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926" r:id="rId2"/>
    <p:sldId id="703" r:id="rId3"/>
    <p:sldId id="699" r:id="rId4"/>
    <p:sldId id="676" r:id="rId5"/>
    <p:sldId id="621" r:id="rId6"/>
    <p:sldId id="805" r:id="rId7"/>
    <p:sldId id="806" r:id="rId8"/>
    <p:sldId id="963" r:id="rId9"/>
    <p:sldId id="811" r:id="rId10"/>
    <p:sldId id="964" r:id="rId11"/>
    <p:sldId id="807" r:id="rId12"/>
    <p:sldId id="802" r:id="rId13"/>
    <p:sldId id="801" r:id="rId14"/>
    <p:sldId id="832" r:id="rId15"/>
    <p:sldId id="840" r:id="rId16"/>
    <p:sldId id="834" r:id="rId17"/>
    <p:sldId id="846" r:id="rId18"/>
    <p:sldId id="873" r:id="rId19"/>
    <p:sldId id="901" r:id="rId20"/>
    <p:sldId id="967" r:id="rId21"/>
    <p:sldId id="843" r:id="rId22"/>
    <p:sldId id="848" r:id="rId23"/>
    <p:sldId id="844" r:id="rId24"/>
    <p:sldId id="906" r:id="rId25"/>
    <p:sldId id="835" r:id="rId26"/>
    <p:sldId id="849" r:id="rId27"/>
    <p:sldId id="968" r:id="rId28"/>
    <p:sldId id="850" r:id="rId29"/>
    <p:sldId id="856" r:id="rId30"/>
    <p:sldId id="857" r:id="rId31"/>
    <p:sldId id="858" r:id="rId32"/>
    <p:sldId id="855" r:id="rId33"/>
    <p:sldId id="859" r:id="rId34"/>
    <p:sldId id="890" r:id="rId35"/>
    <p:sldId id="891" r:id="rId36"/>
    <p:sldId id="892" r:id="rId37"/>
    <p:sldId id="893" r:id="rId38"/>
    <p:sldId id="836" r:id="rId39"/>
    <p:sldId id="969" r:id="rId40"/>
    <p:sldId id="817" r:id="rId41"/>
    <p:sldId id="970" r:id="rId42"/>
    <p:sldId id="930" r:id="rId43"/>
    <p:sldId id="934" r:id="rId44"/>
    <p:sldId id="935" r:id="rId45"/>
    <p:sldId id="936" r:id="rId46"/>
    <p:sldId id="937" r:id="rId47"/>
    <p:sldId id="938" r:id="rId48"/>
    <p:sldId id="939" r:id="rId49"/>
    <p:sldId id="940" r:id="rId50"/>
    <p:sldId id="941" r:id="rId51"/>
    <p:sldId id="945" r:id="rId52"/>
    <p:sldId id="885" r:id="rId53"/>
    <p:sldId id="879" r:id="rId54"/>
    <p:sldId id="886" r:id="rId55"/>
    <p:sldId id="869" r:id="rId56"/>
    <p:sldId id="871" r:id="rId57"/>
    <p:sldId id="870" r:id="rId58"/>
    <p:sldId id="942" r:id="rId59"/>
    <p:sldId id="943" r:id="rId60"/>
    <p:sldId id="863" r:id="rId61"/>
    <p:sldId id="864" r:id="rId62"/>
    <p:sldId id="865" r:id="rId63"/>
    <p:sldId id="950" r:id="rId64"/>
    <p:sldId id="951" r:id="rId65"/>
    <p:sldId id="952" r:id="rId66"/>
    <p:sldId id="955" r:id="rId67"/>
    <p:sldId id="956" r:id="rId68"/>
    <p:sldId id="913" r:id="rId69"/>
    <p:sldId id="894" r:id="rId70"/>
    <p:sldId id="953" r:id="rId71"/>
    <p:sldId id="845" r:id="rId72"/>
    <p:sldId id="909" r:id="rId73"/>
    <p:sldId id="958" r:id="rId74"/>
    <p:sldId id="960" r:id="rId75"/>
    <p:sldId id="961" r:id="rId76"/>
    <p:sldId id="966" r:id="rId77"/>
    <p:sldId id="925" r:id="rId78"/>
    <p:sldId id="896" r:id="rId79"/>
    <p:sldId id="962" r:id="rId80"/>
    <p:sldId id="900" r:id="rId81"/>
    <p:sldId id="876" r:id="rId82"/>
    <p:sldId id="877" r:id="rId83"/>
    <p:sldId id="416" r:id="rId84"/>
    <p:sldId id="923"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1A1B"/>
    <a:srgbClr val="333333"/>
    <a:srgbClr val="B31B1B"/>
    <a:srgbClr val="FF5050"/>
    <a:srgbClr val="B3B3B3"/>
    <a:srgbClr val="FFFFFF"/>
    <a:srgbClr val="0BEBDE"/>
    <a:srgbClr val="FF7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3" autoAdjust="0"/>
    <p:restoredTop sz="81180" autoAdjust="0"/>
  </p:normalViewPr>
  <p:slideViewPr>
    <p:cSldViewPr snapToGrid="0">
      <p:cViewPr varScale="1">
        <p:scale>
          <a:sx n="78" d="100"/>
          <a:sy n="78" d="100"/>
        </p:scale>
        <p:origin x="856" y="52"/>
      </p:cViewPr>
      <p:guideLst/>
    </p:cSldViewPr>
  </p:slideViewPr>
  <p:outlineViewPr>
    <p:cViewPr>
      <p:scale>
        <a:sx n="33" d="100"/>
        <a:sy n="33" d="100"/>
      </p:scale>
      <p:origin x="0" y="-1458"/>
    </p:cViewPr>
  </p:outlineViewPr>
  <p:notesTextViewPr>
    <p:cViewPr>
      <p:scale>
        <a:sx n="1" d="1"/>
        <a:sy n="1" d="1"/>
      </p:scale>
      <p:origin x="0" y="0"/>
    </p:cViewPr>
  </p:notesTextViewPr>
  <p:sorterViewPr>
    <p:cViewPr varScale="1">
      <p:scale>
        <a:sx n="100" d="100"/>
        <a:sy n="100" d="100"/>
      </p:scale>
      <p:origin x="0" y="-459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8C565-F3BF-4A84-AE07-9A89EABD0C05}" type="datetimeFigureOut">
              <a:rPr lang="en-US" smtClean="0"/>
              <a:t>2020-08-12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334D6-74E3-493C-842C-2A0D832D0681}" type="slidenum">
              <a:rPr lang="en-US" smtClean="0"/>
              <a:t>‹#›</a:t>
            </a:fld>
            <a:endParaRPr lang="en-US"/>
          </a:p>
        </p:txBody>
      </p:sp>
    </p:spTree>
    <p:extLst>
      <p:ext uri="{BB962C8B-B14F-4D97-AF65-F5344CB8AC3E}">
        <p14:creationId xmlns:p14="http://schemas.microsoft.com/office/powerpoint/2010/main" val="167404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a:t>
            </a:r>
            <a:r>
              <a:rPr lang="en-US" baseline="0" dirty="0"/>
              <a:t> going to </a:t>
            </a:r>
          </a:p>
          <a:p>
            <a:pPr marL="171450" indent="-171450">
              <a:buFontTx/>
              <a:buChar char="-"/>
            </a:pPr>
            <a:r>
              <a:rPr lang="en-US" baseline="0" dirty="0"/>
              <a:t>Very briefly describe the background we are coming from</a:t>
            </a:r>
          </a:p>
          <a:p>
            <a:pPr marL="171450" indent="-171450">
              <a:buFontTx/>
              <a:buChar char="-"/>
            </a:pPr>
            <a:r>
              <a:rPr lang="en-US" baseline="0" dirty="0"/>
              <a:t> Make note of the various elements of progress (and the broader picture) of open science</a:t>
            </a:r>
          </a:p>
          <a:p>
            <a:pPr marL="171450" indent="-171450">
              <a:buFontTx/>
              <a:buChar char="-"/>
            </a:pPr>
            <a:r>
              <a:rPr lang="en-US" baseline="0" dirty="0"/>
              <a:t>Describe some of the ongoing challenges</a:t>
            </a:r>
          </a:p>
          <a:p>
            <a:pPr marL="171450" indent="-171450">
              <a:buFontTx/>
              <a:buChar char="-"/>
            </a:pPr>
            <a:r>
              <a:rPr lang="en-US" baseline="0" dirty="0" smtClean="0"/>
              <a:t>Provide some guidance based on the lessons learned </a:t>
            </a:r>
            <a:r>
              <a:rPr lang="en-US" baseline="0" smtClean="0"/>
              <a:t>in the past year</a:t>
            </a:r>
            <a:endParaRPr lang="en-US" dirty="0"/>
          </a:p>
        </p:txBody>
      </p:sp>
      <p:sp>
        <p:nvSpPr>
          <p:cNvPr id="4" name="Slide Number Placeholder 3"/>
          <p:cNvSpPr>
            <a:spLocks noGrp="1"/>
          </p:cNvSpPr>
          <p:nvPr>
            <p:ph type="sldNum" sz="quarter" idx="10"/>
          </p:nvPr>
        </p:nvSpPr>
        <p:spPr/>
        <p:txBody>
          <a:bodyPr/>
          <a:lstStyle/>
          <a:p>
            <a:fld id="{59C334D6-74E3-493C-842C-2A0D832D0681}" type="slidenum">
              <a:rPr lang="en-US" smtClean="0"/>
              <a:t>1</a:t>
            </a:fld>
            <a:endParaRPr lang="en-US"/>
          </a:p>
        </p:txBody>
      </p:sp>
    </p:spTree>
    <p:extLst>
      <p:ext uri="{BB962C8B-B14F-4D97-AF65-F5344CB8AC3E}">
        <p14:creationId xmlns:p14="http://schemas.microsoft.com/office/powerpoint/2010/main" val="178502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2</a:t>
            </a:fld>
            <a:endParaRPr lang="de-DE"/>
          </a:p>
        </p:txBody>
      </p:sp>
    </p:spTree>
    <p:extLst>
      <p:ext uri="{BB962C8B-B14F-4D97-AF65-F5344CB8AC3E}">
        <p14:creationId xmlns:p14="http://schemas.microsoft.com/office/powerpoint/2010/main" val="74505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8D1544D-F39A-4F55-BC21-9BE909A9BACC}" type="slidenum">
              <a:rPr lang="de-DE" smtClean="0"/>
              <a:t>3</a:t>
            </a:fld>
            <a:endParaRPr lang="de-DE"/>
          </a:p>
        </p:txBody>
      </p:sp>
    </p:spTree>
    <p:extLst>
      <p:ext uri="{BB962C8B-B14F-4D97-AF65-F5344CB8AC3E}">
        <p14:creationId xmlns:p14="http://schemas.microsoft.com/office/powerpoint/2010/main" val="2473877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logo from AEA</a:t>
            </a:r>
          </a:p>
        </p:txBody>
      </p:sp>
      <p:sp>
        <p:nvSpPr>
          <p:cNvPr id="4" name="Slide Number Placeholder 3"/>
          <p:cNvSpPr>
            <a:spLocks noGrp="1"/>
          </p:cNvSpPr>
          <p:nvPr>
            <p:ph type="sldNum" sz="quarter" idx="10"/>
          </p:nvPr>
        </p:nvSpPr>
        <p:spPr/>
        <p:txBody>
          <a:bodyPr/>
          <a:lstStyle/>
          <a:p>
            <a:fld id="{59C334D6-74E3-493C-842C-2A0D832D0681}" type="slidenum">
              <a:rPr lang="en-US" smtClean="0"/>
              <a:t>16</a:t>
            </a:fld>
            <a:endParaRPr lang="en-US"/>
          </a:p>
        </p:txBody>
      </p:sp>
    </p:spTree>
    <p:extLst>
      <p:ext uri="{BB962C8B-B14F-4D97-AF65-F5344CB8AC3E}">
        <p14:creationId xmlns:p14="http://schemas.microsoft.com/office/powerpoint/2010/main" val="284334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logo from AEA</a:t>
            </a:r>
          </a:p>
        </p:txBody>
      </p:sp>
      <p:sp>
        <p:nvSpPr>
          <p:cNvPr id="4" name="Slide Number Placeholder 3"/>
          <p:cNvSpPr>
            <a:spLocks noGrp="1"/>
          </p:cNvSpPr>
          <p:nvPr>
            <p:ph type="sldNum" sz="quarter" idx="10"/>
          </p:nvPr>
        </p:nvSpPr>
        <p:spPr/>
        <p:txBody>
          <a:bodyPr/>
          <a:lstStyle/>
          <a:p>
            <a:fld id="{59C334D6-74E3-493C-842C-2A0D832D0681}" type="slidenum">
              <a:rPr lang="en-US" smtClean="0"/>
              <a:t>25</a:t>
            </a:fld>
            <a:endParaRPr lang="en-US"/>
          </a:p>
        </p:txBody>
      </p:sp>
    </p:spTree>
    <p:extLst>
      <p:ext uri="{BB962C8B-B14F-4D97-AF65-F5344CB8AC3E}">
        <p14:creationId xmlns:p14="http://schemas.microsoft.com/office/powerpoint/2010/main" val="126752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metadata for this page</a:t>
            </a:r>
          </a:p>
        </p:txBody>
      </p:sp>
      <p:sp>
        <p:nvSpPr>
          <p:cNvPr id="4" name="Slide Number Placeholder 3"/>
          <p:cNvSpPr>
            <a:spLocks noGrp="1"/>
          </p:cNvSpPr>
          <p:nvPr>
            <p:ph type="sldNum" sz="quarter" idx="10"/>
          </p:nvPr>
        </p:nvSpPr>
        <p:spPr/>
        <p:txBody>
          <a:bodyPr/>
          <a:lstStyle/>
          <a:p>
            <a:fld id="{59C334D6-74E3-493C-842C-2A0D832D0681}" type="slidenum">
              <a:rPr lang="en-US" smtClean="0"/>
              <a:t>28</a:t>
            </a:fld>
            <a:endParaRPr lang="en-US"/>
          </a:p>
        </p:txBody>
      </p:sp>
    </p:spTree>
    <p:extLst>
      <p:ext uri="{BB962C8B-B14F-4D97-AF65-F5344CB8AC3E}">
        <p14:creationId xmlns:p14="http://schemas.microsoft.com/office/powerpoint/2010/main" val="11635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logo from AEA</a:t>
            </a:r>
          </a:p>
        </p:txBody>
      </p:sp>
      <p:sp>
        <p:nvSpPr>
          <p:cNvPr id="4" name="Slide Number Placeholder 3"/>
          <p:cNvSpPr>
            <a:spLocks noGrp="1"/>
          </p:cNvSpPr>
          <p:nvPr>
            <p:ph type="sldNum" sz="quarter" idx="10"/>
          </p:nvPr>
        </p:nvSpPr>
        <p:spPr/>
        <p:txBody>
          <a:bodyPr/>
          <a:lstStyle/>
          <a:p>
            <a:fld id="{59C334D6-74E3-493C-842C-2A0D832D0681}" type="slidenum">
              <a:rPr lang="en-US" smtClean="0"/>
              <a:t>38</a:t>
            </a:fld>
            <a:endParaRPr lang="en-US"/>
          </a:p>
        </p:txBody>
      </p:sp>
    </p:spTree>
    <p:extLst>
      <p:ext uri="{BB962C8B-B14F-4D97-AF65-F5344CB8AC3E}">
        <p14:creationId xmlns:p14="http://schemas.microsoft.com/office/powerpoint/2010/main" val="1820718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72616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8DA53-2AE6-479B-901D-5117A0B269E4}" type="datetimeFigureOut">
              <a:rPr lang="en-US" smtClean="0"/>
              <a:t>2020-08-12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198230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98DA53-2AE6-479B-901D-5117A0B269E4}" type="datetimeFigureOut">
              <a:rPr lang="en-US" smtClean="0"/>
              <a:t>2020-08-12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229379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2143950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482845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tandard">
    <p:spTree>
      <p:nvGrpSpPr>
        <p:cNvPr id="1" name=""/>
        <p:cNvGrpSpPr/>
        <p:nvPr/>
      </p:nvGrpSpPr>
      <p:grpSpPr>
        <a:xfrm>
          <a:off x="0" y="0"/>
          <a:ext cx="0" cy="0"/>
          <a:chOff x="0" y="0"/>
          <a:chExt cx="0" cy="0"/>
        </a:xfrm>
      </p:grpSpPr>
      <p:pic>
        <p:nvPicPr>
          <p:cNvPr id="4" name="Picture 3"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2276801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41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3169039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entered_Title">
    <p:spTree>
      <p:nvGrpSpPr>
        <p:cNvPr id="1" name=""/>
        <p:cNvGrpSpPr/>
        <p:nvPr/>
      </p:nvGrpSpPr>
      <p:grpSpPr>
        <a:xfrm>
          <a:off x="0" y="0"/>
          <a:ext cx="0" cy="0"/>
          <a:chOff x="0" y="0"/>
          <a:chExt cx="0" cy="0"/>
        </a:xfrm>
      </p:grpSpPr>
      <p:sp>
        <p:nvSpPr>
          <p:cNvPr id="2" name="Title 1"/>
          <p:cNvSpPr>
            <a:spLocks noGrp="1"/>
          </p:cNvSpPr>
          <p:nvPr>
            <p:ph type="title"/>
          </p:nvPr>
        </p:nvSpPr>
        <p:spPr>
          <a:xfrm>
            <a:off x="1203960" y="2464858"/>
            <a:ext cx="9784080" cy="1325563"/>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295609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b_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1325563"/>
          </a:xfrm>
        </p:spPr>
        <p:txBody>
          <a:bodyPr/>
          <a:lstStyle/>
          <a:p>
            <a:r>
              <a:rPr lang="en-US" dirty="0"/>
              <a:t>Click to edit Master title style</a:t>
            </a:r>
          </a:p>
        </p:txBody>
      </p:sp>
      <p:sp>
        <p:nvSpPr>
          <p:cNvPr id="3" name="Content Placeholder 2"/>
          <p:cNvSpPr>
            <a:spLocks noGrp="1"/>
          </p:cNvSpPr>
          <p:nvPr>
            <p:ph idx="1"/>
          </p:nvPr>
        </p:nvSpPr>
        <p:spPr>
          <a:xfrm>
            <a:off x="2152226" y="1847850"/>
            <a:ext cx="7887547" cy="4351338"/>
          </a:xfrm>
        </p:spPr>
        <p:txBody>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17553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98DA53-2AE6-479B-901D-5117A0B269E4}" type="datetimeFigureOut">
              <a:rPr lang="en-US" smtClean="0"/>
              <a:t>2020-08-12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C151D-353C-46B9-AA66-2AB42B8086D8}" type="slidenum">
              <a:rPr lang="en-US" smtClean="0"/>
              <a:t>‹#›</a:t>
            </a:fld>
            <a:endParaRPr lang="en-US"/>
          </a:p>
        </p:txBody>
      </p:sp>
      <p:sp>
        <p:nvSpPr>
          <p:cNvPr id="7" name="Rectangle 6"/>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266101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51708" y="365125"/>
            <a:ext cx="9802091" cy="132556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98DA53-2AE6-479B-901D-5117A0B269E4}" type="datetimeFigureOut">
              <a:rPr lang="en-US" smtClean="0"/>
              <a:t>2020-08-12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C151D-353C-46B9-AA66-2AB42B8086D8}" type="slidenum">
              <a:rPr lang="en-US" smtClean="0"/>
              <a:t>‹#›</a:t>
            </a:fld>
            <a:endParaRPr lang="en-US"/>
          </a:p>
        </p:txBody>
      </p:sp>
      <p:sp>
        <p:nvSpPr>
          <p:cNvPr id="8" name="Rectangle 7"/>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158749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4480" y="365125"/>
            <a:ext cx="978408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98DA53-2AE6-479B-901D-5117A0B269E4}" type="datetimeFigureOut">
              <a:rPr lang="en-US" smtClean="0"/>
              <a:t>2020-08-12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8C151D-353C-46B9-AA66-2AB42B8086D8}" type="slidenum">
              <a:rPr lang="en-US" smtClean="0"/>
              <a:t>‹#›</a:t>
            </a:fld>
            <a:endParaRPr lang="en-US"/>
          </a:p>
        </p:txBody>
      </p:sp>
      <p:sp>
        <p:nvSpPr>
          <p:cNvPr id="10" name="Rectangle 9"/>
          <p:cNvSpPr/>
          <p:nvPr userDrawn="1"/>
        </p:nvSpPr>
        <p:spPr>
          <a:xfrm>
            <a:off x="0" y="0"/>
            <a:ext cx="12192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descr="cu screen b31b1b.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42712" y="402168"/>
            <a:ext cx="1384120" cy="1267752"/>
          </a:xfrm>
          <a:prstGeom prst="rect">
            <a:avLst/>
          </a:prstGeom>
        </p:spPr>
      </p:pic>
    </p:spTree>
    <p:extLst>
      <p:ext uri="{BB962C8B-B14F-4D97-AF65-F5344CB8AC3E}">
        <p14:creationId xmlns:p14="http://schemas.microsoft.com/office/powerpoint/2010/main" val="16437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98DA53-2AE6-479B-901D-5117A0B269E4}" type="datetimeFigureOut">
              <a:rPr lang="en-US" smtClean="0"/>
              <a:t>2020-08-12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2460607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98DA53-2AE6-479B-901D-5117A0B269E4}" type="datetimeFigureOut">
              <a:rPr lang="en-US" smtClean="0"/>
              <a:t>2020-08-12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8C151D-353C-46B9-AA66-2AB42B8086D8}" type="slidenum">
              <a:rPr lang="en-US" smtClean="0"/>
              <a:t>‹#›</a:t>
            </a:fld>
            <a:endParaRPr lang="en-US"/>
          </a:p>
        </p:txBody>
      </p:sp>
    </p:spTree>
    <p:extLst>
      <p:ext uri="{BB962C8B-B14F-4D97-AF65-F5344CB8AC3E}">
        <p14:creationId xmlns:p14="http://schemas.microsoft.com/office/powerpoint/2010/main" val="4622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8DA53-2AE6-479B-901D-5117A0B269E4}" type="datetimeFigureOut">
              <a:rPr lang="en-US" smtClean="0"/>
              <a:t>2020-08-12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8C151D-353C-46B9-AA66-2AB42B8086D8}" type="slidenum">
              <a:rPr lang="en-US" smtClean="0"/>
              <a:t>‹#›</a:t>
            </a:fld>
            <a:endParaRPr lang="en-US"/>
          </a:p>
        </p:txBody>
      </p:sp>
    </p:spTree>
    <p:extLst>
      <p:ext uri="{BB962C8B-B14F-4D97-AF65-F5344CB8AC3E}">
        <p14:creationId xmlns:p14="http://schemas.microsoft.com/office/powerpoint/2010/main" val="1239987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github.com/AEADataEditor/replication-template/"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www.icpsr.umich.edu/icpsrweb/ICPSR/search/studies" TargetMode="External"/><Relationship Id="rId2" Type="http://schemas.openxmlformats.org/officeDocument/2006/relationships/hyperlink" Target="https://www.openicpsr.org/openicpsr/search/aea/studies" TargetMode="External"/><Relationship Id="rId1" Type="http://schemas.openxmlformats.org/officeDocument/2006/relationships/slideLayout" Target="../slideLayouts/slideLayout2.xml"/><Relationship Id="rId4" Type="http://schemas.openxmlformats.org/officeDocument/2006/relationships/hyperlink" Target="https://toolbox.google.com/datasetsearch/search"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hyperlink" Target="https://www.force11.org/group/joint-declaration-data-citation-principles-fina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hyperlink" Target="https://www.force11.org/group/joint-declaration-data-citation-principles-final" TargetMode="Externa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social-science-data-editors.github.io/guidance/addtl-data-citation-guidance.html"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facebook.com/guillaume.beck.realisateur/" TargetMode="External"/><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https://www.icpsr.umich.edu/web/pages/datamanagement/citations.html"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hyperlink" Target="https://www.icpsr.umich.edu/web/pages/datamanagement/citations.html"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hyperlink" Target="https://www.icpsr.umich.edu/web/pages/datamanagement/citations.html" TargetMode="Externa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hyperlink" Target="http://www.worldvaluessurvey.org/WVSDocumentationWV6.jsp"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www.worldvaluessurvey.org/WVSDocumentationWV6.jsp" TargetMode="Externa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hyperlink" Target="https://aeadataeditor.github.io/aea-de-guidance/protocol-3rd-party-replication.html" TargetMode="External"/><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ascad.tech/" TargetMode="Externa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social-science-data-editors.github.io/guidance/" TargetMode="External"/><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5.jpg"/><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2" Type="http://schemas.openxmlformats.org/officeDocument/2006/relationships/hyperlink" Target="https://doi.org/10.5281/zenodo.3981458" TargetMode="Externa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8" Type="http://schemas.openxmlformats.org/officeDocument/2006/relationships/hyperlink" Target="https://www.casd.eu/en/le-centre-dacces-securise-aux-donnees-casd/certification-de-resultats-cascad-casd/" TargetMode="External"/><Relationship Id="rId3" Type="http://schemas.openxmlformats.org/officeDocument/2006/relationships/hyperlink" Target="https://aeadataeditor.github.io/aea-de-guidance/" TargetMode="External"/><Relationship Id="rId7" Type="http://schemas.openxmlformats.org/officeDocument/2006/relationships/hyperlink" Target="https://doi.org/10.5164/IAB.BHP7516.de.en.v1" TargetMode="External"/><Relationship Id="rId2" Type="http://schemas.openxmlformats.org/officeDocument/2006/relationships/hyperlink" Target="https://social-science-data-editors.github.io/guidance/" TargetMode="External"/><Relationship Id="rId1" Type="http://schemas.openxmlformats.org/officeDocument/2006/relationships/slideLayout" Target="../slideLayouts/slideLayout2.xml"/><Relationship Id="rId6" Type="http://schemas.openxmlformats.org/officeDocument/2006/relationships/hyperlink" Target="https://aeadataeditor.github.io/aea-de-guidance/addtl-data-citation-guidance.html" TargetMode="External"/><Relationship Id="rId5" Type="http://schemas.openxmlformats.org/officeDocument/2006/relationships/hyperlink" Target="https://social-science-data-editors.github.io/guidance/Licensing_guidance.html" TargetMode="External"/><Relationship Id="rId10" Type="http://schemas.openxmlformats.org/officeDocument/2006/relationships/image" Target="../media/image66.png"/><Relationship Id="rId4" Type="http://schemas.openxmlformats.org/officeDocument/2006/relationships/hyperlink" Target="https://aeadataeditor.github.io/aea-de-guidance/template-README.html" TargetMode="External"/><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250350"/>
          </a:xfrm>
        </p:spPr>
        <p:txBody>
          <a:bodyPr>
            <a:normAutofit fontScale="90000"/>
          </a:bodyPr>
          <a:lstStyle/>
          <a:p>
            <a:r>
              <a:rPr lang="en-US" dirty="0"/>
              <a:t>Implementing Increased Transparency and Reproducibility in </a:t>
            </a:r>
            <a:r>
              <a:rPr lang="en-US" dirty="0" smtClean="0"/>
              <a:t>Economics:</a:t>
            </a:r>
            <a:br>
              <a:rPr lang="en-US" dirty="0" smtClean="0"/>
            </a:br>
            <a:r>
              <a:rPr lang="en-US" dirty="0" smtClean="0"/>
              <a:t>Lessons learned</a:t>
            </a:r>
            <a:endParaRPr lang="en-US" dirty="0"/>
          </a:p>
        </p:txBody>
      </p:sp>
      <p:sp>
        <p:nvSpPr>
          <p:cNvPr id="3" name="Subtitle 2"/>
          <p:cNvSpPr>
            <a:spLocks noGrp="1"/>
          </p:cNvSpPr>
          <p:nvPr>
            <p:ph type="subTitle" idx="1"/>
          </p:nvPr>
        </p:nvSpPr>
        <p:spPr>
          <a:xfrm>
            <a:off x="1524000" y="4531658"/>
            <a:ext cx="9144000" cy="2141857"/>
          </a:xfrm>
        </p:spPr>
        <p:txBody>
          <a:bodyPr>
            <a:normAutofit lnSpcReduction="10000"/>
          </a:bodyPr>
          <a:lstStyle/>
          <a:p>
            <a:r>
              <a:rPr lang="en-US" dirty="0"/>
              <a:t>Lars Vilhuber</a:t>
            </a:r>
          </a:p>
          <a:p>
            <a:r>
              <a:rPr lang="en-US" dirty="0"/>
              <a:t>Cornell University</a:t>
            </a:r>
          </a:p>
          <a:p>
            <a:endParaRPr lang="en-US" dirty="0"/>
          </a:p>
          <a:p>
            <a:r>
              <a:rPr lang="en-US" sz="1600" dirty="0"/>
              <a:t>The opinions expressed in this talk are solely the authors, and do not represent the views of the U.S. Census Bureau, the American Economic Association, or any of the funding agencies. </a:t>
            </a:r>
          </a:p>
          <a:p>
            <a:r>
              <a:rPr lang="en-US" sz="1600" dirty="0"/>
              <a:t>© Lars Vilhuber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33" y="6371695"/>
            <a:ext cx="762000" cy="142875"/>
          </a:xfrm>
          <a:prstGeom prst="rect">
            <a:avLst/>
          </a:prstGeom>
        </p:spPr>
      </p:pic>
      <p:sp>
        <p:nvSpPr>
          <p:cNvPr id="7" name="Rectangle 6"/>
          <p:cNvSpPr/>
          <p:nvPr/>
        </p:nvSpPr>
        <p:spPr>
          <a:xfrm>
            <a:off x="8467" y="219221"/>
            <a:ext cx="1796270" cy="171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 y="5063"/>
            <a:ext cx="12192000" cy="1212906"/>
          </a:xfrm>
          <a:prstGeom prst="rect">
            <a:avLst/>
          </a:prstGeom>
        </p:spPr>
      </p:pic>
    </p:spTree>
    <p:extLst>
      <p:ext uri="{BB962C8B-B14F-4D97-AF65-F5344CB8AC3E}">
        <p14:creationId xmlns:p14="http://schemas.microsoft.com/office/powerpoint/2010/main" val="1402717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a:t>
            </a:r>
            <a:r>
              <a:rPr lang="en-US" dirty="0" smtClean="0"/>
              <a:t>coding </a:t>
            </a:r>
            <a:r>
              <a:rPr lang="en-US" dirty="0"/>
              <a:t>practices</a:t>
            </a:r>
          </a:p>
        </p:txBody>
      </p:sp>
      <p:sp>
        <p:nvSpPr>
          <p:cNvPr id="3" name="Content Placeholder 2"/>
          <p:cNvSpPr>
            <a:spLocks noGrp="1"/>
          </p:cNvSpPr>
          <p:nvPr>
            <p:ph idx="1"/>
          </p:nvPr>
        </p:nvSpPr>
        <p:spPr/>
        <p:txBody>
          <a:bodyPr/>
          <a:lstStyle/>
          <a:p>
            <a:r>
              <a:rPr lang="en-US" sz="3200" b="1" dirty="0" smtClean="0"/>
              <a:t>Manual/non-automation</a:t>
            </a:r>
          </a:p>
          <a:p>
            <a:endParaRPr lang="en-US" sz="3200" b="1" dirty="0"/>
          </a:p>
          <a:p>
            <a:pPr marL="0" indent="0" algn="ctr">
              <a:buNone/>
            </a:pPr>
            <a:r>
              <a:rPr lang="en-US" dirty="0" smtClean="0">
                <a:latin typeface="Century" panose="02040604050505020304" pitchFamily="18" charset="0"/>
              </a:rPr>
              <a:t>Code produces no meaningful output</a:t>
            </a:r>
          </a:p>
          <a:p>
            <a:pPr marL="0" indent="0" algn="ctr">
              <a:buNone/>
            </a:pPr>
            <a:endParaRPr lang="en-US" dirty="0"/>
          </a:p>
          <a:p>
            <a:r>
              <a:rPr lang="en-US" sz="3200" b="1" dirty="0" smtClean="0"/>
              <a:t>Lack of robustness</a:t>
            </a:r>
            <a:r>
              <a:rPr lang="en-US" dirty="0" smtClean="0"/>
              <a:t>:</a:t>
            </a:r>
            <a:endParaRPr lang="en-US" dirty="0"/>
          </a:p>
          <a:p>
            <a:endParaRPr lang="en-US" dirty="0"/>
          </a:p>
          <a:p>
            <a:pPr marL="0" indent="0" algn="ctr">
              <a:buNone/>
            </a:pPr>
            <a:r>
              <a:rPr lang="en-US" dirty="0" smtClean="0">
                <a:latin typeface="Century" panose="02040604050505020304" pitchFamily="18" charset="0"/>
              </a:rPr>
              <a:t>Bugs in the code</a:t>
            </a:r>
            <a:endParaRPr lang="en-US" dirty="0">
              <a:latin typeface="Century" panose="02040604050505020304" pitchFamily="18" charset="0"/>
            </a:endParaRPr>
          </a:p>
        </p:txBody>
      </p:sp>
    </p:spTree>
    <p:extLst>
      <p:ext uri="{BB962C8B-B14F-4D97-AF65-F5344CB8AC3E}">
        <p14:creationId xmlns:p14="http://schemas.microsoft.com/office/powerpoint/2010/main" val="2595067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citation practices</a:t>
            </a:r>
          </a:p>
        </p:txBody>
      </p:sp>
      <p:sp>
        <p:nvSpPr>
          <p:cNvPr id="3" name="Content Placeholder 2"/>
          <p:cNvSpPr>
            <a:spLocks noGrp="1"/>
          </p:cNvSpPr>
          <p:nvPr>
            <p:ph idx="1"/>
          </p:nvPr>
        </p:nvSpPr>
        <p:spPr/>
        <p:txBody>
          <a:bodyPr/>
          <a:lstStyle/>
          <a:p>
            <a:r>
              <a:rPr lang="en-US" sz="3200" b="1" dirty="0" err="1"/>
              <a:t>Macrodata</a:t>
            </a:r>
            <a:r>
              <a:rPr lang="en-US" sz="3200" b="1" dirty="0"/>
              <a:t>:</a:t>
            </a:r>
          </a:p>
          <a:p>
            <a:pPr marL="0" indent="0" algn="ctr">
              <a:buNone/>
            </a:pPr>
            <a:r>
              <a:rPr lang="en-US" dirty="0">
                <a:latin typeface="Century" panose="02040604050505020304" pitchFamily="18" charset="0"/>
              </a:rPr>
              <a:t>“We use data downloaded from </a:t>
            </a:r>
            <a:br>
              <a:rPr lang="en-US" dirty="0">
                <a:latin typeface="Century" panose="02040604050505020304" pitchFamily="18" charset="0"/>
              </a:rPr>
            </a:br>
            <a:r>
              <a:rPr lang="en-US" dirty="0">
                <a:latin typeface="Century" panose="02040604050505020304" pitchFamily="18" charset="0"/>
              </a:rPr>
              <a:t>the Bureau of Economic Analysis…”</a:t>
            </a:r>
            <a:endParaRPr lang="en-US" dirty="0"/>
          </a:p>
          <a:p>
            <a:r>
              <a:rPr lang="en-US" sz="3200" b="1" dirty="0"/>
              <a:t>Microdata</a:t>
            </a:r>
            <a:r>
              <a:rPr lang="en-US" dirty="0"/>
              <a:t>:</a:t>
            </a:r>
          </a:p>
          <a:p>
            <a:endParaRPr lang="en-US" dirty="0"/>
          </a:p>
          <a:p>
            <a:pPr marL="0" indent="0" algn="ctr">
              <a:buNone/>
            </a:pPr>
            <a:r>
              <a:rPr lang="en-US" dirty="0">
                <a:latin typeface="Century" panose="02040604050505020304" pitchFamily="18" charset="0"/>
              </a:rPr>
              <a:t>“… this paper uses data from </a:t>
            </a:r>
            <a:br>
              <a:rPr lang="en-US" dirty="0">
                <a:latin typeface="Century" panose="02040604050505020304" pitchFamily="18" charset="0"/>
              </a:rPr>
            </a:br>
            <a:r>
              <a:rPr lang="en-US" dirty="0">
                <a:latin typeface="Century" panose="02040604050505020304" pitchFamily="18" charset="0"/>
              </a:rPr>
              <a:t>the Current Population Survey…”</a:t>
            </a:r>
          </a:p>
        </p:txBody>
      </p:sp>
    </p:spTree>
    <p:extLst>
      <p:ext uri="{BB962C8B-B14F-4D97-AF65-F5344CB8AC3E}">
        <p14:creationId xmlns:p14="http://schemas.microsoft.com/office/powerpoint/2010/main" val="16015222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083578" y="1678259"/>
            <a:ext cx="6024844" cy="1446550"/>
          </a:xfrm>
          <a:prstGeom prst="rect">
            <a:avLst/>
          </a:prstGeom>
          <a:noFill/>
        </p:spPr>
        <p:txBody>
          <a:bodyPr wrap="square" rtlCol="0">
            <a:spAutoFit/>
          </a:bodyPr>
          <a:lstStyle/>
          <a:p>
            <a:pPr algn="ctr"/>
            <a:r>
              <a:rPr lang="en-US" sz="8800" dirty="0" smtClean="0">
                <a:solidFill>
                  <a:schemeClr val="bg1"/>
                </a:solidFill>
              </a:rPr>
              <a:t>Actions</a:t>
            </a:r>
            <a:endParaRPr lang="en-US" dirty="0">
              <a:solidFill>
                <a:schemeClr val="bg1"/>
              </a:solidFill>
            </a:endParaRPr>
          </a:p>
        </p:txBody>
      </p:sp>
    </p:spTree>
    <p:extLst>
      <p:ext uri="{BB962C8B-B14F-4D97-AF65-F5344CB8AC3E}">
        <p14:creationId xmlns:p14="http://schemas.microsoft.com/office/powerpoint/2010/main" val="41117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round (2012-)</a:t>
            </a:r>
          </a:p>
        </p:txBody>
      </p:sp>
      <p:sp>
        <p:nvSpPr>
          <p:cNvPr id="3" name="Content Placeholder 2"/>
          <p:cNvSpPr>
            <a:spLocks noGrp="1"/>
          </p:cNvSpPr>
          <p:nvPr>
            <p:ph idx="1"/>
          </p:nvPr>
        </p:nvSpPr>
        <p:spPr>
          <a:xfrm>
            <a:off x="2358662" y="1583140"/>
            <a:ext cx="8175716" cy="4728308"/>
          </a:xfrm>
        </p:spPr>
        <p:txBody>
          <a:bodyPr>
            <a:noAutofit/>
          </a:bodyPr>
          <a:lstStyle/>
          <a:p>
            <a:r>
              <a:rPr lang="en-US" sz="4400" b="1" dirty="0"/>
              <a:t>Greater </a:t>
            </a:r>
            <a:r>
              <a:rPr lang="en-US" sz="4400" b="1" u="sng" dirty="0">
                <a:solidFill>
                  <a:schemeClr val="accent5">
                    <a:lumMod val="75000"/>
                  </a:schemeClr>
                </a:solidFill>
              </a:rPr>
              <a:t>enforcement</a:t>
            </a:r>
            <a:r>
              <a:rPr lang="en-US" sz="4400" b="1" dirty="0"/>
              <a:t> of data (and code) availability</a:t>
            </a:r>
          </a:p>
          <a:p>
            <a:pPr lvl="1"/>
            <a:r>
              <a:rPr lang="en-US" sz="3600" dirty="0"/>
              <a:t>2015, AJ Political Science</a:t>
            </a:r>
          </a:p>
          <a:p>
            <a:pPr lvl="1"/>
            <a:r>
              <a:rPr lang="en-US" sz="3600" dirty="0"/>
              <a:t>2016, Data Editor for ASA Software Section</a:t>
            </a:r>
          </a:p>
          <a:p>
            <a:pPr lvl="1"/>
            <a:r>
              <a:rPr lang="en-US" sz="3600" dirty="0"/>
              <a:t>2016, Statistical review added Science</a:t>
            </a:r>
          </a:p>
          <a:p>
            <a:pPr lvl="1"/>
            <a:r>
              <a:rPr lang="en-US" sz="3600" dirty="0"/>
              <a:t>2017: </a:t>
            </a:r>
            <a:r>
              <a:rPr lang="en-US" sz="3600" b="1" u="sng" dirty="0"/>
              <a:t>AEA appoints Data Editor</a:t>
            </a:r>
            <a:r>
              <a:rPr lang="en-US" sz="3600" dirty="0"/>
              <a:t>, with mandate to do similar activities </a:t>
            </a:r>
            <a:br>
              <a:rPr lang="en-US" sz="3600" dirty="0"/>
            </a:br>
            <a:r>
              <a:rPr lang="en-US" sz="2800" dirty="0"/>
              <a:t>(also EJ, </a:t>
            </a:r>
            <a:r>
              <a:rPr lang="en-US" sz="2800" dirty="0" err="1"/>
              <a:t>Restud</a:t>
            </a:r>
            <a:r>
              <a:rPr lang="en-US" sz="2800" dirty="0"/>
              <a:t>)</a:t>
            </a:r>
            <a:endParaRPr lang="en-US" sz="3600" dirty="0"/>
          </a:p>
        </p:txBody>
      </p:sp>
    </p:spTree>
    <p:extLst>
      <p:ext uri="{BB962C8B-B14F-4D97-AF65-F5344CB8AC3E}">
        <p14:creationId xmlns:p14="http://schemas.microsoft.com/office/powerpoint/2010/main" val="1713058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369332"/>
          </a:xfrm>
          <a:prstGeom prst="rect">
            <a:avLst/>
          </a:prstGeom>
          <a:noFill/>
        </p:spPr>
        <p:txBody>
          <a:bodyPr wrap="square" rtlCol="0">
            <a:spAutoFit/>
          </a:bodyPr>
          <a:lstStyle/>
          <a:p>
            <a:pPr algn="ct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3679322" y="338816"/>
            <a:ext cx="4552950" cy="1809750"/>
          </a:xfrm>
          <a:prstGeom prst="rect">
            <a:avLst/>
          </a:prstGeom>
        </p:spPr>
      </p:pic>
      <p:pic>
        <p:nvPicPr>
          <p:cNvPr id="6" name="Picture 5"/>
          <p:cNvPicPr>
            <a:picLocks noChangeAspect="1"/>
          </p:cNvPicPr>
          <p:nvPr/>
        </p:nvPicPr>
        <p:blipFill>
          <a:blip r:embed="rId3"/>
          <a:stretch>
            <a:fillRect/>
          </a:stretch>
        </p:blipFill>
        <p:spPr>
          <a:xfrm>
            <a:off x="4147816" y="2344976"/>
            <a:ext cx="3615963" cy="4120203"/>
          </a:xfrm>
          <a:prstGeom prst="rect">
            <a:avLst/>
          </a:prstGeom>
        </p:spPr>
      </p:pic>
    </p:spTree>
    <p:extLst>
      <p:ext uri="{BB962C8B-B14F-4D97-AF65-F5344CB8AC3E}">
        <p14:creationId xmlns:p14="http://schemas.microsoft.com/office/powerpoint/2010/main" val="2544871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9965" y="3802931"/>
            <a:ext cx="2203268" cy="517439"/>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10193" y="2954064"/>
            <a:ext cx="7241177" cy="38543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94760" y="2681203"/>
            <a:ext cx="7543800" cy="386862"/>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AEA Data &amp; Code Availability Policy (2019)</a:t>
            </a:r>
          </a:p>
        </p:txBody>
      </p:sp>
      <p:sp>
        <p:nvSpPr>
          <p:cNvPr id="7" name="Rectangle 6"/>
          <p:cNvSpPr/>
          <p:nvPr/>
        </p:nvSpPr>
        <p:spPr>
          <a:xfrm>
            <a:off x="5686696" y="4857587"/>
            <a:ext cx="5129349" cy="391079"/>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fontAlgn="base"/>
            <a:r>
              <a:rPr lang="en-US" dirty="0">
                <a:solidFill>
                  <a:schemeClr val="bg1">
                    <a:lumMod val="75000"/>
                  </a:schemeClr>
                </a:solidFill>
              </a:rPr>
              <a:t>It is the policy of the American Economic Association to publish papers only if the data used in the analysis are </a:t>
            </a:r>
            <a:r>
              <a:rPr lang="en-US" b="1" u="sng" dirty="0"/>
              <a:t>clearly and precisely </a:t>
            </a:r>
            <a:r>
              <a:rPr lang="en-US" dirty="0">
                <a:solidFill>
                  <a:schemeClr val="bg1">
                    <a:lumMod val="75000"/>
                  </a:schemeClr>
                </a:solidFill>
              </a:rPr>
              <a:t>documented and </a:t>
            </a:r>
            <a:r>
              <a:rPr lang="en-US" b="1" u="sng" dirty="0"/>
              <a:t>access to the data and code is clearly and precisely documented and is non-exclusive to the authors.</a:t>
            </a:r>
          </a:p>
          <a:p>
            <a:pPr fontAlgn="base"/>
            <a:r>
              <a:rPr lang="en-US" dirty="0">
                <a:solidFill>
                  <a:schemeClr val="bg1">
                    <a:lumMod val="75000"/>
                  </a:schemeClr>
                </a:solidFill>
              </a:rPr>
              <a:t>Authors of accepted papers that contain empirical work, simulations, or experimental work must </a:t>
            </a:r>
            <a:r>
              <a:rPr lang="en-US" sz="3200" b="1" dirty="0">
                <a:solidFill>
                  <a:schemeClr val="accent2">
                    <a:lumMod val="75000"/>
                  </a:schemeClr>
                </a:solidFill>
              </a:rPr>
              <a:t>provide</a:t>
            </a:r>
            <a:r>
              <a:rPr lang="en-US" dirty="0">
                <a:solidFill>
                  <a:schemeClr val="bg1">
                    <a:lumMod val="75000"/>
                  </a:schemeClr>
                </a:solidFill>
              </a:rPr>
              <a:t>, </a:t>
            </a:r>
            <a:r>
              <a:rPr lang="en-US" sz="3200" b="1" dirty="0">
                <a:solidFill>
                  <a:schemeClr val="accent6">
                    <a:lumMod val="75000"/>
                  </a:schemeClr>
                </a:solidFill>
              </a:rPr>
              <a:t>prior to acceptance</a:t>
            </a:r>
            <a:r>
              <a:rPr lang="en-US" dirty="0">
                <a:solidFill>
                  <a:schemeClr val="bg1">
                    <a:lumMod val="75000"/>
                  </a:schemeClr>
                </a:solidFill>
              </a:rPr>
              <a:t>, the data, programs, and other details of the computations </a:t>
            </a:r>
            <a:r>
              <a:rPr lang="en-US" sz="3200" b="1" dirty="0">
                <a:solidFill>
                  <a:schemeClr val="accent4">
                    <a:lumMod val="75000"/>
                  </a:schemeClr>
                </a:solidFill>
              </a:rPr>
              <a:t>sufficient to permit replication</a:t>
            </a:r>
            <a:r>
              <a:rPr lang="en-US" dirty="0">
                <a:solidFill>
                  <a:schemeClr val="bg1">
                    <a:lumMod val="75000"/>
                  </a:schemeClr>
                </a:solidFill>
              </a:rPr>
              <a:t>, as well as </a:t>
            </a:r>
            <a:r>
              <a:rPr lang="en-US" b="1" dirty="0">
                <a:solidFill>
                  <a:schemeClr val="accent1">
                    <a:lumMod val="75000"/>
                  </a:schemeClr>
                </a:solidFill>
              </a:rPr>
              <a:t>information about access to data and programs.</a:t>
            </a:r>
          </a:p>
          <a:p>
            <a:endParaRPr lang="en-US" dirty="0"/>
          </a:p>
        </p:txBody>
      </p:sp>
    </p:spTree>
    <p:extLst>
      <p:ext uri="{BB962C8B-B14F-4D97-AF65-F5344CB8AC3E}">
        <p14:creationId xmlns:p14="http://schemas.microsoft.com/office/powerpoint/2010/main" val="372032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efforts at the AEA</a:t>
            </a:r>
          </a:p>
        </p:txBody>
      </p:sp>
      <p:sp>
        <p:nvSpPr>
          <p:cNvPr id="5" name="Content Placeholder 4"/>
          <p:cNvSpPr>
            <a:spLocks noGrp="1"/>
          </p:cNvSpPr>
          <p:nvPr>
            <p:ph idx="1"/>
          </p:nvPr>
        </p:nvSpPr>
        <p:spPr/>
        <p:txBody>
          <a:bodyPr>
            <a:normAutofit lnSpcReduction="10000"/>
          </a:bodyPr>
          <a:lstStyle/>
          <a:p>
            <a:r>
              <a:rPr lang="en-US" sz="3200" b="1" dirty="0">
                <a:solidFill>
                  <a:srgbClr val="C00000"/>
                </a:solidFill>
              </a:rPr>
              <a:t>Pre-emptively improve code archives</a:t>
            </a:r>
          </a:p>
          <a:p>
            <a:pPr lvl="1"/>
            <a:r>
              <a:rPr lang="en-US" sz="2800" dirty="0"/>
              <a:t>By conducting reproducibility checks </a:t>
            </a:r>
            <a:r>
              <a:rPr lang="en-US" sz="2000" dirty="0"/>
              <a:t>when we can</a:t>
            </a:r>
            <a:endParaRPr lang="en-US" sz="2800" dirty="0"/>
          </a:p>
          <a:p>
            <a:pPr lvl="1"/>
            <a:r>
              <a:rPr lang="en-US" sz="2800" dirty="0"/>
              <a:t>By working with groups that conduct reproducibility checks </a:t>
            </a:r>
            <a:br>
              <a:rPr lang="en-US" sz="2800" dirty="0"/>
            </a:br>
            <a:r>
              <a:rPr lang="en-US" sz="2000" dirty="0"/>
              <a:t>when we cannot</a:t>
            </a:r>
            <a:endParaRPr lang="en-US" sz="2800" dirty="0"/>
          </a:p>
          <a:p>
            <a:r>
              <a:rPr lang="en-US" sz="3200" b="1" dirty="0">
                <a:solidFill>
                  <a:schemeClr val="accent5">
                    <a:lumMod val="75000"/>
                  </a:schemeClr>
                </a:solidFill>
              </a:rPr>
              <a:t>Better archives</a:t>
            </a:r>
          </a:p>
          <a:p>
            <a:pPr lvl="1"/>
            <a:r>
              <a:rPr lang="en-US" sz="2800" dirty="0"/>
              <a:t>Greater transparency of the code and data archives</a:t>
            </a:r>
          </a:p>
          <a:p>
            <a:r>
              <a:rPr lang="en-US" sz="3200" b="1" dirty="0">
                <a:solidFill>
                  <a:schemeClr val="accent6">
                    <a:lumMod val="75000"/>
                  </a:schemeClr>
                </a:solidFill>
              </a:rPr>
              <a:t>Better provenance tracking</a:t>
            </a:r>
          </a:p>
          <a:p>
            <a:pPr lvl="2"/>
            <a:r>
              <a:rPr lang="en-US" sz="2400" dirty="0"/>
              <a:t>Leave code where it is when appropriate</a:t>
            </a:r>
          </a:p>
          <a:p>
            <a:pPr lvl="2"/>
            <a:r>
              <a:rPr lang="en-US" sz="2400" dirty="0"/>
              <a:t>Leave data where it is almost always</a:t>
            </a:r>
          </a:p>
          <a:p>
            <a:pPr lvl="2"/>
            <a:r>
              <a:rPr lang="en-US" sz="2400" dirty="0"/>
              <a:t>Display that information</a:t>
            </a:r>
          </a:p>
          <a:p>
            <a:endParaRPr lang="en-US" dirty="0"/>
          </a:p>
        </p:txBody>
      </p:sp>
      <p:sp>
        <p:nvSpPr>
          <p:cNvPr id="2" name="Rectangle 1"/>
          <p:cNvSpPr/>
          <p:nvPr/>
        </p:nvSpPr>
        <p:spPr>
          <a:xfrm>
            <a:off x="838200" y="1690688"/>
            <a:ext cx="9601940" cy="17538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53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AEA Pre-Publication Verification</a:t>
            </a:r>
          </a:p>
        </p:txBody>
      </p:sp>
      <p:sp>
        <p:nvSpPr>
          <p:cNvPr id="3" name="Content Placeholder 2"/>
          <p:cNvSpPr>
            <a:spLocks noGrp="1"/>
          </p:cNvSpPr>
          <p:nvPr>
            <p:ph idx="1"/>
          </p:nvPr>
        </p:nvSpPr>
        <p:spPr/>
        <p:txBody>
          <a:bodyPr/>
          <a:lstStyle/>
          <a:p>
            <a:r>
              <a:rPr lang="en-US" dirty="0"/>
              <a:t>Every paper that receives a “conditional acceptance” is verified</a:t>
            </a:r>
          </a:p>
          <a:p>
            <a:pPr lvl="1"/>
            <a:r>
              <a:rPr lang="en-US" i="1" dirty="0"/>
              <a:t>Data citations</a:t>
            </a:r>
          </a:p>
          <a:p>
            <a:pPr lvl="1"/>
            <a:r>
              <a:rPr lang="en-US" i="1" dirty="0"/>
              <a:t>Quality of README</a:t>
            </a:r>
          </a:p>
          <a:p>
            <a:pPr lvl="1"/>
            <a:r>
              <a:rPr lang="en-US" i="1" dirty="0"/>
              <a:t>Quality of code</a:t>
            </a:r>
          </a:p>
          <a:p>
            <a:pPr lvl="1"/>
            <a:r>
              <a:rPr lang="en-US" i="1" dirty="0"/>
              <a:t>Reproducibility of code</a:t>
            </a:r>
          </a:p>
          <a:p>
            <a:pPr lvl="1"/>
            <a:r>
              <a:rPr lang="en-US" i="1" dirty="0"/>
              <a:t>Quality of metadata in the repository</a:t>
            </a:r>
          </a:p>
          <a:p>
            <a:pPr lvl="1"/>
            <a:endParaRPr lang="en-US" i="1" dirty="0"/>
          </a:p>
          <a:p>
            <a:pPr lvl="1"/>
            <a:endParaRPr lang="en-US" i="1" dirty="0">
              <a:solidFill>
                <a:schemeClr val="bg2">
                  <a:lumMod val="75000"/>
                </a:schemeClr>
              </a:solidFill>
            </a:endParaRPr>
          </a:p>
        </p:txBody>
      </p:sp>
    </p:spTree>
    <p:extLst>
      <p:ext uri="{BB962C8B-B14F-4D97-AF65-F5344CB8AC3E}">
        <p14:creationId xmlns:p14="http://schemas.microsoft.com/office/powerpoint/2010/main" val="1574307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Reproducibility Check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480" y="1690688"/>
            <a:ext cx="7886700" cy="3513963"/>
          </a:xfr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67252" y="3957148"/>
            <a:ext cx="3742509" cy="2495006"/>
          </a:xfrm>
          <a:prstGeom prst="rect">
            <a:avLst/>
          </a:prstGeom>
        </p:spPr>
      </p:pic>
    </p:spTree>
    <p:extLst>
      <p:ext uri="{BB962C8B-B14F-4D97-AF65-F5344CB8AC3E}">
        <p14:creationId xmlns:p14="http://schemas.microsoft.com/office/powerpoint/2010/main" val="2956989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doing that?</a:t>
            </a:r>
          </a:p>
        </p:txBody>
      </p:sp>
      <p:sp>
        <p:nvSpPr>
          <p:cNvPr id="3" name="Content Placeholder 2"/>
          <p:cNvSpPr>
            <a:spLocks noGrp="1"/>
          </p:cNvSpPr>
          <p:nvPr>
            <p:ph idx="1"/>
          </p:nvPr>
        </p:nvSpPr>
        <p:spPr/>
        <p:txBody>
          <a:bodyPr>
            <a:normAutofit fontScale="85000" lnSpcReduction="20000"/>
          </a:bodyPr>
          <a:lstStyle/>
          <a:p>
            <a:r>
              <a:rPr lang="en-US" u="sng" dirty="0"/>
              <a:t>Earlier reproducibility work</a:t>
            </a:r>
            <a:r>
              <a:rPr lang="en-US" dirty="0"/>
              <a:t>: </a:t>
            </a:r>
            <a:r>
              <a:rPr lang="en-US" b="1" dirty="0"/>
              <a:t>Flavio </a:t>
            </a:r>
            <a:r>
              <a:rPr lang="en-US" b="1" dirty="0" err="1"/>
              <a:t>Stanchi</a:t>
            </a:r>
            <a:r>
              <a:rPr lang="en-US" b="1" dirty="0"/>
              <a:t> </a:t>
            </a:r>
            <a:r>
              <a:rPr lang="en-US" dirty="0"/>
              <a:t>(now at </a:t>
            </a:r>
            <a:r>
              <a:rPr lang="en-US" dirty="0" err="1"/>
              <a:t>AirBnb</a:t>
            </a:r>
            <a:r>
              <a:rPr lang="en-US" dirty="0"/>
              <a:t>), </a:t>
            </a:r>
            <a:r>
              <a:rPr lang="en-US" b="1" dirty="0" err="1"/>
              <a:t>Sylverie</a:t>
            </a:r>
            <a:r>
              <a:rPr lang="en-US" b="1" dirty="0"/>
              <a:t> Herbert</a:t>
            </a:r>
            <a:r>
              <a:rPr lang="en-US" dirty="0"/>
              <a:t> (on the market), </a:t>
            </a:r>
            <a:r>
              <a:rPr lang="en-US" b="1" dirty="0" err="1"/>
              <a:t>Hautahi</a:t>
            </a:r>
            <a:r>
              <a:rPr lang="en-US" b="1" dirty="0"/>
              <a:t> </a:t>
            </a:r>
            <a:r>
              <a:rPr lang="en-US" b="1" dirty="0" err="1"/>
              <a:t>Kingi</a:t>
            </a:r>
            <a:r>
              <a:rPr lang="en-US" dirty="0"/>
              <a:t> (</a:t>
            </a:r>
            <a:r>
              <a:rPr lang="en-US" dirty="0" err="1"/>
              <a:t>Impaq</a:t>
            </a:r>
            <a:r>
              <a:rPr lang="en-US" dirty="0"/>
              <a:t>)</a:t>
            </a:r>
          </a:p>
          <a:p>
            <a:r>
              <a:rPr lang="en-US" u="sng" dirty="0"/>
              <a:t>Current lead graduate students</a:t>
            </a:r>
            <a:r>
              <a:rPr lang="en-US" dirty="0"/>
              <a:t>: </a:t>
            </a:r>
            <a:r>
              <a:rPr lang="en-US" b="1" dirty="0"/>
              <a:t>David </a:t>
            </a:r>
            <a:r>
              <a:rPr lang="en-US" b="1" dirty="0" err="1"/>
              <a:t>Wasser</a:t>
            </a:r>
            <a:r>
              <a:rPr lang="en-US" b="1" dirty="0"/>
              <a:t> </a:t>
            </a:r>
            <a:r>
              <a:rPr lang="en-US" dirty="0"/>
              <a:t>(until Dec 2019), </a:t>
            </a:r>
            <a:r>
              <a:rPr lang="en-US" b="1" dirty="0"/>
              <a:t>Meredith Welch </a:t>
            </a:r>
            <a:r>
              <a:rPr lang="en-US" dirty="0"/>
              <a:t>(since Jan 2020)</a:t>
            </a:r>
          </a:p>
          <a:p>
            <a:r>
              <a:rPr lang="en-US" u="sng" dirty="0"/>
              <a:t>Current and past undergraduate students</a:t>
            </a:r>
            <a:r>
              <a:rPr lang="en-US" dirty="0"/>
              <a:t>: Alexia Ge, Anthony Peraza, Craig Schulman, Elijah B. Ruiz, Gabriel Bond, Jason S. Katz, </a:t>
            </a:r>
            <a:r>
              <a:rPr lang="en-US" dirty="0" err="1"/>
              <a:t>Jeong</a:t>
            </a:r>
            <a:r>
              <a:rPr lang="en-US" dirty="0"/>
              <a:t> Hyun Lee, </a:t>
            </a:r>
            <a:r>
              <a:rPr lang="en-US" dirty="0" err="1"/>
              <a:t>Jiayin</a:t>
            </a:r>
            <a:r>
              <a:rPr lang="en-US" dirty="0"/>
              <a:t> Song, John Park, </a:t>
            </a:r>
            <a:r>
              <a:rPr lang="en-US" dirty="0">
                <a:solidFill>
                  <a:schemeClr val="accent1">
                    <a:lumMod val="75000"/>
                  </a:schemeClr>
                </a:solidFill>
              </a:rPr>
              <a:t>Joshua Passel</a:t>
            </a:r>
            <a:r>
              <a:rPr lang="en-US" dirty="0"/>
              <a:t>, </a:t>
            </a:r>
            <a:r>
              <a:rPr lang="en-US" dirty="0" err="1"/>
              <a:t>Kirubeal</a:t>
            </a:r>
            <a:r>
              <a:rPr lang="en-US" dirty="0"/>
              <a:t> T. </a:t>
            </a:r>
            <a:r>
              <a:rPr lang="en-US" dirty="0" err="1"/>
              <a:t>Wondimu</a:t>
            </a:r>
            <a:r>
              <a:rPr lang="en-US" dirty="0"/>
              <a:t>, </a:t>
            </a:r>
            <a:r>
              <a:rPr lang="en-US" dirty="0" err="1"/>
              <a:t>Linchen</a:t>
            </a:r>
            <a:r>
              <a:rPr lang="en-US" dirty="0"/>
              <a:t> Zhang, </a:t>
            </a:r>
            <a:r>
              <a:rPr lang="en-US" b="1" dirty="0"/>
              <a:t>Louis Liu</a:t>
            </a:r>
            <a:r>
              <a:rPr lang="en-US" dirty="0">
                <a:solidFill>
                  <a:schemeClr val="accent1">
                    <a:lumMod val="75000"/>
                  </a:schemeClr>
                </a:solidFill>
              </a:rPr>
              <a:t>, Luis Lopez Cabrera</a:t>
            </a:r>
            <a:r>
              <a:rPr lang="en-US" dirty="0"/>
              <a:t>, Luke O’Leary, </a:t>
            </a:r>
            <a:r>
              <a:rPr lang="en-US" dirty="0">
                <a:solidFill>
                  <a:schemeClr val="accent1">
                    <a:lumMod val="75000"/>
                  </a:schemeClr>
                </a:solidFill>
              </a:rPr>
              <a:t>Mary-Jo </a:t>
            </a:r>
            <a:r>
              <a:rPr lang="en-US" dirty="0" err="1">
                <a:solidFill>
                  <a:schemeClr val="accent1">
                    <a:lumMod val="75000"/>
                  </a:schemeClr>
                </a:solidFill>
              </a:rPr>
              <a:t>Ajiduah</a:t>
            </a:r>
            <a:r>
              <a:rPr lang="en-US" dirty="0"/>
              <a:t>, </a:t>
            </a:r>
            <a:r>
              <a:rPr lang="en-US" b="1" dirty="0"/>
              <a:t>Naomi Li</a:t>
            </a:r>
            <a:r>
              <a:rPr lang="en-US" dirty="0"/>
              <a:t>, Nicholas Swan, </a:t>
            </a:r>
            <a:r>
              <a:rPr lang="en-US" dirty="0" err="1"/>
              <a:t>Nishat</a:t>
            </a:r>
            <a:r>
              <a:rPr lang="en-US" dirty="0"/>
              <a:t> </a:t>
            </a:r>
            <a:r>
              <a:rPr lang="en-US" dirty="0" err="1"/>
              <a:t>Peuly</a:t>
            </a:r>
            <a:r>
              <a:rPr lang="en-US" dirty="0"/>
              <a:t>, Ryan Ali, Samuel Frey, </a:t>
            </a:r>
            <a:r>
              <a:rPr lang="en-US" dirty="0" err="1"/>
              <a:t>Siyang</a:t>
            </a:r>
            <a:r>
              <a:rPr lang="en-US" dirty="0"/>
              <a:t> (Elaine) Yu, </a:t>
            </a:r>
            <a:r>
              <a:rPr lang="en-US" b="1" dirty="0"/>
              <a:t>Steve </a:t>
            </a:r>
            <a:r>
              <a:rPr lang="en-US" b="1" dirty="0" err="1"/>
              <a:t>Yeh</a:t>
            </a:r>
            <a:r>
              <a:rPr lang="en-US" dirty="0"/>
              <a:t>, </a:t>
            </a:r>
            <a:r>
              <a:rPr lang="en-US" dirty="0" err="1">
                <a:solidFill>
                  <a:schemeClr val="accent1">
                    <a:lumMod val="75000"/>
                  </a:schemeClr>
                </a:solidFill>
              </a:rPr>
              <a:t>Weilun</a:t>
            </a:r>
            <a:r>
              <a:rPr lang="en-US" dirty="0">
                <a:solidFill>
                  <a:schemeClr val="accent1">
                    <a:lumMod val="75000"/>
                  </a:schemeClr>
                </a:solidFill>
              </a:rPr>
              <a:t> Shi</a:t>
            </a:r>
            <a:r>
              <a:rPr lang="en-US" dirty="0"/>
              <a:t>, William Hernandez, </a:t>
            </a:r>
            <a:r>
              <a:rPr lang="en-US" dirty="0" err="1"/>
              <a:t>Yanyun</a:t>
            </a:r>
            <a:r>
              <a:rPr lang="en-US" dirty="0"/>
              <a:t> (Iris) Chen, Yuan-</a:t>
            </a:r>
            <a:r>
              <a:rPr lang="en-US" dirty="0" err="1"/>
              <a:t>Hsuan</a:t>
            </a:r>
            <a:r>
              <a:rPr lang="en-US" dirty="0"/>
              <a:t> (Sharon) Lin, </a:t>
            </a:r>
            <a:r>
              <a:rPr lang="en-US" dirty="0" err="1">
                <a:solidFill>
                  <a:schemeClr val="accent1">
                    <a:lumMod val="75000"/>
                  </a:schemeClr>
                </a:solidFill>
              </a:rPr>
              <a:t>Zebang</a:t>
            </a:r>
            <a:r>
              <a:rPr lang="en-US" dirty="0">
                <a:solidFill>
                  <a:schemeClr val="accent1">
                    <a:lumMod val="75000"/>
                  </a:schemeClr>
                </a:solidFill>
              </a:rPr>
              <a:t> Xu</a:t>
            </a:r>
            <a:r>
              <a:rPr lang="en-US" dirty="0"/>
              <a:t>, Xing Su, </a:t>
            </a:r>
            <a:r>
              <a:rPr lang="en-US" dirty="0" err="1"/>
              <a:t>Jiazhen</a:t>
            </a:r>
            <a:r>
              <a:rPr lang="en-US" dirty="0"/>
              <a:t> Tan , </a:t>
            </a:r>
            <a:r>
              <a:rPr lang="en-US" dirty="0" err="1"/>
              <a:t>Xueshi</a:t>
            </a:r>
            <a:r>
              <a:rPr lang="en-US" dirty="0"/>
              <a:t> Su, </a:t>
            </a:r>
            <a:r>
              <a:rPr lang="en-US" dirty="0" err="1"/>
              <a:t>Vendela</a:t>
            </a:r>
            <a:r>
              <a:rPr lang="en-US" dirty="0"/>
              <a:t> Norman, Anderson Park, </a:t>
            </a:r>
            <a:r>
              <a:rPr lang="en-US" dirty="0" err="1"/>
              <a:t>Nehedin</a:t>
            </a:r>
            <a:r>
              <a:rPr lang="en-US" dirty="0"/>
              <a:t> Juarez, </a:t>
            </a:r>
            <a:r>
              <a:rPr lang="en-US" dirty="0" err="1"/>
              <a:t>Rubal</a:t>
            </a:r>
            <a:r>
              <a:rPr lang="en-US" dirty="0"/>
              <a:t> Mistry, </a:t>
            </a:r>
            <a:r>
              <a:rPr lang="en-US" dirty="0" err="1">
                <a:solidFill>
                  <a:schemeClr val="accent1">
                    <a:lumMod val="75000"/>
                  </a:schemeClr>
                </a:solidFill>
              </a:rPr>
              <a:t>Syon</a:t>
            </a:r>
            <a:r>
              <a:rPr lang="en-US" dirty="0">
                <a:solidFill>
                  <a:schemeClr val="accent1">
                    <a:lumMod val="75000"/>
                  </a:schemeClr>
                </a:solidFill>
              </a:rPr>
              <a:t> </a:t>
            </a:r>
            <a:r>
              <a:rPr lang="en-US" dirty="0" err="1">
                <a:solidFill>
                  <a:schemeClr val="accent1">
                    <a:lumMod val="75000"/>
                  </a:schemeClr>
                </a:solidFill>
              </a:rPr>
              <a:t>Verma</a:t>
            </a:r>
            <a:r>
              <a:rPr lang="en-US" dirty="0"/>
              <a:t>, William Silverman, </a:t>
            </a:r>
            <a:r>
              <a:rPr lang="en-US" dirty="0">
                <a:solidFill>
                  <a:schemeClr val="accent1">
                    <a:lumMod val="75000"/>
                  </a:schemeClr>
                </a:solidFill>
              </a:rPr>
              <a:t>Zechariah </a:t>
            </a:r>
            <a:r>
              <a:rPr lang="en-US" dirty="0" err="1" smtClean="0">
                <a:solidFill>
                  <a:schemeClr val="accent1">
                    <a:lumMod val="75000"/>
                  </a:schemeClr>
                </a:solidFill>
              </a:rPr>
              <a:t>Karsana</a:t>
            </a:r>
            <a:r>
              <a:rPr lang="en-US" dirty="0">
                <a:solidFill>
                  <a:schemeClr val="accent1">
                    <a:lumMod val="75000"/>
                  </a:schemeClr>
                </a:solidFill>
              </a:rPr>
              <a:t>, Franklin </a:t>
            </a:r>
            <a:r>
              <a:rPr lang="en-US" dirty="0" err="1" smtClean="0">
                <a:solidFill>
                  <a:schemeClr val="accent1">
                    <a:lumMod val="75000"/>
                  </a:schemeClr>
                </a:solidFill>
              </a:rPr>
              <a:t>Omullo</a:t>
            </a:r>
            <a:r>
              <a:rPr lang="en-US" dirty="0" smtClean="0">
                <a:solidFill>
                  <a:schemeClr val="accent1">
                    <a:lumMod val="75000"/>
                  </a:schemeClr>
                </a:solidFill>
              </a:rPr>
              <a:t>, Liam </a:t>
            </a:r>
            <a:r>
              <a:rPr lang="en-US" dirty="0">
                <a:solidFill>
                  <a:schemeClr val="accent1">
                    <a:lumMod val="75000"/>
                  </a:schemeClr>
                </a:solidFill>
              </a:rPr>
              <a:t>P. </a:t>
            </a:r>
            <a:r>
              <a:rPr lang="en-US" dirty="0" err="1" smtClean="0">
                <a:solidFill>
                  <a:schemeClr val="accent1">
                    <a:lumMod val="75000"/>
                  </a:schemeClr>
                </a:solidFill>
              </a:rPr>
              <a:t>Cushen</a:t>
            </a:r>
            <a:r>
              <a:rPr lang="en-US" dirty="0" smtClean="0">
                <a:solidFill>
                  <a:schemeClr val="accent1">
                    <a:lumMod val="75000"/>
                  </a:schemeClr>
                </a:solidFill>
              </a:rPr>
              <a:t>, </a:t>
            </a:r>
            <a:r>
              <a:rPr lang="en-US" dirty="0" err="1" smtClean="0">
                <a:solidFill>
                  <a:schemeClr val="accent1">
                    <a:lumMod val="75000"/>
                  </a:schemeClr>
                </a:solidFill>
              </a:rPr>
              <a:t>Ololade</a:t>
            </a:r>
            <a:r>
              <a:rPr lang="en-US" dirty="0" smtClean="0">
                <a:solidFill>
                  <a:schemeClr val="accent1">
                    <a:lumMod val="75000"/>
                  </a:schemeClr>
                </a:solidFill>
              </a:rPr>
              <a:t> </a:t>
            </a:r>
            <a:r>
              <a:rPr lang="en-US" dirty="0" err="1" smtClean="0">
                <a:solidFill>
                  <a:schemeClr val="accent1">
                    <a:lumMod val="75000"/>
                  </a:schemeClr>
                </a:solidFill>
              </a:rPr>
              <a:t>Omotoba</a:t>
            </a:r>
            <a:r>
              <a:rPr lang="en-US" dirty="0" smtClean="0">
                <a:solidFill>
                  <a:schemeClr val="accent1">
                    <a:lumMod val="75000"/>
                  </a:schemeClr>
                </a:solidFill>
              </a:rPr>
              <a:t>, Lydia Reiner, </a:t>
            </a:r>
            <a:r>
              <a:rPr lang="en-US" dirty="0" err="1" smtClean="0">
                <a:solidFill>
                  <a:schemeClr val="accent1">
                    <a:lumMod val="75000"/>
                  </a:schemeClr>
                </a:solidFill>
              </a:rPr>
              <a:t>Xiangru</a:t>
            </a:r>
            <a:r>
              <a:rPr lang="en-US" dirty="0" smtClean="0">
                <a:solidFill>
                  <a:schemeClr val="accent1">
                    <a:lumMod val="75000"/>
                  </a:schemeClr>
                </a:solidFill>
              </a:rPr>
              <a:t> Li, Melanie Chen, Peter </a:t>
            </a:r>
            <a:r>
              <a:rPr lang="en-US" dirty="0">
                <a:solidFill>
                  <a:schemeClr val="accent1">
                    <a:lumMod val="75000"/>
                  </a:schemeClr>
                </a:solidFill>
              </a:rPr>
              <a:t>Rafael </a:t>
            </a:r>
            <a:r>
              <a:rPr lang="en-US" dirty="0" smtClean="0">
                <a:solidFill>
                  <a:schemeClr val="accent1">
                    <a:lumMod val="75000"/>
                  </a:schemeClr>
                </a:solidFill>
              </a:rPr>
              <a:t>Sanchez, Jill Crosby, Matthew </a:t>
            </a:r>
            <a:r>
              <a:rPr lang="en-US" dirty="0">
                <a:solidFill>
                  <a:schemeClr val="accent1">
                    <a:lumMod val="75000"/>
                  </a:schemeClr>
                </a:solidFill>
              </a:rPr>
              <a:t>H. Wang</a:t>
            </a:r>
          </a:p>
          <a:p>
            <a:r>
              <a:rPr lang="en-US" u="sng" dirty="0"/>
              <a:t>Other graduate students</a:t>
            </a:r>
            <a:r>
              <a:rPr lang="en-US" dirty="0"/>
              <a:t>: Aviv </a:t>
            </a:r>
            <a:r>
              <a:rPr lang="en-US" dirty="0" err="1"/>
              <a:t>Caspi</a:t>
            </a:r>
            <a:r>
              <a:rPr lang="en-US" dirty="0"/>
              <a:t>, Leah Kim</a:t>
            </a:r>
          </a:p>
        </p:txBody>
      </p:sp>
    </p:spTree>
    <p:extLst>
      <p:ext uri="{BB962C8B-B14F-4D97-AF65-F5344CB8AC3E}">
        <p14:creationId xmlns:p14="http://schemas.microsoft.com/office/powerpoint/2010/main" val="2549076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sp>
        <p:nvSpPr>
          <p:cNvPr id="8" name="Shape 610">
            <a:extLst>
              <a:ext uri="{FF2B5EF4-FFF2-40B4-BE49-F238E27FC236}">
                <a16:creationId xmlns:a16="http://schemas.microsoft.com/office/drawing/2014/main" id="{7B401221-F159-7944-806E-71343D9B647A}"/>
              </a:ext>
            </a:extLst>
          </p:cNvPr>
          <p:cNvSpPr/>
          <p:nvPr/>
        </p:nvSpPr>
        <p:spPr>
          <a:xfrm>
            <a:off x="4720067"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Replicability</a:t>
            </a:r>
            <a:endParaRPr lang="id-ID" sz="1501" b="1" dirty="0">
              <a:latin typeface="Montserrat" panose="00000500000000000000" pitchFamily="50" charset="0"/>
              <a:ea typeface="Roboto"/>
              <a:cs typeface="Roboto"/>
              <a:sym typeface="Roboto"/>
            </a:endParaRP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2" name="Ellipse 28">
            <a:extLst>
              <a:ext uri="{FF2B5EF4-FFF2-40B4-BE49-F238E27FC236}">
                <a16:creationId xmlns:a16="http://schemas.microsoft.com/office/drawing/2014/main" id="{E678D831-24B4-3441-BB77-0D88AF251CEF}"/>
              </a:ext>
            </a:extLst>
          </p:cNvPr>
          <p:cNvSpPr/>
          <p:nvPr/>
        </p:nvSpPr>
        <p:spPr>
          <a:xfrm>
            <a:off x="10252562"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3" name="Ellipse 28">
            <a:extLst>
              <a:ext uri="{FF2B5EF4-FFF2-40B4-BE49-F238E27FC236}">
                <a16:creationId xmlns:a16="http://schemas.microsoft.com/office/drawing/2014/main" id="{42383DAD-243F-4244-9C1B-9A08ABC07170}"/>
              </a:ext>
            </a:extLst>
          </p:cNvPr>
          <p:cNvSpPr/>
          <p:nvPr/>
        </p:nvSpPr>
        <p:spPr>
          <a:xfrm>
            <a:off x="5595625"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sp>
        <p:nvSpPr>
          <p:cNvPr id="14" name="Textfeld 29">
            <a:extLst>
              <a:ext uri="{FF2B5EF4-FFF2-40B4-BE49-F238E27FC236}">
                <a16:creationId xmlns:a16="http://schemas.microsoft.com/office/drawing/2014/main" id="{31E9F3A0-088B-C042-B24C-C0F3BFC8D18E}"/>
              </a:ext>
            </a:extLst>
          </p:cNvPr>
          <p:cNvSpPr txBox="1"/>
          <p:nvPr/>
        </p:nvSpPr>
        <p:spPr>
          <a:xfrm>
            <a:off x="4720067" y="509789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Wide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Statistical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Reproduction</a:t>
            </a:r>
            <a:r>
              <a:rPr lang="de-DE" sz="1400" dirty="0">
                <a:solidFill>
                  <a:schemeClr val="bg1">
                    <a:lumMod val="85000"/>
                  </a:schemeClr>
                </a:solidFill>
                <a:latin typeface="+mj-lt"/>
              </a:rPr>
              <a:t>/</a:t>
            </a:r>
            <a:r>
              <a:rPr lang="de-DE" sz="1400" dirty="0" err="1">
                <a:solidFill>
                  <a:schemeClr val="bg1">
                    <a:lumMod val="85000"/>
                  </a:schemeClr>
                </a:solidFill>
                <a:latin typeface="+mj-lt"/>
              </a:rPr>
              <a:t>Reanalysis</a:t>
            </a:r>
            <a:r>
              <a:rPr lang="de-DE" sz="1400" dirty="0">
                <a:solidFill>
                  <a:schemeClr val="bg1">
                    <a:lumMod val="85000"/>
                  </a:schemeClr>
                </a:solidFill>
                <a:latin typeface="+mj-lt"/>
              </a:rPr>
              <a:t> (Clemens 2015)</a:t>
            </a:r>
          </a:p>
        </p:txBody>
      </p:sp>
      <p:sp>
        <p:nvSpPr>
          <p:cNvPr id="15" name="Shape 610">
            <a:extLst>
              <a:ext uri="{FF2B5EF4-FFF2-40B4-BE49-F238E27FC236}">
                <a16:creationId xmlns:a16="http://schemas.microsoft.com/office/drawing/2014/main" id="{25628DCA-B093-BD42-99CF-ED182C239EA3}"/>
              </a:ext>
            </a:extLst>
          </p:cNvPr>
          <p:cNvSpPr/>
          <p:nvPr/>
        </p:nvSpPr>
        <p:spPr>
          <a:xfrm>
            <a:off x="9377004" y="4603112"/>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Generalizability</a:t>
            </a:r>
            <a:endParaRPr lang="id-ID" sz="1501" b="1" dirty="0">
              <a:latin typeface="Montserrat" panose="00000500000000000000" pitchFamily="50" charset="0"/>
              <a:ea typeface="Roboto"/>
              <a:cs typeface="Roboto"/>
              <a:sym typeface="Roboto"/>
            </a:endParaRPr>
          </a:p>
        </p:txBody>
      </p:sp>
      <p:sp>
        <p:nvSpPr>
          <p:cNvPr id="16" name="Textfeld 29">
            <a:extLst>
              <a:ext uri="{FF2B5EF4-FFF2-40B4-BE49-F238E27FC236}">
                <a16:creationId xmlns:a16="http://schemas.microsoft.com/office/drawing/2014/main" id="{F74C0FED-F43E-664C-AD70-346213A2FBB0}"/>
              </a:ext>
            </a:extLst>
          </p:cNvPr>
          <p:cNvSpPr txBox="1"/>
          <p:nvPr/>
        </p:nvSpPr>
        <p:spPr>
          <a:xfrm>
            <a:off x="8677339" y="5133472"/>
            <a:ext cx="3290987" cy="10618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Wider Replication (</a:t>
            </a:r>
            <a:r>
              <a:rPr lang="de-DE" sz="1400" dirty="0" err="1">
                <a:solidFill>
                  <a:schemeClr val="accent3">
                    <a:lumMod val="75000"/>
                  </a:schemeClr>
                </a:solidFill>
                <a:latin typeface="+mj-lt"/>
              </a:rPr>
              <a:t>Pesaran</a:t>
            </a:r>
            <a:r>
              <a:rPr lang="de-DE" sz="1400" dirty="0">
                <a:solidFill>
                  <a:schemeClr val="accent3">
                    <a:lumMod val="75000"/>
                  </a:schemeClr>
                </a:solidFill>
                <a:latin typeface="+mj-lt"/>
              </a:rPr>
              <a:t> 2003)</a:t>
            </a:r>
          </a:p>
          <a:p>
            <a:pPr marL="171450" indent="-171450">
              <a:lnSpc>
                <a:spcPct val="150000"/>
              </a:lnSpc>
              <a:buFont typeface="Arial" panose="020B0604020202020204" pitchFamily="34" charset="0"/>
              <a:buChar char="•"/>
            </a:pPr>
            <a:r>
              <a:rPr lang="de-DE" sz="1400" dirty="0">
                <a:solidFill>
                  <a:schemeClr val="accent3">
                    <a:lumMod val="75000"/>
                  </a:schemeClr>
                </a:solidFill>
                <a:latin typeface="+mj-lt"/>
              </a:rPr>
              <a:t>Scientific Replication (</a:t>
            </a:r>
            <a:r>
              <a:rPr lang="de-DE" sz="1400" dirty="0" err="1">
                <a:solidFill>
                  <a:schemeClr val="accent3">
                    <a:lumMod val="75000"/>
                  </a:schemeClr>
                </a:solidFill>
                <a:latin typeface="+mj-lt"/>
              </a:rPr>
              <a:t>Hamermesh</a:t>
            </a:r>
            <a:r>
              <a:rPr lang="de-DE" sz="1400" dirty="0">
                <a:solidFill>
                  <a:schemeClr val="accent3">
                    <a:lumMod val="7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accent3">
                    <a:lumMod val="75000"/>
                  </a:schemeClr>
                </a:solidFill>
                <a:latin typeface="+mj-lt"/>
              </a:rPr>
              <a:t>Reanalysis</a:t>
            </a:r>
            <a:r>
              <a:rPr lang="de-DE" sz="1400" dirty="0">
                <a:solidFill>
                  <a:schemeClr val="accent3">
                    <a:lumMod val="75000"/>
                  </a:schemeClr>
                </a:solidFill>
                <a:latin typeface="+mj-lt"/>
              </a:rPr>
              <a:t>/</a:t>
            </a:r>
            <a:r>
              <a:rPr lang="de-DE" sz="1400" dirty="0" err="1">
                <a:solidFill>
                  <a:schemeClr val="accent3">
                    <a:lumMod val="75000"/>
                  </a:schemeClr>
                </a:solidFill>
                <a:latin typeface="+mj-lt"/>
              </a:rPr>
              <a:t>Robustness</a:t>
            </a:r>
            <a:r>
              <a:rPr lang="de-DE" sz="1400" dirty="0">
                <a:solidFill>
                  <a:schemeClr val="accent3">
                    <a:lumMod val="75000"/>
                  </a:schemeClr>
                </a:solidFill>
                <a:latin typeface="+mj-lt"/>
              </a:rPr>
              <a:t> (Clemens 2015)</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229" y="240067"/>
            <a:ext cx="2397369" cy="3596054"/>
          </a:xfrm>
          <a:prstGeom prst="rect">
            <a:avLst/>
          </a:prstGeom>
        </p:spPr>
      </p:pic>
      <p:sp>
        <p:nvSpPr>
          <p:cNvPr id="18" name="TextBox 17"/>
          <p:cNvSpPr txBox="1"/>
          <p:nvPr/>
        </p:nvSpPr>
        <p:spPr>
          <a:xfrm>
            <a:off x="861285" y="2091508"/>
            <a:ext cx="3276987" cy="369332"/>
          </a:xfrm>
          <a:prstGeom prst="rect">
            <a:avLst/>
          </a:prstGeom>
          <a:noFill/>
        </p:spPr>
        <p:txBody>
          <a:bodyPr wrap="none" rtlCol="0">
            <a:spAutoFit/>
          </a:bodyPr>
          <a:lstStyle/>
          <a:p>
            <a:r>
              <a:rPr lang="en-US" dirty="0">
                <a:solidFill>
                  <a:schemeClr val="bg2">
                    <a:lumMod val="75000"/>
                  </a:schemeClr>
                </a:solidFill>
              </a:rPr>
              <a:t>https://doi.org/10.17226/25303</a:t>
            </a:r>
          </a:p>
        </p:txBody>
      </p:sp>
    </p:spTree>
    <p:extLst>
      <p:ext uri="{BB962C8B-B14F-4D97-AF65-F5344CB8AC3E}">
        <p14:creationId xmlns:p14="http://schemas.microsoft.com/office/powerpoint/2010/main" val="29148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Very little diversity in software</a:t>
            </a:r>
            <a:endParaRPr lang="en-US" dirty="0"/>
          </a:p>
        </p:txBody>
      </p:sp>
      <p:sp>
        <p:nvSpPr>
          <p:cNvPr id="3" name="Content Placeholder 2"/>
          <p:cNvSpPr>
            <a:spLocks noGrp="1"/>
          </p:cNvSpPr>
          <p:nvPr>
            <p:ph sz="half" idx="1"/>
          </p:nvPr>
        </p:nvSpPr>
        <p:spPr/>
        <p:txBody>
          <a:bodyPr/>
          <a:lstStyle/>
          <a:p>
            <a:r>
              <a:rPr lang="en-US" b="1" dirty="0"/>
              <a:t>Stata</a:t>
            </a:r>
            <a:r>
              <a:rPr lang="en-US" dirty="0"/>
              <a:t> is the most popular statistical software in the journals of the AEA </a:t>
            </a:r>
            <a:br>
              <a:rPr lang="en-US" dirty="0"/>
            </a:br>
            <a:r>
              <a:rPr lang="en-US" dirty="0"/>
              <a:t>(</a:t>
            </a:r>
            <a:r>
              <a:rPr lang="en-US" sz="3600" b="1" dirty="0">
                <a:solidFill>
                  <a:schemeClr val="accent1">
                    <a:lumMod val="75000"/>
                  </a:schemeClr>
                </a:solidFill>
              </a:rPr>
              <a:t>72.96%</a:t>
            </a:r>
            <a:r>
              <a:rPr lang="en-US" dirty="0"/>
              <a:t> of all supplements) </a:t>
            </a:r>
          </a:p>
          <a:p>
            <a:r>
              <a:rPr lang="en-US" dirty="0"/>
              <a:t>followed by </a:t>
            </a:r>
            <a:r>
              <a:rPr lang="en-US" b="1" dirty="0" err="1"/>
              <a:t>Matlab</a:t>
            </a:r>
            <a:r>
              <a:rPr lang="en-US" dirty="0"/>
              <a:t> (</a:t>
            </a:r>
            <a:r>
              <a:rPr lang="en-US" sz="4000" b="1" dirty="0">
                <a:solidFill>
                  <a:schemeClr val="accent2"/>
                </a:solidFill>
              </a:rPr>
              <a:t>22.45%</a:t>
            </a:r>
            <a:r>
              <a:rPr lang="en-US" dirty="0"/>
              <a:t>)</a:t>
            </a:r>
          </a:p>
        </p:txBody>
      </p:sp>
      <p:pic>
        <p:nvPicPr>
          <p:cNvPr id="10" name="Content Placeholder 9"/>
          <p:cNvPicPr>
            <a:picLocks noGrp="1" noChangeAspect="1"/>
          </p:cNvPicPr>
          <p:nvPr>
            <p:ph sz="half" idx="2"/>
          </p:nvPr>
        </p:nvPicPr>
        <p:blipFill>
          <a:blip r:embed="rId2"/>
          <a:stretch>
            <a:fillRect/>
          </a:stretch>
        </p:blipFill>
        <p:spPr>
          <a:xfrm>
            <a:off x="6172200" y="2152621"/>
            <a:ext cx="5181600" cy="3697346"/>
          </a:xfrm>
          <a:prstGeom prst="rect">
            <a:avLst/>
          </a:prstGeom>
        </p:spPr>
      </p:pic>
    </p:spTree>
    <p:extLst>
      <p:ext uri="{BB962C8B-B14F-4D97-AF65-F5344CB8AC3E}">
        <p14:creationId xmlns:p14="http://schemas.microsoft.com/office/powerpoint/2010/main" val="2741418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8735" y="365125"/>
            <a:ext cx="12370735" cy="5805018"/>
          </a:xfrm>
          <a:prstGeom prst="rect">
            <a:avLst/>
          </a:prstGeom>
        </p:spPr>
      </p:pic>
    </p:spTree>
    <p:extLst>
      <p:ext uri="{BB962C8B-B14F-4D97-AF65-F5344CB8AC3E}">
        <p14:creationId xmlns:p14="http://schemas.microsoft.com/office/powerpoint/2010/main" val="3056378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4294967295"/>
          </p:nvPr>
        </p:nvPicPr>
        <p:blipFill>
          <a:blip r:embed="rId3"/>
          <a:stretch>
            <a:fillRect/>
          </a:stretch>
        </p:blipFill>
        <p:spPr>
          <a:xfrm>
            <a:off x="216816" y="17463"/>
            <a:ext cx="11717338" cy="6840537"/>
          </a:xfrm>
          <a:prstGeom prst="rect">
            <a:avLst/>
          </a:prstGeom>
        </p:spPr>
      </p:pic>
    </p:spTree>
    <p:extLst>
      <p:ext uri="{BB962C8B-B14F-4D97-AF65-F5344CB8AC3E}">
        <p14:creationId xmlns:p14="http://schemas.microsoft.com/office/powerpoint/2010/main" val="4080185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Stats on reproduced articles</a:t>
            </a:r>
          </a:p>
        </p:txBody>
      </p:sp>
      <p:sp>
        <p:nvSpPr>
          <p:cNvPr id="10" name="Content Placeholder 9"/>
          <p:cNvSpPr>
            <a:spLocks noGrp="1"/>
          </p:cNvSpPr>
          <p:nvPr>
            <p:ph sz="half" idx="1"/>
          </p:nvPr>
        </p:nvSpPr>
        <p:spPr/>
        <p:txBody>
          <a:bodyPr>
            <a:normAutofit/>
          </a:bodyPr>
          <a:lstStyle/>
          <a:p>
            <a:pPr marL="0" indent="0">
              <a:buNone/>
            </a:pPr>
            <a:r>
              <a:rPr lang="en-US" dirty="0"/>
              <a:t>Between July 16, 2019, and </a:t>
            </a:r>
            <a:r>
              <a:rPr lang="en-US" dirty="0" smtClean="0"/>
              <a:t>July 16, 2020 (1 year), </a:t>
            </a:r>
            <a:r>
              <a:rPr lang="en-US" dirty="0"/>
              <a:t>the AEA Data Editor team conducted </a:t>
            </a:r>
          </a:p>
          <a:p>
            <a:r>
              <a:rPr lang="en-US" sz="3600" b="1" dirty="0" smtClean="0">
                <a:solidFill>
                  <a:schemeClr val="accent6">
                    <a:lumMod val="75000"/>
                  </a:schemeClr>
                </a:solidFill>
              </a:rPr>
              <a:t>866 </a:t>
            </a:r>
            <a:r>
              <a:rPr lang="en-US" sz="3600" b="1" dirty="0">
                <a:solidFill>
                  <a:schemeClr val="accent6">
                    <a:lumMod val="75000"/>
                  </a:schemeClr>
                </a:solidFill>
              </a:rPr>
              <a:t>assessments </a:t>
            </a:r>
          </a:p>
          <a:p>
            <a:r>
              <a:rPr lang="en-US" dirty="0" smtClean="0"/>
              <a:t>Of which </a:t>
            </a:r>
            <a:r>
              <a:rPr lang="en-US" sz="3600" b="1" dirty="0" smtClean="0">
                <a:solidFill>
                  <a:schemeClr val="accent2">
                    <a:lumMod val="75000"/>
                  </a:schemeClr>
                </a:solidFill>
              </a:rPr>
              <a:t>277 manuscripts</a:t>
            </a:r>
            <a:r>
              <a:rPr lang="en-US" dirty="0"/>
              <a:t> </a:t>
            </a:r>
            <a:r>
              <a:rPr lang="en-US" dirty="0" smtClean="0"/>
              <a:t>have been “accepted”</a:t>
            </a:r>
            <a:endParaRPr lang="en-US" dirty="0"/>
          </a:p>
        </p:txBody>
      </p:sp>
      <p:sp>
        <p:nvSpPr>
          <p:cNvPr id="3" name="Content Placeholder 2"/>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595334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 work with 3</a:t>
            </a:r>
            <a:r>
              <a:rPr lang="en-US" baseline="30000" dirty="0" smtClean="0"/>
              <a:t>rd</a:t>
            </a:r>
            <a:r>
              <a:rPr lang="en-US" dirty="0" smtClean="0"/>
              <a:t> parties</a:t>
            </a:r>
            <a:endParaRPr lang="en-US" dirty="0"/>
          </a:p>
        </p:txBody>
      </p:sp>
      <p:sp>
        <p:nvSpPr>
          <p:cNvPr id="5" name="Content Placeholder 4"/>
          <p:cNvSpPr>
            <a:spLocks noGrp="1"/>
          </p:cNvSpPr>
          <p:nvPr>
            <p:ph sz="half" idx="1"/>
          </p:nvPr>
        </p:nvSpPr>
        <p:spPr/>
        <p:txBody>
          <a:bodyPr/>
          <a:lstStyle/>
          <a:p>
            <a:r>
              <a:rPr lang="en-US" dirty="0" err="1"/>
              <a:t>c</a:t>
            </a:r>
            <a:r>
              <a:rPr lang="en-US" dirty="0" err="1" smtClean="0"/>
              <a:t>ascad</a:t>
            </a:r>
            <a:r>
              <a:rPr lang="en-US" dirty="0" smtClean="0"/>
              <a:t> – Using confidential data!</a:t>
            </a:r>
            <a:endParaRPr lang="en-US" dirty="0"/>
          </a:p>
          <a:p>
            <a:r>
              <a:rPr lang="en-US" dirty="0" smtClean="0"/>
              <a:t>CISER (R-Squared)</a:t>
            </a:r>
          </a:p>
          <a:p>
            <a:r>
              <a:rPr lang="en-US" dirty="0" smtClean="0"/>
              <a:t>Various contributors with access to confidential data</a:t>
            </a:r>
          </a:p>
          <a:p>
            <a:pPr lvl="1"/>
            <a:r>
              <a:rPr lang="en-US" dirty="0" smtClean="0"/>
              <a:t>Authors</a:t>
            </a:r>
          </a:p>
          <a:p>
            <a:pPr lvl="1"/>
            <a:r>
              <a:rPr lang="en-US" dirty="0" smtClean="0"/>
              <a:t>Their institutions </a:t>
            </a:r>
          </a:p>
          <a:p>
            <a:pPr lvl="1"/>
            <a:r>
              <a:rPr lang="en-US" dirty="0" smtClean="0"/>
              <a:t>Network of known groups with access (less frequent)</a:t>
            </a:r>
            <a:endParaRPr lang="en-US" dirty="0"/>
          </a:p>
        </p:txBody>
      </p:sp>
      <p:pic>
        <p:nvPicPr>
          <p:cNvPr id="7" name="Content Placeholder 6"/>
          <p:cNvPicPr>
            <a:picLocks noGrp="1" noChangeAspect="1"/>
          </p:cNvPicPr>
          <p:nvPr>
            <p:ph sz="half" idx="2"/>
          </p:nvPr>
        </p:nvPicPr>
        <p:blipFill>
          <a:blip r:embed="rId2"/>
          <a:stretch>
            <a:fillRect/>
          </a:stretch>
        </p:blipFill>
        <p:spPr>
          <a:xfrm>
            <a:off x="7097731" y="1387155"/>
            <a:ext cx="3230336" cy="2293842"/>
          </a:xfrm>
          <a:prstGeom prst="rect">
            <a:avLst/>
          </a:prstGeom>
          <a:effectLst>
            <a:outerShdw blurRad="50800" dist="127000" dir="2700000" algn="tl" rotWithShape="0">
              <a:prstClr val="black">
                <a:alpha val="40000"/>
              </a:prstClr>
            </a:outerShdw>
          </a:effectLst>
        </p:spPr>
      </p:pic>
      <p:grpSp>
        <p:nvGrpSpPr>
          <p:cNvPr id="11" name="Group 10"/>
          <p:cNvGrpSpPr/>
          <p:nvPr/>
        </p:nvGrpSpPr>
        <p:grpSpPr>
          <a:xfrm>
            <a:off x="5985348" y="4008267"/>
            <a:ext cx="3697741" cy="1855372"/>
            <a:chOff x="5985348" y="4008267"/>
            <a:chExt cx="3697741" cy="1855372"/>
          </a:xfrm>
          <a:effectLst>
            <a:outerShdw blurRad="50800" dist="127000" dir="2700000" algn="tl" rotWithShape="0">
              <a:prstClr val="black">
                <a:alpha val="40000"/>
              </a:prstClr>
            </a:outerShdw>
          </a:effectLst>
        </p:grpSpPr>
        <p:pic>
          <p:nvPicPr>
            <p:cNvPr id="8" name="Picture 7"/>
            <p:cNvPicPr>
              <a:picLocks noChangeAspect="1"/>
            </p:cNvPicPr>
            <p:nvPr/>
          </p:nvPicPr>
          <p:blipFill>
            <a:blip r:embed="rId3"/>
            <a:stretch>
              <a:fillRect/>
            </a:stretch>
          </p:blipFill>
          <p:spPr>
            <a:xfrm>
              <a:off x="5985348" y="4008267"/>
              <a:ext cx="3697741" cy="654261"/>
            </a:xfrm>
            <a:prstGeom prst="rect">
              <a:avLst/>
            </a:prstGeom>
          </p:spPr>
        </p:pic>
        <p:pic>
          <p:nvPicPr>
            <p:cNvPr id="9" name="Picture 8"/>
            <p:cNvPicPr>
              <a:picLocks noChangeAspect="1"/>
            </p:cNvPicPr>
            <p:nvPr/>
          </p:nvPicPr>
          <p:blipFill>
            <a:blip r:embed="rId4"/>
            <a:stretch>
              <a:fillRect/>
            </a:stretch>
          </p:blipFill>
          <p:spPr>
            <a:xfrm>
              <a:off x="6019800" y="5109482"/>
              <a:ext cx="3101642" cy="754157"/>
            </a:xfrm>
            <a:prstGeom prst="rect">
              <a:avLst/>
            </a:prstGeom>
          </p:spPr>
        </p:pic>
        <p:pic>
          <p:nvPicPr>
            <p:cNvPr id="10" name="Picture 9"/>
            <p:cNvPicPr>
              <a:picLocks noChangeAspect="1"/>
            </p:cNvPicPr>
            <p:nvPr/>
          </p:nvPicPr>
          <p:blipFill>
            <a:blip r:embed="rId5"/>
            <a:stretch>
              <a:fillRect/>
            </a:stretch>
          </p:blipFill>
          <p:spPr>
            <a:xfrm>
              <a:off x="6019800" y="4599748"/>
              <a:ext cx="1752600" cy="509734"/>
            </a:xfrm>
            <a:prstGeom prst="rect">
              <a:avLst/>
            </a:prstGeom>
          </p:spPr>
        </p:pic>
      </p:grpSp>
    </p:spTree>
    <p:extLst>
      <p:ext uri="{BB962C8B-B14F-4D97-AF65-F5344CB8AC3E}">
        <p14:creationId xmlns:p14="http://schemas.microsoft.com/office/powerpoint/2010/main" val="88428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efforts at the AEA</a:t>
            </a:r>
          </a:p>
        </p:txBody>
      </p:sp>
      <p:sp>
        <p:nvSpPr>
          <p:cNvPr id="5" name="Content Placeholder 4"/>
          <p:cNvSpPr>
            <a:spLocks noGrp="1"/>
          </p:cNvSpPr>
          <p:nvPr>
            <p:ph idx="1"/>
          </p:nvPr>
        </p:nvSpPr>
        <p:spPr/>
        <p:txBody>
          <a:bodyPr>
            <a:normAutofit lnSpcReduction="10000"/>
          </a:bodyPr>
          <a:lstStyle/>
          <a:p>
            <a:r>
              <a:rPr lang="en-US" sz="3200" b="1" dirty="0">
                <a:solidFill>
                  <a:srgbClr val="C00000"/>
                </a:solidFill>
              </a:rPr>
              <a:t>Pre-emptively improve code archives</a:t>
            </a:r>
          </a:p>
          <a:p>
            <a:pPr lvl="1"/>
            <a:r>
              <a:rPr lang="en-US" sz="2800" dirty="0"/>
              <a:t>By conducting reproducibility checks </a:t>
            </a:r>
            <a:r>
              <a:rPr lang="en-US" sz="2000" dirty="0"/>
              <a:t>when we can</a:t>
            </a:r>
            <a:endParaRPr lang="en-US" sz="2800" dirty="0"/>
          </a:p>
          <a:p>
            <a:pPr lvl="1"/>
            <a:r>
              <a:rPr lang="en-US" sz="2800" dirty="0"/>
              <a:t>By working with groups that conduct reproducibility checks </a:t>
            </a:r>
            <a:br>
              <a:rPr lang="en-US" sz="2800" dirty="0"/>
            </a:br>
            <a:r>
              <a:rPr lang="en-US" sz="2000" dirty="0"/>
              <a:t>when we cannot</a:t>
            </a:r>
            <a:endParaRPr lang="en-US" sz="2800" dirty="0"/>
          </a:p>
          <a:p>
            <a:r>
              <a:rPr lang="en-US" sz="3200" b="1" dirty="0">
                <a:solidFill>
                  <a:schemeClr val="accent5">
                    <a:lumMod val="75000"/>
                  </a:schemeClr>
                </a:solidFill>
              </a:rPr>
              <a:t>Better archives</a:t>
            </a:r>
          </a:p>
          <a:p>
            <a:pPr lvl="1"/>
            <a:r>
              <a:rPr lang="en-US" sz="2800" dirty="0"/>
              <a:t>Greater transparency of the code and data archives</a:t>
            </a:r>
          </a:p>
          <a:p>
            <a:r>
              <a:rPr lang="en-US" sz="3200" b="1" dirty="0">
                <a:solidFill>
                  <a:schemeClr val="accent6">
                    <a:lumMod val="75000"/>
                  </a:schemeClr>
                </a:solidFill>
              </a:rPr>
              <a:t>Better provenance tracking</a:t>
            </a:r>
          </a:p>
          <a:p>
            <a:pPr lvl="2"/>
            <a:r>
              <a:rPr lang="en-US" sz="2400" dirty="0"/>
              <a:t>Leave code where it is when appropriate</a:t>
            </a:r>
          </a:p>
          <a:p>
            <a:pPr lvl="2"/>
            <a:r>
              <a:rPr lang="en-US" sz="2400" dirty="0"/>
              <a:t>Leave data where it is almost always</a:t>
            </a:r>
          </a:p>
          <a:p>
            <a:pPr lvl="2"/>
            <a:r>
              <a:rPr lang="en-US" sz="2400" dirty="0"/>
              <a:t>Display that information</a:t>
            </a:r>
          </a:p>
          <a:p>
            <a:endParaRPr lang="en-US" dirty="0"/>
          </a:p>
        </p:txBody>
      </p:sp>
      <p:sp>
        <p:nvSpPr>
          <p:cNvPr id="2" name="Rectangle 1"/>
          <p:cNvSpPr/>
          <p:nvPr/>
        </p:nvSpPr>
        <p:spPr>
          <a:xfrm>
            <a:off x="838200" y="3346882"/>
            <a:ext cx="9601940" cy="101205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85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Full-featured repository</a:t>
            </a:r>
          </a:p>
        </p:txBody>
      </p:sp>
      <p:pic>
        <p:nvPicPr>
          <p:cNvPr id="4" name="Content Placeholder 3"/>
          <p:cNvPicPr>
            <a:picLocks noGrp="1" noChangeAspect="1"/>
          </p:cNvPicPr>
          <p:nvPr>
            <p:ph idx="1"/>
          </p:nvPr>
        </p:nvPicPr>
        <p:blipFill>
          <a:blip r:embed="rId2"/>
          <a:stretch>
            <a:fillRect/>
          </a:stretch>
        </p:blipFill>
        <p:spPr>
          <a:prstGeom prst="rect">
            <a:avLst/>
          </a:prstGeom>
        </p:spPr>
      </p:pic>
    </p:spTree>
    <p:extLst>
      <p:ext uri="{BB962C8B-B14F-4D97-AF65-F5344CB8AC3E}">
        <p14:creationId xmlns:p14="http://schemas.microsoft.com/office/powerpoint/2010/main" val="3956337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Data citations and metadata</a:t>
            </a:r>
          </a:p>
        </p:txBody>
      </p:sp>
      <p:sp>
        <p:nvSpPr>
          <p:cNvPr id="3" name="Content Placeholder 2"/>
          <p:cNvSpPr>
            <a:spLocks noGrp="1"/>
          </p:cNvSpPr>
          <p:nvPr>
            <p:ph idx="1"/>
          </p:nvPr>
        </p:nvSpPr>
        <p:spPr/>
        <p:txBody>
          <a:bodyPr>
            <a:normAutofit/>
          </a:bodyPr>
          <a:lstStyle/>
          <a:p>
            <a:pPr marL="457200" lvl="1" indent="0">
              <a:buNone/>
            </a:pPr>
            <a:r>
              <a:rPr lang="en-US" sz="4000" dirty="0"/>
              <a:t>What is </a:t>
            </a:r>
            <a:r>
              <a:rPr lang="en-US" sz="4000" b="1" dirty="0"/>
              <a:t>FAIR</a:t>
            </a:r>
            <a:r>
              <a:rPr lang="en-US" sz="4000" dirty="0"/>
              <a:t>?</a:t>
            </a:r>
          </a:p>
          <a:p>
            <a:pPr lvl="1"/>
            <a:r>
              <a:rPr lang="en-US" sz="4800" b="1" dirty="0"/>
              <a:t>F</a:t>
            </a:r>
            <a:r>
              <a:rPr lang="en-US" sz="4000" dirty="0"/>
              <a:t>indable, </a:t>
            </a:r>
          </a:p>
          <a:p>
            <a:pPr lvl="1"/>
            <a:r>
              <a:rPr lang="en-US" sz="4800" b="1" dirty="0"/>
              <a:t>A</a:t>
            </a:r>
            <a:r>
              <a:rPr lang="en-US" sz="4000" dirty="0"/>
              <a:t>ccessible, </a:t>
            </a:r>
          </a:p>
          <a:p>
            <a:pPr lvl="1"/>
            <a:r>
              <a:rPr lang="en-US" sz="4800" b="1" dirty="0"/>
              <a:t>I</a:t>
            </a:r>
            <a:r>
              <a:rPr lang="en-US" sz="4000" dirty="0"/>
              <a:t>nteroperable, and </a:t>
            </a:r>
          </a:p>
          <a:p>
            <a:pPr lvl="1"/>
            <a:r>
              <a:rPr lang="en-US" sz="4800" b="1" dirty="0"/>
              <a:t>R</a:t>
            </a:r>
            <a:r>
              <a:rPr lang="en-US" sz="4000" dirty="0"/>
              <a:t>e-usable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194" y="1690688"/>
            <a:ext cx="3438525" cy="4238625"/>
          </a:xfrm>
          <a:prstGeom prst="rect">
            <a:avLst/>
          </a:prstGeom>
        </p:spPr>
      </p:pic>
    </p:spTree>
    <p:extLst>
      <p:ext uri="{BB962C8B-B14F-4D97-AF65-F5344CB8AC3E}">
        <p14:creationId xmlns:p14="http://schemas.microsoft.com/office/powerpoint/2010/main" val="92434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FAIR data principles rely on metadata</a:t>
            </a:r>
          </a:p>
        </p:txBody>
      </p:sp>
      <p:pic>
        <p:nvPicPr>
          <p:cNvPr id="6" name="Content Placeholder 5"/>
          <p:cNvPicPr>
            <a:picLocks noGrp="1" noChangeAspect="1"/>
          </p:cNvPicPr>
          <p:nvPr>
            <p:ph idx="1"/>
          </p:nvPr>
        </p:nvPicPr>
        <p:blipFill>
          <a:blip r:embed="rId3"/>
          <a:stretch>
            <a:fillRect/>
          </a:stretch>
        </p:blipFill>
        <p:spPr>
          <a:xfrm>
            <a:off x="2245180" y="1331625"/>
            <a:ext cx="6627760" cy="5904427"/>
          </a:xfrm>
          <a:prstGeom prst="rect">
            <a:avLst/>
          </a:prstGeom>
        </p:spPr>
      </p:pic>
    </p:spTree>
    <p:extLst>
      <p:ext uri="{BB962C8B-B14F-4D97-AF65-F5344CB8AC3E}">
        <p14:creationId xmlns:p14="http://schemas.microsoft.com/office/powerpoint/2010/main" val="2306528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38387" y="146957"/>
            <a:ext cx="7315200" cy="29672816"/>
          </a:xfrm>
          <a:prstGeom prst="rect">
            <a:avLst/>
          </a:prstGeom>
        </p:spPr>
      </p:pic>
      <p:sp>
        <p:nvSpPr>
          <p:cNvPr id="8" name="Rectangle 7"/>
          <p:cNvSpPr/>
          <p:nvPr/>
        </p:nvSpPr>
        <p:spPr>
          <a:xfrm>
            <a:off x="2302329" y="130629"/>
            <a:ext cx="7339692" cy="746215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755322" y="3600450"/>
            <a:ext cx="8677275" cy="1143000"/>
          </a:xfrm>
          <a:prstGeom prst="rect">
            <a:avLst/>
          </a:prstGeom>
          <a:ln w="31750">
            <a:solidFill>
              <a:schemeClr val="tx1"/>
            </a:solidFill>
          </a:ln>
          <a:effectLst>
            <a:outerShdw blurRad="50800" dist="1270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755322" y="788194"/>
            <a:ext cx="8877300" cy="1962150"/>
          </a:xfrm>
          <a:prstGeom prst="rect">
            <a:avLst/>
          </a:prstGeom>
          <a:ln w="31750">
            <a:solidFill>
              <a:schemeClr val="tx1"/>
            </a:solidFill>
          </a:ln>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a:off x="1755322" y="5431291"/>
            <a:ext cx="8448675" cy="1057275"/>
          </a:xfrm>
          <a:prstGeom prst="rect">
            <a:avLst/>
          </a:prstGeom>
          <a:ln w="3175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1415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feld 33"/>
          <p:cNvSpPr txBox="1"/>
          <p:nvPr/>
        </p:nvSpPr>
        <p:spPr>
          <a:xfrm>
            <a:off x="209841" y="1542732"/>
            <a:ext cx="8948810" cy="553998"/>
          </a:xfrm>
          <a:prstGeom prst="rect">
            <a:avLst/>
          </a:prstGeom>
          <a:noFill/>
        </p:spPr>
        <p:txBody>
          <a:bodyPr wrap="square" rtlCol="0">
            <a:spAutoFit/>
          </a:bodyPr>
          <a:lstStyle/>
          <a:p>
            <a:r>
              <a:rPr lang="en-US" sz="3000" b="1" dirty="0">
                <a:latin typeface="Montserrat" panose="00000500000000000000" pitchFamily="50" charset="0"/>
              </a:rPr>
              <a:t>Replication continuum</a:t>
            </a:r>
            <a:endParaRPr lang="de-DE" sz="3000" dirty="0">
              <a:solidFill>
                <a:schemeClr val="accent3"/>
              </a:solidFill>
              <a:latin typeface="Montserrat" panose="00000500000000000000" pitchFamily="50" charset="0"/>
            </a:endParaRPr>
          </a:p>
        </p:txBody>
      </p:sp>
      <p:sp>
        <p:nvSpPr>
          <p:cNvPr id="102" name="Rectangle 101"/>
          <p:cNvSpPr/>
          <p:nvPr/>
        </p:nvSpPr>
        <p:spPr>
          <a:xfrm>
            <a:off x="209841" y="2038094"/>
            <a:ext cx="1031378" cy="5341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Shape 610">
            <a:extLst>
              <a:ext uri="{FF2B5EF4-FFF2-40B4-BE49-F238E27FC236}">
                <a16:creationId xmlns:a16="http://schemas.microsoft.com/office/drawing/2014/main" id="{617EA7EE-2C68-F149-AB49-BEB043A92D18}"/>
              </a:ext>
            </a:extLst>
          </p:cNvPr>
          <p:cNvSpPr/>
          <p:nvPr/>
        </p:nvSpPr>
        <p:spPr>
          <a:xfrm>
            <a:off x="467046" y="4625501"/>
            <a:ext cx="2166218" cy="400091"/>
          </a:xfrm>
          <a:prstGeom prst="rect">
            <a:avLst/>
          </a:prstGeom>
          <a:noFill/>
          <a:ln>
            <a:noFill/>
          </a:ln>
        </p:spPr>
        <p:txBody>
          <a:bodyPr lIns="91412" tIns="45700" rIns="91412" bIns="45700" anchor="t" anchorCtr="0">
            <a:noAutofit/>
          </a:bodyPr>
          <a:lstStyle/>
          <a:p>
            <a:pPr algn="ctr">
              <a:lnSpc>
                <a:spcPct val="130000"/>
              </a:lnSpc>
              <a:buSzPct val="25000"/>
            </a:pPr>
            <a:r>
              <a:rPr lang="id-ID" sz="1501" b="1" dirty="0" err="1">
                <a:latin typeface="Montserrat" panose="00000500000000000000" pitchFamily="50" charset="0"/>
                <a:ea typeface="Roboto"/>
                <a:cs typeface="Roboto"/>
                <a:sym typeface="Roboto"/>
              </a:rPr>
              <a:t>Reproducibility</a:t>
            </a:r>
            <a:endParaRPr lang="id-ID" sz="1501" b="1" dirty="0">
              <a:latin typeface="Montserrat" panose="00000500000000000000" pitchFamily="50" charset="0"/>
              <a:ea typeface="Roboto"/>
              <a:cs typeface="Roboto"/>
              <a:sym typeface="Roboto"/>
            </a:endParaRPr>
          </a:p>
        </p:txBody>
      </p:sp>
      <p:sp>
        <p:nvSpPr>
          <p:cNvPr id="7" name="Textfeld 29">
            <a:extLst>
              <a:ext uri="{FF2B5EF4-FFF2-40B4-BE49-F238E27FC236}">
                <a16:creationId xmlns:a16="http://schemas.microsoft.com/office/drawing/2014/main" id="{6B716C6D-879D-4D42-89C5-D290E801F606}"/>
              </a:ext>
            </a:extLst>
          </p:cNvPr>
          <p:cNvSpPr txBox="1"/>
          <p:nvPr/>
        </p:nvSpPr>
        <p:spPr>
          <a:xfrm>
            <a:off x="450718" y="5133472"/>
            <a:ext cx="2914825" cy="138499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Narrow Replication (</a:t>
            </a:r>
            <a:r>
              <a:rPr lang="de-DE" sz="1400" dirty="0" err="1">
                <a:solidFill>
                  <a:schemeClr val="bg1">
                    <a:lumMod val="85000"/>
                  </a:schemeClr>
                </a:solidFill>
                <a:latin typeface="+mj-lt"/>
              </a:rPr>
              <a:t>Pesaran</a:t>
            </a:r>
            <a:r>
              <a:rPr lang="de-DE" sz="1400" dirty="0">
                <a:solidFill>
                  <a:schemeClr val="bg1">
                    <a:lumMod val="85000"/>
                  </a:schemeClr>
                </a:solidFill>
                <a:latin typeface="+mj-lt"/>
              </a:rPr>
              <a:t> 2003)</a:t>
            </a:r>
          </a:p>
          <a:p>
            <a:pPr marL="171450" indent="-171450">
              <a:lnSpc>
                <a:spcPct val="150000"/>
              </a:lnSpc>
              <a:buFont typeface="Arial" panose="020B0604020202020204" pitchFamily="34" charset="0"/>
              <a:buChar char="•"/>
            </a:pPr>
            <a:r>
              <a:rPr lang="de-DE" sz="1400" dirty="0">
                <a:solidFill>
                  <a:schemeClr val="bg1">
                    <a:lumMod val="85000"/>
                  </a:schemeClr>
                </a:solidFill>
                <a:latin typeface="+mj-lt"/>
              </a:rPr>
              <a:t>Pure Replication (</a:t>
            </a:r>
            <a:r>
              <a:rPr lang="de-DE" sz="1400" dirty="0" err="1">
                <a:solidFill>
                  <a:schemeClr val="bg1">
                    <a:lumMod val="85000"/>
                  </a:schemeClr>
                </a:solidFill>
                <a:latin typeface="+mj-lt"/>
              </a:rPr>
              <a:t>Hamermesh</a:t>
            </a:r>
            <a:r>
              <a:rPr lang="de-DE" sz="1400" dirty="0">
                <a:solidFill>
                  <a:schemeClr val="bg1">
                    <a:lumMod val="85000"/>
                  </a:schemeClr>
                </a:solidFill>
                <a:latin typeface="+mj-lt"/>
              </a:rPr>
              <a:t> 2007)</a:t>
            </a:r>
          </a:p>
          <a:p>
            <a:pPr marL="171450" indent="-171450">
              <a:lnSpc>
                <a:spcPct val="150000"/>
              </a:lnSpc>
              <a:buFont typeface="Arial" panose="020B0604020202020204" pitchFamily="34" charset="0"/>
              <a:buChar char="•"/>
            </a:pPr>
            <a:r>
              <a:rPr lang="de-DE" sz="1400" dirty="0" err="1">
                <a:solidFill>
                  <a:schemeClr val="bg1">
                    <a:lumMod val="85000"/>
                  </a:schemeClr>
                </a:solidFill>
                <a:latin typeface="+mj-lt"/>
              </a:rPr>
              <a:t>Verification</a:t>
            </a:r>
            <a:r>
              <a:rPr lang="de-DE" sz="1400" dirty="0">
                <a:solidFill>
                  <a:schemeClr val="bg1">
                    <a:lumMod val="85000"/>
                  </a:schemeClr>
                </a:solidFill>
                <a:latin typeface="+mj-lt"/>
              </a:rPr>
              <a:t> (Clemens 2015)</a:t>
            </a:r>
          </a:p>
        </p:txBody>
      </p:sp>
      <p:cxnSp>
        <p:nvCxnSpPr>
          <p:cNvPr id="9" name="Straight Arrow Connector 8">
            <a:extLst>
              <a:ext uri="{FF2B5EF4-FFF2-40B4-BE49-F238E27FC236}">
                <a16:creationId xmlns:a16="http://schemas.microsoft.com/office/drawing/2014/main" id="{A286F938-EA20-1941-9966-69EAAB5F042A}"/>
              </a:ext>
            </a:extLst>
          </p:cNvPr>
          <p:cNvCxnSpPr/>
          <p:nvPr/>
        </p:nvCxnSpPr>
        <p:spPr>
          <a:xfrm>
            <a:off x="615100" y="4343409"/>
            <a:ext cx="10948259" cy="0"/>
          </a:xfrm>
          <a:prstGeom prst="straightConnector1">
            <a:avLst/>
          </a:prstGeom>
          <a:ln w="117475">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Ellipse 28">
            <a:extLst>
              <a:ext uri="{FF2B5EF4-FFF2-40B4-BE49-F238E27FC236}">
                <a16:creationId xmlns:a16="http://schemas.microsoft.com/office/drawing/2014/main" id="{17ED61F6-7386-0946-A29C-5BFA0295B8DD}"/>
              </a:ext>
            </a:extLst>
          </p:cNvPr>
          <p:cNvSpPr/>
          <p:nvPr/>
        </p:nvSpPr>
        <p:spPr>
          <a:xfrm>
            <a:off x="1326276" y="4135858"/>
            <a:ext cx="415102" cy="41510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a:solidFill>
                  <a:schemeClr val="tx1"/>
                </a:solidFill>
                <a:latin typeface="+mj-lt"/>
              </a:rPr>
              <a:t>08</a:t>
            </a:r>
          </a:p>
        </p:txBody>
      </p:sp>
      <p:cxnSp>
        <p:nvCxnSpPr>
          <p:cNvPr id="18" name="Straight Arrow Connector 17">
            <a:extLst>
              <a:ext uri="{FF2B5EF4-FFF2-40B4-BE49-F238E27FC236}">
                <a16:creationId xmlns:a16="http://schemas.microsoft.com/office/drawing/2014/main" id="{9853D58C-613D-D243-A9B2-88AE15222990}"/>
              </a:ext>
            </a:extLst>
          </p:cNvPr>
          <p:cNvCxnSpPr>
            <a:cxnSpLocks/>
          </p:cNvCxnSpPr>
          <p:nvPr/>
        </p:nvCxnSpPr>
        <p:spPr>
          <a:xfrm flipH="1">
            <a:off x="1741378" y="3094850"/>
            <a:ext cx="1674802" cy="966468"/>
          </a:xfrm>
          <a:prstGeom prst="straightConnector1">
            <a:avLst/>
          </a:prstGeom>
          <a:ln w="8572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nvGraphicFramePr>
        <p:xfrm>
          <a:off x="3102866" y="2454198"/>
          <a:ext cx="6525387" cy="1112520"/>
        </p:xfrm>
        <a:graphic>
          <a:graphicData uri="http://schemas.openxmlformats.org/drawingml/2006/table">
            <a:tbl>
              <a:tblPr bandRow="1">
                <a:tableStyleId>{21E4AEA4-8DFA-4A89-87EB-49C32662AFE0}</a:tableStyleId>
              </a:tblPr>
              <a:tblGrid>
                <a:gridCol w="1748975">
                  <a:extLst>
                    <a:ext uri="{9D8B030D-6E8A-4147-A177-3AD203B41FA5}">
                      <a16:colId xmlns:a16="http://schemas.microsoft.com/office/drawing/2014/main" val="3059663525"/>
                    </a:ext>
                  </a:extLst>
                </a:gridCol>
                <a:gridCol w="1447359">
                  <a:extLst>
                    <a:ext uri="{9D8B030D-6E8A-4147-A177-3AD203B41FA5}">
                      <a16:colId xmlns:a16="http://schemas.microsoft.com/office/drawing/2014/main" val="997961929"/>
                    </a:ext>
                  </a:extLst>
                </a:gridCol>
                <a:gridCol w="1629535">
                  <a:extLst>
                    <a:ext uri="{9D8B030D-6E8A-4147-A177-3AD203B41FA5}">
                      <a16:colId xmlns:a16="http://schemas.microsoft.com/office/drawing/2014/main" val="2093557392"/>
                    </a:ext>
                  </a:extLst>
                </a:gridCol>
                <a:gridCol w="1699518">
                  <a:extLst>
                    <a:ext uri="{9D8B030D-6E8A-4147-A177-3AD203B41FA5}">
                      <a16:colId xmlns:a16="http://schemas.microsoft.com/office/drawing/2014/main" val="767439659"/>
                    </a:ext>
                  </a:extLst>
                </a:gridCol>
              </a:tblGrid>
              <a:tr h="370840">
                <a:tc>
                  <a:txBody>
                    <a:bodyPr/>
                    <a:lstStyle/>
                    <a:p>
                      <a:r>
                        <a:rPr lang="en-US" dirty="0"/>
                        <a:t>Same data</a:t>
                      </a:r>
                    </a:p>
                  </a:txBody>
                  <a:tcPr/>
                </a:tc>
                <a:tc>
                  <a:txBody>
                    <a:bodyPr/>
                    <a:lstStyle/>
                    <a:p>
                      <a:r>
                        <a:rPr lang="en-US" dirty="0"/>
                        <a:t>Same code</a:t>
                      </a:r>
                    </a:p>
                  </a:txBody>
                  <a:tcPr/>
                </a:tc>
                <a:tc>
                  <a:txBody>
                    <a:bodyPr/>
                    <a:lstStyle/>
                    <a:p>
                      <a:r>
                        <a:rPr lang="en-US" dirty="0"/>
                        <a:t>Same methods</a:t>
                      </a:r>
                    </a:p>
                  </a:txBody>
                  <a:tcPr/>
                </a:tc>
                <a:tc>
                  <a:txBody>
                    <a:bodyPr/>
                    <a:lstStyle/>
                    <a:p>
                      <a:r>
                        <a:rPr lang="en-US" dirty="0"/>
                        <a:t>Same context</a:t>
                      </a:r>
                    </a:p>
                  </a:txBody>
                  <a:tcPr/>
                </a:tc>
                <a:extLst>
                  <a:ext uri="{0D108BD9-81ED-4DB2-BD59-A6C34878D82A}">
                    <a16:rowId xmlns:a16="http://schemas.microsoft.com/office/drawing/2014/main" val="74547416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77814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70678684"/>
                  </a:ext>
                </a:extLst>
              </a:tr>
            </a:tbl>
          </a:graphicData>
        </a:graphic>
      </p:graphicFrame>
    </p:spTree>
    <p:extLst>
      <p:ext uri="{BB962C8B-B14F-4D97-AF65-F5344CB8AC3E}">
        <p14:creationId xmlns:p14="http://schemas.microsoft.com/office/powerpoint/2010/main" val="6651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38387" y="146957"/>
            <a:ext cx="7315200" cy="29672816"/>
          </a:xfrm>
          <a:prstGeom prst="rect">
            <a:avLst/>
          </a:prstGeom>
        </p:spPr>
      </p:pic>
      <p:sp>
        <p:nvSpPr>
          <p:cNvPr id="8" name="Rectangle 7"/>
          <p:cNvSpPr/>
          <p:nvPr/>
        </p:nvSpPr>
        <p:spPr>
          <a:xfrm>
            <a:off x="2302329" y="130629"/>
            <a:ext cx="7339692" cy="746215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278940" y="2657188"/>
            <a:ext cx="8560240" cy="1485976"/>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37385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338387" y="146957"/>
            <a:ext cx="7315200" cy="29672816"/>
          </a:xfrm>
          <a:prstGeom prst="rect">
            <a:avLst/>
          </a:prstGeom>
        </p:spPr>
      </p:pic>
      <p:sp>
        <p:nvSpPr>
          <p:cNvPr id="8" name="Rectangle 7"/>
          <p:cNvSpPr/>
          <p:nvPr/>
        </p:nvSpPr>
        <p:spPr>
          <a:xfrm>
            <a:off x="2302329" y="130629"/>
            <a:ext cx="7339692" cy="746215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516786" y="2215170"/>
            <a:ext cx="11125772" cy="2819545"/>
          </a:xfrm>
          <a:prstGeom prst="rect">
            <a:avLst/>
          </a:prstGeom>
          <a:effectLst>
            <a:outerShdw blurRad="50800" dist="469900" dir="2700000" algn="tl" rotWithShape="0">
              <a:prstClr val="black">
                <a:alpha val="40000"/>
              </a:prstClr>
            </a:outerShdw>
          </a:effectLst>
        </p:spPr>
      </p:pic>
    </p:spTree>
    <p:extLst>
      <p:ext uri="{BB962C8B-B14F-4D97-AF65-F5344CB8AC3E}">
        <p14:creationId xmlns:p14="http://schemas.microsoft.com/office/powerpoint/2010/main" val="4201484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and findability relies on metadata</a:t>
            </a:r>
          </a:p>
        </p:txBody>
      </p:sp>
      <p:pic>
        <p:nvPicPr>
          <p:cNvPr id="6" name="Content Placeholder 5"/>
          <p:cNvPicPr>
            <a:picLocks noGrp="1" noChangeAspect="1"/>
          </p:cNvPicPr>
          <p:nvPr>
            <p:ph idx="1"/>
          </p:nvPr>
        </p:nvPicPr>
        <p:blipFill>
          <a:blip r:embed="rId2"/>
          <a:stretch>
            <a:fillRect/>
          </a:stretch>
        </p:blipFill>
        <p:spPr>
          <a:xfrm>
            <a:off x="659268" y="1690688"/>
            <a:ext cx="11532732" cy="5532106"/>
          </a:xfrm>
          <a:prstGeom prst="rect">
            <a:avLst/>
          </a:prstGeom>
        </p:spPr>
      </p:pic>
    </p:spTree>
    <p:extLst>
      <p:ext uri="{BB962C8B-B14F-4D97-AF65-F5344CB8AC3E}">
        <p14:creationId xmlns:p14="http://schemas.microsoft.com/office/powerpoint/2010/main" val="2496357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1446550"/>
          </a:xfrm>
          <a:prstGeom prst="rect">
            <a:avLst/>
          </a:prstGeom>
          <a:noFill/>
        </p:spPr>
        <p:txBody>
          <a:bodyPr wrap="square" rtlCol="0">
            <a:spAutoFit/>
          </a:bodyPr>
          <a:lstStyle/>
          <a:p>
            <a:pPr algn="ctr"/>
            <a:r>
              <a:rPr lang="en-US" sz="8800" dirty="0">
                <a:solidFill>
                  <a:schemeClr val="bg1"/>
                </a:solidFill>
              </a:rPr>
              <a:t>Oct 11, 2019</a:t>
            </a:r>
            <a:endParaRPr lang="en-US" dirty="0">
              <a:solidFill>
                <a:schemeClr val="bg1"/>
              </a:solidFill>
            </a:endParaRPr>
          </a:p>
        </p:txBody>
      </p:sp>
    </p:spTree>
    <p:extLst>
      <p:ext uri="{BB962C8B-B14F-4D97-AF65-F5344CB8AC3E}">
        <p14:creationId xmlns:p14="http://schemas.microsoft.com/office/powerpoint/2010/main" val="289622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Migrating archives</a:t>
            </a:r>
          </a:p>
        </p:txBody>
      </p:sp>
      <p:sp>
        <p:nvSpPr>
          <p:cNvPr id="3" name="Content Placeholder 2"/>
          <p:cNvSpPr>
            <a:spLocks noGrp="1"/>
          </p:cNvSpPr>
          <p:nvPr>
            <p:ph idx="1"/>
          </p:nvPr>
        </p:nvSpPr>
        <p:spPr/>
        <p:txBody>
          <a:bodyPr/>
          <a:lstStyle/>
          <a:p>
            <a:r>
              <a:rPr lang="en-US" dirty="0"/>
              <a:t>Between Oct 11 and Oct 13, 2019, the staff at </a:t>
            </a:r>
            <a:r>
              <a:rPr lang="en-US" dirty="0" err="1"/>
              <a:t>openICPSR</a:t>
            </a:r>
            <a:r>
              <a:rPr lang="en-US" dirty="0"/>
              <a:t> ingested </a:t>
            </a:r>
            <a:r>
              <a:rPr lang="en-US" sz="4800" b="1" dirty="0"/>
              <a:t>2,552 historical AEA supplements</a:t>
            </a:r>
            <a:r>
              <a:rPr lang="en-US" dirty="0"/>
              <a:t>, increasing the size of the </a:t>
            </a:r>
            <a:r>
              <a:rPr lang="en-US" dirty="0" err="1"/>
              <a:t>openICPSR</a:t>
            </a:r>
            <a:r>
              <a:rPr lang="en-US" dirty="0"/>
              <a:t> repository </a:t>
            </a:r>
            <a:r>
              <a:rPr lang="en-US" b="1" dirty="0"/>
              <a:t>by a factor of 3</a:t>
            </a:r>
            <a:r>
              <a:rPr lang="en-US" dirty="0" smtClean="0"/>
              <a:t>.</a:t>
            </a:r>
          </a:p>
          <a:p>
            <a:pPr lvl="1"/>
            <a:r>
              <a:rPr lang="en-US" dirty="0" smtClean="0"/>
              <a:t>In December 2019, another 1,000 supplements</a:t>
            </a:r>
            <a:endParaRPr lang="en-US" dirty="0"/>
          </a:p>
          <a:p>
            <a:r>
              <a:rPr lang="en-US" dirty="0"/>
              <a:t>The migrated archives are now available through the </a:t>
            </a:r>
            <a:r>
              <a:rPr lang="en-US" sz="3600" b="1" dirty="0" err="1">
                <a:solidFill>
                  <a:schemeClr val="accent1">
                    <a:lumMod val="75000"/>
                  </a:schemeClr>
                </a:solidFill>
                <a:hlinkClick r:id="rId2"/>
              </a:rPr>
              <a:t>openICPSR</a:t>
            </a:r>
            <a:r>
              <a:rPr lang="en-US" sz="3600" b="1" dirty="0">
                <a:solidFill>
                  <a:schemeClr val="accent1">
                    <a:lumMod val="75000"/>
                  </a:schemeClr>
                </a:solidFill>
                <a:hlinkClick r:id="rId2"/>
              </a:rPr>
              <a:t> search interface</a:t>
            </a:r>
            <a:r>
              <a:rPr lang="en-US" dirty="0"/>
              <a:t>, the </a:t>
            </a:r>
            <a:r>
              <a:rPr lang="en-US" sz="3600" b="1" dirty="0">
                <a:hlinkClick r:id="rId3"/>
              </a:rPr>
              <a:t>general ICPSR search interface</a:t>
            </a:r>
            <a:r>
              <a:rPr lang="en-US" dirty="0"/>
              <a:t>, as well as through a variety of federated search interfaces such as </a:t>
            </a:r>
            <a:r>
              <a:rPr lang="en-US" sz="3600" b="1" dirty="0">
                <a:hlinkClick r:id="rId4"/>
              </a:rPr>
              <a:t>Google Dataset Search</a:t>
            </a:r>
            <a:r>
              <a:rPr lang="en-US" dirty="0"/>
              <a:t>. </a:t>
            </a:r>
          </a:p>
          <a:p>
            <a:endParaRPr lang="en-US" dirty="0"/>
          </a:p>
        </p:txBody>
      </p:sp>
    </p:spTree>
    <p:extLst>
      <p:ext uri="{BB962C8B-B14F-4D97-AF65-F5344CB8AC3E}">
        <p14:creationId xmlns:p14="http://schemas.microsoft.com/office/powerpoint/2010/main" val="14058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560259" cy="6714836"/>
          </a:xfrm>
          <a:prstGeom prst="rect">
            <a:avLst/>
          </a:prstGeom>
        </p:spPr>
      </p:pic>
    </p:spTree>
    <p:extLst>
      <p:ext uri="{BB962C8B-B14F-4D97-AF65-F5344CB8AC3E}">
        <p14:creationId xmlns:p14="http://schemas.microsoft.com/office/powerpoint/2010/main" val="3074419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509" y="0"/>
            <a:ext cx="11508509" cy="7913491"/>
          </a:xfrm>
          <a:prstGeom prst="rect">
            <a:avLst/>
          </a:prstGeom>
        </p:spPr>
      </p:pic>
    </p:spTree>
    <p:extLst>
      <p:ext uri="{BB962C8B-B14F-4D97-AF65-F5344CB8AC3E}">
        <p14:creationId xmlns:p14="http://schemas.microsoft.com/office/powerpoint/2010/main" val="12325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224889"/>
          </a:xfrm>
          <a:prstGeom prst="rect">
            <a:avLst/>
          </a:prstGeom>
        </p:spPr>
      </p:pic>
    </p:spTree>
    <p:extLst>
      <p:ext uri="{BB962C8B-B14F-4D97-AF65-F5344CB8AC3E}">
        <p14:creationId xmlns:p14="http://schemas.microsoft.com/office/powerpoint/2010/main" val="63393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efforts at the AEA</a:t>
            </a:r>
          </a:p>
        </p:txBody>
      </p:sp>
      <p:sp>
        <p:nvSpPr>
          <p:cNvPr id="5" name="Content Placeholder 4"/>
          <p:cNvSpPr>
            <a:spLocks noGrp="1"/>
          </p:cNvSpPr>
          <p:nvPr>
            <p:ph idx="1"/>
          </p:nvPr>
        </p:nvSpPr>
        <p:spPr/>
        <p:txBody>
          <a:bodyPr>
            <a:normAutofit lnSpcReduction="10000"/>
          </a:bodyPr>
          <a:lstStyle/>
          <a:p>
            <a:r>
              <a:rPr lang="en-US" sz="3200" b="1" dirty="0">
                <a:solidFill>
                  <a:srgbClr val="C00000"/>
                </a:solidFill>
              </a:rPr>
              <a:t>Pre-emptively improve code archives</a:t>
            </a:r>
          </a:p>
          <a:p>
            <a:pPr lvl="1"/>
            <a:r>
              <a:rPr lang="en-US" sz="2800" dirty="0"/>
              <a:t>By conducting reproducibility checks </a:t>
            </a:r>
            <a:r>
              <a:rPr lang="en-US" sz="2000" dirty="0"/>
              <a:t>when we can</a:t>
            </a:r>
            <a:endParaRPr lang="en-US" sz="2800" dirty="0"/>
          </a:p>
          <a:p>
            <a:pPr lvl="1"/>
            <a:r>
              <a:rPr lang="en-US" sz="2800" dirty="0"/>
              <a:t>By working with groups that conduct reproducibility checks </a:t>
            </a:r>
            <a:br>
              <a:rPr lang="en-US" sz="2800" dirty="0"/>
            </a:br>
            <a:r>
              <a:rPr lang="en-US" sz="2000" dirty="0"/>
              <a:t>when we cannot</a:t>
            </a:r>
            <a:endParaRPr lang="en-US" sz="2800" dirty="0"/>
          </a:p>
          <a:p>
            <a:r>
              <a:rPr lang="en-US" sz="3200" b="1" dirty="0">
                <a:solidFill>
                  <a:schemeClr val="accent5">
                    <a:lumMod val="75000"/>
                  </a:schemeClr>
                </a:solidFill>
              </a:rPr>
              <a:t>Better archives</a:t>
            </a:r>
          </a:p>
          <a:p>
            <a:pPr lvl="1"/>
            <a:r>
              <a:rPr lang="en-US" sz="2800" dirty="0"/>
              <a:t>Greater transparency of the code and data archives</a:t>
            </a:r>
          </a:p>
          <a:p>
            <a:r>
              <a:rPr lang="en-US" sz="3200" b="1" dirty="0">
                <a:solidFill>
                  <a:schemeClr val="accent6">
                    <a:lumMod val="75000"/>
                  </a:schemeClr>
                </a:solidFill>
              </a:rPr>
              <a:t>Better provenance tracking</a:t>
            </a:r>
          </a:p>
          <a:p>
            <a:pPr lvl="2"/>
            <a:r>
              <a:rPr lang="en-US" sz="2400" dirty="0"/>
              <a:t>Leave code where it is when appropriate</a:t>
            </a:r>
          </a:p>
          <a:p>
            <a:pPr lvl="2"/>
            <a:r>
              <a:rPr lang="en-US" sz="2400" dirty="0"/>
              <a:t>Leave data where it is almost always</a:t>
            </a:r>
          </a:p>
          <a:p>
            <a:pPr lvl="2"/>
            <a:r>
              <a:rPr lang="en-US" sz="2400" dirty="0"/>
              <a:t>Display that information</a:t>
            </a:r>
          </a:p>
          <a:p>
            <a:endParaRPr lang="en-US" dirty="0"/>
          </a:p>
        </p:txBody>
      </p:sp>
      <p:sp>
        <p:nvSpPr>
          <p:cNvPr id="2" name="Rectangle 1"/>
          <p:cNvSpPr/>
          <p:nvPr/>
        </p:nvSpPr>
        <p:spPr>
          <a:xfrm>
            <a:off x="838200" y="4291846"/>
            <a:ext cx="9601940" cy="17538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51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Starts with Data Citations</a:t>
            </a:r>
          </a:p>
        </p:txBody>
      </p:sp>
      <p:sp>
        <p:nvSpPr>
          <p:cNvPr id="3" name="Content Placeholder 2"/>
          <p:cNvSpPr>
            <a:spLocks noGrp="1"/>
          </p:cNvSpPr>
          <p:nvPr>
            <p:ph idx="1"/>
          </p:nvPr>
        </p:nvSpPr>
        <p:spPr/>
        <p:txBody>
          <a:bodyPr/>
          <a:lstStyle/>
          <a:p>
            <a:r>
              <a:rPr lang="en-US" dirty="0"/>
              <a:t>Data Citation Principles</a:t>
            </a:r>
          </a:p>
          <a:p>
            <a:r>
              <a:rPr lang="en-US" dirty="0"/>
              <a:t>Image of a standard data citation</a:t>
            </a:r>
          </a:p>
        </p:txBody>
      </p:sp>
      <p:pic>
        <p:nvPicPr>
          <p:cNvPr id="5" name="Picture 4"/>
          <p:cNvPicPr>
            <a:picLocks noChangeAspect="1"/>
          </p:cNvPicPr>
          <p:nvPr/>
        </p:nvPicPr>
        <p:blipFill>
          <a:blip r:embed="rId2"/>
          <a:stretch>
            <a:fillRect/>
          </a:stretch>
        </p:blipFill>
        <p:spPr>
          <a:xfrm>
            <a:off x="1468060" y="456045"/>
            <a:ext cx="5810549" cy="67821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47" y="2201142"/>
            <a:ext cx="1591056" cy="1048512"/>
          </a:xfrm>
          <a:prstGeom prst="rect">
            <a:avLst/>
          </a:prstGeom>
        </p:spPr>
      </p:pic>
      <p:sp>
        <p:nvSpPr>
          <p:cNvPr id="7" name="TextBox 6"/>
          <p:cNvSpPr txBox="1"/>
          <p:nvPr/>
        </p:nvSpPr>
        <p:spPr>
          <a:xfrm>
            <a:off x="8088508" y="5971629"/>
            <a:ext cx="3902529" cy="769441"/>
          </a:xfrm>
          <a:prstGeom prst="rect">
            <a:avLst/>
          </a:prstGeom>
          <a:noFill/>
        </p:spPr>
        <p:txBody>
          <a:bodyPr wrap="square" rtlCol="0">
            <a:spAutoFit/>
          </a:bodyPr>
          <a:lstStyle/>
          <a:p>
            <a:r>
              <a:rPr lang="en-US" sz="1100" dirty="0">
                <a:solidFill>
                  <a:schemeClr val="bg2">
                    <a:lumMod val="75000"/>
                  </a:schemeClr>
                </a:solidFill>
              </a:rPr>
              <a:t>Data Citation Synthesis Group: Joint Declaration of Data Citation Principles. </a:t>
            </a:r>
            <a:r>
              <a:rPr lang="en-US" sz="1100" dirty="0" err="1">
                <a:solidFill>
                  <a:schemeClr val="bg2">
                    <a:lumMod val="75000"/>
                  </a:schemeClr>
                </a:solidFill>
              </a:rPr>
              <a:t>Martone</a:t>
            </a:r>
            <a:r>
              <a:rPr lang="en-US" sz="1100" dirty="0">
                <a:solidFill>
                  <a:schemeClr val="bg2">
                    <a:lumMod val="75000"/>
                  </a:schemeClr>
                </a:solidFill>
              </a:rPr>
              <a:t> M. (ed.) San Diego CA: FORCE11; 2014 [</a:t>
            </a:r>
            <a:r>
              <a:rPr lang="en-US" sz="1100" dirty="0">
                <a:solidFill>
                  <a:schemeClr val="bg2">
                    <a:lumMod val="75000"/>
                  </a:schemeClr>
                </a:solidFill>
                <a:hlinkClick r:id="rId4"/>
              </a:rPr>
              <a:t>https://www.force11.org/group/joint-declaration-data-citation-principles-final</a:t>
            </a:r>
            <a:r>
              <a:rPr lang="en-US" sz="1100" dirty="0">
                <a:solidFill>
                  <a:schemeClr val="bg2">
                    <a:lumMod val="75000"/>
                  </a:schemeClr>
                </a:solidFill>
              </a:rPr>
              <a:t>].</a:t>
            </a:r>
          </a:p>
        </p:txBody>
      </p:sp>
    </p:spTree>
    <p:extLst>
      <p:ext uri="{BB962C8B-B14F-4D97-AF65-F5344CB8AC3E}">
        <p14:creationId xmlns:p14="http://schemas.microsoft.com/office/powerpoint/2010/main" val="162049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a:t>
            </a:r>
          </a:p>
        </p:txBody>
      </p:sp>
      <p:sp>
        <p:nvSpPr>
          <p:cNvPr id="3" name="Content Placeholder 2"/>
          <p:cNvSpPr>
            <a:spLocks noGrp="1"/>
          </p:cNvSpPr>
          <p:nvPr>
            <p:ph idx="1"/>
          </p:nvPr>
        </p:nvSpPr>
        <p:spPr/>
        <p:txBody>
          <a:bodyPr>
            <a:normAutofit/>
          </a:bodyPr>
          <a:lstStyle/>
          <a:p>
            <a:pPr lvl="0"/>
            <a:r>
              <a:rPr lang="en-US" dirty="0">
                <a:solidFill>
                  <a:prstClr val="black"/>
                </a:solidFill>
              </a:rPr>
              <a:t>Replication archives and Data (Code) Availability policies</a:t>
            </a:r>
          </a:p>
          <a:p>
            <a:pPr lvl="0"/>
            <a:r>
              <a:rPr lang="en-US" dirty="0">
                <a:solidFill>
                  <a:prstClr val="black"/>
                </a:solidFill>
              </a:rPr>
              <a:t>Shared open source software</a:t>
            </a:r>
          </a:p>
          <a:p>
            <a:r>
              <a:rPr lang="en-US" dirty="0"/>
              <a:t>Better public-use and shared </a:t>
            </a:r>
            <a:r>
              <a:rPr lang="en-US" dirty="0" smtClean="0"/>
              <a:t>confidential data</a:t>
            </a:r>
            <a:endParaRPr lang="en-US" dirty="0"/>
          </a:p>
        </p:txBody>
      </p:sp>
      <p:pic>
        <p:nvPicPr>
          <p:cNvPr id="4" name="Picture 3"/>
          <p:cNvPicPr>
            <a:picLocks noChangeAspect="1"/>
          </p:cNvPicPr>
          <p:nvPr/>
        </p:nvPicPr>
        <p:blipFill>
          <a:blip r:embed="rId2"/>
          <a:stretch>
            <a:fillRect/>
          </a:stretch>
        </p:blipFill>
        <p:spPr>
          <a:xfrm>
            <a:off x="2300971" y="4518735"/>
            <a:ext cx="1673510" cy="1953657"/>
          </a:xfrm>
          <a:prstGeom prst="rect">
            <a:avLst/>
          </a:prstGeom>
        </p:spPr>
      </p:pic>
      <p:pic>
        <p:nvPicPr>
          <p:cNvPr id="6" name="Picture 5"/>
          <p:cNvPicPr>
            <a:picLocks noChangeAspect="1"/>
          </p:cNvPicPr>
          <p:nvPr/>
        </p:nvPicPr>
        <p:blipFill>
          <a:blip r:embed="rId3"/>
          <a:stretch>
            <a:fillRect/>
          </a:stretch>
        </p:blipFill>
        <p:spPr>
          <a:xfrm>
            <a:off x="4741545" y="3916362"/>
            <a:ext cx="1704975" cy="666750"/>
          </a:xfrm>
          <a:prstGeom prst="rect">
            <a:avLst/>
          </a:prstGeom>
        </p:spPr>
      </p:pic>
      <p:pic>
        <p:nvPicPr>
          <p:cNvPr id="7" name="Picture 6"/>
          <p:cNvPicPr>
            <a:picLocks noChangeAspect="1"/>
          </p:cNvPicPr>
          <p:nvPr/>
        </p:nvPicPr>
        <p:blipFill>
          <a:blip r:embed="rId4"/>
          <a:stretch>
            <a:fillRect/>
          </a:stretch>
        </p:blipFill>
        <p:spPr>
          <a:xfrm>
            <a:off x="5594032" y="4752420"/>
            <a:ext cx="3228975" cy="981075"/>
          </a:xfrm>
          <a:prstGeom prst="rect">
            <a:avLst/>
          </a:prstGeom>
        </p:spPr>
      </p:pic>
      <p:pic>
        <p:nvPicPr>
          <p:cNvPr id="10" name="Picture 9"/>
          <p:cNvPicPr>
            <a:picLocks noChangeAspect="1"/>
          </p:cNvPicPr>
          <p:nvPr/>
        </p:nvPicPr>
        <p:blipFill>
          <a:blip r:embed="rId5"/>
          <a:stretch>
            <a:fillRect/>
          </a:stretch>
        </p:blipFill>
        <p:spPr>
          <a:xfrm>
            <a:off x="6453036" y="3270528"/>
            <a:ext cx="2743200" cy="1047750"/>
          </a:xfrm>
          <a:prstGeom prst="rect">
            <a:avLst/>
          </a:prstGeom>
        </p:spPr>
      </p:pic>
      <p:pic>
        <p:nvPicPr>
          <p:cNvPr id="11" name="Picture 10"/>
          <p:cNvPicPr>
            <a:picLocks noChangeAspect="1"/>
          </p:cNvPicPr>
          <p:nvPr/>
        </p:nvPicPr>
        <p:blipFill>
          <a:blip r:embed="rId6"/>
          <a:stretch>
            <a:fillRect/>
          </a:stretch>
        </p:blipFill>
        <p:spPr>
          <a:xfrm>
            <a:off x="8823007" y="4402932"/>
            <a:ext cx="2705100" cy="1371600"/>
          </a:xfrm>
          <a:prstGeom prst="rect">
            <a:avLst/>
          </a:prstGeom>
        </p:spPr>
      </p:pic>
      <p:pic>
        <p:nvPicPr>
          <p:cNvPr id="12" name="Picture 11"/>
          <p:cNvPicPr>
            <a:picLocks noChangeAspect="1"/>
          </p:cNvPicPr>
          <p:nvPr/>
        </p:nvPicPr>
        <p:blipFill>
          <a:blip r:embed="rId7"/>
          <a:stretch>
            <a:fillRect/>
          </a:stretch>
        </p:blipFill>
        <p:spPr>
          <a:xfrm>
            <a:off x="9072370" y="3503852"/>
            <a:ext cx="1695450" cy="657225"/>
          </a:xfrm>
          <a:prstGeom prst="rect">
            <a:avLst/>
          </a:prstGeom>
        </p:spPr>
      </p:pic>
      <p:pic>
        <p:nvPicPr>
          <p:cNvPr id="5" name="Picture 4"/>
          <p:cNvPicPr>
            <a:picLocks noChangeAspect="1"/>
          </p:cNvPicPr>
          <p:nvPr/>
        </p:nvPicPr>
        <p:blipFill>
          <a:blip r:embed="rId8"/>
          <a:stretch>
            <a:fillRect/>
          </a:stretch>
        </p:blipFill>
        <p:spPr>
          <a:xfrm>
            <a:off x="471449" y="3445644"/>
            <a:ext cx="2891980" cy="1111300"/>
          </a:xfrm>
          <a:prstGeom prst="rect">
            <a:avLst/>
          </a:prstGeom>
        </p:spPr>
      </p:pic>
    </p:spTree>
    <p:extLst>
      <p:ext uri="{BB962C8B-B14F-4D97-AF65-F5344CB8AC3E}">
        <p14:creationId xmlns:p14="http://schemas.microsoft.com/office/powerpoint/2010/main" val="28552031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Starts with Data Citations</a:t>
            </a:r>
          </a:p>
        </p:txBody>
      </p:sp>
      <p:sp>
        <p:nvSpPr>
          <p:cNvPr id="3" name="Content Placeholder 2"/>
          <p:cNvSpPr>
            <a:spLocks noGrp="1"/>
          </p:cNvSpPr>
          <p:nvPr>
            <p:ph idx="1"/>
          </p:nvPr>
        </p:nvSpPr>
        <p:spPr/>
        <p:txBody>
          <a:bodyPr/>
          <a:lstStyle/>
          <a:p>
            <a:r>
              <a:rPr lang="en-US" dirty="0"/>
              <a:t>Data Citation Principles</a:t>
            </a:r>
          </a:p>
          <a:p>
            <a:r>
              <a:rPr lang="en-US" dirty="0"/>
              <a:t>Image of a standard data citation</a:t>
            </a:r>
          </a:p>
        </p:txBody>
      </p:sp>
      <p:pic>
        <p:nvPicPr>
          <p:cNvPr id="5" name="Picture 4"/>
          <p:cNvPicPr>
            <a:picLocks noChangeAspect="1"/>
          </p:cNvPicPr>
          <p:nvPr/>
        </p:nvPicPr>
        <p:blipFill>
          <a:blip r:embed="rId2"/>
          <a:stretch>
            <a:fillRect/>
          </a:stretch>
        </p:blipFill>
        <p:spPr>
          <a:xfrm>
            <a:off x="1468060" y="456045"/>
            <a:ext cx="5810549" cy="67821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247" y="2201142"/>
            <a:ext cx="1591056" cy="1048512"/>
          </a:xfrm>
          <a:prstGeom prst="rect">
            <a:avLst/>
          </a:prstGeom>
        </p:spPr>
      </p:pic>
      <p:pic>
        <p:nvPicPr>
          <p:cNvPr id="6" name="Picture 5"/>
          <p:cNvPicPr>
            <a:picLocks noChangeAspect="1"/>
          </p:cNvPicPr>
          <p:nvPr/>
        </p:nvPicPr>
        <p:blipFill>
          <a:blip r:embed="rId4"/>
          <a:stretch>
            <a:fillRect/>
          </a:stretch>
        </p:blipFill>
        <p:spPr>
          <a:xfrm>
            <a:off x="1255939" y="3533795"/>
            <a:ext cx="10153650" cy="1190625"/>
          </a:xfrm>
          <a:prstGeom prst="rect">
            <a:avLst/>
          </a:prstGeom>
          <a:ln w="25400">
            <a:solidFill>
              <a:schemeClr val="accent1"/>
            </a:solidFill>
          </a:ln>
          <a:effectLst>
            <a:outerShdw blurRad="50800" dist="127000" dir="2700000" algn="tl" rotWithShape="0">
              <a:prstClr val="black">
                <a:alpha val="40000"/>
              </a:prstClr>
            </a:outerShdw>
          </a:effectLst>
        </p:spPr>
      </p:pic>
      <p:sp>
        <p:nvSpPr>
          <p:cNvPr id="7" name="TextBox 6"/>
          <p:cNvSpPr txBox="1"/>
          <p:nvPr/>
        </p:nvSpPr>
        <p:spPr>
          <a:xfrm>
            <a:off x="8088508" y="5971629"/>
            <a:ext cx="3902529" cy="769441"/>
          </a:xfrm>
          <a:prstGeom prst="rect">
            <a:avLst/>
          </a:prstGeom>
          <a:noFill/>
        </p:spPr>
        <p:txBody>
          <a:bodyPr wrap="square" rtlCol="0">
            <a:spAutoFit/>
          </a:bodyPr>
          <a:lstStyle/>
          <a:p>
            <a:r>
              <a:rPr lang="en-US" sz="1100" dirty="0">
                <a:solidFill>
                  <a:schemeClr val="bg2">
                    <a:lumMod val="75000"/>
                  </a:schemeClr>
                </a:solidFill>
              </a:rPr>
              <a:t>Data Citation Synthesis Group: Joint Declaration of Data Citation Principles. </a:t>
            </a:r>
            <a:r>
              <a:rPr lang="en-US" sz="1100" dirty="0" err="1">
                <a:solidFill>
                  <a:schemeClr val="bg2">
                    <a:lumMod val="75000"/>
                  </a:schemeClr>
                </a:solidFill>
              </a:rPr>
              <a:t>Martone</a:t>
            </a:r>
            <a:r>
              <a:rPr lang="en-US" sz="1100" dirty="0">
                <a:solidFill>
                  <a:schemeClr val="bg2">
                    <a:lumMod val="75000"/>
                  </a:schemeClr>
                </a:solidFill>
              </a:rPr>
              <a:t> M. (ed.) San Diego CA: FORCE11; 2014 [</a:t>
            </a:r>
            <a:r>
              <a:rPr lang="en-US" sz="1100" dirty="0">
                <a:solidFill>
                  <a:schemeClr val="bg2">
                    <a:lumMod val="75000"/>
                  </a:schemeClr>
                </a:solidFill>
                <a:hlinkClick r:id="rId5"/>
              </a:rPr>
              <a:t>https://www.force11.org/group/joint-declaration-data-citation-principles-final</a:t>
            </a:r>
            <a:r>
              <a:rPr lang="en-US" sz="1100" dirty="0">
                <a:solidFill>
                  <a:schemeClr val="bg2">
                    <a:lumMod val="75000"/>
                  </a:schemeClr>
                </a:solidFill>
              </a:rPr>
              <a:t>].</a:t>
            </a:r>
          </a:p>
        </p:txBody>
      </p:sp>
    </p:spTree>
    <p:extLst>
      <p:ext uri="{BB962C8B-B14F-4D97-AF65-F5344CB8AC3E}">
        <p14:creationId xmlns:p14="http://schemas.microsoft.com/office/powerpoint/2010/main" val="236175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citations</a:t>
            </a:r>
            <a:endParaRPr lang="en-US" dirty="0"/>
          </a:p>
        </p:txBody>
      </p:sp>
      <p:sp>
        <p:nvSpPr>
          <p:cNvPr id="3" name="Content Placeholder 2"/>
          <p:cNvSpPr>
            <a:spLocks noGrp="1"/>
          </p:cNvSpPr>
          <p:nvPr>
            <p:ph idx="1"/>
          </p:nvPr>
        </p:nvSpPr>
        <p:spPr>
          <a:xfrm>
            <a:off x="584683" y="1866900"/>
            <a:ext cx="3260695" cy="4351338"/>
          </a:xfrm>
        </p:spPr>
        <p:txBody>
          <a:bodyPr>
            <a:normAutofit/>
          </a:bodyPr>
          <a:lstStyle/>
          <a:p>
            <a:r>
              <a:rPr lang="en-US" sz="2800" dirty="0" smtClean="0"/>
              <a:t>Creating specific guidance in the absence of strong discipline-specific guidance</a:t>
            </a:r>
          </a:p>
          <a:p>
            <a:endParaRPr lang="en-US" sz="2800" dirty="0"/>
          </a:p>
        </p:txBody>
      </p:sp>
      <p:pic>
        <p:nvPicPr>
          <p:cNvPr id="5" name="Picture 4">
            <a:hlinkClick r:id="rId2"/>
          </p:cNvPr>
          <p:cNvPicPr>
            <a:picLocks noChangeAspect="1"/>
          </p:cNvPicPr>
          <p:nvPr/>
        </p:nvPicPr>
        <p:blipFill>
          <a:blip r:embed="rId3"/>
          <a:stretch>
            <a:fillRect/>
          </a:stretch>
        </p:blipFill>
        <p:spPr>
          <a:xfrm>
            <a:off x="4143076" y="1847850"/>
            <a:ext cx="7691736" cy="3810000"/>
          </a:xfrm>
          <a:prstGeom prst="rect">
            <a:avLst/>
          </a:prstGeom>
          <a:ln>
            <a:solidFill>
              <a:schemeClr val="accent1"/>
            </a:solidFill>
          </a:ln>
          <a:effectLst>
            <a:outerShdw blurRad="50800" dist="127000" dir="2700000" algn="tl" rotWithShape="0">
              <a:prstClr val="black">
                <a:alpha val="40000"/>
              </a:prstClr>
            </a:outerShdw>
          </a:effectLst>
        </p:spPr>
      </p:pic>
      <p:sp>
        <p:nvSpPr>
          <p:cNvPr id="6" name="TextBox 5"/>
          <p:cNvSpPr txBox="1"/>
          <p:nvPr/>
        </p:nvSpPr>
        <p:spPr>
          <a:xfrm>
            <a:off x="3437164" y="5848906"/>
            <a:ext cx="8686800" cy="369332"/>
          </a:xfrm>
          <a:prstGeom prst="rect">
            <a:avLst/>
          </a:prstGeom>
          <a:noFill/>
        </p:spPr>
        <p:txBody>
          <a:bodyPr wrap="square" rtlCol="0">
            <a:spAutoFit/>
          </a:bodyPr>
          <a:lstStyle/>
          <a:p>
            <a:r>
              <a:rPr lang="en-US" dirty="0">
                <a:hlinkClick r:id="rId2"/>
              </a:rPr>
              <a:t>https://</a:t>
            </a:r>
            <a:r>
              <a:rPr lang="en-US" dirty="0" smtClean="0">
                <a:hlinkClick r:id="rId2"/>
              </a:rPr>
              <a:t>social-science-data-editors.github.io/guidance/addtl-data-citation-guidance.html</a:t>
            </a:r>
            <a:r>
              <a:rPr lang="en-US" dirty="0" smtClean="0"/>
              <a:t> </a:t>
            </a:r>
            <a:endParaRPr lang="en-US" dirty="0"/>
          </a:p>
        </p:txBody>
      </p:sp>
    </p:spTree>
    <p:extLst>
      <p:ext uri="{BB962C8B-B14F-4D97-AF65-F5344CB8AC3E}">
        <p14:creationId xmlns:p14="http://schemas.microsoft.com/office/powerpoint/2010/main" val="1515515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9764" y="1582824"/>
            <a:ext cx="9282793" cy="3662541"/>
          </a:xfrm>
          <a:prstGeom prst="rect">
            <a:avLst/>
          </a:prstGeom>
          <a:noFill/>
        </p:spPr>
        <p:txBody>
          <a:bodyPr wrap="square" rtlCol="0">
            <a:spAutoFit/>
          </a:bodyPr>
          <a:lstStyle/>
          <a:p>
            <a:pPr algn="ctr"/>
            <a:r>
              <a:rPr lang="en-US" sz="8800" dirty="0" smtClean="0">
                <a:solidFill>
                  <a:schemeClr val="bg1"/>
                </a:solidFill>
              </a:rPr>
              <a:t>Some practical tips</a:t>
            </a:r>
          </a:p>
          <a:p>
            <a:pPr algn="ctr"/>
            <a:r>
              <a:rPr lang="en-US" sz="7200" dirty="0" smtClean="0">
                <a:solidFill>
                  <a:schemeClr val="bg1"/>
                </a:solidFill>
              </a:rPr>
              <a:t>(based on 800+ assessments)</a:t>
            </a:r>
            <a:endParaRPr lang="en-US" sz="1400" dirty="0">
              <a:solidFill>
                <a:schemeClr val="bg1"/>
              </a:solidFill>
            </a:endParaRPr>
          </a:p>
        </p:txBody>
      </p:sp>
    </p:spTree>
    <p:extLst>
      <p:ext uri="{BB962C8B-B14F-4D97-AF65-F5344CB8AC3E}">
        <p14:creationId xmlns:p14="http://schemas.microsoft.com/office/powerpoint/2010/main" val="456575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a:t>
            </a:r>
            <a:endParaRPr lang="en-US" dirty="0"/>
          </a:p>
        </p:txBody>
      </p:sp>
      <p:sp>
        <p:nvSpPr>
          <p:cNvPr id="3" name="Content Placeholder 2"/>
          <p:cNvSpPr>
            <a:spLocks noGrp="1"/>
          </p:cNvSpPr>
          <p:nvPr>
            <p:ph idx="1"/>
          </p:nvPr>
        </p:nvSpPr>
        <p:spPr/>
        <p:txBody>
          <a:bodyPr>
            <a:normAutofit/>
          </a:bodyPr>
          <a:lstStyle/>
          <a:p>
            <a:r>
              <a:rPr lang="en-US" sz="4800" dirty="0" smtClean="0"/>
              <a:t>Does the provider have a good record?</a:t>
            </a:r>
          </a:p>
          <a:p>
            <a:r>
              <a:rPr lang="en-US" sz="4800" dirty="0" smtClean="0"/>
              <a:t>Where do the data come from?</a:t>
            </a:r>
          </a:p>
          <a:p>
            <a:r>
              <a:rPr lang="en-US" sz="4800" dirty="0" smtClean="0"/>
              <a:t>What do we know about the data?</a:t>
            </a:r>
            <a:endParaRPr lang="en-US" sz="4800" dirty="0"/>
          </a:p>
        </p:txBody>
      </p:sp>
      <p:sp>
        <p:nvSpPr>
          <p:cNvPr id="4" name="TextBox 3"/>
          <p:cNvSpPr txBox="1"/>
          <p:nvPr/>
        </p:nvSpPr>
        <p:spPr>
          <a:xfrm>
            <a:off x="2867025" y="4314915"/>
            <a:ext cx="6457950" cy="1862048"/>
          </a:xfrm>
          <a:prstGeom prst="rect">
            <a:avLst/>
          </a:prstGeom>
          <a:noFill/>
        </p:spPr>
        <p:txBody>
          <a:bodyPr wrap="square" rtlCol="0">
            <a:spAutoFit/>
          </a:bodyPr>
          <a:lstStyle/>
          <a:p>
            <a:pPr algn="ctr"/>
            <a:r>
              <a:rPr lang="en-US" sz="11500" dirty="0" smtClean="0"/>
              <a:t>Metadata!</a:t>
            </a:r>
            <a:endParaRPr lang="en-US" sz="11500" dirty="0"/>
          </a:p>
        </p:txBody>
      </p:sp>
    </p:spTree>
    <p:extLst>
      <p:ext uri="{BB962C8B-B14F-4D97-AF65-F5344CB8AC3E}">
        <p14:creationId xmlns:p14="http://schemas.microsoft.com/office/powerpoint/2010/main" val="3832023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file called stockmarket.xlsx”</a:t>
            </a:r>
            <a:endParaRPr lang="en-US" dirty="0"/>
          </a:p>
        </p:txBody>
      </p:sp>
      <p:graphicFrame>
        <p:nvGraphicFramePr>
          <p:cNvPr id="6" name="Content Placeholder 5"/>
          <p:cNvGraphicFramePr>
            <a:graphicFrameLocks noGrp="1"/>
          </p:cNvGraphicFramePr>
          <p:nvPr>
            <p:ph sz="half" idx="1"/>
          </p:nvPr>
        </p:nvGraphicFramePr>
        <p:xfrm>
          <a:off x="2705100" y="1937544"/>
          <a:ext cx="1447800" cy="4127500"/>
        </p:xfrm>
        <a:graphic>
          <a:graphicData uri="http://schemas.openxmlformats.org/drawingml/2006/table">
            <a:tbl>
              <a:tblPr/>
              <a:tblGrid>
                <a:gridCol w="1447800">
                  <a:extLst>
                    <a:ext uri="{9D8B030D-6E8A-4147-A177-3AD203B41FA5}">
                      <a16:colId xmlns:a16="http://schemas.microsoft.com/office/drawing/2014/main" val="3898472041"/>
                    </a:ext>
                  </a:extLst>
                </a:gridCol>
              </a:tblGrid>
              <a:tr h="158750">
                <a:tc>
                  <a:txBody>
                    <a:bodyPr/>
                    <a:lstStyle/>
                    <a:p>
                      <a:pPr algn="r" fontAlgn="b"/>
                      <a:r>
                        <a:rPr lang="en-US" sz="1000" b="0" i="0" u="none" strike="noStrike">
                          <a:effectLst/>
                          <a:latin typeface="Arial" panose="020B0604020202020204" pitchFamily="34" charset="0"/>
                        </a:rPr>
                        <a:t>2101.49</a:t>
                      </a:r>
                    </a:p>
                  </a:txBody>
                  <a:tcPr marL="6350" marR="6350" marT="6350" marB="0" anchor="b">
                    <a:lnL>
                      <a:noFill/>
                    </a:lnL>
                    <a:lnR>
                      <a:noFill/>
                    </a:lnR>
                    <a:lnT>
                      <a:noFill/>
                    </a:lnT>
                    <a:lnB>
                      <a:noFill/>
                    </a:lnB>
                  </a:tcPr>
                </a:tc>
                <a:extLst>
                  <a:ext uri="{0D108BD9-81ED-4DB2-BD59-A6C34878D82A}">
                    <a16:rowId xmlns:a16="http://schemas.microsoft.com/office/drawing/2014/main" val="924676756"/>
                  </a:ext>
                </a:extLst>
              </a:tr>
              <a:tr h="158750">
                <a:tc>
                  <a:txBody>
                    <a:bodyPr/>
                    <a:lstStyle/>
                    <a:p>
                      <a:pPr algn="r" fontAlgn="b"/>
                      <a:r>
                        <a:rPr lang="en-US" sz="1000" b="0" i="0" u="none" strike="noStrike">
                          <a:effectLst/>
                          <a:latin typeface="Arial" panose="020B0604020202020204" pitchFamily="34" charset="0"/>
                        </a:rPr>
                        <a:t>2057.64</a:t>
                      </a:r>
                    </a:p>
                  </a:txBody>
                  <a:tcPr marL="6350" marR="6350" marT="6350" marB="0" anchor="b">
                    <a:lnL>
                      <a:noFill/>
                    </a:lnL>
                    <a:lnR>
                      <a:noFill/>
                    </a:lnR>
                    <a:lnT>
                      <a:noFill/>
                    </a:lnT>
                    <a:lnB>
                      <a:noFill/>
                    </a:lnB>
                  </a:tcPr>
                </a:tc>
                <a:extLst>
                  <a:ext uri="{0D108BD9-81ED-4DB2-BD59-A6C34878D82A}">
                    <a16:rowId xmlns:a16="http://schemas.microsoft.com/office/drawing/2014/main" val="91995404"/>
                  </a:ext>
                </a:extLst>
              </a:tr>
              <a:tr h="158750">
                <a:tc>
                  <a:txBody>
                    <a:bodyPr/>
                    <a:lstStyle/>
                    <a:p>
                      <a:pPr algn="r" fontAlgn="b"/>
                      <a:r>
                        <a:rPr lang="en-US" sz="1000" b="0" i="0" u="none" strike="noStrike">
                          <a:effectLst/>
                          <a:latin typeface="Arial" panose="020B0604020202020204" pitchFamily="34" charset="0"/>
                        </a:rPr>
                        <a:t>2063.11</a:t>
                      </a:r>
                    </a:p>
                  </a:txBody>
                  <a:tcPr marL="6350" marR="6350" marT="6350" marB="0" anchor="b">
                    <a:lnL>
                      <a:noFill/>
                    </a:lnL>
                    <a:lnR>
                      <a:noFill/>
                    </a:lnR>
                    <a:lnT>
                      <a:noFill/>
                    </a:lnT>
                    <a:lnB>
                      <a:noFill/>
                    </a:lnB>
                  </a:tcPr>
                </a:tc>
                <a:extLst>
                  <a:ext uri="{0D108BD9-81ED-4DB2-BD59-A6C34878D82A}">
                    <a16:rowId xmlns:a16="http://schemas.microsoft.com/office/drawing/2014/main" val="457081700"/>
                  </a:ext>
                </a:extLst>
              </a:tr>
              <a:tr h="158750">
                <a:tc>
                  <a:txBody>
                    <a:bodyPr/>
                    <a:lstStyle/>
                    <a:p>
                      <a:pPr algn="r" fontAlgn="b"/>
                      <a:r>
                        <a:rPr lang="en-US" sz="1000" b="0" i="0" u="none" strike="noStrike">
                          <a:effectLst/>
                          <a:latin typeface="Arial" panose="020B0604020202020204" pitchFamily="34" charset="0"/>
                        </a:rPr>
                        <a:t>2077.42</a:t>
                      </a:r>
                    </a:p>
                  </a:txBody>
                  <a:tcPr marL="6350" marR="6350" marT="6350" marB="0" anchor="b">
                    <a:lnL>
                      <a:noFill/>
                    </a:lnL>
                    <a:lnR>
                      <a:noFill/>
                    </a:lnR>
                    <a:lnT>
                      <a:noFill/>
                    </a:lnT>
                    <a:lnB>
                      <a:noFill/>
                    </a:lnB>
                  </a:tcPr>
                </a:tc>
                <a:extLst>
                  <a:ext uri="{0D108BD9-81ED-4DB2-BD59-A6C34878D82A}">
                    <a16:rowId xmlns:a16="http://schemas.microsoft.com/office/drawing/2014/main" val="1442768714"/>
                  </a:ext>
                </a:extLst>
              </a:tr>
              <a:tr h="158750">
                <a:tc>
                  <a:txBody>
                    <a:bodyPr/>
                    <a:lstStyle/>
                    <a:p>
                      <a:pPr algn="r" fontAlgn="b"/>
                      <a:r>
                        <a:rPr lang="en-US" sz="1000" b="0" i="0" u="none" strike="noStrike">
                          <a:effectLst/>
                          <a:latin typeface="Arial" panose="020B0604020202020204" pitchFamily="34" charset="0"/>
                        </a:rPr>
                        <a:t>2076.78</a:t>
                      </a:r>
                    </a:p>
                  </a:txBody>
                  <a:tcPr marL="6350" marR="6350" marT="6350" marB="0" anchor="b">
                    <a:lnL>
                      <a:noFill/>
                    </a:lnL>
                    <a:lnR>
                      <a:noFill/>
                    </a:lnR>
                    <a:lnT>
                      <a:noFill/>
                    </a:lnT>
                    <a:lnB>
                      <a:noFill/>
                    </a:lnB>
                  </a:tcPr>
                </a:tc>
                <a:extLst>
                  <a:ext uri="{0D108BD9-81ED-4DB2-BD59-A6C34878D82A}">
                    <a16:rowId xmlns:a16="http://schemas.microsoft.com/office/drawing/2014/main" val="3654924287"/>
                  </a:ext>
                </a:extLst>
              </a:tr>
              <a:tr h="158750">
                <a:tc>
                  <a:txBody>
                    <a:bodyPr/>
                    <a:lstStyle/>
                    <a:p>
                      <a:pPr algn="r" fontAlgn="b"/>
                      <a:r>
                        <a:rPr lang="en-US" sz="1000" b="0" i="0" u="none" strike="noStrike">
                          <a:effectLst/>
                          <a:latin typeface="Arial" panose="020B0604020202020204" pitchFamily="34" charset="0"/>
                        </a:rPr>
                        <a:t>0</a:t>
                      </a:r>
                    </a:p>
                  </a:txBody>
                  <a:tcPr marL="6350" marR="6350" marT="6350" marB="0" anchor="b">
                    <a:lnL>
                      <a:noFill/>
                    </a:lnL>
                    <a:lnR>
                      <a:noFill/>
                    </a:lnR>
                    <a:lnT>
                      <a:noFill/>
                    </a:lnT>
                    <a:lnB>
                      <a:noFill/>
                    </a:lnB>
                  </a:tcPr>
                </a:tc>
                <a:extLst>
                  <a:ext uri="{0D108BD9-81ED-4DB2-BD59-A6C34878D82A}">
                    <a16:rowId xmlns:a16="http://schemas.microsoft.com/office/drawing/2014/main" val="4087559491"/>
                  </a:ext>
                </a:extLst>
              </a:tr>
              <a:tr h="158750">
                <a:tc>
                  <a:txBody>
                    <a:bodyPr/>
                    <a:lstStyle/>
                    <a:p>
                      <a:pPr algn="r" fontAlgn="b"/>
                      <a:r>
                        <a:rPr lang="en-US" sz="1000" b="0" i="0" u="none" strike="noStrike">
                          <a:effectLst/>
                          <a:latin typeface="Arial" panose="020B0604020202020204" pitchFamily="34" charset="0"/>
                        </a:rPr>
                        <a:t>2068.76</a:t>
                      </a:r>
                    </a:p>
                  </a:txBody>
                  <a:tcPr marL="6350" marR="6350" marT="6350" marB="0" anchor="b">
                    <a:lnL>
                      <a:noFill/>
                    </a:lnL>
                    <a:lnR>
                      <a:noFill/>
                    </a:lnR>
                    <a:lnT>
                      <a:noFill/>
                    </a:lnT>
                    <a:lnB>
                      <a:noFill/>
                    </a:lnB>
                  </a:tcPr>
                </a:tc>
                <a:extLst>
                  <a:ext uri="{0D108BD9-81ED-4DB2-BD59-A6C34878D82A}">
                    <a16:rowId xmlns:a16="http://schemas.microsoft.com/office/drawing/2014/main" val="2417310686"/>
                  </a:ext>
                </a:extLst>
              </a:tr>
              <a:tr h="158750">
                <a:tc>
                  <a:txBody>
                    <a:bodyPr/>
                    <a:lstStyle/>
                    <a:p>
                      <a:pPr algn="r" fontAlgn="b"/>
                      <a:r>
                        <a:rPr lang="en-US" sz="1000" b="0" i="0" u="none" strike="noStrike">
                          <a:effectLst/>
                          <a:latin typeface="Arial" panose="020B0604020202020204" pitchFamily="34" charset="0"/>
                        </a:rPr>
                        <a:t>2081.34</a:t>
                      </a:r>
                    </a:p>
                  </a:txBody>
                  <a:tcPr marL="6350" marR="6350" marT="6350" marB="0" anchor="b">
                    <a:lnL>
                      <a:noFill/>
                    </a:lnL>
                    <a:lnR>
                      <a:noFill/>
                    </a:lnR>
                    <a:lnT>
                      <a:noFill/>
                    </a:lnT>
                    <a:lnB>
                      <a:noFill/>
                    </a:lnB>
                  </a:tcPr>
                </a:tc>
                <a:extLst>
                  <a:ext uri="{0D108BD9-81ED-4DB2-BD59-A6C34878D82A}">
                    <a16:rowId xmlns:a16="http://schemas.microsoft.com/office/drawing/2014/main" val="3250488957"/>
                  </a:ext>
                </a:extLst>
              </a:tr>
              <a:tr h="158750">
                <a:tc>
                  <a:txBody>
                    <a:bodyPr/>
                    <a:lstStyle/>
                    <a:p>
                      <a:pPr algn="r" fontAlgn="b"/>
                      <a:r>
                        <a:rPr lang="en-US" sz="1000" b="0" i="0" u="none" strike="noStrike">
                          <a:effectLst/>
                          <a:latin typeface="Arial" panose="020B0604020202020204" pitchFamily="34" charset="0"/>
                        </a:rPr>
                        <a:t>2046.68</a:t>
                      </a:r>
                    </a:p>
                  </a:txBody>
                  <a:tcPr marL="6350" marR="6350" marT="6350" marB="0" anchor="b">
                    <a:lnL>
                      <a:noFill/>
                    </a:lnL>
                    <a:lnR>
                      <a:noFill/>
                    </a:lnR>
                    <a:lnT>
                      <a:noFill/>
                    </a:lnT>
                    <a:lnB>
                      <a:noFill/>
                    </a:lnB>
                  </a:tcPr>
                </a:tc>
                <a:extLst>
                  <a:ext uri="{0D108BD9-81ED-4DB2-BD59-A6C34878D82A}">
                    <a16:rowId xmlns:a16="http://schemas.microsoft.com/office/drawing/2014/main" val="2434349727"/>
                  </a:ext>
                </a:extLst>
              </a:tr>
              <a:tr h="158750">
                <a:tc>
                  <a:txBody>
                    <a:bodyPr/>
                    <a:lstStyle/>
                    <a:p>
                      <a:pPr algn="r" fontAlgn="b"/>
                      <a:r>
                        <a:rPr lang="en-US" sz="1000" b="0" i="0" u="none" strike="noStrike">
                          <a:effectLst/>
                          <a:latin typeface="Arial" panose="020B0604020202020204" pitchFamily="34" charset="0"/>
                        </a:rPr>
                        <a:t>2051.31</a:t>
                      </a:r>
                    </a:p>
                  </a:txBody>
                  <a:tcPr marL="6350" marR="6350" marT="6350" marB="0" anchor="b">
                    <a:lnL>
                      <a:noFill/>
                    </a:lnL>
                    <a:lnR>
                      <a:noFill/>
                    </a:lnR>
                    <a:lnT>
                      <a:noFill/>
                    </a:lnT>
                    <a:lnB>
                      <a:noFill/>
                    </a:lnB>
                  </a:tcPr>
                </a:tc>
                <a:extLst>
                  <a:ext uri="{0D108BD9-81ED-4DB2-BD59-A6C34878D82A}">
                    <a16:rowId xmlns:a16="http://schemas.microsoft.com/office/drawing/2014/main" val="3777909447"/>
                  </a:ext>
                </a:extLst>
              </a:tr>
              <a:tr h="158750">
                <a:tc>
                  <a:txBody>
                    <a:bodyPr/>
                    <a:lstStyle/>
                    <a:p>
                      <a:pPr algn="r" fontAlgn="b"/>
                      <a:r>
                        <a:rPr lang="en-US" sz="1000" b="0" i="0" u="none" strike="noStrike">
                          <a:effectLst/>
                          <a:latin typeface="Arial" panose="020B0604020202020204" pitchFamily="34" charset="0"/>
                        </a:rPr>
                        <a:t>2076.62</a:t>
                      </a:r>
                    </a:p>
                  </a:txBody>
                  <a:tcPr marL="6350" marR="6350" marT="6350" marB="0" anchor="b">
                    <a:lnL>
                      <a:noFill/>
                    </a:lnL>
                    <a:lnR>
                      <a:noFill/>
                    </a:lnR>
                    <a:lnT>
                      <a:noFill/>
                    </a:lnT>
                    <a:lnB>
                      <a:noFill/>
                    </a:lnB>
                  </a:tcPr>
                </a:tc>
                <a:extLst>
                  <a:ext uri="{0D108BD9-81ED-4DB2-BD59-A6C34878D82A}">
                    <a16:rowId xmlns:a16="http://schemas.microsoft.com/office/drawing/2014/main" val="2999529981"/>
                  </a:ext>
                </a:extLst>
              </a:tr>
              <a:tr h="158750">
                <a:tc>
                  <a:txBody>
                    <a:bodyPr/>
                    <a:lstStyle/>
                    <a:p>
                      <a:pPr algn="r" fontAlgn="b"/>
                      <a:r>
                        <a:rPr lang="en-US" sz="1000" b="0" i="0" u="none" strike="noStrike">
                          <a:effectLst/>
                          <a:latin typeface="Arial" panose="020B0604020202020204" pitchFamily="34" charset="0"/>
                        </a:rPr>
                        <a:t>2099.60</a:t>
                      </a:r>
                    </a:p>
                  </a:txBody>
                  <a:tcPr marL="6350" marR="6350" marT="6350" marB="0" anchor="b">
                    <a:lnL>
                      <a:noFill/>
                    </a:lnL>
                    <a:lnR>
                      <a:noFill/>
                    </a:lnR>
                    <a:lnT>
                      <a:noFill/>
                    </a:lnT>
                    <a:lnB>
                      <a:noFill/>
                    </a:lnB>
                  </a:tcPr>
                </a:tc>
                <a:extLst>
                  <a:ext uri="{0D108BD9-81ED-4DB2-BD59-A6C34878D82A}">
                    <a16:rowId xmlns:a16="http://schemas.microsoft.com/office/drawing/2014/main" val="149936475"/>
                  </a:ext>
                </a:extLst>
              </a:tr>
              <a:tr h="158750">
                <a:tc>
                  <a:txBody>
                    <a:bodyPr/>
                    <a:lstStyle/>
                    <a:p>
                      <a:pPr algn="r" fontAlgn="b"/>
                      <a:r>
                        <a:rPr lang="en-US" sz="1000" b="0" i="0" u="none" strike="noStrike">
                          <a:effectLst/>
                          <a:latin typeface="Arial" panose="020B0604020202020204" pitchFamily="34" charset="0"/>
                        </a:rPr>
                        <a:t>2108.95</a:t>
                      </a:r>
                    </a:p>
                  </a:txBody>
                  <a:tcPr marL="6350" marR="6350" marT="6350" marB="0" anchor="b">
                    <a:lnL>
                      <a:noFill/>
                    </a:lnL>
                    <a:lnR>
                      <a:noFill/>
                    </a:lnR>
                    <a:lnT>
                      <a:noFill/>
                    </a:lnT>
                    <a:lnB>
                      <a:noFill/>
                    </a:lnB>
                  </a:tcPr>
                </a:tc>
                <a:extLst>
                  <a:ext uri="{0D108BD9-81ED-4DB2-BD59-A6C34878D82A}">
                    <a16:rowId xmlns:a16="http://schemas.microsoft.com/office/drawing/2014/main" val="1547272164"/>
                  </a:ext>
                </a:extLst>
              </a:tr>
              <a:tr h="158750">
                <a:tc>
                  <a:txBody>
                    <a:bodyPr/>
                    <a:lstStyle/>
                    <a:p>
                      <a:pPr algn="r" fontAlgn="b"/>
                      <a:r>
                        <a:rPr lang="en-US" sz="1000" b="0" i="0" u="none" strike="noStrike">
                          <a:effectLst/>
                          <a:latin typeface="Arial" panose="020B0604020202020204" pitchFamily="34" charset="0"/>
                        </a:rPr>
                        <a:t>2107.40</a:t>
                      </a:r>
                    </a:p>
                  </a:txBody>
                  <a:tcPr marL="6350" marR="6350" marT="6350" marB="0" anchor="b">
                    <a:lnL>
                      <a:noFill/>
                    </a:lnL>
                    <a:lnR>
                      <a:noFill/>
                    </a:lnR>
                    <a:lnT>
                      <a:noFill/>
                    </a:lnT>
                    <a:lnB>
                      <a:noFill/>
                    </a:lnB>
                  </a:tcPr>
                </a:tc>
                <a:extLst>
                  <a:ext uri="{0D108BD9-81ED-4DB2-BD59-A6C34878D82A}">
                    <a16:rowId xmlns:a16="http://schemas.microsoft.com/office/drawing/2014/main" val="472938091"/>
                  </a:ext>
                </a:extLst>
              </a:tr>
              <a:tr h="158750">
                <a:tc>
                  <a:txBody>
                    <a:bodyPr/>
                    <a:lstStyle/>
                    <a:p>
                      <a:pPr algn="r" fontAlgn="b"/>
                      <a:r>
                        <a:rPr lang="en-US" sz="1000" b="0" i="0" u="none" strike="noStrike">
                          <a:effectLst/>
                          <a:latin typeface="Arial" panose="020B0604020202020204" pitchFamily="34" charset="0"/>
                        </a:rPr>
                        <a:t>2124.29</a:t>
                      </a:r>
                    </a:p>
                  </a:txBody>
                  <a:tcPr marL="6350" marR="6350" marT="6350" marB="0" anchor="b">
                    <a:lnL>
                      <a:noFill/>
                    </a:lnL>
                    <a:lnR>
                      <a:noFill/>
                    </a:lnR>
                    <a:lnT>
                      <a:noFill/>
                    </a:lnT>
                    <a:lnB>
                      <a:noFill/>
                    </a:lnB>
                  </a:tcPr>
                </a:tc>
                <a:extLst>
                  <a:ext uri="{0D108BD9-81ED-4DB2-BD59-A6C34878D82A}">
                    <a16:rowId xmlns:a16="http://schemas.microsoft.com/office/drawing/2014/main" val="783866687"/>
                  </a:ext>
                </a:extLst>
              </a:tr>
              <a:tr h="158750">
                <a:tc>
                  <a:txBody>
                    <a:bodyPr/>
                    <a:lstStyle/>
                    <a:p>
                      <a:pPr algn="r" fontAlgn="b"/>
                      <a:r>
                        <a:rPr lang="en-US" sz="1000" b="0" i="0" u="none" strike="noStrike">
                          <a:effectLst/>
                          <a:latin typeface="Arial" panose="020B0604020202020204" pitchFamily="34" charset="0"/>
                        </a:rPr>
                        <a:t>2126.64</a:t>
                      </a:r>
                    </a:p>
                  </a:txBody>
                  <a:tcPr marL="6350" marR="6350" marT="6350" marB="0" anchor="b">
                    <a:lnL>
                      <a:noFill/>
                    </a:lnL>
                    <a:lnR>
                      <a:noFill/>
                    </a:lnR>
                    <a:lnT>
                      <a:noFill/>
                    </a:lnT>
                    <a:lnB>
                      <a:noFill/>
                    </a:lnB>
                  </a:tcPr>
                </a:tc>
                <a:extLst>
                  <a:ext uri="{0D108BD9-81ED-4DB2-BD59-A6C34878D82A}">
                    <a16:rowId xmlns:a16="http://schemas.microsoft.com/office/drawing/2014/main" val="3832076808"/>
                  </a:ext>
                </a:extLst>
              </a:tr>
              <a:tr h="158750">
                <a:tc>
                  <a:txBody>
                    <a:bodyPr/>
                    <a:lstStyle/>
                    <a:p>
                      <a:pPr algn="r" fontAlgn="b"/>
                      <a:r>
                        <a:rPr lang="en-US" sz="1000" b="0" i="0" u="none" strike="noStrike">
                          <a:effectLst/>
                          <a:latin typeface="Arial" panose="020B0604020202020204" pitchFamily="34" charset="0"/>
                        </a:rPr>
                        <a:t>2128.28</a:t>
                      </a:r>
                    </a:p>
                  </a:txBody>
                  <a:tcPr marL="6350" marR="6350" marT="6350" marB="0" anchor="b">
                    <a:lnL>
                      <a:noFill/>
                    </a:lnL>
                    <a:lnR>
                      <a:noFill/>
                    </a:lnR>
                    <a:lnT>
                      <a:noFill/>
                    </a:lnT>
                    <a:lnB>
                      <a:noFill/>
                    </a:lnB>
                  </a:tcPr>
                </a:tc>
                <a:extLst>
                  <a:ext uri="{0D108BD9-81ED-4DB2-BD59-A6C34878D82A}">
                    <a16:rowId xmlns:a16="http://schemas.microsoft.com/office/drawing/2014/main" val="1651876702"/>
                  </a:ext>
                </a:extLst>
              </a:tr>
              <a:tr h="158750">
                <a:tc>
                  <a:txBody>
                    <a:bodyPr/>
                    <a:lstStyle/>
                    <a:p>
                      <a:pPr algn="r" fontAlgn="b"/>
                      <a:r>
                        <a:rPr lang="en-US" sz="1000" b="0" i="0" u="none" strike="noStrike">
                          <a:effectLst/>
                          <a:latin typeface="Arial" panose="020B0604020202020204" pitchFamily="34" charset="0"/>
                        </a:rPr>
                        <a:t>2119.21</a:t>
                      </a:r>
                    </a:p>
                  </a:txBody>
                  <a:tcPr marL="6350" marR="6350" marT="6350" marB="0" anchor="b">
                    <a:lnL>
                      <a:noFill/>
                    </a:lnL>
                    <a:lnR>
                      <a:noFill/>
                    </a:lnR>
                    <a:lnT>
                      <a:noFill/>
                    </a:lnT>
                    <a:lnB>
                      <a:noFill/>
                    </a:lnB>
                  </a:tcPr>
                </a:tc>
                <a:extLst>
                  <a:ext uri="{0D108BD9-81ED-4DB2-BD59-A6C34878D82A}">
                    <a16:rowId xmlns:a16="http://schemas.microsoft.com/office/drawing/2014/main" val="3923057857"/>
                  </a:ext>
                </a:extLst>
              </a:tr>
              <a:tr h="158750">
                <a:tc>
                  <a:txBody>
                    <a:bodyPr/>
                    <a:lstStyle/>
                    <a:p>
                      <a:pPr algn="r" fontAlgn="b"/>
                      <a:r>
                        <a:rPr lang="en-US" sz="1000" b="0" i="0" u="none" strike="noStrike">
                          <a:effectLst/>
                          <a:latin typeface="Arial" panose="020B0604020202020204" pitchFamily="34" charset="0"/>
                        </a:rPr>
                        <a:t>2114.15</a:t>
                      </a:r>
                    </a:p>
                  </a:txBody>
                  <a:tcPr marL="6350" marR="6350" marT="6350" marB="0" anchor="b">
                    <a:lnL>
                      <a:noFill/>
                    </a:lnL>
                    <a:lnR>
                      <a:noFill/>
                    </a:lnR>
                    <a:lnT>
                      <a:noFill/>
                    </a:lnT>
                    <a:lnB>
                      <a:noFill/>
                    </a:lnB>
                  </a:tcPr>
                </a:tc>
                <a:extLst>
                  <a:ext uri="{0D108BD9-81ED-4DB2-BD59-A6C34878D82A}">
                    <a16:rowId xmlns:a16="http://schemas.microsoft.com/office/drawing/2014/main" val="3425625510"/>
                  </a:ext>
                </a:extLst>
              </a:tr>
              <a:tr h="158750">
                <a:tc>
                  <a:txBody>
                    <a:bodyPr/>
                    <a:lstStyle/>
                    <a:p>
                      <a:pPr algn="r" fontAlgn="b"/>
                      <a:r>
                        <a:rPr lang="en-US" sz="1000" b="0" i="0" u="none" strike="noStrike">
                          <a:effectLst/>
                          <a:latin typeface="Arial" panose="020B0604020202020204" pitchFamily="34" charset="0"/>
                        </a:rPr>
                        <a:t>2102.15</a:t>
                      </a:r>
                    </a:p>
                  </a:txBody>
                  <a:tcPr marL="6350" marR="6350" marT="6350" marB="0" anchor="b">
                    <a:lnL>
                      <a:noFill/>
                    </a:lnL>
                    <a:lnR>
                      <a:noFill/>
                    </a:lnR>
                    <a:lnT>
                      <a:noFill/>
                    </a:lnT>
                    <a:lnB>
                      <a:noFill/>
                    </a:lnB>
                  </a:tcPr>
                </a:tc>
                <a:extLst>
                  <a:ext uri="{0D108BD9-81ED-4DB2-BD59-A6C34878D82A}">
                    <a16:rowId xmlns:a16="http://schemas.microsoft.com/office/drawing/2014/main" val="2569326072"/>
                  </a:ext>
                </a:extLst>
              </a:tr>
              <a:tr h="158750">
                <a:tc>
                  <a:txBody>
                    <a:bodyPr/>
                    <a:lstStyle/>
                    <a:p>
                      <a:pPr algn="r" fontAlgn="b"/>
                      <a:r>
                        <a:rPr lang="en-US" sz="1000" b="0" i="0" u="none" strike="noStrike">
                          <a:effectLst/>
                          <a:latin typeface="Arial" panose="020B0604020202020204" pitchFamily="34" charset="0"/>
                        </a:rPr>
                        <a:t>2079.65</a:t>
                      </a:r>
                    </a:p>
                  </a:txBody>
                  <a:tcPr marL="6350" marR="6350" marT="6350" marB="0" anchor="b">
                    <a:lnL>
                      <a:noFill/>
                    </a:lnL>
                    <a:lnR>
                      <a:noFill/>
                    </a:lnR>
                    <a:lnT>
                      <a:noFill/>
                    </a:lnT>
                    <a:lnB>
                      <a:noFill/>
                    </a:lnB>
                  </a:tcPr>
                </a:tc>
                <a:extLst>
                  <a:ext uri="{0D108BD9-81ED-4DB2-BD59-A6C34878D82A}">
                    <a16:rowId xmlns:a16="http://schemas.microsoft.com/office/drawing/2014/main" val="3888995047"/>
                  </a:ext>
                </a:extLst>
              </a:tr>
              <a:tr h="158750">
                <a:tc>
                  <a:txBody>
                    <a:bodyPr/>
                    <a:lstStyle/>
                    <a:p>
                      <a:pPr algn="r" fontAlgn="b"/>
                      <a:r>
                        <a:rPr lang="en-US" sz="1000" b="0" i="0" u="none" strike="noStrike">
                          <a:effectLst/>
                          <a:latin typeface="Arial" panose="020B0604020202020204" pitchFamily="34" charset="0"/>
                        </a:rPr>
                        <a:t>2067.64</a:t>
                      </a:r>
                    </a:p>
                  </a:txBody>
                  <a:tcPr marL="6350" marR="6350" marT="6350" marB="0" anchor="b">
                    <a:lnL>
                      <a:noFill/>
                    </a:lnL>
                    <a:lnR>
                      <a:noFill/>
                    </a:lnR>
                    <a:lnT>
                      <a:noFill/>
                    </a:lnT>
                    <a:lnB>
                      <a:noFill/>
                    </a:lnB>
                  </a:tcPr>
                </a:tc>
                <a:extLst>
                  <a:ext uri="{0D108BD9-81ED-4DB2-BD59-A6C34878D82A}">
                    <a16:rowId xmlns:a16="http://schemas.microsoft.com/office/drawing/2014/main" val="417750842"/>
                  </a:ext>
                </a:extLst>
              </a:tr>
              <a:tr h="158750">
                <a:tc>
                  <a:txBody>
                    <a:bodyPr/>
                    <a:lstStyle/>
                    <a:p>
                      <a:pPr algn="r" fontAlgn="b"/>
                      <a:r>
                        <a:rPr lang="en-US" sz="1000" b="0" i="0" u="none" strike="noStrike">
                          <a:effectLst/>
                          <a:latin typeface="Arial" panose="020B0604020202020204" pitchFamily="34" charset="0"/>
                        </a:rPr>
                        <a:t>2093.25</a:t>
                      </a:r>
                    </a:p>
                  </a:txBody>
                  <a:tcPr marL="6350" marR="6350" marT="6350" marB="0" anchor="b">
                    <a:lnL>
                      <a:noFill/>
                    </a:lnL>
                    <a:lnR>
                      <a:noFill/>
                    </a:lnR>
                    <a:lnT>
                      <a:noFill/>
                    </a:lnT>
                    <a:lnB>
                      <a:noFill/>
                    </a:lnB>
                  </a:tcPr>
                </a:tc>
                <a:extLst>
                  <a:ext uri="{0D108BD9-81ED-4DB2-BD59-A6C34878D82A}">
                    <a16:rowId xmlns:a16="http://schemas.microsoft.com/office/drawing/2014/main" val="3115199412"/>
                  </a:ext>
                </a:extLst>
              </a:tr>
              <a:tr h="158750">
                <a:tc>
                  <a:txBody>
                    <a:bodyPr/>
                    <a:lstStyle/>
                    <a:p>
                      <a:pPr algn="r" fontAlgn="b"/>
                      <a:r>
                        <a:rPr lang="en-US" sz="1000" b="0" i="0" u="none" strike="noStrike">
                          <a:effectLst/>
                          <a:latin typeface="Arial" panose="020B0604020202020204" pitchFamily="34" charset="0"/>
                        </a:rPr>
                        <a:t>2108.57</a:t>
                      </a:r>
                    </a:p>
                  </a:txBody>
                  <a:tcPr marL="6350" marR="6350" marT="6350" marB="0" anchor="b">
                    <a:lnL>
                      <a:noFill/>
                    </a:lnL>
                    <a:lnR>
                      <a:noFill/>
                    </a:lnR>
                    <a:lnT>
                      <a:noFill/>
                    </a:lnT>
                    <a:lnB>
                      <a:noFill/>
                    </a:lnB>
                  </a:tcPr>
                </a:tc>
                <a:extLst>
                  <a:ext uri="{0D108BD9-81ED-4DB2-BD59-A6C34878D82A}">
                    <a16:rowId xmlns:a16="http://schemas.microsoft.com/office/drawing/2014/main" val="4055548364"/>
                  </a:ext>
                </a:extLst>
              </a:tr>
              <a:tr h="158750">
                <a:tc>
                  <a:txBody>
                    <a:bodyPr/>
                    <a:lstStyle/>
                    <a:p>
                      <a:pPr algn="r" fontAlgn="b"/>
                      <a:r>
                        <a:rPr lang="en-US" sz="1000" b="0" i="0" u="none" strike="noStrike">
                          <a:effectLst/>
                          <a:latin typeface="Arial" panose="020B0604020202020204" pitchFamily="34" charset="0"/>
                        </a:rPr>
                        <a:t>2108.63</a:t>
                      </a:r>
                    </a:p>
                  </a:txBody>
                  <a:tcPr marL="6350" marR="6350" marT="6350" marB="0" anchor="b">
                    <a:lnL>
                      <a:noFill/>
                    </a:lnL>
                    <a:lnR>
                      <a:noFill/>
                    </a:lnR>
                    <a:lnT>
                      <a:noFill/>
                    </a:lnT>
                    <a:lnB>
                      <a:noFill/>
                    </a:lnB>
                  </a:tcPr>
                </a:tc>
                <a:extLst>
                  <a:ext uri="{0D108BD9-81ED-4DB2-BD59-A6C34878D82A}">
                    <a16:rowId xmlns:a16="http://schemas.microsoft.com/office/drawing/2014/main" val="573876782"/>
                  </a:ext>
                </a:extLst>
              </a:tr>
              <a:tr h="158750">
                <a:tc>
                  <a:txBody>
                    <a:bodyPr/>
                    <a:lstStyle/>
                    <a:p>
                      <a:pPr algn="r" fontAlgn="b"/>
                      <a:r>
                        <a:rPr lang="en-US" sz="1000" b="0" i="0" u="none" strike="noStrike" dirty="0">
                          <a:effectLst/>
                          <a:latin typeface="Arial" panose="020B0604020202020204" pitchFamily="34" charset="0"/>
                        </a:rPr>
                        <a:t>2103.84</a:t>
                      </a:r>
                    </a:p>
                  </a:txBody>
                  <a:tcPr marL="6350" marR="6350" marT="6350" marB="0" anchor="b">
                    <a:lnL>
                      <a:noFill/>
                    </a:lnL>
                    <a:lnR>
                      <a:noFill/>
                    </a:lnR>
                    <a:lnT>
                      <a:noFill/>
                    </a:lnT>
                    <a:lnB>
                      <a:noFill/>
                    </a:lnB>
                  </a:tcPr>
                </a:tc>
                <a:extLst>
                  <a:ext uri="{0D108BD9-81ED-4DB2-BD59-A6C34878D82A}">
                    <a16:rowId xmlns:a16="http://schemas.microsoft.com/office/drawing/2014/main" val="274401316"/>
                  </a:ext>
                </a:extLst>
              </a:tr>
            </a:tbl>
          </a:graphicData>
        </a:graphic>
      </p:graphicFrame>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3003980"/>
            <a:ext cx="5181600" cy="1994627"/>
          </a:xfrm>
        </p:spPr>
      </p:pic>
      <p:sp>
        <p:nvSpPr>
          <p:cNvPr id="8" name="Rectangle 7"/>
          <p:cNvSpPr/>
          <p:nvPr/>
        </p:nvSpPr>
        <p:spPr>
          <a:xfrm>
            <a:off x="5910943" y="2808514"/>
            <a:ext cx="5763986" cy="237580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3343" y="2960914"/>
            <a:ext cx="851807"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817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file called SP500.xlsx”</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3003980"/>
            <a:ext cx="5181600" cy="1994627"/>
          </a:xfrm>
        </p:spPr>
      </p:pic>
      <p:sp>
        <p:nvSpPr>
          <p:cNvPr id="8" name="Rectangle 7"/>
          <p:cNvSpPr/>
          <p:nvPr/>
        </p:nvSpPr>
        <p:spPr>
          <a:xfrm>
            <a:off x="5910943" y="2808514"/>
            <a:ext cx="5763986" cy="237580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3343" y="2960914"/>
            <a:ext cx="851807"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sz="half" idx="1"/>
          </p:nvPr>
        </p:nvGraphicFramePr>
        <p:xfrm>
          <a:off x="1981200" y="2258219"/>
          <a:ext cx="2895600" cy="3486150"/>
        </p:xfrm>
        <a:graphic>
          <a:graphicData uri="http://schemas.openxmlformats.org/drawingml/2006/table">
            <a:tbl>
              <a:tblPr/>
              <a:tblGrid>
                <a:gridCol w="1447800">
                  <a:extLst>
                    <a:ext uri="{9D8B030D-6E8A-4147-A177-3AD203B41FA5}">
                      <a16:colId xmlns:a16="http://schemas.microsoft.com/office/drawing/2014/main" val="901547683"/>
                    </a:ext>
                  </a:extLst>
                </a:gridCol>
                <a:gridCol w="1447800">
                  <a:extLst>
                    <a:ext uri="{9D8B030D-6E8A-4147-A177-3AD203B41FA5}">
                      <a16:colId xmlns:a16="http://schemas.microsoft.com/office/drawing/2014/main" val="4111441662"/>
                    </a:ext>
                  </a:extLst>
                </a:gridCol>
              </a:tblGrid>
              <a:tr h="158750">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S&amp;P 500, Index, Daily, Not Seasonally Adjusted</a:t>
                      </a:r>
                    </a:p>
                  </a:txBody>
                  <a:tcPr marL="6350" marR="6350" marT="6350" marB="0" anchor="b">
                    <a:lnL>
                      <a:noFill/>
                    </a:lnL>
                    <a:lnR>
                      <a:noFill/>
                    </a:lnR>
                    <a:lnT>
                      <a:noFill/>
                    </a:lnT>
                    <a:lnB>
                      <a:noFill/>
                    </a:lnB>
                  </a:tcPr>
                </a:tc>
                <a:extLst>
                  <a:ext uri="{0D108BD9-81ED-4DB2-BD59-A6C34878D82A}">
                    <a16:rowId xmlns:a16="http://schemas.microsoft.com/office/drawing/2014/main" val="2750164568"/>
                  </a:ext>
                </a:extLst>
              </a:tr>
              <a:tr h="158750">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296691996"/>
                  </a:ext>
                </a:extLst>
              </a:tr>
              <a:tr h="158750">
                <a:tc>
                  <a:txBody>
                    <a:bodyPr/>
                    <a:lstStyle/>
                    <a:p>
                      <a:pPr algn="l" fontAlgn="b"/>
                      <a:r>
                        <a:rPr lang="en-US" sz="1000" b="0" i="0" u="none" strike="noStrike">
                          <a:effectLst/>
                          <a:latin typeface="Arial" panose="020B0604020202020204" pitchFamily="34" charset="0"/>
                        </a:rPr>
                        <a:t>Frequency: Daily, Close</a:t>
                      </a: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149531216"/>
                  </a:ext>
                </a:extLst>
              </a:tr>
              <a:tr h="158750">
                <a:tc>
                  <a:txBody>
                    <a:bodyPr/>
                    <a:lstStyle/>
                    <a:p>
                      <a:pPr algn="l" fontAlgn="b"/>
                      <a:r>
                        <a:rPr lang="en-US" sz="1000" b="0" i="0" u="none" strike="noStrike">
                          <a:effectLst/>
                          <a:latin typeface="Arial" panose="020B0604020202020204" pitchFamily="34" charset="0"/>
                        </a:rPr>
                        <a:t>observation_date</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extLst>
                  <a:ext uri="{0D108BD9-81ED-4DB2-BD59-A6C34878D82A}">
                    <a16:rowId xmlns:a16="http://schemas.microsoft.com/office/drawing/2014/main" val="4024282248"/>
                  </a:ext>
                </a:extLst>
              </a:tr>
              <a:tr h="158750">
                <a:tc>
                  <a:txBody>
                    <a:bodyPr/>
                    <a:lstStyle/>
                    <a:p>
                      <a:pPr algn="r" fontAlgn="b"/>
                      <a:r>
                        <a:rPr lang="en-US" sz="1000" b="0" i="0" u="none" strike="noStrike">
                          <a:effectLst/>
                          <a:latin typeface="Arial" panose="020B0604020202020204" pitchFamily="34" charset="0"/>
                        </a:rPr>
                        <a:t>2015-06-26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2101.49</a:t>
                      </a:r>
                    </a:p>
                  </a:txBody>
                  <a:tcPr marL="6350" marR="6350" marT="6350" marB="0" anchor="b">
                    <a:lnL>
                      <a:noFill/>
                    </a:lnL>
                    <a:lnR>
                      <a:noFill/>
                    </a:lnR>
                    <a:lnT>
                      <a:noFill/>
                    </a:lnT>
                    <a:lnB>
                      <a:noFill/>
                    </a:lnB>
                  </a:tcPr>
                </a:tc>
                <a:extLst>
                  <a:ext uri="{0D108BD9-81ED-4DB2-BD59-A6C34878D82A}">
                    <a16:rowId xmlns:a16="http://schemas.microsoft.com/office/drawing/2014/main" val="3145026211"/>
                  </a:ext>
                </a:extLst>
              </a:tr>
              <a:tr h="158750">
                <a:tc>
                  <a:txBody>
                    <a:bodyPr/>
                    <a:lstStyle/>
                    <a:p>
                      <a:pPr algn="r" fontAlgn="b"/>
                      <a:r>
                        <a:rPr lang="en-US" sz="1000" b="0" i="0" u="none" strike="noStrike">
                          <a:effectLst/>
                          <a:latin typeface="Arial" panose="020B0604020202020204" pitchFamily="34" charset="0"/>
                        </a:rPr>
                        <a:t>2015-06-29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2057.64</a:t>
                      </a:r>
                    </a:p>
                  </a:txBody>
                  <a:tcPr marL="6350" marR="6350" marT="6350" marB="0" anchor="b">
                    <a:lnL>
                      <a:noFill/>
                    </a:lnL>
                    <a:lnR>
                      <a:noFill/>
                    </a:lnR>
                    <a:lnT>
                      <a:noFill/>
                    </a:lnT>
                    <a:lnB>
                      <a:noFill/>
                    </a:lnB>
                  </a:tcPr>
                </a:tc>
                <a:extLst>
                  <a:ext uri="{0D108BD9-81ED-4DB2-BD59-A6C34878D82A}">
                    <a16:rowId xmlns:a16="http://schemas.microsoft.com/office/drawing/2014/main" val="3208904634"/>
                  </a:ext>
                </a:extLst>
              </a:tr>
              <a:tr h="158750">
                <a:tc>
                  <a:txBody>
                    <a:bodyPr/>
                    <a:lstStyle/>
                    <a:p>
                      <a:pPr algn="r" fontAlgn="b"/>
                      <a:r>
                        <a:rPr lang="en-US" sz="1000" b="0" i="0" u="none" strike="noStrike">
                          <a:effectLst/>
                          <a:latin typeface="Arial" panose="020B0604020202020204" pitchFamily="34" charset="0"/>
                        </a:rPr>
                        <a:t>2015-06-30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2063.11</a:t>
                      </a:r>
                    </a:p>
                  </a:txBody>
                  <a:tcPr marL="6350" marR="6350" marT="6350" marB="0" anchor="b">
                    <a:lnL>
                      <a:noFill/>
                    </a:lnL>
                    <a:lnR>
                      <a:noFill/>
                    </a:lnR>
                    <a:lnT>
                      <a:noFill/>
                    </a:lnT>
                    <a:lnB>
                      <a:noFill/>
                    </a:lnB>
                  </a:tcPr>
                </a:tc>
                <a:extLst>
                  <a:ext uri="{0D108BD9-81ED-4DB2-BD59-A6C34878D82A}">
                    <a16:rowId xmlns:a16="http://schemas.microsoft.com/office/drawing/2014/main" val="3205733217"/>
                  </a:ext>
                </a:extLst>
              </a:tr>
              <a:tr h="158750">
                <a:tc>
                  <a:txBody>
                    <a:bodyPr/>
                    <a:lstStyle/>
                    <a:p>
                      <a:pPr algn="r" fontAlgn="b"/>
                      <a:r>
                        <a:rPr lang="en-US" sz="1000" b="0" i="0" u="none" strike="noStrike">
                          <a:effectLst/>
                          <a:latin typeface="Arial" panose="020B0604020202020204" pitchFamily="34" charset="0"/>
                        </a:rPr>
                        <a:t>2015-07-01</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2077.42</a:t>
                      </a:r>
                    </a:p>
                  </a:txBody>
                  <a:tcPr marL="6350" marR="6350" marT="6350" marB="0" anchor="b">
                    <a:lnL>
                      <a:noFill/>
                    </a:lnL>
                    <a:lnR>
                      <a:noFill/>
                    </a:lnR>
                    <a:lnT>
                      <a:noFill/>
                    </a:lnT>
                    <a:lnB>
                      <a:noFill/>
                    </a:lnB>
                  </a:tcPr>
                </a:tc>
                <a:extLst>
                  <a:ext uri="{0D108BD9-81ED-4DB2-BD59-A6C34878D82A}">
                    <a16:rowId xmlns:a16="http://schemas.microsoft.com/office/drawing/2014/main" val="2166213212"/>
                  </a:ext>
                </a:extLst>
              </a:tr>
              <a:tr h="158750">
                <a:tc>
                  <a:txBody>
                    <a:bodyPr/>
                    <a:lstStyle/>
                    <a:p>
                      <a:pPr algn="r" fontAlgn="b"/>
                      <a:r>
                        <a:rPr lang="en-US" sz="1000" b="0" i="0" u="none" strike="noStrike">
                          <a:effectLst/>
                          <a:latin typeface="Arial" panose="020B0604020202020204" pitchFamily="34" charset="0"/>
                        </a:rPr>
                        <a:t>2015-07-02</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2076.78</a:t>
                      </a:r>
                    </a:p>
                  </a:txBody>
                  <a:tcPr marL="6350" marR="6350" marT="6350" marB="0" anchor="b">
                    <a:lnL>
                      <a:noFill/>
                    </a:lnL>
                    <a:lnR>
                      <a:noFill/>
                    </a:lnR>
                    <a:lnT>
                      <a:noFill/>
                    </a:lnT>
                    <a:lnB>
                      <a:noFill/>
                    </a:lnB>
                  </a:tcPr>
                </a:tc>
                <a:extLst>
                  <a:ext uri="{0D108BD9-81ED-4DB2-BD59-A6C34878D82A}">
                    <a16:rowId xmlns:a16="http://schemas.microsoft.com/office/drawing/2014/main" val="2144465030"/>
                  </a:ext>
                </a:extLst>
              </a:tr>
              <a:tr h="158750">
                <a:tc>
                  <a:txBody>
                    <a:bodyPr/>
                    <a:lstStyle/>
                    <a:p>
                      <a:pPr algn="r" fontAlgn="b"/>
                      <a:r>
                        <a:rPr lang="en-US" sz="1000" b="0" i="0" u="none" strike="noStrike">
                          <a:effectLst/>
                          <a:latin typeface="Arial" panose="020B0604020202020204" pitchFamily="34" charset="0"/>
                        </a:rPr>
                        <a:t>2015-07-03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0</a:t>
                      </a:r>
                    </a:p>
                  </a:txBody>
                  <a:tcPr marL="6350" marR="6350" marT="6350" marB="0" anchor="b">
                    <a:lnL>
                      <a:noFill/>
                    </a:lnL>
                    <a:lnR>
                      <a:noFill/>
                    </a:lnR>
                    <a:lnT>
                      <a:noFill/>
                    </a:lnT>
                    <a:lnB>
                      <a:noFill/>
                    </a:lnB>
                  </a:tcPr>
                </a:tc>
                <a:extLst>
                  <a:ext uri="{0D108BD9-81ED-4DB2-BD59-A6C34878D82A}">
                    <a16:rowId xmlns:a16="http://schemas.microsoft.com/office/drawing/2014/main" val="644246643"/>
                  </a:ext>
                </a:extLst>
              </a:tr>
              <a:tr h="158750">
                <a:tc>
                  <a:txBody>
                    <a:bodyPr/>
                    <a:lstStyle/>
                    <a:p>
                      <a:pPr algn="r" fontAlgn="b"/>
                      <a:r>
                        <a:rPr lang="en-US" sz="1000" b="0" i="0" u="none" strike="noStrike">
                          <a:effectLst/>
                          <a:latin typeface="Arial" panose="020B0604020202020204" pitchFamily="34" charset="0"/>
                        </a:rPr>
                        <a:t>2015-07-06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2068.76</a:t>
                      </a:r>
                    </a:p>
                  </a:txBody>
                  <a:tcPr marL="6350" marR="6350" marT="6350" marB="0" anchor="b">
                    <a:lnL>
                      <a:noFill/>
                    </a:lnL>
                    <a:lnR>
                      <a:noFill/>
                    </a:lnR>
                    <a:lnT>
                      <a:noFill/>
                    </a:lnT>
                    <a:lnB>
                      <a:noFill/>
                    </a:lnB>
                  </a:tcPr>
                </a:tc>
                <a:extLst>
                  <a:ext uri="{0D108BD9-81ED-4DB2-BD59-A6C34878D82A}">
                    <a16:rowId xmlns:a16="http://schemas.microsoft.com/office/drawing/2014/main" val="2693299723"/>
                  </a:ext>
                </a:extLst>
              </a:tr>
              <a:tr h="158750">
                <a:tc>
                  <a:txBody>
                    <a:bodyPr/>
                    <a:lstStyle/>
                    <a:p>
                      <a:pPr algn="r" fontAlgn="b"/>
                      <a:r>
                        <a:rPr lang="en-US" sz="1000" b="0" i="0" u="none" strike="noStrike">
                          <a:effectLst/>
                          <a:latin typeface="Arial" panose="020B0604020202020204" pitchFamily="34" charset="0"/>
                        </a:rPr>
                        <a:t>2015-07-07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2081.34</a:t>
                      </a:r>
                    </a:p>
                  </a:txBody>
                  <a:tcPr marL="6350" marR="6350" marT="6350" marB="0" anchor="b">
                    <a:lnL>
                      <a:noFill/>
                    </a:lnL>
                    <a:lnR>
                      <a:noFill/>
                    </a:lnR>
                    <a:lnT>
                      <a:noFill/>
                    </a:lnT>
                    <a:lnB>
                      <a:noFill/>
                    </a:lnB>
                  </a:tcPr>
                </a:tc>
                <a:extLst>
                  <a:ext uri="{0D108BD9-81ED-4DB2-BD59-A6C34878D82A}">
                    <a16:rowId xmlns:a16="http://schemas.microsoft.com/office/drawing/2014/main" val="1152459331"/>
                  </a:ext>
                </a:extLst>
              </a:tr>
              <a:tr h="158750">
                <a:tc>
                  <a:txBody>
                    <a:bodyPr/>
                    <a:lstStyle/>
                    <a:p>
                      <a:pPr algn="r" fontAlgn="b"/>
                      <a:r>
                        <a:rPr lang="en-US" sz="1000" b="0" i="0" u="none" strike="noStrike">
                          <a:effectLst/>
                          <a:latin typeface="Arial" panose="020B0604020202020204" pitchFamily="34" charset="0"/>
                        </a:rPr>
                        <a:t>2015-07-08</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2046.68</a:t>
                      </a:r>
                    </a:p>
                  </a:txBody>
                  <a:tcPr marL="6350" marR="6350" marT="6350" marB="0" anchor="b">
                    <a:lnL>
                      <a:noFill/>
                    </a:lnL>
                    <a:lnR>
                      <a:noFill/>
                    </a:lnR>
                    <a:lnT>
                      <a:noFill/>
                    </a:lnT>
                    <a:lnB>
                      <a:noFill/>
                    </a:lnB>
                  </a:tcPr>
                </a:tc>
                <a:extLst>
                  <a:ext uri="{0D108BD9-81ED-4DB2-BD59-A6C34878D82A}">
                    <a16:rowId xmlns:a16="http://schemas.microsoft.com/office/drawing/2014/main" val="835657106"/>
                  </a:ext>
                </a:extLst>
              </a:tr>
              <a:tr h="158750">
                <a:tc>
                  <a:txBody>
                    <a:bodyPr/>
                    <a:lstStyle/>
                    <a:p>
                      <a:pPr algn="r" fontAlgn="b"/>
                      <a:r>
                        <a:rPr lang="en-US" sz="1000" b="0" i="0" u="none" strike="noStrike">
                          <a:effectLst/>
                          <a:latin typeface="Arial" panose="020B0604020202020204" pitchFamily="34" charset="0"/>
                        </a:rPr>
                        <a:t>2015-07-09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2051.31</a:t>
                      </a:r>
                    </a:p>
                  </a:txBody>
                  <a:tcPr marL="6350" marR="6350" marT="6350" marB="0" anchor="b">
                    <a:lnL>
                      <a:noFill/>
                    </a:lnL>
                    <a:lnR>
                      <a:noFill/>
                    </a:lnR>
                    <a:lnT>
                      <a:noFill/>
                    </a:lnT>
                    <a:lnB>
                      <a:noFill/>
                    </a:lnB>
                  </a:tcPr>
                </a:tc>
                <a:extLst>
                  <a:ext uri="{0D108BD9-81ED-4DB2-BD59-A6C34878D82A}">
                    <a16:rowId xmlns:a16="http://schemas.microsoft.com/office/drawing/2014/main" val="2603891698"/>
                  </a:ext>
                </a:extLst>
              </a:tr>
              <a:tr h="158750">
                <a:tc>
                  <a:txBody>
                    <a:bodyPr/>
                    <a:lstStyle/>
                    <a:p>
                      <a:pPr algn="r" fontAlgn="b"/>
                      <a:r>
                        <a:rPr lang="en-US" sz="1000" b="0" i="0" u="none" strike="noStrike">
                          <a:effectLst/>
                          <a:latin typeface="Arial" panose="020B0604020202020204" pitchFamily="34" charset="0"/>
                        </a:rPr>
                        <a:t>2015-07-10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2076.62</a:t>
                      </a:r>
                    </a:p>
                  </a:txBody>
                  <a:tcPr marL="6350" marR="6350" marT="6350" marB="0" anchor="b">
                    <a:lnL>
                      <a:noFill/>
                    </a:lnL>
                    <a:lnR>
                      <a:noFill/>
                    </a:lnR>
                    <a:lnT>
                      <a:noFill/>
                    </a:lnT>
                    <a:lnB>
                      <a:noFill/>
                    </a:lnB>
                  </a:tcPr>
                </a:tc>
                <a:extLst>
                  <a:ext uri="{0D108BD9-81ED-4DB2-BD59-A6C34878D82A}">
                    <a16:rowId xmlns:a16="http://schemas.microsoft.com/office/drawing/2014/main" val="1355963892"/>
                  </a:ext>
                </a:extLst>
              </a:tr>
              <a:tr h="158750">
                <a:tc>
                  <a:txBody>
                    <a:bodyPr/>
                    <a:lstStyle/>
                    <a:p>
                      <a:pPr algn="r" fontAlgn="b"/>
                      <a:r>
                        <a:rPr lang="en-US" sz="1000" b="0" i="0" u="none" strike="noStrike">
                          <a:effectLst/>
                          <a:latin typeface="Arial" panose="020B0604020202020204" pitchFamily="34" charset="0"/>
                        </a:rPr>
                        <a:t>2015-07-13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2099.60</a:t>
                      </a:r>
                    </a:p>
                  </a:txBody>
                  <a:tcPr marL="6350" marR="6350" marT="6350" marB="0" anchor="b">
                    <a:lnL>
                      <a:noFill/>
                    </a:lnL>
                    <a:lnR>
                      <a:noFill/>
                    </a:lnR>
                    <a:lnT>
                      <a:noFill/>
                    </a:lnT>
                    <a:lnB>
                      <a:noFill/>
                    </a:lnB>
                  </a:tcPr>
                </a:tc>
                <a:extLst>
                  <a:ext uri="{0D108BD9-81ED-4DB2-BD59-A6C34878D82A}">
                    <a16:rowId xmlns:a16="http://schemas.microsoft.com/office/drawing/2014/main" val="362573269"/>
                  </a:ext>
                </a:extLst>
              </a:tr>
              <a:tr h="158750">
                <a:tc>
                  <a:txBody>
                    <a:bodyPr/>
                    <a:lstStyle/>
                    <a:p>
                      <a:pPr algn="r" fontAlgn="b"/>
                      <a:r>
                        <a:rPr lang="en-US" sz="1000" b="0" i="0" u="none" strike="noStrike">
                          <a:effectLst/>
                          <a:latin typeface="Arial" panose="020B0604020202020204" pitchFamily="34" charset="0"/>
                        </a:rPr>
                        <a:t>2015-07-14</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2108.95</a:t>
                      </a:r>
                    </a:p>
                  </a:txBody>
                  <a:tcPr marL="6350" marR="6350" marT="6350" marB="0" anchor="b">
                    <a:lnL>
                      <a:noFill/>
                    </a:lnL>
                    <a:lnR>
                      <a:noFill/>
                    </a:lnR>
                    <a:lnT>
                      <a:noFill/>
                    </a:lnT>
                    <a:lnB>
                      <a:noFill/>
                    </a:lnB>
                  </a:tcPr>
                </a:tc>
                <a:extLst>
                  <a:ext uri="{0D108BD9-81ED-4DB2-BD59-A6C34878D82A}">
                    <a16:rowId xmlns:a16="http://schemas.microsoft.com/office/drawing/2014/main" val="333918122"/>
                  </a:ext>
                </a:extLst>
              </a:tr>
              <a:tr h="158750">
                <a:tc>
                  <a:txBody>
                    <a:bodyPr/>
                    <a:lstStyle/>
                    <a:p>
                      <a:pPr algn="r" fontAlgn="b"/>
                      <a:r>
                        <a:rPr lang="en-US" sz="1000" b="0" i="0" u="none" strike="noStrike">
                          <a:effectLst/>
                          <a:latin typeface="Arial" panose="020B0604020202020204" pitchFamily="34" charset="0"/>
                        </a:rPr>
                        <a:t>2015-07-15</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2107.40</a:t>
                      </a:r>
                    </a:p>
                  </a:txBody>
                  <a:tcPr marL="6350" marR="6350" marT="6350" marB="0" anchor="b">
                    <a:lnL>
                      <a:noFill/>
                    </a:lnL>
                    <a:lnR>
                      <a:noFill/>
                    </a:lnR>
                    <a:lnT>
                      <a:noFill/>
                    </a:lnT>
                    <a:lnB>
                      <a:noFill/>
                    </a:lnB>
                  </a:tcPr>
                </a:tc>
                <a:extLst>
                  <a:ext uri="{0D108BD9-81ED-4DB2-BD59-A6C34878D82A}">
                    <a16:rowId xmlns:a16="http://schemas.microsoft.com/office/drawing/2014/main" val="126974699"/>
                  </a:ext>
                </a:extLst>
              </a:tr>
              <a:tr h="158750">
                <a:tc>
                  <a:txBody>
                    <a:bodyPr/>
                    <a:lstStyle/>
                    <a:p>
                      <a:pPr algn="r" fontAlgn="b"/>
                      <a:r>
                        <a:rPr lang="en-US" sz="1000" b="0" i="0" u="none" strike="noStrike">
                          <a:effectLst/>
                          <a:latin typeface="Arial" panose="020B0604020202020204" pitchFamily="34" charset="0"/>
                        </a:rPr>
                        <a:t>2015-07-16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2124.29</a:t>
                      </a:r>
                    </a:p>
                  </a:txBody>
                  <a:tcPr marL="6350" marR="6350" marT="6350" marB="0" anchor="b">
                    <a:lnL>
                      <a:noFill/>
                    </a:lnL>
                    <a:lnR>
                      <a:noFill/>
                    </a:lnR>
                    <a:lnT>
                      <a:noFill/>
                    </a:lnT>
                    <a:lnB>
                      <a:noFill/>
                    </a:lnB>
                  </a:tcPr>
                </a:tc>
                <a:extLst>
                  <a:ext uri="{0D108BD9-81ED-4DB2-BD59-A6C34878D82A}">
                    <a16:rowId xmlns:a16="http://schemas.microsoft.com/office/drawing/2014/main" val="3957348620"/>
                  </a:ext>
                </a:extLst>
              </a:tr>
              <a:tr h="158750">
                <a:tc>
                  <a:txBody>
                    <a:bodyPr/>
                    <a:lstStyle/>
                    <a:p>
                      <a:pPr algn="r" fontAlgn="b"/>
                      <a:r>
                        <a:rPr lang="en-US" sz="1000" b="0" i="0" u="none" strike="noStrike">
                          <a:effectLst/>
                          <a:latin typeface="Arial" panose="020B0604020202020204" pitchFamily="34" charset="0"/>
                        </a:rPr>
                        <a:t>2015-07-17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2126.64</a:t>
                      </a:r>
                    </a:p>
                  </a:txBody>
                  <a:tcPr marL="6350" marR="6350" marT="6350" marB="0" anchor="b">
                    <a:lnL>
                      <a:noFill/>
                    </a:lnL>
                    <a:lnR>
                      <a:noFill/>
                    </a:lnR>
                    <a:lnT>
                      <a:noFill/>
                    </a:lnT>
                    <a:lnB>
                      <a:noFill/>
                    </a:lnB>
                  </a:tcPr>
                </a:tc>
                <a:extLst>
                  <a:ext uri="{0D108BD9-81ED-4DB2-BD59-A6C34878D82A}">
                    <a16:rowId xmlns:a16="http://schemas.microsoft.com/office/drawing/2014/main" val="2059360401"/>
                  </a:ext>
                </a:extLst>
              </a:tr>
              <a:tr h="158750">
                <a:tc>
                  <a:txBody>
                    <a:bodyPr/>
                    <a:lstStyle/>
                    <a:p>
                      <a:pPr algn="r" fontAlgn="b"/>
                      <a:r>
                        <a:rPr lang="en-US" sz="1000" b="0" i="0" u="none" strike="noStrike">
                          <a:effectLst/>
                          <a:latin typeface="Arial" panose="020B0604020202020204" pitchFamily="34" charset="0"/>
                        </a:rPr>
                        <a:t>2015-07-20</a:t>
                      </a:r>
                    </a:p>
                  </a:txBody>
                  <a:tcPr marL="6350" marR="6350" marT="6350" marB="0" anchor="b">
                    <a:lnL>
                      <a:noFill/>
                    </a:lnL>
                    <a:lnR>
                      <a:noFill/>
                    </a:lnR>
                    <a:lnT>
                      <a:noFill/>
                    </a:lnT>
                    <a:lnB>
                      <a:noFill/>
                    </a:lnB>
                  </a:tcPr>
                </a:tc>
                <a:tc>
                  <a:txBody>
                    <a:bodyPr/>
                    <a:lstStyle/>
                    <a:p>
                      <a:pPr algn="r" fontAlgn="b"/>
                      <a:r>
                        <a:rPr lang="en-US" sz="1000" b="0" i="0" u="none" strike="noStrike" dirty="0">
                          <a:effectLst/>
                          <a:latin typeface="Arial" panose="020B0604020202020204" pitchFamily="34" charset="0"/>
                        </a:rPr>
                        <a:t>2128.28</a:t>
                      </a:r>
                    </a:p>
                  </a:txBody>
                  <a:tcPr marL="6350" marR="6350" marT="6350" marB="0" anchor="b">
                    <a:lnL>
                      <a:noFill/>
                    </a:lnL>
                    <a:lnR>
                      <a:noFill/>
                    </a:lnR>
                    <a:lnT>
                      <a:noFill/>
                    </a:lnT>
                    <a:lnB>
                      <a:noFill/>
                    </a:lnB>
                  </a:tcPr>
                </a:tc>
                <a:extLst>
                  <a:ext uri="{0D108BD9-81ED-4DB2-BD59-A6C34878D82A}">
                    <a16:rowId xmlns:a16="http://schemas.microsoft.com/office/drawing/2014/main" val="4020577922"/>
                  </a:ext>
                </a:extLst>
              </a:tr>
            </a:tbl>
          </a:graphicData>
        </a:graphic>
      </p:graphicFrame>
    </p:spTree>
    <p:extLst>
      <p:ext uri="{BB962C8B-B14F-4D97-AF65-F5344CB8AC3E}">
        <p14:creationId xmlns:p14="http://schemas.microsoft.com/office/powerpoint/2010/main" val="684949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file called SP500.xlsx, downloaded from FRED.”</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3003980"/>
            <a:ext cx="5181600" cy="1994627"/>
          </a:xfrm>
        </p:spPr>
      </p:pic>
      <p:sp>
        <p:nvSpPr>
          <p:cNvPr id="8" name="Rectangle 7"/>
          <p:cNvSpPr/>
          <p:nvPr/>
        </p:nvSpPr>
        <p:spPr>
          <a:xfrm>
            <a:off x="5910943" y="2808514"/>
            <a:ext cx="5763986" cy="2375807"/>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sz="half" idx="1"/>
          </p:nvPr>
        </p:nvGraphicFramePr>
        <p:xfrm>
          <a:off x="1981200" y="2258219"/>
          <a:ext cx="2895600" cy="3486150"/>
        </p:xfrm>
        <a:graphic>
          <a:graphicData uri="http://schemas.openxmlformats.org/drawingml/2006/table">
            <a:tbl>
              <a:tblPr/>
              <a:tblGrid>
                <a:gridCol w="1447800">
                  <a:extLst>
                    <a:ext uri="{9D8B030D-6E8A-4147-A177-3AD203B41FA5}">
                      <a16:colId xmlns:a16="http://schemas.microsoft.com/office/drawing/2014/main" val="901547683"/>
                    </a:ext>
                  </a:extLst>
                </a:gridCol>
                <a:gridCol w="1447800">
                  <a:extLst>
                    <a:ext uri="{9D8B030D-6E8A-4147-A177-3AD203B41FA5}">
                      <a16:colId xmlns:a16="http://schemas.microsoft.com/office/drawing/2014/main" val="4111441662"/>
                    </a:ext>
                  </a:extLst>
                </a:gridCol>
              </a:tblGrid>
              <a:tr h="158750">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S&amp;P 500, Index, Daily, Not Seasonally Adjusted</a:t>
                      </a:r>
                    </a:p>
                  </a:txBody>
                  <a:tcPr marL="6350" marR="6350" marT="6350" marB="0" anchor="b">
                    <a:lnL>
                      <a:noFill/>
                    </a:lnL>
                    <a:lnR>
                      <a:noFill/>
                    </a:lnR>
                    <a:lnT>
                      <a:noFill/>
                    </a:lnT>
                    <a:lnB>
                      <a:noFill/>
                    </a:lnB>
                  </a:tcPr>
                </a:tc>
                <a:extLst>
                  <a:ext uri="{0D108BD9-81ED-4DB2-BD59-A6C34878D82A}">
                    <a16:rowId xmlns:a16="http://schemas.microsoft.com/office/drawing/2014/main" val="2750164568"/>
                  </a:ext>
                </a:extLst>
              </a:tr>
              <a:tr h="158750">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296691996"/>
                  </a:ext>
                </a:extLst>
              </a:tr>
              <a:tr h="158750">
                <a:tc>
                  <a:txBody>
                    <a:bodyPr/>
                    <a:lstStyle/>
                    <a:p>
                      <a:pPr algn="l" fontAlgn="b"/>
                      <a:r>
                        <a:rPr lang="en-US" sz="1000" b="0" i="0" u="none" strike="noStrike">
                          <a:effectLst/>
                          <a:latin typeface="Arial" panose="020B0604020202020204" pitchFamily="34" charset="0"/>
                        </a:rPr>
                        <a:t>Frequency: Daily, Close</a:t>
                      </a: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149531216"/>
                  </a:ext>
                </a:extLst>
              </a:tr>
              <a:tr h="158750">
                <a:tc>
                  <a:txBody>
                    <a:bodyPr/>
                    <a:lstStyle/>
                    <a:p>
                      <a:pPr algn="l" fontAlgn="b"/>
                      <a:r>
                        <a:rPr lang="en-US" sz="1000" b="0" i="0" u="none" strike="noStrike">
                          <a:effectLst/>
                          <a:latin typeface="Arial" panose="020B0604020202020204" pitchFamily="34" charset="0"/>
                        </a:rPr>
                        <a:t>observation_date</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extLst>
                  <a:ext uri="{0D108BD9-81ED-4DB2-BD59-A6C34878D82A}">
                    <a16:rowId xmlns:a16="http://schemas.microsoft.com/office/drawing/2014/main" val="4024282248"/>
                  </a:ext>
                </a:extLst>
              </a:tr>
              <a:tr h="158750">
                <a:tc>
                  <a:txBody>
                    <a:bodyPr/>
                    <a:lstStyle/>
                    <a:p>
                      <a:pPr algn="r" fontAlgn="b"/>
                      <a:r>
                        <a:rPr lang="en-US" sz="1000" b="0" i="0" u="none" strike="noStrike">
                          <a:effectLst/>
                          <a:latin typeface="Arial" panose="020B0604020202020204" pitchFamily="34" charset="0"/>
                        </a:rPr>
                        <a:t>2015-06-26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2101.49</a:t>
                      </a:r>
                    </a:p>
                  </a:txBody>
                  <a:tcPr marL="6350" marR="6350" marT="6350" marB="0" anchor="b">
                    <a:lnL>
                      <a:noFill/>
                    </a:lnL>
                    <a:lnR>
                      <a:noFill/>
                    </a:lnR>
                    <a:lnT>
                      <a:noFill/>
                    </a:lnT>
                    <a:lnB>
                      <a:noFill/>
                    </a:lnB>
                  </a:tcPr>
                </a:tc>
                <a:extLst>
                  <a:ext uri="{0D108BD9-81ED-4DB2-BD59-A6C34878D82A}">
                    <a16:rowId xmlns:a16="http://schemas.microsoft.com/office/drawing/2014/main" val="3145026211"/>
                  </a:ext>
                </a:extLst>
              </a:tr>
              <a:tr h="158750">
                <a:tc>
                  <a:txBody>
                    <a:bodyPr/>
                    <a:lstStyle/>
                    <a:p>
                      <a:pPr algn="r" fontAlgn="b"/>
                      <a:r>
                        <a:rPr lang="en-US" sz="1000" b="0" i="0" u="none" strike="noStrike">
                          <a:effectLst/>
                          <a:latin typeface="Arial" panose="020B0604020202020204" pitchFamily="34" charset="0"/>
                        </a:rPr>
                        <a:t>2015-06-29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2057.64</a:t>
                      </a:r>
                    </a:p>
                  </a:txBody>
                  <a:tcPr marL="6350" marR="6350" marT="6350" marB="0" anchor="b">
                    <a:lnL>
                      <a:noFill/>
                    </a:lnL>
                    <a:lnR>
                      <a:noFill/>
                    </a:lnR>
                    <a:lnT>
                      <a:noFill/>
                    </a:lnT>
                    <a:lnB>
                      <a:noFill/>
                    </a:lnB>
                  </a:tcPr>
                </a:tc>
                <a:extLst>
                  <a:ext uri="{0D108BD9-81ED-4DB2-BD59-A6C34878D82A}">
                    <a16:rowId xmlns:a16="http://schemas.microsoft.com/office/drawing/2014/main" val="3208904634"/>
                  </a:ext>
                </a:extLst>
              </a:tr>
              <a:tr h="158750">
                <a:tc>
                  <a:txBody>
                    <a:bodyPr/>
                    <a:lstStyle/>
                    <a:p>
                      <a:pPr algn="r" fontAlgn="b"/>
                      <a:r>
                        <a:rPr lang="en-US" sz="1000" b="0" i="0" u="none" strike="noStrike">
                          <a:effectLst/>
                          <a:latin typeface="Arial" panose="020B0604020202020204" pitchFamily="34" charset="0"/>
                        </a:rPr>
                        <a:t>2015-06-30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2063.11</a:t>
                      </a:r>
                    </a:p>
                  </a:txBody>
                  <a:tcPr marL="6350" marR="6350" marT="6350" marB="0" anchor="b">
                    <a:lnL>
                      <a:noFill/>
                    </a:lnL>
                    <a:lnR>
                      <a:noFill/>
                    </a:lnR>
                    <a:lnT>
                      <a:noFill/>
                    </a:lnT>
                    <a:lnB>
                      <a:noFill/>
                    </a:lnB>
                  </a:tcPr>
                </a:tc>
                <a:extLst>
                  <a:ext uri="{0D108BD9-81ED-4DB2-BD59-A6C34878D82A}">
                    <a16:rowId xmlns:a16="http://schemas.microsoft.com/office/drawing/2014/main" val="3205733217"/>
                  </a:ext>
                </a:extLst>
              </a:tr>
              <a:tr h="158750">
                <a:tc>
                  <a:txBody>
                    <a:bodyPr/>
                    <a:lstStyle/>
                    <a:p>
                      <a:pPr algn="r" fontAlgn="b"/>
                      <a:r>
                        <a:rPr lang="en-US" sz="1000" b="0" i="0" u="none" strike="noStrike">
                          <a:effectLst/>
                          <a:latin typeface="Arial" panose="020B0604020202020204" pitchFamily="34" charset="0"/>
                        </a:rPr>
                        <a:t>2015-07-01</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2077.42</a:t>
                      </a:r>
                    </a:p>
                  </a:txBody>
                  <a:tcPr marL="6350" marR="6350" marT="6350" marB="0" anchor="b">
                    <a:lnL>
                      <a:noFill/>
                    </a:lnL>
                    <a:lnR>
                      <a:noFill/>
                    </a:lnR>
                    <a:lnT>
                      <a:noFill/>
                    </a:lnT>
                    <a:lnB>
                      <a:noFill/>
                    </a:lnB>
                  </a:tcPr>
                </a:tc>
                <a:extLst>
                  <a:ext uri="{0D108BD9-81ED-4DB2-BD59-A6C34878D82A}">
                    <a16:rowId xmlns:a16="http://schemas.microsoft.com/office/drawing/2014/main" val="2166213212"/>
                  </a:ext>
                </a:extLst>
              </a:tr>
              <a:tr h="158750">
                <a:tc>
                  <a:txBody>
                    <a:bodyPr/>
                    <a:lstStyle/>
                    <a:p>
                      <a:pPr algn="r" fontAlgn="b"/>
                      <a:r>
                        <a:rPr lang="en-US" sz="1000" b="0" i="0" u="none" strike="noStrike">
                          <a:effectLst/>
                          <a:latin typeface="Arial" panose="020B0604020202020204" pitchFamily="34" charset="0"/>
                        </a:rPr>
                        <a:t>2015-07-02</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2076.78</a:t>
                      </a:r>
                    </a:p>
                  </a:txBody>
                  <a:tcPr marL="6350" marR="6350" marT="6350" marB="0" anchor="b">
                    <a:lnL>
                      <a:noFill/>
                    </a:lnL>
                    <a:lnR>
                      <a:noFill/>
                    </a:lnR>
                    <a:lnT>
                      <a:noFill/>
                    </a:lnT>
                    <a:lnB>
                      <a:noFill/>
                    </a:lnB>
                  </a:tcPr>
                </a:tc>
                <a:extLst>
                  <a:ext uri="{0D108BD9-81ED-4DB2-BD59-A6C34878D82A}">
                    <a16:rowId xmlns:a16="http://schemas.microsoft.com/office/drawing/2014/main" val="2144465030"/>
                  </a:ext>
                </a:extLst>
              </a:tr>
              <a:tr h="158750">
                <a:tc>
                  <a:txBody>
                    <a:bodyPr/>
                    <a:lstStyle/>
                    <a:p>
                      <a:pPr algn="r" fontAlgn="b"/>
                      <a:r>
                        <a:rPr lang="en-US" sz="1000" b="0" i="0" u="none" strike="noStrike">
                          <a:effectLst/>
                          <a:latin typeface="Arial" panose="020B0604020202020204" pitchFamily="34" charset="0"/>
                        </a:rPr>
                        <a:t>2015-07-03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0</a:t>
                      </a:r>
                    </a:p>
                  </a:txBody>
                  <a:tcPr marL="6350" marR="6350" marT="6350" marB="0" anchor="b">
                    <a:lnL>
                      <a:noFill/>
                    </a:lnL>
                    <a:lnR>
                      <a:noFill/>
                    </a:lnR>
                    <a:lnT>
                      <a:noFill/>
                    </a:lnT>
                    <a:lnB>
                      <a:noFill/>
                    </a:lnB>
                  </a:tcPr>
                </a:tc>
                <a:extLst>
                  <a:ext uri="{0D108BD9-81ED-4DB2-BD59-A6C34878D82A}">
                    <a16:rowId xmlns:a16="http://schemas.microsoft.com/office/drawing/2014/main" val="644246643"/>
                  </a:ext>
                </a:extLst>
              </a:tr>
              <a:tr h="158750">
                <a:tc>
                  <a:txBody>
                    <a:bodyPr/>
                    <a:lstStyle/>
                    <a:p>
                      <a:pPr algn="r" fontAlgn="b"/>
                      <a:r>
                        <a:rPr lang="en-US" sz="1000" b="0" i="0" u="none" strike="noStrike">
                          <a:effectLst/>
                          <a:latin typeface="Arial" panose="020B0604020202020204" pitchFamily="34" charset="0"/>
                        </a:rPr>
                        <a:t>2015-07-06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2068.76</a:t>
                      </a:r>
                    </a:p>
                  </a:txBody>
                  <a:tcPr marL="6350" marR="6350" marT="6350" marB="0" anchor="b">
                    <a:lnL>
                      <a:noFill/>
                    </a:lnL>
                    <a:lnR>
                      <a:noFill/>
                    </a:lnR>
                    <a:lnT>
                      <a:noFill/>
                    </a:lnT>
                    <a:lnB>
                      <a:noFill/>
                    </a:lnB>
                  </a:tcPr>
                </a:tc>
                <a:extLst>
                  <a:ext uri="{0D108BD9-81ED-4DB2-BD59-A6C34878D82A}">
                    <a16:rowId xmlns:a16="http://schemas.microsoft.com/office/drawing/2014/main" val="2693299723"/>
                  </a:ext>
                </a:extLst>
              </a:tr>
              <a:tr h="158750">
                <a:tc>
                  <a:txBody>
                    <a:bodyPr/>
                    <a:lstStyle/>
                    <a:p>
                      <a:pPr algn="r" fontAlgn="b"/>
                      <a:r>
                        <a:rPr lang="en-US" sz="1000" b="0" i="0" u="none" strike="noStrike">
                          <a:effectLst/>
                          <a:latin typeface="Arial" panose="020B0604020202020204" pitchFamily="34" charset="0"/>
                        </a:rPr>
                        <a:t>2015-07-07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2081.34</a:t>
                      </a:r>
                    </a:p>
                  </a:txBody>
                  <a:tcPr marL="6350" marR="6350" marT="6350" marB="0" anchor="b">
                    <a:lnL>
                      <a:noFill/>
                    </a:lnL>
                    <a:lnR>
                      <a:noFill/>
                    </a:lnR>
                    <a:lnT>
                      <a:noFill/>
                    </a:lnT>
                    <a:lnB>
                      <a:noFill/>
                    </a:lnB>
                  </a:tcPr>
                </a:tc>
                <a:extLst>
                  <a:ext uri="{0D108BD9-81ED-4DB2-BD59-A6C34878D82A}">
                    <a16:rowId xmlns:a16="http://schemas.microsoft.com/office/drawing/2014/main" val="1152459331"/>
                  </a:ext>
                </a:extLst>
              </a:tr>
              <a:tr h="158750">
                <a:tc>
                  <a:txBody>
                    <a:bodyPr/>
                    <a:lstStyle/>
                    <a:p>
                      <a:pPr algn="r" fontAlgn="b"/>
                      <a:r>
                        <a:rPr lang="en-US" sz="1000" b="0" i="0" u="none" strike="noStrike">
                          <a:effectLst/>
                          <a:latin typeface="Arial" panose="020B0604020202020204" pitchFamily="34" charset="0"/>
                        </a:rPr>
                        <a:t>2015-07-08</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2046.68</a:t>
                      </a:r>
                    </a:p>
                  </a:txBody>
                  <a:tcPr marL="6350" marR="6350" marT="6350" marB="0" anchor="b">
                    <a:lnL>
                      <a:noFill/>
                    </a:lnL>
                    <a:lnR>
                      <a:noFill/>
                    </a:lnR>
                    <a:lnT>
                      <a:noFill/>
                    </a:lnT>
                    <a:lnB>
                      <a:noFill/>
                    </a:lnB>
                  </a:tcPr>
                </a:tc>
                <a:extLst>
                  <a:ext uri="{0D108BD9-81ED-4DB2-BD59-A6C34878D82A}">
                    <a16:rowId xmlns:a16="http://schemas.microsoft.com/office/drawing/2014/main" val="835657106"/>
                  </a:ext>
                </a:extLst>
              </a:tr>
              <a:tr h="158750">
                <a:tc>
                  <a:txBody>
                    <a:bodyPr/>
                    <a:lstStyle/>
                    <a:p>
                      <a:pPr algn="r" fontAlgn="b"/>
                      <a:r>
                        <a:rPr lang="en-US" sz="1000" b="0" i="0" u="none" strike="noStrike">
                          <a:effectLst/>
                          <a:latin typeface="Arial" panose="020B0604020202020204" pitchFamily="34" charset="0"/>
                        </a:rPr>
                        <a:t>2015-07-09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2051.31</a:t>
                      </a:r>
                    </a:p>
                  </a:txBody>
                  <a:tcPr marL="6350" marR="6350" marT="6350" marB="0" anchor="b">
                    <a:lnL>
                      <a:noFill/>
                    </a:lnL>
                    <a:lnR>
                      <a:noFill/>
                    </a:lnR>
                    <a:lnT>
                      <a:noFill/>
                    </a:lnT>
                    <a:lnB>
                      <a:noFill/>
                    </a:lnB>
                  </a:tcPr>
                </a:tc>
                <a:extLst>
                  <a:ext uri="{0D108BD9-81ED-4DB2-BD59-A6C34878D82A}">
                    <a16:rowId xmlns:a16="http://schemas.microsoft.com/office/drawing/2014/main" val="2603891698"/>
                  </a:ext>
                </a:extLst>
              </a:tr>
              <a:tr h="158750">
                <a:tc>
                  <a:txBody>
                    <a:bodyPr/>
                    <a:lstStyle/>
                    <a:p>
                      <a:pPr algn="r" fontAlgn="b"/>
                      <a:r>
                        <a:rPr lang="en-US" sz="1000" b="0" i="0" u="none" strike="noStrike">
                          <a:effectLst/>
                          <a:latin typeface="Arial" panose="020B0604020202020204" pitchFamily="34" charset="0"/>
                        </a:rPr>
                        <a:t>2015-07-10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2076.62</a:t>
                      </a:r>
                    </a:p>
                  </a:txBody>
                  <a:tcPr marL="6350" marR="6350" marT="6350" marB="0" anchor="b">
                    <a:lnL>
                      <a:noFill/>
                    </a:lnL>
                    <a:lnR>
                      <a:noFill/>
                    </a:lnR>
                    <a:lnT>
                      <a:noFill/>
                    </a:lnT>
                    <a:lnB>
                      <a:noFill/>
                    </a:lnB>
                  </a:tcPr>
                </a:tc>
                <a:extLst>
                  <a:ext uri="{0D108BD9-81ED-4DB2-BD59-A6C34878D82A}">
                    <a16:rowId xmlns:a16="http://schemas.microsoft.com/office/drawing/2014/main" val="1355963892"/>
                  </a:ext>
                </a:extLst>
              </a:tr>
              <a:tr h="158750">
                <a:tc>
                  <a:txBody>
                    <a:bodyPr/>
                    <a:lstStyle/>
                    <a:p>
                      <a:pPr algn="r" fontAlgn="b"/>
                      <a:r>
                        <a:rPr lang="en-US" sz="1000" b="0" i="0" u="none" strike="noStrike">
                          <a:effectLst/>
                          <a:latin typeface="Arial" panose="020B0604020202020204" pitchFamily="34" charset="0"/>
                        </a:rPr>
                        <a:t>2015-07-13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2099.60</a:t>
                      </a:r>
                    </a:p>
                  </a:txBody>
                  <a:tcPr marL="6350" marR="6350" marT="6350" marB="0" anchor="b">
                    <a:lnL>
                      <a:noFill/>
                    </a:lnL>
                    <a:lnR>
                      <a:noFill/>
                    </a:lnR>
                    <a:lnT>
                      <a:noFill/>
                    </a:lnT>
                    <a:lnB>
                      <a:noFill/>
                    </a:lnB>
                  </a:tcPr>
                </a:tc>
                <a:extLst>
                  <a:ext uri="{0D108BD9-81ED-4DB2-BD59-A6C34878D82A}">
                    <a16:rowId xmlns:a16="http://schemas.microsoft.com/office/drawing/2014/main" val="362573269"/>
                  </a:ext>
                </a:extLst>
              </a:tr>
              <a:tr h="158750">
                <a:tc>
                  <a:txBody>
                    <a:bodyPr/>
                    <a:lstStyle/>
                    <a:p>
                      <a:pPr algn="r" fontAlgn="b"/>
                      <a:r>
                        <a:rPr lang="en-US" sz="1000" b="0" i="0" u="none" strike="noStrike">
                          <a:effectLst/>
                          <a:latin typeface="Arial" panose="020B0604020202020204" pitchFamily="34" charset="0"/>
                        </a:rPr>
                        <a:t>2015-07-14</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2108.95</a:t>
                      </a:r>
                    </a:p>
                  </a:txBody>
                  <a:tcPr marL="6350" marR="6350" marT="6350" marB="0" anchor="b">
                    <a:lnL>
                      <a:noFill/>
                    </a:lnL>
                    <a:lnR>
                      <a:noFill/>
                    </a:lnR>
                    <a:lnT>
                      <a:noFill/>
                    </a:lnT>
                    <a:lnB>
                      <a:noFill/>
                    </a:lnB>
                  </a:tcPr>
                </a:tc>
                <a:extLst>
                  <a:ext uri="{0D108BD9-81ED-4DB2-BD59-A6C34878D82A}">
                    <a16:rowId xmlns:a16="http://schemas.microsoft.com/office/drawing/2014/main" val="333918122"/>
                  </a:ext>
                </a:extLst>
              </a:tr>
              <a:tr h="158750">
                <a:tc>
                  <a:txBody>
                    <a:bodyPr/>
                    <a:lstStyle/>
                    <a:p>
                      <a:pPr algn="r" fontAlgn="b"/>
                      <a:r>
                        <a:rPr lang="en-US" sz="1000" b="0" i="0" u="none" strike="noStrike">
                          <a:effectLst/>
                          <a:latin typeface="Arial" panose="020B0604020202020204" pitchFamily="34" charset="0"/>
                        </a:rPr>
                        <a:t>2015-07-15</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2107.40</a:t>
                      </a:r>
                    </a:p>
                  </a:txBody>
                  <a:tcPr marL="6350" marR="6350" marT="6350" marB="0" anchor="b">
                    <a:lnL>
                      <a:noFill/>
                    </a:lnL>
                    <a:lnR>
                      <a:noFill/>
                    </a:lnR>
                    <a:lnT>
                      <a:noFill/>
                    </a:lnT>
                    <a:lnB>
                      <a:noFill/>
                    </a:lnB>
                  </a:tcPr>
                </a:tc>
                <a:extLst>
                  <a:ext uri="{0D108BD9-81ED-4DB2-BD59-A6C34878D82A}">
                    <a16:rowId xmlns:a16="http://schemas.microsoft.com/office/drawing/2014/main" val="126974699"/>
                  </a:ext>
                </a:extLst>
              </a:tr>
              <a:tr h="158750">
                <a:tc>
                  <a:txBody>
                    <a:bodyPr/>
                    <a:lstStyle/>
                    <a:p>
                      <a:pPr algn="r" fontAlgn="b"/>
                      <a:r>
                        <a:rPr lang="en-US" sz="1000" b="0" i="0" u="none" strike="noStrike">
                          <a:effectLst/>
                          <a:latin typeface="Arial" panose="020B0604020202020204" pitchFamily="34" charset="0"/>
                        </a:rPr>
                        <a:t>2015-07-16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2124.29</a:t>
                      </a:r>
                    </a:p>
                  </a:txBody>
                  <a:tcPr marL="6350" marR="6350" marT="6350" marB="0" anchor="b">
                    <a:lnL>
                      <a:noFill/>
                    </a:lnL>
                    <a:lnR>
                      <a:noFill/>
                    </a:lnR>
                    <a:lnT>
                      <a:noFill/>
                    </a:lnT>
                    <a:lnB>
                      <a:noFill/>
                    </a:lnB>
                  </a:tcPr>
                </a:tc>
                <a:extLst>
                  <a:ext uri="{0D108BD9-81ED-4DB2-BD59-A6C34878D82A}">
                    <a16:rowId xmlns:a16="http://schemas.microsoft.com/office/drawing/2014/main" val="3957348620"/>
                  </a:ext>
                </a:extLst>
              </a:tr>
              <a:tr h="158750">
                <a:tc>
                  <a:txBody>
                    <a:bodyPr/>
                    <a:lstStyle/>
                    <a:p>
                      <a:pPr algn="r" fontAlgn="b"/>
                      <a:r>
                        <a:rPr lang="en-US" sz="1000" b="0" i="0" u="none" strike="noStrike">
                          <a:effectLst/>
                          <a:latin typeface="Arial" panose="020B0604020202020204" pitchFamily="34" charset="0"/>
                        </a:rPr>
                        <a:t>2015-07-17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2126.64</a:t>
                      </a:r>
                    </a:p>
                  </a:txBody>
                  <a:tcPr marL="6350" marR="6350" marT="6350" marB="0" anchor="b">
                    <a:lnL>
                      <a:noFill/>
                    </a:lnL>
                    <a:lnR>
                      <a:noFill/>
                    </a:lnR>
                    <a:lnT>
                      <a:noFill/>
                    </a:lnT>
                    <a:lnB>
                      <a:noFill/>
                    </a:lnB>
                  </a:tcPr>
                </a:tc>
                <a:extLst>
                  <a:ext uri="{0D108BD9-81ED-4DB2-BD59-A6C34878D82A}">
                    <a16:rowId xmlns:a16="http://schemas.microsoft.com/office/drawing/2014/main" val="2059360401"/>
                  </a:ext>
                </a:extLst>
              </a:tr>
              <a:tr h="158750">
                <a:tc>
                  <a:txBody>
                    <a:bodyPr/>
                    <a:lstStyle/>
                    <a:p>
                      <a:pPr algn="r" fontAlgn="b"/>
                      <a:r>
                        <a:rPr lang="en-US" sz="1000" b="0" i="0" u="none" strike="noStrike">
                          <a:effectLst/>
                          <a:latin typeface="Arial" panose="020B0604020202020204" pitchFamily="34" charset="0"/>
                        </a:rPr>
                        <a:t>2015-07-20</a:t>
                      </a:r>
                    </a:p>
                  </a:txBody>
                  <a:tcPr marL="6350" marR="6350" marT="6350" marB="0" anchor="b">
                    <a:lnL>
                      <a:noFill/>
                    </a:lnL>
                    <a:lnR>
                      <a:noFill/>
                    </a:lnR>
                    <a:lnT>
                      <a:noFill/>
                    </a:lnT>
                    <a:lnB>
                      <a:noFill/>
                    </a:lnB>
                  </a:tcPr>
                </a:tc>
                <a:tc>
                  <a:txBody>
                    <a:bodyPr/>
                    <a:lstStyle/>
                    <a:p>
                      <a:pPr algn="r" fontAlgn="b"/>
                      <a:r>
                        <a:rPr lang="en-US" sz="1000" b="0" i="0" u="none" strike="noStrike" dirty="0">
                          <a:effectLst/>
                          <a:latin typeface="Arial" panose="020B0604020202020204" pitchFamily="34" charset="0"/>
                        </a:rPr>
                        <a:t>2128.28</a:t>
                      </a:r>
                    </a:p>
                  </a:txBody>
                  <a:tcPr marL="6350" marR="6350" marT="6350" marB="0" anchor="b">
                    <a:lnL>
                      <a:noFill/>
                    </a:lnL>
                    <a:lnR>
                      <a:noFill/>
                    </a:lnR>
                    <a:lnT>
                      <a:noFill/>
                    </a:lnT>
                    <a:lnB>
                      <a:noFill/>
                    </a:lnB>
                  </a:tcPr>
                </a:tc>
                <a:extLst>
                  <a:ext uri="{0D108BD9-81ED-4DB2-BD59-A6C34878D82A}">
                    <a16:rowId xmlns:a16="http://schemas.microsoft.com/office/drawing/2014/main" val="4020577922"/>
                  </a:ext>
                </a:extLst>
              </a:tr>
            </a:tbl>
          </a:graphicData>
        </a:graphic>
      </p:graphicFrame>
    </p:spTree>
    <p:extLst>
      <p:ext uri="{BB962C8B-B14F-4D97-AF65-F5344CB8AC3E}">
        <p14:creationId xmlns:p14="http://schemas.microsoft.com/office/powerpoint/2010/main" val="106886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file called SP500.xlsx, downloaded from FRED.”</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74228" y="3749742"/>
            <a:ext cx="5181600" cy="1994627"/>
          </a:xfrm>
        </p:spPr>
      </p:pic>
      <p:graphicFrame>
        <p:nvGraphicFramePr>
          <p:cNvPr id="4" name="Content Placeholder 3"/>
          <p:cNvGraphicFramePr>
            <a:graphicFrameLocks noGrp="1"/>
          </p:cNvGraphicFramePr>
          <p:nvPr>
            <p:ph sz="half" idx="1"/>
          </p:nvPr>
        </p:nvGraphicFramePr>
        <p:xfrm>
          <a:off x="1981200" y="2258219"/>
          <a:ext cx="2895600" cy="3486150"/>
        </p:xfrm>
        <a:graphic>
          <a:graphicData uri="http://schemas.openxmlformats.org/drawingml/2006/table">
            <a:tbl>
              <a:tblPr/>
              <a:tblGrid>
                <a:gridCol w="1447800">
                  <a:extLst>
                    <a:ext uri="{9D8B030D-6E8A-4147-A177-3AD203B41FA5}">
                      <a16:colId xmlns:a16="http://schemas.microsoft.com/office/drawing/2014/main" val="901547683"/>
                    </a:ext>
                  </a:extLst>
                </a:gridCol>
                <a:gridCol w="1447800">
                  <a:extLst>
                    <a:ext uri="{9D8B030D-6E8A-4147-A177-3AD203B41FA5}">
                      <a16:colId xmlns:a16="http://schemas.microsoft.com/office/drawing/2014/main" val="4111441662"/>
                    </a:ext>
                  </a:extLst>
                </a:gridCol>
              </a:tblGrid>
              <a:tr h="158750">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S&amp;P 500, Index, Daily, Not Seasonally Adjusted</a:t>
                      </a:r>
                    </a:p>
                  </a:txBody>
                  <a:tcPr marL="6350" marR="6350" marT="6350" marB="0" anchor="b">
                    <a:lnL>
                      <a:noFill/>
                    </a:lnL>
                    <a:lnR>
                      <a:noFill/>
                    </a:lnR>
                    <a:lnT>
                      <a:noFill/>
                    </a:lnT>
                    <a:lnB>
                      <a:noFill/>
                    </a:lnB>
                  </a:tcPr>
                </a:tc>
                <a:extLst>
                  <a:ext uri="{0D108BD9-81ED-4DB2-BD59-A6C34878D82A}">
                    <a16:rowId xmlns:a16="http://schemas.microsoft.com/office/drawing/2014/main" val="2750164568"/>
                  </a:ext>
                </a:extLst>
              </a:tr>
              <a:tr h="158750">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296691996"/>
                  </a:ext>
                </a:extLst>
              </a:tr>
              <a:tr h="158750">
                <a:tc>
                  <a:txBody>
                    <a:bodyPr/>
                    <a:lstStyle/>
                    <a:p>
                      <a:pPr algn="l" fontAlgn="b"/>
                      <a:r>
                        <a:rPr lang="en-US" sz="1000" b="0" i="0" u="none" strike="noStrike">
                          <a:effectLst/>
                          <a:latin typeface="Arial" panose="020B0604020202020204" pitchFamily="34" charset="0"/>
                        </a:rPr>
                        <a:t>Frequency: Daily, Close</a:t>
                      </a: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149531216"/>
                  </a:ext>
                </a:extLst>
              </a:tr>
              <a:tr h="158750">
                <a:tc>
                  <a:txBody>
                    <a:bodyPr/>
                    <a:lstStyle/>
                    <a:p>
                      <a:pPr algn="l" fontAlgn="b"/>
                      <a:r>
                        <a:rPr lang="en-US" sz="1000" b="0" i="0" u="none" strike="noStrike">
                          <a:effectLst/>
                          <a:latin typeface="Arial" panose="020B0604020202020204" pitchFamily="34" charset="0"/>
                        </a:rPr>
                        <a:t>observation_date</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extLst>
                  <a:ext uri="{0D108BD9-81ED-4DB2-BD59-A6C34878D82A}">
                    <a16:rowId xmlns:a16="http://schemas.microsoft.com/office/drawing/2014/main" val="4024282248"/>
                  </a:ext>
                </a:extLst>
              </a:tr>
              <a:tr h="158750">
                <a:tc>
                  <a:txBody>
                    <a:bodyPr/>
                    <a:lstStyle/>
                    <a:p>
                      <a:pPr algn="r" fontAlgn="b"/>
                      <a:r>
                        <a:rPr lang="en-US" sz="1000" b="0" i="0" u="none" strike="noStrike">
                          <a:effectLst/>
                          <a:latin typeface="Arial" panose="020B0604020202020204" pitchFamily="34" charset="0"/>
                        </a:rPr>
                        <a:t>2015-06-26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2101.49</a:t>
                      </a:r>
                    </a:p>
                  </a:txBody>
                  <a:tcPr marL="6350" marR="6350" marT="6350" marB="0" anchor="b">
                    <a:lnL>
                      <a:noFill/>
                    </a:lnL>
                    <a:lnR>
                      <a:noFill/>
                    </a:lnR>
                    <a:lnT>
                      <a:noFill/>
                    </a:lnT>
                    <a:lnB>
                      <a:noFill/>
                    </a:lnB>
                  </a:tcPr>
                </a:tc>
                <a:extLst>
                  <a:ext uri="{0D108BD9-81ED-4DB2-BD59-A6C34878D82A}">
                    <a16:rowId xmlns:a16="http://schemas.microsoft.com/office/drawing/2014/main" val="3145026211"/>
                  </a:ext>
                </a:extLst>
              </a:tr>
              <a:tr h="158750">
                <a:tc>
                  <a:txBody>
                    <a:bodyPr/>
                    <a:lstStyle/>
                    <a:p>
                      <a:pPr algn="r" fontAlgn="b"/>
                      <a:r>
                        <a:rPr lang="en-US" sz="1000" b="0" i="0" u="none" strike="noStrike">
                          <a:effectLst/>
                          <a:latin typeface="Arial" panose="020B0604020202020204" pitchFamily="34" charset="0"/>
                        </a:rPr>
                        <a:t>2015-06-29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2057.64</a:t>
                      </a:r>
                    </a:p>
                  </a:txBody>
                  <a:tcPr marL="6350" marR="6350" marT="6350" marB="0" anchor="b">
                    <a:lnL>
                      <a:noFill/>
                    </a:lnL>
                    <a:lnR>
                      <a:noFill/>
                    </a:lnR>
                    <a:lnT>
                      <a:noFill/>
                    </a:lnT>
                    <a:lnB>
                      <a:noFill/>
                    </a:lnB>
                  </a:tcPr>
                </a:tc>
                <a:extLst>
                  <a:ext uri="{0D108BD9-81ED-4DB2-BD59-A6C34878D82A}">
                    <a16:rowId xmlns:a16="http://schemas.microsoft.com/office/drawing/2014/main" val="3208904634"/>
                  </a:ext>
                </a:extLst>
              </a:tr>
              <a:tr h="158750">
                <a:tc>
                  <a:txBody>
                    <a:bodyPr/>
                    <a:lstStyle/>
                    <a:p>
                      <a:pPr algn="r" fontAlgn="b"/>
                      <a:r>
                        <a:rPr lang="en-US" sz="1000" b="0" i="0" u="none" strike="noStrike">
                          <a:effectLst/>
                          <a:latin typeface="Arial" panose="020B0604020202020204" pitchFamily="34" charset="0"/>
                        </a:rPr>
                        <a:t>2015-06-30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2063.11</a:t>
                      </a:r>
                    </a:p>
                  </a:txBody>
                  <a:tcPr marL="6350" marR="6350" marT="6350" marB="0" anchor="b">
                    <a:lnL>
                      <a:noFill/>
                    </a:lnL>
                    <a:lnR>
                      <a:noFill/>
                    </a:lnR>
                    <a:lnT>
                      <a:noFill/>
                    </a:lnT>
                    <a:lnB>
                      <a:noFill/>
                    </a:lnB>
                  </a:tcPr>
                </a:tc>
                <a:extLst>
                  <a:ext uri="{0D108BD9-81ED-4DB2-BD59-A6C34878D82A}">
                    <a16:rowId xmlns:a16="http://schemas.microsoft.com/office/drawing/2014/main" val="3205733217"/>
                  </a:ext>
                </a:extLst>
              </a:tr>
              <a:tr h="158750">
                <a:tc>
                  <a:txBody>
                    <a:bodyPr/>
                    <a:lstStyle/>
                    <a:p>
                      <a:pPr algn="r" fontAlgn="b"/>
                      <a:r>
                        <a:rPr lang="en-US" sz="1000" b="0" i="0" u="none" strike="noStrike">
                          <a:effectLst/>
                          <a:latin typeface="Arial" panose="020B0604020202020204" pitchFamily="34" charset="0"/>
                        </a:rPr>
                        <a:t>2015-07-01</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2077.42</a:t>
                      </a:r>
                    </a:p>
                  </a:txBody>
                  <a:tcPr marL="6350" marR="6350" marT="6350" marB="0" anchor="b">
                    <a:lnL>
                      <a:noFill/>
                    </a:lnL>
                    <a:lnR>
                      <a:noFill/>
                    </a:lnR>
                    <a:lnT>
                      <a:noFill/>
                    </a:lnT>
                    <a:lnB>
                      <a:noFill/>
                    </a:lnB>
                  </a:tcPr>
                </a:tc>
                <a:extLst>
                  <a:ext uri="{0D108BD9-81ED-4DB2-BD59-A6C34878D82A}">
                    <a16:rowId xmlns:a16="http://schemas.microsoft.com/office/drawing/2014/main" val="2166213212"/>
                  </a:ext>
                </a:extLst>
              </a:tr>
              <a:tr h="158750">
                <a:tc>
                  <a:txBody>
                    <a:bodyPr/>
                    <a:lstStyle/>
                    <a:p>
                      <a:pPr algn="r" fontAlgn="b"/>
                      <a:r>
                        <a:rPr lang="en-US" sz="1000" b="0" i="0" u="none" strike="noStrike">
                          <a:effectLst/>
                          <a:latin typeface="Arial" panose="020B0604020202020204" pitchFamily="34" charset="0"/>
                        </a:rPr>
                        <a:t>2015-07-02</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2076.78</a:t>
                      </a:r>
                    </a:p>
                  </a:txBody>
                  <a:tcPr marL="6350" marR="6350" marT="6350" marB="0" anchor="b">
                    <a:lnL>
                      <a:noFill/>
                    </a:lnL>
                    <a:lnR>
                      <a:noFill/>
                    </a:lnR>
                    <a:lnT>
                      <a:noFill/>
                    </a:lnT>
                    <a:lnB>
                      <a:noFill/>
                    </a:lnB>
                  </a:tcPr>
                </a:tc>
                <a:extLst>
                  <a:ext uri="{0D108BD9-81ED-4DB2-BD59-A6C34878D82A}">
                    <a16:rowId xmlns:a16="http://schemas.microsoft.com/office/drawing/2014/main" val="2144465030"/>
                  </a:ext>
                </a:extLst>
              </a:tr>
              <a:tr h="158750">
                <a:tc>
                  <a:txBody>
                    <a:bodyPr/>
                    <a:lstStyle/>
                    <a:p>
                      <a:pPr algn="r" fontAlgn="b"/>
                      <a:r>
                        <a:rPr lang="en-US" sz="1000" b="0" i="0" u="none" strike="noStrike">
                          <a:effectLst/>
                          <a:latin typeface="Arial" panose="020B0604020202020204" pitchFamily="34" charset="0"/>
                        </a:rPr>
                        <a:t>2015-07-03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0</a:t>
                      </a:r>
                    </a:p>
                  </a:txBody>
                  <a:tcPr marL="6350" marR="6350" marT="6350" marB="0" anchor="b">
                    <a:lnL>
                      <a:noFill/>
                    </a:lnL>
                    <a:lnR>
                      <a:noFill/>
                    </a:lnR>
                    <a:lnT>
                      <a:noFill/>
                    </a:lnT>
                    <a:lnB>
                      <a:noFill/>
                    </a:lnB>
                  </a:tcPr>
                </a:tc>
                <a:extLst>
                  <a:ext uri="{0D108BD9-81ED-4DB2-BD59-A6C34878D82A}">
                    <a16:rowId xmlns:a16="http://schemas.microsoft.com/office/drawing/2014/main" val="644246643"/>
                  </a:ext>
                </a:extLst>
              </a:tr>
              <a:tr h="158750">
                <a:tc>
                  <a:txBody>
                    <a:bodyPr/>
                    <a:lstStyle/>
                    <a:p>
                      <a:pPr algn="r" fontAlgn="b"/>
                      <a:r>
                        <a:rPr lang="en-US" sz="1000" b="0" i="0" u="none" strike="noStrike">
                          <a:effectLst/>
                          <a:latin typeface="Arial" panose="020B0604020202020204" pitchFamily="34" charset="0"/>
                        </a:rPr>
                        <a:t>2015-07-06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2068.76</a:t>
                      </a:r>
                    </a:p>
                  </a:txBody>
                  <a:tcPr marL="6350" marR="6350" marT="6350" marB="0" anchor="b">
                    <a:lnL>
                      <a:noFill/>
                    </a:lnL>
                    <a:lnR>
                      <a:noFill/>
                    </a:lnR>
                    <a:lnT>
                      <a:noFill/>
                    </a:lnT>
                    <a:lnB>
                      <a:noFill/>
                    </a:lnB>
                  </a:tcPr>
                </a:tc>
                <a:extLst>
                  <a:ext uri="{0D108BD9-81ED-4DB2-BD59-A6C34878D82A}">
                    <a16:rowId xmlns:a16="http://schemas.microsoft.com/office/drawing/2014/main" val="2693299723"/>
                  </a:ext>
                </a:extLst>
              </a:tr>
              <a:tr h="158750">
                <a:tc>
                  <a:txBody>
                    <a:bodyPr/>
                    <a:lstStyle/>
                    <a:p>
                      <a:pPr algn="r" fontAlgn="b"/>
                      <a:r>
                        <a:rPr lang="en-US" sz="1000" b="0" i="0" u="none" strike="noStrike">
                          <a:effectLst/>
                          <a:latin typeface="Arial" panose="020B0604020202020204" pitchFamily="34" charset="0"/>
                        </a:rPr>
                        <a:t>2015-07-07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2081.34</a:t>
                      </a:r>
                    </a:p>
                  </a:txBody>
                  <a:tcPr marL="6350" marR="6350" marT="6350" marB="0" anchor="b">
                    <a:lnL>
                      <a:noFill/>
                    </a:lnL>
                    <a:lnR>
                      <a:noFill/>
                    </a:lnR>
                    <a:lnT>
                      <a:noFill/>
                    </a:lnT>
                    <a:lnB>
                      <a:noFill/>
                    </a:lnB>
                  </a:tcPr>
                </a:tc>
                <a:extLst>
                  <a:ext uri="{0D108BD9-81ED-4DB2-BD59-A6C34878D82A}">
                    <a16:rowId xmlns:a16="http://schemas.microsoft.com/office/drawing/2014/main" val="1152459331"/>
                  </a:ext>
                </a:extLst>
              </a:tr>
              <a:tr h="158750">
                <a:tc>
                  <a:txBody>
                    <a:bodyPr/>
                    <a:lstStyle/>
                    <a:p>
                      <a:pPr algn="r" fontAlgn="b"/>
                      <a:r>
                        <a:rPr lang="en-US" sz="1000" b="0" i="0" u="none" strike="noStrike">
                          <a:effectLst/>
                          <a:latin typeface="Arial" panose="020B0604020202020204" pitchFamily="34" charset="0"/>
                        </a:rPr>
                        <a:t>2015-07-08</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2046.68</a:t>
                      </a:r>
                    </a:p>
                  </a:txBody>
                  <a:tcPr marL="6350" marR="6350" marT="6350" marB="0" anchor="b">
                    <a:lnL>
                      <a:noFill/>
                    </a:lnL>
                    <a:lnR>
                      <a:noFill/>
                    </a:lnR>
                    <a:lnT>
                      <a:noFill/>
                    </a:lnT>
                    <a:lnB>
                      <a:noFill/>
                    </a:lnB>
                  </a:tcPr>
                </a:tc>
                <a:extLst>
                  <a:ext uri="{0D108BD9-81ED-4DB2-BD59-A6C34878D82A}">
                    <a16:rowId xmlns:a16="http://schemas.microsoft.com/office/drawing/2014/main" val="835657106"/>
                  </a:ext>
                </a:extLst>
              </a:tr>
              <a:tr h="158750">
                <a:tc>
                  <a:txBody>
                    <a:bodyPr/>
                    <a:lstStyle/>
                    <a:p>
                      <a:pPr algn="r" fontAlgn="b"/>
                      <a:r>
                        <a:rPr lang="en-US" sz="1000" b="0" i="0" u="none" strike="noStrike">
                          <a:effectLst/>
                          <a:latin typeface="Arial" panose="020B0604020202020204" pitchFamily="34" charset="0"/>
                        </a:rPr>
                        <a:t>2015-07-09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2051.31</a:t>
                      </a:r>
                    </a:p>
                  </a:txBody>
                  <a:tcPr marL="6350" marR="6350" marT="6350" marB="0" anchor="b">
                    <a:lnL>
                      <a:noFill/>
                    </a:lnL>
                    <a:lnR>
                      <a:noFill/>
                    </a:lnR>
                    <a:lnT>
                      <a:noFill/>
                    </a:lnT>
                    <a:lnB>
                      <a:noFill/>
                    </a:lnB>
                  </a:tcPr>
                </a:tc>
                <a:extLst>
                  <a:ext uri="{0D108BD9-81ED-4DB2-BD59-A6C34878D82A}">
                    <a16:rowId xmlns:a16="http://schemas.microsoft.com/office/drawing/2014/main" val="2603891698"/>
                  </a:ext>
                </a:extLst>
              </a:tr>
              <a:tr h="158750">
                <a:tc>
                  <a:txBody>
                    <a:bodyPr/>
                    <a:lstStyle/>
                    <a:p>
                      <a:pPr algn="r" fontAlgn="b"/>
                      <a:r>
                        <a:rPr lang="en-US" sz="1000" b="0" i="0" u="none" strike="noStrike">
                          <a:effectLst/>
                          <a:latin typeface="Arial" panose="020B0604020202020204" pitchFamily="34" charset="0"/>
                        </a:rPr>
                        <a:t>2015-07-10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2076.62</a:t>
                      </a:r>
                    </a:p>
                  </a:txBody>
                  <a:tcPr marL="6350" marR="6350" marT="6350" marB="0" anchor="b">
                    <a:lnL>
                      <a:noFill/>
                    </a:lnL>
                    <a:lnR>
                      <a:noFill/>
                    </a:lnR>
                    <a:lnT>
                      <a:noFill/>
                    </a:lnT>
                    <a:lnB>
                      <a:noFill/>
                    </a:lnB>
                  </a:tcPr>
                </a:tc>
                <a:extLst>
                  <a:ext uri="{0D108BD9-81ED-4DB2-BD59-A6C34878D82A}">
                    <a16:rowId xmlns:a16="http://schemas.microsoft.com/office/drawing/2014/main" val="1355963892"/>
                  </a:ext>
                </a:extLst>
              </a:tr>
              <a:tr h="158750">
                <a:tc>
                  <a:txBody>
                    <a:bodyPr/>
                    <a:lstStyle/>
                    <a:p>
                      <a:pPr algn="r" fontAlgn="b"/>
                      <a:r>
                        <a:rPr lang="en-US" sz="1000" b="0" i="0" u="none" strike="noStrike">
                          <a:effectLst/>
                          <a:latin typeface="Arial" panose="020B0604020202020204" pitchFamily="34" charset="0"/>
                        </a:rPr>
                        <a:t>2015-07-13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2099.60</a:t>
                      </a:r>
                    </a:p>
                  </a:txBody>
                  <a:tcPr marL="6350" marR="6350" marT="6350" marB="0" anchor="b">
                    <a:lnL>
                      <a:noFill/>
                    </a:lnL>
                    <a:lnR>
                      <a:noFill/>
                    </a:lnR>
                    <a:lnT>
                      <a:noFill/>
                    </a:lnT>
                    <a:lnB>
                      <a:noFill/>
                    </a:lnB>
                  </a:tcPr>
                </a:tc>
                <a:extLst>
                  <a:ext uri="{0D108BD9-81ED-4DB2-BD59-A6C34878D82A}">
                    <a16:rowId xmlns:a16="http://schemas.microsoft.com/office/drawing/2014/main" val="362573269"/>
                  </a:ext>
                </a:extLst>
              </a:tr>
              <a:tr h="158750">
                <a:tc>
                  <a:txBody>
                    <a:bodyPr/>
                    <a:lstStyle/>
                    <a:p>
                      <a:pPr algn="r" fontAlgn="b"/>
                      <a:r>
                        <a:rPr lang="en-US" sz="1000" b="0" i="0" u="none" strike="noStrike">
                          <a:effectLst/>
                          <a:latin typeface="Arial" panose="020B0604020202020204" pitchFamily="34" charset="0"/>
                        </a:rPr>
                        <a:t>2015-07-14</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2108.95</a:t>
                      </a:r>
                    </a:p>
                  </a:txBody>
                  <a:tcPr marL="6350" marR="6350" marT="6350" marB="0" anchor="b">
                    <a:lnL>
                      <a:noFill/>
                    </a:lnL>
                    <a:lnR>
                      <a:noFill/>
                    </a:lnR>
                    <a:lnT>
                      <a:noFill/>
                    </a:lnT>
                    <a:lnB>
                      <a:noFill/>
                    </a:lnB>
                  </a:tcPr>
                </a:tc>
                <a:extLst>
                  <a:ext uri="{0D108BD9-81ED-4DB2-BD59-A6C34878D82A}">
                    <a16:rowId xmlns:a16="http://schemas.microsoft.com/office/drawing/2014/main" val="333918122"/>
                  </a:ext>
                </a:extLst>
              </a:tr>
              <a:tr h="158750">
                <a:tc>
                  <a:txBody>
                    <a:bodyPr/>
                    <a:lstStyle/>
                    <a:p>
                      <a:pPr algn="r" fontAlgn="b"/>
                      <a:r>
                        <a:rPr lang="en-US" sz="1000" b="0" i="0" u="none" strike="noStrike">
                          <a:effectLst/>
                          <a:latin typeface="Arial" panose="020B0604020202020204" pitchFamily="34" charset="0"/>
                        </a:rPr>
                        <a:t>2015-07-15</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2107.40</a:t>
                      </a:r>
                    </a:p>
                  </a:txBody>
                  <a:tcPr marL="6350" marR="6350" marT="6350" marB="0" anchor="b">
                    <a:lnL>
                      <a:noFill/>
                    </a:lnL>
                    <a:lnR>
                      <a:noFill/>
                    </a:lnR>
                    <a:lnT>
                      <a:noFill/>
                    </a:lnT>
                    <a:lnB>
                      <a:noFill/>
                    </a:lnB>
                  </a:tcPr>
                </a:tc>
                <a:extLst>
                  <a:ext uri="{0D108BD9-81ED-4DB2-BD59-A6C34878D82A}">
                    <a16:rowId xmlns:a16="http://schemas.microsoft.com/office/drawing/2014/main" val="126974699"/>
                  </a:ext>
                </a:extLst>
              </a:tr>
              <a:tr h="158750">
                <a:tc>
                  <a:txBody>
                    <a:bodyPr/>
                    <a:lstStyle/>
                    <a:p>
                      <a:pPr algn="r" fontAlgn="b"/>
                      <a:r>
                        <a:rPr lang="en-US" sz="1000" b="0" i="0" u="none" strike="noStrike">
                          <a:effectLst/>
                          <a:latin typeface="Arial" panose="020B0604020202020204" pitchFamily="34" charset="0"/>
                        </a:rPr>
                        <a:t>2015-07-16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2124.29</a:t>
                      </a:r>
                    </a:p>
                  </a:txBody>
                  <a:tcPr marL="6350" marR="6350" marT="6350" marB="0" anchor="b">
                    <a:lnL>
                      <a:noFill/>
                    </a:lnL>
                    <a:lnR>
                      <a:noFill/>
                    </a:lnR>
                    <a:lnT>
                      <a:noFill/>
                    </a:lnT>
                    <a:lnB>
                      <a:noFill/>
                    </a:lnB>
                  </a:tcPr>
                </a:tc>
                <a:extLst>
                  <a:ext uri="{0D108BD9-81ED-4DB2-BD59-A6C34878D82A}">
                    <a16:rowId xmlns:a16="http://schemas.microsoft.com/office/drawing/2014/main" val="3957348620"/>
                  </a:ext>
                </a:extLst>
              </a:tr>
              <a:tr h="158750">
                <a:tc>
                  <a:txBody>
                    <a:bodyPr/>
                    <a:lstStyle/>
                    <a:p>
                      <a:pPr algn="r" fontAlgn="b"/>
                      <a:r>
                        <a:rPr lang="en-US" sz="1000" b="0" i="0" u="none" strike="noStrike">
                          <a:effectLst/>
                          <a:latin typeface="Arial" panose="020B0604020202020204" pitchFamily="34" charset="0"/>
                        </a:rPr>
                        <a:t>2015-07-17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2126.64</a:t>
                      </a:r>
                    </a:p>
                  </a:txBody>
                  <a:tcPr marL="6350" marR="6350" marT="6350" marB="0" anchor="b">
                    <a:lnL>
                      <a:noFill/>
                    </a:lnL>
                    <a:lnR>
                      <a:noFill/>
                    </a:lnR>
                    <a:lnT>
                      <a:noFill/>
                    </a:lnT>
                    <a:lnB>
                      <a:noFill/>
                    </a:lnB>
                  </a:tcPr>
                </a:tc>
                <a:extLst>
                  <a:ext uri="{0D108BD9-81ED-4DB2-BD59-A6C34878D82A}">
                    <a16:rowId xmlns:a16="http://schemas.microsoft.com/office/drawing/2014/main" val="2059360401"/>
                  </a:ext>
                </a:extLst>
              </a:tr>
              <a:tr h="158750">
                <a:tc>
                  <a:txBody>
                    <a:bodyPr/>
                    <a:lstStyle/>
                    <a:p>
                      <a:pPr algn="r" fontAlgn="b"/>
                      <a:r>
                        <a:rPr lang="en-US" sz="1000" b="0" i="0" u="none" strike="noStrike">
                          <a:effectLst/>
                          <a:latin typeface="Arial" panose="020B0604020202020204" pitchFamily="34" charset="0"/>
                        </a:rPr>
                        <a:t>2015-07-20</a:t>
                      </a:r>
                    </a:p>
                  </a:txBody>
                  <a:tcPr marL="6350" marR="6350" marT="6350" marB="0" anchor="b">
                    <a:lnL>
                      <a:noFill/>
                    </a:lnL>
                    <a:lnR>
                      <a:noFill/>
                    </a:lnR>
                    <a:lnT>
                      <a:noFill/>
                    </a:lnT>
                    <a:lnB>
                      <a:noFill/>
                    </a:lnB>
                  </a:tcPr>
                </a:tc>
                <a:tc>
                  <a:txBody>
                    <a:bodyPr/>
                    <a:lstStyle/>
                    <a:p>
                      <a:pPr algn="r" fontAlgn="b"/>
                      <a:r>
                        <a:rPr lang="en-US" sz="1000" b="0" i="0" u="none" strike="noStrike" dirty="0">
                          <a:effectLst/>
                          <a:latin typeface="Arial" panose="020B0604020202020204" pitchFamily="34" charset="0"/>
                        </a:rPr>
                        <a:t>2128.28</a:t>
                      </a:r>
                    </a:p>
                  </a:txBody>
                  <a:tcPr marL="6350" marR="6350" marT="6350" marB="0" anchor="b">
                    <a:lnL>
                      <a:noFill/>
                    </a:lnL>
                    <a:lnR>
                      <a:noFill/>
                    </a:lnR>
                    <a:lnT>
                      <a:noFill/>
                    </a:lnT>
                    <a:lnB>
                      <a:noFill/>
                    </a:lnB>
                  </a:tcPr>
                </a:tc>
                <a:extLst>
                  <a:ext uri="{0D108BD9-81ED-4DB2-BD59-A6C34878D82A}">
                    <a16:rowId xmlns:a16="http://schemas.microsoft.com/office/drawing/2014/main" val="4020577922"/>
                  </a:ext>
                </a:extLst>
              </a:tr>
            </a:tbl>
          </a:graphicData>
        </a:graphic>
      </p:graphicFrame>
      <p:sp>
        <p:nvSpPr>
          <p:cNvPr id="3" name="TextBox 2"/>
          <p:cNvSpPr txBox="1"/>
          <p:nvPr/>
        </p:nvSpPr>
        <p:spPr>
          <a:xfrm>
            <a:off x="5872842" y="2114550"/>
            <a:ext cx="5584371" cy="1200329"/>
          </a:xfrm>
          <a:prstGeom prst="rect">
            <a:avLst/>
          </a:prstGeom>
          <a:noFill/>
        </p:spPr>
        <p:txBody>
          <a:bodyPr wrap="square" rtlCol="0">
            <a:spAutoFit/>
          </a:bodyPr>
          <a:lstStyle/>
          <a:p>
            <a:r>
              <a:rPr lang="en-US" dirty="0"/>
              <a:t>S&amp;P Dow Jones Indices </a:t>
            </a:r>
            <a:r>
              <a:rPr lang="en-US" dirty="0" smtClean="0"/>
              <a:t>LLC. 2020. “</a:t>
            </a:r>
            <a:r>
              <a:rPr lang="en-US" i="1" dirty="0" smtClean="0"/>
              <a:t>S&amp;P </a:t>
            </a:r>
            <a:r>
              <a:rPr lang="en-US" i="1" dirty="0"/>
              <a:t>500 [SP500</a:t>
            </a:r>
            <a:r>
              <a:rPr lang="en-US" i="1" dirty="0" smtClean="0"/>
              <a:t>] [dataset]”</a:t>
            </a:r>
            <a:r>
              <a:rPr lang="en-US" dirty="0" smtClean="0"/>
              <a:t>, </a:t>
            </a:r>
            <a:r>
              <a:rPr lang="en-US" dirty="0"/>
              <a:t>retrieved from FRED, Federal Reserve Bank of St. Louis; https://fred.stlouisfed.org/series/SP500, June 26, 2020. </a:t>
            </a:r>
          </a:p>
        </p:txBody>
      </p:sp>
    </p:spTree>
    <p:extLst>
      <p:ext uri="{BB962C8B-B14F-4D97-AF65-F5344CB8AC3E}">
        <p14:creationId xmlns:p14="http://schemas.microsoft.com/office/powerpoint/2010/main" val="32328771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“SP500.xlsx, from S&amp;P (2020). Not provided as part of replication package because © S&amp;P.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74228" y="3749742"/>
            <a:ext cx="5181600" cy="1994627"/>
          </a:xfrm>
        </p:spPr>
      </p:pic>
      <p:graphicFrame>
        <p:nvGraphicFramePr>
          <p:cNvPr id="4" name="Content Placeholder 3"/>
          <p:cNvGraphicFramePr>
            <a:graphicFrameLocks noGrp="1"/>
          </p:cNvGraphicFramePr>
          <p:nvPr>
            <p:ph sz="half" idx="1"/>
          </p:nvPr>
        </p:nvGraphicFramePr>
        <p:xfrm>
          <a:off x="1981200" y="2258219"/>
          <a:ext cx="2895600" cy="3486150"/>
        </p:xfrm>
        <a:graphic>
          <a:graphicData uri="http://schemas.openxmlformats.org/drawingml/2006/table">
            <a:tbl>
              <a:tblPr/>
              <a:tblGrid>
                <a:gridCol w="1447800">
                  <a:extLst>
                    <a:ext uri="{9D8B030D-6E8A-4147-A177-3AD203B41FA5}">
                      <a16:colId xmlns:a16="http://schemas.microsoft.com/office/drawing/2014/main" val="901547683"/>
                    </a:ext>
                  </a:extLst>
                </a:gridCol>
                <a:gridCol w="1447800">
                  <a:extLst>
                    <a:ext uri="{9D8B030D-6E8A-4147-A177-3AD203B41FA5}">
                      <a16:colId xmlns:a16="http://schemas.microsoft.com/office/drawing/2014/main" val="4111441662"/>
                    </a:ext>
                  </a:extLst>
                </a:gridCol>
              </a:tblGrid>
              <a:tr h="158750">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S&amp;P 500, Index, Daily, Not Seasonally Adjusted</a:t>
                      </a:r>
                    </a:p>
                  </a:txBody>
                  <a:tcPr marL="6350" marR="6350" marT="6350" marB="0" anchor="b">
                    <a:lnL>
                      <a:noFill/>
                    </a:lnL>
                    <a:lnR>
                      <a:noFill/>
                    </a:lnR>
                    <a:lnT>
                      <a:noFill/>
                    </a:lnT>
                    <a:lnB>
                      <a:noFill/>
                    </a:lnB>
                  </a:tcPr>
                </a:tc>
                <a:extLst>
                  <a:ext uri="{0D108BD9-81ED-4DB2-BD59-A6C34878D82A}">
                    <a16:rowId xmlns:a16="http://schemas.microsoft.com/office/drawing/2014/main" val="2750164568"/>
                  </a:ext>
                </a:extLst>
              </a:tr>
              <a:tr h="158750">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296691996"/>
                  </a:ext>
                </a:extLst>
              </a:tr>
              <a:tr h="158750">
                <a:tc>
                  <a:txBody>
                    <a:bodyPr/>
                    <a:lstStyle/>
                    <a:p>
                      <a:pPr algn="l" fontAlgn="b"/>
                      <a:r>
                        <a:rPr lang="en-US" sz="1000" b="0" i="0" u="none" strike="noStrike">
                          <a:effectLst/>
                          <a:latin typeface="Arial" panose="020B0604020202020204" pitchFamily="34" charset="0"/>
                        </a:rPr>
                        <a:t>Frequency: Daily, Close</a:t>
                      </a:r>
                    </a:p>
                  </a:txBody>
                  <a:tcPr marL="6350" marR="6350" marT="6350" marB="0" anchor="b">
                    <a:lnL>
                      <a:noFill/>
                    </a:lnL>
                    <a:lnR>
                      <a:noFill/>
                    </a:lnR>
                    <a:lnT>
                      <a:noFill/>
                    </a:lnT>
                    <a:lnB>
                      <a:noFill/>
                    </a:lnB>
                  </a:tcPr>
                </a:tc>
                <a:tc>
                  <a:txBody>
                    <a:bodyPr/>
                    <a:lstStyle/>
                    <a:p>
                      <a:pPr algn="l" fontAlgn="b"/>
                      <a:endParaRPr lang="en-US" sz="1000" b="0" i="0" u="none" strike="noStrike">
                        <a:effectLst/>
                        <a:latin typeface="Arial" panose="020B060402020202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149531216"/>
                  </a:ext>
                </a:extLst>
              </a:tr>
              <a:tr h="158750">
                <a:tc>
                  <a:txBody>
                    <a:bodyPr/>
                    <a:lstStyle/>
                    <a:p>
                      <a:pPr algn="l" fontAlgn="b"/>
                      <a:r>
                        <a:rPr lang="en-US" sz="1000" b="0" i="0" u="none" strike="noStrike">
                          <a:effectLst/>
                          <a:latin typeface="Arial" panose="020B0604020202020204" pitchFamily="34" charset="0"/>
                        </a:rPr>
                        <a:t>observation_date</a:t>
                      </a:r>
                    </a:p>
                  </a:txBody>
                  <a:tcPr marL="6350" marR="6350" marT="635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SP500</a:t>
                      </a:r>
                    </a:p>
                  </a:txBody>
                  <a:tcPr marL="6350" marR="6350" marT="6350" marB="0" anchor="b">
                    <a:lnL>
                      <a:noFill/>
                    </a:lnL>
                    <a:lnR>
                      <a:noFill/>
                    </a:lnR>
                    <a:lnT>
                      <a:noFill/>
                    </a:lnT>
                    <a:lnB>
                      <a:noFill/>
                    </a:lnB>
                  </a:tcPr>
                </a:tc>
                <a:extLst>
                  <a:ext uri="{0D108BD9-81ED-4DB2-BD59-A6C34878D82A}">
                    <a16:rowId xmlns:a16="http://schemas.microsoft.com/office/drawing/2014/main" val="4024282248"/>
                  </a:ext>
                </a:extLst>
              </a:tr>
              <a:tr h="158750">
                <a:tc>
                  <a:txBody>
                    <a:bodyPr/>
                    <a:lstStyle/>
                    <a:p>
                      <a:pPr algn="r" fontAlgn="b"/>
                      <a:r>
                        <a:rPr lang="en-US" sz="1000" b="0" i="0" u="none" strike="noStrike">
                          <a:effectLst/>
                          <a:latin typeface="Arial" panose="020B0604020202020204" pitchFamily="34" charset="0"/>
                        </a:rPr>
                        <a:t>2015-06-26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2101.49</a:t>
                      </a:r>
                    </a:p>
                  </a:txBody>
                  <a:tcPr marL="6350" marR="6350" marT="6350" marB="0" anchor="b">
                    <a:lnL>
                      <a:noFill/>
                    </a:lnL>
                    <a:lnR>
                      <a:noFill/>
                    </a:lnR>
                    <a:lnT>
                      <a:noFill/>
                    </a:lnT>
                    <a:lnB>
                      <a:noFill/>
                    </a:lnB>
                  </a:tcPr>
                </a:tc>
                <a:extLst>
                  <a:ext uri="{0D108BD9-81ED-4DB2-BD59-A6C34878D82A}">
                    <a16:rowId xmlns:a16="http://schemas.microsoft.com/office/drawing/2014/main" val="3145026211"/>
                  </a:ext>
                </a:extLst>
              </a:tr>
              <a:tr h="158750">
                <a:tc>
                  <a:txBody>
                    <a:bodyPr/>
                    <a:lstStyle/>
                    <a:p>
                      <a:pPr algn="r" fontAlgn="b"/>
                      <a:r>
                        <a:rPr lang="en-US" sz="1000" b="0" i="0" u="none" strike="noStrike">
                          <a:effectLst/>
                          <a:latin typeface="Arial" panose="020B0604020202020204" pitchFamily="34" charset="0"/>
                        </a:rPr>
                        <a:t>2015-06-29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2057.64</a:t>
                      </a:r>
                    </a:p>
                  </a:txBody>
                  <a:tcPr marL="6350" marR="6350" marT="6350" marB="0" anchor="b">
                    <a:lnL>
                      <a:noFill/>
                    </a:lnL>
                    <a:lnR>
                      <a:noFill/>
                    </a:lnR>
                    <a:lnT>
                      <a:noFill/>
                    </a:lnT>
                    <a:lnB>
                      <a:noFill/>
                    </a:lnB>
                  </a:tcPr>
                </a:tc>
                <a:extLst>
                  <a:ext uri="{0D108BD9-81ED-4DB2-BD59-A6C34878D82A}">
                    <a16:rowId xmlns:a16="http://schemas.microsoft.com/office/drawing/2014/main" val="3208904634"/>
                  </a:ext>
                </a:extLst>
              </a:tr>
              <a:tr h="158750">
                <a:tc>
                  <a:txBody>
                    <a:bodyPr/>
                    <a:lstStyle/>
                    <a:p>
                      <a:pPr algn="r" fontAlgn="b"/>
                      <a:r>
                        <a:rPr lang="en-US" sz="1000" b="0" i="0" u="none" strike="noStrike">
                          <a:effectLst/>
                          <a:latin typeface="Arial" panose="020B0604020202020204" pitchFamily="34" charset="0"/>
                        </a:rPr>
                        <a:t>2015-06-30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2063.11</a:t>
                      </a:r>
                    </a:p>
                  </a:txBody>
                  <a:tcPr marL="6350" marR="6350" marT="6350" marB="0" anchor="b">
                    <a:lnL>
                      <a:noFill/>
                    </a:lnL>
                    <a:lnR>
                      <a:noFill/>
                    </a:lnR>
                    <a:lnT>
                      <a:noFill/>
                    </a:lnT>
                    <a:lnB>
                      <a:noFill/>
                    </a:lnB>
                  </a:tcPr>
                </a:tc>
                <a:extLst>
                  <a:ext uri="{0D108BD9-81ED-4DB2-BD59-A6C34878D82A}">
                    <a16:rowId xmlns:a16="http://schemas.microsoft.com/office/drawing/2014/main" val="3205733217"/>
                  </a:ext>
                </a:extLst>
              </a:tr>
              <a:tr h="158750">
                <a:tc>
                  <a:txBody>
                    <a:bodyPr/>
                    <a:lstStyle/>
                    <a:p>
                      <a:pPr algn="r" fontAlgn="b"/>
                      <a:r>
                        <a:rPr lang="en-US" sz="1000" b="0" i="0" u="none" strike="noStrike">
                          <a:effectLst/>
                          <a:latin typeface="Arial" panose="020B0604020202020204" pitchFamily="34" charset="0"/>
                        </a:rPr>
                        <a:t>2015-07-01</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2077.42</a:t>
                      </a:r>
                    </a:p>
                  </a:txBody>
                  <a:tcPr marL="6350" marR="6350" marT="6350" marB="0" anchor="b">
                    <a:lnL>
                      <a:noFill/>
                    </a:lnL>
                    <a:lnR>
                      <a:noFill/>
                    </a:lnR>
                    <a:lnT>
                      <a:noFill/>
                    </a:lnT>
                    <a:lnB>
                      <a:noFill/>
                    </a:lnB>
                  </a:tcPr>
                </a:tc>
                <a:extLst>
                  <a:ext uri="{0D108BD9-81ED-4DB2-BD59-A6C34878D82A}">
                    <a16:rowId xmlns:a16="http://schemas.microsoft.com/office/drawing/2014/main" val="2166213212"/>
                  </a:ext>
                </a:extLst>
              </a:tr>
              <a:tr h="158750">
                <a:tc>
                  <a:txBody>
                    <a:bodyPr/>
                    <a:lstStyle/>
                    <a:p>
                      <a:pPr algn="r" fontAlgn="b"/>
                      <a:r>
                        <a:rPr lang="en-US" sz="1000" b="0" i="0" u="none" strike="noStrike">
                          <a:effectLst/>
                          <a:latin typeface="Arial" panose="020B0604020202020204" pitchFamily="34" charset="0"/>
                        </a:rPr>
                        <a:t>2015-07-02</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2076.78</a:t>
                      </a:r>
                    </a:p>
                  </a:txBody>
                  <a:tcPr marL="6350" marR="6350" marT="6350" marB="0" anchor="b">
                    <a:lnL>
                      <a:noFill/>
                    </a:lnL>
                    <a:lnR>
                      <a:noFill/>
                    </a:lnR>
                    <a:lnT>
                      <a:noFill/>
                    </a:lnT>
                    <a:lnB>
                      <a:noFill/>
                    </a:lnB>
                  </a:tcPr>
                </a:tc>
                <a:extLst>
                  <a:ext uri="{0D108BD9-81ED-4DB2-BD59-A6C34878D82A}">
                    <a16:rowId xmlns:a16="http://schemas.microsoft.com/office/drawing/2014/main" val="2144465030"/>
                  </a:ext>
                </a:extLst>
              </a:tr>
              <a:tr h="158750">
                <a:tc>
                  <a:txBody>
                    <a:bodyPr/>
                    <a:lstStyle/>
                    <a:p>
                      <a:pPr algn="r" fontAlgn="b"/>
                      <a:r>
                        <a:rPr lang="en-US" sz="1000" b="0" i="0" u="none" strike="noStrike">
                          <a:effectLst/>
                          <a:latin typeface="Arial" panose="020B0604020202020204" pitchFamily="34" charset="0"/>
                        </a:rPr>
                        <a:t>2015-07-03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0</a:t>
                      </a:r>
                    </a:p>
                  </a:txBody>
                  <a:tcPr marL="6350" marR="6350" marT="6350" marB="0" anchor="b">
                    <a:lnL>
                      <a:noFill/>
                    </a:lnL>
                    <a:lnR>
                      <a:noFill/>
                    </a:lnR>
                    <a:lnT>
                      <a:noFill/>
                    </a:lnT>
                    <a:lnB>
                      <a:noFill/>
                    </a:lnB>
                  </a:tcPr>
                </a:tc>
                <a:extLst>
                  <a:ext uri="{0D108BD9-81ED-4DB2-BD59-A6C34878D82A}">
                    <a16:rowId xmlns:a16="http://schemas.microsoft.com/office/drawing/2014/main" val="644246643"/>
                  </a:ext>
                </a:extLst>
              </a:tr>
              <a:tr h="158750">
                <a:tc>
                  <a:txBody>
                    <a:bodyPr/>
                    <a:lstStyle/>
                    <a:p>
                      <a:pPr algn="r" fontAlgn="b"/>
                      <a:r>
                        <a:rPr lang="en-US" sz="1000" b="0" i="0" u="none" strike="noStrike">
                          <a:effectLst/>
                          <a:latin typeface="Arial" panose="020B0604020202020204" pitchFamily="34" charset="0"/>
                        </a:rPr>
                        <a:t>2015-07-06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2068.76</a:t>
                      </a:r>
                    </a:p>
                  </a:txBody>
                  <a:tcPr marL="6350" marR="6350" marT="6350" marB="0" anchor="b">
                    <a:lnL>
                      <a:noFill/>
                    </a:lnL>
                    <a:lnR>
                      <a:noFill/>
                    </a:lnR>
                    <a:lnT>
                      <a:noFill/>
                    </a:lnT>
                    <a:lnB>
                      <a:noFill/>
                    </a:lnB>
                  </a:tcPr>
                </a:tc>
                <a:extLst>
                  <a:ext uri="{0D108BD9-81ED-4DB2-BD59-A6C34878D82A}">
                    <a16:rowId xmlns:a16="http://schemas.microsoft.com/office/drawing/2014/main" val="2693299723"/>
                  </a:ext>
                </a:extLst>
              </a:tr>
              <a:tr h="158750">
                <a:tc>
                  <a:txBody>
                    <a:bodyPr/>
                    <a:lstStyle/>
                    <a:p>
                      <a:pPr algn="r" fontAlgn="b"/>
                      <a:r>
                        <a:rPr lang="en-US" sz="1000" b="0" i="0" u="none" strike="noStrike">
                          <a:effectLst/>
                          <a:latin typeface="Arial" panose="020B0604020202020204" pitchFamily="34" charset="0"/>
                        </a:rPr>
                        <a:t>2015-07-07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2081.34</a:t>
                      </a:r>
                    </a:p>
                  </a:txBody>
                  <a:tcPr marL="6350" marR="6350" marT="6350" marB="0" anchor="b">
                    <a:lnL>
                      <a:noFill/>
                    </a:lnL>
                    <a:lnR>
                      <a:noFill/>
                    </a:lnR>
                    <a:lnT>
                      <a:noFill/>
                    </a:lnT>
                    <a:lnB>
                      <a:noFill/>
                    </a:lnB>
                  </a:tcPr>
                </a:tc>
                <a:extLst>
                  <a:ext uri="{0D108BD9-81ED-4DB2-BD59-A6C34878D82A}">
                    <a16:rowId xmlns:a16="http://schemas.microsoft.com/office/drawing/2014/main" val="1152459331"/>
                  </a:ext>
                </a:extLst>
              </a:tr>
              <a:tr h="158750">
                <a:tc>
                  <a:txBody>
                    <a:bodyPr/>
                    <a:lstStyle/>
                    <a:p>
                      <a:pPr algn="r" fontAlgn="b"/>
                      <a:r>
                        <a:rPr lang="en-US" sz="1000" b="0" i="0" u="none" strike="noStrike">
                          <a:effectLst/>
                          <a:latin typeface="Arial" panose="020B0604020202020204" pitchFamily="34" charset="0"/>
                        </a:rPr>
                        <a:t>2015-07-08</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2046.68</a:t>
                      </a:r>
                    </a:p>
                  </a:txBody>
                  <a:tcPr marL="6350" marR="6350" marT="6350" marB="0" anchor="b">
                    <a:lnL>
                      <a:noFill/>
                    </a:lnL>
                    <a:lnR>
                      <a:noFill/>
                    </a:lnR>
                    <a:lnT>
                      <a:noFill/>
                    </a:lnT>
                    <a:lnB>
                      <a:noFill/>
                    </a:lnB>
                  </a:tcPr>
                </a:tc>
                <a:extLst>
                  <a:ext uri="{0D108BD9-81ED-4DB2-BD59-A6C34878D82A}">
                    <a16:rowId xmlns:a16="http://schemas.microsoft.com/office/drawing/2014/main" val="835657106"/>
                  </a:ext>
                </a:extLst>
              </a:tr>
              <a:tr h="158750">
                <a:tc>
                  <a:txBody>
                    <a:bodyPr/>
                    <a:lstStyle/>
                    <a:p>
                      <a:pPr algn="r" fontAlgn="b"/>
                      <a:r>
                        <a:rPr lang="en-US" sz="1000" b="0" i="0" u="none" strike="noStrike">
                          <a:effectLst/>
                          <a:latin typeface="Arial" panose="020B0604020202020204" pitchFamily="34" charset="0"/>
                        </a:rPr>
                        <a:t>2015-07-09</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2051.31</a:t>
                      </a:r>
                    </a:p>
                  </a:txBody>
                  <a:tcPr marL="6350" marR="6350" marT="6350" marB="0" anchor="b">
                    <a:lnL>
                      <a:noFill/>
                    </a:lnL>
                    <a:lnR>
                      <a:noFill/>
                    </a:lnR>
                    <a:lnT>
                      <a:noFill/>
                    </a:lnT>
                    <a:lnB>
                      <a:noFill/>
                    </a:lnB>
                  </a:tcPr>
                </a:tc>
                <a:extLst>
                  <a:ext uri="{0D108BD9-81ED-4DB2-BD59-A6C34878D82A}">
                    <a16:rowId xmlns:a16="http://schemas.microsoft.com/office/drawing/2014/main" val="2603891698"/>
                  </a:ext>
                </a:extLst>
              </a:tr>
              <a:tr h="158750">
                <a:tc>
                  <a:txBody>
                    <a:bodyPr/>
                    <a:lstStyle/>
                    <a:p>
                      <a:pPr algn="r" fontAlgn="b"/>
                      <a:r>
                        <a:rPr lang="en-US" sz="1000" b="0" i="0" u="none" strike="noStrike">
                          <a:effectLst/>
                          <a:latin typeface="Arial" panose="020B0604020202020204" pitchFamily="34" charset="0"/>
                        </a:rPr>
                        <a:t>2015-07-10</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2076.62</a:t>
                      </a:r>
                    </a:p>
                  </a:txBody>
                  <a:tcPr marL="6350" marR="6350" marT="6350" marB="0" anchor="b">
                    <a:lnL>
                      <a:noFill/>
                    </a:lnL>
                    <a:lnR>
                      <a:noFill/>
                    </a:lnR>
                    <a:lnT>
                      <a:noFill/>
                    </a:lnT>
                    <a:lnB>
                      <a:noFill/>
                    </a:lnB>
                  </a:tcPr>
                </a:tc>
                <a:extLst>
                  <a:ext uri="{0D108BD9-81ED-4DB2-BD59-A6C34878D82A}">
                    <a16:rowId xmlns:a16="http://schemas.microsoft.com/office/drawing/2014/main" val="1355963892"/>
                  </a:ext>
                </a:extLst>
              </a:tr>
              <a:tr h="158750">
                <a:tc>
                  <a:txBody>
                    <a:bodyPr/>
                    <a:lstStyle/>
                    <a:p>
                      <a:pPr algn="r" fontAlgn="b"/>
                      <a:r>
                        <a:rPr lang="en-US" sz="1000" b="0" i="0" u="none" strike="noStrike">
                          <a:effectLst/>
                          <a:latin typeface="Arial" panose="020B0604020202020204" pitchFamily="34" charset="0"/>
                        </a:rPr>
                        <a:t>2015-07-13</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2099.60</a:t>
                      </a:r>
                    </a:p>
                  </a:txBody>
                  <a:tcPr marL="6350" marR="6350" marT="6350" marB="0" anchor="b">
                    <a:lnL>
                      <a:noFill/>
                    </a:lnL>
                    <a:lnR>
                      <a:noFill/>
                    </a:lnR>
                    <a:lnT>
                      <a:noFill/>
                    </a:lnT>
                    <a:lnB>
                      <a:noFill/>
                    </a:lnB>
                  </a:tcPr>
                </a:tc>
                <a:extLst>
                  <a:ext uri="{0D108BD9-81ED-4DB2-BD59-A6C34878D82A}">
                    <a16:rowId xmlns:a16="http://schemas.microsoft.com/office/drawing/2014/main" val="362573269"/>
                  </a:ext>
                </a:extLst>
              </a:tr>
              <a:tr h="158750">
                <a:tc>
                  <a:txBody>
                    <a:bodyPr/>
                    <a:lstStyle/>
                    <a:p>
                      <a:pPr algn="r" fontAlgn="b"/>
                      <a:r>
                        <a:rPr lang="en-US" sz="1000" b="0" i="0" u="none" strike="noStrike">
                          <a:effectLst/>
                          <a:latin typeface="Arial" panose="020B0604020202020204" pitchFamily="34" charset="0"/>
                        </a:rPr>
                        <a:t>2015-07-14</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2108.95</a:t>
                      </a:r>
                    </a:p>
                  </a:txBody>
                  <a:tcPr marL="6350" marR="6350" marT="6350" marB="0" anchor="b">
                    <a:lnL>
                      <a:noFill/>
                    </a:lnL>
                    <a:lnR>
                      <a:noFill/>
                    </a:lnR>
                    <a:lnT>
                      <a:noFill/>
                    </a:lnT>
                    <a:lnB>
                      <a:noFill/>
                    </a:lnB>
                  </a:tcPr>
                </a:tc>
                <a:extLst>
                  <a:ext uri="{0D108BD9-81ED-4DB2-BD59-A6C34878D82A}">
                    <a16:rowId xmlns:a16="http://schemas.microsoft.com/office/drawing/2014/main" val="333918122"/>
                  </a:ext>
                </a:extLst>
              </a:tr>
              <a:tr h="158750">
                <a:tc>
                  <a:txBody>
                    <a:bodyPr/>
                    <a:lstStyle/>
                    <a:p>
                      <a:pPr algn="r" fontAlgn="b"/>
                      <a:r>
                        <a:rPr lang="en-US" sz="1000" b="0" i="0" u="none" strike="noStrike">
                          <a:effectLst/>
                          <a:latin typeface="Arial" panose="020B0604020202020204" pitchFamily="34" charset="0"/>
                        </a:rPr>
                        <a:t>2015-07-15</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2107.40</a:t>
                      </a:r>
                    </a:p>
                  </a:txBody>
                  <a:tcPr marL="6350" marR="6350" marT="6350" marB="0" anchor="b">
                    <a:lnL>
                      <a:noFill/>
                    </a:lnL>
                    <a:lnR>
                      <a:noFill/>
                    </a:lnR>
                    <a:lnT>
                      <a:noFill/>
                    </a:lnT>
                    <a:lnB>
                      <a:noFill/>
                    </a:lnB>
                  </a:tcPr>
                </a:tc>
                <a:extLst>
                  <a:ext uri="{0D108BD9-81ED-4DB2-BD59-A6C34878D82A}">
                    <a16:rowId xmlns:a16="http://schemas.microsoft.com/office/drawing/2014/main" val="126974699"/>
                  </a:ext>
                </a:extLst>
              </a:tr>
              <a:tr h="158750">
                <a:tc>
                  <a:txBody>
                    <a:bodyPr/>
                    <a:lstStyle/>
                    <a:p>
                      <a:pPr algn="r" fontAlgn="b"/>
                      <a:r>
                        <a:rPr lang="en-US" sz="1000" b="0" i="0" u="none" strike="noStrike">
                          <a:effectLst/>
                          <a:latin typeface="Arial" panose="020B0604020202020204" pitchFamily="34" charset="0"/>
                        </a:rPr>
                        <a:t>2015-07-16</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2124.29</a:t>
                      </a:r>
                    </a:p>
                  </a:txBody>
                  <a:tcPr marL="6350" marR="6350" marT="6350" marB="0" anchor="b">
                    <a:lnL>
                      <a:noFill/>
                    </a:lnL>
                    <a:lnR>
                      <a:noFill/>
                    </a:lnR>
                    <a:lnT>
                      <a:noFill/>
                    </a:lnT>
                    <a:lnB>
                      <a:noFill/>
                    </a:lnB>
                  </a:tcPr>
                </a:tc>
                <a:extLst>
                  <a:ext uri="{0D108BD9-81ED-4DB2-BD59-A6C34878D82A}">
                    <a16:rowId xmlns:a16="http://schemas.microsoft.com/office/drawing/2014/main" val="3957348620"/>
                  </a:ext>
                </a:extLst>
              </a:tr>
              <a:tr h="158750">
                <a:tc>
                  <a:txBody>
                    <a:bodyPr/>
                    <a:lstStyle/>
                    <a:p>
                      <a:pPr algn="r" fontAlgn="b"/>
                      <a:r>
                        <a:rPr lang="en-US" sz="1000" b="0" i="0" u="none" strike="noStrike">
                          <a:effectLst/>
                          <a:latin typeface="Arial" panose="020B0604020202020204" pitchFamily="34" charset="0"/>
                        </a:rPr>
                        <a:t>2015-07-17</a:t>
                      </a:r>
                    </a:p>
                  </a:txBody>
                  <a:tcPr marL="6350" marR="6350" marT="6350" marB="0" anchor="b">
                    <a:lnL>
                      <a:noFill/>
                    </a:lnL>
                    <a:lnR>
                      <a:noFill/>
                    </a:lnR>
                    <a:lnT>
                      <a:noFill/>
                    </a:lnT>
                    <a:lnB>
                      <a:noFill/>
                    </a:lnB>
                  </a:tcPr>
                </a:tc>
                <a:tc>
                  <a:txBody>
                    <a:bodyPr/>
                    <a:lstStyle/>
                    <a:p>
                      <a:pPr algn="r" fontAlgn="b"/>
                      <a:r>
                        <a:rPr lang="en-US" sz="1000" b="0" i="0" u="none" strike="noStrike">
                          <a:effectLst/>
                          <a:latin typeface="Arial" panose="020B0604020202020204" pitchFamily="34" charset="0"/>
                        </a:rPr>
                        <a:t>2126.64</a:t>
                      </a:r>
                    </a:p>
                  </a:txBody>
                  <a:tcPr marL="6350" marR="6350" marT="6350" marB="0" anchor="b">
                    <a:lnL>
                      <a:noFill/>
                    </a:lnL>
                    <a:lnR>
                      <a:noFill/>
                    </a:lnR>
                    <a:lnT>
                      <a:noFill/>
                    </a:lnT>
                    <a:lnB>
                      <a:noFill/>
                    </a:lnB>
                  </a:tcPr>
                </a:tc>
                <a:extLst>
                  <a:ext uri="{0D108BD9-81ED-4DB2-BD59-A6C34878D82A}">
                    <a16:rowId xmlns:a16="http://schemas.microsoft.com/office/drawing/2014/main" val="2059360401"/>
                  </a:ext>
                </a:extLst>
              </a:tr>
              <a:tr h="158750">
                <a:tc>
                  <a:txBody>
                    <a:bodyPr/>
                    <a:lstStyle/>
                    <a:p>
                      <a:pPr algn="r" fontAlgn="b"/>
                      <a:r>
                        <a:rPr lang="en-US" sz="1000" b="0" i="0" u="none" strike="noStrike">
                          <a:effectLst/>
                          <a:latin typeface="Arial" panose="020B0604020202020204" pitchFamily="34" charset="0"/>
                        </a:rPr>
                        <a:t>2015-07-20</a:t>
                      </a:r>
                    </a:p>
                  </a:txBody>
                  <a:tcPr marL="6350" marR="6350" marT="6350" marB="0" anchor="b">
                    <a:lnL>
                      <a:noFill/>
                    </a:lnL>
                    <a:lnR>
                      <a:noFill/>
                    </a:lnR>
                    <a:lnT>
                      <a:noFill/>
                    </a:lnT>
                    <a:lnB>
                      <a:noFill/>
                    </a:lnB>
                  </a:tcPr>
                </a:tc>
                <a:tc>
                  <a:txBody>
                    <a:bodyPr/>
                    <a:lstStyle/>
                    <a:p>
                      <a:pPr algn="r" fontAlgn="b"/>
                      <a:r>
                        <a:rPr lang="en-US" sz="1000" b="0" i="0" u="none" strike="noStrike" dirty="0">
                          <a:effectLst/>
                          <a:latin typeface="Arial" panose="020B0604020202020204" pitchFamily="34" charset="0"/>
                        </a:rPr>
                        <a:t>2128.28</a:t>
                      </a:r>
                    </a:p>
                  </a:txBody>
                  <a:tcPr marL="6350" marR="6350" marT="6350" marB="0" anchor="b">
                    <a:lnL>
                      <a:noFill/>
                    </a:lnL>
                    <a:lnR>
                      <a:noFill/>
                    </a:lnR>
                    <a:lnT>
                      <a:noFill/>
                    </a:lnT>
                    <a:lnB>
                      <a:noFill/>
                    </a:lnB>
                  </a:tcPr>
                </a:tc>
                <a:extLst>
                  <a:ext uri="{0D108BD9-81ED-4DB2-BD59-A6C34878D82A}">
                    <a16:rowId xmlns:a16="http://schemas.microsoft.com/office/drawing/2014/main" val="4020577922"/>
                  </a:ext>
                </a:extLst>
              </a:tr>
            </a:tbl>
          </a:graphicData>
        </a:graphic>
      </p:graphicFrame>
      <p:sp>
        <p:nvSpPr>
          <p:cNvPr id="3" name="TextBox 2"/>
          <p:cNvSpPr txBox="1"/>
          <p:nvPr/>
        </p:nvSpPr>
        <p:spPr>
          <a:xfrm>
            <a:off x="5872842" y="2114550"/>
            <a:ext cx="5584371" cy="1200329"/>
          </a:xfrm>
          <a:prstGeom prst="rect">
            <a:avLst/>
          </a:prstGeom>
          <a:noFill/>
        </p:spPr>
        <p:txBody>
          <a:bodyPr wrap="square" rtlCol="0">
            <a:spAutoFit/>
          </a:bodyPr>
          <a:lstStyle/>
          <a:p>
            <a:r>
              <a:rPr lang="en-US" dirty="0"/>
              <a:t>S&amp;P Dow Jones Indices </a:t>
            </a:r>
            <a:r>
              <a:rPr lang="en-US" dirty="0" smtClean="0"/>
              <a:t>LLC. 2020. “</a:t>
            </a:r>
            <a:r>
              <a:rPr lang="en-US" i="1" dirty="0" smtClean="0"/>
              <a:t>S&amp;P </a:t>
            </a:r>
            <a:r>
              <a:rPr lang="en-US" i="1" dirty="0"/>
              <a:t>500 [SP500</a:t>
            </a:r>
            <a:r>
              <a:rPr lang="en-US" i="1" dirty="0" smtClean="0"/>
              <a:t>] [dataset]”</a:t>
            </a:r>
            <a:r>
              <a:rPr lang="en-US" dirty="0" smtClean="0"/>
              <a:t>, </a:t>
            </a:r>
            <a:r>
              <a:rPr lang="en-US" dirty="0"/>
              <a:t>retrieved from FRED, Federal Reserve Bank of St. Louis; https://fred.stlouisfed.org/series/SP500, June 26, 2020. </a:t>
            </a:r>
          </a:p>
        </p:txBody>
      </p:sp>
    </p:spTree>
    <p:extLst>
      <p:ext uri="{BB962C8B-B14F-4D97-AF65-F5344CB8AC3E}">
        <p14:creationId xmlns:p14="http://schemas.microsoft.com/office/powerpoint/2010/main" val="17056995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 Availability Statements</a:t>
            </a:r>
            <a:endParaRPr lang="en-US" dirty="0"/>
          </a:p>
        </p:txBody>
      </p:sp>
      <p:pic>
        <p:nvPicPr>
          <p:cNvPr id="7" name="Content Placeholder 6"/>
          <p:cNvPicPr>
            <a:picLocks noGrp="1" noChangeAspect="1"/>
          </p:cNvPicPr>
          <p:nvPr>
            <p:ph idx="1"/>
          </p:nvPr>
        </p:nvPicPr>
        <p:blipFill>
          <a:blip r:embed="rId2"/>
          <a:stretch>
            <a:fillRect/>
          </a:stretch>
        </p:blipFill>
        <p:spPr>
          <a:xfrm>
            <a:off x="2214585" y="1825625"/>
            <a:ext cx="7762829" cy="4351338"/>
          </a:xfrm>
          <a:prstGeom prst="rect">
            <a:avLst/>
          </a:prstGeom>
          <a:effectLst>
            <a:outerShdw blurRad="50800" dist="127000" dir="2700000" algn="tl" rotWithShape="0">
              <a:prstClr val="black">
                <a:alpha val="40000"/>
              </a:prstClr>
            </a:outerShdw>
          </a:effectLst>
        </p:spPr>
      </p:pic>
      <p:sp>
        <p:nvSpPr>
          <p:cNvPr id="8" name="TextBox 7"/>
          <p:cNvSpPr txBox="1"/>
          <p:nvPr/>
        </p:nvSpPr>
        <p:spPr>
          <a:xfrm>
            <a:off x="563336" y="3518807"/>
            <a:ext cx="5102678" cy="1569660"/>
          </a:xfrm>
          <a:prstGeom prst="rect">
            <a:avLst/>
          </a:prstGeom>
          <a:solidFill>
            <a:schemeClr val="bg1"/>
          </a:solidFill>
          <a:ln w="25400">
            <a:solidFill>
              <a:schemeClr val="tx1"/>
            </a:solidFill>
          </a:ln>
        </p:spPr>
        <p:txBody>
          <a:bodyPr wrap="square" rtlCol="0">
            <a:spAutoFit/>
          </a:bodyPr>
          <a:lstStyle/>
          <a:p>
            <a:r>
              <a:rPr lang="en-US" sz="3200" dirty="0" smtClean="0"/>
              <a:t>Describes data file, where to get it, how to get it, and any conditions of obtaining it</a:t>
            </a:r>
            <a:endParaRPr lang="en-US" sz="3200" dirty="0"/>
          </a:p>
        </p:txBody>
      </p:sp>
      <p:sp>
        <p:nvSpPr>
          <p:cNvPr id="11" name="Oval 10"/>
          <p:cNvSpPr/>
          <p:nvPr/>
        </p:nvSpPr>
        <p:spPr>
          <a:xfrm>
            <a:off x="2686051" y="1763486"/>
            <a:ext cx="6800850" cy="134710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355521" y="3102429"/>
            <a:ext cx="914400" cy="416378"/>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224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a:t>
            </a:r>
          </a:p>
        </p:txBody>
      </p:sp>
      <p:sp>
        <p:nvSpPr>
          <p:cNvPr id="3" name="Content Placeholder 2"/>
          <p:cNvSpPr>
            <a:spLocks noGrp="1"/>
          </p:cNvSpPr>
          <p:nvPr>
            <p:ph idx="1"/>
          </p:nvPr>
        </p:nvSpPr>
        <p:spPr/>
        <p:txBody>
          <a:bodyPr>
            <a:normAutofit/>
          </a:bodyPr>
          <a:lstStyle/>
          <a:p>
            <a:r>
              <a:rPr lang="en-US" dirty="0"/>
              <a:t>Replication archives and Data (Code) Availability policies</a:t>
            </a:r>
          </a:p>
          <a:p>
            <a:r>
              <a:rPr lang="en-US" dirty="0"/>
              <a:t>Shared open source software</a:t>
            </a:r>
          </a:p>
          <a:p>
            <a:r>
              <a:rPr lang="en-US" dirty="0"/>
              <a:t>Better public-use and </a:t>
            </a:r>
            <a:r>
              <a:rPr lang="en-US" dirty="0" smtClean="0"/>
              <a:t>shared confidential </a:t>
            </a:r>
            <a:r>
              <a:rPr lang="en-US" dirty="0"/>
              <a:t>data</a:t>
            </a:r>
          </a:p>
          <a:p>
            <a:r>
              <a:rPr lang="en-US" dirty="0" smtClean="0"/>
              <a:t>History of </a:t>
            </a:r>
            <a:r>
              <a:rPr lang="en-US" dirty="0"/>
              <a:t>accessing preprints/ grey literature</a:t>
            </a:r>
          </a:p>
        </p:txBody>
      </p:sp>
      <p:pic>
        <p:nvPicPr>
          <p:cNvPr id="2052" name="Picture 4" descr="RePEc: Research Papers in Economic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47804" y="4794907"/>
            <a:ext cx="2409825" cy="55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353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Data Citation</a:t>
            </a:r>
            <a:endParaRPr lang="en-US" dirty="0"/>
          </a:p>
        </p:txBody>
      </p:sp>
      <p:pic>
        <p:nvPicPr>
          <p:cNvPr id="7" name="Content Placeholder 6"/>
          <p:cNvPicPr>
            <a:picLocks noGrp="1" noChangeAspect="1"/>
          </p:cNvPicPr>
          <p:nvPr>
            <p:ph idx="1"/>
          </p:nvPr>
        </p:nvPicPr>
        <p:blipFill>
          <a:blip r:embed="rId2"/>
          <a:stretch>
            <a:fillRect/>
          </a:stretch>
        </p:blipFill>
        <p:spPr>
          <a:xfrm>
            <a:off x="2214585" y="1825625"/>
            <a:ext cx="7762829" cy="4351338"/>
          </a:xfrm>
          <a:prstGeom prst="rect">
            <a:avLst/>
          </a:prstGeom>
          <a:effectLst>
            <a:outerShdw blurRad="50800" dist="127000" dir="2700000" algn="tl" rotWithShape="0">
              <a:prstClr val="black">
                <a:alpha val="40000"/>
              </a:prstClr>
            </a:outerShdw>
          </a:effectLst>
        </p:spPr>
      </p:pic>
      <p:sp>
        <p:nvSpPr>
          <p:cNvPr id="8" name="TextBox 7"/>
          <p:cNvSpPr txBox="1"/>
          <p:nvPr/>
        </p:nvSpPr>
        <p:spPr>
          <a:xfrm>
            <a:off x="563336" y="3518807"/>
            <a:ext cx="4122964" cy="1077218"/>
          </a:xfrm>
          <a:prstGeom prst="rect">
            <a:avLst/>
          </a:prstGeom>
          <a:solidFill>
            <a:schemeClr val="bg1"/>
          </a:solidFill>
          <a:ln w="25400">
            <a:solidFill>
              <a:schemeClr val="tx1"/>
            </a:solidFill>
          </a:ln>
        </p:spPr>
        <p:txBody>
          <a:bodyPr wrap="square" rtlCol="0">
            <a:spAutoFit/>
          </a:bodyPr>
          <a:lstStyle/>
          <a:p>
            <a:r>
              <a:rPr lang="en-US" sz="3200" dirty="0" smtClean="0"/>
              <a:t>Attributes the file to the proper source</a:t>
            </a:r>
            <a:endParaRPr lang="en-US" sz="3200" dirty="0"/>
          </a:p>
        </p:txBody>
      </p:sp>
      <p:sp>
        <p:nvSpPr>
          <p:cNvPr id="11" name="Oval 10"/>
          <p:cNvSpPr/>
          <p:nvPr/>
        </p:nvSpPr>
        <p:spPr>
          <a:xfrm>
            <a:off x="4996543" y="2808514"/>
            <a:ext cx="4923064" cy="1248909"/>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751614" y="3910693"/>
            <a:ext cx="914400" cy="416378"/>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7891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Citing restricted-access data</a:t>
            </a:r>
            <a:endParaRPr lang="en-US" dirty="0"/>
          </a:p>
        </p:txBody>
      </p:sp>
      <p:sp>
        <p:nvSpPr>
          <p:cNvPr id="3" name="Content Placeholder 2"/>
          <p:cNvSpPr>
            <a:spLocks noGrp="1"/>
          </p:cNvSpPr>
          <p:nvPr>
            <p:ph idx="1"/>
          </p:nvPr>
        </p:nvSpPr>
        <p:spPr>
          <a:xfrm>
            <a:off x="2144062" y="2672443"/>
            <a:ext cx="7887547" cy="1973036"/>
          </a:xfrm>
        </p:spPr>
        <p:txBody>
          <a:bodyPr>
            <a:normAutofit/>
          </a:bodyPr>
          <a:lstStyle/>
          <a:p>
            <a:pPr marL="0" indent="0" algn="ctr">
              <a:buNone/>
            </a:pPr>
            <a:r>
              <a:rPr lang="en-US" sz="4800" dirty="0" smtClean="0"/>
              <a:t>“Well, I can’t download the data, so I can’t cite it.”</a:t>
            </a:r>
            <a:endParaRPr lang="en-US" sz="4800" dirty="0"/>
          </a:p>
        </p:txBody>
      </p:sp>
    </p:spTree>
    <p:extLst>
      <p:ext uri="{BB962C8B-B14F-4D97-AF65-F5344CB8AC3E}">
        <p14:creationId xmlns:p14="http://schemas.microsoft.com/office/powerpoint/2010/main" val="329827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9965" y="3802931"/>
            <a:ext cx="2203268" cy="517439"/>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10193" y="2954064"/>
            <a:ext cx="7241177" cy="38543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94760" y="2681203"/>
            <a:ext cx="7543800" cy="386862"/>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AEA “Data Availability Policy” (2019)</a:t>
            </a:r>
          </a:p>
        </p:txBody>
      </p:sp>
      <p:sp>
        <p:nvSpPr>
          <p:cNvPr id="7" name="Rectangle 6"/>
          <p:cNvSpPr/>
          <p:nvPr/>
        </p:nvSpPr>
        <p:spPr>
          <a:xfrm>
            <a:off x="5686696" y="4857587"/>
            <a:ext cx="5129349" cy="391079"/>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rmAutofit/>
          </a:bodyPr>
          <a:lstStyle/>
          <a:p>
            <a:pPr fontAlgn="base"/>
            <a:r>
              <a:rPr lang="en-US" dirty="0">
                <a:solidFill>
                  <a:schemeClr val="bg1">
                    <a:lumMod val="75000"/>
                  </a:schemeClr>
                </a:solidFill>
              </a:rPr>
              <a:t>It is the policy of the American Economic Association to publish papers only if the data used in the analysis are </a:t>
            </a:r>
            <a:r>
              <a:rPr lang="en-US" b="1" u="sng" dirty="0"/>
              <a:t>clearly and precisely </a:t>
            </a:r>
            <a:r>
              <a:rPr lang="en-US" dirty="0">
                <a:solidFill>
                  <a:schemeClr val="bg1">
                    <a:lumMod val="75000"/>
                  </a:schemeClr>
                </a:solidFill>
              </a:rPr>
              <a:t>documented and </a:t>
            </a:r>
            <a:r>
              <a:rPr lang="en-US" b="1" u="sng" dirty="0"/>
              <a:t>access to the data and code is clearly and precisely documented and is non-exclusive to the authors.</a:t>
            </a:r>
          </a:p>
          <a:p>
            <a:pPr fontAlgn="base"/>
            <a:r>
              <a:rPr lang="en-US" dirty="0">
                <a:solidFill>
                  <a:schemeClr val="bg1">
                    <a:lumMod val="75000"/>
                  </a:schemeClr>
                </a:solidFill>
              </a:rPr>
              <a:t>Authors of accepted papers that contain empirical work, simulations, or experimental work must </a:t>
            </a:r>
            <a:r>
              <a:rPr lang="en-US" sz="3200" b="1" dirty="0">
                <a:solidFill>
                  <a:schemeClr val="accent2">
                    <a:lumMod val="75000"/>
                  </a:schemeClr>
                </a:solidFill>
              </a:rPr>
              <a:t>provide</a:t>
            </a:r>
            <a:r>
              <a:rPr lang="en-US" dirty="0">
                <a:solidFill>
                  <a:schemeClr val="bg1">
                    <a:lumMod val="75000"/>
                  </a:schemeClr>
                </a:solidFill>
              </a:rPr>
              <a:t>, </a:t>
            </a:r>
            <a:r>
              <a:rPr lang="en-US" sz="3200" b="1" dirty="0">
                <a:solidFill>
                  <a:schemeClr val="accent6">
                    <a:lumMod val="75000"/>
                  </a:schemeClr>
                </a:solidFill>
              </a:rPr>
              <a:t>prior to acceptance</a:t>
            </a:r>
            <a:r>
              <a:rPr lang="en-US" dirty="0">
                <a:solidFill>
                  <a:schemeClr val="bg1">
                    <a:lumMod val="75000"/>
                  </a:schemeClr>
                </a:solidFill>
              </a:rPr>
              <a:t>, the data, programs, and other details of the computations </a:t>
            </a:r>
            <a:r>
              <a:rPr lang="en-US" sz="3200" b="1" dirty="0">
                <a:solidFill>
                  <a:schemeClr val="accent4">
                    <a:lumMod val="75000"/>
                  </a:schemeClr>
                </a:solidFill>
              </a:rPr>
              <a:t>sufficient to permit replication</a:t>
            </a:r>
            <a:r>
              <a:rPr lang="en-US" dirty="0">
                <a:solidFill>
                  <a:schemeClr val="bg1">
                    <a:lumMod val="75000"/>
                  </a:schemeClr>
                </a:solidFill>
              </a:rPr>
              <a:t>, as well as </a:t>
            </a:r>
            <a:r>
              <a:rPr lang="en-US" b="1" dirty="0">
                <a:solidFill>
                  <a:schemeClr val="accent1">
                    <a:lumMod val="75000"/>
                  </a:schemeClr>
                </a:solidFill>
              </a:rPr>
              <a:t>information about access to data and programs.</a:t>
            </a:r>
          </a:p>
          <a:p>
            <a:endParaRPr lang="en-US" dirty="0"/>
          </a:p>
        </p:txBody>
      </p:sp>
      <p:sp>
        <p:nvSpPr>
          <p:cNvPr id="8" name="Rectangle 7"/>
          <p:cNvSpPr/>
          <p:nvPr/>
        </p:nvSpPr>
        <p:spPr>
          <a:xfrm>
            <a:off x="1010193" y="2604407"/>
            <a:ext cx="10517778" cy="92256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54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manuscript is checked</a:t>
            </a:r>
          </a:p>
        </p:txBody>
      </p:sp>
      <p:sp>
        <p:nvSpPr>
          <p:cNvPr id="3" name="Content Placeholder 2"/>
          <p:cNvSpPr>
            <a:spLocks noGrp="1"/>
          </p:cNvSpPr>
          <p:nvPr>
            <p:ph idx="1"/>
          </p:nvPr>
        </p:nvSpPr>
        <p:spPr/>
        <p:txBody>
          <a:bodyPr>
            <a:normAutofit/>
          </a:bodyPr>
          <a:lstStyle/>
          <a:p>
            <a:r>
              <a:rPr lang="en-US" dirty="0"/>
              <a:t>What datasets are used</a:t>
            </a:r>
          </a:p>
          <a:p>
            <a:r>
              <a:rPr lang="en-US" dirty="0"/>
              <a:t>Are they cited?</a:t>
            </a:r>
          </a:p>
          <a:p>
            <a:r>
              <a:rPr lang="en-US" dirty="0"/>
              <a:t>Is there additional information on access? </a:t>
            </a:r>
          </a:p>
          <a:p>
            <a:pPr lvl="1"/>
            <a:r>
              <a:rPr lang="en-US" dirty="0"/>
              <a:t>→ URL leads to exact data?</a:t>
            </a:r>
          </a:p>
          <a:p>
            <a:pPr lvl="1"/>
            <a:r>
              <a:rPr lang="en-US" dirty="0"/>
              <a:t>→ URL leads to application procedure?</a:t>
            </a:r>
          </a:p>
          <a:p>
            <a:pPr lvl="1"/>
            <a:r>
              <a:rPr lang="en-US" dirty="0"/>
              <a:t>→ other access procedure is described?</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88466" y="1501454"/>
            <a:ext cx="3902614" cy="2750713"/>
          </a:xfrm>
          <a:prstGeom prst="rect">
            <a:avLst/>
          </a:prstGeom>
        </p:spPr>
      </p:pic>
      <p:sp>
        <p:nvSpPr>
          <p:cNvPr id="5" name="TextBox 4"/>
          <p:cNvSpPr txBox="1"/>
          <p:nvPr/>
        </p:nvSpPr>
        <p:spPr>
          <a:xfrm>
            <a:off x="8164947" y="6545584"/>
            <a:ext cx="4775200" cy="276999"/>
          </a:xfrm>
          <a:prstGeom prst="rect">
            <a:avLst/>
          </a:prstGeom>
          <a:noFill/>
        </p:spPr>
        <p:txBody>
          <a:bodyPr wrap="square" rtlCol="0">
            <a:spAutoFit/>
          </a:bodyPr>
          <a:lstStyle/>
          <a:p>
            <a:r>
              <a:rPr lang="fr-FR" sz="1200" dirty="0">
                <a:solidFill>
                  <a:schemeClr val="bg1">
                    <a:lumMod val="85000"/>
                  </a:schemeClr>
                </a:solidFill>
              </a:rPr>
              <a:t>Le labyrinthe des juges, par </a:t>
            </a:r>
            <a:r>
              <a:rPr lang="fr-FR" sz="1200" dirty="0">
                <a:solidFill>
                  <a:schemeClr val="bg1">
                    <a:lumMod val="85000"/>
                  </a:schemeClr>
                </a:solidFill>
                <a:hlinkClick r:id="rId3"/>
              </a:rPr>
              <a:t>Guillaume Beck</a:t>
            </a:r>
            <a:endParaRPr lang="en-US" sz="1200" dirty="0">
              <a:solidFill>
                <a:schemeClr val="bg1">
                  <a:lumMod val="85000"/>
                </a:schemeClr>
              </a:solidFill>
            </a:endParaRPr>
          </a:p>
        </p:txBody>
      </p:sp>
    </p:spTree>
    <p:extLst>
      <p:ext uri="{BB962C8B-B14F-4D97-AF65-F5344CB8AC3E}">
        <p14:creationId xmlns:p14="http://schemas.microsoft.com/office/powerpoint/2010/main" val="282198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 manuscript is checked</a:t>
            </a:r>
          </a:p>
        </p:txBody>
      </p:sp>
      <p:sp>
        <p:nvSpPr>
          <p:cNvPr id="3" name="Content Placeholder 2"/>
          <p:cNvSpPr>
            <a:spLocks noGrp="1"/>
          </p:cNvSpPr>
          <p:nvPr>
            <p:ph idx="1"/>
          </p:nvPr>
        </p:nvSpPr>
        <p:spPr/>
        <p:txBody>
          <a:bodyPr>
            <a:normAutofit/>
          </a:bodyPr>
          <a:lstStyle/>
          <a:p>
            <a:r>
              <a:rPr lang="en-US" dirty="0"/>
              <a:t>What datasets are used</a:t>
            </a:r>
          </a:p>
          <a:p>
            <a:r>
              <a:rPr lang="en-US" dirty="0"/>
              <a:t>Are they cited?</a:t>
            </a:r>
          </a:p>
          <a:p>
            <a:r>
              <a:rPr lang="en-US" dirty="0"/>
              <a:t>Is there additional information on access? </a:t>
            </a:r>
          </a:p>
          <a:p>
            <a:r>
              <a:rPr lang="en-US" dirty="0"/>
              <a:t>Is there license/ data use information?</a:t>
            </a:r>
          </a:p>
          <a:p>
            <a:pPr lvl="1"/>
            <a:r>
              <a:rPr lang="en-US" dirty="0"/>
              <a:t>→ </a:t>
            </a:r>
            <a:r>
              <a:rPr lang="en-US" b="1" u="sng" dirty="0">
                <a:solidFill>
                  <a:schemeClr val="accent6">
                    <a:lumMod val="75000"/>
                  </a:schemeClr>
                </a:solidFill>
              </a:rPr>
              <a:t>Should</a:t>
            </a:r>
            <a:r>
              <a:rPr lang="en-US" dirty="0"/>
              <a:t> the author provide the data?</a:t>
            </a:r>
          </a:p>
          <a:p>
            <a:pPr lvl="1"/>
            <a:r>
              <a:rPr lang="en-US" dirty="0"/>
              <a:t>→ Is the author </a:t>
            </a:r>
            <a:r>
              <a:rPr lang="en-US" b="1" u="sng" dirty="0">
                <a:solidFill>
                  <a:srgbClr val="FF0000"/>
                </a:solidFill>
              </a:rPr>
              <a:t>allowed</a:t>
            </a:r>
            <a:r>
              <a:rPr lang="en-US" dirty="0"/>
              <a:t> to provide data?</a:t>
            </a:r>
          </a:p>
        </p:txBody>
      </p:sp>
    </p:spTree>
    <p:extLst>
      <p:ext uri="{BB962C8B-B14F-4D97-AF65-F5344CB8AC3E}">
        <p14:creationId xmlns:p14="http://schemas.microsoft.com/office/powerpoint/2010/main" val="427869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Academic data publisher</a:t>
            </a:r>
          </a:p>
        </p:txBody>
      </p:sp>
      <p:pic>
        <p:nvPicPr>
          <p:cNvPr id="4" name="Content Placeholder 3"/>
          <p:cNvPicPr>
            <a:picLocks noGrp="1" noChangeAspect="1"/>
          </p:cNvPicPr>
          <p:nvPr>
            <p:ph idx="1"/>
          </p:nvPr>
        </p:nvPicPr>
        <p:blipFill>
          <a:blip r:embed="rId2"/>
          <a:stretch>
            <a:fillRect/>
          </a:stretch>
        </p:blipFill>
        <p:spPr>
          <a:xfrm>
            <a:off x="2152650" y="2148271"/>
            <a:ext cx="7886700" cy="3750496"/>
          </a:xfrm>
          <a:prstGeom prst="rect">
            <a:avLst/>
          </a:prstGeom>
        </p:spPr>
      </p:pic>
    </p:spTree>
    <p:extLst>
      <p:ext uri="{BB962C8B-B14F-4D97-AF65-F5344CB8AC3E}">
        <p14:creationId xmlns:p14="http://schemas.microsoft.com/office/powerpoint/2010/main" val="5804986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Academic data publisher</a:t>
            </a:r>
          </a:p>
        </p:txBody>
      </p:sp>
      <p:pic>
        <p:nvPicPr>
          <p:cNvPr id="4" name="Content Placeholder 3"/>
          <p:cNvPicPr>
            <a:picLocks noGrp="1" noChangeAspect="1"/>
          </p:cNvPicPr>
          <p:nvPr>
            <p:ph idx="1"/>
          </p:nvPr>
        </p:nvPicPr>
        <p:blipFill>
          <a:blip r:embed="rId2"/>
          <a:stretch>
            <a:fillRect/>
          </a:stretch>
        </p:blipFill>
        <p:spPr>
          <a:xfrm>
            <a:off x="2152650" y="2148271"/>
            <a:ext cx="7886700" cy="3750496"/>
          </a:xfrm>
          <a:prstGeom prst="rect">
            <a:avLst/>
          </a:prstGeom>
        </p:spPr>
      </p:pic>
      <p:pic>
        <p:nvPicPr>
          <p:cNvPr id="3" name="Picture 2"/>
          <p:cNvPicPr>
            <a:picLocks noChangeAspect="1"/>
          </p:cNvPicPr>
          <p:nvPr/>
        </p:nvPicPr>
        <p:blipFill>
          <a:blip r:embed="rId3"/>
          <a:stretch>
            <a:fillRect/>
          </a:stretch>
        </p:blipFill>
        <p:spPr>
          <a:xfrm>
            <a:off x="2780723" y="3597275"/>
            <a:ext cx="6057900" cy="1085850"/>
          </a:xfrm>
          <a:prstGeom prst="rect">
            <a:avLst/>
          </a:prstGeom>
          <a:ln w="38100">
            <a:solidFill>
              <a:srgbClr val="C00000"/>
            </a:solidFill>
          </a:ln>
          <a:effectLst>
            <a:outerShdw blurRad="50800" dist="1270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1125434" y="1532289"/>
            <a:ext cx="9627095" cy="615982"/>
          </a:xfrm>
          <a:prstGeom prst="rect">
            <a:avLst/>
          </a:prstGeom>
        </p:spPr>
      </p:pic>
    </p:spTree>
    <p:extLst>
      <p:ext uri="{BB962C8B-B14F-4D97-AF65-F5344CB8AC3E}">
        <p14:creationId xmlns:p14="http://schemas.microsoft.com/office/powerpoint/2010/main" val="46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 Academic data publisher-new!</a:t>
            </a:r>
          </a:p>
        </p:txBody>
      </p:sp>
      <p:pic>
        <p:nvPicPr>
          <p:cNvPr id="4" name="Content Placeholder 3"/>
          <p:cNvPicPr>
            <a:picLocks noGrp="1" noChangeAspect="1"/>
          </p:cNvPicPr>
          <p:nvPr>
            <p:ph idx="1"/>
          </p:nvPr>
        </p:nvPicPr>
        <p:blipFill>
          <a:blip r:embed="rId2"/>
          <a:stretch>
            <a:fillRect/>
          </a:stretch>
        </p:blipFill>
        <p:spPr>
          <a:xfrm>
            <a:off x="2152650" y="2148271"/>
            <a:ext cx="7886700" cy="3750496"/>
          </a:xfrm>
          <a:prstGeom prst="rect">
            <a:avLst/>
          </a:prstGeom>
        </p:spPr>
      </p:pic>
      <p:pic>
        <p:nvPicPr>
          <p:cNvPr id="5" name="Picture 4"/>
          <p:cNvPicPr>
            <a:picLocks noChangeAspect="1"/>
          </p:cNvPicPr>
          <p:nvPr/>
        </p:nvPicPr>
        <p:blipFill>
          <a:blip r:embed="rId3"/>
          <a:stretch>
            <a:fillRect/>
          </a:stretch>
        </p:blipFill>
        <p:spPr>
          <a:xfrm>
            <a:off x="2266227" y="3800475"/>
            <a:ext cx="7400925" cy="1085850"/>
          </a:xfrm>
          <a:prstGeom prst="rect">
            <a:avLst/>
          </a:prstGeom>
          <a:ln w="34925">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750494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 to </a:t>
            </a:r>
            <a:r>
              <a:rPr lang="en-US" b="1" u="sng" dirty="0" smtClean="0"/>
              <a:t>use</a:t>
            </a:r>
            <a:r>
              <a:rPr lang="en-US" dirty="0" smtClean="0"/>
              <a:t> data</a:t>
            </a:r>
            <a:endParaRPr lang="en-US" dirty="0"/>
          </a:p>
        </p:txBody>
      </p:sp>
      <p:sp>
        <p:nvSpPr>
          <p:cNvPr id="3" name="Content Placeholder 2"/>
          <p:cNvSpPr>
            <a:spLocks noGrp="1"/>
          </p:cNvSpPr>
          <p:nvPr>
            <p:ph idx="1"/>
          </p:nvPr>
        </p:nvSpPr>
        <p:spPr/>
        <p:txBody>
          <a:bodyPr/>
          <a:lstStyle/>
          <a:p>
            <a:r>
              <a:rPr lang="en-US" dirty="0" smtClean="0"/>
              <a:t>You browsed a website</a:t>
            </a:r>
          </a:p>
          <a:p>
            <a:r>
              <a:rPr lang="en-US" dirty="0" smtClean="0"/>
              <a:t>You purchased the data</a:t>
            </a:r>
          </a:p>
          <a:p>
            <a:r>
              <a:rPr lang="en-US" dirty="0" smtClean="0"/>
              <a:t>You signed a data use agreement</a:t>
            </a:r>
          </a:p>
          <a:p>
            <a:r>
              <a:rPr lang="en-US" dirty="0" smtClean="0"/>
              <a:t>You created the data (lab experiment)</a:t>
            </a:r>
          </a:p>
          <a:p>
            <a:r>
              <a:rPr lang="en-US" dirty="0" smtClean="0"/>
              <a:t>You had survey respondents consent to use (IRB approval!)</a:t>
            </a:r>
            <a:endParaRPr lang="en-US" dirty="0"/>
          </a:p>
        </p:txBody>
      </p:sp>
    </p:spTree>
    <p:extLst>
      <p:ext uri="{BB962C8B-B14F-4D97-AF65-F5344CB8AC3E}">
        <p14:creationId xmlns:p14="http://schemas.microsoft.com/office/powerpoint/2010/main" val="12025550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 to </a:t>
            </a:r>
            <a:r>
              <a:rPr lang="en-US" b="1" u="sng" dirty="0" smtClean="0"/>
              <a:t>distribute</a:t>
            </a:r>
            <a:r>
              <a:rPr lang="en-US" dirty="0" smtClean="0"/>
              <a:t> the data</a:t>
            </a:r>
            <a:endParaRPr lang="en-US" dirty="0"/>
          </a:p>
        </p:txBody>
      </p:sp>
      <p:sp>
        <p:nvSpPr>
          <p:cNvPr id="3" name="Content Placeholder 2"/>
          <p:cNvSpPr>
            <a:spLocks noGrp="1"/>
          </p:cNvSpPr>
          <p:nvPr>
            <p:ph idx="1"/>
          </p:nvPr>
        </p:nvSpPr>
        <p:spPr/>
        <p:txBody>
          <a:bodyPr/>
          <a:lstStyle/>
          <a:p>
            <a:r>
              <a:rPr lang="en-US" dirty="0" smtClean="0"/>
              <a:t>If you created the data, you decide.</a:t>
            </a:r>
          </a:p>
          <a:p>
            <a:r>
              <a:rPr lang="en-US" dirty="0" smtClean="0"/>
              <a:t>If you got it from somewhere else:</a:t>
            </a:r>
          </a:p>
          <a:p>
            <a:endParaRPr lang="en-US" dirty="0" smtClean="0"/>
          </a:p>
          <a:p>
            <a:pPr marL="0" indent="0">
              <a:buNone/>
            </a:pPr>
            <a:r>
              <a:rPr lang="en-US" dirty="0" smtClean="0"/>
              <a:t>READ THE TERMS OF USE / DATA USE AGREEMENT / CLICK-THROUGH / ETC.</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8635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AF8F-F213-4D6A-B8D4-6C51FA80B1D2}"/>
              </a:ext>
            </a:extLst>
          </p:cNvPr>
          <p:cNvSpPr>
            <a:spLocks noGrp="1"/>
          </p:cNvSpPr>
          <p:nvPr>
            <p:ph type="title"/>
          </p:nvPr>
        </p:nvSpPr>
        <p:spPr>
          <a:xfrm>
            <a:off x="1554480" y="365125"/>
            <a:ext cx="9784080" cy="1325563"/>
          </a:xfrm>
        </p:spPr>
        <p:txBody>
          <a:bodyPr/>
          <a:lstStyle/>
          <a:p>
            <a:r>
              <a:rPr lang="en-US" dirty="0"/>
              <a:t>Some key statistics</a:t>
            </a:r>
          </a:p>
        </p:txBody>
      </p:sp>
      <p:graphicFrame>
        <p:nvGraphicFramePr>
          <p:cNvPr id="4" name="Content Placeholder 3">
            <a:extLst>
              <a:ext uri="{FF2B5EF4-FFF2-40B4-BE49-F238E27FC236}">
                <a16:creationId xmlns:a16="http://schemas.microsoft.com/office/drawing/2014/main" id="{3451F396-6739-4D9A-829C-7DA5C7C1255F}"/>
              </a:ext>
            </a:extLst>
          </p:cNvPr>
          <p:cNvGraphicFramePr>
            <a:graphicFrameLocks noGrp="1"/>
          </p:cNvGraphicFramePr>
          <p:nvPr>
            <p:ph idx="1"/>
          </p:nvPr>
        </p:nvGraphicFramePr>
        <p:xfrm>
          <a:off x="939522" y="1865598"/>
          <a:ext cx="10515601" cy="4079240"/>
        </p:xfrm>
        <a:graphic>
          <a:graphicData uri="http://schemas.openxmlformats.org/drawingml/2006/table">
            <a:tbl>
              <a:tblPr firstRow="1" bandRow="1">
                <a:tableStyleId>{5C22544A-7EE6-4342-B048-85BDC9FD1C3A}</a:tableStyleId>
              </a:tblPr>
              <a:tblGrid>
                <a:gridCol w="3928811">
                  <a:extLst>
                    <a:ext uri="{9D8B030D-6E8A-4147-A177-3AD203B41FA5}">
                      <a16:colId xmlns:a16="http://schemas.microsoft.com/office/drawing/2014/main" val="2413352468"/>
                    </a:ext>
                  </a:extLst>
                </a:gridCol>
                <a:gridCol w="465667">
                  <a:extLst>
                    <a:ext uri="{9D8B030D-6E8A-4147-A177-3AD203B41FA5}">
                      <a16:colId xmlns:a16="http://schemas.microsoft.com/office/drawing/2014/main" val="2890217199"/>
                    </a:ext>
                  </a:extLst>
                </a:gridCol>
                <a:gridCol w="372533">
                  <a:extLst>
                    <a:ext uri="{9D8B030D-6E8A-4147-A177-3AD203B41FA5}">
                      <a16:colId xmlns:a16="http://schemas.microsoft.com/office/drawing/2014/main" val="317470476"/>
                    </a:ext>
                  </a:extLst>
                </a:gridCol>
                <a:gridCol w="728134">
                  <a:extLst>
                    <a:ext uri="{9D8B030D-6E8A-4147-A177-3AD203B41FA5}">
                      <a16:colId xmlns:a16="http://schemas.microsoft.com/office/drawing/2014/main" val="1459328702"/>
                    </a:ext>
                  </a:extLst>
                </a:gridCol>
                <a:gridCol w="975265">
                  <a:extLst>
                    <a:ext uri="{9D8B030D-6E8A-4147-A177-3AD203B41FA5}">
                      <a16:colId xmlns:a16="http://schemas.microsoft.com/office/drawing/2014/main" val="1056862685"/>
                    </a:ext>
                  </a:extLst>
                </a:gridCol>
                <a:gridCol w="1294082">
                  <a:extLst>
                    <a:ext uri="{9D8B030D-6E8A-4147-A177-3AD203B41FA5}">
                      <a16:colId xmlns:a16="http://schemas.microsoft.com/office/drawing/2014/main" val="1873812096"/>
                    </a:ext>
                  </a:extLst>
                </a:gridCol>
                <a:gridCol w="424176">
                  <a:extLst>
                    <a:ext uri="{9D8B030D-6E8A-4147-A177-3AD203B41FA5}">
                      <a16:colId xmlns:a16="http://schemas.microsoft.com/office/drawing/2014/main" val="200168760"/>
                    </a:ext>
                  </a:extLst>
                </a:gridCol>
                <a:gridCol w="1440647">
                  <a:extLst>
                    <a:ext uri="{9D8B030D-6E8A-4147-A177-3AD203B41FA5}">
                      <a16:colId xmlns:a16="http://schemas.microsoft.com/office/drawing/2014/main" val="3288696754"/>
                    </a:ext>
                  </a:extLst>
                </a:gridCol>
                <a:gridCol w="886286">
                  <a:extLst>
                    <a:ext uri="{9D8B030D-6E8A-4147-A177-3AD203B41FA5}">
                      <a16:colId xmlns:a16="http://schemas.microsoft.com/office/drawing/2014/main" val="3813918256"/>
                    </a:ext>
                  </a:extLst>
                </a:gridCol>
              </a:tblGrid>
              <a:tr h="370840">
                <a:tc>
                  <a:txBody>
                    <a:bodyPr/>
                    <a:lstStyle/>
                    <a:p>
                      <a:pPr algn="l" fontAlgn="b"/>
                      <a:r>
                        <a:rPr lang="en-US" sz="2000" b="1" i="0" u="none" strike="noStrike" dirty="0">
                          <a:solidFill>
                            <a:srgbClr val="000000"/>
                          </a:solidFill>
                          <a:effectLst/>
                          <a:latin typeface="Calibri" panose="020F0502020204030204" pitchFamily="34" charset="0"/>
                        </a:rPr>
                        <a:t>Study</a:t>
                      </a:r>
                    </a:p>
                  </a:txBody>
                  <a:tcPr marL="6350" marR="6350" marT="6350" marB="0" anchor="b"/>
                </a:tc>
                <a:tc>
                  <a:txBody>
                    <a:bodyPr/>
                    <a:lstStyle/>
                    <a:p>
                      <a:pPr algn="l" fontAlgn="b"/>
                      <a:r>
                        <a:rPr lang="en-US" sz="1600" b="1" i="0" u="none" strike="noStrike" dirty="0">
                          <a:solidFill>
                            <a:srgbClr val="000000"/>
                          </a:solidFill>
                          <a:effectLst/>
                          <a:latin typeface="Calibri" panose="020F0502020204030204" pitchFamily="34" charset="0"/>
                        </a:rPr>
                        <a:t>Year</a:t>
                      </a:r>
                    </a:p>
                  </a:txBody>
                  <a:tcPr marL="6350" marR="6350" marT="6350" marB="0" anchor="b"/>
                </a:tc>
                <a:tc>
                  <a:txBody>
                    <a:bodyPr/>
                    <a:lstStyle/>
                    <a:p>
                      <a:pPr algn="l" fontAlgn="b"/>
                      <a:r>
                        <a:rPr lang="en-US" sz="1600" b="1" i="0" u="none" strike="noStrike" dirty="0">
                          <a:solidFill>
                            <a:srgbClr val="000000"/>
                          </a:solidFill>
                          <a:effectLst/>
                          <a:latin typeface="Calibri" panose="020F0502020204030204" pitchFamily="34" charset="0"/>
                        </a:rPr>
                        <a:t>N</a:t>
                      </a:r>
                    </a:p>
                  </a:txBody>
                  <a:tcPr marL="6350" marR="6350" marT="6350" marB="0" anchor="b"/>
                </a:tc>
                <a:tc>
                  <a:txBody>
                    <a:bodyPr/>
                    <a:lstStyle/>
                    <a:p>
                      <a:pPr algn="l" fontAlgn="b"/>
                      <a:r>
                        <a:rPr lang="en-US" sz="1600" b="1" i="0" u="none" strike="noStrike" dirty="0">
                          <a:solidFill>
                            <a:srgbClr val="000000"/>
                          </a:solidFill>
                          <a:effectLst/>
                          <a:latin typeface="Calibri" panose="020F0502020204030204" pitchFamily="34" charset="0"/>
                        </a:rPr>
                        <a:t>Success</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Type</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Type-R</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Type-Data</a:t>
                      </a:r>
                    </a:p>
                  </a:txBody>
                  <a:tcPr marL="6350" marR="6350" marT="6350" marB="0" anchor="b"/>
                </a:tc>
                <a:tc>
                  <a:txBody>
                    <a:bodyPr/>
                    <a:lstStyle/>
                    <a:p>
                      <a:pPr algn="l" fontAlgn="b"/>
                      <a:r>
                        <a:rPr lang="en-US" sz="2000" b="1" i="0" u="none" strike="noStrike" dirty="0">
                          <a:solidFill>
                            <a:srgbClr val="000000"/>
                          </a:solidFill>
                          <a:effectLst/>
                          <a:latin typeface="Calibri" panose="020F0502020204030204" pitchFamily="34" charset="0"/>
                        </a:rPr>
                        <a:t>Percent</a:t>
                      </a:r>
                    </a:p>
                  </a:txBody>
                  <a:tcPr marL="6350" marR="6350" marT="6350" marB="0" anchor="b"/>
                </a:tc>
                <a:tc>
                  <a:txBody>
                    <a:bodyPr/>
                    <a:lstStyle/>
                    <a:p>
                      <a:pPr algn="l" fontAlgn="b"/>
                      <a:r>
                        <a:rPr lang="en-US" sz="1100" b="1" i="0" u="none" strike="noStrike">
                          <a:solidFill>
                            <a:srgbClr val="000000"/>
                          </a:solidFill>
                          <a:effectLst/>
                          <a:latin typeface="Calibri" panose="020F0502020204030204" pitchFamily="34" charset="0"/>
                        </a:rPr>
                        <a:t>Field</a:t>
                      </a:r>
                    </a:p>
                  </a:txBody>
                  <a:tcPr marL="6350" marR="6350" marT="6350" marB="0" anchor="b"/>
                </a:tc>
                <a:extLst>
                  <a:ext uri="{0D108BD9-81ED-4DB2-BD59-A6C34878D82A}">
                    <a16:rowId xmlns:a16="http://schemas.microsoft.com/office/drawing/2014/main" val="198475438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Dewald</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Thursby</a:t>
                      </a:r>
                      <a:r>
                        <a:rPr lang="en-US" sz="2000" b="1" i="0" u="none" strike="noStrike" dirty="0">
                          <a:solidFill>
                            <a:srgbClr val="000000"/>
                          </a:solidFill>
                          <a:effectLst/>
                          <a:latin typeface="Calibri" panose="020F0502020204030204" pitchFamily="34" charset="0"/>
                        </a:rPr>
                        <a:t> Anderson</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1986</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54</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4%</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580831559"/>
                  </a:ext>
                </a:extLst>
              </a:tr>
              <a:tr h="370840">
                <a:tc>
                  <a:txBody>
                    <a:bodyPr/>
                    <a:lstStyle/>
                    <a:p>
                      <a:pPr algn="l" fontAlgn="b"/>
                      <a:r>
                        <a:rPr lang="en-US" sz="2000" b="1" i="0" u="none" strike="noStrike" dirty="0" err="1">
                          <a:solidFill>
                            <a:srgbClr val="000000"/>
                          </a:solidFill>
                          <a:effectLst/>
                          <a:latin typeface="Calibri" panose="020F0502020204030204" pitchFamily="34" charset="0"/>
                        </a:rPr>
                        <a:t>Dewald</a:t>
                      </a:r>
                      <a:r>
                        <a:rPr lang="en-US" sz="2000" b="1" i="0" u="none" strike="noStrike" dirty="0">
                          <a:solidFill>
                            <a:srgbClr val="000000"/>
                          </a:solidFill>
                          <a:effectLst/>
                          <a:latin typeface="Calibri" panose="020F0502020204030204" pitchFamily="34" charset="0"/>
                        </a:rPr>
                        <a:t> </a:t>
                      </a:r>
                      <a:r>
                        <a:rPr lang="en-US" sz="2000" b="1" i="0" u="none" strike="noStrike" dirty="0" err="1">
                          <a:solidFill>
                            <a:srgbClr val="000000"/>
                          </a:solidFill>
                          <a:effectLst/>
                          <a:latin typeface="Calibri" panose="020F0502020204030204" pitchFamily="34" charset="0"/>
                        </a:rPr>
                        <a:t>Thursby</a:t>
                      </a:r>
                      <a:r>
                        <a:rPr lang="en-US" sz="2000" b="1" i="0" u="none" strike="noStrike" dirty="0">
                          <a:solidFill>
                            <a:srgbClr val="000000"/>
                          </a:solidFill>
                          <a:effectLst/>
                          <a:latin typeface="Calibri" panose="020F0502020204030204" pitchFamily="34" charset="0"/>
                        </a:rPr>
                        <a:t> Anderson</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1986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54</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7</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Partial</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13%</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3976549581"/>
                  </a:ext>
                </a:extLst>
              </a:tr>
              <a:tr h="370840">
                <a:tc>
                  <a:txBody>
                    <a:bodyPr/>
                    <a:lstStyle/>
                    <a:p>
                      <a:pPr algn="l" fontAlgn="b"/>
                      <a:r>
                        <a:rPr lang="en-US" sz="2000" b="1" i="0" u="none" strike="noStrike" dirty="0">
                          <a:solidFill>
                            <a:srgbClr val="000000"/>
                          </a:solidFill>
                          <a:effectLst/>
                          <a:latin typeface="Calibri" panose="020F0502020204030204" pitchFamily="34" charset="0"/>
                        </a:rPr>
                        <a:t>McCullough </a:t>
                      </a:r>
                      <a:r>
                        <a:rPr lang="en-US" sz="2000" b="1" i="0" u="none" strike="noStrike" dirty="0" err="1">
                          <a:solidFill>
                            <a:srgbClr val="000000"/>
                          </a:solidFill>
                          <a:effectLst/>
                          <a:latin typeface="Calibri" panose="020F0502020204030204" pitchFamily="34" charset="0"/>
                        </a:rPr>
                        <a:t>McGeary</a:t>
                      </a:r>
                      <a:r>
                        <a:rPr lang="en-US" sz="2000" b="1" i="0" u="none" strike="noStrike" dirty="0">
                          <a:solidFill>
                            <a:srgbClr val="000000"/>
                          </a:solidFill>
                          <a:effectLst/>
                          <a:latin typeface="Calibri" panose="020F0502020204030204" pitchFamily="34" charset="0"/>
                        </a:rPr>
                        <a:t> Harrison</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2006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186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14</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All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8%</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117373902"/>
                  </a:ext>
                </a:extLst>
              </a:tr>
              <a:tr h="370840">
                <a:tc>
                  <a:txBody>
                    <a:bodyPr/>
                    <a:lstStyle/>
                    <a:p>
                      <a:pPr algn="l" fontAlgn="b"/>
                      <a:r>
                        <a:rPr lang="en-US" sz="2000" b="1" i="0" u="none" strike="noStrike" dirty="0">
                          <a:solidFill>
                            <a:srgbClr val="000000"/>
                          </a:solidFill>
                          <a:effectLst/>
                          <a:latin typeface="Calibri" panose="020F0502020204030204" pitchFamily="34" charset="0"/>
                        </a:rPr>
                        <a:t>McCullough </a:t>
                      </a:r>
                      <a:r>
                        <a:rPr lang="en-US" sz="2000" b="1" i="0" u="none" strike="noStrike" dirty="0" err="1">
                          <a:solidFill>
                            <a:srgbClr val="000000"/>
                          </a:solidFill>
                          <a:effectLst/>
                          <a:latin typeface="Calibri" panose="020F0502020204030204" pitchFamily="34" charset="0"/>
                        </a:rPr>
                        <a:t>McGeary</a:t>
                      </a:r>
                      <a:r>
                        <a:rPr lang="en-US" sz="2000" b="1" i="0" u="none" strike="noStrike" dirty="0">
                          <a:solidFill>
                            <a:srgbClr val="000000"/>
                          </a:solidFill>
                          <a:effectLst/>
                          <a:latin typeface="Calibri" panose="020F0502020204030204" pitchFamily="34" charset="0"/>
                        </a:rPr>
                        <a:t> Harrison</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2006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62</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14</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23%</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97608523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Nosek</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2015</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100</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36</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gridSpan="2">
                  <a:txBody>
                    <a:bodyPr/>
                    <a:lstStyle/>
                    <a:p>
                      <a:pPr algn="l" fontAlgn="b"/>
                      <a:r>
                        <a:rPr lang="en-US" sz="1100" b="0" i="0" u="none" strike="noStrike" dirty="0">
                          <a:solidFill>
                            <a:srgbClr val="000000"/>
                          </a:solidFill>
                          <a:effectLst/>
                          <a:latin typeface="Calibri" panose="020F0502020204030204" pitchFamily="34" charset="0"/>
                        </a:rPr>
                        <a:t>Replication</a:t>
                      </a:r>
                    </a:p>
                  </a:txBody>
                  <a:tcPr marL="6350" marR="6350" marT="6350" marB="0" anchor="b"/>
                </a:tc>
                <a:tc hMerge="1">
                  <a:txBody>
                    <a:bodyPr/>
                    <a:lstStyle/>
                    <a:p>
                      <a:endParaRPr lang="en-US"/>
                    </a:p>
                  </a:txBody>
                  <a:tcPr/>
                </a:tc>
                <a:tc>
                  <a:txBody>
                    <a:bodyPr/>
                    <a:lstStyle/>
                    <a:p>
                      <a:pPr algn="r" fontAlgn="b"/>
                      <a:r>
                        <a:rPr lang="en-US" sz="2000" b="1" i="0" u="none" strike="noStrike" dirty="0">
                          <a:solidFill>
                            <a:srgbClr val="000000"/>
                          </a:solidFill>
                          <a:effectLst/>
                          <a:latin typeface="Calibri" panose="020F0502020204030204" pitchFamily="34" charset="0"/>
                        </a:rPr>
                        <a:t>36%</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Psychology</a:t>
                      </a:r>
                    </a:p>
                  </a:txBody>
                  <a:tcPr marL="6350" marR="6350" marT="6350" marB="0" anchor="b"/>
                </a:tc>
                <a:extLst>
                  <a:ext uri="{0D108BD9-81ED-4DB2-BD59-A6C34878D82A}">
                    <a16:rowId xmlns:a16="http://schemas.microsoft.com/office/drawing/2014/main" val="230235946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Camerer</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2016</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18</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11</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gridSpan="2">
                  <a:txBody>
                    <a:bodyPr/>
                    <a:lstStyle/>
                    <a:p>
                      <a:pPr algn="l" fontAlgn="b"/>
                      <a:r>
                        <a:rPr lang="en-US" sz="1100" b="0" i="0" u="none" strike="noStrike">
                          <a:solidFill>
                            <a:srgbClr val="000000"/>
                          </a:solidFill>
                          <a:effectLst/>
                          <a:latin typeface="Calibri" panose="020F0502020204030204" pitchFamily="34" charset="0"/>
                        </a:rPr>
                        <a:t>Replication</a:t>
                      </a:r>
                    </a:p>
                  </a:txBody>
                  <a:tcPr marL="6350" marR="6350" marT="6350" marB="0" anchor="b"/>
                </a:tc>
                <a:tc hMerge="1">
                  <a:txBody>
                    <a:bodyPr/>
                    <a:lstStyle/>
                    <a:p>
                      <a:endParaRPr lang="en-US"/>
                    </a:p>
                  </a:txBody>
                  <a:tcPr/>
                </a:tc>
                <a:tc>
                  <a:txBody>
                    <a:bodyPr/>
                    <a:lstStyle/>
                    <a:p>
                      <a:pPr algn="r" fontAlgn="b"/>
                      <a:r>
                        <a:rPr lang="en-US" sz="2000" b="1" i="0" u="none" strike="noStrike" dirty="0">
                          <a:solidFill>
                            <a:srgbClr val="000000"/>
                          </a:solidFill>
                          <a:effectLst/>
                          <a:latin typeface="Calibri" panose="020F0502020204030204" pitchFamily="34" charset="0"/>
                        </a:rPr>
                        <a:t>61%</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Experimental Econ</a:t>
                      </a:r>
                    </a:p>
                  </a:txBody>
                  <a:tcPr marL="6350" marR="6350" marT="6350" marB="0" anchor="b"/>
                </a:tc>
                <a:extLst>
                  <a:ext uri="{0D108BD9-81ED-4DB2-BD59-A6C34878D82A}">
                    <a16:rowId xmlns:a16="http://schemas.microsoft.com/office/drawing/2014/main" val="481993381"/>
                  </a:ext>
                </a:extLst>
              </a:tr>
              <a:tr h="370840">
                <a:tc>
                  <a:txBody>
                    <a:bodyPr/>
                    <a:lstStyle/>
                    <a:p>
                      <a:pPr algn="l" fontAlgn="b"/>
                      <a:r>
                        <a:rPr lang="en-US" sz="2000" b="1" i="0" u="none" strike="noStrike" dirty="0">
                          <a:solidFill>
                            <a:srgbClr val="000000"/>
                          </a:solidFill>
                          <a:effectLst/>
                          <a:latin typeface="Calibri" panose="020F0502020204030204" pitchFamily="34" charset="0"/>
                        </a:rPr>
                        <a:t>Chang Li</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2017</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67</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22</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33%</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Macroeconomics</a:t>
                      </a:r>
                    </a:p>
                  </a:txBody>
                  <a:tcPr marL="6350" marR="6350" marT="6350" marB="0" anchor="b"/>
                </a:tc>
                <a:extLst>
                  <a:ext uri="{0D108BD9-81ED-4DB2-BD59-A6C34878D82A}">
                    <a16:rowId xmlns:a16="http://schemas.microsoft.com/office/drawing/2014/main" val="3221944619"/>
                  </a:ext>
                </a:extLst>
              </a:tr>
              <a:tr h="370840">
                <a:tc>
                  <a:txBody>
                    <a:bodyPr/>
                    <a:lstStyle/>
                    <a:p>
                      <a:pPr algn="l" fontAlgn="b"/>
                      <a:r>
                        <a:rPr lang="en-US" sz="2000" b="1" i="0" u="none" strike="noStrike" dirty="0" err="1">
                          <a:solidFill>
                            <a:srgbClr val="000000"/>
                          </a:solidFill>
                          <a:effectLst/>
                          <a:latin typeface="Calibri" panose="020F0502020204030204" pitchFamily="34" charset="0"/>
                        </a:rPr>
                        <a:t>Kingi</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2018</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274</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69</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All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25%</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1152551520"/>
                  </a:ext>
                </a:extLst>
              </a:tr>
              <a:tr h="370840">
                <a:tc>
                  <a:txBody>
                    <a:bodyPr/>
                    <a:lstStyle/>
                    <a:p>
                      <a:pPr algn="l" fontAlgn="b"/>
                      <a:r>
                        <a:rPr lang="en-US" sz="2000" b="1" i="0" u="none" strike="noStrike" dirty="0" err="1">
                          <a:solidFill>
                            <a:srgbClr val="000000"/>
                          </a:solidFill>
                          <a:effectLst/>
                          <a:latin typeface="Calibri" panose="020F0502020204030204" pitchFamily="34" charset="0"/>
                        </a:rPr>
                        <a:t>Kingi</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2018</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162</a:t>
                      </a:r>
                    </a:p>
                  </a:txBody>
                  <a:tcPr marL="6350" marR="6350" marT="6350" marB="0" anchor="b"/>
                </a:tc>
                <a:tc>
                  <a:txBody>
                    <a:bodyPr/>
                    <a:lstStyle/>
                    <a:p>
                      <a:pPr algn="r" fontAlgn="b"/>
                      <a:r>
                        <a:rPr lang="en-US" sz="1600" b="1" i="0" u="none" strike="noStrike">
                          <a:solidFill>
                            <a:srgbClr val="000000"/>
                          </a:solidFill>
                          <a:effectLst/>
                          <a:latin typeface="Calibri" panose="020F0502020204030204" pitchFamily="34" charset="0"/>
                        </a:rPr>
                        <a:t>69</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Complete</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43%</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505823558"/>
                  </a:ext>
                </a:extLst>
              </a:tr>
              <a:tr h="370840">
                <a:tc>
                  <a:txBody>
                    <a:bodyPr/>
                    <a:lstStyle/>
                    <a:p>
                      <a:pPr algn="l" fontAlgn="b"/>
                      <a:r>
                        <a:rPr lang="en-US" sz="2000" b="1" i="0" u="none" strike="noStrike" dirty="0" err="1">
                          <a:solidFill>
                            <a:srgbClr val="000000"/>
                          </a:solidFill>
                          <a:effectLst/>
                          <a:latin typeface="Calibri" panose="020F0502020204030204" pitchFamily="34" charset="0"/>
                        </a:rPr>
                        <a:t>Kingi</a:t>
                      </a:r>
                      <a:r>
                        <a:rPr lang="en-US" sz="2000" b="1" i="0" u="none" strike="noStrike" dirty="0">
                          <a:solidFill>
                            <a:srgbClr val="000000"/>
                          </a:solidFill>
                          <a:effectLst/>
                          <a:latin typeface="Calibri" panose="020F0502020204030204" pitchFamily="34" charset="0"/>
                        </a:rPr>
                        <a:t> et al</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2018</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162</a:t>
                      </a:r>
                    </a:p>
                  </a:txBody>
                  <a:tcPr marL="6350" marR="6350" marT="6350" marB="0" anchor="b"/>
                </a:tc>
                <a:tc>
                  <a:txBody>
                    <a:bodyPr/>
                    <a:lstStyle/>
                    <a:p>
                      <a:pPr algn="r" fontAlgn="b"/>
                      <a:r>
                        <a:rPr lang="en-US" sz="1600" b="1" i="0" u="none" strike="noStrike" dirty="0">
                          <a:solidFill>
                            <a:srgbClr val="000000"/>
                          </a:solidFill>
                          <a:effectLst/>
                          <a:latin typeface="Calibri" panose="020F0502020204030204" pitchFamily="34" charset="0"/>
                        </a:rPr>
                        <a:t>137</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Partial</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Reproducibility</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Avail</a:t>
                      </a:r>
                    </a:p>
                  </a:txBody>
                  <a:tcPr marL="6350" marR="6350" marT="6350" marB="0" anchor="b"/>
                </a:tc>
                <a:tc>
                  <a:txBody>
                    <a:bodyPr/>
                    <a:lstStyle/>
                    <a:p>
                      <a:pPr algn="r" fontAlgn="b"/>
                      <a:r>
                        <a:rPr lang="en-US" sz="2000" b="1" i="0" u="none" strike="noStrike" dirty="0">
                          <a:solidFill>
                            <a:srgbClr val="000000"/>
                          </a:solidFill>
                          <a:effectLst/>
                          <a:latin typeface="Calibri" panose="020F0502020204030204" pitchFamily="34" charset="0"/>
                        </a:rPr>
                        <a:t>85%</a:t>
                      </a:r>
                    </a:p>
                  </a:txBody>
                  <a:tcPr marL="6350" marR="6350" marT="6350" marB="0" anchor="b"/>
                </a:tc>
                <a:tc>
                  <a:txBody>
                    <a:bodyPr/>
                    <a:lstStyle/>
                    <a:p>
                      <a:pPr algn="l" fontAlgn="b"/>
                      <a:r>
                        <a:rPr lang="en-US" sz="1100" b="0" i="0" u="none" strike="noStrike" dirty="0">
                          <a:solidFill>
                            <a:srgbClr val="000000"/>
                          </a:solidFill>
                          <a:effectLst/>
                          <a:latin typeface="Calibri" panose="020F0502020204030204" pitchFamily="34" charset="0"/>
                        </a:rPr>
                        <a:t>Economics</a:t>
                      </a:r>
                    </a:p>
                  </a:txBody>
                  <a:tcPr marL="6350" marR="6350" marT="6350" marB="0" anchor="b"/>
                </a:tc>
                <a:extLst>
                  <a:ext uri="{0D108BD9-81ED-4DB2-BD59-A6C34878D82A}">
                    <a16:rowId xmlns:a16="http://schemas.microsoft.com/office/drawing/2014/main" val="2948453544"/>
                  </a:ext>
                </a:extLst>
              </a:tr>
            </a:tbl>
          </a:graphicData>
        </a:graphic>
      </p:graphicFrame>
      <p:sp>
        <p:nvSpPr>
          <p:cNvPr id="3" name="Rectangle 2"/>
          <p:cNvSpPr/>
          <p:nvPr/>
        </p:nvSpPr>
        <p:spPr>
          <a:xfrm>
            <a:off x="774700" y="4737100"/>
            <a:ext cx="10858500" cy="1333500"/>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325283" y="6239934"/>
            <a:ext cx="5757333" cy="369332"/>
          </a:xfrm>
          <a:prstGeom prst="rect">
            <a:avLst/>
          </a:prstGeom>
          <a:noFill/>
        </p:spPr>
        <p:txBody>
          <a:bodyPr wrap="square" rtlCol="0">
            <a:spAutoFit/>
          </a:bodyPr>
          <a:lstStyle/>
          <a:p>
            <a:pPr algn="ctr"/>
            <a:r>
              <a:rPr lang="en-US" dirty="0" err="1">
                <a:solidFill>
                  <a:schemeClr val="bg1">
                    <a:lumMod val="85000"/>
                  </a:schemeClr>
                </a:solidFill>
              </a:rPr>
              <a:t>Kingi</a:t>
            </a:r>
            <a:r>
              <a:rPr lang="en-US" dirty="0">
                <a:solidFill>
                  <a:schemeClr val="bg1">
                    <a:lumMod val="85000"/>
                  </a:schemeClr>
                </a:solidFill>
              </a:rPr>
              <a:t> et al numbers are preliminary. Do not cite or quote.</a:t>
            </a:r>
          </a:p>
        </p:txBody>
      </p:sp>
    </p:spTree>
    <p:extLst>
      <p:ext uri="{BB962C8B-B14F-4D97-AF65-F5344CB8AC3E}">
        <p14:creationId xmlns:p14="http://schemas.microsoft.com/office/powerpoint/2010/main" val="1796236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4: German Restricted-access</a:t>
            </a:r>
          </a:p>
        </p:txBody>
      </p:sp>
      <p:pic>
        <p:nvPicPr>
          <p:cNvPr id="4" name="Content Placeholder 3"/>
          <p:cNvPicPr>
            <a:picLocks noGrp="1" noChangeAspect="1"/>
          </p:cNvPicPr>
          <p:nvPr>
            <p:ph idx="1"/>
          </p:nvPr>
        </p:nvPicPr>
        <p:blipFill>
          <a:blip r:embed="rId2"/>
          <a:stretch>
            <a:fillRect/>
          </a:stretch>
        </p:blipFill>
        <p:spPr>
          <a:xfrm>
            <a:off x="2473779" y="1479363"/>
            <a:ext cx="7111895" cy="6458818"/>
          </a:xfrm>
          <a:prstGeom prst="rect">
            <a:avLst/>
          </a:prstGeom>
        </p:spPr>
      </p:pic>
      <p:pic>
        <p:nvPicPr>
          <p:cNvPr id="5" name="Picture 4"/>
          <p:cNvPicPr>
            <a:picLocks noChangeAspect="1"/>
          </p:cNvPicPr>
          <p:nvPr/>
        </p:nvPicPr>
        <p:blipFill>
          <a:blip r:embed="rId3"/>
          <a:stretch>
            <a:fillRect/>
          </a:stretch>
        </p:blipFill>
        <p:spPr>
          <a:xfrm>
            <a:off x="1924050" y="2524805"/>
            <a:ext cx="8801100" cy="2428875"/>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290230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4: German Restricted-access</a:t>
            </a:r>
          </a:p>
        </p:txBody>
      </p:sp>
      <p:pic>
        <p:nvPicPr>
          <p:cNvPr id="4" name="Content Placeholder 3"/>
          <p:cNvPicPr>
            <a:picLocks noGrp="1" noChangeAspect="1"/>
          </p:cNvPicPr>
          <p:nvPr>
            <p:ph idx="1"/>
          </p:nvPr>
        </p:nvPicPr>
        <p:blipFill>
          <a:blip r:embed="rId2"/>
          <a:stretch>
            <a:fillRect/>
          </a:stretch>
        </p:blipFill>
        <p:spPr>
          <a:xfrm>
            <a:off x="2473779" y="1479363"/>
            <a:ext cx="7111895" cy="6458818"/>
          </a:xfrm>
          <a:prstGeom prst="rect">
            <a:avLst/>
          </a:prstGeom>
        </p:spPr>
      </p:pic>
      <p:pic>
        <p:nvPicPr>
          <p:cNvPr id="5" name="Picture 4"/>
          <p:cNvPicPr>
            <a:picLocks noChangeAspect="1"/>
          </p:cNvPicPr>
          <p:nvPr/>
        </p:nvPicPr>
        <p:blipFill>
          <a:blip r:embed="rId3"/>
          <a:stretch>
            <a:fillRect/>
          </a:stretch>
        </p:blipFill>
        <p:spPr>
          <a:xfrm>
            <a:off x="1924050" y="2524805"/>
            <a:ext cx="8801100" cy="2428875"/>
          </a:xfrm>
          <a:prstGeom prst="rect">
            <a:avLst/>
          </a:prstGeom>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139545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4: German Restricted-access</a:t>
            </a:r>
          </a:p>
        </p:txBody>
      </p:sp>
      <p:pic>
        <p:nvPicPr>
          <p:cNvPr id="7" name="Content Placeholder 6"/>
          <p:cNvPicPr>
            <a:picLocks noGrp="1" noChangeAspect="1"/>
          </p:cNvPicPr>
          <p:nvPr>
            <p:ph idx="1"/>
          </p:nvPr>
        </p:nvPicPr>
        <p:blipFill>
          <a:blip r:embed="rId2"/>
          <a:stretch>
            <a:fillRect/>
          </a:stretch>
        </p:blipFill>
        <p:spPr>
          <a:xfrm>
            <a:off x="2555422" y="1298155"/>
            <a:ext cx="6121431" cy="5823598"/>
          </a:xfrm>
          <a:prstGeom prst="rect">
            <a:avLst/>
          </a:prstGeom>
        </p:spPr>
      </p:pic>
      <p:pic>
        <p:nvPicPr>
          <p:cNvPr id="8" name="Picture 7"/>
          <p:cNvPicPr>
            <a:picLocks noChangeAspect="1"/>
          </p:cNvPicPr>
          <p:nvPr/>
        </p:nvPicPr>
        <p:blipFill>
          <a:blip r:embed="rId3"/>
          <a:stretch>
            <a:fillRect/>
          </a:stretch>
        </p:blipFill>
        <p:spPr>
          <a:xfrm>
            <a:off x="1876425" y="2466975"/>
            <a:ext cx="8439150" cy="1924050"/>
          </a:xfrm>
          <a:prstGeom prst="rect">
            <a:avLst/>
          </a:prstGeom>
          <a:ln>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1814075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of a (data) citation</a:t>
            </a:r>
            <a:endParaRPr lang="en-US" dirty="0"/>
          </a:p>
        </p:txBody>
      </p:sp>
      <p:sp>
        <p:nvSpPr>
          <p:cNvPr id="3" name="Content Placeholder 2"/>
          <p:cNvSpPr>
            <a:spLocks noGrp="1"/>
          </p:cNvSpPr>
          <p:nvPr>
            <p:ph sz="half" idx="1"/>
          </p:nvPr>
        </p:nvSpPr>
        <p:spPr/>
        <p:txBody>
          <a:bodyPr>
            <a:normAutofit lnSpcReduction="10000"/>
          </a:bodyPr>
          <a:lstStyle/>
          <a:p>
            <a:pPr marL="0" indent="0">
              <a:buNone/>
            </a:pPr>
            <a:r>
              <a:rPr lang="en-US" dirty="0" smtClean="0">
                <a:hlinkClick r:id="rId2"/>
              </a:rPr>
              <a:t>ICPSR</a:t>
            </a:r>
            <a:r>
              <a:rPr lang="en-US" dirty="0" smtClean="0"/>
              <a:t> </a:t>
            </a:r>
            <a:r>
              <a:rPr lang="en-US" dirty="0"/>
              <a:t>notes that a citation should include the following items</a:t>
            </a:r>
            <a:r>
              <a:rPr lang="en-US" dirty="0" smtClean="0"/>
              <a:t>:</a:t>
            </a:r>
            <a:endParaRPr lang="en-US" dirty="0"/>
          </a:p>
          <a:p>
            <a:r>
              <a:rPr lang="en-US" dirty="0" smtClean="0">
                <a:solidFill>
                  <a:schemeClr val="accent2"/>
                </a:solidFill>
              </a:rPr>
              <a:t>Author</a:t>
            </a:r>
            <a:endParaRPr lang="en-US" dirty="0">
              <a:solidFill>
                <a:schemeClr val="accent2"/>
              </a:solidFill>
            </a:endParaRPr>
          </a:p>
          <a:p>
            <a:r>
              <a:rPr lang="en-US" dirty="0" smtClean="0">
                <a:solidFill>
                  <a:schemeClr val="accent6"/>
                </a:solidFill>
              </a:rPr>
              <a:t>Title</a:t>
            </a:r>
          </a:p>
          <a:p>
            <a:r>
              <a:rPr lang="en-US" dirty="0" smtClean="0">
                <a:solidFill>
                  <a:schemeClr val="accent1"/>
                </a:solidFill>
              </a:rPr>
              <a:t>Distributor</a:t>
            </a:r>
            <a:endParaRPr lang="en-US" dirty="0">
              <a:solidFill>
                <a:schemeClr val="accent1"/>
              </a:solidFill>
            </a:endParaRPr>
          </a:p>
          <a:p>
            <a:r>
              <a:rPr lang="en-US" dirty="0" smtClean="0">
                <a:solidFill>
                  <a:schemeClr val="accent4"/>
                </a:solidFill>
              </a:rPr>
              <a:t>Date</a:t>
            </a:r>
            <a:endParaRPr lang="en-US" dirty="0">
              <a:solidFill>
                <a:schemeClr val="accent4"/>
              </a:solidFill>
            </a:endParaRPr>
          </a:p>
          <a:p>
            <a:r>
              <a:rPr lang="en-US" dirty="0" smtClean="0">
                <a:solidFill>
                  <a:schemeClr val="accent4">
                    <a:lumMod val="75000"/>
                  </a:schemeClr>
                </a:solidFill>
              </a:rPr>
              <a:t>Version</a:t>
            </a:r>
            <a:endParaRPr lang="en-US" dirty="0">
              <a:solidFill>
                <a:schemeClr val="accent4">
                  <a:lumMod val="75000"/>
                </a:schemeClr>
              </a:solidFill>
            </a:endParaRPr>
          </a:p>
          <a:p>
            <a:r>
              <a:rPr lang="en-US" dirty="0" smtClean="0">
                <a:solidFill>
                  <a:srgbClr val="C00000"/>
                </a:solidFill>
              </a:rPr>
              <a:t>Persistent identifier</a:t>
            </a:r>
            <a:endParaRPr lang="en-US" dirty="0">
              <a:solidFill>
                <a:srgbClr val="C00000"/>
              </a:solidFill>
            </a:endParaRPr>
          </a:p>
        </p:txBody>
      </p:sp>
      <p:sp>
        <p:nvSpPr>
          <p:cNvPr id="4" name="Content Placeholder 3"/>
          <p:cNvSpPr>
            <a:spLocks noGrp="1"/>
          </p:cNvSpPr>
          <p:nvPr>
            <p:ph sz="half" idx="2"/>
          </p:nvPr>
        </p:nvSpPr>
        <p:spPr/>
        <p:txBody>
          <a:bodyPr>
            <a:normAutofit lnSpcReduction="10000"/>
          </a:bodyPr>
          <a:lstStyle/>
          <a:p>
            <a:pPr marL="0" indent="0">
              <a:buNone/>
            </a:pPr>
            <a:r>
              <a:rPr lang="en-US" b="1" dirty="0"/>
              <a:t>Suggested Citation:</a:t>
            </a:r>
          </a:p>
          <a:p>
            <a:pPr marL="0" indent="0">
              <a:buNone/>
            </a:pPr>
            <a:r>
              <a:rPr lang="en-US" sz="3600" dirty="0">
                <a:solidFill>
                  <a:schemeClr val="accent2"/>
                </a:solidFill>
              </a:rPr>
              <a:t>S&amp;P Dow Jones Indices LLC</a:t>
            </a:r>
            <a:r>
              <a:rPr lang="en-US" sz="3600" dirty="0"/>
              <a:t>, </a:t>
            </a:r>
            <a:r>
              <a:rPr lang="en-US" sz="3600" i="1" dirty="0">
                <a:solidFill>
                  <a:schemeClr val="accent6"/>
                </a:solidFill>
              </a:rPr>
              <a:t>S&amp;P 500 [SP500]</a:t>
            </a:r>
            <a:r>
              <a:rPr lang="en-US" sz="3600" dirty="0">
                <a:solidFill>
                  <a:schemeClr val="accent6"/>
                </a:solidFill>
              </a:rPr>
              <a:t>, </a:t>
            </a:r>
            <a:r>
              <a:rPr lang="en-US" sz="3600" dirty="0"/>
              <a:t>retrieved from </a:t>
            </a:r>
            <a:r>
              <a:rPr lang="en-US" sz="3600" dirty="0">
                <a:solidFill>
                  <a:schemeClr val="accent1"/>
                </a:solidFill>
              </a:rPr>
              <a:t>FRED, Federal Reserve Bank of St. Louis</a:t>
            </a:r>
            <a:r>
              <a:rPr lang="en-US" sz="3600" dirty="0"/>
              <a:t>; </a:t>
            </a:r>
            <a:r>
              <a:rPr lang="en-US" sz="3600" dirty="0">
                <a:solidFill>
                  <a:srgbClr val="C00000"/>
                </a:solidFill>
              </a:rPr>
              <a:t>https://fred.stlouisfed.org/series/SP500</a:t>
            </a:r>
            <a:r>
              <a:rPr lang="en-US" sz="3600" dirty="0"/>
              <a:t>, </a:t>
            </a:r>
            <a:r>
              <a:rPr lang="en-US" sz="3600" dirty="0">
                <a:solidFill>
                  <a:schemeClr val="accent4"/>
                </a:solidFill>
              </a:rPr>
              <a:t>June 26, 2020</a:t>
            </a:r>
            <a:r>
              <a:rPr lang="en-US" sz="3600" dirty="0"/>
              <a:t>. </a:t>
            </a:r>
          </a:p>
        </p:txBody>
      </p:sp>
    </p:spTree>
    <p:extLst>
      <p:ext uri="{BB962C8B-B14F-4D97-AF65-F5344CB8AC3E}">
        <p14:creationId xmlns:p14="http://schemas.microsoft.com/office/powerpoint/2010/main" val="16733136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of a (data) citation</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dirty="0" smtClean="0">
                <a:hlinkClick r:id="rId2"/>
              </a:rPr>
              <a:t>ICPSR</a:t>
            </a:r>
            <a:r>
              <a:rPr lang="en-US" dirty="0" smtClean="0"/>
              <a:t> </a:t>
            </a:r>
            <a:r>
              <a:rPr lang="en-US" dirty="0"/>
              <a:t>notes that a citation should include the following items</a:t>
            </a:r>
            <a:r>
              <a:rPr lang="en-US" dirty="0" smtClean="0"/>
              <a:t>:</a:t>
            </a:r>
            <a:endParaRPr lang="en-US" dirty="0"/>
          </a:p>
          <a:p>
            <a:r>
              <a:rPr lang="en-US" dirty="0" smtClean="0">
                <a:solidFill>
                  <a:schemeClr val="accent2"/>
                </a:solidFill>
              </a:rPr>
              <a:t>Author</a:t>
            </a:r>
            <a:endParaRPr lang="en-US" dirty="0">
              <a:solidFill>
                <a:schemeClr val="accent2"/>
              </a:solidFill>
            </a:endParaRPr>
          </a:p>
          <a:p>
            <a:r>
              <a:rPr lang="en-US" dirty="0" smtClean="0">
                <a:solidFill>
                  <a:schemeClr val="accent6"/>
                </a:solidFill>
              </a:rPr>
              <a:t>Title</a:t>
            </a:r>
          </a:p>
          <a:p>
            <a:r>
              <a:rPr lang="en-US" dirty="0" smtClean="0">
                <a:solidFill>
                  <a:schemeClr val="accent1"/>
                </a:solidFill>
              </a:rPr>
              <a:t>Distributor</a:t>
            </a:r>
            <a:endParaRPr lang="en-US" dirty="0">
              <a:solidFill>
                <a:schemeClr val="accent1"/>
              </a:solidFill>
            </a:endParaRPr>
          </a:p>
          <a:p>
            <a:r>
              <a:rPr lang="en-US" dirty="0" smtClean="0">
                <a:solidFill>
                  <a:schemeClr val="accent4"/>
                </a:solidFill>
              </a:rPr>
              <a:t>Date</a:t>
            </a:r>
            <a:endParaRPr lang="en-US" dirty="0">
              <a:solidFill>
                <a:schemeClr val="accent4"/>
              </a:solidFill>
            </a:endParaRPr>
          </a:p>
          <a:p>
            <a:r>
              <a:rPr lang="en-US" dirty="0" smtClean="0">
                <a:solidFill>
                  <a:srgbClr val="C00000"/>
                </a:solidFill>
              </a:rPr>
              <a:t>Version</a:t>
            </a:r>
            <a:endParaRPr lang="en-US" dirty="0">
              <a:solidFill>
                <a:srgbClr val="C00000"/>
              </a:solidFill>
            </a:endParaRPr>
          </a:p>
          <a:p>
            <a:r>
              <a:rPr lang="en-US" dirty="0" smtClean="0">
                <a:solidFill>
                  <a:srgbClr val="C00000"/>
                </a:solidFill>
              </a:rPr>
              <a:t>Persistent identifier</a:t>
            </a:r>
            <a:endParaRPr lang="en-US" dirty="0">
              <a:solidFill>
                <a:srgbClr val="C00000"/>
              </a:solidFill>
            </a:endParaRPr>
          </a:p>
        </p:txBody>
      </p:sp>
      <p:sp>
        <p:nvSpPr>
          <p:cNvPr id="4" name="Content Placeholder 3"/>
          <p:cNvSpPr>
            <a:spLocks noGrp="1"/>
          </p:cNvSpPr>
          <p:nvPr>
            <p:ph sz="half" idx="2"/>
          </p:nvPr>
        </p:nvSpPr>
        <p:spPr/>
        <p:txBody>
          <a:bodyPr>
            <a:normAutofit fontScale="92500" lnSpcReduction="10000"/>
          </a:bodyPr>
          <a:lstStyle/>
          <a:p>
            <a:pPr marL="0" indent="0">
              <a:buNone/>
            </a:pPr>
            <a:r>
              <a:rPr lang="en-US" b="1" dirty="0" smtClean="0"/>
              <a:t>Constructed </a:t>
            </a:r>
            <a:r>
              <a:rPr lang="en-US" b="1" dirty="0"/>
              <a:t>Citation:</a:t>
            </a:r>
          </a:p>
          <a:p>
            <a:pPr marL="0" indent="0">
              <a:buNone/>
            </a:pPr>
            <a:r>
              <a:rPr lang="en-US" sz="3600" dirty="0">
                <a:solidFill>
                  <a:schemeClr val="accent2"/>
                </a:solidFill>
              </a:rPr>
              <a:t>Institute for Employment Research (IAB</a:t>
            </a:r>
            <a:r>
              <a:rPr lang="en-US" sz="3600" dirty="0" smtClean="0">
                <a:solidFill>
                  <a:schemeClr val="accent2"/>
                </a:solidFill>
              </a:rPr>
              <a:t>), </a:t>
            </a:r>
            <a:r>
              <a:rPr lang="en-US" sz="3600" dirty="0" smtClean="0">
                <a:solidFill>
                  <a:schemeClr val="accent6"/>
                </a:solidFill>
              </a:rPr>
              <a:t>Establishment </a:t>
            </a:r>
            <a:r>
              <a:rPr lang="en-US" sz="3600" dirty="0">
                <a:solidFill>
                  <a:schemeClr val="accent6"/>
                </a:solidFill>
              </a:rPr>
              <a:t>History Panel 1975-2018</a:t>
            </a:r>
            <a:r>
              <a:rPr lang="en-US" sz="3600" dirty="0"/>
              <a:t>. </a:t>
            </a:r>
            <a:r>
              <a:rPr lang="en-US" sz="3600" dirty="0" smtClean="0"/>
              <a:t>Accessed via the </a:t>
            </a:r>
            <a:r>
              <a:rPr lang="en-US" sz="3600" dirty="0">
                <a:solidFill>
                  <a:schemeClr val="accent1"/>
                </a:solidFill>
              </a:rPr>
              <a:t>Research Data Centre (FDZ) of the German Federal Employment Agency </a:t>
            </a:r>
            <a:r>
              <a:rPr lang="en-US" sz="3600" dirty="0" smtClean="0">
                <a:solidFill>
                  <a:srgbClr val="C00000"/>
                </a:solidFill>
              </a:rPr>
              <a:t>DOI</a:t>
            </a:r>
            <a:r>
              <a:rPr lang="en-US" sz="3600" dirty="0">
                <a:solidFill>
                  <a:srgbClr val="C00000"/>
                </a:solidFill>
              </a:rPr>
              <a:t>: 10.5164/IAB.BHP7518.de.en.v1</a:t>
            </a:r>
            <a:r>
              <a:rPr lang="en-US" sz="3600" dirty="0"/>
              <a:t> </a:t>
            </a:r>
            <a:r>
              <a:rPr lang="en-US" sz="3600" dirty="0" smtClean="0">
                <a:solidFill>
                  <a:schemeClr val="accent4"/>
                </a:solidFill>
              </a:rPr>
              <a:t>June </a:t>
            </a:r>
            <a:r>
              <a:rPr lang="en-US" sz="3600" dirty="0">
                <a:solidFill>
                  <a:schemeClr val="accent4"/>
                </a:solidFill>
              </a:rPr>
              <a:t>26, 2020</a:t>
            </a:r>
            <a:r>
              <a:rPr lang="en-US" sz="3600" dirty="0"/>
              <a:t>. </a:t>
            </a:r>
          </a:p>
        </p:txBody>
      </p:sp>
    </p:spTree>
    <p:extLst>
      <p:ext uri="{BB962C8B-B14F-4D97-AF65-F5344CB8AC3E}">
        <p14:creationId xmlns:p14="http://schemas.microsoft.com/office/powerpoint/2010/main" val="26991834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 of a (data) citation</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hlinkClick r:id="rId2"/>
              </a:rPr>
              <a:t>ICPSR</a:t>
            </a:r>
            <a:r>
              <a:rPr lang="en-US" dirty="0" smtClean="0"/>
              <a:t> </a:t>
            </a:r>
            <a:r>
              <a:rPr lang="en-US" dirty="0"/>
              <a:t>notes that a citation should include the following items</a:t>
            </a:r>
            <a:r>
              <a:rPr lang="en-US" dirty="0" smtClean="0"/>
              <a:t>:</a:t>
            </a:r>
            <a:endParaRPr lang="en-US" dirty="0"/>
          </a:p>
          <a:p>
            <a:r>
              <a:rPr lang="en-US" dirty="0" smtClean="0">
                <a:solidFill>
                  <a:schemeClr val="accent2"/>
                </a:solidFill>
              </a:rPr>
              <a:t>Author</a:t>
            </a:r>
            <a:endParaRPr lang="en-US" dirty="0">
              <a:solidFill>
                <a:schemeClr val="accent2"/>
              </a:solidFill>
            </a:endParaRPr>
          </a:p>
          <a:p>
            <a:r>
              <a:rPr lang="en-US" dirty="0" smtClean="0">
                <a:solidFill>
                  <a:schemeClr val="accent6"/>
                </a:solidFill>
              </a:rPr>
              <a:t>Title</a:t>
            </a:r>
          </a:p>
          <a:p>
            <a:r>
              <a:rPr lang="en-US" dirty="0" smtClean="0">
                <a:solidFill>
                  <a:schemeClr val="accent1"/>
                </a:solidFill>
              </a:rPr>
              <a:t>Distributor</a:t>
            </a:r>
            <a:endParaRPr lang="en-US" dirty="0">
              <a:solidFill>
                <a:schemeClr val="accent1"/>
              </a:solidFill>
            </a:endParaRPr>
          </a:p>
          <a:p>
            <a:r>
              <a:rPr lang="en-US" dirty="0" smtClean="0">
                <a:solidFill>
                  <a:schemeClr val="accent4"/>
                </a:solidFill>
              </a:rPr>
              <a:t>Date</a:t>
            </a:r>
            <a:endParaRPr lang="en-US" dirty="0">
              <a:solidFill>
                <a:schemeClr val="accent4"/>
              </a:solidFill>
            </a:endParaRPr>
          </a:p>
          <a:p>
            <a:r>
              <a:rPr lang="en-US" dirty="0" smtClean="0">
                <a:solidFill>
                  <a:srgbClr val="C00000"/>
                </a:solidFill>
              </a:rPr>
              <a:t>Version</a:t>
            </a:r>
            <a:endParaRPr lang="en-US" dirty="0">
              <a:solidFill>
                <a:srgbClr val="C00000"/>
              </a:solidFill>
            </a:endParaRPr>
          </a:p>
          <a:p>
            <a:r>
              <a:rPr lang="en-US" dirty="0" smtClean="0">
                <a:solidFill>
                  <a:schemeClr val="accent2">
                    <a:lumMod val="20000"/>
                    <a:lumOff val="80000"/>
                  </a:schemeClr>
                </a:solidFill>
              </a:rPr>
              <a:t>Persistent identifier</a:t>
            </a:r>
            <a:endParaRPr lang="en-US" dirty="0">
              <a:solidFill>
                <a:schemeClr val="accent2">
                  <a:lumMod val="20000"/>
                  <a:lumOff val="80000"/>
                </a:schemeClr>
              </a:solidFill>
            </a:endParaRPr>
          </a:p>
        </p:txBody>
      </p:sp>
      <p:sp>
        <p:nvSpPr>
          <p:cNvPr id="4" name="Content Placeholder 3"/>
          <p:cNvSpPr>
            <a:spLocks noGrp="1"/>
          </p:cNvSpPr>
          <p:nvPr>
            <p:ph sz="half" idx="2"/>
          </p:nvPr>
        </p:nvSpPr>
        <p:spPr/>
        <p:txBody>
          <a:bodyPr>
            <a:normAutofit/>
          </a:bodyPr>
          <a:lstStyle/>
          <a:p>
            <a:pPr marL="0" indent="0">
              <a:buNone/>
            </a:pPr>
            <a:r>
              <a:rPr lang="en-US" b="1" dirty="0" smtClean="0"/>
              <a:t>Constructed </a:t>
            </a:r>
            <a:r>
              <a:rPr lang="en-US" b="1" dirty="0"/>
              <a:t>Citation:</a:t>
            </a:r>
          </a:p>
          <a:p>
            <a:pPr marL="0" indent="0">
              <a:buNone/>
            </a:pPr>
            <a:r>
              <a:rPr lang="en-US" sz="3600" dirty="0" smtClean="0">
                <a:solidFill>
                  <a:schemeClr val="accent2"/>
                </a:solidFill>
              </a:rPr>
              <a:t>US Census Bureau, </a:t>
            </a:r>
            <a:r>
              <a:rPr lang="en-US" sz="3600" dirty="0" smtClean="0">
                <a:solidFill>
                  <a:schemeClr val="accent6"/>
                </a:solidFill>
              </a:rPr>
              <a:t>Longitudinal Business Database (LBD) </a:t>
            </a:r>
            <a:r>
              <a:rPr lang="en-US" sz="3600" dirty="0">
                <a:solidFill>
                  <a:srgbClr val="C00000"/>
                </a:solidFill>
              </a:rPr>
              <a:t>1975-2018</a:t>
            </a:r>
            <a:r>
              <a:rPr lang="en-US" sz="3600" dirty="0"/>
              <a:t>. </a:t>
            </a:r>
            <a:r>
              <a:rPr lang="en-US" sz="3600" dirty="0" smtClean="0"/>
              <a:t>Last accessed via the </a:t>
            </a:r>
            <a:r>
              <a:rPr lang="en-US" sz="3600" dirty="0">
                <a:solidFill>
                  <a:schemeClr val="accent1"/>
                </a:solidFill>
              </a:rPr>
              <a:t>F</a:t>
            </a:r>
            <a:r>
              <a:rPr lang="en-US" sz="3600" dirty="0" smtClean="0">
                <a:solidFill>
                  <a:schemeClr val="accent1"/>
                </a:solidFill>
              </a:rPr>
              <a:t>ederal Statistical Research </a:t>
            </a:r>
            <a:r>
              <a:rPr lang="en-US" sz="3600" dirty="0">
                <a:solidFill>
                  <a:schemeClr val="accent1"/>
                </a:solidFill>
              </a:rPr>
              <a:t>Data Centre (</a:t>
            </a:r>
            <a:r>
              <a:rPr lang="en-US" sz="3600" dirty="0" smtClean="0">
                <a:solidFill>
                  <a:schemeClr val="accent1"/>
                </a:solidFill>
              </a:rPr>
              <a:t>FSRDC) </a:t>
            </a:r>
            <a:r>
              <a:rPr lang="en-US" sz="3600" dirty="0" smtClean="0">
                <a:solidFill>
                  <a:schemeClr val="accent4"/>
                </a:solidFill>
              </a:rPr>
              <a:t>June </a:t>
            </a:r>
            <a:r>
              <a:rPr lang="en-US" sz="3600" dirty="0">
                <a:solidFill>
                  <a:schemeClr val="accent4"/>
                </a:solidFill>
              </a:rPr>
              <a:t>26, 2020</a:t>
            </a:r>
            <a:r>
              <a:rPr lang="en-US" sz="3600" dirty="0"/>
              <a:t>. </a:t>
            </a:r>
          </a:p>
        </p:txBody>
      </p:sp>
    </p:spTree>
    <p:extLst>
      <p:ext uri="{BB962C8B-B14F-4D97-AF65-F5344CB8AC3E}">
        <p14:creationId xmlns:p14="http://schemas.microsoft.com/office/powerpoint/2010/main" val="40862780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we check them!</a:t>
            </a:r>
            <a:endParaRPr lang="en-US" dirty="0"/>
          </a:p>
        </p:txBody>
      </p:sp>
      <p:sp>
        <p:nvSpPr>
          <p:cNvPr id="3" name="Content Placeholder 2"/>
          <p:cNvSpPr>
            <a:spLocks noGrp="1"/>
          </p:cNvSpPr>
          <p:nvPr>
            <p:ph sz="half" idx="1"/>
          </p:nvPr>
        </p:nvSpPr>
        <p:spPr/>
        <p:txBody>
          <a:bodyPr>
            <a:normAutofit/>
          </a:bodyPr>
          <a:lstStyle/>
          <a:p>
            <a:r>
              <a:rPr lang="en-US" dirty="0" smtClean="0"/>
              <a:t>If the URL does not work, we make a note.</a:t>
            </a:r>
          </a:p>
          <a:p>
            <a:r>
              <a:rPr lang="en-US" dirty="0" smtClean="0"/>
              <a:t>If the site requires registration, we try it out.</a:t>
            </a:r>
          </a:p>
          <a:p>
            <a:pPr lvl="1"/>
            <a:r>
              <a:rPr lang="en-US" dirty="0" smtClean="0"/>
              <a:t>How long?</a:t>
            </a:r>
          </a:p>
          <a:p>
            <a:pPr lvl="1"/>
            <a:r>
              <a:rPr lang="en-US" dirty="0" smtClean="0"/>
              <a:t>Any requirements?</a:t>
            </a:r>
            <a:endParaRPr lang="en-US" dirty="0"/>
          </a:p>
        </p:txBody>
      </p:sp>
      <p:sp>
        <p:nvSpPr>
          <p:cNvPr id="4" name="Content Placeholder 3"/>
          <p:cNvSpPr>
            <a:spLocks noGrp="1"/>
          </p:cNvSpPr>
          <p:nvPr>
            <p:ph sz="half" idx="2"/>
          </p:nvPr>
        </p:nvSpPr>
        <p:spPr/>
        <p:txBody>
          <a:bodyPr>
            <a:normAutofit/>
          </a:bodyPr>
          <a:lstStyle/>
          <a:p>
            <a:r>
              <a:rPr lang="en-US" dirty="0" smtClean="0"/>
              <a:t>What does the site say?</a:t>
            </a:r>
          </a:p>
          <a:p>
            <a:pPr marL="0" indent="0">
              <a:buNone/>
            </a:pPr>
            <a:r>
              <a:rPr lang="en-US" sz="1600" dirty="0">
                <a:solidFill>
                  <a:schemeClr val="accent5"/>
                </a:solidFill>
              </a:rPr>
              <a:t>Please use the following citation when referring to this file in the different versions:</a:t>
            </a:r>
            <a:br>
              <a:rPr lang="en-US" sz="1600" dirty="0">
                <a:solidFill>
                  <a:schemeClr val="accent5"/>
                </a:solidFill>
              </a:rPr>
            </a:br>
            <a:r>
              <a:rPr lang="en-US" sz="1600" dirty="0" err="1">
                <a:solidFill>
                  <a:schemeClr val="accent5"/>
                </a:solidFill>
              </a:rPr>
              <a:t>Inglehart</a:t>
            </a:r>
            <a:r>
              <a:rPr lang="en-US" sz="1600" dirty="0">
                <a:solidFill>
                  <a:schemeClr val="accent5"/>
                </a:solidFill>
              </a:rPr>
              <a:t>, R., C. </a:t>
            </a:r>
            <a:r>
              <a:rPr lang="en-US" sz="1600" dirty="0" err="1">
                <a:solidFill>
                  <a:schemeClr val="accent5"/>
                </a:solidFill>
              </a:rPr>
              <a:t>Haerpfer</a:t>
            </a:r>
            <a:r>
              <a:rPr lang="en-US" sz="1600" dirty="0">
                <a:solidFill>
                  <a:schemeClr val="accent5"/>
                </a:solidFill>
              </a:rPr>
              <a:t>, A. Moreno, C. </a:t>
            </a:r>
            <a:r>
              <a:rPr lang="en-US" sz="1600" dirty="0" err="1">
                <a:solidFill>
                  <a:schemeClr val="accent5"/>
                </a:solidFill>
              </a:rPr>
              <a:t>Welzel</a:t>
            </a:r>
            <a:r>
              <a:rPr lang="en-US" sz="1600" dirty="0">
                <a:solidFill>
                  <a:schemeClr val="accent5"/>
                </a:solidFill>
              </a:rPr>
              <a:t>, K. </a:t>
            </a:r>
            <a:r>
              <a:rPr lang="en-US" sz="1600" dirty="0" err="1">
                <a:solidFill>
                  <a:schemeClr val="accent5"/>
                </a:solidFill>
              </a:rPr>
              <a:t>Kizilova</a:t>
            </a:r>
            <a:r>
              <a:rPr lang="en-US" sz="1600" dirty="0">
                <a:solidFill>
                  <a:schemeClr val="accent5"/>
                </a:solidFill>
              </a:rPr>
              <a:t>, J. </a:t>
            </a:r>
            <a:r>
              <a:rPr lang="en-US" sz="1600" dirty="0" err="1">
                <a:solidFill>
                  <a:schemeClr val="accent5"/>
                </a:solidFill>
              </a:rPr>
              <a:t>Diez</a:t>
            </a:r>
            <a:r>
              <a:rPr lang="en-US" sz="1600" dirty="0">
                <a:solidFill>
                  <a:schemeClr val="accent5"/>
                </a:solidFill>
              </a:rPr>
              <a:t>-Medrano, M. Lagos, P. Norris, E. </a:t>
            </a:r>
            <a:r>
              <a:rPr lang="en-US" sz="1600" dirty="0" err="1">
                <a:solidFill>
                  <a:schemeClr val="accent5"/>
                </a:solidFill>
              </a:rPr>
              <a:t>Ponarin</a:t>
            </a:r>
            <a:r>
              <a:rPr lang="en-US" sz="1600" dirty="0">
                <a:solidFill>
                  <a:schemeClr val="accent5"/>
                </a:solidFill>
              </a:rPr>
              <a:t> &amp; B. </a:t>
            </a:r>
            <a:r>
              <a:rPr lang="en-US" sz="1600" dirty="0" err="1">
                <a:solidFill>
                  <a:schemeClr val="accent5"/>
                </a:solidFill>
              </a:rPr>
              <a:t>Puranen</a:t>
            </a:r>
            <a:r>
              <a:rPr lang="en-US" sz="1600" dirty="0">
                <a:solidFill>
                  <a:schemeClr val="accent5"/>
                </a:solidFill>
              </a:rPr>
              <a:t> et al. (eds.). 2014. World Values Survey: Round Six - Country-Pooled </a:t>
            </a:r>
            <a:r>
              <a:rPr lang="en-US" sz="1600" dirty="0" err="1">
                <a:solidFill>
                  <a:schemeClr val="accent5"/>
                </a:solidFill>
              </a:rPr>
              <a:t>Datafile</a:t>
            </a:r>
            <a:r>
              <a:rPr lang="en-US" sz="1600" dirty="0">
                <a:solidFill>
                  <a:schemeClr val="accent5"/>
                </a:solidFill>
              </a:rPr>
              <a:t> Version: </a:t>
            </a:r>
            <a:r>
              <a:rPr lang="en-US" sz="1600" dirty="0">
                <a:solidFill>
                  <a:schemeClr val="accent5"/>
                </a:solidFill>
                <a:hlinkClick r:id="rId2"/>
              </a:rPr>
              <a:t>www.worldvaluessurvey.org/WVSDocumentationWV6.jsp</a:t>
            </a:r>
            <a:r>
              <a:rPr lang="en-US" sz="1600" dirty="0">
                <a:solidFill>
                  <a:schemeClr val="accent5"/>
                </a:solidFill>
              </a:rPr>
              <a:t>. Madrid: JD Systems Institute</a:t>
            </a:r>
            <a:r>
              <a:rPr lang="en-US" sz="1600" dirty="0" smtClean="0">
                <a:solidFill>
                  <a:schemeClr val="accent5"/>
                </a:solidFill>
              </a:rPr>
              <a:t>.</a:t>
            </a:r>
          </a:p>
          <a:p>
            <a:r>
              <a:rPr lang="en-US" dirty="0"/>
              <a:t>Is that in the README / Paper/ Appendix</a:t>
            </a:r>
            <a:r>
              <a:rPr lang="en-US" dirty="0" smtClean="0"/>
              <a:t>?</a:t>
            </a:r>
          </a:p>
          <a:p>
            <a:endParaRPr lang="en-US" dirty="0"/>
          </a:p>
        </p:txBody>
      </p:sp>
    </p:spTree>
    <p:extLst>
      <p:ext uri="{BB962C8B-B14F-4D97-AF65-F5344CB8AC3E}">
        <p14:creationId xmlns:p14="http://schemas.microsoft.com/office/powerpoint/2010/main" val="21401682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we check them!</a:t>
            </a:r>
            <a:endParaRPr lang="en-US" dirty="0"/>
          </a:p>
        </p:txBody>
      </p:sp>
      <p:pic>
        <p:nvPicPr>
          <p:cNvPr id="5" name="Content Placeholder 4"/>
          <p:cNvPicPr>
            <a:picLocks noGrp="1" noChangeAspect="1"/>
          </p:cNvPicPr>
          <p:nvPr>
            <p:ph sz="half" idx="1"/>
          </p:nvPr>
        </p:nvPicPr>
        <p:blipFill>
          <a:blip r:embed="rId2"/>
          <a:stretch>
            <a:fillRect/>
          </a:stretch>
        </p:blipFill>
        <p:spPr>
          <a:xfrm>
            <a:off x="1384288" y="1825625"/>
            <a:ext cx="4089424" cy="4351338"/>
          </a:xfrm>
          <a:prstGeom prst="rect">
            <a:avLst/>
          </a:prstGeom>
        </p:spPr>
      </p:pic>
      <p:sp>
        <p:nvSpPr>
          <p:cNvPr id="4" name="Content Placeholder 3"/>
          <p:cNvSpPr>
            <a:spLocks noGrp="1"/>
          </p:cNvSpPr>
          <p:nvPr>
            <p:ph sz="half" idx="2"/>
          </p:nvPr>
        </p:nvSpPr>
        <p:spPr/>
        <p:txBody>
          <a:bodyPr>
            <a:normAutofit/>
          </a:bodyPr>
          <a:lstStyle/>
          <a:p>
            <a:r>
              <a:rPr lang="en-US" dirty="0" smtClean="0"/>
              <a:t>What does the site say?</a:t>
            </a:r>
          </a:p>
          <a:p>
            <a:pPr marL="0" indent="0">
              <a:buNone/>
            </a:pPr>
            <a:r>
              <a:rPr lang="en-US" sz="1600" dirty="0">
                <a:solidFill>
                  <a:schemeClr val="accent5"/>
                </a:solidFill>
              </a:rPr>
              <a:t>Please use the following citation when referring to this file in the different versions:</a:t>
            </a:r>
            <a:br>
              <a:rPr lang="en-US" sz="1600" dirty="0">
                <a:solidFill>
                  <a:schemeClr val="accent5"/>
                </a:solidFill>
              </a:rPr>
            </a:br>
            <a:r>
              <a:rPr lang="en-US" sz="1600" dirty="0" err="1">
                <a:solidFill>
                  <a:schemeClr val="accent5"/>
                </a:solidFill>
              </a:rPr>
              <a:t>Inglehart</a:t>
            </a:r>
            <a:r>
              <a:rPr lang="en-US" sz="1600" dirty="0">
                <a:solidFill>
                  <a:schemeClr val="accent5"/>
                </a:solidFill>
              </a:rPr>
              <a:t>, R., C. </a:t>
            </a:r>
            <a:r>
              <a:rPr lang="en-US" sz="1600" dirty="0" err="1">
                <a:solidFill>
                  <a:schemeClr val="accent5"/>
                </a:solidFill>
              </a:rPr>
              <a:t>Haerpfer</a:t>
            </a:r>
            <a:r>
              <a:rPr lang="en-US" sz="1600" dirty="0">
                <a:solidFill>
                  <a:schemeClr val="accent5"/>
                </a:solidFill>
              </a:rPr>
              <a:t>, A. Moreno, C. </a:t>
            </a:r>
            <a:r>
              <a:rPr lang="en-US" sz="1600" dirty="0" err="1">
                <a:solidFill>
                  <a:schemeClr val="accent5"/>
                </a:solidFill>
              </a:rPr>
              <a:t>Welzel</a:t>
            </a:r>
            <a:r>
              <a:rPr lang="en-US" sz="1600" dirty="0">
                <a:solidFill>
                  <a:schemeClr val="accent5"/>
                </a:solidFill>
              </a:rPr>
              <a:t>, K. </a:t>
            </a:r>
            <a:r>
              <a:rPr lang="en-US" sz="1600" dirty="0" err="1">
                <a:solidFill>
                  <a:schemeClr val="accent5"/>
                </a:solidFill>
              </a:rPr>
              <a:t>Kizilova</a:t>
            </a:r>
            <a:r>
              <a:rPr lang="en-US" sz="1600" dirty="0">
                <a:solidFill>
                  <a:schemeClr val="accent5"/>
                </a:solidFill>
              </a:rPr>
              <a:t>, J. </a:t>
            </a:r>
            <a:r>
              <a:rPr lang="en-US" sz="1600" dirty="0" err="1">
                <a:solidFill>
                  <a:schemeClr val="accent5"/>
                </a:solidFill>
              </a:rPr>
              <a:t>Diez</a:t>
            </a:r>
            <a:r>
              <a:rPr lang="en-US" sz="1600" dirty="0">
                <a:solidFill>
                  <a:schemeClr val="accent5"/>
                </a:solidFill>
              </a:rPr>
              <a:t>-Medrano, M. Lagos, P. Norris, E. </a:t>
            </a:r>
            <a:r>
              <a:rPr lang="en-US" sz="1600" dirty="0" err="1">
                <a:solidFill>
                  <a:schemeClr val="accent5"/>
                </a:solidFill>
              </a:rPr>
              <a:t>Ponarin</a:t>
            </a:r>
            <a:r>
              <a:rPr lang="en-US" sz="1600" dirty="0">
                <a:solidFill>
                  <a:schemeClr val="accent5"/>
                </a:solidFill>
              </a:rPr>
              <a:t> &amp; B. </a:t>
            </a:r>
            <a:r>
              <a:rPr lang="en-US" sz="1600" dirty="0" err="1">
                <a:solidFill>
                  <a:schemeClr val="accent5"/>
                </a:solidFill>
              </a:rPr>
              <a:t>Puranen</a:t>
            </a:r>
            <a:r>
              <a:rPr lang="en-US" sz="1600" dirty="0">
                <a:solidFill>
                  <a:schemeClr val="accent5"/>
                </a:solidFill>
              </a:rPr>
              <a:t> et al. (eds.). 2014. World Values Survey: Round Six - Country-Pooled </a:t>
            </a:r>
            <a:r>
              <a:rPr lang="en-US" sz="1600" dirty="0" err="1">
                <a:solidFill>
                  <a:schemeClr val="accent5"/>
                </a:solidFill>
              </a:rPr>
              <a:t>Datafile</a:t>
            </a:r>
            <a:r>
              <a:rPr lang="en-US" sz="1600" dirty="0">
                <a:solidFill>
                  <a:schemeClr val="accent5"/>
                </a:solidFill>
              </a:rPr>
              <a:t> Version: </a:t>
            </a:r>
            <a:r>
              <a:rPr lang="en-US" sz="1600" dirty="0">
                <a:solidFill>
                  <a:schemeClr val="accent5"/>
                </a:solidFill>
                <a:hlinkClick r:id="rId3"/>
              </a:rPr>
              <a:t>www.worldvaluessurvey.org/WVSDocumentationWV6.jsp</a:t>
            </a:r>
            <a:r>
              <a:rPr lang="en-US" sz="1600" dirty="0">
                <a:solidFill>
                  <a:schemeClr val="accent5"/>
                </a:solidFill>
              </a:rPr>
              <a:t>. Madrid: JD Systems Institute</a:t>
            </a:r>
            <a:r>
              <a:rPr lang="en-US" sz="1600" dirty="0" smtClean="0">
                <a:solidFill>
                  <a:schemeClr val="accent5"/>
                </a:solidFill>
              </a:rPr>
              <a:t>.</a:t>
            </a:r>
          </a:p>
          <a:p>
            <a:r>
              <a:rPr lang="en-US" dirty="0"/>
              <a:t>Is that in the README / Paper/ Appendix</a:t>
            </a:r>
            <a:r>
              <a:rPr lang="en-US" dirty="0" smtClean="0"/>
              <a:t>?</a:t>
            </a:r>
          </a:p>
          <a:p>
            <a:r>
              <a:rPr lang="en-US" dirty="0" smtClean="0"/>
              <a:t>Are all the conditions met/described?</a:t>
            </a:r>
          </a:p>
          <a:p>
            <a:endParaRPr lang="en-US" dirty="0"/>
          </a:p>
        </p:txBody>
      </p:sp>
      <p:sp>
        <p:nvSpPr>
          <p:cNvPr id="6" name="Oval 5"/>
          <p:cNvSpPr/>
          <p:nvPr/>
        </p:nvSpPr>
        <p:spPr>
          <a:xfrm>
            <a:off x="1094014" y="5510893"/>
            <a:ext cx="2906486" cy="66607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3963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07238" y="607836"/>
            <a:ext cx="6477333" cy="3645087"/>
          </a:xfrm>
          <a:prstGeom prst="rect">
            <a:avLst/>
          </a:prstGeom>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827840" y="2439905"/>
            <a:ext cx="6445581" cy="3626036"/>
          </a:xfrm>
          <a:prstGeom prst="rect">
            <a:avLst/>
          </a:prstGeom>
          <a:effectLst>
            <a:outerShdw blurRad="50800" dist="127000" dir="2700000" algn="tl" rotWithShape="0">
              <a:prstClr val="black">
                <a:alpha val="40000"/>
              </a:prstClr>
            </a:outerShdw>
          </a:effectLst>
        </p:spPr>
      </p:pic>
      <p:sp>
        <p:nvSpPr>
          <p:cNvPr id="8" name="TextBox 7"/>
          <p:cNvSpPr txBox="1"/>
          <p:nvPr/>
        </p:nvSpPr>
        <p:spPr>
          <a:xfrm>
            <a:off x="3019927" y="1961148"/>
            <a:ext cx="6292516" cy="2554545"/>
          </a:xfrm>
          <a:prstGeom prst="rect">
            <a:avLst/>
          </a:prstGeom>
          <a:solidFill>
            <a:schemeClr val="bg1"/>
          </a:solidFill>
          <a:ln>
            <a:solidFill>
              <a:srgbClr val="B31B1B"/>
            </a:solidFill>
          </a:ln>
          <a:effectLst>
            <a:outerShdw blurRad="50800" dist="127000" dir="2700000" algn="tl" rotWithShape="0">
              <a:prstClr val="black">
                <a:alpha val="40000"/>
              </a:prstClr>
            </a:outerShdw>
          </a:effectLst>
        </p:spPr>
        <p:txBody>
          <a:bodyPr wrap="square" rtlCol="0">
            <a:spAutoFit/>
          </a:bodyPr>
          <a:lstStyle/>
          <a:p>
            <a:pPr algn="ctr"/>
            <a:r>
              <a:rPr lang="en-US" sz="4000" b="1" dirty="0"/>
              <a:t>Provide data citations (in manuscript) and data availability statements (in README or appendix) </a:t>
            </a:r>
          </a:p>
        </p:txBody>
      </p:sp>
    </p:spTree>
    <p:extLst>
      <p:ext uri="{BB962C8B-B14F-4D97-AF65-F5344CB8AC3E}">
        <p14:creationId xmlns:p14="http://schemas.microsoft.com/office/powerpoint/2010/main" val="20754980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97100" y="1384300"/>
            <a:ext cx="7717573" cy="1446550"/>
          </a:xfrm>
          <a:prstGeom prst="rect">
            <a:avLst/>
          </a:prstGeom>
          <a:noFill/>
        </p:spPr>
        <p:txBody>
          <a:bodyPr wrap="square" rtlCol="0">
            <a:spAutoFit/>
          </a:bodyPr>
          <a:lstStyle/>
          <a:p>
            <a:pPr algn="ctr"/>
            <a:r>
              <a:rPr lang="en-US" sz="8800" dirty="0" smtClean="0">
                <a:solidFill>
                  <a:schemeClr val="bg1"/>
                </a:solidFill>
              </a:rPr>
              <a:t>Take-away</a:t>
            </a:r>
            <a:endParaRPr lang="en-US" dirty="0">
              <a:solidFill>
                <a:schemeClr val="bg1"/>
              </a:solidFill>
            </a:endParaRPr>
          </a:p>
        </p:txBody>
      </p:sp>
    </p:spTree>
    <p:extLst>
      <p:ext uri="{BB962C8B-B14F-4D97-AF65-F5344CB8AC3E}">
        <p14:creationId xmlns:p14="http://schemas.microsoft.com/office/powerpoint/2010/main" val="885171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 nutshell</a:t>
            </a:r>
          </a:p>
        </p:txBody>
      </p:sp>
      <p:sp>
        <p:nvSpPr>
          <p:cNvPr id="4" name="Content Placeholder 3"/>
          <p:cNvSpPr>
            <a:spLocks noGrp="1"/>
          </p:cNvSpPr>
          <p:nvPr>
            <p:ph sz="half" idx="1"/>
          </p:nvPr>
        </p:nvSpPr>
        <p:spPr/>
        <p:txBody>
          <a:bodyPr/>
          <a:lstStyle/>
          <a:p>
            <a:r>
              <a:rPr lang="en-US" sz="3600" b="1" dirty="0"/>
              <a:t>40% </a:t>
            </a:r>
            <a:r>
              <a:rPr lang="en-US" dirty="0"/>
              <a:t>use restricted-access data</a:t>
            </a:r>
          </a:p>
          <a:p>
            <a:r>
              <a:rPr lang="en-US" sz="3600" b="1" dirty="0"/>
              <a:t>25% </a:t>
            </a:r>
            <a:r>
              <a:rPr lang="en-US" dirty="0"/>
              <a:t>use public-use data and are mostly or completely reproducible</a:t>
            </a:r>
          </a:p>
          <a:p>
            <a:r>
              <a:rPr lang="en-US" sz="3600" b="1" dirty="0"/>
              <a:t>25% </a:t>
            </a:r>
            <a:r>
              <a:rPr lang="en-US" dirty="0"/>
              <a:t>use public-use data and are only partially reproducible</a:t>
            </a:r>
          </a:p>
          <a:p>
            <a:r>
              <a:rPr lang="en-US" sz="3600" b="1" dirty="0"/>
              <a:t>10% </a:t>
            </a:r>
            <a:r>
              <a:rPr lang="en-US" dirty="0"/>
              <a:t>fail to yield useful results</a:t>
            </a:r>
          </a:p>
        </p:txBody>
      </p:sp>
      <p:pic>
        <p:nvPicPr>
          <p:cNvPr id="6" name="Content Placeholder 5"/>
          <p:cNvPicPr>
            <a:picLocks noGrp="1" noChangeAspect="1"/>
          </p:cNvPicPr>
          <p:nvPr>
            <p:ph sz="half" idx="2"/>
          </p:nvPr>
        </p:nvPicPr>
        <p:blipFill>
          <a:blip r:embed="rId2"/>
          <a:stretch>
            <a:fillRect/>
          </a:stretch>
        </p:blipFill>
        <p:spPr>
          <a:xfrm>
            <a:off x="6481716" y="1825625"/>
            <a:ext cx="4562568" cy="4351338"/>
          </a:xfrm>
          <a:prstGeom prst="rect">
            <a:avLst/>
          </a:prstGeom>
        </p:spPr>
      </p:pic>
      <p:grpSp>
        <p:nvGrpSpPr>
          <p:cNvPr id="14" name="Group 13"/>
          <p:cNvGrpSpPr/>
          <p:nvPr/>
        </p:nvGrpSpPr>
        <p:grpSpPr>
          <a:xfrm>
            <a:off x="6019800" y="1690688"/>
            <a:ext cx="3338513" cy="1766887"/>
            <a:chOff x="6019800" y="1690688"/>
            <a:chExt cx="3338513" cy="1766887"/>
          </a:xfrm>
        </p:grpSpPr>
        <p:sp>
          <p:nvSpPr>
            <p:cNvPr id="7" name="Rectangle 6"/>
            <p:cNvSpPr/>
            <p:nvPr/>
          </p:nvSpPr>
          <p:spPr>
            <a:xfrm>
              <a:off x="6019800" y="1690688"/>
              <a:ext cx="2018731" cy="9160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only ½ full!</a:t>
              </a:r>
            </a:p>
          </p:txBody>
        </p:sp>
        <p:cxnSp>
          <p:nvCxnSpPr>
            <p:cNvPr id="9" name="Straight Arrow Connector 8"/>
            <p:cNvCxnSpPr/>
            <p:nvPr/>
          </p:nvCxnSpPr>
          <p:spPr>
            <a:xfrm>
              <a:off x="7847463" y="2374710"/>
              <a:ext cx="1510850" cy="1082865"/>
            </a:xfrm>
            <a:prstGeom prst="straightConnector1">
              <a:avLst/>
            </a:prstGeom>
            <a:ln w="1174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886165" y="4148954"/>
            <a:ext cx="3472148" cy="1157288"/>
            <a:chOff x="5886165" y="4148954"/>
            <a:chExt cx="3472148" cy="1157288"/>
          </a:xfrm>
        </p:grpSpPr>
        <p:sp>
          <p:nvSpPr>
            <p:cNvPr id="10" name="Rectangle 9"/>
            <p:cNvSpPr/>
            <p:nvPr/>
          </p:nvSpPr>
          <p:spPr>
            <a:xfrm>
              <a:off x="5886165" y="4148954"/>
              <a:ext cx="2286000" cy="1157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Hey, it’s not empty!</a:t>
              </a:r>
            </a:p>
          </p:txBody>
        </p:sp>
        <p:cxnSp>
          <p:nvCxnSpPr>
            <p:cNvPr id="13" name="Straight Arrow Connector 12"/>
            <p:cNvCxnSpPr/>
            <p:nvPr/>
          </p:nvCxnSpPr>
          <p:spPr>
            <a:xfrm>
              <a:off x="8038531" y="4514850"/>
              <a:ext cx="1319782" cy="414338"/>
            </a:xfrm>
            <a:prstGeom prst="straightConnector1">
              <a:avLst/>
            </a:prstGeom>
            <a:ln w="1206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338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Citations, Access, Rights</a:t>
            </a:r>
            <a:endParaRPr lang="en-US" dirty="0"/>
          </a:p>
        </p:txBody>
      </p:sp>
      <p:sp>
        <p:nvSpPr>
          <p:cNvPr id="3" name="Content Placeholder 2"/>
          <p:cNvSpPr>
            <a:spLocks noGrp="1"/>
          </p:cNvSpPr>
          <p:nvPr>
            <p:ph idx="1"/>
          </p:nvPr>
        </p:nvSpPr>
        <p:spPr/>
        <p:txBody>
          <a:bodyPr/>
          <a:lstStyle/>
          <a:p>
            <a:r>
              <a:rPr lang="en-US" sz="3200" dirty="0" smtClean="0"/>
              <a:t>Any data can be cited – even if you can’t download it</a:t>
            </a:r>
          </a:p>
          <a:p>
            <a:r>
              <a:rPr lang="en-US" sz="3200" dirty="0" smtClean="0"/>
              <a:t>Any data that you accessed … can have that access be described</a:t>
            </a:r>
          </a:p>
          <a:p>
            <a:pPr lvl="1"/>
            <a:r>
              <a:rPr lang="en-US" sz="2800" dirty="0" smtClean="0"/>
              <a:t>But caution: It should be such that others can also repeat the access!</a:t>
            </a:r>
          </a:p>
          <a:p>
            <a:r>
              <a:rPr lang="en-US" sz="3200" dirty="0" smtClean="0"/>
              <a:t>Just because you “have” the data does not mean you can give it to others</a:t>
            </a:r>
          </a:p>
          <a:p>
            <a:pPr lvl="1"/>
            <a:r>
              <a:rPr lang="en-US" sz="2800" dirty="0" smtClean="0"/>
              <a:t>Also: distinguish between “sharing” and “publishing”</a:t>
            </a:r>
          </a:p>
          <a:p>
            <a:pPr lvl="1"/>
            <a:r>
              <a:rPr lang="en-US" sz="2800" dirty="0" smtClean="0"/>
              <a:t>Know your terms of use!</a:t>
            </a:r>
          </a:p>
          <a:p>
            <a:endParaRPr lang="en-US" dirty="0"/>
          </a:p>
        </p:txBody>
      </p:sp>
    </p:spTree>
    <p:extLst>
      <p:ext uri="{BB962C8B-B14F-4D97-AF65-F5344CB8AC3E}">
        <p14:creationId xmlns:p14="http://schemas.microsoft.com/office/powerpoint/2010/main" val="30290505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0920" y="1582824"/>
            <a:ext cx="11860567" cy="2800767"/>
          </a:xfrm>
          <a:prstGeom prst="rect">
            <a:avLst/>
          </a:prstGeom>
          <a:noFill/>
        </p:spPr>
        <p:txBody>
          <a:bodyPr wrap="square" rtlCol="0">
            <a:spAutoFit/>
          </a:bodyPr>
          <a:lstStyle/>
          <a:p>
            <a:pPr algn="ctr"/>
            <a:r>
              <a:rPr lang="en-US" sz="8800" dirty="0" smtClean="0">
                <a:solidFill>
                  <a:schemeClr val="bg1"/>
                </a:solidFill>
              </a:rPr>
              <a:t>Coding for Reproducibility</a:t>
            </a:r>
            <a:endParaRPr lang="en-US" dirty="0">
              <a:solidFill>
                <a:schemeClr val="bg1"/>
              </a:solidFill>
            </a:endParaRPr>
          </a:p>
        </p:txBody>
      </p:sp>
    </p:spTree>
    <p:extLst>
      <p:ext uri="{BB962C8B-B14F-4D97-AF65-F5344CB8AC3E}">
        <p14:creationId xmlns:p14="http://schemas.microsoft.com/office/powerpoint/2010/main" val="12711387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Streamlining replication packages</a:t>
            </a:r>
          </a:p>
        </p:txBody>
      </p:sp>
      <p:sp>
        <p:nvSpPr>
          <p:cNvPr id="3" name="Content Placeholder 2"/>
          <p:cNvSpPr>
            <a:spLocks noGrp="1"/>
          </p:cNvSpPr>
          <p:nvPr>
            <p:ph sz="half" idx="1"/>
          </p:nvPr>
        </p:nvSpPr>
        <p:spPr/>
        <p:txBody>
          <a:bodyPr/>
          <a:lstStyle/>
          <a:p>
            <a:r>
              <a:rPr lang="en-US" dirty="0"/>
              <a:t>Master script preferred</a:t>
            </a:r>
          </a:p>
          <a:p>
            <a:pPr lvl="1"/>
            <a:r>
              <a:rPr lang="en-US" dirty="0"/>
              <a:t>Least amount of manual effort</a:t>
            </a:r>
          </a:p>
          <a:p>
            <a:r>
              <a:rPr lang="en-US" dirty="0"/>
              <a:t>No manual manipulation </a:t>
            </a:r>
          </a:p>
          <a:p>
            <a:pPr lvl="1"/>
            <a:r>
              <a:rPr lang="en-US" dirty="0"/>
              <a:t>“Change the parameter to 0.2, then run the code again”</a:t>
            </a:r>
          </a:p>
          <a:p>
            <a:r>
              <a:rPr lang="en-US" dirty="0"/>
              <a:t>No manual copying of results</a:t>
            </a:r>
          </a:p>
          <a:p>
            <a:pPr lvl="1"/>
            <a:r>
              <a:rPr lang="en-US" dirty="0"/>
              <a:t>Write out/save tables and figures using packages</a:t>
            </a:r>
          </a:p>
          <a:p>
            <a:pPr lvl="1"/>
            <a:r>
              <a:rPr lang="en-US" dirty="0"/>
              <a:t>Compute all numbers in package</a:t>
            </a:r>
          </a:p>
        </p:txBody>
      </p:sp>
      <p:sp>
        <p:nvSpPr>
          <p:cNvPr id="4" name="Content Placeholder 3"/>
          <p:cNvSpPr>
            <a:spLocks noGrp="1"/>
          </p:cNvSpPr>
          <p:nvPr>
            <p:ph sz="half" idx="2"/>
          </p:nvPr>
        </p:nvSpPr>
        <p:spPr/>
        <p:txBody>
          <a:bodyPr/>
          <a:lstStyle/>
          <a:p>
            <a:r>
              <a:rPr lang="en-US" dirty="0"/>
              <a:t>No manual install of packages</a:t>
            </a:r>
          </a:p>
          <a:p>
            <a:pPr lvl="1"/>
            <a:r>
              <a:rPr lang="en-US" dirty="0"/>
              <a:t>Use a script to create all directories, install all necessary packages/requirements/etc.</a:t>
            </a:r>
          </a:p>
          <a:p>
            <a:r>
              <a:rPr lang="en-US" dirty="0"/>
              <a:t>Clear instructions!</a:t>
            </a: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96077" y="3320257"/>
            <a:ext cx="681037" cy="681037"/>
          </a:xfrm>
          <a:prstGeom prst="rect">
            <a:avLst/>
          </a:prstGeom>
        </p:spPr>
      </p:pic>
    </p:spTree>
    <p:extLst>
      <p:ext uri="{BB962C8B-B14F-4D97-AF65-F5344CB8AC3E}">
        <p14:creationId xmlns:p14="http://schemas.microsoft.com/office/powerpoint/2010/main" val="945191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examples</a:t>
            </a:r>
            <a:endParaRPr lang="en-US" dirty="0"/>
          </a:p>
        </p:txBody>
      </p:sp>
      <p:sp>
        <p:nvSpPr>
          <p:cNvPr id="3" name="Content Placeholder 2"/>
          <p:cNvSpPr>
            <a:spLocks noGrp="1"/>
          </p:cNvSpPr>
          <p:nvPr>
            <p:ph sz="half" idx="1"/>
          </p:nvPr>
        </p:nvSpPr>
        <p:spPr/>
        <p:txBody>
          <a:bodyPr/>
          <a:lstStyle/>
          <a:p>
            <a:r>
              <a:rPr lang="en-US" dirty="0" err="1" smtClean="0"/>
              <a:t>Matlab</a:t>
            </a:r>
            <a:r>
              <a:rPr lang="en-US" dirty="0" smtClean="0"/>
              <a:t>-based simulation</a:t>
            </a:r>
          </a:p>
          <a:p>
            <a:r>
              <a:rPr lang="en-US" dirty="0" smtClean="0"/>
              <a:t>Real example, 10 figures, 4 panels each</a:t>
            </a:r>
            <a:endParaRPr lang="en-US" dirty="0"/>
          </a:p>
        </p:txBody>
      </p:sp>
      <p:sp>
        <p:nvSpPr>
          <p:cNvPr id="4" name="Content Placeholder 3"/>
          <p:cNvSpPr>
            <a:spLocks noGrp="1"/>
          </p:cNvSpPr>
          <p:nvPr>
            <p:ph sz="half" idx="2"/>
          </p:nvPr>
        </p:nvSpPr>
        <p:spPr/>
        <p:txBody>
          <a:bodyPr/>
          <a:lstStyle/>
          <a:p>
            <a:r>
              <a:rPr lang="en-US" dirty="0" smtClean="0">
                <a:solidFill>
                  <a:schemeClr val="accent5"/>
                </a:solidFill>
              </a:rPr>
              <a:t>For Figure 5a, comment line 52, uncomment line 151, run the code, then copy the figure into your document.</a:t>
            </a:r>
          </a:p>
          <a:p>
            <a:r>
              <a:rPr lang="en-US" dirty="0" smtClean="0">
                <a:solidFill>
                  <a:schemeClr val="accent5"/>
                </a:solidFill>
              </a:rPr>
              <a:t>For Figure 5b, comment line 151 again, leave line 52 commented, and change the parameter on line 75 to “3”</a:t>
            </a:r>
          </a:p>
          <a:p>
            <a:r>
              <a:rPr lang="en-US" dirty="0" smtClean="0">
                <a:solidFill>
                  <a:schemeClr val="accent5"/>
                </a:solidFill>
              </a:rPr>
              <a:t>…. </a:t>
            </a:r>
            <a:endParaRPr lang="en-US" dirty="0">
              <a:solidFill>
                <a:schemeClr val="accent5"/>
              </a:solidFill>
            </a:endParaRPr>
          </a:p>
        </p:txBody>
      </p:sp>
    </p:spTree>
    <p:extLst>
      <p:ext uri="{BB962C8B-B14F-4D97-AF65-F5344CB8AC3E}">
        <p14:creationId xmlns:p14="http://schemas.microsoft.com/office/powerpoint/2010/main" val="42272954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examples</a:t>
            </a:r>
            <a:endParaRPr lang="en-US" dirty="0"/>
          </a:p>
        </p:txBody>
      </p:sp>
      <p:sp>
        <p:nvSpPr>
          <p:cNvPr id="3" name="Content Placeholder 2"/>
          <p:cNvSpPr>
            <a:spLocks noGrp="1"/>
          </p:cNvSpPr>
          <p:nvPr>
            <p:ph sz="half" idx="1"/>
          </p:nvPr>
        </p:nvSpPr>
        <p:spPr/>
        <p:txBody>
          <a:bodyPr/>
          <a:lstStyle/>
          <a:p>
            <a:r>
              <a:rPr lang="en-US" dirty="0" smtClean="0"/>
              <a:t>Stata-based estimation</a:t>
            </a:r>
          </a:p>
          <a:p>
            <a:r>
              <a:rPr lang="en-US" dirty="0" smtClean="0"/>
              <a:t>4 variants</a:t>
            </a:r>
            <a:endParaRPr lang="en-US" dirty="0"/>
          </a:p>
        </p:txBody>
      </p:sp>
      <p:sp>
        <p:nvSpPr>
          <p:cNvPr id="4" name="Content Placeholder 3"/>
          <p:cNvSpPr>
            <a:spLocks noGrp="1"/>
          </p:cNvSpPr>
          <p:nvPr>
            <p:ph sz="half" idx="2"/>
          </p:nvPr>
        </p:nvSpPr>
        <p:spPr/>
        <p:txBody>
          <a:bodyPr/>
          <a:lstStyle/>
          <a:p>
            <a:r>
              <a:rPr lang="en-US" dirty="0" smtClean="0">
                <a:solidFill>
                  <a:schemeClr val="accent5"/>
                </a:solidFill>
              </a:rPr>
              <a:t>Run the data creation programs, then copy the data to Folder A</a:t>
            </a:r>
          </a:p>
          <a:p>
            <a:r>
              <a:rPr lang="en-US" dirty="0" smtClean="0">
                <a:solidFill>
                  <a:schemeClr val="accent5"/>
                </a:solidFill>
              </a:rPr>
              <a:t>Copy programs “b.do” and “c.do” from Folder A to Folder B, but modify “c.do” on line 20</a:t>
            </a:r>
          </a:p>
          <a:p>
            <a:r>
              <a:rPr lang="en-US" dirty="0" smtClean="0">
                <a:solidFill>
                  <a:schemeClr val="accent5"/>
                </a:solidFill>
              </a:rPr>
              <a:t>Once done, convert the output from “d.do” to a </a:t>
            </a:r>
            <a:r>
              <a:rPr lang="en-US" dirty="0" err="1" smtClean="0">
                <a:solidFill>
                  <a:schemeClr val="accent5"/>
                </a:solidFill>
              </a:rPr>
              <a:t>Matlab</a:t>
            </a:r>
            <a:r>
              <a:rPr lang="en-US" dirty="0" smtClean="0">
                <a:solidFill>
                  <a:schemeClr val="accent5"/>
                </a:solidFill>
              </a:rPr>
              <a:t> file, and run the simulation in Folder B/C</a:t>
            </a:r>
          </a:p>
          <a:p>
            <a:r>
              <a:rPr lang="en-US" dirty="0" smtClean="0">
                <a:solidFill>
                  <a:schemeClr val="accent5"/>
                </a:solidFill>
              </a:rPr>
              <a:t>…. </a:t>
            </a:r>
            <a:endParaRPr lang="en-US" dirty="0">
              <a:solidFill>
                <a:schemeClr val="accent5"/>
              </a:solidFill>
            </a:endParaRPr>
          </a:p>
        </p:txBody>
      </p:sp>
    </p:spTree>
    <p:extLst>
      <p:ext uri="{BB962C8B-B14F-4D97-AF65-F5344CB8AC3E}">
        <p14:creationId xmlns:p14="http://schemas.microsoft.com/office/powerpoint/2010/main" val="35096987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setup</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1 program to prepare the setup</a:t>
            </a:r>
          </a:p>
          <a:p>
            <a:pPr lvl="1"/>
            <a:r>
              <a:rPr lang="en-US" dirty="0" smtClean="0"/>
              <a:t>Installs all packages</a:t>
            </a:r>
          </a:p>
          <a:p>
            <a:pPr lvl="1"/>
            <a:r>
              <a:rPr lang="en-US" dirty="0" smtClean="0"/>
              <a:t>Creates all directories</a:t>
            </a:r>
          </a:p>
          <a:p>
            <a:r>
              <a:rPr lang="en-US" dirty="0" smtClean="0"/>
              <a:t>1 program (or a very small number) that creates the rest</a:t>
            </a:r>
          </a:p>
          <a:p>
            <a:pPr lvl="1"/>
            <a:r>
              <a:rPr lang="en-US" dirty="0" smtClean="0"/>
              <a:t>Possibly with macros/ ado files/ subroutines</a:t>
            </a:r>
          </a:p>
          <a:p>
            <a:pPr lvl="1"/>
            <a:r>
              <a:rPr lang="en-US" dirty="0" smtClean="0"/>
              <a:t>Possibly with parameter files that might differ per directory</a:t>
            </a:r>
          </a:p>
          <a:p>
            <a:r>
              <a:rPr lang="en-US" dirty="0" smtClean="0"/>
              <a:t>All tables and figures are output programmatically</a:t>
            </a:r>
            <a:endParaRPr lang="en-US" dirty="0"/>
          </a:p>
        </p:txBody>
      </p:sp>
      <p:sp>
        <p:nvSpPr>
          <p:cNvPr id="4" name="Content Placeholder 3"/>
          <p:cNvSpPr>
            <a:spLocks noGrp="1"/>
          </p:cNvSpPr>
          <p:nvPr>
            <p:ph sz="half" idx="2"/>
          </p:nvPr>
        </p:nvSpPr>
        <p:spPr/>
        <p:txBody>
          <a:bodyPr>
            <a:normAutofit lnSpcReduction="10000"/>
          </a:bodyPr>
          <a:lstStyle/>
          <a:p>
            <a:r>
              <a:rPr lang="en-US" dirty="0" smtClean="0">
                <a:solidFill>
                  <a:schemeClr val="accent6">
                    <a:lumMod val="50000"/>
                  </a:schemeClr>
                </a:solidFill>
              </a:rPr>
              <a:t>Setting up can be done in all languages</a:t>
            </a:r>
          </a:p>
          <a:p>
            <a:pPr lvl="1"/>
            <a:r>
              <a:rPr lang="en-US" dirty="0" err="1" smtClean="0">
                <a:solidFill>
                  <a:schemeClr val="accent6">
                    <a:lumMod val="50000"/>
                  </a:schemeClr>
                </a:solidFill>
              </a:rPr>
              <a:t>Matlab</a:t>
            </a:r>
            <a:r>
              <a:rPr lang="en-US" dirty="0" smtClean="0">
                <a:solidFill>
                  <a:schemeClr val="accent6">
                    <a:lumMod val="50000"/>
                  </a:schemeClr>
                </a:solidFill>
              </a:rPr>
              <a:t>, Stata, R, Python, Fortran</a:t>
            </a:r>
          </a:p>
          <a:p>
            <a:r>
              <a:rPr lang="en-US" dirty="0" smtClean="0">
                <a:solidFill>
                  <a:schemeClr val="accent6">
                    <a:lumMod val="50000"/>
                  </a:schemeClr>
                </a:solidFill>
              </a:rPr>
              <a:t>Subroutines exist in all languages</a:t>
            </a:r>
          </a:p>
          <a:p>
            <a:pPr lvl="1"/>
            <a:r>
              <a:rPr lang="en-US" dirty="0" smtClean="0">
                <a:solidFill>
                  <a:schemeClr val="accent6">
                    <a:lumMod val="50000"/>
                  </a:schemeClr>
                </a:solidFill>
              </a:rPr>
              <a:t>You might need to learn how!</a:t>
            </a:r>
          </a:p>
          <a:p>
            <a:r>
              <a:rPr lang="en-US" dirty="0" smtClean="0">
                <a:solidFill>
                  <a:schemeClr val="accent6">
                    <a:lumMod val="50000"/>
                  </a:schemeClr>
                </a:solidFill>
              </a:rPr>
              <a:t>Ability to output figures and tables (Excel, </a:t>
            </a:r>
            <a:r>
              <a:rPr lang="en-US" dirty="0" err="1" smtClean="0">
                <a:solidFill>
                  <a:schemeClr val="accent6">
                    <a:lumMod val="50000"/>
                  </a:schemeClr>
                </a:solidFill>
              </a:rPr>
              <a:t>LaTeX</a:t>
            </a:r>
            <a:r>
              <a:rPr lang="en-US" dirty="0" smtClean="0">
                <a:solidFill>
                  <a:schemeClr val="accent6">
                    <a:lumMod val="50000"/>
                  </a:schemeClr>
                </a:solidFill>
              </a:rPr>
              <a:t>) exist in all languages</a:t>
            </a:r>
            <a:endParaRPr lang="en-US" dirty="0">
              <a:solidFill>
                <a:schemeClr val="accent6">
                  <a:lumMod val="50000"/>
                </a:schemeClr>
              </a:solidFill>
            </a:endParaRPr>
          </a:p>
        </p:txBody>
      </p:sp>
    </p:spTree>
    <p:extLst>
      <p:ext uri="{BB962C8B-B14F-4D97-AF65-F5344CB8AC3E}">
        <p14:creationId xmlns:p14="http://schemas.microsoft.com/office/powerpoint/2010/main" val="5618020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prepare the replication package</a:t>
            </a:r>
            <a:endParaRPr lang="en-US" dirty="0"/>
          </a:p>
        </p:txBody>
      </p:sp>
      <p:sp>
        <p:nvSpPr>
          <p:cNvPr id="3" name="Content Placeholder 2"/>
          <p:cNvSpPr>
            <a:spLocks noGrp="1"/>
          </p:cNvSpPr>
          <p:nvPr>
            <p:ph sz="half" idx="1"/>
          </p:nvPr>
        </p:nvSpPr>
        <p:spPr/>
        <p:txBody>
          <a:bodyPr/>
          <a:lstStyle/>
          <a:p>
            <a:r>
              <a:rPr lang="en-US" dirty="0" smtClean="0"/>
              <a:t>README</a:t>
            </a:r>
          </a:p>
          <a:p>
            <a:r>
              <a:rPr lang="en-US" dirty="0" smtClean="0"/>
              <a:t>Full package of all programs, data you intend to provide</a:t>
            </a:r>
          </a:p>
          <a:p>
            <a:r>
              <a:rPr lang="en-US" dirty="0" smtClean="0"/>
              <a:t>ZIP it up</a:t>
            </a:r>
            <a:endParaRPr lang="en-US" dirty="0"/>
          </a:p>
        </p:txBody>
      </p:sp>
      <p:sp>
        <p:nvSpPr>
          <p:cNvPr id="4" name="Content Placeholder 3"/>
          <p:cNvSpPr>
            <a:spLocks noGrp="1"/>
          </p:cNvSpPr>
          <p:nvPr>
            <p:ph sz="half" idx="2"/>
          </p:nvPr>
        </p:nvSpPr>
        <p:spPr/>
        <p:txBody>
          <a:bodyPr/>
          <a:lstStyle/>
          <a:p>
            <a:r>
              <a:rPr lang="en-US" dirty="0" smtClean="0"/>
              <a:t>Now ask an </a:t>
            </a:r>
            <a:r>
              <a:rPr lang="en-US" dirty="0" smtClean="0">
                <a:solidFill>
                  <a:schemeClr val="accent5"/>
                </a:solidFill>
              </a:rPr>
              <a:t>RA/ colleague/ friend/ grandma/ daughter </a:t>
            </a:r>
            <a:r>
              <a:rPr lang="en-US" dirty="0" smtClean="0"/>
              <a:t>not previously involved to</a:t>
            </a:r>
          </a:p>
          <a:p>
            <a:pPr lvl="1"/>
            <a:r>
              <a:rPr lang="en-US" dirty="0" smtClean="0">
                <a:solidFill>
                  <a:schemeClr val="accent6"/>
                </a:solidFill>
              </a:rPr>
              <a:t>Download the package</a:t>
            </a:r>
          </a:p>
          <a:p>
            <a:pPr lvl="1"/>
            <a:r>
              <a:rPr lang="en-US" dirty="0" smtClean="0">
                <a:solidFill>
                  <a:schemeClr val="accent6"/>
                </a:solidFill>
              </a:rPr>
              <a:t>Follow the instructions in the README </a:t>
            </a:r>
            <a:r>
              <a:rPr lang="en-US" dirty="0" smtClean="0">
                <a:solidFill>
                  <a:srgbClr val="C00000"/>
                </a:solidFill>
              </a:rPr>
              <a:t>without talking to you</a:t>
            </a:r>
            <a:r>
              <a:rPr lang="en-US" dirty="0" smtClean="0">
                <a:solidFill>
                  <a:schemeClr val="accent6"/>
                </a:solidFill>
              </a:rPr>
              <a:t>!</a:t>
            </a:r>
          </a:p>
          <a:p>
            <a:pPr lvl="1"/>
            <a:r>
              <a:rPr lang="en-US" dirty="0" smtClean="0">
                <a:solidFill>
                  <a:schemeClr val="accent6"/>
                </a:solidFill>
              </a:rPr>
              <a:t>Compare the results to the paper</a:t>
            </a:r>
          </a:p>
          <a:p>
            <a:pPr lvl="1"/>
            <a:endParaRPr lang="en-US" dirty="0">
              <a:solidFill>
                <a:schemeClr val="accent6"/>
              </a:solidFill>
            </a:endParaRPr>
          </a:p>
        </p:txBody>
      </p:sp>
      <p:grpSp>
        <p:nvGrpSpPr>
          <p:cNvPr id="7" name="Group 6"/>
          <p:cNvGrpSpPr/>
          <p:nvPr/>
        </p:nvGrpSpPr>
        <p:grpSpPr>
          <a:xfrm>
            <a:off x="747712" y="2337878"/>
            <a:ext cx="10606087" cy="4081971"/>
            <a:chOff x="747712" y="2337878"/>
            <a:chExt cx="10606087" cy="4081971"/>
          </a:xfrm>
        </p:grpSpPr>
        <p:pic>
          <p:nvPicPr>
            <p:cNvPr id="5" name="Picture 4"/>
            <p:cNvPicPr>
              <a:picLocks noChangeAspect="1"/>
            </p:cNvPicPr>
            <p:nvPr/>
          </p:nvPicPr>
          <p:blipFill>
            <a:blip r:embed="rId2"/>
            <a:stretch>
              <a:fillRect/>
            </a:stretch>
          </p:blipFill>
          <p:spPr>
            <a:xfrm>
              <a:off x="747712" y="2337878"/>
              <a:ext cx="10606087" cy="4081971"/>
            </a:xfrm>
            <a:prstGeom prst="rect">
              <a:avLst/>
            </a:prstGeom>
            <a:ln w="38100">
              <a:solidFill>
                <a:schemeClr val="tx1"/>
              </a:solidFill>
            </a:ln>
            <a:effectLst>
              <a:outerShdw blurRad="50800" dist="127000" dir="2700000" algn="tl" rotWithShape="0">
                <a:prstClr val="black">
                  <a:alpha val="40000"/>
                </a:prstClr>
              </a:outerShdw>
            </a:effectLst>
          </p:spPr>
        </p:pic>
        <p:sp>
          <p:nvSpPr>
            <p:cNvPr id="6" name="TextBox 5"/>
            <p:cNvSpPr txBox="1"/>
            <p:nvPr/>
          </p:nvSpPr>
          <p:spPr>
            <a:xfrm>
              <a:off x="2824842" y="4120718"/>
              <a:ext cx="5633357" cy="830997"/>
            </a:xfrm>
            <a:prstGeom prst="rect">
              <a:avLst/>
            </a:prstGeom>
            <a:solidFill>
              <a:schemeClr val="bg1"/>
            </a:solidFill>
            <a:ln w="25400">
              <a:solidFill>
                <a:schemeClr val="tx1"/>
              </a:solidFill>
            </a:ln>
          </p:spPr>
          <p:txBody>
            <a:bodyPr wrap="square" rtlCol="0">
              <a:spAutoFit/>
            </a:bodyPr>
            <a:lstStyle/>
            <a:p>
              <a:pPr algn="ctr"/>
              <a:r>
                <a:rPr lang="en-US" sz="4800" dirty="0" smtClean="0"/>
                <a:t>That’s our </a:t>
              </a:r>
              <a:r>
                <a:rPr lang="en-US" sz="4800" dirty="0" smtClean="0">
                  <a:hlinkClick r:id="rId3"/>
                </a:rPr>
                <a:t>Protocol</a:t>
              </a:r>
              <a:r>
                <a:rPr lang="en-US" sz="4800" dirty="0" smtClean="0"/>
                <a:t>!</a:t>
              </a:r>
              <a:endParaRPr lang="en-US" sz="4800" dirty="0"/>
            </a:p>
          </p:txBody>
        </p:sp>
      </p:grpSp>
    </p:spTree>
    <p:extLst>
      <p:ext uri="{BB962C8B-B14F-4D97-AF65-F5344CB8AC3E}">
        <p14:creationId xmlns:p14="http://schemas.microsoft.com/office/powerpoint/2010/main" val="34954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713D9673-FA9A-4A46-8CDE-0D635682A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46" y="2343149"/>
            <a:ext cx="4138380" cy="2327839"/>
          </a:xfrm>
          <a:prstGeom prst="rect">
            <a:avLst/>
          </a:prstGeom>
          <a:ln>
            <a:solidFill>
              <a:srgbClr val="C00000"/>
            </a:solidFill>
          </a:ln>
          <a:effectLst>
            <a:outerShdw blurRad="50800" dist="127000" dir="2700000" algn="tl" rotWithShape="0">
              <a:prstClr val="black">
                <a:alpha val="40000"/>
              </a:prstClr>
            </a:outerShdw>
          </a:effectLst>
        </p:spPr>
      </p:pic>
      <p:pic>
        <p:nvPicPr>
          <p:cNvPr id="10" name="Picture 9" descr="A screenshot of a cell phone&#10;&#10;Description automatically generated">
            <a:extLst>
              <a:ext uri="{FF2B5EF4-FFF2-40B4-BE49-F238E27FC236}">
                <a16:creationId xmlns:a16="http://schemas.microsoft.com/office/drawing/2014/main" id="{3385530E-4EE7-B84B-B685-F1C302C02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174" y="2343150"/>
            <a:ext cx="4138380" cy="2327839"/>
          </a:xfrm>
          <a:prstGeom prst="rect">
            <a:avLst/>
          </a:prstGeom>
          <a:ln>
            <a:solidFill>
              <a:srgbClr val="C00000"/>
            </a:solidFill>
          </a:ln>
          <a:effectLst>
            <a:outerShdw blurRad="50800" dist="127000" dir="2700000" algn="tl" rotWithShape="0">
              <a:prstClr val="black">
                <a:alpha val="40000"/>
              </a:prstClr>
            </a:outerShdw>
          </a:effectLst>
        </p:spPr>
      </p:pic>
      <p:sp>
        <p:nvSpPr>
          <p:cNvPr id="11" name="Left-Right Arrow 10">
            <a:extLst>
              <a:ext uri="{FF2B5EF4-FFF2-40B4-BE49-F238E27FC236}">
                <a16:creationId xmlns:a16="http://schemas.microsoft.com/office/drawing/2014/main" id="{F5800DBE-822E-7D44-B782-F2EA0776728F}"/>
              </a:ext>
            </a:extLst>
          </p:cNvPr>
          <p:cNvSpPr/>
          <p:nvPr/>
        </p:nvSpPr>
        <p:spPr>
          <a:xfrm>
            <a:off x="5098141" y="3004457"/>
            <a:ext cx="1995717" cy="849086"/>
          </a:xfrm>
          <a:prstGeom prst="leftRightArrow">
            <a:avLst/>
          </a:prstGeom>
          <a:solidFill>
            <a:srgbClr val="B31A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5E3C9A30-1EA2-0946-A82A-E6E4341C87FC}"/>
              </a:ext>
            </a:extLst>
          </p:cNvPr>
          <p:cNvSpPr>
            <a:spLocks noGrp="1"/>
          </p:cNvSpPr>
          <p:nvPr>
            <p:ph type="title"/>
          </p:nvPr>
        </p:nvSpPr>
        <p:spPr/>
        <p:txBody>
          <a:bodyPr/>
          <a:lstStyle/>
          <a:p>
            <a:r>
              <a:rPr lang="en-US" sz="4000" dirty="0"/>
              <a:t>Tension between access and reproducibility</a:t>
            </a:r>
            <a:endParaRPr lang="en-US" dirty="0"/>
          </a:p>
        </p:txBody>
      </p:sp>
    </p:spTree>
    <p:extLst>
      <p:ext uri="{BB962C8B-B14F-4D97-AF65-F5344CB8AC3E}">
        <p14:creationId xmlns:p14="http://schemas.microsoft.com/office/powerpoint/2010/main" val="10569212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services</a:t>
            </a:r>
          </a:p>
        </p:txBody>
      </p:sp>
      <p:pic>
        <p:nvPicPr>
          <p:cNvPr id="6" name="Content Placeholder 5">
            <a:hlinkClick r:id="rId2"/>
          </p:cNvPr>
          <p:cNvPicPr>
            <a:picLocks noGrp="1" noChangeAspect="1"/>
          </p:cNvPicPr>
          <p:nvPr>
            <p:ph sz="half" idx="1"/>
          </p:nvPr>
        </p:nvPicPr>
        <p:blipFill>
          <a:blip r:embed="rId3"/>
          <a:stretch>
            <a:fillRect/>
          </a:stretch>
        </p:blipFill>
        <p:spPr>
          <a:xfrm>
            <a:off x="854458" y="1825625"/>
            <a:ext cx="5149083" cy="4351338"/>
          </a:xfrm>
          <a:prstGeom prst="rect">
            <a:avLst/>
          </a:prstGeom>
        </p:spPr>
      </p:pic>
      <p:pic>
        <p:nvPicPr>
          <p:cNvPr id="7" name="Content Placeholder 6"/>
          <p:cNvPicPr>
            <a:picLocks noGrp="1" noChangeAspect="1"/>
          </p:cNvPicPr>
          <p:nvPr>
            <p:ph sz="half" idx="2"/>
          </p:nvPr>
        </p:nvPicPr>
        <p:blipFill>
          <a:blip r:embed="rId4"/>
          <a:stretch>
            <a:fillRect/>
          </a:stretch>
        </p:blipFill>
        <p:spPr>
          <a:xfrm>
            <a:off x="6184429" y="1825625"/>
            <a:ext cx="5157141" cy="4351338"/>
          </a:xfrm>
          <a:prstGeom prst="rect">
            <a:avLst/>
          </a:prstGeom>
        </p:spPr>
      </p:pic>
    </p:spTree>
    <p:extLst>
      <p:ext uri="{BB962C8B-B14F-4D97-AF65-F5344CB8AC3E}">
        <p14:creationId xmlns:p14="http://schemas.microsoft.com/office/powerpoint/2010/main" val="36837949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Assume we can access the data</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smtClean="0"/>
              <a:t>Sometimes we cannot</a:t>
            </a:r>
          </a:p>
          <a:p>
            <a:r>
              <a:rPr lang="en-US" dirty="0" smtClean="0"/>
              <a:t>We will still check if the code seems complete</a:t>
            </a:r>
          </a:p>
          <a:p>
            <a:r>
              <a:rPr lang="en-US" dirty="0" smtClean="0"/>
              <a:t>We will still verify that all data that *can* be provided have been provided</a:t>
            </a: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r>
              <a:rPr lang="en-US" dirty="0" smtClean="0"/>
              <a:t>Sometimes we can:</a:t>
            </a:r>
          </a:p>
          <a:p>
            <a:r>
              <a:rPr lang="en-US" dirty="0" smtClean="0"/>
              <a:t>In the past 6 months, we have worked with</a:t>
            </a:r>
          </a:p>
          <a:p>
            <a:pPr lvl="1"/>
            <a:r>
              <a:rPr lang="en-US" dirty="0" smtClean="0"/>
              <a:t>French, Brazilian, and US confidential admin data</a:t>
            </a:r>
          </a:p>
          <a:p>
            <a:pPr lvl="1"/>
            <a:r>
              <a:rPr lang="en-US" dirty="0" smtClean="0"/>
              <a:t>Purchased commercial data (Twitter, Indian GDP)</a:t>
            </a:r>
          </a:p>
          <a:p>
            <a:pPr lvl="1"/>
            <a:r>
              <a:rPr lang="en-US" dirty="0" smtClean="0"/>
              <a:t>Proprietary data under NDA/DUA (</a:t>
            </a:r>
            <a:r>
              <a:rPr lang="en-US" dirty="0" err="1" smtClean="0"/>
              <a:t>Ebay</a:t>
            </a:r>
            <a:r>
              <a:rPr lang="en-US" dirty="0" smtClean="0"/>
              <a:t>)</a:t>
            </a:r>
          </a:p>
          <a:p>
            <a:pPr lvl="1"/>
            <a:r>
              <a:rPr lang="en-US" dirty="0" smtClean="0"/>
              <a:t>Data with application procedure (Chinese Panel, Demographic and Health Survey, European establishment data)</a:t>
            </a:r>
          </a:p>
          <a:p>
            <a:pPr lvl="1"/>
            <a:r>
              <a:rPr lang="en-US" dirty="0" smtClean="0"/>
              <a:t>Remotely or locally</a:t>
            </a:r>
            <a:endParaRPr lang="en-US" dirty="0"/>
          </a:p>
        </p:txBody>
      </p:sp>
    </p:spTree>
    <p:extLst>
      <p:ext uri="{BB962C8B-B14F-4D97-AF65-F5344CB8AC3E}">
        <p14:creationId xmlns:p14="http://schemas.microsoft.com/office/powerpoint/2010/main" val="2802652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8905" y="1582824"/>
            <a:ext cx="8114190" cy="1446550"/>
          </a:xfrm>
          <a:prstGeom prst="rect">
            <a:avLst/>
          </a:prstGeom>
          <a:noFill/>
        </p:spPr>
        <p:txBody>
          <a:bodyPr wrap="square" rtlCol="0">
            <a:spAutoFit/>
          </a:bodyPr>
          <a:lstStyle/>
          <a:p>
            <a:pPr algn="ctr"/>
            <a:r>
              <a:rPr lang="en-US" sz="8800" dirty="0" smtClean="0">
                <a:solidFill>
                  <a:schemeClr val="bg1"/>
                </a:solidFill>
              </a:rPr>
              <a:t>Why?</a:t>
            </a:r>
            <a:endParaRPr lang="en-US" dirty="0">
              <a:solidFill>
                <a:schemeClr val="bg1"/>
              </a:solidFill>
            </a:endParaRPr>
          </a:p>
        </p:txBody>
      </p:sp>
    </p:spTree>
    <p:extLst>
      <p:ext uri="{BB962C8B-B14F-4D97-AF65-F5344CB8AC3E}">
        <p14:creationId xmlns:p14="http://schemas.microsoft.com/office/powerpoint/2010/main" val="58955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97100" y="1384300"/>
            <a:ext cx="7717573" cy="2800767"/>
          </a:xfrm>
          <a:prstGeom prst="rect">
            <a:avLst/>
          </a:prstGeom>
          <a:noFill/>
        </p:spPr>
        <p:txBody>
          <a:bodyPr wrap="square" rtlCol="0">
            <a:spAutoFit/>
          </a:bodyPr>
          <a:lstStyle/>
          <a:p>
            <a:pPr algn="ctr"/>
            <a:r>
              <a:rPr lang="en-US" sz="8800" dirty="0" smtClean="0">
                <a:solidFill>
                  <a:schemeClr val="bg1"/>
                </a:solidFill>
              </a:rPr>
              <a:t>The role for  </a:t>
            </a:r>
            <a:r>
              <a:rPr lang="en-US" sz="8800" dirty="0">
                <a:solidFill>
                  <a:schemeClr val="bg1"/>
                </a:solidFill>
              </a:rPr>
              <a:t>journals</a:t>
            </a:r>
            <a:endParaRPr lang="en-US" dirty="0">
              <a:solidFill>
                <a:schemeClr val="bg1"/>
              </a:solidFill>
            </a:endParaRPr>
          </a:p>
        </p:txBody>
      </p:sp>
    </p:spTree>
    <p:extLst>
      <p:ext uri="{BB962C8B-B14F-4D97-AF65-F5344CB8AC3E}">
        <p14:creationId xmlns:p14="http://schemas.microsoft.com/office/powerpoint/2010/main" val="31220100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Transportability</a:t>
            </a:r>
          </a:p>
        </p:txBody>
      </p:sp>
      <p:sp>
        <p:nvSpPr>
          <p:cNvPr id="3" name="Content Placeholder 2"/>
          <p:cNvSpPr>
            <a:spLocks noGrp="1"/>
          </p:cNvSpPr>
          <p:nvPr>
            <p:ph idx="1"/>
          </p:nvPr>
        </p:nvSpPr>
        <p:spPr>
          <a:xfrm>
            <a:off x="838200" y="2578099"/>
            <a:ext cx="10515600" cy="3598863"/>
          </a:xfrm>
        </p:spPr>
        <p:txBody>
          <a:bodyPr>
            <a:normAutofit/>
          </a:bodyPr>
          <a:lstStyle/>
          <a:p>
            <a:pPr marL="0" indent="0" algn="ctr">
              <a:buNone/>
            </a:pPr>
            <a:r>
              <a:rPr lang="en-US" sz="4800" dirty="0"/>
              <a:t>Any standards, tools, methods: must be transportable across journals (no custom solutions)</a:t>
            </a:r>
          </a:p>
        </p:txBody>
      </p:sp>
    </p:spTree>
    <p:extLst>
      <p:ext uri="{BB962C8B-B14F-4D97-AF65-F5344CB8AC3E}">
        <p14:creationId xmlns:p14="http://schemas.microsoft.com/office/powerpoint/2010/main" val="30697899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science “guild”</a:t>
            </a:r>
          </a:p>
        </p:txBody>
      </p:sp>
      <p:pic>
        <p:nvPicPr>
          <p:cNvPr id="4" name="Content Placeholder 3"/>
          <p:cNvPicPr>
            <a:picLocks noGrp="1" noChangeAspect="1"/>
          </p:cNvPicPr>
          <p:nvPr>
            <p:ph sz="half" idx="1"/>
          </p:nvPr>
        </p:nvPicPr>
        <p:blipFill>
          <a:blip r:embed="rId2"/>
          <a:stretch>
            <a:fillRect/>
          </a:stretch>
        </p:blipFill>
        <p:spPr>
          <a:xfrm>
            <a:off x="838200" y="2061134"/>
            <a:ext cx="5181600" cy="3880320"/>
          </a:xfrm>
          <a:prstGeom prst="rect">
            <a:avLst/>
          </a:prstGeom>
        </p:spPr>
      </p:pic>
      <p:sp>
        <p:nvSpPr>
          <p:cNvPr id="5" name="Content Placeholder 4"/>
          <p:cNvSpPr>
            <a:spLocks noGrp="1"/>
          </p:cNvSpPr>
          <p:nvPr>
            <p:ph sz="half" idx="2"/>
          </p:nvPr>
        </p:nvSpPr>
        <p:spPr>
          <a:xfrm>
            <a:off x="6172200" y="2273299"/>
            <a:ext cx="5181600" cy="3903663"/>
          </a:xfrm>
        </p:spPr>
        <p:txBody>
          <a:bodyPr>
            <a:normAutofit/>
          </a:bodyPr>
          <a:lstStyle/>
          <a:p>
            <a:pPr marL="0" indent="0" algn="ctr">
              <a:buNone/>
            </a:pPr>
            <a:r>
              <a:rPr lang="en-US" sz="4400" dirty="0">
                <a:hlinkClick r:id="rId3"/>
              </a:rPr>
              <a:t>https://</a:t>
            </a:r>
            <a:br>
              <a:rPr lang="en-US" sz="4400" dirty="0">
                <a:hlinkClick r:id="rId3"/>
              </a:rPr>
            </a:br>
            <a:r>
              <a:rPr lang="en-US" sz="4400" dirty="0">
                <a:hlinkClick r:id="rId3"/>
              </a:rPr>
              <a:t>social-science</a:t>
            </a:r>
            <a:br>
              <a:rPr lang="en-US" sz="4400" dirty="0">
                <a:hlinkClick r:id="rId3"/>
              </a:rPr>
            </a:br>
            <a:r>
              <a:rPr lang="en-US" sz="4400" dirty="0">
                <a:hlinkClick r:id="rId3"/>
              </a:rPr>
              <a:t>-data-editors.</a:t>
            </a:r>
            <a:br>
              <a:rPr lang="en-US" sz="4400" dirty="0">
                <a:hlinkClick r:id="rId3"/>
              </a:rPr>
            </a:br>
            <a:r>
              <a:rPr lang="en-US" sz="4400" dirty="0">
                <a:hlinkClick r:id="rId3"/>
              </a:rPr>
              <a:t>github.io/</a:t>
            </a:r>
            <a:br>
              <a:rPr lang="en-US" sz="4400" dirty="0">
                <a:hlinkClick r:id="rId3"/>
              </a:rPr>
            </a:br>
            <a:r>
              <a:rPr lang="en-US" sz="4400" dirty="0">
                <a:hlinkClick r:id="rId3"/>
              </a:rPr>
              <a:t>guidance/</a:t>
            </a:r>
            <a:endParaRPr lang="en-US" sz="4400" dirty="0"/>
          </a:p>
        </p:txBody>
      </p:sp>
      <p:pic>
        <p:nvPicPr>
          <p:cNvPr id="7" name="Picture 6"/>
          <p:cNvPicPr>
            <a:picLocks noChangeAspect="1"/>
          </p:cNvPicPr>
          <p:nvPr/>
        </p:nvPicPr>
        <p:blipFill>
          <a:blip r:embed="rId4"/>
          <a:stretch>
            <a:fillRect/>
          </a:stretch>
        </p:blipFill>
        <p:spPr>
          <a:xfrm>
            <a:off x="6613236" y="365702"/>
            <a:ext cx="4740563" cy="16954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963" y="2061133"/>
            <a:ext cx="5902710" cy="3990565"/>
          </a:xfrm>
          <a:prstGeom prst="rect">
            <a:avLst/>
          </a:prstGeom>
        </p:spPr>
      </p:pic>
    </p:spTree>
    <p:extLst>
      <p:ext uri="{BB962C8B-B14F-4D97-AF65-F5344CB8AC3E}">
        <p14:creationId xmlns:p14="http://schemas.microsoft.com/office/powerpoint/2010/main" val="1722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397000" y="1981200"/>
            <a:ext cx="10071100" cy="259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Thank you!</a:t>
            </a:r>
          </a:p>
          <a:p>
            <a:pPr algn="ctr"/>
            <a:endParaRPr lang="en-US" sz="6600" b="1" dirty="0"/>
          </a:p>
          <a:p>
            <a:pPr algn="ctr"/>
            <a:r>
              <a:rPr lang="en-US" sz="4400" b="1" dirty="0">
                <a:solidFill>
                  <a:schemeClr val="bg1"/>
                </a:solidFill>
                <a:hlinkClick r:id="rId2"/>
              </a:rPr>
              <a:t>https</a:t>
            </a:r>
            <a:r>
              <a:rPr lang="en-US" sz="4400" b="1">
                <a:solidFill>
                  <a:schemeClr val="bg1"/>
                </a:solidFill>
                <a:hlinkClick r:id="rId2"/>
              </a:rPr>
              <a:t>://</a:t>
            </a:r>
            <a:r>
              <a:rPr lang="en-US" sz="4400" b="1" smtClean="0">
                <a:solidFill>
                  <a:schemeClr val="bg1"/>
                </a:solidFill>
                <a:hlinkClick r:id="rId2"/>
              </a:rPr>
              <a:t>doi.org/10.5281/zenodo.</a:t>
            </a:r>
            <a:r>
              <a:rPr lang="en-US" sz="4400" b="1" smtClean="0">
                <a:solidFill>
                  <a:schemeClr val="bg1"/>
                </a:solidFill>
                <a:hlinkClick r:id="rId2"/>
              </a:rPr>
              <a:t>3981458</a:t>
            </a:r>
            <a:r>
              <a:rPr lang="en-US" sz="4400" b="1" smtClean="0">
                <a:solidFill>
                  <a:schemeClr val="bg1"/>
                </a:solidFill>
              </a:rPr>
              <a:t>     </a:t>
            </a:r>
            <a:endParaRPr lang="en-US" sz="5400" b="1" dirty="0">
              <a:solidFill>
                <a:schemeClr val="bg1"/>
              </a:solidFill>
            </a:endParaRPr>
          </a:p>
        </p:txBody>
      </p:sp>
    </p:spTree>
    <p:extLst>
      <p:ext uri="{BB962C8B-B14F-4D97-AF65-F5344CB8AC3E}">
        <p14:creationId xmlns:p14="http://schemas.microsoft.com/office/powerpoint/2010/main" val="6762755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CBF9-945C-AC4F-9904-6BB5D9ED8925}"/>
              </a:ext>
            </a:extLst>
          </p:cNvPr>
          <p:cNvSpPr>
            <a:spLocks noGrp="1"/>
          </p:cNvSpPr>
          <p:nvPr>
            <p:ph type="title"/>
          </p:nvPr>
        </p:nvSpPr>
        <p:spPr/>
        <p:txBody>
          <a:bodyPr/>
          <a:lstStyle/>
          <a:p>
            <a:r>
              <a:rPr lang="en-US" dirty="0"/>
              <a:t>Some resources</a:t>
            </a:r>
          </a:p>
        </p:txBody>
      </p:sp>
      <p:sp>
        <p:nvSpPr>
          <p:cNvPr id="3" name="Content Placeholder 2">
            <a:extLst>
              <a:ext uri="{FF2B5EF4-FFF2-40B4-BE49-F238E27FC236}">
                <a16:creationId xmlns:a16="http://schemas.microsoft.com/office/drawing/2014/main" id="{B9245957-D01A-BF49-BAB0-6B930B2DC2CC}"/>
              </a:ext>
            </a:extLst>
          </p:cNvPr>
          <p:cNvSpPr>
            <a:spLocks noGrp="1"/>
          </p:cNvSpPr>
          <p:nvPr>
            <p:ph idx="1"/>
          </p:nvPr>
        </p:nvSpPr>
        <p:spPr/>
        <p:txBody>
          <a:bodyPr/>
          <a:lstStyle/>
          <a:p>
            <a:r>
              <a:rPr lang="en-US" dirty="0">
                <a:hlinkClick r:id="rId2"/>
              </a:rPr>
              <a:t>https://social-science-data-editors.github.io/guidance/</a:t>
            </a:r>
            <a:r>
              <a:rPr lang="en-US" dirty="0"/>
              <a:t> </a:t>
            </a:r>
          </a:p>
          <a:p>
            <a:r>
              <a:rPr lang="en-US" dirty="0">
                <a:hlinkClick r:id="rId3"/>
              </a:rPr>
              <a:t>https://aeadataeditor.github.io/aea-de-guidance/</a:t>
            </a:r>
            <a:endParaRPr lang="en-US" dirty="0"/>
          </a:p>
          <a:p>
            <a:pPr lvl="1"/>
            <a:r>
              <a:rPr lang="en-US" b="1" dirty="0">
                <a:hlinkClick r:id="rId4"/>
              </a:rPr>
              <a:t>template README</a:t>
            </a:r>
            <a:r>
              <a:rPr lang="en-US" dirty="0"/>
              <a:t> </a:t>
            </a:r>
          </a:p>
          <a:p>
            <a:pPr lvl="1"/>
            <a:r>
              <a:rPr lang="en-US" dirty="0">
                <a:hlinkClick r:id="rId5"/>
              </a:rPr>
              <a:t>discussion of licensing</a:t>
            </a:r>
            <a:endParaRPr lang="en-US" dirty="0"/>
          </a:p>
          <a:p>
            <a:pPr lvl="1"/>
            <a:r>
              <a:rPr lang="en-US" dirty="0">
                <a:hlinkClick r:id="rId6"/>
              </a:rPr>
              <a:t>data citation guidance</a:t>
            </a:r>
            <a:endParaRPr lang="en-US" dirty="0"/>
          </a:p>
          <a:p>
            <a:r>
              <a:rPr lang="en-US" dirty="0"/>
              <a:t>German example:</a:t>
            </a:r>
          </a:p>
          <a:p>
            <a:pPr lvl="1"/>
            <a:r>
              <a:rPr lang="en-US" dirty="0"/>
              <a:t>Establishment History Panel (BHP)  DOI: </a:t>
            </a:r>
            <a:r>
              <a:rPr lang="en-US" dirty="0">
                <a:hlinkClick r:id="rId7"/>
              </a:rPr>
              <a:t>10.5164/IAB.BHP7516.de.en.v1</a:t>
            </a:r>
            <a:endParaRPr lang="en-US" dirty="0"/>
          </a:p>
          <a:p>
            <a:r>
              <a:rPr lang="en-US" dirty="0"/>
              <a:t>French verification service “</a:t>
            </a:r>
            <a:r>
              <a:rPr lang="en-US" dirty="0" err="1" smtClean="0"/>
              <a:t>cascad</a:t>
            </a:r>
            <a:r>
              <a:rPr lang="en-US" dirty="0" smtClean="0"/>
              <a:t>” </a:t>
            </a:r>
            <a:r>
              <a:rPr lang="en-US" dirty="0"/>
              <a:t>within French RDC CASD</a:t>
            </a:r>
          </a:p>
          <a:p>
            <a:pPr lvl="1"/>
            <a:r>
              <a:rPr lang="en-US" dirty="0">
                <a:hlinkClick r:id="rId8"/>
              </a:rPr>
              <a:t>https://www.casd.eu/en/le-centre-dacces-securise-aux-donnees-casd/certification-de-resultats-cascad-casd/</a:t>
            </a:r>
            <a:r>
              <a:rPr lang="en-US" dirty="0"/>
              <a:t> </a:t>
            </a:r>
          </a:p>
          <a:p>
            <a:pPr lvl="1"/>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E97958D-F905-FA47-B11A-5F6EBCECBE49}"/>
              </a:ext>
            </a:extLst>
          </p:cNvPr>
          <p:cNvPicPr>
            <a:picLocks noChangeAspect="1"/>
          </p:cNvPicPr>
          <p:nvPr/>
        </p:nvPicPr>
        <p:blipFill>
          <a:blip r:embed="rId9"/>
          <a:stretch>
            <a:fillRect/>
          </a:stretch>
        </p:blipFill>
        <p:spPr>
          <a:xfrm>
            <a:off x="9259390" y="1605695"/>
            <a:ext cx="1915885" cy="685204"/>
          </a:xfrm>
          <a:prstGeom prst="rect">
            <a:avLst/>
          </a:prstGeom>
        </p:spPr>
      </p:pic>
      <p:pic>
        <p:nvPicPr>
          <p:cNvPr id="5" name="Picture 4">
            <a:extLst>
              <a:ext uri="{FF2B5EF4-FFF2-40B4-BE49-F238E27FC236}">
                <a16:creationId xmlns:a16="http://schemas.microsoft.com/office/drawing/2014/main" id="{DF2AA0D5-F1E5-E849-B719-A59C9640D71A}"/>
              </a:ext>
            </a:extLst>
          </p:cNvPr>
          <p:cNvPicPr>
            <a:picLocks noChangeAspect="1"/>
          </p:cNvPicPr>
          <p:nvPr/>
        </p:nvPicPr>
        <p:blipFill>
          <a:blip r:embed="rId10"/>
          <a:stretch>
            <a:fillRect/>
          </a:stretch>
        </p:blipFill>
        <p:spPr>
          <a:xfrm>
            <a:off x="8833757" y="2290899"/>
            <a:ext cx="1546860" cy="524730"/>
          </a:xfrm>
          <a:prstGeom prst="rect">
            <a:avLst/>
          </a:prstGeom>
        </p:spPr>
      </p:pic>
    </p:spTree>
    <p:extLst>
      <p:ext uri="{BB962C8B-B14F-4D97-AF65-F5344CB8AC3E}">
        <p14:creationId xmlns:p14="http://schemas.microsoft.com/office/powerpoint/2010/main" val="1596502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 to curate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00762" y="2742566"/>
            <a:ext cx="6190476" cy="2561905"/>
          </a:xfrm>
        </p:spPr>
      </p:pic>
    </p:spTree>
    <p:extLst>
      <p:ext uri="{BB962C8B-B14F-4D97-AF65-F5344CB8AC3E}">
        <p14:creationId xmlns:p14="http://schemas.microsoft.com/office/powerpoint/2010/main" val="2675730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323F4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2891</Words>
  <Application>Microsoft Office PowerPoint</Application>
  <PresentationFormat>Widescreen</PresentationFormat>
  <Paragraphs>641</Paragraphs>
  <Slides>84</Slides>
  <Notes>7</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Calibri Light</vt:lpstr>
      <vt:lpstr>Century</vt:lpstr>
      <vt:lpstr>Montserrat</vt:lpstr>
      <vt:lpstr>Roboto</vt:lpstr>
      <vt:lpstr>Office Theme</vt:lpstr>
      <vt:lpstr>Implementing Increased Transparency and Reproducibility in Economics: Lessons learned</vt:lpstr>
      <vt:lpstr>PowerPoint Presentation</vt:lpstr>
      <vt:lpstr>PowerPoint Presentation</vt:lpstr>
      <vt:lpstr>Progress</vt:lpstr>
      <vt:lpstr>Progress</vt:lpstr>
      <vt:lpstr>Some key statistics</vt:lpstr>
      <vt:lpstr>In a nutshell</vt:lpstr>
      <vt:lpstr>PowerPoint Presentation</vt:lpstr>
      <vt:lpstr>Failure to curate</vt:lpstr>
      <vt:lpstr>Poor coding practices</vt:lpstr>
      <vt:lpstr>Poor citation practices</vt:lpstr>
      <vt:lpstr>PowerPoint Presentation</vt:lpstr>
      <vt:lpstr>Second round (2012-)</vt:lpstr>
      <vt:lpstr>PowerPoint Presentation</vt:lpstr>
      <vt:lpstr>AEA Data &amp; Code Availability Policy (2019)</vt:lpstr>
      <vt:lpstr>Current efforts at the AEA</vt:lpstr>
      <vt:lpstr>AEA Pre-Publication Verification</vt:lpstr>
      <vt:lpstr>Action: Reproducibility Check</vt:lpstr>
      <vt:lpstr>Who is doing that?</vt:lpstr>
      <vt:lpstr>Very little diversity in software</vt:lpstr>
      <vt:lpstr>PowerPoint Presentation</vt:lpstr>
      <vt:lpstr>PowerPoint Presentation</vt:lpstr>
      <vt:lpstr>Stats on reproduced articles</vt:lpstr>
      <vt:lpstr>Also work with 3rd parties</vt:lpstr>
      <vt:lpstr>Current efforts at the AEA</vt:lpstr>
      <vt:lpstr>Full-featured repository</vt:lpstr>
      <vt:lpstr>Action: Data citations and metadata</vt:lpstr>
      <vt:lpstr>FAIR data principles rely on metadata</vt:lpstr>
      <vt:lpstr>PowerPoint Presentation</vt:lpstr>
      <vt:lpstr>PowerPoint Presentation</vt:lpstr>
      <vt:lpstr>PowerPoint Presentation</vt:lpstr>
      <vt:lpstr>… and findability relies on metadata</vt:lpstr>
      <vt:lpstr>PowerPoint Presentation</vt:lpstr>
      <vt:lpstr>Migrating archives</vt:lpstr>
      <vt:lpstr>PowerPoint Presentation</vt:lpstr>
      <vt:lpstr>PowerPoint Presentation</vt:lpstr>
      <vt:lpstr>PowerPoint Presentation</vt:lpstr>
      <vt:lpstr>Current efforts at the AEA</vt:lpstr>
      <vt:lpstr>Starts with Data Citations</vt:lpstr>
      <vt:lpstr>Starts with Data Citations</vt:lpstr>
      <vt:lpstr>Data citations</vt:lpstr>
      <vt:lpstr>PowerPoint Presentation</vt:lpstr>
      <vt:lpstr>Provenance!</vt:lpstr>
      <vt:lpstr>“It’s a file called stockmarket.xlsx”</vt:lpstr>
      <vt:lpstr>“It’s a file called SP500.xlsx”</vt:lpstr>
      <vt:lpstr>“It’s a file called SP500.xlsx, downloaded from FRED.”</vt:lpstr>
      <vt:lpstr>“It’s a file called SP500.xlsx, downloaded from FRED.”</vt:lpstr>
      <vt:lpstr>“SP500.xlsx, from S&amp;P (2020). Not provided as part of replication package because © S&amp;P. ”</vt:lpstr>
      <vt:lpstr>Data Availability Statements</vt:lpstr>
      <vt:lpstr>Data Citation</vt:lpstr>
      <vt:lpstr>Citing restricted-access data</vt:lpstr>
      <vt:lpstr>AEA “Data Availability Policy” (2019)</vt:lpstr>
      <vt:lpstr>Every manuscript is checked</vt:lpstr>
      <vt:lpstr>Every manuscript is checked</vt:lpstr>
      <vt:lpstr>Example 2: Academic data publisher</vt:lpstr>
      <vt:lpstr>Example 2: Academic data publisher</vt:lpstr>
      <vt:lpstr>Example 2: Academic data publisher-new!</vt:lpstr>
      <vt:lpstr>Rights to use data</vt:lpstr>
      <vt:lpstr>Rights to distribute the data</vt:lpstr>
      <vt:lpstr>Example 4: German Restricted-access</vt:lpstr>
      <vt:lpstr>Example 4: German Restricted-access</vt:lpstr>
      <vt:lpstr>Example 4: German Restricted-access</vt:lpstr>
      <vt:lpstr>Element of a (data) citation</vt:lpstr>
      <vt:lpstr>Element of a (data) citation</vt:lpstr>
      <vt:lpstr>Element of a (data) citation</vt:lpstr>
      <vt:lpstr>And we check them!</vt:lpstr>
      <vt:lpstr>And we check them!</vt:lpstr>
      <vt:lpstr>PowerPoint Presentation</vt:lpstr>
      <vt:lpstr>PowerPoint Presentation</vt:lpstr>
      <vt:lpstr>Data: Citations, Access, Rights</vt:lpstr>
      <vt:lpstr>PowerPoint Presentation</vt:lpstr>
      <vt:lpstr>Streamlining replication packages</vt:lpstr>
      <vt:lpstr>Extreme examples</vt:lpstr>
      <vt:lpstr>Extreme examples</vt:lpstr>
      <vt:lpstr>Ideal setup</vt:lpstr>
      <vt:lpstr>How to prepare the replication package</vt:lpstr>
      <vt:lpstr>Tension between access and reproducibility</vt:lpstr>
      <vt:lpstr>Verification services</vt:lpstr>
      <vt:lpstr>Assume we can access the data</vt:lpstr>
      <vt:lpstr>PowerPoint Presentation</vt:lpstr>
      <vt:lpstr>Goal: Transportability</vt:lpstr>
      <vt:lpstr>Social science “guild”</vt:lpstr>
      <vt:lpstr>PowerPoint Presentation</vt:lpstr>
      <vt:lpstr>Some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Increased Transparency, and Reproducibility in Economics</dc:title>
  <dc:creator>Lars Vilhuber</dc:creator>
  <cp:lastModifiedBy>Lars Vilhuber</cp:lastModifiedBy>
  <cp:revision>27</cp:revision>
  <dcterms:created xsi:type="dcterms:W3CDTF">2020-03-31T02:20:35Z</dcterms:created>
  <dcterms:modified xsi:type="dcterms:W3CDTF">2020-08-12T20:15:26Z</dcterms:modified>
</cp:coreProperties>
</file>