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74" r:id="rId10"/>
    <p:sldId id="262" r:id="rId11"/>
    <p:sldId id="263" r:id="rId12"/>
    <p:sldId id="267" r:id="rId13"/>
    <p:sldId id="269" r:id="rId14"/>
    <p:sldId id="268" r:id="rId15"/>
    <p:sldId id="270" r:id="rId16"/>
    <p:sldId id="273" r:id="rId17"/>
    <p:sldId id="271" r:id="rId18"/>
    <p:sldId id="272" r:id="rId19"/>
    <p:sldId id="278" r:id="rId20"/>
    <p:sldId id="279" r:id="rId21"/>
    <p:sldId id="280" r:id="rId22"/>
    <p:sldId id="281" r:id="rId23"/>
    <p:sldId id="282" r:id="rId24"/>
    <p:sldId id="283" r:id="rId25"/>
    <p:sldId id="277" r:id="rId26"/>
    <p:sldId id="275" r:id="rId27"/>
    <p:sldId id="276" r:id="rId28"/>
    <p:sldId id="293" r:id="rId29"/>
    <p:sldId id="288" r:id="rId30"/>
    <p:sldId id="291" r:id="rId31"/>
    <p:sldId id="292" r:id="rId32"/>
    <p:sldId id="290" r:id="rId33"/>
    <p:sldId id="289" r:id="rId34"/>
    <p:sldId id="284" r:id="rId35"/>
    <p:sldId id="286" r:id="rId36"/>
    <p:sldId id="285" r:id="rId37"/>
    <p:sldId id="266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0" autoAdjust="0"/>
    <p:restoredTop sz="94660"/>
  </p:normalViewPr>
  <p:slideViewPr>
    <p:cSldViewPr snapToGrid="0">
      <p:cViewPr>
        <p:scale>
          <a:sx n="50" d="100"/>
          <a:sy n="50" d="100"/>
        </p:scale>
        <p:origin x="1094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B07-D91A-4723-BA09-4F5C0C09E354}" type="datetimeFigureOut">
              <a:rPr lang="it-IT" smtClean="0"/>
              <a:t>24/04/2022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C254-78E5-4314-B468-1E3283C7B5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92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B07-D91A-4723-BA09-4F5C0C09E354}" type="datetimeFigureOut">
              <a:rPr lang="it-IT" smtClean="0"/>
              <a:t>24/04/2022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C254-78E5-4314-B468-1E3283C7B5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39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B07-D91A-4723-BA09-4F5C0C09E354}" type="datetimeFigureOut">
              <a:rPr lang="it-IT" smtClean="0"/>
              <a:t>24/04/2022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C254-78E5-4314-B468-1E3283C7B5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26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B07-D91A-4723-BA09-4F5C0C09E354}" type="datetimeFigureOut">
              <a:rPr lang="it-IT" smtClean="0"/>
              <a:t>24/04/2022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C254-78E5-4314-B468-1E3283C7B5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30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B07-D91A-4723-BA09-4F5C0C09E354}" type="datetimeFigureOut">
              <a:rPr lang="it-IT" smtClean="0"/>
              <a:t>24/04/2022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C254-78E5-4314-B468-1E3283C7B5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77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B07-D91A-4723-BA09-4F5C0C09E354}" type="datetimeFigureOut">
              <a:rPr lang="it-IT" smtClean="0"/>
              <a:t>24/04/2022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C254-78E5-4314-B468-1E3283C7B5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95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B07-D91A-4723-BA09-4F5C0C09E354}" type="datetimeFigureOut">
              <a:rPr lang="it-IT" smtClean="0"/>
              <a:t>24/04/2022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C254-78E5-4314-B468-1E3283C7B5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39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B07-D91A-4723-BA09-4F5C0C09E354}" type="datetimeFigureOut">
              <a:rPr lang="it-IT" smtClean="0"/>
              <a:t>24/04/2022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C254-78E5-4314-B468-1E3283C7B5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04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B07-D91A-4723-BA09-4F5C0C09E354}" type="datetimeFigureOut">
              <a:rPr lang="it-IT" smtClean="0"/>
              <a:t>24/04/2022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C254-78E5-4314-B468-1E3283C7B5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15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B07-D91A-4723-BA09-4F5C0C09E354}" type="datetimeFigureOut">
              <a:rPr lang="it-IT" smtClean="0"/>
              <a:t>24/04/2022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C254-78E5-4314-B468-1E3283C7B5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51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B07-D91A-4723-BA09-4F5C0C09E354}" type="datetimeFigureOut">
              <a:rPr lang="it-IT" smtClean="0"/>
              <a:t>24/04/2022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C254-78E5-4314-B468-1E3283C7B5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41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B07-D91A-4723-BA09-4F5C0C09E354}" type="datetimeFigureOut">
              <a:rPr lang="it-IT" smtClean="0"/>
              <a:t>24/04/2022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C254-78E5-4314-B468-1E3283C7B5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03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analyticalsciencejournals.onlinelibrary.wiley.com/action/doSearch?ContribAuthorRaw=Deckert,+Volker" TargetMode="External"/><Relationship Id="rId3" Type="http://schemas.openxmlformats.org/officeDocument/2006/relationships/hyperlink" Target="https://analyticalsciencejournals.onlinelibrary.wiley.com/action/doSearch?ContribAuthorRaw=Deckert-Gaudig,+Tanja" TargetMode="External"/><Relationship Id="rId7" Type="http://schemas.openxmlformats.org/officeDocument/2006/relationships/hyperlink" Target="https://analyticalsciencejournals.onlinelibrary.wiley.com/action/doSearch?ContribAuthorRaw=Naumann,+Dieter" TargetMode="External"/><Relationship Id="rId2" Type="http://schemas.openxmlformats.org/officeDocument/2006/relationships/hyperlink" Target="https://analyticalsciencejournals.onlinelibrary.wiley.com/action/doSearch?ContribAuthorRaw=Cialla,+Da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alyticalsciencejournals.onlinelibrary.wiley.com/action/doSearch?ContribAuthorRaw=M%C3%B6ller,+Robert" TargetMode="External"/><Relationship Id="rId5" Type="http://schemas.openxmlformats.org/officeDocument/2006/relationships/hyperlink" Target="https://analyticalsciencejournals.onlinelibrary.wiley.com/action/doSearch?ContribAuthorRaw=Laue,+Michael" TargetMode="External"/><Relationship Id="rId4" Type="http://schemas.openxmlformats.org/officeDocument/2006/relationships/hyperlink" Target="https://analyticalsciencejournals.onlinelibrary.wiley.com/action/doSearch?ContribAuthorRaw=Budich,+Christian" TargetMode="External"/><Relationship Id="rId9" Type="http://schemas.openxmlformats.org/officeDocument/2006/relationships/hyperlink" Target="https://analyticalsciencejournals.onlinelibrary.wiley.com/action/doSearch?ContribAuthorRaw=Popp,+J%C3%BCrg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VIRADEP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18340" y="0"/>
            <a:ext cx="9835032" cy="6585857"/>
            <a:chOff x="1018340" y="0"/>
            <a:chExt cx="9835032" cy="65858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800" t="21067" r="41286" b="13867"/>
            <a:stretch/>
          </p:blipFill>
          <p:spPr>
            <a:xfrm>
              <a:off x="1018340" y="261257"/>
              <a:ext cx="9835032" cy="6324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56664" y="0"/>
              <a:ext cx="9056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/CH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19160" y="1933984"/>
              <a:ext cx="7600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19160" y="2195241"/>
              <a:ext cx="9649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1450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962775" y="2456851"/>
              <a:ext cx="266700" cy="3792541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771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554" y="2190600"/>
            <a:ext cx="2410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Foglie controllo senza virus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(Probabile segnale RuBisCO)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561" y="4863027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01929" y="529090"/>
            <a:ext cx="2076778" cy="1244792"/>
            <a:chOff x="636237" y="118171"/>
            <a:chExt cx="2076778" cy="1244792"/>
          </a:xfrm>
        </p:grpSpPr>
        <p:sp>
          <p:nvSpPr>
            <p:cNvPr id="37" name="Rectangle 36"/>
            <p:cNvSpPr/>
            <p:nvPr/>
          </p:nvSpPr>
          <p:spPr>
            <a:xfrm>
              <a:off x="636237" y="1117663"/>
              <a:ext cx="171218" cy="1470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flipH="1">
              <a:off x="636237" y="207391"/>
              <a:ext cx="171218" cy="181194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36237" y="525383"/>
              <a:ext cx="171218" cy="172064"/>
            </a:xfrm>
            <a:prstGeom prst="rect">
              <a:avLst/>
            </a:prstGeom>
            <a:solidFill>
              <a:srgbClr val="7030A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36237" y="789340"/>
              <a:ext cx="171218" cy="203531"/>
            </a:xfrm>
            <a:prstGeom prst="rect">
              <a:avLst/>
            </a:prstGeom>
            <a:solidFill>
              <a:schemeClr val="accent2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55429" y="118171"/>
              <a:ext cx="13464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Virus e ctrl</a:t>
              </a: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82702" y="435164"/>
              <a:ext cx="13464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solo ctrl</a:t>
              </a: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82702" y="739835"/>
              <a:ext cx="13464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solo virus</a:t>
              </a: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63063" y="1024409"/>
              <a:ext cx="1849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Diversa intensità</a:t>
              </a: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627177" y="-186147"/>
            <a:ext cx="9102934" cy="6839164"/>
            <a:chOff x="2627177" y="-186147"/>
            <a:chExt cx="9102934" cy="6839164"/>
          </a:xfrm>
        </p:grpSpPr>
        <p:grpSp>
          <p:nvGrpSpPr>
            <p:cNvPr id="76" name="Group 75"/>
            <p:cNvGrpSpPr/>
            <p:nvPr/>
          </p:nvGrpSpPr>
          <p:grpSpPr>
            <a:xfrm>
              <a:off x="2627177" y="-186147"/>
              <a:ext cx="9102934" cy="6839164"/>
              <a:chOff x="2627177" y="-186147"/>
              <a:chExt cx="9102934" cy="683916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l="1872" t="21212" r="49656" b="13381"/>
              <a:stretch/>
            </p:blipFill>
            <p:spPr>
              <a:xfrm>
                <a:off x="2819399" y="257779"/>
                <a:ext cx="8425543" cy="6395238"/>
              </a:xfrm>
              <a:prstGeom prst="rect">
                <a:avLst/>
              </a:prstGeom>
            </p:spPr>
          </p:pic>
          <p:sp>
            <p:nvSpPr>
              <p:cNvPr id="6" name="Left Brace 5"/>
              <p:cNvSpPr/>
              <p:nvPr/>
            </p:nvSpPr>
            <p:spPr>
              <a:xfrm>
                <a:off x="2627177" y="503637"/>
                <a:ext cx="45719" cy="3791706"/>
              </a:xfrm>
              <a:prstGeom prst="leftBrac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959794" y="1309973"/>
                <a:ext cx="76009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ν</a:t>
                </a:r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r>
                  <a:rPr lang="it-IT" sz="11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711744" y="1117663"/>
                <a:ext cx="121825" cy="5121374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8523057">
                <a:off x="7612727" y="256671"/>
                <a:ext cx="1296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Tyr, Trp, Phe</a:t>
                </a:r>
              </a:p>
              <a:p>
                <a:endParaRPr lang="it-IT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117889" y="1765784"/>
                <a:ext cx="168087" cy="4473251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422444" y="1356604"/>
                <a:ext cx="137926" cy="4906861"/>
              </a:xfrm>
              <a:prstGeom prst="rect">
                <a:avLst/>
              </a:prstGeom>
              <a:solidFill>
                <a:schemeClr val="accent2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379930" y="1215059"/>
                <a:ext cx="853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ν</a:t>
                </a:r>
                <a:r>
                  <a:rPr lang="it-IT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-S</a:t>
                </a:r>
                <a:r>
                  <a:rPr lang="it-IT" sz="11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9360652" y="1685925"/>
                <a:ext cx="85558" cy="4597609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8523057">
                <a:off x="9049402" y="822952"/>
                <a:ext cx="12961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Phe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523057">
                <a:off x="9738183" y="1012987"/>
                <a:ext cx="12961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Trp, RNA (C)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80664" y="126974"/>
                <a:ext cx="9056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r>
                  <a:rPr lang="it-IT" sz="11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/CH</a:t>
                </a:r>
                <a:r>
                  <a:rPr lang="it-IT" sz="11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541987" y="1169971"/>
                <a:ext cx="133350" cy="5069065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8523057">
                <a:off x="7094482" y="386883"/>
                <a:ext cx="12961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Amide I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931347" y="992871"/>
                <a:ext cx="964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1660-1680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608662" y="871253"/>
                <a:ext cx="964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1606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965810" y="1525938"/>
                <a:ext cx="964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1450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729365" y="5646593"/>
                <a:ext cx="964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1480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7962979" y="5827579"/>
                <a:ext cx="128177" cy="147379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8177796" y="1107250"/>
                <a:ext cx="964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1335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224155" y="940157"/>
                <a:ext cx="853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ν</a:t>
                </a:r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</a:t>
                </a:r>
                <a:r>
                  <a:rPr lang="it-IT" sz="11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792365" y="5474156"/>
                <a:ext cx="12961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A,G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9290286" y="1868930"/>
                <a:ext cx="236213" cy="454541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114657" y="1443395"/>
                <a:ext cx="964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1004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8523057">
                <a:off x="8567275" y="950565"/>
                <a:ext cx="1296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Amide III, Tyr, Phe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8523057">
                <a:off x="8516407" y="767556"/>
                <a:ext cx="1296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it-IT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640843" y="1738998"/>
                <a:ext cx="553640" cy="4500036"/>
              </a:xfrm>
              <a:prstGeom prst="rect">
                <a:avLst/>
              </a:prstGeom>
              <a:solidFill>
                <a:srgbClr val="7030A0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432834" y="1525722"/>
                <a:ext cx="412670" cy="486116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552290" y="1821831"/>
                <a:ext cx="269692" cy="4417204"/>
              </a:xfrm>
              <a:prstGeom prst="rect">
                <a:avLst/>
              </a:prstGeom>
              <a:solidFill>
                <a:srgbClr val="7030A0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470339" y="1456043"/>
                <a:ext cx="853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ν</a:t>
                </a:r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C-C</a:t>
                </a:r>
                <a:r>
                  <a:rPr lang="it-IT" sz="11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8523057">
                <a:off x="9453697" y="889172"/>
                <a:ext cx="12961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Protein, Trp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0031917" y="1800042"/>
                <a:ext cx="127711" cy="4438993"/>
              </a:xfrm>
              <a:prstGeom prst="rect">
                <a:avLst/>
              </a:prstGeom>
              <a:solidFill>
                <a:schemeClr val="accent2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838884" y="1577673"/>
                <a:ext cx="964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759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0555820" y="1571583"/>
                <a:ext cx="95838" cy="4667451"/>
              </a:xfrm>
              <a:prstGeom prst="rect">
                <a:avLst/>
              </a:prstGeom>
              <a:solidFill>
                <a:schemeClr val="accent2"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0441862" y="1351069"/>
                <a:ext cx="964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569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0208075" y="1848457"/>
                <a:ext cx="300375" cy="4390577"/>
              </a:xfrm>
              <a:prstGeom prst="rect">
                <a:avLst/>
              </a:prstGeom>
              <a:solidFill>
                <a:srgbClr val="7030A0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18523057">
                <a:off x="8109692" y="231092"/>
                <a:ext cx="1296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Protein, RNA (A,G),Trp</a:t>
                </a:r>
                <a:endParaRPr lang="it-IT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496528" y="1617454"/>
                <a:ext cx="964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890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0126579" y="1495716"/>
                <a:ext cx="853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ν</a:t>
                </a:r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C-S</a:t>
                </a:r>
                <a:r>
                  <a:rPr lang="it-IT" sz="11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0126579" y="1630503"/>
                <a:ext cx="853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705</a:t>
                </a:r>
                <a:r>
                  <a:rPr lang="it-IT" sz="11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0797437" y="1186481"/>
                <a:ext cx="853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ν</a:t>
                </a:r>
                <a:r>
                  <a:rPr lang="it-IT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-S</a:t>
                </a:r>
                <a:r>
                  <a:rPr lang="it-IT" sz="11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0765123" y="1342063"/>
                <a:ext cx="9649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490</a:t>
                </a:r>
                <a:endParaRPr lang="it-IT" sz="11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0732076" y="1543291"/>
                <a:ext cx="314102" cy="4695744"/>
              </a:xfrm>
              <a:prstGeom prst="rect">
                <a:avLst/>
              </a:prstGeom>
              <a:solidFill>
                <a:srgbClr val="7030A0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 rot="18523057">
              <a:off x="10637080" y="388526"/>
              <a:ext cx="1296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Tyr, Phe</a:t>
              </a:r>
            </a:p>
            <a:p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509594" y="126974"/>
            <a:ext cx="128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Legenda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364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972" y="0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OSSERVAZIONI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509939"/>
            <a:ext cx="11375572" cy="4351338"/>
          </a:xfrm>
        </p:spPr>
        <p:txBody>
          <a:bodyPr>
            <a:normAutofit/>
          </a:bodyPr>
          <a:lstStyle/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Gli spettri delle foglie controllo (senza virus) hanno dato due tipi di segnali Raman diversi (tipo 1 e tipo 2) che differiscono nella forma del segnale dei CH (verso i 3000 cm</a:t>
            </a:r>
            <a:r>
              <a:rPr lang="it-IT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e per la presenza nel tipo 1 di un picco (1393 cm</a:t>
            </a:r>
            <a:r>
              <a:rPr lang="it-IT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corrispondente al Triptofano</a:t>
            </a:r>
          </a:p>
          <a:p>
            <a:pPr marL="0" indent="0" algn="just">
              <a:buNone/>
            </a:pPr>
            <a:endParaRPr lang="it-IT" sz="18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letteratura non ho trovato alcuno spettro Raman del RuBisCO</a:t>
            </a:r>
          </a:p>
          <a:p>
            <a:pPr marL="0" indent="0" algn="just">
              <a:buNone/>
            </a:pP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Il CMV è risultato più difficile da aggregare ed ha dato segnali molto bassi (solo i segnali dei CH sono chiaramente visibili)</a:t>
            </a:r>
          </a:p>
          <a:p>
            <a:pPr marL="0" indent="0" algn="just">
              <a:buNone/>
            </a:pP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Il TMV ha presentato strutture simili a quelle presenti negli spettri dei controlli per quanto riguarda la presenza di amminoacidi ma diversi rapporti di intensità delle bande. </a:t>
            </a:r>
          </a:p>
          <a:p>
            <a:pPr marL="0" indent="0" algn="just">
              <a:buNone/>
            </a:pP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Solo nel virus sono visibili segnali corrispondenti a RNA e basi azotate e non nei controlli.</a:t>
            </a:r>
          </a:p>
          <a:p>
            <a:pPr marL="0" indent="0" algn="just"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8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t="18300" r="55581" b="39251"/>
          <a:stretch/>
        </p:blipFill>
        <p:spPr>
          <a:xfrm>
            <a:off x="658927" y="1500736"/>
            <a:ext cx="4752827" cy="316307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9086" y="0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TSWV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1903" y="1391749"/>
            <a:ext cx="45828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conditions Raman DXi: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λ = 532 nm @ 3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mW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Exposure time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= 60 s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DEP cell:  5 V @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15 MHz 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60x WI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1.1 NA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Aggregation time: circa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5 min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9903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4" t="21090" r="47886" b="13217"/>
          <a:stretch/>
        </p:blipFill>
        <p:spPr>
          <a:xfrm>
            <a:off x="2103120" y="319430"/>
            <a:ext cx="8878824" cy="65111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5448"/>
            <a:ext cx="10515600" cy="1325563"/>
          </a:xfrm>
        </p:spPr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TSWV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45168" y="2177641"/>
            <a:ext cx="265176" cy="4390577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9820656" y="2101441"/>
            <a:ext cx="210312" cy="4466777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9702477" y="1839091"/>
            <a:ext cx="446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5807" y="1916031"/>
            <a:ext cx="446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610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2272" y="1631338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Phe?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01584" y="2477141"/>
            <a:ext cx="109728" cy="4091078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7900416" y="2215531"/>
            <a:ext cx="512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1100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8376" y="1969896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Phe?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382" y="150823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796" y="429184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secco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4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10710" y="543357"/>
            <a:ext cx="1592875" cy="960218"/>
            <a:chOff x="636237" y="118171"/>
            <a:chExt cx="1592875" cy="960218"/>
          </a:xfrm>
        </p:grpSpPr>
        <p:sp>
          <p:nvSpPr>
            <p:cNvPr id="58" name="Rectangle 57"/>
            <p:cNvSpPr/>
            <p:nvPr/>
          </p:nvSpPr>
          <p:spPr>
            <a:xfrm flipH="1">
              <a:off x="636237" y="207391"/>
              <a:ext cx="171218" cy="181194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36237" y="525383"/>
              <a:ext cx="171218" cy="172064"/>
            </a:xfrm>
            <a:prstGeom prst="rect">
              <a:avLst/>
            </a:prstGeom>
            <a:solidFill>
              <a:srgbClr val="7030A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36237" y="789340"/>
              <a:ext cx="171218" cy="203531"/>
            </a:xfrm>
            <a:prstGeom prst="rect">
              <a:avLst/>
            </a:prstGeom>
            <a:solidFill>
              <a:schemeClr val="accent2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55429" y="118171"/>
              <a:ext cx="13464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entrambi</a:t>
              </a: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82702" y="435164"/>
              <a:ext cx="13464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solo TSWV</a:t>
              </a: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82702" y="739835"/>
              <a:ext cx="13464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solo TMV</a:t>
              </a: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9594" y="126974"/>
            <a:ext cx="128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Legenda</a:t>
            </a:r>
            <a:endParaRPr lang="it-IT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1660648" y="211670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TSWV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60648" y="455266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TMV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803648" y="-316821"/>
            <a:ext cx="8941162" cy="6978519"/>
            <a:chOff x="1968138" y="-270437"/>
            <a:chExt cx="8508274" cy="66350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889" t="21100" r="45154" b="13418"/>
            <a:stretch/>
          </p:blipFill>
          <p:spPr>
            <a:xfrm>
              <a:off x="1968138" y="446861"/>
              <a:ext cx="8508274" cy="591777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2832434" y="-270437"/>
              <a:ext cx="7391527" cy="6356335"/>
              <a:chOff x="3834929" y="493680"/>
              <a:chExt cx="7895676" cy="582424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834929" y="493680"/>
                <a:ext cx="7895676" cy="5824247"/>
                <a:chOff x="3834929" y="493680"/>
                <a:chExt cx="7895676" cy="582424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7978111" y="1550057"/>
                  <a:ext cx="76009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ν</a:t>
                  </a:r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</a:t>
                  </a:r>
                  <a:r>
                    <a:rPr lang="it-IT" sz="11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7711742" y="2015556"/>
                  <a:ext cx="128224" cy="4302371"/>
                </a:xfrm>
                <a:prstGeom prst="rect">
                  <a:avLst/>
                </a:prstGeom>
                <a:solidFill>
                  <a:schemeClr val="accent1">
                    <a:alpha val="1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18523057">
                  <a:off x="7585033" y="1096196"/>
                  <a:ext cx="12961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Tyr, Trp, Phe</a:t>
                  </a:r>
                </a:p>
                <a:p>
                  <a:endParaRPr lang="it-IT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8117889" y="1867612"/>
                  <a:ext cx="130381" cy="4415922"/>
                </a:xfrm>
                <a:prstGeom prst="rect">
                  <a:avLst/>
                </a:prstGeom>
                <a:solidFill>
                  <a:schemeClr val="accent1">
                    <a:alpha val="1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474001" y="2023551"/>
                  <a:ext cx="150342" cy="4294376"/>
                </a:xfrm>
                <a:prstGeom prst="rect">
                  <a:avLst/>
                </a:prstGeom>
                <a:solidFill>
                  <a:schemeClr val="accent1">
                    <a:alpha val="1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0379930" y="1215059"/>
                  <a:ext cx="8535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ν</a:t>
                  </a:r>
                  <a:r>
                    <a:rPr lang="it-IT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-S</a:t>
                  </a:r>
                  <a:r>
                    <a:rPr lang="it-IT" sz="11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9396987" y="1747195"/>
                  <a:ext cx="62180" cy="4536339"/>
                </a:xfrm>
                <a:prstGeom prst="rect">
                  <a:avLst/>
                </a:prstGeom>
                <a:solidFill>
                  <a:schemeClr val="accent1">
                    <a:alpha val="1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 rot="18523057">
                  <a:off x="9212866" y="1003252"/>
                  <a:ext cx="12961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Phe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 rot="18523057">
                  <a:off x="9771666" y="1034561"/>
                  <a:ext cx="12961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Trp, RNA (C)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834929" y="829309"/>
                  <a:ext cx="90563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δ</a:t>
                  </a:r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</a:t>
                  </a:r>
                  <a:r>
                    <a:rPr lang="it-IT" sz="11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/CH</a:t>
                  </a:r>
                  <a:r>
                    <a:rPr lang="it-IT" sz="11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7576413" y="2058692"/>
                  <a:ext cx="80578" cy="4259235"/>
                </a:xfrm>
                <a:prstGeom prst="rect">
                  <a:avLst/>
                </a:prstGeom>
                <a:solidFill>
                  <a:schemeClr val="accent1">
                    <a:alpha val="1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 rot="18523057">
                  <a:off x="7128658" y="1287566"/>
                  <a:ext cx="12961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Amide I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948356" y="1883377"/>
                  <a:ext cx="96498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1660-1680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608662" y="1697473"/>
                  <a:ext cx="96498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1606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939770" y="1681843"/>
                  <a:ext cx="96498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1450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316588" y="1809087"/>
                  <a:ext cx="96498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1335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351019" y="1685743"/>
                  <a:ext cx="8535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ν</a:t>
                  </a:r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</a:t>
                  </a:r>
                  <a:r>
                    <a:rPr lang="it-IT" sz="11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9203045" y="1559056"/>
                  <a:ext cx="96498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1004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0031916" y="1800042"/>
                  <a:ext cx="154308" cy="4517885"/>
                </a:xfrm>
                <a:prstGeom prst="rect">
                  <a:avLst/>
                </a:prstGeom>
                <a:solidFill>
                  <a:schemeClr val="accent2">
                    <a:alpha val="1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9838884" y="1577673"/>
                  <a:ext cx="96498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759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0555821" y="1571583"/>
                  <a:ext cx="131660" cy="4711951"/>
                </a:xfrm>
                <a:prstGeom prst="rect">
                  <a:avLst/>
                </a:prstGeom>
                <a:solidFill>
                  <a:schemeClr val="accent2">
                    <a:alpha val="1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10441862" y="1351069"/>
                  <a:ext cx="96498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569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 rot="18523057">
                  <a:off x="8379761" y="994208"/>
                  <a:ext cx="12961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Protein, RNA (A,G),Trp</a:t>
                  </a:r>
                  <a:endParaRPr lang="it-IT" sz="1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10707658" y="2341893"/>
                  <a:ext cx="8535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ν</a:t>
                  </a:r>
                  <a:r>
                    <a:rPr lang="it-IT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-S</a:t>
                  </a:r>
                  <a:r>
                    <a:rPr lang="it-IT" sz="11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0765617" y="2203217"/>
                  <a:ext cx="964988" cy="2397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450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10826006" y="2584473"/>
                  <a:ext cx="285846" cy="3733454"/>
                </a:xfrm>
                <a:prstGeom prst="rect">
                  <a:avLst/>
                </a:prstGeom>
                <a:solidFill>
                  <a:srgbClr val="7030A0">
                    <a:alpha val="1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10116199" y="2397235"/>
                  <a:ext cx="853514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ν</a:t>
                  </a:r>
                  <a:r>
                    <a:rPr lang="it-IT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-S</a:t>
                  </a:r>
                  <a:r>
                    <a:rPr lang="it-IT" sz="11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0174159" y="2258559"/>
                  <a:ext cx="964988" cy="2397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610</a:t>
                  </a:r>
                  <a:endParaRPr lang="it-IT" sz="1100" baseline="-25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 rot="18523057">
                <a:off x="10666875" y="1375791"/>
                <a:ext cx="12961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t-IT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Tyr, Phe</a:t>
                </a:r>
              </a:p>
              <a:p>
                <a:endParaRPr lang="it-IT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18523057">
                <a:off x="10104741" y="1505300"/>
                <a:ext cx="1296143" cy="690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it-IT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Phe</a:t>
                </a:r>
              </a:p>
              <a:p>
                <a:endParaRPr lang="it-IT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2" name="Rectangle 51"/>
          <p:cNvSpPr/>
          <p:nvPr/>
        </p:nvSpPr>
        <p:spPr>
          <a:xfrm>
            <a:off x="10123921" y="2104938"/>
            <a:ext cx="178919" cy="4263599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ctangle 67"/>
          <p:cNvSpPr/>
          <p:nvPr/>
        </p:nvSpPr>
        <p:spPr>
          <a:xfrm>
            <a:off x="7702972" y="1728775"/>
            <a:ext cx="82598" cy="4600282"/>
          </a:xfrm>
          <a:prstGeom prst="rect">
            <a:avLst/>
          </a:prstGeom>
          <a:solidFill>
            <a:schemeClr val="accent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ctangle 68"/>
          <p:cNvSpPr/>
          <p:nvPr/>
        </p:nvSpPr>
        <p:spPr>
          <a:xfrm>
            <a:off x="9590719" y="2104938"/>
            <a:ext cx="164300" cy="4263599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ctangle 69"/>
          <p:cNvSpPr/>
          <p:nvPr/>
        </p:nvSpPr>
        <p:spPr>
          <a:xfrm>
            <a:off x="9266191" y="1219598"/>
            <a:ext cx="100040" cy="5113377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Rectangle 70"/>
          <p:cNvSpPr/>
          <p:nvPr/>
        </p:nvSpPr>
        <p:spPr>
          <a:xfrm>
            <a:off x="8585548" y="1589195"/>
            <a:ext cx="77531" cy="4783259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Rectangle 71"/>
          <p:cNvSpPr/>
          <p:nvPr/>
        </p:nvSpPr>
        <p:spPr>
          <a:xfrm>
            <a:off x="8718865" y="1875167"/>
            <a:ext cx="113054" cy="4497287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ctangle 72"/>
          <p:cNvSpPr/>
          <p:nvPr/>
        </p:nvSpPr>
        <p:spPr>
          <a:xfrm>
            <a:off x="9055023" y="2186335"/>
            <a:ext cx="98933" cy="4186119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ctangle 113"/>
          <p:cNvSpPr/>
          <p:nvPr/>
        </p:nvSpPr>
        <p:spPr>
          <a:xfrm>
            <a:off x="3611503" y="1333654"/>
            <a:ext cx="130555" cy="4944324"/>
          </a:xfrm>
          <a:prstGeom prst="rect">
            <a:avLst/>
          </a:prstGeom>
          <a:solidFill>
            <a:schemeClr val="accent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Rectangle 114"/>
          <p:cNvSpPr/>
          <p:nvPr/>
        </p:nvSpPr>
        <p:spPr>
          <a:xfrm>
            <a:off x="11370390" y="2018318"/>
            <a:ext cx="109125" cy="4354729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Rectangle 115"/>
          <p:cNvSpPr/>
          <p:nvPr/>
        </p:nvSpPr>
        <p:spPr>
          <a:xfrm>
            <a:off x="11556876" y="1746690"/>
            <a:ext cx="107336" cy="4621845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TextBox 119"/>
          <p:cNvSpPr txBox="1"/>
          <p:nvPr/>
        </p:nvSpPr>
        <p:spPr>
          <a:xfrm>
            <a:off x="3488324" y="1057121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3060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639185" y="1210275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2950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712628" y="499106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2905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931094" y="216167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2880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804770" y="3553792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2930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178458" y="1682854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2840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525255" y="2248515"/>
            <a:ext cx="103009" cy="3992209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TextBox 127"/>
          <p:cNvSpPr txBox="1"/>
          <p:nvPr/>
        </p:nvSpPr>
        <p:spPr>
          <a:xfrm>
            <a:off x="4368580" y="2039494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2722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115393" y="400988"/>
            <a:ext cx="77920" cy="583973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1" name="TextBox 130"/>
          <p:cNvSpPr txBox="1"/>
          <p:nvPr/>
        </p:nvSpPr>
        <p:spPr>
          <a:xfrm>
            <a:off x="7532949" y="1501194"/>
            <a:ext cx="653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1555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376291" y="1302729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1220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521663" y="1557850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1165-1157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773837" y="1934264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1039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273060" y="997302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975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308662" y="1829441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844-811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0329088" y="2571848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533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0468243" y="2775716"/>
            <a:ext cx="87109" cy="3547097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9" name="Rectangle 138"/>
          <p:cNvSpPr/>
          <p:nvPr/>
        </p:nvSpPr>
        <p:spPr>
          <a:xfrm>
            <a:off x="8201982" y="1702327"/>
            <a:ext cx="45719" cy="4620486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0" name="TextBox 139"/>
          <p:cNvSpPr txBox="1"/>
          <p:nvPr/>
        </p:nvSpPr>
        <p:spPr>
          <a:xfrm>
            <a:off x="7874501" y="1613107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1363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1184402" y="1764595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1336430" y="1493985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 rot="18523057">
            <a:off x="7811744" y="178510"/>
            <a:ext cx="1487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lipids</a:t>
            </a:r>
          </a:p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500234" y="715471"/>
            <a:ext cx="839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 </a:t>
            </a:r>
          </a:p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arom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 rot="18523057">
            <a:off x="8294202" y="665191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Amide III</a:t>
            </a:r>
          </a:p>
        </p:txBody>
      </p:sp>
      <p:sp>
        <p:nvSpPr>
          <p:cNvPr id="146" name="TextBox 145"/>
          <p:cNvSpPr txBox="1"/>
          <p:nvPr/>
        </p:nvSpPr>
        <p:spPr>
          <a:xfrm rot="18523057">
            <a:off x="7356699" y="879079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Trp</a:t>
            </a:r>
          </a:p>
        </p:txBody>
      </p:sp>
      <p:sp>
        <p:nvSpPr>
          <p:cNvPr id="147" name="TextBox 146"/>
          <p:cNvSpPr txBox="1"/>
          <p:nvPr/>
        </p:nvSpPr>
        <p:spPr>
          <a:xfrm rot="18523057">
            <a:off x="7728835" y="1022139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Trp</a:t>
            </a:r>
          </a:p>
        </p:txBody>
      </p:sp>
      <p:sp>
        <p:nvSpPr>
          <p:cNvPr id="148" name="TextBox 147"/>
          <p:cNvSpPr txBox="1"/>
          <p:nvPr/>
        </p:nvSpPr>
        <p:spPr>
          <a:xfrm rot="18523057">
            <a:off x="8567337" y="853539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Trp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8731816" y="1434211"/>
            <a:ext cx="839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 rot="18523057">
            <a:off x="9110508" y="302443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Tyr, ribose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0251543" y="2453536"/>
            <a:ext cx="839669" cy="30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-S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 rot="18523057">
            <a:off x="9145996" y="1217019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Tyr, P</a:t>
            </a:r>
          </a:p>
        </p:txBody>
      </p:sp>
      <p:sp>
        <p:nvSpPr>
          <p:cNvPr id="153" name="TextBox 152"/>
          <p:cNvSpPr txBox="1"/>
          <p:nvPr/>
        </p:nvSpPr>
        <p:spPr>
          <a:xfrm rot="18523057">
            <a:off x="4147791" y="-174058"/>
            <a:ext cx="1487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lipids</a:t>
            </a:r>
          </a:p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05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9086" y="0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TYLCSV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1903" y="1391749"/>
            <a:ext cx="45828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conditions Raman DXi: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λ = 532 nm @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10 mW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Exposure time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= 60 s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DEP cell:  5 V @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15 MHz 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60x WI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1.1 NA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Aggregation time: circa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5 min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7650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06" y="1156126"/>
            <a:ext cx="8930939" cy="5592817"/>
          </a:xfrm>
          <a:prstGeom prst="rect">
            <a:avLst/>
          </a:prstGeom>
        </p:spPr>
      </p:pic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865976" y="-54864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TYLCSV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117"/>
          <p:cNvSpPr txBox="1"/>
          <p:nvPr/>
        </p:nvSpPr>
        <p:spPr>
          <a:xfrm>
            <a:off x="2497205" y="1270699"/>
            <a:ext cx="7516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Contaminations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with virus</a:t>
            </a:r>
          </a:p>
          <a:p>
            <a:pPr algn="ctr"/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multiple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orresponding to TiO</a:t>
            </a:r>
            <a:r>
              <a:rPr lang="it-IT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(anatase)</a:t>
            </a:r>
            <a:endParaRPr lang="it-IT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1102776" y="3442970"/>
            <a:ext cx="14205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Raman intensity (cps)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38"/>
          <p:cNvSpPr/>
          <p:nvPr/>
        </p:nvSpPr>
        <p:spPr>
          <a:xfrm>
            <a:off x="8867163" y="1156126"/>
            <a:ext cx="184558" cy="5592817"/>
          </a:xfrm>
          <a:prstGeom prst="rect">
            <a:avLst/>
          </a:prstGeom>
          <a:solidFill>
            <a:srgbClr val="7030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Rectangle 38"/>
          <p:cNvSpPr/>
          <p:nvPr/>
        </p:nvSpPr>
        <p:spPr>
          <a:xfrm>
            <a:off x="9190139" y="1156125"/>
            <a:ext cx="184558" cy="5592817"/>
          </a:xfrm>
          <a:prstGeom prst="rect">
            <a:avLst/>
          </a:prstGeom>
          <a:solidFill>
            <a:srgbClr val="7030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Rectangle 38"/>
          <p:cNvSpPr/>
          <p:nvPr/>
        </p:nvSpPr>
        <p:spPr>
          <a:xfrm>
            <a:off x="9513115" y="1156125"/>
            <a:ext cx="184558" cy="5592817"/>
          </a:xfrm>
          <a:prstGeom prst="rect">
            <a:avLst/>
          </a:prstGeom>
          <a:solidFill>
            <a:srgbClr val="7030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ctangle 38"/>
          <p:cNvSpPr/>
          <p:nvPr/>
        </p:nvSpPr>
        <p:spPr>
          <a:xfrm>
            <a:off x="10209402" y="1156125"/>
            <a:ext cx="184558" cy="5592817"/>
          </a:xfrm>
          <a:prstGeom prst="rect">
            <a:avLst/>
          </a:prstGeom>
          <a:solidFill>
            <a:srgbClr val="7030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/>
          <p:cNvSpPr txBox="1"/>
          <p:nvPr/>
        </p:nvSpPr>
        <p:spPr>
          <a:xfrm>
            <a:off x="8718030" y="65734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638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5839" y="84834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519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49530" y="65734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31862" y="84834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934" y="1462098"/>
            <a:ext cx="8098116" cy="4886852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1395069" y="4552668"/>
            <a:ext cx="140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87891" y="895740"/>
            <a:ext cx="747765" cy="30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25843" y="1430063"/>
            <a:ext cx="126144" cy="4938473"/>
          </a:xfrm>
          <a:prstGeom prst="rect">
            <a:avLst/>
          </a:prstGeom>
          <a:solidFill>
            <a:srgbClr val="33CC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 rot="18523057">
            <a:off x="7294860" y="450749"/>
            <a:ext cx="1487777" cy="45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Tyr, Trp, Phe</a:t>
            </a:r>
          </a:p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25402" y="1260246"/>
            <a:ext cx="195476" cy="5068812"/>
          </a:xfrm>
          <a:prstGeom prst="rect">
            <a:avLst/>
          </a:prstGeom>
          <a:solidFill>
            <a:srgbClr val="33CC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8275737" y="1439240"/>
            <a:ext cx="147903" cy="4929296"/>
          </a:xfrm>
          <a:prstGeom prst="rect">
            <a:avLst/>
          </a:prstGeom>
          <a:solidFill>
            <a:srgbClr val="33CC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9183751" y="1122025"/>
            <a:ext cx="61171" cy="5207033"/>
          </a:xfrm>
          <a:prstGeom prst="rect">
            <a:avLst/>
          </a:prstGeom>
          <a:solidFill>
            <a:srgbClr val="33CC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 rot="18523057">
            <a:off x="8896287" y="290814"/>
            <a:ext cx="1487777" cy="27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Phe</a:t>
            </a:r>
          </a:p>
        </p:txBody>
      </p:sp>
      <p:sp>
        <p:nvSpPr>
          <p:cNvPr id="18" name="TextBox 17"/>
          <p:cNvSpPr txBox="1"/>
          <p:nvPr/>
        </p:nvSpPr>
        <p:spPr>
          <a:xfrm rot="18523057">
            <a:off x="9446023" y="326753"/>
            <a:ext cx="1487777" cy="27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Trp, RNA (C)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1918" y="68430"/>
            <a:ext cx="890945" cy="30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2709" y="1479577"/>
            <a:ext cx="79271" cy="4888959"/>
          </a:xfrm>
          <a:prstGeom prst="rect">
            <a:avLst/>
          </a:prstGeom>
          <a:solidFill>
            <a:srgbClr val="33CC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/>
          <p:cNvSpPr txBox="1"/>
          <p:nvPr/>
        </p:nvSpPr>
        <p:spPr>
          <a:xfrm rot="18523057">
            <a:off x="6845887" y="617163"/>
            <a:ext cx="1487777" cy="27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Amide 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4840" y="1278342"/>
            <a:ext cx="949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1660-1680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4435" y="1131627"/>
            <a:ext cx="949334" cy="30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1606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0172" y="1047011"/>
            <a:ext cx="949334" cy="30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1450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20878" y="1193068"/>
            <a:ext cx="949334" cy="30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1335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54750" y="1051488"/>
            <a:ext cx="839669" cy="30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92955" y="906070"/>
            <a:ext cx="949334" cy="30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1004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808380" y="1182686"/>
            <a:ext cx="151805" cy="5185850"/>
          </a:xfrm>
          <a:prstGeom prst="rect">
            <a:avLst/>
          </a:prstGeom>
          <a:solidFill>
            <a:srgbClr val="33CC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extBox 39"/>
          <p:cNvSpPr txBox="1"/>
          <p:nvPr/>
        </p:nvSpPr>
        <p:spPr>
          <a:xfrm>
            <a:off x="9618480" y="927439"/>
            <a:ext cx="949334" cy="30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759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8523057">
            <a:off x="8023553" y="352037"/>
            <a:ext cx="1618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Protein, RNA(A,G)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266191" y="1219598"/>
            <a:ext cx="100040" cy="5113377"/>
          </a:xfrm>
          <a:prstGeom prst="rect">
            <a:avLst/>
          </a:prstGeom>
          <a:solidFill>
            <a:srgbClr val="33CC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ctangle 72"/>
          <p:cNvSpPr/>
          <p:nvPr/>
        </p:nvSpPr>
        <p:spPr>
          <a:xfrm>
            <a:off x="9016923" y="2186335"/>
            <a:ext cx="98933" cy="4186119"/>
          </a:xfrm>
          <a:prstGeom prst="rect">
            <a:avLst/>
          </a:prstGeom>
          <a:solidFill>
            <a:srgbClr val="33CC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Rectangle 113"/>
          <p:cNvSpPr/>
          <p:nvPr/>
        </p:nvSpPr>
        <p:spPr>
          <a:xfrm>
            <a:off x="3611503" y="1333654"/>
            <a:ext cx="130555" cy="4944324"/>
          </a:xfrm>
          <a:prstGeom prst="rect">
            <a:avLst/>
          </a:prstGeom>
          <a:solidFill>
            <a:srgbClr val="33CC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TextBox 119"/>
          <p:cNvSpPr txBox="1"/>
          <p:nvPr/>
        </p:nvSpPr>
        <p:spPr>
          <a:xfrm>
            <a:off x="3488324" y="1057121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3060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3830505" y="400988"/>
            <a:ext cx="504836" cy="5839735"/>
          </a:xfrm>
          <a:prstGeom prst="rect">
            <a:avLst/>
          </a:prstGeom>
          <a:solidFill>
            <a:srgbClr val="33CC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4" name="TextBox 133"/>
          <p:cNvSpPr txBox="1"/>
          <p:nvPr/>
        </p:nvSpPr>
        <p:spPr>
          <a:xfrm>
            <a:off x="8735737" y="1934264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1039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273060" y="1083027"/>
            <a:ext cx="949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975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500234" y="715471"/>
            <a:ext cx="839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 </a:t>
            </a:r>
          </a:p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arom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 rot="18523057">
            <a:off x="8567337" y="1339314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Trp</a:t>
            </a:r>
          </a:p>
        </p:txBody>
      </p:sp>
      <p:sp>
        <p:nvSpPr>
          <p:cNvPr id="150" name="TextBox 149"/>
          <p:cNvSpPr txBox="1"/>
          <p:nvPr/>
        </p:nvSpPr>
        <p:spPr>
          <a:xfrm rot="18523057">
            <a:off x="9110508" y="473893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Tyr, ribose</a:t>
            </a:r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0" y="-155448"/>
            <a:ext cx="2571750" cy="1325563"/>
          </a:xfrm>
        </p:spPr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TYLCSV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38"/>
          <p:cNvSpPr/>
          <p:nvPr/>
        </p:nvSpPr>
        <p:spPr>
          <a:xfrm>
            <a:off x="4165095" y="398902"/>
            <a:ext cx="79202" cy="5832832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ctangle 38"/>
          <p:cNvSpPr/>
          <p:nvPr/>
        </p:nvSpPr>
        <p:spPr>
          <a:xfrm>
            <a:off x="4272333" y="408578"/>
            <a:ext cx="52350" cy="5832832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TextBox 117"/>
          <p:cNvSpPr txBox="1"/>
          <p:nvPr/>
        </p:nvSpPr>
        <p:spPr>
          <a:xfrm>
            <a:off x="1390173" y="2158047"/>
            <a:ext cx="140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16578" y="1457621"/>
            <a:ext cx="9493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1295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423640" y="1685234"/>
            <a:ext cx="67895" cy="4683302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TextBox 41"/>
          <p:cNvSpPr txBox="1"/>
          <p:nvPr/>
        </p:nvSpPr>
        <p:spPr>
          <a:xfrm rot="18523057">
            <a:off x="8212787" y="828180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Amide III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338846" y="1633718"/>
            <a:ext cx="351952" cy="4683302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489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45497" y="3078760"/>
            <a:ext cx="3719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TSWV (reprise)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89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9085" y="0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CMV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7628" y="1325563"/>
            <a:ext cx="45828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conditions Raman DXi: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λ = 532 nm @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10 mW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Exposure time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= 60 s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DEP cell:  5 V @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15 MHz 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60x WI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1.1 NA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Aggregation time: circa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5 min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673" t="18061" r="23220" b="45222"/>
          <a:stretch/>
        </p:blipFill>
        <p:spPr>
          <a:xfrm>
            <a:off x="631029" y="1228725"/>
            <a:ext cx="550069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4" t="21090" r="47886" b="13217"/>
          <a:stretch/>
        </p:blipFill>
        <p:spPr>
          <a:xfrm>
            <a:off x="2103120" y="319430"/>
            <a:ext cx="8878824" cy="65111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224" y="104369"/>
            <a:ext cx="10515600" cy="1325563"/>
          </a:xfrm>
        </p:spPr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TSWV</a:t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(2021)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45168" y="2177641"/>
            <a:ext cx="265176" cy="4390577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9820656" y="2101441"/>
            <a:ext cx="210312" cy="4466777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9702477" y="1839091"/>
            <a:ext cx="446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5807" y="1916031"/>
            <a:ext cx="446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610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2272" y="1631338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Phe?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01584" y="2477141"/>
            <a:ext cx="109728" cy="4091078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7900416" y="2215531"/>
            <a:ext cx="512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1100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8376" y="1969896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Phe?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382" y="150823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796" y="429184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secco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65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00" y="508000"/>
            <a:ext cx="116967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05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-1"/>
            <a:ext cx="7305646" cy="45750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55800" cy="1325563"/>
          </a:xfrm>
        </p:spPr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TSWV (2022)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9771443" y="3106180"/>
            <a:ext cx="185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Secco</a:t>
            </a:r>
          </a:p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Campione 6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9771444" y="247282"/>
            <a:ext cx="185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</a:t>
            </a:r>
          </a:p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Campione 6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489" y="5491492"/>
            <a:ext cx="3365536" cy="1690687"/>
          </a:xfrm>
          <a:prstGeom prst="rect">
            <a:avLst/>
          </a:prstGeom>
        </p:spPr>
      </p:pic>
      <p:sp>
        <p:nvSpPr>
          <p:cNvPr id="12" name="TextBox 14"/>
          <p:cNvSpPr txBox="1"/>
          <p:nvPr/>
        </p:nvSpPr>
        <p:spPr>
          <a:xfrm>
            <a:off x="9771444" y="1515418"/>
            <a:ext cx="185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</a:t>
            </a:r>
          </a:p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Campione 6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64" y="4409531"/>
            <a:ext cx="4874003" cy="24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7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9" t="4893" r="41437" b="60489"/>
          <a:stretch/>
        </p:blipFill>
        <p:spPr>
          <a:xfrm>
            <a:off x="45635" y="3648219"/>
            <a:ext cx="2302424" cy="32097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8" t="34128" r="38685" b="43731"/>
          <a:stretch/>
        </p:blipFill>
        <p:spPr>
          <a:xfrm>
            <a:off x="16502" y="1325563"/>
            <a:ext cx="2528699" cy="22999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55800" cy="1325563"/>
          </a:xfrm>
        </p:spPr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TSWV (2022)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10226803" y="1936301"/>
            <a:ext cx="185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Secco</a:t>
            </a:r>
          </a:p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Campione 5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10226803" y="353791"/>
            <a:ext cx="185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</a:t>
            </a:r>
          </a:p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Campione 5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201" y="0"/>
            <a:ext cx="7781647" cy="4873096"/>
          </a:xfrm>
          <a:prstGeom prst="rect">
            <a:avLst/>
          </a:prstGeom>
        </p:spPr>
      </p:pic>
      <p:sp>
        <p:nvSpPr>
          <p:cNvPr id="7" name="TextBox 14"/>
          <p:cNvSpPr txBox="1"/>
          <p:nvPr/>
        </p:nvSpPr>
        <p:spPr>
          <a:xfrm>
            <a:off x="10226803" y="3439328"/>
            <a:ext cx="185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Secco</a:t>
            </a:r>
          </a:p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Campione 5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342" y="4873096"/>
            <a:ext cx="7387364" cy="1912583"/>
          </a:xfrm>
          <a:prstGeom prst="rect">
            <a:avLst/>
          </a:prstGeom>
        </p:spPr>
      </p:pic>
      <p:sp>
        <p:nvSpPr>
          <p:cNvPr id="10" name="TextBox 14"/>
          <p:cNvSpPr txBox="1"/>
          <p:nvPr/>
        </p:nvSpPr>
        <p:spPr>
          <a:xfrm>
            <a:off x="10226803" y="5279526"/>
            <a:ext cx="1856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  <a:p>
            <a:pPr algn="ctr"/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carbonate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48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060" y="104369"/>
            <a:ext cx="10515600" cy="1325563"/>
          </a:xfrm>
        </p:spPr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TSWV</a:t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(2022)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060" y="1429932"/>
            <a:ext cx="185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Secco</a:t>
            </a:r>
          </a:p>
          <a:p>
            <a:pPr algn="ct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Campione 5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2"/>
          <a:srcRect l="1724" t="51046" r="47886" b="13217"/>
          <a:stretch/>
        </p:blipFill>
        <p:spPr>
          <a:xfrm>
            <a:off x="2103120" y="3288484"/>
            <a:ext cx="8878824" cy="3542084"/>
          </a:xfrm>
          <a:prstGeom prst="rect">
            <a:avLst/>
          </a:prstGeom>
        </p:spPr>
      </p:pic>
      <p:sp>
        <p:nvSpPr>
          <p:cNvPr id="17" name="TextBox 14"/>
          <p:cNvSpPr txBox="1"/>
          <p:nvPr/>
        </p:nvSpPr>
        <p:spPr>
          <a:xfrm>
            <a:off x="396182" y="497504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Secco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" y="55050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TSWV</a:t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(2021)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95" y="104368"/>
            <a:ext cx="8195625" cy="31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36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9086" y="0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ToMV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1903" y="1391749"/>
            <a:ext cx="45828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conditions Raman DXi: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λ = 532 nm @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10 mW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Exposure time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= 60 s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DEP cell:  5 V @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15 MHz 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60x WI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1.1 NA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Aggregation time: circa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5 min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9526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5976" y="-54864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ToMV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250" t="27037" r="31834" b="34444"/>
          <a:stretch/>
        </p:blipFill>
        <p:spPr>
          <a:xfrm>
            <a:off x="302096" y="1347129"/>
            <a:ext cx="11643360" cy="4009634"/>
          </a:xfrm>
          <a:prstGeom prst="rect">
            <a:avLst/>
          </a:prstGeom>
        </p:spPr>
      </p:pic>
      <p:sp>
        <p:nvSpPr>
          <p:cNvPr id="7" name="Rectangle 38"/>
          <p:cNvSpPr/>
          <p:nvPr/>
        </p:nvSpPr>
        <p:spPr>
          <a:xfrm>
            <a:off x="9812560" y="1155026"/>
            <a:ext cx="193937" cy="5593913"/>
          </a:xfrm>
          <a:prstGeom prst="rect">
            <a:avLst/>
          </a:prstGeom>
          <a:solidFill>
            <a:srgbClr val="7030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8"/>
          <p:cNvSpPr/>
          <p:nvPr/>
        </p:nvSpPr>
        <p:spPr>
          <a:xfrm>
            <a:off x="10211519" y="1156122"/>
            <a:ext cx="184558" cy="5592817"/>
          </a:xfrm>
          <a:prstGeom prst="rect">
            <a:avLst/>
          </a:prstGeom>
          <a:solidFill>
            <a:srgbClr val="7030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38"/>
          <p:cNvSpPr/>
          <p:nvPr/>
        </p:nvSpPr>
        <p:spPr>
          <a:xfrm>
            <a:off x="10717498" y="1156121"/>
            <a:ext cx="184558" cy="5592817"/>
          </a:xfrm>
          <a:prstGeom prst="rect">
            <a:avLst/>
          </a:prstGeom>
          <a:solidFill>
            <a:srgbClr val="7030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38"/>
          <p:cNvSpPr/>
          <p:nvPr/>
        </p:nvSpPr>
        <p:spPr>
          <a:xfrm>
            <a:off x="11555876" y="1156123"/>
            <a:ext cx="184558" cy="5592817"/>
          </a:xfrm>
          <a:prstGeom prst="rect">
            <a:avLst/>
          </a:prstGeom>
          <a:solidFill>
            <a:srgbClr val="7030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9609498" y="85054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639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85905" y="850825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81576" y="800108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144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17583" y="84724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519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17"/>
          <p:cNvSpPr txBox="1"/>
          <p:nvPr/>
        </p:nvSpPr>
        <p:spPr>
          <a:xfrm>
            <a:off x="1580812" y="953996"/>
            <a:ext cx="7516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Contaminations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with virus</a:t>
            </a:r>
          </a:p>
          <a:p>
            <a:pPr algn="ctr"/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multiple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orresponding to TiO</a:t>
            </a:r>
            <a:r>
              <a:rPr lang="it-IT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(anatase)</a:t>
            </a:r>
            <a:endParaRPr lang="it-IT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55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b="1878"/>
          <a:stretch/>
        </p:blipFill>
        <p:spPr>
          <a:xfrm>
            <a:off x="105661" y="1001486"/>
            <a:ext cx="11770653" cy="473834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5976" y="-54864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ToMV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7455" y="2913033"/>
            <a:ext cx="747765" cy="30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1703" y="3310467"/>
            <a:ext cx="224630" cy="2534076"/>
          </a:xfrm>
          <a:prstGeom prst="rect">
            <a:avLst/>
          </a:prstGeom>
          <a:solidFill>
            <a:srgbClr val="33CCF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 rot="18523057">
            <a:off x="6265627" y="2307410"/>
            <a:ext cx="1487777" cy="45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Tyr, Trp, Phe</a:t>
            </a:r>
          </a:p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85820" y="3420533"/>
            <a:ext cx="253795" cy="2424010"/>
          </a:xfrm>
          <a:prstGeom prst="rect">
            <a:avLst/>
          </a:prstGeom>
          <a:solidFill>
            <a:srgbClr val="33CCF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7479651" y="3420533"/>
            <a:ext cx="99451" cy="2393346"/>
          </a:xfrm>
          <a:prstGeom prst="rect">
            <a:avLst/>
          </a:prstGeom>
          <a:solidFill>
            <a:srgbClr val="33CCF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8853621" y="3466979"/>
            <a:ext cx="71862" cy="2362231"/>
          </a:xfrm>
          <a:prstGeom prst="rect">
            <a:avLst/>
          </a:prstGeom>
          <a:solidFill>
            <a:srgbClr val="33CCF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 rot="18523057">
            <a:off x="8464372" y="2699012"/>
            <a:ext cx="1487777" cy="27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Phe</a:t>
            </a:r>
          </a:p>
        </p:txBody>
      </p:sp>
      <p:sp>
        <p:nvSpPr>
          <p:cNvPr id="13" name="TextBox 12"/>
          <p:cNvSpPr txBox="1"/>
          <p:nvPr/>
        </p:nvSpPr>
        <p:spPr>
          <a:xfrm rot="18523057">
            <a:off x="9436400" y="2593265"/>
            <a:ext cx="1487777" cy="27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Trp, RNA (C)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5976" y="851341"/>
            <a:ext cx="890945" cy="30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157720" y="3310467"/>
            <a:ext cx="116080" cy="2535111"/>
          </a:xfrm>
          <a:prstGeom prst="rect">
            <a:avLst/>
          </a:prstGeom>
          <a:solidFill>
            <a:srgbClr val="33CCF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 rot="18523057">
            <a:off x="5830644" y="2367809"/>
            <a:ext cx="1487777" cy="27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Amide 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5152" y="3166691"/>
            <a:ext cx="839669" cy="30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08380" y="3310467"/>
            <a:ext cx="103445" cy="2503412"/>
          </a:xfrm>
          <a:prstGeom prst="rect">
            <a:avLst/>
          </a:prstGeom>
          <a:solidFill>
            <a:srgbClr val="33CCF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extBox 24"/>
          <p:cNvSpPr txBox="1"/>
          <p:nvPr/>
        </p:nvSpPr>
        <p:spPr>
          <a:xfrm rot="18523057">
            <a:off x="7140928" y="2459101"/>
            <a:ext cx="1618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Protein, RNA(A,G)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02520" y="3310467"/>
            <a:ext cx="146390" cy="2518743"/>
          </a:xfrm>
          <a:prstGeom prst="rect">
            <a:avLst/>
          </a:prstGeom>
          <a:solidFill>
            <a:srgbClr val="33CCF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ctangle 26"/>
          <p:cNvSpPr/>
          <p:nvPr/>
        </p:nvSpPr>
        <p:spPr>
          <a:xfrm>
            <a:off x="8675591" y="3720637"/>
            <a:ext cx="148451" cy="2093242"/>
          </a:xfrm>
          <a:prstGeom prst="rect">
            <a:avLst/>
          </a:prstGeom>
          <a:solidFill>
            <a:srgbClr val="33CCF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ctangle 29"/>
          <p:cNvSpPr/>
          <p:nvPr/>
        </p:nvSpPr>
        <p:spPr>
          <a:xfrm>
            <a:off x="886380" y="1539952"/>
            <a:ext cx="504836" cy="4305626"/>
          </a:xfrm>
          <a:prstGeom prst="rect">
            <a:avLst/>
          </a:prstGeom>
          <a:solidFill>
            <a:srgbClr val="33CC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extBox 33"/>
          <p:cNvSpPr txBox="1"/>
          <p:nvPr/>
        </p:nvSpPr>
        <p:spPr>
          <a:xfrm rot="18523057">
            <a:off x="8205623" y="3036905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Trp</a:t>
            </a:r>
          </a:p>
        </p:txBody>
      </p:sp>
      <p:sp>
        <p:nvSpPr>
          <p:cNvPr id="35" name="TextBox 34"/>
          <p:cNvSpPr txBox="1"/>
          <p:nvPr/>
        </p:nvSpPr>
        <p:spPr>
          <a:xfrm rot="18523057">
            <a:off x="8710476" y="2280487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Tyr, ribose</a:t>
            </a:r>
          </a:p>
        </p:txBody>
      </p:sp>
      <p:sp>
        <p:nvSpPr>
          <p:cNvPr id="40" name="TextBox 39"/>
          <p:cNvSpPr txBox="1"/>
          <p:nvPr/>
        </p:nvSpPr>
        <p:spPr>
          <a:xfrm rot="18523057">
            <a:off x="7553314" y="2970072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Amide III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857456" y="3720637"/>
            <a:ext cx="153812" cy="2108573"/>
          </a:xfrm>
          <a:prstGeom prst="rect">
            <a:avLst/>
          </a:prstGeom>
          <a:solidFill>
            <a:srgbClr val="33CCF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TextBox 42"/>
          <p:cNvSpPr txBox="1"/>
          <p:nvPr/>
        </p:nvSpPr>
        <p:spPr>
          <a:xfrm rot="18523057">
            <a:off x="10630032" y="1932005"/>
            <a:ext cx="1487777" cy="635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Tyr, Phe</a:t>
            </a:r>
          </a:p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343930" y="3791642"/>
            <a:ext cx="407958" cy="1155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ctangle 44"/>
          <p:cNvSpPr/>
          <p:nvPr/>
        </p:nvSpPr>
        <p:spPr>
          <a:xfrm>
            <a:off x="11446823" y="3772649"/>
            <a:ext cx="407958" cy="1155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ctangle 45"/>
          <p:cNvSpPr/>
          <p:nvPr/>
        </p:nvSpPr>
        <p:spPr>
          <a:xfrm>
            <a:off x="10879667" y="3523217"/>
            <a:ext cx="304326" cy="2290662"/>
          </a:xfrm>
          <a:prstGeom prst="rect">
            <a:avLst/>
          </a:prstGeom>
          <a:solidFill>
            <a:srgbClr val="33CC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528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9526" y="2164080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V reprise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14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" y="670560"/>
            <a:ext cx="1955800" cy="132556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CMV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(2022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DEP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1" t="21111" r="61146" b="13519"/>
          <a:stretch/>
        </p:blipFill>
        <p:spPr>
          <a:xfrm>
            <a:off x="2666999" y="266700"/>
            <a:ext cx="6508991" cy="64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2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CMV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649493" y="1565757"/>
            <a:ext cx="9108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Foglie controllo senza virus</a:t>
            </a:r>
          </a:p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(probabile segnale RuBisCO)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7943" y="683328"/>
            <a:ext cx="853514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72988" y="494725"/>
            <a:ext cx="6431280" cy="5777491"/>
            <a:chOff x="2880360" y="429411"/>
            <a:chExt cx="6431280" cy="57774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972" t="21050" r="56451" b="13800"/>
            <a:stretch/>
          </p:blipFill>
          <p:spPr>
            <a:xfrm>
              <a:off x="2880360" y="538224"/>
              <a:ext cx="6431280" cy="566867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038417" y="1233762"/>
              <a:ext cx="95808" cy="4662213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28724" y="429411"/>
              <a:ext cx="1296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Trp</a:t>
              </a:r>
            </a:p>
            <a:p>
              <a:pPr algn="ctr"/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50038" y="815703"/>
              <a:ext cx="853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sym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4125" y="1008098"/>
              <a:ext cx="10071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1393</a:t>
              </a:r>
              <a:endParaRPr lang="it-IT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2014" y="3228054"/>
            <a:ext cx="3145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Si sono riscontrati due tipi di segnali Raman diversi che chiameremo: tipo 1 e tipo 2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" t="20963" r="56417" b="13556"/>
          <a:stretch/>
        </p:blipFill>
        <p:spPr>
          <a:xfrm>
            <a:off x="2133600" y="76200"/>
            <a:ext cx="7635240" cy="67360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800" y="1615440"/>
            <a:ext cx="1955800" cy="132556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CMV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(2022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secco banda alta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40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" t="21259" r="53333" b="14000"/>
          <a:stretch/>
        </p:blipFill>
        <p:spPr>
          <a:xfrm>
            <a:off x="1950720" y="198120"/>
            <a:ext cx="8199120" cy="66598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800" y="1615440"/>
            <a:ext cx="1955800" cy="132556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CMV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(2022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secco banda bassa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9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0" t="20815" r="52000" b="14000"/>
          <a:stretch/>
        </p:blipFill>
        <p:spPr>
          <a:xfrm>
            <a:off x="2621280" y="670560"/>
            <a:ext cx="7093250" cy="565404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960" y="2651760"/>
            <a:ext cx="1955800" cy="1325563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CMV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(2022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secco banda alta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goccioline nella parte alta della goccia secca (</a:t>
            </a:r>
            <a:r>
              <a:rPr lang="it-IT" sz="28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acido stearico o methyl octadecanoate)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79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Quartz contamination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58" t="18519" r="3334" b="12592"/>
          <a:stretch/>
        </p:blipFill>
        <p:spPr>
          <a:xfrm>
            <a:off x="838200" y="1690688"/>
            <a:ext cx="10134600" cy="41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00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-177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Summary of the analyzed viruses</a:t>
            </a:r>
            <a:endParaRPr lang="it-IT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71" t="21296" r="45521" b="14259"/>
          <a:stretch/>
        </p:blipFill>
        <p:spPr>
          <a:xfrm>
            <a:off x="2194983" y="742950"/>
            <a:ext cx="7734300" cy="58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52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86" t="21045" r="45383" b="13812"/>
          <a:stretch/>
        </p:blipFill>
        <p:spPr>
          <a:xfrm>
            <a:off x="2435535" y="903514"/>
            <a:ext cx="7535779" cy="57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5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1" t="16223" r="51666" b="15333"/>
          <a:stretch/>
        </p:blipFill>
        <p:spPr>
          <a:xfrm>
            <a:off x="2414524" y="705101"/>
            <a:ext cx="7449259" cy="59957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73106" y="903514"/>
            <a:ext cx="741810" cy="5535386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752842" y="805543"/>
            <a:ext cx="153376" cy="5682343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4765735" y="903514"/>
            <a:ext cx="274352" cy="5535386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5335577" y="1034487"/>
            <a:ext cx="189848" cy="5404413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5804790" y="1034487"/>
            <a:ext cx="149695" cy="5404413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6483382" y="1034487"/>
            <a:ext cx="118639" cy="5535386"/>
          </a:xfrm>
          <a:prstGeom prst="rect">
            <a:avLst/>
          </a:prstGeom>
          <a:solidFill>
            <a:schemeClr val="accent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6627492" y="1165460"/>
            <a:ext cx="99879" cy="5322426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7420730" y="1247447"/>
            <a:ext cx="241247" cy="5181123"/>
          </a:xfrm>
          <a:prstGeom prst="rect">
            <a:avLst/>
          </a:prstGeom>
          <a:solidFill>
            <a:schemeClr val="accent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 17"/>
          <p:cNvSpPr/>
          <p:nvPr/>
        </p:nvSpPr>
        <p:spPr>
          <a:xfrm>
            <a:off x="7787328" y="1247447"/>
            <a:ext cx="88018" cy="5181123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TextBox 45"/>
          <p:cNvSpPr txBox="1"/>
          <p:nvPr/>
        </p:nvSpPr>
        <p:spPr>
          <a:xfrm>
            <a:off x="4646376" y="562131"/>
            <a:ext cx="747765" cy="30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8523057">
            <a:off x="4250834" y="105749"/>
            <a:ext cx="84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Tyr, Trp, Phe</a:t>
            </a:r>
          </a:p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18523057">
            <a:off x="7536016" y="539560"/>
            <a:ext cx="1487777" cy="27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Trp, RNA (C)</a:t>
            </a:r>
          </a:p>
        </p:txBody>
      </p:sp>
      <p:sp>
        <p:nvSpPr>
          <p:cNvPr id="49" name="TextBox 48"/>
          <p:cNvSpPr txBox="1"/>
          <p:nvPr/>
        </p:nvSpPr>
        <p:spPr>
          <a:xfrm rot="18523057">
            <a:off x="3521563" y="156514"/>
            <a:ext cx="1487777" cy="27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Amide 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48469" y="747151"/>
            <a:ext cx="839669" cy="300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8523057">
            <a:off x="5100348" y="145732"/>
            <a:ext cx="109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Protein, RNA(A,G)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8523057">
            <a:off x="5483882" y="327915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Amide III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093232" y="946966"/>
            <a:ext cx="274352" cy="5535386"/>
          </a:xfrm>
          <a:prstGeom prst="rect">
            <a:avLst/>
          </a:prstGeom>
          <a:solidFill>
            <a:schemeClr val="accent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TextBox 67"/>
          <p:cNvSpPr txBox="1"/>
          <p:nvPr/>
        </p:nvSpPr>
        <p:spPr>
          <a:xfrm rot="18523057">
            <a:off x="5928753" y="138433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93232" y="719105"/>
            <a:ext cx="8396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18523057">
            <a:off x="6699835" y="255835"/>
            <a:ext cx="84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Phe</a:t>
            </a:r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18523057">
            <a:off x="6732145" y="56882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Tyr, ribose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952585" y="746227"/>
            <a:ext cx="153376" cy="5682343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TextBox 72"/>
          <p:cNvSpPr txBox="1"/>
          <p:nvPr/>
        </p:nvSpPr>
        <p:spPr>
          <a:xfrm>
            <a:off x="7085362" y="1182100"/>
            <a:ext cx="853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C-C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18523057">
            <a:off x="7068720" y="615229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Protein, Trp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203372" y="1443710"/>
            <a:ext cx="229429" cy="4984860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TextBox 75"/>
          <p:cNvSpPr txBox="1"/>
          <p:nvPr/>
        </p:nvSpPr>
        <p:spPr>
          <a:xfrm rot="18523057">
            <a:off x="7227255" y="540469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Tyr, P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289655" y="1158699"/>
            <a:ext cx="241247" cy="5181123"/>
          </a:xfrm>
          <a:prstGeom prst="rect">
            <a:avLst/>
          </a:prstGeom>
          <a:solidFill>
            <a:schemeClr val="accent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Rectangle 77"/>
          <p:cNvSpPr/>
          <p:nvPr/>
        </p:nvSpPr>
        <p:spPr>
          <a:xfrm>
            <a:off x="8656319" y="1141876"/>
            <a:ext cx="202945" cy="5181123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Rectangle 78"/>
          <p:cNvSpPr/>
          <p:nvPr/>
        </p:nvSpPr>
        <p:spPr>
          <a:xfrm>
            <a:off x="8930558" y="790615"/>
            <a:ext cx="329519" cy="5514606"/>
          </a:xfrm>
          <a:prstGeom prst="rect">
            <a:avLst/>
          </a:prstGeom>
          <a:solidFill>
            <a:srgbClr val="7030A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TextBox 79"/>
          <p:cNvSpPr txBox="1"/>
          <p:nvPr/>
        </p:nvSpPr>
        <p:spPr>
          <a:xfrm rot="18523057">
            <a:off x="6235341" y="409495"/>
            <a:ext cx="1487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Trp</a:t>
            </a:r>
          </a:p>
        </p:txBody>
      </p:sp>
      <p:sp>
        <p:nvSpPr>
          <p:cNvPr id="81" name="TextBox 80"/>
          <p:cNvSpPr txBox="1"/>
          <p:nvPr/>
        </p:nvSpPr>
        <p:spPr>
          <a:xfrm rot="18523057">
            <a:off x="8723117" y="-196232"/>
            <a:ext cx="1487777" cy="635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Tyr, Phe</a:t>
            </a:r>
          </a:p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431544" y="920490"/>
            <a:ext cx="853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-S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18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232868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Bibliografia assegnazione bande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1" y="2264681"/>
            <a:ext cx="9667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i="0" dirty="0" smtClean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Raman to the limit: tip-enhanced Raman spectroscopic investigations of a single tobacco mosaic virus</a:t>
            </a:r>
          </a:p>
          <a:p>
            <a:r>
              <a:rPr lang="it-IT" sz="1400" b="0" i="0" u="none" strike="noStrike" dirty="0" smtClean="0">
                <a:solidFill>
                  <a:srgbClr val="005274"/>
                </a:solidFill>
                <a:effectLst/>
                <a:latin typeface="Open Sans" panose="020B0606030504020204" pitchFamily="34" charset="0"/>
                <a:hlinkClick r:id="rId2"/>
              </a:rPr>
              <a:t>Dana Cialla</a:t>
            </a:r>
            <a:r>
              <a:rPr lang="it-IT" sz="1400" b="0" i="0" dirty="0" smtClean="0">
                <a:solidFill>
                  <a:srgbClr val="8B8B8B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it-IT" sz="1400" b="0" i="0" u="none" strike="noStrike" dirty="0" smtClean="0">
                <a:solidFill>
                  <a:srgbClr val="005274"/>
                </a:solidFill>
                <a:effectLst/>
                <a:latin typeface="Open Sans" panose="020B0606030504020204" pitchFamily="34" charset="0"/>
                <a:hlinkClick r:id="rId3"/>
              </a:rPr>
              <a:t>Tanja Deckert-Gaudig</a:t>
            </a:r>
            <a:r>
              <a:rPr lang="it-IT" sz="1400" b="0" i="0" dirty="0" smtClean="0">
                <a:solidFill>
                  <a:srgbClr val="8B8B8B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it-IT" sz="1400" b="0" i="0" u="none" strike="noStrike" dirty="0" smtClean="0">
                <a:solidFill>
                  <a:srgbClr val="005274"/>
                </a:solidFill>
                <a:effectLst/>
                <a:latin typeface="Open Sans" panose="020B0606030504020204" pitchFamily="34" charset="0"/>
                <a:hlinkClick r:id="rId4"/>
              </a:rPr>
              <a:t>Christian Budich</a:t>
            </a:r>
            <a:r>
              <a:rPr lang="it-IT" sz="1400" b="0" i="0" dirty="0" smtClean="0">
                <a:solidFill>
                  <a:srgbClr val="8B8B8B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it-IT" sz="1400" b="0" i="0" u="none" strike="noStrike" dirty="0" smtClean="0">
                <a:solidFill>
                  <a:srgbClr val="005274"/>
                </a:solidFill>
                <a:effectLst/>
                <a:latin typeface="Open Sans" panose="020B0606030504020204" pitchFamily="34" charset="0"/>
                <a:hlinkClick r:id="rId5"/>
              </a:rPr>
              <a:t>Michael Laue</a:t>
            </a:r>
            <a:r>
              <a:rPr lang="it-IT" sz="1400" b="0" i="0" dirty="0" smtClean="0">
                <a:solidFill>
                  <a:srgbClr val="8B8B8B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it-IT" sz="1400" b="0" i="0" u="none" strike="noStrike" dirty="0" smtClean="0">
                <a:solidFill>
                  <a:srgbClr val="005274"/>
                </a:solidFill>
                <a:effectLst/>
                <a:latin typeface="Open Sans" panose="020B0606030504020204" pitchFamily="34" charset="0"/>
                <a:hlinkClick r:id="rId6"/>
              </a:rPr>
              <a:t>Robert Möller</a:t>
            </a:r>
            <a:r>
              <a:rPr lang="it-IT" sz="1400" b="0" i="0" dirty="0" smtClean="0">
                <a:solidFill>
                  <a:srgbClr val="8B8B8B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it-IT" sz="1400" b="0" i="0" u="none" strike="noStrike" dirty="0" smtClean="0">
                <a:solidFill>
                  <a:srgbClr val="005274"/>
                </a:solidFill>
                <a:effectLst/>
                <a:latin typeface="Open Sans" panose="020B0606030504020204" pitchFamily="34" charset="0"/>
                <a:hlinkClick r:id="rId7"/>
              </a:rPr>
              <a:t>Dieter Naumann</a:t>
            </a:r>
            <a:r>
              <a:rPr lang="it-IT" sz="1400" b="0" i="0" dirty="0" smtClean="0">
                <a:solidFill>
                  <a:srgbClr val="8B8B8B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it-IT" sz="1400" b="0" i="0" u="none" strike="noStrike" dirty="0" smtClean="0">
                <a:solidFill>
                  <a:srgbClr val="005274"/>
                </a:solidFill>
                <a:effectLst/>
                <a:latin typeface="Open Sans" panose="020B0606030504020204" pitchFamily="34" charset="0"/>
                <a:hlinkClick r:id="rId8"/>
              </a:rPr>
              <a:t>Volker Deckert</a:t>
            </a:r>
            <a:r>
              <a:rPr lang="it-IT" sz="1400" b="0" i="0" dirty="0" smtClean="0">
                <a:solidFill>
                  <a:srgbClr val="8B8B8B"/>
                </a:solidFill>
                <a:effectLst/>
                <a:latin typeface="Open Sans" panose="020B0606030504020204" pitchFamily="34" charset="0"/>
              </a:rPr>
              <a:t>,</a:t>
            </a:r>
            <a:r>
              <a:rPr lang="it-IT" sz="1400" b="0" i="0" u="none" strike="noStrike" dirty="0" smtClean="0">
                <a:solidFill>
                  <a:srgbClr val="005274"/>
                </a:solidFill>
                <a:effectLst/>
                <a:latin typeface="Open Sans" panose="020B0606030504020204" pitchFamily="34" charset="0"/>
                <a:hlinkClick r:id="rId9"/>
              </a:rPr>
              <a:t>Jürgen Popp</a:t>
            </a:r>
            <a:r>
              <a:rPr lang="it-IT" sz="1400" b="0" i="0" dirty="0" smtClean="0">
                <a:solidFill>
                  <a:srgbClr val="8B8B8B"/>
                </a:solidFill>
                <a:effectLst/>
                <a:latin typeface="Open Sans" panose="020B0606030504020204" pitchFamily="34" charset="0"/>
              </a:rPr>
              <a:t>,</a:t>
            </a:r>
            <a:endParaRPr lang="it-IT" sz="1400" b="0" i="0" dirty="0">
              <a:solidFill>
                <a:srgbClr val="8B8B8B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425245"/>
            <a:ext cx="9572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Studies of Virus Structure by Laser-Raman Spectroscopy. 3. Turnip Yellow Mosaic Virus T. A. Turano, K. A. Hartman,*</a:t>
            </a:r>
            <a:endParaRPr lang="it-IT" sz="1600" dirty="0"/>
          </a:p>
        </p:txBody>
      </p:sp>
      <p:sp>
        <p:nvSpPr>
          <p:cNvPr id="6" name="Rectangle 5"/>
          <p:cNvSpPr/>
          <p:nvPr/>
        </p:nvSpPr>
        <p:spPr>
          <a:xfrm>
            <a:off x="838200" y="4827377"/>
            <a:ext cx="9172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The study of Turnip Mosaic virus coat protein by surface enhanced Raman spectroscopy HONGYING DENG* and QIZHI HE Department of Virology and Molecular Biology, Wuhan University, Wuhan, 430072, China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1948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6575" y="390525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Controllo tipo 1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8796" y="1382973"/>
            <a:ext cx="11759271" cy="4103427"/>
            <a:chOff x="238796" y="1382973"/>
            <a:chExt cx="11759271" cy="41034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56"/>
            <a:stretch/>
          </p:blipFill>
          <p:spPr>
            <a:xfrm>
              <a:off x="238796" y="1626042"/>
              <a:ext cx="11759271" cy="38603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33464" y="3503368"/>
              <a:ext cx="7600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34953" y="3241757"/>
              <a:ext cx="217056" cy="1901743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TextBox 18"/>
            <p:cNvSpPr txBox="1"/>
            <p:nvPr/>
          </p:nvSpPr>
          <p:spPr>
            <a:xfrm rot="18523057">
              <a:off x="6580469" y="2386271"/>
              <a:ext cx="1296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Protein</a:t>
              </a:r>
            </a:p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Tyr, Trp, Phe</a:t>
              </a:r>
            </a:p>
            <a:p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8523057">
              <a:off x="7334532" y="2558416"/>
              <a:ext cx="129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97395" y="3721223"/>
              <a:ext cx="127929" cy="1422277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44818" y="3241758"/>
              <a:ext cx="853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sym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00392" y="3474223"/>
              <a:ext cx="130341" cy="1669278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TextBox 24"/>
            <p:cNvSpPr txBox="1"/>
            <p:nvPr/>
          </p:nvSpPr>
          <p:spPr>
            <a:xfrm rot="18523057">
              <a:off x="7966031" y="2557343"/>
              <a:ext cx="129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Amide III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183308" y="3241757"/>
              <a:ext cx="177179" cy="1890841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10019" y="3642450"/>
              <a:ext cx="853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C-N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437643" y="3900054"/>
              <a:ext cx="853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C-C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64203" y="3406689"/>
              <a:ext cx="853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-S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707154" y="3900054"/>
              <a:ext cx="214109" cy="1232544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606300" y="4120553"/>
              <a:ext cx="133077" cy="1012045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357875" y="4216799"/>
              <a:ext cx="116864" cy="926702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TextBox 32"/>
            <p:cNvSpPr txBox="1"/>
            <p:nvPr/>
          </p:nvSpPr>
          <p:spPr>
            <a:xfrm rot="18523057">
              <a:off x="8441303" y="2956359"/>
              <a:ext cx="129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Protein, Phe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18523057">
              <a:off x="9366801" y="3262437"/>
              <a:ext cx="129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Protein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94639" y="1382973"/>
              <a:ext cx="9056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/CH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173649" y="4011702"/>
              <a:ext cx="853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C-S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8523057">
              <a:off x="10903846" y="2561109"/>
              <a:ext cx="1296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Tyr, Phe</a:t>
              </a:r>
            </a:p>
            <a:p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8523057">
              <a:off x="7291107" y="2398314"/>
              <a:ext cx="1296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Trp</a:t>
              </a:r>
            </a:p>
            <a:p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39877" y="3322441"/>
              <a:ext cx="208663" cy="1810158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TextBox 41"/>
            <p:cNvSpPr txBox="1"/>
            <p:nvPr/>
          </p:nvSpPr>
          <p:spPr>
            <a:xfrm rot="18523057">
              <a:off x="6110474" y="2570936"/>
              <a:ext cx="129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Amide 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8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6575" y="390525"/>
            <a:ext cx="260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Controllo tipo 2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7420" y="1506297"/>
            <a:ext cx="11675569" cy="4049180"/>
            <a:chOff x="267420" y="1506297"/>
            <a:chExt cx="11675569" cy="40491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250"/>
            <a:stretch/>
          </p:blipFill>
          <p:spPr>
            <a:xfrm>
              <a:off x="267420" y="1506297"/>
              <a:ext cx="11675569" cy="40491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18489" y="2030673"/>
              <a:ext cx="9056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/CH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33464" y="3400082"/>
              <a:ext cx="7600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34953" y="3241757"/>
              <a:ext cx="209790" cy="1985706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extBox 9"/>
            <p:cNvSpPr txBox="1"/>
            <p:nvPr/>
          </p:nvSpPr>
          <p:spPr>
            <a:xfrm rot="18523057">
              <a:off x="6542252" y="2324211"/>
              <a:ext cx="1296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Tyr, Trp, Phe</a:t>
              </a:r>
            </a:p>
            <a:p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523057">
              <a:off x="7428590" y="3129332"/>
              <a:ext cx="129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Trp </a:t>
              </a:r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21759" y="3721223"/>
              <a:ext cx="187376" cy="1506240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extBox 14"/>
            <p:cNvSpPr txBox="1"/>
            <p:nvPr/>
          </p:nvSpPr>
          <p:spPr>
            <a:xfrm rot="18523057">
              <a:off x="7966031" y="2557343"/>
              <a:ext cx="129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Amide III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83308" y="3241757"/>
              <a:ext cx="212168" cy="1985706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10019" y="3642450"/>
              <a:ext cx="853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C-N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03412" y="3744891"/>
              <a:ext cx="853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C-C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136217" y="4010304"/>
              <a:ext cx="853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C-S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645681" y="3910957"/>
              <a:ext cx="248682" cy="1316506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19108" y="4131456"/>
              <a:ext cx="166408" cy="1096007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272150" y="4216799"/>
              <a:ext cx="114829" cy="1010664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TextBox 22"/>
            <p:cNvSpPr txBox="1"/>
            <p:nvPr/>
          </p:nvSpPr>
          <p:spPr>
            <a:xfrm rot="18523057">
              <a:off x="8622778" y="2849584"/>
              <a:ext cx="129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Protein, Phe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8523057">
              <a:off x="9396102" y="3059158"/>
              <a:ext cx="129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Protein, Trp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87503" y="3322441"/>
              <a:ext cx="207370" cy="1905022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TextBox 27"/>
            <p:cNvSpPr txBox="1"/>
            <p:nvPr/>
          </p:nvSpPr>
          <p:spPr>
            <a:xfrm rot="18523057">
              <a:off x="6120727" y="2517560"/>
              <a:ext cx="129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Amide I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738730" y="3805187"/>
              <a:ext cx="127929" cy="1422277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TextBox 31"/>
            <p:cNvSpPr txBox="1"/>
            <p:nvPr/>
          </p:nvSpPr>
          <p:spPr>
            <a:xfrm rot="18523057">
              <a:off x="10850193" y="2403575"/>
              <a:ext cx="1296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Tyr, Phe</a:t>
              </a:r>
            </a:p>
            <a:p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145063" y="3546952"/>
              <a:ext cx="125567" cy="1680511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TextBox 33"/>
            <p:cNvSpPr txBox="1"/>
            <p:nvPr/>
          </p:nvSpPr>
          <p:spPr>
            <a:xfrm rot="18523057">
              <a:off x="8830147" y="3375904"/>
              <a:ext cx="1296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Phe</a:t>
              </a:r>
            </a:p>
            <a:p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116021" y="4226651"/>
              <a:ext cx="190308" cy="1000812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TextBox 35"/>
            <p:cNvSpPr txBox="1"/>
            <p:nvPr/>
          </p:nvSpPr>
          <p:spPr>
            <a:xfrm rot="18523057">
              <a:off x="8262600" y="2543165"/>
              <a:ext cx="1296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t-IT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Tyr, Phe</a:t>
              </a:r>
            </a:p>
            <a:p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438768" y="3400082"/>
              <a:ext cx="99536" cy="1827381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873498" y="4215478"/>
              <a:ext cx="114829" cy="1010664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TextBox 38"/>
            <p:cNvSpPr txBox="1"/>
            <p:nvPr/>
          </p:nvSpPr>
          <p:spPr>
            <a:xfrm rot="18523057">
              <a:off x="9614420" y="3560571"/>
              <a:ext cx="129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9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44" t="20736" r="53093" b="17627"/>
          <a:stretch/>
        </p:blipFill>
        <p:spPr>
          <a:xfrm>
            <a:off x="2924629" y="475920"/>
            <a:ext cx="7675638" cy="5866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325" y="939800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840" y="3409280"/>
            <a:ext cx="1870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Foglie controllo senza virus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(probabile segnale RuBisCO)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2663372" y="2127685"/>
            <a:ext cx="50800" cy="421495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3930343" y="148996"/>
            <a:ext cx="905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4527" y="1257549"/>
            <a:ext cx="760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4528" y="1519159"/>
            <a:ext cx="760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1450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9086" y="0"/>
            <a:ext cx="10515600" cy="1325563"/>
          </a:xfrm>
        </p:spPr>
        <p:txBody>
          <a:bodyPr/>
          <a:lstStyle/>
          <a:p>
            <a:pPr algn="ct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TMV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399" y="1967821"/>
            <a:ext cx="45828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conditions Raman DXi: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λ = 532 nm @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10 mW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Exposure time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= 60 s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DEP cell:  5 V @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15 MHz 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60x WI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1.1 NA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Aggregation time: circa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5 min</a:t>
            </a:r>
          </a:p>
          <a:p>
            <a:pPr algn="just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1" t="27699" r="62302" b="47790"/>
          <a:stretch/>
        </p:blipFill>
        <p:spPr>
          <a:xfrm>
            <a:off x="930729" y="1439729"/>
            <a:ext cx="5315395" cy="467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TMV analisi 1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0584" y="1508417"/>
            <a:ext cx="10703216" cy="5086717"/>
            <a:chOff x="650584" y="1508417"/>
            <a:chExt cx="10703216" cy="5086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77" b="24187"/>
            <a:stretch/>
          </p:blipFill>
          <p:spPr>
            <a:xfrm>
              <a:off x="650584" y="1508417"/>
              <a:ext cx="10703216" cy="50867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152535" y="3981859"/>
              <a:ext cx="7600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915355" y="4271914"/>
              <a:ext cx="217056" cy="1901743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extBox 9"/>
            <p:cNvSpPr txBox="1"/>
            <p:nvPr/>
          </p:nvSpPr>
          <p:spPr>
            <a:xfrm rot="18523057">
              <a:off x="6742383" y="3534147"/>
              <a:ext cx="1296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Trp</a:t>
              </a:r>
            </a:p>
            <a:p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523057">
              <a:off x="7461417" y="3298041"/>
              <a:ext cx="1296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Protein, RNA (A,G),Trp</a:t>
              </a:r>
              <a:endParaRPr lang="it-IT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08268" y="4271915"/>
              <a:ext cx="129298" cy="1912360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85532" y="4018991"/>
              <a:ext cx="853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66928" y="4317733"/>
              <a:ext cx="211225" cy="1866542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TextBox 14"/>
            <p:cNvSpPr txBox="1"/>
            <p:nvPr/>
          </p:nvSpPr>
          <p:spPr>
            <a:xfrm rot="18523057">
              <a:off x="7765314" y="4012635"/>
              <a:ext cx="1296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Amide III, Tyr, Phe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55436" y="4819649"/>
              <a:ext cx="154878" cy="1359761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09667" y="4876227"/>
              <a:ext cx="853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ν</a:t>
              </a:r>
              <a:r>
                <a:rPr lang="it-IT" sz="11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-S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75265" y="4543425"/>
              <a:ext cx="123583" cy="1695612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809091" y="5222786"/>
              <a:ext cx="186869" cy="961490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466442" y="5276455"/>
              <a:ext cx="96783" cy="897202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TextBox 22"/>
            <p:cNvSpPr txBox="1"/>
            <p:nvPr/>
          </p:nvSpPr>
          <p:spPr>
            <a:xfrm rot="18523057">
              <a:off x="8623586" y="3812647"/>
              <a:ext cx="129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Phe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8523057">
              <a:off x="9347568" y="4566444"/>
              <a:ext cx="129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Trp, RNA (C)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75664" y="1677982"/>
              <a:ext cx="9056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latin typeface="Arial" panose="020B0604020202020204" pitchFamily="34" charset="0"/>
                  <a:cs typeface="Arial" panose="020B0604020202020204" pitchFamily="34" charset="0"/>
                </a:rPr>
                <a:t>δ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/CH</a:t>
              </a:r>
              <a:r>
                <a:rPr lang="it-IT" sz="11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it-IT" sz="11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91532" y="4363499"/>
              <a:ext cx="348755" cy="1810158"/>
            </a:xfrm>
            <a:prstGeom prst="rect">
              <a:avLst/>
            </a:prstGeom>
            <a:solidFill>
              <a:schemeClr val="accent6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TextBox 27"/>
            <p:cNvSpPr txBox="1"/>
            <p:nvPr/>
          </p:nvSpPr>
          <p:spPr>
            <a:xfrm rot="18523057">
              <a:off x="6149433" y="3634756"/>
              <a:ext cx="12961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Amide 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TMV analisi 2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4042"/>
            <a:ext cx="10067544" cy="58325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934704" y="1393424"/>
            <a:ext cx="760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86843" y="1627977"/>
            <a:ext cx="142589" cy="4870808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extBox 27"/>
          <p:cNvSpPr txBox="1"/>
          <p:nvPr/>
        </p:nvSpPr>
        <p:spPr>
          <a:xfrm rot="18523057">
            <a:off x="6605349" y="862616"/>
            <a:ext cx="129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Trp</a:t>
            </a:r>
          </a:p>
          <a:p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8523057">
            <a:off x="7153710" y="578585"/>
            <a:ext cx="129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Protein, RNA (A,G),Trp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90428" y="1627976"/>
            <a:ext cx="186326" cy="4887125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TextBox 30"/>
          <p:cNvSpPr txBox="1"/>
          <p:nvPr/>
        </p:nvSpPr>
        <p:spPr>
          <a:xfrm>
            <a:off x="7347816" y="1382445"/>
            <a:ext cx="853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56512" y="1627976"/>
            <a:ext cx="215553" cy="487080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TextBox 32"/>
          <p:cNvSpPr txBox="1"/>
          <p:nvPr/>
        </p:nvSpPr>
        <p:spPr>
          <a:xfrm rot="18523057">
            <a:off x="7609456" y="804864"/>
            <a:ext cx="129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Amide III, Tyr, Phe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10144" y="1644056"/>
            <a:ext cx="162382" cy="4871046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TextBox 34"/>
          <p:cNvSpPr txBox="1"/>
          <p:nvPr/>
        </p:nvSpPr>
        <p:spPr>
          <a:xfrm>
            <a:off x="9858064" y="1366366"/>
            <a:ext cx="853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-S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622247" y="1627976"/>
            <a:ext cx="83669" cy="4870809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9399309" y="1627976"/>
            <a:ext cx="200100" cy="4887125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ctangle 37"/>
          <p:cNvSpPr/>
          <p:nvPr/>
        </p:nvSpPr>
        <p:spPr>
          <a:xfrm>
            <a:off x="9904209" y="1644056"/>
            <a:ext cx="388593" cy="4854730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TextBox 38"/>
          <p:cNvSpPr txBox="1"/>
          <p:nvPr/>
        </p:nvSpPr>
        <p:spPr>
          <a:xfrm rot="18523057">
            <a:off x="8314889" y="960024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Phe</a:t>
            </a:r>
          </a:p>
        </p:txBody>
      </p:sp>
      <p:sp>
        <p:nvSpPr>
          <p:cNvPr id="40" name="TextBox 39"/>
          <p:cNvSpPr txBox="1"/>
          <p:nvPr/>
        </p:nvSpPr>
        <p:spPr>
          <a:xfrm rot="18523057">
            <a:off x="9206537" y="954949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Trp, RNA (C)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53806" y="1627976"/>
            <a:ext cx="348755" cy="4887125"/>
          </a:xfrm>
          <a:prstGeom prst="rect">
            <a:avLst/>
          </a:prstGeom>
          <a:solidFill>
            <a:schemeClr val="accent6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TextBox 41"/>
          <p:cNvSpPr txBox="1"/>
          <p:nvPr/>
        </p:nvSpPr>
        <p:spPr>
          <a:xfrm rot="18523057">
            <a:off x="6053756" y="897197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Amide I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743532" y="1627976"/>
            <a:ext cx="226732" cy="4870809"/>
          </a:xfrm>
          <a:prstGeom prst="rect">
            <a:avLst/>
          </a:prstGeom>
          <a:solidFill>
            <a:schemeClr val="accent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ctangle 43"/>
          <p:cNvSpPr/>
          <p:nvPr/>
        </p:nvSpPr>
        <p:spPr>
          <a:xfrm>
            <a:off x="9065532" y="1627976"/>
            <a:ext cx="100133" cy="4870810"/>
          </a:xfrm>
          <a:prstGeom prst="rect">
            <a:avLst/>
          </a:prstGeom>
          <a:solidFill>
            <a:schemeClr val="accent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ctangle 44"/>
          <p:cNvSpPr/>
          <p:nvPr/>
        </p:nvSpPr>
        <p:spPr>
          <a:xfrm>
            <a:off x="7234513" y="1618835"/>
            <a:ext cx="100133" cy="4870810"/>
          </a:xfrm>
          <a:prstGeom prst="rect">
            <a:avLst/>
          </a:prstGeom>
          <a:solidFill>
            <a:schemeClr val="accent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TextBox 45"/>
          <p:cNvSpPr txBox="1"/>
          <p:nvPr/>
        </p:nvSpPr>
        <p:spPr>
          <a:xfrm>
            <a:off x="8913746" y="1423258"/>
            <a:ext cx="853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C-C</a:t>
            </a:r>
            <a:r>
              <a:rPr lang="it-IT" sz="11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1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8523057">
            <a:off x="8897104" y="856387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Protein, Trp</a:t>
            </a:r>
          </a:p>
        </p:txBody>
      </p:sp>
    </p:spTree>
    <p:extLst>
      <p:ext uri="{BB962C8B-B14F-4D97-AF65-F5344CB8AC3E}">
        <p14:creationId xmlns:p14="http://schemas.microsoft.com/office/powerpoint/2010/main" val="2903821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Microsoft Office PowerPoint</Application>
  <PresentationFormat>Widescreen</PresentationFormat>
  <Paragraphs>374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Open Sans</vt:lpstr>
      <vt:lpstr>Wingdings</vt:lpstr>
      <vt:lpstr>Office Theme</vt:lpstr>
      <vt:lpstr>VIRADEP</vt:lpstr>
      <vt:lpstr>CMV</vt:lpstr>
      <vt:lpstr>CMV</vt:lpstr>
      <vt:lpstr>PowerPoint Presentation</vt:lpstr>
      <vt:lpstr>PowerPoint Presentation</vt:lpstr>
      <vt:lpstr>PowerPoint Presentation</vt:lpstr>
      <vt:lpstr>TMV</vt:lpstr>
      <vt:lpstr>TMV analisi 1</vt:lpstr>
      <vt:lpstr>PowerPoint Presentation</vt:lpstr>
      <vt:lpstr>PowerPoint Presentation</vt:lpstr>
      <vt:lpstr>PowerPoint Presentation</vt:lpstr>
      <vt:lpstr>OSSERVAZIONI</vt:lpstr>
      <vt:lpstr>TSWV</vt:lpstr>
      <vt:lpstr>TSWV</vt:lpstr>
      <vt:lpstr>PowerPoint Presentation</vt:lpstr>
      <vt:lpstr>TYLCSV </vt:lpstr>
      <vt:lpstr>TYLCSV</vt:lpstr>
      <vt:lpstr>TYLCSV</vt:lpstr>
      <vt:lpstr>PowerPoint Presentation</vt:lpstr>
      <vt:lpstr>TSWV (2021)</vt:lpstr>
      <vt:lpstr>PowerPoint Presentation</vt:lpstr>
      <vt:lpstr>TSWV (2022)</vt:lpstr>
      <vt:lpstr>TSWV (2022)</vt:lpstr>
      <vt:lpstr>TSWV (2022)</vt:lpstr>
      <vt:lpstr>ToMV</vt:lpstr>
      <vt:lpstr>ToMV</vt:lpstr>
      <vt:lpstr>ToMV</vt:lpstr>
      <vt:lpstr>CMV reprise</vt:lpstr>
      <vt:lpstr>CMV (2022) DEP</vt:lpstr>
      <vt:lpstr>CMV (2022)  secco banda alta</vt:lpstr>
      <vt:lpstr>CMV (2022)  secco banda bassa</vt:lpstr>
      <vt:lpstr>CMV (2022)  secco banda alta  goccioline nella parte alta della goccia secca (acido stearico o methyl octadecanoate)</vt:lpstr>
      <vt:lpstr>Quartz contamination</vt:lpstr>
      <vt:lpstr>Summary of the analyzed viruses</vt:lpstr>
      <vt:lpstr>PowerPoint Presentation</vt:lpstr>
      <vt:lpstr>PowerPoint Presentation</vt:lpstr>
      <vt:lpstr>Bibliografia assegnazione bande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VIRADEP</dc:title>
  <dc:creator>Giulia Barzan</dc:creator>
  <cp:lastModifiedBy>Giulia Barzan</cp:lastModifiedBy>
  <cp:revision>73</cp:revision>
  <dcterms:created xsi:type="dcterms:W3CDTF">2021-10-06T07:41:57Z</dcterms:created>
  <dcterms:modified xsi:type="dcterms:W3CDTF">2022-04-24T10:12:37Z</dcterms:modified>
</cp:coreProperties>
</file>