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733" r:id="rId2"/>
    <p:sldId id="1875" r:id="rId3"/>
    <p:sldId id="2060" r:id="rId4"/>
    <p:sldId id="2048" r:id="rId5"/>
    <p:sldId id="2051" r:id="rId6"/>
    <p:sldId id="1939" r:id="rId7"/>
    <p:sldId id="2052" r:id="rId8"/>
    <p:sldId id="1953" r:id="rId9"/>
    <p:sldId id="2015" r:id="rId10"/>
    <p:sldId id="2016" r:id="rId11"/>
    <p:sldId id="2019" r:id="rId12"/>
    <p:sldId id="1964" r:id="rId13"/>
    <p:sldId id="260" r:id="rId14"/>
    <p:sldId id="1966" r:id="rId15"/>
    <p:sldId id="1967" r:id="rId16"/>
    <p:sldId id="258" r:id="rId17"/>
    <p:sldId id="1968" r:id="rId18"/>
    <p:sldId id="1954" r:id="rId19"/>
    <p:sldId id="1969" r:id="rId20"/>
    <p:sldId id="1970" r:id="rId21"/>
    <p:sldId id="1955" r:id="rId22"/>
    <p:sldId id="1971" r:id="rId23"/>
    <p:sldId id="1963" r:id="rId24"/>
    <p:sldId id="2011" r:id="rId25"/>
    <p:sldId id="1958" r:id="rId26"/>
    <p:sldId id="1959" r:id="rId27"/>
    <p:sldId id="1960" r:id="rId28"/>
    <p:sldId id="2039" r:id="rId29"/>
    <p:sldId id="2013" r:id="rId30"/>
    <p:sldId id="1962" r:id="rId31"/>
    <p:sldId id="1961" r:id="rId32"/>
    <p:sldId id="1956" r:id="rId33"/>
    <p:sldId id="1957" r:id="rId34"/>
    <p:sldId id="1965" r:id="rId35"/>
    <p:sldId id="2025" r:id="rId36"/>
    <p:sldId id="2020" r:id="rId37"/>
    <p:sldId id="2021" r:id="rId38"/>
    <p:sldId id="2023" r:id="rId39"/>
    <p:sldId id="2024" r:id="rId40"/>
    <p:sldId id="2054" r:id="rId41"/>
    <p:sldId id="2056" r:id="rId42"/>
    <p:sldId id="2038" r:id="rId43"/>
    <p:sldId id="2026" r:id="rId44"/>
    <p:sldId id="2047" r:id="rId45"/>
    <p:sldId id="2028" r:id="rId46"/>
    <p:sldId id="2032" r:id="rId47"/>
    <p:sldId id="2031" r:id="rId48"/>
    <p:sldId id="2057" r:id="rId49"/>
    <p:sldId id="2058" r:id="rId50"/>
    <p:sldId id="2053" r:id="rId51"/>
    <p:sldId id="2042" r:id="rId52"/>
    <p:sldId id="2035" r:id="rId53"/>
    <p:sldId id="2037" r:id="rId54"/>
    <p:sldId id="2059" r:id="rId55"/>
    <p:sldId id="2029" r:id="rId56"/>
    <p:sldId id="2030" r:id="rId57"/>
    <p:sldId id="1994" r:id="rId58"/>
    <p:sldId id="2027" r:id="rId59"/>
    <p:sldId id="203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607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204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6243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948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046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718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9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173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168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961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937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5D15E-CC87-4544-80A7-D0AA65FEFA5E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D4BE-3852-455C-97EA-183692C5B5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825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spark.com/y/100668/Average-Weather-in-Addis-Ababa-Ethiopia-Year-Round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spark.com/y/100668/Average-Weather-in-Addis-Ababa-Ethiopia-Year-Roun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spark.com/y/100668/Average-Weather-in-Addis-Ababa-Ethiopia-Year-Round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eatherspark.com/y/100668/Average-Weather-in-Addis-Ababa-Ethiopia-Year-Round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eatherspark.com/y/100668/Average-Weather-in-Addis-Ababa-Ethiopia-Year-Round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ubs.acs.org/doi/full/10.1021/acs.est.0c01764" TargetMode="External"/><Relationship Id="rId4" Type="http://schemas.openxmlformats.org/officeDocument/2006/relationships/hyperlink" Target="https://sites.wustl.edu/acag/datasets/surface-pm2-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search/addis+ababa+industrial+sites/@9.02724123,38.7455117,2466.5283361a,82763.52411507d,35y,360h,0t,0r/data=CigiJgokCaBeiRQqDiJAESwxT7JwBSJAGfAKVc2EaUNAIdJkkrsYZENA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180EBD-6F41-4642-A2E0-40F0F786D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868668"/>
            <a:ext cx="1762936" cy="7239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867C49B-B512-4527-B3FA-D19E9A2F2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54922"/>
            <a:ext cx="9144000" cy="209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Air Quality Analysis for</a:t>
            </a:r>
            <a:endParaRPr lang="en-US" b="1" kern="1200" dirty="0">
              <a:solidFill>
                <a:srgbClr val="0070C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  <a:p>
            <a:r>
              <a:rPr lang="en-US" b="1" dirty="0">
                <a:solidFill>
                  <a:srgbClr val="0070C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Ababa, Ethiopia</a:t>
            </a:r>
            <a:endParaRPr lang="en-US" sz="2800" b="1" kern="1200" dirty="0">
              <a:solidFill>
                <a:srgbClr val="0070C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D36CC7D-15E3-42F9-A6C3-846F13FA5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828970"/>
            <a:ext cx="4343400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sz="2400" b="1" dirty="0" err="1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Dr.</a:t>
            </a:r>
            <a:r>
              <a:rPr lang="en-IN" sz="24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Sarath Guttikunda</a:t>
            </a:r>
            <a:br>
              <a:rPr lang="en-IN" sz="24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IN" sz="24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Last update: 2021-Jun-30</a:t>
            </a:r>
            <a:endParaRPr lang="en-US" sz="24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216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5E31F08-60F2-4228-B4C4-E921BFE0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63" y="433545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>
                <a:solidFill>
                  <a:srgbClr val="FFFFFF"/>
                </a:solidFill>
              </a:rPr>
              <a:t>Road network from OSM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7DB9D96-35A6-41FB-B5FA-CA9714E58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2717253"/>
            <a:ext cx="4091938" cy="341676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10C3A4C-9B64-4363-8477-525AB4537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2717253"/>
            <a:ext cx="4091938" cy="34167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7D8B76-DB27-4CEF-8E54-741C5CDBECD5}"/>
              </a:ext>
            </a:extLst>
          </p:cNvPr>
          <p:cNvSpPr/>
          <p:nvPr/>
        </p:nvSpPr>
        <p:spPr>
          <a:xfrm>
            <a:off x="5058803" y="6548354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107394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05E31F08-60F2-4228-B4C4-E921BFE0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72" y="4563895"/>
            <a:ext cx="3831754" cy="1777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b="1" kern="1200" dirty="0">
                <a:latin typeface="+mj-lt"/>
                <a:ea typeface="+mj-ea"/>
                <a:cs typeface="+mj-cs"/>
              </a:rPr>
              <a:t>Points of interest from OSM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EC61C5A-40F3-41DB-B2DA-791A48F0A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1" r="-3" b="-3"/>
          <a:stretch/>
        </p:blipFill>
        <p:spPr>
          <a:xfrm>
            <a:off x="20" y="10"/>
            <a:ext cx="4498207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AD50D-D31A-4D43-A99B-924836866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27" r="10257" b="-2"/>
          <a:stretch/>
        </p:blipFill>
        <p:spPr>
          <a:xfrm>
            <a:off x="4632326" y="10"/>
            <a:ext cx="4511674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FD1C7B7-C4F1-4531-B2CC-4C0FC1B3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832" y="4571423"/>
            <a:ext cx="3906408" cy="1770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latin typeface="+mn-lt"/>
                <a:ea typeface="+mn-ea"/>
                <a:cs typeface="+mn-cs"/>
              </a:rPr>
              <a:t>buildings, eateries, hotels, hospitals, industry, malls, museums, schools, parking lots, </a:t>
            </a:r>
            <a:r>
              <a:rPr lang="en-US" sz="20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fuel stations</a:t>
            </a:r>
            <a:r>
              <a:rPr lang="en-US" sz="1600" b="1" dirty="0">
                <a:latin typeface="+mn-lt"/>
                <a:ea typeface="+mn-ea"/>
                <a:cs typeface="+mn-cs"/>
              </a:rPr>
              <a:t>, traffic junctions, traffic signals, traffic stops, telecom towers, worship locations, and others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B038DF-13D9-4607-A556-76B08E93283F}"/>
              </a:ext>
            </a:extLst>
          </p:cNvPr>
          <p:cNvSpPr/>
          <p:nvPr/>
        </p:nvSpPr>
        <p:spPr>
          <a:xfrm>
            <a:off x="5058803" y="6548354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977916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711787-0BD2-4BFC-92D7-AB7021F4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2595720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Meteorology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9DD470-F639-4D8B-9FE1-DBA015C62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4195920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5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Summary of WRF simulations for year 2018. All the data is available at the grid-level for the selected airshed domain.</a:t>
            </a:r>
          </a:p>
        </p:txBody>
      </p:sp>
    </p:spTree>
    <p:extLst>
      <p:ext uri="{BB962C8B-B14F-4D97-AF65-F5344CB8AC3E}">
        <p14:creationId xmlns:p14="http://schemas.microsoft.com/office/powerpoint/2010/main" val="202593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CDFC717-3BC1-40FA-9359-279BB545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wind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98FE069-35A1-478E-8FD2-150766428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076"/>
            <a:ext cx="4572000" cy="2689225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93B2047E-C1C2-46D9-8749-4802CA1B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6951"/>
            <a:ext cx="4572000" cy="26924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58DF7AE-1872-4F34-A064-DC1090A32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7" y="3686176"/>
            <a:ext cx="4142913" cy="320040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63ECA88-2971-438A-997F-97842CDC1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87" y="3627301"/>
            <a:ext cx="4142913" cy="320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EDCE8F-4927-4C4D-BFB8-87C311074624}"/>
              </a:ext>
            </a:extLst>
          </p:cNvPr>
          <p:cNvSpPr/>
          <p:nvPr/>
        </p:nvSpPr>
        <p:spPr>
          <a:xfrm>
            <a:off x="5054290" y="5332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28669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044EBC-3213-4306-9051-4655E76BB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2" y="975147"/>
            <a:ext cx="8481795" cy="4907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976334-6E7E-46F4-A9FC-8E7CF009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wind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9ECE96-92BA-4B0F-8D88-A0D4733B8FBE}"/>
              </a:ext>
            </a:extLst>
          </p:cNvPr>
          <p:cNvSpPr/>
          <p:nvPr/>
        </p:nvSpPr>
        <p:spPr>
          <a:xfrm>
            <a:off x="504825" y="6169223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Source: </a:t>
            </a:r>
            <a:r>
              <a:rPr lang="en-IN" sz="1400" dirty="0">
                <a:hlinkClick r:id="rId3"/>
              </a:rPr>
              <a:t>https://weatherspark.com/y/100668/Average-Weather-in-Addis-Ababa-Ethiopia-Year-Round</a:t>
            </a:r>
            <a:r>
              <a:rPr lang="en-IN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69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6F9E36-EE9B-4388-B419-EAC9AFB0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74" y="853217"/>
            <a:ext cx="8207451" cy="51515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6A63783-1E42-4790-B78C-BC333A690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wind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B4C304-BC7C-430D-8634-B26B693BAFBF}"/>
              </a:ext>
            </a:extLst>
          </p:cNvPr>
          <p:cNvSpPr/>
          <p:nvPr/>
        </p:nvSpPr>
        <p:spPr>
          <a:xfrm>
            <a:off x="504825" y="6169223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Source: </a:t>
            </a:r>
            <a:r>
              <a:rPr lang="en-IN" sz="1400" dirty="0">
                <a:hlinkClick r:id="rId3"/>
              </a:rPr>
              <a:t>https://weatherspark.com/y/100668/Average-Weather-in-Addis-Ababa-Ethiopia-Year-Round</a:t>
            </a:r>
            <a:r>
              <a:rPr lang="en-IN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6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CDFC717-3BC1-40FA-9359-279BB545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temperature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2" name="Picture 11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CF85D031-753C-413A-A162-4C05E5F7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149"/>
            <a:ext cx="4572000" cy="1917976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F1522102-CEFC-4881-94F9-CE674AD04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6917"/>
            <a:ext cx="4572000" cy="2692400"/>
          </a:xfrm>
          <a:prstGeom prst="rect">
            <a:avLst/>
          </a:prstGeom>
        </p:spPr>
      </p:pic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D88075DC-B02D-4DB7-A4A9-BD9AD7C38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7" y="3657600"/>
            <a:ext cx="4142913" cy="3200400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817373-2357-4EDC-A5D4-7B0800A04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87" y="3660267"/>
            <a:ext cx="4142913" cy="3200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91B7CB-9920-44E0-AE92-E809CEDA9769}"/>
              </a:ext>
            </a:extLst>
          </p:cNvPr>
          <p:cNvSpPr/>
          <p:nvPr/>
        </p:nvSpPr>
        <p:spPr>
          <a:xfrm>
            <a:off x="5054290" y="5332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53275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726E3-64C1-4A4A-A9CD-5FA3B37FA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5" y="1112319"/>
            <a:ext cx="8413209" cy="4633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25F601-43D6-40C0-926A-C2533864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temperature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7A2E1C-23FA-4EC3-9B19-3F18D17CA4D0}"/>
              </a:ext>
            </a:extLst>
          </p:cNvPr>
          <p:cNvSpPr/>
          <p:nvPr/>
        </p:nvSpPr>
        <p:spPr>
          <a:xfrm>
            <a:off x="504825" y="6169223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Source: </a:t>
            </a:r>
            <a:r>
              <a:rPr lang="en-IN" sz="1400" dirty="0">
                <a:hlinkClick r:id="rId3"/>
              </a:rPr>
              <a:t>https://weatherspark.com/y/100668/Average-Weather-in-Addis-Ababa-Ethiopia-Year-Round</a:t>
            </a:r>
            <a:r>
              <a:rPr lang="en-IN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834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CDFC717-3BC1-40FA-9359-279BB545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precipitation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3F79BE9-909C-4BF9-930C-FB9B7F086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5" y="3657600"/>
            <a:ext cx="4142913" cy="32004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D268D49-423E-443C-BE74-CB2D3E19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87" y="3657600"/>
            <a:ext cx="4142913" cy="3200400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5B6A28DF-2135-42C9-B937-7166E3F10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5" y="1022350"/>
            <a:ext cx="4572000" cy="2806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DE7AF6-6F5E-4F06-B1A3-C6D59A825289}"/>
              </a:ext>
            </a:extLst>
          </p:cNvPr>
          <p:cNvSpPr/>
          <p:nvPr/>
        </p:nvSpPr>
        <p:spPr>
          <a:xfrm>
            <a:off x="5054290" y="5332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34261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7A2E1C-23FA-4EC3-9B19-3F18D17CA4D0}"/>
              </a:ext>
            </a:extLst>
          </p:cNvPr>
          <p:cNvSpPr/>
          <p:nvPr/>
        </p:nvSpPr>
        <p:spPr>
          <a:xfrm>
            <a:off x="504825" y="6169223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Source: </a:t>
            </a:r>
            <a:r>
              <a:rPr lang="en-IN" sz="1400" dirty="0">
                <a:hlinkClick r:id="rId2"/>
              </a:rPr>
              <a:t>https://weatherspark.com/y/100668/Average-Weather-in-Addis-Ababa-Ethiopia-Year-Round</a:t>
            </a:r>
            <a:r>
              <a:rPr lang="en-IN" sz="1400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985F53-4C59-448B-8E24-065F3AE0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precipitation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44EE8-86A1-4B87-A489-42A31A4E8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98" y="864648"/>
            <a:ext cx="7895004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4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6E32439-AD55-4A3A-A38B-059FCF6FE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36" y="5573853"/>
            <a:ext cx="1828800" cy="1412748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4F620ED6-0D7D-4436-9362-9523A2EF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7" y="4248090"/>
            <a:ext cx="1828800" cy="1412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18E8C-EB5E-4CAF-8E5D-297E1AD3E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383"/>
          <a:stretch/>
        </p:blipFill>
        <p:spPr>
          <a:xfrm>
            <a:off x="0" y="1480735"/>
            <a:ext cx="9144000" cy="2081695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E09CE378-299A-4DA2-B3C9-ED31F9EC88C9}"/>
              </a:ext>
            </a:extLst>
          </p:cNvPr>
          <p:cNvSpPr txBox="1">
            <a:spLocks noChangeArrowheads="1"/>
          </p:cNvSpPr>
          <p:nvPr/>
        </p:nvSpPr>
        <p:spPr>
          <a:xfrm>
            <a:off x="13855" y="292733"/>
            <a:ext cx="913014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"/>
          <a:lstStyle>
            <a:defPPr>
              <a:defRPr lang="en-US"/>
            </a:defPPr>
            <a:lvl1pPr algn="ctr">
              <a:defRPr sz="4800" b="1">
                <a:latin typeface="Rockwell" panose="02060603020205020403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sz="4000" dirty="0"/>
              <a:t>data integration for AQ modelling</a:t>
            </a:r>
            <a:br>
              <a:rPr lang="en-IN" dirty="0"/>
            </a:b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B021E4-520D-4696-BDC0-E980B40C2A75}"/>
              </a:ext>
            </a:extLst>
          </p:cNvPr>
          <p:cNvSpPr/>
          <p:nvPr/>
        </p:nvSpPr>
        <p:spPr>
          <a:xfrm>
            <a:off x="65314" y="4267200"/>
            <a:ext cx="4624003" cy="25146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0EB24-7F5B-4CAE-A21C-AB0511909B1A}"/>
              </a:ext>
            </a:extLst>
          </p:cNvPr>
          <p:cNvSpPr txBox="1"/>
          <p:nvPr/>
        </p:nvSpPr>
        <p:spPr>
          <a:xfrm>
            <a:off x="1757025" y="6400800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Inputs</a:t>
            </a:r>
            <a:endParaRPr lang="en-IN" sz="2000" b="1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489CD195-5838-4069-90A3-A8C0D6495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235" y="6368248"/>
            <a:ext cx="4139961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E5F1DD99-15B9-4CA4-8C73-A405A9620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26" y="4669866"/>
            <a:ext cx="2508379" cy="1698382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BEB91452-8AD8-4FD9-A1F4-CC23DB7B7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" y="4745930"/>
            <a:ext cx="2288002" cy="1527471"/>
          </a:xfrm>
          <a:prstGeom prst="rect">
            <a:avLst/>
          </a:prstGeom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04C906C4-D137-482E-9F29-A43A6046F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7365"/>
            <a:ext cx="2131814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collection</a:t>
            </a:r>
            <a:endParaRPr lang="en-US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0D9EB38D-FB13-4983-8DF3-BD12D7F62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171" y="1317552"/>
            <a:ext cx="2801064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Gridded Emissions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</a:t>
            </a:r>
            <a:endParaRPr lang="en-US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A4154018-199E-4D82-A9E0-247F2468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040" y="3676650"/>
            <a:ext cx="3436759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 &amp; Pollution Modeling</a:t>
            </a:r>
            <a:endParaRPr lang="en-US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3807B589-F7B0-49EB-8108-F3CAC86D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414" y="1260470"/>
            <a:ext cx="2500441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Pollution Source Apportionment</a:t>
            </a:r>
            <a:endParaRPr lang="en-US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6D02C2BB-B402-4820-88BA-1FBA1E80E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04" y="4610915"/>
            <a:ext cx="1682496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50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7A2E1C-23FA-4EC3-9B19-3F18D17CA4D0}"/>
              </a:ext>
            </a:extLst>
          </p:cNvPr>
          <p:cNvSpPr/>
          <p:nvPr/>
        </p:nvSpPr>
        <p:spPr>
          <a:xfrm>
            <a:off x="504825" y="6169223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Source: </a:t>
            </a:r>
            <a:r>
              <a:rPr lang="en-IN" sz="1400" dirty="0">
                <a:hlinkClick r:id="rId2"/>
              </a:rPr>
              <a:t>https://weatherspark.com/y/100668/Average-Weather-in-Addis-Ababa-Ethiopia-Year-Round</a:t>
            </a:r>
            <a:r>
              <a:rPr lang="en-IN" sz="1400" dirty="0"/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985F53-4C59-448B-8E24-065F3AE0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precipitation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A2B3E-432E-4979-BE9E-876A9AEA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3" y="1169474"/>
            <a:ext cx="8458933" cy="4519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D5F8CC-8309-4112-9E55-4C3A3C35A290}"/>
              </a:ext>
            </a:extLst>
          </p:cNvPr>
          <p:cNvSpPr txBox="1"/>
          <p:nvPr/>
        </p:nvSpPr>
        <p:spPr>
          <a:xfrm>
            <a:off x="1133475" y="223837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300 mm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7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CDFC717-3BC1-40FA-9359-279BB545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mixing height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C604D31-CC9E-4919-AAB1-1290E3646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6" y="3642450"/>
            <a:ext cx="4142913" cy="32004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DFE1897-607C-4FE2-BBC1-EA2C5A5E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87" y="3657599"/>
            <a:ext cx="4142913" cy="3200400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A987B5F5-EAB0-4B2F-8F46-F62493BAD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964"/>
            <a:ext cx="4572000" cy="1852036"/>
          </a:xfrm>
          <a:prstGeom prst="rect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2FA4796B-AD38-4D49-BD43-1868DF7BD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3225"/>
            <a:ext cx="4572000" cy="2689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E43722-B708-4FE4-84EF-FBCE261848D7}"/>
              </a:ext>
            </a:extLst>
          </p:cNvPr>
          <p:cNvSpPr/>
          <p:nvPr/>
        </p:nvSpPr>
        <p:spPr>
          <a:xfrm>
            <a:off x="5054290" y="5332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4124461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9DF7DB8-D03B-40D3-AAA4-5FFCEBB29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mixing height profiles –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CD542D2F-77F4-49BE-AFCB-30944EEB9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998"/>
            <a:ext cx="9144000" cy="4525653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6B1D230-F676-4870-89CE-8BA99B397BFA}"/>
              </a:ext>
            </a:extLst>
          </p:cNvPr>
          <p:cNvSpPr/>
          <p:nvPr/>
        </p:nvSpPr>
        <p:spPr>
          <a:xfrm>
            <a:off x="4810125" y="2247900"/>
            <a:ext cx="504825" cy="1295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0E1EF-4F97-45CD-98D4-D5E11B4836BD}"/>
              </a:ext>
            </a:extLst>
          </p:cNvPr>
          <p:cNvSpPr/>
          <p:nvPr/>
        </p:nvSpPr>
        <p:spPr>
          <a:xfrm>
            <a:off x="5054290" y="5332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09700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711787-0BD2-4BFC-92D7-AB7021F4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2595720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Ambient Monitoring Data</a:t>
            </a:r>
          </a:p>
        </p:txBody>
      </p:sp>
    </p:spTree>
    <p:extLst>
      <p:ext uri="{BB962C8B-B14F-4D97-AF65-F5344CB8AC3E}">
        <p14:creationId xmlns:p14="http://schemas.microsoft.com/office/powerpoint/2010/main" val="874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E0259-B31F-4A4D-A2E5-D1AA665C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63" y="1123750"/>
            <a:ext cx="6149873" cy="4610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861AF3-15F0-403A-BB25-560711B05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Map of monitoring locations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839CC6-D2CC-4436-9BDB-17D2F233284B}"/>
              </a:ext>
            </a:extLst>
          </p:cNvPr>
          <p:cNvSpPr/>
          <p:nvPr/>
        </p:nvSpPr>
        <p:spPr>
          <a:xfrm>
            <a:off x="0" y="611135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chemeClr val="accent1"/>
                </a:solidFill>
              </a:rPr>
              <a:t>Source: </a:t>
            </a:r>
            <a:r>
              <a:rPr lang="en-US" dirty="0">
                <a:solidFill>
                  <a:schemeClr val="accent1"/>
                </a:solidFill>
              </a:rPr>
              <a:t>AQMP Working Version 6 March 2020</a:t>
            </a:r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32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4161BAAA-6528-450B-93EF-055B726C9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83" y="917862"/>
            <a:ext cx="6007034" cy="502227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EC2D015-7437-4980-ADC1-A9C07D385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Proposed ambient monitoring stations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27C739-23A8-4158-B0DB-9C6A61465099}"/>
              </a:ext>
            </a:extLst>
          </p:cNvPr>
          <p:cNvSpPr/>
          <p:nvPr/>
        </p:nvSpPr>
        <p:spPr>
          <a:xfrm>
            <a:off x="0" y="611135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chemeClr val="accent1"/>
                </a:solidFill>
              </a:rPr>
              <a:t>Source: </a:t>
            </a:r>
            <a:r>
              <a:rPr lang="en-US" dirty="0">
                <a:solidFill>
                  <a:schemeClr val="accent1"/>
                </a:solidFill>
              </a:rPr>
              <a:t>AQMP Working Version 6 March 2020</a:t>
            </a:r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61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FA5098A-92DD-40BF-B452-7E6EDF210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63" y="433545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>
                <a:solidFill>
                  <a:srgbClr val="FFFFFF"/>
                </a:solidFill>
              </a:rPr>
              <a:t>Summary of US diplomatic sites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ECFDB86-FF82-4FE6-9407-8B5DBBCF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5" y="3432320"/>
            <a:ext cx="4091938" cy="198663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4C8359-0746-4B90-9C0B-F28DD737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04" y="3433385"/>
            <a:ext cx="4091938" cy="1984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FF61A3-53FD-4777-AD02-B26EF20CA11F}"/>
              </a:ext>
            </a:extLst>
          </p:cNvPr>
          <p:cNvSpPr txBox="1"/>
          <p:nvPr/>
        </p:nvSpPr>
        <p:spPr>
          <a:xfrm>
            <a:off x="619125" y="2593809"/>
            <a:ext cx="339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PM2.5 (ug/m3) – diurnal cycle</a:t>
            </a:r>
            <a:endParaRPr lang="en-IN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05F3B-D380-4CFA-BC7C-5B552FF33B4A}"/>
              </a:ext>
            </a:extLst>
          </p:cNvPr>
          <p:cNvSpPr txBox="1"/>
          <p:nvPr/>
        </p:nvSpPr>
        <p:spPr>
          <a:xfrm>
            <a:off x="5183924" y="2593809"/>
            <a:ext cx="356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PM2.5 (ug/m3) – seasonal cycle</a:t>
            </a:r>
            <a:endParaRPr lang="en-IN" sz="2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64CA3-62FD-43E8-95F7-6E9A242E8E5D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157538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2151BC-0919-4211-92C8-D285914D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433545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Summary of </a:t>
            </a:r>
            <a:r>
              <a:rPr lang="en-US" sz="4700" b="1" dirty="0" err="1"/>
              <a:t>AddisAir</a:t>
            </a:r>
            <a:r>
              <a:rPr lang="en-US" sz="4700" b="1" dirty="0"/>
              <a:t> sites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C063C50-4A37-4009-B4EC-5057E4AD4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/>
          <a:stretch/>
        </p:blipFill>
        <p:spPr>
          <a:xfrm>
            <a:off x="0" y="1363992"/>
            <a:ext cx="9144000" cy="3174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AA345-1AC3-48AC-9172-9D37F72D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3085"/>
            <a:ext cx="4219575" cy="26559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115B9-50F7-4BCA-8652-1C3031152419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4100110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9144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AB20813-5FEB-4522-8A25-20AB5730B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4" y="489439"/>
            <a:ext cx="8354891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Summary of all Monitoring Data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1479733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1867ABA-0FF6-4042-B776-D7B7025D6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2428004"/>
            <a:ext cx="8622615" cy="399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32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6E0785-807A-4343-8189-4400FF410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kern="12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Global-Model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w/Satellite Derived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endParaRPr lang="en-US" sz="1800" b="1" kern="1200" baseline="-250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33DDA9BA-4689-45FD-B20C-A1FF4703B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808540"/>
            <a:ext cx="4400550" cy="306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2CD1B-3325-46CD-9AAD-FA8D7EC6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956452"/>
            <a:ext cx="802005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147B79-2291-4DF9-94A4-3BE5296C153D}"/>
              </a:ext>
            </a:extLst>
          </p:cNvPr>
          <p:cNvSpPr/>
          <p:nvPr/>
        </p:nvSpPr>
        <p:spPr>
          <a:xfrm>
            <a:off x="3009900" y="5963336"/>
            <a:ext cx="5829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Send questions to </a:t>
            </a:r>
            <a:r>
              <a:rPr lang="en-IN" sz="1400" dirty="0">
                <a:solidFill>
                  <a:schemeClr val="accent5"/>
                </a:solidFill>
                <a:hlinkClick r:id="rId4"/>
              </a:rPr>
              <a:t>https://sites.wustl.edu/acag/datasets/surface-pm2-5</a:t>
            </a:r>
            <a:r>
              <a:rPr lang="en-IN" sz="140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6E437-C2BD-43E7-901E-256E9157D8D1}"/>
              </a:ext>
            </a:extLst>
          </p:cNvPr>
          <p:cNvSpPr/>
          <p:nvPr/>
        </p:nvSpPr>
        <p:spPr>
          <a:xfrm>
            <a:off x="5534025" y="1301110"/>
            <a:ext cx="31146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Hammer, M. S.; van </a:t>
            </a:r>
            <a:r>
              <a:rPr lang="en-IN" sz="1400" dirty="0" err="1"/>
              <a:t>Donkelaar</a:t>
            </a:r>
            <a:r>
              <a:rPr lang="en-IN" sz="1400" dirty="0"/>
              <a:t>, A.; et al </a:t>
            </a:r>
            <a:r>
              <a:rPr lang="en-IN" sz="1400" b="1" dirty="0"/>
              <a:t>Global Estimates and Long-Term Trends of Fine Particulate Matter Concentrations (1998-2018)</a:t>
            </a:r>
            <a:r>
              <a:rPr lang="en-IN" sz="1400" dirty="0"/>
              <a:t>.,</a:t>
            </a:r>
            <a:r>
              <a:rPr lang="en-IN" sz="1400" i="1" dirty="0"/>
              <a:t> Environ. Sci. </a:t>
            </a:r>
            <a:r>
              <a:rPr lang="en-IN" sz="1400" i="1" dirty="0" err="1"/>
              <a:t>Technol</a:t>
            </a:r>
            <a:r>
              <a:rPr lang="en-IN" sz="1400" dirty="0"/>
              <a:t>, 2020.</a:t>
            </a:r>
            <a:br>
              <a:rPr lang="en-IN" sz="1400" dirty="0"/>
            </a:br>
            <a:r>
              <a:rPr lang="en-IN" sz="1400" dirty="0">
                <a:hlinkClick r:id="rId5"/>
              </a:rPr>
              <a:t>https://pubs.acs.org/doi/full/10.1021/acs.est.0c01764</a:t>
            </a:r>
            <a:r>
              <a:rPr lang="en-IN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28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85F8F0D4-7CF6-6B75-4A39-2BEBB45A9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46" y="2286000"/>
            <a:ext cx="2743200" cy="2291744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7A0BA8D-E61C-5610-C144-04B679468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39" y="2286000"/>
            <a:ext cx="3376246" cy="2286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B563984-0FAE-AED0-F236-BBAC31E13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70" y="2286000"/>
            <a:ext cx="33393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6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711787-0BD2-4BFC-92D7-AB7021F4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2595720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Emission Sources &amp; Points of Interest</a:t>
            </a:r>
          </a:p>
        </p:txBody>
      </p:sp>
    </p:spTree>
    <p:extLst>
      <p:ext uri="{BB962C8B-B14F-4D97-AF65-F5344CB8AC3E}">
        <p14:creationId xmlns:p14="http://schemas.microsoft.com/office/powerpoint/2010/main" val="3917898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0DD00A-5A9B-4774-8EC1-091B33ED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583"/>
            <a:ext cx="6055995" cy="475785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536A43A-DD57-4FF1-B1B0-92712F8CE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433545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Chemical Analysis from </a:t>
            </a:r>
            <a:r>
              <a:rPr lang="en-US" sz="4700" b="1" dirty="0" err="1"/>
              <a:t>Worku</a:t>
            </a:r>
            <a:r>
              <a:rPr lang="en-US" sz="4700" b="1" dirty="0"/>
              <a:t> et al.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1C86350-2360-4160-BA4F-B9E88BF6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63992"/>
            <a:ext cx="4572000" cy="2692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27E781-F716-4527-A413-1D871FA02655}"/>
              </a:ext>
            </a:extLst>
          </p:cNvPr>
          <p:cNvSpPr/>
          <p:nvPr/>
        </p:nvSpPr>
        <p:spPr>
          <a:xfrm>
            <a:off x="6553200" y="1219200"/>
            <a:ext cx="1428750" cy="23526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3606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3537A4FE-BF16-4C2C-9B42-FF98CB5E0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660400"/>
            <a:ext cx="8153400" cy="3086100"/>
          </a:xfrm>
          <a:prstGeom prst="rect">
            <a:avLst/>
          </a:prstGeom>
        </p:spPr>
      </p:pic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E686B19-C0BB-46A7-A3D4-55BCDCBE3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736975"/>
            <a:ext cx="8153400" cy="30353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7F6204B-1E92-4003-A75E-91EF8DB8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VIIRS open fire count extracts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9BB50-A32C-4895-B258-B7249B81DEB1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37728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A6A7481-863A-4A6F-A00F-15EED56FB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VIIRS open fire count extracts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region_ethiopia_firemap_2018">
            <a:hlinkClick r:id="" action="ppaction://media"/>
            <a:extLst>
              <a:ext uri="{FF2B5EF4-FFF2-40B4-BE49-F238E27FC236}">
                <a16:creationId xmlns:a16="http://schemas.microsoft.com/office/drawing/2014/main" id="{B1DDF10B-05FC-40E0-BCAF-F72551615E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5350" y="727571"/>
            <a:ext cx="4549775" cy="540285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6C83210-1290-47C2-A576-6E507260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0924"/>
            <a:ext cx="9144000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press play button</a:t>
            </a:r>
            <a:endParaRPr lang="en-US" sz="12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92A6F0-F33B-4F29-94CB-1C7659FC86EE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5842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538ED-8D44-4668-9374-716212BBD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943"/>
            <a:ext cx="9144000" cy="3888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891352-DFE0-4BD2-A30A-C0BE1E72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Industrial hubs in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2B254-2D35-4EE4-8974-D32B40B7E494}"/>
              </a:ext>
            </a:extLst>
          </p:cNvPr>
          <p:cNvSpPr/>
          <p:nvPr/>
        </p:nvSpPr>
        <p:spPr>
          <a:xfrm>
            <a:off x="523875" y="5662136"/>
            <a:ext cx="838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Source: Bereket, WB, </a:t>
            </a:r>
            <a:r>
              <a:rPr lang="en-IN" sz="1400" dirty="0">
                <a:hlinkClick r:id="rId3"/>
              </a:rPr>
              <a:t>https://earth.google.com/web/search/addis+ababa+industrial+sites/@9.02724123,38.7455117,2466.5283361a,82763.52411507d,35y,360h,0t,0r/data=CigiJgokCaBeiRQqDiJAESwxT7JwBSJAGfAKVc2EaUNAIdJkkrsYZENA</a:t>
            </a:r>
            <a:r>
              <a:rPr lang="en-IN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503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91352-DFE0-4BD2-A30A-C0BE1E72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Industrial hubs in Addis Ababa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F0ACBD3-F1DE-44EA-8CA4-90CBA8BFC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33" y="1041687"/>
            <a:ext cx="5022817" cy="41994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1827D0-09EE-4E69-8EB9-3920C191EFB7}"/>
              </a:ext>
            </a:extLst>
          </p:cNvPr>
          <p:cNvSpPr/>
          <p:nvPr/>
        </p:nvSpPr>
        <p:spPr>
          <a:xfrm>
            <a:off x="0" y="566213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400" dirty="0">
                <a:solidFill>
                  <a:schemeClr val="accent1"/>
                </a:solidFill>
              </a:rPr>
              <a:t>Source: Scanned from google earth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E7DB6-EE62-4D24-A49E-D385E8FE6236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89688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9143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BC70C0-C495-4868-90E1-32D872081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36" y="4559523"/>
            <a:ext cx="8176104" cy="12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chemeClr val="bg1"/>
                </a:solidFill>
              </a:rPr>
              <a:t>Cement 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A6DA2-F40A-47ED-BEFE-99ECA053B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9" b="8321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9F3C28-5205-4282-B8D4-35151926AEA0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53449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0DD2E0-D788-4714-875D-51B378161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85066"/>
            <a:ext cx="8192729" cy="13176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Brick manufacturing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9643D-86E4-4818-B3A5-D72B2AD03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9" r="6173" b="-2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3CC2D-CC36-4243-9AA4-F4B75DAB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7" r="8236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5EECFE3-C598-447E-9172-F16410503B99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14627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4EACB-B4B7-40AB-BB4D-566E895A8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3" r="26508" b="1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DF771-F1BC-4F77-8808-F728CD122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8" r="36658" b="1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1E6EE3-1DE7-4E86-8C1C-377220921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97" r="18773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D6D31-FFF6-4C5D-86A1-39AB28BB35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92" b="3172"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51587BB-89C7-4418-AE88-0D0917778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73" y="3555454"/>
            <a:ext cx="3576144" cy="298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A2C6B-FD5A-42EC-95B0-B565C44E5BAD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2730582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E9538D3-4D3D-420F-81F6-0115D2EA8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3" y="630522"/>
            <a:ext cx="4126823" cy="345029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13DBCD1-DA63-4266-A1C0-F5CB29BF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58" y="4502330"/>
            <a:ext cx="8074057" cy="12072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/>
              <a:t>Landfill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4C60D0F-7127-489F-A03F-1D1E9FD12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87" y="389633"/>
            <a:ext cx="4094110" cy="38484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4AA3D2-C62D-4A38-9EDC-BAC98E9A0CEF}"/>
              </a:ext>
            </a:extLst>
          </p:cNvPr>
          <p:cNvCxnSpPr>
            <a:cxnSpLocks/>
          </p:cNvCxnSpPr>
          <p:nvPr/>
        </p:nvCxnSpPr>
        <p:spPr>
          <a:xfrm flipH="1" flipV="1">
            <a:off x="1914525" y="2133600"/>
            <a:ext cx="4143376" cy="29527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404E92D-324B-41D8-911D-F0159690D672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4014248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12E7AD5-F7F6-49E9-ADBE-FEA7C36F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50462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kern="120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1. Data Collection</a:t>
            </a:r>
            <a:endParaRPr lang="en-US" sz="1800" b="1" kern="1200" baseline="-250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3409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BE681D-1AE7-4F05-A6DF-5D442E83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5845"/>
            <a:ext cx="9144000" cy="37490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286EC6-7C25-4F80-9945-E451AD04C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Summary of Vehicle Registrations (2019-20)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1909E1-4D86-4693-B88A-D574EB5B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43115"/>
            <a:ext cx="8226115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8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Data feed from FTA Ethiopia includes 25 vehicle types</a:t>
            </a:r>
            <a:endParaRPr lang="en-US" sz="1100" b="1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6682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286EC6-7C25-4F80-9945-E451AD04C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Summary of Vehicle Registrations (2019-20)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4CC8BB74-AE1F-45B3-9D90-C820A50A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786"/>
            <a:ext cx="9144000" cy="435402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FA9FD26-1990-40D8-BE64-B91F1F5F8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43115"/>
            <a:ext cx="8226115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8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High % of older vehicles (include used imported vehicles)</a:t>
            </a:r>
            <a:endParaRPr lang="en-US" sz="1100" b="1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7277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333F5106-2C8D-44E5-A860-B3E71FA29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</a:p>
          <a:p>
            <a:r>
              <a:rPr lang="en-US" sz="2000" b="1" kern="1200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vehicle fleet projections</a:t>
            </a:r>
            <a:endParaRPr lang="en-US" sz="12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C5B278D0-582D-4372-A1E2-9FB1069B1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71152"/>
            <a:ext cx="6400800" cy="24976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F176B0-1412-4119-9B21-1025C54C031E}"/>
              </a:ext>
            </a:extLst>
          </p:cNvPr>
          <p:cNvSpPr/>
          <p:nvPr/>
        </p:nvSpPr>
        <p:spPr>
          <a:xfrm>
            <a:off x="1790700" y="6543675"/>
            <a:ext cx="7353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– with base inputs from transport department</a:t>
            </a:r>
          </a:p>
        </p:txBody>
      </p:sp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5C9C991D-CEF7-4F56-816E-4D8C21D4B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060"/>
            <a:ext cx="4572000" cy="21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A04B94-F237-49B2-8464-C22C1D49B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76060"/>
            <a:ext cx="4572000" cy="21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8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711787-0BD2-4BFC-92D7-AB7021F4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2595720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/>
              <a:t>Modeled Emissions Inventory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8171E-5A46-40E5-8274-330443BDA641}"/>
              </a:ext>
            </a:extLst>
          </p:cNvPr>
          <p:cNvSpPr/>
          <p:nvPr/>
        </p:nvSpPr>
        <p:spPr>
          <a:xfrm>
            <a:off x="1638300" y="38862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Inventory is estimated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142156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C867712-7D88-480D-A6CB-324441B8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 (Year 2018)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6D03A76D-5F00-4250-A615-65F0AE70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" y="1214472"/>
            <a:ext cx="2743200" cy="2763511"/>
          </a:xfrm>
          <a:prstGeom prst="rect">
            <a:avLst/>
          </a:prstGeo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33BE84BE-114C-4304-89CE-3B45CCF40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1221060"/>
            <a:ext cx="2743200" cy="2750335"/>
          </a:xfrm>
          <a:prstGeom prst="rect">
            <a:avLst/>
          </a:prstGeom>
        </p:spPr>
      </p:pic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FE454F32-9639-41C2-B2BF-5F8D63A59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75" y="1218073"/>
            <a:ext cx="2743200" cy="2756308"/>
          </a:xfrm>
          <a:prstGeom prst="rect">
            <a:avLst/>
          </a:prstGeom>
        </p:spPr>
      </p:pic>
      <p:pic>
        <p:nvPicPr>
          <p:cNvPr id="12" name="Picture 11" descr="Chart, pie chart&#10;&#10;Description automatically generated">
            <a:extLst>
              <a:ext uri="{FF2B5EF4-FFF2-40B4-BE49-F238E27FC236}">
                <a16:creationId xmlns:a16="http://schemas.microsoft.com/office/drawing/2014/main" id="{CBF8B618-E8F9-40E6-B697-F5E54080B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" y="4082887"/>
            <a:ext cx="2743200" cy="2758712"/>
          </a:xfrm>
          <a:prstGeom prst="rect">
            <a:avLst/>
          </a:prstGeom>
        </p:spPr>
      </p:pic>
      <p:pic>
        <p:nvPicPr>
          <p:cNvPr id="14" name="Picture 13" descr="Chart, pie chart&#10;&#10;Description automatically generated">
            <a:extLst>
              <a:ext uri="{FF2B5EF4-FFF2-40B4-BE49-F238E27FC236}">
                <a16:creationId xmlns:a16="http://schemas.microsoft.com/office/drawing/2014/main" id="{43B3599C-A143-4DA9-A98A-D6A7900BE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4086478"/>
            <a:ext cx="2743200" cy="2751531"/>
          </a:xfrm>
          <a:prstGeom prst="rect">
            <a:avLst/>
          </a:prstGeom>
        </p:spPr>
      </p:pic>
      <p:pic>
        <p:nvPicPr>
          <p:cNvPr id="16" name="Picture 15" descr="Chart, pie chart&#10;&#10;Description automatically generated">
            <a:extLst>
              <a:ext uri="{FF2B5EF4-FFF2-40B4-BE49-F238E27FC236}">
                <a16:creationId xmlns:a16="http://schemas.microsoft.com/office/drawing/2014/main" id="{E7E02CE3-A132-4AC3-9BE9-5F15C002A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75" y="4078680"/>
            <a:ext cx="2743200" cy="27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4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91817EC-A75C-44A3-91F4-A1AB06D44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25" y="4354413"/>
            <a:ext cx="4833550" cy="2286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C867712-7D88-480D-A6CB-324441B8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FDF77-FF34-4F1E-91AB-FB436F80FF28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BCDA4AE1-95B5-44BA-AA52-F62B5DE30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265234"/>
            <a:ext cx="4572000" cy="309562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833BFEC-07EA-4432-8CFF-7C6F1444F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439526"/>
            <a:ext cx="4114800" cy="274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6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2EB9CBF-D643-4166-95BF-3B6E234EF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" y="1500894"/>
            <a:ext cx="2103120" cy="1404043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84E296B-0534-4874-A174-04062A9B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32" y="1500894"/>
            <a:ext cx="2103120" cy="1404043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99098AA-1CED-452F-B374-3E1156A2A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1" y="1500894"/>
            <a:ext cx="2103120" cy="140404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78CF269-F988-4F90-B8DF-D3E7850AD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94" y="1500894"/>
            <a:ext cx="2103120" cy="140404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8BC4849-E39C-486E-9536-FA407863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" y="3331697"/>
            <a:ext cx="2103120" cy="1404043"/>
          </a:xfrm>
          <a:prstGeom prst="rect">
            <a:avLst/>
          </a:prstGeom>
        </p:spPr>
      </p:pic>
      <p:pic>
        <p:nvPicPr>
          <p:cNvPr id="13" name="Picture 12" descr="Chart, map&#10;&#10;Description automatically generated">
            <a:extLst>
              <a:ext uri="{FF2B5EF4-FFF2-40B4-BE49-F238E27FC236}">
                <a16:creationId xmlns:a16="http://schemas.microsoft.com/office/drawing/2014/main" id="{70734B24-D16D-4775-B1A5-79CE598B3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32" y="3331697"/>
            <a:ext cx="2103120" cy="1404043"/>
          </a:xfrm>
          <a:prstGeom prst="rect">
            <a:avLst/>
          </a:prstGeom>
        </p:spPr>
      </p:pic>
      <p:pic>
        <p:nvPicPr>
          <p:cNvPr id="15" name="Picture 14" descr="Chart, map&#10;&#10;Description automatically generated">
            <a:extLst>
              <a:ext uri="{FF2B5EF4-FFF2-40B4-BE49-F238E27FC236}">
                <a16:creationId xmlns:a16="http://schemas.microsoft.com/office/drawing/2014/main" id="{B625F8B1-0805-4775-94C9-14154CA589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1" y="3331697"/>
            <a:ext cx="2103120" cy="1404043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06648089-7D25-4CFE-9C6E-F99EC48C5C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94" y="3331697"/>
            <a:ext cx="2103120" cy="1404043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EE7CC348-39E1-4293-8B0D-84A10584B0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" y="5162500"/>
            <a:ext cx="2103120" cy="1404043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FCF09F71-1709-4A12-92EE-FC91FB7017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32" y="5162500"/>
            <a:ext cx="2103120" cy="1404043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289CD5A8-C3B5-48DC-9C96-50FE43D01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1" y="5162500"/>
            <a:ext cx="2103120" cy="1404043"/>
          </a:xfrm>
          <a:prstGeom prst="rect">
            <a:avLst/>
          </a:prstGeom>
        </p:spPr>
      </p:pic>
      <p:pic>
        <p:nvPicPr>
          <p:cNvPr id="25" name="Picture 24" descr="Chart, map&#10;&#10;Description automatically generated">
            <a:extLst>
              <a:ext uri="{FF2B5EF4-FFF2-40B4-BE49-F238E27FC236}">
                <a16:creationId xmlns:a16="http://schemas.microsoft.com/office/drawing/2014/main" id="{98BB50C7-863C-41CB-A537-695397688C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94" y="5162500"/>
            <a:ext cx="2103120" cy="1404043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1FEC5B87-4DA8-490D-A9D6-525F3BF0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</a:p>
          <a:p>
            <a:r>
              <a:rPr lang="en-US" sz="1800" b="1" kern="1200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extra – separate monthly maps</a:t>
            </a:r>
            <a:endParaRPr lang="en-US" sz="11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44137E-8487-42B9-8A7B-0D77C470395B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525693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711787-0BD2-4BFC-92D7-AB7021F4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55" y="2595720"/>
            <a:ext cx="8354890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Modeled PM</a:t>
            </a:r>
            <a:r>
              <a:rPr lang="en-US" sz="4800" b="1" baseline="-25000" dirty="0"/>
              <a:t>2.5</a:t>
            </a:r>
            <a:r>
              <a:rPr lang="en-US" sz="4800" b="1" dirty="0"/>
              <a:t> Concentrations </a:t>
            </a:r>
            <a:br>
              <a:rPr lang="en-US" sz="4800" b="1" dirty="0"/>
            </a:br>
            <a:r>
              <a:rPr lang="en-US" sz="4800" b="1" dirty="0"/>
              <a:t>&amp; Source Apportionment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8171E-5A46-40E5-8274-330443BDA641}"/>
              </a:ext>
            </a:extLst>
          </p:cNvPr>
          <p:cNvSpPr/>
          <p:nvPr/>
        </p:nvSpPr>
        <p:spPr>
          <a:xfrm>
            <a:off x="1638300" y="3886200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FF0000"/>
                </a:solidFill>
              </a:rPr>
              <a:t>All the pollution data is estimated and mapped </a:t>
            </a:r>
            <a:br>
              <a:rPr lang="en-IN" b="1" dirty="0">
                <a:solidFill>
                  <a:srgbClr val="FF0000"/>
                </a:solidFill>
              </a:rPr>
            </a:br>
            <a:r>
              <a:rPr lang="en-IN" b="1" dirty="0">
                <a:solidFill>
                  <a:srgbClr val="FF0000"/>
                </a:solidFill>
              </a:rPr>
              <a:t>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3701070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9C0251D-468C-4BB9-9D55-49B207EB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General Schematic of Pollution Modeling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B27BA8A-818C-4D0E-B39A-1B7B740B2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279"/>
            <a:ext cx="9144000" cy="524829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761512C-81E8-4EE0-9CEE-2368CD9C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5097656"/>
            <a:ext cx="1343024" cy="89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8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CAMx Modeling System</a:t>
            </a:r>
            <a:endParaRPr lang="en-US" sz="1100" b="1" kern="1200" baseline="300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4030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667054E-1EF7-4723-ABB5-A3F405BAE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3856642"/>
            <a:ext cx="6400800" cy="300135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C1A24FD-A49C-44D6-A780-6BF7B6C78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Concentrations for </a:t>
            </a:r>
            <a:b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 Airshed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ED64E7B-D4BD-4FA1-9B5A-6ADE41C3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33550"/>
            <a:ext cx="4114800" cy="2786063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1CE2DFD-38E8-40A3-B5F6-8A335BE91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6321"/>
            <a:ext cx="4114800" cy="28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5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C7FD2D1-220B-4C7B-A607-64008B8CAD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05213"/>
            <a:ext cx="3143249" cy="314324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12E7AD5-F7F6-49E9-ADBE-FEA7C36F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1087"/>
            <a:ext cx="9144000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kern="12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Resources accessed for data collection</a:t>
            </a:r>
            <a:endParaRPr lang="en-US" sz="1800" b="1" kern="1200" baseline="-250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5D1779-E8EB-4A5B-9C00-55EC3A5E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" y="1894472"/>
            <a:ext cx="7705725" cy="375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 algn="l">
              <a:buAutoNum type="arabicPeriod"/>
            </a:pPr>
            <a:r>
              <a:rPr lang="en-US" sz="2400" kern="12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Published official &amp; unofficial reports on energy and pollution</a:t>
            </a:r>
          </a:p>
          <a:p>
            <a:pPr marL="514350" indent="-514350" algn="l">
              <a:buAutoNum type="arabicPeriod"/>
            </a:pPr>
            <a:r>
              <a:rPr lang="en-US" sz="24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Official and unofficial ambient monitoring data</a:t>
            </a:r>
            <a:endParaRPr lang="en-US" sz="2400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  <a:p>
            <a:pPr marL="514350" indent="-514350" algn="l">
              <a:buAutoNum type="arabicPeriod"/>
            </a:pPr>
            <a:r>
              <a:rPr lang="en-US" sz="2400" kern="12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Academic literature</a:t>
            </a:r>
          </a:p>
          <a:p>
            <a:pPr marL="514350" indent="-514350" algn="l">
              <a:buAutoNum type="arabicPeriod"/>
            </a:pPr>
            <a:r>
              <a:rPr lang="en-US" sz="24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Official statistics</a:t>
            </a:r>
          </a:p>
          <a:p>
            <a:pPr marL="514350" indent="-514350" algn="l">
              <a:buAutoNum type="arabicPeriod"/>
            </a:pPr>
            <a:r>
              <a:rPr lang="en-US" sz="2400" kern="12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Satellite data retrievals and imagery</a:t>
            </a:r>
          </a:p>
          <a:p>
            <a:pPr marL="514350" indent="-514350" algn="l">
              <a:buAutoNum type="arabicPeriod"/>
            </a:pPr>
            <a:r>
              <a:rPr lang="en-US" sz="24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Global meteorology and reanalysis databases</a:t>
            </a:r>
          </a:p>
          <a:p>
            <a:pPr marL="514350" indent="-514350" algn="l">
              <a:buAutoNum type="arabicPeriod"/>
            </a:pPr>
            <a:endParaRPr lang="en-US" sz="24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  <a:p>
            <a:pPr algn="l"/>
            <a:endParaRPr lang="en-US" sz="24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  <a:p>
            <a:pPr algn="l"/>
            <a:r>
              <a:rPr lang="en-US" sz="24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No primary data collection drives were conducted.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CFB8EA-6107-475C-865A-4A7BAAA70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7917"/>
            <a:ext cx="9144000" cy="35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Open resource links updated @ https://www.urbanemissions.info</a:t>
            </a:r>
            <a:endParaRPr lang="en-US" sz="1100" b="1" kern="1200" baseline="30000" dirty="0">
              <a:solidFill>
                <a:srgbClr val="C0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8911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76F955-6975-4BD7-8989-AA4E8B984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Concentrations for </a:t>
            </a:r>
            <a:b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 Airshed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s</a:t>
            </a:r>
            <a:r>
              <a:rPr lang="en-US" sz="2000" b="1" kern="1200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ource apportionment</a:t>
            </a:r>
            <a:endParaRPr lang="en-US" sz="18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A9DDC48-DDB3-42C1-97FF-98105C915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9" y="2057400"/>
            <a:ext cx="4328485" cy="41148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C22890F-D87E-4FCE-8E98-765A5F44F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7400"/>
            <a:ext cx="43191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3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8F5F4FC-5E62-4F13-AC8B-4C2C4332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Concentrations for </a:t>
            </a:r>
            <a:b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 Airshed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s</a:t>
            </a:r>
            <a:r>
              <a:rPr lang="en-US" sz="2000" b="1" kern="1200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ource apportionment</a:t>
            </a:r>
            <a:endParaRPr lang="en-US" sz="18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F041FCF-3A17-4933-BCD8-E144B4EE6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86" y="1885400"/>
            <a:ext cx="4703445" cy="369523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549661A-EB1E-4000-B1A1-126B71C94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1" y="5696098"/>
            <a:ext cx="4457700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8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Most of the sample is EC, OC, and crustal dust (</a:t>
            </a:r>
            <a:r>
              <a:rPr lang="en-US" sz="1800" b="1" dirty="0" err="1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Worku</a:t>
            </a:r>
            <a:r>
              <a:rPr lang="en-US" sz="18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et al., 2020)</a:t>
            </a:r>
            <a:endParaRPr lang="en-US" sz="1100" b="1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6ABD8C-1CFC-4458-9E4F-03B98E1CC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5" y="1979592"/>
            <a:ext cx="3788046" cy="36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85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76F955-6975-4BD7-8989-AA4E8B984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Concentrations for </a:t>
            </a:r>
            <a:b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 Airshed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s</a:t>
            </a:r>
            <a:r>
              <a:rPr lang="en-US" sz="2000" b="1" kern="1200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ource apportionment</a:t>
            </a:r>
            <a:endParaRPr lang="en-US" sz="18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22611-1EC0-4C95-89A2-BB4D17B867D1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2D6CB919-0827-4733-9FEF-3B217C16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1793994"/>
            <a:ext cx="3657600" cy="36576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11853-0693-484C-8C32-0181CF53C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889244"/>
            <a:ext cx="54864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58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76F955-6975-4BD7-8989-AA4E8B984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Concentrations for </a:t>
            </a:r>
            <a:b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 Airshed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extra – separate monthly source apportionment</a:t>
            </a:r>
            <a:endParaRPr lang="en-US" sz="18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22611-1EC0-4C95-89A2-BB4D17B867D1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pic>
        <p:nvPicPr>
          <p:cNvPr id="4" name="Picture 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AC62DE0-5CB0-471A-BC90-76559782D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2" y="1436579"/>
            <a:ext cx="1645920" cy="164592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5E87294-DD3B-43EE-9C2C-FC4435CAC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43" y="1436579"/>
            <a:ext cx="1645920" cy="164592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F57A2BD-3461-48FA-93E9-26DCB1F8F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74" y="1460619"/>
            <a:ext cx="1645920" cy="1645920"/>
          </a:xfrm>
          <a:prstGeom prst="rect">
            <a:avLst/>
          </a:prstGeom>
        </p:spPr>
      </p:pic>
      <p:pic>
        <p:nvPicPr>
          <p:cNvPr id="14" name="Picture 13" descr="Chart, diagram&#10;&#10;Description automatically generated">
            <a:extLst>
              <a:ext uri="{FF2B5EF4-FFF2-40B4-BE49-F238E27FC236}">
                <a16:creationId xmlns:a16="http://schemas.microsoft.com/office/drawing/2014/main" id="{B735F299-E599-4458-9786-36C800B4C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55" y="1435864"/>
            <a:ext cx="1645920" cy="1647350"/>
          </a:xfrm>
          <a:prstGeom prst="rect">
            <a:avLst/>
          </a:prstGeom>
        </p:spPr>
      </p:pic>
      <p:pic>
        <p:nvPicPr>
          <p:cNvPr id="17" name="Picture 16" descr="Chart, diagram&#10;&#10;Description automatically generated">
            <a:extLst>
              <a:ext uri="{FF2B5EF4-FFF2-40B4-BE49-F238E27FC236}">
                <a16:creationId xmlns:a16="http://schemas.microsoft.com/office/drawing/2014/main" id="{AF613291-71AD-4137-A0DD-AD0AB6BA2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2" y="3172593"/>
            <a:ext cx="1645920" cy="164592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3A5C2552-72BA-4FF0-A482-B0F736758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43" y="3172593"/>
            <a:ext cx="1645920" cy="1645920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16AF9EFD-452F-456B-90C2-13A09CC06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74" y="3195918"/>
            <a:ext cx="1645920" cy="1647350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D40B01-3369-4FC9-B5F8-9ADF81993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55" y="3172593"/>
            <a:ext cx="1645920" cy="1645920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4D9A07B1-EDD1-4A02-A047-9A3EE76757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2" y="4911466"/>
            <a:ext cx="1645920" cy="1645920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09364CD3-C03C-4F62-9EF4-82097EA873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43" y="4910751"/>
            <a:ext cx="1645920" cy="1647350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0F882D14-57D6-440D-ACFF-317E32C469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74" y="4935506"/>
            <a:ext cx="1645920" cy="1645920"/>
          </a:xfrm>
          <a:prstGeom prst="rect">
            <a:avLst/>
          </a:prstGeom>
        </p:spPr>
      </p:pic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47BC0B52-D31B-4B33-AE95-78FE6B0BDF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55" y="4911466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08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BB2EA-2F5C-4FA3-BFBC-20ED9C389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2925443"/>
            <a:ext cx="176293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54C415-CF43-452C-AC0C-2A579900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887111"/>
            <a:ext cx="6400800" cy="237899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C867712-7D88-480D-A6CB-324441B8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FDF77-FF34-4F1E-91AB-FB436F80FF28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4D06F8-E680-4CFB-AF4A-AC5CD304CAF2}"/>
              </a:ext>
            </a:extLst>
          </p:cNvPr>
          <p:cNvCxnSpPr>
            <a:cxnSpLocks/>
          </p:cNvCxnSpPr>
          <p:nvPr/>
        </p:nvCxnSpPr>
        <p:spPr>
          <a:xfrm flipV="1">
            <a:off x="1790700" y="3019426"/>
            <a:ext cx="0" cy="4655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FF6172-665A-4E1A-A814-1DA37485ECD5}"/>
              </a:ext>
            </a:extLst>
          </p:cNvPr>
          <p:cNvCxnSpPr>
            <a:cxnSpLocks/>
          </p:cNvCxnSpPr>
          <p:nvPr/>
        </p:nvCxnSpPr>
        <p:spPr>
          <a:xfrm flipV="1">
            <a:off x="7248525" y="3019425"/>
            <a:ext cx="0" cy="4655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3F7600E-1D10-43D3-BB43-2616E26B7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3951"/>
            <a:ext cx="4572000" cy="3095625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FFC6FD7-7F8C-4906-94D8-42DE41E1F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3950"/>
            <a:ext cx="4572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9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BF1DC8CE-A3F1-4563-838F-C64D10441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876"/>
            <a:ext cx="9144000" cy="36791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BD1F74-FC6D-4074-B5A4-98F52ADC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</a:p>
          <a:p>
            <a:r>
              <a:rPr lang="en-US" sz="2000" b="1" kern="1200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vehicle emissions only</a:t>
            </a:r>
            <a:endParaRPr lang="en-US" sz="12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CAC6A-D217-4BA3-8FD0-756154E83386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9B138F-63AB-4AB8-97E4-D2A98C09AB5F}"/>
              </a:ext>
            </a:extLst>
          </p:cNvPr>
          <p:cNvCxnSpPr>
            <a:cxnSpLocks/>
          </p:cNvCxnSpPr>
          <p:nvPr/>
        </p:nvCxnSpPr>
        <p:spPr>
          <a:xfrm>
            <a:off x="8763000" y="2247900"/>
            <a:ext cx="0" cy="1981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id="{94957ADB-D139-48C7-A97B-D7B0761E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1564728"/>
            <a:ext cx="292417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drop is because of inherent fleet average emission factor improvements</a:t>
            </a:r>
            <a:endParaRPr lang="en-US" sz="900" b="1" kern="1200" dirty="0">
              <a:solidFill>
                <a:schemeClr val="accent1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10408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C867712-7D88-480D-A6CB-324441B8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FDF77-FF34-4F1E-91AB-FB436F80FF28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4CAD52-3F92-4B5C-8FF1-D0B24C59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42509"/>
            <a:ext cx="6400800" cy="2396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F14E9-A9B0-4E9E-BCB7-9148AE140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3116"/>
            <a:ext cx="6400800" cy="23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5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C867712-7D88-480D-A6CB-324441B81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Multi-Pollutant Emissions Inventory for Addis Ababa Airshed</a:t>
            </a:r>
            <a:endParaRPr lang="en-US" sz="1800" b="1" kern="1200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FDF77-FF34-4F1E-91AB-FB436F80FF28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7E54F5C2-D639-4A92-BDFE-F04B29127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292"/>
            <a:ext cx="4572000" cy="1711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53CC59-103B-4EA0-8D46-6F67C0DF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60125"/>
            <a:ext cx="4572000" cy="1711708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94D10B69-CDEB-4926-A30F-B221D80A9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0125"/>
            <a:ext cx="4572000" cy="1711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8DC90-AB93-42C2-A2E4-20E3D0E48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7292"/>
            <a:ext cx="4572000" cy="17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132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76F955-6975-4BD7-8989-AA4E8B984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324"/>
            <a:ext cx="9144000" cy="13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Modeled PM</a:t>
            </a:r>
            <a:r>
              <a:rPr lang="en-US" sz="3200" b="1" baseline="-25000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2.5</a:t>
            </a: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 Concentrations for </a:t>
            </a:r>
            <a:b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</a:br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Addis Ababa Airshed</a:t>
            </a:r>
          </a:p>
          <a:p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extra – separate monthly maps</a:t>
            </a:r>
            <a:endParaRPr lang="en-US" sz="1800" b="1" kern="1200" dirty="0">
              <a:solidFill>
                <a:srgbClr val="FF0000"/>
              </a:solidFill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22611-1EC0-4C95-89A2-BB4D17B867D1}"/>
              </a:ext>
            </a:extLst>
          </p:cNvPr>
          <p:cNvSpPr/>
          <p:nvPr/>
        </p:nvSpPr>
        <p:spPr>
          <a:xfrm>
            <a:off x="5054290" y="6543675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0177F51-FC4F-4C4D-B504-22F963727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" y="1643224"/>
            <a:ext cx="2103120" cy="142398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CAC0234-C216-4BF7-82E4-BA2ADEF10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56" y="1643224"/>
            <a:ext cx="2103120" cy="1423988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19A15AAD-E003-46B4-A655-101EF7264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23" y="1669711"/>
            <a:ext cx="2103120" cy="1423988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940556E-3D4C-4320-8298-219A2E8C8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48" y="1643224"/>
            <a:ext cx="2103120" cy="1423988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A35B580E-61AD-4879-801B-0AF9F4112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" y="3220069"/>
            <a:ext cx="2103120" cy="1423988"/>
          </a:xfrm>
          <a:prstGeom prst="rect">
            <a:avLst/>
          </a:prstGeom>
        </p:spPr>
      </p:pic>
      <p:pic>
        <p:nvPicPr>
          <p:cNvPr id="17" name="Picture 16" descr="A picture containing map&#10;&#10;Description automatically generated">
            <a:extLst>
              <a:ext uri="{FF2B5EF4-FFF2-40B4-BE49-F238E27FC236}">
                <a16:creationId xmlns:a16="http://schemas.microsoft.com/office/drawing/2014/main" id="{19F3880E-0488-4952-A5B8-991102D27F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56" y="3220069"/>
            <a:ext cx="2103120" cy="1423988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8636A9EE-CF63-487A-B697-DF2A5681C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23" y="3246556"/>
            <a:ext cx="2103120" cy="1423988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7DD788F3-F940-41FC-BC73-D82E7807B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48" y="3220069"/>
            <a:ext cx="2103120" cy="1423988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D09BBAEF-7722-4055-8A05-D810CB549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" y="4929929"/>
            <a:ext cx="2103120" cy="1423988"/>
          </a:xfrm>
          <a:prstGeom prst="rect">
            <a:avLst/>
          </a:prstGeom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C3A26BDF-9ADC-4B46-AA80-D05E4A3AD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56" y="4929929"/>
            <a:ext cx="2103120" cy="1423988"/>
          </a:xfrm>
          <a:prstGeom prst="rect">
            <a:avLst/>
          </a:prstGeom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38891BA7-F071-4274-95EB-702BEC6C99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23" y="4929929"/>
            <a:ext cx="2103120" cy="1423988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43C50CA7-8AEE-4289-8061-19BC57F2FC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48" y="4929929"/>
            <a:ext cx="2103120" cy="14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4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1867BC-4753-4A77-ACA4-62B93B3CD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77" y="914400"/>
            <a:ext cx="2743200" cy="28875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Addis Ababa airshed size 60 x 50 grids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4200" b="1" baseline="30000" dirty="0">
              <a:solidFill>
                <a:srgbClr val="FFFFFF"/>
              </a:solidFill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200" b="1" baseline="30000" dirty="0">
                <a:solidFill>
                  <a:srgbClr val="FFFFFF"/>
                </a:solidFill>
              </a:rPr>
              <a:t>g</a:t>
            </a:r>
            <a:r>
              <a:rPr lang="en-US" sz="4200" b="1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rid size: 0.01 deg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C83F84-F523-4EB9-A382-677705CDA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07" y="1095198"/>
            <a:ext cx="5209868" cy="44102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409107-ED7B-4D53-A4B3-5A1180E8F5AB}"/>
              </a:ext>
            </a:extLst>
          </p:cNvPr>
          <p:cNvSpPr/>
          <p:nvPr/>
        </p:nvSpPr>
        <p:spPr>
          <a:xfrm>
            <a:off x="6852987" y="6548354"/>
            <a:ext cx="2295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Map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236917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3E2DF7-3706-4744-8E01-A2E7C1F5E2A2}"/>
              </a:ext>
            </a:extLst>
          </p:cNvPr>
          <p:cNvSpPr/>
          <p:nvPr/>
        </p:nvSpPr>
        <p:spPr>
          <a:xfrm>
            <a:off x="771525" y="1967266"/>
            <a:ext cx="197167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Addis Ababa Airshed – 60 x 50 grids</a:t>
            </a: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87DB60CB-49FE-4D19-B45C-77DE0D6D3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7" y="1304629"/>
            <a:ext cx="5085525" cy="42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4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A98D99C-960E-44CD-A915-9D2EEC4D1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53" y="4756638"/>
            <a:ext cx="8354891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700" b="1" dirty="0">
                <a:solidFill>
                  <a:srgbClr val="FFFFFF"/>
                </a:solidFill>
              </a:rPr>
              <a:t>Urbanization around Addis Ababa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CF47094-5830-49DF-BDC2-22EEAE75DE75}"/>
              </a:ext>
            </a:extLst>
          </p:cNvPr>
          <p:cNvSpPr/>
          <p:nvPr/>
        </p:nvSpPr>
        <p:spPr>
          <a:xfrm>
            <a:off x="4812032" y="3694362"/>
            <a:ext cx="420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Global human settlements urban built-up area (1990 vs 2014)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4F82A-0FAF-4DDA-B0E8-D5A9C972F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02" y="556217"/>
            <a:ext cx="3691742" cy="3086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F7832-723E-4795-8A15-A42EEF5F4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643"/>
            <a:ext cx="4457003" cy="3322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291866-2701-4497-99E5-4E35E9E3E28B}"/>
              </a:ext>
            </a:extLst>
          </p:cNvPr>
          <p:cNvSpPr/>
          <p:nvPr/>
        </p:nvSpPr>
        <p:spPr>
          <a:xfrm>
            <a:off x="5058803" y="6548354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20290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4F27DB2-23F8-4579-A5E8-0E3BD9ED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 r="-1" b="16033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892040"/>
            <a:ext cx="8661654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0F74E6-C845-4D9A-AC3E-C5D019084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441" y="5093208"/>
            <a:ext cx="5229903" cy="12618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200" b="1">
                <a:solidFill>
                  <a:schemeClr val="bg1"/>
                </a:solidFill>
              </a:rPr>
              <a:t>Gridded population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B8C0C1E-EC2E-4E76-9392-EE098491D523}"/>
              </a:ext>
            </a:extLst>
          </p:cNvPr>
          <p:cNvSpPr/>
          <p:nvPr/>
        </p:nvSpPr>
        <p:spPr>
          <a:xfrm>
            <a:off x="5058803" y="6548354"/>
            <a:ext cx="408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accent5"/>
                </a:solidFill>
              </a:rPr>
              <a:t>Data processed and mapped by urbanemissions.info </a:t>
            </a:r>
          </a:p>
        </p:txBody>
      </p:sp>
    </p:spTree>
    <p:extLst>
      <p:ext uri="{BB962C8B-B14F-4D97-AF65-F5344CB8AC3E}">
        <p14:creationId xmlns:p14="http://schemas.microsoft.com/office/powerpoint/2010/main" val="2359894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1023</Words>
  <Application>Microsoft Office PowerPoint</Application>
  <PresentationFormat>On-screen Show (4:3)</PresentationFormat>
  <Paragraphs>139</Paragraphs>
  <Slides>59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Open Sans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Sarath Guttikunda</dc:creator>
  <cp:lastModifiedBy>Guttikunda, Sarath K</cp:lastModifiedBy>
  <cp:revision>53</cp:revision>
  <dcterms:created xsi:type="dcterms:W3CDTF">2020-12-09T11:17:45Z</dcterms:created>
  <dcterms:modified xsi:type="dcterms:W3CDTF">2024-06-28T09:55:40Z</dcterms:modified>
</cp:coreProperties>
</file>