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teZVV3vpNu5aLziW8JghKDsZM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DIVIDENDS AT VARYING PRICES FOR ELECTRICITY</a:t>
            </a:r>
          </a:p>
        </c:rich>
      </c:tx>
      <c:layout>
        <c:manualLayout>
          <c:xMode val="edge"/>
          <c:yMode val="edge"/>
          <c:x val="0.23933662910012746"/>
          <c:y val="4.4171214758402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3058639084870252"/>
          <c:y val="0.13773210166556171"/>
          <c:w val="0.84668439881320001"/>
          <c:h val="0.57694620861929624"/>
        </c:manualLayout>
      </c:layout>
      <c:lineChart>
        <c:grouping val="standard"/>
        <c:varyColors val="0"/>
        <c:ser>
          <c:idx val="0"/>
          <c:order val="0"/>
          <c:tx>
            <c:strRef>
              <c:f>'Profitability varying prices'!$B$9</c:f>
              <c:strCache>
                <c:ptCount val="1"/>
                <c:pt idx="0">
                  <c:v>Dividend (Base Case)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'Profitability varying prices'!$A$10:$A$35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'Profitability varying prices'!$B$10:$B$35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11.279925107928999</c:v>
                </c:pt>
                <c:pt idx="7">
                  <c:v>108.22683408189999</c:v>
                </c:pt>
                <c:pt idx="8">
                  <c:v>128.00335020967</c:v>
                </c:pt>
                <c:pt idx="9">
                  <c:v>149.04860793585999</c:v>
                </c:pt>
                <c:pt idx="10">
                  <c:v>171.4573600727</c:v>
                </c:pt>
                <c:pt idx="11">
                  <c:v>195.33111837946001</c:v>
                </c:pt>
                <c:pt idx="12">
                  <c:v>219.79903218084999</c:v>
                </c:pt>
                <c:pt idx="13">
                  <c:v>243.53862029730999</c:v>
                </c:pt>
                <c:pt idx="14">
                  <c:v>266.51990979844999</c:v>
                </c:pt>
                <c:pt idx="15">
                  <c:v>290.82906892569002</c:v>
                </c:pt>
                <c:pt idx="16">
                  <c:v>316.56011585798001</c:v>
                </c:pt>
                <c:pt idx="17">
                  <c:v>343.81372531631001</c:v>
                </c:pt>
                <c:pt idx="18">
                  <c:v>372.69769982916</c:v>
                </c:pt>
                <c:pt idx="19">
                  <c:v>403.32747436070002</c:v>
                </c:pt>
                <c:pt idx="20">
                  <c:v>435.82665666361999</c:v>
                </c:pt>
                <c:pt idx="21">
                  <c:v>470.32760588534001</c:v>
                </c:pt>
                <c:pt idx="22">
                  <c:v>506.97205213580997</c:v>
                </c:pt>
                <c:pt idx="23">
                  <c:v>615.22154132642004</c:v>
                </c:pt>
                <c:pt idx="24">
                  <c:v>652.39112325890005</c:v>
                </c:pt>
                <c:pt idx="25">
                  <c:v>692.19249076912001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DE4-82D1-2947DA591D82}"/>
            </c:ext>
          </c:extLst>
        </c:ser>
        <c:ser>
          <c:idx val="1"/>
          <c:order val="1"/>
          <c:tx>
            <c:strRef>
              <c:f>'Profitability varying prices'!$C$9</c:f>
              <c:strCache>
                <c:ptCount val="1"/>
                <c:pt idx="0">
                  <c:v>Dividend (25% Price Reduction)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'Profitability varying prices'!$A$10:$A$35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'Profitability varying prices'!$C$10:$C$35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76.260650927195996</c:v>
                </c:pt>
                <c:pt idx="9">
                  <c:v>99.582374045335001</c:v>
                </c:pt>
                <c:pt idx="10">
                  <c:v>124.44491362581</c:v>
                </c:pt>
                <c:pt idx="11">
                  <c:v>152.02288105937001</c:v>
                </c:pt>
                <c:pt idx="12">
                  <c:v>181.6645902461</c:v>
                </c:pt>
                <c:pt idx="13">
                  <c:v>212.30105469342001</c:v>
                </c:pt>
                <c:pt idx="14">
                  <c:v>231.91601578965</c:v>
                </c:pt>
                <c:pt idx="15">
                  <c:v>252.74810485007001</c:v>
                </c:pt>
                <c:pt idx="16">
                  <c:v>274.88334711338001</c:v>
                </c:pt>
                <c:pt idx="17">
                  <c:v>298.41384748722999</c:v>
                </c:pt>
                <c:pt idx="18">
                  <c:v>323.43822018114003</c:v>
                </c:pt>
                <c:pt idx="19">
                  <c:v>350.06204869781999</c:v>
                </c:pt>
                <c:pt idx="20">
                  <c:v>378.39837832770002</c:v>
                </c:pt>
                <c:pt idx="21">
                  <c:v>408.56824344329999</c:v>
                </c:pt>
                <c:pt idx="22">
                  <c:v>440.70123205221</c:v>
                </c:pt>
                <c:pt idx="23">
                  <c:v>514.21163303993001</c:v>
                </c:pt>
                <c:pt idx="24">
                  <c:v>548.30110401656998</c:v>
                </c:pt>
                <c:pt idx="25">
                  <c:v>584.80004532334999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F4-4DE4-82D1-2947DA591D82}"/>
            </c:ext>
          </c:extLst>
        </c:ser>
        <c:ser>
          <c:idx val="2"/>
          <c:order val="2"/>
          <c:tx>
            <c:strRef>
              <c:f>'Profitability varying prices'!$D$9</c:f>
              <c:strCache>
                <c:ptCount val="1"/>
                <c:pt idx="0">
                  <c:v>Dividend (50% Price Reduction)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'Profitability varying prices'!$A$10:$A$35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'Profitability varying prices'!$D$10:$D$35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17.127943592868998</c:v>
                </c:pt>
                <c:pt idx="16">
                  <c:v>142.7324478491</c:v>
                </c:pt>
                <c:pt idx="17">
                  <c:v>156.88023437517001</c:v>
                </c:pt>
                <c:pt idx="18">
                  <c:v>171.85572053812999</c:v>
                </c:pt>
                <c:pt idx="19">
                  <c:v>187.71719158016001</c:v>
                </c:pt>
                <c:pt idx="20">
                  <c:v>204.52703635468001</c:v>
                </c:pt>
                <c:pt idx="21">
                  <c:v>222.35203619020999</c:v>
                </c:pt>
                <c:pt idx="22">
                  <c:v>241.26367408413</c:v>
                </c:pt>
                <c:pt idx="23">
                  <c:v>300.61400845612002</c:v>
                </c:pt>
                <c:pt idx="24">
                  <c:v>319.53804808731002</c:v>
                </c:pt>
                <c:pt idx="25">
                  <c:v>339.79481242310999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F4-4DE4-82D1-2947DA591D82}"/>
            </c:ext>
          </c:extLst>
        </c:ser>
        <c:ser>
          <c:idx val="3"/>
          <c:order val="3"/>
          <c:tx>
            <c:strRef>
              <c:f>'Profitability varying prices'!$E$9</c:f>
              <c:strCache>
                <c:ptCount val="1"/>
                <c:pt idx="0">
                  <c:v>Dividend (75% Price Reduction)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'Profitability varying prices'!$A$10:$A$35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'Profitability varying prices'!$E$10:$E$35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F4-4DE4-82D1-2947DA591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707728"/>
        <c:axId val="1846256272"/>
      </c:lineChart>
      <c:catAx>
        <c:axId val="1914707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616623777107606"/>
              <c:y val="0.7751664546942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846256272"/>
        <c:crosses val="autoZero"/>
        <c:auto val="1"/>
        <c:lblAlgn val="ctr"/>
        <c:lblOffset val="100"/>
        <c:tickLblSkip val="5"/>
        <c:noMultiLvlLbl val="0"/>
      </c:catAx>
      <c:valAx>
        <c:axId val="1846256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Dividend (Million ZMW)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91470772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3157926823108177E-2"/>
          <c:y val="0.85479604398079168"/>
          <c:w val="0.97419937844685567"/>
          <c:h val="0.14263172184481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ZM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Profitability at various price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'Profitability varying prices'!$P$10</c:f>
              <c:strCache>
                <c:ptCount val="1"/>
                <c:pt idx="0">
                  <c:v>NPV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F26-4F98-BC29-9FADC40085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EF26-4F98-BC29-9FADC400853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F26-4F98-BC29-9FADC40085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EF26-4F98-BC29-9FADC400853D}"/>
              </c:ext>
            </c:extLst>
          </c:dPt>
          <c:cat>
            <c:strRef>
              <c:f>'Profitability varying prices'!$O$11:$O$14</c:f>
              <c:strCache>
                <c:ptCount val="4"/>
                <c:pt idx="0">
                  <c:v>Base Price</c:v>
                </c:pt>
                <c:pt idx="1">
                  <c:v>Current Hydro Price(75% Reduction)</c:v>
                </c:pt>
                <c:pt idx="2">
                  <c:v>Reduction Price at 50%</c:v>
                </c:pt>
                <c:pt idx="3">
                  <c:v>Reduction Price at 25%</c:v>
                </c:pt>
              </c:strCache>
            </c:strRef>
          </c:cat>
          <c:val>
            <c:numRef>
              <c:f>'Profitability varying prices'!$P$11:$P$14</c:f>
              <c:numCache>
                <c:formatCode>General</c:formatCode>
                <c:ptCount val="4"/>
                <c:pt idx="0">
                  <c:v>1717.33</c:v>
                </c:pt>
                <c:pt idx="1">
                  <c:v>-2813.58</c:v>
                </c:pt>
                <c:pt idx="2">
                  <c:v>223.28</c:v>
                </c:pt>
                <c:pt idx="3">
                  <c:v>1348.05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7-4648-B167-9AC9AC2E4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368176"/>
        <c:axId val="1983370096"/>
      </c:barChart>
      <c:lineChart>
        <c:grouping val="standard"/>
        <c:varyColors val="0"/>
        <c:ser>
          <c:idx val="1"/>
          <c:order val="1"/>
          <c:tx>
            <c:strRef>
              <c:f>'Profitability varying prices'!$Q$10</c:f>
              <c:strCache>
                <c:ptCount val="1"/>
                <c:pt idx="0">
                  <c:v>IRR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strRef>
              <c:f>'Profitability varying prices'!$O$11:$O$14</c:f>
              <c:strCache>
                <c:ptCount val="4"/>
                <c:pt idx="0">
                  <c:v>Base Price</c:v>
                </c:pt>
                <c:pt idx="1">
                  <c:v>Current Hydro Price(75% Reduction)</c:v>
                </c:pt>
                <c:pt idx="2">
                  <c:v>Reduction Price at 50%</c:v>
                </c:pt>
                <c:pt idx="3">
                  <c:v>Reduction Price at 25%</c:v>
                </c:pt>
              </c:strCache>
            </c:strRef>
          </c:cat>
          <c:val>
            <c:numRef>
              <c:f>'Profitability varying prices'!$Q$11:$Q$14</c:f>
              <c:numCache>
                <c:formatCode>General</c:formatCode>
                <c:ptCount val="4"/>
                <c:pt idx="0">
                  <c:v>15.09</c:v>
                </c:pt>
                <c:pt idx="1">
                  <c:v>0</c:v>
                </c:pt>
                <c:pt idx="2">
                  <c:v>7.81</c:v>
                </c:pt>
                <c:pt idx="3">
                  <c:v>14.58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87-4648-B167-9AC9AC2E4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353536"/>
        <c:axId val="1990353056"/>
      </c:lineChart>
      <c:catAx>
        <c:axId val="19833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983370096"/>
        <c:crosses val="autoZero"/>
        <c:auto val="1"/>
        <c:lblAlgn val="ctr"/>
        <c:lblOffset val="100"/>
        <c:noMultiLvlLbl val="0"/>
      </c:catAx>
      <c:valAx>
        <c:axId val="1983370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NPV (ZMW)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983368176"/>
        <c:crosses val="autoZero"/>
        <c:crossBetween val="between"/>
      </c:valAx>
      <c:valAx>
        <c:axId val="19903530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IRR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990353536"/>
        <c:crosses val="max"/>
        <c:crossBetween val="between"/>
      </c:valAx>
      <c:catAx>
        <c:axId val="1990353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0353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</a:defRPr>
      </a:pPr>
      <a:endParaRPr lang="en-ZM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CHANGE IN PROFITABILITY AT VARYING PRODUCTION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Sheet1!$H$39</c:f>
              <c:strCache>
                <c:ptCount val="1"/>
                <c:pt idx="0">
                  <c:v>NPV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69B-41EB-B229-9607221346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A58-4CBC-B979-A4A7CCEA715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B-41EB-B229-9607221346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9B-41EB-B229-9607221346F5}"/>
              </c:ext>
            </c:extLst>
          </c:dPt>
          <c:cat>
            <c:strRef>
              <c:f>Sheet1!$F$40:$F$43</c:f>
              <c:strCache>
                <c:ptCount val="4"/>
                <c:pt idx="0">
                  <c:v>Base Production</c:v>
                </c:pt>
                <c:pt idx="1">
                  <c:v>Production at 25% increase</c:v>
                </c:pt>
                <c:pt idx="2">
                  <c:v>Production at 50% Increase</c:v>
                </c:pt>
                <c:pt idx="3">
                  <c:v>Production at 75% Increase</c:v>
                </c:pt>
              </c:strCache>
            </c:strRef>
          </c:cat>
          <c:val>
            <c:numRef>
              <c:f>Sheet1!$H$40:$H$43</c:f>
              <c:numCache>
                <c:formatCode>General</c:formatCode>
                <c:ptCount val="4"/>
                <c:pt idx="0">
                  <c:v>2456.5300000000002</c:v>
                </c:pt>
                <c:pt idx="1">
                  <c:v>3564.85</c:v>
                </c:pt>
                <c:pt idx="2">
                  <c:v>4673.13</c:v>
                </c:pt>
                <c:pt idx="3">
                  <c:v>5781.41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1-4E6C-8D11-04B8A8D1B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706783"/>
        <c:axId val="718694303"/>
      </c:barChart>
      <c:lineChart>
        <c:grouping val="standard"/>
        <c:varyColors val="0"/>
        <c:ser>
          <c:idx val="2"/>
          <c:order val="1"/>
          <c:tx>
            <c:strRef>
              <c:f>Sheet1!$I$39</c:f>
              <c:strCache>
                <c:ptCount val="1"/>
                <c:pt idx="0">
                  <c:v>IRR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cat>
            <c:strRef>
              <c:f>Sheet1!$F$40:$F$43</c:f>
              <c:strCache>
                <c:ptCount val="4"/>
                <c:pt idx="0">
                  <c:v>Base Production</c:v>
                </c:pt>
                <c:pt idx="1">
                  <c:v>Production at 25% increase</c:v>
                </c:pt>
                <c:pt idx="2">
                  <c:v>Production at 50% Increase</c:v>
                </c:pt>
                <c:pt idx="3">
                  <c:v>Production at 75% Increase</c:v>
                </c:pt>
              </c:strCache>
            </c:strRef>
          </c:cat>
          <c:val>
            <c:numRef>
              <c:f>Sheet1!$I$40:$I$43</c:f>
              <c:numCache>
                <c:formatCode>General</c:formatCode>
                <c:ptCount val="4"/>
                <c:pt idx="0">
                  <c:v>20.239999999999998</c:v>
                </c:pt>
                <c:pt idx="1">
                  <c:v>25.58</c:v>
                </c:pt>
                <c:pt idx="2">
                  <c:v>30.75</c:v>
                </c:pt>
                <c:pt idx="3">
                  <c:v>35.74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B1-4E6C-8D11-04B8A8D1B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163263"/>
        <c:axId val="673163743"/>
      </c:lineChart>
      <c:catAx>
        <c:axId val="71870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718694303"/>
        <c:crosses val="autoZero"/>
        <c:auto val="1"/>
        <c:lblAlgn val="ctr"/>
        <c:lblOffset val="100"/>
        <c:noMultiLvlLbl val="0"/>
      </c:catAx>
      <c:valAx>
        <c:axId val="71869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NPV (ZMW)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718706783"/>
        <c:crosses val="autoZero"/>
        <c:crossBetween val="between"/>
      </c:valAx>
      <c:valAx>
        <c:axId val="67316374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IRR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673163263"/>
        <c:crosses val="max"/>
        <c:crossBetween val="between"/>
      </c:valAx>
      <c:catAx>
        <c:axId val="673163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16374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ZM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CHANGES IN SHAREHOLDER DIVIDENDS WITH PRODUCTION VARIATIONS</a:t>
            </a:r>
          </a:p>
        </c:rich>
      </c:tx>
      <c:layout>
        <c:manualLayout>
          <c:xMode val="edge"/>
          <c:yMode val="edge"/>
          <c:x val="0.14666332678852162"/>
          <c:y val="1.0101010101010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4974866116068375"/>
          <c:y val="0.16132717222466994"/>
          <c:w val="0.81589339360882585"/>
          <c:h val="0.52569485283535178"/>
        </c:manualLayout>
      </c:layout>
      <c:lineChart>
        <c:grouping val="stacked"/>
        <c:varyColors val="0"/>
        <c:ser>
          <c:idx val="0"/>
          <c:order val="0"/>
          <c:tx>
            <c:strRef>
              <c:f>'[Chart in Microsoft PowerPoint]Sheet1'!$B$11</c:f>
              <c:strCache>
                <c:ptCount val="1"/>
                <c:pt idx="0">
                  <c:v>Dividend (Base Case Production 140)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'[Chart in Microsoft PowerPoint]Sheet1'!$A$12:$A$37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'[Chart in Microsoft PowerPoint]Sheet1'!$B$12:$B$37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12.279825617958</c:v>
                </c:pt>
                <c:pt idx="5">
                  <c:v>84.078544070294001</c:v>
                </c:pt>
                <c:pt idx="6">
                  <c:v>105.09233441866</c:v>
                </c:pt>
                <c:pt idx="7">
                  <c:v>128.15233689685999</c:v>
                </c:pt>
                <c:pt idx="8">
                  <c:v>153.48479103625999</c:v>
                </c:pt>
                <c:pt idx="9">
                  <c:v>181.34292831362001</c:v>
                </c:pt>
                <c:pt idx="10">
                  <c:v>212.01046724714001</c:v>
                </c:pt>
                <c:pt idx="11">
                  <c:v>245.80558898781001</c:v>
                </c:pt>
                <c:pt idx="12">
                  <c:v>282.10587043747</c:v>
                </c:pt>
                <c:pt idx="13">
                  <c:v>319.87366577837003</c:v>
                </c:pt>
                <c:pt idx="14">
                  <c:v>347.12628226163002</c:v>
                </c:pt>
                <c:pt idx="15">
                  <c:v>376.13830024156999</c:v>
                </c:pt>
                <c:pt idx="16">
                  <c:v>407.03424637768001</c:v>
                </c:pt>
                <c:pt idx="17">
                  <c:v>439.94746059928002</c:v>
                </c:pt>
                <c:pt idx="18">
                  <c:v>475.02071982414998</c:v>
                </c:pt>
                <c:pt idx="19">
                  <c:v>512.40690581548995</c:v>
                </c:pt>
                <c:pt idx="20">
                  <c:v>552.26972030072</c:v>
                </c:pt>
                <c:pt idx="21">
                  <c:v>594.78445069640998</c:v>
                </c:pt>
                <c:pt idx="22">
                  <c:v>640.13879002028</c:v>
                </c:pt>
                <c:pt idx="23">
                  <c:v>727.80925762376</c:v>
                </c:pt>
                <c:pt idx="24">
                  <c:v>777.06415994582005</c:v>
                </c:pt>
                <c:pt idx="25">
                  <c:v>829.80527822357999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4-408F-B64F-A7E32EDF0CCC}"/>
            </c:ext>
          </c:extLst>
        </c:ser>
        <c:ser>
          <c:idx val="1"/>
          <c:order val="1"/>
          <c:tx>
            <c:strRef>
              <c:f>'[Chart in Microsoft PowerPoint]Sheet1'!$C$11</c:f>
              <c:strCache>
                <c:ptCount val="1"/>
                <c:pt idx="0">
                  <c:v>Dividend (Production at 25%)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'[Chart in Microsoft PowerPoint]Sheet1'!$A$12:$A$37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'[Chart in Microsoft PowerPoint]Sheet1'!$C$12:$C$37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4.5729749397103996</c:v>
                </c:pt>
                <c:pt idx="4">
                  <c:v>122.93114863624</c:v>
                </c:pt>
                <c:pt idx="5">
                  <c:v>146.22064666347001</c:v>
                </c:pt>
                <c:pt idx="6">
                  <c:v>171.64652629596</c:v>
                </c:pt>
                <c:pt idx="7">
                  <c:v>199.43187639743999</c:v>
                </c:pt>
                <c:pt idx="8">
                  <c:v>229.82517784138</c:v>
                </c:pt>
                <c:pt idx="9">
                  <c:v>263.10348258189998</c:v>
                </c:pt>
                <c:pt idx="10">
                  <c:v>299.57602086846998</c:v>
                </c:pt>
                <c:pt idx="11">
                  <c:v>339.58829691624999</c:v>
                </c:pt>
                <c:pt idx="12">
                  <c:v>382.54715062883997</c:v>
                </c:pt>
                <c:pt idx="13">
                  <c:v>427.44627686332001</c:v>
                </c:pt>
                <c:pt idx="14">
                  <c:v>462.33654873361002</c:v>
                </c:pt>
                <c:pt idx="15">
                  <c:v>499.52849563306</c:v>
                </c:pt>
                <c:pt idx="16">
                  <c:v>539.18514564196005</c:v>
                </c:pt>
                <c:pt idx="17">
                  <c:v>581.48107371133995</c:v>
                </c:pt>
                <c:pt idx="18">
                  <c:v>626.60321946715999</c:v>
                </c:pt>
                <c:pt idx="19">
                  <c:v>674.75176293314996</c:v>
                </c:pt>
                <c:pt idx="20">
                  <c:v>726.14106227372997</c:v>
                </c:pt>
                <c:pt idx="21">
                  <c:v>781.00065794952002</c:v>
                </c:pt>
                <c:pt idx="22">
                  <c:v>839.57634798832999</c:v>
                </c:pt>
                <c:pt idx="23">
                  <c:v>941.40688220756999</c:v>
                </c:pt>
                <c:pt idx="24">
                  <c:v>1005.8272158751</c:v>
                </c:pt>
                <c:pt idx="25">
                  <c:v>1074.8105111238001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4-408F-B64F-A7E32EDF0CCC}"/>
            </c:ext>
          </c:extLst>
        </c:ser>
        <c:ser>
          <c:idx val="2"/>
          <c:order val="2"/>
          <c:tx>
            <c:strRef>
              <c:f>'[Chart in Microsoft PowerPoint]Sheet1'!$D$11</c:f>
              <c:strCache>
                <c:ptCount val="1"/>
                <c:pt idx="0">
                  <c:v>Dividend (Production 50%)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'[Chart in Microsoft PowerPoint]Sheet1'!$A$12:$A$37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'[Chart in Microsoft PowerPoint]Sheet1'!$D$12:$D$37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58.748983114810002</c:v>
                </c:pt>
                <c:pt idx="4">
                  <c:v>180.95365339176999</c:v>
                </c:pt>
                <c:pt idx="5">
                  <c:v>208.36274925665001</c:v>
                </c:pt>
                <c:pt idx="6">
                  <c:v>238.20071817325001</c:v>
                </c:pt>
                <c:pt idx="7">
                  <c:v>270.71141589801999</c:v>
                </c:pt>
                <c:pt idx="8">
                  <c:v>306.1655646465</c:v>
                </c:pt>
                <c:pt idx="9">
                  <c:v>344.86403685018001</c:v>
                </c:pt>
                <c:pt idx="10">
                  <c:v>387.14157448980001</c:v>
                </c:pt>
                <c:pt idx="11">
                  <c:v>433.3710048447</c:v>
                </c:pt>
                <c:pt idx="12">
                  <c:v>482.98843082018999</c:v>
                </c:pt>
                <c:pt idx="13">
                  <c:v>535.01888794828005</c:v>
                </c:pt>
                <c:pt idx="14">
                  <c:v>577.54681520559996</c:v>
                </c:pt>
                <c:pt idx="15">
                  <c:v>622.91869102455996</c:v>
                </c:pt>
                <c:pt idx="16">
                  <c:v>671.33604490625999</c:v>
                </c:pt>
                <c:pt idx="17">
                  <c:v>723.01468682337998</c:v>
                </c:pt>
                <c:pt idx="18">
                  <c:v>778.18571911015999</c:v>
                </c:pt>
                <c:pt idx="19">
                  <c:v>837.09662005078997</c:v>
                </c:pt>
                <c:pt idx="20">
                  <c:v>900.01240424672994</c:v>
                </c:pt>
                <c:pt idx="21">
                  <c:v>967.21686520262006</c:v>
                </c:pt>
                <c:pt idx="22">
                  <c:v>1039.0139059564001</c:v>
                </c:pt>
                <c:pt idx="23">
                  <c:v>1155.0045067914</c:v>
                </c:pt>
                <c:pt idx="24">
                  <c:v>1234.5902718043001</c:v>
                </c:pt>
                <c:pt idx="25">
                  <c:v>1319.815744024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C4-408F-B64F-A7E32EDF0CCC}"/>
            </c:ext>
          </c:extLst>
        </c:ser>
        <c:ser>
          <c:idx val="3"/>
          <c:order val="3"/>
          <c:tx>
            <c:strRef>
              <c:f>'[Chart in Microsoft PowerPoint]Sheet1'!$E$11</c:f>
              <c:strCache>
                <c:ptCount val="1"/>
                <c:pt idx="0">
                  <c:v>Dividend (Production 75%)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'[Chart in Microsoft PowerPoint]Sheet1'!$A$12:$A$37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'[Chart in Microsoft PowerPoint]Sheet1'!$E$12:$E$37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112.92499128991</c:v>
                </c:pt>
                <c:pt idx="4">
                  <c:v>238.97615814731</c:v>
                </c:pt>
                <c:pt idx="5">
                  <c:v>270.50485184982</c:v>
                </c:pt>
                <c:pt idx="6">
                  <c:v>304.75491005053999</c:v>
                </c:pt>
                <c:pt idx="7">
                  <c:v>341.99095539860002</c:v>
                </c:pt>
                <c:pt idx="8">
                  <c:v>382.50595145161998</c:v>
                </c:pt>
                <c:pt idx="9">
                  <c:v>426.62459111846999</c:v>
                </c:pt>
                <c:pt idx="10">
                  <c:v>474.70712811112998</c:v>
                </c:pt>
                <c:pt idx="11">
                  <c:v>527.15371277314</c:v>
                </c:pt>
                <c:pt idx="12">
                  <c:v>583.42971101156002</c:v>
                </c:pt>
                <c:pt idx="13">
                  <c:v>642.59149903322998</c:v>
                </c:pt>
                <c:pt idx="14">
                  <c:v>692.75708167758</c:v>
                </c:pt>
                <c:pt idx="15">
                  <c:v>746.30888641600995</c:v>
                </c:pt>
                <c:pt idx="16">
                  <c:v>803.48694417056004</c:v>
                </c:pt>
                <c:pt idx="17">
                  <c:v>864.54829993546002</c:v>
                </c:pt>
                <c:pt idx="18">
                  <c:v>929.76821875319001</c:v>
                </c:pt>
                <c:pt idx="19">
                  <c:v>999.44147716851</c:v>
                </c:pt>
                <c:pt idx="20">
                  <c:v>1073.8837462197</c:v>
                </c:pt>
                <c:pt idx="21">
                  <c:v>1153.4330724557001</c:v>
                </c:pt>
                <c:pt idx="22">
                  <c:v>1238.4514639245001</c:v>
                </c:pt>
                <c:pt idx="23">
                  <c:v>1368.6021313751</c:v>
                </c:pt>
                <c:pt idx="24">
                  <c:v>1463.3533277336001</c:v>
                </c:pt>
                <c:pt idx="25">
                  <c:v>1564.8209769243001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C4-408F-B64F-A7E32EDF0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88943"/>
        <c:axId val="601489423"/>
      </c:lineChart>
      <c:catAx>
        <c:axId val="601488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601489423"/>
        <c:crosses val="autoZero"/>
        <c:auto val="1"/>
        <c:lblAlgn val="ctr"/>
        <c:lblOffset val="100"/>
        <c:tickLblSkip val="5"/>
        <c:noMultiLvlLbl val="0"/>
      </c:catAx>
      <c:valAx>
        <c:axId val="601489423"/>
        <c:scaling>
          <c:orientation val="minMax"/>
          <c:max val="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Dividends (Million ZMW)</a:t>
                </a:r>
              </a:p>
            </c:rich>
          </c:tx>
          <c:layout>
            <c:manualLayout>
              <c:xMode val="edge"/>
              <c:yMode val="edge"/>
              <c:x val="1.201431500903281E-2"/>
              <c:y val="0.26670978014019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60148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16049863506651E-2"/>
          <c:y val="0.81739426956384165"/>
          <c:w val="0.95958460111685828"/>
          <c:h val="0.1665957563483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ZM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CHANGE IN SHAREHOLDER DIVIDENDS WITH LOAN REPAYMENT PERIOD</a:t>
            </a:r>
          </a:p>
        </c:rich>
      </c:tx>
      <c:layout>
        <c:manualLayout>
          <c:xMode val="edge"/>
          <c:yMode val="edge"/>
          <c:x val="0.180955335025828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84044014725814"/>
          <c:y val="3.9944453181201482E-2"/>
          <c:w val="0.7786080000887543"/>
          <c:h val="0.60907187425019116"/>
        </c:manualLayout>
      </c:layout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Dividend (5 Years Repayment)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Sheet3!$A$3:$A$28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Sheet3!$B$3:$B$28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">
                  <c:v>21.883809503304999</c:v>
                </c:pt>
                <c:pt idx="5" formatCode="0.0">
                  <c:v>94.186424074561998</c:v>
                </c:pt>
                <c:pt idx="6" formatCode="0.0">
                  <c:v>119.53290545997</c:v>
                </c:pt>
                <c:pt idx="7" formatCode="0.0">
                  <c:v>145.84314303469</c:v>
                </c:pt>
                <c:pt idx="8" formatCode="0.0">
                  <c:v>171.15390210165</c:v>
                </c:pt>
                <c:pt idx="9" formatCode="0.0">
                  <c:v>195.51524772175</c:v>
                </c:pt>
                <c:pt idx="10" formatCode="0.0">
                  <c:v>222.26570254936999</c:v>
                </c:pt>
                <c:pt idx="11" formatCode="0.0">
                  <c:v>251.68871922368001</c:v>
                </c:pt>
                <c:pt idx="12" formatCode="0.0">
                  <c:v>284.10423693372002</c:v>
                </c:pt>
                <c:pt idx="13" formatCode="0.0">
                  <c:v>319.87366577837003</c:v>
                </c:pt>
                <c:pt idx="14" formatCode="0.0">
                  <c:v>347.12628226163002</c:v>
                </c:pt>
                <c:pt idx="15" formatCode="0.0">
                  <c:v>376.13830024156999</c:v>
                </c:pt>
                <c:pt idx="16" formatCode="0.0">
                  <c:v>407.03424637768001</c:v>
                </c:pt>
                <c:pt idx="17" formatCode="0.0">
                  <c:v>439.94746059928002</c:v>
                </c:pt>
                <c:pt idx="18" formatCode="0.0">
                  <c:v>475.02071982414998</c:v>
                </c:pt>
                <c:pt idx="19" formatCode="0.0">
                  <c:v>512.40690581548995</c:v>
                </c:pt>
                <c:pt idx="20" formatCode="0.0">
                  <c:v>552.26972030072</c:v>
                </c:pt>
                <c:pt idx="21" formatCode="0.0">
                  <c:v>594.78445069640998</c:v>
                </c:pt>
                <c:pt idx="22" formatCode="0.0">
                  <c:v>640.13879002028</c:v>
                </c:pt>
                <c:pt idx="23" formatCode="0.0">
                  <c:v>727.80925762376</c:v>
                </c:pt>
                <c:pt idx="24" formatCode="0.0">
                  <c:v>777.06415994582005</c:v>
                </c:pt>
                <c:pt idx="25" formatCode="0.0">
                  <c:v>829.80527822357999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B0-4AB4-AA33-3EB533C49984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Dividend (Base Case 10 year repayment)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Sheet3!$A$3:$A$28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Sheet3!$C$3:$C$28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">
                  <c:v>12.279825617958</c:v>
                </c:pt>
                <c:pt idx="5" formatCode="0.0">
                  <c:v>84.078544070294001</c:v>
                </c:pt>
                <c:pt idx="6" formatCode="0.0">
                  <c:v>105.09233441866</c:v>
                </c:pt>
                <c:pt idx="7" formatCode="0.0">
                  <c:v>128.15233689685999</c:v>
                </c:pt>
                <c:pt idx="8" formatCode="0.0">
                  <c:v>153.48479103625999</c:v>
                </c:pt>
                <c:pt idx="9" formatCode="0.0">
                  <c:v>181.34292831362001</c:v>
                </c:pt>
                <c:pt idx="10" formatCode="0.0">
                  <c:v>212.01046724714001</c:v>
                </c:pt>
                <c:pt idx="11" formatCode="0.0">
                  <c:v>245.80558898781001</c:v>
                </c:pt>
                <c:pt idx="12" formatCode="0.0">
                  <c:v>282.10587043747</c:v>
                </c:pt>
                <c:pt idx="13" formatCode="0.0">
                  <c:v>319.87366577837003</c:v>
                </c:pt>
                <c:pt idx="14" formatCode="0.0">
                  <c:v>347.12628226163002</c:v>
                </c:pt>
                <c:pt idx="15" formatCode="0.0">
                  <c:v>376.13830024156999</c:v>
                </c:pt>
                <c:pt idx="16" formatCode="0.0">
                  <c:v>407.03424637768001</c:v>
                </c:pt>
                <c:pt idx="17" formatCode="0.0">
                  <c:v>439.94746059928002</c:v>
                </c:pt>
                <c:pt idx="18" formatCode="0.0">
                  <c:v>475.02071982414998</c:v>
                </c:pt>
                <c:pt idx="19" formatCode="0.0">
                  <c:v>512.40690581548995</c:v>
                </c:pt>
                <c:pt idx="20" formatCode="0.0">
                  <c:v>552.26972030072</c:v>
                </c:pt>
                <c:pt idx="21" formatCode="0.0">
                  <c:v>594.78445069640998</c:v>
                </c:pt>
                <c:pt idx="22" formatCode="0.0">
                  <c:v>640.13879002028</c:v>
                </c:pt>
                <c:pt idx="23" formatCode="0.0">
                  <c:v>727.80925762376</c:v>
                </c:pt>
                <c:pt idx="24" formatCode="0.0">
                  <c:v>777.06415994582005</c:v>
                </c:pt>
                <c:pt idx="25" formatCode="0.0">
                  <c:v>829.80527822357999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B0-4AB4-AA33-3EB533C49984}"/>
            </c:ext>
          </c:extLst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Dividend (15 years repayment)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Sheet3!$A$3:$A$28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Sheet3!$D$3:$D$28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">
                  <c:v>9.0784976561755002</c:v>
                </c:pt>
                <c:pt idx="5" formatCode="0.0">
                  <c:v>80.709250735539001</c:v>
                </c:pt>
                <c:pt idx="6" formatCode="0.0">
                  <c:v>100.27881073823001</c:v>
                </c:pt>
                <c:pt idx="7" formatCode="0.0">
                  <c:v>121.75095879908</c:v>
                </c:pt>
                <c:pt idx="8" formatCode="0.0">
                  <c:v>145.34076714092001</c:v>
                </c:pt>
                <c:pt idx="9" formatCode="0.0">
                  <c:v>171.28951963726001</c:v>
                </c:pt>
                <c:pt idx="10" formatCode="0.0">
                  <c:v>199.86815556607999</c:v>
                </c:pt>
                <c:pt idx="11" formatCode="0.0">
                  <c:v>231.38119060853001</c:v>
                </c:pt>
                <c:pt idx="12" formatCode="0.0">
                  <c:v>266.17118334320003</c:v>
                </c:pt>
                <c:pt idx="13" formatCode="0.0">
                  <c:v>304.62382541298001</c:v>
                </c:pt>
                <c:pt idx="14" formatCode="0.0">
                  <c:v>334.89444967076003</c:v>
                </c:pt>
                <c:pt idx="15" formatCode="0.0">
                  <c:v>367.28722105089997</c:v>
                </c:pt>
                <c:pt idx="16" formatCode="0.0">
                  <c:v>401.95663966539001</c:v>
                </c:pt>
                <c:pt idx="17" formatCode="0.0">
                  <c:v>438.22271225474998</c:v>
                </c:pt>
                <c:pt idx="18" formatCode="0.0">
                  <c:v>475.02071982414998</c:v>
                </c:pt>
                <c:pt idx="19" formatCode="0.0">
                  <c:v>512.40690581548995</c:v>
                </c:pt>
                <c:pt idx="20" formatCode="0.0">
                  <c:v>552.26972030072</c:v>
                </c:pt>
                <c:pt idx="21" formatCode="0.0">
                  <c:v>594.78445069640998</c:v>
                </c:pt>
                <c:pt idx="22" formatCode="0.0">
                  <c:v>640.13879002028</c:v>
                </c:pt>
                <c:pt idx="23" formatCode="0.0">
                  <c:v>727.80925762376</c:v>
                </c:pt>
                <c:pt idx="24" formatCode="0.0">
                  <c:v>777.06415994582005</c:v>
                </c:pt>
                <c:pt idx="25" formatCode="0.0">
                  <c:v>829.80527822357999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B0-4AB4-AA33-3EB533C49984}"/>
            </c:ext>
          </c:extLst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Dividend (20 Years Repayment 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Sheet3!$A$3:$A$28</c:f>
              <c:strCach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strCache>
            </c:strRef>
          </c:cat>
          <c:val>
            <c:numRef>
              <c:f>Sheet3!$E$3:$E$28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">
                  <c:v>7.4778336752851002</c:v>
                </c:pt>
                <c:pt idx="5" formatCode="0.0">
                  <c:v>79.024604068160997</c:v>
                </c:pt>
                <c:pt idx="6" formatCode="0.0">
                  <c:v>97.872048898011002</c:v>
                </c:pt>
                <c:pt idx="7" formatCode="0.0">
                  <c:v>118.55026975019</c:v>
                </c:pt>
                <c:pt idx="8" formatCode="0.0">
                  <c:v>141.26875519325</c:v>
                </c:pt>
                <c:pt idx="9" formatCode="0.0">
                  <c:v>166.26281529907001</c:v>
                </c:pt>
                <c:pt idx="10" formatCode="0.0">
                  <c:v>193.79699972554999</c:v>
                </c:pt>
                <c:pt idx="11" formatCode="0.0">
                  <c:v>224.16899141888999</c:v>
                </c:pt>
                <c:pt idx="12" formatCode="0.0">
                  <c:v>257.71404408619998</c:v>
                </c:pt>
                <c:pt idx="13" formatCode="0.0">
                  <c:v>294.81004150899997</c:v>
                </c:pt>
                <c:pt idx="14" formatCode="0.0">
                  <c:v>323.60397289140002</c:v>
                </c:pt>
                <c:pt idx="15" formatCode="0.0">
                  <c:v>354.39108887035002</c:v>
                </c:pt>
                <c:pt idx="16" formatCode="0.0">
                  <c:v>387.31636756040001</c:v>
                </c:pt>
                <c:pt idx="17" formatCode="0.0">
                  <c:v>422.53511150341001</c:v>
                </c:pt>
                <c:pt idx="18" formatCode="0.0">
                  <c:v>460.21367412172998</c:v>
                </c:pt>
                <c:pt idx="19" formatCode="0.0">
                  <c:v>500.53023695485001</c:v>
                </c:pt>
                <c:pt idx="20" formatCode="0.0">
                  <c:v>543.67564121846999</c:v>
                </c:pt>
                <c:pt idx="21" formatCode="0.0">
                  <c:v>589.85427747187998</c:v>
                </c:pt>
                <c:pt idx="22" formatCode="0.0">
                  <c:v>638.46412150239996</c:v>
                </c:pt>
                <c:pt idx="23" formatCode="0.0">
                  <c:v>727.80925762376</c:v>
                </c:pt>
                <c:pt idx="24" formatCode="0.0">
                  <c:v>777.06415994582005</c:v>
                </c:pt>
                <c:pt idx="25" formatCode="0.0">
                  <c:v>829.80527822357999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4B0-4AB4-AA33-3EB533C49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692351"/>
        <c:axId val="562767871"/>
      </c:lineChart>
      <c:catAx>
        <c:axId val="557692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62767871"/>
        <c:crosses val="autoZero"/>
        <c:auto val="1"/>
        <c:lblAlgn val="ctr"/>
        <c:lblOffset val="100"/>
        <c:tickLblSkip val="5"/>
        <c:noMultiLvlLbl val="0"/>
      </c:catAx>
      <c:valAx>
        <c:axId val="5627678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Dividends in the long term of loan repayment (Million ZMW)</a:t>
                </a:r>
              </a:p>
            </c:rich>
          </c:tx>
          <c:layout>
            <c:manualLayout>
              <c:xMode val="edge"/>
              <c:yMode val="edge"/>
              <c:x val="1.9569085652192939E-3"/>
              <c:y val="3.99444531812014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5769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13797468900557E-2"/>
          <c:y val="0.84200740201386737"/>
          <c:w val="0.96472587563183487"/>
          <c:h val="0.13999828083951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ZM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CHANGE IN PROFITABILITY AT VARYING LOAN REPAYMENT PERIODS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Sheet1!$H$35</c:f>
              <c:strCache>
                <c:ptCount val="1"/>
                <c:pt idx="0">
                  <c:v>NPV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43-4184-9756-7AF7CE886A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43-4184-9756-7AF7CE886AF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43-4184-9756-7AF7CE886AF4}"/>
              </c:ext>
            </c:extLst>
          </c:dPt>
          <c:cat>
            <c:strRef>
              <c:f>Sheet1!$G$36:$G$39</c:f>
              <c:strCache>
                <c:ptCount val="4"/>
                <c:pt idx="0">
                  <c:v>5 Years</c:v>
                </c:pt>
                <c:pt idx="1">
                  <c:v>10 Years</c:v>
                </c:pt>
                <c:pt idx="2">
                  <c:v>15 Years</c:v>
                </c:pt>
                <c:pt idx="3">
                  <c:v>20 Years</c:v>
                </c:pt>
              </c:strCache>
            </c:strRef>
          </c:cat>
          <c:val>
            <c:numRef>
              <c:f>Sheet1!$H$36:$H$39</c:f>
              <c:numCache>
                <c:formatCode>General</c:formatCode>
                <c:ptCount val="4"/>
                <c:pt idx="0">
                  <c:v>2519.1799999999998</c:v>
                </c:pt>
                <c:pt idx="1">
                  <c:v>2456.5300000000002</c:v>
                </c:pt>
                <c:pt idx="2">
                  <c:v>2395.2600000000002</c:v>
                </c:pt>
                <c:pt idx="3">
                  <c:v>2335.31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4-450C-9193-7343DE31B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768831"/>
        <c:axId val="669425759"/>
      </c:barChart>
      <c:lineChart>
        <c:grouping val="standard"/>
        <c:varyColors val="0"/>
        <c:ser>
          <c:idx val="1"/>
          <c:order val="1"/>
          <c:tx>
            <c:strRef>
              <c:f>Sheet1!$I$35</c:f>
              <c:strCache>
                <c:ptCount val="1"/>
                <c:pt idx="0">
                  <c:v>IRR</c:v>
                </c:pt>
              </c:strCache>
            </c:strRef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Sheet1!$G$36:$G$39</c:f>
              <c:strCache>
                <c:ptCount val="4"/>
                <c:pt idx="0">
                  <c:v>5 Years</c:v>
                </c:pt>
                <c:pt idx="1">
                  <c:v>10 Years</c:v>
                </c:pt>
                <c:pt idx="2">
                  <c:v>15 Years</c:v>
                </c:pt>
                <c:pt idx="3">
                  <c:v>20 Years</c:v>
                </c:pt>
              </c:strCache>
            </c:strRef>
          </c:cat>
          <c:val>
            <c:numRef>
              <c:f>Sheet1!$I$36:$I$39</c:f>
              <c:numCache>
                <c:formatCode>General</c:formatCode>
                <c:ptCount val="4"/>
                <c:pt idx="0">
                  <c:v>20.83</c:v>
                </c:pt>
                <c:pt idx="1">
                  <c:v>20.239999999999998</c:v>
                </c:pt>
                <c:pt idx="2">
                  <c:v>19.84</c:v>
                </c:pt>
                <c:pt idx="3">
                  <c:v>19.57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4-450C-9193-7343DE31B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701167"/>
        <c:axId val="509697807"/>
      </c:lineChart>
      <c:catAx>
        <c:axId val="562768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669425759"/>
        <c:crosses val="autoZero"/>
        <c:auto val="1"/>
        <c:lblAlgn val="ctr"/>
        <c:lblOffset val="100"/>
        <c:noMultiLvlLbl val="0"/>
      </c:catAx>
      <c:valAx>
        <c:axId val="6694257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NPV (ZMW)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62768831"/>
        <c:crosses val="autoZero"/>
        <c:crossBetween val="between"/>
      </c:valAx>
      <c:valAx>
        <c:axId val="50969780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IRR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09701167"/>
        <c:crosses val="max"/>
        <c:crossBetween val="between"/>
      </c:valAx>
      <c:catAx>
        <c:axId val="5097011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697807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Z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The theory should cover aspects of seasonal/daily variability of demand</a:t>
            </a:r>
            <a:endParaRPr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dirty="0"/>
              <a:t>And how if can evolve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9" name="Google Shape;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dirty="0"/>
              <a:t>And how if can evolve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7" name="Google Shape;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We need to simplify and understand the representation of reality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And how if can evolve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We need to simplify and understand the representation of reality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And how if can evolve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3349485" y="231015"/>
            <a:ext cx="884251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3349486" y="4339705"/>
            <a:ext cx="884251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6172202" y="1825625"/>
            <a:ext cx="5181598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  <a:defRPr sz="5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4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3354600" y="4600280"/>
            <a:ext cx="8837400" cy="15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none" strike="noStrike" cap="none" dirty="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Kabwe Harnadih Mubanga</a:t>
            </a:r>
            <a:r>
              <a:rPr lang="sv-SE" sz="2400" b="1" dirty="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(PhD) – kmubanga@unza.zm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Modelling Platform for Africa (EMP-A)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3220314" y="452661"/>
            <a:ext cx="8842513" cy="201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ANALYSING THE FINANCIAL VIABILITY OF THE 50MW BANGWEULU SOLAR PLANT IN ZAMBIA USING FINPLAN</a:t>
            </a:r>
            <a:endParaRPr sz="32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6957045" y="2937129"/>
            <a:ext cx="1627392" cy="96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Helvetica Neue"/>
              <a:buNone/>
            </a:pPr>
            <a:r>
              <a:rPr lang="sv-SE" sz="2000" b="0" i="1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 of the country…</a:t>
            </a:r>
            <a:endParaRPr sz="2000" b="0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5" descr="Animated Flag of Zambia  ">
            <a:extLst>
              <a:ext uri="{FF2B5EF4-FFF2-40B4-BE49-F238E27FC236}">
                <a16:creationId xmlns:a16="http://schemas.microsoft.com/office/drawing/2014/main" id="{0D622580-5939-9F7F-D877-A4D928173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46" y="2881835"/>
            <a:ext cx="17462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349594" y="365126"/>
            <a:ext cx="3932237" cy="63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dirty="0"/>
              <a:t>Background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63CF7-6C53-3B05-8C1C-8EC5A8A9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33" y="1735645"/>
            <a:ext cx="5344999" cy="30720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A65F5-7F3B-B8DD-C0DB-448B61AAC3E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1402" y="1735644"/>
            <a:ext cx="3563332" cy="3594385"/>
          </a:xfrm>
        </p:spPr>
        <p:txBody>
          <a:bodyPr>
            <a:normAutofit/>
          </a:bodyPr>
          <a:lstStyle/>
          <a:p>
            <a:pPr marL="514350" indent="-285750" algn="just">
              <a:buFont typeface="Wingdings" panose="05000000000000000000" pitchFamily="2" charset="2"/>
              <a:buChar char="q"/>
            </a:pPr>
            <a:r>
              <a:rPr lang="en-GB" dirty="0"/>
              <a:t>Zambia’s electricity profile only has about 3% renewable (except for Hydro)</a:t>
            </a:r>
          </a:p>
          <a:p>
            <a:pPr marL="514350" indent="-285750" algn="just">
              <a:buFont typeface="Wingdings" panose="05000000000000000000" pitchFamily="2" charset="2"/>
              <a:buChar char="q"/>
            </a:pPr>
            <a:r>
              <a:rPr lang="en-GB" dirty="0"/>
              <a:t>Climate change has affected hydro due to increased droughts and dry spells</a:t>
            </a:r>
          </a:p>
          <a:p>
            <a:pPr marL="514350" indent="-285750" algn="just">
              <a:buFont typeface="Wingdings" panose="05000000000000000000" pitchFamily="2" charset="2"/>
              <a:buChar char="q"/>
            </a:pPr>
            <a:r>
              <a:rPr lang="en-GB" dirty="0"/>
              <a:t>Only 31.2% have access to electricity (79&amp; Urban and 8% rural)</a:t>
            </a:r>
          </a:p>
          <a:p>
            <a:pPr marL="514350" indent="-285750" algn="just">
              <a:buFont typeface="Wingdings" panose="05000000000000000000" pitchFamily="2" charset="2"/>
              <a:buChar char="q"/>
            </a:pPr>
            <a:r>
              <a:rPr lang="en-GB" dirty="0"/>
              <a:t>Intensified loadshedding since 2015/2016 (mean: 8 hours daily)</a:t>
            </a:r>
            <a:endParaRPr lang="en-ZM" dirty="0"/>
          </a:p>
        </p:txBody>
      </p:sp>
      <p:sp>
        <p:nvSpPr>
          <p:cNvPr id="83" name="Google Shape;83;p5"/>
          <p:cNvSpPr txBox="1"/>
          <p:nvPr/>
        </p:nvSpPr>
        <p:spPr>
          <a:xfrm>
            <a:off x="11539331" y="365125"/>
            <a:ext cx="430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v-SE" sz="1000" b="1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000" b="1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56DFD2E-AC97-D708-14A1-CA1DF5932741}"/>
              </a:ext>
            </a:extLst>
          </p:cNvPr>
          <p:cNvSpPr/>
          <p:nvPr/>
        </p:nvSpPr>
        <p:spPr>
          <a:xfrm>
            <a:off x="8078771" y="0"/>
            <a:ext cx="3563332" cy="640079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Aim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To analyse the financial viability of the 50MW Bangweulu Solar Plant in Zambia using FINPLAN. 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Specific Objectives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To assess the profitability of the 50MW Bangweulu Solar Plant in Zambia taking into consideration three possible scenarios: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1"/>
                </a:solidFill>
              </a:rPr>
              <a:t>change in electric price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1"/>
                </a:solidFill>
              </a:rPr>
              <a:t>change in production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1"/>
                </a:solidFill>
              </a:rPr>
              <a:t>Varying loan payback period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v-SE"/>
              <a:t>Project Description and Financing</a:t>
            </a: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805543" y="1499053"/>
            <a:ext cx="10671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sz="1800" b="0" i="1" u="none" strike="noStrike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your project? Describe it briefly.</a:t>
            </a:r>
            <a:endParaRPr sz="1600"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sz="1800" b="0" i="1" u="none" strike="noStrike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the key financial data / assumptions you used. Make sure to explain financial concepts, if any, on the presentation day.</a:t>
            </a:r>
            <a:endParaRPr sz="1600"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sz="1800" b="0" i="1" u="none" strike="noStrike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sure to include only the important details, we do not want to overcrowd this slide.</a:t>
            </a:r>
            <a:endParaRPr sz="1600" b="0"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sv-SE" sz="1600" dirty="0"/>
            </a:br>
            <a:endParaRPr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45DB03-3274-4DFF-90C1-5CA315614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8280"/>
              </p:ext>
            </p:extLst>
          </p:nvPr>
        </p:nvGraphicFramePr>
        <p:xfrm>
          <a:off x="838199" y="1331730"/>
          <a:ext cx="10671753" cy="4793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290">
                  <a:extLst>
                    <a:ext uri="{9D8B030D-6E8A-4147-A177-3AD203B41FA5}">
                      <a16:colId xmlns:a16="http://schemas.microsoft.com/office/drawing/2014/main" val="721402421"/>
                    </a:ext>
                  </a:extLst>
                </a:gridCol>
                <a:gridCol w="7258463">
                  <a:extLst>
                    <a:ext uri="{9D8B030D-6E8A-4147-A177-3AD203B41FA5}">
                      <a16:colId xmlns:a16="http://schemas.microsoft.com/office/drawing/2014/main" val="1094025857"/>
                    </a:ext>
                  </a:extLst>
                </a:gridCol>
              </a:tblGrid>
              <a:tr h="3141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Project Overview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413512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Capacity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50 MW Solar Plant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5262143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Construction Period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en-GB" sz="1400" u="none" strike="noStrike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Years (2016 to 2018)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2859613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Year of first operation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400" u="none" strike="noStrike"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8858337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Lifespan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25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8030446"/>
                  </a:ext>
                </a:extLst>
              </a:tr>
              <a:tr h="589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Financiers/Shareholders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Neoen, Industrial Development Corporation of Zambia (IDC Zambia), and First Solar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6784053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Revenue Projections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 Black" panose="020B0A04020102020204" pitchFamily="34" charset="0"/>
                        </a:rPr>
                        <a:t>Electricity sales at ZMW 1.5 and producing 140 GWh of electricity annually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403026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Investment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USD 37 million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921889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Financial Assumptions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 Black" panose="020B0A04020102020204" pitchFamily="34" charset="0"/>
                        </a:rPr>
                        <a:t>Inflation was steady at 9%; Discount rate at 6%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737639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Financing Structure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Equity: ZMW 623.5 Million  Loan: USD 13.2 Million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8674617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Financing currency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Foreign (USD) and Local (ZMW)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027100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Operation and Mantenance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USD 1.5 Million Annually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269881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Taxes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VAT at 16% on 80% of the investment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672549"/>
                  </a:ext>
                </a:extLst>
              </a:tr>
              <a:tr h="3141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Financing Ratios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 Black" panose="020B0A04020102020204" pitchFamily="34" charset="0"/>
                        </a:rPr>
                        <a:t>Profitability determined by NPV, IRR Payback Period, Debt-Equity-Ratio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12238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2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sv-SE" dirty="0"/>
              <a:t>Scenarios / Sensitivity Analysis</a:t>
            </a:r>
            <a:endParaRPr dirty="0"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1"/>
          </p:nvPr>
        </p:nvSpPr>
        <p:spPr>
          <a:xfrm>
            <a:off x="756557" y="1482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1800" b="0" i="1" u="none" strike="noStrike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sv-SE" sz="1600" dirty="0"/>
            </a:br>
            <a:endParaRPr sz="2000" i="1" dirty="0">
              <a:solidFill>
                <a:srgbClr val="7F7F7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F1218E-E4D3-6823-F051-7FCB43091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54994"/>
              </p:ext>
            </p:extLst>
          </p:nvPr>
        </p:nvGraphicFramePr>
        <p:xfrm>
          <a:off x="756558" y="1187777"/>
          <a:ext cx="10678884" cy="500870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83566">
                  <a:extLst>
                    <a:ext uri="{9D8B030D-6E8A-4147-A177-3AD203B41FA5}">
                      <a16:colId xmlns:a16="http://schemas.microsoft.com/office/drawing/2014/main" val="3634022463"/>
                    </a:ext>
                  </a:extLst>
                </a:gridCol>
                <a:gridCol w="2665106">
                  <a:extLst>
                    <a:ext uri="{9D8B030D-6E8A-4147-A177-3AD203B41FA5}">
                      <a16:colId xmlns:a16="http://schemas.microsoft.com/office/drawing/2014/main" val="802743541"/>
                    </a:ext>
                  </a:extLst>
                </a:gridCol>
                <a:gridCol w="2665106">
                  <a:extLst>
                    <a:ext uri="{9D8B030D-6E8A-4147-A177-3AD203B41FA5}">
                      <a16:colId xmlns:a16="http://schemas.microsoft.com/office/drawing/2014/main" val="1956038100"/>
                    </a:ext>
                  </a:extLst>
                </a:gridCol>
                <a:gridCol w="2665106">
                  <a:extLst>
                    <a:ext uri="{9D8B030D-6E8A-4147-A177-3AD203B41FA5}">
                      <a16:colId xmlns:a16="http://schemas.microsoft.com/office/drawing/2014/main" val="3645708523"/>
                    </a:ext>
                  </a:extLst>
                </a:gridCol>
              </a:tblGrid>
              <a:tr h="98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</a:rPr>
                        <a:t>Scenarios</a:t>
                      </a:r>
                      <a:endParaRPr lang="en-ZM" sz="1600" b="1" kern="100" dirty="0">
                        <a:effectLst/>
                        <a:highlight>
                          <a:srgbClr val="70AD47"/>
                        </a:highlight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</a:rPr>
                        <a:t>Scenario/sensitivity explanation</a:t>
                      </a:r>
                      <a:endParaRPr lang="en-ZM" sz="1600" b="1" kern="100" dirty="0">
                        <a:effectLst/>
                        <a:highlight>
                          <a:srgbClr val="70AD4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</a:rPr>
                        <a:t>Assumptions Governing scenarios</a:t>
                      </a:r>
                      <a:endParaRPr lang="en-ZM" sz="1600" b="1" kern="100" dirty="0">
                        <a:effectLst/>
                        <a:highlight>
                          <a:srgbClr val="70AD4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</a:rPr>
                        <a:t>Parameters Studied</a:t>
                      </a:r>
                      <a:endParaRPr lang="en-ZM" sz="1600" b="1" kern="100" dirty="0">
                        <a:effectLst/>
                        <a:highlight>
                          <a:srgbClr val="70AD4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405027"/>
                  </a:ext>
                </a:extLst>
              </a:tr>
              <a:tr h="1202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Scenario One. Varying 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electricity </a:t>
                      </a:r>
                      <a:r>
                        <a:rPr lang="en-ZM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Price on dividends </a:t>
                      </a:r>
                      <a:endParaRPr lang="en-ZM" sz="1100" kern="100" dirty="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 dirty="0">
                          <a:effectLst/>
                          <a:highlight>
                            <a:srgbClr val="E2EFD9"/>
                          </a:highlight>
                        </a:rPr>
                        <a:t> </a:t>
                      </a:r>
                      <a:endParaRPr lang="en-ZM" sz="11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Price reduction by 25% 50% and 75%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Base power price too expensive for the Zambian market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Profitability (NPV and IRR)</a:t>
                      </a: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Shareholder Dividends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effectLst/>
                          <a:highlight>
                            <a:srgbClr val="E2EFD9"/>
                          </a:highlight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effectLst/>
                          <a:highlight>
                            <a:srgbClr val="E2EFD9"/>
                          </a:highlight>
                        </a:rPr>
                        <a:t> 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47662"/>
                  </a:ext>
                </a:extLst>
              </a:tr>
              <a:tr h="1173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 dirty="0">
                          <a:effectLst/>
                        </a:rPr>
                        <a:t>Scenario Two. Change in production </a:t>
                      </a:r>
                      <a:endParaRPr lang="en-ZM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 dirty="0">
                          <a:effectLst/>
                        </a:rPr>
                        <a:t> </a:t>
                      </a:r>
                      <a:endParaRPr lang="en-Z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effectLst/>
                        </a:rPr>
                        <a:t>Increase production by 25% 50% 75% 100%</a:t>
                      </a:r>
                      <a:endParaRPr lang="en-ZM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effectLst/>
                        </a:rPr>
                        <a:t>Plant operating below optimum potential</a:t>
                      </a:r>
                      <a:endParaRPr lang="en-ZM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59632"/>
                  </a:ext>
                </a:extLst>
              </a:tr>
              <a:tr h="1648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Scenario Three. Debt restructuring</a:t>
                      </a:r>
                      <a:endParaRPr lang="en-ZM" sz="11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Vary loan repayment period from 5 years, 10 years, 15 years and 20 years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kern="100" dirty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</a:rPr>
                        <a:t>Restructuring loan to long term may result in reduced O&amp;M costs increasing productivity</a:t>
                      </a:r>
                      <a:endParaRPr lang="en-ZM" sz="1600" kern="100" dirty="0">
                        <a:effectLst/>
                        <a:highlight>
                          <a:srgbClr val="E2EF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4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4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dirty="0"/>
              <a:t>Results</a:t>
            </a:r>
            <a:br>
              <a:rPr lang="sv-SE" dirty="0"/>
            </a:br>
            <a:br>
              <a:rPr lang="sv-SE" sz="1600" dirty="0"/>
            </a:br>
            <a:r>
              <a:rPr lang="en-GB" sz="1600" i="1" dirty="0"/>
              <a:t>Scenario One. Effect of Electricity Price Reduction on dividends (Price reduction by 25% 50%75%)</a:t>
            </a:r>
            <a:br>
              <a:rPr lang="en-GB" sz="1600" i="1" dirty="0"/>
            </a:br>
            <a:endParaRPr sz="1600" i="1" dirty="0"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en-GB" sz="1800" b="0" i="1" u="none" strike="noStrik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v-SE" sz="1800" b="0" i="1" u="none" strike="noStrik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sv-SE" sz="1600" dirty="0">
                <a:solidFill>
                  <a:schemeClr val="tx1"/>
                </a:solidFill>
              </a:rPr>
            </a:br>
            <a:endParaRPr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Picture Placeholder 2">
            <a:extLst>
              <a:ext uri="{FF2B5EF4-FFF2-40B4-BE49-F238E27FC236}">
                <a16:creationId xmlns:a16="http://schemas.microsoft.com/office/drawing/2014/main" id="{711E4552-970A-7FA6-26D2-F572EDC9089E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905850774"/>
              </p:ext>
            </p:extLst>
          </p:nvPr>
        </p:nvGraphicFramePr>
        <p:xfrm>
          <a:off x="192770" y="1291472"/>
          <a:ext cx="5741102" cy="460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5A4D0DA-5DED-0AB1-DDFB-88C8A2C171F5}"/>
              </a:ext>
            </a:extLst>
          </p:cNvPr>
          <p:cNvSpPr/>
          <p:nvPr/>
        </p:nvSpPr>
        <p:spPr>
          <a:xfrm>
            <a:off x="9280187" y="5505855"/>
            <a:ext cx="2537098" cy="987019"/>
          </a:xfrm>
          <a:prstGeom prst="cloudCallout">
            <a:avLst>
              <a:gd name="adj1" fmla="val -53445"/>
              <a:gd name="adj2" fmla="val -961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Current price at which Hydro power is sold in Zambia (ZMW 0.375) would be unprofitable for solar. </a:t>
            </a:r>
            <a:endParaRPr lang="en-ZM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108CB2-912F-4AC7-C0AF-06B109E32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295234"/>
              </p:ext>
            </p:extLst>
          </p:nvPr>
        </p:nvGraphicFramePr>
        <p:xfrm>
          <a:off x="6019800" y="1470580"/>
          <a:ext cx="5979430" cy="375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049E-19E0-7CDF-1081-E0256CC6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6465"/>
          </a:xfrm>
        </p:spPr>
        <p:txBody>
          <a:bodyPr>
            <a:normAutofit/>
          </a:bodyPr>
          <a:lstStyle/>
          <a:p>
            <a:r>
              <a:rPr lang="en-GB" sz="2000" i="1" dirty="0"/>
              <a:t>Scenario Two. Change in production (25% 50%75%100%)</a:t>
            </a:r>
            <a:endParaRPr lang="en-ZM" sz="2000" i="1" dirty="0"/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21C50AF3-4934-323D-2C97-4305DEFEFA1A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815721838"/>
              </p:ext>
            </p:extLst>
          </p:nvPr>
        </p:nvGraphicFramePr>
        <p:xfrm>
          <a:off x="6605081" y="911591"/>
          <a:ext cx="5408579" cy="52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BB500B-D69B-2A10-EB5E-BBB5737A3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18234"/>
              </p:ext>
            </p:extLst>
          </p:nvPr>
        </p:nvGraphicFramePr>
        <p:xfrm>
          <a:off x="262647" y="999240"/>
          <a:ext cx="6342434" cy="509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9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A6F5-E4A7-2C01-7330-3AFA18DE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72" y="365125"/>
            <a:ext cx="10985628" cy="607641"/>
          </a:xfrm>
        </p:spPr>
        <p:txBody>
          <a:bodyPr>
            <a:noAutofit/>
          </a:bodyPr>
          <a:lstStyle/>
          <a:p>
            <a:r>
              <a:rPr lang="en-GB" sz="2000" dirty="0"/>
              <a:t>Scenario Three. Debt restructuring (change in period of loan payment at 5 years, 10 years, 15 years and 20 years)</a:t>
            </a:r>
            <a:endParaRPr lang="en-ZM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F6FD8F-6B17-BD10-EE08-1324E10DC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33242"/>
              </p:ext>
            </p:extLst>
          </p:nvPr>
        </p:nvGraphicFramePr>
        <p:xfrm>
          <a:off x="368172" y="1235413"/>
          <a:ext cx="6489828" cy="48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BA056859-D9B5-13F2-B3B9-D468847B8FF8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988142425"/>
              </p:ext>
            </p:extLst>
          </p:nvPr>
        </p:nvGraphicFramePr>
        <p:xfrm>
          <a:off x="7072313" y="1235413"/>
          <a:ext cx="4610606" cy="49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3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C94A-87F9-EC1B-F026-97A98554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Conclusions and Policy Insights</a:t>
            </a:r>
            <a:endParaRPr lang="en-Z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3F849-8AAA-9093-716B-37C8BE9B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289"/>
            <a:ext cx="10515600" cy="466867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The Solar Power Plant can still make a profit with electricity price reductions of up to 50% below the base price, but not if prices are reduced to the current hydro-electricity level (75%).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dirty="0"/>
              <a:t>The government's strategy should be to reduce solar power prices to make it more affordable for consumers while ensuring profitability for the plant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Increasing base productivity did not result in a lag time before dividends could be paid, unlike changes in pricing.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dirty="0"/>
              <a:t>The focus should be on increasing base productivity to above 75% to enhance efficiency and output, possibly involving investments in technology, training, and infrastructure.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Dividends do not change significantly with different loan repayment periods, but extended periods may impact the plant's financial performance and sustainability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dirty="0"/>
              <a:t>Government strategy should be to aim for short loan repayment periods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45413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807</Words>
  <Application>Microsoft Office PowerPoint</Application>
  <PresentationFormat>Widescreen</PresentationFormat>
  <Paragraphs>141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Helvetica Neue</vt:lpstr>
      <vt:lpstr>Open Sans</vt:lpstr>
      <vt:lpstr>Wingdings</vt:lpstr>
      <vt:lpstr>Arial</vt:lpstr>
      <vt:lpstr>Calibri</vt:lpstr>
      <vt:lpstr>Arial Black</vt:lpstr>
      <vt:lpstr>Office Theme</vt:lpstr>
      <vt:lpstr>PowerPoint Presentation</vt:lpstr>
      <vt:lpstr>Background</vt:lpstr>
      <vt:lpstr>Project Description and Financing</vt:lpstr>
      <vt:lpstr>Scenarios / Sensitivity Analysis</vt:lpstr>
      <vt:lpstr>Results  Scenario One. Effect of Electricity Price Reduction on dividends (Price reduction by 25% 50%75%) </vt:lpstr>
      <vt:lpstr>Scenario Two. Change in production (25% 50%75%100%)</vt:lpstr>
      <vt:lpstr>Scenario Three. Debt restructuring (change in period of loan payment at 5 years, 10 years, 15 years and 20 years)</vt:lpstr>
      <vt:lpstr>Conclusions and Policy Insights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Eunice Ramos</dc:creator>
  <cp:lastModifiedBy>Kabwe Mubanga</cp:lastModifiedBy>
  <cp:revision>66</cp:revision>
  <dcterms:created xsi:type="dcterms:W3CDTF">2019-06-09T10:25:43Z</dcterms:created>
  <dcterms:modified xsi:type="dcterms:W3CDTF">2024-05-29T16:58:41Z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