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7"/>
  </p:notesMasterIdLst>
  <p:sldIdLst>
    <p:sldId id="256" r:id="rId2"/>
    <p:sldId id="286" r:id="rId3"/>
    <p:sldId id="304" r:id="rId4"/>
    <p:sldId id="309" r:id="rId5"/>
    <p:sldId id="303" r:id="rId6"/>
    <p:sldId id="319" r:id="rId7"/>
    <p:sldId id="311" r:id="rId8"/>
    <p:sldId id="310" r:id="rId9"/>
    <p:sldId id="326" r:id="rId10"/>
    <p:sldId id="313" r:id="rId11"/>
    <p:sldId id="332" r:id="rId12"/>
    <p:sldId id="312" r:id="rId13"/>
    <p:sldId id="324" r:id="rId14"/>
    <p:sldId id="330" r:id="rId15"/>
    <p:sldId id="314" r:id="rId16"/>
    <p:sldId id="322" r:id="rId17"/>
    <p:sldId id="315" r:id="rId18"/>
    <p:sldId id="321" r:id="rId19"/>
    <p:sldId id="317" r:id="rId20"/>
    <p:sldId id="320" r:id="rId21"/>
    <p:sldId id="318" r:id="rId22"/>
    <p:sldId id="328" r:id="rId23"/>
    <p:sldId id="323" r:id="rId24"/>
    <p:sldId id="325" r:id="rId25"/>
    <p:sldId id="331" r:id="rId26"/>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81" d="100"/>
          <a:sy n="81" d="100"/>
        </p:scale>
        <p:origin x="754" y="6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0A00492-3332-41FF-9378-320627E4FB36}" type="datetimeFigureOut">
              <a:rPr lang="en-US" smtClean="0"/>
              <a:t>20/Oct/2023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8D84AEA-76C4-48A3-9199-27ED78A9672D}" type="slidenum">
              <a:rPr lang="en-US" smtClean="0"/>
              <a:t>‹#›</a:t>
            </a:fld>
            <a:endParaRPr lang="en-US"/>
          </a:p>
        </p:txBody>
      </p:sp>
    </p:spTree>
    <p:extLst>
      <p:ext uri="{BB962C8B-B14F-4D97-AF65-F5344CB8AC3E}">
        <p14:creationId xmlns:p14="http://schemas.microsoft.com/office/powerpoint/2010/main" val="349206429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F70C13-4E11-4BC5-BB4D-4E22FDC55F40}" type="datetimeFigureOut">
              <a:rPr lang="en-US" smtClean="0"/>
              <a:t>20/Oct/2023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276483062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70C13-4E11-4BC5-BB4D-4E22FDC55F40}" type="datetimeFigureOut">
              <a:rPr lang="en-US" smtClean="0"/>
              <a:t>20/Oct/2023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145534967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70C13-4E11-4BC5-BB4D-4E22FDC55F40}" type="datetimeFigureOut">
              <a:rPr lang="en-US" smtClean="0"/>
              <a:t>20/Oct/2023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335218761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01F70C13-4E11-4BC5-BB4D-4E22FDC55F40}" type="datetimeFigureOut">
              <a:rPr lang="en-US" smtClean="0"/>
              <a:t>20/Oct/2023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17616021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1F70C13-4E11-4BC5-BB4D-4E22FDC55F40}" type="datetimeFigureOut">
              <a:rPr lang="en-US" smtClean="0"/>
              <a:t>20/Oct/2023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3919814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01F70C13-4E11-4BC5-BB4D-4E22FDC55F40}" type="datetimeFigureOut">
              <a:rPr lang="en-US" smtClean="0"/>
              <a:t>20/Oct/2023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11676463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01F70C13-4E11-4BC5-BB4D-4E22FDC55F40}" type="datetimeFigureOut">
              <a:rPr lang="en-US" smtClean="0"/>
              <a:t>20/Oct/2023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4049622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01F70C13-4E11-4BC5-BB4D-4E22FDC55F40}" type="datetimeFigureOut">
              <a:rPr lang="en-US" smtClean="0"/>
              <a:t>20/Oct/2023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59222523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01F70C13-4E11-4BC5-BB4D-4E22FDC55F40}" type="datetimeFigureOut">
              <a:rPr lang="en-US" smtClean="0"/>
              <a:t>20/Oct/2023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22956982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70C13-4E11-4BC5-BB4D-4E22FDC55F40}" type="datetimeFigureOut">
              <a:rPr lang="en-US" smtClean="0"/>
              <a:t>20/Oct/2023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26239352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01F70C13-4E11-4BC5-BB4D-4E22FDC55F40}" type="datetimeFigureOut">
              <a:rPr lang="en-US" smtClean="0"/>
              <a:t>20/Oct/2023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6F047D3-D061-4B27-9CEB-BF11C5545887}" type="slidenum">
              <a:rPr lang="en-US" smtClean="0"/>
              <a:t>‹#›</a:t>
            </a:fld>
            <a:endParaRPr lang="en-US"/>
          </a:p>
        </p:txBody>
      </p:sp>
    </p:spTree>
    <p:extLst>
      <p:ext uri="{BB962C8B-B14F-4D97-AF65-F5344CB8AC3E}">
        <p14:creationId xmlns:p14="http://schemas.microsoft.com/office/powerpoint/2010/main" val="174639077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F70C13-4E11-4BC5-BB4D-4E22FDC55F40}" type="datetimeFigureOut">
              <a:rPr lang="en-US" smtClean="0"/>
              <a:t>20/Oct/2023</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F047D3-D061-4B27-9CEB-BF11C5545887}" type="slidenum">
              <a:rPr lang="en-US" smtClean="0"/>
              <a:t>‹#›</a:t>
            </a:fld>
            <a:endParaRPr lang="en-US"/>
          </a:p>
        </p:txBody>
      </p:sp>
    </p:spTree>
    <p:extLst>
      <p:ext uri="{BB962C8B-B14F-4D97-AF65-F5344CB8AC3E}">
        <p14:creationId xmlns:p14="http://schemas.microsoft.com/office/powerpoint/2010/main" val="34763719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7.xml"/><Relationship Id="rId4" Type="http://schemas.openxmlformats.org/officeDocument/2006/relationships/image" Target="../media/image28.png"/></Relationships>
</file>

<file path=ppt/slides/_rels/slide14.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7.xml"/><Relationship Id="rId5" Type="http://schemas.openxmlformats.org/officeDocument/2006/relationships/image" Target="../media/image35.png"/><Relationship Id="rId4" Type="http://schemas.openxmlformats.org/officeDocument/2006/relationships/image" Target="../media/image34.png"/></Relationships>
</file>

<file path=ppt/slides/_rels/slide1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png"/><Relationship Id="rId1" Type="http://schemas.openxmlformats.org/officeDocument/2006/relationships/slideLayout" Target="../slideLayouts/slideLayout7.xml"/><Relationship Id="rId4" Type="http://schemas.openxmlformats.org/officeDocument/2006/relationships/image" Target="../media/image51.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7.xml"/><Relationship Id="rId4" Type="http://schemas.openxmlformats.org/officeDocument/2006/relationships/image" Target="../media/image54.png"/></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19.png"/><Relationship Id="rId2" Type="http://schemas.openxmlformats.org/officeDocument/2006/relationships/image" Target="../media/image14.png"/><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6213" y="1960774"/>
            <a:ext cx="11852694" cy="1716195"/>
          </a:xfrm>
        </p:spPr>
        <p:txBody>
          <a:bodyPr>
            <a:normAutofit fontScale="90000"/>
          </a:bodyPr>
          <a:lstStyle/>
          <a:p>
            <a:r>
              <a:rPr lang="en-US" sz="3600" b="1" dirty="0">
                <a:solidFill>
                  <a:srgbClr val="002060"/>
                </a:solidFill>
                <a:latin typeface="Book Antiqua" panose="02040602050305030304" pitchFamily="18" charset="0"/>
              </a:rPr>
              <a:t>Building and Sustaining </a:t>
            </a:r>
            <a:r>
              <a:rPr lang="en-US" sz="3600" b="1" dirty="0" smtClean="0">
                <a:solidFill>
                  <a:srgbClr val="002060"/>
                </a:solidFill>
                <a:latin typeface="Book Antiqua" panose="02040602050305030304" pitchFamily="18" charset="0"/>
              </a:rPr>
              <a:t/>
            </a:r>
            <a:br>
              <a:rPr lang="en-US" sz="3600" b="1" dirty="0" smtClean="0">
                <a:solidFill>
                  <a:srgbClr val="002060"/>
                </a:solidFill>
                <a:latin typeface="Book Antiqua" panose="02040602050305030304" pitchFamily="18" charset="0"/>
              </a:rPr>
            </a:br>
            <a:r>
              <a:rPr lang="en-US" sz="3600" b="1" dirty="0" smtClean="0">
                <a:solidFill>
                  <a:srgbClr val="002060"/>
                </a:solidFill>
                <a:latin typeface="Book Antiqua" panose="02040602050305030304" pitchFamily="18" charset="0"/>
              </a:rPr>
              <a:t>Communities </a:t>
            </a:r>
            <a:r>
              <a:rPr lang="en-US" sz="3600" b="1" dirty="0">
                <a:solidFill>
                  <a:srgbClr val="002060"/>
                </a:solidFill>
                <a:latin typeface="Book Antiqua" panose="02040602050305030304" pitchFamily="18" charset="0"/>
              </a:rPr>
              <a:t>of Practice among </a:t>
            </a:r>
            <a:r>
              <a:rPr lang="en-US" sz="3600" b="1" dirty="0" smtClean="0">
                <a:solidFill>
                  <a:srgbClr val="002060"/>
                </a:solidFill>
                <a:latin typeface="Book Antiqua" panose="02040602050305030304" pitchFamily="18" charset="0"/>
              </a:rPr>
              <a:t/>
            </a:r>
            <a:br>
              <a:rPr lang="en-US" sz="3600" b="1" dirty="0" smtClean="0">
                <a:solidFill>
                  <a:srgbClr val="002060"/>
                </a:solidFill>
                <a:latin typeface="Book Antiqua" panose="02040602050305030304" pitchFamily="18" charset="0"/>
              </a:rPr>
            </a:br>
            <a:r>
              <a:rPr lang="en-US" sz="3600" b="1" dirty="0" smtClean="0">
                <a:solidFill>
                  <a:srgbClr val="002060"/>
                </a:solidFill>
                <a:latin typeface="Book Antiqua" panose="02040602050305030304" pitchFamily="18" charset="0"/>
              </a:rPr>
              <a:t>Health Professions Educators</a:t>
            </a:r>
            <a:br>
              <a:rPr lang="en-US" sz="3600" b="1" dirty="0" smtClean="0">
                <a:solidFill>
                  <a:srgbClr val="002060"/>
                </a:solidFill>
                <a:latin typeface="Book Antiqua" panose="02040602050305030304" pitchFamily="18" charset="0"/>
              </a:rPr>
            </a:br>
            <a:r>
              <a:rPr lang="en-US" sz="2000" b="1" dirty="0" smtClean="0">
                <a:solidFill>
                  <a:srgbClr val="002060"/>
                </a:solidFill>
                <a:latin typeface="Book Antiqua" panose="02040602050305030304" pitchFamily="18" charset="0"/>
              </a:rPr>
              <a:t>(MENA Region)</a:t>
            </a:r>
            <a:endParaRPr lang="en-US" sz="2000" b="1" dirty="0">
              <a:solidFill>
                <a:srgbClr val="002060"/>
              </a:solidFill>
              <a:latin typeface="Book Antiqua" panose="02040602050305030304" pitchFamily="18" charset="0"/>
            </a:endParaRPr>
          </a:p>
        </p:txBody>
      </p:sp>
      <p:sp>
        <p:nvSpPr>
          <p:cNvPr id="3" name="Subtitle 2"/>
          <p:cNvSpPr>
            <a:spLocks noGrp="1"/>
          </p:cNvSpPr>
          <p:nvPr>
            <p:ph type="subTitle" idx="1"/>
          </p:nvPr>
        </p:nvSpPr>
        <p:spPr>
          <a:xfrm>
            <a:off x="1500996" y="4213644"/>
            <a:ext cx="9157479" cy="1716196"/>
          </a:xfrm>
        </p:spPr>
        <p:txBody>
          <a:bodyPr>
            <a:noAutofit/>
          </a:bodyPr>
          <a:lstStyle/>
          <a:p>
            <a:r>
              <a:rPr lang="en-US" b="1" dirty="0" smtClean="0">
                <a:solidFill>
                  <a:srgbClr val="C00000"/>
                </a:solidFill>
                <a:latin typeface="Book Antiqua" panose="02040602050305030304" pitchFamily="18" charset="0"/>
              </a:rPr>
              <a:t>Prof. CIRAJ ALI MOHAMMED</a:t>
            </a:r>
          </a:p>
          <a:p>
            <a:r>
              <a:rPr lang="en-US" b="1" dirty="0" smtClean="0">
                <a:latin typeface="Book Antiqua" panose="02040602050305030304" pitchFamily="18" charset="0"/>
              </a:rPr>
              <a:t>Head, Medical Education</a:t>
            </a:r>
          </a:p>
          <a:p>
            <a:r>
              <a:rPr lang="en-US" b="1" dirty="0" smtClean="0">
                <a:latin typeface="Book Antiqua" panose="02040602050305030304" pitchFamily="18" charset="0"/>
              </a:rPr>
              <a:t>COMHS, National University of Science and Technology</a:t>
            </a:r>
          </a:p>
          <a:p>
            <a:r>
              <a:rPr lang="en-US" b="1" dirty="0" smtClean="0">
                <a:latin typeface="Book Antiqua" panose="02040602050305030304" pitchFamily="18" charset="0"/>
              </a:rPr>
              <a:t>Global Faculty, International FAIMER Institute, USA</a:t>
            </a:r>
            <a:endParaRPr lang="en-US" dirty="0">
              <a:latin typeface="Book Antiqua" panose="02040602050305030304" pitchFamily="18" charset="0"/>
            </a:endParaRPr>
          </a:p>
        </p:txBody>
      </p:sp>
      <p:sp>
        <p:nvSpPr>
          <p:cNvPr id="5" name="Rectangle 4"/>
          <p:cNvSpPr/>
          <p:nvPr/>
        </p:nvSpPr>
        <p:spPr>
          <a:xfrm>
            <a:off x="314325" y="70400"/>
            <a:ext cx="11644582" cy="6512154"/>
          </a:xfrm>
          <a:prstGeom prst="rect">
            <a:avLst/>
          </a:prstGeom>
          <a:noFill/>
          <a:ln w="254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p:cNvPicPr>
            <a:picLocks noChangeAspect="1"/>
          </p:cNvPicPr>
          <p:nvPr/>
        </p:nvPicPr>
        <p:blipFill>
          <a:blip r:embed="rId2"/>
          <a:stretch>
            <a:fillRect/>
          </a:stretch>
        </p:blipFill>
        <p:spPr>
          <a:xfrm>
            <a:off x="904875" y="159555"/>
            <a:ext cx="9867900" cy="1930676"/>
          </a:xfrm>
          <a:prstGeom prst="rect">
            <a:avLst/>
          </a:prstGeom>
        </p:spPr>
      </p:pic>
      <p:pic>
        <p:nvPicPr>
          <p:cNvPr id="7" name="Picture 6"/>
          <p:cNvPicPr>
            <a:picLocks noChangeAspect="1"/>
          </p:cNvPicPr>
          <p:nvPr/>
        </p:nvPicPr>
        <p:blipFill>
          <a:blip r:embed="rId3"/>
          <a:stretch>
            <a:fillRect/>
          </a:stretch>
        </p:blipFill>
        <p:spPr>
          <a:xfrm>
            <a:off x="9421338" y="3252557"/>
            <a:ext cx="2112490" cy="1332562"/>
          </a:xfrm>
          <a:prstGeom prst="rect">
            <a:avLst/>
          </a:prstGeom>
        </p:spPr>
      </p:pic>
      <p:pic>
        <p:nvPicPr>
          <p:cNvPr id="8" name="Picture 7"/>
          <p:cNvPicPr>
            <a:picLocks noChangeAspect="1"/>
          </p:cNvPicPr>
          <p:nvPr/>
        </p:nvPicPr>
        <p:blipFill>
          <a:blip r:embed="rId4"/>
          <a:stretch>
            <a:fillRect/>
          </a:stretch>
        </p:blipFill>
        <p:spPr>
          <a:xfrm>
            <a:off x="625643" y="3349749"/>
            <a:ext cx="2962275" cy="1557583"/>
          </a:xfrm>
          <a:prstGeom prst="rect">
            <a:avLst/>
          </a:prstGeom>
        </p:spPr>
      </p:pic>
    </p:spTree>
    <p:extLst>
      <p:ext uri="{BB962C8B-B14F-4D97-AF65-F5344CB8AC3E}">
        <p14:creationId xmlns:p14="http://schemas.microsoft.com/office/powerpoint/2010/main" val="405433279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659" y="1310323"/>
            <a:ext cx="11045792" cy="2724349"/>
          </a:xfrm>
        </p:spPr>
        <p:txBody>
          <a:bodyPr>
            <a:normAutofit/>
          </a:bodyPr>
          <a:lstStyle/>
          <a:p>
            <a:pPr algn="ctr"/>
            <a:r>
              <a:rPr lang="en-US" sz="5400" dirty="0" smtClean="0">
                <a:solidFill>
                  <a:srgbClr val="002060"/>
                </a:solidFill>
                <a:latin typeface="Baskerville Old Face" panose="02020602080505020303" pitchFamily="18" charset="0"/>
              </a:rPr>
              <a:t>CURRICULUM DEVELOPMENT </a:t>
            </a:r>
            <a:endParaRPr lang="en-US" sz="5400" dirty="0">
              <a:solidFill>
                <a:srgbClr val="002060"/>
              </a:solidFill>
              <a:latin typeface="Baskerville Old Face" panose="02020602080505020303" pitchFamily="18" charset="0"/>
            </a:endParaRPr>
          </a:p>
        </p:txBody>
      </p:sp>
      <p:pic>
        <p:nvPicPr>
          <p:cNvPr id="10" name="Picture 9"/>
          <p:cNvPicPr>
            <a:picLocks noChangeAspect="1"/>
          </p:cNvPicPr>
          <p:nvPr/>
        </p:nvPicPr>
        <p:blipFill>
          <a:blip r:embed="rId2"/>
          <a:stretch>
            <a:fillRect/>
          </a:stretch>
        </p:blipFill>
        <p:spPr>
          <a:xfrm>
            <a:off x="2764098" y="4114137"/>
            <a:ext cx="3060457" cy="2249619"/>
          </a:xfrm>
          <a:prstGeom prst="rect">
            <a:avLst/>
          </a:prstGeom>
        </p:spPr>
      </p:pic>
      <p:sp>
        <p:nvSpPr>
          <p:cNvPr id="3" name="Text Placeholder 2"/>
          <p:cNvSpPr>
            <a:spLocks noGrp="1"/>
          </p:cNvSpPr>
          <p:nvPr>
            <p:ph type="body" idx="1"/>
          </p:nvPr>
        </p:nvSpPr>
        <p:spPr>
          <a:xfrm>
            <a:off x="311085" y="4617743"/>
            <a:ext cx="11036365" cy="1481399"/>
          </a:xfrm>
        </p:spPr>
        <p:txBody>
          <a:bodyPr/>
          <a:lstStyle/>
          <a:p>
            <a:endParaRPr lang="en-US" dirty="0"/>
          </a:p>
        </p:txBody>
      </p:sp>
      <p:pic>
        <p:nvPicPr>
          <p:cNvPr id="8" name="Picture 7"/>
          <p:cNvPicPr>
            <a:picLocks noChangeAspect="1"/>
          </p:cNvPicPr>
          <p:nvPr/>
        </p:nvPicPr>
        <p:blipFill>
          <a:blip r:embed="rId3"/>
          <a:stretch>
            <a:fillRect/>
          </a:stretch>
        </p:blipFill>
        <p:spPr>
          <a:xfrm>
            <a:off x="4634374" y="-51"/>
            <a:ext cx="2231639" cy="3157980"/>
          </a:xfrm>
          <a:prstGeom prst="rect">
            <a:avLst/>
          </a:prstGeom>
        </p:spPr>
      </p:pic>
    </p:spTree>
    <p:extLst>
      <p:ext uri="{BB962C8B-B14F-4D97-AF65-F5344CB8AC3E}">
        <p14:creationId xmlns:p14="http://schemas.microsoft.com/office/powerpoint/2010/main" val="321786584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316435" y="1969220"/>
            <a:ext cx="4766398" cy="2546219"/>
          </a:xfrm>
          <a:prstGeom prst="rect">
            <a:avLst/>
          </a:prstGeom>
        </p:spPr>
      </p:pic>
      <p:pic>
        <p:nvPicPr>
          <p:cNvPr id="2" name="Picture 1"/>
          <p:cNvPicPr>
            <a:picLocks noChangeAspect="1"/>
          </p:cNvPicPr>
          <p:nvPr/>
        </p:nvPicPr>
        <p:blipFill rotWithShape="1">
          <a:blip r:embed="rId3"/>
          <a:srcRect l="20251" r="15418" b="19699"/>
          <a:stretch/>
        </p:blipFill>
        <p:spPr>
          <a:xfrm>
            <a:off x="5420412" y="988931"/>
            <a:ext cx="6004875" cy="4214665"/>
          </a:xfrm>
          <a:prstGeom prst="rect">
            <a:avLst/>
          </a:prstGeom>
        </p:spPr>
      </p:pic>
    </p:spTree>
    <p:extLst>
      <p:ext uri="{BB962C8B-B14F-4D97-AF65-F5344CB8AC3E}">
        <p14:creationId xmlns:p14="http://schemas.microsoft.com/office/powerpoint/2010/main" val="126034839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2231" y="1819373"/>
            <a:ext cx="11055219" cy="2743101"/>
          </a:xfrm>
        </p:spPr>
        <p:txBody>
          <a:bodyPr>
            <a:normAutofit/>
          </a:bodyPr>
          <a:lstStyle/>
          <a:p>
            <a:pPr algn="ctr"/>
            <a:r>
              <a:rPr lang="en-US" sz="4000" dirty="0" smtClean="0">
                <a:solidFill>
                  <a:schemeClr val="accent6">
                    <a:lumMod val="50000"/>
                  </a:schemeClr>
                </a:solidFill>
                <a:latin typeface="Baskerville Old Face" panose="02020602080505020303" pitchFamily="18" charset="0"/>
              </a:rPr>
              <a:t>INTERPROFESSIONAL COLLABORATION</a:t>
            </a:r>
            <a:endParaRPr lang="en-US" sz="4000" dirty="0">
              <a:solidFill>
                <a:schemeClr val="accent6">
                  <a:lumMod val="50000"/>
                </a:schemeClr>
              </a:solidFill>
              <a:latin typeface="Baskerville Old Face" panose="02020602080505020303" pitchFamily="18" charset="0"/>
            </a:endParaRPr>
          </a:p>
        </p:txBody>
      </p:sp>
      <p:pic>
        <p:nvPicPr>
          <p:cNvPr id="9" name="Picture 8"/>
          <p:cNvPicPr>
            <a:picLocks noChangeAspect="1"/>
          </p:cNvPicPr>
          <p:nvPr/>
        </p:nvPicPr>
        <p:blipFill>
          <a:blip r:embed="rId2"/>
          <a:stretch>
            <a:fillRect/>
          </a:stretch>
        </p:blipFill>
        <p:spPr>
          <a:xfrm>
            <a:off x="452488" y="2125276"/>
            <a:ext cx="2630078" cy="1543937"/>
          </a:xfrm>
          <a:prstGeom prst="rect">
            <a:avLst/>
          </a:prstGeom>
        </p:spPr>
      </p:pic>
      <p:sp>
        <p:nvSpPr>
          <p:cNvPr id="3" name="Text Placeholder 2"/>
          <p:cNvSpPr>
            <a:spLocks noGrp="1"/>
          </p:cNvSpPr>
          <p:nvPr>
            <p:ph type="body" idx="1"/>
          </p:nvPr>
        </p:nvSpPr>
        <p:spPr>
          <a:xfrm>
            <a:off x="311085" y="4617743"/>
            <a:ext cx="11036365" cy="1481399"/>
          </a:xfrm>
        </p:spPr>
        <p:txBody>
          <a:bodyPr/>
          <a:lstStyle/>
          <a:p>
            <a:endParaRPr lang="en-US" dirty="0"/>
          </a:p>
        </p:txBody>
      </p:sp>
      <p:pic>
        <p:nvPicPr>
          <p:cNvPr id="6" name="Picture 5"/>
          <p:cNvPicPr>
            <a:picLocks noChangeAspect="1"/>
          </p:cNvPicPr>
          <p:nvPr/>
        </p:nvPicPr>
        <p:blipFill>
          <a:blip r:embed="rId3"/>
          <a:stretch>
            <a:fillRect/>
          </a:stretch>
        </p:blipFill>
        <p:spPr>
          <a:xfrm>
            <a:off x="7427536" y="149992"/>
            <a:ext cx="3714997" cy="3714997"/>
          </a:xfrm>
          <a:prstGeom prst="rect">
            <a:avLst/>
          </a:prstGeom>
        </p:spPr>
      </p:pic>
    </p:spTree>
    <p:extLst>
      <p:ext uri="{BB962C8B-B14F-4D97-AF65-F5344CB8AC3E}">
        <p14:creationId xmlns:p14="http://schemas.microsoft.com/office/powerpoint/2010/main" val="305184495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01942" y="1665327"/>
            <a:ext cx="3562350" cy="1285875"/>
          </a:xfrm>
          <a:prstGeom prst="rect">
            <a:avLst/>
          </a:prstGeom>
        </p:spPr>
      </p:pic>
      <p:pic>
        <p:nvPicPr>
          <p:cNvPr id="5" name="Picture 4"/>
          <p:cNvPicPr>
            <a:picLocks noChangeAspect="1"/>
          </p:cNvPicPr>
          <p:nvPr/>
        </p:nvPicPr>
        <p:blipFill>
          <a:blip r:embed="rId3"/>
          <a:stretch>
            <a:fillRect/>
          </a:stretch>
        </p:blipFill>
        <p:spPr>
          <a:xfrm>
            <a:off x="5685442" y="1585961"/>
            <a:ext cx="2838450" cy="1609725"/>
          </a:xfrm>
          <a:prstGeom prst="rect">
            <a:avLst/>
          </a:prstGeom>
        </p:spPr>
      </p:pic>
      <p:pic>
        <p:nvPicPr>
          <p:cNvPr id="6" name="Picture 5"/>
          <p:cNvPicPr>
            <a:picLocks noChangeAspect="1"/>
          </p:cNvPicPr>
          <p:nvPr/>
        </p:nvPicPr>
        <p:blipFill>
          <a:blip r:embed="rId4"/>
          <a:stretch>
            <a:fillRect/>
          </a:stretch>
        </p:blipFill>
        <p:spPr>
          <a:xfrm>
            <a:off x="2826568" y="3450210"/>
            <a:ext cx="4686595" cy="1928199"/>
          </a:xfrm>
          <a:prstGeom prst="rect">
            <a:avLst/>
          </a:prstGeom>
        </p:spPr>
      </p:pic>
    </p:spTree>
    <p:extLst>
      <p:ext uri="{BB962C8B-B14F-4D97-AF65-F5344CB8AC3E}">
        <p14:creationId xmlns:p14="http://schemas.microsoft.com/office/powerpoint/2010/main" val="228968031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29691" t="29554" r="11546" b="9141"/>
          <a:stretch/>
        </p:blipFill>
        <p:spPr>
          <a:xfrm>
            <a:off x="1781665" y="669303"/>
            <a:ext cx="9830929" cy="5769204"/>
          </a:xfrm>
          <a:prstGeom prst="rect">
            <a:avLst/>
          </a:prstGeom>
        </p:spPr>
      </p:pic>
    </p:spTree>
    <p:extLst>
      <p:ext uri="{BB962C8B-B14F-4D97-AF65-F5344CB8AC3E}">
        <p14:creationId xmlns:p14="http://schemas.microsoft.com/office/powerpoint/2010/main" val="67324498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1278" y="1715678"/>
            <a:ext cx="10546172" cy="2846797"/>
          </a:xfrm>
        </p:spPr>
        <p:txBody>
          <a:bodyPr/>
          <a:lstStyle/>
          <a:p>
            <a:pPr algn="ctr"/>
            <a:r>
              <a:rPr lang="en-US" dirty="0" smtClean="0">
                <a:latin typeface="Baskerville Old Face" panose="02020602080505020303" pitchFamily="18" charset="0"/>
              </a:rPr>
              <a:t>GLOBAL PERSPECTIVES</a:t>
            </a:r>
            <a:endParaRPr lang="en-US" dirty="0">
              <a:latin typeface="Baskerville Old Face" panose="02020602080505020303" pitchFamily="18" charset="0"/>
            </a:endParaRPr>
          </a:p>
        </p:txBody>
      </p:sp>
      <p:sp>
        <p:nvSpPr>
          <p:cNvPr id="3" name="Text Placeholder 2"/>
          <p:cNvSpPr>
            <a:spLocks noGrp="1"/>
          </p:cNvSpPr>
          <p:nvPr>
            <p:ph type="body" idx="1"/>
          </p:nvPr>
        </p:nvSpPr>
        <p:spPr/>
        <p:txBody>
          <a:bodyPr/>
          <a:lstStyle/>
          <a:p>
            <a:endParaRPr lang="en-US" dirty="0"/>
          </a:p>
        </p:txBody>
      </p:sp>
      <p:pic>
        <p:nvPicPr>
          <p:cNvPr id="4" name="Picture 3"/>
          <p:cNvPicPr>
            <a:picLocks noChangeAspect="1"/>
          </p:cNvPicPr>
          <p:nvPr/>
        </p:nvPicPr>
        <p:blipFill rotWithShape="1">
          <a:blip r:embed="rId2"/>
          <a:srcRect l="8996" r="7374"/>
          <a:stretch/>
        </p:blipFill>
        <p:spPr>
          <a:xfrm>
            <a:off x="9869864" y="1055802"/>
            <a:ext cx="2113094" cy="2795047"/>
          </a:xfrm>
          <a:prstGeom prst="rect">
            <a:avLst/>
          </a:prstGeom>
        </p:spPr>
      </p:pic>
      <p:pic>
        <p:nvPicPr>
          <p:cNvPr id="8" name="Picture 7"/>
          <p:cNvPicPr>
            <a:picLocks noChangeAspect="1"/>
          </p:cNvPicPr>
          <p:nvPr/>
        </p:nvPicPr>
        <p:blipFill rotWithShape="1">
          <a:blip r:embed="rId3"/>
          <a:srcRect b="22158"/>
          <a:stretch/>
        </p:blipFill>
        <p:spPr>
          <a:xfrm>
            <a:off x="492485" y="4376910"/>
            <a:ext cx="2076450" cy="1712740"/>
          </a:xfrm>
          <a:prstGeom prst="rect">
            <a:avLst/>
          </a:prstGeom>
        </p:spPr>
      </p:pic>
    </p:spTree>
    <p:extLst>
      <p:ext uri="{BB962C8B-B14F-4D97-AF65-F5344CB8AC3E}">
        <p14:creationId xmlns:p14="http://schemas.microsoft.com/office/powerpoint/2010/main" val="171355312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60211" y="1092037"/>
            <a:ext cx="3825810" cy="2295486"/>
          </a:xfrm>
          <a:prstGeom prst="rect">
            <a:avLst/>
          </a:prstGeom>
        </p:spPr>
      </p:pic>
      <p:pic>
        <p:nvPicPr>
          <p:cNvPr id="5" name="Picture 4"/>
          <p:cNvPicPr>
            <a:picLocks noChangeAspect="1"/>
          </p:cNvPicPr>
          <p:nvPr/>
        </p:nvPicPr>
        <p:blipFill>
          <a:blip r:embed="rId3"/>
          <a:stretch>
            <a:fillRect/>
          </a:stretch>
        </p:blipFill>
        <p:spPr>
          <a:xfrm>
            <a:off x="6579910" y="1159497"/>
            <a:ext cx="4107262" cy="1951749"/>
          </a:xfrm>
          <a:prstGeom prst="rect">
            <a:avLst/>
          </a:prstGeom>
        </p:spPr>
      </p:pic>
      <p:pic>
        <p:nvPicPr>
          <p:cNvPr id="6" name="Picture 5"/>
          <p:cNvPicPr>
            <a:picLocks noChangeAspect="1"/>
          </p:cNvPicPr>
          <p:nvPr/>
        </p:nvPicPr>
        <p:blipFill rotWithShape="1">
          <a:blip r:embed="rId4"/>
          <a:srcRect b="48169"/>
          <a:stretch/>
        </p:blipFill>
        <p:spPr>
          <a:xfrm>
            <a:off x="4147797" y="3557205"/>
            <a:ext cx="3035857" cy="2376908"/>
          </a:xfrm>
          <a:prstGeom prst="rect">
            <a:avLst/>
          </a:prstGeom>
        </p:spPr>
      </p:pic>
      <p:sp>
        <p:nvSpPr>
          <p:cNvPr id="7" name="Rectangle 6"/>
          <p:cNvSpPr/>
          <p:nvPr/>
        </p:nvSpPr>
        <p:spPr>
          <a:xfrm>
            <a:off x="2432115" y="2950590"/>
            <a:ext cx="3553906" cy="436933"/>
          </a:xfrm>
          <a:prstGeom prst="rect">
            <a:avLst/>
          </a:prstGeom>
          <a:ln>
            <a:noFill/>
          </a:ln>
        </p:spPr>
        <p:style>
          <a:lnRef idx="2">
            <a:schemeClr val="dk1">
              <a:shade val="50000"/>
            </a:schemeClr>
          </a:lnRef>
          <a:fillRef idx="1003">
            <a:schemeClr val="dk2"/>
          </a:fillRef>
          <a:effectRef idx="0">
            <a:schemeClr val="dk1"/>
          </a:effectRef>
          <a:fontRef idx="minor">
            <a:schemeClr val="lt1"/>
          </a:fontRef>
        </p:style>
        <p:txBody>
          <a:bodyPr rtlCol="0" anchor="ctr"/>
          <a:lstStyle/>
          <a:p>
            <a:pPr algn="ctr"/>
            <a:r>
              <a:rPr lang="en-US" dirty="0" smtClean="0"/>
              <a:t>NETWORKING</a:t>
            </a:r>
            <a:endParaRPr lang="en-US" dirty="0"/>
          </a:p>
        </p:txBody>
      </p:sp>
      <p:pic>
        <p:nvPicPr>
          <p:cNvPr id="8" name="Picture 7"/>
          <p:cNvPicPr>
            <a:picLocks noChangeAspect="1"/>
          </p:cNvPicPr>
          <p:nvPr/>
        </p:nvPicPr>
        <p:blipFill>
          <a:blip r:embed="rId5"/>
          <a:stretch>
            <a:fillRect/>
          </a:stretch>
        </p:blipFill>
        <p:spPr>
          <a:xfrm>
            <a:off x="7845003" y="3082581"/>
            <a:ext cx="1809941" cy="2986792"/>
          </a:xfrm>
          <a:prstGeom prst="rect">
            <a:avLst/>
          </a:prstGeom>
        </p:spPr>
      </p:pic>
    </p:spTree>
    <p:extLst>
      <p:ext uri="{BB962C8B-B14F-4D97-AF65-F5344CB8AC3E}">
        <p14:creationId xmlns:p14="http://schemas.microsoft.com/office/powerpoint/2010/main" val="24466676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8412" y="1668544"/>
            <a:ext cx="10499038" cy="2893931"/>
          </a:xfrm>
        </p:spPr>
        <p:txBody>
          <a:bodyPr/>
          <a:lstStyle/>
          <a:p>
            <a:pPr algn="ctr"/>
            <a:r>
              <a:rPr lang="en-US" b="1" dirty="0" smtClean="0">
                <a:solidFill>
                  <a:schemeClr val="accent4">
                    <a:lumMod val="75000"/>
                  </a:schemeClr>
                </a:solidFill>
                <a:latin typeface="Baskerville Old Face" panose="02020602080505020303" pitchFamily="18" charset="0"/>
              </a:rPr>
              <a:t>ADVOCACY </a:t>
            </a:r>
            <a:endParaRPr lang="en-US" b="1" dirty="0">
              <a:solidFill>
                <a:schemeClr val="accent4">
                  <a:lumMod val="75000"/>
                </a:schemeClr>
              </a:solidFill>
              <a:latin typeface="Baskerville Old Face" panose="02020602080505020303" pitchFamily="18" charset="0"/>
            </a:endParaRPr>
          </a:p>
        </p:txBody>
      </p:sp>
      <p:pic>
        <p:nvPicPr>
          <p:cNvPr id="4" name="Picture 3"/>
          <p:cNvPicPr>
            <a:picLocks noChangeAspect="1"/>
          </p:cNvPicPr>
          <p:nvPr/>
        </p:nvPicPr>
        <p:blipFill>
          <a:blip r:embed="rId2"/>
          <a:stretch>
            <a:fillRect/>
          </a:stretch>
        </p:blipFill>
        <p:spPr>
          <a:xfrm>
            <a:off x="8405530" y="2362187"/>
            <a:ext cx="3142305" cy="2549179"/>
          </a:xfrm>
          <a:prstGeom prst="rect">
            <a:avLst/>
          </a:prstGeom>
        </p:spPr>
      </p:pic>
      <p:pic>
        <p:nvPicPr>
          <p:cNvPr id="9" name="Picture 8"/>
          <p:cNvPicPr>
            <a:picLocks noChangeAspect="1"/>
          </p:cNvPicPr>
          <p:nvPr/>
        </p:nvPicPr>
        <p:blipFill>
          <a:blip r:embed="rId3"/>
          <a:stretch>
            <a:fillRect/>
          </a:stretch>
        </p:blipFill>
        <p:spPr>
          <a:xfrm>
            <a:off x="648027" y="2885634"/>
            <a:ext cx="3134072" cy="2085779"/>
          </a:xfrm>
          <a:prstGeom prst="rect">
            <a:avLst/>
          </a:prstGeom>
        </p:spPr>
      </p:pic>
      <p:sp>
        <p:nvSpPr>
          <p:cNvPr id="10" name="Rectangle 9"/>
          <p:cNvSpPr/>
          <p:nvPr/>
        </p:nvSpPr>
        <p:spPr>
          <a:xfrm>
            <a:off x="1517714" y="5256118"/>
            <a:ext cx="9829736" cy="932386"/>
          </a:xfrm>
          <a:prstGeom prst="rect">
            <a:avLst/>
          </a:prstGeom>
          <a:ln>
            <a:noFill/>
          </a:ln>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4000" b="1" dirty="0" smtClean="0"/>
              <a:t>Combining Styles and Approaches</a:t>
            </a:r>
            <a:endParaRPr lang="en-US" sz="4000" b="1" dirty="0"/>
          </a:p>
        </p:txBody>
      </p:sp>
    </p:spTree>
    <p:extLst>
      <p:ext uri="{BB962C8B-B14F-4D97-AF65-F5344CB8AC3E}">
        <p14:creationId xmlns:p14="http://schemas.microsoft.com/office/powerpoint/2010/main" val="257590568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6870154" y="3798983"/>
            <a:ext cx="4027230" cy="2255249"/>
          </a:xfrm>
          <a:prstGeom prst="rect">
            <a:avLst/>
          </a:prstGeom>
          <a:ln>
            <a:noFill/>
          </a:ln>
          <a:effectLst>
            <a:softEdge rad="112500"/>
          </a:effectLst>
        </p:spPr>
      </p:pic>
      <p:pic>
        <p:nvPicPr>
          <p:cNvPr id="8" name="Picture 7"/>
          <p:cNvPicPr>
            <a:picLocks noChangeAspect="1"/>
          </p:cNvPicPr>
          <p:nvPr/>
        </p:nvPicPr>
        <p:blipFill>
          <a:blip r:embed="rId3"/>
          <a:stretch>
            <a:fillRect/>
          </a:stretch>
        </p:blipFill>
        <p:spPr>
          <a:xfrm>
            <a:off x="2432825" y="3798984"/>
            <a:ext cx="4027228" cy="2255248"/>
          </a:xfrm>
          <a:prstGeom prst="rect">
            <a:avLst/>
          </a:prstGeom>
          <a:ln>
            <a:noFill/>
          </a:ln>
          <a:effectLst>
            <a:softEdge rad="112500"/>
          </a:effectLst>
        </p:spPr>
      </p:pic>
      <p:pic>
        <p:nvPicPr>
          <p:cNvPr id="9" name="Picture 8"/>
          <p:cNvPicPr>
            <a:picLocks noChangeAspect="1"/>
          </p:cNvPicPr>
          <p:nvPr/>
        </p:nvPicPr>
        <p:blipFill>
          <a:blip r:embed="rId4"/>
          <a:stretch>
            <a:fillRect/>
          </a:stretch>
        </p:blipFill>
        <p:spPr>
          <a:xfrm>
            <a:off x="7500909" y="794187"/>
            <a:ext cx="2657649" cy="2346293"/>
          </a:xfrm>
          <a:prstGeom prst="rect">
            <a:avLst/>
          </a:prstGeom>
        </p:spPr>
      </p:pic>
      <p:pic>
        <p:nvPicPr>
          <p:cNvPr id="11" name="Picture 10"/>
          <p:cNvPicPr>
            <a:picLocks noChangeAspect="1"/>
          </p:cNvPicPr>
          <p:nvPr/>
        </p:nvPicPr>
        <p:blipFill rotWithShape="1">
          <a:blip r:embed="rId5"/>
          <a:srcRect b="16314"/>
          <a:stretch/>
        </p:blipFill>
        <p:spPr>
          <a:xfrm>
            <a:off x="2863352" y="935589"/>
            <a:ext cx="3406219" cy="2278951"/>
          </a:xfrm>
          <a:prstGeom prst="rect">
            <a:avLst/>
          </a:prstGeom>
          <a:ln>
            <a:noFill/>
          </a:ln>
          <a:effectLst>
            <a:softEdge rad="112500"/>
          </a:effectLst>
        </p:spPr>
      </p:pic>
      <p:pic>
        <p:nvPicPr>
          <p:cNvPr id="12" name="Picture 11"/>
          <p:cNvPicPr>
            <a:picLocks noChangeAspect="1"/>
          </p:cNvPicPr>
          <p:nvPr/>
        </p:nvPicPr>
        <p:blipFill>
          <a:blip r:embed="rId6"/>
          <a:stretch>
            <a:fillRect/>
          </a:stretch>
        </p:blipFill>
        <p:spPr>
          <a:xfrm>
            <a:off x="745638" y="52989"/>
            <a:ext cx="1111797" cy="1482396"/>
          </a:xfrm>
          <a:prstGeom prst="rect">
            <a:avLst/>
          </a:prstGeom>
        </p:spPr>
      </p:pic>
      <p:sp>
        <p:nvSpPr>
          <p:cNvPr id="14" name="Explosion 2 13"/>
          <p:cNvSpPr/>
          <p:nvPr/>
        </p:nvSpPr>
        <p:spPr>
          <a:xfrm>
            <a:off x="613451" y="935589"/>
            <a:ext cx="2487968" cy="1722770"/>
          </a:xfrm>
          <a:prstGeom prst="irregularSeal2">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2400" dirty="0" smtClean="0">
                <a:latin typeface="Haettenschweiler" panose="020B0706040902060204" pitchFamily="34" charset="0"/>
              </a:rPr>
              <a:t>Lead……..</a:t>
            </a:r>
            <a:endParaRPr lang="en-US" sz="2400" dirty="0">
              <a:latin typeface="Haettenschweiler" panose="020B0706040902060204" pitchFamily="34" charset="0"/>
            </a:endParaRPr>
          </a:p>
        </p:txBody>
      </p:sp>
    </p:spTree>
    <p:extLst>
      <p:ext uri="{BB962C8B-B14F-4D97-AF65-F5344CB8AC3E}">
        <p14:creationId xmlns:p14="http://schemas.microsoft.com/office/powerpoint/2010/main" val="4190378348"/>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8470" y="597375"/>
            <a:ext cx="10515600" cy="2852737"/>
          </a:xfrm>
        </p:spPr>
        <p:txBody>
          <a:bodyPr/>
          <a:lstStyle/>
          <a:p>
            <a:r>
              <a:rPr lang="en-US" dirty="0" smtClean="0">
                <a:solidFill>
                  <a:srgbClr val="002060"/>
                </a:solidFill>
                <a:latin typeface="Baskerville Old Face" panose="02020602080505020303" pitchFamily="18" charset="0"/>
              </a:rPr>
              <a:t>INNOVATION</a:t>
            </a:r>
            <a:endParaRPr lang="en-US" dirty="0">
              <a:solidFill>
                <a:srgbClr val="002060"/>
              </a:solidFill>
              <a:latin typeface="Baskerville Old Face" panose="02020602080505020303" pitchFamily="18" charset="0"/>
            </a:endParaRPr>
          </a:p>
        </p:txBody>
      </p:sp>
      <p:pic>
        <p:nvPicPr>
          <p:cNvPr id="5" name="Picture 4"/>
          <p:cNvPicPr>
            <a:picLocks noChangeAspect="1"/>
          </p:cNvPicPr>
          <p:nvPr/>
        </p:nvPicPr>
        <p:blipFill rotWithShape="1">
          <a:blip r:embed="rId2">
            <a:duotone>
              <a:schemeClr val="accent1">
                <a:shade val="45000"/>
                <a:satMod val="135000"/>
              </a:schemeClr>
              <a:prstClr val="white"/>
            </a:duotone>
          </a:blip>
          <a:srcRect b="22287"/>
          <a:stretch/>
        </p:blipFill>
        <p:spPr>
          <a:xfrm>
            <a:off x="5810774" y="157015"/>
            <a:ext cx="5536676" cy="3406316"/>
          </a:xfrm>
          <a:prstGeom prst="rect">
            <a:avLst/>
          </a:prstGeom>
        </p:spPr>
      </p:pic>
      <p:pic>
        <p:nvPicPr>
          <p:cNvPr id="6" name="Picture 5"/>
          <p:cNvPicPr>
            <a:picLocks noChangeAspect="1"/>
          </p:cNvPicPr>
          <p:nvPr/>
        </p:nvPicPr>
        <p:blipFill rotWithShape="1">
          <a:blip r:embed="rId3">
            <a:duotone>
              <a:schemeClr val="accent5">
                <a:shade val="45000"/>
                <a:satMod val="135000"/>
              </a:schemeClr>
              <a:prstClr val="white"/>
            </a:duotone>
          </a:blip>
          <a:srcRect b="10412"/>
          <a:stretch/>
        </p:blipFill>
        <p:spPr>
          <a:xfrm>
            <a:off x="728483" y="3890472"/>
            <a:ext cx="2037561" cy="2240256"/>
          </a:xfrm>
          <a:prstGeom prst="rect">
            <a:avLst/>
          </a:prstGeom>
        </p:spPr>
      </p:pic>
    </p:spTree>
    <p:extLst>
      <p:ext uri="{BB962C8B-B14F-4D97-AF65-F5344CB8AC3E}">
        <p14:creationId xmlns:p14="http://schemas.microsoft.com/office/powerpoint/2010/main" val="631601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idx="1"/>
          </p:nvPr>
        </p:nvSpPr>
        <p:spPr>
          <a:xfrm>
            <a:off x="447675" y="2037367"/>
            <a:ext cx="11544300" cy="2200275"/>
          </a:xfrm>
        </p:spPr>
        <p:txBody>
          <a:bodyPr>
            <a:noAutofit/>
          </a:bodyPr>
          <a:lstStyle/>
          <a:p>
            <a:pPr algn="just">
              <a:lnSpc>
                <a:spcPct val="120000"/>
              </a:lnSpc>
            </a:pPr>
            <a:r>
              <a:rPr lang="en-US" sz="2800" dirty="0">
                <a:solidFill>
                  <a:schemeClr val="tx1"/>
                </a:solidFill>
                <a:latin typeface="Book Antiqua" panose="02040602050305030304" pitchFamily="18" charset="0"/>
              </a:rPr>
              <a:t>Communities of practice are groups of people who share a concern or a passion for something they do and learn how to do it better as they interact </a:t>
            </a:r>
            <a:r>
              <a:rPr lang="en-US" sz="2800" dirty="0" smtClean="0">
                <a:solidFill>
                  <a:schemeClr val="tx1"/>
                </a:solidFill>
                <a:latin typeface="Book Antiqua" panose="02040602050305030304" pitchFamily="18" charset="0"/>
              </a:rPr>
              <a:t>regularly.                                                                        Wenger</a:t>
            </a:r>
            <a:r>
              <a:rPr lang="en-US" sz="2800" dirty="0">
                <a:solidFill>
                  <a:schemeClr val="tx1"/>
                </a:solidFill>
                <a:latin typeface="Book Antiqua" panose="02040602050305030304" pitchFamily="18" charset="0"/>
              </a:rPr>
              <a:t>, 2014</a:t>
            </a:r>
          </a:p>
          <a:p>
            <a:pPr algn="just">
              <a:lnSpc>
                <a:spcPct val="120000"/>
              </a:lnSpc>
            </a:pPr>
            <a:endParaRPr lang="en-US" sz="2800" dirty="0">
              <a:solidFill>
                <a:schemeClr val="tx1"/>
              </a:solidFill>
              <a:latin typeface="Book Antiqua" panose="02040602050305030304" pitchFamily="18" charset="0"/>
            </a:endParaRPr>
          </a:p>
        </p:txBody>
      </p:sp>
      <p:sp>
        <p:nvSpPr>
          <p:cNvPr id="3" name="Rectangle 2"/>
          <p:cNvSpPr/>
          <p:nvPr/>
        </p:nvSpPr>
        <p:spPr>
          <a:xfrm>
            <a:off x="171450" y="189910"/>
            <a:ext cx="11753850" cy="1353140"/>
          </a:xfrm>
          <a:prstGeom prst="rect">
            <a:avLst/>
          </a:prstGeom>
        </p:spPr>
        <p:style>
          <a:lnRef idx="2">
            <a:schemeClr val="accent1">
              <a:shade val="50000"/>
            </a:schemeClr>
          </a:lnRef>
          <a:fillRef idx="1001">
            <a:schemeClr val="dk2"/>
          </a:fillRef>
          <a:effectRef idx="0">
            <a:schemeClr val="accent1"/>
          </a:effectRef>
          <a:fontRef idx="minor">
            <a:schemeClr val="lt1"/>
          </a:fontRef>
        </p:style>
        <p:txBody>
          <a:bodyPr rtlCol="0" anchor="ctr"/>
          <a:lstStyle/>
          <a:p>
            <a:pPr algn="ctr"/>
            <a:r>
              <a:rPr lang="en-US" sz="4800" dirty="0" smtClean="0">
                <a:solidFill>
                  <a:srgbClr val="FFFF00"/>
                </a:solidFill>
                <a:latin typeface="Baskerville Old Face" panose="02020602080505020303" pitchFamily="18" charset="0"/>
              </a:rPr>
              <a:t>Communities of Practice (</a:t>
            </a:r>
            <a:r>
              <a:rPr lang="en-US" sz="4800" dirty="0" err="1" smtClean="0">
                <a:solidFill>
                  <a:srgbClr val="FFFF00"/>
                </a:solidFill>
                <a:latin typeface="Baskerville Old Face" panose="02020602080505020303" pitchFamily="18" charset="0"/>
              </a:rPr>
              <a:t>CoP</a:t>
            </a:r>
            <a:r>
              <a:rPr lang="en-US" sz="4800" dirty="0" smtClean="0">
                <a:solidFill>
                  <a:srgbClr val="FFFF00"/>
                </a:solidFill>
                <a:latin typeface="Baskerville Old Face" panose="02020602080505020303" pitchFamily="18" charset="0"/>
              </a:rPr>
              <a:t>)</a:t>
            </a:r>
            <a:endParaRPr lang="en-US" sz="4800" dirty="0">
              <a:solidFill>
                <a:srgbClr val="FFFF00"/>
              </a:solidFill>
              <a:latin typeface="Baskerville Old Face" panose="02020602080505020303" pitchFamily="18" charset="0"/>
            </a:endParaRPr>
          </a:p>
        </p:txBody>
      </p:sp>
      <p:pic>
        <p:nvPicPr>
          <p:cNvPr id="6" name="Picture 5"/>
          <p:cNvPicPr>
            <a:picLocks noChangeAspect="1"/>
          </p:cNvPicPr>
          <p:nvPr/>
        </p:nvPicPr>
        <p:blipFill>
          <a:blip r:embed="rId2"/>
          <a:stretch>
            <a:fillRect/>
          </a:stretch>
        </p:blipFill>
        <p:spPr>
          <a:xfrm>
            <a:off x="4086760" y="3268021"/>
            <a:ext cx="4057115" cy="3294704"/>
          </a:xfrm>
          <a:prstGeom prst="rect">
            <a:avLst/>
          </a:prstGeom>
        </p:spPr>
      </p:pic>
    </p:spTree>
    <p:extLst>
      <p:ext uri="{BB962C8B-B14F-4D97-AF65-F5344CB8AC3E}">
        <p14:creationId xmlns:p14="http://schemas.microsoft.com/office/powerpoint/2010/main" val="1454522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295422" y="1302126"/>
            <a:ext cx="5172075" cy="3876675"/>
          </a:xfrm>
          <a:prstGeom prst="rect">
            <a:avLst/>
          </a:prstGeom>
        </p:spPr>
      </p:pic>
      <p:pic>
        <p:nvPicPr>
          <p:cNvPr id="6" name="Picture 5"/>
          <p:cNvPicPr>
            <a:picLocks noChangeAspect="1"/>
          </p:cNvPicPr>
          <p:nvPr/>
        </p:nvPicPr>
        <p:blipFill>
          <a:blip r:embed="rId3"/>
          <a:stretch>
            <a:fillRect/>
          </a:stretch>
        </p:blipFill>
        <p:spPr>
          <a:xfrm>
            <a:off x="5329287" y="799166"/>
            <a:ext cx="6096000" cy="4524375"/>
          </a:xfrm>
          <a:prstGeom prst="rect">
            <a:avLst/>
          </a:prstGeom>
        </p:spPr>
      </p:pic>
      <p:sp>
        <p:nvSpPr>
          <p:cNvPr id="7" name="Rectangle 6"/>
          <p:cNvSpPr/>
          <p:nvPr/>
        </p:nvSpPr>
        <p:spPr>
          <a:xfrm>
            <a:off x="707009" y="5561813"/>
            <a:ext cx="10821971" cy="369332"/>
          </a:xfrm>
          <a:prstGeom prst="rect">
            <a:avLst/>
          </a:prstGeom>
        </p:spPr>
        <p:txBody>
          <a:bodyPr wrap="square">
            <a:spAutoFit/>
          </a:bodyPr>
          <a:lstStyle/>
          <a:p>
            <a:pPr algn="ctr"/>
            <a:r>
              <a:rPr lang="en-US" dirty="0" smtClean="0"/>
              <a:t>Source: Liberating </a:t>
            </a:r>
            <a:r>
              <a:rPr lang="en-US" dirty="0"/>
              <a:t>the Innovation </a:t>
            </a:r>
            <a:r>
              <a:rPr lang="en-US" dirty="0" smtClean="0"/>
              <a:t>Value of </a:t>
            </a:r>
            <a:r>
              <a:rPr lang="en-US" dirty="0"/>
              <a:t>Communities of </a:t>
            </a:r>
            <a:r>
              <a:rPr lang="en-US" dirty="0" smtClean="0"/>
              <a:t>Practice, George </a:t>
            </a:r>
            <a:r>
              <a:rPr lang="en-US" dirty="0" err="1" smtClean="0"/>
              <a:t>Pór</a:t>
            </a:r>
            <a:r>
              <a:rPr lang="en-US" dirty="0" smtClean="0"/>
              <a:t> and Erik </a:t>
            </a:r>
            <a:r>
              <a:rPr lang="en-US" dirty="0"/>
              <a:t>van </a:t>
            </a:r>
            <a:r>
              <a:rPr lang="en-US" dirty="0" err="1"/>
              <a:t>Bekkum</a:t>
            </a:r>
            <a:r>
              <a:rPr lang="en-US" dirty="0"/>
              <a:t> </a:t>
            </a:r>
          </a:p>
        </p:txBody>
      </p:sp>
    </p:spTree>
    <p:extLst>
      <p:ext uri="{BB962C8B-B14F-4D97-AF65-F5344CB8AC3E}">
        <p14:creationId xmlns:p14="http://schemas.microsoft.com/office/powerpoint/2010/main" val="391499005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986" y="1093510"/>
            <a:ext cx="10508464" cy="2865650"/>
          </a:xfrm>
        </p:spPr>
        <p:txBody>
          <a:bodyPr/>
          <a:lstStyle/>
          <a:p>
            <a:r>
              <a:rPr lang="en-US" dirty="0" smtClean="0">
                <a:solidFill>
                  <a:srgbClr val="00B050"/>
                </a:solidFill>
                <a:latin typeface="Baskerville Old Face" panose="02020602080505020303" pitchFamily="18" charset="0"/>
              </a:rPr>
              <a:t>QUALITY ENHANCEMENT</a:t>
            </a:r>
            <a:endParaRPr lang="en-US" dirty="0">
              <a:solidFill>
                <a:srgbClr val="00B050"/>
              </a:solidFill>
              <a:latin typeface="Baskerville Old Face" panose="02020602080505020303" pitchFamily="18" charset="0"/>
            </a:endParaRPr>
          </a:p>
        </p:txBody>
      </p:sp>
      <p:pic>
        <p:nvPicPr>
          <p:cNvPr id="4" name="Picture 3"/>
          <p:cNvPicPr>
            <a:picLocks noChangeAspect="1"/>
          </p:cNvPicPr>
          <p:nvPr/>
        </p:nvPicPr>
        <p:blipFill>
          <a:blip r:embed="rId2"/>
          <a:stretch>
            <a:fillRect/>
          </a:stretch>
        </p:blipFill>
        <p:spPr>
          <a:xfrm>
            <a:off x="7629033" y="305928"/>
            <a:ext cx="3843387" cy="2780632"/>
          </a:xfrm>
          <a:prstGeom prst="rect">
            <a:avLst/>
          </a:prstGeom>
        </p:spPr>
      </p:pic>
      <p:pic>
        <p:nvPicPr>
          <p:cNvPr id="5" name="Picture 4"/>
          <p:cNvPicPr>
            <a:picLocks noChangeAspect="1"/>
          </p:cNvPicPr>
          <p:nvPr/>
        </p:nvPicPr>
        <p:blipFill rotWithShape="1">
          <a:blip r:embed="rId3"/>
          <a:srcRect t="7623" b="15750"/>
          <a:stretch/>
        </p:blipFill>
        <p:spPr>
          <a:xfrm>
            <a:off x="699001" y="4666266"/>
            <a:ext cx="2355284" cy="1790010"/>
          </a:xfrm>
          <a:prstGeom prst="rect">
            <a:avLst/>
          </a:prstGeom>
        </p:spPr>
      </p:pic>
    </p:spTree>
    <p:extLst>
      <p:ext uri="{BB962C8B-B14F-4D97-AF65-F5344CB8AC3E}">
        <p14:creationId xmlns:p14="http://schemas.microsoft.com/office/powerpoint/2010/main" val="3514113058"/>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315677" y="1216057"/>
            <a:ext cx="4535155" cy="2422689"/>
          </a:xfrm>
          <a:prstGeom prst="rect">
            <a:avLst/>
          </a:prstGeom>
        </p:spPr>
      </p:pic>
      <p:pic>
        <p:nvPicPr>
          <p:cNvPr id="6" name="Picture 5"/>
          <p:cNvPicPr>
            <a:picLocks noChangeAspect="1"/>
          </p:cNvPicPr>
          <p:nvPr/>
        </p:nvPicPr>
        <p:blipFill>
          <a:blip r:embed="rId3"/>
          <a:stretch>
            <a:fillRect/>
          </a:stretch>
        </p:blipFill>
        <p:spPr>
          <a:xfrm>
            <a:off x="5992233" y="1216057"/>
            <a:ext cx="4326230" cy="2422689"/>
          </a:xfrm>
          <a:prstGeom prst="rect">
            <a:avLst/>
          </a:prstGeom>
        </p:spPr>
      </p:pic>
      <p:pic>
        <p:nvPicPr>
          <p:cNvPr id="8" name="Picture 7"/>
          <p:cNvPicPr>
            <a:picLocks noChangeAspect="1"/>
          </p:cNvPicPr>
          <p:nvPr/>
        </p:nvPicPr>
        <p:blipFill>
          <a:blip r:embed="rId4"/>
          <a:stretch>
            <a:fillRect/>
          </a:stretch>
        </p:blipFill>
        <p:spPr>
          <a:xfrm>
            <a:off x="4254902" y="3715684"/>
            <a:ext cx="3474661" cy="3000844"/>
          </a:xfrm>
          <a:prstGeom prst="rect">
            <a:avLst/>
          </a:prstGeom>
        </p:spPr>
      </p:pic>
    </p:spTree>
    <p:extLst>
      <p:ext uri="{BB962C8B-B14F-4D97-AF65-F5344CB8AC3E}">
        <p14:creationId xmlns:p14="http://schemas.microsoft.com/office/powerpoint/2010/main" val="1141519402"/>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p:cNvSpPr/>
          <p:nvPr/>
        </p:nvSpPr>
        <p:spPr>
          <a:xfrm>
            <a:off x="216816" y="556181"/>
            <a:ext cx="5542961" cy="5524108"/>
          </a:xfrm>
          <a:prstGeom prst="ellipse">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r>
              <a:rPr lang="en-US" sz="2800" dirty="0">
                <a:latin typeface="Baskerville Old Face" panose="02020602080505020303" pitchFamily="18" charset="0"/>
              </a:rPr>
              <a:t>Communities of practice are groups of people who share a passion for something that they know how to do and to interact regularly to learn how to do it better </a:t>
            </a:r>
            <a:endParaRPr lang="en-US" sz="2800" dirty="0" smtClean="0">
              <a:latin typeface="Baskerville Old Face" panose="02020602080505020303" pitchFamily="18" charset="0"/>
            </a:endParaRPr>
          </a:p>
          <a:p>
            <a:r>
              <a:rPr lang="en-US" sz="2800" dirty="0" smtClean="0">
                <a:latin typeface="Baskerville Old Face" panose="02020602080505020303" pitchFamily="18" charset="0"/>
              </a:rPr>
              <a:t>— </a:t>
            </a:r>
            <a:r>
              <a:rPr lang="en-US" sz="2800" dirty="0">
                <a:latin typeface="Baskerville Old Face" panose="02020602080505020303" pitchFamily="18" charset="0"/>
              </a:rPr>
              <a:t>Etienne Wenger</a:t>
            </a:r>
          </a:p>
        </p:txBody>
      </p:sp>
      <p:sp>
        <p:nvSpPr>
          <p:cNvPr id="5" name="Oval 4"/>
          <p:cNvSpPr/>
          <p:nvPr/>
        </p:nvSpPr>
        <p:spPr>
          <a:xfrm>
            <a:off x="3836709" y="2639505"/>
            <a:ext cx="45719" cy="4571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val 5"/>
          <p:cNvSpPr/>
          <p:nvPr/>
        </p:nvSpPr>
        <p:spPr>
          <a:xfrm>
            <a:off x="6176128" y="556181"/>
            <a:ext cx="5542961" cy="5524108"/>
          </a:xfrm>
          <a:prstGeom prst="ellipse">
            <a:avLst/>
          </a:prstGeom>
        </p:spPr>
        <p:style>
          <a:lnRef idx="2">
            <a:schemeClr val="dk1">
              <a:shade val="50000"/>
            </a:schemeClr>
          </a:lnRef>
          <a:fillRef idx="1001">
            <a:schemeClr val="dk2"/>
          </a:fillRef>
          <a:effectRef idx="0">
            <a:schemeClr val="dk1"/>
          </a:effectRef>
          <a:fontRef idx="minor">
            <a:schemeClr val="lt1"/>
          </a:fontRef>
        </p:style>
        <p:txBody>
          <a:bodyPr rtlCol="0" anchor="ctr"/>
          <a:lstStyle/>
          <a:p>
            <a:r>
              <a:rPr lang="en-US" sz="2800" dirty="0">
                <a:latin typeface="Baskerville Old Face" panose="02020602080505020303" pitchFamily="18" charset="0"/>
              </a:rPr>
              <a:t>A group of self-governing people whose practice is aligned with strategic imperatives and are challenged to create shareholder value by generating knowledge and increasing capabilities </a:t>
            </a:r>
            <a:r>
              <a:rPr lang="en-US" sz="2800" dirty="0" smtClean="0">
                <a:latin typeface="Baskerville Old Face" panose="02020602080505020303" pitchFamily="18" charset="0"/>
              </a:rPr>
              <a:t>        	-Hubert </a:t>
            </a:r>
            <a:r>
              <a:rPr lang="en-US" sz="2800" dirty="0">
                <a:latin typeface="Baskerville Old Face" panose="02020602080505020303" pitchFamily="18" charset="0"/>
              </a:rPr>
              <a:t>Saint-Onge </a:t>
            </a:r>
          </a:p>
        </p:txBody>
      </p:sp>
    </p:spTree>
    <p:extLst>
      <p:ext uri="{BB962C8B-B14F-4D97-AF65-F5344CB8AC3E}">
        <p14:creationId xmlns:p14="http://schemas.microsoft.com/office/powerpoint/2010/main" val="3047924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val 1"/>
          <p:cNvSpPr/>
          <p:nvPr/>
        </p:nvSpPr>
        <p:spPr>
          <a:xfrm>
            <a:off x="1329180" y="273377"/>
            <a:ext cx="9558779" cy="6419653"/>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just"/>
            <a:r>
              <a:rPr lang="en-US" sz="2600" b="1" i="1" dirty="0">
                <a:latin typeface="Baskerville Old Face" panose="02020602080505020303" pitchFamily="18" charset="0"/>
              </a:rPr>
              <a:t>Communities of practice are self-organizing and self-governing groups of people who share a passion for the common domain of what they do and strive to become better practitioners. They create value for their members and stakeholders through developing and spreading new knowledge, productive capabilities, and fostering </a:t>
            </a:r>
            <a:r>
              <a:rPr lang="en-US" sz="2600" b="1" i="1" dirty="0" smtClean="0">
                <a:latin typeface="Baskerville Old Face" panose="02020602080505020303" pitchFamily="18" charset="0"/>
              </a:rPr>
              <a:t>innovation……………………..</a:t>
            </a:r>
            <a:endParaRPr lang="en-US" sz="2600" b="1" i="1" dirty="0">
              <a:latin typeface="Baskerville Old Face" panose="02020602080505020303" pitchFamily="18" charset="0"/>
            </a:endParaRPr>
          </a:p>
        </p:txBody>
      </p:sp>
    </p:spTree>
    <p:extLst>
      <p:ext uri="{BB962C8B-B14F-4D97-AF65-F5344CB8AC3E}">
        <p14:creationId xmlns:p14="http://schemas.microsoft.com/office/powerpoint/2010/main" val="83745258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9332533" y="1932402"/>
            <a:ext cx="2734941" cy="2336382"/>
          </a:xfrm>
          <a:prstGeom prst="rect">
            <a:avLst/>
          </a:prstGeom>
        </p:spPr>
      </p:pic>
      <p:sp>
        <p:nvSpPr>
          <p:cNvPr id="3" name="Left Brace 2"/>
          <p:cNvSpPr/>
          <p:nvPr/>
        </p:nvSpPr>
        <p:spPr>
          <a:xfrm>
            <a:off x="4628564" y="2469824"/>
            <a:ext cx="1140643" cy="1517715"/>
          </a:xfrm>
          <a:prstGeom prst="lef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sp>
        <p:nvSpPr>
          <p:cNvPr id="4" name="Rectangle 3"/>
          <p:cNvSpPr/>
          <p:nvPr/>
        </p:nvSpPr>
        <p:spPr>
          <a:xfrm>
            <a:off x="4967926" y="2828037"/>
            <a:ext cx="4025245" cy="716241"/>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6">
                    <a:lumMod val="50000"/>
                  </a:schemeClr>
                </a:solidFill>
                <a:latin typeface="Bahnschrift Light" panose="020B0502040204020203" pitchFamily="34" charset="0"/>
              </a:rPr>
              <a:t>c</a:t>
            </a:r>
            <a:r>
              <a:rPr lang="en-US" sz="3200" dirty="0" smtClean="0">
                <a:solidFill>
                  <a:schemeClr val="accent6">
                    <a:lumMod val="50000"/>
                  </a:schemeClr>
                </a:solidFill>
                <a:latin typeface="Bahnschrift Light" panose="020B0502040204020203" pitchFamily="34" charset="0"/>
              </a:rPr>
              <a:t>iraj@nu.edu.om</a:t>
            </a:r>
            <a:endParaRPr lang="en-US" sz="3200" dirty="0">
              <a:solidFill>
                <a:schemeClr val="accent6">
                  <a:lumMod val="50000"/>
                </a:schemeClr>
              </a:solidFill>
              <a:latin typeface="Bahnschrift Light" panose="020B0502040204020203" pitchFamily="34" charset="0"/>
            </a:endParaRPr>
          </a:p>
        </p:txBody>
      </p:sp>
      <p:sp>
        <p:nvSpPr>
          <p:cNvPr id="5" name="Right Brace 4"/>
          <p:cNvSpPr/>
          <p:nvPr/>
        </p:nvSpPr>
        <p:spPr>
          <a:xfrm>
            <a:off x="8267305" y="2469823"/>
            <a:ext cx="876693" cy="1517715"/>
          </a:xfrm>
          <a:prstGeom prst="rightBrace">
            <a:avLst/>
          </a:prstGeom>
        </p:spPr>
        <p:style>
          <a:lnRef idx="3">
            <a:schemeClr val="accent1"/>
          </a:lnRef>
          <a:fillRef idx="0">
            <a:schemeClr val="accent1"/>
          </a:fillRef>
          <a:effectRef idx="2">
            <a:schemeClr val="accent1"/>
          </a:effectRef>
          <a:fontRef idx="minor">
            <a:schemeClr val="tx1"/>
          </a:fontRef>
        </p:style>
        <p:txBody>
          <a:bodyPr rtlCol="0" anchor="ctr"/>
          <a:lstStyle/>
          <a:p>
            <a:pPr algn="ctr"/>
            <a:endParaRPr lang="en-US"/>
          </a:p>
        </p:txBody>
      </p:sp>
      <p:pic>
        <p:nvPicPr>
          <p:cNvPr id="6" name="Picture 5"/>
          <p:cNvPicPr>
            <a:picLocks noChangeAspect="1"/>
          </p:cNvPicPr>
          <p:nvPr/>
        </p:nvPicPr>
        <p:blipFill>
          <a:blip r:embed="rId3"/>
          <a:stretch>
            <a:fillRect/>
          </a:stretch>
        </p:blipFill>
        <p:spPr>
          <a:xfrm>
            <a:off x="885911" y="-197"/>
            <a:ext cx="9870279" cy="1932599"/>
          </a:xfrm>
          <a:prstGeom prst="rect">
            <a:avLst/>
          </a:prstGeom>
        </p:spPr>
      </p:pic>
      <p:pic>
        <p:nvPicPr>
          <p:cNvPr id="7" name="Picture 6"/>
          <p:cNvPicPr>
            <a:picLocks noChangeAspect="1"/>
          </p:cNvPicPr>
          <p:nvPr/>
        </p:nvPicPr>
        <p:blipFill>
          <a:blip r:embed="rId4"/>
          <a:stretch>
            <a:fillRect/>
          </a:stretch>
        </p:blipFill>
        <p:spPr>
          <a:xfrm>
            <a:off x="633514" y="2357142"/>
            <a:ext cx="2619375" cy="1743075"/>
          </a:xfrm>
          <a:prstGeom prst="ellipse">
            <a:avLst/>
          </a:prstGeom>
          <a:ln>
            <a:noFill/>
          </a:ln>
          <a:effectLst>
            <a:softEdge rad="112500"/>
          </a:effectLst>
        </p:spPr>
      </p:pic>
    </p:spTree>
    <p:extLst>
      <p:ext uri="{BB962C8B-B14F-4D97-AF65-F5344CB8AC3E}">
        <p14:creationId xmlns:p14="http://schemas.microsoft.com/office/powerpoint/2010/main" val="2429121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
          <p:cNvSpPr>
            <a:spLocks noGrp="1"/>
          </p:cNvSpPr>
          <p:nvPr>
            <p:ph type="body" idx="1"/>
          </p:nvPr>
        </p:nvSpPr>
        <p:spPr>
          <a:xfrm>
            <a:off x="801278" y="4590854"/>
            <a:ext cx="10546172" cy="1471732"/>
          </a:xfrm>
        </p:spPr>
        <p:txBody>
          <a:bodyPr>
            <a:normAutofit/>
          </a:bodyPr>
          <a:lstStyle/>
          <a:p>
            <a:pPr algn="ctr"/>
            <a:r>
              <a:rPr lang="en-US" sz="4800" dirty="0" smtClean="0">
                <a:solidFill>
                  <a:srgbClr val="C00000"/>
                </a:solidFill>
                <a:latin typeface="Book Antiqua" panose="02040602050305030304" pitchFamily="18" charset="0"/>
              </a:rPr>
              <a:t>Why are communities important?</a:t>
            </a:r>
            <a:endParaRPr lang="en-US" sz="4800" dirty="0">
              <a:solidFill>
                <a:srgbClr val="C00000"/>
              </a:solidFill>
              <a:latin typeface="Book Antiqua" panose="02040602050305030304" pitchFamily="18" charset="0"/>
            </a:endParaRPr>
          </a:p>
        </p:txBody>
      </p:sp>
      <p:pic>
        <p:nvPicPr>
          <p:cNvPr id="2" name="Picture 1"/>
          <p:cNvPicPr>
            <a:picLocks noChangeAspect="1"/>
          </p:cNvPicPr>
          <p:nvPr/>
        </p:nvPicPr>
        <p:blipFill>
          <a:blip r:embed="rId2"/>
          <a:stretch>
            <a:fillRect/>
          </a:stretch>
        </p:blipFill>
        <p:spPr>
          <a:xfrm>
            <a:off x="461025" y="4676432"/>
            <a:ext cx="1949815" cy="1949815"/>
          </a:xfrm>
          <a:prstGeom prst="rect">
            <a:avLst/>
          </a:prstGeom>
        </p:spPr>
      </p:pic>
      <p:pic>
        <p:nvPicPr>
          <p:cNvPr id="3" name="Picture 2"/>
          <p:cNvPicPr>
            <a:picLocks noChangeAspect="1"/>
          </p:cNvPicPr>
          <p:nvPr/>
        </p:nvPicPr>
        <p:blipFill>
          <a:blip r:embed="rId3"/>
          <a:stretch>
            <a:fillRect/>
          </a:stretch>
        </p:blipFill>
        <p:spPr>
          <a:xfrm>
            <a:off x="3473580" y="1650297"/>
            <a:ext cx="4539203" cy="3026135"/>
          </a:xfrm>
          <a:prstGeom prst="rect">
            <a:avLst/>
          </a:prstGeom>
        </p:spPr>
      </p:pic>
      <p:sp>
        <p:nvSpPr>
          <p:cNvPr id="11" name="Oval 10"/>
          <p:cNvSpPr/>
          <p:nvPr/>
        </p:nvSpPr>
        <p:spPr>
          <a:xfrm>
            <a:off x="831850" y="554310"/>
            <a:ext cx="2043325" cy="1906086"/>
          </a:xfrm>
          <a:prstGeom prst="ellipse">
            <a:avLst/>
          </a:prstGeom>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800" dirty="0" smtClean="0">
                <a:latin typeface="Haettenschweiler" panose="020B0706040902060204" pitchFamily="34" charset="0"/>
              </a:rPr>
              <a:t>Connect</a:t>
            </a:r>
            <a:endParaRPr lang="en-US" sz="2800" dirty="0">
              <a:latin typeface="Haettenschweiler" panose="020B0706040902060204" pitchFamily="34" charset="0"/>
            </a:endParaRPr>
          </a:p>
        </p:txBody>
      </p:sp>
      <p:sp>
        <p:nvSpPr>
          <p:cNvPr id="13" name="Oval 12"/>
          <p:cNvSpPr/>
          <p:nvPr/>
        </p:nvSpPr>
        <p:spPr>
          <a:xfrm>
            <a:off x="7491950" y="3163364"/>
            <a:ext cx="1583573" cy="1423448"/>
          </a:xfrm>
          <a:prstGeom prst="ellipse">
            <a:avLst/>
          </a:prstGeom>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800" dirty="0" smtClean="0">
                <a:latin typeface="Haettenschweiler" panose="020B0706040902060204" pitchFamily="34" charset="0"/>
              </a:rPr>
              <a:t>Capture</a:t>
            </a:r>
            <a:endParaRPr lang="en-US" sz="2800" dirty="0">
              <a:latin typeface="Haettenschweiler" panose="020B0706040902060204" pitchFamily="34" charset="0"/>
            </a:endParaRPr>
          </a:p>
        </p:txBody>
      </p:sp>
      <p:sp>
        <p:nvSpPr>
          <p:cNvPr id="14" name="Oval 13"/>
          <p:cNvSpPr/>
          <p:nvPr/>
        </p:nvSpPr>
        <p:spPr>
          <a:xfrm>
            <a:off x="2383256" y="2986922"/>
            <a:ext cx="1582244" cy="1437309"/>
          </a:xfrm>
          <a:prstGeom prst="ellipse">
            <a:avLst/>
          </a:prstGeom>
        </p:spPr>
        <p:style>
          <a:lnRef idx="1">
            <a:schemeClr val="accent4"/>
          </a:lnRef>
          <a:fillRef idx="3">
            <a:schemeClr val="accent4"/>
          </a:fillRef>
          <a:effectRef idx="2">
            <a:schemeClr val="accent4"/>
          </a:effectRef>
          <a:fontRef idx="minor">
            <a:schemeClr val="lt1"/>
          </a:fontRef>
        </p:style>
        <p:txBody>
          <a:bodyPr rtlCol="0" anchor="ctr"/>
          <a:lstStyle/>
          <a:p>
            <a:pPr algn="ctr"/>
            <a:r>
              <a:rPr lang="en-US" sz="2800" dirty="0" smtClean="0">
                <a:latin typeface="Haettenschweiler" panose="020B0706040902060204" pitchFamily="34" charset="0"/>
              </a:rPr>
              <a:t>Context</a:t>
            </a:r>
            <a:endParaRPr lang="en-US" sz="2800" dirty="0">
              <a:latin typeface="Haettenschweiler" panose="020B0706040902060204" pitchFamily="34" charset="0"/>
            </a:endParaRPr>
          </a:p>
        </p:txBody>
      </p:sp>
      <p:sp>
        <p:nvSpPr>
          <p:cNvPr id="15" name="Oval 14"/>
          <p:cNvSpPr/>
          <p:nvPr/>
        </p:nvSpPr>
        <p:spPr>
          <a:xfrm>
            <a:off x="9330243" y="667432"/>
            <a:ext cx="1944215" cy="1887232"/>
          </a:xfrm>
          <a:prstGeom prst="ellipse">
            <a:avLst/>
          </a:prstGeom>
        </p:spPr>
        <p:style>
          <a:lnRef idx="0">
            <a:schemeClr val="accent6"/>
          </a:lnRef>
          <a:fillRef idx="3">
            <a:schemeClr val="accent6"/>
          </a:fillRef>
          <a:effectRef idx="3">
            <a:schemeClr val="accent6"/>
          </a:effectRef>
          <a:fontRef idx="minor">
            <a:schemeClr val="lt1"/>
          </a:fontRef>
        </p:style>
        <p:txBody>
          <a:bodyPr rtlCol="0" anchor="ctr"/>
          <a:lstStyle/>
          <a:p>
            <a:pPr algn="ctr"/>
            <a:r>
              <a:rPr lang="en-US" sz="2500" dirty="0" smtClean="0">
                <a:latin typeface="Haettenschweiler" panose="020B0706040902060204" pitchFamily="34" charset="0"/>
              </a:rPr>
              <a:t>Collaborate</a:t>
            </a:r>
            <a:endParaRPr lang="en-US" sz="2500" dirty="0">
              <a:latin typeface="Haettenschweiler" panose="020B0706040902060204" pitchFamily="34" charset="0"/>
            </a:endParaRPr>
          </a:p>
        </p:txBody>
      </p:sp>
    </p:spTree>
    <p:extLst>
      <p:ext uri="{BB962C8B-B14F-4D97-AF65-F5344CB8AC3E}">
        <p14:creationId xmlns:p14="http://schemas.microsoft.com/office/powerpoint/2010/main" val="17954229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P spid="14" grpId="0" animBg="1"/>
      <p:bldP spid="15"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rgbClr val="002060"/>
                </a:solidFill>
                <a:latin typeface="Haettenschweiler" panose="020B0706040902060204" pitchFamily="34" charset="0"/>
              </a:rPr>
              <a:t>Intersections………..</a:t>
            </a:r>
            <a:endParaRPr lang="en-US" dirty="0">
              <a:solidFill>
                <a:srgbClr val="002060"/>
              </a:solidFill>
              <a:latin typeface="Haettenschweiler" panose="020B0706040902060204" pitchFamily="34" charset="0"/>
            </a:endParaRPr>
          </a:p>
        </p:txBody>
      </p:sp>
      <p:sp>
        <p:nvSpPr>
          <p:cNvPr id="4" name="Content Placeholder 3"/>
          <p:cNvSpPr>
            <a:spLocks noGrp="1"/>
          </p:cNvSpPr>
          <p:nvPr>
            <p:ph idx="1"/>
          </p:nvPr>
        </p:nvSpPr>
        <p:spPr>
          <a:xfrm>
            <a:off x="838986" y="1809946"/>
            <a:ext cx="10514814" cy="4367017"/>
          </a:xfrm>
        </p:spPr>
        <p:txBody>
          <a:bodyPr/>
          <a:lstStyle/>
          <a:p>
            <a:r>
              <a:rPr lang="en-US" dirty="0" smtClean="0">
                <a:latin typeface="Baskerville Old Face" panose="02020602080505020303" pitchFamily="18" charset="0"/>
              </a:rPr>
              <a:t>Knowledge sharing</a:t>
            </a:r>
          </a:p>
          <a:p>
            <a:r>
              <a:rPr lang="en-US" dirty="0" smtClean="0">
                <a:latin typeface="Baskerville Old Face" panose="02020602080505020303" pitchFamily="18" charset="0"/>
              </a:rPr>
              <a:t>Innovation</a:t>
            </a:r>
            <a:endParaRPr lang="en-US" dirty="0" smtClean="0">
              <a:latin typeface="Baskerville Old Face" panose="02020602080505020303" pitchFamily="18" charset="0"/>
            </a:endParaRPr>
          </a:p>
          <a:p>
            <a:r>
              <a:rPr lang="en-US" dirty="0" smtClean="0">
                <a:latin typeface="Baskerville Old Face" panose="02020602080505020303" pitchFamily="18" charset="0"/>
              </a:rPr>
              <a:t>Research </a:t>
            </a:r>
          </a:p>
          <a:p>
            <a:r>
              <a:rPr lang="en-US" dirty="0" smtClean="0">
                <a:latin typeface="Baskerville Old Face" panose="02020602080505020303" pitchFamily="18" charset="0"/>
              </a:rPr>
              <a:t>Information exchange </a:t>
            </a:r>
          </a:p>
          <a:p>
            <a:r>
              <a:rPr lang="en-US" dirty="0" smtClean="0">
                <a:latin typeface="Baskerville Old Face" panose="02020602080505020303" pitchFamily="18" charset="0"/>
              </a:rPr>
              <a:t>Transparency </a:t>
            </a:r>
            <a:endParaRPr lang="en-US" dirty="0" smtClean="0">
              <a:latin typeface="Baskerville Old Face" panose="02020602080505020303" pitchFamily="18" charset="0"/>
            </a:endParaRPr>
          </a:p>
          <a:p>
            <a:r>
              <a:rPr lang="en-US" dirty="0" smtClean="0">
                <a:latin typeface="Baskerville Old Face" panose="02020602080505020303" pitchFamily="18" charset="0"/>
              </a:rPr>
              <a:t>Accessibility </a:t>
            </a:r>
            <a:endParaRPr lang="en-US" dirty="0">
              <a:latin typeface="Baskerville Old Face" panose="02020602080505020303" pitchFamily="18" charset="0"/>
            </a:endParaRPr>
          </a:p>
        </p:txBody>
      </p:sp>
      <p:pic>
        <p:nvPicPr>
          <p:cNvPr id="7" name="Picture 6"/>
          <p:cNvPicPr>
            <a:picLocks noChangeAspect="1"/>
          </p:cNvPicPr>
          <p:nvPr/>
        </p:nvPicPr>
        <p:blipFill>
          <a:blip r:embed="rId2">
            <a:duotone>
              <a:schemeClr val="accent1">
                <a:shade val="45000"/>
                <a:satMod val="135000"/>
              </a:schemeClr>
              <a:prstClr val="white"/>
            </a:duotone>
          </a:blip>
          <a:stretch>
            <a:fillRect/>
          </a:stretch>
        </p:blipFill>
        <p:spPr>
          <a:xfrm>
            <a:off x="6494331" y="505872"/>
            <a:ext cx="4859469" cy="4486275"/>
          </a:xfrm>
          <a:prstGeom prst="rect">
            <a:avLst/>
          </a:prstGeom>
        </p:spPr>
      </p:pic>
    </p:spTree>
    <p:extLst>
      <p:ext uri="{BB962C8B-B14F-4D97-AF65-F5344CB8AC3E}">
        <p14:creationId xmlns:p14="http://schemas.microsoft.com/office/powerpoint/2010/main" val="1769102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ross 1"/>
          <p:cNvSpPr/>
          <p:nvPr/>
        </p:nvSpPr>
        <p:spPr>
          <a:xfrm>
            <a:off x="4251490" y="2386110"/>
            <a:ext cx="4251489" cy="942681"/>
          </a:xfrm>
          <a:prstGeom prst="plus">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DIVERSIFY </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6" name="Cross 5"/>
          <p:cNvSpPr/>
          <p:nvPr/>
        </p:nvSpPr>
        <p:spPr>
          <a:xfrm>
            <a:off x="2773443" y="3406663"/>
            <a:ext cx="4251489" cy="942681"/>
          </a:xfrm>
          <a:prstGeom prst="plus">
            <a:avLst/>
          </a:prstGeom>
        </p:spPr>
        <p:style>
          <a:lnRef idx="1">
            <a:schemeClr val="dk1"/>
          </a:lnRef>
          <a:fillRef idx="1001">
            <a:schemeClr val="dk2"/>
          </a:fillRef>
          <a:effectRef idx="2">
            <a:schemeClr val="dk1"/>
          </a:effectRef>
          <a:fontRef idx="minor">
            <a:schemeClr val="lt1"/>
          </a:fontRef>
        </p:style>
        <p:txBody>
          <a:bodyPr rtlCol="0" anchor="ctr"/>
          <a:lstStyle/>
          <a:p>
            <a:pPr algn="ctr"/>
            <a:r>
              <a:rPr lang="en-US" sz="2800" b="1" dirty="0" smtClean="0">
                <a:ln w="12700">
                  <a:solidFill>
                    <a:schemeClr val="accent5"/>
                  </a:solidFill>
                  <a:prstDash val="solid"/>
                </a:ln>
                <a:pattFill prst="ltDnDiag">
                  <a:fgClr>
                    <a:schemeClr val="accent5">
                      <a:lumMod val="60000"/>
                      <a:lumOff val="40000"/>
                    </a:schemeClr>
                  </a:fgClr>
                  <a:bgClr>
                    <a:schemeClr val="bg1"/>
                  </a:bgClr>
                </a:pattFill>
              </a:rPr>
              <a:t>DEVELOP </a:t>
            </a:r>
            <a:endParaRPr lang="en-US" sz="2800" b="1" dirty="0">
              <a:ln w="12700">
                <a:solidFill>
                  <a:schemeClr val="accent5"/>
                </a:solidFill>
                <a:prstDash val="solid"/>
              </a:ln>
              <a:pattFill prst="ltDnDiag">
                <a:fgClr>
                  <a:schemeClr val="accent5">
                    <a:lumMod val="60000"/>
                    <a:lumOff val="40000"/>
                  </a:schemeClr>
                </a:fgClr>
                <a:bgClr>
                  <a:schemeClr val="bg1"/>
                </a:bgClr>
              </a:pattFill>
            </a:endParaRPr>
          </a:p>
        </p:txBody>
      </p:sp>
      <p:sp>
        <p:nvSpPr>
          <p:cNvPr id="7" name="Cross 6"/>
          <p:cNvSpPr/>
          <p:nvPr/>
        </p:nvSpPr>
        <p:spPr>
          <a:xfrm>
            <a:off x="4432169" y="4464117"/>
            <a:ext cx="4251489" cy="942681"/>
          </a:xfrm>
          <a:prstGeom prst="plus">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DIFFUSE</a:t>
            </a:r>
            <a:endParaRPr lang="en-US" sz="28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8" name="Cross 7"/>
          <p:cNvSpPr/>
          <p:nvPr/>
        </p:nvSpPr>
        <p:spPr>
          <a:xfrm>
            <a:off x="2688210" y="5522216"/>
            <a:ext cx="4251489" cy="942681"/>
          </a:xfrm>
          <a:prstGeom prst="plus">
            <a:avLst/>
          </a:prstGeom>
        </p:spPr>
        <p:style>
          <a:lnRef idx="1">
            <a:schemeClr val="dk1"/>
          </a:lnRef>
          <a:fillRef idx="1001">
            <a:schemeClr val="dk2"/>
          </a:fillRef>
          <a:effectRef idx="2">
            <a:schemeClr val="dk1"/>
          </a:effectRef>
          <a:fontRef idx="minor">
            <a:schemeClr val="lt1"/>
          </a:fontRef>
        </p:style>
        <p:txBody>
          <a:bodyPr rtlCol="0" anchor="ctr">
            <a:scene3d>
              <a:camera prst="orthographicFront"/>
              <a:lightRig rig="soft" dir="t">
                <a:rot lat="0" lon="0" rev="15600000"/>
              </a:lightRig>
            </a:scene3d>
            <a:sp3d extrusionH="57150" prstMaterial="softEdge">
              <a:bevelT w="25400" h="38100"/>
            </a:sp3d>
          </a:bodyPr>
          <a:lstStyle/>
          <a:p>
            <a:pPr algn="ctr"/>
            <a:r>
              <a:rPr lang="en-US" sz="2800" b="1" dirty="0" smtClean="0">
                <a:ln/>
                <a:solidFill>
                  <a:schemeClr val="accent4"/>
                </a:solidFill>
              </a:rPr>
              <a:t>DISCOVER</a:t>
            </a:r>
            <a:endParaRPr lang="en-US" sz="2800" b="1" dirty="0">
              <a:ln/>
              <a:solidFill>
                <a:schemeClr val="accent4"/>
              </a:solidFill>
            </a:endParaRPr>
          </a:p>
        </p:txBody>
      </p:sp>
      <p:sp>
        <p:nvSpPr>
          <p:cNvPr id="9" name="Cross 8"/>
          <p:cNvSpPr/>
          <p:nvPr/>
        </p:nvSpPr>
        <p:spPr>
          <a:xfrm>
            <a:off x="2773442" y="1328334"/>
            <a:ext cx="4251489" cy="942681"/>
          </a:xfrm>
          <a:prstGeom prst="plus">
            <a:avLst/>
          </a:prstGeom>
        </p:spPr>
        <p:style>
          <a:lnRef idx="1">
            <a:schemeClr val="dk1"/>
          </a:lnRef>
          <a:fillRef idx="1001">
            <a:schemeClr val="dk2"/>
          </a:fillRef>
          <a:effectRef idx="2">
            <a:schemeClr val="dk1"/>
          </a:effectRef>
          <a:fontRef idx="minor">
            <a:schemeClr val="lt1"/>
          </a:fontRef>
        </p:style>
        <p:txBody>
          <a:bodyPr rtlCol="0" anchor="ctr"/>
          <a:lstStyle/>
          <a:p>
            <a:pPr algn="ctr"/>
            <a:r>
              <a:rPr lang="en-US" sz="2800" b="1" dirty="0" smtClean="0">
                <a:ln w="22225">
                  <a:solidFill>
                    <a:schemeClr val="accent2"/>
                  </a:solidFill>
                  <a:prstDash val="solid"/>
                </a:ln>
                <a:solidFill>
                  <a:schemeClr val="accent2">
                    <a:lumMod val="40000"/>
                    <a:lumOff val="60000"/>
                  </a:schemeClr>
                </a:solidFill>
              </a:rPr>
              <a:t>DIALOGUE</a:t>
            </a:r>
            <a:endParaRPr lang="en-US" sz="2800" b="1" dirty="0">
              <a:ln w="22225">
                <a:solidFill>
                  <a:schemeClr val="accent2"/>
                </a:solidFill>
                <a:prstDash val="solid"/>
              </a:ln>
              <a:solidFill>
                <a:schemeClr val="accent2">
                  <a:lumMod val="40000"/>
                  <a:lumOff val="60000"/>
                </a:schemeClr>
              </a:solidFill>
            </a:endParaRPr>
          </a:p>
        </p:txBody>
      </p:sp>
      <p:sp>
        <p:nvSpPr>
          <p:cNvPr id="10" name="Cross 9"/>
          <p:cNvSpPr/>
          <p:nvPr/>
        </p:nvSpPr>
        <p:spPr>
          <a:xfrm>
            <a:off x="4251491" y="305040"/>
            <a:ext cx="4251489" cy="848744"/>
          </a:xfrm>
          <a:prstGeom prst="plus">
            <a:avLst/>
          </a:prstGeom>
        </p:spPr>
        <p:style>
          <a:lnRef idx="1">
            <a:schemeClr val="dk1"/>
          </a:lnRef>
          <a:fillRef idx="3">
            <a:schemeClr val="dk1"/>
          </a:fillRef>
          <a:effectRef idx="2">
            <a:schemeClr val="dk1"/>
          </a:effectRef>
          <a:fontRef idx="minor">
            <a:schemeClr val="lt1"/>
          </a:fontRef>
        </p:style>
        <p:txBody>
          <a:bodyPr rtlCol="0" anchor="ctr"/>
          <a:lstStyle/>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DESIGN</a:t>
            </a:r>
            <a:endParaRPr lang="en-US" sz="3200" b="1"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6" name="Rectangle 15"/>
          <p:cNvSpPr/>
          <p:nvPr/>
        </p:nvSpPr>
        <p:spPr>
          <a:xfrm>
            <a:off x="716436" y="6476214"/>
            <a:ext cx="11208470" cy="307777"/>
          </a:xfrm>
          <a:prstGeom prst="rect">
            <a:avLst/>
          </a:prstGeom>
        </p:spPr>
        <p:txBody>
          <a:bodyPr wrap="square">
            <a:spAutoFit/>
          </a:bodyPr>
          <a:lstStyle/>
          <a:p>
            <a:pPr algn="r"/>
            <a:r>
              <a:rPr lang="en-US" sz="1400" i="1" dirty="0" smtClean="0"/>
              <a:t>Modified from works of Etienne </a:t>
            </a:r>
            <a:r>
              <a:rPr lang="en-US" sz="1400" i="1" dirty="0"/>
              <a:t>Wenger, Richard McDermott, and William M. Snyder</a:t>
            </a:r>
          </a:p>
        </p:txBody>
      </p:sp>
      <p:pic>
        <p:nvPicPr>
          <p:cNvPr id="4" name="Picture 3"/>
          <p:cNvPicPr>
            <a:picLocks noChangeAspect="1"/>
          </p:cNvPicPr>
          <p:nvPr/>
        </p:nvPicPr>
        <p:blipFill rotWithShape="1">
          <a:blip r:embed="rId2"/>
          <a:srcRect t="32852" b="37045"/>
          <a:stretch/>
        </p:blipFill>
        <p:spPr>
          <a:xfrm>
            <a:off x="7296052" y="1387455"/>
            <a:ext cx="3185237" cy="677940"/>
          </a:xfrm>
          <a:prstGeom prst="rect">
            <a:avLst/>
          </a:prstGeom>
        </p:spPr>
      </p:pic>
      <p:pic>
        <p:nvPicPr>
          <p:cNvPr id="11" name="Picture 10"/>
          <p:cNvPicPr>
            <a:picLocks noChangeAspect="1"/>
          </p:cNvPicPr>
          <p:nvPr/>
        </p:nvPicPr>
        <p:blipFill>
          <a:blip r:embed="rId3"/>
          <a:stretch>
            <a:fillRect/>
          </a:stretch>
        </p:blipFill>
        <p:spPr>
          <a:xfrm>
            <a:off x="7219726" y="3544302"/>
            <a:ext cx="3182388" cy="676715"/>
          </a:xfrm>
          <a:prstGeom prst="rect">
            <a:avLst/>
          </a:prstGeom>
        </p:spPr>
      </p:pic>
      <p:pic>
        <p:nvPicPr>
          <p:cNvPr id="12" name="Picture 11"/>
          <p:cNvPicPr>
            <a:picLocks noChangeAspect="1"/>
          </p:cNvPicPr>
          <p:nvPr/>
        </p:nvPicPr>
        <p:blipFill>
          <a:blip r:embed="rId3"/>
          <a:stretch>
            <a:fillRect/>
          </a:stretch>
        </p:blipFill>
        <p:spPr>
          <a:xfrm>
            <a:off x="1097016" y="2512368"/>
            <a:ext cx="3182388" cy="676715"/>
          </a:xfrm>
          <a:prstGeom prst="rect">
            <a:avLst/>
          </a:prstGeom>
        </p:spPr>
      </p:pic>
      <p:pic>
        <p:nvPicPr>
          <p:cNvPr id="13" name="Picture 12"/>
          <p:cNvPicPr>
            <a:picLocks noChangeAspect="1"/>
          </p:cNvPicPr>
          <p:nvPr/>
        </p:nvPicPr>
        <p:blipFill>
          <a:blip r:embed="rId3"/>
          <a:stretch>
            <a:fillRect/>
          </a:stretch>
        </p:blipFill>
        <p:spPr>
          <a:xfrm>
            <a:off x="1097016" y="368534"/>
            <a:ext cx="3182388" cy="676715"/>
          </a:xfrm>
          <a:prstGeom prst="rect">
            <a:avLst/>
          </a:prstGeom>
        </p:spPr>
      </p:pic>
      <p:pic>
        <p:nvPicPr>
          <p:cNvPr id="17" name="Picture 16"/>
          <p:cNvPicPr>
            <a:picLocks noChangeAspect="1"/>
          </p:cNvPicPr>
          <p:nvPr/>
        </p:nvPicPr>
        <p:blipFill>
          <a:blip r:embed="rId3"/>
          <a:stretch>
            <a:fillRect/>
          </a:stretch>
        </p:blipFill>
        <p:spPr>
          <a:xfrm>
            <a:off x="7219726" y="5697566"/>
            <a:ext cx="3182388" cy="676715"/>
          </a:xfrm>
          <a:prstGeom prst="rect">
            <a:avLst/>
          </a:prstGeom>
        </p:spPr>
      </p:pic>
      <p:pic>
        <p:nvPicPr>
          <p:cNvPr id="18" name="Picture 17"/>
          <p:cNvPicPr>
            <a:picLocks noChangeAspect="1"/>
          </p:cNvPicPr>
          <p:nvPr/>
        </p:nvPicPr>
        <p:blipFill>
          <a:blip r:embed="rId3"/>
          <a:stretch>
            <a:fillRect/>
          </a:stretch>
        </p:blipFill>
        <p:spPr>
          <a:xfrm>
            <a:off x="1097016" y="4551700"/>
            <a:ext cx="3182388" cy="676715"/>
          </a:xfrm>
          <a:prstGeom prst="rect">
            <a:avLst/>
          </a:prstGeom>
        </p:spPr>
      </p:pic>
      <p:sp>
        <p:nvSpPr>
          <p:cNvPr id="19" name="Rectangle 18"/>
          <p:cNvSpPr/>
          <p:nvPr/>
        </p:nvSpPr>
        <p:spPr>
          <a:xfrm>
            <a:off x="216817" y="0"/>
            <a:ext cx="11764652" cy="6834228"/>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Oval 19"/>
          <p:cNvSpPr/>
          <p:nvPr/>
        </p:nvSpPr>
        <p:spPr>
          <a:xfrm>
            <a:off x="10179406" y="43373"/>
            <a:ext cx="1593130" cy="1570894"/>
          </a:xfrm>
          <a:prstGeom prst="ellipse">
            <a:avLst/>
          </a:prstGeom>
        </p:spPr>
        <p:style>
          <a:lnRef idx="2">
            <a:schemeClr val="accent1">
              <a:shade val="50000"/>
            </a:schemeClr>
          </a:lnRef>
          <a:fillRef idx="1003">
            <a:schemeClr val="dk2"/>
          </a:fillRef>
          <a:effectRef idx="0">
            <a:schemeClr val="accent1"/>
          </a:effectRef>
          <a:fontRef idx="minor">
            <a:schemeClr val="lt1"/>
          </a:fontRef>
        </p:style>
        <p:txBody>
          <a:bodyPr rtlCol="0" anchor="ctr"/>
          <a:lstStyle/>
          <a:p>
            <a:pPr algn="ctr"/>
            <a:r>
              <a:rPr lang="en-US" sz="2400" b="1" dirty="0" smtClean="0">
                <a:latin typeface="Baskerville Old Face" panose="02020602080505020303" pitchFamily="18" charset="0"/>
              </a:rPr>
              <a:t>STEPS</a:t>
            </a:r>
            <a:endParaRPr lang="en-US" sz="2400" b="1" dirty="0">
              <a:latin typeface="Baskerville Old Face" panose="02020602080505020303" pitchFamily="18" charset="0"/>
            </a:endParaRPr>
          </a:p>
        </p:txBody>
      </p:sp>
    </p:spTree>
    <p:extLst>
      <p:ext uri="{BB962C8B-B14F-4D97-AF65-F5344CB8AC3E}">
        <p14:creationId xmlns:p14="http://schemas.microsoft.com/office/powerpoint/2010/main" val="14225126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6" grpId="0" animBg="1"/>
      <p:bldP spid="7" grpId="0" animBg="1"/>
      <p:bldP spid="8" grpId="0" animBg="1"/>
      <p:bldP spid="9" grpId="0" animBg="1"/>
      <p:bldP spid="10" grpId="0" animBg="1"/>
      <p:bldP spid="1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l="28840" t="26530" r="9691" b="7078"/>
          <a:stretch/>
        </p:blipFill>
        <p:spPr>
          <a:xfrm>
            <a:off x="1253765" y="216817"/>
            <a:ext cx="9134573" cy="5549686"/>
          </a:xfrm>
          <a:prstGeom prst="rect">
            <a:avLst/>
          </a:prstGeom>
        </p:spPr>
      </p:pic>
      <p:sp>
        <p:nvSpPr>
          <p:cNvPr id="5" name="Rectangle 4"/>
          <p:cNvSpPr/>
          <p:nvPr/>
        </p:nvSpPr>
        <p:spPr>
          <a:xfrm>
            <a:off x="744718" y="5891752"/>
            <a:ext cx="10492033" cy="461913"/>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r>
              <a:rPr lang="en-US" dirty="0" smtClean="0"/>
              <a:t>Organizational, Professional, Interest based </a:t>
            </a:r>
            <a:endParaRPr lang="en-US" dirty="0"/>
          </a:p>
        </p:txBody>
      </p:sp>
    </p:spTree>
    <p:extLst>
      <p:ext uri="{BB962C8B-B14F-4D97-AF65-F5344CB8AC3E}">
        <p14:creationId xmlns:p14="http://schemas.microsoft.com/office/powerpoint/2010/main" val="346403301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085" y="1809945"/>
            <a:ext cx="11036365" cy="2752529"/>
          </a:xfrm>
        </p:spPr>
        <p:txBody>
          <a:bodyPr>
            <a:normAutofit/>
          </a:bodyPr>
          <a:lstStyle/>
          <a:p>
            <a:pPr algn="ctr"/>
            <a:r>
              <a:rPr lang="en-US" sz="5400" dirty="0" smtClean="0">
                <a:solidFill>
                  <a:srgbClr val="0070C0"/>
                </a:solidFill>
                <a:latin typeface="Baskerville Old Face" panose="02020602080505020303" pitchFamily="18" charset="0"/>
              </a:rPr>
              <a:t>PROFESSIONAL DEVELOPMENT </a:t>
            </a:r>
            <a:endParaRPr lang="en-US" sz="5400" dirty="0">
              <a:solidFill>
                <a:srgbClr val="0070C0"/>
              </a:solidFill>
              <a:latin typeface="Baskerville Old Face" panose="02020602080505020303" pitchFamily="18" charset="0"/>
            </a:endParaRPr>
          </a:p>
        </p:txBody>
      </p:sp>
      <p:sp>
        <p:nvSpPr>
          <p:cNvPr id="3" name="Text Placeholder 2"/>
          <p:cNvSpPr>
            <a:spLocks noGrp="1"/>
          </p:cNvSpPr>
          <p:nvPr>
            <p:ph type="body" idx="1"/>
          </p:nvPr>
        </p:nvSpPr>
        <p:spPr>
          <a:xfrm>
            <a:off x="311085" y="4589463"/>
            <a:ext cx="11036365" cy="1481399"/>
          </a:xfrm>
        </p:spPr>
        <p:txBody>
          <a:bodyPr/>
          <a:lstStyle/>
          <a:p>
            <a:endParaRPr lang="en-US" dirty="0"/>
          </a:p>
        </p:txBody>
      </p:sp>
      <p:pic>
        <p:nvPicPr>
          <p:cNvPr id="7" name="Picture 6"/>
          <p:cNvPicPr>
            <a:picLocks noChangeAspect="1"/>
          </p:cNvPicPr>
          <p:nvPr/>
        </p:nvPicPr>
        <p:blipFill rotWithShape="1">
          <a:blip r:embed="rId2"/>
          <a:srcRect b="11615"/>
          <a:stretch/>
        </p:blipFill>
        <p:spPr>
          <a:xfrm>
            <a:off x="3478743" y="368597"/>
            <a:ext cx="5570989" cy="3166454"/>
          </a:xfrm>
          <a:prstGeom prst="rect">
            <a:avLst/>
          </a:prstGeom>
        </p:spPr>
      </p:pic>
    </p:spTree>
    <p:extLst>
      <p:ext uri="{BB962C8B-B14F-4D97-AF65-F5344CB8AC3E}">
        <p14:creationId xmlns:p14="http://schemas.microsoft.com/office/powerpoint/2010/main" val="180891429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743075" y="261937"/>
            <a:ext cx="8705850" cy="6334125"/>
          </a:xfrm>
          <a:prstGeom prst="rect">
            <a:avLst/>
          </a:prstGeom>
        </p:spPr>
      </p:pic>
      <p:pic>
        <p:nvPicPr>
          <p:cNvPr id="3" name="Picture 2"/>
          <p:cNvPicPr>
            <a:picLocks noChangeAspect="1"/>
          </p:cNvPicPr>
          <p:nvPr/>
        </p:nvPicPr>
        <p:blipFill>
          <a:blip r:embed="rId3"/>
          <a:stretch>
            <a:fillRect/>
          </a:stretch>
        </p:blipFill>
        <p:spPr>
          <a:xfrm>
            <a:off x="4666364" y="2002412"/>
            <a:ext cx="2859272" cy="2853175"/>
          </a:xfrm>
          <a:prstGeom prst="rect">
            <a:avLst/>
          </a:prstGeom>
        </p:spPr>
      </p:pic>
      <p:sp>
        <p:nvSpPr>
          <p:cNvPr id="5" name="Oval 4"/>
          <p:cNvSpPr/>
          <p:nvPr/>
        </p:nvSpPr>
        <p:spPr>
          <a:xfrm>
            <a:off x="6259398" y="4544502"/>
            <a:ext cx="4025245" cy="640240"/>
          </a:xfrm>
          <a:prstGeom prst="ellipse">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1749366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4026692" y="-40065"/>
            <a:ext cx="3663884" cy="2747913"/>
          </a:xfrm>
          <a:prstGeom prst="rect">
            <a:avLst/>
          </a:prstGeom>
        </p:spPr>
      </p:pic>
      <p:pic>
        <p:nvPicPr>
          <p:cNvPr id="3" name="Picture 2"/>
          <p:cNvPicPr>
            <a:picLocks noChangeAspect="1"/>
          </p:cNvPicPr>
          <p:nvPr/>
        </p:nvPicPr>
        <p:blipFill>
          <a:blip r:embed="rId3"/>
          <a:stretch>
            <a:fillRect/>
          </a:stretch>
        </p:blipFill>
        <p:spPr>
          <a:xfrm>
            <a:off x="256216" y="430653"/>
            <a:ext cx="2962913" cy="1560711"/>
          </a:xfrm>
          <a:prstGeom prst="rect">
            <a:avLst/>
          </a:prstGeom>
        </p:spPr>
      </p:pic>
      <p:pic>
        <p:nvPicPr>
          <p:cNvPr id="4" name="Picture 3"/>
          <p:cNvPicPr>
            <a:picLocks noChangeAspect="1"/>
          </p:cNvPicPr>
          <p:nvPr/>
        </p:nvPicPr>
        <p:blipFill>
          <a:blip r:embed="rId4"/>
          <a:stretch>
            <a:fillRect/>
          </a:stretch>
        </p:blipFill>
        <p:spPr>
          <a:xfrm>
            <a:off x="9024543" y="139445"/>
            <a:ext cx="2143125" cy="2143125"/>
          </a:xfrm>
          <a:prstGeom prst="rect">
            <a:avLst/>
          </a:prstGeom>
        </p:spPr>
      </p:pic>
      <p:pic>
        <p:nvPicPr>
          <p:cNvPr id="5" name="Picture 4"/>
          <p:cNvPicPr>
            <a:picLocks noChangeAspect="1"/>
          </p:cNvPicPr>
          <p:nvPr/>
        </p:nvPicPr>
        <p:blipFill>
          <a:blip r:embed="rId5"/>
          <a:stretch>
            <a:fillRect/>
          </a:stretch>
        </p:blipFill>
        <p:spPr>
          <a:xfrm>
            <a:off x="8941444" y="2491031"/>
            <a:ext cx="2143125" cy="2143125"/>
          </a:xfrm>
          <a:prstGeom prst="rect">
            <a:avLst/>
          </a:prstGeom>
        </p:spPr>
      </p:pic>
      <p:pic>
        <p:nvPicPr>
          <p:cNvPr id="7" name="Picture 6"/>
          <p:cNvPicPr>
            <a:picLocks noChangeAspect="1"/>
          </p:cNvPicPr>
          <p:nvPr/>
        </p:nvPicPr>
        <p:blipFill>
          <a:blip r:embed="rId6"/>
          <a:stretch>
            <a:fillRect/>
          </a:stretch>
        </p:blipFill>
        <p:spPr>
          <a:xfrm>
            <a:off x="514029" y="2948230"/>
            <a:ext cx="2705100" cy="1685925"/>
          </a:xfrm>
          <a:prstGeom prst="rect">
            <a:avLst/>
          </a:prstGeom>
        </p:spPr>
      </p:pic>
      <p:pic>
        <p:nvPicPr>
          <p:cNvPr id="8" name="Picture 7"/>
          <p:cNvPicPr>
            <a:picLocks noChangeAspect="1"/>
          </p:cNvPicPr>
          <p:nvPr/>
        </p:nvPicPr>
        <p:blipFill>
          <a:blip r:embed="rId7"/>
          <a:stretch>
            <a:fillRect/>
          </a:stretch>
        </p:blipFill>
        <p:spPr>
          <a:xfrm>
            <a:off x="4713399" y="2707848"/>
            <a:ext cx="2514600" cy="1819275"/>
          </a:xfrm>
          <a:prstGeom prst="rect">
            <a:avLst/>
          </a:prstGeom>
        </p:spPr>
      </p:pic>
    </p:spTree>
    <p:extLst>
      <p:ext uri="{BB962C8B-B14F-4D97-AF65-F5344CB8AC3E}">
        <p14:creationId xmlns:p14="http://schemas.microsoft.com/office/powerpoint/2010/main" val="3038651828"/>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4088</TotalTime>
  <Words>260</Words>
  <Application>Microsoft Office PowerPoint</Application>
  <PresentationFormat>Widescreen</PresentationFormat>
  <Paragraphs>44</Paragraphs>
  <Slides>25</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Arial</vt:lpstr>
      <vt:lpstr>Bahnschrift Light</vt:lpstr>
      <vt:lpstr>Baskerville Old Face</vt:lpstr>
      <vt:lpstr>Book Antiqua</vt:lpstr>
      <vt:lpstr>Calibri</vt:lpstr>
      <vt:lpstr>Calibri Light</vt:lpstr>
      <vt:lpstr>Haettenschweiler</vt:lpstr>
      <vt:lpstr>Office Theme</vt:lpstr>
      <vt:lpstr>Building and Sustaining  Communities of Practice among  Health Professions Educators (MENA Region)</vt:lpstr>
      <vt:lpstr>PowerPoint Presentation</vt:lpstr>
      <vt:lpstr>PowerPoint Presentation</vt:lpstr>
      <vt:lpstr>Intersections………..</vt:lpstr>
      <vt:lpstr>PowerPoint Presentation</vt:lpstr>
      <vt:lpstr>PowerPoint Presentation</vt:lpstr>
      <vt:lpstr>PROFESSIONAL DEVELOPMENT </vt:lpstr>
      <vt:lpstr>PowerPoint Presentation</vt:lpstr>
      <vt:lpstr>PowerPoint Presentation</vt:lpstr>
      <vt:lpstr>CURRICULUM DEVELOPMENT </vt:lpstr>
      <vt:lpstr>PowerPoint Presentation</vt:lpstr>
      <vt:lpstr>INTERPROFESSIONAL COLLABORATION</vt:lpstr>
      <vt:lpstr>PowerPoint Presentation</vt:lpstr>
      <vt:lpstr>PowerPoint Presentation</vt:lpstr>
      <vt:lpstr>GLOBAL PERSPECTIVES</vt:lpstr>
      <vt:lpstr>PowerPoint Presentation</vt:lpstr>
      <vt:lpstr>ADVOCACY </vt:lpstr>
      <vt:lpstr>PowerPoint Presentation</vt:lpstr>
      <vt:lpstr>INNOVATION</vt:lpstr>
      <vt:lpstr>PowerPoint Presentation</vt:lpstr>
      <vt:lpstr>QUALITY ENHANCEMENT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TEAM COHESION</dc:title>
  <dc:creator>Dr. Ciraj Ali Mohammed</dc:creator>
  <cp:lastModifiedBy>Dr. Ciraj Ali Mohammed</cp:lastModifiedBy>
  <cp:revision>90</cp:revision>
  <dcterms:created xsi:type="dcterms:W3CDTF">2022-10-23T17:10:14Z</dcterms:created>
  <dcterms:modified xsi:type="dcterms:W3CDTF">2023-10-20T10:43:13Z</dcterms:modified>
</cp:coreProperties>
</file>