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4" r:id="rId15"/>
    <p:sldId id="270" r:id="rId16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>
      <p:cViewPr varScale="1">
        <p:scale>
          <a:sx n="65" d="100"/>
          <a:sy n="65" d="100"/>
        </p:scale>
        <p:origin x="528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2100" y="2160276"/>
            <a:ext cx="10156498" cy="681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6602" y="3393156"/>
            <a:ext cx="15527494" cy="2225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2638" y="11793"/>
            <a:ext cx="10487025" cy="10010775"/>
          </a:xfrm>
          <a:custGeom>
            <a:avLst/>
            <a:gdLst/>
            <a:ahLst/>
            <a:cxnLst/>
            <a:rect l="l" t="t" r="r" b="b"/>
            <a:pathLst>
              <a:path w="10487025" h="10010775">
                <a:moveTo>
                  <a:pt x="10487024" y="10010430"/>
                </a:moveTo>
                <a:lnTo>
                  <a:pt x="0" y="10010430"/>
                </a:lnTo>
                <a:lnTo>
                  <a:pt x="0" y="0"/>
                </a:lnTo>
                <a:lnTo>
                  <a:pt x="10487024" y="0"/>
                </a:lnTo>
                <a:lnTo>
                  <a:pt x="10487024" y="10010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4999" y="1143000"/>
            <a:ext cx="5122068" cy="8000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07EB2E-1120-11C2-27F3-5100DEBF5BA2}"/>
              </a:ext>
            </a:extLst>
          </p:cNvPr>
          <p:cNvSpPr/>
          <p:nvPr/>
        </p:nvSpPr>
        <p:spPr>
          <a:xfrm>
            <a:off x="7037174" y="2330450"/>
            <a:ext cx="82853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pitchFamily="2" charset="77"/>
              </a:rPr>
              <a:t>TRIK MENULIS PROPOSAL SKRIPSI/ TESIS</a:t>
            </a:r>
            <a:endParaRPr lang="en-GB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adley Hand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740B75-9CB2-7B01-2A53-4269E963A3DD}"/>
              </a:ext>
            </a:extLst>
          </p:cNvPr>
          <p:cNvSpPr/>
          <p:nvPr/>
        </p:nvSpPr>
        <p:spPr>
          <a:xfrm>
            <a:off x="7189574" y="7357924"/>
            <a:ext cx="103300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pitchFamily="2" charset="77"/>
              </a:rPr>
              <a:t>By. </a:t>
            </a:r>
            <a:r>
              <a:rPr lang="en-GB" sz="54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pitchFamily="2" charset="77"/>
              </a:rPr>
              <a:t>Dr.</a:t>
            </a:r>
            <a:r>
              <a:rPr lang="en-GB" sz="5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pitchFamily="2" charset="77"/>
              </a:rPr>
              <a:t> </a:t>
            </a:r>
            <a:r>
              <a:rPr lang="en-GB" sz="54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pitchFamily="2" charset="77"/>
              </a:rPr>
              <a:t>Rusdiyanto</a:t>
            </a:r>
            <a:r>
              <a:rPr lang="en-GB" sz="5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pitchFamily="2" charset="77"/>
              </a:rPr>
              <a:t>, SE,. </a:t>
            </a:r>
            <a:r>
              <a:rPr lang="en-GB" sz="54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pitchFamily="2" charset="77"/>
              </a:rPr>
              <a:t>M.Ak</a:t>
            </a:r>
            <a:r>
              <a:rPr lang="en-GB" sz="5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pitchFamily="2" charset="77"/>
              </a:rPr>
              <a:t>,. CH,. </a:t>
            </a:r>
            <a:r>
              <a:rPr lang="en-GB" sz="54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pitchFamily="2" charset="77"/>
              </a:rPr>
              <a:t>CHt</a:t>
            </a:r>
            <a:endParaRPr lang="en-GB" sz="54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adley Hand" pitchFamily="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10286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7" y="1143000"/>
              <a:ext cx="6496049" cy="79628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8102" y="2129135"/>
            <a:ext cx="505523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130" dirty="0">
                <a:solidFill>
                  <a:srgbClr val="000000"/>
                </a:solidFill>
              </a:rPr>
              <a:t>Hasil</a:t>
            </a:r>
            <a:r>
              <a:rPr sz="4650" spc="-25" dirty="0">
                <a:solidFill>
                  <a:srgbClr val="000000"/>
                </a:solidFill>
              </a:rPr>
              <a:t> </a:t>
            </a:r>
            <a:r>
              <a:rPr sz="4650" spc="45" dirty="0">
                <a:solidFill>
                  <a:srgbClr val="000000"/>
                </a:solidFill>
              </a:rPr>
              <a:t>dan</a:t>
            </a:r>
            <a:r>
              <a:rPr sz="4650" spc="-125" dirty="0">
                <a:solidFill>
                  <a:srgbClr val="000000"/>
                </a:solidFill>
              </a:rPr>
              <a:t> </a:t>
            </a:r>
            <a:r>
              <a:rPr sz="4650" spc="35" dirty="0">
                <a:solidFill>
                  <a:srgbClr val="000000"/>
                </a:solidFill>
              </a:rPr>
              <a:t>Temuan</a:t>
            </a:r>
            <a:endParaRPr sz="4650"/>
          </a:p>
        </p:txBody>
      </p:sp>
      <p:sp>
        <p:nvSpPr>
          <p:cNvPr id="7" name="object 7"/>
          <p:cNvSpPr txBox="1"/>
          <p:nvPr/>
        </p:nvSpPr>
        <p:spPr>
          <a:xfrm>
            <a:off x="1433301" y="3076575"/>
            <a:ext cx="5561965" cy="2225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75"/>
              </a:spcBef>
            </a:pPr>
            <a:r>
              <a:rPr sz="2450" spc="165" dirty="0">
                <a:latin typeface="Verdana"/>
                <a:cs typeface="Verdana"/>
              </a:rPr>
              <a:t>Me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75" dirty="0">
                <a:latin typeface="Verdana"/>
                <a:cs typeface="Verdana"/>
              </a:rPr>
              <a:t>r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t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50" dirty="0">
                <a:latin typeface="Verdana"/>
                <a:cs typeface="Verdana"/>
              </a:rPr>
              <a:t>ua</a:t>
            </a:r>
            <a:r>
              <a:rPr sz="2450" spc="85" dirty="0">
                <a:latin typeface="Verdana"/>
                <a:cs typeface="Verdana"/>
              </a:rPr>
              <a:t>n 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80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140" dirty="0">
                <a:latin typeface="Verdana"/>
                <a:cs typeface="Verdana"/>
              </a:rPr>
              <a:t>b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80" dirty="0">
                <a:latin typeface="Verdana"/>
                <a:cs typeface="Verdana"/>
              </a:rPr>
              <a:t>u 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5" dirty="0">
                <a:latin typeface="Verdana"/>
                <a:cs typeface="Verdana"/>
              </a:rPr>
              <a:t>r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45" dirty="0">
                <a:latin typeface="Verdana"/>
                <a:cs typeface="Verdana"/>
              </a:rPr>
              <a:t>uat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t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85" dirty="0">
                <a:latin typeface="Verdana"/>
                <a:cs typeface="Verdana"/>
              </a:rPr>
              <a:t>I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10" dirty="0">
                <a:latin typeface="Verdana"/>
                <a:cs typeface="Verdana"/>
              </a:rPr>
              <a:t>i 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k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25" dirty="0">
                <a:latin typeface="Verdana"/>
                <a:cs typeface="Verdana"/>
              </a:rPr>
              <a:t>k  </a:t>
            </a:r>
            <a:r>
              <a:rPr sz="2450" spc="65" dirty="0">
                <a:latin typeface="Verdana"/>
                <a:cs typeface="Verdana"/>
              </a:rPr>
              <a:t>menunjukkan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nilai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penelitian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70" dirty="0">
                <a:latin typeface="Verdana"/>
                <a:cs typeface="Verdana"/>
              </a:rPr>
              <a:t>kita.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70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2489" y="2160276"/>
            <a:ext cx="509587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Implikasi</a:t>
            </a:r>
            <a:r>
              <a:rPr spc="15" dirty="0"/>
              <a:t> </a:t>
            </a:r>
            <a:r>
              <a:rPr spc="-30" dirty="0"/>
              <a:t>Penelitian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62202" y="3016250"/>
            <a:ext cx="5642610" cy="151573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</a:pPr>
            <a:r>
              <a:rPr sz="2450" spc="30" dirty="0" err="1">
                <a:solidFill>
                  <a:srgbClr val="FFFFFF"/>
                </a:solidFill>
                <a:latin typeface="Verdana"/>
                <a:cs typeface="Verdana"/>
              </a:rPr>
              <a:t>Menjelaskan</a:t>
            </a:r>
            <a:r>
              <a:rPr lang="en-US" sz="24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450" spc="30" dirty="0" err="1">
                <a:solidFill>
                  <a:srgbClr val="FFFFFF"/>
                </a:solidFill>
                <a:latin typeface="Verdana"/>
                <a:cs typeface="Verdana"/>
              </a:rPr>
              <a:t>Implikasi</a:t>
            </a:r>
            <a:r>
              <a:rPr lang="en-US" sz="24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450" spc="30" dirty="0" err="1">
                <a:solidFill>
                  <a:srgbClr val="FFFFFF"/>
                </a:solidFill>
                <a:latin typeface="Verdana"/>
                <a:cs typeface="Verdana"/>
              </a:rPr>
              <a:t>Penelitian</a:t>
            </a:r>
            <a:r>
              <a:rPr sz="24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30" dirty="0" err="1">
                <a:latin typeface="Verdana"/>
                <a:cs typeface="Verdana"/>
              </a:rPr>
              <a:t>i</a:t>
            </a:r>
            <a:r>
              <a:rPr sz="2450" spc="-15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0" dirty="0" err="1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15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14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17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450" spc="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85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2450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1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1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3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5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10286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7" y="1143000"/>
              <a:ext cx="6496049" cy="79628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8102" y="2129135"/>
            <a:ext cx="337185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65" dirty="0">
                <a:solidFill>
                  <a:srgbClr val="000000"/>
                </a:solidFill>
              </a:rPr>
              <a:t>Kesimpulan</a:t>
            </a:r>
            <a:endParaRPr sz="4650"/>
          </a:p>
        </p:txBody>
      </p:sp>
      <p:sp>
        <p:nvSpPr>
          <p:cNvPr id="7" name="object 7"/>
          <p:cNvSpPr txBox="1"/>
          <p:nvPr/>
        </p:nvSpPr>
        <p:spPr>
          <a:xfrm>
            <a:off x="1433301" y="2940050"/>
            <a:ext cx="6173470" cy="351160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2065">
              <a:lnSpc>
                <a:spcPct val="118200"/>
              </a:lnSpc>
              <a:spcBef>
                <a:spcPts val="70"/>
              </a:spcBef>
            </a:pPr>
            <a:r>
              <a:rPr sz="2450" spc="155" dirty="0">
                <a:latin typeface="Verdana"/>
                <a:cs typeface="Verdana"/>
              </a:rPr>
              <a:t>D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95" dirty="0">
                <a:latin typeface="Verdana"/>
                <a:cs typeface="Verdana"/>
              </a:rPr>
              <a:t>gan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370" dirty="0">
                <a:latin typeface="Verdana"/>
                <a:cs typeface="Verdana"/>
              </a:rPr>
              <a:t>,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00" dirty="0">
                <a:latin typeface="Verdana"/>
                <a:cs typeface="Verdana"/>
              </a:rPr>
              <a:t>n</a:t>
            </a:r>
            <a:r>
              <a:rPr sz="2450" spc="-110" dirty="0">
                <a:latin typeface="Verdana"/>
                <a:cs typeface="Verdana"/>
              </a:rPr>
              <a:t>y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  </a:t>
            </a:r>
            <a:r>
              <a:rPr lang="en-US" sz="2450" spc="-10" dirty="0" err="1">
                <a:latin typeface="Verdana"/>
                <a:cs typeface="Verdana"/>
              </a:rPr>
              <a:t>skripsi</a:t>
            </a:r>
            <a:r>
              <a:rPr lang="en-US" sz="2450" spc="-10" dirty="0">
                <a:latin typeface="Verdana"/>
                <a:cs typeface="Verdana"/>
              </a:rPr>
              <a:t>/ </a:t>
            </a:r>
            <a:r>
              <a:rPr sz="2450" spc="-15" dirty="0" err="1">
                <a:latin typeface="Verdana"/>
                <a:cs typeface="Verdana"/>
              </a:rPr>
              <a:t>t</a:t>
            </a:r>
            <a:r>
              <a:rPr sz="2450" spc="35" dirty="0" err="1">
                <a:latin typeface="Verdana"/>
                <a:cs typeface="Verdana"/>
              </a:rPr>
              <a:t>e</a:t>
            </a:r>
            <a:r>
              <a:rPr sz="2450" spc="-70" dirty="0" err="1">
                <a:latin typeface="Verdana"/>
                <a:cs typeface="Verdana"/>
              </a:rPr>
              <a:t>s</a:t>
            </a:r>
            <a:r>
              <a:rPr sz="2450" spc="-10" dirty="0" err="1">
                <a:latin typeface="Verdana"/>
                <a:cs typeface="Verdana"/>
              </a:rPr>
              <a:t>i</a:t>
            </a:r>
            <a:r>
              <a:rPr sz="2450" spc="-70" dirty="0" err="1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15" dirty="0">
                <a:latin typeface="Verdana"/>
                <a:cs typeface="Verdana"/>
              </a:rPr>
              <a:t>uar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b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80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35" dirty="0">
                <a:latin typeface="Verdana"/>
                <a:cs typeface="Verdana"/>
              </a:rPr>
              <a:t>m  </a:t>
            </a:r>
            <a:r>
              <a:rPr sz="2450" spc="150" dirty="0">
                <a:latin typeface="Verdana"/>
                <a:cs typeface="Verdana"/>
              </a:rPr>
              <a:t>b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20" dirty="0">
                <a:latin typeface="Verdana"/>
                <a:cs typeface="Verdana"/>
              </a:rPr>
              <a:t>un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95" dirty="0">
                <a:latin typeface="Verdana"/>
                <a:cs typeface="Verdana"/>
              </a:rPr>
              <a:t>mb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85" dirty="0">
                <a:latin typeface="Verdana"/>
                <a:cs typeface="Verdana"/>
              </a:rPr>
              <a:t>n  </a:t>
            </a:r>
            <a:r>
              <a:rPr sz="2450" spc="20" dirty="0">
                <a:latin typeface="Verdana"/>
                <a:cs typeface="Verdana"/>
              </a:rPr>
              <a:t>kecerdasan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kata-kata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dan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ketelitian.</a:t>
            </a:r>
            <a:endParaRPr sz="2450" dirty="0">
              <a:latin typeface="Verdana"/>
              <a:cs typeface="Verdana"/>
            </a:endParaRPr>
          </a:p>
          <a:p>
            <a:pPr marL="12700" marR="5080">
              <a:lnSpc>
                <a:spcPct val="117300"/>
              </a:lnSpc>
            </a:pPr>
            <a:r>
              <a:rPr sz="2450" spc="90" dirty="0">
                <a:latin typeface="Verdana"/>
                <a:cs typeface="Verdana"/>
              </a:rPr>
              <a:t>Ma</a:t>
            </a:r>
            <a:r>
              <a:rPr sz="2450" spc="30" dirty="0">
                <a:latin typeface="Verdana"/>
                <a:cs typeface="Verdana"/>
              </a:rPr>
              <a:t>r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t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55" dirty="0">
                <a:latin typeface="Verdana"/>
                <a:cs typeface="Verdana"/>
              </a:rPr>
              <a:t>r</a:t>
            </a:r>
            <a:r>
              <a:rPr sz="2450" spc="20" dirty="0">
                <a:latin typeface="Verdana"/>
                <a:cs typeface="Verdana"/>
              </a:rPr>
              <a:t>us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0" dirty="0">
                <a:latin typeface="Verdana"/>
                <a:cs typeface="Verdana"/>
              </a:rPr>
              <a:t>gas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k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14" dirty="0">
                <a:latin typeface="Verdana"/>
                <a:cs typeface="Verdana"/>
              </a:rPr>
              <a:t>ma</a:t>
            </a:r>
            <a:r>
              <a:rPr sz="2450" spc="195" dirty="0">
                <a:latin typeface="Verdana"/>
                <a:cs typeface="Verdana"/>
              </a:rPr>
              <a:t>mp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85" dirty="0">
                <a:latin typeface="Verdana"/>
                <a:cs typeface="Verdana"/>
              </a:rPr>
              <a:t>n  </a:t>
            </a: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00" dirty="0">
                <a:latin typeface="Verdana"/>
                <a:cs typeface="Verdana"/>
              </a:rPr>
              <a:t>ge</a:t>
            </a:r>
            <a:r>
              <a:rPr sz="2450" spc="-5" dirty="0">
                <a:latin typeface="Verdana"/>
                <a:cs typeface="Verdana"/>
              </a:rPr>
              <a:t>k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55" dirty="0">
                <a:latin typeface="Verdana"/>
                <a:cs typeface="Verdana"/>
              </a:rPr>
              <a:t>e</a:t>
            </a:r>
            <a:r>
              <a:rPr sz="2450" spc="-170" dirty="0">
                <a:latin typeface="Verdana"/>
                <a:cs typeface="Verdana"/>
              </a:rPr>
              <a:t>-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25" dirty="0">
                <a:latin typeface="Verdana"/>
                <a:cs typeface="Verdana"/>
              </a:rPr>
              <a:t>e  </a:t>
            </a:r>
            <a:r>
              <a:rPr sz="2450" spc="-50" dirty="0">
                <a:latin typeface="Verdana"/>
                <a:cs typeface="Verdana"/>
              </a:rPr>
              <a:t>kreatif!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027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Tanya</a:t>
            </a:r>
            <a:r>
              <a:rPr spc="-40" dirty="0"/>
              <a:t> </a:t>
            </a:r>
            <a:r>
              <a:rPr spc="-65" dirty="0"/>
              <a:t>Jawab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62202" y="2994660"/>
            <a:ext cx="5523865" cy="26885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</a:pPr>
            <a:r>
              <a:rPr sz="2450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15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80" dirty="0">
                <a:solidFill>
                  <a:srgbClr val="FFFFFF"/>
                </a:solidFill>
                <a:latin typeface="Verdana"/>
                <a:cs typeface="Verdana"/>
              </a:rPr>
              <a:t>u 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20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17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450" spc="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65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05" dirty="0">
                <a:solidFill>
                  <a:srgbClr val="FFFFFF"/>
                </a:solidFill>
                <a:latin typeface="Verdana"/>
                <a:cs typeface="Verdana"/>
              </a:rPr>
              <a:t>p  </a:t>
            </a:r>
            <a:r>
              <a:rPr sz="2450" spc="12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75" dirty="0">
                <a:solidFill>
                  <a:srgbClr val="FFFFFF"/>
                </a:solidFill>
                <a:latin typeface="Verdana"/>
                <a:cs typeface="Verdana"/>
              </a:rPr>
              <a:t>uk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14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70" dirty="0">
                <a:solidFill>
                  <a:srgbClr val="FFFFFF"/>
                </a:solidFill>
                <a:latin typeface="Verdana"/>
                <a:cs typeface="Verdana"/>
              </a:rPr>
              <a:t>gi 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00" dirty="0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450" spc="75" dirty="0">
                <a:solidFill>
                  <a:srgbClr val="FFFFFF"/>
                </a:solidFill>
                <a:latin typeface="Verdana"/>
                <a:cs typeface="Verdana"/>
              </a:rPr>
              <a:t>uan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65" dirty="0">
                <a:solidFill>
                  <a:srgbClr val="FFFFFF"/>
                </a:solidFill>
                <a:latin typeface="Verdana"/>
                <a:cs typeface="Verdana"/>
              </a:rPr>
              <a:t>m  m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55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2450" spc="-15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spc="15" dirty="0">
                <a:solidFill>
                  <a:srgbClr val="FFFFFF"/>
                </a:solidFill>
                <a:latin typeface="Verdana"/>
                <a:cs typeface="Verdana"/>
              </a:rPr>
              <a:t>uar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20" dirty="0">
                <a:solidFill>
                  <a:srgbClr val="FFFFFF"/>
                </a:solidFill>
                <a:latin typeface="Verdana"/>
                <a:cs typeface="Verdana"/>
              </a:rPr>
              <a:t>g  </a:t>
            </a:r>
            <a:r>
              <a:rPr sz="2450" spc="-5" dirty="0">
                <a:solidFill>
                  <a:srgbClr val="FFFFFF"/>
                </a:solidFill>
                <a:latin typeface="Verdana"/>
                <a:cs typeface="Verdana"/>
              </a:rPr>
              <a:t>akuntansi.</a:t>
            </a:r>
            <a:endParaRPr sz="245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9D89F3-93F2-9052-E33D-42AC3853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446750" cy="102912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55110" y="227989"/>
            <a:ext cx="5950938" cy="201166"/>
          </a:xfrm>
          <a:custGeom>
            <a:avLst/>
            <a:gdLst/>
            <a:ahLst/>
            <a:cxnLst/>
            <a:rect l="l" t="t" r="r" b="b"/>
            <a:pathLst>
              <a:path w="4226560" h="142875">
                <a:moveTo>
                  <a:pt x="4226056" y="142874"/>
                </a:moveTo>
                <a:lnTo>
                  <a:pt x="0" y="142874"/>
                </a:lnTo>
                <a:lnTo>
                  <a:pt x="0" y="0"/>
                </a:lnTo>
                <a:lnTo>
                  <a:pt x="4226056" y="0"/>
                </a:lnTo>
                <a:lnTo>
                  <a:pt x="4226056" y="142874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 sz="281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FF0B6-4A71-B3C7-11BF-210A65230621}"/>
              </a:ext>
            </a:extLst>
          </p:cNvPr>
          <p:cNvSpPr/>
          <p:nvPr/>
        </p:nvSpPr>
        <p:spPr>
          <a:xfrm>
            <a:off x="2401900" y="1072885"/>
            <a:ext cx="13496900" cy="7895849"/>
          </a:xfrm>
          <a:prstGeom prst="rect">
            <a:avLst/>
          </a:prstGeom>
          <a:noFill/>
        </p:spPr>
        <p:txBody>
          <a:bodyPr wrap="none" lIns="128746" tIns="64374" rIns="128746" bIns="64374">
            <a:spAutoFit/>
          </a:bodyPr>
          <a:lstStyle/>
          <a:p>
            <a:pPr algn="ctr"/>
            <a:r>
              <a:rPr lang="en-GB" sz="7209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oper Black" panose="0208090404030B020404" pitchFamily="18" charset="77"/>
              </a:rPr>
              <a:t>Kesulitan</a:t>
            </a:r>
            <a:r>
              <a:rPr lang="en-GB" sz="720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oper Black" panose="0208090404030B020404" pitchFamily="18" charset="77"/>
              </a:rPr>
              <a:t> Yang </a:t>
            </a:r>
            <a:r>
              <a:rPr lang="en-GB" sz="7209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oper Black" panose="0208090404030B020404" pitchFamily="18" charset="77"/>
              </a:rPr>
              <a:t>Sebenarnya</a:t>
            </a:r>
            <a:endParaRPr lang="en-GB" sz="7209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Cooper Black" panose="0208090404030B020404" pitchFamily="18" charset="77"/>
            </a:endParaRPr>
          </a:p>
          <a:p>
            <a:pPr algn="ctr"/>
            <a:r>
              <a:rPr lang="en-GB" sz="720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</a:p>
          <a:p>
            <a:pPr algn="ctr"/>
            <a:r>
              <a:rPr lang="en-GB" sz="7209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Ialah</a:t>
            </a:r>
            <a:r>
              <a:rPr lang="en-GB" sz="7209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en-GB" sz="7209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Mengatasi</a:t>
            </a:r>
            <a:r>
              <a:rPr lang="en-GB" sz="7209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en-GB" sz="7209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Caramu</a:t>
            </a:r>
            <a:endParaRPr lang="en-GB" sz="7209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oper Black" panose="0208090404030B020404" pitchFamily="18" charset="77"/>
            </a:endParaRPr>
          </a:p>
          <a:p>
            <a:pPr algn="ctr"/>
            <a:r>
              <a:rPr lang="en-GB" sz="720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</a:p>
          <a:p>
            <a:pPr algn="ctr"/>
            <a:r>
              <a:rPr lang="en-GB" sz="7209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77"/>
              </a:rPr>
              <a:t>Berpikir</a:t>
            </a:r>
            <a:r>
              <a:rPr lang="en-GB" sz="7209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en-GB" sz="7209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77"/>
              </a:rPr>
              <a:t>Tentang</a:t>
            </a:r>
            <a:r>
              <a:rPr lang="en-GB" sz="7209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en-GB" sz="7209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77"/>
              </a:rPr>
              <a:t>Diri</a:t>
            </a:r>
            <a:endParaRPr lang="en-GB" sz="7209" b="1" i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oper Black" panose="0208090404030B020404" pitchFamily="18" charset="77"/>
            </a:endParaRPr>
          </a:p>
          <a:p>
            <a:pPr algn="ctr"/>
            <a:r>
              <a:rPr lang="en-GB" sz="720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oper Black" panose="0208090404030B020404" pitchFamily="18" charset="77"/>
              </a:rPr>
              <a:t> </a:t>
            </a:r>
          </a:p>
          <a:p>
            <a:pPr algn="ctr"/>
            <a:r>
              <a:rPr lang="en-GB" sz="7209" dirty="0" err="1">
                <a:ln w="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77"/>
              </a:rPr>
              <a:t>Kamu</a:t>
            </a:r>
            <a:r>
              <a:rPr lang="en-GB" sz="7209" dirty="0">
                <a:ln w="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77"/>
              </a:rPr>
              <a:t> </a:t>
            </a:r>
            <a:r>
              <a:rPr lang="en-GB" sz="7209" dirty="0" err="1">
                <a:ln w="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77"/>
              </a:rPr>
              <a:t>Sendiri</a:t>
            </a:r>
            <a:endParaRPr lang="en-GB" sz="7209" i="1" dirty="0">
              <a:ln w="0">
                <a:solidFill>
                  <a:srgbClr val="00B0F0"/>
                </a:solidFill>
              </a:ln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4AAFC-4B5C-E7A6-1F06-38970FE69DDC}"/>
              </a:ext>
            </a:extLst>
          </p:cNvPr>
          <p:cNvSpPr/>
          <p:nvPr/>
        </p:nvSpPr>
        <p:spPr>
          <a:xfrm>
            <a:off x="2766607" y="8960521"/>
            <a:ext cx="12447125" cy="823400"/>
          </a:xfrm>
          <a:prstGeom prst="rect">
            <a:avLst/>
          </a:prstGeom>
          <a:noFill/>
        </p:spPr>
        <p:txBody>
          <a:bodyPr wrap="none" lIns="128746" tIns="64374" rIns="128746" bIns="64374">
            <a:spAutoFit/>
          </a:bodyPr>
          <a:lstStyle/>
          <a:p>
            <a:pPr algn="ctr"/>
            <a:r>
              <a:rPr lang="en-GB" sz="4506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By. </a:t>
            </a:r>
            <a:r>
              <a:rPr lang="en-GB" sz="4506" b="1" i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Dr.</a:t>
            </a:r>
            <a:r>
              <a:rPr lang="en-GB" sz="4506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en-GB" sz="4506" b="1" i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Rusdiyanto</a:t>
            </a:r>
            <a:r>
              <a:rPr lang="en-GB" sz="4506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, SE,. M, Ak,. CH,. </a:t>
            </a:r>
            <a:r>
              <a:rPr lang="en-GB" sz="4506" b="1" i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77"/>
              </a:rPr>
              <a:t>CHt</a:t>
            </a:r>
            <a:endParaRPr lang="en-GB" sz="4506" b="1" i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222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5516" y="9055843"/>
            <a:ext cx="5897245" cy="1228725"/>
          </a:xfrm>
          <a:custGeom>
            <a:avLst/>
            <a:gdLst/>
            <a:ahLst/>
            <a:cxnLst/>
            <a:rect l="l" t="t" r="r" b="b"/>
            <a:pathLst>
              <a:path w="5897245" h="1228725">
                <a:moveTo>
                  <a:pt x="5897026" y="1228216"/>
                </a:moveTo>
                <a:lnTo>
                  <a:pt x="0" y="1228216"/>
                </a:lnTo>
                <a:lnTo>
                  <a:pt x="0" y="0"/>
                </a:lnTo>
                <a:lnTo>
                  <a:pt x="5897026" y="0"/>
                </a:lnTo>
                <a:lnTo>
                  <a:pt x="5897026" y="1228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5725" y="0"/>
            <a:ext cx="6472555" cy="10287000"/>
          </a:xfrm>
          <a:custGeom>
            <a:avLst/>
            <a:gdLst/>
            <a:ahLst/>
            <a:cxnLst/>
            <a:rect l="l" t="t" r="r" b="b"/>
            <a:pathLst>
              <a:path w="6472555" h="10287000">
                <a:moveTo>
                  <a:pt x="6472263" y="0"/>
                </a:moveTo>
                <a:lnTo>
                  <a:pt x="0" y="0"/>
                </a:lnTo>
                <a:lnTo>
                  <a:pt x="0" y="1225372"/>
                </a:lnTo>
                <a:lnTo>
                  <a:pt x="5246255" y="1225372"/>
                </a:lnTo>
                <a:lnTo>
                  <a:pt x="5246255" y="9061425"/>
                </a:lnTo>
                <a:lnTo>
                  <a:pt x="0" y="9061425"/>
                </a:lnTo>
                <a:lnTo>
                  <a:pt x="0" y="10286797"/>
                </a:lnTo>
                <a:lnTo>
                  <a:pt x="6472263" y="10286797"/>
                </a:lnTo>
                <a:lnTo>
                  <a:pt x="6472263" y="9061425"/>
                </a:lnTo>
                <a:lnTo>
                  <a:pt x="6472263" y="1225372"/>
                </a:lnTo>
                <a:lnTo>
                  <a:pt x="6472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092940" cy="10287000"/>
          </a:xfrm>
          <a:custGeom>
            <a:avLst/>
            <a:gdLst/>
            <a:ahLst/>
            <a:cxnLst/>
            <a:rect l="l" t="t" r="r" b="b"/>
            <a:pathLst>
              <a:path w="12092940" h="10287000">
                <a:moveTo>
                  <a:pt x="12092534" y="1511"/>
                </a:moveTo>
                <a:lnTo>
                  <a:pt x="6472250" y="1511"/>
                </a:lnTo>
                <a:lnTo>
                  <a:pt x="6472250" y="0"/>
                </a:lnTo>
                <a:lnTo>
                  <a:pt x="0" y="0"/>
                </a:lnTo>
                <a:lnTo>
                  <a:pt x="0" y="1225372"/>
                </a:lnTo>
                <a:lnTo>
                  <a:pt x="0" y="9061425"/>
                </a:lnTo>
                <a:lnTo>
                  <a:pt x="0" y="10286797"/>
                </a:lnTo>
                <a:lnTo>
                  <a:pt x="6472250" y="10286797"/>
                </a:lnTo>
                <a:lnTo>
                  <a:pt x="6472250" y="9061425"/>
                </a:lnTo>
                <a:lnTo>
                  <a:pt x="1225994" y="9061425"/>
                </a:lnTo>
                <a:lnTo>
                  <a:pt x="1225994" y="1225372"/>
                </a:lnTo>
                <a:lnTo>
                  <a:pt x="6195504" y="1225372"/>
                </a:lnTo>
                <a:lnTo>
                  <a:pt x="6195504" y="1229728"/>
                </a:lnTo>
                <a:lnTo>
                  <a:pt x="12092534" y="1229728"/>
                </a:lnTo>
                <a:lnTo>
                  <a:pt x="12092534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27532" y="2654250"/>
            <a:ext cx="7023734" cy="1350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650" spc="70" dirty="0">
                <a:solidFill>
                  <a:srgbClr val="000000"/>
                </a:solidFill>
              </a:rPr>
              <a:t>Terima</a:t>
            </a:r>
            <a:r>
              <a:rPr sz="8650" spc="-25" dirty="0">
                <a:solidFill>
                  <a:srgbClr val="000000"/>
                </a:solidFill>
              </a:rPr>
              <a:t> </a:t>
            </a:r>
            <a:r>
              <a:rPr sz="8650" spc="225" dirty="0">
                <a:solidFill>
                  <a:srgbClr val="000000"/>
                </a:solidFill>
              </a:rPr>
              <a:t>Kasih</a:t>
            </a:r>
            <a:endParaRPr sz="8650"/>
          </a:p>
        </p:txBody>
      </p:sp>
      <p:sp>
        <p:nvSpPr>
          <p:cNvPr id="6" name="object 6"/>
          <p:cNvSpPr txBox="1"/>
          <p:nvPr/>
        </p:nvSpPr>
        <p:spPr>
          <a:xfrm>
            <a:off x="4281529" y="4736310"/>
            <a:ext cx="9715500" cy="1900328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65"/>
              </a:spcBef>
            </a:pPr>
            <a:r>
              <a:rPr sz="2450" spc="-229" dirty="0">
                <a:latin typeface="Verdana"/>
                <a:cs typeface="Verdana"/>
              </a:rPr>
              <a:t>T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5" dirty="0">
                <a:latin typeface="Verdana"/>
                <a:cs typeface="Verdana"/>
              </a:rPr>
              <a:t>r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5" dirty="0">
                <a:latin typeface="Verdana"/>
                <a:cs typeface="Verdana"/>
              </a:rPr>
              <a:t>r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0" dirty="0">
                <a:latin typeface="Verdana"/>
                <a:cs typeface="Verdana"/>
              </a:rPr>
              <a:t>r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35" dirty="0">
                <a:latin typeface="Verdana"/>
                <a:cs typeface="Verdana"/>
              </a:rPr>
              <a:t>m  </a:t>
            </a:r>
            <a:r>
              <a:rPr sz="2450" spc="10" dirty="0">
                <a:latin typeface="Verdana"/>
                <a:cs typeface="Verdana"/>
              </a:rPr>
              <a:t>presentasi </a:t>
            </a:r>
            <a:r>
              <a:rPr sz="2450" spc="-65" dirty="0">
                <a:latin typeface="Verdana"/>
                <a:cs typeface="Verdana"/>
              </a:rPr>
              <a:t>ini. </a:t>
            </a:r>
            <a:r>
              <a:rPr sz="2450" spc="55" dirty="0">
                <a:latin typeface="Verdana"/>
                <a:cs typeface="Verdana"/>
              </a:rPr>
              <a:t>Semoga </a:t>
            </a:r>
            <a:r>
              <a:rPr sz="2450" spc="20" dirty="0">
                <a:latin typeface="Verdana"/>
                <a:cs typeface="Verdana"/>
              </a:rPr>
              <a:t>informasi </a:t>
            </a:r>
            <a:r>
              <a:rPr sz="2450" spc="30" dirty="0">
                <a:latin typeface="Verdana"/>
                <a:cs typeface="Verdana"/>
              </a:rPr>
              <a:t>yang </a:t>
            </a:r>
            <a:r>
              <a:rPr sz="2450" spc="25" dirty="0">
                <a:latin typeface="Verdana"/>
                <a:cs typeface="Verdana"/>
              </a:rPr>
              <a:t>telah </a:t>
            </a:r>
            <a:r>
              <a:rPr sz="2450" spc="55" dirty="0">
                <a:latin typeface="Verdana"/>
                <a:cs typeface="Verdana"/>
              </a:rPr>
              <a:t>kami </a:t>
            </a:r>
            <a:r>
              <a:rPr sz="2450" spc="60" dirty="0">
                <a:latin typeface="Verdana"/>
                <a:cs typeface="Verdana"/>
              </a:rPr>
              <a:t>bagikan </a:t>
            </a:r>
            <a:r>
              <a:rPr sz="2450" spc="6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140" dirty="0">
                <a:latin typeface="Verdana"/>
                <a:cs typeface="Verdana"/>
              </a:rPr>
              <a:t>b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00" dirty="0">
                <a:latin typeface="Verdana"/>
                <a:cs typeface="Verdana"/>
              </a:rPr>
              <a:t>n</a:t>
            </a:r>
            <a:r>
              <a:rPr sz="2450" spc="-110" dirty="0">
                <a:latin typeface="Verdana"/>
                <a:cs typeface="Verdana"/>
              </a:rPr>
              <a:t>y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lang="en-US" sz="2450" spc="-215" dirty="0" err="1">
                <a:latin typeface="Verdana"/>
                <a:cs typeface="Verdana"/>
              </a:rPr>
              <a:t>skripsi</a:t>
            </a:r>
            <a:r>
              <a:rPr lang="en-US" sz="2450" spc="-215" dirty="0">
                <a:latin typeface="Verdana"/>
                <a:cs typeface="Verdana"/>
              </a:rPr>
              <a:t>/ </a:t>
            </a:r>
            <a:r>
              <a:rPr sz="2450" spc="-15" dirty="0" err="1">
                <a:latin typeface="Verdana"/>
                <a:cs typeface="Verdana"/>
              </a:rPr>
              <a:t>t</a:t>
            </a:r>
            <a:r>
              <a:rPr sz="2450" spc="35" dirty="0" err="1">
                <a:latin typeface="Verdana"/>
                <a:cs typeface="Verdana"/>
              </a:rPr>
              <a:t>e</a:t>
            </a:r>
            <a:r>
              <a:rPr sz="2450" spc="-70" dirty="0" err="1">
                <a:latin typeface="Verdana"/>
                <a:cs typeface="Verdana"/>
              </a:rPr>
              <a:t>s</a:t>
            </a:r>
            <a:r>
              <a:rPr sz="2450" spc="-10" dirty="0" err="1">
                <a:latin typeface="Verdana"/>
                <a:cs typeface="Verdana"/>
              </a:rPr>
              <a:t>i</a:t>
            </a:r>
            <a:r>
              <a:rPr sz="2450" spc="-70" dirty="0" err="1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20" dirty="0">
                <a:latin typeface="Verdana"/>
                <a:cs typeface="Verdana"/>
              </a:rPr>
              <a:t>g  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15" dirty="0">
                <a:latin typeface="Verdana"/>
                <a:cs typeface="Verdana"/>
              </a:rPr>
              <a:t>uar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b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80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 err="1">
                <a:latin typeface="Verdana"/>
                <a:cs typeface="Verdana"/>
              </a:rPr>
              <a:t>b</a:t>
            </a:r>
            <a:r>
              <a:rPr sz="2450" spc="-10" dirty="0" err="1">
                <a:latin typeface="Verdana"/>
                <a:cs typeface="Verdana"/>
              </a:rPr>
              <a:t>i</a:t>
            </a:r>
            <a:r>
              <a:rPr sz="2450" spc="150" dirty="0" err="1">
                <a:latin typeface="Verdana"/>
                <a:cs typeface="Verdana"/>
              </a:rPr>
              <a:t>d</a:t>
            </a:r>
            <a:r>
              <a:rPr sz="2450" spc="-15" dirty="0" err="1">
                <a:latin typeface="Verdana"/>
                <a:cs typeface="Verdana"/>
              </a:rPr>
              <a:t>a</a:t>
            </a:r>
            <a:r>
              <a:rPr sz="2450" spc="125" dirty="0" err="1">
                <a:latin typeface="Verdana"/>
                <a:cs typeface="Verdana"/>
              </a:rPr>
              <a:t>n</a:t>
            </a:r>
            <a:r>
              <a:rPr sz="2450" spc="170" dirty="0" err="1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 err="1">
                <a:latin typeface="Verdana"/>
                <a:cs typeface="Verdana"/>
              </a:rPr>
              <a:t>a</a:t>
            </a:r>
            <a:r>
              <a:rPr sz="2450" spc="10" dirty="0" err="1">
                <a:latin typeface="Verdana"/>
                <a:cs typeface="Verdana"/>
              </a:rPr>
              <a:t>k</a:t>
            </a:r>
            <a:r>
              <a:rPr sz="2450" spc="114" dirty="0" err="1">
                <a:latin typeface="Verdana"/>
                <a:cs typeface="Verdana"/>
              </a:rPr>
              <a:t>u</a:t>
            </a:r>
            <a:r>
              <a:rPr sz="2450" spc="125" dirty="0" err="1">
                <a:latin typeface="Verdana"/>
                <a:cs typeface="Verdana"/>
              </a:rPr>
              <a:t>n</a:t>
            </a:r>
            <a:r>
              <a:rPr sz="2450" spc="35" dirty="0" err="1">
                <a:latin typeface="Verdana"/>
                <a:cs typeface="Verdana"/>
              </a:rPr>
              <a:t>t</a:t>
            </a:r>
            <a:r>
              <a:rPr sz="2450" spc="-15" dirty="0" err="1">
                <a:latin typeface="Verdana"/>
                <a:cs typeface="Verdana"/>
              </a:rPr>
              <a:t>a</a:t>
            </a:r>
            <a:r>
              <a:rPr sz="2450" spc="125" dirty="0" err="1">
                <a:latin typeface="Verdana"/>
                <a:cs typeface="Verdana"/>
              </a:rPr>
              <a:t>n</a:t>
            </a:r>
            <a:r>
              <a:rPr sz="2450" spc="-70" dirty="0" err="1">
                <a:latin typeface="Verdana"/>
                <a:cs typeface="Verdana"/>
              </a:rPr>
              <a:t>s</a:t>
            </a:r>
            <a:r>
              <a:rPr sz="2450" spc="-10" dirty="0" err="1">
                <a:latin typeface="Verdana"/>
                <a:cs typeface="Verdana"/>
              </a:rPr>
              <a:t>i</a:t>
            </a:r>
            <a:r>
              <a:rPr lang="en-US" sz="2450" spc="-370" dirty="0">
                <a:latin typeface="Verdana"/>
                <a:cs typeface="Verdana"/>
              </a:rPr>
              <a:t> Dan </a:t>
            </a:r>
            <a:r>
              <a:rPr lang="en-US" sz="2450" spc="-370" dirty="0" err="1">
                <a:latin typeface="Verdana"/>
                <a:cs typeface="Verdana"/>
              </a:rPr>
              <a:t>Managemenet</a:t>
            </a:r>
            <a:endParaRPr sz="24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597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026" y="1619894"/>
            <a:ext cx="27355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45" dirty="0">
                <a:solidFill>
                  <a:srgbClr val="000000"/>
                </a:solidFill>
                <a:latin typeface="Times New Roman"/>
                <a:cs typeface="Times New Roman"/>
              </a:rPr>
              <a:t>Pengantar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6950" y="3016250"/>
            <a:ext cx="7543800" cy="22302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88900" algn="r">
              <a:lnSpc>
                <a:spcPct val="118000"/>
              </a:lnSpc>
              <a:spcBef>
                <a:spcPts val="75"/>
              </a:spcBef>
            </a:pPr>
            <a:r>
              <a:rPr sz="2450" spc="60" dirty="0">
                <a:latin typeface="Verdana"/>
                <a:cs typeface="Verdana"/>
              </a:rPr>
              <a:t>Kami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00" dirty="0">
                <a:latin typeface="Verdana"/>
                <a:cs typeface="Verdana"/>
              </a:rPr>
              <a:t>ge</a:t>
            </a:r>
            <a:r>
              <a:rPr sz="2450" spc="-5" dirty="0">
                <a:latin typeface="Verdana"/>
                <a:cs typeface="Verdana"/>
              </a:rPr>
              <a:t>k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80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k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45" dirty="0">
                <a:latin typeface="Verdana"/>
                <a:cs typeface="Verdana"/>
              </a:rPr>
              <a:t>uat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45" dirty="0">
                <a:latin typeface="Verdana"/>
                <a:cs typeface="Verdana"/>
              </a:rPr>
              <a:t>-  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00" dirty="0">
                <a:latin typeface="Verdana"/>
                <a:cs typeface="Verdana"/>
              </a:rPr>
              <a:t>n</a:t>
            </a:r>
            <a:r>
              <a:rPr sz="2450" spc="-110" dirty="0">
                <a:latin typeface="Verdana"/>
                <a:cs typeface="Verdana"/>
              </a:rPr>
              <a:t>y</a:t>
            </a:r>
            <a:r>
              <a:rPr sz="2450" spc="20" dirty="0">
                <a:latin typeface="Verdana"/>
                <a:cs typeface="Verdana"/>
              </a:rPr>
              <a:t>us</a:t>
            </a:r>
            <a:r>
              <a:rPr sz="2450" spc="120" dirty="0">
                <a:latin typeface="Verdana"/>
                <a:cs typeface="Verdana"/>
              </a:rPr>
              <a:t>un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t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55" dirty="0">
                <a:latin typeface="Verdana"/>
                <a:cs typeface="Verdana"/>
              </a:rPr>
              <a:t>s 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15" dirty="0">
                <a:latin typeface="Verdana"/>
                <a:cs typeface="Verdana"/>
              </a:rPr>
              <a:t>uar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b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80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b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20" dirty="0">
                <a:latin typeface="Verdana"/>
                <a:cs typeface="Verdana"/>
              </a:rPr>
              <a:t>g 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20" dirty="0">
                <a:latin typeface="Verdana"/>
                <a:cs typeface="Verdana"/>
              </a:rPr>
              <a:t>un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0" dirty="0">
                <a:latin typeface="Verdana"/>
                <a:cs typeface="Verdana"/>
              </a:rPr>
              <a:t>Ma</a:t>
            </a:r>
            <a:r>
              <a:rPr sz="2450" spc="30" dirty="0">
                <a:latin typeface="Verdana"/>
                <a:cs typeface="Verdana"/>
              </a:rPr>
              <a:t>r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et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80" dirty="0">
                <a:latin typeface="Verdana"/>
                <a:cs typeface="Verdana"/>
              </a:rPr>
              <a:t>ga</a:t>
            </a:r>
            <a:r>
              <a:rPr sz="2450" spc="125" dirty="0">
                <a:latin typeface="Verdana"/>
                <a:cs typeface="Verdana"/>
              </a:rPr>
              <a:t>n</a:t>
            </a:r>
            <a:endParaRPr sz="24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-5" dirty="0">
                <a:latin typeface="Verdana"/>
                <a:cs typeface="Verdana"/>
              </a:rPr>
              <a:t>e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5" dirty="0">
                <a:latin typeface="Verdana"/>
                <a:cs typeface="Verdana"/>
              </a:rPr>
              <a:t>f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325" dirty="0">
                <a:latin typeface="Verdana"/>
                <a:cs typeface="Verdana"/>
              </a:rPr>
              <a:t>!</a:t>
            </a:r>
            <a:endParaRPr sz="245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9143851" cy="10286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0"/>
                  </a:moveTo>
                  <a:lnTo>
                    <a:pt x="9143999" y="0"/>
                  </a:lnTo>
                  <a:lnTo>
                    <a:pt x="914399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9" y="1143000"/>
              <a:ext cx="6467474" cy="8000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3191" y="1675168"/>
            <a:ext cx="6257290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145" dirty="0">
                <a:solidFill>
                  <a:srgbClr val="000000"/>
                </a:solidFill>
                <a:latin typeface="Times New Roman"/>
                <a:cs typeface="Times New Roman"/>
              </a:rPr>
              <a:t>Pentingnya</a:t>
            </a:r>
            <a:r>
              <a:rPr sz="4050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50" spc="170" dirty="0">
                <a:solidFill>
                  <a:srgbClr val="000000"/>
                </a:solidFill>
                <a:latin typeface="Times New Roman"/>
                <a:cs typeface="Times New Roman"/>
              </a:rPr>
              <a:t>Proposal</a:t>
            </a:r>
            <a:r>
              <a:rPr sz="4050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50" spc="160" dirty="0">
                <a:solidFill>
                  <a:srgbClr val="000000"/>
                </a:solidFill>
                <a:latin typeface="Times New Roman"/>
                <a:cs typeface="Times New Roman"/>
              </a:rPr>
              <a:t>Tesis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3191" y="2635250"/>
            <a:ext cx="6030595" cy="26885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</a:pPr>
            <a:r>
              <a:rPr sz="2450" spc="70" dirty="0">
                <a:latin typeface="Verdana"/>
                <a:cs typeface="Verdana"/>
              </a:rPr>
              <a:t>Dalam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dunia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5" dirty="0">
                <a:latin typeface="Verdana"/>
                <a:cs typeface="Verdana"/>
              </a:rPr>
              <a:t>akademis,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proposal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lang="en-US" sz="2450" spc="-215" dirty="0" err="1">
                <a:latin typeface="Verdana"/>
                <a:cs typeface="Verdana"/>
              </a:rPr>
              <a:t>skripsi</a:t>
            </a:r>
            <a:r>
              <a:rPr lang="en-US" sz="2450" spc="-215" dirty="0">
                <a:latin typeface="Verdana"/>
                <a:cs typeface="Verdana"/>
              </a:rPr>
              <a:t>/ </a:t>
            </a:r>
            <a:r>
              <a:rPr sz="2450" spc="-25" dirty="0" err="1">
                <a:latin typeface="Verdana"/>
                <a:cs typeface="Verdana"/>
              </a:rPr>
              <a:t>tesis</a:t>
            </a:r>
            <a:r>
              <a:rPr sz="2450" spc="-25" dirty="0">
                <a:latin typeface="Verdana"/>
                <a:cs typeface="Verdana"/>
              </a:rPr>
              <a:t>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adalah </a:t>
            </a:r>
            <a:r>
              <a:rPr sz="2450" spc="55" dirty="0">
                <a:latin typeface="Verdana"/>
                <a:cs typeface="Verdana"/>
              </a:rPr>
              <a:t>langkah </a:t>
            </a:r>
            <a:r>
              <a:rPr sz="2450" spc="15" dirty="0">
                <a:latin typeface="Verdana"/>
                <a:cs typeface="Verdana"/>
              </a:rPr>
              <a:t>awal </a:t>
            </a:r>
            <a:r>
              <a:rPr sz="2450" spc="30" dirty="0">
                <a:latin typeface="Verdana"/>
                <a:cs typeface="Verdana"/>
              </a:rPr>
              <a:t>yang </a:t>
            </a:r>
            <a:r>
              <a:rPr sz="2450" spc="-50" dirty="0">
                <a:latin typeface="Verdana"/>
                <a:cs typeface="Verdana"/>
              </a:rPr>
              <a:t>krusial. </a:t>
            </a:r>
            <a:r>
              <a:rPr sz="2450" spc="-55" dirty="0">
                <a:latin typeface="Verdana"/>
                <a:cs typeface="Verdana"/>
              </a:rPr>
              <a:t>Ini </a:t>
            </a:r>
            <a:r>
              <a:rPr sz="2450" spc="-50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k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25" dirty="0">
                <a:latin typeface="Verdana"/>
                <a:cs typeface="Verdana"/>
              </a:rPr>
              <a:t>k 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14" dirty="0">
                <a:latin typeface="Verdana"/>
                <a:cs typeface="Verdana"/>
              </a:rPr>
              <a:t>c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40" dirty="0">
                <a:latin typeface="Verdana"/>
                <a:cs typeface="Verdana"/>
              </a:rPr>
              <a:t>gu</a:t>
            </a:r>
            <a:r>
              <a:rPr sz="2450" spc="-80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55" dirty="0">
                <a:latin typeface="Verdana"/>
                <a:cs typeface="Verdana"/>
              </a:rPr>
              <a:t>e</a:t>
            </a:r>
            <a:r>
              <a:rPr sz="2450" spc="-145" dirty="0">
                <a:latin typeface="Verdana"/>
                <a:cs typeface="Verdana"/>
              </a:rPr>
              <a:t>-  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20" dirty="0">
                <a:latin typeface="Verdana"/>
                <a:cs typeface="Verdana"/>
              </a:rPr>
              <a:t>o</a:t>
            </a:r>
            <a:r>
              <a:rPr sz="2450" spc="-150" dirty="0">
                <a:latin typeface="Verdana"/>
                <a:cs typeface="Verdana"/>
              </a:rPr>
              <a:t>v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5" dirty="0">
                <a:latin typeface="Verdana"/>
                <a:cs typeface="Verdana"/>
              </a:rPr>
              <a:t>f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b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370" dirty="0">
                <a:latin typeface="Verdana"/>
                <a:cs typeface="Verdana"/>
              </a:rPr>
              <a:t>.</a:t>
            </a:r>
            <a:endParaRPr sz="2450" dirty="0">
              <a:latin typeface="Verdana"/>
              <a:cs typeface="Verdana"/>
            </a:endParaRPr>
          </a:p>
          <a:p>
            <a:pPr marL="12700" marR="241935">
              <a:lnSpc>
                <a:spcPct val="102000"/>
              </a:lnSpc>
            </a:pPr>
            <a:r>
              <a:rPr sz="2450" spc="235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140" dirty="0">
                <a:latin typeface="Verdana"/>
                <a:cs typeface="Verdana"/>
              </a:rPr>
              <a:t>b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80" dirty="0">
                <a:latin typeface="Verdana"/>
                <a:cs typeface="Verdana"/>
              </a:rPr>
              <a:t>u 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10" dirty="0">
                <a:latin typeface="Verdana"/>
                <a:cs typeface="Verdana"/>
              </a:rPr>
              <a:t>li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370" dirty="0">
                <a:latin typeface="Verdana"/>
                <a:cs typeface="Verdana"/>
              </a:rPr>
              <a:t>.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10286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7" y="1143000"/>
              <a:ext cx="6496049" cy="79628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3550" y="2129135"/>
            <a:ext cx="6287770" cy="125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265" dirty="0" err="1">
                <a:solidFill>
                  <a:srgbClr val="000000"/>
                </a:solidFill>
                <a:latin typeface="Calibri"/>
                <a:cs typeface="Calibri"/>
              </a:rPr>
              <a:t>Mengidentiﬁkasi</a:t>
            </a:r>
            <a:r>
              <a:rPr sz="405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50" spc="-25" dirty="0" err="1">
                <a:solidFill>
                  <a:srgbClr val="000000"/>
                </a:solidFill>
                <a:latin typeface="Calibri"/>
                <a:cs typeface="Calibri"/>
              </a:rPr>
              <a:t>Fenomina</a:t>
            </a:r>
            <a:r>
              <a:rPr lang="en-US" sz="4050" spc="-25" dirty="0">
                <a:solidFill>
                  <a:srgbClr val="000000"/>
                </a:solidFill>
                <a:latin typeface="Calibri"/>
                <a:cs typeface="Calibri"/>
              </a:rPr>
              <a:t>/ </a:t>
            </a:r>
            <a:r>
              <a:rPr sz="4050" spc="250" dirty="0" err="1">
                <a:solidFill>
                  <a:srgbClr val="000000"/>
                </a:solidFill>
                <a:latin typeface="Calibri"/>
                <a:cs typeface="Calibri"/>
              </a:rPr>
              <a:t>Masalah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550" y="4540250"/>
            <a:ext cx="7070831" cy="2225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75"/>
              </a:spcBef>
            </a:pPr>
            <a:r>
              <a:rPr sz="2450" spc="9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05" dirty="0">
                <a:latin typeface="Verdana"/>
                <a:cs typeface="Verdana"/>
              </a:rPr>
              <a:t>g</a:t>
            </a:r>
            <a:r>
              <a:rPr sz="2450" spc="75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20" dirty="0">
                <a:latin typeface="Verdana"/>
                <a:cs typeface="Verdana"/>
              </a:rPr>
              <a:t>r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00" dirty="0">
                <a:latin typeface="Verdana"/>
                <a:cs typeface="Verdana"/>
              </a:rPr>
              <a:t>n</a:t>
            </a:r>
            <a:r>
              <a:rPr sz="2450" spc="-110" dirty="0">
                <a:latin typeface="Verdana"/>
                <a:cs typeface="Verdana"/>
              </a:rPr>
              <a:t>y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85" dirty="0">
                <a:latin typeface="Verdana"/>
                <a:cs typeface="Verdana"/>
              </a:rPr>
              <a:t>n 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lang="en-US" sz="2450" spc="-215" dirty="0" err="1">
                <a:latin typeface="Verdana"/>
                <a:cs typeface="Verdana"/>
              </a:rPr>
              <a:t>Skripsi</a:t>
            </a:r>
            <a:r>
              <a:rPr lang="en-US" sz="2450" spc="-215" dirty="0">
                <a:latin typeface="Verdana"/>
                <a:cs typeface="Verdana"/>
              </a:rPr>
              <a:t>/ </a:t>
            </a:r>
            <a:r>
              <a:rPr sz="2450" spc="-15" dirty="0" err="1">
                <a:latin typeface="Verdana"/>
                <a:cs typeface="Verdana"/>
              </a:rPr>
              <a:t>t</a:t>
            </a:r>
            <a:r>
              <a:rPr sz="2450" spc="35" dirty="0" err="1">
                <a:latin typeface="Verdana"/>
                <a:cs typeface="Verdana"/>
              </a:rPr>
              <a:t>e</a:t>
            </a:r>
            <a:r>
              <a:rPr sz="2450" spc="-70" dirty="0" err="1">
                <a:latin typeface="Verdana"/>
                <a:cs typeface="Verdana"/>
              </a:rPr>
              <a:t>s</a:t>
            </a:r>
            <a:r>
              <a:rPr sz="2450" spc="-10" dirty="0" err="1">
                <a:latin typeface="Verdana"/>
                <a:cs typeface="Verdana"/>
              </a:rPr>
              <a:t>i</a:t>
            </a:r>
            <a:r>
              <a:rPr sz="2450" spc="-70" dirty="0" err="1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05" dirty="0">
                <a:latin typeface="Verdana"/>
                <a:cs typeface="Verdana"/>
              </a:rPr>
              <a:t>gid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70" dirty="0">
                <a:latin typeface="Verdana"/>
                <a:cs typeface="Verdana"/>
              </a:rPr>
              <a:t>ﬁ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 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10" dirty="0">
                <a:latin typeface="Verdana"/>
                <a:cs typeface="Verdana"/>
              </a:rPr>
              <a:t>e</a:t>
            </a:r>
            <a:r>
              <a:rPr sz="2450" spc="-150" dirty="0">
                <a:latin typeface="Verdana"/>
                <a:cs typeface="Verdana"/>
              </a:rPr>
              <a:t>v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5" dirty="0">
                <a:latin typeface="Verdana"/>
                <a:cs typeface="Verdana"/>
              </a:rPr>
              <a:t>r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25" dirty="0">
                <a:latin typeface="Verdana"/>
                <a:cs typeface="Verdana"/>
              </a:rPr>
              <a:t>k 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b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85" dirty="0">
                <a:latin typeface="Verdana"/>
                <a:cs typeface="Verdana"/>
              </a:rPr>
              <a:t>I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85" dirty="0">
                <a:latin typeface="Verdana"/>
                <a:cs typeface="Verdana"/>
              </a:rPr>
              <a:t>n  </a:t>
            </a:r>
            <a:r>
              <a:rPr sz="2450" spc="50" dirty="0">
                <a:latin typeface="Verdana"/>
                <a:cs typeface="Verdana"/>
              </a:rPr>
              <a:t>menjadi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landasan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bagi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penelitian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-70" dirty="0">
                <a:latin typeface="Verdana"/>
                <a:cs typeface="Verdana"/>
              </a:rPr>
              <a:t>kita.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4824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999" y="1126110"/>
            <a:ext cx="8648700" cy="1752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227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3325"/>
              </a:spcBef>
            </a:pPr>
            <a:r>
              <a:rPr sz="4350" spc="150" dirty="0">
                <a:latin typeface="Times New Roman"/>
                <a:cs typeface="Times New Roman"/>
              </a:rPr>
              <a:t>Menentukan</a:t>
            </a:r>
            <a:r>
              <a:rPr sz="4350" spc="-195" dirty="0">
                <a:latin typeface="Times New Roman"/>
                <a:cs typeface="Times New Roman"/>
              </a:rPr>
              <a:t> </a:t>
            </a:r>
            <a:r>
              <a:rPr sz="4350" spc="65" dirty="0">
                <a:latin typeface="Times New Roman"/>
                <a:cs typeface="Times New Roman"/>
              </a:rPr>
              <a:t>Tujuan</a:t>
            </a:r>
            <a:endParaRPr sz="4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51577" y="3321050"/>
            <a:ext cx="7462520" cy="2225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18000"/>
              </a:lnSpc>
              <a:spcBef>
                <a:spcPts val="75"/>
              </a:spcBef>
            </a:pPr>
            <a:r>
              <a:rPr sz="2450" dirty="0">
                <a:latin typeface="Verdana"/>
                <a:cs typeface="Verdana"/>
              </a:rPr>
              <a:t>Setelah </a:t>
            </a:r>
            <a:r>
              <a:rPr sz="2450" spc="65" dirty="0">
                <a:latin typeface="Verdana"/>
                <a:cs typeface="Verdana"/>
              </a:rPr>
              <a:t>mengidentiﬁkasi </a:t>
            </a:r>
            <a:r>
              <a:rPr sz="2450" spc="-15" dirty="0">
                <a:latin typeface="Verdana"/>
                <a:cs typeface="Verdana"/>
              </a:rPr>
              <a:t>masalah, </a:t>
            </a:r>
            <a:r>
              <a:rPr sz="2450" spc="5" dirty="0">
                <a:latin typeface="Verdana"/>
                <a:cs typeface="Verdana"/>
              </a:rPr>
              <a:t>kita </a:t>
            </a:r>
            <a:r>
              <a:rPr sz="2450" spc="40" dirty="0">
                <a:latin typeface="Verdana"/>
                <a:cs typeface="Verdana"/>
              </a:rPr>
              <a:t>perlu </a:t>
            </a:r>
            <a:r>
              <a:rPr sz="2450" spc="45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menentukan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tujuan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dari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penelitian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-70" dirty="0">
                <a:latin typeface="Verdana"/>
                <a:cs typeface="Verdana"/>
              </a:rPr>
              <a:t>kita.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Tujuan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70" dirty="0">
                <a:latin typeface="Verdana"/>
                <a:cs typeface="Verdana"/>
              </a:rPr>
              <a:t>j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140" dirty="0">
                <a:latin typeface="Verdana"/>
                <a:cs typeface="Verdana"/>
              </a:rPr>
              <a:t>b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50" dirty="0">
                <a:latin typeface="Verdana"/>
                <a:cs typeface="Verdana"/>
              </a:rPr>
              <a:t>f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85" dirty="0">
                <a:latin typeface="Verdana"/>
                <a:cs typeface="Verdana"/>
              </a:rPr>
              <a:t>n 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150" dirty="0">
                <a:latin typeface="Verdana"/>
                <a:cs typeface="Verdana"/>
              </a:rPr>
              <a:t>b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5" dirty="0">
                <a:latin typeface="Verdana"/>
                <a:cs typeface="Verdana"/>
              </a:rPr>
              <a:t>r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80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70" dirty="0">
                <a:latin typeface="Verdana"/>
                <a:cs typeface="Verdana"/>
              </a:rPr>
              <a:t>j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  </a:t>
            </a:r>
            <a:r>
              <a:rPr sz="2450" spc="-85" dirty="0">
                <a:latin typeface="Verdana"/>
                <a:cs typeface="Verdana"/>
              </a:rPr>
              <a:t>tesis.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10286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7" y="1143000"/>
              <a:ext cx="6496049" cy="79628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8102" y="2129135"/>
            <a:ext cx="516636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105" dirty="0">
                <a:solidFill>
                  <a:srgbClr val="000000"/>
                </a:solidFill>
              </a:rPr>
              <a:t>Rumusan</a:t>
            </a:r>
            <a:r>
              <a:rPr sz="4650" spc="-25" dirty="0">
                <a:solidFill>
                  <a:srgbClr val="000000"/>
                </a:solidFill>
              </a:rPr>
              <a:t> </a:t>
            </a:r>
            <a:r>
              <a:rPr sz="4650" spc="100" dirty="0">
                <a:solidFill>
                  <a:srgbClr val="000000"/>
                </a:solidFill>
              </a:rPr>
              <a:t>Masalah</a:t>
            </a:r>
            <a:endParaRPr sz="4650"/>
          </a:p>
        </p:txBody>
      </p:sp>
      <p:sp>
        <p:nvSpPr>
          <p:cNvPr id="7" name="object 7"/>
          <p:cNvSpPr txBox="1"/>
          <p:nvPr/>
        </p:nvSpPr>
        <p:spPr>
          <a:xfrm>
            <a:off x="1433301" y="3076575"/>
            <a:ext cx="6166485" cy="2225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75"/>
              </a:spcBef>
            </a:pPr>
            <a:r>
              <a:rPr sz="2450" spc="85" dirty="0">
                <a:latin typeface="Verdana"/>
                <a:cs typeface="Verdana"/>
              </a:rPr>
              <a:t>R</a:t>
            </a:r>
            <a:r>
              <a:rPr sz="2450" spc="175" dirty="0">
                <a:latin typeface="Verdana"/>
                <a:cs typeface="Verdana"/>
              </a:rPr>
              <a:t>um</a:t>
            </a:r>
            <a:r>
              <a:rPr sz="2450" spc="20" dirty="0">
                <a:latin typeface="Verdana"/>
                <a:cs typeface="Verdana"/>
              </a:rPr>
              <a:t>us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t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a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85" dirty="0">
                <a:latin typeface="Verdana"/>
                <a:cs typeface="Verdana"/>
              </a:rPr>
              <a:t>h  </a:t>
            </a:r>
            <a:r>
              <a:rPr sz="2450" spc="70" dirty="0">
                <a:latin typeface="Verdana"/>
                <a:cs typeface="Verdana"/>
              </a:rPr>
              <a:t>kunci dalam </a:t>
            </a:r>
            <a:r>
              <a:rPr sz="2450" spc="30" dirty="0">
                <a:latin typeface="Verdana"/>
                <a:cs typeface="Verdana"/>
              </a:rPr>
              <a:t>proposal </a:t>
            </a:r>
            <a:r>
              <a:rPr sz="2450" spc="-85" dirty="0">
                <a:latin typeface="Verdana"/>
                <a:cs typeface="Verdana"/>
              </a:rPr>
              <a:t>tesis. </a:t>
            </a:r>
            <a:r>
              <a:rPr sz="2450" spc="10" dirty="0">
                <a:latin typeface="Verdana"/>
                <a:cs typeface="Verdana"/>
              </a:rPr>
              <a:t>Kita </a:t>
            </a:r>
            <a:r>
              <a:rPr sz="2450" spc="40" dirty="0">
                <a:latin typeface="Verdana"/>
                <a:cs typeface="Verdana"/>
              </a:rPr>
              <a:t>perlu </a:t>
            </a:r>
            <a:r>
              <a:rPr sz="2450" spc="4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55" dirty="0">
                <a:latin typeface="Verdana"/>
                <a:cs typeface="Verdana"/>
              </a:rPr>
              <a:t>r</a:t>
            </a:r>
            <a:r>
              <a:rPr sz="2450" spc="175" dirty="0">
                <a:latin typeface="Verdana"/>
                <a:cs typeface="Verdana"/>
              </a:rPr>
              <a:t>um</a:t>
            </a:r>
            <a:r>
              <a:rPr sz="2450" spc="20" dirty="0">
                <a:latin typeface="Verdana"/>
                <a:cs typeface="Verdana"/>
              </a:rPr>
              <a:t>us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14" dirty="0">
                <a:latin typeface="Verdana"/>
                <a:cs typeface="Verdana"/>
              </a:rPr>
              <a:t>c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80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70" dirty="0">
                <a:latin typeface="Verdana"/>
                <a:cs typeface="Verdana"/>
              </a:rPr>
              <a:t>j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85" dirty="0">
                <a:latin typeface="Verdana"/>
                <a:cs typeface="Verdana"/>
              </a:rPr>
              <a:t>n  </a:t>
            </a:r>
            <a:r>
              <a:rPr sz="2450" spc="25" dirty="0">
                <a:latin typeface="Verdana"/>
                <a:cs typeface="Verdana"/>
              </a:rPr>
              <a:t>terperinci </a:t>
            </a:r>
            <a:r>
              <a:rPr sz="2450" spc="20" dirty="0">
                <a:latin typeface="Verdana"/>
                <a:cs typeface="Verdana"/>
              </a:rPr>
              <a:t>agar </a:t>
            </a:r>
            <a:r>
              <a:rPr sz="2450" spc="60" dirty="0">
                <a:latin typeface="Verdana"/>
                <a:cs typeface="Verdana"/>
              </a:rPr>
              <a:t>dapat </a:t>
            </a:r>
            <a:r>
              <a:rPr sz="2450" spc="125" dirty="0">
                <a:latin typeface="Verdana"/>
                <a:cs typeface="Verdana"/>
              </a:rPr>
              <a:t>memandu </a:t>
            </a:r>
            <a:r>
              <a:rPr sz="2450" spc="130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10" dirty="0">
                <a:latin typeface="Verdana"/>
                <a:cs typeface="Verdana"/>
              </a:rPr>
              <a:t>li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95" dirty="0">
                <a:latin typeface="Verdana"/>
                <a:cs typeface="Verdana"/>
              </a:rPr>
              <a:t>gan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b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55" dirty="0">
                <a:latin typeface="Verdana"/>
                <a:cs typeface="Verdana"/>
              </a:rPr>
              <a:t>k</a:t>
            </a:r>
            <a:r>
              <a:rPr sz="2450" spc="-370" dirty="0">
                <a:latin typeface="Verdana"/>
                <a:cs typeface="Verdana"/>
              </a:rPr>
              <a:t>.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0"/>
                  </a:moveTo>
                  <a:lnTo>
                    <a:pt x="9143999" y="0"/>
                  </a:lnTo>
                  <a:lnTo>
                    <a:pt x="914399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9" y="1143000"/>
              <a:ext cx="6467474" cy="8000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3191" y="1675168"/>
            <a:ext cx="46323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10" dirty="0">
                <a:solidFill>
                  <a:srgbClr val="000000"/>
                </a:solidFill>
                <a:latin typeface="Times New Roman"/>
                <a:cs typeface="Times New Roman"/>
              </a:rPr>
              <a:t>Tinjauan</a:t>
            </a:r>
            <a:r>
              <a:rPr sz="45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00" spc="145" dirty="0">
                <a:solidFill>
                  <a:srgbClr val="000000"/>
                </a:solidFill>
                <a:latin typeface="Times New Roman"/>
                <a:cs typeface="Times New Roman"/>
              </a:rPr>
              <a:t>Pustaka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3191" y="2635250"/>
            <a:ext cx="5821045" cy="192658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</a:pPr>
            <a:r>
              <a:rPr sz="2450" spc="-12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170" dirty="0">
                <a:latin typeface="Verdana"/>
                <a:cs typeface="Verdana"/>
              </a:rPr>
              <a:t>j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75" dirty="0">
                <a:latin typeface="Verdana"/>
                <a:cs typeface="Verdana"/>
              </a:rPr>
              <a:t>uan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20" dirty="0">
                <a:latin typeface="Verdana"/>
                <a:cs typeface="Verdana"/>
              </a:rPr>
              <a:t>us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05" dirty="0">
                <a:latin typeface="Verdana"/>
                <a:cs typeface="Verdana"/>
              </a:rPr>
              <a:t>g</a:t>
            </a:r>
            <a:r>
              <a:rPr sz="2450" spc="75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85" dirty="0">
                <a:latin typeface="Verdana"/>
                <a:cs typeface="Verdana"/>
              </a:rPr>
              <a:t>h 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t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a  </a:t>
            </a:r>
            <a:r>
              <a:rPr sz="2450" spc="40" dirty="0">
                <a:latin typeface="Verdana"/>
                <a:cs typeface="Verdana"/>
              </a:rPr>
              <a:t>perlu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5" dirty="0">
                <a:latin typeface="Verdana"/>
                <a:cs typeface="Verdana"/>
              </a:rPr>
              <a:t>mengidentiﬁkasi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literatur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yang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10" dirty="0">
                <a:latin typeface="Verdana"/>
                <a:cs typeface="Verdana"/>
              </a:rPr>
              <a:t>e</a:t>
            </a:r>
            <a:r>
              <a:rPr sz="2450" spc="-150" dirty="0">
                <a:latin typeface="Verdana"/>
                <a:cs typeface="Verdana"/>
              </a:rPr>
              <a:t>v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k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75" dirty="0">
                <a:latin typeface="Verdana"/>
                <a:cs typeface="Verdana"/>
              </a:rPr>
              <a:t>r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50" dirty="0">
                <a:latin typeface="Verdana"/>
                <a:cs typeface="Verdana"/>
              </a:rPr>
              <a:t>b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 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10" dirty="0">
                <a:latin typeface="Verdana"/>
                <a:cs typeface="Verdana"/>
              </a:rPr>
              <a:t>li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370" dirty="0">
                <a:latin typeface="Verdana"/>
                <a:cs typeface="Verdana"/>
              </a:rPr>
              <a:t>.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2489" y="2160276"/>
            <a:ext cx="457327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>
                <a:latin typeface="Times New Roman"/>
                <a:cs typeface="Times New Roman"/>
              </a:rPr>
              <a:t>Metode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Penelitian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62202" y="3092450"/>
            <a:ext cx="5494020" cy="23075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</a:pPr>
            <a:r>
              <a:rPr sz="2450" spc="80" dirty="0" err="1">
                <a:solidFill>
                  <a:srgbClr val="FFFFFF"/>
                </a:solidFill>
                <a:latin typeface="Verdana"/>
                <a:cs typeface="Verdana"/>
              </a:rPr>
              <a:t>Pemilihan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450" spc="-215" dirty="0" err="1">
                <a:solidFill>
                  <a:srgbClr val="FFFFFF"/>
                </a:solidFill>
                <a:latin typeface="Verdana"/>
                <a:cs typeface="Verdana"/>
              </a:rPr>
              <a:t>metode</a:t>
            </a:r>
            <a:r>
              <a:rPr lang="en-US"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450" spc="-215" dirty="0" err="1">
                <a:solidFill>
                  <a:srgbClr val="FFFFFF"/>
                </a:solidFill>
                <a:latin typeface="Verdana"/>
                <a:cs typeface="Verdana"/>
              </a:rPr>
              <a:t>penelitian</a:t>
            </a:r>
            <a:r>
              <a:rPr lang="en-US" sz="245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450" spc="-8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1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55" dirty="0">
                <a:solidFill>
                  <a:srgbClr val="FFFFFF"/>
                </a:solidFill>
                <a:latin typeface="Verdana"/>
                <a:cs typeface="Verdana"/>
              </a:rPr>
              <a:t>garu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  </a:t>
            </a:r>
            <a:r>
              <a:rPr sz="2450" spc="5" dirty="0">
                <a:solidFill>
                  <a:srgbClr val="FFFFFF"/>
                </a:solidFill>
                <a:latin typeface="Verdana"/>
                <a:cs typeface="Verdana"/>
              </a:rPr>
              <a:t>kualitas </a:t>
            </a:r>
            <a:r>
              <a:rPr sz="2450" spc="30" dirty="0">
                <a:solidFill>
                  <a:srgbClr val="FFFFFF"/>
                </a:solidFill>
                <a:latin typeface="Verdana"/>
                <a:cs typeface="Verdana"/>
              </a:rPr>
              <a:t>proposal </a:t>
            </a:r>
            <a:r>
              <a:rPr sz="2450" spc="-85" dirty="0">
                <a:solidFill>
                  <a:srgbClr val="FFFFFF"/>
                </a:solidFill>
                <a:latin typeface="Verdana"/>
                <a:cs typeface="Verdana"/>
              </a:rPr>
              <a:t>tesis. 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Kita </a:t>
            </a:r>
            <a:r>
              <a:rPr sz="2450" spc="40" dirty="0">
                <a:solidFill>
                  <a:srgbClr val="FFFFFF"/>
                </a:solidFill>
                <a:latin typeface="Verdana"/>
                <a:cs typeface="Verdana"/>
              </a:rPr>
              <a:t>perlu </a:t>
            </a:r>
            <a:r>
              <a:rPr sz="245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5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120" dirty="0">
                <a:solidFill>
                  <a:srgbClr val="FFFFFF"/>
                </a:solidFill>
                <a:latin typeface="Verdana"/>
                <a:cs typeface="Verdana"/>
              </a:rPr>
              <a:t>g  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spc="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spc="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spc="95" dirty="0">
                <a:solidFill>
                  <a:srgbClr val="FFFFFF"/>
                </a:solidFill>
                <a:latin typeface="Verdana"/>
                <a:cs typeface="Verdana"/>
              </a:rPr>
              <a:t>gan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spc="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50" spc="-17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450" spc="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5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spc="85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penelitian.</a:t>
            </a:r>
            <a:endParaRPr sz="245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3230" y="1619894"/>
            <a:ext cx="34855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50" dirty="0">
                <a:solidFill>
                  <a:srgbClr val="000000"/>
                </a:solidFill>
                <a:latin typeface="Times New Roman"/>
                <a:cs typeface="Times New Roman"/>
              </a:rPr>
              <a:t>Analisis</a:t>
            </a:r>
            <a:r>
              <a:rPr sz="4500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00" spc="110" dirty="0">
                <a:solidFill>
                  <a:srgbClr val="000000"/>
                </a:solidFill>
                <a:latin typeface="Times New Roman"/>
                <a:cs typeface="Times New Roman"/>
              </a:rPr>
              <a:t>Data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0680" y="2406650"/>
            <a:ext cx="6088380" cy="22256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6670" marR="5080" indent="-14604" algn="r">
              <a:lnSpc>
                <a:spcPct val="118200"/>
              </a:lnSpc>
              <a:spcBef>
                <a:spcPts val="70"/>
              </a:spcBef>
            </a:pPr>
            <a:r>
              <a:rPr sz="2450" spc="5" dirty="0">
                <a:latin typeface="Verdana"/>
                <a:cs typeface="Verdana"/>
              </a:rPr>
              <a:t>Analisis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data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adalah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tahap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kritis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dalam </a:t>
            </a:r>
            <a:r>
              <a:rPr sz="2450" spc="-850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t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K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5" dirty="0">
                <a:latin typeface="Verdana"/>
                <a:cs typeface="Verdana"/>
              </a:rPr>
              <a:t>r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114" dirty="0">
                <a:latin typeface="Verdana"/>
                <a:cs typeface="Verdana"/>
              </a:rPr>
              <a:t>u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85" dirty="0">
                <a:latin typeface="Verdana"/>
                <a:cs typeface="Verdana"/>
              </a:rPr>
              <a:t>gu</a:t>
            </a:r>
            <a:r>
              <a:rPr sz="2450" spc="30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85" dirty="0">
                <a:latin typeface="Verdana"/>
                <a:cs typeface="Verdana"/>
              </a:rPr>
              <a:t>n  </a:t>
            </a:r>
            <a:r>
              <a:rPr sz="2450" spc="150" dirty="0">
                <a:latin typeface="Verdana"/>
                <a:cs typeface="Verdana"/>
              </a:rPr>
              <a:t>p</a:t>
            </a:r>
            <a:r>
              <a:rPr sz="2450" spc="-9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0" dirty="0">
                <a:latin typeface="Verdana"/>
                <a:cs typeface="Verdana"/>
              </a:rPr>
              <a:t>li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95" dirty="0">
                <a:latin typeface="Verdana"/>
                <a:cs typeface="Verdana"/>
              </a:rPr>
              <a:t>gan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70" dirty="0">
                <a:latin typeface="Verdana"/>
                <a:cs typeface="Verdana"/>
              </a:rPr>
              <a:t>j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70" dirty="0">
                <a:latin typeface="Verdana"/>
                <a:cs typeface="Verdana"/>
              </a:rPr>
              <a:t>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0" dirty="0">
                <a:latin typeface="Verdana"/>
                <a:cs typeface="Verdana"/>
              </a:rPr>
              <a:t>d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85" dirty="0">
                <a:latin typeface="Verdana"/>
                <a:cs typeface="Verdana"/>
              </a:rPr>
              <a:t>n  </a:t>
            </a:r>
            <a:r>
              <a:rPr sz="2450" spc="240" dirty="0">
                <a:latin typeface="Verdana"/>
                <a:cs typeface="Verdana"/>
              </a:rPr>
              <a:t>m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75" dirty="0">
                <a:latin typeface="Verdana"/>
                <a:cs typeface="Verdana"/>
              </a:rPr>
              <a:t>r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14" dirty="0">
                <a:latin typeface="Verdana"/>
                <a:cs typeface="Verdana"/>
              </a:rPr>
              <a:t>c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05" dirty="0">
                <a:latin typeface="Verdana"/>
                <a:cs typeface="Verdana"/>
              </a:rPr>
              <a:t>g</a:t>
            </a:r>
            <a:r>
              <a:rPr sz="2450" spc="75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170" dirty="0">
                <a:latin typeface="Verdana"/>
                <a:cs typeface="Verdana"/>
              </a:rPr>
              <a:t>-</a:t>
            </a:r>
            <a:r>
              <a:rPr sz="2450" spc="-10" dirty="0">
                <a:latin typeface="Verdana"/>
                <a:cs typeface="Verdana"/>
              </a:rPr>
              <a:t>l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05" dirty="0">
                <a:latin typeface="Verdana"/>
                <a:cs typeface="Verdana"/>
              </a:rPr>
              <a:t>g</a:t>
            </a:r>
            <a:r>
              <a:rPr sz="2450" spc="75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h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y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r>
              <a:rPr sz="2450" spc="170" dirty="0">
                <a:latin typeface="Verdana"/>
                <a:cs typeface="Verdana"/>
              </a:rPr>
              <a:t>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k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125" dirty="0">
                <a:latin typeface="Verdana"/>
                <a:cs typeface="Verdana"/>
              </a:rPr>
              <a:t>n</a:t>
            </a:r>
            <a:endParaRPr sz="24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2450" spc="15" dirty="0">
                <a:latin typeface="Verdana"/>
                <a:cs typeface="Verdana"/>
              </a:rPr>
              <a:t>diambil.</a:t>
            </a:r>
            <a:endParaRPr sz="245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9143851" cy="102868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422</Words>
  <Application>Microsoft Macintosh PowerPoint</Application>
  <PresentationFormat>Custom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Bradley Hand</vt:lpstr>
      <vt:lpstr>Calibri</vt:lpstr>
      <vt:lpstr>Cambria</vt:lpstr>
      <vt:lpstr>Cooper Black</vt:lpstr>
      <vt:lpstr>Times New Roman</vt:lpstr>
      <vt:lpstr>Verdana</vt:lpstr>
      <vt:lpstr>Office Theme</vt:lpstr>
      <vt:lpstr>PowerPoint Presentation</vt:lpstr>
      <vt:lpstr>Pengantar</vt:lpstr>
      <vt:lpstr>Pentingnya Proposal Tesis</vt:lpstr>
      <vt:lpstr>Mengidentiﬁkasi Fenomina/ Masalah</vt:lpstr>
      <vt:lpstr>Menentukan Tujuan</vt:lpstr>
      <vt:lpstr>Rumusan Masalah</vt:lpstr>
      <vt:lpstr>Tinjauan Pustaka</vt:lpstr>
      <vt:lpstr>Metode Penelitian</vt:lpstr>
      <vt:lpstr>Analisis Data</vt:lpstr>
      <vt:lpstr>Hasil dan Temuan</vt:lpstr>
      <vt:lpstr>Implikasi Penelitian</vt:lpstr>
      <vt:lpstr>Kesimpulan</vt:lpstr>
      <vt:lpstr>Tanya Jawab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Rusdiyanto</cp:lastModifiedBy>
  <cp:revision>2</cp:revision>
  <dcterms:created xsi:type="dcterms:W3CDTF">2023-11-13T10:04:41Z</dcterms:created>
  <dcterms:modified xsi:type="dcterms:W3CDTF">2023-12-03T01:22:07Z</dcterms:modified>
</cp:coreProperties>
</file>