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704" r:id="rId5"/>
  </p:sldMasterIdLst>
  <p:notesMasterIdLst>
    <p:notesMasterId r:id="rId38"/>
  </p:notesMasterIdLst>
  <p:handoutMasterIdLst>
    <p:handoutMasterId r:id="rId39"/>
  </p:handoutMasterIdLst>
  <p:sldIdLst>
    <p:sldId id="313" r:id="rId6"/>
    <p:sldId id="312" r:id="rId7"/>
    <p:sldId id="315" r:id="rId8"/>
    <p:sldId id="317" r:id="rId9"/>
    <p:sldId id="527" r:id="rId10"/>
    <p:sldId id="318" r:id="rId11"/>
    <p:sldId id="319" r:id="rId12"/>
    <p:sldId id="321" r:id="rId13"/>
    <p:sldId id="320" r:id="rId14"/>
    <p:sldId id="331" r:id="rId15"/>
    <p:sldId id="322" r:id="rId16"/>
    <p:sldId id="324" r:id="rId17"/>
    <p:sldId id="323" r:id="rId18"/>
    <p:sldId id="325" r:id="rId19"/>
    <p:sldId id="342" r:id="rId20"/>
    <p:sldId id="326" r:id="rId21"/>
    <p:sldId id="327" r:id="rId22"/>
    <p:sldId id="328" r:id="rId23"/>
    <p:sldId id="330" r:id="rId24"/>
    <p:sldId id="332" r:id="rId25"/>
    <p:sldId id="343" r:id="rId26"/>
    <p:sldId id="334" r:id="rId27"/>
    <p:sldId id="335" r:id="rId28"/>
    <p:sldId id="336" r:id="rId29"/>
    <p:sldId id="338" r:id="rId30"/>
    <p:sldId id="337" r:id="rId31"/>
    <p:sldId id="344" r:id="rId32"/>
    <p:sldId id="526" r:id="rId33"/>
    <p:sldId id="529" r:id="rId34"/>
    <p:sldId id="340" r:id="rId35"/>
    <p:sldId id="341" r:id="rId36"/>
    <p:sldId id="289" r:id="rId37"/>
  </p:sldIdLst>
  <p:sldSz cx="12192000" cy="6858000"/>
  <p:notesSz cx="10287000" cy="18288000"/>
  <p:embeddedFontLst>
    <p:embeddedFont>
      <p:font typeface="Arial Rounded MT Bold" panose="020F0704030504030204" pitchFamily="34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libri Light" panose="020F0302020204030204" pitchFamily="34" charset="0"/>
      <p:regular r:id="rId45"/>
      <p:italic r:id="rId46"/>
    </p:embeddedFont>
    <p:embeddedFont>
      <p:font typeface="DM Sans" pitchFamily="2" charset="0"/>
      <p:regular r:id="rId47"/>
      <p:bold r:id="rId48"/>
      <p:italic r:id="rId49"/>
      <p:boldItalic r:id="rId50"/>
    </p:embeddedFont>
    <p:embeddedFont>
      <p:font typeface="Franklin Gothic Book" panose="020B0503020102020204" pitchFamily="34" charset="0"/>
      <p:regular r:id="rId51"/>
      <p:italic r:id="rId52"/>
    </p:embeddedFont>
    <p:embeddedFont>
      <p:font typeface="Lato" panose="020F0502020204030203" pitchFamily="34" charset="0"/>
      <p:regular r:id="rId53"/>
      <p:bold r:id="rId54"/>
      <p:italic r:id="rId55"/>
      <p:boldItalic r:id="rId56"/>
    </p:embeddedFont>
    <p:embeddedFont>
      <p:font typeface="Lato Light" panose="020F0502020204030203" pitchFamily="34" charset="0"/>
      <p:regular r:id="rId57"/>
      <p:italic r:id="rId58"/>
    </p:embeddedFont>
    <p:embeddedFont>
      <p:font typeface="Montserrat" panose="00000500000000000000" pitchFamily="2" charset="0"/>
      <p:regular r:id="rId59"/>
      <p:bold r:id="rId60"/>
      <p:italic r:id="rId61"/>
      <p:boldItalic r:id="rId62"/>
    </p:embeddedFont>
    <p:embeddedFont>
      <p:font typeface="Montserrat Medium" panose="00000600000000000000" pitchFamily="2" charset="0"/>
      <p:regular r:id="rId63"/>
      <p:bold r:id="rId64"/>
      <p:italic r:id="rId65"/>
      <p:bold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F304575C-4073-4039-B630-A81950D62F16}">
          <p14:sldIdLst>
            <p14:sldId id="313"/>
            <p14:sldId id="312"/>
            <p14:sldId id="315"/>
            <p14:sldId id="317"/>
            <p14:sldId id="527"/>
            <p14:sldId id="318"/>
            <p14:sldId id="319"/>
            <p14:sldId id="321"/>
            <p14:sldId id="320"/>
            <p14:sldId id="331"/>
            <p14:sldId id="322"/>
            <p14:sldId id="324"/>
            <p14:sldId id="323"/>
            <p14:sldId id="325"/>
            <p14:sldId id="342"/>
            <p14:sldId id="326"/>
            <p14:sldId id="327"/>
            <p14:sldId id="328"/>
            <p14:sldId id="330"/>
            <p14:sldId id="332"/>
            <p14:sldId id="343"/>
            <p14:sldId id="334"/>
            <p14:sldId id="335"/>
            <p14:sldId id="336"/>
            <p14:sldId id="338"/>
            <p14:sldId id="337"/>
            <p14:sldId id="344"/>
            <p14:sldId id="526"/>
            <p14:sldId id="529"/>
            <p14:sldId id="340"/>
            <p14:sldId id="341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2280" userDrawn="1">
          <p15:clr>
            <a:srgbClr val="A4A3A4"/>
          </p15:clr>
        </p15:guide>
        <p15:guide id="3" pos="7128" userDrawn="1">
          <p15:clr>
            <a:srgbClr val="A4A3A4"/>
          </p15:clr>
        </p15:guide>
        <p15:guide id="4" pos="3984" userDrawn="1">
          <p15:clr>
            <a:srgbClr val="A4A3A4"/>
          </p15:clr>
        </p15:guide>
        <p15:guide id="5" pos="504" userDrawn="1">
          <p15:clr>
            <a:srgbClr val="A4A3A4"/>
          </p15:clr>
        </p15:guide>
        <p15:guide id="6" pos="5472" userDrawn="1">
          <p15:clr>
            <a:srgbClr val="A4A3A4"/>
          </p15:clr>
        </p15:guide>
        <p15:guide id="7" orient="horz" pos="2328" userDrawn="1">
          <p15:clr>
            <a:srgbClr val="A4A3A4"/>
          </p15:clr>
        </p15:guide>
        <p15:guide id="8" orient="horz" pos="17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80" roundtripDataSignature="AMtx7mgPcLXWpUZZXpWqmd8xzgT4x+Zt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2AF"/>
    <a:srgbClr val="F0F0F0"/>
    <a:srgbClr val="F07F65"/>
    <a:srgbClr val="DFE0E1"/>
    <a:srgbClr val="501608"/>
    <a:srgbClr val="FAD1C8"/>
    <a:srgbClr val="D9E6EB"/>
    <a:srgbClr val="070F4D"/>
    <a:srgbClr val="FFFF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6"/>
    <p:restoredTop sz="89632" autoAdjust="0"/>
  </p:normalViewPr>
  <p:slideViewPr>
    <p:cSldViewPr snapToGrid="0" snapToObjects="1">
      <p:cViewPr varScale="1">
        <p:scale>
          <a:sx n="84" d="100"/>
          <a:sy n="84" d="100"/>
        </p:scale>
        <p:origin x="656" y="68"/>
      </p:cViewPr>
      <p:guideLst>
        <p:guide orient="horz" pos="3024"/>
        <p:guide pos="2280"/>
        <p:guide pos="7128"/>
        <p:guide pos="3984"/>
        <p:guide pos="504"/>
        <p:guide pos="5472"/>
        <p:guide orient="horz" pos="2328"/>
        <p:guide orient="horz" pos="17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3" d="100"/>
          <a:sy n="63" d="100"/>
        </p:scale>
        <p:origin x="3756" y="9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63" Type="http://schemas.openxmlformats.org/officeDocument/2006/relationships/font" Target="fonts/font24.fntdata"/><Relationship Id="rId84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66" Type="http://schemas.openxmlformats.org/officeDocument/2006/relationships/font" Target="fonts/font27.fntdata"/><Relationship Id="rId5" Type="http://schemas.openxmlformats.org/officeDocument/2006/relationships/slideMaster" Target="slideMasters/slideMaster2.xml"/><Relationship Id="rId61" Type="http://schemas.openxmlformats.org/officeDocument/2006/relationships/font" Target="fonts/font22.fntdata"/><Relationship Id="rId82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openxmlformats.org/officeDocument/2006/relationships/font" Target="fonts/font25.fntdata"/><Relationship Id="rId8" Type="http://schemas.openxmlformats.org/officeDocument/2006/relationships/slide" Target="slides/slide3.xml"/><Relationship Id="rId51" Type="http://schemas.openxmlformats.org/officeDocument/2006/relationships/font" Target="fonts/font12.fntdata"/><Relationship Id="rId80" Type="http://customschemas.google.com/relationships/presentationmetadata" Target="meta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59" Type="http://schemas.openxmlformats.org/officeDocument/2006/relationships/font" Target="fonts/font20.fntdata"/><Relationship Id="rId20" Type="http://schemas.openxmlformats.org/officeDocument/2006/relationships/slide" Target="slides/slide15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font" Target="fonts/font23.fntdata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font" Target="fonts/font21.fntdata"/><Relationship Id="rId65" Type="http://schemas.openxmlformats.org/officeDocument/2006/relationships/font" Target="fonts/font26.fntdata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handoutMaster" Target="handoutMasters/handoutMaster1.xml"/><Relationship Id="rId34" Type="http://schemas.openxmlformats.org/officeDocument/2006/relationships/slide" Target="slides/slide29.xml"/><Relationship Id="rId50" Type="http://schemas.openxmlformats.org/officeDocument/2006/relationships/font" Target="fonts/font11.fntdata"/><Relationship Id="rId55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3769F9-E653-4E20-82D6-D472E5D323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ADDCD1-BCEA-4C3C-91F2-08A4394060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B7AA7-22F8-4699-9298-ED1B5F4BBAA2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6C2FE8-386E-40CD-819E-FB938A2BAE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DA853-E2E5-4EE4-9D9A-AAC2159124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E34E8-65C9-4BB5-A4BD-5866339DF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02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061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6969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9887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4129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5227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6508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1" name="Google Shape;721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2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Title 1">
    <p:bg>
      <p:bgPr>
        <a:solidFill>
          <a:srgbClr val="070F4D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12324005d73_1_0"/>
          <p:cNvSpPr txBox="1">
            <a:spLocks noGrp="1"/>
          </p:cNvSpPr>
          <p:nvPr>
            <p:ph type="title" hasCustomPrompt="1"/>
          </p:nvPr>
        </p:nvSpPr>
        <p:spPr>
          <a:xfrm>
            <a:off x="552417" y="3629153"/>
            <a:ext cx="5810600" cy="2019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Montserrat"/>
              <a:buNone/>
              <a:defRPr sz="5000" b="1">
                <a:solidFill>
                  <a:schemeClr val="lt1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2pPr>
            <a:lvl3pPr lvl="2"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3pPr>
            <a:lvl4pPr lvl="3"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4pPr>
            <a:lvl5pPr lvl="4"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5pPr>
            <a:lvl6pPr lvl="5"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6pPr>
            <a:lvl7pPr lvl="6"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7pPr>
            <a:lvl8pPr lvl="7"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8pPr>
            <a:lvl9pPr lvl="8"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9pPr>
          </a:lstStyle>
          <a:p>
            <a:r>
              <a:rPr lang="en-US" dirty="0"/>
              <a:t>Title</a:t>
            </a:r>
            <a:endParaRPr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2BDA84-F30E-C743-B4D8-E73C7DC5E25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414874" y="2"/>
            <a:ext cx="5777125" cy="5771014"/>
            <a:chOff x="8439160" y="0"/>
            <a:chExt cx="9848840" cy="9838421"/>
          </a:xfrm>
        </p:grpSpPr>
        <p:pic>
          <p:nvPicPr>
            <p:cNvPr id="12" name="Google Shape;12;g12324005d73_1_0" descr="preencoded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439160" y="0"/>
              <a:ext cx="9848840" cy="98384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riangle 4">
              <a:extLst>
                <a:ext uri="{FF2B5EF4-FFF2-40B4-BE49-F238E27FC236}">
                  <a16:creationId xmlns:a16="http://schemas.microsoft.com/office/drawing/2014/main" id="{08934D17-9C77-3D45-AAE4-0239FDFF421E}"/>
                </a:ext>
              </a:extLst>
            </p:cNvPr>
            <p:cNvSpPr/>
            <p:nvPr userDrawn="1"/>
          </p:nvSpPr>
          <p:spPr>
            <a:xfrm>
              <a:off x="9265920" y="3579438"/>
              <a:ext cx="820278" cy="69494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F51513EF-4ACC-C541-A85E-E676F6EA7C20}"/>
                </a:ext>
              </a:extLst>
            </p:cNvPr>
            <p:cNvSpPr/>
            <p:nvPr userDrawn="1"/>
          </p:nvSpPr>
          <p:spPr>
            <a:xfrm>
              <a:off x="10094976" y="1158240"/>
              <a:ext cx="483375" cy="40951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CC14CB30-DABB-244A-903F-224B23244EC8}"/>
                </a:ext>
              </a:extLst>
            </p:cNvPr>
            <p:cNvSpPr/>
            <p:nvPr userDrawn="1"/>
          </p:nvSpPr>
          <p:spPr>
            <a:xfrm>
              <a:off x="10966705" y="2465990"/>
              <a:ext cx="213360" cy="1807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2C12418D-C231-5D46-828E-CB7FFD14ADF6}"/>
                </a:ext>
              </a:extLst>
            </p:cNvPr>
            <p:cNvSpPr/>
            <p:nvPr userDrawn="1"/>
          </p:nvSpPr>
          <p:spPr>
            <a:xfrm>
              <a:off x="12862561" y="570134"/>
              <a:ext cx="213360" cy="1807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FFFF9B65-2B48-6D4F-A9F4-45B1FFDC967D}"/>
                </a:ext>
              </a:extLst>
            </p:cNvPr>
            <p:cNvSpPr/>
            <p:nvPr userDrawn="1"/>
          </p:nvSpPr>
          <p:spPr>
            <a:xfrm>
              <a:off x="12228577" y="3579438"/>
              <a:ext cx="213360" cy="1807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44B88BFC-8752-DF4F-851F-069C9716994F}"/>
                </a:ext>
              </a:extLst>
            </p:cNvPr>
            <p:cNvSpPr/>
            <p:nvPr userDrawn="1"/>
          </p:nvSpPr>
          <p:spPr>
            <a:xfrm>
              <a:off x="16422625" y="3791764"/>
              <a:ext cx="213360" cy="1807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10AD809-4CBB-DD4F-8DAB-F23D09E44694}"/>
                </a:ext>
              </a:extLst>
            </p:cNvPr>
            <p:cNvSpPr/>
            <p:nvPr userDrawn="1"/>
          </p:nvSpPr>
          <p:spPr>
            <a:xfrm flipV="1">
              <a:off x="15849600" y="4523232"/>
              <a:ext cx="195072" cy="195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93D5175-25D7-0A49-9346-E8E536226C68}"/>
                </a:ext>
              </a:extLst>
            </p:cNvPr>
            <p:cNvSpPr/>
            <p:nvPr userDrawn="1"/>
          </p:nvSpPr>
          <p:spPr>
            <a:xfrm>
              <a:off x="15795822" y="5444272"/>
              <a:ext cx="248850" cy="2488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4C7DB19-0EF5-0947-87DF-29B66D30B57E}"/>
                </a:ext>
              </a:extLst>
            </p:cNvPr>
            <p:cNvSpPr/>
            <p:nvPr userDrawn="1"/>
          </p:nvSpPr>
          <p:spPr>
            <a:xfrm>
              <a:off x="17484414" y="5194880"/>
              <a:ext cx="248850" cy="2488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3102B71-6D3E-914F-8802-789E1E200D85}"/>
                </a:ext>
              </a:extLst>
            </p:cNvPr>
            <p:cNvSpPr/>
            <p:nvPr userDrawn="1"/>
          </p:nvSpPr>
          <p:spPr>
            <a:xfrm>
              <a:off x="16478032" y="6190052"/>
              <a:ext cx="248850" cy="2488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3333F27-C3BE-9642-BC0E-57CDBA7F591E}"/>
                </a:ext>
              </a:extLst>
            </p:cNvPr>
            <p:cNvSpPr/>
            <p:nvPr userDrawn="1"/>
          </p:nvSpPr>
          <p:spPr>
            <a:xfrm>
              <a:off x="16729931" y="7733927"/>
              <a:ext cx="248850" cy="2488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144C21D-00AB-2B41-A5F8-85E4634A22DD}"/>
                </a:ext>
              </a:extLst>
            </p:cNvPr>
            <p:cNvSpPr/>
            <p:nvPr userDrawn="1"/>
          </p:nvSpPr>
          <p:spPr>
            <a:xfrm flipV="1">
              <a:off x="15630971" y="7170525"/>
              <a:ext cx="96450" cy="964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651BE9A-C1B7-D247-8213-839FADF3E903}"/>
                </a:ext>
              </a:extLst>
            </p:cNvPr>
            <p:cNvSpPr/>
            <p:nvPr userDrawn="1"/>
          </p:nvSpPr>
          <p:spPr>
            <a:xfrm>
              <a:off x="17935711" y="8181252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AB4E400-8254-F44B-B66D-FFB6C64016EA}"/>
                </a:ext>
              </a:extLst>
            </p:cNvPr>
            <p:cNvSpPr/>
            <p:nvPr userDrawn="1"/>
          </p:nvSpPr>
          <p:spPr>
            <a:xfrm>
              <a:off x="18039199" y="6017167"/>
              <a:ext cx="97823" cy="978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 preserve="1">
  <p:cSld name="1_Custom Layout 5">
    <p:bg>
      <p:bgPr>
        <a:solidFill>
          <a:schemeClr val="accen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gf3cf6a72e1_2_6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77100" y="0"/>
            <a:ext cx="49149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gf3cf6a72e1_2_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5450" y="603250"/>
            <a:ext cx="2857500" cy="133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gf3cf6a72e1_2_6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5450" y="2349500"/>
            <a:ext cx="3378200" cy="4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gf3cf6a72e1_2_6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5450" y="4495800"/>
            <a:ext cx="3378200" cy="476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gf3cf6a72e1_2_6"/>
          <p:cNvSpPr txBox="1">
            <a:spLocks noGrp="1"/>
          </p:cNvSpPr>
          <p:nvPr>
            <p:ph type="title"/>
          </p:nvPr>
        </p:nvSpPr>
        <p:spPr>
          <a:xfrm>
            <a:off x="648967" y="1084183"/>
            <a:ext cx="6181200" cy="19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7500"/>
              <a:buFont typeface="Montserrat"/>
              <a:buNone/>
              <a:defRPr sz="5000" b="1">
                <a:solidFill>
                  <a:srgbClr val="070F4D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gf3cf6a72e1_2_6"/>
          <p:cNvSpPr txBox="1">
            <a:spLocks noGrp="1"/>
          </p:cNvSpPr>
          <p:nvPr>
            <p:ph type="title" idx="2"/>
          </p:nvPr>
        </p:nvSpPr>
        <p:spPr>
          <a:xfrm>
            <a:off x="648966" y="3120463"/>
            <a:ext cx="6181199" cy="275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000"/>
              <a:buFont typeface="Montserrat Medium"/>
              <a:buNone/>
              <a:defRPr sz="2000">
                <a:solidFill>
                  <a:srgbClr val="070F4D"/>
                </a:solidFill>
                <a:latin typeface="Lato" panose="020F0502020204030203" pitchFamily="34" charset="77"/>
                <a:ea typeface="Lato" panose="020F0502020204030203" pitchFamily="34" charset="77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f3cf6a72e1_2_6"/>
          <p:cNvSpPr txBox="1">
            <a:spLocks noGrp="1"/>
          </p:cNvSpPr>
          <p:nvPr>
            <p:ph type="title" idx="3"/>
          </p:nvPr>
        </p:nvSpPr>
        <p:spPr>
          <a:xfrm>
            <a:off x="8045450" y="510667"/>
            <a:ext cx="3298000" cy="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6" name="Google Shape;36;gf3cf6a72e1_2_6"/>
          <p:cNvSpPr txBox="1">
            <a:spLocks noGrp="1"/>
          </p:cNvSpPr>
          <p:nvPr>
            <p:ph type="subTitle" idx="1"/>
          </p:nvPr>
        </p:nvSpPr>
        <p:spPr>
          <a:xfrm>
            <a:off x="8045450" y="1393683"/>
            <a:ext cx="3210600" cy="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7" name="Google Shape;37;gf3cf6a72e1_2_6"/>
          <p:cNvSpPr txBox="1">
            <a:spLocks noGrp="1"/>
          </p:cNvSpPr>
          <p:nvPr>
            <p:ph type="title" idx="4"/>
          </p:nvPr>
        </p:nvSpPr>
        <p:spPr>
          <a:xfrm>
            <a:off x="8045450" y="2665550"/>
            <a:ext cx="3298000" cy="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gf3cf6a72e1_2_6"/>
          <p:cNvSpPr txBox="1">
            <a:spLocks noGrp="1"/>
          </p:cNvSpPr>
          <p:nvPr>
            <p:ph type="subTitle" idx="5"/>
          </p:nvPr>
        </p:nvSpPr>
        <p:spPr>
          <a:xfrm>
            <a:off x="8045450" y="3548567"/>
            <a:ext cx="3210600" cy="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gf3cf6a72e1_2_6"/>
          <p:cNvSpPr txBox="1">
            <a:spLocks noGrp="1"/>
          </p:cNvSpPr>
          <p:nvPr>
            <p:ph type="title" idx="6"/>
          </p:nvPr>
        </p:nvSpPr>
        <p:spPr>
          <a:xfrm>
            <a:off x="8045450" y="4756600"/>
            <a:ext cx="3298000" cy="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0" name="Google Shape;40;gf3cf6a72e1_2_6"/>
          <p:cNvSpPr txBox="1">
            <a:spLocks noGrp="1"/>
          </p:cNvSpPr>
          <p:nvPr>
            <p:ph type="subTitle" idx="7"/>
          </p:nvPr>
        </p:nvSpPr>
        <p:spPr>
          <a:xfrm>
            <a:off x="8045450" y="5639617"/>
            <a:ext cx="3210600" cy="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17" name="Google Shape;160;gf3cf6a72e1_0_280" descr="preencoded.png">
            <a:extLst>
              <a:ext uri="{FF2B5EF4-FFF2-40B4-BE49-F238E27FC236}">
                <a16:creationId xmlns:a16="http://schemas.microsoft.com/office/drawing/2014/main" id="{D9D7A85E-DC44-B548-98AA-862A5CD6186C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10487901" y="6481061"/>
            <a:ext cx="1515723" cy="21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4;p4">
            <a:extLst>
              <a:ext uri="{FF2B5EF4-FFF2-40B4-BE49-F238E27FC236}">
                <a16:creationId xmlns:a16="http://schemas.microsoft.com/office/drawing/2014/main" id="{DDF473A3-517D-F447-B5B4-AE3B04FDB759}"/>
              </a:ext>
            </a:extLst>
          </p:cNvPr>
          <p:cNvSpPr txBox="1">
            <a:spLocks/>
          </p:cNvSpPr>
          <p:nvPr userDrawn="1"/>
        </p:nvSpPr>
        <p:spPr>
          <a:xfrm>
            <a:off x="37" y="6315343"/>
            <a:ext cx="464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67" smtClean="0">
                <a:solidFill>
                  <a:schemeClr val="bg2"/>
                </a:solidFill>
              </a:rPr>
              <a:pPr/>
              <a:t>‹#›</a:t>
            </a:fld>
            <a:endParaRPr lang="en" sz="1067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4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 preserve="1" userDrawn="1">
  <p:cSld name="1_Custom Layout 5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gf3cf6a72e1_2_6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05983" y="0"/>
            <a:ext cx="518601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gf3cf6a72e1_2_6"/>
          <p:cNvSpPr txBox="1">
            <a:spLocks noGrp="1"/>
          </p:cNvSpPr>
          <p:nvPr>
            <p:ph type="title"/>
          </p:nvPr>
        </p:nvSpPr>
        <p:spPr>
          <a:xfrm>
            <a:off x="557531" y="1084183"/>
            <a:ext cx="6181200" cy="19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7500"/>
              <a:buFont typeface="Montserrat"/>
              <a:buNone/>
              <a:defRPr sz="5000" b="1">
                <a:solidFill>
                  <a:schemeClr val="bg2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gf3cf6a72e1_2_6"/>
          <p:cNvSpPr txBox="1">
            <a:spLocks noGrp="1"/>
          </p:cNvSpPr>
          <p:nvPr>
            <p:ph type="title" idx="2"/>
          </p:nvPr>
        </p:nvSpPr>
        <p:spPr>
          <a:xfrm>
            <a:off x="557531" y="3120463"/>
            <a:ext cx="6181199" cy="275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000"/>
              <a:buFont typeface="Montserrat Medium"/>
              <a:buNone/>
              <a:defRPr sz="2000">
                <a:solidFill>
                  <a:schemeClr val="bg2"/>
                </a:solidFill>
                <a:latin typeface="Lato" panose="020F0502020204030203" pitchFamily="34" charset="77"/>
                <a:ea typeface="Lato" panose="020F0502020204030203" pitchFamily="34" charset="77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17" name="Google Shape;160;gf3cf6a72e1_0_280" descr="preencoded.png">
            <a:extLst>
              <a:ext uri="{FF2B5EF4-FFF2-40B4-BE49-F238E27FC236}">
                <a16:creationId xmlns:a16="http://schemas.microsoft.com/office/drawing/2014/main" id="{D9D7A85E-DC44-B548-98AA-862A5CD6186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487901" y="6481061"/>
            <a:ext cx="1515723" cy="216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13;gf3cf6a72e1_0_179" descr="preencoded.png">
            <a:extLst>
              <a:ext uri="{FF2B5EF4-FFF2-40B4-BE49-F238E27FC236}">
                <a16:creationId xmlns:a16="http://schemas.microsoft.com/office/drawing/2014/main" id="{0C319CB4-6290-CC4D-8A02-87120103E3BA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6738730" y="0"/>
            <a:ext cx="53911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24;p4">
            <a:extLst>
              <a:ext uri="{FF2B5EF4-FFF2-40B4-BE49-F238E27FC236}">
                <a16:creationId xmlns:a16="http://schemas.microsoft.com/office/drawing/2014/main" id="{106E7B68-D201-2E4D-AA90-2274176C5A92}"/>
              </a:ext>
            </a:extLst>
          </p:cNvPr>
          <p:cNvSpPr txBox="1">
            <a:spLocks/>
          </p:cNvSpPr>
          <p:nvPr userDrawn="1"/>
        </p:nvSpPr>
        <p:spPr>
          <a:xfrm>
            <a:off x="37" y="6315343"/>
            <a:ext cx="464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67" smtClean="0">
                <a:solidFill>
                  <a:schemeClr val="bg2"/>
                </a:solidFill>
              </a:rPr>
              <a:pPr/>
              <a:t>‹#›</a:t>
            </a:fld>
            <a:endParaRPr lang="en" sz="1067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7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 preserve="1" userDrawn="1">
  <p:cSld name="1_Custom Layout 5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32;gf3cf6a72e1_0_247" descr="preencoded.png">
            <a:extLst>
              <a:ext uri="{FF2B5EF4-FFF2-40B4-BE49-F238E27FC236}">
                <a16:creationId xmlns:a16="http://schemas.microsoft.com/office/drawing/2014/main" id="{BB9DAEE3-05C8-6548-830F-DCC9A87AB52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412383" y="0"/>
            <a:ext cx="477961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gf3cf6a72e1_2_6"/>
          <p:cNvSpPr txBox="1">
            <a:spLocks noGrp="1"/>
          </p:cNvSpPr>
          <p:nvPr>
            <p:ph type="title"/>
          </p:nvPr>
        </p:nvSpPr>
        <p:spPr>
          <a:xfrm>
            <a:off x="648967" y="1084183"/>
            <a:ext cx="6365851" cy="19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7500"/>
              <a:buFont typeface="Montserrat"/>
              <a:buNone/>
              <a:defRPr sz="5000" b="1">
                <a:solidFill>
                  <a:schemeClr val="bg2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gf3cf6a72e1_2_6"/>
          <p:cNvSpPr txBox="1">
            <a:spLocks noGrp="1"/>
          </p:cNvSpPr>
          <p:nvPr>
            <p:ph type="title" idx="2"/>
          </p:nvPr>
        </p:nvSpPr>
        <p:spPr>
          <a:xfrm>
            <a:off x="648966" y="3120463"/>
            <a:ext cx="6365850" cy="275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000"/>
              <a:buFont typeface="Montserrat Medium"/>
              <a:buNone/>
              <a:defRPr sz="2000">
                <a:solidFill>
                  <a:schemeClr val="bg2"/>
                </a:solidFill>
                <a:latin typeface="Lato" panose="020F0502020204030203" pitchFamily="34" charset="77"/>
                <a:ea typeface="Lato" panose="020F0502020204030203" pitchFamily="34" charset="77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15" name="Google Shape;134;gf3cf6a72e1_0_247" descr="preencoded.png">
            <a:extLst>
              <a:ext uri="{FF2B5EF4-FFF2-40B4-BE49-F238E27FC236}">
                <a16:creationId xmlns:a16="http://schemas.microsoft.com/office/drawing/2014/main" id="{4FA670C2-AEEB-ED48-931C-CE7D99FB3EB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204200" y="946150"/>
            <a:ext cx="3302000" cy="495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1;gf3cf6a72e1_2_4" descr="preencoded.png">
            <a:extLst>
              <a:ext uri="{FF2B5EF4-FFF2-40B4-BE49-F238E27FC236}">
                <a16:creationId xmlns:a16="http://schemas.microsoft.com/office/drawing/2014/main" id="{68A2495B-10CF-A348-9E9B-8BBA47E207F7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481631" y="6478150"/>
            <a:ext cx="1515723" cy="21674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4;p4">
            <a:extLst>
              <a:ext uri="{FF2B5EF4-FFF2-40B4-BE49-F238E27FC236}">
                <a16:creationId xmlns:a16="http://schemas.microsoft.com/office/drawing/2014/main" id="{F2143849-C335-0A47-9D8F-6B7523BCA9BE}"/>
              </a:ext>
            </a:extLst>
          </p:cNvPr>
          <p:cNvSpPr txBox="1">
            <a:spLocks/>
          </p:cNvSpPr>
          <p:nvPr userDrawn="1"/>
        </p:nvSpPr>
        <p:spPr>
          <a:xfrm>
            <a:off x="37" y="6315343"/>
            <a:ext cx="464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67" smtClean="0">
                <a:solidFill>
                  <a:schemeClr val="bg2"/>
                </a:solidFill>
              </a:rPr>
              <a:pPr/>
              <a:t>‹#›</a:t>
            </a:fld>
            <a:endParaRPr lang="en" sz="1067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44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1 1" userDrawn="1">
  <p:cSld name="CUSTOM_10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f3cf6a72e1_0_229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46609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f3cf6a72e1_0_22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f3cf6a72e1_0_229"/>
          <p:cNvSpPr txBox="1">
            <a:spLocks noGrp="1"/>
          </p:cNvSpPr>
          <p:nvPr>
            <p:ph type="title"/>
          </p:nvPr>
        </p:nvSpPr>
        <p:spPr>
          <a:xfrm>
            <a:off x="6915183" y="2047125"/>
            <a:ext cx="3787400" cy="2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6200"/>
              <a:buFont typeface="Montserrat"/>
              <a:buNone/>
              <a:defRPr sz="4134">
                <a:solidFill>
                  <a:srgbClr val="070F4D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2pPr>
            <a:lvl3pPr lvl="2" rtl="0"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3pPr>
            <a:lvl4pPr lvl="3" rtl="0"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4pPr>
            <a:lvl5pPr lvl="4" rtl="0"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5pPr>
            <a:lvl6pPr lvl="5" rtl="0"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6pPr>
            <a:lvl7pPr lvl="6" rtl="0"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7pPr>
            <a:lvl8pPr lvl="7" rtl="0"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8pPr>
            <a:lvl9pPr lvl="8" rtl="0"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9pPr>
          </a:lstStyle>
          <a:p>
            <a:endParaRPr dirty="0"/>
          </a:p>
        </p:txBody>
      </p:sp>
      <p:pic>
        <p:nvPicPr>
          <p:cNvPr id="6" name="Google Shape;32;gf3cf6a72e1_2_6" descr="preencoded.png">
            <a:extLst>
              <a:ext uri="{FF2B5EF4-FFF2-40B4-BE49-F238E27FC236}">
                <a16:creationId xmlns:a16="http://schemas.microsoft.com/office/drawing/2014/main" id="{C87EBF68-524C-824E-9450-4E4D900DC8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479066" y="6469371"/>
            <a:ext cx="1515723" cy="2167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4;p4">
            <a:extLst>
              <a:ext uri="{FF2B5EF4-FFF2-40B4-BE49-F238E27FC236}">
                <a16:creationId xmlns:a16="http://schemas.microsoft.com/office/drawing/2014/main" id="{7C1D486F-AE19-AA46-A1FD-1B77327C9829}"/>
              </a:ext>
            </a:extLst>
          </p:cNvPr>
          <p:cNvSpPr txBox="1">
            <a:spLocks/>
          </p:cNvSpPr>
          <p:nvPr userDrawn="1"/>
        </p:nvSpPr>
        <p:spPr>
          <a:xfrm>
            <a:off x="37" y="6315343"/>
            <a:ext cx="464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67" smtClean="0">
                <a:solidFill>
                  <a:schemeClr val="bg2"/>
                </a:solidFill>
              </a:rPr>
              <a:pPr/>
              <a:t>‹#›</a:t>
            </a:fld>
            <a:endParaRPr lang="en" sz="1067">
              <a:solidFill>
                <a:schemeClr val="bg2"/>
              </a:solidFill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4C2C47C-359B-2645-82B7-CF3DB4071F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36286" y="1181100"/>
            <a:ext cx="3644900" cy="4495800"/>
          </a:xfrm>
          <a:prstGeom prst="roundRect">
            <a:avLst>
              <a:gd name="adj" fmla="val 2609"/>
            </a:avLst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2" userDrawn="1">
  <p:cSld name="CUSTOM_1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f3cf6a72e1_0_240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46609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f3cf6a72e1_0_24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f3cf6a72e1_0_240"/>
          <p:cNvSpPr txBox="1">
            <a:spLocks noGrp="1"/>
          </p:cNvSpPr>
          <p:nvPr>
            <p:ph type="title"/>
          </p:nvPr>
        </p:nvSpPr>
        <p:spPr>
          <a:xfrm>
            <a:off x="6915183" y="2047125"/>
            <a:ext cx="3787400" cy="2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6200"/>
              <a:buFont typeface="Montserrat"/>
              <a:buNone/>
              <a:defRPr sz="4134">
                <a:solidFill>
                  <a:srgbClr val="070F4D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2pPr>
            <a:lvl3pPr lvl="2" rtl="0"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3pPr>
            <a:lvl4pPr lvl="3" rtl="0"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4pPr>
            <a:lvl5pPr lvl="4" rtl="0"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5pPr>
            <a:lvl6pPr lvl="5" rtl="0"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6pPr>
            <a:lvl7pPr lvl="6" rtl="0"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7pPr>
            <a:lvl8pPr lvl="7" rtl="0"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8pPr>
            <a:lvl9pPr lvl="8" rtl="0"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9pPr>
          </a:lstStyle>
          <a:p>
            <a:endParaRPr dirty="0"/>
          </a:p>
        </p:txBody>
      </p:sp>
      <p:pic>
        <p:nvPicPr>
          <p:cNvPr id="6" name="Google Shape;32;gf3cf6a72e1_2_6" descr="preencoded.png">
            <a:extLst>
              <a:ext uri="{FF2B5EF4-FFF2-40B4-BE49-F238E27FC236}">
                <a16:creationId xmlns:a16="http://schemas.microsoft.com/office/drawing/2014/main" id="{B4E6994F-B385-504D-857F-4B35BCB561B6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479066" y="6469371"/>
            <a:ext cx="1515723" cy="2167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4;p4">
            <a:extLst>
              <a:ext uri="{FF2B5EF4-FFF2-40B4-BE49-F238E27FC236}">
                <a16:creationId xmlns:a16="http://schemas.microsoft.com/office/drawing/2014/main" id="{39244D18-4451-A548-A4DB-07C92FF0184A}"/>
              </a:ext>
            </a:extLst>
          </p:cNvPr>
          <p:cNvSpPr txBox="1">
            <a:spLocks/>
          </p:cNvSpPr>
          <p:nvPr userDrawn="1"/>
        </p:nvSpPr>
        <p:spPr>
          <a:xfrm>
            <a:off x="37" y="6315343"/>
            <a:ext cx="464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67" smtClean="0">
                <a:solidFill>
                  <a:schemeClr val="bg2"/>
                </a:solidFill>
              </a:rPr>
              <a:pPr/>
              <a:t>‹#›</a:t>
            </a:fld>
            <a:endParaRPr lang="en" sz="1067">
              <a:solidFill>
                <a:schemeClr val="bg2"/>
              </a:solidFill>
            </a:endParaRP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3DDBDA9-1CCE-7D4D-AC36-092F7BC371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36286" y="1181100"/>
            <a:ext cx="3644900" cy="4495800"/>
          </a:xfrm>
          <a:prstGeom prst="roundRect">
            <a:avLst>
              <a:gd name="adj" fmla="val 2609"/>
            </a:avLst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3" userDrawn="1">
  <p:cSld name="CUSTOM_12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gf3cf6a72e1_0_246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1650" y="0"/>
            <a:ext cx="4070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f3cf6a72e1_0_246"/>
          <p:cNvSpPr txBox="1">
            <a:spLocks noGrp="1"/>
          </p:cNvSpPr>
          <p:nvPr>
            <p:ph type="title"/>
          </p:nvPr>
        </p:nvSpPr>
        <p:spPr>
          <a:xfrm>
            <a:off x="403050" y="2494100"/>
            <a:ext cx="2743400" cy="18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4800"/>
              <a:buFont typeface="Montserrat"/>
              <a:buNone/>
              <a:defRPr sz="3200">
                <a:solidFill>
                  <a:srgbClr val="070F4D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30" name="Google Shape;130;gf3cf6a72e1_0_246"/>
          <p:cNvSpPr txBox="1">
            <a:spLocks noGrp="1"/>
          </p:cNvSpPr>
          <p:nvPr>
            <p:ph type="subTitle" idx="1"/>
          </p:nvPr>
        </p:nvSpPr>
        <p:spPr>
          <a:xfrm>
            <a:off x="8646300" y="2494100"/>
            <a:ext cx="3214000" cy="12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600">
                <a:solidFill>
                  <a:schemeClr val="bg2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6" name="Google Shape;21;gf3cf6a72e1_2_4" descr="preencoded.png">
            <a:extLst>
              <a:ext uri="{FF2B5EF4-FFF2-40B4-BE49-F238E27FC236}">
                <a16:creationId xmlns:a16="http://schemas.microsoft.com/office/drawing/2014/main" id="{5C489CB7-1E6D-5947-8723-CA4E59F2F2F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481631" y="6478150"/>
            <a:ext cx="1515723" cy="2167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4;p4">
            <a:extLst>
              <a:ext uri="{FF2B5EF4-FFF2-40B4-BE49-F238E27FC236}">
                <a16:creationId xmlns:a16="http://schemas.microsoft.com/office/drawing/2014/main" id="{750A1C44-B988-3049-BBDC-40741CDF774D}"/>
              </a:ext>
            </a:extLst>
          </p:cNvPr>
          <p:cNvSpPr txBox="1">
            <a:spLocks/>
          </p:cNvSpPr>
          <p:nvPr userDrawn="1"/>
        </p:nvSpPr>
        <p:spPr>
          <a:xfrm>
            <a:off x="37" y="6315343"/>
            <a:ext cx="464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67" smtClean="0">
                <a:solidFill>
                  <a:schemeClr val="bg2"/>
                </a:solidFill>
              </a:rPr>
              <a:pPr/>
              <a:t>‹#›</a:t>
            </a:fld>
            <a:endParaRPr lang="en" sz="1067">
              <a:solidFill>
                <a:schemeClr val="bg2"/>
              </a:solidFill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8FA9F1C-B8E4-1B4C-8722-75618451E1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0350" y="0"/>
            <a:ext cx="40513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5" userDrawn="1">
  <p:cSld name="CUSTOM_14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f3cf6a72e1_0_248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f3cf6a72e1_0_248"/>
          <p:cNvSpPr txBox="1">
            <a:spLocks noGrp="1"/>
          </p:cNvSpPr>
          <p:nvPr>
            <p:ph type="title"/>
          </p:nvPr>
        </p:nvSpPr>
        <p:spPr>
          <a:xfrm>
            <a:off x="5507767" y="2102705"/>
            <a:ext cx="6181200" cy="12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6000"/>
              <a:buFont typeface="Montserrat"/>
              <a:buNone/>
              <a:defRPr sz="4000" b="1">
                <a:solidFill>
                  <a:srgbClr val="070F4D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1" name="Google Shape;141;gf3cf6a72e1_0_248"/>
          <p:cNvSpPr txBox="1">
            <a:spLocks noGrp="1"/>
          </p:cNvSpPr>
          <p:nvPr>
            <p:ph type="title" idx="2"/>
          </p:nvPr>
        </p:nvSpPr>
        <p:spPr>
          <a:xfrm>
            <a:off x="5507767" y="3589883"/>
            <a:ext cx="4803000" cy="11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400"/>
              <a:buFont typeface="Montserrat Medium"/>
              <a:buNone/>
              <a:defRPr sz="1600">
                <a:solidFill>
                  <a:srgbClr val="070F4D"/>
                </a:solidFill>
                <a:latin typeface="Lato" panose="020F0502020204030203" pitchFamily="34" charset="77"/>
                <a:ea typeface="Lato" panose="020F0502020204030203" pitchFamily="34" charset="77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" name="Google Shape;32;gf3cf6a72e1_2_6" descr="preencoded.png">
            <a:extLst>
              <a:ext uri="{FF2B5EF4-FFF2-40B4-BE49-F238E27FC236}">
                <a16:creationId xmlns:a16="http://schemas.microsoft.com/office/drawing/2014/main" id="{35DAFD20-31F1-AE4C-A519-610E7A25E3BF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479066" y="6469371"/>
            <a:ext cx="1515723" cy="2167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4;p4">
            <a:extLst>
              <a:ext uri="{FF2B5EF4-FFF2-40B4-BE49-F238E27FC236}">
                <a16:creationId xmlns:a16="http://schemas.microsoft.com/office/drawing/2014/main" id="{EFDC8A03-A280-E042-B233-59B5387686B3}"/>
              </a:ext>
            </a:extLst>
          </p:cNvPr>
          <p:cNvSpPr txBox="1">
            <a:spLocks/>
          </p:cNvSpPr>
          <p:nvPr userDrawn="1"/>
        </p:nvSpPr>
        <p:spPr>
          <a:xfrm>
            <a:off x="37" y="6315343"/>
            <a:ext cx="464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67" smtClean="0">
                <a:solidFill>
                  <a:schemeClr val="bg2"/>
                </a:solidFill>
              </a:rPr>
              <a:pPr/>
              <a:t>‹#›</a:t>
            </a:fld>
            <a:endParaRPr lang="en" sz="1067">
              <a:solidFill>
                <a:schemeClr val="bg2"/>
              </a:solidFill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067D8B3-B812-014C-A4F2-648D727937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373808"/>
            <a:ext cx="4673600" cy="4216400"/>
          </a:xfrm>
          <a:prstGeom prst="roundRect">
            <a:avLst>
              <a:gd name="adj" fmla="val 2609"/>
            </a:avLst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6" userDrawn="1">
  <p:cSld name="CUSTOM_15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gf3cf6a72e1_0_249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f3cf6a72e1_0_249"/>
          <p:cNvSpPr txBox="1">
            <a:spLocks noGrp="1"/>
          </p:cNvSpPr>
          <p:nvPr>
            <p:ph type="title"/>
          </p:nvPr>
        </p:nvSpPr>
        <p:spPr>
          <a:xfrm>
            <a:off x="5507767" y="2102705"/>
            <a:ext cx="6181200" cy="12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6000"/>
              <a:buFont typeface="Montserrat"/>
              <a:buNone/>
              <a:defRPr sz="4000" b="1">
                <a:solidFill>
                  <a:srgbClr val="070F4D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6" name="Google Shape;146;gf3cf6a72e1_0_249"/>
          <p:cNvSpPr txBox="1">
            <a:spLocks noGrp="1"/>
          </p:cNvSpPr>
          <p:nvPr>
            <p:ph type="title" idx="2"/>
          </p:nvPr>
        </p:nvSpPr>
        <p:spPr>
          <a:xfrm>
            <a:off x="5507767" y="3589883"/>
            <a:ext cx="4803000" cy="11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400"/>
              <a:buFont typeface="Montserrat Medium"/>
              <a:buNone/>
              <a:defRPr sz="1600">
                <a:solidFill>
                  <a:srgbClr val="070F4D"/>
                </a:solidFill>
                <a:latin typeface="Lato" panose="020F0502020204030203" pitchFamily="34" charset="77"/>
                <a:ea typeface="Lato" panose="020F0502020204030203" pitchFamily="34" charset="77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6" name="Google Shape;32;gf3cf6a72e1_2_6" descr="preencoded.png">
            <a:extLst>
              <a:ext uri="{FF2B5EF4-FFF2-40B4-BE49-F238E27FC236}">
                <a16:creationId xmlns:a16="http://schemas.microsoft.com/office/drawing/2014/main" id="{0D64B362-D0C6-5740-B840-35B9D16FA0FD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479066" y="6469371"/>
            <a:ext cx="1515723" cy="2167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4;p4">
            <a:extLst>
              <a:ext uri="{FF2B5EF4-FFF2-40B4-BE49-F238E27FC236}">
                <a16:creationId xmlns:a16="http://schemas.microsoft.com/office/drawing/2014/main" id="{952FC8BF-793E-614E-AEE2-193F4E5D8FEF}"/>
              </a:ext>
            </a:extLst>
          </p:cNvPr>
          <p:cNvSpPr txBox="1">
            <a:spLocks/>
          </p:cNvSpPr>
          <p:nvPr userDrawn="1"/>
        </p:nvSpPr>
        <p:spPr>
          <a:xfrm>
            <a:off x="37" y="6315343"/>
            <a:ext cx="464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67" smtClean="0">
                <a:solidFill>
                  <a:schemeClr val="bg2"/>
                </a:solidFill>
              </a:rPr>
              <a:pPr/>
              <a:t>‹#›</a:t>
            </a:fld>
            <a:endParaRPr lang="en" sz="1067">
              <a:solidFill>
                <a:schemeClr val="bg2"/>
              </a:solidFill>
            </a:endParaRP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875F091-C3BA-0748-A6F8-B3343F0C9C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373808"/>
            <a:ext cx="4673600" cy="4216400"/>
          </a:xfrm>
          <a:prstGeom prst="roundRect">
            <a:avLst>
              <a:gd name="adj" fmla="val 2609"/>
            </a:avLst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7" userDrawn="1">
  <p:cSld name="CUSTOM_16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f3cf6a72e1_0_278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68750" y="0"/>
            <a:ext cx="42481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29;gf3cf6a72e1_0_246">
            <a:extLst>
              <a:ext uri="{FF2B5EF4-FFF2-40B4-BE49-F238E27FC236}">
                <a16:creationId xmlns:a16="http://schemas.microsoft.com/office/drawing/2014/main" id="{DEB7F967-AA68-B44D-A321-1D6615FDD8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3050" y="2494100"/>
            <a:ext cx="2743400" cy="18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4800"/>
              <a:buFont typeface="Montserrat"/>
              <a:buNone/>
              <a:defRPr sz="3200">
                <a:solidFill>
                  <a:srgbClr val="070F4D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" name="Google Shape;130;gf3cf6a72e1_0_246">
            <a:extLst>
              <a:ext uri="{FF2B5EF4-FFF2-40B4-BE49-F238E27FC236}">
                <a16:creationId xmlns:a16="http://schemas.microsoft.com/office/drawing/2014/main" id="{37924DBD-65B6-B743-AA6B-0C025D699CC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646300" y="2494100"/>
            <a:ext cx="3214000" cy="12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600">
                <a:solidFill>
                  <a:schemeClr val="bg2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9" name="Google Shape;32;gf3cf6a72e1_2_6" descr="preencoded.png">
            <a:extLst>
              <a:ext uri="{FF2B5EF4-FFF2-40B4-BE49-F238E27FC236}">
                <a16:creationId xmlns:a16="http://schemas.microsoft.com/office/drawing/2014/main" id="{807112E0-668F-214E-A3CC-976B7F592C65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479066" y="6469371"/>
            <a:ext cx="1515723" cy="21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4;p4">
            <a:extLst>
              <a:ext uri="{FF2B5EF4-FFF2-40B4-BE49-F238E27FC236}">
                <a16:creationId xmlns:a16="http://schemas.microsoft.com/office/drawing/2014/main" id="{01A5E86F-6023-1042-B9E3-F95648B7F9B4}"/>
              </a:ext>
            </a:extLst>
          </p:cNvPr>
          <p:cNvSpPr txBox="1">
            <a:spLocks/>
          </p:cNvSpPr>
          <p:nvPr userDrawn="1"/>
        </p:nvSpPr>
        <p:spPr>
          <a:xfrm>
            <a:off x="37" y="6315343"/>
            <a:ext cx="464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67" smtClean="0">
                <a:solidFill>
                  <a:schemeClr val="bg2"/>
                </a:solidFill>
              </a:rPr>
              <a:pPr/>
              <a:t>‹#›</a:t>
            </a:fld>
            <a:endParaRPr lang="en" sz="1067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8" userDrawn="1">
  <p:cSld name="CUSTOM_17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f3cf6a72e1_0_279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68750" y="0"/>
            <a:ext cx="42481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f3cf6a72e1_0_27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6100" y="0"/>
            <a:ext cx="5702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29;gf3cf6a72e1_0_246">
            <a:extLst>
              <a:ext uri="{FF2B5EF4-FFF2-40B4-BE49-F238E27FC236}">
                <a16:creationId xmlns:a16="http://schemas.microsoft.com/office/drawing/2014/main" id="{378AF925-9092-CB40-B241-1F2FD3D838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3050" y="2494100"/>
            <a:ext cx="2743400" cy="18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4800"/>
              <a:buFont typeface="Montserrat"/>
              <a:buNone/>
              <a:defRPr sz="3200">
                <a:solidFill>
                  <a:srgbClr val="070F4D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" name="Google Shape;130;gf3cf6a72e1_0_246">
            <a:extLst>
              <a:ext uri="{FF2B5EF4-FFF2-40B4-BE49-F238E27FC236}">
                <a16:creationId xmlns:a16="http://schemas.microsoft.com/office/drawing/2014/main" id="{C6EAFCC2-1C20-5C44-9A6A-AE7AF2A7B28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646300" y="2494100"/>
            <a:ext cx="3214000" cy="12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600">
                <a:solidFill>
                  <a:schemeClr val="bg2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9" name="Google Shape;32;gf3cf6a72e1_2_6" descr="preencoded.png">
            <a:extLst>
              <a:ext uri="{FF2B5EF4-FFF2-40B4-BE49-F238E27FC236}">
                <a16:creationId xmlns:a16="http://schemas.microsoft.com/office/drawing/2014/main" id="{17FF9976-69D2-4247-82B6-B2411702FCA5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479066" y="6469371"/>
            <a:ext cx="1515723" cy="21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4;p4">
            <a:extLst>
              <a:ext uri="{FF2B5EF4-FFF2-40B4-BE49-F238E27FC236}">
                <a16:creationId xmlns:a16="http://schemas.microsoft.com/office/drawing/2014/main" id="{5DA015DB-D5C1-1A46-ACFF-76568D567097}"/>
              </a:ext>
            </a:extLst>
          </p:cNvPr>
          <p:cNvSpPr txBox="1">
            <a:spLocks/>
          </p:cNvSpPr>
          <p:nvPr userDrawn="1"/>
        </p:nvSpPr>
        <p:spPr>
          <a:xfrm>
            <a:off x="37" y="6315343"/>
            <a:ext cx="464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67" smtClean="0">
                <a:solidFill>
                  <a:schemeClr val="bg2"/>
                </a:solidFill>
              </a:rPr>
              <a:pPr/>
              <a:t>‹#›</a:t>
            </a:fld>
            <a:endParaRPr lang="en" sz="1067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 preserve="1" userDrawn="1">
  <p:cSld name="Title 2">
    <p:bg>
      <p:bgPr>
        <a:solidFill>
          <a:srgbClr val="070F4D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7;p1">
            <a:extLst>
              <a:ext uri="{FF2B5EF4-FFF2-40B4-BE49-F238E27FC236}">
                <a16:creationId xmlns:a16="http://schemas.microsoft.com/office/drawing/2014/main" id="{482B575C-873C-C341-A26D-E1B5A24398E1}"/>
              </a:ext>
            </a:extLst>
          </p:cNvPr>
          <p:cNvSpPr txBox="1"/>
          <p:nvPr userDrawn="1"/>
        </p:nvSpPr>
        <p:spPr>
          <a:xfrm>
            <a:off x="886267" y="6365509"/>
            <a:ext cx="100598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33" dirty="0">
                <a:solidFill>
                  <a:schemeClr val="accent1"/>
                </a:solidFill>
              </a:rPr>
              <a:t>RelationalAI, Inc. All rights reserved 2022</a:t>
            </a:r>
            <a:endParaRPr sz="933" dirty="0">
              <a:solidFill>
                <a:schemeClr val="accent1"/>
              </a:solidFill>
            </a:endParaRPr>
          </a:p>
        </p:txBody>
      </p:sp>
      <p:sp>
        <p:nvSpPr>
          <p:cNvPr id="23" name="Google Shape;16;p3">
            <a:extLst>
              <a:ext uri="{FF2B5EF4-FFF2-40B4-BE49-F238E27FC236}">
                <a16:creationId xmlns:a16="http://schemas.microsoft.com/office/drawing/2014/main" id="{3F39C9E0-B317-8F41-8A9D-060EDE82C92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7" y="6315343"/>
            <a:ext cx="464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" name="Google Shape;18;p3">
            <a:extLst>
              <a:ext uri="{FF2B5EF4-FFF2-40B4-BE49-F238E27FC236}">
                <a16:creationId xmlns:a16="http://schemas.microsoft.com/office/drawing/2014/main" id="{4CC87307-924B-4D48-8AFD-446176BA01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0200" y="1463040"/>
            <a:ext cx="9900400" cy="2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 b="1">
                <a:solidFill>
                  <a:srgbClr val="FFFFFF"/>
                </a:solidFill>
                <a:latin typeface="Lato" panose="020F0502020204030203" pitchFamily="34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25" name="Google Shape;19;p3">
            <a:extLst>
              <a:ext uri="{FF2B5EF4-FFF2-40B4-BE49-F238E27FC236}">
                <a16:creationId xmlns:a16="http://schemas.microsoft.com/office/drawing/2014/main" id="{D547115F-7AED-9F49-B4E6-6B68868437F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86267" y="4179767"/>
            <a:ext cx="6347600" cy="12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  <a:latin typeface="Lato" panose="020F0502020204030203" pitchFamily="34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pic>
        <p:nvPicPr>
          <p:cNvPr id="26" name="Google Shape;16;gf3cf6a72e1_2_3" descr="preencoded.png">
            <a:extLst>
              <a:ext uri="{FF2B5EF4-FFF2-40B4-BE49-F238E27FC236}">
                <a16:creationId xmlns:a16="http://schemas.microsoft.com/office/drawing/2014/main" id="{7BC8449D-F891-1E43-B27D-9C4F208D384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046818" y="6181709"/>
            <a:ext cx="2650294" cy="3789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58556D10-CA8C-734B-95F0-98E9D7199354}"/>
              </a:ext>
            </a:extLst>
          </p:cNvPr>
          <p:cNvGrpSpPr/>
          <p:nvPr userDrawn="1"/>
        </p:nvGrpSpPr>
        <p:grpSpPr>
          <a:xfrm>
            <a:off x="7143938" y="-720"/>
            <a:ext cx="5763679" cy="5757582"/>
            <a:chOff x="8439160" y="0"/>
            <a:chExt cx="9848840" cy="9838421"/>
          </a:xfrm>
        </p:grpSpPr>
        <p:pic>
          <p:nvPicPr>
            <p:cNvPr id="28" name="Google Shape;12;g12324005d73_1_0" descr="preencoded.png">
              <a:extLst>
                <a:ext uri="{FF2B5EF4-FFF2-40B4-BE49-F238E27FC236}">
                  <a16:creationId xmlns:a16="http://schemas.microsoft.com/office/drawing/2014/main" id="{A887803E-E027-2D4E-9335-DE7152F1A74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 amt="35000"/>
            </a:blip>
            <a:srcRect/>
            <a:stretch/>
          </p:blipFill>
          <p:spPr>
            <a:xfrm>
              <a:off x="8439160" y="0"/>
              <a:ext cx="9848840" cy="98384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0EF7B640-3A2F-9C4C-AD7F-1CABD846D3F4}"/>
                </a:ext>
              </a:extLst>
            </p:cNvPr>
            <p:cNvSpPr/>
            <p:nvPr userDrawn="1"/>
          </p:nvSpPr>
          <p:spPr>
            <a:xfrm>
              <a:off x="9265920" y="3579438"/>
              <a:ext cx="820278" cy="694944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5809B080-7E24-8F4F-9DD8-22495A33A904}"/>
                </a:ext>
              </a:extLst>
            </p:cNvPr>
            <p:cNvSpPr/>
            <p:nvPr userDrawn="1"/>
          </p:nvSpPr>
          <p:spPr>
            <a:xfrm>
              <a:off x="10094976" y="1158240"/>
              <a:ext cx="483375" cy="409518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7841AFF5-31A6-4345-B69C-EE0F4DE0AC2A}"/>
                </a:ext>
              </a:extLst>
            </p:cNvPr>
            <p:cNvSpPr/>
            <p:nvPr userDrawn="1"/>
          </p:nvSpPr>
          <p:spPr>
            <a:xfrm>
              <a:off x="10966705" y="2465990"/>
              <a:ext cx="213360" cy="180760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32" name="Triangle 31">
              <a:extLst>
                <a:ext uri="{FF2B5EF4-FFF2-40B4-BE49-F238E27FC236}">
                  <a16:creationId xmlns:a16="http://schemas.microsoft.com/office/drawing/2014/main" id="{15B77723-1ECF-2049-B45B-F089824DE26C}"/>
                </a:ext>
              </a:extLst>
            </p:cNvPr>
            <p:cNvSpPr/>
            <p:nvPr userDrawn="1"/>
          </p:nvSpPr>
          <p:spPr>
            <a:xfrm>
              <a:off x="12862561" y="570134"/>
              <a:ext cx="213360" cy="180760"/>
            </a:xfrm>
            <a:prstGeom prst="triangle">
              <a:avLst/>
            </a:prstGeom>
            <a:solidFill>
              <a:schemeClr val="bg1">
                <a:alpha val="34164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C918D30C-9A14-8349-B216-C1132A9052E9}"/>
                </a:ext>
              </a:extLst>
            </p:cNvPr>
            <p:cNvSpPr/>
            <p:nvPr userDrawn="1"/>
          </p:nvSpPr>
          <p:spPr>
            <a:xfrm>
              <a:off x="12228577" y="3579438"/>
              <a:ext cx="213360" cy="180760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B49A7DA3-E948-9A4B-9CBB-7CD5D8E1EFF9}"/>
                </a:ext>
              </a:extLst>
            </p:cNvPr>
            <p:cNvSpPr/>
            <p:nvPr userDrawn="1"/>
          </p:nvSpPr>
          <p:spPr>
            <a:xfrm>
              <a:off x="16422625" y="3791764"/>
              <a:ext cx="213360" cy="180760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59C2147-74A0-9D4D-98E0-545D9722D39A}"/>
                </a:ext>
              </a:extLst>
            </p:cNvPr>
            <p:cNvSpPr/>
            <p:nvPr userDrawn="1"/>
          </p:nvSpPr>
          <p:spPr>
            <a:xfrm flipV="1">
              <a:off x="15849600" y="4523232"/>
              <a:ext cx="195072" cy="195072"/>
            </a:xfrm>
            <a:prstGeom prst="rect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EC5119A-B673-9048-BAD6-FBB4AE9870D8}"/>
                </a:ext>
              </a:extLst>
            </p:cNvPr>
            <p:cNvSpPr/>
            <p:nvPr userDrawn="1"/>
          </p:nvSpPr>
          <p:spPr>
            <a:xfrm>
              <a:off x="15795822" y="5444272"/>
              <a:ext cx="248850" cy="248850"/>
            </a:xfrm>
            <a:prstGeom prst="ellips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9AFDC88-01E2-6C4E-8FBF-DA8CF3987323}"/>
                </a:ext>
              </a:extLst>
            </p:cNvPr>
            <p:cNvSpPr/>
            <p:nvPr userDrawn="1"/>
          </p:nvSpPr>
          <p:spPr>
            <a:xfrm>
              <a:off x="17484414" y="5194880"/>
              <a:ext cx="248850" cy="2488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8580390-1950-C34A-B284-B482A68BC7A7}"/>
                </a:ext>
              </a:extLst>
            </p:cNvPr>
            <p:cNvSpPr/>
            <p:nvPr userDrawn="1"/>
          </p:nvSpPr>
          <p:spPr>
            <a:xfrm>
              <a:off x="16478032" y="6190052"/>
              <a:ext cx="248850" cy="248850"/>
            </a:xfrm>
            <a:prstGeom prst="ellips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DFA8EAC-5273-2445-A257-38951CDE1804}"/>
                </a:ext>
              </a:extLst>
            </p:cNvPr>
            <p:cNvSpPr/>
            <p:nvPr userDrawn="1"/>
          </p:nvSpPr>
          <p:spPr>
            <a:xfrm flipV="1">
              <a:off x="15630971" y="7170525"/>
              <a:ext cx="96450" cy="96450"/>
            </a:xfrm>
            <a:prstGeom prst="ellips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533A318-474E-0C4F-8257-DE980FC6F9AC}"/>
                </a:ext>
              </a:extLst>
            </p:cNvPr>
            <p:cNvSpPr/>
            <p:nvPr userDrawn="1"/>
          </p:nvSpPr>
          <p:spPr>
            <a:xfrm>
              <a:off x="17935711" y="8181252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FCACEC6-B7B9-5040-A4EB-668F122FB631}"/>
                </a:ext>
              </a:extLst>
            </p:cNvPr>
            <p:cNvSpPr/>
            <p:nvPr userDrawn="1"/>
          </p:nvSpPr>
          <p:spPr>
            <a:xfrm>
              <a:off x="18039199" y="6017167"/>
              <a:ext cx="97823" cy="978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6211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9" userDrawn="1">
  <p:cSld name="CUSTOM_18">
    <p:bg>
      <p:bgPr>
        <a:solidFill>
          <a:srgbClr val="070F4D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9;p8">
            <a:extLst>
              <a:ext uri="{FF2B5EF4-FFF2-40B4-BE49-F238E27FC236}">
                <a16:creationId xmlns:a16="http://schemas.microsoft.com/office/drawing/2014/main" id="{6A25F793-E952-8C45-8FB2-6858C41C34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4659" y="491767"/>
            <a:ext cx="6477827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None/>
              <a:defRPr sz="3200" b="1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62;p8">
            <a:extLst>
              <a:ext uri="{FF2B5EF4-FFF2-40B4-BE49-F238E27FC236}">
                <a16:creationId xmlns:a16="http://schemas.microsoft.com/office/drawing/2014/main" id="{8651C360-EB67-CB43-84E8-0F8188EF9A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4659" y="1424567"/>
            <a:ext cx="6477827" cy="479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04815" lvl="0" indent="-2133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Char char="•"/>
              <a:defRPr sz="240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1219261" lvl="1" indent="-4402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◦"/>
              <a:defRPr sz="2133"/>
            </a:lvl2pPr>
            <a:lvl3pPr marL="1828891" lvl="2" indent="-4233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3pPr>
            <a:lvl4pPr marL="2438522" lvl="3" indent="-41488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◦"/>
              <a:defRPr sz="1733"/>
            </a:lvl4pPr>
            <a:lvl5pPr marL="3048152" lvl="4" indent="-4064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5pPr>
            <a:lvl6pPr marL="3657783" lvl="5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◦"/>
              <a:defRPr sz="1467"/>
            </a:lvl6pPr>
            <a:lvl7pPr marL="4267413" lvl="6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467"/>
            </a:lvl7pPr>
            <a:lvl8pPr marL="4877044" lvl="7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◦"/>
              <a:defRPr sz="1467"/>
            </a:lvl8pPr>
            <a:lvl9pPr marL="5486674" lvl="8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467"/>
            </a:lvl9pPr>
          </a:lstStyle>
          <a:p>
            <a:endParaRPr dirty="0"/>
          </a:p>
        </p:txBody>
      </p:sp>
      <p:sp>
        <p:nvSpPr>
          <p:cNvPr id="8" name="Google Shape;24;p4">
            <a:extLst>
              <a:ext uri="{FF2B5EF4-FFF2-40B4-BE49-F238E27FC236}">
                <a16:creationId xmlns:a16="http://schemas.microsoft.com/office/drawing/2014/main" id="{E9D15B38-4995-6342-A1A1-37CD56108D6B}"/>
              </a:ext>
            </a:extLst>
          </p:cNvPr>
          <p:cNvSpPr txBox="1">
            <a:spLocks/>
          </p:cNvSpPr>
          <p:nvPr userDrawn="1"/>
        </p:nvSpPr>
        <p:spPr>
          <a:xfrm>
            <a:off x="37" y="6315343"/>
            <a:ext cx="464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67" smtClean="0"/>
              <a:pPr/>
              <a:t>‹#›</a:t>
            </a:fld>
            <a:endParaRPr lang="en" sz="1067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75BF80A-DECD-1349-B618-053D409C34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62574" y="916"/>
            <a:ext cx="4629426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0">
  <p:cSld name="CUSTOM_19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f3cf6a72e1_0_281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8000" y="0"/>
            <a:ext cx="406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f3cf6a72e1_0_28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4000" y="0"/>
            <a:ext cx="406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f3cf6a72e1_0_28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06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f3cf6a72e1_0_281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0250" y="596900"/>
            <a:ext cx="525393" cy="39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f3cf6a72e1_0_281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79950" y="596900"/>
            <a:ext cx="525393" cy="39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f3cf6a72e1_0_281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56650" y="596900"/>
            <a:ext cx="525393" cy="393713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f3cf6a72e1_0_281"/>
          <p:cNvSpPr txBox="1">
            <a:spLocks noGrp="1"/>
          </p:cNvSpPr>
          <p:nvPr>
            <p:ph type="title"/>
          </p:nvPr>
        </p:nvSpPr>
        <p:spPr>
          <a:xfrm>
            <a:off x="373633" y="2674033"/>
            <a:ext cx="3298000" cy="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71" name="Google Shape;171;gf3cf6a72e1_0_281"/>
          <p:cNvSpPr txBox="1">
            <a:spLocks noGrp="1"/>
          </p:cNvSpPr>
          <p:nvPr>
            <p:ph type="subTitle" idx="1"/>
          </p:nvPr>
        </p:nvSpPr>
        <p:spPr>
          <a:xfrm>
            <a:off x="373633" y="3557050"/>
            <a:ext cx="3210600" cy="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72" name="Google Shape;172;gf3cf6a72e1_0_281"/>
          <p:cNvSpPr txBox="1">
            <a:spLocks noGrp="1"/>
          </p:cNvSpPr>
          <p:nvPr>
            <p:ph type="title" idx="2"/>
          </p:nvPr>
        </p:nvSpPr>
        <p:spPr>
          <a:xfrm>
            <a:off x="4352525" y="2674025"/>
            <a:ext cx="3298000" cy="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73" name="Google Shape;173;gf3cf6a72e1_0_281"/>
          <p:cNvSpPr txBox="1">
            <a:spLocks noGrp="1"/>
          </p:cNvSpPr>
          <p:nvPr>
            <p:ph type="subTitle" idx="3"/>
          </p:nvPr>
        </p:nvSpPr>
        <p:spPr>
          <a:xfrm>
            <a:off x="4352525" y="3557042"/>
            <a:ext cx="3210600" cy="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400"/>
              <a:buFont typeface="Montserrat"/>
              <a:buNone/>
              <a:defRPr sz="16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400"/>
              <a:buFont typeface="Montserrat"/>
              <a:buNone/>
              <a:defRPr sz="16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400"/>
              <a:buFont typeface="Montserrat"/>
              <a:buNone/>
              <a:defRPr sz="16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400"/>
              <a:buFont typeface="Montserrat"/>
              <a:buNone/>
              <a:defRPr sz="16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400"/>
              <a:buFont typeface="Montserrat"/>
              <a:buNone/>
              <a:defRPr sz="16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400"/>
              <a:buFont typeface="Montserrat"/>
              <a:buNone/>
              <a:defRPr sz="16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400"/>
              <a:buFont typeface="Montserrat"/>
              <a:buNone/>
              <a:defRPr sz="16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400"/>
              <a:buFont typeface="Montserrat"/>
              <a:buNone/>
              <a:defRPr sz="16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400"/>
              <a:buFont typeface="Montserrat"/>
              <a:buNone/>
              <a:defRPr sz="16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74" name="Google Shape;174;gf3cf6a72e1_0_281"/>
          <p:cNvSpPr txBox="1">
            <a:spLocks noGrp="1"/>
          </p:cNvSpPr>
          <p:nvPr>
            <p:ph type="title" idx="4"/>
          </p:nvPr>
        </p:nvSpPr>
        <p:spPr>
          <a:xfrm>
            <a:off x="8607767" y="2674033"/>
            <a:ext cx="3298000" cy="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75" name="Google Shape;175;gf3cf6a72e1_0_281"/>
          <p:cNvSpPr txBox="1">
            <a:spLocks noGrp="1"/>
          </p:cNvSpPr>
          <p:nvPr>
            <p:ph type="subTitle" idx="5"/>
          </p:nvPr>
        </p:nvSpPr>
        <p:spPr>
          <a:xfrm>
            <a:off x="8607767" y="3557050"/>
            <a:ext cx="3210600" cy="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24;p4">
            <a:extLst>
              <a:ext uri="{FF2B5EF4-FFF2-40B4-BE49-F238E27FC236}">
                <a16:creationId xmlns:a16="http://schemas.microsoft.com/office/drawing/2014/main" id="{0852A1C6-BC6A-3647-93EA-B5F861575B7A}"/>
              </a:ext>
            </a:extLst>
          </p:cNvPr>
          <p:cNvSpPr txBox="1">
            <a:spLocks/>
          </p:cNvSpPr>
          <p:nvPr userDrawn="1"/>
        </p:nvSpPr>
        <p:spPr>
          <a:xfrm>
            <a:off x="37" y="6315343"/>
            <a:ext cx="464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67" smtClean="0"/>
              <a:pPr/>
              <a:t>‹#›</a:t>
            </a:fld>
            <a:endParaRPr lang="en" sz="1067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0" preserve="1">
  <p:cSld name="1_Custom Layout 20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f3cf6a72e1_0_281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8000" y="0"/>
            <a:ext cx="406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f3cf6a72e1_0_28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4000" y="0"/>
            <a:ext cx="406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f3cf6a72e1_0_28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06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f3cf6a72e1_0_281"/>
          <p:cNvSpPr txBox="1">
            <a:spLocks noGrp="1"/>
          </p:cNvSpPr>
          <p:nvPr>
            <p:ph type="title"/>
          </p:nvPr>
        </p:nvSpPr>
        <p:spPr>
          <a:xfrm>
            <a:off x="373633" y="580189"/>
            <a:ext cx="3298000" cy="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71" name="Google Shape;171;gf3cf6a72e1_0_281"/>
          <p:cNvSpPr txBox="1">
            <a:spLocks noGrp="1"/>
          </p:cNvSpPr>
          <p:nvPr>
            <p:ph type="subTitle" idx="1"/>
          </p:nvPr>
        </p:nvSpPr>
        <p:spPr>
          <a:xfrm>
            <a:off x="373633" y="1463206"/>
            <a:ext cx="3298000" cy="4814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72" name="Google Shape;172;gf3cf6a72e1_0_281"/>
          <p:cNvSpPr txBox="1">
            <a:spLocks noGrp="1"/>
          </p:cNvSpPr>
          <p:nvPr>
            <p:ph type="title" idx="2"/>
          </p:nvPr>
        </p:nvSpPr>
        <p:spPr>
          <a:xfrm>
            <a:off x="4352525" y="580181"/>
            <a:ext cx="3298000" cy="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73" name="Google Shape;173;gf3cf6a72e1_0_281"/>
          <p:cNvSpPr txBox="1">
            <a:spLocks noGrp="1"/>
          </p:cNvSpPr>
          <p:nvPr>
            <p:ph type="subTitle" idx="3"/>
          </p:nvPr>
        </p:nvSpPr>
        <p:spPr>
          <a:xfrm>
            <a:off x="4352526" y="1463197"/>
            <a:ext cx="3310637" cy="4814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400"/>
              <a:buFont typeface="Montserrat"/>
              <a:buNone/>
              <a:defRPr sz="1600">
                <a:solidFill>
                  <a:srgbClr val="070F4D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400"/>
              <a:buFont typeface="Montserrat"/>
              <a:buNone/>
              <a:defRPr sz="16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400"/>
              <a:buFont typeface="Montserrat"/>
              <a:buNone/>
              <a:defRPr sz="16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400"/>
              <a:buFont typeface="Montserrat"/>
              <a:buNone/>
              <a:defRPr sz="16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400"/>
              <a:buFont typeface="Montserrat"/>
              <a:buNone/>
              <a:defRPr sz="16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400"/>
              <a:buFont typeface="Montserrat"/>
              <a:buNone/>
              <a:defRPr sz="16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400"/>
              <a:buFont typeface="Montserrat"/>
              <a:buNone/>
              <a:defRPr sz="16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400"/>
              <a:buFont typeface="Montserrat"/>
              <a:buNone/>
              <a:defRPr sz="16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400"/>
              <a:buFont typeface="Montserrat"/>
              <a:buNone/>
              <a:defRPr sz="16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74" name="Google Shape;174;gf3cf6a72e1_0_281"/>
          <p:cNvSpPr txBox="1">
            <a:spLocks noGrp="1"/>
          </p:cNvSpPr>
          <p:nvPr>
            <p:ph type="title" idx="4"/>
          </p:nvPr>
        </p:nvSpPr>
        <p:spPr>
          <a:xfrm>
            <a:off x="8572428" y="580189"/>
            <a:ext cx="3298000" cy="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75" name="Google Shape;175;gf3cf6a72e1_0_281"/>
          <p:cNvSpPr txBox="1">
            <a:spLocks noGrp="1"/>
          </p:cNvSpPr>
          <p:nvPr>
            <p:ph type="subTitle" idx="5"/>
          </p:nvPr>
        </p:nvSpPr>
        <p:spPr>
          <a:xfrm>
            <a:off x="8572428" y="1463206"/>
            <a:ext cx="3298000" cy="4814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4" name="Google Shape;24;p4">
            <a:extLst>
              <a:ext uri="{FF2B5EF4-FFF2-40B4-BE49-F238E27FC236}">
                <a16:creationId xmlns:a16="http://schemas.microsoft.com/office/drawing/2014/main" id="{0852A1C6-BC6A-3647-93EA-B5F861575B7A}"/>
              </a:ext>
            </a:extLst>
          </p:cNvPr>
          <p:cNvSpPr txBox="1">
            <a:spLocks/>
          </p:cNvSpPr>
          <p:nvPr userDrawn="1"/>
        </p:nvSpPr>
        <p:spPr>
          <a:xfrm>
            <a:off x="37" y="6315343"/>
            <a:ext cx="464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67" smtClean="0"/>
              <a:pPr/>
              <a:t>‹#›</a:t>
            </a:fld>
            <a:endParaRPr lang="en" sz="1067"/>
          </a:p>
        </p:txBody>
      </p:sp>
      <p:pic>
        <p:nvPicPr>
          <p:cNvPr id="15" name="Google Shape;21;gf3cf6a72e1_2_4" descr="preencoded.png">
            <a:extLst>
              <a:ext uri="{FF2B5EF4-FFF2-40B4-BE49-F238E27FC236}">
                <a16:creationId xmlns:a16="http://schemas.microsoft.com/office/drawing/2014/main" id="{6A45296B-F5EF-C742-928D-F1B79C3E16FB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10481631" y="6478150"/>
            <a:ext cx="1515723" cy="216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9612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2" userDrawn="1">
  <p:cSld name="CUSTOM_2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3BC719E-DC5D-374B-892C-9054BB837187}"/>
              </a:ext>
            </a:extLst>
          </p:cNvPr>
          <p:cNvSpPr/>
          <p:nvPr userDrawn="1"/>
        </p:nvSpPr>
        <p:spPr>
          <a:xfrm>
            <a:off x="723900" y="2226366"/>
            <a:ext cx="10849666" cy="4134678"/>
          </a:xfrm>
          <a:prstGeom prst="roundRect">
            <a:avLst>
              <a:gd name="adj" fmla="val 320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rtlCol="0" anchor="t" anchorCtr="0">
            <a:noAutofit/>
          </a:bodyPr>
          <a:lstStyle/>
          <a:p>
            <a:pPr marL="0" marR="0" indent="0" algn="l" rtl="0">
              <a:lnSpc>
                <a:spcPct val="11555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50" u="none" strike="noStrike" cap="none" dirty="0">
              <a:solidFill>
                <a:srgbClr val="FFFFFF"/>
              </a:solidFill>
              <a:latin typeface="Lato Light" panose="020F0302020204030203" pitchFamily="34" charset="77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190" name="Google Shape;190;gf3cf6a72e1_0_343"/>
          <p:cNvSpPr txBox="1">
            <a:spLocks noGrp="1"/>
          </p:cNvSpPr>
          <p:nvPr>
            <p:ph type="title"/>
          </p:nvPr>
        </p:nvSpPr>
        <p:spPr>
          <a:xfrm>
            <a:off x="1022382" y="2428396"/>
            <a:ext cx="2874800" cy="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92" name="Google Shape;192;gf3cf6a72e1_0_343"/>
          <p:cNvSpPr txBox="1">
            <a:spLocks noGrp="1"/>
          </p:cNvSpPr>
          <p:nvPr>
            <p:ph type="title" idx="2"/>
          </p:nvPr>
        </p:nvSpPr>
        <p:spPr>
          <a:xfrm>
            <a:off x="1022389" y="3429000"/>
            <a:ext cx="2874800" cy="272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Lato" panose="020F0502020204030203" pitchFamily="34" charset="77"/>
                <a:ea typeface="Lato" panose="020F0502020204030203" pitchFamily="34" charset="77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 dirty="0"/>
          </a:p>
        </p:txBody>
      </p:sp>
      <p:sp>
        <p:nvSpPr>
          <p:cNvPr id="193" name="Google Shape;193;gf3cf6a72e1_0_343"/>
          <p:cNvSpPr txBox="1">
            <a:spLocks noGrp="1"/>
          </p:cNvSpPr>
          <p:nvPr>
            <p:ph type="title" idx="3"/>
          </p:nvPr>
        </p:nvSpPr>
        <p:spPr>
          <a:xfrm>
            <a:off x="4693524" y="2428405"/>
            <a:ext cx="2874800" cy="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95" name="Google Shape;195;gf3cf6a72e1_0_343"/>
          <p:cNvSpPr txBox="1">
            <a:spLocks noGrp="1"/>
          </p:cNvSpPr>
          <p:nvPr>
            <p:ph type="title" idx="5"/>
          </p:nvPr>
        </p:nvSpPr>
        <p:spPr>
          <a:xfrm>
            <a:off x="4693539" y="3429009"/>
            <a:ext cx="2874800" cy="272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Lato" panose="020F0502020204030203" pitchFamily="34" charset="77"/>
                <a:ea typeface="Lato" panose="020F0502020204030203" pitchFamily="34" charset="77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 dirty="0"/>
          </a:p>
        </p:txBody>
      </p:sp>
      <p:sp>
        <p:nvSpPr>
          <p:cNvPr id="196" name="Google Shape;196;gf3cf6a72e1_0_343"/>
          <p:cNvSpPr txBox="1">
            <a:spLocks noGrp="1"/>
          </p:cNvSpPr>
          <p:nvPr>
            <p:ph type="title" idx="6"/>
          </p:nvPr>
        </p:nvSpPr>
        <p:spPr>
          <a:xfrm>
            <a:off x="8364682" y="2428396"/>
            <a:ext cx="2874800" cy="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8" name="Google Shape;198;gf3cf6a72e1_0_343"/>
          <p:cNvSpPr txBox="1">
            <a:spLocks noGrp="1"/>
          </p:cNvSpPr>
          <p:nvPr>
            <p:ph type="title" idx="8"/>
          </p:nvPr>
        </p:nvSpPr>
        <p:spPr>
          <a:xfrm>
            <a:off x="8364689" y="3429000"/>
            <a:ext cx="2874800" cy="272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Lato" panose="020F0502020204030203" pitchFamily="34" charset="77"/>
                <a:ea typeface="Lato" panose="020F0502020204030203" pitchFamily="34" charset="77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 dirty="0"/>
          </a:p>
        </p:txBody>
      </p:sp>
      <p:sp>
        <p:nvSpPr>
          <p:cNvPr id="199" name="Google Shape;199;gf3cf6a72e1_0_343"/>
          <p:cNvSpPr txBox="1">
            <a:spLocks noGrp="1"/>
          </p:cNvSpPr>
          <p:nvPr>
            <p:ph type="title" idx="9"/>
          </p:nvPr>
        </p:nvSpPr>
        <p:spPr>
          <a:xfrm>
            <a:off x="723900" y="702422"/>
            <a:ext cx="10708309" cy="12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6000"/>
              <a:buFont typeface="Montserrat"/>
              <a:buNone/>
              <a:defRPr sz="4000" b="1">
                <a:solidFill>
                  <a:srgbClr val="070F4D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13" name="Google Shape;32;gf3cf6a72e1_2_6" descr="preencoded.png">
            <a:extLst>
              <a:ext uri="{FF2B5EF4-FFF2-40B4-BE49-F238E27FC236}">
                <a16:creationId xmlns:a16="http://schemas.microsoft.com/office/drawing/2014/main" id="{78FFD696-665A-2A47-8C97-CE4341A45FD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479066" y="6469371"/>
            <a:ext cx="1515723" cy="216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2" preserve="1" userDrawn="1">
  <p:cSld name="1_Custom Layout 22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3BC719E-DC5D-374B-892C-9054BB837187}"/>
              </a:ext>
            </a:extLst>
          </p:cNvPr>
          <p:cNvSpPr/>
          <p:nvPr userDrawn="1"/>
        </p:nvSpPr>
        <p:spPr>
          <a:xfrm>
            <a:off x="723900" y="2226366"/>
            <a:ext cx="10849666" cy="4134678"/>
          </a:xfrm>
          <a:prstGeom prst="roundRect">
            <a:avLst>
              <a:gd name="adj" fmla="val 3205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0" tIns="0" rIns="0" bIns="0" rtlCol="0" anchor="t" anchorCtr="0">
            <a:noAutofit/>
          </a:bodyPr>
          <a:lstStyle/>
          <a:p>
            <a:pPr marL="0" marR="0" indent="0" algn="l" rtl="0">
              <a:lnSpc>
                <a:spcPct val="11555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50" u="none" strike="noStrike" cap="none" dirty="0">
              <a:solidFill>
                <a:srgbClr val="FFFFFF"/>
              </a:solidFill>
              <a:latin typeface="Lato Light" panose="020F0302020204030203" pitchFamily="34" charset="77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190" name="Google Shape;190;gf3cf6a72e1_0_343"/>
          <p:cNvSpPr txBox="1">
            <a:spLocks noGrp="1"/>
          </p:cNvSpPr>
          <p:nvPr>
            <p:ph type="title"/>
          </p:nvPr>
        </p:nvSpPr>
        <p:spPr>
          <a:xfrm>
            <a:off x="1022382" y="2428396"/>
            <a:ext cx="2874800" cy="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92" name="Google Shape;192;gf3cf6a72e1_0_343"/>
          <p:cNvSpPr txBox="1">
            <a:spLocks noGrp="1"/>
          </p:cNvSpPr>
          <p:nvPr>
            <p:ph type="title" idx="2"/>
          </p:nvPr>
        </p:nvSpPr>
        <p:spPr>
          <a:xfrm>
            <a:off x="1022389" y="3429000"/>
            <a:ext cx="2874800" cy="272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Lato" panose="020F0502020204030203" pitchFamily="34" charset="77"/>
                <a:ea typeface="Lato" panose="020F0502020204030203" pitchFamily="34" charset="77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 dirty="0"/>
          </a:p>
        </p:txBody>
      </p:sp>
      <p:sp>
        <p:nvSpPr>
          <p:cNvPr id="193" name="Google Shape;193;gf3cf6a72e1_0_343"/>
          <p:cNvSpPr txBox="1">
            <a:spLocks noGrp="1"/>
          </p:cNvSpPr>
          <p:nvPr>
            <p:ph type="title" idx="3"/>
          </p:nvPr>
        </p:nvSpPr>
        <p:spPr>
          <a:xfrm>
            <a:off x="4693524" y="2428405"/>
            <a:ext cx="2874800" cy="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95" name="Google Shape;195;gf3cf6a72e1_0_343"/>
          <p:cNvSpPr txBox="1">
            <a:spLocks noGrp="1"/>
          </p:cNvSpPr>
          <p:nvPr>
            <p:ph type="title" idx="5"/>
          </p:nvPr>
        </p:nvSpPr>
        <p:spPr>
          <a:xfrm>
            <a:off x="4693539" y="3429009"/>
            <a:ext cx="2874800" cy="272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Lato" panose="020F0502020204030203" pitchFamily="34" charset="77"/>
                <a:ea typeface="Lato" panose="020F0502020204030203" pitchFamily="34" charset="77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 dirty="0"/>
          </a:p>
        </p:txBody>
      </p:sp>
      <p:sp>
        <p:nvSpPr>
          <p:cNvPr id="196" name="Google Shape;196;gf3cf6a72e1_0_343"/>
          <p:cNvSpPr txBox="1">
            <a:spLocks noGrp="1"/>
          </p:cNvSpPr>
          <p:nvPr>
            <p:ph type="title" idx="6"/>
          </p:nvPr>
        </p:nvSpPr>
        <p:spPr>
          <a:xfrm>
            <a:off x="8364682" y="2428396"/>
            <a:ext cx="2874800" cy="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3600"/>
              <a:buFont typeface="Montserrat"/>
              <a:buNone/>
              <a:defRPr sz="24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8" name="Google Shape;198;gf3cf6a72e1_0_343"/>
          <p:cNvSpPr txBox="1">
            <a:spLocks noGrp="1"/>
          </p:cNvSpPr>
          <p:nvPr>
            <p:ph type="title" idx="8"/>
          </p:nvPr>
        </p:nvSpPr>
        <p:spPr>
          <a:xfrm>
            <a:off x="8364689" y="3429000"/>
            <a:ext cx="2874800" cy="272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Lato" panose="020F0502020204030203" pitchFamily="34" charset="77"/>
                <a:ea typeface="Lato" panose="020F0502020204030203" pitchFamily="34" charset="77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100"/>
              <a:buFont typeface="Montserrat Medium"/>
              <a:buNone/>
              <a:defRPr sz="1400">
                <a:solidFill>
                  <a:srgbClr val="070F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 dirty="0"/>
          </a:p>
        </p:txBody>
      </p:sp>
      <p:sp>
        <p:nvSpPr>
          <p:cNvPr id="199" name="Google Shape;199;gf3cf6a72e1_0_343"/>
          <p:cNvSpPr txBox="1">
            <a:spLocks noGrp="1"/>
          </p:cNvSpPr>
          <p:nvPr>
            <p:ph type="title" idx="9"/>
          </p:nvPr>
        </p:nvSpPr>
        <p:spPr>
          <a:xfrm>
            <a:off x="723900" y="702422"/>
            <a:ext cx="10708309" cy="12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6000"/>
              <a:buFont typeface="Montserrat"/>
              <a:buNone/>
              <a:defRPr sz="4000" b="1">
                <a:solidFill>
                  <a:srgbClr val="070F4D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13" name="Google Shape;32;gf3cf6a72e1_2_6" descr="preencoded.png">
            <a:extLst>
              <a:ext uri="{FF2B5EF4-FFF2-40B4-BE49-F238E27FC236}">
                <a16:creationId xmlns:a16="http://schemas.microsoft.com/office/drawing/2014/main" id="{78FFD696-665A-2A47-8C97-CE4341A45FD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479066" y="6469371"/>
            <a:ext cx="1515723" cy="216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4943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3">
  <p:cSld name="CUSTOM_22">
    <p:bg>
      <p:bgPr>
        <a:solidFill>
          <a:srgbClr val="F07F65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gf3cf6a72e1_0_344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1294" y="1410456"/>
            <a:ext cx="760139" cy="76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f3cf6a72e1_0_34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9610" y="1410456"/>
            <a:ext cx="760139" cy="76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f3cf6a72e1_0_34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90261" y="1410456"/>
            <a:ext cx="760139" cy="76013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f3cf6a72e1_0_344"/>
          <p:cNvSpPr txBox="1">
            <a:spLocks noGrp="1"/>
          </p:cNvSpPr>
          <p:nvPr>
            <p:ph type="title"/>
          </p:nvPr>
        </p:nvSpPr>
        <p:spPr>
          <a:xfrm>
            <a:off x="859800" y="2366575"/>
            <a:ext cx="2346200" cy="64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1867" b="1">
                <a:solidFill>
                  <a:schemeClr val="lt1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16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16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16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16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16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16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16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16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205" name="Google Shape;205;gf3cf6a72e1_0_344"/>
          <p:cNvSpPr txBox="1">
            <a:spLocks noGrp="1"/>
          </p:cNvSpPr>
          <p:nvPr>
            <p:ph type="subTitle" idx="1"/>
          </p:nvPr>
        </p:nvSpPr>
        <p:spPr>
          <a:xfrm>
            <a:off x="859800" y="3197554"/>
            <a:ext cx="2346200" cy="2483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"/>
              <a:buNone/>
              <a:defRPr sz="1333">
                <a:solidFill>
                  <a:schemeClr val="lt1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"/>
              <a:buNone/>
              <a:defRPr sz="1133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"/>
              <a:buNone/>
              <a:defRPr sz="1133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"/>
              <a:buNone/>
              <a:defRPr sz="1133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"/>
              <a:buNone/>
              <a:defRPr sz="1133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"/>
              <a:buNone/>
              <a:defRPr sz="1133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"/>
              <a:buNone/>
              <a:defRPr sz="1133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"/>
              <a:buNone/>
              <a:defRPr sz="1133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"/>
              <a:buNone/>
              <a:defRPr sz="1133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206" name="Google Shape;206;gf3cf6a72e1_0_344"/>
          <p:cNvSpPr txBox="1">
            <a:spLocks noGrp="1"/>
          </p:cNvSpPr>
          <p:nvPr>
            <p:ph type="title" idx="2"/>
          </p:nvPr>
        </p:nvSpPr>
        <p:spPr>
          <a:xfrm>
            <a:off x="4589150" y="2366575"/>
            <a:ext cx="2346200" cy="64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1867" b="1">
                <a:solidFill>
                  <a:schemeClr val="lt1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16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16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16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16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16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16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16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16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207" name="Google Shape;207;gf3cf6a72e1_0_344"/>
          <p:cNvSpPr txBox="1">
            <a:spLocks noGrp="1"/>
          </p:cNvSpPr>
          <p:nvPr>
            <p:ph type="subTitle" idx="3"/>
          </p:nvPr>
        </p:nvSpPr>
        <p:spPr>
          <a:xfrm>
            <a:off x="4589150" y="3197554"/>
            <a:ext cx="2346199" cy="2483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"/>
              <a:buNone/>
              <a:defRPr sz="1333">
                <a:solidFill>
                  <a:schemeClr val="lt1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"/>
              <a:buNone/>
              <a:defRPr sz="1133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"/>
              <a:buNone/>
              <a:defRPr sz="1133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"/>
              <a:buNone/>
              <a:defRPr sz="1133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"/>
              <a:buNone/>
              <a:defRPr sz="1133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"/>
              <a:buNone/>
              <a:defRPr sz="1133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"/>
              <a:buNone/>
              <a:defRPr sz="1133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"/>
              <a:buNone/>
              <a:defRPr sz="1133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"/>
              <a:buNone/>
              <a:defRPr sz="1133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208" name="Google Shape;208;gf3cf6a72e1_0_344"/>
          <p:cNvSpPr txBox="1">
            <a:spLocks noGrp="1"/>
          </p:cNvSpPr>
          <p:nvPr>
            <p:ph type="title" idx="4"/>
          </p:nvPr>
        </p:nvSpPr>
        <p:spPr>
          <a:xfrm>
            <a:off x="8572033" y="2366575"/>
            <a:ext cx="23462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1867" b="1">
                <a:solidFill>
                  <a:schemeClr val="lt1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16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16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16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16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16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16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16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16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209" name="Google Shape;209;gf3cf6a72e1_0_344"/>
          <p:cNvSpPr txBox="1">
            <a:spLocks noGrp="1"/>
          </p:cNvSpPr>
          <p:nvPr>
            <p:ph type="subTitle" idx="5"/>
          </p:nvPr>
        </p:nvSpPr>
        <p:spPr>
          <a:xfrm>
            <a:off x="8572033" y="3197554"/>
            <a:ext cx="2346199" cy="2483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"/>
              <a:buNone/>
              <a:defRPr sz="1333">
                <a:solidFill>
                  <a:schemeClr val="lt1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"/>
              <a:buNone/>
              <a:defRPr sz="1133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"/>
              <a:buNone/>
              <a:defRPr sz="1133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"/>
              <a:buNone/>
              <a:defRPr sz="1133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"/>
              <a:buNone/>
              <a:defRPr sz="1133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"/>
              <a:buNone/>
              <a:defRPr sz="1133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"/>
              <a:buNone/>
              <a:defRPr sz="1133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"/>
              <a:buNone/>
              <a:defRPr sz="1133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"/>
              <a:buNone/>
              <a:defRPr sz="1133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pic>
        <p:nvPicPr>
          <p:cNvPr id="11" name="Google Shape;21;gf3cf6a72e1_2_4" descr="preencoded.png">
            <a:extLst>
              <a:ext uri="{FF2B5EF4-FFF2-40B4-BE49-F238E27FC236}">
                <a16:creationId xmlns:a16="http://schemas.microsoft.com/office/drawing/2014/main" id="{4702EF17-145F-1E4B-B1C4-85ECD419517B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10481631" y="6478150"/>
            <a:ext cx="1515723" cy="216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5 1 1">
  <p:cSld name="CUSTOM_24_1_1">
    <p:bg>
      <p:bgPr>
        <a:solidFill>
          <a:srgbClr val="F6F8FA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f3cf6a72e1_0_439"/>
          <p:cNvSpPr txBox="1">
            <a:spLocks noGrp="1"/>
          </p:cNvSpPr>
          <p:nvPr>
            <p:ph type="title"/>
          </p:nvPr>
        </p:nvSpPr>
        <p:spPr>
          <a:xfrm>
            <a:off x="1193798" y="2867250"/>
            <a:ext cx="7734357" cy="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400"/>
              <a:buFont typeface="Montserrat"/>
              <a:buNone/>
              <a:defRPr sz="1600" b="1">
                <a:solidFill>
                  <a:srgbClr val="070F4D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400"/>
              <a:buFont typeface="Montserrat"/>
              <a:buNone/>
              <a:defRPr sz="16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400"/>
              <a:buFont typeface="Montserrat"/>
              <a:buNone/>
              <a:defRPr sz="16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400"/>
              <a:buFont typeface="Montserrat"/>
              <a:buNone/>
              <a:defRPr sz="16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400"/>
              <a:buFont typeface="Montserrat"/>
              <a:buNone/>
              <a:defRPr sz="16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400"/>
              <a:buFont typeface="Montserrat"/>
              <a:buNone/>
              <a:defRPr sz="16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400"/>
              <a:buFont typeface="Montserrat"/>
              <a:buNone/>
              <a:defRPr sz="16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400"/>
              <a:buFont typeface="Montserrat"/>
              <a:buNone/>
              <a:defRPr sz="16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400"/>
              <a:buFont typeface="Montserrat"/>
              <a:buNone/>
              <a:defRPr sz="16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233" name="Google Shape;233;gf3cf6a72e1_0_439"/>
          <p:cNvSpPr txBox="1">
            <a:spLocks noGrp="1"/>
          </p:cNvSpPr>
          <p:nvPr>
            <p:ph type="subTitle" idx="1"/>
          </p:nvPr>
        </p:nvSpPr>
        <p:spPr>
          <a:xfrm>
            <a:off x="1193796" y="3850261"/>
            <a:ext cx="3657600" cy="240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800"/>
              <a:buFont typeface="Montserrat"/>
              <a:buNone/>
              <a:defRPr sz="1200">
                <a:solidFill>
                  <a:srgbClr val="070F4D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800"/>
              <a:buFont typeface="Montserrat"/>
              <a:buNone/>
              <a:defRPr sz="12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800"/>
              <a:buFont typeface="Montserrat"/>
              <a:buNone/>
              <a:defRPr sz="12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800"/>
              <a:buFont typeface="Montserrat"/>
              <a:buNone/>
              <a:defRPr sz="12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800"/>
              <a:buFont typeface="Montserrat"/>
              <a:buNone/>
              <a:defRPr sz="12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800"/>
              <a:buFont typeface="Montserrat"/>
              <a:buNone/>
              <a:defRPr sz="12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800"/>
              <a:buFont typeface="Montserrat"/>
              <a:buNone/>
              <a:defRPr sz="12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800"/>
              <a:buFont typeface="Montserrat"/>
              <a:buNone/>
              <a:defRPr sz="12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800"/>
              <a:buFont typeface="Montserrat"/>
              <a:buNone/>
              <a:defRPr sz="12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234" name="Google Shape;234;gf3cf6a72e1_0_439"/>
          <p:cNvSpPr txBox="1">
            <a:spLocks noGrp="1"/>
          </p:cNvSpPr>
          <p:nvPr>
            <p:ph type="title" idx="2"/>
          </p:nvPr>
        </p:nvSpPr>
        <p:spPr>
          <a:xfrm>
            <a:off x="1193800" y="1621885"/>
            <a:ext cx="6181200" cy="10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4800"/>
              <a:buFont typeface="Montserrat"/>
              <a:buNone/>
              <a:defRPr sz="3200" b="1">
                <a:solidFill>
                  <a:srgbClr val="070F4D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400"/>
              <a:buNone/>
              <a:defRPr>
                <a:solidFill>
                  <a:srgbClr val="070F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400"/>
              <a:buNone/>
              <a:defRPr>
                <a:solidFill>
                  <a:srgbClr val="070F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400"/>
              <a:buNone/>
              <a:defRPr>
                <a:solidFill>
                  <a:srgbClr val="070F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400"/>
              <a:buNone/>
              <a:defRPr>
                <a:solidFill>
                  <a:srgbClr val="070F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400"/>
              <a:buNone/>
              <a:defRPr>
                <a:solidFill>
                  <a:srgbClr val="070F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400"/>
              <a:buNone/>
              <a:defRPr>
                <a:solidFill>
                  <a:srgbClr val="070F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400"/>
              <a:buNone/>
              <a:defRPr>
                <a:solidFill>
                  <a:srgbClr val="070F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400"/>
              <a:buNone/>
              <a:defRPr>
                <a:solidFill>
                  <a:srgbClr val="070F4D"/>
                </a:solidFill>
              </a:defRPr>
            </a:lvl9pPr>
          </a:lstStyle>
          <a:p>
            <a:endParaRPr dirty="0"/>
          </a:p>
        </p:txBody>
      </p:sp>
      <p:sp>
        <p:nvSpPr>
          <p:cNvPr id="235" name="Google Shape;235;gf3cf6a72e1_0_439"/>
          <p:cNvSpPr txBox="1">
            <a:spLocks noGrp="1"/>
          </p:cNvSpPr>
          <p:nvPr>
            <p:ph type="subTitle" idx="3"/>
          </p:nvPr>
        </p:nvSpPr>
        <p:spPr>
          <a:xfrm>
            <a:off x="5270555" y="3850260"/>
            <a:ext cx="3657600" cy="240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800"/>
              <a:buFont typeface="Montserrat"/>
              <a:buNone/>
              <a:defRPr sz="1200">
                <a:solidFill>
                  <a:srgbClr val="070F4D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800"/>
              <a:buFont typeface="Montserrat"/>
              <a:buNone/>
              <a:defRPr sz="12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800"/>
              <a:buFont typeface="Montserrat"/>
              <a:buNone/>
              <a:defRPr sz="12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800"/>
              <a:buFont typeface="Montserrat"/>
              <a:buNone/>
              <a:defRPr sz="12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800"/>
              <a:buFont typeface="Montserrat"/>
              <a:buNone/>
              <a:defRPr sz="12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800"/>
              <a:buFont typeface="Montserrat"/>
              <a:buNone/>
              <a:defRPr sz="12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800"/>
              <a:buFont typeface="Montserrat"/>
              <a:buNone/>
              <a:defRPr sz="12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800"/>
              <a:buFont typeface="Montserrat"/>
              <a:buNone/>
              <a:defRPr sz="12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800"/>
              <a:buFont typeface="Montserrat"/>
              <a:buNone/>
              <a:defRPr sz="12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pic>
        <p:nvPicPr>
          <p:cNvPr id="236" name="Google Shape;236;gf3cf6a72e1_0_439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07100" y="0"/>
            <a:ext cx="6184893" cy="3921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2;gf3cf6a72e1_2_6" descr="preencoded.png">
            <a:extLst>
              <a:ext uri="{FF2B5EF4-FFF2-40B4-BE49-F238E27FC236}">
                <a16:creationId xmlns:a16="http://schemas.microsoft.com/office/drawing/2014/main" id="{B02E17BE-E3EA-4044-9B2A-1A8B8FF15FD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479066" y="6469371"/>
            <a:ext cx="1515723" cy="216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5 1 1" preserve="1" userDrawn="1">
  <p:cSld name="1_Custom Layout 25 1 1">
    <p:bg>
      <p:bgPr>
        <a:solidFill>
          <a:srgbClr val="F6F8FA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38;gf3cf6a72e1_0_347" descr="preencoded.png">
            <a:extLst>
              <a:ext uri="{FF2B5EF4-FFF2-40B4-BE49-F238E27FC236}">
                <a16:creationId xmlns:a16="http://schemas.microsoft.com/office/drawing/2014/main" id="{EFC99C8A-B0D5-6D4E-B9FA-EC9A019B965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f3cf6a72e1_0_439"/>
          <p:cNvSpPr txBox="1">
            <a:spLocks noGrp="1"/>
          </p:cNvSpPr>
          <p:nvPr>
            <p:ph type="title"/>
          </p:nvPr>
        </p:nvSpPr>
        <p:spPr>
          <a:xfrm>
            <a:off x="1193798" y="2443181"/>
            <a:ext cx="6651489" cy="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400"/>
              <a:buFont typeface="Montserrat"/>
              <a:buNone/>
              <a:defRPr sz="1600" b="1">
                <a:solidFill>
                  <a:srgbClr val="070F4D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400"/>
              <a:buFont typeface="Montserrat"/>
              <a:buNone/>
              <a:defRPr sz="16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400"/>
              <a:buFont typeface="Montserrat"/>
              <a:buNone/>
              <a:defRPr sz="16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400"/>
              <a:buFont typeface="Montserrat"/>
              <a:buNone/>
              <a:defRPr sz="16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400"/>
              <a:buFont typeface="Montserrat"/>
              <a:buNone/>
              <a:defRPr sz="16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400"/>
              <a:buFont typeface="Montserrat"/>
              <a:buNone/>
              <a:defRPr sz="16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400"/>
              <a:buFont typeface="Montserrat"/>
              <a:buNone/>
              <a:defRPr sz="16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400"/>
              <a:buFont typeface="Montserrat"/>
              <a:buNone/>
              <a:defRPr sz="16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2400"/>
              <a:buFont typeface="Montserrat"/>
              <a:buNone/>
              <a:defRPr sz="1600" b="1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233" name="Google Shape;233;gf3cf6a72e1_0_439"/>
          <p:cNvSpPr txBox="1">
            <a:spLocks noGrp="1"/>
          </p:cNvSpPr>
          <p:nvPr>
            <p:ph type="subTitle" idx="1"/>
          </p:nvPr>
        </p:nvSpPr>
        <p:spPr>
          <a:xfrm>
            <a:off x="1193796" y="3574420"/>
            <a:ext cx="6651491" cy="2804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800"/>
              <a:buFont typeface="Montserrat"/>
              <a:buNone/>
              <a:defRPr sz="1200">
                <a:solidFill>
                  <a:srgbClr val="070F4D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800"/>
              <a:buFont typeface="Montserrat"/>
              <a:buNone/>
              <a:defRPr sz="12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800"/>
              <a:buFont typeface="Montserrat"/>
              <a:buNone/>
              <a:defRPr sz="12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800"/>
              <a:buFont typeface="Montserrat"/>
              <a:buNone/>
              <a:defRPr sz="12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800"/>
              <a:buFont typeface="Montserrat"/>
              <a:buNone/>
              <a:defRPr sz="12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800"/>
              <a:buFont typeface="Montserrat"/>
              <a:buNone/>
              <a:defRPr sz="12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800"/>
              <a:buFont typeface="Montserrat"/>
              <a:buNone/>
              <a:defRPr sz="12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800"/>
              <a:buFont typeface="Montserrat"/>
              <a:buNone/>
              <a:defRPr sz="12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800"/>
              <a:buFont typeface="Montserrat"/>
              <a:buNone/>
              <a:defRPr sz="1200">
                <a:solidFill>
                  <a:srgbClr val="070F4D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234" name="Google Shape;234;gf3cf6a72e1_0_439"/>
          <p:cNvSpPr txBox="1">
            <a:spLocks noGrp="1"/>
          </p:cNvSpPr>
          <p:nvPr>
            <p:ph type="title" idx="2"/>
          </p:nvPr>
        </p:nvSpPr>
        <p:spPr>
          <a:xfrm>
            <a:off x="1193800" y="1197815"/>
            <a:ext cx="6651487" cy="10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4800"/>
              <a:buFont typeface="Montserrat"/>
              <a:buNone/>
              <a:defRPr sz="3200" b="1">
                <a:solidFill>
                  <a:srgbClr val="070F4D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400"/>
              <a:buNone/>
              <a:defRPr>
                <a:solidFill>
                  <a:srgbClr val="070F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400"/>
              <a:buNone/>
              <a:defRPr>
                <a:solidFill>
                  <a:srgbClr val="070F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400"/>
              <a:buNone/>
              <a:defRPr>
                <a:solidFill>
                  <a:srgbClr val="070F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400"/>
              <a:buNone/>
              <a:defRPr>
                <a:solidFill>
                  <a:srgbClr val="070F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400"/>
              <a:buNone/>
              <a:defRPr>
                <a:solidFill>
                  <a:srgbClr val="070F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400"/>
              <a:buNone/>
              <a:defRPr>
                <a:solidFill>
                  <a:srgbClr val="070F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400"/>
              <a:buNone/>
              <a:defRPr>
                <a:solidFill>
                  <a:srgbClr val="070F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1400"/>
              <a:buNone/>
              <a:defRPr>
                <a:solidFill>
                  <a:srgbClr val="070F4D"/>
                </a:solidFill>
              </a:defRPr>
            </a:lvl9pPr>
          </a:lstStyle>
          <a:p>
            <a:endParaRPr dirty="0"/>
          </a:p>
        </p:txBody>
      </p:sp>
      <p:pic>
        <p:nvPicPr>
          <p:cNvPr id="7" name="Google Shape;32;gf3cf6a72e1_2_6" descr="preencoded.png">
            <a:extLst>
              <a:ext uri="{FF2B5EF4-FFF2-40B4-BE49-F238E27FC236}">
                <a16:creationId xmlns:a16="http://schemas.microsoft.com/office/drawing/2014/main" id="{B02E17BE-E3EA-4044-9B2A-1A8B8FF15FD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479066" y="6469371"/>
            <a:ext cx="1515723" cy="216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453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0" userDrawn="1">
  <p:cSld name="CUSTOM_29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gf3cf6a72e1_0_503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99050" y="0"/>
            <a:ext cx="70914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f3cf6a72e1_0_503"/>
          <p:cNvSpPr txBox="1">
            <a:spLocks noGrp="1"/>
          </p:cNvSpPr>
          <p:nvPr>
            <p:ph type="title"/>
          </p:nvPr>
        </p:nvSpPr>
        <p:spPr>
          <a:xfrm>
            <a:off x="661167" y="3916316"/>
            <a:ext cx="6181200" cy="1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7200"/>
              <a:buFont typeface="Montserrat"/>
              <a:buNone/>
              <a:defRPr sz="4800" b="1">
                <a:solidFill>
                  <a:srgbClr val="070F4D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7200"/>
              <a:buNone/>
              <a:defRPr sz="4800">
                <a:solidFill>
                  <a:srgbClr val="070F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7200"/>
              <a:buNone/>
              <a:defRPr sz="4800">
                <a:solidFill>
                  <a:srgbClr val="070F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7200"/>
              <a:buNone/>
              <a:defRPr sz="4800">
                <a:solidFill>
                  <a:srgbClr val="070F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7200"/>
              <a:buNone/>
              <a:defRPr sz="4800">
                <a:solidFill>
                  <a:srgbClr val="070F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7200"/>
              <a:buNone/>
              <a:defRPr sz="4800">
                <a:solidFill>
                  <a:srgbClr val="070F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7200"/>
              <a:buNone/>
              <a:defRPr sz="4800">
                <a:solidFill>
                  <a:srgbClr val="070F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7200"/>
              <a:buNone/>
              <a:defRPr sz="4800">
                <a:solidFill>
                  <a:srgbClr val="070F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7200"/>
              <a:buNone/>
              <a:defRPr sz="4800">
                <a:solidFill>
                  <a:srgbClr val="070F4D"/>
                </a:solidFill>
              </a:defRPr>
            </a:lvl9pPr>
          </a:lstStyle>
          <a:p>
            <a:endParaRPr dirty="0"/>
          </a:p>
        </p:txBody>
      </p:sp>
      <p:pic>
        <p:nvPicPr>
          <p:cNvPr id="7" name="Google Shape;32;gf3cf6a72e1_2_6" descr="preencoded.png">
            <a:extLst>
              <a:ext uri="{FF2B5EF4-FFF2-40B4-BE49-F238E27FC236}">
                <a16:creationId xmlns:a16="http://schemas.microsoft.com/office/drawing/2014/main" id="{38B609D5-8FA3-1B43-8C04-384D4D049B4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661167" y="636380"/>
            <a:ext cx="3495396" cy="499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2" userDrawn="1">
  <p:cSld name="CUSTOM_31">
    <p:bg>
      <p:bgPr>
        <a:solidFill>
          <a:srgbClr val="F07F65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gf3cf6a72e1_0_510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f3cf6a72e1_0_510"/>
          <p:cNvSpPr txBox="1">
            <a:spLocks noGrp="1"/>
          </p:cNvSpPr>
          <p:nvPr>
            <p:ph type="title"/>
          </p:nvPr>
        </p:nvSpPr>
        <p:spPr>
          <a:xfrm>
            <a:off x="661167" y="3916316"/>
            <a:ext cx="6181200" cy="1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7200"/>
              <a:buFont typeface="Montserrat"/>
              <a:buNone/>
              <a:defRPr sz="4800" b="1">
                <a:solidFill>
                  <a:srgbClr val="070F4D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7200"/>
              <a:buNone/>
              <a:defRPr sz="4800">
                <a:solidFill>
                  <a:srgbClr val="070F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7200"/>
              <a:buNone/>
              <a:defRPr sz="4800">
                <a:solidFill>
                  <a:srgbClr val="070F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7200"/>
              <a:buNone/>
              <a:defRPr sz="4800">
                <a:solidFill>
                  <a:srgbClr val="070F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7200"/>
              <a:buNone/>
              <a:defRPr sz="4800">
                <a:solidFill>
                  <a:srgbClr val="070F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7200"/>
              <a:buNone/>
              <a:defRPr sz="4800">
                <a:solidFill>
                  <a:srgbClr val="070F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7200"/>
              <a:buNone/>
              <a:defRPr sz="4800">
                <a:solidFill>
                  <a:srgbClr val="070F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7200"/>
              <a:buNone/>
              <a:defRPr sz="4800">
                <a:solidFill>
                  <a:srgbClr val="070F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7200"/>
              <a:buNone/>
              <a:defRPr sz="4800">
                <a:solidFill>
                  <a:srgbClr val="070F4D"/>
                </a:solidFill>
              </a:defRPr>
            </a:lvl9pPr>
          </a:lstStyle>
          <a:p>
            <a:endParaRPr dirty="0"/>
          </a:p>
        </p:txBody>
      </p:sp>
      <p:pic>
        <p:nvPicPr>
          <p:cNvPr id="5" name="Google Shape;21;gf3cf6a72e1_2_4" descr="preencoded.png">
            <a:extLst>
              <a:ext uri="{FF2B5EF4-FFF2-40B4-BE49-F238E27FC236}">
                <a16:creationId xmlns:a16="http://schemas.microsoft.com/office/drawing/2014/main" id="{EC08CEB0-4FE9-FD48-8A44-7AEF14C5C15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661167" y="638855"/>
            <a:ext cx="3495396" cy="499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 userDrawn="1">
  <p:cSld name="Standard Text - Dark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>
            <a:extLst>
              <a:ext uri="{FF2B5EF4-FFF2-40B4-BE49-F238E27FC236}">
                <a16:creationId xmlns:a16="http://schemas.microsoft.com/office/drawing/2014/main" id="{D9FE8029-C0C4-3C4E-9D93-5FB704C96723}"/>
              </a:ext>
            </a:extLst>
          </p:cNvPr>
          <p:cNvSpPr/>
          <p:nvPr userDrawn="1"/>
        </p:nvSpPr>
        <p:spPr>
          <a:xfrm>
            <a:off x="33" y="-33"/>
            <a:ext cx="464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7A897316-2CE5-4A49-8BE0-B62FB0C643E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7" y="6315343"/>
            <a:ext cx="464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21488832-C4FC-364A-94E6-B417EA0F4A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4067" y="491767"/>
            <a:ext cx="10843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bg2"/>
                </a:solidFill>
                <a:latin typeface="Lato" panose="020F0502020204030203" pitchFamily="34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5" name="Google Shape;12;p2">
            <a:extLst>
              <a:ext uri="{FF2B5EF4-FFF2-40B4-BE49-F238E27FC236}">
                <a16:creationId xmlns:a16="http://schemas.microsoft.com/office/drawing/2014/main" id="{FCF5535B-2102-A54E-8C86-9DF9430636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4067" y="1424567"/>
            <a:ext cx="10843600" cy="4890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04815" lvl="0" indent="-2133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ato" panose="020F0502020204030203" pitchFamily="34" charset="77"/>
              </a:defRPr>
            </a:lvl1pPr>
            <a:lvl2pPr marL="1219261" lvl="1" indent="-4402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◦"/>
              <a:defRPr sz="2133"/>
            </a:lvl2pPr>
            <a:lvl3pPr marL="1828891" lvl="2" indent="-4233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3pPr>
            <a:lvl4pPr marL="2438522" lvl="3" indent="-41488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◦"/>
              <a:defRPr sz="1733"/>
            </a:lvl4pPr>
            <a:lvl5pPr marL="3048152" lvl="4" indent="-4064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5pPr>
            <a:lvl6pPr marL="3657783" lvl="5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◦"/>
              <a:defRPr sz="1467"/>
            </a:lvl6pPr>
            <a:lvl7pPr marL="4267413" lvl="6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467"/>
            </a:lvl7pPr>
            <a:lvl8pPr marL="4877044" lvl="7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◦"/>
              <a:defRPr sz="1467"/>
            </a:lvl8pPr>
            <a:lvl9pPr marL="5486674" lvl="8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467"/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2 1" userDrawn="1">
  <p:cSld name="CUSTOM_31_1">
    <p:bg>
      <p:bgPr>
        <a:solidFill>
          <a:schemeClr val="l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gf3cf6a72e1_0_520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f3cf6a72e1_0_520"/>
          <p:cNvSpPr txBox="1">
            <a:spLocks noGrp="1"/>
          </p:cNvSpPr>
          <p:nvPr>
            <p:ph type="title"/>
          </p:nvPr>
        </p:nvSpPr>
        <p:spPr>
          <a:xfrm>
            <a:off x="661167" y="3916316"/>
            <a:ext cx="6181200" cy="1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7200"/>
              <a:buFont typeface="Montserrat"/>
              <a:buNone/>
              <a:defRPr sz="4800" b="1">
                <a:solidFill>
                  <a:srgbClr val="070F4D"/>
                </a:solidFill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7200"/>
              <a:buNone/>
              <a:defRPr sz="4800">
                <a:solidFill>
                  <a:srgbClr val="070F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7200"/>
              <a:buNone/>
              <a:defRPr sz="4800">
                <a:solidFill>
                  <a:srgbClr val="070F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7200"/>
              <a:buNone/>
              <a:defRPr sz="4800">
                <a:solidFill>
                  <a:srgbClr val="070F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7200"/>
              <a:buNone/>
              <a:defRPr sz="4800">
                <a:solidFill>
                  <a:srgbClr val="070F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7200"/>
              <a:buNone/>
              <a:defRPr sz="4800">
                <a:solidFill>
                  <a:srgbClr val="070F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7200"/>
              <a:buNone/>
              <a:defRPr sz="4800">
                <a:solidFill>
                  <a:srgbClr val="070F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7200"/>
              <a:buNone/>
              <a:defRPr sz="4800">
                <a:solidFill>
                  <a:srgbClr val="070F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0F4D"/>
              </a:buClr>
              <a:buSzPts val="7200"/>
              <a:buNone/>
              <a:defRPr sz="4800">
                <a:solidFill>
                  <a:srgbClr val="070F4D"/>
                </a:solidFill>
              </a:defRPr>
            </a:lvl9pPr>
          </a:lstStyle>
          <a:p>
            <a:endParaRPr dirty="0"/>
          </a:p>
        </p:txBody>
      </p:sp>
      <p:pic>
        <p:nvPicPr>
          <p:cNvPr id="8" name="Google Shape;32;gf3cf6a72e1_2_6" descr="preencoded.png">
            <a:extLst>
              <a:ext uri="{FF2B5EF4-FFF2-40B4-BE49-F238E27FC236}">
                <a16:creationId xmlns:a16="http://schemas.microsoft.com/office/drawing/2014/main" id="{3B7AE65B-6718-9343-8838-99FC3B9A317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661167" y="636380"/>
            <a:ext cx="3495396" cy="499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CF478-2382-444B-9176-AE083568D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184C17-6365-45D0-9E91-304644981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76919-8536-4271-BA22-50012F5C0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98BC-CB78-452B-970F-758509C12E89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75F0E-E0AA-4AEB-A5E5-2CB8D2C9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697F8-43BB-43D4-8BC3-FB9F60F0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4755-E2EA-4A8A-AEE6-A0B7BF121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58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40842-92DE-45D3-A946-848E60EE8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B8185-1722-456F-8D13-1D32EC134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A17E1-BDE3-4FA3-877B-D84E5A33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98BC-CB78-452B-970F-758509C12E89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6F561-376B-40B3-A7AE-ECA1B30DC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51006-B45F-4C59-A03A-B545D567F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4755-E2EA-4A8A-AEE6-A0B7BF121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571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0C0D9-A96B-4B7D-9336-4114CB1CE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06222-065E-4A33-AA44-61FDA2333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9DC11-F398-473F-BBEC-9E129E09E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98BC-CB78-452B-970F-758509C12E89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69A4A-2D6C-4BAE-BD58-C5260ADDD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B754B-990D-4E90-BAF6-24FA4955D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4755-E2EA-4A8A-AEE6-A0B7BF121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657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A2151-7E52-444E-89B9-EDF982F3B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5DC6F-CBD2-471D-AB40-2E1BE4021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5C8F24-D58F-4E54-9559-39C6D429A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4AB4D-34F4-47C8-8076-4DC6A6AF3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98BC-CB78-452B-970F-758509C12E89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E2937-6FD1-40B2-A30A-F0DDF400D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DB1156-944C-4A70-8027-75196DE64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4755-E2EA-4A8A-AEE6-A0B7BF121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512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AD8F8-371D-4FD2-B2B7-47D32098B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2738A-4924-495F-AF98-C1901AFBC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E78010-B411-495F-ABD2-C0C4AA191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266C5-4BA1-4D61-8584-1AD6F63582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372F63-6FA8-4F88-BF06-850F46C73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CC32C0-F5D2-4CDA-A5AF-6EF8FF14D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98BC-CB78-452B-970F-758509C12E89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010EAB-72DA-42B4-B9A6-81E8E805A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4D59A0-8525-4B82-8029-25ED849AA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4755-E2EA-4A8A-AEE6-A0B7BF121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788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D2CA6-5E35-4008-ADB7-DC2B6BD33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77194E-BD10-4887-9213-3E96BF2F1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98BC-CB78-452B-970F-758509C12E89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05625F-247E-4079-8ED3-8669ACB15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116A3-8C5A-4686-93F8-05DDA481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4755-E2EA-4A8A-AEE6-A0B7BF121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040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E2ED44-3594-45A1-8934-0909F1685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98BC-CB78-452B-970F-758509C12E89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3567A6-A52F-4B60-B371-FFD45A81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AF407-343C-4F9B-8B97-6EE68E71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4755-E2EA-4A8A-AEE6-A0B7BF121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658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15055-9998-4B7E-AC3D-7FAAA6A9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C78B7-7D32-425B-89DF-55E1FCCDB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0F600-28C5-4273-B905-0E704662B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C330A-D48A-4376-BB56-29C4F5C2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98BC-CB78-452B-970F-758509C12E89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EF52B-916C-4FB5-9D57-2796589D3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466531-8EF9-460C-AC52-FBC220BD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4755-E2EA-4A8A-AEE6-A0B7BF121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655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DE130-D821-4724-867C-A0A141B5D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445BBD-DC77-4AE9-BC46-6D5526E7D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6041A-0A0F-49E4-85E3-9758C9077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5EA70-94AE-4611-ADE6-3EC8D8D93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98BC-CB78-452B-970F-758509C12E89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4F184-96C9-467F-A6E3-8F2C38626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82CF8-C6D6-4449-B1D6-DE09D9668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4755-E2EA-4A8A-AEE6-A0B7BF121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7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 preserve="1" userDrawn="1">
  <p:cSld name="DEFAULT - Orange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>
            <a:extLst>
              <a:ext uri="{FF2B5EF4-FFF2-40B4-BE49-F238E27FC236}">
                <a16:creationId xmlns:a16="http://schemas.microsoft.com/office/drawing/2014/main" id="{D9FE8029-C0C4-3C4E-9D93-5FB704C96723}"/>
              </a:ext>
            </a:extLst>
          </p:cNvPr>
          <p:cNvSpPr/>
          <p:nvPr userDrawn="1"/>
        </p:nvSpPr>
        <p:spPr>
          <a:xfrm>
            <a:off x="33" y="-33"/>
            <a:ext cx="464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7A897316-2CE5-4A49-8BE0-B62FB0C643E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7" y="6315343"/>
            <a:ext cx="464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buNone/>
              <a:defRPr>
                <a:solidFill>
                  <a:schemeClr val="bg2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6" name="Google Shape;32;gf3cf6a72e1_2_6" descr="preencoded.png">
            <a:extLst>
              <a:ext uri="{FF2B5EF4-FFF2-40B4-BE49-F238E27FC236}">
                <a16:creationId xmlns:a16="http://schemas.microsoft.com/office/drawing/2014/main" id="{8693FFF4-C795-9D44-A06B-44C9B77FF0B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479066" y="6469371"/>
            <a:ext cx="1515723" cy="2167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1;p2">
            <a:extLst>
              <a:ext uri="{FF2B5EF4-FFF2-40B4-BE49-F238E27FC236}">
                <a16:creationId xmlns:a16="http://schemas.microsoft.com/office/drawing/2014/main" id="{7D025606-F86C-8B4D-B9E5-96244127D6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4067" y="491767"/>
            <a:ext cx="10843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bg2"/>
                </a:solidFill>
                <a:latin typeface="Lato" panose="020F0502020204030203" pitchFamily="34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12;p2">
            <a:extLst>
              <a:ext uri="{FF2B5EF4-FFF2-40B4-BE49-F238E27FC236}">
                <a16:creationId xmlns:a16="http://schemas.microsoft.com/office/drawing/2014/main" id="{DD677688-E738-B145-B23C-3407726839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4067" y="1424567"/>
            <a:ext cx="10843600" cy="4890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04815" lvl="0" indent="-2133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ato" panose="020F0502020204030203" pitchFamily="34" charset="77"/>
              </a:defRPr>
            </a:lvl1pPr>
            <a:lvl2pPr marL="1219261" lvl="1" indent="-4402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◦"/>
              <a:defRPr sz="2133"/>
            </a:lvl2pPr>
            <a:lvl3pPr marL="1828891" lvl="2" indent="-4233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3pPr>
            <a:lvl4pPr marL="2438522" lvl="3" indent="-41488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◦"/>
              <a:defRPr sz="1733"/>
            </a:lvl4pPr>
            <a:lvl5pPr marL="3048152" lvl="4" indent="-4064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5pPr>
            <a:lvl6pPr marL="3657783" lvl="5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◦"/>
              <a:defRPr sz="1467"/>
            </a:lvl6pPr>
            <a:lvl7pPr marL="4267413" lvl="6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467"/>
            </a:lvl7pPr>
            <a:lvl8pPr marL="4877044" lvl="7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◦"/>
              <a:defRPr sz="1467"/>
            </a:lvl8pPr>
            <a:lvl9pPr marL="5486674" lvl="8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467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975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7F806-7D52-45AE-BDB9-3D4D1BC87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ECC1E-F0AC-4676-B3D4-8312019D8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9277F-CB0B-40AB-97A1-0AF73BBA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98BC-CB78-452B-970F-758509C12E89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534F2-B366-4381-99BB-CB02A81D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5DD77-8EB6-48E2-ADC8-AC6A7D04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4755-E2EA-4A8A-AEE6-A0B7BF121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013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AE1568-3219-4201-AAC0-E4FF75685D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DA634-1A28-4403-BDA7-4AF17A3B6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6E152-33C8-4724-B44D-4426790B4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98BC-CB78-452B-970F-758509C12E89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D0762-4B28-4C05-A5F7-69E84F6F9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68741-18D1-49EC-93C0-97DD234ED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4755-E2EA-4A8A-AEE6-A0B7BF121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28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 preserve="1" userDrawn="1">
  <p:cSld name="DEFAULT - 2 column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>
            <a:extLst>
              <a:ext uri="{FF2B5EF4-FFF2-40B4-BE49-F238E27FC236}">
                <a16:creationId xmlns:a16="http://schemas.microsoft.com/office/drawing/2014/main" id="{D9FE8029-C0C4-3C4E-9D93-5FB704C96723}"/>
              </a:ext>
            </a:extLst>
          </p:cNvPr>
          <p:cNvSpPr/>
          <p:nvPr userDrawn="1"/>
        </p:nvSpPr>
        <p:spPr>
          <a:xfrm>
            <a:off x="33" y="-33"/>
            <a:ext cx="464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7A897316-2CE5-4A49-8BE0-B62FB0C643E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7" y="6315343"/>
            <a:ext cx="464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6" name="Google Shape;32;gf3cf6a72e1_2_6" descr="preencoded.png">
            <a:extLst>
              <a:ext uri="{FF2B5EF4-FFF2-40B4-BE49-F238E27FC236}">
                <a16:creationId xmlns:a16="http://schemas.microsoft.com/office/drawing/2014/main" id="{8693FFF4-C795-9D44-A06B-44C9B77FF0B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479066" y="6469371"/>
            <a:ext cx="1515723" cy="2167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3;p6">
            <a:extLst>
              <a:ext uri="{FF2B5EF4-FFF2-40B4-BE49-F238E27FC236}">
                <a16:creationId xmlns:a16="http://schemas.microsoft.com/office/drawing/2014/main" id="{9A23AC21-E090-2E41-B17A-0C84C0D129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4067" y="491767"/>
            <a:ext cx="10834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bg2"/>
                </a:solidFill>
                <a:latin typeface="Lato" panose="020F0502020204030203" pitchFamily="34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44;p6">
            <a:extLst>
              <a:ext uri="{FF2B5EF4-FFF2-40B4-BE49-F238E27FC236}">
                <a16:creationId xmlns:a16="http://schemas.microsoft.com/office/drawing/2014/main" id="{5D960D9C-6F10-BE41-999F-70D8A05DDD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23267" y="1424567"/>
            <a:ext cx="5115600" cy="4890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04815" lvl="0" indent="-2133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Char char="•"/>
              <a:defRPr sz="2400">
                <a:solidFill>
                  <a:schemeClr val="bg2"/>
                </a:solidFill>
                <a:latin typeface="Lato" panose="020F0502020204030203" pitchFamily="34" charset="77"/>
              </a:defRPr>
            </a:lvl1pPr>
            <a:lvl2pPr marL="1219261" lvl="1" indent="-4402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◦"/>
              <a:defRPr sz="2133"/>
            </a:lvl2pPr>
            <a:lvl3pPr marL="1828891" lvl="2" indent="-4233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3pPr>
            <a:lvl4pPr marL="2438522" lvl="3" indent="-41488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◦"/>
              <a:defRPr sz="1733"/>
            </a:lvl4pPr>
            <a:lvl5pPr marL="3048152" lvl="4" indent="-4064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5pPr>
            <a:lvl6pPr marL="3657783" lvl="5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◦"/>
              <a:defRPr sz="1467"/>
            </a:lvl6pPr>
            <a:lvl7pPr marL="4267413" lvl="6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467"/>
            </a:lvl7pPr>
            <a:lvl8pPr marL="4877044" lvl="7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◦"/>
              <a:defRPr sz="1467"/>
            </a:lvl8pPr>
            <a:lvl9pPr marL="5486674" lvl="8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467"/>
            </a:lvl9pPr>
          </a:lstStyle>
          <a:p>
            <a:endParaRPr dirty="0"/>
          </a:p>
        </p:txBody>
      </p:sp>
      <p:sp>
        <p:nvSpPr>
          <p:cNvPr id="9" name="Google Shape;45;p6">
            <a:extLst>
              <a:ext uri="{FF2B5EF4-FFF2-40B4-BE49-F238E27FC236}">
                <a16:creationId xmlns:a16="http://schemas.microsoft.com/office/drawing/2014/main" id="{60101B0A-ABE7-8940-82B5-79F8414C8F6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04067" y="1424567"/>
            <a:ext cx="5115600" cy="4890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04815" lvl="0" indent="-2133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Char char="•"/>
              <a:defRPr sz="2400">
                <a:solidFill>
                  <a:schemeClr val="bg2"/>
                </a:solidFill>
                <a:latin typeface="Lato" panose="020F0502020204030203" pitchFamily="34" charset="77"/>
              </a:defRPr>
            </a:lvl1pPr>
            <a:lvl2pPr marL="1219261" lvl="1" indent="-4402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◦"/>
              <a:defRPr sz="2133"/>
            </a:lvl2pPr>
            <a:lvl3pPr marL="1828891" lvl="2" indent="-4233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3pPr>
            <a:lvl4pPr marL="2438522" lvl="3" indent="-41488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◦"/>
              <a:defRPr sz="1733"/>
            </a:lvl4pPr>
            <a:lvl5pPr marL="3048152" lvl="4" indent="-4064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5pPr>
            <a:lvl6pPr marL="3657783" lvl="5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◦"/>
              <a:defRPr sz="1467"/>
            </a:lvl6pPr>
            <a:lvl7pPr marL="4267413" lvl="6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467"/>
            </a:lvl7pPr>
            <a:lvl8pPr marL="4877044" lvl="7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◦"/>
              <a:defRPr sz="1467"/>
            </a:lvl8pPr>
            <a:lvl9pPr marL="5486674" lvl="8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467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205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 preserve="1" userDrawn="1">
  <p:cSld name="Split - Dark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6;p8">
            <a:extLst>
              <a:ext uri="{FF2B5EF4-FFF2-40B4-BE49-F238E27FC236}">
                <a16:creationId xmlns:a16="http://schemas.microsoft.com/office/drawing/2014/main" id="{6E6131D5-3425-6D40-8895-FB9B0A95F899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7A897316-2CE5-4A49-8BE0-B62FB0C643E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7" y="6315343"/>
            <a:ext cx="464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" name="Google Shape;63;p8">
            <a:extLst>
              <a:ext uri="{FF2B5EF4-FFF2-40B4-BE49-F238E27FC236}">
                <a16:creationId xmlns:a16="http://schemas.microsoft.com/office/drawing/2014/main" id="{6B339D45-10AE-0641-AD25-88CB0E55196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55747" y="1424567"/>
            <a:ext cx="4937600" cy="479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04815" lvl="0" indent="-2133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Char char="•"/>
              <a:defRPr sz="2400">
                <a:solidFill>
                  <a:srgbClr val="FFFFFF"/>
                </a:solidFill>
                <a:latin typeface="Lato" panose="020F0502020204030203" pitchFamily="34" charset="77"/>
              </a:defRPr>
            </a:lvl1pPr>
            <a:lvl2pPr marL="1219261" lvl="1" indent="-4402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◦"/>
              <a:defRPr sz="2133">
                <a:solidFill>
                  <a:srgbClr val="FFFFFF"/>
                </a:solidFill>
              </a:defRPr>
            </a:lvl2pPr>
            <a:lvl3pPr marL="1828891" lvl="2" indent="-4233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2438522" lvl="3" indent="-41488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◦"/>
              <a:defRPr sz="1733">
                <a:solidFill>
                  <a:srgbClr val="FFFFFF"/>
                </a:solidFill>
              </a:defRPr>
            </a:lvl4pPr>
            <a:lvl5pPr marL="3048152" lvl="4" indent="-4064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  <a:defRPr sz="1600">
                <a:solidFill>
                  <a:srgbClr val="FFFFFF"/>
                </a:solidFill>
              </a:defRPr>
            </a:lvl5pPr>
            <a:lvl6pPr marL="3657783" lvl="5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◦"/>
              <a:defRPr sz="1467">
                <a:solidFill>
                  <a:srgbClr val="FFFFFF"/>
                </a:solidFill>
              </a:defRPr>
            </a:lvl6pPr>
            <a:lvl7pPr marL="4267413" lvl="6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•"/>
              <a:defRPr sz="1467">
                <a:solidFill>
                  <a:srgbClr val="FFFFFF"/>
                </a:solidFill>
              </a:defRPr>
            </a:lvl7pPr>
            <a:lvl8pPr marL="4877044" lvl="7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◦"/>
              <a:defRPr sz="1467">
                <a:solidFill>
                  <a:srgbClr val="FFFFFF"/>
                </a:solidFill>
              </a:defRPr>
            </a:lvl8pPr>
            <a:lvl9pPr marL="5486674" lvl="8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•"/>
              <a:defRPr sz="1467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59;p8">
            <a:extLst>
              <a:ext uri="{FF2B5EF4-FFF2-40B4-BE49-F238E27FC236}">
                <a16:creationId xmlns:a16="http://schemas.microsoft.com/office/drawing/2014/main" id="{3D5E8DED-F218-6740-B957-9538EF5A1A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94833" y="491767"/>
            <a:ext cx="4937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bg2"/>
                </a:solidFill>
                <a:latin typeface="Lato" panose="020F0502020204030203" pitchFamily="34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9" name="Google Shape;62;p8">
            <a:extLst>
              <a:ext uri="{FF2B5EF4-FFF2-40B4-BE49-F238E27FC236}">
                <a16:creationId xmlns:a16="http://schemas.microsoft.com/office/drawing/2014/main" id="{9CF2CA9A-D847-BA4B-8249-46DA1CF7EA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94833" y="1424567"/>
            <a:ext cx="4937600" cy="479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04815" lvl="0" indent="-2133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Char char="•"/>
              <a:defRPr sz="2400">
                <a:solidFill>
                  <a:schemeClr val="bg2"/>
                </a:solidFill>
                <a:latin typeface="Lato" panose="020F0502020204030203" pitchFamily="34" charset="77"/>
              </a:defRPr>
            </a:lvl1pPr>
            <a:lvl2pPr marL="1219261" lvl="1" indent="-4402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◦"/>
              <a:defRPr sz="2133"/>
            </a:lvl2pPr>
            <a:lvl3pPr marL="1828891" lvl="2" indent="-4233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3pPr>
            <a:lvl4pPr marL="2438522" lvl="3" indent="-41488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◦"/>
              <a:defRPr sz="1733"/>
            </a:lvl4pPr>
            <a:lvl5pPr marL="3048152" lvl="4" indent="-4064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5pPr>
            <a:lvl6pPr marL="3657783" lvl="5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◦"/>
              <a:defRPr sz="1467"/>
            </a:lvl6pPr>
            <a:lvl7pPr marL="4267413" lvl="6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467"/>
            </a:lvl7pPr>
            <a:lvl8pPr marL="4877044" lvl="7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◦"/>
              <a:defRPr sz="1467"/>
            </a:lvl8pPr>
            <a:lvl9pPr marL="5486674" lvl="8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467"/>
            </a:lvl9pPr>
          </a:lstStyle>
          <a:p>
            <a:endParaRPr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05498634-0788-B94B-9274-68B0B62677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9438" y="492126"/>
            <a:ext cx="4937125" cy="763058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>
              <a:defRPr sz="320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sz="3200">
                <a:solidFill>
                  <a:schemeClr val="bg1"/>
                </a:solidFill>
                <a:latin typeface="Lato" panose="020F0502020204030203" pitchFamily="34" charset="77"/>
              </a:defRPr>
            </a:lvl3pPr>
            <a:lvl4pPr>
              <a:defRPr sz="3200">
                <a:solidFill>
                  <a:schemeClr val="bg1"/>
                </a:solidFill>
                <a:latin typeface="Lato" panose="020F0502020204030203" pitchFamily="34" charset="77"/>
              </a:defRPr>
            </a:lvl4pPr>
            <a:lvl5pPr>
              <a:defRPr sz="3200">
                <a:solidFill>
                  <a:schemeClr val="bg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46443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 preserve="1" userDrawn="1">
  <p:cSld name="Split - Orange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6;p8">
            <a:extLst>
              <a:ext uri="{FF2B5EF4-FFF2-40B4-BE49-F238E27FC236}">
                <a16:creationId xmlns:a16="http://schemas.microsoft.com/office/drawing/2014/main" id="{6E6131D5-3425-6D40-8895-FB9B0A95F899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7A897316-2CE5-4A49-8BE0-B62FB0C643E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7" y="6315343"/>
            <a:ext cx="464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" name="Google Shape;63;p8">
            <a:extLst>
              <a:ext uri="{FF2B5EF4-FFF2-40B4-BE49-F238E27FC236}">
                <a16:creationId xmlns:a16="http://schemas.microsoft.com/office/drawing/2014/main" id="{6B339D45-10AE-0641-AD25-88CB0E55196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55747" y="1424567"/>
            <a:ext cx="4937600" cy="479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04815" lvl="0" indent="-2133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Char char="•"/>
              <a:defRPr sz="2400">
                <a:solidFill>
                  <a:schemeClr val="bg2"/>
                </a:solidFill>
                <a:latin typeface="Lato" panose="020F0502020204030203" pitchFamily="34" charset="77"/>
              </a:defRPr>
            </a:lvl1pPr>
            <a:lvl2pPr marL="1219261" lvl="1" indent="-4402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◦"/>
              <a:defRPr sz="2133">
                <a:solidFill>
                  <a:srgbClr val="FFFFFF"/>
                </a:solidFill>
              </a:defRPr>
            </a:lvl2pPr>
            <a:lvl3pPr marL="1828891" lvl="2" indent="-4233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2438522" lvl="3" indent="-41488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◦"/>
              <a:defRPr sz="1733">
                <a:solidFill>
                  <a:srgbClr val="FFFFFF"/>
                </a:solidFill>
              </a:defRPr>
            </a:lvl4pPr>
            <a:lvl5pPr marL="3048152" lvl="4" indent="-4064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  <a:defRPr sz="1600">
                <a:solidFill>
                  <a:srgbClr val="FFFFFF"/>
                </a:solidFill>
              </a:defRPr>
            </a:lvl5pPr>
            <a:lvl6pPr marL="3657783" lvl="5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◦"/>
              <a:defRPr sz="1467">
                <a:solidFill>
                  <a:srgbClr val="FFFFFF"/>
                </a:solidFill>
              </a:defRPr>
            </a:lvl6pPr>
            <a:lvl7pPr marL="4267413" lvl="6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•"/>
              <a:defRPr sz="1467">
                <a:solidFill>
                  <a:srgbClr val="FFFFFF"/>
                </a:solidFill>
              </a:defRPr>
            </a:lvl7pPr>
            <a:lvl8pPr marL="4877044" lvl="7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◦"/>
              <a:defRPr sz="1467">
                <a:solidFill>
                  <a:srgbClr val="FFFFFF"/>
                </a:solidFill>
              </a:defRPr>
            </a:lvl8pPr>
            <a:lvl9pPr marL="5486674" lvl="8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•"/>
              <a:defRPr sz="1467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pic>
        <p:nvPicPr>
          <p:cNvPr id="6" name="Google Shape;32;gf3cf6a72e1_2_6" descr="preencoded.png">
            <a:extLst>
              <a:ext uri="{FF2B5EF4-FFF2-40B4-BE49-F238E27FC236}">
                <a16:creationId xmlns:a16="http://schemas.microsoft.com/office/drawing/2014/main" id="{8693FFF4-C795-9D44-A06B-44C9B77FF0B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479066" y="6469371"/>
            <a:ext cx="1515723" cy="2167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9;p8">
            <a:extLst>
              <a:ext uri="{FF2B5EF4-FFF2-40B4-BE49-F238E27FC236}">
                <a16:creationId xmlns:a16="http://schemas.microsoft.com/office/drawing/2014/main" id="{3D5E8DED-F218-6740-B957-9538EF5A1A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94833" y="491767"/>
            <a:ext cx="4937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bg2"/>
                </a:solidFill>
                <a:latin typeface="Lato" panose="020F0502020204030203" pitchFamily="34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9" name="Google Shape;62;p8">
            <a:extLst>
              <a:ext uri="{FF2B5EF4-FFF2-40B4-BE49-F238E27FC236}">
                <a16:creationId xmlns:a16="http://schemas.microsoft.com/office/drawing/2014/main" id="{9CF2CA9A-D847-BA4B-8249-46DA1CF7EA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94833" y="1424567"/>
            <a:ext cx="4937600" cy="479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04815" lvl="0" indent="-2133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defRPr sz="2400">
                <a:solidFill>
                  <a:schemeClr val="bg2"/>
                </a:solidFill>
                <a:latin typeface="Lato" panose="020F0502020204030203" pitchFamily="34" charset="77"/>
              </a:defRPr>
            </a:lvl1pPr>
            <a:lvl2pPr marL="1219261" lvl="1" indent="-4402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◦"/>
              <a:defRPr sz="2133"/>
            </a:lvl2pPr>
            <a:lvl3pPr marL="1828891" lvl="2" indent="-4233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3pPr>
            <a:lvl4pPr marL="2438522" lvl="3" indent="-41488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◦"/>
              <a:defRPr sz="1733"/>
            </a:lvl4pPr>
            <a:lvl5pPr marL="3048152" lvl="4" indent="-4064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5pPr>
            <a:lvl6pPr marL="3657783" lvl="5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◦"/>
              <a:defRPr sz="1467"/>
            </a:lvl6pPr>
            <a:lvl7pPr marL="4267413" lvl="6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467"/>
            </a:lvl7pPr>
            <a:lvl8pPr marL="4877044" lvl="7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◦"/>
              <a:defRPr sz="1467"/>
            </a:lvl8pPr>
            <a:lvl9pPr marL="5486674" lvl="8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467"/>
            </a:lvl9pPr>
          </a:lstStyle>
          <a:p>
            <a:endParaRPr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05498634-0788-B94B-9274-68B0B62677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9438" y="492126"/>
            <a:ext cx="4937125" cy="763058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2"/>
                </a:solidFill>
                <a:latin typeface="Lato" panose="020F0502020204030203" pitchFamily="34" charset="77"/>
              </a:defRPr>
            </a:lvl1pPr>
            <a:lvl2pPr>
              <a:defRPr sz="320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sz="3200">
                <a:solidFill>
                  <a:schemeClr val="bg1"/>
                </a:solidFill>
                <a:latin typeface="Lato" panose="020F0502020204030203" pitchFamily="34" charset="77"/>
              </a:defRPr>
            </a:lvl3pPr>
            <a:lvl4pPr>
              <a:defRPr sz="3200">
                <a:solidFill>
                  <a:schemeClr val="bg1"/>
                </a:solidFill>
                <a:latin typeface="Lato" panose="020F0502020204030203" pitchFamily="34" charset="77"/>
              </a:defRPr>
            </a:lvl4pPr>
            <a:lvl5pPr>
              <a:defRPr sz="3200">
                <a:solidFill>
                  <a:schemeClr val="bg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34571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 preserve="1" userDrawn="1">
  <p:cSld name="1_DEFAULT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>
            <a:extLst>
              <a:ext uri="{FF2B5EF4-FFF2-40B4-BE49-F238E27FC236}">
                <a16:creationId xmlns:a16="http://schemas.microsoft.com/office/drawing/2014/main" id="{D9FE8029-C0C4-3C4E-9D93-5FB704C96723}"/>
              </a:ext>
            </a:extLst>
          </p:cNvPr>
          <p:cNvSpPr/>
          <p:nvPr userDrawn="1"/>
        </p:nvSpPr>
        <p:spPr>
          <a:xfrm>
            <a:off x="33" y="-33"/>
            <a:ext cx="464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7A897316-2CE5-4A49-8BE0-B62FB0C643E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7" y="6315343"/>
            <a:ext cx="464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21488832-C4FC-364A-94E6-B417EA0F4A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67466" y="491767"/>
            <a:ext cx="708020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bg2"/>
                </a:solidFill>
                <a:latin typeface="Lato" panose="020F0502020204030203" pitchFamily="34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5" name="Google Shape;12;p2">
            <a:extLst>
              <a:ext uri="{FF2B5EF4-FFF2-40B4-BE49-F238E27FC236}">
                <a16:creationId xmlns:a16="http://schemas.microsoft.com/office/drawing/2014/main" id="{FCF5535B-2102-A54E-8C86-9DF9430636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67467" y="1424567"/>
            <a:ext cx="7080200" cy="485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04815" lvl="0" indent="-2133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ato" panose="020F0502020204030203" pitchFamily="34" charset="77"/>
              </a:defRPr>
            </a:lvl1pPr>
            <a:lvl2pPr marL="1219261" lvl="1" indent="-4402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◦"/>
              <a:defRPr sz="2133"/>
            </a:lvl2pPr>
            <a:lvl3pPr marL="1828891" lvl="2" indent="-4233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3pPr>
            <a:lvl4pPr marL="2438522" lvl="3" indent="-41488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◦"/>
              <a:defRPr sz="1733"/>
            </a:lvl4pPr>
            <a:lvl5pPr marL="3048152" lvl="4" indent="-4064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5pPr>
            <a:lvl6pPr marL="3657783" lvl="5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◦"/>
              <a:defRPr sz="1467"/>
            </a:lvl6pPr>
            <a:lvl7pPr marL="4267413" lvl="6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467"/>
            </a:lvl7pPr>
            <a:lvl8pPr marL="4877044" lvl="7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◦"/>
              <a:defRPr sz="1467"/>
            </a:lvl8pPr>
            <a:lvl9pPr marL="5486674" lvl="8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467"/>
            </a:lvl9pPr>
          </a:lstStyle>
          <a:p>
            <a:endParaRPr lang="en-US" dirty="0"/>
          </a:p>
        </p:txBody>
      </p:sp>
      <p:sp>
        <p:nvSpPr>
          <p:cNvPr id="7" name="Google Shape;23;p4">
            <a:extLst>
              <a:ext uri="{FF2B5EF4-FFF2-40B4-BE49-F238E27FC236}">
                <a16:creationId xmlns:a16="http://schemas.microsoft.com/office/drawing/2014/main" id="{86CF5A4A-60D2-0144-88A6-147BC5702ABF}"/>
              </a:ext>
            </a:extLst>
          </p:cNvPr>
          <p:cNvSpPr/>
          <p:nvPr userDrawn="1"/>
        </p:nvSpPr>
        <p:spPr>
          <a:xfrm>
            <a:off x="33" y="-33"/>
            <a:ext cx="4060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" name="Google Shape;24;p4">
            <a:extLst>
              <a:ext uri="{FF2B5EF4-FFF2-40B4-BE49-F238E27FC236}">
                <a16:creationId xmlns:a16="http://schemas.microsoft.com/office/drawing/2014/main" id="{97319AE4-26CB-5E4E-9D1E-150AB73015E8}"/>
              </a:ext>
            </a:extLst>
          </p:cNvPr>
          <p:cNvSpPr txBox="1">
            <a:spLocks/>
          </p:cNvSpPr>
          <p:nvPr userDrawn="1"/>
        </p:nvSpPr>
        <p:spPr>
          <a:xfrm>
            <a:off x="37" y="6315343"/>
            <a:ext cx="464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67" smtClean="0"/>
              <a:pPr/>
              <a:t>‹#›</a:t>
            </a:fld>
            <a:endParaRPr lang="en" sz="1067"/>
          </a:p>
        </p:txBody>
      </p:sp>
      <p:sp>
        <p:nvSpPr>
          <p:cNvPr id="11" name="Google Shape;29;p4">
            <a:extLst>
              <a:ext uri="{FF2B5EF4-FFF2-40B4-BE49-F238E27FC236}">
                <a16:creationId xmlns:a16="http://schemas.microsoft.com/office/drawing/2014/main" id="{D3C98A88-445E-954D-93B2-4FBEDEF2D78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20633" y="706943"/>
            <a:ext cx="3018800" cy="55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rmAutofit/>
          </a:bodyPr>
          <a:lstStyle>
            <a:lvl1pPr marL="304815" lvl="0" indent="-21337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Char char="•"/>
              <a:defRPr sz="2400">
                <a:solidFill>
                  <a:srgbClr val="FFFFFF"/>
                </a:solidFill>
                <a:latin typeface="Lato" panose="020F0502020204030203" pitchFamily="34" charset="77"/>
              </a:defRPr>
            </a:lvl1pPr>
            <a:lvl2pPr marL="1219261" lvl="1" indent="-4402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◦"/>
              <a:defRPr sz="2133">
                <a:solidFill>
                  <a:srgbClr val="FFFFFF"/>
                </a:solidFill>
              </a:defRPr>
            </a:lvl2pPr>
            <a:lvl3pPr marL="1828891" lvl="2" indent="-42335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2438522" lvl="3" indent="-41488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◦"/>
              <a:defRPr sz="1733">
                <a:solidFill>
                  <a:srgbClr val="FFFFFF"/>
                </a:solidFill>
              </a:defRPr>
            </a:lvl4pPr>
            <a:lvl5pPr marL="3048152" lvl="4" indent="-40642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  <a:defRPr sz="1600">
                <a:solidFill>
                  <a:srgbClr val="FFFFFF"/>
                </a:solidFill>
              </a:defRPr>
            </a:lvl5pPr>
            <a:lvl6pPr marL="3657783" lvl="5" indent="-39795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◦"/>
              <a:defRPr sz="1467">
                <a:solidFill>
                  <a:srgbClr val="FFFFFF"/>
                </a:solidFill>
              </a:defRPr>
            </a:lvl6pPr>
            <a:lvl7pPr marL="4267413" lvl="6" indent="-39795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•"/>
              <a:defRPr sz="1467">
                <a:solidFill>
                  <a:srgbClr val="FFFFFF"/>
                </a:solidFill>
              </a:defRPr>
            </a:lvl7pPr>
            <a:lvl8pPr marL="4877044" lvl="7" indent="-39795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◦"/>
              <a:defRPr sz="1467">
                <a:solidFill>
                  <a:srgbClr val="FFFFFF"/>
                </a:solidFill>
              </a:defRPr>
            </a:lvl8pPr>
            <a:lvl9pPr marL="5486674" lvl="8" indent="-39795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•"/>
              <a:defRPr sz="1467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032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 preserve="1" userDrawn="1">
  <p:cSld name="1_DEFAULT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>
            <a:extLst>
              <a:ext uri="{FF2B5EF4-FFF2-40B4-BE49-F238E27FC236}">
                <a16:creationId xmlns:a16="http://schemas.microsoft.com/office/drawing/2014/main" id="{D9FE8029-C0C4-3C4E-9D93-5FB704C96723}"/>
              </a:ext>
            </a:extLst>
          </p:cNvPr>
          <p:cNvSpPr/>
          <p:nvPr userDrawn="1"/>
        </p:nvSpPr>
        <p:spPr>
          <a:xfrm>
            <a:off x="33" y="-33"/>
            <a:ext cx="464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7A897316-2CE5-4A49-8BE0-B62FB0C643E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7" y="6315343"/>
            <a:ext cx="464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21488832-C4FC-364A-94E6-B417EA0F4A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67466" y="491767"/>
            <a:ext cx="708020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bg2"/>
                </a:solidFill>
                <a:latin typeface="Lato" panose="020F0502020204030203" pitchFamily="34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4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5" name="Google Shape;12;p2">
            <a:extLst>
              <a:ext uri="{FF2B5EF4-FFF2-40B4-BE49-F238E27FC236}">
                <a16:creationId xmlns:a16="http://schemas.microsoft.com/office/drawing/2014/main" id="{FCF5535B-2102-A54E-8C86-9DF9430636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67467" y="1424567"/>
            <a:ext cx="7080200" cy="485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04815" lvl="0" indent="-2133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ato" panose="020F0502020204030203" pitchFamily="34" charset="77"/>
              </a:defRPr>
            </a:lvl1pPr>
            <a:lvl2pPr marL="1219261" lvl="1" indent="-4402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◦"/>
              <a:defRPr sz="2133"/>
            </a:lvl2pPr>
            <a:lvl3pPr marL="1828891" lvl="2" indent="-4233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3pPr>
            <a:lvl4pPr marL="2438522" lvl="3" indent="-41488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◦"/>
              <a:defRPr sz="1733"/>
            </a:lvl4pPr>
            <a:lvl5pPr marL="3048152" lvl="4" indent="-4064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5pPr>
            <a:lvl6pPr marL="3657783" lvl="5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◦"/>
              <a:defRPr sz="1467"/>
            </a:lvl6pPr>
            <a:lvl7pPr marL="4267413" lvl="6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467"/>
            </a:lvl7pPr>
            <a:lvl8pPr marL="4877044" lvl="7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◦"/>
              <a:defRPr sz="1467"/>
            </a:lvl8pPr>
            <a:lvl9pPr marL="5486674" lvl="8" indent="-3979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467"/>
            </a:lvl9pPr>
          </a:lstStyle>
          <a:p>
            <a:endParaRPr lang="en-US" dirty="0"/>
          </a:p>
        </p:txBody>
      </p:sp>
      <p:pic>
        <p:nvPicPr>
          <p:cNvPr id="6" name="Google Shape;32;gf3cf6a72e1_2_6" descr="preencoded.png">
            <a:extLst>
              <a:ext uri="{FF2B5EF4-FFF2-40B4-BE49-F238E27FC236}">
                <a16:creationId xmlns:a16="http://schemas.microsoft.com/office/drawing/2014/main" id="{8693FFF4-C795-9D44-A06B-44C9B77FF0B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479066" y="6469371"/>
            <a:ext cx="1515723" cy="2167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3;p4">
            <a:extLst>
              <a:ext uri="{FF2B5EF4-FFF2-40B4-BE49-F238E27FC236}">
                <a16:creationId xmlns:a16="http://schemas.microsoft.com/office/drawing/2014/main" id="{86CF5A4A-60D2-0144-88A6-147BC5702ABF}"/>
              </a:ext>
            </a:extLst>
          </p:cNvPr>
          <p:cNvSpPr/>
          <p:nvPr userDrawn="1"/>
        </p:nvSpPr>
        <p:spPr>
          <a:xfrm>
            <a:off x="33" y="-33"/>
            <a:ext cx="406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" name="Google Shape;24;p4">
            <a:extLst>
              <a:ext uri="{FF2B5EF4-FFF2-40B4-BE49-F238E27FC236}">
                <a16:creationId xmlns:a16="http://schemas.microsoft.com/office/drawing/2014/main" id="{97319AE4-26CB-5E4E-9D1E-150AB73015E8}"/>
              </a:ext>
            </a:extLst>
          </p:cNvPr>
          <p:cNvSpPr txBox="1">
            <a:spLocks/>
          </p:cNvSpPr>
          <p:nvPr userDrawn="1"/>
        </p:nvSpPr>
        <p:spPr>
          <a:xfrm>
            <a:off x="37" y="6315343"/>
            <a:ext cx="464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67" smtClean="0"/>
              <a:pPr/>
              <a:t>‹#›</a:t>
            </a:fld>
            <a:endParaRPr lang="en" sz="1067"/>
          </a:p>
        </p:txBody>
      </p:sp>
      <p:sp>
        <p:nvSpPr>
          <p:cNvPr id="11" name="Google Shape;29;p4">
            <a:extLst>
              <a:ext uri="{FF2B5EF4-FFF2-40B4-BE49-F238E27FC236}">
                <a16:creationId xmlns:a16="http://schemas.microsoft.com/office/drawing/2014/main" id="{D3C98A88-445E-954D-93B2-4FBEDEF2D78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20633" y="706943"/>
            <a:ext cx="3018800" cy="55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rmAutofit/>
          </a:bodyPr>
          <a:lstStyle>
            <a:lvl1pPr marL="304815" lvl="0" indent="-21337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Char char="•"/>
              <a:defRPr sz="2400">
                <a:solidFill>
                  <a:schemeClr val="bg2"/>
                </a:solidFill>
                <a:latin typeface="Lato" panose="020F0502020204030203" pitchFamily="34" charset="77"/>
              </a:defRPr>
            </a:lvl1pPr>
            <a:lvl2pPr marL="1219261" lvl="1" indent="-4402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◦"/>
              <a:defRPr sz="2133">
                <a:solidFill>
                  <a:srgbClr val="FFFFFF"/>
                </a:solidFill>
              </a:defRPr>
            </a:lvl2pPr>
            <a:lvl3pPr marL="1828891" lvl="2" indent="-42335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2438522" lvl="3" indent="-41488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◦"/>
              <a:defRPr sz="1733">
                <a:solidFill>
                  <a:srgbClr val="FFFFFF"/>
                </a:solidFill>
              </a:defRPr>
            </a:lvl4pPr>
            <a:lvl5pPr marL="3048152" lvl="4" indent="-40642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  <a:defRPr sz="1600">
                <a:solidFill>
                  <a:srgbClr val="FFFFFF"/>
                </a:solidFill>
              </a:defRPr>
            </a:lvl5pPr>
            <a:lvl6pPr marL="3657783" lvl="5" indent="-39795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◦"/>
              <a:defRPr sz="1467">
                <a:solidFill>
                  <a:srgbClr val="FFFFFF"/>
                </a:solidFill>
              </a:defRPr>
            </a:lvl6pPr>
            <a:lvl7pPr marL="4267413" lvl="6" indent="-39795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•"/>
              <a:defRPr sz="1467">
                <a:solidFill>
                  <a:srgbClr val="FFFFFF"/>
                </a:solidFill>
              </a:defRPr>
            </a:lvl7pPr>
            <a:lvl8pPr marL="4877044" lvl="7" indent="-39795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◦"/>
              <a:defRPr sz="1467">
                <a:solidFill>
                  <a:srgbClr val="FFFFFF"/>
                </a:solidFill>
              </a:defRPr>
            </a:lvl8pPr>
            <a:lvl9pPr marL="5486674" lvl="8" indent="-39795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•"/>
              <a:defRPr sz="1467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577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2DBAC957-01C3-1641-8953-9BCA7EF2E484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37" y="6314699"/>
            <a:ext cx="464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buNone/>
              <a:defRPr sz="1067">
                <a:solidFill>
                  <a:srgbClr val="FFFFFF"/>
                </a:solidFill>
              </a:defRPr>
            </a:lvl1pPr>
            <a:lvl2pPr lvl="1" algn="ctr" rtl="0">
              <a:buNone/>
              <a:defRPr sz="1067">
                <a:solidFill>
                  <a:srgbClr val="FFFFFF"/>
                </a:solidFill>
              </a:defRPr>
            </a:lvl2pPr>
            <a:lvl3pPr lvl="2" algn="ctr" rtl="0">
              <a:buNone/>
              <a:defRPr sz="1067">
                <a:solidFill>
                  <a:srgbClr val="FFFFFF"/>
                </a:solidFill>
              </a:defRPr>
            </a:lvl3pPr>
            <a:lvl4pPr lvl="3" algn="ctr" rtl="0">
              <a:buNone/>
              <a:defRPr sz="1067">
                <a:solidFill>
                  <a:srgbClr val="FFFFFF"/>
                </a:solidFill>
              </a:defRPr>
            </a:lvl4pPr>
            <a:lvl5pPr lvl="4" algn="ctr" rtl="0">
              <a:buNone/>
              <a:defRPr sz="1067">
                <a:solidFill>
                  <a:srgbClr val="FFFFFF"/>
                </a:solidFill>
              </a:defRPr>
            </a:lvl5pPr>
            <a:lvl6pPr lvl="5" algn="ctr" rtl="0">
              <a:buNone/>
              <a:defRPr sz="1067">
                <a:solidFill>
                  <a:srgbClr val="FFFFFF"/>
                </a:solidFill>
              </a:defRPr>
            </a:lvl6pPr>
            <a:lvl7pPr lvl="6" algn="ctr" rtl="0">
              <a:buNone/>
              <a:defRPr sz="1067">
                <a:solidFill>
                  <a:srgbClr val="FFFFFF"/>
                </a:solidFill>
              </a:defRPr>
            </a:lvl7pPr>
            <a:lvl8pPr lvl="7" algn="ctr" rtl="0">
              <a:buNone/>
              <a:defRPr sz="1067">
                <a:solidFill>
                  <a:srgbClr val="FFFFFF"/>
                </a:solidFill>
              </a:defRPr>
            </a:lvl8pPr>
            <a:lvl9pPr lvl="8" algn="ctr" rtl="0">
              <a:buNone/>
              <a:defRPr sz="1067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88" r:id="rId2"/>
    <p:sldLayoutId id="2147483649" r:id="rId3"/>
    <p:sldLayoutId id="2147483695" r:id="rId4"/>
    <p:sldLayoutId id="2147483690" r:id="rId5"/>
    <p:sldLayoutId id="2147483691" r:id="rId6"/>
    <p:sldLayoutId id="2147483693" r:id="rId7"/>
    <p:sldLayoutId id="2147483689" r:id="rId8"/>
    <p:sldLayoutId id="2147483702" r:id="rId9"/>
    <p:sldLayoutId id="2147483692" r:id="rId10"/>
    <p:sldLayoutId id="2147483696" r:id="rId11"/>
    <p:sldLayoutId id="2147483698" r:id="rId12"/>
    <p:sldLayoutId id="2147483663" r:id="rId13"/>
    <p:sldLayoutId id="2147483664" r:id="rId14"/>
    <p:sldLayoutId id="2147483665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99" r:id="rId22"/>
    <p:sldLayoutId id="2147483674" r:id="rId23"/>
    <p:sldLayoutId id="2147483700" r:id="rId24"/>
    <p:sldLayoutId id="2147483675" r:id="rId25"/>
    <p:sldLayoutId id="2147483679" r:id="rId26"/>
    <p:sldLayoutId id="2147483701" r:id="rId27"/>
    <p:sldLayoutId id="2147483684" r:id="rId28"/>
    <p:sldLayoutId id="2147483685" r:id="rId29"/>
    <p:sldLayoutId id="2147483686" r:id="rId3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584131-AA99-4D7D-90E3-5D8429162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33890-1D03-4027-900C-AE267B143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14653-519B-44D5-B29D-8AA5CABE3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F98BC-CB78-452B-970F-758509C12E89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ACEBB-1047-4A8E-B55A-CF5999747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28616-801A-4675-906B-89DAFB0E5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24755-E2EA-4A8A-AEE6-A0B7BF121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37.png"/><Relationship Id="rId7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72.png"/><Relationship Id="rId4" Type="http://schemas.openxmlformats.org/officeDocument/2006/relationships/image" Target="../media/image41.png"/><Relationship Id="rId9" Type="http://schemas.openxmlformats.org/officeDocument/2006/relationships/image" Target="../media/image7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jpeg"/><Relationship Id="rId11" Type="http://schemas.openxmlformats.org/officeDocument/2006/relationships/image" Target="../media/image54.png"/><Relationship Id="rId5" Type="http://schemas.openxmlformats.org/officeDocument/2006/relationships/image" Target="../media/image79.jpe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edium.com/hyrise/query-plan-optimization-sub-plan-memoization-25232491ddbc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log.getdbt.com/next-layer-of-the-modern-data-stack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1.png"/><Relationship Id="rId7" Type="http://schemas.openxmlformats.org/officeDocument/2006/relationships/image" Target="../media/image9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2.png"/><Relationship Id="rId5" Type="http://schemas.openxmlformats.org/officeDocument/2006/relationships/image" Target="../media/image91.svg"/><Relationship Id="rId4" Type="http://schemas.openxmlformats.org/officeDocument/2006/relationships/image" Target="../media/image90.png"/><Relationship Id="rId9" Type="http://schemas.openxmlformats.org/officeDocument/2006/relationships/image" Target="../media/image95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dd%27s_theore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6.png"/><Relationship Id="rId5" Type="http://schemas.openxmlformats.org/officeDocument/2006/relationships/hyperlink" Target="https://en.wikipedia.org/wiki/Relational_calculus" TargetMode="External"/><Relationship Id="rId4" Type="http://schemas.openxmlformats.org/officeDocument/2006/relationships/hyperlink" Target="https://en.wikipedia.org/wiki/Relational_algebra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0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inos/legen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4.png"/><Relationship Id="rId7" Type="http://schemas.openxmlformats.org/officeDocument/2006/relationships/image" Target="../media/image9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png"/><Relationship Id="rId5" Type="http://schemas.openxmlformats.org/officeDocument/2006/relationships/image" Target="../media/image91.svg"/><Relationship Id="rId4" Type="http://schemas.openxmlformats.org/officeDocument/2006/relationships/image" Target="../media/image115.png"/><Relationship Id="rId9" Type="http://schemas.openxmlformats.org/officeDocument/2006/relationships/image" Target="../media/image95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openxmlformats.org/officeDocument/2006/relationships/image" Target="../media/image42.gif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40.png"/><Relationship Id="rId10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5160D-5304-234E-9BED-D5A4EE03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17" y="1664022"/>
            <a:ext cx="7065564" cy="2882160"/>
          </a:xfrm>
        </p:spPr>
        <p:txBody>
          <a:bodyPr/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  <a:sym typeface="DM Sans"/>
              </a:rPr>
              <a:t>From the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  <a:sym typeface="DM Sans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  <a:sym typeface="DM Sans"/>
              </a:rPr>
              <a:t>Modern Data Stack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  <a:sym typeface="DM Sans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  <a:sym typeface="DM Sans"/>
              </a:rPr>
              <a:t>to Knowledge Graphs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  <a:sym typeface="DM Sans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3EDEFF-A5EE-40E2-8C6D-72B67D8E7E24}"/>
              </a:ext>
            </a:extLst>
          </p:cNvPr>
          <p:cNvSpPr txBox="1"/>
          <p:nvPr/>
        </p:nvSpPr>
        <p:spPr>
          <a:xfrm>
            <a:off x="552417" y="4545162"/>
            <a:ext cx="6096000" cy="802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Muglia</a:t>
            </a:r>
          </a:p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Member,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RelationalAI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13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9A4F987-921F-46AD-A859-1551EE0584C6}"/>
              </a:ext>
            </a:extLst>
          </p:cNvPr>
          <p:cNvGrpSpPr/>
          <p:nvPr/>
        </p:nvGrpSpPr>
        <p:grpSpPr>
          <a:xfrm>
            <a:off x="2075153" y="1862589"/>
            <a:ext cx="3931920" cy="3931920"/>
            <a:chOff x="-4550600" y="2058731"/>
            <a:chExt cx="3931920" cy="3931920"/>
          </a:xfrm>
        </p:grpSpPr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0E46EE53-EC33-46DA-AB97-B3D151F83B8A}"/>
                </a:ext>
              </a:extLst>
            </p:cNvPr>
            <p:cNvSpPr/>
            <p:nvPr/>
          </p:nvSpPr>
          <p:spPr>
            <a:xfrm rot="16200000">
              <a:off x="-2574830" y="2063169"/>
              <a:ext cx="1959617" cy="1952111"/>
            </a:xfrm>
            <a:custGeom>
              <a:avLst/>
              <a:gdLst>
                <a:gd name="connsiteX0" fmla="*/ 1959617 w 1959617"/>
                <a:gd name="connsiteY0" fmla="*/ 0 h 1952111"/>
                <a:gd name="connsiteX1" fmla="*/ 1950152 w 1959617"/>
                <a:gd name="connsiteY1" fmla="*/ 187445 h 1952111"/>
                <a:gd name="connsiteX2" fmla="*/ 195349 w 1959617"/>
                <a:gd name="connsiteY2" fmla="*/ 1942247 h 1952111"/>
                <a:gd name="connsiteX3" fmla="*/ 0 w 1959617"/>
                <a:gd name="connsiteY3" fmla="*/ 1952111 h 1952111"/>
                <a:gd name="connsiteX4" fmla="*/ 0 w 1959617"/>
                <a:gd name="connsiteY4" fmla="*/ 0 h 1952111"/>
                <a:gd name="connsiteX5" fmla="*/ 1959617 w 1959617"/>
                <a:gd name="connsiteY5" fmla="*/ 0 h 195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9617" h="1952111">
                  <a:moveTo>
                    <a:pt x="1959617" y="0"/>
                  </a:moveTo>
                  <a:lnTo>
                    <a:pt x="1950152" y="187445"/>
                  </a:lnTo>
                  <a:cubicBezTo>
                    <a:pt x="1856187" y="1112702"/>
                    <a:pt x="1120607" y="1848282"/>
                    <a:pt x="195349" y="1942247"/>
                  </a:cubicBezTo>
                  <a:lnTo>
                    <a:pt x="0" y="1952111"/>
                  </a:lnTo>
                  <a:lnTo>
                    <a:pt x="0" y="0"/>
                  </a:lnTo>
                  <a:lnTo>
                    <a:pt x="19596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3DF414D9-D59D-49FA-91C8-E5C819BBAC86}"/>
                </a:ext>
              </a:extLst>
            </p:cNvPr>
            <p:cNvSpPr/>
            <p:nvPr/>
          </p:nvSpPr>
          <p:spPr>
            <a:xfrm rot="16200000">
              <a:off x="-4546648" y="4015080"/>
              <a:ext cx="1971619" cy="1979523"/>
            </a:xfrm>
            <a:custGeom>
              <a:avLst/>
              <a:gdLst>
                <a:gd name="connsiteX0" fmla="*/ 1971619 w 1971619"/>
                <a:gd name="connsiteY0" fmla="*/ 286 h 1979523"/>
                <a:gd name="connsiteX1" fmla="*/ 1971618 w 1971619"/>
                <a:gd name="connsiteY1" fmla="*/ 1979523 h 1979523"/>
                <a:gd name="connsiteX2" fmla="*/ 685 w 1971619"/>
                <a:gd name="connsiteY2" fmla="*/ 1979523 h 1979523"/>
                <a:gd name="connsiteX3" fmla="*/ 0 w 1971619"/>
                <a:gd name="connsiteY3" fmla="*/ 1965960 h 1979523"/>
                <a:gd name="connsiteX4" fmla="*/ 1965960 w 1971619"/>
                <a:gd name="connsiteY4" fmla="*/ 0 h 1979523"/>
                <a:gd name="connsiteX5" fmla="*/ 1971619 w 1971619"/>
                <a:gd name="connsiteY5" fmla="*/ 286 h 197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1619" h="1979523">
                  <a:moveTo>
                    <a:pt x="1971619" y="286"/>
                  </a:moveTo>
                  <a:lnTo>
                    <a:pt x="1971618" y="1979523"/>
                  </a:lnTo>
                  <a:lnTo>
                    <a:pt x="685" y="1979523"/>
                  </a:lnTo>
                  <a:lnTo>
                    <a:pt x="0" y="1965960"/>
                  </a:lnTo>
                  <a:cubicBezTo>
                    <a:pt x="0" y="880190"/>
                    <a:pt x="880190" y="0"/>
                    <a:pt x="1965960" y="0"/>
                  </a:cubicBezTo>
                  <a:lnTo>
                    <a:pt x="1971619" y="2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45690988-7B5A-488A-986F-FAB0A1C7E313}"/>
                </a:ext>
              </a:extLst>
            </p:cNvPr>
            <p:cNvSpPr/>
            <p:nvPr/>
          </p:nvSpPr>
          <p:spPr>
            <a:xfrm rot="16200000">
              <a:off x="-4540847" y="2049263"/>
              <a:ext cx="1960302" cy="1979237"/>
            </a:xfrm>
            <a:custGeom>
              <a:avLst/>
              <a:gdLst>
                <a:gd name="connsiteX0" fmla="*/ 1960302 w 1960302"/>
                <a:gd name="connsiteY0" fmla="*/ 1965674 h 1979237"/>
                <a:gd name="connsiteX1" fmla="*/ 1959617 w 1960302"/>
                <a:gd name="connsiteY1" fmla="*/ 1979237 h 1979237"/>
                <a:gd name="connsiteX2" fmla="*/ 0 w 1960302"/>
                <a:gd name="connsiteY2" fmla="*/ 1979237 h 1979237"/>
                <a:gd name="connsiteX3" fmla="*/ 1 w 1960302"/>
                <a:gd name="connsiteY3" fmla="*/ 0 h 1979237"/>
                <a:gd name="connsiteX4" fmla="*/ 195350 w 1960302"/>
                <a:gd name="connsiteY4" fmla="*/ 9864 h 1979237"/>
                <a:gd name="connsiteX5" fmla="*/ 1960302 w 1960302"/>
                <a:gd name="connsiteY5" fmla="*/ 1965674 h 19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0302" h="1979237">
                  <a:moveTo>
                    <a:pt x="1960302" y="1965674"/>
                  </a:moveTo>
                  <a:lnTo>
                    <a:pt x="1959617" y="1979237"/>
                  </a:lnTo>
                  <a:lnTo>
                    <a:pt x="0" y="1979237"/>
                  </a:lnTo>
                  <a:lnTo>
                    <a:pt x="1" y="0"/>
                  </a:lnTo>
                  <a:lnTo>
                    <a:pt x="195350" y="9864"/>
                  </a:lnTo>
                  <a:cubicBezTo>
                    <a:pt x="1186697" y="110541"/>
                    <a:pt x="1960302" y="947764"/>
                    <a:pt x="1960302" y="1965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C012C962-3359-40B9-9797-8785A9811C3F}"/>
                </a:ext>
              </a:extLst>
            </p:cNvPr>
            <p:cNvSpPr/>
            <p:nvPr/>
          </p:nvSpPr>
          <p:spPr>
            <a:xfrm rot="16200000">
              <a:off x="-2580345" y="4028301"/>
              <a:ext cx="1970933" cy="1952397"/>
            </a:xfrm>
            <a:custGeom>
              <a:avLst/>
              <a:gdLst>
                <a:gd name="connsiteX0" fmla="*/ 1970933 w 1970933"/>
                <a:gd name="connsiteY0" fmla="*/ 0 h 1952397"/>
                <a:gd name="connsiteX1" fmla="*/ 1970933 w 1970933"/>
                <a:gd name="connsiteY1" fmla="*/ 1952111 h 1952397"/>
                <a:gd name="connsiteX2" fmla="*/ 1965274 w 1970933"/>
                <a:gd name="connsiteY2" fmla="*/ 1952397 h 1952397"/>
                <a:gd name="connsiteX3" fmla="*/ 9464 w 1970933"/>
                <a:gd name="connsiteY3" fmla="*/ 187445 h 1952397"/>
                <a:gd name="connsiteX4" fmla="*/ 0 w 1970933"/>
                <a:gd name="connsiteY4" fmla="*/ 0 h 1952397"/>
                <a:gd name="connsiteX5" fmla="*/ 1970933 w 1970933"/>
                <a:gd name="connsiteY5" fmla="*/ 0 h 195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0933" h="1952397">
                  <a:moveTo>
                    <a:pt x="1970933" y="0"/>
                  </a:moveTo>
                  <a:lnTo>
                    <a:pt x="1970933" y="1952111"/>
                  </a:lnTo>
                  <a:lnTo>
                    <a:pt x="1965274" y="1952397"/>
                  </a:lnTo>
                  <a:cubicBezTo>
                    <a:pt x="947365" y="1952397"/>
                    <a:pt x="110141" y="1178792"/>
                    <a:pt x="9464" y="187445"/>
                  </a:cubicBezTo>
                  <a:lnTo>
                    <a:pt x="0" y="0"/>
                  </a:lnTo>
                  <a:lnTo>
                    <a:pt x="1970933" y="0"/>
                  </a:lnTo>
                  <a:close/>
                </a:path>
              </a:pathLst>
            </a:custGeom>
            <a:solidFill>
              <a:srgbClr val="F6B2A3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</p:grp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9C93C02-52EE-4A6E-A0D0-9A9F4A9BB550}"/>
              </a:ext>
            </a:extLst>
          </p:cNvPr>
          <p:cNvSpPr/>
          <p:nvPr/>
        </p:nvSpPr>
        <p:spPr>
          <a:xfrm rot="16200000">
            <a:off x="4055130" y="1867027"/>
            <a:ext cx="1959617" cy="1952111"/>
          </a:xfrm>
          <a:custGeom>
            <a:avLst/>
            <a:gdLst>
              <a:gd name="connsiteX0" fmla="*/ 1959617 w 1959617"/>
              <a:gd name="connsiteY0" fmla="*/ 0 h 1952111"/>
              <a:gd name="connsiteX1" fmla="*/ 1950152 w 1959617"/>
              <a:gd name="connsiteY1" fmla="*/ 187445 h 1952111"/>
              <a:gd name="connsiteX2" fmla="*/ 195349 w 1959617"/>
              <a:gd name="connsiteY2" fmla="*/ 1942247 h 1952111"/>
              <a:gd name="connsiteX3" fmla="*/ 0 w 1959617"/>
              <a:gd name="connsiteY3" fmla="*/ 1952111 h 1952111"/>
              <a:gd name="connsiteX4" fmla="*/ 0 w 1959617"/>
              <a:gd name="connsiteY4" fmla="*/ 0 h 1952111"/>
              <a:gd name="connsiteX5" fmla="*/ 1959617 w 1959617"/>
              <a:gd name="connsiteY5" fmla="*/ 0 h 195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9617" h="1952111">
                <a:moveTo>
                  <a:pt x="1959617" y="0"/>
                </a:moveTo>
                <a:lnTo>
                  <a:pt x="1950152" y="187445"/>
                </a:lnTo>
                <a:cubicBezTo>
                  <a:pt x="1856187" y="1112702"/>
                  <a:pt x="1120607" y="1848282"/>
                  <a:pt x="195349" y="1942247"/>
                </a:cubicBezTo>
                <a:lnTo>
                  <a:pt x="0" y="1952111"/>
                </a:lnTo>
                <a:lnTo>
                  <a:pt x="0" y="0"/>
                </a:lnTo>
                <a:lnTo>
                  <a:pt x="1959617" y="0"/>
                </a:lnTo>
                <a:close/>
              </a:path>
            </a:pathLst>
          </a:custGeom>
          <a:solidFill>
            <a:srgbClr val="F6B2A3"/>
          </a:solidFill>
          <a:ln>
            <a:noFill/>
          </a:ln>
        </p:spPr>
        <p:txBody>
          <a:bodyPr spcFirstLastPara="1" wrap="square" lIns="0" tIns="0" rIns="0" bIns="0" rtlCol="0" anchor="t" anchorCtr="0">
            <a:noAutofit/>
          </a:bodyPr>
          <a:lstStyle/>
          <a:p>
            <a:pPr marL="0" marR="0" indent="0" algn="l" rtl="0">
              <a:lnSpc>
                <a:spcPct val="11555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375" u="none" strike="noStrike" cap="none" dirty="0">
              <a:solidFill>
                <a:srgbClr val="FFFFFF"/>
              </a:solidFill>
              <a:latin typeface="Lato Light" panose="020F0302020204030203" pitchFamily="34" charset="77"/>
              <a:ea typeface="Montserrat ExtraLight"/>
              <a:cs typeface="Montserrat ExtraLight"/>
              <a:sym typeface="Montserrat ExtraLight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41C135-D9B3-44B4-AFC1-C670B0EC728D}"/>
              </a:ext>
            </a:extLst>
          </p:cNvPr>
          <p:cNvGrpSpPr/>
          <p:nvPr/>
        </p:nvGrpSpPr>
        <p:grpSpPr>
          <a:xfrm>
            <a:off x="3371145" y="3168089"/>
            <a:ext cx="1320270" cy="1320920"/>
            <a:chOff x="5439672" y="3168089"/>
            <a:chExt cx="1320270" cy="132092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1408CE5-5968-4973-9E24-81CD56DEC6D4}"/>
                </a:ext>
              </a:extLst>
            </p:cNvPr>
            <p:cNvSpPr/>
            <p:nvPr/>
          </p:nvSpPr>
          <p:spPr>
            <a:xfrm>
              <a:off x="5553411" y="3279909"/>
              <a:ext cx="1108345" cy="11083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187C836-D01E-43B6-8839-1298672D0CE9}"/>
                </a:ext>
              </a:extLst>
            </p:cNvPr>
            <p:cNvGrpSpPr/>
            <p:nvPr/>
          </p:nvGrpSpPr>
          <p:grpSpPr>
            <a:xfrm>
              <a:off x="5439672" y="3168089"/>
              <a:ext cx="1320270" cy="1320920"/>
              <a:chOff x="8226425" y="2271713"/>
              <a:chExt cx="3224213" cy="3225801"/>
            </a:xfrm>
          </p:grpSpPr>
          <p:sp>
            <p:nvSpPr>
              <p:cNvPr id="254" name="Freeform 5">
                <a:extLst>
                  <a:ext uri="{FF2B5EF4-FFF2-40B4-BE49-F238E27FC236}">
                    <a16:creationId xmlns:a16="http://schemas.microsoft.com/office/drawing/2014/main" id="{4DA7A772-C934-42FD-A01C-2CD7CBDC2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425" y="3676651"/>
                <a:ext cx="1611313" cy="1820863"/>
              </a:xfrm>
              <a:custGeom>
                <a:avLst/>
                <a:gdLst>
                  <a:gd name="T0" fmla="*/ 1673 w 1788"/>
                  <a:gd name="T1" fmla="*/ 1905 h 2019"/>
                  <a:gd name="T2" fmla="*/ 1558 w 1788"/>
                  <a:gd name="T3" fmla="*/ 1794 h 2019"/>
                  <a:gd name="T4" fmla="*/ 1673 w 1788"/>
                  <a:gd name="T5" fmla="*/ 1682 h 2019"/>
                  <a:gd name="T6" fmla="*/ 1788 w 1788"/>
                  <a:gd name="T7" fmla="*/ 1571 h 2019"/>
                  <a:gd name="T8" fmla="*/ 448 w 1788"/>
                  <a:gd name="T9" fmla="*/ 230 h 2019"/>
                  <a:gd name="T10" fmla="*/ 336 w 1788"/>
                  <a:gd name="T11" fmla="*/ 115 h 2019"/>
                  <a:gd name="T12" fmla="*/ 224 w 1788"/>
                  <a:gd name="T13" fmla="*/ 0 h 2019"/>
                  <a:gd name="T14" fmla="*/ 113 w 1788"/>
                  <a:gd name="T15" fmla="*/ 115 h 2019"/>
                  <a:gd name="T16" fmla="*/ 0 w 1788"/>
                  <a:gd name="T17" fmla="*/ 230 h 2019"/>
                  <a:gd name="T18" fmla="*/ 1788 w 1788"/>
                  <a:gd name="T19" fmla="*/ 2019 h 2019"/>
                  <a:gd name="T20" fmla="*/ 1673 w 1788"/>
                  <a:gd name="T21" fmla="*/ 1905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88" h="2019">
                    <a:moveTo>
                      <a:pt x="1673" y="1905"/>
                    </a:moveTo>
                    <a:cubicBezTo>
                      <a:pt x="1558" y="1794"/>
                      <a:pt x="1558" y="1794"/>
                      <a:pt x="1558" y="1794"/>
                    </a:cubicBezTo>
                    <a:cubicBezTo>
                      <a:pt x="1673" y="1682"/>
                      <a:pt x="1673" y="1682"/>
                      <a:pt x="1673" y="1682"/>
                    </a:cubicBezTo>
                    <a:cubicBezTo>
                      <a:pt x="1788" y="1571"/>
                      <a:pt x="1788" y="1571"/>
                      <a:pt x="1788" y="1571"/>
                    </a:cubicBezTo>
                    <a:cubicBezTo>
                      <a:pt x="1048" y="1571"/>
                      <a:pt x="448" y="970"/>
                      <a:pt x="448" y="230"/>
                    </a:cubicBezTo>
                    <a:cubicBezTo>
                      <a:pt x="336" y="115"/>
                      <a:pt x="336" y="115"/>
                      <a:pt x="336" y="115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113" y="115"/>
                      <a:pt x="113" y="115"/>
                      <a:pt x="113" y="115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0" y="1218"/>
                      <a:pt x="800" y="2019"/>
                      <a:pt x="1788" y="2019"/>
                    </a:cubicBezTo>
                    <a:lnTo>
                      <a:pt x="1673" y="1905"/>
                    </a:lnTo>
                    <a:close/>
                  </a:path>
                </a:pathLst>
              </a:custGeom>
              <a:solidFill>
                <a:srgbClr val="4F62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">
                <a:extLst>
                  <a:ext uri="{FF2B5EF4-FFF2-40B4-BE49-F238E27FC236}">
                    <a16:creationId xmlns:a16="http://schemas.microsoft.com/office/drawing/2014/main" id="{EE24CF79-0FEE-47CE-B80D-0F95B56AE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1363" y="3884613"/>
                <a:ext cx="1819275" cy="1612900"/>
              </a:xfrm>
              <a:custGeom>
                <a:avLst/>
                <a:gdLst>
                  <a:gd name="T0" fmla="*/ 1905 w 2019"/>
                  <a:gd name="T1" fmla="*/ 115 h 1789"/>
                  <a:gd name="T2" fmla="*/ 1794 w 2019"/>
                  <a:gd name="T3" fmla="*/ 230 h 1789"/>
                  <a:gd name="T4" fmla="*/ 1682 w 2019"/>
                  <a:gd name="T5" fmla="*/ 115 h 1789"/>
                  <a:gd name="T6" fmla="*/ 1571 w 2019"/>
                  <a:gd name="T7" fmla="*/ 0 h 1789"/>
                  <a:gd name="T8" fmla="*/ 230 w 2019"/>
                  <a:gd name="T9" fmla="*/ 1341 h 1789"/>
                  <a:gd name="T10" fmla="*/ 230 w 2019"/>
                  <a:gd name="T11" fmla="*/ 1341 h 1789"/>
                  <a:gd name="T12" fmla="*/ 230 w 2019"/>
                  <a:gd name="T13" fmla="*/ 1341 h 1789"/>
                  <a:gd name="T14" fmla="*/ 115 w 2019"/>
                  <a:gd name="T15" fmla="*/ 1452 h 1789"/>
                  <a:gd name="T16" fmla="*/ 0 w 2019"/>
                  <a:gd name="T17" fmla="*/ 1564 h 1789"/>
                  <a:gd name="T18" fmla="*/ 115 w 2019"/>
                  <a:gd name="T19" fmla="*/ 1675 h 1789"/>
                  <a:gd name="T20" fmla="*/ 230 w 2019"/>
                  <a:gd name="T21" fmla="*/ 1789 h 1789"/>
                  <a:gd name="T22" fmla="*/ 230 w 2019"/>
                  <a:gd name="T23" fmla="*/ 1789 h 1789"/>
                  <a:gd name="T24" fmla="*/ 2019 w 2019"/>
                  <a:gd name="T25" fmla="*/ 0 h 1789"/>
                  <a:gd name="T26" fmla="*/ 1905 w 2019"/>
                  <a:gd name="T27" fmla="*/ 115 h 1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19" h="1789">
                    <a:moveTo>
                      <a:pt x="1905" y="115"/>
                    </a:moveTo>
                    <a:cubicBezTo>
                      <a:pt x="1794" y="230"/>
                      <a:pt x="1794" y="230"/>
                      <a:pt x="1794" y="230"/>
                    </a:cubicBezTo>
                    <a:cubicBezTo>
                      <a:pt x="1682" y="115"/>
                      <a:pt x="1682" y="115"/>
                      <a:pt x="1682" y="115"/>
                    </a:cubicBezTo>
                    <a:cubicBezTo>
                      <a:pt x="1571" y="0"/>
                      <a:pt x="1571" y="0"/>
                      <a:pt x="1571" y="0"/>
                    </a:cubicBezTo>
                    <a:cubicBezTo>
                      <a:pt x="1571" y="740"/>
                      <a:pt x="971" y="1341"/>
                      <a:pt x="230" y="1341"/>
                    </a:cubicBezTo>
                    <a:cubicBezTo>
                      <a:pt x="230" y="1341"/>
                      <a:pt x="230" y="1341"/>
                      <a:pt x="230" y="1341"/>
                    </a:cubicBezTo>
                    <a:cubicBezTo>
                      <a:pt x="230" y="1341"/>
                      <a:pt x="230" y="1341"/>
                      <a:pt x="230" y="1341"/>
                    </a:cubicBezTo>
                    <a:cubicBezTo>
                      <a:pt x="115" y="1452"/>
                      <a:pt x="115" y="1452"/>
                      <a:pt x="115" y="1452"/>
                    </a:cubicBezTo>
                    <a:cubicBezTo>
                      <a:pt x="0" y="1564"/>
                      <a:pt x="0" y="1564"/>
                      <a:pt x="0" y="1564"/>
                    </a:cubicBezTo>
                    <a:cubicBezTo>
                      <a:pt x="115" y="1675"/>
                      <a:pt x="115" y="1675"/>
                      <a:pt x="115" y="1675"/>
                    </a:cubicBezTo>
                    <a:cubicBezTo>
                      <a:pt x="230" y="1789"/>
                      <a:pt x="230" y="1789"/>
                      <a:pt x="230" y="1789"/>
                    </a:cubicBezTo>
                    <a:cubicBezTo>
                      <a:pt x="230" y="1789"/>
                      <a:pt x="230" y="1789"/>
                      <a:pt x="230" y="1789"/>
                    </a:cubicBezTo>
                    <a:cubicBezTo>
                      <a:pt x="1218" y="1789"/>
                      <a:pt x="2019" y="988"/>
                      <a:pt x="2019" y="0"/>
                    </a:cubicBezTo>
                    <a:lnTo>
                      <a:pt x="1905" y="115"/>
                    </a:lnTo>
                    <a:close/>
                  </a:path>
                </a:pathLst>
              </a:cu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8E391A44-ECB2-4313-8946-A44282723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425" y="2271713"/>
                <a:ext cx="1819275" cy="1612900"/>
              </a:xfrm>
              <a:custGeom>
                <a:avLst/>
                <a:gdLst>
                  <a:gd name="T0" fmla="*/ 1903 w 2018"/>
                  <a:gd name="T1" fmla="*/ 114 h 1789"/>
                  <a:gd name="T2" fmla="*/ 1788 w 2018"/>
                  <a:gd name="T3" fmla="*/ 0 h 1789"/>
                  <a:gd name="T4" fmla="*/ 0 w 2018"/>
                  <a:gd name="T5" fmla="*/ 1789 h 1789"/>
                  <a:gd name="T6" fmla="*/ 113 w 2018"/>
                  <a:gd name="T7" fmla="*/ 1674 h 1789"/>
                  <a:gd name="T8" fmla="*/ 224 w 2018"/>
                  <a:gd name="T9" fmla="*/ 1559 h 1789"/>
                  <a:gd name="T10" fmla="*/ 336 w 2018"/>
                  <a:gd name="T11" fmla="*/ 1674 h 1789"/>
                  <a:gd name="T12" fmla="*/ 448 w 2018"/>
                  <a:gd name="T13" fmla="*/ 1789 h 1789"/>
                  <a:gd name="T14" fmla="*/ 1788 w 2018"/>
                  <a:gd name="T15" fmla="*/ 449 h 1789"/>
                  <a:gd name="T16" fmla="*/ 1903 w 2018"/>
                  <a:gd name="T17" fmla="*/ 337 h 1789"/>
                  <a:gd name="T18" fmla="*/ 2018 w 2018"/>
                  <a:gd name="T19" fmla="*/ 225 h 1789"/>
                  <a:gd name="T20" fmla="*/ 1903 w 2018"/>
                  <a:gd name="T21" fmla="*/ 114 h 1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18" h="1789">
                    <a:moveTo>
                      <a:pt x="1903" y="114"/>
                    </a:moveTo>
                    <a:cubicBezTo>
                      <a:pt x="1788" y="0"/>
                      <a:pt x="1788" y="0"/>
                      <a:pt x="1788" y="0"/>
                    </a:cubicBezTo>
                    <a:cubicBezTo>
                      <a:pt x="800" y="0"/>
                      <a:pt x="0" y="801"/>
                      <a:pt x="0" y="1789"/>
                    </a:cubicBezTo>
                    <a:cubicBezTo>
                      <a:pt x="113" y="1674"/>
                      <a:pt x="113" y="1674"/>
                      <a:pt x="113" y="1674"/>
                    </a:cubicBezTo>
                    <a:cubicBezTo>
                      <a:pt x="224" y="1559"/>
                      <a:pt x="224" y="1559"/>
                      <a:pt x="224" y="1559"/>
                    </a:cubicBezTo>
                    <a:cubicBezTo>
                      <a:pt x="336" y="1674"/>
                      <a:pt x="336" y="1674"/>
                      <a:pt x="336" y="1674"/>
                    </a:cubicBezTo>
                    <a:cubicBezTo>
                      <a:pt x="448" y="1789"/>
                      <a:pt x="448" y="1789"/>
                      <a:pt x="448" y="1789"/>
                    </a:cubicBezTo>
                    <a:cubicBezTo>
                      <a:pt x="448" y="1049"/>
                      <a:pt x="1048" y="449"/>
                      <a:pt x="1788" y="449"/>
                    </a:cubicBezTo>
                    <a:cubicBezTo>
                      <a:pt x="1903" y="337"/>
                      <a:pt x="1903" y="337"/>
                      <a:pt x="1903" y="337"/>
                    </a:cubicBezTo>
                    <a:cubicBezTo>
                      <a:pt x="2018" y="225"/>
                      <a:pt x="2018" y="225"/>
                      <a:pt x="2018" y="225"/>
                    </a:cubicBezTo>
                    <a:lnTo>
                      <a:pt x="1903" y="114"/>
                    </a:lnTo>
                    <a:close/>
                  </a:path>
                </a:pathLst>
              </a:cu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A83C7925-3FDD-4051-B003-96BA0EB48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7738" y="2271713"/>
                <a:ext cx="1612900" cy="1820863"/>
              </a:xfrm>
              <a:custGeom>
                <a:avLst/>
                <a:gdLst>
                  <a:gd name="T0" fmla="*/ 0 w 1789"/>
                  <a:gd name="T1" fmla="*/ 0 h 2019"/>
                  <a:gd name="T2" fmla="*/ 0 w 1789"/>
                  <a:gd name="T3" fmla="*/ 0 h 2019"/>
                  <a:gd name="T4" fmla="*/ 115 w 1789"/>
                  <a:gd name="T5" fmla="*/ 114 h 2019"/>
                  <a:gd name="T6" fmla="*/ 230 w 1789"/>
                  <a:gd name="T7" fmla="*/ 225 h 2019"/>
                  <a:gd name="T8" fmla="*/ 115 w 1789"/>
                  <a:gd name="T9" fmla="*/ 337 h 2019"/>
                  <a:gd name="T10" fmla="*/ 0 w 1789"/>
                  <a:gd name="T11" fmla="*/ 449 h 2019"/>
                  <a:gd name="T12" fmla="*/ 0 w 1789"/>
                  <a:gd name="T13" fmla="*/ 449 h 2019"/>
                  <a:gd name="T14" fmla="*/ 1341 w 1789"/>
                  <a:gd name="T15" fmla="*/ 1789 h 2019"/>
                  <a:gd name="T16" fmla="*/ 1341 w 1789"/>
                  <a:gd name="T17" fmla="*/ 1789 h 2019"/>
                  <a:gd name="T18" fmla="*/ 1452 w 1789"/>
                  <a:gd name="T19" fmla="*/ 1904 h 2019"/>
                  <a:gd name="T20" fmla="*/ 1564 w 1789"/>
                  <a:gd name="T21" fmla="*/ 2019 h 2019"/>
                  <a:gd name="T22" fmla="*/ 1675 w 1789"/>
                  <a:gd name="T23" fmla="*/ 1904 h 2019"/>
                  <a:gd name="T24" fmla="*/ 1789 w 1789"/>
                  <a:gd name="T25" fmla="*/ 1789 h 2019"/>
                  <a:gd name="T26" fmla="*/ 0 w 1789"/>
                  <a:gd name="T27" fmla="*/ 0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9" h="201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5" y="114"/>
                      <a:pt x="115" y="114"/>
                      <a:pt x="115" y="114"/>
                    </a:cubicBezTo>
                    <a:cubicBezTo>
                      <a:pt x="230" y="225"/>
                      <a:pt x="230" y="225"/>
                      <a:pt x="230" y="225"/>
                    </a:cubicBezTo>
                    <a:cubicBezTo>
                      <a:pt x="115" y="337"/>
                      <a:pt x="115" y="337"/>
                      <a:pt x="115" y="337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741" y="449"/>
                      <a:pt x="1341" y="1049"/>
                      <a:pt x="1341" y="1789"/>
                    </a:cubicBezTo>
                    <a:cubicBezTo>
                      <a:pt x="1341" y="1789"/>
                      <a:pt x="1341" y="1789"/>
                      <a:pt x="1341" y="1789"/>
                    </a:cubicBezTo>
                    <a:cubicBezTo>
                      <a:pt x="1452" y="1904"/>
                      <a:pt x="1452" y="1904"/>
                      <a:pt x="1452" y="1904"/>
                    </a:cubicBezTo>
                    <a:cubicBezTo>
                      <a:pt x="1564" y="2019"/>
                      <a:pt x="1564" y="2019"/>
                      <a:pt x="1564" y="2019"/>
                    </a:cubicBezTo>
                    <a:cubicBezTo>
                      <a:pt x="1675" y="1904"/>
                      <a:pt x="1675" y="1904"/>
                      <a:pt x="1675" y="1904"/>
                    </a:cubicBezTo>
                    <a:cubicBezTo>
                      <a:pt x="1789" y="1789"/>
                      <a:pt x="1789" y="1789"/>
                      <a:pt x="1789" y="1789"/>
                    </a:cubicBezTo>
                    <a:cubicBezTo>
                      <a:pt x="1789" y="801"/>
                      <a:pt x="988" y="0"/>
                      <a:pt x="0" y="0"/>
                    </a:cubicBezTo>
                    <a:close/>
                  </a:path>
                </a:pathLst>
              </a:custGeom>
              <a:solidFill>
                <a:srgbClr val="4F62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FA2E67-B3AB-4739-912D-FB1319A2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Applications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E5E632E-B79E-48D9-83DB-02EB11D8B329}"/>
              </a:ext>
            </a:extLst>
          </p:cNvPr>
          <p:cNvGrpSpPr>
            <a:grpSpLocks noChangeAspect="1"/>
          </p:cNvGrpSpPr>
          <p:nvPr/>
        </p:nvGrpSpPr>
        <p:grpSpPr>
          <a:xfrm>
            <a:off x="2793111" y="2571699"/>
            <a:ext cx="549360" cy="548640"/>
            <a:chOff x="1565276" y="5783263"/>
            <a:chExt cx="1139825" cy="1003300"/>
          </a:xfrm>
        </p:grpSpPr>
        <p:sp>
          <p:nvSpPr>
            <p:cNvPr id="19" name="Freeform 141">
              <a:extLst>
                <a:ext uri="{FF2B5EF4-FFF2-40B4-BE49-F238E27FC236}">
                  <a16:creationId xmlns:a16="http://schemas.microsoft.com/office/drawing/2014/main" id="{FD7ACF2A-D2BF-4135-91F2-9B9A3E405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263" y="5830888"/>
              <a:ext cx="1087438" cy="906463"/>
            </a:xfrm>
            <a:custGeom>
              <a:avLst/>
              <a:gdLst>
                <a:gd name="T0" fmla="*/ 213 w 586"/>
                <a:gd name="T1" fmla="*/ 186 h 506"/>
                <a:gd name="T2" fmla="*/ 213 w 586"/>
                <a:gd name="T3" fmla="*/ 320 h 506"/>
                <a:gd name="T4" fmla="*/ 186 w 586"/>
                <a:gd name="T5" fmla="*/ 346 h 506"/>
                <a:gd name="T6" fmla="*/ 186 w 586"/>
                <a:gd name="T7" fmla="*/ 346 h 506"/>
                <a:gd name="T8" fmla="*/ 160 w 586"/>
                <a:gd name="T9" fmla="*/ 320 h 506"/>
                <a:gd name="T10" fmla="*/ 160 w 586"/>
                <a:gd name="T11" fmla="*/ 26 h 506"/>
                <a:gd name="T12" fmla="*/ 0 w 586"/>
                <a:gd name="T13" fmla="*/ 26 h 506"/>
                <a:gd name="T14" fmla="*/ 0 w 586"/>
                <a:gd name="T15" fmla="*/ 320 h 506"/>
                <a:gd name="T16" fmla="*/ 186 w 586"/>
                <a:gd name="T17" fmla="*/ 506 h 506"/>
                <a:gd name="T18" fmla="*/ 186 w 586"/>
                <a:gd name="T19" fmla="*/ 506 h 506"/>
                <a:gd name="T20" fmla="*/ 373 w 586"/>
                <a:gd name="T21" fmla="*/ 320 h 506"/>
                <a:gd name="T22" fmla="*/ 373 w 586"/>
                <a:gd name="T23" fmla="*/ 186 h 506"/>
                <a:gd name="T24" fmla="*/ 400 w 586"/>
                <a:gd name="T25" fmla="*/ 160 h 506"/>
                <a:gd name="T26" fmla="*/ 400 w 586"/>
                <a:gd name="T27" fmla="*/ 160 h 506"/>
                <a:gd name="T28" fmla="*/ 426 w 586"/>
                <a:gd name="T29" fmla="*/ 186 h 506"/>
                <a:gd name="T30" fmla="*/ 426 w 586"/>
                <a:gd name="T31" fmla="*/ 480 h 506"/>
                <a:gd name="T32" fmla="*/ 586 w 586"/>
                <a:gd name="T33" fmla="*/ 480 h 506"/>
                <a:gd name="T34" fmla="*/ 586 w 586"/>
                <a:gd name="T35" fmla="*/ 186 h 506"/>
                <a:gd name="T36" fmla="*/ 400 w 586"/>
                <a:gd name="T37" fmla="*/ 0 h 506"/>
                <a:gd name="T38" fmla="*/ 400 w 586"/>
                <a:gd name="T39" fmla="*/ 0 h 506"/>
                <a:gd name="T40" fmla="*/ 213 w 586"/>
                <a:gd name="T41" fmla="*/ 18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6" h="506">
                  <a:moveTo>
                    <a:pt x="213" y="186"/>
                  </a:moveTo>
                  <a:cubicBezTo>
                    <a:pt x="213" y="320"/>
                    <a:pt x="213" y="320"/>
                    <a:pt x="213" y="320"/>
                  </a:cubicBezTo>
                  <a:cubicBezTo>
                    <a:pt x="213" y="334"/>
                    <a:pt x="201" y="346"/>
                    <a:pt x="186" y="346"/>
                  </a:cubicBezTo>
                  <a:cubicBezTo>
                    <a:pt x="186" y="346"/>
                    <a:pt x="186" y="346"/>
                    <a:pt x="186" y="346"/>
                  </a:cubicBezTo>
                  <a:cubicBezTo>
                    <a:pt x="172" y="346"/>
                    <a:pt x="160" y="334"/>
                    <a:pt x="160" y="320"/>
                  </a:cubicBezTo>
                  <a:cubicBezTo>
                    <a:pt x="160" y="26"/>
                    <a:pt x="160" y="26"/>
                    <a:pt x="16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423"/>
                    <a:pt x="83" y="506"/>
                    <a:pt x="186" y="506"/>
                  </a:cubicBezTo>
                  <a:cubicBezTo>
                    <a:pt x="186" y="506"/>
                    <a:pt x="186" y="506"/>
                    <a:pt x="186" y="506"/>
                  </a:cubicBezTo>
                  <a:cubicBezTo>
                    <a:pt x="289" y="506"/>
                    <a:pt x="373" y="423"/>
                    <a:pt x="373" y="320"/>
                  </a:cubicBezTo>
                  <a:cubicBezTo>
                    <a:pt x="373" y="186"/>
                    <a:pt x="373" y="186"/>
                    <a:pt x="373" y="186"/>
                  </a:cubicBezTo>
                  <a:cubicBezTo>
                    <a:pt x="373" y="172"/>
                    <a:pt x="385" y="160"/>
                    <a:pt x="400" y="160"/>
                  </a:cubicBezTo>
                  <a:cubicBezTo>
                    <a:pt x="400" y="160"/>
                    <a:pt x="400" y="160"/>
                    <a:pt x="400" y="160"/>
                  </a:cubicBezTo>
                  <a:cubicBezTo>
                    <a:pt x="414" y="160"/>
                    <a:pt x="426" y="172"/>
                    <a:pt x="426" y="186"/>
                  </a:cubicBezTo>
                  <a:cubicBezTo>
                    <a:pt x="426" y="480"/>
                    <a:pt x="426" y="480"/>
                    <a:pt x="426" y="480"/>
                  </a:cubicBezTo>
                  <a:cubicBezTo>
                    <a:pt x="586" y="480"/>
                    <a:pt x="586" y="480"/>
                    <a:pt x="586" y="480"/>
                  </a:cubicBezTo>
                  <a:cubicBezTo>
                    <a:pt x="586" y="186"/>
                    <a:pt x="586" y="186"/>
                    <a:pt x="586" y="186"/>
                  </a:cubicBezTo>
                  <a:cubicBezTo>
                    <a:pt x="586" y="83"/>
                    <a:pt x="503" y="0"/>
                    <a:pt x="40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297" y="0"/>
                    <a:pt x="213" y="83"/>
                    <a:pt x="213" y="186"/>
                  </a:cubicBezTo>
                  <a:close/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127ED8-48AD-4FA6-92F8-68403B31C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276" y="5783263"/>
              <a:ext cx="347663" cy="95250"/>
            </a:xfrm>
            <a:prstGeom prst="rect">
              <a:avLst/>
            </a:pr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E9394B-9DAE-4FD3-9F18-880177927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026" y="6691313"/>
              <a:ext cx="346075" cy="95250"/>
            </a:xfrm>
            <a:prstGeom prst="rect">
              <a:avLst/>
            </a:pr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Freeform 144">
              <a:extLst>
                <a:ext uri="{FF2B5EF4-FFF2-40B4-BE49-F238E27FC236}">
                  <a16:creationId xmlns:a16="http://schemas.microsoft.com/office/drawing/2014/main" id="{AB23CAB9-621E-4363-89C0-672DEC123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6213475"/>
              <a:ext cx="271463" cy="381000"/>
            </a:xfrm>
            <a:custGeom>
              <a:avLst/>
              <a:gdLst>
                <a:gd name="T0" fmla="*/ 0 w 146"/>
                <a:gd name="T1" fmla="*/ 0 h 213"/>
                <a:gd name="T2" fmla="*/ 0 w 146"/>
                <a:gd name="T3" fmla="*/ 107 h 213"/>
                <a:gd name="T4" fmla="*/ 106 w 146"/>
                <a:gd name="T5" fmla="*/ 213 h 213"/>
                <a:gd name="T6" fmla="*/ 106 w 146"/>
                <a:gd name="T7" fmla="*/ 213 h 213"/>
                <a:gd name="T8" fmla="*/ 146 w 146"/>
                <a:gd name="T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13">
                  <a:moveTo>
                    <a:pt x="0" y="0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66"/>
                    <a:pt x="47" y="213"/>
                    <a:pt x="106" y="213"/>
                  </a:cubicBezTo>
                  <a:cubicBezTo>
                    <a:pt x="106" y="213"/>
                    <a:pt x="106" y="213"/>
                    <a:pt x="106" y="213"/>
                  </a:cubicBezTo>
                  <a:cubicBezTo>
                    <a:pt x="146" y="213"/>
                    <a:pt x="146" y="213"/>
                    <a:pt x="146" y="213"/>
                  </a:cubicBez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Freeform 145">
              <a:extLst>
                <a:ext uri="{FF2B5EF4-FFF2-40B4-BE49-F238E27FC236}">
                  <a16:creationId xmlns:a16="http://schemas.microsoft.com/office/drawing/2014/main" id="{7EFC8406-31C2-4CE7-A5B2-43BCDAF7E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751" y="6523038"/>
              <a:ext cx="74613" cy="142875"/>
            </a:xfrm>
            <a:custGeom>
              <a:avLst/>
              <a:gdLst>
                <a:gd name="T0" fmla="*/ 0 w 47"/>
                <a:gd name="T1" fmla="*/ 0 h 90"/>
                <a:gd name="T2" fmla="*/ 47 w 47"/>
                <a:gd name="T3" fmla="*/ 45 h 90"/>
                <a:gd name="T4" fmla="*/ 0 w 47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90">
                  <a:moveTo>
                    <a:pt x="0" y="0"/>
                  </a:moveTo>
                  <a:lnTo>
                    <a:pt x="47" y="45"/>
                  </a:lnTo>
                  <a:lnTo>
                    <a:pt x="0" y="90"/>
                  </a:ln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Freeform 146">
              <a:extLst>
                <a:ext uri="{FF2B5EF4-FFF2-40B4-BE49-F238E27FC236}">
                  <a16:creationId xmlns:a16="http://schemas.microsoft.com/office/drawing/2014/main" id="{6C008241-6D5C-4BFE-8DF5-E67645C6B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413" y="5975350"/>
              <a:ext cx="246063" cy="381000"/>
            </a:xfrm>
            <a:custGeom>
              <a:avLst/>
              <a:gdLst>
                <a:gd name="T0" fmla="*/ 133 w 133"/>
                <a:gd name="T1" fmla="*/ 213 h 213"/>
                <a:gd name="T2" fmla="*/ 133 w 133"/>
                <a:gd name="T3" fmla="*/ 106 h 213"/>
                <a:gd name="T4" fmla="*/ 27 w 133"/>
                <a:gd name="T5" fmla="*/ 0 h 213"/>
                <a:gd name="T6" fmla="*/ 27 w 133"/>
                <a:gd name="T7" fmla="*/ 0 h 213"/>
                <a:gd name="T8" fmla="*/ 0 w 133"/>
                <a:gd name="T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13">
                  <a:moveTo>
                    <a:pt x="133" y="213"/>
                  </a:moveTo>
                  <a:cubicBezTo>
                    <a:pt x="133" y="106"/>
                    <a:pt x="133" y="106"/>
                    <a:pt x="133" y="106"/>
                  </a:cubicBezTo>
                  <a:cubicBezTo>
                    <a:pt x="133" y="47"/>
                    <a:pt x="86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Freeform 147">
              <a:extLst>
                <a:ext uri="{FF2B5EF4-FFF2-40B4-BE49-F238E27FC236}">
                  <a16:creationId xmlns:a16="http://schemas.microsoft.com/office/drawing/2014/main" id="{F5BE2D16-9629-4715-BF16-7EE40C3E8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451" y="6284913"/>
              <a:ext cx="147638" cy="71438"/>
            </a:xfrm>
            <a:custGeom>
              <a:avLst/>
              <a:gdLst>
                <a:gd name="T0" fmla="*/ 93 w 93"/>
                <a:gd name="T1" fmla="*/ 0 h 45"/>
                <a:gd name="T2" fmla="*/ 46 w 93"/>
                <a:gd name="T3" fmla="*/ 45 h 45"/>
                <a:gd name="T4" fmla="*/ 0 w 93"/>
                <a:gd name="T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" h="45">
                  <a:moveTo>
                    <a:pt x="93" y="0"/>
                  </a:moveTo>
                  <a:lnTo>
                    <a:pt x="46" y="45"/>
                  </a:lnTo>
                  <a:lnTo>
                    <a:pt x="0" y="0"/>
                  </a:ln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862;p91">
            <a:extLst>
              <a:ext uri="{FF2B5EF4-FFF2-40B4-BE49-F238E27FC236}">
                <a16:creationId xmlns:a16="http://schemas.microsoft.com/office/drawing/2014/main" id="{A519387B-F671-4821-AC18-013D8A57B953}"/>
              </a:ext>
            </a:extLst>
          </p:cNvPr>
          <p:cNvSpPr txBox="1"/>
          <p:nvPr/>
        </p:nvSpPr>
        <p:spPr>
          <a:xfrm>
            <a:off x="4337265" y="4686045"/>
            <a:ext cx="152096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Predictive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Analytics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C0D216-2620-452E-9B6A-7C1250530945}"/>
              </a:ext>
            </a:extLst>
          </p:cNvPr>
          <p:cNvGrpSpPr>
            <a:grpSpLocks noChangeAspect="1"/>
          </p:cNvGrpSpPr>
          <p:nvPr/>
        </p:nvGrpSpPr>
        <p:grpSpPr>
          <a:xfrm>
            <a:off x="4775517" y="4160875"/>
            <a:ext cx="535751" cy="548640"/>
            <a:chOff x="1585913" y="47625"/>
            <a:chExt cx="1055688" cy="1081088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D5059FFE-2FF8-48D3-BDF9-F08665FEF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913" y="47625"/>
              <a:ext cx="590550" cy="1081088"/>
            </a:xfrm>
            <a:custGeom>
              <a:avLst/>
              <a:gdLst>
                <a:gd name="T0" fmla="*/ 316 w 319"/>
                <a:gd name="T1" fmla="*/ 80 h 605"/>
                <a:gd name="T2" fmla="*/ 250 w 319"/>
                <a:gd name="T3" fmla="*/ 0 h 605"/>
                <a:gd name="T4" fmla="*/ 143 w 319"/>
                <a:gd name="T5" fmla="*/ 93 h 605"/>
                <a:gd name="T6" fmla="*/ 68 w 319"/>
                <a:gd name="T7" fmla="*/ 191 h 605"/>
                <a:gd name="T8" fmla="*/ 51 w 319"/>
                <a:gd name="T9" fmla="*/ 362 h 605"/>
                <a:gd name="T10" fmla="*/ 156 w 319"/>
                <a:gd name="T11" fmla="*/ 493 h 605"/>
                <a:gd name="T12" fmla="*/ 316 w 319"/>
                <a:gd name="T13" fmla="*/ 520 h 605"/>
                <a:gd name="T14" fmla="*/ 316 w 319"/>
                <a:gd name="T15" fmla="*/ 453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605">
                  <a:moveTo>
                    <a:pt x="316" y="80"/>
                  </a:moveTo>
                  <a:cubicBezTo>
                    <a:pt x="316" y="53"/>
                    <a:pt x="319" y="0"/>
                    <a:pt x="250" y="0"/>
                  </a:cubicBezTo>
                  <a:cubicBezTo>
                    <a:pt x="195" y="0"/>
                    <a:pt x="145" y="58"/>
                    <a:pt x="143" y="93"/>
                  </a:cubicBezTo>
                  <a:cubicBezTo>
                    <a:pt x="102" y="99"/>
                    <a:pt x="62" y="139"/>
                    <a:pt x="68" y="191"/>
                  </a:cubicBezTo>
                  <a:cubicBezTo>
                    <a:pt x="28" y="210"/>
                    <a:pt x="0" y="313"/>
                    <a:pt x="51" y="362"/>
                  </a:cubicBezTo>
                  <a:cubicBezTo>
                    <a:pt x="42" y="404"/>
                    <a:pt x="70" y="501"/>
                    <a:pt x="156" y="493"/>
                  </a:cubicBezTo>
                  <a:cubicBezTo>
                    <a:pt x="177" y="605"/>
                    <a:pt x="316" y="602"/>
                    <a:pt x="316" y="520"/>
                  </a:cubicBezTo>
                  <a:cubicBezTo>
                    <a:pt x="316" y="453"/>
                    <a:pt x="316" y="453"/>
                    <a:pt x="316" y="453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A5AC7AD1-4CE5-4DB5-A7A7-BA6B4F182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026" y="214313"/>
              <a:ext cx="171450" cy="142875"/>
            </a:xfrm>
            <a:custGeom>
              <a:avLst/>
              <a:gdLst>
                <a:gd name="T0" fmla="*/ 93 w 93"/>
                <a:gd name="T1" fmla="*/ 80 h 80"/>
                <a:gd name="T2" fmla="*/ 0 w 93"/>
                <a:gd name="T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3" h="80">
                  <a:moveTo>
                    <a:pt x="93" y="80"/>
                  </a:moveTo>
                  <a:cubicBezTo>
                    <a:pt x="45" y="80"/>
                    <a:pt x="0" y="72"/>
                    <a:pt x="0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D232F2DE-BC15-4D16-90B8-EC9B19743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963" y="425450"/>
              <a:ext cx="633413" cy="120650"/>
            </a:xfrm>
            <a:custGeom>
              <a:avLst/>
              <a:gdLst>
                <a:gd name="T0" fmla="*/ 0 w 342"/>
                <a:gd name="T1" fmla="*/ 54 h 68"/>
                <a:gd name="T2" fmla="*/ 81 w 342"/>
                <a:gd name="T3" fmla="*/ 41 h 68"/>
                <a:gd name="T4" fmla="*/ 128 w 342"/>
                <a:gd name="T5" fmla="*/ 2 h 68"/>
                <a:gd name="T6" fmla="*/ 168 w 342"/>
                <a:gd name="T7" fmla="*/ 2 h 68"/>
                <a:gd name="T8" fmla="*/ 342 w 342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68">
                  <a:moveTo>
                    <a:pt x="0" y="54"/>
                  </a:moveTo>
                  <a:cubicBezTo>
                    <a:pt x="22" y="68"/>
                    <a:pt x="60" y="63"/>
                    <a:pt x="81" y="41"/>
                  </a:cubicBezTo>
                  <a:cubicBezTo>
                    <a:pt x="96" y="25"/>
                    <a:pt x="112" y="0"/>
                    <a:pt x="128" y="2"/>
                  </a:cubicBezTo>
                  <a:cubicBezTo>
                    <a:pt x="168" y="2"/>
                    <a:pt x="168" y="2"/>
                    <a:pt x="168" y="2"/>
                  </a:cubicBezTo>
                  <a:cubicBezTo>
                    <a:pt x="342" y="2"/>
                    <a:pt x="342" y="2"/>
                    <a:pt x="342" y="2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3D33C8BC-2822-4153-8715-FB7646E7B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876" y="809625"/>
              <a:ext cx="444500" cy="50800"/>
            </a:xfrm>
            <a:custGeom>
              <a:avLst/>
              <a:gdLst>
                <a:gd name="T0" fmla="*/ 0 w 240"/>
                <a:gd name="T1" fmla="*/ 29 h 29"/>
                <a:gd name="T2" fmla="*/ 66 w 240"/>
                <a:gd name="T3" fmla="*/ 0 h 29"/>
                <a:gd name="T4" fmla="*/ 240 w 2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29">
                  <a:moveTo>
                    <a:pt x="0" y="29"/>
                  </a:moveTo>
                  <a:cubicBezTo>
                    <a:pt x="9" y="6"/>
                    <a:pt x="33" y="0"/>
                    <a:pt x="66" y="0"/>
                  </a:cubicBezTo>
                  <a:cubicBezTo>
                    <a:pt x="240" y="0"/>
                    <a:pt x="240" y="0"/>
                    <a:pt x="240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D0FA29F5-2396-4001-8017-13E5B7D81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563" y="717550"/>
              <a:ext cx="77788" cy="77788"/>
            </a:xfrm>
            <a:custGeom>
              <a:avLst/>
              <a:gdLst>
                <a:gd name="T0" fmla="*/ 42 w 42"/>
                <a:gd name="T1" fmla="*/ 43 h 43"/>
                <a:gd name="T2" fmla="*/ 0 w 42"/>
                <a:gd name="T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" h="43">
                  <a:moveTo>
                    <a:pt x="42" y="43"/>
                  </a:moveTo>
                  <a:cubicBezTo>
                    <a:pt x="19" y="39"/>
                    <a:pt x="0" y="18"/>
                    <a:pt x="0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81CA2629-2ABF-4244-B791-BA915ECFE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717550"/>
              <a:ext cx="192088" cy="211138"/>
            </a:xfrm>
            <a:custGeom>
              <a:avLst/>
              <a:gdLst>
                <a:gd name="T0" fmla="*/ 0 w 104"/>
                <a:gd name="T1" fmla="*/ 118 h 118"/>
                <a:gd name="T2" fmla="*/ 104 w 104"/>
                <a:gd name="T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4" h="118">
                  <a:moveTo>
                    <a:pt x="0" y="118"/>
                  </a:moveTo>
                  <a:cubicBezTo>
                    <a:pt x="0" y="67"/>
                    <a:pt x="29" y="0"/>
                    <a:pt x="104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F57D4A18-91DC-4A1F-AF5E-4039A56F4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1176" y="450850"/>
              <a:ext cx="77788" cy="146050"/>
            </a:xfrm>
            <a:custGeom>
              <a:avLst/>
              <a:gdLst>
                <a:gd name="T0" fmla="*/ 0 w 42"/>
                <a:gd name="T1" fmla="*/ 0 h 82"/>
                <a:gd name="T2" fmla="*/ 42 w 42"/>
                <a:gd name="T3" fmla="*/ 40 h 82"/>
                <a:gd name="T4" fmla="*/ 14 w 4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82">
                  <a:moveTo>
                    <a:pt x="0" y="0"/>
                  </a:moveTo>
                  <a:cubicBezTo>
                    <a:pt x="23" y="0"/>
                    <a:pt x="42" y="16"/>
                    <a:pt x="42" y="40"/>
                  </a:cubicBezTo>
                  <a:cubicBezTo>
                    <a:pt x="42" y="58"/>
                    <a:pt x="30" y="76"/>
                    <a:pt x="14" y="82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B87800D6-3EF5-458A-9FE1-2BE3C6F54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538" y="173038"/>
              <a:ext cx="304800" cy="65088"/>
            </a:xfrm>
            <a:custGeom>
              <a:avLst/>
              <a:gdLst>
                <a:gd name="T0" fmla="*/ 164 w 164"/>
                <a:gd name="T1" fmla="*/ 36 h 36"/>
                <a:gd name="T2" fmla="*/ 84 w 164"/>
                <a:gd name="T3" fmla="*/ 36 h 36"/>
                <a:gd name="T4" fmla="*/ 0 w 164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6">
                  <a:moveTo>
                    <a:pt x="164" y="36"/>
                  </a:moveTo>
                  <a:cubicBezTo>
                    <a:pt x="84" y="36"/>
                    <a:pt x="84" y="36"/>
                    <a:pt x="84" y="36"/>
                  </a:cubicBezTo>
                  <a:cubicBezTo>
                    <a:pt x="48" y="36"/>
                    <a:pt x="12" y="31"/>
                    <a:pt x="0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Line 13">
              <a:extLst>
                <a:ext uri="{FF2B5EF4-FFF2-40B4-BE49-F238E27FC236}">
                  <a16:creationId xmlns:a16="http://schemas.microsoft.com/office/drawing/2014/main" id="{B3B55265-E07E-44DA-8268-016DF6338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0113" y="285750"/>
              <a:ext cx="0" cy="142875"/>
            </a:xfrm>
            <a:prstGeom prst="lin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Line 14">
              <a:extLst>
                <a:ext uri="{FF2B5EF4-FFF2-40B4-BE49-F238E27FC236}">
                  <a16:creationId xmlns:a16="http://schemas.microsoft.com/office/drawing/2014/main" id="{1B8AD3A3-853A-432F-90A0-A73A5FCBA4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0113" y="500063"/>
              <a:ext cx="0" cy="261938"/>
            </a:xfrm>
            <a:prstGeom prst="lin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Line 15">
              <a:extLst>
                <a:ext uri="{FF2B5EF4-FFF2-40B4-BE49-F238E27FC236}">
                  <a16:creationId xmlns:a16="http://schemas.microsoft.com/office/drawing/2014/main" id="{175D9E1A-E6DB-464F-B6D3-05261DD99D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0113" y="619125"/>
              <a:ext cx="149225" cy="0"/>
            </a:xfrm>
            <a:prstGeom prst="lin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Line 16">
              <a:extLst>
                <a:ext uri="{FF2B5EF4-FFF2-40B4-BE49-F238E27FC236}">
                  <a16:creationId xmlns:a16="http://schemas.microsoft.com/office/drawing/2014/main" id="{83F72670-BD3E-4FE7-A76A-FB0778FC1D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0913" y="1000125"/>
              <a:ext cx="98425" cy="0"/>
            </a:xfrm>
            <a:prstGeom prst="lin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CCAE5E8-9E13-42B8-A2A5-E37FB514B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376" y="357188"/>
              <a:ext cx="149225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F285D4A-EC8F-40E4-8DA5-6CDFD09B1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338" y="166688"/>
              <a:ext cx="147638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1B03F86-851C-441B-8ED2-3DDB8282A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338" y="547688"/>
              <a:ext cx="147638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6E6EC4-049A-46E1-B697-BA7DF903C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338" y="928688"/>
              <a:ext cx="147638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9FE818A-69F2-430D-810B-BF206E6AA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376" y="738188"/>
              <a:ext cx="149225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862;p91">
            <a:extLst>
              <a:ext uri="{FF2B5EF4-FFF2-40B4-BE49-F238E27FC236}">
                <a16:creationId xmlns:a16="http://schemas.microsoft.com/office/drawing/2014/main" id="{1702D25B-332C-41CB-88E0-5B04502F95CF}"/>
              </a:ext>
            </a:extLst>
          </p:cNvPr>
          <p:cNvSpPr txBox="1"/>
          <p:nvPr/>
        </p:nvSpPr>
        <p:spPr>
          <a:xfrm>
            <a:off x="4734478" y="3099095"/>
            <a:ext cx="193949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Data Lake/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Warehouse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4173583-AE54-4EBF-BB57-31098EEC264A}"/>
              </a:ext>
            </a:extLst>
          </p:cNvPr>
          <p:cNvGrpSpPr>
            <a:grpSpLocks noChangeAspect="1"/>
          </p:cNvGrpSpPr>
          <p:nvPr/>
        </p:nvGrpSpPr>
        <p:grpSpPr>
          <a:xfrm>
            <a:off x="4795030" y="2530703"/>
            <a:ext cx="484300" cy="576073"/>
            <a:chOff x="1698626" y="3860800"/>
            <a:chExt cx="846138" cy="1006476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68F49D8-79AC-43CC-83D9-B029F601FE37}"/>
                </a:ext>
              </a:extLst>
            </p:cNvPr>
            <p:cNvGrpSpPr/>
            <p:nvPr/>
          </p:nvGrpSpPr>
          <p:grpSpPr>
            <a:xfrm>
              <a:off x="1698626" y="3860800"/>
              <a:ext cx="846138" cy="1006476"/>
              <a:chOff x="1698626" y="3860800"/>
              <a:chExt cx="846138" cy="1006476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0A5F607E-A1B0-4F0B-8CA9-C27D281D4648}"/>
                  </a:ext>
                </a:extLst>
              </p:cNvPr>
              <p:cNvGrpSpPr/>
              <p:nvPr/>
            </p:nvGrpSpPr>
            <p:grpSpPr>
              <a:xfrm>
                <a:off x="1698626" y="3860800"/>
                <a:ext cx="846138" cy="1006476"/>
                <a:chOff x="1698626" y="3860800"/>
                <a:chExt cx="846138" cy="1006476"/>
              </a:xfrm>
            </p:grpSpPr>
            <p:sp>
              <p:nvSpPr>
                <p:cNvPr id="69" name="Freeform 92">
                  <a:extLst>
                    <a:ext uri="{FF2B5EF4-FFF2-40B4-BE49-F238E27FC236}">
                      <a16:creationId xmlns:a16="http://schemas.microsoft.com/office/drawing/2014/main" id="{4053B04F-F6B4-4FF5-AACC-4571B99368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8627" y="3860800"/>
                  <a:ext cx="846137" cy="384796"/>
                </a:xfrm>
                <a:custGeom>
                  <a:avLst/>
                  <a:gdLst>
                    <a:gd name="T0" fmla="*/ 454 w 454"/>
                    <a:gd name="T1" fmla="*/ 80 h 294"/>
                    <a:gd name="T2" fmla="*/ 227 w 454"/>
                    <a:gd name="T3" fmla="*/ 0 h 294"/>
                    <a:gd name="T4" fmla="*/ 0 w 454"/>
                    <a:gd name="T5" fmla="*/ 80 h 294"/>
                    <a:gd name="T6" fmla="*/ 0 w 454"/>
                    <a:gd name="T7" fmla="*/ 214 h 294"/>
                    <a:gd name="T8" fmla="*/ 227 w 454"/>
                    <a:gd name="T9" fmla="*/ 294 h 294"/>
                    <a:gd name="T10" fmla="*/ 454 w 454"/>
                    <a:gd name="T11" fmla="*/ 214 h 294"/>
                    <a:gd name="T12" fmla="*/ 454 w 454"/>
                    <a:gd name="T13" fmla="*/ 80 h 294"/>
                    <a:gd name="connsiteX0" fmla="*/ 5000 w 10000"/>
                    <a:gd name="connsiteY0" fmla="*/ 10000 h 11730"/>
                    <a:gd name="connsiteX1" fmla="*/ 10000 w 10000"/>
                    <a:gd name="connsiteY1" fmla="*/ 7279 h 11730"/>
                    <a:gd name="connsiteX2" fmla="*/ 10000 w 10000"/>
                    <a:gd name="connsiteY2" fmla="*/ 2721 h 11730"/>
                    <a:gd name="connsiteX3" fmla="*/ 5000 w 10000"/>
                    <a:gd name="connsiteY3" fmla="*/ 0 h 11730"/>
                    <a:gd name="connsiteX4" fmla="*/ 0 w 10000"/>
                    <a:gd name="connsiteY4" fmla="*/ 2721 h 11730"/>
                    <a:gd name="connsiteX5" fmla="*/ 0 w 10000"/>
                    <a:gd name="connsiteY5" fmla="*/ 7279 h 11730"/>
                    <a:gd name="connsiteX6" fmla="*/ 6081 w 10000"/>
                    <a:gd name="connsiteY6" fmla="*/ 11730 h 11730"/>
                    <a:gd name="connsiteX0" fmla="*/ 5000 w 10000"/>
                    <a:gd name="connsiteY0" fmla="*/ 10000 h 10000"/>
                    <a:gd name="connsiteX1" fmla="*/ 10000 w 10000"/>
                    <a:gd name="connsiteY1" fmla="*/ 7279 h 10000"/>
                    <a:gd name="connsiteX2" fmla="*/ 10000 w 10000"/>
                    <a:gd name="connsiteY2" fmla="*/ 2721 h 10000"/>
                    <a:gd name="connsiteX3" fmla="*/ 5000 w 10000"/>
                    <a:gd name="connsiteY3" fmla="*/ 0 h 10000"/>
                    <a:gd name="connsiteX4" fmla="*/ 0 w 10000"/>
                    <a:gd name="connsiteY4" fmla="*/ 2721 h 10000"/>
                    <a:gd name="connsiteX5" fmla="*/ 0 w 10000"/>
                    <a:gd name="connsiteY5" fmla="*/ 7279 h 10000"/>
                    <a:gd name="connsiteX0" fmla="*/ 10000 w 10000"/>
                    <a:gd name="connsiteY0" fmla="*/ 7279 h 7279"/>
                    <a:gd name="connsiteX1" fmla="*/ 10000 w 10000"/>
                    <a:gd name="connsiteY1" fmla="*/ 2721 h 7279"/>
                    <a:gd name="connsiteX2" fmla="*/ 5000 w 10000"/>
                    <a:gd name="connsiteY2" fmla="*/ 0 h 7279"/>
                    <a:gd name="connsiteX3" fmla="*/ 0 w 10000"/>
                    <a:gd name="connsiteY3" fmla="*/ 2721 h 7279"/>
                    <a:gd name="connsiteX4" fmla="*/ 0 w 10000"/>
                    <a:gd name="connsiteY4" fmla="*/ 7279 h 7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7279">
                      <a:moveTo>
                        <a:pt x="10000" y="7279"/>
                      </a:moveTo>
                      <a:lnTo>
                        <a:pt x="10000" y="2721"/>
                      </a:lnTo>
                      <a:cubicBezTo>
                        <a:pt x="10000" y="1224"/>
                        <a:pt x="7753" y="0"/>
                        <a:pt x="5000" y="0"/>
                      </a:cubicBezTo>
                      <a:cubicBezTo>
                        <a:pt x="2247" y="0"/>
                        <a:pt x="0" y="1224"/>
                        <a:pt x="0" y="2721"/>
                      </a:cubicBezTo>
                      <a:lnTo>
                        <a:pt x="0" y="7279"/>
                      </a:lnTo>
                    </a:path>
                  </a:pathLst>
                </a:custGeom>
                <a:noFill/>
                <a:ln w="22225" cap="flat">
                  <a:solidFill>
                    <a:schemeClr val="bg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Freeform 95">
                  <a:extLst>
                    <a:ext uri="{FF2B5EF4-FFF2-40B4-BE49-F238E27FC236}">
                      <a16:creationId xmlns:a16="http://schemas.microsoft.com/office/drawing/2014/main" id="{89B07B99-E8AA-4E9A-8EEA-FEBDBA9FFF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8626" y="4579938"/>
                  <a:ext cx="846138" cy="287338"/>
                </a:xfrm>
                <a:custGeom>
                  <a:avLst/>
                  <a:gdLst>
                    <a:gd name="T0" fmla="*/ 0 w 454"/>
                    <a:gd name="T1" fmla="*/ 0 h 160"/>
                    <a:gd name="T2" fmla="*/ 0 w 454"/>
                    <a:gd name="T3" fmla="*/ 80 h 160"/>
                    <a:gd name="T4" fmla="*/ 227 w 454"/>
                    <a:gd name="T5" fmla="*/ 160 h 160"/>
                    <a:gd name="T6" fmla="*/ 454 w 454"/>
                    <a:gd name="T7" fmla="*/ 80 h 160"/>
                    <a:gd name="T8" fmla="*/ 454 w 454"/>
                    <a:gd name="T9" fmla="*/ 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4" h="160">
                      <a:moveTo>
                        <a:pt x="0" y="0"/>
                      </a:move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125"/>
                        <a:pt x="102" y="160"/>
                        <a:pt x="227" y="160"/>
                      </a:cubicBezTo>
                      <a:cubicBezTo>
                        <a:pt x="352" y="160"/>
                        <a:pt x="454" y="125"/>
                        <a:pt x="454" y="80"/>
                      </a:cubicBezTo>
                      <a:cubicBezTo>
                        <a:pt x="454" y="0"/>
                        <a:pt x="454" y="0"/>
                        <a:pt x="454" y="0"/>
                      </a:cubicBezTo>
                    </a:path>
                  </a:pathLst>
                </a:custGeom>
                <a:noFill/>
                <a:ln w="22225" cap="flat">
                  <a:solidFill>
                    <a:schemeClr val="bg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6" name="Freeform 93">
                <a:extLst>
                  <a:ext uri="{FF2B5EF4-FFF2-40B4-BE49-F238E27FC236}">
                    <a16:creationId xmlns:a16="http://schemas.microsoft.com/office/drawing/2014/main" id="{80831736-759C-4D9E-AA98-EA2314514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8626" y="4005263"/>
                <a:ext cx="846138" cy="144463"/>
              </a:xfrm>
              <a:custGeom>
                <a:avLst/>
                <a:gdLst>
                  <a:gd name="T0" fmla="*/ 0 w 454"/>
                  <a:gd name="T1" fmla="*/ 0 h 80"/>
                  <a:gd name="T2" fmla="*/ 227 w 454"/>
                  <a:gd name="T3" fmla="*/ 80 h 80"/>
                  <a:gd name="T4" fmla="*/ 454 w 454"/>
                  <a:gd name="T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4" h="80">
                    <a:moveTo>
                      <a:pt x="0" y="0"/>
                    </a:moveTo>
                    <a:cubicBezTo>
                      <a:pt x="0" y="45"/>
                      <a:pt x="102" y="80"/>
                      <a:pt x="227" y="80"/>
                    </a:cubicBezTo>
                    <a:cubicBezTo>
                      <a:pt x="352" y="80"/>
                      <a:pt x="454" y="45"/>
                      <a:pt x="454" y="0"/>
                    </a:cubicBezTo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CCC7119F-5495-4884-B43E-86D6616D20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8626" y="4158394"/>
                <a:ext cx="0" cy="430212"/>
              </a:xfrm>
              <a:prstGeom prst="line">
                <a:avLst/>
              </a:prstGeom>
              <a:ln w="222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E686AC76-F996-4E10-A32D-7E5510FAAC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4764" y="4213119"/>
                <a:ext cx="0" cy="430212"/>
              </a:xfrm>
              <a:prstGeom prst="line">
                <a:avLst/>
              </a:prstGeom>
              <a:ln w="222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FF3EFE1-D416-401F-882A-B7480F94A04E}"/>
                </a:ext>
              </a:extLst>
            </p:cNvPr>
            <p:cNvGrpSpPr/>
            <p:nvPr/>
          </p:nvGrpSpPr>
          <p:grpSpPr>
            <a:xfrm>
              <a:off x="1889442" y="4260577"/>
              <a:ext cx="464511" cy="446982"/>
              <a:chOff x="7802555" y="2230438"/>
              <a:chExt cx="588962" cy="566738"/>
            </a:xfrm>
          </p:grpSpPr>
          <p:sp>
            <p:nvSpPr>
              <p:cNvPr id="63" name="Freeform 57">
                <a:extLst>
                  <a:ext uri="{FF2B5EF4-FFF2-40B4-BE49-F238E27FC236}">
                    <a16:creationId xmlns:a16="http://schemas.microsoft.com/office/drawing/2014/main" id="{AE1D3864-023C-4D4D-883E-DB138ABCE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2555" y="2230438"/>
                <a:ext cx="588962" cy="566738"/>
              </a:xfrm>
              <a:custGeom>
                <a:avLst/>
                <a:gdLst>
                  <a:gd name="T0" fmla="*/ 316 w 316"/>
                  <a:gd name="T1" fmla="*/ 122 h 315"/>
                  <a:gd name="T2" fmla="*/ 295 w 316"/>
                  <a:gd name="T3" fmla="*/ 71 h 315"/>
                  <a:gd name="T4" fmla="*/ 264 w 316"/>
                  <a:gd name="T5" fmla="*/ 81 h 315"/>
                  <a:gd name="T6" fmla="*/ 234 w 316"/>
                  <a:gd name="T7" fmla="*/ 51 h 315"/>
                  <a:gd name="T8" fmla="*/ 244 w 316"/>
                  <a:gd name="T9" fmla="*/ 21 h 315"/>
                  <a:gd name="T10" fmla="*/ 194 w 316"/>
                  <a:gd name="T11" fmla="*/ 0 h 315"/>
                  <a:gd name="T12" fmla="*/ 179 w 316"/>
                  <a:gd name="T13" fmla="*/ 29 h 315"/>
                  <a:gd name="T14" fmla="*/ 137 w 316"/>
                  <a:gd name="T15" fmla="*/ 29 h 315"/>
                  <a:gd name="T16" fmla="*/ 122 w 316"/>
                  <a:gd name="T17" fmla="*/ 0 h 315"/>
                  <a:gd name="T18" fmla="*/ 72 w 316"/>
                  <a:gd name="T19" fmla="*/ 21 h 315"/>
                  <a:gd name="T20" fmla="*/ 82 w 316"/>
                  <a:gd name="T21" fmla="*/ 51 h 315"/>
                  <a:gd name="T22" fmla="*/ 52 w 316"/>
                  <a:gd name="T23" fmla="*/ 81 h 315"/>
                  <a:gd name="T24" fmla="*/ 21 w 316"/>
                  <a:gd name="T25" fmla="*/ 71 h 315"/>
                  <a:gd name="T26" fmla="*/ 0 w 316"/>
                  <a:gd name="T27" fmla="*/ 122 h 315"/>
                  <a:gd name="T28" fmla="*/ 29 w 316"/>
                  <a:gd name="T29" fmla="*/ 136 h 315"/>
                  <a:gd name="T30" fmla="*/ 29 w 316"/>
                  <a:gd name="T31" fmla="*/ 179 h 315"/>
                  <a:gd name="T32" fmla="*/ 0 w 316"/>
                  <a:gd name="T33" fmla="*/ 193 h 315"/>
                  <a:gd name="T34" fmla="*/ 21 w 316"/>
                  <a:gd name="T35" fmla="*/ 243 h 315"/>
                  <a:gd name="T36" fmla="*/ 52 w 316"/>
                  <a:gd name="T37" fmla="*/ 233 h 315"/>
                  <a:gd name="T38" fmla="*/ 82 w 316"/>
                  <a:gd name="T39" fmla="*/ 264 h 315"/>
                  <a:gd name="T40" fmla="*/ 72 w 316"/>
                  <a:gd name="T41" fmla="*/ 294 h 315"/>
                  <a:gd name="T42" fmla="*/ 122 w 316"/>
                  <a:gd name="T43" fmla="*/ 315 h 315"/>
                  <a:gd name="T44" fmla="*/ 137 w 316"/>
                  <a:gd name="T45" fmla="*/ 286 h 315"/>
                  <a:gd name="T46" fmla="*/ 179 w 316"/>
                  <a:gd name="T47" fmla="*/ 286 h 315"/>
                  <a:gd name="T48" fmla="*/ 194 w 316"/>
                  <a:gd name="T49" fmla="*/ 315 h 315"/>
                  <a:gd name="T50" fmla="*/ 244 w 316"/>
                  <a:gd name="T51" fmla="*/ 294 h 315"/>
                  <a:gd name="T52" fmla="*/ 234 w 316"/>
                  <a:gd name="T53" fmla="*/ 264 h 315"/>
                  <a:gd name="T54" fmla="*/ 264 w 316"/>
                  <a:gd name="T55" fmla="*/ 233 h 315"/>
                  <a:gd name="T56" fmla="*/ 295 w 316"/>
                  <a:gd name="T57" fmla="*/ 243 h 315"/>
                  <a:gd name="T58" fmla="*/ 316 w 316"/>
                  <a:gd name="T59" fmla="*/ 193 h 315"/>
                  <a:gd name="T60" fmla="*/ 287 w 316"/>
                  <a:gd name="T61" fmla="*/ 179 h 315"/>
                  <a:gd name="T62" fmla="*/ 287 w 316"/>
                  <a:gd name="T63" fmla="*/ 136 h 315"/>
                  <a:gd name="T64" fmla="*/ 316 w 316"/>
                  <a:gd name="T65" fmla="*/ 12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6" h="315">
                    <a:moveTo>
                      <a:pt x="316" y="122"/>
                    </a:moveTo>
                    <a:cubicBezTo>
                      <a:pt x="295" y="71"/>
                      <a:pt x="295" y="71"/>
                      <a:pt x="295" y="71"/>
                    </a:cubicBezTo>
                    <a:cubicBezTo>
                      <a:pt x="264" y="81"/>
                      <a:pt x="264" y="81"/>
                      <a:pt x="264" y="81"/>
                    </a:cubicBezTo>
                    <a:cubicBezTo>
                      <a:pt x="256" y="70"/>
                      <a:pt x="245" y="59"/>
                      <a:pt x="234" y="51"/>
                    </a:cubicBezTo>
                    <a:cubicBezTo>
                      <a:pt x="244" y="21"/>
                      <a:pt x="244" y="21"/>
                      <a:pt x="244" y="21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179" y="29"/>
                      <a:pt x="179" y="29"/>
                      <a:pt x="179" y="29"/>
                    </a:cubicBezTo>
                    <a:cubicBezTo>
                      <a:pt x="165" y="26"/>
                      <a:pt x="151" y="26"/>
                      <a:pt x="137" y="29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82" y="51"/>
                      <a:pt x="82" y="51"/>
                      <a:pt x="82" y="51"/>
                    </a:cubicBezTo>
                    <a:cubicBezTo>
                      <a:pt x="70" y="60"/>
                      <a:pt x="60" y="70"/>
                      <a:pt x="52" y="8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29" y="136"/>
                      <a:pt x="29" y="136"/>
                      <a:pt x="29" y="136"/>
                    </a:cubicBezTo>
                    <a:cubicBezTo>
                      <a:pt x="27" y="150"/>
                      <a:pt x="27" y="164"/>
                      <a:pt x="29" y="179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21" y="243"/>
                      <a:pt x="21" y="243"/>
                      <a:pt x="21" y="243"/>
                    </a:cubicBezTo>
                    <a:cubicBezTo>
                      <a:pt x="52" y="233"/>
                      <a:pt x="52" y="233"/>
                      <a:pt x="52" y="233"/>
                    </a:cubicBezTo>
                    <a:cubicBezTo>
                      <a:pt x="60" y="245"/>
                      <a:pt x="70" y="255"/>
                      <a:pt x="82" y="264"/>
                    </a:cubicBezTo>
                    <a:cubicBezTo>
                      <a:pt x="72" y="294"/>
                      <a:pt x="72" y="294"/>
                      <a:pt x="72" y="294"/>
                    </a:cubicBezTo>
                    <a:cubicBezTo>
                      <a:pt x="122" y="315"/>
                      <a:pt x="122" y="315"/>
                      <a:pt x="122" y="315"/>
                    </a:cubicBezTo>
                    <a:cubicBezTo>
                      <a:pt x="137" y="286"/>
                      <a:pt x="137" y="286"/>
                      <a:pt x="137" y="286"/>
                    </a:cubicBezTo>
                    <a:cubicBezTo>
                      <a:pt x="151" y="288"/>
                      <a:pt x="165" y="289"/>
                      <a:pt x="179" y="286"/>
                    </a:cubicBezTo>
                    <a:cubicBezTo>
                      <a:pt x="194" y="315"/>
                      <a:pt x="194" y="315"/>
                      <a:pt x="194" y="315"/>
                    </a:cubicBezTo>
                    <a:cubicBezTo>
                      <a:pt x="244" y="294"/>
                      <a:pt x="244" y="294"/>
                      <a:pt x="244" y="294"/>
                    </a:cubicBezTo>
                    <a:cubicBezTo>
                      <a:pt x="234" y="264"/>
                      <a:pt x="234" y="264"/>
                      <a:pt x="234" y="264"/>
                    </a:cubicBezTo>
                    <a:cubicBezTo>
                      <a:pt x="246" y="255"/>
                      <a:pt x="256" y="245"/>
                      <a:pt x="264" y="233"/>
                    </a:cubicBezTo>
                    <a:cubicBezTo>
                      <a:pt x="295" y="243"/>
                      <a:pt x="295" y="243"/>
                      <a:pt x="295" y="24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287" y="179"/>
                      <a:pt x="287" y="179"/>
                      <a:pt x="287" y="179"/>
                    </a:cubicBezTo>
                    <a:cubicBezTo>
                      <a:pt x="289" y="165"/>
                      <a:pt x="289" y="150"/>
                      <a:pt x="287" y="136"/>
                    </a:cubicBezTo>
                    <a:lnTo>
                      <a:pt x="316" y="122"/>
                    </a:lnTo>
                    <a:close/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D8C7FAD-5AC2-4211-9CF6-D118C459F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8938" y="2424113"/>
                <a:ext cx="173038" cy="168275"/>
              </a:xfrm>
              <a:prstGeom prst="ellipse">
                <a:avLst/>
              </a:pr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2" name="Google Shape;862;p91">
            <a:extLst>
              <a:ext uri="{FF2B5EF4-FFF2-40B4-BE49-F238E27FC236}">
                <a16:creationId xmlns:a16="http://schemas.microsoft.com/office/drawing/2014/main" id="{3A0B5D52-C970-4455-9889-10BB3B7CA6FD}"/>
              </a:ext>
            </a:extLst>
          </p:cNvPr>
          <p:cNvSpPr txBox="1"/>
          <p:nvPr/>
        </p:nvSpPr>
        <p:spPr>
          <a:xfrm>
            <a:off x="2104651" y="3129588"/>
            <a:ext cx="126649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Pipeline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FA55461-61F2-4356-9DA9-30E3117C3EFC}"/>
              </a:ext>
            </a:extLst>
          </p:cNvPr>
          <p:cNvSpPr/>
          <p:nvPr/>
        </p:nvSpPr>
        <p:spPr>
          <a:xfrm>
            <a:off x="935691" y="3200883"/>
            <a:ext cx="1636295" cy="16362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rtlCol="0" anchor="t" anchorCtr="0">
            <a:noAutofit/>
          </a:bodyPr>
          <a:lstStyle/>
          <a:p>
            <a:pPr marL="0" marR="0" indent="0" algn="l" rtl="0">
              <a:lnSpc>
                <a:spcPct val="11555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u="none" strike="noStrike" cap="none" dirty="0">
              <a:solidFill>
                <a:srgbClr val="FFFFFF"/>
              </a:solidFill>
              <a:latin typeface="Lato Light" panose="020F0302020204030203" pitchFamily="34" charset="77"/>
              <a:ea typeface="Montserrat ExtraLight"/>
              <a:cs typeface="Montserrat ExtraLight"/>
              <a:sym typeface="Montserrat ExtraLight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AA5AD42-9F54-4ABC-B9C5-5C767E372627}"/>
              </a:ext>
            </a:extLst>
          </p:cNvPr>
          <p:cNvGrpSpPr/>
          <p:nvPr/>
        </p:nvGrpSpPr>
        <p:grpSpPr>
          <a:xfrm>
            <a:off x="1468590" y="3436495"/>
            <a:ext cx="762473" cy="846064"/>
            <a:chOff x="9526588" y="307055"/>
            <a:chExt cx="688975" cy="764508"/>
          </a:xfrm>
        </p:grpSpPr>
        <p:sp>
          <p:nvSpPr>
            <p:cNvPr id="105" name="Freeform 50">
              <a:extLst>
                <a:ext uri="{FF2B5EF4-FFF2-40B4-BE49-F238E27FC236}">
                  <a16:creationId xmlns:a16="http://schemas.microsoft.com/office/drawing/2014/main" id="{F0957D63-98DF-4D24-8AD5-AED967D33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6588" y="640434"/>
              <a:ext cx="442913" cy="357188"/>
            </a:xfrm>
            <a:custGeom>
              <a:avLst/>
              <a:gdLst>
                <a:gd name="T0" fmla="*/ 240 w 240"/>
                <a:gd name="T1" fmla="*/ 67 h 200"/>
                <a:gd name="T2" fmla="*/ 240 w 240"/>
                <a:gd name="T3" fmla="*/ 54 h 200"/>
                <a:gd name="T4" fmla="*/ 120 w 240"/>
                <a:gd name="T5" fmla="*/ 0 h 200"/>
                <a:gd name="T6" fmla="*/ 0 w 240"/>
                <a:gd name="T7" fmla="*/ 67 h 200"/>
                <a:gd name="T8" fmla="*/ 0 w 240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00">
                  <a:moveTo>
                    <a:pt x="240" y="67"/>
                  </a:moveTo>
                  <a:cubicBezTo>
                    <a:pt x="240" y="54"/>
                    <a:pt x="240" y="54"/>
                    <a:pt x="240" y="54"/>
                  </a:cubicBezTo>
                  <a:cubicBezTo>
                    <a:pt x="240" y="30"/>
                    <a:pt x="174" y="0"/>
                    <a:pt x="120" y="0"/>
                  </a:cubicBezTo>
                  <a:cubicBezTo>
                    <a:pt x="66" y="0"/>
                    <a:pt x="0" y="43"/>
                    <a:pt x="0" y="67"/>
                  </a:cubicBezTo>
                  <a:cubicBezTo>
                    <a:pt x="0" y="200"/>
                    <a:pt x="0" y="200"/>
                    <a:pt x="0" y="200"/>
                  </a:cubicBezTo>
                </a:path>
              </a:pathLst>
            </a:custGeom>
            <a:noFill/>
            <a:ln w="38100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Freeform 51">
              <a:extLst>
                <a:ext uri="{FF2B5EF4-FFF2-40B4-BE49-F238E27FC236}">
                  <a16:creationId xmlns:a16="http://schemas.microsoft.com/office/drawing/2014/main" id="{FDC6268B-42AE-4105-8E7F-AE1FF398A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7238" y="307055"/>
              <a:ext cx="222250" cy="261938"/>
            </a:xfrm>
            <a:custGeom>
              <a:avLst/>
              <a:gdLst>
                <a:gd name="T0" fmla="*/ 60 w 120"/>
                <a:gd name="T1" fmla="*/ 0 h 146"/>
                <a:gd name="T2" fmla="*/ 0 w 120"/>
                <a:gd name="T3" fmla="*/ 52 h 146"/>
                <a:gd name="T4" fmla="*/ 0 w 120"/>
                <a:gd name="T5" fmla="*/ 94 h 146"/>
                <a:gd name="T6" fmla="*/ 60 w 120"/>
                <a:gd name="T7" fmla="*/ 146 h 146"/>
                <a:gd name="T8" fmla="*/ 120 w 120"/>
                <a:gd name="T9" fmla="*/ 94 h 146"/>
                <a:gd name="T10" fmla="*/ 120 w 120"/>
                <a:gd name="T11" fmla="*/ 52 h 146"/>
                <a:gd name="T12" fmla="*/ 60 w 120"/>
                <a:gd name="T1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46">
                  <a:moveTo>
                    <a:pt x="60" y="0"/>
                  </a:moveTo>
                  <a:cubicBezTo>
                    <a:pt x="29" y="0"/>
                    <a:pt x="0" y="23"/>
                    <a:pt x="0" y="5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23"/>
                    <a:pt x="29" y="146"/>
                    <a:pt x="60" y="146"/>
                  </a:cubicBezTo>
                  <a:cubicBezTo>
                    <a:pt x="91" y="146"/>
                    <a:pt x="120" y="123"/>
                    <a:pt x="120" y="94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0" y="23"/>
                    <a:pt x="91" y="0"/>
                    <a:pt x="60" y="0"/>
                  </a:cubicBezTo>
                  <a:close/>
                </a:path>
              </a:pathLst>
            </a:custGeom>
            <a:noFill/>
            <a:ln w="38100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Freeform 52">
              <a:extLst>
                <a:ext uri="{FF2B5EF4-FFF2-40B4-BE49-F238E27FC236}">
                  <a16:creationId xmlns:a16="http://schemas.microsoft.com/office/drawing/2014/main" id="{F8B4D6D9-4EB5-44D5-8F47-6C9A4918A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7238" y="833438"/>
              <a:ext cx="568325" cy="238125"/>
            </a:xfrm>
            <a:custGeom>
              <a:avLst/>
              <a:gdLst>
                <a:gd name="T0" fmla="*/ 280 w 358"/>
                <a:gd name="T1" fmla="*/ 150 h 150"/>
                <a:gd name="T2" fmla="*/ 358 w 358"/>
                <a:gd name="T3" fmla="*/ 0 h 150"/>
                <a:gd name="T4" fmla="*/ 140 w 358"/>
                <a:gd name="T5" fmla="*/ 0 h 150"/>
                <a:gd name="T6" fmla="*/ 94 w 358"/>
                <a:gd name="T7" fmla="*/ 105 h 150"/>
                <a:gd name="T8" fmla="*/ 0 w 358"/>
                <a:gd name="T9" fmla="*/ 10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50">
                  <a:moveTo>
                    <a:pt x="280" y="150"/>
                  </a:moveTo>
                  <a:lnTo>
                    <a:pt x="358" y="0"/>
                  </a:lnTo>
                  <a:lnTo>
                    <a:pt x="140" y="0"/>
                  </a:lnTo>
                  <a:lnTo>
                    <a:pt x="94" y="105"/>
                  </a:lnTo>
                  <a:lnTo>
                    <a:pt x="0" y="105"/>
                  </a:lnTo>
                </a:path>
              </a:pathLst>
            </a:custGeom>
            <a:noFill/>
            <a:ln w="38100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Line 54">
              <a:extLst>
                <a:ext uri="{FF2B5EF4-FFF2-40B4-BE49-F238E27FC236}">
                  <a16:creationId xmlns:a16="http://schemas.microsoft.com/office/drawing/2014/main" id="{0DD9ED0B-00C2-423C-A7FF-369215A636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0216" y="1071563"/>
              <a:ext cx="476839" cy="0"/>
            </a:xfrm>
            <a:prstGeom prst="line">
              <a:avLst/>
            </a:prstGeom>
            <a:noFill/>
            <a:ln w="38100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8" name="Google Shape;1468;p105">
            <a:extLst>
              <a:ext uri="{FF2B5EF4-FFF2-40B4-BE49-F238E27FC236}">
                <a16:creationId xmlns:a16="http://schemas.microsoft.com/office/drawing/2014/main" id="{2F8DA113-6951-4C71-9DA9-2DCB2C3FCF97}"/>
              </a:ext>
            </a:extLst>
          </p:cNvPr>
          <p:cNvSpPr txBox="1"/>
          <p:nvPr/>
        </p:nvSpPr>
        <p:spPr>
          <a:xfrm>
            <a:off x="6928411" y="1098445"/>
            <a:ext cx="4557500" cy="1352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n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applications react to changes in data and use analytic services </a:t>
            </a:r>
            <a:br>
              <a:rPr lang="en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" sz="22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autonomously take action </a:t>
            </a:r>
            <a:endParaRPr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91662EE-1FDD-4D28-8518-F27D9A09B16A}"/>
              </a:ext>
            </a:extLst>
          </p:cNvPr>
          <p:cNvSpPr/>
          <p:nvPr/>
        </p:nvSpPr>
        <p:spPr>
          <a:xfrm>
            <a:off x="6966997" y="2744846"/>
            <a:ext cx="4518914" cy="1257941"/>
          </a:xfrm>
          <a:prstGeom prst="rect">
            <a:avLst/>
          </a:prstGeom>
          <a:solidFill>
            <a:srgbClr val="DFE0E1"/>
          </a:solidFill>
          <a:ln w="25400" cap="flat" cmpd="sng" algn="ctr">
            <a:noFill/>
            <a:prstDash val="solid"/>
          </a:ln>
          <a:effectLst>
            <a:softEdge rad="31750"/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Today’s Data Apps are </a:t>
            </a:r>
            <a:r>
              <a:rPr lang="en-US" sz="2000" b="1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typically a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07F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hybrid of SQL and procedural code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4FFD61D-3684-4D0F-9FDE-637E3C3C44EA}"/>
              </a:ext>
            </a:extLst>
          </p:cNvPr>
          <p:cNvGrpSpPr/>
          <p:nvPr/>
        </p:nvGrpSpPr>
        <p:grpSpPr>
          <a:xfrm>
            <a:off x="5129885" y="4422287"/>
            <a:ext cx="2705917" cy="1550347"/>
            <a:chOff x="7198412" y="4397892"/>
            <a:chExt cx="2748496" cy="1574743"/>
          </a:xfrm>
        </p:grpSpPr>
        <p:pic>
          <p:nvPicPr>
            <p:cNvPr id="99" name="Google Shape;1465;p105">
              <a:extLst>
                <a:ext uri="{FF2B5EF4-FFF2-40B4-BE49-F238E27FC236}">
                  <a16:creationId xmlns:a16="http://schemas.microsoft.com/office/drawing/2014/main" id="{2CD614FC-C8F4-43D3-A2BD-529BA1D79CC1}"/>
                </a:ext>
              </a:extLst>
            </p:cNvPr>
            <p:cNvPicPr preferRelativeResize="0"/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8222" y="5086973"/>
              <a:ext cx="1009240" cy="245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Picture 8" descr="Python Logo, history, meaning, symbol, PNG">
              <a:extLst>
                <a:ext uri="{FF2B5EF4-FFF2-40B4-BE49-F238E27FC236}">
                  <a16:creationId xmlns:a16="http://schemas.microsoft.com/office/drawing/2014/main" id="{8A1EF3CA-CE3B-491B-8891-D6977D2B97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2147" y="4397892"/>
              <a:ext cx="1128736" cy="634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4" descr="Visual Studio Code launches as a snap | Snapcraft">
              <a:extLst>
                <a:ext uri="{FF2B5EF4-FFF2-40B4-BE49-F238E27FC236}">
                  <a16:creationId xmlns:a16="http://schemas.microsoft.com/office/drawing/2014/main" id="{A1BB301A-0DE2-4A45-815F-D462B342B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8412" y="5386242"/>
              <a:ext cx="1172786" cy="586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6" descr="Java logo and symbol, meaning, history, PNG">
              <a:extLst>
                <a:ext uri="{FF2B5EF4-FFF2-40B4-BE49-F238E27FC236}">
                  <a16:creationId xmlns:a16="http://schemas.microsoft.com/office/drawing/2014/main" id="{1A9D4285-46D9-4ABE-BC28-23AFEAB0C9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3940" y="4840212"/>
              <a:ext cx="702968" cy="439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Google Shape;1466;p105">
              <a:extLst>
                <a:ext uri="{FF2B5EF4-FFF2-40B4-BE49-F238E27FC236}">
                  <a16:creationId xmlns:a16="http://schemas.microsoft.com/office/drawing/2014/main" id="{A82FFBBD-FBFD-44D8-B55C-51D546A10838}"/>
                </a:ext>
              </a:extLst>
            </p:cNvPr>
            <p:cNvPicPr preferRelativeResize="0"/>
            <p:nvPr/>
          </p:nvPicPr>
          <p:blipFill>
            <a:blip r:embed="rId7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30164" y="5386241"/>
              <a:ext cx="932901" cy="5863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B15AA-AFBD-468A-9092-A616696880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sp>
        <p:nvSpPr>
          <p:cNvPr id="116" name="Google Shape;862;p91">
            <a:extLst>
              <a:ext uri="{FF2B5EF4-FFF2-40B4-BE49-F238E27FC236}">
                <a16:creationId xmlns:a16="http://schemas.microsoft.com/office/drawing/2014/main" id="{E871C1CB-39EC-48E2-AAEB-A9C4700D4A20}"/>
              </a:ext>
            </a:extLst>
          </p:cNvPr>
          <p:cNvSpPr txBox="1"/>
          <p:nvPr/>
        </p:nvSpPr>
        <p:spPr>
          <a:xfrm>
            <a:off x="698642" y="4282751"/>
            <a:ext cx="1496731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User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Applications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EEE80F6-3890-4C76-A151-173F91EBA907}"/>
              </a:ext>
            </a:extLst>
          </p:cNvPr>
          <p:cNvSpPr txBox="1"/>
          <p:nvPr/>
        </p:nvSpPr>
        <p:spPr>
          <a:xfrm>
            <a:off x="2551279" y="1466218"/>
            <a:ext cx="3041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Modern Data Stack</a:t>
            </a:r>
          </a:p>
        </p:txBody>
      </p:sp>
    </p:spTree>
    <p:extLst>
      <p:ext uri="{BB962C8B-B14F-4D97-AF65-F5344CB8AC3E}">
        <p14:creationId xmlns:p14="http://schemas.microsoft.com/office/powerpoint/2010/main" val="314506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9A4F987-921F-46AD-A859-1551EE0584C6}"/>
              </a:ext>
            </a:extLst>
          </p:cNvPr>
          <p:cNvGrpSpPr/>
          <p:nvPr/>
        </p:nvGrpSpPr>
        <p:grpSpPr>
          <a:xfrm>
            <a:off x="6731045" y="1862589"/>
            <a:ext cx="3931920" cy="3931920"/>
            <a:chOff x="-4550600" y="2058731"/>
            <a:chExt cx="3931920" cy="3931920"/>
          </a:xfrm>
        </p:grpSpPr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0E46EE53-EC33-46DA-AB97-B3D151F83B8A}"/>
                </a:ext>
              </a:extLst>
            </p:cNvPr>
            <p:cNvSpPr/>
            <p:nvPr/>
          </p:nvSpPr>
          <p:spPr>
            <a:xfrm rot="16200000">
              <a:off x="-2574830" y="2063169"/>
              <a:ext cx="1959617" cy="1952111"/>
            </a:xfrm>
            <a:custGeom>
              <a:avLst/>
              <a:gdLst>
                <a:gd name="connsiteX0" fmla="*/ 1959617 w 1959617"/>
                <a:gd name="connsiteY0" fmla="*/ 0 h 1952111"/>
                <a:gd name="connsiteX1" fmla="*/ 1950152 w 1959617"/>
                <a:gd name="connsiteY1" fmla="*/ 187445 h 1952111"/>
                <a:gd name="connsiteX2" fmla="*/ 195349 w 1959617"/>
                <a:gd name="connsiteY2" fmla="*/ 1942247 h 1952111"/>
                <a:gd name="connsiteX3" fmla="*/ 0 w 1959617"/>
                <a:gd name="connsiteY3" fmla="*/ 1952111 h 1952111"/>
                <a:gd name="connsiteX4" fmla="*/ 0 w 1959617"/>
                <a:gd name="connsiteY4" fmla="*/ 0 h 1952111"/>
                <a:gd name="connsiteX5" fmla="*/ 1959617 w 1959617"/>
                <a:gd name="connsiteY5" fmla="*/ 0 h 195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9617" h="1952111">
                  <a:moveTo>
                    <a:pt x="1959617" y="0"/>
                  </a:moveTo>
                  <a:lnTo>
                    <a:pt x="1950152" y="187445"/>
                  </a:lnTo>
                  <a:cubicBezTo>
                    <a:pt x="1856187" y="1112702"/>
                    <a:pt x="1120607" y="1848282"/>
                    <a:pt x="195349" y="1942247"/>
                  </a:cubicBezTo>
                  <a:lnTo>
                    <a:pt x="0" y="1952111"/>
                  </a:lnTo>
                  <a:lnTo>
                    <a:pt x="0" y="0"/>
                  </a:lnTo>
                  <a:lnTo>
                    <a:pt x="19596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3DF414D9-D59D-49FA-91C8-E5C819BBAC86}"/>
                </a:ext>
              </a:extLst>
            </p:cNvPr>
            <p:cNvSpPr/>
            <p:nvPr/>
          </p:nvSpPr>
          <p:spPr>
            <a:xfrm rot="16200000">
              <a:off x="-4546648" y="4015080"/>
              <a:ext cx="1971619" cy="1979523"/>
            </a:xfrm>
            <a:custGeom>
              <a:avLst/>
              <a:gdLst>
                <a:gd name="connsiteX0" fmla="*/ 1971619 w 1971619"/>
                <a:gd name="connsiteY0" fmla="*/ 286 h 1979523"/>
                <a:gd name="connsiteX1" fmla="*/ 1971618 w 1971619"/>
                <a:gd name="connsiteY1" fmla="*/ 1979523 h 1979523"/>
                <a:gd name="connsiteX2" fmla="*/ 685 w 1971619"/>
                <a:gd name="connsiteY2" fmla="*/ 1979523 h 1979523"/>
                <a:gd name="connsiteX3" fmla="*/ 0 w 1971619"/>
                <a:gd name="connsiteY3" fmla="*/ 1965960 h 1979523"/>
                <a:gd name="connsiteX4" fmla="*/ 1965960 w 1971619"/>
                <a:gd name="connsiteY4" fmla="*/ 0 h 1979523"/>
                <a:gd name="connsiteX5" fmla="*/ 1971619 w 1971619"/>
                <a:gd name="connsiteY5" fmla="*/ 286 h 197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1619" h="1979523">
                  <a:moveTo>
                    <a:pt x="1971619" y="286"/>
                  </a:moveTo>
                  <a:lnTo>
                    <a:pt x="1971618" y="1979523"/>
                  </a:lnTo>
                  <a:lnTo>
                    <a:pt x="685" y="1979523"/>
                  </a:lnTo>
                  <a:lnTo>
                    <a:pt x="0" y="1965960"/>
                  </a:lnTo>
                  <a:cubicBezTo>
                    <a:pt x="0" y="880190"/>
                    <a:pt x="880190" y="0"/>
                    <a:pt x="1965960" y="0"/>
                  </a:cubicBezTo>
                  <a:lnTo>
                    <a:pt x="1971619" y="286"/>
                  </a:lnTo>
                  <a:close/>
                </a:path>
              </a:pathLst>
            </a:custGeom>
            <a:solidFill>
              <a:srgbClr val="F6B2A3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45690988-7B5A-488A-986F-FAB0A1C7E313}"/>
                </a:ext>
              </a:extLst>
            </p:cNvPr>
            <p:cNvSpPr/>
            <p:nvPr/>
          </p:nvSpPr>
          <p:spPr>
            <a:xfrm rot="16200000">
              <a:off x="-4540847" y="2049263"/>
              <a:ext cx="1960302" cy="1979237"/>
            </a:xfrm>
            <a:custGeom>
              <a:avLst/>
              <a:gdLst>
                <a:gd name="connsiteX0" fmla="*/ 1960302 w 1960302"/>
                <a:gd name="connsiteY0" fmla="*/ 1965674 h 1979237"/>
                <a:gd name="connsiteX1" fmla="*/ 1959617 w 1960302"/>
                <a:gd name="connsiteY1" fmla="*/ 1979237 h 1979237"/>
                <a:gd name="connsiteX2" fmla="*/ 0 w 1960302"/>
                <a:gd name="connsiteY2" fmla="*/ 1979237 h 1979237"/>
                <a:gd name="connsiteX3" fmla="*/ 1 w 1960302"/>
                <a:gd name="connsiteY3" fmla="*/ 0 h 1979237"/>
                <a:gd name="connsiteX4" fmla="*/ 195350 w 1960302"/>
                <a:gd name="connsiteY4" fmla="*/ 9864 h 1979237"/>
                <a:gd name="connsiteX5" fmla="*/ 1960302 w 1960302"/>
                <a:gd name="connsiteY5" fmla="*/ 1965674 h 19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0302" h="1979237">
                  <a:moveTo>
                    <a:pt x="1960302" y="1965674"/>
                  </a:moveTo>
                  <a:lnTo>
                    <a:pt x="1959617" y="1979237"/>
                  </a:lnTo>
                  <a:lnTo>
                    <a:pt x="0" y="1979237"/>
                  </a:lnTo>
                  <a:lnTo>
                    <a:pt x="1" y="0"/>
                  </a:lnTo>
                  <a:lnTo>
                    <a:pt x="195350" y="9864"/>
                  </a:lnTo>
                  <a:cubicBezTo>
                    <a:pt x="1186697" y="110541"/>
                    <a:pt x="1960302" y="947764"/>
                    <a:pt x="1960302" y="1965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C012C962-3359-40B9-9797-8785A9811C3F}"/>
                </a:ext>
              </a:extLst>
            </p:cNvPr>
            <p:cNvSpPr/>
            <p:nvPr/>
          </p:nvSpPr>
          <p:spPr>
            <a:xfrm rot="16200000">
              <a:off x="-2580345" y="4028301"/>
              <a:ext cx="1970933" cy="1952397"/>
            </a:xfrm>
            <a:custGeom>
              <a:avLst/>
              <a:gdLst>
                <a:gd name="connsiteX0" fmla="*/ 1970933 w 1970933"/>
                <a:gd name="connsiteY0" fmla="*/ 0 h 1952397"/>
                <a:gd name="connsiteX1" fmla="*/ 1970933 w 1970933"/>
                <a:gd name="connsiteY1" fmla="*/ 1952111 h 1952397"/>
                <a:gd name="connsiteX2" fmla="*/ 1965274 w 1970933"/>
                <a:gd name="connsiteY2" fmla="*/ 1952397 h 1952397"/>
                <a:gd name="connsiteX3" fmla="*/ 9464 w 1970933"/>
                <a:gd name="connsiteY3" fmla="*/ 187445 h 1952397"/>
                <a:gd name="connsiteX4" fmla="*/ 0 w 1970933"/>
                <a:gd name="connsiteY4" fmla="*/ 0 h 1952397"/>
                <a:gd name="connsiteX5" fmla="*/ 1970933 w 1970933"/>
                <a:gd name="connsiteY5" fmla="*/ 0 h 195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0933" h="1952397">
                  <a:moveTo>
                    <a:pt x="1970933" y="0"/>
                  </a:moveTo>
                  <a:lnTo>
                    <a:pt x="1970933" y="1952111"/>
                  </a:lnTo>
                  <a:lnTo>
                    <a:pt x="1965274" y="1952397"/>
                  </a:lnTo>
                  <a:cubicBezTo>
                    <a:pt x="947365" y="1952397"/>
                    <a:pt x="110141" y="1178792"/>
                    <a:pt x="9464" y="187445"/>
                  </a:cubicBezTo>
                  <a:lnTo>
                    <a:pt x="0" y="0"/>
                  </a:lnTo>
                  <a:lnTo>
                    <a:pt x="1970933" y="0"/>
                  </a:lnTo>
                  <a:close/>
                </a:path>
              </a:pathLst>
            </a:custGeom>
            <a:solidFill>
              <a:srgbClr val="D9E6EB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41C135-D9B3-44B4-AFC1-C670B0EC728D}"/>
              </a:ext>
            </a:extLst>
          </p:cNvPr>
          <p:cNvGrpSpPr/>
          <p:nvPr/>
        </p:nvGrpSpPr>
        <p:grpSpPr>
          <a:xfrm>
            <a:off x="8027037" y="3168089"/>
            <a:ext cx="1320270" cy="1320920"/>
            <a:chOff x="5439672" y="3168089"/>
            <a:chExt cx="1320270" cy="132092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1408CE5-5968-4973-9E24-81CD56DEC6D4}"/>
                </a:ext>
              </a:extLst>
            </p:cNvPr>
            <p:cNvSpPr/>
            <p:nvPr/>
          </p:nvSpPr>
          <p:spPr>
            <a:xfrm>
              <a:off x="5553411" y="3279909"/>
              <a:ext cx="1108345" cy="11083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187C836-D01E-43B6-8839-1298672D0CE9}"/>
                </a:ext>
              </a:extLst>
            </p:cNvPr>
            <p:cNvGrpSpPr/>
            <p:nvPr/>
          </p:nvGrpSpPr>
          <p:grpSpPr>
            <a:xfrm>
              <a:off x="5439672" y="3168089"/>
              <a:ext cx="1320270" cy="1320920"/>
              <a:chOff x="8226425" y="2271713"/>
              <a:chExt cx="3224213" cy="3225801"/>
            </a:xfrm>
          </p:grpSpPr>
          <p:sp>
            <p:nvSpPr>
              <p:cNvPr id="254" name="Freeform 5">
                <a:extLst>
                  <a:ext uri="{FF2B5EF4-FFF2-40B4-BE49-F238E27FC236}">
                    <a16:creationId xmlns:a16="http://schemas.microsoft.com/office/drawing/2014/main" id="{4DA7A772-C934-42FD-A01C-2CD7CBDC2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425" y="3676651"/>
                <a:ext cx="1611313" cy="1820863"/>
              </a:xfrm>
              <a:custGeom>
                <a:avLst/>
                <a:gdLst>
                  <a:gd name="T0" fmla="*/ 1673 w 1788"/>
                  <a:gd name="T1" fmla="*/ 1905 h 2019"/>
                  <a:gd name="T2" fmla="*/ 1558 w 1788"/>
                  <a:gd name="T3" fmla="*/ 1794 h 2019"/>
                  <a:gd name="T4" fmla="*/ 1673 w 1788"/>
                  <a:gd name="T5" fmla="*/ 1682 h 2019"/>
                  <a:gd name="T6" fmla="*/ 1788 w 1788"/>
                  <a:gd name="T7" fmla="*/ 1571 h 2019"/>
                  <a:gd name="T8" fmla="*/ 448 w 1788"/>
                  <a:gd name="T9" fmla="*/ 230 h 2019"/>
                  <a:gd name="T10" fmla="*/ 336 w 1788"/>
                  <a:gd name="T11" fmla="*/ 115 h 2019"/>
                  <a:gd name="T12" fmla="*/ 224 w 1788"/>
                  <a:gd name="T13" fmla="*/ 0 h 2019"/>
                  <a:gd name="T14" fmla="*/ 113 w 1788"/>
                  <a:gd name="T15" fmla="*/ 115 h 2019"/>
                  <a:gd name="T16" fmla="*/ 0 w 1788"/>
                  <a:gd name="T17" fmla="*/ 230 h 2019"/>
                  <a:gd name="T18" fmla="*/ 1788 w 1788"/>
                  <a:gd name="T19" fmla="*/ 2019 h 2019"/>
                  <a:gd name="T20" fmla="*/ 1673 w 1788"/>
                  <a:gd name="T21" fmla="*/ 1905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88" h="2019">
                    <a:moveTo>
                      <a:pt x="1673" y="1905"/>
                    </a:moveTo>
                    <a:cubicBezTo>
                      <a:pt x="1558" y="1794"/>
                      <a:pt x="1558" y="1794"/>
                      <a:pt x="1558" y="1794"/>
                    </a:cubicBezTo>
                    <a:cubicBezTo>
                      <a:pt x="1673" y="1682"/>
                      <a:pt x="1673" y="1682"/>
                      <a:pt x="1673" y="1682"/>
                    </a:cubicBezTo>
                    <a:cubicBezTo>
                      <a:pt x="1788" y="1571"/>
                      <a:pt x="1788" y="1571"/>
                      <a:pt x="1788" y="1571"/>
                    </a:cubicBezTo>
                    <a:cubicBezTo>
                      <a:pt x="1048" y="1571"/>
                      <a:pt x="448" y="970"/>
                      <a:pt x="448" y="230"/>
                    </a:cubicBezTo>
                    <a:cubicBezTo>
                      <a:pt x="336" y="115"/>
                      <a:pt x="336" y="115"/>
                      <a:pt x="336" y="115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113" y="115"/>
                      <a:pt x="113" y="115"/>
                      <a:pt x="113" y="115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0" y="1218"/>
                      <a:pt x="800" y="2019"/>
                      <a:pt x="1788" y="2019"/>
                    </a:cubicBezTo>
                    <a:lnTo>
                      <a:pt x="1673" y="1905"/>
                    </a:lnTo>
                    <a:close/>
                  </a:path>
                </a:pathLst>
              </a:custGeom>
              <a:solidFill>
                <a:srgbClr val="4F62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">
                <a:extLst>
                  <a:ext uri="{FF2B5EF4-FFF2-40B4-BE49-F238E27FC236}">
                    <a16:creationId xmlns:a16="http://schemas.microsoft.com/office/drawing/2014/main" id="{EE24CF79-0FEE-47CE-B80D-0F95B56AE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1363" y="3884613"/>
                <a:ext cx="1819275" cy="1612900"/>
              </a:xfrm>
              <a:custGeom>
                <a:avLst/>
                <a:gdLst>
                  <a:gd name="T0" fmla="*/ 1905 w 2019"/>
                  <a:gd name="T1" fmla="*/ 115 h 1789"/>
                  <a:gd name="T2" fmla="*/ 1794 w 2019"/>
                  <a:gd name="T3" fmla="*/ 230 h 1789"/>
                  <a:gd name="T4" fmla="*/ 1682 w 2019"/>
                  <a:gd name="T5" fmla="*/ 115 h 1789"/>
                  <a:gd name="T6" fmla="*/ 1571 w 2019"/>
                  <a:gd name="T7" fmla="*/ 0 h 1789"/>
                  <a:gd name="T8" fmla="*/ 230 w 2019"/>
                  <a:gd name="T9" fmla="*/ 1341 h 1789"/>
                  <a:gd name="T10" fmla="*/ 230 w 2019"/>
                  <a:gd name="T11" fmla="*/ 1341 h 1789"/>
                  <a:gd name="T12" fmla="*/ 230 w 2019"/>
                  <a:gd name="T13" fmla="*/ 1341 h 1789"/>
                  <a:gd name="T14" fmla="*/ 115 w 2019"/>
                  <a:gd name="T15" fmla="*/ 1452 h 1789"/>
                  <a:gd name="T16" fmla="*/ 0 w 2019"/>
                  <a:gd name="T17" fmla="*/ 1564 h 1789"/>
                  <a:gd name="T18" fmla="*/ 115 w 2019"/>
                  <a:gd name="T19" fmla="*/ 1675 h 1789"/>
                  <a:gd name="T20" fmla="*/ 230 w 2019"/>
                  <a:gd name="T21" fmla="*/ 1789 h 1789"/>
                  <a:gd name="T22" fmla="*/ 230 w 2019"/>
                  <a:gd name="T23" fmla="*/ 1789 h 1789"/>
                  <a:gd name="T24" fmla="*/ 2019 w 2019"/>
                  <a:gd name="T25" fmla="*/ 0 h 1789"/>
                  <a:gd name="T26" fmla="*/ 1905 w 2019"/>
                  <a:gd name="T27" fmla="*/ 115 h 1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19" h="1789">
                    <a:moveTo>
                      <a:pt x="1905" y="115"/>
                    </a:moveTo>
                    <a:cubicBezTo>
                      <a:pt x="1794" y="230"/>
                      <a:pt x="1794" y="230"/>
                      <a:pt x="1794" y="230"/>
                    </a:cubicBezTo>
                    <a:cubicBezTo>
                      <a:pt x="1682" y="115"/>
                      <a:pt x="1682" y="115"/>
                      <a:pt x="1682" y="115"/>
                    </a:cubicBezTo>
                    <a:cubicBezTo>
                      <a:pt x="1571" y="0"/>
                      <a:pt x="1571" y="0"/>
                      <a:pt x="1571" y="0"/>
                    </a:cubicBezTo>
                    <a:cubicBezTo>
                      <a:pt x="1571" y="740"/>
                      <a:pt x="971" y="1341"/>
                      <a:pt x="230" y="1341"/>
                    </a:cubicBezTo>
                    <a:cubicBezTo>
                      <a:pt x="230" y="1341"/>
                      <a:pt x="230" y="1341"/>
                      <a:pt x="230" y="1341"/>
                    </a:cubicBezTo>
                    <a:cubicBezTo>
                      <a:pt x="230" y="1341"/>
                      <a:pt x="230" y="1341"/>
                      <a:pt x="230" y="1341"/>
                    </a:cubicBezTo>
                    <a:cubicBezTo>
                      <a:pt x="115" y="1452"/>
                      <a:pt x="115" y="1452"/>
                      <a:pt x="115" y="1452"/>
                    </a:cubicBezTo>
                    <a:cubicBezTo>
                      <a:pt x="0" y="1564"/>
                      <a:pt x="0" y="1564"/>
                      <a:pt x="0" y="1564"/>
                    </a:cubicBezTo>
                    <a:cubicBezTo>
                      <a:pt x="115" y="1675"/>
                      <a:pt x="115" y="1675"/>
                      <a:pt x="115" y="1675"/>
                    </a:cubicBezTo>
                    <a:cubicBezTo>
                      <a:pt x="230" y="1789"/>
                      <a:pt x="230" y="1789"/>
                      <a:pt x="230" y="1789"/>
                    </a:cubicBezTo>
                    <a:cubicBezTo>
                      <a:pt x="230" y="1789"/>
                      <a:pt x="230" y="1789"/>
                      <a:pt x="230" y="1789"/>
                    </a:cubicBezTo>
                    <a:cubicBezTo>
                      <a:pt x="1218" y="1789"/>
                      <a:pt x="2019" y="988"/>
                      <a:pt x="2019" y="0"/>
                    </a:cubicBezTo>
                    <a:lnTo>
                      <a:pt x="1905" y="115"/>
                    </a:lnTo>
                    <a:close/>
                  </a:path>
                </a:pathLst>
              </a:cu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8E391A44-ECB2-4313-8946-A44282723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425" y="2271713"/>
                <a:ext cx="1819275" cy="1612900"/>
              </a:xfrm>
              <a:custGeom>
                <a:avLst/>
                <a:gdLst>
                  <a:gd name="T0" fmla="*/ 1903 w 2018"/>
                  <a:gd name="T1" fmla="*/ 114 h 1789"/>
                  <a:gd name="T2" fmla="*/ 1788 w 2018"/>
                  <a:gd name="T3" fmla="*/ 0 h 1789"/>
                  <a:gd name="T4" fmla="*/ 0 w 2018"/>
                  <a:gd name="T5" fmla="*/ 1789 h 1789"/>
                  <a:gd name="T6" fmla="*/ 113 w 2018"/>
                  <a:gd name="T7" fmla="*/ 1674 h 1789"/>
                  <a:gd name="T8" fmla="*/ 224 w 2018"/>
                  <a:gd name="T9" fmla="*/ 1559 h 1789"/>
                  <a:gd name="T10" fmla="*/ 336 w 2018"/>
                  <a:gd name="T11" fmla="*/ 1674 h 1789"/>
                  <a:gd name="T12" fmla="*/ 448 w 2018"/>
                  <a:gd name="T13" fmla="*/ 1789 h 1789"/>
                  <a:gd name="T14" fmla="*/ 1788 w 2018"/>
                  <a:gd name="T15" fmla="*/ 449 h 1789"/>
                  <a:gd name="T16" fmla="*/ 1903 w 2018"/>
                  <a:gd name="T17" fmla="*/ 337 h 1789"/>
                  <a:gd name="T18" fmla="*/ 2018 w 2018"/>
                  <a:gd name="T19" fmla="*/ 225 h 1789"/>
                  <a:gd name="T20" fmla="*/ 1903 w 2018"/>
                  <a:gd name="T21" fmla="*/ 114 h 1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18" h="1789">
                    <a:moveTo>
                      <a:pt x="1903" y="114"/>
                    </a:moveTo>
                    <a:cubicBezTo>
                      <a:pt x="1788" y="0"/>
                      <a:pt x="1788" y="0"/>
                      <a:pt x="1788" y="0"/>
                    </a:cubicBezTo>
                    <a:cubicBezTo>
                      <a:pt x="800" y="0"/>
                      <a:pt x="0" y="801"/>
                      <a:pt x="0" y="1789"/>
                    </a:cubicBezTo>
                    <a:cubicBezTo>
                      <a:pt x="113" y="1674"/>
                      <a:pt x="113" y="1674"/>
                      <a:pt x="113" y="1674"/>
                    </a:cubicBezTo>
                    <a:cubicBezTo>
                      <a:pt x="224" y="1559"/>
                      <a:pt x="224" y="1559"/>
                      <a:pt x="224" y="1559"/>
                    </a:cubicBezTo>
                    <a:cubicBezTo>
                      <a:pt x="336" y="1674"/>
                      <a:pt x="336" y="1674"/>
                      <a:pt x="336" y="1674"/>
                    </a:cubicBezTo>
                    <a:cubicBezTo>
                      <a:pt x="448" y="1789"/>
                      <a:pt x="448" y="1789"/>
                      <a:pt x="448" y="1789"/>
                    </a:cubicBezTo>
                    <a:cubicBezTo>
                      <a:pt x="448" y="1049"/>
                      <a:pt x="1048" y="449"/>
                      <a:pt x="1788" y="449"/>
                    </a:cubicBezTo>
                    <a:cubicBezTo>
                      <a:pt x="1903" y="337"/>
                      <a:pt x="1903" y="337"/>
                      <a:pt x="1903" y="337"/>
                    </a:cubicBezTo>
                    <a:cubicBezTo>
                      <a:pt x="2018" y="225"/>
                      <a:pt x="2018" y="225"/>
                      <a:pt x="2018" y="225"/>
                    </a:cubicBezTo>
                    <a:lnTo>
                      <a:pt x="1903" y="114"/>
                    </a:lnTo>
                    <a:close/>
                  </a:path>
                </a:pathLst>
              </a:cu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A83C7925-3FDD-4051-B003-96BA0EB48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7738" y="2271713"/>
                <a:ext cx="1612900" cy="1820863"/>
              </a:xfrm>
              <a:custGeom>
                <a:avLst/>
                <a:gdLst>
                  <a:gd name="T0" fmla="*/ 0 w 1789"/>
                  <a:gd name="T1" fmla="*/ 0 h 2019"/>
                  <a:gd name="T2" fmla="*/ 0 w 1789"/>
                  <a:gd name="T3" fmla="*/ 0 h 2019"/>
                  <a:gd name="T4" fmla="*/ 115 w 1789"/>
                  <a:gd name="T5" fmla="*/ 114 h 2019"/>
                  <a:gd name="T6" fmla="*/ 230 w 1789"/>
                  <a:gd name="T7" fmla="*/ 225 h 2019"/>
                  <a:gd name="T8" fmla="*/ 115 w 1789"/>
                  <a:gd name="T9" fmla="*/ 337 h 2019"/>
                  <a:gd name="T10" fmla="*/ 0 w 1789"/>
                  <a:gd name="T11" fmla="*/ 449 h 2019"/>
                  <a:gd name="T12" fmla="*/ 0 w 1789"/>
                  <a:gd name="T13" fmla="*/ 449 h 2019"/>
                  <a:gd name="T14" fmla="*/ 1341 w 1789"/>
                  <a:gd name="T15" fmla="*/ 1789 h 2019"/>
                  <a:gd name="T16" fmla="*/ 1341 w 1789"/>
                  <a:gd name="T17" fmla="*/ 1789 h 2019"/>
                  <a:gd name="T18" fmla="*/ 1452 w 1789"/>
                  <a:gd name="T19" fmla="*/ 1904 h 2019"/>
                  <a:gd name="T20" fmla="*/ 1564 w 1789"/>
                  <a:gd name="T21" fmla="*/ 2019 h 2019"/>
                  <a:gd name="T22" fmla="*/ 1675 w 1789"/>
                  <a:gd name="T23" fmla="*/ 1904 h 2019"/>
                  <a:gd name="T24" fmla="*/ 1789 w 1789"/>
                  <a:gd name="T25" fmla="*/ 1789 h 2019"/>
                  <a:gd name="T26" fmla="*/ 0 w 1789"/>
                  <a:gd name="T27" fmla="*/ 0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9" h="201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5" y="114"/>
                      <a:pt x="115" y="114"/>
                      <a:pt x="115" y="114"/>
                    </a:cubicBezTo>
                    <a:cubicBezTo>
                      <a:pt x="230" y="225"/>
                      <a:pt x="230" y="225"/>
                      <a:pt x="230" y="225"/>
                    </a:cubicBezTo>
                    <a:cubicBezTo>
                      <a:pt x="115" y="337"/>
                      <a:pt x="115" y="337"/>
                      <a:pt x="115" y="337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741" y="449"/>
                      <a:pt x="1341" y="1049"/>
                      <a:pt x="1341" y="1789"/>
                    </a:cubicBezTo>
                    <a:cubicBezTo>
                      <a:pt x="1341" y="1789"/>
                      <a:pt x="1341" y="1789"/>
                      <a:pt x="1341" y="1789"/>
                    </a:cubicBezTo>
                    <a:cubicBezTo>
                      <a:pt x="1452" y="1904"/>
                      <a:pt x="1452" y="1904"/>
                      <a:pt x="1452" y="1904"/>
                    </a:cubicBezTo>
                    <a:cubicBezTo>
                      <a:pt x="1564" y="2019"/>
                      <a:pt x="1564" y="2019"/>
                      <a:pt x="1564" y="2019"/>
                    </a:cubicBezTo>
                    <a:cubicBezTo>
                      <a:pt x="1675" y="1904"/>
                      <a:pt x="1675" y="1904"/>
                      <a:pt x="1675" y="1904"/>
                    </a:cubicBezTo>
                    <a:cubicBezTo>
                      <a:pt x="1789" y="1789"/>
                      <a:pt x="1789" y="1789"/>
                      <a:pt x="1789" y="1789"/>
                    </a:cubicBezTo>
                    <a:cubicBezTo>
                      <a:pt x="1789" y="801"/>
                      <a:pt x="988" y="0"/>
                      <a:pt x="0" y="0"/>
                    </a:cubicBezTo>
                    <a:close/>
                  </a:path>
                </a:pathLst>
              </a:custGeom>
              <a:solidFill>
                <a:srgbClr val="4F62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FA2E67-B3AB-4739-912D-FB1319A2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Reverse ETL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E5E632E-B79E-48D9-83DB-02EB11D8B329}"/>
              </a:ext>
            </a:extLst>
          </p:cNvPr>
          <p:cNvGrpSpPr>
            <a:grpSpLocks noChangeAspect="1"/>
          </p:cNvGrpSpPr>
          <p:nvPr/>
        </p:nvGrpSpPr>
        <p:grpSpPr>
          <a:xfrm>
            <a:off x="7449003" y="2571699"/>
            <a:ext cx="549360" cy="548640"/>
            <a:chOff x="1565276" y="5783263"/>
            <a:chExt cx="1139825" cy="1003300"/>
          </a:xfrm>
        </p:grpSpPr>
        <p:sp>
          <p:nvSpPr>
            <p:cNvPr id="19" name="Freeform 141">
              <a:extLst>
                <a:ext uri="{FF2B5EF4-FFF2-40B4-BE49-F238E27FC236}">
                  <a16:creationId xmlns:a16="http://schemas.microsoft.com/office/drawing/2014/main" id="{FD7ACF2A-D2BF-4135-91F2-9B9A3E405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263" y="5830888"/>
              <a:ext cx="1087438" cy="906463"/>
            </a:xfrm>
            <a:custGeom>
              <a:avLst/>
              <a:gdLst>
                <a:gd name="T0" fmla="*/ 213 w 586"/>
                <a:gd name="T1" fmla="*/ 186 h 506"/>
                <a:gd name="T2" fmla="*/ 213 w 586"/>
                <a:gd name="T3" fmla="*/ 320 h 506"/>
                <a:gd name="T4" fmla="*/ 186 w 586"/>
                <a:gd name="T5" fmla="*/ 346 h 506"/>
                <a:gd name="T6" fmla="*/ 186 w 586"/>
                <a:gd name="T7" fmla="*/ 346 h 506"/>
                <a:gd name="T8" fmla="*/ 160 w 586"/>
                <a:gd name="T9" fmla="*/ 320 h 506"/>
                <a:gd name="T10" fmla="*/ 160 w 586"/>
                <a:gd name="T11" fmla="*/ 26 h 506"/>
                <a:gd name="T12" fmla="*/ 0 w 586"/>
                <a:gd name="T13" fmla="*/ 26 h 506"/>
                <a:gd name="T14" fmla="*/ 0 w 586"/>
                <a:gd name="T15" fmla="*/ 320 h 506"/>
                <a:gd name="T16" fmla="*/ 186 w 586"/>
                <a:gd name="T17" fmla="*/ 506 h 506"/>
                <a:gd name="T18" fmla="*/ 186 w 586"/>
                <a:gd name="T19" fmla="*/ 506 h 506"/>
                <a:gd name="T20" fmla="*/ 373 w 586"/>
                <a:gd name="T21" fmla="*/ 320 h 506"/>
                <a:gd name="T22" fmla="*/ 373 w 586"/>
                <a:gd name="T23" fmla="*/ 186 h 506"/>
                <a:gd name="T24" fmla="*/ 400 w 586"/>
                <a:gd name="T25" fmla="*/ 160 h 506"/>
                <a:gd name="T26" fmla="*/ 400 w 586"/>
                <a:gd name="T27" fmla="*/ 160 h 506"/>
                <a:gd name="T28" fmla="*/ 426 w 586"/>
                <a:gd name="T29" fmla="*/ 186 h 506"/>
                <a:gd name="T30" fmla="*/ 426 w 586"/>
                <a:gd name="T31" fmla="*/ 480 h 506"/>
                <a:gd name="T32" fmla="*/ 586 w 586"/>
                <a:gd name="T33" fmla="*/ 480 h 506"/>
                <a:gd name="T34" fmla="*/ 586 w 586"/>
                <a:gd name="T35" fmla="*/ 186 h 506"/>
                <a:gd name="T36" fmla="*/ 400 w 586"/>
                <a:gd name="T37" fmla="*/ 0 h 506"/>
                <a:gd name="T38" fmla="*/ 400 w 586"/>
                <a:gd name="T39" fmla="*/ 0 h 506"/>
                <a:gd name="T40" fmla="*/ 213 w 586"/>
                <a:gd name="T41" fmla="*/ 18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6" h="506">
                  <a:moveTo>
                    <a:pt x="213" y="186"/>
                  </a:moveTo>
                  <a:cubicBezTo>
                    <a:pt x="213" y="320"/>
                    <a:pt x="213" y="320"/>
                    <a:pt x="213" y="320"/>
                  </a:cubicBezTo>
                  <a:cubicBezTo>
                    <a:pt x="213" y="334"/>
                    <a:pt x="201" y="346"/>
                    <a:pt x="186" y="346"/>
                  </a:cubicBezTo>
                  <a:cubicBezTo>
                    <a:pt x="186" y="346"/>
                    <a:pt x="186" y="346"/>
                    <a:pt x="186" y="346"/>
                  </a:cubicBezTo>
                  <a:cubicBezTo>
                    <a:pt x="172" y="346"/>
                    <a:pt x="160" y="334"/>
                    <a:pt x="160" y="320"/>
                  </a:cubicBezTo>
                  <a:cubicBezTo>
                    <a:pt x="160" y="26"/>
                    <a:pt x="160" y="26"/>
                    <a:pt x="16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423"/>
                    <a:pt x="83" y="506"/>
                    <a:pt x="186" y="506"/>
                  </a:cubicBezTo>
                  <a:cubicBezTo>
                    <a:pt x="186" y="506"/>
                    <a:pt x="186" y="506"/>
                    <a:pt x="186" y="506"/>
                  </a:cubicBezTo>
                  <a:cubicBezTo>
                    <a:pt x="289" y="506"/>
                    <a:pt x="373" y="423"/>
                    <a:pt x="373" y="320"/>
                  </a:cubicBezTo>
                  <a:cubicBezTo>
                    <a:pt x="373" y="186"/>
                    <a:pt x="373" y="186"/>
                    <a:pt x="373" y="186"/>
                  </a:cubicBezTo>
                  <a:cubicBezTo>
                    <a:pt x="373" y="172"/>
                    <a:pt x="385" y="160"/>
                    <a:pt x="400" y="160"/>
                  </a:cubicBezTo>
                  <a:cubicBezTo>
                    <a:pt x="400" y="160"/>
                    <a:pt x="400" y="160"/>
                    <a:pt x="400" y="160"/>
                  </a:cubicBezTo>
                  <a:cubicBezTo>
                    <a:pt x="414" y="160"/>
                    <a:pt x="426" y="172"/>
                    <a:pt x="426" y="186"/>
                  </a:cubicBezTo>
                  <a:cubicBezTo>
                    <a:pt x="426" y="480"/>
                    <a:pt x="426" y="480"/>
                    <a:pt x="426" y="480"/>
                  </a:cubicBezTo>
                  <a:cubicBezTo>
                    <a:pt x="586" y="480"/>
                    <a:pt x="586" y="480"/>
                    <a:pt x="586" y="480"/>
                  </a:cubicBezTo>
                  <a:cubicBezTo>
                    <a:pt x="586" y="186"/>
                    <a:pt x="586" y="186"/>
                    <a:pt x="586" y="186"/>
                  </a:cubicBezTo>
                  <a:cubicBezTo>
                    <a:pt x="586" y="83"/>
                    <a:pt x="503" y="0"/>
                    <a:pt x="40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297" y="0"/>
                    <a:pt x="213" y="83"/>
                    <a:pt x="213" y="186"/>
                  </a:cubicBezTo>
                  <a:close/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127ED8-48AD-4FA6-92F8-68403B31C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276" y="5783263"/>
              <a:ext cx="347663" cy="95250"/>
            </a:xfrm>
            <a:prstGeom prst="rect">
              <a:avLst/>
            </a:pr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E9394B-9DAE-4FD3-9F18-880177927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026" y="6691313"/>
              <a:ext cx="346075" cy="95250"/>
            </a:xfrm>
            <a:prstGeom prst="rect">
              <a:avLst/>
            </a:pr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Freeform 144">
              <a:extLst>
                <a:ext uri="{FF2B5EF4-FFF2-40B4-BE49-F238E27FC236}">
                  <a16:creationId xmlns:a16="http://schemas.microsoft.com/office/drawing/2014/main" id="{AB23CAB9-621E-4363-89C0-672DEC123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6213475"/>
              <a:ext cx="271463" cy="381000"/>
            </a:xfrm>
            <a:custGeom>
              <a:avLst/>
              <a:gdLst>
                <a:gd name="T0" fmla="*/ 0 w 146"/>
                <a:gd name="T1" fmla="*/ 0 h 213"/>
                <a:gd name="T2" fmla="*/ 0 w 146"/>
                <a:gd name="T3" fmla="*/ 107 h 213"/>
                <a:gd name="T4" fmla="*/ 106 w 146"/>
                <a:gd name="T5" fmla="*/ 213 h 213"/>
                <a:gd name="T6" fmla="*/ 106 w 146"/>
                <a:gd name="T7" fmla="*/ 213 h 213"/>
                <a:gd name="T8" fmla="*/ 146 w 146"/>
                <a:gd name="T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13">
                  <a:moveTo>
                    <a:pt x="0" y="0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66"/>
                    <a:pt x="47" y="213"/>
                    <a:pt x="106" y="213"/>
                  </a:cubicBezTo>
                  <a:cubicBezTo>
                    <a:pt x="106" y="213"/>
                    <a:pt x="106" y="213"/>
                    <a:pt x="106" y="213"/>
                  </a:cubicBezTo>
                  <a:cubicBezTo>
                    <a:pt x="146" y="213"/>
                    <a:pt x="146" y="213"/>
                    <a:pt x="146" y="213"/>
                  </a:cubicBez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Freeform 145">
              <a:extLst>
                <a:ext uri="{FF2B5EF4-FFF2-40B4-BE49-F238E27FC236}">
                  <a16:creationId xmlns:a16="http://schemas.microsoft.com/office/drawing/2014/main" id="{7EFC8406-31C2-4CE7-A5B2-43BCDAF7E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751" y="6523038"/>
              <a:ext cx="74613" cy="142875"/>
            </a:xfrm>
            <a:custGeom>
              <a:avLst/>
              <a:gdLst>
                <a:gd name="T0" fmla="*/ 0 w 47"/>
                <a:gd name="T1" fmla="*/ 0 h 90"/>
                <a:gd name="T2" fmla="*/ 47 w 47"/>
                <a:gd name="T3" fmla="*/ 45 h 90"/>
                <a:gd name="T4" fmla="*/ 0 w 47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90">
                  <a:moveTo>
                    <a:pt x="0" y="0"/>
                  </a:moveTo>
                  <a:lnTo>
                    <a:pt x="47" y="45"/>
                  </a:lnTo>
                  <a:lnTo>
                    <a:pt x="0" y="90"/>
                  </a:ln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Freeform 146">
              <a:extLst>
                <a:ext uri="{FF2B5EF4-FFF2-40B4-BE49-F238E27FC236}">
                  <a16:creationId xmlns:a16="http://schemas.microsoft.com/office/drawing/2014/main" id="{6C008241-6D5C-4BFE-8DF5-E67645C6B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413" y="5975350"/>
              <a:ext cx="246063" cy="381000"/>
            </a:xfrm>
            <a:custGeom>
              <a:avLst/>
              <a:gdLst>
                <a:gd name="T0" fmla="*/ 133 w 133"/>
                <a:gd name="T1" fmla="*/ 213 h 213"/>
                <a:gd name="T2" fmla="*/ 133 w 133"/>
                <a:gd name="T3" fmla="*/ 106 h 213"/>
                <a:gd name="T4" fmla="*/ 27 w 133"/>
                <a:gd name="T5" fmla="*/ 0 h 213"/>
                <a:gd name="T6" fmla="*/ 27 w 133"/>
                <a:gd name="T7" fmla="*/ 0 h 213"/>
                <a:gd name="T8" fmla="*/ 0 w 133"/>
                <a:gd name="T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13">
                  <a:moveTo>
                    <a:pt x="133" y="213"/>
                  </a:moveTo>
                  <a:cubicBezTo>
                    <a:pt x="133" y="106"/>
                    <a:pt x="133" y="106"/>
                    <a:pt x="133" y="106"/>
                  </a:cubicBezTo>
                  <a:cubicBezTo>
                    <a:pt x="133" y="47"/>
                    <a:pt x="86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Freeform 147">
              <a:extLst>
                <a:ext uri="{FF2B5EF4-FFF2-40B4-BE49-F238E27FC236}">
                  <a16:creationId xmlns:a16="http://schemas.microsoft.com/office/drawing/2014/main" id="{F5BE2D16-9629-4715-BF16-7EE40C3E8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451" y="6284913"/>
              <a:ext cx="147638" cy="71438"/>
            </a:xfrm>
            <a:custGeom>
              <a:avLst/>
              <a:gdLst>
                <a:gd name="T0" fmla="*/ 93 w 93"/>
                <a:gd name="T1" fmla="*/ 0 h 45"/>
                <a:gd name="T2" fmla="*/ 46 w 93"/>
                <a:gd name="T3" fmla="*/ 45 h 45"/>
                <a:gd name="T4" fmla="*/ 0 w 93"/>
                <a:gd name="T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" h="45">
                  <a:moveTo>
                    <a:pt x="93" y="0"/>
                  </a:moveTo>
                  <a:lnTo>
                    <a:pt x="46" y="45"/>
                  </a:lnTo>
                  <a:lnTo>
                    <a:pt x="0" y="0"/>
                  </a:ln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862;p91">
            <a:extLst>
              <a:ext uri="{FF2B5EF4-FFF2-40B4-BE49-F238E27FC236}">
                <a16:creationId xmlns:a16="http://schemas.microsoft.com/office/drawing/2014/main" id="{A519387B-F671-4821-AC18-013D8A57B953}"/>
              </a:ext>
            </a:extLst>
          </p:cNvPr>
          <p:cNvSpPr txBox="1"/>
          <p:nvPr/>
        </p:nvSpPr>
        <p:spPr>
          <a:xfrm>
            <a:off x="8993157" y="4686045"/>
            <a:ext cx="152096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Predictive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Analytics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C0D216-2620-452E-9B6A-7C1250530945}"/>
              </a:ext>
            </a:extLst>
          </p:cNvPr>
          <p:cNvGrpSpPr>
            <a:grpSpLocks noChangeAspect="1"/>
          </p:cNvGrpSpPr>
          <p:nvPr/>
        </p:nvGrpSpPr>
        <p:grpSpPr>
          <a:xfrm>
            <a:off x="9431409" y="4160875"/>
            <a:ext cx="535751" cy="548640"/>
            <a:chOff x="1585913" y="47625"/>
            <a:chExt cx="1055688" cy="1081088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D5059FFE-2FF8-48D3-BDF9-F08665FEF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913" y="47625"/>
              <a:ext cx="590550" cy="1081088"/>
            </a:xfrm>
            <a:custGeom>
              <a:avLst/>
              <a:gdLst>
                <a:gd name="T0" fmla="*/ 316 w 319"/>
                <a:gd name="T1" fmla="*/ 80 h 605"/>
                <a:gd name="T2" fmla="*/ 250 w 319"/>
                <a:gd name="T3" fmla="*/ 0 h 605"/>
                <a:gd name="T4" fmla="*/ 143 w 319"/>
                <a:gd name="T5" fmla="*/ 93 h 605"/>
                <a:gd name="T6" fmla="*/ 68 w 319"/>
                <a:gd name="T7" fmla="*/ 191 h 605"/>
                <a:gd name="T8" fmla="*/ 51 w 319"/>
                <a:gd name="T9" fmla="*/ 362 h 605"/>
                <a:gd name="T10" fmla="*/ 156 w 319"/>
                <a:gd name="T11" fmla="*/ 493 h 605"/>
                <a:gd name="T12" fmla="*/ 316 w 319"/>
                <a:gd name="T13" fmla="*/ 520 h 605"/>
                <a:gd name="T14" fmla="*/ 316 w 319"/>
                <a:gd name="T15" fmla="*/ 453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605">
                  <a:moveTo>
                    <a:pt x="316" y="80"/>
                  </a:moveTo>
                  <a:cubicBezTo>
                    <a:pt x="316" y="53"/>
                    <a:pt x="319" y="0"/>
                    <a:pt x="250" y="0"/>
                  </a:cubicBezTo>
                  <a:cubicBezTo>
                    <a:pt x="195" y="0"/>
                    <a:pt x="145" y="58"/>
                    <a:pt x="143" y="93"/>
                  </a:cubicBezTo>
                  <a:cubicBezTo>
                    <a:pt x="102" y="99"/>
                    <a:pt x="62" y="139"/>
                    <a:pt x="68" y="191"/>
                  </a:cubicBezTo>
                  <a:cubicBezTo>
                    <a:pt x="28" y="210"/>
                    <a:pt x="0" y="313"/>
                    <a:pt x="51" y="362"/>
                  </a:cubicBezTo>
                  <a:cubicBezTo>
                    <a:pt x="42" y="404"/>
                    <a:pt x="70" y="501"/>
                    <a:pt x="156" y="493"/>
                  </a:cubicBezTo>
                  <a:cubicBezTo>
                    <a:pt x="177" y="605"/>
                    <a:pt x="316" y="602"/>
                    <a:pt x="316" y="520"/>
                  </a:cubicBezTo>
                  <a:cubicBezTo>
                    <a:pt x="316" y="453"/>
                    <a:pt x="316" y="453"/>
                    <a:pt x="316" y="453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A5AC7AD1-4CE5-4DB5-A7A7-BA6B4F182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026" y="214313"/>
              <a:ext cx="171450" cy="142875"/>
            </a:xfrm>
            <a:custGeom>
              <a:avLst/>
              <a:gdLst>
                <a:gd name="T0" fmla="*/ 93 w 93"/>
                <a:gd name="T1" fmla="*/ 80 h 80"/>
                <a:gd name="T2" fmla="*/ 0 w 93"/>
                <a:gd name="T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3" h="80">
                  <a:moveTo>
                    <a:pt x="93" y="80"/>
                  </a:moveTo>
                  <a:cubicBezTo>
                    <a:pt x="45" y="80"/>
                    <a:pt x="0" y="72"/>
                    <a:pt x="0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D232F2DE-BC15-4D16-90B8-EC9B19743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963" y="425450"/>
              <a:ext cx="633413" cy="120650"/>
            </a:xfrm>
            <a:custGeom>
              <a:avLst/>
              <a:gdLst>
                <a:gd name="T0" fmla="*/ 0 w 342"/>
                <a:gd name="T1" fmla="*/ 54 h 68"/>
                <a:gd name="T2" fmla="*/ 81 w 342"/>
                <a:gd name="T3" fmla="*/ 41 h 68"/>
                <a:gd name="T4" fmla="*/ 128 w 342"/>
                <a:gd name="T5" fmla="*/ 2 h 68"/>
                <a:gd name="T6" fmla="*/ 168 w 342"/>
                <a:gd name="T7" fmla="*/ 2 h 68"/>
                <a:gd name="T8" fmla="*/ 342 w 342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68">
                  <a:moveTo>
                    <a:pt x="0" y="54"/>
                  </a:moveTo>
                  <a:cubicBezTo>
                    <a:pt x="22" y="68"/>
                    <a:pt x="60" y="63"/>
                    <a:pt x="81" y="41"/>
                  </a:cubicBezTo>
                  <a:cubicBezTo>
                    <a:pt x="96" y="25"/>
                    <a:pt x="112" y="0"/>
                    <a:pt x="128" y="2"/>
                  </a:cubicBezTo>
                  <a:cubicBezTo>
                    <a:pt x="168" y="2"/>
                    <a:pt x="168" y="2"/>
                    <a:pt x="168" y="2"/>
                  </a:cubicBezTo>
                  <a:cubicBezTo>
                    <a:pt x="342" y="2"/>
                    <a:pt x="342" y="2"/>
                    <a:pt x="342" y="2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3D33C8BC-2822-4153-8715-FB7646E7B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876" y="809625"/>
              <a:ext cx="444500" cy="50800"/>
            </a:xfrm>
            <a:custGeom>
              <a:avLst/>
              <a:gdLst>
                <a:gd name="T0" fmla="*/ 0 w 240"/>
                <a:gd name="T1" fmla="*/ 29 h 29"/>
                <a:gd name="T2" fmla="*/ 66 w 240"/>
                <a:gd name="T3" fmla="*/ 0 h 29"/>
                <a:gd name="T4" fmla="*/ 240 w 2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29">
                  <a:moveTo>
                    <a:pt x="0" y="29"/>
                  </a:moveTo>
                  <a:cubicBezTo>
                    <a:pt x="9" y="6"/>
                    <a:pt x="33" y="0"/>
                    <a:pt x="66" y="0"/>
                  </a:cubicBezTo>
                  <a:cubicBezTo>
                    <a:pt x="240" y="0"/>
                    <a:pt x="240" y="0"/>
                    <a:pt x="240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D0FA29F5-2396-4001-8017-13E5B7D81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563" y="717550"/>
              <a:ext cx="77788" cy="77788"/>
            </a:xfrm>
            <a:custGeom>
              <a:avLst/>
              <a:gdLst>
                <a:gd name="T0" fmla="*/ 42 w 42"/>
                <a:gd name="T1" fmla="*/ 43 h 43"/>
                <a:gd name="T2" fmla="*/ 0 w 42"/>
                <a:gd name="T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" h="43">
                  <a:moveTo>
                    <a:pt x="42" y="43"/>
                  </a:moveTo>
                  <a:cubicBezTo>
                    <a:pt x="19" y="39"/>
                    <a:pt x="0" y="18"/>
                    <a:pt x="0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81CA2629-2ABF-4244-B791-BA915ECFE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717550"/>
              <a:ext cx="192088" cy="211138"/>
            </a:xfrm>
            <a:custGeom>
              <a:avLst/>
              <a:gdLst>
                <a:gd name="T0" fmla="*/ 0 w 104"/>
                <a:gd name="T1" fmla="*/ 118 h 118"/>
                <a:gd name="T2" fmla="*/ 104 w 104"/>
                <a:gd name="T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4" h="118">
                  <a:moveTo>
                    <a:pt x="0" y="118"/>
                  </a:moveTo>
                  <a:cubicBezTo>
                    <a:pt x="0" y="67"/>
                    <a:pt x="29" y="0"/>
                    <a:pt x="104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F57D4A18-91DC-4A1F-AF5E-4039A56F4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1176" y="450850"/>
              <a:ext cx="77788" cy="146050"/>
            </a:xfrm>
            <a:custGeom>
              <a:avLst/>
              <a:gdLst>
                <a:gd name="T0" fmla="*/ 0 w 42"/>
                <a:gd name="T1" fmla="*/ 0 h 82"/>
                <a:gd name="T2" fmla="*/ 42 w 42"/>
                <a:gd name="T3" fmla="*/ 40 h 82"/>
                <a:gd name="T4" fmla="*/ 14 w 4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82">
                  <a:moveTo>
                    <a:pt x="0" y="0"/>
                  </a:moveTo>
                  <a:cubicBezTo>
                    <a:pt x="23" y="0"/>
                    <a:pt x="42" y="16"/>
                    <a:pt x="42" y="40"/>
                  </a:cubicBezTo>
                  <a:cubicBezTo>
                    <a:pt x="42" y="58"/>
                    <a:pt x="30" y="76"/>
                    <a:pt x="14" y="82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B87800D6-3EF5-458A-9FE1-2BE3C6F54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538" y="173038"/>
              <a:ext cx="304800" cy="65088"/>
            </a:xfrm>
            <a:custGeom>
              <a:avLst/>
              <a:gdLst>
                <a:gd name="T0" fmla="*/ 164 w 164"/>
                <a:gd name="T1" fmla="*/ 36 h 36"/>
                <a:gd name="T2" fmla="*/ 84 w 164"/>
                <a:gd name="T3" fmla="*/ 36 h 36"/>
                <a:gd name="T4" fmla="*/ 0 w 164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6">
                  <a:moveTo>
                    <a:pt x="164" y="36"/>
                  </a:moveTo>
                  <a:cubicBezTo>
                    <a:pt x="84" y="36"/>
                    <a:pt x="84" y="36"/>
                    <a:pt x="84" y="36"/>
                  </a:cubicBezTo>
                  <a:cubicBezTo>
                    <a:pt x="48" y="36"/>
                    <a:pt x="12" y="31"/>
                    <a:pt x="0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Line 13">
              <a:extLst>
                <a:ext uri="{FF2B5EF4-FFF2-40B4-BE49-F238E27FC236}">
                  <a16:creationId xmlns:a16="http://schemas.microsoft.com/office/drawing/2014/main" id="{B3B55265-E07E-44DA-8268-016DF6338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0113" y="285750"/>
              <a:ext cx="0" cy="142875"/>
            </a:xfrm>
            <a:prstGeom prst="lin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Line 14">
              <a:extLst>
                <a:ext uri="{FF2B5EF4-FFF2-40B4-BE49-F238E27FC236}">
                  <a16:creationId xmlns:a16="http://schemas.microsoft.com/office/drawing/2014/main" id="{1B8AD3A3-853A-432F-90A0-A73A5FCBA4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0113" y="500063"/>
              <a:ext cx="0" cy="261938"/>
            </a:xfrm>
            <a:prstGeom prst="lin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Line 15">
              <a:extLst>
                <a:ext uri="{FF2B5EF4-FFF2-40B4-BE49-F238E27FC236}">
                  <a16:creationId xmlns:a16="http://schemas.microsoft.com/office/drawing/2014/main" id="{175D9E1A-E6DB-464F-B6D3-05261DD99D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0113" y="619125"/>
              <a:ext cx="149225" cy="0"/>
            </a:xfrm>
            <a:prstGeom prst="lin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Line 16">
              <a:extLst>
                <a:ext uri="{FF2B5EF4-FFF2-40B4-BE49-F238E27FC236}">
                  <a16:creationId xmlns:a16="http://schemas.microsoft.com/office/drawing/2014/main" id="{83F72670-BD3E-4FE7-A76A-FB0778FC1D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0913" y="1000125"/>
              <a:ext cx="98425" cy="0"/>
            </a:xfrm>
            <a:prstGeom prst="lin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CCAE5E8-9E13-42B8-A2A5-E37FB514B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376" y="357188"/>
              <a:ext cx="149225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F285D4A-EC8F-40E4-8DA5-6CDFD09B1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338" y="166688"/>
              <a:ext cx="147638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1B03F86-851C-441B-8ED2-3DDB8282A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338" y="547688"/>
              <a:ext cx="147638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6E6EC4-049A-46E1-B697-BA7DF903C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338" y="928688"/>
              <a:ext cx="147638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9FE818A-69F2-430D-810B-BF206E6AA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376" y="738188"/>
              <a:ext cx="149225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862;p91">
            <a:extLst>
              <a:ext uri="{FF2B5EF4-FFF2-40B4-BE49-F238E27FC236}">
                <a16:creationId xmlns:a16="http://schemas.microsoft.com/office/drawing/2014/main" id="{1702D25B-332C-41CB-88E0-5B04502F95CF}"/>
              </a:ext>
            </a:extLst>
          </p:cNvPr>
          <p:cNvSpPr txBox="1"/>
          <p:nvPr/>
        </p:nvSpPr>
        <p:spPr>
          <a:xfrm>
            <a:off x="9390370" y="3099095"/>
            <a:ext cx="193949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Data Lake/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Warehouse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4173583-AE54-4EBF-BB57-31098EEC264A}"/>
              </a:ext>
            </a:extLst>
          </p:cNvPr>
          <p:cNvGrpSpPr>
            <a:grpSpLocks noChangeAspect="1"/>
          </p:cNvGrpSpPr>
          <p:nvPr/>
        </p:nvGrpSpPr>
        <p:grpSpPr>
          <a:xfrm>
            <a:off x="9450922" y="2530703"/>
            <a:ext cx="484300" cy="576073"/>
            <a:chOff x="1698626" y="3860800"/>
            <a:chExt cx="846138" cy="1006476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68F49D8-79AC-43CC-83D9-B029F601FE37}"/>
                </a:ext>
              </a:extLst>
            </p:cNvPr>
            <p:cNvGrpSpPr/>
            <p:nvPr/>
          </p:nvGrpSpPr>
          <p:grpSpPr>
            <a:xfrm>
              <a:off x="1698626" y="3860800"/>
              <a:ext cx="846138" cy="1006476"/>
              <a:chOff x="1698626" y="3860800"/>
              <a:chExt cx="846138" cy="1006476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0A5F607E-A1B0-4F0B-8CA9-C27D281D4648}"/>
                  </a:ext>
                </a:extLst>
              </p:cNvPr>
              <p:cNvGrpSpPr/>
              <p:nvPr/>
            </p:nvGrpSpPr>
            <p:grpSpPr>
              <a:xfrm>
                <a:off x="1698626" y="3860800"/>
                <a:ext cx="846138" cy="1006476"/>
                <a:chOff x="1698626" y="3860800"/>
                <a:chExt cx="846138" cy="1006476"/>
              </a:xfrm>
            </p:grpSpPr>
            <p:sp>
              <p:nvSpPr>
                <p:cNvPr id="69" name="Freeform 92">
                  <a:extLst>
                    <a:ext uri="{FF2B5EF4-FFF2-40B4-BE49-F238E27FC236}">
                      <a16:creationId xmlns:a16="http://schemas.microsoft.com/office/drawing/2014/main" id="{4053B04F-F6B4-4FF5-AACC-4571B99368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8627" y="3860800"/>
                  <a:ext cx="846137" cy="384796"/>
                </a:xfrm>
                <a:custGeom>
                  <a:avLst/>
                  <a:gdLst>
                    <a:gd name="T0" fmla="*/ 454 w 454"/>
                    <a:gd name="T1" fmla="*/ 80 h 294"/>
                    <a:gd name="T2" fmla="*/ 227 w 454"/>
                    <a:gd name="T3" fmla="*/ 0 h 294"/>
                    <a:gd name="T4" fmla="*/ 0 w 454"/>
                    <a:gd name="T5" fmla="*/ 80 h 294"/>
                    <a:gd name="T6" fmla="*/ 0 w 454"/>
                    <a:gd name="T7" fmla="*/ 214 h 294"/>
                    <a:gd name="T8" fmla="*/ 227 w 454"/>
                    <a:gd name="T9" fmla="*/ 294 h 294"/>
                    <a:gd name="T10" fmla="*/ 454 w 454"/>
                    <a:gd name="T11" fmla="*/ 214 h 294"/>
                    <a:gd name="T12" fmla="*/ 454 w 454"/>
                    <a:gd name="T13" fmla="*/ 80 h 294"/>
                    <a:gd name="connsiteX0" fmla="*/ 5000 w 10000"/>
                    <a:gd name="connsiteY0" fmla="*/ 10000 h 11730"/>
                    <a:gd name="connsiteX1" fmla="*/ 10000 w 10000"/>
                    <a:gd name="connsiteY1" fmla="*/ 7279 h 11730"/>
                    <a:gd name="connsiteX2" fmla="*/ 10000 w 10000"/>
                    <a:gd name="connsiteY2" fmla="*/ 2721 h 11730"/>
                    <a:gd name="connsiteX3" fmla="*/ 5000 w 10000"/>
                    <a:gd name="connsiteY3" fmla="*/ 0 h 11730"/>
                    <a:gd name="connsiteX4" fmla="*/ 0 w 10000"/>
                    <a:gd name="connsiteY4" fmla="*/ 2721 h 11730"/>
                    <a:gd name="connsiteX5" fmla="*/ 0 w 10000"/>
                    <a:gd name="connsiteY5" fmla="*/ 7279 h 11730"/>
                    <a:gd name="connsiteX6" fmla="*/ 6081 w 10000"/>
                    <a:gd name="connsiteY6" fmla="*/ 11730 h 11730"/>
                    <a:gd name="connsiteX0" fmla="*/ 5000 w 10000"/>
                    <a:gd name="connsiteY0" fmla="*/ 10000 h 10000"/>
                    <a:gd name="connsiteX1" fmla="*/ 10000 w 10000"/>
                    <a:gd name="connsiteY1" fmla="*/ 7279 h 10000"/>
                    <a:gd name="connsiteX2" fmla="*/ 10000 w 10000"/>
                    <a:gd name="connsiteY2" fmla="*/ 2721 h 10000"/>
                    <a:gd name="connsiteX3" fmla="*/ 5000 w 10000"/>
                    <a:gd name="connsiteY3" fmla="*/ 0 h 10000"/>
                    <a:gd name="connsiteX4" fmla="*/ 0 w 10000"/>
                    <a:gd name="connsiteY4" fmla="*/ 2721 h 10000"/>
                    <a:gd name="connsiteX5" fmla="*/ 0 w 10000"/>
                    <a:gd name="connsiteY5" fmla="*/ 7279 h 10000"/>
                    <a:gd name="connsiteX0" fmla="*/ 10000 w 10000"/>
                    <a:gd name="connsiteY0" fmla="*/ 7279 h 7279"/>
                    <a:gd name="connsiteX1" fmla="*/ 10000 w 10000"/>
                    <a:gd name="connsiteY1" fmla="*/ 2721 h 7279"/>
                    <a:gd name="connsiteX2" fmla="*/ 5000 w 10000"/>
                    <a:gd name="connsiteY2" fmla="*/ 0 h 7279"/>
                    <a:gd name="connsiteX3" fmla="*/ 0 w 10000"/>
                    <a:gd name="connsiteY3" fmla="*/ 2721 h 7279"/>
                    <a:gd name="connsiteX4" fmla="*/ 0 w 10000"/>
                    <a:gd name="connsiteY4" fmla="*/ 7279 h 7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7279">
                      <a:moveTo>
                        <a:pt x="10000" y="7279"/>
                      </a:moveTo>
                      <a:lnTo>
                        <a:pt x="10000" y="2721"/>
                      </a:lnTo>
                      <a:cubicBezTo>
                        <a:pt x="10000" y="1224"/>
                        <a:pt x="7753" y="0"/>
                        <a:pt x="5000" y="0"/>
                      </a:cubicBezTo>
                      <a:cubicBezTo>
                        <a:pt x="2247" y="0"/>
                        <a:pt x="0" y="1224"/>
                        <a:pt x="0" y="2721"/>
                      </a:cubicBezTo>
                      <a:lnTo>
                        <a:pt x="0" y="7279"/>
                      </a:lnTo>
                    </a:path>
                  </a:pathLst>
                </a:custGeom>
                <a:noFill/>
                <a:ln w="22225" cap="flat">
                  <a:solidFill>
                    <a:schemeClr val="bg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Freeform 95">
                  <a:extLst>
                    <a:ext uri="{FF2B5EF4-FFF2-40B4-BE49-F238E27FC236}">
                      <a16:creationId xmlns:a16="http://schemas.microsoft.com/office/drawing/2014/main" id="{89B07B99-E8AA-4E9A-8EEA-FEBDBA9FFF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8626" y="4579938"/>
                  <a:ext cx="846138" cy="287338"/>
                </a:xfrm>
                <a:custGeom>
                  <a:avLst/>
                  <a:gdLst>
                    <a:gd name="T0" fmla="*/ 0 w 454"/>
                    <a:gd name="T1" fmla="*/ 0 h 160"/>
                    <a:gd name="T2" fmla="*/ 0 w 454"/>
                    <a:gd name="T3" fmla="*/ 80 h 160"/>
                    <a:gd name="T4" fmla="*/ 227 w 454"/>
                    <a:gd name="T5" fmla="*/ 160 h 160"/>
                    <a:gd name="T6" fmla="*/ 454 w 454"/>
                    <a:gd name="T7" fmla="*/ 80 h 160"/>
                    <a:gd name="T8" fmla="*/ 454 w 454"/>
                    <a:gd name="T9" fmla="*/ 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4" h="160">
                      <a:moveTo>
                        <a:pt x="0" y="0"/>
                      </a:move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125"/>
                        <a:pt x="102" y="160"/>
                        <a:pt x="227" y="160"/>
                      </a:cubicBezTo>
                      <a:cubicBezTo>
                        <a:pt x="352" y="160"/>
                        <a:pt x="454" y="125"/>
                        <a:pt x="454" y="80"/>
                      </a:cubicBezTo>
                      <a:cubicBezTo>
                        <a:pt x="454" y="0"/>
                        <a:pt x="454" y="0"/>
                        <a:pt x="454" y="0"/>
                      </a:cubicBezTo>
                    </a:path>
                  </a:pathLst>
                </a:custGeom>
                <a:noFill/>
                <a:ln w="22225" cap="flat">
                  <a:solidFill>
                    <a:schemeClr val="bg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6" name="Freeform 93">
                <a:extLst>
                  <a:ext uri="{FF2B5EF4-FFF2-40B4-BE49-F238E27FC236}">
                    <a16:creationId xmlns:a16="http://schemas.microsoft.com/office/drawing/2014/main" id="{80831736-759C-4D9E-AA98-EA2314514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8626" y="4005263"/>
                <a:ext cx="846138" cy="144463"/>
              </a:xfrm>
              <a:custGeom>
                <a:avLst/>
                <a:gdLst>
                  <a:gd name="T0" fmla="*/ 0 w 454"/>
                  <a:gd name="T1" fmla="*/ 0 h 80"/>
                  <a:gd name="T2" fmla="*/ 227 w 454"/>
                  <a:gd name="T3" fmla="*/ 80 h 80"/>
                  <a:gd name="T4" fmla="*/ 454 w 454"/>
                  <a:gd name="T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4" h="80">
                    <a:moveTo>
                      <a:pt x="0" y="0"/>
                    </a:moveTo>
                    <a:cubicBezTo>
                      <a:pt x="0" y="45"/>
                      <a:pt x="102" y="80"/>
                      <a:pt x="227" y="80"/>
                    </a:cubicBezTo>
                    <a:cubicBezTo>
                      <a:pt x="352" y="80"/>
                      <a:pt x="454" y="45"/>
                      <a:pt x="454" y="0"/>
                    </a:cubicBezTo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CCC7119F-5495-4884-B43E-86D6616D20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8626" y="4158394"/>
                <a:ext cx="0" cy="430212"/>
              </a:xfrm>
              <a:prstGeom prst="line">
                <a:avLst/>
              </a:prstGeom>
              <a:ln w="222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E686AC76-F996-4E10-A32D-7E5510FAAC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4764" y="4213119"/>
                <a:ext cx="0" cy="430212"/>
              </a:xfrm>
              <a:prstGeom prst="line">
                <a:avLst/>
              </a:prstGeom>
              <a:ln w="222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FF3EFE1-D416-401F-882A-B7480F94A04E}"/>
                </a:ext>
              </a:extLst>
            </p:cNvPr>
            <p:cNvGrpSpPr/>
            <p:nvPr/>
          </p:nvGrpSpPr>
          <p:grpSpPr>
            <a:xfrm>
              <a:off x="1889442" y="4260577"/>
              <a:ext cx="464511" cy="446982"/>
              <a:chOff x="7802555" y="2230438"/>
              <a:chExt cx="588962" cy="566738"/>
            </a:xfrm>
          </p:grpSpPr>
          <p:sp>
            <p:nvSpPr>
              <p:cNvPr id="63" name="Freeform 57">
                <a:extLst>
                  <a:ext uri="{FF2B5EF4-FFF2-40B4-BE49-F238E27FC236}">
                    <a16:creationId xmlns:a16="http://schemas.microsoft.com/office/drawing/2014/main" id="{AE1D3864-023C-4D4D-883E-DB138ABCE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2555" y="2230438"/>
                <a:ext cx="588962" cy="566738"/>
              </a:xfrm>
              <a:custGeom>
                <a:avLst/>
                <a:gdLst>
                  <a:gd name="T0" fmla="*/ 316 w 316"/>
                  <a:gd name="T1" fmla="*/ 122 h 315"/>
                  <a:gd name="T2" fmla="*/ 295 w 316"/>
                  <a:gd name="T3" fmla="*/ 71 h 315"/>
                  <a:gd name="T4" fmla="*/ 264 w 316"/>
                  <a:gd name="T5" fmla="*/ 81 h 315"/>
                  <a:gd name="T6" fmla="*/ 234 w 316"/>
                  <a:gd name="T7" fmla="*/ 51 h 315"/>
                  <a:gd name="T8" fmla="*/ 244 w 316"/>
                  <a:gd name="T9" fmla="*/ 21 h 315"/>
                  <a:gd name="T10" fmla="*/ 194 w 316"/>
                  <a:gd name="T11" fmla="*/ 0 h 315"/>
                  <a:gd name="T12" fmla="*/ 179 w 316"/>
                  <a:gd name="T13" fmla="*/ 29 h 315"/>
                  <a:gd name="T14" fmla="*/ 137 w 316"/>
                  <a:gd name="T15" fmla="*/ 29 h 315"/>
                  <a:gd name="T16" fmla="*/ 122 w 316"/>
                  <a:gd name="T17" fmla="*/ 0 h 315"/>
                  <a:gd name="T18" fmla="*/ 72 w 316"/>
                  <a:gd name="T19" fmla="*/ 21 h 315"/>
                  <a:gd name="T20" fmla="*/ 82 w 316"/>
                  <a:gd name="T21" fmla="*/ 51 h 315"/>
                  <a:gd name="T22" fmla="*/ 52 w 316"/>
                  <a:gd name="T23" fmla="*/ 81 h 315"/>
                  <a:gd name="T24" fmla="*/ 21 w 316"/>
                  <a:gd name="T25" fmla="*/ 71 h 315"/>
                  <a:gd name="T26" fmla="*/ 0 w 316"/>
                  <a:gd name="T27" fmla="*/ 122 h 315"/>
                  <a:gd name="T28" fmla="*/ 29 w 316"/>
                  <a:gd name="T29" fmla="*/ 136 h 315"/>
                  <a:gd name="T30" fmla="*/ 29 w 316"/>
                  <a:gd name="T31" fmla="*/ 179 h 315"/>
                  <a:gd name="T32" fmla="*/ 0 w 316"/>
                  <a:gd name="T33" fmla="*/ 193 h 315"/>
                  <a:gd name="T34" fmla="*/ 21 w 316"/>
                  <a:gd name="T35" fmla="*/ 243 h 315"/>
                  <a:gd name="T36" fmla="*/ 52 w 316"/>
                  <a:gd name="T37" fmla="*/ 233 h 315"/>
                  <a:gd name="T38" fmla="*/ 82 w 316"/>
                  <a:gd name="T39" fmla="*/ 264 h 315"/>
                  <a:gd name="T40" fmla="*/ 72 w 316"/>
                  <a:gd name="T41" fmla="*/ 294 h 315"/>
                  <a:gd name="T42" fmla="*/ 122 w 316"/>
                  <a:gd name="T43" fmla="*/ 315 h 315"/>
                  <a:gd name="T44" fmla="*/ 137 w 316"/>
                  <a:gd name="T45" fmla="*/ 286 h 315"/>
                  <a:gd name="T46" fmla="*/ 179 w 316"/>
                  <a:gd name="T47" fmla="*/ 286 h 315"/>
                  <a:gd name="T48" fmla="*/ 194 w 316"/>
                  <a:gd name="T49" fmla="*/ 315 h 315"/>
                  <a:gd name="T50" fmla="*/ 244 w 316"/>
                  <a:gd name="T51" fmla="*/ 294 h 315"/>
                  <a:gd name="T52" fmla="*/ 234 w 316"/>
                  <a:gd name="T53" fmla="*/ 264 h 315"/>
                  <a:gd name="T54" fmla="*/ 264 w 316"/>
                  <a:gd name="T55" fmla="*/ 233 h 315"/>
                  <a:gd name="T56" fmla="*/ 295 w 316"/>
                  <a:gd name="T57" fmla="*/ 243 h 315"/>
                  <a:gd name="T58" fmla="*/ 316 w 316"/>
                  <a:gd name="T59" fmla="*/ 193 h 315"/>
                  <a:gd name="T60" fmla="*/ 287 w 316"/>
                  <a:gd name="T61" fmla="*/ 179 h 315"/>
                  <a:gd name="T62" fmla="*/ 287 w 316"/>
                  <a:gd name="T63" fmla="*/ 136 h 315"/>
                  <a:gd name="T64" fmla="*/ 316 w 316"/>
                  <a:gd name="T65" fmla="*/ 12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6" h="315">
                    <a:moveTo>
                      <a:pt x="316" y="122"/>
                    </a:moveTo>
                    <a:cubicBezTo>
                      <a:pt x="295" y="71"/>
                      <a:pt x="295" y="71"/>
                      <a:pt x="295" y="71"/>
                    </a:cubicBezTo>
                    <a:cubicBezTo>
                      <a:pt x="264" y="81"/>
                      <a:pt x="264" y="81"/>
                      <a:pt x="264" y="81"/>
                    </a:cubicBezTo>
                    <a:cubicBezTo>
                      <a:pt x="256" y="70"/>
                      <a:pt x="245" y="59"/>
                      <a:pt x="234" y="51"/>
                    </a:cubicBezTo>
                    <a:cubicBezTo>
                      <a:pt x="244" y="21"/>
                      <a:pt x="244" y="21"/>
                      <a:pt x="244" y="21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179" y="29"/>
                      <a:pt x="179" y="29"/>
                      <a:pt x="179" y="29"/>
                    </a:cubicBezTo>
                    <a:cubicBezTo>
                      <a:pt x="165" y="26"/>
                      <a:pt x="151" y="26"/>
                      <a:pt x="137" y="29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82" y="51"/>
                      <a:pt x="82" y="51"/>
                      <a:pt x="82" y="51"/>
                    </a:cubicBezTo>
                    <a:cubicBezTo>
                      <a:pt x="70" y="60"/>
                      <a:pt x="60" y="70"/>
                      <a:pt x="52" y="8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29" y="136"/>
                      <a:pt x="29" y="136"/>
                      <a:pt x="29" y="136"/>
                    </a:cubicBezTo>
                    <a:cubicBezTo>
                      <a:pt x="27" y="150"/>
                      <a:pt x="27" y="164"/>
                      <a:pt x="29" y="179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21" y="243"/>
                      <a:pt x="21" y="243"/>
                      <a:pt x="21" y="243"/>
                    </a:cubicBezTo>
                    <a:cubicBezTo>
                      <a:pt x="52" y="233"/>
                      <a:pt x="52" y="233"/>
                      <a:pt x="52" y="233"/>
                    </a:cubicBezTo>
                    <a:cubicBezTo>
                      <a:pt x="60" y="245"/>
                      <a:pt x="70" y="255"/>
                      <a:pt x="82" y="264"/>
                    </a:cubicBezTo>
                    <a:cubicBezTo>
                      <a:pt x="72" y="294"/>
                      <a:pt x="72" y="294"/>
                      <a:pt x="72" y="294"/>
                    </a:cubicBezTo>
                    <a:cubicBezTo>
                      <a:pt x="122" y="315"/>
                      <a:pt x="122" y="315"/>
                      <a:pt x="122" y="315"/>
                    </a:cubicBezTo>
                    <a:cubicBezTo>
                      <a:pt x="137" y="286"/>
                      <a:pt x="137" y="286"/>
                      <a:pt x="137" y="286"/>
                    </a:cubicBezTo>
                    <a:cubicBezTo>
                      <a:pt x="151" y="288"/>
                      <a:pt x="165" y="289"/>
                      <a:pt x="179" y="286"/>
                    </a:cubicBezTo>
                    <a:cubicBezTo>
                      <a:pt x="194" y="315"/>
                      <a:pt x="194" y="315"/>
                      <a:pt x="194" y="315"/>
                    </a:cubicBezTo>
                    <a:cubicBezTo>
                      <a:pt x="244" y="294"/>
                      <a:pt x="244" y="294"/>
                      <a:pt x="244" y="294"/>
                    </a:cubicBezTo>
                    <a:cubicBezTo>
                      <a:pt x="234" y="264"/>
                      <a:pt x="234" y="264"/>
                      <a:pt x="234" y="264"/>
                    </a:cubicBezTo>
                    <a:cubicBezTo>
                      <a:pt x="246" y="255"/>
                      <a:pt x="256" y="245"/>
                      <a:pt x="264" y="233"/>
                    </a:cubicBezTo>
                    <a:cubicBezTo>
                      <a:pt x="295" y="243"/>
                      <a:pt x="295" y="243"/>
                      <a:pt x="295" y="24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287" y="179"/>
                      <a:pt x="287" y="179"/>
                      <a:pt x="287" y="179"/>
                    </a:cubicBezTo>
                    <a:cubicBezTo>
                      <a:pt x="289" y="165"/>
                      <a:pt x="289" y="150"/>
                      <a:pt x="287" y="136"/>
                    </a:cubicBezTo>
                    <a:lnTo>
                      <a:pt x="316" y="122"/>
                    </a:lnTo>
                    <a:close/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D8C7FAD-5AC2-4211-9CF6-D118C459F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8938" y="2424113"/>
                <a:ext cx="173038" cy="168275"/>
              </a:xfrm>
              <a:prstGeom prst="ellipse">
                <a:avLst/>
              </a:pr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2" name="Google Shape;862;p91">
            <a:extLst>
              <a:ext uri="{FF2B5EF4-FFF2-40B4-BE49-F238E27FC236}">
                <a16:creationId xmlns:a16="http://schemas.microsoft.com/office/drawing/2014/main" id="{3A0B5D52-C970-4455-9889-10BB3B7CA6FD}"/>
              </a:ext>
            </a:extLst>
          </p:cNvPr>
          <p:cNvSpPr txBox="1"/>
          <p:nvPr/>
        </p:nvSpPr>
        <p:spPr>
          <a:xfrm>
            <a:off x="6760543" y="3129588"/>
            <a:ext cx="126649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Pipeline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FA55461-61F2-4356-9DA9-30E3117C3EFC}"/>
              </a:ext>
            </a:extLst>
          </p:cNvPr>
          <p:cNvSpPr/>
          <p:nvPr/>
        </p:nvSpPr>
        <p:spPr>
          <a:xfrm>
            <a:off x="5591583" y="3200883"/>
            <a:ext cx="1636295" cy="16362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rtlCol="0" anchor="t" anchorCtr="0">
            <a:noAutofit/>
          </a:bodyPr>
          <a:lstStyle/>
          <a:p>
            <a:pPr marL="0" marR="0" indent="0" algn="l" rtl="0">
              <a:lnSpc>
                <a:spcPct val="11555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u="none" strike="noStrike" cap="none" dirty="0">
              <a:solidFill>
                <a:srgbClr val="FFFFFF"/>
              </a:solidFill>
              <a:latin typeface="Lato Light" panose="020F0302020204030203" pitchFamily="34" charset="77"/>
              <a:ea typeface="Montserrat ExtraLight"/>
              <a:cs typeface="Montserrat ExtraLight"/>
              <a:sym typeface="Montserrat ExtraLight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AA5AD42-9F54-4ABC-B9C5-5C767E372627}"/>
              </a:ext>
            </a:extLst>
          </p:cNvPr>
          <p:cNvGrpSpPr/>
          <p:nvPr/>
        </p:nvGrpSpPr>
        <p:grpSpPr>
          <a:xfrm>
            <a:off x="6124482" y="3436495"/>
            <a:ext cx="762473" cy="846064"/>
            <a:chOff x="9526588" y="307055"/>
            <a:chExt cx="688975" cy="764508"/>
          </a:xfrm>
        </p:grpSpPr>
        <p:sp>
          <p:nvSpPr>
            <p:cNvPr id="105" name="Freeform 50">
              <a:extLst>
                <a:ext uri="{FF2B5EF4-FFF2-40B4-BE49-F238E27FC236}">
                  <a16:creationId xmlns:a16="http://schemas.microsoft.com/office/drawing/2014/main" id="{F0957D63-98DF-4D24-8AD5-AED967D33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6588" y="640434"/>
              <a:ext cx="442913" cy="357188"/>
            </a:xfrm>
            <a:custGeom>
              <a:avLst/>
              <a:gdLst>
                <a:gd name="T0" fmla="*/ 240 w 240"/>
                <a:gd name="T1" fmla="*/ 67 h 200"/>
                <a:gd name="T2" fmla="*/ 240 w 240"/>
                <a:gd name="T3" fmla="*/ 54 h 200"/>
                <a:gd name="T4" fmla="*/ 120 w 240"/>
                <a:gd name="T5" fmla="*/ 0 h 200"/>
                <a:gd name="T6" fmla="*/ 0 w 240"/>
                <a:gd name="T7" fmla="*/ 67 h 200"/>
                <a:gd name="T8" fmla="*/ 0 w 240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00">
                  <a:moveTo>
                    <a:pt x="240" y="67"/>
                  </a:moveTo>
                  <a:cubicBezTo>
                    <a:pt x="240" y="54"/>
                    <a:pt x="240" y="54"/>
                    <a:pt x="240" y="54"/>
                  </a:cubicBezTo>
                  <a:cubicBezTo>
                    <a:pt x="240" y="30"/>
                    <a:pt x="174" y="0"/>
                    <a:pt x="120" y="0"/>
                  </a:cubicBezTo>
                  <a:cubicBezTo>
                    <a:pt x="66" y="0"/>
                    <a:pt x="0" y="43"/>
                    <a:pt x="0" y="67"/>
                  </a:cubicBezTo>
                  <a:cubicBezTo>
                    <a:pt x="0" y="200"/>
                    <a:pt x="0" y="200"/>
                    <a:pt x="0" y="200"/>
                  </a:cubicBezTo>
                </a:path>
              </a:pathLst>
            </a:custGeom>
            <a:noFill/>
            <a:ln w="38100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Freeform 51">
              <a:extLst>
                <a:ext uri="{FF2B5EF4-FFF2-40B4-BE49-F238E27FC236}">
                  <a16:creationId xmlns:a16="http://schemas.microsoft.com/office/drawing/2014/main" id="{FDC6268B-42AE-4105-8E7F-AE1FF398A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7238" y="307055"/>
              <a:ext cx="222250" cy="261938"/>
            </a:xfrm>
            <a:custGeom>
              <a:avLst/>
              <a:gdLst>
                <a:gd name="T0" fmla="*/ 60 w 120"/>
                <a:gd name="T1" fmla="*/ 0 h 146"/>
                <a:gd name="T2" fmla="*/ 0 w 120"/>
                <a:gd name="T3" fmla="*/ 52 h 146"/>
                <a:gd name="T4" fmla="*/ 0 w 120"/>
                <a:gd name="T5" fmla="*/ 94 h 146"/>
                <a:gd name="T6" fmla="*/ 60 w 120"/>
                <a:gd name="T7" fmla="*/ 146 h 146"/>
                <a:gd name="T8" fmla="*/ 120 w 120"/>
                <a:gd name="T9" fmla="*/ 94 h 146"/>
                <a:gd name="T10" fmla="*/ 120 w 120"/>
                <a:gd name="T11" fmla="*/ 52 h 146"/>
                <a:gd name="T12" fmla="*/ 60 w 120"/>
                <a:gd name="T1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46">
                  <a:moveTo>
                    <a:pt x="60" y="0"/>
                  </a:moveTo>
                  <a:cubicBezTo>
                    <a:pt x="29" y="0"/>
                    <a:pt x="0" y="23"/>
                    <a:pt x="0" y="5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23"/>
                    <a:pt x="29" y="146"/>
                    <a:pt x="60" y="146"/>
                  </a:cubicBezTo>
                  <a:cubicBezTo>
                    <a:pt x="91" y="146"/>
                    <a:pt x="120" y="123"/>
                    <a:pt x="120" y="94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0" y="23"/>
                    <a:pt x="91" y="0"/>
                    <a:pt x="60" y="0"/>
                  </a:cubicBezTo>
                  <a:close/>
                </a:path>
              </a:pathLst>
            </a:custGeom>
            <a:noFill/>
            <a:ln w="38100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Freeform 52">
              <a:extLst>
                <a:ext uri="{FF2B5EF4-FFF2-40B4-BE49-F238E27FC236}">
                  <a16:creationId xmlns:a16="http://schemas.microsoft.com/office/drawing/2014/main" id="{F8B4D6D9-4EB5-44D5-8F47-6C9A4918A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7238" y="833438"/>
              <a:ext cx="568325" cy="238125"/>
            </a:xfrm>
            <a:custGeom>
              <a:avLst/>
              <a:gdLst>
                <a:gd name="T0" fmla="*/ 280 w 358"/>
                <a:gd name="T1" fmla="*/ 150 h 150"/>
                <a:gd name="T2" fmla="*/ 358 w 358"/>
                <a:gd name="T3" fmla="*/ 0 h 150"/>
                <a:gd name="T4" fmla="*/ 140 w 358"/>
                <a:gd name="T5" fmla="*/ 0 h 150"/>
                <a:gd name="T6" fmla="*/ 94 w 358"/>
                <a:gd name="T7" fmla="*/ 105 h 150"/>
                <a:gd name="T8" fmla="*/ 0 w 358"/>
                <a:gd name="T9" fmla="*/ 10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50">
                  <a:moveTo>
                    <a:pt x="280" y="150"/>
                  </a:moveTo>
                  <a:lnTo>
                    <a:pt x="358" y="0"/>
                  </a:lnTo>
                  <a:lnTo>
                    <a:pt x="140" y="0"/>
                  </a:lnTo>
                  <a:lnTo>
                    <a:pt x="94" y="105"/>
                  </a:lnTo>
                  <a:lnTo>
                    <a:pt x="0" y="105"/>
                  </a:lnTo>
                </a:path>
              </a:pathLst>
            </a:custGeom>
            <a:noFill/>
            <a:ln w="38100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Line 54">
              <a:extLst>
                <a:ext uri="{FF2B5EF4-FFF2-40B4-BE49-F238E27FC236}">
                  <a16:creationId xmlns:a16="http://schemas.microsoft.com/office/drawing/2014/main" id="{0DD9ED0B-00C2-423C-A7FF-369215A636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0216" y="1071563"/>
              <a:ext cx="476839" cy="0"/>
            </a:xfrm>
            <a:prstGeom prst="line">
              <a:avLst/>
            </a:prstGeom>
            <a:noFill/>
            <a:ln w="38100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862;p91">
            <a:extLst>
              <a:ext uri="{FF2B5EF4-FFF2-40B4-BE49-F238E27FC236}">
                <a16:creationId xmlns:a16="http://schemas.microsoft.com/office/drawing/2014/main" id="{79C2D352-D080-43BC-934D-B3368B75F08B}"/>
              </a:ext>
            </a:extLst>
          </p:cNvPr>
          <p:cNvSpPr txBox="1"/>
          <p:nvPr/>
        </p:nvSpPr>
        <p:spPr>
          <a:xfrm>
            <a:off x="5373577" y="4282751"/>
            <a:ext cx="1496731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User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Applications</a:t>
            </a:r>
          </a:p>
        </p:txBody>
      </p:sp>
      <p:sp>
        <p:nvSpPr>
          <p:cNvPr id="73" name="Google Shape;862;p91">
            <a:extLst>
              <a:ext uri="{FF2B5EF4-FFF2-40B4-BE49-F238E27FC236}">
                <a16:creationId xmlns:a16="http://schemas.microsoft.com/office/drawing/2014/main" id="{A819AE0E-2A81-40BF-AD5D-1A3CAA173B74}"/>
              </a:ext>
            </a:extLst>
          </p:cNvPr>
          <p:cNvSpPr txBox="1"/>
          <p:nvPr/>
        </p:nvSpPr>
        <p:spPr>
          <a:xfrm>
            <a:off x="6601406" y="4686045"/>
            <a:ext cx="1939496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Reverse ETL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9E9C23E-7D04-4920-9F06-52F500B3520F}"/>
              </a:ext>
            </a:extLst>
          </p:cNvPr>
          <p:cNvGrpSpPr>
            <a:grpSpLocks noChangeAspect="1"/>
          </p:cNvGrpSpPr>
          <p:nvPr/>
        </p:nvGrpSpPr>
        <p:grpSpPr>
          <a:xfrm>
            <a:off x="7340747" y="4230620"/>
            <a:ext cx="675179" cy="457198"/>
            <a:chOff x="3210490" y="2695537"/>
            <a:chExt cx="973326" cy="659087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48785D76-B20D-45C5-A05F-DDCA1FB2FC0B}"/>
                </a:ext>
              </a:extLst>
            </p:cNvPr>
            <p:cNvGrpSpPr/>
            <p:nvPr/>
          </p:nvGrpSpPr>
          <p:grpSpPr>
            <a:xfrm>
              <a:off x="3705486" y="2695537"/>
              <a:ext cx="478330" cy="606113"/>
              <a:chOff x="3788119" y="2215054"/>
              <a:chExt cx="561339" cy="711295"/>
            </a:xfrm>
          </p:grpSpPr>
          <p:sp>
            <p:nvSpPr>
              <p:cNvPr id="82" name="Freeform 58">
                <a:extLst>
                  <a:ext uri="{FF2B5EF4-FFF2-40B4-BE49-F238E27FC236}">
                    <a16:creationId xmlns:a16="http://schemas.microsoft.com/office/drawing/2014/main" id="{F7DB3891-C770-4333-9349-EB075095C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8119" y="2215054"/>
                <a:ext cx="491527" cy="303610"/>
              </a:xfrm>
              <a:custGeom>
                <a:avLst/>
                <a:gdLst>
                  <a:gd name="T0" fmla="*/ 507 w 613"/>
                  <a:gd name="T1" fmla="*/ 393 h 393"/>
                  <a:gd name="T2" fmla="*/ 613 w 613"/>
                  <a:gd name="T3" fmla="*/ 286 h 393"/>
                  <a:gd name="T4" fmla="*/ 507 w 613"/>
                  <a:gd name="T5" fmla="*/ 180 h 393"/>
                  <a:gd name="T6" fmla="*/ 493 w 613"/>
                  <a:gd name="T7" fmla="*/ 181 h 393"/>
                  <a:gd name="T8" fmla="*/ 387 w 613"/>
                  <a:gd name="T9" fmla="*/ 86 h 393"/>
                  <a:gd name="T10" fmla="*/ 350 w 613"/>
                  <a:gd name="T11" fmla="*/ 93 h 393"/>
                  <a:gd name="T12" fmla="*/ 230 w 613"/>
                  <a:gd name="T13" fmla="*/ 0 h 393"/>
                  <a:gd name="T14" fmla="*/ 107 w 613"/>
                  <a:gd name="T15" fmla="*/ 123 h 393"/>
                  <a:gd name="T16" fmla="*/ 107 w 613"/>
                  <a:gd name="T17" fmla="*/ 129 h 393"/>
                  <a:gd name="T18" fmla="*/ 0 w 613"/>
                  <a:gd name="T19" fmla="*/ 260 h 393"/>
                  <a:gd name="T20" fmla="*/ 133 w 613"/>
                  <a:gd name="T21" fmla="*/ 393 h 393"/>
                  <a:gd name="T22" fmla="*/ 507 w 613"/>
                  <a:gd name="T23" fmla="*/ 393 h 393"/>
                  <a:gd name="connsiteX0" fmla="*/ 8271 w 10131"/>
                  <a:gd name="connsiteY0" fmla="*/ 10000 h 13012"/>
                  <a:gd name="connsiteX1" fmla="*/ 10000 w 10131"/>
                  <a:gd name="connsiteY1" fmla="*/ 7277 h 13012"/>
                  <a:gd name="connsiteX2" fmla="*/ 8271 w 10131"/>
                  <a:gd name="connsiteY2" fmla="*/ 4580 h 13012"/>
                  <a:gd name="connsiteX3" fmla="*/ 8042 w 10131"/>
                  <a:gd name="connsiteY3" fmla="*/ 4606 h 13012"/>
                  <a:gd name="connsiteX4" fmla="*/ 6313 w 10131"/>
                  <a:gd name="connsiteY4" fmla="*/ 2188 h 13012"/>
                  <a:gd name="connsiteX5" fmla="*/ 5710 w 10131"/>
                  <a:gd name="connsiteY5" fmla="*/ 2366 h 13012"/>
                  <a:gd name="connsiteX6" fmla="*/ 3752 w 10131"/>
                  <a:gd name="connsiteY6" fmla="*/ 0 h 13012"/>
                  <a:gd name="connsiteX7" fmla="*/ 1746 w 10131"/>
                  <a:gd name="connsiteY7" fmla="*/ 3130 h 13012"/>
                  <a:gd name="connsiteX8" fmla="*/ 1746 w 10131"/>
                  <a:gd name="connsiteY8" fmla="*/ 3282 h 13012"/>
                  <a:gd name="connsiteX9" fmla="*/ 0 w 10131"/>
                  <a:gd name="connsiteY9" fmla="*/ 6616 h 13012"/>
                  <a:gd name="connsiteX10" fmla="*/ 2170 w 10131"/>
                  <a:gd name="connsiteY10" fmla="*/ 10000 h 13012"/>
                  <a:gd name="connsiteX11" fmla="*/ 10131 w 10131"/>
                  <a:gd name="connsiteY11" fmla="*/ 13012 h 13012"/>
                  <a:gd name="connsiteX0" fmla="*/ 8271 w 10000"/>
                  <a:gd name="connsiteY0" fmla="*/ 10000 h 10000"/>
                  <a:gd name="connsiteX1" fmla="*/ 10000 w 10000"/>
                  <a:gd name="connsiteY1" fmla="*/ 7277 h 10000"/>
                  <a:gd name="connsiteX2" fmla="*/ 8271 w 10000"/>
                  <a:gd name="connsiteY2" fmla="*/ 4580 h 10000"/>
                  <a:gd name="connsiteX3" fmla="*/ 8042 w 10000"/>
                  <a:gd name="connsiteY3" fmla="*/ 4606 h 10000"/>
                  <a:gd name="connsiteX4" fmla="*/ 6313 w 10000"/>
                  <a:gd name="connsiteY4" fmla="*/ 2188 h 10000"/>
                  <a:gd name="connsiteX5" fmla="*/ 5710 w 10000"/>
                  <a:gd name="connsiteY5" fmla="*/ 2366 h 10000"/>
                  <a:gd name="connsiteX6" fmla="*/ 3752 w 10000"/>
                  <a:gd name="connsiteY6" fmla="*/ 0 h 10000"/>
                  <a:gd name="connsiteX7" fmla="*/ 1746 w 10000"/>
                  <a:gd name="connsiteY7" fmla="*/ 3130 h 10000"/>
                  <a:gd name="connsiteX8" fmla="*/ 1746 w 10000"/>
                  <a:gd name="connsiteY8" fmla="*/ 3282 h 10000"/>
                  <a:gd name="connsiteX9" fmla="*/ 0 w 10000"/>
                  <a:gd name="connsiteY9" fmla="*/ 6616 h 10000"/>
                  <a:gd name="connsiteX10" fmla="*/ 2170 w 10000"/>
                  <a:gd name="connsiteY10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000" h="10000">
                    <a:moveTo>
                      <a:pt x="8271" y="10000"/>
                    </a:moveTo>
                    <a:cubicBezTo>
                      <a:pt x="9233" y="10000"/>
                      <a:pt x="10000" y="8779"/>
                      <a:pt x="10000" y="7277"/>
                    </a:cubicBezTo>
                    <a:cubicBezTo>
                      <a:pt x="10000" y="5776"/>
                      <a:pt x="9233" y="4580"/>
                      <a:pt x="8271" y="4580"/>
                    </a:cubicBezTo>
                    <a:cubicBezTo>
                      <a:pt x="8189" y="4580"/>
                      <a:pt x="8108" y="4580"/>
                      <a:pt x="8042" y="4606"/>
                    </a:cubicBezTo>
                    <a:cubicBezTo>
                      <a:pt x="7928" y="3257"/>
                      <a:pt x="7194" y="2188"/>
                      <a:pt x="6313" y="2188"/>
                    </a:cubicBezTo>
                    <a:cubicBezTo>
                      <a:pt x="6101" y="2188"/>
                      <a:pt x="5889" y="2265"/>
                      <a:pt x="5710" y="2366"/>
                    </a:cubicBezTo>
                    <a:cubicBezTo>
                      <a:pt x="5481" y="992"/>
                      <a:pt x="4698" y="0"/>
                      <a:pt x="3752" y="0"/>
                    </a:cubicBezTo>
                    <a:cubicBezTo>
                      <a:pt x="2643" y="0"/>
                      <a:pt x="1746" y="1399"/>
                      <a:pt x="1746" y="3130"/>
                    </a:cubicBezTo>
                    <a:lnTo>
                      <a:pt x="1746" y="3282"/>
                    </a:lnTo>
                    <a:cubicBezTo>
                      <a:pt x="750" y="3588"/>
                      <a:pt x="0" y="4962"/>
                      <a:pt x="0" y="6616"/>
                    </a:cubicBezTo>
                    <a:cubicBezTo>
                      <a:pt x="0" y="8473"/>
                      <a:pt x="979" y="10000"/>
                      <a:pt x="2170" y="10000"/>
                    </a:cubicBezTo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Freeform 58">
                <a:extLst>
                  <a:ext uri="{FF2B5EF4-FFF2-40B4-BE49-F238E27FC236}">
                    <a16:creationId xmlns:a16="http://schemas.microsoft.com/office/drawing/2014/main" id="{CFA4265B-3317-43E3-909E-3033718AF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931" y="2622739"/>
                <a:ext cx="491527" cy="303610"/>
              </a:xfrm>
              <a:custGeom>
                <a:avLst/>
                <a:gdLst>
                  <a:gd name="T0" fmla="*/ 507 w 613"/>
                  <a:gd name="T1" fmla="*/ 393 h 393"/>
                  <a:gd name="T2" fmla="*/ 613 w 613"/>
                  <a:gd name="T3" fmla="*/ 286 h 393"/>
                  <a:gd name="T4" fmla="*/ 507 w 613"/>
                  <a:gd name="T5" fmla="*/ 180 h 393"/>
                  <a:gd name="T6" fmla="*/ 493 w 613"/>
                  <a:gd name="T7" fmla="*/ 181 h 393"/>
                  <a:gd name="T8" fmla="*/ 387 w 613"/>
                  <a:gd name="T9" fmla="*/ 86 h 393"/>
                  <a:gd name="T10" fmla="*/ 350 w 613"/>
                  <a:gd name="T11" fmla="*/ 93 h 393"/>
                  <a:gd name="T12" fmla="*/ 230 w 613"/>
                  <a:gd name="T13" fmla="*/ 0 h 393"/>
                  <a:gd name="T14" fmla="*/ 107 w 613"/>
                  <a:gd name="T15" fmla="*/ 123 h 393"/>
                  <a:gd name="T16" fmla="*/ 107 w 613"/>
                  <a:gd name="T17" fmla="*/ 129 h 393"/>
                  <a:gd name="T18" fmla="*/ 0 w 613"/>
                  <a:gd name="T19" fmla="*/ 260 h 393"/>
                  <a:gd name="T20" fmla="*/ 133 w 613"/>
                  <a:gd name="T21" fmla="*/ 393 h 393"/>
                  <a:gd name="T22" fmla="*/ 507 w 613"/>
                  <a:gd name="T23" fmla="*/ 393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3" h="393">
                    <a:moveTo>
                      <a:pt x="507" y="393"/>
                    </a:moveTo>
                    <a:cubicBezTo>
                      <a:pt x="566" y="393"/>
                      <a:pt x="613" y="345"/>
                      <a:pt x="613" y="286"/>
                    </a:cubicBezTo>
                    <a:cubicBezTo>
                      <a:pt x="613" y="227"/>
                      <a:pt x="566" y="180"/>
                      <a:pt x="507" y="180"/>
                    </a:cubicBezTo>
                    <a:cubicBezTo>
                      <a:pt x="502" y="180"/>
                      <a:pt x="497" y="180"/>
                      <a:pt x="493" y="181"/>
                    </a:cubicBezTo>
                    <a:cubicBezTo>
                      <a:pt x="486" y="128"/>
                      <a:pt x="441" y="86"/>
                      <a:pt x="387" y="86"/>
                    </a:cubicBezTo>
                    <a:cubicBezTo>
                      <a:pt x="374" y="86"/>
                      <a:pt x="361" y="89"/>
                      <a:pt x="350" y="93"/>
                    </a:cubicBezTo>
                    <a:cubicBezTo>
                      <a:pt x="336" y="39"/>
                      <a:pt x="288" y="0"/>
                      <a:pt x="230" y="0"/>
                    </a:cubicBezTo>
                    <a:cubicBezTo>
                      <a:pt x="162" y="0"/>
                      <a:pt x="107" y="55"/>
                      <a:pt x="107" y="123"/>
                    </a:cubicBezTo>
                    <a:cubicBezTo>
                      <a:pt x="107" y="125"/>
                      <a:pt x="107" y="127"/>
                      <a:pt x="107" y="129"/>
                    </a:cubicBezTo>
                    <a:cubicBezTo>
                      <a:pt x="46" y="141"/>
                      <a:pt x="0" y="195"/>
                      <a:pt x="0" y="260"/>
                    </a:cubicBezTo>
                    <a:cubicBezTo>
                      <a:pt x="0" y="333"/>
                      <a:pt x="60" y="393"/>
                      <a:pt x="133" y="393"/>
                    </a:cubicBezTo>
                    <a:lnTo>
                      <a:pt x="507" y="393"/>
                    </a:lnTo>
                    <a:close/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Freeform 58">
                <a:extLst>
                  <a:ext uri="{FF2B5EF4-FFF2-40B4-BE49-F238E27FC236}">
                    <a16:creationId xmlns:a16="http://schemas.microsoft.com/office/drawing/2014/main" id="{8D457AD4-1DA3-49DD-A88E-DC06EA75A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3025" y="2416597"/>
                <a:ext cx="491527" cy="303610"/>
              </a:xfrm>
              <a:custGeom>
                <a:avLst/>
                <a:gdLst>
                  <a:gd name="T0" fmla="*/ 507 w 613"/>
                  <a:gd name="T1" fmla="*/ 393 h 393"/>
                  <a:gd name="T2" fmla="*/ 613 w 613"/>
                  <a:gd name="T3" fmla="*/ 286 h 393"/>
                  <a:gd name="T4" fmla="*/ 507 w 613"/>
                  <a:gd name="T5" fmla="*/ 180 h 393"/>
                  <a:gd name="T6" fmla="*/ 493 w 613"/>
                  <a:gd name="T7" fmla="*/ 181 h 393"/>
                  <a:gd name="T8" fmla="*/ 387 w 613"/>
                  <a:gd name="T9" fmla="*/ 86 h 393"/>
                  <a:gd name="T10" fmla="*/ 350 w 613"/>
                  <a:gd name="T11" fmla="*/ 93 h 393"/>
                  <a:gd name="T12" fmla="*/ 230 w 613"/>
                  <a:gd name="T13" fmla="*/ 0 h 393"/>
                  <a:gd name="T14" fmla="*/ 107 w 613"/>
                  <a:gd name="T15" fmla="*/ 123 h 393"/>
                  <a:gd name="T16" fmla="*/ 107 w 613"/>
                  <a:gd name="T17" fmla="*/ 129 h 393"/>
                  <a:gd name="T18" fmla="*/ 0 w 613"/>
                  <a:gd name="T19" fmla="*/ 260 h 393"/>
                  <a:gd name="T20" fmla="*/ 133 w 613"/>
                  <a:gd name="T21" fmla="*/ 393 h 393"/>
                  <a:gd name="T22" fmla="*/ 507 w 613"/>
                  <a:gd name="T23" fmla="*/ 393 h 393"/>
                  <a:gd name="connsiteX0" fmla="*/ 8271 w 10131"/>
                  <a:gd name="connsiteY0" fmla="*/ 10000 h 13012"/>
                  <a:gd name="connsiteX1" fmla="*/ 10000 w 10131"/>
                  <a:gd name="connsiteY1" fmla="*/ 7277 h 13012"/>
                  <a:gd name="connsiteX2" fmla="*/ 8271 w 10131"/>
                  <a:gd name="connsiteY2" fmla="*/ 4580 h 13012"/>
                  <a:gd name="connsiteX3" fmla="*/ 8042 w 10131"/>
                  <a:gd name="connsiteY3" fmla="*/ 4606 h 13012"/>
                  <a:gd name="connsiteX4" fmla="*/ 6313 w 10131"/>
                  <a:gd name="connsiteY4" fmla="*/ 2188 h 13012"/>
                  <a:gd name="connsiteX5" fmla="*/ 5710 w 10131"/>
                  <a:gd name="connsiteY5" fmla="*/ 2366 h 13012"/>
                  <a:gd name="connsiteX6" fmla="*/ 3752 w 10131"/>
                  <a:gd name="connsiteY6" fmla="*/ 0 h 13012"/>
                  <a:gd name="connsiteX7" fmla="*/ 1746 w 10131"/>
                  <a:gd name="connsiteY7" fmla="*/ 3130 h 13012"/>
                  <a:gd name="connsiteX8" fmla="*/ 1746 w 10131"/>
                  <a:gd name="connsiteY8" fmla="*/ 3282 h 13012"/>
                  <a:gd name="connsiteX9" fmla="*/ 0 w 10131"/>
                  <a:gd name="connsiteY9" fmla="*/ 6616 h 13012"/>
                  <a:gd name="connsiteX10" fmla="*/ 2170 w 10131"/>
                  <a:gd name="connsiteY10" fmla="*/ 10000 h 13012"/>
                  <a:gd name="connsiteX11" fmla="*/ 10131 w 10131"/>
                  <a:gd name="connsiteY11" fmla="*/ 13012 h 13012"/>
                  <a:gd name="connsiteX0" fmla="*/ 8271 w 10000"/>
                  <a:gd name="connsiteY0" fmla="*/ 10000 h 10000"/>
                  <a:gd name="connsiteX1" fmla="*/ 10000 w 10000"/>
                  <a:gd name="connsiteY1" fmla="*/ 7277 h 10000"/>
                  <a:gd name="connsiteX2" fmla="*/ 8271 w 10000"/>
                  <a:gd name="connsiteY2" fmla="*/ 4580 h 10000"/>
                  <a:gd name="connsiteX3" fmla="*/ 8042 w 10000"/>
                  <a:gd name="connsiteY3" fmla="*/ 4606 h 10000"/>
                  <a:gd name="connsiteX4" fmla="*/ 6313 w 10000"/>
                  <a:gd name="connsiteY4" fmla="*/ 2188 h 10000"/>
                  <a:gd name="connsiteX5" fmla="*/ 5710 w 10000"/>
                  <a:gd name="connsiteY5" fmla="*/ 2366 h 10000"/>
                  <a:gd name="connsiteX6" fmla="*/ 3752 w 10000"/>
                  <a:gd name="connsiteY6" fmla="*/ 0 h 10000"/>
                  <a:gd name="connsiteX7" fmla="*/ 1746 w 10000"/>
                  <a:gd name="connsiteY7" fmla="*/ 3130 h 10000"/>
                  <a:gd name="connsiteX8" fmla="*/ 1746 w 10000"/>
                  <a:gd name="connsiteY8" fmla="*/ 3282 h 10000"/>
                  <a:gd name="connsiteX9" fmla="*/ 0 w 10000"/>
                  <a:gd name="connsiteY9" fmla="*/ 6616 h 10000"/>
                  <a:gd name="connsiteX10" fmla="*/ 2170 w 10000"/>
                  <a:gd name="connsiteY10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000" h="10000">
                    <a:moveTo>
                      <a:pt x="8271" y="10000"/>
                    </a:moveTo>
                    <a:cubicBezTo>
                      <a:pt x="9233" y="10000"/>
                      <a:pt x="10000" y="8779"/>
                      <a:pt x="10000" y="7277"/>
                    </a:cubicBezTo>
                    <a:cubicBezTo>
                      <a:pt x="10000" y="5776"/>
                      <a:pt x="9233" y="4580"/>
                      <a:pt x="8271" y="4580"/>
                    </a:cubicBezTo>
                    <a:cubicBezTo>
                      <a:pt x="8189" y="4580"/>
                      <a:pt x="8108" y="4580"/>
                      <a:pt x="8042" y="4606"/>
                    </a:cubicBezTo>
                    <a:cubicBezTo>
                      <a:pt x="7928" y="3257"/>
                      <a:pt x="7194" y="2188"/>
                      <a:pt x="6313" y="2188"/>
                    </a:cubicBezTo>
                    <a:cubicBezTo>
                      <a:pt x="6101" y="2188"/>
                      <a:pt x="5889" y="2265"/>
                      <a:pt x="5710" y="2366"/>
                    </a:cubicBezTo>
                    <a:cubicBezTo>
                      <a:pt x="5481" y="992"/>
                      <a:pt x="4698" y="0"/>
                      <a:pt x="3752" y="0"/>
                    </a:cubicBezTo>
                    <a:cubicBezTo>
                      <a:pt x="2643" y="0"/>
                      <a:pt x="1746" y="1399"/>
                      <a:pt x="1746" y="3130"/>
                    </a:cubicBezTo>
                    <a:lnTo>
                      <a:pt x="1746" y="3282"/>
                    </a:lnTo>
                    <a:cubicBezTo>
                      <a:pt x="750" y="3588"/>
                      <a:pt x="0" y="4962"/>
                      <a:pt x="0" y="6616"/>
                    </a:cubicBezTo>
                    <a:cubicBezTo>
                      <a:pt x="0" y="8473"/>
                      <a:pt x="979" y="10000"/>
                      <a:pt x="2170" y="10000"/>
                    </a:cubicBezTo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BF4AB4A1-ADF4-4E21-A5D6-7D3BFB00A081}"/>
                </a:ext>
              </a:extLst>
            </p:cNvPr>
            <p:cNvGrpSpPr/>
            <p:nvPr/>
          </p:nvGrpSpPr>
          <p:grpSpPr>
            <a:xfrm>
              <a:off x="3266693" y="2893790"/>
              <a:ext cx="390292" cy="414845"/>
              <a:chOff x="3274840" y="2919848"/>
              <a:chExt cx="390292" cy="414845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9C6681F9-DC01-49A7-BBD4-E5C2B94A53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74840" y="2919848"/>
                <a:ext cx="354203" cy="403462"/>
              </a:xfrm>
              <a:prstGeom prst="line">
                <a:avLst/>
              </a:prstGeom>
              <a:ln w="22225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F3EF06DA-11AE-44CF-9972-EB208E23DE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74840" y="3103745"/>
                <a:ext cx="362663" cy="229039"/>
              </a:xfrm>
              <a:prstGeom prst="line">
                <a:avLst/>
              </a:prstGeom>
              <a:ln w="22225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97D788C6-82FA-4EF2-AD37-02F830F1D9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74840" y="3296811"/>
                <a:ext cx="390292" cy="37882"/>
              </a:xfrm>
              <a:prstGeom prst="line">
                <a:avLst/>
              </a:prstGeom>
              <a:ln w="22225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D0290E1-D282-4E83-8A56-029242583914}"/>
                </a:ext>
              </a:extLst>
            </p:cNvPr>
            <p:cNvSpPr/>
            <p:nvPr/>
          </p:nvSpPr>
          <p:spPr>
            <a:xfrm>
              <a:off x="3210490" y="3260738"/>
              <a:ext cx="93886" cy="93886"/>
            </a:xfrm>
            <a:prstGeom prst="ellipse">
              <a:avLst/>
            </a:prstGeom>
            <a:solidFill>
              <a:schemeClr val="accent4"/>
            </a:solidFill>
            <a:ln w="222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85" name="Google Shape;1468;p105">
            <a:extLst>
              <a:ext uri="{FF2B5EF4-FFF2-40B4-BE49-F238E27FC236}">
                <a16:creationId xmlns:a16="http://schemas.microsoft.com/office/drawing/2014/main" id="{1D7CD18F-7AF2-4883-BE76-C6DF81097B63}"/>
              </a:ext>
            </a:extLst>
          </p:cNvPr>
          <p:cNvSpPr txBox="1"/>
          <p:nvPr/>
        </p:nvSpPr>
        <p:spPr>
          <a:xfrm>
            <a:off x="917046" y="1638181"/>
            <a:ext cx="6312429" cy="963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Reverse ETL inserts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07F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historical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facts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and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predictions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into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applications used by people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938994-3CB8-4D39-A08F-A030504502FB}"/>
              </a:ext>
            </a:extLst>
          </p:cNvPr>
          <p:cNvGrpSpPr/>
          <p:nvPr/>
        </p:nvGrpSpPr>
        <p:grpSpPr>
          <a:xfrm>
            <a:off x="3934337" y="2879421"/>
            <a:ext cx="2242868" cy="1045266"/>
            <a:chOff x="3019685" y="3322040"/>
            <a:chExt cx="2353494" cy="1096822"/>
          </a:xfrm>
        </p:grpSpPr>
        <p:pic>
          <p:nvPicPr>
            <p:cNvPr id="86" name="Picture 2" descr="Slack has a new logo and it's ... fine">
              <a:extLst>
                <a:ext uri="{FF2B5EF4-FFF2-40B4-BE49-F238E27FC236}">
                  <a16:creationId xmlns:a16="http://schemas.microsoft.com/office/drawing/2014/main" id="{70679A78-7C0D-4EE7-BC49-8CF064DE16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718" y="3743391"/>
              <a:ext cx="1199876" cy="675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Google Shape;813;p88">
              <a:extLst>
                <a:ext uri="{FF2B5EF4-FFF2-40B4-BE49-F238E27FC236}">
                  <a16:creationId xmlns:a16="http://schemas.microsoft.com/office/drawing/2014/main" id="{B479D21E-8141-4874-BF29-7540DEA2FEB7}"/>
                </a:ext>
              </a:extLst>
            </p:cNvPr>
            <p:cNvPicPr preferRelativeResize="0"/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3216" y="3322040"/>
              <a:ext cx="600452" cy="5555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Picture 4" descr="Integrate Microsoft Outlook - CyTrack Customer Experience Technology">
              <a:extLst>
                <a:ext uri="{FF2B5EF4-FFF2-40B4-BE49-F238E27FC236}">
                  <a16:creationId xmlns:a16="http://schemas.microsoft.com/office/drawing/2014/main" id="{61685E6D-9ADB-4955-BF04-49B118EC58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777" y="3824608"/>
              <a:ext cx="1091402" cy="470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6" descr="Gmail logo and symbol, meaning, history, PNG">
              <a:extLst>
                <a:ext uri="{FF2B5EF4-FFF2-40B4-BE49-F238E27FC236}">
                  <a16:creationId xmlns:a16="http://schemas.microsoft.com/office/drawing/2014/main" id="{F83593BB-ACC7-4BC1-B926-E309BBB2E0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685" y="3421753"/>
              <a:ext cx="633155" cy="356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Google Shape;814;p88">
              <a:extLst>
                <a:ext uri="{FF2B5EF4-FFF2-40B4-BE49-F238E27FC236}">
                  <a16:creationId xmlns:a16="http://schemas.microsoft.com/office/drawing/2014/main" id="{64FF11F5-ACC3-4E9C-BDAD-FE24A5825142}"/>
                </a:ext>
              </a:extLst>
            </p:cNvPr>
            <p:cNvPicPr preferRelativeResize="0"/>
            <p:nvPr/>
          </p:nvPicPr>
          <p:blipFill>
            <a:blip r:embed="rId6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4902" y="3458134"/>
              <a:ext cx="792741" cy="17773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3" name="Picture 2" descr="Hightouch | Braze">
            <a:extLst>
              <a:ext uri="{FF2B5EF4-FFF2-40B4-BE49-F238E27FC236}">
                <a16:creationId xmlns:a16="http://schemas.microsoft.com/office/drawing/2014/main" id="{C95320FC-342B-46C5-BA96-CBCA33F7C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3717" y="5428666"/>
            <a:ext cx="1192696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Census's Competitors, Revenue, Number of Employees, Funding, Acquisitions &amp;  News - Owler Company Profile">
            <a:extLst>
              <a:ext uri="{FF2B5EF4-FFF2-40B4-BE49-F238E27FC236}">
                <a16:creationId xmlns:a16="http://schemas.microsoft.com/office/drawing/2014/main" id="{F8F01302-6190-4BEE-BF61-D915275F0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4056" y="5741122"/>
            <a:ext cx="11430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RudderStack Raises $56 Million Series B to Enable Companies to Build Their  Customer Data Stack | Business Wire">
            <a:extLst>
              <a:ext uri="{FF2B5EF4-FFF2-40B4-BE49-F238E27FC236}">
                <a16:creationId xmlns:a16="http://schemas.microsoft.com/office/drawing/2014/main" id="{A992CA83-B3C2-4E4E-BD9B-401E0139A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2895" y="4810538"/>
            <a:ext cx="1698831" cy="102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616EC-829C-4A90-B49B-632D27A954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8D9DA94-E234-46FA-AB26-6D11929AA43D}"/>
              </a:ext>
            </a:extLst>
          </p:cNvPr>
          <p:cNvSpPr/>
          <p:nvPr/>
        </p:nvSpPr>
        <p:spPr>
          <a:xfrm>
            <a:off x="991677" y="4200583"/>
            <a:ext cx="3646190" cy="1593925"/>
          </a:xfrm>
          <a:prstGeom prst="rect">
            <a:avLst/>
          </a:prstGeom>
          <a:solidFill>
            <a:srgbClr val="DFE0E1"/>
          </a:solidFill>
          <a:ln w="25400" cap="flat" cmpd="sng" algn="ctr">
            <a:noFill/>
            <a:prstDash val="solid"/>
          </a:ln>
          <a:effectLst>
            <a:softEdge rad="31750"/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Revers</a:t>
            </a:r>
            <a:r>
              <a:rPr lang="en-US" sz="2000" b="1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ETL provides an </a:t>
            </a:r>
            <a:br>
              <a:rPr lang="en-US" sz="2000" b="1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F07F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application integration</a:t>
            </a:r>
            <a:r>
              <a:rPr lang="en-US" sz="2000" b="1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solution between Data Apps and User Applications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4B2D88F-44FB-4914-BCF9-A7C983829418}"/>
              </a:ext>
            </a:extLst>
          </p:cNvPr>
          <p:cNvSpPr txBox="1"/>
          <p:nvPr/>
        </p:nvSpPr>
        <p:spPr>
          <a:xfrm>
            <a:off x="7166206" y="1527862"/>
            <a:ext cx="3041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Modern Data Stack</a:t>
            </a:r>
          </a:p>
        </p:txBody>
      </p:sp>
    </p:spTree>
    <p:extLst>
      <p:ext uri="{BB962C8B-B14F-4D97-AF65-F5344CB8AC3E}">
        <p14:creationId xmlns:p14="http://schemas.microsoft.com/office/powerpoint/2010/main" val="94088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9A4F987-921F-46AD-A859-1551EE0584C6}"/>
              </a:ext>
            </a:extLst>
          </p:cNvPr>
          <p:cNvGrpSpPr/>
          <p:nvPr/>
        </p:nvGrpSpPr>
        <p:grpSpPr>
          <a:xfrm>
            <a:off x="2059731" y="1862589"/>
            <a:ext cx="3931920" cy="3931920"/>
            <a:chOff x="-4550600" y="2058731"/>
            <a:chExt cx="3931920" cy="3931920"/>
          </a:xfrm>
        </p:grpSpPr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0E46EE53-EC33-46DA-AB97-B3D151F83B8A}"/>
                </a:ext>
              </a:extLst>
            </p:cNvPr>
            <p:cNvSpPr/>
            <p:nvPr/>
          </p:nvSpPr>
          <p:spPr>
            <a:xfrm rot="16200000">
              <a:off x="-2574830" y="2063169"/>
              <a:ext cx="1959617" cy="1952111"/>
            </a:xfrm>
            <a:custGeom>
              <a:avLst/>
              <a:gdLst>
                <a:gd name="connsiteX0" fmla="*/ 1959617 w 1959617"/>
                <a:gd name="connsiteY0" fmla="*/ 0 h 1952111"/>
                <a:gd name="connsiteX1" fmla="*/ 1950152 w 1959617"/>
                <a:gd name="connsiteY1" fmla="*/ 187445 h 1952111"/>
                <a:gd name="connsiteX2" fmla="*/ 195349 w 1959617"/>
                <a:gd name="connsiteY2" fmla="*/ 1942247 h 1952111"/>
                <a:gd name="connsiteX3" fmla="*/ 0 w 1959617"/>
                <a:gd name="connsiteY3" fmla="*/ 1952111 h 1952111"/>
                <a:gd name="connsiteX4" fmla="*/ 0 w 1959617"/>
                <a:gd name="connsiteY4" fmla="*/ 0 h 1952111"/>
                <a:gd name="connsiteX5" fmla="*/ 1959617 w 1959617"/>
                <a:gd name="connsiteY5" fmla="*/ 0 h 195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9617" h="1952111">
                  <a:moveTo>
                    <a:pt x="1959617" y="0"/>
                  </a:moveTo>
                  <a:lnTo>
                    <a:pt x="1950152" y="187445"/>
                  </a:lnTo>
                  <a:cubicBezTo>
                    <a:pt x="1856187" y="1112702"/>
                    <a:pt x="1120607" y="1848282"/>
                    <a:pt x="195349" y="1942247"/>
                  </a:cubicBezTo>
                  <a:lnTo>
                    <a:pt x="0" y="1952111"/>
                  </a:lnTo>
                  <a:lnTo>
                    <a:pt x="0" y="0"/>
                  </a:lnTo>
                  <a:lnTo>
                    <a:pt x="19596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3DF414D9-D59D-49FA-91C8-E5C819BBAC86}"/>
                </a:ext>
              </a:extLst>
            </p:cNvPr>
            <p:cNvSpPr/>
            <p:nvPr/>
          </p:nvSpPr>
          <p:spPr>
            <a:xfrm rot="16200000">
              <a:off x="-4546648" y="4015080"/>
              <a:ext cx="1971619" cy="1979523"/>
            </a:xfrm>
            <a:custGeom>
              <a:avLst/>
              <a:gdLst>
                <a:gd name="connsiteX0" fmla="*/ 1971619 w 1971619"/>
                <a:gd name="connsiteY0" fmla="*/ 286 h 1979523"/>
                <a:gd name="connsiteX1" fmla="*/ 1971618 w 1971619"/>
                <a:gd name="connsiteY1" fmla="*/ 1979523 h 1979523"/>
                <a:gd name="connsiteX2" fmla="*/ 685 w 1971619"/>
                <a:gd name="connsiteY2" fmla="*/ 1979523 h 1979523"/>
                <a:gd name="connsiteX3" fmla="*/ 0 w 1971619"/>
                <a:gd name="connsiteY3" fmla="*/ 1965960 h 1979523"/>
                <a:gd name="connsiteX4" fmla="*/ 1965960 w 1971619"/>
                <a:gd name="connsiteY4" fmla="*/ 0 h 1979523"/>
                <a:gd name="connsiteX5" fmla="*/ 1971619 w 1971619"/>
                <a:gd name="connsiteY5" fmla="*/ 286 h 197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1619" h="1979523">
                  <a:moveTo>
                    <a:pt x="1971619" y="286"/>
                  </a:moveTo>
                  <a:lnTo>
                    <a:pt x="1971618" y="1979523"/>
                  </a:lnTo>
                  <a:lnTo>
                    <a:pt x="685" y="1979523"/>
                  </a:lnTo>
                  <a:lnTo>
                    <a:pt x="0" y="1965960"/>
                  </a:lnTo>
                  <a:cubicBezTo>
                    <a:pt x="0" y="880190"/>
                    <a:pt x="880190" y="0"/>
                    <a:pt x="1965960" y="0"/>
                  </a:cubicBezTo>
                  <a:lnTo>
                    <a:pt x="1971619" y="2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45690988-7B5A-488A-986F-FAB0A1C7E313}"/>
                </a:ext>
              </a:extLst>
            </p:cNvPr>
            <p:cNvSpPr/>
            <p:nvPr/>
          </p:nvSpPr>
          <p:spPr>
            <a:xfrm rot="16200000">
              <a:off x="-4540847" y="2049263"/>
              <a:ext cx="1960302" cy="1979237"/>
            </a:xfrm>
            <a:custGeom>
              <a:avLst/>
              <a:gdLst>
                <a:gd name="connsiteX0" fmla="*/ 1960302 w 1960302"/>
                <a:gd name="connsiteY0" fmla="*/ 1965674 h 1979237"/>
                <a:gd name="connsiteX1" fmla="*/ 1959617 w 1960302"/>
                <a:gd name="connsiteY1" fmla="*/ 1979237 h 1979237"/>
                <a:gd name="connsiteX2" fmla="*/ 0 w 1960302"/>
                <a:gd name="connsiteY2" fmla="*/ 1979237 h 1979237"/>
                <a:gd name="connsiteX3" fmla="*/ 1 w 1960302"/>
                <a:gd name="connsiteY3" fmla="*/ 0 h 1979237"/>
                <a:gd name="connsiteX4" fmla="*/ 195350 w 1960302"/>
                <a:gd name="connsiteY4" fmla="*/ 9864 h 1979237"/>
                <a:gd name="connsiteX5" fmla="*/ 1960302 w 1960302"/>
                <a:gd name="connsiteY5" fmla="*/ 1965674 h 19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0302" h="1979237">
                  <a:moveTo>
                    <a:pt x="1960302" y="1965674"/>
                  </a:moveTo>
                  <a:lnTo>
                    <a:pt x="1959617" y="1979237"/>
                  </a:lnTo>
                  <a:lnTo>
                    <a:pt x="0" y="1979237"/>
                  </a:lnTo>
                  <a:lnTo>
                    <a:pt x="1" y="0"/>
                  </a:lnTo>
                  <a:lnTo>
                    <a:pt x="195350" y="9864"/>
                  </a:lnTo>
                  <a:cubicBezTo>
                    <a:pt x="1186697" y="110541"/>
                    <a:pt x="1960302" y="947764"/>
                    <a:pt x="1960302" y="1965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C012C962-3359-40B9-9797-8785A9811C3F}"/>
                </a:ext>
              </a:extLst>
            </p:cNvPr>
            <p:cNvSpPr/>
            <p:nvPr/>
          </p:nvSpPr>
          <p:spPr>
            <a:xfrm rot="16200000">
              <a:off x="-2580345" y="4028301"/>
              <a:ext cx="1970933" cy="1952397"/>
            </a:xfrm>
            <a:custGeom>
              <a:avLst/>
              <a:gdLst>
                <a:gd name="connsiteX0" fmla="*/ 1970933 w 1970933"/>
                <a:gd name="connsiteY0" fmla="*/ 0 h 1952397"/>
                <a:gd name="connsiteX1" fmla="*/ 1970933 w 1970933"/>
                <a:gd name="connsiteY1" fmla="*/ 1952111 h 1952397"/>
                <a:gd name="connsiteX2" fmla="*/ 1965274 w 1970933"/>
                <a:gd name="connsiteY2" fmla="*/ 1952397 h 1952397"/>
                <a:gd name="connsiteX3" fmla="*/ 9464 w 1970933"/>
                <a:gd name="connsiteY3" fmla="*/ 187445 h 1952397"/>
                <a:gd name="connsiteX4" fmla="*/ 0 w 1970933"/>
                <a:gd name="connsiteY4" fmla="*/ 0 h 1952397"/>
                <a:gd name="connsiteX5" fmla="*/ 1970933 w 1970933"/>
                <a:gd name="connsiteY5" fmla="*/ 0 h 195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0933" h="1952397">
                  <a:moveTo>
                    <a:pt x="1970933" y="0"/>
                  </a:moveTo>
                  <a:lnTo>
                    <a:pt x="1970933" y="1952111"/>
                  </a:lnTo>
                  <a:lnTo>
                    <a:pt x="1965274" y="1952397"/>
                  </a:lnTo>
                  <a:cubicBezTo>
                    <a:pt x="947365" y="1952397"/>
                    <a:pt x="110141" y="1178792"/>
                    <a:pt x="9464" y="187445"/>
                  </a:cubicBezTo>
                  <a:lnTo>
                    <a:pt x="0" y="0"/>
                  </a:lnTo>
                  <a:lnTo>
                    <a:pt x="19709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41C135-D9B3-44B4-AFC1-C670B0EC728D}"/>
              </a:ext>
            </a:extLst>
          </p:cNvPr>
          <p:cNvGrpSpPr/>
          <p:nvPr/>
        </p:nvGrpSpPr>
        <p:grpSpPr>
          <a:xfrm>
            <a:off x="3355723" y="3168089"/>
            <a:ext cx="1320270" cy="1320920"/>
            <a:chOff x="5439672" y="3168089"/>
            <a:chExt cx="1320270" cy="132092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1408CE5-5968-4973-9E24-81CD56DEC6D4}"/>
                </a:ext>
              </a:extLst>
            </p:cNvPr>
            <p:cNvSpPr/>
            <p:nvPr/>
          </p:nvSpPr>
          <p:spPr>
            <a:xfrm>
              <a:off x="5553411" y="3279909"/>
              <a:ext cx="1108345" cy="11083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187C836-D01E-43B6-8839-1298672D0CE9}"/>
                </a:ext>
              </a:extLst>
            </p:cNvPr>
            <p:cNvGrpSpPr/>
            <p:nvPr/>
          </p:nvGrpSpPr>
          <p:grpSpPr>
            <a:xfrm>
              <a:off x="5439672" y="3168089"/>
              <a:ext cx="1320270" cy="1320920"/>
              <a:chOff x="8226425" y="2271713"/>
              <a:chExt cx="3224213" cy="3225801"/>
            </a:xfrm>
          </p:grpSpPr>
          <p:sp>
            <p:nvSpPr>
              <p:cNvPr id="254" name="Freeform 5">
                <a:extLst>
                  <a:ext uri="{FF2B5EF4-FFF2-40B4-BE49-F238E27FC236}">
                    <a16:creationId xmlns:a16="http://schemas.microsoft.com/office/drawing/2014/main" id="{4DA7A772-C934-42FD-A01C-2CD7CBDC2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425" y="3676651"/>
                <a:ext cx="1611313" cy="1820863"/>
              </a:xfrm>
              <a:custGeom>
                <a:avLst/>
                <a:gdLst>
                  <a:gd name="T0" fmla="*/ 1673 w 1788"/>
                  <a:gd name="T1" fmla="*/ 1905 h 2019"/>
                  <a:gd name="T2" fmla="*/ 1558 w 1788"/>
                  <a:gd name="T3" fmla="*/ 1794 h 2019"/>
                  <a:gd name="T4" fmla="*/ 1673 w 1788"/>
                  <a:gd name="T5" fmla="*/ 1682 h 2019"/>
                  <a:gd name="T6" fmla="*/ 1788 w 1788"/>
                  <a:gd name="T7" fmla="*/ 1571 h 2019"/>
                  <a:gd name="T8" fmla="*/ 448 w 1788"/>
                  <a:gd name="T9" fmla="*/ 230 h 2019"/>
                  <a:gd name="T10" fmla="*/ 336 w 1788"/>
                  <a:gd name="T11" fmla="*/ 115 h 2019"/>
                  <a:gd name="T12" fmla="*/ 224 w 1788"/>
                  <a:gd name="T13" fmla="*/ 0 h 2019"/>
                  <a:gd name="T14" fmla="*/ 113 w 1788"/>
                  <a:gd name="T15" fmla="*/ 115 h 2019"/>
                  <a:gd name="T16" fmla="*/ 0 w 1788"/>
                  <a:gd name="T17" fmla="*/ 230 h 2019"/>
                  <a:gd name="T18" fmla="*/ 1788 w 1788"/>
                  <a:gd name="T19" fmla="*/ 2019 h 2019"/>
                  <a:gd name="T20" fmla="*/ 1673 w 1788"/>
                  <a:gd name="T21" fmla="*/ 1905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88" h="2019">
                    <a:moveTo>
                      <a:pt x="1673" y="1905"/>
                    </a:moveTo>
                    <a:cubicBezTo>
                      <a:pt x="1558" y="1794"/>
                      <a:pt x="1558" y="1794"/>
                      <a:pt x="1558" y="1794"/>
                    </a:cubicBezTo>
                    <a:cubicBezTo>
                      <a:pt x="1673" y="1682"/>
                      <a:pt x="1673" y="1682"/>
                      <a:pt x="1673" y="1682"/>
                    </a:cubicBezTo>
                    <a:cubicBezTo>
                      <a:pt x="1788" y="1571"/>
                      <a:pt x="1788" y="1571"/>
                      <a:pt x="1788" y="1571"/>
                    </a:cubicBezTo>
                    <a:cubicBezTo>
                      <a:pt x="1048" y="1571"/>
                      <a:pt x="448" y="970"/>
                      <a:pt x="448" y="230"/>
                    </a:cubicBezTo>
                    <a:cubicBezTo>
                      <a:pt x="336" y="115"/>
                      <a:pt x="336" y="115"/>
                      <a:pt x="336" y="115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113" y="115"/>
                      <a:pt x="113" y="115"/>
                      <a:pt x="113" y="115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0" y="1218"/>
                      <a:pt x="800" y="2019"/>
                      <a:pt x="1788" y="2019"/>
                    </a:cubicBezTo>
                    <a:lnTo>
                      <a:pt x="1673" y="1905"/>
                    </a:lnTo>
                    <a:close/>
                  </a:path>
                </a:pathLst>
              </a:custGeom>
              <a:solidFill>
                <a:srgbClr val="4F62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">
                <a:extLst>
                  <a:ext uri="{FF2B5EF4-FFF2-40B4-BE49-F238E27FC236}">
                    <a16:creationId xmlns:a16="http://schemas.microsoft.com/office/drawing/2014/main" id="{EE24CF79-0FEE-47CE-B80D-0F95B56AE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1363" y="3884613"/>
                <a:ext cx="1819275" cy="1612900"/>
              </a:xfrm>
              <a:custGeom>
                <a:avLst/>
                <a:gdLst>
                  <a:gd name="T0" fmla="*/ 1905 w 2019"/>
                  <a:gd name="T1" fmla="*/ 115 h 1789"/>
                  <a:gd name="T2" fmla="*/ 1794 w 2019"/>
                  <a:gd name="T3" fmla="*/ 230 h 1789"/>
                  <a:gd name="T4" fmla="*/ 1682 w 2019"/>
                  <a:gd name="T5" fmla="*/ 115 h 1789"/>
                  <a:gd name="T6" fmla="*/ 1571 w 2019"/>
                  <a:gd name="T7" fmla="*/ 0 h 1789"/>
                  <a:gd name="T8" fmla="*/ 230 w 2019"/>
                  <a:gd name="T9" fmla="*/ 1341 h 1789"/>
                  <a:gd name="T10" fmla="*/ 230 w 2019"/>
                  <a:gd name="T11" fmla="*/ 1341 h 1789"/>
                  <a:gd name="T12" fmla="*/ 230 w 2019"/>
                  <a:gd name="T13" fmla="*/ 1341 h 1789"/>
                  <a:gd name="T14" fmla="*/ 115 w 2019"/>
                  <a:gd name="T15" fmla="*/ 1452 h 1789"/>
                  <a:gd name="T16" fmla="*/ 0 w 2019"/>
                  <a:gd name="T17" fmla="*/ 1564 h 1789"/>
                  <a:gd name="T18" fmla="*/ 115 w 2019"/>
                  <a:gd name="T19" fmla="*/ 1675 h 1789"/>
                  <a:gd name="T20" fmla="*/ 230 w 2019"/>
                  <a:gd name="T21" fmla="*/ 1789 h 1789"/>
                  <a:gd name="T22" fmla="*/ 230 w 2019"/>
                  <a:gd name="T23" fmla="*/ 1789 h 1789"/>
                  <a:gd name="T24" fmla="*/ 2019 w 2019"/>
                  <a:gd name="T25" fmla="*/ 0 h 1789"/>
                  <a:gd name="T26" fmla="*/ 1905 w 2019"/>
                  <a:gd name="T27" fmla="*/ 115 h 1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19" h="1789">
                    <a:moveTo>
                      <a:pt x="1905" y="115"/>
                    </a:moveTo>
                    <a:cubicBezTo>
                      <a:pt x="1794" y="230"/>
                      <a:pt x="1794" y="230"/>
                      <a:pt x="1794" y="230"/>
                    </a:cubicBezTo>
                    <a:cubicBezTo>
                      <a:pt x="1682" y="115"/>
                      <a:pt x="1682" y="115"/>
                      <a:pt x="1682" y="115"/>
                    </a:cubicBezTo>
                    <a:cubicBezTo>
                      <a:pt x="1571" y="0"/>
                      <a:pt x="1571" y="0"/>
                      <a:pt x="1571" y="0"/>
                    </a:cubicBezTo>
                    <a:cubicBezTo>
                      <a:pt x="1571" y="740"/>
                      <a:pt x="971" y="1341"/>
                      <a:pt x="230" y="1341"/>
                    </a:cubicBezTo>
                    <a:cubicBezTo>
                      <a:pt x="230" y="1341"/>
                      <a:pt x="230" y="1341"/>
                      <a:pt x="230" y="1341"/>
                    </a:cubicBezTo>
                    <a:cubicBezTo>
                      <a:pt x="230" y="1341"/>
                      <a:pt x="230" y="1341"/>
                      <a:pt x="230" y="1341"/>
                    </a:cubicBezTo>
                    <a:cubicBezTo>
                      <a:pt x="115" y="1452"/>
                      <a:pt x="115" y="1452"/>
                      <a:pt x="115" y="1452"/>
                    </a:cubicBezTo>
                    <a:cubicBezTo>
                      <a:pt x="0" y="1564"/>
                      <a:pt x="0" y="1564"/>
                      <a:pt x="0" y="1564"/>
                    </a:cubicBezTo>
                    <a:cubicBezTo>
                      <a:pt x="115" y="1675"/>
                      <a:pt x="115" y="1675"/>
                      <a:pt x="115" y="1675"/>
                    </a:cubicBezTo>
                    <a:cubicBezTo>
                      <a:pt x="230" y="1789"/>
                      <a:pt x="230" y="1789"/>
                      <a:pt x="230" y="1789"/>
                    </a:cubicBezTo>
                    <a:cubicBezTo>
                      <a:pt x="230" y="1789"/>
                      <a:pt x="230" y="1789"/>
                      <a:pt x="230" y="1789"/>
                    </a:cubicBezTo>
                    <a:cubicBezTo>
                      <a:pt x="1218" y="1789"/>
                      <a:pt x="2019" y="988"/>
                      <a:pt x="2019" y="0"/>
                    </a:cubicBezTo>
                    <a:lnTo>
                      <a:pt x="1905" y="115"/>
                    </a:lnTo>
                    <a:close/>
                  </a:path>
                </a:pathLst>
              </a:cu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8E391A44-ECB2-4313-8946-A44282723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425" y="2271713"/>
                <a:ext cx="1819275" cy="1612900"/>
              </a:xfrm>
              <a:custGeom>
                <a:avLst/>
                <a:gdLst>
                  <a:gd name="T0" fmla="*/ 1903 w 2018"/>
                  <a:gd name="T1" fmla="*/ 114 h 1789"/>
                  <a:gd name="T2" fmla="*/ 1788 w 2018"/>
                  <a:gd name="T3" fmla="*/ 0 h 1789"/>
                  <a:gd name="T4" fmla="*/ 0 w 2018"/>
                  <a:gd name="T5" fmla="*/ 1789 h 1789"/>
                  <a:gd name="T6" fmla="*/ 113 w 2018"/>
                  <a:gd name="T7" fmla="*/ 1674 h 1789"/>
                  <a:gd name="T8" fmla="*/ 224 w 2018"/>
                  <a:gd name="T9" fmla="*/ 1559 h 1789"/>
                  <a:gd name="T10" fmla="*/ 336 w 2018"/>
                  <a:gd name="T11" fmla="*/ 1674 h 1789"/>
                  <a:gd name="T12" fmla="*/ 448 w 2018"/>
                  <a:gd name="T13" fmla="*/ 1789 h 1789"/>
                  <a:gd name="T14" fmla="*/ 1788 w 2018"/>
                  <a:gd name="T15" fmla="*/ 449 h 1789"/>
                  <a:gd name="T16" fmla="*/ 1903 w 2018"/>
                  <a:gd name="T17" fmla="*/ 337 h 1789"/>
                  <a:gd name="T18" fmla="*/ 2018 w 2018"/>
                  <a:gd name="T19" fmla="*/ 225 h 1789"/>
                  <a:gd name="T20" fmla="*/ 1903 w 2018"/>
                  <a:gd name="T21" fmla="*/ 114 h 1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18" h="1789">
                    <a:moveTo>
                      <a:pt x="1903" y="114"/>
                    </a:moveTo>
                    <a:cubicBezTo>
                      <a:pt x="1788" y="0"/>
                      <a:pt x="1788" y="0"/>
                      <a:pt x="1788" y="0"/>
                    </a:cubicBezTo>
                    <a:cubicBezTo>
                      <a:pt x="800" y="0"/>
                      <a:pt x="0" y="801"/>
                      <a:pt x="0" y="1789"/>
                    </a:cubicBezTo>
                    <a:cubicBezTo>
                      <a:pt x="113" y="1674"/>
                      <a:pt x="113" y="1674"/>
                      <a:pt x="113" y="1674"/>
                    </a:cubicBezTo>
                    <a:cubicBezTo>
                      <a:pt x="224" y="1559"/>
                      <a:pt x="224" y="1559"/>
                      <a:pt x="224" y="1559"/>
                    </a:cubicBezTo>
                    <a:cubicBezTo>
                      <a:pt x="336" y="1674"/>
                      <a:pt x="336" y="1674"/>
                      <a:pt x="336" y="1674"/>
                    </a:cubicBezTo>
                    <a:cubicBezTo>
                      <a:pt x="448" y="1789"/>
                      <a:pt x="448" y="1789"/>
                      <a:pt x="448" y="1789"/>
                    </a:cubicBezTo>
                    <a:cubicBezTo>
                      <a:pt x="448" y="1049"/>
                      <a:pt x="1048" y="449"/>
                      <a:pt x="1788" y="449"/>
                    </a:cubicBezTo>
                    <a:cubicBezTo>
                      <a:pt x="1903" y="337"/>
                      <a:pt x="1903" y="337"/>
                      <a:pt x="1903" y="337"/>
                    </a:cubicBezTo>
                    <a:cubicBezTo>
                      <a:pt x="2018" y="225"/>
                      <a:pt x="2018" y="225"/>
                      <a:pt x="2018" y="225"/>
                    </a:cubicBezTo>
                    <a:lnTo>
                      <a:pt x="1903" y="114"/>
                    </a:lnTo>
                    <a:close/>
                  </a:path>
                </a:pathLst>
              </a:cu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A83C7925-3FDD-4051-B003-96BA0EB48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7738" y="2271713"/>
                <a:ext cx="1612900" cy="1820863"/>
              </a:xfrm>
              <a:custGeom>
                <a:avLst/>
                <a:gdLst>
                  <a:gd name="T0" fmla="*/ 0 w 1789"/>
                  <a:gd name="T1" fmla="*/ 0 h 2019"/>
                  <a:gd name="T2" fmla="*/ 0 w 1789"/>
                  <a:gd name="T3" fmla="*/ 0 h 2019"/>
                  <a:gd name="T4" fmla="*/ 115 w 1789"/>
                  <a:gd name="T5" fmla="*/ 114 h 2019"/>
                  <a:gd name="T6" fmla="*/ 230 w 1789"/>
                  <a:gd name="T7" fmla="*/ 225 h 2019"/>
                  <a:gd name="T8" fmla="*/ 115 w 1789"/>
                  <a:gd name="T9" fmla="*/ 337 h 2019"/>
                  <a:gd name="T10" fmla="*/ 0 w 1789"/>
                  <a:gd name="T11" fmla="*/ 449 h 2019"/>
                  <a:gd name="T12" fmla="*/ 0 w 1789"/>
                  <a:gd name="T13" fmla="*/ 449 h 2019"/>
                  <a:gd name="T14" fmla="*/ 1341 w 1789"/>
                  <a:gd name="T15" fmla="*/ 1789 h 2019"/>
                  <a:gd name="T16" fmla="*/ 1341 w 1789"/>
                  <a:gd name="T17" fmla="*/ 1789 h 2019"/>
                  <a:gd name="T18" fmla="*/ 1452 w 1789"/>
                  <a:gd name="T19" fmla="*/ 1904 h 2019"/>
                  <a:gd name="T20" fmla="*/ 1564 w 1789"/>
                  <a:gd name="T21" fmla="*/ 2019 h 2019"/>
                  <a:gd name="T22" fmla="*/ 1675 w 1789"/>
                  <a:gd name="T23" fmla="*/ 1904 h 2019"/>
                  <a:gd name="T24" fmla="*/ 1789 w 1789"/>
                  <a:gd name="T25" fmla="*/ 1789 h 2019"/>
                  <a:gd name="T26" fmla="*/ 0 w 1789"/>
                  <a:gd name="T27" fmla="*/ 0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9" h="201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5" y="114"/>
                      <a:pt x="115" y="114"/>
                      <a:pt x="115" y="114"/>
                    </a:cubicBezTo>
                    <a:cubicBezTo>
                      <a:pt x="230" y="225"/>
                      <a:pt x="230" y="225"/>
                      <a:pt x="230" y="225"/>
                    </a:cubicBezTo>
                    <a:cubicBezTo>
                      <a:pt x="115" y="337"/>
                      <a:pt x="115" y="337"/>
                      <a:pt x="115" y="337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741" y="449"/>
                      <a:pt x="1341" y="1049"/>
                      <a:pt x="1341" y="1789"/>
                    </a:cubicBezTo>
                    <a:cubicBezTo>
                      <a:pt x="1341" y="1789"/>
                      <a:pt x="1341" y="1789"/>
                      <a:pt x="1341" y="1789"/>
                    </a:cubicBezTo>
                    <a:cubicBezTo>
                      <a:pt x="1452" y="1904"/>
                      <a:pt x="1452" y="1904"/>
                      <a:pt x="1452" y="1904"/>
                    </a:cubicBezTo>
                    <a:cubicBezTo>
                      <a:pt x="1564" y="2019"/>
                      <a:pt x="1564" y="2019"/>
                      <a:pt x="1564" y="2019"/>
                    </a:cubicBezTo>
                    <a:cubicBezTo>
                      <a:pt x="1675" y="1904"/>
                      <a:pt x="1675" y="1904"/>
                      <a:pt x="1675" y="1904"/>
                    </a:cubicBezTo>
                    <a:cubicBezTo>
                      <a:pt x="1789" y="1789"/>
                      <a:pt x="1789" y="1789"/>
                      <a:pt x="1789" y="1789"/>
                    </a:cubicBezTo>
                    <a:cubicBezTo>
                      <a:pt x="1789" y="801"/>
                      <a:pt x="988" y="0"/>
                      <a:pt x="0" y="0"/>
                    </a:cubicBezTo>
                    <a:close/>
                  </a:path>
                </a:pathLst>
              </a:custGeom>
              <a:solidFill>
                <a:srgbClr val="4F62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FA2E67-B3AB-4739-912D-FB1319A2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Governance Categories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E5E632E-B79E-48D9-83DB-02EB11D8B329}"/>
              </a:ext>
            </a:extLst>
          </p:cNvPr>
          <p:cNvGrpSpPr>
            <a:grpSpLocks noChangeAspect="1"/>
          </p:cNvGrpSpPr>
          <p:nvPr/>
        </p:nvGrpSpPr>
        <p:grpSpPr>
          <a:xfrm>
            <a:off x="2777689" y="2571699"/>
            <a:ext cx="549360" cy="548640"/>
            <a:chOff x="1565276" y="5783263"/>
            <a:chExt cx="1139825" cy="1003300"/>
          </a:xfrm>
        </p:grpSpPr>
        <p:sp>
          <p:nvSpPr>
            <p:cNvPr id="19" name="Freeform 141">
              <a:extLst>
                <a:ext uri="{FF2B5EF4-FFF2-40B4-BE49-F238E27FC236}">
                  <a16:creationId xmlns:a16="http://schemas.microsoft.com/office/drawing/2014/main" id="{FD7ACF2A-D2BF-4135-91F2-9B9A3E405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263" y="5830888"/>
              <a:ext cx="1087438" cy="906463"/>
            </a:xfrm>
            <a:custGeom>
              <a:avLst/>
              <a:gdLst>
                <a:gd name="T0" fmla="*/ 213 w 586"/>
                <a:gd name="T1" fmla="*/ 186 h 506"/>
                <a:gd name="T2" fmla="*/ 213 w 586"/>
                <a:gd name="T3" fmla="*/ 320 h 506"/>
                <a:gd name="T4" fmla="*/ 186 w 586"/>
                <a:gd name="T5" fmla="*/ 346 h 506"/>
                <a:gd name="T6" fmla="*/ 186 w 586"/>
                <a:gd name="T7" fmla="*/ 346 h 506"/>
                <a:gd name="T8" fmla="*/ 160 w 586"/>
                <a:gd name="T9" fmla="*/ 320 h 506"/>
                <a:gd name="T10" fmla="*/ 160 w 586"/>
                <a:gd name="T11" fmla="*/ 26 h 506"/>
                <a:gd name="T12" fmla="*/ 0 w 586"/>
                <a:gd name="T13" fmla="*/ 26 h 506"/>
                <a:gd name="T14" fmla="*/ 0 w 586"/>
                <a:gd name="T15" fmla="*/ 320 h 506"/>
                <a:gd name="T16" fmla="*/ 186 w 586"/>
                <a:gd name="T17" fmla="*/ 506 h 506"/>
                <a:gd name="T18" fmla="*/ 186 w 586"/>
                <a:gd name="T19" fmla="*/ 506 h 506"/>
                <a:gd name="T20" fmla="*/ 373 w 586"/>
                <a:gd name="T21" fmla="*/ 320 h 506"/>
                <a:gd name="T22" fmla="*/ 373 w 586"/>
                <a:gd name="T23" fmla="*/ 186 h 506"/>
                <a:gd name="T24" fmla="*/ 400 w 586"/>
                <a:gd name="T25" fmla="*/ 160 h 506"/>
                <a:gd name="T26" fmla="*/ 400 w 586"/>
                <a:gd name="T27" fmla="*/ 160 h 506"/>
                <a:gd name="T28" fmla="*/ 426 w 586"/>
                <a:gd name="T29" fmla="*/ 186 h 506"/>
                <a:gd name="T30" fmla="*/ 426 w 586"/>
                <a:gd name="T31" fmla="*/ 480 h 506"/>
                <a:gd name="T32" fmla="*/ 586 w 586"/>
                <a:gd name="T33" fmla="*/ 480 h 506"/>
                <a:gd name="T34" fmla="*/ 586 w 586"/>
                <a:gd name="T35" fmla="*/ 186 h 506"/>
                <a:gd name="T36" fmla="*/ 400 w 586"/>
                <a:gd name="T37" fmla="*/ 0 h 506"/>
                <a:gd name="T38" fmla="*/ 400 w 586"/>
                <a:gd name="T39" fmla="*/ 0 h 506"/>
                <a:gd name="T40" fmla="*/ 213 w 586"/>
                <a:gd name="T41" fmla="*/ 18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6" h="506">
                  <a:moveTo>
                    <a:pt x="213" y="186"/>
                  </a:moveTo>
                  <a:cubicBezTo>
                    <a:pt x="213" y="320"/>
                    <a:pt x="213" y="320"/>
                    <a:pt x="213" y="320"/>
                  </a:cubicBezTo>
                  <a:cubicBezTo>
                    <a:pt x="213" y="334"/>
                    <a:pt x="201" y="346"/>
                    <a:pt x="186" y="346"/>
                  </a:cubicBezTo>
                  <a:cubicBezTo>
                    <a:pt x="186" y="346"/>
                    <a:pt x="186" y="346"/>
                    <a:pt x="186" y="346"/>
                  </a:cubicBezTo>
                  <a:cubicBezTo>
                    <a:pt x="172" y="346"/>
                    <a:pt x="160" y="334"/>
                    <a:pt x="160" y="320"/>
                  </a:cubicBezTo>
                  <a:cubicBezTo>
                    <a:pt x="160" y="26"/>
                    <a:pt x="160" y="26"/>
                    <a:pt x="16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423"/>
                    <a:pt x="83" y="506"/>
                    <a:pt x="186" y="506"/>
                  </a:cubicBezTo>
                  <a:cubicBezTo>
                    <a:pt x="186" y="506"/>
                    <a:pt x="186" y="506"/>
                    <a:pt x="186" y="506"/>
                  </a:cubicBezTo>
                  <a:cubicBezTo>
                    <a:pt x="289" y="506"/>
                    <a:pt x="373" y="423"/>
                    <a:pt x="373" y="320"/>
                  </a:cubicBezTo>
                  <a:cubicBezTo>
                    <a:pt x="373" y="186"/>
                    <a:pt x="373" y="186"/>
                    <a:pt x="373" y="186"/>
                  </a:cubicBezTo>
                  <a:cubicBezTo>
                    <a:pt x="373" y="172"/>
                    <a:pt x="385" y="160"/>
                    <a:pt x="400" y="160"/>
                  </a:cubicBezTo>
                  <a:cubicBezTo>
                    <a:pt x="400" y="160"/>
                    <a:pt x="400" y="160"/>
                    <a:pt x="400" y="160"/>
                  </a:cubicBezTo>
                  <a:cubicBezTo>
                    <a:pt x="414" y="160"/>
                    <a:pt x="426" y="172"/>
                    <a:pt x="426" y="186"/>
                  </a:cubicBezTo>
                  <a:cubicBezTo>
                    <a:pt x="426" y="480"/>
                    <a:pt x="426" y="480"/>
                    <a:pt x="426" y="480"/>
                  </a:cubicBezTo>
                  <a:cubicBezTo>
                    <a:pt x="586" y="480"/>
                    <a:pt x="586" y="480"/>
                    <a:pt x="586" y="480"/>
                  </a:cubicBezTo>
                  <a:cubicBezTo>
                    <a:pt x="586" y="186"/>
                    <a:pt x="586" y="186"/>
                    <a:pt x="586" y="186"/>
                  </a:cubicBezTo>
                  <a:cubicBezTo>
                    <a:pt x="586" y="83"/>
                    <a:pt x="503" y="0"/>
                    <a:pt x="40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297" y="0"/>
                    <a:pt x="213" y="83"/>
                    <a:pt x="213" y="186"/>
                  </a:cubicBezTo>
                  <a:close/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127ED8-48AD-4FA6-92F8-68403B31C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276" y="5783263"/>
              <a:ext cx="347663" cy="95250"/>
            </a:xfrm>
            <a:prstGeom prst="rect">
              <a:avLst/>
            </a:pr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E9394B-9DAE-4FD3-9F18-880177927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026" y="6691313"/>
              <a:ext cx="346075" cy="95250"/>
            </a:xfrm>
            <a:prstGeom prst="rect">
              <a:avLst/>
            </a:pr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Freeform 144">
              <a:extLst>
                <a:ext uri="{FF2B5EF4-FFF2-40B4-BE49-F238E27FC236}">
                  <a16:creationId xmlns:a16="http://schemas.microsoft.com/office/drawing/2014/main" id="{AB23CAB9-621E-4363-89C0-672DEC123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6213475"/>
              <a:ext cx="271463" cy="381000"/>
            </a:xfrm>
            <a:custGeom>
              <a:avLst/>
              <a:gdLst>
                <a:gd name="T0" fmla="*/ 0 w 146"/>
                <a:gd name="T1" fmla="*/ 0 h 213"/>
                <a:gd name="T2" fmla="*/ 0 w 146"/>
                <a:gd name="T3" fmla="*/ 107 h 213"/>
                <a:gd name="T4" fmla="*/ 106 w 146"/>
                <a:gd name="T5" fmla="*/ 213 h 213"/>
                <a:gd name="T6" fmla="*/ 106 w 146"/>
                <a:gd name="T7" fmla="*/ 213 h 213"/>
                <a:gd name="T8" fmla="*/ 146 w 146"/>
                <a:gd name="T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13">
                  <a:moveTo>
                    <a:pt x="0" y="0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66"/>
                    <a:pt x="47" y="213"/>
                    <a:pt x="106" y="213"/>
                  </a:cubicBezTo>
                  <a:cubicBezTo>
                    <a:pt x="106" y="213"/>
                    <a:pt x="106" y="213"/>
                    <a:pt x="106" y="213"/>
                  </a:cubicBezTo>
                  <a:cubicBezTo>
                    <a:pt x="146" y="213"/>
                    <a:pt x="146" y="213"/>
                    <a:pt x="146" y="213"/>
                  </a:cubicBez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Freeform 145">
              <a:extLst>
                <a:ext uri="{FF2B5EF4-FFF2-40B4-BE49-F238E27FC236}">
                  <a16:creationId xmlns:a16="http://schemas.microsoft.com/office/drawing/2014/main" id="{7EFC8406-31C2-4CE7-A5B2-43BCDAF7E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751" y="6523038"/>
              <a:ext cx="74613" cy="142875"/>
            </a:xfrm>
            <a:custGeom>
              <a:avLst/>
              <a:gdLst>
                <a:gd name="T0" fmla="*/ 0 w 47"/>
                <a:gd name="T1" fmla="*/ 0 h 90"/>
                <a:gd name="T2" fmla="*/ 47 w 47"/>
                <a:gd name="T3" fmla="*/ 45 h 90"/>
                <a:gd name="T4" fmla="*/ 0 w 47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90">
                  <a:moveTo>
                    <a:pt x="0" y="0"/>
                  </a:moveTo>
                  <a:lnTo>
                    <a:pt x="47" y="45"/>
                  </a:lnTo>
                  <a:lnTo>
                    <a:pt x="0" y="90"/>
                  </a:ln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Freeform 146">
              <a:extLst>
                <a:ext uri="{FF2B5EF4-FFF2-40B4-BE49-F238E27FC236}">
                  <a16:creationId xmlns:a16="http://schemas.microsoft.com/office/drawing/2014/main" id="{6C008241-6D5C-4BFE-8DF5-E67645C6B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413" y="5975350"/>
              <a:ext cx="246063" cy="381000"/>
            </a:xfrm>
            <a:custGeom>
              <a:avLst/>
              <a:gdLst>
                <a:gd name="T0" fmla="*/ 133 w 133"/>
                <a:gd name="T1" fmla="*/ 213 h 213"/>
                <a:gd name="T2" fmla="*/ 133 w 133"/>
                <a:gd name="T3" fmla="*/ 106 h 213"/>
                <a:gd name="T4" fmla="*/ 27 w 133"/>
                <a:gd name="T5" fmla="*/ 0 h 213"/>
                <a:gd name="T6" fmla="*/ 27 w 133"/>
                <a:gd name="T7" fmla="*/ 0 h 213"/>
                <a:gd name="T8" fmla="*/ 0 w 133"/>
                <a:gd name="T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13">
                  <a:moveTo>
                    <a:pt x="133" y="213"/>
                  </a:moveTo>
                  <a:cubicBezTo>
                    <a:pt x="133" y="106"/>
                    <a:pt x="133" y="106"/>
                    <a:pt x="133" y="106"/>
                  </a:cubicBezTo>
                  <a:cubicBezTo>
                    <a:pt x="133" y="47"/>
                    <a:pt x="86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Freeform 147">
              <a:extLst>
                <a:ext uri="{FF2B5EF4-FFF2-40B4-BE49-F238E27FC236}">
                  <a16:creationId xmlns:a16="http://schemas.microsoft.com/office/drawing/2014/main" id="{F5BE2D16-9629-4715-BF16-7EE40C3E8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451" y="6284913"/>
              <a:ext cx="147638" cy="71438"/>
            </a:xfrm>
            <a:custGeom>
              <a:avLst/>
              <a:gdLst>
                <a:gd name="T0" fmla="*/ 93 w 93"/>
                <a:gd name="T1" fmla="*/ 0 h 45"/>
                <a:gd name="T2" fmla="*/ 46 w 93"/>
                <a:gd name="T3" fmla="*/ 45 h 45"/>
                <a:gd name="T4" fmla="*/ 0 w 93"/>
                <a:gd name="T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" h="45">
                  <a:moveTo>
                    <a:pt x="93" y="0"/>
                  </a:moveTo>
                  <a:lnTo>
                    <a:pt x="46" y="45"/>
                  </a:lnTo>
                  <a:lnTo>
                    <a:pt x="0" y="0"/>
                  </a:ln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862;p91">
            <a:extLst>
              <a:ext uri="{FF2B5EF4-FFF2-40B4-BE49-F238E27FC236}">
                <a16:creationId xmlns:a16="http://schemas.microsoft.com/office/drawing/2014/main" id="{A519387B-F671-4821-AC18-013D8A57B953}"/>
              </a:ext>
            </a:extLst>
          </p:cNvPr>
          <p:cNvSpPr txBox="1"/>
          <p:nvPr/>
        </p:nvSpPr>
        <p:spPr>
          <a:xfrm>
            <a:off x="4321843" y="4686045"/>
            <a:ext cx="152096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Predictive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Analytics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C0D216-2620-452E-9B6A-7C1250530945}"/>
              </a:ext>
            </a:extLst>
          </p:cNvPr>
          <p:cNvGrpSpPr>
            <a:grpSpLocks noChangeAspect="1"/>
          </p:cNvGrpSpPr>
          <p:nvPr/>
        </p:nvGrpSpPr>
        <p:grpSpPr>
          <a:xfrm>
            <a:off x="4760096" y="4160875"/>
            <a:ext cx="535751" cy="548640"/>
            <a:chOff x="1585913" y="47625"/>
            <a:chExt cx="1055688" cy="1081088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D5059FFE-2FF8-48D3-BDF9-F08665FEF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913" y="47625"/>
              <a:ext cx="590550" cy="1081088"/>
            </a:xfrm>
            <a:custGeom>
              <a:avLst/>
              <a:gdLst>
                <a:gd name="T0" fmla="*/ 316 w 319"/>
                <a:gd name="T1" fmla="*/ 80 h 605"/>
                <a:gd name="T2" fmla="*/ 250 w 319"/>
                <a:gd name="T3" fmla="*/ 0 h 605"/>
                <a:gd name="T4" fmla="*/ 143 w 319"/>
                <a:gd name="T5" fmla="*/ 93 h 605"/>
                <a:gd name="T6" fmla="*/ 68 w 319"/>
                <a:gd name="T7" fmla="*/ 191 h 605"/>
                <a:gd name="T8" fmla="*/ 51 w 319"/>
                <a:gd name="T9" fmla="*/ 362 h 605"/>
                <a:gd name="T10" fmla="*/ 156 w 319"/>
                <a:gd name="T11" fmla="*/ 493 h 605"/>
                <a:gd name="T12" fmla="*/ 316 w 319"/>
                <a:gd name="T13" fmla="*/ 520 h 605"/>
                <a:gd name="T14" fmla="*/ 316 w 319"/>
                <a:gd name="T15" fmla="*/ 453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605">
                  <a:moveTo>
                    <a:pt x="316" y="80"/>
                  </a:moveTo>
                  <a:cubicBezTo>
                    <a:pt x="316" y="53"/>
                    <a:pt x="319" y="0"/>
                    <a:pt x="250" y="0"/>
                  </a:cubicBezTo>
                  <a:cubicBezTo>
                    <a:pt x="195" y="0"/>
                    <a:pt x="145" y="58"/>
                    <a:pt x="143" y="93"/>
                  </a:cubicBezTo>
                  <a:cubicBezTo>
                    <a:pt x="102" y="99"/>
                    <a:pt x="62" y="139"/>
                    <a:pt x="68" y="191"/>
                  </a:cubicBezTo>
                  <a:cubicBezTo>
                    <a:pt x="28" y="210"/>
                    <a:pt x="0" y="313"/>
                    <a:pt x="51" y="362"/>
                  </a:cubicBezTo>
                  <a:cubicBezTo>
                    <a:pt x="42" y="404"/>
                    <a:pt x="70" y="501"/>
                    <a:pt x="156" y="493"/>
                  </a:cubicBezTo>
                  <a:cubicBezTo>
                    <a:pt x="177" y="605"/>
                    <a:pt x="316" y="602"/>
                    <a:pt x="316" y="520"/>
                  </a:cubicBezTo>
                  <a:cubicBezTo>
                    <a:pt x="316" y="453"/>
                    <a:pt x="316" y="453"/>
                    <a:pt x="316" y="453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A5AC7AD1-4CE5-4DB5-A7A7-BA6B4F182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026" y="214313"/>
              <a:ext cx="171450" cy="142875"/>
            </a:xfrm>
            <a:custGeom>
              <a:avLst/>
              <a:gdLst>
                <a:gd name="T0" fmla="*/ 93 w 93"/>
                <a:gd name="T1" fmla="*/ 80 h 80"/>
                <a:gd name="T2" fmla="*/ 0 w 93"/>
                <a:gd name="T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3" h="80">
                  <a:moveTo>
                    <a:pt x="93" y="80"/>
                  </a:moveTo>
                  <a:cubicBezTo>
                    <a:pt x="45" y="80"/>
                    <a:pt x="0" y="72"/>
                    <a:pt x="0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D232F2DE-BC15-4D16-90B8-EC9B19743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963" y="425450"/>
              <a:ext cx="633413" cy="120650"/>
            </a:xfrm>
            <a:custGeom>
              <a:avLst/>
              <a:gdLst>
                <a:gd name="T0" fmla="*/ 0 w 342"/>
                <a:gd name="T1" fmla="*/ 54 h 68"/>
                <a:gd name="T2" fmla="*/ 81 w 342"/>
                <a:gd name="T3" fmla="*/ 41 h 68"/>
                <a:gd name="T4" fmla="*/ 128 w 342"/>
                <a:gd name="T5" fmla="*/ 2 h 68"/>
                <a:gd name="T6" fmla="*/ 168 w 342"/>
                <a:gd name="T7" fmla="*/ 2 h 68"/>
                <a:gd name="T8" fmla="*/ 342 w 342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68">
                  <a:moveTo>
                    <a:pt x="0" y="54"/>
                  </a:moveTo>
                  <a:cubicBezTo>
                    <a:pt x="22" y="68"/>
                    <a:pt x="60" y="63"/>
                    <a:pt x="81" y="41"/>
                  </a:cubicBezTo>
                  <a:cubicBezTo>
                    <a:pt x="96" y="25"/>
                    <a:pt x="112" y="0"/>
                    <a:pt x="128" y="2"/>
                  </a:cubicBezTo>
                  <a:cubicBezTo>
                    <a:pt x="168" y="2"/>
                    <a:pt x="168" y="2"/>
                    <a:pt x="168" y="2"/>
                  </a:cubicBezTo>
                  <a:cubicBezTo>
                    <a:pt x="342" y="2"/>
                    <a:pt x="342" y="2"/>
                    <a:pt x="342" y="2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3D33C8BC-2822-4153-8715-FB7646E7B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876" y="809625"/>
              <a:ext cx="444500" cy="50800"/>
            </a:xfrm>
            <a:custGeom>
              <a:avLst/>
              <a:gdLst>
                <a:gd name="T0" fmla="*/ 0 w 240"/>
                <a:gd name="T1" fmla="*/ 29 h 29"/>
                <a:gd name="T2" fmla="*/ 66 w 240"/>
                <a:gd name="T3" fmla="*/ 0 h 29"/>
                <a:gd name="T4" fmla="*/ 240 w 2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29">
                  <a:moveTo>
                    <a:pt x="0" y="29"/>
                  </a:moveTo>
                  <a:cubicBezTo>
                    <a:pt x="9" y="6"/>
                    <a:pt x="33" y="0"/>
                    <a:pt x="66" y="0"/>
                  </a:cubicBezTo>
                  <a:cubicBezTo>
                    <a:pt x="240" y="0"/>
                    <a:pt x="240" y="0"/>
                    <a:pt x="240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D0FA29F5-2396-4001-8017-13E5B7D81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563" y="717550"/>
              <a:ext cx="77788" cy="77788"/>
            </a:xfrm>
            <a:custGeom>
              <a:avLst/>
              <a:gdLst>
                <a:gd name="T0" fmla="*/ 42 w 42"/>
                <a:gd name="T1" fmla="*/ 43 h 43"/>
                <a:gd name="T2" fmla="*/ 0 w 42"/>
                <a:gd name="T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" h="43">
                  <a:moveTo>
                    <a:pt x="42" y="43"/>
                  </a:moveTo>
                  <a:cubicBezTo>
                    <a:pt x="19" y="39"/>
                    <a:pt x="0" y="18"/>
                    <a:pt x="0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81CA2629-2ABF-4244-B791-BA915ECFE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717550"/>
              <a:ext cx="192088" cy="211138"/>
            </a:xfrm>
            <a:custGeom>
              <a:avLst/>
              <a:gdLst>
                <a:gd name="T0" fmla="*/ 0 w 104"/>
                <a:gd name="T1" fmla="*/ 118 h 118"/>
                <a:gd name="T2" fmla="*/ 104 w 104"/>
                <a:gd name="T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4" h="118">
                  <a:moveTo>
                    <a:pt x="0" y="118"/>
                  </a:moveTo>
                  <a:cubicBezTo>
                    <a:pt x="0" y="67"/>
                    <a:pt x="29" y="0"/>
                    <a:pt x="104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F57D4A18-91DC-4A1F-AF5E-4039A56F4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1176" y="450850"/>
              <a:ext cx="77788" cy="146050"/>
            </a:xfrm>
            <a:custGeom>
              <a:avLst/>
              <a:gdLst>
                <a:gd name="T0" fmla="*/ 0 w 42"/>
                <a:gd name="T1" fmla="*/ 0 h 82"/>
                <a:gd name="T2" fmla="*/ 42 w 42"/>
                <a:gd name="T3" fmla="*/ 40 h 82"/>
                <a:gd name="T4" fmla="*/ 14 w 4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82">
                  <a:moveTo>
                    <a:pt x="0" y="0"/>
                  </a:moveTo>
                  <a:cubicBezTo>
                    <a:pt x="23" y="0"/>
                    <a:pt x="42" y="16"/>
                    <a:pt x="42" y="40"/>
                  </a:cubicBezTo>
                  <a:cubicBezTo>
                    <a:pt x="42" y="58"/>
                    <a:pt x="30" y="76"/>
                    <a:pt x="14" y="82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B87800D6-3EF5-458A-9FE1-2BE3C6F54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538" y="173038"/>
              <a:ext cx="304800" cy="65088"/>
            </a:xfrm>
            <a:custGeom>
              <a:avLst/>
              <a:gdLst>
                <a:gd name="T0" fmla="*/ 164 w 164"/>
                <a:gd name="T1" fmla="*/ 36 h 36"/>
                <a:gd name="T2" fmla="*/ 84 w 164"/>
                <a:gd name="T3" fmla="*/ 36 h 36"/>
                <a:gd name="T4" fmla="*/ 0 w 164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6">
                  <a:moveTo>
                    <a:pt x="164" y="36"/>
                  </a:moveTo>
                  <a:cubicBezTo>
                    <a:pt x="84" y="36"/>
                    <a:pt x="84" y="36"/>
                    <a:pt x="84" y="36"/>
                  </a:cubicBezTo>
                  <a:cubicBezTo>
                    <a:pt x="48" y="36"/>
                    <a:pt x="12" y="31"/>
                    <a:pt x="0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Line 13">
              <a:extLst>
                <a:ext uri="{FF2B5EF4-FFF2-40B4-BE49-F238E27FC236}">
                  <a16:creationId xmlns:a16="http://schemas.microsoft.com/office/drawing/2014/main" id="{B3B55265-E07E-44DA-8268-016DF6338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0113" y="285750"/>
              <a:ext cx="0" cy="142875"/>
            </a:xfrm>
            <a:prstGeom prst="lin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Line 14">
              <a:extLst>
                <a:ext uri="{FF2B5EF4-FFF2-40B4-BE49-F238E27FC236}">
                  <a16:creationId xmlns:a16="http://schemas.microsoft.com/office/drawing/2014/main" id="{1B8AD3A3-853A-432F-90A0-A73A5FCBA4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0113" y="500063"/>
              <a:ext cx="0" cy="261938"/>
            </a:xfrm>
            <a:prstGeom prst="lin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Line 15">
              <a:extLst>
                <a:ext uri="{FF2B5EF4-FFF2-40B4-BE49-F238E27FC236}">
                  <a16:creationId xmlns:a16="http://schemas.microsoft.com/office/drawing/2014/main" id="{175D9E1A-E6DB-464F-B6D3-05261DD99D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0113" y="619125"/>
              <a:ext cx="149225" cy="0"/>
            </a:xfrm>
            <a:prstGeom prst="lin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Line 16">
              <a:extLst>
                <a:ext uri="{FF2B5EF4-FFF2-40B4-BE49-F238E27FC236}">
                  <a16:creationId xmlns:a16="http://schemas.microsoft.com/office/drawing/2014/main" id="{83F72670-BD3E-4FE7-A76A-FB0778FC1D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0913" y="1000125"/>
              <a:ext cx="98425" cy="0"/>
            </a:xfrm>
            <a:prstGeom prst="lin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CCAE5E8-9E13-42B8-A2A5-E37FB514B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376" y="357188"/>
              <a:ext cx="149225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F285D4A-EC8F-40E4-8DA5-6CDFD09B1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338" y="166688"/>
              <a:ext cx="147638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1B03F86-851C-441B-8ED2-3DDB8282A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338" y="547688"/>
              <a:ext cx="147638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6E6EC4-049A-46E1-B697-BA7DF903C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338" y="928688"/>
              <a:ext cx="147638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9FE818A-69F2-430D-810B-BF206E6AA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376" y="738188"/>
              <a:ext cx="149225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862;p91">
            <a:extLst>
              <a:ext uri="{FF2B5EF4-FFF2-40B4-BE49-F238E27FC236}">
                <a16:creationId xmlns:a16="http://schemas.microsoft.com/office/drawing/2014/main" id="{1702D25B-332C-41CB-88E0-5B04502F95CF}"/>
              </a:ext>
            </a:extLst>
          </p:cNvPr>
          <p:cNvSpPr txBox="1"/>
          <p:nvPr/>
        </p:nvSpPr>
        <p:spPr>
          <a:xfrm>
            <a:off x="4719056" y="3099095"/>
            <a:ext cx="193949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Data Lake/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Warehouse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4173583-AE54-4EBF-BB57-31098EEC264A}"/>
              </a:ext>
            </a:extLst>
          </p:cNvPr>
          <p:cNvGrpSpPr>
            <a:grpSpLocks noChangeAspect="1"/>
          </p:cNvGrpSpPr>
          <p:nvPr/>
        </p:nvGrpSpPr>
        <p:grpSpPr>
          <a:xfrm>
            <a:off x="4779608" y="2530703"/>
            <a:ext cx="484300" cy="576073"/>
            <a:chOff x="1698626" y="3860800"/>
            <a:chExt cx="846138" cy="1006476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68F49D8-79AC-43CC-83D9-B029F601FE37}"/>
                </a:ext>
              </a:extLst>
            </p:cNvPr>
            <p:cNvGrpSpPr/>
            <p:nvPr/>
          </p:nvGrpSpPr>
          <p:grpSpPr>
            <a:xfrm>
              <a:off x="1698626" y="3860800"/>
              <a:ext cx="846138" cy="1006476"/>
              <a:chOff x="1698626" y="3860800"/>
              <a:chExt cx="846138" cy="1006476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0A5F607E-A1B0-4F0B-8CA9-C27D281D4648}"/>
                  </a:ext>
                </a:extLst>
              </p:cNvPr>
              <p:cNvGrpSpPr/>
              <p:nvPr/>
            </p:nvGrpSpPr>
            <p:grpSpPr>
              <a:xfrm>
                <a:off x="1698626" y="3860800"/>
                <a:ext cx="846138" cy="1006476"/>
                <a:chOff x="1698626" y="3860800"/>
                <a:chExt cx="846138" cy="1006476"/>
              </a:xfrm>
            </p:grpSpPr>
            <p:sp>
              <p:nvSpPr>
                <p:cNvPr id="69" name="Freeform 92">
                  <a:extLst>
                    <a:ext uri="{FF2B5EF4-FFF2-40B4-BE49-F238E27FC236}">
                      <a16:creationId xmlns:a16="http://schemas.microsoft.com/office/drawing/2014/main" id="{4053B04F-F6B4-4FF5-AACC-4571B99368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8627" y="3860800"/>
                  <a:ext cx="846137" cy="384796"/>
                </a:xfrm>
                <a:custGeom>
                  <a:avLst/>
                  <a:gdLst>
                    <a:gd name="T0" fmla="*/ 454 w 454"/>
                    <a:gd name="T1" fmla="*/ 80 h 294"/>
                    <a:gd name="T2" fmla="*/ 227 w 454"/>
                    <a:gd name="T3" fmla="*/ 0 h 294"/>
                    <a:gd name="T4" fmla="*/ 0 w 454"/>
                    <a:gd name="T5" fmla="*/ 80 h 294"/>
                    <a:gd name="T6" fmla="*/ 0 w 454"/>
                    <a:gd name="T7" fmla="*/ 214 h 294"/>
                    <a:gd name="T8" fmla="*/ 227 w 454"/>
                    <a:gd name="T9" fmla="*/ 294 h 294"/>
                    <a:gd name="T10" fmla="*/ 454 w 454"/>
                    <a:gd name="T11" fmla="*/ 214 h 294"/>
                    <a:gd name="T12" fmla="*/ 454 w 454"/>
                    <a:gd name="T13" fmla="*/ 80 h 294"/>
                    <a:gd name="connsiteX0" fmla="*/ 5000 w 10000"/>
                    <a:gd name="connsiteY0" fmla="*/ 10000 h 11730"/>
                    <a:gd name="connsiteX1" fmla="*/ 10000 w 10000"/>
                    <a:gd name="connsiteY1" fmla="*/ 7279 h 11730"/>
                    <a:gd name="connsiteX2" fmla="*/ 10000 w 10000"/>
                    <a:gd name="connsiteY2" fmla="*/ 2721 h 11730"/>
                    <a:gd name="connsiteX3" fmla="*/ 5000 w 10000"/>
                    <a:gd name="connsiteY3" fmla="*/ 0 h 11730"/>
                    <a:gd name="connsiteX4" fmla="*/ 0 w 10000"/>
                    <a:gd name="connsiteY4" fmla="*/ 2721 h 11730"/>
                    <a:gd name="connsiteX5" fmla="*/ 0 w 10000"/>
                    <a:gd name="connsiteY5" fmla="*/ 7279 h 11730"/>
                    <a:gd name="connsiteX6" fmla="*/ 6081 w 10000"/>
                    <a:gd name="connsiteY6" fmla="*/ 11730 h 11730"/>
                    <a:gd name="connsiteX0" fmla="*/ 5000 w 10000"/>
                    <a:gd name="connsiteY0" fmla="*/ 10000 h 10000"/>
                    <a:gd name="connsiteX1" fmla="*/ 10000 w 10000"/>
                    <a:gd name="connsiteY1" fmla="*/ 7279 h 10000"/>
                    <a:gd name="connsiteX2" fmla="*/ 10000 w 10000"/>
                    <a:gd name="connsiteY2" fmla="*/ 2721 h 10000"/>
                    <a:gd name="connsiteX3" fmla="*/ 5000 w 10000"/>
                    <a:gd name="connsiteY3" fmla="*/ 0 h 10000"/>
                    <a:gd name="connsiteX4" fmla="*/ 0 w 10000"/>
                    <a:gd name="connsiteY4" fmla="*/ 2721 h 10000"/>
                    <a:gd name="connsiteX5" fmla="*/ 0 w 10000"/>
                    <a:gd name="connsiteY5" fmla="*/ 7279 h 10000"/>
                    <a:gd name="connsiteX0" fmla="*/ 10000 w 10000"/>
                    <a:gd name="connsiteY0" fmla="*/ 7279 h 7279"/>
                    <a:gd name="connsiteX1" fmla="*/ 10000 w 10000"/>
                    <a:gd name="connsiteY1" fmla="*/ 2721 h 7279"/>
                    <a:gd name="connsiteX2" fmla="*/ 5000 w 10000"/>
                    <a:gd name="connsiteY2" fmla="*/ 0 h 7279"/>
                    <a:gd name="connsiteX3" fmla="*/ 0 w 10000"/>
                    <a:gd name="connsiteY3" fmla="*/ 2721 h 7279"/>
                    <a:gd name="connsiteX4" fmla="*/ 0 w 10000"/>
                    <a:gd name="connsiteY4" fmla="*/ 7279 h 7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7279">
                      <a:moveTo>
                        <a:pt x="10000" y="7279"/>
                      </a:moveTo>
                      <a:lnTo>
                        <a:pt x="10000" y="2721"/>
                      </a:lnTo>
                      <a:cubicBezTo>
                        <a:pt x="10000" y="1224"/>
                        <a:pt x="7753" y="0"/>
                        <a:pt x="5000" y="0"/>
                      </a:cubicBezTo>
                      <a:cubicBezTo>
                        <a:pt x="2247" y="0"/>
                        <a:pt x="0" y="1224"/>
                        <a:pt x="0" y="2721"/>
                      </a:cubicBezTo>
                      <a:lnTo>
                        <a:pt x="0" y="7279"/>
                      </a:lnTo>
                    </a:path>
                  </a:pathLst>
                </a:custGeom>
                <a:noFill/>
                <a:ln w="22225" cap="flat">
                  <a:solidFill>
                    <a:schemeClr val="bg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Freeform 95">
                  <a:extLst>
                    <a:ext uri="{FF2B5EF4-FFF2-40B4-BE49-F238E27FC236}">
                      <a16:creationId xmlns:a16="http://schemas.microsoft.com/office/drawing/2014/main" id="{89B07B99-E8AA-4E9A-8EEA-FEBDBA9FFF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8626" y="4579938"/>
                  <a:ext cx="846138" cy="287338"/>
                </a:xfrm>
                <a:custGeom>
                  <a:avLst/>
                  <a:gdLst>
                    <a:gd name="T0" fmla="*/ 0 w 454"/>
                    <a:gd name="T1" fmla="*/ 0 h 160"/>
                    <a:gd name="T2" fmla="*/ 0 w 454"/>
                    <a:gd name="T3" fmla="*/ 80 h 160"/>
                    <a:gd name="T4" fmla="*/ 227 w 454"/>
                    <a:gd name="T5" fmla="*/ 160 h 160"/>
                    <a:gd name="T6" fmla="*/ 454 w 454"/>
                    <a:gd name="T7" fmla="*/ 80 h 160"/>
                    <a:gd name="T8" fmla="*/ 454 w 454"/>
                    <a:gd name="T9" fmla="*/ 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4" h="160">
                      <a:moveTo>
                        <a:pt x="0" y="0"/>
                      </a:move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125"/>
                        <a:pt x="102" y="160"/>
                        <a:pt x="227" y="160"/>
                      </a:cubicBezTo>
                      <a:cubicBezTo>
                        <a:pt x="352" y="160"/>
                        <a:pt x="454" y="125"/>
                        <a:pt x="454" y="80"/>
                      </a:cubicBezTo>
                      <a:cubicBezTo>
                        <a:pt x="454" y="0"/>
                        <a:pt x="454" y="0"/>
                        <a:pt x="454" y="0"/>
                      </a:cubicBezTo>
                    </a:path>
                  </a:pathLst>
                </a:custGeom>
                <a:noFill/>
                <a:ln w="22225" cap="flat">
                  <a:solidFill>
                    <a:schemeClr val="bg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6" name="Freeform 93">
                <a:extLst>
                  <a:ext uri="{FF2B5EF4-FFF2-40B4-BE49-F238E27FC236}">
                    <a16:creationId xmlns:a16="http://schemas.microsoft.com/office/drawing/2014/main" id="{80831736-759C-4D9E-AA98-EA2314514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8626" y="4005263"/>
                <a:ext cx="846138" cy="144463"/>
              </a:xfrm>
              <a:custGeom>
                <a:avLst/>
                <a:gdLst>
                  <a:gd name="T0" fmla="*/ 0 w 454"/>
                  <a:gd name="T1" fmla="*/ 0 h 80"/>
                  <a:gd name="T2" fmla="*/ 227 w 454"/>
                  <a:gd name="T3" fmla="*/ 80 h 80"/>
                  <a:gd name="T4" fmla="*/ 454 w 454"/>
                  <a:gd name="T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4" h="80">
                    <a:moveTo>
                      <a:pt x="0" y="0"/>
                    </a:moveTo>
                    <a:cubicBezTo>
                      <a:pt x="0" y="45"/>
                      <a:pt x="102" y="80"/>
                      <a:pt x="227" y="80"/>
                    </a:cubicBezTo>
                    <a:cubicBezTo>
                      <a:pt x="352" y="80"/>
                      <a:pt x="454" y="45"/>
                      <a:pt x="454" y="0"/>
                    </a:cubicBezTo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CCC7119F-5495-4884-B43E-86D6616D20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8626" y="4158394"/>
                <a:ext cx="0" cy="430212"/>
              </a:xfrm>
              <a:prstGeom prst="line">
                <a:avLst/>
              </a:prstGeom>
              <a:ln w="222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E686AC76-F996-4E10-A32D-7E5510FAAC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4764" y="4213119"/>
                <a:ext cx="0" cy="430212"/>
              </a:xfrm>
              <a:prstGeom prst="line">
                <a:avLst/>
              </a:prstGeom>
              <a:ln w="222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FF3EFE1-D416-401F-882A-B7480F94A04E}"/>
                </a:ext>
              </a:extLst>
            </p:cNvPr>
            <p:cNvGrpSpPr/>
            <p:nvPr/>
          </p:nvGrpSpPr>
          <p:grpSpPr>
            <a:xfrm>
              <a:off x="1889442" y="4260577"/>
              <a:ext cx="464511" cy="446982"/>
              <a:chOff x="7802555" y="2230438"/>
              <a:chExt cx="588962" cy="566738"/>
            </a:xfrm>
          </p:grpSpPr>
          <p:sp>
            <p:nvSpPr>
              <p:cNvPr id="63" name="Freeform 57">
                <a:extLst>
                  <a:ext uri="{FF2B5EF4-FFF2-40B4-BE49-F238E27FC236}">
                    <a16:creationId xmlns:a16="http://schemas.microsoft.com/office/drawing/2014/main" id="{AE1D3864-023C-4D4D-883E-DB138ABCE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2555" y="2230438"/>
                <a:ext cx="588962" cy="566738"/>
              </a:xfrm>
              <a:custGeom>
                <a:avLst/>
                <a:gdLst>
                  <a:gd name="T0" fmla="*/ 316 w 316"/>
                  <a:gd name="T1" fmla="*/ 122 h 315"/>
                  <a:gd name="T2" fmla="*/ 295 w 316"/>
                  <a:gd name="T3" fmla="*/ 71 h 315"/>
                  <a:gd name="T4" fmla="*/ 264 w 316"/>
                  <a:gd name="T5" fmla="*/ 81 h 315"/>
                  <a:gd name="T6" fmla="*/ 234 w 316"/>
                  <a:gd name="T7" fmla="*/ 51 h 315"/>
                  <a:gd name="T8" fmla="*/ 244 w 316"/>
                  <a:gd name="T9" fmla="*/ 21 h 315"/>
                  <a:gd name="T10" fmla="*/ 194 w 316"/>
                  <a:gd name="T11" fmla="*/ 0 h 315"/>
                  <a:gd name="T12" fmla="*/ 179 w 316"/>
                  <a:gd name="T13" fmla="*/ 29 h 315"/>
                  <a:gd name="T14" fmla="*/ 137 w 316"/>
                  <a:gd name="T15" fmla="*/ 29 h 315"/>
                  <a:gd name="T16" fmla="*/ 122 w 316"/>
                  <a:gd name="T17" fmla="*/ 0 h 315"/>
                  <a:gd name="T18" fmla="*/ 72 w 316"/>
                  <a:gd name="T19" fmla="*/ 21 h 315"/>
                  <a:gd name="T20" fmla="*/ 82 w 316"/>
                  <a:gd name="T21" fmla="*/ 51 h 315"/>
                  <a:gd name="T22" fmla="*/ 52 w 316"/>
                  <a:gd name="T23" fmla="*/ 81 h 315"/>
                  <a:gd name="T24" fmla="*/ 21 w 316"/>
                  <a:gd name="T25" fmla="*/ 71 h 315"/>
                  <a:gd name="T26" fmla="*/ 0 w 316"/>
                  <a:gd name="T27" fmla="*/ 122 h 315"/>
                  <a:gd name="T28" fmla="*/ 29 w 316"/>
                  <a:gd name="T29" fmla="*/ 136 h 315"/>
                  <a:gd name="T30" fmla="*/ 29 w 316"/>
                  <a:gd name="T31" fmla="*/ 179 h 315"/>
                  <a:gd name="T32" fmla="*/ 0 w 316"/>
                  <a:gd name="T33" fmla="*/ 193 h 315"/>
                  <a:gd name="T34" fmla="*/ 21 w 316"/>
                  <a:gd name="T35" fmla="*/ 243 h 315"/>
                  <a:gd name="T36" fmla="*/ 52 w 316"/>
                  <a:gd name="T37" fmla="*/ 233 h 315"/>
                  <a:gd name="T38" fmla="*/ 82 w 316"/>
                  <a:gd name="T39" fmla="*/ 264 h 315"/>
                  <a:gd name="T40" fmla="*/ 72 w 316"/>
                  <a:gd name="T41" fmla="*/ 294 h 315"/>
                  <a:gd name="T42" fmla="*/ 122 w 316"/>
                  <a:gd name="T43" fmla="*/ 315 h 315"/>
                  <a:gd name="T44" fmla="*/ 137 w 316"/>
                  <a:gd name="T45" fmla="*/ 286 h 315"/>
                  <a:gd name="T46" fmla="*/ 179 w 316"/>
                  <a:gd name="T47" fmla="*/ 286 h 315"/>
                  <a:gd name="T48" fmla="*/ 194 w 316"/>
                  <a:gd name="T49" fmla="*/ 315 h 315"/>
                  <a:gd name="T50" fmla="*/ 244 w 316"/>
                  <a:gd name="T51" fmla="*/ 294 h 315"/>
                  <a:gd name="T52" fmla="*/ 234 w 316"/>
                  <a:gd name="T53" fmla="*/ 264 h 315"/>
                  <a:gd name="T54" fmla="*/ 264 w 316"/>
                  <a:gd name="T55" fmla="*/ 233 h 315"/>
                  <a:gd name="T56" fmla="*/ 295 w 316"/>
                  <a:gd name="T57" fmla="*/ 243 h 315"/>
                  <a:gd name="T58" fmla="*/ 316 w 316"/>
                  <a:gd name="T59" fmla="*/ 193 h 315"/>
                  <a:gd name="T60" fmla="*/ 287 w 316"/>
                  <a:gd name="T61" fmla="*/ 179 h 315"/>
                  <a:gd name="T62" fmla="*/ 287 w 316"/>
                  <a:gd name="T63" fmla="*/ 136 h 315"/>
                  <a:gd name="T64" fmla="*/ 316 w 316"/>
                  <a:gd name="T65" fmla="*/ 12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6" h="315">
                    <a:moveTo>
                      <a:pt x="316" y="122"/>
                    </a:moveTo>
                    <a:cubicBezTo>
                      <a:pt x="295" y="71"/>
                      <a:pt x="295" y="71"/>
                      <a:pt x="295" y="71"/>
                    </a:cubicBezTo>
                    <a:cubicBezTo>
                      <a:pt x="264" y="81"/>
                      <a:pt x="264" y="81"/>
                      <a:pt x="264" y="81"/>
                    </a:cubicBezTo>
                    <a:cubicBezTo>
                      <a:pt x="256" y="70"/>
                      <a:pt x="245" y="59"/>
                      <a:pt x="234" y="51"/>
                    </a:cubicBezTo>
                    <a:cubicBezTo>
                      <a:pt x="244" y="21"/>
                      <a:pt x="244" y="21"/>
                      <a:pt x="244" y="21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179" y="29"/>
                      <a:pt x="179" y="29"/>
                      <a:pt x="179" y="29"/>
                    </a:cubicBezTo>
                    <a:cubicBezTo>
                      <a:pt x="165" y="26"/>
                      <a:pt x="151" y="26"/>
                      <a:pt x="137" y="29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82" y="51"/>
                      <a:pt x="82" y="51"/>
                      <a:pt x="82" y="51"/>
                    </a:cubicBezTo>
                    <a:cubicBezTo>
                      <a:pt x="70" y="60"/>
                      <a:pt x="60" y="70"/>
                      <a:pt x="52" y="8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29" y="136"/>
                      <a:pt x="29" y="136"/>
                      <a:pt x="29" y="136"/>
                    </a:cubicBezTo>
                    <a:cubicBezTo>
                      <a:pt x="27" y="150"/>
                      <a:pt x="27" y="164"/>
                      <a:pt x="29" y="179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21" y="243"/>
                      <a:pt x="21" y="243"/>
                      <a:pt x="21" y="243"/>
                    </a:cubicBezTo>
                    <a:cubicBezTo>
                      <a:pt x="52" y="233"/>
                      <a:pt x="52" y="233"/>
                      <a:pt x="52" y="233"/>
                    </a:cubicBezTo>
                    <a:cubicBezTo>
                      <a:pt x="60" y="245"/>
                      <a:pt x="70" y="255"/>
                      <a:pt x="82" y="264"/>
                    </a:cubicBezTo>
                    <a:cubicBezTo>
                      <a:pt x="72" y="294"/>
                      <a:pt x="72" y="294"/>
                      <a:pt x="72" y="294"/>
                    </a:cubicBezTo>
                    <a:cubicBezTo>
                      <a:pt x="122" y="315"/>
                      <a:pt x="122" y="315"/>
                      <a:pt x="122" y="315"/>
                    </a:cubicBezTo>
                    <a:cubicBezTo>
                      <a:pt x="137" y="286"/>
                      <a:pt x="137" y="286"/>
                      <a:pt x="137" y="286"/>
                    </a:cubicBezTo>
                    <a:cubicBezTo>
                      <a:pt x="151" y="288"/>
                      <a:pt x="165" y="289"/>
                      <a:pt x="179" y="286"/>
                    </a:cubicBezTo>
                    <a:cubicBezTo>
                      <a:pt x="194" y="315"/>
                      <a:pt x="194" y="315"/>
                      <a:pt x="194" y="315"/>
                    </a:cubicBezTo>
                    <a:cubicBezTo>
                      <a:pt x="244" y="294"/>
                      <a:pt x="244" y="294"/>
                      <a:pt x="244" y="294"/>
                    </a:cubicBezTo>
                    <a:cubicBezTo>
                      <a:pt x="234" y="264"/>
                      <a:pt x="234" y="264"/>
                      <a:pt x="234" y="264"/>
                    </a:cubicBezTo>
                    <a:cubicBezTo>
                      <a:pt x="246" y="255"/>
                      <a:pt x="256" y="245"/>
                      <a:pt x="264" y="233"/>
                    </a:cubicBezTo>
                    <a:cubicBezTo>
                      <a:pt x="295" y="243"/>
                      <a:pt x="295" y="243"/>
                      <a:pt x="295" y="24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287" y="179"/>
                      <a:pt x="287" y="179"/>
                      <a:pt x="287" y="179"/>
                    </a:cubicBezTo>
                    <a:cubicBezTo>
                      <a:pt x="289" y="165"/>
                      <a:pt x="289" y="150"/>
                      <a:pt x="287" y="136"/>
                    </a:cubicBezTo>
                    <a:lnTo>
                      <a:pt x="316" y="122"/>
                    </a:lnTo>
                    <a:close/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D8C7FAD-5AC2-4211-9CF6-D118C459F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8938" y="2424113"/>
                <a:ext cx="173038" cy="168275"/>
              </a:xfrm>
              <a:prstGeom prst="ellipse">
                <a:avLst/>
              </a:pr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1" name="Google Shape;862;p91">
            <a:extLst>
              <a:ext uri="{FF2B5EF4-FFF2-40B4-BE49-F238E27FC236}">
                <a16:creationId xmlns:a16="http://schemas.microsoft.com/office/drawing/2014/main" id="{3D8896FA-8F92-40A3-9031-96DCD49CD99C}"/>
              </a:ext>
            </a:extLst>
          </p:cNvPr>
          <p:cNvSpPr txBox="1"/>
          <p:nvPr/>
        </p:nvSpPr>
        <p:spPr>
          <a:xfrm>
            <a:off x="1891985" y="4686045"/>
            <a:ext cx="1939496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Reverse ETL</a:t>
            </a:r>
          </a:p>
        </p:txBody>
      </p:sp>
      <p:sp>
        <p:nvSpPr>
          <p:cNvPr id="92" name="Google Shape;862;p91">
            <a:extLst>
              <a:ext uri="{FF2B5EF4-FFF2-40B4-BE49-F238E27FC236}">
                <a16:creationId xmlns:a16="http://schemas.microsoft.com/office/drawing/2014/main" id="{3A0B5D52-C970-4455-9889-10BB3B7CA6FD}"/>
              </a:ext>
            </a:extLst>
          </p:cNvPr>
          <p:cNvSpPr txBox="1"/>
          <p:nvPr/>
        </p:nvSpPr>
        <p:spPr>
          <a:xfrm>
            <a:off x="2089229" y="3129588"/>
            <a:ext cx="126649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Pipeline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3EE200F-3422-4828-A5AC-8791052AD097}"/>
              </a:ext>
            </a:extLst>
          </p:cNvPr>
          <p:cNvGrpSpPr>
            <a:grpSpLocks noChangeAspect="1"/>
          </p:cNvGrpSpPr>
          <p:nvPr/>
        </p:nvGrpSpPr>
        <p:grpSpPr>
          <a:xfrm>
            <a:off x="2631327" y="4230620"/>
            <a:ext cx="675179" cy="457198"/>
            <a:chOff x="3210490" y="2695537"/>
            <a:chExt cx="973326" cy="659087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985F61D9-AA1D-4F75-8468-F7BA16FFFDBC}"/>
                </a:ext>
              </a:extLst>
            </p:cNvPr>
            <p:cNvGrpSpPr/>
            <p:nvPr/>
          </p:nvGrpSpPr>
          <p:grpSpPr>
            <a:xfrm>
              <a:off x="3705486" y="2695537"/>
              <a:ext cx="478330" cy="606113"/>
              <a:chOff x="3788119" y="2215054"/>
              <a:chExt cx="561339" cy="711295"/>
            </a:xfrm>
          </p:grpSpPr>
          <p:sp>
            <p:nvSpPr>
              <p:cNvPr id="100" name="Freeform 58">
                <a:extLst>
                  <a:ext uri="{FF2B5EF4-FFF2-40B4-BE49-F238E27FC236}">
                    <a16:creationId xmlns:a16="http://schemas.microsoft.com/office/drawing/2014/main" id="{2070996E-2441-4590-9CC2-ECAE1707B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8119" y="2215054"/>
                <a:ext cx="491527" cy="303610"/>
              </a:xfrm>
              <a:custGeom>
                <a:avLst/>
                <a:gdLst>
                  <a:gd name="T0" fmla="*/ 507 w 613"/>
                  <a:gd name="T1" fmla="*/ 393 h 393"/>
                  <a:gd name="T2" fmla="*/ 613 w 613"/>
                  <a:gd name="T3" fmla="*/ 286 h 393"/>
                  <a:gd name="T4" fmla="*/ 507 w 613"/>
                  <a:gd name="T5" fmla="*/ 180 h 393"/>
                  <a:gd name="T6" fmla="*/ 493 w 613"/>
                  <a:gd name="T7" fmla="*/ 181 h 393"/>
                  <a:gd name="T8" fmla="*/ 387 w 613"/>
                  <a:gd name="T9" fmla="*/ 86 h 393"/>
                  <a:gd name="T10" fmla="*/ 350 w 613"/>
                  <a:gd name="T11" fmla="*/ 93 h 393"/>
                  <a:gd name="T12" fmla="*/ 230 w 613"/>
                  <a:gd name="T13" fmla="*/ 0 h 393"/>
                  <a:gd name="T14" fmla="*/ 107 w 613"/>
                  <a:gd name="T15" fmla="*/ 123 h 393"/>
                  <a:gd name="T16" fmla="*/ 107 w 613"/>
                  <a:gd name="T17" fmla="*/ 129 h 393"/>
                  <a:gd name="T18" fmla="*/ 0 w 613"/>
                  <a:gd name="T19" fmla="*/ 260 h 393"/>
                  <a:gd name="T20" fmla="*/ 133 w 613"/>
                  <a:gd name="T21" fmla="*/ 393 h 393"/>
                  <a:gd name="T22" fmla="*/ 507 w 613"/>
                  <a:gd name="T23" fmla="*/ 393 h 393"/>
                  <a:gd name="connsiteX0" fmla="*/ 8271 w 10131"/>
                  <a:gd name="connsiteY0" fmla="*/ 10000 h 13012"/>
                  <a:gd name="connsiteX1" fmla="*/ 10000 w 10131"/>
                  <a:gd name="connsiteY1" fmla="*/ 7277 h 13012"/>
                  <a:gd name="connsiteX2" fmla="*/ 8271 w 10131"/>
                  <a:gd name="connsiteY2" fmla="*/ 4580 h 13012"/>
                  <a:gd name="connsiteX3" fmla="*/ 8042 w 10131"/>
                  <a:gd name="connsiteY3" fmla="*/ 4606 h 13012"/>
                  <a:gd name="connsiteX4" fmla="*/ 6313 w 10131"/>
                  <a:gd name="connsiteY4" fmla="*/ 2188 h 13012"/>
                  <a:gd name="connsiteX5" fmla="*/ 5710 w 10131"/>
                  <a:gd name="connsiteY5" fmla="*/ 2366 h 13012"/>
                  <a:gd name="connsiteX6" fmla="*/ 3752 w 10131"/>
                  <a:gd name="connsiteY6" fmla="*/ 0 h 13012"/>
                  <a:gd name="connsiteX7" fmla="*/ 1746 w 10131"/>
                  <a:gd name="connsiteY7" fmla="*/ 3130 h 13012"/>
                  <a:gd name="connsiteX8" fmla="*/ 1746 w 10131"/>
                  <a:gd name="connsiteY8" fmla="*/ 3282 h 13012"/>
                  <a:gd name="connsiteX9" fmla="*/ 0 w 10131"/>
                  <a:gd name="connsiteY9" fmla="*/ 6616 h 13012"/>
                  <a:gd name="connsiteX10" fmla="*/ 2170 w 10131"/>
                  <a:gd name="connsiteY10" fmla="*/ 10000 h 13012"/>
                  <a:gd name="connsiteX11" fmla="*/ 10131 w 10131"/>
                  <a:gd name="connsiteY11" fmla="*/ 13012 h 13012"/>
                  <a:gd name="connsiteX0" fmla="*/ 8271 w 10000"/>
                  <a:gd name="connsiteY0" fmla="*/ 10000 h 10000"/>
                  <a:gd name="connsiteX1" fmla="*/ 10000 w 10000"/>
                  <a:gd name="connsiteY1" fmla="*/ 7277 h 10000"/>
                  <a:gd name="connsiteX2" fmla="*/ 8271 w 10000"/>
                  <a:gd name="connsiteY2" fmla="*/ 4580 h 10000"/>
                  <a:gd name="connsiteX3" fmla="*/ 8042 w 10000"/>
                  <a:gd name="connsiteY3" fmla="*/ 4606 h 10000"/>
                  <a:gd name="connsiteX4" fmla="*/ 6313 w 10000"/>
                  <a:gd name="connsiteY4" fmla="*/ 2188 h 10000"/>
                  <a:gd name="connsiteX5" fmla="*/ 5710 w 10000"/>
                  <a:gd name="connsiteY5" fmla="*/ 2366 h 10000"/>
                  <a:gd name="connsiteX6" fmla="*/ 3752 w 10000"/>
                  <a:gd name="connsiteY6" fmla="*/ 0 h 10000"/>
                  <a:gd name="connsiteX7" fmla="*/ 1746 w 10000"/>
                  <a:gd name="connsiteY7" fmla="*/ 3130 h 10000"/>
                  <a:gd name="connsiteX8" fmla="*/ 1746 w 10000"/>
                  <a:gd name="connsiteY8" fmla="*/ 3282 h 10000"/>
                  <a:gd name="connsiteX9" fmla="*/ 0 w 10000"/>
                  <a:gd name="connsiteY9" fmla="*/ 6616 h 10000"/>
                  <a:gd name="connsiteX10" fmla="*/ 2170 w 10000"/>
                  <a:gd name="connsiteY10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000" h="10000">
                    <a:moveTo>
                      <a:pt x="8271" y="10000"/>
                    </a:moveTo>
                    <a:cubicBezTo>
                      <a:pt x="9233" y="10000"/>
                      <a:pt x="10000" y="8779"/>
                      <a:pt x="10000" y="7277"/>
                    </a:cubicBezTo>
                    <a:cubicBezTo>
                      <a:pt x="10000" y="5776"/>
                      <a:pt x="9233" y="4580"/>
                      <a:pt x="8271" y="4580"/>
                    </a:cubicBezTo>
                    <a:cubicBezTo>
                      <a:pt x="8189" y="4580"/>
                      <a:pt x="8108" y="4580"/>
                      <a:pt x="8042" y="4606"/>
                    </a:cubicBezTo>
                    <a:cubicBezTo>
                      <a:pt x="7928" y="3257"/>
                      <a:pt x="7194" y="2188"/>
                      <a:pt x="6313" y="2188"/>
                    </a:cubicBezTo>
                    <a:cubicBezTo>
                      <a:pt x="6101" y="2188"/>
                      <a:pt x="5889" y="2265"/>
                      <a:pt x="5710" y="2366"/>
                    </a:cubicBezTo>
                    <a:cubicBezTo>
                      <a:pt x="5481" y="992"/>
                      <a:pt x="4698" y="0"/>
                      <a:pt x="3752" y="0"/>
                    </a:cubicBezTo>
                    <a:cubicBezTo>
                      <a:pt x="2643" y="0"/>
                      <a:pt x="1746" y="1399"/>
                      <a:pt x="1746" y="3130"/>
                    </a:cubicBezTo>
                    <a:lnTo>
                      <a:pt x="1746" y="3282"/>
                    </a:lnTo>
                    <a:cubicBezTo>
                      <a:pt x="750" y="3588"/>
                      <a:pt x="0" y="4962"/>
                      <a:pt x="0" y="6616"/>
                    </a:cubicBezTo>
                    <a:cubicBezTo>
                      <a:pt x="0" y="8473"/>
                      <a:pt x="979" y="10000"/>
                      <a:pt x="2170" y="10000"/>
                    </a:cubicBezTo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Freeform 58">
                <a:extLst>
                  <a:ext uri="{FF2B5EF4-FFF2-40B4-BE49-F238E27FC236}">
                    <a16:creationId xmlns:a16="http://schemas.microsoft.com/office/drawing/2014/main" id="{2B745BC6-6FF4-4A8F-8CDB-1956392C5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931" y="2622739"/>
                <a:ext cx="491527" cy="303610"/>
              </a:xfrm>
              <a:custGeom>
                <a:avLst/>
                <a:gdLst>
                  <a:gd name="T0" fmla="*/ 507 w 613"/>
                  <a:gd name="T1" fmla="*/ 393 h 393"/>
                  <a:gd name="T2" fmla="*/ 613 w 613"/>
                  <a:gd name="T3" fmla="*/ 286 h 393"/>
                  <a:gd name="T4" fmla="*/ 507 w 613"/>
                  <a:gd name="T5" fmla="*/ 180 h 393"/>
                  <a:gd name="T6" fmla="*/ 493 w 613"/>
                  <a:gd name="T7" fmla="*/ 181 h 393"/>
                  <a:gd name="T8" fmla="*/ 387 w 613"/>
                  <a:gd name="T9" fmla="*/ 86 h 393"/>
                  <a:gd name="T10" fmla="*/ 350 w 613"/>
                  <a:gd name="T11" fmla="*/ 93 h 393"/>
                  <a:gd name="T12" fmla="*/ 230 w 613"/>
                  <a:gd name="T13" fmla="*/ 0 h 393"/>
                  <a:gd name="T14" fmla="*/ 107 w 613"/>
                  <a:gd name="T15" fmla="*/ 123 h 393"/>
                  <a:gd name="T16" fmla="*/ 107 w 613"/>
                  <a:gd name="T17" fmla="*/ 129 h 393"/>
                  <a:gd name="T18" fmla="*/ 0 w 613"/>
                  <a:gd name="T19" fmla="*/ 260 h 393"/>
                  <a:gd name="T20" fmla="*/ 133 w 613"/>
                  <a:gd name="T21" fmla="*/ 393 h 393"/>
                  <a:gd name="T22" fmla="*/ 507 w 613"/>
                  <a:gd name="T23" fmla="*/ 393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3" h="393">
                    <a:moveTo>
                      <a:pt x="507" y="393"/>
                    </a:moveTo>
                    <a:cubicBezTo>
                      <a:pt x="566" y="393"/>
                      <a:pt x="613" y="345"/>
                      <a:pt x="613" y="286"/>
                    </a:cubicBezTo>
                    <a:cubicBezTo>
                      <a:pt x="613" y="227"/>
                      <a:pt x="566" y="180"/>
                      <a:pt x="507" y="180"/>
                    </a:cubicBezTo>
                    <a:cubicBezTo>
                      <a:pt x="502" y="180"/>
                      <a:pt x="497" y="180"/>
                      <a:pt x="493" y="181"/>
                    </a:cubicBezTo>
                    <a:cubicBezTo>
                      <a:pt x="486" y="128"/>
                      <a:pt x="441" y="86"/>
                      <a:pt x="387" y="86"/>
                    </a:cubicBezTo>
                    <a:cubicBezTo>
                      <a:pt x="374" y="86"/>
                      <a:pt x="361" y="89"/>
                      <a:pt x="350" y="93"/>
                    </a:cubicBezTo>
                    <a:cubicBezTo>
                      <a:pt x="336" y="39"/>
                      <a:pt x="288" y="0"/>
                      <a:pt x="230" y="0"/>
                    </a:cubicBezTo>
                    <a:cubicBezTo>
                      <a:pt x="162" y="0"/>
                      <a:pt x="107" y="55"/>
                      <a:pt x="107" y="123"/>
                    </a:cubicBezTo>
                    <a:cubicBezTo>
                      <a:pt x="107" y="125"/>
                      <a:pt x="107" y="127"/>
                      <a:pt x="107" y="129"/>
                    </a:cubicBezTo>
                    <a:cubicBezTo>
                      <a:pt x="46" y="141"/>
                      <a:pt x="0" y="195"/>
                      <a:pt x="0" y="260"/>
                    </a:cubicBezTo>
                    <a:cubicBezTo>
                      <a:pt x="0" y="333"/>
                      <a:pt x="60" y="393"/>
                      <a:pt x="133" y="393"/>
                    </a:cubicBezTo>
                    <a:lnTo>
                      <a:pt x="507" y="393"/>
                    </a:lnTo>
                    <a:close/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Freeform 58">
                <a:extLst>
                  <a:ext uri="{FF2B5EF4-FFF2-40B4-BE49-F238E27FC236}">
                    <a16:creationId xmlns:a16="http://schemas.microsoft.com/office/drawing/2014/main" id="{38EB3971-1A75-49F6-99D2-F04767A73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3025" y="2416597"/>
                <a:ext cx="491527" cy="303610"/>
              </a:xfrm>
              <a:custGeom>
                <a:avLst/>
                <a:gdLst>
                  <a:gd name="T0" fmla="*/ 507 w 613"/>
                  <a:gd name="T1" fmla="*/ 393 h 393"/>
                  <a:gd name="T2" fmla="*/ 613 w 613"/>
                  <a:gd name="T3" fmla="*/ 286 h 393"/>
                  <a:gd name="T4" fmla="*/ 507 w 613"/>
                  <a:gd name="T5" fmla="*/ 180 h 393"/>
                  <a:gd name="T6" fmla="*/ 493 w 613"/>
                  <a:gd name="T7" fmla="*/ 181 h 393"/>
                  <a:gd name="T8" fmla="*/ 387 w 613"/>
                  <a:gd name="T9" fmla="*/ 86 h 393"/>
                  <a:gd name="T10" fmla="*/ 350 w 613"/>
                  <a:gd name="T11" fmla="*/ 93 h 393"/>
                  <a:gd name="T12" fmla="*/ 230 w 613"/>
                  <a:gd name="T13" fmla="*/ 0 h 393"/>
                  <a:gd name="T14" fmla="*/ 107 w 613"/>
                  <a:gd name="T15" fmla="*/ 123 h 393"/>
                  <a:gd name="T16" fmla="*/ 107 w 613"/>
                  <a:gd name="T17" fmla="*/ 129 h 393"/>
                  <a:gd name="T18" fmla="*/ 0 w 613"/>
                  <a:gd name="T19" fmla="*/ 260 h 393"/>
                  <a:gd name="T20" fmla="*/ 133 w 613"/>
                  <a:gd name="T21" fmla="*/ 393 h 393"/>
                  <a:gd name="T22" fmla="*/ 507 w 613"/>
                  <a:gd name="T23" fmla="*/ 393 h 393"/>
                  <a:gd name="connsiteX0" fmla="*/ 8271 w 10131"/>
                  <a:gd name="connsiteY0" fmla="*/ 10000 h 13012"/>
                  <a:gd name="connsiteX1" fmla="*/ 10000 w 10131"/>
                  <a:gd name="connsiteY1" fmla="*/ 7277 h 13012"/>
                  <a:gd name="connsiteX2" fmla="*/ 8271 w 10131"/>
                  <a:gd name="connsiteY2" fmla="*/ 4580 h 13012"/>
                  <a:gd name="connsiteX3" fmla="*/ 8042 w 10131"/>
                  <a:gd name="connsiteY3" fmla="*/ 4606 h 13012"/>
                  <a:gd name="connsiteX4" fmla="*/ 6313 w 10131"/>
                  <a:gd name="connsiteY4" fmla="*/ 2188 h 13012"/>
                  <a:gd name="connsiteX5" fmla="*/ 5710 w 10131"/>
                  <a:gd name="connsiteY5" fmla="*/ 2366 h 13012"/>
                  <a:gd name="connsiteX6" fmla="*/ 3752 w 10131"/>
                  <a:gd name="connsiteY6" fmla="*/ 0 h 13012"/>
                  <a:gd name="connsiteX7" fmla="*/ 1746 w 10131"/>
                  <a:gd name="connsiteY7" fmla="*/ 3130 h 13012"/>
                  <a:gd name="connsiteX8" fmla="*/ 1746 w 10131"/>
                  <a:gd name="connsiteY8" fmla="*/ 3282 h 13012"/>
                  <a:gd name="connsiteX9" fmla="*/ 0 w 10131"/>
                  <a:gd name="connsiteY9" fmla="*/ 6616 h 13012"/>
                  <a:gd name="connsiteX10" fmla="*/ 2170 w 10131"/>
                  <a:gd name="connsiteY10" fmla="*/ 10000 h 13012"/>
                  <a:gd name="connsiteX11" fmla="*/ 10131 w 10131"/>
                  <a:gd name="connsiteY11" fmla="*/ 13012 h 13012"/>
                  <a:gd name="connsiteX0" fmla="*/ 8271 w 10000"/>
                  <a:gd name="connsiteY0" fmla="*/ 10000 h 10000"/>
                  <a:gd name="connsiteX1" fmla="*/ 10000 w 10000"/>
                  <a:gd name="connsiteY1" fmla="*/ 7277 h 10000"/>
                  <a:gd name="connsiteX2" fmla="*/ 8271 w 10000"/>
                  <a:gd name="connsiteY2" fmla="*/ 4580 h 10000"/>
                  <a:gd name="connsiteX3" fmla="*/ 8042 w 10000"/>
                  <a:gd name="connsiteY3" fmla="*/ 4606 h 10000"/>
                  <a:gd name="connsiteX4" fmla="*/ 6313 w 10000"/>
                  <a:gd name="connsiteY4" fmla="*/ 2188 h 10000"/>
                  <a:gd name="connsiteX5" fmla="*/ 5710 w 10000"/>
                  <a:gd name="connsiteY5" fmla="*/ 2366 h 10000"/>
                  <a:gd name="connsiteX6" fmla="*/ 3752 w 10000"/>
                  <a:gd name="connsiteY6" fmla="*/ 0 h 10000"/>
                  <a:gd name="connsiteX7" fmla="*/ 1746 w 10000"/>
                  <a:gd name="connsiteY7" fmla="*/ 3130 h 10000"/>
                  <a:gd name="connsiteX8" fmla="*/ 1746 w 10000"/>
                  <a:gd name="connsiteY8" fmla="*/ 3282 h 10000"/>
                  <a:gd name="connsiteX9" fmla="*/ 0 w 10000"/>
                  <a:gd name="connsiteY9" fmla="*/ 6616 h 10000"/>
                  <a:gd name="connsiteX10" fmla="*/ 2170 w 10000"/>
                  <a:gd name="connsiteY10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000" h="10000">
                    <a:moveTo>
                      <a:pt x="8271" y="10000"/>
                    </a:moveTo>
                    <a:cubicBezTo>
                      <a:pt x="9233" y="10000"/>
                      <a:pt x="10000" y="8779"/>
                      <a:pt x="10000" y="7277"/>
                    </a:cubicBezTo>
                    <a:cubicBezTo>
                      <a:pt x="10000" y="5776"/>
                      <a:pt x="9233" y="4580"/>
                      <a:pt x="8271" y="4580"/>
                    </a:cubicBezTo>
                    <a:cubicBezTo>
                      <a:pt x="8189" y="4580"/>
                      <a:pt x="8108" y="4580"/>
                      <a:pt x="8042" y="4606"/>
                    </a:cubicBezTo>
                    <a:cubicBezTo>
                      <a:pt x="7928" y="3257"/>
                      <a:pt x="7194" y="2188"/>
                      <a:pt x="6313" y="2188"/>
                    </a:cubicBezTo>
                    <a:cubicBezTo>
                      <a:pt x="6101" y="2188"/>
                      <a:pt x="5889" y="2265"/>
                      <a:pt x="5710" y="2366"/>
                    </a:cubicBezTo>
                    <a:cubicBezTo>
                      <a:pt x="5481" y="992"/>
                      <a:pt x="4698" y="0"/>
                      <a:pt x="3752" y="0"/>
                    </a:cubicBezTo>
                    <a:cubicBezTo>
                      <a:pt x="2643" y="0"/>
                      <a:pt x="1746" y="1399"/>
                      <a:pt x="1746" y="3130"/>
                    </a:cubicBezTo>
                    <a:lnTo>
                      <a:pt x="1746" y="3282"/>
                    </a:lnTo>
                    <a:cubicBezTo>
                      <a:pt x="750" y="3588"/>
                      <a:pt x="0" y="4962"/>
                      <a:pt x="0" y="6616"/>
                    </a:cubicBezTo>
                    <a:cubicBezTo>
                      <a:pt x="0" y="8473"/>
                      <a:pt x="979" y="10000"/>
                      <a:pt x="2170" y="10000"/>
                    </a:cubicBezTo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30D8A7F1-DA63-4CCA-B210-1742076AB52C}"/>
                </a:ext>
              </a:extLst>
            </p:cNvPr>
            <p:cNvGrpSpPr/>
            <p:nvPr/>
          </p:nvGrpSpPr>
          <p:grpSpPr>
            <a:xfrm>
              <a:off x="3266693" y="2893790"/>
              <a:ext cx="390292" cy="414845"/>
              <a:chOff x="3274840" y="2919848"/>
              <a:chExt cx="390292" cy="414845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62E86BF7-249F-481D-9E2E-6460F1BA74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74840" y="2919848"/>
                <a:ext cx="354203" cy="403462"/>
              </a:xfrm>
              <a:prstGeom prst="line">
                <a:avLst/>
              </a:prstGeom>
              <a:ln w="22225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9C5919B0-EC35-4C37-9635-24E34ED439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74840" y="3103745"/>
                <a:ext cx="362663" cy="229039"/>
              </a:xfrm>
              <a:prstGeom prst="line">
                <a:avLst/>
              </a:prstGeom>
              <a:ln w="22225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16D17947-25C7-410B-BB2F-369DB34942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74840" y="3296811"/>
                <a:ext cx="390292" cy="37882"/>
              </a:xfrm>
              <a:prstGeom prst="line">
                <a:avLst/>
              </a:prstGeom>
              <a:ln w="22225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71451A6-EA20-4250-8060-B834288E5A1A}"/>
                </a:ext>
              </a:extLst>
            </p:cNvPr>
            <p:cNvSpPr/>
            <p:nvPr/>
          </p:nvSpPr>
          <p:spPr>
            <a:xfrm>
              <a:off x="3210490" y="3260738"/>
              <a:ext cx="93886" cy="93886"/>
            </a:xfrm>
            <a:prstGeom prst="ellipse">
              <a:avLst/>
            </a:prstGeom>
            <a:solidFill>
              <a:schemeClr val="accent4"/>
            </a:solidFill>
            <a:ln w="222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03" name="Oval 102">
            <a:extLst>
              <a:ext uri="{FF2B5EF4-FFF2-40B4-BE49-F238E27FC236}">
                <a16:creationId xmlns:a16="http://schemas.microsoft.com/office/drawing/2014/main" id="{DFA55461-61F2-4356-9DA9-30E3117C3EFC}"/>
              </a:ext>
            </a:extLst>
          </p:cNvPr>
          <p:cNvSpPr/>
          <p:nvPr/>
        </p:nvSpPr>
        <p:spPr>
          <a:xfrm>
            <a:off x="920269" y="3200883"/>
            <a:ext cx="1636295" cy="16362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rtlCol="0" anchor="t" anchorCtr="0">
            <a:noAutofit/>
          </a:bodyPr>
          <a:lstStyle/>
          <a:p>
            <a:pPr marL="0" marR="0" indent="0" algn="l" rtl="0">
              <a:lnSpc>
                <a:spcPct val="11555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u="none" strike="noStrike" cap="none" dirty="0">
              <a:solidFill>
                <a:srgbClr val="FFFFFF"/>
              </a:solidFill>
              <a:latin typeface="Lato Light" panose="020F0302020204030203" pitchFamily="34" charset="77"/>
              <a:ea typeface="Montserrat ExtraLight"/>
              <a:cs typeface="Montserrat ExtraLight"/>
              <a:sym typeface="Montserrat ExtraLight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AA5AD42-9F54-4ABC-B9C5-5C767E372627}"/>
              </a:ext>
            </a:extLst>
          </p:cNvPr>
          <p:cNvGrpSpPr/>
          <p:nvPr/>
        </p:nvGrpSpPr>
        <p:grpSpPr>
          <a:xfrm>
            <a:off x="1453168" y="3436495"/>
            <a:ext cx="762473" cy="846064"/>
            <a:chOff x="9526588" y="307055"/>
            <a:chExt cx="688975" cy="764508"/>
          </a:xfrm>
        </p:grpSpPr>
        <p:sp>
          <p:nvSpPr>
            <p:cNvPr id="105" name="Freeform 50">
              <a:extLst>
                <a:ext uri="{FF2B5EF4-FFF2-40B4-BE49-F238E27FC236}">
                  <a16:creationId xmlns:a16="http://schemas.microsoft.com/office/drawing/2014/main" id="{F0957D63-98DF-4D24-8AD5-AED967D33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6588" y="640434"/>
              <a:ext cx="442913" cy="357188"/>
            </a:xfrm>
            <a:custGeom>
              <a:avLst/>
              <a:gdLst>
                <a:gd name="T0" fmla="*/ 240 w 240"/>
                <a:gd name="T1" fmla="*/ 67 h 200"/>
                <a:gd name="T2" fmla="*/ 240 w 240"/>
                <a:gd name="T3" fmla="*/ 54 h 200"/>
                <a:gd name="T4" fmla="*/ 120 w 240"/>
                <a:gd name="T5" fmla="*/ 0 h 200"/>
                <a:gd name="T6" fmla="*/ 0 w 240"/>
                <a:gd name="T7" fmla="*/ 67 h 200"/>
                <a:gd name="T8" fmla="*/ 0 w 240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00">
                  <a:moveTo>
                    <a:pt x="240" y="67"/>
                  </a:moveTo>
                  <a:cubicBezTo>
                    <a:pt x="240" y="54"/>
                    <a:pt x="240" y="54"/>
                    <a:pt x="240" y="54"/>
                  </a:cubicBezTo>
                  <a:cubicBezTo>
                    <a:pt x="240" y="30"/>
                    <a:pt x="174" y="0"/>
                    <a:pt x="120" y="0"/>
                  </a:cubicBezTo>
                  <a:cubicBezTo>
                    <a:pt x="66" y="0"/>
                    <a:pt x="0" y="43"/>
                    <a:pt x="0" y="67"/>
                  </a:cubicBezTo>
                  <a:cubicBezTo>
                    <a:pt x="0" y="200"/>
                    <a:pt x="0" y="200"/>
                    <a:pt x="0" y="200"/>
                  </a:cubicBezTo>
                </a:path>
              </a:pathLst>
            </a:custGeom>
            <a:noFill/>
            <a:ln w="38100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Freeform 51">
              <a:extLst>
                <a:ext uri="{FF2B5EF4-FFF2-40B4-BE49-F238E27FC236}">
                  <a16:creationId xmlns:a16="http://schemas.microsoft.com/office/drawing/2014/main" id="{FDC6268B-42AE-4105-8E7F-AE1FF398A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7238" y="307055"/>
              <a:ext cx="222250" cy="261938"/>
            </a:xfrm>
            <a:custGeom>
              <a:avLst/>
              <a:gdLst>
                <a:gd name="T0" fmla="*/ 60 w 120"/>
                <a:gd name="T1" fmla="*/ 0 h 146"/>
                <a:gd name="T2" fmla="*/ 0 w 120"/>
                <a:gd name="T3" fmla="*/ 52 h 146"/>
                <a:gd name="T4" fmla="*/ 0 w 120"/>
                <a:gd name="T5" fmla="*/ 94 h 146"/>
                <a:gd name="T6" fmla="*/ 60 w 120"/>
                <a:gd name="T7" fmla="*/ 146 h 146"/>
                <a:gd name="T8" fmla="*/ 120 w 120"/>
                <a:gd name="T9" fmla="*/ 94 h 146"/>
                <a:gd name="T10" fmla="*/ 120 w 120"/>
                <a:gd name="T11" fmla="*/ 52 h 146"/>
                <a:gd name="T12" fmla="*/ 60 w 120"/>
                <a:gd name="T1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46">
                  <a:moveTo>
                    <a:pt x="60" y="0"/>
                  </a:moveTo>
                  <a:cubicBezTo>
                    <a:pt x="29" y="0"/>
                    <a:pt x="0" y="23"/>
                    <a:pt x="0" y="5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23"/>
                    <a:pt x="29" y="146"/>
                    <a:pt x="60" y="146"/>
                  </a:cubicBezTo>
                  <a:cubicBezTo>
                    <a:pt x="91" y="146"/>
                    <a:pt x="120" y="123"/>
                    <a:pt x="120" y="94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0" y="23"/>
                    <a:pt x="91" y="0"/>
                    <a:pt x="60" y="0"/>
                  </a:cubicBezTo>
                  <a:close/>
                </a:path>
              </a:pathLst>
            </a:custGeom>
            <a:noFill/>
            <a:ln w="38100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Freeform 52">
              <a:extLst>
                <a:ext uri="{FF2B5EF4-FFF2-40B4-BE49-F238E27FC236}">
                  <a16:creationId xmlns:a16="http://schemas.microsoft.com/office/drawing/2014/main" id="{F8B4D6D9-4EB5-44D5-8F47-6C9A4918A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7238" y="833438"/>
              <a:ext cx="568325" cy="238125"/>
            </a:xfrm>
            <a:custGeom>
              <a:avLst/>
              <a:gdLst>
                <a:gd name="T0" fmla="*/ 280 w 358"/>
                <a:gd name="T1" fmla="*/ 150 h 150"/>
                <a:gd name="T2" fmla="*/ 358 w 358"/>
                <a:gd name="T3" fmla="*/ 0 h 150"/>
                <a:gd name="T4" fmla="*/ 140 w 358"/>
                <a:gd name="T5" fmla="*/ 0 h 150"/>
                <a:gd name="T6" fmla="*/ 94 w 358"/>
                <a:gd name="T7" fmla="*/ 105 h 150"/>
                <a:gd name="T8" fmla="*/ 0 w 358"/>
                <a:gd name="T9" fmla="*/ 10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50">
                  <a:moveTo>
                    <a:pt x="280" y="150"/>
                  </a:moveTo>
                  <a:lnTo>
                    <a:pt x="358" y="0"/>
                  </a:lnTo>
                  <a:lnTo>
                    <a:pt x="140" y="0"/>
                  </a:lnTo>
                  <a:lnTo>
                    <a:pt x="94" y="105"/>
                  </a:lnTo>
                  <a:lnTo>
                    <a:pt x="0" y="105"/>
                  </a:lnTo>
                </a:path>
              </a:pathLst>
            </a:custGeom>
            <a:noFill/>
            <a:ln w="38100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Line 54">
              <a:extLst>
                <a:ext uri="{FF2B5EF4-FFF2-40B4-BE49-F238E27FC236}">
                  <a16:creationId xmlns:a16="http://schemas.microsoft.com/office/drawing/2014/main" id="{0DD9ED0B-00C2-423C-A7FF-369215A636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0216" y="1071563"/>
              <a:ext cx="476839" cy="0"/>
            </a:xfrm>
            <a:prstGeom prst="line">
              <a:avLst/>
            </a:prstGeom>
            <a:noFill/>
            <a:ln w="38100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862;p91">
            <a:extLst>
              <a:ext uri="{FF2B5EF4-FFF2-40B4-BE49-F238E27FC236}">
                <a16:creationId xmlns:a16="http://schemas.microsoft.com/office/drawing/2014/main" id="{79C2D352-D080-43BC-934D-B3368B75F08B}"/>
              </a:ext>
            </a:extLst>
          </p:cNvPr>
          <p:cNvSpPr txBox="1"/>
          <p:nvPr/>
        </p:nvSpPr>
        <p:spPr>
          <a:xfrm>
            <a:off x="540637" y="4282751"/>
            <a:ext cx="1876363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Applications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71714A0-F2BC-4549-95D7-893DEB09F8FC}"/>
              </a:ext>
            </a:extLst>
          </p:cNvPr>
          <p:cNvCxnSpPr>
            <a:cxnSpLocks/>
          </p:cNvCxnSpPr>
          <p:nvPr/>
        </p:nvCxnSpPr>
        <p:spPr>
          <a:xfrm>
            <a:off x="6658552" y="2213376"/>
            <a:ext cx="4694392" cy="0"/>
          </a:xfrm>
          <a:prstGeom prst="line">
            <a:avLst/>
          </a:prstGeom>
          <a:ln w="12700">
            <a:solidFill>
              <a:schemeClr val="bg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FB6AFDC-4C77-4023-AB14-55CAB7238E1D}"/>
              </a:ext>
            </a:extLst>
          </p:cNvPr>
          <p:cNvGrpSpPr/>
          <p:nvPr/>
        </p:nvGrpSpPr>
        <p:grpSpPr>
          <a:xfrm>
            <a:off x="6586857" y="1442871"/>
            <a:ext cx="5849132" cy="4835236"/>
            <a:chOff x="5842184" y="1249894"/>
            <a:chExt cx="5849132" cy="4835236"/>
          </a:xfrm>
        </p:grpSpPr>
        <p:sp>
          <p:nvSpPr>
            <p:cNvPr id="125" name="Google Shape;1584;p108">
              <a:extLst>
                <a:ext uri="{FF2B5EF4-FFF2-40B4-BE49-F238E27FC236}">
                  <a16:creationId xmlns:a16="http://schemas.microsoft.com/office/drawing/2014/main" id="{9B11058A-A2C5-45F1-B39D-61C4712EA546}"/>
                </a:ext>
              </a:extLst>
            </p:cNvPr>
            <p:cNvSpPr txBox="1"/>
            <p:nvPr/>
          </p:nvSpPr>
          <p:spPr>
            <a:xfrm>
              <a:off x="5842184" y="1249894"/>
              <a:ext cx="5794860" cy="7396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Data Catalog</a:t>
              </a:r>
              <a:endParaRPr kumimoji="0" sz="16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457200" marR="0" lvl="0" indent="-3111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Inventory of data assets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6" name="Google Shape;1584;p108">
              <a:extLst>
                <a:ext uri="{FF2B5EF4-FFF2-40B4-BE49-F238E27FC236}">
                  <a16:creationId xmlns:a16="http://schemas.microsoft.com/office/drawing/2014/main" id="{EF3E2FBD-20F3-42E3-8C6E-EFDD8DE54FC8}"/>
                </a:ext>
              </a:extLst>
            </p:cNvPr>
            <p:cNvSpPr txBox="1"/>
            <p:nvPr/>
          </p:nvSpPr>
          <p:spPr>
            <a:xfrm>
              <a:off x="5842184" y="2053509"/>
              <a:ext cx="5849132" cy="966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16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Modeling</a:t>
              </a:r>
              <a:endParaRPr kumimoji="0" sz="16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457200" marR="0" lvl="0" indent="-3111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 panose="020B0604020202020204" pitchFamily="34" charset="0"/>
                <a:buChar char="•"/>
                <a:tabLst/>
                <a:defRPr/>
              </a:pPr>
              <a:r>
                <a:rPr lang="en" sz="12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Combining </a:t>
              </a:r>
              <a:r>
                <a:rPr kumimoji="0" lang="e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data sources and formats into a consistent schema</a:t>
              </a:r>
            </a:p>
            <a:p>
              <a:pPr marL="457200" marR="0" lvl="0" indent="-3111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Data Modeling &amp; transformation</a:t>
              </a:r>
            </a:p>
            <a:p>
              <a:pPr marL="457200" marR="0" lvl="0" indent="-3111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 panose="020B0604020202020204" pitchFamily="34" charset="0"/>
                <a:buChar char="•"/>
                <a:tabLst/>
                <a:defRPr/>
              </a:pPr>
              <a:r>
                <a:rPr lang="en" sz="12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Modeling</a:t>
              </a:r>
              <a:endPara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7" name="Google Shape;1584;p108">
              <a:extLst>
                <a:ext uri="{FF2B5EF4-FFF2-40B4-BE49-F238E27FC236}">
                  <a16:creationId xmlns:a16="http://schemas.microsoft.com/office/drawing/2014/main" id="{10314E40-FD7A-4193-BF21-152845EEF7B3}"/>
                </a:ext>
              </a:extLst>
            </p:cNvPr>
            <p:cNvSpPr txBox="1"/>
            <p:nvPr/>
          </p:nvSpPr>
          <p:spPr>
            <a:xfrm>
              <a:off x="5842184" y="3276199"/>
              <a:ext cx="5794860" cy="9591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Data Observability / Quality</a:t>
              </a:r>
            </a:p>
            <a:p>
              <a:pPr marL="457200" marR="0" lvl="0" indent="-3111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Data characteristics, lineage, and anomaly detection</a:t>
              </a:r>
            </a:p>
            <a:p>
              <a:pPr marL="457200" marR="0" lvl="0" indent="-3111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Validation of business rules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8" name="Google Shape;1584;p108">
              <a:extLst>
                <a:ext uri="{FF2B5EF4-FFF2-40B4-BE49-F238E27FC236}">
                  <a16:creationId xmlns:a16="http://schemas.microsoft.com/office/drawing/2014/main" id="{2328626E-082E-4A05-9BF6-85BABD09F6A4}"/>
                </a:ext>
              </a:extLst>
            </p:cNvPr>
            <p:cNvSpPr txBox="1"/>
            <p:nvPr/>
          </p:nvSpPr>
          <p:spPr>
            <a:xfrm>
              <a:off x="5842184" y="4310737"/>
              <a:ext cx="5794860" cy="993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Data Use and Privacy</a:t>
              </a:r>
            </a:p>
            <a:p>
              <a:pPr marL="457200" marR="0" lvl="0" indent="-3111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Sensitive data blocking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and tokenization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, access control, and  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rights management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9" name="Google Shape;1584;p108">
              <a:extLst>
                <a:ext uri="{FF2B5EF4-FFF2-40B4-BE49-F238E27FC236}">
                  <a16:creationId xmlns:a16="http://schemas.microsoft.com/office/drawing/2014/main" id="{8B5897B7-770A-449D-96C4-8583CE01CD79}"/>
                </a:ext>
              </a:extLst>
            </p:cNvPr>
            <p:cNvSpPr txBox="1"/>
            <p:nvPr/>
          </p:nvSpPr>
          <p:spPr>
            <a:xfrm>
              <a:off x="5842184" y="5322367"/>
              <a:ext cx="5794860" cy="7627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Compliance / Risk Management</a:t>
              </a:r>
            </a:p>
            <a:p>
              <a:pPr marL="457200" marR="0" lvl="0" indent="-3111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Legal compliance data application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865CD7B9-5891-42CC-BB0D-26E936386343}"/>
              </a:ext>
            </a:extLst>
          </p:cNvPr>
          <p:cNvCxnSpPr>
            <a:cxnSpLocks/>
          </p:cNvCxnSpPr>
          <p:nvPr/>
        </p:nvCxnSpPr>
        <p:spPr>
          <a:xfrm>
            <a:off x="6658552" y="3399746"/>
            <a:ext cx="4694392" cy="0"/>
          </a:xfrm>
          <a:prstGeom prst="line">
            <a:avLst/>
          </a:prstGeom>
          <a:ln w="12700">
            <a:solidFill>
              <a:schemeClr val="bg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92D45F8B-978D-423C-A42D-DBA106BA0BEF}"/>
              </a:ext>
            </a:extLst>
          </p:cNvPr>
          <p:cNvCxnSpPr>
            <a:cxnSpLocks/>
          </p:cNvCxnSpPr>
          <p:nvPr/>
        </p:nvCxnSpPr>
        <p:spPr>
          <a:xfrm>
            <a:off x="6658552" y="4407797"/>
            <a:ext cx="4694392" cy="0"/>
          </a:xfrm>
          <a:prstGeom prst="line">
            <a:avLst/>
          </a:prstGeom>
          <a:ln w="12700">
            <a:solidFill>
              <a:schemeClr val="bg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56EC50B9-F4EC-4E56-9B29-324604FB34F3}"/>
              </a:ext>
            </a:extLst>
          </p:cNvPr>
          <p:cNvCxnSpPr>
            <a:cxnSpLocks/>
          </p:cNvCxnSpPr>
          <p:nvPr/>
        </p:nvCxnSpPr>
        <p:spPr>
          <a:xfrm>
            <a:off x="6658552" y="5435440"/>
            <a:ext cx="4694392" cy="0"/>
          </a:xfrm>
          <a:prstGeom prst="line">
            <a:avLst/>
          </a:prstGeom>
          <a:ln w="12700">
            <a:solidFill>
              <a:schemeClr val="bg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85837-7DB1-4D71-8E01-0C244F08D7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5427166-2623-41AE-814E-A3EB28E437B7}"/>
              </a:ext>
            </a:extLst>
          </p:cNvPr>
          <p:cNvSpPr txBox="1"/>
          <p:nvPr/>
        </p:nvSpPr>
        <p:spPr>
          <a:xfrm>
            <a:off x="2551279" y="1466218"/>
            <a:ext cx="3041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Modern Data Stack</a:t>
            </a:r>
          </a:p>
        </p:txBody>
      </p:sp>
    </p:spTree>
    <p:extLst>
      <p:ext uri="{BB962C8B-B14F-4D97-AF65-F5344CB8AC3E}">
        <p14:creationId xmlns:p14="http://schemas.microsoft.com/office/powerpoint/2010/main" val="52647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9A4F987-921F-46AD-A859-1551EE0584C6}"/>
              </a:ext>
            </a:extLst>
          </p:cNvPr>
          <p:cNvGrpSpPr/>
          <p:nvPr/>
        </p:nvGrpSpPr>
        <p:grpSpPr>
          <a:xfrm>
            <a:off x="2059731" y="1862589"/>
            <a:ext cx="3931920" cy="3931920"/>
            <a:chOff x="-4550600" y="2058731"/>
            <a:chExt cx="3931920" cy="3931920"/>
          </a:xfrm>
        </p:grpSpPr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0E46EE53-EC33-46DA-AB97-B3D151F83B8A}"/>
                </a:ext>
              </a:extLst>
            </p:cNvPr>
            <p:cNvSpPr/>
            <p:nvPr/>
          </p:nvSpPr>
          <p:spPr>
            <a:xfrm rot="16200000">
              <a:off x="-2574830" y="2063169"/>
              <a:ext cx="1959617" cy="1952111"/>
            </a:xfrm>
            <a:custGeom>
              <a:avLst/>
              <a:gdLst>
                <a:gd name="connsiteX0" fmla="*/ 1959617 w 1959617"/>
                <a:gd name="connsiteY0" fmla="*/ 0 h 1952111"/>
                <a:gd name="connsiteX1" fmla="*/ 1950152 w 1959617"/>
                <a:gd name="connsiteY1" fmla="*/ 187445 h 1952111"/>
                <a:gd name="connsiteX2" fmla="*/ 195349 w 1959617"/>
                <a:gd name="connsiteY2" fmla="*/ 1942247 h 1952111"/>
                <a:gd name="connsiteX3" fmla="*/ 0 w 1959617"/>
                <a:gd name="connsiteY3" fmla="*/ 1952111 h 1952111"/>
                <a:gd name="connsiteX4" fmla="*/ 0 w 1959617"/>
                <a:gd name="connsiteY4" fmla="*/ 0 h 1952111"/>
                <a:gd name="connsiteX5" fmla="*/ 1959617 w 1959617"/>
                <a:gd name="connsiteY5" fmla="*/ 0 h 195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9617" h="1952111">
                  <a:moveTo>
                    <a:pt x="1959617" y="0"/>
                  </a:moveTo>
                  <a:lnTo>
                    <a:pt x="1950152" y="187445"/>
                  </a:lnTo>
                  <a:cubicBezTo>
                    <a:pt x="1856187" y="1112702"/>
                    <a:pt x="1120607" y="1848282"/>
                    <a:pt x="195349" y="1942247"/>
                  </a:cubicBezTo>
                  <a:lnTo>
                    <a:pt x="0" y="1952111"/>
                  </a:lnTo>
                  <a:lnTo>
                    <a:pt x="0" y="0"/>
                  </a:lnTo>
                  <a:lnTo>
                    <a:pt x="19596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3DF414D9-D59D-49FA-91C8-E5C819BBAC86}"/>
                </a:ext>
              </a:extLst>
            </p:cNvPr>
            <p:cNvSpPr/>
            <p:nvPr/>
          </p:nvSpPr>
          <p:spPr>
            <a:xfrm rot="16200000">
              <a:off x="-4546648" y="4015080"/>
              <a:ext cx="1971619" cy="1979523"/>
            </a:xfrm>
            <a:custGeom>
              <a:avLst/>
              <a:gdLst>
                <a:gd name="connsiteX0" fmla="*/ 1971619 w 1971619"/>
                <a:gd name="connsiteY0" fmla="*/ 286 h 1979523"/>
                <a:gd name="connsiteX1" fmla="*/ 1971618 w 1971619"/>
                <a:gd name="connsiteY1" fmla="*/ 1979523 h 1979523"/>
                <a:gd name="connsiteX2" fmla="*/ 685 w 1971619"/>
                <a:gd name="connsiteY2" fmla="*/ 1979523 h 1979523"/>
                <a:gd name="connsiteX3" fmla="*/ 0 w 1971619"/>
                <a:gd name="connsiteY3" fmla="*/ 1965960 h 1979523"/>
                <a:gd name="connsiteX4" fmla="*/ 1965960 w 1971619"/>
                <a:gd name="connsiteY4" fmla="*/ 0 h 1979523"/>
                <a:gd name="connsiteX5" fmla="*/ 1971619 w 1971619"/>
                <a:gd name="connsiteY5" fmla="*/ 286 h 197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1619" h="1979523">
                  <a:moveTo>
                    <a:pt x="1971619" y="286"/>
                  </a:moveTo>
                  <a:lnTo>
                    <a:pt x="1971618" y="1979523"/>
                  </a:lnTo>
                  <a:lnTo>
                    <a:pt x="685" y="1979523"/>
                  </a:lnTo>
                  <a:lnTo>
                    <a:pt x="0" y="1965960"/>
                  </a:lnTo>
                  <a:cubicBezTo>
                    <a:pt x="0" y="880190"/>
                    <a:pt x="880190" y="0"/>
                    <a:pt x="1965960" y="0"/>
                  </a:cubicBezTo>
                  <a:lnTo>
                    <a:pt x="1971619" y="2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45690988-7B5A-488A-986F-FAB0A1C7E313}"/>
                </a:ext>
              </a:extLst>
            </p:cNvPr>
            <p:cNvSpPr/>
            <p:nvPr/>
          </p:nvSpPr>
          <p:spPr>
            <a:xfrm rot="16200000">
              <a:off x="-4540847" y="2049263"/>
              <a:ext cx="1960302" cy="1979237"/>
            </a:xfrm>
            <a:custGeom>
              <a:avLst/>
              <a:gdLst>
                <a:gd name="connsiteX0" fmla="*/ 1960302 w 1960302"/>
                <a:gd name="connsiteY0" fmla="*/ 1965674 h 1979237"/>
                <a:gd name="connsiteX1" fmla="*/ 1959617 w 1960302"/>
                <a:gd name="connsiteY1" fmla="*/ 1979237 h 1979237"/>
                <a:gd name="connsiteX2" fmla="*/ 0 w 1960302"/>
                <a:gd name="connsiteY2" fmla="*/ 1979237 h 1979237"/>
                <a:gd name="connsiteX3" fmla="*/ 1 w 1960302"/>
                <a:gd name="connsiteY3" fmla="*/ 0 h 1979237"/>
                <a:gd name="connsiteX4" fmla="*/ 195350 w 1960302"/>
                <a:gd name="connsiteY4" fmla="*/ 9864 h 1979237"/>
                <a:gd name="connsiteX5" fmla="*/ 1960302 w 1960302"/>
                <a:gd name="connsiteY5" fmla="*/ 1965674 h 19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0302" h="1979237">
                  <a:moveTo>
                    <a:pt x="1960302" y="1965674"/>
                  </a:moveTo>
                  <a:lnTo>
                    <a:pt x="1959617" y="1979237"/>
                  </a:lnTo>
                  <a:lnTo>
                    <a:pt x="0" y="1979237"/>
                  </a:lnTo>
                  <a:lnTo>
                    <a:pt x="1" y="0"/>
                  </a:lnTo>
                  <a:lnTo>
                    <a:pt x="195350" y="9864"/>
                  </a:lnTo>
                  <a:cubicBezTo>
                    <a:pt x="1186697" y="110541"/>
                    <a:pt x="1960302" y="947764"/>
                    <a:pt x="1960302" y="1965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C012C962-3359-40B9-9797-8785A9811C3F}"/>
                </a:ext>
              </a:extLst>
            </p:cNvPr>
            <p:cNvSpPr/>
            <p:nvPr/>
          </p:nvSpPr>
          <p:spPr>
            <a:xfrm rot="16200000">
              <a:off x="-2580345" y="4028301"/>
              <a:ext cx="1970933" cy="1952397"/>
            </a:xfrm>
            <a:custGeom>
              <a:avLst/>
              <a:gdLst>
                <a:gd name="connsiteX0" fmla="*/ 1970933 w 1970933"/>
                <a:gd name="connsiteY0" fmla="*/ 0 h 1952397"/>
                <a:gd name="connsiteX1" fmla="*/ 1970933 w 1970933"/>
                <a:gd name="connsiteY1" fmla="*/ 1952111 h 1952397"/>
                <a:gd name="connsiteX2" fmla="*/ 1965274 w 1970933"/>
                <a:gd name="connsiteY2" fmla="*/ 1952397 h 1952397"/>
                <a:gd name="connsiteX3" fmla="*/ 9464 w 1970933"/>
                <a:gd name="connsiteY3" fmla="*/ 187445 h 1952397"/>
                <a:gd name="connsiteX4" fmla="*/ 0 w 1970933"/>
                <a:gd name="connsiteY4" fmla="*/ 0 h 1952397"/>
                <a:gd name="connsiteX5" fmla="*/ 1970933 w 1970933"/>
                <a:gd name="connsiteY5" fmla="*/ 0 h 195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0933" h="1952397">
                  <a:moveTo>
                    <a:pt x="1970933" y="0"/>
                  </a:moveTo>
                  <a:lnTo>
                    <a:pt x="1970933" y="1952111"/>
                  </a:lnTo>
                  <a:lnTo>
                    <a:pt x="1965274" y="1952397"/>
                  </a:lnTo>
                  <a:cubicBezTo>
                    <a:pt x="947365" y="1952397"/>
                    <a:pt x="110141" y="1178792"/>
                    <a:pt x="9464" y="187445"/>
                  </a:cubicBezTo>
                  <a:lnTo>
                    <a:pt x="0" y="0"/>
                  </a:lnTo>
                  <a:lnTo>
                    <a:pt x="19709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41C135-D9B3-44B4-AFC1-C670B0EC728D}"/>
              </a:ext>
            </a:extLst>
          </p:cNvPr>
          <p:cNvGrpSpPr/>
          <p:nvPr/>
        </p:nvGrpSpPr>
        <p:grpSpPr>
          <a:xfrm>
            <a:off x="3355723" y="3168089"/>
            <a:ext cx="1320270" cy="1320920"/>
            <a:chOff x="5439672" y="3168089"/>
            <a:chExt cx="1320270" cy="132092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1408CE5-5968-4973-9E24-81CD56DEC6D4}"/>
                </a:ext>
              </a:extLst>
            </p:cNvPr>
            <p:cNvSpPr/>
            <p:nvPr/>
          </p:nvSpPr>
          <p:spPr>
            <a:xfrm>
              <a:off x="5553411" y="3279909"/>
              <a:ext cx="1108345" cy="11083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187C836-D01E-43B6-8839-1298672D0CE9}"/>
                </a:ext>
              </a:extLst>
            </p:cNvPr>
            <p:cNvGrpSpPr/>
            <p:nvPr/>
          </p:nvGrpSpPr>
          <p:grpSpPr>
            <a:xfrm>
              <a:off x="5439672" y="3168089"/>
              <a:ext cx="1320270" cy="1320920"/>
              <a:chOff x="8226425" y="2271713"/>
              <a:chExt cx="3224213" cy="3225801"/>
            </a:xfrm>
          </p:grpSpPr>
          <p:sp>
            <p:nvSpPr>
              <p:cNvPr id="254" name="Freeform 5">
                <a:extLst>
                  <a:ext uri="{FF2B5EF4-FFF2-40B4-BE49-F238E27FC236}">
                    <a16:creationId xmlns:a16="http://schemas.microsoft.com/office/drawing/2014/main" id="{4DA7A772-C934-42FD-A01C-2CD7CBDC2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425" y="3676651"/>
                <a:ext cx="1611313" cy="1820863"/>
              </a:xfrm>
              <a:custGeom>
                <a:avLst/>
                <a:gdLst>
                  <a:gd name="T0" fmla="*/ 1673 w 1788"/>
                  <a:gd name="T1" fmla="*/ 1905 h 2019"/>
                  <a:gd name="T2" fmla="*/ 1558 w 1788"/>
                  <a:gd name="T3" fmla="*/ 1794 h 2019"/>
                  <a:gd name="T4" fmla="*/ 1673 w 1788"/>
                  <a:gd name="T5" fmla="*/ 1682 h 2019"/>
                  <a:gd name="T6" fmla="*/ 1788 w 1788"/>
                  <a:gd name="T7" fmla="*/ 1571 h 2019"/>
                  <a:gd name="T8" fmla="*/ 448 w 1788"/>
                  <a:gd name="T9" fmla="*/ 230 h 2019"/>
                  <a:gd name="T10" fmla="*/ 336 w 1788"/>
                  <a:gd name="T11" fmla="*/ 115 h 2019"/>
                  <a:gd name="T12" fmla="*/ 224 w 1788"/>
                  <a:gd name="T13" fmla="*/ 0 h 2019"/>
                  <a:gd name="T14" fmla="*/ 113 w 1788"/>
                  <a:gd name="T15" fmla="*/ 115 h 2019"/>
                  <a:gd name="T16" fmla="*/ 0 w 1788"/>
                  <a:gd name="T17" fmla="*/ 230 h 2019"/>
                  <a:gd name="T18" fmla="*/ 1788 w 1788"/>
                  <a:gd name="T19" fmla="*/ 2019 h 2019"/>
                  <a:gd name="T20" fmla="*/ 1673 w 1788"/>
                  <a:gd name="T21" fmla="*/ 1905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88" h="2019">
                    <a:moveTo>
                      <a:pt x="1673" y="1905"/>
                    </a:moveTo>
                    <a:cubicBezTo>
                      <a:pt x="1558" y="1794"/>
                      <a:pt x="1558" y="1794"/>
                      <a:pt x="1558" y="1794"/>
                    </a:cubicBezTo>
                    <a:cubicBezTo>
                      <a:pt x="1673" y="1682"/>
                      <a:pt x="1673" y="1682"/>
                      <a:pt x="1673" y="1682"/>
                    </a:cubicBezTo>
                    <a:cubicBezTo>
                      <a:pt x="1788" y="1571"/>
                      <a:pt x="1788" y="1571"/>
                      <a:pt x="1788" y="1571"/>
                    </a:cubicBezTo>
                    <a:cubicBezTo>
                      <a:pt x="1048" y="1571"/>
                      <a:pt x="448" y="970"/>
                      <a:pt x="448" y="230"/>
                    </a:cubicBezTo>
                    <a:cubicBezTo>
                      <a:pt x="336" y="115"/>
                      <a:pt x="336" y="115"/>
                      <a:pt x="336" y="115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113" y="115"/>
                      <a:pt x="113" y="115"/>
                      <a:pt x="113" y="115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0" y="1218"/>
                      <a:pt x="800" y="2019"/>
                      <a:pt x="1788" y="2019"/>
                    </a:cubicBezTo>
                    <a:lnTo>
                      <a:pt x="1673" y="1905"/>
                    </a:lnTo>
                    <a:close/>
                  </a:path>
                </a:pathLst>
              </a:custGeom>
              <a:solidFill>
                <a:srgbClr val="4F62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">
                <a:extLst>
                  <a:ext uri="{FF2B5EF4-FFF2-40B4-BE49-F238E27FC236}">
                    <a16:creationId xmlns:a16="http://schemas.microsoft.com/office/drawing/2014/main" id="{EE24CF79-0FEE-47CE-B80D-0F95B56AE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1363" y="3884613"/>
                <a:ext cx="1819275" cy="1612900"/>
              </a:xfrm>
              <a:custGeom>
                <a:avLst/>
                <a:gdLst>
                  <a:gd name="T0" fmla="*/ 1905 w 2019"/>
                  <a:gd name="T1" fmla="*/ 115 h 1789"/>
                  <a:gd name="T2" fmla="*/ 1794 w 2019"/>
                  <a:gd name="T3" fmla="*/ 230 h 1789"/>
                  <a:gd name="T4" fmla="*/ 1682 w 2019"/>
                  <a:gd name="T5" fmla="*/ 115 h 1789"/>
                  <a:gd name="T6" fmla="*/ 1571 w 2019"/>
                  <a:gd name="T7" fmla="*/ 0 h 1789"/>
                  <a:gd name="T8" fmla="*/ 230 w 2019"/>
                  <a:gd name="T9" fmla="*/ 1341 h 1789"/>
                  <a:gd name="T10" fmla="*/ 230 w 2019"/>
                  <a:gd name="T11" fmla="*/ 1341 h 1789"/>
                  <a:gd name="T12" fmla="*/ 230 w 2019"/>
                  <a:gd name="T13" fmla="*/ 1341 h 1789"/>
                  <a:gd name="T14" fmla="*/ 115 w 2019"/>
                  <a:gd name="T15" fmla="*/ 1452 h 1789"/>
                  <a:gd name="T16" fmla="*/ 0 w 2019"/>
                  <a:gd name="T17" fmla="*/ 1564 h 1789"/>
                  <a:gd name="T18" fmla="*/ 115 w 2019"/>
                  <a:gd name="T19" fmla="*/ 1675 h 1789"/>
                  <a:gd name="T20" fmla="*/ 230 w 2019"/>
                  <a:gd name="T21" fmla="*/ 1789 h 1789"/>
                  <a:gd name="T22" fmla="*/ 230 w 2019"/>
                  <a:gd name="T23" fmla="*/ 1789 h 1789"/>
                  <a:gd name="T24" fmla="*/ 2019 w 2019"/>
                  <a:gd name="T25" fmla="*/ 0 h 1789"/>
                  <a:gd name="T26" fmla="*/ 1905 w 2019"/>
                  <a:gd name="T27" fmla="*/ 115 h 1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19" h="1789">
                    <a:moveTo>
                      <a:pt x="1905" y="115"/>
                    </a:moveTo>
                    <a:cubicBezTo>
                      <a:pt x="1794" y="230"/>
                      <a:pt x="1794" y="230"/>
                      <a:pt x="1794" y="230"/>
                    </a:cubicBezTo>
                    <a:cubicBezTo>
                      <a:pt x="1682" y="115"/>
                      <a:pt x="1682" y="115"/>
                      <a:pt x="1682" y="115"/>
                    </a:cubicBezTo>
                    <a:cubicBezTo>
                      <a:pt x="1571" y="0"/>
                      <a:pt x="1571" y="0"/>
                      <a:pt x="1571" y="0"/>
                    </a:cubicBezTo>
                    <a:cubicBezTo>
                      <a:pt x="1571" y="740"/>
                      <a:pt x="971" y="1341"/>
                      <a:pt x="230" y="1341"/>
                    </a:cubicBezTo>
                    <a:cubicBezTo>
                      <a:pt x="230" y="1341"/>
                      <a:pt x="230" y="1341"/>
                      <a:pt x="230" y="1341"/>
                    </a:cubicBezTo>
                    <a:cubicBezTo>
                      <a:pt x="230" y="1341"/>
                      <a:pt x="230" y="1341"/>
                      <a:pt x="230" y="1341"/>
                    </a:cubicBezTo>
                    <a:cubicBezTo>
                      <a:pt x="115" y="1452"/>
                      <a:pt x="115" y="1452"/>
                      <a:pt x="115" y="1452"/>
                    </a:cubicBezTo>
                    <a:cubicBezTo>
                      <a:pt x="0" y="1564"/>
                      <a:pt x="0" y="1564"/>
                      <a:pt x="0" y="1564"/>
                    </a:cubicBezTo>
                    <a:cubicBezTo>
                      <a:pt x="115" y="1675"/>
                      <a:pt x="115" y="1675"/>
                      <a:pt x="115" y="1675"/>
                    </a:cubicBezTo>
                    <a:cubicBezTo>
                      <a:pt x="230" y="1789"/>
                      <a:pt x="230" y="1789"/>
                      <a:pt x="230" y="1789"/>
                    </a:cubicBezTo>
                    <a:cubicBezTo>
                      <a:pt x="230" y="1789"/>
                      <a:pt x="230" y="1789"/>
                      <a:pt x="230" y="1789"/>
                    </a:cubicBezTo>
                    <a:cubicBezTo>
                      <a:pt x="1218" y="1789"/>
                      <a:pt x="2019" y="988"/>
                      <a:pt x="2019" y="0"/>
                    </a:cubicBezTo>
                    <a:lnTo>
                      <a:pt x="1905" y="115"/>
                    </a:lnTo>
                    <a:close/>
                  </a:path>
                </a:pathLst>
              </a:cu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8E391A44-ECB2-4313-8946-A44282723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425" y="2271713"/>
                <a:ext cx="1819275" cy="1612900"/>
              </a:xfrm>
              <a:custGeom>
                <a:avLst/>
                <a:gdLst>
                  <a:gd name="T0" fmla="*/ 1903 w 2018"/>
                  <a:gd name="T1" fmla="*/ 114 h 1789"/>
                  <a:gd name="T2" fmla="*/ 1788 w 2018"/>
                  <a:gd name="T3" fmla="*/ 0 h 1789"/>
                  <a:gd name="T4" fmla="*/ 0 w 2018"/>
                  <a:gd name="T5" fmla="*/ 1789 h 1789"/>
                  <a:gd name="T6" fmla="*/ 113 w 2018"/>
                  <a:gd name="T7" fmla="*/ 1674 h 1789"/>
                  <a:gd name="T8" fmla="*/ 224 w 2018"/>
                  <a:gd name="T9" fmla="*/ 1559 h 1789"/>
                  <a:gd name="T10" fmla="*/ 336 w 2018"/>
                  <a:gd name="T11" fmla="*/ 1674 h 1789"/>
                  <a:gd name="T12" fmla="*/ 448 w 2018"/>
                  <a:gd name="T13" fmla="*/ 1789 h 1789"/>
                  <a:gd name="T14" fmla="*/ 1788 w 2018"/>
                  <a:gd name="T15" fmla="*/ 449 h 1789"/>
                  <a:gd name="T16" fmla="*/ 1903 w 2018"/>
                  <a:gd name="T17" fmla="*/ 337 h 1789"/>
                  <a:gd name="T18" fmla="*/ 2018 w 2018"/>
                  <a:gd name="T19" fmla="*/ 225 h 1789"/>
                  <a:gd name="T20" fmla="*/ 1903 w 2018"/>
                  <a:gd name="T21" fmla="*/ 114 h 1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18" h="1789">
                    <a:moveTo>
                      <a:pt x="1903" y="114"/>
                    </a:moveTo>
                    <a:cubicBezTo>
                      <a:pt x="1788" y="0"/>
                      <a:pt x="1788" y="0"/>
                      <a:pt x="1788" y="0"/>
                    </a:cubicBezTo>
                    <a:cubicBezTo>
                      <a:pt x="800" y="0"/>
                      <a:pt x="0" y="801"/>
                      <a:pt x="0" y="1789"/>
                    </a:cubicBezTo>
                    <a:cubicBezTo>
                      <a:pt x="113" y="1674"/>
                      <a:pt x="113" y="1674"/>
                      <a:pt x="113" y="1674"/>
                    </a:cubicBezTo>
                    <a:cubicBezTo>
                      <a:pt x="224" y="1559"/>
                      <a:pt x="224" y="1559"/>
                      <a:pt x="224" y="1559"/>
                    </a:cubicBezTo>
                    <a:cubicBezTo>
                      <a:pt x="336" y="1674"/>
                      <a:pt x="336" y="1674"/>
                      <a:pt x="336" y="1674"/>
                    </a:cubicBezTo>
                    <a:cubicBezTo>
                      <a:pt x="448" y="1789"/>
                      <a:pt x="448" y="1789"/>
                      <a:pt x="448" y="1789"/>
                    </a:cubicBezTo>
                    <a:cubicBezTo>
                      <a:pt x="448" y="1049"/>
                      <a:pt x="1048" y="449"/>
                      <a:pt x="1788" y="449"/>
                    </a:cubicBezTo>
                    <a:cubicBezTo>
                      <a:pt x="1903" y="337"/>
                      <a:pt x="1903" y="337"/>
                      <a:pt x="1903" y="337"/>
                    </a:cubicBezTo>
                    <a:cubicBezTo>
                      <a:pt x="2018" y="225"/>
                      <a:pt x="2018" y="225"/>
                      <a:pt x="2018" y="225"/>
                    </a:cubicBezTo>
                    <a:lnTo>
                      <a:pt x="1903" y="114"/>
                    </a:lnTo>
                    <a:close/>
                  </a:path>
                </a:pathLst>
              </a:cu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A83C7925-3FDD-4051-B003-96BA0EB48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7738" y="2271713"/>
                <a:ext cx="1612900" cy="1820863"/>
              </a:xfrm>
              <a:custGeom>
                <a:avLst/>
                <a:gdLst>
                  <a:gd name="T0" fmla="*/ 0 w 1789"/>
                  <a:gd name="T1" fmla="*/ 0 h 2019"/>
                  <a:gd name="T2" fmla="*/ 0 w 1789"/>
                  <a:gd name="T3" fmla="*/ 0 h 2019"/>
                  <a:gd name="T4" fmla="*/ 115 w 1789"/>
                  <a:gd name="T5" fmla="*/ 114 h 2019"/>
                  <a:gd name="T6" fmla="*/ 230 w 1789"/>
                  <a:gd name="T7" fmla="*/ 225 h 2019"/>
                  <a:gd name="T8" fmla="*/ 115 w 1789"/>
                  <a:gd name="T9" fmla="*/ 337 h 2019"/>
                  <a:gd name="T10" fmla="*/ 0 w 1789"/>
                  <a:gd name="T11" fmla="*/ 449 h 2019"/>
                  <a:gd name="T12" fmla="*/ 0 w 1789"/>
                  <a:gd name="T13" fmla="*/ 449 h 2019"/>
                  <a:gd name="T14" fmla="*/ 1341 w 1789"/>
                  <a:gd name="T15" fmla="*/ 1789 h 2019"/>
                  <a:gd name="T16" fmla="*/ 1341 w 1789"/>
                  <a:gd name="T17" fmla="*/ 1789 h 2019"/>
                  <a:gd name="T18" fmla="*/ 1452 w 1789"/>
                  <a:gd name="T19" fmla="*/ 1904 h 2019"/>
                  <a:gd name="T20" fmla="*/ 1564 w 1789"/>
                  <a:gd name="T21" fmla="*/ 2019 h 2019"/>
                  <a:gd name="T22" fmla="*/ 1675 w 1789"/>
                  <a:gd name="T23" fmla="*/ 1904 h 2019"/>
                  <a:gd name="T24" fmla="*/ 1789 w 1789"/>
                  <a:gd name="T25" fmla="*/ 1789 h 2019"/>
                  <a:gd name="T26" fmla="*/ 0 w 1789"/>
                  <a:gd name="T27" fmla="*/ 0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9" h="201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5" y="114"/>
                      <a:pt x="115" y="114"/>
                      <a:pt x="115" y="114"/>
                    </a:cubicBezTo>
                    <a:cubicBezTo>
                      <a:pt x="230" y="225"/>
                      <a:pt x="230" y="225"/>
                      <a:pt x="230" y="225"/>
                    </a:cubicBezTo>
                    <a:cubicBezTo>
                      <a:pt x="115" y="337"/>
                      <a:pt x="115" y="337"/>
                      <a:pt x="115" y="337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741" y="449"/>
                      <a:pt x="1341" y="1049"/>
                      <a:pt x="1341" y="1789"/>
                    </a:cubicBezTo>
                    <a:cubicBezTo>
                      <a:pt x="1341" y="1789"/>
                      <a:pt x="1341" y="1789"/>
                      <a:pt x="1341" y="1789"/>
                    </a:cubicBezTo>
                    <a:cubicBezTo>
                      <a:pt x="1452" y="1904"/>
                      <a:pt x="1452" y="1904"/>
                      <a:pt x="1452" y="1904"/>
                    </a:cubicBezTo>
                    <a:cubicBezTo>
                      <a:pt x="1564" y="2019"/>
                      <a:pt x="1564" y="2019"/>
                      <a:pt x="1564" y="2019"/>
                    </a:cubicBezTo>
                    <a:cubicBezTo>
                      <a:pt x="1675" y="1904"/>
                      <a:pt x="1675" y="1904"/>
                      <a:pt x="1675" y="1904"/>
                    </a:cubicBezTo>
                    <a:cubicBezTo>
                      <a:pt x="1789" y="1789"/>
                      <a:pt x="1789" y="1789"/>
                      <a:pt x="1789" y="1789"/>
                    </a:cubicBezTo>
                    <a:cubicBezTo>
                      <a:pt x="1789" y="801"/>
                      <a:pt x="988" y="0"/>
                      <a:pt x="0" y="0"/>
                    </a:cubicBezTo>
                    <a:close/>
                  </a:path>
                </a:pathLst>
              </a:custGeom>
              <a:solidFill>
                <a:srgbClr val="4F62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FA2E67-B3AB-4739-912D-FB1319A2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Governance Applications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E5E632E-B79E-48D9-83DB-02EB11D8B329}"/>
              </a:ext>
            </a:extLst>
          </p:cNvPr>
          <p:cNvGrpSpPr>
            <a:grpSpLocks noChangeAspect="1"/>
          </p:cNvGrpSpPr>
          <p:nvPr/>
        </p:nvGrpSpPr>
        <p:grpSpPr>
          <a:xfrm>
            <a:off x="2777689" y="2571699"/>
            <a:ext cx="549360" cy="548640"/>
            <a:chOff x="1565276" y="5783263"/>
            <a:chExt cx="1139825" cy="1003300"/>
          </a:xfrm>
        </p:grpSpPr>
        <p:sp>
          <p:nvSpPr>
            <p:cNvPr id="19" name="Freeform 141">
              <a:extLst>
                <a:ext uri="{FF2B5EF4-FFF2-40B4-BE49-F238E27FC236}">
                  <a16:creationId xmlns:a16="http://schemas.microsoft.com/office/drawing/2014/main" id="{FD7ACF2A-D2BF-4135-91F2-9B9A3E405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263" y="5830888"/>
              <a:ext cx="1087438" cy="906463"/>
            </a:xfrm>
            <a:custGeom>
              <a:avLst/>
              <a:gdLst>
                <a:gd name="T0" fmla="*/ 213 w 586"/>
                <a:gd name="T1" fmla="*/ 186 h 506"/>
                <a:gd name="T2" fmla="*/ 213 w 586"/>
                <a:gd name="T3" fmla="*/ 320 h 506"/>
                <a:gd name="T4" fmla="*/ 186 w 586"/>
                <a:gd name="T5" fmla="*/ 346 h 506"/>
                <a:gd name="T6" fmla="*/ 186 w 586"/>
                <a:gd name="T7" fmla="*/ 346 h 506"/>
                <a:gd name="T8" fmla="*/ 160 w 586"/>
                <a:gd name="T9" fmla="*/ 320 h 506"/>
                <a:gd name="T10" fmla="*/ 160 w 586"/>
                <a:gd name="T11" fmla="*/ 26 h 506"/>
                <a:gd name="T12" fmla="*/ 0 w 586"/>
                <a:gd name="T13" fmla="*/ 26 h 506"/>
                <a:gd name="T14" fmla="*/ 0 w 586"/>
                <a:gd name="T15" fmla="*/ 320 h 506"/>
                <a:gd name="T16" fmla="*/ 186 w 586"/>
                <a:gd name="T17" fmla="*/ 506 h 506"/>
                <a:gd name="T18" fmla="*/ 186 w 586"/>
                <a:gd name="T19" fmla="*/ 506 h 506"/>
                <a:gd name="T20" fmla="*/ 373 w 586"/>
                <a:gd name="T21" fmla="*/ 320 h 506"/>
                <a:gd name="T22" fmla="*/ 373 w 586"/>
                <a:gd name="T23" fmla="*/ 186 h 506"/>
                <a:gd name="T24" fmla="*/ 400 w 586"/>
                <a:gd name="T25" fmla="*/ 160 h 506"/>
                <a:gd name="T26" fmla="*/ 400 w 586"/>
                <a:gd name="T27" fmla="*/ 160 h 506"/>
                <a:gd name="T28" fmla="*/ 426 w 586"/>
                <a:gd name="T29" fmla="*/ 186 h 506"/>
                <a:gd name="T30" fmla="*/ 426 w 586"/>
                <a:gd name="T31" fmla="*/ 480 h 506"/>
                <a:gd name="T32" fmla="*/ 586 w 586"/>
                <a:gd name="T33" fmla="*/ 480 h 506"/>
                <a:gd name="T34" fmla="*/ 586 w 586"/>
                <a:gd name="T35" fmla="*/ 186 h 506"/>
                <a:gd name="T36" fmla="*/ 400 w 586"/>
                <a:gd name="T37" fmla="*/ 0 h 506"/>
                <a:gd name="T38" fmla="*/ 400 w 586"/>
                <a:gd name="T39" fmla="*/ 0 h 506"/>
                <a:gd name="T40" fmla="*/ 213 w 586"/>
                <a:gd name="T41" fmla="*/ 18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6" h="506">
                  <a:moveTo>
                    <a:pt x="213" y="186"/>
                  </a:moveTo>
                  <a:cubicBezTo>
                    <a:pt x="213" y="320"/>
                    <a:pt x="213" y="320"/>
                    <a:pt x="213" y="320"/>
                  </a:cubicBezTo>
                  <a:cubicBezTo>
                    <a:pt x="213" y="334"/>
                    <a:pt x="201" y="346"/>
                    <a:pt x="186" y="346"/>
                  </a:cubicBezTo>
                  <a:cubicBezTo>
                    <a:pt x="186" y="346"/>
                    <a:pt x="186" y="346"/>
                    <a:pt x="186" y="346"/>
                  </a:cubicBezTo>
                  <a:cubicBezTo>
                    <a:pt x="172" y="346"/>
                    <a:pt x="160" y="334"/>
                    <a:pt x="160" y="320"/>
                  </a:cubicBezTo>
                  <a:cubicBezTo>
                    <a:pt x="160" y="26"/>
                    <a:pt x="160" y="26"/>
                    <a:pt x="16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423"/>
                    <a:pt x="83" y="506"/>
                    <a:pt x="186" y="506"/>
                  </a:cubicBezTo>
                  <a:cubicBezTo>
                    <a:pt x="186" y="506"/>
                    <a:pt x="186" y="506"/>
                    <a:pt x="186" y="506"/>
                  </a:cubicBezTo>
                  <a:cubicBezTo>
                    <a:pt x="289" y="506"/>
                    <a:pt x="373" y="423"/>
                    <a:pt x="373" y="320"/>
                  </a:cubicBezTo>
                  <a:cubicBezTo>
                    <a:pt x="373" y="186"/>
                    <a:pt x="373" y="186"/>
                    <a:pt x="373" y="186"/>
                  </a:cubicBezTo>
                  <a:cubicBezTo>
                    <a:pt x="373" y="172"/>
                    <a:pt x="385" y="160"/>
                    <a:pt x="400" y="160"/>
                  </a:cubicBezTo>
                  <a:cubicBezTo>
                    <a:pt x="400" y="160"/>
                    <a:pt x="400" y="160"/>
                    <a:pt x="400" y="160"/>
                  </a:cubicBezTo>
                  <a:cubicBezTo>
                    <a:pt x="414" y="160"/>
                    <a:pt x="426" y="172"/>
                    <a:pt x="426" y="186"/>
                  </a:cubicBezTo>
                  <a:cubicBezTo>
                    <a:pt x="426" y="480"/>
                    <a:pt x="426" y="480"/>
                    <a:pt x="426" y="480"/>
                  </a:cubicBezTo>
                  <a:cubicBezTo>
                    <a:pt x="586" y="480"/>
                    <a:pt x="586" y="480"/>
                    <a:pt x="586" y="480"/>
                  </a:cubicBezTo>
                  <a:cubicBezTo>
                    <a:pt x="586" y="186"/>
                    <a:pt x="586" y="186"/>
                    <a:pt x="586" y="186"/>
                  </a:cubicBezTo>
                  <a:cubicBezTo>
                    <a:pt x="586" y="83"/>
                    <a:pt x="503" y="0"/>
                    <a:pt x="40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297" y="0"/>
                    <a:pt x="213" y="83"/>
                    <a:pt x="213" y="186"/>
                  </a:cubicBezTo>
                  <a:close/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127ED8-48AD-4FA6-92F8-68403B31C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276" y="5783263"/>
              <a:ext cx="347663" cy="95250"/>
            </a:xfrm>
            <a:prstGeom prst="rect">
              <a:avLst/>
            </a:pr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E9394B-9DAE-4FD3-9F18-880177927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026" y="6691313"/>
              <a:ext cx="346075" cy="95250"/>
            </a:xfrm>
            <a:prstGeom prst="rect">
              <a:avLst/>
            </a:pr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Freeform 144">
              <a:extLst>
                <a:ext uri="{FF2B5EF4-FFF2-40B4-BE49-F238E27FC236}">
                  <a16:creationId xmlns:a16="http://schemas.microsoft.com/office/drawing/2014/main" id="{AB23CAB9-621E-4363-89C0-672DEC123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6213475"/>
              <a:ext cx="271463" cy="381000"/>
            </a:xfrm>
            <a:custGeom>
              <a:avLst/>
              <a:gdLst>
                <a:gd name="T0" fmla="*/ 0 w 146"/>
                <a:gd name="T1" fmla="*/ 0 h 213"/>
                <a:gd name="T2" fmla="*/ 0 w 146"/>
                <a:gd name="T3" fmla="*/ 107 h 213"/>
                <a:gd name="T4" fmla="*/ 106 w 146"/>
                <a:gd name="T5" fmla="*/ 213 h 213"/>
                <a:gd name="T6" fmla="*/ 106 w 146"/>
                <a:gd name="T7" fmla="*/ 213 h 213"/>
                <a:gd name="T8" fmla="*/ 146 w 146"/>
                <a:gd name="T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13">
                  <a:moveTo>
                    <a:pt x="0" y="0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66"/>
                    <a:pt x="47" y="213"/>
                    <a:pt x="106" y="213"/>
                  </a:cubicBezTo>
                  <a:cubicBezTo>
                    <a:pt x="106" y="213"/>
                    <a:pt x="106" y="213"/>
                    <a:pt x="106" y="213"/>
                  </a:cubicBezTo>
                  <a:cubicBezTo>
                    <a:pt x="146" y="213"/>
                    <a:pt x="146" y="213"/>
                    <a:pt x="146" y="213"/>
                  </a:cubicBez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Freeform 145">
              <a:extLst>
                <a:ext uri="{FF2B5EF4-FFF2-40B4-BE49-F238E27FC236}">
                  <a16:creationId xmlns:a16="http://schemas.microsoft.com/office/drawing/2014/main" id="{7EFC8406-31C2-4CE7-A5B2-43BCDAF7E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751" y="6523038"/>
              <a:ext cx="74613" cy="142875"/>
            </a:xfrm>
            <a:custGeom>
              <a:avLst/>
              <a:gdLst>
                <a:gd name="T0" fmla="*/ 0 w 47"/>
                <a:gd name="T1" fmla="*/ 0 h 90"/>
                <a:gd name="T2" fmla="*/ 47 w 47"/>
                <a:gd name="T3" fmla="*/ 45 h 90"/>
                <a:gd name="T4" fmla="*/ 0 w 47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90">
                  <a:moveTo>
                    <a:pt x="0" y="0"/>
                  </a:moveTo>
                  <a:lnTo>
                    <a:pt x="47" y="45"/>
                  </a:lnTo>
                  <a:lnTo>
                    <a:pt x="0" y="90"/>
                  </a:ln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Freeform 146">
              <a:extLst>
                <a:ext uri="{FF2B5EF4-FFF2-40B4-BE49-F238E27FC236}">
                  <a16:creationId xmlns:a16="http://schemas.microsoft.com/office/drawing/2014/main" id="{6C008241-6D5C-4BFE-8DF5-E67645C6B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413" y="5975350"/>
              <a:ext cx="246063" cy="381000"/>
            </a:xfrm>
            <a:custGeom>
              <a:avLst/>
              <a:gdLst>
                <a:gd name="T0" fmla="*/ 133 w 133"/>
                <a:gd name="T1" fmla="*/ 213 h 213"/>
                <a:gd name="T2" fmla="*/ 133 w 133"/>
                <a:gd name="T3" fmla="*/ 106 h 213"/>
                <a:gd name="T4" fmla="*/ 27 w 133"/>
                <a:gd name="T5" fmla="*/ 0 h 213"/>
                <a:gd name="T6" fmla="*/ 27 w 133"/>
                <a:gd name="T7" fmla="*/ 0 h 213"/>
                <a:gd name="T8" fmla="*/ 0 w 133"/>
                <a:gd name="T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13">
                  <a:moveTo>
                    <a:pt x="133" y="213"/>
                  </a:moveTo>
                  <a:cubicBezTo>
                    <a:pt x="133" y="106"/>
                    <a:pt x="133" y="106"/>
                    <a:pt x="133" y="106"/>
                  </a:cubicBezTo>
                  <a:cubicBezTo>
                    <a:pt x="133" y="47"/>
                    <a:pt x="86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Freeform 147">
              <a:extLst>
                <a:ext uri="{FF2B5EF4-FFF2-40B4-BE49-F238E27FC236}">
                  <a16:creationId xmlns:a16="http://schemas.microsoft.com/office/drawing/2014/main" id="{F5BE2D16-9629-4715-BF16-7EE40C3E8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451" y="6284913"/>
              <a:ext cx="147638" cy="71438"/>
            </a:xfrm>
            <a:custGeom>
              <a:avLst/>
              <a:gdLst>
                <a:gd name="T0" fmla="*/ 93 w 93"/>
                <a:gd name="T1" fmla="*/ 0 h 45"/>
                <a:gd name="T2" fmla="*/ 46 w 93"/>
                <a:gd name="T3" fmla="*/ 45 h 45"/>
                <a:gd name="T4" fmla="*/ 0 w 93"/>
                <a:gd name="T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" h="45">
                  <a:moveTo>
                    <a:pt x="93" y="0"/>
                  </a:moveTo>
                  <a:lnTo>
                    <a:pt x="46" y="45"/>
                  </a:lnTo>
                  <a:lnTo>
                    <a:pt x="0" y="0"/>
                  </a:ln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862;p91">
            <a:extLst>
              <a:ext uri="{FF2B5EF4-FFF2-40B4-BE49-F238E27FC236}">
                <a16:creationId xmlns:a16="http://schemas.microsoft.com/office/drawing/2014/main" id="{A519387B-F671-4821-AC18-013D8A57B953}"/>
              </a:ext>
            </a:extLst>
          </p:cNvPr>
          <p:cNvSpPr txBox="1"/>
          <p:nvPr/>
        </p:nvSpPr>
        <p:spPr>
          <a:xfrm>
            <a:off x="4321843" y="4686045"/>
            <a:ext cx="152096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Predictive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Analytics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C0D216-2620-452E-9B6A-7C1250530945}"/>
              </a:ext>
            </a:extLst>
          </p:cNvPr>
          <p:cNvGrpSpPr>
            <a:grpSpLocks noChangeAspect="1"/>
          </p:cNvGrpSpPr>
          <p:nvPr/>
        </p:nvGrpSpPr>
        <p:grpSpPr>
          <a:xfrm>
            <a:off x="4760096" y="4160875"/>
            <a:ext cx="535751" cy="548640"/>
            <a:chOff x="1585913" y="47625"/>
            <a:chExt cx="1055688" cy="1081088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D5059FFE-2FF8-48D3-BDF9-F08665FEF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913" y="47625"/>
              <a:ext cx="590550" cy="1081088"/>
            </a:xfrm>
            <a:custGeom>
              <a:avLst/>
              <a:gdLst>
                <a:gd name="T0" fmla="*/ 316 w 319"/>
                <a:gd name="T1" fmla="*/ 80 h 605"/>
                <a:gd name="T2" fmla="*/ 250 w 319"/>
                <a:gd name="T3" fmla="*/ 0 h 605"/>
                <a:gd name="T4" fmla="*/ 143 w 319"/>
                <a:gd name="T5" fmla="*/ 93 h 605"/>
                <a:gd name="T6" fmla="*/ 68 w 319"/>
                <a:gd name="T7" fmla="*/ 191 h 605"/>
                <a:gd name="T8" fmla="*/ 51 w 319"/>
                <a:gd name="T9" fmla="*/ 362 h 605"/>
                <a:gd name="T10" fmla="*/ 156 w 319"/>
                <a:gd name="T11" fmla="*/ 493 h 605"/>
                <a:gd name="T12" fmla="*/ 316 w 319"/>
                <a:gd name="T13" fmla="*/ 520 h 605"/>
                <a:gd name="T14" fmla="*/ 316 w 319"/>
                <a:gd name="T15" fmla="*/ 453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605">
                  <a:moveTo>
                    <a:pt x="316" y="80"/>
                  </a:moveTo>
                  <a:cubicBezTo>
                    <a:pt x="316" y="53"/>
                    <a:pt x="319" y="0"/>
                    <a:pt x="250" y="0"/>
                  </a:cubicBezTo>
                  <a:cubicBezTo>
                    <a:pt x="195" y="0"/>
                    <a:pt x="145" y="58"/>
                    <a:pt x="143" y="93"/>
                  </a:cubicBezTo>
                  <a:cubicBezTo>
                    <a:pt x="102" y="99"/>
                    <a:pt x="62" y="139"/>
                    <a:pt x="68" y="191"/>
                  </a:cubicBezTo>
                  <a:cubicBezTo>
                    <a:pt x="28" y="210"/>
                    <a:pt x="0" y="313"/>
                    <a:pt x="51" y="362"/>
                  </a:cubicBezTo>
                  <a:cubicBezTo>
                    <a:pt x="42" y="404"/>
                    <a:pt x="70" y="501"/>
                    <a:pt x="156" y="493"/>
                  </a:cubicBezTo>
                  <a:cubicBezTo>
                    <a:pt x="177" y="605"/>
                    <a:pt x="316" y="602"/>
                    <a:pt x="316" y="520"/>
                  </a:cubicBezTo>
                  <a:cubicBezTo>
                    <a:pt x="316" y="453"/>
                    <a:pt x="316" y="453"/>
                    <a:pt x="316" y="453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A5AC7AD1-4CE5-4DB5-A7A7-BA6B4F182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026" y="214313"/>
              <a:ext cx="171450" cy="142875"/>
            </a:xfrm>
            <a:custGeom>
              <a:avLst/>
              <a:gdLst>
                <a:gd name="T0" fmla="*/ 93 w 93"/>
                <a:gd name="T1" fmla="*/ 80 h 80"/>
                <a:gd name="T2" fmla="*/ 0 w 93"/>
                <a:gd name="T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3" h="80">
                  <a:moveTo>
                    <a:pt x="93" y="80"/>
                  </a:moveTo>
                  <a:cubicBezTo>
                    <a:pt x="45" y="80"/>
                    <a:pt x="0" y="72"/>
                    <a:pt x="0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D232F2DE-BC15-4D16-90B8-EC9B19743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963" y="425450"/>
              <a:ext cx="633413" cy="120650"/>
            </a:xfrm>
            <a:custGeom>
              <a:avLst/>
              <a:gdLst>
                <a:gd name="T0" fmla="*/ 0 w 342"/>
                <a:gd name="T1" fmla="*/ 54 h 68"/>
                <a:gd name="T2" fmla="*/ 81 w 342"/>
                <a:gd name="T3" fmla="*/ 41 h 68"/>
                <a:gd name="T4" fmla="*/ 128 w 342"/>
                <a:gd name="T5" fmla="*/ 2 h 68"/>
                <a:gd name="T6" fmla="*/ 168 w 342"/>
                <a:gd name="T7" fmla="*/ 2 h 68"/>
                <a:gd name="T8" fmla="*/ 342 w 342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68">
                  <a:moveTo>
                    <a:pt x="0" y="54"/>
                  </a:moveTo>
                  <a:cubicBezTo>
                    <a:pt x="22" y="68"/>
                    <a:pt x="60" y="63"/>
                    <a:pt x="81" y="41"/>
                  </a:cubicBezTo>
                  <a:cubicBezTo>
                    <a:pt x="96" y="25"/>
                    <a:pt x="112" y="0"/>
                    <a:pt x="128" y="2"/>
                  </a:cubicBezTo>
                  <a:cubicBezTo>
                    <a:pt x="168" y="2"/>
                    <a:pt x="168" y="2"/>
                    <a:pt x="168" y="2"/>
                  </a:cubicBezTo>
                  <a:cubicBezTo>
                    <a:pt x="342" y="2"/>
                    <a:pt x="342" y="2"/>
                    <a:pt x="342" y="2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3D33C8BC-2822-4153-8715-FB7646E7B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876" y="809625"/>
              <a:ext cx="444500" cy="50800"/>
            </a:xfrm>
            <a:custGeom>
              <a:avLst/>
              <a:gdLst>
                <a:gd name="T0" fmla="*/ 0 w 240"/>
                <a:gd name="T1" fmla="*/ 29 h 29"/>
                <a:gd name="T2" fmla="*/ 66 w 240"/>
                <a:gd name="T3" fmla="*/ 0 h 29"/>
                <a:gd name="T4" fmla="*/ 240 w 2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29">
                  <a:moveTo>
                    <a:pt x="0" y="29"/>
                  </a:moveTo>
                  <a:cubicBezTo>
                    <a:pt x="9" y="6"/>
                    <a:pt x="33" y="0"/>
                    <a:pt x="66" y="0"/>
                  </a:cubicBezTo>
                  <a:cubicBezTo>
                    <a:pt x="240" y="0"/>
                    <a:pt x="240" y="0"/>
                    <a:pt x="240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D0FA29F5-2396-4001-8017-13E5B7D81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563" y="717550"/>
              <a:ext cx="77788" cy="77788"/>
            </a:xfrm>
            <a:custGeom>
              <a:avLst/>
              <a:gdLst>
                <a:gd name="T0" fmla="*/ 42 w 42"/>
                <a:gd name="T1" fmla="*/ 43 h 43"/>
                <a:gd name="T2" fmla="*/ 0 w 42"/>
                <a:gd name="T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" h="43">
                  <a:moveTo>
                    <a:pt x="42" y="43"/>
                  </a:moveTo>
                  <a:cubicBezTo>
                    <a:pt x="19" y="39"/>
                    <a:pt x="0" y="18"/>
                    <a:pt x="0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81CA2629-2ABF-4244-B791-BA915ECFE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717550"/>
              <a:ext cx="192088" cy="211138"/>
            </a:xfrm>
            <a:custGeom>
              <a:avLst/>
              <a:gdLst>
                <a:gd name="T0" fmla="*/ 0 w 104"/>
                <a:gd name="T1" fmla="*/ 118 h 118"/>
                <a:gd name="T2" fmla="*/ 104 w 104"/>
                <a:gd name="T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4" h="118">
                  <a:moveTo>
                    <a:pt x="0" y="118"/>
                  </a:moveTo>
                  <a:cubicBezTo>
                    <a:pt x="0" y="67"/>
                    <a:pt x="29" y="0"/>
                    <a:pt x="104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F57D4A18-91DC-4A1F-AF5E-4039A56F4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1176" y="450850"/>
              <a:ext cx="77788" cy="146050"/>
            </a:xfrm>
            <a:custGeom>
              <a:avLst/>
              <a:gdLst>
                <a:gd name="T0" fmla="*/ 0 w 42"/>
                <a:gd name="T1" fmla="*/ 0 h 82"/>
                <a:gd name="T2" fmla="*/ 42 w 42"/>
                <a:gd name="T3" fmla="*/ 40 h 82"/>
                <a:gd name="T4" fmla="*/ 14 w 4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82">
                  <a:moveTo>
                    <a:pt x="0" y="0"/>
                  </a:moveTo>
                  <a:cubicBezTo>
                    <a:pt x="23" y="0"/>
                    <a:pt x="42" y="16"/>
                    <a:pt x="42" y="40"/>
                  </a:cubicBezTo>
                  <a:cubicBezTo>
                    <a:pt x="42" y="58"/>
                    <a:pt x="30" y="76"/>
                    <a:pt x="14" y="82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B87800D6-3EF5-458A-9FE1-2BE3C6F54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538" y="173038"/>
              <a:ext cx="304800" cy="65088"/>
            </a:xfrm>
            <a:custGeom>
              <a:avLst/>
              <a:gdLst>
                <a:gd name="T0" fmla="*/ 164 w 164"/>
                <a:gd name="T1" fmla="*/ 36 h 36"/>
                <a:gd name="T2" fmla="*/ 84 w 164"/>
                <a:gd name="T3" fmla="*/ 36 h 36"/>
                <a:gd name="T4" fmla="*/ 0 w 164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6">
                  <a:moveTo>
                    <a:pt x="164" y="36"/>
                  </a:moveTo>
                  <a:cubicBezTo>
                    <a:pt x="84" y="36"/>
                    <a:pt x="84" y="36"/>
                    <a:pt x="84" y="36"/>
                  </a:cubicBezTo>
                  <a:cubicBezTo>
                    <a:pt x="48" y="36"/>
                    <a:pt x="12" y="31"/>
                    <a:pt x="0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Line 13">
              <a:extLst>
                <a:ext uri="{FF2B5EF4-FFF2-40B4-BE49-F238E27FC236}">
                  <a16:creationId xmlns:a16="http://schemas.microsoft.com/office/drawing/2014/main" id="{B3B55265-E07E-44DA-8268-016DF6338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0113" y="285750"/>
              <a:ext cx="0" cy="142875"/>
            </a:xfrm>
            <a:prstGeom prst="lin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Line 14">
              <a:extLst>
                <a:ext uri="{FF2B5EF4-FFF2-40B4-BE49-F238E27FC236}">
                  <a16:creationId xmlns:a16="http://schemas.microsoft.com/office/drawing/2014/main" id="{1B8AD3A3-853A-432F-90A0-A73A5FCBA4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0113" y="500063"/>
              <a:ext cx="0" cy="261938"/>
            </a:xfrm>
            <a:prstGeom prst="lin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Line 15">
              <a:extLst>
                <a:ext uri="{FF2B5EF4-FFF2-40B4-BE49-F238E27FC236}">
                  <a16:creationId xmlns:a16="http://schemas.microsoft.com/office/drawing/2014/main" id="{175D9E1A-E6DB-464F-B6D3-05261DD99D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0113" y="619125"/>
              <a:ext cx="149225" cy="0"/>
            </a:xfrm>
            <a:prstGeom prst="lin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Line 16">
              <a:extLst>
                <a:ext uri="{FF2B5EF4-FFF2-40B4-BE49-F238E27FC236}">
                  <a16:creationId xmlns:a16="http://schemas.microsoft.com/office/drawing/2014/main" id="{83F72670-BD3E-4FE7-A76A-FB0778FC1D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0913" y="1000125"/>
              <a:ext cx="98425" cy="0"/>
            </a:xfrm>
            <a:prstGeom prst="lin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CCAE5E8-9E13-42B8-A2A5-E37FB514B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376" y="357188"/>
              <a:ext cx="149225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F285D4A-EC8F-40E4-8DA5-6CDFD09B1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338" y="166688"/>
              <a:ext cx="147638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1B03F86-851C-441B-8ED2-3DDB8282A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338" y="547688"/>
              <a:ext cx="147638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6E6EC4-049A-46E1-B697-BA7DF903C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338" y="928688"/>
              <a:ext cx="147638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9FE818A-69F2-430D-810B-BF206E6AA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376" y="738188"/>
              <a:ext cx="149225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862;p91">
            <a:extLst>
              <a:ext uri="{FF2B5EF4-FFF2-40B4-BE49-F238E27FC236}">
                <a16:creationId xmlns:a16="http://schemas.microsoft.com/office/drawing/2014/main" id="{1702D25B-332C-41CB-88E0-5B04502F95CF}"/>
              </a:ext>
            </a:extLst>
          </p:cNvPr>
          <p:cNvSpPr txBox="1"/>
          <p:nvPr/>
        </p:nvSpPr>
        <p:spPr>
          <a:xfrm>
            <a:off x="4719056" y="3099095"/>
            <a:ext cx="193949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Data Lake/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Warehouse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4173583-AE54-4EBF-BB57-31098EEC264A}"/>
              </a:ext>
            </a:extLst>
          </p:cNvPr>
          <p:cNvGrpSpPr>
            <a:grpSpLocks noChangeAspect="1"/>
          </p:cNvGrpSpPr>
          <p:nvPr/>
        </p:nvGrpSpPr>
        <p:grpSpPr>
          <a:xfrm>
            <a:off x="4779608" y="2530703"/>
            <a:ext cx="484300" cy="576073"/>
            <a:chOff x="1698626" y="3860800"/>
            <a:chExt cx="846138" cy="1006476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68F49D8-79AC-43CC-83D9-B029F601FE37}"/>
                </a:ext>
              </a:extLst>
            </p:cNvPr>
            <p:cNvGrpSpPr/>
            <p:nvPr/>
          </p:nvGrpSpPr>
          <p:grpSpPr>
            <a:xfrm>
              <a:off x="1698626" y="3860800"/>
              <a:ext cx="846138" cy="1006476"/>
              <a:chOff x="1698626" y="3860800"/>
              <a:chExt cx="846138" cy="1006476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0A5F607E-A1B0-4F0B-8CA9-C27D281D4648}"/>
                  </a:ext>
                </a:extLst>
              </p:cNvPr>
              <p:cNvGrpSpPr/>
              <p:nvPr/>
            </p:nvGrpSpPr>
            <p:grpSpPr>
              <a:xfrm>
                <a:off x="1698626" y="3860800"/>
                <a:ext cx="846138" cy="1006476"/>
                <a:chOff x="1698626" y="3860800"/>
                <a:chExt cx="846138" cy="1006476"/>
              </a:xfrm>
            </p:grpSpPr>
            <p:sp>
              <p:nvSpPr>
                <p:cNvPr id="69" name="Freeform 92">
                  <a:extLst>
                    <a:ext uri="{FF2B5EF4-FFF2-40B4-BE49-F238E27FC236}">
                      <a16:creationId xmlns:a16="http://schemas.microsoft.com/office/drawing/2014/main" id="{4053B04F-F6B4-4FF5-AACC-4571B99368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8627" y="3860800"/>
                  <a:ext cx="846137" cy="384796"/>
                </a:xfrm>
                <a:custGeom>
                  <a:avLst/>
                  <a:gdLst>
                    <a:gd name="T0" fmla="*/ 454 w 454"/>
                    <a:gd name="T1" fmla="*/ 80 h 294"/>
                    <a:gd name="T2" fmla="*/ 227 w 454"/>
                    <a:gd name="T3" fmla="*/ 0 h 294"/>
                    <a:gd name="T4" fmla="*/ 0 w 454"/>
                    <a:gd name="T5" fmla="*/ 80 h 294"/>
                    <a:gd name="T6" fmla="*/ 0 w 454"/>
                    <a:gd name="T7" fmla="*/ 214 h 294"/>
                    <a:gd name="T8" fmla="*/ 227 w 454"/>
                    <a:gd name="T9" fmla="*/ 294 h 294"/>
                    <a:gd name="T10" fmla="*/ 454 w 454"/>
                    <a:gd name="T11" fmla="*/ 214 h 294"/>
                    <a:gd name="T12" fmla="*/ 454 w 454"/>
                    <a:gd name="T13" fmla="*/ 80 h 294"/>
                    <a:gd name="connsiteX0" fmla="*/ 5000 w 10000"/>
                    <a:gd name="connsiteY0" fmla="*/ 10000 h 11730"/>
                    <a:gd name="connsiteX1" fmla="*/ 10000 w 10000"/>
                    <a:gd name="connsiteY1" fmla="*/ 7279 h 11730"/>
                    <a:gd name="connsiteX2" fmla="*/ 10000 w 10000"/>
                    <a:gd name="connsiteY2" fmla="*/ 2721 h 11730"/>
                    <a:gd name="connsiteX3" fmla="*/ 5000 w 10000"/>
                    <a:gd name="connsiteY3" fmla="*/ 0 h 11730"/>
                    <a:gd name="connsiteX4" fmla="*/ 0 w 10000"/>
                    <a:gd name="connsiteY4" fmla="*/ 2721 h 11730"/>
                    <a:gd name="connsiteX5" fmla="*/ 0 w 10000"/>
                    <a:gd name="connsiteY5" fmla="*/ 7279 h 11730"/>
                    <a:gd name="connsiteX6" fmla="*/ 6081 w 10000"/>
                    <a:gd name="connsiteY6" fmla="*/ 11730 h 11730"/>
                    <a:gd name="connsiteX0" fmla="*/ 5000 w 10000"/>
                    <a:gd name="connsiteY0" fmla="*/ 10000 h 10000"/>
                    <a:gd name="connsiteX1" fmla="*/ 10000 w 10000"/>
                    <a:gd name="connsiteY1" fmla="*/ 7279 h 10000"/>
                    <a:gd name="connsiteX2" fmla="*/ 10000 w 10000"/>
                    <a:gd name="connsiteY2" fmla="*/ 2721 h 10000"/>
                    <a:gd name="connsiteX3" fmla="*/ 5000 w 10000"/>
                    <a:gd name="connsiteY3" fmla="*/ 0 h 10000"/>
                    <a:gd name="connsiteX4" fmla="*/ 0 w 10000"/>
                    <a:gd name="connsiteY4" fmla="*/ 2721 h 10000"/>
                    <a:gd name="connsiteX5" fmla="*/ 0 w 10000"/>
                    <a:gd name="connsiteY5" fmla="*/ 7279 h 10000"/>
                    <a:gd name="connsiteX0" fmla="*/ 10000 w 10000"/>
                    <a:gd name="connsiteY0" fmla="*/ 7279 h 7279"/>
                    <a:gd name="connsiteX1" fmla="*/ 10000 w 10000"/>
                    <a:gd name="connsiteY1" fmla="*/ 2721 h 7279"/>
                    <a:gd name="connsiteX2" fmla="*/ 5000 w 10000"/>
                    <a:gd name="connsiteY2" fmla="*/ 0 h 7279"/>
                    <a:gd name="connsiteX3" fmla="*/ 0 w 10000"/>
                    <a:gd name="connsiteY3" fmla="*/ 2721 h 7279"/>
                    <a:gd name="connsiteX4" fmla="*/ 0 w 10000"/>
                    <a:gd name="connsiteY4" fmla="*/ 7279 h 7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7279">
                      <a:moveTo>
                        <a:pt x="10000" y="7279"/>
                      </a:moveTo>
                      <a:lnTo>
                        <a:pt x="10000" y="2721"/>
                      </a:lnTo>
                      <a:cubicBezTo>
                        <a:pt x="10000" y="1224"/>
                        <a:pt x="7753" y="0"/>
                        <a:pt x="5000" y="0"/>
                      </a:cubicBezTo>
                      <a:cubicBezTo>
                        <a:pt x="2247" y="0"/>
                        <a:pt x="0" y="1224"/>
                        <a:pt x="0" y="2721"/>
                      </a:cubicBezTo>
                      <a:lnTo>
                        <a:pt x="0" y="7279"/>
                      </a:lnTo>
                    </a:path>
                  </a:pathLst>
                </a:custGeom>
                <a:noFill/>
                <a:ln w="22225" cap="flat">
                  <a:solidFill>
                    <a:schemeClr val="bg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Freeform 95">
                  <a:extLst>
                    <a:ext uri="{FF2B5EF4-FFF2-40B4-BE49-F238E27FC236}">
                      <a16:creationId xmlns:a16="http://schemas.microsoft.com/office/drawing/2014/main" id="{89B07B99-E8AA-4E9A-8EEA-FEBDBA9FFF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8626" y="4579938"/>
                  <a:ext cx="846138" cy="287338"/>
                </a:xfrm>
                <a:custGeom>
                  <a:avLst/>
                  <a:gdLst>
                    <a:gd name="T0" fmla="*/ 0 w 454"/>
                    <a:gd name="T1" fmla="*/ 0 h 160"/>
                    <a:gd name="T2" fmla="*/ 0 w 454"/>
                    <a:gd name="T3" fmla="*/ 80 h 160"/>
                    <a:gd name="T4" fmla="*/ 227 w 454"/>
                    <a:gd name="T5" fmla="*/ 160 h 160"/>
                    <a:gd name="T6" fmla="*/ 454 w 454"/>
                    <a:gd name="T7" fmla="*/ 80 h 160"/>
                    <a:gd name="T8" fmla="*/ 454 w 454"/>
                    <a:gd name="T9" fmla="*/ 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4" h="160">
                      <a:moveTo>
                        <a:pt x="0" y="0"/>
                      </a:move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125"/>
                        <a:pt x="102" y="160"/>
                        <a:pt x="227" y="160"/>
                      </a:cubicBezTo>
                      <a:cubicBezTo>
                        <a:pt x="352" y="160"/>
                        <a:pt x="454" y="125"/>
                        <a:pt x="454" y="80"/>
                      </a:cubicBezTo>
                      <a:cubicBezTo>
                        <a:pt x="454" y="0"/>
                        <a:pt x="454" y="0"/>
                        <a:pt x="454" y="0"/>
                      </a:cubicBezTo>
                    </a:path>
                  </a:pathLst>
                </a:custGeom>
                <a:noFill/>
                <a:ln w="22225" cap="flat">
                  <a:solidFill>
                    <a:schemeClr val="bg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6" name="Freeform 93">
                <a:extLst>
                  <a:ext uri="{FF2B5EF4-FFF2-40B4-BE49-F238E27FC236}">
                    <a16:creationId xmlns:a16="http://schemas.microsoft.com/office/drawing/2014/main" id="{80831736-759C-4D9E-AA98-EA2314514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8626" y="4005263"/>
                <a:ext cx="846138" cy="144463"/>
              </a:xfrm>
              <a:custGeom>
                <a:avLst/>
                <a:gdLst>
                  <a:gd name="T0" fmla="*/ 0 w 454"/>
                  <a:gd name="T1" fmla="*/ 0 h 80"/>
                  <a:gd name="T2" fmla="*/ 227 w 454"/>
                  <a:gd name="T3" fmla="*/ 80 h 80"/>
                  <a:gd name="T4" fmla="*/ 454 w 454"/>
                  <a:gd name="T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4" h="80">
                    <a:moveTo>
                      <a:pt x="0" y="0"/>
                    </a:moveTo>
                    <a:cubicBezTo>
                      <a:pt x="0" y="45"/>
                      <a:pt x="102" y="80"/>
                      <a:pt x="227" y="80"/>
                    </a:cubicBezTo>
                    <a:cubicBezTo>
                      <a:pt x="352" y="80"/>
                      <a:pt x="454" y="45"/>
                      <a:pt x="454" y="0"/>
                    </a:cubicBezTo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CCC7119F-5495-4884-B43E-86D6616D20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8626" y="4158394"/>
                <a:ext cx="0" cy="430212"/>
              </a:xfrm>
              <a:prstGeom prst="line">
                <a:avLst/>
              </a:prstGeom>
              <a:ln w="222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E686AC76-F996-4E10-A32D-7E5510FAAC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4764" y="4213119"/>
                <a:ext cx="0" cy="430212"/>
              </a:xfrm>
              <a:prstGeom prst="line">
                <a:avLst/>
              </a:prstGeom>
              <a:ln w="222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FF3EFE1-D416-401F-882A-B7480F94A04E}"/>
                </a:ext>
              </a:extLst>
            </p:cNvPr>
            <p:cNvGrpSpPr/>
            <p:nvPr/>
          </p:nvGrpSpPr>
          <p:grpSpPr>
            <a:xfrm>
              <a:off x="1889442" y="4260577"/>
              <a:ext cx="464511" cy="446982"/>
              <a:chOff x="7802555" y="2230438"/>
              <a:chExt cx="588962" cy="566738"/>
            </a:xfrm>
          </p:grpSpPr>
          <p:sp>
            <p:nvSpPr>
              <p:cNvPr id="63" name="Freeform 57">
                <a:extLst>
                  <a:ext uri="{FF2B5EF4-FFF2-40B4-BE49-F238E27FC236}">
                    <a16:creationId xmlns:a16="http://schemas.microsoft.com/office/drawing/2014/main" id="{AE1D3864-023C-4D4D-883E-DB138ABCE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2555" y="2230438"/>
                <a:ext cx="588962" cy="566738"/>
              </a:xfrm>
              <a:custGeom>
                <a:avLst/>
                <a:gdLst>
                  <a:gd name="T0" fmla="*/ 316 w 316"/>
                  <a:gd name="T1" fmla="*/ 122 h 315"/>
                  <a:gd name="T2" fmla="*/ 295 w 316"/>
                  <a:gd name="T3" fmla="*/ 71 h 315"/>
                  <a:gd name="T4" fmla="*/ 264 w 316"/>
                  <a:gd name="T5" fmla="*/ 81 h 315"/>
                  <a:gd name="T6" fmla="*/ 234 w 316"/>
                  <a:gd name="T7" fmla="*/ 51 h 315"/>
                  <a:gd name="T8" fmla="*/ 244 w 316"/>
                  <a:gd name="T9" fmla="*/ 21 h 315"/>
                  <a:gd name="T10" fmla="*/ 194 w 316"/>
                  <a:gd name="T11" fmla="*/ 0 h 315"/>
                  <a:gd name="T12" fmla="*/ 179 w 316"/>
                  <a:gd name="T13" fmla="*/ 29 h 315"/>
                  <a:gd name="T14" fmla="*/ 137 w 316"/>
                  <a:gd name="T15" fmla="*/ 29 h 315"/>
                  <a:gd name="T16" fmla="*/ 122 w 316"/>
                  <a:gd name="T17" fmla="*/ 0 h 315"/>
                  <a:gd name="T18" fmla="*/ 72 w 316"/>
                  <a:gd name="T19" fmla="*/ 21 h 315"/>
                  <a:gd name="T20" fmla="*/ 82 w 316"/>
                  <a:gd name="T21" fmla="*/ 51 h 315"/>
                  <a:gd name="T22" fmla="*/ 52 w 316"/>
                  <a:gd name="T23" fmla="*/ 81 h 315"/>
                  <a:gd name="T24" fmla="*/ 21 w 316"/>
                  <a:gd name="T25" fmla="*/ 71 h 315"/>
                  <a:gd name="T26" fmla="*/ 0 w 316"/>
                  <a:gd name="T27" fmla="*/ 122 h 315"/>
                  <a:gd name="T28" fmla="*/ 29 w 316"/>
                  <a:gd name="T29" fmla="*/ 136 h 315"/>
                  <a:gd name="T30" fmla="*/ 29 w 316"/>
                  <a:gd name="T31" fmla="*/ 179 h 315"/>
                  <a:gd name="T32" fmla="*/ 0 w 316"/>
                  <a:gd name="T33" fmla="*/ 193 h 315"/>
                  <a:gd name="T34" fmla="*/ 21 w 316"/>
                  <a:gd name="T35" fmla="*/ 243 h 315"/>
                  <a:gd name="T36" fmla="*/ 52 w 316"/>
                  <a:gd name="T37" fmla="*/ 233 h 315"/>
                  <a:gd name="T38" fmla="*/ 82 w 316"/>
                  <a:gd name="T39" fmla="*/ 264 h 315"/>
                  <a:gd name="T40" fmla="*/ 72 w 316"/>
                  <a:gd name="T41" fmla="*/ 294 h 315"/>
                  <a:gd name="T42" fmla="*/ 122 w 316"/>
                  <a:gd name="T43" fmla="*/ 315 h 315"/>
                  <a:gd name="T44" fmla="*/ 137 w 316"/>
                  <a:gd name="T45" fmla="*/ 286 h 315"/>
                  <a:gd name="T46" fmla="*/ 179 w 316"/>
                  <a:gd name="T47" fmla="*/ 286 h 315"/>
                  <a:gd name="T48" fmla="*/ 194 w 316"/>
                  <a:gd name="T49" fmla="*/ 315 h 315"/>
                  <a:gd name="T50" fmla="*/ 244 w 316"/>
                  <a:gd name="T51" fmla="*/ 294 h 315"/>
                  <a:gd name="T52" fmla="*/ 234 w 316"/>
                  <a:gd name="T53" fmla="*/ 264 h 315"/>
                  <a:gd name="T54" fmla="*/ 264 w 316"/>
                  <a:gd name="T55" fmla="*/ 233 h 315"/>
                  <a:gd name="T56" fmla="*/ 295 w 316"/>
                  <a:gd name="T57" fmla="*/ 243 h 315"/>
                  <a:gd name="T58" fmla="*/ 316 w 316"/>
                  <a:gd name="T59" fmla="*/ 193 h 315"/>
                  <a:gd name="T60" fmla="*/ 287 w 316"/>
                  <a:gd name="T61" fmla="*/ 179 h 315"/>
                  <a:gd name="T62" fmla="*/ 287 w 316"/>
                  <a:gd name="T63" fmla="*/ 136 h 315"/>
                  <a:gd name="T64" fmla="*/ 316 w 316"/>
                  <a:gd name="T65" fmla="*/ 12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6" h="315">
                    <a:moveTo>
                      <a:pt x="316" y="122"/>
                    </a:moveTo>
                    <a:cubicBezTo>
                      <a:pt x="295" y="71"/>
                      <a:pt x="295" y="71"/>
                      <a:pt x="295" y="71"/>
                    </a:cubicBezTo>
                    <a:cubicBezTo>
                      <a:pt x="264" y="81"/>
                      <a:pt x="264" y="81"/>
                      <a:pt x="264" y="81"/>
                    </a:cubicBezTo>
                    <a:cubicBezTo>
                      <a:pt x="256" y="70"/>
                      <a:pt x="245" y="59"/>
                      <a:pt x="234" y="51"/>
                    </a:cubicBezTo>
                    <a:cubicBezTo>
                      <a:pt x="244" y="21"/>
                      <a:pt x="244" y="21"/>
                      <a:pt x="244" y="21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179" y="29"/>
                      <a:pt x="179" y="29"/>
                      <a:pt x="179" y="29"/>
                    </a:cubicBezTo>
                    <a:cubicBezTo>
                      <a:pt x="165" y="26"/>
                      <a:pt x="151" y="26"/>
                      <a:pt x="137" y="29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82" y="51"/>
                      <a:pt x="82" y="51"/>
                      <a:pt x="82" y="51"/>
                    </a:cubicBezTo>
                    <a:cubicBezTo>
                      <a:pt x="70" y="60"/>
                      <a:pt x="60" y="70"/>
                      <a:pt x="52" y="8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29" y="136"/>
                      <a:pt x="29" y="136"/>
                      <a:pt x="29" y="136"/>
                    </a:cubicBezTo>
                    <a:cubicBezTo>
                      <a:pt x="27" y="150"/>
                      <a:pt x="27" y="164"/>
                      <a:pt x="29" y="179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21" y="243"/>
                      <a:pt x="21" y="243"/>
                      <a:pt x="21" y="243"/>
                    </a:cubicBezTo>
                    <a:cubicBezTo>
                      <a:pt x="52" y="233"/>
                      <a:pt x="52" y="233"/>
                      <a:pt x="52" y="233"/>
                    </a:cubicBezTo>
                    <a:cubicBezTo>
                      <a:pt x="60" y="245"/>
                      <a:pt x="70" y="255"/>
                      <a:pt x="82" y="264"/>
                    </a:cubicBezTo>
                    <a:cubicBezTo>
                      <a:pt x="72" y="294"/>
                      <a:pt x="72" y="294"/>
                      <a:pt x="72" y="294"/>
                    </a:cubicBezTo>
                    <a:cubicBezTo>
                      <a:pt x="122" y="315"/>
                      <a:pt x="122" y="315"/>
                      <a:pt x="122" y="315"/>
                    </a:cubicBezTo>
                    <a:cubicBezTo>
                      <a:pt x="137" y="286"/>
                      <a:pt x="137" y="286"/>
                      <a:pt x="137" y="286"/>
                    </a:cubicBezTo>
                    <a:cubicBezTo>
                      <a:pt x="151" y="288"/>
                      <a:pt x="165" y="289"/>
                      <a:pt x="179" y="286"/>
                    </a:cubicBezTo>
                    <a:cubicBezTo>
                      <a:pt x="194" y="315"/>
                      <a:pt x="194" y="315"/>
                      <a:pt x="194" y="315"/>
                    </a:cubicBezTo>
                    <a:cubicBezTo>
                      <a:pt x="244" y="294"/>
                      <a:pt x="244" y="294"/>
                      <a:pt x="244" y="294"/>
                    </a:cubicBezTo>
                    <a:cubicBezTo>
                      <a:pt x="234" y="264"/>
                      <a:pt x="234" y="264"/>
                      <a:pt x="234" y="264"/>
                    </a:cubicBezTo>
                    <a:cubicBezTo>
                      <a:pt x="246" y="255"/>
                      <a:pt x="256" y="245"/>
                      <a:pt x="264" y="233"/>
                    </a:cubicBezTo>
                    <a:cubicBezTo>
                      <a:pt x="295" y="243"/>
                      <a:pt x="295" y="243"/>
                      <a:pt x="295" y="24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287" y="179"/>
                      <a:pt x="287" y="179"/>
                      <a:pt x="287" y="179"/>
                    </a:cubicBezTo>
                    <a:cubicBezTo>
                      <a:pt x="289" y="165"/>
                      <a:pt x="289" y="150"/>
                      <a:pt x="287" y="136"/>
                    </a:cubicBezTo>
                    <a:lnTo>
                      <a:pt x="316" y="122"/>
                    </a:lnTo>
                    <a:close/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D8C7FAD-5AC2-4211-9CF6-D118C459F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8938" y="2424113"/>
                <a:ext cx="173038" cy="168275"/>
              </a:xfrm>
              <a:prstGeom prst="ellipse">
                <a:avLst/>
              </a:pr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1" name="Google Shape;862;p91">
            <a:extLst>
              <a:ext uri="{FF2B5EF4-FFF2-40B4-BE49-F238E27FC236}">
                <a16:creationId xmlns:a16="http://schemas.microsoft.com/office/drawing/2014/main" id="{3D8896FA-8F92-40A3-9031-96DCD49CD99C}"/>
              </a:ext>
            </a:extLst>
          </p:cNvPr>
          <p:cNvSpPr txBox="1"/>
          <p:nvPr/>
        </p:nvSpPr>
        <p:spPr>
          <a:xfrm>
            <a:off x="1891985" y="4686045"/>
            <a:ext cx="1939496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Reverse ETL</a:t>
            </a:r>
          </a:p>
        </p:txBody>
      </p:sp>
      <p:sp>
        <p:nvSpPr>
          <p:cNvPr id="92" name="Google Shape;862;p91">
            <a:extLst>
              <a:ext uri="{FF2B5EF4-FFF2-40B4-BE49-F238E27FC236}">
                <a16:creationId xmlns:a16="http://schemas.microsoft.com/office/drawing/2014/main" id="{3A0B5D52-C970-4455-9889-10BB3B7CA6FD}"/>
              </a:ext>
            </a:extLst>
          </p:cNvPr>
          <p:cNvSpPr txBox="1"/>
          <p:nvPr/>
        </p:nvSpPr>
        <p:spPr>
          <a:xfrm>
            <a:off x="2089229" y="3129588"/>
            <a:ext cx="126649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Pipeline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3EE200F-3422-4828-A5AC-8791052AD097}"/>
              </a:ext>
            </a:extLst>
          </p:cNvPr>
          <p:cNvGrpSpPr>
            <a:grpSpLocks noChangeAspect="1"/>
          </p:cNvGrpSpPr>
          <p:nvPr/>
        </p:nvGrpSpPr>
        <p:grpSpPr>
          <a:xfrm>
            <a:off x="2631327" y="4230620"/>
            <a:ext cx="675179" cy="457198"/>
            <a:chOff x="3210490" y="2695537"/>
            <a:chExt cx="973326" cy="659087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985F61D9-AA1D-4F75-8468-F7BA16FFFDBC}"/>
                </a:ext>
              </a:extLst>
            </p:cNvPr>
            <p:cNvGrpSpPr/>
            <p:nvPr/>
          </p:nvGrpSpPr>
          <p:grpSpPr>
            <a:xfrm>
              <a:off x="3705486" y="2695537"/>
              <a:ext cx="478330" cy="606113"/>
              <a:chOff x="3788119" y="2215054"/>
              <a:chExt cx="561339" cy="711295"/>
            </a:xfrm>
          </p:grpSpPr>
          <p:sp>
            <p:nvSpPr>
              <p:cNvPr id="100" name="Freeform 58">
                <a:extLst>
                  <a:ext uri="{FF2B5EF4-FFF2-40B4-BE49-F238E27FC236}">
                    <a16:creationId xmlns:a16="http://schemas.microsoft.com/office/drawing/2014/main" id="{2070996E-2441-4590-9CC2-ECAE1707B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8119" y="2215054"/>
                <a:ext cx="491527" cy="303610"/>
              </a:xfrm>
              <a:custGeom>
                <a:avLst/>
                <a:gdLst>
                  <a:gd name="T0" fmla="*/ 507 w 613"/>
                  <a:gd name="T1" fmla="*/ 393 h 393"/>
                  <a:gd name="T2" fmla="*/ 613 w 613"/>
                  <a:gd name="T3" fmla="*/ 286 h 393"/>
                  <a:gd name="T4" fmla="*/ 507 w 613"/>
                  <a:gd name="T5" fmla="*/ 180 h 393"/>
                  <a:gd name="T6" fmla="*/ 493 w 613"/>
                  <a:gd name="T7" fmla="*/ 181 h 393"/>
                  <a:gd name="T8" fmla="*/ 387 w 613"/>
                  <a:gd name="T9" fmla="*/ 86 h 393"/>
                  <a:gd name="T10" fmla="*/ 350 w 613"/>
                  <a:gd name="T11" fmla="*/ 93 h 393"/>
                  <a:gd name="T12" fmla="*/ 230 w 613"/>
                  <a:gd name="T13" fmla="*/ 0 h 393"/>
                  <a:gd name="T14" fmla="*/ 107 w 613"/>
                  <a:gd name="T15" fmla="*/ 123 h 393"/>
                  <a:gd name="T16" fmla="*/ 107 w 613"/>
                  <a:gd name="T17" fmla="*/ 129 h 393"/>
                  <a:gd name="T18" fmla="*/ 0 w 613"/>
                  <a:gd name="T19" fmla="*/ 260 h 393"/>
                  <a:gd name="T20" fmla="*/ 133 w 613"/>
                  <a:gd name="T21" fmla="*/ 393 h 393"/>
                  <a:gd name="T22" fmla="*/ 507 w 613"/>
                  <a:gd name="T23" fmla="*/ 393 h 393"/>
                  <a:gd name="connsiteX0" fmla="*/ 8271 w 10131"/>
                  <a:gd name="connsiteY0" fmla="*/ 10000 h 13012"/>
                  <a:gd name="connsiteX1" fmla="*/ 10000 w 10131"/>
                  <a:gd name="connsiteY1" fmla="*/ 7277 h 13012"/>
                  <a:gd name="connsiteX2" fmla="*/ 8271 w 10131"/>
                  <a:gd name="connsiteY2" fmla="*/ 4580 h 13012"/>
                  <a:gd name="connsiteX3" fmla="*/ 8042 w 10131"/>
                  <a:gd name="connsiteY3" fmla="*/ 4606 h 13012"/>
                  <a:gd name="connsiteX4" fmla="*/ 6313 w 10131"/>
                  <a:gd name="connsiteY4" fmla="*/ 2188 h 13012"/>
                  <a:gd name="connsiteX5" fmla="*/ 5710 w 10131"/>
                  <a:gd name="connsiteY5" fmla="*/ 2366 h 13012"/>
                  <a:gd name="connsiteX6" fmla="*/ 3752 w 10131"/>
                  <a:gd name="connsiteY6" fmla="*/ 0 h 13012"/>
                  <a:gd name="connsiteX7" fmla="*/ 1746 w 10131"/>
                  <a:gd name="connsiteY7" fmla="*/ 3130 h 13012"/>
                  <a:gd name="connsiteX8" fmla="*/ 1746 w 10131"/>
                  <a:gd name="connsiteY8" fmla="*/ 3282 h 13012"/>
                  <a:gd name="connsiteX9" fmla="*/ 0 w 10131"/>
                  <a:gd name="connsiteY9" fmla="*/ 6616 h 13012"/>
                  <a:gd name="connsiteX10" fmla="*/ 2170 w 10131"/>
                  <a:gd name="connsiteY10" fmla="*/ 10000 h 13012"/>
                  <a:gd name="connsiteX11" fmla="*/ 10131 w 10131"/>
                  <a:gd name="connsiteY11" fmla="*/ 13012 h 13012"/>
                  <a:gd name="connsiteX0" fmla="*/ 8271 w 10000"/>
                  <a:gd name="connsiteY0" fmla="*/ 10000 h 10000"/>
                  <a:gd name="connsiteX1" fmla="*/ 10000 w 10000"/>
                  <a:gd name="connsiteY1" fmla="*/ 7277 h 10000"/>
                  <a:gd name="connsiteX2" fmla="*/ 8271 w 10000"/>
                  <a:gd name="connsiteY2" fmla="*/ 4580 h 10000"/>
                  <a:gd name="connsiteX3" fmla="*/ 8042 w 10000"/>
                  <a:gd name="connsiteY3" fmla="*/ 4606 h 10000"/>
                  <a:gd name="connsiteX4" fmla="*/ 6313 w 10000"/>
                  <a:gd name="connsiteY4" fmla="*/ 2188 h 10000"/>
                  <a:gd name="connsiteX5" fmla="*/ 5710 w 10000"/>
                  <a:gd name="connsiteY5" fmla="*/ 2366 h 10000"/>
                  <a:gd name="connsiteX6" fmla="*/ 3752 w 10000"/>
                  <a:gd name="connsiteY6" fmla="*/ 0 h 10000"/>
                  <a:gd name="connsiteX7" fmla="*/ 1746 w 10000"/>
                  <a:gd name="connsiteY7" fmla="*/ 3130 h 10000"/>
                  <a:gd name="connsiteX8" fmla="*/ 1746 w 10000"/>
                  <a:gd name="connsiteY8" fmla="*/ 3282 h 10000"/>
                  <a:gd name="connsiteX9" fmla="*/ 0 w 10000"/>
                  <a:gd name="connsiteY9" fmla="*/ 6616 h 10000"/>
                  <a:gd name="connsiteX10" fmla="*/ 2170 w 10000"/>
                  <a:gd name="connsiteY10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000" h="10000">
                    <a:moveTo>
                      <a:pt x="8271" y="10000"/>
                    </a:moveTo>
                    <a:cubicBezTo>
                      <a:pt x="9233" y="10000"/>
                      <a:pt x="10000" y="8779"/>
                      <a:pt x="10000" y="7277"/>
                    </a:cubicBezTo>
                    <a:cubicBezTo>
                      <a:pt x="10000" y="5776"/>
                      <a:pt x="9233" y="4580"/>
                      <a:pt x="8271" y="4580"/>
                    </a:cubicBezTo>
                    <a:cubicBezTo>
                      <a:pt x="8189" y="4580"/>
                      <a:pt x="8108" y="4580"/>
                      <a:pt x="8042" y="4606"/>
                    </a:cubicBezTo>
                    <a:cubicBezTo>
                      <a:pt x="7928" y="3257"/>
                      <a:pt x="7194" y="2188"/>
                      <a:pt x="6313" y="2188"/>
                    </a:cubicBezTo>
                    <a:cubicBezTo>
                      <a:pt x="6101" y="2188"/>
                      <a:pt x="5889" y="2265"/>
                      <a:pt x="5710" y="2366"/>
                    </a:cubicBezTo>
                    <a:cubicBezTo>
                      <a:pt x="5481" y="992"/>
                      <a:pt x="4698" y="0"/>
                      <a:pt x="3752" y="0"/>
                    </a:cubicBezTo>
                    <a:cubicBezTo>
                      <a:pt x="2643" y="0"/>
                      <a:pt x="1746" y="1399"/>
                      <a:pt x="1746" y="3130"/>
                    </a:cubicBezTo>
                    <a:lnTo>
                      <a:pt x="1746" y="3282"/>
                    </a:lnTo>
                    <a:cubicBezTo>
                      <a:pt x="750" y="3588"/>
                      <a:pt x="0" y="4962"/>
                      <a:pt x="0" y="6616"/>
                    </a:cubicBezTo>
                    <a:cubicBezTo>
                      <a:pt x="0" y="8473"/>
                      <a:pt x="979" y="10000"/>
                      <a:pt x="2170" y="10000"/>
                    </a:cubicBezTo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Freeform 58">
                <a:extLst>
                  <a:ext uri="{FF2B5EF4-FFF2-40B4-BE49-F238E27FC236}">
                    <a16:creationId xmlns:a16="http://schemas.microsoft.com/office/drawing/2014/main" id="{2B745BC6-6FF4-4A8F-8CDB-1956392C5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931" y="2622739"/>
                <a:ext cx="491527" cy="303610"/>
              </a:xfrm>
              <a:custGeom>
                <a:avLst/>
                <a:gdLst>
                  <a:gd name="T0" fmla="*/ 507 w 613"/>
                  <a:gd name="T1" fmla="*/ 393 h 393"/>
                  <a:gd name="T2" fmla="*/ 613 w 613"/>
                  <a:gd name="T3" fmla="*/ 286 h 393"/>
                  <a:gd name="T4" fmla="*/ 507 w 613"/>
                  <a:gd name="T5" fmla="*/ 180 h 393"/>
                  <a:gd name="T6" fmla="*/ 493 w 613"/>
                  <a:gd name="T7" fmla="*/ 181 h 393"/>
                  <a:gd name="T8" fmla="*/ 387 w 613"/>
                  <a:gd name="T9" fmla="*/ 86 h 393"/>
                  <a:gd name="T10" fmla="*/ 350 w 613"/>
                  <a:gd name="T11" fmla="*/ 93 h 393"/>
                  <a:gd name="T12" fmla="*/ 230 w 613"/>
                  <a:gd name="T13" fmla="*/ 0 h 393"/>
                  <a:gd name="T14" fmla="*/ 107 w 613"/>
                  <a:gd name="T15" fmla="*/ 123 h 393"/>
                  <a:gd name="T16" fmla="*/ 107 w 613"/>
                  <a:gd name="T17" fmla="*/ 129 h 393"/>
                  <a:gd name="T18" fmla="*/ 0 w 613"/>
                  <a:gd name="T19" fmla="*/ 260 h 393"/>
                  <a:gd name="T20" fmla="*/ 133 w 613"/>
                  <a:gd name="T21" fmla="*/ 393 h 393"/>
                  <a:gd name="T22" fmla="*/ 507 w 613"/>
                  <a:gd name="T23" fmla="*/ 393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3" h="393">
                    <a:moveTo>
                      <a:pt x="507" y="393"/>
                    </a:moveTo>
                    <a:cubicBezTo>
                      <a:pt x="566" y="393"/>
                      <a:pt x="613" y="345"/>
                      <a:pt x="613" y="286"/>
                    </a:cubicBezTo>
                    <a:cubicBezTo>
                      <a:pt x="613" y="227"/>
                      <a:pt x="566" y="180"/>
                      <a:pt x="507" y="180"/>
                    </a:cubicBezTo>
                    <a:cubicBezTo>
                      <a:pt x="502" y="180"/>
                      <a:pt x="497" y="180"/>
                      <a:pt x="493" y="181"/>
                    </a:cubicBezTo>
                    <a:cubicBezTo>
                      <a:pt x="486" y="128"/>
                      <a:pt x="441" y="86"/>
                      <a:pt x="387" y="86"/>
                    </a:cubicBezTo>
                    <a:cubicBezTo>
                      <a:pt x="374" y="86"/>
                      <a:pt x="361" y="89"/>
                      <a:pt x="350" y="93"/>
                    </a:cubicBezTo>
                    <a:cubicBezTo>
                      <a:pt x="336" y="39"/>
                      <a:pt x="288" y="0"/>
                      <a:pt x="230" y="0"/>
                    </a:cubicBezTo>
                    <a:cubicBezTo>
                      <a:pt x="162" y="0"/>
                      <a:pt x="107" y="55"/>
                      <a:pt x="107" y="123"/>
                    </a:cubicBezTo>
                    <a:cubicBezTo>
                      <a:pt x="107" y="125"/>
                      <a:pt x="107" y="127"/>
                      <a:pt x="107" y="129"/>
                    </a:cubicBezTo>
                    <a:cubicBezTo>
                      <a:pt x="46" y="141"/>
                      <a:pt x="0" y="195"/>
                      <a:pt x="0" y="260"/>
                    </a:cubicBezTo>
                    <a:cubicBezTo>
                      <a:pt x="0" y="333"/>
                      <a:pt x="60" y="393"/>
                      <a:pt x="133" y="393"/>
                    </a:cubicBezTo>
                    <a:lnTo>
                      <a:pt x="507" y="393"/>
                    </a:lnTo>
                    <a:close/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Freeform 58">
                <a:extLst>
                  <a:ext uri="{FF2B5EF4-FFF2-40B4-BE49-F238E27FC236}">
                    <a16:creationId xmlns:a16="http://schemas.microsoft.com/office/drawing/2014/main" id="{38EB3971-1A75-49F6-99D2-F04767A73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3025" y="2416597"/>
                <a:ext cx="491527" cy="303610"/>
              </a:xfrm>
              <a:custGeom>
                <a:avLst/>
                <a:gdLst>
                  <a:gd name="T0" fmla="*/ 507 w 613"/>
                  <a:gd name="T1" fmla="*/ 393 h 393"/>
                  <a:gd name="T2" fmla="*/ 613 w 613"/>
                  <a:gd name="T3" fmla="*/ 286 h 393"/>
                  <a:gd name="T4" fmla="*/ 507 w 613"/>
                  <a:gd name="T5" fmla="*/ 180 h 393"/>
                  <a:gd name="T6" fmla="*/ 493 w 613"/>
                  <a:gd name="T7" fmla="*/ 181 h 393"/>
                  <a:gd name="T8" fmla="*/ 387 w 613"/>
                  <a:gd name="T9" fmla="*/ 86 h 393"/>
                  <a:gd name="T10" fmla="*/ 350 w 613"/>
                  <a:gd name="T11" fmla="*/ 93 h 393"/>
                  <a:gd name="T12" fmla="*/ 230 w 613"/>
                  <a:gd name="T13" fmla="*/ 0 h 393"/>
                  <a:gd name="T14" fmla="*/ 107 w 613"/>
                  <a:gd name="T15" fmla="*/ 123 h 393"/>
                  <a:gd name="T16" fmla="*/ 107 w 613"/>
                  <a:gd name="T17" fmla="*/ 129 h 393"/>
                  <a:gd name="T18" fmla="*/ 0 w 613"/>
                  <a:gd name="T19" fmla="*/ 260 h 393"/>
                  <a:gd name="T20" fmla="*/ 133 w 613"/>
                  <a:gd name="T21" fmla="*/ 393 h 393"/>
                  <a:gd name="T22" fmla="*/ 507 w 613"/>
                  <a:gd name="T23" fmla="*/ 393 h 393"/>
                  <a:gd name="connsiteX0" fmla="*/ 8271 w 10131"/>
                  <a:gd name="connsiteY0" fmla="*/ 10000 h 13012"/>
                  <a:gd name="connsiteX1" fmla="*/ 10000 w 10131"/>
                  <a:gd name="connsiteY1" fmla="*/ 7277 h 13012"/>
                  <a:gd name="connsiteX2" fmla="*/ 8271 w 10131"/>
                  <a:gd name="connsiteY2" fmla="*/ 4580 h 13012"/>
                  <a:gd name="connsiteX3" fmla="*/ 8042 w 10131"/>
                  <a:gd name="connsiteY3" fmla="*/ 4606 h 13012"/>
                  <a:gd name="connsiteX4" fmla="*/ 6313 w 10131"/>
                  <a:gd name="connsiteY4" fmla="*/ 2188 h 13012"/>
                  <a:gd name="connsiteX5" fmla="*/ 5710 w 10131"/>
                  <a:gd name="connsiteY5" fmla="*/ 2366 h 13012"/>
                  <a:gd name="connsiteX6" fmla="*/ 3752 w 10131"/>
                  <a:gd name="connsiteY6" fmla="*/ 0 h 13012"/>
                  <a:gd name="connsiteX7" fmla="*/ 1746 w 10131"/>
                  <a:gd name="connsiteY7" fmla="*/ 3130 h 13012"/>
                  <a:gd name="connsiteX8" fmla="*/ 1746 w 10131"/>
                  <a:gd name="connsiteY8" fmla="*/ 3282 h 13012"/>
                  <a:gd name="connsiteX9" fmla="*/ 0 w 10131"/>
                  <a:gd name="connsiteY9" fmla="*/ 6616 h 13012"/>
                  <a:gd name="connsiteX10" fmla="*/ 2170 w 10131"/>
                  <a:gd name="connsiteY10" fmla="*/ 10000 h 13012"/>
                  <a:gd name="connsiteX11" fmla="*/ 10131 w 10131"/>
                  <a:gd name="connsiteY11" fmla="*/ 13012 h 13012"/>
                  <a:gd name="connsiteX0" fmla="*/ 8271 w 10000"/>
                  <a:gd name="connsiteY0" fmla="*/ 10000 h 10000"/>
                  <a:gd name="connsiteX1" fmla="*/ 10000 w 10000"/>
                  <a:gd name="connsiteY1" fmla="*/ 7277 h 10000"/>
                  <a:gd name="connsiteX2" fmla="*/ 8271 w 10000"/>
                  <a:gd name="connsiteY2" fmla="*/ 4580 h 10000"/>
                  <a:gd name="connsiteX3" fmla="*/ 8042 w 10000"/>
                  <a:gd name="connsiteY3" fmla="*/ 4606 h 10000"/>
                  <a:gd name="connsiteX4" fmla="*/ 6313 w 10000"/>
                  <a:gd name="connsiteY4" fmla="*/ 2188 h 10000"/>
                  <a:gd name="connsiteX5" fmla="*/ 5710 w 10000"/>
                  <a:gd name="connsiteY5" fmla="*/ 2366 h 10000"/>
                  <a:gd name="connsiteX6" fmla="*/ 3752 w 10000"/>
                  <a:gd name="connsiteY6" fmla="*/ 0 h 10000"/>
                  <a:gd name="connsiteX7" fmla="*/ 1746 w 10000"/>
                  <a:gd name="connsiteY7" fmla="*/ 3130 h 10000"/>
                  <a:gd name="connsiteX8" fmla="*/ 1746 w 10000"/>
                  <a:gd name="connsiteY8" fmla="*/ 3282 h 10000"/>
                  <a:gd name="connsiteX9" fmla="*/ 0 w 10000"/>
                  <a:gd name="connsiteY9" fmla="*/ 6616 h 10000"/>
                  <a:gd name="connsiteX10" fmla="*/ 2170 w 10000"/>
                  <a:gd name="connsiteY10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000" h="10000">
                    <a:moveTo>
                      <a:pt x="8271" y="10000"/>
                    </a:moveTo>
                    <a:cubicBezTo>
                      <a:pt x="9233" y="10000"/>
                      <a:pt x="10000" y="8779"/>
                      <a:pt x="10000" y="7277"/>
                    </a:cubicBezTo>
                    <a:cubicBezTo>
                      <a:pt x="10000" y="5776"/>
                      <a:pt x="9233" y="4580"/>
                      <a:pt x="8271" y="4580"/>
                    </a:cubicBezTo>
                    <a:cubicBezTo>
                      <a:pt x="8189" y="4580"/>
                      <a:pt x="8108" y="4580"/>
                      <a:pt x="8042" y="4606"/>
                    </a:cubicBezTo>
                    <a:cubicBezTo>
                      <a:pt x="7928" y="3257"/>
                      <a:pt x="7194" y="2188"/>
                      <a:pt x="6313" y="2188"/>
                    </a:cubicBezTo>
                    <a:cubicBezTo>
                      <a:pt x="6101" y="2188"/>
                      <a:pt x="5889" y="2265"/>
                      <a:pt x="5710" y="2366"/>
                    </a:cubicBezTo>
                    <a:cubicBezTo>
                      <a:pt x="5481" y="992"/>
                      <a:pt x="4698" y="0"/>
                      <a:pt x="3752" y="0"/>
                    </a:cubicBezTo>
                    <a:cubicBezTo>
                      <a:pt x="2643" y="0"/>
                      <a:pt x="1746" y="1399"/>
                      <a:pt x="1746" y="3130"/>
                    </a:cubicBezTo>
                    <a:lnTo>
                      <a:pt x="1746" y="3282"/>
                    </a:lnTo>
                    <a:cubicBezTo>
                      <a:pt x="750" y="3588"/>
                      <a:pt x="0" y="4962"/>
                      <a:pt x="0" y="6616"/>
                    </a:cubicBezTo>
                    <a:cubicBezTo>
                      <a:pt x="0" y="8473"/>
                      <a:pt x="979" y="10000"/>
                      <a:pt x="2170" y="10000"/>
                    </a:cubicBezTo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30D8A7F1-DA63-4CCA-B210-1742076AB52C}"/>
                </a:ext>
              </a:extLst>
            </p:cNvPr>
            <p:cNvGrpSpPr/>
            <p:nvPr/>
          </p:nvGrpSpPr>
          <p:grpSpPr>
            <a:xfrm>
              <a:off x="3266693" y="2893790"/>
              <a:ext cx="390292" cy="414845"/>
              <a:chOff x="3274840" y="2919848"/>
              <a:chExt cx="390292" cy="414845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62E86BF7-249F-481D-9E2E-6460F1BA74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74840" y="2919848"/>
                <a:ext cx="354203" cy="403462"/>
              </a:xfrm>
              <a:prstGeom prst="line">
                <a:avLst/>
              </a:prstGeom>
              <a:ln w="22225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9C5919B0-EC35-4C37-9635-24E34ED439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74840" y="3103745"/>
                <a:ext cx="362663" cy="229039"/>
              </a:xfrm>
              <a:prstGeom prst="line">
                <a:avLst/>
              </a:prstGeom>
              <a:ln w="22225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16D17947-25C7-410B-BB2F-369DB34942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74840" y="3296811"/>
                <a:ext cx="390292" cy="37882"/>
              </a:xfrm>
              <a:prstGeom prst="line">
                <a:avLst/>
              </a:prstGeom>
              <a:ln w="22225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71451A6-EA20-4250-8060-B834288E5A1A}"/>
                </a:ext>
              </a:extLst>
            </p:cNvPr>
            <p:cNvSpPr/>
            <p:nvPr/>
          </p:nvSpPr>
          <p:spPr>
            <a:xfrm>
              <a:off x="3210490" y="3260738"/>
              <a:ext cx="93886" cy="93886"/>
            </a:xfrm>
            <a:prstGeom prst="ellipse">
              <a:avLst/>
            </a:prstGeom>
            <a:solidFill>
              <a:schemeClr val="accent4"/>
            </a:solidFill>
            <a:ln w="222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03" name="Oval 102">
            <a:extLst>
              <a:ext uri="{FF2B5EF4-FFF2-40B4-BE49-F238E27FC236}">
                <a16:creationId xmlns:a16="http://schemas.microsoft.com/office/drawing/2014/main" id="{DFA55461-61F2-4356-9DA9-30E3117C3EFC}"/>
              </a:ext>
            </a:extLst>
          </p:cNvPr>
          <p:cNvSpPr/>
          <p:nvPr/>
        </p:nvSpPr>
        <p:spPr>
          <a:xfrm>
            <a:off x="920269" y="3200883"/>
            <a:ext cx="1636295" cy="16362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rtlCol="0" anchor="t" anchorCtr="0">
            <a:noAutofit/>
          </a:bodyPr>
          <a:lstStyle/>
          <a:p>
            <a:pPr marL="0" marR="0" indent="0" algn="l" rtl="0">
              <a:lnSpc>
                <a:spcPct val="11555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u="none" strike="noStrike" cap="none" dirty="0">
              <a:solidFill>
                <a:srgbClr val="FFFFFF"/>
              </a:solidFill>
              <a:latin typeface="Lato Light" panose="020F0302020204030203" pitchFamily="34" charset="77"/>
              <a:ea typeface="Montserrat ExtraLight"/>
              <a:cs typeface="Montserrat ExtraLight"/>
              <a:sym typeface="Montserrat ExtraLight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AA5AD42-9F54-4ABC-B9C5-5C767E372627}"/>
              </a:ext>
            </a:extLst>
          </p:cNvPr>
          <p:cNvGrpSpPr/>
          <p:nvPr/>
        </p:nvGrpSpPr>
        <p:grpSpPr>
          <a:xfrm>
            <a:off x="1453168" y="3436495"/>
            <a:ext cx="762473" cy="846064"/>
            <a:chOff x="9526588" y="307055"/>
            <a:chExt cx="688975" cy="764508"/>
          </a:xfrm>
        </p:grpSpPr>
        <p:sp>
          <p:nvSpPr>
            <p:cNvPr id="105" name="Freeform 50">
              <a:extLst>
                <a:ext uri="{FF2B5EF4-FFF2-40B4-BE49-F238E27FC236}">
                  <a16:creationId xmlns:a16="http://schemas.microsoft.com/office/drawing/2014/main" id="{F0957D63-98DF-4D24-8AD5-AED967D33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6588" y="640434"/>
              <a:ext cx="442913" cy="357188"/>
            </a:xfrm>
            <a:custGeom>
              <a:avLst/>
              <a:gdLst>
                <a:gd name="T0" fmla="*/ 240 w 240"/>
                <a:gd name="T1" fmla="*/ 67 h 200"/>
                <a:gd name="T2" fmla="*/ 240 w 240"/>
                <a:gd name="T3" fmla="*/ 54 h 200"/>
                <a:gd name="T4" fmla="*/ 120 w 240"/>
                <a:gd name="T5" fmla="*/ 0 h 200"/>
                <a:gd name="T6" fmla="*/ 0 w 240"/>
                <a:gd name="T7" fmla="*/ 67 h 200"/>
                <a:gd name="T8" fmla="*/ 0 w 240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00">
                  <a:moveTo>
                    <a:pt x="240" y="67"/>
                  </a:moveTo>
                  <a:cubicBezTo>
                    <a:pt x="240" y="54"/>
                    <a:pt x="240" y="54"/>
                    <a:pt x="240" y="54"/>
                  </a:cubicBezTo>
                  <a:cubicBezTo>
                    <a:pt x="240" y="30"/>
                    <a:pt x="174" y="0"/>
                    <a:pt x="120" y="0"/>
                  </a:cubicBezTo>
                  <a:cubicBezTo>
                    <a:pt x="66" y="0"/>
                    <a:pt x="0" y="43"/>
                    <a:pt x="0" y="67"/>
                  </a:cubicBezTo>
                  <a:cubicBezTo>
                    <a:pt x="0" y="200"/>
                    <a:pt x="0" y="200"/>
                    <a:pt x="0" y="200"/>
                  </a:cubicBezTo>
                </a:path>
              </a:pathLst>
            </a:custGeom>
            <a:noFill/>
            <a:ln w="38100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Freeform 51">
              <a:extLst>
                <a:ext uri="{FF2B5EF4-FFF2-40B4-BE49-F238E27FC236}">
                  <a16:creationId xmlns:a16="http://schemas.microsoft.com/office/drawing/2014/main" id="{FDC6268B-42AE-4105-8E7F-AE1FF398A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7238" y="307055"/>
              <a:ext cx="222250" cy="261938"/>
            </a:xfrm>
            <a:custGeom>
              <a:avLst/>
              <a:gdLst>
                <a:gd name="T0" fmla="*/ 60 w 120"/>
                <a:gd name="T1" fmla="*/ 0 h 146"/>
                <a:gd name="T2" fmla="*/ 0 w 120"/>
                <a:gd name="T3" fmla="*/ 52 h 146"/>
                <a:gd name="T4" fmla="*/ 0 w 120"/>
                <a:gd name="T5" fmla="*/ 94 h 146"/>
                <a:gd name="T6" fmla="*/ 60 w 120"/>
                <a:gd name="T7" fmla="*/ 146 h 146"/>
                <a:gd name="T8" fmla="*/ 120 w 120"/>
                <a:gd name="T9" fmla="*/ 94 h 146"/>
                <a:gd name="T10" fmla="*/ 120 w 120"/>
                <a:gd name="T11" fmla="*/ 52 h 146"/>
                <a:gd name="T12" fmla="*/ 60 w 120"/>
                <a:gd name="T1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46">
                  <a:moveTo>
                    <a:pt x="60" y="0"/>
                  </a:moveTo>
                  <a:cubicBezTo>
                    <a:pt x="29" y="0"/>
                    <a:pt x="0" y="23"/>
                    <a:pt x="0" y="5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23"/>
                    <a:pt x="29" y="146"/>
                    <a:pt x="60" y="146"/>
                  </a:cubicBezTo>
                  <a:cubicBezTo>
                    <a:pt x="91" y="146"/>
                    <a:pt x="120" y="123"/>
                    <a:pt x="120" y="94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0" y="23"/>
                    <a:pt x="91" y="0"/>
                    <a:pt x="60" y="0"/>
                  </a:cubicBezTo>
                  <a:close/>
                </a:path>
              </a:pathLst>
            </a:custGeom>
            <a:noFill/>
            <a:ln w="38100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Freeform 52">
              <a:extLst>
                <a:ext uri="{FF2B5EF4-FFF2-40B4-BE49-F238E27FC236}">
                  <a16:creationId xmlns:a16="http://schemas.microsoft.com/office/drawing/2014/main" id="{F8B4D6D9-4EB5-44D5-8F47-6C9A4918A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7238" y="833438"/>
              <a:ext cx="568325" cy="238125"/>
            </a:xfrm>
            <a:custGeom>
              <a:avLst/>
              <a:gdLst>
                <a:gd name="T0" fmla="*/ 280 w 358"/>
                <a:gd name="T1" fmla="*/ 150 h 150"/>
                <a:gd name="T2" fmla="*/ 358 w 358"/>
                <a:gd name="T3" fmla="*/ 0 h 150"/>
                <a:gd name="T4" fmla="*/ 140 w 358"/>
                <a:gd name="T5" fmla="*/ 0 h 150"/>
                <a:gd name="T6" fmla="*/ 94 w 358"/>
                <a:gd name="T7" fmla="*/ 105 h 150"/>
                <a:gd name="T8" fmla="*/ 0 w 358"/>
                <a:gd name="T9" fmla="*/ 10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50">
                  <a:moveTo>
                    <a:pt x="280" y="150"/>
                  </a:moveTo>
                  <a:lnTo>
                    <a:pt x="358" y="0"/>
                  </a:lnTo>
                  <a:lnTo>
                    <a:pt x="140" y="0"/>
                  </a:lnTo>
                  <a:lnTo>
                    <a:pt x="94" y="105"/>
                  </a:lnTo>
                  <a:lnTo>
                    <a:pt x="0" y="105"/>
                  </a:lnTo>
                </a:path>
              </a:pathLst>
            </a:custGeom>
            <a:noFill/>
            <a:ln w="38100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Line 54">
              <a:extLst>
                <a:ext uri="{FF2B5EF4-FFF2-40B4-BE49-F238E27FC236}">
                  <a16:creationId xmlns:a16="http://schemas.microsoft.com/office/drawing/2014/main" id="{0DD9ED0B-00C2-423C-A7FF-369215A636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0216" y="1071563"/>
              <a:ext cx="476839" cy="0"/>
            </a:xfrm>
            <a:prstGeom prst="line">
              <a:avLst/>
            </a:prstGeom>
            <a:noFill/>
            <a:ln w="38100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862;p91">
            <a:extLst>
              <a:ext uri="{FF2B5EF4-FFF2-40B4-BE49-F238E27FC236}">
                <a16:creationId xmlns:a16="http://schemas.microsoft.com/office/drawing/2014/main" id="{79C2D352-D080-43BC-934D-B3368B75F08B}"/>
              </a:ext>
            </a:extLst>
          </p:cNvPr>
          <p:cNvSpPr txBox="1"/>
          <p:nvPr/>
        </p:nvSpPr>
        <p:spPr>
          <a:xfrm>
            <a:off x="540637" y="4282751"/>
            <a:ext cx="1876363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Applications</a:t>
            </a:r>
          </a:p>
        </p:txBody>
      </p:sp>
      <p:sp>
        <p:nvSpPr>
          <p:cNvPr id="78" name="Google Shape;1584;p108">
            <a:extLst>
              <a:ext uri="{FF2B5EF4-FFF2-40B4-BE49-F238E27FC236}">
                <a16:creationId xmlns:a16="http://schemas.microsoft.com/office/drawing/2014/main" id="{F04DA5B8-D4D7-42AF-83D3-18608A79B5E6}"/>
              </a:ext>
            </a:extLst>
          </p:cNvPr>
          <p:cNvSpPr txBox="1"/>
          <p:nvPr/>
        </p:nvSpPr>
        <p:spPr>
          <a:xfrm>
            <a:off x="6585065" y="2015923"/>
            <a:ext cx="3328521" cy="380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Data Catalog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Modeling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Data Observability / Quality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Data Use and Privacy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Compliance / Risk Management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7E45769-30B3-462A-B9DF-0EDF5C4A49FA}"/>
              </a:ext>
            </a:extLst>
          </p:cNvPr>
          <p:cNvGrpSpPr/>
          <p:nvPr/>
        </p:nvGrpSpPr>
        <p:grpSpPr>
          <a:xfrm>
            <a:off x="10461351" y="2166452"/>
            <a:ext cx="1136423" cy="3493210"/>
            <a:chOff x="10430529" y="2218952"/>
            <a:chExt cx="1136423" cy="3493210"/>
          </a:xfrm>
        </p:grpSpPr>
        <p:sp>
          <p:nvSpPr>
            <p:cNvPr id="41" name="Rectangle 8">
              <a:extLst>
                <a:ext uri="{FF2B5EF4-FFF2-40B4-BE49-F238E27FC236}">
                  <a16:creationId xmlns:a16="http://schemas.microsoft.com/office/drawing/2014/main" id="{C54A183D-072D-4454-A872-C4638CAEB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8116" y="4541388"/>
              <a:ext cx="1249" cy="1249"/>
            </a:xfrm>
            <a:prstGeom prst="rect">
              <a:avLst/>
            </a:prstGeom>
            <a:solidFill>
              <a:srgbClr val="B22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2" name="Picture 2" descr="Enterprise Data Catalog &amp; Data Governance | Alation">
              <a:extLst>
                <a:ext uri="{FF2B5EF4-FFF2-40B4-BE49-F238E27FC236}">
                  <a16:creationId xmlns:a16="http://schemas.microsoft.com/office/drawing/2014/main" id="{53B6D4D6-4556-4165-B013-BC3A1E4CE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4268" y="2218952"/>
              <a:ext cx="1028945" cy="176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Google Shape;1231;p97">
              <a:extLst>
                <a:ext uri="{FF2B5EF4-FFF2-40B4-BE49-F238E27FC236}">
                  <a16:creationId xmlns:a16="http://schemas.microsoft.com/office/drawing/2014/main" id="{405D5D40-D927-4D8B-8B6D-FB42BF1B461F}"/>
                </a:ext>
              </a:extLst>
            </p:cNvPr>
            <p:cNvPicPr preferRelativeResize="0"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4762" y="3068288"/>
              <a:ext cx="1067957" cy="5736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Picture 4" descr="Data World - Go Code Colorado">
              <a:extLst>
                <a:ext uri="{FF2B5EF4-FFF2-40B4-BE49-F238E27FC236}">
                  <a16:creationId xmlns:a16="http://schemas.microsoft.com/office/drawing/2014/main" id="{9DBDF72B-55AD-4C65-AC77-F66186E9E6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5651" y="2384186"/>
              <a:ext cx="1046179" cy="529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6" descr="Acceldata Raises $35 Million Series B to Deliver the World's First  Enterprise Data Observability Cloud">
              <a:extLst>
                <a:ext uri="{FF2B5EF4-FFF2-40B4-BE49-F238E27FC236}">
                  <a16:creationId xmlns:a16="http://schemas.microsoft.com/office/drawing/2014/main" id="{F8CCA386-DBF9-4B9A-B0BD-85BFD2F4C6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0313" y="3829249"/>
              <a:ext cx="1001537" cy="526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8" descr="Monte Carlo Launches Chief Data Officer Advisory Board with Leaders from  UnitedHealthcare, Buzzfeed, Autodesk, Western Digital, and Other Data-driven  Organizations | Business Wire">
              <a:extLst>
                <a:ext uri="{FF2B5EF4-FFF2-40B4-BE49-F238E27FC236}">
                  <a16:creationId xmlns:a16="http://schemas.microsoft.com/office/drawing/2014/main" id="{49D13DF7-DFD1-403F-89EF-1A14D54A76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0111" y="3436495"/>
              <a:ext cx="1077259" cy="538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12" descr="Collibra - brand identity, guideline and assets.">
              <a:extLst>
                <a:ext uri="{FF2B5EF4-FFF2-40B4-BE49-F238E27FC236}">
                  <a16:creationId xmlns:a16="http://schemas.microsoft.com/office/drawing/2014/main" id="{B9929412-DD06-4CE9-A3E9-7442A1500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0529" y="4295975"/>
              <a:ext cx="1136423" cy="430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14" descr="Spirion to Accelerate Growth in Protection of Sensitive Data from Device to  Cloud with Investment from Riverside">
              <a:extLst>
                <a:ext uri="{FF2B5EF4-FFF2-40B4-BE49-F238E27FC236}">
                  <a16:creationId xmlns:a16="http://schemas.microsoft.com/office/drawing/2014/main" id="{21D60D20-6E65-4E97-A869-3ABD270185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8341" y="5218733"/>
              <a:ext cx="940799" cy="493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552CF5C0-388B-428F-B851-FB7CA18D0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10523" y="4766422"/>
              <a:ext cx="976434" cy="195287"/>
            </a:xfrm>
            <a:prstGeom prst="rect">
              <a:avLst/>
            </a:prstGeom>
          </p:spPr>
        </p:pic>
        <p:pic>
          <p:nvPicPr>
            <p:cNvPr id="90" name="Picture 16" descr="Home – TrustArc The Leader in Privacy Management Software">
              <a:extLst>
                <a:ext uri="{FF2B5EF4-FFF2-40B4-BE49-F238E27FC236}">
                  <a16:creationId xmlns:a16="http://schemas.microsoft.com/office/drawing/2014/main" id="{96F3337E-6F14-4175-A900-DE339B03B2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2978" y="5099552"/>
              <a:ext cx="729417" cy="18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12" descr="Moderne Data Pipelines mit dem data build tool (dbt) – Teil 1: Einführung">
              <a:extLst>
                <a:ext uri="{FF2B5EF4-FFF2-40B4-BE49-F238E27FC236}">
                  <a16:creationId xmlns:a16="http://schemas.microsoft.com/office/drawing/2014/main" id="{A8D0FD01-85BF-40F6-9B93-C86F2A30D3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6332" y="2789888"/>
              <a:ext cx="804816" cy="402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E7FBDA-7EFE-400D-A482-66CA36C745A6}"/>
              </a:ext>
            </a:extLst>
          </p:cNvPr>
          <p:cNvCxnSpPr>
            <a:cxnSpLocks/>
          </p:cNvCxnSpPr>
          <p:nvPr/>
        </p:nvCxnSpPr>
        <p:spPr>
          <a:xfrm>
            <a:off x="6663684" y="4919483"/>
            <a:ext cx="3092522" cy="0"/>
          </a:xfrm>
          <a:prstGeom prst="line">
            <a:avLst/>
          </a:prstGeom>
          <a:ln w="12700">
            <a:solidFill>
              <a:schemeClr val="bg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1C3CCF3C-911B-415A-8AA9-0644380D3EA7}"/>
              </a:ext>
            </a:extLst>
          </p:cNvPr>
          <p:cNvCxnSpPr>
            <a:cxnSpLocks/>
          </p:cNvCxnSpPr>
          <p:nvPr/>
        </p:nvCxnSpPr>
        <p:spPr>
          <a:xfrm>
            <a:off x="6663684" y="4202920"/>
            <a:ext cx="3092522" cy="0"/>
          </a:xfrm>
          <a:prstGeom prst="line">
            <a:avLst/>
          </a:prstGeom>
          <a:ln w="12700">
            <a:solidFill>
              <a:schemeClr val="bg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7BDA561-947C-4700-8E10-B204A05942B2}"/>
              </a:ext>
            </a:extLst>
          </p:cNvPr>
          <p:cNvCxnSpPr>
            <a:cxnSpLocks/>
          </p:cNvCxnSpPr>
          <p:nvPr/>
        </p:nvCxnSpPr>
        <p:spPr>
          <a:xfrm>
            <a:off x="6663684" y="3486358"/>
            <a:ext cx="3092522" cy="0"/>
          </a:xfrm>
          <a:prstGeom prst="line">
            <a:avLst/>
          </a:prstGeom>
          <a:ln w="12700">
            <a:solidFill>
              <a:schemeClr val="bg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71714A0-F2BC-4549-95D7-893DEB09F8FC}"/>
              </a:ext>
            </a:extLst>
          </p:cNvPr>
          <p:cNvCxnSpPr>
            <a:cxnSpLocks/>
          </p:cNvCxnSpPr>
          <p:nvPr/>
        </p:nvCxnSpPr>
        <p:spPr>
          <a:xfrm>
            <a:off x="6663684" y="2769796"/>
            <a:ext cx="3092522" cy="0"/>
          </a:xfrm>
          <a:prstGeom prst="line">
            <a:avLst/>
          </a:prstGeom>
          <a:ln w="12700">
            <a:solidFill>
              <a:schemeClr val="bg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0FD555-5650-41A3-97F8-5F01142768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EB3CBEB-A499-40A3-ACB7-70A3C3965EA9}"/>
              </a:ext>
            </a:extLst>
          </p:cNvPr>
          <p:cNvSpPr txBox="1"/>
          <p:nvPr/>
        </p:nvSpPr>
        <p:spPr>
          <a:xfrm>
            <a:off x="2551279" y="1466218"/>
            <a:ext cx="3041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Modern Data Stack</a:t>
            </a:r>
          </a:p>
        </p:txBody>
      </p:sp>
    </p:spTree>
    <p:extLst>
      <p:ext uri="{BB962C8B-B14F-4D97-AF65-F5344CB8AC3E}">
        <p14:creationId xmlns:p14="http://schemas.microsoft.com/office/powerpoint/2010/main" val="21719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2E67-B3AB-4739-912D-FB1319A2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Governance Applications are Data Apps</a:t>
            </a:r>
          </a:p>
        </p:txBody>
      </p:sp>
      <p:sp>
        <p:nvSpPr>
          <p:cNvPr id="120" name="Google Shape;861;p91">
            <a:extLst>
              <a:ext uri="{FF2B5EF4-FFF2-40B4-BE49-F238E27FC236}">
                <a16:creationId xmlns:a16="http://schemas.microsoft.com/office/drawing/2014/main" id="{05D8ECE8-E3B3-46CC-B080-89C0418FE02E}"/>
              </a:ext>
            </a:extLst>
          </p:cNvPr>
          <p:cNvSpPr txBox="1"/>
          <p:nvPr/>
        </p:nvSpPr>
        <p:spPr>
          <a:xfrm>
            <a:off x="944284" y="1794944"/>
            <a:ext cx="4100798" cy="2939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 </a:t>
            </a:r>
            <a:r>
              <a:rPr kumimoji="0" lang="en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Requirements:</a:t>
            </a:r>
            <a:b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Delivered as a software service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Leverages public cloud for scale and low cost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indent="-342900"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Reacts to changes in data and triggers associated business logic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1" name="Google Shape;861;p91">
            <a:extLst>
              <a:ext uri="{FF2B5EF4-FFF2-40B4-BE49-F238E27FC236}">
                <a16:creationId xmlns:a16="http://schemas.microsoft.com/office/drawing/2014/main" id="{CA97D0AE-8184-4B29-B55B-D2AF891F398C}"/>
              </a:ext>
            </a:extLst>
          </p:cNvPr>
          <p:cNvSpPr txBox="1"/>
          <p:nvPr/>
        </p:nvSpPr>
        <p:spPr>
          <a:xfrm>
            <a:off x="5924550" y="1794944"/>
            <a:ext cx="5799085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Additional Governance Requirements:</a:t>
            </a:r>
            <a:br>
              <a:rPr kumimoji="0" lang="en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indent="-342900"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with the components of the </a:t>
            </a:r>
            <a:b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Data stack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180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Ability to</a:t>
            </a:r>
            <a:r>
              <a:rPr kumimoji="0" lang="en" sz="1800" i="0" u="none" strike="noStrike" kern="0" cap="none" spc="0" normalizeH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model business concepts</a:t>
            </a:r>
            <a:endParaRPr kumimoji="0" lang="en" sz="180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180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Support for highly complex relationships</a:t>
            </a:r>
            <a:r>
              <a:rPr kumimoji="0" lang="en" sz="1800" i="0" u="none" strike="noStrike" kern="0" cap="none" spc="0" normalizeH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between </a:t>
            </a:r>
            <a:r>
              <a:rPr kumimoji="0" lang="en" sz="180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business concepts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376103-5814-42E2-9F15-13C792BA83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413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2E67-B3AB-4739-912D-FB1319A2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SQL Databases &amp; Governance Applications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1CB2305-D56D-49BC-BDC0-4CF91453A6A5}"/>
              </a:ext>
            </a:extLst>
          </p:cNvPr>
          <p:cNvSpPr txBox="1"/>
          <p:nvPr/>
        </p:nvSpPr>
        <p:spPr>
          <a:xfrm>
            <a:off x="1677789" y="3049902"/>
            <a:ext cx="29097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bg2"/>
                </a:solidFill>
              </a:rPr>
              <a:t>SQL is inappropriate for business modeling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D9923C7-1B81-4911-95DE-57AC3B455C88}"/>
              </a:ext>
            </a:extLst>
          </p:cNvPr>
          <p:cNvSpPr txBox="1"/>
          <p:nvPr/>
        </p:nvSpPr>
        <p:spPr>
          <a:xfrm>
            <a:off x="7531072" y="3049902"/>
            <a:ext cx="340266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bg2"/>
                </a:solidFill>
              </a:rPr>
              <a:t>The relationships between business concepts required for governance are too complex to model in modern SQL databases</a:t>
            </a:r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9CCFA6EF-078A-4A10-BA19-0436F2847B13}"/>
              </a:ext>
            </a:extLst>
          </p:cNvPr>
          <p:cNvSpPr/>
          <p:nvPr/>
        </p:nvSpPr>
        <p:spPr>
          <a:xfrm rot="5400000">
            <a:off x="2838798" y="1906307"/>
            <a:ext cx="576639" cy="1153274"/>
          </a:xfrm>
          <a:custGeom>
            <a:avLst/>
            <a:gdLst>
              <a:gd name="connsiteX0" fmla="*/ 576637 w 576639"/>
              <a:gd name="connsiteY0" fmla="*/ 0 h 1153274"/>
              <a:gd name="connsiteX1" fmla="*/ 576639 w 576639"/>
              <a:gd name="connsiteY1" fmla="*/ 0 h 1153274"/>
              <a:gd name="connsiteX2" fmla="*/ 576639 w 576639"/>
              <a:gd name="connsiteY2" fmla="*/ 1153274 h 1153274"/>
              <a:gd name="connsiteX3" fmla="*/ 576637 w 576639"/>
              <a:gd name="connsiteY3" fmla="*/ 1153274 h 1153274"/>
              <a:gd name="connsiteX4" fmla="*/ 0 w 576639"/>
              <a:gd name="connsiteY4" fmla="*/ 576637 h 1153274"/>
              <a:gd name="connsiteX5" fmla="*/ 576637 w 576639"/>
              <a:gd name="connsiteY5" fmla="*/ 0 h 115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639" h="1153274">
                <a:moveTo>
                  <a:pt x="576637" y="0"/>
                </a:moveTo>
                <a:lnTo>
                  <a:pt x="576639" y="0"/>
                </a:lnTo>
                <a:lnTo>
                  <a:pt x="576639" y="1153274"/>
                </a:lnTo>
                <a:lnTo>
                  <a:pt x="576637" y="1153274"/>
                </a:lnTo>
                <a:cubicBezTo>
                  <a:pt x="258169" y="1153274"/>
                  <a:pt x="0" y="895105"/>
                  <a:pt x="0" y="576637"/>
                </a:cubicBezTo>
                <a:cubicBezTo>
                  <a:pt x="0" y="258169"/>
                  <a:pt x="258169" y="0"/>
                  <a:pt x="57663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0" tIns="0" rIns="0" bIns="0" rtlCol="0" anchor="t" anchorCtr="0">
            <a:noAutofit/>
          </a:bodyPr>
          <a:lstStyle/>
          <a:p>
            <a:pPr marL="0" marR="0" indent="0" algn="l" rtl="0">
              <a:lnSpc>
                <a:spcPct val="11555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375" u="none" strike="noStrike" cap="none" dirty="0">
              <a:solidFill>
                <a:srgbClr val="FFFFFF"/>
              </a:solidFill>
              <a:latin typeface="Lato Light" panose="020F0302020204030203" pitchFamily="34" charset="77"/>
              <a:ea typeface="Montserrat ExtraLight"/>
              <a:cs typeface="Montserrat ExtraLight"/>
              <a:sym typeface="Montserrat ExtraLigh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C42ABE-5BB4-43B7-B5E7-BF4A9F02FC4A}"/>
              </a:ext>
            </a:extLst>
          </p:cNvPr>
          <p:cNvCxnSpPr>
            <a:cxnSpLocks/>
          </p:cNvCxnSpPr>
          <p:nvPr/>
        </p:nvCxnSpPr>
        <p:spPr>
          <a:xfrm>
            <a:off x="1597590" y="2782859"/>
            <a:ext cx="298978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C67C7BF-7567-4A99-B765-888160EE3C70}"/>
              </a:ext>
            </a:extLst>
          </p:cNvPr>
          <p:cNvGrpSpPr/>
          <p:nvPr/>
        </p:nvGrpSpPr>
        <p:grpSpPr>
          <a:xfrm>
            <a:off x="7730940" y="2197492"/>
            <a:ext cx="2989780" cy="588542"/>
            <a:chOff x="1582220" y="2235413"/>
            <a:chExt cx="2989780" cy="588542"/>
          </a:xfrm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F4A299C-0878-4B47-A699-9E8516274F70}"/>
                </a:ext>
              </a:extLst>
            </p:cNvPr>
            <p:cNvSpPr/>
            <p:nvPr/>
          </p:nvSpPr>
          <p:spPr>
            <a:xfrm rot="5400000">
              <a:off x="2788791" y="1947096"/>
              <a:ext cx="576639" cy="1153274"/>
            </a:xfrm>
            <a:custGeom>
              <a:avLst/>
              <a:gdLst>
                <a:gd name="connsiteX0" fmla="*/ 576637 w 576639"/>
                <a:gd name="connsiteY0" fmla="*/ 0 h 1153274"/>
                <a:gd name="connsiteX1" fmla="*/ 576639 w 576639"/>
                <a:gd name="connsiteY1" fmla="*/ 0 h 1153274"/>
                <a:gd name="connsiteX2" fmla="*/ 576639 w 576639"/>
                <a:gd name="connsiteY2" fmla="*/ 1153274 h 1153274"/>
                <a:gd name="connsiteX3" fmla="*/ 576637 w 576639"/>
                <a:gd name="connsiteY3" fmla="*/ 1153274 h 1153274"/>
                <a:gd name="connsiteX4" fmla="*/ 0 w 576639"/>
                <a:gd name="connsiteY4" fmla="*/ 576637 h 1153274"/>
                <a:gd name="connsiteX5" fmla="*/ 576637 w 576639"/>
                <a:gd name="connsiteY5" fmla="*/ 0 h 1153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6639" h="1153274">
                  <a:moveTo>
                    <a:pt x="576637" y="0"/>
                  </a:moveTo>
                  <a:lnTo>
                    <a:pt x="576639" y="0"/>
                  </a:lnTo>
                  <a:lnTo>
                    <a:pt x="576639" y="1153274"/>
                  </a:lnTo>
                  <a:lnTo>
                    <a:pt x="576637" y="1153274"/>
                  </a:lnTo>
                  <a:cubicBezTo>
                    <a:pt x="258169" y="1153274"/>
                    <a:pt x="0" y="895105"/>
                    <a:pt x="0" y="576637"/>
                  </a:cubicBezTo>
                  <a:cubicBezTo>
                    <a:pt x="0" y="258169"/>
                    <a:pt x="258169" y="0"/>
                    <a:pt x="57663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ADD0BE7F-BE33-4B63-BE39-37C9ECAEF3D3}"/>
                </a:ext>
              </a:extLst>
            </p:cNvPr>
            <p:cNvCxnSpPr>
              <a:cxnSpLocks/>
            </p:cNvCxnSpPr>
            <p:nvPr/>
          </p:nvCxnSpPr>
          <p:spPr>
            <a:xfrm>
              <a:off x="1582220" y="2823955"/>
              <a:ext cx="298978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E71876-131D-44BF-B081-B036C820E6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DD632C-EA89-4159-A60A-D7CFAB50D88F}"/>
              </a:ext>
            </a:extLst>
          </p:cNvPr>
          <p:cNvSpPr txBox="1"/>
          <p:nvPr/>
        </p:nvSpPr>
        <p:spPr>
          <a:xfrm>
            <a:off x="2880872" y="2192599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F07F65"/>
                </a:solidFill>
                <a:latin typeface="Arial Rounded MT Bold" panose="020F0704030504030204" pitchFamily="34" charset="0"/>
              </a:rPr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AC2C09-F1D5-4E99-BB05-A18E8A9C5F31}"/>
              </a:ext>
            </a:extLst>
          </p:cNvPr>
          <p:cNvSpPr txBox="1"/>
          <p:nvPr/>
        </p:nvSpPr>
        <p:spPr>
          <a:xfrm>
            <a:off x="9000613" y="2192599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F07F65"/>
                </a:solidFill>
                <a:latin typeface="Arial Rounded MT Bold" panose="020F070403050403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07182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88;p144">
            <a:extLst>
              <a:ext uri="{FF2B5EF4-FFF2-40B4-BE49-F238E27FC236}">
                <a16:creationId xmlns:a16="http://schemas.microsoft.com/office/drawing/2014/main" id="{1D34F7CC-9149-4AD2-BB56-A262EECDA4D0}"/>
              </a:ext>
            </a:extLst>
          </p:cNvPr>
          <p:cNvSpPr txBox="1">
            <a:spLocks/>
          </p:cNvSpPr>
          <p:nvPr/>
        </p:nvSpPr>
        <p:spPr>
          <a:xfrm>
            <a:off x="726547" y="2203810"/>
            <a:ext cx="2278645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DM Sans"/>
              <a:buNone/>
              <a:defRPr sz="3600" b="1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700"/>
              <a:buFont typeface="DM San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DM Sans"/>
              </a:rPr>
              <a:t>Modern Data Stack</a:t>
            </a:r>
          </a:p>
        </p:txBody>
      </p:sp>
      <p:sp>
        <p:nvSpPr>
          <p:cNvPr id="6" name="Google Shape;1689;p144">
            <a:extLst>
              <a:ext uri="{FF2B5EF4-FFF2-40B4-BE49-F238E27FC236}">
                <a16:creationId xmlns:a16="http://schemas.microsoft.com/office/drawing/2014/main" id="{0D15DA73-0B7E-4312-8CE6-D4453B28B6AB}"/>
              </a:ext>
            </a:extLst>
          </p:cNvPr>
          <p:cNvSpPr txBox="1">
            <a:spLocks/>
          </p:cNvSpPr>
          <p:nvPr/>
        </p:nvSpPr>
        <p:spPr>
          <a:xfrm>
            <a:off x="726547" y="3325057"/>
            <a:ext cx="2972150" cy="151407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Why is SQL inappropriate for business modeling?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AD6DC2-92AA-40B0-A860-6C4A9B10179D}"/>
              </a:ext>
            </a:extLst>
          </p:cNvPr>
          <p:cNvSpPr txBox="1"/>
          <p:nvPr/>
        </p:nvSpPr>
        <p:spPr>
          <a:xfrm>
            <a:off x="4911047" y="1165772"/>
            <a:ext cx="6554406" cy="47089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74320" indent="-274320">
              <a:spcAft>
                <a:spcPts val="24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SQL models tables and keys, not business concepts</a:t>
            </a:r>
          </a:p>
          <a:p>
            <a:pPr marL="274320" indent="-274320">
              <a:spcAft>
                <a:spcPts val="24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SQL lacks support for complex types</a:t>
            </a:r>
          </a:p>
          <a:p>
            <a:pPr marL="274320" indent="-274320">
              <a:spcAft>
                <a:spcPts val="24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SQL has poor support for abstraction and reuse</a:t>
            </a:r>
          </a:p>
          <a:p>
            <a:pPr marL="274320" indent="-274320">
              <a:spcAft>
                <a:spcPts val="24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SQL schemas are rigid, it is difficult to add new relationships without schema surgery</a:t>
            </a:r>
          </a:p>
          <a:p>
            <a:pPr marL="274320" indent="-274320">
              <a:spcAft>
                <a:spcPts val="24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SQL definition of three-valued null logic is awkward and error prone</a:t>
            </a:r>
          </a:p>
          <a:p>
            <a:pPr marL="274320" indent="-274320">
              <a:spcAft>
                <a:spcPts val="24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No good way to express business rules and constraints (that’s why people use Python!)</a:t>
            </a:r>
          </a:p>
          <a:p>
            <a:pPr marL="274320" indent="-274320">
              <a:spcAft>
                <a:spcPts val="24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The SQL / Object Relational Mapping impedance mismatch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BF52F0-9737-4675-8F63-07B76B1C2057}"/>
              </a:ext>
            </a:extLst>
          </p:cNvPr>
          <p:cNvGrpSpPr/>
          <p:nvPr/>
        </p:nvGrpSpPr>
        <p:grpSpPr>
          <a:xfrm rot="8100000">
            <a:off x="1258" y="5179280"/>
            <a:ext cx="3729221" cy="3725276"/>
            <a:chOff x="8439160" y="0"/>
            <a:chExt cx="9848840" cy="9838421"/>
          </a:xfrm>
        </p:grpSpPr>
        <p:pic>
          <p:nvPicPr>
            <p:cNvPr id="9" name="Google Shape;12;g12324005d73_1_0" descr="preencoded.png">
              <a:extLst>
                <a:ext uri="{FF2B5EF4-FFF2-40B4-BE49-F238E27FC236}">
                  <a16:creationId xmlns:a16="http://schemas.microsoft.com/office/drawing/2014/main" id="{F21411E4-1BB7-450D-93AE-2FC43A2FBBC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 amt="35000"/>
            </a:blip>
            <a:srcRect/>
            <a:stretch/>
          </p:blipFill>
          <p:spPr>
            <a:xfrm>
              <a:off x="8439160" y="0"/>
              <a:ext cx="9848840" cy="98384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riangle 28">
              <a:extLst>
                <a:ext uri="{FF2B5EF4-FFF2-40B4-BE49-F238E27FC236}">
                  <a16:creationId xmlns:a16="http://schemas.microsoft.com/office/drawing/2014/main" id="{8D78E52F-CDAE-4CBC-9533-37D0259A5CE5}"/>
                </a:ext>
              </a:extLst>
            </p:cNvPr>
            <p:cNvSpPr/>
            <p:nvPr userDrawn="1"/>
          </p:nvSpPr>
          <p:spPr>
            <a:xfrm>
              <a:off x="9265920" y="3579438"/>
              <a:ext cx="820278" cy="694944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1" name="Triangle 29">
              <a:extLst>
                <a:ext uri="{FF2B5EF4-FFF2-40B4-BE49-F238E27FC236}">
                  <a16:creationId xmlns:a16="http://schemas.microsoft.com/office/drawing/2014/main" id="{FCD835B9-CFC4-4964-B4C8-EB68FE8D0042}"/>
                </a:ext>
              </a:extLst>
            </p:cNvPr>
            <p:cNvSpPr/>
            <p:nvPr userDrawn="1"/>
          </p:nvSpPr>
          <p:spPr>
            <a:xfrm>
              <a:off x="10094976" y="1158240"/>
              <a:ext cx="483375" cy="409518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2" name="Triangle 30">
              <a:extLst>
                <a:ext uri="{FF2B5EF4-FFF2-40B4-BE49-F238E27FC236}">
                  <a16:creationId xmlns:a16="http://schemas.microsoft.com/office/drawing/2014/main" id="{EF0CC16B-1B22-4227-BE2B-0A03D109493A}"/>
                </a:ext>
              </a:extLst>
            </p:cNvPr>
            <p:cNvSpPr/>
            <p:nvPr userDrawn="1"/>
          </p:nvSpPr>
          <p:spPr>
            <a:xfrm>
              <a:off x="10966705" y="2465990"/>
              <a:ext cx="213360" cy="180760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3" name="Triangle 31">
              <a:extLst>
                <a:ext uri="{FF2B5EF4-FFF2-40B4-BE49-F238E27FC236}">
                  <a16:creationId xmlns:a16="http://schemas.microsoft.com/office/drawing/2014/main" id="{9A139FED-474C-4DDC-92EE-AF4DB26B4CD1}"/>
                </a:ext>
              </a:extLst>
            </p:cNvPr>
            <p:cNvSpPr/>
            <p:nvPr userDrawn="1"/>
          </p:nvSpPr>
          <p:spPr>
            <a:xfrm>
              <a:off x="12862561" y="570134"/>
              <a:ext cx="213360" cy="180760"/>
            </a:xfrm>
            <a:prstGeom prst="triangle">
              <a:avLst/>
            </a:prstGeom>
            <a:solidFill>
              <a:schemeClr val="bg1">
                <a:alpha val="34164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4" name="Triangle 32">
              <a:extLst>
                <a:ext uri="{FF2B5EF4-FFF2-40B4-BE49-F238E27FC236}">
                  <a16:creationId xmlns:a16="http://schemas.microsoft.com/office/drawing/2014/main" id="{2E50DE64-3DE7-477F-A6BE-C431B283F8E1}"/>
                </a:ext>
              </a:extLst>
            </p:cNvPr>
            <p:cNvSpPr/>
            <p:nvPr userDrawn="1"/>
          </p:nvSpPr>
          <p:spPr>
            <a:xfrm>
              <a:off x="12228577" y="3579438"/>
              <a:ext cx="213360" cy="180760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5" name="Triangle 33">
              <a:extLst>
                <a:ext uri="{FF2B5EF4-FFF2-40B4-BE49-F238E27FC236}">
                  <a16:creationId xmlns:a16="http://schemas.microsoft.com/office/drawing/2014/main" id="{35CC240D-D395-4B10-BE2D-48AAB6A0C3F8}"/>
                </a:ext>
              </a:extLst>
            </p:cNvPr>
            <p:cNvSpPr/>
            <p:nvPr userDrawn="1"/>
          </p:nvSpPr>
          <p:spPr>
            <a:xfrm>
              <a:off x="16422625" y="3791764"/>
              <a:ext cx="213360" cy="180760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F242498-7EFB-4BA0-A5F4-B71923AE0623}"/>
                </a:ext>
              </a:extLst>
            </p:cNvPr>
            <p:cNvSpPr/>
            <p:nvPr userDrawn="1"/>
          </p:nvSpPr>
          <p:spPr>
            <a:xfrm flipV="1">
              <a:off x="15849600" y="4523232"/>
              <a:ext cx="195072" cy="195072"/>
            </a:xfrm>
            <a:prstGeom prst="rect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3767A73-5E31-40FD-AA14-F7FF945D73A9}"/>
                </a:ext>
              </a:extLst>
            </p:cNvPr>
            <p:cNvSpPr/>
            <p:nvPr userDrawn="1"/>
          </p:nvSpPr>
          <p:spPr>
            <a:xfrm>
              <a:off x="15795822" y="5444272"/>
              <a:ext cx="248850" cy="248850"/>
            </a:xfrm>
            <a:prstGeom prst="ellips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0E607FC-3CDF-457B-89A1-F37DD043855A}"/>
                </a:ext>
              </a:extLst>
            </p:cNvPr>
            <p:cNvSpPr/>
            <p:nvPr userDrawn="1"/>
          </p:nvSpPr>
          <p:spPr>
            <a:xfrm>
              <a:off x="17484414" y="5194880"/>
              <a:ext cx="248850" cy="2488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2134FA-C6CB-491F-BD62-CCFB2429FACD}"/>
                </a:ext>
              </a:extLst>
            </p:cNvPr>
            <p:cNvSpPr/>
            <p:nvPr userDrawn="1"/>
          </p:nvSpPr>
          <p:spPr>
            <a:xfrm>
              <a:off x="16478032" y="6190052"/>
              <a:ext cx="248850" cy="248850"/>
            </a:xfrm>
            <a:prstGeom prst="ellips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CD67647-42DD-4397-A748-82EF173CBB8D}"/>
                </a:ext>
              </a:extLst>
            </p:cNvPr>
            <p:cNvSpPr/>
            <p:nvPr userDrawn="1"/>
          </p:nvSpPr>
          <p:spPr>
            <a:xfrm flipV="1">
              <a:off x="15630971" y="7170525"/>
              <a:ext cx="96450" cy="96450"/>
            </a:xfrm>
            <a:prstGeom prst="ellips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073B380-7EB3-4982-B715-1E4FBDCADA12}"/>
                </a:ext>
              </a:extLst>
            </p:cNvPr>
            <p:cNvSpPr/>
            <p:nvPr userDrawn="1"/>
          </p:nvSpPr>
          <p:spPr>
            <a:xfrm>
              <a:off x="17935711" y="8181252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8E84C1F-56EC-4B27-986E-F6B2CCD2500B}"/>
                </a:ext>
              </a:extLst>
            </p:cNvPr>
            <p:cNvSpPr/>
            <p:nvPr userDrawn="1"/>
          </p:nvSpPr>
          <p:spPr>
            <a:xfrm>
              <a:off x="18039199" y="6017167"/>
              <a:ext cx="97823" cy="978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70B8D1-FCAD-40C4-A446-08D83DF8C0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0634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2E67-B3AB-4739-912D-FB1319A2A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066" y="491767"/>
            <a:ext cx="11219303" cy="763600"/>
          </a:xfrm>
        </p:spPr>
        <p:txBody>
          <a:bodyPr>
            <a:no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Why can’t SQL support the complex relationships 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required for governance?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D188E6-60E7-49D7-ABCF-28BFBA23D9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3870" y="2460575"/>
            <a:ext cx="4442688" cy="39496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C048DB-9A44-4F82-8D2D-8B3D5F543B39}"/>
              </a:ext>
            </a:extLst>
          </p:cNvPr>
          <p:cNvSpPr txBox="1"/>
          <p:nvPr/>
        </p:nvSpPr>
        <p:spPr>
          <a:xfrm>
            <a:off x="6938911" y="1812553"/>
            <a:ext cx="4732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</a:rPr>
              <a:t>Example SQL query plan with binary joins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9F1D6D-7A84-47E5-8CD5-A3CCE1A164BC}"/>
              </a:ext>
            </a:extLst>
          </p:cNvPr>
          <p:cNvSpPr txBox="1"/>
          <p:nvPr/>
        </p:nvSpPr>
        <p:spPr>
          <a:xfrm>
            <a:off x="1250909" y="1815121"/>
            <a:ext cx="3755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</a:rPr>
              <a:t>Many governance problems require recursive graph analytics that cannot be efficiently solved using binary joins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E5D0BBE-120B-405F-B496-24E8434C5A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5360" y="3003004"/>
            <a:ext cx="5086332" cy="270549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A71780-5FFA-42D0-99F7-EBA5F6CBFE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6C6F7801-2766-4AE3-804B-A3E13371848E}"/>
              </a:ext>
            </a:extLst>
          </p:cNvPr>
          <p:cNvSpPr/>
          <p:nvPr/>
        </p:nvSpPr>
        <p:spPr>
          <a:xfrm>
            <a:off x="7763317" y="6146464"/>
            <a:ext cx="2815867" cy="399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rtlCol="0" anchor="t" anchorCtr="0">
            <a:noAutofit/>
          </a:bodyPr>
          <a:lstStyle/>
          <a:p>
            <a:pPr marL="0" marR="0" indent="0" algn="l" rtl="0">
              <a:lnSpc>
                <a:spcPct val="11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81030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2E67-B3AB-4739-912D-FB1319A2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DBT Labs proposes a Semantic Layer</a:t>
            </a:r>
          </a:p>
        </p:txBody>
      </p:sp>
      <p:sp>
        <p:nvSpPr>
          <p:cNvPr id="76" name="Google Shape;1689;p144">
            <a:extLst>
              <a:ext uri="{FF2B5EF4-FFF2-40B4-BE49-F238E27FC236}">
                <a16:creationId xmlns:a16="http://schemas.microsoft.com/office/drawing/2014/main" id="{602B5268-C253-4367-B347-E4F3B6964D1F}"/>
              </a:ext>
            </a:extLst>
          </p:cNvPr>
          <p:cNvSpPr txBox="1">
            <a:spLocks/>
          </p:cNvSpPr>
          <p:nvPr/>
        </p:nvSpPr>
        <p:spPr>
          <a:xfrm>
            <a:off x="992313" y="1111507"/>
            <a:ext cx="11059274" cy="36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>
                <a:solidFill>
                  <a:schemeClr val="bg2"/>
                </a:solidFill>
              </a:rPr>
              <a:t>for the Modern Data Stack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687F12-0476-4763-8421-4235DB9DD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13" y="1952653"/>
            <a:ext cx="4770408" cy="3535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510414-9A1A-4DBF-AB0E-54028FB16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433" y="1875107"/>
            <a:ext cx="4914804" cy="36901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F93182-BCD7-4BFC-ACF9-CA48C0469070}"/>
              </a:ext>
            </a:extLst>
          </p:cNvPr>
          <p:cNvSpPr txBox="1"/>
          <p:nvPr/>
        </p:nvSpPr>
        <p:spPr>
          <a:xfrm>
            <a:off x="1073484" y="6403291"/>
            <a:ext cx="55524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next layer of the modern data stack (getdbt.com)</a:t>
            </a:r>
            <a:endParaRPr lang="en-US" sz="1000">
              <a:solidFill>
                <a:schemeClr val="bg2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E625992-D3D8-457B-BCC5-64B0E5081E63}"/>
              </a:ext>
            </a:extLst>
          </p:cNvPr>
          <p:cNvCxnSpPr>
            <a:cxnSpLocks/>
          </p:cNvCxnSpPr>
          <p:nvPr/>
        </p:nvCxnSpPr>
        <p:spPr>
          <a:xfrm>
            <a:off x="6075452" y="3720164"/>
            <a:ext cx="529949" cy="0"/>
          </a:xfrm>
          <a:prstGeom prst="straightConnector1">
            <a:avLst/>
          </a:prstGeom>
          <a:ln w="50800">
            <a:solidFill>
              <a:schemeClr val="tx2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A57C69-0B57-4F51-88CD-A4D905A4A9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1600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2E67-B3AB-4739-912D-FB1319A2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Adding a Semantic Layer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1F25F8-B6F6-4978-A9DC-F922868A8331}"/>
              </a:ext>
            </a:extLst>
          </p:cNvPr>
          <p:cNvGrpSpPr/>
          <p:nvPr/>
        </p:nvGrpSpPr>
        <p:grpSpPr>
          <a:xfrm>
            <a:off x="628195" y="1862589"/>
            <a:ext cx="6117915" cy="3931920"/>
            <a:chOff x="540637" y="1862589"/>
            <a:chExt cx="6117915" cy="393192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9A4F987-921F-46AD-A859-1551EE0584C6}"/>
                </a:ext>
              </a:extLst>
            </p:cNvPr>
            <p:cNvGrpSpPr/>
            <p:nvPr/>
          </p:nvGrpSpPr>
          <p:grpSpPr>
            <a:xfrm>
              <a:off x="2059731" y="1862589"/>
              <a:ext cx="3931920" cy="3931920"/>
              <a:chOff x="-4550600" y="2058731"/>
              <a:chExt cx="3931920" cy="3931920"/>
            </a:xfrm>
          </p:grpSpPr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0E46EE53-EC33-46DA-AB97-B3D151F83B8A}"/>
                  </a:ext>
                </a:extLst>
              </p:cNvPr>
              <p:cNvSpPr/>
              <p:nvPr/>
            </p:nvSpPr>
            <p:spPr>
              <a:xfrm rot="16200000">
                <a:off x="-2574830" y="2063169"/>
                <a:ext cx="1959617" cy="1952111"/>
              </a:xfrm>
              <a:custGeom>
                <a:avLst/>
                <a:gdLst>
                  <a:gd name="connsiteX0" fmla="*/ 1959617 w 1959617"/>
                  <a:gd name="connsiteY0" fmla="*/ 0 h 1952111"/>
                  <a:gd name="connsiteX1" fmla="*/ 1950152 w 1959617"/>
                  <a:gd name="connsiteY1" fmla="*/ 187445 h 1952111"/>
                  <a:gd name="connsiteX2" fmla="*/ 195349 w 1959617"/>
                  <a:gd name="connsiteY2" fmla="*/ 1942247 h 1952111"/>
                  <a:gd name="connsiteX3" fmla="*/ 0 w 1959617"/>
                  <a:gd name="connsiteY3" fmla="*/ 1952111 h 1952111"/>
                  <a:gd name="connsiteX4" fmla="*/ 0 w 1959617"/>
                  <a:gd name="connsiteY4" fmla="*/ 0 h 1952111"/>
                  <a:gd name="connsiteX5" fmla="*/ 1959617 w 1959617"/>
                  <a:gd name="connsiteY5" fmla="*/ 0 h 195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59617" h="1952111">
                    <a:moveTo>
                      <a:pt x="1959617" y="0"/>
                    </a:moveTo>
                    <a:lnTo>
                      <a:pt x="1950152" y="187445"/>
                    </a:lnTo>
                    <a:cubicBezTo>
                      <a:pt x="1856187" y="1112702"/>
                      <a:pt x="1120607" y="1848282"/>
                      <a:pt x="195349" y="1942247"/>
                    </a:cubicBezTo>
                    <a:lnTo>
                      <a:pt x="0" y="1952111"/>
                    </a:lnTo>
                    <a:lnTo>
                      <a:pt x="0" y="0"/>
                    </a:lnTo>
                    <a:lnTo>
                      <a:pt x="19596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0" tIns="0" rIns="0" bIns="0" rtlCol="0" anchor="t" anchorCtr="0">
                <a:noAutofit/>
              </a:bodyPr>
              <a:lstStyle/>
              <a:p>
                <a:pPr marL="0" marR="0" indent="0" algn="l" rtl="0">
                  <a:lnSpc>
                    <a:spcPct val="11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3375" u="none" strike="noStrike" cap="none">
                  <a:solidFill>
                    <a:srgbClr val="FFFFFF"/>
                  </a:solidFill>
                  <a:latin typeface="Lato Light" panose="020F0302020204030203" pitchFamily="34" charset="77"/>
                  <a:ea typeface="Montserrat ExtraLight"/>
                  <a:cs typeface="Montserrat ExtraLight"/>
                  <a:sym typeface="Montserrat ExtraLight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3DF414D9-D59D-49FA-91C8-E5C819BBAC86}"/>
                  </a:ext>
                </a:extLst>
              </p:cNvPr>
              <p:cNvSpPr/>
              <p:nvPr/>
            </p:nvSpPr>
            <p:spPr>
              <a:xfrm rot="16200000">
                <a:off x="-4546648" y="4015080"/>
                <a:ext cx="1971619" cy="1979523"/>
              </a:xfrm>
              <a:custGeom>
                <a:avLst/>
                <a:gdLst>
                  <a:gd name="connsiteX0" fmla="*/ 1971619 w 1971619"/>
                  <a:gd name="connsiteY0" fmla="*/ 286 h 1979523"/>
                  <a:gd name="connsiteX1" fmla="*/ 1971618 w 1971619"/>
                  <a:gd name="connsiteY1" fmla="*/ 1979523 h 1979523"/>
                  <a:gd name="connsiteX2" fmla="*/ 685 w 1971619"/>
                  <a:gd name="connsiteY2" fmla="*/ 1979523 h 1979523"/>
                  <a:gd name="connsiteX3" fmla="*/ 0 w 1971619"/>
                  <a:gd name="connsiteY3" fmla="*/ 1965960 h 1979523"/>
                  <a:gd name="connsiteX4" fmla="*/ 1965960 w 1971619"/>
                  <a:gd name="connsiteY4" fmla="*/ 0 h 1979523"/>
                  <a:gd name="connsiteX5" fmla="*/ 1971619 w 1971619"/>
                  <a:gd name="connsiteY5" fmla="*/ 286 h 1979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71619" h="1979523">
                    <a:moveTo>
                      <a:pt x="1971619" y="286"/>
                    </a:moveTo>
                    <a:lnTo>
                      <a:pt x="1971618" y="1979523"/>
                    </a:lnTo>
                    <a:lnTo>
                      <a:pt x="685" y="1979523"/>
                    </a:lnTo>
                    <a:lnTo>
                      <a:pt x="0" y="1965960"/>
                    </a:lnTo>
                    <a:cubicBezTo>
                      <a:pt x="0" y="880190"/>
                      <a:pt x="880190" y="0"/>
                      <a:pt x="1965960" y="0"/>
                    </a:cubicBezTo>
                    <a:lnTo>
                      <a:pt x="1971619" y="2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0" tIns="0" rIns="0" bIns="0" rtlCol="0" anchor="t" anchorCtr="0">
                <a:noAutofit/>
              </a:bodyPr>
              <a:lstStyle/>
              <a:p>
                <a:pPr marL="0" marR="0" indent="0" algn="l" rtl="0">
                  <a:lnSpc>
                    <a:spcPct val="11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3375" u="none" strike="noStrike" cap="none">
                  <a:solidFill>
                    <a:srgbClr val="FFFFFF"/>
                  </a:solidFill>
                  <a:latin typeface="Lato Light" panose="020F0302020204030203" pitchFamily="34" charset="77"/>
                  <a:ea typeface="Montserrat ExtraLight"/>
                  <a:cs typeface="Montserrat ExtraLight"/>
                  <a:sym typeface="Montserrat ExtraLight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45690988-7B5A-488A-986F-FAB0A1C7E313}"/>
                  </a:ext>
                </a:extLst>
              </p:cNvPr>
              <p:cNvSpPr/>
              <p:nvPr/>
            </p:nvSpPr>
            <p:spPr>
              <a:xfrm rot="16200000">
                <a:off x="-4540847" y="2049263"/>
                <a:ext cx="1960302" cy="1979237"/>
              </a:xfrm>
              <a:custGeom>
                <a:avLst/>
                <a:gdLst>
                  <a:gd name="connsiteX0" fmla="*/ 1960302 w 1960302"/>
                  <a:gd name="connsiteY0" fmla="*/ 1965674 h 1979237"/>
                  <a:gd name="connsiteX1" fmla="*/ 1959617 w 1960302"/>
                  <a:gd name="connsiteY1" fmla="*/ 1979237 h 1979237"/>
                  <a:gd name="connsiteX2" fmla="*/ 0 w 1960302"/>
                  <a:gd name="connsiteY2" fmla="*/ 1979237 h 1979237"/>
                  <a:gd name="connsiteX3" fmla="*/ 1 w 1960302"/>
                  <a:gd name="connsiteY3" fmla="*/ 0 h 1979237"/>
                  <a:gd name="connsiteX4" fmla="*/ 195350 w 1960302"/>
                  <a:gd name="connsiteY4" fmla="*/ 9864 h 1979237"/>
                  <a:gd name="connsiteX5" fmla="*/ 1960302 w 1960302"/>
                  <a:gd name="connsiteY5" fmla="*/ 1965674 h 1979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0302" h="1979237">
                    <a:moveTo>
                      <a:pt x="1960302" y="1965674"/>
                    </a:moveTo>
                    <a:lnTo>
                      <a:pt x="1959617" y="1979237"/>
                    </a:lnTo>
                    <a:lnTo>
                      <a:pt x="0" y="1979237"/>
                    </a:lnTo>
                    <a:lnTo>
                      <a:pt x="1" y="0"/>
                    </a:lnTo>
                    <a:lnTo>
                      <a:pt x="195350" y="9864"/>
                    </a:lnTo>
                    <a:cubicBezTo>
                      <a:pt x="1186697" y="110541"/>
                      <a:pt x="1960302" y="947764"/>
                      <a:pt x="1960302" y="19656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0" tIns="0" rIns="0" bIns="0" rtlCol="0" anchor="t" anchorCtr="0">
                <a:noAutofit/>
              </a:bodyPr>
              <a:lstStyle/>
              <a:p>
                <a:pPr marL="0" marR="0" indent="0" algn="l" rtl="0">
                  <a:lnSpc>
                    <a:spcPct val="11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3375" u="none" strike="noStrike" cap="none">
                  <a:solidFill>
                    <a:srgbClr val="FFFFFF"/>
                  </a:solidFill>
                  <a:latin typeface="Lato Light" panose="020F0302020204030203" pitchFamily="34" charset="77"/>
                  <a:ea typeface="Montserrat ExtraLight"/>
                  <a:cs typeface="Montserrat ExtraLight"/>
                  <a:sym typeface="Montserrat ExtraLight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C012C962-3359-40B9-9797-8785A9811C3F}"/>
                  </a:ext>
                </a:extLst>
              </p:cNvPr>
              <p:cNvSpPr/>
              <p:nvPr/>
            </p:nvSpPr>
            <p:spPr>
              <a:xfrm rot="16200000">
                <a:off x="-2580345" y="4028301"/>
                <a:ext cx="1970933" cy="1952397"/>
              </a:xfrm>
              <a:custGeom>
                <a:avLst/>
                <a:gdLst>
                  <a:gd name="connsiteX0" fmla="*/ 1970933 w 1970933"/>
                  <a:gd name="connsiteY0" fmla="*/ 0 h 1952397"/>
                  <a:gd name="connsiteX1" fmla="*/ 1970933 w 1970933"/>
                  <a:gd name="connsiteY1" fmla="*/ 1952111 h 1952397"/>
                  <a:gd name="connsiteX2" fmla="*/ 1965274 w 1970933"/>
                  <a:gd name="connsiteY2" fmla="*/ 1952397 h 1952397"/>
                  <a:gd name="connsiteX3" fmla="*/ 9464 w 1970933"/>
                  <a:gd name="connsiteY3" fmla="*/ 187445 h 1952397"/>
                  <a:gd name="connsiteX4" fmla="*/ 0 w 1970933"/>
                  <a:gd name="connsiteY4" fmla="*/ 0 h 1952397"/>
                  <a:gd name="connsiteX5" fmla="*/ 1970933 w 1970933"/>
                  <a:gd name="connsiteY5" fmla="*/ 0 h 195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70933" h="1952397">
                    <a:moveTo>
                      <a:pt x="1970933" y="0"/>
                    </a:moveTo>
                    <a:lnTo>
                      <a:pt x="1970933" y="1952111"/>
                    </a:lnTo>
                    <a:lnTo>
                      <a:pt x="1965274" y="1952397"/>
                    </a:lnTo>
                    <a:cubicBezTo>
                      <a:pt x="947365" y="1952397"/>
                      <a:pt x="110141" y="1178792"/>
                      <a:pt x="9464" y="187445"/>
                    </a:cubicBezTo>
                    <a:lnTo>
                      <a:pt x="0" y="0"/>
                    </a:lnTo>
                    <a:lnTo>
                      <a:pt x="19709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0" tIns="0" rIns="0" bIns="0" rtlCol="0" anchor="t" anchorCtr="0">
                <a:noAutofit/>
              </a:bodyPr>
              <a:lstStyle/>
              <a:p>
                <a:pPr marL="0" marR="0" indent="0" algn="l" rtl="0">
                  <a:lnSpc>
                    <a:spcPct val="11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3375" u="none" strike="noStrike" cap="none">
                  <a:solidFill>
                    <a:srgbClr val="FFFFFF"/>
                  </a:solidFill>
                  <a:latin typeface="Lato Light" panose="020F0302020204030203" pitchFamily="34" charset="77"/>
                  <a:ea typeface="Montserrat ExtraLight"/>
                  <a:cs typeface="Montserrat ExtraLight"/>
                  <a:sym typeface="Montserrat ExtraLight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941C135-D9B3-44B4-AFC1-C670B0EC728D}"/>
                </a:ext>
              </a:extLst>
            </p:cNvPr>
            <p:cNvGrpSpPr/>
            <p:nvPr/>
          </p:nvGrpSpPr>
          <p:grpSpPr>
            <a:xfrm>
              <a:off x="3355723" y="3168090"/>
              <a:ext cx="1320270" cy="1320921"/>
              <a:chOff x="5439672" y="3168090"/>
              <a:chExt cx="1320270" cy="1320921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1408CE5-5968-4973-9E24-81CD56DEC6D4}"/>
                  </a:ext>
                </a:extLst>
              </p:cNvPr>
              <p:cNvSpPr/>
              <p:nvPr/>
            </p:nvSpPr>
            <p:spPr>
              <a:xfrm>
                <a:off x="5553411" y="3279909"/>
                <a:ext cx="1108345" cy="11083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0" tIns="0" rIns="0" bIns="0" rtlCol="0" anchor="t" anchorCtr="0">
                <a:noAutofit/>
              </a:bodyPr>
              <a:lstStyle/>
              <a:p>
                <a:pPr marL="0" marR="0" indent="0" algn="l" rtl="0">
                  <a:lnSpc>
                    <a:spcPct val="11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3375" u="none" strike="noStrike" cap="none">
                  <a:solidFill>
                    <a:srgbClr val="FFFFFF"/>
                  </a:solidFill>
                  <a:latin typeface="Lato Light" panose="020F0302020204030203" pitchFamily="34" charset="77"/>
                  <a:ea typeface="Montserrat ExtraLight"/>
                  <a:cs typeface="Montserrat ExtraLight"/>
                  <a:sym typeface="Montserrat ExtraLight"/>
                </a:endParaRPr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D187C836-D01E-43B6-8839-1298672D0CE9}"/>
                  </a:ext>
                </a:extLst>
              </p:cNvPr>
              <p:cNvGrpSpPr/>
              <p:nvPr/>
            </p:nvGrpSpPr>
            <p:grpSpPr>
              <a:xfrm>
                <a:off x="5439672" y="3168090"/>
                <a:ext cx="1320270" cy="1320921"/>
                <a:chOff x="8226425" y="2271713"/>
                <a:chExt cx="3224213" cy="3225801"/>
              </a:xfrm>
            </p:grpSpPr>
            <p:sp>
              <p:nvSpPr>
                <p:cNvPr id="254" name="Freeform 5">
                  <a:extLst>
                    <a:ext uri="{FF2B5EF4-FFF2-40B4-BE49-F238E27FC236}">
                      <a16:creationId xmlns:a16="http://schemas.microsoft.com/office/drawing/2014/main" id="{4DA7A772-C934-42FD-A01C-2CD7CBDC2E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26425" y="3676651"/>
                  <a:ext cx="1611313" cy="1820863"/>
                </a:xfrm>
                <a:custGeom>
                  <a:avLst/>
                  <a:gdLst>
                    <a:gd name="T0" fmla="*/ 1673 w 1788"/>
                    <a:gd name="T1" fmla="*/ 1905 h 2019"/>
                    <a:gd name="T2" fmla="*/ 1558 w 1788"/>
                    <a:gd name="T3" fmla="*/ 1794 h 2019"/>
                    <a:gd name="T4" fmla="*/ 1673 w 1788"/>
                    <a:gd name="T5" fmla="*/ 1682 h 2019"/>
                    <a:gd name="T6" fmla="*/ 1788 w 1788"/>
                    <a:gd name="T7" fmla="*/ 1571 h 2019"/>
                    <a:gd name="T8" fmla="*/ 448 w 1788"/>
                    <a:gd name="T9" fmla="*/ 230 h 2019"/>
                    <a:gd name="T10" fmla="*/ 336 w 1788"/>
                    <a:gd name="T11" fmla="*/ 115 h 2019"/>
                    <a:gd name="T12" fmla="*/ 224 w 1788"/>
                    <a:gd name="T13" fmla="*/ 0 h 2019"/>
                    <a:gd name="T14" fmla="*/ 113 w 1788"/>
                    <a:gd name="T15" fmla="*/ 115 h 2019"/>
                    <a:gd name="T16" fmla="*/ 0 w 1788"/>
                    <a:gd name="T17" fmla="*/ 230 h 2019"/>
                    <a:gd name="T18" fmla="*/ 1788 w 1788"/>
                    <a:gd name="T19" fmla="*/ 2019 h 2019"/>
                    <a:gd name="T20" fmla="*/ 1673 w 1788"/>
                    <a:gd name="T21" fmla="*/ 1905 h 20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88" h="2019">
                      <a:moveTo>
                        <a:pt x="1673" y="1905"/>
                      </a:moveTo>
                      <a:cubicBezTo>
                        <a:pt x="1558" y="1794"/>
                        <a:pt x="1558" y="1794"/>
                        <a:pt x="1558" y="1794"/>
                      </a:cubicBezTo>
                      <a:cubicBezTo>
                        <a:pt x="1673" y="1682"/>
                        <a:pt x="1673" y="1682"/>
                        <a:pt x="1673" y="1682"/>
                      </a:cubicBezTo>
                      <a:cubicBezTo>
                        <a:pt x="1788" y="1571"/>
                        <a:pt x="1788" y="1571"/>
                        <a:pt x="1788" y="1571"/>
                      </a:cubicBezTo>
                      <a:cubicBezTo>
                        <a:pt x="1048" y="1571"/>
                        <a:pt x="448" y="970"/>
                        <a:pt x="448" y="230"/>
                      </a:cubicBezTo>
                      <a:cubicBezTo>
                        <a:pt x="336" y="115"/>
                        <a:pt x="336" y="115"/>
                        <a:pt x="336" y="115"/>
                      </a:cubicBezTo>
                      <a:cubicBezTo>
                        <a:pt x="224" y="0"/>
                        <a:pt x="224" y="0"/>
                        <a:pt x="224" y="0"/>
                      </a:cubicBezTo>
                      <a:cubicBezTo>
                        <a:pt x="113" y="115"/>
                        <a:pt x="113" y="115"/>
                        <a:pt x="113" y="115"/>
                      </a:cubicBezTo>
                      <a:cubicBezTo>
                        <a:pt x="0" y="230"/>
                        <a:pt x="0" y="230"/>
                        <a:pt x="0" y="230"/>
                      </a:cubicBezTo>
                      <a:cubicBezTo>
                        <a:pt x="0" y="1218"/>
                        <a:pt x="800" y="2019"/>
                        <a:pt x="1788" y="2019"/>
                      </a:cubicBezTo>
                      <a:lnTo>
                        <a:pt x="1673" y="1905"/>
                      </a:lnTo>
                      <a:close/>
                    </a:path>
                  </a:pathLst>
                </a:custGeom>
                <a:solidFill>
                  <a:srgbClr val="4F62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7">
                  <a:extLst>
                    <a:ext uri="{FF2B5EF4-FFF2-40B4-BE49-F238E27FC236}">
                      <a16:creationId xmlns:a16="http://schemas.microsoft.com/office/drawing/2014/main" id="{EE24CF79-0FEE-47CE-B80D-0F95B56AEF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31363" y="3884613"/>
                  <a:ext cx="1819275" cy="1612900"/>
                </a:xfrm>
                <a:custGeom>
                  <a:avLst/>
                  <a:gdLst>
                    <a:gd name="T0" fmla="*/ 1905 w 2019"/>
                    <a:gd name="T1" fmla="*/ 115 h 1789"/>
                    <a:gd name="T2" fmla="*/ 1794 w 2019"/>
                    <a:gd name="T3" fmla="*/ 230 h 1789"/>
                    <a:gd name="T4" fmla="*/ 1682 w 2019"/>
                    <a:gd name="T5" fmla="*/ 115 h 1789"/>
                    <a:gd name="T6" fmla="*/ 1571 w 2019"/>
                    <a:gd name="T7" fmla="*/ 0 h 1789"/>
                    <a:gd name="T8" fmla="*/ 230 w 2019"/>
                    <a:gd name="T9" fmla="*/ 1341 h 1789"/>
                    <a:gd name="T10" fmla="*/ 230 w 2019"/>
                    <a:gd name="T11" fmla="*/ 1341 h 1789"/>
                    <a:gd name="T12" fmla="*/ 230 w 2019"/>
                    <a:gd name="T13" fmla="*/ 1341 h 1789"/>
                    <a:gd name="T14" fmla="*/ 115 w 2019"/>
                    <a:gd name="T15" fmla="*/ 1452 h 1789"/>
                    <a:gd name="T16" fmla="*/ 0 w 2019"/>
                    <a:gd name="T17" fmla="*/ 1564 h 1789"/>
                    <a:gd name="T18" fmla="*/ 115 w 2019"/>
                    <a:gd name="T19" fmla="*/ 1675 h 1789"/>
                    <a:gd name="T20" fmla="*/ 230 w 2019"/>
                    <a:gd name="T21" fmla="*/ 1789 h 1789"/>
                    <a:gd name="T22" fmla="*/ 230 w 2019"/>
                    <a:gd name="T23" fmla="*/ 1789 h 1789"/>
                    <a:gd name="T24" fmla="*/ 2019 w 2019"/>
                    <a:gd name="T25" fmla="*/ 0 h 1789"/>
                    <a:gd name="T26" fmla="*/ 1905 w 2019"/>
                    <a:gd name="T27" fmla="*/ 115 h 17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19" h="1789">
                      <a:moveTo>
                        <a:pt x="1905" y="115"/>
                      </a:moveTo>
                      <a:cubicBezTo>
                        <a:pt x="1794" y="230"/>
                        <a:pt x="1794" y="230"/>
                        <a:pt x="1794" y="230"/>
                      </a:cubicBezTo>
                      <a:cubicBezTo>
                        <a:pt x="1682" y="115"/>
                        <a:pt x="1682" y="115"/>
                        <a:pt x="1682" y="115"/>
                      </a:cubicBezTo>
                      <a:cubicBezTo>
                        <a:pt x="1571" y="0"/>
                        <a:pt x="1571" y="0"/>
                        <a:pt x="1571" y="0"/>
                      </a:cubicBezTo>
                      <a:cubicBezTo>
                        <a:pt x="1571" y="740"/>
                        <a:pt x="971" y="1341"/>
                        <a:pt x="230" y="1341"/>
                      </a:cubicBezTo>
                      <a:cubicBezTo>
                        <a:pt x="230" y="1341"/>
                        <a:pt x="230" y="1341"/>
                        <a:pt x="230" y="1341"/>
                      </a:cubicBezTo>
                      <a:cubicBezTo>
                        <a:pt x="230" y="1341"/>
                        <a:pt x="230" y="1341"/>
                        <a:pt x="230" y="1341"/>
                      </a:cubicBezTo>
                      <a:cubicBezTo>
                        <a:pt x="115" y="1452"/>
                        <a:pt x="115" y="1452"/>
                        <a:pt x="115" y="1452"/>
                      </a:cubicBezTo>
                      <a:cubicBezTo>
                        <a:pt x="0" y="1564"/>
                        <a:pt x="0" y="1564"/>
                        <a:pt x="0" y="1564"/>
                      </a:cubicBezTo>
                      <a:cubicBezTo>
                        <a:pt x="115" y="1675"/>
                        <a:pt x="115" y="1675"/>
                        <a:pt x="115" y="1675"/>
                      </a:cubicBezTo>
                      <a:cubicBezTo>
                        <a:pt x="230" y="1789"/>
                        <a:pt x="230" y="1789"/>
                        <a:pt x="230" y="1789"/>
                      </a:cubicBezTo>
                      <a:cubicBezTo>
                        <a:pt x="230" y="1789"/>
                        <a:pt x="230" y="1789"/>
                        <a:pt x="230" y="1789"/>
                      </a:cubicBezTo>
                      <a:cubicBezTo>
                        <a:pt x="1218" y="1789"/>
                        <a:pt x="2019" y="988"/>
                        <a:pt x="2019" y="0"/>
                      </a:cubicBezTo>
                      <a:lnTo>
                        <a:pt x="1905" y="115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9">
                  <a:extLst>
                    <a:ext uri="{FF2B5EF4-FFF2-40B4-BE49-F238E27FC236}">
                      <a16:creationId xmlns:a16="http://schemas.microsoft.com/office/drawing/2014/main" id="{8E391A44-ECB2-4313-8946-A44282723A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26425" y="2271713"/>
                  <a:ext cx="1819275" cy="1612900"/>
                </a:xfrm>
                <a:custGeom>
                  <a:avLst/>
                  <a:gdLst>
                    <a:gd name="T0" fmla="*/ 1903 w 2018"/>
                    <a:gd name="T1" fmla="*/ 114 h 1789"/>
                    <a:gd name="T2" fmla="*/ 1788 w 2018"/>
                    <a:gd name="T3" fmla="*/ 0 h 1789"/>
                    <a:gd name="T4" fmla="*/ 0 w 2018"/>
                    <a:gd name="T5" fmla="*/ 1789 h 1789"/>
                    <a:gd name="T6" fmla="*/ 113 w 2018"/>
                    <a:gd name="T7" fmla="*/ 1674 h 1789"/>
                    <a:gd name="T8" fmla="*/ 224 w 2018"/>
                    <a:gd name="T9" fmla="*/ 1559 h 1789"/>
                    <a:gd name="T10" fmla="*/ 336 w 2018"/>
                    <a:gd name="T11" fmla="*/ 1674 h 1789"/>
                    <a:gd name="T12" fmla="*/ 448 w 2018"/>
                    <a:gd name="T13" fmla="*/ 1789 h 1789"/>
                    <a:gd name="T14" fmla="*/ 1788 w 2018"/>
                    <a:gd name="T15" fmla="*/ 449 h 1789"/>
                    <a:gd name="T16" fmla="*/ 1903 w 2018"/>
                    <a:gd name="T17" fmla="*/ 337 h 1789"/>
                    <a:gd name="T18" fmla="*/ 2018 w 2018"/>
                    <a:gd name="T19" fmla="*/ 225 h 1789"/>
                    <a:gd name="T20" fmla="*/ 1903 w 2018"/>
                    <a:gd name="T21" fmla="*/ 114 h 17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18" h="1789">
                      <a:moveTo>
                        <a:pt x="1903" y="114"/>
                      </a:moveTo>
                      <a:cubicBezTo>
                        <a:pt x="1788" y="0"/>
                        <a:pt x="1788" y="0"/>
                        <a:pt x="1788" y="0"/>
                      </a:cubicBezTo>
                      <a:cubicBezTo>
                        <a:pt x="800" y="0"/>
                        <a:pt x="0" y="801"/>
                        <a:pt x="0" y="1789"/>
                      </a:cubicBezTo>
                      <a:cubicBezTo>
                        <a:pt x="113" y="1674"/>
                        <a:pt x="113" y="1674"/>
                        <a:pt x="113" y="1674"/>
                      </a:cubicBezTo>
                      <a:cubicBezTo>
                        <a:pt x="224" y="1559"/>
                        <a:pt x="224" y="1559"/>
                        <a:pt x="224" y="1559"/>
                      </a:cubicBezTo>
                      <a:cubicBezTo>
                        <a:pt x="336" y="1674"/>
                        <a:pt x="336" y="1674"/>
                        <a:pt x="336" y="1674"/>
                      </a:cubicBezTo>
                      <a:cubicBezTo>
                        <a:pt x="448" y="1789"/>
                        <a:pt x="448" y="1789"/>
                        <a:pt x="448" y="1789"/>
                      </a:cubicBezTo>
                      <a:cubicBezTo>
                        <a:pt x="448" y="1049"/>
                        <a:pt x="1048" y="449"/>
                        <a:pt x="1788" y="449"/>
                      </a:cubicBezTo>
                      <a:cubicBezTo>
                        <a:pt x="1903" y="337"/>
                        <a:pt x="1903" y="337"/>
                        <a:pt x="1903" y="337"/>
                      </a:cubicBezTo>
                      <a:cubicBezTo>
                        <a:pt x="2018" y="225"/>
                        <a:pt x="2018" y="225"/>
                        <a:pt x="2018" y="225"/>
                      </a:cubicBezTo>
                      <a:lnTo>
                        <a:pt x="1903" y="114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10">
                  <a:extLst>
                    <a:ext uri="{FF2B5EF4-FFF2-40B4-BE49-F238E27FC236}">
                      <a16:creationId xmlns:a16="http://schemas.microsoft.com/office/drawing/2014/main" id="{A83C7925-3FDD-4051-B003-96BA0EB48F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37738" y="2271713"/>
                  <a:ext cx="1612900" cy="1820863"/>
                </a:xfrm>
                <a:custGeom>
                  <a:avLst/>
                  <a:gdLst>
                    <a:gd name="T0" fmla="*/ 0 w 1789"/>
                    <a:gd name="T1" fmla="*/ 0 h 2019"/>
                    <a:gd name="T2" fmla="*/ 0 w 1789"/>
                    <a:gd name="T3" fmla="*/ 0 h 2019"/>
                    <a:gd name="T4" fmla="*/ 115 w 1789"/>
                    <a:gd name="T5" fmla="*/ 114 h 2019"/>
                    <a:gd name="T6" fmla="*/ 230 w 1789"/>
                    <a:gd name="T7" fmla="*/ 225 h 2019"/>
                    <a:gd name="T8" fmla="*/ 115 w 1789"/>
                    <a:gd name="T9" fmla="*/ 337 h 2019"/>
                    <a:gd name="T10" fmla="*/ 0 w 1789"/>
                    <a:gd name="T11" fmla="*/ 449 h 2019"/>
                    <a:gd name="T12" fmla="*/ 0 w 1789"/>
                    <a:gd name="T13" fmla="*/ 449 h 2019"/>
                    <a:gd name="T14" fmla="*/ 1341 w 1789"/>
                    <a:gd name="T15" fmla="*/ 1789 h 2019"/>
                    <a:gd name="T16" fmla="*/ 1341 w 1789"/>
                    <a:gd name="T17" fmla="*/ 1789 h 2019"/>
                    <a:gd name="T18" fmla="*/ 1452 w 1789"/>
                    <a:gd name="T19" fmla="*/ 1904 h 2019"/>
                    <a:gd name="T20" fmla="*/ 1564 w 1789"/>
                    <a:gd name="T21" fmla="*/ 2019 h 2019"/>
                    <a:gd name="T22" fmla="*/ 1675 w 1789"/>
                    <a:gd name="T23" fmla="*/ 1904 h 2019"/>
                    <a:gd name="T24" fmla="*/ 1789 w 1789"/>
                    <a:gd name="T25" fmla="*/ 1789 h 2019"/>
                    <a:gd name="T26" fmla="*/ 0 w 1789"/>
                    <a:gd name="T27" fmla="*/ 0 h 20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89" h="2019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5" y="114"/>
                        <a:pt x="115" y="114"/>
                        <a:pt x="115" y="114"/>
                      </a:cubicBezTo>
                      <a:cubicBezTo>
                        <a:pt x="230" y="225"/>
                        <a:pt x="230" y="225"/>
                        <a:pt x="230" y="225"/>
                      </a:cubicBezTo>
                      <a:cubicBezTo>
                        <a:pt x="115" y="337"/>
                        <a:pt x="115" y="337"/>
                        <a:pt x="115" y="337"/>
                      </a:cubicBezTo>
                      <a:cubicBezTo>
                        <a:pt x="0" y="449"/>
                        <a:pt x="0" y="449"/>
                        <a:pt x="0" y="449"/>
                      </a:cubicBezTo>
                      <a:cubicBezTo>
                        <a:pt x="0" y="449"/>
                        <a:pt x="0" y="449"/>
                        <a:pt x="0" y="449"/>
                      </a:cubicBezTo>
                      <a:cubicBezTo>
                        <a:pt x="741" y="449"/>
                        <a:pt x="1341" y="1049"/>
                        <a:pt x="1341" y="1789"/>
                      </a:cubicBezTo>
                      <a:cubicBezTo>
                        <a:pt x="1341" y="1789"/>
                        <a:pt x="1341" y="1789"/>
                        <a:pt x="1341" y="1789"/>
                      </a:cubicBezTo>
                      <a:cubicBezTo>
                        <a:pt x="1452" y="1904"/>
                        <a:pt x="1452" y="1904"/>
                        <a:pt x="1452" y="1904"/>
                      </a:cubicBezTo>
                      <a:cubicBezTo>
                        <a:pt x="1564" y="2019"/>
                        <a:pt x="1564" y="2019"/>
                        <a:pt x="1564" y="2019"/>
                      </a:cubicBezTo>
                      <a:cubicBezTo>
                        <a:pt x="1675" y="1904"/>
                        <a:pt x="1675" y="1904"/>
                        <a:pt x="1675" y="1904"/>
                      </a:cubicBezTo>
                      <a:cubicBezTo>
                        <a:pt x="1789" y="1789"/>
                        <a:pt x="1789" y="1789"/>
                        <a:pt x="1789" y="1789"/>
                      </a:cubicBezTo>
                      <a:cubicBezTo>
                        <a:pt x="1789" y="801"/>
                        <a:pt x="988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4F62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E5E632E-B79E-48D9-83DB-02EB11D8B32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77689" y="2571699"/>
              <a:ext cx="549360" cy="548640"/>
              <a:chOff x="1565276" y="5783263"/>
              <a:chExt cx="1139825" cy="1003300"/>
            </a:xfrm>
          </p:grpSpPr>
          <p:sp>
            <p:nvSpPr>
              <p:cNvPr id="19" name="Freeform 141">
                <a:extLst>
                  <a:ext uri="{FF2B5EF4-FFF2-40B4-BE49-F238E27FC236}">
                    <a16:creationId xmlns:a16="http://schemas.microsoft.com/office/drawing/2014/main" id="{FD7ACF2A-D2BF-4135-91F2-9B9A3E405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263" y="5830888"/>
                <a:ext cx="1087438" cy="906463"/>
              </a:xfrm>
              <a:custGeom>
                <a:avLst/>
                <a:gdLst>
                  <a:gd name="T0" fmla="*/ 213 w 586"/>
                  <a:gd name="T1" fmla="*/ 186 h 506"/>
                  <a:gd name="T2" fmla="*/ 213 w 586"/>
                  <a:gd name="T3" fmla="*/ 320 h 506"/>
                  <a:gd name="T4" fmla="*/ 186 w 586"/>
                  <a:gd name="T5" fmla="*/ 346 h 506"/>
                  <a:gd name="T6" fmla="*/ 186 w 586"/>
                  <a:gd name="T7" fmla="*/ 346 h 506"/>
                  <a:gd name="T8" fmla="*/ 160 w 586"/>
                  <a:gd name="T9" fmla="*/ 320 h 506"/>
                  <a:gd name="T10" fmla="*/ 160 w 586"/>
                  <a:gd name="T11" fmla="*/ 26 h 506"/>
                  <a:gd name="T12" fmla="*/ 0 w 586"/>
                  <a:gd name="T13" fmla="*/ 26 h 506"/>
                  <a:gd name="T14" fmla="*/ 0 w 586"/>
                  <a:gd name="T15" fmla="*/ 320 h 506"/>
                  <a:gd name="T16" fmla="*/ 186 w 586"/>
                  <a:gd name="T17" fmla="*/ 506 h 506"/>
                  <a:gd name="T18" fmla="*/ 186 w 586"/>
                  <a:gd name="T19" fmla="*/ 506 h 506"/>
                  <a:gd name="T20" fmla="*/ 373 w 586"/>
                  <a:gd name="T21" fmla="*/ 320 h 506"/>
                  <a:gd name="T22" fmla="*/ 373 w 586"/>
                  <a:gd name="T23" fmla="*/ 186 h 506"/>
                  <a:gd name="T24" fmla="*/ 400 w 586"/>
                  <a:gd name="T25" fmla="*/ 160 h 506"/>
                  <a:gd name="T26" fmla="*/ 400 w 586"/>
                  <a:gd name="T27" fmla="*/ 160 h 506"/>
                  <a:gd name="T28" fmla="*/ 426 w 586"/>
                  <a:gd name="T29" fmla="*/ 186 h 506"/>
                  <a:gd name="T30" fmla="*/ 426 w 586"/>
                  <a:gd name="T31" fmla="*/ 480 h 506"/>
                  <a:gd name="T32" fmla="*/ 586 w 586"/>
                  <a:gd name="T33" fmla="*/ 480 h 506"/>
                  <a:gd name="T34" fmla="*/ 586 w 586"/>
                  <a:gd name="T35" fmla="*/ 186 h 506"/>
                  <a:gd name="T36" fmla="*/ 400 w 586"/>
                  <a:gd name="T37" fmla="*/ 0 h 506"/>
                  <a:gd name="T38" fmla="*/ 400 w 586"/>
                  <a:gd name="T39" fmla="*/ 0 h 506"/>
                  <a:gd name="T40" fmla="*/ 213 w 586"/>
                  <a:gd name="T41" fmla="*/ 186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6" h="506">
                    <a:moveTo>
                      <a:pt x="213" y="186"/>
                    </a:moveTo>
                    <a:cubicBezTo>
                      <a:pt x="213" y="320"/>
                      <a:pt x="213" y="320"/>
                      <a:pt x="213" y="320"/>
                    </a:cubicBezTo>
                    <a:cubicBezTo>
                      <a:pt x="213" y="334"/>
                      <a:pt x="201" y="346"/>
                      <a:pt x="186" y="346"/>
                    </a:cubicBezTo>
                    <a:cubicBezTo>
                      <a:pt x="186" y="346"/>
                      <a:pt x="186" y="346"/>
                      <a:pt x="186" y="346"/>
                    </a:cubicBezTo>
                    <a:cubicBezTo>
                      <a:pt x="172" y="346"/>
                      <a:pt x="160" y="334"/>
                      <a:pt x="160" y="320"/>
                    </a:cubicBezTo>
                    <a:cubicBezTo>
                      <a:pt x="160" y="26"/>
                      <a:pt x="160" y="26"/>
                      <a:pt x="16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320"/>
                      <a:pt x="0" y="320"/>
                      <a:pt x="0" y="320"/>
                    </a:cubicBezTo>
                    <a:cubicBezTo>
                      <a:pt x="0" y="423"/>
                      <a:pt x="83" y="506"/>
                      <a:pt x="186" y="506"/>
                    </a:cubicBezTo>
                    <a:cubicBezTo>
                      <a:pt x="186" y="506"/>
                      <a:pt x="186" y="506"/>
                      <a:pt x="186" y="506"/>
                    </a:cubicBezTo>
                    <a:cubicBezTo>
                      <a:pt x="289" y="506"/>
                      <a:pt x="373" y="423"/>
                      <a:pt x="373" y="320"/>
                    </a:cubicBezTo>
                    <a:cubicBezTo>
                      <a:pt x="373" y="186"/>
                      <a:pt x="373" y="186"/>
                      <a:pt x="373" y="186"/>
                    </a:cubicBezTo>
                    <a:cubicBezTo>
                      <a:pt x="373" y="172"/>
                      <a:pt x="385" y="160"/>
                      <a:pt x="400" y="160"/>
                    </a:cubicBezTo>
                    <a:cubicBezTo>
                      <a:pt x="400" y="160"/>
                      <a:pt x="400" y="160"/>
                      <a:pt x="400" y="160"/>
                    </a:cubicBezTo>
                    <a:cubicBezTo>
                      <a:pt x="414" y="160"/>
                      <a:pt x="426" y="172"/>
                      <a:pt x="426" y="186"/>
                    </a:cubicBezTo>
                    <a:cubicBezTo>
                      <a:pt x="426" y="480"/>
                      <a:pt x="426" y="480"/>
                      <a:pt x="426" y="480"/>
                    </a:cubicBezTo>
                    <a:cubicBezTo>
                      <a:pt x="586" y="480"/>
                      <a:pt x="586" y="480"/>
                      <a:pt x="586" y="480"/>
                    </a:cubicBezTo>
                    <a:cubicBezTo>
                      <a:pt x="586" y="186"/>
                      <a:pt x="586" y="186"/>
                      <a:pt x="586" y="186"/>
                    </a:cubicBezTo>
                    <a:cubicBezTo>
                      <a:pt x="586" y="83"/>
                      <a:pt x="503" y="0"/>
                      <a:pt x="400" y="0"/>
                    </a:cubicBezTo>
                    <a:cubicBezTo>
                      <a:pt x="400" y="0"/>
                      <a:pt x="400" y="0"/>
                      <a:pt x="400" y="0"/>
                    </a:cubicBezTo>
                    <a:cubicBezTo>
                      <a:pt x="297" y="0"/>
                      <a:pt x="213" y="83"/>
                      <a:pt x="213" y="186"/>
                    </a:cubicBezTo>
                    <a:close/>
                  </a:path>
                </a:pathLst>
              </a:custGeom>
              <a:noFill/>
              <a:ln w="22225" cap="rnd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A127ED8-48AD-4FA6-92F8-68403B31C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5276" y="5783263"/>
                <a:ext cx="347663" cy="95250"/>
              </a:xfrm>
              <a:prstGeom prst="rect">
                <a:avLst/>
              </a:prstGeom>
              <a:noFill/>
              <a:ln w="22225" cap="rnd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8E9394B-9DAE-4FD3-9F18-880177927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9026" y="6691313"/>
                <a:ext cx="346075" cy="95250"/>
              </a:xfrm>
              <a:prstGeom prst="rect">
                <a:avLst/>
              </a:prstGeom>
              <a:noFill/>
              <a:ln w="22225" cap="rnd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Freeform 144">
                <a:extLst>
                  <a:ext uri="{FF2B5EF4-FFF2-40B4-BE49-F238E27FC236}">
                    <a16:creationId xmlns:a16="http://schemas.microsoft.com/office/drawing/2014/main" id="{AB23CAB9-621E-4363-89C0-672DEC123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9901" y="6213475"/>
                <a:ext cx="271463" cy="381000"/>
              </a:xfrm>
              <a:custGeom>
                <a:avLst/>
                <a:gdLst>
                  <a:gd name="T0" fmla="*/ 0 w 146"/>
                  <a:gd name="T1" fmla="*/ 0 h 213"/>
                  <a:gd name="T2" fmla="*/ 0 w 146"/>
                  <a:gd name="T3" fmla="*/ 107 h 213"/>
                  <a:gd name="T4" fmla="*/ 106 w 146"/>
                  <a:gd name="T5" fmla="*/ 213 h 213"/>
                  <a:gd name="T6" fmla="*/ 106 w 146"/>
                  <a:gd name="T7" fmla="*/ 213 h 213"/>
                  <a:gd name="T8" fmla="*/ 146 w 146"/>
                  <a:gd name="T9" fmla="*/ 2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213">
                    <a:moveTo>
                      <a:pt x="0" y="0"/>
                    </a:move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66"/>
                      <a:pt x="47" y="213"/>
                      <a:pt x="106" y="213"/>
                    </a:cubicBezTo>
                    <a:cubicBezTo>
                      <a:pt x="106" y="213"/>
                      <a:pt x="106" y="213"/>
                      <a:pt x="106" y="213"/>
                    </a:cubicBezTo>
                    <a:cubicBezTo>
                      <a:pt x="146" y="213"/>
                      <a:pt x="146" y="213"/>
                      <a:pt x="146" y="213"/>
                    </a:cubicBezTo>
                  </a:path>
                </a:pathLst>
              </a:custGeom>
              <a:noFill/>
              <a:ln w="22225" cap="rnd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Freeform 145">
                <a:extLst>
                  <a:ext uri="{FF2B5EF4-FFF2-40B4-BE49-F238E27FC236}">
                    <a16:creationId xmlns:a16="http://schemas.microsoft.com/office/drawing/2014/main" id="{7EFC8406-31C2-4CE7-A5B2-43BCDAF7E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6751" y="6523038"/>
                <a:ext cx="74613" cy="142875"/>
              </a:xfrm>
              <a:custGeom>
                <a:avLst/>
                <a:gdLst>
                  <a:gd name="T0" fmla="*/ 0 w 47"/>
                  <a:gd name="T1" fmla="*/ 0 h 90"/>
                  <a:gd name="T2" fmla="*/ 47 w 47"/>
                  <a:gd name="T3" fmla="*/ 45 h 90"/>
                  <a:gd name="T4" fmla="*/ 0 w 47"/>
                  <a:gd name="T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90">
                    <a:moveTo>
                      <a:pt x="0" y="0"/>
                    </a:moveTo>
                    <a:lnTo>
                      <a:pt x="47" y="45"/>
                    </a:lnTo>
                    <a:lnTo>
                      <a:pt x="0" y="90"/>
                    </a:lnTo>
                  </a:path>
                </a:pathLst>
              </a:custGeom>
              <a:noFill/>
              <a:ln w="22225" cap="rnd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Freeform 146">
                <a:extLst>
                  <a:ext uri="{FF2B5EF4-FFF2-40B4-BE49-F238E27FC236}">
                    <a16:creationId xmlns:a16="http://schemas.microsoft.com/office/drawing/2014/main" id="{6C008241-6D5C-4BFE-8DF5-E67645C6B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413" y="5975350"/>
                <a:ext cx="246063" cy="381000"/>
              </a:xfrm>
              <a:custGeom>
                <a:avLst/>
                <a:gdLst>
                  <a:gd name="T0" fmla="*/ 133 w 133"/>
                  <a:gd name="T1" fmla="*/ 213 h 213"/>
                  <a:gd name="T2" fmla="*/ 133 w 133"/>
                  <a:gd name="T3" fmla="*/ 106 h 213"/>
                  <a:gd name="T4" fmla="*/ 27 w 133"/>
                  <a:gd name="T5" fmla="*/ 0 h 213"/>
                  <a:gd name="T6" fmla="*/ 27 w 133"/>
                  <a:gd name="T7" fmla="*/ 0 h 213"/>
                  <a:gd name="T8" fmla="*/ 0 w 133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213">
                    <a:moveTo>
                      <a:pt x="133" y="213"/>
                    </a:moveTo>
                    <a:cubicBezTo>
                      <a:pt x="133" y="106"/>
                      <a:pt x="133" y="106"/>
                      <a:pt x="133" y="106"/>
                    </a:cubicBezTo>
                    <a:cubicBezTo>
                      <a:pt x="133" y="47"/>
                      <a:pt x="86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22225" cap="rnd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Freeform 147">
                <a:extLst>
                  <a:ext uri="{FF2B5EF4-FFF2-40B4-BE49-F238E27FC236}">
                    <a16:creationId xmlns:a16="http://schemas.microsoft.com/office/drawing/2014/main" id="{F5BE2D16-9629-4715-BF16-7EE40C3E8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451" y="6284913"/>
                <a:ext cx="147638" cy="71438"/>
              </a:xfrm>
              <a:custGeom>
                <a:avLst/>
                <a:gdLst>
                  <a:gd name="T0" fmla="*/ 93 w 93"/>
                  <a:gd name="T1" fmla="*/ 0 h 45"/>
                  <a:gd name="T2" fmla="*/ 46 w 93"/>
                  <a:gd name="T3" fmla="*/ 45 h 45"/>
                  <a:gd name="T4" fmla="*/ 0 w 93"/>
                  <a:gd name="T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" h="45">
                    <a:moveTo>
                      <a:pt x="93" y="0"/>
                    </a:moveTo>
                    <a:lnTo>
                      <a:pt x="46" y="45"/>
                    </a:lnTo>
                    <a:lnTo>
                      <a:pt x="0" y="0"/>
                    </a:lnTo>
                  </a:path>
                </a:pathLst>
              </a:custGeom>
              <a:noFill/>
              <a:ln w="22225" cap="rnd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" name="Google Shape;862;p91">
              <a:extLst>
                <a:ext uri="{FF2B5EF4-FFF2-40B4-BE49-F238E27FC236}">
                  <a16:creationId xmlns:a16="http://schemas.microsoft.com/office/drawing/2014/main" id="{A519387B-F671-4821-AC18-013D8A57B953}"/>
                </a:ext>
              </a:extLst>
            </p:cNvPr>
            <p:cNvSpPr txBox="1"/>
            <p:nvPr/>
          </p:nvSpPr>
          <p:spPr>
            <a:xfrm>
              <a:off x="4321843" y="4686045"/>
              <a:ext cx="1520969" cy="615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DM Sans"/>
                  <a:cs typeface="Arial"/>
                  <a:sym typeface="Arial"/>
                </a:rPr>
                <a:t>Predictive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DM Sans"/>
                  <a:cs typeface="Arial"/>
                  <a:sym typeface="Arial"/>
                </a:rPr>
                <a:t>Analytics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8C0D216-2620-452E-9B6A-7C125053094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60096" y="4160875"/>
              <a:ext cx="535751" cy="548640"/>
              <a:chOff x="1585913" y="47625"/>
              <a:chExt cx="1055688" cy="1081088"/>
            </a:xfrm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D5059FFE-2FF8-48D3-BDF9-F08665FEF2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5913" y="47625"/>
                <a:ext cx="590550" cy="1081088"/>
              </a:xfrm>
              <a:custGeom>
                <a:avLst/>
                <a:gdLst>
                  <a:gd name="T0" fmla="*/ 316 w 319"/>
                  <a:gd name="T1" fmla="*/ 80 h 605"/>
                  <a:gd name="T2" fmla="*/ 250 w 319"/>
                  <a:gd name="T3" fmla="*/ 0 h 605"/>
                  <a:gd name="T4" fmla="*/ 143 w 319"/>
                  <a:gd name="T5" fmla="*/ 93 h 605"/>
                  <a:gd name="T6" fmla="*/ 68 w 319"/>
                  <a:gd name="T7" fmla="*/ 191 h 605"/>
                  <a:gd name="T8" fmla="*/ 51 w 319"/>
                  <a:gd name="T9" fmla="*/ 362 h 605"/>
                  <a:gd name="T10" fmla="*/ 156 w 319"/>
                  <a:gd name="T11" fmla="*/ 493 h 605"/>
                  <a:gd name="T12" fmla="*/ 316 w 319"/>
                  <a:gd name="T13" fmla="*/ 520 h 605"/>
                  <a:gd name="T14" fmla="*/ 316 w 319"/>
                  <a:gd name="T15" fmla="*/ 453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9" h="605">
                    <a:moveTo>
                      <a:pt x="316" y="80"/>
                    </a:moveTo>
                    <a:cubicBezTo>
                      <a:pt x="316" y="53"/>
                      <a:pt x="319" y="0"/>
                      <a:pt x="250" y="0"/>
                    </a:cubicBezTo>
                    <a:cubicBezTo>
                      <a:pt x="195" y="0"/>
                      <a:pt x="145" y="58"/>
                      <a:pt x="143" y="93"/>
                    </a:cubicBezTo>
                    <a:cubicBezTo>
                      <a:pt x="102" y="99"/>
                      <a:pt x="62" y="139"/>
                      <a:pt x="68" y="191"/>
                    </a:cubicBezTo>
                    <a:cubicBezTo>
                      <a:pt x="28" y="210"/>
                      <a:pt x="0" y="313"/>
                      <a:pt x="51" y="362"/>
                    </a:cubicBezTo>
                    <a:cubicBezTo>
                      <a:pt x="42" y="404"/>
                      <a:pt x="70" y="501"/>
                      <a:pt x="156" y="493"/>
                    </a:cubicBezTo>
                    <a:cubicBezTo>
                      <a:pt x="177" y="605"/>
                      <a:pt x="316" y="602"/>
                      <a:pt x="316" y="520"/>
                    </a:cubicBezTo>
                    <a:cubicBezTo>
                      <a:pt x="316" y="453"/>
                      <a:pt x="316" y="453"/>
                      <a:pt x="316" y="453"/>
                    </a:cubicBezTo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A5AC7AD1-4CE5-4DB5-A7A7-BA6B4F1821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026" y="214313"/>
                <a:ext cx="171450" cy="142875"/>
              </a:xfrm>
              <a:custGeom>
                <a:avLst/>
                <a:gdLst>
                  <a:gd name="T0" fmla="*/ 93 w 93"/>
                  <a:gd name="T1" fmla="*/ 80 h 80"/>
                  <a:gd name="T2" fmla="*/ 0 w 93"/>
                  <a:gd name="T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3" h="80">
                    <a:moveTo>
                      <a:pt x="93" y="80"/>
                    </a:moveTo>
                    <a:cubicBezTo>
                      <a:pt x="45" y="80"/>
                      <a:pt x="0" y="72"/>
                      <a:pt x="0" y="0"/>
                    </a:cubicBezTo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D232F2DE-BC15-4D16-90B8-EC9B19743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8963" y="425450"/>
                <a:ext cx="633413" cy="120650"/>
              </a:xfrm>
              <a:custGeom>
                <a:avLst/>
                <a:gdLst>
                  <a:gd name="T0" fmla="*/ 0 w 342"/>
                  <a:gd name="T1" fmla="*/ 54 h 68"/>
                  <a:gd name="T2" fmla="*/ 81 w 342"/>
                  <a:gd name="T3" fmla="*/ 41 h 68"/>
                  <a:gd name="T4" fmla="*/ 128 w 342"/>
                  <a:gd name="T5" fmla="*/ 2 h 68"/>
                  <a:gd name="T6" fmla="*/ 168 w 342"/>
                  <a:gd name="T7" fmla="*/ 2 h 68"/>
                  <a:gd name="T8" fmla="*/ 342 w 342"/>
                  <a:gd name="T9" fmla="*/ 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68">
                    <a:moveTo>
                      <a:pt x="0" y="54"/>
                    </a:moveTo>
                    <a:cubicBezTo>
                      <a:pt x="22" y="68"/>
                      <a:pt x="60" y="63"/>
                      <a:pt x="81" y="41"/>
                    </a:cubicBezTo>
                    <a:cubicBezTo>
                      <a:pt x="96" y="25"/>
                      <a:pt x="112" y="0"/>
                      <a:pt x="128" y="2"/>
                    </a:cubicBezTo>
                    <a:cubicBezTo>
                      <a:pt x="168" y="2"/>
                      <a:pt x="168" y="2"/>
                      <a:pt x="168" y="2"/>
                    </a:cubicBezTo>
                    <a:cubicBezTo>
                      <a:pt x="342" y="2"/>
                      <a:pt x="342" y="2"/>
                      <a:pt x="342" y="2"/>
                    </a:cubicBezTo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3D33C8BC-2822-4153-8715-FB7646E7B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876" y="809625"/>
                <a:ext cx="444500" cy="50800"/>
              </a:xfrm>
              <a:custGeom>
                <a:avLst/>
                <a:gdLst>
                  <a:gd name="T0" fmla="*/ 0 w 240"/>
                  <a:gd name="T1" fmla="*/ 29 h 29"/>
                  <a:gd name="T2" fmla="*/ 66 w 240"/>
                  <a:gd name="T3" fmla="*/ 0 h 29"/>
                  <a:gd name="T4" fmla="*/ 240 w 2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29">
                    <a:moveTo>
                      <a:pt x="0" y="29"/>
                    </a:moveTo>
                    <a:cubicBezTo>
                      <a:pt x="9" y="6"/>
                      <a:pt x="33" y="0"/>
                      <a:pt x="66" y="0"/>
                    </a:cubicBezTo>
                    <a:cubicBezTo>
                      <a:pt x="240" y="0"/>
                      <a:pt x="240" y="0"/>
                      <a:pt x="240" y="0"/>
                    </a:cubicBezTo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D0FA29F5-2396-4001-8017-13E5B7D81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563" y="717550"/>
                <a:ext cx="77788" cy="77788"/>
              </a:xfrm>
              <a:custGeom>
                <a:avLst/>
                <a:gdLst>
                  <a:gd name="T0" fmla="*/ 42 w 42"/>
                  <a:gd name="T1" fmla="*/ 43 h 43"/>
                  <a:gd name="T2" fmla="*/ 0 w 42"/>
                  <a:gd name="T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2" h="43">
                    <a:moveTo>
                      <a:pt x="42" y="43"/>
                    </a:moveTo>
                    <a:cubicBezTo>
                      <a:pt x="19" y="39"/>
                      <a:pt x="0" y="18"/>
                      <a:pt x="0" y="0"/>
                    </a:cubicBezTo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Freeform 10">
                <a:extLst>
                  <a:ext uri="{FF2B5EF4-FFF2-40B4-BE49-F238E27FC236}">
                    <a16:creationId xmlns:a16="http://schemas.microsoft.com/office/drawing/2014/main" id="{81CA2629-2ABF-4244-B791-BA915ECFE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4838" y="717550"/>
                <a:ext cx="192088" cy="211138"/>
              </a:xfrm>
              <a:custGeom>
                <a:avLst/>
                <a:gdLst>
                  <a:gd name="T0" fmla="*/ 0 w 104"/>
                  <a:gd name="T1" fmla="*/ 118 h 118"/>
                  <a:gd name="T2" fmla="*/ 104 w 104"/>
                  <a:gd name="T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4" h="118">
                    <a:moveTo>
                      <a:pt x="0" y="118"/>
                    </a:moveTo>
                    <a:cubicBezTo>
                      <a:pt x="0" y="67"/>
                      <a:pt x="29" y="0"/>
                      <a:pt x="104" y="0"/>
                    </a:cubicBezTo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id="{F57D4A18-91DC-4A1F-AF5E-4039A56F4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1176" y="450850"/>
                <a:ext cx="77788" cy="146050"/>
              </a:xfrm>
              <a:custGeom>
                <a:avLst/>
                <a:gdLst>
                  <a:gd name="T0" fmla="*/ 0 w 42"/>
                  <a:gd name="T1" fmla="*/ 0 h 82"/>
                  <a:gd name="T2" fmla="*/ 42 w 42"/>
                  <a:gd name="T3" fmla="*/ 40 h 82"/>
                  <a:gd name="T4" fmla="*/ 14 w 42"/>
                  <a:gd name="T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82">
                    <a:moveTo>
                      <a:pt x="0" y="0"/>
                    </a:moveTo>
                    <a:cubicBezTo>
                      <a:pt x="23" y="0"/>
                      <a:pt x="42" y="16"/>
                      <a:pt x="42" y="40"/>
                    </a:cubicBezTo>
                    <a:cubicBezTo>
                      <a:pt x="42" y="58"/>
                      <a:pt x="30" y="76"/>
                      <a:pt x="14" y="82"/>
                    </a:cubicBezTo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Freeform 12">
                <a:extLst>
                  <a:ext uri="{FF2B5EF4-FFF2-40B4-BE49-F238E27FC236}">
                    <a16:creationId xmlns:a16="http://schemas.microsoft.com/office/drawing/2014/main" id="{B87800D6-3EF5-458A-9FE1-2BE3C6F54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4538" y="173038"/>
                <a:ext cx="304800" cy="65088"/>
              </a:xfrm>
              <a:custGeom>
                <a:avLst/>
                <a:gdLst>
                  <a:gd name="T0" fmla="*/ 164 w 164"/>
                  <a:gd name="T1" fmla="*/ 36 h 36"/>
                  <a:gd name="T2" fmla="*/ 84 w 164"/>
                  <a:gd name="T3" fmla="*/ 36 h 36"/>
                  <a:gd name="T4" fmla="*/ 0 w 164"/>
                  <a:gd name="T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4" h="36">
                    <a:moveTo>
                      <a:pt x="164" y="36"/>
                    </a:moveTo>
                    <a:cubicBezTo>
                      <a:pt x="84" y="36"/>
                      <a:pt x="84" y="36"/>
                      <a:pt x="84" y="36"/>
                    </a:cubicBezTo>
                    <a:cubicBezTo>
                      <a:pt x="48" y="36"/>
                      <a:pt x="12" y="31"/>
                      <a:pt x="0" y="0"/>
                    </a:cubicBezTo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Line 13">
                <a:extLst>
                  <a:ext uri="{FF2B5EF4-FFF2-40B4-BE49-F238E27FC236}">
                    <a16:creationId xmlns:a16="http://schemas.microsoft.com/office/drawing/2014/main" id="{B3B55265-E07E-44DA-8268-016DF6338B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0113" y="285750"/>
                <a:ext cx="0" cy="142875"/>
              </a:xfrm>
              <a:prstGeom prst="line">
                <a:avLst/>
              </a:pr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Line 14">
                <a:extLst>
                  <a:ext uri="{FF2B5EF4-FFF2-40B4-BE49-F238E27FC236}">
                    <a16:creationId xmlns:a16="http://schemas.microsoft.com/office/drawing/2014/main" id="{1B8AD3A3-853A-432F-90A0-A73A5FCBA4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0113" y="500063"/>
                <a:ext cx="0" cy="261938"/>
              </a:xfrm>
              <a:prstGeom prst="line">
                <a:avLst/>
              </a:pr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Line 15">
                <a:extLst>
                  <a:ext uri="{FF2B5EF4-FFF2-40B4-BE49-F238E27FC236}">
                    <a16:creationId xmlns:a16="http://schemas.microsoft.com/office/drawing/2014/main" id="{175D9E1A-E6DB-464F-B6D3-05261DD99D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0113" y="619125"/>
                <a:ext cx="149225" cy="0"/>
              </a:xfrm>
              <a:prstGeom prst="line">
                <a:avLst/>
              </a:pr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Line 16">
                <a:extLst>
                  <a:ext uri="{FF2B5EF4-FFF2-40B4-BE49-F238E27FC236}">
                    <a16:creationId xmlns:a16="http://schemas.microsoft.com/office/drawing/2014/main" id="{83F72670-BD3E-4FE7-A76A-FB0778FC1D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0913" y="1000125"/>
                <a:ext cx="98425" cy="0"/>
              </a:xfrm>
              <a:prstGeom prst="line">
                <a:avLst/>
              </a:pr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CCAE5E8-9E13-42B8-A2A5-E37FB514B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2376" y="357188"/>
                <a:ext cx="149225" cy="142875"/>
              </a:xfrm>
              <a:prstGeom prst="ellipse">
                <a:avLst/>
              </a:pr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F285D4A-EC8F-40E4-8DA5-6CDFD09B1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9338" y="166688"/>
                <a:ext cx="147638" cy="142875"/>
              </a:xfrm>
              <a:prstGeom prst="ellipse">
                <a:avLst/>
              </a:pr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1B03F86-851C-441B-8ED2-3DDB8282A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9338" y="547688"/>
                <a:ext cx="147638" cy="142875"/>
              </a:xfrm>
              <a:prstGeom prst="ellipse">
                <a:avLst/>
              </a:pr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C6E6EC4-049A-46E1-B697-BA7DF903C8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9338" y="928688"/>
                <a:ext cx="147638" cy="142875"/>
              </a:xfrm>
              <a:prstGeom prst="ellipse">
                <a:avLst/>
              </a:pr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9FE818A-69F2-430D-810B-BF206E6AA3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2376" y="738188"/>
                <a:ext cx="149225" cy="142875"/>
              </a:xfrm>
              <a:prstGeom prst="ellipse">
                <a:avLst/>
              </a:pr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" name="Google Shape;862;p91">
              <a:extLst>
                <a:ext uri="{FF2B5EF4-FFF2-40B4-BE49-F238E27FC236}">
                  <a16:creationId xmlns:a16="http://schemas.microsoft.com/office/drawing/2014/main" id="{1702D25B-332C-41CB-88E0-5B04502F95CF}"/>
                </a:ext>
              </a:extLst>
            </p:cNvPr>
            <p:cNvSpPr txBox="1"/>
            <p:nvPr/>
          </p:nvSpPr>
          <p:spPr>
            <a:xfrm>
              <a:off x="4719056" y="3099095"/>
              <a:ext cx="1939496" cy="615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DM Sans"/>
                  <a:cs typeface="Arial"/>
                  <a:sym typeface="Arial"/>
                </a:rPr>
                <a:t>Data Lake/</a:t>
              </a:r>
              <a:b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DM Sans"/>
                  <a:cs typeface="Arial"/>
                  <a:sym typeface="Arial"/>
                </a:rPr>
              </a:b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DM Sans"/>
                  <a:cs typeface="Arial"/>
                  <a:sym typeface="Arial"/>
                </a:rPr>
                <a:t>Warehouse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4173583-AE54-4EBF-BB57-31098EEC264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79608" y="2530703"/>
              <a:ext cx="484300" cy="576073"/>
              <a:chOff x="1698626" y="3860800"/>
              <a:chExt cx="846138" cy="1006476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068F49D8-79AC-43CC-83D9-B029F601FE37}"/>
                  </a:ext>
                </a:extLst>
              </p:cNvPr>
              <p:cNvGrpSpPr/>
              <p:nvPr/>
            </p:nvGrpSpPr>
            <p:grpSpPr>
              <a:xfrm>
                <a:off x="1698626" y="3860800"/>
                <a:ext cx="846138" cy="1006476"/>
                <a:chOff x="1698626" y="3860800"/>
                <a:chExt cx="846138" cy="1006476"/>
              </a:xfrm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0A5F607E-A1B0-4F0B-8CA9-C27D281D4648}"/>
                    </a:ext>
                  </a:extLst>
                </p:cNvPr>
                <p:cNvGrpSpPr/>
                <p:nvPr/>
              </p:nvGrpSpPr>
              <p:grpSpPr>
                <a:xfrm>
                  <a:off x="1698626" y="3860800"/>
                  <a:ext cx="846138" cy="1006476"/>
                  <a:chOff x="1698626" y="3860800"/>
                  <a:chExt cx="846138" cy="1006476"/>
                </a:xfrm>
              </p:grpSpPr>
              <p:sp>
                <p:nvSpPr>
                  <p:cNvPr id="69" name="Freeform 92">
                    <a:extLst>
                      <a:ext uri="{FF2B5EF4-FFF2-40B4-BE49-F238E27FC236}">
                        <a16:creationId xmlns:a16="http://schemas.microsoft.com/office/drawing/2014/main" id="{4053B04F-F6B4-4FF5-AACC-4571B99368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98627" y="3860800"/>
                    <a:ext cx="846137" cy="384796"/>
                  </a:xfrm>
                  <a:custGeom>
                    <a:avLst/>
                    <a:gdLst>
                      <a:gd name="T0" fmla="*/ 454 w 454"/>
                      <a:gd name="T1" fmla="*/ 80 h 294"/>
                      <a:gd name="T2" fmla="*/ 227 w 454"/>
                      <a:gd name="T3" fmla="*/ 0 h 294"/>
                      <a:gd name="T4" fmla="*/ 0 w 454"/>
                      <a:gd name="T5" fmla="*/ 80 h 294"/>
                      <a:gd name="T6" fmla="*/ 0 w 454"/>
                      <a:gd name="T7" fmla="*/ 214 h 294"/>
                      <a:gd name="T8" fmla="*/ 227 w 454"/>
                      <a:gd name="T9" fmla="*/ 294 h 294"/>
                      <a:gd name="T10" fmla="*/ 454 w 454"/>
                      <a:gd name="T11" fmla="*/ 214 h 294"/>
                      <a:gd name="T12" fmla="*/ 454 w 454"/>
                      <a:gd name="T13" fmla="*/ 80 h 294"/>
                      <a:gd name="connsiteX0" fmla="*/ 5000 w 10000"/>
                      <a:gd name="connsiteY0" fmla="*/ 10000 h 11730"/>
                      <a:gd name="connsiteX1" fmla="*/ 10000 w 10000"/>
                      <a:gd name="connsiteY1" fmla="*/ 7279 h 11730"/>
                      <a:gd name="connsiteX2" fmla="*/ 10000 w 10000"/>
                      <a:gd name="connsiteY2" fmla="*/ 2721 h 11730"/>
                      <a:gd name="connsiteX3" fmla="*/ 5000 w 10000"/>
                      <a:gd name="connsiteY3" fmla="*/ 0 h 11730"/>
                      <a:gd name="connsiteX4" fmla="*/ 0 w 10000"/>
                      <a:gd name="connsiteY4" fmla="*/ 2721 h 11730"/>
                      <a:gd name="connsiteX5" fmla="*/ 0 w 10000"/>
                      <a:gd name="connsiteY5" fmla="*/ 7279 h 11730"/>
                      <a:gd name="connsiteX6" fmla="*/ 6081 w 10000"/>
                      <a:gd name="connsiteY6" fmla="*/ 11730 h 11730"/>
                      <a:gd name="connsiteX0" fmla="*/ 5000 w 10000"/>
                      <a:gd name="connsiteY0" fmla="*/ 10000 h 10000"/>
                      <a:gd name="connsiteX1" fmla="*/ 10000 w 10000"/>
                      <a:gd name="connsiteY1" fmla="*/ 7279 h 10000"/>
                      <a:gd name="connsiteX2" fmla="*/ 10000 w 10000"/>
                      <a:gd name="connsiteY2" fmla="*/ 2721 h 10000"/>
                      <a:gd name="connsiteX3" fmla="*/ 5000 w 10000"/>
                      <a:gd name="connsiteY3" fmla="*/ 0 h 10000"/>
                      <a:gd name="connsiteX4" fmla="*/ 0 w 10000"/>
                      <a:gd name="connsiteY4" fmla="*/ 2721 h 10000"/>
                      <a:gd name="connsiteX5" fmla="*/ 0 w 10000"/>
                      <a:gd name="connsiteY5" fmla="*/ 7279 h 10000"/>
                      <a:gd name="connsiteX0" fmla="*/ 10000 w 10000"/>
                      <a:gd name="connsiteY0" fmla="*/ 7279 h 7279"/>
                      <a:gd name="connsiteX1" fmla="*/ 10000 w 10000"/>
                      <a:gd name="connsiteY1" fmla="*/ 2721 h 7279"/>
                      <a:gd name="connsiteX2" fmla="*/ 5000 w 10000"/>
                      <a:gd name="connsiteY2" fmla="*/ 0 h 7279"/>
                      <a:gd name="connsiteX3" fmla="*/ 0 w 10000"/>
                      <a:gd name="connsiteY3" fmla="*/ 2721 h 7279"/>
                      <a:gd name="connsiteX4" fmla="*/ 0 w 10000"/>
                      <a:gd name="connsiteY4" fmla="*/ 7279 h 7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00" h="7279">
                        <a:moveTo>
                          <a:pt x="10000" y="7279"/>
                        </a:moveTo>
                        <a:lnTo>
                          <a:pt x="10000" y="2721"/>
                        </a:lnTo>
                        <a:cubicBezTo>
                          <a:pt x="10000" y="1224"/>
                          <a:pt x="7753" y="0"/>
                          <a:pt x="5000" y="0"/>
                        </a:cubicBezTo>
                        <a:cubicBezTo>
                          <a:pt x="2247" y="0"/>
                          <a:pt x="0" y="1224"/>
                          <a:pt x="0" y="2721"/>
                        </a:cubicBezTo>
                        <a:lnTo>
                          <a:pt x="0" y="7279"/>
                        </a:lnTo>
                      </a:path>
                    </a:pathLst>
                  </a:custGeom>
                  <a:noFill/>
                  <a:ln w="22225" cap="flat">
                    <a:solidFill>
                      <a:schemeClr val="bg2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" name="Freeform 95">
                    <a:extLst>
                      <a:ext uri="{FF2B5EF4-FFF2-40B4-BE49-F238E27FC236}">
                        <a16:creationId xmlns:a16="http://schemas.microsoft.com/office/drawing/2014/main" id="{89B07B99-E8AA-4E9A-8EEA-FEBDBA9FFF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98626" y="4579938"/>
                    <a:ext cx="846138" cy="287338"/>
                  </a:xfrm>
                  <a:custGeom>
                    <a:avLst/>
                    <a:gdLst>
                      <a:gd name="T0" fmla="*/ 0 w 454"/>
                      <a:gd name="T1" fmla="*/ 0 h 160"/>
                      <a:gd name="T2" fmla="*/ 0 w 454"/>
                      <a:gd name="T3" fmla="*/ 80 h 160"/>
                      <a:gd name="T4" fmla="*/ 227 w 454"/>
                      <a:gd name="T5" fmla="*/ 160 h 160"/>
                      <a:gd name="T6" fmla="*/ 454 w 454"/>
                      <a:gd name="T7" fmla="*/ 80 h 160"/>
                      <a:gd name="T8" fmla="*/ 454 w 454"/>
                      <a:gd name="T9" fmla="*/ 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4" h="160">
                        <a:moveTo>
                          <a:pt x="0" y="0"/>
                        </a:moveTo>
                        <a:cubicBezTo>
                          <a:pt x="0" y="80"/>
                          <a:pt x="0" y="80"/>
                          <a:pt x="0" y="80"/>
                        </a:cubicBezTo>
                        <a:cubicBezTo>
                          <a:pt x="0" y="125"/>
                          <a:pt x="102" y="160"/>
                          <a:pt x="227" y="160"/>
                        </a:cubicBezTo>
                        <a:cubicBezTo>
                          <a:pt x="352" y="160"/>
                          <a:pt x="454" y="125"/>
                          <a:pt x="454" y="80"/>
                        </a:cubicBezTo>
                        <a:cubicBezTo>
                          <a:pt x="454" y="0"/>
                          <a:pt x="454" y="0"/>
                          <a:pt x="454" y="0"/>
                        </a:cubicBezTo>
                      </a:path>
                    </a:pathLst>
                  </a:custGeom>
                  <a:noFill/>
                  <a:ln w="22225" cap="flat">
                    <a:solidFill>
                      <a:schemeClr val="bg2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6" name="Freeform 93">
                  <a:extLst>
                    <a:ext uri="{FF2B5EF4-FFF2-40B4-BE49-F238E27FC236}">
                      <a16:creationId xmlns:a16="http://schemas.microsoft.com/office/drawing/2014/main" id="{80831736-759C-4D9E-AA98-EA23145146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8626" y="4005263"/>
                  <a:ext cx="846138" cy="144463"/>
                </a:xfrm>
                <a:custGeom>
                  <a:avLst/>
                  <a:gdLst>
                    <a:gd name="T0" fmla="*/ 0 w 454"/>
                    <a:gd name="T1" fmla="*/ 0 h 80"/>
                    <a:gd name="T2" fmla="*/ 227 w 454"/>
                    <a:gd name="T3" fmla="*/ 80 h 80"/>
                    <a:gd name="T4" fmla="*/ 454 w 454"/>
                    <a:gd name="T5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54" h="80">
                      <a:moveTo>
                        <a:pt x="0" y="0"/>
                      </a:moveTo>
                      <a:cubicBezTo>
                        <a:pt x="0" y="45"/>
                        <a:pt x="102" y="80"/>
                        <a:pt x="227" y="80"/>
                      </a:cubicBezTo>
                      <a:cubicBezTo>
                        <a:pt x="352" y="80"/>
                        <a:pt x="454" y="45"/>
                        <a:pt x="454" y="0"/>
                      </a:cubicBezTo>
                    </a:path>
                  </a:pathLst>
                </a:custGeom>
                <a:noFill/>
                <a:ln w="22225" cap="flat">
                  <a:solidFill>
                    <a:schemeClr val="bg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CCC7119F-5495-4884-B43E-86D6616D20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98626" y="4158394"/>
                  <a:ext cx="0" cy="430212"/>
                </a:xfrm>
                <a:prstGeom prst="line">
                  <a:avLst/>
                </a:prstGeom>
                <a:ln w="22225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E686AC76-F996-4E10-A32D-7E5510FAAC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4764" y="4213119"/>
                  <a:ext cx="0" cy="430212"/>
                </a:xfrm>
                <a:prstGeom prst="line">
                  <a:avLst/>
                </a:prstGeom>
                <a:ln w="22225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1FF3EFE1-D416-401F-882A-B7480F94A04E}"/>
                  </a:ext>
                </a:extLst>
              </p:cNvPr>
              <p:cNvGrpSpPr/>
              <p:nvPr/>
            </p:nvGrpSpPr>
            <p:grpSpPr>
              <a:xfrm>
                <a:off x="1889442" y="4260577"/>
                <a:ext cx="464511" cy="446982"/>
                <a:chOff x="7802555" y="2230438"/>
                <a:chExt cx="588962" cy="566738"/>
              </a:xfrm>
            </p:grpSpPr>
            <p:sp>
              <p:nvSpPr>
                <p:cNvPr id="63" name="Freeform 57">
                  <a:extLst>
                    <a:ext uri="{FF2B5EF4-FFF2-40B4-BE49-F238E27FC236}">
                      <a16:creationId xmlns:a16="http://schemas.microsoft.com/office/drawing/2014/main" id="{AE1D3864-023C-4D4D-883E-DB138ABCE8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02555" y="2230438"/>
                  <a:ext cx="588962" cy="566738"/>
                </a:xfrm>
                <a:custGeom>
                  <a:avLst/>
                  <a:gdLst>
                    <a:gd name="T0" fmla="*/ 316 w 316"/>
                    <a:gd name="T1" fmla="*/ 122 h 315"/>
                    <a:gd name="T2" fmla="*/ 295 w 316"/>
                    <a:gd name="T3" fmla="*/ 71 h 315"/>
                    <a:gd name="T4" fmla="*/ 264 w 316"/>
                    <a:gd name="T5" fmla="*/ 81 h 315"/>
                    <a:gd name="T6" fmla="*/ 234 w 316"/>
                    <a:gd name="T7" fmla="*/ 51 h 315"/>
                    <a:gd name="T8" fmla="*/ 244 w 316"/>
                    <a:gd name="T9" fmla="*/ 21 h 315"/>
                    <a:gd name="T10" fmla="*/ 194 w 316"/>
                    <a:gd name="T11" fmla="*/ 0 h 315"/>
                    <a:gd name="T12" fmla="*/ 179 w 316"/>
                    <a:gd name="T13" fmla="*/ 29 h 315"/>
                    <a:gd name="T14" fmla="*/ 137 w 316"/>
                    <a:gd name="T15" fmla="*/ 29 h 315"/>
                    <a:gd name="T16" fmla="*/ 122 w 316"/>
                    <a:gd name="T17" fmla="*/ 0 h 315"/>
                    <a:gd name="T18" fmla="*/ 72 w 316"/>
                    <a:gd name="T19" fmla="*/ 21 h 315"/>
                    <a:gd name="T20" fmla="*/ 82 w 316"/>
                    <a:gd name="T21" fmla="*/ 51 h 315"/>
                    <a:gd name="T22" fmla="*/ 52 w 316"/>
                    <a:gd name="T23" fmla="*/ 81 h 315"/>
                    <a:gd name="T24" fmla="*/ 21 w 316"/>
                    <a:gd name="T25" fmla="*/ 71 h 315"/>
                    <a:gd name="T26" fmla="*/ 0 w 316"/>
                    <a:gd name="T27" fmla="*/ 122 h 315"/>
                    <a:gd name="T28" fmla="*/ 29 w 316"/>
                    <a:gd name="T29" fmla="*/ 136 h 315"/>
                    <a:gd name="T30" fmla="*/ 29 w 316"/>
                    <a:gd name="T31" fmla="*/ 179 h 315"/>
                    <a:gd name="T32" fmla="*/ 0 w 316"/>
                    <a:gd name="T33" fmla="*/ 193 h 315"/>
                    <a:gd name="T34" fmla="*/ 21 w 316"/>
                    <a:gd name="T35" fmla="*/ 243 h 315"/>
                    <a:gd name="T36" fmla="*/ 52 w 316"/>
                    <a:gd name="T37" fmla="*/ 233 h 315"/>
                    <a:gd name="T38" fmla="*/ 82 w 316"/>
                    <a:gd name="T39" fmla="*/ 264 h 315"/>
                    <a:gd name="T40" fmla="*/ 72 w 316"/>
                    <a:gd name="T41" fmla="*/ 294 h 315"/>
                    <a:gd name="T42" fmla="*/ 122 w 316"/>
                    <a:gd name="T43" fmla="*/ 315 h 315"/>
                    <a:gd name="T44" fmla="*/ 137 w 316"/>
                    <a:gd name="T45" fmla="*/ 286 h 315"/>
                    <a:gd name="T46" fmla="*/ 179 w 316"/>
                    <a:gd name="T47" fmla="*/ 286 h 315"/>
                    <a:gd name="T48" fmla="*/ 194 w 316"/>
                    <a:gd name="T49" fmla="*/ 315 h 315"/>
                    <a:gd name="T50" fmla="*/ 244 w 316"/>
                    <a:gd name="T51" fmla="*/ 294 h 315"/>
                    <a:gd name="T52" fmla="*/ 234 w 316"/>
                    <a:gd name="T53" fmla="*/ 264 h 315"/>
                    <a:gd name="T54" fmla="*/ 264 w 316"/>
                    <a:gd name="T55" fmla="*/ 233 h 315"/>
                    <a:gd name="T56" fmla="*/ 295 w 316"/>
                    <a:gd name="T57" fmla="*/ 243 h 315"/>
                    <a:gd name="T58" fmla="*/ 316 w 316"/>
                    <a:gd name="T59" fmla="*/ 193 h 315"/>
                    <a:gd name="T60" fmla="*/ 287 w 316"/>
                    <a:gd name="T61" fmla="*/ 179 h 315"/>
                    <a:gd name="T62" fmla="*/ 287 w 316"/>
                    <a:gd name="T63" fmla="*/ 136 h 315"/>
                    <a:gd name="T64" fmla="*/ 316 w 316"/>
                    <a:gd name="T65" fmla="*/ 122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6" h="315">
                      <a:moveTo>
                        <a:pt x="316" y="122"/>
                      </a:moveTo>
                      <a:cubicBezTo>
                        <a:pt x="295" y="71"/>
                        <a:pt x="295" y="71"/>
                        <a:pt x="295" y="71"/>
                      </a:cubicBezTo>
                      <a:cubicBezTo>
                        <a:pt x="264" y="81"/>
                        <a:pt x="264" y="81"/>
                        <a:pt x="264" y="81"/>
                      </a:cubicBezTo>
                      <a:cubicBezTo>
                        <a:pt x="256" y="70"/>
                        <a:pt x="245" y="59"/>
                        <a:pt x="234" y="51"/>
                      </a:cubicBezTo>
                      <a:cubicBezTo>
                        <a:pt x="244" y="21"/>
                        <a:pt x="244" y="21"/>
                        <a:pt x="244" y="21"/>
                      </a:cubicBezTo>
                      <a:cubicBezTo>
                        <a:pt x="194" y="0"/>
                        <a:pt x="194" y="0"/>
                        <a:pt x="194" y="0"/>
                      </a:cubicBezTo>
                      <a:cubicBezTo>
                        <a:pt x="179" y="29"/>
                        <a:pt x="179" y="29"/>
                        <a:pt x="179" y="29"/>
                      </a:cubicBezTo>
                      <a:cubicBezTo>
                        <a:pt x="165" y="26"/>
                        <a:pt x="151" y="26"/>
                        <a:pt x="137" y="29"/>
                      </a:cubicBezTo>
                      <a:cubicBezTo>
                        <a:pt x="122" y="0"/>
                        <a:pt x="122" y="0"/>
                        <a:pt x="122" y="0"/>
                      </a:cubicBezTo>
                      <a:cubicBezTo>
                        <a:pt x="72" y="21"/>
                        <a:pt x="72" y="21"/>
                        <a:pt x="72" y="21"/>
                      </a:cubicBezTo>
                      <a:cubicBezTo>
                        <a:pt x="82" y="51"/>
                        <a:pt x="82" y="51"/>
                        <a:pt x="82" y="51"/>
                      </a:cubicBezTo>
                      <a:cubicBezTo>
                        <a:pt x="70" y="60"/>
                        <a:pt x="60" y="70"/>
                        <a:pt x="52" y="81"/>
                      </a:cubicBezTo>
                      <a:cubicBezTo>
                        <a:pt x="21" y="71"/>
                        <a:pt x="21" y="71"/>
                        <a:pt x="21" y="71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29" y="136"/>
                        <a:pt x="29" y="136"/>
                        <a:pt x="29" y="136"/>
                      </a:cubicBezTo>
                      <a:cubicBezTo>
                        <a:pt x="27" y="150"/>
                        <a:pt x="27" y="164"/>
                        <a:pt x="29" y="179"/>
                      </a:cubicBezTo>
                      <a:cubicBezTo>
                        <a:pt x="0" y="193"/>
                        <a:pt x="0" y="193"/>
                        <a:pt x="0" y="193"/>
                      </a:cubicBezTo>
                      <a:cubicBezTo>
                        <a:pt x="21" y="243"/>
                        <a:pt x="21" y="243"/>
                        <a:pt x="21" y="243"/>
                      </a:cubicBezTo>
                      <a:cubicBezTo>
                        <a:pt x="52" y="233"/>
                        <a:pt x="52" y="233"/>
                        <a:pt x="52" y="233"/>
                      </a:cubicBezTo>
                      <a:cubicBezTo>
                        <a:pt x="60" y="245"/>
                        <a:pt x="70" y="255"/>
                        <a:pt x="82" y="264"/>
                      </a:cubicBezTo>
                      <a:cubicBezTo>
                        <a:pt x="72" y="294"/>
                        <a:pt x="72" y="294"/>
                        <a:pt x="72" y="294"/>
                      </a:cubicBezTo>
                      <a:cubicBezTo>
                        <a:pt x="122" y="315"/>
                        <a:pt x="122" y="315"/>
                        <a:pt x="122" y="315"/>
                      </a:cubicBezTo>
                      <a:cubicBezTo>
                        <a:pt x="137" y="286"/>
                        <a:pt x="137" y="286"/>
                        <a:pt x="137" y="286"/>
                      </a:cubicBezTo>
                      <a:cubicBezTo>
                        <a:pt x="151" y="288"/>
                        <a:pt x="165" y="289"/>
                        <a:pt x="179" y="286"/>
                      </a:cubicBezTo>
                      <a:cubicBezTo>
                        <a:pt x="194" y="315"/>
                        <a:pt x="194" y="315"/>
                        <a:pt x="194" y="315"/>
                      </a:cubicBezTo>
                      <a:cubicBezTo>
                        <a:pt x="244" y="294"/>
                        <a:pt x="244" y="294"/>
                        <a:pt x="244" y="294"/>
                      </a:cubicBezTo>
                      <a:cubicBezTo>
                        <a:pt x="234" y="264"/>
                        <a:pt x="234" y="264"/>
                        <a:pt x="234" y="264"/>
                      </a:cubicBezTo>
                      <a:cubicBezTo>
                        <a:pt x="246" y="255"/>
                        <a:pt x="256" y="245"/>
                        <a:pt x="264" y="233"/>
                      </a:cubicBezTo>
                      <a:cubicBezTo>
                        <a:pt x="295" y="243"/>
                        <a:pt x="295" y="243"/>
                        <a:pt x="295" y="243"/>
                      </a:cubicBezTo>
                      <a:cubicBezTo>
                        <a:pt x="316" y="193"/>
                        <a:pt x="316" y="193"/>
                        <a:pt x="316" y="193"/>
                      </a:cubicBezTo>
                      <a:cubicBezTo>
                        <a:pt x="287" y="179"/>
                        <a:pt x="287" y="179"/>
                        <a:pt x="287" y="179"/>
                      </a:cubicBezTo>
                      <a:cubicBezTo>
                        <a:pt x="289" y="165"/>
                        <a:pt x="289" y="150"/>
                        <a:pt x="287" y="136"/>
                      </a:cubicBezTo>
                      <a:lnTo>
                        <a:pt x="316" y="122"/>
                      </a:lnTo>
                      <a:close/>
                    </a:path>
                  </a:pathLst>
                </a:custGeom>
                <a:noFill/>
                <a:ln w="22225" cap="flat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ED8C7FAD-5AC2-4211-9CF6-D118C459FE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8938" y="2424113"/>
                  <a:ext cx="173038" cy="168275"/>
                </a:xfrm>
                <a:prstGeom prst="ellipse">
                  <a:avLst/>
                </a:prstGeom>
                <a:noFill/>
                <a:ln w="22225" cap="flat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71" name="Google Shape;862;p91">
              <a:extLst>
                <a:ext uri="{FF2B5EF4-FFF2-40B4-BE49-F238E27FC236}">
                  <a16:creationId xmlns:a16="http://schemas.microsoft.com/office/drawing/2014/main" id="{3D8896FA-8F92-40A3-9031-96DCD49CD99C}"/>
                </a:ext>
              </a:extLst>
            </p:cNvPr>
            <p:cNvSpPr txBox="1"/>
            <p:nvPr/>
          </p:nvSpPr>
          <p:spPr>
            <a:xfrm>
              <a:off x="1891985" y="4686045"/>
              <a:ext cx="1939496" cy="4000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DM Sans"/>
                  <a:cs typeface="Arial"/>
                  <a:sym typeface="Arial"/>
                </a:rPr>
                <a:t>Reverse ETL</a:t>
              </a:r>
            </a:p>
          </p:txBody>
        </p:sp>
        <p:sp>
          <p:nvSpPr>
            <p:cNvPr id="92" name="Google Shape;862;p91">
              <a:extLst>
                <a:ext uri="{FF2B5EF4-FFF2-40B4-BE49-F238E27FC236}">
                  <a16:creationId xmlns:a16="http://schemas.microsoft.com/office/drawing/2014/main" id="{3A0B5D52-C970-4455-9889-10BB3B7CA6FD}"/>
                </a:ext>
              </a:extLst>
            </p:cNvPr>
            <p:cNvSpPr txBox="1"/>
            <p:nvPr/>
          </p:nvSpPr>
          <p:spPr>
            <a:xfrm>
              <a:off x="2089229" y="3129588"/>
              <a:ext cx="1266494" cy="4000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DM Sans"/>
                  <a:cs typeface="Arial"/>
                  <a:sym typeface="Arial"/>
                </a:rPr>
                <a:t>Pipeline</a:t>
              </a: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E3EE200F-3422-4828-A5AC-8791052AD09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31327" y="4230620"/>
              <a:ext cx="675179" cy="457198"/>
              <a:chOff x="3210490" y="2695537"/>
              <a:chExt cx="973326" cy="659087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985F61D9-AA1D-4F75-8468-F7BA16FFFDBC}"/>
                  </a:ext>
                </a:extLst>
              </p:cNvPr>
              <p:cNvGrpSpPr/>
              <p:nvPr/>
            </p:nvGrpSpPr>
            <p:grpSpPr>
              <a:xfrm>
                <a:off x="3705486" y="2695537"/>
                <a:ext cx="478330" cy="606113"/>
                <a:chOff x="3788119" y="2215054"/>
                <a:chExt cx="561339" cy="711295"/>
              </a:xfrm>
            </p:grpSpPr>
            <p:sp>
              <p:nvSpPr>
                <p:cNvPr id="100" name="Freeform 58">
                  <a:extLst>
                    <a:ext uri="{FF2B5EF4-FFF2-40B4-BE49-F238E27FC236}">
                      <a16:creationId xmlns:a16="http://schemas.microsoft.com/office/drawing/2014/main" id="{2070996E-2441-4590-9CC2-ECAE1707BD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8119" y="2215054"/>
                  <a:ext cx="491527" cy="303610"/>
                </a:xfrm>
                <a:custGeom>
                  <a:avLst/>
                  <a:gdLst>
                    <a:gd name="T0" fmla="*/ 507 w 613"/>
                    <a:gd name="T1" fmla="*/ 393 h 393"/>
                    <a:gd name="T2" fmla="*/ 613 w 613"/>
                    <a:gd name="T3" fmla="*/ 286 h 393"/>
                    <a:gd name="T4" fmla="*/ 507 w 613"/>
                    <a:gd name="T5" fmla="*/ 180 h 393"/>
                    <a:gd name="T6" fmla="*/ 493 w 613"/>
                    <a:gd name="T7" fmla="*/ 181 h 393"/>
                    <a:gd name="T8" fmla="*/ 387 w 613"/>
                    <a:gd name="T9" fmla="*/ 86 h 393"/>
                    <a:gd name="T10" fmla="*/ 350 w 613"/>
                    <a:gd name="T11" fmla="*/ 93 h 393"/>
                    <a:gd name="T12" fmla="*/ 230 w 613"/>
                    <a:gd name="T13" fmla="*/ 0 h 393"/>
                    <a:gd name="T14" fmla="*/ 107 w 613"/>
                    <a:gd name="T15" fmla="*/ 123 h 393"/>
                    <a:gd name="T16" fmla="*/ 107 w 613"/>
                    <a:gd name="T17" fmla="*/ 129 h 393"/>
                    <a:gd name="T18" fmla="*/ 0 w 613"/>
                    <a:gd name="T19" fmla="*/ 260 h 393"/>
                    <a:gd name="T20" fmla="*/ 133 w 613"/>
                    <a:gd name="T21" fmla="*/ 393 h 393"/>
                    <a:gd name="T22" fmla="*/ 507 w 613"/>
                    <a:gd name="T23" fmla="*/ 393 h 393"/>
                    <a:gd name="connsiteX0" fmla="*/ 8271 w 10131"/>
                    <a:gd name="connsiteY0" fmla="*/ 10000 h 13012"/>
                    <a:gd name="connsiteX1" fmla="*/ 10000 w 10131"/>
                    <a:gd name="connsiteY1" fmla="*/ 7277 h 13012"/>
                    <a:gd name="connsiteX2" fmla="*/ 8271 w 10131"/>
                    <a:gd name="connsiteY2" fmla="*/ 4580 h 13012"/>
                    <a:gd name="connsiteX3" fmla="*/ 8042 w 10131"/>
                    <a:gd name="connsiteY3" fmla="*/ 4606 h 13012"/>
                    <a:gd name="connsiteX4" fmla="*/ 6313 w 10131"/>
                    <a:gd name="connsiteY4" fmla="*/ 2188 h 13012"/>
                    <a:gd name="connsiteX5" fmla="*/ 5710 w 10131"/>
                    <a:gd name="connsiteY5" fmla="*/ 2366 h 13012"/>
                    <a:gd name="connsiteX6" fmla="*/ 3752 w 10131"/>
                    <a:gd name="connsiteY6" fmla="*/ 0 h 13012"/>
                    <a:gd name="connsiteX7" fmla="*/ 1746 w 10131"/>
                    <a:gd name="connsiteY7" fmla="*/ 3130 h 13012"/>
                    <a:gd name="connsiteX8" fmla="*/ 1746 w 10131"/>
                    <a:gd name="connsiteY8" fmla="*/ 3282 h 13012"/>
                    <a:gd name="connsiteX9" fmla="*/ 0 w 10131"/>
                    <a:gd name="connsiteY9" fmla="*/ 6616 h 13012"/>
                    <a:gd name="connsiteX10" fmla="*/ 2170 w 10131"/>
                    <a:gd name="connsiteY10" fmla="*/ 10000 h 13012"/>
                    <a:gd name="connsiteX11" fmla="*/ 10131 w 10131"/>
                    <a:gd name="connsiteY11" fmla="*/ 13012 h 13012"/>
                    <a:gd name="connsiteX0" fmla="*/ 8271 w 10000"/>
                    <a:gd name="connsiteY0" fmla="*/ 10000 h 10000"/>
                    <a:gd name="connsiteX1" fmla="*/ 10000 w 10000"/>
                    <a:gd name="connsiteY1" fmla="*/ 7277 h 10000"/>
                    <a:gd name="connsiteX2" fmla="*/ 8271 w 10000"/>
                    <a:gd name="connsiteY2" fmla="*/ 4580 h 10000"/>
                    <a:gd name="connsiteX3" fmla="*/ 8042 w 10000"/>
                    <a:gd name="connsiteY3" fmla="*/ 4606 h 10000"/>
                    <a:gd name="connsiteX4" fmla="*/ 6313 w 10000"/>
                    <a:gd name="connsiteY4" fmla="*/ 2188 h 10000"/>
                    <a:gd name="connsiteX5" fmla="*/ 5710 w 10000"/>
                    <a:gd name="connsiteY5" fmla="*/ 2366 h 10000"/>
                    <a:gd name="connsiteX6" fmla="*/ 3752 w 10000"/>
                    <a:gd name="connsiteY6" fmla="*/ 0 h 10000"/>
                    <a:gd name="connsiteX7" fmla="*/ 1746 w 10000"/>
                    <a:gd name="connsiteY7" fmla="*/ 3130 h 10000"/>
                    <a:gd name="connsiteX8" fmla="*/ 1746 w 10000"/>
                    <a:gd name="connsiteY8" fmla="*/ 3282 h 10000"/>
                    <a:gd name="connsiteX9" fmla="*/ 0 w 10000"/>
                    <a:gd name="connsiteY9" fmla="*/ 6616 h 10000"/>
                    <a:gd name="connsiteX10" fmla="*/ 2170 w 10000"/>
                    <a:gd name="connsiteY10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000" h="10000">
                      <a:moveTo>
                        <a:pt x="8271" y="10000"/>
                      </a:moveTo>
                      <a:cubicBezTo>
                        <a:pt x="9233" y="10000"/>
                        <a:pt x="10000" y="8779"/>
                        <a:pt x="10000" y="7277"/>
                      </a:cubicBezTo>
                      <a:cubicBezTo>
                        <a:pt x="10000" y="5776"/>
                        <a:pt x="9233" y="4580"/>
                        <a:pt x="8271" y="4580"/>
                      </a:cubicBezTo>
                      <a:cubicBezTo>
                        <a:pt x="8189" y="4580"/>
                        <a:pt x="8108" y="4580"/>
                        <a:pt x="8042" y="4606"/>
                      </a:cubicBezTo>
                      <a:cubicBezTo>
                        <a:pt x="7928" y="3257"/>
                        <a:pt x="7194" y="2188"/>
                        <a:pt x="6313" y="2188"/>
                      </a:cubicBezTo>
                      <a:cubicBezTo>
                        <a:pt x="6101" y="2188"/>
                        <a:pt x="5889" y="2265"/>
                        <a:pt x="5710" y="2366"/>
                      </a:cubicBezTo>
                      <a:cubicBezTo>
                        <a:pt x="5481" y="992"/>
                        <a:pt x="4698" y="0"/>
                        <a:pt x="3752" y="0"/>
                      </a:cubicBezTo>
                      <a:cubicBezTo>
                        <a:pt x="2643" y="0"/>
                        <a:pt x="1746" y="1399"/>
                        <a:pt x="1746" y="3130"/>
                      </a:cubicBezTo>
                      <a:lnTo>
                        <a:pt x="1746" y="3282"/>
                      </a:lnTo>
                      <a:cubicBezTo>
                        <a:pt x="750" y="3588"/>
                        <a:pt x="0" y="4962"/>
                        <a:pt x="0" y="6616"/>
                      </a:cubicBezTo>
                      <a:cubicBezTo>
                        <a:pt x="0" y="8473"/>
                        <a:pt x="979" y="10000"/>
                        <a:pt x="2170" y="10000"/>
                      </a:cubicBezTo>
                    </a:path>
                  </a:pathLst>
                </a:custGeom>
                <a:noFill/>
                <a:ln w="22225" cap="flat">
                  <a:solidFill>
                    <a:schemeClr val="bg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Freeform 58">
                  <a:extLst>
                    <a:ext uri="{FF2B5EF4-FFF2-40B4-BE49-F238E27FC236}">
                      <a16:creationId xmlns:a16="http://schemas.microsoft.com/office/drawing/2014/main" id="{2B745BC6-6FF4-4A8F-8CDB-1956392C57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7931" y="2622739"/>
                  <a:ext cx="491527" cy="303610"/>
                </a:xfrm>
                <a:custGeom>
                  <a:avLst/>
                  <a:gdLst>
                    <a:gd name="T0" fmla="*/ 507 w 613"/>
                    <a:gd name="T1" fmla="*/ 393 h 393"/>
                    <a:gd name="T2" fmla="*/ 613 w 613"/>
                    <a:gd name="T3" fmla="*/ 286 h 393"/>
                    <a:gd name="T4" fmla="*/ 507 w 613"/>
                    <a:gd name="T5" fmla="*/ 180 h 393"/>
                    <a:gd name="T6" fmla="*/ 493 w 613"/>
                    <a:gd name="T7" fmla="*/ 181 h 393"/>
                    <a:gd name="T8" fmla="*/ 387 w 613"/>
                    <a:gd name="T9" fmla="*/ 86 h 393"/>
                    <a:gd name="T10" fmla="*/ 350 w 613"/>
                    <a:gd name="T11" fmla="*/ 93 h 393"/>
                    <a:gd name="T12" fmla="*/ 230 w 613"/>
                    <a:gd name="T13" fmla="*/ 0 h 393"/>
                    <a:gd name="T14" fmla="*/ 107 w 613"/>
                    <a:gd name="T15" fmla="*/ 123 h 393"/>
                    <a:gd name="T16" fmla="*/ 107 w 613"/>
                    <a:gd name="T17" fmla="*/ 129 h 393"/>
                    <a:gd name="T18" fmla="*/ 0 w 613"/>
                    <a:gd name="T19" fmla="*/ 260 h 393"/>
                    <a:gd name="T20" fmla="*/ 133 w 613"/>
                    <a:gd name="T21" fmla="*/ 393 h 393"/>
                    <a:gd name="T22" fmla="*/ 507 w 613"/>
                    <a:gd name="T23" fmla="*/ 393 h 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13" h="393">
                      <a:moveTo>
                        <a:pt x="507" y="393"/>
                      </a:moveTo>
                      <a:cubicBezTo>
                        <a:pt x="566" y="393"/>
                        <a:pt x="613" y="345"/>
                        <a:pt x="613" y="286"/>
                      </a:cubicBezTo>
                      <a:cubicBezTo>
                        <a:pt x="613" y="227"/>
                        <a:pt x="566" y="180"/>
                        <a:pt x="507" y="180"/>
                      </a:cubicBezTo>
                      <a:cubicBezTo>
                        <a:pt x="502" y="180"/>
                        <a:pt x="497" y="180"/>
                        <a:pt x="493" y="181"/>
                      </a:cubicBezTo>
                      <a:cubicBezTo>
                        <a:pt x="486" y="128"/>
                        <a:pt x="441" y="86"/>
                        <a:pt x="387" y="86"/>
                      </a:cubicBezTo>
                      <a:cubicBezTo>
                        <a:pt x="374" y="86"/>
                        <a:pt x="361" y="89"/>
                        <a:pt x="350" y="93"/>
                      </a:cubicBezTo>
                      <a:cubicBezTo>
                        <a:pt x="336" y="39"/>
                        <a:pt x="288" y="0"/>
                        <a:pt x="230" y="0"/>
                      </a:cubicBezTo>
                      <a:cubicBezTo>
                        <a:pt x="162" y="0"/>
                        <a:pt x="107" y="55"/>
                        <a:pt x="107" y="123"/>
                      </a:cubicBezTo>
                      <a:cubicBezTo>
                        <a:pt x="107" y="125"/>
                        <a:pt x="107" y="127"/>
                        <a:pt x="107" y="129"/>
                      </a:cubicBezTo>
                      <a:cubicBezTo>
                        <a:pt x="46" y="141"/>
                        <a:pt x="0" y="195"/>
                        <a:pt x="0" y="260"/>
                      </a:cubicBezTo>
                      <a:cubicBezTo>
                        <a:pt x="0" y="333"/>
                        <a:pt x="60" y="393"/>
                        <a:pt x="133" y="393"/>
                      </a:cubicBezTo>
                      <a:lnTo>
                        <a:pt x="507" y="393"/>
                      </a:lnTo>
                      <a:close/>
                    </a:path>
                  </a:pathLst>
                </a:custGeom>
                <a:noFill/>
                <a:ln w="22225" cap="flat">
                  <a:solidFill>
                    <a:schemeClr val="bg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Freeform 58">
                  <a:extLst>
                    <a:ext uri="{FF2B5EF4-FFF2-40B4-BE49-F238E27FC236}">
                      <a16:creationId xmlns:a16="http://schemas.microsoft.com/office/drawing/2014/main" id="{38EB3971-1A75-49F6-99D2-F04767A733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3025" y="2416597"/>
                  <a:ext cx="491527" cy="303610"/>
                </a:xfrm>
                <a:custGeom>
                  <a:avLst/>
                  <a:gdLst>
                    <a:gd name="T0" fmla="*/ 507 w 613"/>
                    <a:gd name="T1" fmla="*/ 393 h 393"/>
                    <a:gd name="T2" fmla="*/ 613 w 613"/>
                    <a:gd name="T3" fmla="*/ 286 h 393"/>
                    <a:gd name="T4" fmla="*/ 507 w 613"/>
                    <a:gd name="T5" fmla="*/ 180 h 393"/>
                    <a:gd name="T6" fmla="*/ 493 w 613"/>
                    <a:gd name="T7" fmla="*/ 181 h 393"/>
                    <a:gd name="T8" fmla="*/ 387 w 613"/>
                    <a:gd name="T9" fmla="*/ 86 h 393"/>
                    <a:gd name="T10" fmla="*/ 350 w 613"/>
                    <a:gd name="T11" fmla="*/ 93 h 393"/>
                    <a:gd name="T12" fmla="*/ 230 w 613"/>
                    <a:gd name="T13" fmla="*/ 0 h 393"/>
                    <a:gd name="T14" fmla="*/ 107 w 613"/>
                    <a:gd name="T15" fmla="*/ 123 h 393"/>
                    <a:gd name="T16" fmla="*/ 107 w 613"/>
                    <a:gd name="T17" fmla="*/ 129 h 393"/>
                    <a:gd name="T18" fmla="*/ 0 w 613"/>
                    <a:gd name="T19" fmla="*/ 260 h 393"/>
                    <a:gd name="T20" fmla="*/ 133 w 613"/>
                    <a:gd name="T21" fmla="*/ 393 h 393"/>
                    <a:gd name="T22" fmla="*/ 507 w 613"/>
                    <a:gd name="T23" fmla="*/ 393 h 393"/>
                    <a:gd name="connsiteX0" fmla="*/ 8271 w 10131"/>
                    <a:gd name="connsiteY0" fmla="*/ 10000 h 13012"/>
                    <a:gd name="connsiteX1" fmla="*/ 10000 w 10131"/>
                    <a:gd name="connsiteY1" fmla="*/ 7277 h 13012"/>
                    <a:gd name="connsiteX2" fmla="*/ 8271 w 10131"/>
                    <a:gd name="connsiteY2" fmla="*/ 4580 h 13012"/>
                    <a:gd name="connsiteX3" fmla="*/ 8042 w 10131"/>
                    <a:gd name="connsiteY3" fmla="*/ 4606 h 13012"/>
                    <a:gd name="connsiteX4" fmla="*/ 6313 w 10131"/>
                    <a:gd name="connsiteY4" fmla="*/ 2188 h 13012"/>
                    <a:gd name="connsiteX5" fmla="*/ 5710 w 10131"/>
                    <a:gd name="connsiteY5" fmla="*/ 2366 h 13012"/>
                    <a:gd name="connsiteX6" fmla="*/ 3752 w 10131"/>
                    <a:gd name="connsiteY6" fmla="*/ 0 h 13012"/>
                    <a:gd name="connsiteX7" fmla="*/ 1746 w 10131"/>
                    <a:gd name="connsiteY7" fmla="*/ 3130 h 13012"/>
                    <a:gd name="connsiteX8" fmla="*/ 1746 w 10131"/>
                    <a:gd name="connsiteY8" fmla="*/ 3282 h 13012"/>
                    <a:gd name="connsiteX9" fmla="*/ 0 w 10131"/>
                    <a:gd name="connsiteY9" fmla="*/ 6616 h 13012"/>
                    <a:gd name="connsiteX10" fmla="*/ 2170 w 10131"/>
                    <a:gd name="connsiteY10" fmla="*/ 10000 h 13012"/>
                    <a:gd name="connsiteX11" fmla="*/ 10131 w 10131"/>
                    <a:gd name="connsiteY11" fmla="*/ 13012 h 13012"/>
                    <a:gd name="connsiteX0" fmla="*/ 8271 w 10000"/>
                    <a:gd name="connsiteY0" fmla="*/ 10000 h 10000"/>
                    <a:gd name="connsiteX1" fmla="*/ 10000 w 10000"/>
                    <a:gd name="connsiteY1" fmla="*/ 7277 h 10000"/>
                    <a:gd name="connsiteX2" fmla="*/ 8271 w 10000"/>
                    <a:gd name="connsiteY2" fmla="*/ 4580 h 10000"/>
                    <a:gd name="connsiteX3" fmla="*/ 8042 w 10000"/>
                    <a:gd name="connsiteY3" fmla="*/ 4606 h 10000"/>
                    <a:gd name="connsiteX4" fmla="*/ 6313 w 10000"/>
                    <a:gd name="connsiteY4" fmla="*/ 2188 h 10000"/>
                    <a:gd name="connsiteX5" fmla="*/ 5710 w 10000"/>
                    <a:gd name="connsiteY5" fmla="*/ 2366 h 10000"/>
                    <a:gd name="connsiteX6" fmla="*/ 3752 w 10000"/>
                    <a:gd name="connsiteY6" fmla="*/ 0 h 10000"/>
                    <a:gd name="connsiteX7" fmla="*/ 1746 w 10000"/>
                    <a:gd name="connsiteY7" fmla="*/ 3130 h 10000"/>
                    <a:gd name="connsiteX8" fmla="*/ 1746 w 10000"/>
                    <a:gd name="connsiteY8" fmla="*/ 3282 h 10000"/>
                    <a:gd name="connsiteX9" fmla="*/ 0 w 10000"/>
                    <a:gd name="connsiteY9" fmla="*/ 6616 h 10000"/>
                    <a:gd name="connsiteX10" fmla="*/ 2170 w 10000"/>
                    <a:gd name="connsiteY10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000" h="10000">
                      <a:moveTo>
                        <a:pt x="8271" y="10000"/>
                      </a:moveTo>
                      <a:cubicBezTo>
                        <a:pt x="9233" y="10000"/>
                        <a:pt x="10000" y="8779"/>
                        <a:pt x="10000" y="7277"/>
                      </a:cubicBezTo>
                      <a:cubicBezTo>
                        <a:pt x="10000" y="5776"/>
                        <a:pt x="9233" y="4580"/>
                        <a:pt x="8271" y="4580"/>
                      </a:cubicBezTo>
                      <a:cubicBezTo>
                        <a:pt x="8189" y="4580"/>
                        <a:pt x="8108" y="4580"/>
                        <a:pt x="8042" y="4606"/>
                      </a:cubicBezTo>
                      <a:cubicBezTo>
                        <a:pt x="7928" y="3257"/>
                        <a:pt x="7194" y="2188"/>
                        <a:pt x="6313" y="2188"/>
                      </a:cubicBezTo>
                      <a:cubicBezTo>
                        <a:pt x="6101" y="2188"/>
                        <a:pt x="5889" y="2265"/>
                        <a:pt x="5710" y="2366"/>
                      </a:cubicBezTo>
                      <a:cubicBezTo>
                        <a:pt x="5481" y="992"/>
                        <a:pt x="4698" y="0"/>
                        <a:pt x="3752" y="0"/>
                      </a:cubicBezTo>
                      <a:cubicBezTo>
                        <a:pt x="2643" y="0"/>
                        <a:pt x="1746" y="1399"/>
                        <a:pt x="1746" y="3130"/>
                      </a:cubicBezTo>
                      <a:lnTo>
                        <a:pt x="1746" y="3282"/>
                      </a:lnTo>
                      <a:cubicBezTo>
                        <a:pt x="750" y="3588"/>
                        <a:pt x="0" y="4962"/>
                        <a:pt x="0" y="6616"/>
                      </a:cubicBezTo>
                      <a:cubicBezTo>
                        <a:pt x="0" y="8473"/>
                        <a:pt x="979" y="10000"/>
                        <a:pt x="2170" y="10000"/>
                      </a:cubicBezTo>
                    </a:path>
                  </a:pathLst>
                </a:custGeom>
                <a:noFill/>
                <a:ln w="22225" cap="flat">
                  <a:solidFill>
                    <a:schemeClr val="bg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30D8A7F1-DA63-4CCA-B210-1742076AB52C}"/>
                  </a:ext>
                </a:extLst>
              </p:cNvPr>
              <p:cNvGrpSpPr/>
              <p:nvPr/>
            </p:nvGrpSpPr>
            <p:grpSpPr>
              <a:xfrm>
                <a:off x="3266693" y="2893790"/>
                <a:ext cx="390292" cy="414845"/>
                <a:chOff x="3274840" y="2919848"/>
                <a:chExt cx="390292" cy="414845"/>
              </a:xfrm>
            </p:grpSpPr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62E86BF7-249F-481D-9E2E-6460F1BA74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274840" y="2919848"/>
                  <a:ext cx="354203" cy="403462"/>
                </a:xfrm>
                <a:prstGeom prst="line">
                  <a:avLst/>
                </a:prstGeom>
                <a:ln w="22225">
                  <a:solidFill>
                    <a:schemeClr val="bg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9C5919B0-EC35-4C37-9635-24E34ED439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274840" y="3103745"/>
                  <a:ext cx="362663" cy="229039"/>
                </a:xfrm>
                <a:prstGeom prst="line">
                  <a:avLst/>
                </a:prstGeom>
                <a:ln w="22225">
                  <a:solidFill>
                    <a:schemeClr val="bg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16D17947-25C7-410B-BB2F-369DB34942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274840" y="3296811"/>
                  <a:ext cx="390292" cy="37882"/>
                </a:xfrm>
                <a:prstGeom prst="line">
                  <a:avLst/>
                </a:prstGeom>
                <a:ln w="22225">
                  <a:solidFill>
                    <a:schemeClr val="bg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F71451A6-EA20-4250-8060-B834288E5A1A}"/>
                  </a:ext>
                </a:extLst>
              </p:cNvPr>
              <p:cNvSpPr/>
              <p:nvPr/>
            </p:nvSpPr>
            <p:spPr>
              <a:xfrm>
                <a:off x="3210490" y="3260738"/>
                <a:ext cx="93886" cy="93886"/>
              </a:xfrm>
              <a:prstGeom prst="ellipse">
                <a:avLst/>
              </a:prstGeom>
              <a:solidFill>
                <a:schemeClr val="accent4"/>
              </a:solidFill>
              <a:ln w="2222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FA55461-61F2-4356-9DA9-30E3117C3EFC}"/>
                </a:ext>
              </a:extLst>
            </p:cNvPr>
            <p:cNvSpPr/>
            <p:nvPr/>
          </p:nvSpPr>
          <p:spPr>
            <a:xfrm>
              <a:off x="920269" y="3200883"/>
              <a:ext cx="1636295" cy="16362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200" u="none" strike="noStrike" cap="none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0AA5AD42-9F54-4ABC-B9C5-5C767E372627}"/>
                </a:ext>
              </a:extLst>
            </p:cNvPr>
            <p:cNvGrpSpPr/>
            <p:nvPr/>
          </p:nvGrpSpPr>
          <p:grpSpPr>
            <a:xfrm>
              <a:off x="1453168" y="3436495"/>
              <a:ext cx="762473" cy="846064"/>
              <a:chOff x="9526588" y="307055"/>
              <a:chExt cx="688975" cy="764508"/>
            </a:xfrm>
          </p:grpSpPr>
          <p:sp>
            <p:nvSpPr>
              <p:cNvPr id="105" name="Freeform 50">
                <a:extLst>
                  <a:ext uri="{FF2B5EF4-FFF2-40B4-BE49-F238E27FC236}">
                    <a16:creationId xmlns:a16="http://schemas.microsoft.com/office/drawing/2014/main" id="{F0957D63-98DF-4D24-8AD5-AED967D33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6588" y="640434"/>
                <a:ext cx="442913" cy="357188"/>
              </a:xfrm>
              <a:custGeom>
                <a:avLst/>
                <a:gdLst>
                  <a:gd name="T0" fmla="*/ 240 w 240"/>
                  <a:gd name="T1" fmla="*/ 67 h 200"/>
                  <a:gd name="T2" fmla="*/ 240 w 240"/>
                  <a:gd name="T3" fmla="*/ 54 h 200"/>
                  <a:gd name="T4" fmla="*/ 120 w 240"/>
                  <a:gd name="T5" fmla="*/ 0 h 200"/>
                  <a:gd name="T6" fmla="*/ 0 w 240"/>
                  <a:gd name="T7" fmla="*/ 67 h 200"/>
                  <a:gd name="T8" fmla="*/ 0 w 240"/>
                  <a:gd name="T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00">
                    <a:moveTo>
                      <a:pt x="240" y="67"/>
                    </a:moveTo>
                    <a:cubicBezTo>
                      <a:pt x="240" y="54"/>
                      <a:pt x="240" y="54"/>
                      <a:pt x="240" y="54"/>
                    </a:cubicBezTo>
                    <a:cubicBezTo>
                      <a:pt x="240" y="30"/>
                      <a:pt x="174" y="0"/>
                      <a:pt x="120" y="0"/>
                    </a:cubicBezTo>
                    <a:cubicBezTo>
                      <a:pt x="66" y="0"/>
                      <a:pt x="0" y="43"/>
                      <a:pt x="0" y="67"/>
                    </a:cubicBezTo>
                    <a:cubicBezTo>
                      <a:pt x="0" y="200"/>
                      <a:pt x="0" y="200"/>
                      <a:pt x="0" y="200"/>
                    </a:cubicBezTo>
                  </a:path>
                </a:pathLst>
              </a:custGeom>
              <a:noFill/>
              <a:ln w="38100" cap="rnd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Freeform 51">
                <a:extLst>
                  <a:ext uri="{FF2B5EF4-FFF2-40B4-BE49-F238E27FC236}">
                    <a16:creationId xmlns:a16="http://schemas.microsoft.com/office/drawing/2014/main" id="{FDC6268B-42AE-4105-8E7F-AE1FF398A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7238" y="307055"/>
                <a:ext cx="222250" cy="261938"/>
              </a:xfrm>
              <a:custGeom>
                <a:avLst/>
                <a:gdLst>
                  <a:gd name="T0" fmla="*/ 60 w 120"/>
                  <a:gd name="T1" fmla="*/ 0 h 146"/>
                  <a:gd name="T2" fmla="*/ 0 w 120"/>
                  <a:gd name="T3" fmla="*/ 52 h 146"/>
                  <a:gd name="T4" fmla="*/ 0 w 120"/>
                  <a:gd name="T5" fmla="*/ 94 h 146"/>
                  <a:gd name="T6" fmla="*/ 60 w 120"/>
                  <a:gd name="T7" fmla="*/ 146 h 146"/>
                  <a:gd name="T8" fmla="*/ 120 w 120"/>
                  <a:gd name="T9" fmla="*/ 94 h 146"/>
                  <a:gd name="T10" fmla="*/ 120 w 120"/>
                  <a:gd name="T11" fmla="*/ 52 h 146"/>
                  <a:gd name="T12" fmla="*/ 60 w 120"/>
                  <a:gd name="T13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146">
                    <a:moveTo>
                      <a:pt x="60" y="0"/>
                    </a:moveTo>
                    <a:cubicBezTo>
                      <a:pt x="29" y="0"/>
                      <a:pt x="0" y="23"/>
                      <a:pt x="0" y="52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123"/>
                      <a:pt x="29" y="146"/>
                      <a:pt x="60" y="146"/>
                    </a:cubicBezTo>
                    <a:cubicBezTo>
                      <a:pt x="91" y="146"/>
                      <a:pt x="120" y="123"/>
                      <a:pt x="120" y="94"/>
                    </a:cubicBezTo>
                    <a:cubicBezTo>
                      <a:pt x="120" y="52"/>
                      <a:pt x="120" y="52"/>
                      <a:pt x="120" y="52"/>
                    </a:cubicBezTo>
                    <a:cubicBezTo>
                      <a:pt x="120" y="23"/>
                      <a:pt x="91" y="0"/>
                      <a:pt x="60" y="0"/>
                    </a:cubicBezTo>
                    <a:close/>
                  </a:path>
                </a:pathLst>
              </a:custGeom>
              <a:noFill/>
              <a:ln w="38100" cap="rnd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Freeform 52">
                <a:extLst>
                  <a:ext uri="{FF2B5EF4-FFF2-40B4-BE49-F238E27FC236}">
                    <a16:creationId xmlns:a16="http://schemas.microsoft.com/office/drawing/2014/main" id="{F8B4D6D9-4EB5-44D5-8F47-6C9A4918A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7238" y="833438"/>
                <a:ext cx="568325" cy="238125"/>
              </a:xfrm>
              <a:custGeom>
                <a:avLst/>
                <a:gdLst>
                  <a:gd name="T0" fmla="*/ 280 w 358"/>
                  <a:gd name="T1" fmla="*/ 150 h 150"/>
                  <a:gd name="T2" fmla="*/ 358 w 358"/>
                  <a:gd name="T3" fmla="*/ 0 h 150"/>
                  <a:gd name="T4" fmla="*/ 140 w 358"/>
                  <a:gd name="T5" fmla="*/ 0 h 150"/>
                  <a:gd name="T6" fmla="*/ 94 w 358"/>
                  <a:gd name="T7" fmla="*/ 105 h 150"/>
                  <a:gd name="T8" fmla="*/ 0 w 358"/>
                  <a:gd name="T9" fmla="*/ 10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8" h="150">
                    <a:moveTo>
                      <a:pt x="280" y="150"/>
                    </a:moveTo>
                    <a:lnTo>
                      <a:pt x="358" y="0"/>
                    </a:lnTo>
                    <a:lnTo>
                      <a:pt x="140" y="0"/>
                    </a:lnTo>
                    <a:lnTo>
                      <a:pt x="94" y="105"/>
                    </a:lnTo>
                    <a:lnTo>
                      <a:pt x="0" y="105"/>
                    </a:lnTo>
                  </a:path>
                </a:pathLst>
              </a:custGeom>
              <a:noFill/>
              <a:ln w="38100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Line 54">
                <a:extLst>
                  <a:ext uri="{FF2B5EF4-FFF2-40B4-BE49-F238E27FC236}">
                    <a16:creationId xmlns:a16="http://schemas.microsoft.com/office/drawing/2014/main" id="{0DD9ED0B-00C2-423C-A7FF-369215A636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10216" y="1071563"/>
                <a:ext cx="476839" cy="0"/>
              </a:xfrm>
              <a:prstGeom prst="line">
                <a:avLst/>
              </a:prstGeom>
              <a:noFill/>
              <a:ln w="38100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9" name="Google Shape;862;p91">
              <a:extLst>
                <a:ext uri="{FF2B5EF4-FFF2-40B4-BE49-F238E27FC236}">
                  <a16:creationId xmlns:a16="http://schemas.microsoft.com/office/drawing/2014/main" id="{79C2D352-D080-43BC-934D-B3368B75F08B}"/>
                </a:ext>
              </a:extLst>
            </p:cNvPr>
            <p:cNvSpPr txBox="1"/>
            <p:nvPr/>
          </p:nvSpPr>
          <p:spPr>
            <a:xfrm>
              <a:off x="540637" y="4282751"/>
              <a:ext cx="1876363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Applications</a:t>
              </a:r>
            </a:p>
          </p:txBody>
        </p:sp>
      </p:grpSp>
      <p:sp>
        <p:nvSpPr>
          <p:cNvPr id="86" name="Cross 85">
            <a:extLst>
              <a:ext uri="{FF2B5EF4-FFF2-40B4-BE49-F238E27FC236}">
                <a16:creationId xmlns:a16="http://schemas.microsoft.com/office/drawing/2014/main" id="{0B3DD72E-861B-4DA8-A78E-8C1106F0B36C}"/>
              </a:ext>
            </a:extLst>
          </p:cNvPr>
          <p:cNvSpPr/>
          <p:nvPr/>
        </p:nvSpPr>
        <p:spPr>
          <a:xfrm>
            <a:off x="6408757" y="3599414"/>
            <a:ext cx="367717" cy="338681"/>
          </a:xfrm>
          <a:prstGeom prst="plus">
            <a:avLst>
              <a:gd name="adj" fmla="val 4012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34A9A2BB-45EE-49B7-A418-FB4816E07CA0}"/>
              </a:ext>
            </a:extLst>
          </p:cNvPr>
          <p:cNvSpPr/>
          <p:nvPr/>
        </p:nvSpPr>
        <p:spPr>
          <a:xfrm>
            <a:off x="7797515" y="1867449"/>
            <a:ext cx="3278026" cy="3927059"/>
          </a:xfrm>
          <a:prstGeom prst="roundRect">
            <a:avLst>
              <a:gd name="adj" fmla="val 3384"/>
            </a:avLst>
          </a:prstGeom>
          <a:solidFill>
            <a:srgbClr val="CDE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A2F9D4F5-C3FF-4710-BA62-8EC92B2F9A1A}"/>
              </a:ext>
            </a:extLst>
          </p:cNvPr>
          <p:cNvSpPr/>
          <p:nvPr/>
        </p:nvSpPr>
        <p:spPr>
          <a:xfrm rot="16200000">
            <a:off x="5498972" y="3536599"/>
            <a:ext cx="3927061" cy="58875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Semantic layer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0241196-EBF2-424A-8D84-163F5382CA97}"/>
              </a:ext>
            </a:extLst>
          </p:cNvPr>
          <p:cNvCxnSpPr>
            <a:cxnSpLocks/>
          </p:cNvCxnSpPr>
          <p:nvPr/>
        </p:nvCxnSpPr>
        <p:spPr>
          <a:xfrm flipH="1">
            <a:off x="7798432" y="2650783"/>
            <a:ext cx="327053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4BDA624-0D58-4717-BDBB-39C92965D72C}"/>
              </a:ext>
            </a:extLst>
          </p:cNvPr>
          <p:cNvCxnSpPr>
            <a:cxnSpLocks/>
          </p:cNvCxnSpPr>
          <p:nvPr/>
        </p:nvCxnSpPr>
        <p:spPr>
          <a:xfrm flipH="1">
            <a:off x="7791855" y="3434117"/>
            <a:ext cx="328368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43A90001-2789-4C37-B43D-F4CB6A2FDFE1}"/>
              </a:ext>
            </a:extLst>
          </p:cNvPr>
          <p:cNvCxnSpPr>
            <a:cxnSpLocks/>
          </p:cNvCxnSpPr>
          <p:nvPr/>
        </p:nvCxnSpPr>
        <p:spPr>
          <a:xfrm flipH="1">
            <a:off x="7800488" y="4217451"/>
            <a:ext cx="326642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2935BC9B-5984-4857-A4EF-D81FE3C95575}"/>
              </a:ext>
            </a:extLst>
          </p:cNvPr>
          <p:cNvCxnSpPr>
            <a:cxnSpLocks/>
          </p:cNvCxnSpPr>
          <p:nvPr/>
        </p:nvCxnSpPr>
        <p:spPr>
          <a:xfrm flipH="1">
            <a:off x="7798021" y="5000785"/>
            <a:ext cx="327135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209522C1-D6B2-4FBE-9D56-4A7A73E160CB}"/>
              </a:ext>
            </a:extLst>
          </p:cNvPr>
          <p:cNvSpPr txBox="1"/>
          <p:nvPr/>
        </p:nvSpPr>
        <p:spPr>
          <a:xfrm>
            <a:off x="7798555" y="2144391"/>
            <a:ext cx="3283686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Data Catalog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8815E52-5F4B-44BE-8578-EEE75AFBE27F}"/>
              </a:ext>
            </a:extLst>
          </p:cNvPr>
          <p:cNvSpPr txBox="1"/>
          <p:nvPr/>
        </p:nvSpPr>
        <p:spPr>
          <a:xfrm>
            <a:off x="7798555" y="2867931"/>
            <a:ext cx="3283686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Modeling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43F52CD-6F58-408B-A974-F39DABC78541}"/>
              </a:ext>
            </a:extLst>
          </p:cNvPr>
          <p:cNvSpPr txBox="1"/>
          <p:nvPr/>
        </p:nvSpPr>
        <p:spPr>
          <a:xfrm>
            <a:off x="7798555" y="3519553"/>
            <a:ext cx="3283686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Data Observability </a:t>
            </a:r>
            <a:br>
              <a:rPr lang="en-US" sz="1600" b="1" dirty="0">
                <a:solidFill>
                  <a:schemeClr val="bg2"/>
                </a:solidFill>
              </a:rPr>
            </a:br>
            <a:r>
              <a:rPr lang="en-US" sz="1600" b="1" dirty="0">
                <a:solidFill>
                  <a:schemeClr val="bg2"/>
                </a:solidFill>
              </a:rPr>
              <a:t>/ Quality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1BD1DC9-8D78-4197-A490-51B9333E2C12}"/>
              </a:ext>
            </a:extLst>
          </p:cNvPr>
          <p:cNvSpPr txBox="1"/>
          <p:nvPr/>
        </p:nvSpPr>
        <p:spPr>
          <a:xfrm>
            <a:off x="7798555" y="4458492"/>
            <a:ext cx="3283686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Data Use and Privacy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ADDB5A0-56E2-42F1-BC5A-0FBEEB06C886}"/>
              </a:ext>
            </a:extLst>
          </p:cNvPr>
          <p:cNvSpPr txBox="1"/>
          <p:nvPr/>
        </p:nvSpPr>
        <p:spPr>
          <a:xfrm>
            <a:off x="7798555" y="5120390"/>
            <a:ext cx="3283686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Compliance / </a:t>
            </a:r>
            <a:br>
              <a:rPr lang="en-US" sz="1600" b="1" dirty="0">
                <a:solidFill>
                  <a:schemeClr val="bg2"/>
                </a:solidFill>
              </a:rPr>
            </a:br>
            <a:r>
              <a:rPr lang="en-US" sz="1600" b="1" dirty="0">
                <a:solidFill>
                  <a:schemeClr val="bg2"/>
                </a:solidFill>
              </a:rPr>
              <a:t>Risk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6F5B2-37FE-48CF-8A97-7614982315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83FDBA-C691-4F00-9EA0-759A6773725F}"/>
              </a:ext>
            </a:extLst>
          </p:cNvPr>
          <p:cNvSpPr txBox="1"/>
          <p:nvPr/>
        </p:nvSpPr>
        <p:spPr>
          <a:xfrm>
            <a:off x="2582101" y="1527862"/>
            <a:ext cx="3041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Modern Data Stack</a:t>
            </a:r>
          </a:p>
        </p:txBody>
      </p:sp>
    </p:spTree>
    <p:extLst>
      <p:ext uri="{BB962C8B-B14F-4D97-AF65-F5344CB8AC3E}">
        <p14:creationId xmlns:p14="http://schemas.microsoft.com/office/powerpoint/2010/main" val="428089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2E67-B3AB-4739-912D-FB1319A2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Birth of the Modern Data Stack</a:t>
            </a:r>
          </a:p>
        </p:txBody>
      </p:sp>
      <p:pic>
        <p:nvPicPr>
          <p:cNvPr id="32" name="Google Shape;805;p88">
            <a:extLst>
              <a:ext uri="{FF2B5EF4-FFF2-40B4-BE49-F238E27FC236}">
                <a16:creationId xmlns:a16="http://schemas.microsoft.com/office/drawing/2014/main" id="{66EA92C2-3F2B-402C-8DF2-AAEAAFDA5FB2}"/>
              </a:ext>
            </a:extLst>
          </p:cNvPr>
          <p:cNvPicPr preferRelativeResize="0"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30" y="3605130"/>
            <a:ext cx="1121224" cy="431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806;p88">
            <a:extLst>
              <a:ext uri="{FF2B5EF4-FFF2-40B4-BE49-F238E27FC236}">
                <a16:creationId xmlns:a16="http://schemas.microsoft.com/office/drawing/2014/main" id="{4D911D01-FFEC-4EEE-BD3D-A2C7187C45B2}"/>
              </a:ext>
            </a:extLst>
          </p:cNvPr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004" y="3603663"/>
            <a:ext cx="1475360" cy="5791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14D66F4-C429-402E-A900-BD890D550DA0}"/>
              </a:ext>
            </a:extLst>
          </p:cNvPr>
          <p:cNvGrpSpPr/>
          <p:nvPr/>
        </p:nvGrpSpPr>
        <p:grpSpPr>
          <a:xfrm>
            <a:off x="1123459" y="3490007"/>
            <a:ext cx="1733520" cy="1536518"/>
            <a:chOff x="1464583" y="3397542"/>
            <a:chExt cx="1733520" cy="1536518"/>
          </a:xfrm>
        </p:grpSpPr>
        <p:pic>
          <p:nvPicPr>
            <p:cNvPr id="36" name="Google Shape;814;p88">
              <a:extLst>
                <a:ext uri="{FF2B5EF4-FFF2-40B4-BE49-F238E27FC236}">
                  <a16:creationId xmlns:a16="http://schemas.microsoft.com/office/drawing/2014/main" id="{20F6B319-B174-4238-B59F-DC9C810A911C}"/>
                </a:ext>
              </a:extLst>
            </p:cNvPr>
            <p:cNvPicPr preferRelativeResize="0"/>
            <p:nvPr/>
          </p:nvPicPr>
          <p:blipFill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3055" y="4215524"/>
              <a:ext cx="1196576" cy="2243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815;p88">
              <a:extLst>
                <a:ext uri="{FF2B5EF4-FFF2-40B4-BE49-F238E27FC236}">
                  <a16:creationId xmlns:a16="http://schemas.microsoft.com/office/drawing/2014/main" id="{7DDF6692-F14B-44C1-915C-F7B7EC68EFCA}"/>
                </a:ext>
              </a:extLst>
            </p:cNvPr>
            <p:cNvPicPr preferRelativeResize="0"/>
            <p:nvPr/>
          </p:nvPicPr>
          <p:blipFill>
            <a:blip r:embed="rId5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0665" y="4636845"/>
              <a:ext cx="1021357" cy="29721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3497323-4985-44D6-A4CF-7568F6F27A7D}"/>
                </a:ext>
              </a:extLst>
            </p:cNvPr>
            <p:cNvGrpSpPr/>
            <p:nvPr/>
          </p:nvGrpSpPr>
          <p:grpSpPr>
            <a:xfrm>
              <a:off x="1464583" y="3397542"/>
              <a:ext cx="1733520" cy="765980"/>
              <a:chOff x="1007845" y="3887149"/>
              <a:chExt cx="1733520" cy="765980"/>
            </a:xfrm>
          </p:grpSpPr>
          <p:pic>
            <p:nvPicPr>
              <p:cNvPr id="35" name="Google Shape;813;p88">
                <a:extLst>
                  <a:ext uri="{FF2B5EF4-FFF2-40B4-BE49-F238E27FC236}">
                    <a16:creationId xmlns:a16="http://schemas.microsoft.com/office/drawing/2014/main" id="{754364BA-3416-49C9-949E-72A1F9A6F56B}"/>
                  </a:ext>
                </a:extLst>
              </p:cNvPr>
              <p:cNvPicPr preferRelativeResize="0"/>
              <p:nvPr/>
            </p:nvPicPr>
            <p:blipFill>
              <a:blip r:embed="rId6" cstate="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7845" y="3974451"/>
                <a:ext cx="663881" cy="5753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" name="Google Shape;816;p88">
                <a:extLst>
                  <a:ext uri="{FF2B5EF4-FFF2-40B4-BE49-F238E27FC236}">
                    <a16:creationId xmlns:a16="http://schemas.microsoft.com/office/drawing/2014/main" id="{D68678B3-5A66-4BA2-9802-F7E0722D6839}"/>
                  </a:ext>
                </a:extLst>
              </p:cNvPr>
              <p:cNvPicPr preferRelativeResize="0"/>
              <p:nvPr/>
            </p:nvPicPr>
            <p:blipFill>
              <a:blip r:embed="rId7" cstate="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36623" y="3887149"/>
                <a:ext cx="1104742" cy="7659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0" name="Google Shape;1234;p117">
            <a:extLst>
              <a:ext uri="{FF2B5EF4-FFF2-40B4-BE49-F238E27FC236}">
                <a16:creationId xmlns:a16="http://schemas.microsoft.com/office/drawing/2014/main" id="{3F71DDE5-DDA8-4F71-8856-4ABB7FA9DA4D}"/>
              </a:ext>
            </a:extLst>
          </p:cNvPr>
          <p:cNvSpPr txBox="1"/>
          <p:nvPr/>
        </p:nvSpPr>
        <p:spPr>
          <a:xfrm>
            <a:off x="5375316" y="1898372"/>
            <a:ext cx="1998596" cy="54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+mn-lt"/>
                <a:ea typeface="JetBrains Mono"/>
                <a:cs typeface="JetBrains Mono"/>
                <a:sym typeface="JetBrains Mono"/>
              </a:rPr>
              <a:t>2013+</a:t>
            </a:r>
          </a:p>
        </p:txBody>
      </p:sp>
      <p:sp>
        <p:nvSpPr>
          <p:cNvPr id="43" name="Google Shape;9;p2">
            <a:extLst>
              <a:ext uri="{FF2B5EF4-FFF2-40B4-BE49-F238E27FC236}">
                <a16:creationId xmlns:a16="http://schemas.microsoft.com/office/drawing/2014/main" id="{34AE9D9E-3825-4958-B50C-0E9DC139C7E6}"/>
              </a:ext>
            </a:extLst>
          </p:cNvPr>
          <p:cNvSpPr/>
          <p:nvPr/>
        </p:nvSpPr>
        <p:spPr>
          <a:xfrm>
            <a:off x="33" y="-33"/>
            <a:ext cx="464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4158AA-E082-4DEF-8440-435D943D73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7959E6-8245-494B-85CD-E3D761D71BC8}"/>
              </a:ext>
            </a:extLst>
          </p:cNvPr>
          <p:cNvGrpSpPr/>
          <p:nvPr/>
        </p:nvGrpSpPr>
        <p:grpSpPr>
          <a:xfrm>
            <a:off x="1878075" y="2647334"/>
            <a:ext cx="8991686" cy="205891"/>
            <a:chOff x="1878075" y="-744545"/>
            <a:chExt cx="8991686" cy="205891"/>
          </a:xfrm>
          <a:solidFill>
            <a:schemeClr val="bg2">
              <a:lumMod val="90000"/>
              <a:lumOff val="10000"/>
            </a:schemeClr>
          </a:solidFill>
        </p:grpSpPr>
        <p:sp>
          <p:nvSpPr>
            <p:cNvPr id="22" name="Google Shape;1270;p119">
              <a:extLst>
                <a:ext uri="{FF2B5EF4-FFF2-40B4-BE49-F238E27FC236}">
                  <a16:creationId xmlns:a16="http://schemas.microsoft.com/office/drawing/2014/main" id="{C7BCB486-8EF4-4474-ABD6-7E84F47EB325}"/>
                </a:ext>
              </a:extLst>
            </p:cNvPr>
            <p:cNvSpPr/>
            <p:nvPr/>
          </p:nvSpPr>
          <p:spPr>
            <a:xfrm>
              <a:off x="1983231" y="-664291"/>
              <a:ext cx="8781374" cy="45719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  <a:lumOff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JetBrains Mono"/>
                <a:cs typeface="Arial" panose="020B0604020202020204" pitchFamily="34" charset="0"/>
                <a:sym typeface="JetBrains Mono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BD2DBAD-452E-4289-8D49-D2F3AEBC5E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78075" y="-744545"/>
              <a:ext cx="210312" cy="205891"/>
            </a:xfrm>
            <a:prstGeom prst="ellipse">
              <a:avLst/>
            </a:prstGeom>
            <a:grpFill/>
            <a:ln>
              <a:solidFill>
                <a:schemeClr val="bg2">
                  <a:lumMod val="90000"/>
                  <a:lumOff val="10000"/>
                </a:schemeClr>
              </a:solidFill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1B30B90-DC51-4A39-AFA3-C79F793683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5200" y="-744545"/>
              <a:ext cx="210312" cy="205891"/>
            </a:xfrm>
            <a:prstGeom prst="ellipse">
              <a:avLst/>
            </a:prstGeom>
            <a:grpFill/>
            <a:ln>
              <a:solidFill>
                <a:schemeClr val="bg2">
                  <a:lumMod val="90000"/>
                  <a:lumOff val="10000"/>
                </a:schemeClr>
              </a:solidFill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E8A9B3D-D62F-420D-A70D-B23226F74F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32325" y="-744545"/>
              <a:ext cx="210312" cy="205891"/>
            </a:xfrm>
            <a:prstGeom prst="ellipse">
              <a:avLst/>
            </a:prstGeom>
            <a:grpFill/>
            <a:ln>
              <a:solidFill>
                <a:schemeClr val="bg2">
                  <a:lumMod val="90000"/>
                  <a:lumOff val="10000"/>
                </a:schemeClr>
              </a:solidFill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9ED3EA6-FDBD-41F0-9603-F2F200CA76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59449" y="-744545"/>
              <a:ext cx="210312" cy="205891"/>
            </a:xfrm>
            <a:prstGeom prst="ellipse">
              <a:avLst/>
            </a:prstGeom>
            <a:grpFill/>
            <a:ln>
              <a:solidFill>
                <a:schemeClr val="bg2">
                  <a:lumMod val="90000"/>
                  <a:lumOff val="10000"/>
                </a:schemeClr>
              </a:solidFill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BECD3C-1B36-4B7F-B0EB-956B52CFB90E}"/>
              </a:ext>
            </a:extLst>
          </p:cNvPr>
          <p:cNvGrpSpPr/>
          <p:nvPr/>
        </p:nvGrpSpPr>
        <p:grpSpPr>
          <a:xfrm>
            <a:off x="4016096" y="3590677"/>
            <a:ext cx="1799739" cy="1050782"/>
            <a:chOff x="4018091" y="3830458"/>
            <a:chExt cx="1799739" cy="1050782"/>
          </a:xfrm>
        </p:grpSpPr>
        <p:pic>
          <p:nvPicPr>
            <p:cNvPr id="31" name="Google Shape;804;p88">
              <a:extLst>
                <a:ext uri="{FF2B5EF4-FFF2-40B4-BE49-F238E27FC236}">
                  <a16:creationId xmlns:a16="http://schemas.microsoft.com/office/drawing/2014/main" id="{401F449A-2FFE-4A2E-97EF-4520229E15FD}"/>
                </a:ext>
              </a:extLst>
            </p:cNvPr>
            <p:cNvPicPr preferRelativeResize="0"/>
            <p:nvPr/>
          </p:nvPicPr>
          <p:blipFill rotWithShape="1">
            <a:blip r:embed="rId8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18091" y="3830458"/>
              <a:ext cx="1799739" cy="5293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Picture 8" descr="Python Logo, history, meaning, symbol, PNG">
              <a:extLst>
                <a:ext uri="{FF2B5EF4-FFF2-40B4-BE49-F238E27FC236}">
                  <a16:creationId xmlns:a16="http://schemas.microsoft.com/office/drawing/2014/main" id="{F696B305-024E-40C4-ADEA-8E831887E4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2530" b="27856"/>
            <a:stretch/>
          </p:blipFill>
          <p:spPr bwMode="auto">
            <a:xfrm>
              <a:off x="4197853" y="4479306"/>
              <a:ext cx="1440214" cy="401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E8CB740-8379-4DAD-AA88-F2B5E8A8FA3A}"/>
              </a:ext>
            </a:extLst>
          </p:cNvPr>
          <p:cNvGrpSpPr/>
          <p:nvPr/>
        </p:nvGrpSpPr>
        <p:grpSpPr>
          <a:xfrm>
            <a:off x="1010192" y="7144527"/>
            <a:ext cx="10315025" cy="480411"/>
            <a:chOff x="850335" y="2657985"/>
            <a:chExt cx="10315025" cy="480411"/>
          </a:xfrm>
          <a:solidFill>
            <a:schemeClr val="accent1">
              <a:lumMod val="90000"/>
            </a:schemeClr>
          </a:solidFill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204244F3-9F09-4836-9B3C-A43209A06283}"/>
                </a:ext>
              </a:extLst>
            </p:cNvPr>
            <p:cNvSpPr/>
            <p:nvPr/>
          </p:nvSpPr>
          <p:spPr>
            <a:xfrm>
              <a:off x="850335" y="2657985"/>
              <a:ext cx="2658385" cy="480411"/>
            </a:xfrm>
            <a:prstGeom prst="homePlate">
              <a:avLst/>
            </a:prstGeom>
            <a:grpFill/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9F8CA64-CAEC-4E22-9A20-CF26A9C8CFED}"/>
                </a:ext>
              </a:extLst>
            </p:cNvPr>
            <p:cNvSpPr/>
            <p:nvPr/>
          </p:nvSpPr>
          <p:spPr>
            <a:xfrm>
              <a:off x="3297888" y="2657985"/>
              <a:ext cx="2763045" cy="480411"/>
            </a:xfrm>
            <a:custGeom>
              <a:avLst/>
              <a:gdLst>
                <a:gd name="connsiteX0" fmla="*/ 0 w 2763045"/>
                <a:gd name="connsiteY0" fmla="*/ 0 h 480411"/>
                <a:gd name="connsiteX1" fmla="*/ 2522840 w 2763045"/>
                <a:gd name="connsiteY1" fmla="*/ 0 h 480411"/>
                <a:gd name="connsiteX2" fmla="*/ 2763045 w 2763045"/>
                <a:gd name="connsiteY2" fmla="*/ 240206 h 480411"/>
                <a:gd name="connsiteX3" fmla="*/ 2522840 w 2763045"/>
                <a:gd name="connsiteY3" fmla="*/ 480411 h 480411"/>
                <a:gd name="connsiteX4" fmla="*/ 0 w 2763045"/>
                <a:gd name="connsiteY4" fmla="*/ 480411 h 480411"/>
                <a:gd name="connsiteX5" fmla="*/ 240205 w 2763045"/>
                <a:gd name="connsiteY5" fmla="*/ 240206 h 480411"/>
                <a:gd name="connsiteX6" fmla="*/ 0 w 2763045"/>
                <a:gd name="connsiteY6" fmla="*/ 0 h 48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3045" h="480411">
                  <a:moveTo>
                    <a:pt x="0" y="0"/>
                  </a:moveTo>
                  <a:lnTo>
                    <a:pt x="2522840" y="0"/>
                  </a:lnTo>
                  <a:lnTo>
                    <a:pt x="2763045" y="240206"/>
                  </a:lnTo>
                  <a:lnTo>
                    <a:pt x="2522840" y="480411"/>
                  </a:lnTo>
                  <a:lnTo>
                    <a:pt x="0" y="480411"/>
                  </a:lnTo>
                  <a:lnTo>
                    <a:pt x="240205" y="2402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C6066A4-31AF-49D2-85E9-0A7960B1B0E3}"/>
                </a:ext>
              </a:extLst>
            </p:cNvPr>
            <p:cNvSpPr/>
            <p:nvPr/>
          </p:nvSpPr>
          <p:spPr>
            <a:xfrm>
              <a:off x="5850101" y="2657985"/>
              <a:ext cx="2763045" cy="480411"/>
            </a:xfrm>
            <a:custGeom>
              <a:avLst/>
              <a:gdLst>
                <a:gd name="connsiteX0" fmla="*/ 0 w 2763045"/>
                <a:gd name="connsiteY0" fmla="*/ 0 h 480411"/>
                <a:gd name="connsiteX1" fmla="*/ 2522840 w 2763045"/>
                <a:gd name="connsiteY1" fmla="*/ 0 h 480411"/>
                <a:gd name="connsiteX2" fmla="*/ 2763045 w 2763045"/>
                <a:gd name="connsiteY2" fmla="*/ 240206 h 480411"/>
                <a:gd name="connsiteX3" fmla="*/ 2522840 w 2763045"/>
                <a:gd name="connsiteY3" fmla="*/ 480411 h 480411"/>
                <a:gd name="connsiteX4" fmla="*/ 0 w 2763045"/>
                <a:gd name="connsiteY4" fmla="*/ 480411 h 480411"/>
                <a:gd name="connsiteX5" fmla="*/ 240205 w 2763045"/>
                <a:gd name="connsiteY5" fmla="*/ 240206 h 480411"/>
                <a:gd name="connsiteX6" fmla="*/ 0 w 2763045"/>
                <a:gd name="connsiteY6" fmla="*/ 0 h 48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3045" h="480411">
                  <a:moveTo>
                    <a:pt x="0" y="0"/>
                  </a:moveTo>
                  <a:lnTo>
                    <a:pt x="2522840" y="0"/>
                  </a:lnTo>
                  <a:lnTo>
                    <a:pt x="2763045" y="240206"/>
                  </a:lnTo>
                  <a:lnTo>
                    <a:pt x="2522840" y="480411"/>
                  </a:lnTo>
                  <a:lnTo>
                    <a:pt x="0" y="480411"/>
                  </a:lnTo>
                  <a:lnTo>
                    <a:pt x="240205" y="2402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E42E879-1EDD-43F4-ACBB-60676A7C8949}"/>
                </a:ext>
              </a:extLst>
            </p:cNvPr>
            <p:cNvSpPr/>
            <p:nvPr/>
          </p:nvSpPr>
          <p:spPr>
            <a:xfrm>
              <a:off x="8402315" y="2657985"/>
              <a:ext cx="2763045" cy="480411"/>
            </a:xfrm>
            <a:custGeom>
              <a:avLst/>
              <a:gdLst>
                <a:gd name="connsiteX0" fmla="*/ 0 w 2763045"/>
                <a:gd name="connsiteY0" fmla="*/ 0 h 480411"/>
                <a:gd name="connsiteX1" fmla="*/ 2522840 w 2763045"/>
                <a:gd name="connsiteY1" fmla="*/ 0 h 480411"/>
                <a:gd name="connsiteX2" fmla="*/ 2763045 w 2763045"/>
                <a:gd name="connsiteY2" fmla="*/ 240206 h 480411"/>
                <a:gd name="connsiteX3" fmla="*/ 2522840 w 2763045"/>
                <a:gd name="connsiteY3" fmla="*/ 480411 h 480411"/>
                <a:gd name="connsiteX4" fmla="*/ 0 w 2763045"/>
                <a:gd name="connsiteY4" fmla="*/ 480411 h 480411"/>
                <a:gd name="connsiteX5" fmla="*/ 240205 w 2763045"/>
                <a:gd name="connsiteY5" fmla="*/ 240206 h 480411"/>
                <a:gd name="connsiteX6" fmla="*/ 0 w 2763045"/>
                <a:gd name="connsiteY6" fmla="*/ 0 h 48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3045" h="480411">
                  <a:moveTo>
                    <a:pt x="0" y="0"/>
                  </a:moveTo>
                  <a:lnTo>
                    <a:pt x="2522840" y="0"/>
                  </a:lnTo>
                  <a:lnTo>
                    <a:pt x="2763045" y="240206"/>
                  </a:lnTo>
                  <a:lnTo>
                    <a:pt x="2522840" y="480411"/>
                  </a:lnTo>
                  <a:lnTo>
                    <a:pt x="0" y="480411"/>
                  </a:lnTo>
                  <a:lnTo>
                    <a:pt x="240205" y="2402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</p:grpSp>
      <p:sp>
        <p:nvSpPr>
          <p:cNvPr id="27" name="Google Shape;808;p88">
            <a:extLst>
              <a:ext uri="{FF2B5EF4-FFF2-40B4-BE49-F238E27FC236}">
                <a16:creationId xmlns:a16="http://schemas.microsoft.com/office/drawing/2014/main" id="{0D575280-4FD9-4BF0-A891-818E0BAFDF37}"/>
              </a:ext>
            </a:extLst>
          </p:cNvPr>
          <p:cNvSpPr txBox="1"/>
          <p:nvPr/>
        </p:nvSpPr>
        <p:spPr>
          <a:xfrm>
            <a:off x="6671993" y="2919392"/>
            <a:ext cx="2341383" cy="52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Data Warehouse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8" name="Google Shape;809;p88">
            <a:extLst>
              <a:ext uri="{FF2B5EF4-FFF2-40B4-BE49-F238E27FC236}">
                <a16:creationId xmlns:a16="http://schemas.microsoft.com/office/drawing/2014/main" id="{5B590950-7440-4161-935B-17D74E2672AA}"/>
              </a:ext>
            </a:extLst>
          </p:cNvPr>
          <p:cNvSpPr txBox="1"/>
          <p:nvPr/>
        </p:nvSpPr>
        <p:spPr>
          <a:xfrm>
            <a:off x="3779348" y="2912532"/>
            <a:ext cx="2273234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Data Pipeline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9" name="Google Shape;810;p88">
            <a:extLst>
              <a:ext uri="{FF2B5EF4-FFF2-40B4-BE49-F238E27FC236}">
                <a16:creationId xmlns:a16="http://schemas.microsoft.com/office/drawing/2014/main" id="{D9DB4281-52F3-4F75-9FF4-79DF6076E80C}"/>
              </a:ext>
            </a:extLst>
          </p:cNvPr>
          <p:cNvSpPr txBox="1"/>
          <p:nvPr/>
        </p:nvSpPr>
        <p:spPr>
          <a:xfrm>
            <a:off x="781688" y="2899164"/>
            <a:ext cx="2417063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Applications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0" name="Google Shape;811;p88">
            <a:extLst>
              <a:ext uri="{FF2B5EF4-FFF2-40B4-BE49-F238E27FC236}">
                <a16:creationId xmlns:a16="http://schemas.microsoft.com/office/drawing/2014/main" id="{E6A5B526-B84C-4C80-BEC9-CDB70000F1EF}"/>
              </a:ext>
            </a:extLst>
          </p:cNvPr>
          <p:cNvSpPr txBox="1"/>
          <p:nvPr/>
        </p:nvSpPr>
        <p:spPr>
          <a:xfrm>
            <a:off x="9638325" y="2919123"/>
            <a:ext cx="2273235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Tools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933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2E67-B3AB-4739-912D-FB1319A2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Knowledge Graphs fulfill the requirements of the Governance Semantic Layer</a:t>
            </a:r>
          </a:p>
        </p:txBody>
      </p:sp>
      <p:sp>
        <p:nvSpPr>
          <p:cNvPr id="88" name="Google Shape;861;p91">
            <a:extLst>
              <a:ext uri="{FF2B5EF4-FFF2-40B4-BE49-F238E27FC236}">
                <a16:creationId xmlns:a16="http://schemas.microsoft.com/office/drawing/2014/main" id="{C57CA632-9216-4241-AC3B-FA05A32060BE}"/>
              </a:ext>
            </a:extLst>
          </p:cNvPr>
          <p:cNvSpPr txBox="1"/>
          <p:nvPr/>
        </p:nvSpPr>
        <p:spPr>
          <a:xfrm>
            <a:off x="924615" y="1721527"/>
            <a:ext cx="3853251" cy="458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Semantic Layer Requirements: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Delivered as a software service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Leverages public cloud for scale and low cost</a:t>
            </a:r>
          </a:p>
          <a:p>
            <a:pPr marL="457200" indent="-342900"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Reacts to changes in data and triggers associated business logic</a:t>
            </a:r>
          </a:p>
          <a:p>
            <a:pPr marL="457200" indent="-342900"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with the components of the Modern Data stack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160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Ability to model business concepts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160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Support for highly compex relationships between entities</a:t>
            </a:r>
            <a:endParaRPr kumimoji="0" sz="160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EDC3460F-11E9-46BF-9B63-07E9EDEBA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241" y="2034659"/>
            <a:ext cx="6407426" cy="2102899"/>
          </a:xfrm>
          <a:prstGeom prst="rect">
            <a:avLst/>
          </a:prstGeom>
          <a:solidFill>
            <a:srgbClr val="DFE0E1"/>
          </a:solidFill>
          <a:effectLst>
            <a:glow rad="63500">
              <a:srgbClr val="F07F65">
                <a:alpha val="40000"/>
              </a:srgbClr>
            </a:glo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F069AA-F6A0-4EE6-BE67-52DD764DAC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45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7ACA0E6-131F-CEEE-CA04-E539256E6ACD}"/>
              </a:ext>
            </a:extLst>
          </p:cNvPr>
          <p:cNvSpPr/>
          <p:nvPr/>
        </p:nvSpPr>
        <p:spPr>
          <a:xfrm rot="16200000">
            <a:off x="2928231" y="2762833"/>
            <a:ext cx="5368787" cy="1023566"/>
          </a:xfrm>
          <a:prstGeom prst="roundRect">
            <a:avLst>
              <a:gd name="adj" fmla="val 48333"/>
            </a:avLst>
          </a:prstGeom>
          <a:solidFill>
            <a:srgbClr val="F6B0A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Google Shape;9;p2">
            <a:extLst>
              <a:ext uri="{FF2B5EF4-FFF2-40B4-BE49-F238E27FC236}">
                <a16:creationId xmlns:a16="http://schemas.microsoft.com/office/drawing/2014/main" id="{34AE9D9E-3825-4958-B50C-0E9DC139C7E6}"/>
              </a:ext>
            </a:extLst>
          </p:cNvPr>
          <p:cNvSpPr/>
          <p:nvPr/>
        </p:nvSpPr>
        <p:spPr>
          <a:xfrm>
            <a:off x="33" y="-33"/>
            <a:ext cx="464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0" name="Google Shape;1688;p144">
            <a:extLst>
              <a:ext uri="{FF2B5EF4-FFF2-40B4-BE49-F238E27FC236}">
                <a16:creationId xmlns:a16="http://schemas.microsoft.com/office/drawing/2014/main" id="{37E42AC6-C17B-410C-9AA8-90E15704D365}"/>
              </a:ext>
            </a:extLst>
          </p:cNvPr>
          <p:cNvSpPr txBox="1">
            <a:spLocks/>
          </p:cNvSpPr>
          <p:nvPr/>
        </p:nvSpPr>
        <p:spPr>
          <a:xfrm>
            <a:off x="848274" y="2474187"/>
            <a:ext cx="264836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DM Sans"/>
              <a:buNone/>
              <a:defRPr sz="3600" b="1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700"/>
              <a:buFont typeface="DM San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DM Sans"/>
              </a:rPr>
              <a:t>Knowledge Graph definition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B2B776E-99C0-4CD3-9578-594DB4E6A6A0}"/>
              </a:ext>
            </a:extLst>
          </p:cNvPr>
          <p:cNvGrpSpPr/>
          <p:nvPr/>
        </p:nvGrpSpPr>
        <p:grpSpPr>
          <a:xfrm rot="8100000">
            <a:off x="1258" y="5179280"/>
            <a:ext cx="3729221" cy="3725276"/>
            <a:chOff x="8439160" y="0"/>
            <a:chExt cx="9848840" cy="9838421"/>
          </a:xfrm>
        </p:grpSpPr>
        <p:pic>
          <p:nvPicPr>
            <p:cNvPr id="22" name="Google Shape;12;g12324005d73_1_0" descr="preencoded.png">
              <a:extLst>
                <a:ext uri="{FF2B5EF4-FFF2-40B4-BE49-F238E27FC236}">
                  <a16:creationId xmlns:a16="http://schemas.microsoft.com/office/drawing/2014/main" id="{42C6C26E-49A7-49F3-8E5A-8289BBBE040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 amt="35000"/>
            </a:blip>
            <a:srcRect/>
            <a:stretch/>
          </p:blipFill>
          <p:spPr>
            <a:xfrm>
              <a:off x="8439160" y="0"/>
              <a:ext cx="9848840" cy="98384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Triangle 28">
              <a:extLst>
                <a:ext uri="{FF2B5EF4-FFF2-40B4-BE49-F238E27FC236}">
                  <a16:creationId xmlns:a16="http://schemas.microsoft.com/office/drawing/2014/main" id="{81679DC5-A3B1-497A-BF68-C6E4B5EA8C04}"/>
                </a:ext>
              </a:extLst>
            </p:cNvPr>
            <p:cNvSpPr/>
            <p:nvPr userDrawn="1"/>
          </p:nvSpPr>
          <p:spPr>
            <a:xfrm>
              <a:off x="9265920" y="3579438"/>
              <a:ext cx="820278" cy="694944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4" name="Triangle 29">
              <a:extLst>
                <a:ext uri="{FF2B5EF4-FFF2-40B4-BE49-F238E27FC236}">
                  <a16:creationId xmlns:a16="http://schemas.microsoft.com/office/drawing/2014/main" id="{FDCC7D30-6F3B-4E40-8C06-C69C857DAF66}"/>
                </a:ext>
              </a:extLst>
            </p:cNvPr>
            <p:cNvSpPr/>
            <p:nvPr userDrawn="1"/>
          </p:nvSpPr>
          <p:spPr>
            <a:xfrm>
              <a:off x="10094976" y="1158240"/>
              <a:ext cx="483375" cy="409518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5" name="Triangle 30">
              <a:extLst>
                <a:ext uri="{FF2B5EF4-FFF2-40B4-BE49-F238E27FC236}">
                  <a16:creationId xmlns:a16="http://schemas.microsoft.com/office/drawing/2014/main" id="{DEED4B87-E12A-4524-904D-1837E6852865}"/>
                </a:ext>
              </a:extLst>
            </p:cNvPr>
            <p:cNvSpPr/>
            <p:nvPr userDrawn="1"/>
          </p:nvSpPr>
          <p:spPr>
            <a:xfrm>
              <a:off x="10966705" y="2465990"/>
              <a:ext cx="213360" cy="180760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6" name="Triangle 31">
              <a:extLst>
                <a:ext uri="{FF2B5EF4-FFF2-40B4-BE49-F238E27FC236}">
                  <a16:creationId xmlns:a16="http://schemas.microsoft.com/office/drawing/2014/main" id="{02065735-2FFF-4FE0-9557-762AB4EDA0DF}"/>
                </a:ext>
              </a:extLst>
            </p:cNvPr>
            <p:cNvSpPr/>
            <p:nvPr userDrawn="1"/>
          </p:nvSpPr>
          <p:spPr>
            <a:xfrm>
              <a:off x="12862561" y="570134"/>
              <a:ext cx="213360" cy="180760"/>
            </a:xfrm>
            <a:prstGeom prst="triangle">
              <a:avLst/>
            </a:prstGeom>
            <a:solidFill>
              <a:schemeClr val="bg1">
                <a:alpha val="34164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7" name="Triangle 32">
              <a:extLst>
                <a:ext uri="{FF2B5EF4-FFF2-40B4-BE49-F238E27FC236}">
                  <a16:creationId xmlns:a16="http://schemas.microsoft.com/office/drawing/2014/main" id="{F8A8F3AD-3807-4863-8334-CC4394122714}"/>
                </a:ext>
              </a:extLst>
            </p:cNvPr>
            <p:cNvSpPr/>
            <p:nvPr userDrawn="1"/>
          </p:nvSpPr>
          <p:spPr>
            <a:xfrm>
              <a:off x="12228577" y="3579438"/>
              <a:ext cx="213360" cy="180760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8" name="Triangle 33">
              <a:extLst>
                <a:ext uri="{FF2B5EF4-FFF2-40B4-BE49-F238E27FC236}">
                  <a16:creationId xmlns:a16="http://schemas.microsoft.com/office/drawing/2014/main" id="{CC1CFC23-6269-4ED7-A0EA-2C266286359F}"/>
                </a:ext>
              </a:extLst>
            </p:cNvPr>
            <p:cNvSpPr/>
            <p:nvPr userDrawn="1"/>
          </p:nvSpPr>
          <p:spPr>
            <a:xfrm>
              <a:off x="16422625" y="3791764"/>
              <a:ext cx="213360" cy="180760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26EFBD6-1085-4737-9DDB-BBE61F57E50D}"/>
                </a:ext>
              </a:extLst>
            </p:cNvPr>
            <p:cNvSpPr/>
            <p:nvPr userDrawn="1"/>
          </p:nvSpPr>
          <p:spPr>
            <a:xfrm flipV="1">
              <a:off x="15849600" y="4523232"/>
              <a:ext cx="195072" cy="195072"/>
            </a:xfrm>
            <a:prstGeom prst="rect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5308CE8-FF83-463F-AF62-940D952D2481}"/>
                </a:ext>
              </a:extLst>
            </p:cNvPr>
            <p:cNvSpPr/>
            <p:nvPr userDrawn="1"/>
          </p:nvSpPr>
          <p:spPr>
            <a:xfrm>
              <a:off x="15795822" y="5444272"/>
              <a:ext cx="248850" cy="248850"/>
            </a:xfrm>
            <a:prstGeom prst="ellips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D7B054A-E758-4E4C-A828-A46BD0D371A5}"/>
                </a:ext>
              </a:extLst>
            </p:cNvPr>
            <p:cNvSpPr/>
            <p:nvPr userDrawn="1"/>
          </p:nvSpPr>
          <p:spPr>
            <a:xfrm>
              <a:off x="17484414" y="5194880"/>
              <a:ext cx="248850" cy="2488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B2F3A30-4B49-4FCF-BE2D-89BE1B59F257}"/>
                </a:ext>
              </a:extLst>
            </p:cNvPr>
            <p:cNvSpPr/>
            <p:nvPr userDrawn="1"/>
          </p:nvSpPr>
          <p:spPr>
            <a:xfrm>
              <a:off x="16478032" y="6190052"/>
              <a:ext cx="248850" cy="248850"/>
            </a:xfrm>
            <a:prstGeom prst="ellips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9561948-B4CC-460B-B27F-9DCD5267703E}"/>
                </a:ext>
              </a:extLst>
            </p:cNvPr>
            <p:cNvSpPr/>
            <p:nvPr userDrawn="1"/>
          </p:nvSpPr>
          <p:spPr>
            <a:xfrm flipV="1">
              <a:off x="15630971" y="7170525"/>
              <a:ext cx="96450" cy="96450"/>
            </a:xfrm>
            <a:prstGeom prst="ellips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F95D460-0AFC-489E-BAD0-1859E61D98A3}"/>
                </a:ext>
              </a:extLst>
            </p:cNvPr>
            <p:cNvSpPr/>
            <p:nvPr userDrawn="1"/>
          </p:nvSpPr>
          <p:spPr>
            <a:xfrm>
              <a:off x="17935711" y="8181252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F539E11-EF95-4F03-AF67-5219F8B83095}"/>
                </a:ext>
              </a:extLst>
            </p:cNvPr>
            <p:cNvSpPr/>
            <p:nvPr userDrawn="1"/>
          </p:nvSpPr>
          <p:spPr>
            <a:xfrm>
              <a:off x="18039199" y="6017167"/>
              <a:ext cx="97823" cy="978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0CBFD6-B975-4A12-805E-CA6DBE225E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C6811B-C98C-4BDD-93AA-4367F595B2F9}"/>
              </a:ext>
            </a:extLst>
          </p:cNvPr>
          <p:cNvSpPr txBox="1"/>
          <p:nvPr/>
        </p:nvSpPr>
        <p:spPr>
          <a:xfrm>
            <a:off x="6334598" y="998697"/>
            <a:ext cx="5880156" cy="320805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rtl="0">
              <a:lnSpc>
                <a:spcPts val="48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sz="2400" i="0" u="none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A knowledge graph is </a:t>
            </a: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</a:rPr>
              <a:t>a</a:t>
            </a:r>
            <a:r>
              <a:rPr lang="en-US" sz="2400" i="0" u="none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database</a:t>
            </a:r>
            <a:br>
              <a:rPr lang="en-US" sz="2400" i="0" u="none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</a:br>
            <a:r>
              <a:rPr lang="en-US" sz="2400" i="0" u="none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en-US" sz="2400" i="0" u="none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</a:br>
            <a:r>
              <a:rPr lang="en-US" sz="2400" i="0" u="none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that </a:t>
            </a: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</a:rPr>
              <a:t>models business concepts, </a:t>
            </a:r>
            <a:br>
              <a:rPr lang="en-US" sz="2400" dirty="0">
                <a:solidFill>
                  <a:schemeClr val="bg2"/>
                </a:solidFill>
                <a:latin typeface="Arial" panose="020B0604020202020204" pitchFamily="34" charset="0"/>
              </a:rPr>
            </a:br>
            <a:br>
              <a:rPr lang="en-US" sz="2400" dirty="0">
                <a:solidFill>
                  <a:schemeClr val="bg2"/>
                </a:solidFill>
                <a:latin typeface="Arial" panose="020B0604020202020204" pitchFamily="34" charset="0"/>
              </a:rPr>
            </a:b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</a:rPr>
              <a:t>the relationships between them,</a:t>
            </a:r>
            <a:endParaRPr lang="en-US" sz="2400" i="0" u="none" strike="noStrike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2" name="Graphic 2">
            <a:extLst>
              <a:ext uri="{FF2B5EF4-FFF2-40B4-BE49-F238E27FC236}">
                <a16:creationId xmlns:a16="http://schemas.microsoft.com/office/drawing/2014/main" id="{D502A825-D796-5E4E-A3B5-04622F8EA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92120" y="2235690"/>
            <a:ext cx="822226" cy="822226"/>
          </a:xfrm>
          <a:prstGeom prst="rect">
            <a:avLst/>
          </a:prstGeom>
        </p:spPr>
      </p:pic>
      <p:pic>
        <p:nvPicPr>
          <p:cNvPr id="63" name="Graphic 15">
            <a:extLst>
              <a:ext uri="{FF2B5EF4-FFF2-40B4-BE49-F238E27FC236}">
                <a16:creationId xmlns:a16="http://schemas.microsoft.com/office/drawing/2014/main" id="{717FDF3A-45C4-2F41-B3E0-CFAEC7650A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92121" y="3484755"/>
            <a:ext cx="822225" cy="822225"/>
          </a:xfrm>
          <a:prstGeom prst="rect">
            <a:avLst/>
          </a:prstGeom>
        </p:spPr>
      </p:pic>
      <p:pic>
        <p:nvPicPr>
          <p:cNvPr id="64" name="Graphic 21">
            <a:extLst>
              <a:ext uri="{FF2B5EF4-FFF2-40B4-BE49-F238E27FC236}">
                <a16:creationId xmlns:a16="http://schemas.microsoft.com/office/drawing/2014/main" id="{80C9EE62-B1C4-6348-A177-F06FA815A6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53408" y="4733820"/>
            <a:ext cx="699651" cy="699651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D78A1CD0-C705-4CCD-9906-E3E6E71F921D}"/>
              </a:ext>
            </a:extLst>
          </p:cNvPr>
          <p:cNvGrpSpPr>
            <a:grpSpLocks noChangeAspect="1"/>
          </p:cNvGrpSpPr>
          <p:nvPr/>
        </p:nvGrpSpPr>
        <p:grpSpPr>
          <a:xfrm>
            <a:off x="5308608" y="1107937"/>
            <a:ext cx="589250" cy="700914"/>
            <a:chOff x="1698626" y="3860800"/>
            <a:chExt cx="846138" cy="1006476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3E7E4CF5-0921-49BA-A73D-BDA2D878C0B5}"/>
                </a:ext>
              </a:extLst>
            </p:cNvPr>
            <p:cNvGrpSpPr/>
            <p:nvPr/>
          </p:nvGrpSpPr>
          <p:grpSpPr>
            <a:xfrm>
              <a:off x="1698626" y="3860800"/>
              <a:ext cx="846138" cy="1006476"/>
              <a:chOff x="1698626" y="3860800"/>
              <a:chExt cx="846138" cy="1006476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F374D9F4-E6E7-41CB-A281-EB84D7FB2745}"/>
                  </a:ext>
                </a:extLst>
              </p:cNvPr>
              <p:cNvGrpSpPr/>
              <p:nvPr/>
            </p:nvGrpSpPr>
            <p:grpSpPr>
              <a:xfrm>
                <a:off x="1698626" y="3860800"/>
                <a:ext cx="846138" cy="1006476"/>
                <a:chOff x="1698626" y="3860800"/>
                <a:chExt cx="846138" cy="1006476"/>
              </a:xfrm>
            </p:grpSpPr>
            <p:sp>
              <p:nvSpPr>
                <p:cNvPr id="85" name="Freeform 92">
                  <a:extLst>
                    <a:ext uri="{FF2B5EF4-FFF2-40B4-BE49-F238E27FC236}">
                      <a16:creationId xmlns:a16="http://schemas.microsoft.com/office/drawing/2014/main" id="{6C007D8D-7E73-4362-945D-B7DAF91DA0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8627" y="3860800"/>
                  <a:ext cx="846137" cy="384796"/>
                </a:xfrm>
                <a:custGeom>
                  <a:avLst/>
                  <a:gdLst>
                    <a:gd name="T0" fmla="*/ 454 w 454"/>
                    <a:gd name="T1" fmla="*/ 80 h 294"/>
                    <a:gd name="T2" fmla="*/ 227 w 454"/>
                    <a:gd name="T3" fmla="*/ 0 h 294"/>
                    <a:gd name="T4" fmla="*/ 0 w 454"/>
                    <a:gd name="T5" fmla="*/ 80 h 294"/>
                    <a:gd name="T6" fmla="*/ 0 w 454"/>
                    <a:gd name="T7" fmla="*/ 214 h 294"/>
                    <a:gd name="T8" fmla="*/ 227 w 454"/>
                    <a:gd name="T9" fmla="*/ 294 h 294"/>
                    <a:gd name="T10" fmla="*/ 454 w 454"/>
                    <a:gd name="T11" fmla="*/ 214 h 294"/>
                    <a:gd name="T12" fmla="*/ 454 w 454"/>
                    <a:gd name="T13" fmla="*/ 80 h 294"/>
                    <a:gd name="connsiteX0" fmla="*/ 5000 w 10000"/>
                    <a:gd name="connsiteY0" fmla="*/ 10000 h 11730"/>
                    <a:gd name="connsiteX1" fmla="*/ 10000 w 10000"/>
                    <a:gd name="connsiteY1" fmla="*/ 7279 h 11730"/>
                    <a:gd name="connsiteX2" fmla="*/ 10000 w 10000"/>
                    <a:gd name="connsiteY2" fmla="*/ 2721 h 11730"/>
                    <a:gd name="connsiteX3" fmla="*/ 5000 w 10000"/>
                    <a:gd name="connsiteY3" fmla="*/ 0 h 11730"/>
                    <a:gd name="connsiteX4" fmla="*/ 0 w 10000"/>
                    <a:gd name="connsiteY4" fmla="*/ 2721 h 11730"/>
                    <a:gd name="connsiteX5" fmla="*/ 0 w 10000"/>
                    <a:gd name="connsiteY5" fmla="*/ 7279 h 11730"/>
                    <a:gd name="connsiteX6" fmla="*/ 6081 w 10000"/>
                    <a:gd name="connsiteY6" fmla="*/ 11730 h 11730"/>
                    <a:gd name="connsiteX0" fmla="*/ 5000 w 10000"/>
                    <a:gd name="connsiteY0" fmla="*/ 10000 h 10000"/>
                    <a:gd name="connsiteX1" fmla="*/ 10000 w 10000"/>
                    <a:gd name="connsiteY1" fmla="*/ 7279 h 10000"/>
                    <a:gd name="connsiteX2" fmla="*/ 10000 w 10000"/>
                    <a:gd name="connsiteY2" fmla="*/ 2721 h 10000"/>
                    <a:gd name="connsiteX3" fmla="*/ 5000 w 10000"/>
                    <a:gd name="connsiteY3" fmla="*/ 0 h 10000"/>
                    <a:gd name="connsiteX4" fmla="*/ 0 w 10000"/>
                    <a:gd name="connsiteY4" fmla="*/ 2721 h 10000"/>
                    <a:gd name="connsiteX5" fmla="*/ 0 w 10000"/>
                    <a:gd name="connsiteY5" fmla="*/ 7279 h 10000"/>
                    <a:gd name="connsiteX0" fmla="*/ 10000 w 10000"/>
                    <a:gd name="connsiteY0" fmla="*/ 7279 h 7279"/>
                    <a:gd name="connsiteX1" fmla="*/ 10000 w 10000"/>
                    <a:gd name="connsiteY1" fmla="*/ 2721 h 7279"/>
                    <a:gd name="connsiteX2" fmla="*/ 5000 w 10000"/>
                    <a:gd name="connsiteY2" fmla="*/ 0 h 7279"/>
                    <a:gd name="connsiteX3" fmla="*/ 0 w 10000"/>
                    <a:gd name="connsiteY3" fmla="*/ 2721 h 7279"/>
                    <a:gd name="connsiteX4" fmla="*/ 0 w 10000"/>
                    <a:gd name="connsiteY4" fmla="*/ 7279 h 7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7279">
                      <a:moveTo>
                        <a:pt x="10000" y="7279"/>
                      </a:moveTo>
                      <a:lnTo>
                        <a:pt x="10000" y="2721"/>
                      </a:lnTo>
                      <a:cubicBezTo>
                        <a:pt x="10000" y="1224"/>
                        <a:pt x="7753" y="0"/>
                        <a:pt x="5000" y="0"/>
                      </a:cubicBezTo>
                      <a:cubicBezTo>
                        <a:pt x="2247" y="0"/>
                        <a:pt x="0" y="1224"/>
                        <a:pt x="0" y="2721"/>
                      </a:cubicBezTo>
                      <a:lnTo>
                        <a:pt x="0" y="7279"/>
                      </a:lnTo>
                    </a:path>
                  </a:pathLst>
                </a:custGeom>
                <a:noFill/>
                <a:ln w="28575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Freeform 95">
                  <a:extLst>
                    <a:ext uri="{FF2B5EF4-FFF2-40B4-BE49-F238E27FC236}">
                      <a16:creationId xmlns:a16="http://schemas.microsoft.com/office/drawing/2014/main" id="{6549D67B-60D0-4404-9DE8-225886FAF5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8626" y="4579938"/>
                  <a:ext cx="846138" cy="287338"/>
                </a:xfrm>
                <a:custGeom>
                  <a:avLst/>
                  <a:gdLst>
                    <a:gd name="T0" fmla="*/ 0 w 454"/>
                    <a:gd name="T1" fmla="*/ 0 h 160"/>
                    <a:gd name="T2" fmla="*/ 0 w 454"/>
                    <a:gd name="T3" fmla="*/ 80 h 160"/>
                    <a:gd name="T4" fmla="*/ 227 w 454"/>
                    <a:gd name="T5" fmla="*/ 160 h 160"/>
                    <a:gd name="T6" fmla="*/ 454 w 454"/>
                    <a:gd name="T7" fmla="*/ 80 h 160"/>
                    <a:gd name="T8" fmla="*/ 454 w 454"/>
                    <a:gd name="T9" fmla="*/ 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4" h="160">
                      <a:moveTo>
                        <a:pt x="0" y="0"/>
                      </a:move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125"/>
                        <a:pt x="102" y="160"/>
                        <a:pt x="227" y="160"/>
                      </a:cubicBezTo>
                      <a:cubicBezTo>
                        <a:pt x="352" y="160"/>
                        <a:pt x="454" y="125"/>
                        <a:pt x="454" y="80"/>
                      </a:cubicBezTo>
                      <a:cubicBezTo>
                        <a:pt x="454" y="0"/>
                        <a:pt x="454" y="0"/>
                        <a:pt x="454" y="0"/>
                      </a:cubicBezTo>
                    </a:path>
                  </a:pathLst>
                </a:custGeom>
                <a:noFill/>
                <a:ln w="28575" cap="flat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2" name="Freeform 93">
                <a:extLst>
                  <a:ext uri="{FF2B5EF4-FFF2-40B4-BE49-F238E27FC236}">
                    <a16:creationId xmlns:a16="http://schemas.microsoft.com/office/drawing/2014/main" id="{E8DE7D7B-B783-43C7-BE43-ABDD05187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8626" y="4005263"/>
                <a:ext cx="846138" cy="144463"/>
              </a:xfrm>
              <a:custGeom>
                <a:avLst/>
                <a:gdLst>
                  <a:gd name="T0" fmla="*/ 0 w 454"/>
                  <a:gd name="T1" fmla="*/ 0 h 80"/>
                  <a:gd name="T2" fmla="*/ 227 w 454"/>
                  <a:gd name="T3" fmla="*/ 80 h 80"/>
                  <a:gd name="T4" fmla="*/ 454 w 454"/>
                  <a:gd name="T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4" h="80">
                    <a:moveTo>
                      <a:pt x="0" y="0"/>
                    </a:moveTo>
                    <a:cubicBezTo>
                      <a:pt x="0" y="45"/>
                      <a:pt x="102" y="80"/>
                      <a:pt x="227" y="80"/>
                    </a:cubicBezTo>
                    <a:cubicBezTo>
                      <a:pt x="352" y="80"/>
                      <a:pt x="454" y="45"/>
                      <a:pt x="454" y="0"/>
                    </a:cubicBezTo>
                  </a:path>
                </a:pathLst>
              </a:custGeom>
              <a:noFill/>
              <a:ln w="28575" cap="flat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DB57D438-8C03-4321-B93E-63341FC2B2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8626" y="4158394"/>
                <a:ext cx="0" cy="430212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1018A617-2E24-46A9-BFB3-E84BBDFBE6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4764" y="4213119"/>
                <a:ext cx="0" cy="430212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4F794D3-EA0D-4A8F-9048-39437487C37B}"/>
                </a:ext>
              </a:extLst>
            </p:cNvPr>
            <p:cNvGrpSpPr/>
            <p:nvPr/>
          </p:nvGrpSpPr>
          <p:grpSpPr>
            <a:xfrm>
              <a:off x="1889443" y="4260576"/>
              <a:ext cx="491475" cy="472929"/>
              <a:chOff x="7802555" y="2230438"/>
              <a:chExt cx="623150" cy="599637"/>
            </a:xfrm>
          </p:grpSpPr>
          <p:sp>
            <p:nvSpPr>
              <p:cNvPr id="79" name="Freeform 57">
                <a:extLst>
                  <a:ext uri="{FF2B5EF4-FFF2-40B4-BE49-F238E27FC236}">
                    <a16:creationId xmlns:a16="http://schemas.microsoft.com/office/drawing/2014/main" id="{BE72961E-133A-4800-B133-5713ABEB0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2555" y="2230438"/>
                <a:ext cx="623150" cy="599637"/>
              </a:xfrm>
              <a:custGeom>
                <a:avLst/>
                <a:gdLst>
                  <a:gd name="T0" fmla="*/ 316 w 316"/>
                  <a:gd name="T1" fmla="*/ 122 h 315"/>
                  <a:gd name="T2" fmla="*/ 295 w 316"/>
                  <a:gd name="T3" fmla="*/ 71 h 315"/>
                  <a:gd name="T4" fmla="*/ 264 w 316"/>
                  <a:gd name="T5" fmla="*/ 81 h 315"/>
                  <a:gd name="T6" fmla="*/ 234 w 316"/>
                  <a:gd name="T7" fmla="*/ 51 h 315"/>
                  <a:gd name="T8" fmla="*/ 244 w 316"/>
                  <a:gd name="T9" fmla="*/ 21 h 315"/>
                  <a:gd name="T10" fmla="*/ 194 w 316"/>
                  <a:gd name="T11" fmla="*/ 0 h 315"/>
                  <a:gd name="T12" fmla="*/ 179 w 316"/>
                  <a:gd name="T13" fmla="*/ 29 h 315"/>
                  <a:gd name="T14" fmla="*/ 137 w 316"/>
                  <a:gd name="T15" fmla="*/ 29 h 315"/>
                  <a:gd name="T16" fmla="*/ 122 w 316"/>
                  <a:gd name="T17" fmla="*/ 0 h 315"/>
                  <a:gd name="T18" fmla="*/ 72 w 316"/>
                  <a:gd name="T19" fmla="*/ 21 h 315"/>
                  <a:gd name="T20" fmla="*/ 82 w 316"/>
                  <a:gd name="T21" fmla="*/ 51 h 315"/>
                  <a:gd name="T22" fmla="*/ 52 w 316"/>
                  <a:gd name="T23" fmla="*/ 81 h 315"/>
                  <a:gd name="T24" fmla="*/ 21 w 316"/>
                  <a:gd name="T25" fmla="*/ 71 h 315"/>
                  <a:gd name="T26" fmla="*/ 0 w 316"/>
                  <a:gd name="T27" fmla="*/ 122 h 315"/>
                  <a:gd name="T28" fmla="*/ 29 w 316"/>
                  <a:gd name="T29" fmla="*/ 136 h 315"/>
                  <a:gd name="T30" fmla="*/ 29 w 316"/>
                  <a:gd name="T31" fmla="*/ 179 h 315"/>
                  <a:gd name="T32" fmla="*/ 0 w 316"/>
                  <a:gd name="T33" fmla="*/ 193 h 315"/>
                  <a:gd name="T34" fmla="*/ 21 w 316"/>
                  <a:gd name="T35" fmla="*/ 243 h 315"/>
                  <a:gd name="T36" fmla="*/ 52 w 316"/>
                  <a:gd name="T37" fmla="*/ 233 h 315"/>
                  <a:gd name="T38" fmla="*/ 82 w 316"/>
                  <a:gd name="T39" fmla="*/ 264 h 315"/>
                  <a:gd name="T40" fmla="*/ 72 w 316"/>
                  <a:gd name="T41" fmla="*/ 294 h 315"/>
                  <a:gd name="T42" fmla="*/ 122 w 316"/>
                  <a:gd name="T43" fmla="*/ 315 h 315"/>
                  <a:gd name="T44" fmla="*/ 137 w 316"/>
                  <a:gd name="T45" fmla="*/ 286 h 315"/>
                  <a:gd name="T46" fmla="*/ 179 w 316"/>
                  <a:gd name="T47" fmla="*/ 286 h 315"/>
                  <a:gd name="T48" fmla="*/ 194 w 316"/>
                  <a:gd name="T49" fmla="*/ 315 h 315"/>
                  <a:gd name="T50" fmla="*/ 244 w 316"/>
                  <a:gd name="T51" fmla="*/ 294 h 315"/>
                  <a:gd name="T52" fmla="*/ 234 w 316"/>
                  <a:gd name="T53" fmla="*/ 264 h 315"/>
                  <a:gd name="T54" fmla="*/ 264 w 316"/>
                  <a:gd name="T55" fmla="*/ 233 h 315"/>
                  <a:gd name="T56" fmla="*/ 295 w 316"/>
                  <a:gd name="T57" fmla="*/ 243 h 315"/>
                  <a:gd name="T58" fmla="*/ 316 w 316"/>
                  <a:gd name="T59" fmla="*/ 193 h 315"/>
                  <a:gd name="T60" fmla="*/ 287 w 316"/>
                  <a:gd name="T61" fmla="*/ 179 h 315"/>
                  <a:gd name="T62" fmla="*/ 287 w 316"/>
                  <a:gd name="T63" fmla="*/ 136 h 315"/>
                  <a:gd name="T64" fmla="*/ 316 w 316"/>
                  <a:gd name="T65" fmla="*/ 12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6" h="315">
                    <a:moveTo>
                      <a:pt x="316" y="122"/>
                    </a:moveTo>
                    <a:cubicBezTo>
                      <a:pt x="295" y="71"/>
                      <a:pt x="295" y="71"/>
                      <a:pt x="295" y="71"/>
                    </a:cubicBezTo>
                    <a:cubicBezTo>
                      <a:pt x="264" y="81"/>
                      <a:pt x="264" y="81"/>
                      <a:pt x="264" y="81"/>
                    </a:cubicBezTo>
                    <a:cubicBezTo>
                      <a:pt x="256" y="70"/>
                      <a:pt x="245" y="59"/>
                      <a:pt x="234" y="51"/>
                    </a:cubicBezTo>
                    <a:cubicBezTo>
                      <a:pt x="244" y="21"/>
                      <a:pt x="244" y="21"/>
                      <a:pt x="244" y="21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179" y="29"/>
                      <a:pt x="179" y="29"/>
                      <a:pt x="179" y="29"/>
                    </a:cubicBezTo>
                    <a:cubicBezTo>
                      <a:pt x="165" y="26"/>
                      <a:pt x="151" y="26"/>
                      <a:pt x="137" y="29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82" y="51"/>
                      <a:pt x="82" y="51"/>
                      <a:pt x="82" y="51"/>
                    </a:cubicBezTo>
                    <a:cubicBezTo>
                      <a:pt x="70" y="60"/>
                      <a:pt x="60" y="70"/>
                      <a:pt x="52" y="8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29" y="136"/>
                      <a:pt x="29" y="136"/>
                      <a:pt x="29" y="136"/>
                    </a:cubicBezTo>
                    <a:cubicBezTo>
                      <a:pt x="27" y="150"/>
                      <a:pt x="27" y="164"/>
                      <a:pt x="29" y="179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21" y="243"/>
                      <a:pt x="21" y="243"/>
                      <a:pt x="21" y="243"/>
                    </a:cubicBezTo>
                    <a:cubicBezTo>
                      <a:pt x="52" y="233"/>
                      <a:pt x="52" y="233"/>
                      <a:pt x="52" y="233"/>
                    </a:cubicBezTo>
                    <a:cubicBezTo>
                      <a:pt x="60" y="245"/>
                      <a:pt x="70" y="255"/>
                      <a:pt x="82" y="264"/>
                    </a:cubicBezTo>
                    <a:cubicBezTo>
                      <a:pt x="72" y="294"/>
                      <a:pt x="72" y="294"/>
                      <a:pt x="72" y="294"/>
                    </a:cubicBezTo>
                    <a:cubicBezTo>
                      <a:pt x="122" y="315"/>
                      <a:pt x="122" y="315"/>
                      <a:pt x="122" y="315"/>
                    </a:cubicBezTo>
                    <a:cubicBezTo>
                      <a:pt x="137" y="286"/>
                      <a:pt x="137" y="286"/>
                      <a:pt x="137" y="286"/>
                    </a:cubicBezTo>
                    <a:cubicBezTo>
                      <a:pt x="151" y="288"/>
                      <a:pt x="165" y="289"/>
                      <a:pt x="179" y="286"/>
                    </a:cubicBezTo>
                    <a:cubicBezTo>
                      <a:pt x="194" y="315"/>
                      <a:pt x="194" y="315"/>
                      <a:pt x="194" y="315"/>
                    </a:cubicBezTo>
                    <a:cubicBezTo>
                      <a:pt x="244" y="294"/>
                      <a:pt x="244" y="294"/>
                      <a:pt x="244" y="294"/>
                    </a:cubicBezTo>
                    <a:cubicBezTo>
                      <a:pt x="234" y="264"/>
                      <a:pt x="234" y="264"/>
                      <a:pt x="234" y="264"/>
                    </a:cubicBezTo>
                    <a:cubicBezTo>
                      <a:pt x="246" y="255"/>
                      <a:pt x="256" y="245"/>
                      <a:pt x="264" y="233"/>
                    </a:cubicBezTo>
                    <a:cubicBezTo>
                      <a:pt x="295" y="243"/>
                      <a:pt x="295" y="243"/>
                      <a:pt x="295" y="24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287" y="179"/>
                      <a:pt x="287" y="179"/>
                      <a:pt x="287" y="179"/>
                    </a:cubicBezTo>
                    <a:cubicBezTo>
                      <a:pt x="289" y="165"/>
                      <a:pt x="289" y="150"/>
                      <a:pt x="287" y="136"/>
                    </a:cubicBezTo>
                    <a:lnTo>
                      <a:pt x="316" y="122"/>
                    </a:lnTo>
                    <a:close/>
                  </a:path>
                </a:pathLst>
              </a:custGeom>
              <a:noFill/>
              <a:ln w="28575" cap="flat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A933F1E9-F833-4A4A-B729-0258F1C13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8938" y="2424113"/>
                <a:ext cx="173038" cy="168275"/>
              </a:xfrm>
              <a:prstGeom prst="ellipse">
                <a:avLst/>
              </a:prstGeom>
              <a:noFill/>
              <a:ln w="28575" cap="flat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563B6053-4279-4CC4-8006-504960928F31}"/>
              </a:ext>
            </a:extLst>
          </p:cNvPr>
          <p:cNvSpPr txBox="1"/>
          <p:nvPr/>
        </p:nvSpPr>
        <p:spPr>
          <a:xfrm>
            <a:off x="6317322" y="4645366"/>
            <a:ext cx="5880156" cy="8804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rtl="0">
              <a:lnSpc>
                <a:spcPts val="32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sz="2400" i="0" u="none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and the associated business rules </a:t>
            </a:r>
            <a:br>
              <a:rPr lang="en-US" sz="2400" i="0" u="none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</a:br>
            <a:r>
              <a:rPr lang="en-US" sz="2400" i="0" u="none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&amp; constraints</a:t>
            </a:r>
          </a:p>
        </p:txBody>
      </p:sp>
    </p:spTree>
    <p:extLst>
      <p:ext uri="{BB962C8B-B14F-4D97-AF65-F5344CB8AC3E}">
        <p14:creationId xmlns:p14="http://schemas.microsoft.com/office/powerpoint/2010/main" val="391044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2E67-B3AB-4739-912D-FB1319A2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Knowledge Graph System as the Semantic Layer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1F25F8-B6F6-4978-A9DC-F922868A8331}"/>
              </a:ext>
            </a:extLst>
          </p:cNvPr>
          <p:cNvGrpSpPr/>
          <p:nvPr/>
        </p:nvGrpSpPr>
        <p:grpSpPr>
          <a:xfrm>
            <a:off x="628195" y="1862589"/>
            <a:ext cx="6117915" cy="3931920"/>
            <a:chOff x="540637" y="1862589"/>
            <a:chExt cx="6117915" cy="393192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9A4F987-921F-46AD-A859-1551EE0584C6}"/>
                </a:ext>
              </a:extLst>
            </p:cNvPr>
            <p:cNvGrpSpPr/>
            <p:nvPr/>
          </p:nvGrpSpPr>
          <p:grpSpPr>
            <a:xfrm>
              <a:off x="2059731" y="1862589"/>
              <a:ext cx="3931920" cy="3931920"/>
              <a:chOff x="-4550600" y="2058731"/>
              <a:chExt cx="3931920" cy="3931920"/>
            </a:xfrm>
          </p:grpSpPr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0E46EE53-EC33-46DA-AB97-B3D151F83B8A}"/>
                  </a:ext>
                </a:extLst>
              </p:cNvPr>
              <p:cNvSpPr/>
              <p:nvPr/>
            </p:nvSpPr>
            <p:spPr>
              <a:xfrm rot="16200000">
                <a:off x="-2574830" y="2063169"/>
                <a:ext cx="1959617" cy="1952111"/>
              </a:xfrm>
              <a:custGeom>
                <a:avLst/>
                <a:gdLst>
                  <a:gd name="connsiteX0" fmla="*/ 1959617 w 1959617"/>
                  <a:gd name="connsiteY0" fmla="*/ 0 h 1952111"/>
                  <a:gd name="connsiteX1" fmla="*/ 1950152 w 1959617"/>
                  <a:gd name="connsiteY1" fmla="*/ 187445 h 1952111"/>
                  <a:gd name="connsiteX2" fmla="*/ 195349 w 1959617"/>
                  <a:gd name="connsiteY2" fmla="*/ 1942247 h 1952111"/>
                  <a:gd name="connsiteX3" fmla="*/ 0 w 1959617"/>
                  <a:gd name="connsiteY3" fmla="*/ 1952111 h 1952111"/>
                  <a:gd name="connsiteX4" fmla="*/ 0 w 1959617"/>
                  <a:gd name="connsiteY4" fmla="*/ 0 h 1952111"/>
                  <a:gd name="connsiteX5" fmla="*/ 1959617 w 1959617"/>
                  <a:gd name="connsiteY5" fmla="*/ 0 h 195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59617" h="1952111">
                    <a:moveTo>
                      <a:pt x="1959617" y="0"/>
                    </a:moveTo>
                    <a:lnTo>
                      <a:pt x="1950152" y="187445"/>
                    </a:lnTo>
                    <a:cubicBezTo>
                      <a:pt x="1856187" y="1112702"/>
                      <a:pt x="1120607" y="1848282"/>
                      <a:pt x="195349" y="1942247"/>
                    </a:cubicBezTo>
                    <a:lnTo>
                      <a:pt x="0" y="1952111"/>
                    </a:lnTo>
                    <a:lnTo>
                      <a:pt x="0" y="0"/>
                    </a:lnTo>
                    <a:lnTo>
                      <a:pt x="19596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0" tIns="0" rIns="0" bIns="0" rtlCol="0" anchor="t" anchorCtr="0">
                <a:noAutofit/>
              </a:bodyPr>
              <a:lstStyle/>
              <a:p>
                <a:pPr marL="0" marR="0" indent="0" algn="l" rtl="0">
                  <a:lnSpc>
                    <a:spcPct val="11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3375" u="none" strike="noStrike" cap="none">
                  <a:solidFill>
                    <a:srgbClr val="FFFFFF"/>
                  </a:solidFill>
                  <a:latin typeface="Lato Light" panose="020F0302020204030203" pitchFamily="34" charset="77"/>
                  <a:ea typeface="Montserrat ExtraLight"/>
                  <a:cs typeface="Montserrat ExtraLight"/>
                  <a:sym typeface="Montserrat ExtraLight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3DF414D9-D59D-49FA-91C8-E5C819BBAC86}"/>
                  </a:ext>
                </a:extLst>
              </p:cNvPr>
              <p:cNvSpPr/>
              <p:nvPr/>
            </p:nvSpPr>
            <p:spPr>
              <a:xfrm rot="16200000">
                <a:off x="-4546648" y="4015080"/>
                <a:ext cx="1971619" cy="1979523"/>
              </a:xfrm>
              <a:custGeom>
                <a:avLst/>
                <a:gdLst>
                  <a:gd name="connsiteX0" fmla="*/ 1971619 w 1971619"/>
                  <a:gd name="connsiteY0" fmla="*/ 286 h 1979523"/>
                  <a:gd name="connsiteX1" fmla="*/ 1971618 w 1971619"/>
                  <a:gd name="connsiteY1" fmla="*/ 1979523 h 1979523"/>
                  <a:gd name="connsiteX2" fmla="*/ 685 w 1971619"/>
                  <a:gd name="connsiteY2" fmla="*/ 1979523 h 1979523"/>
                  <a:gd name="connsiteX3" fmla="*/ 0 w 1971619"/>
                  <a:gd name="connsiteY3" fmla="*/ 1965960 h 1979523"/>
                  <a:gd name="connsiteX4" fmla="*/ 1965960 w 1971619"/>
                  <a:gd name="connsiteY4" fmla="*/ 0 h 1979523"/>
                  <a:gd name="connsiteX5" fmla="*/ 1971619 w 1971619"/>
                  <a:gd name="connsiteY5" fmla="*/ 286 h 1979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71619" h="1979523">
                    <a:moveTo>
                      <a:pt x="1971619" y="286"/>
                    </a:moveTo>
                    <a:lnTo>
                      <a:pt x="1971618" y="1979523"/>
                    </a:lnTo>
                    <a:lnTo>
                      <a:pt x="685" y="1979523"/>
                    </a:lnTo>
                    <a:lnTo>
                      <a:pt x="0" y="1965960"/>
                    </a:lnTo>
                    <a:cubicBezTo>
                      <a:pt x="0" y="880190"/>
                      <a:pt x="880190" y="0"/>
                      <a:pt x="1965960" y="0"/>
                    </a:cubicBezTo>
                    <a:lnTo>
                      <a:pt x="1971619" y="2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0" tIns="0" rIns="0" bIns="0" rtlCol="0" anchor="t" anchorCtr="0">
                <a:noAutofit/>
              </a:bodyPr>
              <a:lstStyle/>
              <a:p>
                <a:pPr marL="0" marR="0" indent="0" algn="l" rtl="0">
                  <a:lnSpc>
                    <a:spcPct val="11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3375" u="none" strike="noStrike" cap="none">
                  <a:solidFill>
                    <a:srgbClr val="FFFFFF"/>
                  </a:solidFill>
                  <a:latin typeface="Lato Light" panose="020F0302020204030203" pitchFamily="34" charset="77"/>
                  <a:ea typeface="Montserrat ExtraLight"/>
                  <a:cs typeface="Montserrat ExtraLight"/>
                  <a:sym typeface="Montserrat ExtraLight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45690988-7B5A-488A-986F-FAB0A1C7E313}"/>
                  </a:ext>
                </a:extLst>
              </p:cNvPr>
              <p:cNvSpPr/>
              <p:nvPr/>
            </p:nvSpPr>
            <p:spPr>
              <a:xfrm rot="16200000">
                <a:off x="-4540847" y="2049263"/>
                <a:ext cx="1960302" cy="1979237"/>
              </a:xfrm>
              <a:custGeom>
                <a:avLst/>
                <a:gdLst>
                  <a:gd name="connsiteX0" fmla="*/ 1960302 w 1960302"/>
                  <a:gd name="connsiteY0" fmla="*/ 1965674 h 1979237"/>
                  <a:gd name="connsiteX1" fmla="*/ 1959617 w 1960302"/>
                  <a:gd name="connsiteY1" fmla="*/ 1979237 h 1979237"/>
                  <a:gd name="connsiteX2" fmla="*/ 0 w 1960302"/>
                  <a:gd name="connsiteY2" fmla="*/ 1979237 h 1979237"/>
                  <a:gd name="connsiteX3" fmla="*/ 1 w 1960302"/>
                  <a:gd name="connsiteY3" fmla="*/ 0 h 1979237"/>
                  <a:gd name="connsiteX4" fmla="*/ 195350 w 1960302"/>
                  <a:gd name="connsiteY4" fmla="*/ 9864 h 1979237"/>
                  <a:gd name="connsiteX5" fmla="*/ 1960302 w 1960302"/>
                  <a:gd name="connsiteY5" fmla="*/ 1965674 h 1979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0302" h="1979237">
                    <a:moveTo>
                      <a:pt x="1960302" y="1965674"/>
                    </a:moveTo>
                    <a:lnTo>
                      <a:pt x="1959617" y="1979237"/>
                    </a:lnTo>
                    <a:lnTo>
                      <a:pt x="0" y="1979237"/>
                    </a:lnTo>
                    <a:lnTo>
                      <a:pt x="1" y="0"/>
                    </a:lnTo>
                    <a:lnTo>
                      <a:pt x="195350" y="9864"/>
                    </a:lnTo>
                    <a:cubicBezTo>
                      <a:pt x="1186697" y="110541"/>
                      <a:pt x="1960302" y="947764"/>
                      <a:pt x="1960302" y="19656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0" tIns="0" rIns="0" bIns="0" rtlCol="0" anchor="t" anchorCtr="0">
                <a:noAutofit/>
              </a:bodyPr>
              <a:lstStyle/>
              <a:p>
                <a:pPr marL="0" marR="0" indent="0" algn="l" rtl="0">
                  <a:lnSpc>
                    <a:spcPct val="11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3375" u="none" strike="noStrike" cap="none">
                  <a:solidFill>
                    <a:srgbClr val="FFFFFF"/>
                  </a:solidFill>
                  <a:latin typeface="Lato Light" panose="020F0302020204030203" pitchFamily="34" charset="77"/>
                  <a:ea typeface="Montserrat ExtraLight"/>
                  <a:cs typeface="Montserrat ExtraLight"/>
                  <a:sym typeface="Montserrat ExtraLight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C012C962-3359-40B9-9797-8785A9811C3F}"/>
                  </a:ext>
                </a:extLst>
              </p:cNvPr>
              <p:cNvSpPr/>
              <p:nvPr/>
            </p:nvSpPr>
            <p:spPr>
              <a:xfrm rot="16200000">
                <a:off x="-2580345" y="4028301"/>
                <a:ext cx="1970933" cy="1952397"/>
              </a:xfrm>
              <a:custGeom>
                <a:avLst/>
                <a:gdLst>
                  <a:gd name="connsiteX0" fmla="*/ 1970933 w 1970933"/>
                  <a:gd name="connsiteY0" fmla="*/ 0 h 1952397"/>
                  <a:gd name="connsiteX1" fmla="*/ 1970933 w 1970933"/>
                  <a:gd name="connsiteY1" fmla="*/ 1952111 h 1952397"/>
                  <a:gd name="connsiteX2" fmla="*/ 1965274 w 1970933"/>
                  <a:gd name="connsiteY2" fmla="*/ 1952397 h 1952397"/>
                  <a:gd name="connsiteX3" fmla="*/ 9464 w 1970933"/>
                  <a:gd name="connsiteY3" fmla="*/ 187445 h 1952397"/>
                  <a:gd name="connsiteX4" fmla="*/ 0 w 1970933"/>
                  <a:gd name="connsiteY4" fmla="*/ 0 h 1952397"/>
                  <a:gd name="connsiteX5" fmla="*/ 1970933 w 1970933"/>
                  <a:gd name="connsiteY5" fmla="*/ 0 h 195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70933" h="1952397">
                    <a:moveTo>
                      <a:pt x="1970933" y="0"/>
                    </a:moveTo>
                    <a:lnTo>
                      <a:pt x="1970933" y="1952111"/>
                    </a:lnTo>
                    <a:lnTo>
                      <a:pt x="1965274" y="1952397"/>
                    </a:lnTo>
                    <a:cubicBezTo>
                      <a:pt x="947365" y="1952397"/>
                      <a:pt x="110141" y="1178792"/>
                      <a:pt x="9464" y="187445"/>
                    </a:cubicBezTo>
                    <a:lnTo>
                      <a:pt x="0" y="0"/>
                    </a:lnTo>
                    <a:lnTo>
                      <a:pt x="19709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0" tIns="0" rIns="0" bIns="0" rtlCol="0" anchor="t" anchorCtr="0">
                <a:noAutofit/>
              </a:bodyPr>
              <a:lstStyle/>
              <a:p>
                <a:pPr marL="0" marR="0" indent="0" algn="l" rtl="0">
                  <a:lnSpc>
                    <a:spcPct val="11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3375" u="none" strike="noStrike" cap="none">
                  <a:solidFill>
                    <a:srgbClr val="FFFFFF"/>
                  </a:solidFill>
                  <a:latin typeface="Lato Light" panose="020F0302020204030203" pitchFamily="34" charset="77"/>
                  <a:ea typeface="Montserrat ExtraLight"/>
                  <a:cs typeface="Montserrat ExtraLight"/>
                  <a:sym typeface="Montserrat ExtraLight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941C135-D9B3-44B4-AFC1-C670B0EC728D}"/>
                </a:ext>
              </a:extLst>
            </p:cNvPr>
            <p:cNvGrpSpPr/>
            <p:nvPr/>
          </p:nvGrpSpPr>
          <p:grpSpPr>
            <a:xfrm>
              <a:off x="3355723" y="3168090"/>
              <a:ext cx="1320270" cy="1320921"/>
              <a:chOff x="5439672" y="3168090"/>
              <a:chExt cx="1320270" cy="1320921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1408CE5-5968-4973-9E24-81CD56DEC6D4}"/>
                  </a:ext>
                </a:extLst>
              </p:cNvPr>
              <p:cNvSpPr/>
              <p:nvPr/>
            </p:nvSpPr>
            <p:spPr>
              <a:xfrm>
                <a:off x="5553411" y="3279909"/>
                <a:ext cx="1108345" cy="11083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0" tIns="0" rIns="0" bIns="0" rtlCol="0" anchor="t" anchorCtr="0">
                <a:noAutofit/>
              </a:bodyPr>
              <a:lstStyle/>
              <a:p>
                <a:pPr marL="0" marR="0" indent="0" algn="l" rtl="0">
                  <a:lnSpc>
                    <a:spcPct val="11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3375" u="none" strike="noStrike" cap="none">
                  <a:solidFill>
                    <a:srgbClr val="FFFFFF"/>
                  </a:solidFill>
                  <a:latin typeface="Lato Light" panose="020F0302020204030203" pitchFamily="34" charset="77"/>
                  <a:ea typeface="Montserrat ExtraLight"/>
                  <a:cs typeface="Montserrat ExtraLight"/>
                  <a:sym typeface="Montserrat ExtraLight"/>
                </a:endParaRPr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D187C836-D01E-43B6-8839-1298672D0CE9}"/>
                  </a:ext>
                </a:extLst>
              </p:cNvPr>
              <p:cNvGrpSpPr/>
              <p:nvPr/>
            </p:nvGrpSpPr>
            <p:grpSpPr>
              <a:xfrm>
                <a:off x="5439672" y="3168090"/>
                <a:ext cx="1320270" cy="1320921"/>
                <a:chOff x="8226425" y="2271713"/>
                <a:chExt cx="3224213" cy="3225801"/>
              </a:xfrm>
            </p:grpSpPr>
            <p:sp>
              <p:nvSpPr>
                <p:cNvPr id="254" name="Freeform 5">
                  <a:extLst>
                    <a:ext uri="{FF2B5EF4-FFF2-40B4-BE49-F238E27FC236}">
                      <a16:creationId xmlns:a16="http://schemas.microsoft.com/office/drawing/2014/main" id="{4DA7A772-C934-42FD-A01C-2CD7CBDC2E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26425" y="3676651"/>
                  <a:ext cx="1611313" cy="1820863"/>
                </a:xfrm>
                <a:custGeom>
                  <a:avLst/>
                  <a:gdLst>
                    <a:gd name="T0" fmla="*/ 1673 w 1788"/>
                    <a:gd name="T1" fmla="*/ 1905 h 2019"/>
                    <a:gd name="T2" fmla="*/ 1558 w 1788"/>
                    <a:gd name="T3" fmla="*/ 1794 h 2019"/>
                    <a:gd name="T4" fmla="*/ 1673 w 1788"/>
                    <a:gd name="T5" fmla="*/ 1682 h 2019"/>
                    <a:gd name="T6" fmla="*/ 1788 w 1788"/>
                    <a:gd name="T7" fmla="*/ 1571 h 2019"/>
                    <a:gd name="T8" fmla="*/ 448 w 1788"/>
                    <a:gd name="T9" fmla="*/ 230 h 2019"/>
                    <a:gd name="T10" fmla="*/ 336 w 1788"/>
                    <a:gd name="T11" fmla="*/ 115 h 2019"/>
                    <a:gd name="T12" fmla="*/ 224 w 1788"/>
                    <a:gd name="T13" fmla="*/ 0 h 2019"/>
                    <a:gd name="T14" fmla="*/ 113 w 1788"/>
                    <a:gd name="T15" fmla="*/ 115 h 2019"/>
                    <a:gd name="T16" fmla="*/ 0 w 1788"/>
                    <a:gd name="T17" fmla="*/ 230 h 2019"/>
                    <a:gd name="T18" fmla="*/ 1788 w 1788"/>
                    <a:gd name="T19" fmla="*/ 2019 h 2019"/>
                    <a:gd name="T20" fmla="*/ 1673 w 1788"/>
                    <a:gd name="T21" fmla="*/ 1905 h 20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88" h="2019">
                      <a:moveTo>
                        <a:pt x="1673" y="1905"/>
                      </a:moveTo>
                      <a:cubicBezTo>
                        <a:pt x="1558" y="1794"/>
                        <a:pt x="1558" y="1794"/>
                        <a:pt x="1558" y="1794"/>
                      </a:cubicBezTo>
                      <a:cubicBezTo>
                        <a:pt x="1673" y="1682"/>
                        <a:pt x="1673" y="1682"/>
                        <a:pt x="1673" y="1682"/>
                      </a:cubicBezTo>
                      <a:cubicBezTo>
                        <a:pt x="1788" y="1571"/>
                        <a:pt x="1788" y="1571"/>
                        <a:pt x="1788" y="1571"/>
                      </a:cubicBezTo>
                      <a:cubicBezTo>
                        <a:pt x="1048" y="1571"/>
                        <a:pt x="448" y="970"/>
                        <a:pt x="448" y="230"/>
                      </a:cubicBezTo>
                      <a:cubicBezTo>
                        <a:pt x="336" y="115"/>
                        <a:pt x="336" y="115"/>
                        <a:pt x="336" y="115"/>
                      </a:cubicBezTo>
                      <a:cubicBezTo>
                        <a:pt x="224" y="0"/>
                        <a:pt x="224" y="0"/>
                        <a:pt x="224" y="0"/>
                      </a:cubicBezTo>
                      <a:cubicBezTo>
                        <a:pt x="113" y="115"/>
                        <a:pt x="113" y="115"/>
                        <a:pt x="113" y="115"/>
                      </a:cubicBezTo>
                      <a:cubicBezTo>
                        <a:pt x="0" y="230"/>
                        <a:pt x="0" y="230"/>
                        <a:pt x="0" y="230"/>
                      </a:cubicBezTo>
                      <a:cubicBezTo>
                        <a:pt x="0" y="1218"/>
                        <a:pt x="800" y="2019"/>
                        <a:pt x="1788" y="2019"/>
                      </a:cubicBezTo>
                      <a:lnTo>
                        <a:pt x="1673" y="1905"/>
                      </a:lnTo>
                      <a:close/>
                    </a:path>
                  </a:pathLst>
                </a:custGeom>
                <a:solidFill>
                  <a:srgbClr val="4F62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7">
                  <a:extLst>
                    <a:ext uri="{FF2B5EF4-FFF2-40B4-BE49-F238E27FC236}">
                      <a16:creationId xmlns:a16="http://schemas.microsoft.com/office/drawing/2014/main" id="{EE24CF79-0FEE-47CE-B80D-0F95B56AEF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31363" y="3884613"/>
                  <a:ext cx="1819275" cy="1612900"/>
                </a:xfrm>
                <a:custGeom>
                  <a:avLst/>
                  <a:gdLst>
                    <a:gd name="T0" fmla="*/ 1905 w 2019"/>
                    <a:gd name="T1" fmla="*/ 115 h 1789"/>
                    <a:gd name="T2" fmla="*/ 1794 w 2019"/>
                    <a:gd name="T3" fmla="*/ 230 h 1789"/>
                    <a:gd name="T4" fmla="*/ 1682 w 2019"/>
                    <a:gd name="T5" fmla="*/ 115 h 1789"/>
                    <a:gd name="T6" fmla="*/ 1571 w 2019"/>
                    <a:gd name="T7" fmla="*/ 0 h 1789"/>
                    <a:gd name="T8" fmla="*/ 230 w 2019"/>
                    <a:gd name="T9" fmla="*/ 1341 h 1789"/>
                    <a:gd name="T10" fmla="*/ 230 w 2019"/>
                    <a:gd name="T11" fmla="*/ 1341 h 1789"/>
                    <a:gd name="T12" fmla="*/ 230 w 2019"/>
                    <a:gd name="T13" fmla="*/ 1341 h 1789"/>
                    <a:gd name="T14" fmla="*/ 115 w 2019"/>
                    <a:gd name="T15" fmla="*/ 1452 h 1789"/>
                    <a:gd name="T16" fmla="*/ 0 w 2019"/>
                    <a:gd name="T17" fmla="*/ 1564 h 1789"/>
                    <a:gd name="T18" fmla="*/ 115 w 2019"/>
                    <a:gd name="T19" fmla="*/ 1675 h 1789"/>
                    <a:gd name="T20" fmla="*/ 230 w 2019"/>
                    <a:gd name="T21" fmla="*/ 1789 h 1789"/>
                    <a:gd name="T22" fmla="*/ 230 w 2019"/>
                    <a:gd name="T23" fmla="*/ 1789 h 1789"/>
                    <a:gd name="T24" fmla="*/ 2019 w 2019"/>
                    <a:gd name="T25" fmla="*/ 0 h 1789"/>
                    <a:gd name="T26" fmla="*/ 1905 w 2019"/>
                    <a:gd name="T27" fmla="*/ 115 h 17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19" h="1789">
                      <a:moveTo>
                        <a:pt x="1905" y="115"/>
                      </a:moveTo>
                      <a:cubicBezTo>
                        <a:pt x="1794" y="230"/>
                        <a:pt x="1794" y="230"/>
                        <a:pt x="1794" y="230"/>
                      </a:cubicBezTo>
                      <a:cubicBezTo>
                        <a:pt x="1682" y="115"/>
                        <a:pt x="1682" y="115"/>
                        <a:pt x="1682" y="115"/>
                      </a:cubicBezTo>
                      <a:cubicBezTo>
                        <a:pt x="1571" y="0"/>
                        <a:pt x="1571" y="0"/>
                        <a:pt x="1571" y="0"/>
                      </a:cubicBezTo>
                      <a:cubicBezTo>
                        <a:pt x="1571" y="740"/>
                        <a:pt x="971" y="1341"/>
                        <a:pt x="230" y="1341"/>
                      </a:cubicBezTo>
                      <a:cubicBezTo>
                        <a:pt x="230" y="1341"/>
                        <a:pt x="230" y="1341"/>
                        <a:pt x="230" y="1341"/>
                      </a:cubicBezTo>
                      <a:cubicBezTo>
                        <a:pt x="230" y="1341"/>
                        <a:pt x="230" y="1341"/>
                        <a:pt x="230" y="1341"/>
                      </a:cubicBezTo>
                      <a:cubicBezTo>
                        <a:pt x="115" y="1452"/>
                        <a:pt x="115" y="1452"/>
                        <a:pt x="115" y="1452"/>
                      </a:cubicBezTo>
                      <a:cubicBezTo>
                        <a:pt x="0" y="1564"/>
                        <a:pt x="0" y="1564"/>
                        <a:pt x="0" y="1564"/>
                      </a:cubicBezTo>
                      <a:cubicBezTo>
                        <a:pt x="115" y="1675"/>
                        <a:pt x="115" y="1675"/>
                        <a:pt x="115" y="1675"/>
                      </a:cubicBezTo>
                      <a:cubicBezTo>
                        <a:pt x="230" y="1789"/>
                        <a:pt x="230" y="1789"/>
                        <a:pt x="230" y="1789"/>
                      </a:cubicBezTo>
                      <a:cubicBezTo>
                        <a:pt x="230" y="1789"/>
                        <a:pt x="230" y="1789"/>
                        <a:pt x="230" y="1789"/>
                      </a:cubicBezTo>
                      <a:cubicBezTo>
                        <a:pt x="1218" y="1789"/>
                        <a:pt x="2019" y="988"/>
                        <a:pt x="2019" y="0"/>
                      </a:cubicBezTo>
                      <a:lnTo>
                        <a:pt x="1905" y="115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9">
                  <a:extLst>
                    <a:ext uri="{FF2B5EF4-FFF2-40B4-BE49-F238E27FC236}">
                      <a16:creationId xmlns:a16="http://schemas.microsoft.com/office/drawing/2014/main" id="{8E391A44-ECB2-4313-8946-A44282723A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26425" y="2271713"/>
                  <a:ext cx="1819275" cy="1612900"/>
                </a:xfrm>
                <a:custGeom>
                  <a:avLst/>
                  <a:gdLst>
                    <a:gd name="T0" fmla="*/ 1903 w 2018"/>
                    <a:gd name="T1" fmla="*/ 114 h 1789"/>
                    <a:gd name="T2" fmla="*/ 1788 w 2018"/>
                    <a:gd name="T3" fmla="*/ 0 h 1789"/>
                    <a:gd name="T4" fmla="*/ 0 w 2018"/>
                    <a:gd name="T5" fmla="*/ 1789 h 1789"/>
                    <a:gd name="T6" fmla="*/ 113 w 2018"/>
                    <a:gd name="T7" fmla="*/ 1674 h 1789"/>
                    <a:gd name="T8" fmla="*/ 224 w 2018"/>
                    <a:gd name="T9" fmla="*/ 1559 h 1789"/>
                    <a:gd name="T10" fmla="*/ 336 w 2018"/>
                    <a:gd name="T11" fmla="*/ 1674 h 1789"/>
                    <a:gd name="T12" fmla="*/ 448 w 2018"/>
                    <a:gd name="T13" fmla="*/ 1789 h 1789"/>
                    <a:gd name="T14" fmla="*/ 1788 w 2018"/>
                    <a:gd name="T15" fmla="*/ 449 h 1789"/>
                    <a:gd name="T16" fmla="*/ 1903 w 2018"/>
                    <a:gd name="T17" fmla="*/ 337 h 1789"/>
                    <a:gd name="T18" fmla="*/ 2018 w 2018"/>
                    <a:gd name="T19" fmla="*/ 225 h 1789"/>
                    <a:gd name="T20" fmla="*/ 1903 w 2018"/>
                    <a:gd name="T21" fmla="*/ 114 h 17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18" h="1789">
                      <a:moveTo>
                        <a:pt x="1903" y="114"/>
                      </a:moveTo>
                      <a:cubicBezTo>
                        <a:pt x="1788" y="0"/>
                        <a:pt x="1788" y="0"/>
                        <a:pt x="1788" y="0"/>
                      </a:cubicBezTo>
                      <a:cubicBezTo>
                        <a:pt x="800" y="0"/>
                        <a:pt x="0" y="801"/>
                        <a:pt x="0" y="1789"/>
                      </a:cubicBezTo>
                      <a:cubicBezTo>
                        <a:pt x="113" y="1674"/>
                        <a:pt x="113" y="1674"/>
                        <a:pt x="113" y="1674"/>
                      </a:cubicBezTo>
                      <a:cubicBezTo>
                        <a:pt x="224" y="1559"/>
                        <a:pt x="224" y="1559"/>
                        <a:pt x="224" y="1559"/>
                      </a:cubicBezTo>
                      <a:cubicBezTo>
                        <a:pt x="336" y="1674"/>
                        <a:pt x="336" y="1674"/>
                        <a:pt x="336" y="1674"/>
                      </a:cubicBezTo>
                      <a:cubicBezTo>
                        <a:pt x="448" y="1789"/>
                        <a:pt x="448" y="1789"/>
                        <a:pt x="448" y="1789"/>
                      </a:cubicBezTo>
                      <a:cubicBezTo>
                        <a:pt x="448" y="1049"/>
                        <a:pt x="1048" y="449"/>
                        <a:pt x="1788" y="449"/>
                      </a:cubicBezTo>
                      <a:cubicBezTo>
                        <a:pt x="1903" y="337"/>
                        <a:pt x="1903" y="337"/>
                        <a:pt x="1903" y="337"/>
                      </a:cubicBezTo>
                      <a:cubicBezTo>
                        <a:pt x="2018" y="225"/>
                        <a:pt x="2018" y="225"/>
                        <a:pt x="2018" y="225"/>
                      </a:cubicBezTo>
                      <a:lnTo>
                        <a:pt x="1903" y="114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10">
                  <a:extLst>
                    <a:ext uri="{FF2B5EF4-FFF2-40B4-BE49-F238E27FC236}">
                      <a16:creationId xmlns:a16="http://schemas.microsoft.com/office/drawing/2014/main" id="{A83C7925-3FDD-4051-B003-96BA0EB48F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37738" y="2271713"/>
                  <a:ext cx="1612900" cy="1820863"/>
                </a:xfrm>
                <a:custGeom>
                  <a:avLst/>
                  <a:gdLst>
                    <a:gd name="T0" fmla="*/ 0 w 1789"/>
                    <a:gd name="T1" fmla="*/ 0 h 2019"/>
                    <a:gd name="T2" fmla="*/ 0 w 1789"/>
                    <a:gd name="T3" fmla="*/ 0 h 2019"/>
                    <a:gd name="T4" fmla="*/ 115 w 1789"/>
                    <a:gd name="T5" fmla="*/ 114 h 2019"/>
                    <a:gd name="T6" fmla="*/ 230 w 1789"/>
                    <a:gd name="T7" fmla="*/ 225 h 2019"/>
                    <a:gd name="T8" fmla="*/ 115 w 1789"/>
                    <a:gd name="T9" fmla="*/ 337 h 2019"/>
                    <a:gd name="T10" fmla="*/ 0 w 1789"/>
                    <a:gd name="T11" fmla="*/ 449 h 2019"/>
                    <a:gd name="T12" fmla="*/ 0 w 1789"/>
                    <a:gd name="T13" fmla="*/ 449 h 2019"/>
                    <a:gd name="T14" fmla="*/ 1341 w 1789"/>
                    <a:gd name="T15" fmla="*/ 1789 h 2019"/>
                    <a:gd name="T16" fmla="*/ 1341 w 1789"/>
                    <a:gd name="T17" fmla="*/ 1789 h 2019"/>
                    <a:gd name="T18" fmla="*/ 1452 w 1789"/>
                    <a:gd name="T19" fmla="*/ 1904 h 2019"/>
                    <a:gd name="T20" fmla="*/ 1564 w 1789"/>
                    <a:gd name="T21" fmla="*/ 2019 h 2019"/>
                    <a:gd name="T22" fmla="*/ 1675 w 1789"/>
                    <a:gd name="T23" fmla="*/ 1904 h 2019"/>
                    <a:gd name="T24" fmla="*/ 1789 w 1789"/>
                    <a:gd name="T25" fmla="*/ 1789 h 2019"/>
                    <a:gd name="T26" fmla="*/ 0 w 1789"/>
                    <a:gd name="T27" fmla="*/ 0 h 20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89" h="2019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5" y="114"/>
                        <a:pt x="115" y="114"/>
                        <a:pt x="115" y="114"/>
                      </a:cubicBezTo>
                      <a:cubicBezTo>
                        <a:pt x="230" y="225"/>
                        <a:pt x="230" y="225"/>
                        <a:pt x="230" y="225"/>
                      </a:cubicBezTo>
                      <a:cubicBezTo>
                        <a:pt x="115" y="337"/>
                        <a:pt x="115" y="337"/>
                        <a:pt x="115" y="337"/>
                      </a:cubicBezTo>
                      <a:cubicBezTo>
                        <a:pt x="0" y="449"/>
                        <a:pt x="0" y="449"/>
                        <a:pt x="0" y="449"/>
                      </a:cubicBezTo>
                      <a:cubicBezTo>
                        <a:pt x="0" y="449"/>
                        <a:pt x="0" y="449"/>
                        <a:pt x="0" y="449"/>
                      </a:cubicBezTo>
                      <a:cubicBezTo>
                        <a:pt x="741" y="449"/>
                        <a:pt x="1341" y="1049"/>
                        <a:pt x="1341" y="1789"/>
                      </a:cubicBezTo>
                      <a:cubicBezTo>
                        <a:pt x="1341" y="1789"/>
                        <a:pt x="1341" y="1789"/>
                        <a:pt x="1341" y="1789"/>
                      </a:cubicBezTo>
                      <a:cubicBezTo>
                        <a:pt x="1452" y="1904"/>
                        <a:pt x="1452" y="1904"/>
                        <a:pt x="1452" y="1904"/>
                      </a:cubicBezTo>
                      <a:cubicBezTo>
                        <a:pt x="1564" y="2019"/>
                        <a:pt x="1564" y="2019"/>
                        <a:pt x="1564" y="2019"/>
                      </a:cubicBezTo>
                      <a:cubicBezTo>
                        <a:pt x="1675" y="1904"/>
                        <a:pt x="1675" y="1904"/>
                        <a:pt x="1675" y="1904"/>
                      </a:cubicBezTo>
                      <a:cubicBezTo>
                        <a:pt x="1789" y="1789"/>
                        <a:pt x="1789" y="1789"/>
                        <a:pt x="1789" y="1789"/>
                      </a:cubicBezTo>
                      <a:cubicBezTo>
                        <a:pt x="1789" y="801"/>
                        <a:pt x="988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4F62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E5E632E-B79E-48D9-83DB-02EB11D8B32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77689" y="2571699"/>
              <a:ext cx="549360" cy="548640"/>
              <a:chOff x="1565276" y="5783263"/>
              <a:chExt cx="1139825" cy="1003300"/>
            </a:xfrm>
          </p:grpSpPr>
          <p:sp>
            <p:nvSpPr>
              <p:cNvPr id="19" name="Freeform 141">
                <a:extLst>
                  <a:ext uri="{FF2B5EF4-FFF2-40B4-BE49-F238E27FC236}">
                    <a16:creationId xmlns:a16="http://schemas.microsoft.com/office/drawing/2014/main" id="{FD7ACF2A-D2BF-4135-91F2-9B9A3E405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263" y="5830888"/>
                <a:ext cx="1087438" cy="906463"/>
              </a:xfrm>
              <a:custGeom>
                <a:avLst/>
                <a:gdLst>
                  <a:gd name="T0" fmla="*/ 213 w 586"/>
                  <a:gd name="T1" fmla="*/ 186 h 506"/>
                  <a:gd name="T2" fmla="*/ 213 w 586"/>
                  <a:gd name="T3" fmla="*/ 320 h 506"/>
                  <a:gd name="T4" fmla="*/ 186 w 586"/>
                  <a:gd name="T5" fmla="*/ 346 h 506"/>
                  <a:gd name="T6" fmla="*/ 186 w 586"/>
                  <a:gd name="T7" fmla="*/ 346 h 506"/>
                  <a:gd name="T8" fmla="*/ 160 w 586"/>
                  <a:gd name="T9" fmla="*/ 320 h 506"/>
                  <a:gd name="T10" fmla="*/ 160 w 586"/>
                  <a:gd name="T11" fmla="*/ 26 h 506"/>
                  <a:gd name="T12" fmla="*/ 0 w 586"/>
                  <a:gd name="T13" fmla="*/ 26 h 506"/>
                  <a:gd name="T14" fmla="*/ 0 w 586"/>
                  <a:gd name="T15" fmla="*/ 320 h 506"/>
                  <a:gd name="T16" fmla="*/ 186 w 586"/>
                  <a:gd name="T17" fmla="*/ 506 h 506"/>
                  <a:gd name="T18" fmla="*/ 186 w 586"/>
                  <a:gd name="T19" fmla="*/ 506 h 506"/>
                  <a:gd name="T20" fmla="*/ 373 w 586"/>
                  <a:gd name="T21" fmla="*/ 320 h 506"/>
                  <a:gd name="T22" fmla="*/ 373 w 586"/>
                  <a:gd name="T23" fmla="*/ 186 h 506"/>
                  <a:gd name="T24" fmla="*/ 400 w 586"/>
                  <a:gd name="T25" fmla="*/ 160 h 506"/>
                  <a:gd name="T26" fmla="*/ 400 w 586"/>
                  <a:gd name="T27" fmla="*/ 160 h 506"/>
                  <a:gd name="T28" fmla="*/ 426 w 586"/>
                  <a:gd name="T29" fmla="*/ 186 h 506"/>
                  <a:gd name="T30" fmla="*/ 426 w 586"/>
                  <a:gd name="T31" fmla="*/ 480 h 506"/>
                  <a:gd name="T32" fmla="*/ 586 w 586"/>
                  <a:gd name="T33" fmla="*/ 480 h 506"/>
                  <a:gd name="T34" fmla="*/ 586 w 586"/>
                  <a:gd name="T35" fmla="*/ 186 h 506"/>
                  <a:gd name="T36" fmla="*/ 400 w 586"/>
                  <a:gd name="T37" fmla="*/ 0 h 506"/>
                  <a:gd name="T38" fmla="*/ 400 w 586"/>
                  <a:gd name="T39" fmla="*/ 0 h 506"/>
                  <a:gd name="T40" fmla="*/ 213 w 586"/>
                  <a:gd name="T41" fmla="*/ 186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6" h="506">
                    <a:moveTo>
                      <a:pt x="213" y="186"/>
                    </a:moveTo>
                    <a:cubicBezTo>
                      <a:pt x="213" y="320"/>
                      <a:pt x="213" y="320"/>
                      <a:pt x="213" y="320"/>
                    </a:cubicBezTo>
                    <a:cubicBezTo>
                      <a:pt x="213" y="334"/>
                      <a:pt x="201" y="346"/>
                      <a:pt x="186" y="346"/>
                    </a:cubicBezTo>
                    <a:cubicBezTo>
                      <a:pt x="186" y="346"/>
                      <a:pt x="186" y="346"/>
                      <a:pt x="186" y="346"/>
                    </a:cubicBezTo>
                    <a:cubicBezTo>
                      <a:pt x="172" y="346"/>
                      <a:pt x="160" y="334"/>
                      <a:pt x="160" y="320"/>
                    </a:cubicBezTo>
                    <a:cubicBezTo>
                      <a:pt x="160" y="26"/>
                      <a:pt x="160" y="26"/>
                      <a:pt x="16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320"/>
                      <a:pt x="0" y="320"/>
                      <a:pt x="0" y="320"/>
                    </a:cubicBezTo>
                    <a:cubicBezTo>
                      <a:pt x="0" y="423"/>
                      <a:pt x="83" y="506"/>
                      <a:pt x="186" y="506"/>
                    </a:cubicBezTo>
                    <a:cubicBezTo>
                      <a:pt x="186" y="506"/>
                      <a:pt x="186" y="506"/>
                      <a:pt x="186" y="506"/>
                    </a:cubicBezTo>
                    <a:cubicBezTo>
                      <a:pt x="289" y="506"/>
                      <a:pt x="373" y="423"/>
                      <a:pt x="373" y="320"/>
                    </a:cubicBezTo>
                    <a:cubicBezTo>
                      <a:pt x="373" y="186"/>
                      <a:pt x="373" y="186"/>
                      <a:pt x="373" y="186"/>
                    </a:cubicBezTo>
                    <a:cubicBezTo>
                      <a:pt x="373" y="172"/>
                      <a:pt x="385" y="160"/>
                      <a:pt x="400" y="160"/>
                    </a:cubicBezTo>
                    <a:cubicBezTo>
                      <a:pt x="400" y="160"/>
                      <a:pt x="400" y="160"/>
                      <a:pt x="400" y="160"/>
                    </a:cubicBezTo>
                    <a:cubicBezTo>
                      <a:pt x="414" y="160"/>
                      <a:pt x="426" y="172"/>
                      <a:pt x="426" y="186"/>
                    </a:cubicBezTo>
                    <a:cubicBezTo>
                      <a:pt x="426" y="480"/>
                      <a:pt x="426" y="480"/>
                      <a:pt x="426" y="480"/>
                    </a:cubicBezTo>
                    <a:cubicBezTo>
                      <a:pt x="586" y="480"/>
                      <a:pt x="586" y="480"/>
                      <a:pt x="586" y="480"/>
                    </a:cubicBezTo>
                    <a:cubicBezTo>
                      <a:pt x="586" y="186"/>
                      <a:pt x="586" y="186"/>
                      <a:pt x="586" y="186"/>
                    </a:cubicBezTo>
                    <a:cubicBezTo>
                      <a:pt x="586" y="83"/>
                      <a:pt x="503" y="0"/>
                      <a:pt x="400" y="0"/>
                    </a:cubicBezTo>
                    <a:cubicBezTo>
                      <a:pt x="400" y="0"/>
                      <a:pt x="400" y="0"/>
                      <a:pt x="400" y="0"/>
                    </a:cubicBezTo>
                    <a:cubicBezTo>
                      <a:pt x="297" y="0"/>
                      <a:pt x="213" y="83"/>
                      <a:pt x="213" y="186"/>
                    </a:cubicBezTo>
                    <a:close/>
                  </a:path>
                </a:pathLst>
              </a:custGeom>
              <a:noFill/>
              <a:ln w="22225" cap="rnd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A127ED8-48AD-4FA6-92F8-68403B31C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5276" y="5783263"/>
                <a:ext cx="347663" cy="95250"/>
              </a:xfrm>
              <a:prstGeom prst="rect">
                <a:avLst/>
              </a:prstGeom>
              <a:noFill/>
              <a:ln w="22225" cap="rnd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8E9394B-9DAE-4FD3-9F18-880177927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9026" y="6691313"/>
                <a:ext cx="346075" cy="95250"/>
              </a:xfrm>
              <a:prstGeom prst="rect">
                <a:avLst/>
              </a:prstGeom>
              <a:noFill/>
              <a:ln w="22225" cap="rnd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Freeform 144">
                <a:extLst>
                  <a:ext uri="{FF2B5EF4-FFF2-40B4-BE49-F238E27FC236}">
                    <a16:creationId xmlns:a16="http://schemas.microsoft.com/office/drawing/2014/main" id="{AB23CAB9-621E-4363-89C0-672DEC123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9901" y="6213475"/>
                <a:ext cx="271463" cy="381000"/>
              </a:xfrm>
              <a:custGeom>
                <a:avLst/>
                <a:gdLst>
                  <a:gd name="T0" fmla="*/ 0 w 146"/>
                  <a:gd name="T1" fmla="*/ 0 h 213"/>
                  <a:gd name="T2" fmla="*/ 0 w 146"/>
                  <a:gd name="T3" fmla="*/ 107 h 213"/>
                  <a:gd name="T4" fmla="*/ 106 w 146"/>
                  <a:gd name="T5" fmla="*/ 213 h 213"/>
                  <a:gd name="T6" fmla="*/ 106 w 146"/>
                  <a:gd name="T7" fmla="*/ 213 h 213"/>
                  <a:gd name="T8" fmla="*/ 146 w 146"/>
                  <a:gd name="T9" fmla="*/ 2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213">
                    <a:moveTo>
                      <a:pt x="0" y="0"/>
                    </a:move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66"/>
                      <a:pt x="47" y="213"/>
                      <a:pt x="106" y="213"/>
                    </a:cubicBezTo>
                    <a:cubicBezTo>
                      <a:pt x="106" y="213"/>
                      <a:pt x="106" y="213"/>
                      <a:pt x="106" y="213"/>
                    </a:cubicBezTo>
                    <a:cubicBezTo>
                      <a:pt x="146" y="213"/>
                      <a:pt x="146" y="213"/>
                      <a:pt x="146" y="213"/>
                    </a:cubicBezTo>
                  </a:path>
                </a:pathLst>
              </a:custGeom>
              <a:noFill/>
              <a:ln w="22225" cap="rnd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Freeform 145">
                <a:extLst>
                  <a:ext uri="{FF2B5EF4-FFF2-40B4-BE49-F238E27FC236}">
                    <a16:creationId xmlns:a16="http://schemas.microsoft.com/office/drawing/2014/main" id="{7EFC8406-31C2-4CE7-A5B2-43BCDAF7E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6751" y="6523038"/>
                <a:ext cx="74613" cy="142875"/>
              </a:xfrm>
              <a:custGeom>
                <a:avLst/>
                <a:gdLst>
                  <a:gd name="T0" fmla="*/ 0 w 47"/>
                  <a:gd name="T1" fmla="*/ 0 h 90"/>
                  <a:gd name="T2" fmla="*/ 47 w 47"/>
                  <a:gd name="T3" fmla="*/ 45 h 90"/>
                  <a:gd name="T4" fmla="*/ 0 w 47"/>
                  <a:gd name="T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90">
                    <a:moveTo>
                      <a:pt x="0" y="0"/>
                    </a:moveTo>
                    <a:lnTo>
                      <a:pt x="47" y="45"/>
                    </a:lnTo>
                    <a:lnTo>
                      <a:pt x="0" y="90"/>
                    </a:lnTo>
                  </a:path>
                </a:pathLst>
              </a:custGeom>
              <a:noFill/>
              <a:ln w="22225" cap="rnd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Freeform 146">
                <a:extLst>
                  <a:ext uri="{FF2B5EF4-FFF2-40B4-BE49-F238E27FC236}">
                    <a16:creationId xmlns:a16="http://schemas.microsoft.com/office/drawing/2014/main" id="{6C008241-6D5C-4BFE-8DF5-E67645C6B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413" y="5975350"/>
                <a:ext cx="246063" cy="381000"/>
              </a:xfrm>
              <a:custGeom>
                <a:avLst/>
                <a:gdLst>
                  <a:gd name="T0" fmla="*/ 133 w 133"/>
                  <a:gd name="T1" fmla="*/ 213 h 213"/>
                  <a:gd name="T2" fmla="*/ 133 w 133"/>
                  <a:gd name="T3" fmla="*/ 106 h 213"/>
                  <a:gd name="T4" fmla="*/ 27 w 133"/>
                  <a:gd name="T5" fmla="*/ 0 h 213"/>
                  <a:gd name="T6" fmla="*/ 27 w 133"/>
                  <a:gd name="T7" fmla="*/ 0 h 213"/>
                  <a:gd name="T8" fmla="*/ 0 w 133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213">
                    <a:moveTo>
                      <a:pt x="133" y="213"/>
                    </a:moveTo>
                    <a:cubicBezTo>
                      <a:pt x="133" y="106"/>
                      <a:pt x="133" y="106"/>
                      <a:pt x="133" y="106"/>
                    </a:cubicBezTo>
                    <a:cubicBezTo>
                      <a:pt x="133" y="47"/>
                      <a:pt x="86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22225" cap="rnd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Freeform 147">
                <a:extLst>
                  <a:ext uri="{FF2B5EF4-FFF2-40B4-BE49-F238E27FC236}">
                    <a16:creationId xmlns:a16="http://schemas.microsoft.com/office/drawing/2014/main" id="{F5BE2D16-9629-4715-BF16-7EE40C3E8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451" y="6284913"/>
                <a:ext cx="147638" cy="71438"/>
              </a:xfrm>
              <a:custGeom>
                <a:avLst/>
                <a:gdLst>
                  <a:gd name="T0" fmla="*/ 93 w 93"/>
                  <a:gd name="T1" fmla="*/ 0 h 45"/>
                  <a:gd name="T2" fmla="*/ 46 w 93"/>
                  <a:gd name="T3" fmla="*/ 45 h 45"/>
                  <a:gd name="T4" fmla="*/ 0 w 93"/>
                  <a:gd name="T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" h="45">
                    <a:moveTo>
                      <a:pt x="93" y="0"/>
                    </a:moveTo>
                    <a:lnTo>
                      <a:pt x="46" y="45"/>
                    </a:lnTo>
                    <a:lnTo>
                      <a:pt x="0" y="0"/>
                    </a:lnTo>
                  </a:path>
                </a:pathLst>
              </a:custGeom>
              <a:noFill/>
              <a:ln w="22225" cap="rnd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" name="Google Shape;862;p91">
              <a:extLst>
                <a:ext uri="{FF2B5EF4-FFF2-40B4-BE49-F238E27FC236}">
                  <a16:creationId xmlns:a16="http://schemas.microsoft.com/office/drawing/2014/main" id="{A519387B-F671-4821-AC18-013D8A57B953}"/>
                </a:ext>
              </a:extLst>
            </p:cNvPr>
            <p:cNvSpPr txBox="1"/>
            <p:nvPr/>
          </p:nvSpPr>
          <p:spPr>
            <a:xfrm>
              <a:off x="4321843" y="4686045"/>
              <a:ext cx="1520969" cy="615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DM Sans"/>
                  <a:cs typeface="Arial"/>
                  <a:sym typeface="Arial"/>
                </a:rPr>
                <a:t>Predictive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DM Sans"/>
                  <a:cs typeface="Arial"/>
                  <a:sym typeface="Arial"/>
                </a:rPr>
                <a:t>Analytics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8C0D216-2620-452E-9B6A-7C125053094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60096" y="4160875"/>
              <a:ext cx="535751" cy="548640"/>
              <a:chOff x="1585913" y="47625"/>
              <a:chExt cx="1055688" cy="1081088"/>
            </a:xfrm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D5059FFE-2FF8-48D3-BDF9-F08665FEF2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5913" y="47625"/>
                <a:ext cx="590550" cy="1081088"/>
              </a:xfrm>
              <a:custGeom>
                <a:avLst/>
                <a:gdLst>
                  <a:gd name="T0" fmla="*/ 316 w 319"/>
                  <a:gd name="T1" fmla="*/ 80 h 605"/>
                  <a:gd name="T2" fmla="*/ 250 w 319"/>
                  <a:gd name="T3" fmla="*/ 0 h 605"/>
                  <a:gd name="T4" fmla="*/ 143 w 319"/>
                  <a:gd name="T5" fmla="*/ 93 h 605"/>
                  <a:gd name="T6" fmla="*/ 68 w 319"/>
                  <a:gd name="T7" fmla="*/ 191 h 605"/>
                  <a:gd name="T8" fmla="*/ 51 w 319"/>
                  <a:gd name="T9" fmla="*/ 362 h 605"/>
                  <a:gd name="T10" fmla="*/ 156 w 319"/>
                  <a:gd name="T11" fmla="*/ 493 h 605"/>
                  <a:gd name="T12" fmla="*/ 316 w 319"/>
                  <a:gd name="T13" fmla="*/ 520 h 605"/>
                  <a:gd name="T14" fmla="*/ 316 w 319"/>
                  <a:gd name="T15" fmla="*/ 453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9" h="605">
                    <a:moveTo>
                      <a:pt x="316" y="80"/>
                    </a:moveTo>
                    <a:cubicBezTo>
                      <a:pt x="316" y="53"/>
                      <a:pt x="319" y="0"/>
                      <a:pt x="250" y="0"/>
                    </a:cubicBezTo>
                    <a:cubicBezTo>
                      <a:pt x="195" y="0"/>
                      <a:pt x="145" y="58"/>
                      <a:pt x="143" y="93"/>
                    </a:cubicBezTo>
                    <a:cubicBezTo>
                      <a:pt x="102" y="99"/>
                      <a:pt x="62" y="139"/>
                      <a:pt x="68" y="191"/>
                    </a:cubicBezTo>
                    <a:cubicBezTo>
                      <a:pt x="28" y="210"/>
                      <a:pt x="0" y="313"/>
                      <a:pt x="51" y="362"/>
                    </a:cubicBezTo>
                    <a:cubicBezTo>
                      <a:pt x="42" y="404"/>
                      <a:pt x="70" y="501"/>
                      <a:pt x="156" y="493"/>
                    </a:cubicBezTo>
                    <a:cubicBezTo>
                      <a:pt x="177" y="605"/>
                      <a:pt x="316" y="602"/>
                      <a:pt x="316" y="520"/>
                    </a:cubicBezTo>
                    <a:cubicBezTo>
                      <a:pt x="316" y="453"/>
                      <a:pt x="316" y="453"/>
                      <a:pt x="316" y="453"/>
                    </a:cubicBezTo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A5AC7AD1-4CE5-4DB5-A7A7-BA6B4F1821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026" y="214313"/>
                <a:ext cx="171450" cy="142875"/>
              </a:xfrm>
              <a:custGeom>
                <a:avLst/>
                <a:gdLst>
                  <a:gd name="T0" fmla="*/ 93 w 93"/>
                  <a:gd name="T1" fmla="*/ 80 h 80"/>
                  <a:gd name="T2" fmla="*/ 0 w 93"/>
                  <a:gd name="T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3" h="80">
                    <a:moveTo>
                      <a:pt x="93" y="80"/>
                    </a:moveTo>
                    <a:cubicBezTo>
                      <a:pt x="45" y="80"/>
                      <a:pt x="0" y="72"/>
                      <a:pt x="0" y="0"/>
                    </a:cubicBezTo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D232F2DE-BC15-4D16-90B8-EC9B19743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8963" y="425450"/>
                <a:ext cx="633413" cy="120650"/>
              </a:xfrm>
              <a:custGeom>
                <a:avLst/>
                <a:gdLst>
                  <a:gd name="T0" fmla="*/ 0 w 342"/>
                  <a:gd name="T1" fmla="*/ 54 h 68"/>
                  <a:gd name="T2" fmla="*/ 81 w 342"/>
                  <a:gd name="T3" fmla="*/ 41 h 68"/>
                  <a:gd name="T4" fmla="*/ 128 w 342"/>
                  <a:gd name="T5" fmla="*/ 2 h 68"/>
                  <a:gd name="T6" fmla="*/ 168 w 342"/>
                  <a:gd name="T7" fmla="*/ 2 h 68"/>
                  <a:gd name="T8" fmla="*/ 342 w 342"/>
                  <a:gd name="T9" fmla="*/ 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68">
                    <a:moveTo>
                      <a:pt x="0" y="54"/>
                    </a:moveTo>
                    <a:cubicBezTo>
                      <a:pt x="22" y="68"/>
                      <a:pt x="60" y="63"/>
                      <a:pt x="81" y="41"/>
                    </a:cubicBezTo>
                    <a:cubicBezTo>
                      <a:pt x="96" y="25"/>
                      <a:pt x="112" y="0"/>
                      <a:pt x="128" y="2"/>
                    </a:cubicBezTo>
                    <a:cubicBezTo>
                      <a:pt x="168" y="2"/>
                      <a:pt x="168" y="2"/>
                      <a:pt x="168" y="2"/>
                    </a:cubicBezTo>
                    <a:cubicBezTo>
                      <a:pt x="342" y="2"/>
                      <a:pt x="342" y="2"/>
                      <a:pt x="342" y="2"/>
                    </a:cubicBezTo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3D33C8BC-2822-4153-8715-FB7646E7B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876" y="809625"/>
                <a:ext cx="444500" cy="50800"/>
              </a:xfrm>
              <a:custGeom>
                <a:avLst/>
                <a:gdLst>
                  <a:gd name="T0" fmla="*/ 0 w 240"/>
                  <a:gd name="T1" fmla="*/ 29 h 29"/>
                  <a:gd name="T2" fmla="*/ 66 w 240"/>
                  <a:gd name="T3" fmla="*/ 0 h 29"/>
                  <a:gd name="T4" fmla="*/ 240 w 2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29">
                    <a:moveTo>
                      <a:pt x="0" y="29"/>
                    </a:moveTo>
                    <a:cubicBezTo>
                      <a:pt x="9" y="6"/>
                      <a:pt x="33" y="0"/>
                      <a:pt x="66" y="0"/>
                    </a:cubicBezTo>
                    <a:cubicBezTo>
                      <a:pt x="240" y="0"/>
                      <a:pt x="240" y="0"/>
                      <a:pt x="240" y="0"/>
                    </a:cubicBezTo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D0FA29F5-2396-4001-8017-13E5B7D81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563" y="717550"/>
                <a:ext cx="77788" cy="77788"/>
              </a:xfrm>
              <a:custGeom>
                <a:avLst/>
                <a:gdLst>
                  <a:gd name="T0" fmla="*/ 42 w 42"/>
                  <a:gd name="T1" fmla="*/ 43 h 43"/>
                  <a:gd name="T2" fmla="*/ 0 w 42"/>
                  <a:gd name="T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2" h="43">
                    <a:moveTo>
                      <a:pt x="42" y="43"/>
                    </a:moveTo>
                    <a:cubicBezTo>
                      <a:pt x="19" y="39"/>
                      <a:pt x="0" y="18"/>
                      <a:pt x="0" y="0"/>
                    </a:cubicBezTo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Freeform 10">
                <a:extLst>
                  <a:ext uri="{FF2B5EF4-FFF2-40B4-BE49-F238E27FC236}">
                    <a16:creationId xmlns:a16="http://schemas.microsoft.com/office/drawing/2014/main" id="{81CA2629-2ABF-4244-B791-BA915ECFE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4838" y="717550"/>
                <a:ext cx="192088" cy="211138"/>
              </a:xfrm>
              <a:custGeom>
                <a:avLst/>
                <a:gdLst>
                  <a:gd name="T0" fmla="*/ 0 w 104"/>
                  <a:gd name="T1" fmla="*/ 118 h 118"/>
                  <a:gd name="T2" fmla="*/ 104 w 104"/>
                  <a:gd name="T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4" h="118">
                    <a:moveTo>
                      <a:pt x="0" y="118"/>
                    </a:moveTo>
                    <a:cubicBezTo>
                      <a:pt x="0" y="67"/>
                      <a:pt x="29" y="0"/>
                      <a:pt x="104" y="0"/>
                    </a:cubicBezTo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id="{F57D4A18-91DC-4A1F-AF5E-4039A56F4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1176" y="450850"/>
                <a:ext cx="77788" cy="146050"/>
              </a:xfrm>
              <a:custGeom>
                <a:avLst/>
                <a:gdLst>
                  <a:gd name="T0" fmla="*/ 0 w 42"/>
                  <a:gd name="T1" fmla="*/ 0 h 82"/>
                  <a:gd name="T2" fmla="*/ 42 w 42"/>
                  <a:gd name="T3" fmla="*/ 40 h 82"/>
                  <a:gd name="T4" fmla="*/ 14 w 42"/>
                  <a:gd name="T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82">
                    <a:moveTo>
                      <a:pt x="0" y="0"/>
                    </a:moveTo>
                    <a:cubicBezTo>
                      <a:pt x="23" y="0"/>
                      <a:pt x="42" y="16"/>
                      <a:pt x="42" y="40"/>
                    </a:cubicBezTo>
                    <a:cubicBezTo>
                      <a:pt x="42" y="58"/>
                      <a:pt x="30" y="76"/>
                      <a:pt x="14" y="82"/>
                    </a:cubicBezTo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Freeform 12">
                <a:extLst>
                  <a:ext uri="{FF2B5EF4-FFF2-40B4-BE49-F238E27FC236}">
                    <a16:creationId xmlns:a16="http://schemas.microsoft.com/office/drawing/2014/main" id="{B87800D6-3EF5-458A-9FE1-2BE3C6F54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4538" y="173038"/>
                <a:ext cx="304800" cy="65088"/>
              </a:xfrm>
              <a:custGeom>
                <a:avLst/>
                <a:gdLst>
                  <a:gd name="T0" fmla="*/ 164 w 164"/>
                  <a:gd name="T1" fmla="*/ 36 h 36"/>
                  <a:gd name="T2" fmla="*/ 84 w 164"/>
                  <a:gd name="T3" fmla="*/ 36 h 36"/>
                  <a:gd name="T4" fmla="*/ 0 w 164"/>
                  <a:gd name="T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4" h="36">
                    <a:moveTo>
                      <a:pt x="164" y="36"/>
                    </a:moveTo>
                    <a:cubicBezTo>
                      <a:pt x="84" y="36"/>
                      <a:pt x="84" y="36"/>
                      <a:pt x="84" y="36"/>
                    </a:cubicBezTo>
                    <a:cubicBezTo>
                      <a:pt x="48" y="36"/>
                      <a:pt x="12" y="31"/>
                      <a:pt x="0" y="0"/>
                    </a:cubicBezTo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Line 13">
                <a:extLst>
                  <a:ext uri="{FF2B5EF4-FFF2-40B4-BE49-F238E27FC236}">
                    <a16:creationId xmlns:a16="http://schemas.microsoft.com/office/drawing/2014/main" id="{B3B55265-E07E-44DA-8268-016DF6338B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0113" y="285750"/>
                <a:ext cx="0" cy="142875"/>
              </a:xfrm>
              <a:prstGeom prst="line">
                <a:avLst/>
              </a:pr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Line 14">
                <a:extLst>
                  <a:ext uri="{FF2B5EF4-FFF2-40B4-BE49-F238E27FC236}">
                    <a16:creationId xmlns:a16="http://schemas.microsoft.com/office/drawing/2014/main" id="{1B8AD3A3-853A-432F-90A0-A73A5FCBA4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0113" y="500063"/>
                <a:ext cx="0" cy="261938"/>
              </a:xfrm>
              <a:prstGeom prst="line">
                <a:avLst/>
              </a:pr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Line 15">
                <a:extLst>
                  <a:ext uri="{FF2B5EF4-FFF2-40B4-BE49-F238E27FC236}">
                    <a16:creationId xmlns:a16="http://schemas.microsoft.com/office/drawing/2014/main" id="{175D9E1A-E6DB-464F-B6D3-05261DD99D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0113" y="619125"/>
                <a:ext cx="149225" cy="0"/>
              </a:xfrm>
              <a:prstGeom prst="line">
                <a:avLst/>
              </a:pr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Line 16">
                <a:extLst>
                  <a:ext uri="{FF2B5EF4-FFF2-40B4-BE49-F238E27FC236}">
                    <a16:creationId xmlns:a16="http://schemas.microsoft.com/office/drawing/2014/main" id="{83F72670-BD3E-4FE7-A76A-FB0778FC1D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0913" y="1000125"/>
                <a:ext cx="98425" cy="0"/>
              </a:xfrm>
              <a:prstGeom prst="line">
                <a:avLst/>
              </a:pr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CCAE5E8-9E13-42B8-A2A5-E37FB514B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2376" y="357188"/>
                <a:ext cx="149225" cy="142875"/>
              </a:xfrm>
              <a:prstGeom prst="ellipse">
                <a:avLst/>
              </a:pr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F285D4A-EC8F-40E4-8DA5-6CDFD09B1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9338" y="166688"/>
                <a:ext cx="147638" cy="142875"/>
              </a:xfrm>
              <a:prstGeom prst="ellipse">
                <a:avLst/>
              </a:pr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1B03F86-851C-441B-8ED2-3DDB8282A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9338" y="547688"/>
                <a:ext cx="147638" cy="142875"/>
              </a:xfrm>
              <a:prstGeom prst="ellipse">
                <a:avLst/>
              </a:pr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C6E6EC4-049A-46E1-B697-BA7DF903C8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9338" y="928688"/>
                <a:ext cx="147638" cy="142875"/>
              </a:xfrm>
              <a:prstGeom prst="ellipse">
                <a:avLst/>
              </a:pr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9FE818A-69F2-430D-810B-BF206E6AA3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2376" y="738188"/>
                <a:ext cx="149225" cy="142875"/>
              </a:xfrm>
              <a:prstGeom prst="ellipse">
                <a:avLst/>
              </a:pr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" name="Google Shape;862;p91">
              <a:extLst>
                <a:ext uri="{FF2B5EF4-FFF2-40B4-BE49-F238E27FC236}">
                  <a16:creationId xmlns:a16="http://schemas.microsoft.com/office/drawing/2014/main" id="{1702D25B-332C-41CB-88E0-5B04502F95CF}"/>
                </a:ext>
              </a:extLst>
            </p:cNvPr>
            <p:cNvSpPr txBox="1"/>
            <p:nvPr/>
          </p:nvSpPr>
          <p:spPr>
            <a:xfrm>
              <a:off x="4719056" y="3099095"/>
              <a:ext cx="1939496" cy="615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DM Sans"/>
                  <a:cs typeface="Arial"/>
                  <a:sym typeface="Arial"/>
                </a:rPr>
                <a:t>Data Lake/</a:t>
              </a:r>
              <a:b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DM Sans"/>
                  <a:cs typeface="Arial"/>
                  <a:sym typeface="Arial"/>
                </a:rPr>
              </a:b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DM Sans"/>
                  <a:cs typeface="Arial"/>
                  <a:sym typeface="Arial"/>
                </a:rPr>
                <a:t>Warehouse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4173583-AE54-4EBF-BB57-31098EEC264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79608" y="2530703"/>
              <a:ext cx="484300" cy="576073"/>
              <a:chOff x="1698626" y="3860800"/>
              <a:chExt cx="846138" cy="1006476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068F49D8-79AC-43CC-83D9-B029F601FE37}"/>
                  </a:ext>
                </a:extLst>
              </p:cNvPr>
              <p:cNvGrpSpPr/>
              <p:nvPr/>
            </p:nvGrpSpPr>
            <p:grpSpPr>
              <a:xfrm>
                <a:off x="1698626" y="3860800"/>
                <a:ext cx="846138" cy="1006476"/>
                <a:chOff x="1698626" y="3860800"/>
                <a:chExt cx="846138" cy="1006476"/>
              </a:xfrm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0A5F607E-A1B0-4F0B-8CA9-C27D281D4648}"/>
                    </a:ext>
                  </a:extLst>
                </p:cNvPr>
                <p:cNvGrpSpPr/>
                <p:nvPr/>
              </p:nvGrpSpPr>
              <p:grpSpPr>
                <a:xfrm>
                  <a:off x="1698626" y="3860800"/>
                  <a:ext cx="846138" cy="1006476"/>
                  <a:chOff x="1698626" y="3860800"/>
                  <a:chExt cx="846138" cy="1006476"/>
                </a:xfrm>
              </p:grpSpPr>
              <p:sp>
                <p:nvSpPr>
                  <p:cNvPr id="69" name="Freeform 92">
                    <a:extLst>
                      <a:ext uri="{FF2B5EF4-FFF2-40B4-BE49-F238E27FC236}">
                        <a16:creationId xmlns:a16="http://schemas.microsoft.com/office/drawing/2014/main" id="{4053B04F-F6B4-4FF5-AACC-4571B99368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98627" y="3860800"/>
                    <a:ext cx="846137" cy="384796"/>
                  </a:xfrm>
                  <a:custGeom>
                    <a:avLst/>
                    <a:gdLst>
                      <a:gd name="T0" fmla="*/ 454 w 454"/>
                      <a:gd name="T1" fmla="*/ 80 h 294"/>
                      <a:gd name="T2" fmla="*/ 227 w 454"/>
                      <a:gd name="T3" fmla="*/ 0 h 294"/>
                      <a:gd name="T4" fmla="*/ 0 w 454"/>
                      <a:gd name="T5" fmla="*/ 80 h 294"/>
                      <a:gd name="T6" fmla="*/ 0 w 454"/>
                      <a:gd name="T7" fmla="*/ 214 h 294"/>
                      <a:gd name="T8" fmla="*/ 227 w 454"/>
                      <a:gd name="T9" fmla="*/ 294 h 294"/>
                      <a:gd name="T10" fmla="*/ 454 w 454"/>
                      <a:gd name="T11" fmla="*/ 214 h 294"/>
                      <a:gd name="T12" fmla="*/ 454 w 454"/>
                      <a:gd name="T13" fmla="*/ 80 h 294"/>
                      <a:gd name="connsiteX0" fmla="*/ 5000 w 10000"/>
                      <a:gd name="connsiteY0" fmla="*/ 10000 h 11730"/>
                      <a:gd name="connsiteX1" fmla="*/ 10000 w 10000"/>
                      <a:gd name="connsiteY1" fmla="*/ 7279 h 11730"/>
                      <a:gd name="connsiteX2" fmla="*/ 10000 w 10000"/>
                      <a:gd name="connsiteY2" fmla="*/ 2721 h 11730"/>
                      <a:gd name="connsiteX3" fmla="*/ 5000 w 10000"/>
                      <a:gd name="connsiteY3" fmla="*/ 0 h 11730"/>
                      <a:gd name="connsiteX4" fmla="*/ 0 w 10000"/>
                      <a:gd name="connsiteY4" fmla="*/ 2721 h 11730"/>
                      <a:gd name="connsiteX5" fmla="*/ 0 w 10000"/>
                      <a:gd name="connsiteY5" fmla="*/ 7279 h 11730"/>
                      <a:gd name="connsiteX6" fmla="*/ 6081 w 10000"/>
                      <a:gd name="connsiteY6" fmla="*/ 11730 h 11730"/>
                      <a:gd name="connsiteX0" fmla="*/ 5000 w 10000"/>
                      <a:gd name="connsiteY0" fmla="*/ 10000 h 10000"/>
                      <a:gd name="connsiteX1" fmla="*/ 10000 w 10000"/>
                      <a:gd name="connsiteY1" fmla="*/ 7279 h 10000"/>
                      <a:gd name="connsiteX2" fmla="*/ 10000 w 10000"/>
                      <a:gd name="connsiteY2" fmla="*/ 2721 h 10000"/>
                      <a:gd name="connsiteX3" fmla="*/ 5000 w 10000"/>
                      <a:gd name="connsiteY3" fmla="*/ 0 h 10000"/>
                      <a:gd name="connsiteX4" fmla="*/ 0 w 10000"/>
                      <a:gd name="connsiteY4" fmla="*/ 2721 h 10000"/>
                      <a:gd name="connsiteX5" fmla="*/ 0 w 10000"/>
                      <a:gd name="connsiteY5" fmla="*/ 7279 h 10000"/>
                      <a:gd name="connsiteX0" fmla="*/ 10000 w 10000"/>
                      <a:gd name="connsiteY0" fmla="*/ 7279 h 7279"/>
                      <a:gd name="connsiteX1" fmla="*/ 10000 w 10000"/>
                      <a:gd name="connsiteY1" fmla="*/ 2721 h 7279"/>
                      <a:gd name="connsiteX2" fmla="*/ 5000 w 10000"/>
                      <a:gd name="connsiteY2" fmla="*/ 0 h 7279"/>
                      <a:gd name="connsiteX3" fmla="*/ 0 w 10000"/>
                      <a:gd name="connsiteY3" fmla="*/ 2721 h 7279"/>
                      <a:gd name="connsiteX4" fmla="*/ 0 w 10000"/>
                      <a:gd name="connsiteY4" fmla="*/ 7279 h 7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00" h="7279">
                        <a:moveTo>
                          <a:pt x="10000" y="7279"/>
                        </a:moveTo>
                        <a:lnTo>
                          <a:pt x="10000" y="2721"/>
                        </a:lnTo>
                        <a:cubicBezTo>
                          <a:pt x="10000" y="1224"/>
                          <a:pt x="7753" y="0"/>
                          <a:pt x="5000" y="0"/>
                        </a:cubicBezTo>
                        <a:cubicBezTo>
                          <a:pt x="2247" y="0"/>
                          <a:pt x="0" y="1224"/>
                          <a:pt x="0" y="2721"/>
                        </a:cubicBezTo>
                        <a:lnTo>
                          <a:pt x="0" y="7279"/>
                        </a:lnTo>
                      </a:path>
                    </a:pathLst>
                  </a:custGeom>
                  <a:noFill/>
                  <a:ln w="22225" cap="flat">
                    <a:solidFill>
                      <a:schemeClr val="bg2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" name="Freeform 95">
                    <a:extLst>
                      <a:ext uri="{FF2B5EF4-FFF2-40B4-BE49-F238E27FC236}">
                        <a16:creationId xmlns:a16="http://schemas.microsoft.com/office/drawing/2014/main" id="{89B07B99-E8AA-4E9A-8EEA-FEBDBA9FFF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98626" y="4579938"/>
                    <a:ext cx="846138" cy="287338"/>
                  </a:xfrm>
                  <a:custGeom>
                    <a:avLst/>
                    <a:gdLst>
                      <a:gd name="T0" fmla="*/ 0 w 454"/>
                      <a:gd name="T1" fmla="*/ 0 h 160"/>
                      <a:gd name="T2" fmla="*/ 0 w 454"/>
                      <a:gd name="T3" fmla="*/ 80 h 160"/>
                      <a:gd name="T4" fmla="*/ 227 w 454"/>
                      <a:gd name="T5" fmla="*/ 160 h 160"/>
                      <a:gd name="T6" fmla="*/ 454 w 454"/>
                      <a:gd name="T7" fmla="*/ 80 h 160"/>
                      <a:gd name="T8" fmla="*/ 454 w 454"/>
                      <a:gd name="T9" fmla="*/ 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4" h="160">
                        <a:moveTo>
                          <a:pt x="0" y="0"/>
                        </a:moveTo>
                        <a:cubicBezTo>
                          <a:pt x="0" y="80"/>
                          <a:pt x="0" y="80"/>
                          <a:pt x="0" y="80"/>
                        </a:cubicBezTo>
                        <a:cubicBezTo>
                          <a:pt x="0" y="125"/>
                          <a:pt x="102" y="160"/>
                          <a:pt x="227" y="160"/>
                        </a:cubicBezTo>
                        <a:cubicBezTo>
                          <a:pt x="352" y="160"/>
                          <a:pt x="454" y="125"/>
                          <a:pt x="454" y="80"/>
                        </a:cubicBezTo>
                        <a:cubicBezTo>
                          <a:pt x="454" y="0"/>
                          <a:pt x="454" y="0"/>
                          <a:pt x="454" y="0"/>
                        </a:cubicBezTo>
                      </a:path>
                    </a:pathLst>
                  </a:custGeom>
                  <a:noFill/>
                  <a:ln w="22225" cap="flat">
                    <a:solidFill>
                      <a:schemeClr val="bg2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6" name="Freeform 93">
                  <a:extLst>
                    <a:ext uri="{FF2B5EF4-FFF2-40B4-BE49-F238E27FC236}">
                      <a16:creationId xmlns:a16="http://schemas.microsoft.com/office/drawing/2014/main" id="{80831736-759C-4D9E-AA98-EA23145146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8626" y="4005263"/>
                  <a:ext cx="846138" cy="144463"/>
                </a:xfrm>
                <a:custGeom>
                  <a:avLst/>
                  <a:gdLst>
                    <a:gd name="T0" fmla="*/ 0 w 454"/>
                    <a:gd name="T1" fmla="*/ 0 h 80"/>
                    <a:gd name="T2" fmla="*/ 227 w 454"/>
                    <a:gd name="T3" fmla="*/ 80 h 80"/>
                    <a:gd name="T4" fmla="*/ 454 w 454"/>
                    <a:gd name="T5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54" h="80">
                      <a:moveTo>
                        <a:pt x="0" y="0"/>
                      </a:moveTo>
                      <a:cubicBezTo>
                        <a:pt x="0" y="45"/>
                        <a:pt x="102" y="80"/>
                        <a:pt x="227" y="80"/>
                      </a:cubicBezTo>
                      <a:cubicBezTo>
                        <a:pt x="352" y="80"/>
                        <a:pt x="454" y="45"/>
                        <a:pt x="454" y="0"/>
                      </a:cubicBezTo>
                    </a:path>
                  </a:pathLst>
                </a:custGeom>
                <a:noFill/>
                <a:ln w="22225" cap="flat">
                  <a:solidFill>
                    <a:schemeClr val="bg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CCC7119F-5495-4884-B43E-86D6616D20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98626" y="4158394"/>
                  <a:ext cx="0" cy="430212"/>
                </a:xfrm>
                <a:prstGeom prst="line">
                  <a:avLst/>
                </a:prstGeom>
                <a:ln w="22225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E686AC76-F996-4E10-A32D-7E5510FAAC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4764" y="4213119"/>
                  <a:ext cx="0" cy="430212"/>
                </a:xfrm>
                <a:prstGeom prst="line">
                  <a:avLst/>
                </a:prstGeom>
                <a:ln w="22225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1FF3EFE1-D416-401F-882A-B7480F94A04E}"/>
                  </a:ext>
                </a:extLst>
              </p:cNvPr>
              <p:cNvGrpSpPr/>
              <p:nvPr/>
            </p:nvGrpSpPr>
            <p:grpSpPr>
              <a:xfrm>
                <a:off x="1889442" y="4260577"/>
                <a:ext cx="464511" cy="446982"/>
                <a:chOff x="7802555" y="2230438"/>
                <a:chExt cx="588962" cy="566738"/>
              </a:xfrm>
            </p:grpSpPr>
            <p:sp>
              <p:nvSpPr>
                <p:cNvPr id="63" name="Freeform 57">
                  <a:extLst>
                    <a:ext uri="{FF2B5EF4-FFF2-40B4-BE49-F238E27FC236}">
                      <a16:creationId xmlns:a16="http://schemas.microsoft.com/office/drawing/2014/main" id="{AE1D3864-023C-4D4D-883E-DB138ABCE8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02555" y="2230438"/>
                  <a:ext cx="588962" cy="566738"/>
                </a:xfrm>
                <a:custGeom>
                  <a:avLst/>
                  <a:gdLst>
                    <a:gd name="T0" fmla="*/ 316 w 316"/>
                    <a:gd name="T1" fmla="*/ 122 h 315"/>
                    <a:gd name="T2" fmla="*/ 295 w 316"/>
                    <a:gd name="T3" fmla="*/ 71 h 315"/>
                    <a:gd name="T4" fmla="*/ 264 w 316"/>
                    <a:gd name="T5" fmla="*/ 81 h 315"/>
                    <a:gd name="T6" fmla="*/ 234 w 316"/>
                    <a:gd name="T7" fmla="*/ 51 h 315"/>
                    <a:gd name="T8" fmla="*/ 244 w 316"/>
                    <a:gd name="T9" fmla="*/ 21 h 315"/>
                    <a:gd name="T10" fmla="*/ 194 w 316"/>
                    <a:gd name="T11" fmla="*/ 0 h 315"/>
                    <a:gd name="T12" fmla="*/ 179 w 316"/>
                    <a:gd name="T13" fmla="*/ 29 h 315"/>
                    <a:gd name="T14" fmla="*/ 137 w 316"/>
                    <a:gd name="T15" fmla="*/ 29 h 315"/>
                    <a:gd name="T16" fmla="*/ 122 w 316"/>
                    <a:gd name="T17" fmla="*/ 0 h 315"/>
                    <a:gd name="T18" fmla="*/ 72 w 316"/>
                    <a:gd name="T19" fmla="*/ 21 h 315"/>
                    <a:gd name="T20" fmla="*/ 82 w 316"/>
                    <a:gd name="T21" fmla="*/ 51 h 315"/>
                    <a:gd name="T22" fmla="*/ 52 w 316"/>
                    <a:gd name="T23" fmla="*/ 81 h 315"/>
                    <a:gd name="T24" fmla="*/ 21 w 316"/>
                    <a:gd name="T25" fmla="*/ 71 h 315"/>
                    <a:gd name="T26" fmla="*/ 0 w 316"/>
                    <a:gd name="T27" fmla="*/ 122 h 315"/>
                    <a:gd name="T28" fmla="*/ 29 w 316"/>
                    <a:gd name="T29" fmla="*/ 136 h 315"/>
                    <a:gd name="T30" fmla="*/ 29 w 316"/>
                    <a:gd name="T31" fmla="*/ 179 h 315"/>
                    <a:gd name="T32" fmla="*/ 0 w 316"/>
                    <a:gd name="T33" fmla="*/ 193 h 315"/>
                    <a:gd name="T34" fmla="*/ 21 w 316"/>
                    <a:gd name="T35" fmla="*/ 243 h 315"/>
                    <a:gd name="T36" fmla="*/ 52 w 316"/>
                    <a:gd name="T37" fmla="*/ 233 h 315"/>
                    <a:gd name="T38" fmla="*/ 82 w 316"/>
                    <a:gd name="T39" fmla="*/ 264 h 315"/>
                    <a:gd name="T40" fmla="*/ 72 w 316"/>
                    <a:gd name="T41" fmla="*/ 294 h 315"/>
                    <a:gd name="T42" fmla="*/ 122 w 316"/>
                    <a:gd name="T43" fmla="*/ 315 h 315"/>
                    <a:gd name="T44" fmla="*/ 137 w 316"/>
                    <a:gd name="T45" fmla="*/ 286 h 315"/>
                    <a:gd name="T46" fmla="*/ 179 w 316"/>
                    <a:gd name="T47" fmla="*/ 286 h 315"/>
                    <a:gd name="T48" fmla="*/ 194 w 316"/>
                    <a:gd name="T49" fmla="*/ 315 h 315"/>
                    <a:gd name="T50" fmla="*/ 244 w 316"/>
                    <a:gd name="T51" fmla="*/ 294 h 315"/>
                    <a:gd name="T52" fmla="*/ 234 w 316"/>
                    <a:gd name="T53" fmla="*/ 264 h 315"/>
                    <a:gd name="T54" fmla="*/ 264 w 316"/>
                    <a:gd name="T55" fmla="*/ 233 h 315"/>
                    <a:gd name="T56" fmla="*/ 295 w 316"/>
                    <a:gd name="T57" fmla="*/ 243 h 315"/>
                    <a:gd name="T58" fmla="*/ 316 w 316"/>
                    <a:gd name="T59" fmla="*/ 193 h 315"/>
                    <a:gd name="T60" fmla="*/ 287 w 316"/>
                    <a:gd name="T61" fmla="*/ 179 h 315"/>
                    <a:gd name="T62" fmla="*/ 287 w 316"/>
                    <a:gd name="T63" fmla="*/ 136 h 315"/>
                    <a:gd name="T64" fmla="*/ 316 w 316"/>
                    <a:gd name="T65" fmla="*/ 122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6" h="315">
                      <a:moveTo>
                        <a:pt x="316" y="122"/>
                      </a:moveTo>
                      <a:cubicBezTo>
                        <a:pt x="295" y="71"/>
                        <a:pt x="295" y="71"/>
                        <a:pt x="295" y="71"/>
                      </a:cubicBezTo>
                      <a:cubicBezTo>
                        <a:pt x="264" y="81"/>
                        <a:pt x="264" y="81"/>
                        <a:pt x="264" y="81"/>
                      </a:cubicBezTo>
                      <a:cubicBezTo>
                        <a:pt x="256" y="70"/>
                        <a:pt x="245" y="59"/>
                        <a:pt x="234" y="51"/>
                      </a:cubicBezTo>
                      <a:cubicBezTo>
                        <a:pt x="244" y="21"/>
                        <a:pt x="244" y="21"/>
                        <a:pt x="244" y="21"/>
                      </a:cubicBezTo>
                      <a:cubicBezTo>
                        <a:pt x="194" y="0"/>
                        <a:pt x="194" y="0"/>
                        <a:pt x="194" y="0"/>
                      </a:cubicBezTo>
                      <a:cubicBezTo>
                        <a:pt x="179" y="29"/>
                        <a:pt x="179" y="29"/>
                        <a:pt x="179" y="29"/>
                      </a:cubicBezTo>
                      <a:cubicBezTo>
                        <a:pt x="165" y="26"/>
                        <a:pt x="151" y="26"/>
                        <a:pt x="137" y="29"/>
                      </a:cubicBezTo>
                      <a:cubicBezTo>
                        <a:pt x="122" y="0"/>
                        <a:pt x="122" y="0"/>
                        <a:pt x="122" y="0"/>
                      </a:cubicBezTo>
                      <a:cubicBezTo>
                        <a:pt x="72" y="21"/>
                        <a:pt x="72" y="21"/>
                        <a:pt x="72" y="21"/>
                      </a:cubicBezTo>
                      <a:cubicBezTo>
                        <a:pt x="82" y="51"/>
                        <a:pt x="82" y="51"/>
                        <a:pt x="82" y="51"/>
                      </a:cubicBezTo>
                      <a:cubicBezTo>
                        <a:pt x="70" y="60"/>
                        <a:pt x="60" y="70"/>
                        <a:pt x="52" y="81"/>
                      </a:cubicBezTo>
                      <a:cubicBezTo>
                        <a:pt x="21" y="71"/>
                        <a:pt x="21" y="71"/>
                        <a:pt x="21" y="71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29" y="136"/>
                        <a:pt x="29" y="136"/>
                        <a:pt x="29" y="136"/>
                      </a:cubicBezTo>
                      <a:cubicBezTo>
                        <a:pt x="27" y="150"/>
                        <a:pt x="27" y="164"/>
                        <a:pt x="29" y="179"/>
                      </a:cubicBezTo>
                      <a:cubicBezTo>
                        <a:pt x="0" y="193"/>
                        <a:pt x="0" y="193"/>
                        <a:pt x="0" y="193"/>
                      </a:cubicBezTo>
                      <a:cubicBezTo>
                        <a:pt x="21" y="243"/>
                        <a:pt x="21" y="243"/>
                        <a:pt x="21" y="243"/>
                      </a:cubicBezTo>
                      <a:cubicBezTo>
                        <a:pt x="52" y="233"/>
                        <a:pt x="52" y="233"/>
                        <a:pt x="52" y="233"/>
                      </a:cubicBezTo>
                      <a:cubicBezTo>
                        <a:pt x="60" y="245"/>
                        <a:pt x="70" y="255"/>
                        <a:pt x="82" y="264"/>
                      </a:cubicBezTo>
                      <a:cubicBezTo>
                        <a:pt x="72" y="294"/>
                        <a:pt x="72" y="294"/>
                        <a:pt x="72" y="294"/>
                      </a:cubicBezTo>
                      <a:cubicBezTo>
                        <a:pt x="122" y="315"/>
                        <a:pt x="122" y="315"/>
                        <a:pt x="122" y="315"/>
                      </a:cubicBezTo>
                      <a:cubicBezTo>
                        <a:pt x="137" y="286"/>
                        <a:pt x="137" y="286"/>
                        <a:pt x="137" y="286"/>
                      </a:cubicBezTo>
                      <a:cubicBezTo>
                        <a:pt x="151" y="288"/>
                        <a:pt x="165" y="289"/>
                        <a:pt x="179" y="286"/>
                      </a:cubicBezTo>
                      <a:cubicBezTo>
                        <a:pt x="194" y="315"/>
                        <a:pt x="194" y="315"/>
                        <a:pt x="194" y="315"/>
                      </a:cubicBezTo>
                      <a:cubicBezTo>
                        <a:pt x="244" y="294"/>
                        <a:pt x="244" y="294"/>
                        <a:pt x="244" y="294"/>
                      </a:cubicBezTo>
                      <a:cubicBezTo>
                        <a:pt x="234" y="264"/>
                        <a:pt x="234" y="264"/>
                        <a:pt x="234" y="264"/>
                      </a:cubicBezTo>
                      <a:cubicBezTo>
                        <a:pt x="246" y="255"/>
                        <a:pt x="256" y="245"/>
                        <a:pt x="264" y="233"/>
                      </a:cubicBezTo>
                      <a:cubicBezTo>
                        <a:pt x="295" y="243"/>
                        <a:pt x="295" y="243"/>
                        <a:pt x="295" y="243"/>
                      </a:cubicBezTo>
                      <a:cubicBezTo>
                        <a:pt x="316" y="193"/>
                        <a:pt x="316" y="193"/>
                        <a:pt x="316" y="193"/>
                      </a:cubicBezTo>
                      <a:cubicBezTo>
                        <a:pt x="287" y="179"/>
                        <a:pt x="287" y="179"/>
                        <a:pt x="287" y="179"/>
                      </a:cubicBezTo>
                      <a:cubicBezTo>
                        <a:pt x="289" y="165"/>
                        <a:pt x="289" y="150"/>
                        <a:pt x="287" y="136"/>
                      </a:cubicBezTo>
                      <a:lnTo>
                        <a:pt x="316" y="122"/>
                      </a:lnTo>
                      <a:close/>
                    </a:path>
                  </a:pathLst>
                </a:custGeom>
                <a:noFill/>
                <a:ln w="22225" cap="flat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ED8C7FAD-5AC2-4211-9CF6-D118C459FE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8938" y="2424113"/>
                  <a:ext cx="173038" cy="168275"/>
                </a:xfrm>
                <a:prstGeom prst="ellipse">
                  <a:avLst/>
                </a:prstGeom>
                <a:noFill/>
                <a:ln w="22225" cap="flat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71" name="Google Shape;862;p91">
              <a:extLst>
                <a:ext uri="{FF2B5EF4-FFF2-40B4-BE49-F238E27FC236}">
                  <a16:creationId xmlns:a16="http://schemas.microsoft.com/office/drawing/2014/main" id="{3D8896FA-8F92-40A3-9031-96DCD49CD99C}"/>
                </a:ext>
              </a:extLst>
            </p:cNvPr>
            <p:cNvSpPr txBox="1"/>
            <p:nvPr/>
          </p:nvSpPr>
          <p:spPr>
            <a:xfrm>
              <a:off x="1891985" y="4686045"/>
              <a:ext cx="1939496" cy="4000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DM Sans"/>
                  <a:cs typeface="Arial"/>
                  <a:sym typeface="Arial"/>
                </a:rPr>
                <a:t>Reverse ETL</a:t>
              </a:r>
            </a:p>
          </p:txBody>
        </p:sp>
        <p:sp>
          <p:nvSpPr>
            <p:cNvPr id="92" name="Google Shape;862;p91">
              <a:extLst>
                <a:ext uri="{FF2B5EF4-FFF2-40B4-BE49-F238E27FC236}">
                  <a16:creationId xmlns:a16="http://schemas.microsoft.com/office/drawing/2014/main" id="{3A0B5D52-C970-4455-9889-10BB3B7CA6FD}"/>
                </a:ext>
              </a:extLst>
            </p:cNvPr>
            <p:cNvSpPr txBox="1"/>
            <p:nvPr/>
          </p:nvSpPr>
          <p:spPr>
            <a:xfrm>
              <a:off x="2089229" y="3129588"/>
              <a:ext cx="1266494" cy="4000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DM Sans"/>
                  <a:cs typeface="Arial"/>
                  <a:sym typeface="Arial"/>
                </a:rPr>
                <a:t>Pipeline</a:t>
              </a: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E3EE200F-3422-4828-A5AC-8791052AD09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31327" y="4230620"/>
              <a:ext cx="675179" cy="457198"/>
              <a:chOff x="3210490" y="2695537"/>
              <a:chExt cx="973326" cy="659087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985F61D9-AA1D-4F75-8468-F7BA16FFFDBC}"/>
                  </a:ext>
                </a:extLst>
              </p:cNvPr>
              <p:cNvGrpSpPr/>
              <p:nvPr/>
            </p:nvGrpSpPr>
            <p:grpSpPr>
              <a:xfrm>
                <a:off x="3705486" y="2695537"/>
                <a:ext cx="478330" cy="606113"/>
                <a:chOff x="3788119" y="2215054"/>
                <a:chExt cx="561339" cy="711295"/>
              </a:xfrm>
            </p:grpSpPr>
            <p:sp>
              <p:nvSpPr>
                <p:cNvPr id="100" name="Freeform 58">
                  <a:extLst>
                    <a:ext uri="{FF2B5EF4-FFF2-40B4-BE49-F238E27FC236}">
                      <a16:creationId xmlns:a16="http://schemas.microsoft.com/office/drawing/2014/main" id="{2070996E-2441-4590-9CC2-ECAE1707BD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8119" y="2215054"/>
                  <a:ext cx="491527" cy="303610"/>
                </a:xfrm>
                <a:custGeom>
                  <a:avLst/>
                  <a:gdLst>
                    <a:gd name="T0" fmla="*/ 507 w 613"/>
                    <a:gd name="T1" fmla="*/ 393 h 393"/>
                    <a:gd name="T2" fmla="*/ 613 w 613"/>
                    <a:gd name="T3" fmla="*/ 286 h 393"/>
                    <a:gd name="T4" fmla="*/ 507 w 613"/>
                    <a:gd name="T5" fmla="*/ 180 h 393"/>
                    <a:gd name="T6" fmla="*/ 493 w 613"/>
                    <a:gd name="T7" fmla="*/ 181 h 393"/>
                    <a:gd name="T8" fmla="*/ 387 w 613"/>
                    <a:gd name="T9" fmla="*/ 86 h 393"/>
                    <a:gd name="T10" fmla="*/ 350 w 613"/>
                    <a:gd name="T11" fmla="*/ 93 h 393"/>
                    <a:gd name="T12" fmla="*/ 230 w 613"/>
                    <a:gd name="T13" fmla="*/ 0 h 393"/>
                    <a:gd name="T14" fmla="*/ 107 w 613"/>
                    <a:gd name="T15" fmla="*/ 123 h 393"/>
                    <a:gd name="T16" fmla="*/ 107 w 613"/>
                    <a:gd name="T17" fmla="*/ 129 h 393"/>
                    <a:gd name="T18" fmla="*/ 0 w 613"/>
                    <a:gd name="T19" fmla="*/ 260 h 393"/>
                    <a:gd name="T20" fmla="*/ 133 w 613"/>
                    <a:gd name="T21" fmla="*/ 393 h 393"/>
                    <a:gd name="T22" fmla="*/ 507 w 613"/>
                    <a:gd name="T23" fmla="*/ 393 h 393"/>
                    <a:gd name="connsiteX0" fmla="*/ 8271 w 10131"/>
                    <a:gd name="connsiteY0" fmla="*/ 10000 h 13012"/>
                    <a:gd name="connsiteX1" fmla="*/ 10000 w 10131"/>
                    <a:gd name="connsiteY1" fmla="*/ 7277 h 13012"/>
                    <a:gd name="connsiteX2" fmla="*/ 8271 w 10131"/>
                    <a:gd name="connsiteY2" fmla="*/ 4580 h 13012"/>
                    <a:gd name="connsiteX3" fmla="*/ 8042 w 10131"/>
                    <a:gd name="connsiteY3" fmla="*/ 4606 h 13012"/>
                    <a:gd name="connsiteX4" fmla="*/ 6313 w 10131"/>
                    <a:gd name="connsiteY4" fmla="*/ 2188 h 13012"/>
                    <a:gd name="connsiteX5" fmla="*/ 5710 w 10131"/>
                    <a:gd name="connsiteY5" fmla="*/ 2366 h 13012"/>
                    <a:gd name="connsiteX6" fmla="*/ 3752 w 10131"/>
                    <a:gd name="connsiteY6" fmla="*/ 0 h 13012"/>
                    <a:gd name="connsiteX7" fmla="*/ 1746 w 10131"/>
                    <a:gd name="connsiteY7" fmla="*/ 3130 h 13012"/>
                    <a:gd name="connsiteX8" fmla="*/ 1746 w 10131"/>
                    <a:gd name="connsiteY8" fmla="*/ 3282 h 13012"/>
                    <a:gd name="connsiteX9" fmla="*/ 0 w 10131"/>
                    <a:gd name="connsiteY9" fmla="*/ 6616 h 13012"/>
                    <a:gd name="connsiteX10" fmla="*/ 2170 w 10131"/>
                    <a:gd name="connsiteY10" fmla="*/ 10000 h 13012"/>
                    <a:gd name="connsiteX11" fmla="*/ 10131 w 10131"/>
                    <a:gd name="connsiteY11" fmla="*/ 13012 h 13012"/>
                    <a:gd name="connsiteX0" fmla="*/ 8271 w 10000"/>
                    <a:gd name="connsiteY0" fmla="*/ 10000 h 10000"/>
                    <a:gd name="connsiteX1" fmla="*/ 10000 w 10000"/>
                    <a:gd name="connsiteY1" fmla="*/ 7277 h 10000"/>
                    <a:gd name="connsiteX2" fmla="*/ 8271 w 10000"/>
                    <a:gd name="connsiteY2" fmla="*/ 4580 h 10000"/>
                    <a:gd name="connsiteX3" fmla="*/ 8042 w 10000"/>
                    <a:gd name="connsiteY3" fmla="*/ 4606 h 10000"/>
                    <a:gd name="connsiteX4" fmla="*/ 6313 w 10000"/>
                    <a:gd name="connsiteY4" fmla="*/ 2188 h 10000"/>
                    <a:gd name="connsiteX5" fmla="*/ 5710 w 10000"/>
                    <a:gd name="connsiteY5" fmla="*/ 2366 h 10000"/>
                    <a:gd name="connsiteX6" fmla="*/ 3752 w 10000"/>
                    <a:gd name="connsiteY6" fmla="*/ 0 h 10000"/>
                    <a:gd name="connsiteX7" fmla="*/ 1746 w 10000"/>
                    <a:gd name="connsiteY7" fmla="*/ 3130 h 10000"/>
                    <a:gd name="connsiteX8" fmla="*/ 1746 w 10000"/>
                    <a:gd name="connsiteY8" fmla="*/ 3282 h 10000"/>
                    <a:gd name="connsiteX9" fmla="*/ 0 w 10000"/>
                    <a:gd name="connsiteY9" fmla="*/ 6616 h 10000"/>
                    <a:gd name="connsiteX10" fmla="*/ 2170 w 10000"/>
                    <a:gd name="connsiteY10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000" h="10000">
                      <a:moveTo>
                        <a:pt x="8271" y="10000"/>
                      </a:moveTo>
                      <a:cubicBezTo>
                        <a:pt x="9233" y="10000"/>
                        <a:pt x="10000" y="8779"/>
                        <a:pt x="10000" y="7277"/>
                      </a:cubicBezTo>
                      <a:cubicBezTo>
                        <a:pt x="10000" y="5776"/>
                        <a:pt x="9233" y="4580"/>
                        <a:pt x="8271" y="4580"/>
                      </a:cubicBezTo>
                      <a:cubicBezTo>
                        <a:pt x="8189" y="4580"/>
                        <a:pt x="8108" y="4580"/>
                        <a:pt x="8042" y="4606"/>
                      </a:cubicBezTo>
                      <a:cubicBezTo>
                        <a:pt x="7928" y="3257"/>
                        <a:pt x="7194" y="2188"/>
                        <a:pt x="6313" y="2188"/>
                      </a:cubicBezTo>
                      <a:cubicBezTo>
                        <a:pt x="6101" y="2188"/>
                        <a:pt x="5889" y="2265"/>
                        <a:pt x="5710" y="2366"/>
                      </a:cubicBezTo>
                      <a:cubicBezTo>
                        <a:pt x="5481" y="992"/>
                        <a:pt x="4698" y="0"/>
                        <a:pt x="3752" y="0"/>
                      </a:cubicBezTo>
                      <a:cubicBezTo>
                        <a:pt x="2643" y="0"/>
                        <a:pt x="1746" y="1399"/>
                        <a:pt x="1746" y="3130"/>
                      </a:cubicBezTo>
                      <a:lnTo>
                        <a:pt x="1746" y="3282"/>
                      </a:lnTo>
                      <a:cubicBezTo>
                        <a:pt x="750" y="3588"/>
                        <a:pt x="0" y="4962"/>
                        <a:pt x="0" y="6616"/>
                      </a:cubicBezTo>
                      <a:cubicBezTo>
                        <a:pt x="0" y="8473"/>
                        <a:pt x="979" y="10000"/>
                        <a:pt x="2170" y="10000"/>
                      </a:cubicBezTo>
                    </a:path>
                  </a:pathLst>
                </a:custGeom>
                <a:noFill/>
                <a:ln w="22225" cap="flat">
                  <a:solidFill>
                    <a:schemeClr val="bg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Freeform 58">
                  <a:extLst>
                    <a:ext uri="{FF2B5EF4-FFF2-40B4-BE49-F238E27FC236}">
                      <a16:creationId xmlns:a16="http://schemas.microsoft.com/office/drawing/2014/main" id="{2B745BC6-6FF4-4A8F-8CDB-1956392C57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7931" y="2622739"/>
                  <a:ext cx="491527" cy="303610"/>
                </a:xfrm>
                <a:custGeom>
                  <a:avLst/>
                  <a:gdLst>
                    <a:gd name="T0" fmla="*/ 507 w 613"/>
                    <a:gd name="T1" fmla="*/ 393 h 393"/>
                    <a:gd name="T2" fmla="*/ 613 w 613"/>
                    <a:gd name="T3" fmla="*/ 286 h 393"/>
                    <a:gd name="T4" fmla="*/ 507 w 613"/>
                    <a:gd name="T5" fmla="*/ 180 h 393"/>
                    <a:gd name="T6" fmla="*/ 493 w 613"/>
                    <a:gd name="T7" fmla="*/ 181 h 393"/>
                    <a:gd name="T8" fmla="*/ 387 w 613"/>
                    <a:gd name="T9" fmla="*/ 86 h 393"/>
                    <a:gd name="T10" fmla="*/ 350 w 613"/>
                    <a:gd name="T11" fmla="*/ 93 h 393"/>
                    <a:gd name="T12" fmla="*/ 230 w 613"/>
                    <a:gd name="T13" fmla="*/ 0 h 393"/>
                    <a:gd name="T14" fmla="*/ 107 w 613"/>
                    <a:gd name="T15" fmla="*/ 123 h 393"/>
                    <a:gd name="T16" fmla="*/ 107 w 613"/>
                    <a:gd name="T17" fmla="*/ 129 h 393"/>
                    <a:gd name="T18" fmla="*/ 0 w 613"/>
                    <a:gd name="T19" fmla="*/ 260 h 393"/>
                    <a:gd name="T20" fmla="*/ 133 w 613"/>
                    <a:gd name="T21" fmla="*/ 393 h 393"/>
                    <a:gd name="T22" fmla="*/ 507 w 613"/>
                    <a:gd name="T23" fmla="*/ 393 h 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13" h="393">
                      <a:moveTo>
                        <a:pt x="507" y="393"/>
                      </a:moveTo>
                      <a:cubicBezTo>
                        <a:pt x="566" y="393"/>
                        <a:pt x="613" y="345"/>
                        <a:pt x="613" y="286"/>
                      </a:cubicBezTo>
                      <a:cubicBezTo>
                        <a:pt x="613" y="227"/>
                        <a:pt x="566" y="180"/>
                        <a:pt x="507" y="180"/>
                      </a:cubicBezTo>
                      <a:cubicBezTo>
                        <a:pt x="502" y="180"/>
                        <a:pt x="497" y="180"/>
                        <a:pt x="493" y="181"/>
                      </a:cubicBezTo>
                      <a:cubicBezTo>
                        <a:pt x="486" y="128"/>
                        <a:pt x="441" y="86"/>
                        <a:pt x="387" y="86"/>
                      </a:cubicBezTo>
                      <a:cubicBezTo>
                        <a:pt x="374" y="86"/>
                        <a:pt x="361" y="89"/>
                        <a:pt x="350" y="93"/>
                      </a:cubicBezTo>
                      <a:cubicBezTo>
                        <a:pt x="336" y="39"/>
                        <a:pt x="288" y="0"/>
                        <a:pt x="230" y="0"/>
                      </a:cubicBezTo>
                      <a:cubicBezTo>
                        <a:pt x="162" y="0"/>
                        <a:pt x="107" y="55"/>
                        <a:pt x="107" y="123"/>
                      </a:cubicBezTo>
                      <a:cubicBezTo>
                        <a:pt x="107" y="125"/>
                        <a:pt x="107" y="127"/>
                        <a:pt x="107" y="129"/>
                      </a:cubicBezTo>
                      <a:cubicBezTo>
                        <a:pt x="46" y="141"/>
                        <a:pt x="0" y="195"/>
                        <a:pt x="0" y="260"/>
                      </a:cubicBezTo>
                      <a:cubicBezTo>
                        <a:pt x="0" y="333"/>
                        <a:pt x="60" y="393"/>
                        <a:pt x="133" y="393"/>
                      </a:cubicBezTo>
                      <a:lnTo>
                        <a:pt x="507" y="393"/>
                      </a:lnTo>
                      <a:close/>
                    </a:path>
                  </a:pathLst>
                </a:custGeom>
                <a:noFill/>
                <a:ln w="22225" cap="flat">
                  <a:solidFill>
                    <a:schemeClr val="bg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Freeform 58">
                  <a:extLst>
                    <a:ext uri="{FF2B5EF4-FFF2-40B4-BE49-F238E27FC236}">
                      <a16:creationId xmlns:a16="http://schemas.microsoft.com/office/drawing/2014/main" id="{38EB3971-1A75-49F6-99D2-F04767A733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3025" y="2416597"/>
                  <a:ext cx="491527" cy="303610"/>
                </a:xfrm>
                <a:custGeom>
                  <a:avLst/>
                  <a:gdLst>
                    <a:gd name="T0" fmla="*/ 507 w 613"/>
                    <a:gd name="T1" fmla="*/ 393 h 393"/>
                    <a:gd name="T2" fmla="*/ 613 w 613"/>
                    <a:gd name="T3" fmla="*/ 286 h 393"/>
                    <a:gd name="T4" fmla="*/ 507 w 613"/>
                    <a:gd name="T5" fmla="*/ 180 h 393"/>
                    <a:gd name="T6" fmla="*/ 493 w 613"/>
                    <a:gd name="T7" fmla="*/ 181 h 393"/>
                    <a:gd name="T8" fmla="*/ 387 w 613"/>
                    <a:gd name="T9" fmla="*/ 86 h 393"/>
                    <a:gd name="T10" fmla="*/ 350 w 613"/>
                    <a:gd name="T11" fmla="*/ 93 h 393"/>
                    <a:gd name="T12" fmla="*/ 230 w 613"/>
                    <a:gd name="T13" fmla="*/ 0 h 393"/>
                    <a:gd name="T14" fmla="*/ 107 w 613"/>
                    <a:gd name="T15" fmla="*/ 123 h 393"/>
                    <a:gd name="T16" fmla="*/ 107 w 613"/>
                    <a:gd name="T17" fmla="*/ 129 h 393"/>
                    <a:gd name="T18" fmla="*/ 0 w 613"/>
                    <a:gd name="T19" fmla="*/ 260 h 393"/>
                    <a:gd name="T20" fmla="*/ 133 w 613"/>
                    <a:gd name="T21" fmla="*/ 393 h 393"/>
                    <a:gd name="T22" fmla="*/ 507 w 613"/>
                    <a:gd name="T23" fmla="*/ 393 h 393"/>
                    <a:gd name="connsiteX0" fmla="*/ 8271 w 10131"/>
                    <a:gd name="connsiteY0" fmla="*/ 10000 h 13012"/>
                    <a:gd name="connsiteX1" fmla="*/ 10000 w 10131"/>
                    <a:gd name="connsiteY1" fmla="*/ 7277 h 13012"/>
                    <a:gd name="connsiteX2" fmla="*/ 8271 w 10131"/>
                    <a:gd name="connsiteY2" fmla="*/ 4580 h 13012"/>
                    <a:gd name="connsiteX3" fmla="*/ 8042 w 10131"/>
                    <a:gd name="connsiteY3" fmla="*/ 4606 h 13012"/>
                    <a:gd name="connsiteX4" fmla="*/ 6313 w 10131"/>
                    <a:gd name="connsiteY4" fmla="*/ 2188 h 13012"/>
                    <a:gd name="connsiteX5" fmla="*/ 5710 w 10131"/>
                    <a:gd name="connsiteY5" fmla="*/ 2366 h 13012"/>
                    <a:gd name="connsiteX6" fmla="*/ 3752 w 10131"/>
                    <a:gd name="connsiteY6" fmla="*/ 0 h 13012"/>
                    <a:gd name="connsiteX7" fmla="*/ 1746 w 10131"/>
                    <a:gd name="connsiteY7" fmla="*/ 3130 h 13012"/>
                    <a:gd name="connsiteX8" fmla="*/ 1746 w 10131"/>
                    <a:gd name="connsiteY8" fmla="*/ 3282 h 13012"/>
                    <a:gd name="connsiteX9" fmla="*/ 0 w 10131"/>
                    <a:gd name="connsiteY9" fmla="*/ 6616 h 13012"/>
                    <a:gd name="connsiteX10" fmla="*/ 2170 w 10131"/>
                    <a:gd name="connsiteY10" fmla="*/ 10000 h 13012"/>
                    <a:gd name="connsiteX11" fmla="*/ 10131 w 10131"/>
                    <a:gd name="connsiteY11" fmla="*/ 13012 h 13012"/>
                    <a:gd name="connsiteX0" fmla="*/ 8271 w 10000"/>
                    <a:gd name="connsiteY0" fmla="*/ 10000 h 10000"/>
                    <a:gd name="connsiteX1" fmla="*/ 10000 w 10000"/>
                    <a:gd name="connsiteY1" fmla="*/ 7277 h 10000"/>
                    <a:gd name="connsiteX2" fmla="*/ 8271 w 10000"/>
                    <a:gd name="connsiteY2" fmla="*/ 4580 h 10000"/>
                    <a:gd name="connsiteX3" fmla="*/ 8042 w 10000"/>
                    <a:gd name="connsiteY3" fmla="*/ 4606 h 10000"/>
                    <a:gd name="connsiteX4" fmla="*/ 6313 w 10000"/>
                    <a:gd name="connsiteY4" fmla="*/ 2188 h 10000"/>
                    <a:gd name="connsiteX5" fmla="*/ 5710 w 10000"/>
                    <a:gd name="connsiteY5" fmla="*/ 2366 h 10000"/>
                    <a:gd name="connsiteX6" fmla="*/ 3752 w 10000"/>
                    <a:gd name="connsiteY6" fmla="*/ 0 h 10000"/>
                    <a:gd name="connsiteX7" fmla="*/ 1746 w 10000"/>
                    <a:gd name="connsiteY7" fmla="*/ 3130 h 10000"/>
                    <a:gd name="connsiteX8" fmla="*/ 1746 w 10000"/>
                    <a:gd name="connsiteY8" fmla="*/ 3282 h 10000"/>
                    <a:gd name="connsiteX9" fmla="*/ 0 w 10000"/>
                    <a:gd name="connsiteY9" fmla="*/ 6616 h 10000"/>
                    <a:gd name="connsiteX10" fmla="*/ 2170 w 10000"/>
                    <a:gd name="connsiteY10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000" h="10000">
                      <a:moveTo>
                        <a:pt x="8271" y="10000"/>
                      </a:moveTo>
                      <a:cubicBezTo>
                        <a:pt x="9233" y="10000"/>
                        <a:pt x="10000" y="8779"/>
                        <a:pt x="10000" y="7277"/>
                      </a:cubicBezTo>
                      <a:cubicBezTo>
                        <a:pt x="10000" y="5776"/>
                        <a:pt x="9233" y="4580"/>
                        <a:pt x="8271" y="4580"/>
                      </a:cubicBezTo>
                      <a:cubicBezTo>
                        <a:pt x="8189" y="4580"/>
                        <a:pt x="8108" y="4580"/>
                        <a:pt x="8042" y="4606"/>
                      </a:cubicBezTo>
                      <a:cubicBezTo>
                        <a:pt x="7928" y="3257"/>
                        <a:pt x="7194" y="2188"/>
                        <a:pt x="6313" y="2188"/>
                      </a:cubicBezTo>
                      <a:cubicBezTo>
                        <a:pt x="6101" y="2188"/>
                        <a:pt x="5889" y="2265"/>
                        <a:pt x="5710" y="2366"/>
                      </a:cubicBezTo>
                      <a:cubicBezTo>
                        <a:pt x="5481" y="992"/>
                        <a:pt x="4698" y="0"/>
                        <a:pt x="3752" y="0"/>
                      </a:cubicBezTo>
                      <a:cubicBezTo>
                        <a:pt x="2643" y="0"/>
                        <a:pt x="1746" y="1399"/>
                        <a:pt x="1746" y="3130"/>
                      </a:cubicBezTo>
                      <a:lnTo>
                        <a:pt x="1746" y="3282"/>
                      </a:lnTo>
                      <a:cubicBezTo>
                        <a:pt x="750" y="3588"/>
                        <a:pt x="0" y="4962"/>
                        <a:pt x="0" y="6616"/>
                      </a:cubicBezTo>
                      <a:cubicBezTo>
                        <a:pt x="0" y="8473"/>
                        <a:pt x="979" y="10000"/>
                        <a:pt x="2170" y="10000"/>
                      </a:cubicBezTo>
                    </a:path>
                  </a:pathLst>
                </a:custGeom>
                <a:noFill/>
                <a:ln w="22225" cap="flat">
                  <a:solidFill>
                    <a:schemeClr val="bg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30D8A7F1-DA63-4CCA-B210-1742076AB52C}"/>
                  </a:ext>
                </a:extLst>
              </p:cNvPr>
              <p:cNvGrpSpPr/>
              <p:nvPr/>
            </p:nvGrpSpPr>
            <p:grpSpPr>
              <a:xfrm>
                <a:off x="3266693" y="2893790"/>
                <a:ext cx="390292" cy="414845"/>
                <a:chOff x="3274840" y="2919848"/>
                <a:chExt cx="390292" cy="414845"/>
              </a:xfrm>
            </p:grpSpPr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62E86BF7-249F-481D-9E2E-6460F1BA74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274840" y="2919848"/>
                  <a:ext cx="354203" cy="403462"/>
                </a:xfrm>
                <a:prstGeom prst="line">
                  <a:avLst/>
                </a:prstGeom>
                <a:ln w="22225">
                  <a:solidFill>
                    <a:schemeClr val="bg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9C5919B0-EC35-4C37-9635-24E34ED439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274840" y="3103745"/>
                  <a:ext cx="362663" cy="229039"/>
                </a:xfrm>
                <a:prstGeom prst="line">
                  <a:avLst/>
                </a:prstGeom>
                <a:ln w="22225">
                  <a:solidFill>
                    <a:schemeClr val="bg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16D17947-25C7-410B-BB2F-369DB34942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274840" y="3296811"/>
                  <a:ext cx="390292" cy="37882"/>
                </a:xfrm>
                <a:prstGeom prst="line">
                  <a:avLst/>
                </a:prstGeom>
                <a:ln w="22225">
                  <a:solidFill>
                    <a:schemeClr val="bg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F71451A6-EA20-4250-8060-B834288E5A1A}"/>
                  </a:ext>
                </a:extLst>
              </p:cNvPr>
              <p:cNvSpPr/>
              <p:nvPr/>
            </p:nvSpPr>
            <p:spPr>
              <a:xfrm>
                <a:off x="3210490" y="3260738"/>
                <a:ext cx="93886" cy="93886"/>
              </a:xfrm>
              <a:prstGeom prst="ellipse">
                <a:avLst/>
              </a:prstGeom>
              <a:solidFill>
                <a:schemeClr val="accent4"/>
              </a:solidFill>
              <a:ln w="2222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FA55461-61F2-4356-9DA9-30E3117C3EFC}"/>
                </a:ext>
              </a:extLst>
            </p:cNvPr>
            <p:cNvSpPr/>
            <p:nvPr/>
          </p:nvSpPr>
          <p:spPr>
            <a:xfrm>
              <a:off x="920269" y="3200883"/>
              <a:ext cx="1636295" cy="16362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200" u="none" strike="noStrike" cap="none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0AA5AD42-9F54-4ABC-B9C5-5C767E372627}"/>
                </a:ext>
              </a:extLst>
            </p:cNvPr>
            <p:cNvGrpSpPr/>
            <p:nvPr/>
          </p:nvGrpSpPr>
          <p:grpSpPr>
            <a:xfrm>
              <a:off x="1453168" y="3436495"/>
              <a:ext cx="762473" cy="846064"/>
              <a:chOff x="9526588" y="307055"/>
              <a:chExt cx="688975" cy="764508"/>
            </a:xfrm>
          </p:grpSpPr>
          <p:sp>
            <p:nvSpPr>
              <p:cNvPr id="105" name="Freeform 50">
                <a:extLst>
                  <a:ext uri="{FF2B5EF4-FFF2-40B4-BE49-F238E27FC236}">
                    <a16:creationId xmlns:a16="http://schemas.microsoft.com/office/drawing/2014/main" id="{F0957D63-98DF-4D24-8AD5-AED967D33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6588" y="640434"/>
                <a:ext cx="442913" cy="357188"/>
              </a:xfrm>
              <a:custGeom>
                <a:avLst/>
                <a:gdLst>
                  <a:gd name="T0" fmla="*/ 240 w 240"/>
                  <a:gd name="T1" fmla="*/ 67 h 200"/>
                  <a:gd name="T2" fmla="*/ 240 w 240"/>
                  <a:gd name="T3" fmla="*/ 54 h 200"/>
                  <a:gd name="T4" fmla="*/ 120 w 240"/>
                  <a:gd name="T5" fmla="*/ 0 h 200"/>
                  <a:gd name="T6" fmla="*/ 0 w 240"/>
                  <a:gd name="T7" fmla="*/ 67 h 200"/>
                  <a:gd name="T8" fmla="*/ 0 w 240"/>
                  <a:gd name="T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00">
                    <a:moveTo>
                      <a:pt x="240" y="67"/>
                    </a:moveTo>
                    <a:cubicBezTo>
                      <a:pt x="240" y="54"/>
                      <a:pt x="240" y="54"/>
                      <a:pt x="240" y="54"/>
                    </a:cubicBezTo>
                    <a:cubicBezTo>
                      <a:pt x="240" y="30"/>
                      <a:pt x="174" y="0"/>
                      <a:pt x="120" y="0"/>
                    </a:cubicBezTo>
                    <a:cubicBezTo>
                      <a:pt x="66" y="0"/>
                      <a:pt x="0" y="43"/>
                      <a:pt x="0" y="67"/>
                    </a:cubicBezTo>
                    <a:cubicBezTo>
                      <a:pt x="0" y="200"/>
                      <a:pt x="0" y="200"/>
                      <a:pt x="0" y="200"/>
                    </a:cubicBezTo>
                  </a:path>
                </a:pathLst>
              </a:custGeom>
              <a:noFill/>
              <a:ln w="38100" cap="rnd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Freeform 51">
                <a:extLst>
                  <a:ext uri="{FF2B5EF4-FFF2-40B4-BE49-F238E27FC236}">
                    <a16:creationId xmlns:a16="http://schemas.microsoft.com/office/drawing/2014/main" id="{FDC6268B-42AE-4105-8E7F-AE1FF398A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7238" y="307055"/>
                <a:ext cx="222250" cy="261938"/>
              </a:xfrm>
              <a:custGeom>
                <a:avLst/>
                <a:gdLst>
                  <a:gd name="T0" fmla="*/ 60 w 120"/>
                  <a:gd name="T1" fmla="*/ 0 h 146"/>
                  <a:gd name="T2" fmla="*/ 0 w 120"/>
                  <a:gd name="T3" fmla="*/ 52 h 146"/>
                  <a:gd name="T4" fmla="*/ 0 w 120"/>
                  <a:gd name="T5" fmla="*/ 94 h 146"/>
                  <a:gd name="T6" fmla="*/ 60 w 120"/>
                  <a:gd name="T7" fmla="*/ 146 h 146"/>
                  <a:gd name="T8" fmla="*/ 120 w 120"/>
                  <a:gd name="T9" fmla="*/ 94 h 146"/>
                  <a:gd name="T10" fmla="*/ 120 w 120"/>
                  <a:gd name="T11" fmla="*/ 52 h 146"/>
                  <a:gd name="T12" fmla="*/ 60 w 120"/>
                  <a:gd name="T13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146">
                    <a:moveTo>
                      <a:pt x="60" y="0"/>
                    </a:moveTo>
                    <a:cubicBezTo>
                      <a:pt x="29" y="0"/>
                      <a:pt x="0" y="23"/>
                      <a:pt x="0" y="52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123"/>
                      <a:pt x="29" y="146"/>
                      <a:pt x="60" y="146"/>
                    </a:cubicBezTo>
                    <a:cubicBezTo>
                      <a:pt x="91" y="146"/>
                      <a:pt x="120" y="123"/>
                      <a:pt x="120" y="94"/>
                    </a:cubicBezTo>
                    <a:cubicBezTo>
                      <a:pt x="120" y="52"/>
                      <a:pt x="120" y="52"/>
                      <a:pt x="120" y="52"/>
                    </a:cubicBezTo>
                    <a:cubicBezTo>
                      <a:pt x="120" y="23"/>
                      <a:pt x="91" y="0"/>
                      <a:pt x="60" y="0"/>
                    </a:cubicBezTo>
                    <a:close/>
                  </a:path>
                </a:pathLst>
              </a:custGeom>
              <a:noFill/>
              <a:ln w="38100" cap="rnd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Freeform 52">
                <a:extLst>
                  <a:ext uri="{FF2B5EF4-FFF2-40B4-BE49-F238E27FC236}">
                    <a16:creationId xmlns:a16="http://schemas.microsoft.com/office/drawing/2014/main" id="{F8B4D6D9-4EB5-44D5-8F47-6C9A4918A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7238" y="833438"/>
                <a:ext cx="568325" cy="238125"/>
              </a:xfrm>
              <a:custGeom>
                <a:avLst/>
                <a:gdLst>
                  <a:gd name="T0" fmla="*/ 280 w 358"/>
                  <a:gd name="T1" fmla="*/ 150 h 150"/>
                  <a:gd name="T2" fmla="*/ 358 w 358"/>
                  <a:gd name="T3" fmla="*/ 0 h 150"/>
                  <a:gd name="T4" fmla="*/ 140 w 358"/>
                  <a:gd name="T5" fmla="*/ 0 h 150"/>
                  <a:gd name="T6" fmla="*/ 94 w 358"/>
                  <a:gd name="T7" fmla="*/ 105 h 150"/>
                  <a:gd name="T8" fmla="*/ 0 w 358"/>
                  <a:gd name="T9" fmla="*/ 10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8" h="150">
                    <a:moveTo>
                      <a:pt x="280" y="150"/>
                    </a:moveTo>
                    <a:lnTo>
                      <a:pt x="358" y="0"/>
                    </a:lnTo>
                    <a:lnTo>
                      <a:pt x="140" y="0"/>
                    </a:lnTo>
                    <a:lnTo>
                      <a:pt x="94" y="105"/>
                    </a:lnTo>
                    <a:lnTo>
                      <a:pt x="0" y="105"/>
                    </a:lnTo>
                  </a:path>
                </a:pathLst>
              </a:custGeom>
              <a:noFill/>
              <a:ln w="38100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Line 54">
                <a:extLst>
                  <a:ext uri="{FF2B5EF4-FFF2-40B4-BE49-F238E27FC236}">
                    <a16:creationId xmlns:a16="http://schemas.microsoft.com/office/drawing/2014/main" id="{0DD9ED0B-00C2-423C-A7FF-369215A636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10216" y="1071563"/>
                <a:ext cx="476839" cy="0"/>
              </a:xfrm>
              <a:prstGeom prst="line">
                <a:avLst/>
              </a:prstGeom>
              <a:noFill/>
              <a:ln w="38100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9" name="Google Shape;862;p91">
              <a:extLst>
                <a:ext uri="{FF2B5EF4-FFF2-40B4-BE49-F238E27FC236}">
                  <a16:creationId xmlns:a16="http://schemas.microsoft.com/office/drawing/2014/main" id="{79C2D352-D080-43BC-934D-B3368B75F08B}"/>
                </a:ext>
              </a:extLst>
            </p:cNvPr>
            <p:cNvSpPr txBox="1"/>
            <p:nvPr/>
          </p:nvSpPr>
          <p:spPr>
            <a:xfrm>
              <a:off x="540637" y="4282751"/>
              <a:ext cx="1876363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Applications</a:t>
              </a:r>
            </a:p>
          </p:txBody>
        </p:sp>
      </p:grpSp>
      <p:sp>
        <p:nvSpPr>
          <p:cNvPr id="86" name="Cross 85">
            <a:extLst>
              <a:ext uri="{FF2B5EF4-FFF2-40B4-BE49-F238E27FC236}">
                <a16:creationId xmlns:a16="http://schemas.microsoft.com/office/drawing/2014/main" id="{0B3DD72E-861B-4DA8-A78E-8C1106F0B36C}"/>
              </a:ext>
            </a:extLst>
          </p:cNvPr>
          <p:cNvSpPr/>
          <p:nvPr/>
        </p:nvSpPr>
        <p:spPr>
          <a:xfrm>
            <a:off x="6408757" y="3599414"/>
            <a:ext cx="367717" cy="338681"/>
          </a:xfrm>
          <a:prstGeom prst="plus">
            <a:avLst>
              <a:gd name="adj" fmla="val 4012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A2F9D4F5-C3FF-4710-BA62-8EC92B2F9A1A}"/>
              </a:ext>
            </a:extLst>
          </p:cNvPr>
          <p:cNvSpPr/>
          <p:nvPr/>
        </p:nvSpPr>
        <p:spPr>
          <a:xfrm rot="16200000">
            <a:off x="5498972" y="3536602"/>
            <a:ext cx="3927061" cy="588757"/>
          </a:xfrm>
          <a:prstGeom prst="roundRect">
            <a:avLst/>
          </a:prstGeom>
          <a:solidFill>
            <a:srgbClr val="F6B0A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Graph System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F429D6-1171-43D9-BA88-8B6E3F228C6F}"/>
              </a:ext>
            </a:extLst>
          </p:cNvPr>
          <p:cNvGrpSpPr/>
          <p:nvPr/>
        </p:nvGrpSpPr>
        <p:grpSpPr>
          <a:xfrm>
            <a:off x="7791855" y="1867450"/>
            <a:ext cx="3290386" cy="3272161"/>
            <a:chOff x="7791855" y="1867449"/>
            <a:chExt cx="3290386" cy="3927059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34A9A2BB-45EE-49B7-A418-FB4816E07CA0}"/>
                </a:ext>
              </a:extLst>
            </p:cNvPr>
            <p:cNvSpPr/>
            <p:nvPr/>
          </p:nvSpPr>
          <p:spPr>
            <a:xfrm>
              <a:off x="7797515" y="1867449"/>
              <a:ext cx="3278026" cy="3927059"/>
            </a:xfrm>
            <a:prstGeom prst="roundRect">
              <a:avLst>
                <a:gd name="adj" fmla="val 3384"/>
              </a:avLst>
            </a:prstGeom>
            <a:solidFill>
              <a:srgbClr val="CDE2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0241196-EBF2-424A-8D84-163F5382CA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98432" y="2650783"/>
              <a:ext cx="3270532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4BDA624-0D58-4717-BDBB-39C92965D7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91855" y="3434117"/>
              <a:ext cx="328368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3A90001-2789-4C37-B43D-F4CB6A2FDF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00488" y="4217451"/>
              <a:ext cx="32664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2935BC9B-5984-4857-A4EF-D81FE3C955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98021" y="5000785"/>
              <a:ext cx="327135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209522C1-D6B2-4FBE-9D56-4A7A73E160CB}"/>
                </a:ext>
              </a:extLst>
            </p:cNvPr>
            <p:cNvSpPr txBox="1"/>
            <p:nvPr/>
          </p:nvSpPr>
          <p:spPr>
            <a:xfrm>
              <a:off x="7798555" y="2128891"/>
              <a:ext cx="3283686" cy="36955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2"/>
                  </a:solidFill>
                </a:rPr>
                <a:t>Data Catalog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C8815E52-5F4B-44BE-8578-EEE75AFBE27F}"/>
                </a:ext>
              </a:extLst>
            </p:cNvPr>
            <p:cNvSpPr txBox="1"/>
            <p:nvPr/>
          </p:nvSpPr>
          <p:spPr>
            <a:xfrm>
              <a:off x="7798555" y="2852432"/>
              <a:ext cx="3283686" cy="36955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2"/>
                  </a:solidFill>
                </a:rPr>
                <a:t>Modeling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43F52CD-6F58-408B-A974-F39DABC78541}"/>
                </a:ext>
              </a:extLst>
            </p:cNvPr>
            <p:cNvSpPr txBox="1"/>
            <p:nvPr/>
          </p:nvSpPr>
          <p:spPr>
            <a:xfrm>
              <a:off x="7798555" y="3495180"/>
              <a:ext cx="3283686" cy="63352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2"/>
                  </a:solidFill>
                </a:rPr>
                <a:t>Data Observability </a:t>
              </a:r>
              <a:br>
                <a:rPr lang="en-US" sz="1400" b="1" dirty="0">
                  <a:solidFill>
                    <a:schemeClr val="bg2"/>
                  </a:solidFill>
                </a:rPr>
              </a:br>
              <a:r>
                <a:rPr lang="en-US" sz="1400" b="1" dirty="0">
                  <a:solidFill>
                    <a:schemeClr val="bg2"/>
                  </a:solidFill>
                </a:rPr>
                <a:t>/ Quality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1BD1DC9-8D78-4197-A490-51B9333E2C12}"/>
                </a:ext>
              </a:extLst>
            </p:cNvPr>
            <p:cNvSpPr txBox="1"/>
            <p:nvPr/>
          </p:nvSpPr>
          <p:spPr>
            <a:xfrm>
              <a:off x="7798555" y="4442992"/>
              <a:ext cx="3283686" cy="36955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2"/>
                  </a:solidFill>
                </a:rPr>
                <a:t>Data Use and Privacy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ADDB5A0-56E2-42F1-BC5A-0FBEEB06C886}"/>
                </a:ext>
              </a:extLst>
            </p:cNvPr>
            <p:cNvSpPr txBox="1"/>
            <p:nvPr/>
          </p:nvSpPr>
          <p:spPr>
            <a:xfrm>
              <a:off x="7798555" y="5096018"/>
              <a:ext cx="3283686" cy="63352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2"/>
                  </a:solidFill>
                </a:rPr>
                <a:t>Compliance / </a:t>
              </a:r>
              <a:br>
                <a:rPr lang="en-US" sz="1400" b="1" dirty="0">
                  <a:solidFill>
                    <a:schemeClr val="bg2"/>
                  </a:solidFill>
                </a:rPr>
              </a:br>
              <a:r>
                <a:rPr lang="en-US" sz="1400" b="1" dirty="0">
                  <a:solidFill>
                    <a:schemeClr val="bg2"/>
                  </a:solidFill>
                </a:rPr>
                <a:t>Risk Management</a:t>
              </a:r>
            </a:p>
          </p:txBody>
        </p:sp>
      </p:grp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1780B3B7-99A1-4541-996B-BCA9BB6334A8}"/>
              </a:ext>
            </a:extLst>
          </p:cNvPr>
          <p:cNvSpPr/>
          <p:nvPr/>
        </p:nvSpPr>
        <p:spPr>
          <a:xfrm>
            <a:off x="7788882" y="5169626"/>
            <a:ext cx="3278026" cy="614704"/>
          </a:xfrm>
          <a:prstGeom prst="roundRect">
            <a:avLst>
              <a:gd name="adj" fmla="val 16755"/>
            </a:avLst>
          </a:prstGeom>
          <a:solidFill>
            <a:srgbClr val="A1C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979AA46-1DA2-41EF-B6DD-AF28261D618B}"/>
              </a:ext>
            </a:extLst>
          </p:cNvPr>
          <p:cNvSpPr txBox="1"/>
          <p:nvPr/>
        </p:nvSpPr>
        <p:spPr>
          <a:xfrm>
            <a:off x="7777429" y="5313546"/>
            <a:ext cx="3283686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</a:rPr>
              <a:t>Data Applications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42D343-C24E-432A-AC3E-3E99120F82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0346AB7-F386-4C90-8DCA-7B198C5E13D6}"/>
              </a:ext>
            </a:extLst>
          </p:cNvPr>
          <p:cNvSpPr txBox="1"/>
          <p:nvPr/>
        </p:nvSpPr>
        <p:spPr>
          <a:xfrm>
            <a:off x="2582101" y="1527862"/>
            <a:ext cx="3041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Modern Data Stack</a:t>
            </a:r>
          </a:p>
        </p:txBody>
      </p:sp>
    </p:spTree>
    <p:extLst>
      <p:ext uri="{BB962C8B-B14F-4D97-AF65-F5344CB8AC3E}">
        <p14:creationId xmlns:p14="http://schemas.microsoft.com/office/powerpoint/2010/main" val="415596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2E67-B3AB-4739-912D-FB1319A2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you build a Knowledge Graph System?</a:t>
            </a:r>
          </a:p>
        </p:txBody>
      </p:sp>
      <p:sp>
        <p:nvSpPr>
          <p:cNvPr id="76" name="Google Shape;1689;p144">
            <a:extLst>
              <a:ext uri="{FF2B5EF4-FFF2-40B4-BE49-F238E27FC236}">
                <a16:creationId xmlns:a16="http://schemas.microsoft.com/office/drawing/2014/main" id="{602B5268-C253-4367-B347-E4F3B6964D1F}"/>
              </a:ext>
            </a:extLst>
          </p:cNvPr>
          <p:cNvSpPr txBox="1">
            <a:spLocks/>
          </p:cNvSpPr>
          <p:nvPr/>
        </p:nvSpPr>
        <p:spPr>
          <a:xfrm>
            <a:off x="992312" y="1111507"/>
            <a:ext cx="11199687" cy="36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>
                <a:solidFill>
                  <a:schemeClr val="bg2"/>
                </a:solidFill>
              </a:rPr>
              <a:t>Two ways to create a database: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67638-FAFF-4304-9BDD-DB971A6D0C63}"/>
              </a:ext>
            </a:extLst>
          </p:cNvPr>
          <p:cNvSpPr txBox="1"/>
          <p:nvPr/>
        </p:nvSpPr>
        <p:spPr>
          <a:xfrm>
            <a:off x="986560" y="3286204"/>
            <a:ext cx="411227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Navigational</a:t>
            </a:r>
            <a:endParaRPr lang="en-US" sz="2800" dirty="0">
              <a:solidFill>
                <a:schemeClr val="bg2"/>
              </a:solidFill>
            </a:endParaRPr>
          </a:p>
          <a:p>
            <a:pPr algn="ctr"/>
            <a:r>
              <a:rPr lang="en-US" sz="2000" dirty="0">
                <a:solidFill>
                  <a:schemeClr val="bg2"/>
                </a:solidFill>
              </a:rPr>
              <a:t>Physical connections maintained between database objects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5E25AC-06AF-4089-9141-8CD17CD7A05E}"/>
              </a:ext>
            </a:extLst>
          </p:cNvPr>
          <p:cNvSpPr txBox="1"/>
          <p:nvPr/>
        </p:nvSpPr>
        <p:spPr>
          <a:xfrm>
            <a:off x="6844061" y="3286204"/>
            <a:ext cx="46068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Relational</a:t>
            </a:r>
            <a:endParaRPr lang="en-US" sz="2800" dirty="0">
              <a:solidFill>
                <a:schemeClr val="bg2"/>
              </a:solidFill>
            </a:endParaRPr>
          </a:p>
          <a:p>
            <a:pPr algn="ctr"/>
            <a:r>
              <a:rPr lang="en-US" sz="2000" dirty="0">
                <a:solidFill>
                  <a:schemeClr val="bg2"/>
                </a:solidFill>
              </a:rPr>
              <a:t>Relational mathematics &amp; algorithms used to calculate results</a:t>
            </a:r>
          </a:p>
          <a:p>
            <a:pPr algn="ctr"/>
            <a:endParaRPr lang="en-US" sz="2000" dirty="0">
              <a:solidFill>
                <a:schemeClr val="bg2"/>
              </a:solidFill>
            </a:endParaRPr>
          </a:p>
          <a:p>
            <a:pPr algn="ctr"/>
            <a:r>
              <a:rPr lang="en-US" sz="2000" dirty="0">
                <a:solidFill>
                  <a:schemeClr val="bg2"/>
                </a:solidFill>
              </a:rPr>
              <a:t>Separation of “what” from “how”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D8B2C0-D5AA-4D13-9287-1980D04CD9AC}"/>
              </a:ext>
            </a:extLst>
          </p:cNvPr>
          <p:cNvSpPr/>
          <p:nvPr/>
        </p:nvSpPr>
        <p:spPr>
          <a:xfrm rot="5400000">
            <a:off x="2763703" y="2061738"/>
            <a:ext cx="576639" cy="1153274"/>
          </a:xfrm>
          <a:custGeom>
            <a:avLst/>
            <a:gdLst>
              <a:gd name="connsiteX0" fmla="*/ 576637 w 576639"/>
              <a:gd name="connsiteY0" fmla="*/ 0 h 1153274"/>
              <a:gd name="connsiteX1" fmla="*/ 576639 w 576639"/>
              <a:gd name="connsiteY1" fmla="*/ 0 h 1153274"/>
              <a:gd name="connsiteX2" fmla="*/ 576639 w 576639"/>
              <a:gd name="connsiteY2" fmla="*/ 1153274 h 1153274"/>
              <a:gd name="connsiteX3" fmla="*/ 576637 w 576639"/>
              <a:gd name="connsiteY3" fmla="*/ 1153274 h 1153274"/>
              <a:gd name="connsiteX4" fmla="*/ 0 w 576639"/>
              <a:gd name="connsiteY4" fmla="*/ 576637 h 1153274"/>
              <a:gd name="connsiteX5" fmla="*/ 576637 w 576639"/>
              <a:gd name="connsiteY5" fmla="*/ 0 h 115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639" h="1153274">
                <a:moveTo>
                  <a:pt x="576637" y="0"/>
                </a:moveTo>
                <a:lnTo>
                  <a:pt x="576639" y="0"/>
                </a:lnTo>
                <a:lnTo>
                  <a:pt x="576639" y="1153274"/>
                </a:lnTo>
                <a:lnTo>
                  <a:pt x="576637" y="1153274"/>
                </a:lnTo>
                <a:cubicBezTo>
                  <a:pt x="258169" y="1153274"/>
                  <a:pt x="0" y="895105"/>
                  <a:pt x="0" y="576637"/>
                </a:cubicBezTo>
                <a:cubicBezTo>
                  <a:pt x="0" y="258169"/>
                  <a:pt x="258169" y="0"/>
                  <a:pt x="57663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0" tIns="0" rIns="0" bIns="0" rtlCol="0" anchor="t" anchorCtr="0">
            <a:noAutofit/>
          </a:bodyPr>
          <a:lstStyle/>
          <a:p>
            <a:pPr marL="0" marR="0" indent="0" algn="l" rtl="0">
              <a:lnSpc>
                <a:spcPct val="11555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375" u="none" strike="noStrike" cap="none" dirty="0">
              <a:solidFill>
                <a:srgbClr val="FFFFFF"/>
              </a:solidFill>
              <a:latin typeface="Lato Light" panose="020F0302020204030203" pitchFamily="34" charset="77"/>
              <a:ea typeface="Montserrat ExtraLight"/>
              <a:cs typeface="Montserrat ExtraLight"/>
              <a:sym typeface="Montserrat ExtraLigh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DED490-D5E3-49CA-9413-EAC8C39E15CA}"/>
              </a:ext>
            </a:extLst>
          </p:cNvPr>
          <p:cNvCxnSpPr>
            <a:cxnSpLocks/>
          </p:cNvCxnSpPr>
          <p:nvPr/>
        </p:nvCxnSpPr>
        <p:spPr>
          <a:xfrm>
            <a:off x="1557132" y="2926695"/>
            <a:ext cx="298978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C2E1B0-E840-4A8C-AE5E-AC509CBEEDBA}"/>
              </a:ext>
            </a:extLst>
          </p:cNvPr>
          <p:cNvGrpSpPr/>
          <p:nvPr/>
        </p:nvGrpSpPr>
        <p:grpSpPr>
          <a:xfrm>
            <a:off x="7650435" y="2350055"/>
            <a:ext cx="2989780" cy="576640"/>
            <a:chOff x="1582220" y="2247315"/>
            <a:chExt cx="2989780" cy="57664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034363C-0A34-4219-8F67-EB397D1BDD16}"/>
                </a:ext>
              </a:extLst>
            </p:cNvPr>
            <p:cNvSpPr/>
            <p:nvPr/>
          </p:nvSpPr>
          <p:spPr>
            <a:xfrm rot="5400000">
              <a:off x="2788791" y="1958998"/>
              <a:ext cx="576639" cy="1153274"/>
            </a:xfrm>
            <a:custGeom>
              <a:avLst/>
              <a:gdLst>
                <a:gd name="connsiteX0" fmla="*/ 576637 w 576639"/>
                <a:gd name="connsiteY0" fmla="*/ 0 h 1153274"/>
                <a:gd name="connsiteX1" fmla="*/ 576639 w 576639"/>
                <a:gd name="connsiteY1" fmla="*/ 0 h 1153274"/>
                <a:gd name="connsiteX2" fmla="*/ 576639 w 576639"/>
                <a:gd name="connsiteY2" fmla="*/ 1153274 h 1153274"/>
                <a:gd name="connsiteX3" fmla="*/ 576637 w 576639"/>
                <a:gd name="connsiteY3" fmla="*/ 1153274 h 1153274"/>
                <a:gd name="connsiteX4" fmla="*/ 0 w 576639"/>
                <a:gd name="connsiteY4" fmla="*/ 576637 h 1153274"/>
                <a:gd name="connsiteX5" fmla="*/ 576637 w 576639"/>
                <a:gd name="connsiteY5" fmla="*/ 0 h 1153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6639" h="1153274">
                  <a:moveTo>
                    <a:pt x="576637" y="0"/>
                  </a:moveTo>
                  <a:lnTo>
                    <a:pt x="576639" y="0"/>
                  </a:lnTo>
                  <a:lnTo>
                    <a:pt x="576639" y="1153274"/>
                  </a:lnTo>
                  <a:lnTo>
                    <a:pt x="576637" y="1153274"/>
                  </a:lnTo>
                  <a:cubicBezTo>
                    <a:pt x="258169" y="1153274"/>
                    <a:pt x="0" y="895105"/>
                    <a:pt x="0" y="576637"/>
                  </a:cubicBezTo>
                  <a:cubicBezTo>
                    <a:pt x="0" y="258169"/>
                    <a:pt x="258169" y="0"/>
                    <a:pt x="57663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E8245C8-22DD-474C-AA02-BD3CC475857D}"/>
                </a:ext>
              </a:extLst>
            </p:cNvPr>
            <p:cNvCxnSpPr>
              <a:cxnSpLocks/>
            </p:cNvCxnSpPr>
            <p:nvPr/>
          </p:nvCxnSpPr>
          <p:spPr>
            <a:xfrm>
              <a:off x="1582220" y="2823955"/>
              <a:ext cx="298978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1">
            <a:extLst>
              <a:ext uri="{FF2B5EF4-FFF2-40B4-BE49-F238E27FC236}">
                <a16:creationId xmlns:a16="http://schemas.microsoft.com/office/drawing/2014/main" id="{B683A082-B9D7-4F3F-9862-428E8CB05739}"/>
              </a:ext>
            </a:extLst>
          </p:cNvPr>
          <p:cNvSpPr/>
          <p:nvPr/>
        </p:nvSpPr>
        <p:spPr>
          <a:xfrm rot="18900000">
            <a:off x="8999989" y="2587673"/>
            <a:ext cx="290670" cy="149599"/>
          </a:xfrm>
          <a:custGeom>
            <a:avLst/>
            <a:gdLst>
              <a:gd name="connsiteX0" fmla="*/ 0 w 400759"/>
              <a:gd name="connsiteY0" fmla="*/ 0 h 270141"/>
              <a:gd name="connsiteX1" fmla="*/ 400759 w 400759"/>
              <a:gd name="connsiteY1" fmla="*/ 0 h 270141"/>
              <a:gd name="connsiteX2" fmla="*/ 400759 w 400759"/>
              <a:gd name="connsiteY2" fmla="*/ 270141 h 270141"/>
              <a:gd name="connsiteX3" fmla="*/ 0 w 400759"/>
              <a:gd name="connsiteY3" fmla="*/ 270141 h 270141"/>
              <a:gd name="connsiteX4" fmla="*/ 0 w 400759"/>
              <a:gd name="connsiteY4" fmla="*/ 0 h 270141"/>
              <a:gd name="connsiteX0" fmla="*/ 400759 w 492199"/>
              <a:gd name="connsiteY0" fmla="*/ 0 h 270141"/>
              <a:gd name="connsiteX1" fmla="*/ 400759 w 492199"/>
              <a:gd name="connsiteY1" fmla="*/ 270141 h 270141"/>
              <a:gd name="connsiteX2" fmla="*/ 0 w 492199"/>
              <a:gd name="connsiteY2" fmla="*/ 270141 h 270141"/>
              <a:gd name="connsiteX3" fmla="*/ 0 w 492199"/>
              <a:gd name="connsiteY3" fmla="*/ 0 h 270141"/>
              <a:gd name="connsiteX4" fmla="*/ 492199 w 492199"/>
              <a:gd name="connsiteY4" fmla="*/ 91440 h 270141"/>
              <a:gd name="connsiteX0" fmla="*/ 400759 w 400759"/>
              <a:gd name="connsiteY0" fmla="*/ 0 h 270141"/>
              <a:gd name="connsiteX1" fmla="*/ 400759 w 400759"/>
              <a:gd name="connsiteY1" fmla="*/ 270141 h 270141"/>
              <a:gd name="connsiteX2" fmla="*/ 0 w 400759"/>
              <a:gd name="connsiteY2" fmla="*/ 270141 h 270141"/>
              <a:gd name="connsiteX3" fmla="*/ 0 w 400759"/>
              <a:gd name="connsiteY3" fmla="*/ 0 h 270141"/>
              <a:gd name="connsiteX0" fmla="*/ 400759 w 400759"/>
              <a:gd name="connsiteY0" fmla="*/ 270141 h 270141"/>
              <a:gd name="connsiteX1" fmla="*/ 0 w 400759"/>
              <a:gd name="connsiteY1" fmla="*/ 270141 h 270141"/>
              <a:gd name="connsiteX2" fmla="*/ 0 w 400759"/>
              <a:gd name="connsiteY2" fmla="*/ 0 h 27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759" h="270141">
                <a:moveTo>
                  <a:pt x="400759" y="270141"/>
                </a:moveTo>
                <a:lnTo>
                  <a:pt x="0" y="270141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92D050"/>
            </a:solidFill>
          </a:ln>
        </p:spPr>
        <p:txBody>
          <a:bodyPr spcFirstLastPara="1" wrap="square" lIns="0" tIns="0" rIns="0" bIns="0" rtlCol="0" anchor="t" anchorCtr="0">
            <a:noAutofit/>
          </a:bodyPr>
          <a:lstStyle/>
          <a:p>
            <a:pPr marL="0" marR="0" indent="0" algn="l" rtl="0">
              <a:lnSpc>
                <a:spcPct val="11555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375" u="none" strike="noStrike" cap="none" dirty="0">
              <a:solidFill>
                <a:srgbClr val="FFFFFF"/>
              </a:solidFill>
              <a:latin typeface="Lato Light" panose="020F0302020204030203" pitchFamily="34" charset="77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B0052-62E7-4A3D-8800-9127E4D7F3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6128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: Top Corners Rounded 57">
            <a:extLst>
              <a:ext uri="{FF2B5EF4-FFF2-40B4-BE49-F238E27FC236}">
                <a16:creationId xmlns:a16="http://schemas.microsoft.com/office/drawing/2014/main" id="{A8C09424-D48A-4D3D-A591-516FFC05B6BA}"/>
              </a:ext>
            </a:extLst>
          </p:cNvPr>
          <p:cNvSpPr/>
          <p:nvPr/>
        </p:nvSpPr>
        <p:spPr>
          <a:xfrm>
            <a:off x="9311808" y="2687715"/>
            <a:ext cx="1893860" cy="411022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0" tIns="0" rIns="0" bIns="0" rtlCol="0" anchor="t" anchorCtr="0">
            <a:noAutofit/>
          </a:bodyPr>
          <a:lstStyle/>
          <a:p>
            <a:pPr marL="0" marR="0" indent="0" algn="l" rtl="0">
              <a:lnSpc>
                <a:spcPct val="11555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375" u="none" strike="noStrike" cap="none" dirty="0">
              <a:solidFill>
                <a:srgbClr val="FFFFFF"/>
              </a:solidFill>
              <a:latin typeface="Lato Light" panose="020F0302020204030203" pitchFamily="34" charset="77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2156B0CD-55E0-44C3-AE55-6DA1E441D0CB}"/>
              </a:ext>
            </a:extLst>
          </p:cNvPr>
          <p:cNvSpPr/>
          <p:nvPr/>
        </p:nvSpPr>
        <p:spPr>
          <a:xfrm>
            <a:off x="4918586" y="2699855"/>
            <a:ext cx="1893860" cy="411022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0" tIns="0" rIns="0" bIns="0" rtlCol="0" anchor="t" anchorCtr="0">
            <a:noAutofit/>
          </a:bodyPr>
          <a:lstStyle/>
          <a:p>
            <a:pPr marL="0" marR="0" indent="0" algn="l" rtl="0">
              <a:lnSpc>
                <a:spcPct val="11555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375" u="none" strike="noStrike" cap="none" dirty="0">
              <a:solidFill>
                <a:srgbClr val="FFFFFF"/>
              </a:solidFill>
              <a:latin typeface="Lato Light" panose="020F0302020204030203" pitchFamily="34" charset="77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26" name="Google Shape;1688;p144">
            <a:extLst>
              <a:ext uri="{FF2B5EF4-FFF2-40B4-BE49-F238E27FC236}">
                <a16:creationId xmlns:a16="http://schemas.microsoft.com/office/drawing/2014/main" id="{068EA455-EB43-4237-9BE4-36357EB39136}"/>
              </a:ext>
            </a:extLst>
          </p:cNvPr>
          <p:cNvSpPr txBox="1">
            <a:spLocks/>
          </p:cNvSpPr>
          <p:nvPr/>
        </p:nvSpPr>
        <p:spPr>
          <a:xfrm>
            <a:off x="533082" y="1914596"/>
            <a:ext cx="297215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DM Sans"/>
              <a:buNone/>
              <a:defRPr sz="3600" b="1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700"/>
              <a:buFont typeface="DM Sans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DM Sans"/>
              </a:rPr>
              <a:t>Relational Calculus is the foundation of a </a:t>
            </a:r>
          </a:p>
        </p:txBody>
      </p:sp>
      <p:sp>
        <p:nvSpPr>
          <p:cNvPr id="27" name="Google Shape;1689;p144">
            <a:extLst>
              <a:ext uri="{FF2B5EF4-FFF2-40B4-BE49-F238E27FC236}">
                <a16:creationId xmlns:a16="http://schemas.microsoft.com/office/drawing/2014/main" id="{93C48BE0-0EAA-4201-9B9B-61861AD3B159}"/>
              </a:ext>
            </a:extLst>
          </p:cNvPr>
          <p:cNvSpPr txBox="1">
            <a:spLocks/>
          </p:cNvSpPr>
          <p:nvPr/>
        </p:nvSpPr>
        <p:spPr>
          <a:xfrm>
            <a:off x="533082" y="3412806"/>
            <a:ext cx="3384909" cy="151407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Relational Knowledge Graph System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107F38F-7A96-4605-889C-0C957587AD3F}"/>
              </a:ext>
            </a:extLst>
          </p:cNvPr>
          <p:cNvGrpSpPr/>
          <p:nvPr/>
        </p:nvGrpSpPr>
        <p:grpSpPr>
          <a:xfrm rot="8100000">
            <a:off x="1258" y="5179280"/>
            <a:ext cx="3729221" cy="3725276"/>
            <a:chOff x="8439160" y="0"/>
            <a:chExt cx="9848840" cy="9838421"/>
          </a:xfrm>
        </p:grpSpPr>
        <p:pic>
          <p:nvPicPr>
            <p:cNvPr id="29" name="Google Shape;12;g12324005d73_1_0" descr="preencoded.png">
              <a:extLst>
                <a:ext uri="{FF2B5EF4-FFF2-40B4-BE49-F238E27FC236}">
                  <a16:creationId xmlns:a16="http://schemas.microsoft.com/office/drawing/2014/main" id="{088A924D-AE01-4E73-8870-78BCE3A0759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 amt="35000"/>
            </a:blip>
            <a:srcRect/>
            <a:stretch/>
          </p:blipFill>
          <p:spPr>
            <a:xfrm>
              <a:off x="8439160" y="0"/>
              <a:ext cx="9848840" cy="98384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Triangle 28">
              <a:extLst>
                <a:ext uri="{FF2B5EF4-FFF2-40B4-BE49-F238E27FC236}">
                  <a16:creationId xmlns:a16="http://schemas.microsoft.com/office/drawing/2014/main" id="{6024A467-79BA-4FDB-8BBA-84BA72B06912}"/>
                </a:ext>
              </a:extLst>
            </p:cNvPr>
            <p:cNvSpPr/>
            <p:nvPr userDrawn="1"/>
          </p:nvSpPr>
          <p:spPr>
            <a:xfrm>
              <a:off x="9265920" y="3579438"/>
              <a:ext cx="820278" cy="694944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31" name="Triangle 29">
              <a:extLst>
                <a:ext uri="{FF2B5EF4-FFF2-40B4-BE49-F238E27FC236}">
                  <a16:creationId xmlns:a16="http://schemas.microsoft.com/office/drawing/2014/main" id="{A5128F55-268B-4789-9997-06A55F7DE96F}"/>
                </a:ext>
              </a:extLst>
            </p:cNvPr>
            <p:cNvSpPr/>
            <p:nvPr userDrawn="1"/>
          </p:nvSpPr>
          <p:spPr>
            <a:xfrm>
              <a:off x="10094976" y="1158240"/>
              <a:ext cx="483375" cy="409518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32" name="Triangle 30">
              <a:extLst>
                <a:ext uri="{FF2B5EF4-FFF2-40B4-BE49-F238E27FC236}">
                  <a16:creationId xmlns:a16="http://schemas.microsoft.com/office/drawing/2014/main" id="{C7F9BA18-4865-4E28-8858-CF2EFD7CBF63}"/>
                </a:ext>
              </a:extLst>
            </p:cNvPr>
            <p:cNvSpPr/>
            <p:nvPr userDrawn="1"/>
          </p:nvSpPr>
          <p:spPr>
            <a:xfrm>
              <a:off x="10966705" y="2465990"/>
              <a:ext cx="213360" cy="180760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33" name="Triangle 31">
              <a:extLst>
                <a:ext uri="{FF2B5EF4-FFF2-40B4-BE49-F238E27FC236}">
                  <a16:creationId xmlns:a16="http://schemas.microsoft.com/office/drawing/2014/main" id="{E71C4B06-1748-41C6-951F-43CE48BF6D81}"/>
                </a:ext>
              </a:extLst>
            </p:cNvPr>
            <p:cNvSpPr/>
            <p:nvPr userDrawn="1"/>
          </p:nvSpPr>
          <p:spPr>
            <a:xfrm>
              <a:off x="12862561" y="570134"/>
              <a:ext cx="213360" cy="180760"/>
            </a:xfrm>
            <a:prstGeom prst="triangle">
              <a:avLst/>
            </a:prstGeom>
            <a:solidFill>
              <a:schemeClr val="bg1">
                <a:alpha val="34164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34" name="Triangle 32">
              <a:extLst>
                <a:ext uri="{FF2B5EF4-FFF2-40B4-BE49-F238E27FC236}">
                  <a16:creationId xmlns:a16="http://schemas.microsoft.com/office/drawing/2014/main" id="{EC7C5DBA-612F-48E9-9904-DAC1E27E5F9D}"/>
                </a:ext>
              </a:extLst>
            </p:cNvPr>
            <p:cNvSpPr/>
            <p:nvPr userDrawn="1"/>
          </p:nvSpPr>
          <p:spPr>
            <a:xfrm>
              <a:off x="12228577" y="3579438"/>
              <a:ext cx="213360" cy="180760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35" name="Triangle 33">
              <a:extLst>
                <a:ext uri="{FF2B5EF4-FFF2-40B4-BE49-F238E27FC236}">
                  <a16:creationId xmlns:a16="http://schemas.microsoft.com/office/drawing/2014/main" id="{0A0ABE18-AB90-4185-8C70-796865AC88E1}"/>
                </a:ext>
              </a:extLst>
            </p:cNvPr>
            <p:cNvSpPr/>
            <p:nvPr userDrawn="1"/>
          </p:nvSpPr>
          <p:spPr>
            <a:xfrm>
              <a:off x="16422625" y="3791764"/>
              <a:ext cx="213360" cy="180760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F763398-C9E6-4178-97AE-E58B71FF8E61}"/>
                </a:ext>
              </a:extLst>
            </p:cNvPr>
            <p:cNvSpPr/>
            <p:nvPr userDrawn="1"/>
          </p:nvSpPr>
          <p:spPr>
            <a:xfrm flipV="1">
              <a:off x="15849600" y="4523232"/>
              <a:ext cx="195072" cy="195072"/>
            </a:xfrm>
            <a:prstGeom prst="rect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A8FDC0D-2FC9-4E31-966C-025219FDFA29}"/>
                </a:ext>
              </a:extLst>
            </p:cNvPr>
            <p:cNvSpPr/>
            <p:nvPr userDrawn="1"/>
          </p:nvSpPr>
          <p:spPr>
            <a:xfrm>
              <a:off x="15795822" y="5444272"/>
              <a:ext cx="248850" cy="248850"/>
            </a:xfrm>
            <a:prstGeom prst="ellips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F55A3B8-324D-4531-ACE8-2C7A55FE5BC4}"/>
                </a:ext>
              </a:extLst>
            </p:cNvPr>
            <p:cNvSpPr/>
            <p:nvPr userDrawn="1"/>
          </p:nvSpPr>
          <p:spPr>
            <a:xfrm>
              <a:off x="17484414" y="5194880"/>
              <a:ext cx="248850" cy="2488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FCAAA91-0FB1-4A59-AC4F-6705F0F4CC84}"/>
                </a:ext>
              </a:extLst>
            </p:cNvPr>
            <p:cNvSpPr/>
            <p:nvPr userDrawn="1"/>
          </p:nvSpPr>
          <p:spPr>
            <a:xfrm>
              <a:off x="16478032" y="6190052"/>
              <a:ext cx="248850" cy="248850"/>
            </a:xfrm>
            <a:prstGeom prst="ellips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CA59814-FFA1-4003-AEB1-359C533D0678}"/>
                </a:ext>
              </a:extLst>
            </p:cNvPr>
            <p:cNvSpPr/>
            <p:nvPr userDrawn="1"/>
          </p:nvSpPr>
          <p:spPr>
            <a:xfrm flipV="1">
              <a:off x="15630971" y="7170525"/>
              <a:ext cx="96450" cy="96450"/>
            </a:xfrm>
            <a:prstGeom prst="ellips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5D54A7E-0A32-4361-9DE8-89B09A097B96}"/>
                </a:ext>
              </a:extLst>
            </p:cNvPr>
            <p:cNvSpPr/>
            <p:nvPr userDrawn="1"/>
          </p:nvSpPr>
          <p:spPr>
            <a:xfrm>
              <a:off x="17935711" y="8181252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CD5182D-F691-47C8-BB34-D2B1951FAF9C}"/>
                </a:ext>
              </a:extLst>
            </p:cNvPr>
            <p:cNvSpPr/>
            <p:nvPr userDrawn="1"/>
          </p:nvSpPr>
          <p:spPr>
            <a:xfrm>
              <a:off x="18039199" y="6017167"/>
              <a:ext cx="97823" cy="978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</p:grpSp>
      <p:sp>
        <p:nvSpPr>
          <p:cNvPr id="43" name="Google Shape;861;p91">
            <a:extLst>
              <a:ext uri="{FF2B5EF4-FFF2-40B4-BE49-F238E27FC236}">
                <a16:creationId xmlns:a16="http://schemas.microsoft.com/office/drawing/2014/main" id="{F9C89B3E-407C-4751-84E6-14A7CABF9857}"/>
              </a:ext>
            </a:extLst>
          </p:cNvPr>
          <p:cNvSpPr txBox="1"/>
          <p:nvPr/>
        </p:nvSpPr>
        <p:spPr>
          <a:xfrm>
            <a:off x="5865078" y="2671280"/>
            <a:ext cx="1152989" cy="723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hat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8882EDB-B005-4D34-9956-31B4085A5A4D}"/>
              </a:ext>
            </a:extLst>
          </p:cNvPr>
          <p:cNvSpPr txBox="1"/>
          <p:nvPr/>
        </p:nvSpPr>
        <p:spPr>
          <a:xfrm>
            <a:off x="7395078" y="806001"/>
            <a:ext cx="4098506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sz="18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Codd's theorem</a:t>
            </a:r>
            <a:endParaRPr lang="en-US" sz="1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sz="1200" b="0" i="0" u="none" strike="noStrike" dirty="0">
                <a:solidFill>
                  <a:srgbClr val="070F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Codd's theorem states that </a:t>
            </a:r>
            <a:r>
              <a:rPr lang="en-US" sz="1200" b="1" i="0" u="none" strike="noStrike" dirty="0">
                <a:solidFill>
                  <a:srgbClr val="070F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relational algebra</a:t>
            </a:r>
            <a:r>
              <a:rPr lang="en-US" sz="1200" b="1" i="0" u="none" strike="noStrike" dirty="0">
                <a:solidFill>
                  <a:srgbClr val="070F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sz="1200" b="0" i="0" u="none" strike="noStrike" dirty="0">
                <a:solidFill>
                  <a:srgbClr val="070F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the domain-independent </a:t>
            </a:r>
            <a:r>
              <a:rPr lang="en-US" sz="1200" b="1" i="0" u="none" strike="noStrike" dirty="0">
                <a:solidFill>
                  <a:srgbClr val="070F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relational calculus</a:t>
            </a:r>
            <a:r>
              <a:rPr lang="en-US" sz="1200" b="0" i="0" u="none" strike="noStrike" dirty="0">
                <a:solidFill>
                  <a:srgbClr val="070F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sz="1200" b="0" i="0" u="none" strike="noStrike" dirty="0">
                <a:solidFill>
                  <a:srgbClr val="070F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queries,… are precisely equivalent in expressive power.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CFF2691E-3838-4876-999C-8C009A118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3" b="14833"/>
          <a:stretch/>
        </p:blipFill>
        <p:spPr bwMode="auto">
          <a:xfrm>
            <a:off x="5000099" y="436152"/>
            <a:ext cx="1893860" cy="1893860"/>
          </a:xfrm>
          <a:prstGeom prst="ellipse">
            <a:avLst/>
          </a:prstGeom>
          <a:noFill/>
          <a:ln w="1905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49BAEB2-16D1-4A18-B206-32131BB34923}"/>
              </a:ext>
            </a:extLst>
          </p:cNvPr>
          <p:cNvSpPr txBox="1"/>
          <p:nvPr/>
        </p:nvSpPr>
        <p:spPr>
          <a:xfrm>
            <a:off x="5268193" y="3222499"/>
            <a:ext cx="1625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1" dirty="0"/>
              <a:t>SQL</a:t>
            </a:r>
          </a:p>
          <a:p>
            <a:pPr algn="r"/>
            <a:r>
              <a:rPr lang="en-US" sz="1400" dirty="0"/>
              <a:t>(Query statement)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9FA30C7-10C9-4B27-80DF-6598C1DCC1E4}"/>
              </a:ext>
            </a:extLst>
          </p:cNvPr>
          <p:cNvCxnSpPr>
            <a:cxnSpLocks/>
          </p:cNvCxnSpPr>
          <p:nvPr/>
        </p:nvCxnSpPr>
        <p:spPr>
          <a:xfrm>
            <a:off x="7082735" y="3572542"/>
            <a:ext cx="1904034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A5BC1982-9FDD-4B91-8CEE-8AC21EC73E25}"/>
              </a:ext>
            </a:extLst>
          </p:cNvPr>
          <p:cNvSpPr txBox="1"/>
          <p:nvPr/>
        </p:nvSpPr>
        <p:spPr>
          <a:xfrm>
            <a:off x="7391289" y="3640696"/>
            <a:ext cx="1303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Query Optimizer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AA9CC26-BC74-49AF-B459-0BF6111D07F0}"/>
              </a:ext>
            </a:extLst>
          </p:cNvPr>
          <p:cNvSpPr txBox="1"/>
          <p:nvPr/>
        </p:nvSpPr>
        <p:spPr>
          <a:xfrm>
            <a:off x="9240629" y="3110877"/>
            <a:ext cx="2252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Ordered </a:t>
            </a:r>
          </a:p>
          <a:p>
            <a:r>
              <a:rPr lang="en-US" sz="1800" b="1" dirty="0"/>
              <a:t>Relational Algebra Statements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BA11E58-3BA1-4EFA-93FA-F50FFBA033E1}"/>
              </a:ext>
            </a:extLst>
          </p:cNvPr>
          <p:cNvSpPr txBox="1"/>
          <p:nvPr/>
        </p:nvSpPr>
        <p:spPr>
          <a:xfrm>
            <a:off x="9240628" y="4336350"/>
            <a:ext cx="2422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Ordered </a:t>
            </a:r>
          </a:p>
          <a:p>
            <a:r>
              <a:rPr lang="en-US" sz="1800" b="1" dirty="0"/>
              <a:t>Relational Algebra Statements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C60BEA-D3E6-4D00-8ED6-E72BC7FE20DE}"/>
              </a:ext>
            </a:extLst>
          </p:cNvPr>
          <p:cNvSpPr txBox="1"/>
          <p:nvPr/>
        </p:nvSpPr>
        <p:spPr>
          <a:xfrm>
            <a:off x="4623785" y="4150390"/>
            <a:ext cx="227017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/>
              <a:t>Declarative Business Rules &amp; Constraints</a:t>
            </a:r>
          </a:p>
          <a:p>
            <a:pPr algn="r"/>
            <a:r>
              <a:rPr lang="en-US" sz="1400" dirty="0"/>
              <a:t>(unordered Relational Calculus Statements)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C85BE08-E7EB-4367-964B-F00943F96EA3}"/>
              </a:ext>
            </a:extLst>
          </p:cNvPr>
          <p:cNvSpPr/>
          <p:nvPr/>
        </p:nvSpPr>
        <p:spPr>
          <a:xfrm>
            <a:off x="4076344" y="5732943"/>
            <a:ext cx="8115656" cy="427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exists an x such that (relational expression)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D2AD202-A116-494F-9E40-D4DCD6D9BB13}"/>
              </a:ext>
            </a:extLst>
          </p:cNvPr>
          <p:cNvCxnSpPr>
            <a:cxnSpLocks/>
          </p:cNvCxnSpPr>
          <p:nvPr/>
        </p:nvCxnSpPr>
        <p:spPr>
          <a:xfrm>
            <a:off x="7096309" y="4895859"/>
            <a:ext cx="1904034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C0A5B8D5-E804-4A74-AB15-F525E0C72603}"/>
              </a:ext>
            </a:extLst>
          </p:cNvPr>
          <p:cNvSpPr txBox="1"/>
          <p:nvPr/>
        </p:nvSpPr>
        <p:spPr>
          <a:xfrm>
            <a:off x="7284465" y="4967066"/>
            <a:ext cx="1524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Semantic Optimizer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894C40-FF71-4FA3-AA38-F6AEB4C648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/>
          </a:p>
        </p:txBody>
      </p:sp>
      <p:sp>
        <p:nvSpPr>
          <p:cNvPr id="50" name="Google Shape;861;p91">
            <a:extLst>
              <a:ext uri="{FF2B5EF4-FFF2-40B4-BE49-F238E27FC236}">
                <a16:creationId xmlns:a16="http://schemas.microsoft.com/office/drawing/2014/main" id="{BAB80617-C0D5-4DDF-B3CA-ACAA092B1A46}"/>
              </a:ext>
            </a:extLst>
          </p:cNvPr>
          <p:cNvSpPr txBox="1"/>
          <p:nvPr/>
        </p:nvSpPr>
        <p:spPr>
          <a:xfrm>
            <a:off x="9216011" y="2671280"/>
            <a:ext cx="1152989" cy="723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38487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2E67-B3AB-4739-912D-FB1319A2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Relational Knowledge Graph System</a:t>
            </a:r>
          </a:p>
        </p:txBody>
      </p:sp>
      <p:sp>
        <p:nvSpPr>
          <p:cNvPr id="31" name="Google Shape;861;p91">
            <a:extLst>
              <a:ext uri="{FF2B5EF4-FFF2-40B4-BE49-F238E27FC236}">
                <a16:creationId xmlns:a16="http://schemas.microsoft.com/office/drawing/2014/main" id="{98519A98-462E-4793-86AB-4B8E20775B9C}"/>
              </a:ext>
            </a:extLst>
          </p:cNvPr>
          <p:cNvSpPr txBox="1"/>
          <p:nvPr/>
        </p:nvSpPr>
        <p:spPr>
          <a:xfrm>
            <a:off x="444333" y="1436858"/>
            <a:ext cx="11747667" cy="115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200000"/>
              </a:lnSpc>
              <a:spcAft>
                <a:spcPts val="1800"/>
              </a:spcAft>
              <a:defRPr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in cooperation with over 20 researchers at 17 universities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9E230B3-3AB1-48A4-9AAF-41279C68241A}"/>
              </a:ext>
            </a:extLst>
          </p:cNvPr>
          <p:cNvGrpSpPr>
            <a:grpSpLocks noChangeAspect="1"/>
          </p:cNvGrpSpPr>
          <p:nvPr/>
        </p:nvGrpSpPr>
        <p:grpSpPr>
          <a:xfrm>
            <a:off x="1521720" y="2404100"/>
            <a:ext cx="2414137" cy="3240860"/>
            <a:chOff x="1223020" y="2416583"/>
            <a:chExt cx="3119457" cy="4187711"/>
          </a:xfrm>
        </p:grpSpPr>
        <p:pic>
          <p:nvPicPr>
            <p:cNvPr id="33" name="Google Shape;1199;p109">
              <a:extLst>
                <a:ext uri="{FF2B5EF4-FFF2-40B4-BE49-F238E27FC236}">
                  <a16:creationId xmlns:a16="http://schemas.microsoft.com/office/drawing/2014/main" id="{629BB6F8-72D8-443C-96CC-71F33C1D951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23020" y="2416583"/>
              <a:ext cx="2356709" cy="3063721"/>
            </a:xfrm>
            <a:prstGeom prst="rect">
              <a:avLst/>
            </a:prstGeom>
            <a:noFill/>
            <a:ln w="9525" cap="flat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34" name="Google Shape;1200;p109">
              <a:extLst>
                <a:ext uri="{FF2B5EF4-FFF2-40B4-BE49-F238E27FC236}">
                  <a16:creationId xmlns:a16="http://schemas.microsoft.com/office/drawing/2014/main" id="{55FBDD36-B83E-4EF6-98E1-DB753FE7989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30433" y="2667995"/>
              <a:ext cx="2332115" cy="3060657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35" name="Google Shape;1201;p109">
              <a:extLst>
                <a:ext uri="{FF2B5EF4-FFF2-40B4-BE49-F238E27FC236}">
                  <a16:creationId xmlns:a16="http://schemas.microsoft.com/office/drawing/2014/main" id="{DD59B2EC-E6C6-4C3C-8797-4A3FEBAA254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53388" y="2960391"/>
              <a:ext cx="2280919" cy="3069386"/>
            </a:xfrm>
            <a:prstGeom prst="rect">
              <a:avLst/>
            </a:prstGeom>
            <a:noFill/>
            <a:ln w="9525" cap="flat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36" name="Google Shape;1202;p109">
              <a:extLst>
                <a:ext uri="{FF2B5EF4-FFF2-40B4-BE49-F238E27FC236}">
                  <a16:creationId xmlns:a16="http://schemas.microsoft.com/office/drawing/2014/main" id="{AE51D7E9-E855-4F51-B000-1C296CFB6F6F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864648" y="3269316"/>
              <a:ext cx="2408442" cy="3097204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37" name="Google Shape;1203;p109">
              <a:extLst>
                <a:ext uri="{FF2B5EF4-FFF2-40B4-BE49-F238E27FC236}">
                  <a16:creationId xmlns:a16="http://schemas.microsoft.com/office/drawing/2014/main" id="{2D582FAE-71D0-42CA-9422-3E1A1AB3102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064308" y="3511584"/>
              <a:ext cx="2278169" cy="309271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4D046AF-B461-40E0-B154-91DBCC19618C}"/>
              </a:ext>
            </a:extLst>
          </p:cNvPr>
          <p:cNvGrpSpPr>
            <a:grpSpLocks noChangeAspect="1"/>
          </p:cNvGrpSpPr>
          <p:nvPr/>
        </p:nvGrpSpPr>
        <p:grpSpPr>
          <a:xfrm>
            <a:off x="4999086" y="2404102"/>
            <a:ext cx="2702488" cy="3235874"/>
            <a:chOff x="4819851" y="2491207"/>
            <a:chExt cx="3027614" cy="3625169"/>
          </a:xfrm>
        </p:grpSpPr>
        <p:pic>
          <p:nvPicPr>
            <p:cNvPr id="39" name="Google Shape;1214;p110">
              <a:extLst>
                <a:ext uri="{FF2B5EF4-FFF2-40B4-BE49-F238E27FC236}">
                  <a16:creationId xmlns:a16="http://schemas.microsoft.com/office/drawing/2014/main" id="{F3EA7559-1F10-40B3-A559-0C9B57E35356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819851" y="2491207"/>
              <a:ext cx="2425641" cy="3063721"/>
            </a:xfrm>
            <a:prstGeom prst="rect">
              <a:avLst/>
            </a:prstGeom>
            <a:noFill/>
            <a:ln w="9525" cap="flat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40" name="Google Shape;1215;p110">
              <a:extLst>
                <a:ext uri="{FF2B5EF4-FFF2-40B4-BE49-F238E27FC236}">
                  <a16:creationId xmlns:a16="http://schemas.microsoft.com/office/drawing/2014/main" id="{EDD513DC-4101-461D-94D2-CF674320D049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139575" y="2745275"/>
              <a:ext cx="2404393" cy="309720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41" name="Google Shape;1216;p110">
              <a:extLst>
                <a:ext uri="{FF2B5EF4-FFF2-40B4-BE49-F238E27FC236}">
                  <a16:creationId xmlns:a16="http://schemas.microsoft.com/office/drawing/2014/main" id="{E9B05027-0C96-4552-ACF9-B82C6757D33C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465032" y="3052620"/>
              <a:ext cx="2382433" cy="3063756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4D612AB-AF15-4794-AA46-BED889F059EE}"/>
              </a:ext>
            </a:extLst>
          </p:cNvPr>
          <p:cNvGrpSpPr/>
          <p:nvPr/>
        </p:nvGrpSpPr>
        <p:grpSpPr>
          <a:xfrm>
            <a:off x="8677125" y="2329477"/>
            <a:ext cx="2714420" cy="3306677"/>
            <a:chOff x="8427790" y="2416583"/>
            <a:chExt cx="3110290" cy="3699793"/>
          </a:xfrm>
        </p:grpSpPr>
        <p:pic>
          <p:nvPicPr>
            <p:cNvPr id="43" name="Google Shape;1227;p111">
              <a:extLst>
                <a:ext uri="{FF2B5EF4-FFF2-40B4-BE49-F238E27FC236}">
                  <a16:creationId xmlns:a16="http://schemas.microsoft.com/office/drawing/2014/main" id="{3786DA57-787A-4931-9BD5-82CF86450BF7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427790" y="2416583"/>
              <a:ext cx="1944440" cy="302903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44" name="Google Shape;1228;p111">
              <a:extLst>
                <a:ext uri="{FF2B5EF4-FFF2-40B4-BE49-F238E27FC236}">
                  <a16:creationId xmlns:a16="http://schemas.microsoft.com/office/drawing/2014/main" id="{5B46BCB9-0A1D-4699-ACAB-409083B5CC8D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677125" y="2813448"/>
              <a:ext cx="2404129" cy="302903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45" name="Google Shape;1229;p111">
              <a:extLst>
                <a:ext uri="{FF2B5EF4-FFF2-40B4-BE49-F238E27FC236}">
                  <a16:creationId xmlns:a16="http://schemas.microsoft.com/office/drawing/2014/main" id="{24D28863-9853-41D3-B40E-72A62CBEEAF1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021448" y="3087346"/>
              <a:ext cx="2516632" cy="302903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F2A4D3-D3E3-49C7-A1B9-2E0CFE2E97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/>
          </a:p>
        </p:txBody>
      </p:sp>
      <p:sp>
        <p:nvSpPr>
          <p:cNvPr id="24" name="Google Shape;1689;p144">
            <a:extLst>
              <a:ext uri="{FF2B5EF4-FFF2-40B4-BE49-F238E27FC236}">
                <a16:creationId xmlns:a16="http://schemas.microsoft.com/office/drawing/2014/main" id="{BD054497-FAC7-4AF7-825C-1C189246ED1D}"/>
              </a:ext>
            </a:extLst>
          </p:cNvPr>
          <p:cNvSpPr txBox="1">
            <a:spLocks/>
          </p:cNvSpPr>
          <p:nvPr/>
        </p:nvSpPr>
        <p:spPr>
          <a:xfrm>
            <a:off x="992312" y="1111507"/>
            <a:ext cx="11199687" cy="36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>
                <a:solidFill>
                  <a:schemeClr val="bg2"/>
                </a:solidFill>
              </a:rPr>
              <a:t>New algorithms are fully published and patent free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83B3A7-4A48-4BE7-A4D0-1D63A09FF08C}"/>
              </a:ext>
            </a:extLst>
          </p:cNvPr>
          <p:cNvGrpSpPr/>
          <p:nvPr/>
        </p:nvGrpSpPr>
        <p:grpSpPr>
          <a:xfrm>
            <a:off x="1557658" y="5988397"/>
            <a:ext cx="8936353" cy="549993"/>
            <a:chOff x="1146550" y="6088908"/>
            <a:chExt cx="10238816" cy="630154"/>
          </a:xfrm>
        </p:grpSpPr>
        <p:pic>
          <p:nvPicPr>
            <p:cNvPr id="20" name="Picture 2" descr="GitHub - MaterializeInc/materialize: The Fastest Way to Build the Fastest  Data Products. Build data-intensive applications and services in SQL —  without pipelines or caches — using materialized views that are always  up-to-date.">
              <a:extLst>
                <a:ext uri="{FF2B5EF4-FFF2-40B4-BE49-F238E27FC236}">
                  <a16:creationId xmlns:a16="http://schemas.microsoft.com/office/drawing/2014/main" id="{F7D1B296-9D23-4508-AFC2-827A9984DE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7400" y="6210074"/>
              <a:ext cx="2521982" cy="387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LinkedIn logo and symbol, meaning, history, PNG">
              <a:extLst>
                <a:ext uri="{FF2B5EF4-FFF2-40B4-BE49-F238E27FC236}">
                  <a16:creationId xmlns:a16="http://schemas.microsoft.com/office/drawing/2014/main" id="{40CB666A-6CAE-49EE-8D76-BC79054D0B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17" b="24732"/>
            <a:stretch/>
          </p:blipFill>
          <p:spPr bwMode="auto">
            <a:xfrm>
              <a:off x="6110491" y="6088908"/>
              <a:ext cx="1950020" cy="630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711D11A-B5D3-4C17-8275-3FFCDCD1687D}"/>
                </a:ext>
              </a:extLst>
            </p:cNvPr>
            <p:cNvSpPr txBox="1"/>
            <p:nvPr/>
          </p:nvSpPr>
          <p:spPr>
            <a:xfrm>
              <a:off x="1146550" y="6173151"/>
              <a:ext cx="1399742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Used by:</a:t>
              </a: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403F5F2-2B33-4293-9190-0FF4435AD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581618" y="6203128"/>
              <a:ext cx="2803748" cy="401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991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AC7D9-4916-486A-98F7-D26912000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Relational Knowledge Graph System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522CD61-1A92-41C2-A9F6-7ED1AD8FDCFE}"/>
              </a:ext>
            </a:extLst>
          </p:cNvPr>
          <p:cNvGrpSpPr/>
          <p:nvPr/>
        </p:nvGrpSpPr>
        <p:grpSpPr>
          <a:xfrm>
            <a:off x="444333" y="3072153"/>
            <a:ext cx="3161896" cy="452775"/>
            <a:chOff x="4116298" y="-1052661"/>
            <a:chExt cx="3587884" cy="513775"/>
          </a:xfrm>
        </p:grpSpPr>
        <p:pic>
          <p:nvPicPr>
            <p:cNvPr id="5" name="Google Shape;215;p28" descr="preencoded.png">
              <a:extLst>
                <a:ext uri="{FF2B5EF4-FFF2-40B4-BE49-F238E27FC236}">
                  <a16:creationId xmlns:a16="http://schemas.microsoft.com/office/drawing/2014/main" id="{688F54F5-6D76-4FDA-98D9-E9866A070FA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79024"/>
            <a:stretch/>
          </p:blipFill>
          <p:spPr>
            <a:xfrm>
              <a:off x="4116298" y="-1052661"/>
              <a:ext cx="753653" cy="513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215;p28" descr="preencoded.png">
              <a:extLst>
                <a:ext uri="{FF2B5EF4-FFF2-40B4-BE49-F238E27FC236}">
                  <a16:creationId xmlns:a16="http://schemas.microsoft.com/office/drawing/2014/main" id="{DF5891DD-1446-4654-80E0-857C861E415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l="21118"/>
            <a:stretch/>
          </p:blipFill>
          <p:spPr>
            <a:xfrm>
              <a:off x="4869951" y="-1052661"/>
              <a:ext cx="2834231" cy="513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820A758-B41E-4100-914A-45496961FD59}"/>
              </a:ext>
            </a:extLst>
          </p:cNvPr>
          <p:cNvGrpSpPr/>
          <p:nvPr/>
        </p:nvGrpSpPr>
        <p:grpSpPr>
          <a:xfrm rot="8100000">
            <a:off x="1258" y="5179280"/>
            <a:ext cx="3729221" cy="3725276"/>
            <a:chOff x="8439160" y="0"/>
            <a:chExt cx="9848840" cy="9838421"/>
          </a:xfrm>
        </p:grpSpPr>
        <p:pic>
          <p:nvPicPr>
            <p:cNvPr id="9" name="Google Shape;12;g12324005d73_1_0" descr="preencoded.png">
              <a:extLst>
                <a:ext uri="{FF2B5EF4-FFF2-40B4-BE49-F238E27FC236}">
                  <a16:creationId xmlns:a16="http://schemas.microsoft.com/office/drawing/2014/main" id="{E921F147-12D1-481B-ACC7-510AFC8E62C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 amt="35000"/>
            </a:blip>
            <a:srcRect/>
            <a:stretch/>
          </p:blipFill>
          <p:spPr>
            <a:xfrm>
              <a:off x="8439160" y="0"/>
              <a:ext cx="9848840" cy="98384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riangle 28">
              <a:extLst>
                <a:ext uri="{FF2B5EF4-FFF2-40B4-BE49-F238E27FC236}">
                  <a16:creationId xmlns:a16="http://schemas.microsoft.com/office/drawing/2014/main" id="{D32D691F-D2C3-4A3F-B3AC-40661FD27CED}"/>
                </a:ext>
              </a:extLst>
            </p:cNvPr>
            <p:cNvSpPr/>
            <p:nvPr userDrawn="1"/>
          </p:nvSpPr>
          <p:spPr>
            <a:xfrm>
              <a:off x="9265920" y="3579438"/>
              <a:ext cx="820278" cy="694944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1" name="Triangle 29">
              <a:extLst>
                <a:ext uri="{FF2B5EF4-FFF2-40B4-BE49-F238E27FC236}">
                  <a16:creationId xmlns:a16="http://schemas.microsoft.com/office/drawing/2014/main" id="{8FBD9260-1442-4906-9888-31781D6A814B}"/>
                </a:ext>
              </a:extLst>
            </p:cNvPr>
            <p:cNvSpPr/>
            <p:nvPr userDrawn="1"/>
          </p:nvSpPr>
          <p:spPr>
            <a:xfrm>
              <a:off x="10094976" y="1158240"/>
              <a:ext cx="483375" cy="409518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2" name="Triangle 30">
              <a:extLst>
                <a:ext uri="{FF2B5EF4-FFF2-40B4-BE49-F238E27FC236}">
                  <a16:creationId xmlns:a16="http://schemas.microsoft.com/office/drawing/2014/main" id="{F9310530-F4FE-4AE6-B010-A8018E4FD554}"/>
                </a:ext>
              </a:extLst>
            </p:cNvPr>
            <p:cNvSpPr/>
            <p:nvPr userDrawn="1"/>
          </p:nvSpPr>
          <p:spPr>
            <a:xfrm>
              <a:off x="10966705" y="2465990"/>
              <a:ext cx="213360" cy="180760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3" name="Triangle 31">
              <a:extLst>
                <a:ext uri="{FF2B5EF4-FFF2-40B4-BE49-F238E27FC236}">
                  <a16:creationId xmlns:a16="http://schemas.microsoft.com/office/drawing/2014/main" id="{9C4194CF-86C7-48BB-8A41-75A9F5EE6831}"/>
                </a:ext>
              </a:extLst>
            </p:cNvPr>
            <p:cNvSpPr/>
            <p:nvPr userDrawn="1"/>
          </p:nvSpPr>
          <p:spPr>
            <a:xfrm>
              <a:off x="12862561" y="570134"/>
              <a:ext cx="213360" cy="180760"/>
            </a:xfrm>
            <a:prstGeom prst="triangle">
              <a:avLst/>
            </a:prstGeom>
            <a:solidFill>
              <a:schemeClr val="bg1">
                <a:alpha val="34164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4" name="Triangle 32">
              <a:extLst>
                <a:ext uri="{FF2B5EF4-FFF2-40B4-BE49-F238E27FC236}">
                  <a16:creationId xmlns:a16="http://schemas.microsoft.com/office/drawing/2014/main" id="{983DFABD-E483-4056-A340-1DEBCDB1EFA7}"/>
                </a:ext>
              </a:extLst>
            </p:cNvPr>
            <p:cNvSpPr/>
            <p:nvPr userDrawn="1"/>
          </p:nvSpPr>
          <p:spPr>
            <a:xfrm>
              <a:off x="12228577" y="3579438"/>
              <a:ext cx="213360" cy="180760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5" name="Triangle 33">
              <a:extLst>
                <a:ext uri="{FF2B5EF4-FFF2-40B4-BE49-F238E27FC236}">
                  <a16:creationId xmlns:a16="http://schemas.microsoft.com/office/drawing/2014/main" id="{B912CF01-6D00-4FC5-8D20-643BE6540EF7}"/>
                </a:ext>
              </a:extLst>
            </p:cNvPr>
            <p:cNvSpPr/>
            <p:nvPr userDrawn="1"/>
          </p:nvSpPr>
          <p:spPr>
            <a:xfrm>
              <a:off x="16422625" y="3791764"/>
              <a:ext cx="213360" cy="180760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FC9C4E8-D3E8-410D-B4A3-14C2CF0F08BC}"/>
                </a:ext>
              </a:extLst>
            </p:cNvPr>
            <p:cNvSpPr/>
            <p:nvPr userDrawn="1"/>
          </p:nvSpPr>
          <p:spPr>
            <a:xfrm flipV="1">
              <a:off x="15849600" y="4523232"/>
              <a:ext cx="195072" cy="195072"/>
            </a:xfrm>
            <a:prstGeom prst="rect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144455B-988D-4056-9D75-43E01C9869CF}"/>
                </a:ext>
              </a:extLst>
            </p:cNvPr>
            <p:cNvSpPr/>
            <p:nvPr userDrawn="1"/>
          </p:nvSpPr>
          <p:spPr>
            <a:xfrm>
              <a:off x="15795822" y="5444272"/>
              <a:ext cx="248850" cy="248850"/>
            </a:xfrm>
            <a:prstGeom prst="ellips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2B07D64-8525-442C-AD5E-6CBCAF4E4DC6}"/>
                </a:ext>
              </a:extLst>
            </p:cNvPr>
            <p:cNvSpPr/>
            <p:nvPr userDrawn="1"/>
          </p:nvSpPr>
          <p:spPr>
            <a:xfrm>
              <a:off x="17484414" y="5194880"/>
              <a:ext cx="248850" cy="2488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971F48B-49C7-41FB-8B90-357E11372663}"/>
                </a:ext>
              </a:extLst>
            </p:cNvPr>
            <p:cNvSpPr/>
            <p:nvPr userDrawn="1"/>
          </p:nvSpPr>
          <p:spPr>
            <a:xfrm>
              <a:off x="16478032" y="6190052"/>
              <a:ext cx="248850" cy="248850"/>
            </a:xfrm>
            <a:prstGeom prst="ellips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359D0DE-54A5-46D9-9037-2771F7DE036C}"/>
                </a:ext>
              </a:extLst>
            </p:cNvPr>
            <p:cNvSpPr/>
            <p:nvPr userDrawn="1"/>
          </p:nvSpPr>
          <p:spPr>
            <a:xfrm flipV="1">
              <a:off x="15630971" y="7170525"/>
              <a:ext cx="96450" cy="96450"/>
            </a:xfrm>
            <a:prstGeom prst="ellips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A0D7677-3939-4268-B282-367A325C1A26}"/>
                </a:ext>
              </a:extLst>
            </p:cNvPr>
            <p:cNvSpPr/>
            <p:nvPr userDrawn="1"/>
          </p:nvSpPr>
          <p:spPr>
            <a:xfrm>
              <a:off x="17935711" y="8181252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7967429-B99D-4C78-9E2D-0ABE8669090F}"/>
                </a:ext>
              </a:extLst>
            </p:cNvPr>
            <p:cNvSpPr/>
            <p:nvPr userDrawn="1"/>
          </p:nvSpPr>
          <p:spPr>
            <a:xfrm>
              <a:off x="18039199" y="6017167"/>
              <a:ext cx="97823" cy="978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F675D-0B53-4514-BDCC-DA3E8B2AE7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/>
          </a:p>
        </p:txBody>
      </p:sp>
      <p:sp>
        <p:nvSpPr>
          <p:cNvPr id="23" name="Google Shape;861;p91">
            <a:extLst>
              <a:ext uri="{FF2B5EF4-FFF2-40B4-BE49-F238E27FC236}">
                <a16:creationId xmlns:a16="http://schemas.microsoft.com/office/drawing/2014/main" id="{91D6A9B6-27D8-4207-8D30-A24C4E490704}"/>
              </a:ext>
            </a:extLst>
          </p:cNvPr>
          <p:cNvSpPr txBox="1"/>
          <p:nvPr/>
        </p:nvSpPr>
        <p:spPr>
          <a:xfrm>
            <a:off x="4616848" y="1432062"/>
            <a:ext cx="7185573" cy="418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Business concepts are expressed using a fully normalized relational data model</a:t>
            </a:r>
          </a:p>
          <a:p>
            <a:pPr marL="457200" indent="-342900"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DM Sans"/>
              </a:rPr>
              <a:t>W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orst</a:t>
            </a:r>
            <a:r>
              <a:rPr lang="en-US" sz="2000" dirty="0">
                <a:solidFill>
                  <a:schemeClr val="tx1"/>
                </a:solidFill>
                <a:latin typeface="DM Sans"/>
              </a:rPr>
              <a:t>-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case optimal</a:t>
            </a:r>
            <a:r>
              <a:rPr lang="en-US" sz="2000" dirty="0">
                <a:solidFill>
                  <a:schemeClr val="tx1"/>
                </a:solidFill>
                <a:latin typeface="DM Sans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join algorithms (multi-way joins) naturally </a:t>
            </a:r>
            <a:r>
              <a:rPr lang="en-US" sz="2000" dirty="0">
                <a:solidFill>
                  <a:schemeClr val="tx1"/>
                </a:solidFill>
                <a:latin typeface="DM Sans"/>
              </a:rPr>
              <a:t>support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graph workloads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Declarative relational language called Rel</a:t>
            </a:r>
            <a:br>
              <a:rPr lang="en-US" sz="2000" dirty="0">
                <a:solidFill>
                  <a:schemeClr val="tx1"/>
                </a:solidFill>
                <a:latin typeface="DM Sans"/>
              </a:rPr>
            </a:br>
            <a:r>
              <a:rPr lang="en-US" sz="2000" dirty="0">
                <a:solidFill>
                  <a:schemeClr val="tx1"/>
                </a:solidFill>
                <a:latin typeface="DM Sans"/>
              </a:rPr>
              <a:t>derived from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Datalog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 supports the 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full relational calculus </a:t>
            </a:r>
            <a:r>
              <a:rPr lang="en-US" sz="2000" dirty="0">
                <a:solidFill>
                  <a:schemeClr val="tx1"/>
                </a:solidFill>
                <a:latin typeface="DM Sans"/>
              </a:rPr>
              <a:t>with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 recursion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DM Sans"/>
              </a:rPr>
              <a:t>Business rules &amp; constraints are written as </a:t>
            </a:r>
            <a:br>
              <a:rPr lang="en-US" sz="2000" dirty="0">
                <a:solidFill>
                  <a:schemeClr val="tx1"/>
                </a:solidFill>
                <a:latin typeface="DM Sans"/>
              </a:rPr>
            </a:br>
            <a:r>
              <a:rPr lang="en-US" sz="2000" dirty="0">
                <a:solidFill>
                  <a:schemeClr val="tx1"/>
                </a:solidFill>
                <a:latin typeface="DM Sans"/>
              </a:rPr>
              <a:t>declarative statements using Rel and are </a:t>
            </a:r>
            <a:br>
              <a:rPr lang="en-US" sz="2000" dirty="0">
                <a:solidFill>
                  <a:schemeClr val="tx1"/>
                </a:solidFill>
                <a:latin typeface="DM Sans"/>
              </a:rPr>
            </a:br>
            <a:r>
              <a:rPr lang="en-US" sz="2000" dirty="0">
                <a:solidFill>
                  <a:schemeClr val="tx1"/>
                </a:solidFill>
                <a:latin typeface="DM Sans"/>
              </a:rPr>
              <a:t>associated with the data model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M Sans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941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AC7D9-4916-486A-98F7-D26912000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Relational Knowledge Graph System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522CD61-1A92-41C2-A9F6-7ED1AD8FDCFE}"/>
              </a:ext>
            </a:extLst>
          </p:cNvPr>
          <p:cNvGrpSpPr/>
          <p:nvPr/>
        </p:nvGrpSpPr>
        <p:grpSpPr>
          <a:xfrm>
            <a:off x="444333" y="3072153"/>
            <a:ext cx="3161896" cy="452775"/>
            <a:chOff x="4116298" y="-1052661"/>
            <a:chExt cx="3587884" cy="513775"/>
          </a:xfrm>
        </p:grpSpPr>
        <p:pic>
          <p:nvPicPr>
            <p:cNvPr id="5" name="Google Shape;215;p28" descr="preencoded.png">
              <a:extLst>
                <a:ext uri="{FF2B5EF4-FFF2-40B4-BE49-F238E27FC236}">
                  <a16:creationId xmlns:a16="http://schemas.microsoft.com/office/drawing/2014/main" id="{688F54F5-6D76-4FDA-98D9-E9866A070FA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79024"/>
            <a:stretch/>
          </p:blipFill>
          <p:spPr>
            <a:xfrm>
              <a:off x="4116298" y="-1052661"/>
              <a:ext cx="753653" cy="513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215;p28" descr="preencoded.png">
              <a:extLst>
                <a:ext uri="{FF2B5EF4-FFF2-40B4-BE49-F238E27FC236}">
                  <a16:creationId xmlns:a16="http://schemas.microsoft.com/office/drawing/2014/main" id="{DF5891DD-1446-4654-80E0-857C861E415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l="21118"/>
            <a:stretch/>
          </p:blipFill>
          <p:spPr>
            <a:xfrm>
              <a:off x="4869951" y="-1052661"/>
              <a:ext cx="2834231" cy="513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820A758-B41E-4100-914A-45496961FD59}"/>
              </a:ext>
            </a:extLst>
          </p:cNvPr>
          <p:cNvGrpSpPr/>
          <p:nvPr/>
        </p:nvGrpSpPr>
        <p:grpSpPr>
          <a:xfrm rot="8100000">
            <a:off x="1258" y="5179280"/>
            <a:ext cx="3729221" cy="3725276"/>
            <a:chOff x="8439160" y="0"/>
            <a:chExt cx="9848840" cy="9838421"/>
          </a:xfrm>
        </p:grpSpPr>
        <p:pic>
          <p:nvPicPr>
            <p:cNvPr id="9" name="Google Shape;12;g12324005d73_1_0" descr="preencoded.png">
              <a:extLst>
                <a:ext uri="{FF2B5EF4-FFF2-40B4-BE49-F238E27FC236}">
                  <a16:creationId xmlns:a16="http://schemas.microsoft.com/office/drawing/2014/main" id="{E921F147-12D1-481B-ACC7-510AFC8E62C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 amt="35000"/>
            </a:blip>
            <a:srcRect/>
            <a:stretch/>
          </p:blipFill>
          <p:spPr>
            <a:xfrm>
              <a:off x="8439160" y="0"/>
              <a:ext cx="9848840" cy="98384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riangle 28">
              <a:extLst>
                <a:ext uri="{FF2B5EF4-FFF2-40B4-BE49-F238E27FC236}">
                  <a16:creationId xmlns:a16="http://schemas.microsoft.com/office/drawing/2014/main" id="{D32D691F-D2C3-4A3F-B3AC-40661FD27CED}"/>
                </a:ext>
              </a:extLst>
            </p:cNvPr>
            <p:cNvSpPr/>
            <p:nvPr userDrawn="1"/>
          </p:nvSpPr>
          <p:spPr>
            <a:xfrm>
              <a:off x="9265920" y="3579438"/>
              <a:ext cx="820278" cy="694944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1" name="Triangle 29">
              <a:extLst>
                <a:ext uri="{FF2B5EF4-FFF2-40B4-BE49-F238E27FC236}">
                  <a16:creationId xmlns:a16="http://schemas.microsoft.com/office/drawing/2014/main" id="{8FBD9260-1442-4906-9888-31781D6A814B}"/>
                </a:ext>
              </a:extLst>
            </p:cNvPr>
            <p:cNvSpPr/>
            <p:nvPr userDrawn="1"/>
          </p:nvSpPr>
          <p:spPr>
            <a:xfrm>
              <a:off x="10094976" y="1158240"/>
              <a:ext cx="483375" cy="409518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2" name="Triangle 30">
              <a:extLst>
                <a:ext uri="{FF2B5EF4-FFF2-40B4-BE49-F238E27FC236}">
                  <a16:creationId xmlns:a16="http://schemas.microsoft.com/office/drawing/2014/main" id="{F9310530-F4FE-4AE6-B010-A8018E4FD554}"/>
                </a:ext>
              </a:extLst>
            </p:cNvPr>
            <p:cNvSpPr/>
            <p:nvPr userDrawn="1"/>
          </p:nvSpPr>
          <p:spPr>
            <a:xfrm>
              <a:off x="10966705" y="2465990"/>
              <a:ext cx="213360" cy="180760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3" name="Triangle 31">
              <a:extLst>
                <a:ext uri="{FF2B5EF4-FFF2-40B4-BE49-F238E27FC236}">
                  <a16:creationId xmlns:a16="http://schemas.microsoft.com/office/drawing/2014/main" id="{9C4194CF-86C7-48BB-8A41-75A9F5EE6831}"/>
                </a:ext>
              </a:extLst>
            </p:cNvPr>
            <p:cNvSpPr/>
            <p:nvPr userDrawn="1"/>
          </p:nvSpPr>
          <p:spPr>
            <a:xfrm>
              <a:off x="12862561" y="570134"/>
              <a:ext cx="213360" cy="180760"/>
            </a:xfrm>
            <a:prstGeom prst="triangle">
              <a:avLst/>
            </a:prstGeom>
            <a:solidFill>
              <a:schemeClr val="bg1">
                <a:alpha val="34164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4" name="Triangle 32">
              <a:extLst>
                <a:ext uri="{FF2B5EF4-FFF2-40B4-BE49-F238E27FC236}">
                  <a16:creationId xmlns:a16="http://schemas.microsoft.com/office/drawing/2014/main" id="{983DFABD-E483-4056-A340-1DEBCDB1EFA7}"/>
                </a:ext>
              </a:extLst>
            </p:cNvPr>
            <p:cNvSpPr/>
            <p:nvPr userDrawn="1"/>
          </p:nvSpPr>
          <p:spPr>
            <a:xfrm>
              <a:off x="12228577" y="3579438"/>
              <a:ext cx="213360" cy="180760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5" name="Triangle 33">
              <a:extLst>
                <a:ext uri="{FF2B5EF4-FFF2-40B4-BE49-F238E27FC236}">
                  <a16:creationId xmlns:a16="http://schemas.microsoft.com/office/drawing/2014/main" id="{B912CF01-6D00-4FC5-8D20-643BE6540EF7}"/>
                </a:ext>
              </a:extLst>
            </p:cNvPr>
            <p:cNvSpPr/>
            <p:nvPr userDrawn="1"/>
          </p:nvSpPr>
          <p:spPr>
            <a:xfrm>
              <a:off x="16422625" y="3791764"/>
              <a:ext cx="213360" cy="180760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FC9C4E8-D3E8-410D-B4A3-14C2CF0F08BC}"/>
                </a:ext>
              </a:extLst>
            </p:cNvPr>
            <p:cNvSpPr/>
            <p:nvPr userDrawn="1"/>
          </p:nvSpPr>
          <p:spPr>
            <a:xfrm flipV="1">
              <a:off x="15849600" y="4523232"/>
              <a:ext cx="195072" cy="195072"/>
            </a:xfrm>
            <a:prstGeom prst="rect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144455B-988D-4056-9D75-43E01C9869CF}"/>
                </a:ext>
              </a:extLst>
            </p:cNvPr>
            <p:cNvSpPr/>
            <p:nvPr userDrawn="1"/>
          </p:nvSpPr>
          <p:spPr>
            <a:xfrm>
              <a:off x="15795822" y="5444272"/>
              <a:ext cx="248850" cy="248850"/>
            </a:xfrm>
            <a:prstGeom prst="ellips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2B07D64-8525-442C-AD5E-6CBCAF4E4DC6}"/>
                </a:ext>
              </a:extLst>
            </p:cNvPr>
            <p:cNvSpPr/>
            <p:nvPr userDrawn="1"/>
          </p:nvSpPr>
          <p:spPr>
            <a:xfrm>
              <a:off x="17484414" y="5194880"/>
              <a:ext cx="248850" cy="2488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971F48B-49C7-41FB-8B90-357E11372663}"/>
                </a:ext>
              </a:extLst>
            </p:cNvPr>
            <p:cNvSpPr/>
            <p:nvPr userDrawn="1"/>
          </p:nvSpPr>
          <p:spPr>
            <a:xfrm>
              <a:off x="16478032" y="6190052"/>
              <a:ext cx="248850" cy="248850"/>
            </a:xfrm>
            <a:prstGeom prst="ellips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359D0DE-54A5-46D9-9037-2771F7DE036C}"/>
                </a:ext>
              </a:extLst>
            </p:cNvPr>
            <p:cNvSpPr/>
            <p:nvPr userDrawn="1"/>
          </p:nvSpPr>
          <p:spPr>
            <a:xfrm flipV="1">
              <a:off x="15630971" y="7170525"/>
              <a:ext cx="96450" cy="96450"/>
            </a:xfrm>
            <a:prstGeom prst="ellips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A0D7677-3939-4268-B282-367A325C1A26}"/>
                </a:ext>
              </a:extLst>
            </p:cNvPr>
            <p:cNvSpPr/>
            <p:nvPr userDrawn="1"/>
          </p:nvSpPr>
          <p:spPr>
            <a:xfrm>
              <a:off x="17935711" y="8181252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7967429-B99D-4C78-9E2D-0ABE8669090F}"/>
                </a:ext>
              </a:extLst>
            </p:cNvPr>
            <p:cNvSpPr/>
            <p:nvPr userDrawn="1"/>
          </p:nvSpPr>
          <p:spPr>
            <a:xfrm>
              <a:off x="18039199" y="6017167"/>
              <a:ext cx="97823" cy="978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F675D-0B53-4514-BDCC-DA3E8B2AE7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27</a:t>
            </a:fld>
            <a:endParaRPr lang="en"/>
          </a:p>
        </p:txBody>
      </p:sp>
      <p:sp>
        <p:nvSpPr>
          <p:cNvPr id="24" name="Google Shape;861;p91">
            <a:extLst>
              <a:ext uri="{FF2B5EF4-FFF2-40B4-BE49-F238E27FC236}">
                <a16:creationId xmlns:a16="http://schemas.microsoft.com/office/drawing/2014/main" id="{01B18BF3-378E-4E76-805E-E672662BC766}"/>
              </a:ext>
            </a:extLst>
          </p:cNvPr>
          <p:cNvSpPr txBox="1"/>
          <p:nvPr/>
        </p:nvSpPr>
        <p:spPr>
          <a:xfrm>
            <a:off x="4628371" y="1413972"/>
            <a:ext cx="6243945" cy="364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42900"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DM Sans"/>
              </a:rPr>
              <a:t>Semantic optimizer dynamically compiles and incrementally executes Rel statements </a:t>
            </a:r>
            <a:br>
              <a:rPr lang="en-US" sz="2000" dirty="0">
                <a:solidFill>
                  <a:schemeClr val="tx1"/>
                </a:solidFill>
                <a:latin typeface="DM Sans"/>
              </a:rPr>
            </a:br>
            <a:r>
              <a:rPr lang="en-US" sz="2000" dirty="0">
                <a:solidFill>
                  <a:schemeClr val="tx1"/>
                </a:solidFill>
                <a:latin typeface="DM Sans"/>
              </a:rPr>
              <a:t>based on changes to data and business logic</a:t>
            </a:r>
          </a:p>
          <a:p>
            <a:pPr marL="457200" indent="-342900"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DM Sans"/>
              </a:rPr>
              <a:t>SQL support enables compatibility with existing applications while still providing the full capabilities of a Relational Knowledge Graph</a:t>
            </a:r>
          </a:p>
          <a:p>
            <a:pPr marL="457200" indent="-342900"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DM Sans"/>
              </a:rPr>
              <a:t>Immutable, historically versioned transactions delivers a consistent developer model across schema, logic, and data</a:t>
            </a:r>
          </a:p>
        </p:txBody>
      </p:sp>
      <p:sp>
        <p:nvSpPr>
          <p:cNvPr id="25" name="Google Shape;861;p91">
            <a:extLst>
              <a:ext uri="{FF2B5EF4-FFF2-40B4-BE49-F238E27FC236}">
                <a16:creationId xmlns:a16="http://schemas.microsoft.com/office/drawing/2014/main" id="{68EBA5B2-3C39-4C51-A6E6-DF414B0D996D}"/>
              </a:ext>
            </a:extLst>
          </p:cNvPr>
          <p:cNvSpPr txBox="1"/>
          <p:nvPr/>
        </p:nvSpPr>
        <p:spPr>
          <a:xfrm>
            <a:off x="4371447" y="5219700"/>
            <a:ext cx="7610058" cy="846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algn="ctr">
              <a:spcAft>
                <a:spcPts val="1800"/>
              </a:spcAft>
              <a:buSzPct val="100000"/>
              <a:defRPr/>
            </a:pPr>
            <a:r>
              <a:rPr lang="en-US" sz="2800" b="1" dirty="0">
                <a:solidFill>
                  <a:srgbClr val="F07F65"/>
                </a:solidFill>
                <a:latin typeface="DM Sans"/>
              </a:rPr>
              <a:t>The model is the program! </a:t>
            </a:r>
            <a:endParaRPr kumimoji="0" sz="2800" b="1" u="none" strike="noStrike" kern="0" cap="none" spc="0" normalizeH="0" baseline="0" noProof="0" dirty="0">
              <a:ln>
                <a:noFill/>
              </a:ln>
              <a:solidFill>
                <a:srgbClr val="F07F65"/>
              </a:solidFill>
              <a:effectLst/>
              <a:uLnTx/>
              <a:uFillTx/>
              <a:latin typeface="DM Sans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806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1251599-4DF9-4EFA-9603-8BD981066B9D}"/>
              </a:ext>
            </a:extLst>
          </p:cNvPr>
          <p:cNvSpPr/>
          <p:nvPr/>
        </p:nvSpPr>
        <p:spPr>
          <a:xfrm rot="16200000">
            <a:off x="3936488" y="2461936"/>
            <a:ext cx="4342960" cy="1803118"/>
          </a:xfrm>
          <a:prstGeom prst="roundRect">
            <a:avLst/>
          </a:prstGeom>
          <a:solidFill>
            <a:srgbClr val="F6B0A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Google Shape;1688;p144">
            <a:extLst>
              <a:ext uri="{FF2B5EF4-FFF2-40B4-BE49-F238E27FC236}">
                <a16:creationId xmlns:a16="http://schemas.microsoft.com/office/drawing/2014/main" id="{0D9CF9ED-52F1-4C2A-B7D5-3319E0F23449}"/>
              </a:ext>
            </a:extLst>
          </p:cNvPr>
          <p:cNvSpPr txBox="1">
            <a:spLocks/>
          </p:cNvSpPr>
          <p:nvPr/>
        </p:nvSpPr>
        <p:spPr>
          <a:xfrm>
            <a:off x="794292" y="2505960"/>
            <a:ext cx="283416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DM Sans"/>
              <a:buNone/>
              <a:defRPr sz="3600" b="1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700"/>
              <a:buFont typeface="DM San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DM Sans"/>
              </a:rPr>
              <a:t>RelationalAI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DM Sans"/>
              </a:rPr>
              <a:t> Knowledge Graph System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50A04D4-8BD4-4495-9F55-E66D5AB89C62}"/>
              </a:ext>
            </a:extLst>
          </p:cNvPr>
          <p:cNvGrpSpPr/>
          <p:nvPr/>
        </p:nvGrpSpPr>
        <p:grpSpPr>
          <a:xfrm rot="8100000">
            <a:off x="1258" y="5179280"/>
            <a:ext cx="3729221" cy="3725276"/>
            <a:chOff x="8439160" y="0"/>
            <a:chExt cx="9848840" cy="9838421"/>
          </a:xfrm>
        </p:grpSpPr>
        <p:pic>
          <p:nvPicPr>
            <p:cNvPr id="24" name="Google Shape;12;g12324005d73_1_0" descr="preencoded.png">
              <a:extLst>
                <a:ext uri="{FF2B5EF4-FFF2-40B4-BE49-F238E27FC236}">
                  <a16:creationId xmlns:a16="http://schemas.microsoft.com/office/drawing/2014/main" id="{8C005D74-65D8-4676-ACB4-6085E25EE97C}"/>
                </a:ext>
              </a:extLst>
            </p:cNvPr>
            <p:cNvPicPr preferRelativeResize="0"/>
            <p:nvPr/>
          </p:nvPicPr>
          <p:blipFill rotWithShape="1">
            <a:blip r:embed="rId2">
              <a:alphaModFix amt="35000"/>
            </a:blip>
            <a:srcRect/>
            <a:stretch/>
          </p:blipFill>
          <p:spPr>
            <a:xfrm>
              <a:off x="8439160" y="0"/>
              <a:ext cx="9848840" cy="98384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Triangle 28">
              <a:extLst>
                <a:ext uri="{FF2B5EF4-FFF2-40B4-BE49-F238E27FC236}">
                  <a16:creationId xmlns:a16="http://schemas.microsoft.com/office/drawing/2014/main" id="{2F73614A-12E9-4C82-B896-369413712368}"/>
                </a:ext>
              </a:extLst>
            </p:cNvPr>
            <p:cNvSpPr/>
            <p:nvPr userDrawn="1"/>
          </p:nvSpPr>
          <p:spPr>
            <a:xfrm>
              <a:off x="9265920" y="3579438"/>
              <a:ext cx="820278" cy="694944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6" name="Triangle 29">
              <a:extLst>
                <a:ext uri="{FF2B5EF4-FFF2-40B4-BE49-F238E27FC236}">
                  <a16:creationId xmlns:a16="http://schemas.microsoft.com/office/drawing/2014/main" id="{88765E01-234E-4945-B46B-F253CC47E94F}"/>
                </a:ext>
              </a:extLst>
            </p:cNvPr>
            <p:cNvSpPr/>
            <p:nvPr userDrawn="1"/>
          </p:nvSpPr>
          <p:spPr>
            <a:xfrm>
              <a:off x="10094976" y="1158240"/>
              <a:ext cx="483375" cy="409518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7" name="Triangle 30">
              <a:extLst>
                <a:ext uri="{FF2B5EF4-FFF2-40B4-BE49-F238E27FC236}">
                  <a16:creationId xmlns:a16="http://schemas.microsoft.com/office/drawing/2014/main" id="{3570F666-750D-48AC-958B-07372BCB1186}"/>
                </a:ext>
              </a:extLst>
            </p:cNvPr>
            <p:cNvSpPr/>
            <p:nvPr userDrawn="1"/>
          </p:nvSpPr>
          <p:spPr>
            <a:xfrm>
              <a:off x="10966705" y="2465990"/>
              <a:ext cx="213360" cy="180760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8" name="Triangle 31">
              <a:extLst>
                <a:ext uri="{FF2B5EF4-FFF2-40B4-BE49-F238E27FC236}">
                  <a16:creationId xmlns:a16="http://schemas.microsoft.com/office/drawing/2014/main" id="{8632DD7A-FC0E-4DB1-9FF7-D084338CFFD9}"/>
                </a:ext>
              </a:extLst>
            </p:cNvPr>
            <p:cNvSpPr/>
            <p:nvPr userDrawn="1"/>
          </p:nvSpPr>
          <p:spPr>
            <a:xfrm>
              <a:off x="12862561" y="570134"/>
              <a:ext cx="213360" cy="180760"/>
            </a:xfrm>
            <a:prstGeom prst="triangle">
              <a:avLst/>
            </a:prstGeom>
            <a:solidFill>
              <a:schemeClr val="bg1">
                <a:alpha val="34164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9" name="Triangle 32">
              <a:extLst>
                <a:ext uri="{FF2B5EF4-FFF2-40B4-BE49-F238E27FC236}">
                  <a16:creationId xmlns:a16="http://schemas.microsoft.com/office/drawing/2014/main" id="{74FC1A06-2B15-467B-8DAB-536820E031B9}"/>
                </a:ext>
              </a:extLst>
            </p:cNvPr>
            <p:cNvSpPr/>
            <p:nvPr userDrawn="1"/>
          </p:nvSpPr>
          <p:spPr>
            <a:xfrm>
              <a:off x="12228577" y="3579438"/>
              <a:ext cx="213360" cy="180760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30" name="Triangle 33">
              <a:extLst>
                <a:ext uri="{FF2B5EF4-FFF2-40B4-BE49-F238E27FC236}">
                  <a16:creationId xmlns:a16="http://schemas.microsoft.com/office/drawing/2014/main" id="{0C246512-4DCE-4444-B13A-2072C34E095C}"/>
                </a:ext>
              </a:extLst>
            </p:cNvPr>
            <p:cNvSpPr/>
            <p:nvPr userDrawn="1"/>
          </p:nvSpPr>
          <p:spPr>
            <a:xfrm>
              <a:off x="16422625" y="3791764"/>
              <a:ext cx="213360" cy="180760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844BBB6-1A8A-4966-B05D-4E0B3EC60622}"/>
                </a:ext>
              </a:extLst>
            </p:cNvPr>
            <p:cNvSpPr/>
            <p:nvPr userDrawn="1"/>
          </p:nvSpPr>
          <p:spPr>
            <a:xfrm flipV="1">
              <a:off x="15849600" y="4523232"/>
              <a:ext cx="195072" cy="195072"/>
            </a:xfrm>
            <a:prstGeom prst="rect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FE59FB3-A407-4607-BC02-FA3D0D2523A5}"/>
                </a:ext>
              </a:extLst>
            </p:cNvPr>
            <p:cNvSpPr/>
            <p:nvPr userDrawn="1"/>
          </p:nvSpPr>
          <p:spPr>
            <a:xfrm>
              <a:off x="15795822" y="5444272"/>
              <a:ext cx="248850" cy="248850"/>
            </a:xfrm>
            <a:prstGeom prst="ellips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1F54AEA-515B-42D5-B2A8-DEAD45B2253A}"/>
                </a:ext>
              </a:extLst>
            </p:cNvPr>
            <p:cNvSpPr/>
            <p:nvPr userDrawn="1"/>
          </p:nvSpPr>
          <p:spPr>
            <a:xfrm>
              <a:off x="17484414" y="5194880"/>
              <a:ext cx="248850" cy="2488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26D298C-3E83-4122-8AEF-AA9DD8C6A390}"/>
                </a:ext>
              </a:extLst>
            </p:cNvPr>
            <p:cNvSpPr/>
            <p:nvPr userDrawn="1"/>
          </p:nvSpPr>
          <p:spPr>
            <a:xfrm>
              <a:off x="16478032" y="6190052"/>
              <a:ext cx="248850" cy="248850"/>
            </a:xfrm>
            <a:prstGeom prst="ellips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EA3F606-FD1B-4199-BC36-E5EB80F6EC45}"/>
                </a:ext>
              </a:extLst>
            </p:cNvPr>
            <p:cNvSpPr/>
            <p:nvPr userDrawn="1"/>
          </p:nvSpPr>
          <p:spPr>
            <a:xfrm flipV="1">
              <a:off x="15630971" y="7170525"/>
              <a:ext cx="96450" cy="96450"/>
            </a:xfrm>
            <a:prstGeom prst="ellips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19BD746-56BF-423C-B804-7A0192E01EFD}"/>
                </a:ext>
              </a:extLst>
            </p:cNvPr>
            <p:cNvSpPr/>
            <p:nvPr userDrawn="1"/>
          </p:nvSpPr>
          <p:spPr>
            <a:xfrm>
              <a:off x="17935711" y="8181252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B33DEEC-35A1-48B2-AA0F-1B628DFE682A}"/>
                </a:ext>
              </a:extLst>
            </p:cNvPr>
            <p:cNvSpPr/>
            <p:nvPr userDrawn="1"/>
          </p:nvSpPr>
          <p:spPr>
            <a:xfrm>
              <a:off x="18039199" y="6017167"/>
              <a:ext cx="97823" cy="978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F7D4559-9BFB-4F35-839F-80307C74D0DE}"/>
              </a:ext>
            </a:extLst>
          </p:cNvPr>
          <p:cNvGrpSpPr/>
          <p:nvPr/>
        </p:nvGrpSpPr>
        <p:grpSpPr>
          <a:xfrm rot="5400000">
            <a:off x="4466573" y="2992021"/>
            <a:ext cx="4342958" cy="742950"/>
            <a:chOff x="1854200" y="4214478"/>
            <a:chExt cx="8483600" cy="74295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9B9A5A5-B65B-4970-AC77-AAC756A4C5AC}"/>
                </a:ext>
              </a:extLst>
            </p:cNvPr>
            <p:cNvSpPr/>
            <p:nvPr/>
          </p:nvSpPr>
          <p:spPr>
            <a:xfrm rot="10800000">
              <a:off x="1854200" y="4214478"/>
              <a:ext cx="5988162" cy="742950"/>
            </a:xfrm>
            <a:prstGeom prst="rect">
              <a:avLst/>
            </a:prstGeom>
            <a:solidFill>
              <a:srgbClr val="F6B0A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REL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44D6A0F-35AB-4D1A-8813-CB4443FE7ADD}"/>
                </a:ext>
              </a:extLst>
            </p:cNvPr>
            <p:cNvSpPr/>
            <p:nvPr/>
          </p:nvSpPr>
          <p:spPr>
            <a:xfrm rot="10800000">
              <a:off x="7842361" y="4214478"/>
              <a:ext cx="2495439" cy="742950"/>
            </a:xfrm>
            <a:prstGeom prst="rect">
              <a:avLst/>
            </a:prstGeom>
            <a:solidFill>
              <a:srgbClr val="AFD7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SQL</a:t>
              </a:r>
            </a:p>
          </p:txBody>
        </p:sp>
      </p:grpSp>
      <p:sp>
        <p:nvSpPr>
          <p:cNvPr id="67" name="Rectangle 66">
            <a:hlinkClick r:id="rId3"/>
            <a:extLst>
              <a:ext uri="{FF2B5EF4-FFF2-40B4-BE49-F238E27FC236}">
                <a16:creationId xmlns:a16="http://schemas.microsoft.com/office/drawing/2014/main" id="{33BD3051-CE55-4B50-AE29-3751AD5D1DB8}"/>
              </a:ext>
            </a:extLst>
          </p:cNvPr>
          <p:cNvSpPr/>
          <p:nvPr/>
        </p:nvSpPr>
        <p:spPr>
          <a:xfrm rot="16200000">
            <a:off x="6894675" y="2695744"/>
            <a:ext cx="1093347" cy="766508"/>
          </a:xfrm>
          <a:prstGeom prst="rect">
            <a:avLst/>
          </a:prstGeom>
          <a:solidFill>
            <a:srgbClr val="99C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Legend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1054BC9-4437-4DD2-AB50-4D69A070714D}"/>
              </a:ext>
            </a:extLst>
          </p:cNvPr>
          <p:cNvSpPr/>
          <p:nvPr/>
        </p:nvSpPr>
        <p:spPr>
          <a:xfrm rot="16200000">
            <a:off x="6981408" y="3734949"/>
            <a:ext cx="925618" cy="766510"/>
          </a:xfrm>
          <a:prstGeom prst="rect">
            <a:avLst/>
          </a:prstGeom>
          <a:solidFill>
            <a:srgbClr val="3399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DSLs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625F6855-6630-4455-A329-1C29E22DEA25}"/>
              </a:ext>
            </a:extLst>
          </p:cNvPr>
          <p:cNvSpPr/>
          <p:nvPr/>
        </p:nvSpPr>
        <p:spPr>
          <a:xfrm>
            <a:off x="7081149" y="1869347"/>
            <a:ext cx="3952223" cy="632156"/>
          </a:xfrm>
          <a:prstGeom prst="roundRect">
            <a:avLst>
              <a:gd name="adj" fmla="val 0"/>
            </a:avLst>
          </a:prstGeom>
          <a:solidFill>
            <a:srgbClr val="D6FDFE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Apps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5C0698EF-3EFB-4281-876E-AEAD8CB4A6BC}"/>
              </a:ext>
            </a:extLst>
          </p:cNvPr>
          <p:cNvSpPr/>
          <p:nvPr/>
        </p:nvSpPr>
        <p:spPr>
          <a:xfrm>
            <a:off x="7063701" y="1191620"/>
            <a:ext cx="3969671" cy="646278"/>
          </a:xfrm>
          <a:prstGeom prst="roundRect">
            <a:avLst>
              <a:gd name="adj" fmla="val 0"/>
            </a:avLst>
          </a:prstGeom>
          <a:solidFill>
            <a:srgbClr val="CDE2E8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Governance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Apps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ACA5E12A-3B5A-4F38-B105-2BCA7FA1AFA3}"/>
              </a:ext>
            </a:extLst>
          </p:cNvPr>
          <p:cNvSpPr/>
          <p:nvPr/>
        </p:nvSpPr>
        <p:spPr>
          <a:xfrm>
            <a:off x="7858294" y="2532325"/>
            <a:ext cx="3175078" cy="1092247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002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Legend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Apps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6A9C725F-EB85-451F-8AC3-D67C8DD1134A}"/>
              </a:ext>
            </a:extLst>
          </p:cNvPr>
          <p:cNvSpPr/>
          <p:nvPr/>
        </p:nvSpPr>
        <p:spPr>
          <a:xfrm>
            <a:off x="7855425" y="3656493"/>
            <a:ext cx="3175078" cy="924519"/>
          </a:xfrm>
          <a:prstGeom prst="roundRect">
            <a:avLst>
              <a:gd name="adj" fmla="val 0"/>
            </a:avLst>
          </a:prstGeom>
          <a:solidFill>
            <a:srgbClr val="6699FF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DSL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Apps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9EED446-2508-4C1F-B10F-8DD290FEB2C3}"/>
              </a:ext>
            </a:extLst>
          </p:cNvPr>
          <p:cNvSpPr/>
          <p:nvPr/>
        </p:nvSpPr>
        <p:spPr>
          <a:xfrm>
            <a:off x="7060962" y="4618635"/>
            <a:ext cx="3972409" cy="916341"/>
          </a:xfrm>
          <a:prstGeom prst="roundRect">
            <a:avLst>
              <a:gd name="adj" fmla="val 0"/>
            </a:avLst>
          </a:prstGeom>
          <a:solidFill>
            <a:srgbClr val="8FC7FF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other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SQL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Apps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E34F97B-0579-475A-8537-6790B6B0F62C}"/>
              </a:ext>
            </a:extLst>
          </p:cNvPr>
          <p:cNvSpPr txBox="1"/>
          <p:nvPr/>
        </p:nvSpPr>
        <p:spPr>
          <a:xfrm rot="16200000">
            <a:off x="3908885" y="3155153"/>
            <a:ext cx="36867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RelationalAI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Knowledge  Graph System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3F677-2C26-4C97-BECA-68914772C6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28</a:t>
            </a:fld>
            <a:endParaRPr lang="en"/>
          </a:p>
        </p:txBody>
      </p:sp>
      <p:pic>
        <p:nvPicPr>
          <p:cNvPr id="50" name="Google Shape;569;p37">
            <a:hlinkClick r:id="rId3"/>
            <a:extLst>
              <a:ext uri="{FF2B5EF4-FFF2-40B4-BE49-F238E27FC236}">
                <a16:creationId xmlns:a16="http://schemas.microsoft.com/office/drawing/2014/main" id="{2C384FD6-3D66-4C85-98CB-F5EBCD31781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20510" y="2595438"/>
            <a:ext cx="942510" cy="967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73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1AD4D630-4C5F-4F95-B752-68EB5CDD7232}"/>
              </a:ext>
            </a:extLst>
          </p:cNvPr>
          <p:cNvSpPr/>
          <p:nvPr/>
        </p:nvSpPr>
        <p:spPr>
          <a:xfrm>
            <a:off x="8246882" y="3241301"/>
            <a:ext cx="3999441" cy="36166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rtlCol="0" anchor="t" anchorCtr="0">
            <a:noAutofit/>
          </a:bodyPr>
          <a:lstStyle/>
          <a:p>
            <a:pPr marL="0" marR="0" indent="0" algn="l" rtl="0">
              <a:lnSpc>
                <a:spcPct val="11555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375" u="none" strike="noStrike" cap="none" dirty="0">
              <a:solidFill>
                <a:srgbClr val="FFFFFF"/>
              </a:solidFill>
              <a:latin typeface="Lato Light" panose="020F0302020204030203" pitchFamily="34" charset="77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14CAC24-77C8-4F08-BFBE-8BEE440BB9E7}"/>
              </a:ext>
            </a:extLst>
          </p:cNvPr>
          <p:cNvSpPr/>
          <p:nvPr/>
        </p:nvSpPr>
        <p:spPr>
          <a:xfrm>
            <a:off x="484164" y="4159405"/>
            <a:ext cx="3828339" cy="26985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rtlCol="0" anchor="t" anchorCtr="0">
            <a:noAutofit/>
          </a:bodyPr>
          <a:lstStyle/>
          <a:p>
            <a:pPr marL="0" marR="0" indent="0" algn="l" rtl="0">
              <a:lnSpc>
                <a:spcPct val="11555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375" u="none" strike="noStrike" cap="none" dirty="0">
              <a:solidFill>
                <a:srgbClr val="FFFFFF"/>
              </a:solidFill>
              <a:latin typeface="Lato Light" panose="020F0302020204030203" pitchFamily="34" charset="77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64E69EC-DF97-4E36-A219-1905584C79AA}"/>
              </a:ext>
            </a:extLst>
          </p:cNvPr>
          <p:cNvSpPr/>
          <p:nvPr/>
        </p:nvSpPr>
        <p:spPr>
          <a:xfrm>
            <a:off x="4291625" y="3703222"/>
            <a:ext cx="3999441" cy="31547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rtlCol="0" anchor="t" anchorCtr="0">
            <a:noAutofit/>
          </a:bodyPr>
          <a:lstStyle/>
          <a:p>
            <a:pPr marL="0" marR="0" indent="0" algn="l" rtl="0">
              <a:lnSpc>
                <a:spcPct val="11555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375" u="none" strike="noStrike" cap="none" dirty="0">
              <a:solidFill>
                <a:srgbClr val="FFFFFF"/>
              </a:solidFill>
              <a:latin typeface="Lato Light" panose="020F0302020204030203" pitchFamily="34" charset="77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68" name="Rectangle: Top Corners Rounded 67">
            <a:extLst>
              <a:ext uri="{FF2B5EF4-FFF2-40B4-BE49-F238E27FC236}">
                <a16:creationId xmlns:a16="http://schemas.microsoft.com/office/drawing/2014/main" id="{6F89B151-CD33-4B6E-9922-DF3357DBC4C9}"/>
              </a:ext>
            </a:extLst>
          </p:cNvPr>
          <p:cNvSpPr/>
          <p:nvPr/>
        </p:nvSpPr>
        <p:spPr>
          <a:xfrm rot="10800000">
            <a:off x="4025585" y="5684889"/>
            <a:ext cx="4596625" cy="621339"/>
          </a:xfrm>
          <a:prstGeom prst="round2SameRect">
            <a:avLst/>
          </a:prstGeom>
          <a:solidFill>
            <a:srgbClr val="1022AF"/>
          </a:solidFill>
          <a:ln>
            <a:noFill/>
          </a:ln>
        </p:spPr>
        <p:txBody>
          <a:bodyPr spcFirstLastPara="1" wrap="square" lIns="0" tIns="0" rIns="0" bIns="0" rtlCol="0" anchor="t" anchorCtr="0">
            <a:noAutofit/>
          </a:bodyPr>
          <a:lstStyle/>
          <a:p>
            <a:pPr marL="0" marR="0" indent="0" algn="l" rtl="0">
              <a:lnSpc>
                <a:spcPct val="11555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375" u="none" strike="noStrike" cap="none" dirty="0">
              <a:solidFill>
                <a:srgbClr val="FFFFFF"/>
              </a:solidFill>
              <a:latin typeface="Lato Light" panose="020F0302020204030203" pitchFamily="34" charset="77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65" name="Rectangle: Top Corners Rounded 64">
            <a:extLst>
              <a:ext uri="{FF2B5EF4-FFF2-40B4-BE49-F238E27FC236}">
                <a16:creationId xmlns:a16="http://schemas.microsoft.com/office/drawing/2014/main" id="{381DBC49-4D73-44A0-9FB6-1DB57F0962A7}"/>
              </a:ext>
            </a:extLst>
          </p:cNvPr>
          <p:cNvSpPr/>
          <p:nvPr/>
        </p:nvSpPr>
        <p:spPr>
          <a:xfrm>
            <a:off x="4025588" y="1772218"/>
            <a:ext cx="4596626" cy="509398"/>
          </a:xfrm>
          <a:prstGeom prst="round2SameRect">
            <a:avLst/>
          </a:prstGeom>
          <a:solidFill>
            <a:srgbClr val="1022AF"/>
          </a:solidFill>
          <a:ln>
            <a:noFill/>
          </a:ln>
        </p:spPr>
        <p:txBody>
          <a:bodyPr spcFirstLastPara="1" wrap="square" lIns="0" tIns="0" rIns="0" bIns="0" rtlCol="0" anchor="t" anchorCtr="0">
            <a:noAutofit/>
          </a:bodyPr>
          <a:lstStyle/>
          <a:p>
            <a:pPr marL="0" marR="0" indent="0" algn="l" rtl="0">
              <a:lnSpc>
                <a:spcPct val="11555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375" u="none" strike="noStrike" cap="none" dirty="0">
              <a:solidFill>
                <a:srgbClr val="FFFFFF"/>
              </a:solidFill>
              <a:latin typeface="Lato Light" panose="020F0302020204030203" pitchFamily="34" charset="77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A2E67-B3AB-4739-912D-FB1319A2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Relational Knowledge Graph System Timeline</a:t>
            </a:r>
          </a:p>
        </p:txBody>
      </p:sp>
      <p:sp>
        <p:nvSpPr>
          <p:cNvPr id="41" name="Google Shape;1234;p117">
            <a:extLst>
              <a:ext uri="{FF2B5EF4-FFF2-40B4-BE49-F238E27FC236}">
                <a16:creationId xmlns:a16="http://schemas.microsoft.com/office/drawing/2014/main" id="{0A654F74-A9A7-43E9-8375-C9D4047B3A50}"/>
              </a:ext>
            </a:extLst>
          </p:cNvPr>
          <p:cNvSpPr txBox="1"/>
          <p:nvPr/>
        </p:nvSpPr>
        <p:spPr>
          <a:xfrm>
            <a:off x="5074937" y="1759463"/>
            <a:ext cx="2534699" cy="49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  <a:ea typeface="JetBrains Mono"/>
                <a:cs typeface="JetBrains Mono"/>
                <a:sym typeface="JetBrains Mono"/>
              </a:rPr>
              <a:t>Key published IP</a:t>
            </a:r>
          </a:p>
        </p:txBody>
      </p:sp>
      <p:sp>
        <p:nvSpPr>
          <p:cNvPr id="43" name="Google Shape;9;p2">
            <a:extLst>
              <a:ext uri="{FF2B5EF4-FFF2-40B4-BE49-F238E27FC236}">
                <a16:creationId xmlns:a16="http://schemas.microsoft.com/office/drawing/2014/main" id="{34AE9D9E-3825-4958-B50C-0E9DC139C7E6}"/>
              </a:ext>
            </a:extLst>
          </p:cNvPr>
          <p:cNvSpPr/>
          <p:nvPr/>
        </p:nvSpPr>
        <p:spPr>
          <a:xfrm>
            <a:off x="33" y="-33"/>
            <a:ext cx="464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2" name="Google Shape;809;p88">
            <a:extLst>
              <a:ext uri="{FF2B5EF4-FFF2-40B4-BE49-F238E27FC236}">
                <a16:creationId xmlns:a16="http://schemas.microsoft.com/office/drawing/2014/main" id="{E64593FB-3442-4EA7-9808-B94A0DA68014}"/>
              </a:ext>
            </a:extLst>
          </p:cNvPr>
          <p:cNvSpPr txBox="1"/>
          <p:nvPr/>
        </p:nvSpPr>
        <p:spPr>
          <a:xfrm>
            <a:off x="3290995" y="3125684"/>
            <a:ext cx="882963" cy="797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Datalog 2.0 </a:t>
            </a:r>
            <a:b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workshop </a:t>
            </a:r>
            <a:b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 Oxford</a:t>
            </a:r>
          </a:p>
        </p:txBody>
      </p:sp>
      <p:sp>
        <p:nvSpPr>
          <p:cNvPr id="83" name="Google Shape;810;p88">
            <a:extLst>
              <a:ext uri="{FF2B5EF4-FFF2-40B4-BE49-F238E27FC236}">
                <a16:creationId xmlns:a16="http://schemas.microsoft.com/office/drawing/2014/main" id="{97A99B16-1249-4C49-8E0F-834F6BA2727A}"/>
              </a:ext>
            </a:extLst>
          </p:cNvPr>
          <p:cNvSpPr txBox="1"/>
          <p:nvPr/>
        </p:nvSpPr>
        <p:spPr>
          <a:xfrm>
            <a:off x="589794" y="4519864"/>
            <a:ext cx="1104921" cy="797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Molham Aref launches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LogicBlox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4" name="Google Shape;809;p88">
            <a:extLst>
              <a:ext uri="{FF2B5EF4-FFF2-40B4-BE49-F238E27FC236}">
                <a16:creationId xmlns:a16="http://schemas.microsoft.com/office/drawing/2014/main" id="{0A805D53-9E18-46E1-8BEF-483C2482F101}"/>
              </a:ext>
            </a:extLst>
          </p:cNvPr>
          <p:cNvSpPr txBox="1"/>
          <p:nvPr/>
        </p:nvSpPr>
        <p:spPr>
          <a:xfrm>
            <a:off x="5761668" y="3963473"/>
            <a:ext cx="1401132" cy="153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LogicBlox 4.0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irst relational DB with worst-case optimal joins &amp; incremental data maintenance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5" name="Google Shape;809;p88">
            <a:extLst>
              <a:ext uri="{FF2B5EF4-FFF2-40B4-BE49-F238E27FC236}">
                <a16:creationId xmlns:a16="http://schemas.microsoft.com/office/drawing/2014/main" id="{F854E5D1-3D07-4AD4-A39E-1B8E78431391}"/>
              </a:ext>
            </a:extLst>
          </p:cNvPr>
          <p:cNvSpPr txBox="1"/>
          <p:nvPr/>
        </p:nvSpPr>
        <p:spPr>
          <a:xfrm>
            <a:off x="6841599" y="2600909"/>
            <a:ext cx="1069002" cy="130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 semantic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(Hung Ngo)</a:t>
            </a:r>
          </a:p>
        </p:txBody>
      </p:sp>
      <p:sp>
        <p:nvSpPr>
          <p:cNvPr id="86" name="Google Shape;809;p88">
            <a:extLst>
              <a:ext uri="{FF2B5EF4-FFF2-40B4-BE49-F238E27FC236}">
                <a16:creationId xmlns:a16="http://schemas.microsoft.com/office/drawing/2014/main" id="{606BCF0D-4AE6-49E1-A6F2-C32908C6D9F2}"/>
              </a:ext>
            </a:extLst>
          </p:cNvPr>
          <p:cNvSpPr txBox="1"/>
          <p:nvPr/>
        </p:nvSpPr>
        <p:spPr>
          <a:xfrm>
            <a:off x="4320243" y="2713597"/>
            <a:ext cx="894003" cy="130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Worst-case </a:t>
            </a:r>
            <a:br>
              <a:rPr lang="en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optimality proof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(Hung Ngo)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8" name="Google Shape;809;p88">
            <a:extLst>
              <a:ext uri="{FF2B5EF4-FFF2-40B4-BE49-F238E27FC236}">
                <a16:creationId xmlns:a16="http://schemas.microsoft.com/office/drawing/2014/main" id="{7D0AC47E-2176-4ABB-A513-353B5C9B85D2}"/>
              </a:ext>
            </a:extLst>
          </p:cNvPr>
          <p:cNvSpPr txBox="1"/>
          <p:nvPr/>
        </p:nvSpPr>
        <p:spPr>
          <a:xfrm>
            <a:off x="8382707" y="3718041"/>
            <a:ext cx="1175301" cy="81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RelationalAI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Founded by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olham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Aref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2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Google Shape;809;p88">
            <a:extLst>
              <a:ext uri="{FF2B5EF4-FFF2-40B4-BE49-F238E27FC236}">
                <a16:creationId xmlns:a16="http://schemas.microsoft.com/office/drawing/2014/main" id="{CE634B9D-859C-45DE-9A4B-18119311E919}"/>
              </a:ext>
            </a:extLst>
          </p:cNvPr>
          <p:cNvSpPr txBox="1"/>
          <p:nvPr/>
        </p:nvSpPr>
        <p:spPr>
          <a:xfrm>
            <a:off x="10913271" y="3376305"/>
            <a:ext cx="1494768" cy="910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RelationalAI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</a:t>
            </a:r>
            <a:b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availability 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1" name="Google Shape;809;p88">
            <a:extLst>
              <a:ext uri="{FF2B5EF4-FFF2-40B4-BE49-F238E27FC236}">
                <a16:creationId xmlns:a16="http://schemas.microsoft.com/office/drawing/2014/main" id="{9C2BA7D2-AC54-4845-8486-B996472FC69B}"/>
              </a:ext>
            </a:extLst>
          </p:cNvPr>
          <p:cNvSpPr txBox="1"/>
          <p:nvPr/>
        </p:nvSpPr>
        <p:spPr>
          <a:xfrm>
            <a:off x="9410787" y="1737945"/>
            <a:ext cx="1274712" cy="148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Convergence </a:t>
            </a:r>
            <a:br>
              <a:rPr lang="en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Datalog over </a:t>
            </a: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lang="en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Pre-) Semirings (khamis, Ngo, Pichler, Suciu, and Wang)</a:t>
            </a:r>
            <a:endParaRPr kumimoji="0" lang="en" sz="12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2" name="Google Shape;809;p88">
            <a:extLst>
              <a:ext uri="{FF2B5EF4-FFF2-40B4-BE49-F238E27FC236}">
                <a16:creationId xmlns:a16="http://schemas.microsoft.com/office/drawing/2014/main" id="{8C2CB8C1-6DB3-4C21-B85D-1477E956FEA3}"/>
              </a:ext>
            </a:extLst>
          </p:cNvPr>
          <p:cNvSpPr txBox="1"/>
          <p:nvPr/>
        </p:nvSpPr>
        <p:spPr>
          <a:xfrm>
            <a:off x="1956701" y="4339899"/>
            <a:ext cx="1276513" cy="130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Bravenboer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odd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Veldhuizen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LogicBlox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210133-8198-4C05-B6DE-53B532C38ED1}"/>
              </a:ext>
            </a:extLst>
          </p:cNvPr>
          <p:cNvGrpSpPr/>
          <p:nvPr/>
        </p:nvGrpSpPr>
        <p:grpSpPr>
          <a:xfrm>
            <a:off x="464833" y="3505780"/>
            <a:ext cx="6636676" cy="1014085"/>
            <a:chOff x="348778" y="1543686"/>
            <a:chExt cx="7085714" cy="81911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3489974-3EF7-41AE-9775-8EE5B3FC3EEC}"/>
                </a:ext>
              </a:extLst>
            </p:cNvPr>
            <p:cNvGrpSpPr/>
            <p:nvPr/>
          </p:nvGrpSpPr>
          <p:grpSpPr>
            <a:xfrm>
              <a:off x="348778" y="1555601"/>
              <a:ext cx="7085714" cy="793162"/>
              <a:chOff x="476251" y="1958921"/>
              <a:chExt cx="7085714" cy="793162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7A8123C-4425-40FF-83CF-FC6A304A70EC}"/>
                  </a:ext>
                </a:extLst>
              </p:cNvPr>
              <p:cNvSpPr/>
              <p:nvPr/>
            </p:nvSpPr>
            <p:spPr>
              <a:xfrm>
                <a:off x="476251" y="2468113"/>
                <a:ext cx="1634651" cy="283970"/>
              </a:xfrm>
              <a:prstGeom prst="rect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10024D4E-69FA-4DD5-B42F-F23B754D2217}"/>
                  </a:ext>
                </a:extLst>
              </p:cNvPr>
              <p:cNvGrpSpPr/>
              <p:nvPr/>
            </p:nvGrpSpPr>
            <p:grpSpPr>
              <a:xfrm>
                <a:off x="1841263" y="2340815"/>
                <a:ext cx="1634652" cy="411268"/>
                <a:chOff x="1588942" y="2126467"/>
                <a:chExt cx="1426599" cy="358923"/>
              </a:xfrm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20C16D27-17D9-485D-8CCC-DF43483DCDA8}"/>
                    </a:ext>
                  </a:extLst>
                </p:cNvPr>
                <p:cNvSpPr/>
                <p:nvPr/>
              </p:nvSpPr>
              <p:spPr>
                <a:xfrm>
                  <a:off x="1588943" y="2126467"/>
                  <a:ext cx="1426598" cy="247827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" name="Right Triangle 76">
                  <a:extLst>
                    <a:ext uri="{FF2B5EF4-FFF2-40B4-BE49-F238E27FC236}">
                      <a16:creationId xmlns:a16="http://schemas.microsoft.com/office/drawing/2014/main" id="{D907D3FD-C5BD-46A8-BADE-073520D676D8}"/>
                    </a:ext>
                  </a:extLst>
                </p:cNvPr>
                <p:cNvSpPr/>
                <p:nvPr/>
              </p:nvSpPr>
              <p:spPr>
                <a:xfrm rot="10800000">
                  <a:off x="1588942" y="2374294"/>
                  <a:ext cx="239061" cy="111096"/>
                </a:xfrm>
                <a:prstGeom prst="rtTriangle">
                  <a:avLst/>
                </a:prstGeom>
                <a:solidFill>
                  <a:srgbClr val="5016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24590B43-70D0-4EF1-9A52-086EB359B107}"/>
                  </a:ext>
                </a:extLst>
              </p:cNvPr>
              <p:cNvGrpSpPr/>
              <p:nvPr/>
            </p:nvGrpSpPr>
            <p:grpSpPr>
              <a:xfrm>
                <a:off x="3201988" y="2213517"/>
                <a:ext cx="1634652" cy="411268"/>
                <a:chOff x="1588942" y="2126467"/>
                <a:chExt cx="1426599" cy="358923"/>
              </a:xfrm>
            </p:grpSpPr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7FF862B9-BFF0-4287-8E83-275DBFA0B909}"/>
                    </a:ext>
                  </a:extLst>
                </p:cNvPr>
                <p:cNvSpPr/>
                <p:nvPr/>
              </p:nvSpPr>
              <p:spPr>
                <a:xfrm>
                  <a:off x="1588943" y="2126467"/>
                  <a:ext cx="1426598" cy="247827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Right Triangle 74">
                  <a:extLst>
                    <a:ext uri="{FF2B5EF4-FFF2-40B4-BE49-F238E27FC236}">
                      <a16:creationId xmlns:a16="http://schemas.microsoft.com/office/drawing/2014/main" id="{AB80FD6C-F85C-4061-8850-33F8E0578BE6}"/>
                    </a:ext>
                  </a:extLst>
                </p:cNvPr>
                <p:cNvSpPr/>
                <p:nvPr/>
              </p:nvSpPr>
              <p:spPr>
                <a:xfrm rot="10800000">
                  <a:off x="1588942" y="2374294"/>
                  <a:ext cx="239061" cy="111096"/>
                </a:xfrm>
                <a:prstGeom prst="rtTriangl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5A96B7F6-9EF6-4417-AEB8-143DCE5EA37B}"/>
                  </a:ext>
                </a:extLst>
              </p:cNvPr>
              <p:cNvGrpSpPr/>
              <p:nvPr/>
            </p:nvGrpSpPr>
            <p:grpSpPr>
              <a:xfrm>
                <a:off x="4566355" y="2086219"/>
                <a:ext cx="1634652" cy="411268"/>
                <a:chOff x="1588942" y="2126467"/>
                <a:chExt cx="1426599" cy="358923"/>
              </a:xfrm>
            </p:grpSpPr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F7426D7D-7DF5-4B54-976E-88794D96A429}"/>
                    </a:ext>
                  </a:extLst>
                </p:cNvPr>
                <p:cNvSpPr/>
                <p:nvPr/>
              </p:nvSpPr>
              <p:spPr>
                <a:xfrm>
                  <a:off x="1588943" y="2126467"/>
                  <a:ext cx="1426598" cy="247827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Right Triangle 72">
                  <a:extLst>
                    <a:ext uri="{FF2B5EF4-FFF2-40B4-BE49-F238E27FC236}">
                      <a16:creationId xmlns:a16="http://schemas.microsoft.com/office/drawing/2014/main" id="{60CC0A50-11F7-44E7-818D-25B761FF1361}"/>
                    </a:ext>
                  </a:extLst>
                </p:cNvPr>
                <p:cNvSpPr/>
                <p:nvPr/>
              </p:nvSpPr>
              <p:spPr>
                <a:xfrm rot="10800000">
                  <a:off x="1588942" y="2374294"/>
                  <a:ext cx="239061" cy="111096"/>
                </a:xfrm>
                <a:prstGeom prst="rtTriangle">
                  <a:avLst/>
                </a:prstGeom>
                <a:solidFill>
                  <a:srgbClr val="5016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65916E4E-2CC5-44CE-B1D6-EC92FE9FE63D}"/>
                  </a:ext>
                </a:extLst>
              </p:cNvPr>
              <p:cNvGrpSpPr/>
              <p:nvPr/>
            </p:nvGrpSpPr>
            <p:grpSpPr>
              <a:xfrm>
                <a:off x="5927313" y="1958921"/>
                <a:ext cx="1634652" cy="411268"/>
                <a:chOff x="1588942" y="2126467"/>
                <a:chExt cx="1426599" cy="358923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27AC4238-46F5-4A64-BCCE-205EB3EA1FCD}"/>
                    </a:ext>
                  </a:extLst>
                </p:cNvPr>
                <p:cNvSpPr/>
                <p:nvPr/>
              </p:nvSpPr>
              <p:spPr>
                <a:xfrm>
                  <a:off x="1588943" y="2126467"/>
                  <a:ext cx="1426598" cy="247827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Right Triangle 70">
                  <a:extLst>
                    <a:ext uri="{FF2B5EF4-FFF2-40B4-BE49-F238E27FC236}">
                      <a16:creationId xmlns:a16="http://schemas.microsoft.com/office/drawing/2014/main" id="{AC7A2E31-5750-4E53-A645-1EE4776564DA}"/>
                    </a:ext>
                  </a:extLst>
                </p:cNvPr>
                <p:cNvSpPr/>
                <p:nvPr/>
              </p:nvSpPr>
              <p:spPr>
                <a:xfrm rot="10800000">
                  <a:off x="1588942" y="2374294"/>
                  <a:ext cx="239061" cy="111096"/>
                </a:xfrm>
                <a:prstGeom prst="rtTriangl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6" name="Google Shape;1655;p8">
              <a:extLst>
                <a:ext uri="{FF2B5EF4-FFF2-40B4-BE49-F238E27FC236}">
                  <a16:creationId xmlns:a16="http://schemas.microsoft.com/office/drawing/2014/main" id="{2743E884-5F68-4063-AAA5-64A71ED6237F}"/>
                </a:ext>
              </a:extLst>
            </p:cNvPr>
            <p:cNvSpPr txBox="1"/>
            <p:nvPr/>
          </p:nvSpPr>
          <p:spPr>
            <a:xfrm>
              <a:off x="361674" y="2055003"/>
              <a:ext cx="1300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2005</a:t>
              </a:r>
            </a:p>
          </p:txBody>
        </p:sp>
        <p:sp>
          <p:nvSpPr>
            <p:cNvPr id="37" name="Google Shape;1657;p8">
              <a:extLst>
                <a:ext uri="{FF2B5EF4-FFF2-40B4-BE49-F238E27FC236}">
                  <a16:creationId xmlns:a16="http://schemas.microsoft.com/office/drawing/2014/main" id="{FE6846C0-D48E-4004-8A88-F2106A10F652}"/>
                </a:ext>
              </a:extLst>
            </p:cNvPr>
            <p:cNvSpPr txBox="1"/>
            <p:nvPr/>
          </p:nvSpPr>
          <p:spPr>
            <a:xfrm>
              <a:off x="5810898" y="1543686"/>
              <a:ext cx="1623593" cy="307800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</a:p>
          </p:txBody>
        </p:sp>
        <p:sp>
          <p:nvSpPr>
            <p:cNvPr id="38" name="Google Shape;1658;p8">
              <a:extLst>
                <a:ext uri="{FF2B5EF4-FFF2-40B4-BE49-F238E27FC236}">
                  <a16:creationId xmlns:a16="http://schemas.microsoft.com/office/drawing/2014/main" id="{12370720-EE0B-45CE-9F49-F6FEAEB0600A}"/>
                </a:ext>
              </a:extLst>
            </p:cNvPr>
            <p:cNvSpPr txBox="1"/>
            <p:nvPr/>
          </p:nvSpPr>
          <p:spPr>
            <a:xfrm>
              <a:off x="3070226" y="1799045"/>
              <a:ext cx="1364367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</a:p>
          </p:txBody>
        </p:sp>
        <p:sp>
          <p:nvSpPr>
            <p:cNvPr id="42" name="Google Shape;1665;p8">
              <a:extLst>
                <a:ext uri="{FF2B5EF4-FFF2-40B4-BE49-F238E27FC236}">
                  <a16:creationId xmlns:a16="http://schemas.microsoft.com/office/drawing/2014/main" id="{2B59B143-4466-4D65-AD53-84390CFBB0BE}"/>
                </a:ext>
              </a:extLst>
            </p:cNvPr>
            <p:cNvSpPr txBox="1"/>
            <p:nvPr/>
          </p:nvSpPr>
          <p:spPr>
            <a:xfrm>
              <a:off x="4434593" y="1675788"/>
              <a:ext cx="1360959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</a:p>
          </p:txBody>
        </p:sp>
        <p:sp>
          <p:nvSpPr>
            <p:cNvPr id="45" name="Google Shape;1670;p8">
              <a:extLst>
                <a:ext uri="{FF2B5EF4-FFF2-40B4-BE49-F238E27FC236}">
                  <a16:creationId xmlns:a16="http://schemas.microsoft.com/office/drawing/2014/main" id="{718CC96C-ACE4-4A3B-B013-6FAF3406C986}"/>
                </a:ext>
              </a:extLst>
            </p:cNvPr>
            <p:cNvSpPr txBox="1"/>
            <p:nvPr/>
          </p:nvSpPr>
          <p:spPr>
            <a:xfrm>
              <a:off x="1708855" y="1923312"/>
              <a:ext cx="1365559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2009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4733015-6F7C-498E-B9A5-C63B38D03F03}"/>
              </a:ext>
            </a:extLst>
          </p:cNvPr>
          <p:cNvGrpSpPr/>
          <p:nvPr/>
        </p:nvGrpSpPr>
        <p:grpSpPr>
          <a:xfrm>
            <a:off x="6839484" y="2880241"/>
            <a:ext cx="5362790" cy="996703"/>
            <a:chOff x="1708855" y="1543686"/>
            <a:chExt cx="5725637" cy="805077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3C89483F-55AA-420C-8171-7E19FDCCFFE3}"/>
                </a:ext>
              </a:extLst>
            </p:cNvPr>
            <p:cNvGrpSpPr/>
            <p:nvPr/>
          </p:nvGrpSpPr>
          <p:grpSpPr>
            <a:xfrm>
              <a:off x="1713790" y="1555601"/>
              <a:ext cx="5720702" cy="793162"/>
              <a:chOff x="1841263" y="1958921"/>
              <a:chExt cx="5720702" cy="793162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2101FF9E-CE21-456E-8807-1A3FB280D7DC}"/>
                  </a:ext>
                </a:extLst>
              </p:cNvPr>
              <p:cNvGrpSpPr/>
              <p:nvPr/>
            </p:nvGrpSpPr>
            <p:grpSpPr>
              <a:xfrm>
                <a:off x="1841263" y="2340815"/>
                <a:ext cx="1634652" cy="411268"/>
                <a:chOff x="1588942" y="2126467"/>
                <a:chExt cx="1426599" cy="358923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2FA15468-DDEB-44C0-88C6-0DE4ED53EDCC}"/>
                    </a:ext>
                  </a:extLst>
                </p:cNvPr>
                <p:cNvSpPr/>
                <p:nvPr/>
              </p:nvSpPr>
              <p:spPr>
                <a:xfrm>
                  <a:off x="1588943" y="2126467"/>
                  <a:ext cx="1426598" cy="247827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" name="Right Triangle 111">
                  <a:extLst>
                    <a:ext uri="{FF2B5EF4-FFF2-40B4-BE49-F238E27FC236}">
                      <a16:creationId xmlns:a16="http://schemas.microsoft.com/office/drawing/2014/main" id="{38F4EA99-8678-452C-ABEF-BE0C558907AF}"/>
                    </a:ext>
                  </a:extLst>
                </p:cNvPr>
                <p:cNvSpPr/>
                <p:nvPr/>
              </p:nvSpPr>
              <p:spPr>
                <a:xfrm rot="10800000">
                  <a:off x="1588942" y="2374294"/>
                  <a:ext cx="239061" cy="111096"/>
                </a:xfrm>
                <a:prstGeom prst="rtTriangle">
                  <a:avLst/>
                </a:prstGeom>
                <a:solidFill>
                  <a:srgbClr val="5016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563D99FA-5CB7-41B1-8FDD-66D6A7D14301}"/>
                  </a:ext>
                </a:extLst>
              </p:cNvPr>
              <p:cNvGrpSpPr/>
              <p:nvPr/>
            </p:nvGrpSpPr>
            <p:grpSpPr>
              <a:xfrm>
                <a:off x="3201988" y="2213517"/>
                <a:ext cx="1634652" cy="411268"/>
                <a:chOff x="1588942" y="2126467"/>
                <a:chExt cx="1426599" cy="358923"/>
              </a:xfrm>
            </p:grpSpPr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12397A82-14AF-4187-B59A-3AC6AC55AA4F}"/>
                    </a:ext>
                  </a:extLst>
                </p:cNvPr>
                <p:cNvSpPr/>
                <p:nvPr/>
              </p:nvSpPr>
              <p:spPr>
                <a:xfrm>
                  <a:off x="1588943" y="2126467"/>
                  <a:ext cx="1426598" cy="247827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" name="Right Triangle 109">
                  <a:extLst>
                    <a:ext uri="{FF2B5EF4-FFF2-40B4-BE49-F238E27FC236}">
                      <a16:creationId xmlns:a16="http://schemas.microsoft.com/office/drawing/2014/main" id="{53D06888-04D8-4130-B993-AFFB0AF9ACC7}"/>
                    </a:ext>
                  </a:extLst>
                </p:cNvPr>
                <p:cNvSpPr/>
                <p:nvPr/>
              </p:nvSpPr>
              <p:spPr>
                <a:xfrm rot="10800000">
                  <a:off x="1588942" y="2374294"/>
                  <a:ext cx="239061" cy="111096"/>
                </a:xfrm>
                <a:prstGeom prst="rtTriangl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E5BC8729-3E59-441F-A487-1C4E33DEA09B}"/>
                  </a:ext>
                </a:extLst>
              </p:cNvPr>
              <p:cNvGrpSpPr/>
              <p:nvPr/>
            </p:nvGrpSpPr>
            <p:grpSpPr>
              <a:xfrm>
                <a:off x="4566355" y="2086219"/>
                <a:ext cx="1634652" cy="411268"/>
                <a:chOff x="1588942" y="2126467"/>
                <a:chExt cx="1426599" cy="358923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2FF3387B-D9E7-451B-A5D7-ECC6FBCE3E5B}"/>
                    </a:ext>
                  </a:extLst>
                </p:cNvPr>
                <p:cNvSpPr/>
                <p:nvPr/>
              </p:nvSpPr>
              <p:spPr>
                <a:xfrm>
                  <a:off x="1588943" y="2126467"/>
                  <a:ext cx="1426598" cy="247827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Right Triangle 107">
                  <a:extLst>
                    <a:ext uri="{FF2B5EF4-FFF2-40B4-BE49-F238E27FC236}">
                      <a16:creationId xmlns:a16="http://schemas.microsoft.com/office/drawing/2014/main" id="{F79E4E1E-CF07-45CA-86D9-7094AAFC33F9}"/>
                    </a:ext>
                  </a:extLst>
                </p:cNvPr>
                <p:cNvSpPr/>
                <p:nvPr/>
              </p:nvSpPr>
              <p:spPr>
                <a:xfrm rot="10800000">
                  <a:off x="1588942" y="2374294"/>
                  <a:ext cx="239061" cy="111096"/>
                </a:xfrm>
                <a:prstGeom prst="rtTriangle">
                  <a:avLst/>
                </a:prstGeom>
                <a:solidFill>
                  <a:srgbClr val="5016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A7F4F07F-1476-44E8-B7FD-A7502F4F8FFA}"/>
                  </a:ext>
                </a:extLst>
              </p:cNvPr>
              <p:cNvGrpSpPr/>
              <p:nvPr/>
            </p:nvGrpSpPr>
            <p:grpSpPr>
              <a:xfrm>
                <a:off x="5927313" y="1958921"/>
                <a:ext cx="1634652" cy="411268"/>
                <a:chOff x="1588942" y="2126467"/>
                <a:chExt cx="1426599" cy="358923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BD444159-20D7-48E6-BEAD-537922AB5388}"/>
                    </a:ext>
                  </a:extLst>
                </p:cNvPr>
                <p:cNvSpPr/>
                <p:nvPr/>
              </p:nvSpPr>
              <p:spPr>
                <a:xfrm>
                  <a:off x="1588943" y="2126467"/>
                  <a:ext cx="1426598" cy="247827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Right Triangle 105">
                  <a:extLst>
                    <a:ext uri="{FF2B5EF4-FFF2-40B4-BE49-F238E27FC236}">
                      <a16:creationId xmlns:a16="http://schemas.microsoft.com/office/drawing/2014/main" id="{D5E9BEC3-D358-42F6-BB42-1A5D1F359FBB}"/>
                    </a:ext>
                  </a:extLst>
                </p:cNvPr>
                <p:cNvSpPr/>
                <p:nvPr/>
              </p:nvSpPr>
              <p:spPr>
                <a:xfrm rot="10800000">
                  <a:off x="1588942" y="2374294"/>
                  <a:ext cx="239061" cy="111096"/>
                </a:xfrm>
                <a:prstGeom prst="rtTriangl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96" name="Google Shape;1657;p8">
              <a:extLst>
                <a:ext uri="{FF2B5EF4-FFF2-40B4-BE49-F238E27FC236}">
                  <a16:creationId xmlns:a16="http://schemas.microsoft.com/office/drawing/2014/main" id="{6A81626C-9166-472B-BEF7-C1822A1C8910}"/>
                </a:ext>
              </a:extLst>
            </p:cNvPr>
            <p:cNvSpPr txBox="1"/>
            <p:nvPr/>
          </p:nvSpPr>
          <p:spPr>
            <a:xfrm>
              <a:off x="5810898" y="1543686"/>
              <a:ext cx="1623593" cy="307800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</a:t>
              </a:r>
            </a:p>
          </p:txBody>
        </p:sp>
        <p:sp>
          <p:nvSpPr>
            <p:cNvPr id="97" name="Google Shape;1658;p8">
              <a:extLst>
                <a:ext uri="{FF2B5EF4-FFF2-40B4-BE49-F238E27FC236}">
                  <a16:creationId xmlns:a16="http://schemas.microsoft.com/office/drawing/2014/main" id="{9EB1B59B-C6A9-43C6-9F57-E3E074D51848}"/>
                </a:ext>
              </a:extLst>
            </p:cNvPr>
            <p:cNvSpPr txBox="1"/>
            <p:nvPr/>
          </p:nvSpPr>
          <p:spPr>
            <a:xfrm>
              <a:off x="3070226" y="1799045"/>
              <a:ext cx="1364367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</a:p>
          </p:txBody>
        </p:sp>
        <p:sp>
          <p:nvSpPr>
            <p:cNvPr id="98" name="Google Shape;1665;p8">
              <a:extLst>
                <a:ext uri="{FF2B5EF4-FFF2-40B4-BE49-F238E27FC236}">
                  <a16:creationId xmlns:a16="http://schemas.microsoft.com/office/drawing/2014/main" id="{24F92C20-98DB-4451-9C08-EF5A84262159}"/>
                </a:ext>
              </a:extLst>
            </p:cNvPr>
            <p:cNvSpPr txBox="1"/>
            <p:nvPr/>
          </p:nvSpPr>
          <p:spPr>
            <a:xfrm>
              <a:off x="4434593" y="1675788"/>
              <a:ext cx="1360959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</a:p>
          </p:txBody>
        </p:sp>
        <p:sp>
          <p:nvSpPr>
            <p:cNvPr id="99" name="Google Shape;1670;p8">
              <a:extLst>
                <a:ext uri="{FF2B5EF4-FFF2-40B4-BE49-F238E27FC236}">
                  <a16:creationId xmlns:a16="http://schemas.microsoft.com/office/drawing/2014/main" id="{8CC5AE84-9133-4BE1-A0B0-D8083EA8FF8F}"/>
                </a:ext>
              </a:extLst>
            </p:cNvPr>
            <p:cNvSpPr txBox="1"/>
            <p:nvPr/>
          </p:nvSpPr>
          <p:spPr>
            <a:xfrm>
              <a:off x="1708855" y="1923312"/>
              <a:ext cx="1365559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</a:p>
          </p:txBody>
        </p:sp>
      </p:grpSp>
      <p:sp>
        <p:nvSpPr>
          <p:cNvPr id="54" name="Google Shape;809;p88">
            <a:extLst>
              <a:ext uri="{FF2B5EF4-FFF2-40B4-BE49-F238E27FC236}">
                <a16:creationId xmlns:a16="http://schemas.microsoft.com/office/drawing/2014/main" id="{E0B511BF-43AB-4EFD-BD49-E49A75ACDABB}"/>
              </a:ext>
            </a:extLst>
          </p:cNvPr>
          <p:cNvSpPr txBox="1"/>
          <p:nvPr/>
        </p:nvSpPr>
        <p:spPr>
          <a:xfrm>
            <a:off x="9633111" y="3551007"/>
            <a:ext cx="1494768" cy="910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RelationalAI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availability 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5" name="Google Shape;809;p88">
            <a:extLst>
              <a:ext uri="{FF2B5EF4-FFF2-40B4-BE49-F238E27FC236}">
                <a16:creationId xmlns:a16="http://schemas.microsoft.com/office/drawing/2014/main" id="{E79E7030-8112-4B7E-B3DF-24A9D5420324}"/>
              </a:ext>
            </a:extLst>
          </p:cNvPr>
          <p:cNvSpPr txBox="1"/>
          <p:nvPr/>
        </p:nvSpPr>
        <p:spPr>
          <a:xfrm>
            <a:off x="8192526" y="2463895"/>
            <a:ext cx="117530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Panda paper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(Ngo, Suciu, Mahmoud)</a:t>
            </a:r>
          </a:p>
        </p:txBody>
      </p:sp>
      <p:sp>
        <p:nvSpPr>
          <p:cNvPr id="63" name="Google Shape;1234;p117">
            <a:extLst>
              <a:ext uri="{FF2B5EF4-FFF2-40B4-BE49-F238E27FC236}">
                <a16:creationId xmlns:a16="http://schemas.microsoft.com/office/drawing/2014/main" id="{FB59F397-9CDF-4933-850A-178DC5F7D801}"/>
              </a:ext>
            </a:extLst>
          </p:cNvPr>
          <p:cNvSpPr txBox="1"/>
          <p:nvPr/>
        </p:nvSpPr>
        <p:spPr>
          <a:xfrm>
            <a:off x="3963260" y="5733040"/>
            <a:ext cx="4723368" cy="49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n-lt"/>
                <a:ea typeface="JetBrains Mono"/>
                <a:cs typeface="JetBrains Mono"/>
                <a:sym typeface="JetBrains Mono"/>
              </a:rPr>
              <a:t>Major product milestones</a:t>
            </a:r>
          </a:p>
        </p:txBody>
      </p:sp>
    </p:spTree>
    <p:extLst>
      <p:ext uri="{BB962C8B-B14F-4D97-AF65-F5344CB8AC3E}">
        <p14:creationId xmlns:p14="http://schemas.microsoft.com/office/powerpoint/2010/main" val="419029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>
            <a:extLst>
              <a:ext uri="{FF2B5EF4-FFF2-40B4-BE49-F238E27FC236}">
                <a16:creationId xmlns:a16="http://schemas.microsoft.com/office/drawing/2014/main" id="{5F9F8355-92CD-4122-B450-CC030BEC6EDA}"/>
              </a:ext>
            </a:extLst>
          </p:cNvPr>
          <p:cNvSpPr/>
          <p:nvPr/>
        </p:nvSpPr>
        <p:spPr>
          <a:xfrm>
            <a:off x="6695452" y="561154"/>
            <a:ext cx="3085887" cy="30858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AF18FEC-C839-4ABB-B8BA-C2F1B6CC1609}"/>
              </a:ext>
            </a:extLst>
          </p:cNvPr>
          <p:cNvSpPr/>
          <p:nvPr/>
        </p:nvSpPr>
        <p:spPr>
          <a:xfrm>
            <a:off x="5782426" y="1301159"/>
            <a:ext cx="1636295" cy="16362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rtlCol="0" anchor="t" anchorCtr="0">
            <a:noAutofit/>
          </a:bodyPr>
          <a:lstStyle/>
          <a:p>
            <a:pPr marL="0" marR="0" indent="0" algn="l" rtl="0">
              <a:lnSpc>
                <a:spcPct val="11555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375" u="none" strike="noStrike" cap="none" dirty="0">
              <a:solidFill>
                <a:srgbClr val="FFFFFF"/>
              </a:solidFill>
              <a:latin typeface="Lato Light" panose="020F0302020204030203" pitchFamily="34" charset="77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43" name="Google Shape;9;p2">
            <a:extLst>
              <a:ext uri="{FF2B5EF4-FFF2-40B4-BE49-F238E27FC236}">
                <a16:creationId xmlns:a16="http://schemas.microsoft.com/office/drawing/2014/main" id="{34AE9D9E-3825-4958-B50C-0E9DC139C7E6}"/>
              </a:ext>
            </a:extLst>
          </p:cNvPr>
          <p:cNvSpPr/>
          <p:nvPr/>
        </p:nvSpPr>
        <p:spPr>
          <a:xfrm>
            <a:off x="33" y="-33"/>
            <a:ext cx="464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0" name="Google Shape;1688;p144">
            <a:extLst>
              <a:ext uri="{FF2B5EF4-FFF2-40B4-BE49-F238E27FC236}">
                <a16:creationId xmlns:a16="http://schemas.microsoft.com/office/drawing/2014/main" id="{37E42AC6-C17B-410C-9AA8-90E15704D365}"/>
              </a:ext>
            </a:extLst>
          </p:cNvPr>
          <p:cNvSpPr txBox="1">
            <a:spLocks/>
          </p:cNvSpPr>
          <p:nvPr/>
        </p:nvSpPr>
        <p:spPr>
          <a:xfrm>
            <a:off x="956228" y="2804881"/>
            <a:ext cx="3034431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DM Sans"/>
              <a:buNone/>
              <a:defRPr sz="3600" b="1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700"/>
              <a:buFont typeface="DM San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DM Sans"/>
              </a:rPr>
              <a:t>Modern </a:t>
            </a: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DM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700"/>
              <a:buFont typeface="DM San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DM Sans"/>
              </a:rPr>
              <a:t>Data Stack</a:t>
            </a:r>
          </a:p>
        </p:txBody>
      </p:sp>
      <p:sp>
        <p:nvSpPr>
          <p:cNvPr id="41" name="Google Shape;1689;p144">
            <a:extLst>
              <a:ext uri="{FF2B5EF4-FFF2-40B4-BE49-F238E27FC236}">
                <a16:creationId xmlns:a16="http://schemas.microsoft.com/office/drawing/2014/main" id="{7AF2441D-6D47-417D-9733-61CC8DBE17DB}"/>
              </a:ext>
            </a:extLst>
          </p:cNvPr>
          <p:cNvSpPr txBox="1">
            <a:spLocks/>
          </p:cNvSpPr>
          <p:nvPr/>
        </p:nvSpPr>
        <p:spPr>
          <a:xfrm>
            <a:off x="956229" y="3863775"/>
            <a:ext cx="1798127" cy="36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Definition</a:t>
            </a:r>
          </a:p>
        </p:txBody>
      </p:sp>
      <p:sp>
        <p:nvSpPr>
          <p:cNvPr id="45" name="Google Shape;861;p91">
            <a:extLst>
              <a:ext uri="{FF2B5EF4-FFF2-40B4-BE49-F238E27FC236}">
                <a16:creationId xmlns:a16="http://schemas.microsoft.com/office/drawing/2014/main" id="{CA246214-50DA-4880-BB26-3EA6CDCA15CC}"/>
              </a:ext>
            </a:extLst>
          </p:cNvPr>
          <p:cNvSpPr txBox="1"/>
          <p:nvPr/>
        </p:nvSpPr>
        <p:spPr>
          <a:xfrm>
            <a:off x="4691101" y="4823773"/>
            <a:ext cx="1798127" cy="133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Delivered as a software service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6" name="Google Shape;861;p91">
            <a:extLst>
              <a:ext uri="{FF2B5EF4-FFF2-40B4-BE49-F238E27FC236}">
                <a16:creationId xmlns:a16="http://schemas.microsoft.com/office/drawing/2014/main" id="{53345B7C-1393-4086-82E5-17A7CB75A561}"/>
              </a:ext>
            </a:extLst>
          </p:cNvPr>
          <p:cNvSpPr txBox="1"/>
          <p:nvPr/>
        </p:nvSpPr>
        <p:spPr>
          <a:xfrm>
            <a:off x="6096000" y="3863775"/>
            <a:ext cx="3755692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Data Analytics</a:t>
            </a:r>
          </a:p>
        </p:txBody>
      </p:sp>
      <p:sp>
        <p:nvSpPr>
          <p:cNvPr id="47" name="Google Shape;861;p91">
            <a:extLst>
              <a:ext uri="{FF2B5EF4-FFF2-40B4-BE49-F238E27FC236}">
                <a16:creationId xmlns:a16="http://schemas.microsoft.com/office/drawing/2014/main" id="{C5793062-0309-40E9-8308-0298E05952CB}"/>
              </a:ext>
            </a:extLst>
          </p:cNvPr>
          <p:cNvSpPr txBox="1"/>
          <p:nvPr/>
        </p:nvSpPr>
        <p:spPr>
          <a:xfrm>
            <a:off x="6837520" y="4823773"/>
            <a:ext cx="2269793" cy="133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Leverages public cloud for scale and low cost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8" name="Google Shape;861;p91">
            <a:extLst>
              <a:ext uri="{FF2B5EF4-FFF2-40B4-BE49-F238E27FC236}">
                <a16:creationId xmlns:a16="http://schemas.microsoft.com/office/drawing/2014/main" id="{638026E8-A778-41DC-84BD-049BA9FBC61C}"/>
              </a:ext>
            </a:extLst>
          </p:cNvPr>
          <p:cNvSpPr txBox="1"/>
          <p:nvPr/>
        </p:nvSpPr>
        <p:spPr>
          <a:xfrm>
            <a:off x="9455605" y="4823773"/>
            <a:ext cx="2121957" cy="133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tabLst/>
              <a:defRPr/>
            </a:pPr>
            <a:r>
              <a:rPr lang="en" sz="2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is modeled for SQL databases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242BE0-84EA-4C1E-A523-0BC2B6F6382B}"/>
              </a:ext>
            </a:extLst>
          </p:cNvPr>
          <p:cNvCxnSpPr/>
          <p:nvPr/>
        </p:nvCxnSpPr>
        <p:spPr>
          <a:xfrm>
            <a:off x="6689558" y="4823773"/>
            <a:ext cx="0" cy="1338798"/>
          </a:xfrm>
          <a:prstGeom prst="line">
            <a:avLst/>
          </a:prstGeom>
          <a:ln w="25400">
            <a:solidFill>
              <a:schemeClr val="bg2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BB1B1B2-FEF2-4BFB-8D50-6586B3A3E270}"/>
              </a:ext>
            </a:extLst>
          </p:cNvPr>
          <p:cNvCxnSpPr/>
          <p:nvPr/>
        </p:nvCxnSpPr>
        <p:spPr>
          <a:xfrm>
            <a:off x="9354869" y="4823773"/>
            <a:ext cx="0" cy="1338798"/>
          </a:xfrm>
          <a:prstGeom prst="line">
            <a:avLst/>
          </a:prstGeom>
          <a:ln w="25400">
            <a:solidFill>
              <a:schemeClr val="bg2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0EBFA1F-34F7-4F4B-B6C9-2028C331B96B}"/>
              </a:ext>
            </a:extLst>
          </p:cNvPr>
          <p:cNvGrpSpPr/>
          <p:nvPr/>
        </p:nvGrpSpPr>
        <p:grpSpPr>
          <a:xfrm>
            <a:off x="6315325" y="1536771"/>
            <a:ext cx="762473" cy="846064"/>
            <a:chOff x="9526588" y="307055"/>
            <a:chExt cx="688975" cy="764508"/>
          </a:xfrm>
        </p:grpSpPr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49C8EB56-1D9B-45F1-B876-DF570F329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6588" y="640434"/>
              <a:ext cx="442913" cy="357188"/>
            </a:xfrm>
            <a:custGeom>
              <a:avLst/>
              <a:gdLst>
                <a:gd name="T0" fmla="*/ 240 w 240"/>
                <a:gd name="T1" fmla="*/ 67 h 200"/>
                <a:gd name="T2" fmla="*/ 240 w 240"/>
                <a:gd name="T3" fmla="*/ 54 h 200"/>
                <a:gd name="T4" fmla="*/ 120 w 240"/>
                <a:gd name="T5" fmla="*/ 0 h 200"/>
                <a:gd name="T6" fmla="*/ 0 w 240"/>
                <a:gd name="T7" fmla="*/ 67 h 200"/>
                <a:gd name="T8" fmla="*/ 0 w 240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00">
                  <a:moveTo>
                    <a:pt x="240" y="67"/>
                  </a:moveTo>
                  <a:cubicBezTo>
                    <a:pt x="240" y="54"/>
                    <a:pt x="240" y="54"/>
                    <a:pt x="240" y="54"/>
                  </a:cubicBezTo>
                  <a:cubicBezTo>
                    <a:pt x="240" y="30"/>
                    <a:pt x="174" y="0"/>
                    <a:pt x="120" y="0"/>
                  </a:cubicBezTo>
                  <a:cubicBezTo>
                    <a:pt x="66" y="0"/>
                    <a:pt x="0" y="43"/>
                    <a:pt x="0" y="67"/>
                  </a:cubicBezTo>
                  <a:cubicBezTo>
                    <a:pt x="0" y="200"/>
                    <a:pt x="0" y="200"/>
                    <a:pt x="0" y="200"/>
                  </a:cubicBezTo>
                </a:path>
              </a:pathLst>
            </a:custGeom>
            <a:noFill/>
            <a:ln w="38100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CC8D4DA6-998C-4265-8ECF-A9C2897A7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7238" y="307055"/>
              <a:ext cx="222250" cy="261938"/>
            </a:xfrm>
            <a:custGeom>
              <a:avLst/>
              <a:gdLst>
                <a:gd name="T0" fmla="*/ 60 w 120"/>
                <a:gd name="T1" fmla="*/ 0 h 146"/>
                <a:gd name="T2" fmla="*/ 0 w 120"/>
                <a:gd name="T3" fmla="*/ 52 h 146"/>
                <a:gd name="T4" fmla="*/ 0 w 120"/>
                <a:gd name="T5" fmla="*/ 94 h 146"/>
                <a:gd name="T6" fmla="*/ 60 w 120"/>
                <a:gd name="T7" fmla="*/ 146 h 146"/>
                <a:gd name="T8" fmla="*/ 120 w 120"/>
                <a:gd name="T9" fmla="*/ 94 h 146"/>
                <a:gd name="T10" fmla="*/ 120 w 120"/>
                <a:gd name="T11" fmla="*/ 52 h 146"/>
                <a:gd name="T12" fmla="*/ 60 w 120"/>
                <a:gd name="T1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46">
                  <a:moveTo>
                    <a:pt x="60" y="0"/>
                  </a:moveTo>
                  <a:cubicBezTo>
                    <a:pt x="29" y="0"/>
                    <a:pt x="0" y="23"/>
                    <a:pt x="0" y="5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23"/>
                    <a:pt x="29" y="146"/>
                    <a:pt x="60" y="146"/>
                  </a:cubicBezTo>
                  <a:cubicBezTo>
                    <a:pt x="91" y="146"/>
                    <a:pt x="120" y="123"/>
                    <a:pt x="120" y="94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0" y="23"/>
                    <a:pt x="91" y="0"/>
                    <a:pt x="60" y="0"/>
                  </a:cubicBezTo>
                  <a:close/>
                </a:path>
              </a:pathLst>
            </a:custGeom>
            <a:noFill/>
            <a:ln w="38100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id="{01AB841E-8454-41BB-BF93-8EB3DFC56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7238" y="833438"/>
              <a:ext cx="568325" cy="238125"/>
            </a:xfrm>
            <a:custGeom>
              <a:avLst/>
              <a:gdLst>
                <a:gd name="T0" fmla="*/ 280 w 358"/>
                <a:gd name="T1" fmla="*/ 150 h 150"/>
                <a:gd name="T2" fmla="*/ 358 w 358"/>
                <a:gd name="T3" fmla="*/ 0 h 150"/>
                <a:gd name="T4" fmla="*/ 140 w 358"/>
                <a:gd name="T5" fmla="*/ 0 h 150"/>
                <a:gd name="T6" fmla="*/ 94 w 358"/>
                <a:gd name="T7" fmla="*/ 105 h 150"/>
                <a:gd name="T8" fmla="*/ 0 w 358"/>
                <a:gd name="T9" fmla="*/ 10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50">
                  <a:moveTo>
                    <a:pt x="280" y="150"/>
                  </a:moveTo>
                  <a:lnTo>
                    <a:pt x="358" y="0"/>
                  </a:lnTo>
                  <a:lnTo>
                    <a:pt x="140" y="0"/>
                  </a:lnTo>
                  <a:lnTo>
                    <a:pt x="94" y="105"/>
                  </a:lnTo>
                  <a:lnTo>
                    <a:pt x="0" y="105"/>
                  </a:lnTo>
                </a:path>
              </a:pathLst>
            </a:custGeom>
            <a:noFill/>
            <a:ln w="38100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Line 54">
              <a:extLst>
                <a:ext uri="{FF2B5EF4-FFF2-40B4-BE49-F238E27FC236}">
                  <a16:creationId xmlns:a16="http://schemas.microsoft.com/office/drawing/2014/main" id="{DB2D448C-F831-43C2-9662-1AD3565A20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0216" y="1071563"/>
              <a:ext cx="476839" cy="0"/>
            </a:xfrm>
            <a:prstGeom prst="line">
              <a:avLst/>
            </a:prstGeom>
            <a:noFill/>
            <a:ln w="38100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" name="Arc 56">
            <a:extLst>
              <a:ext uri="{FF2B5EF4-FFF2-40B4-BE49-F238E27FC236}">
                <a16:creationId xmlns:a16="http://schemas.microsoft.com/office/drawing/2014/main" id="{65B2FC4C-1904-4D6E-9E3A-51133EDA7A61}"/>
              </a:ext>
            </a:extLst>
          </p:cNvPr>
          <p:cNvSpPr/>
          <p:nvPr/>
        </p:nvSpPr>
        <p:spPr>
          <a:xfrm rot="16200000">
            <a:off x="6859702" y="719641"/>
            <a:ext cx="2757385" cy="2757385"/>
          </a:xfrm>
          <a:prstGeom prst="arc">
            <a:avLst>
              <a:gd name="adj1" fmla="val 18354261"/>
              <a:gd name="adj2" fmla="val 14072307"/>
            </a:avLst>
          </a:prstGeom>
          <a:ln w="57150" cap="rnd">
            <a:solidFill>
              <a:schemeClr val="bg2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DM Sans"/>
              <a:ea typeface="+mn-ea"/>
              <a:cs typeface="+mn-cs"/>
              <a:sym typeface="Arial"/>
            </a:endParaRPr>
          </a:p>
        </p:txBody>
      </p:sp>
      <p:sp>
        <p:nvSpPr>
          <p:cNvPr id="58" name="Google Shape;862;p91">
            <a:extLst>
              <a:ext uri="{FF2B5EF4-FFF2-40B4-BE49-F238E27FC236}">
                <a16:creationId xmlns:a16="http://schemas.microsoft.com/office/drawing/2014/main" id="{B99E391A-E2DC-403C-9CDF-DED53F1126CE}"/>
              </a:ext>
            </a:extLst>
          </p:cNvPr>
          <p:cNvSpPr txBox="1"/>
          <p:nvPr/>
        </p:nvSpPr>
        <p:spPr>
          <a:xfrm>
            <a:off x="7295894" y="1717401"/>
            <a:ext cx="2311253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Modern </a:t>
            </a:r>
            <a:br>
              <a:rPr kumimoji="0" lang="en" sz="2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kumimoji="0" lang="en" sz="2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Data Stack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9" name="Google Shape;862;p91">
            <a:extLst>
              <a:ext uri="{FF2B5EF4-FFF2-40B4-BE49-F238E27FC236}">
                <a16:creationId xmlns:a16="http://schemas.microsoft.com/office/drawing/2014/main" id="{2CC07C0F-5E1C-4F9D-849C-CDC5AD844134}"/>
              </a:ext>
            </a:extLst>
          </p:cNvPr>
          <p:cNvSpPr txBox="1"/>
          <p:nvPr/>
        </p:nvSpPr>
        <p:spPr>
          <a:xfrm>
            <a:off x="5402794" y="2383027"/>
            <a:ext cx="1876363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Applications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B2B776E-99C0-4CD3-9578-594DB4E6A6A0}"/>
              </a:ext>
            </a:extLst>
          </p:cNvPr>
          <p:cNvGrpSpPr/>
          <p:nvPr/>
        </p:nvGrpSpPr>
        <p:grpSpPr>
          <a:xfrm rot="8100000">
            <a:off x="1258" y="5179280"/>
            <a:ext cx="3729221" cy="3725276"/>
            <a:chOff x="8439160" y="0"/>
            <a:chExt cx="9848840" cy="9838421"/>
          </a:xfrm>
        </p:grpSpPr>
        <p:pic>
          <p:nvPicPr>
            <p:cNvPr id="22" name="Google Shape;12;g12324005d73_1_0" descr="preencoded.png">
              <a:extLst>
                <a:ext uri="{FF2B5EF4-FFF2-40B4-BE49-F238E27FC236}">
                  <a16:creationId xmlns:a16="http://schemas.microsoft.com/office/drawing/2014/main" id="{42C6C26E-49A7-49F3-8E5A-8289BBBE040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 amt="35000"/>
            </a:blip>
            <a:srcRect/>
            <a:stretch/>
          </p:blipFill>
          <p:spPr>
            <a:xfrm>
              <a:off x="8439160" y="0"/>
              <a:ext cx="9848840" cy="98384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Triangle 28">
              <a:extLst>
                <a:ext uri="{FF2B5EF4-FFF2-40B4-BE49-F238E27FC236}">
                  <a16:creationId xmlns:a16="http://schemas.microsoft.com/office/drawing/2014/main" id="{81679DC5-A3B1-497A-BF68-C6E4B5EA8C04}"/>
                </a:ext>
              </a:extLst>
            </p:cNvPr>
            <p:cNvSpPr/>
            <p:nvPr userDrawn="1"/>
          </p:nvSpPr>
          <p:spPr>
            <a:xfrm>
              <a:off x="9265920" y="3579438"/>
              <a:ext cx="820278" cy="694944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4" name="Triangle 29">
              <a:extLst>
                <a:ext uri="{FF2B5EF4-FFF2-40B4-BE49-F238E27FC236}">
                  <a16:creationId xmlns:a16="http://schemas.microsoft.com/office/drawing/2014/main" id="{FDCC7D30-6F3B-4E40-8C06-C69C857DAF66}"/>
                </a:ext>
              </a:extLst>
            </p:cNvPr>
            <p:cNvSpPr/>
            <p:nvPr userDrawn="1"/>
          </p:nvSpPr>
          <p:spPr>
            <a:xfrm>
              <a:off x="10094976" y="1158240"/>
              <a:ext cx="483375" cy="409518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5" name="Triangle 30">
              <a:extLst>
                <a:ext uri="{FF2B5EF4-FFF2-40B4-BE49-F238E27FC236}">
                  <a16:creationId xmlns:a16="http://schemas.microsoft.com/office/drawing/2014/main" id="{DEED4B87-E12A-4524-904D-1837E6852865}"/>
                </a:ext>
              </a:extLst>
            </p:cNvPr>
            <p:cNvSpPr/>
            <p:nvPr userDrawn="1"/>
          </p:nvSpPr>
          <p:spPr>
            <a:xfrm>
              <a:off x="10966705" y="2465990"/>
              <a:ext cx="213360" cy="180760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6" name="Triangle 31">
              <a:extLst>
                <a:ext uri="{FF2B5EF4-FFF2-40B4-BE49-F238E27FC236}">
                  <a16:creationId xmlns:a16="http://schemas.microsoft.com/office/drawing/2014/main" id="{02065735-2FFF-4FE0-9557-762AB4EDA0DF}"/>
                </a:ext>
              </a:extLst>
            </p:cNvPr>
            <p:cNvSpPr/>
            <p:nvPr userDrawn="1"/>
          </p:nvSpPr>
          <p:spPr>
            <a:xfrm>
              <a:off x="12862561" y="570134"/>
              <a:ext cx="213360" cy="180760"/>
            </a:xfrm>
            <a:prstGeom prst="triangle">
              <a:avLst/>
            </a:prstGeom>
            <a:solidFill>
              <a:schemeClr val="bg1">
                <a:alpha val="34164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7" name="Triangle 32">
              <a:extLst>
                <a:ext uri="{FF2B5EF4-FFF2-40B4-BE49-F238E27FC236}">
                  <a16:creationId xmlns:a16="http://schemas.microsoft.com/office/drawing/2014/main" id="{F8A8F3AD-3807-4863-8334-CC4394122714}"/>
                </a:ext>
              </a:extLst>
            </p:cNvPr>
            <p:cNvSpPr/>
            <p:nvPr userDrawn="1"/>
          </p:nvSpPr>
          <p:spPr>
            <a:xfrm>
              <a:off x="12228577" y="3579438"/>
              <a:ext cx="213360" cy="180760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8" name="Triangle 33">
              <a:extLst>
                <a:ext uri="{FF2B5EF4-FFF2-40B4-BE49-F238E27FC236}">
                  <a16:creationId xmlns:a16="http://schemas.microsoft.com/office/drawing/2014/main" id="{CC1CFC23-6269-4ED7-A0EA-2C266286359F}"/>
                </a:ext>
              </a:extLst>
            </p:cNvPr>
            <p:cNvSpPr/>
            <p:nvPr userDrawn="1"/>
          </p:nvSpPr>
          <p:spPr>
            <a:xfrm>
              <a:off x="16422625" y="3791764"/>
              <a:ext cx="213360" cy="180760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26EFBD6-1085-4737-9DDB-BBE61F57E50D}"/>
                </a:ext>
              </a:extLst>
            </p:cNvPr>
            <p:cNvSpPr/>
            <p:nvPr userDrawn="1"/>
          </p:nvSpPr>
          <p:spPr>
            <a:xfrm flipV="1">
              <a:off x="15849600" y="4523232"/>
              <a:ext cx="195072" cy="195072"/>
            </a:xfrm>
            <a:prstGeom prst="rect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5308CE8-FF83-463F-AF62-940D952D2481}"/>
                </a:ext>
              </a:extLst>
            </p:cNvPr>
            <p:cNvSpPr/>
            <p:nvPr userDrawn="1"/>
          </p:nvSpPr>
          <p:spPr>
            <a:xfrm>
              <a:off x="15795822" y="5444272"/>
              <a:ext cx="248850" cy="248850"/>
            </a:xfrm>
            <a:prstGeom prst="ellips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D7B054A-E758-4E4C-A828-A46BD0D371A5}"/>
                </a:ext>
              </a:extLst>
            </p:cNvPr>
            <p:cNvSpPr/>
            <p:nvPr userDrawn="1"/>
          </p:nvSpPr>
          <p:spPr>
            <a:xfrm>
              <a:off x="17484414" y="5194880"/>
              <a:ext cx="248850" cy="2488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B2F3A30-4B49-4FCF-BE2D-89BE1B59F257}"/>
                </a:ext>
              </a:extLst>
            </p:cNvPr>
            <p:cNvSpPr/>
            <p:nvPr userDrawn="1"/>
          </p:nvSpPr>
          <p:spPr>
            <a:xfrm>
              <a:off x="16478032" y="6190052"/>
              <a:ext cx="248850" cy="248850"/>
            </a:xfrm>
            <a:prstGeom prst="ellips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9561948-B4CC-460B-B27F-9DCD5267703E}"/>
                </a:ext>
              </a:extLst>
            </p:cNvPr>
            <p:cNvSpPr/>
            <p:nvPr userDrawn="1"/>
          </p:nvSpPr>
          <p:spPr>
            <a:xfrm flipV="1">
              <a:off x="15630971" y="7170525"/>
              <a:ext cx="96450" cy="96450"/>
            </a:xfrm>
            <a:prstGeom prst="ellips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F95D460-0AFC-489E-BAD0-1859E61D98A3}"/>
                </a:ext>
              </a:extLst>
            </p:cNvPr>
            <p:cNvSpPr/>
            <p:nvPr userDrawn="1"/>
          </p:nvSpPr>
          <p:spPr>
            <a:xfrm>
              <a:off x="17935711" y="8181252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F539E11-EF95-4F03-AF67-5219F8B83095}"/>
                </a:ext>
              </a:extLst>
            </p:cNvPr>
            <p:cNvSpPr/>
            <p:nvPr userDrawn="1"/>
          </p:nvSpPr>
          <p:spPr>
            <a:xfrm>
              <a:off x="18039199" y="6017167"/>
              <a:ext cx="97823" cy="978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0CBFD6-B975-4A12-805E-CA6DBE225E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4822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2E67-B3AB-4739-912D-FB1319A2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Modern Data Fabric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FF5E037-89A5-4A31-95C4-8C6F188C04D8}"/>
              </a:ext>
            </a:extLst>
          </p:cNvPr>
          <p:cNvSpPr txBox="1"/>
          <p:nvPr/>
        </p:nvSpPr>
        <p:spPr>
          <a:xfrm>
            <a:off x="1914771" y="1441955"/>
            <a:ext cx="3041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</a:rPr>
              <a:t>Modern Data Stack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D14BB9-4916-42DB-8949-C1821E917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794" y="1934232"/>
            <a:ext cx="3594160" cy="2308998"/>
          </a:xfrm>
          <a:prstGeom prst="rect">
            <a:avLst/>
          </a:prstGeom>
        </p:spPr>
      </p:pic>
      <p:sp>
        <p:nvSpPr>
          <p:cNvPr id="103" name="Cross 102">
            <a:extLst>
              <a:ext uri="{FF2B5EF4-FFF2-40B4-BE49-F238E27FC236}">
                <a16:creationId xmlns:a16="http://schemas.microsoft.com/office/drawing/2014/main" id="{1DB989B2-B45C-46FA-AD3E-DB87B6D6CD9C}"/>
              </a:ext>
            </a:extLst>
          </p:cNvPr>
          <p:cNvSpPr/>
          <p:nvPr/>
        </p:nvSpPr>
        <p:spPr>
          <a:xfrm>
            <a:off x="6001904" y="2634244"/>
            <a:ext cx="652925" cy="598912"/>
          </a:xfrm>
          <a:prstGeom prst="plus">
            <a:avLst>
              <a:gd name="adj" fmla="val 4012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A675B87-A10C-467D-A9AE-0D0AD543F06E}"/>
              </a:ext>
            </a:extLst>
          </p:cNvPr>
          <p:cNvSpPr txBox="1"/>
          <p:nvPr/>
        </p:nvSpPr>
        <p:spPr>
          <a:xfrm>
            <a:off x="6916527" y="1449248"/>
            <a:ext cx="4905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</a:rPr>
              <a:t>Relational Knowledge Graph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EB7DE-0EA6-41C2-8313-C69A1D23C1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30</a:t>
            </a:fld>
            <a:endParaRPr lang="e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C6C0274-33DF-497A-AA54-CC4597D81487}"/>
              </a:ext>
            </a:extLst>
          </p:cNvPr>
          <p:cNvGrpSpPr/>
          <p:nvPr/>
        </p:nvGrpSpPr>
        <p:grpSpPr>
          <a:xfrm>
            <a:off x="7375751" y="2507030"/>
            <a:ext cx="4002771" cy="859900"/>
            <a:chOff x="7533202" y="2507030"/>
            <a:chExt cx="4002771" cy="859900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52AD1797-E3DA-4627-A36F-0BF264175622}"/>
                </a:ext>
              </a:extLst>
            </p:cNvPr>
            <p:cNvSpPr/>
            <p:nvPr/>
          </p:nvSpPr>
          <p:spPr>
            <a:xfrm>
              <a:off x="7533202" y="2507030"/>
              <a:ext cx="4002771" cy="859900"/>
            </a:xfrm>
            <a:prstGeom prst="roundRect">
              <a:avLst>
                <a:gd name="adj" fmla="val 48333"/>
              </a:avLst>
            </a:prstGeom>
            <a:solidFill>
              <a:srgbClr val="F6B0A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r>
                <a:rPr lang="en-US"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1AE0F055-5342-4C60-AEF1-CC1806EF3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83557" y="2593076"/>
              <a:ext cx="640080" cy="640080"/>
            </a:xfrm>
            <a:prstGeom prst="rect">
              <a:avLst/>
            </a:prstGeom>
          </p:spPr>
        </p:pic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12E1A8A0-E2E4-4F77-8CA6-9DBEF94A2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651402" y="2593076"/>
              <a:ext cx="640080" cy="640080"/>
            </a:xfrm>
            <a:prstGeom prst="rect">
              <a:avLst/>
            </a:prstGeom>
          </p:spPr>
        </p:pic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721A978B-DCAD-4947-B935-4586D9AE5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619248" y="2684516"/>
              <a:ext cx="548640" cy="548640"/>
            </a:xfrm>
            <a:prstGeom prst="rect">
              <a:avLst/>
            </a:prstGeom>
          </p:spPr>
        </p:pic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273B21A-89F0-43F8-81F4-32BC3CDB31F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94557" y="2684516"/>
              <a:ext cx="461235" cy="548640"/>
              <a:chOff x="1698626" y="3860800"/>
              <a:chExt cx="846138" cy="1006476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5D495BD8-5C14-43FC-907E-9D28CD57F96C}"/>
                  </a:ext>
                </a:extLst>
              </p:cNvPr>
              <p:cNvGrpSpPr/>
              <p:nvPr/>
            </p:nvGrpSpPr>
            <p:grpSpPr>
              <a:xfrm>
                <a:off x="1698626" y="3860800"/>
                <a:ext cx="846138" cy="1006476"/>
                <a:chOff x="1698626" y="3860800"/>
                <a:chExt cx="846138" cy="1006476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A823AA11-0CC7-4EC4-8FD1-32065477EDF4}"/>
                    </a:ext>
                  </a:extLst>
                </p:cNvPr>
                <p:cNvGrpSpPr/>
                <p:nvPr/>
              </p:nvGrpSpPr>
              <p:grpSpPr>
                <a:xfrm>
                  <a:off x="1698626" y="3860800"/>
                  <a:ext cx="846138" cy="1006476"/>
                  <a:chOff x="1698626" y="3860800"/>
                  <a:chExt cx="846138" cy="1006476"/>
                </a:xfrm>
              </p:grpSpPr>
              <p:sp>
                <p:nvSpPr>
                  <p:cNvPr id="68" name="Freeform 92">
                    <a:extLst>
                      <a:ext uri="{FF2B5EF4-FFF2-40B4-BE49-F238E27FC236}">
                        <a16:creationId xmlns:a16="http://schemas.microsoft.com/office/drawing/2014/main" id="{D1471E17-C9F0-4E91-87DB-4A237B5861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98627" y="3860800"/>
                    <a:ext cx="846137" cy="384796"/>
                  </a:xfrm>
                  <a:custGeom>
                    <a:avLst/>
                    <a:gdLst>
                      <a:gd name="T0" fmla="*/ 454 w 454"/>
                      <a:gd name="T1" fmla="*/ 80 h 294"/>
                      <a:gd name="T2" fmla="*/ 227 w 454"/>
                      <a:gd name="T3" fmla="*/ 0 h 294"/>
                      <a:gd name="T4" fmla="*/ 0 w 454"/>
                      <a:gd name="T5" fmla="*/ 80 h 294"/>
                      <a:gd name="T6" fmla="*/ 0 w 454"/>
                      <a:gd name="T7" fmla="*/ 214 h 294"/>
                      <a:gd name="T8" fmla="*/ 227 w 454"/>
                      <a:gd name="T9" fmla="*/ 294 h 294"/>
                      <a:gd name="T10" fmla="*/ 454 w 454"/>
                      <a:gd name="T11" fmla="*/ 214 h 294"/>
                      <a:gd name="T12" fmla="*/ 454 w 454"/>
                      <a:gd name="T13" fmla="*/ 80 h 294"/>
                      <a:gd name="connsiteX0" fmla="*/ 5000 w 10000"/>
                      <a:gd name="connsiteY0" fmla="*/ 10000 h 11730"/>
                      <a:gd name="connsiteX1" fmla="*/ 10000 w 10000"/>
                      <a:gd name="connsiteY1" fmla="*/ 7279 h 11730"/>
                      <a:gd name="connsiteX2" fmla="*/ 10000 w 10000"/>
                      <a:gd name="connsiteY2" fmla="*/ 2721 h 11730"/>
                      <a:gd name="connsiteX3" fmla="*/ 5000 w 10000"/>
                      <a:gd name="connsiteY3" fmla="*/ 0 h 11730"/>
                      <a:gd name="connsiteX4" fmla="*/ 0 w 10000"/>
                      <a:gd name="connsiteY4" fmla="*/ 2721 h 11730"/>
                      <a:gd name="connsiteX5" fmla="*/ 0 w 10000"/>
                      <a:gd name="connsiteY5" fmla="*/ 7279 h 11730"/>
                      <a:gd name="connsiteX6" fmla="*/ 6081 w 10000"/>
                      <a:gd name="connsiteY6" fmla="*/ 11730 h 11730"/>
                      <a:gd name="connsiteX0" fmla="*/ 5000 w 10000"/>
                      <a:gd name="connsiteY0" fmla="*/ 10000 h 10000"/>
                      <a:gd name="connsiteX1" fmla="*/ 10000 w 10000"/>
                      <a:gd name="connsiteY1" fmla="*/ 7279 h 10000"/>
                      <a:gd name="connsiteX2" fmla="*/ 10000 w 10000"/>
                      <a:gd name="connsiteY2" fmla="*/ 2721 h 10000"/>
                      <a:gd name="connsiteX3" fmla="*/ 5000 w 10000"/>
                      <a:gd name="connsiteY3" fmla="*/ 0 h 10000"/>
                      <a:gd name="connsiteX4" fmla="*/ 0 w 10000"/>
                      <a:gd name="connsiteY4" fmla="*/ 2721 h 10000"/>
                      <a:gd name="connsiteX5" fmla="*/ 0 w 10000"/>
                      <a:gd name="connsiteY5" fmla="*/ 7279 h 10000"/>
                      <a:gd name="connsiteX0" fmla="*/ 10000 w 10000"/>
                      <a:gd name="connsiteY0" fmla="*/ 7279 h 7279"/>
                      <a:gd name="connsiteX1" fmla="*/ 10000 w 10000"/>
                      <a:gd name="connsiteY1" fmla="*/ 2721 h 7279"/>
                      <a:gd name="connsiteX2" fmla="*/ 5000 w 10000"/>
                      <a:gd name="connsiteY2" fmla="*/ 0 h 7279"/>
                      <a:gd name="connsiteX3" fmla="*/ 0 w 10000"/>
                      <a:gd name="connsiteY3" fmla="*/ 2721 h 7279"/>
                      <a:gd name="connsiteX4" fmla="*/ 0 w 10000"/>
                      <a:gd name="connsiteY4" fmla="*/ 7279 h 7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00" h="7279">
                        <a:moveTo>
                          <a:pt x="10000" y="7279"/>
                        </a:moveTo>
                        <a:lnTo>
                          <a:pt x="10000" y="2721"/>
                        </a:lnTo>
                        <a:cubicBezTo>
                          <a:pt x="10000" y="1224"/>
                          <a:pt x="7753" y="0"/>
                          <a:pt x="5000" y="0"/>
                        </a:cubicBezTo>
                        <a:cubicBezTo>
                          <a:pt x="2247" y="0"/>
                          <a:pt x="0" y="1224"/>
                          <a:pt x="0" y="2721"/>
                        </a:cubicBezTo>
                        <a:lnTo>
                          <a:pt x="0" y="7279"/>
                        </a:lnTo>
                      </a:path>
                    </a:pathLst>
                  </a:custGeom>
                  <a:noFill/>
                  <a:ln w="28575" cap="flat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" name="Freeform 95">
                    <a:extLst>
                      <a:ext uri="{FF2B5EF4-FFF2-40B4-BE49-F238E27FC236}">
                        <a16:creationId xmlns:a16="http://schemas.microsoft.com/office/drawing/2014/main" id="{A36408FC-0F68-4523-BAC6-502729AA6F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98626" y="4579938"/>
                    <a:ext cx="846138" cy="287338"/>
                  </a:xfrm>
                  <a:custGeom>
                    <a:avLst/>
                    <a:gdLst>
                      <a:gd name="T0" fmla="*/ 0 w 454"/>
                      <a:gd name="T1" fmla="*/ 0 h 160"/>
                      <a:gd name="T2" fmla="*/ 0 w 454"/>
                      <a:gd name="T3" fmla="*/ 80 h 160"/>
                      <a:gd name="T4" fmla="*/ 227 w 454"/>
                      <a:gd name="T5" fmla="*/ 160 h 160"/>
                      <a:gd name="T6" fmla="*/ 454 w 454"/>
                      <a:gd name="T7" fmla="*/ 80 h 160"/>
                      <a:gd name="T8" fmla="*/ 454 w 454"/>
                      <a:gd name="T9" fmla="*/ 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4" h="160">
                        <a:moveTo>
                          <a:pt x="0" y="0"/>
                        </a:moveTo>
                        <a:cubicBezTo>
                          <a:pt x="0" y="80"/>
                          <a:pt x="0" y="80"/>
                          <a:pt x="0" y="80"/>
                        </a:cubicBezTo>
                        <a:cubicBezTo>
                          <a:pt x="0" y="125"/>
                          <a:pt x="102" y="160"/>
                          <a:pt x="227" y="160"/>
                        </a:cubicBezTo>
                        <a:cubicBezTo>
                          <a:pt x="352" y="160"/>
                          <a:pt x="454" y="125"/>
                          <a:pt x="454" y="80"/>
                        </a:cubicBezTo>
                        <a:cubicBezTo>
                          <a:pt x="454" y="0"/>
                          <a:pt x="454" y="0"/>
                          <a:pt x="454" y="0"/>
                        </a:cubicBezTo>
                      </a:path>
                    </a:pathLst>
                  </a:custGeom>
                  <a:noFill/>
                  <a:ln w="28575" cap="flat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5" name="Freeform 93">
                  <a:extLst>
                    <a:ext uri="{FF2B5EF4-FFF2-40B4-BE49-F238E27FC236}">
                      <a16:creationId xmlns:a16="http://schemas.microsoft.com/office/drawing/2014/main" id="{BC367214-25C4-4672-96B0-BCDCDC4F42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8626" y="4005263"/>
                  <a:ext cx="846138" cy="144463"/>
                </a:xfrm>
                <a:custGeom>
                  <a:avLst/>
                  <a:gdLst>
                    <a:gd name="T0" fmla="*/ 0 w 454"/>
                    <a:gd name="T1" fmla="*/ 0 h 80"/>
                    <a:gd name="T2" fmla="*/ 227 w 454"/>
                    <a:gd name="T3" fmla="*/ 80 h 80"/>
                    <a:gd name="T4" fmla="*/ 454 w 454"/>
                    <a:gd name="T5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54" h="80">
                      <a:moveTo>
                        <a:pt x="0" y="0"/>
                      </a:moveTo>
                      <a:cubicBezTo>
                        <a:pt x="0" y="45"/>
                        <a:pt x="102" y="80"/>
                        <a:pt x="227" y="80"/>
                      </a:cubicBezTo>
                      <a:cubicBezTo>
                        <a:pt x="352" y="80"/>
                        <a:pt x="454" y="45"/>
                        <a:pt x="454" y="0"/>
                      </a:cubicBezTo>
                    </a:path>
                  </a:pathLst>
                </a:custGeom>
                <a:noFill/>
                <a:ln w="2857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71B678EA-0444-43EC-BE85-6B615A51F7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98626" y="4158394"/>
                  <a:ext cx="0" cy="43021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337B65CC-DBDD-4977-A28A-AE0605CC6A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4764" y="4213119"/>
                  <a:ext cx="0" cy="43021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181B2CA8-CC7A-4BCF-B4AB-34F08FBB77A1}"/>
                  </a:ext>
                </a:extLst>
              </p:cNvPr>
              <p:cNvGrpSpPr/>
              <p:nvPr/>
            </p:nvGrpSpPr>
            <p:grpSpPr>
              <a:xfrm>
                <a:off x="1889443" y="4260576"/>
                <a:ext cx="491475" cy="472929"/>
                <a:chOff x="7802555" y="2230438"/>
                <a:chExt cx="623150" cy="599637"/>
              </a:xfrm>
            </p:grpSpPr>
            <p:sp>
              <p:nvSpPr>
                <p:cNvPr id="62" name="Freeform 57">
                  <a:extLst>
                    <a:ext uri="{FF2B5EF4-FFF2-40B4-BE49-F238E27FC236}">
                      <a16:creationId xmlns:a16="http://schemas.microsoft.com/office/drawing/2014/main" id="{E50C7202-503A-4814-B520-0AAC042FD5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02555" y="2230438"/>
                  <a:ext cx="623150" cy="599637"/>
                </a:xfrm>
                <a:custGeom>
                  <a:avLst/>
                  <a:gdLst>
                    <a:gd name="T0" fmla="*/ 316 w 316"/>
                    <a:gd name="T1" fmla="*/ 122 h 315"/>
                    <a:gd name="T2" fmla="*/ 295 w 316"/>
                    <a:gd name="T3" fmla="*/ 71 h 315"/>
                    <a:gd name="T4" fmla="*/ 264 w 316"/>
                    <a:gd name="T5" fmla="*/ 81 h 315"/>
                    <a:gd name="T6" fmla="*/ 234 w 316"/>
                    <a:gd name="T7" fmla="*/ 51 h 315"/>
                    <a:gd name="T8" fmla="*/ 244 w 316"/>
                    <a:gd name="T9" fmla="*/ 21 h 315"/>
                    <a:gd name="T10" fmla="*/ 194 w 316"/>
                    <a:gd name="T11" fmla="*/ 0 h 315"/>
                    <a:gd name="T12" fmla="*/ 179 w 316"/>
                    <a:gd name="T13" fmla="*/ 29 h 315"/>
                    <a:gd name="T14" fmla="*/ 137 w 316"/>
                    <a:gd name="T15" fmla="*/ 29 h 315"/>
                    <a:gd name="T16" fmla="*/ 122 w 316"/>
                    <a:gd name="T17" fmla="*/ 0 h 315"/>
                    <a:gd name="T18" fmla="*/ 72 w 316"/>
                    <a:gd name="T19" fmla="*/ 21 h 315"/>
                    <a:gd name="T20" fmla="*/ 82 w 316"/>
                    <a:gd name="T21" fmla="*/ 51 h 315"/>
                    <a:gd name="T22" fmla="*/ 52 w 316"/>
                    <a:gd name="T23" fmla="*/ 81 h 315"/>
                    <a:gd name="T24" fmla="*/ 21 w 316"/>
                    <a:gd name="T25" fmla="*/ 71 h 315"/>
                    <a:gd name="T26" fmla="*/ 0 w 316"/>
                    <a:gd name="T27" fmla="*/ 122 h 315"/>
                    <a:gd name="T28" fmla="*/ 29 w 316"/>
                    <a:gd name="T29" fmla="*/ 136 h 315"/>
                    <a:gd name="T30" fmla="*/ 29 w 316"/>
                    <a:gd name="T31" fmla="*/ 179 h 315"/>
                    <a:gd name="T32" fmla="*/ 0 w 316"/>
                    <a:gd name="T33" fmla="*/ 193 h 315"/>
                    <a:gd name="T34" fmla="*/ 21 w 316"/>
                    <a:gd name="T35" fmla="*/ 243 h 315"/>
                    <a:gd name="T36" fmla="*/ 52 w 316"/>
                    <a:gd name="T37" fmla="*/ 233 h 315"/>
                    <a:gd name="T38" fmla="*/ 82 w 316"/>
                    <a:gd name="T39" fmla="*/ 264 h 315"/>
                    <a:gd name="T40" fmla="*/ 72 w 316"/>
                    <a:gd name="T41" fmla="*/ 294 h 315"/>
                    <a:gd name="T42" fmla="*/ 122 w 316"/>
                    <a:gd name="T43" fmla="*/ 315 h 315"/>
                    <a:gd name="T44" fmla="*/ 137 w 316"/>
                    <a:gd name="T45" fmla="*/ 286 h 315"/>
                    <a:gd name="T46" fmla="*/ 179 w 316"/>
                    <a:gd name="T47" fmla="*/ 286 h 315"/>
                    <a:gd name="T48" fmla="*/ 194 w 316"/>
                    <a:gd name="T49" fmla="*/ 315 h 315"/>
                    <a:gd name="T50" fmla="*/ 244 w 316"/>
                    <a:gd name="T51" fmla="*/ 294 h 315"/>
                    <a:gd name="T52" fmla="*/ 234 w 316"/>
                    <a:gd name="T53" fmla="*/ 264 h 315"/>
                    <a:gd name="T54" fmla="*/ 264 w 316"/>
                    <a:gd name="T55" fmla="*/ 233 h 315"/>
                    <a:gd name="T56" fmla="*/ 295 w 316"/>
                    <a:gd name="T57" fmla="*/ 243 h 315"/>
                    <a:gd name="T58" fmla="*/ 316 w 316"/>
                    <a:gd name="T59" fmla="*/ 193 h 315"/>
                    <a:gd name="T60" fmla="*/ 287 w 316"/>
                    <a:gd name="T61" fmla="*/ 179 h 315"/>
                    <a:gd name="T62" fmla="*/ 287 w 316"/>
                    <a:gd name="T63" fmla="*/ 136 h 315"/>
                    <a:gd name="T64" fmla="*/ 316 w 316"/>
                    <a:gd name="T65" fmla="*/ 122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6" h="315">
                      <a:moveTo>
                        <a:pt x="316" y="122"/>
                      </a:moveTo>
                      <a:cubicBezTo>
                        <a:pt x="295" y="71"/>
                        <a:pt x="295" y="71"/>
                        <a:pt x="295" y="71"/>
                      </a:cubicBezTo>
                      <a:cubicBezTo>
                        <a:pt x="264" y="81"/>
                        <a:pt x="264" y="81"/>
                        <a:pt x="264" y="81"/>
                      </a:cubicBezTo>
                      <a:cubicBezTo>
                        <a:pt x="256" y="70"/>
                        <a:pt x="245" y="59"/>
                        <a:pt x="234" y="51"/>
                      </a:cubicBezTo>
                      <a:cubicBezTo>
                        <a:pt x="244" y="21"/>
                        <a:pt x="244" y="21"/>
                        <a:pt x="244" y="21"/>
                      </a:cubicBezTo>
                      <a:cubicBezTo>
                        <a:pt x="194" y="0"/>
                        <a:pt x="194" y="0"/>
                        <a:pt x="194" y="0"/>
                      </a:cubicBezTo>
                      <a:cubicBezTo>
                        <a:pt x="179" y="29"/>
                        <a:pt x="179" y="29"/>
                        <a:pt x="179" y="29"/>
                      </a:cubicBezTo>
                      <a:cubicBezTo>
                        <a:pt x="165" y="26"/>
                        <a:pt x="151" y="26"/>
                        <a:pt x="137" y="29"/>
                      </a:cubicBezTo>
                      <a:cubicBezTo>
                        <a:pt x="122" y="0"/>
                        <a:pt x="122" y="0"/>
                        <a:pt x="122" y="0"/>
                      </a:cubicBezTo>
                      <a:cubicBezTo>
                        <a:pt x="72" y="21"/>
                        <a:pt x="72" y="21"/>
                        <a:pt x="72" y="21"/>
                      </a:cubicBezTo>
                      <a:cubicBezTo>
                        <a:pt x="82" y="51"/>
                        <a:pt x="82" y="51"/>
                        <a:pt x="82" y="51"/>
                      </a:cubicBezTo>
                      <a:cubicBezTo>
                        <a:pt x="70" y="60"/>
                        <a:pt x="60" y="70"/>
                        <a:pt x="52" y="81"/>
                      </a:cubicBezTo>
                      <a:cubicBezTo>
                        <a:pt x="21" y="71"/>
                        <a:pt x="21" y="71"/>
                        <a:pt x="21" y="71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29" y="136"/>
                        <a:pt x="29" y="136"/>
                        <a:pt x="29" y="136"/>
                      </a:cubicBezTo>
                      <a:cubicBezTo>
                        <a:pt x="27" y="150"/>
                        <a:pt x="27" y="164"/>
                        <a:pt x="29" y="179"/>
                      </a:cubicBezTo>
                      <a:cubicBezTo>
                        <a:pt x="0" y="193"/>
                        <a:pt x="0" y="193"/>
                        <a:pt x="0" y="193"/>
                      </a:cubicBezTo>
                      <a:cubicBezTo>
                        <a:pt x="21" y="243"/>
                        <a:pt x="21" y="243"/>
                        <a:pt x="21" y="243"/>
                      </a:cubicBezTo>
                      <a:cubicBezTo>
                        <a:pt x="52" y="233"/>
                        <a:pt x="52" y="233"/>
                        <a:pt x="52" y="233"/>
                      </a:cubicBezTo>
                      <a:cubicBezTo>
                        <a:pt x="60" y="245"/>
                        <a:pt x="70" y="255"/>
                        <a:pt x="82" y="264"/>
                      </a:cubicBezTo>
                      <a:cubicBezTo>
                        <a:pt x="72" y="294"/>
                        <a:pt x="72" y="294"/>
                        <a:pt x="72" y="294"/>
                      </a:cubicBezTo>
                      <a:cubicBezTo>
                        <a:pt x="122" y="315"/>
                        <a:pt x="122" y="315"/>
                        <a:pt x="122" y="315"/>
                      </a:cubicBezTo>
                      <a:cubicBezTo>
                        <a:pt x="137" y="286"/>
                        <a:pt x="137" y="286"/>
                        <a:pt x="137" y="286"/>
                      </a:cubicBezTo>
                      <a:cubicBezTo>
                        <a:pt x="151" y="288"/>
                        <a:pt x="165" y="289"/>
                        <a:pt x="179" y="286"/>
                      </a:cubicBezTo>
                      <a:cubicBezTo>
                        <a:pt x="194" y="315"/>
                        <a:pt x="194" y="315"/>
                        <a:pt x="194" y="315"/>
                      </a:cubicBezTo>
                      <a:cubicBezTo>
                        <a:pt x="244" y="294"/>
                        <a:pt x="244" y="294"/>
                        <a:pt x="244" y="294"/>
                      </a:cubicBezTo>
                      <a:cubicBezTo>
                        <a:pt x="234" y="264"/>
                        <a:pt x="234" y="264"/>
                        <a:pt x="234" y="264"/>
                      </a:cubicBezTo>
                      <a:cubicBezTo>
                        <a:pt x="246" y="255"/>
                        <a:pt x="256" y="245"/>
                        <a:pt x="264" y="233"/>
                      </a:cubicBezTo>
                      <a:cubicBezTo>
                        <a:pt x="295" y="243"/>
                        <a:pt x="295" y="243"/>
                        <a:pt x="295" y="243"/>
                      </a:cubicBezTo>
                      <a:cubicBezTo>
                        <a:pt x="316" y="193"/>
                        <a:pt x="316" y="193"/>
                        <a:pt x="316" y="193"/>
                      </a:cubicBezTo>
                      <a:cubicBezTo>
                        <a:pt x="287" y="179"/>
                        <a:pt x="287" y="179"/>
                        <a:pt x="287" y="179"/>
                      </a:cubicBezTo>
                      <a:cubicBezTo>
                        <a:pt x="289" y="165"/>
                        <a:pt x="289" y="150"/>
                        <a:pt x="287" y="136"/>
                      </a:cubicBezTo>
                      <a:lnTo>
                        <a:pt x="316" y="122"/>
                      </a:lnTo>
                      <a:close/>
                    </a:path>
                  </a:pathLst>
                </a:cu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B50FCAFB-F287-4C0C-9CF7-72E3937A3E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8938" y="2424113"/>
                  <a:ext cx="173038" cy="168275"/>
                </a:xfrm>
                <a:prstGeom prst="ellipse">
                  <a:avLst/>
                </a:prstGeom>
                <a:noFill/>
                <a:ln w="2857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A4AFDE4E-8DED-4F06-9BD7-AFDFF23BE164}"/>
              </a:ext>
            </a:extLst>
          </p:cNvPr>
          <p:cNvSpPr/>
          <p:nvPr/>
        </p:nvSpPr>
        <p:spPr>
          <a:xfrm>
            <a:off x="464836" y="4654237"/>
            <a:ext cx="11727163" cy="1324533"/>
          </a:xfrm>
          <a:prstGeom prst="rect">
            <a:avLst/>
          </a:prstGeom>
          <a:gradFill flip="none" rotWithShape="1">
            <a:gsLst>
              <a:gs pos="885">
                <a:srgbClr val="D9E6EB"/>
              </a:gs>
              <a:gs pos="36000">
                <a:srgbClr val="D9E6EB"/>
              </a:gs>
              <a:gs pos="60000">
                <a:srgbClr val="FAD1C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9A56B16-9D14-449C-855D-20C7F3A255EC}"/>
              </a:ext>
            </a:extLst>
          </p:cNvPr>
          <p:cNvSpPr txBox="1"/>
          <p:nvPr/>
        </p:nvSpPr>
        <p:spPr>
          <a:xfrm>
            <a:off x="3140642" y="5201965"/>
            <a:ext cx="15336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</a:rPr>
              <a:t>Data Sharing</a:t>
            </a:r>
          </a:p>
          <a:p>
            <a:endParaRPr lang="en-US" sz="1100" b="1" dirty="0">
              <a:solidFill>
                <a:schemeClr val="tx1"/>
              </a:solidFill>
            </a:endParaRPr>
          </a:p>
          <a:p>
            <a:r>
              <a:rPr lang="en-US" sz="1100" b="1" dirty="0">
                <a:solidFill>
                  <a:schemeClr val="tx1"/>
                </a:solidFill>
              </a:rPr>
              <a:t>Data Engineering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5418E1F-9EAC-417E-9059-CD0225E63227}"/>
              </a:ext>
            </a:extLst>
          </p:cNvPr>
          <p:cNvSpPr txBox="1"/>
          <p:nvPr/>
        </p:nvSpPr>
        <p:spPr>
          <a:xfrm>
            <a:off x="1208125" y="5199865"/>
            <a:ext cx="14379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</a:rPr>
              <a:t>Data Lake</a:t>
            </a:r>
          </a:p>
          <a:p>
            <a:endParaRPr lang="en-US" sz="1100" b="1" dirty="0">
              <a:solidFill>
                <a:schemeClr val="tx1"/>
              </a:solidFill>
            </a:endParaRPr>
          </a:p>
          <a:p>
            <a:r>
              <a:rPr lang="en-US" sz="1100" b="1" dirty="0">
                <a:solidFill>
                  <a:schemeClr val="tx1"/>
                </a:solidFill>
              </a:rPr>
              <a:t>Data  Warehouse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B932B46-DD88-4937-AF7C-616F95015C86}"/>
              </a:ext>
            </a:extLst>
          </p:cNvPr>
          <p:cNvSpPr txBox="1"/>
          <p:nvPr/>
        </p:nvSpPr>
        <p:spPr>
          <a:xfrm>
            <a:off x="5376227" y="5259510"/>
            <a:ext cx="8042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Data Science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E32DA9A-01DF-4B71-8F5B-E3129B4CF826}"/>
              </a:ext>
            </a:extLst>
          </p:cNvPr>
          <p:cNvSpPr txBox="1"/>
          <p:nvPr/>
        </p:nvSpPr>
        <p:spPr>
          <a:xfrm>
            <a:off x="6049357" y="5254602"/>
            <a:ext cx="1291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Data Applications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FA7D3CB-7BD7-4BA6-A2AD-529BC9C86FF7}"/>
              </a:ext>
            </a:extLst>
          </p:cNvPr>
          <p:cNvSpPr txBox="1"/>
          <p:nvPr/>
        </p:nvSpPr>
        <p:spPr>
          <a:xfrm>
            <a:off x="7453574" y="5187412"/>
            <a:ext cx="17112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</a:rPr>
              <a:t>Graph Analytics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4AA8B00-C54B-4BEC-B028-A5B8E37B627D}"/>
              </a:ext>
            </a:extLst>
          </p:cNvPr>
          <p:cNvSpPr txBox="1"/>
          <p:nvPr/>
        </p:nvSpPr>
        <p:spPr>
          <a:xfrm>
            <a:off x="10433220" y="5076517"/>
            <a:ext cx="14595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</a:rPr>
              <a:t>Relational</a:t>
            </a:r>
          </a:p>
          <a:p>
            <a:r>
              <a:rPr lang="en-US" sz="1100" b="1" dirty="0">
                <a:solidFill>
                  <a:schemeClr val="tx1"/>
                </a:solidFill>
              </a:rPr>
              <a:t>Machine Learning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F93770B-1A3C-4CCB-B8C0-EEB9D06EA0BC}"/>
              </a:ext>
            </a:extLst>
          </p:cNvPr>
          <p:cNvSpPr txBox="1"/>
          <p:nvPr/>
        </p:nvSpPr>
        <p:spPr>
          <a:xfrm>
            <a:off x="10433220" y="5538190"/>
            <a:ext cx="1634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</a:rPr>
              <a:t>Knowledge Sharing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5CCA0BF-CDA6-4D8C-B32B-157DA4FDDE0E}"/>
              </a:ext>
            </a:extLst>
          </p:cNvPr>
          <p:cNvSpPr txBox="1"/>
          <p:nvPr/>
        </p:nvSpPr>
        <p:spPr>
          <a:xfrm>
            <a:off x="8499993" y="5246134"/>
            <a:ext cx="21192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Mathematical </a:t>
            </a:r>
            <a:br>
              <a:rPr lang="en-US" sz="1100" b="1" dirty="0">
                <a:solidFill>
                  <a:schemeClr val="tx1"/>
                </a:solidFill>
              </a:rPr>
            </a:br>
            <a:r>
              <a:rPr lang="en-US" sz="1100" b="1" dirty="0">
                <a:solidFill>
                  <a:schemeClr val="tx1"/>
                </a:solidFill>
              </a:rPr>
              <a:t>Optimization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96F3CA6-37CB-49E4-97C8-1F25408E0614}"/>
              </a:ext>
            </a:extLst>
          </p:cNvPr>
          <p:cNvSpPr txBox="1"/>
          <p:nvPr/>
        </p:nvSpPr>
        <p:spPr>
          <a:xfrm>
            <a:off x="7453574" y="5537167"/>
            <a:ext cx="12373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</a:rPr>
              <a:t>Reasoning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CFA0E547-DA56-4B99-AD91-9B77ABEA8287}"/>
              </a:ext>
            </a:extLst>
          </p:cNvPr>
          <p:cNvSpPr txBox="1"/>
          <p:nvPr/>
        </p:nvSpPr>
        <p:spPr>
          <a:xfrm>
            <a:off x="640080" y="4741335"/>
            <a:ext cx="4164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Workloads: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4C1BB6-8379-4EB8-8EAE-B7CE937B58E5}"/>
              </a:ext>
            </a:extLst>
          </p:cNvPr>
          <p:cNvSpPr/>
          <p:nvPr/>
        </p:nvSpPr>
        <p:spPr>
          <a:xfrm>
            <a:off x="3291840" y="2894272"/>
            <a:ext cx="327660" cy="338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rtlCol="0" anchor="t" anchorCtr="0">
            <a:noAutofit/>
          </a:bodyPr>
          <a:lstStyle/>
          <a:p>
            <a:pPr marL="0" marR="0" indent="0" algn="l" rtl="0">
              <a:lnSpc>
                <a:spcPct val="11555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375" u="none" strike="noStrike" cap="none" dirty="0">
              <a:solidFill>
                <a:srgbClr val="FFFFFF"/>
              </a:solidFill>
              <a:latin typeface="Lato Light" panose="020F0302020204030203" pitchFamily="34" charset="77"/>
              <a:ea typeface="Montserrat ExtraLight"/>
              <a:cs typeface="Montserrat ExtraLight"/>
              <a:sym typeface="Montserra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180248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88;p144">
            <a:extLst>
              <a:ext uri="{FF2B5EF4-FFF2-40B4-BE49-F238E27FC236}">
                <a16:creationId xmlns:a16="http://schemas.microsoft.com/office/drawing/2014/main" id="{47243B1E-9A65-4B12-830E-5E96DC36FCAF}"/>
              </a:ext>
            </a:extLst>
          </p:cNvPr>
          <p:cNvSpPr txBox="1">
            <a:spLocks/>
          </p:cNvSpPr>
          <p:nvPr/>
        </p:nvSpPr>
        <p:spPr>
          <a:xfrm>
            <a:off x="433655" y="1117328"/>
            <a:ext cx="3582085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DM Sans"/>
              <a:buNone/>
              <a:defRPr sz="3600" b="1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DM Sans"/>
              <a:buNone/>
              <a:defRPr sz="3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700"/>
              <a:buFont typeface="DM Sans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DM Sans"/>
              </a:rPr>
              <a:t>From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700"/>
              <a:buFont typeface="DM Sans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DM Sans"/>
              </a:rPr>
              <a:t>Modern Data Stack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700"/>
              <a:buFont typeface="DM Sans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DM Sans"/>
              </a:rPr>
              <a:t>to </a:t>
            </a: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Relational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DM Sans"/>
              </a:rPr>
              <a:t> Knowledge Graphs</a:t>
            </a:r>
          </a:p>
        </p:txBody>
      </p:sp>
      <p:sp>
        <p:nvSpPr>
          <p:cNvPr id="6" name="Google Shape;1689;p144">
            <a:extLst>
              <a:ext uri="{FF2B5EF4-FFF2-40B4-BE49-F238E27FC236}">
                <a16:creationId xmlns:a16="http://schemas.microsoft.com/office/drawing/2014/main" id="{BFD109E1-D2C7-48A1-A061-9752EF547A8A}"/>
              </a:ext>
            </a:extLst>
          </p:cNvPr>
          <p:cNvSpPr txBox="1">
            <a:spLocks/>
          </p:cNvSpPr>
          <p:nvPr/>
        </p:nvSpPr>
        <p:spPr>
          <a:xfrm>
            <a:off x="433655" y="4174518"/>
            <a:ext cx="2972150" cy="123597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Summary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A708F8-353A-44DE-AC23-9A4168343326}"/>
              </a:ext>
            </a:extLst>
          </p:cNvPr>
          <p:cNvGrpSpPr/>
          <p:nvPr/>
        </p:nvGrpSpPr>
        <p:grpSpPr>
          <a:xfrm rot="8100000">
            <a:off x="1258" y="5179280"/>
            <a:ext cx="3729221" cy="3725276"/>
            <a:chOff x="8439160" y="0"/>
            <a:chExt cx="9848840" cy="9838421"/>
          </a:xfrm>
        </p:grpSpPr>
        <p:pic>
          <p:nvPicPr>
            <p:cNvPr id="8" name="Google Shape;12;g12324005d73_1_0" descr="preencoded.png">
              <a:extLst>
                <a:ext uri="{FF2B5EF4-FFF2-40B4-BE49-F238E27FC236}">
                  <a16:creationId xmlns:a16="http://schemas.microsoft.com/office/drawing/2014/main" id="{BF4E0A04-6FF2-4E1E-A482-03B05F49AD6D}"/>
                </a:ext>
              </a:extLst>
            </p:cNvPr>
            <p:cNvPicPr preferRelativeResize="0"/>
            <p:nvPr/>
          </p:nvPicPr>
          <p:blipFill rotWithShape="1">
            <a:blip r:embed="rId2">
              <a:alphaModFix amt="35000"/>
            </a:blip>
            <a:srcRect/>
            <a:stretch/>
          </p:blipFill>
          <p:spPr>
            <a:xfrm>
              <a:off x="8439160" y="0"/>
              <a:ext cx="9848840" cy="98384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riangle 28">
              <a:extLst>
                <a:ext uri="{FF2B5EF4-FFF2-40B4-BE49-F238E27FC236}">
                  <a16:creationId xmlns:a16="http://schemas.microsoft.com/office/drawing/2014/main" id="{4DE7F989-6790-4501-BF0D-48DC320D1AE7}"/>
                </a:ext>
              </a:extLst>
            </p:cNvPr>
            <p:cNvSpPr/>
            <p:nvPr userDrawn="1"/>
          </p:nvSpPr>
          <p:spPr>
            <a:xfrm>
              <a:off x="9265920" y="3579438"/>
              <a:ext cx="820278" cy="694944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0" name="Triangle 29">
              <a:extLst>
                <a:ext uri="{FF2B5EF4-FFF2-40B4-BE49-F238E27FC236}">
                  <a16:creationId xmlns:a16="http://schemas.microsoft.com/office/drawing/2014/main" id="{8C30CC05-4697-4CB0-93C9-A47E08409309}"/>
                </a:ext>
              </a:extLst>
            </p:cNvPr>
            <p:cNvSpPr/>
            <p:nvPr userDrawn="1"/>
          </p:nvSpPr>
          <p:spPr>
            <a:xfrm>
              <a:off x="10094976" y="1158240"/>
              <a:ext cx="483375" cy="409518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1" name="Triangle 30">
              <a:extLst>
                <a:ext uri="{FF2B5EF4-FFF2-40B4-BE49-F238E27FC236}">
                  <a16:creationId xmlns:a16="http://schemas.microsoft.com/office/drawing/2014/main" id="{FD1BBF57-9E45-4E93-9E92-52681AE0A832}"/>
                </a:ext>
              </a:extLst>
            </p:cNvPr>
            <p:cNvSpPr/>
            <p:nvPr userDrawn="1"/>
          </p:nvSpPr>
          <p:spPr>
            <a:xfrm>
              <a:off x="10966705" y="2465990"/>
              <a:ext cx="213360" cy="180760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2" name="Triangle 31">
              <a:extLst>
                <a:ext uri="{FF2B5EF4-FFF2-40B4-BE49-F238E27FC236}">
                  <a16:creationId xmlns:a16="http://schemas.microsoft.com/office/drawing/2014/main" id="{8A3AE28F-5A98-4801-A715-181A368F6DF2}"/>
                </a:ext>
              </a:extLst>
            </p:cNvPr>
            <p:cNvSpPr/>
            <p:nvPr userDrawn="1"/>
          </p:nvSpPr>
          <p:spPr>
            <a:xfrm>
              <a:off x="12862561" y="570134"/>
              <a:ext cx="213360" cy="180760"/>
            </a:xfrm>
            <a:prstGeom prst="triangle">
              <a:avLst/>
            </a:prstGeom>
            <a:solidFill>
              <a:schemeClr val="bg1">
                <a:alpha val="34164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3" name="Triangle 32">
              <a:extLst>
                <a:ext uri="{FF2B5EF4-FFF2-40B4-BE49-F238E27FC236}">
                  <a16:creationId xmlns:a16="http://schemas.microsoft.com/office/drawing/2014/main" id="{61919544-4C3D-4C30-A71A-18614B6F3A97}"/>
                </a:ext>
              </a:extLst>
            </p:cNvPr>
            <p:cNvSpPr/>
            <p:nvPr userDrawn="1"/>
          </p:nvSpPr>
          <p:spPr>
            <a:xfrm>
              <a:off x="12228577" y="3579438"/>
              <a:ext cx="213360" cy="180760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4" name="Triangle 33">
              <a:extLst>
                <a:ext uri="{FF2B5EF4-FFF2-40B4-BE49-F238E27FC236}">
                  <a16:creationId xmlns:a16="http://schemas.microsoft.com/office/drawing/2014/main" id="{05B91B27-6EEA-40F9-B923-4981C59D73F6}"/>
                </a:ext>
              </a:extLst>
            </p:cNvPr>
            <p:cNvSpPr/>
            <p:nvPr userDrawn="1"/>
          </p:nvSpPr>
          <p:spPr>
            <a:xfrm>
              <a:off x="16422625" y="3791764"/>
              <a:ext cx="213360" cy="180760"/>
            </a:xfrm>
            <a:prstGeom prst="triangl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CCD4F08-225C-4B80-8658-D05C73A11D3B}"/>
                </a:ext>
              </a:extLst>
            </p:cNvPr>
            <p:cNvSpPr/>
            <p:nvPr userDrawn="1"/>
          </p:nvSpPr>
          <p:spPr>
            <a:xfrm flipV="1">
              <a:off x="15849600" y="4523232"/>
              <a:ext cx="195072" cy="195072"/>
            </a:xfrm>
            <a:prstGeom prst="rect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A6AE69D-B73F-4711-BFEE-51C1EE329438}"/>
                </a:ext>
              </a:extLst>
            </p:cNvPr>
            <p:cNvSpPr/>
            <p:nvPr userDrawn="1"/>
          </p:nvSpPr>
          <p:spPr>
            <a:xfrm>
              <a:off x="15795822" y="5444272"/>
              <a:ext cx="248850" cy="248850"/>
            </a:xfrm>
            <a:prstGeom prst="ellips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DA0A7F6-3B03-4028-9A24-1C4CCE61213B}"/>
                </a:ext>
              </a:extLst>
            </p:cNvPr>
            <p:cNvSpPr/>
            <p:nvPr userDrawn="1"/>
          </p:nvSpPr>
          <p:spPr>
            <a:xfrm>
              <a:off x="17484414" y="5194880"/>
              <a:ext cx="248850" cy="2488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19574A0-B182-4AF8-B0AA-E3CDB33CC3D5}"/>
                </a:ext>
              </a:extLst>
            </p:cNvPr>
            <p:cNvSpPr/>
            <p:nvPr userDrawn="1"/>
          </p:nvSpPr>
          <p:spPr>
            <a:xfrm>
              <a:off x="16478032" y="6190052"/>
              <a:ext cx="248850" cy="248850"/>
            </a:xfrm>
            <a:prstGeom prst="ellips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09E735A-3FA5-4890-903A-DC4C739A0CDF}"/>
                </a:ext>
              </a:extLst>
            </p:cNvPr>
            <p:cNvSpPr/>
            <p:nvPr userDrawn="1"/>
          </p:nvSpPr>
          <p:spPr>
            <a:xfrm flipV="1">
              <a:off x="15630971" y="7170525"/>
              <a:ext cx="96450" cy="96450"/>
            </a:xfrm>
            <a:prstGeom prst="ellipse">
              <a:avLst/>
            </a:prstGeom>
            <a:solidFill>
              <a:schemeClr val="bg1">
                <a:alpha val="3471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3CAB832-AEAB-431F-AF1D-A29A70F80617}"/>
                </a:ext>
              </a:extLst>
            </p:cNvPr>
            <p:cNvSpPr/>
            <p:nvPr userDrawn="1"/>
          </p:nvSpPr>
          <p:spPr>
            <a:xfrm>
              <a:off x="17935711" y="8181252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7C61523-0292-4284-AE21-C633C841108B}"/>
                </a:ext>
              </a:extLst>
            </p:cNvPr>
            <p:cNvSpPr/>
            <p:nvPr userDrawn="1"/>
          </p:nvSpPr>
          <p:spPr>
            <a:xfrm>
              <a:off x="18039199" y="6017167"/>
              <a:ext cx="97823" cy="978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50" u="none" strike="noStrike" cap="none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</p:grpSp>
      <p:sp>
        <p:nvSpPr>
          <p:cNvPr id="22" name="Google Shape;861;p91">
            <a:extLst>
              <a:ext uri="{FF2B5EF4-FFF2-40B4-BE49-F238E27FC236}">
                <a16:creationId xmlns:a16="http://schemas.microsoft.com/office/drawing/2014/main" id="{C81CA95F-3D34-4E42-BC64-1F23F86C9F82}"/>
              </a:ext>
            </a:extLst>
          </p:cNvPr>
          <p:cNvSpPr txBox="1"/>
          <p:nvPr/>
        </p:nvSpPr>
        <p:spPr>
          <a:xfrm>
            <a:off x="4370199" y="454989"/>
            <a:ext cx="7252898" cy="410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Modern Data Stack has revolutionized analytics for thousands of companies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analytics problems including governance, are not well supported by modern SQL databases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SQL will continue to flourish, it will be supplanted by new relational languages and DSLs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Relational Knowledge Graph System is the semantic layer that compliments the Modern Data Stack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Relational Knowledge Graph System solves workloads that cannot be tackled by today’s Modern Data Stack: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E76830-5D36-4B20-9545-CA5975E7FBE1}"/>
              </a:ext>
            </a:extLst>
          </p:cNvPr>
          <p:cNvSpPr txBox="1"/>
          <p:nvPr/>
        </p:nvSpPr>
        <p:spPr>
          <a:xfrm>
            <a:off x="4501432" y="6147038"/>
            <a:ext cx="7342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model is the program! </a:t>
            </a:r>
            <a:endParaRPr lang="en-US" sz="20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845FD7-1FCD-4763-9808-7114E1F04B90}"/>
              </a:ext>
            </a:extLst>
          </p:cNvPr>
          <p:cNvGrpSpPr/>
          <p:nvPr/>
        </p:nvGrpSpPr>
        <p:grpSpPr>
          <a:xfrm>
            <a:off x="4501431" y="4542744"/>
            <a:ext cx="7342598" cy="1433489"/>
            <a:chOff x="4501431" y="4058292"/>
            <a:chExt cx="7342598" cy="143348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B5C9D1D-AF2E-48AB-BE9D-62EA27E06A32}"/>
                </a:ext>
              </a:extLst>
            </p:cNvPr>
            <p:cNvGrpSpPr/>
            <p:nvPr/>
          </p:nvGrpSpPr>
          <p:grpSpPr>
            <a:xfrm>
              <a:off x="4501432" y="4058292"/>
              <a:ext cx="7342597" cy="1433489"/>
              <a:chOff x="4643919" y="4541177"/>
              <a:chExt cx="7342597" cy="893852"/>
            </a:xfrm>
            <a:solidFill>
              <a:srgbClr val="FAD1C8"/>
            </a:solidFill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D36B9CE-A9FD-42CC-8B0A-1EBADE7FEA47}"/>
                  </a:ext>
                </a:extLst>
              </p:cNvPr>
              <p:cNvSpPr/>
              <p:nvPr/>
            </p:nvSpPr>
            <p:spPr>
              <a:xfrm>
                <a:off x="4643919" y="4541178"/>
                <a:ext cx="1452081" cy="89385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0" tIns="0" rIns="0" bIns="0" rtlCol="0" anchor="ctr" anchorCtr="0">
                <a:noAutofit/>
              </a:bodyPr>
              <a:lstStyle/>
              <a:p>
                <a:pPr marL="0" marR="0" indent="0" algn="l" rtl="0">
                  <a:lnSpc>
                    <a:spcPct val="11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3375" u="none" strike="noStrike" cap="none">
                  <a:solidFill>
                    <a:srgbClr val="FFFFFF"/>
                  </a:solidFill>
                  <a:latin typeface="Lato Light" panose="020F0302020204030203" pitchFamily="34" charset="77"/>
                  <a:ea typeface="Montserrat ExtraLight"/>
                  <a:cs typeface="Montserrat ExtraLight"/>
                  <a:sym typeface="Montserrat ExtraLight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735D83E-0118-4980-B497-F886B31B4955}"/>
                  </a:ext>
                </a:extLst>
              </p:cNvPr>
              <p:cNvSpPr/>
              <p:nvPr/>
            </p:nvSpPr>
            <p:spPr>
              <a:xfrm>
                <a:off x="6116548" y="4541178"/>
                <a:ext cx="1452081" cy="89385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0" tIns="0" rIns="0" bIns="0" rtlCol="0" anchor="ctr" anchorCtr="0">
                <a:noAutofit/>
              </a:bodyPr>
              <a:lstStyle/>
              <a:p>
                <a:pPr marL="0" marR="0" indent="0" algn="l" rtl="0">
                  <a:lnSpc>
                    <a:spcPct val="11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3375" u="none" strike="noStrike" cap="none">
                  <a:solidFill>
                    <a:srgbClr val="FFFFFF"/>
                  </a:solidFill>
                  <a:latin typeface="Lato Light" panose="020F0302020204030203" pitchFamily="34" charset="77"/>
                  <a:ea typeface="Montserrat ExtraLight"/>
                  <a:cs typeface="Montserrat ExtraLight"/>
                  <a:sym typeface="Montserrat ExtraLight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0FA3E6-8DC4-4088-B50E-E1370405EED1}"/>
                  </a:ext>
                </a:extLst>
              </p:cNvPr>
              <p:cNvSpPr/>
              <p:nvPr/>
            </p:nvSpPr>
            <p:spPr>
              <a:xfrm>
                <a:off x="7589177" y="4541178"/>
                <a:ext cx="1452081" cy="89385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0" tIns="0" rIns="0" bIns="0" rtlCol="0" anchor="ctr" anchorCtr="0">
                <a:noAutofit/>
              </a:bodyPr>
              <a:lstStyle/>
              <a:p>
                <a:pPr marL="0" marR="0" indent="0" algn="l" rtl="0">
                  <a:lnSpc>
                    <a:spcPct val="11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3375" u="none" strike="noStrike" cap="none">
                  <a:solidFill>
                    <a:srgbClr val="FFFFFF"/>
                  </a:solidFill>
                  <a:latin typeface="Lato Light" panose="020F0302020204030203" pitchFamily="34" charset="77"/>
                  <a:ea typeface="Montserrat ExtraLight"/>
                  <a:cs typeface="Montserrat ExtraLight"/>
                  <a:sym typeface="Montserrat ExtraLight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034209E-0F23-43ED-B9BC-FCF0B3ACC70D}"/>
                  </a:ext>
                </a:extLst>
              </p:cNvPr>
              <p:cNvSpPr/>
              <p:nvPr/>
            </p:nvSpPr>
            <p:spPr>
              <a:xfrm>
                <a:off x="9061806" y="4541178"/>
                <a:ext cx="1452081" cy="89385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0" tIns="0" rIns="0" bIns="0" rtlCol="0" anchor="ctr" anchorCtr="0">
                <a:noAutofit/>
              </a:bodyPr>
              <a:lstStyle/>
              <a:p>
                <a:pPr marL="0" marR="0" indent="0" algn="l" rtl="0">
                  <a:lnSpc>
                    <a:spcPct val="11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3375" u="none" strike="noStrike" cap="none">
                  <a:solidFill>
                    <a:srgbClr val="FFFFFF"/>
                  </a:solidFill>
                  <a:latin typeface="Lato Light" panose="020F0302020204030203" pitchFamily="34" charset="77"/>
                  <a:ea typeface="Montserrat ExtraLight"/>
                  <a:cs typeface="Montserrat ExtraLight"/>
                  <a:sym typeface="Montserrat ExtraLight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6C82668-0474-467C-84D5-0189060D7B50}"/>
                  </a:ext>
                </a:extLst>
              </p:cNvPr>
              <p:cNvSpPr/>
              <p:nvPr/>
            </p:nvSpPr>
            <p:spPr>
              <a:xfrm>
                <a:off x="10534435" y="4541177"/>
                <a:ext cx="1452081" cy="89385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0" tIns="0" rIns="0" bIns="0" rtlCol="0" anchor="ctr" anchorCtr="0">
                <a:noAutofit/>
              </a:bodyPr>
              <a:lstStyle/>
              <a:p>
                <a:pPr marL="0" marR="0" indent="0" algn="l" rtl="0">
                  <a:lnSpc>
                    <a:spcPct val="11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3375" u="none" strike="noStrike" cap="none">
                  <a:solidFill>
                    <a:srgbClr val="FFFFFF"/>
                  </a:solidFill>
                  <a:latin typeface="Lato Light" panose="020F0302020204030203" pitchFamily="34" charset="77"/>
                  <a:ea typeface="Montserrat ExtraLight"/>
                  <a:cs typeface="Montserrat ExtraLight"/>
                  <a:sym typeface="Montserrat ExtraLight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DA16EBF-1969-4C67-ABB4-9B13425AA8DA}"/>
                </a:ext>
              </a:extLst>
            </p:cNvPr>
            <p:cNvSpPr txBox="1"/>
            <p:nvPr/>
          </p:nvSpPr>
          <p:spPr>
            <a:xfrm flipH="1">
              <a:off x="4501431" y="4585028"/>
              <a:ext cx="1452082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Graph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Analytics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7F495AD-E525-4B63-8292-DBF6CD5B7194}"/>
                </a:ext>
              </a:extLst>
            </p:cNvPr>
            <p:cNvSpPr txBox="1"/>
            <p:nvPr/>
          </p:nvSpPr>
          <p:spPr>
            <a:xfrm flipH="1">
              <a:off x="5994608" y="4585028"/>
              <a:ext cx="1431533" cy="323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Reasoning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D9DAE88-A02A-4F15-9EB4-879C3C5AED44}"/>
                </a:ext>
              </a:extLst>
            </p:cNvPr>
            <p:cNvSpPr txBox="1"/>
            <p:nvPr/>
          </p:nvSpPr>
          <p:spPr>
            <a:xfrm flipH="1">
              <a:off x="7212927" y="4585028"/>
              <a:ext cx="1919605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Mathematical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Optimization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6C9A849-F191-45D4-BD42-387341CE71A1}"/>
                </a:ext>
              </a:extLst>
            </p:cNvPr>
            <p:cNvSpPr txBox="1"/>
            <p:nvPr/>
          </p:nvSpPr>
          <p:spPr>
            <a:xfrm flipH="1">
              <a:off x="8996440" y="4585028"/>
              <a:ext cx="1333864" cy="7848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Relational</a:t>
              </a:r>
              <a:br>
                <a: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</a:br>
              <a:r>
                <a: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Machine Learning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344C7C1-56F0-406E-943C-B9F8BCB5BCDE}"/>
                </a:ext>
              </a:extLst>
            </p:cNvPr>
            <p:cNvSpPr txBox="1"/>
            <p:nvPr/>
          </p:nvSpPr>
          <p:spPr>
            <a:xfrm flipH="1">
              <a:off x="10391949" y="4585028"/>
              <a:ext cx="1452080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Knowledge Sharing</a:t>
              </a:r>
            </a:p>
          </p:txBody>
        </p:sp>
        <p:sp>
          <p:nvSpPr>
            <p:cNvPr id="40" name="Rectangle 11">
              <a:extLst>
                <a:ext uri="{FF2B5EF4-FFF2-40B4-BE49-F238E27FC236}">
                  <a16:creationId xmlns:a16="http://schemas.microsoft.com/office/drawing/2014/main" id="{7E13E623-643B-45E4-9B16-F4695FDF5CFE}"/>
                </a:ext>
              </a:extLst>
            </p:cNvPr>
            <p:cNvSpPr/>
            <p:nvPr/>
          </p:nvSpPr>
          <p:spPr>
            <a:xfrm rot="18900000">
              <a:off x="5087276" y="4231076"/>
              <a:ext cx="300942" cy="147664"/>
            </a:xfrm>
            <a:custGeom>
              <a:avLst/>
              <a:gdLst>
                <a:gd name="connsiteX0" fmla="*/ 0 w 400759"/>
                <a:gd name="connsiteY0" fmla="*/ 0 h 270141"/>
                <a:gd name="connsiteX1" fmla="*/ 400759 w 400759"/>
                <a:gd name="connsiteY1" fmla="*/ 0 h 270141"/>
                <a:gd name="connsiteX2" fmla="*/ 400759 w 400759"/>
                <a:gd name="connsiteY2" fmla="*/ 270141 h 270141"/>
                <a:gd name="connsiteX3" fmla="*/ 0 w 400759"/>
                <a:gd name="connsiteY3" fmla="*/ 270141 h 270141"/>
                <a:gd name="connsiteX4" fmla="*/ 0 w 400759"/>
                <a:gd name="connsiteY4" fmla="*/ 0 h 270141"/>
                <a:gd name="connsiteX0" fmla="*/ 400759 w 492199"/>
                <a:gd name="connsiteY0" fmla="*/ 0 h 270141"/>
                <a:gd name="connsiteX1" fmla="*/ 400759 w 492199"/>
                <a:gd name="connsiteY1" fmla="*/ 270141 h 270141"/>
                <a:gd name="connsiteX2" fmla="*/ 0 w 492199"/>
                <a:gd name="connsiteY2" fmla="*/ 270141 h 270141"/>
                <a:gd name="connsiteX3" fmla="*/ 0 w 492199"/>
                <a:gd name="connsiteY3" fmla="*/ 0 h 270141"/>
                <a:gd name="connsiteX4" fmla="*/ 492199 w 492199"/>
                <a:gd name="connsiteY4" fmla="*/ 91440 h 270141"/>
                <a:gd name="connsiteX0" fmla="*/ 400759 w 400759"/>
                <a:gd name="connsiteY0" fmla="*/ 0 h 270141"/>
                <a:gd name="connsiteX1" fmla="*/ 400759 w 400759"/>
                <a:gd name="connsiteY1" fmla="*/ 270141 h 270141"/>
                <a:gd name="connsiteX2" fmla="*/ 0 w 400759"/>
                <a:gd name="connsiteY2" fmla="*/ 270141 h 270141"/>
                <a:gd name="connsiteX3" fmla="*/ 0 w 400759"/>
                <a:gd name="connsiteY3" fmla="*/ 0 h 270141"/>
                <a:gd name="connsiteX0" fmla="*/ 400759 w 400759"/>
                <a:gd name="connsiteY0" fmla="*/ 270141 h 270141"/>
                <a:gd name="connsiteX1" fmla="*/ 0 w 400759"/>
                <a:gd name="connsiteY1" fmla="*/ 270141 h 270141"/>
                <a:gd name="connsiteX2" fmla="*/ 0 w 400759"/>
                <a:gd name="connsiteY2" fmla="*/ 0 h 27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759" h="270141">
                  <a:moveTo>
                    <a:pt x="400759" y="270141"/>
                  </a:moveTo>
                  <a:lnTo>
                    <a:pt x="0" y="27014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42" name="Rectangle 11">
              <a:extLst>
                <a:ext uri="{FF2B5EF4-FFF2-40B4-BE49-F238E27FC236}">
                  <a16:creationId xmlns:a16="http://schemas.microsoft.com/office/drawing/2014/main" id="{3A06714D-B8DA-4688-8245-32E42099A57A}"/>
                </a:ext>
              </a:extLst>
            </p:cNvPr>
            <p:cNvSpPr/>
            <p:nvPr/>
          </p:nvSpPr>
          <p:spPr>
            <a:xfrm rot="18900000">
              <a:off x="6529790" y="4231076"/>
              <a:ext cx="300942" cy="147664"/>
            </a:xfrm>
            <a:custGeom>
              <a:avLst/>
              <a:gdLst>
                <a:gd name="connsiteX0" fmla="*/ 0 w 400759"/>
                <a:gd name="connsiteY0" fmla="*/ 0 h 270141"/>
                <a:gd name="connsiteX1" fmla="*/ 400759 w 400759"/>
                <a:gd name="connsiteY1" fmla="*/ 0 h 270141"/>
                <a:gd name="connsiteX2" fmla="*/ 400759 w 400759"/>
                <a:gd name="connsiteY2" fmla="*/ 270141 h 270141"/>
                <a:gd name="connsiteX3" fmla="*/ 0 w 400759"/>
                <a:gd name="connsiteY3" fmla="*/ 270141 h 270141"/>
                <a:gd name="connsiteX4" fmla="*/ 0 w 400759"/>
                <a:gd name="connsiteY4" fmla="*/ 0 h 270141"/>
                <a:gd name="connsiteX0" fmla="*/ 400759 w 492199"/>
                <a:gd name="connsiteY0" fmla="*/ 0 h 270141"/>
                <a:gd name="connsiteX1" fmla="*/ 400759 w 492199"/>
                <a:gd name="connsiteY1" fmla="*/ 270141 h 270141"/>
                <a:gd name="connsiteX2" fmla="*/ 0 w 492199"/>
                <a:gd name="connsiteY2" fmla="*/ 270141 h 270141"/>
                <a:gd name="connsiteX3" fmla="*/ 0 w 492199"/>
                <a:gd name="connsiteY3" fmla="*/ 0 h 270141"/>
                <a:gd name="connsiteX4" fmla="*/ 492199 w 492199"/>
                <a:gd name="connsiteY4" fmla="*/ 91440 h 270141"/>
                <a:gd name="connsiteX0" fmla="*/ 400759 w 400759"/>
                <a:gd name="connsiteY0" fmla="*/ 0 h 270141"/>
                <a:gd name="connsiteX1" fmla="*/ 400759 w 400759"/>
                <a:gd name="connsiteY1" fmla="*/ 270141 h 270141"/>
                <a:gd name="connsiteX2" fmla="*/ 0 w 400759"/>
                <a:gd name="connsiteY2" fmla="*/ 270141 h 270141"/>
                <a:gd name="connsiteX3" fmla="*/ 0 w 400759"/>
                <a:gd name="connsiteY3" fmla="*/ 0 h 270141"/>
                <a:gd name="connsiteX0" fmla="*/ 400759 w 400759"/>
                <a:gd name="connsiteY0" fmla="*/ 270141 h 270141"/>
                <a:gd name="connsiteX1" fmla="*/ 0 w 400759"/>
                <a:gd name="connsiteY1" fmla="*/ 270141 h 270141"/>
                <a:gd name="connsiteX2" fmla="*/ 0 w 400759"/>
                <a:gd name="connsiteY2" fmla="*/ 0 h 27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759" h="270141">
                  <a:moveTo>
                    <a:pt x="400759" y="270141"/>
                  </a:moveTo>
                  <a:lnTo>
                    <a:pt x="0" y="27014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43" name="Rectangle 11">
              <a:extLst>
                <a:ext uri="{FF2B5EF4-FFF2-40B4-BE49-F238E27FC236}">
                  <a16:creationId xmlns:a16="http://schemas.microsoft.com/office/drawing/2014/main" id="{2BB5BAB8-57E4-48FF-BFEE-01FFBD0DD670}"/>
                </a:ext>
              </a:extLst>
            </p:cNvPr>
            <p:cNvSpPr/>
            <p:nvPr/>
          </p:nvSpPr>
          <p:spPr>
            <a:xfrm rot="18900000">
              <a:off x="8083198" y="4231076"/>
              <a:ext cx="300942" cy="147664"/>
            </a:xfrm>
            <a:custGeom>
              <a:avLst/>
              <a:gdLst>
                <a:gd name="connsiteX0" fmla="*/ 0 w 400759"/>
                <a:gd name="connsiteY0" fmla="*/ 0 h 270141"/>
                <a:gd name="connsiteX1" fmla="*/ 400759 w 400759"/>
                <a:gd name="connsiteY1" fmla="*/ 0 h 270141"/>
                <a:gd name="connsiteX2" fmla="*/ 400759 w 400759"/>
                <a:gd name="connsiteY2" fmla="*/ 270141 h 270141"/>
                <a:gd name="connsiteX3" fmla="*/ 0 w 400759"/>
                <a:gd name="connsiteY3" fmla="*/ 270141 h 270141"/>
                <a:gd name="connsiteX4" fmla="*/ 0 w 400759"/>
                <a:gd name="connsiteY4" fmla="*/ 0 h 270141"/>
                <a:gd name="connsiteX0" fmla="*/ 400759 w 492199"/>
                <a:gd name="connsiteY0" fmla="*/ 0 h 270141"/>
                <a:gd name="connsiteX1" fmla="*/ 400759 w 492199"/>
                <a:gd name="connsiteY1" fmla="*/ 270141 h 270141"/>
                <a:gd name="connsiteX2" fmla="*/ 0 w 492199"/>
                <a:gd name="connsiteY2" fmla="*/ 270141 h 270141"/>
                <a:gd name="connsiteX3" fmla="*/ 0 w 492199"/>
                <a:gd name="connsiteY3" fmla="*/ 0 h 270141"/>
                <a:gd name="connsiteX4" fmla="*/ 492199 w 492199"/>
                <a:gd name="connsiteY4" fmla="*/ 91440 h 270141"/>
                <a:gd name="connsiteX0" fmla="*/ 400759 w 400759"/>
                <a:gd name="connsiteY0" fmla="*/ 0 h 270141"/>
                <a:gd name="connsiteX1" fmla="*/ 400759 w 400759"/>
                <a:gd name="connsiteY1" fmla="*/ 270141 h 270141"/>
                <a:gd name="connsiteX2" fmla="*/ 0 w 400759"/>
                <a:gd name="connsiteY2" fmla="*/ 270141 h 270141"/>
                <a:gd name="connsiteX3" fmla="*/ 0 w 400759"/>
                <a:gd name="connsiteY3" fmla="*/ 0 h 270141"/>
                <a:gd name="connsiteX0" fmla="*/ 400759 w 400759"/>
                <a:gd name="connsiteY0" fmla="*/ 270141 h 270141"/>
                <a:gd name="connsiteX1" fmla="*/ 0 w 400759"/>
                <a:gd name="connsiteY1" fmla="*/ 270141 h 270141"/>
                <a:gd name="connsiteX2" fmla="*/ 0 w 400759"/>
                <a:gd name="connsiteY2" fmla="*/ 0 h 27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759" h="270141">
                  <a:moveTo>
                    <a:pt x="400759" y="270141"/>
                  </a:moveTo>
                  <a:lnTo>
                    <a:pt x="0" y="27014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44" name="Rectangle 11">
              <a:extLst>
                <a:ext uri="{FF2B5EF4-FFF2-40B4-BE49-F238E27FC236}">
                  <a16:creationId xmlns:a16="http://schemas.microsoft.com/office/drawing/2014/main" id="{1F2821FE-A9B3-4AC7-9AD8-297F249C83CC}"/>
                </a:ext>
              </a:extLst>
            </p:cNvPr>
            <p:cNvSpPr/>
            <p:nvPr/>
          </p:nvSpPr>
          <p:spPr>
            <a:xfrm rot="18900000">
              <a:off x="9525712" y="4231076"/>
              <a:ext cx="300942" cy="147664"/>
            </a:xfrm>
            <a:custGeom>
              <a:avLst/>
              <a:gdLst>
                <a:gd name="connsiteX0" fmla="*/ 0 w 400759"/>
                <a:gd name="connsiteY0" fmla="*/ 0 h 270141"/>
                <a:gd name="connsiteX1" fmla="*/ 400759 w 400759"/>
                <a:gd name="connsiteY1" fmla="*/ 0 h 270141"/>
                <a:gd name="connsiteX2" fmla="*/ 400759 w 400759"/>
                <a:gd name="connsiteY2" fmla="*/ 270141 h 270141"/>
                <a:gd name="connsiteX3" fmla="*/ 0 w 400759"/>
                <a:gd name="connsiteY3" fmla="*/ 270141 h 270141"/>
                <a:gd name="connsiteX4" fmla="*/ 0 w 400759"/>
                <a:gd name="connsiteY4" fmla="*/ 0 h 270141"/>
                <a:gd name="connsiteX0" fmla="*/ 400759 w 492199"/>
                <a:gd name="connsiteY0" fmla="*/ 0 h 270141"/>
                <a:gd name="connsiteX1" fmla="*/ 400759 w 492199"/>
                <a:gd name="connsiteY1" fmla="*/ 270141 h 270141"/>
                <a:gd name="connsiteX2" fmla="*/ 0 w 492199"/>
                <a:gd name="connsiteY2" fmla="*/ 270141 h 270141"/>
                <a:gd name="connsiteX3" fmla="*/ 0 w 492199"/>
                <a:gd name="connsiteY3" fmla="*/ 0 h 270141"/>
                <a:gd name="connsiteX4" fmla="*/ 492199 w 492199"/>
                <a:gd name="connsiteY4" fmla="*/ 91440 h 270141"/>
                <a:gd name="connsiteX0" fmla="*/ 400759 w 400759"/>
                <a:gd name="connsiteY0" fmla="*/ 0 h 270141"/>
                <a:gd name="connsiteX1" fmla="*/ 400759 w 400759"/>
                <a:gd name="connsiteY1" fmla="*/ 270141 h 270141"/>
                <a:gd name="connsiteX2" fmla="*/ 0 w 400759"/>
                <a:gd name="connsiteY2" fmla="*/ 270141 h 270141"/>
                <a:gd name="connsiteX3" fmla="*/ 0 w 400759"/>
                <a:gd name="connsiteY3" fmla="*/ 0 h 270141"/>
                <a:gd name="connsiteX0" fmla="*/ 400759 w 400759"/>
                <a:gd name="connsiteY0" fmla="*/ 270141 h 270141"/>
                <a:gd name="connsiteX1" fmla="*/ 0 w 400759"/>
                <a:gd name="connsiteY1" fmla="*/ 270141 h 270141"/>
                <a:gd name="connsiteX2" fmla="*/ 0 w 400759"/>
                <a:gd name="connsiteY2" fmla="*/ 0 h 27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759" h="270141">
                  <a:moveTo>
                    <a:pt x="400759" y="270141"/>
                  </a:moveTo>
                  <a:lnTo>
                    <a:pt x="0" y="27014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45" name="Rectangle 11">
              <a:extLst>
                <a:ext uri="{FF2B5EF4-FFF2-40B4-BE49-F238E27FC236}">
                  <a16:creationId xmlns:a16="http://schemas.microsoft.com/office/drawing/2014/main" id="{EAB7C3C3-6102-43E7-B3FC-03093350A70D}"/>
                </a:ext>
              </a:extLst>
            </p:cNvPr>
            <p:cNvSpPr/>
            <p:nvPr/>
          </p:nvSpPr>
          <p:spPr>
            <a:xfrm rot="18900000">
              <a:off x="10990487" y="4231076"/>
              <a:ext cx="300942" cy="147664"/>
            </a:xfrm>
            <a:custGeom>
              <a:avLst/>
              <a:gdLst>
                <a:gd name="connsiteX0" fmla="*/ 0 w 400759"/>
                <a:gd name="connsiteY0" fmla="*/ 0 h 270141"/>
                <a:gd name="connsiteX1" fmla="*/ 400759 w 400759"/>
                <a:gd name="connsiteY1" fmla="*/ 0 h 270141"/>
                <a:gd name="connsiteX2" fmla="*/ 400759 w 400759"/>
                <a:gd name="connsiteY2" fmla="*/ 270141 h 270141"/>
                <a:gd name="connsiteX3" fmla="*/ 0 w 400759"/>
                <a:gd name="connsiteY3" fmla="*/ 270141 h 270141"/>
                <a:gd name="connsiteX4" fmla="*/ 0 w 400759"/>
                <a:gd name="connsiteY4" fmla="*/ 0 h 270141"/>
                <a:gd name="connsiteX0" fmla="*/ 400759 w 492199"/>
                <a:gd name="connsiteY0" fmla="*/ 0 h 270141"/>
                <a:gd name="connsiteX1" fmla="*/ 400759 w 492199"/>
                <a:gd name="connsiteY1" fmla="*/ 270141 h 270141"/>
                <a:gd name="connsiteX2" fmla="*/ 0 w 492199"/>
                <a:gd name="connsiteY2" fmla="*/ 270141 h 270141"/>
                <a:gd name="connsiteX3" fmla="*/ 0 w 492199"/>
                <a:gd name="connsiteY3" fmla="*/ 0 h 270141"/>
                <a:gd name="connsiteX4" fmla="*/ 492199 w 492199"/>
                <a:gd name="connsiteY4" fmla="*/ 91440 h 270141"/>
                <a:gd name="connsiteX0" fmla="*/ 400759 w 400759"/>
                <a:gd name="connsiteY0" fmla="*/ 0 h 270141"/>
                <a:gd name="connsiteX1" fmla="*/ 400759 w 400759"/>
                <a:gd name="connsiteY1" fmla="*/ 270141 h 270141"/>
                <a:gd name="connsiteX2" fmla="*/ 0 w 400759"/>
                <a:gd name="connsiteY2" fmla="*/ 270141 h 270141"/>
                <a:gd name="connsiteX3" fmla="*/ 0 w 400759"/>
                <a:gd name="connsiteY3" fmla="*/ 0 h 270141"/>
                <a:gd name="connsiteX0" fmla="*/ 400759 w 400759"/>
                <a:gd name="connsiteY0" fmla="*/ 270141 h 270141"/>
                <a:gd name="connsiteX1" fmla="*/ 0 w 400759"/>
                <a:gd name="connsiteY1" fmla="*/ 270141 h 270141"/>
                <a:gd name="connsiteX2" fmla="*/ 0 w 400759"/>
                <a:gd name="connsiteY2" fmla="*/ 0 h 27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759" h="270141">
                  <a:moveTo>
                    <a:pt x="400759" y="270141"/>
                  </a:moveTo>
                  <a:lnTo>
                    <a:pt x="0" y="27014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7D4019-68C7-4D88-8E7B-74FADD5C24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6394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F4D"/>
        </a:soli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3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9050" y="0"/>
            <a:ext cx="709143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34"/>
          <p:cNvSpPr/>
          <p:nvPr/>
        </p:nvSpPr>
        <p:spPr>
          <a:xfrm>
            <a:off x="685800" y="3238500"/>
            <a:ext cx="3879850" cy="24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93253"/>
              </a:lnSpc>
            </a:pPr>
            <a:r>
              <a:rPr lang="en-US" sz="10001" b="1" dirty="0">
                <a:solidFill>
                  <a:srgbClr val="FFFFFF"/>
                </a:solidFill>
              </a:rPr>
              <a:t>Thank</a:t>
            </a:r>
            <a:br>
              <a:rPr lang="en-US" sz="10001" b="1" dirty="0">
                <a:solidFill>
                  <a:srgbClr val="FFFFFF"/>
                </a:solidFill>
              </a:rPr>
            </a:br>
            <a:r>
              <a:rPr lang="en-US" sz="10001" b="1" dirty="0">
                <a:solidFill>
                  <a:srgbClr val="FFFFFF"/>
                </a:solidFill>
              </a:rPr>
              <a:t>you!</a:t>
            </a:r>
            <a:endParaRPr sz="1000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D6281D-6967-409D-89A6-4344A13B3F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32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9A4F987-921F-46AD-A859-1551EE0584C6}"/>
              </a:ext>
            </a:extLst>
          </p:cNvPr>
          <p:cNvGrpSpPr/>
          <p:nvPr/>
        </p:nvGrpSpPr>
        <p:grpSpPr>
          <a:xfrm>
            <a:off x="2072655" y="1862589"/>
            <a:ext cx="3931920" cy="3931920"/>
            <a:chOff x="-4550600" y="2058731"/>
            <a:chExt cx="3931920" cy="3931920"/>
          </a:xfrm>
        </p:grpSpPr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0E46EE53-EC33-46DA-AB97-B3D151F83B8A}"/>
                </a:ext>
              </a:extLst>
            </p:cNvPr>
            <p:cNvSpPr/>
            <p:nvPr/>
          </p:nvSpPr>
          <p:spPr>
            <a:xfrm rot="16200000">
              <a:off x="-2574830" y="2063169"/>
              <a:ext cx="1959617" cy="1952111"/>
            </a:xfrm>
            <a:custGeom>
              <a:avLst/>
              <a:gdLst>
                <a:gd name="connsiteX0" fmla="*/ 1959617 w 1959617"/>
                <a:gd name="connsiteY0" fmla="*/ 0 h 1952111"/>
                <a:gd name="connsiteX1" fmla="*/ 1950152 w 1959617"/>
                <a:gd name="connsiteY1" fmla="*/ 187445 h 1952111"/>
                <a:gd name="connsiteX2" fmla="*/ 195349 w 1959617"/>
                <a:gd name="connsiteY2" fmla="*/ 1942247 h 1952111"/>
                <a:gd name="connsiteX3" fmla="*/ 0 w 1959617"/>
                <a:gd name="connsiteY3" fmla="*/ 1952111 h 1952111"/>
                <a:gd name="connsiteX4" fmla="*/ 0 w 1959617"/>
                <a:gd name="connsiteY4" fmla="*/ 0 h 1952111"/>
                <a:gd name="connsiteX5" fmla="*/ 1959617 w 1959617"/>
                <a:gd name="connsiteY5" fmla="*/ 0 h 195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9617" h="1952111">
                  <a:moveTo>
                    <a:pt x="1959617" y="0"/>
                  </a:moveTo>
                  <a:lnTo>
                    <a:pt x="1950152" y="187445"/>
                  </a:lnTo>
                  <a:cubicBezTo>
                    <a:pt x="1856187" y="1112702"/>
                    <a:pt x="1120607" y="1848282"/>
                    <a:pt x="195349" y="1942247"/>
                  </a:cubicBezTo>
                  <a:lnTo>
                    <a:pt x="0" y="1952111"/>
                  </a:lnTo>
                  <a:lnTo>
                    <a:pt x="0" y="0"/>
                  </a:lnTo>
                  <a:lnTo>
                    <a:pt x="19596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3DF414D9-D59D-49FA-91C8-E5C819BBAC86}"/>
                </a:ext>
              </a:extLst>
            </p:cNvPr>
            <p:cNvSpPr/>
            <p:nvPr/>
          </p:nvSpPr>
          <p:spPr>
            <a:xfrm rot="16200000">
              <a:off x="-4546648" y="4015080"/>
              <a:ext cx="1971619" cy="1979523"/>
            </a:xfrm>
            <a:custGeom>
              <a:avLst/>
              <a:gdLst>
                <a:gd name="connsiteX0" fmla="*/ 1971619 w 1971619"/>
                <a:gd name="connsiteY0" fmla="*/ 286 h 1979523"/>
                <a:gd name="connsiteX1" fmla="*/ 1971618 w 1971619"/>
                <a:gd name="connsiteY1" fmla="*/ 1979523 h 1979523"/>
                <a:gd name="connsiteX2" fmla="*/ 685 w 1971619"/>
                <a:gd name="connsiteY2" fmla="*/ 1979523 h 1979523"/>
                <a:gd name="connsiteX3" fmla="*/ 0 w 1971619"/>
                <a:gd name="connsiteY3" fmla="*/ 1965960 h 1979523"/>
                <a:gd name="connsiteX4" fmla="*/ 1965960 w 1971619"/>
                <a:gd name="connsiteY4" fmla="*/ 0 h 1979523"/>
                <a:gd name="connsiteX5" fmla="*/ 1971619 w 1971619"/>
                <a:gd name="connsiteY5" fmla="*/ 286 h 197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1619" h="1979523">
                  <a:moveTo>
                    <a:pt x="1971619" y="286"/>
                  </a:moveTo>
                  <a:lnTo>
                    <a:pt x="1971618" y="1979523"/>
                  </a:lnTo>
                  <a:lnTo>
                    <a:pt x="685" y="1979523"/>
                  </a:lnTo>
                  <a:lnTo>
                    <a:pt x="0" y="1965960"/>
                  </a:lnTo>
                  <a:cubicBezTo>
                    <a:pt x="0" y="880190"/>
                    <a:pt x="880190" y="0"/>
                    <a:pt x="1965960" y="0"/>
                  </a:cubicBezTo>
                  <a:lnTo>
                    <a:pt x="1971619" y="2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45690988-7B5A-488A-986F-FAB0A1C7E313}"/>
                </a:ext>
              </a:extLst>
            </p:cNvPr>
            <p:cNvSpPr/>
            <p:nvPr/>
          </p:nvSpPr>
          <p:spPr>
            <a:xfrm rot="16200000">
              <a:off x="-4540847" y="2049263"/>
              <a:ext cx="1960302" cy="1979237"/>
            </a:xfrm>
            <a:custGeom>
              <a:avLst/>
              <a:gdLst>
                <a:gd name="connsiteX0" fmla="*/ 1960302 w 1960302"/>
                <a:gd name="connsiteY0" fmla="*/ 1965674 h 1979237"/>
                <a:gd name="connsiteX1" fmla="*/ 1959617 w 1960302"/>
                <a:gd name="connsiteY1" fmla="*/ 1979237 h 1979237"/>
                <a:gd name="connsiteX2" fmla="*/ 0 w 1960302"/>
                <a:gd name="connsiteY2" fmla="*/ 1979237 h 1979237"/>
                <a:gd name="connsiteX3" fmla="*/ 1 w 1960302"/>
                <a:gd name="connsiteY3" fmla="*/ 0 h 1979237"/>
                <a:gd name="connsiteX4" fmla="*/ 195350 w 1960302"/>
                <a:gd name="connsiteY4" fmla="*/ 9864 h 1979237"/>
                <a:gd name="connsiteX5" fmla="*/ 1960302 w 1960302"/>
                <a:gd name="connsiteY5" fmla="*/ 1965674 h 19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0302" h="1979237">
                  <a:moveTo>
                    <a:pt x="1960302" y="1965674"/>
                  </a:moveTo>
                  <a:lnTo>
                    <a:pt x="1959617" y="1979237"/>
                  </a:lnTo>
                  <a:lnTo>
                    <a:pt x="0" y="1979237"/>
                  </a:lnTo>
                  <a:lnTo>
                    <a:pt x="1" y="0"/>
                  </a:lnTo>
                  <a:lnTo>
                    <a:pt x="195350" y="9864"/>
                  </a:lnTo>
                  <a:cubicBezTo>
                    <a:pt x="1186697" y="110541"/>
                    <a:pt x="1960302" y="947764"/>
                    <a:pt x="1960302" y="1965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C012C962-3359-40B9-9797-8785A9811C3F}"/>
                </a:ext>
              </a:extLst>
            </p:cNvPr>
            <p:cNvSpPr/>
            <p:nvPr/>
          </p:nvSpPr>
          <p:spPr>
            <a:xfrm rot="16200000">
              <a:off x="-2580345" y="4028301"/>
              <a:ext cx="1970933" cy="1952397"/>
            </a:xfrm>
            <a:custGeom>
              <a:avLst/>
              <a:gdLst>
                <a:gd name="connsiteX0" fmla="*/ 1970933 w 1970933"/>
                <a:gd name="connsiteY0" fmla="*/ 0 h 1952397"/>
                <a:gd name="connsiteX1" fmla="*/ 1970933 w 1970933"/>
                <a:gd name="connsiteY1" fmla="*/ 1952111 h 1952397"/>
                <a:gd name="connsiteX2" fmla="*/ 1965274 w 1970933"/>
                <a:gd name="connsiteY2" fmla="*/ 1952397 h 1952397"/>
                <a:gd name="connsiteX3" fmla="*/ 9464 w 1970933"/>
                <a:gd name="connsiteY3" fmla="*/ 187445 h 1952397"/>
                <a:gd name="connsiteX4" fmla="*/ 0 w 1970933"/>
                <a:gd name="connsiteY4" fmla="*/ 0 h 1952397"/>
                <a:gd name="connsiteX5" fmla="*/ 1970933 w 1970933"/>
                <a:gd name="connsiteY5" fmla="*/ 0 h 195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0933" h="1952397">
                  <a:moveTo>
                    <a:pt x="1970933" y="0"/>
                  </a:moveTo>
                  <a:lnTo>
                    <a:pt x="1970933" y="1952111"/>
                  </a:lnTo>
                  <a:lnTo>
                    <a:pt x="1965274" y="1952397"/>
                  </a:lnTo>
                  <a:cubicBezTo>
                    <a:pt x="947365" y="1952397"/>
                    <a:pt x="110141" y="1178792"/>
                    <a:pt x="9464" y="187445"/>
                  </a:cubicBezTo>
                  <a:lnTo>
                    <a:pt x="0" y="0"/>
                  </a:lnTo>
                  <a:lnTo>
                    <a:pt x="19709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41C135-D9B3-44B4-AFC1-C670B0EC728D}"/>
              </a:ext>
            </a:extLst>
          </p:cNvPr>
          <p:cNvGrpSpPr/>
          <p:nvPr/>
        </p:nvGrpSpPr>
        <p:grpSpPr>
          <a:xfrm>
            <a:off x="3368647" y="3168089"/>
            <a:ext cx="1320270" cy="1320920"/>
            <a:chOff x="5439672" y="3168089"/>
            <a:chExt cx="1320270" cy="132092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1408CE5-5968-4973-9E24-81CD56DEC6D4}"/>
                </a:ext>
              </a:extLst>
            </p:cNvPr>
            <p:cNvSpPr/>
            <p:nvPr/>
          </p:nvSpPr>
          <p:spPr>
            <a:xfrm>
              <a:off x="5553411" y="3279909"/>
              <a:ext cx="1108345" cy="11083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187C836-D01E-43B6-8839-1298672D0CE9}"/>
                </a:ext>
              </a:extLst>
            </p:cNvPr>
            <p:cNvGrpSpPr/>
            <p:nvPr/>
          </p:nvGrpSpPr>
          <p:grpSpPr>
            <a:xfrm>
              <a:off x="5439672" y="3168089"/>
              <a:ext cx="1320270" cy="1320920"/>
              <a:chOff x="8226425" y="2271713"/>
              <a:chExt cx="3224213" cy="3225801"/>
            </a:xfrm>
          </p:grpSpPr>
          <p:sp>
            <p:nvSpPr>
              <p:cNvPr id="254" name="Freeform 5">
                <a:extLst>
                  <a:ext uri="{FF2B5EF4-FFF2-40B4-BE49-F238E27FC236}">
                    <a16:creationId xmlns:a16="http://schemas.microsoft.com/office/drawing/2014/main" id="{4DA7A772-C934-42FD-A01C-2CD7CBDC2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425" y="3676651"/>
                <a:ext cx="1611313" cy="1820863"/>
              </a:xfrm>
              <a:custGeom>
                <a:avLst/>
                <a:gdLst>
                  <a:gd name="T0" fmla="*/ 1673 w 1788"/>
                  <a:gd name="T1" fmla="*/ 1905 h 2019"/>
                  <a:gd name="T2" fmla="*/ 1558 w 1788"/>
                  <a:gd name="T3" fmla="*/ 1794 h 2019"/>
                  <a:gd name="T4" fmla="*/ 1673 w 1788"/>
                  <a:gd name="T5" fmla="*/ 1682 h 2019"/>
                  <a:gd name="T6" fmla="*/ 1788 w 1788"/>
                  <a:gd name="T7" fmla="*/ 1571 h 2019"/>
                  <a:gd name="T8" fmla="*/ 448 w 1788"/>
                  <a:gd name="T9" fmla="*/ 230 h 2019"/>
                  <a:gd name="T10" fmla="*/ 336 w 1788"/>
                  <a:gd name="T11" fmla="*/ 115 h 2019"/>
                  <a:gd name="T12" fmla="*/ 224 w 1788"/>
                  <a:gd name="T13" fmla="*/ 0 h 2019"/>
                  <a:gd name="T14" fmla="*/ 113 w 1788"/>
                  <a:gd name="T15" fmla="*/ 115 h 2019"/>
                  <a:gd name="T16" fmla="*/ 0 w 1788"/>
                  <a:gd name="T17" fmla="*/ 230 h 2019"/>
                  <a:gd name="T18" fmla="*/ 1788 w 1788"/>
                  <a:gd name="T19" fmla="*/ 2019 h 2019"/>
                  <a:gd name="T20" fmla="*/ 1673 w 1788"/>
                  <a:gd name="T21" fmla="*/ 1905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88" h="2019">
                    <a:moveTo>
                      <a:pt x="1673" y="1905"/>
                    </a:moveTo>
                    <a:cubicBezTo>
                      <a:pt x="1558" y="1794"/>
                      <a:pt x="1558" y="1794"/>
                      <a:pt x="1558" y="1794"/>
                    </a:cubicBezTo>
                    <a:cubicBezTo>
                      <a:pt x="1673" y="1682"/>
                      <a:pt x="1673" y="1682"/>
                      <a:pt x="1673" y="1682"/>
                    </a:cubicBezTo>
                    <a:cubicBezTo>
                      <a:pt x="1788" y="1571"/>
                      <a:pt x="1788" y="1571"/>
                      <a:pt x="1788" y="1571"/>
                    </a:cubicBezTo>
                    <a:cubicBezTo>
                      <a:pt x="1048" y="1571"/>
                      <a:pt x="448" y="970"/>
                      <a:pt x="448" y="230"/>
                    </a:cubicBezTo>
                    <a:cubicBezTo>
                      <a:pt x="336" y="115"/>
                      <a:pt x="336" y="115"/>
                      <a:pt x="336" y="115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113" y="115"/>
                      <a:pt x="113" y="115"/>
                      <a:pt x="113" y="115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0" y="1218"/>
                      <a:pt x="800" y="2019"/>
                      <a:pt x="1788" y="2019"/>
                    </a:cubicBezTo>
                    <a:lnTo>
                      <a:pt x="1673" y="1905"/>
                    </a:lnTo>
                    <a:close/>
                  </a:path>
                </a:pathLst>
              </a:custGeom>
              <a:solidFill>
                <a:srgbClr val="4F62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">
                <a:extLst>
                  <a:ext uri="{FF2B5EF4-FFF2-40B4-BE49-F238E27FC236}">
                    <a16:creationId xmlns:a16="http://schemas.microsoft.com/office/drawing/2014/main" id="{EE24CF79-0FEE-47CE-B80D-0F95B56AE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1363" y="3884613"/>
                <a:ext cx="1819275" cy="1612900"/>
              </a:xfrm>
              <a:custGeom>
                <a:avLst/>
                <a:gdLst>
                  <a:gd name="T0" fmla="*/ 1905 w 2019"/>
                  <a:gd name="T1" fmla="*/ 115 h 1789"/>
                  <a:gd name="T2" fmla="*/ 1794 w 2019"/>
                  <a:gd name="T3" fmla="*/ 230 h 1789"/>
                  <a:gd name="T4" fmla="*/ 1682 w 2019"/>
                  <a:gd name="T5" fmla="*/ 115 h 1789"/>
                  <a:gd name="T6" fmla="*/ 1571 w 2019"/>
                  <a:gd name="T7" fmla="*/ 0 h 1789"/>
                  <a:gd name="T8" fmla="*/ 230 w 2019"/>
                  <a:gd name="T9" fmla="*/ 1341 h 1789"/>
                  <a:gd name="T10" fmla="*/ 230 w 2019"/>
                  <a:gd name="T11" fmla="*/ 1341 h 1789"/>
                  <a:gd name="T12" fmla="*/ 230 w 2019"/>
                  <a:gd name="T13" fmla="*/ 1341 h 1789"/>
                  <a:gd name="T14" fmla="*/ 115 w 2019"/>
                  <a:gd name="T15" fmla="*/ 1452 h 1789"/>
                  <a:gd name="T16" fmla="*/ 0 w 2019"/>
                  <a:gd name="T17" fmla="*/ 1564 h 1789"/>
                  <a:gd name="T18" fmla="*/ 115 w 2019"/>
                  <a:gd name="T19" fmla="*/ 1675 h 1789"/>
                  <a:gd name="T20" fmla="*/ 230 w 2019"/>
                  <a:gd name="T21" fmla="*/ 1789 h 1789"/>
                  <a:gd name="T22" fmla="*/ 230 w 2019"/>
                  <a:gd name="T23" fmla="*/ 1789 h 1789"/>
                  <a:gd name="T24" fmla="*/ 2019 w 2019"/>
                  <a:gd name="T25" fmla="*/ 0 h 1789"/>
                  <a:gd name="T26" fmla="*/ 1905 w 2019"/>
                  <a:gd name="T27" fmla="*/ 115 h 1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19" h="1789">
                    <a:moveTo>
                      <a:pt x="1905" y="115"/>
                    </a:moveTo>
                    <a:cubicBezTo>
                      <a:pt x="1794" y="230"/>
                      <a:pt x="1794" y="230"/>
                      <a:pt x="1794" y="230"/>
                    </a:cubicBezTo>
                    <a:cubicBezTo>
                      <a:pt x="1682" y="115"/>
                      <a:pt x="1682" y="115"/>
                      <a:pt x="1682" y="115"/>
                    </a:cubicBezTo>
                    <a:cubicBezTo>
                      <a:pt x="1571" y="0"/>
                      <a:pt x="1571" y="0"/>
                      <a:pt x="1571" y="0"/>
                    </a:cubicBezTo>
                    <a:cubicBezTo>
                      <a:pt x="1571" y="740"/>
                      <a:pt x="971" y="1341"/>
                      <a:pt x="230" y="1341"/>
                    </a:cubicBezTo>
                    <a:cubicBezTo>
                      <a:pt x="230" y="1341"/>
                      <a:pt x="230" y="1341"/>
                      <a:pt x="230" y="1341"/>
                    </a:cubicBezTo>
                    <a:cubicBezTo>
                      <a:pt x="230" y="1341"/>
                      <a:pt x="230" y="1341"/>
                      <a:pt x="230" y="1341"/>
                    </a:cubicBezTo>
                    <a:cubicBezTo>
                      <a:pt x="115" y="1452"/>
                      <a:pt x="115" y="1452"/>
                      <a:pt x="115" y="1452"/>
                    </a:cubicBezTo>
                    <a:cubicBezTo>
                      <a:pt x="0" y="1564"/>
                      <a:pt x="0" y="1564"/>
                      <a:pt x="0" y="1564"/>
                    </a:cubicBezTo>
                    <a:cubicBezTo>
                      <a:pt x="115" y="1675"/>
                      <a:pt x="115" y="1675"/>
                      <a:pt x="115" y="1675"/>
                    </a:cubicBezTo>
                    <a:cubicBezTo>
                      <a:pt x="230" y="1789"/>
                      <a:pt x="230" y="1789"/>
                      <a:pt x="230" y="1789"/>
                    </a:cubicBezTo>
                    <a:cubicBezTo>
                      <a:pt x="230" y="1789"/>
                      <a:pt x="230" y="1789"/>
                      <a:pt x="230" y="1789"/>
                    </a:cubicBezTo>
                    <a:cubicBezTo>
                      <a:pt x="1218" y="1789"/>
                      <a:pt x="2019" y="988"/>
                      <a:pt x="2019" y="0"/>
                    </a:cubicBezTo>
                    <a:lnTo>
                      <a:pt x="1905" y="115"/>
                    </a:lnTo>
                    <a:close/>
                  </a:path>
                </a:pathLst>
              </a:cu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8E391A44-ECB2-4313-8946-A44282723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425" y="2271713"/>
                <a:ext cx="1819275" cy="1612900"/>
              </a:xfrm>
              <a:custGeom>
                <a:avLst/>
                <a:gdLst>
                  <a:gd name="T0" fmla="*/ 1903 w 2018"/>
                  <a:gd name="T1" fmla="*/ 114 h 1789"/>
                  <a:gd name="T2" fmla="*/ 1788 w 2018"/>
                  <a:gd name="T3" fmla="*/ 0 h 1789"/>
                  <a:gd name="T4" fmla="*/ 0 w 2018"/>
                  <a:gd name="T5" fmla="*/ 1789 h 1789"/>
                  <a:gd name="T6" fmla="*/ 113 w 2018"/>
                  <a:gd name="T7" fmla="*/ 1674 h 1789"/>
                  <a:gd name="T8" fmla="*/ 224 w 2018"/>
                  <a:gd name="T9" fmla="*/ 1559 h 1789"/>
                  <a:gd name="T10" fmla="*/ 336 w 2018"/>
                  <a:gd name="T11" fmla="*/ 1674 h 1789"/>
                  <a:gd name="T12" fmla="*/ 448 w 2018"/>
                  <a:gd name="T13" fmla="*/ 1789 h 1789"/>
                  <a:gd name="T14" fmla="*/ 1788 w 2018"/>
                  <a:gd name="T15" fmla="*/ 449 h 1789"/>
                  <a:gd name="T16" fmla="*/ 1903 w 2018"/>
                  <a:gd name="T17" fmla="*/ 337 h 1789"/>
                  <a:gd name="T18" fmla="*/ 2018 w 2018"/>
                  <a:gd name="T19" fmla="*/ 225 h 1789"/>
                  <a:gd name="T20" fmla="*/ 1903 w 2018"/>
                  <a:gd name="T21" fmla="*/ 114 h 1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18" h="1789">
                    <a:moveTo>
                      <a:pt x="1903" y="114"/>
                    </a:moveTo>
                    <a:cubicBezTo>
                      <a:pt x="1788" y="0"/>
                      <a:pt x="1788" y="0"/>
                      <a:pt x="1788" y="0"/>
                    </a:cubicBezTo>
                    <a:cubicBezTo>
                      <a:pt x="800" y="0"/>
                      <a:pt x="0" y="801"/>
                      <a:pt x="0" y="1789"/>
                    </a:cubicBezTo>
                    <a:cubicBezTo>
                      <a:pt x="113" y="1674"/>
                      <a:pt x="113" y="1674"/>
                      <a:pt x="113" y="1674"/>
                    </a:cubicBezTo>
                    <a:cubicBezTo>
                      <a:pt x="224" y="1559"/>
                      <a:pt x="224" y="1559"/>
                      <a:pt x="224" y="1559"/>
                    </a:cubicBezTo>
                    <a:cubicBezTo>
                      <a:pt x="336" y="1674"/>
                      <a:pt x="336" y="1674"/>
                      <a:pt x="336" y="1674"/>
                    </a:cubicBezTo>
                    <a:cubicBezTo>
                      <a:pt x="448" y="1789"/>
                      <a:pt x="448" y="1789"/>
                      <a:pt x="448" y="1789"/>
                    </a:cubicBezTo>
                    <a:cubicBezTo>
                      <a:pt x="448" y="1049"/>
                      <a:pt x="1048" y="449"/>
                      <a:pt x="1788" y="449"/>
                    </a:cubicBezTo>
                    <a:cubicBezTo>
                      <a:pt x="1903" y="337"/>
                      <a:pt x="1903" y="337"/>
                      <a:pt x="1903" y="337"/>
                    </a:cubicBezTo>
                    <a:cubicBezTo>
                      <a:pt x="2018" y="225"/>
                      <a:pt x="2018" y="225"/>
                      <a:pt x="2018" y="225"/>
                    </a:cubicBezTo>
                    <a:lnTo>
                      <a:pt x="1903" y="114"/>
                    </a:lnTo>
                    <a:close/>
                  </a:path>
                </a:pathLst>
              </a:cu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A83C7925-3FDD-4051-B003-96BA0EB48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7738" y="2271713"/>
                <a:ext cx="1612900" cy="1820863"/>
              </a:xfrm>
              <a:custGeom>
                <a:avLst/>
                <a:gdLst>
                  <a:gd name="T0" fmla="*/ 0 w 1789"/>
                  <a:gd name="T1" fmla="*/ 0 h 2019"/>
                  <a:gd name="T2" fmla="*/ 0 w 1789"/>
                  <a:gd name="T3" fmla="*/ 0 h 2019"/>
                  <a:gd name="T4" fmla="*/ 115 w 1789"/>
                  <a:gd name="T5" fmla="*/ 114 h 2019"/>
                  <a:gd name="T6" fmla="*/ 230 w 1789"/>
                  <a:gd name="T7" fmla="*/ 225 h 2019"/>
                  <a:gd name="T8" fmla="*/ 115 w 1789"/>
                  <a:gd name="T9" fmla="*/ 337 h 2019"/>
                  <a:gd name="T10" fmla="*/ 0 w 1789"/>
                  <a:gd name="T11" fmla="*/ 449 h 2019"/>
                  <a:gd name="T12" fmla="*/ 0 w 1789"/>
                  <a:gd name="T13" fmla="*/ 449 h 2019"/>
                  <a:gd name="T14" fmla="*/ 1341 w 1789"/>
                  <a:gd name="T15" fmla="*/ 1789 h 2019"/>
                  <a:gd name="T16" fmla="*/ 1341 w 1789"/>
                  <a:gd name="T17" fmla="*/ 1789 h 2019"/>
                  <a:gd name="T18" fmla="*/ 1452 w 1789"/>
                  <a:gd name="T19" fmla="*/ 1904 h 2019"/>
                  <a:gd name="T20" fmla="*/ 1564 w 1789"/>
                  <a:gd name="T21" fmla="*/ 2019 h 2019"/>
                  <a:gd name="T22" fmla="*/ 1675 w 1789"/>
                  <a:gd name="T23" fmla="*/ 1904 h 2019"/>
                  <a:gd name="T24" fmla="*/ 1789 w 1789"/>
                  <a:gd name="T25" fmla="*/ 1789 h 2019"/>
                  <a:gd name="T26" fmla="*/ 0 w 1789"/>
                  <a:gd name="T27" fmla="*/ 0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9" h="201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5" y="114"/>
                      <a:pt x="115" y="114"/>
                      <a:pt x="115" y="114"/>
                    </a:cubicBezTo>
                    <a:cubicBezTo>
                      <a:pt x="230" y="225"/>
                      <a:pt x="230" y="225"/>
                      <a:pt x="230" y="225"/>
                    </a:cubicBezTo>
                    <a:cubicBezTo>
                      <a:pt x="115" y="337"/>
                      <a:pt x="115" y="337"/>
                      <a:pt x="115" y="337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741" y="449"/>
                      <a:pt x="1341" y="1049"/>
                      <a:pt x="1341" y="1789"/>
                    </a:cubicBezTo>
                    <a:cubicBezTo>
                      <a:pt x="1341" y="1789"/>
                      <a:pt x="1341" y="1789"/>
                      <a:pt x="1341" y="1789"/>
                    </a:cubicBezTo>
                    <a:cubicBezTo>
                      <a:pt x="1452" y="1904"/>
                      <a:pt x="1452" y="1904"/>
                      <a:pt x="1452" y="1904"/>
                    </a:cubicBezTo>
                    <a:cubicBezTo>
                      <a:pt x="1564" y="2019"/>
                      <a:pt x="1564" y="2019"/>
                      <a:pt x="1564" y="2019"/>
                    </a:cubicBezTo>
                    <a:cubicBezTo>
                      <a:pt x="1675" y="1904"/>
                      <a:pt x="1675" y="1904"/>
                      <a:pt x="1675" y="1904"/>
                    </a:cubicBezTo>
                    <a:cubicBezTo>
                      <a:pt x="1789" y="1789"/>
                      <a:pt x="1789" y="1789"/>
                      <a:pt x="1789" y="1789"/>
                    </a:cubicBezTo>
                    <a:cubicBezTo>
                      <a:pt x="1789" y="801"/>
                      <a:pt x="988" y="0"/>
                      <a:pt x="0" y="0"/>
                    </a:cubicBezTo>
                    <a:close/>
                  </a:path>
                </a:pathLst>
              </a:custGeom>
              <a:solidFill>
                <a:srgbClr val="4F62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FA2E67-B3AB-4739-912D-FB1319A2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Modern Data Stack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E5E632E-B79E-48D9-83DB-02EB11D8B329}"/>
              </a:ext>
            </a:extLst>
          </p:cNvPr>
          <p:cNvGrpSpPr>
            <a:grpSpLocks noChangeAspect="1"/>
          </p:cNvGrpSpPr>
          <p:nvPr/>
        </p:nvGrpSpPr>
        <p:grpSpPr>
          <a:xfrm>
            <a:off x="2790613" y="2571699"/>
            <a:ext cx="549360" cy="548640"/>
            <a:chOff x="1565276" y="5783263"/>
            <a:chExt cx="1139825" cy="1003300"/>
          </a:xfrm>
        </p:grpSpPr>
        <p:sp>
          <p:nvSpPr>
            <p:cNvPr id="19" name="Freeform 141">
              <a:extLst>
                <a:ext uri="{FF2B5EF4-FFF2-40B4-BE49-F238E27FC236}">
                  <a16:creationId xmlns:a16="http://schemas.microsoft.com/office/drawing/2014/main" id="{FD7ACF2A-D2BF-4135-91F2-9B9A3E405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263" y="5830888"/>
              <a:ext cx="1087438" cy="906463"/>
            </a:xfrm>
            <a:custGeom>
              <a:avLst/>
              <a:gdLst>
                <a:gd name="T0" fmla="*/ 213 w 586"/>
                <a:gd name="T1" fmla="*/ 186 h 506"/>
                <a:gd name="T2" fmla="*/ 213 w 586"/>
                <a:gd name="T3" fmla="*/ 320 h 506"/>
                <a:gd name="T4" fmla="*/ 186 w 586"/>
                <a:gd name="T5" fmla="*/ 346 h 506"/>
                <a:gd name="T6" fmla="*/ 186 w 586"/>
                <a:gd name="T7" fmla="*/ 346 h 506"/>
                <a:gd name="T8" fmla="*/ 160 w 586"/>
                <a:gd name="T9" fmla="*/ 320 h 506"/>
                <a:gd name="T10" fmla="*/ 160 w 586"/>
                <a:gd name="T11" fmla="*/ 26 h 506"/>
                <a:gd name="T12" fmla="*/ 0 w 586"/>
                <a:gd name="T13" fmla="*/ 26 h 506"/>
                <a:gd name="T14" fmla="*/ 0 w 586"/>
                <a:gd name="T15" fmla="*/ 320 h 506"/>
                <a:gd name="T16" fmla="*/ 186 w 586"/>
                <a:gd name="T17" fmla="*/ 506 h 506"/>
                <a:gd name="T18" fmla="*/ 186 w 586"/>
                <a:gd name="T19" fmla="*/ 506 h 506"/>
                <a:gd name="T20" fmla="*/ 373 w 586"/>
                <a:gd name="T21" fmla="*/ 320 h 506"/>
                <a:gd name="T22" fmla="*/ 373 w 586"/>
                <a:gd name="T23" fmla="*/ 186 h 506"/>
                <a:gd name="T24" fmla="*/ 400 w 586"/>
                <a:gd name="T25" fmla="*/ 160 h 506"/>
                <a:gd name="T26" fmla="*/ 400 w 586"/>
                <a:gd name="T27" fmla="*/ 160 h 506"/>
                <a:gd name="T28" fmla="*/ 426 w 586"/>
                <a:gd name="T29" fmla="*/ 186 h 506"/>
                <a:gd name="T30" fmla="*/ 426 w 586"/>
                <a:gd name="T31" fmla="*/ 480 h 506"/>
                <a:gd name="T32" fmla="*/ 586 w 586"/>
                <a:gd name="T33" fmla="*/ 480 h 506"/>
                <a:gd name="T34" fmla="*/ 586 w 586"/>
                <a:gd name="T35" fmla="*/ 186 h 506"/>
                <a:gd name="T36" fmla="*/ 400 w 586"/>
                <a:gd name="T37" fmla="*/ 0 h 506"/>
                <a:gd name="T38" fmla="*/ 400 w 586"/>
                <a:gd name="T39" fmla="*/ 0 h 506"/>
                <a:gd name="T40" fmla="*/ 213 w 586"/>
                <a:gd name="T41" fmla="*/ 18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6" h="506">
                  <a:moveTo>
                    <a:pt x="213" y="186"/>
                  </a:moveTo>
                  <a:cubicBezTo>
                    <a:pt x="213" y="320"/>
                    <a:pt x="213" y="320"/>
                    <a:pt x="213" y="320"/>
                  </a:cubicBezTo>
                  <a:cubicBezTo>
                    <a:pt x="213" y="334"/>
                    <a:pt x="201" y="346"/>
                    <a:pt x="186" y="346"/>
                  </a:cubicBezTo>
                  <a:cubicBezTo>
                    <a:pt x="186" y="346"/>
                    <a:pt x="186" y="346"/>
                    <a:pt x="186" y="346"/>
                  </a:cubicBezTo>
                  <a:cubicBezTo>
                    <a:pt x="172" y="346"/>
                    <a:pt x="160" y="334"/>
                    <a:pt x="160" y="320"/>
                  </a:cubicBezTo>
                  <a:cubicBezTo>
                    <a:pt x="160" y="26"/>
                    <a:pt x="160" y="26"/>
                    <a:pt x="16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423"/>
                    <a:pt x="83" y="506"/>
                    <a:pt x="186" y="506"/>
                  </a:cubicBezTo>
                  <a:cubicBezTo>
                    <a:pt x="186" y="506"/>
                    <a:pt x="186" y="506"/>
                    <a:pt x="186" y="506"/>
                  </a:cubicBezTo>
                  <a:cubicBezTo>
                    <a:pt x="289" y="506"/>
                    <a:pt x="373" y="423"/>
                    <a:pt x="373" y="320"/>
                  </a:cubicBezTo>
                  <a:cubicBezTo>
                    <a:pt x="373" y="186"/>
                    <a:pt x="373" y="186"/>
                    <a:pt x="373" y="186"/>
                  </a:cubicBezTo>
                  <a:cubicBezTo>
                    <a:pt x="373" y="172"/>
                    <a:pt x="385" y="160"/>
                    <a:pt x="400" y="160"/>
                  </a:cubicBezTo>
                  <a:cubicBezTo>
                    <a:pt x="400" y="160"/>
                    <a:pt x="400" y="160"/>
                    <a:pt x="400" y="160"/>
                  </a:cubicBezTo>
                  <a:cubicBezTo>
                    <a:pt x="414" y="160"/>
                    <a:pt x="426" y="172"/>
                    <a:pt x="426" y="186"/>
                  </a:cubicBezTo>
                  <a:cubicBezTo>
                    <a:pt x="426" y="480"/>
                    <a:pt x="426" y="480"/>
                    <a:pt x="426" y="480"/>
                  </a:cubicBezTo>
                  <a:cubicBezTo>
                    <a:pt x="586" y="480"/>
                    <a:pt x="586" y="480"/>
                    <a:pt x="586" y="480"/>
                  </a:cubicBezTo>
                  <a:cubicBezTo>
                    <a:pt x="586" y="186"/>
                    <a:pt x="586" y="186"/>
                    <a:pt x="586" y="186"/>
                  </a:cubicBezTo>
                  <a:cubicBezTo>
                    <a:pt x="586" y="83"/>
                    <a:pt x="503" y="0"/>
                    <a:pt x="40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297" y="0"/>
                    <a:pt x="213" y="83"/>
                    <a:pt x="213" y="186"/>
                  </a:cubicBezTo>
                  <a:close/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127ED8-48AD-4FA6-92F8-68403B31C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276" y="5783263"/>
              <a:ext cx="347663" cy="95250"/>
            </a:xfrm>
            <a:prstGeom prst="rect">
              <a:avLst/>
            </a:pr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E9394B-9DAE-4FD3-9F18-880177927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026" y="6691313"/>
              <a:ext cx="346075" cy="95250"/>
            </a:xfrm>
            <a:prstGeom prst="rect">
              <a:avLst/>
            </a:pr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Freeform 144">
              <a:extLst>
                <a:ext uri="{FF2B5EF4-FFF2-40B4-BE49-F238E27FC236}">
                  <a16:creationId xmlns:a16="http://schemas.microsoft.com/office/drawing/2014/main" id="{AB23CAB9-621E-4363-89C0-672DEC123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6213475"/>
              <a:ext cx="271463" cy="381000"/>
            </a:xfrm>
            <a:custGeom>
              <a:avLst/>
              <a:gdLst>
                <a:gd name="T0" fmla="*/ 0 w 146"/>
                <a:gd name="T1" fmla="*/ 0 h 213"/>
                <a:gd name="T2" fmla="*/ 0 w 146"/>
                <a:gd name="T3" fmla="*/ 107 h 213"/>
                <a:gd name="T4" fmla="*/ 106 w 146"/>
                <a:gd name="T5" fmla="*/ 213 h 213"/>
                <a:gd name="T6" fmla="*/ 106 w 146"/>
                <a:gd name="T7" fmla="*/ 213 h 213"/>
                <a:gd name="T8" fmla="*/ 146 w 146"/>
                <a:gd name="T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13">
                  <a:moveTo>
                    <a:pt x="0" y="0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66"/>
                    <a:pt x="47" y="213"/>
                    <a:pt x="106" y="213"/>
                  </a:cubicBezTo>
                  <a:cubicBezTo>
                    <a:pt x="106" y="213"/>
                    <a:pt x="106" y="213"/>
                    <a:pt x="106" y="213"/>
                  </a:cubicBezTo>
                  <a:cubicBezTo>
                    <a:pt x="146" y="213"/>
                    <a:pt x="146" y="213"/>
                    <a:pt x="146" y="213"/>
                  </a:cubicBez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Freeform 145">
              <a:extLst>
                <a:ext uri="{FF2B5EF4-FFF2-40B4-BE49-F238E27FC236}">
                  <a16:creationId xmlns:a16="http://schemas.microsoft.com/office/drawing/2014/main" id="{7EFC8406-31C2-4CE7-A5B2-43BCDAF7E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751" y="6523038"/>
              <a:ext cx="74613" cy="142875"/>
            </a:xfrm>
            <a:custGeom>
              <a:avLst/>
              <a:gdLst>
                <a:gd name="T0" fmla="*/ 0 w 47"/>
                <a:gd name="T1" fmla="*/ 0 h 90"/>
                <a:gd name="T2" fmla="*/ 47 w 47"/>
                <a:gd name="T3" fmla="*/ 45 h 90"/>
                <a:gd name="T4" fmla="*/ 0 w 47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90">
                  <a:moveTo>
                    <a:pt x="0" y="0"/>
                  </a:moveTo>
                  <a:lnTo>
                    <a:pt x="47" y="45"/>
                  </a:lnTo>
                  <a:lnTo>
                    <a:pt x="0" y="90"/>
                  </a:ln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Freeform 146">
              <a:extLst>
                <a:ext uri="{FF2B5EF4-FFF2-40B4-BE49-F238E27FC236}">
                  <a16:creationId xmlns:a16="http://schemas.microsoft.com/office/drawing/2014/main" id="{6C008241-6D5C-4BFE-8DF5-E67645C6B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413" y="5975350"/>
              <a:ext cx="246063" cy="381000"/>
            </a:xfrm>
            <a:custGeom>
              <a:avLst/>
              <a:gdLst>
                <a:gd name="T0" fmla="*/ 133 w 133"/>
                <a:gd name="T1" fmla="*/ 213 h 213"/>
                <a:gd name="T2" fmla="*/ 133 w 133"/>
                <a:gd name="T3" fmla="*/ 106 h 213"/>
                <a:gd name="T4" fmla="*/ 27 w 133"/>
                <a:gd name="T5" fmla="*/ 0 h 213"/>
                <a:gd name="T6" fmla="*/ 27 w 133"/>
                <a:gd name="T7" fmla="*/ 0 h 213"/>
                <a:gd name="T8" fmla="*/ 0 w 133"/>
                <a:gd name="T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13">
                  <a:moveTo>
                    <a:pt x="133" y="213"/>
                  </a:moveTo>
                  <a:cubicBezTo>
                    <a:pt x="133" y="106"/>
                    <a:pt x="133" y="106"/>
                    <a:pt x="133" y="106"/>
                  </a:cubicBezTo>
                  <a:cubicBezTo>
                    <a:pt x="133" y="47"/>
                    <a:pt x="86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Freeform 147">
              <a:extLst>
                <a:ext uri="{FF2B5EF4-FFF2-40B4-BE49-F238E27FC236}">
                  <a16:creationId xmlns:a16="http://schemas.microsoft.com/office/drawing/2014/main" id="{F5BE2D16-9629-4715-BF16-7EE40C3E8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451" y="6284913"/>
              <a:ext cx="147638" cy="71438"/>
            </a:xfrm>
            <a:custGeom>
              <a:avLst/>
              <a:gdLst>
                <a:gd name="T0" fmla="*/ 93 w 93"/>
                <a:gd name="T1" fmla="*/ 0 h 45"/>
                <a:gd name="T2" fmla="*/ 46 w 93"/>
                <a:gd name="T3" fmla="*/ 45 h 45"/>
                <a:gd name="T4" fmla="*/ 0 w 93"/>
                <a:gd name="T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" h="45">
                  <a:moveTo>
                    <a:pt x="93" y="0"/>
                  </a:moveTo>
                  <a:lnTo>
                    <a:pt x="46" y="45"/>
                  </a:lnTo>
                  <a:lnTo>
                    <a:pt x="0" y="0"/>
                  </a:ln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862;p91">
            <a:extLst>
              <a:ext uri="{FF2B5EF4-FFF2-40B4-BE49-F238E27FC236}">
                <a16:creationId xmlns:a16="http://schemas.microsoft.com/office/drawing/2014/main" id="{A519387B-F671-4821-AC18-013D8A57B953}"/>
              </a:ext>
            </a:extLst>
          </p:cNvPr>
          <p:cNvSpPr txBox="1"/>
          <p:nvPr/>
        </p:nvSpPr>
        <p:spPr>
          <a:xfrm>
            <a:off x="4334767" y="4686045"/>
            <a:ext cx="152096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Predictive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Analytics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C0D216-2620-452E-9B6A-7C1250530945}"/>
              </a:ext>
            </a:extLst>
          </p:cNvPr>
          <p:cNvGrpSpPr>
            <a:grpSpLocks noChangeAspect="1"/>
          </p:cNvGrpSpPr>
          <p:nvPr/>
        </p:nvGrpSpPr>
        <p:grpSpPr>
          <a:xfrm>
            <a:off x="4773020" y="4160875"/>
            <a:ext cx="535751" cy="548640"/>
            <a:chOff x="1585913" y="47625"/>
            <a:chExt cx="1055688" cy="1081088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D5059FFE-2FF8-48D3-BDF9-F08665FEF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913" y="47625"/>
              <a:ext cx="590550" cy="1081088"/>
            </a:xfrm>
            <a:custGeom>
              <a:avLst/>
              <a:gdLst>
                <a:gd name="T0" fmla="*/ 316 w 319"/>
                <a:gd name="T1" fmla="*/ 80 h 605"/>
                <a:gd name="T2" fmla="*/ 250 w 319"/>
                <a:gd name="T3" fmla="*/ 0 h 605"/>
                <a:gd name="T4" fmla="*/ 143 w 319"/>
                <a:gd name="T5" fmla="*/ 93 h 605"/>
                <a:gd name="T6" fmla="*/ 68 w 319"/>
                <a:gd name="T7" fmla="*/ 191 h 605"/>
                <a:gd name="T8" fmla="*/ 51 w 319"/>
                <a:gd name="T9" fmla="*/ 362 h 605"/>
                <a:gd name="T10" fmla="*/ 156 w 319"/>
                <a:gd name="T11" fmla="*/ 493 h 605"/>
                <a:gd name="T12" fmla="*/ 316 w 319"/>
                <a:gd name="T13" fmla="*/ 520 h 605"/>
                <a:gd name="T14" fmla="*/ 316 w 319"/>
                <a:gd name="T15" fmla="*/ 453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605">
                  <a:moveTo>
                    <a:pt x="316" y="80"/>
                  </a:moveTo>
                  <a:cubicBezTo>
                    <a:pt x="316" y="53"/>
                    <a:pt x="319" y="0"/>
                    <a:pt x="250" y="0"/>
                  </a:cubicBezTo>
                  <a:cubicBezTo>
                    <a:pt x="195" y="0"/>
                    <a:pt x="145" y="58"/>
                    <a:pt x="143" y="93"/>
                  </a:cubicBezTo>
                  <a:cubicBezTo>
                    <a:pt x="102" y="99"/>
                    <a:pt x="62" y="139"/>
                    <a:pt x="68" y="191"/>
                  </a:cubicBezTo>
                  <a:cubicBezTo>
                    <a:pt x="28" y="210"/>
                    <a:pt x="0" y="313"/>
                    <a:pt x="51" y="362"/>
                  </a:cubicBezTo>
                  <a:cubicBezTo>
                    <a:pt x="42" y="404"/>
                    <a:pt x="70" y="501"/>
                    <a:pt x="156" y="493"/>
                  </a:cubicBezTo>
                  <a:cubicBezTo>
                    <a:pt x="177" y="605"/>
                    <a:pt x="316" y="602"/>
                    <a:pt x="316" y="520"/>
                  </a:cubicBezTo>
                  <a:cubicBezTo>
                    <a:pt x="316" y="453"/>
                    <a:pt x="316" y="453"/>
                    <a:pt x="316" y="453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A5AC7AD1-4CE5-4DB5-A7A7-BA6B4F182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026" y="214313"/>
              <a:ext cx="171450" cy="142875"/>
            </a:xfrm>
            <a:custGeom>
              <a:avLst/>
              <a:gdLst>
                <a:gd name="T0" fmla="*/ 93 w 93"/>
                <a:gd name="T1" fmla="*/ 80 h 80"/>
                <a:gd name="T2" fmla="*/ 0 w 93"/>
                <a:gd name="T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3" h="80">
                  <a:moveTo>
                    <a:pt x="93" y="80"/>
                  </a:moveTo>
                  <a:cubicBezTo>
                    <a:pt x="45" y="80"/>
                    <a:pt x="0" y="72"/>
                    <a:pt x="0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D232F2DE-BC15-4D16-90B8-EC9B19743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963" y="425450"/>
              <a:ext cx="633413" cy="120650"/>
            </a:xfrm>
            <a:custGeom>
              <a:avLst/>
              <a:gdLst>
                <a:gd name="T0" fmla="*/ 0 w 342"/>
                <a:gd name="T1" fmla="*/ 54 h 68"/>
                <a:gd name="T2" fmla="*/ 81 w 342"/>
                <a:gd name="T3" fmla="*/ 41 h 68"/>
                <a:gd name="T4" fmla="*/ 128 w 342"/>
                <a:gd name="T5" fmla="*/ 2 h 68"/>
                <a:gd name="T6" fmla="*/ 168 w 342"/>
                <a:gd name="T7" fmla="*/ 2 h 68"/>
                <a:gd name="T8" fmla="*/ 342 w 342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68">
                  <a:moveTo>
                    <a:pt x="0" y="54"/>
                  </a:moveTo>
                  <a:cubicBezTo>
                    <a:pt x="22" y="68"/>
                    <a:pt x="60" y="63"/>
                    <a:pt x="81" y="41"/>
                  </a:cubicBezTo>
                  <a:cubicBezTo>
                    <a:pt x="96" y="25"/>
                    <a:pt x="112" y="0"/>
                    <a:pt x="128" y="2"/>
                  </a:cubicBezTo>
                  <a:cubicBezTo>
                    <a:pt x="168" y="2"/>
                    <a:pt x="168" y="2"/>
                    <a:pt x="168" y="2"/>
                  </a:cubicBezTo>
                  <a:cubicBezTo>
                    <a:pt x="342" y="2"/>
                    <a:pt x="342" y="2"/>
                    <a:pt x="342" y="2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3D33C8BC-2822-4153-8715-FB7646E7B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876" y="809625"/>
              <a:ext cx="444500" cy="50800"/>
            </a:xfrm>
            <a:custGeom>
              <a:avLst/>
              <a:gdLst>
                <a:gd name="T0" fmla="*/ 0 w 240"/>
                <a:gd name="T1" fmla="*/ 29 h 29"/>
                <a:gd name="T2" fmla="*/ 66 w 240"/>
                <a:gd name="T3" fmla="*/ 0 h 29"/>
                <a:gd name="T4" fmla="*/ 240 w 2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29">
                  <a:moveTo>
                    <a:pt x="0" y="29"/>
                  </a:moveTo>
                  <a:cubicBezTo>
                    <a:pt x="9" y="6"/>
                    <a:pt x="33" y="0"/>
                    <a:pt x="66" y="0"/>
                  </a:cubicBezTo>
                  <a:cubicBezTo>
                    <a:pt x="240" y="0"/>
                    <a:pt x="240" y="0"/>
                    <a:pt x="240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D0FA29F5-2396-4001-8017-13E5B7D81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563" y="717550"/>
              <a:ext cx="77788" cy="77788"/>
            </a:xfrm>
            <a:custGeom>
              <a:avLst/>
              <a:gdLst>
                <a:gd name="T0" fmla="*/ 42 w 42"/>
                <a:gd name="T1" fmla="*/ 43 h 43"/>
                <a:gd name="T2" fmla="*/ 0 w 42"/>
                <a:gd name="T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" h="43">
                  <a:moveTo>
                    <a:pt x="42" y="43"/>
                  </a:moveTo>
                  <a:cubicBezTo>
                    <a:pt x="19" y="39"/>
                    <a:pt x="0" y="18"/>
                    <a:pt x="0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81CA2629-2ABF-4244-B791-BA915ECFE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717550"/>
              <a:ext cx="192088" cy="211138"/>
            </a:xfrm>
            <a:custGeom>
              <a:avLst/>
              <a:gdLst>
                <a:gd name="T0" fmla="*/ 0 w 104"/>
                <a:gd name="T1" fmla="*/ 118 h 118"/>
                <a:gd name="T2" fmla="*/ 104 w 104"/>
                <a:gd name="T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4" h="118">
                  <a:moveTo>
                    <a:pt x="0" y="118"/>
                  </a:moveTo>
                  <a:cubicBezTo>
                    <a:pt x="0" y="67"/>
                    <a:pt x="29" y="0"/>
                    <a:pt x="104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F57D4A18-91DC-4A1F-AF5E-4039A56F4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1176" y="450850"/>
              <a:ext cx="77788" cy="146050"/>
            </a:xfrm>
            <a:custGeom>
              <a:avLst/>
              <a:gdLst>
                <a:gd name="T0" fmla="*/ 0 w 42"/>
                <a:gd name="T1" fmla="*/ 0 h 82"/>
                <a:gd name="T2" fmla="*/ 42 w 42"/>
                <a:gd name="T3" fmla="*/ 40 h 82"/>
                <a:gd name="T4" fmla="*/ 14 w 4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82">
                  <a:moveTo>
                    <a:pt x="0" y="0"/>
                  </a:moveTo>
                  <a:cubicBezTo>
                    <a:pt x="23" y="0"/>
                    <a:pt x="42" y="16"/>
                    <a:pt x="42" y="40"/>
                  </a:cubicBezTo>
                  <a:cubicBezTo>
                    <a:pt x="42" y="58"/>
                    <a:pt x="30" y="76"/>
                    <a:pt x="14" y="82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B87800D6-3EF5-458A-9FE1-2BE3C6F54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538" y="173038"/>
              <a:ext cx="304800" cy="65088"/>
            </a:xfrm>
            <a:custGeom>
              <a:avLst/>
              <a:gdLst>
                <a:gd name="T0" fmla="*/ 164 w 164"/>
                <a:gd name="T1" fmla="*/ 36 h 36"/>
                <a:gd name="T2" fmla="*/ 84 w 164"/>
                <a:gd name="T3" fmla="*/ 36 h 36"/>
                <a:gd name="T4" fmla="*/ 0 w 164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6">
                  <a:moveTo>
                    <a:pt x="164" y="36"/>
                  </a:moveTo>
                  <a:cubicBezTo>
                    <a:pt x="84" y="36"/>
                    <a:pt x="84" y="36"/>
                    <a:pt x="84" y="36"/>
                  </a:cubicBezTo>
                  <a:cubicBezTo>
                    <a:pt x="48" y="36"/>
                    <a:pt x="12" y="31"/>
                    <a:pt x="0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Line 13">
              <a:extLst>
                <a:ext uri="{FF2B5EF4-FFF2-40B4-BE49-F238E27FC236}">
                  <a16:creationId xmlns:a16="http://schemas.microsoft.com/office/drawing/2014/main" id="{B3B55265-E07E-44DA-8268-016DF6338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0113" y="285750"/>
              <a:ext cx="0" cy="142875"/>
            </a:xfrm>
            <a:prstGeom prst="lin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Line 14">
              <a:extLst>
                <a:ext uri="{FF2B5EF4-FFF2-40B4-BE49-F238E27FC236}">
                  <a16:creationId xmlns:a16="http://schemas.microsoft.com/office/drawing/2014/main" id="{1B8AD3A3-853A-432F-90A0-A73A5FCBA4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0113" y="500063"/>
              <a:ext cx="0" cy="261938"/>
            </a:xfrm>
            <a:prstGeom prst="lin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Line 15">
              <a:extLst>
                <a:ext uri="{FF2B5EF4-FFF2-40B4-BE49-F238E27FC236}">
                  <a16:creationId xmlns:a16="http://schemas.microsoft.com/office/drawing/2014/main" id="{175D9E1A-E6DB-464F-B6D3-05261DD99D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0113" y="619125"/>
              <a:ext cx="149225" cy="0"/>
            </a:xfrm>
            <a:prstGeom prst="lin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Line 16">
              <a:extLst>
                <a:ext uri="{FF2B5EF4-FFF2-40B4-BE49-F238E27FC236}">
                  <a16:creationId xmlns:a16="http://schemas.microsoft.com/office/drawing/2014/main" id="{83F72670-BD3E-4FE7-A76A-FB0778FC1D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0913" y="1000125"/>
              <a:ext cx="98425" cy="0"/>
            </a:xfrm>
            <a:prstGeom prst="lin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CCAE5E8-9E13-42B8-A2A5-E37FB514B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376" y="357188"/>
              <a:ext cx="149225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F285D4A-EC8F-40E4-8DA5-6CDFD09B1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338" y="166688"/>
              <a:ext cx="147638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1B03F86-851C-441B-8ED2-3DDB8282A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338" y="547688"/>
              <a:ext cx="147638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6E6EC4-049A-46E1-B697-BA7DF903C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338" y="928688"/>
              <a:ext cx="147638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9FE818A-69F2-430D-810B-BF206E6AA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376" y="738188"/>
              <a:ext cx="149225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862;p91">
            <a:extLst>
              <a:ext uri="{FF2B5EF4-FFF2-40B4-BE49-F238E27FC236}">
                <a16:creationId xmlns:a16="http://schemas.microsoft.com/office/drawing/2014/main" id="{1702D25B-332C-41CB-88E0-5B04502F95CF}"/>
              </a:ext>
            </a:extLst>
          </p:cNvPr>
          <p:cNvSpPr txBox="1"/>
          <p:nvPr/>
        </p:nvSpPr>
        <p:spPr>
          <a:xfrm>
            <a:off x="4731980" y="3099095"/>
            <a:ext cx="193949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Data Lake/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Warehouse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4173583-AE54-4EBF-BB57-31098EEC264A}"/>
              </a:ext>
            </a:extLst>
          </p:cNvPr>
          <p:cNvGrpSpPr>
            <a:grpSpLocks noChangeAspect="1"/>
          </p:cNvGrpSpPr>
          <p:nvPr/>
        </p:nvGrpSpPr>
        <p:grpSpPr>
          <a:xfrm>
            <a:off x="4792532" y="2530703"/>
            <a:ext cx="484300" cy="576073"/>
            <a:chOff x="1698626" y="3860800"/>
            <a:chExt cx="846138" cy="1006476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68F49D8-79AC-43CC-83D9-B029F601FE37}"/>
                </a:ext>
              </a:extLst>
            </p:cNvPr>
            <p:cNvGrpSpPr/>
            <p:nvPr/>
          </p:nvGrpSpPr>
          <p:grpSpPr>
            <a:xfrm>
              <a:off x="1698626" y="3860800"/>
              <a:ext cx="846138" cy="1006476"/>
              <a:chOff x="1698626" y="3860800"/>
              <a:chExt cx="846138" cy="1006476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0A5F607E-A1B0-4F0B-8CA9-C27D281D4648}"/>
                  </a:ext>
                </a:extLst>
              </p:cNvPr>
              <p:cNvGrpSpPr/>
              <p:nvPr/>
            </p:nvGrpSpPr>
            <p:grpSpPr>
              <a:xfrm>
                <a:off x="1698626" y="3860800"/>
                <a:ext cx="846138" cy="1006476"/>
                <a:chOff x="1698626" y="3860800"/>
                <a:chExt cx="846138" cy="1006476"/>
              </a:xfrm>
            </p:grpSpPr>
            <p:sp>
              <p:nvSpPr>
                <p:cNvPr id="69" name="Freeform 92">
                  <a:extLst>
                    <a:ext uri="{FF2B5EF4-FFF2-40B4-BE49-F238E27FC236}">
                      <a16:creationId xmlns:a16="http://schemas.microsoft.com/office/drawing/2014/main" id="{4053B04F-F6B4-4FF5-AACC-4571B99368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8627" y="3860800"/>
                  <a:ext cx="846137" cy="384796"/>
                </a:xfrm>
                <a:custGeom>
                  <a:avLst/>
                  <a:gdLst>
                    <a:gd name="T0" fmla="*/ 454 w 454"/>
                    <a:gd name="T1" fmla="*/ 80 h 294"/>
                    <a:gd name="T2" fmla="*/ 227 w 454"/>
                    <a:gd name="T3" fmla="*/ 0 h 294"/>
                    <a:gd name="T4" fmla="*/ 0 w 454"/>
                    <a:gd name="T5" fmla="*/ 80 h 294"/>
                    <a:gd name="T6" fmla="*/ 0 w 454"/>
                    <a:gd name="T7" fmla="*/ 214 h 294"/>
                    <a:gd name="T8" fmla="*/ 227 w 454"/>
                    <a:gd name="T9" fmla="*/ 294 h 294"/>
                    <a:gd name="T10" fmla="*/ 454 w 454"/>
                    <a:gd name="T11" fmla="*/ 214 h 294"/>
                    <a:gd name="T12" fmla="*/ 454 w 454"/>
                    <a:gd name="T13" fmla="*/ 80 h 294"/>
                    <a:gd name="connsiteX0" fmla="*/ 5000 w 10000"/>
                    <a:gd name="connsiteY0" fmla="*/ 10000 h 11730"/>
                    <a:gd name="connsiteX1" fmla="*/ 10000 w 10000"/>
                    <a:gd name="connsiteY1" fmla="*/ 7279 h 11730"/>
                    <a:gd name="connsiteX2" fmla="*/ 10000 w 10000"/>
                    <a:gd name="connsiteY2" fmla="*/ 2721 h 11730"/>
                    <a:gd name="connsiteX3" fmla="*/ 5000 w 10000"/>
                    <a:gd name="connsiteY3" fmla="*/ 0 h 11730"/>
                    <a:gd name="connsiteX4" fmla="*/ 0 w 10000"/>
                    <a:gd name="connsiteY4" fmla="*/ 2721 h 11730"/>
                    <a:gd name="connsiteX5" fmla="*/ 0 w 10000"/>
                    <a:gd name="connsiteY5" fmla="*/ 7279 h 11730"/>
                    <a:gd name="connsiteX6" fmla="*/ 6081 w 10000"/>
                    <a:gd name="connsiteY6" fmla="*/ 11730 h 11730"/>
                    <a:gd name="connsiteX0" fmla="*/ 5000 w 10000"/>
                    <a:gd name="connsiteY0" fmla="*/ 10000 h 10000"/>
                    <a:gd name="connsiteX1" fmla="*/ 10000 w 10000"/>
                    <a:gd name="connsiteY1" fmla="*/ 7279 h 10000"/>
                    <a:gd name="connsiteX2" fmla="*/ 10000 w 10000"/>
                    <a:gd name="connsiteY2" fmla="*/ 2721 h 10000"/>
                    <a:gd name="connsiteX3" fmla="*/ 5000 w 10000"/>
                    <a:gd name="connsiteY3" fmla="*/ 0 h 10000"/>
                    <a:gd name="connsiteX4" fmla="*/ 0 w 10000"/>
                    <a:gd name="connsiteY4" fmla="*/ 2721 h 10000"/>
                    <a:gd name="connsiteX5" fmla="*/ 0 w 10000"/>
                    <a:gd name="connsiteY5" fmla="*/ 7279 h 10000"/>
                    <a:gd name="connsiteX0" fmla="*/ 10000 w 10000"/>
                    <a:gd name="connsiteY0" fmla="*/ 7279 h 7279"/>
                    <a:gd name="connsiteX1" fmla="*/ 10000 w 10000"/>
                    <a:gd name="connsiteY1" fmla="*/ 2721 h 7279"/>
                    <a:gd name="connsiteX2" fmla="*/ 5000 w 10000"/>
                    <a:gd name="connsiteY2" fmla="*/ 0 h 7279"/>
                    <a:gd name="connsiteX3" fmla="*/ 0 w 10000"/>
                    <a:gd name="connsiteY3" fmla="*/ 2721 h 7279"/>
                    <a:gd name="connsiteX4" fmla="*/ 0 w 10000"/>
                    <a:gd name="connsiteY4" fmla="*/ 7279 h 7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7279">
                      <a:moveTo>
                        <a:pt x="10000" y="7279"/>
                      </a:moveTo>
                      <a:lnTo>
                        <a:pt x="10000" y="2721"/>
                      </a:lnTo>
                      <a:cubicBezTo>
                        <a:pt x="10000" y="1224"/>
                        <a:pt x="7753" y="0"/>
                        <a:pt x="5000" y="0"/>
                      </a:cubicBezTo>
                      <a:cubicBezTo>
                        <a:pt x="2247" y="0"/>
                        <a:pt x="0" y="1224"/>
                        <a:pt x="0" y="2721"/>
                      </a:cubicBezTo>
                      <a:lnTo>
                        <a:pt x="0" y="7279"/>
                      </a:lnTo>
                    </a:path>
                  </a:pathLst>
                </a:custGeom>
                <a:noFill/>
                <a:ln w="22225" cap="flat">
                  <a:solidFill>
                    <a:schemeClr val="bg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Freeform 95">
                  <a:extLst>
                    <a:ext uri="{FF2B5EF4-FFF2-40B4-BE49-F238E27FC236}">
                      <a16:creationId xmlns:a16="http://schemas.microsoft.com/office/drawing/2014/main" id="{89B07B99-E8AA-4E9A-8EEA-FEBDBA9FFF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8626" y="4579938"/>
                  <a:ext cx="846138" cy="287338"/>
                </a:xfrm>
                <a:custGeom>
                  <a:avLst/>
                  <a:gdLst>
                    <a:gd name="T0" fmla="*/ 0 w 454"/>
                    <a:gd name="T1" fmla="*/ 0 h 160"/>
                    <a:gd name="T2" fmla="*/ 0 w 454"/>
                    <a:gd name="T3" fmla="*/ 80 h 160"/>
                    <a:gd name="T4" fmla="*/ 227 w 454"/>
                    <a:gd name="T5" fmla="*/ 160 h 160"/>
                    <a:gd name="T6" fmla="*/ 454 w 454"/>
                    <a:gd name="T7" fmla="*/ 80 h 160"/>
                    <a:gd name="T8" fmla="*/ 454 w 454"/>
                    <a:gd name="T9" fmla="*/ 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4" h="160">
                      <a:moveTo>
                        <a:pt x="0" y="0"/>
                      </a:move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125"/>
                        <a:pt x="102" y="160"/>
                        <a:pt x="227" y="160"/>
                      </a:cubicBezTo>
                      <a:cubicBezTo>
                        <a:pt x="352" y="160"/>
                        <a:pt x="454" y="125"/>
                        <a:pt x="454" y="80"/>
                      </a:cubicBezTo>
                      <a:cubicBezTo>
                        <a:pt x="454" y="0"/>
                        <a:pt x="454" y="0"/>
                        <a:pt x="454" y="0"/>
                      </a:cubicBezTo>
                    </a:path>
                  </a:pathLst>
                </a:custGeom>
                <a:noFill/>
                <a:ln w="22225" cap="flat">
                  <a:solidFill>
                    <a:schemeClr val="bg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6" name="Freeform 93">
                <a:extLst>
                  <a:ext uri="{FF2B5EF4-FFF2-40B4-BE49-F238E27FC236}">
                    <a16:creationId xmlns:a16="http://schemas.microsoft.com/office/drawing/2014/main" id="{80831736-759C-4D9E-AA98-EA2314514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8626" y="4005263"/>
                <a:ext cx="846138" cy="144463"/>
              </a:xfrm>
              <a:custGeom>
                <a:avLst/>
                <a:gdLst>
                  <a:gd name="T0" fmla="*/ 0 w 454"/>
                  <a:gd name="T1" fmla="*/ 0 h 80"/>
                  <a:gd name="T2" fmla="*/ 227 w 454"/>
                  <a:gd name="T3" fmla="*/ 80 h 80"/>
                  <a:gd name="T4" fmla="*/ 454 w 454"/>
                  <a:gd name="T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4" h="80">
                    <a:moveTo>
                      <a:pt x="0" y="0"/>
                    </a:moveTo>
                    <a:cubicBezTo>
                      <a:pt x="0" y="45"/>
                      <a:pt x="102" y="80"/>
                      <a:pt x="227" y="80"/>
                    </a:cubicBezTo>
                    <a:cubicBezTo>
                      <a:pt x="352" y="80"/>
                      <a:pt x="454" y="45"/>
                      <a:pt x="454" y="0"/>
                    </a:cubicBezTo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CCC7119F-5495-4884-B43E-86D6616D20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8626" y="4158394"/>
                <a:ext cx="0" cy="430212"/>
              </a:xfrm>
              <a:prstGeom prst="line">
                <a:avLst/>
              </a:prstGeom>
              <a:ln w="222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E686AC76-F996-4E10-A32D-7E5510FAAC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4764" y="4213119"/>
                <a:ext cx="0" cy="430212"/>
              </a:xfrm>
              <a:prstGeom prst="line">
                <a:avLst/>
              </a:prstGeom>
              <a:ln w="222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FF3EFE1-D416-401F-882A-B7480F94A04E}"/>
                </a:ext>
              </a:extLst>
            </p:cNvPr>
            <p:cNvGrpSpPr/>
            <p:nvPr/>
          </p:nvGrpSpPr>
          <p:grpSpPr>
            <a:xfrm>
              <a:off x="1889442" y="4260577"/>
              <a:ext cx="464511" cy="446982"/>
              <a:chOff x="7802555" y="2230438"/>
              <a:chExt cx="588962" cy="566738"/>
            </a:xfrm>
          </p:grpSpPr>
          <p:sp>
            <p:nvSpPr>
              <p:cNvPr id="63" name="Freeform 57">
                <a:extLst>
                  <a:ext uri="{FF2B5EF4-FFF2-40B4-BE49-F238E27FC236}">
                    <a16:creationId xmlns:a16="http://schemas.microsoft.com/office/drawing/2014/main" id="{AE1D3864-023C-4D4D-883E-DB138ABCE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2555" y="2230438"/>
                <a:ext cx="588962" cy="566738"/>
              </a:xfrm>
              <a:custGeom>
                <a:avLst/>
                <a:gdLst>
                  <a:gd name="T0" fmla="*/ 316 w 316"/>
                  <a:gd name="T1" fmla="*/ 122 h 315"/>
                  <a:gd name="T2" fmla="*/ 295 w 316"/>
                  <a:gd name="T3" fmla="*/ 71 h 315"/>
                  <a:gd name="T4" fmla="*/ 264 w 316"/>
                  <a:gd name="T5" fmla="*/ 81 h 315"/>
                  <a:gd name="T6" fmla="*/ 234 w 316"/>
                  <a:gd name="T7" fmla="*/ 51 h 315"/>
                  <a:gd name="T8" fmla="*/ 244 w 316"/>
                  <a:gd name="T9" fmla="*/ 21 h 315"/>
                  <a:gd name="T10" fmla="*/ 194 w 316"/>
                  <a:gd name="T11" fmla="*/ 0 h 315"/>
                  <a:gd name="T12" fmla="*/ 179 w 316"/>
                  <a:gd name="T13" fmla="*/ 29 h 315"/>
                  <a:gd name="T14" fmla="*/ 137 w 316"/>
                  <a:gd name="T15" fmla="*/ 29 h 315"/>
                  <a:gd name="T16" fmla="*/ 122 w 316"/>
                  <a:gd name="T17" fmla="*/ 0 h 315"/>
                  <a:gd name="T18" fmla="*/ 72 w 316"/>
                  <a:gd name="T19" fmla="*/ 21 h 315"/>
                  <a:gd name="T20" fmla="*/ 82 w 316"/>
                  <a:gd name="T21" fmla="*/ 51 h 315"/>
                  <a:gd name="T22" fmla="*/ 52 w 316"/>
                  <a:gd name="T23" fmla="*/ 81 h 315"/>
                  <a:gd name="T24" fmla="*/ 21 w 316"/>
                  <a:gd name="T25" fmla="*/ 71 h 315"/>
                  <a:gd name="T26" fmla="*/ 0 w 316"/>
                  <a:gd name="T27" fmla="*/ 122 h 315"/>
                  <a:gd name="T28" fmla="*/ 29 w 316"/>
                  <a:gd name="T29" fmla="*/ 136 h 315"/>
                  <a:gd name="T30" fmla="*/ 29 w 316"/>
                  <a:gd name="T31" fmla="*/ 179 h 315"/>
                  <a:gd name="T32" fmla="*/ 0 w 316"/>
                  <a:gd name="T33" fmla="*/ 193 h 315"/>
                  <a:gd name="T34" fmla="*/ 21 w 316"/>
                  <a:gd name="T35" fmla="*/ 243 h 315"/>
                  <a:gd name="T36" fmla="*/ 52 w 316"/>
                  <a:gd name="T37" fmla="*/ 233 h 315"/>
                  <a:gd name="T38" fmla="*/ 82 w 316"/>
                  <a:gd name="T39" fmla="*/ 264 h 315"/>
                  <a:gd name="T40" fmla="*/ 72 w 316"/>
                  <a:gd name="T41" fmla="*/ 294 h 315"/>
                  <a:gd name="T42" fmla="*/ 122 w 316"/>
                  <a:gd name="T43" fmla="*/ 315 h 315"/>
                  <a:gd name="T44" fmla="*/ 137 w 316"/>
                  <a:gd name="T45" fmla="*/ 286 h 315"/>
                  <a:gd name="T46" fmla="*/ 179 w 316"/>
                  <a:gd name="T47" fmla="*/ 286 h 315"/>
                  <a:gd name="T48" fmla="*/ 194 w 316"/>
                  <a:gd name="T49" fmla="*/ 315 h 315"/>
                  <a:gd name="T50" fmla="*/ 244 w 316"/>
                  <a:gd name="T51" fmla="*/ 294 h 315"/>
                  <a:gd name="T52" fmla="*/ 234 w 316"/>
                  <a:gd name="T53" fmla="*/ 264 h 315"/>
                  <a:gd name="T54" fmla="*/ 264 w 316"/>
                  <a:gd name="T55" fmla="*/ 233 h 315"/>
                  <a:gd name="T56" fmla="*/ 295 w 316"/>
                  <a:gd name="T57" fmla="*/ 243 h 315"/>
                  <a:gd name="T58" fmla="*/ 316 w 316"/>
                  <a:gd name="T59" fmla="*/ 193 h 315"/>
                  <a:gd name="T60" fmla="*/ 287 w 316"/>
                  <a:gd name="T61" fmla="*/ 179 h 315"/>
                  <a:gd name="T62" fmla="*/ 287 w 316"/>
                  <a:gd name="T63" fmla="*/ 136 h 315"/>
                  <a:gd name="T64" fmla="*/ 316 w 316"/>
                  <a:gd name="T65" fmla="*/ 12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6" h="315">
                    <a:moveTo>
                      <a:pt x="316" y="122"/>
                    </a:moveTo>
                    <a:cubicBezTo>
                      <a:pt x="295" y="71"/>
                      <a:pt x="295" y="71"/>
                      <a:pt x="295" y="71"/>
                    </a:cubicBezTo>
                    <a:cubicBezTo>
                      <a:pt x="264" y="81"/>
                      <a:pt x="264" y="81"/>
                      <a:pt x="264" y="81"/>
                    </a:cubicBezTo>
                    <a:cubicBezTo>
                      <a:pt x="256" y="70"/>
                      <a:pt x="245" y="59"/>
                      <a:pt x="234" y="51"/>
                    </a:cubicBezTo>
                    <a:cubicBezTo>
                      <a:pt x="244" y="21"/>
                      <a:pt x="244" y="21"/>
                      <a:pt x="244" y="21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179" y="29"/>
                      <a:pt x="179" y="29"/>
                      <a:pt x="179" y="29"/>
                    </a:cubicBezTo>
                    <a:cubicBezTo>
                      <a:pt x="165" y="26"/>
                      <a:pt x="151" y="26"/>
                      <a:pt x="137" y="29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82" y="51"/>
                      <a:pt x="82" y="51"/>
                      <a:pt x="82" y="51"/>
                    </a:cubicBezTo>
                    <a:cubicBezTo>
                      <a:pt x="70" y="60"/>
                      <a:pt x="60" y="70"/>
                      <a:pt x="52" y="8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29" y="136"/>
                      <a:pt x="29" y="136"/>
                      <a:pt x="29" y="136"/>
                    </a:cubicBezTo>
                    <a:cubicBezTo>
                      <a:pt x="27" y="150"/>
                      <a:pt x="27" y="164"/>
                      <a:pt x="29" y="179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21" y="243"/>
                      <a:pt x="21" y="243"/>
                      <a:pt x="21" y="243"/>
                    </a:cubicBezTo>
                    <a:cubicBezTo>
                      <a:pt x="52" y="233"/>
                      <a:pt x="52" y="233"/>
                      <a:pt x="52" y="233"/>
                    </a:cubicBezTo>
                    <a:cubicBezTo>
                      <a:pt x="60" y="245"/>
                      <a:pt x="70" y="255"/>
                      <a:pt x="82" y="264"/>
                    </a:cubicBezTo>
                    <a:cubicBezTo>
                      <a:pt x="72" y="294"/>
                      <a:pt x="72" y="294"/>
                      <a:pt x="72" y="294"/>
                    </a:cubicBezTo>
                    <a:cubicBezTo>
                      <a:pt x="122" y="315"/>
                      <a:pt x="122" y="315"/>
                      <a:pt x="122" y="315"/>
                    </a:cubicBezTo>
                    <a:cubicBezTo>
                      <a:pt x="137" y="286"/>
                      <a:pt x="137" y="286"/>
                      <a:pt x="137" y="286"/>
                    </a:cubicBezTo>
                    <a:cubicBezTo>
                      <a:pt x="151" y="288"/>
                      <a:pt x="165" y="289"/>
                      <a:pt x="179" y="286"/>
                    </a:cubicBezTo>
                    <a:cubicBezTo>
                      <a:pt x="194" y="315"/>
                      <a:pt x="194" y="315"/>
                      <a:pt x="194" y="315"/>
                    </a:cubicBezTo>
                    <a:cubicBezTo>
                      <a:pt x="244" y="294"/>
                      <a:pt x="244" y="294"/>
                      <a:pt x="244" y="294"/>
                    </a:cubicBezTo>
                    <a:cubicBezTo>
                      <a:pt x="234" y="264"/>
                      <a:pt x="234" y="264"/>
                      <a:pt x="234" y="264"/>
                    </a:cubicBezTo>
                    <a:cubicBezTo>
                      <a:pt x="246" y="255"/>
                      <a:pt x="256" y="245"/>
                      <a:pt x="264" y="233"/>
                    </a:cubicBezTo>
                    <a:cubicBezTo>
                      <a:pt x="295" y="243"/>
                      <a:pt x="295" y="243"/>
                      <a:pt x="295" y="24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287" y="179"/>
                      <a:pt x="287" y="179"/>
                      <a:pt x="287" y="179"/>
                    </a:cubicBezTo>
                    <a:cubicBezTo>
                      <a:pt x="289" y="165"/>
                      <a:pt x="289" y="150"/>
                      <a:pt x="287" y="136"/>
                    </a:cubicBezTo>
                    <a:lnTo>
                      <a:pt x="316" y="122"/>
                    </a:lnTo>
                    <a:close/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D8C7FAD-5AC2-4211-9CF6-D118C459F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8938" y="2424113"/>
                <a:ext cx="173038" cy="168275"/>
              </a:xfrm>
              <a:prstGeom prst="ellipse">
                <a:avLst/>
              </a:pr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1" name="Google Shape;862;p91">
            <a:extLst>
              <a:ext uri="{FF2B5EF4-FFF2-40B4-BE49-F238E27FC236}">
                <a16:creationId xmlns:a16="http://schemas.microsoft.com/office/drawing/2014/main" id="{3D8896FA-8F92-40A3-9031-96DCD49CD99C}"/>
              </a:ext>
            </a:extLst>
          </p:cNvPr>
          <p:cNvSpPr txBox="1"/>
          <p:nvPr/>
        </p:nvSpPr>
        <p:spPr>
          <a:xfrm>
            <a:off x="1904909" y="4686045"/>
            <a:ext cx="1939496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Reverse ETL</a:t>
            </a:r>
          </a:p>
        </p:txBody>
      </p:sp>
      <p:sp>
        <p:nvSpPr>
          <p:cNvPr id="92" name="Google Shape;862;p91">
            <a:extLst>
              <a:ext uri="{FF2B5EF4-FFF2-40B4-BE49-F238E27FC236}">
                <a16:creationId xmlns:a16="http://schemas.microsoft.com/office/drawing/2014/main" id="{3A0B5D52-C970-4455-9889-10BB3B7CA6FD}"/>
              </a:ext>
            </a:extLst>
          </p:cNvPr>
          <p:cNvSpPr txBox="1"/>
          <p:nvPr/>
        </p:nvSpPr>
        <p:spPr>
          <a:xfrm>
            <a:off x="2102153" y="3129588"/>
            <a:ext cx="126649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Pipeline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3EE200F-3422-4828-A5AC-8791052AD097}"/>
              </a:ext>
            </a:extLst>
          </p:cNvPr>
          <p:cNvGrpSpPr>
            <a:grpSpLocks noChangeAspect="1"/>
          </p:cNvGrpSpPr>
          <p:nvPr/>
        </p:nvGrpSpPr>
        <p:grpSpPr>
          <a:xfrm>
            <a:off x="2644251" y="4230620"/>
            <a:ext cx="675179" cy="457198"/>
            <a:chOff x="3210490" y="2695537"/>
            <a:chExt cx="973326" cy="659087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985F61D9-AA1D-4F75-8468-F7BA16FFFDBC}"/>
                </a:ext>
              </a:extLst>
            </p:cNvPr>
            <p:cNvGrpSpPr/>
            <p:nvPr/>
          </p:nvGrpSpPr>
          <p:grpSpPr>
            <a:xfrm>
              <a:off x="3705486" y="2695537"/>
              <a:ext cx="478330" cy="606113"/>
              <a:chOff x="3788119" y="2215054"/>
              <a:chExt cx="561339" cy="711295"/>
            </a:xfrm>
          </p:grpSpPr>
          <p:sp>
            <p:nvSpPr>
              <p:cNvPr id="100" name="Freeform 58">
                <a:extLst>
                  <a:ext uri="{FF2B5EF4-FFF2-40B4-BE49-F238E27FC236}">
                    <a16:creationId xmlns:a16="http://schemas.microsoft.com/office/drawing/2014/main" id="{2070996E-2441-4590-9CC2-ECAE1707B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8119" y="2215054"/>
                <a:ext cx="491527" cy="303610"/>
              </a:xfrm>
              <a:custGeom>
                <a:avLst/>
                <a:gdLst>
                  <a:gd name="T0" fmla="*/ 507 w 613"/>
                  <a:gd name="T1" fmla="*/ 393 h 393"/>
                  <a:gd name="T2" fmla="*/ 613 w 613"/>
                  <a:gd name="T3" fmla="*/ 286 h 393"/>
                  <a:gd name="T4" fmla="*/ 507 w 613"/>
                  <a:gd name="T5" fmla="*/ 180 h 393"/>
                  <a:gd name="T6" fmla="*/ 493 w 613"/>
                  <a:gd name="T7" fmla="*/ 181 h 393"/>
                  <a:gd name="T8" fmla="*/ 387 w 613"/>
                  <a:gd name="T9" fmla="*/ 86 h 393"/>
                  <a:gd name="T10" fmla="*/ 350 w 613"/>
                  <a:gd name="T11" fmla="*/ 93 h 393"/>
                  <a:gd name="T12" fmla="*/ 230 w 613"/>
                  <a:gd name="T13" fmla="*/ 0 h 393"/>
                  <a:gd name="T14" fmla="*/ 107 w 613"/>
                  <a:gd name="T15" fmla="*/ 123 h 393"/>
                  <a:gd name="T16" fmla="*/ 107 w 613"/>
                  <a:gd name="T17" fmla="*/ 129 h 393"/>
                  <a:gd name="T18" fmla="*/ 0 w 613"/>
                  <a:gd name="T19" fmla="*/ 260 h 393"/>
                  <a:gd name="T20" fmla="*/ 133 w 613"/>
                  <a:gd name="T21" fmla="*/ 393 h 393"/>
                  <a:gd name="T22" fmla="*/ 507 w 613"/>
                  <a:gd name="T23" fmla="*/ 393 h 393"/>
                  <a:gd name="connsiteX0" fmla="*/ 8271 w 10131"/>
                  <a:gd name="connsiteY0" fmla="*/ 10000 h 13012"/>
                  <a:gd name="connsiteX1" fmla="*/ 10000 w 10131"/>
                  <a:gd name="connsiteY1" fmla="*/ 7277 h 13012"/>
                  <a:gd name="connsiteX2" fmla="*/ 8271 w 10131"/>
                  <a:gd name="connsiteY2" fmla="*/ 4580 h 13012"/>
                  <a:gd name="connsiteX3" fmla="*/ 8042 w 10131"/>
                  <a:gd name="connsiteY3" fmla="*/ 4606 h 13012"/>
                  <a:gd name="connsiteX4" fmla="*/ 6313 w 10131"/>
                  <a:gd name="connsiteY4" fmla="*/ 2188 h 13012"/>
                  <a:gd name="connsiteX5" fmla="*/ 5710 w 10131"/>
                  <a:gd name="connsiteY5" fmla="*/ 2366 h 13012"/>
                  <a:gd name="connsiteX6" fmla="*/ 3752 w 10131"/>
                  <a:gd name="connsiteY6" fmla="*/ 0 h 13012"/>
                  <a:gd name="connsiteX7" fmla="*/ 1746 w 10131"/>
                  <a:gd name="connsiteY7" fmla="*/ 3130 h 13012"/>
                  <a:gd name="connsiteX8" fmla="*/ 1746 w 10131"/>
                  <a:gd name="connsiteY8" fmla="*/ 3282 h 13012"/>
                  <a:gd name="connsiteX9" fmla="*/ 0 w 10131"/>
                  <a:gd name="connsiteY9" fmla="*/ 6616 h 13012"/>
                  <a:gd name="connsiteX10" fmla="*/ 2170 w 10131"/>
                  <a:gd name="connsiteY10" fmla="*/ 10000 h 13012"/>
                  <a:gd name="connsiteX11" fmla="*/ 10131 w 10131"/>
                  <a:gd name="connsiteY11" fmla="*/ 13012 h 13012"/>
                  <a:gd name="connsiteX0" fmla="*/ 8271 w 10000"/>
                  <a:gd name="connsiteY0" fmla="*/ 10000 h 10000"/>
                  <a:gd name="connsiteX1" fmla="*/ 10000 w 10000"/>
                  <a:gd name="connsiteY1" fmla="*/ 7277 h 10000"/>
                  <a:gd name="connsiteX2" fmla="*/ 8271 w 10000"/>
                  <a:gd name="connsiteY2" fmla="*/ 4580 h 10000"/>
                  <a:gd name="connsiteX3" fmla="*/ 8042 w 10000"/>
                  <a:gd name="connsiteY3" fmla="*/ 4606 h 10000"/>
                  <a:gd name="connsiteX4" fmla="*/ 6313 w 10000"/>
                  <a:gd name="connsiteY4" fmla="*/ 2188 h 10000"/>
                  <a:gd name="connsiteX5" fmla="*/ 5710 w 10000"/>
                  <a:gd name="connsiteY5" fmla="*/ 2366 h 10000"/>
                  <a:gd name="connsiteX6" fmla="*/ 3752 w 10000"/>
                  <a:gd name="connsiteY6" fmla="*/ 0 h 10000"/>
                  <a:gd name="connsiteX7" fmla="*/ 1746 w 10000"/>
                  <a:gd name="connsiteY7" fmla="*/ 3130 h 10000"/>
                  <a:gd name="connsiteX8" fmla="*/ 1746 w 10000"/>
                  <a:gd name="connsiteY8" fmla="*/ 3282 h 10000"/>
                  <a:gd name="connsiteX9" fmla="*/ 0 w 10000"/>
                  <a:gd name="connsiteY9" fmla="*/ 6616 h 10000"/>
                  <a:gd name="connsiteX10" fmla="*/ 2170 w 10000"/>
                  <a:gd name="connsiteY10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000" h="10000">
                    <a:moveTo>
                      <a:pt x="8271" y="10000"/>
                    </a:moveTo>
                    <a:cubicBezTo>
                      <a:pt x="9233" y="10000"/>
                      <a:pt x="10000" y="8779"/>
                      <a:pt x="10000" y="7277"/>
                    </a:cubicBezTo>
                    <a:cubicBezTo>
                      <a:pt x="10000" y="5776"/>
                      <a:pt x="9233" y="4580"/>
                      <a:pt x="8271" y="4580"/>
                    </a:cubicBezTo>
                    <a:cubicBezTo>
                      <a:pt x="8189" y="4580"/>
                      <a:pt x="8108" y="4580"/>
                      <a:pt x="8042" y="4606"/>
                    </a:cubicBezTo>
                    <a:cubicBezTo>
                      <a:pt x="7928" y="3257"/>
                      <a:pt x="7194" y="2188"/>
                      <a:pt x="6313" y="2188"/>
                    </a:cubicBezTo>
                    <a:cubicBezTo>
                      <a:pt x="6101" y="2188"/>
                      <a:pt x="5889" y="2265"/>
                      <a:pt x="5710" y="2366"/>
                    </a:cubicBezTo>
                    <a:cubicBezTo>
                      <a:pt x="5481" y="992"/>
                      <a:pt x="4698" y="0"/>
                      <a:pt x="3752" y="0"/>
                    </a:cubicBezTo>
                    <a:cubicBezTo>
                      <a:pt x="2643" y="0"/>
                      <a:pt x="1746" y="1399"/>
                      <a:pt x="1746" y="3130"/>
                    </a:cubicBezTo>
                    <a:lnTo>
                      <a:pt x="1746" y="3282"/>
                    </a:lnTo>
                    <a:cubicBezTo>
                      <a:pt x="750" y="3588"/>
                      <a:pt x="0" y="4962"/>
                      <a:pt x="0" y="6616"/>
                    </a:cubicBezTo>
                    <a:cubicBezTo>
                      <a:pt x="0" y="8473"/>
                      <a:pt x="979" y="10000"/>
                      <a:pt x="2170" y="10000"/>
                    </a:cubicBezTo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Freeform 58">
                <a:extLst>
                  <a:ext uri="{FF2B5EF4-FFF2-40B4-BE49-F238E27FC236}">
                    <a16:creationId xmlns:a16="http://schemas.microsoft.com/office/drawing/2014/main" id="{2B745BC6-6FF4-4A8F-8CDB-1956392C5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931" y="2622739"/>
                <a:ext cx="491527" cy="303610"/>
              </a:xfrm>
              <a:custGeom>
                <a:avLst/>
                <a:gdLst>
                  <a:gd name="T0" fmla="*/ 507 w 613"/>
                  <a:gd name="T1" fmla="*/ 393 h 393"/>
                  <a:gd name="T2" fmla="*/ 613 w 613"/>
                  <a:gd name="T3" fmla="*/ 286 h 393"/>
                  <a:gd name="T4" fmla="*/ 507 w 613"/>
                  <a:gd name="T5" fmla="*/ 180 h 393"/>
                  <a:gd name="T6" fmla="*/ 493 w 613"/>
                  <a:gd name="T7" fmla="*/ 181 h 393"/>
                  <a:gd name="T8" fmla="*/ 387 w 613"/>
                  <a:gd name="T9" fmla="*/ 86 h 393"/>
                  <a:gd name="T10" fmla="*/ 350 w 613"/>
                  <a:gd name="T11" fmla="*/ 93 h 393"/>
                  <a:gd name="T12" fmla="*/ 230 w 613"/>
                  <a:gd name="T13" fmla="*/ 0 h 393"/>
                  <a:gd name="T14" fmla="*/ 107 w 613"/>
                  <a:gd name="T15" fmla="*/ 123 h 393"/>
                  <a:gd name="T16" fmla="*/ 107 w 613"/>
                  <a:gd name="T17" fmla="*/ 129 h 393"/>
                  <a:gd name="T18" fmla="*/ 0 w 613"/>
                  <a:gd name="T19" fmla="*/ 260 h 393"/>
                  <a:gd name="T20" fmla="*/ 133 w 613"/>
                  <a:gd name="T21" fmla="*/ 393 h 393"/>
                  <a:gd name="T22" fmla="*/ 507 w 613"/>
                  <a:gd name="T23" fmla="*/ 393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3" h="393">
                    <a:moveTo>
                      <a:pt x="507" y="393"/>
                    </a:moveTo>
                    <a:cubicBezTo>
                      <a:pt x="566" y="393"/>
                      <a:pt x="613" y="345"/>
                      <a:pt x="613" y="286"/>
                    </a:cubicBezTo>
                    <a:cubicBezTo>
                      <a:pt x="613" y="227"/>
                      <a:pt x="566" y="180"/>
                      <a:pt x="507" y="180"/>
                    </a:cubicBezTo>
                    <a:cubicBezTo>
                      <a:pt x="502" y="180"/>
                      <a:pt x="497" y="180"/>
                      <a:pt x="493" y="181"/>
                    </a:cubicBezTo>
                    <a:cubicBezTo>
                      <a:pt x="486" y="128"/>
                      <a:pt x="441" y="86"/>
                      <a:pt x="387" y="86"/>
                    </a:cubicBezTo>
                    <a:cubicBezTo>
                      <a:pt x="374" y="86"/>
                      <a:pt x="361" y="89"/>
                      <a:pt x="350" y="93"/>
                    </a:cubicBezTo>
                    <a:cubicBezTo>
                      <a:pt x="336" y="39"/>
                      <a:pt x="288" y="0"/>
                      <a:pt x="230" y="0"/>
                    </a:cubicBezTo>
                    <a:cubicBezTo>
                      <a:pt x="162" y="0"/>
                      <a:pt x="107" y="55"/>
                      <a:pt x="107" y="123"/>
                    </a:cubicBezTo>
                    <a:cubicBezTo>
                      <a:pt x="107" y="125"/>
                      <a:pt x="107" y="127"/>
                      <a:pt x="107" y="129"/>
                    </a:cubicBezTo>
                    <a:cubicBezTo>
                      <a:pt x="46" y="141"/>
                      <a:pt x="0" y="195"/>
                      <a:pt x="0" y="260"/>
                    </a:cubicBezTo>
                    <a:cubicBezTo>
                      <a:pt x="0" y="333"/>
                      <a:pt x="60" y="393"/>
                      <a:pt x="133" y="393"/>
                    </a:cubicBezTo>
                    <a:lnTo>
                      <a:pt x="507" y="393"/>
                    </a:lnTo>
                    <a:close/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Freeform 58">
                <a:extLst>
                  <a:ext uri="{FF2B5EF4-FFF2-40B4-BE49-F238E27FC236}">
                    <a16:creationId xmlns:a16="http://schemas.microsoft.com/office/drawing/2014/main" id="{38EB3971-1A75-49F6-99D2-F04767A73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3025" y="2416597"/>
                <a:ext cx="491527" cy="303610"/>
              </a:xfrm>
              <a:custGeom>
                <a:avLst/>
                <a:gdLst>
                  <a:gd name="T0" fmla="*/ 507 w 613"/>
                  <a:gd name="T1" fmla="*/ 393 h 393"/>
                  <a:gd name="T2" fmla="*/ 613 w 613"/>
                  <a:gd name="T3" fmla="*/ 286 h 393"/>
                  <a:gd name="T4" fmla="*/ 507 w 613"/>
                  <a:gd name="T5" fmla="*/ 180 h 393"/>
                  <a:gd name="T6" fmla="*/ 493 w 613"/>
                  <a:gd name="T7" fmla="*/ 181 h 393"/>
                  <a:gd name="T8" fmla="*/ 387 w 613"/>
                  <a:gd name="T9" fmla="*/ 86 h 393"/>
                  <a:gd name="T10" fmla="*/ 350 w 613"/>
                  <a:gd name="T11" fmla="*/ 93 h 393"/>
                  <a:gd name="T12" fmla="*/ 230 w 613"/>
                  <a:gd name="T13" fmla="*/ 0 h 393"/>
                  <a:gd name="T14" fmla="*/ 107 w 613"/>
                  <a:gd name="T15" fmla="*/ 123 h 393"/>
                  <a:gd name="T16" fmla="*/ 107 w 613"/>
                  <a:gd name="T17" fmla="*/ 129 h 393"/>
                  <a:gd name="T18" fmla="*/ 0 w 613"/>
                  <a:gd name="T19" fmla="*/ 260 h 393"/>
                  <a:gd name="T20" fmla="*/ 133 w 613"/>
                  <a:gd name="T21" fmla="*/ 393 h 393"/>
                  <a:gd name="T22" fmla="*/ 507 w 613"/>
                  <a:gd name="T23" fmla="*/ 393 h 393"/>
                  <a:gd name="connsiteX0" fmla="*/ 8271 w 10131"/>
                  <a:gd name="connsiteY0" fmla="*/ 10000 h 13012"/>
                  <a:gd name="connsiteX1" fmla="*/ 10000 w 10131"/>
                  <a:gd name="connsiteY1" fmla="*/ 7277 h 13012"/>
                  <a:gd name="connsiteX2" fmla="*/ 8271 w 10131"/>
                  <a:gd name="connsiteY2" fmla="*/ 4580 h 13012"/>
                  <a:gd name="connsiteX3" fmla="*/ 8042 w 10131"/>
                  <a:gd name="connsiteY3" fmla="*/ 4606 h 13012"/>
                  <a:gd name="connsiteX4" fmla="*/ 6313 w 10131"/>
                  <a:gd name="connsiteY4" fmla="*/ 2188 h 13012"/>
                  <a:gd name="connsiteX5" fmla="*/ 5710 w 10131"/>
                  <a:gd name="connsiteY5" fmla="*/ 2366 h 13012"/>
                  <a:gd name="connsiteX6" fmla="*/ 3752 w 10131"/>
                  <a:gd name="connsiteY6" fmla="*/ 0 h 13012"/>
                  <a:gd name="connsiteX7" fmla="*/ 1746 w 10131"/>
                  <a:gd name="connsiteY7" fmla="*/ 3130 h 13012"/>
                  <a:gd name="connsiteX8" fmla="*/ 1746 w 10131"/>
                  <a:gd name="connsiteY8" fmla="*/ 3282 h 13012"/>
                  <a:gd name="connsiteX9" fmla="*/ 0 w 10131"/>
                  <a:gd name="connsiteY9" fmla="*/ 6616 h 13012"/>
                  <a:gd name="connsiteX10" fmla="*/ 2170 w 10131"/>
                  <a:gd name="connsiteY10" fmla="*/ 10000 h 13012"/>
                  <a:gd name="connsiteX11" fmla="*/ 10131 w 10131"/>
                  <a:gd name="connsiteY11" fmla="*/ 13012 h 13012"/>
                  <a:gd name="connsiteX0" fmla="*/ 8271 w 10000"/>
                  <a:gd name="connsiteY0" fmla="*/ 10000 h 10000"/>
                  <a:gd name="connsiteX1" fmla="*/ 10000 w 10000"/>
                  <a:gd name="connsiteY1" fmla="*/ 7277 h 10000"/>
                  <a:gd name="connsiteX2" fmla="*/ 8271 w 10000"/>
                  <a:gd name="connsiteY2" fmla="*/ 4580 h 10000"/>
                  <a:gd name="connsiteX3" fmla="*/ 8042 w 10000"/>
                  <a:gd name="connsiteY3" fmla="*/ 4606 h 10000"/>
                  <a:gd name="connsiteX4" fmla="*/ 6313 w 10000"/>
                  <a:gd name="connsiteY4" fmla="*/ 2188 h 10000"/>
                  <a:gd name="connsiteX5" fmla="*/ 5710 w 10000"/>
                  <a:gd name="connsiteY5" fmla="*/ 2366 h 10000"/>
                  <a:gd name="connsiteX6" fmla="*/ 3752 w 10000"/>
                  <a:gd name="connsiteY6" fmla="*/ 0 h 10000"/>
                  <a:gd name="connsiteX7" fmla="*/ 1746 w 10000"/>
                  <a:gd name="connsiteY7" fmla="*/ 3130 h 10000"/>
                  <a:gd name="connsiteX8" fmla="*/ 1746 w 10000"/>
                  <a:gd name="connsiteY8" fmla="*/ 3282 h 10000"/>
                  <a:gd name="connsiteX9" fmla="*/ 0 w 10000"/>
                  <a:gd name="connsiteY9" fmla="*/ 6616 h 10000"/>
                  <a:gd name="connsiteX10" fmla="*/ 2170 w 10000"/>
                  <a:gd name="connsiteY10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000" h="10000">
                    <a:moveTo>
                      <a:pt x="8271" y="10000"/>
                    </a:moveTo>
                    <a:cubicBezTo>
                      <a:pt x="9233" y="10000"/>
                      <a:pt x="10000" y="8779"/>
                      <a:pt x="10000" y="7277"/>
                    </a:cubicBezTo>
                    <a:cubicBezTo>
                      <a:pt x="10000" y="5776"/>
                      <a:pt x="9233" y="4580"/>
                      <a:pt x="8271" y="4580"/>
                    </a:cubicBezTo>
                    <a:cubicBezTo>
                      <a:pt x="8189" y="4580"/>
                      <a:pt x="8108" y="4580"/>
                      <a:pt x="8042" y="4606"/>
                    </a:cubicBezTo>
                    <a:cubicBezTo>
                      <a:pt x="7928" y="3257"/>
                      <a:pt x="7194" y="2188"/>
                      <a:pt x="6313" y="2188"/>
                    </a:cubicBezTo>
                    <a:cubicBezTo>
                      <a:pt x="6101" y="2188"/>
                      <a:pt x="5889" y="2265"/>
                      <a:pt x="5710" y="2366"/>
                    </a:cubicBezTo>
                    <a:cubicBezTo>
                      <a:pt x="5481" y="992"/>
                      <a:pt x="4698" y="0"/>
                      <a:pt x="3752" y="0"/>
                    </a:cubicBezTo>
                    <a:cubicBezTo>
                      <a:pt x="2643" y="0"/>
                      <a:pt x="1746" y="1399"/>
                      <a:pt x="1746" y="3130"/>
                    </a:cubicBezTo>
                    <a:lnTo>
                      <a:pt x="1746" y="3282"/>
                    </a:lnTo>
                    <a:cubicBezTo>
                      <a:pt x="750" y="3588"/>
                      <a:pt x="0" y="4962"/>
                      <a:pt x="0" y="6616"/>
                    </a:cubicBezTo>
                    <a:cubicBezTo>
                      <a:pt x="0" y="8473"/>
                      <a:pt x="979" y="10000"/>
                      <a:pt x="2170" y="10000"/>
                    </a:cubicBezTo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30D8A7F1-DA63-4CCA-B210-1742076AB52C}"/>
                </a:ext>
              </a:extLst>
            </p:cNvPr>
            <p:cNvGrpSpPr/>
            <p:nvPr/>
          </p:nvGrpSpPr>
          <p:grpSpPr>
            <a:xfrm>
              <a:off x="3266693" y="2893790"/>
              <a:ext cx="390292" cy="414845"/>
              <a:chOff x="3274840" y="2919848"/>
              <a:chExt cx="390292" cy="414845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62E86BF7-249F-481D-9E2E-6460F1BA74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74840" y="2919848"/>
                <a:ext cx="354203" cy="403462"/>
              </a:xfrm>
              <a:prstGeom prst="line">
                <a:avLst/>
              </a:prstGeom>
              <a:ln w="22225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9C5919B0-EC35-4C37-9635-24E34ED439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74840" y="3103745"/>
                <a:ext cx="362663" cy="229039"/>
              </a:xfrm>
              <a:prstGeom prst="line">
                <a:avLst/>
              </a:prstGeom>
              <a:ln w="22225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16D17947-25C7-410B-BB2F-369DB34942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74840" y="3296811"/>
                <a:ext cx="390292" cy="37882"/>
              </a:xfrm>
              <a:prstGeom prst="line">
                <a:avLst/>
              </a:prstGeom>
              <a:ln w="22225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71451A6-EA20-4250-8060-B834288E5A1A}"/>
                </a:ext>
              </a:extLst>
            </p:cNvPr>
            <p:cNvSpPr/>
            <p:nvPr/>
          </p:nvSpPr>
          <p:spPr>
            <a:xfrm>
              <a:off x="3210490" y="3260738"/>
              <a:ext cx="93886" cy="93886"/>
            </a:xfrm>
            <a:prstGeom prst="ellipse">
              <a:avLst/>
            </a:prstGeom>
            <a:solidFill>
              <a:schemeClr val="accent4"/>
            </a:solidFill>
            <a:ln w="222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03" name="Oval 102">
            <a:extLst>
              <a:ext uri="{FF2B5EF4-FFF2-40B4-BE49-F238E27FC236}">
                <a16:creationId xmlns:a16="http://schemas.microsoft.com/office/drawing/2014/main" id="{DFA55461-61F2-4356-9DA9-30E3117C3EFC}"/>
              </a:ext>
            </a:extLst>
          </p:cNvPr>
          <p:cNvSpPr/>
          <p:nvPr/>
        </p:nvSpPr>
        <p:spPr>
          <a:xfrm>
            <a:off x="933193" y="3200883"/>
            <a:ext cx="1636295" cy="16362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rtlCol="0" anchor="t" anchorCtr="0">
            <a:noAutofit/>
          </a:bodyPr>
          <a:lstStyle/>
          <a:p>
            <a:pPr marL="0" marR="0" indent="0" algn="l" rtl="0">
              <a:lnSpc>
                <a:spcPct val="11555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u="none" strike="noStrike" cap="none" dirty="0">
              <a:solidFill>
                <a:srgbClr val="FFFFFF"/>
              </a:solidFill>
              <a:latin typeface="Lato Light" panose="020F0302020204030203" pitchFamily="34" charset="77"/>
              <a:ea typeface="Montserrat ExtraLight"/>
              <a:cs typeface="Montserrat ExtraLight"/>
              <a:sym typeface="Montserrat ExtraLight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AA5AD42-9F54-4ABC-B9C5-5C767E372627}"/>
              </a:ext>
            </a:extLst>
          </p:cNvPr>
          <p:cNvGrpSpPr/>
          <p:nvPr/>
        </p:nvGrpSpPr>
        <p:grpSpPr>
          <a:xfrm>
            <a:off x="1466092" y="3436495"/>
            <a:ext cx="762473" cy="846064"/>
            <a:chOff x="9526588" y="307055"/>
            <a:chExt cx="688975" cy="764508"/>
          </a:xfrm>
        </p:grpSpPr>
        <p:sp>
          <p:nvSpPr>
            <p:cNvPr id="105" name="Freeform 50">
              <a:extLst>
                <a:ext uri="{FF2B5EF4-FFF2-40B4-BE49-F238E27FC236}">
                  <a16:creationId xmlns:a16="http://schemas.microsoft.com/office/drawing/2014/main" id="{F0957D63-98DF-4D24-8AD5-AED967D33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6588" y="640434"/>
              <a:ext cx="442913" cy="357188"/>
            </a:xfrm>
            <a:custGeom>
              <a:avLst/>
              <a:gdLst>
                <a:gd name="T0" fmla="*/ 240 w 240"/>
                <a:gd name="T1" fmla="*/ 67 h 200"/>
                <a:gd name="T2" fmla="*/ 240 w 240"/>
                <a:gd name="T3" fmla="*/ 54 h 200"/>
                <a:gd name="T4" fmla="*/ 120 w 240"/>
                <a:gd name="T5" fmla="*/ 0 h 200"/>
                <a:gd name="T6" fmla="*/ 0 w 240"/>
                <a:gd name="T7" fmla="*/ 67 h 200"/>
                <a:gd name="T8" fmla="*/ 0 w 240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00">
                  <a:moveTo>
                    <a:pt x="240" y="67"/>
                  </a:moveTo>
                  <a:cubicBezTo>
                    <a:pt x="240" y="54"/>
                    <a:pt x="240" y="54"/>
                    <a:pt x="240" y="54"/>
                  </a:cubicBezTo>
                  <a:cubicBezTo>
                    <a:pt x="240" y="30"/>
                    <a:pt x="174" y="0"/>
                    <a:pt x="120" y="0"/>
                  </a:cubicBezTo>
                  <a:cubicBezTo>
                    <a:pt x="66" y="0"/>
                    <a:pt x="0" y="43"/>
                    <a:pt x="0" y="67"/>
                  </a:cubicBezTo>
                  <a:cubicBezTo>
                    <a:pt x="0" y="200"/>
                    <a:pt x="0" y="200"/>
                    <a:pt x="0" y="200"/>
                  </a:cubicBezTo>
                </a:path>
              </a:pathLst>
            </a:custGeom>
            <a:noFill/>
            <a:ln w="38100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Freeform 51">
              <a:extLst>
                <a:ext uri="{FF2B5EF4-FFF2-40B4-BE49-F238E27FC236}">
                  <a16:creationId xmlns:a16="http://schemas.microsoft.com/office/drawing/2014/main" id="{FDC6268B-42AE-4105-8E7F-AE1FF398A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7238" y="307055"/>
              <a:ext cx="222250" cy="261938"/>
            </a:xfrm>
            <a:custGeom>
              <a:avLst/>
              <a:gdLst>
                <a:gd name="T0" fmla="*/ 60 w 120"/>
                <a:gd name="T1" fmla="*/ 0 h 146"/>
                <a:gd name="T2" fmla="*/ 0 w 120"/>
                <a:gd name="T3" fmla="*/ 52 h 146"/>
                <a:gd name="T4" fmla="*/ 0 w 120"/>
                <a:gd name="T5" fmla="*/ 94 h 146"/>
                <a:gd name="T6" fmla="*/ 60 w 120"/>
                <a:gd name="T7" fmla="*/ 146 h 146"/>
                <a:gd name="T8" fmla="*/ 120 w 120"/>
                <a:gd name="T9" fmla="*/ 94 h 146"/>
                <a:gd name="T10" fmla="*/ 120 w 120"/>
                <a:gd name="T11" fmla="*/ 52 h 146"/>
                <a:gd name="T12" fmla="*/ 60 w 120"/>
                <a:gd name="T1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46">
                  <a:moveTo>
                    <a:pt x="60" y="0"/>
                  </a:moveTo>
                  <a:cubicBezTo>
                    <a:pt x="29" y="0"/>
                    <a:pt x="0" y="23"/>
                    <a:pt x="0" y="5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23"/>
                    <a:pt x="29" y="146"/>
                    <a:pt x="60" y="146"/>
                  </a:cubicBezTo>
                  <a:cubicBezTo>
                    <a:pt x="91" y="146"/>
                    <a:pt x="120" y="123"/>
                    <a:pt x="120" y="94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0" y="23"/>
                    <a:pt x="91" y="0"/>
                    <a:pt x="60" y="0"/>
                  </a:cubicBezTo>
                  <a:close/>
                </a:path>
              </a:pathLst>
            </a:custGeom>
            <a:noFill/>
            <a:ln w="38100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Freeform 52">
              <a:extLst>
                <a:ext uri="{FF2B5EF4-FFF2-40B4-BE49-F238E27FC236}">
                  <a16:creationId xmlns:a16="http://schemas.microsoft.com/office/drawing/2014/main" id="{F8B4D6D9-4EB5-44D5-8F47-6C9A4918A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7238" y="833438"/>
              <a:ext cx="568325" cy="238125"/>
            </a:xfrm>
            <a:custGeom>
              <a:avLst/>
              <a:gdLst>
                <a:gd name="T0" fmla="*/ 280 w 358"/>
                <a:gd name="T1" fmla="*/ 150 h 150"/>
                <a:gd name="T2" fmla="*/ 358 w 358"/>
                <a:gd name="T3" fmla="*/ 0 h 150"/>
                <a:gd name="T4" fmla="*/ 140 w 358"/>
                <a:gd name="T5" fmla="*/ 0 h 150"/>
                <a:gd name="T6" fmla="*/ 94 w 358"/>
                <a:gd name="T7" fmla="*/ 105 h 150"/>
                <a:gd name="T8" fmla="*/ 0 w 358"/>
                <a:gd name="T9" fmla="*/ 10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50">
                  <a:moveTo>
                    <a:pt x="280" y="150"/>
                  </a:moveTo>
                  <a:lnTo>
                    <a:pt x="358" y="0"/>
                  </a:lnTo>
                  <a:lnTo>
                    <a:pt x="140" y="0"/>
                  </a:lnTo>
                  <a:lnTo>
                    <a:pt x="94" y="105"/>
                  </a:lnTo>
                  <a:lnTo>
                    <a:pt x="0" y="105"/>
                  </a:lnTo>
                </a:path>
              </a:pathLst>
            </a:custGeom>
            <a:noFill/>
            <a:ln w="38100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Line 54">
              <a:extLst>
                <a:ext uri="{FF2B5EF4-FFF2-40B4-BE49-F238E27FC236}">
                  <a16:creationId xmlns:a16="http://schemas.microsoft.com/office/drawing/2014/main" id="{0DD9ED0B-00C2-423C-A7FF-369215A636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0216" y="1071563"/>
              <a:ext cx="476839" cy="0"/>
            </a:xfrm>
            <a:prstGeom prst="line">
              <a:avLst/>
            </a:prstGeom>
            <a:noFill/>
            <a:ln w="38100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1" name="TextBox 220">
            <a:extLst>
              <a:ext uri="{FF2B5EF4-FFF2-40B4-BE49-F238E27FC236}">
                <a16:creationId xmlns:a16="http://schemas.microsoft.com/office/drawing/2014/main" id="{E7385557-7C2C-48AF-923F-4489DC24C570}"/>
              </a:ext>
            </a:extLst>
          </p:cNvPr>
          <p:cNvSpPr txBox="1"/>
          <p:nvPr/>
        </p:nvSpPr>
        <p:spPr>
          <a:xfrm>
            <a:off x="3419339" y="3603639"/>
            <a:ext cx="123855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55" name="Rectangle 6">
            <a:extLst>
              <a:ext uri="{FF2B5EF4-FFF2-40B4-BE49-F238E27FC236}">
                <a16:creationId xmlns:a16="http://schemas.microsoft.com/office/drawing/2014/main" id="{7070AC17-36D8-4460-9316-1CDF672F8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7738" y="5094288"/>
            <a:ext cx="1588" cy="1588"/>
          </a:xfrm>
          <a:prstGeom prst="rect">
            <a:avLst/>
          </a:prstGeom>
          <a:solidFill>
            <a:srgbClr val="6D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8">
            <a:extLst>
              <a:ext uri="{FF2B5EF4-FFF2-40B4-BE49-F238E27FC236}">
                <a16:creationId xmlns:a16="http://schemas.microsoft.com/office/drawing/2014/main" id="{C54A183D-072D-4454-A872-C4638CAEB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7413" y="3884613"/>
            <a:ext cx="1588" cy="1588"/>
          </a:xfrm>
          <a:prstGeom prst="rect">
            <a:avLst/>
          </a:prstGeom>
          <a:solidFill>
            <a:srgbClr val="B220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6AA61A-FAD1-48F1-BF69-2707C69D43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6AAFB37-8F57-46A2-A7A8-3416F17E83B5}"/>
              </a:ext>
            </a:extLst>
          </p:cNvPr>
          <p:cNvSpPr/>
          <p:nvPr/>
        </p:nvSpPr>
        <p:spPr>
          <a:xfrm>
            <a:off x="7300562" y="2806954"/>
            <a:ext cx="3711782" cy="1626996"/>
          </a:xfrm>
          <a:prstGeom prst="rect">
            <a:avLst/>
          </a:prstGeom>
          <a:solidFill>
            <a:srgbClr val="DFE0E1"/>
          </a:solidFill>
          <a:ln w="25400" cap="flat" cmpd="sng" algn="ctr">
            <a:noFill/>
            <a:prstDash val="solid"/>
          </a:ln>
          <a:effectLst>
            <a:softEdge rad="31750"/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modern data stack is a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07F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closed loop </a:t>
            </a:r>
            <a:r>
              <a:rPr lang="en-US" sz="2000" b="1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begins and ends with </a:t>
            </a:r>
            <a:r>
              <a:rPr lang="en-US" sz="2000" b="1" dirty="0">
                <a:solidFill>
                  <a:srgbClr val="F07F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applications used by people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07F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Google Shape;862;p91">
            <a:extLst>
              <a:ext uri="{FF2B5EF4-FFF2-40B4-BE49-F238E27FC236}">
                <a16:creationId xmlns:a16="http://schemas.microsoft.com/office/drawing/2014/main" id="{CBE2C7F5-693F-4749-BB5B-B17220EC3B7C}"/>
              </a:ext>
            </a:extLst>
          </p:cNvPr>
          <p:cNvSpPr txBox="1"/>
          <p:nvPr/>
        </p:nvSpPr>
        <p:spPr>
          <a:xfrm>
            <a:off x="698640" y="4282751"/>
            <a:ext cx="1496731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User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Applications</a:t>
            </a:r>
          </a:p>
        </p:txBody>
      </p:sp>
      <p:pic>
        <p:nvPicPr>
          <p:cNvPr id="82" name="Google Shape;813;p88">
            <a:extLst>
              <a:ext uri="{FF2B5EF4-FFF2-40B4-BE49-F238E27FC236}">
                <a16:creationId xmlns:a16="http://schemas.microsoft.com/office/drawing/2014/main" id="{C6B42993-5866-4BE1-A795-2D9B2DCC5BC0}"/>
              </a:ext>
            </a:extLst>
          </p:cNvPr>
          <p:cNvPicPr preferRelativeResize="0"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26" y="5025202"/>
            <a:ext cx="572228" cy="52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Picture 4" descr="Integrate Microsoft Outlook - CyTrack Customer Experience Technology">
            <a:extLst>
              <a:ext uri="{FF2B5EF4-FFF2-40B4-BE49-F238E27FC236}">
                <a16:creationId xmlns:a16="http://schemas.microsoft.com/office/drawing/2014/main" id="{05FCEA88-1628-4D12-A846-2FE33784E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43" y="5482500"/>
            <a:ext cx="1040101" cy="4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Google Shape;814;p88">
            <a:extLst>
              <a:ext uri="{FF2B5EF4-FFF2-40B4-BE49-F238E27FC236}">
                <a16:creationId xmlns:a16="http://schemas.microsoft.com/office/drawing/2014/main" id="{D8752680-5936-4C1C-A9CB-5C31BF678520}"/>
              </a:ext>
            </a:extLst>
          </p:cNvPr>
          <p:cNvPicPr preferRelativeResize="0"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40" y="5975326"/>
            <a:ext cx="755478" cy="169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459FD4D-4AA2-4A49-9A52-F1CE84CD1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66" y="5115710"/>
            <a:ext cx="908918" cy="36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tegrate Oracle Netsuite - CyTrack Customer Experience Technology">
            <a:extLst>
              <a:ext uri="{FF2B5EF4-FFF2-40B4-BE49-F238E27FC236}">
                <a16:creationId xmlns:a16="http://schemas.microsoft.com/office/drawing/2014/main" id="{807B8678-0D61-46DB-8936-0A6E498AD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13" y="5502137"/>
            <a:ext cx="1063682" cy="48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55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9A4F987-921F-46AD-A859-1551EE0584C6}"/>
              </a:ext>
            </a:extLst>
          </p:cNvPr>
          <p:cNvGrpSpPr/>
          <p:nvPr/>
        </p:nvGrpSpPr>
        <p:grpSpPr>
          <a:xfrm>
            <a:off x="2071977" y="1862589"/>
            <a:ext cx="3931920" cy="3931920"/>
            <a:chOff x="-4550600" y="2058731"/>
            <a:chExt cx="3931920" cy="3931920"/>
          </a:xfrm>
        </p:grpSpPr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0E46EE53-EC33-46DA-AB97-B3D151F83B8A}"/>
                </a:ext>
              </a:extLst>
            </p:cNvPr>
            <p:cNvSpPr/>
            <p:nvPr/>
          </p:nvSpPr>
          <p:spPr>
            <a:xfrm rot="16200000">
              <a:off x="-2574830" y="2063169"/>
              <a:ext cx="1959617" cy="1952111"/>
            </a:xfrm>
            <a:custGeom>
              <a:avLst/>
              <a:gdLst>
                <a:gd name="connsiteX0" fmla="*/ 1959617 w 1959617"/>
                <a:gd name="connsiteY0" fmla="*/ 0 h 1952111"/>
                <a:gd name="connsiteX1" fmla="*/ 1950152 w 1959617"/>
                <a:gd name="connsiteY1" fmla="*/ 187445 h 1952111"/>
                <a:gd name="connsiteX2" fmla="*/ 195349 w 1959617"/>
                <a:gd name="connsiteY2" fmla="*/ 1942247 h 1952111"/>
                <a:gd name="connsiteX3" fmla="*/ 0 w 1959617"/>
                <a:gd name="connsiteY3" fmla="*/ 1952111 h 1952111"/>
                <a:gd name="connsiteX4" fmla="*/ 0 w 1959617"/>
                <a:gd name="connsiteY4" fmla="*/ 0 h 1952111"/>
                <a:gd name="connsiteX5" fmla="*/ 1959617 w 1959617"/>
                <a:gd name="connsiteY5" fmla="*/ 0 h 195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9617" h="1952111">
                  <a:moveTo>
                    <a:pt x="1959617" y="0"/>
                  </a:moveTo>
                  <a:lnTo>
                    <a:pt x="1950152" y="187445"/>
                  </a:lnTo>
                  <a:cubicBezTo>
                    <a:pt x="1856187" y="1112702"/>
                    <a:pt x="1120607" y="1848282"/>
                    <a:pt x="195349" y="1942247"/>
                  </a:cubicBezTo>
                  <a:lnTo>
                    <a:pt x="0" y="1952111"/>
                  </a:lnTo>
                  <a:lnTo>
                    <a:pt x="0" y="0"/>
                  </a:lnTo>
                  <a:lnTo>
                    <a:pt x="19596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3DF414D9-D59D-49FA-91C8-E5C819BBAC86}"/>
                </a:ext>
              </a:extLst>
            </p:cNvPr>
            <p:cNvSpPr/>
            <p:nvPr/>
          </p:nvSpPr>
          <p:spPr>
            <a:xfrm rot="16200000">
              <a:off x="-4546648" y="4015080"/>
              <a:ext cx="1971619" cy="1979523"/>
            </a:xfrm>
            <a:custGeom>
              <a:avLst/>
              <a:gdLst>
                <a:gd name="connsiteX0" fmla="*/ 1971619 w 1971619"/>
                <a:gd name="connsiteY0" fmla="*/ 286 h 1979523"/>
                <a:gd name="connsiteX1" fmla="*/ 1971618 w 1971619"/>
                <a:gd name="connsiteY1" fmla="*/ 1979523 h 1979523"/>
                <a:gd name="connsiteX2" fmla="*/ 685 w 1971619"/>
                <a:gd name="connsiteY2" fmla="*/ 1979523 h 1979523"/>
                <a:gd name="connsiteX3" fmla="*/ 0 w 1971619"/>
                <a:gd name="connsiteY3" fmla="*/ 1965960 h 1979523"/>
                <a:gd name="connsiteX4" fmla="*/ 1965960 w 1971619"/>
                <a:gd name="connsiteY4" fmla="*/ 0 h 1979523"/>
                <a:gd name="connsiteX5" fmla="*/ 1971619 w 1971619"/>
                <a:gd name="connsiteY5" fmla="*/ 286 h 197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1619" h="1979523">
                  <a:moveTo>
                    <a:pt x="1971619" y="286"/>
                  </a:moveTo>
                  <a:lnTo>
                    <a:pt x="1971618" y="1979523"/>
                  </a:lnTo>
                  <a:lnTo>
                    <a:pt x="685" y="1979523"/>
                  </a:lnTo>
                  <a:lnTo>
                    <a:pt x="0" y="1965960"/>
                  </a:lnTo>
                  <a:cubicBezTo>
                    <a:pt x="0" y="880190"/>
                    <a:pt x="880190" y="0"/>
                    <a:pt x="1965960" y="0"/>
                  </a:cubicBezTo>
                  <a:lnTo>
                    <a:pt x="1971619" y="2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45690988-7B5A-488A-986F-FAB0A1C7E313}"/>
                </a:ext>
              </a:extLst>
            </p:cNvPr>
            <p:cNvSpPr/>
            <p:nvPr/>
          </p:nvSpPr>
          <p:spPr>
            <a:xfrm rot="16200000">
              <a:off x="-4540847" y="2049263"/>
              <a:ext cx="1960302" cy="1979237"/>
            </a:xfrm>
            <a:custGeom>
              <a:avLst/>
              <a:gdLst>
                <a:gd name="connsiteX0" fmla="*/ 1960302 w 1960302"/>
                <a:gd name="connsiteY0" fmla="*/ 1965674 h 1979237"/>
                <a:gd name="connsiteX1" fmla="*/ 1959617 w 1960302"/>
                <a:gd name="connsiteY1" fmla="*/ 1979237 h 1979237"/>
                <a:gd name="connsiteX2" fmla="*/ 0 w 1960302"/>
                <a:gd name="connsiteY2" fmla="*/ 1979237 h 1979237"/>
                <a:gd name="connsiteX3" fmla="*/ 1 w 1960302"/>
                <a:gd name="connsiteY3" fmla="*/ 0 h 1979237"/>
                <a:gd name="connsiteX4" fmla="*/ 195350 w 1960302"/>
                <a:gd name="connsiteY4" fmla="*/ 9864 h 1979237"/>
                <a:gd name="connsiteX5" fmla="*/ 1960302 w 1960302"/>
                <a:gd name="connsiteY5" fmla="*/ 1965674 h 19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0302" h="1979237">
                  <a:moveTo>
                    <a:pt x="1960302" y="1965674"/>
                  </a:moveTo>
                  <a:lnTo>
                    <a:pt x="1959617" y="1979237"/>
                  </a:lnTo>
                  <a:lnTo>
                    <a:pt x="0" y="1979237"/>
                  </a:lnTo>
                  <a:lnTo>
                    <a:pt x="1" y="0"/>
                  </a:lnTo>
                  <a:lnTo>
                    <a:pt x="195350" y="9864"/>
                  </a:lnTo>
                  <a:cubicBezTo>
                    <a:pt x="1186697" y="110541"/>
                    <a:pt x="1960302" y="947764"/>
                    <a:pt x="1960302" y="1965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C012C962-3359-40B9-9797-8785A9811C3F}"/>
                </a:ext>
              </a:extLst>
            </p:cNvPr>
            <p:cNvSpPr/>
            <p:nvPr/>
          </p:nvSpPr>
          <p:spPr>
            <a:xfrm rot="16200000">
              <a:off x="-2580345" y="4028301"/>
              <a:ext cx="1970933" cy="1952397"/>
            </a:xfrm>
            <a:custGeom>
              <a:avLst/>
              <a:gdLst>
                <a:gd name="connsiteX0" fmla="*/ 1970933 w 1970933"/>
                <a:gd name="connsiteY0" fmla="*/ 0 h 1952397"/>
                <a:gd name="connsiteX1" fmla="*/ 1970933 w 1970933"/>
                <a:gd name="connsiteY1" fmla="*/ 1952111 h 1952397"/>
                <a:gd name="connsiteX2" fmla="*/ 1965274 w 1970933"/>
                <a:gd name="connsiteY2" fmla="*/ 1952397 h 1952397"/>
                <a:gd name="connsiteX3" fmla="*/ 9464 w 1970933"/>
                <a:gd name="connsiteY3" fmla="*/ 187445 h 1952397"/>
                <a:gd name="connsiteX4" fmla="*/ 0 w 1970933"/>
                <a:gd name="connsiteY4" fmla="*/ 0 h 1952397"/>
                <a:gd name="connsiteX5" fmla="*/ 1970933 w 1970933"/>
                <a:gd name="connsiteY5" fmla="*/ 0 h 195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0933" h="1952397">
                  <a:moveTo>
                    <a:pt x="1970933" y="0"/>
                  </a:moveTo>
                  <a:lnTo>
                    <a:pt x="1970933" y="1952111"/>
                  </a:lnTo>
                  <a:lnTo>
                    <a:pt x="1965274" y="1952397"/>
                  </a:lnTo>
                  <a:cubicBezTo>
                    <a:pt x="947365" y="1952397"/>
                    <a:pt x="110141" y="1178792"/>
                    <a:pt x="9464" y="187445"/>
                  </a:cubicBezTo>
                  <a:lnTo>
                    <a:pt x="0" y="0"/>
                  </a:lnTo>
                  <a:lnTo>
                    <a:pt x="19709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41C135-D9B3-44B4-AFC1-C670B0EC728D}"/>
              </a:ext>
            </a:extLst>
          </p:cNvPr>
          <p:cNvGrpSpPr/>
          <p:nvPr/>
        </p:nvGrpSpPr>
        <p:grpSpPr>
          <a:xfrm>
            <a:off x="3367969" y="3168089"/>
            <a:ext cx="1320270" cy="1320920"/>
            <a:chOff x="5439672" y="3168089"/>
            <a:chExt cx="1320270" cy="132092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1408CE5-5968-4973-9E24-81CD56DEC6D4}"/>
                </a:ext>
              </a:extLst>
            </p:cNvPr>
            <p:cNvSpPr/>
            <p:nvPr/>
          </p:nvSpPr>
          <p:spPr>
            <a:xfrm>
              <a:off x="5553411" y="3279909"/>
              <a:ext cx="1108345" cy="11083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187C836-D01E-43B6-8839-1298672D0CE9}"/>
                </a:ext>
              </a:extLst>
            </p:cNvPr>
            <p:cNvGrpSpPr/>
            <p:nvPr/>
          </p:nvGrpSpPr>
          <p:grpSpPr>
            <a:xfrm>
              <a:off x="5439672" y="3168089"/>
              <a:ext cx="1320270" cy="1320920"/>
              <a:chOff x="8226425" y="2271713"/>
              <a:chExt cx="3224213" cy="3225801"/>
            </a:xfrm>
          </p:grpSpPr>
          <p:sp>
            <p:nvSpPr>
              <p:cNvPr id="254" name="Freeform 5">
                <a:extLst>
                  <a:ext uri="{FF2B5EF4-FFF2-40B4-BE49-F238E27FC236}">
                    <a16:creationId xmlns:a16="http://schemas.microsoft.com/office/drawing/2014/main" id="{4DA7A772-C934-42FD-A01C-2CD7CBDC2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425" y="3676651"/>
                <a:ext cx="1611313" cy="1820863"/>
              </a:xfrm>
              <a:custGeom>
                <a:avLst/>
                <a:gdLst>
                  <a:gd name="T0" fmla="*/ 1673 w 1788"/>
                  <a:gd name="T1" fmla="*/ 1905 h 2019"/>
                  <a:gd name="T2" fmla="*/ 1558 w 1788"/>
                  <a:gd name="T3" fmla="*/ 1794 h 2019"/>
                  <a:gd name="T4" fmla="*/ 1673 w 1788"/>
                  <a:gd name="T5" fmla="*/ 1682 h 2019"/>
                  <a:gd name="T6" fmla="*/ 1788 w 1788"/>
                  <a:gd name="T7" fmla="*/ 1571 h 2019"/>
                  <a:gd name="T8" fmla="*/ 448 w 1788"/>
                  <a:gd name="T9" fmla="*/ 230 h 2019"/>
                  <a:gd name="T10" fmla="*/ 336 w 1788"/>
                  <a:gd name="T11" fmla="*/ 115 h 2019"/>
                  <a:gd name="T12" fmla="*/ 224 w 1788"/>
                  <a:gd name="T13" fmla="*/ 0 h 2019"/>
                  <a:gd name="T14" fmla="*/ 113 w 1788"/>
                  <a:gd name="T15" fmla="*/ 115 h 2019"/>
                  <a:gd name="T16" fmla="*/ 0 w 1788"/>
                  <a:gd name="T17" fmla="*/ 230 h 2019"/>
                  <a:gd name="T18" fmla="*/ 1788 w 1788"/>
                  <a:gd name="T19" fmla="*/ 2019 h 2019"/>
                  <a:gd name="T20" fmla="*/ 1673 w 1788"/>
                  <a:gd name="T21" fmla="*/ 1905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88" h="2019">
                    <a:moveTo>
                      <a:pt x="1673" y="1905"/>
                    </a:moveTo>
                    <a:cubicBezTo>
                      <a:pt x="1558" y="1794"/>
                      <a:pt x="1558" y="1794"/>
                      <a:pt x="1558" y="1794"/>
                    </a:cubicBezTo>
                    <a:cubicBezTo>
                      <a:pt x="1673" y="1682"/>
                      <a:pt x="1673" y="1682"/>
                      <a:pt x="1673" y="1682"/>
                    </a:cubicBezTo>
                    <a:cubicBezTo>
                      <a:pt x="1788" y="1571"/>
                      <a:pt x="1788" y="1571"/>
                      <a:pt x="1788" y="1571"/>
                    </a:cubicBezTo>
                    <a:cubicBezTo>
                      <a:pt x="1048" y="1571"/>
                      <a:pt x="448" y="970"/>
                      <a:pt x="448" y="230"/>
                    </a:cubicBezTo>
                    <a:cubicBezTo>
                      <a:pt x="336" y="115"/>
                      <a:pt x="336" y="115"/>
                      <a:pt x="336" y="115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113" y="115"/>
                      <a:pt x="113" y="115"/>
                      <a:pt x="113" y="115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0" y="1218"/>
                      <a:pt x="800" y="2019"/>
                      <a:pt x="1788" y="2019"/>
                    </a:cubicBezTo>
                    <a:lnTo>
                      <a:pt x="1673" y="1905"/>
                    </a:lnTo>
                    <a:close/>
                  </a:path>
                </a:pathLst>
              </a:custGeom>
              <a:solidFill>
                <a:srgbClr val="4F62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">
                <a:extLst>
                  <a:ext uri="{FF2B5EF4-FFF2-40B4-BE49-F238E27FC236}">
                    <a16:creationId xmlns:a16="http://schemas.microsoft.com/office/drawing/2014/main" id="{EE24CF79-0FEE-47CE-B80D-0F95B56AE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1363" y="3884613"/>
                <a:ext cx="1819275" cy="1612900"/>
              </a:xfrm>
              <a:custGeom>
                <a:avLst/>
                <a:gdLst>
                  <a:gd name="T0" fmla="*/ 1905 w 2019"/>
                  <a:gd name="T1" fmla="*/ 115 h 1789"/>
                  <a:gd name="T2" fmla="*/ 1794 w 2019"/>
                  <a:gd name="T3" fmla="*/ 230 h 1789"/>
                  <a:gd name="T4" fmla="*/ 1682 w 2019"/>
                  <a:gd name="T5" fmla="*/ 115 h 1789"/>
                  <a:gd name="T6" fmla="*/ 1571 w 2019"/>
                  <a:gd name="T7" fmla="*/ 0 h 1789"/>
                  <a:gd name="T8" fmla="*/ 230 w 2019"/>
                  <a:gd name="T9" fmla="*/ 1341 h 1789"/>
                  <a:gd name="T10" fmla="*/ 230 w 2019"/>
                  <a:gd name="T11" fmla="*/ 1341 h 1789"/>
                  <a:gd name="T12" fmla="*/ 230 w 2019"/>
                  <a:gd name="T13" fmla="*/ 1341 h 1789"/>
                  <a:gd name="T14" fmla="*/ 115 w 2019"/>
                  <a:gd name="T15" fmla="*/ 1452 h 1789"/>
                  <a:gd name="T16" fmla="*/ 0 w 2019"/>
                  <a:gd name="T17" fmla="*/ 1564 h 1789"/>
                  <a:gd name="T18" fmla="*/ 115 w 2019"/>
                  <a:gd name="T19" fmla="*/ 1675 h 1789"/>
                  <a:gd name="T20" fmla="*/ 230 w 2019"/>
                  <a:gd name="T21" fmla="*/ 1789 h 1789"/>
                  <a:gd name="T22" fmla="*/ 230 w 2019"/>
                  <a:gd name="T23" fmla="*/ 1789 h 1789"/>
                  <a:gd name="T24" fmla="*/ 2019 w 2019"/>
                  <a:gd name="T25" fmla="*/ 0 h 1789"/>
                  <a:gd name="T26" fmla="*/ 1905 w 2019"/>
                  <a:gd name="T27" fmla="*/ 115 h 1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19" h="1789">
                    <a:moveTo>
                      <a:pt x="1905" y="115"/>
                    </a:moveTo>
                    <a:cubicBezTo>
                      <a:pt x="1794" y="230"/>
                      <a:pt x="1794" y="230"/>
                      <a:pt x="1794" y="230"/>
                    </a:cubicBezTo>
                    <a:cubicBezTo>
                      <a:pt x="1682" y="115"/>
                      <a:pt x="1682" y="115"/>
                      <a:pt x="1682" y="115"/>
                    </a:cubicBezTo>
                    <a:cubicBezTo>
                      <a:pt x="1571" y="0"/>
                      <a:pt x="1571" y="0"/>
                      <a:pt x="1571" y="0"/>
                    </a:cubicBezTo>
                    <a:cubicBezTo>
                      <a:pt x="1571" y="740"/>
                      <a:pt x="971" y="1341"/>
                      <a:pt x="230" y="1341"/>
                    </a:cubicBezTo>
                    <a:cubicBezTo>
                      <a:pt x="230" y="1341"/>
                      <a:pt x="230" y="1341"/>
                      <a:pt x="230" y="1341"/>
                    </a:cubicBezTo>
                    <a:cubicBezTo>
                      <a:pt x="230" y="1341"/>
                      <a:pt x="230" y="1341"/>
                      <a:pt x="230" y="1341"/>
                    </a:cubicBezTo>
                    <a:cubicBezTo>
                      <a:pt x="115" y="1452"/>
                      <a:pt x="115" y="1452"/>
                      <a:pt x="115" y="1452"/>
                    </a:cubicBezTo>
                    <a:cubicBezTo>
                      <a:pt x="0" y="1564"/>
                      <a:pt x="0" y="1564"/>
                      <a:pt x="0" y="1564"/>
                    </a:cubicBezTo>
                    <a:cubicBezTo>
                      <a:pt x="115" y="1675"/>
                      <a:pt x="115" y="1675"/>
                      <a:pt x="115" y="1675"/>
                    </a:cubicBezTo>
                    <a:cubicBezTo>
                      <a:pt x="230" y="1789"/>
                      <a:pt x="230" y="1789"/>
                      <a:pt x="230" y="1789"/>
                    </a:cubicBezTo>
                    <a:cubicBezTo>
                      <a:pt x="230" y="1789"/>
                      <a:pt x="230" y="1789"/>
                      <a:pt x="230" y="1789"/>
                    </a:cubicBezTo>
                    <a:cubicBezTo>
                      <a:pt x="1218" y="1789"/>
                      <a:pt x="2019" y="988"/>
                      <a:pt x="2019" y="0"/>
                    </a:cubicBezTo>
                    <a:lnTo>
                      <a:pt x="1905" y="115"/>
                    </a:lnTo>
                    <a:close/>
                  </a:path>
                </a:pathLst>
              </a:cu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8E391A44-ECB2-4313-8946-A44282723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425" y="2271713"/>
                <a:ext cx="1819275" cy="1612900"/>
              </a:xfrm>
              <a:custGeom>
                <a:avLst/>
                <a:gdLst>
                  <a:gd name="T0" fmla="*/ 1903 w 2018"/>
                  <a:gd name="T1" fmla="*/ 114 h 1789"/>
                  <a:gd name="T2" fmla="*/ 1788 w 2018"/>
                  <a:gd name="T3" fmla="*/ 0 h 1789"/>
                  <a:gd name="T4" fmla="*/ 0 w 2018"/>
                  <a:gd name="T5" fmla="*/ 1789 h 1789"/>
                  <a:gd name="T6" fmla="*/ 113 w 2018"/>
                  <a:gd name="T7" fmla="*/ 1674 h 1789"/>
                  <a:gd name="T8" fmla="*/ 224 w 2018"/>
                  <a:gd name="T9" fmla="*/ 1559 h 1789"/>
                  <a:gd name="T10" fmla="*/ 336 w 2018"/>
                  <a:gd name="T11" fmla="*/ 1674 h 1789"/>
                  <a:gd name="T12" fmla="*/ 448 w 2018"/>
                  <a:gd name="T13" fmla="*/ 1789 h 1789"/>
                  <a:gd name="T14" fmla="*/ 1788 w 2018"/>
                  <a:gd name="T15" fmla="*/ 449 h 1789"/>
                  <a:gd name="T16" fmla="*/ 1903 w 2018"/>
                  <a:gd name="T17" fmla="*/ 337 h 1789"/>
                  <a:gd name="T18" fmla="*/ 2018 w 2018"/>
                  <a:gd name="T19" fmla="*/ 225 h 1789"/>
                  <a:gd name="T20" fmla="*/ 1903 w 2018"/>
                  <a:gd name="T21" fmla="*/ 114 h 1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18" h="1789">
                    <a:moveTo>
                      <a:pt x="1903" y="114"/>
                    </a:moveTo>
                    <a:cubicBezTo>
                      <a:pt x="1788" y="0"/>
                      <a:pt x="1788" y="0"/>
                      <a:pt x="1788" y="0"/>
                    </a:cubicBezTo>
                    <a:cubicBezTo>
                      <a:pt x="800" y="0"/>
                      <a:pt x="0" y="801"/>
                      <a:pt x="0" y="1789"/>
                    </a:cubicBezTo>
                    <a:cubicBezTo>
                      <a:pt x="113" y="1674"/>
                      <a:pt x="113" y="1674"/>
                      <a:pt x="113" y="1674"/>
                    </a:cubicBezTo>
                    <a:cubicBezTo>
                      <a:pt x="224" y="1559"/>
                      <a:pt x="224" y="1559"/>
                      <a:pt x="224" y="1559"/>
                    </a:cubicBezTo>
                    <a:cubicBezTo>
                      <a:pt x="336" y="1674"/>
                      <a:pt x="336" y="1674"/>
                      <a:pt x="336" y="1674"/>
                    </a:cubicBezTo>
                    <a:cubicBezTo>
                      <a:pt x="448" y="1789"/>
                      <a:pt x="448" y="1789"/>
                      <a:pt x="448" y="1789"/>
                    </a:cubicBezTo>
                    <a:cubicBezTo>
                      <a:pt x="448" y="1049"/>
                      <a:pt x="1048" y="449"/>
                      <a:pt x="1788" y="449"/>
                    </a:cubicBezTo>
                    <a:cubicBezTo>
                      <a:pt x="1903" y="337"/>
                      <a:pt x="1903" y="337"/>
                      <a:pt x="1903" y="337"/>
                    </a:cubicBezTo>
                    <a:cubicBezTo>
                      <a:pt x="2018" y="225"/>
                      <a:pt x="2018" y="225"/>
                      <a:pt x="2018" y="225"/>
                    </a:cubicBezTo>
                    <a:lnTo>
                      <a:pt x="1903" y="114"/>
                    </a:lnTo>
                    <a:close/>
                  </a:path>
                </a:pathLst>
              </a:cu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A83C7925-3FDD-4051-B003-96BA0EB48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7738" y="2271713"/>
                <a:ext cx="1612900" cy="1820863"/>
              </a:xfrm>
              <a:custGeom>
                <a:avLst/>
                <a:gdLst>
                  <a:gd name="T0" fmla="*/ 0 w 1789"/>
                  <a:gd name="T1" fmla="*/ 0 h 2019"/>
                  <a:gd name="T2" fmla="*/ 0 w 1789"/>
                  <a:gd name="T3" fmla="*/ 0 h 2019"/>
                  <a:gd name="T4" fmla="*/ 115 w 1789"/>
                  <a:gd name="T5" fmla="*/ 114 h 2019"/>
                  <a:gd name="T6" fmla="*/ 230 w 1789"/>
                  <a:gd name="T7" fmla="*/ 225 h 2019"/>
                  <a:gd name="T8" fmla="*/ 115 w 1789"/>
                  <a:gd name="T9" fmla="*/ 337 h 2019"/>
                  <a:gd name="T10" fmla="*/ 0 w 1789"/>
                  <a:gd name="T11" fmla="*/ 449 h 2019"/>
                  <a:gd name="T12" fmla="*/ 0 w 1789"/>
                  <a:gd name="T13" fmla="*/ 449 h 2019"/>
                  <a:gd name="T14" fmla="*/ 1341 w 1789"/>
                  <a:gd name="T15" fmla="*/ 1789 h 2019"/>
                  <a:gd name="T16" fmla="*/ 1341 w 1789"/>
                  <a:gd name="T17" fmla="*/ 1789 h 2019"/>
                  <a:gd name="T18" fmla="*/ 1452 w 1789"/>
                  <a:gd name="T19" fmla="*/ 1904 h 2019"/>
                  <a:gd name="T20" fmla="*/ 1564 w 1789"/>
                  <a:gd name="T21" fmla="*/ 2019 h 2019"/>
                  <a:gd name="T22" fmla="*/ 1675 w 1789"/>
                  <a:gd name="T23" fmla="*/ 1904 h 2019"/>
                  <a:gd name="T24" fmla="*/ 1789 w 1789"/>
                  <a:gd name="T25" fmla="*/ 1789 h 2019"/>
                  <a:gd name="T26" fmla="*/ 0 w 1789"/>
                  <a:gd name="T27" fmla="*/ 0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9" h="201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5" y="114"/>
                      <a:pt x="115" y="114"/>
                      <a:pt x="115" y="114"/>
                    </a:cubicBezTo>
                    <a:cubicBezTo>
                      <a:pt x="230" y="225"/>
                      <a:pt x="230" y="225"/>
                      <a:pt x="230" y="225"/>
                    </a:cubicBezTo>
                    <a:cubicBezTo>
                      <a:pt x="115" y="337"/>
                      <a:pt x="115" y="337"/>
                      <a:pt x="115" y="337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741" y="449"/>
                      <a:pt x="1341" y="1049"/>
                      <a:pt x="1341" y="1789"/>
                    </a:cubicBezTo>
                    <a:cubicBezTo>
                      <a:pt x="1341" y="1789"/>
                      <a:pt x="1341" y="1789"/>
                      <a:pt x="1341" y="1789"/>
                    </a:cubicBezTo>
                    <a:cubicBezTo>
                      <a:pt x="1452" y="1904"/>
                      <a:pt x="1452" y="1904"/>
                      <a:pt x="1452" y="1904"/>
                    </a:cubicBezTo>
                    <a:cubicBezTo>
                      <a:pt x="1564" y="2019"/>
                      <a:pt x="1564" y="2019"/>
                      <a:pt x="1564" y="2019"/>
                    </a:cubicBezTo>
                    <a:cubicBezTo>
                      <a:pt x="1675" y="1904"/>
                      <a:pt x="1675" y="1904"/>
                      <a:pt x="1675" y="1904"/>
                    </a:cubicBezTo>
                    <a:cubicBezTo>
                      <a:pt x="1789" y="1789"/>
                      <a:pt x="1789" y="1789"/>
                      <a:pt x="1789" y="1789"/>
                    </a:cubicBezTo>
                    <a:cubicBezTo>
                      <a:pt x="1789" y="801"/>
                      <a:pt x="988" y="0"/>
                      <a:pt x="0" y="0"/>
                    </a:cubicBezTo>
                    <a:close/>
                  </a:path>
                </a:pathLst>
              </a:custGeom>
              <a:solidFill>
                <a:srgbClr val="4F62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FA2E67-B3AB-4739-912D-FB1319A2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Five different Modern Data Stack platforms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E5E632E-B79E-48D9-83DB-02EB11D8B329}"/>
              </a:ext>
            </a:extLst>
          </p:cNvPr>
          <p:cNvGrpSpPr>
            <a:grpSpLocks noChangeAspect="1"/>
          </p:cNvGrpSpPr>
          <p:nvPr/>
        </p:nvGrpSpPr>
        <p:grpSpPr>
          <a:xfrm>
            <a:off x="2789935" y="2571699"/>
            <a:ext cx="549360" cy="548640"/>
            <a:chOff x="1565276" y="5783263"/>
            <a:chExt cx="1139825" cy="1003300"/>
          </a:xfrm>
        </p:grpSpPr>
        <p:sp>
          <p:nvSpPr>
            <p:cNvPr id="19" name="Freeform 141">
              <a:extLst>
                <a:ext uri="{FF2B5EF4-FFF2-40B4-BE49-F238E27FC236}">
                  <a16:creationId xmlns:a16="http://schemas.microsoft.com/office/drawing/2014/main" id="{FD7ACF2A-D2BF-4135-91F2-9B9A3E405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263" y="5830888"/>
              <a:ext cx="1087438" cy="906463"/>
            </a:xfrm>
            <a:custGeom>
              <a:avLst/>
              <a:gdLst>
                <a:gd name="T0" fmla="*/ 213 w 586"/>
                <a:gd name="T1" fmla="*/ 186 h 506"/>
                <a:gd name="T2" fmla="*/ 213 w 586"/>
                <a:gd name="T3" fmla="*/ 320 h 506"/>
                <a:gd name="T4" fmla="*/ 186 w 586"/>
                <a:gd name="T5" fmla="*/ 346 h 506"/>
                <a:gd name="T6" fmla="*/ 186 w 586"/>
                <a:gd name="T7" fmla="*/ 346 h 506"/>
                <a:gd name="T8" fmla="*/ 160 w 586"/>
                <a:gd name="T9" fmla="*/ 320 h 506"/>
                <a:gd name="T10" fmla="*/ 160 w 586"/>
                <a:gd name="T11" fmla="*/ 26 h 506"/>
                <a:gd name="T12" fmla="*/ 0 w 586"/>
                <a:gd name="T13" fmla="*/ 26 h 506"/>
                <a:gd name="T14" fmla="*/ 0 w 586"/>
                <a:gd name="T15" fmla="*/ 320 h 506"/>
                <a:gd name="T16" fmla="*/ 186 w 586"/>
                <a:gd name="T17" fmla="*/ 506 h 506"/>
                <a:gd name="T18" fmla="*/ 186 w 586"/>
                <a:gd name="T19" fmla="*/ 506 h 506"/>
                <a:gd name="T20" fmla="*/ 373 w 586"/>
                <a:gd name="T21" fmla="*/ 320 h 506"/>
                <a:gd name="T22" fmla="*/ 373 w 586"/>
                <a:gd name="T23" fmla="*/ 186 h 506"/>
                <a:gd name="T24" fmla="*/ 400 w 586"/>
                <a:gd name="T25" fmla="*/ 160 h 506"/>
                <a:gd name="T26" fmla="*/ 400 w 586"/>
                <a:gd name="T27" fmla="*/ 160 h 506"/>
                <a:gd name="T28" fmla="*/ 426 w 586"/>
                <a:gd name="T29" fmla="*/ 186 h 506"/>
                <a:gd name="T30" fmla="*/ 426 w 586"/>
                <a:gd name="T31" fmla="*/ 480 h 506"/>
                <a:gd name="T32" fmla="*/ 586 w 586"/>
                <a:gd name="T33" fmla="*/ 480 h 506"/>
                <a:gd name="T34" fmla="*/ 586 w 586"/>
                <a:gd name="T35" fmla="*/ 186 h 506"/>
                <a:gd name="T36" fmla="*/ 400 w 586"/>
                <a:gd name="T37" fmla="*/ 0 h 506"/>
                <a:gd name="T38" fmla="*/ 400 w 586"/>
                <a:gd name="T39" fmla="*/ 0 h 506"/>
                <a:gd name="T40" fmla="*/ 213 w 586"/>
                <a:gd name="T41" fmla="*/ 18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6" h="506">
                  <a:moveTo>
                    <a:pt x="213" y="186"/>
                  </a:moveTo>
                  <a:cubicBezTo>
                    <a:pt x="213" y="320"/>
                    <a:pt x="213" y="320"/>
                    <a:pt x="213" y="320"/>
                  </a:cubicBezTo>
                  <a:cubicBezTo>
                    <a:pt x="213" y="334"/>
                    <a:pt x="201" y="346"/>
                    <a:pt x="186" y="346"/>
                  </a:cubicBezTo>
                  <a:cubicBezTo>
                    <a:pt x="186" y="346"/>
                    <a:pt x="186" y="346"/>
                    <a:pt x="186" y="346"/>
                  </a:cubicBezTo>
                  <a:cubicBezTo>
                    <a:pt x="172" y="346"/>
                    <a:pt x="160" y="334"/>
                    <a:pt x="160" y="320"/>
                  </a:cubicBezTo>
                  <a:cubicBezTo>
                    <a:pt x="160" y="26"/>
                    <a:pt x="160" y="26"/>
                    <a:pt x="16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423"/>
                    <a:pt x="83" y="506"/>
                    <a:pt x="186" y="506"/>
                  </a:cubicBezTo>
                  <a:cubicBezTo>
                    <a:pt x="186" y="506"/>
                    <a:pt x="186" y="506"/>
                    <a:pt x="186" y="506"/>
                  </a:cubicBezTo>
                  <a:cubicBezTo>
                    <a:pt x="289" y="506"/>
                    <a:pt x="373" y="423"/>
                    <a:pt x="373" y="320"/>
                  </a:cubicBezTo>
                  <a:cubicBezTo>
                    <a:pt x="373" y="186"/>
                    <a:pt x="373" y="186"/>
                    <a:pt x="373" y="186"/>
                  </a:cubicBezTo>
                  <a:cubicBezTo>
                    <a:pt x="373" y="172"/>
                    <a:pt x="385" y="160"/>
                    <a:pt x="400" y="160"/>
                  </a:cubicBezTo>
                  <a:cubicBezTo>
                    <a:pt x="400" y="160"/>
                    <a:pt x="400" y="160"/>
                    <a:pt x="400" y="160"/>
                  </a:cubicBezTo>
                  <a:cubicBezTo>
                    <a:pt x="414" y="160"/>
                    <a:pt x="426" y="172"/>
                    <a:pt x="426" y="186"/>
                  </a:cubicBezTo>
                  <a:cubicBezTo>
                    <a:pt x="426" y="480"/>
                    <a:pt x="426" y="480"/>
                    <a:pt x="426" y="480"/>
                  </a:cubicBezTo>
                  <a:cubicBezTo>
                    <a:pt x="586" y="480"/>
                    <a:pt x="586" y="480"/>
                    <a:pt x="586" y="480"/>
                  </a:cubicBezTo>
                  <a:cubicBezTo>
                    <a:pt x="586" y="186"/>
                    <a:pt x="586" y="186"/>
                    <a:pt x="586" y="186"/>
                  </a:cubicBezTo>
                  <a:cubicBezTo>
                    <a:pt x="586" y="83"/>
                    <a:pt x="503" y="0"/>
                    <a:pt x="40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297" y="0"/>
                    <a:pt x="213" y="83"/>
                    <a:pt x="213" y="186"/>
                  </a:cubicBezTo>
                  <a:close/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127ED8-48AD-4FA6-92F8-68403B31C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276" y="5783263"/>
              <a:ext cx="347663" cy="95250"/>
            </a:xfrm>
            <a:prstGeom prst="rect">
              <a:avLst/>
            </a:pr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E9394B-9DAE-4FD3-9F18-880177927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026" y="6691313"/>
              <a:ext cx="346075" cy="95250"/>
            </a:xfrm>
            <a:prstGeom prst="rect">
              <a:avLst/>
            </a:pr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Freeform 144">
              <a:extLst>
                <a:ext uri="{FF2B5EF4-FFF2-40B4-BE49-F238E27FC236}">
                  <a16:creationId xmlns:a16="http://schemas.microsoft.com/office/drawing/2014/main" id="{AB23CAB9-621E-4363-89C0-672DEC123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6213475"/>
              <a:ext cx="271463" cy="381000"/>
            </a:xfrm>
            <a:custGeom>
              <a:avLst/>
              <a:gdLst>
                <a:gd name="T0" fmla="*/ 0 w 146"/>
                <a:gd name="T1" fmla="*/ 0 h 213"/>
                <a:gd name="T2" fmla="*/ 0 w 146"/>
                <a:gd name="T3" fmla="*/ 107 h 213"/>
                <a:gd name="T4" fmla="*/ 106 w 146"/>
                <a:gd name="T5" fmla="*/ 213 h 213"/>
                <a:gd name="T6" fmla="*/ 106 w 146"/>
                <a:gd name="T7" fmla="*/ 213 h 213"/>
                <a:gd name="T8" fmla="*/ 146 w 146"/>
                <a:gd name="T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13">
                  <a:moveTo>
                    <a:pt x="0" y="0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66"/>
                    <a:pt x="47" y="213"/>
                    <a:pt x="106" y="213"/>
                  </a:cubicBezTo>
                  <a:cubicBezTo>
                    <a:pt x="106" y="213"/>
                    <a:pt x="106" y="213"/>
                    <a:pt x="106" y="213"/>
                  </a:cubicBezTo>
                  <a:cubicBezTo>
                    <a:pt x="146" y="213"/>
                    <a:pt x="146" y="213"/>
                    <a:pt x="146" y="213"/>
                  </a:cubicBez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Freeform 145">
              <a:extLst>
                <a:ext uri="{FF2B5EF4-FFF2-40B4-BE49-F238E27FC236}">
                  <a16:creationId xmlns:a16="http://schemas.microsoft.com/office/drawing/2014/main" id="{7EFC8406-31C2-4CE7-A5B2-43BCDAF7E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751" y="6523038"/>
              <a:ext cx="74613" cy="142875"/>
            </a:xfrm>
            <a:custGeom>
              <a:avLst/>
              <a:gdLst>
                <a:gd name="T0" fmla="*/ 0 w 47"/>
                <a:gd name="T1" fmla="*/ 0 h 90"/>
                <a:gd name="T2" fmla="*/ 47 w 47"/>
                <a:gd name="T3" fmla="*/ 45 h 90"/>
                <a:gd name="T4" fmla="*/ 0 w 47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90">
                  <a:moveTo>
                    <a:pt x="0" y="0"/>
                  </a:moveTo>
                  <a:lnTo>
                    <a:pt x="47" y="45"/>
                  </a:lnTo>
                  <a:lnTo>
                    <a:pt x="0" y="90"/>
                  </a:ln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Freeform 146">
              <a:extLst>
                <a:ext uri="{FF2B5EF4-FFF2-40B4-BE49-F238E27FC236}">
                  <a16:creationId xmlns:a16="http://schemas.microsoft.com/office/drawing/2014/main" id="{6C008241-6D5C-4BFE-8DF5-E67645C6B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413" y="5975350"/>
              <a:ext cx="246063" cy="381000"/>
            </a:xfrm>
            <a:custGeom>
              <a:avLst/>
              <a:gdLst>
                <a:gd name="T0" fmla="*/ 133 w 133"/>
                <a:gd name="T1" fmla="*/ 213 h 213"/>
                <a:gd name="T2" fmla="*/ 133 w 133"/>
                <a:gd name="T3" fmla="*/ 106 h 213"/>
                <a:gd name="T4" fmla="*/ 27 w 133"/>
                <a:gd name="T5" fmla="*/ 0 h 213"/>
                <a:gd name="T6" fmla="*/ 27 w 133"/>
                <a:gd name="T7" fmla="*/ 0 h 213"/>
                <a:gd name="T8" fmla="*/ 0 w 133"/>
                <a:gd name="T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13">
                  <a:moveTo>
                    <a:pt x="133" y="213"/>
                  </a:moveTo>
                  <a:cubicBezTo>
                    <a:pt x="133" y="106"/>
                    <a:pt x="133" y="106"/>
                    <a:pt x="133" y="106"/>
                  </a:cubicBezTo>
                  <a:cubicBezTo>
                    <a:pt x="133" y="47"/>
                    <a:pt x="86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Freeform 147">
              <a:extLst>
                <a:ext uri="{FF2B5EF4-FFF2-40B4-BE49-F238E27FC236}">
                  <a16:creationId xmlns:a16="http://schemas.microsoft.com/office/drawing/2014/main" id="{F5BE2D16-9629-4715-BF16-7EE40C3E8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451" y="6284913"/>
              <a:ext cx="147638" cy="71438"/>
            </a:xfrm>
            <a:custGeom>
              <a:avLst/>
              <a:gdLst>
                <a:gd name="T0" fmla="*/ 93 w 93"/>
                <a:gd name="T1" fmla="*/ 0 h 45"/>
                <a:gd name="T2" fmla="*/ 46 w 93"/>
                <a:gd name="T3" fmla="*/ 45 h 45"/>
                <a:gd name="T4" fmla="*/ 0 w 93"/>
                <a:gd name="T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" h="45">
                  <a:moveTo>
                    <a:pt x="93" y="0"/>
                  </a:moveTo>
                  <a:lnTo>
                    <a:pt x="46" y="45"/>
                  </a:lnTo>
                  <a:lnTo>
                    <a:pt x="0" y="0"/>
                  </a:ln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862;p91">
            <a:extLst>
              <a:ext uri="{FF2B5EF4-FFF2-40B4-BE49-F238E27FC236}">
                <a16:creationId xmlns:a16="http://schemas.microsoft.com/office/drawing/2014/main" id="{A519387B-F671-4821-AC18-013D8A57B953}"/>
              </a:ext>
            </a:extLst>
          </p:cNvPr>
          <p:cNvSpPr txBox="1"/>
          <p:nvPr/>
        </p:nvSpPr>
        <p:spPr>
          <a:xfrm>
            <a:off x="4334089" y="4686045"/>
            <a:ext cx="152096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Predictive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Analytics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C0D216-2620-452E-9B6A-7C1250530945}"/>
              </a:ext>
            </a:extLst>
          </p:cNvPr>
          <p:cNvGrpSpPr>
            <a:grpSpLocks noChangeAspect="1"/>
          </p:cNvGrpSpPr>
          <p:nvPr/>
        </p:nvGrpSpPr>
        <p:grpSpPr>
          <a:xfrm>
            <a:off x="4772341" y="4160875"/>
            <a:ext cx="535751" cy="548640"/>
            <a:chOff x="1585913" y="47625"/>
            <a:chExt cx="1055688" cy="1081088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D5059FFE-2FF8-48D3-BDF9-F08665FEF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913" y="47625"/>
              <a:ext cx="590550" cy="1081088"/>
            </a:xfrm>
            <a:custGeom>
              <a:avLst/>
              <a:gdLst>
                <a:gd name="T0" fmla="*/ 316 w 319"/>
                <a:gd name="T1" fmla="*/ 80 h 605"/>
                <a:gd name="T2" fmla="*/ 250 w 319"/>
                <a:gd name="T3" fmla="*/ 0 h 605"/>
                <a:gd name="T4" fmla="*/ 143 w 319"/>
                <a:gd name="T5" fmla="*/ 93 h 605"/>
                <a:gd name="T6" fmla="*/ 68 w 319"/>
                <a:gd name="T7" fmla="*/ 191 h 605"/>
                <a:gd name="T8" fmla="*/ 51 w 319"/>
                <a:gd name="T9" fmla="*/ 362 h 605"/>
                <a:gd name="T10" fmla="*/ 156 w 319"/>
                <a:gd name="T11" fmla="*/ 493 h 605"/>
                <a:gd name="T12" fmla="*/ 316 w 319"/>
                <a:gd name="T13" fmla="*/ 520 h 605"/>
                <a:gd name="T14" fmla="*/ 316 w 319"/>
                <a:gd name="T15" fmla="*/ 453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605">
                  <a:moveTo>
                    <a:pt x="316" y="80"/>
                  </a:moveTo>
                  <a:cubicBezTo>
                    <a:pt x="316" y="53"/>
                    <a:pt x="319" y="0"/>
                    <a:pt x="250" y="0"/>
                  </a:cubicBezTo>
                  <a:cubicBezTo>
                    <a:pt x="195" y="0"/>
                    <a:pt x="145" y="58"/>
                    <a:pt x="143" y="93"/>
                  </a:cubicBezTo>
                  <a:cubicBezTo>
                    <a:pt x="102" y="99"/>
                    <a:pt x="62" y="139"/>
                    <a:pt x="68" y="191"/>
                  </a:cubicBezTo>
                  <a:cubicBezTo>
                    <a:pt x="28" y="210"/>
                    <a:pt x="0" y="313"/>
                    <a:pt x="51" y="362"/>
                  </a:cubicBezTo>
                  <a:cubicBezTo>
                    <a:pt x="42" y="404"/>
                    <a:pt x="70" y="501"/>
                    <a:pt x="156" y="493"/>
                  </a:cubicBezTo>
                  <a:cubicBezTo>
                    <a:pt x="177" y="605"/>
                    <a:pt x="316" y="602"/>
                    <a:pt x="316" y="520"/>
                  </a:cubicBezTo>
                  <a:cubicBezTo>
                    <a:pt x="316" y="453"/>
                    <a:pt x="316" y="453"/>
                    <a:pt x="316" y="453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A5AC7AD1-4CE5-4DB5-A7A7-BA6B4F182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026" y="214313"/>
              <a:ext cx="171450" cy="142875"/>
            </a:xfrm>
            <a:custGeom>
              <a:avLst/>
              <a:gdLst>
                <a:gd name="T0" fmla="*/ 93 w 93"/>
                <a:gd name="T1" fmla="*/ 80 h 80"/>
                <a:gd name="T2" fmla="*/ 0 w 93"/>
                <a:gd name="T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3" h="80">
                  <a:moveTo>
                    <a:pt x="93" y="80"/>
                  </a:moveTo>
                  <a:cubicBezTo>
                    <a:pt x="45" y="80"/>
                    <a:pt x="0" y="72"/>
                    <a:pt x="0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D232F2DE-BC15-4D16-90B8-EC9B19743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963" y="425450"/>
              <a:ext cx="633413" cy="120650"/>
            </a:xfrm>
            <a:custGeom>
              <a:avLst/>
              <a:gdLst>
                <a:gd name="T0" fmla="*/ 0 w 342"/>
                <a:gd name="T1" fmla="*/ 54 h 68"/>
                <a:gd name="T2" fmla="*/ 81 w 342"/>
                <a:gd name="T3" fmla="*/ 41 h 68"/>
                <a:gd name="T4" fmla="*/ 128 w 342"/>
                <a:gd name="T5" fmla="*/ 2 h 68"/>
                <a:gd name="T6" fmla="*/ 168 w 342"/>
                <a:gd name="T7" fmla="*/ 2 h 68"/>
                <a:gd name="T8" fmla="*/ 342 w 342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68">
                  <a:moveTo>
                    <a:pt x="0" y="54"/>
                  </a:moveTo>
                  <a:cubicBezTo>
                    <a:pt x="22" y="68"/>
                    <a:pt x="60" y="63"/>
                    <a:pt x="81" y="41"/>
                  </a:cubicBezTo>
                  <a:cubicBezTo>
                    <a:pt x="96" y="25"/>
                    <a:pt x="112" y="0"/>
                    <a:pt x="128" y="2"/>
                  </a:cubicBezTo>
                  <a:cubicBezTo>
                    <a:pt x="168" y="2"/>
                    <a:pt x="168" y="2"/>
                    <a:pt x="168" y="2"/>
                  </a:cubicBezTo>
                  <a:cubicBezTo>
                    <a:pt x="342" y="2"/>
                    <a:pt x="342" y="2"/>
                    <a:pt x="342" y="2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3D33C8BC-2822-4153-8715-FB7646E7B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876" y="809625"/>
              <a:ext cx="444500" cy="50800"/>
            </a:xfrm>
            <a:custGeom>
              <a:avLst/>
              <a:gdLst>
                <a:gd name="T0" fmla="*/ 0 w 240"/>
                <a:gd name="T1" fmla="*/ 29 h 29"/>
                <a:gd name="T2" fmla="*/ 66 w 240"/>
                <a:gd name="T3" fmla="*/ 0 h 29"/>
                <a:gd name="T4" fmla="*/ 240 w 2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29">
                  <a:moveTo>
                    <a:pt x="0" y="29"/>
                  </a:moveTo>
                  <a:cubicBezTo>
                    <a:pt x="9" y="6"/>
                    <a:pt x="33" y="0"/>
                    <a:pt x="66" y="0"/>
                  </a:cubicBezTo>
                  <a:cubicBezTo>
                    <a:pt x="240" y="0"/>
                    <a:pt x="240" y="0"/>
                    <a:pt x="240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D0FA29F5-2396-4001-8017-13E5B7D81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563" y="717550"/>
              <a:ext cx="77788" cy="77788"/>
            </a:xfrm>
            <a:custGeom>
              <a:avLst/>
              <a:gdLst>
                <a:gd name="T0" fmla="*/ 42 w 42"/>
                <a:gd name="T1" fmla="*/ 43 h 43"/>
                <a:gd name="T2" fmla="*/ 0 w 42"/>
                <a:gd name="T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" h="43">
                  <a:moveTo>
                    <a:pt x="42" y="43"/>
                  </a:moveTo>
                  <a:cubicBezTo>
                    <a:pt x="19" y="39"/>
                    <a:pt x="0" y="18"/>
                    <a:pt x="0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81CA2629-2ABF-4244-B791-BA915ECFE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717550"/>
              <a:ext cx="192088" cy="211138"/>
            </a:xfrm>
            <a:custGeom>
              <a:avLst/>
              <a:gdLst>
                <a:gd name="T0" fmla="*/ 0 w 104"/>
                <a:gd name="T1" fmla="*/ 118 h 118"/>
                <a:gd name="T2" fmla="*/ 104 w 104"/>
                <a:gd name="T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4" h="118">
                  <a:moveTo>
                    <a:pt x="0" y="118"/>
                  </a:moveTo>
                  <a:cubicBezTo>
                    <a:pt x="0" y="67"/>
                    <a:pt x="29" y="0"/>
                    <a:pt x="104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F57D4A18-91DC-4A1F-AF5E-4039A56F4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1176" y="450850"/>
              <a:ext cx="77788" cy="146050"/>
            </a:xfrm>
            <a:custGeom>
              <a:avLst/>
              <a:gdLst>
                <a:gd name="T0" fmla="*/ 0 w 42"/>
                <a:gd name="T1" fmla="*/ 0 h 82"/>
                <a:gd name="T2" fmla="*/ 42 w 42"/>
                <a:gd name="T3" fmla="*/ 40 h 82"/>
                <a:gd name="T4" fmla="*/ 14 w 4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82">
                  <a:moveTo>
                    <a:pt x="0" y="0"/>
                  </a:moveTo>
                  <a:cubicBezTo>
                    <a:pt x="23" y="0"/>
                    <a:pt x="42" y="16"/>
                    <a:pt x="42" y="40"/>
                  </a:cubicBezTo>
                  <a:cubicBezTo>
                    <a:pt x="42" y="58"/>
                    <a:pt x="30" y="76"/>
                    <a:pt x="14" y="82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B87800D6-3EF5-458A-9FE1-2BE3C6F54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538" y="173038"/>
              <a:ext cx="304800" cy="65088"/>
            </a:xfrm>
            <a:custGeom>
              <a:avLst/>
              <a:gdLst>
                <a:gd name="T0" fmla="*/ 164 w 164"/>
                <a:gd name="T1" fmla="*/ 36 h 36"/>
                <a:gd name="T2" fmla="*/ 84 w 164"/>
                <a:gd name="T3" fmla="*/ 36 h 36"/>
                <a:gd name="T4" fmla="*/ 0 w 164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6">
                  <a:moveTo>
                    <a:pt x="164" y="36"/>
                  </a:moveTo>
                  <a:cubicBezTo>
                    <a:pt x="84" y="36"/>
                    <a:pt x="84" y="36"/>
                    <a:pt x="84" y="36"/>
                  </a:cubicBezTo>
                  <a:cubicBezTo>
                    <a:pt x="48" y="36"/>
                    <a:pt x="12" y="31"/>
                    <a:pt x="0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Line 13">
              <a:extLst>
                <a:ext uri="{FF2B5EF4-FFF2-40B4-BE49-F238E27FC236}">
                  <a16:creationId xmlns:a16="http://schemas.microsoft.com/office/drawing/2014/main" id="{B3B55265-E07E-44DA-8268-016DF6338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0113" y="285750"/>
              <a:ext cx="0" cy="142875"/>
            </a:xfrm>
            <a:prstGeom prst="lin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Line 14">
              <a:extLst>
                <a:ext uri="{FF2B5EF4-FFF2-40B4-BE49-F238E27FC236}">
                  <a16:creationId xmlns:a16="http://schemas.microsoft.com/office/drawing/2014/main" id="{1B8AD3A3-853A-432F-90A0-A73A5FCBA4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0113" y="500063"/>
              <a:ext cx="0" cy="261938"/>
            </a:xfrm>
            <a:prstGeom prst="lin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Line 15">
              <a:extLst>
                <a:ext uri="{FF2B5EF4-FFF2-40B4-BE49-F238E27FC236}">
                  <a16:creationId xmlns:a16="http://schemas.microsoft.com/office/drawing/2014/main" id="{175D9E1A-E6DB-464F-B6D3-05261DD99D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0113" y="619125"/>
              <a:ext cx="149225" cy="0"/>
            </a:xfrm>
            <a:prstGeom prst="lin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Line 16">
              <a:extLst>
                <a:ext uri="{FF2B5EF4-FFF2-40B4-BE49-F238E27FC236}">
                  <a16:creationId xmlns:a16="http://schemas.microsoft.com/office/drawing/2014/main" id="{83F72670-BD3E-4FE7-A76A-FB0778FC1D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0913" y="1000125"/>
              <a:ext cx="98425" cy="0"/>
            </a:xfrm>
            <a:prstGeom prst="lin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CCAE5E8-9E13-42B8-A2A5-E37FB514B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376" y="357188"/>
              <a:ext cx="149225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F285D4A-EC8F-40E4-8DA5-6CDFD09B1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338" y="166688"/>
              <a:ext cx="147638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1B03F86-851C-441B-8ED2-3DDB8282A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338" y="547688"/>
              <a:ext cx="147638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6E6EC4-049A-46E1-B697-BA7DF903C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338" y="928688"/>
              <a:ext cx="147638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9FE818A-69F2-430D-810B-BF206E6AA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376" y="738188"/>
              <a:ext cx="149225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862;p91">
            <a:extLst>
              <a:ext uri="{FF2B5EF4-FFF2-40B4-BE49-F238E27FC236}">
                <a16:creationId xmlns:a16="http://schemas.microsoft.com/office/drawing/2014/main" id="{1702D25B-332C-41CB-88E0-5B04502F95CF}"/>
              </a:ext>
            </a:extLst>
          </p:cNvPr>
          <p:cNvSpPr txBox="1"/>
          <p:nvPr/>
        </p:nvSpPr>
        <p:spPr>
          <a:xfrm>
            <a:off x="4731302" y="3099095"/>
            <a:ext cx="193949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Data Lake/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Warehouse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4173583-AE54-4EBF-BB57-31098EEC264A}"/>
              </a:ext>
            </a:extLst>
          </p:cNvPr>
          <p:cNvGrpSpPr>
            <a:grpSpLocks noChangeAspect="1"/>
          </p:cNvGrpSpPr>
          <p:nvPr/>
        </p:nvGrpSpPr>
        <p:grpSpPr>
          <a:xfrm>
            <a:off x="4791854" y="2530703"/>
            <a:ext cx="484300" cy="576073"/>
            <a:chOff x="1698626" y="3860800"/>
            <a:chExt cx="846138" cy="1006476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68F49D8-79AC-43CC-83D9-B029F601FE37}"/>
                </a:ext>
              </a:extLst>
            </p:cNvPr>
            <p:cNvGrpSpPr/>
            <p:nvPr/>
          </p:nvGrpSpPr>
          <p:grpSpPr>
            <a:xfrm>
              <a:off x="1698626" y="3860800"/>
              <a:ext cx="846138" cy="1006476"/>
              <a:chOff x="1698626" y="3860800"/>
              <a:chExt cx="846138" cy="1006476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0A5F607E-A1B0-4F0B-8CA9-C27D281D4648}"/>
                  </a:ext>
                </a:extLst>
              </p:cNvPr>
              <p:cNvGrpSpPr/>
              <p:nvPr/>
            </p:nvGrpSpPr>
            <p:grpSpPr>
              <a:xfrm>
                <a:off x="1698626" y="3860800"/>
                <a:ext cx="846138" cy="1006476"/>
                <a:chOff x="1698626" y="3860800"/>
                <a:chExt cx="846138" cy="1006476"/>
              </a:xfrm>
            </p:grpSpPr>
            <p:sp>
              <p:nvSpPr>
                <p:cNvPr id="69" name="Freeform 92">
                  <a:extLst>
                    <a:ext uri="{FF2B5EF4-FFF2-40B4-BE49-F238E27FC236}">
                      <a16:creationId xmlns:a16="http://schemas.microsoft.com/office/drawing/2014/main" id="{4053B04F-F6B4-4FF5-AACC-4571B99368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8627" y="3860800"/>
                  <a:ext cx="846137" cy="384796"/>
                </a:xfrm>
                <a:custGeom>
                  <a:avLst/>
                  <a:gdLst>
                    <a:gd name="T0" fmla="*/ 454 w 454"/>
                    <a:gd name="T1" fmla="*/ 80 h 294"/>
                    <a:gd name="T2" fmla="*/ 227 w 454"/>
                    <a:gd name="T3" fmla="*/ 0 h 294"/>
                    <a:gd name="T4" fmla="*/ 0 w 454"/>
                    <a:gd name="T5" fmla="*/ 80 h 294"/>
                    <a:gd name="T6" fmla="*/ 0 w 454"/>
                    <a:gd name="T7" fmla="*/ 214 h 294"/>
                    <a:gd name="T8" fmla="*/ 227 w 454"/>
                    <a:gd name="T9" fmla="*/ 294 h 294"/>
                    <a:gd name="T10" fmla="*/ 454 w 454"/>
                    <a:gd name="T11" fmla="*/ 214 h 294"/>
                    <a:gd name="T12" fmla="*/ 454 w 454"/>
                    <a:gd name="T13" fmla="*/ 80 h 294"/>
                    <a:gd name="connsiteX0" fmla="*/ 5000 w 10000"/>
                    <a:gd name="connsiteY0" fmla="*/ 10000 h 11730"/>
                    <a:gd name="connsiteX1" fmla="*/ 10000 w 10000"/>
                    <a:gd name="connsiteY1" fmla="*/ 7279 h 11730"/>
                    <a:gd name="connsiteX2" fmla="*/ 10000 w 10000"/>
                    <a:gd name="connsiteY2" fmla="*/ 2721 h 11730"/>
                    <a:gd name="connsiteX3" fmla="*/ 5000 w 10000"/>
                    <a:gd name="connsiteY3" fmla="*/ 0 h 11730"/>
                    <a:gd name="connsiteX4" fmla="*/ 0 w 10000"/>
                    <a:gd name="connsiteY4" fmla="*/ 2721 h 11730"/>
                    <a:gd name="connsiteX5" fmla="*/ 0 w 10000"/>
                    <a:gd name="connsiteY5" fmla="*/ 7279 h 11730"/>
                    <a:gd name="connsiteX6" fmla="*/ 6081 w 10000"/>
                    <a:gd name="connsiteY6" fmla="*/ 11730 h 11730"/>
                    <a:gd name="connsiteX0" fmla="*/ 5000 w 10000"/>
                    <a:gd name="connsiteY0" fmla="*/ 10000 h 10000"/>
                    <a:gd name="connsiteX1" fmla="*/ 10000 w 10000"/>
                    <a:gd name="connsiteY1" fmla="*/ 7279 h 10000"/>
                    <a:gd name="connsiteX2" fmla="*/ 10000 w 10000"/>
                    <a:gd name="connsiteY2" fmla="*/ 2721 h 10000"/>
                    <a:gd name="connsiteX3" fmla="*/ 5000 w 10000"/>
                    <a:gd name="connsiteY3" fmla="*/ 0 h 10000"/>
                    <a:gd name="connsiteX4" fmla="*/ 0 w 10000"/>
                    <a:gd name="connsiteY4" fmla="*/ 2721 h 10000"/>
                    <a:gd name="connsiteX5" fmla="*/ 0 w 10000"/>
                    <a:gd name="connsiteY5" fmla="*/ 7279 h 10000"/>
                    <a:gd name="connsiteX0" fmla="*/ 10000 w 10000"/>
                    <a:gd name="connsiteY0" fmla="*/ 7279 h 7279"/>
                    <a:gd name="connsiteX1" fmla="*/ 10000 w 10000"/>
                    <a:gd name="connsiteY1" fmla="*/ 2721 h 7279"/>
                    <a:gd name="connsiteX2" fmla="*/ 5000 w 10000"/>
                    <a:gd name="connsiteY2" fmla="*/ 0 h 7279"/>
                    <a:gd name="connsiteX3" fmla="*/ 0 w 10000"/>
                    <a:gd name="connsiteY3" fmla="*/ 2721 h 7279"/>
                    <a:gd name="connsiteX4" fmla="*/ 0 w 10000"/>
                    <a:gd name="connsiteY4" fmla="*/ 7279 h 7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7279">
                      <a:moveTo>
                        <a:pt x="10000" y="7279"/>
                      </a:moveTo>
                      <a:lnTo>
                        <a:pt x="10000" y="2721"/>
                      </a:lnTo>
                      <a:cubicBezTo>
                        <a:pt x="10000" y="1224"/>
                        <a:pt x="7753" y="0"/>
                        <a:pt x="5000" y="0"/>
                      </a:cubicBezTo>
                      <a:cubicBezTo>
                        <a:pt x="2247" y="0"/>
                        <a:pt x="0" y="1224"/>
                        <a:pt x="0" y="2721"/>
                      </a:cubicBezTo>
                      <a:lnTo>
                        <a:pt x="0" y="7279"/>
                      </a:lnTo>
                    </a:path>
                  </a:pathLst>
                </a:custGeom>
                <a:noFill/>
                <a:ln w="22225" cap="flat">
                  <a:solidFill>
                    <a:schemeClr val="bg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Freeform 95">
                  <a:extLst>
                    <a:ext uri="{FF2B5EF4-FFF2-40B4-BE49-F238E27FC236}">
                      <a16:creationId xmlns:a16="http://schemas.microsoft.com/office/drawing/2014/main" id="{89B07B99-E8AA-4E9A-8EEA-FEBDBA9FFF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8626" y="4579938"/>
                  <a:ext cx="846138" cy="287338"/>
                </a:xfrm>
                <a:custGeom>
                  <a:avLst/>
                  <a:gdLst>
                    <a:gd name="T0" fmla="*/ 0 w 454"/>
                    <a:gd name="T1" fmla="*/ 0 h 160"/>
                    <a:gd name="T2" fmla="*/ 0 w 454"/>
                    <a:gd name="T3" fmla="*/ 80 h 160"/>
                    <a:gd name="T4" fmla="*/ 227 w 454"/>
                    <a:gd name="T5" fmla="*/ 160 h 160"/>
                    <a:gd name="T6" fmla="*/ 454 w 454"/>
                    <a:gd name="T7" fmla="*/ 80 h 160"/>
                    <a:gd name="T8" fmla="*/ 454 w 454"/>
                    <a:gd name="T9" fmla="*/ 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4" h="160">
                      <a:moveTo>
                        <a:pt x="0" y="0"/>
                      </a:move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125"/>
                        <a:pt x="102" y="160"/>
                        <a:pt x="227" y="160"/>
                      </a:cubicBezTo>
                      <a:cubicBezTo>
                        <a:pt x="352" y="160"/>
                        <a:pt x="454" y="125"/>
                        <a:pt x="454" y="80"/>
                      </a:cubicBezTo>
                      <a:cubicBezTo>
                        <a:pt x="454" y="0"/>
                        <a:pt x="454" y="0"/>
                        <a:pt x="454" y="0"/>
                      </a:cubicBezTo>
                    </a:path>
                  </a:pathLst>
                </a:custGeom>
                <a:noFill/>
                <a:ln w="22225" cap="flat">
                  <a:solidFill>
                    <a:schemeClr val="bg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6" name="Freeform 93">
                <a:extLst>
                  <a:ext uri="{FF2B5EF4-FFF2-40B4-BE49-F238E27FC236}">
                    <a16:creationId xmlns:a16="http://schemas.microsoft.com/office/drawing/2014/main" id="{80831736-759C-4D9E-AA98-EA2314514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8626" y="4005263"/>
                <a:ext cx="846138" cy="144463"/>
              </a:xfrm>
              <a:custGeom>
                <a:avLst/>
                <a:gdLst>
                  <a:gd name="T0" fmla="*/ 0 w 454"/>
                  <a:gd name="T1" fmla="*/ 0 h 80"/>
                  <a:gd name="T2" fmla="*/ 227 w 454"/>
                  <a:gd name="T3" fmla="*/ 80 h 80"/>
                  <a:gd name="T4" fmla="*/ 454 w 454"/>
                  <a:gd name="T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4" h="80">
                    <a:moveTo>
                      <a:pt x="0" y="0"/>
                    </a:moveTo>
                    <a:cubicBezTo>
                      <a:pt x="0" y="45"/>
                      <a:pt x="102" y="80"/>
                      <a:pt x="227" y="80"/>
                    </a:cubicBezTo>
                    <a:cubicBezTo>
                      <a:pt x="352" y="80"/>
                      <a:pt x="454" y="45"/>
                      <a:pt x="454" y="0"/>
                    </a:cubicBezTo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CCC7119F-5495-4884-B43E-86D6616D20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8626" y="4158394"/>
                <a:ext cx="0" cy="430212"/>
              </a:xfrm>
              <a:prstGeom prst="line">
                <a:avLst/>
              </a:prstGeom>
              <a:ln w="222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E686AC76-F996-4E10-A32D-7E5510FAAC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4764" y="4213119"/>
                <a:ext cx="0" cy="430212"/>
              </a:xfrm>
              <a:prstGeom prst="line">
                <a:avLst/>
              </a:prstGeom>
              <a:ln w="222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FF3EFE1-D416-401F-882A-B7480F94A04E}"/>
                </a:ext>
              </a:extLst>
            </p:cNvPr>
            <p:cNvGrpSpPr/>
            <p:nvPr/>
          </p:nvGrpSpPr>
          <p:grpSpPr>
            <a:xfrm>
              <a:off x="1889442" y="4260577"/>
              <a:ext cx="464511" cy="446982"/>
              <a:chOff x="7802555" y="2230438"/>
              <a:chExt cx="588962" cy="566738"/>
            </a:xfrm>
          </p:grpSpPr>
          <p:sp>
            <p:nvSpPr>
              <p:cNvPr id="63" name="Freeform 57">
                <a:extLst>
                  <a:ext uri="{FF2B5EF4-FFF2-40B4-BE49-F238E27FC236}">
                    <a16:creationId xmlns:a16="http://schemas.microsoft.com/office/drawing/2014/main" id="{AE1D3864-023C-4D4D-883E-DB138ABCE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2555" y="2230438"/>
                <a:ext cx="588962" cy="566738"/>
              </a:xfrm>
              <a:custGeom>
                <a:avLst/>
                <a:gdLst>
                  <a:gd name="T0" fmla="*/ 316 w 316"/>
                  <a:gd name="T1" fmla="*/ 122 h 315"/>
                  <a:gd name="T2" fmla="*/ 295 w 316"/>
                  <a:gd name="T3" fmla="*/ 71 h 315"/>
                  <a:gd name="T4" fmla="*/ 264 w 316"/>
                  <a:gd name="T5" fmla="*/ 81 h 315"/>
                  <a:gd name="T6" fmla="*/ 234 w 316"/>
                  <a:gd name="T7" fmla="*/ 51 h 315"/>
                  <a:gd name="T8" fmla="*/ 244 w 316"/>
                  <a:gd name="T9" fmla="*/ 21 h 315"/>
                  <a:gd name="T10" fmla="*/ 194 w 316"/>
                  <a:gd name="T11" fmla="*/ 0 h 315"/>
                  <a:gd name="T12" fmla="*/ 179 w 316"/>
                  <a:gd name="T13" fmla="*/ 29 h 315"/>
                  <a:gd name="T14" fmla="*/ 137 w 316"/>
                  <a:gd name="T15" fmla="*/ 29 h 315"/>
                  <a:gd name="T16" fmla="*/ 122 w 316"/>
                  <a:gd name="T17" fmla="*/ 0 h 315"/>
                  <a:gd name="T18" fmla="*/ 72 w 316"/>
                  <a:gd name="T19" fmla="*/ 21 h 315"/>
                  <a:gd name="T20" fmla="*/ 82 w 316"/>
                  <a:gd name="T21" fmla="*/ 51 h 315"/>
                  <a:gd name="T22" fmla="*/ 52 w 316"/>
                  <a:gd name="T23" fmla="*/ 81 h 315"/>
                  <a:gd name="T24" fmla="*/ 21 w 316"/>
                  <a:gd name="T25" fmla="*/ 71 h 315"/>
                  <a:gd name="T26" fmla="*/ 0 w 316"/>
                  <a:gd name="T27" fmla="*/ 122 h 315"/>
                  <a:gd name="T28" fmla="*/ 29 w 316"/>
                  <a:gd name="T29" fmla="*/ 136 h 315"/>
                  <a:gd name="T30" fmla="*/ 29 w 316"/>
                  <a:gd name="T31" fmla="*/ 179 h 315"/>
                  <a:gd name="T32" fmla="*/ 0 w 316"/>
                  <a:gd name="T33" fmla="*/ 193 h 315"/>
                  <a:gd name="T34" fmla="*/ 21 w 316"/>
                  <a:gd name="T35" fmla="*/ 243 h 315"/>
                  <a:gd name="T36" fmla="*/ 52 w 316"/>
                  <a:gd name="T37" fmla="*/ 233 h 315"/>
                  <a:gd name="T38" fmla="*/ 82 w 316"/>
                  <a:gd name="T39" fmla="*/ 264 h 315"/>
                  <a:gd name="T40" fmla="*/ 72 w 316"/>
                  <a:gd name="T41" fmla="*/ 294 h 315"/>
                  <a:gd name="T42" fmla="*/ 122 w 316"/>
                  <a:gd name="T43" fmla="*/ 315 h 315"/>
                  <a:gd name="T44" fmla="*/ 137 w 316"/>
                  <a:gd name="T45" fmla="*/ 286 h 315"/>
                  <a:gd name="T46" fmla="*/ 179 w 316"/>
                  <a:gd name="T47" fmla="*/ 286 h 315"/>
                  <a:gd name="T48" fmla="*/ 194 w 316"/>
                  <a:gd name="T49" fmla="*/ 315 h 315"/>
                  <a:gd name="T50" fmla="*/ 244 w 316"/>
                  <a:gd name="T51" fmla="*/ 294 h 315"/>
                  <a:gd name="T52" fmla="*/ 234 w 316"/>
                  <a:gd name="T53" fmla="*/ 264 h 315"/>
                  <a:gd name="T54" fmla="*/ 264 w 316"/>
                  <a:gd name="T55" fmla="*/ 233 h 315"/>
                  <a:gd name="T56" fmla="*/ 295 w 316"/>
                  <a:gd name="T57" fmla="*/ 243 h 315"/>
                  <a:gd name="T58" fmla="*/ 316 w 316"/>
                  <a:gd name="T59" fmla="*/ 193 h 315"/>
                  <a:gd name="T60" fmla="*/ 287 w 316"/>
                  <a:gd name="T61" fmla="*/ 179 h 315"/>
                  <a:gd name="T62" fmla="*/ 287 w 316"/>
                  <a:gd name="T63" fmla="*/ 136 h 315"/>
                  <a:gd name="T64" fmla="*/ 316 w 316"/>
                  <a:gd name="T65" fmla="*/ 12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6" h="315">
                    <a:moveTo>
                      <a:pt x="316" y="122"/>
                    </a:moveTo>
                    <a:cubicBezTo>
                      <a:pt x="295" y="71"/>
                      <a:pt x="295" y="71"/>
                      <a:pt x="295" y="71"/>
                    </a:cubicBezTo>
                    <a:cubicBezTo>
                      <a:pt x="264" y="81"/>
                      <a:pt x="264" y="81"/>
                      <a:pt x="264" y="81"/>
                    </a:cubicBezTo>
                    <a:cubicBezTo>
                      <a:pt x="256" y="70"/>
                      <a:pt x="245" y="59"/>
                      <a:pt x="234" y="51"/>
                    </a:cubicBezTo>
                    <a:cubicBezTo>
                      <a:pt x="244" y="21"/>
                      <a:pt x="244" y="21"/>
                      <a:pt x="244" y="21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179" y="29"/>
                      <a:pt x="179" y="29"/>
                      <a:pt x="179" y="29"/>
                    </a:cubicBezTo>
                    <a:cubicBezTo>
                      <a:pt x="165" y="26"/>
                      <a:pt x="151" y="26"/>
                      <a:pt x="137" y="29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82" y="51"/>
                      <a:pt x="82" y="51"/>
                      <a:pt x="82" y="51"/>
                    </a:cubicBezTo>
                    <a:cubicBezTo>
                      <a:pt x="70" y="60"/>
                      <a:pt x="60" y="70"/>
                      <a:pt x="52" y="8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29" y="136"/>
                      <a:pt x="29" y="136"/>
                      <a:pt x="29" y="136"/>
                    </a:cubicBezTo>
                    <a:cubicBezTo>
                      <a:pt x="27" y="150"/>
                      <a:pt x="27" y="164"/>
                      <a:pt x="29" y="179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21" y="243"/>
                      <a:pt x="21" y="243"/>
                      <a:pt x="21" y="243"/>
                    </a:cubicBezTo>
                    <a:cubicBezTo>
                      <a:pt x="52" y="233"/>
                      <a:pt x="52" y="233"/>
                      <a:pt x="52" y="233"/>
                    </a:cubicBezTo>
                    <a:cubicBezTo>
                      <a:pt x="60" y="245"/>
                      <a:pt x="70" y="255"/>
                      <a:pt x="82" y="264"/>
                    </a:cubicBezTo>
                    <a:cubicBezTo>
                      <a:pt x="72" y="294"/>
                      <a:pt x="72" y="294"/>
                      <a:pt x="72" y="294"/>
                    </a:cubicBezTo>
                    <a:cubicBezTo>
                      <a:pt x="122" y="315"/>
                      <a:pt x="122" y="315"/>
                      <a:pt x="122" y="315"/>
                    </a:cubicBezTo>
                    <a:cubicBezTo>
                      <a:pt x="137" y="286"/>
                      <a:pt x="137" y="286"/>
                      <a:pt x="137" y="286"/>
                    </a:cubicBezTo>
                    <a:cubicBezTo>
                      <a:pt x="151" y="288"/>
                      <a:pt x="165" y="289"/>
                      <a:pt x="179" y="286"/>
                    </a:cubicBezTo>
                    <a:cubicBezTo>
                      <a:pt x="194" y="315"/>
                      <a:pt x="194" y="315"/>
                      <a:pt x="194" y="315"/>
                    </a:cubicBezTo>
                    <a:cubicBezTo>
                      <a:pt x="244" y="294"/>
                      <a:pt x="244" y="294"/>
                      <a:pt x="244" y="294"/>
                    </a:cubicBezTo>
                    <a:cubicBezTo>
                      <a:pt x="234" y="264"/>
                      <a:pt x="234" y="264"/>
                      <a:pt x="234" y="264"/>
                    </a:cubicBezTo>
                    <a:cubicBezTo>
                      <a:pt x="246" y="255"/>
                      <a:pt x="256" y="245"/>
                      <a:pt x="264" y="233"/>
                    </a:cubicBezTo>
                    <a:cubicBezTo>
                      <a:pt x="295" y="243"/>
                      <a:pt x="295" y="243"/>
                      <a:pt x="295" y="24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287" y="179"/>
                      <a:pt x="287" y="179"/>
                      <a:pt x="287" y="179"/>
                    </a:cubicBezTo>
                    <a:cubicBezTo>
                      <a:pt x="289" y="165"/>
                      <a:pt x="289" y="150"/>
                      <a:pt x="287" y="136"/>
                    </a:cubicBezTo>
                    <a:lnTo>
                      <a:pt x="316" y="122"/>
                    </a:lnTo>
                    <a:close/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D8C7FAD-5AC2-4211-9CF6-D118C459F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8938" y="2424113"/>
                <a:ext cx="173038" cy="168275"/>
              </a:xfrm>
              <a:prstGeom prst="ellipse">
                <a:avLst/>
              </a:pr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2" name="Google Shape;862;p91">
            <a:extLst>
              <a:ext uri="{FF2B5EF4-FFF2-40B4-BE49-F238E27FC236}">
                <a16:creationId xmlns:a16="http://schemas.microsoft.com/office/drawing/2014/main" id="{3A0B5D52-C970-4455-9889-10BB3B7CA6FD}"/>
              </a:ext>
            </a:extLst>
          </p:cNvPr>
          <p:cNvSpPr txBox="1"/>
          <p:nvPr/>
        </p:nvSpPr>
        <p:spPr>
          <a:xfrm>
            <a:off x="2101475" y="3129588"/>
            <a:ext cx="126649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Pipeline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FA55461-61F2-4356-9DA9-30E3117C3EFC}"/>
              </a:ext>
            </a:extLst>
          </p:cNvPr>
          <p:cNvSpPr/>
          <p:nvPr/>
        </p:nvSpPr>
        <p:spPr>
          <a:xfrm>
            <a:off x="932515" y="3200883"/>
            <a:ext cx="1636295" cy="16362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rtlCol="0" anchor="t" anchorCtr="0">
            <a:noAutofit/>
          </a:bodyPr>
          <a:lstStyle/>
          <a:p>
            <a:pPr marL="0" marR="0" indent="0" algn="l" rtl="0">
              <a:lnSpc>
                <a:spcPct val="11555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u="none" strike="noStrike" cap="none" dirty="0">
              <a:solidFill>
                <a:srgbClr val="FFFFFF"/>
              </a:solidFill>
              <a:latin typeface="Lato Light" panose="020F0302020204030203" pitchFamily="34" charset="77"/>
              <a:ea typeface="Montserrat ExtraLight"/>
              <a:cs typeface="Montserrat ExtraLight"/>
              <a:sym typeface="Montserrat ExtraLight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AA5AD42-9F54-4ABC-B9C5-5C767E372627}"/>
              </a:ext>
            </a:extLst>
          </p:cNvPr>
          <p:cNvGrpSpPr/>
          <p:nvPr/>
        </p:nvGrpSpPr>
        <p:grpSpPr>
          <a:xfrm>
            <a:off x="1465414" y="3436495"/>
            <a:ext cx="762473" cy="846064"/>
            <a:chOff x="9526588" y="307055"/>
            <a:chExt cx="688975" cy="764508"/>
          </a:xfrm>
        </p:grpSpPr>
        <p:sp>
          <p:nvSpPr>
            <p:cNvPr id="105" name="Freeform 50">
              <a:extLst>
                <a:ext uri="{FF2B5EF4-FFF2-40B4-BE49-F238E27FC236}">
                  <a16:creationId xmlns:a16="http://schemas.microsoft.com/office/drawing/2014/main" id="{F0957D63-98DF-4D24-8AD5-AED967D33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6588" y="640434"/>
              <a:ext cx="442913" cy="357188"/>
            </a:xfrm>
            <a:custGeom>
              <a:avLst/>
              <a:gdLst>
                <a:gd name="T0" fmla="*/ 240 w 240"/>
                <a:gd name="T1" fmla="*/ 67 h 200"/>
                <a:gd name="T2" fmla="*/ 240 w 240"/>
                <a:gd name="T3" fmla="*/ 54 h 200"/>
                <a:gd name="T4" fmla="*/ 120 w 240"/>
                <a:gd name="T5" fmla="*/ 0 h 200"/>
                <a:gd name="T6" fmla="*/ 0 w 240"/>
                <a:gd name="T7" fmla="*/ 67 h 200"/>
                <a:gd name="T8" fmla="*/ 0 w 240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00">
                  <a:moveTo>
                    <a:pt x="240" y="67"/>
                  </a:moveTo>
                  <a:cubicBezTo>
                    <a:pt x="240" y="54"/>
                    <a:pt x="240" y="54"/>
                    <a:pt x="240" y="54"/>
                  </a:cubicBezTo>
                  <a:cubicBezTo>
                    <a:pt x="240" y="30"/>
                    <a:pt x="174" y="0"/>
                    <a:pt x="120" y="0"/>
                  </a:cubicBezTo>
                  <a:cubicBezTo>
                    <a:pt x="66" y="0"/>
                    <a:pt x="0" y="43"/>
                    <a:pt x="0" y="67"/>
                  </a:cubicBezTo>
                  <a:cubicBezTo>
                    <a:pt x="0" y="200"/>
                    <a:pt x="0" y="200"/>
                    <a:pt x="0" y="200"/>
                  </a:cubicBezTo>
                </a:path>
              </a:pathLst>
            </a:custGeom>
            <a:noFill/>
            <a:ln w="38100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Freeform 51">
              <a:extLst>
                <a:ext uri="{FF2B5EF4-FFF2-40B4-BE49-F238E27FC236}">
                  <a16:creationId xmlns:a16="http://schemas.microsoft.com/office/drawing/2014/main" id="{FDC6268B-42AE-4105-8E7F-AE1FF398A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7238" y="307055"/>
              <a:ext cx="222250" cy="261938"/>
            </a:xfrm>
            <a:custGeom>
              <a:avLst/>
              <a:gdLst>
                <a:gd name="T0" fmla="*/ 60 w 120"/>
                <a:gd name="T1" fmla="*/ 0 h 146"/>
                <a:gd name="T2" fmla="*/ 0 w 120"/>
                <a:gd name="T3" fmla="*/ 52 h 146"/>
                <a:gd name="T4" fmla="*/ 0 w 120"/>
                <a:gd name="T5" fmla="*/ 94 h 146"/>
                <a:gd name="T6" fmla="*/ 60 w 120"/>
                <a:gd name="T7" fmla="*/ 146 h 146"/>
                <a:gd name="T8" fmla="*/ 120 w 120"/>
                <a:gd name="T9" fmla="*/ 94 h 146"/>
                <a:gd name="T10" fmla="*/ 120 w 120"/>
                <a:gd name="T11" fmla="*/ 52 h 146"/>
                <a:gd name="T12" fmla="*/ 60 w 120"/>
                <a:gd name="T1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46">
                  <a:moveTo>
                    <a:pt x="60" y="0"/>
                  </a:moveTo>
                  <a:cubicBezTo>
                    <a:pt x="29" y="0"/>
                    <a:pt x="0" y="23"/>
                    <a:pt x="0" y="5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23"/>
                    <a:pt x="29" y="146"/>
                    <a:pt x="60" y="146"/>
                  </a:cubicBezTo>
                  <a:cubicBezTo>
                    <a:pt x="91" y="146"/>
                    <a:pt x="120" y="123"/>
                    <a:pt x="120" y="94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0" y="23"/>
                    <a:pt x="91" y="0"/>
                    <a:pt x="60" y="0"/>
                  </a:cubicBezTo>
                  <a:close/>
                </a:path>
              </a:pathLst>
            </a:custGeom>
            <a:noFill/>
            <a:ln w="38100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Freeform 52">
              <a:extLst>
                <a:ext uri="{FF2B5EF4-FFF2-40B4-BE49-F238E27FC236}">
                  <a16:creationId xmlns:a16="http://schemas.microsoft.com/office/drawing/2014/main" id="{F8B4D6D9-4EB5-44D5-8F47-6C9A4918A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7238" y="833438"/>
              <a:ext cx="568325" cy="238125"/>
            </a:xfrm>
            <a:custGeom>
              <a:avLst/>
              <a:gdLst>
                <a:gd name="T0" fmla="*/ 280 w 358"/>
                <a:gd name="T1" fmla="*/ 150 h 150"/>
                <a:gd name="T2" fmla="*/ 358 w 358"/>
                <a:gd name="T3" fmla="*/ 0 h 150"/>
                <a:gd name="T4" fmla="*/ 140 w 358"/>
                <a:gd name="T5" fmla="*/ 0 h 150"/>
                <a:gd name="T6" fmla="*/ 94 w 358"/>
                <a:gd name="T7" fmla="*/ 105 h 150"/>
                <a:gd name="T8" fmla="*/ 0 w 358"/>
                <a:gd name="T9" fmla="*/ 10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50">
                  <a:moveTo>
                    <a:pt x="280" y="150"/>
                  </a:moveTo>
                  <a:lnTo>
                    <a:pt x="358" y="0"/>
                  </a:lnTo>
                  <a:lnTo>
                    <a:pt x="140" y="0"/>
                  </a:lnTo>
                  <a:lnTo>
                    <a:pt x="94" y="105"/>
                  </a:lnTo>
                  <a:lnTo>
                    <a:pt x="0" y="105"/>
                  </a:lnTo>
                </a:path>
              </a:pathLst>
            </a:custGeom>
            <a:noFill/>
            <a:ln w="38100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Line 54">
              <a:extLst>
                <a:ext uri="{FF2B5EF4-FFF2-40B4-BE49-F238E27FC236}">
                  <a16:creationId xmlns:a16="http://schemas.microsoft.com/office/drawing/2014/main" id="{0DD9ED0B-00C2-423C-A7FF-369215A636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0216" y="1071563"/>
              <a:ext cx="476839" cy="0"/>
            </a:xfrm>
            <a:prstGeom prst="line">
              <a:avLst/>
            </a:prstGeom>
            <a:noFill/>
            <a:ln w="38100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862;p91">
            <a:extLst>
              <a:ext uri="{FF2B5EF4-FFF2-40B4-BE49-F238E27FC236}">
                <a16:creationId xmlns:a16="http://schemas.microsoft.com/office/drawing/2014/main" id="{79C2D352-D080-43BC-934D-B3368B75F08B}"/>
              </a:ext>
            </a:extLst>
          </p:cNvPr>
          <p:cNvSpPr txBox="1"/>
          <p:nvPr/>
        </p:nvSpPr>
        <p:spPr>
          <a:xfrm>
            <a:off x="552883" y="4282751"/>
            <a:ext cx="1876363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Applications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E7385557-7C2C-48AF-923F-4489DC24C570}"/>
              </a:ext>
            </a:extLst>
          </p:cNvPr>
          <p:cNvSpPr txBox="1"/>
          <p:nvPr/>
        </p:nvSpPr>
        <p:spPr>
          <a:xfrm>
            <a:off x="3418661" y="3603639"/>
            <a:ext cx="123855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55" name="Rectangle 6">
            <a:extLst>
              <a:ext uri="{FF2B5EF4-FFF2-40B4-BE49-F238E27FC236}">
                <a16:creationId xmlns:a16="http://schemas.microsoft.com/office/drawing/2014/main" id="{7070AC17-36D8-4460-9316-1CDF672F8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285" y="5078413"/>
            <a:ext cx="1588" cy="1588"/>
          </a:xfrm>
          <a:prstGeom prst="rect">
            <a:avLst/>
          </a:prstGeom>
          <a:solidFill>
            <a:srgbClr val="6D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8">
            <a:extLst>
              <a:ext uri="{FF2B5EF4-FFF2-40B4-BE49-F238E27FC236}">
                <a16:creationId xmlns:a16="http://schemas.microsoft.com/office/drawing/2014/main" id="{C54A183D-072D-4454-A872-C4638CAEB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1960" y="3868738"/>
            <a:ext cx="1588" cy="1588"/>
          </a:xfrm>
          <a:prstGeom prst="rect">
            <a:avLst/>
          </a:prstGeom>
          <a:solidFill>
            <a:srgbClr val="B220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7" name="Google Shape;1424;p104">
            <a:extLst>
              <a:ext uri="{FF2B5EF4-FFF2-40B4-BE49-F238E27FC236}">
                <a16:creationId xmlns:a16="http://schemas.microsoft.com/office/drawing/2014/main" id="{DCDE467E-68D2-40F6-97E2-C08323E89BA8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080" b="4846"/>
          <a:stretch/>
        </p:blipFill>
        <p:spPr>
          <a:xfrm>
            <a:off x="6495413" y="2157572"/>
            <a:ext cx="1848797" cy="462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1425;p104">
            <a:extLst>
              <a:ext uri="{FF2B5EF4-FFF2-40B4-BE49-F238E27FC236}">
                <a16:creationId xmlns:a16="http://schemas.microsoft.com/office/drawing/2014/main" id="{072397B9-2542-4817-930F-938CE36D40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5808" b="23277"/>
          <a:stretch/>
        </p:blipFill>
        <p:spPr>
          <a:xfrm>
            <a:off x="6817989" y="2693817"/>
            <a:ext cx="1203644" cy="55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1426;p104">
            <a:extLst>
              <a:ext uri="{FF2B5EF4-FFF2-40B4-BE49-F238E27FC236}">
                <a16:creationId xmlns:a16="http://schemas.microsoft.com/office/drawing/2014/main" id="{11BFFABF-EF04-4C85-BAD5-F486E421C33B}"/>
              </a:ext>
            </a:extLst>
          </p:cNvPr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242" y="4163061"/>
            <a:ext cx="1327138" cy="464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1427;p104">
            <a:extLst>
              <a:ext uri="{FF2B5EF4-FFF2-40B4-BE49-F238E27FC236}">
                <a16:creationId xmlns:a16="http://schemas.microsoft.com/office/drawing/2014/main" id="{6F0550BC-C358-4A96-83D8-F386D1650547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0"/>
          <a:stretch/>
        </p:blipFill>
        <p:spPr>
          <a:xfrm>
            <a:off x="6714770" y="4811056"/>
            <a:ext cx="1410083" cy="71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1428;p104">
            <a:extLst>
              <a:ext uri="{FF2B5EF4-FFF2-40B4-BE49-F238E27FC236}">
                <a16:creationId xmlns:a16="http://schemas.microsoft.com/office/drawing/2014/main" id="{6C9FCD27-CCF4-4845-91EE-E4F6864A6169}"/>
              </a:ext>
            </a:extLst>
          </p:cNvPr>
          <p:cNvPicPr preferRelativeResize="0"/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608" y="3432119"/>
            <a:ext cx="912407" cy="5474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70769-55D1-4E89-9770-5967701232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DC3EC6C-1BB3-4D1F-9F9D-1C56BA74CA14}"/>
              </a:ext>
            </a:extLst>
          </p:cNvPr>
          <p:cNvSpPr/>
          <p:nvPr/>
        </p:nvSpPr>
        <p:spPr>
          <a:xfrm>
            <a:off x="9270076" y="2676739"/>
            <a:ext cx="2477591" cy="2481046"/>
          </a:xfrm>
          <a:prstGeom prst="rect">
            <a:avLst/>
          </a:prstGeom>
          <a:solidFill>
            <a:srgbClr val="DFE0E1"/>
          </a:solidFill>
          <a:ln w="25400" cap="flat" cmpd="sng" algn="ctr">
            <a:noFill/>
            <a:prstDash val="solid"/>
          </a:ln>
          <a:effectLst>
            <a:softEdge rad="31750"/>
          </a:effectLst>
        </p:spPr>
        <p:txBody>
          <a:bodyPr rtlCol="0" anchor="ctr"/>
          <a:lstStyle/>
          <a:p>
            <a:pPr lvl="0">
              <a:buClrTx/>
            </a:pPr>
            <a:r>
              <a:rPr lang="en-US" sz="2000" b="1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five data platforms started from different places, but they are all building </a:t>
            </a:r>
            <a:r>
              <a:rPr lang="en-US" sz="2000" b="1" dirty="0">
                <a:solidFill>
                  <a:srgbClr val="F07F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similar platform functionality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64C11BD-2E7C-4139-8277-0C1FB9AD8875}"/>
              </a:ext>
            </a:extLst>
          </p:cNvPr>
          <p:cNvSpPr txBox="1"/>
          <p:nvPr/>
        </p:nvSpPr>
        <p:spPr>
          <a:xfrm>
            <a:off x="2582101" y="1527862"/>
            <a:ext cx="3041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Modern Data Stack</a:t>
            </a:r>
          </a:p>
        </p:txBody>
      </p:sp>
      <p:sp>
        <p:nvSpPr>
          <p:cNvPr id="73" name="Google Shape;862;p91">
            <a:extLst>
              <a:ext uri="{FF2B5EF4-FFF2-40B4-BE49-F238E27FC236}">
                <a16:creationId xmlns:a16="http://schemas.microsoft.com/office/drawing/2014/main" id="{01F812F5-DB55-45C8-B403-1CAC5B2E27DC}"/>
              </a:ext>
            </a:extLst>
          </p:cNvPr>
          <p:cNvSpPr txBox="1"/>
          <p:nvPr/>
        </p:nvSpPr>
        <p:spPr>
          <a:xfrm>
            <a:off x="1904909" y="4686045"/>
            <a:ext cx="1939496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Reverse ETL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7939404-A3CF-4984-992C-B20A3A34FE20}"/>
              </a:ext>
            </a:extLst>
          </p:cNvPr>
          <p:cNvGrpSpPr>
            <a:grpSpLocks noChangeAspect="1"/>
          </p:cNvGrpSpPr>
          <p:nvPr/>
        </p:nvGrpSpPr>
        <p:grpSpPr>
          <a:xfrm>
            <a:off x="2644251" y="4230620"/>
            <a:ext cx="675179" cy="457198"/>
            <a:chOff x="3210490" y="2695537"/>
            <a:chExt cx="973326" cy="659087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0788B51-5C36-4CE9-A042-0B023821CFFF}"/>
                </a:ext>
              </a:extLst>
            </p:cNvPr>
            <p:cNvGrpSpPr/>
            <p:nvPr/>
          </p:nvGrpSpPr>
          <p:grpSpPr>
            <a:xfrm>
              <a:off x="3705486" y="2695537"/>
              <a:ext cx="478330" cy="606113"/>
              <a:chOff x="3788119" y="2215054"/>
              <a:chExt cx="561339" cy="711295"/>
            </a:xfrm>
          </p:grpSpPr>
          <p:sp>
            <p:nvSpPr>
              <p:cNvPr id="87" name="Freeform 58">
                <a:extLst>
                  <a:ext uri="{FF2B5EF4-FFF2-40B4-BE49-F238E27FC236}">
                    <a16:creationId xmlns:a16="http://schemas.microsoft.com/office/drawing/2014/main" id="{FA86F669-DBAC-4130-8B54-426FCA8DA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8119" y="2215054"/>
                <a:ext cx="491527" cy="303610"/>
              </a:xfrm>
              <a:custGeom>
                <a:avLst/>
                <a:gdLst>
                  <a:gd name="T0" fmla="*/ 507 w 613"/>
                  <a:gd name="T1" fmla="*/ 393 h 393"/>
                  <a:gd name="T2" fmla="*/ 613 w 613"/>
                  <a:gd name="T3" fmla="*/ 286 h 393"/>
                  <a:gd name="T4" fmla="*/ 507 w 613"/>
                  <a:gd name="T5" fmla="*/ 180 h 393"/>
                  <a:gd name="T6" fmla="*/ 493 w 613"/>
                  <a:gd name="T7" fmla="*/ 181 h 393"/>
                  <a:gd name="T8" fmla="*/ 387 w 613"/>
                  <a:gd name="T9" fmla="*/ 86 h 393"/>
                  <a:gd name="T10" fmla="*/ 350 w 613"/>
                  <a:gd name="T11" fmla="*/ 93 h 393"/>
                  <a:gd name="T12" fmla="*/ 230 w 613"/>
                  <a:gd name="T13" fmla="*/ 0 h 393"/>
                  <a:gd name="T14" fmla="*/ 107 w 613"/>
                  <a:gd name="T15" fmla="*/ 123 h 393"/>
                  <a:gd name="T16" fmla="*/ 107 w 613"/>
                  <a:gd name="T17" fmla="*/ 129 h 393"/>
                  <a:gd name="T18" fmla="*/ 0 w 613"/>
                  <a:gd name="T19" fmla="*/ 260 h 393"/>
                  <a:gd name="T20" fmla="*/ 133 w 613"/>
                  <a:gd name="T21" fmla="*/ 393 h 393"/>
                  <a:gd name="T22" fmla="*/ 507 w 613"/>
                  <a:gd name="T23" fmla="*/ 393 h 393"/>
                  <a:gd name="connsiteX0" fmla="*/ 8271 w 10131"/>
                  <a:gd name="connsiteY0" fmla="*/ 10000 h 13012"/>
                  <a:gd name="connsiteX1" fmla="*/ 10000 w 10131"/>
                  <a:gd name="connsiteY1" fmla="*/ 7277 h 13012"/>
                  <a:gd name="connsiteX2" fmla="*/ 8271 w 10131"/>
                  <a:gd name="connsiteY2" fmla="*/ 4580 h 13012"/>
                  <a:gd name="connsiteX3" fmla="*/ 8042 w 10131"/>
                  <a:gd name="connsiteY3" fmla="*/ 4606 h 13012"/>
                  <a:gd name="connsiteX4" fmla="*/ 6313 w 10131"/>
                  <a:gd name="connsiteY4" fmla="*/ 2188 h 13012"/>
                  <a:gd name="connsiteX5" fmla="*/ 5710 w 10131"/>
                  <a:gd name="connsiteY5" fmla="*/ 2366 h 13012"/>
                  <a:gd name="connsiteX6" fmla="*/ 3752 w 10131"/>
                  <a:gd name="connsiteY6" fmla="*/ 0 h 13012"/>
                  <a:gd name="connsiteX7" fmla="*/ 1746 w 10131"/>
                  <a:gd name="connsiteY7" fmla="*/ 3130 h 13012"/>
                  <a:gd name="connsiteX8" fmla="*/ 1746 w 10131"/>
                  <a:gd name="connsiteY8" fmla="*/ 3282 h 13012"/>
                  <a:gd name="connsiteX9" fmla="*/ 0 w 10131"/>
                  <a:gd name="connsiteY9" fmla="*/ 6616 h 13012"/>
                  <a:gd name="connsiteX10" fmla="*/ 2170 w 10131"/>
                  <a:gd name="connsiteY10" fmla="*/ 10000 h 13012"/>
                  <a:gd name="connsiteX11" fmla="*/ 10131 w 10131"/>
                  <a:gd name="connsiteY11" fmla="*/ 13012 h 13012"/>
                  <a:gd name="connsiteX0" fmla="*/ 8271 w 10000"/>
                  <a:gd name="connsiteY0" fmla="*/ 10000 h 10000"/>
                  <a:gd name="connsiteX1" fmla="*/ 10000 w 10000"/>
                  <a:gd name="connsiteY1" fmla="*/ 7277 h 10000"/>
                  <a:gd name="connsiteX2" fmla="*/ 8271 w 10000"/>
                  <a:gd name="connsiteY2" fmla="*/ 4580 h 10000"/>
                  <a:gd name="connsiteX3" fmla="*/ 8042 w 10000"/>
                  <a:gd name="connsiteY3" fmla="*/ 4606 h 10000"/>
                  <a:gd name="connsiteX4" fmla="*/ 6313 w 10000"/>
                  <a:gd name="connsiteY4" fmla="*/ 2188 h 10000"/>
                  <a:gd name="connsiteX5" fmla="*/ 5710 w 10000"/>
                  <a:gd name="connsiteY5" fmla="*/ 2366 h 10000"/>
                  <a:gd name="connsiteX6" fmla="*/ 3752 w 10000"/>
                  <a:gd name="connsiteY6" fmla="*/ 0 h 10000"/>
                  <a:gd name="connsiteX7" fmla="*/ 1746 w 10000"/>
                  <a:gd name="connsiteY7" fmla="*/ 3130 h 10000"/>
                  <a:gd name="connsiteX8" fmla="*/ 1746 w 10000"/>
                  <a:gd name="connsiteY8" fmla="*/ 3282 h 10000"/>
                  <a:gd name="connsiteX9" fmla="*/ 0 w 10000"/>
                  <a:gd name="connsiteY9" fmla="*/ 6616 h 10000"/>
                  <a:gd name="connsiteX10" fmla="*/ 2170 w 10000"/>
                  <a:gd name="connsiteY10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000" h="10000">
                    <a:moveTo>
                      <a:pt x="8271" y="10000"/>
                    </a:moveTo>
                    <a:cubicBezTo>
                      <a:pt x="9233" y="10000"/>
                      <a:pt x="10000" y="8779"/>
                      <a:pt x="10000" y="7277"/>
                    </a:cubicBezTo>
                    <a:cubicBezTo>
                      <a:pt x="10000" y="5776"/>
                      <a:pt x="9233" y="4580"/>
                      <a:pt x="8271" y="4580"/>
                    </a:cubicBezTo>
                    <a:cubicBezTo>
                      <a:pt x="8189" y="4580"/>
                      <a:pt x="8108" y="4580"/>
                      <a:pt x="8042" y="4606"/>
                    </a:cubicBezTo>
                    <a:cubicBezTo>
                      <a:pt x="7928" y="3257"/>
                      <a:pt x="7194" y="2188"/>
                      <a:pt x="6313" y="2188"/>
                    </a:cubicBezTo>
                    <a:cubicBezTo>
                      <a:pt x="6101" y="2188"/>
                      <a:pt x="5889" y="2265"/>
                      <a:pt x="5710" y="2366"/>
                    </a:cubicBezTo>
                    <a:cubicBezTo>
                      <a:pt x="5481" y="992"/>
                      <a:pt x="4698" y="0"/>
                      <a:pt x="3752" y="0"/>
                    </a:cubicBezTo>
                    <a:cubicBezTo>
                      <a:pt x="2643" y="0"/>
                      <a:pt x="1746" y="1399"/>
                      <a:pt x="1746" y="3130"/>
                    </a:cubicBezTo>
                    <a:lnTo>
                      <a:pt x="1746" y="3282"/>
                    </a:lnTo>
                    <a:cubicBezTo>
                      <a:pt x="750" y="3588"/>
                      <a:pt x="0" y="4962"/>
                      <a:pt x="0" y="6616"/>
                    </a:cubicBezTo>
                    <a:cubicBezTo>
                      <a:pt x="0" y="8473"/>
                      <a:pt x="979" y="10000"/>
                      <a:pt x="2170" y="10000"/>
                    </a:cubicBezTo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Freeform 58">
                <a:extLst>
                  <a:ext uri="{FF2B5EF4-FFF2-40B4-BE49-F238E27FC236}">
                    <a16:creationId xmlns:a16="http://schemas.microsoft.com/office/drawing/2014/main" id="{3D1B6703-34A7-4DAD-9660-0235548BD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931" y="2622739"/>
                <a:ext cx="491527" cy="303610"/>
              </a:xfrm>
              <a:custGeom>
                <a:avLst/>
                <a:gdLst>
                  <a:gd name="T0" fmla="*/ 507 w 613"/>
                  <a:gd name="T1" fmla="*/ 393 h 393"/>
                  <a:gd name="T2" fmla="*/ 613 w 613"/>
                  <a:gd name="T3" fmla="*/ 286 h 393"/>
                  <a:gd name="T4" fmla="*/ 507 w 613"/>
                  <a:gd name="T5" fmla="*/ 180 h 393"/>
                  <a:gd name="T6" fmla="*/ 493 w 613"/>
                  <a:gd name="T7" fmla="*/ 181 h 393"/>
                  <a:gd name="T8" fmla="*/ 387 w 613"/>
                  <a:gd name="T9" fmla="*/ 86 h 393"/>
                  <a:gd name="T10" fmla="*/ 350 w 613"/>
                  <a:gd name="T11" fmla="*/ 93 h 393"/>
                  <a:gd name="T12" fmla="*/ 230 w 613"/>
                  <a:gd name="T13" fmla="*/ 0 h 393"/>
                  <a:gd name="T14" fmla="*/ 107 w 613"/>
                  <a:gd name="T15" fmla="*/ 123 h 393"/>
                  <a:gd name="T16" fmla="*/ 107 w 613"/>
                  <a:gd name="T17" fmla="*/ 129 h 393"/>
                  <a:gd name="T18" fmla="*/ 0 w 613"/>
                  <a:gd name="T19" fmla="*/ 260 h 393"/>
                  <a:gd name="T20" fmla="*/ 133 w 613"/>
                  <a:gd name="T21" fmla="*/ 393 h 393"/>
                  <a:gd name="T22" fmla="*/ 507 w 613"/>
                  <a:gd name="T23" fmla="*/ 393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3" h="393">
                    <a:moveTo>
                      <a:pt x="507" y="393"/>
                    </a:moveTo>
                    <a:cubicBezTo>
                      <a:pt x="566" y="393"/>
                      <a:pt x="613" y="345"/>
                      <a:pt x="613" y="286"/>
                    </a:cubicBezTo>
                    <a:cubicBezTo>
                      <a:pt x="613" y="227"/>
                      <a:pt x="566" y="180"/>
                      <a:pt x="507" y="180"/>
                    </a:cubicBezTo>
                    <a:cubicBezTo>
                      <a:pt x="502" y="180"/>
                      <a:pt x="497" y="180"/>
                      <a:pt x="493" y="181"/>
                    </a:cubicBezTo>
                    <a:cubicBezTo>
                      <a:pt x="486" y="128"/>
                      <a:pt x="441" y="86"/>
                      <a:pt x="387" y="86"/>
                    </a:cubicBezTo>
                    <a:cubicBezTo>
                      <a:pt x="374" y="86"/>
                      <a:pt x="361" y="89"/>
                      <a:pt x="350" y="93"/>
                    </a:cubicBezTo>
                    <a:cubicBezTo>
                      <a:pt x="336" y="39"/>
                      <a:pt x="288" y="0"/>
                      <a:pt x="230" y="0"/>
                    </a:cubicBezTo>
                    <a:cubicBezTo>
                      <a:pt x="162" y="0"/>
                      <a:pt x="107" y="55"/>
                      <a:pt x="107" y="123"/>
                    </a:cubicBezTo>
                    <a:cubicBezTo>
                      <a:pt x="107" y="125"/>
                      <a:pt x="107" y="127"/>
                      <a:pt x="107" y="129"/>
                    </a:cubicBezTo>
                    <a:cubicBezTo>
                      <a:pt x="46" y="141"/>
                      <a:pt x="0" y="195"/>
                      <a:pt x="0" y="260"/>
                    </a:cubicBezTo>
                    <a:cubicBezTo>
                      <a:pt x="0" y="333"/>
                      <a:pt x="60" y="393"/>
                      <a:pt x="133" y="393"/>
                    </a:cubicBezTo>
                    <a:lnTo>
                      <a:pt x="507" y="393"/>
                    </a:lnTo>
                    <a:close/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Freeform 58">
                <a:extLst>
                  <a:ext uri="{FF2B5EF4-FFF2-40B4-BE49-F238E27FC236}">
                    <a16:creationId xmlns:a16="http://schemas.microsoft.com/office/drawing/2014/main" id="{252B44D9-4779-47C7-B5DE-FA358AB4C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3025" y="2416597"/>
                <a:ext cx="491527" cy="303610"/>
              </a:xfrm>
              <a:custGeom>
                <a:avLst/>
                <a:gdLst>
                  <a:gd name="T0" fmla="*/ 507 w 613"/>
                  <a:gd name="T1" fmla="*/ 393 h 393"/>
                  <a:gd name="T2" fmla="*/ 613 w 613"/>
                  <a:gd name="T3" fmla="*/ 286 h 393"/>
                  <a:gd name="T4" fmla="*/ 507 w 613"/>
                  <a:gd name="T5" fmla="*/ 180 h 393"/>
                  <a:gd name="T6" fmla="*/ 493 w 613"/>
                  <a:gd name="T7" fmla="*/ 181 h 393"/>
                  <a:gd name="T8" fmla="*/ 387 w 613"/>
                  <a:gd name="T9" fmla="*/ 86 h 393"/>
                  <a:gd name="T10" fmla="*/ 350 w 613"/>
                  <a:gd name="T11" fmla="*/ 93 h 393"/>
                  <a:gd name="T12" fmla="*/ 230 w 613"/>
                  <a:gd name="T13" fmla="*/ 0 h 393"/>
                  <a:gd name="T14" fmla="*/ 107 w 613"/>
                  <a:gd name="T15" fmla="*/ 123 h 393"/>
                  <a:gd name="T16" fmla="*/ 107 w 613"/>
                  <a:gd name="T17" fmla="*/ 129 h 393"/>
                  <a:gd name="T18" fmla="*/ 0 w 613"/>
                  <a:gd name="T19" fmla="*/ 260 h 393"/>
                  <a:gd name="T20" fmla="*/ 133 w 613"/>
                  <a:gd name="T21" fmla="*/ 393 h 393"/>
                  <a:gd name="T22" fmla="*/ 507 w 613"/>
                  <a:gd name="T23" fmla="*/ 393 h 393"/>
                  <a:gd name="connsiteX0" fmla="*/ 8271 w 10131"/>
                  <a:gd name="connsiteY0" fmla="*/ 10000 h 13012"/>
                  <a:gd name="connsiteX1" fmla="*/ 10000 w 10131"/>
                  <a:gd name="connsiteY1" fmla="*/ 7277 h 13012"/>
                  <a:gd name="connsiteX2" fmla="*/ 8271 w 10131"/>
                  <a:gd name="connsiteY2" fmla="*/ 4580 h 13012"/>
                  <a:gd name="connsiteX3" fmla="*/ 8042 w 10131"/>
                  <a:gd name="connsiteY3" fmla="*/ 4606 h 13012"/>
                  <a:gd name="connsiteX4" fmla="*/ 6313 w 10131"/>
                  <a:gd name="connsiteY4" fmla="*/ 2188 h 13012"/>
                  <a:gd name="connsiteX5" fmla="*/ 5710 w 10131"/>
                  <a:gd name="connsiteY5" fmla="*/ 2366 h 13012"/>
                  <a:gd name="connsiteX6" fmla="*/ 3752 w 10131"/>
                  <a:gd name="connsiteY6" fmla="*/ 0 h 13012"/>
                  <a:gd name="connsiteX7" fmla="*/ 1746 w 10131"/>
                  <a:gd name="connsiteY7" fmla="*/ 3130 h 13012"/>
                  <a:gd name="connsiteX8" fmla="*/ 1746 w 10131"/>
                  <a:gd name="connsiteY8" fmla="*/ 3282 h 13012"/>
                  <a:gd name="connsiteX9" fmla="*/ 0 w 10131"/>
                  <a:gd name="connsiteY9" fmla="*/ 6616 h 13012"/>
                  <a:gd name="connsiteX10" fmla="*/ 2170 w 10131"/>
                  <a:gd name="connsiteY10" fmla="*/ 10000 h 13012"/>
                  <a:gd name="connsiteX11" fmla="*/ 10131 w 10131"/>
                  <a:gd name="connsiteY11" fmla="*/ 13012 h 13012"/>
                  <a:gd name="connsiteX0" fmla="*/ 8271 w 10000"/>
                  <a:gd name="connsiteY0" fmla="*/ 10000 h 10000"/>
                  <a:gd name="connsiteX1" fmla="*/ 10000 w 10000"/>
                  <a:gd name="connsiteY1" fmla="*/ 7277 h 10000"/>
                  <a:gd name="connsiteX2" fmla="*/ 8271 w 10000"/>
                  <a:gd name="connsiteY2" fmla="*/ 4580 h 10000"/>
                  <a:gd name="connsiteX3" fmla="*/ 8042 w 10000"/>
                  <a:gd name="connsiteY3" fmla="*/ 4606 h 10000"/>
                  <a:gd name="connsiteX4" fmla="*/ 6313 w 10000"/>
                  <a:gd name="connsiteY4" fmla="*/ 2188 h 10000"/>
                  <a:gd name="connsiteX5" fmla="*/ 5710 w 10000"/>
                  <a:gd name="connsiteY5" fmla="*/ 2366 h 10000"/>
                  <a:gd name="connsiteX6" fmla="*/ 3752 w 10000"/>
                  <a:gd name="connsiteY6" fmla="*/ 0 h 10000"/>
                  <a:gd name="connsiteX7" fmla="*/ 1746 w 10000"/>
                  <a:gd name="connsiteY7" fmla="*/ 3130 h 10000"/>
                  <a:gd name="connsiteX8" fmla="*/ 1746 w 10000"/>
                  <a:gd name="connsiteY8" fmla="*/ 3282 h 10000"/>
                  <a:gd name="connsiteX9" fmla="*/ 0 w 10000"/>
                  <a:gd name="connsiteY9" fmla="*/ 6616 h 10000"/>
                  <a:gd name="connsiteX10" fmla="*/ 2170 w 10000"/>
                  <a:gd name="connsiteY10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000" h="10000">
                    <a:moveTo>
                      <a:pt x="8271" y="10000"/>
                    </a:moveTo>
                    <a:cubicBezTo>
                      <a:pt x="9233" y="10000"/>
                      <a:pt x="10000" y="8779"/>
                      <a:pt x="10000" y="7277"/>
                    </a:cubicBezTo>
                    <a:cubicBezTo>
                      <a:pt x="10000" y="5776"/>
                      <a:pt x="9233" y="4580"/>
                      <a:pt x="8271" y="4580"/>
                    </a:cubicBezTo>
                    <a:cubicBezTo>
                      <a:pt x="8189" y="4580"/>
                      <a:pt x="8108" y="4580"/>
                      <a:pt x="8042" y="4606"/>
                    </a:cubicBezTo>
                    <a:cubicBezTo>
                      <a:pt x="7928" y="3257"/>
                      <a:pt x="7194" y="2188"/>
                      <a:pt x="6313" y="2188"/>
                    </a:cubicBezTo>
                    <a:cubicBezTo>
                      <a:pt x="6101" y="2188"/>
                      <a:pt x="5889" y="2265"/>
                      <a:pt x="5710" y="2366"/>
                    </a:cubicBezTo>
                    <a:cubicBezTo>
                      <a:pt x="5481" y="992"/>
                      <a:pt x="4698" y="0"/>
                      <a:pt x="3752" y="0"/>
                    </a:cubicBezTo>
                    <a:cubicBezTo>
                      <a:pt x="2643" y="0"/>
                      <a:pt x="1746" y="1399"/>
                      <a:pt x="1746" y="3130"/>
                    </a:cubicBezTo>
                    <a:lnTo>
                      <a:pt x="1746" y="3282"/>
                    </a:lnTo>
                    <a:cubicBezTo>
                      <a:pt x="750" y="3588"/>
                      <a:pt x="0" y="4962"/>
                      <a:pt x="0" y="6616"/>
                    </a:cubicBezTo>
                    <a:cubicBezTo>
                      <a:pt x="0" y="8473"/>
                      <a:pt x="979" y="10000"/>
                      <a:pt x="2170" y="10000"/>
                    </a:cubicBezTo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EFD987F-47A4-45DD-9559-0D1FD1A9666A}"/>
                </a:ext>
              </a:extLst>
            </p:cNvPr>
            <p:cNvGrpSpPr/>
            <p:nvPr/>
          </p:nvGrpSpPr>
          <p:grpSpPr>
            <a:xfrm>
              <a:off x="3266693" y="2893790"/>
              <a:ext cx="390292" cy="414845"/>
              <a:chOff x="3274840" y="2919848"/>
              <a:chExt cx="390292" cy="414845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EEFCB8A2-456B-4D4B-8213-406DC00120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74840" y="2919848"/>
                <a:ext cx="354203" cy="403462"/>
              </a:xfrm>
              <a:prstGeom prst="line">
                <a:avLst/>
              </a:prstGeom>
              <a:ln w="22225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F7A87C30-5E48-4922-B5E3-524CEF8283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74840" y="3103745"/>
                <a:ext cx="362663" cy="229039"/>
              </a:xfrm>
              <a:prstGeom prst="line">
                <a:avLst/>
              </a:prstGeom>
              <a:ln w="22225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81971129-178D-417D-BCCF-FB4CA71EB0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74840" y="3296811"/>
                <a:ext cx="390292" cy="37882"/>
              </a:xfrm>
              <a:prstGeom prst="line">
                <a:avLst/>
              </a:prstGeom>
              <a:ln w="22225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BB1D598-FD32-468D-BDCE-8F6ADCD7DB82}"/>
                </a:ext>
              </a:extLst>
            </p:cNvPr>
            <p:cNvSpPr/>
            <p:nvPr/>
          </p:nvSpPr>
          <p:spPr>
            <a:xfrm>
              <a:off x="3210490" y="3260738"/>
              <a:ext cx="93886" cy="93886"/>
            </a:xfrm>
            <a:prstGeom prst="ellipse">
              <a:avLst/>
            </a:prstGeom>
            <a:solidFill>
              <a:schemeClr val="accent4"/>
            </a:solidFill>
            <a:ln w="222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922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9A4F987-921F-46AD-A859-1551EE0584C6}"/>
              </a:ext>
            </a:extLst>
          </p:cNvPr>
          <p:cNvGrpSpPr/>
          <p:nvPr/>
        </p:nvGrpSpPr>
        <p:grpSpPr>
          <a:xfrm>
            <a:off x="4133636" y="1862589"/>
            <a:ext cx="3931920" cy="3931920"/>
            <a:chOff x="-4550600" y="2058731"/>
            <a:chExt cx="3931920" cy="3931920"/>
          </a:xfrm>
        </p:grpSpPr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0E46EE53-EC33-46DA-AB97-B3D151F83B8A}"/>
                </a:ext>
              </a:extLst>
            </p:cNvPr>
            <p:cNvSpPr/>
            <p:nvPr/>
          </p:nvSpPr>
          <p:spPr>
            <a:xfrm rot="16200000">
              <a:off x="-2574830" y="2063169"/>
              <a:ext cx="1959617" cy="1952111"/>
            </a:xfrm>
            <a:custGeom>
              <a:avLst/>
              <a:gdLst>
                <a:gd name="connsiteX0" fmla="*/ 1959617 w 1959617"/>
                <a:gd name="connsiteY0" fmla="*/ 0 h 1952111"/>
                <a:gd name="connsiteX1" fmla="*/ 1950152 w 1959617"/>
                <a:gd name="connsiteY1" fmla="*/ 187445 h 1952111"/>
                <a:gd name="connsiteX2" fmla="*/ 195349 w 1959617"/>
                <a:gd name="connsiteY2" fmla="*/ 1942247 h 1952111"/>
                <a:gd name="connsiteX3" fmla="*/ 0 w 1959617"/>
                <a:gd name="connsiteY3" fmla="*/ 1952111 h 1952111"/>
                <a:gd name="connsiteX4" fmla="*/ 0 w 1959617"/>
                <a:gd name="connsiteY4" fmla="*/ 0 h 1952111"/>
                <a:gd name="connsiteX5" fmla="*/ 1959617 w 1959617"/>
                <a:gd name="connsiteY5" fmla="*/ 0 h 195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9617" h="1952111">
                  <a:moveTo>
                    <a:pt x="1959617" y="0"/>
                  </a:moveTo>
                  <a:lnTo>
                    <a:pt x="1950152" y="187445"/>
                  </a:lnTo>
                  <a:cubicBezTo>
                    <a:pt x="1856187" y="1112702"/>
                    <a:pt x="1120607" y="1848282"/>
                    <a:pt x="195349" y="1942247"/>
                  </a:cubicBezTo>
                  <a:lnTo>
                    <a:pt x="0" y="1952111"/>
                  </a:lnTo>
                  <a:lnTo>
                    <a:pt x="0" y="0"/>
                  </a:lnTo>
                  <a:lnTo>
                    <a:pt x="1959617" y="0"/>
                  </a:lnTo>
                  <a:close/>
                </a:path>
              </a:pathLst>
            </a:custGeom>
            <a:solidFill>
              <a:srgbClr val="D9E6EB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3DF414D9-D59D-49FA-91C8-E5C819BBAC86}"/>
                </a:ext>
              </a:extLst>
            </p:cNvPr>
            <p:cNvSpPr/>
            <p:nvPr/>
          </p:nvSpPr>
          <p:spPr>
            <a:xfrm rot="16200000">
              <a:off x="-4546648" y="4015080"/>
              <a:ext cx="1971619" cy="1979523"/>
            </a:xfrm>
            <a:custGeom>
              <a:avLst/>
              <a:gdLst>
                <a:gd name="connsiteX0" fmla="*/ 1971619 w 1971619"/>
                <a:gd name="connsiteY0" fmla="*/ 286 h 1979523"/>
                <a:gd name="connsiteX1" fmla="*/ 1971618 w 1971619"/>
                <a:gd name="connsiteY1" fmla="*/ 1979523 h 1979523"/>
                <a:gd name="connsiteX2" fmla="*/ 685 w 1971619"/>
                <a:gd name="connsiteY2" fmla="*/ 1979523 h 1979523"/>
                <a:gd name="connsiteX3" fmla="*/ 0 w 1971619"/>
                <a:gd name="connsiteY3" fmla="*/ 1965960 h 1979523"/>
                <a:gd name="connsiteX4" fmla="*/ 1965960 w 1971619"/>
                <a:gd name="connsiteY4" fmla="*/ 0 h 1979523"/>
                <a:gd name="connsiteX5" fmla="*/ 1971619 w 1971619"/>
                <a:gd name="connsiteY5" fmla="*/ 286 h 197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1619" h="1979523">
                  <a:moveTo>
                    <a:pt x="1971619" y="286"/>
                  </a:moveTo>
                  <a:lnTo>
                    <a:pt x="1971618" y="1979523"/>
                  </a:lnTo>
                  <a:lnTo>
                    <a:pt x="685" y="1979523"/>
                  </a:lnTo>
                  <a:lnTo>
                    <a:pt x="0" y="1965960"/>
                  </a:lnTo>
                  <a:cubicBezTo>
                    <a:pt x="0" y="880190"/>
                    <a:pt x="880190" y="0"/>
                    <a:pt x="1965960" y="0"/>
                  </a:cubicBezTo>
                  <a:lnTo>
                    <a:pt x="1971619" y="2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45690988-7B5A-488A-986F-FAB0A1C7E313}"/>
                </a:ext>
              </a:extLst>
            </p:cNvPr>
            <p:cNvSpPr/>
            <p:nvPr/>
          </p:nvSpPr>
          <p:spPr>
            <a:xfrm rot="16200000">
              <a:off x="-4540847" y="2049263"/>
              <a:ext cx="1960302" cy="1979237"/>
            </a:xfrm>
            <a:custGeom>
              <a:avLst/>
              <a:gdLst>
                <a:gd name="connsiteX0" fmla="*/ 1960302 w 1960302"/>
                <a:gd name="connsiteY0" fmla="*/ 1965674 h 1979237"/>
                <a:gd name="connsiteX1" fmla="*/ 1959617 w 1960302"/>
                <a:gd name="connsiteY1" fmla="*/ 1979237 h 1979237"/>
                <a:gd name="connsiteX2" fmla="*/ 0 w 1960302"/>
                <a:gd name="connsiteY2" fmla="*/ 1979237 h 1979237"/>
                <a:gd name="connsiteX3" fmla="*/ 1 w 1960302"/>
                <a:gd name="connsiteY3" fmla="*/ 0 h 1979237"/>
                <a:gd name="connsiteX4" fmla="*/ 195350 w 1960302"/>
                <a:gd name="connsiteY4" fmla="*/ 9864 h 1979237"/>
                <a:gd name="connsiteX5" fmla="*/ 1960302 w 1960302"/>
                <a:gd name="connsiteY5" fmla="*/ 1965674 h 19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0302" h="1979237">
                  <a:moveTo>
                    <a:pt x="1960302" y="1965674"/>
                  </a:moveTo>
                  <a:lnTo>
                    <a:pt x="1959617" y="1979237"/>
                  </a:lnTo>
                  <a:lnTo>
                    <a:pt x="0" y="1979237"/>
                  </a:lnTo>
                  <a:lnTo>
                    <a:pt x="1" y="0"/>
                  </a:lnTo>
                  <a:lnTo>
                    <a:pt x="195350" y="9864"/>
                  </a:lnTo>
                  <a:cubicBezTo>
                    <a:pt x="1186697" y="110541"/>
                    <a:pt x="1960302" y="947764"/>
                    <a:pt x="1960302" y="1965674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C012C962-3359-40B9-9797-8785A9811C3F}"/>
                </a:ext>
              </a:extLst>
            </p:cNvPr>
            <p:cNvSpPr/>
            <p:nvPr/>
          </p:nvSpPr>
          <p:spPr>
            <a:xfrm rot="16200000">
              <a:off x="-2580345" y="4028301"/>
              <a:ext cx="1970933" cy="1952397"/>
            </a:xfrm>
            <a:custGeom>
              <a:avLst/>
              <a:gdLst>
                <a:gd name="connsiteX0" fmla="*/ 1970933 w 1970933"/>
                <a:gd name="connsiteY0" fmla="*/ 0 h 1952397"/>
                <a:gd name="connsiteX1" fmla="*/ 1970933 w 1970933"/>
                <a:gd name="connsiteY1" fmla="*/ 1952111 h 1952397"/>
                <a:gd name="connsiteX2" fmla="*/ 1965274 w 1970933"/>
                <a:gd name="connsiteY2" fmla="*/ 1952397 h 1952397"/>
                <a:gd name="connsiteX3" fmla="*/ 9464 w 1970933"/>
                <a:gd name="connsiteY3" fmla="*/ 187445 h 1952397"/>
                <a:gd name="connsiteX4" fmla="*/ 0 w 1970933"/>
                <a:gd name="connsiteY4" fmla="*/ 0 h 1952397"/>
                <a:gd name="connsiteX5" fmla="*/ 1970933 w 1970933"/>
                <a:gd name="connsiteY5" fmla="*/ 0 h 195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0933" h="1952397">
                  <a:moveTo>
                    <a:pt x="1970933" y="0"/>
                  </a:moveTo>
                  <a:lnTo>
                    <a:pt x="1970933" y="1952111"/>
                  </a:lnTo>
                  <a:lnTo>
                    <a:pt x="1965274" y="1952397"/>
                  </a:lnTo>
                  <a:cubicBezTo>
                    <a:pt x="947365" y="1952397"/>
                    <a:pt x="110141" y="1178792"/>
                    <a:pt x="9464" y="187445"/>
                  </a:cubicBezTo>
                  <a:lnTo>
                    <a:pt x="0" y="0"/>
                  </a:lnTo>
                  <a:lnTo>
                    <a:pt x="19709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FA2E67-B3AB-4739-912D-FB1319A2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Pipeline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E5E632E-B79E-48D9-83DB-02EB11D8B329}"/>
              </a:ext>
            </a:extLst>
          </p:cNvPr>
          <p:cNvGrpSpPr>
            <a:grpSpLocks noChangeAspect="1"/>
          </p:cNvGrpSpPr>
          <p:nvPr/>
        </p:nvGrpSpPr>
        <p:grpSpPr>
          <a:xfrm>
            <a:off x="4851594" y="2571699"/>
            <a:ext cx="549360" cy="548640"/>
            <a:chOff x="1565276" y="5783263"/>
            <a:chExt cx="1139825" cy="1003300"/>
          </a:xfrm>
        </p:grpSpPr>
        <p:sp>
          <p:nvSpPr>
            <p:cNvPr id="19" name="Freeform 141">
              <a:extLst>
                <a:ext uri="{FF2B5EF4-FFF2-40B4-BE49-F238E27FC236}">
                  <a16:creationId xmlns:a16="http://schemas.microsoft.com/office/drawing/2014/main" id="{FD7ACF2A-D2BF-4135-91F2-9B9A3E405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263" y="5830888"/>
              <a:ext cx="1087438" cy="906463"/>
            </a:xfrm>
            <a:custGeom>
              <a:avLst/>
              <a:gdLst>
                <a:gd name="T0" fmla="*/ 213 w 586"/>
                <a:gd name="T1" fmla="*/ 186 h 506"/>
                <a:gd name="T2" fmla="*/ 213 w 586"/>
                <a:gd name="T3" fmla="*/ 320 h 506"/>
                <a:gd name="T4" fmla="*/ 186 w 586"/>
                <a:gd name="T5" fmla="*/ 346 h 506"/>
                <a:gd name="T6" fmla="*/ 186 w 586"/>
                <a:gd name="T7" fmla="*/ 346 h 506"/>
                <a:gd name="T8" fmla="*/ 160 w 586"/>
                <a:gd name="T9" fmla="*/ 320 h 506"/>
                <a:gd name="T10" fmla="*/ 160 w 586"/>
                <a:gd name="T11" fmla="*/ 26 h 506"/>
                <a:gd name="T12" fmla="*/ 0 w 586"/>
                <a:gd name="T13" fmla="*/ 26 h 506"/>
                <a:gd name="T14" fmla="*/ 0 w 586"/>
                <a:gd name="T15" fmla="*/ 320 h 506"/>
                <a:gd name="T16" fmla="*/ 186 w 586"/>
                <a:gd name="T17" fmla="*/ 506 h 506"/>
                <a:gd name="T18" fmla="*/ 186 w 586"/>
                <a:gd name="T19" fmla="*/ 506 h 506"/>
                <a:gd name="T20" fmla="*/ 373 w 586"/>
                <a:gd name="T21" fmla="*/ 320 h 506"/>
                <a:gd name="T22" fmla="*/ 373 w 586"/>
                <a:gd name="T23" fmla="*/ 186 h 506"/>
                <a:gd name="T24" fmla="*/ 400 w 586"/>
                <a:gd name="T25" fmla="*/ 160 h 506"/>
                <a:gd name="T26" fmla="*/ 400 w 586"/>
                <a:gd name="T27" fmla="*/ 160 h 506"/>
                <a:gd name="T28" fmla="*/ 426 w 586"/>
                <a:gd name="T29" fmla="*/ 186 h 506"/>
                <a:gd name="T30" fmla="*/ 426 w 586"/>
                <a:gd name="T31" fmla="*/ 480 h 506"/>
                <a:gd name="T32" fmla="*/ 586 w 586"/>
                <a:gd name="T33" fmla="*/ 480 h 506"/>
                <a:gd name="T34" fmla="*/ 586 w 586"/>
                <a:gd name="T35" fmla="*/ 186 h 506"/>
                <a:gd name="T36" fmla="*/ 400 w 586"/>
                <a:gd name="T37" fmla="*/ 0 h 506"/>
                <a:gd name="T38" fmla="*/ 400 w 586"/>
                <a:gd name="T39" fmla="*/ 0 h 506"/>
                <a:gd name="T40" fmla="*/ 213 w 586"/>
                <a:gd name="T41" fmla="*/ 18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6" h="506">
                  <a:moveTo>
                    <a:pt x="213" y="186"/>
                  </a:moveTo>
                  <a:cubicBezTo>
                    <a:pt x="213" y="320"/>
                    <a:pt x="213" y="320"/>
                    <a:pt x="213" y="320"/>
                  </a:cubicBezTo>
                  <a:cubicBezTo>
                    <a:pt x="213" y="334"/>
                    <a:pt x="201" y="346"/>
                    <a:pt x="186" y="346"/>
                  </a:cubicBezTo>
                  <a:cubicBezTo>
                    <a:pt x="186" y="346"/>
                    <a:pt x="186" y="346"/>
                    <a:pt x="186" y="346"/>
                  </a:cubicBezTo>
                  <a:cubicBezTo>
                    <a:pt x="172" y="346"/>
                    <a:pt x="160" y="334"/>
                    <a:pt x="160" y="320"/>
                  </a:cubicBezTo>
                  <a:cubicBezTo>
                    <a:pt x="160" y="26"/>
                    <a:pt x="160" y="26"/>
                    <a:pt x="16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423"/>
                    <a:pt x="83" y="506"/>
                    <a:pt x="186" y="506"/>
                  </a:cubicBezTo>
                  <a:cubicBezTo>
                    <a:pt x="186" y="506"/>
                    <a:pt x="186" y="506"/>
                    <a:pt x="186" y="506"/>
                  </a:cubicBezTo>
                  <a:cubicBezTo>
                    <a:pt x="289" y="506"/>
                    <a:pt x="373" y="423"/>
                    <a:pt x="373" y="320"/>
                  </a:cubicBezTo>
                  <a:cubicBezTo>
                    <a:pt x="373" y="186"/>
                    <a:pt x="373" y="186"/>
                    <a:pt x="373" y="186"/>
                  </a:cubicBezTo>
                  <a:cubicBezTo>
                    <a:pt x="373" y="172"/>
                    <a:pt x="385" y="160"/>
                    <a:pt x="400" y="160"/>
                  </a:cubicBezTo>
                  <a:cubicBezTo>
                    <a:pt x="400" y="160"/>
                    <a:pt x="400" y="160"/>
                    <a:pt x="400" y="160"/>
                  </a:cubicBezTo>
                  <a:cubicBezTo>
                    <a:pt x="414" y="160"/>
                    <a:pt x="426" y="172"/>
                    <a:pt x="426" y="186"/>
                  </a:cubicBezTo>
                  <a:cubicBezTo>
                    <a:pt x="426" y="480"/>
                    <a:pt x="426" y="480"/>
                    <a:pt x="426" y="480"/>
                  </a:cubicBezTo>
                  <a:cubicBezTo>
                    <a:pt x="586" y="480"/>
                    <a:pt x="586" y="480"/>
                    <a:pt x="586" y="480"/>
                  </a:cubicBezTo>
                  <a:cubicBezTo>
                    <a:pt x="586" y="186"/>
                    <a:pt x="586" y="186"/>
                    <a:pt x="586" y="186"/>
                  </a:cubicBezTo>
                  <a:cubicBezTo>
                    <a:pt x="586" y="83"/>
                    <a:pt x="503" y="0"/>
                    <a:pt x="40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297" y="0"/>
                    <a:pt x="213" y="83"/>
                    <a:pt x="213" y="186"/>
                  </a:cubicBezTo>
                  <a:close/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127ED8-48AD-4FA6-92F8-68403B31C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276" y="5783263"/>
              <a:ext cx="347663" cy="95250"/>
            </a:xfrm>
            <a:prstGeom prst="rect">
              <a:avLst/>
            </a:pr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E9394B-9DAE-4FD3-9F18-880177927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026" y="6691313"/>
              <a:ext cx="346075" cy="95250"/>
            </a:xfrm>
            <a:prstGeom prst="rect">
              <a:avLst/>
            </a:pr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Freeform 144">
              <a:extLst>
                <a:ext uri="{FF2B5EF4-FFF2-40B4-BE49-F238E27FC236}">
                  <a16:creationId xmlns:a16="http://schemas.microsoft.com/office/drawing/2014/main" id="{AB23CAB9-621E-4363-89C0-672DEC123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6213475"/>
              <a:ext cx="271463" cy="381000"/>
            </a:xfrm>
            <a:custGeom>
              <a:avLst/>
              <a:gdLst>
                <a:gd name="T0" fmla="*/ 0 w 146"/>
                <a:gd name="T1" fmla="*/ 0 h 213"/>
                <a:gd name="T2" fmla="*/ 0 w 146"/>
                <a:gd name="T3" fmla="*/ 107 h 213"/>
                <a:gd name="T4" fmla="*/ 106 w 146"/>
                <a:gd name="T5" fmla="*/ 213 h 213"/>
                <a:gd name="T6" fmla="*/ 106 w 146"/>
                <a:gd name="T7" fmla="*/ 213 h 213"/>
                <a:gd name="T8" fmla="*/ 146 w 146"/>
                <a:gd name="T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13">
                  <a:moveTo>
                    <a:pt x="0" y="0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66"/>
                    <a:pt x="47" y="213"/>
                    <a:pt x="106" y="213"/>
                  </a:cubicBezTo>
                  <a:cubicBezTo>
                    <a:pt x="106" y="213"/>
                    <a:pt x="106" y="213"/>
                    <a:pt x="106" y="213"/>
                  </a:cubicBezTo>
                  <a:cubicBezTo>
                    <a:pt x="146" y="213"/>
                    <a:pt x="146" y="213"/>
                    <a:pt x="146" y="213"/>
                  </a:cubicBez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Freeform 145">
              <a:extLst>
                <a:ext uri="{FF2B5EF4-FFF2-40B4-BE49-F238E27FC236}">
                  <a16:creationId xmlns:a16="http://schemas.microsoft.com/office/drawing/2014/main" id="{7EFC8406-31C2-4CE7-A5B2-43BCDAF7E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751" y="6523038"/>
              <a:ext cx="74613" cy="142875"/>
            </a:xfrm>
            <a:custGeom>
              <a:avLst/>
              <a:gdLst>
                <a:gd name="T0" fmla="*/ 0 w 47"/>
                <a:gd name="T1" fmla="*/ 0 h 90"/>
                <a:gd name="T2" fmla="*/ 47 w 47"/>
                <a:gd name="T3" fmla="*/ 45 h 90"/>
                <a:gd name="T4" fmla="*/ 0 w 47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90">
                  <a:moveTo>
                    <a:pt x="0" y="0"/>
                  </a:moveTo>
                  <a:lnTo>
                    <a:pt x="47" y="45"/>
                  </a:lnTo>
                  <a:lnTo>
                    <a:pt x="0" y="90"/>
                  </a:ln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Freeform 146">
              <a:extLst>
                <a:ext uri="{FF2B5EF4-FFF2-40B4-BE49-F238E27FC236}">
                  <a16:creationId xmlns:a16="http://schemas.microsoft.com/office/drawing/2014/main" id="{6C008241-6D5C-4BFE-8DF5-E67645C6B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413" y="5975350"/>
              <a:ext cx="246063" cy="381000"/>
            </a:xfrm>
            <a:custGeom>
              <a:avLst/>
              <a:gdLst>
                <a:gd name="T0" fmla="*/ 133 w 133"/>
                <a:gd name="T1" fmla="*/ 213 h 213"/>
                <a:gd name="T2" fmla="*/ 133 w 133"/>
                <a:gd name="T3" fmla="*/ 106 h 213"/>
                <a:gd name="T4" fmla="*/ 27 w 133"/>
                <a:gd name="T5" fmla="*/ 0 h 213"/>
                <a:gd name="T6" fmla="*/ 27 w 133"/>
                <a:gd name="T7" fmla="*/ 0 h 213"/>
                <a:gd name="T8" fmla="*/ 0 w 133"/>
                <a:gd name="T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13">
                  <a:moveTo>
                    <a:pt x="133" y="213"/>
                  </a:moveTo>
                  <a:cubicBezTo>
                    <a:pt x="133" y="106"/>
                    <a:pt x="133" y="106"/>
                    <a:pt x="133" y="106"/>
                  </a:cubicBezTo>
                  <a:cubicBezTo>
                    <a:pt x="133" y="47"/>
                    <a:pt x="86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Freeform 147">
              <a:extLst>
                <a:ext uri="{FF2B5EF4-FFF2-40B4-BE49-F238E27FC236}">
                  <a16:creationId xmlns:a16="http://schemas.microsoft.com/office/drawing/2014/main" id="{F5BE2D16-9629-4715-BF16-7EE40C3E8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451" y="6284913"/>
              <a:ext cx="147638" cy="71438"/>
            </a:xfrm>
            <a:custGeom>
              <a:avLst/>
              <a:gdLst>
                <a:gd name="T0" fmla="*/ 93 w 93"/>
                <a:gd name="T1" fmla="*/ 0 h 45"/>
                <a:gd name="T2" fmla="*/ 46 w 93"/>
                <a:gd name="T3" fmla="*/ 45 h 45"/>
                <a:gd name="T4" fmla="*/ 0 w 93"/>
                <a:gd name="T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" h="45">
                  <a:moveTo>
                    <a:pt x="93" y="0"/>
                  </a:moveTo>
                  <a:lnTo>
                    <a:pt x="46" y="45"/>
                  </a:lnTo>
                  <a:lnTo>
                    <a:pt x="0" y="0"/>
                  </a:ln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C0D216-2620-452E-9B6A-7C1250530945}"/>
              </a:ext>
            </a:extLst>
          </p:cNvPr>
          <p:cNvGrpSpPr>
            <a:grpSpLocks noChangeAspect="1"/>
          </p:cNvGrpSpPr>
          <p:nvPr/>
        </p:nvGrpSpPr>
        <p:grpSpPr>
          <a:xfrm>
            <a:off x="6834001" y="4160875"/>
            <a:ext cx="535751" cy="548640"/>
            <a:chOff x="1585913" y="47625"/>
            <a:chExt cx="1055688" cy="1081088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D5059FFE-2FF8-48D3-BDF9-F08665FEF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913" y="47625"/>
              <a:ext cx="590550" cy="1081088"/>
            </a:xfrm>
            <a:custGeom>
              <a:avLst/>
              <a:gdLst>
                <a:gd name="T0" fmla="*/ 316 w 319"/>
                <a:gd name="T1" fmla="*/ 80 h 605"/>
                <a:gd name="T2" fmla="*/ 250 w 319"/>
                <a:gd name="T3" fmla="*/ 0 h 605"/>
                <a:gd name="T4" fmla="*/ 143 w 319"/>
                <a:gd name="T5" fmla="*/ 93 h 605"/>
                <a:gd name="T6" fmla="*/ 68 w 319"/>
                <a:gd name="T7" fmla="*/ 191 h 605"/>
                <a:gd name="T8" fmla="*/ 51 w 319"/>
                <a:gd name="T9" fmla="*/ 362 h 605"/>
                <a:gd name="T10" fmla="*/ 156 w 319"/>
                <a:gd name="T11" fmla="*/ 493 h 605"/>
                <a:gd name="T12" fmla="*/ 316 w 319"/>
                <a:gd name="T13" fmla="*/ 520 h 605"/>
                <a:gd name="T14" fmla="*/ 316 w 319"/>
                <a:gd name="T15" fmla="*/ 453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605">
                  <a:moveTo>
                    <a:pt x="316" y="80"/>
                  </a:moveTo>
                  <a:cubicBezTo>
                    <a:pt x="316" y="53"/>
                    <a:pt x="319" y="0"/>
                    <a:pt x="250" y="0"/>
                  </a:cubicBezTo>
                  <a:cubicBezTo>
                    <a:pt x="195" y="0"/>
                    <a:pt x="145" y="58"/>
                    <a:pt x="143" y="93"/>
                  </a:cubicBezTo>
                  <a:cubicBezTo>
                    <a:pt x="102" y="99"/>
                    <a:pt x="62" y="139"/>
                    <a:pt x="68" y="191"/>
                  </a:cubicBezTo>
                  <a:cubicBezTo>
                    <a:pt x="28" y="210"/>
                    <a:pt x="0" y="313"/>
                    <a:pt x="51" y="362"/>
                  </a:cubicBezTo>
                  <a:cubicBezTo>
                    <a:pt x="42" y="404"/>
                    <a:pt x="70" y="501"/>
                    <a:pt x="156" y="493"/>
                  </a:cubicBezTo>
                  <a:cubicBezTo>
                    <a:pt x="177" y="605"/>
                    <a:pt x="316" y="602"/>
                    <a:pt x="316" y="520"/>
                  </a:cubicBezTo>
                  <a:cubicBezTo>
                    <a:pt x="316" y="453"/>
                    <a:pt x="316" y="453"/>
                    <a:pt x="316" y="453"/>
                  </a:cubicBezTo>
                </a:path>
              </a:pathLst>
            </a:custGeom>
            <a:noFill/>
            <a:ln w="222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A5AC7AD1-4CE5-4DB5-A7A7-BA6B4F182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026" y="214313"/>
              <a:ext cx="171450" cy="142875"/>
            </a:xfrm>
            <a:custGeom>
              <a:avLst/>
              <a:gdLst>
                <a:gd name="T0" fmla="*/ 93 w 93"/>
                <a:gd name="T1" fmla="*/ 80 h 80"/>
                <a:gd name="T2" fmla="*/ 0 w 93"/>
                <a:gd name="T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3" h="80">
                  <a:moveTo>
                    <a:pt x="93" y="80"/>
                  </a:moveTo>
                  <a:cubicBezTo>
                    <a:pt x="45" y="80"/>
                    <a:pt x="0" y="72"/>
                    <a:pt x="0" y="0"/>
                  </a:cubicBezTo>
                </a:path>
              </a:pathLst>
            </a:custGeom>
            <a:noFill/>
            <a:ln w="222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D232F2DE-BC15-4D16-90B8-EC9B19743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963" y="425450"/>
              <a:ext cx="633413" cy="120650"/>
            </a:xfrm>
            <a:custGeom>
              <a:avLst/>
              <a:gdLst>
                <a:gd name="T0" fmla="*/ 0 w 342"/>
                <a:gd name="T1" fmla="*/ 54 h 68"/>
                <a:gd name="T2" fmla="*/ 81 w 342"/>
                <a:gd name="T3" fmla="*/ 41 h 68"/>
                <a:gd name="T4" fmla="*/ 128 w 342"/>
                <a:gd name="T5" fmla="*/ 2 h 68"/>
                <a:gd name="T6" fmla="*/ 168 w 342"/>
                <a:gd name="T7" fmla="*/ 2 h 68"/>
                <a:gd name="T8" fmla="*/ 342 w 342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68">
                  <a:moveTo>
                    <a:pt x="0" y="54"/>
                  </a:moveTo>
                  <a:cubicBezTo>
                    <a:pt x="22" y="68"/>
                    <a:pt x="60" y="63"/>
                    <a:pt x="81" y="41"/>
                  </a:cubicBezTo>
                  <a:cubicBezTo>
                    <a:pt x="96" y="25"/>
                    <a:pt x="112" y="0"/>
                    <a:pt x="128" y="2"/>
                  </a:cubicBezTo>
                  <a:cubicBezTo>
                    <a:pt x="168" y="2"/>
                    <a:pt x="168" y="2"/>
                    <a:pt x="168" y="2"/>
                  </a:cubicBezTo>
                  <a:cubicBezTo>
                    <a:pt x="342" y="2"/>
                    <a:pt x="342" y="2"/>
                    <a:pt x="342" y="2"/>
                  </a:cubicBezTo>
                </a:path>
              </a:pathLst>
            </a:custGeom>
            <a:noFill/>
            <a:ln w="222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3D33C8BC-2822-4153-8715-FB7646E7B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876" y="809625"/>
              <a:ext cx="444500" cy="50800"/>
            </a:xfrm>
            <a:custGeom>
              <a:avLst/>
              <a:gdLst>
                <a:gd name="T0" fmla="*/ 0 w 240"/>
                <a:gd name="T1" fmla="*/ 29 h 29"/>
                <a:gd name="T2" fmla="*/ 66 w 240"/>
                <a:gd name="T3" fmla="*/ 0 h 29"/>
                <a:gd name="T4" fmla="*/ 240 w 2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29">
                  <a:moveTo>
                    <a:pt x="0" y="29"/>
                  </a:moveTo>
                  <a:cubicBezTo>
                    <a:pt x="9" y="6"/>
                    <a:pt x="33" y="0"/>
                    <a:pt x="66" y="0"/>
                  </a:cubicBezTo>
                  <a:cubicBezTo>
                    <a:pt x="240" y="0"/>
                    <a:pt x="240" y="0"/>
                    <a:pt x="240" y="0"/>
                  </a:cubicBezTo>
                </a:path>
              </a:pathLst>
            </a:custGeom>
            <a:noFill/>
            <a:ln w="222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D0FA29F5-2396-4001-8017-13E5B7D81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563" y="717550"/>
              <a:ext cx="77788" cy="77788"/>
            </a:xfrm>
            <a:custGeom>
              <a:avLst/>
              <a:gdLst>
                <a:gd name="T0" fmla="*/ 42 w 42"/>
                <a:gd name="T1" fmla="*/ 43 h 43"/>
                <a:gd name="T2" fmla="*/ 0 w 42"/>
                <a:gd name="T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" h="43">
                  <a:moveTo>
                    <a:pt x="42" y="43"/>
                  </a:moveTo>
                  <a:cubicBezTo>
                    <a:pt x="19" y="39"/>
                    <a:pt x="0" y="18"/>
                    <a:pt x="0" y="0"/>
                  </a:cubicBezTo>
                </a:path>
              </a:pathLst>
            </a:custGeom>
            <a:noFill/>
            <a:ln w="222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81CA2629-2ABF-4244-B791-BA915ECFE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717550"/>
              <a:ext cx="192088" cy="211138"/>
            </a:xfrm>
            <a:custGeom>
              <a:avLst/>
              <a:gdLst>
                <a:gd name="T0" fmla="*/ 0 w 104"/>
                <a:gd name="T1" fmla="*/ 118 h 118"/>
                <a:gd name="T2" fmla="*/ 104 w 104"/>
                <a:gd name="T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4" h="118">
                  <a:moveTo>
                    <a:pt x="0" y="118"/>
                  </a:moveTo>
                  <a:cubicBezTo>
                    <a:pt x="0" y="67"/>
                    <a:pt x="29" y="0"/>
                    <a:pt x="104" y="0"/>
                  </a:cubicBezTo>
                </a:path>
              </a:pathLst>
            </a:custGeom>
            <a:noFill/>
            <a:ln w="222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F57D4A18-91DC-4A1F-AF5E-4039A56F4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1176" y="450850"/>
              <a:ext cx="77788" cy="146050"/>
            </a:xfrm>
            <a:custGeom>
              <a:avLst/>
              <a:gdLst>
                <a:gd name="T0" fmla="*/ 0 w 42"/>
                <a:gd name="T1" fmla="*/ 0 h 82"/>
                <a:gd name="T2" fmla="*/ 42 w 42"/>
                <a:gd name="T3" fmla="*/ 40 h 82"/>
                <a:gd name="T4" fmla="*/ 14 w 4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82">
                  <a:moveTo>
                    <a:pt x="0" y="0"/>
                  </a:moveTo>
                  <a:cubicBezTo>
                    <a:pt x="23" y="0"/>
                    <a:pt x="42" y="16"/>
                    <a:pt x="42" y="40"/>
                  </a:cubicBezTo>
                  <a:cubicBezTo>
                    <a:pt x="42" y="58"/>
                    <a:pt x="30" y="76"/>
                    <a:pt x="14" y="82"/>
                  </a:cubicBezTo>
                </a:path>
              </a:pathLst>
            </a:custGeom>
            <a:noFill/>
            <a:ln w="222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B87800D6-3EF5-458A-9FE1-2BE3C6F54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538" y="173038"/>
              <a:ext cx="304800" cy="65088"/>
            </a:xfrm>
            <a:custGeom>
              <a:avLst/>
              <a:gdLst>
                <a:gd name="T0" fmla="*/ 164 w 164"/>
                <a:gd name="T1" fmla="*/ 36 h 36"/>
                <a:gd name="T2" fmla="*/ 84 w 164"/>
                <a:gd name="T3" fmla="*/ 36 h 36"/>
                <a:gd name="T4" fmla="*/ 0 w 164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6">
                  <a:moveTo>
                    <a:pt x="164" y="36"/>
                  </a:moveTo>
                  <a:cubicBezTo>
                    <a:pt x="84" y="36"/>
                    <a:pt x="84" y="36"/>
                    <a:pt x="84" y="36"/>
                  </a:cubicBezTo>
                  <a:cubicBezTo>
                    <a:pt x="48" y="36"/>
                    <a:pt x="12" y="31"/>
                    <a:pt x="0" y="0"/>
                  </a:cubicBezTo>
                </a:path>
              </a:pathLst>
            </a:custGeom>
            <a:noFill/>
            <a:ln w="222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Line 13">
              <a:extLst>
                <a:ext uri="{FF2B5EF4-FFF2-40B4-BE49-F238E27FC236}">
                  <a16:creationId xmlns:a16="http://schemas.microsoft.com/office/drawing/2014/main" id="{B3B55265-E07E-44DA-8268-016DF6338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0113" y="285750"/>
              <a:ext cx="0" cy="142875"/>
            </a:xfrm>
            <a:prstGeom prst="line">
              <a:avLst/>
            </a:prstGeom>
            <a:noFill/>
            <a:ln w="222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Line 14">
              <a:extLst>
                <a:ext uri="{FF2B5EF4-FFF2-40B4-BE49-F238E27FC236}">
                  <a16:creationId xmlns:a16="http://schemas.microsoft.com/office/drawing/2014/main" id="{1B8AD3A3-853A-432F-90A0-A73A5FCBA4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0113" y="500063"/>
              <a:ext cx="0" cy="261938"/>
            </a:xfrm>
            <a:prstGeom prst="line">
              <a:avLst/>
            </a:prstGeom>
            <a:noFill/>
            <a:ln w="222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Line 15">
              <a:extLst>
                <a:ext uri="{FF2B5EF4-FFF2-40B4-BE49-F238E27FC236}">
                  <a16:creationId xmlns:a16="http://schemas.microsoft.com/office/drawing/2014/main" id="{175D9E1A-E6DB-464F-B6D3-05261DD99D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0113" y="619125"/>
              <a:ext cx="149225" cy="0"/>
            </a:xfrm>
            <a:prstGeom prst="line">
              <a:avLst/>
            </a:prstGeom>
            <a:noFill/>
            <a:ln w="222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Line 16">
              <a:extLst>
                <a:ext uri="{FF2B5EF4-FFF2-40B4-BE49-F238E27FC236}">
                  <a16:creationId xmlns:a16="http://schemas.microsoft.com/office/drawing/2014/main" id="{83F72670-BD3E-4FE7-A76A-FB0778FC1D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0913" y="1000125"/>
              <a:ext cx="98425" cy="0"/>
            </a:xfrm>
            <a:prstGeom prst="line">
              <a:avLst/>
            </a:prstGeom>
            <a:noFill/>
            <a:ln w="222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CCAE5E8-9E13-42B8-A2A5-E37FB514B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376" y="357188"/>
              <a:ext cx="149225" cy="142875"/>
            </a:xfrm>
            <a:prstGeom prst="ellipse">
              <a:avLst/>
            </a:prstGeom>
            <a:noFill/>
            <a:ln w="222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F285D4A-EC8F-40E4-8DA5-6CDFD09B1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338" y="166688"/>
              <a:ext cx="147638" cy="142875"/>
            </a:xfrm>
            <a:prstGeom prst="ellipse">
              <a:avLst/>
            </a:prstGeom>
            <a:noFill/>
            <a:ln w="222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1B03F86-851C-441B-8ED2-3DDB8282A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338" y="547688"/>
              <a:ext cx="147638" cy="142875"/>
            </a:xfrm>
            <a:prstGeom prst="ellipse">
              <a:avLst/>
            </a:prstGeom>
            <a:noFill/>
            <a:ln w="222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6E6EC4-049A-46E1-B697-BA7DF903C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338" y="928688"/>
              <a:ext cx="147638" cy="142875"/>
            </a:xfrm>
            <a:prstGeom prst="ellipse">
              <a:avLst/>
            </a:prstGeom>
            <a:noFill/>
            <a:ln w="222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9FE818A-69F2-430D-810B-BF206E6AA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376" y="738188"/>
              <a:ext cx="149225" cy="142875"/>
            </a:xfrm>
            <a:prstGeom prst="ellipse">
              <a:avLst/>
            </a:prstGeom>
            <a:noFill/>
            <a:ln w="222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1" name="Google Shape;862;p91">
            <a:extLst>
              <a:ext uri="{FF2B5EF4-FFF2-40B4-BE49-F238E27FC236}">
                <a16:creationId xmlns:a16="http://schemas.microsoft.com/office/drawing/2014/main" id="{3D8896FA-8F92-40A3-9031-96DCD49CD99C}"/>
              </a:ext>
            </a:extLst>
          </p:cNvPr>
          <p:cNvSpPr txBox="1"/>
          <p:nvPr/>
        </p:nvSpPr>
        <p:spPr>
          <a:xfrm>
            <a:off x="3965890" y="4686045"/>
            <a:ext cx="1939496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Reverse ETL</a:t>
            </a:r>
          </a:p>
        </p:txBody>
      </p:sp>
      <p:sp>
        <p:nvSpPr>
          <p:cNvPr id="92" name="Google Shape;862;p91">
            <a:extLst>
              <a:ext uri="{FF2B5EF4-FFF2-40B4-BE49-F238E27FC236}">
                <a16:creationId xmlns:a16="http://schemas.microsoft.com/office/drawing/2014/main" id="{3A0B5D52-C970-4455-9889-10BB3B7CA6FD}"/>
              </a:ext>
            </a:extLst>
          </p:cNvPr>
          <p:cNvSpPr txBox="1"/>
          <p:nvPr/>
        </p:nvSpPr>
        <p:spPr>
          <a:xfrm>
            <a:off x="4163134" y="3129588"/>
            <a:ext cx="126649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Pipeline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3EE200F-3422-4828-A5AC-8791052AD097}"/>
              </a:ext>
            </a:extLst>
          </p:cNvPr>
          <p:cNvGrpSpPr>
            <a:grpSpLocks noChangeAspect="1"/>
          </p:cNvGrpSpPr>
          <p:nvPr/>
        </p:nvGrpSpPr>
        <p:grpSpPr>
          <a:xfrm>
            <a:off x="4705232" y="4230620"/>
            <a:ext cx="675179" cy="457198"/>
            <a:chOff x="3210490" y="2695537"/>
            <a:chExt cx="973326" cy="659087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985F61D9-AA1D-4F75-8468-F7BA16FFFDBC}"/>
                </a:ext>
              </a:extLst>
            </p:cNvPr>
            <p:cNvGrpSpPr/>
            <p:nvPr/>
          </p:nvGrpSpPr>
          <p:grpSpPr>
            <a:xfrm>
              <a:off x="3705486" y="2695537"/>
              <a:ext cx="478330" cy="606113"/>
              <a:chOff x="3788119" y="2215054"/>
              <a:chExt cx="561339" cy="711295"/>
            </a:xfrm>
          </p:grpSpPr>
          <p:sp>
            <p:nvSpPr>
              <p:cNvPr id="100" name="Freeform 58">
                <a:extLst>
                  <a:ext uri="{FF2B5EF4-FFF2-40B4-BE49-F238E27FC236}">
                    <a16:creationId xmlns:a16="http://schemas.microsoft.com/office/drawing/2014/main" id="{2070996E-2441-4590-9CC2-ECAE1707B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8119" y="2215054"/>
                <a:ext cx="491527" cy="303610"/>
              </a:xfrm>
              <a:custGeom>
                <a:avLst/>
                <a:gdLst>
                  <a:gd name="T0" fmla="*/ 507 w 613"/>
                  <a:gd name="T1" fmla="*/ 393 h 393"/>
                  <a:gd name="T2" fmla="*/ 613 w 613"/>
                  <a:gd name="T3" fmla="*/ 286 h 393"/>
                  <a:gd name="T4" fmla="*/ 507 w 613"/>
                  <a:gd name="T5" fmla="*/ 180 h 393"/>
                  <a:gd name="T6" fmla="*/ 493 w 613"/>
                  <a:gd name="T7" fmla="*/ 181 h 393"/>
                  <a:gd name="T8" fmla="*/ 387 w 613"/>
                  <a:gd name="T9" fmla="*/ 86 h 393"/>
                  <a:gd name="T10" fmla="*/ 350 w 613"/>
                  <a:gd name="T11" fmla="*/ 93 h 393"/>
                  <a:gd name="T12" fmla="*/ 230 w 613"/>
                  <a:gd name="T13" fmla="*/ 0 h 393"/>
                  <a:gd name="T14" fmla="*/ 107 w 613"/>
                  <a:gd name="T15" fmla="*/ 123 h 393"/>
                  <a:gd name="T16" fmla="*/ 107 w 613"/>
                  <a:gd name="T17" fmla="*/ 129 h 393"/>
                  <a:gd name="T18" fmla="*/ 0 w 613"/>
                  <a:gd name="T19" fmla="*/ 260 h 393"/>
                  <a:gd name="T20" fmla="*/ 133 w 613"/>
                  <a:gd name="T21" fmla="*/ 393 h 393"/>
                  <a:gd name="T22" fmla="*/ 507 w 613"/>
                  <a:gd name="T23" fmla="*/ 393 h 393"/>
                  <a:gd name="connsiteX0" fmla="*/ 8271 w 10131"/>
                  <a:gd name="connsiteY0" fmla="*/ 10000 h 13012"/>
                  <a:gd name="connsiteX1" fmla="*/ 10000 w 10131"/>
                  <a:gd name="connsiteY1" fmla="*/ 7277 h 13012"/>
                  <a:gd name="connsiteX2" fmla="*/ 8271 w 10131"/>
                  <a:gd name="connsiteY2" fmla="*/ 4580 h 13012"/>
                  <a:gd name="connsiteX3" fmla="*/ 8042 w 10131"/>
                  <a:gd name="connsiteY3" fmla="*/ 4606 h 13012"/>
                  <a:gd name="connsiteX4" fmla="*/ 6313 w 10131"/>
                  <a:gd name="connsiteY4" fmla="*/ 2188 h 13012"/>
                  <a:gd name="connsiteX5" fmla="*/ 5710 w 10131"/>
                  <a:gd name="connsiteY5" fmla="*/ 2366 h 13012"/>
                  <a:gd name="connsiteX6" fmla="*/ 3752 w 10131"/>
                  <a:gd name="connsiteY6" fmla="*/ 0 h 13012"/>
                  <a:gd name="connsiteX7" fmla="*/ 1746 w 10131"/>
                  <a:gd name="connsiteY7" fmla="*/ 3130 h 13012"/>
                  <a:gd name="connsiteX8" fmla="*/ 1746 w 10131"/>
                  <a:gd name="connsiteY8" fmla="*/ 3282 h 13012"/>
                  <a:gd name="connsiteX9" fmla="*/ 0 w 10131"/>
                  <a:gd name="connsiteY9" fmla="*/ 6616 h 13012"/>
                  <a:gd name="connsiteX10" fmla="*/ 2170 w 10131"/>
                  <a:gd name="connsiteY10" fmla="*/ 10000 h 13012"/>
                  <a:gd name="connsiteX11" fmla="*/ 10131 w 10131"/>
                  <a:gd name="connsiteY11" fmla="*/ 13012 h 13012"/>
                  <a:gd name="connsiteX0" fmla="*/ 8271 w 10000"/>
                  <a:gd name="connsiteY0" fmla="*/ 10000 h 10000"/>
                  <a:gd name="connsiteX1" fmla="*/ 10000 w 10000"/>
                  <a:gd name="connsiteY1" fmla="*/ 7277 h 10000"/>
                  <a:gd name="connsiteX2" fmla="*/ 8271 w 10000"/>
                  <a:gd name="connsiteY2" fmla="*/ 4580 h 10000"/>
                  <a:gd name="connsiteX3" fmla="*/ 8042 w 10000"/>
                  <a:gd name="connsiteY3" fmla="*/ 4606 h 10000"/>
                  <a:gd name="connsiteX4" fmla="*/ 6313 w 10000"/>
                  <a:gd name="connsiteY4" fmla="*/ 2188 h 10000"/>
                  <a:gd name="connsiteX5" fmla="*/ 5710 w 10000"/>
                  <a:gd name="connsiteY5" fmla="*/ 2366 h 10000"/>
                  <a:gd name="connsiteX6" fmla="*/ 3752 w 10000"/>
                  <a:gd name="connsiteY6" fmla="*/ 0 h 10000"/>
                  <a:gd name="connsiteX7" fmla="*/ 1746 w 10000"/>
                  <a:gd name="connsiteY7" fmla="*/ 3130 h 10000"/>
                  <a:gd name="connsiteX8" fmla="*/ 1746 w 10000"/>
                  <a:gd name="connsiteY8" fmla="*/ 3282 h 10000"/>
                  <a:gd name="connsiteX9" fmla="*/ 0 w 10000"/>
                  <a:gd name="connsiteY9" fmla="*/ 6616 h 10000"/>
                  <a:gd name="connsiteX10" fmla="*/ 2170 w 10000"/>
                  <a:gd name="connsiteY10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000" h="10000">
                    <a:moveTo>
                      <a:pt x="8271" y="10000"/>
                    </a:moveTo>
                    <a:cubicBezTo>
                      <a:pt x="9233" y="10000"/>
                      <a:pt x="10000" y="8779"/>
                      <a:pt x="10000" y="7277"/>
                    </a:cubicBezTo>
                    <a:cubicBezTo>
                      <a:pt x="10000" y="5776"/>
                      <a:pt x="9233" y="4580"/>
                      <a:pt x="8271" y="4580"/>
                    </a:cubicBezTo>
                    <a:cubicBezTo>
                      <a:pt x="8189" y="4580"/>
                      <a:pt x="8108" y="4580"/>
                      <a:pt x="8042" y="4606"/>
                    </a:cubicBezTo>
                    <a:cubicBezTo>
                      <a:pt x="7928" y="3257"/>
                      <a:pt x="7194" y="2188"/>
                      <a:pt x="6313" y="2188"/>
                    </a:cubicBezTo>
                    <a:cubicBezTo>
                      <a:pt x="6101" y="2188"/>
                      <a:pt x="5889" y="2265"/>
                      <a:pt x="5710" y="2366"/>
                    </a:cubicBezTo>
                    <a:cubicBezTo>
                      <a:pt x="5481" y="992"/>
                      <a:pt x="4698" y="0"/>
                      <a:pt x="3752" y="0"/>
                    </a:cubicBezTo>
                    <a:cubicBezTo>
                      <a:pt x="2643" y="0"/>
                      <a:pt x="1746" y="1399"/>
                      <a:pt x="1746" y="3130"/>
                    </a:cubicBezTo>
                    <a:lnTo>
                      <a:pt x="1746" y="3282"/>
                    </a:lnTo>
                    <a:cubicBezTo>
                      <a:pt x="750" y="3588"/>
                      <a:pt x="0" y="4962"/>
                      <a:pt x="0" y="6616"/>
                    </a:cubicBezTo>
                    <a:cubicBezTo>
                      <a:pt x="0" y="8473"/>
                      <a:pt x="979" y="10000"/>
                      <a:pt x="2170" y="10000"/>
                    </a:cubicBezTo>
                  </a:path>
                </a:pathLst>
              </a:custGeom>
              <a:noFill/>
              <a:ln w="2222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Freeform 58">
                <a:extLst>
                  <a:ext uri="{FF2B5EF4-FFF2-40B4-BE49-F238E27FC236}">
                    <a16:creationId xmlns:a16="http://schemas.microsoft.com/office/drawing/2014/main" id="{2B745BC6-6FF4-4A8F-8CDB-1956392C5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931" y="2622739"/>
                <a:ext cx="491527" cy="303610"/>
              </a:xfrm>
              <a:custGeom>
                <a:avLst/>
                <a:gdLst>
                  <a:gd name="T0" fmla="*/ 507 w 613"/>
                  <a:gd name="T1" fmla="*/ 393 h 393"/>
                  <a:gd name="T2" fmla="*/ 613 w 613"/>
                  <a:gd name="T3" fmla="*/ 286 h 393"/>
                  <a:gd name="T4" fmla="*/ 507 w 613"/>
                  <a:gd name="T5" fmla="*/ 180 h 393"/>
                  <a:gd name="T6" fmla="*/ 493 w 613"/>
                  <a:gd name="T7" fmla="*/ 181 h 393"/>
                  <a:gd name="T8" fmla="*/ 387 w 613"/>
                  <a:gd name="T9" fmla="*/ 86 h 393"/>
                  <a:gd name="T10" fmla="*/ 350 w 613"/>
                  <a:gd name="T11" fmla="*/ 93 h 393"/>
                  <a:gd name="T12" fmla="*/ 230 w 613"/>
                  <a:gd name="T13" fmla="*/ 0 h 393"/>
                  <a:gd name="T14" fmla="*/ 107 w 613"/>
                  <a:gd name="T15" fmla="*/ 123 h 393"/>
                  <a:gd name="T16" fmla="*/ 107 w 613"/>
                  <a:gd name="T17" fmla="*/ 129 h 393"/>
                  <a:gd name="T18" fmla="*/ 0 w 613"/>
                  <a:gd name="T19" fmla="*/ 260 h 393"/>
                  <a:gd name="T20" fmla="*/ 133 w 613"/>
                  <a:gd name="T21" fmla="*/ 393 h 393"/>
                  <a:gd name="T22" fmla="*/ 507 w 613"/>
                  <a:gd name="T23" fmla="*/ 393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3" h="393">
                    <a:moveTo>
                      <a:pt x="507" y="393"/>
                    </a:moveTo>
                    <a:cubicBezTo>
                      <a:pt x="566" y="393"/>
                      <a:pt x="613" y="345"/>
                      <a:pt x="613" y="286"/>
                    </a:cubicBezTo>
                    <a:cubicBezTo>
                      <a:pt x="613" y="227"/>
                      <a:pt x="566" y="180"/>
                      <a:pt x="507" y="180"/>
                    </a:cubicBezTo>
                    <a:cubicBezTo>
                      <a:pt x="502" y="180"/>
                      <a:pt x="497" y="180"/>
                      <a:pt x="493" y="181"/>
                    </a:cubicBezTo>
                    <a:cubicBezTo>
                      <a:pt x="486" y="128"/>
                      <a:pt x="441" y="86"/>
                      <a:pt x="387" y="86"/>
                    </a:cubicBezTo>
                    <a:cubicBezTo>
                      <a:pt x="374" y="86"/>
                      <a:pt x="361" y="89"/>
                      <a:pt x="350" y="93"/>
                    </a:cubicBezTo>
                    <a:cubicBezTo>
                      <a:pt x="336" y="39"/>
                      <a:pt x="288" y="0"/>
                      <a:pt x="230" y="0"/>
                    </a:cubicBezTo>
                    <a:cubicBezTo>
                      <a:pt x="162" y="0"/>
                      <a:pt x="107" y="55"/>
                      <a:pt x="107" y="123"/>
                    </a:cubicBezTo>
                    <a:cubicBezTo>
                      <a:pt x="107" y="125"/>
                      <a:pt x="107" y="127"/>
                      <a:pt x="107" y="129"/>
                    </a:cubicBezTo>
                    <a:cubicBezTo>
                      <a:pt x="46" y="141"/>
                      <a:pt x="0" y="195"/>
                      <a:pt x="0" y="260"/>
                    </a:cubicBezTo>
                    <a:cubicBezTo>
                      <a:pt x="0" y="333"/>
                      <a:pt x="60" y="393"/>
                      <a:pt x="133" y="393"/>
                    </a:cubicBezTo>
                    <a:lnTo>
                      <a:pt x="507" y="393"/>
                    </a:lnTo>
                    <a:close/>
                  </a:path>
                </a:pathLst>
              </a:custGeom>
              <a:noFill/>
              <a:ln w="2222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Freeform 58">
                <a:extLst>
                  <a:ext uri="{FF2B5EF4-FFF2-40B4-BE49-F238E27FC236}">
                    <a16:creationId xmlns:a16="http://schemas.microsoft.com/office/drawing/2014/main" id="{38EB3971-1A75-49F6-99D2-F04767A73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3025" y="2416597"/>
                <a:ext cx="491527" cy="303610"/>
              </a:xfrm>
              <a:custGeom>
                <a:avLst/>
                <a:gdLst>
                  <a:gd name="T0" fmla="*/ 507 w 613"/>
                  <a:gd name="T1" fmla="*/ 393 h 393"/>
                  <a:gd name="T2" fmla="*/ 613 w 613"/>
                  <a:gd name="T3" fmla="*/ 286 h 393"/>
                  <a:gd name="T4" fmla="*/ 507 w 613"/>
                  <a:gd name="T5" fmla="*/ 180 h 393"/>
                  <a:gd name="T6" fmla="*/ 493 w 613"/>
                  <a:gd name="T7" fmla="*/ 181 h 393"/>
                  <a:gd name="T8" fmla="*/ 387 w 613"/>
                  <a:gd name="T9" fmla="*/ 86 h 393"/>
                  <a:gd name="T10" fmla="*/ 350 w 613"/>
                  <a:gd name="T11" fmla="*/ 93 h 393"/>
                  <a:gd name="T12" fmla="*/ 230 w 613"/>
                  <a:gd name="T13" fmla="*/ 0 h 393"/>
                  <a:gd name="T14" fmla="*/ 107 w 613"/>
                  <a:gd name="T15" fmla="*/ 123 h 393"/>
                  <a:gd name="T16" fmla="*/ 107 w 613"/>
                  <a:gd name="T17" fmla="*/ 129 h 393"/>
                  <a:gd name="T18" fmla="*/ 0 w 613"/>
                  <a:gd name="T19" fmla="*/ 260 h 393"/>
                  <a:gd name="T20" fmla="*/ 133 w 613"/>
                  <a:gd name="T21" fmla="*/ 393 h 393"/>
                  <a:gd name="T22" fmla="*/ 507 w 613"/>
                  <a:gd name="T23" fmla="*/ 393 h 393"/>
                  <a:gd name="connsiteX0" fmla="*/ 8271 w 10131"/>
                  <a:gd name="connsiteY0" fmla="*/ 10000 h 13012"/>
                  <a:gd name="connsiteX1" fmla="*/ 10000 w 10131"/>
                  <a:gd name="connsiteY1" fmla="*/ 7277 h 13012"/>
                  <a:gd name="connsiteX2" fmla="*/ 8271 w 10131"/>
                  <a:gd name="connsiteY2" fmla="*/ 4580 h 13012"/>
                  <a:gd name="connsiteX3" fmla="*/ 8042 w 10131"/>
                  <a:gd name="connsiteY3" fmla="*/ 4606 h 13012"/>
                  <a:gd name="connsiteX4" fmla="*/ 6313 w 10131"/>
                  <a:gd name="connsiteY4" fmla="*/ 2188 h 13012"/>
                  <a:gd name="connsiteX5" fmla="*/ 5710 w 10131"/>
                  <a:gd name="connsiteY5" fmla="*/ 2366 h 13012"/>
                  <a:gd name="connsiteX6" fmla="*/ 3752 w 10131"/>
                  <a:gd name="connsiteY6" fmla="*/ 0 h 13012"/>
                  <a:gd name="connsiteX7" fmla="*/ 1746 w 10131"/>
                  <a:gd name="connsiteY7" fmla="*/ 3130 h 13012"/>
                  <a:gd name="connsiteX8" fmla="*/ 1746 w 10131"/>
                  <a:gd name="connsiteY8" fmla="*/ 3282 h 13012"/>
                  <a:gd name="connsiteX9" fmla="*/ 0 w 10131"/>
                  <a:gd name="connsiteY9" fmla="*/ 6616 h 13012"/>
                  <a:gd name="connsiteX10" fmla="*/ 2170 w 10131"/>
                  <a:gd name="connsiteY10" fmla="*/ 10000 h 13012"/>
                  <a:gd name="connsiteX11" fmla="*/ 10131 w 10131"/>
                  <a:gd name="connsiteY11" fmla="*/ 13012 h 13012"/>
                  <a:gd name="connsiteX0" fmla="*/ 8271 w 10000"/>
                  <a:gd name="connsiteY0" fmla="*/ 10000 h 10000"/>
                  <a:gd name="connsiteX1" fmla="*/ 10000 w 10000"/>
                  <a:gd name="connsiteY1" fmla="*/ 7277 h 10000"/>
                  <a:gd name="connsiteX2" fmla="*/ 8271 w 10000"/>
                  <a:gd name="connsiteY2" fmla="*/ 4580 h 10000"/>
                  <a:gd name="connsiteX3" fmla="*/ 8042 w 10000"/>
                  <a:gd name="connsiteY3" fmla="*/ 4606 h 10000"/>
                  <a:gd name="connsiteX4" fmla="*/ 6313 w 10000"/>
                  <a:gd name="connsiteY4" fmla="*/ 2188 h 10000"/>
                  <a:gd name="connsiteX5" fmla="*/ 5710 w 10000"/>
                  <a:gd name="connsiteY5" fmla="*/ 2366 h 10000"/>
                  <a:gd name="connsiteX6" fmla="*/ 3752 w 10000"/>
                  <a:gd name="connsiteY6" fmla="*/ 0 h 10000"/>
                  <a:gd name="connsiteX7" fmla="*/ 1746 w 10000"/>
                  <a:gd name="connsiteY7" fmla="*/ 3130 h 10000"/>
                  <a:gd name="connsiteX8" fmla="*/ 1746 w 10000"/>
                  <a:gd name="connsiteY8" fmla="*/ 3282 h 10000"/>
                  <a:gd name="connsiteX9" fmla="*/ 0 w 10000"/>
                  <a:gd name="connsiteY9" fmla="*/ 6616 h 10000"/>
                  <a:gd name="connsiteX10" fmla="*/ 2170 w 10000"/>
                  <a:gd name="connsiteY10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000" h="10000">
                    <a:moveTo>
                      <a:pt x="8271" y="10000"/>
                    </a:moveTo>
                    <a:cubicBezTo>
                      <a:pt x="9233" y="10000"/>
                      <a:pt x="10000" y="8779"/>
                      <a:pt x="10000" y="7277"/>
                    </a:cubicBezTo>
                    <a:cubicBezTo>
                      <a:pt x="10000" y="5776"/>
                      <a:pt x="9233" y="4580"/>
                      <a:pt x="8271" y="4580"/>
                    </a:cubicBezTo>
                    <a:cubicBezTo>
                      <a:pt x="8189" y="4580"/>
                      <a:pt x="8108" y="4580"/>
                      <a:pt x="8042" y="4606"/>
                    </a:cubicBezTo>
                    <a:cubicBezTo>
                      <a:pt x="7928" y="3257"/>
                      <a:pt x="7194" y="2188"/>
                      <a:pt x="6313" y="2188"/>
                    </a:cubicBezTo>
                    <a:cubicBezTo>
                      <a:pt x="6101" y="2188"/>
                      <a:pt x="5889" y="2265"/>
                      <a:pt x="5710" y="2366"/>
                    </a:cubicBezTo>
                    <a:cubicBezTo>
                      <a:pt x="5481" y="992"/>
                      <a:pt x="4698" y="0"/>
                      <a:pt x="3752" y="0"/>
                    </a:cubicBezTo>
                    <a:cubicBezTo>
                      <a:pt x="2643" y="0"/>
                      <a:pt x="1746" y="1399"/>
                      <a:pt x="1746" y="3130"/>
                    </a:cubicBezTo>
                    <a:lnTo>
                      <a:pt x="1746" y="3282"/>
                    </a:lnTo>
                    <a:cubicBezTo>
                      <a:pt x="750" y="3588"/>
                      <a:pt x="0" y="4962"/>
                      <a:pt x="0" y="6616"/>
                    </a:cubicBezTo>
                    <a:cubicBezTo>
                      <a:pt x="0" y="8473"/>
                      <a:pt x="979" y="10000"/>
                      <a:pt x="2170" y="10000"/>
                    </a:cubicBezTo>
                  </a:path>
                </a:pathLst>
              </a:custGeom>
              <a:noFill/>
              <a:ln w="2222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30D8A7F1-DA63-4CCA-B210-1742076AB52C}"/>
                </a:ext>
              </a:extLst>
            </p:cNvPr>
            <p:cNvGrpSpPr/>
            <p:nvPr/>
          </p:nvGrpSpPr>
          <p:grpSpPr>
            <a:xfrm>
              <a:off x="3266693" y="2893790"/>
              <a:ext cx="390292" cy="414845"/>
              <a:chOff x="3274840" y="2919848"/>
              <a:chExt cx="390292" cy="414845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62E86BF7-249F-481D-9E2E-6460F1BA74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74840" y="2919848"/>
                <a:ext cx="354203" cy="403462"/>
              </a:xfrm>
              <a:prstGeom prst="line">
                <a:avLst/>
              </a:prstGeom>
              <a:ln w="2222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9C5919B0-EC35-4C37-9635-24E34ED439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74840" y="3103745"/>
                <a:ext cx="362663" cy="229039"/>
              </a:xfrm>
              <a:prstGeom prst="line">
                <a:avLst/>
              </a:prstGeom>
              <a:ln w="2222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16D17947-25C7-410B-BB2F-369DB34942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74840" y="3296811"/>
                <a:ext cx="390292" cy="37882"/>
              </a:xfrm>
              <a:prstGeom prst="line">
                <a:avLst/>
              </a:prstGeom>
              <a:ln w="2222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71451A6-EA20-4250-8060-B834288E5A1A}"/>
                </a:ext>
              </a:extLst>
            </p:cNvPr>
            <p:cNvSpPr/>
            <p:nvPr/>
          </p:nvSpPr>
          <p:spPr>
            <a:xfrm>
              <a:off x="3210490" y="3260738"/>
              <a:ext cx="93886" cy="93886"/>
            </a:xfrm>
            <a:prstGeom prst="ellipse">
              <a:avLst/>
            </a:prstGeom>
            <a:solidFill>
              <a:schemeClr val="accent4"/>
            </a:solidFill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41C135-D9B3-44B4-AFC1-C670B0EC728D}"/>
              </a:ext>
            </a:extLst>
          </p:cNvPr>
          <p:cNvGrpSpPr/>
          <p:nvPr/>
        </p:nvGrpSpPr>
        <p:grpSpPr>
          <a:xfrm>
            <a:off x="5429628" y="3168089"/>
            <a:ext cx="1320270" cy="1320920"/>
            <a:chOff x="5439672" y="3168089"/>
            <a:chExt cx="1320270" cy="132092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1408CE5-5968-4973-9E24-81CD56DEC6D4}"/>
                </a:ext>
              </a:extLst>
            </p:cNvPr>
            <p:cNvSpPr/>
            <p:nvPr/>
          </p:nvSpPr>
          <p:spPr>
            <a:xfrm>
              <a:off x="5553411" y="3279909"/>
              <a:ext cx="1108345" cy="11083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187C836-D01E-43B6-8839-1298672D0CE9}"/>
                </a:ext>
              </a:extLst>
            </p:cNvPr>
            <p:cNvGrpSpPr/>
            <p:nvPr/>
          </p:nvGrpSpPr>
          <p:grpSpPr>
            <a:xfrm>
              <a:off x="5439672" y="3168089"/>
              <a:ext cx="1320270" cy="1320920"/>
              <a:chOff x="8226425" y="2271713"/>
              <a:chExt cx="3224213" cy="3225801"/>
            </a:xfrm>
          </p:grpSpPr>
          <p:sp>
            <p:nvSpPr>
              <p:cNvPr id="254" name="Freeform 5">
                <a:extLst>
                  <a:ext uri="{FF2B5EF4-FFF2-40B4-BE49-F238E27FC236}">
                    <a16:creationId xmlns:a16="http://schemas.microsoft.com/office/drawing/2014/main" id="{4DA7A772-C934-42FD-A01C-2CD7CBDC2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425" y="3676651"/>
                <a:ext cx="1611313" cy="1820863"/>
              </a:xfrm>
              <a:custGeom>
                <a:avLst/>
                <a:gdLst>
                  <a:gd name="T0" fmla="*/ 1673 w 1788"/>
                  <a:gd name="T1" fmla="*/ 1905 h 2019"/>
                  <a:gd name="T2" fmla="*/ 1558 w 1788"/>
                  <a:gd name="T3" fmla="*/ 1794 h 2019"/>
                  <a:gd name="T4" fmla="*/ 1673 w 1788"/>
                  <a:gd name="T5" fmla="*/ 1682 h 2019"/>
                  <a:gd name="T6" fmla="*/ 1788 w 1788"/>
                  <a:gd name="T7" fmla="*/ 1571 h 2019"/>
                  <a:gd name="T8" fmla="*/ 448 w 1788"/>
                  <a:gd name="T9" fmla="*/ 230 h 2019"/>
                  <a:gd name="T10" fmla="*/ 336 w 1788"/>
                  <a:gd name="T11" fmla="*/ 115 h 2019"/>
                  <a:gd name="T12" fmla="*/ 224 w 1788"/>
                  <a:gd name="T13" fmla="*/ 0 h 2019"/>
                  <a:gd name="T14" fmla="*/ 113 w 1788"/>
                  <a:gd name="T15" fmla="*/ 115 h 2019"/>
                  <a:gd name="T16" fmla="*/ 0 w 1788"/>
                  <a:gd name="T17" fmla="*/ 230 h 2019"/>
                  <a:gd name="T18" fmla="*/ 1788 w 1788"/>
                  <a:gd name="T19" fmla="*/ 2019 h 2019"/>
                  <a:gd name="T20" fmla="*/ 1673 w 1788"/>
                  <a:gd name="T21" fmla="*/ 1905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88" h="2019">
                    <a:moveTo>
                      <a:pt x="1673" y="1905"/>
                    </a:moveTo>
                    <a:cubicBezTo>
                      <a:pt x="1558" y="1794"/>
                      <a:pt x="1558" y="1794"/>
                      <a:pt x="1558" y="1794"/>
                    </a:cubicBezTo>
                    <a:cubicBezTo>
                      <a:pt x="1673" y="1682"/>
                      <a:pt x="1673" y="1682"/>
                      <a:pt x="1673" y="1682"/>
                    </a:cubicBezTo>
                    <a:cubicBezTo>
                      <a:pt x="1788" y="1571"/>
                      <a:pt x="1788" y="1571"/>
                      <a:pt x="1788" y="1571"/>
                    </a:cubicBezTo>
                    <a:cubicBezTo>
                      <a:pt x="1048" y="1571"/>
                      <a:pt x="448" y="970"/>
                      <a:pt x="448" y="230"/>
                    </a:cubicBezTo>
                    <a:cubicBezTo>
                      <a:pt x="336" y="115"/>
                      <a:pt x="336" y="115"/>
                      <a:pt x="336" y="115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113" y="115"/>
                      <a:pt x="113" y="115"/>
                      <a:pt x="113" y="115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0" y="1218"/>
                      <a:pt x="800" y="2019"/>
                      <a:pt x="1788" y="2019"/>
                    </a:cubicBezTo>
                    <a:lnTo>
                      <a:pt x="1673" y="1905"/>
                    </a:lnTo>
                    <a:close/>
                  </a:path>
                </a:pathLst>
              </a:custGeom>
              <a:solidFill>
                <a:srgbClr val="4F62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">
                <a:extLst>
                  <a:ext uri="{FF2B5EF4-FFF2-40B4-BE49-F238E27FC236}">
                    <a16:creationId xmlns:a16="http://schemas.microsoft.com/office/drawing/2014/main" id="{EE24CF79-0FEE-47CE-B80D-0F95B56AE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1363" y="3884613"/>
                <a:ext cx="1819275" cy="1612900"/>
              </a:xfrm>
              <a:custGeom>
                <a:avLst/>
                <a:gdLst>
                  <a:gd name="T0" fmla="*/ 1905 w 2019"/>
                  <a:gd name="T1" fmla="*/ 115 h 1789"/>
                  <a:gd name="T2" fmla="*/ 1794 w 2019"/>
                  <a:gd name="T3" fmla="*/ 230 h 1789"/>
                  <a:gd name="T4" fmla="*/ 1682 w 2019"/>
                  <a:gd name="T5" fmla="*/ 115 h 1789"/>
                  <a:gd name="T6" fmla="*/ 1571 w 2019"/>
                  <a:gd name="T7" fmla="*/ 0 h 1789"/>
                  <a:gd name="T8" fmla="*/ 230 w 2019"/>
                  <a:gd name="T9" fmla="*/ 1341 h 1789"/>
                  <a:gd name="T10" fmla="*/ 230 w 2019"/>
                  <a:gd name="T11" fmla="*/ 1341 h 1789"/>
                  <a:gd name="T12" fmla="*/ 230 w 2019"/>
                  <a:gd name="T13" fmla="*/ 1341 h 1789"/>
                  <a:gd name="T14" fmla="*/ 115 w 2019"/>
                  <a:gd name="T15" fmla="*/ 1452 h 1789"/>
                  <a:gd name="T16" fmla="*/ 0 w 2019"/>
                  <a:gd name="T17" fmla="*/ 1564 h 1789"/>
                  <a:gd name="T18" fmla="*/ 115 w 2019"/>
                  <a:gd name="T19" fmla="*/ 1675 h 1789"/>
                  <a:gd name="T20" fmla="*/ 230 w 2019"/>
                  <a:gd name="T21" fmla="*/ 1789 h 1789"/>
                  <a:gd name="T22" fmla="*/ 230 w 2019"/>
                  <a:gd name="T23" fmla="*/ 1789 h 1789"/>
                  <a:gd name="T24" fmla="*/ 2019 w 2019"/>
                  <a:gd name="T25" fmla="*/ 0 h 1789"/>
                  <a:gd name="T26" fmla="*/ 1905 w 2019"/>
                  <a:gd name="T27" fmla="*/ 115 h 1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19" h="1789">
                    <a:moveTo>
                      <a:pt x="1905" y="115"/>
                    </a:moveTo>
                    <a:cubicBezTo>
                      <a:pt x="1794" y="230"/>
                      <a:pt x="1794" y="230"/>
                      <a:pt x="1794" y="230"/>
                    </a:cubicBezTo>
                    <a:cubicBezTo>
                      <a:pt x="1682" y="115"/>
                      <a:pt x="1682" y="115"/>
                      <a:pt x="1682" y="115"/>
                    </a:cubicBezTo>
                    <a:cubicBezTo>
                      <a:pt x="1571" y="0"/>
                      <a:pt x="1571" y="0"/>
                      <a:pt x="1571" y="0"/>
                    </a:cubicBezTo>
                    <a:cubicBezTo>
                      <a:pt x="1571" y="740"/>
                      <a:pt x="971" y="1341"/>
                      <a:pt x="230" y="1341"/>
                    </a:cubicBezTo>
                    <a:cubicBezTo>
                      <a:pt x="230" y="1341"/>
                      <a:pt x="230" y="1341"/>
                      <a:pt x="230" y="1341"/>
                    </a:cubicBezTo>
                    <a:cubicBezTo>
                      <a:pt x="230" y="1341"/>
                      <a:pt x="230" y="1341"/>
                      <a:pt x="230" y="1341"/>
                    </a:cubicBezTo>
                    <a:cubicBezTo>
                      <a:pt x="115" y="1452"/>
                      <a:pt x="115" y="1452"/>
                      <a:pt x="115" y="1452"/>
                    </a:cubicBezTo>
                    <a:cubicBezTo>
                      <a:pt x="0" y="1564"/>
                      <a:pt x="0" y="1564"/>
                      <a:pt x="0" y="1564"/>
                    </a:cubicBezTo>
                    <a:cubicBezTo>
                      <a:pt x="115" y="1675"/>
                      <a:pt x="115" y="1675"/>
                      <a:pt x="115" y="1675"/>
                    </a:cubicBezTo>
                    <a:cubicBezTo>
                      <a:pt x="230" y="1789"/>
                      <a:pt x="230" y="1789"/>
                      <a:pt x="230" y="1789"/>
                    </a:cubicBezTo>
                    <a:cubicBezTo>
                      <a:pt x="230" y="1789"/>
                      <a:pt x="230" y="1789"/>
                      <a:pt x="230" y="1789"/>
                    </a:cubicBezTo>
                    <a:cubicBezTo>
                      <a:pt x="1218" y="1789"/>
                      <a:pt x="2019" y="988"/>
                      <a:pt x="2019" y="0"/>
                    </a:cubicBezTo>
                    <a:lnTo>
                      <a:pt x="1905" y="115"/>
                    </a:lnTo>
                    <a:close/>
                  </a:path>
                </a:pathLst>
              </a:cu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8E391A44-ECB2-4313-8946-A44282723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425" y="2271713"/>
                <a:ext cx="1819275" cy="1612900"/>
              </a:xfrm>
              <a:custGeom>
                <a:avLst/>
                <a:gdLst>
                  <a:gd name="T0" fmla="*/ 1903 w 2018"/>
                  <a:gd name="T1" fmla="*/ 114 h 1789"/>
                  <a:gd name="T2" fmla="*/ 1788 w 2018"/>
                  <a:gd name="T3" fmla="*/ 0 h 1789"/>
                  <a:gd name="T4" fmla="*/ 0 w 2018"/>
                  <a:gd name="T5" fmla="*/ 1789 h 1789"/>
                  <a:gd name="T6" fmla="*/ 113 w 2018"/>
                  <a:gd name="T7" fmla="*/ 1674 h 1789"/>
                  <a:gd name="T8" fmla="*/ 224 w 2018"/>
                  <a:gd name="T9" fmla="*/ 1559 h 1789"/>
                  <a:gd name="T10" fmla="*/ 336 w 2018"/>
                  <a:gd name="T11" fmla="*/ 1674 h 1789"/>
                  <a:gd name="T12" fmla="*/ 448 w 2018"/>
                  <a:gd name="T13" fmla="*/ 1789 h 1789"/>
                  <a:gd name="T14" fmla="*/ 1788 w 2018"/>
                  <a:gd name="T15" fmla="*/ 449 h 1789"/>
                  <a:gd name="T16" fmla="*/ 1903 w 2018"/>
                  <a:gd name="T17" fmla="*/ 337 h 1789"/>
                  <a:gd name="T18" fmla="*/ 2018 w 2018"/>
                  <a:gd name="T19" fmla="*/ 225 h 1789"/>
                  <a:gd name="T20" fmla="*/ 1903 w 2018"/>
                  <a:gd name="T21" fmla="*/ 114 h 1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18" h="1789">
                    <a:moveTo>
                      <a:pt x="1903" y="114"/>
                    </a:moveTo>
                    <a:cubicBezTo>
                      <a:pt x="1788" y="0"/>
                      <a:pt x="1788" y="0"/>
                      <a:pt x="1788" y="0"/>
                    </a:cubicBezTo>
                    <a:cubicBezTo>
                      <a:pt x="800" y="0"/>
                      <a:pt x="0" y="801"/>
                      <a:pt x="0" y="1789"/>
                    </a:cubicBezTo>
                    <a:cubicBezTo>
                      <a:pt x="113" y="1674"/>
                      <a:pt x="113" y="1674"/>
                      <a:pt x="113" y="1674"/>
                    </a:cubicBezTo>
                    <a:cubicBezTo>
                      <a:pt x="224" y="1559"/>
                      <a:pt x="224" y="1559"/>
                      <a:pt x="224" y="1559"/>
                    </a:cubicBezTo>
                    <a:cubicBezTo>
                      <a:pt x="336" y="1674"/>
                      <a:pt x="336" y="1674"/>
                      <a:pt x="336" y="1674"/>
                    </a:cubicBezTo>
                    <a:cubicBezTo>
                      <a:pt x="448" y="1789"/>
                      <a:pt x="448" y="1789"/>
                      <a:pt x="448" y="1789"/>
                    </a:cubicBezTo>
                    <a:cubicBezTo>
                      <a:pt x="448" y="1049"/>
                      <a:pt x="1048" y="449"/>
                      <a:pt x="1788" y="449"/>
                    </a:cubicBezTo>
                    <a:cubicBezTo>
                      <a:pt x="1903" y="337"/>
                      <a:pt x="1903" y="337"/>
                      <a:pt x="1903" y="337"/>
                    </a:cubicBezTo>
                    <a:cubicBezTo>
                      <a:pt x="2018" y="225"/>
                      <a:pt x="2018" y="225"/>
                      <a:pt x="2018" y="225"/>
                    </a:cubicBezTo>
                    <a:lnTo>
                      <a:pt x="1903" y="114"/>
                    </a:lnTo>
                    <a:close/>
                  </a:path>
                </a:pathLst>
              </a:cu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A83C7925-3FDD-4051-B003-96BA0EB48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7738" y="2271713"/>
                <a:ext cx="1612900" cy="1820863"/>
              </a:xfrm>
              <a:custGeom>
                <a:avLst/>
                <a:gdLst>
                  <a:gd name="T0" fmla="*/ 0 w 1789"/>
                  <a:gd name="T1" fmla="*/ 0 h 2019"/>
                  <a:gd name="T2" fmla="*/ 0 w 1789"/>
                  <a:gd name="T3" fmla="*/ 0 h 2019"/>
                  <a:gd name="T4" fmla="*/ 115 w 1789"/>
                  <a:gd name="T5" fmla="*/ 114 h 2019"/>
                  <a:gd name="T6" fmla="*/ 230 w 1789"/>
                  <a:gd name="T7" fmla="*/ 225 h 2019"/>
                  <a:gd name="T8" fmla="*/ 115 w 1789"/>
                  <a:gd name="T9" fmla="*/ 337 h 2019"/>
                  <a:gd name="T10" fmla="*/ 0 w 1789"/>
                  <a:gd name="T11" fmla="*/ 449 h 2019"/>
                  <a:gd name="T12" fmla="*/ 0 w 1789"/>
                  <a:gd name="T13" fmla="*/ 449 h 2019"/>
                  <a:gd name="T14" fmla="*/ 1341 w 1789"/>
                  <a:gd name="T15" fmla="*/ 1789 h 2019"/>
                  <a:gd name="T16" fmla="*/ 1341 w 1789"/>
                  <a:gd name="T17" fmla="*/ 1789 h 2019"/>
                  <a:gd name="T18" fmla="*/ 1452 w 1789"/>
                  <a:gd name="T19" fmla="*/ 1904 h 2019"/>
                  <a:gd name="T20" fmla="*/ 1564 w 1789"/>
                  <a:gd name="T21" fmla="*/ 2019 h 2019"/>
                  <a:gd name="T22" fmla="*/ 1675 w 1789"/>
                  <a:gd name="T23" fmla="*/ 1904 h 2019"/>
                  <a:gd name="T24" fmla="*/ 1789 w 1789"/>
                  <a:gd name="T25" fmla="*/ 1789 h 2019"/>
                  <a:gd name="T26" fmla="*/ 0 w 1789"/>
                  <a:gd name="T27" fmla="*/ 0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9" h="201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5" y="114"/>
                      <a:pt x="115" y="114"/>
                      <a:pt x="115" y="114"/>
                    </a:cubicBezTo>
                    <a:cubicBezTo>
                      <a:pt x="230" y="225"/>
                      <a:pt x="230" y="225"/>
                      <a:pt x="230" y="225"/>
                    </a:cubicBezTo>
                    <a:cubicBezTo>
                      <a:pt x="115" y="337"/>
                      <a:pt x="115" y="337"/>
                      <a:pt x="115" y="337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741" y="449"/>
                      <a:pt x="1341" y="1049"/>
                      <a:pt x="1341" y="1789"/>
                    </a:cubicBezTo>
                    <a:cubicBezTo>
                      <a:pt x="1341" y="1789"/>
                      <a:pt x="1341" y="1789"/>
                      <a:pt x="1341" y="1789"/>
                    </a:cubicBezTo>
                    <a:cubicBezTo>
                      <a:pt x="1452" y="1904"/>
                      <a:pt x="1452" y="1904"/>
                      <a:pt x="1452" y="1904"/>
                    </a:cubicBezTo>
                    <a:cubicBezTo>
                      <a:pt x="1564" y="2019"/>
                      <a:pt x="1564" y="2019"/>
                      <a:pt x="1564" y="2019"/>
                    </a:cubicBezTo>
                    <a:cubicBezTo>
                      <a:pt x="1675" y="1904"/>
                      <a:pt x="1675" y="1904"/>
                      <a:pt x="1675" y="1904"/>
                    </a:cubicBezTo>
                    <a:cubicBezTo>
                      <a:pt x="1789" y="1789"/>
                      <a:pt x="1789" y="1789"/>
                      <a:pt x="1789" y="1789"/>
                    </a:cubicBezTo>
                    <a:cubicBezTo>
                      <a:pt x="1789" y="801"/>
                      <a:pt x="988" y="0"/>
                      <a:pt x="0" y="0"/>
                    </a:cubicBezTo>
                    <a:close/>
                  </a:path>
                </a:pathLst>
              </a:custGeom>
              <a:solidFill>
                <a:srgbClr val="4F62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11" name="Rectangle 210">
            <a:extLst>
              <a:ext uri="{FF2B5EF4-FFF2-40B4-BE49-F238E27FC236}">
                <a16:creationId xmlns:a16="http://schemas.microsoft.com/office/drawing/2014/main" id="{1D387135-D22E-464A-B85E-1D35A47CC074}"/>
              </a:ext>
            </a:extLst>
          </p:cNvPr>
          <p:cNvSpPr/>
          <p:nvPr/>
        </p:nvSpPr>
        <p:spPr>
          <a:xfrm>
            <a:off x="8362032" y="3622611"/>
            <a:ext cx="2696493" cy="1340915"/>
          </a:xfrm>
          <a:prstGeom prst="rect">
            <a:avLst/>
          </a:prstGeom>
          <a:solidFill>
            <a:srgbClr val="DFE0E1"/>
          </a:solidFill>
          <a:ln w="25400" cap="flat" cmpd="sng" algn="ctr">
            <a:noFill/>
            <a:prstDash val="solid"/>
          </a:ln>
          <a:effectLst>
            <a:softEdge rad="31750"/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07F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SQL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the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defacto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standard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07F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modeling</a:t>
            </a:r>
          </a:p>
        </p:txBody>
      </p:sp>
      <p:pic>
        <p:nvPicPr>
          <p:cNvPr id="212" name="Google Shape;925;p93">
            <a:extLst>
              <a:ext uri="{FF2B5EF4-FFF2-40B4-BE49-F238E27FC236}">
                <a16:creationId xmlns:a16="http://schemas.microsoft.com/office/drawing/2014/main" id="{51249F14-45CE-4FEE-B517-007C6CDBB7FB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8649" y="2479145"/>
            <a:ext cx="875150" cy="280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1231;p97">
            <a:extLst>
              <a:ext uri="{FF2B5EF4-FFF2-40B4-BE49-F238E27FC236}">
                <a16:creationId xmlns:a16="http://schemas.microsoft.com/office/drawing/2014/main" id="{6325AEC0-0D1E-45C2-8460-F190D7F9BD06}"/>
              </a:ext>
            </a:extLst>
          </p:cNvPr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349" y="1994059"/>
            <a:ext cx="962164" cy="573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1300;p99">
            <a:extLst>
              <a:ext uri="{FF2B5EF4-FFF2-40B4-BE49-F238E27FC236}">
                <a16:creationId xmlns:a16="http://schemas.microsoft.com/office/drawing/2014/main" id="{F249079D-1F3E-4F81-88C0-6B69E3EDBE50}"/>
              </a:ext>
            </a:extLst>
          </p:cNvPr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808" y="1800962"/>
            <a:ext cx="812862" cy="375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Picture 8" descr="Python Logo, history, meaning, symbol, PNG">
            <a:extLst>
              <a:ext uri="{FF2B5EF4-FFF2-40B4-BE49-F238E27FC236}">
                <a16:creationId xmlns:a16="http://schemas.microsoft.com/office/drawing/2014/main" id="{899F2D84-9FA9-4951-A9F1-9FA3FA95F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0444" y="1711059"/>
            <a:ext cx="819110" cy="46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2" descr="Air Flow Png - Apache Airflow Logo Png, Transparent Png , Transparent Png  Image - PNGitem">
            <a:extLst>
              <a:ext uri="{FF2B5EF4-FFF2-40B4-BE49-F238E27FC236}">
                <a16:creationId xmlns:a16="http://schemas.microsoft.com/office/drawing/2014/main" id="{8531201A-5622-4F76-8343-4E8C19FC2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7087" y="2177073"/>
            <a:ext cx="963212" cy="32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" descr="Matillion">
            <a:extLst>
              <a:ext uri="{FF2B5EF4-FFF2-40B4-BE49-F238E27FC236}">
                <a16:creationId xmlns:a16="http://schemas.microsoft.com/office/drawing/2014/main" id="{BFB5B857-B21E-4B94-BDF3-B9CCE1909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7883" y="2681260"/>
            <a:ext cx="907159" cy="33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" name="Picture 12" descr="Moderne Data Pipelines mit dem data build tool (dbt) – Teil 1: Einführung">
            <a:extLst>
              <a:ext uri="{FF2B5EF4-FFF2-40B4-BE49-F238E27FC236}">
                <a16:creationId xmlns:a16="http://schemas.microsoft.com/office/drawing/2014/main" id="{6423A6FB-938E-4404-8EEE-174C20C69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713" y="2801105"/>
            <a:ext cx="837860" cy="41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24D99FD-AFEC-4730-81AB-03CDBE54B28B}"/>
              </a:ext>
            </a:extLst>
          </p:cNvPr>
          <p:cNvGrpSpPr/>
          <p:nvPr/>
        </p:nvGrpSpPr>
        <p:grpSpPr>
          <a:xfrm>
            <a:off x="2614542" y="3200883"/>
            <a:ext cx="2015927" cy="1636295"/>
            <a:chOff x="2624586" y="3200883"/>
            <a:chExt cx="2015927" cy="1636295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FA55461-61F2-4356-9DA9-30E3117C3EFC}"/>
                </a:ext>
              </a:extLst>
            </p:cNvPr>
            <p:cNvSpPr/>
            <p:nvPr/>
          </p:nvSpPr>
          <p:spPr>
            <a:xfrm>
              <a:off x="3004218" y="3200883"/>
              <a:ext cx="1636295" cy="16362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200" u="none" strike="noStrike" cap="none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0AA5AD42-9F54-4ABC-B9C5-5C767E372627}"/>
                </a:ext>
              </a:extLst>
            </p:cNvPr>
            <p:cNvGrpSpPr/>
            <p:nvPr/>
          </p:nvGrpSpPr>
          <p:grpSpPr>
            <a:xfrm>
              <a:off x="3537117" y="3436495"/>
              <a:ext cx="762473" cy="846064"/>
              <a:chOff x="9526588" y="307055"/>
              <a:chExt cx="688975" cy="764508"/>
            </a:xfrm>
          </p:grpSpPr>
          <p:sp>
            <p:nvSpPr>
              <p:cNvPr id="105" name="Freeform 50">
                <a:extLst>
                  <a:ext uri="{FF2B5EF4-FFF2-40B4-BE49-F238E27FC236}">
                    <a16:creationId xmlns:a16="http://schemas.microsoft.com/office/drawing/2014/main" id="{F0957D63-98DF-4D24-8AD5-AED967D33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6588" y="640434"/>
                <a:ext cx="442913" cy="357188"/>
              </a:xfrm>
              <a:custGeom>
                <a:avLst/>
                <a:gdLst>
                  <a:gd name="T0" fmla="*/ 240 w 240"/>
                  <a:gd name="T1" fmla="*/ 67 h 200"/>
                  <a:gd name="T2" fmla="*/ 240 w 240"/>
                  <a:gd name="T3" fmla="*/ 54 h 200"/>
                  <a:gd name="T4" fmla="*/ 120 w 240"/>
                  <a:gd name="T5" fmla="*/ 0 h 200"/>
                  <a:gd name="T6" fmla="*/ 0 w 240"/>
                  <a:gd name="T7" fmla="*/ 67 h 200"/>
                  <a:gd name="T8" fmla="*/ 0 w 240"/>
                  <a:gd name="T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00">
                    <a:moveTo>
                      <a:pt x="240" y="67"/>
                    </a:moveTo>
                    <a:cubicBezTo>
                      <a:pt x="240" y="54"/>
                      <a:pt x="240" y="54"/>
                      <a:pt x="240" y="54"/>
                    </a:cubicBezTo>
                    <a:cubicBezTo>
                      <a:pt x="240" y="30"/>
                      <a:pt x="174" y="0"/>
                      <a:pt x="120" y="0"/>
                    </a:cubicBezTo>
                    <a:cubicBezTo>
                      <a:pt x="66" y="0"/>
                      <a:pt x="0" y="43"/>
                      <a:pt x="0" y="67"/>
                    </a:cubicBezTo>
                    <a:cubicBezTo>
                      <a:pt x="0" y="200"/>
                      <a:pt x="0" y="200"/>
                      <a:pt x="0" y="200"/>
                    </a:cubicBezTo>
                  </a:path>
                </a:pathLst>
              </a:custGeom>
              <a:noFill/>
              <a:ln w="38100" cap="rnd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Freeform 51">
                <a:extLst>
                  <a:ext uri="{FF2B5EF4-FFF2-40B4-BE49-F238E27FC236}">
                    <a16:creationId xmlns:a16="http://schemas.microsoft.com/office/drawing/2014/main" id="{FDC6268B-42AE-4105-8E7F-AE1FF398A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7238" y="307055"/>
                <a:ext cx="222250" cy="261938"/>
              </a:xfrm>
              <a:custGeom>
                <a:avLst/>
                <a:gdLst>
                  <a:gd name="T0" fmla="*/ 60 w 120"/>
                  <a:gd name="T1" fmla="*/ 0 h 146"/>
                  <a:gd name="T2" fmla="*/ 0 w 120"/>
                  <a:gd name="T3" fmla="*/ 52 h 146"/>
                  <a:gd name="T4" fmla="*/ 0 w 120"/>
                  <a:gd name="T5" fmla="*/ 94 h 146"/>
                  <a:gd name="T6" fmla="*/ 60 w 120"/>
                  <a:gd name="T7" fmla="*/ 146 h 146"/>
                  <a:gd name="T8" fmla="*/ 120 w 120"/>
                  <a:gd name="T9" fmla="*/ 94 h 146"/>
                  <a:gd name="T10" fmla="*/ 120 w 120"/>
                  <a:gd name="T11" fmla="*/ 52 h 146"/>
                  <a:gd name="T12" fmla="*/ 60 w 120"/>
                  <a:gd name="T13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146">
                    <a:moveTo>
                      <a:pt x="60" y="0"/>
                    </a:moveTo>
                    <a:cubicBezTo>
                      <a:pt x="29" y="0"/>
                      <a:pt x="0" y="23"/>
                      <a:pt x="0" y="52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123"/>
                      <a:pt x="29" y="146"/>
                      <a:pt x="60" y="146"/>
                    </a:cubicBezTo>
                    <a:cubicBezTo>
                      <a:pt x="91" y="146"/>
                      <a:pt x="120" y="123"/>
                      <a:pt x="120" y="94"/>
                    </a:cubicBezTo>
                    <a:cubicBezTo>
                      <a:pt x="120" y="52"/>
                      <a:pt x="120" y="52"/>
                      <a:pt x="120" y="52"/>
                    </a:cubicBezTo>
                    <a:cubicBezTo>
                      <a:pt x="120" y="23"/>
                      <a:pt x="91" y="0"/>
                      <a:pt x="60" y="0"/>
                    </a:cubicBezTo>
                    <a:close/>
                  </a:path>
                </a:pathLst>
              </a:custGeom>
              <a:noFill/>
              <a:ln w="38100" cap="rnd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Freeform 52">
                <a:extLst>
                  <a:ext uri="{FF2B5EF4-FFF2-40B4-BE49-F238E27FC236}">
                    <a16:creationId xmlns:a16="http://schemas.microsoft.com/office/drawing/2014/main" id="{F8B4D6D9-4EB5-44D5-8F47-6C9A4918A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7238" y="833438"/>
                <a:ext cx="568325" cy="238125"/>
              </a:xfrm>
              <a:custGeom>
                <a:avLst/>
                <a:gdLst>
                  <a:gd name="T0" fmla="*/ 280 w 358"/>
                  <a:gd name="T1" fmla="*/ 150 h 150"/>
                  <a:gd name="T2" fmla="*/ 358 w 358"/>
                  <a:gd name="T3" fmla="*/ 0 h 150"/>
                  <a:gd name="T4" fmla="*/ 140 w 358"/>
                  <a:gd name="T5" fmla="*/ 0 h 150"/>
                  <a:gd name="T6" fmla="*/ 94 w 358"/>
                  <a:gd name="T7" fmla="*/ 105 h 150"/>
                  <a:gd name="T8" fmla="*/ 0 w 358"/>
                  <a:gd name="T9" fmla="*/ 10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8" h="150">
                    <a:moveTo>
                      <a:pt x="280" y="150"/>
                    </a:moveTo>
                    <a:lnTo>
                      <a:pt x="358" y="0"/>
                    </a:lnTo>
                    <a:lnTo>
                      <a:pt x="140" y="0"/>
                    </a:lnTo>
                    <a:lnTo>
                      <a:pt x="94" y="105"/>
                    </a:lnTo>
                    <a:lnTo>
                      <a:pt x="0" y="105"/>
                    </a:lnTo>
                  </a:path>
                </a:pathLst>
              </a:custGeom>
              <a:noFill/>
              <a:ln w="38100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Line 54">
                <a:extLst>
                  <a:ext uri="{FF2B5EF4-FFF2-40B4-BE49-F238E27FC236}">
                    <a16:creationId xmlns:a16="http://schemas.microsoft.com/office/drawing/2014/main" id="{0DD9ED0B-00C2-423C-A7FF-369215A636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10216" y="1071563"/>
                <a:ext cx="476839" cy="0"/>
              </a:xfrm>
              <a:prstGeom prst="line">
                <a:avLst/>
              </a:prstGeom>
              <a:noFill/>
              <a:ln w="38100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9" name="Google Shape;862;p91">
              <a:extLst>
                <a:ext uri="{FF2B5EF4-FFF2-40B4-BE49-F238E27FC236}">
                  <a16:creationId xmlns:a16="http://schemas.microsoft.com/office/drawing/2014/main" id="{79C2D352-D080-43BC-934D-B3368B75F08B}"/>
                </a:ext>
              </a:extLst>
            </p:cNvPr>
            <p:cNvSpPr txBox="1"/>
            <p:nvPr/>
          </p:nvSpPr>
          <p:spPr>
            <a:xfrm>
              <a:off x="2624586" y="4282751"/>
              <a:ext cx="1876363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Applications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810E3C-AE4E-477D-A05B-6A2A1EA25493}"/>
              </a:ext>
            </a:extLst>
          </p:cNvPr>
          <p:cNvGrpSpPr/>
          <p:nvPr/>
        </p:nvGrpSpPr>
        <p:grpSpPr>
          <a:xfrm>
            <a:off x="1889584" y="4733791"/>
            <a:ext cx="2399963" cy="813704"/>
            <a:chOff x="1949056" y="4725699"/>
            <a:chExt cx="2399963" cy="813704"/>
          </a:xfrm>
        </p:grpSpPr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D3734120-0C1F-4536-ABB9-851C47DB652B}"/>
                </a:ext>
              </a:extLst>
            </p:cNvPr>
            <p:cNvSpPr/>
            <p:nvPr/>
          </p:nvSpPr>
          <p:spPr>
            <a:xfrm>
              <a:off x="2036483" y="4725699"/>
              <a:ext cx="2312536" cy="201020"/>
            </a:xfrm>
            <a:prstGeom prst="round2SameRect">
              <a:avLst>
                <a:gd name="adj1" fmla="val 23393"/>
                <a:gd name="adj2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16FE8FE-FF48-45E3-85D9-F4FA930BD205}"/>
                </a:ext>
              </a:extLst>
            </p:cNvPr>
            <p:cNvGrpSpPr/>
            <p:nvPr/>
          </p:nvGrpSpPr>
          <p:grpSpPr>
            <a:xfrm>
              <a:off x="1949056" y="4733260"/>
              <a:ext cx="2346486" cy="806143"/>
              <a:chOff x="809688" y="4589714"/>
              <a:chExt cx="3284903" cy="1128541"/>
            </a:xfrm>
          </p:grpSpPr>
          <p:sp>
            <p:nvSpPr>
              <p:cNvPr id="222" name="Google Shape;960;p94">
                <a:extLst>
                  <a:ext uri="{FF2B5EF4-FFF2-40B4-BE49-F238E27FC236}">
                    <a16:creationId xmlns:a16="http://schemas.microsoft.com/office/drawing/2014/main" id="{5EC7EDE8-CDB7-47D6-A1F6-476E009EAC73}"/>
                  </a:ext>
                </a:extLst>
              </p:cNvPr>
              <p:cNvSpPr txBox="1"/>
              <p:nvPr/>
            </p:nvSpPr>
            <p:spPr>
              <a:xfrm>
                <a:off x="809688" y="5233175"/>
                <a:ext cx="682260" cy="40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800" b="1" i="0" u="none" strike="noStrike" kern="0" cap="none" spc="0" normalizeH="0" baseline="0" noProof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SaaS</a:t>
                </a:r>
                <a:endParaRPr kumimoji="0" sz="800" b="1" i="0" u="none" strike="noStrike" kern="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23" name="Google Shape;961;p94">
                <a:extLst>
                  <a:ext uri="{FF2B5EF4-FFF2-40B4-BE49-F238E27FC236}">
                    <a16:creationId xmlns:a16="http://schemas.microsoft.com/office/drawing/2014/main" id="{F8DED4CC-FC98-4342-846C-2A145C956C73}"/>
                  </a:ext>
                </a:extLst>
              </p:cNvPr>
              <p:cNvSpPr txBox="1"/>
              <p:nvPr/>
            </p:nvSpPr>
            <p:spPr>
              <a:xfrm>
                <a:off x="1310410" y="5229272"/>
                <a:ext cx="1019959" cy="4097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800" b="1" i="0" u="none" strike="noStrike" kern="0" cap="none" spc="0" normalizeH="0" baseline="0" noProof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Database</a:t>
                </a:r>
                <a:endParaRPr kumimoji="0" sz="800" b="1" i="0" u="none" strike="noStrike" kern="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97846E19-20F4-4569-9E32-02434D2DB1A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496737" y="5008562"/>
                <a:ext cx="640082" cy="284849"/>
                <a:chOff x="7108186" y="1182477"/>
                <a:chExt cx="1115687" cy="496504"/>
              </a:xfrm>
            </p:grpSpPr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1115485E-D4C5-4DAA-B5BE-E9E90A91A854}"/>
                    </a:ext>
                  </a:extLst>
                </p:cNvPr>
                <p:cNvGrpSpPr/>
                <p:nvPr/>
              </p:nvGrpSpPr>
              <p:grpSpPr>
                <a:xfrm>
                  <a:off x="7456624" y="1185998"/>
                  <a:ext cx="414446" cy="492983"/>
                  <a:chOff x="1698626" y="3860800"/>
                  <a:chExt cx="846138" cy="1006476"/>
                </a:xfrm>
              </p:grpSpPr>
              <p:grpSp>
                <p:nvGrpSpPr>
                  <p:cNvPr id="244" name="Group 243">
                    <a:extLst>
                      <a:ext uri="{FF2B5EF4-FFF2-40B4-BE49-F238E27FC236}">
                        <a16:creationId xmlns:a16="http://schemas.microsoft.com/office/drawing/2014/main" id="{3ABABC5A-1C37-4669-8867-9D023F0CF34D}"/>
                      </a:ext>
                    </a:extLst>
                  </p:cNvPr>
                  <p:cNvGrpSpPr/>
                  <p:nvPr/>
                </p:nvGrpSpPr>
                <p:grpSpPr>
                  <a:xfrm>
                    <a:off x="1698626" y="3860800"/>
                    <a:ext cx="846138" cy="1006476"/>
                    <a:chOff x="1698626" y="3860800"/>
                    <a:chExt cx="846138" cy="1006476"/>
                  </a:xfrm>
                </p:grpSpPr>
                <p:sp>
                  <p:nvSpPr>
                    <p:cNvPr id="248" name="Freeform 92">
                      <a:extLst>
                        <a:ext uri="{FF2B5EF4-FFF2-40B4-BE49-F238E27FC236}">
                          <a16:creationId xmlns:a16="http://schemas.microsoft.com/office/drawing/2014/main" id="{BB2E5E42-562B-4445-890C-5997B1CDED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98626" y="3860800"/>
                      <a:ext cx="846138" cy="384796"/>
                    </a:xfrm>
                    <a:custGeom>
                      <a:avLst/>
                      <a:gdLst>
                        <a:gd name="T0" fmla="*/ 454 w 454"/>
                        <a:gd name="T1" fmla="*/ 80 h 294"/>
                        <a:gd name="T2" fmla="*/ 227 w 454"/>
                        <a:gd name="T3" fmla="*/ 0 h 294"/>
                        <a:gd name="T4" fmla="*/ 0 w 454"/>
                        <a:gd name="T5" fmla="*/ 80 h 294"/>
                        <a:gd name="T6" fmla="*/ 0 w 454"/>
                        <a:gd name="T7" fmla="*/ 214 h 294"/>
                        <a:gd name="T8" fmla="*/ 227 w 454"/>
                        <a:gd name="T9" fmla="*/ 294 h 294"/>
                        <a:gd name="T10" fmla="*/ 454 w 454"/>
                        <a:gd name="T11" fmla="*/ 214 h 294"/>
                        <a:gd name="T12" fmla="*/ 454 w 454"/>
                        <a:gd name="T13" fmla="*/ 80 h 294"/>
                        <a:gd name="connsiteX0" fmla="*/ 5000 w 10000"/>
                        <a:gd name="connsiteY0" fmla="*/ 10000 h 11730"/>
                        <a:gd name="connsiteX1" fmla="*/ 10000 w 10000"/>
                        <a:gd name="connsiteY1" fmla="*/ 7279 h 11730"/>
                        <a:gd name="connsiteX2" fmla="*/ 10000 w 10000"/>
                        <a:gd name="connsiteY2" fmla="*/ 2721 h 11730"/>
                        <a:gd name="connsiteX3" fmla="*/ 5000 w 10000"/>
                        <a:gd name="connsiteY3" fmla="*/ 0 h 11730"/>
                        <a:gd name="connsiteX4" fmla="*/ 0 w 10000"/>
                        <a:gd name="connsiteY4" fmla="*/ 2721 h 11730"/>
                        <a:gd name="connsiteX5" fmla="*/ 0 w 10000"/>
                        <a:gd name="connsiteY5" fmla="*/ 7279 h 11730"/>
                        <a:gd name="connsiteX6" fmla="*/ 6081 w 10000"/>
                        <a:gd name="connsiteY6" fmla="*/ 11730 h 11730"/>
                        <a:gd name="connsiteX0" fmla="*/ 5000 w 10000"/>
                        <a:gd name="connsiteY0" fmla="*/ 10000 h 10000"/>
                        <a:gd name="connsiteX1" fmla="*/ 10000 w 10000"/>
                        <a:gd name="connsiteY1" fmla="*/ 7279 h 10000"/>
                        <a:gd name="connsiteX2" fmla="*/ 10000 w 10000"/>
                        <a:gd name="connsiteY2" fmla="*/ 2721 h 10000"/>
                        <a:gd name="connsiteX3" fmla="*/ 5000 w 10000"/>
                        <a:gd name="connsiteY3" fmla="*/ 0 h 10000"/>
                        <a:gd name="connsiteX4" fmla="*/ 0 w 10000"/>
                        <a:gd name="connsiteY4" fmla="*/ 2721 h 10000"/>
                        <a:gd name="connsiteX5" fmla="*/ 0 w 10000"/>
                        <a:gd name="connsiteY5" fmla="*/ 7279 h 10000"/>
                        <a:gd name="connsiteX0" fmla="*/ 10000 w 10000"/>
                        <a:gd name="connsiteY0" fmla="*/ 7279 h 7279"/>
                        <a:gd name="connsiteX1" fmla="*/ 10000 w 10000"/>
                        <a:gd name="connsiteY1" fmla="*/ 2721 h 7279"/>
                        <a:gd name="connsiteX2" fmla="*/ 5000 w 10000"/>
                        <a:gd name="connsiteY2" fmla="*/ 0 h 7279"/>
                        <a:gd name="connsiteX3" fmla="*/ 0 w 10000"/>
                        <a:gd name="connsiteY3" fmla="*/ 2721 h 7279"/>
                        <a:gd name="connsiteX4" fmla="*/ 0 w 10000"/>
                        <a:gd name="connsiteY4" fmla="*/ 7279 h 72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7279">
                          <a:moveTo>
                            <a:pt x="10000" y="7279"/>
                          </a:moveTo>
                          <a:lnTo>
                            <a:pt x="10000" y="2721"/>
                          </a:lnTo>
                          <a:cubicBezTo>
                            <a:pt x="10000" y="1224"/>
                            <a:pt x="7753" y="0"/>
                            <a:pt x="5000" y="0"/>
                          </a:cubicBezTo>
                          <a:cubicBezTo>
                            <a:pt x="2247" y="0"/>
                            <a:pt x="0" y="1224"/>
                            <a:pt x="0" y="2721"/>
                          </a:cubicBezTo>
                          <a:lnTo>
                            <a:pt x="0" y="7279"/>
                          </a:lnTo>
                        </a:path>
                      </a:pathLst>
                    </a:custGeom>
                    <a:noFill/>
                    <a:ln w="19050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p:txBody>
                </p:sp>
                <p:sp>
                  <p:nvSpPr>
                    <p:cNvPr id="249" name="Freeform 95">
                      <a:extLst>
                        <a:ext uri="{FF2B5EF4-FFF2-40B4-BE49-F238E27FC236}">
                          <a16:creationId xmlns:a16="http://schemas.microsoft.com/office/drawing/2014/main" id="{3E75FFAA-3D98-4BA8-A6D7-7D453D58E3F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98626" y="4579938"/>
                      <a:ext cx="846138" cy="287338"/>
                    </a:xfrm>
                    <a:custGeom>
                      <a:avLst/>
                      <a:gdLst>
                        <a:gd name="T0" fmla="*/ 0 w 454"/>
                        <a:gd name="T1" fmla="*/ 0 h 160"/>
                        <a:gd name="T2" fmla="*/ 0 w 454"/>
                        <a:gd name="T3" fmla="*/ 80 h 160"/>
                        <a:gd name="T4" fmla="*/ 227 w 454"/>
                        <a:gd name="T5" fmla="*/ 160 h 160"/>
                        <a:gd name="T6" fmla="*/ 454 w 454"/>
                        <a:gd name="T7" fmla="*/ 80 h 160"/>
                        <a:gd name="T8" fmla="*/ 454 w 454"/>
                        <a:gd name="T9" fmla="*/ 0 h 1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4" h="160">
                          <a:moveTo>
                            <a:pt x="0" y="0"/>
                          </a:moveTo>
                          <a:cubicBezTo>
                            <a:pt x="0" y="80"/>
                            <a:pt x="0" y="80"/>
                            <a:pt x="0" y="80"/>
                          </a:cubicBezTo>
                          <a:cubicBezTo>
                            <a:pt x="0" y="125"/>
                            <a:pt x="102" y="160"/>
                            <a:pt x="227" y="160"/>
                          </a:cubicBezTo>
                          <a:cubicBezTo>
                            <a:pt x="352" y="160"/>
                            <a:pt x="454" y="125"/>
                            <a:pt x="454" y="80"/>
                          </a:cubicBezTo>
                          <a:cubicBezTo>
                            <a:pt x="454" y="0"/>
                            <a:pt x="454" y="0"/>
                            <a:pt x="454" y="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p:txBody>
                </p:sp>
              </p:grpSp>
              <p:sp>
                <p:nvSpPr>
                  <p:cNvPr id="245" name="Freeform 93">
                    <a:extLst>
                      <a:ext uri="{FF2B5EF4-FFF2-40B4-BE49-F238E27FC236}">
                        <a16:creationId xmlns:a16="http://schemas.microsoft.com/office/drawing/2014/main" id="{93265CB5-47CA-42FF-A3BF-D173ECE600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98626" y="4005263"/>
                    <a:ext cx="846138" cy="144463"/>
                  </a:xfrm>
                  <a:custGeom>
                    <a:avLst/>
                    <a:gdLst>
                      <a:gd name="T0" fmla="*/ 0 w 454"/>
                      <a:gd name="T1" fmla="*/ 0 h 80"/>
                      <a:gd name="T2" fmla="*/ 227 w 454"/>
                      <a:gd name="T3" fmla="*/ 80 h 80"/>
                      <a:gd name="T4" fmla="*/ 454 w 454"/>
                      <a:gd name="T5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54" h="80">
                        <a:moveTo>
                          <a:pt x="0" y="0"/>
                        </a:moveTo>
                        <a:cubicBezTo>
                          <a:pt x="0" y="45"/>
                          <a:pt x="102" y="80"/>
                          <a:pt x="227" y="80"/>
                        </a:cubicBezTo>
                        <a:cubicBezTo>
                          <a:pt x="352" y="80"/>
                          <a:pt x="454" y="45"/>
                          <a:pt x="454" y="0"/>
                        </a:cubicBezTo>
                      </a:path>
                    </a:pathLst>
                  </a:custGeom>
                  <a:noFill/>
                  <a:ln w="19050" cap="flat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endParaRPr>
                  </a:p>
                </p:txBody>
              </p:sp>
              <p:cxnSp>
                <p:nvCxnSpPr>
                  <p:cNvPr id="246" name="Straight Connector 245">
                    <a:extLst>
                      <a:ext uri="{FF2B5EF4-FFF2-40B4-BE49-F238E27FC236}">
                        <a16:creationId xmlns:a16="http://schemas.microsoft.com/office/drawing/2014/main" id="{445A85AB-9602-4677-94E1-DEE466D476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698626" y="4158394"/>
                    <a:ext cx="0" cy="43021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>
                    <a:extLst>
                      <a:ext uri="{FF2B5EF4-FFF2-40B4-BE49-F238E27FC236}">
                        <a16:creationId xmlns:a16="http://schemas.microsoft.com/office/drawing/2014/main" id="{0DEDE909-AD55-4104-A7C3-B0FF3D6609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4764" y="4213119"/>
                    <a:ext cx="0" cy="43021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8" name="Group 227">
                  <a:extLst>
                    <a:ext uri="{FF2B5EF4-FFF2-40B4-BE49-F238E27FC236}">
                      <a16:creationId xmlns:a16="http://schemas.microsoft.com/office/drawing/2014/main" id="{D162CF87-960C-4DE4-8D6C-394654416EA4}"/>
                    </a:ext>
                  </a:extLst>
                </p:cNvPr>
                <p:cNvGrpSpPr/>
                <p:nvPr/>
              </p:nvGrpSpPr>
              <p:grpSpPr>
                <a:xfrm>
                  <a:off x="7875406" y="1182477"/>
                  <a:ext cx="348467" cy="414500"/>
                  <a:chOff x="1698626" y="3860800"/>
                  <a:chExt cx="846138" cy="1006476"/>
                </a:xfrm>
              </p:grpSpPr>
              <p:grpSp>
                <p:nvGrpSpPr>
                  <p:cNvPr id="238" name="Group 237">
                    <a:extLst>
                      <a:ext uri="{FF2B5EF4-FFF2-40B4-BE49-F238E27FC236}">
                        <a16:creationId xmlns:a16="http://schemas.microsoft.com/office/drawing/2014/main" id="{5E1E9BC4-F020-48C4-A1C4-8E4428C0E999}"/>
                      </a:ext>
                    </a:extLst>
                  </p:cNvPr>
                  <p:cNvGrpSpPr/>
                  <p:nvPr/>
                </p:nvGrpSpPr>
                <p:grpSpPr>
                  <a:xfrm>
                    <a:off x="1698626" y="3860800"/>
                    <a:ext cx="846138" cy="1006476"/>
                    <a:chOff x="1698626" y="3860800"/>
                    <a:chExt cx="846138" cy="1006476"/>
                  </a:xfrm>
                </p:grpSpPr>
                <p:sp>
                  <p:nvSpPr>
                    <p:cNvPr id="242" name="Freeform 92">
                      <a:extLst>
                        <a:ext uri="{FF2B5EF4-FFF2-40B4-BE49-F238E27FC236}">
                          <a16:creationId xmlns:a16="http://schemas.microsoft.com/office/drawing/2014/main" id="{95433337-F752-40D7-88CF-A2CBCBE65C9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98626" y="3860800"/>
                      <a:ext cx="846138" cy="384796"/>
                    </a:xfrm>
                    <a:custGeom>
                      <a:avLst/>
                      <a:gdLst>
                        <a:gd name="T0" fmla="*/ 454 w 454"/>
                        <a:gd name="T1" fmla="*/ 80 h 294"/>
                        <a:gd name="T2" fmla="*/ 227 w 454"/>
                        <a:gd name="T3" fmla="*/ 0 h 294"/>
                        <a:gd name="T4" fmla="*/ 0 w 454"/>
                        <a:gd name="T5" fmla="*/ 80 h 294"/>
                        <a:gd name="T6" fmla="*/ 0 w 454"/>
                        <a:gd name="T7" fmla="*/ 214 h 294"/>
                        <a:gd name="T8" fmla="*/ 227 w 454"/>
                        <a:gd name="T9" fmla="*/ 294 h 294"/>
                        <a:gd name="T10" fmla="*/ 454 w 454"/>
                        <a:gd name="T11" fmla="*/ 214 h 294"/>
                        <a:gd name="T12" fmla="*/ 454 w 454"/>
                        <a:gd name="T13" fmla="*/ 80 h 294"/>
                        <a:gd name="connsiteX0" fmla="*/ 5000 w 10000"/>
                        <a:gd name="connsiteY0" fmla="*/ 10000 h 11730"/>
                        <a:gd name="connsiteX1" fmla="*/ 10000 w 10000"/>
                        <a:gd name="connsiteY1" fmla="*/ 7279 h 11730"/>
                        <a:gd name="connsiteX2" fmla="*/ 10000 w 10000"/>
                        <a:gd name="connsiteY2" fmla="*/ 2721 h 11730"/>
                        <a:gd name="connsiteX3" fmla="*/ 5000 w 10000"/>
                        <a:gd name="connsiteY3" fmla="*/ 0 h 11730"/>
                        <a:gd name="connsiteX4" fmla="*/ 0 w 10000"/>
                        <a:gd name="connsiteY4" fmla="*/ 2721 h 11730"/>
                        <a:gd name="connsiteX5" fmla="*/ 0 w 10000"/>
                        <a:gd name="connsiteY5" fmla="*/ 7279 h 11730"/>
                        <a:gd name="connsiteX6" fmla="*/ 6081 w 10000"/>
                        <a:gd name="connsiteY6" fmla="*/ 11730 h 11730"/>
                        <a:gd name="connsiteX0" fmla="*/ 5000 w 10000"/>
                        <a:gd name="connsiteY0" fmla="*/ 10000 h 10000"/>
                        <a:gd name="connsiteX1" fmla="*/ 10000 w 10000"/>
                        <a:gd name="connsiteY1" fmla="*/ 7279 h 10000"/>
                        <a:gd name="connsiteX2" fmla="*/ 10000 w 10000"/>
                        <a:gd name="connsiteY2" fmla="*/ 2721 h 10000"/>
                        <a:gd name="connsiteX3" fmla="*/ 5000 w 10000"/>
                        <a:gd name="connsiteY3" fmla="*/ 0 h 10000"/>
                        <a:gd name="connsiteX4" fmla="*/ 0 w 10000"/>
                        <a:gd name="connsiteY4" fmla="*/ 2721 h 10000"/>
                        <a:gd name="connsiteX5" fmla="*/ 0 w 10000"/>
                        <a:gd name="connsiteY5" fmla="*/ 7279 h 10000"/>
                        <a:gd name="connsiteX0" fmla="*/ 10000 w 10000"/>
                        <a:gd name="connsiteY0" fmla="*/ 7279 h 7279"/>
                        <a:gd name="connsiteX1" fmla="*/ 10000 w 10000"/>
                        <a:gd name="connsiteY1" fmla="*/ 2721 h 7279"/>
                        <a:gd name="connsiteX2" fmla="*/ 5000 w 10000"/>
                        <a:gd name="connsiteY2" fmla="*/ 0 h 7279"/>
                        <a:gd name="connsiteX3" fmla="*/ 0 w 10000"/>
                        <a:gd name="connsiteY3" fmla="*/ 2721 h 7279"/>
                        <a:gd name="connsiteX4" fmla="*/ 0 w 10000"/>
                        <a:gd name="connsiteY4" fmla="*/ 7279 h 72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7279">
                          <a:moveTo>
                            <a:pt x="10000" y="7279"/>
                          </a:moveTo>
                          <a:lnTo>
                            <a:pt x="10000" y="2721"/>
                          </a:lnTo>
                          <a:cubicBezTo>
                            <a:pt x="10000" y="1224"/>
                            <a:pt x="7753" y="0"/>
                            <a:pt x="5000" y="0"/>
                          </a:cubicBezTo>
                          <a:cubicBezTo>
                            <a:pt x="2247" y="0"/>
                            <a:pt x="0" y="1224"/>
                            <a:pt x="0" y="2721"/>
                          </a:cubicBezTo>
                          <a:lnTo>
                            <a:pt x="0" y="7279"/>
                          </a:lnTo>
                        </a:path>
                      </a:pathLst>
                    </a:custGeom>
                    <a:noFill/>
                    <a:ln w="19050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p:txBody>
                </p:sp>
                <p:sp>
                  <p:nvSpPr>
                    <p:cNvPr id="243" name="Freeform 95">
                      <a:extLst>
                        <a:ext uri="{FF2B5EF4-FFF2-40B4-BE49-F238E27FC236}">
                          <a16:creationId xmlns:a16="http://schemas.microsoft.com/office/drawing/2014/main" id="{44F4DD77-3F7E-4246-B69B-443889B1E8D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98626" y="4579938"/>
                      <a:ext cx="846138" cy="287338"/>
                    </a:xfrm>
                    <a:custGeom>
                      <a:avLst/>
                      <a:gdLst>
                        <a:gd name="T0" fmla="*/ 0 w 454"/>
                        <a:gd name="T1" fmla="*/ 0 h 160"/>
                        <a:gd name="T2" fmla="*/ 0 w 454"/>
                        <a:gd name="T3" fmla="*/ 80 h 160"/>
                        <a:gd name="T4" fmla="*/ 227 w 454"/>
                        <a:gd name="T5" fmla="*/ 160 h 160"/>
                        <a:gd name="T6" fmla="*/ 454 w 454"/>
                        <a:gd name="T7" fmla="*/ 80 h 160"/>
                        <a:gd name="T8" fmla="*/ 454 w 454"/>
                        <a:gd name="T9" fmla="*/ 0 h 1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4" h="160">
                          <a:moveTo>
                            <a:pt x="0" y="0"/>
                          </a:moveTo>
                          <a:cubicBezTo>
                            <a:pt x="0" y="80"/>
                            <a:pt x="0" y="80"/>
                            <a:pt x="0" y="80"/>
                          </a:cubicBezTo>
                          <a:cubicBezTo>
                            <a:pt x="0" y="125"/>
                            <a:pt x="102" y="160"/>
                            <a:pt x="227" y="160"/>
                          </a:cubicBezTo>
                          <a:cubicBezTo>
                            <a:pt x="352" y="160"/>
                            <a:pt x="454" y="125"/>
                            <a:pt x="454" y="80"/>
                          </a:cubicBezTo>
                          <a:cubicBezTo>
                            <a:pt x="454" y="0"/>
                            <a:pt x="454" y="0"/>
                            <a:pt x="454" y="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p:txBody>
                </p:sp>
              </p:grpSp>
              <p:sp>
                <p:nvSpPr>
                  <p:cNvPr id="239" name="Freeform 93">
                    <a:extLst>
                      <a:ext uri="{FF2B5EF4-FFF2-40B4-BE49-F238E27FC236}">
                        <a16:creationId xmlns:a16="http://schemas.microsoft.com/office/drawing/2014/main" id="{F3F54B3D-26BD-46C6-B5E2-D6E33F9EB1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98626" y="4005263"/>
                    <a:ext cx="846138" cy="144463"/>
                  </a:xfrm>
                  <a:custGeom>
                    <a:avLst/>
                    <a:gdLst>
                      <a:gd name="T0" fmla="*/ 0 w 454"/>
                      <a:gd name="T1" fmla="*/ 0 h 80"/>
                      <a:gd name="T2" fmla="*/ 227 w 454"/>
                      <a:gd name="T3" fmla="*/ 80 h 80"/>
                      <a:gd name="T4" fmla="*/ 454 w 454"/>
                      <a:gd name="T5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54" h="80">
                        <a:moveTo>
                          <a:pt x="0" y="0"/>
                        </a:moveTo>
                        <a:cubicBezTo>
                          <a:pt x="0" y="45"/>
                          <a:pt x="102" y="80"/>
                          <a:pt x="227" y="80"/>
                        </a:cubicBezTo>
                        <a:cubicBezTo>
                          <a:pt x="352" y="80"/>
                          <a:pt x="454" y="45"/>
                          <a:pt x="454" y="0"/>
                        </a:cubicBezTo>
                      </a:path>
                    </a:pathLst>
                  </a:custGeom>
                  <a:noFill/>
                  <a:ln w="19050" cap="flat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endParaRPr>
                  </a:p>
                </p:txBody>
              </p: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4AD7B1AE-8F5A-4A45-B499-7D8BE069A8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698626" y="4158394"/>
                    <a:ext cx="0" cy="43021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Straight Connector 240">
                    <a:extLst>
                      <a:ext uri="{FF2B5EF4-FFF2-40B4-BE49-F238E27FC236}">
                        <a16:creationId xmlns:a16="http://schemas.microsoft.com/office/drawing/2014/main" id="{4879D74A-7935-484A-BF76-C53799B468E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4764" y="4213119"/>
                    <a:ext cx="0" cy="43021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1" name="Group 230">
                  <a:extLst>
                    <a:ext uri="{FF2B5EF4-FFF2-40B4-BE49-F238E27FC236}">
                      <a16:creationId xmlns:a16="http://schemas.microsoft.com/office/drawing/2014/main" id="{B5BBC34A-47A0-4D8D-94AE-003D4F6F4A5E}"/>
                    </a:ext>
                  </a:extLst>
                </p:cNvPr>
                <p:cNvGrpSpPr/>
                <p:nvPr/>
              </p:nvGrpSpPr>
              <p:grpSpPr>
                <a:xfrm>
                  <a:off x="7108186" y="1189795"/>
                  <a:ext cx="348467" cy="414500"/>
                  <a:chOff x="1698626" y="3860800"/>
                  <a:chExt cx="846138" cy="1006476"/>
                </a:xfrm>
              </p:grpSpPr>
              <p:grpSp>
                <p:nvGrpSpPr>
                  <p:cNvPr id="232" name="Group 231">
                    <a:extLst>
                      <a:ext uri="{FF2B5EF4-FFF2-40B4-BE49-F238E27FC236}">
                        <a16:creationId xmlns:a16="http://schemas.microsoft.com/office/drawing/2014/main" id="{8D469C03-7CA8-4F21-B5A2-BE04A6B2BC78}"/>
                      </a:ext>
                    </a:extLst>
                  </p:cNvPr>
                  <p:cNvGrpSpPr/>
                  <p:nvPr/>
                </p:nvGrpSpPr>
                <p:grpSpPr>
                  <a:xfrm>
                    <a:off x="1698626" y="3860800"/>
                    <a:ext cx="846138" cy="1006476"/>
                    <a:chOff x="1698626" y="3860800"/>
                    <a:chExt cx="846138" cy="1006476"/>
                  </a:xfrm>
                </p:grpSpPr>
                <p:sp>
                  <p:nvSpPr>
                    <p:cNvPr id="236" name="Freeform 92">
                      <a:extLst>
                        <a:ext uri="{FF2B5EF4-FFF2-40B4-BE49-F238E27FC236}">
                          <a16:creationId xmlns:a16="http://schemas.microsoft.com/office/drawing/2014/main" id="{13AF4D6D-895A-4248-8C45-1197FDADE0F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98626" y="3860800"/>
                      <a:ext cx="846138" cy="384796"/>
                    </a:xfrm>
                    <a:custGeom>
                      <a:avLst/>
                      <a:gdLst>
                        <a:gd name="T0" fmla="*/ 454 w 454"/>
                        <a:gd name="T1" fmla="*/ 80 h 294"/>
                        <a:gd name="T2" fmla="*/ 227 w 454"/>
                        <a:gd name="T3" fmla="*/ 0 h 294"/>
                        <a:gd name="T4" fmla="*/ 0 w 454"/>
                        <a:gd name="T5" fmla="*/ 80 h 294"/>
                        <a:gd name="T6" fmla="*/ 0 w 454"/>
                        <a:gd name="T7" fmla="*/ 214 h 294"/>
                        <a:gd name="T8" fmla="*/ 227 w 454"/>
                        <a:gd name="T9" fmla="*/ 294 h 294"/>
                        <a:gd name="T10" fmla="*/ 454 w 454"/>
                        <a:gd name="T11" fmla="*/ 214 h 294"/>
                        <a:gd name="T12" fmla="*/ 454 w 454"/>
                        <a:gd name="T13" fmla="*/ 80 h 294"/>
                        <a:gd name="connsiteX0" fmla="*/ 5000 w 10000"/>
                        <a:gd name="connsiteY0" fmla="*/ 10000 h 11730"/>
                        <a:gd name="connsiteX1" fmla="*/ 10000 w 10000"/>
                        <a:gd name="connsiteY1" fmla="*/ 7279 h 11730"/>
                        <a:gd name="connsiteX2" fmla="*/ 10000 w 10000"/>
                        <a:gd name="connsiteY2" fmla="*/ 2721 h 11730"/>
                        <a:gd name="connsiteX3" fmla="*/ 5000 w 10000"/>
                        <a:gd name="connsiteY3" fmla="*/ 0 h 11730"/>
                        <a:gd name="connsiteX4" fmla="*/ 0 w 10000"/>
                        <a:gd name="connsiteY4" fmla="*/ 2721 h 11730"/>
                        <a:gd name="connsiteX5" fmla="*/ 0 w 10000"/>
                        <a:gd name="connsiteY5" fmla="*/ 7279 h 11730"/>
                        <a:gd name="connsiteX6" fmla="*/ 6081 w 10000"/>
                        <a:gd name="connsiteY6" fmla="*/ 11730 h 11730"/>
                        <a:gd name="connsiteX0" fmla="*/ 5000 w 10000"/>
                        <a:gd name="connsiteY0" fmla="*/ 10000 h 10000"/>
                        <a:gd name="connsiteX1" fmla="*/ 10000 w 10000"/>
                        <a:gd name="connsiteY1" fmla="*/ 7279 h 10000"/>
                        <a:gd name="connsiteX2" fmla="*/ 10000 w 10000"/>
                        <a:gd name="connsiteY2" fmla="*/ 2721 h 10000"/>
                        <a:gd name="connsiteX3" fmla="*/ 5000 w 10000"/>
                        <a:gd name="connsiteY3" fmla="*/ 0 h 10000"/>
                        <a:gd name="connsiteX4" fmla="*/ 0 w 10000"/>
                        <a:gd name="connsiteY4" fmla="*/ 2721 h 10000"/>
                        <a:gd name="connsiteX5" fmla="*/ 0 w 10000"/>
                        <a:gd name="connsiteY5" fmla="*/ 7279 h 10000"/>
                        <a:gd name="connsiteX0" fmla="*/ 10000 w 10000"/>
                        <a:gd name="connsiteY0" fmla="*/ 7279 h 7279"/>
                        <a:gd name="connsiteX1" fmla="*/ 10000 w 10000"/>
                        <a:gd name="connsiteY1" fmla="*/ 2721 h 7279"/>
                        <a:gd name="connsiteX2" fmla="*/ 5000 w 10000"/>
                        <a:gd name="connsiteY2" fmla="*/ 0 h 7279"/>
                        <a:gd name="connsiteX3" fmla="*/ 0 w 10000"/>
                        <a:gd name="connsiteY3" fmla="*/ 2721 h 7279"/>
                        <a:gd name="connsiteX4" fmla="*/ 0 w 10000"/>
                        <a:gd name="connsiteY4" fmla="*/ 7279 h 72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7279">
                          <a:moveTo>
                            <a:pt x="10000" y="7279"/>
                          </a:moveTo>
                          <a:lnTo>
                            <a:pt x="10000" y="2721"/>
                          </a:lnTo>
                          <a:cubicBezTo>
                            <a:pt x="10000" y="1224"/>
                            <a:pt x="7753" y="0"/>
                            <a:pt x="5000" y="0"/>
                          </a:cubicBezTo>
                          <a:cubicBezTo>
                            <a:pt x="2247" y="0"/>
                            <a:pt x="0" y="1224"/>
                            <a:pt x="0" y="2721"/>
                          </a:cubicBezTo>
                          <a:lnTo>
                            <a:pt x="0" y="7279"/>
                          </a:lnTo>
                        </a:path>
                      </a:pathLst>
                    </a:custGeom>
                    <a:noFill/>
                    <a:ln w="19050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p:txBody>
                </p:sp>
                <p:sp>
                  <p:nvSpPr>
                    <p:cNvPr id="237" name="Freeform 95">
                      <a:extLst>
                        <a:ext uri="{FF2B5EF4-FFF2-40B4-BE49-F238E27FC236}">
                          <a16:creationId xmlns:a16="http://schemas.microsoft.com/office/drawing/2014/main" id="{10D490F2-0B23-487D-9D25-FF35FC6787E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98626" y="4579938"/>
                      <a:ext cx="846138" cy="287338"/>
                    </a:xfrm>
                    <a:custGeom>
                      <a:avLst/>
                      <a:gdLst>
                        <a:gd name="T0" fmla="*/ 0 w 454"/>
                        <a:gd name="T1" fmla="*/ 0 h 160"/>
                        <a:gd name="T2" fmla="*/ 0 w 454"/>
                        <a:gd name="T3" fmla="*/ 80 h 160"/>
                        <a:gd name="T4" fmla="*/ 227 w 454"/>
                        <a:gd name="T5" fmla="*/ 160 h 160"/>
                        <a:gd name="T6" fmla="*/ 454 w 454"/>
                        <a:gd name="T7" fmla="*/ 80 h 160"/>
                        <a:gd name="T8" fmla="*/ 454 w 454"/>
                        <a:gd name="T9" fmla="*/ 0 h 1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4" h="160">
                          <a:moveTo>
                            <a:pt x="0" y="0"/>
                          </a:moveTo>
                          <a:cubicBezTo>
                            <a:pt x="0" y="80"/>
                            <a:pt x="0" y="80"/>
                            <a:pt x="0" y="80"/>
                          </a:cubicBezTo>
                          <a:cubicBezTo>
                            <a:pt x="0" y="125"/>
                            <a:pt x="102" y="160"/>
                            <a:pt x="227" y="160"/>
                          </a:cubicBezTo>
                          <a:cubicBezTo>
                            <a:pt x="352" y="160"/>
                            <a:pt x="454" y="125"/>
                            <a:pt x="454" y="80"/>
                          </a:cubicBezTo>
                          <a:cubicBezTo>
                            <a:pt x="454" y="0"/>
                            <a:pt x="454" y="0"/>
                            <a:pt x="454" y="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p:txBody>
                </p:sp>
              </p:grpSp>
              <p:sp>
                <p:nvSpPr>
                  <p:cNvPr id="233" name="Freeform 93">
                    <a:extLst>
                      <a:ext uri="{FF2B5EF4-FFF2-40B4-BE49-F238E27FC236}">
                        <a16:creationId xmlns:a16="http://schemas.microsoft.com/office/drawing/2014/main" id="{B8DFF08C-1006-44DE-AC87-54A6231B70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98626" y="4005263"/>
                    <a:ext cx="846138" cy="144463"/>
                  </a:xfrm>
                  <a:custGeom>
                    <a:avLst/>
                    <a:gdLst>
                      <a:gd name="T0" fmla="*/ 0 w 454"/>
                      <a:gd name="T1" fmla="*/ 0 h 80"/>
                      <a:gd name="T2" fmla="*/ 227 w 454"/>
                      <a:gd name="T3" fmla="*/ 80 h 80"/>
                      <a:gd name="T4" fmla="*/ 454 w 454"/>
                      <a:gd name="T5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54" h="80">
                        <a:moveTo>
                          <a:pt x="0" y="0"/>
                        </a:moveTo>
                        <a:cubicBezTo>
                          <a:pt x="0" y="45"/>
                          <a:pt x="102" y="80"/>
                          <a:pt x="227" y="80"/>
                        </a:cubicBezTo>
                        <a:cubicBezTo>
                          <a:pt x="352" y="80"/>
                          <a:pt x="454" y="45"/>
                          <a:pt x="454" y="0"/>
                        </a:cubicBezTo>
                      </a:path>
                    </a:pathLst>
                  </a:custGeom>
                  <a:noFill/>
                  <a:ln w="19050" cap="flat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endParaRPr>
                  </a:p>
                </p:txBody>
              </p:sp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EB7E167A-7B5B-46A7-995D-CCE44141FE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698626" y="4158394"/>
                    <a:ext cx="0" cy="43021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2C37338E-A6F3-451F-BF01-A1F04780CC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4764" y="4213119"/>
                    <a:ext cx="0" cy="43021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9C1A2C4D-CAA4-4101-8945-605FCCB3D68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32077" y="4939872"/>
                <a:ext cx="449785" cy="365760"/>
                <a:chOff x="5518150" y="3951288"/>
                <a:chExt cx="1155700" cy="939800"/>
              </a:xfrm>
            </p:grpSpPr>
            <p:sp>
              <p:nvSpPr>
                <p:cNvPr id="251" name="Freeform 124">
                  <a:extLst>
                    <a:ext uri="{FF2B5EF4-FFF2-40B4-BE49-F238E27FC236}">
                      <a16:creationId xmlns:a16="http://schemas.microsoft.com/office/drawing/2014/main" id="{7D1FC446-F194-45F7-BB23-9BFD365320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18150" y="3951288"/>
                  <a:ext cx="1155700" cy="654050"/>
                </a:xfrm>
                <a:custGeom>
                  <a:avLst/>
                  <a:gdLst>
                    <a:gd name="T0" fmla="*/ 493 w 613"/>
                    <a:gd name="T1" fmla="*/ 360 h 360"/>
                    <a:gd name="T2" fmla="*/ 520 w 613"/>
                    <a:gd name="T3" fmla="*/ 360 h 360"/>
                    <a:gd name="T4" fmla="*/ 613 w 613"/>
                    <a:gd name="T5" fmla="*/ 266 h 360"/>
                    <a:gd name="T6" fmla="*/ 520 w 613"/>
                    <a:gd name="T7" fmla="*/ 173 h 360"/>
                    <a:gd name="T8" fmla="*/ 491 w 613"/>
                    <a:gd name="T9" fmla="*/ 177 h 360"/>
                    <a:gd name="T10" fmla="*/ 493 w 613"/>
                    <a:gd name="T11" fmla="*/ 160 h 360"/>
                    <a:gd name="T12" fmla="*/ 400 w 613"/>
                    <a:gd name="T13" fmla="*/ 66 h 360"/>
                    <a:gd name="T14" fmla="*/ 339 w 613"/>
                    <a:gd name="T15" fmla="*/ 89 h 360"/>
                    <a:gd name="T16" fmla="*/ 213 w 613"/>
                    <a:gd name="T17" fmla="*/ 0 h 360"/>
                    <a:gd name="T18" fmla="*/ 80 w 613"/>
                    <a:gd name="T19" fmla="*/ 133 h 360"/>
                    <a:gd name="T20" fmla="*/ 86 w 613"/>
                    <a:gd name="T21" fmla="*/ 173 h 360"/>
                    <a:gd name="T22" fmla="*/ 0 w 613"/>
                    <a:gd name="T23" fmla="*/ 266 h 360"/>
                    <a:gd name="T24" fmla="*/ 93 w 613"/>
                    <a:gd name="T25" fmla="*/ 360 h 360"/>
                    <a:gd name="T26" fmla="*/ 120 w 613"/>
                    <a:gd name="T27" fmla="*/ 360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3" h="360">
                      <a:moveTo>
                        <a:pt x="493" y="360"/>
                      </a:moveTo>
                      <a:cubicBezTo>
                        <a:pt x="520" y="360"/>
                        <a:pt x="520" y="360"/>
                        <a:pt x="520" y="360"/>
                      </a:cubicBezTo>
                      <a:cubicBezTo>
                        <a:pt x="571" y="360"/>
                        <a:pt x="613" y="318"/>
                        <a:pt x="613" y="266"/>
                      </a:cubicBezTo>
                      <a:cubicBezTo>
                        <a:pt x="613" y="215"/>
                        <a:pt x="571" y="173"/>
                        <a:pt x="520" y="173"/>
                      </a:cubicBezTo>
                      <a:cubicBezTo>
                        <a:pt x="510" y="173"/>
                        <a:pt x="500" y="175"/>
                        <a:pt x="491" y="177"/>
                      </a:cubicBezTo>
                      <a:cubicBezTo>
                        <a:pt x="492" y="172"/>
                        <a:pt x="493" y="166"/>
                        <a:pt x="493" y="160"/>
                      </a:cubicBezTo>
                      <a:cubicBezTo>
                        <a:pt x="493" y="108"/>
                        <a:pt x="451" y="66"/>
                        <a:pt x="400" y="66"/>
                      </a:cubicBezTo>
                      <a:cubicBezTo>
                        <a:pt x="376" y="66"/>
                        <a:pt x="355" y="75"/>
                        <a:pt x="339" y="89"/>
                      </a:cubicBezTo>
                      <a:cubicBezTo>
                        <a:pt x="321" y="37"/>
                        <a:pt x="271" y="0"/>
                        <a:pt x="213" y="0"/>
                      </a:cubicBezTo>
                      <a:cubicBezTo>
                        <a:pt x="139" y="0"/>
                        <a:pt x="80" y="59"/>
                        <a:pt x="80" y="133"/>
                      </a:cubicBezTo>
                      <a:cubicBezTo>
                        <a:pt x="80" y="147"/>
                        <a:pt x="82" y="161"/>
                        <a:pt x="86" y="173"/>
                      </a:cubicBezTo>
                      <a:cubicBezTo>
                        <a:pt x="38" y="177"/>
                        <a:pt x="0" y="217"/>
                        <a:pt x="0" y="266"/>
                      </a:cubicBezTo>
                      <a:cubicBezTo>
                        <a:pt x="0" y="318"/>
                        <a:pt x="41" y="360"/>
                        <a:pt x="93" y="360"/>
                      </a:cubicBezTo>
                      <a:cubicBezTo>
                        <a:pt x="120" y="360"/>
                        <a:pt x="120" y="360"/>
                        <a:pt x="120" y="360"/>
                      </a:cubicBez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252" name="Freeform 128">
                  <a:extLst>
                    <a:ext uri="{FF2B5EF4-FFF2-40B4-BE49-F238E27FC236}">
                      <a16:creationId xmlns:a16="http://schemas.microsoft.com/office/drawing/2014/main" id="{B91AE552-FA12-44B1-9A4E-4C180BC427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91200" y="4311650"/>
                  <a:ext cx="603250" cy="579438"/>
                </a:xfrm>
                <a:custGeom>
                  <a:avLst/>
                  <a:gdLst>
                    <a:gd name="T0" fmla="*/ 320 w 320"/>
                    <a:gd name="T1" fmla="*/ 123 h 319"/>
                    <a:gd name="T2" fmla="*/ 299 w 320"/>
                    <a:gd name="T3" fmla="*/ 72 h 319"/>
                    <a:gd name="T4" fmla="*/ 267 w 320"/>
                    <a:gd name="T5" fmla="*/ 82 h 319"/>
                    <a:gd name="T6" fmla="*/ 237 w 320"/>
                    <a:gd name="T7" fmla="*/ 52 h 319"/>
                    <a:gd name="T8" fmla="*/ 247 w 320"/>
                    <a:gd name="T9" fmla="*/ 21 h 319"/>
                    <a:gd name="T10" fmla="*/ 196 w 320"/>
                    <a:gd name="T11" fmla="*/ 0 h 319"/>
                    <a:gd name="T12" fmla="*/ 181 w 320"/>
                    <a:gd name="T13" fmla="*/ 29 h 319"/>
                    <a:gd name="T14" fmla="*/ 138 w 320"/>
                    <a:gd name="T15" fmla="*/ 29 h 319"/>
                    <a:gd name="T16" fmla="*/ 123 w 320"/>
                    <a:gd name="T17" fmla="*/ 0 h 319"/>
                    <a:gd name="T18" fmla="*/ 72 w 320"/>
                    <a:gd name="T19" fmla="*/ 21 h 319"/>
                    <a:gd name="T20" fmla="*/ 83 w 320"/>
                    <a:gd name="T21" fmla="*/ 52 h 319"/>
                    <a:gd name="T22" fmla="*/ 52 w 320"/>
                    <a:gd name="T23" fmla="*/ 82 h 319"/>
                    <a:gd name="T24" fmla="*/ 21 w 320"/>
                    <a:gd name="T25" fmla="*/ 72 h 319"/>
                    <a:gd name="T26" fmla="*/ 0 w 320"/>
                    <a:gd name="T27" fmla="*/ 123 h 319"/>
                    <a:gd name="T28" fmla="*/ 29 w 320"/>
                    <a:gd name="T29" fmla="*/ 138 h 319"/>
                    <a:gd name="T30" fmla="*/ 29 w 320"/>
                    <a:gd name="T31" fmla="*/ 181 h 319"/>
                    <a:gd name="T32" fmla="*/ 0 w 320"/>
                    <a:gd name="T33" fmla="*/ 196 h 319"/>
                    <a:gd name="T34" fmla="*/ 21 w 320"/>
                    <a:gd name="T35" fmla="*/ 247 h 319"/>
                    <a:gd name="T36" fmla="*/ 52 w 320"/>
                    <a:gd name="T37" fmla="*/ 236 h 319"/>
                    <a:gd name="T38" fmla="*/ 83 w 320"/>
                    <a:gd name="T39" fmla="*/ 267 h 319"/>
                    <a:gd name="T40" fmla="*/ 72 w 320"/>
                    <a:gd name="T41" fmla="*/ 298 h 319"/>
                    <a:gd name="T42" fmla="*/ 123 w 320"/>
                    <a:gd name="T43" fmla="*/ 319 h 319"/>
                    <a:gd name="T44" fmla="*/ 138 w 320"/>
                    <a:gd name="T45" fmla="*/ 290 h 319"/>
                    <a:gd name="T46" fmla="*/ 182 w 320"/>
                    <a:gd name="T47" fmla="*/ 290 h 319"/>
                    <a:gd name="T48" fmla="*/ 196 w 320"/>
                    <a:gd name="T49" fmla="*/ 319 h 319"/>
                    <a:gd name="T50" fmla="*/ 247 w 320"/>
                    <a:gd name="T51" fmla="*/ 298 h 319"/>
                    <a:gd name="T52" fmla="*/ 237 w 320"/>
                    <a:gd name="T53" fmla="*/ 267 h 319"/>
                    <a:gd name="T54" fmla="*/ 267 w 320"/>
                    <a:gd name="T55" fmla="*/ 236 h 319"/>
                    <a:gd name="T56" fmla="*/ 299 w 320"/>
                    <a:gd name="T57" fmla="*/ 247 h 319"/>
                    <a:gd name="T58" fmla="*/ 320 w 320"/>
                    <a:gd name="T59" fmla="*/ 196 h 319"/>
                    <a:gd name="T60" fmla="*/ 290 w 320"/>
                    <a:gd name="T61" fmla="*/ 181 h 319"/>
                    <a:gd name="T62" fmla="*/ 290 w 320"/>
                    <a:gd name="T63" fmla="*/ 138 h 319"/>
                    <a:gd name="T64" fmla="*/ 320 w 320"/>
                    <a:gd name="T65" fmla="*/ 123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20" h="319">
                      <a:moveTo>
                        <a:pt x="320" y="123"/>
                      </a:moveTo>
                      <a:cubicBezTo>
                        <a:pt x="299" y="72"/>
                        <a:pt x="299" y="72"/>
                        <a:pt x="299" y="72"/>
                      </a:cubicBezTo>
                      <a:cubicBezTo>
                        <a:pt x="267" y="82"/>
                        <a:pt x="267" y="82"/>
                        <a:pt x="267" y="82"/>
                      </a:cubicBezTo>
                      <a:cubicBezTo>
                        <a:pt x="259" y="70"/>
                        <a:pt x="248" y="60"/>
                        <a:pt x="237" y="52"/>
                      </a:cubicBezTo>
                      <a:cubicBezTo>
                        <a:pt x="247" y="21"/>
                        <a:pt x="247" y="21"/>
                        <a:pt x="247" y="21"/>
                      </a:cubicBezTo>
                      <a:cubicBezTo>
                        <a:pt x="196" y="0"/>
                        <a:pt x="196" y="0"/>
                        <a:pt x="196" y="0"/>
                      </a:cubicBezTo>
                      <a:cubicBezTo>
                        <a:pt x="181" y="29"/>
                        <a:pt x="181" y="29"/>
                        <a:pt x="181" y="29"/>
                      </a:cubicBezTo>
                      <a:cubicBezTo>
                        <a:pt x="167" y="27"/>
                        <a:pt x="153" y="26"/>
                        <a:pt x="138" y="29"/>
                      </a:cubicBezTo>
                      <a:cubicBezTo>
                        <a:pt x="123" y="0"/>
                        <a:pt x="123" y="0"/>
                        <a:pt x="123" y="0"/>
                      </a:cubicBezTo>
                      <a:cubicBezTo>
                        <a:pt x="72" y="21"/>
                        <a:pt x="72" y="21"/>
                        <a:pt x="72" y="21"/>
                      </a:cubicBezTo>
                      <a:cubicBezTo>
                        <a:pt x="83" y="52"/>
                        <a:pt x="83" y="52"/>
                        <a:pt x="83" y="52"/>
                      </a:cubicBezTo>
                      <a:cubicBezTo>
                        <a:pt x="71" y="60"/>
                        <a:pt x="60" y="71"/>
                        <a:pt x="52" y="82"/>
                      </a:cubicBezTo>
                      <a:cubicBezTo>
                        <a:pt x="21" y="72"/>
                        <a:pt x="21" y="72"/>
                        <a:pt x="21" y="72"/>
                      </a:cubicBezTo>
                      <a:cubicBezTo>
                        <a:pt x="0" y="123"/>
                        <a:pt x="0" y="123"/>
                        <a:pt x="0" y="123"/>
                      </a:cubicBezTo>
                      <a:cubicBezTo>
                        <a:pt x="29" y="138"/>
                        <a:pt x="29" y="138"/>
                        <a:pt x="29" y="138"/>
                      </a:cubicBezTo>
                      <a:cubicBezTo>
                        <a:pt x="27" y="152"/>
                        <a:pt x="27" y="167"/>
                        <a:pt x="29" y="181"/>
                      </a:cubicBezTo>
                      <a:cubicBezTo>
                        <a:pt x="0" y="196"/>
                        <a:pt x="0" y="196"/>
                        <a:pt x="0" y="196"/>
                      </a:cubicBezTo>
                      <a:cubicBezTo>
                        <a:pt x="21" y="247"/>
                        <a:pt x="21" y="247"/>
                        <a:pt x="21" y="247"/>
                      </a:cubicBezTo>
                      <a:cubicBezTo>
                        <a:pt x="52" y="236"/>
                        <a:pt x="52" y="236"/>
                        <a:pt x="52" y="236"/>
                      </a:cubicBezTo>
                      <a:cubicBezTo>
                        <a:pt x="61" y="249"/>
                        <a:pt x="71" y="259"/>
                        <a:pt x="83" y="267"/>
                      </a:cubicBezTo>
                      <a:cubicBezTo>
                        <a:pt x="72" y="298"/>
                        <a:pt x="72" y="298"/>
                        <a:pt x="72" y="298"/>
                      </a:cubicBezTo>
                      <a:cubicBezTo>
                        <a:pt x="123" y="319"/>
                        <a:pt x="123" y="319"/>
                        <a:pt x="123" y="319"/>
                      </a:cubicBezTo>
                      <a:cubicBezTo>
                        <a:pt x="138" y="290"/>
                        <a:pt x="138" y="290"/>
                        <a:pt x="138" y="290"/>
                      </a:cubicBezTo>
                      <a:cubicBezTo>
                        <a:pt x="152" y="292"/>
                        <a:pt x="167" y="293"/>
                        <a:pt x="182" y="290"/>
                      </a:cubicBezTo>
                      <a:cubicBezTo>
                        <a:pt x="196" y="319"/>
                        <a:pt x="196" y="319"/>
                        <a:pt x="196" y="319"/>
                      </a:cubicBezTo>
                      <a:cubicBezTo>
                        <a:pt x="247" y="298"/>
                        <a:pt x="247" y="298"/>
                        <a:pt x="247" y="298"/>
                      </a:cubicBezTo>
                      <a:cubicBezTo>
                        <a:pt x="237" y="267"/>
                        <a:pt x="237" y="267"/>
                        <a:pt x="237" y="267"/>
                      </a:cubicBezTo>
                      <a:cubicBezTo>
                        <a:pt x="249" y="259"/>
                        <a:pt x="259" y="248"/>
                        <a:pt x="267" y="236"/>
                      </a:cubicBezTo>
                      <a:cubicBezTo>
                        <a:pt x="299" y="247"/>
                        <a:pt x="299" y="247"/>
                        <a:pt x="299" y="247"/>
                      </a:cubicBezTo>
                      <a:cubicBezTo>
                        <a:pt x="320" y="196"/>
                        <a:pt x="320" y="196"/>
                        <a:pt x="320" y="196"/>
                      </a:cubicBezTo>
                      <a:cubicBezTo>
                        <a:pt x="290" y="181"/>
                        <a:pt x="290" y="181"/>
                        <a:pt x="290" y="181"/>
                      </a:cubicBezTo>
                      <a:cubicBezTo>
                        <a:pt x="293" y="167"/>
                        <a:pt x="293" y="152"/>
                        <a:pt x="290" y="138"/>
                      </a:cubicBezTo>
                      <a:lnTo>
                        <a:pt x="320" y="123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253" name="Oval 252">
                  <a:extLst>
                    <a:ext uri="{FF2B5EF4-FFF2-40B4-BE49-F238E27FC236}">
                      <a16:creationId xmlns:a16="http://schemas.microsoft.com/office/drawing/2014/main" id="{2552C0A6-0852-4223-A813-5CA6B1C617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95988" y="4506913"/>
                  <a:ext cx="200025" cy="195263"/>
                </a:xfrm>
                <a:prstGeom prst="ellipse">
                  <a:avLst/>
                </a:pr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  <p:pic>
            <p:nvPicPr>
              <p:cNvPr id="256" name="Google Shape;1287;p99">
                <a:extLst>
                  <a:ext uri="{FF2B5EF4-FFF2-40B4-BE49-F238E27FC236}">
                    <a16:creationId xmlns:a16="http://schemas.microsoft.com/office/drawing/2014/main" id="{DE39BBFB-622D-420B-AFBF-58F37BCFD1A2}"/>
                  </a:ext>
                </a:extLst>
              </p:cNvPr>
              <p:cNvPicPr preferRelativeResize="0"/>
              <p:nvPr/>
            </p:nvPicPr>
            <p:blipFill>
              <a:blip r:embed="rId9" cstate="print">
                <a:alphaModFix/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53803" y="4911483"/>
                <a:ext cx="640080" cy="6400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7" name="Google Shape;1288;p99">
                <a:extLst>
                  <a:ext uri="{FF2B5EF4-FFF2-40B4-BE49-F238E27FC236}">
                    <a16:creationId xmlns:a16="http://schemas.microsoft.com/office/drawing/2014/main" id="{32FC183F-62AA-427B-B028-177ADDBDF762}"/>
                  </a:ext>
                </a:extLst>
              </p:cNvPr>
              <p:cNvPicPr preferRelativeResize="0"/>
              <p:nvPr/>
            </p:nvPicPr>
            <p:blipFill>
              <a:blip r:embed="rId10" cstate="print">
                <a:alphaModFix/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35802" y="4957203"/>
                <a:ext cx="548640" cy="5486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8" name="Google Shape;1289;p99">
                <a:extLst>
                  <a:ext uri="{FF2B5EF4-FFF2-40B4-BE49-F238E27FC236}">
                    <a16:creationId xmlns:a16="http://schemas.microsoft.com/office/drawing/2014/main" id="{B1ABCE25-CC6C-4CA6-8C59-F8459D973DB9}"/>
                  </a:ext>
                </a:extLst>
              </p:cNvPr>
              <p:cNvPicPr preferRelativeResize="0"/>
              <p:nvPr/>
            </p:nvPicPr>
            <p:blipFill>
              <a:blip r:embed="rId11" cstate="print">
                <a:alphaModFix/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34471" y="4758135"/>
                <a:ext cx="960120" cy="9601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9" name="Google Shape;1290;p99">
                <a:extLst>
                  <a:ext uri="{FF2B5EF4-FFF2-40B4-BE49-F238E27FC236}">
                    <a16:creationId xmlns:a16="http://schemas.microsoft.com/office/drawing/2014/main" id="{B98BA829-4832-475D-93B0-3CDC20412FC0}"/>
                  </a:ext>
                </a:extLst>
              </p:cNvPr>
              <p:cNvSpPr txBox="1"/>
              <p:nvPr/>
            </p:nvSpPr>
            <p:spPr>
              <a:xfrm>
                <a:off x="1477706" y="4589714"/>
                <a:ext cx="2304282" cy="2773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" sz="800" b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Data</a:t>
                </a:r>
                <a:r>
                  <a:rPr kumimoji="0" lang="en" sz="800" b="1" i="0" u="none" strike="noStrike" kern="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Sources</a:t>
                </a:r>
                <a:endParaRPr kumimoji="0" sz="8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20997E-CFD8-447C-A88C-286C4C6E79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02DE95-4345-4781-99D5-13D52591718B}"/>
              </a:ext>
            </a:extLst>
          </p:cNvPr>
          <p:cNvSpPr txBox="1"/>
          <p:nvPr/>
        </p:nvSpPr>
        <p:spPr>
          <a:xfrm>
            <a:off x="3977895" y="4966322"/>
            <a:ext cx="244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…</a:t>
            </a:r>
          </a:p>
        </p:txBody>
      </p:sp>
      <p:sp>
        <p:nvSpPr>
          <p:cNvPr id="255" name="Google Shape;862;p91">
            <a:extLst>
              <a:ext uri="{FF2B5EF4-FFF2-40B4-BE49-F238E27FC236}">
                <a16:creationId xmlns:a16="http://schemas.microsoft.com/office/drawing/2014/main" id="{B9C0C3B9-EB48-4F89-8963-5BC1924A09FD}"/>
              </a:ext>
            </a:extLst>
          </p:cNvPr>
          <p:cNvSpPr txBox="1"/>
          <p:nvPr/>
        </p:nvSpPr>
        <p:spPr>
          <a:xfrm>
            <a:off x="6815606" y="3099095"/>
            <a:ext cx="193949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Data Lake/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Warehouse</a:t>
            </a:r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1BB69A75-B1DA-45EA-8FD4-CF5ED65C8ADB}"/>
              </a:ext>
            </a:extLst>
          </p:cNvPr>
          <p:cNvGrpSpPr>
            <a:grpSpLocks noChangeAspect="1"/>
          </p:cNvGrpSpPr>
          <p:nvPr/>
        </p:nvGrpSpPr>
        <p:grpSpPr>
          <a:xfrm>
            <a:off x="6876158" y="2530703"/>
            <a:ext cx="484300" cy="576073"/>
            <a:chOff x="1698626" y="3860800"/>
            <a:chExt cx="846138" cy="1006476"/>
          </a:xfrm>
        </p:grpSpPr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4DDD65F2-298F-4F8B-B519-FCA622D3A9C5}"/>
                </a:ext>
              </a:extLst>
            </p:cNvPr>
            <p:cNvGrpSpPr/>
            <p:nvPr/>
          </p:nvGrpSpPr>
          <p:grpSpPr>
            <a:xfrm>
              <a:off x="1698626" y="3860800"/>
              <a:ext cx="846138" cy="1006476"/>
              <a:chOff x="1698626" y="3860800"/>
              <a:chExt cx="846138" cy="1006476"/>
            </a:xfrm>
          </p:grpSpPr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3C24F83E-73C0-40BC-947B-0620296F5E97}"/>
                  </a:ext>
                </a:extLst>
              </p:cNvPr>
              <p:cNvGrpSpPr/>
              <p:nvPr/>
            </p:nvGrpSpPr>
            <p:grpSpPr>
              <a:xfrm>
                <a:off x="1698626" y="3860800"/>
                <a:ext cx="846138" cy="1006476"/>
                <a:chOff x="1698626" y="3860800"/>
                <a:chExt cx="846138" cy="1006476"/>
              </a:xfrm>
            </p:grpSpPr>
            <p:sp>
              <p:nvSpPr>
                <p:cNvPr id="269" name="Freeform 92">
                  <a:extLst>
                    <a:ext uri="{FF2B5EF4-FFF2-40B4-BE49-F238E27FC236}">
                      <a16:creationId xmlns:a16="http://schemas.microsoft.com/office/drawing/2014/main" id="{0F167A01-D569-4297-9E2F-78E26C675E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8627" y="3860800"/>
                  <a:ext cx="846137" cy="384796"/>
                </a:xfrm>
                <a:custGeom>
                  <a:avLst/>
                  <a:gdLst>
                    <a:gd name="T0" fmla="*/ 454 w 454"/>
                    <a:gd name="T1" fmla="*/ 80 h 294"/>
                    <a:gd name="T2" fmla="*/ 227 w 454"/>
                    <a:gd name="T3" fmla="*/ 0 h 294"/>
                    <a:gd name="T4" fmla="*/ 0 w 454"/>
                    <a:gd name="T5" fmla="*/ 80 h 294"/>
                    <a:gd name="T6" fmla="*/ 0 w 454"/>
                    <a:gd name="T7" fmla="*/ 214 h 294"/>
                    <a:gd name="T8" fmla="*/ 227 w 454"/>
                    <a:gd name="T9" fmla="*/ 294 h 294"/>
                    <a:gd name="T10" fmla="*/ 454 w 454"/>
                    <a:gd name="T11" fmla="*/ 214 h 294"/>
                    <a:gd name="T12" fmla="*/ 454 w 454"/>
                    <a:gd name="T13" fmla="*/ 80 h 294"/>
                    <a:gd name="connsiteX0" fmla="*/ 5000 w 10000"/>
                    <a:gd name="connsiteY0" fmla="*/ 10000 h 11730"/>
                    <a:gd name="connsiteX1" fmla="*/ 10000 w 10000"/>
                    <a:gd name="connsiteY1" fmla="*/ 7279 h 11730"/>
                    <a:gd name="connsiteX2" fmla="*/ 10000 w 10000"/>
                    <a:gd name="connsiteY2" fmla="*/ 2721 h 11730"/>
                    <a:gd name="connsiteX3" fmla="*/ 5000 w 10000"/>
                    <a:gd name="connsiteY3" fmla="*/ 0 h 11730"/>
                    <a:gd name="connsiteX4" fmla="*/ 0 w 10000"/>
                    <a:gd name="connsiteY4" fmla="*/ 2721 h 11730"/>
                    <a:gd name="connsiteX5" fmla="*/ 0 w 10000"/>
                    <a:gd name="connsiteY5" fmla="*/ 7279 h 11730"/>
                    <a:gd name="connsiteX6" fmla="*/ 6081 w 10000"/>
                    <a:gd name="connsiteY6" fmla="*/ 11730 h 11730"/>
                    <a:gd name="connsiteX0" fmla="*/ 5000 w 10000"/>
                    <a:gd name="connsiteY0" fmla="*/ 10000 h 10000"/>
                    <a:gd name="connsiteX1" fmla="*/ 10000 w 10000"/>
                    <a:gd name="connsiteY1" fmla="*/ 7279 h 10000"/>
                    <a:gd name="connsiteX2" fmla="*/ 10000 w 10000"/>
                    <a:gd name="connsiteY2" fmla="*/ 2721 h 10000"/>
                    <a:gd name="connsiteX3" fmla="*/ 5000 w 10000"/>
                    <a:gd name="connsiteY3" fmla="*/ 0 h 10000"/>
                    <a:gd name="connsiteX4" fmla="*/ 0 w 10000"/>
                    <a:gd name="connsiteY4" fmla="*/ 2721 h 10000"/>
                    <a:gd name="connsiteX5" fmla="*/ 0 w 10000"/>
                    <a:gd name="connsiteY5" fmla="*/ 7279 h 10000"/>
                    <a:gd name="connsiteX0" fmla="*/ 10000 w 10000"/>
                    <a:gd name="connsiteY0" fmla="*/ 7279 h 7279"/>
                    <a:gd name="connsiteX1" fmla="*/ 10000 w 10000"/>
                    <a:gd name="connsiteY1" fmla="*/ 2721 h 7279"/>
                    <a:gd name="connsiteX2" fmla="*/ 5000 w 10000"/>
                    <a:gd name="connsiteY2" fmla="*/ 0 h 7279"/>
                    <a:gd name="connsiteX3" fmla="*/ 0 w 10000"/>
                    <a:gd name="connsiteY3" fmla="*/ 2721 h 7279"/>
                    <a:gd name="connsiteX4" fmla="*/ 0 w 10000"/>
                    <a:gd name="connsiteY4" fmla="*/ 7279 h 7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7279">
                      <a:moveTo>
                        <a:pt x="10000" y="7279"/>
                      </a:moveTo>
                      <a:lnTo>
                        <a:pt x="10000" y="2721"/>
                      </a:lnTo>
                      <a:cubicBezTo>
                        <a:pt x="10000" y="1224"/>
                        <a:pt x="7753" y="0"/>
                        <a:pt x="5000" y="0"/>
                      </a:cubicBezTo>
                      <a:cubicBezTo>
                        <a:pt x="2247" y="0"/>
                        <a:pt x="0" y="1224"/>
                        <a:pt x="0" y="2721"/>
                      </a:cubicBezTo>
                      <a:lnTo>
                        <a:pt x="0" y="7279"/>
                      </a:lnTo>
                    </a:path>
                  </a:pathLst>
                </a:custGeom>
                <a:noFill/>
                <a:ln w="22225" cap="flat">
                  <a:solidFill>
                    <a:schemeClr val="bg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Freeform 95">
                  <a:extLst>
                    <a:ext uri="{FF2B5EF4-FFF2-40B4-BE49-F238E27FC236}">
                      <a16:creationId xmlns:a16="http://schemas.microsoft.com/office/drawing/2014/main" id="{088A6D28-0996-4433-988B-592E048B65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8626" y="4579938"/>
                  <a:ext cx="846138" cy="287338"/>
                </a:xfrm>
                <a:custGeom>
                  <a:avLst/>
                  <a:gdLst>
                    <a:gd name="T0" fmla="*/ 0 w 454"/>
                    <a:gd name="T1" fmla="*/ 0 h 160"/>
                    <a:gd name="T2" fmla="*/ 0 w 454"/>
                    <a:gd name="T3" fmla="*/ 80 h 160"/>
                    <a:gd name="T4" fmla="*/ 227 w 454"/>
                    <a:gd name="T5" fmla="*/ 160 h 160"/>
                    <a:gd name="T6" fmla="*/ 454 w 454"/>
                    <a:gd name="T7" fmla="*/ 80 h 160"/>
                    <a:gd name="T8" fmla="*/ 454 w 454"/>
                    <a:gd name="T9" fmla="*/ 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4" h="160">
                      <a:moveTo>
                        <a:pt x="0" y="0"/>
                      </a:move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125"/>
                        <a:pt x="102" y="160"/>
                        <a:pt x="227" y="160"/>
                      </a:cubicBezTo>
                      <a:cubicBezTo>
                        <a:pt x="352" y="160"/>
                        <a:pt x="454" y="125"/>
                        <a:pt x="454" y="80"/>
                      </a:cubicBezTo>
                      <a:cubicBezTo>
                        <a:pt x="454" y="0"/>
                        <a:pt x="454" y="0"/>
                        <a:pt x="454" y="0"/>
                      </a:cubicBezTo>
                    </a:path>
                  </a:pathLst>
                </a:custGeom>
                <a:noFill/>
                <a:ln w="22225" cap="flat">
                  <a:solidFill>
                    <a:schemeClr val="bg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66" name="Freeform 93">
                <a:extLst>
                  <a:ext uri="{FF2B5EF4-FFF2-40B4-BE49-F238E27FC236}">
                    <a16:creationId xmlns:a16="http://schemas.microsoft.com/office/drawing/2014/main" id="{B79590FD-192E-4B3F-A304-059D99AD9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8626" y="4005263"/>
                <a:ext cx="846138" cy="144463"/>
              </a:xfrm>
              <a:custGeom>
                <a:avLst/>
                <a:gdLst>
                  <a:gd name="T0" fmla="*/ 0 w 454"/>
                  <a:gd name="T1" fmla="*/ 0 h 80"/>
                  <a:gd name="T2" fmla="*/ 227 w 454"/>
                  <a:gd name="T3" fmla="*/ 80 h 80"/>
                  <a:gd name="T4" fmla="*/ 454 w 454"/>
                  <a:gd name="T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4" h="80">
                    <a:moveTo>
                      <a:pt x="0" y="0"/>
                    </a:moveTo>
                    <a:cubicBezTo>
                      <a:pt x="0" y="45"/>
                      <a:pt x="102" y="80"/>
                      <a:pt x="227" y="80"/>
                    </a:cubicBezTo>
                    <a:cubicBezTo>
                      <a:pt x="352" y="80"/>
                      <a:pt x="454" y="45"/>
                      <a:pt x="454" y="0"/>
                    </a:cubicBezTo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1B57E06D-E66F-4376-BFD0-12D0D21C00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8626" y="4158394"/>
                <a:ext cx="0" cy="430212"/>
              </a:xfrm>
              <a:prstGeom prst="line">
                <a:avLst/>
              </a:prstGeom>
              <a:ln w="222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0F48EC09-FC4C-4CDA-8B9A-F8F6AEE867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4764" y="4213119"/>
                <a:ext cx="0" cy="430212"/>
              </a:xfrm>
              <a:prstGeom prst="line">
                <a:avLst/>
              </a:prstGeom>
              <a:ln w="222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E5980799-CA24-4D89-91AE-CC001F92A848}"/>
                </a:ext>
              </a:extLst>
            </p:cNvPr>
            <p:cNvGrpSpPr/>
            <p:nvPr/>
          </p:nvGrpSpPr>
          <p:grpSpPr>
            <a:xfrm>
              <a:off x="1889442" y="4260577"/>
              <a:ext cx="464511" cy="446982"/>
              <a:chOff x="7802555" y="2230438"/>
              <a:chExt cx="588962" cy="566738"/>
            </a:xfrm>
          </p:grpSpPr>
          <p:sp>
            <p:nvSpPr>
              <p:cNvPr id="263" name="Freeform 57">
                <a:extLst>
                  <a:ext uri="{FF2B5EF4-FFF2-40B4-BE49-F238E27FC236}">
                    <a16:creationId xmlns:a16="http://schemas.microsoft.com/office/drawing/2014/main" id="{8AFA4428-CEAE-415F-B81F-9E6248E21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2555" y="2230438"/>
                <a:ext cx="588962" cy="566738"/>
              </a:xfrm>
              <a:custGeom>
                <a:avLst/>
                <a:gdLst>
                  <a:gd name="T0" fmla="*/ 316 w 316"/>
                  <a:gd name="T1" fmla="*/ 122 h 315"/>
                  <a:gd name="T2" fmla="*/ 295 w 316"/>
                  <a:gd name="T3" fmla="*/ 71 h 315"/>
                  <a:gd name="T4" fmla="*/ 264 w 316"/>
                  <a:gd name="T5" fmla="*/ 81 h 315"/>
                  <a:gd name="T6" fmla="*/ 234 w 316"/>
                  <a:gd name="T7" fmla="*/ 51 h 315"/>
                  <a:gd name="T8" fmla="*/ 244 w 316"/>
                  <a:gd name="T9" fmla="*/ 21 h 315"/>
                  <a:gd name="T10" fmla="*/ 194 w 316"/>
                  <a:gd name="T11" fmla="*/ 0 h 315"/>
                  <a:gd name="T12" fmla="*/ 179 w 316"/>
                  <a:gd name="T13" fmla="*/ 29 h 315"/>
                  <a:gd name="T14" fmla="*/ 137 w 316"/>
                  <a:gd name="T15" fmla="*/ 29 h 315"/>
                  <a:gd name="T16" fmla="*/ 122 w 316"/>
                  <a:gd name="T17" fmla="*/ 0 h 315"/>
                  <a:gd name="T18" fmla="*/ 72 w 316"/>
                  <a:gd name="T19" fmla="*/ 21 h 315"/>
                  <a:gd name="T20" fmla="*/ 82 w 316"/>
                  <a:gd name="T21" fmla="*/ 51 h 315"/>
                  <a:gd name="T22" fmla="*/ 52 w 316"/>
                  <a:gd name="T23" fmla="*/ 81 h 315"/>
                  <a:gd name="T24" fmla="*/ 21 w 316"/>
                  <a:gd name="T25" fmla="*/ 71 h 315"/>
                  <a:gd name="T26" fmla="*/ 0 w 316"/>
                  <a:gd name="T27" fmla="*/ 122 h 315"/>
                  <a:gd name="T28" fmla="*/ 29 w 316"/>
                  <a:gd name="T29" fmla="*/ 136 h 315"/>
                  <a:gd name="T30" fmla="*/ 29 w 316"/>
                  <a:gd name="T31" fmla="*/ 179 h 315"/>
                  <a:gd name="T32" fmla="*/ 0 w 316"/>
                  <a:gd name="T33" fmla="*/ 193 h 315"/>
                  <a:gd name="T34" fmla="*/ 21 w 316"/>
                  <a:gd name="T35" fmla="*/ 243 h 315"/>
                  <a:gd name="T36" fmla="*/ 52 w 316"/>
                  <a:gd name="T37" fmla="*/ 233 h 315"/>
                  <a:gd name="T38" fmla="*/ 82 w 316"/>
                  <a:gd name="T39" fmla="*/ 264 h 315"/>
                  <a:gd name="T40" fmla="*/ 72 w 316"/>
                  <a:gd name="T41" fmla="*/ 294 h 315"/>
                  <a:gd name="T42" fmla="*/ 122 w 316"/>
                  <a:gd name="T43" fmla="*/ 315 h 315"/>
                  <a:gd name="T44" fmla="*/ 137 w 316"/>
                  <a:gd name="T45" fmla="*/ 286 h 315"/>
                  <a:gd name="T46" fmla="*/ 179 w 316"/>
                  <a:gd name="T47" fmla="*/ 286 h 315"/>
                  <a:gd name="T48" fmla="*/ 194 w 316"/>
                  <a:gd name="T49" fmla="*/ 315 h 315"/>
                  <a:gd name="T50" fmla="*/ 244 w 316"/>
                  <a:gd name="T51" fmla="*/ 294 h 315"/>
                  <a:gd name="T52" fmla="*/ 234 w 316"/>
                  <a:gd name="T53" fmla="*/ 264 h 315"/>
                  <a:gd name="T54" fmla="*/ 264 w 316"/>
                  <a:gd name="T55" fmla="*/ 233 h 315"/>
                  <a:gd name="T56" fmla="*/ 295 w 316"/>
                  <a:gd name="T57" fmla="*/ 243 h 315"/>
                  <a:gd name="T58" fmla="*/ 316 w 316"/>
                  <a:gd name="T59" fmla="*/ 193 h 315"/>
                  <a:gd name="T60" fmla="*/ 287 w 316"/>
                  <a:gd name="T61" fmla="*/ 179 h 315"/>
                  <a:gd name="T62" fmla="*/ 287 w 316"/>
                  <a:gd name="T63" fmla="*/ 136 h 315"/>
                  <a:gd name="T64" fmla="*/ 316 w 316"/>
                  <a:gd name="T65" fmla="*/ 12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6" h="315">
                    <a:moveTo>
                      <a:pt x="316" y="122"/>
                    </a:moveTo>
                    <a:cubicBezTo>
                      <a:pt x="295" y="71"/>
                      <a:pt x="295" y="71"/>
                      <a:pt x="295" y="71"/>
                    </a:cubicBezTo>
                    <a:cubicBezTo>
                      <a:pt x="264" y="81"/>
                      <a:pt x="264" y="81"/>
                      <a:pt x="264" y="81"/>
                    </a:cubicBezTo>
                    <a:cubicBezTo>
                      <a:pt x="256" y="70"/>
                      <a:pt x="245" y="59"/>
                      <a:pt x="234" y="51"/>
                    </a:cubicBezTo>
                    <a:cubicBezTo>
                      <a:pt x="244" y="21"/>
                      <a:pt x="244" y="21"/>
                      <a:pt x="244" y="21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179" y="29"/>
                      <a:pt x="179" y="29"/>
                      <a:pt x="179" y="29"/>
                    </a:cubicBezTo>
                    <a:cubicBezTo>
                      <a:pt x="165" y="26"/>
                      <a:pt x="151" y="26"/>
                      <a:pt x="137" y="29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82" y="51"/>
                      <a:pt x="82" y="51"/>
                      <a:pt x="82" y="51"/>
                    </a:cubicBezTo>
                    <a:cubicBezTo>
                      <a:pt x="70" y="60"/>
                      <a:pt x="60" y="70"/>
                      <a:pt x="52" y="8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29" y="136"/>
                      <a:pt x="29" y="136"/>
                      <a:pt x="29" y="136"/>
                    </a:cubicBezTo>
                    <a:cubicBezTo>
                      <a:pt x="27" y="150"/>
                      <a:pt x="27" y="164"/>
                      <a:pt x="29" y="179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21" y="243"/>
                      <a:pt x="21" y="243"/>
                      <a:pt x="21" y="243"/>
                    </a:cubicBezTo>
                    <a:cubicBezTo>
                      <a:pt x="52" y="233"/>
                      <a:pt x="52" y="233"/>
                      <a:pt x="52" y="233"/>
                    </a:cubicBezTo>
                    <a:cubicBezTo>
                      <a:pt x="60" y="245"/>
                      <a:pt x="70" y="255"/>
                      <a:pt x="82" y="264"/>
                    </a:cubicBezTo>
                    <a:cubicBezTo>
                      <a:pt x="72" y="294"/>
                      <a:pt x="72" y="294"/>
                      <a:pt x="72" y="294"/>
                    </a:cubicBezTo>
                    <a:cubicBezTo>
                      <a:pt x="122" y="315"/>
                      <a:pt x="122" y="315"/>
                      <a:pt x="122" y="315"/>
                    </a:cubicBezTo>
                    <a:cubicBezTo>
                      <a:pt x="137" y="286"/>
                      <a:pt x="137" y="286"/>
                      <a:pt x="137" y="286"/>
                    </a:cubicBezTo>
                    <a:cubicBezTo>
                      <a:pt x="151" y="288"/>
                      <a:pt x="165" y="289"/>
                      <a:pt x="179" y="286"/>
                    </a:cubicBezTo>
                    <a:cubicBezTo>
                      <a:pt x="194" y="315"/>
                      <a:pt x="194" y="315"/>
                      <a:pt x="194" y="315"/>
                    </a:cubicBezTo>
                    <a:cubicBezTo>
                      <a:pt x="244" y="294"/>
                      <a:pt x="244" y="294"/>
                      <a:pt x="244" y="294"/>
                    </a:cubicBezTo>
                    <a:cubicBezTo>
                      <a:pt x="234" y="264"/>
                      <a:pt x="234" y="264"/>
                      <a:pt x="234" y="264"/>
                    </a:cubicBezTo>
                    <a:cubicBezTo>
                      <a:pt x="246" y="255"/>
                      <a:pt x="256" y="245"/>
                      <a:pt x="264" y="233"/>
                    </a:cubicBezTo>
                    <a:cubicBezTo>
                      <a:pt x="295" y="243"/>
                      <a:pt x="295" y="243"/>
                      <a:pt x="295" y="24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287" y="179"/>
                      <a:pt x="287" y="179"/>
                      <a:pt x="287" y="179"/>
                    </a:cubicBezTo>
                    <a:cubicBezTo>
                      <a:pt x="289" y="165"/>
                      <a:pt x="289" y="150"/>
                      <a:pt x="287" y="136"/>
                    </a:cubicBezTo>
                    <a:lnTo>
                      <a:pt x="316" y="122"/>
                    </a:lnTo>
                    <a:close/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69379DB0-1444-4E9B-B7C2-963080DA5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8938" y="2424113"/>
                <a:ext cx="173038" cy="168275"/>
              </a:xfrm>
              <a:prstGeom prst="ellipse">
                <a:avLst/>
              </a:pr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BC2C87B6-AB90-40E4-9B81-D2B35099BF0F}"/>
              </a:ext>
            </a:extLst>
          </p:cNvPr>
          <p:cNvGrpSpPr/>
          <p:nvPr/>
        </p:nvGrpSpPr>
        <p:grpSpPr>
          <a:xfrm>
            <a:off x="8353621" y="2399865"/>
            <a:ext cx="2431676" cy="829050"/>
            <a:chOff x="8614149" y="2389972"/>
            <a:chExt cx="2431676" cy="829050"/>
          </a:xfrm>
        </p:grpSpPr>
        <p:sp>
          <p:nvSpPr>
            <p:cNvPr id="320" name="Google Shape;970;p94">
              <a:extLst>
                <a:ext uri="{FF2B5EF4-FFF2-40B4-BE49-F238E27FC236}">
                  <a16:creationId xmlns:a16="http://schemas.microsoft.com/office/drawing/2014/main" id="{AEAAFBF4-4006-4DC8-879E-19A58BF83392}"/>
                </a:ext>
              </a:extLst>
            </p:cNvPr>
            <p:cNvSpPr txBox="1"/>
            <p:nvPr/>
          </p:nvSpPr>
          <p:spPr>
            <a:xfrm>
              <a:off x="10084574" y="2389972"/>
              <a:ext cx="961251" cy="829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0" bIns="91425" anchor="ctr" anchorCtr="0">
              <a:noAutofit/>
            </a:bodyPr>
            <a:lstStyle/>
            <a:p>
              <a:pPr>
                <a:defRPr/>
              </a:pPr>
              <a:r>
                <a:rPr lang="en" sz="1200" dirty="0">
                  <a:solidFill>
                    <a:schemeClr val="bg2"/>
                  </a:solidFill>
                  <a:latin typeface="DM Sans"/>
                </a:rPr>
                <a:t>Data modeled </a:t>
              </a:r>
              <a:br>
                <a:rPr lang="en" sz="1200" dirty="0">
                  <a:solidFill>
                    <a:schemeClr val="bg2"/>
                  </a:solidFill>
                  <a:latin typeface="DM Sans"/>
                </a:rPr>
              </a:br>
              <a:r>
                <a:rPr lang="en" sz="1200" dirty="0">
                  <a:solidFill>
                    <a:schemeClr val="bg2"/>
                  </a:solidFill>
                  <a:latin typeface="DM Sans"/>
                </a:rPr>
                <a:t>for </a:t>
              </a:r>
              <a:r>
                <a:rPr lang="en" sz="1200" b="1" dirty="0">
                  <a:solidFill>
                    <a:schemeClr val="bg2"/>
                  </a:solidFill>
                  <a:latin typeface="DM Sans"/>
                </a:rPr>
                <a:t>SQL databases</a:t>
              </a:r>
              <a:endParaRPr sz="1200" b="1" dirty="0">
                <a:solidFill>
                  <a:schemeClr val="bg2"/>
                </a:solidFill>
                <a:latin typeface="DM Sans"/>
              </a:endParaRPr>
            </a:p>
          </p:txBody>
        </p:sp>
        <p:grpSp>
          <p:nvGrpSpPr>
            <p:cNvPr id="321" name="Google Shape;971;p94">
              <a:extLst>
                <a:ext uri="{FF2B5EF4-FFF2-40B4-BE49-F238E27FC236}">
                  <a16:creationId xmlns:a16="http://schemas.microsoft.com/office/drawing/2014/main" id="{18440D0F-6C9F-453C-93B6-DC4B6B96C395}"/>
                </a:ext>
              </a:extLst>
            </p:cNvPr>
            <p:cNvGrpSpPr/>
            <p:nvPr/>
          </p:nvGrpSpPr>
          <p:grpSpPr>
            <a:xfrm>
              <a:off x="8614149" y="2424535"/>
              <a:ext cx="1341178" cy="759924"/>
              <a:chOff x="4204600" y="1672150"/>
              <a:chExt cx="1341178" cy="759924"/>
            </a:xfrm>
          </p:grpSpPr>
          <p:grpSp>
            <p:nvGrpSpPr>
              <p:cNvPr id="322" name="Google Shape;972;p94">
                <a:extLst>
                  <a:ext uri="{FF2B5EF4-FFF2-40B4-BE49-F238E27FC236}">
                    <a16:creationId xmlns:a16="http://schemas.microsoft.com/office/drawing/2014/main" id="{099E2562-5E3D-45A4-9538-D463814EDCE0}"/>
                  </a:ext>
                </a:extLst>
              </p:cNvPr>
              <p:cNvGrpSpPr/>
              <p:nvPr/>
            </p:nvGrpSpPr>
            <p:grpSpPr>
              <a:xfrm>
                <a:off x="4713356" y="1706804"/>
                <a:ext cx="832422" cy="696498"/>
                <a:chOff x="5356013" y="2682375"/>
                <a:chExt cx="1097169" cy="914400"/>
              </a:xfrm>
            </p:grpSpPr>
            <p:cxnSp>
              <p:nvCxnSpPr>
                <p:cNvPr id="324" name="Google Shape;973;p94">
                  <a:extLst>
                    <a:ext uri="{FF2B5EF4-FFF2-40B4-BE49-F238E27FC236}">
                      <a16:creationId xmlns:a16="http://schemas.microsoft.com/office/drawing/2014/main" id="{8C8DAF81-4AB5-43DA-92D3-1D8EBDB96319}"/>
                    </a:ext>
                  </a:extLst>
                </p:cNvPr>
                <p:cNvCxnSpPr/>
                <p:nvPr/>
              </p:nvCxnSpPr>
              <p:spPr>
                <a:xfrm>
                  <a:off x="5839439" y="2723376"/>
                  <a:ext cx="1584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5" name="Google Shape;974;p94">
                  <a:extLst>
                    <a:ext uri="{FF2B5EF4-FFF2-40B4-BE49-F238E27FC236}">
                      <a16:creationId xmlns:a16="http://schemas.microsoft.com/office/drawing/2014/main" id="{91C614A0-FFA4-4886-9A0D-01B4C7C55637}"/>
                    </a:ext>
                  </a:extLst>
                </p:cNvPr>
                <p:cNvCxnSpPr/>
                <p:nvPr/>
              </p:nvCxnSpPr>
              <p:spPr>
                <a:xfrm>
                  <a:off x="5839439" y="2759853"/>
                  <a:ext cx="1584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6" name="Google Shape;975;p94">
                  <a:extLst>
                    <a:ext uri="{FF2B5EF4-FFF2-40B4-BE49-F238E27FC236}">
                      <a16:creationId xmlns:a16="http://schemas.microsoft.com/office/drawing/2014/main" id="{3847E517-C496-46A1-AE8E-E1EB1DE0D272}"/>
                    </a:ext>
                  </a:extLst>
                </p:cNvPr>
                <p:cNvCxnSpPr/>
                <p:nvPr/>
              </p:nvCxnSpPr>
              <p:spPr>
                <a:xfrm>
                  <a:off x="5839439" y="3519576"/>
                  <a:ext cx="1584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7" name="Google Shape;976;p94">
                  <a:extLst>
                    <a:ext uri="{FF2B5EF4-FFF2-40B4-BE49-F238E27FC236}">
                      <a16:creationId xmlns:a16="http://schemas.microsoft.com/office/drawing/2014/main" id="{78D1AF60-491E-4803-B434-3EB7BBEE2570}"/>
                    </a:ext>
                  </a:extLst>
                </p:cNvPr>
                <p:cNvCxnSpPr/>
                <p:nvPr/>
              </p:nvCxnSpPr>
              <p:spPr>
                <a:xfrm>
                  <a:off x="5839439" y="3556053"/>
                  <a:ext cx="1584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328" name="Google Shape;977;p94">
                  <a:extLst>
                    <a:ext uri="{FF2B5EF4-FFF2-40B4-BE49-F238E27FC236}">
                      <a16:creationId xmlns:a16="http://schemas.microsoft.com/office/drawing/2014/main" id="{4E77959F-66A7-4F52-92BE-E9DE01AF05EA}"/>
                    </a:ext>
                  </a:extLst>
                </p:cNvPr>
                <p:cNvGrpSpPr/>
                <p:nvPr/>
              </p:nvGrpSpPr>
              <p:grpSpPr>
                <a:xfrm>
                  <a:off x="5356013" y="2682375"/>
                  <a:ext cx="1097169" cy="914400"/>
                  <a:chOff x="5356013" y="2682375"/>
                  <a:chExt cx="1097169" cy="914400"/>
                </a:xfrm>
              </p:grpSpPr>
              <p:sp>
                <p:nvSpPr>
                  <p:cNvPr id="329" name="Google Shape;978;p94">
                    <a:extLst>
                      <a:ext uri="{FF2B5EF4-FFF2-40B4-BE49-F238E27FC236}">
                        <a16:creationId xmlns:a16="http://schemas.microsoft.com/office/drawing/2014/main" id="{8DB1B186-EAD7-4C45-BCCA-7C9F844E435B}"/>
                      </a:ext>
                    </a:extLst>
                  </p:cNvPr>
                  <p:cNvSpPr/>
                  <p:nvPr/>
                </p:nvSpPr>
                <p:spPr>
                  <a:xfrm>
                    <a:off x="5534306" y="2783748"/>
                    <a:ext cx="205800" cy="1443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rgbClr val="59595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330" name="Google Shape;979;p94">
                    <a:extLst>
                      <a:ext uri="{FF2B5EF4-FFF2-40B4-BE49-F238E27FC236}">
                        <a16:creationId xmlns:a16="http://schemas.microsoft.com/office/drawing/2014/main" id="{53AF79F5-9584-463D-A826-1A77E89C2B05}"/>
                      </a:ext>
                    </a:extLst>
                  </p:cNvPr>
                  <p:cNvCxnSpPr/>
                  <p:nvPr/>
                </p:nvCxnSpPr>
                <p:spPr>
                  <a:xfrm>
                    <a:off x="5556419" y="2824749"/>
                    <a:ext cx="1584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31" name="Google Shape;980;p94">
                    <a:extLst>
                      <a:ext uri="{FF2B5EF4-FFF2-40B4-BE49-F238E27FC236}">
                        <a16:creationId xmlns:a16="http://schemas.microsoft.com/office/drawing/2014/main" id="{40291EE1-FD7C-49E2-AB0A-77993BD1DFE4}"/>
                      </a:ext>
                    </a:extLst>
                  </p:cNvPr>
                  <p:cNvCxnSpPr/>
                  <p:nvPr/>
                </p:nvCxnSpPr>
                <p:spPr>
                  <a:xfrm>
                    <a:off x="5556419" y="2861227"/>
                    <a:ext cx="1584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32" name="Google Shape;981;p94">
                    <a:extLst>
                      <a:ext uri="{FF2B5EF4-FFF2-40B4-BE49-F238E27FC236}">
                        <a16:creationId xmlns:a16="http://schemas.microsoft.com/office/drawing/2014/main" id="{D5BBDEAE-1C31-4C11-B3A9-B52CDC850FBA}"/>
                      </a:ext>
                    </a:extLst>
                  </p:cNvPr>
                  <p:cNvCxnSpPr/>
                  <p:nvPr/>
                </p:nvCxnSpPr>
                <p:spPr>
                  <a:xfrm>
                    <a:off x="5556419" y="2897704"/>
                    <a:ext cx="1584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333" name="Google Shape;982;p94">
                    <a:extLst>
                      <a:ext uri="{FF2B5EF4-FFF2-40B4-BE49-F238E27FC236}">
                        <a16:creationId xmlns:a16="http://schemas.microsoft.com/office/drawing/2014/main" id="{DF88EDED-9A2C-49C9-9A6D-6657FA290F2D}"/>
                      </a:ext>
                    </a:extLst>
                  </p:cNvPr>
                  <p:cNvSpPr/>
                  <p:nvPr/>
                </p:nvSpPr>
                <p:spPr>
                  <a:xfrm>
                    <a:off x="5817326" y="2682375"/>
                    <a:ext cx="205800" cy="1182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rgbClr val="59595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4" name="Google Shape;983;p94">
                    <a:extLst>
                      <a:ext uri="{FF2B5EF4-FFF2-40B4-BE49-F238E27FC236}">
                        <a16:creationId xmlns:a16="http://schemas.microsoft.com/office/drawing/2014/main" id="{4C39C5A9-52C6-4373-8A86-2DB2422E2A23}"/>
                      </a:ext>
                    </a:extLst>
                  </p:cNvPr>
                  <p:cNvSpPr/>
                  <p:nvPr/>
                </p:nvSpPr>
                <p:spPr>
                  <a:xfrm>
                    <a:off x="5817326" y="2981077"/>
                    <a:ext cx="205800" cy="2889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rgbClr val="59595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335" name="Google Shape;984;p94">
                    <a:extLst>
                      <a:ext uri="{FF2B5EF4-FFF2-40B4-BE49-F238E27FC236}">
                        <a16:creationId xmlns:a16="http://schemas.microsoft.com/office/drawing/2014/main" id="{694DC9D6-1DE2-4337-B1BB-9D0088CE3BB3}"/>
                      </a:ext>
                    </a:extLst>
                  </p:cNvPr>
                  <p:cNvCxnSpPr/>
                  <p:nvPr/>
                </p:nvCxnSpPr>
                <p:spPr>
                  <a:xfrm>
                    <a:off x="5839439" y="3022078"/>
                    <a:ext cx="1584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36" name="Google Shape;985;p94">
                    <a:extLst>
                      <a:ext uri="{FF2B5EF4-FFF2-40B4-BE49-F238E27FC236}">
                        <a16:creationId xmlns:a16="http://schemas.microsoft.com/office/drawing/2014/main" id="{227F284A-BA82-4D0F-AAF9-DFD6FCBED277}"/>
                      </a:ext>
                    </a:extLst>
                  </p:cNvPr>
                  <p:cNvCxnSpPr/>
                  <p:nvPr/>
                </p:nvCxnSpPr>
                <p:spPr>
                  <a:xfrm>
                    <a:off x="5839439" y="3058555"/>
                    <a:ext cx="1584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37" name="Google Shape;986;p94">
                    <a:extLst>
                      <a:ext uri="{FF2B5EF4-FFF2-40B4-BE49-F238E27FC236}">
                        <a16:creationId xmlns:a16="http://schemas.microsoft.com/office/drawing/2014/main" id="{0EEC20FE-9167-4A83-8836-F5E8884E9E8E}"/>
                      </a:ext>
                    </a:extLst>
                  </p:cNvPr>
                  <p:cNvCxnSpPr/>
                  <p:nvPr/>
                </p:nvCxnSpPr>
                <p:spPr>
                  <a:xfrm>
                    <a:off x="5839439" y="3095033"/>
                    <a:ext cx="1584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38" name="Google Shape;987;p94">
                    <a:extLst>
                      <a:ext uri="{FF2B5EF4-FFF2-40B4-BE49-F238E27FC236}">
                        <a16:creationId xmlns:a16="http://schemas.microsoft.com/office/drawing/2014/main" id="{BA54291C-B7CB-4BFE-9ED8-5498B01FE9CE}"/>
                      </a:ext>
                    </a:extLst>
                  </p:cNvPr>
                  <p:cNvCxnSpPr/>
                  <p:nvPr/>
                </p:nvCxnSpPr>
                <p:spPr>
                  <a:xfrm>
                    <a:off x="5839439" y="3131511"/>
                    <a:ext cx="1584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39" name="Google Shape;988;p94">
                    <a:extLst>
                      <a:ext uri="{FF2B5EF4-FFF2-40B4-BE49-F238E27FC236}">
                        <a16:creationId xmlns:a16="http://schemas.microsoft.com/office/drawing/2014/main" id="{2C220B0C-10E6-4157-9B78-FA2747E27FFF}"/>
                      </a:ext>
                    </a:extLst>
                  </p:cNvPr>
                  <p:cNvCxnSpPr/>
                  <p:nvPr/>
                </p:nvCxnSpPr>
                <p:spPr>
                  <a:xfrm>
                    <a:off x="5839439" y="3167988"/>
                    <a:ext cx="1584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40" name="Google Shape;989;p94">
                    <a:extLst>
                      <a:ext uri="{FF2B5EF4-FFF2-40B4-BE49-F238E27FC236}">
                        <a16:creationId xmlns:a16="http://schemas.microsoft.com/office/drawing/2014/main" id="{6A318979-3217-44D4-8041-8A09902C98BA}"/>
                      </a:ext>
                    </a:extLst>
                  </p:cNvPr>
                  <p:cNvCxnSpPr/>
                  <p:nvPr/>
                </p:nvCxnSpPr>
                <p:spPr>
                  <a:xfrm>
                    <a:off x="5839439" y="3204466"/>
                    <a:ext cx="1584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41" name="Google Shape;990;p94">
                    <a:extLst>
                      <a:ext uri="{FF2B5EF4-FFF2-40B4-BE49-F238E27FC236}">
                        <a16:creationId xmlns:a16="http://schemas.microsoft.com/office/drawing/2014/main" id="{22C97BB4-94C6-4B97-83F7-C61A0AF882C0}"/>
                      </a:ext>
                    </a:extLst>
                  </p:cNvPr>
                  <p:cNvCxnSpPr/>
                  <p:nvPr/>
                </p:nvCxnSpPr>
                <p:spPr>
                  <a:xfrm>
                    <a:off x="5839439" y="3240943"/>
                    <a:ext cx="1584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342" name="Google Shape;991;p94">
                    <a:extLst>
                      <a:ext uri="{FF2B5EF4-FFF2-40B4-BE49-F238E27FC236}">
                        <a16:creationId xmlns:a16="http://schemas.microsoft.com/office/drawing/2014/main" id="{E8C7B217-A2F7-4043-A0EB-11E6DD2A2A8D}"/>
                      </a:ext>
                    </a:extLst>
                  </p:cNvPr>
                  <p:cNvSpPr/>
                  <p:nvPr/>
                </p:nvSpPr>
                <p:spPr>
                  <a:xfrm>
                    <a:off x="6247381" y="3069293"/>
                    <a:ext cx="205800" cy="1182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rgbClr val="59595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343" name="Google Shape;992;p94">
                    <a:extLst>
                      <a:ext uri="{FF2B5EF4-FFF2-40B4-BE49-F238E27FC236}">
                        <a16:creationId xmlns:a16="http://schemas.microsoft.com/office/drawing/2014/main" id="{8D4A014D-B4F3-42DD-8079-DFC3A2FD68C4}"/>
                      </a:ext>
                    </a:extLst>
                  </p:cNvPr>
                  <p:cNvCxnSpPr/>
                  <p:nvPr/>
                </p:nvCxnSpPr>
                <p:spPr>
                  <a:xfrm>
                    <a:off x="6269495" y="3110294"/>
                    <a:ext cx="1584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44" name="Google Shape;993;p94">
                    <a:extLst>
                      <a:ext uri="{FF2B5EF4-FFF2-40B4-BE49-F238E27FC236}">
                        <a16:creationId xmlns:a16="http://schemas.microsoft.com/office/drawing/2014/main" id="{A8072DB2-4BFB-405C-B3D0-58BEF0916197}"/>
                      </a:ext>
                    </a:extLst>
                  </p:cNvPr>
                  <p:cNvCxnSpPr/>
                  <p:nvPr/>
                </p:nvCxnSpPr>
                <p:spPr>
                  <a:xfrm>
                    <a:off x="6269495" y="3146771"/>
                    <a:ext cx="1584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345" name="Google Shape;994;p94">
                    <a:extLst>
                      <a:ext uri="{FF2B5EF4-FFF2-40B4-BE49-F238E27FC236}">
                        <a16:creationId xmlns:a16="http://schemas.microsoft.com/office/drawing/2014/main" id="{14D45F5F-5FDB-48FC-8A4C-5DC66B415C05}"/>
                      </a:ext>
                    </a:extLst>
                  </p:cNvPr>
                  <p:cNvSpPr/>
                  <p:nvPr/>
                </p:nvSpPr>
                <p:spPr>
                  <a:xfrm>
                    <a:off x="6126760" y="2778667"/>
                    <a:ext cx="205800" cy="1881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rgbClr val="59595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346" name="Google Shape;995;p94">
                    <a:extLst>
                      <a:ext uri="{FF2B5EF4-FFF2-40B4-BE49-F238E27FC236}">
                        <a16:creationId xmlns:a16="http://schemas.microsoft.com/office/drawing/2014/main" id="{B24C13FE-0C37-4CFA-B271-FCFC7422EE59}"/>
                      </a:ext>
                    </a:extLst>
                  </p:cNvPr>
                  <p:cNvCxnSpPr/>
                  <p:nvPr/>
                </p:nvCxnSpPr>
                <p:spPr>
                  <a:xfrm>
                    <a:off x="6148873" y="2819668"/>
                    <a:ext cx="1584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47" name="Google Shape;996;p94">
                    <a:extLst>
                      <a:ext uri="{FF2B5EF4-FFF2-40B4-BE49-F238E27FC236}">
                        <a16:creationId xmlns:a16="http://schemas.microsoft.com/office/drawing/2014/main" id="{4631E79B-6214-4E95-9DB8-F53277D1957D}"/>
                      </a:ext>
                    </a:extLst>
                  </p:cNvPr>
                  <p:cNvCxnSpPr/>
                  <p:nvPr/>
                </p:nvCxnSpPr>
                <p:spPr>
                  <a:xfrm>
                    <a:off x="6148873" y="2856145"/>
                    <a:ext cx="1584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48" name="Google Shape;997;p94">
                    <a:extLst>
                      <a:ext uri="{FF2B5EF4-FFF2-40B4-BE49-F238E27FC236}">
                        <a16:creationId xmlns:a16="http://schemas.microsoft.com/office/drawing/2014/main" id="{0B3BAF5F-00FF-4C08-BFE6-9273AF5DB58C}"/>
                      </a:ext>
                    </a:extLst>
                  </p:cNvPr>
                  <p:cNvCxnSpPr/>
                  <p:nvPr/>
                </p:nvCxnSpPr>
                <p:spPr>
                  <a:xfrm>
                    <a:off x="6148873" y="2892623"/>
                    <a:ext cx="1584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49" name="Google Shape;998;p94">
                    <a:extLst>
                      <a:ext uri="{FF2B5EF4-FFF2-40B4-BE49-F238E27FC236}">
                        <a16:creationId xmlns:a16="http://schemas.microsoft.com/office/drawing/2014/main" id="{BD994A5A-840A-4212-B550-6DCDE253C848}"/>
                      </a:ext>
                    </a:extLst>
                  </p:cNvPr>
                  <p:cNvCxnSpPr/>
                  <p:nvPr/>
                </p:nvCxnSpPr>
                <p:spPr>
                  <a:xfrm>
                    <a:off x="6148873" y="2929101"/>
                    <a:ext cx="1584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350" name="Google Shape;999;p94">
                    <a:extLst>
                      <a:ext uri="{FF2B5EF4-FFF2-40B4-BE49-F238E27FC236}">
                        <a16:creationId xmlns:a16="http://schemas.microsoft.com/office/drawing/2014/main" id="{7FFE3E1C-3253-4DEB-8BAD-52C42DF0BDA8}"/>
                      </a:ext>
                    </a:extLst>
                  </p:cNvPr>
                  <p:cNvSpPr/>
                  <p:nvPr/>
                </p:nvSpPr>
                <p:spPr>
                  <a:xfrm>
                    <a:off x="5356013" y="3031413"/>
                    <a:ext cx="205800" cy="1881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rgbClr val="59595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351" name="Google Shape;1000;p94">
                    <a:extLst>
                      <a:ext uri="{FF2B5EF4-FFF2-40B4-BE49-F238E27FC236}">
                        <a16:creationId xmlns:a16="http://schemas.microsoft.com/office/drawing/2014/main" id="{D9C751CF-D64C-4666-9262-5757C1DDD0EC}"/>
                      </a:ext>
                    </a:extLst>
                  </p:cNvPr>
                  <p:cNvCxnSpPr/>
                  <p:nvPr/>
                </p:nvCxnSpPr>
                <p:spPr>
                  <a:xfrm>
                    <a:off x="5378126" y="3072414"/>
                    <a:ext cx="1584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52" name="Google Shape;1001;p94">
                    <a:extLst>
                      <a:ext uri="{FF2B5EF4-FFF2-40B4-BE49-F238E27FC236}">
                        <a16:creationId xmlns:a16="http://schemas.microsoft.com/office/drawing/2014/main" id="{78EFA3A5-778F-4FBF-BBD6-62BFBF03159A}"/>
                      </a:ext>
                    </a:extLst>
                  </p:cNvPr>
                  <p:cNvCxnSpPr/>
                  <p:nvPr/>
                </p:nvCxnSpPr>
                <p:spPr>
                  <a:xfrm>
                    <a:off x="5378126" y="3108892"/>
                    <a:ext cx="1584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53" name="Google Shape;1002;p94">
                    <a:extLst>
                      <a:ext uri="{FF2B5EF4-FFF2-40B4-BE49-F238E27FC236}">
                        <a16:creationId xmlns:a16="http://schemas.microsoft.com/office/drawing/2014/main" id="{FB2B714F-26EC-4BCF-8EB3-F8FB587E2EAF}"/>
                      </a:ext>
                    </a:extLst>
                  </p:cNvPr>
                  <p:cNvCxnSpPr/>
                  <p:nvPr/>
                </p:nvCxnSpPr>
                <p:spPr>
                  <a:xfrm>
                    <a:off x="5378126" y="3145369"/>
                    <a:ext cx="1584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54" name="Google Shape;1003;p94">
                    <a:extLst>
                      <a:ext uri="{FF2B5EF4-FFF2-40B4-BE49-F238E27FC236}">
                        <a16:creationId xmlns:a16="http://schemas.microsoft.com/office/drawing/2014/main" id="{A979E85B-566F-4EFA-A446-DDC169486D45}"/>
                      </a:ext>
                    </a:extLst>
                  </p:cNvPr>
                  <p:cNvCxnSpPr/>
                  <p:nvPr/>
                </p:nvCxnSpPr>
                <p:spPr>
                  <a:xfrm>
                    <a:off x="5378126" y="3181847"/>
                    <a:ext cx="1584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355" name="Google Shape;1004;p94">
                    <a:extLst>
                      <a:ext uri="{FF2B5EF4-FFF2-40B4-BE49-F238E27FC236}">
                        <a16:creationId xmlns:a16="http://schemas.microsoft.com/office/drawing/2014/main" id="{CB565D4D-22B4-4155-9D1D-58B3F613020F}"/>
                      </a:ext>
                    </a:extLst>
                  </p:cNvPr>
                  <p:cNvSpPr/>
                  <p:nvPr/>
                </p:nvSpPr>
                <p:spPr>
                  <a:xfrm>
                    <a:off x="6120032" y="3310824"/>
                    <a:ext cx="205800" cy="1443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rgbClr val="59595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356" name="Google Shape;1005;p94">
                    <a:extLst>
                      <a:ext uri="{FF2B5EF4-FFF2-40B4-BE49-F238E27FC236}">
                        <a16:creationId xmlns:a16="http://schemas.microsoft.com/office/drawing/2014/main" id="{DBFA3AF9-D017-4AD9-88EA-ED625A2505FB}"/>
                      </a:ext>
                    </a:extLst>
                  </p:cNvPr>
                  <p:cNvCxnSpPr/>
                  <p:nvPr/>
                </p:nvCxnSpPr>
                <p:spPr>
                  <a:xfrm>
                    <a:off x="6142145" y="3351824"/>
                    <a:ext cx="1584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57" name="Google Shape;1006;p94">
                    <a:extLst>
                      <a:ext uri="{FF2B5EF4-FFF2-40B4-BE49-F238E27FC236}">
                        <a16:creationId xmlns:a16="http://schemas.microsoft.com/office/drawing/2014/main" id="{8AD0FBC6-B0B9-43FA-945E-A636D6453F92}"/>
                      </a:ext>
                    </a:extLst>
                  </p:cNvPr>
                  <p:cNvCxnSpPr/>
                  <p:nvPr/>
                </p:nvCxnSpPr>
                <p:spPr>
                  <a:xfrm>
                    <a:off x="6142145" y="3388302"/>
                    <a:ext cx="1584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58" name="Google Shape;1007;p94">
                    <a:extLst>
                      <a:ext uri="{FF2B5EF4-FFF2-40B4-BE49-F238E27FC236}">
                        <a16:creationId xmlns:a16="http://schemas.microsoft.com/office/drawing/2014/main" id="{DA9C5E52-1C31-48AE-9506-CE9CB265AF24}"/>
                      </a:ext>
                    </a:extLst>
                  </p:cNvPr>
                  <p:cNvCxnSpPr/>
                  <p:nvPr/>
                </p:nvCxnSpPr>
                <p:spPr>
                  <a:xfrm>
                    <a:off x="6142145" y="3424779"/>
                    <a:ext cx="1584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359" name="Google Shape;1008;p94">
                    <a:extLst>
                      <a:ext uri="{FF2B5EF4-FFF2-40B4-BE49-F238E27FC236}">
                        <a16:creationId xmlns:a16="http://schemas.microsoft.com/office/drawing/2014/main" id="{A4989925-A694-478A-9A54-06CA9C813D33}"/>
                      </a:ext>
                    </a:extLst>
                  </p:cNvPr>
                  <p:cNvSpPr/>
                  <p:nvPr/>
                </p:nvSpPr>
                <p:spPr>
                  <a:xfrm>
                    <a:off x="5562152" y="3310265"/>
                    <a:ext cx="205800" cy="1443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rgbClr val="59595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360" name="Google Shape;1009;p94">
                    <a:extLst>
                      <a:ext uri="{FF2B5EF4-FFF2-40B4-BE49-F238E27FC236}">
                        <a16:creationId xmlns:a16="http://schemas.microsoft.com/office/drawing/2014/main" id="{FDB9C88E-62DB-4FA7-AF2C-5F957AA4ECD2}"/>
                      </a:ext>
                    </a:extLst>
                  </p:cNvPr>
                  <p:cNvCxnSpPr/>
                  <p:nvPr/>
                </p:nvCxnSpPr>
                <p:spPr>
                  <a:xfrm>
                    <a:off x="5584265" y="3351266"/>
                    <a:ext cx="1584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61" name="Google Shape;1010;p94">
                    <a:extLst>
                      <a:ext uri="{FF2B5EF4-FFF2-40B4-BE49-F238E27FC236}">
                        <a16:creationId xmlns:a16="http://schemas.microsoft.com/office/drawing/2014/main" id="{DF433F0A-5C45-47EF-996C-FADCF2FE1C85}"/>
                      </a:ext>
                    </a:extLst>
                  </p:cNvPr>
                  <p:cNvCxnSpPr/>
                  <p:nvPr/>
                </p:nvCxnSpPr>
                <p:spPr>
                  <a:xfrm>
                    <a:off x="5584265" y="3387744"/>
                    <a:ext cx="1584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62" name="Google Shape;1011;p94">
                    <a:extLst>
                      <a:ext uri="{FF2B5EF4-FFF2-40B4-BE49-F238E27FC236}">
                        <a16:creationId xmlns:a16="http://schemas.microsoft.com/office/drawing/2014/main" id="{F57907D0-14AE-4652-9CC7-04E27FCFE816}"/>
                      </a:ext>
                    </a:extLst>
                  </p:cNvPr>
                  <p:cNvCxnSpPr/>
                  <p:nvPr/>
                </p:nvCxnSpPr>
                <p:spPr>
                  <a:xfrm>
                    <a:off x="5584265" y="3424221"/>
                    <a:ext cx="1584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363" name="Google Shape;1012;p94">
                    <a:extLst>
                      <a:ext uri="{FF2B5EF4-FFF2-40B4-BE49-F238E27FC236}">
                        <a16:creationId xmlns:a16="http://schemas.microsoft.com/office/drawing/2014/main" id="{37479A6D-491D-4B7C-9B8C-26C6BBCF4BC2}"/>
                      </a:ext>
                    </a:extLst>
                  </p:cNvPr>
                  <p:cNvSpPr/>
                  <p:nvPr/>
                </p:nvSpPr>
                <p:spPr>
                  <a:xfrm>
                    <a:off x="5817326" y="3478575"/>
                    <a:ext cx="205800" cy="1182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rgbClr val="59595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364" name="Google Shape;1013;p94">
                    <a:extLst>
                      <a:ext uri="{FF2B5EF4-FFF2-40B4-BE49-F238E27FC236}">
                        <a16:creationId xmlns:a16="http://schemas.microsoft.com/office/drawing/2014/main" id="{581C2E7D-48A3-409F-8C2D-D9F3D45F19DA}"/>
                      </a:ext>
                    </a:extLst>
                  </p:cNvPr>
                  <p:cNvCxnSpPr>
                    <a:stCxn id="333" idx="2"/>
                    <a:endCxn id="334" idx="0"/>
                  </p:cNvCxnSpPr>
                  <p:nvPr/>
                </p:nvCxnSpPr>
                <p:spPr>
                  <a:xfrm>
                    <a:off x="5920226" y="2800575"/>
                    <a:ext cx="0" cy="18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65" name="Google Shape;1014;p94">
                    <a:extLst>
                      <a:ext uri="{FF2B5EF4-FFF2-40B4-BE49-F238E27FC236}">
                        <a16:creationId xmlns:a16="http://schemas.microsoft.com/office/drawing/2014/main" id="{C276D167-E1CA-48BA-A542-FA0E3FAE666B}"/>
                      </a:ext>
                    </a:extLst>
                  </p:cNvPr>
                  <p:cNvCxnSpPr>
                    <a:stCxn id="345" idx="2"/>
                    <a:endCxn id="334" idx="3"/>
                  </p:cNvCxnSpPr>
                  <p:nvPr/>
                </p:nvCxnSpPr>
                <p:spPr>
                  <a:xfrm flipH="1">
                    <a:off x="6023260" y="2966767"/>
                    <a:ext cx="206400" cy="158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66" name="Google Shape;1015;p94">
                    <a:extLst>
                      <a:ext uri="{FF2B5EF4-FFF2-40B4-BE49-F238E27FC236}">
                        <a16:creationId xmlns:a16="http://schemas.microsoft.com/office/drawing/2014/main" id="{EBCCBFFB-2E0B-460B-AE29-FC91C1CD419F}"/>
                      </a:ext>
                    </a:extLst>
                  </p:cNvPr>
                  <p:cNvCxnSpPr>
                    <a:stCxn id="350" idx="3"/>
                    <a:endCxn id="334" idx="1"/>
                  </p:cNvCxnSpPr>
                  <p:nvPr/>
                </p:nvCxnSpPr>
                <p:spPr>
                  <a:xfrm>
                    <a:off x="5561813" y="3125463"/>
                    <a:ext cx="255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67" name="Google Shape;1016;p94">
                    <a:extLst>
                      <a:ext uri="{FF2B5EF4-FFF2-40B4-BE49-F238E27FC236}">
                        <a16:creationId xmlns:a16="http://schemas.microsoft.com/office/drawing/2014/main" id="{8E81F3F1-E10D-4AD5-A6B8-DF3717BC6710}"/>
                      </a:ext>
                    </a:extLst>
                  </p:cNvPr>
                  <p:cNvCxnSpPr>
                    <a:stCxn id="329" idx="2"/>
                    <a:endCxn id="334" idx="1"/>
                  </p:cNvCxnSpPr>
                  <p:nvPr/>
                </p:nvCxnSpPr>
                <p:spPr>
                  <a:xfrm>
                    <a:off x="5637206" y="2928048"/>
                    <a:ext cx="180000" cy="1974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68" name="Google Shape;1017;p94">
                    <a:extLst>
                      <a:ext uri="{FF2B5EF4-FFF2-40B4-BE49-F238E27FC236}">
                        <a16:creationId xmlns:a16="http://schemas.microsoft.com/office/drawing/2014/main" id="{83F14C51-E943-4792-A4C1-98A3C18B0369}"/>
                      </a:ext>
                    </a:extLst>
                  </p:cNvPr>
                  <p:cNvCxnSpPr>
                    <a:stCxn id="334" idx="3"/>
                    <a:endCxn id="342" idx="1"/>
                  </p:cNvCxnSpPr>
                  <p:nvPr/>
                </p:nvCxnSpPr>
                <p:spPr>
                  <a:xfrm>
                    <a:off x="6023126" y="3125527"/>
                    <a:ext cx="224400" cy="30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69" name="Google Shape;1018;p94">
                    <a:extLst>
                      <a:ext uri="{FF2B5EF4-FFF2-40B4-BE49-F238E27FC236}">
                        <a16:creationId xmlns:a16="http://schemas.microsoft.com/office/drawing/2014/main" id="{9022C7B6-488A-444C-8B43-90C3D809D060}"/>
                      </a:ext>
                    </a:extLst>
                  </p:cNvPr>
                  <p:cNvCxnSpPr>
                    <a:stCxn id="334" idx="1"/>
                    <a:endCxn id="359" idx="0"/>
                  </p:cNvCxnSpPr>
                  <p:nvPr/>
                </p:nvCxnSpPr>
                <p:spPr>
                  <a:xfrm flipH="1">
                    <a:off x="5664926" y="3125527"/>
                    <a:ext cx="152400" cy="1848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70" name="Google Shape;1019;p94">
                    <a:extLst>
                      <a:ext uri="{FF2B5EF4-FFF2-40B4-BE49-F238E27FC236}">
                        <a16:creationId xmlns:a16="http://schemas.microsoft.com/office/drawing/2014/main" id="{D1945139-3CF6-421B-A2E6-57F9B4AB1D98}"/>
                      </a:ext>
                    </a:extLst>
                  </p:cNvPr>
                  <p:cNvCxnSpPr>
                    <a:stCxn id="334" idx="2"/>
                    <a:endCxn id="363" idx="0"/>
                  </p:cNvCxnSpPr>
                  <p:nvPr/>
                </p:nvCxnSpPr>
                <p:spPr>
                  <a:xfrm>
                    <a:off x="5920226" y="3269977"/>
                    <a:ext cx="0" cy="2085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71" name="Google Shape;1020;p94">
                    <a:extLst>
                      <a:ext uri="{FF2B5EF4-FFF2-40B4-BE49-F238E27FC236}">
                        <a16:creationId xmlns:a16="http://schemas.microsoft.com/office/drawing/2014/main" id="{84BB18E9-9281-49CD-81D1-218F6079410C}"/>
                      </a:ext>
                    </a:extLst>
                  </p:cNvPr>
                  <p:cNvCxnSpPr>
                    <a:stCxn id="334" idx="3"/>
                    <a:endCxn id="355" idx="0"/>
                  </p:cNvCxnSpPr>
                  <p:nvPr/>
                </p:nvCxnSpPr>
                <p:spPr>
                  <a:xfrm>
                    <a:off x="6023126" y="3125527"/>
                    <a:ext cx="199800" cy="1854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pic>
            <p:nvPicPr>
              <p:cNvPr id="323" name="Google Shape;1021;p94">
                <a:extLst>
                  <a:ext uri="{FF2B5EF4-FFF2-40B4-BE49-F238E27FC236}">
                    <a16:creationId xmlns:a16="http://schemas.microsoft.com/office/drawing/2014/main" id="{1AF75D26-A89C-438F-855B-24E0A2FB90EF}"/>
                  </a:ext>
                </a:extLst>
              </p:cNvPr>
              <p:cNvPicPr preferRelativeResize="0"/>
              <p:nvPr/>
            </p:nvPicPr>
            <p:blipFill rotWithShape="1">
              <a:blip r:embed="rId12" cstate="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204600" y="1672150"/>
                <a:ext cx="519624" cy="75992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73" name="TextBox 372">
            <a:extLst>
              <a:ext uri="{FF2B5EF4-FFF2-40B4-BE49-F238E27FC236}">
                <a16:creationId xmlns:a16="http://schemas.microsoft.com/office/drawing/2014/main" id="{4865F112-A543-46A8-BE35-03BDA4173CD4}"/>
              </a:ext>
            </a:extLst>
          </p:cNvPr>
          <p:cNvSpPr txBox="1"/>
          <p:nvPr/>
        </p:nvSpPr>
        <p:spPr>
          <a:xfrm>
            <a:off x="4586514" y="1466218"/>
            <a:ext cx="3041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Modern Data Stack</a:t>
            </a:r>
          </a:p>
        </p:txBody>
      </p:sp>
    </p:spTree>
    <p:extLst>
      <p:ext uri="{BB962C8B-B14F-4D97-AF65-F5344CB8AC3E}">
        <p14:creationId xmlns:p14="http://schemas.microsoft.com/office/powerpoint/2010/main" val="4993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9A4F987-921F-46AD-A859-1551EE0584C6}"/>
              </a:ext>
            </a:extLst>
          </p:cNvPr>
          <p:cNvGrpSpPr/>
          <p:nvPr/>
        </p:nvGrpSpPr>
        <p:grpSpPr>
          <a:xfrm>
            <a:off x="2079360" y="1862589"/>
            <a:ext cx="3931920" cy="3931920"/>
            <a:chOff x="-4550600" y="2058731"/>
            <a:chExt cx="3931920" cy="3931920"/>
          </a:xfrm>
        </p:grpSpPr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0E46EE53-EC33-46DA-AB97-B3D151F83B8A}"/>
                </a:ext>
              </a:extLst>
            </p:cNvPr>
            <p:cNvSpPr/>
            <p:nvPr/>
          </p:nvSpPr>
          <p:spPr>
            <a:xfrm rot="16200000">
              <a:off x="-2574830" y="2063169"/>
              <a:ext cx="1959617" cy="1952111"/>
            </a:xfrm>
            <a:custGeom>
              <a:avLst/>
              <a:gdLst>
                <a:gd name="connsiteX0" fmla="*/ 1959617 w 1959617"/>
                <a:gd name="connsiteY0" fmla="*/ 0 h 1952111"/>
                <a:gd name="connsiteX1" fmla="*/ 1950152 w 1959617"/>
                <a:gd name="connsiteY1" fmla="*/ 187445 h 1952111"/>
                <a:gd name="connsiteX2" fmla="*/ 195349 w 1959617"/>
                <a:gd name="connsiteY2" fmla="*/ 1942247 h 1952111"/>
                <a:gd name="connsiteX3" fmla="*/ 0 w 1959617"/>
                <a:gd name="connsiteY3" fmla="*/ 1952111 h 1952111"/>
                <a:gd name="connsiteX4" fmla="*/ 0 w 1959617"/>
                <a:gd name="connsiteY4" fmla="*/ 0 h 1952111"/>
                <a:gd name="connsiteX5" fmla="*/ 1959617 w 1959617"/>
                <a:gd name="connsiteY5" fmla="*/ 0 h 195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9617" h="1952111">
                  <a:moveTo>
                    <a:pt x="1959617" y="0"/>
                  </a:moveTo>
                  <a:lnTo>
                    <a:pt x="1950152" y="187445"/>
                  </a:lnTo>
                  <a:cubicBezTo>
                    <a:pt x="1856187" y="1112702"/>
                    <a:pt x="1120607" y="1848282"/>
                    <a:pt x="195349" y="1942247"/>
                  </a:cubicBezTo>
                  <a:lnTo>
                    <a:pt x="0" y="1952111"/>
                  </a:lnTo>
                  <a:lnTo>
                    <a:pt x="0" y="0"/>
                  </a:lnTo>
                  <a:lnTo>
                    <a:pt x="1959617" y="0"/>
                  </a:lnTo>
                  <a:close/>
                </a:path>
              </a:pathLst>
            </a:custGeom>
            <a:solidFill>
              <a:srgbClr val="F6B2A3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3DF414D9-D59D-49FA-91C8-E5C819BBAC86}"/>
                </a:ext>
              </a:extLst>
            </p:cNvPr>
            <p:cNvSpPr/>
            <p:nvPr/>
          </p:nvSpPr>
          <p:spPr>
            <a:xfrm rot="16200000">
              <a:off x="-4546648" y="4015080"/>
              <a:ext cx="1971619" cy="1979523"/>
            </a:xfrm>
            <a:custGeom>
              <a:avLst/>
              <a:gdLst>
                <a:gd name="connsiteX0" fmla="*/ 1971619 w 1971619"/>
                <a:gd name="connsiteY0" fmla="*/ 286 h 1979523"/>
                <a:gd name="connsiteX1" fmla="*/ 1971618 w 1971619"/>
                <a:gd name="connsiteY1" fmla="*/ 1979523 h 1979523"/>
                <a:gd name="connsiteX2" fmla="*/ 685 w 1971619"/>
                <a:gd name="connsiteY2" fmla="*/ 1979523 h 1979523"/>
                <a:gd name="connsiteX3" fmla="*/ 0 w 1971619"/>
                <a:gd name="connsiteY3" fmla="*/ 1965960 h 1979523"/>
                <a:gd name="connsiteX4" fmla="*/ 1965960 w 1971619"/>
                <a:gd name="connsiteY4" fmla="*/ 0 h 1979523"/>
                <a:gd name="connsiteX5" fmla="*/ 1971619 w 1971619"/>
                <a:gd name="connsiteY5" fmla="*/ 286 h 197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1619" h="1979523">
                  <a:moveTo>
                    <a:pt x="1971619" y="286"/>
                  </a:moveTo>
                  <a:lnTo>
                    <a:pt x="1971618" y="1979523"/>
                  </a:lnTo>
                  <a:lnTo>
                    <a:pt x="685" y="1979523"/>
                  </a:lnTo>
                  <a:lnTo>
                    <a:pt x="0" y="1965960"/>
                  </a:lnTo>
                  <a:cubicBezTo>
                    <a:pt x="0" y="880190"/>
                    <a:pt x="880190" y="0"/>
                    <a:pt x="1965960" y="0"/>
                  </a:cubicBezTo>
                  <a:lnTo>
                    <a:pt x="1971619" y="2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45690988-7B5A-488A-986F-FAB0A1C7E313}"/>
                </a:ext>
              </a:extLst>
            </p:cNvPr>
            <p:cNvSpPr/>
            <p:nvPr/>
          </p:nvSpPr>
          <p:spPr>
            <a:xfrm rot="16200000">
              <a:off x="-4540847" y="2049263"/>
              <a:ext cx="1960302" cy="1979237"/>
            </a:xfrm>
            <a:custGeom>
              <a:avLst/>
              <a:gdLst>
                <a:gd name="connsiteX0" fmla="*/ 1960302 w 1960302"/>
                <a:gd name="connsiteY0" fmla="*/ 1965674 h 1979237"/>
                <a:gd name="connsiteX1" fmla="*/ 1959617 w 1960302"/>
                <a:gd name="connsiteY1" fmla="*/ 1979237 h 1979237"/>
                <a:gd name="connsiteX2" fmla="*/ 0 w 1960302"/>
                <a:gd name="connsiteY2" fmla="*/ 1979237 h 1979237"/>
                <a:gd name="connsiteX3" fmla="*/ 1 w 1960302"/>
                <a:gd name="connsiteY3" fmla="*/ 0 h 1979237"/>
                <a:gd name="connsiteX4" fmla="*/ 195350 w 1960302"/>
                <a:gd name="connsiteY4" fmla="*/ 9864 h 1979237"/>
                <a:gd name="connsiteX5" fmla="*/ 1960302 w 1960302"/>
                <a:gd name="connsiteY5" fmla="*/ 1965674 h 19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0302" h="1979237">
                  <a:moveTo>
                    <a:pt x="1960302" y="1965674"/>
                  </a:moveTo>
                  <a:lnTo>
                    <a:pt x="1959617" y="1979237"/>
                  </a:lnTo>
                  <a:lnTo>
                    <a:pt x="0" y="1979237"/>
                  </a:lnTo>
                  <a:lnTo>
                    <a:pt x="1" y="0"/>
                  </a:lnTo>
                  <a:lnTo>
                    <a:pt x="195350" y="9864"/>
                  </a:lnTo>
                  <a:cubicBezTo>
                    <a:pt x="1186697" y="110541"/>
                    <a:pt x="1960302" y="947764"/>
                    <a:pt x="1960302" y="1965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C012C962-3359-40B9-9797-8785A9811C3F}"/>
                </a:ext>
              </a:extLst>
            </p:cNvPr>
            <p:cNvSpPr/>
            <p:nvPr/>
          </p:nvSpPr>
          <p:spPr>
            <a:xfrm rot="16200000">
              <a:off x="-2580345" y="4028301"/>
              <a:ext cx="1970933" cy="1952397"/>
            </a:xfrm>
            <a:custGeom>
              <a:avLst/>
              <a:gdLst>
                <a:gd name="connsiteX0" fmla="*/ 1970933 w 1970933"/>
                <a:gd name="connsiteY0" fmla="*/ 0 h 1952397"/>
                <a:gd name="connsiteX1" fmla="*/ 1970933 w 1970933"/>
                <a:gd name="connsiteY1" fmla="*/ 1952111 h 1952397"/>
                <a:gd name="connsiteX2" fmla="*/ 1965274 w 1970933"/>
                <a:gd name="connsiteY2" fmla="*/ 1952397 h 1952397"/>
                <a:gd name="connsiteX3" fmla="*/ 9464 w 1970933"/>
                <a:gd name="connsiteY3" fmla="*/ 187445 h 1952397"/>
                <a:gd name="connsiteX4" fmla="*/ 0 w 1970933"/>
                <a:gd name="connsiteY4" fmla="*/ 0 h 1952397"/>
                <a:gd name="connsiteX5" fmla="*/ 1970933 w 1970933"/>
                <a:gd name="connsiteY5" fmla="*/ 0 h 195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0933" h="1952397">
                  <a:moveTo>
                    <a:pt x="1970933" y="0"/>
                  </a:moveTo>
                  <a:lnTo>
                    <a:pt x="1970933" y="1952111"/>
                  </a:lnTo>
                  <a:lnTo>
                    <a:pt x="1965274" y="1952397"/>
                  </a:lnTo>
                  <a:cubicBezTo>
                    <a:pt x="947365" y="1952397"/>
                    <a:pt x="110141" y="1178792"/>
                    <a:pt x="9464" y="187445"/>
                  </a:cubicBezTo>
                  <a:lnTo>
                    <a:pt x="0" y="0"/>
                  </a:lnTo>
                  <a:lnTo>
                    <a:pt x="19709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FA2E67-B3AB-4739-912D-FB1319A2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Business Analytics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E5E632E-B79E-48D9-83DB-02EB11D8B329}"/>
              </a:ext>
            </a:extLst>
          </p:cNvPr>
          <p:cNvGrpSpPr>
            <a:grpSpLocks noChangeAspect="1"/>
          </p:cNvGrpSpPr>
          <p:nvPr/>
        </p:nvGrpSpPr>
        <p:grpSpPr>
          <a:xfrm>
            <a:off x="2797318" y="2571699"/>
            <a:ext cx="549360" cy="548640"/>
            <a:chOff x="1565276" y="5783263"/>
            <a:chExt cx="1139825" cy="1003300"/>
          </a:xfrm>
        </p:grpSpPr>
        <p:sp>
          <p:nvSpPr>
            <p:cNvPr id="19" name="Freeform 141">
              <a:extLst>
                <a:ext uri="{FF2B5EF4-FFF2-40B4-BE49-F238E27FC236}">
                  <a16:creationId xmlns:a16="http://schemas.microsoft.com/office/drawing/2014/main" id="{FD7ACF2A-D2BF-4135-91F2-9B9A3E405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263" y="5830888"/>
              <a:ext cx="1087438" cy="906463"/>
            </a:xfrm>
            <a:custGeom>
              <a:avLst/>
              <a:gdLst>
                <a:gd name="T0" fmla="*/ 213 w 586"/>
                <a:gd name="T1" fmla="*/ 186 h 506"/>
                <a:gd name="T2" fmla="*/ 213 w 586"/>
                <a:gd name="T3" fmla="*/ 320 h 506"/>
                <a:gd name="T4" fmla="*/ 186 w 586"/>
                <a:gd name="T5" fmla="*/ 346 h 506"/>
                <a:gd name="T6" fmla="*/ 186 w 586"/>
                <a:gd name="T7" fmla="*/ 346 h 506"/>
                <a:gd name="T8" fmla="*/ 160 w 586"/>
                <a:gd name="T9" fmla="*/ 320 h 506"/>
                <a:gd name="T10" fmla="*/ 160 w 586"/>
                <a:gd name="T11" fmla="*/ 26 h 506"/>
                <a:gd name="T12" fmla="*/ 0 w 586"/>
                <a:gd name="T13" fmla="*/ 26 h 506"/>
                <a:gd name="T14" fmla="*/ 0 w 586"/>
                <a:gd name="T15" fmla="*/ 320 h 506"/>
                <a:gd name="T16" fmla="*/ 186 w 586"/>
                <a:gd name="T17" fmla="*/ 506 h 506"/>
                <a:gd name="T18" fmla="*/ 186 w 586"/>
                <a:gd name="T19" fmla="*/ 506 h 506"/>
                <a:gd name="T20" fmla="*/ 373 w 586"/>
                <a:gd name="T21" fmla="*/ 320 h 506"/>
                <a:gd name="T22" fmla="*/ 373 w 586"/>
                <a:gd name="T23" fmla="*/ 186 h 506"/>
                <a:gd name="T24" fmla="*/ 400 w 586"/>
                <a:gd name="T25" fmla="*/ 160 h 506"/>
                <a:gd name="T26" fmla="*/ 400 w 586"/>
                <a:gd name="T27" fmla="*/ 160 h 506"/>
                <a:gd name="T28" fmla="*/ 426 w 586"/>
                <a:gd name="T29" fmla="*/ 186 h 506"/>
                <a:gd name="T30" fmla="*/ 426 w 586"/>
                <a:gd name="T31" fmla="*/ 480 h 506"/>
                <a:gd name="T32" fmla="*/ 586 w 586"/>
                <a:gd name="T33" fmla="*/ 480 h 506"/>
                <a:gd name="T34" fmla="*/ 586 w 586"/>
                <a:gd name="T35" fmla="*/ 186 h 506"/>
                <a:gd name="T36" fmla="*/ 400 w 586"/>
                <a:gd name="T37" fmla="*/ 0 h 506"/>
                <a:gd name="T38" fmla="*/ 400 w 586"/>
                <a:gd name="T39" fmla="*/ 0 h 506"/>
                <a:gd name="T40" fmla="*/ 213 w 586"/>
                <a:gd name="T41" fmla="*/ 18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6" h="506">
                  <a:moveTo>
                    <a:pt x="213" y="186"/>
                  </a:moveTo>
                  <a:cubicBezTo>
                    <a:pt x="213" y="320"/>
                    <a:pt x="213" y="320"/>
                    <a:pt x="213" y="320"/>
                  </a:cubicBezTo>
                  <a:cubicBezTo>
                    <a:pt x="213" y="334"/>
                    <a:pt x="201" y="346"/>
                    <a:pt x="186" y="346"/>
                  </a:cubicBezTo>
                  <a:cubicBezTo>
                    <a:pt x="186" y="346"/>
                    <a:pt x="186" y="346"/>
                    <a:pt x="186" y="346"/>
                  </a:cubicBezTo>
                  <a:cubicBezTo>
                    <a:pt x="172" y="346"/>
                    <a:pt x="160" y="334"/>
                    <a:pt x="160" y="320"/>
                  </a:cubicBezTo>
                  <a:cubicBezTo>
                    <a:pt x="160" y="26"/>
                    <a:pt x="160" y="26"/>
                    <a:pt x="16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423"/>
                    <a:pt x="83" y="506"/>
                    <a:pt x="186" y="506"/>
                  </a:cubicBezTo>
                  <a:cubicBezTo>
                    <a:pt x="186" y="506"/>
                    <a:pt x="186" y="506"/>
                    <a:pt x="186" y="506"/>
                  </a:cubicBezTo>
                  <a:cubicBezTo>
                    <a:pt x="289" y="506"/>
                    <a:pt x="373" y="423"/>
                    <a:pt x="373" y="320"/>
                  </a:cubicBezTo>
                  <a:cubicBezTo>
                    <a:pt x="373" y="186"/>
                    <a:pt x="373" y="186"/>
                    <a:pt x="373" y="186"/>
                  </a:cubicBezTo>
                  <a:cubicBezTo>
                    <a:pt x="373" y="172"/>
                    <a:pt x="385" y="160"/>
                    <a:pt x="400" y="160"/>
                  </a:cubicBezTo>
                  <a:cubicBezTo>
                    <a:pt x="400" y="160"/>
                    <a:pt x="400" y="160"/>
                    <a:pt x="400" y="160"/>
                  </a:cubicBezTo>
                  <a:cubicBezTo>
                    <a:pt x="414" y="160"/>
                    <a:pt x="426" y="172"/>
                    <a:pt x="426" y="186"/>
                  </a:cubicBezTo>
                  <a:cubicBezTo>
                    <a:pt x="426" y="480"/>
                    <a:pt x="426" y="480"/>
                    <a:pt x="426" y="480"/>
                  </a:cubicBezTo>
                  <a:cubicBezTo>
                    <a:pt x="586" y="480"/>
                    <a:pt x="586" y="480"/>
                    <a:pt x="586" y="480"/>
                  </a:cubicBezTo>
                  <a:cubicBezTo>
                    <a:pt x="586" y="186"/>
                    <a:pt x="586" y="186"/>
                    <a:pt x="586" y="186"/>
                  </a:cubicBezTo>
                  <a:cubicBezTo>
                    <a:pt x="586" y="83"/>
                    <a:pt x="503" y="0"/>
                    <a:pt x="40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297" y="0"/>
                    <a:pt x="213" y="83"/>
                    <a:pt x="213" y="186"/>
                  </a:cubicBezTo>
                  <a:close/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127ED8-48AD-4FA6-92F8-68403B31C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276" y="5783263"/>
              <a:ext cx="347663" cy="95250"/>
            </a:xfrm>
            <a:prstGeom prst="rect">
              <a:avLst/>
            </a:pr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E9394B-9DAE-4FD3-9F18-880177927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026" y="6691313"/>
              <a:ext cx="346075" cy="95250"/>
            </a:xfrm>
            <a:prstGeom prst="rect">
              <a:avLst/>
            </a:pr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Freeform 144">
              <a:extLst>
                <a:ext uri="{FF2B5EF4-FFF2-40B4-BE49-F238E27FC236}">
                  <a16:creationId xmlns:a16="http://schemas.microsoft.com/office/drawing/2014/main" id="{AB23CAB9-621E-4363-89C0-672DEC123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6213475"/>
              <a:ext cx="271463" cy="381000"/>
            </a:xfrm>
            <a:custGeom>
              <a:avLst/>
              <a:gdLst>
                <a:gd name="T0" fmla="*/ 0 w 146"/>
                <a:gd name="T1" fmla="*/ 0 h 213"/>
                <a:gd name="T2" fmla="*/ 0 w 146"/>
                <a:gd name="T3" fmla="*/ 107 h 213"/>
                <a:gd name="T4" fmla="*/ 106 w 146"/>
                <a:gd name="T5" fmla="*/ 213 h 213"/>
                <a:gd name="T6" fmla="*/ 106 w 146"/>
                <a:gd name="T7" fmla="*/ 213 h 213"/>
                <a:gd name="T8" fmla="*/ 146 w 146"/>
                <a:gd name="T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13">
                  <a:moveTo>
                    <a:pt x="0" y="0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66"/>
                    <a:pt x="47" y="213"/>
                    <a:pt x="106" y="213"/>
                  </a:cubicBezTo>
                  <a:cubicBezTo>
                    <a:pt x="106" y="213"/>
                    <a:pt x="106" y="213"/>
                    <a:pt x="106" y="213"/>
                  </a:cubicBezTo>
                  <a:cubicBezTo>
                    <a:pt x="146" y="213"/>
                    <a:pt x="146" y="213"/>
                    <a:pt x="146" y="213"/>
                  </a:cubicBez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Freeform 145">
              <a:extLst>
                <a:ext uri="{FF2B5EF4-FFF2-40B4-BE49-F238E27FC236}">
                  <a16:creationId xmlns:a16="http://schemas.microsoft.com/office/drawing/2014/main" id="{7EFC8406-31C2-4CE7-A5B2-43BCDAF7E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751" y="6523038"/>
              <a:ext cx="74613" cy="142875"/>
            </a:xfrm>
            <a:custGeom>
              <a:avLst/>
              <a:gdLst>
                <a:gd name="T0" fmla="*/ 0 w 47"/>
                <a:gd name="T1" fmla="*/ 0 h 90"/>
                <a:gd name="T2" fmla="*/ 47 w 47"/>
                <a:gd name="T3" fmla="*/ 45 h 90"/>
                <a:gd name="T4" fmla="*/ 0 w 47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90">
                  <a:moveTo>
                    <a:pt x="0" y="0"/>
                  </a:moveTo>
                  <a:lnTo>
                    <a:pt x="47" y="45"/>
                  </a:lnTo>
                  <a:lnTo>
                    <a:pt x="0" y="90"/>
                  </a:ln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Freeform 146">
              <a:extLst>
                <a:ext uri="{FF2B5EF4-FFF2-40B4-BE49-F238E27FC236}">
                  <a16:creationId xmlns:a16="http://schemas.microsoft.com/office/drawing/2014/main" id="{6C008241-6D5C-4BFE-8DF5-E67645C6B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413" y="5975350"/>
              <a:ext cx="246063" cy="381000"/>
            </a:xfrm>
            <a:custGeom>
              <a:avLst/>
              <a:gdLst>
                <a:gd name="T0" fmla="*/ 133 w 133"/>
                <a:gd name="T1" fmla="*/ 213 h 213"/>
                <a:gd name="T2" fmla="*/ 133 w 133"/>
                <a:gd name="T3" fmla="*/ 106 h 213"/>
                <a:gd name="T4" fmla="*/ 27 w 133"/>
                <a:gd name="T5" fmla="*/ 0 h 213"/>
                <a:gd name="T6" fmla="*/ 27 w 133"/>
                <a:gd name="T7" fmla="*/ 0 h 213"/>
                <a:gd name="T8" fmla="*/ 0 w 133"/>
                <a:gd name="T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13">
                  <a:moveTo>
                    <a:pt x="133" y="213"/>
                  </a:moveTo>
                  <a:cubicBezTo>
                    <a:pt x="133" y="106"/>
                    <a:pt x="133" y="106"/>
                    <a:pt x="133" y="106"/>
                  </a:cubicBezTo>
                  <a:cubicBezTo>
                    <a:pt x="133" y="47"/>
                    <a:pt x="86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Freeform 147">
              <a:extLst>
                <a:ext uri="{FF2B5EF4-FFF2-40B4-BE49-F238E27FC236}">
                  <a16:creationId xmlns:a16="http://schemas.microsoft.com/office/drawing/2014/main" id="{F5BE2D16-9629-4715-BF16-7EE40C3E8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451" y="6284913"/>
              <a:ext cx="147638" cy="71438"/>
            </a:xfrm>
            <a:custGeom>
              <a:avLst/>
              <a:gdLst>
                <a:gd name="T0" fmla="*/ 93 w 93"/>
                <a:gd name="T1" fmla="*/ 0 h 45"/>
                <a:gd name="T2" fmla="*/ 46 w 93"/>
                <a:gd name="T3" fmla="*/ 45 h 45"/>
                <a:gd name="T4" fmla="*/ 0 w 93"/>
                <a:gd name="T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" h="45">
                  <a:moveTo>
                    <a:pt x="93" y="0"/>
                  </a:moveTo>
                  <a:lnTo>
                    <a:pt x="46" y="45"/>
                  </a:lnTo>
                  <a:lnTo>
                    <a:pt x="0" y="0"/>
                  </a:ln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862;p91">
            <a:extLst>
              <a:ext uri="{FF2B5EF4-FFF2-40B4-BE49-F238E27FC236}">
                <a16:creationId xmlns:a16="http://schemas.microsoft.com/office/drawing/2014/main" id="{A519387B-F671-4821-AC18-013D8A57B953}"/>
              </a:ext>
            </a:extLst>
          </p:cNvPr>
          <p:cNvSpPr txBox="1"/>
          <p:nvPr/>
        </p:nvSpPr>
        <p:spPr>
          <a:xfrm>
            <a:off x="4341472" y="4686045"/>
            <a:ext cx="152096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Predictive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Analytics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C0D216-2620-452E-9B6A-7C1250530945}"/>
              </a:ext>
            </a:extLst>
          </p:cNvPr>
          <p:cNvGrpSpPr>
            <a:grpSpLocks noChangeAspect="1"/>
          </p:cNvGrpSpPr>
          <p:nvPr/>
        </p:nvGrpSpPr>
        <p:grpSpPr>
          <a:xfrm>
            <a:off x="4779722" y="4160875"/>
            <a:ext cx="535751" cy="548640"/>
            <a:chOff x="1585913" y="47625"/>
            <a:chExt cx="1055688" cy="1081088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D5059FFE-2FF8-48D3-BDF9-F08665FEF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913" y="47625"/>
              <a:ext cx="590550" cy="1081088"/>
            </a:xfrm>
            <a:custGeom>
              <a:avLst/>
              <a:gdLst>
                <a:gd name="T0" fmla="*/ 316 w 319"/>
                <a:gd name="T1" fmla="*/ 80 h 605"/>
                <a:gd name="T2" fmla="*/ 250 w 319"/>
                <a:gd name="T3" fmla="*/ 0 h 605"/>
                <a:gd name="T4" fmla="*/ 143 w 319"/>
                <a:gd name="T5" fmla="*/ 93 h 605"/>
                <a:gd name="T6" fmla="*/ 68 w 319"/>
                <a:gd name="T7" fmla="*/ 191 h 605"/>
                <a:gd name="T8" fmla="*/ 51 w 319"/>
                <a:gd name="T9" fmla="*/ 362 h 605"/>
                <a:gd name="T10" fmla="*/ 156 w 319"/>
                <a:gd name="T11" fmla="*/ 493 h 605"/>
                <a:gd name="T12" fmla="*/ 316 w 319"/>
                <a:gd name="T13" fmla="*/ 520 h 605"/>
                <a:gd name="T14" fmla="*/ 316 w 319"/>
                <a:gd name="T15" fmla="*/ 453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605">
                  <a:moveTo>
                    <a:pt x="316" y="80"/>
                  </a:moveTo>
                  <a:cubicBezTo>
                    <a:pt x="316" y="53"/>
                    <a:pt x="319" y="0"/>
                    <a:pt x="250" y="0"/>
                  </a:cubicBezTo>
                  <a:cubicBezTo>
                    <a:pt x="195" y="0"/>
                    <a:pt x="145" y="58"/>
                    <a:pt x="143" y="93"/>
                  </a:cubicBezTo>
                  <a:cubicBezTo>
                    <a:pt x="102" y="99"/>
                    <a:pt x="62" y="139"/>
                    <a:pt x="68" y="191"/>
                  </a:cubicBezTo>
                  <a:cubicBezTo>
                    <a:pt x="28" y="210"/>
                    <a:pt x="0" y="313"/>
                    <a:pt x="51" y="362"/>
                  </a:cubicBezTo>
                  <a:cubicBezTo>
                    <a:pt x="42" y="404"/>
                    <a:pt x="70" y="501"/>
                    <a:pt x="156" y="493"/>
                  </a:cubicBezTo>
                  <a:cubicBezTo>
                    <a:pt x="177" y="605"/>
                    <a:pt x="316" y="602"/>
                    <a:pt x="316" y="520"/>
                  </a:cubicBezTo>
                  <a:cubicBezTo>
                    <a:pt x="316" y="453"/>
                    <a:pt x="316" y="453"/>
                    <a:pt x="316" y="453"/>
                  </a:cubicBezTo>
                </a:path>
              </a:pathLst>
            </a:custGeom>
            <a:noFill/>
            <a:ln w="222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A5AC7AD1-4CE5-4DB5-A7A7-BA6B4F182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026" y="214313"/>
              <a:ext cx="171450" cy="142875"/>
            </a:xfrm>
            <a:custGeom>
              <a:avLst/>
              <a:gdLst>
                <a:gd name="T0" fmla="*/ 93 w 93"/>
                <a:gd name="T1" fmla="*/ 80 h 80"/>
                <a:gd name="T2" fmla="*/ 0 w 93"/>
                <a:gd name="T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3" h="80">
                  <a:moveTo>
                    <a:pt x="93" y="80"/>
                  </a:moveTo>
                  <a:cubicBezTo>
                    <a:pt x="45" y="80"/>
                    <a:pt x="0" y="72"/>
                    <a:pt x="0" y="0"/>
                  </a:cubicBezTo>
                </a:path>
              </a:pathLst>
            </a:custGeom>
            <a:noFill/>
            <a:ln w="222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D232F2DE-BC15-4D16-90B8-EC9B19743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963" y="425450"/>
              <a:ext cx="633413" cy="120650"/>
            </a:xfrm>
            <a:custGeom>
              <a:avLst/>
              <a:gdLst>
                <a:gd name="T0" fmla="*/ 0 w 342"/>
                <a:gd name="T1" fmla="*/ 54 h 68"/>
                <a:gd name="T2" fmla="*/ 81 w 342"/>
                <a:gd name="T3" fmla="*/ 41 h 68"/>
                <a:gd name="T4" fmla="*/ 128 w 342"/>
                <a:gd name="T5" fmla="*/ 2 h 68"/>
                <a:gd name="T6" fmla="*/ 168 w 342"/>
                <a:gd name="T7" fmla="*/ 2 h 68"/>
                <a:gd name="T8" fmla="*/ 342 w 342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68">
                  <a:moveTo>
                    <a:pt x="0" y="54"/>
                  </a:moveTo>
                  <a:cubicBezTo>
                    <a:pt x="22" y="68"/>
                    <a:pt x="60" y="63"/>
                    <a:pt x="81" y="41"/>
                  </a:cubicBezTo>
                  <a:cubicBezTo>
                    <a:pt x="96" y="25"/>
                    <a:pt x="112" y="0"/>
                    <a:pt x="128" y="2"/>
                  </a:cubicBezTo>
                  <a:cubicBezTo>
                    <a:pt x="168" y="2"/>
                    <a:pt x="168" y="2"/>
                    <a:pt x="168" y="2"/>
                  </a:cubicBezTo>
                  <a:cubicBezTo>
                    <a:pt x="342" y="2"/>
                    <a:pt x="342" y="2"/>
                    <a:pt x="342" y="2"/>
                  </a:cubicBezTo>
                </a:path>
              </a:pathLst>
            </a:custGeom>
            <a:noFill/>
            <a:ln w="222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3D33C8BC-2822-4153-8715-FB7646E7B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876" y="809625"/>
              <a:ext cx="444500" cy="50800"/>
            </a:xfrm>
            <a:custGeom>
              <a:avLst/>
              <a:gdLst>
                <a:gd name="T0" fmla="*/ 0 w 240"/>
                <a:gd name="T1" fmla="*/ 29 h 29"/>
                <a:gd name="T2" fmla="*/ 66 w 240"/>
                <a:gd name="T3" fmla="*/ 0 h 29"/>
                <a:gd name="T4" fmla="*/ 240 w 2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29">
                  <a:moveTo>
                    <a:pt x="0" y="29"/>
                  </a:moveTo>
                  <a:cubicBezTo>
                    <a:pt x="9" y="6"/>
                    <a:pt x="33" y="0"/>
                    <a:pt x="66" y="0"/>
                  </a:cubicBezTo>
                  <a:cubicBezTo>
                    <a:pt x="240" y="0"/>
                    <a:pt x="240" y="0"/>
                    <a:pt x="240" y="0"/>
                  </a:cubicBezTo>
                </a:path>
              </a:pathLst>
            </a:custGeom>
            <a:noFill/>
            <a:ln w="222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D0FA29F5-2396-4001-8017-13E5B7D81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563" y="717550"/>
              <a:ext cx="77788" cy="77788"/>
            </a:xfrm>
            <a:custGeom>
              <a:avLst/>
              <a:gdLst>
                <a:gd name="T0" fmla="*/ 42 w 42"/>
                <a:gd name="T1" fmla="*/ 43 h 43"/>
                <a:gd name="T2" fmla="*/ 0 w 42"/>
                <a:gd name="T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" h="43">
                  <a:moveTo>
                    <a:pt x="42" y="43"/>
                  </a:moveTo>
                  <a:cubicBezTo>
                    <a:pt x="19" y="39"/>
                    <a:pt x="0" y="18"/>
                    <a:pt x="0" y="0"/>
                  </a:cubicBezTo>
                </a:path>
              </a:pathLst>
            </a:custGeom>
            <a:noFill/>
            <a:ln w="222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81CA2629-2ABF-4244-B791-BA915ECFE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717550"/>
              <a:ext cx="192088" cy="211138"/>
            </a:xfrm>
            <a:custGeom>
              <a:avLst/>
              <a:gdLst>
                <a:gd name="T0" fmla="*/ 0 w 104"/>
                <a:gd name="T1" fmla="*/ 118 h 118"/>
                <a:gd name="T2" fmla="*/ 104 w 104"/>
                <a:gd name="T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4" h="118">
                  <a:moveTo>
                    <a:pt x="0" y="118"/>
                  </a:moveTo>
                  <a:cubicBezTo>
                    <a:pt x="0" y="67"/>
                    <a:pt x="29" y="0"/>
                    <a:pt x="104" y="0"/>
                  </a:cubicBezTo>
                </a:path>
              </a:pathLst>
            </a:custGeom>
            <a:noFill/>
            <a:ln w="222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F57D4A18-91DC-4A1F-AF5E-4039A56F4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1176" y="450850"/>
              <a:ext cx="77788" cy="146050"/>
            </a:xfrm>
            <a:custGeom>
              <a:avLst/>
              <a:gdLst>
                <a:gd name="T0" fmla="*/ 0 w 42"/>
                <a:gd name="T1" fmla="*/ 0 h 82"/>
                <a:gd name="T2" fmla="*/ 42 w 42"/>
                <a:gd name="T3" fmla="*/ 40 h 82"/>
                <a:gd name="T4" fmla="*/ 14 w 4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82">
                  <a:moveTo>
                    <a:pt x="0" y="0"/>
                  </a:moveTo>
                  <a:cubicBezTo>
                    <a:pt x="23" y="0"/>
                    <a:pt x="42" y="16"/>
                    <a:pt x="42" y="40"/>
                  </a:cubicBezTo>
                  <a:cubicBezTo>
                    <a:pt x="42" y="58"/>
                    <a:pt x="30" y="76"/>
                    <a:pt x="14" y="82"/>
                  </a:cubicBezTo>
                </a:path>
              </a:pathLst>
            </a:custGeom>
            <a:noFill/>
            <a:ln w="222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B87800D6-3EF5-458A-9FE1-2BE3C6F54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538" y="173038"/>
              <a:ext cx="304800" cy="65088"/>
            </a:xfrm>
            <a:custGeom>
              <a:avLst/>
              <a:gdLst>
                <a:gd name="T0" fmla="*/ 164 w 164"/>
                <a:gd name="T1" fmla="*/ 36 h 36"/>
                <a:gd name="T2" fmla="*/ 84 w 164"/>
                <a:gd name="T3" fmla="*/ 36 h 36"/>
                <a:gd name="T4" fmla="*/ 0 w 164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6">
                  <a:moveTo>
                    <a:pt x="164" y="36"/>
                  </a:moveTo>
                  <a:cubicBezTo>
                    <a:pt x="84" y="36"/>
                    <a:pt x="84" y="36"/>
                    <a:pt x="84" y="36"/>
                  </a:cubicBezTo>
                  <a:cubicBezTo>
                    <a:pt x="48" y="36"/>
                    <a:pt x="12" y="31"/>
                    <a:pt x="0" y="0"/>
                  </a:cubicBezTo>
                </a:path>
              </a:pathLst>
            </a:custGeom>
            <a:noFill/>
            <a:ln w="222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Line 13">
              <a:extLst>
                <a:ext uri="{FF2B5EF4-FFF2-40B4-BE49-F238E27FC236}">
                  <a16:creationId xmlns:a16="http://schemas.microsoft.com/office/drawing/2014/main" id="{B3B55265-E07E-44DA-8268-016DF6338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0113" y="285750"/>
              <a:ext cx="0" cy="142875"/>
            </a:xfrm>
            <a:prstGeom prst="line">
              <a:avLst/>
            </a:prstGeom>
            <a:noFill/>
            <a:ln w="222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Line 14">
              <a:extLst>
                <a:ext uri="{FF2B5EF4-FFF2-40B4-BE49-F238E27FC236}">
                  <a16:creationId xmlns:a16="http://schemas.microsoft.com/office/drawing/2014/main" id="{1B8AD3A3-853A-432F-90A0-A73A5FCBA4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0113" y="500063"/>
              <a:ext cx="0" cy="261938"/>
            </a:xfrm>
            <a:prstGeom prst="line">
              <a:avLst/>
            </a:prstGeom>
            <a:noFill/>
            <a:ln w="222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Line 15">
              <a:extLst>
                <a:ext uri="{FF2B5EF4-FFF2-40B4-BE49-F238E27FC236}">
                  <a16:creationId xmlns:a16="http://schemas.microsoft.com/office/drawing/2014/main" id="{175D9E1A-E6DB-464F-B6D3-05261DD99D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0113" y="619125"/>
              <a:ext cx="149225" cy="0"/>
            </a:xfrm>
            <a:prstGeom prst="line">
              <a:avLst/>
            </a:prstGeom>
            <a:noFill/>
            <a:ln w="222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Line 16">
              <a:extLst>
                <a:ext uri="{FF2B5EF4-FFF2-40B4-BE49-F238E27FC236}">
                  <a16:creationId xmlns:a16="http://schemas.microsoft.com/office/drawing/2014/main" id="{83F72670-BD3E-4FE7-A76A-FB0778FC1D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0913" y="1000125"/>
              <a:ext cx="98425" cy="0"/>
            </a:xfrm>
            <a:prstGeom prst="line">
              <a:avLst/>
            </a:prstGeom>
            <a:noFill/>
            <a:ln w="222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CCAE5E8-9E13-42B8-A2A5-E37FB514B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376" y="357188"/>
              <a:ext cx="149225" cy="142875"/>
            </a:xfrm>
            <a:prstGeom prst="ellipse">
              <a:avLst/>
            </a:prstGeom>
            <a:noFill/>
            <a:ln w="222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F285D4A-EC8F-40E4-8DA5-6CDFD09B1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338" y="166688"/>
              <a:ext cx="147638" cy="142875"/>
            </a:xfrm>
            <a:prstGeom prst="ellipse">
              <a:avLst/>
            </a:prstGeom>
            <a:noFill/>
            <a:ln w="222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1B03F86-851C-441B-8ED2-3DDB8282A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338" y="547688"/>
              <a:ext cx="147638" cy="142875"/>
            </a:xfrm>
            <a:prstGeom prst="ellipse">
              <a:avLst/>
            </a:prstGeom>
            <a:noFill/>
            <a:ln w="222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6E6EC4-049A-46E1-B697-BA7DF903C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338" y="928688"/>
              <a:ext cx="147638" cy="142875"/>
            </a:xfrm>
            <a:prstGeom prst="ellipse">
              <a:avLst/>
            </a:prstGeom>
            <a:noFill/>
            <a:ln w="222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9FE818A-69F2-430D-810B-BF206E6AA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376" y="738188"/>
              <a:ext cx="149225" cy="142875"/>
            </a:xfrm>
            <a:prstGeom prst="ellipse">
              <a:avLst/>
            </a:prstGeom>
            <a:noFill/>
            <a:ln w="222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862;p91">
            <a:extLst>
              <a:ext uri="{FF2B5EF4-FFF2-40B4-BE49-F238E27FC236}">
                <a16:creationId xmlns:a16="http://schemas.microsoft.com/office/drawing/2014/main" id="{1702D25B-332C-41CB-88E0-5B04502F95CF}"/>
              </a:ext>
            </a:extLst>
          </p:cNvPr>
          <p:cNvSpPr txBox="1"/>
          <p:nvPr/>
        </p:nvSpPr>
        <p:spPr>
          <a:xfrm>
            <a:off x="4738685" y="3099095"/>
            <a:ext cx="193949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Data Lake/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Warehouse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4173583-AE54-4EBF-BB57-31098EEC264A}"/>
              </a:ext>
            </a:extLst>
          </p:cNvPr>
          <p:cNvGrpSpPr>
            <a:grpSpLocks noChangeAspect="1"/>
          </p:cNvGrpSpPr>
          <p:nvPr/>
        </p:nvGrpSpPr>
        <p:grpSpPr>
          <a:xfrm>
            <a:off x="4799237" y="2530703"/>
            <a:ext cx="484300" cy="576073"/>
            <a:chOff x="1698626" y="3860800"/>
            <a:chExt cx="846138" cy="1006476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68F49D8-79AC-43CC-83D9-B029F601FE37}"/>
                </a:ext>
              </a:extLst>
            </p:cNvPr>
            <p:cNvGrpSpPr/>
            <p:nvPr/>
          </p:nvGrpSpPr>
          <p:grpSpPr>
            <a:xfrm>
              <a:off x="1698626" y="3860800"/>
              <a:ext cx="846138" cy="1006476"/>
              <a:chOff x="1698626" y="3860800"/>
              <a:chExt cx="846138" cy="1006476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0A5F607E-A1B0-4F0B-8CA9-C27D281D4648}"/>
                  </a:ext>
                </a:extLst>
              </p:cNvPr>
              <p:cNvGrpSpPr/>
              <p:nvPr/>
            </p:nvGrpSpPr>
            <p:grpSpPr>
              <a:xfrm>
                <a:off x="1698626" y="3860800"/>
                <a:ext cx="846138" cy="1006476"/>
                <a:chOff x="1698626" y="3860800"/>
                <a:chExt cx="846138" cy="1006476"/>
              </a:xfrm>
            </p:grpSpPr>
            <p:sp>
              <p:nvSpPr>
                <p:cNvPr id="69" name="Freeform 92">
                  <a:extLst>
                    <a:ext uri="{FF2B5EF4-FFF2-40B4-BE49-F238E27FC236}">
                      <a16:creationId xmlns:a16="http://schemas.microsoft.com/office/drawing/2014/main" id="{4053B04F-F6B4-4FF5-AACC-4571B99368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8627" y="3860800"/>
                  <a:ext cx="846137" cy="384796"/>
                </a:xfrm>
                <a:custGeom>
                  <a:avLst/>
                  <a:gdLst>
                    <a:gd name="T0" fmla="*/ 454 w 454"/>
                    <a:gd name="T1" fmla="*/ 80 h 294"/>
                    <a:gd name="T2" fmla="*/ 227 w 454"/>
                    <a:gd name="T3" fmla="*/ 0 h 294"/>
                    <a:gd name="T4" fmla="*/ 0 w 454"/>
                    <a:gd name="T5" fmla="*/ 80 h 294"/>
                    <a:gd name="T6" fmla="*/ 0 w 454"/>
                    <a:gd name="T7" fmla="*/ 214 h 294"/>
                    <a:gd name="T8" fmla="*/ 227 w 454"/>
                    <a:gd name="T9" fmla="*/ 294 h 294"/>
                    <a:gd name="T10" fmla="*/ 454 w 454"/>
                    <a:gd name="T11" fmla="*/ 214 h 294"/>
                    <a:gd name="T12" fmla="*/ 454 w 454"/>
                    <a:gd name="T13" fmla="*/ 80 h 294"/>
                    <a:gd name="connsiteX0" fmla="*/ 5000 w 10000"/>
                    <a:gd name="connsiteY0" fmla="*/ 10000 h 11730"/>
                    <a:gd name="connsiteX1" fmla="*/ 10000 w 10000"/>
                    <a:gd name="connsiteY1" fmla="*/ 7279 h 11730"/>
                    <a:gd name="connsiteX2" fmla="*/ 10000 w 10000"/>
                    <a:gd name="connsiteY2" fmla="*/ 2721 h 11730"/>
                    <a:gd name="connsiteX3" fmla="*/ 5000 w 10000"/>
                    <a:gd name="connsiteY3" fmla="*/ 0 h 11730"/>
                    <a:gd name="connsiteX4" fmla="*/ 0 w 10000"/>
                    <a:gd name="connsiteY4" fmla="*/ 2721 h 11730"/>
                    <a:gd name="connsiteX5" fmla="*/ 0 w 10000"/>
                    <a:gd name="connsiteY5" fmla="*/ 7279 h 11730"/>
                    <a:gd name="connsiteX6" fmla="*/ 6081 w 10000"/>
                    <a:gd name="connsiteY6" fmla="*/ 11730 h 11730"/>
                    <a:gd name="connsiteX0" fmla="*/ 5000 w 10000"/>
                    <a:gd name="connsiteY0" fmla="*/ 10000 h 10000"/>
                    <a:gd name="connsiteX1" fmla="*/ 10000 w 10000"/>
                    <a:gd name="connsiteY1" fmla="*/ 7279 h 10000"/>
                    <a:gd name="connsiteX2" fmla="*/ 10000 w 10000"/>
                    <a:gd name="connsiteY2" fmla="*/ 2721 h 10000"/>
                    <a:gd name="connsiteX3" fmla="*/ 5000 w 10000"/>
                    <a:gd name="connsiteY3" fmla="*/ 0 h 10000"/>
                    <a:gd name="connsiteX4" fmla="*/ 0 w 10000"/>
                    <a:gd name="connsiteY4" fmla="*/ 2721 h 10000"/>
                    <a:gd name="connsiteX5" fmla="*/ 0 w 10000"/>
                    <a:gd name="connsiteY5" fmla="*/ 7279 h 10000"/>
                    <a:gd name="connsiteX0" fmla="*/ 10000 w 10000"/>
                    <a:gd name="connsiteY0" fmla="*/ 7279 h 7279"/>
                    <a:gd name="connsiteX1" fmla="*/ 10000 w 10000"/>
                    <a:gd name="connsiteY1" fmla="*/ 2721 h 7279"/>
                    <a:gd name="connsiteX2" fmla="*/ 5000 w 10000"/>
                    <a:gd name="connsiteY2" fmla="*/ 0 h 7279"/>
                    <a:gd name="connsiteX3" fmla="*/ 0 w 10000"/>
                    <a:gd name="connsiteY3" fmla="*/ 2721 h 7279"/>
                    <a:gd name="connsiteX4" fmla="*/ 0 w 10000"/>
                    <a:gd name="connsiteY4" fmla="*/ 7279 h 7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7279">
                      <a:moveTo>
                        <a:pt x="10000" y="7279"/>
                      </a:moveTo>
                      <a:lnTo>
                        <a:pt x="10000" y="2721"/>
                      </a:lnTo>
                      <a:cubicBezTo>
                        <a:pt x="10000" y="1224"/>
                        <a:pt x="7753" y="0"/>
                        <a:pt x="5000" y="0"/>
                      </a:cubicBezTo>
                      <a:cubicBezTo>
                        <a:pt x="2247" y="0"/>
                        <a:pt x="0" y="1224"/>
                        <a:pt x="0" y="2721"/>
                      </a:cubicBezTo>
                      <a:lnTo>
                        <a:pt x="0" y="7279"/>
                      </a:lnTo>
                    </a:path>
                  </a:pathLst>
                </a:custGeom>
                <a:noFill/>
                <a:ln w="22225" cap="flat">
                  <a:solidFill>
                    <a:schemeClr val="bg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Freeform 95">
                  <a:extLst>
                    <a:ext uri="{FF2B5EF4-FFF2-40B4-BE49-F238E27FC236}">
                      <a16:creationId xmlns:a16="http://schemas.microsoft.com/office/drawing/2014/main" id="{89B07B99-E8AA-4E9A-8EEA-FEBDBA9FFF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8626" y="4579938"/>
                  <a:ext cx="846138" cy="287338"/>
                </a:xfrm>
                <a:custGeom>
                  <a:avLst/>
                  <a:gdLst>
                    <a:gd name="T0" fmla="*/ 0 w 454"/>
                    <a:gd name="T1" fmla="*/ 0 h 160"/>
                    <a:gd name="T2" fmla="*/ 0 w 454"/>
                    <a:gd name="T3" fmla="*/ 80 h 160"/>
                    <a:gd name="T4" fmla="*/ 227 w 454"/>
                    <a:gd name="T5" fmla="*/ 160 h 160"/>
                    <a:gd name="T6" fmla="*/ 454 w 454"/>
                    <a:gd name="T7" fmla="*/ 80 h 160"/>
                    <a:gd name="T8" fmla="*/ 454 w 454"/>
                    <a:gd name="T9" fmla="*/ 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4" h="160">
                      <a:moveTo>
                        <a:pt x="0" y="0"/>
                      </a:move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125"/>
                        <a:pt x="102" y="160"/>
                        <a:pt x="227" y="160"/>
                      </a:cubicBezTo>
                      <a:cubicBezTo>
                        <a:pt x="352" y="160"/>
                        <a:pt x="454" y="125"/>
                        <a:pt x="454" y="80"/>
                      </a:cubicBezTo>
                      <a:cubicBezTo>
                        <a:pt x="454" y="0"/>
                        <a:pt x="454" y="0"/>
                        <a:pt x="454" y="0"/>
                      </a:cubicBezTo>
                    </a:path>
                  </a:pathLst>
                </a:custGeom>
                <a:noFill/>
                <a:ln w="22225" cap="flat">
                  <a:solidFill>
                    <a:schemeClr val="bg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6" name="Freeform 93">
                <a:extLst>
                  <a:ext uri="{FF2B5EF4-FFF2-40B4-BE49-F238E27FC236}">
                    <a16:creationId xmlns:a16="http://schemas.microsoft.com/office/drawing/2014/main" id="{80831736-759C-4D9E-AA98-EA2314514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8626" y="4005263"/>
                <a:ext cx="846138" cy="144463"/>
              </a:xfrm>
              <a:custGeom>
                <a:avLst/>
                <a:gdLst>
                  <a:gd name="T0" fmla="*/ 0 w 454"/>
                  <a:gd name="T1" fmla="*/ 0 h 80"/>
                  <a:gd name="T2" fmla="*/ 227 w 454"/>
                  <a:gd name="T3" fmla="*/ 80 h 80"/>
                  <a:gd name="T4" fmla="*/ 454 w 454"/>
                  <a:gd name="T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4" h="80">
                    <a:moveTo>
                      <a:pt x="0" y="0"/>
                    </a:moveTo>
                    <a:cubicBezTo>
                      <a:pt x="0" y="45"/>
                      <a:pt x="102" y="80"/>
                      <a:pt x="227" y="80"/>
                    </a:cubicBezTo>
                    <a:cubicBezTo>
                      <a:pt x="352" y="80"/>
                      <a:pt x="454" y="45"/>
                      <a:pt x="454" y="0"/>
                    </a:cubicBezTo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CCC7119F-5495-4884-B43E-86D6616D20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8626" y="4158394"/>
                <a:ext cx="0" cy="430212"/>
              </a:xfrm>
              <a:prstGeom prst="line">
                <a:avLst/>
              </a:prstGeom>
              <a:ln w="222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E686AC76-F996-4E10-A32D-7E5510FAAC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4764" y="4213119"/>
                <a:ext cx="0" cy="430212"/>
              </a:xfrm>
              <a:prstGeom prst="line">
                <a:avLst/>
              </a:prstGeom>
              <a:ln w="222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FF3EFE1-D416-401F-882A-B7480F94A04E}"/>
                </a:ext>
              </a:extLst>
            </p:cNvPr>
            <p:cNvGrpSpPr/>
            <p:nvPr/>
          </p:nvGrpSpPr>
          <p:grpSpPr>
            <a:xfrm>
              <a:off x="1889442" y="4260577"/>
              <a:ext cx="464511" cy="446982"/>
              <a:chOff x="7802555" y="2230438"/>
              <a:chExt cx="588962" cy="566738"/>
            </a:xfrm>
          </p:grpSpPr>
          <p:sp>
            <p:nvSpPr>
              <p:cNvPr id="63" name="Freeform 57">
                <a:extLst>
                  <a:ext uri="{FF2B5EF4-FFF2-40B4-BE49-F238E27FC236}">
                    <a16:creationId xmlns:a16="http://schemas.microsoft.com/office/drawing/2014/main" id="{AE1D3864-023C-4D4D-883E-DB138ABCE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2555" y="2230438"/>
                <a:ext cx="588962" cy="566738"/>
              </a:xfrm>
              <a:custGeom>
                <a:avLst/>
                <a:gdLst>
                  <a:gd name="T0" fmla="*/ 316 w 316"/>
                  <a:gd name="T1" fmla="*/ 122 h 315"/>
                  <a:gd name="T2" fmla="*/ 295 w 316"/>
                  <a:gd name="T3" fmla="*/ 71 h 315"/>
                  <a:gd name="T4" fmla="*/ 264 w 316"/>
                  <a:gd name="T5" fmla="*/ 81 h 315"/>
                  <a:gd name="T6" fmla="*/ 234 w 316"/>
                  <a:gd name="T7" fmla="*/ 51 h 315"/>
                  <a:gd name="T8" fmla="*/ 244 w 316"/>
                  <a:gd name="T9" fmla="*/ 21 h 315"/>
                  <a:gd name="T10" fmla="*/ 194 w 316"/>
                  <a:gd name="T11" fmla="*/ 0 h 315"/>
                  <a:gd name="T12" fmla="*/ 179 w 316"/>
                  <a:gd name="T13" fmla="*/ 29 h 315"/>
                  <a:gd name="T14" fmla="*/ 137 w 316"/>
                  <a:gd name="T15" fmla="*/ 29 h 315"/>
                  <a:gd name="T16" fmla="*/ 122 w 316"/>
                  <a:gd name="T17" fmla="*/ 0 h 315"/>
                  <a:gd name="T18" fmla="*/ 72 w 316"/>
                  <a:gd name="T19" fmla="*/ 21 h 315"/>
                  <a:gd name="T20" fmla="*/ 82 w 316"/>
                  <a:gd name="T21" fmla="*/ 51 h 315"/>
                  <a:gd name="T22" fmla="*/ 52 w 316"/>
                  <a:gd name="T23" fmla="*/ 81 h 315"/>
                  <a:gd name="T24" fmla="*/ 21 w 316"/>
                  <a:gd name="T25" fmla="*/ 71 h 315"/>
                  <a:gd name="T26" fmla="*/ 0 w 316"/>
                  <a:gd name="T27" fmla="*/ 122 h 315"/>
                  <a:gd name="T28" fmla="*/ 29 w 316"/>
                  <a:gd name="T29" fmla="*/ 136 h 315"/>
                  <a:gd name="T30" fmla="*/ 29 w 316"/>
                  <a:gd name="T31" fmla="*/ 179 h 315"/>
                  <a:gd name="T32" fmla="*/ 0 w 316"/>
                  <a:gd name="T33" fmla="*/ 193 h 315"/>
                  <a:gd name="T34" fmla="*/ 21 w 316"/>
                  <a:gd name="T35" fmla="*/ 243 h 315"/>
                  <a:gd name="T36" fmla="*/ 52 w 316"/>
                  <a:gd name="T37" fmla="*/ 233 h 315"/>
                  <a:gd name="T38" fmla="*/ 82 w 316"/>
                  <a:gd name="T39" fmla="*/ 264 h 315"/>
                  <a:gd name="T40" fmla="*/ 72 w 316"/>
                  <a:gd name="T41" fmla="*/ 294 h 315"/>
                  <a:gd name="T42" fmla="*/ 122 w 316"/>
                  <a:gd name="T43" fmla="*/ 315 h 315"/>
                  <a:gd name="T44" fmla="*/ 137 w 316"/>
                  <a:gd name="T45" fmla="*/ 286 h 315"/>
                  <a:gd name="T46" fmla="*/ 179 w 316"/>
                  <a:gd name="T47" fmla="*/ 286 h 315"/>
                  <a:gd name="T48" fmla="*/ 194 w 316"/>
                  <a:gd name="T49" fmla="*/ 315 h 315"/>
                  <a:gd name="T50" fmla="*/ 244 w 316"/>
                  <a:gd name="T51" fmla="*/ 294 h 315"/>
                  <a:gd name="T52" fmla="*/ 234 w 316"/>
                  <a:gd name="T53" fmla="*/ 264 h 315"/>
                  <a:gd name="T54" fmla="*/ 264 w 316"/>
                  <a:gd name="T55" fmla="*/ 233 h 315"/>
                  <a:gd name="T56" fmla="*/ 295 w 316"/>
                  <a:gd name="T57" fmla="*/ 243 h 315"/>
                  <a:gd name="T58" fmla="*/ 316 w 316"/>
                  <a:gd name="T59" fmla="*/ 193 h 315"/>
                  <a:gd name="T60" fmla="*/ 287 w 316"/>
                  <a:gd name="T61" fmla="*/ 179 h 315"/>
                  <a:gd name="T62" fmla="*/ 287 w 316"/>
                  <a:gd name="T63" fmla="*/ 136 h 315"/>
                  <a:gd name="T64" fmla="*/ 316 w 316"/>
                  <a:gd name="T65" fmla="*/ 12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6" h="315">
                    <a:moveTo>
                      <a:pt x="316" y="122"/>
                    </a:moveTo>
                    <a:cubicBezTo>
                      <a:pt x="295" y="71"/>
                      <a:pt x="295" y="71"/>
                      <a:pt x="295" y="71"/>
                    </a:cubicBezTo>
                    <a:cubicBezTo>
                      <a:pt x="264" y="81"/>
                      <a:pt x="264" y="81"/>
                      <a:pt x="264" y="81"/>
                    </a:cubicBezTo>
                    <a:cubicBezTo>
                      <a:pt x="256" y="70"/>
                      <a:pt x="245" y="59"/>
                      <a:pt x="234" y="51"/>
                    </a:cubicBezTo>
                    <a:cubicBezTo>
                      <a:pt x="244" y="21"/>
                      <a:pt x="244" y="21"/>
                      <a:pt x="244" y="21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179" y="29"/>
                      <a:pt x="179" y="29"/>
                      <a:pt x="179" y="29"/>
                    </a:cubicBezTo>
                    <a:cubicBezTo>
                      <a:pt x="165" y="26"/>
                      <a:pt x="151" y="26"/>
                      <a:pt x="137" y="29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82" y="51"/>
                      <a:pt x="82" y="51"/>
                      <a:pt x="82" y="51"/>
                    </a:cubicBezTo>
                    <a:cubicBezTo>
                      <a:pt x="70" y="60"/>
                      <a:pt x="60" y="70"/>
                      <a:pt x="52" y="8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29" y="136"/>
                      <a:pt x="29" y="136"/>
                      <a:pt x="29" y="136"/>
                    </a:cubicBezTo>
                    <a:cubicBezTo>
                      <a:pt x="27" y="150"/>
                      <a:pt x="27" y="164"/>
                      <a:pt x="29" y="179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21" y="243"/>
                      <a:pt x="21" y="243"/>
                      <a:pt x="21" y="243"/>
                    </a:cubicBezTo>
                    <a:cubicBezTo>
                      <a:pt x="52" y="233"/>
                      <a:pt x="52" y="233"/>
                      <a:pt x="52" y="233"/>
                    </a:cubicBezTo>
                    <a:cubicBezTo>
                      <a:pt x="60" y="245"/>
                      <a:pt x="70" y="255"/>
                      <a:pt x="82" y="264"/>
                    </a:cubicBezTo>
                    <a:cubicBezTo>
                      <a:pt x="72" y="294"/>
                      <a:pt x="72" y="294"/>
                      <a:pt x="72" y="294"/>
                    </a:cubicBezTo>
                    <a:cubicBezTo>
                      <a:pt x="122" y="315"/>
                      <a:pt x="122" y="315"/>
                      <a:pt x="122" y="315"/>
                    </a:cubicBezTo>
                    <a:cubicBezTo>
                      <a:pt x="137" y="286"/>
                      <a:pt x="137" y="286"/>
                      <a:pt x="137" y="286"/>
                    </a:cubicBezTo>
                    <a:cubicBezTo>
                      <a:pt x="151" y="288"/>
                      <a:pt x="165" y="289"/>
                      <a:pt x="179" y="286"/>
                    </a:cubicBezTo>
                    <a:cubicBezTo>
                      <a:pt x="194" y="315"/>
                      <a:pt x="194" y="315"/>
                      <a:pt x="194" y="315"/>
                    </a:cubicBezTo>
                    <a:cubicBezTo>
                      <a:pt x="244" y="294"/>
                      <a:pt x="244" y="294"/>
                      <a:pt x="244" y="294"/>
                    </a:cubicBezTo>
                    <a:cubicBezTo>
                      <a:pt x="234" y="264"/>
                      <a:pt x="234" y="264"/>
                      <a:pt x="234" y="264"/>
                    </a:cubicBezTo>
                    <a:cubicBezTo>
                      <a:pt x="246" y="255"/>
                      <a:pt x="256" y="245"/>
                      <a:pt x="264" y="233"/>
                    </a:cubicBezTo>
                    <a:cubicBezTo>
                      <a:pt x="295" y="243"/>
                      <a:pt x="295" y="243"/>
                      <a:pt x="295" y="24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287" y="179"/>
                      <a:pt x="287" y="179"/>
                      <a:pt x="287" y="179"/>
                    </a:cubicBezTo>
                    <a:cubicBezTo>
                      <a:pt x="289" y="165"/>
                      <a:pt x="289" y="150"/>
                      <a:pt x="287" y="136"/>
                    </a:cubicBezTo>
                    <a:lnTo>
                      <a:pt x="316" y="122"/>
                    </a:lnTo>
                    <a:close/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D8C7FAD-5AC2-4211-9CF6-D118C459F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8938" y="2424113"/>
                <a:ext cx="173038" cy="168275"/>
              </a:xfrm>
              <a:prstGeom prst="ellipse">
                <a:avLst/>
              </a:pr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1" name="Google Shape;862;p91">
            <a:extLst>
              <a:ext uri="{FF2B5EF4-FFF2-40B4-BE49-F238E27FC236}">
                <a16:creationId xmlns:a16="http://schemas.microsoft.com/office/drawing/2014/main" id="{3D8896FA-8F92-40A3-9031-96DCD49CD99C}"/>
              </a:ext>
            </a:extLst>
          </p:cNvPr>
          <p:cNvSpPr txBox="1"/>
          <p:nvPr/>
        </p:nvSpPr>
        <p:spPr>
          <a:xfrm>
            <a:off x="1911614" y="4686045"/>
            <a:ext cx="1939496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Reverse ETL</a:t>
            </a:r>
          </a:p>
        </p:txBody>
      </p:sp>
      <p:sp>
        <p:nvSpPr>
          <p:cNvPr id="92" name="Google Shape;862;p91">
            <a:extLst>
              <a:ext uri="{FF2B5EF4-FFF2-40B4-BE49-F238E27FC236}">
                <a16:creationId xmlns:a16="http://schemas.microsoft.com/office/drawing/2014/main" id="{3A0B5D52-C970-4455-9889-10BB3B7CA6FD}"/>
              </a:ext>
            </a:extLst>
          </p:cNvPr>
          <p:cNvSpPr txBox="1"/>
          <p:nvPr/>
        </p:nvSpPr>
        <p:spPr>
          <a:xfrm>
            <a:off x="2108858" y="3129588"/>
            <a:ext cx="126649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Pipeline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3EE200F-3422-4828-A5AC-8791052AD097}"/>
              </a:ext>
            </a:extLst>
          </p:cNvPr>
          <p:cNvGrpSpPr>
            <a:grpSpLocks noChangeAspect="1"/>
          </p:cNvGrpSpPr>
          <p:nvPr/>
        </p:nvGrpSpPr>
        <p:grpSpPr>
          <a:xfrm>
            <a:off x="2650953" y="4230620"/>
            <a:ext cx="675179" cy="457198"/>
            <a:chOff x="3210490" y="2695537"/>
            <a:chExt cx="973326" cy="659087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985F61D9-AA1D-4F75-8468-F7BA16FFFDBC}"/>
                </a:ext>
              </a:extLst>
            </p:cNvPr>
            <p:cNvGrpSpPr/>
            <p:nvPr/>
          </p:nvGrpSpPr>
          <p:grpSpPr>
            <a:xfrm>
              <a:off x="3705486" y="2695537"/>
              <a:ext cx="478330" cy="606113"/>
              <a:chOff x="3788119" y="2215054"/>
              <a:chExt cx="561339" cy="711295"/>
            </a:xfrm>
          </p:grpSpPr>
          <p:sp>
            <p:nvSpPr>
              <p:cNvPr id="100" name="Freeform 58">
                <a:extLst>
                  <a:ext uri="{FF2B5EF4-FFF2-40B4-BE49-F238E27FC236}">
                    <a16:creationId xmlns:a16="http://schemas.microsoft.com/office/drawing/2014/main" id="{2070996E-2441-4590-9CC2-ECAE1707B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8119" y="2215054"/>
                <a:ext cx="491527" cy="303610"/>
              </a:xfrm>
              <a:custGeom>
                <a:avLst/>
                <a:gdLst>
                  <a:gd name="T0" fmla="*/ 507 w 613"/>
                  <a:gd name="T1" fmla="*/ 393 h 393"/>
                  <a:gd name="T2" fmla="*/ 613 w 613"/>
                  <a:gd name="T3" fmla="*/ 286 h 393"/>
                  <a:gd name="T4" fmla="*/ 507 w 613"/>
                  <a:gd name="T5" fmla="*/ 180 h 393"/>
                  <a:gd name="T6" fmla="*/ 493 w 613"/>
                  <a:gd name="T7" fmla="*/ 181 h 393"/>
                  <a:gd name="T8" fmla="*/ 387 w 613"/>
                  <a:gd name="T9" fmla="*/ 86 h 393"/>
                  <a:gd name="T10" fmla="*/ 350 w 613"/>
                  <a:gd name="T11" fmla="*/ 93 h 393"/>
                  <a:gd name="T12" fmla="*/ 230 w 613"/>
                  <a:gd name="T13" fmla="*/ 0 h 393"/>
                  <a:gd name="T14" fmla="*/ 107 w 613"/>
                  <a:gd name="T15" fmla="*/ 123 h 393"/>
                  <a:gd name="T16" fmla="*/ 107 w 613"/>
                  <a:gd name="T17" fmla="*/ 129 h 393"/>
                  <a:gd name="T18" fmla="*/ 0 w 613"/>
                  <a:gd name="T19" fmla="*/ 260 h 393"/>
                  <a:gd name="T20" fmla="*/ 133 w 613"/>
                  <a:gd name="T21" fmla="*/ 393 h 393"/>
                  <a:gd name="T22" fmla="*/ 507 w 613"/>
                  <a:gd name="T23" fmla="*/ 393 h 393"/>
                  <a:gd name="connsiteX0" fmla="*/ 8271 w 10131"/>
                  <a:gd name="connsiteY0" fmla="*/ 10000 h 13012"/>
                  <a:gd name="connsiteX1" fmla="*/ 10000 w 10131"/>
                  <a:gd name="connsiteY1" fmla="*/ 7277 h 13012"/>
                  <a:gd name="connsiteX2" fmla="*/ 8271 w 10131"/>
                  <a:gd name="connsiteY2" fmla="*/ 4580 h 13012"/>
                  <a:gd name="connsiteX3" fmla="*/ 8042 w 10131"/>
                  <a:gd name="connsiteY3" fmla="*/ 4606 h 13012"/>
                  <a:gd name="connsiteX4" fmla="*/ 6313 w 10131"/>
                  <a:gd name="connsiteY4" fmla="*/ 2188 h 13012"/>
                  <a:gd name="connsiteX5" fmla="*/ 5710 w 10131"/>
                  <a:gd name="connsiteY5" fmla="*/ 2366 h 13012"/>
                  <a:gd name="connsiteX6" fmla="*/ 3752 w 10131"/>
                  <a:gd name="connsiteY6" fmla="*/ 0 h 13012"/>
                  <a:gd name="connsiteX7" fmla="*/ 1746 w 10131"/>
                  <a:gd name="connsiteY7" fmla="*/ 3130 h 13012"/>
                  <a:gd name="connsiteX8" fmla="*/ 1746 w 10131"/>
                  <a:gd name="connsiteY8" fmla="*/ 3282 h 13012"/>
                  <a:gd name="connsiteX9" fmla="*/ 0 w 10131"/>
                  <a:gd name="connsiteY9" fmla="*/ 6616 h 13012"/>
                  <a:gd name="connsiteX10" fmla="*/ 2170 w 10131"/>
                  <a:gd name="connsiteY10" fmla="*/ 10000 h 13012"/>
                  <a:gd name="connsiteX11" fmla="*/ 10131 w 10131"/>
                  <a:gd name="connsiteY11" fmla="*/ 13012 h 13012"/>
                  <a:gd name="connsiteX0" fmla="*/ 8271 w 10000"/>
                  <a:gd name="connsiteY0" fmla="*/ 10000 h 10000"/>
                  <a:gd name="connsiteX1" fmla="*/ 10000 w 10000"/>
                  <a:gd name="connsiteY1" fmla="*/ 7277 h 10000"/>
                  <a:gd name="connsiteX2" fmla="*/ 8271 w 10000"/>
                  <a:gd name="connsiteY2" fmla="*/ 4580 h 10000"/>
                  <a:gd name="connsiteX3" fmla="*/ 8042 w 10000"/>
                  <a:gd name="connsiteY3" fmla="*/ 4606 h 10000"/>
                  <a:gd name="connsiteX4" fmla="*/ 6313 w 10000"/>
                  <a:gd name="connsiteY4" fmla="*/ 2188 h 10000"/>
                  <a:gd name="connsiteX5" fmla="*/ 5710 w 10000"/>
                  <a:gd name="connsiteY5" fmla="*/ 2366 h 10000"/>
                  <a:gd name="connsiteX6" fmla="*/ 3752 w 10000"/>
                  <a:gd name="connsiteY6" fmla="*/ 0 h 10000"/>
                  <a:gd name="connsiteX7" fmla="*/ 1746 w 10000"/>
                  <a:gd name="connsiteY7" fmla="*/ 3130 h 10000"/>
                  <a:gd name="connsiteX8" fmla="*/ 1746 w 10000"/>
                  <a:gd name="connsiteY8" fmla="*/ 3282 h 10000"/>
                  <a:gd name="connsiteX9" fmla="*/ 0 w 10000"/>
                  <a:gd name="connsiteY9" fmla="*/ 6616 h 10000"/>
                  <a:gd name="connsiteX10" fmla="*/ 2170 w 10000"/>
                  <a:gd name="connsiteY10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000" h="10000">
                    <a:moveTo>
                      <a:pt x="8271" y="10000"/>
                    </a:moveTo>
                    <a:cubicBezTo>
                      <a:pt x="9233" y="10000"/>
                      <a:pt x="10000" y="8779"/>
                      <a:pt x="10000" y="7277"/>
                    </a:cubicBezTo>
                    <a:cubicBezTo>
                      <a:pt x="10000" y="5776"/>
                      <a:pt x="9233" y="4580"/>
                      <a:pt x="8271" y="4580"/>
                    </a:cubicBezTo>
                    <a:cubicBezTo>
                      <a:pt x="8189" y="4580"/>
                      <a:pt x="8108" y="4580"/>
                      <a:pt x="8042" y="4606"/>
                    </a:cubicBezTo>
                    <a:cubicBezTo>
                      <a:pt x="7928" y="3257"/>
                      <a:pt x="7194" y="2188"/>
                      <a:pt x="6313" y="2188"/>
                    </a:cubicBezTo>
                    <a:cubicBezTo>
                      <a:pt x="6101" y="2188"/>
                      <a:pt x="5889" y="2265"/>
                      <a:pt x="5710" y="2366"/>
                    </a:cubicBezTo>
                    <a:cubicBezTo>
                      <a:pt x="5481" y="992"/>
                      <a:pt x="4698" y="0"/>
                      <a:pt x="3752" y="0"/>
                    </a:cubicBezTo>
                    <a:cubicBezTo>
                      <a:pt x="2643" y="0"/>
                      <a:pt x="1746" y="1399"/>
                      <a:pt x="1746" y="3130"/>
                    </a:cubicBezTo>
                    <a:lnTo>
                      <a:pt x="1746" y="3282"/>
                    </a:lnTo>
                    <a:cubicBezTo>
                      <a:pt x="750" y="3588"/>
                      <a:pt x="0" y="4962"/>
                      <a:pt x="0" y="6616"/>
                    </a:cubicBezTo>
                    <a:cubicBezTo>
                      <a:pt x="0" y="8473"/>
                      <a:pt x="979" y="10000"/>
                      <a:pt x="2170" y="10000"/>
                    </a:cubicBezTo>
                  </a:path>
                </a:pathLst>
              </a:custGeom>
              <a:noFill/>
              <a:ln w="2222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Freeform 58">
                <a:extLst>
                  <a:ext uri="{FF2B5EF4-FFF2-40B4-BE49-F238E27FC236}">
                    <a16:creationId xmlns:a16="http://schemas.microsoft.com/office/drawing/2014/main" id="{2B745BC6-6FF4-4A8F-8CDB-1956392C5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931" y="2622739"/>
                <a:ext cx="491527" cy="303610"/>
              </a:xfrm>
              <a:custGeom>
                <a:avLst/>
                <a:gdLst>
                  <a:gd name="T0" fmla="*/ 507 w 613"/>
                  <a:gd name="T1" fmla="*/ 393 h 393"/>
                  <a:gd name="T2" fmla="*/ 613 w 613"/>
                  <a:gd name="T3" fmla="*/ 286 h 393"/>
                  <a:gd name="T4" fmla="*/ 507 w 613"/>
                  <a:gd name="T5" fmla="*/ 180 h 393"/>
                  <a:gd name="T6" fmla="*/ 493 w 613"/>
                  <a:gd name="T7" fmla="*/ 181 h 393"/>
                  <a:gd name="T8" fmla="*/ 387 w 613"/>
                  <a:gd name="T9" fmla="*/ 86 h 393"/>
                  <a:gd name="T10" fmla="*/ 350 w 613"/>
                  <a:gd name="T11" fmla="*/ 93 h 393"/>
                  <a:gd name="T12" fmla="*/ 230 w 613"/>
                  <a:gd name="T13" fmla="*/ 0 h 393"/>
                  <a:gd name="T14" fmla="*/ 107 w 613"/>
                  <a:gd name="T15" fmla="*/ 123 h 393"/>
                  <a:gd name="T16" fmla="*/ 107 w 613"/>
                  <a:gd name="T17" fmla="*/ 129 h 393"/>
                  <a:gd name="T18" fmla="*/ 0 w 613"/>
                  <a:gd name="T19" fmla="*/ 260 h 393"/>
                  <a:gd name="T20" fmla="*/ 133 w 613"/>
                  <a:gd name="T21" fmla="*/ 393 h 393"/>
                  <a:gd name="T22" fmla="*/ 507 w 613"/>
                  <a:gd name="T23" fmla="*/ 393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3" h="393">
                    <a:moveTo>
                      <a:pt x="507" y="393"/>
                    </a:moveTo>
                    <a:cubicBezTo>
                      <a:pt x="566" y="393"/>
                      <a:pt x="613" y="345"/>
                      <a:pt x="613" y="286"/>
                    </a:cubicBezTo>
                    <a:cubicBezTo>
                      <a:pt x="613" y="227"/>
                      <a:pt x="566" y="180"/>
                      <a:pt x="507" y="180"/>
                    </a:cubicBezTo>
                    <a:cubicBezTo>
                      <a:pt x="502" y="180"/>
                      <a:pt x="497" y="180"/>
                      <a:pt x="493" y="181"/>
                    </a:cubicBezTo>
                    <a:cubicBezTo>
                      <a:pt x="486" y="128"/>
                      <a:pt x="441" y="86"/>
                      <a:pt x="387" y="86"/>
                    </a:cubicBezTo>
                    <a:cubicBezTo>
                      <a:pt x="374" y="86"/>
                      <a:pt x="361" y="89"/>
                      <a:pt x="350" y="93"/>
                    </a:cubicBezTo>
                    <a:cubicBezTo>
                      <a:pt x="336" y="39"/>
                      <a:pt x="288" y="0"/>
                      <a:pt x="230" y="0"/>
                    </a:cubicBezTo>
                    <a:cubicBezTo>
                      <a:pt x="162" y="0"/>
                      <a:pt x="107" y="55"/>
                      <a:pt x="107" y="123"/>
                    </a:cubicBezTo>
                    <a:cubicBezTo>
                      <a:pt x="107" y="125"/>
                      <a:pt x="107" y="127"/>
                      <a:pt x="107" y="129"/>
                    </a:cubicBezTo>
                    <a:cubicBezTo>
                      <a:pt x="46" y="141"/>
                      <a:pt x="0" y="195"/>
                      <a:pt x="0" y="260"/>
                    </a:cubicBezTo>
                    <a:cubicBezTo>
                      <a:pt x="0" y="333"/>
                      <a:pt x="60" y="393"/>
                      <a:pt x="133" y="393"/>
                    </a:cubicBezTo>
                    <a:lnTo>
                      <a:pt x="507" y="393"/>
                    </a:lnTo>
                    <a:close/>
                  </a:path>
                </a:pathLst>
              </a:custGeom>
              <a:noFill/>
              <a:ln w="2222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Freeform 58">
                <a:extLst>
                  <a:ext uri="{FF2B5EF4-FFF2-40B4-BE49-F238E27FC236}">
                    <a16:creationId xmlns:a16="http://schemas.microsoft.com/office/drawing/2014/main" id="{38EB3971-1A75-49F6-99D2-F04767A73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3025" y="2416597"/>
                <a:ext cx="491527" cy="303610"/>
              </a:xfrm>
              <a:custGeom>
                <a:avLst/>
                <a:gdLst>
                  <a:gd name="T0" fmla="*/ 507 w 613"/>
                  <a:gd name="T1" fmla="*/ 393 h 393"/>
                  <a:gd name="T2" fmla="*/ 613 w 613"/>
                  <a:gd name="T3" fmla="*/ 286 h 393"/>
                  <a:gd name="T4" fmla="*/ 507 w 613"/>
                  <a:gd name="T5" fmla="*/ 180 h 393"/>
                  <a:gd name="T6" fmla="*/ 493 w 613"/>
                  <a:gd name="T7" fmla="*/ 181 h 393"/>
                  <a:gd name="T8" fmla="*/ 387 w 613"/>
                  <a:gd name="T9" fmla="*/ 86 h 393"/>
                  <a:gd name="T10" fmla="*/ 350 w 613"/>
                  <a:gd name="T11" fmla="*/ 93 h 393"/>
                  <a:gd name="T12" fmla="*/ 230 w 613"/>
                  <a:gd name="T13" fmla="*/ 0 h 393"/>
                  <a:gd name="T14" fmla="*/ 107 w 613"/>
                  <a:gd name="T15" fmla="*/ 123 h 393"/>
                  <a:gd name="T16" fmla="*/ 107 w 613"/>
                  <a:gd name="T17" fmla="*/ 129 h 393"/>
                  <a:gd name="T18" fmla="*/ 0 w 613"/>
                  <a:gd name="T19" fmla="*/ 260 h 393"/>
                  <a:gd name="T20" fmla="*/ 133 w 613"/>
                  <a:gd name="T21" fmla="*/ 393 h 393"/>
                  <a:gd name="T22" fmla="*/ 507 w 613"/>
                  <a:gd name="T23" fmla="*/ 393 h 393"/>
                  <a:gd name="connsiteX0" fmla="*/ 8271 w 10131"/>
                  <a:gd name="connsiteY0" fmla="*/ 10000 h 13012"/>
                  <a:gd name="connsiteX1" fmla="*/ 10000 w 10131"/>
                  <a:gd name="connsiteY1" fmla="*/ 7277 h 13012"/>
                  <a:gd name="connsiteX2" fmla="*/ 8271 w 10131"/>
                  <a:gd name="connsiteY2" fmla="*/ 4580 h 13012"/>
                  <a:gd name="connsiteX3" fmla="*/ 8042 w 10131"/>
                  <a:gd name="connsiteY3" fmla="*/ 4606 h 13012"/>
                  <a:gd name="connsiteX4" fmla="*/ 6313 w 10131"/>
                  <a:gd name="connsiteY4" fmla="*/ 2188 h 13012"/>
                  <a:gd name="connsiteX5" fmla="*/ 5710 w 10131"/>
                  <a:gd name="connsiteY5" fmla="*/ 2366 h 13012"/>
                  <a:gd name="connsiteX6" fmla="*/ 3752 w 10131"/>
                  <a:gd name="connsiteY6" fmla="*/ 0 h 13012"/>
                  <a:gd name="connsiteX7" fmla="*/ 1746 w 10131"/>
                  <a:gd name="connsiteY7" fmla="*/ 3130 h 13012"/>
                  <a:gd name="connsiteX8" fmla="*/ 1746 w 10131"/>
                  <a:gd name="connsiteY8" fmla="*/ 3282 h 13012"/>
                  <a:gd name="connsiteX9" fmla="*/ 0 w 10131"/>
                  <a:gd name="connsiteY9" fmla="*/ 6616 h 13012"/>
                  <a:gd name="connsiteX10" fmla="*/ 2170 w 10131"/>
                  <a:gd name="connsiteY10" fmla="*/ 10000 h 13012"/>
                  <a:gd name="connsiteX11" fmla="*/ 10131 w 10131"/>
                  <a:gd name="connsiteY11" fmla="*/ 13012 h 13012"/>
                  <a:gd name="connsiteX0" fmla="*/ 8271 w 10000"/>
                  <a:gd name="connsiteY0" fmla="*/ 10000 h 10000"/>
                  <a:gd name="connsiteX1" fmla="*/ 10000 w 10000"/>
                  <a:gd name="connsiteY1" fmla="*/ 7277 h 10000"/>
                  <a:gd name="connsiteX2" fmla="*/ 8271 w 10000"/>
                  <a:gd name="connsiteY2" fmla="*/ 4580 h 10000"/>
                  <a:gd name="connsiteX3" fmla="*/ 8042 w 10000"/>
                  <a:gd name="connsiteY3" fmla="*/ 4606 h 10000"/>
                  <a:gd name="connsiteX4" fmla="*/ 6313 w 10000"/>
                  <a:gd name="connsiteY4" fmla="*/ 2188 h 10000"/>
                  <a:gd name="connsiteX5" fmla="*/ 5710 w 10000"/>
                  <a:gd name="connsiteY5" fmla="*/ 2366 h 10000"/>
                  <a:gd name="connsiteX6" fmla="*/ 3752 w 10000"/>
                  <a:gd name="connsiteY6" fmla="*/ 0 h 10000"/>
                  <a:gd name="connsiteX7" fmla="*/ 1746 w 10000"/>
                  <a:gd name="connsiteY7" fmla="*/ 3130 h 10000"/>
                  <a:gd name="connsiteX8" fmla="*/ 1746 w 10000"/>
                  <a:gd name="connsiteY8" fmla="*/ 3282 h 10000"/>
                  <a:gd name="connsiteX9" fmla="*/ 0 w 10000"/>
                  <a:gd name="connsiteY9" fmla="*/ 6616 h 10000"/>
                  <a:gd name="connsiteX10" fmla="*/ 2170 w 10000"/>
                  <a:gd name="connsiteY10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000" h="10000">
                    <a:moveTo>
                      <a:pt x="8271" y="10000"/>
                    </a:moveTo>
                    <a:cubicBezTo>
                      <a:pt x="9233" y="10000"/>
                      <a:pt x="10000" y="8779"/>
                      <a:pt x="10000" y="7277"/>
                    </a:cubicBezTo>
                    <a:cubicBezTo>
                      <a:pt x="10000" y="5776"/>
                      <a:pt x="9233" y="4580"/>
                      <a:pt x="8271" y="4580"/>
                    </a:cubicBezTo>
                    <a:cubicBezTo>
                      <a:pt x="8189" y="4580"/>
                      <a:pt x="8108" y="4580"/>
                      <a:pt x="8042" y="4606"/>
                    </a:cubicBezTo>
                    <a:cubicBezTo>
                      <a:pt x="7928" y="3257"/>
                      <a:pt x="7194" y="2188"/>
                      <a:pt x="6313" y="2188"/>
                    </a:cubicBezTo>
                    <a:cubicBezTo>
                      <a:pt x="6101" y="2188"/>
                      <a:pt x="5889" y="2265"/>
                      <a:pt x="5710" y="2366"/>
                    </a:cubicBezTo>
                    <a:cubicBezTo>
                      <a:pt x="5481" y="992"/>
                      <a:pt x="4698" y="0"/>
                      <a:pt x="3752" y="0"/>
                    </a:cubicBezTo>
                    <a:cubicBezTo>
                      <a:pt x="2643" y="0"/>
                      <a:pt x="1746" y="1399"/>
                      <a:pt x="1746" y="3130"/>
                    </a:cubicBezTo>
                    <a:lnTo>
                      <a:pt x="1746" y="3282"/>
                    </a:lnTo>
                    <a:cubicBezTo>
                      <a:pt x="750" y="3588"/>
                      <a:pt x="0" y="4962"/>
                      <a:pt x="0" y="6616"/>
                    </a:cubicBezTo>
                    <a:cubicBezTo>
                      <a:pt x="0" y="8473"/>
                      <a:pt x="979" y="10000"/>
                      <a:pt x="2170" y="10000"/>
                    </a:cubicBezTo>
                  </a:path>
                </a:pathLst>
              </a:custGeom>
              <a:noFill/>
              <a:ln w="2222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30D8A7F1-DA63-4CCA-B210-1742076AB52C}"/>
                </a:ext>
              </a:extLst>
            </p:cNvPr>
            <p:cNvGrpSpPr/>
            <p:nvPr/>
          </p:nvGrpSpPr>
          <p:grpSpPr>
            <a:xfrm>
              <a:off x="3266693" y="2893790"/>
              <a:ext cx="390292" cy="414845"/>
              <a:chOff x="3274840" y="2919848"/>
              <a:chExt cx="390292" cy="414845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62E86BF7-249F-481D-9E2E-6460F1BA74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74840" y="2919848"/>
                <a:ext cx="354203" cy="403462"/>
              </a:xfrm>
              <a:prstGeom prst="line">
                <a:avLst/>
              </a:prstGeom>
              <a:ln w="2222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9C5919B0-EC35-4C37-9635-24E34ED439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74840" y="3103745"/>
                <a:ext cx="362663" cy="229039"/>
              </a:xfrm>
              <a:prstGeom prst="line">
                <a:avLst/>
              </a:prstGeom>
              <a:ln w="2222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16D17947-25C7-410B-BB2F-369DB34942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74840" y="3296811"/>
                <a:ext cx="390292" cy="37882"/>
              </a:xfrm>
              <a:prstGeom prst="line">
                <a:avLst/>
              </a:prstGeom>
              <a:ln w="2222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71451A6-EA20-4250-8060-B834288E5A1A}"/>
                </a:ext>
              </a:extLst>
            </p:cNvPr>
            <p:cNvSpPr/>
            <p:nvPr/>
          </p:nvSpPr>
          <p:spPr>
            <a:xfrm>
              <a:off x="3210490" y="3260738"/>
              <a:ext cx="93886" cy="93886"/>
            </a:xfrm>
            <a:prstGeom prst="ellipse">
              <a:avLst/>
            </a:prstGeom>
            <a:solidFill>
              <a:schemeClr val="accent4"/>
            </a:solidFill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55" name="Rectangle 6">
            <a:extLst>
              <a:ext uri="{FF2B5EF4-FFF2-40B4-BE49-F238E27FC236}">
                <a16:creationId xmlns:a16="http://schemas.microsoft.com/office/drawing/2014/main" id="{7070AC17-36D8-4460-9316-1CDF672F8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3418" y="5094288"/>
            <a:ext cx="1588" cy="1588"/>
          </a:xfrm>
          <a:prstGeom prst="rect">
            <a:avLst/>
          </a:prstGeom>
          <a:solidFill>
            <a:srgbClr val="6D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41C135-D9B3-44B4-AFC1-C670B0EC728D}"/>
              </a:ext>
            </a:extLst>
          </p:cNvPr>
          <p:cNvGrpSpPr/>
          <p:nvPr/>
        </p:nvGrpSpPr>
        <p:grpSpPr>
          <a:xfrm>
            <a:off x="3375352" y="3168089"/>
            <a:ext cx="1320270" cy="1320920"/>
            <a:chOff x="5439672" y="3168089"/>
            <a:chExt cx="1320270" cy="132092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1408CE5-5968-4973-9E24-81CD56DEC6D4}"/>
                </a:ext>
              </a:extLst>
            </p:cNvPr>
            <p:cNvSpPr/>
            <p:nvPr/>
          </p:nvSpPr>
          <p:spPr>
            <a:xfrm>
              <a:off x="5553411" y="3279909"/>
              <a:ext cx="1108345" cy="11083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187C836-D01E-43B6-8839-1298672D0CE9}"/>
                </a:ext>
              </a:extLst>
            </p:cNvPr>
            <p:cNvGrpSpPr/>
            <p:nvPr/>
          </p:nvGrpSpPr>
          <p:grpSpPr>
            <a:xfrm>
              <a:off x="5439672" y="3168089"/>
              <a:ext cx="1320270" cy="1320920"/>
              <a:chOff x="8226425" y="2271713"/>
              <a:chExt cx="3224213" cy="3225801"/>
            </a:xfrm>
          </p:grpSpPr>
          <p:sp>
            <p:nvSpPr>
              <p:cNvPr id="254" name="Freeform 5">
                <a:extLst>
                  <a:ext uri="{FF2B5EF4-FFF2-40B4-BE49-F238E27FC236}">
                    <a16:creationId xmlns:a16="http://schemas.microsoft.com/office/drawing/2014/main" id="{4DA7A772-C934-42FD-A01C-2CD7CBDC2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425" y="3676651"/>
                <a:ext cx="1611313" cy="1820863"/>
              </a:xfrm>
              <a:custGeom>
                <a:avLst/>
                <a:gdLst>
                  <a:gd name="T0" fmla="*/ 1673 w 1788"/>
                  <a:gd name="T1" fmla="*/ 1905 h 2019"/>
                  <a:gd name="T2" fmla="*/ 1558 w 1788"/>
                  <a:gd name="T3" fmla="*/ 1794 h 2019"/>
                  <a:gd name="T4" fmla="*/ 1673 w 1788"/>
                  <a:gd name="T5" fmla="*/ 1682 h 2019"/>
                  <a:gd name="T6" fmla="*/ 1788 w 1788"/>
                  <a:gd name="T7" fmla="*/ 1571 h 2019"/>
                  <a:gd name="T8" fmla="*/ 448 w 1788"/>
                  <a:gd name="T9" fmla="*/ 230 h 2019"/>
                  <a:gd name="T10" fmla="*/ 336 w 1788"/>
                  <a:gd name="T11" fmla="*/ 115 h 2019"/>
                  <a:gd name="T12" fmla="*/ 224 w 1788"/>
                  <a:gd name="T13" fmla="*/ 0 h 2019"/>
                  <a:gd name="T14" fmla="*/ 113 w 1788"/>
                  <a:gd name="T15" fmla="*/ 115 h 2019"/>
                  <a:gd name="T16" fmla="*/ 0 w 1788"/>
                  <a:gd name="T17" fmla="*/ 230 h 2019"/>
                  <a:gd name="T18" fmla="*/ 1788 w 1788"/>
                  <a:gd name="T19" fmla="*/ 2019 h 2019"/>
                  <a:gd name="T20" fmla="*/ 1673 w 1788"/>
                  <a:gd name="T21" fmla="*/ 1905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88" h="2019">
                    <a:moveTo>
                      <a:pt x="1673" y="1905"/>
                    </a:moveTo>
                    <a:cubicBezTo>
                      <a:pt x="1558" y="1794"/>
                      <a:pt x="1558" y="1794"/>
                      <a:pt x="1558" y="1794"/>
                    </a:cubicBezTo>
                    <a:cubicBezTo>
                      <a:pt x="1673" y="1682"/>
                      <a:pt x="1673" y="1682"/>
                      <a:pt x="1673" y="1682"/>
                    </a:cubicBezTo>
                    <a:cubicBezTo>
                      <a:pt x="1788" y="1571"/>
                      <a:pt x="1788" y="1571"/>
                      <a:pt x="1788" y="1571"/>
                    </a:cubicBezTo>
                    <a:cubicBezTo>
                      <a:pt x="1048" y="1571"/>
                      <a:pt x="448" y="970"/>
                      <a:pt x="448" y="230"/>
                    </a:cubicBezTo>
                    <a:cubicBezTo>
                      <a:pt x="336" y="115"/>
                      <a:pt x="336" y="115"/>
                      <a:pt x="336" y="115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113" y="115"/>
                      <a:pt x="113" y="115"/>
                      <a:pt x="113" y="115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0" y="1218"/>
                      <a:pt x="800" y="2019"/>
                      <a:pt x="1788" y="2019"/>
                    </a:cubicBezTo>
                    <a:lnTo>
                      <a:pt x="1673" y="1905"/>
                    </a:lnTo>
                    <a:close/>
                  </a:path>
                </a:pathLst>
              </a:custGeom>
              <a:solidFill>
                <a:srgbClr val="4F62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">
                <a:extLst>
                  <a:ext uri="{FF2B5EF4-FFF2-40B4-BE49-F238E27FC236}">
                    <a16:creationId xmlns:a16="http://schemas.microsoft.com/office/drawing/2014/main" id="{EE24CF79-0FEE-47CE-B80D-0F95B56AE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1363" y="3884613"/>
                <a:ext cx="1819275" cy="1612900"/>
              </a:xfrm>
              <a:custGeom>
                <a:avLst/>
                <a:gdLst>
                  <a:gd name="T0" fmla="*/ 1905 w 2019"/>
                  <a:gd name="T1" fmla="*/ 115 h 1789"/>
                  <a:gd name="T2" fmla="*/ 1794 w 2019"/>
                  <a:gd name="T3" fmla="*/ 230 h 1789"/>
                  <a:gd name="T4" fmla="*/ 1682 w 2019"/>
                  <a:gd name="T5" fmla="*/ 115 h 1789"/>
                  <a:gd name="T6" fmla="*/ 1571 w 2019"/>
                  <a:gd name="T7" fmla="*/ 0 h 1789"/>
                  <a:gd name="T8" fmla="*/ 230 w 2019"/>
                  <a:gd name="T9" fmla="*/ 1341 h 1789"/>
                  <a:gd name="T10" fmla="*/ 230 w 2019"/>
                  <a:gd name="T11" fmla="*/ 1341 h 1789"/>
                  <a:gd name="T12" fmla="*/ 230 w 2019"/>
                  <a:gd name="T13" fmla="*/ 1341 h 1789"/>
                  <a:gd name="T14" fmla="*/ 115 w 2019"/>
                  <a:gd name="T15" fmla="*/ 1452 h 1789"/>
                  <a:gd name="T16" fmla="*/ 0 w 2019"/>
                  <a:gd name="T17" fmla="*/ 1564 h 1789"/>
                  <a:gd name="T18" fmla="*/ 115 w 2019"/>
                  <a:gd name="T19" fmla="*/ 1675 h 1789"/>
                  <a:gd name="T20" fmla="*/ 230 w 2019"/>
                  <a:gd name="T21" fmla="*/ 1789 h 1789"/>
                  <a:gd name="T22" fmla="*/ 230 w 2019"/>
                  <a:gd name="T23" fmla="*/ 1789 h 1789"/>
                  <a:gd name="T24" fmla="*/ 2019 w 2019"/>
                  <a:gd name="T25" fmla="*/ 0 h 1789"/>
                  <a:gd name="T26" fmla="*/ 1905 w 2019"/>
                  <a:gd name="T27" fmla="*/ 115 h 1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19" h="1789">
                    <a:moveTo>
                      <a:pt x="1905" y="115"/>
                    </a:moveTo>
                    <a:cubicBezTo>
                      <a:pt x="1794" y="230"/>
                      <a:pt x="1794" y="230"/>
                      <a:pt x="1794" y="230"/>
                    </a:cubicBezTo>
                    <a:cubicBezTo>
                      <a:pt x="1682" y="115"/>
                      <a:pt x="1682" y="115"/>
                      <a:pt x="1682" y="115"/>
                    </a:cubicBezTo>
                    <a:cubicBezTo>
                      <a:pt x="1571" y="0"/>
                      <a:pt x="1571" y="0"/>
                      <a:pt x="1571" y="0"/>
                    </a:cubicBezTo>
                    <a:cubicBezTo>
                      <a:pt x="1571" y="740"/>
                      <a:pt x="971" y="1341"/>
                      <a:pt x="230" y="1341"/>
                    </a:cubicBezTo>
                    <a:cubicBezTo>
                      <a:pt x="230" y="1341"/>
                      <a:pt x="230" y="1341"/>
                      <a:pt x="230" y="1341"/>
                    </a:cubicBezTo>
                    <a:cubicBezTo>
                      <a:pt x="230" y="1341"/>
                      <a:pt x="230" y="1341"/>
                      <a:pt x="230" y="1341"/>
                    </a:cubicBezTo>
                    <a:cubicBezTo>
                      <a:pt x="115" y="1452"/>
                      <a:pt x="115" y="1452"/>
                      <a:pt x="115" y="1452"/>
                    </a:cubicBezTo>
                    <a:cubicBezTo>
                      <a:pt x="0" y="1564"/>
                      <a:pt x="0" y="1564"/>
                      <a:pt x="0" y="1564"/>
                    </a:cubicBezTo>
                    <a:cubicBezTo>
                      <a:pt x="115" y="1675"/>
                      <a:pt x="115" y="1675"/>
                      <a:pt x="115" y="1675"/>
                    </a:cubicBezTo>
                    <a:cubicBezTo>
                      <a:pt x="230" y="1789"/>
                      <a:pt x="230" y="1789"/>
                      <a:pt x="230" y="1789"/>
                    </a:cubicBezTo>
                    <a:cubicBezTo>
                      <a:pt x="230" y="1789"/>
                      <a:pt x="230" y="1789"/>
                      <a:pt x="230" y="1789"/>
                    </a:cubicBezTo>
                    <a:cubicBezTo>
                      <a:pt x="1218" y="1789"/>
                      <a:pt x="2019" y="988"/>
                      <a:pt x="2019" y="0"/>
                    </a:cubicBezTo>
                    <a:lnTo>
                      <a:pt x="1905" y="115"/>
                    </a:lnTo>
                    <a:close/>
                  </a:path>
                </a:pathLst>
              </a:cu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8E391A44-ECB2-4313-8946-A44282723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425" y="2271713"/>
                <a:ext cx="1819275" cy="1612900"/>
              </a:xfrm>
              <a:custGeom>
                <a:avLst/>
                <a:gdLst>
                  <a:gd name="T0" fmla="*/ 1903 w 2018"/>
                  <a:gd name="T1" fmla="*/ 114 h 1789"/>
                  <a:gd name="T2" fmla="*/ 1788 w 2018"/>
                  <a:gd name="T3" fmla="*/ 0 h 1789"/>
                  <a:gd name="T4" fmla="*/ 0 w 2018"/>
                  <a:gd name="T5" fmla="*/ 1789 h 1789"/>
                  <a:gd name="T6" fmla="*/ 113 w 2018"/>
                  <a:gd name="T7" fmla="*/ 1674 h 1789"/>
                  <a:gd name="T8" fmla="*/ 224 w 2018"/>
                  <a:gd name="T9" fmla="*/ 1559 h 1789"/>
                  <a:gd name="T10" fmla="*/ 336 w 2018"/>
                  <a:gd name="T11" fmla="*/ 1674 h 1789"/>
                  <a:gd name="T12" fmla="*/ 448 w 2018"/>
                  <a:gd name="T13" fmla="*/ 1789 h 1789"/>
                  <a:gd name="T14" fmla="*/ 1788 w 2018"/>
                  <a:gd name="T15" fmla="*/ 449 h 1789"/>
                  <a:gd name="T16" fmla="*/ 1903 w 2018"/>
                  <a:gd name="T17" fmla="*/ 337 h 1789"/>
                  <a:gd name="T18" fmla="*/ 2018 w 2018"/>
                  <a:gd name="T19" fmla="*/ 225 h 1789"/>
                  <a:gd name="T20" fmla="*/ 1903 w 2018"/>
                  <a:gd name="T21" fmla="*/ 114 h 1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18" h="1789">
                    <a:moveTo>
                      <a:pt x="1903" y="114"/>
                    </a:moveTo>
                    <a:cubicBezTo>
                      <a:pt x="1788" y="0"/>
                      <a:pt x="1788" y="0"/>
                      <a:pt x="1788" y="0"/>
                    </a:cubicBezTo>
                    <a:cubicBezTo>
                      <a:pt x="800" y="0"/>
                      <a:pt x="0" y="801"/>
                      <a:pt x="0" y="1789"/>
                    </a:cubicBezTo>
                    <a:cubicBezTo>
                      <a:pt x="113" y="1674"/>
                      <a:pt x="113" y="1674"/>
                      <a:pt x="113" y="1674"/>
                    </a:cubicBezTo>
                    <a:cubicBezTo>
                      <a:pt x="224" y="1559"/>
                      <a:pt x="224" y="1559"/>
                      <a:pt x="224" y="1559"/>
                    </a:cubicBezTo>
                    <a:cubicBezTo>
                      <a:pt x="336" y="1674"/>
                      <a:pt x="336" y="1674"/>
                      <a:pt x="336" y="1674"/>
                    </a:cubicBezTo>
                    <a:cubicBezTo>
                      <a:pt x="448" y="1789"/>
                      <a:pt x="448" y="1789"/>
                      <a:pt x="448" y="1789"/>
                    </a:cubicBezTo>
                    <a:cubicBezTo>
                      <a:pt x="448" y="1049"/>
                      <a:pt x="1048" y="449"/>
                      <a:pt x="1788" y="449"/>
                    </a:cubicBezTo>
                    <a:cubicBezTo>
                      <a:pt x="1903" y="337"/>
                      <a:pt x="1903" y="337"/>
                      <a:pt x="1903" y="337"/>
                    </a:cubicBezTo>
                    <a:cubicBezTo>
                      <a:pt x="2018" y="225"/>
                      <a:pt x="2018" y="225"/>
                      <a:pt x="2018" y="225"/>
                    </a:cubicBezTo>
                    <a:lnTo>
                      <a:pt x="1903" y="114"/>
                    </a:lnTo>
                    <a:close/>
                  </a:path>
                </a:pathLst>
              </a:cu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A83C7925-3FDD-4051-B003-96BA0EB48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7738" y="2271713"/>
                <a:ext cx="1612900" cy="1820863"/>
              </a:xfrm>
              <a:custGeom>
                <a:avLst/>
                <a:gdLst>
                  <a:gd name="T0" fmla="*/ 0 w 1789"/>
                  <a:gd name="T1" fmla="*/ 0 h 2019"/>
                  <a:gd name="T2" fmla="*/ 0 w 1789"/>
                  <a:gd name="T3" fmla="*/ 0 h 2019"/>
                  <a:gd name="T4" fmla="*/ 115 w 1789"/>
                  <a:gd name="T5" fmla="*/ 114 h 2019"/>
                  <a:gd name="T6" fmla="*/ 230 w 1789"/>
                  <a:gd name="T7" fmla="*/ 225 h 2019"/>
                  <a:gd name="T8" fmla="*/ 115 w 1789"/>
                  <a:gd name="T9" fmla="*/ 337 h 2019"/>
                  <a:gd name="T10" fmla="*/ 0 w 1789"/>
                  <a:gd name="T11" fmla="*/ 449 h 2019"/>
                  <a:gd name="T12" fmla="*/ 0 w 1789"/>
                  <a:gd name="T13" fmla="*/ 449 h 2019"/>
                  <a:gd name="T14" fmla="*/ 1341 w 1789"/>
                  <a:gd name="T15" fmla="*/ 1789 h 2019"/>
                  <a:gd name="T16" fmla="*/ 1341 w 1789"/>
                  <a:gd name="T17" fmla="*/ 1789 h 2019"/>
                  <a:gd name="T18" fmla="*/ 1452 w 1789"/>
                  <a:gd name="T19" fmla="*/ 1904 h 2019"/>
                  <a:gd name="T20" fmla="*/ 1564 w 1789"/>
                  <a:gd name="T21" fmla="*/ 2019 h 2019"/>
                  <a:gd name="T22" fmla="*/ 1675 w 1789"/>
                  <a:gd name="T23" fmla="*/ 1904 h 2019"/>
                  <a:gd name="T24" fmla="*/ 1789 w 1789"/>
                  <a:gd name="T25" fmla="*/ 1789 h 2019"/>
                  <a:gd name="T26" fmla="*/ 0 w 1789"/>
                  <a:gd name="T27" fmla="*/ 0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9" h="201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5" y="114"/>
                      <a:pt x="115" y="114"/>
                      <a:pt x="115" y="114"/>
                    </a:cubicBezTo>
                    <a:cubicBezTo>
                      <a:pt x="230" y="225"/>
                      <a:pt x="230" y="225"/>
                      <a:pt x="230" y="225"/>
                    </a:cubicBezTo>
                    <a:cubicBezTo>
                      <a:pt x="115" y="337"/>
                      <a:pt x="115" y="337"/>
                      <a:pt x="115" y="337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741" y="449"/>
                      <a:pt x="1341" y="1049"/>
                      <a:pt x="1341" y="1789"/>
                    </a:cubicBezTo>
                    <a:cubicBezTo>
                      <a:pt x="1341" y="1789"/>
                      <a:pt x="1341" y="1789"/>
                      <a:pt x="1341" y="1789"/>
                    </a:cubicBezTo>
                    <a:cubicBezTo>
                      <a:pt x="1452" y="1904"/>
                      <a:pt x="1452" y="1904"/>
                      <a:pt x="1452" y="1904"/>
                    </a:cubicBezTo>
                    <a:cubicBezTo>
                      <a:pt x="1564" y="2019"/>
                      <a:pt x="1564" y="2019"/>
                      <a:pt x="1564" y="2019"/>
                    </a:cubicBezTo>
                    <a:cubicBezTo>
                      <a:pt x="1675" y="1904"/>
                      <a:pt x="1675" y="1904"/>
                      <a:pt x="1675" y="1904"/>
                    </a:cubicBezTo>
                    <a:cubicBezTo>
                      <a:pt x="1789" y="1789"/>
                      <a:pt x="1789" y="1789"/>
                      <a:pt x="1789" y="1789"/>
                    </a:cubicBezTo>
                    <a:cubicBezTo>
                      <a:pt x="1789" y="801"/>
                      <a:pt x="988" y="0"/>
                      <a:pt x="0" y="0"/>
                    </a:cubicBezTo>
                    <a:close/>
                  </a:path>
                </a:pathLst>
              </a:custGeom>
              <a:solidFill>
                <a:srgbClr val="4F62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24D99FD-AFEC-4730-81AB-03CDBE54B28B}"/>
              </a:ext>
            </a:extLst>
          </p:cNvPr>
          <p:cNvGrpSpPr/>
          <p:nvPr/>
        </p:nvGrpSpPr>
        <p:grpSpPr>
          <a:xfrm>
            <a:off x="560266" y="3200883"/>
            <a:ext cx="2015927" cy="1636295"/>
            <a:chOff x="2624586" y="3200883"/>
            <a:chExt cx="2015927" cy="1636295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FA55461-61F2-4356-9DA9-30E3117C3EFC}"/>
                </a:ext>
              </a:extLst>
            </p:cNvPr>
            <p:cNvSpPr/>
            <p:nvPr/>
          </p:nvSpPr>
          <p:spPr>
            <a:xfrm>
              <a:off x="3004218" y="3200883"/>
              <a:ext cx="1636295" cy="16362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200" u="none" strike="noStrike" cap="none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0AA5AD42-9F54-4ABC-B9C5-5C767E372627}"/>
                </a:ext>
              </a:extLst>
            </p:cNvPr>
            <p:cNvGrpSpPr/>
            <p:nvPr/>
          </p:nvGrpSpPr>
          <p:grpSpPr>
            <a:xfrm>
              <a:off x="3537117" y="3436495"/>
              <a:ext cx="762473" cy="846064"/>
              <a:chOff x="9526588" y="307055"/>
              <a:chExt cx="688975" cy="764508"/>
            </a:xfrm>
          </p:grpSpPr>
          <p:sp>
            <p:nvSpPr>
              <p:cNvPr id="105" name="Freeform 50">
                <a:extLst>
                  <a:ext uri="{FF2B5EF4-FFF2-40B4-BE49-F238E27FC236}">
                    <a16:creationId xmlns:a16="http://schemas.microsoft.com/office/drawing/2014/main" id="{F0957D63-98DF-4D24-8AD5-AED967D33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6588" y="640434"/>
                <a:ext cx="442913" cy="357188"/>
              </a:xfrm>
              <a:custGeom>
                <a:avLst/>
                <a:gdLst>
                  <a:gd name="T0" fmla="*/ 240 w 240"/>
                  <a:gd name="T1" fmla="*/ 67 h 200"/>
                  <a:gd name="T2" fmla="*/ 240 w 240"/>
                  <a:gd name="T3" fmla="*/ 54 h 200"/>
                  <a:gd name="T4" fmla="*/ 120 w 240"/>
                  <a:gd name="T5" fmla="*/ 0 h 200"/>
                  <a:gd name="T6" fmla="*/ 0 w 240"/>
                  <a:gd name="T7" fmla="*/ 67 h 200"/>
                  <a:gd name="T8" fmla="*/ 0 w 240"/>
                  <a:gd name="T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00">
                    <a:moveTo>
                      <a:pt x="240" y="67"/>
                    </a:moveTo>
                    <a:cubicBezTo>
                      <a:pt x="240" y="54"/>
                      <a:pt x="240" y="54"/>
                      <a:pt x="240" y="54"/>
                    </a:cubicBezTo>
                    <a:cubicBezTo>
                      <a:pt x="240" y="30"/>
                      <a:pt x="174" y="0"/>
                      <a:pt x="120" y="0"/>
                    </a:cubicBezTo>
                    <a:cubicBezTo>
                      <a:pt x="66" y="0"/>
                      <a:pt x="0" y="43"/>
                      <a:pt x="0" y="67"/>
                    </a:cubicBezTo>
                    <a:cubicBezTo>
                      <a:pt x="0" y="200"/>
                      <a:pt x="0" y="200"/>
                      <a:pt x="0" y="200"/>
                    </a:cubicBezTo>
                  </a:path>
                </a:pathLst>
              </a:custGeom>
              <a:noFill/>
              <a:ln w="38100" cap="rnd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Freeform 51">
                <a:extLst>
                  <a:ext uri="{FF2B5EF4-FFF2-40B4-BE49-F238E27FC236}">
                    <a16:creationId xmlns:a16="http://schemas.microsoft.com/office/drawing/2014/main" id="{FDC6268B-42AE-4105-8E7F-AE1FF398A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7238" y="307055"/>
                <a:ext cx="222250" cy="261938"/>
              </a:xfrm>
              <a:custGeom>
                <a:avLst/>
                <a:gdLst>
                  <a:gd name="T0" fmla="*/ 60 w 120"/>
                  <a:gd name="T1" fmla="*/ 0 h 146"/>
                  <a:gd name="T2" fmla="*/ 0 w 120"/>
                  <a:gd name="T3" fmla="*/ 52 h 146"/>
                  <a:gd name="T4" fmla="*/ 0 w 120"/>
                  <a:gd name="T5" fmla="*/ 94 h 146"/>
                  <a:gd name="T6" fmla="*/ 60 w 120"/>
                  <a:gd name="T7" fmla="*/ 146 h 146"/>
                  <a:gd name="T8" fmla="*/ 120 w 120"/>
                  <a:gd name="T9" fmla="*/ 94 h 146"/>
                  <a:gd name="T10" fmla="*/ 120 w 120"/>
                  <a:gd name="T11" fmla="*/ 52 h 146"/>
                  <a:gd name="T12" fmla="*/ 60 w 120"/>
                  <a:gd name="T13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146">
                    <a:moveTo>
                      <a:pt x="60" y="0"/>
                    </a:moveTo>
                    <a:cubicBezTo>
                      <a:pt x="29" y="0"/>
                      <a:pt x="0" y="23"/>
                      <a:pt x="0" y="52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123"/>
                      <a:pt x="29" y="146"/>
                      <a:pt x="60" y="146"/>
                    </a:cubicBezTo>
                    <a:cubicBezTo>
                      <a:pt x="91" y="146"/>
                      <a:pt x="120" y="123"/>
                      <a:pt x="120" y="94"/>
                    </a:cubicBezTo>
                    <a:cubicBezTo>
                      <a:pt x="120" y="52"/>
                      <a:pt x="120" y="52"/>
                      <a:pt x="120" y="52"/>
                    </a:cubicBezTo>
                    <a:cubicBezTo>
                      <a:pt x="120" y="23"/>
                      <a:pt x="91" y="0"/>
                      <a:pt x="60" y="0"/>
                    </a:cubicBezTo>
                    <a:close/>
                  </a:path>
                </a:pathLst>
              </a:custGeom>
              <a:noFill/>
              <a:ln w="38100" cap="rnd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Freeform 52">
                <a:extLst>
                  <a:ext uri="{FF2B5EF4-FFF2-40B4-BE49-F238E27FC236}">
                    <a16:creationId xmlns:a16="http://schemas.microsoft.com/office/drawing/2014/main" id="{F8B4D6D9-4EB5-44D5-8F47-6C9A4918A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7238" y="833438"/>
                <a:ext cx="568325" cy="238125"/>
              </a:xfrm>
              <a:custGeom>
                <a:avLst/>
                <a:gdLst>
                  <a:gd name="T0" fmla="*/ 280 w 358"/>
                  <a:gd name="T1" fmla="*/ 150 h 150"/>
                  <a:gd name="T2" fmla="*/ 358 w 358"/>
                  <a:gd name="T3" fmla="*/ 0 h 150"/>
                  <a:gd name="T4" fmla="*/ 140 w 358"/>
                  <a:gd name="T5" fmla="*/ 0 h 150"/>
                  <a:gd name="T6" fmla="*/ 94 w 358"/>
                  <a:gd name="T7" fmla="*/ 105 h 150"/>
                  <a:gd name="T8" fmla="*/ 0 w 358"/>
                  <a:gd name="T9" fmla="*/ 10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8" h="150">
                    <a:moveTo>
                      <a:pt x="280" y="150"/>
                    </a:moveTo>
                    <a:lnTo>
                      <a:pt x="358" y="0"/>
                    </a:lnTo>
                    <a:lnTo>
                      <a:pt x="140" y="0"/>
                    </a:lnTo>
                    <a:lnTo>
                      <a:pt x="94" y="105"/>
                    </a:lnTo>
                    <a:lnTo>
                      <a:pt x="0" y="105"/>
                    </a:lnTo>
                  </a:path>
                </a:pathLst>
              </a:custGeom>
              <a:noFill/>
              <a:ln w="38100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Line 54">
                <a:extLst>
                  <a:ext uri="{FF2B5EF4-FFF2-40B4-BE49-F238E27FC236}">
                    <a16:creationId xmlns:a16="http://schemas.microsoft.com/office/drawing/2014/main" id="{0DD9ED0B-00C2-423C-A7FF-369215A636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10216" y="1071563"/>
                <a:ext cx="476839" cy="0"/>
              </a:xfrm>
              <a:prstGeom prst="line">
                <a:avLst/>
              </a:prstGeom>
              <a:noFill/>
              <a:ln w="38100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9" name="Google Shape;862;p91">
              <a:extLst>
                <a:ext uri="{FF2B5EF4-FFF2-40B4-BE49-F238E27FC236}">
                  <a16:creationId xmlns:a16="http://schemas.microsoft.com/office/drawing/2014/main" id="{79C2D352-D080-43BC-934D-B3368B75F08B}"/>
                </a:ext>
              </a:extLst>
            </p:cNvPr>
            <p:cNvSpPr txBox="1"/>
            <p:nvPr/>
          </p:nvSpPr>
          <p:spPr>
            <a:xfrm>
              <a:off x="2624586" y="4282751"/>
              <a:ext cx="1876363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Applications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9F80CE6-F6EF-4478-A3C8-9C15AE33D2A6}"/>
              </a:ext>
            </a:extLst>
          </p:cNvPr>
          <p:cNvGrpSpPr/>
          <p:nvPr/>
        </p:nvGrpSpPr>
        <p:grpSpPr>
          <a:xfrm>
            <a:off x="6308535" y="2761624"/>
            <a:ext cx="2647223" cy="800775"/>
            <a:chOff x="8505233" y="2966391"/>
            <a:chExt cx="2647223" cy="800775"/>
          </a:xfrm>
        </p:grpSpPr>
        <p:pic>
          <p:nvPicPr>
            <p:cNvPr id="270" name="Google Shape;805;p88">
              <a:extLst>
                <a:ext uri="{FF2B5EF4-FFF2-40B4-BE49-F238E27FC236}">
                  <a16:creationId xmlns:a16="http://schemas.microsoft.com/office/drawing/2014/main" id="{99411B3D-70A9-4F6A-97DD-8602B3A8C59D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5233" y="2966391"/>
              <a:ext cx="855633" cy="3290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Picture 2">
              <a:extLst>
                <a:ext uri="{FF2B5EF4-FFF2-40B4-BE49-F238E27FC236}">
                  <a16:creationId xmlns:a16="http://schemas.microsoft.com/office/drawing/2014/main" id="{61A02B5C-3495-4673-8541-777AC247FF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2735" y="2969167"/>
              <a:ext cx="1549721" cy="320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2" name="Picture 4" descr="Is Power BI Actually Useful? - PEI">
              <a:extLst>
                <a:ext uri="{FF2B5EF4-FFF2-40B4-BE49-F238E27FC236}">
                  <a16:creationId xmlns:a16="http://schemas.microsoft.com/office/drawing/2014/main" id="{32567640-1468-421E-830E-690EF5534E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5777" y="3394194"/>
              <a:ext cx="956679" cy="372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3" name="Picture 6" descr="Business Intelligence &amp; Analytics Solutions">
              <a:extLst>
                <a:ext uri="{FF2B5EF4-FFF2-40B4-BE49-F238E27FC236}">
                  <a16:creationId xmlns:a16="http://schemas.microsoft.com/office/drawing/2014/main" id="{8777B978-EDE6-4033-B8F9-A53A34E5CA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5233" y="3447300"/>
              <a:ext cx="1499884" cy="241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9B8E6-72BA-4B80-8B4A-064252B319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0D595FA-0DD3-4F18-A588-9A2B46BB04E2}"/>
              </a:ext>
            </a:extLst>
          </p:cNvPr>
          <p:cNvGrpSpPr/>
          <p:nvPr/>
        </p:nvGrpSpPr>
        <p:grpSpPr>
          <a:xfrm>
            <a:off x="6140990" y="1293876"/>
            <a:ext cx="5629536" cy="1151049"/>
            <a:chOff x="6204098" y="1036376"/>
            <a:chExt cx="5629536" cy="1151049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AF2B79B-1F84-4D7D-A244-0E70FE6C5EF8}"/>
                </a:ext>
              </a:extLst>
            </p:cNvPr>
            <p:cNvSpPr/>
            <p:nvPr/>
          </p:nvSpPr>
          <p:spPr>
            <a:xfrm>
              <a:off x="6204098" y="1036376"/>
              <a:ext cx="5543569" cy="1148022"/>
            </a:xfrm>
            <a:prstGeom prst="rect">
              <a:avLst/>
            </a:prstGeom>
            <a:solidFill>
              <a:srgbClr val="DFE0E1"/>
            </a:solidFill>
            <a:ln w="25400" cap="flat" cmpd="sng" algn="ctr">
              <a:noFill/>
              <a:prstDash val="solid"/>
            </a:ln>
            <a:effectLst>
              <a:softEdge rad="31750"/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07F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73DC10B-3EE4-4C41-8840-CA1943EF1302}"/>
                </a:ext>
              </a:extLst>
            </p:cNvPr>
            <p:cNvGrpSpPr/>
            <p:nvPr/>
          </p:nvGrpSpPr>
          <p:grpSpPr>
            <a:xfrm>
              <a:off x="6204099" y="1036768"/>
              <a:ext cx="5629535" cy="1150657"/>
              <a:chOff x="6204099" y="786093"/>
              <a:chExt cx="5629535" cy="1150657"/>
            </a:xfrm>
          </p:grpSpPr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C2F55B08-ECBA-4A82-8153-14298ACE958D}"/>
                  </a:ext>
                </a:extLst>
              </p:cNvPr>
              <p:cNvSpPr/>
              <p:nvPr/>
            </p:nvSpPr>
            <p:spPr>
              <a:xfrm>
                <a:off x="6204099" y="786093"/>
                <a:ext cx="4459501" cy="115065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07F6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BI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requires business information that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07F6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cannot be modeled in SQL</a:t>
                </a:r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F6A12DA2-D29F-41AC-B3B4-2D71F6A6A86B}"/>
                  </a:ext>
                </a:extLst>
              </p:cNvPr>
              <p:cNvSpPr txBox="1"/>
              <p:nvPr/>
            </p:nvSpPr>
            <p:spPr>
              <a:xfrm>
                <a:off x="10837378" y="1400563"/>
                <a:ext cx="691215" cy="313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FFF">
                        <a:lumMod val="75000"/>
                      </a:srgbClr>
                    </a:solidFill>
                    <a:effectLst/>
                    <a:uLnTx/>
                    <a:uFillTx/>
                  </a:rPr>
                  <a:t>DAX</a:t>
                </a:r>
              </a:p>
            </p:txBody>
          </p:sp>
          <p:pic>
            <p:nvPicPr>
              <p:cNvPr id="89" name="Picture 2">
                <a:extLst>
                  <a:ext uri="{FF2B5EF4-FFF2-40B4-BE49-F238E27FC236}">
                    <a16:creationId xmlns:a16="http://schemas.microsoft.com/office/drawing/2014/main" id="{A58936ED-5BE5-445F-A2D5-EE0A78E2BC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6689" y="1008353"/>
                <a:ext cx="1266945" cy="2470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id="{E771AC61-E05B-4791-B0B5-681EB58EE7C8}"/>
              </a:ext>
            </a:extLst>
          </p:cNvPr>
          <p:cNvSpPr txBox="1"/>
          <p:nvPr/>
        </p:nvSpPr>
        <p:spPr>
          <a:xfrm>
            <a:off x="2551279" y="1466218"/>
            <a:ext cx="3041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Modern Data Stack</a:t>
            </a:r>
          </a:p>
        </p:txBody>
      </p:sp>
      <p:pic>
        <p:nvPicPr>
          <p:cNvPr id="2050" name="Picture 2" descr="Sisense Platform - IMGS">
            <a:extLst>
              <a:ext uri="{FF2B5EF4-FFF2-40B4-BE49-F238E27FC236}">
                <a16:creationId xmlns:a16="http://schemas.microsoft.com/office/drawing/2014/main" id="{663E182F-F66F-4408-A9D0-B3C668A0B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174" y="2894041"/>
            <a:ext cx="1293738" cy="62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8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9A4F987-921F-46AD-A859-1551EE0584C6}"/>
              </a:ext>
            </a:extLst>
          </p:cNvPr>
          <p:cNvGrpSpPr/>
          <p:nvPr/>
        </p:nvGrpSpPr>
        <p:grpSpPr>
          <a:xfrm>
            <a:off x="2076013" y="1862589"/>
            <a:ext cx="3931920" cy="3931920"/>
            <a:chOff x="-4550600" y="2058731"/>
            <a:chExt cx="3931920" cy="3931920"/>
          </a:xfrm>
        </p:grpSpPr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0E46EE53-EC33-46DA-AB97-B3D151F83B8A}"/>
                </a:ext>
              </a:extLst>
            </p:cNvPr>
            <p:cNvSpPr/>
            <p:nvPr/>
          </p:nvSpPr>
          <p:spPr>
            <a:xfrm rot="16200000">
              <a:off x="-2574830" y="2063169"/>
              <a:ext cx="1959617" cy="1952111"/>
            </a:xfrm>
            <a:custGeom>
              <a:avLst/>
              <a:gdLst>
                <a:gd name="connsiteX0" fmla="*/ 1959617 w 1959617"/>
                <a:gd name="connsiteY0" fmla="*/ 0 h 1952111"/>
                <a:gd name="connsiteX1" fmla="*/ 1950152 w 1959617"/>
                <a:gd name="connsiteY1" fmla="*/ 187445 h 1952111"/>
                <a:gd name="connsiteX2" fmla="*/ 195349 w 1959617"/>
                <a:gd name="connsiteY2" fmla="*/ 1942247 h 1952111"/>
                <a:gd name="connsiteX3" fmla="*/ 0 w 1959617"/>
                <a:gd name="connsiteY3" fmla="*/ 1952111 h 1952111"/>
                <a:gd name="connsiteX4" fmla="*/ 0 w 1959617"/>
                <a:gd name="connsiteY4" fmla="*/ 0 h 1952111"/>
                <a:gd name="connsiteX5" fmla="*/ 1959617 w 1959617"/>
                <a:gd name="connsiteY5" fmla="*/ 0 h 195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9617" h="1952111">
                  <a:moveTo>
                    <a:pt x="1959617" y="0"/>
                  </a:moveTo>
                  <a:lnTo>
                    <a:pt x="1950152" y="187445"/>
                  </a:lnTo>
                  <a:cubicBezTo>
                    <a:pt x="1856187" y="1112702"/>
                    <a:pt x="1120607" y="1848282"/>
                    <a:pt x="195349" y="1942247"/>
                  </a:cubicBezTo>
                  <a:lnTo>
                    <a:pt x="0" y="1952111"/>
                  </a:lnTo>
                  <a:lnTo>
                    <a:pt x="0" y="0"/>
                  </a:lnTo>
                  <a:lnTo>
                    <a:pt x="19596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3DF414D9-D59D-49FA-91C8-E5C819BBAC86}"/>
                </a:ext>
              </a:extLst>
            </p:cNvPr>
            <p:cNvSpPr/>
            <p:nvPr/>
          </p:nvSpPr>
          <p:spPr>
            <a:xfrm rot="16200000">
              <a:off x="-4546648" y="4015080"/>
              <a:ext cx="1971619" cy="1979523"/>
            </a:xfrm>
            <a:custGeom>
              <a:avLst/>
              <a:gdLst>
                <a:gd name="connsiteX0" fmla="*/ 1971619 w 1971619"/>
                <a:gd name="connsiteY0" fmla="*/ 286 h 1979523"/>
                <a:gd name="connsiteX1" fmla="*/ 1971618 w 1971619"/>
                <a:gd name="connsiteY1" fmla="*/ 1979523 h 1979523"/>
                <a:gd name="connsiteX2" fmla="*/ 685 w 1971619"/>
                <a:gd name="connsiteY2" fmla="*/ 1979523 h 1979523"/>
                <a:gd name="connsiteX3" fmla="*/ 0 w 1971619"/>
                <a:gd name="connsiteY3" fmla="*/ 1965960 h 1979523"/>
                <a:gd name="connsiteX4" fmla="*/ 1965960 w 1971619"/>
                <a:gd name="connsiteY4" fmla="*/ 0 h 1979523"/>
                <a:gd name="connsiteX5" fmla="*/ 1971619 w 1971619"/>
                <a:gd name="connsiteY5" fmla="*/ 286 h 197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1619" h="1979523">
                  <a:moveTo>
                    <a:pt x="1971619" y="286"/>
                  </a:moveTo>
                  <a:lnTo>
                    <a:pt x="1971618" y="1979523"/>
                  </a:lnTo>
                  <a:lnTo>
                    <a:pt x="685" y="1979523"/>
                  </a:lnTo>
                  <a:lnTo>
                    <a:pt x="0" y="1965960"/>
                  </a:lnTo>
                  <a:cubicBezTo>
                    <a:pt x="0" y="880190"/>
                    <a:pt x="880190" y="0"/>
                    <a:pt x="1965960" y="0"/>
                  </a:cubicBezTo>
                  <a:lnTo>
                    <a:pt x="1971619" y="2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45690988-7B5A-488A-986F-FAB0A1C7E313}"/>
                </a:ext>
              </a:extLst>
            </p:cNvPr>
            <p:cNvSpPr/>
            <p:nvPr/>
          </p:nvSpPr>
          <p:spPr>
            <a:xfrm rot="16200000">
              <a:off x="-4540847" y="2049263"/>
              <a:ext cx="1960302" cy="1979237"/>
            </a:xfrm>
            <a:custGeom>
              <a:avLst/>
              <a:gdLst>
                <a:gd name="connsiteX0" fmla="*/ 1960302 w 1960302"/>
                <a:gd name="connsiteY0" fmla="*/ 1965674 h 1979237"/>
                <a:gd name="connsiteX1" fmla="*/ 1959617 w 1960302"/>
                <a:gd name="connsiteY1" fmla="*/ 1979237 h 1979237"/>
                <a:gd name="connsiteX2" fmla="*/ 0 w 1960302"/>
                <a:gd name="connsiteY2" fmla="*/ 1979237 h 1979237"/>
                <a:gd name="connsiteX3" fmla="*/ 1 w 1960302"/>
                <a:gd name="connsiteY3" fmla="*/ 0 h 1979237"/>
                <a:gd name="connsiteX4" fmla="*/ 195350 w 1960302"/>
                <a:gd name="connsiteY4" fmla="*/ 9864 h 1979237"/>
                <a:gd name="connsiteX5" fmla="*/ 1960302 w 1960302"/>
                <a:gd name="connsiteY5" fmla="*/ 1965674 h 19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0302" h="1979237">
                  <a:moveTo>
                    <a:pt x="1960302" y="1965674"/>
                  </a:moveTo>
                  <a:lnTo>
                    <a:pt x="1959617" y="1979237"/>
                  </a:lnTo>
                  <a:lnTo>
                    <a:pt x="0" y="1979237"/>
                  </a:lnTo>
                  <a:lnTo>
                    <a:pt x="1" y="0"/>
                  </a:lnTo>
                  <a:lnTo>
                    <a:pt x="195350" y="9864"/>
                  </a:lnTo>
                  <a:cubicBezTo>
                    <a:pt x="1186697" y="110541"/>
                    <a:pt x="1960302" y="947764"/>
                    <a:pt x="1960302" y="1965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C012C962-3359-40B9-9797-8785A9811C3F}"/>
                </a:ext>
              </a:extLst>
            </p:cNvPr>
            <p:cNvSpPr/>
            <p:nvPr/>
          </p:nvSpPr>
          <p:spPr>
            <a:xfrm rot="16200000">
              <a:off x="-2580345" y="4028301"/>
              <a:ext cx="1970933" cy="1952397"/>
            </a:xfrm>
            <a:custGeom>
              <a:avLst/>
              <a:gdLst>
                <a:gd name="connsiteX0" fmla="*/ 1970933 w 1970933"/>
                <a:gd name="connsiteY0" fmla="*/ 0 h 1952397"/>
                <a:gd name="connsiteX1" fmla="*/ 1970933 w 1970933"/>
                <a:gd name="connsiteY1" fmla="*/ 1952111 h 1952397"/>
                <a:gd name="connsiteX2" fmla="*/ 1965274 w 1970933"/>
                <a:gd name="connsiteY2" fmla="*/ 1952397 h 1952397"/>
                <a:gd name="connsiteX3" fmla="*/ 9464 w 1970933"/>
                <a:gd name="connsiteY3" fmla="*/ 187445 h 1952397"/>
                <a:gd name="connsiteX4" fmla="*/ 0 w 1970933"/>
                <a:gd name="connsiteY4" fmla="*/ 0 h 1952397"/>
                <a:gd name="connsiteX5" fmla="*/ 1970933 w 1970933"/>
                <a:gd name="connsiteY5" fmla="*/ 0 h 195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0933" h="1952397">
                  <a:moveTo>
                    <a:pt x="1970933" y="0"/>
                  </a:moveTo>
                  <a:lnTo>
                    <a:pt x="1970933" y="1952111"/>
                  </a:lnTo>
                  <a:lnTo>
                    <a:pt x="1965274" y="1952397"/>
                  </a:lnTo>
                  <a:cubicBezTo>
                    <a:pt x="947365" y="1952397"/>
                    <a:pt x="110141" y="1178792"/>
                    <a:pt x="9464" y="187445"/>
                  </a:cubicBezTo>
                  <a:lnTo>
                    <a:pt x="0" y="0"/>
                  </a:lnTo>
                  <a:lnTo>
                    <a:pt x="1970933" y="0"/>
                  </a:lnTo>
                  <a:close/>
                </a:path>
              </a:pathLst>
            </a:custGeom>
            <a:solidFill>
              <a:srgbClr val="F6B2A3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41C135-D9B3-44B4-AFC1-C670B0EC728D}"/>
              </a:ext>
            </a:extLst>
          </p:cNvPr>
          <p:cNvGrpSpPr/>
          <p:nvPr/>
        </p:nvGrpSpPr>
        <p:grpSpPr>
          <a:xfrm>
            <a:off x="3372005" y="3168089"/>
            <a:ext cx="1320270" cy="1320920"/>
            <a:chOff x="5439672" y="3168089"/>
            <a:chExt cx="1320270" cy="132092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1408CE5-5968-4973-9E24-81CD56DEC6D4}"/>
                </a:ext>
              </a:extLst>
            </p:cNvPr>
            <p:cNvSpPr/>
            <p:nvPr/>
          </p:nvSpPr>
          <p:spPr>
            <a:xfrm>
              <a:off x="5553411" y="3279909"/>
              <a:ext cx="1108345" cy="11083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187C836-D01E-43B6-8839-1298672D0CE9}"/>
                </a:ext>
              </a:extLst>
            </p:cNvPr>
            <p:cNvGrpSpPr/>
            <p:nvPr/>
          </p:nvGrpSpPr>
          <p:grpSpPr>
            <a:xfrm>
              <a:off x="5439672" y="3168089"/>
              <a:ext cx="1320270" cy="1320920"/>
              <a:chOff x="8226425" y="2271713"/>
              <a:chExt cx="3224213" cy="3225801"/>
            </a:xfrm>
          </p:grpSpPr>
          <p:sp>
            <p:nvSpPr>
              <p:cNvPr id="254" name="Freeform 5">
                <a:extLst>
                  <a:ext uri="{FF2B5EF4-FFF2-40B4-BE49-F238E27FC236}">
                    <a16:creationId xmlns:a16="http://schemas.microsoft.com/office/drawing/2014/main" id="{4DA7A772-C934-42FD-A01C-2CD7CBDC2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425" y="3676651"/>
                <a:ext cx="1611313" cy="1820863"/>
              </a:xfrm>
              <a:custGeom>
                <a:avLst/>
                <a:gdLst>
                  <a:gd name="T0" fmla="*/ 1673 w 1788"/>
                  <a:gd name="T1" fmla="*/ 1905 h 2019"/>
                  <a:gd name="T2" fmla="*/ 1558 w 1788"/>
                  <a:gd name="T3" fmla="*/ 1794 h 2019"/>
                  <a:gd name="T4" fmla="*/ 1673 w 1788"/>
                  <a:gd name="T5" fmla="*/ 1682 h 2019"/>
                  <a:gd name="T6" fmla="*/ 1788 w 1788"/>
                  <a:gd name="T7" fmla="*/ 1571 h 2019"/>
                  <a:gd name="T8" fmla="*/ 448 w 1788"/>
                  <a:gd name="T9" fmla="*/ 230 h 2019"/>
                  <a:gd name="T10" fmla="*/ 336 w 1788"/>
                  <a:gd name="T11" fmla="*/ 115 h 2019"/>
                  <a:gd name="T12" fmla="*/ 224 w 1788"/>
                  <a:gd name="T13" fmla="*/ 0 h 2019"/>
                  <a:gd name="T14" fmla="*/ 113 w 1788"/>
                  <a:gd name="T15" fmla="*/ 115 h 2019"/>
                  <a:gd name="T16" fmla="*/ 0 w 1788"/>
                  <a:gd name="T17" fmla="*/ 230 h 2019"/>
                  <a:gd name="T18" fmla="*/ 1788 w 1788"/>
                  <a:gd name="T19" fmla="*/ 2019 h 2019"/>
                  <a:gd name="T20" fmla="*/ 1673 w 1788"/>
                  <a:gd name="T21" fmla="*/ 1905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88" h="2019">
                    <a:moveTo>
                      <a:pt x="1673" y="1905"/>
                    </a:moveTo>
                    <a:cubicBezTo>
                      <a:pt x="1558" y="1794"/>
                      <a:pt x="1558" y="1794"/>
                      <a:pt x="1558" y="1794"/>
                    </a:cubicBezTo>
                    <a:cubicBezTo>
                      <a:pt x="1673" y="1682"/>
                      <a:pt x="1673" y="1682"/>
                      <a:pt x="1673" y="1682"/>
                    </a:cubicBezTo>
                    <a:cubicBezTo>
                      <a:pt x="1788" y="1571"/>
                      <a:pt x="1788" y="1571"/>
                      <a:pt x="1788" y="1571"/>
                    </a:cubicBezTo>
                    <a:cubicBezTo>
                      <a:pt x="1048" y="1571"/>
                      <a:pt x="448" y="970"/>
                      <a:pt x="448" y="230"/>
                    </a:cubicBezTo>
                    <a:cubicBezTo>
                      <a:pt x="336" y="115"/>
                      <a:pt x="336" y="115"/>
                      <a:pt x="336" y="115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113" y="115"/>
                      <a:pt x="113" y="115"/>
                      <a:pt x="113" y="115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0" y="1218"/>
                      <a:pt x="800" y="2019"/>
                      <a:pt x="1788" y="2019"/>
                    </a:cubicBezTo>
                    <a:lnTo>
                      <a:pt x="1673" y="1905"/>
                    </a:lnTo>
                    <a:close/>
                  </a:path>
                </a:pathLst>
              </a:custGeom>
              <a:solidFill>
                <a:srgbClr val="4F62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">
                <a:extLst>
                  <a:ext uri="{FF2B5EF4-FFF2-40B4-BE49-F238E27FC236}">
                    <a16:creationId xmlns:a16="http://schemas.microsoft.com/office/drawing/2014/main" id="{EE24CF79-0FEE-47CE-B80D-0F95B56AE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1363" y="3884613"/>
                <a:ext cx="1819275" cy="1612900"/>
              </a:xfrm>
              <a:custGeom>
                <a:avLst/>
                <a:gdLst>
                  <a:gd name="T0" fmla="*/ 1905 w 2019"/>
                  <a:gd name="T1" fmla="*/ 115 h 1789"/>
                  <a:gd name="T2" fmla="*/ 1794 w 2019"/>
                  <a:gd name="T3" fmla="*/ 230 h 1789"/>
                  <a:gd name="T4" fmla="*/ 1682 w 2019"/>
                  <a:gd name="T5" fmla="*/ 115 h 1789"/>
                  <a:gd name="T6" fmla="*/ 1571 w 2019"/>
                  <a:gd name="T7" fmla="*/ 0 h 1789"/>
                  <a:gd name="T8" fmla="*/ 230 w 2019"/>
                  <a:gd name="T9" fmla="*/ 1341 h 1789"/>
                  <a:gd name="T10" fmla="*/ 230 w 2019"/>
                  <a:gd name="T11" fmla="*/ 1341 h 1789"/>
                  <a:gd name="T12" fmla="*/ 230 w 2019"/>
                  <a:gd name="T13" fmla="*/ 1341 h 1789"/>
                  <a:gd name="T14" fmla="*/ 115 w 2019"/>
                  <a:gd name="T15" fmla="*/ 1452 h 1789"/>
                  <a:gd name="T16" fmla="*/ 0 w 2019"/>
                  <a:gd name="T17" fmla="*/ 1564 h 1789"/>
                  <a:gd name="T18" fmla="*/ 115 w 2019"/>
                  <a:gd name="T19" fmla="*/ 1675 h 1789"/>
                  <a:gd name="T20" fmla="*/ 230 w 2019"/>
                  <a:gd name="T21" fmla="*/ 1789 h 1789"/>
                  <a:gd name="T22" fmla="*/ 230 w 2019"/>
                  <a:gd name="T23" fmla="*/ 1789 h 1789"/>
                  <a:gd name="T24" fmla="*/ 2019 w 2019"/>
                  <a:gd name="T25" fmla="*/ 0 h 1789"/>
                  <a:gd name="T26" fmla="*/ 1905 w 2019"/>
                  <a:gd name="T27" fmla="*/ 115 h 1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19" h="1789">
                    <a:moveTo>
                      <a:pt x="1905" y="115"/>
                    </a:moveTo>
                    <a:cubicBezTo>
                      <a:pt x="1794" y="230"/>
                      <a:pt x="1794" y="230"/>
                      <a:pt x="1794" y="230"/>
                    </a:cubicBezTo>
                    <a:cubicBezTo>
                      <a:pt x="1682" y="115"/>
                      <a:pt x="1682" y="115"/>
                      <a:pt x="1682" y="115"/>
                    </a:cubicBezTo>
                    <a:cubicBezTo>
                      <a:pt x="1571" y="0"/>
                      <a:pt x="1571" y="0"/>
                      <a:pt x="1571" y="0"/>
                    </a:cubicBezTo>
                    <a:cubicBezTo>
                      <a:pt x="1571" y="740"/>
                      <a:pt x="971" y="1341"/>
                      <a:pt x="230" y="1341"/>
                    </a:cubicBezTo>
                    <a:cubicBezTo>
                      <a:pt x="230" y="1341"/>
                      <a:pt x="230" y="1341"/>
                      <a:pt x="230" y="1341"/>
                    </a:cubicBezTo>
                    <a:cubicBezTo>
                      <a:pt x="230" y="1341"/>
                      <a:pt x="230" y="1341"/>
                      <a:pt x="230" y="1341"/>
                    </a:cubicBezTo>
                    <a:cubicBezTo>
                      <a:pt x="115" y="1452"/>
                      <a:pt x="115" y="1452"/>
                      <a:pt x="115" y="1452"/>
                    </a:cubicBezTo>
                    <a:cubicBezTo>
                      <a:pt x="0" y="1564"/>
                      <a:pt x="0" y="1564"/>
                      <a:pt x="0" y="1564"/>
                    </a:cubicBezTo>
                    <a:cubicBezTo>
                      <a:pt x="115" y="1675"/>
                      <a:pt x="115" y="1675"/>
                      <a:pt x="115" y="1675"/>
                    </a:cubicBezTo>
                    <a:cubicBezTo>
                      <a:pt x="230" y="1789"/>
                      <a:pt x="230" y="1789"/>
                      <a:pt x="230" y="1789"/>
                    </a:cubicBezTo>
                    <a:cubicBezTo>
                      <a:pt x="230" y="1789"/>
                      <a:pt x="230" y="1789"/>
                      <a:pt x="230" y="1789"/>
                    </a:cubicBezTo>
                    <a:cubicBezTo>
                      <a:pt x="1218" y="1789"/>
                      <a:pt x="2019" y="988"/>
                      <a:pt x="2019" y="0"/>
                    </a:cubicBezTo>
                    <a:lnTo>
                      <a:pt x="1905" y="115"/>
                    </a:lnTo>
                    <a:close/>
                  </a:path>
                </a:pathLst>
              </a:cu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8E391A44-ECB2-4313-8946-A44282723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425" y="2271713"/>
                <a:ext cx="1819275" cy="1612900"/>
              </a:xfrm>
              <a:custGeom>
                <a:avLst/>
                <a:gdLst>
                  <a:gd name="T0" fmla="*/ 1903 w 2018"/>
                  <a:gd name="T1" fmla="*/ 114 h 1789"/>
                  <a:gd name="T2" fmla="*/ 1788 w 2018"/>
                  <a:gd name="T3" fmla="*/ 0 h 1789"/>
                  <a:gd name="T4" fmla="*/ 0 w 2018"/>
                  <a:gd name="T5" fmla="*/ 1789 h 1789"/>
                  <a:gd name="T6" fmla="*/ 113 w 2018"/>
                  <a:gd name="T7" fmla="*/ 1674 h 1789"/>
                  <a:gd name="T8" fmla="*/ 224 w 2018"/>
                  <a:gd name="T9" fmla="*/ 1559 h 1789"/>
                  <a:gd name="T10" fmla="*/ 336 w 2018"/>
                  <a:gd name="T11" fmla="*/ 1674 h 1789"/>
                  <a:gd name="T12" fmla="*/ 448 w 2018"/>
                  <a:gd name="T13" fmla="*/ 1789 h 1789"/>
                  <a:gd name="T14" fmla="*/ 1788 w 2018"/>
                  <a:gd name="T15" fmla="*/ 449 h 1789"/>
                  <a:gd name="T16" fmla="*/ 1903 w 2018"/>
                  <a:gd name="T17" fmla="*/ 337 h 1789"/>
                  <a:gd name="T18" fmla="*/ 2018 w 2018"/>
                  <a:gd name="T19" fmla="*/ 225 h 1789"/>
                  <a:gd name="T20" fmla="*/ 1903 w 2018"/>
                  <a:gd name="T21" fmla="*/ 114 h 1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18" h="1789">
                    <a:moveTo>
                      <a:pt x="1903" y="114"/>
                    </a:moveTo>
                    <a:cubicBezTo>
                      <a:pt x="1788" y="0"/>
                      <a:pt x="1788" y="0"/>
                      <a:pt x="1788" y="0"/>
                    </a:cubicBezTo>
                    <a:cubicBezTo>
                      <a:pt x="800" y="0"/>
                      <a:pt x="0" y="801"/>
                      <a:pt x="0" y="1789"/>
                    </a:cubicBezTo>
                    <a:cubicBezTo>
                      <a:pt x="113" y="1674"/>
                      <a:pt x="113" y="1674"/>
                      <a:pt x="113" y="1674"/>
                    </a:cubicBezTo>
                    <a:cubicBezTo>
                      <a:pt x="224" y="1559"/>
                      <a:pt x="224" y="1559"/>
                      <a:pt x="224" y="1559"/>
                    </a:cubicBezTo>
                    <a:cubicBezTo>
                      <a:pt x="336" y="1674"/>
                      <a:pt x="336" y="1674"/>
                      <a:pt x="336" y="1674"/>
                    </a:cubicBezTo>
                    <a:cubicBezTo>
                      <a:pt x="448" y="1789"/>
                      <a:pt x="448" y="1789"/>
                      <a:pt x="448" y="1789"/>
                    </a:cubicBezTo>
                    <a:cubicBezTo>
                      <a:pt x="448" y="1049"/>
                      <a:pt x="1048" y="449"/>
                      <a:pt x="1788" y="449"/>
                    </a:cubicBezTo>
                    <a:cubicBezTo>
                      <a:pt x="1903" y="337"/>
                      <a:pt x="1903" y="337"/>
                      <a:pt x="1903" y="337"/>
                    </a:cubicBezTo>
                    <a:cubicBezTo>
                      <a:pt x="2018" y="225"/>
                      <a:pt x="2018" y="225"/>
                      <a:pt x="2018" y="225"/>
                    </a:cubicBezTo>
                    <a:lnTo>
                      <a:pt x="1903" y="114"/>
                    </a:lnTo>
                    <a:close/>
                  </a:path>
                </a:pathLst>
              </a:cu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A83C7925-3FDD-4051-B003-96BA0EB48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7738" y="2271713"/>
                <a:ext cx="1612900" cy="1820863"/>
              </a:xfrm>
              <a:custGeom>
                <a:avLst/>
                <a:gdLst>
                  <a:gd name="T0" fmla="*/ 0 w 1789"/>
                  <a:gd name="T1" fmla="*/ 0 h 2019"/>
                  <a:gd name="T2" fmla="*/ 0 w 1789"/>
                  <a:gd name="T3" fmla="*/ 0 h 2019"/>
                  <a:gd name="T4" fmla="*/ 115 w 1789"/>
                  <a:gd name="T5" fmla="*/ 114 h 2019"/>
                  <a:gd name="T6" fmla="*/ 230 w 1789"/>
                  <a:gd name="T7" fmla="*/ 225 h 2019"/>
                  <a:gd name="T8" fmla="*/ 115 w 1789"/>
                  <a:gd name="T9" fmla="*/ 337 h 2019"/>
                  <a:gd name="T10" fmla="*/ 0 w 1789"/>
                  <a:gd name="T11" fmla="*/ 449 h 2019"/>
                  <a:gd name="T12" fmla="*/ 0 w 1789"/>
                  <a:gd name="T13" fmla="*/ 449 h 2019"/>
                  <a:gd name="T14" fmla="*/ 1341 w 1789"/>
                  <a:gd name="T15" fmla="*/ 1789 h 2019"/>
                  <a:gd name="T16" fmla="*/ 1341 w 1789"/>
                  <a:gd name="T17" fmla="*/ 1789 h 2019"/>
                  <a:gd name="T18" fmla="*/ 1452 w 1789"/>
                  <a:gd name="T19" fmla="*/ 1904 h 2019"/>
                  <a:gd name="T20" fmla="*/ 1564 w 1789"/>
                  <a:gd name="T21" fmla="*/ 2019 h 2019"/>
                  <a:gd name="T22" fmla="*/ 1675 w 1789"/>
                  <a:gd name="T23" fmla="*/ 1904 h 2019"/>
                  <a:gd name="T24" fmla="*/ 1789 w 1789"/>
                  <a:gd name="T25" fmla="*/ 1789 h 2019"/>
                  <a:gd name="T26" fmla="*/ 0 w 1789"/>
                  <a:gd name="T27" fmla="*/ 0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9" h="201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5" y="114"/>
                      <a:pt x="115" y="114"/>
                      <a:pt x="115" y="114"/>
                    </a:cubicBezTo>
                    <a:cubicBezTo>
                      <a:pt x="230" y="225"/>
                      <a:pt x="230" y="225"/>
                      <a:pt x="230" y="225"/>
                    </a:cubicBezTo>
                    <a:cubicBezTo>
                      <a:pt x="115" y="337"/>
                      <a:pt x="115" y="337"/>
                      <a:pt x="115" y="337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741" y="449"/>
                      <a:pt x="1341" y="1049"/>
                      <a:pt x="1341" y="1789"/>
                    </a:cubicBezTo>
                    <a:cubicBezTo>
                      <a:pt x="1341" y="1789"/>
                      <a:pt x="1341" y="1789"/>
                      <a:pt x="1341" y="1789"/>
                    </a:cubicBezTo>
                    <a:cubicBezTo>
                      <a:pt x="1452" y="1904"/>
                      <a:pt x="1452" y="1904"/>
                      <a:pt x="1452" y="1904"/>
                    </a:cubicBezTo>
                    <a:cubicBezTo>
                      <a:pt x="1564" y="2019"/>
                      <a:pt x="1564" y="2019"/>
                      <a:pt x="1564" y="2019"/>
                    </a:cubicBezTo>
                    <a:cubicBezTo>
                      <a:pt x="1675" y="1904"/>
                      <a:pt x="1675" y="1904"/>
                      <a:pt x="1675" y="1904"/>
                    </a:cubicBezTo>
                    <a:cubicBezTo>
                      <a:pt x="1789" y="1789"/>
                      <a:pt x="1789" y="1789"/>
                      <a:pt x="1789" y="1789"/>
                    </a:cubicBezTo>
                    <a:cubicBezTo>
                      <a:pt x="1789" y="801"/>
                      <a:pt x="988" y="0"/>
                      <a:pt x="0" y="0"/>
                    </a:cubicBezTo>
                    <a:close/>
                  </a:path>
                </a:pathLst>
              </a:custGeom>
              <a:solidFill>
                <a:srgbClr val="4F62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FA2E67-B3AB-4739-912D-FB1319A2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Predictive Analytics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E5E632E-B79E-48D9-83DB-02EB11D8B329}"/>
              </a:ext>
            </a:extLst>
          </p:cNvPr>
          <p:cNvGrpSpPr>
            <a:grpSpLocks noChangeAspect="1"/>
          </p:cNvGrpSpPr>
          <p:nvPr/>
        </p:nvGrpSpPr>
        <p:grpSpPr>
          <a:xfrm>
            <a:off x="2793971" y="2571699"/>
            <a:ext cx="549360" cy="548640"/>
            <a:chOff x="1565276" y="5783263"/>
            <a:chExt cx="1139825" cy="1003300"/>
          </a:xfrm>
        </p:grpSpPr>
        <p:sp>
          <p:nvSpPr>
            <p:cNvPr id="19" name="Freeform 141">
              <a:extLst>
                <a:ext uri="{FF2B5EF4-FFF2-40B4-BE49-F238E27FC236}">
                  <a16:creationId xmlns:a16="http://schemas.microsoft.com/office/drawing/2014/main" id="{FD7ACF2A-D2BF-4135-91F2-9B9A3E405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263" y="5830888"/>
              <a:ext cx="1087438" cy="906463"/>
            </a:xfrm>
            <a:custGeom>
              <a:avLst/>
              <a:gdLst>
                <a:gd name="T0" fmla="*/ 213 w 586"/>
                <a:gd name="T1" fmla="*/ 186 h 506"/>
                <a:gd name="T2" fmla="*/ 213 w 586"/>
                <a:gd name="T3" fmla="*/ 320 h 506"/>
                <a:gd name="T4" fmla="*/ 186 w 586"/>
                <a:gd name="T5" fmla="*/ 346 h 506"/>
                <a:gd name="T6" fmla="*/ 186 w 586"/>
                <a:gd name="T7" fmla="*/ 346 h 506"/>
                <a:gd name="T8" fmla="*/ 160 w 586"/>
                <a:gd name="T9" fmla="*/ 320 h 506"/>
                <a:gd name="T10" fmla="*/ 160 w 586"/>
                <a:gd name="T11" fmla="*/ 26 h 506"/>
                <a:gd name="T12" fmla="*/ 0 w 586"/>
                <a:gd name="T13" fmla="*/ 26 h 506"/>
                <a:gd name="T14" fmla="*/ 0 w 586"/>
                <a:gd name="T15" fmla="*/ 320 h 506"/>
                <a:gd name="T16" fmla="*/ 186 w 586"/>
                <a:gd name="T17" fmla="*/ 506 h 506"/>
                <a:gd name="T18" fmla="*/ 186 w 586"/>
                <a:gd name="T19" fmla="*/ 506 h 506"/>
                <a:gd name="T20" fmla="*/ 373 w 586"/>
                <a:gd name="T21" fmla="*/ 320 h 506"/>
                <a:gd name="T22" fmla="*/ 373 w 586"/>
                <a:gd name="T23" fmla="*/ 186 h 506"/>
                <a:gd name="T24" fmla="*/ 400 w 586"/>
                <a:gd name="T25" fmla="*/ 160 h 506"/>
                <a:gd name="T26" fmla="*/ 400 w 586"/>
                <a:gd name="T27" fmla="*/ 160 h 506"/>
                <a:gd name="T28" fmla="*/ 426 w 586"/>
                <a:gd name="T29" fmla="*/ 186 h 506"/>
                <a:gd name="T30" fmla="*/ 426 w 586"/>
                <a:gd name="T31" fmla="*/ 480 h 506"/>
                <a:gd name="T32" fmla="*/ 586 w 586"/>
                <a:gd name="T33" fmla="*/ 480 h 506"/>
                <a:gd name="T34" fmla="*/ 586 w 586"/>
                <a:gd name="T35" fmla="*/ 186 h 506"/>
                <a:gd name="T36" fmla="*/ 400 w 586"/>
                <a:gd name="T37" fmla="*/ 0 h 506"/>
                <a:gd name="T38" fmla="*/ 400 w 586"/>
                <a:gd name="T39" fmla="*/ 0 h 506"/>
                <a:gd name="T40" fmla="*/ 213 w 586"/>
                <a:gd name="T41" fmla="*/ 18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6" h="506">
                  <a:moveTo>
                    <a:pt x="213" y="186"/>
                  </a:moveTo>
                  <a:cubicBezTo>
                    <a:pt x="213" y="320"/>
                    <a:pt x="213" y="320"/>
                    <a:pt x="213" y="320"/>
                  </a:cubicBezTo>
                  <a:cubicBezTo>
                    <a:pt x="213" y="334"/>
                    <a:pt x="201" y="346"/>
                    <a:pt x="186" y="346"/>
                  </a:cubicBezTo>
                  <a:cubicBezTo>
                    <a:pt x="186" y="346"/>
                    <a:pt x="186" y="346"/>
                    <a:pt x="186" y="346"/>
                  </a:cubicBezTo>
                  <a:cubicBezTo>
                    <a:pt x="172" y="346"/>
                    <a:pt x="160" y="334"/>
                    <a:pt x="160" y="320"/>
                  </a:cubicBezTo>
                  <a:cubicBezTo>
                    <a:pt x="160" y="26"/>
                    <a:pt x="160" y="26"/>
                    <a:pt x="16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423"/>
                    <a:pt x="83" y="506"/>
                    <a:pt x="186" y="506"/>
                  </a:cubicBezTo>
                  <a:cubicBezTo>
                    <a:pt x="186" y="506"/>
                    <a:pt x="186" y="506"/>
                    <a:pt x="186" y="506"/>
                  </a:cubicBezTo>
                  <a:cubicBezTo>
                    <a:pt x="289" y="506"/>
                    <a:pt x="373" y="423"/>
                    <a:pt x="373" y="320"/>
                  </a:cubicBezTo>
                  <a:cubicBezTo>
                    <a:pt x="373" y="186"/>
                    <a:pt x="373" y="186"/>
                    <a:pt x="373" y="186"/>
                  </a:cubicBezTo>
                  <a:cubicBezTo>
                    <a:pt x="373" y="172"/>
                    <a:pt x="385" y="160"/>
                    <a:pt x="400" y="160"/>
                  </a:cubicBezTo>
                  <a:cubicBezTo>
                    <a:pt x="400" y="160"/>
                    <a:pt x="400" y="160"/>
                    <a:pt x="400" y="160"/>
                  </a:cubicBezTo>
                  <a:cubicBezTo>
                    <a:pt x="414" y="160"/>
                    <a:pt x="426" y="172"/>
                    <a:pt x="426" y="186"/>
                  </a:cubicBezTo>
                  <a:cubicBezTo>
                    <a:pt x="426" y="480"/>
                    <a:pt x="426" y="480"/>
                    <a:pt x="426" y="480"/>
                  </a:cubicBezTo>
                  <a:cubicBezTo>
                    <a:pt x="586" y="480"/>
                    <a:pt x="586" y="480"/>
                    <a:pt x="586" y="480"/>
                  </a:cubicBezTo>
                  <a:cubicBezTo>
                    <a:pt x="586" y="186"/>
                    <a:pt x="586" y="186"/>
                    <a:pt x="586" y="186"/>
                  </a:cubicBezTo>
                  <a:cubicBezTo>
                    <a:pt x="586" y="83"/>
                    <a:pt x="503" y="0"/>
                    <a:pt x="40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297" y="0"/>
                    <a:pt x="213" y="83"/>
                    <a:pt x="213" y="186"/>
                  </a:cubicBezTo>
                  <a:close/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127ED8-48AD-4FA6-92F8-68403B31C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276" y="5783263"/>
              <a:ext cx="347663" cy="95250"/>
            </a:xfrm>
            <a:prstGeom prst="rect">
              <a:avLst/>
            </a:pr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E9394B-9DAE-4FD3-9F18-880177927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026" y="6691313"/>
              <a:ext cx="346075" cy="95250"/>
            </a:xfrm>
            <a:prstGeom prst="rect">
              <a:avLst/>
            </a:pr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Freeform 144">
              <a:extLst>
                <a:ext uri="{FF2B5EF4-FFF2-40B4-BE49-F238E27FC236}">
                  <a16:creationId xmlns:a16="http://schemas.microsoft.com/office/drawing/2014/main" id="{AB23CAB9-621E-4363-89C0-672DEC123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6213475"/>
              <a:ext cx="271463" cy="381000"/>
            </a:xfrm>
            <a:custGeom>
              <a:avLst/>
              <a:gdLst>
                <a:gd name="T0" fmla="*/ 0 w 146"/>
                <a:gd name="T1" fmla="*/ 0 h 213"/>
                <a:gd name="T2" fmla="*/ 0 w 146"/>
                <a:gd name="T3" fmla="*/ 107 h 213"/>
                <a:gd name="T4" fmla="*/ 106 w 146"/>
                <a:gd name="T5" fmla="*/ 213 h 213"/>
                <a:gd name="T6" fmla="*/ 106 w 146"/>
                <a:gd name="T7" fmla="*/ 213 h 213"/>
                <a:gd name="T8" fmla="*/ 146 w 146"/>
                <a:gd name="T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13">
                  <a:moveTo>
                    <a:pt x="0" y="0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66"/>
                    <a:pt x="47" y="213"/>
                    <a:pt x="106" y="213"/>
                  </a:cubicBezTo>
                  <a:cubicBezTo>
                    <a:pt x="106" y="213"/>
                    <a:pt x="106" y="213"/>
                    <a:pt x="106" y="213"/>
                  </a:cubicBezTo>
                  <a:cubicBezTo>
                    <a:pt x="146" y="213"/>
                    <a:pt x="146" y="213"/>
                    <a:pt x="146" y="213"/>
                  </a:cubicBez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Freeform 145">
              <a:extLst>
                <a:ext uri="{FF2B5EF4-FFF2-40B4-BE49-F238E27FC236}">
                  <a16:creationId xmlns:a16="http://schemas.microsoft.com/office/drawing/2014/main" id="{7EFC8406-31C2-4CE7-A5B2-43BCDAF7E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751" y="6523038"/>
              <a:ext cx="74613" cy="142875"/>
            </a:xfrm>
            <a:custGeom>
              <a:avLst/>
              <a:gdLst>
                <a:gd name="T0" fmla="*/ 0 w 47"/>
                <a:gd name="T1" fmla="*/ 0 h 90"/>
                <a:gd name="T2" fmla="*/ 47 w 47"/>
                <a:gd name="T3" fmla="*/ 45 h 90"/>
                <a:gd name="T4" fmla="*/ 0 w 47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90">
                  <a:moveTo>
                    <a:pt x="0" y="0"/>
                  </a:moveTo>
                  <a:lnTo>
                    <a:pt x="47" y="45"/>
                  </a:lnTo>
                  <a:lnTo>
                    <a:pt x="0" y="90"/>
                  </a:ln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Freeform 146">
              <a:extLst>
                <a:ext uri="{FF2B5EF4-FFF2-40B4-BE49-F238E27FC236}">
                  <a16:creationId xmlns:a16="http://schemas.microsoft.com/office/drawing/2014/main" id="{6C008241-6D5C-4BFE-8DF5-E67645C6B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413" y="5975350"/>
              <a:ext cx="246063" cy="381000"/>
            </a:xfrm>
            <a:custGeom>
              <a:avLst/>
              <a:gdLst>
                <a:gd name="T0" fmla="*/ 133 w 133"/>
                <a:gd name="T1" fmla="*/ 213 h 213"/>
                <a:gd name="T2" fmla="*/ 133 w 133"/>
                <a:gd name="T3" fmla="*/ 106 h 213"/>
                <a:gd name="T4" fmla="*/ 27 w 133"/>
                <a:gd name="T5" fmla="*/ 0 h 213"/>
                <a:gd name="T6" fmla="*/ 27 w 133"/>
                <a:gd name="T7" fmla="*/ 0 h 213"/>
                <a:gd name="T8" fmla="*/ 0 w 133"/>
                <a:gd name="T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13">
                  <a:moveTo>
                    <a:pt x="133" y="213"/>
                  </a:moveTo>
                  <a:cubicBezTo>
                    <a:pt x="133" y="106"/>
                    <a:pt x="133" y="106"/>
                    <a:pt x="133" y="106"/>
                  </a:cubicBezTo>
                  <a:cubicBezTo>
                    <a:pt x="133" y="47"/>
                    <a:pt x="86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Freeform 147">
              <a:extLst>
                <a:ext uri="{FF2B5EF4-FFF2-40B4-BE49-F238E27FC236}">
                  <a16:creationId xmlns:a16="http://schemas.microsoft.com/office/drawing/2014/main" id="{F5BE2D16-9629-4715-BF16-7EE40C3E8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451" y="6284913"/>
              <a:ext cx="147638" cy="71438"/>
            </a:xfrm>
            <a:custGeom>
              <a:avLst/>
              <a:gdLst>
                <a:gd name="T0" fmla="*/ 93 w 93"/>
                <a:gd name="T1" fmla="*/ 0 h 45"/>
                <a:gd name="T2" fmla="*/ 46 w 93"/>
                <a:gd name="T3" fmla="*/ 45 h 45"/>
                <a:gd name="T4" fmla="*/ 0 w 93"/>
                <a:gd name="T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" h="45">
                  <a:moveTo>
                    <a:pt x="93" y="0"/>
                  </a:moveTo>
                  <a:lnTo>
                    <a:pt x="46" y="45"/>
                  </a:lnTo>
                  <a:lnTo>
                    <a:pt x="0" y="0"/>
                  </a:ln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862;p91">
            <a:extLst>
              <a:ext uri="{FF2B5EF4-FFF2-40B4-BE49-F238E27FC236}">
                <a16:creationId xmlns:a16="http://schemas.microsoft.com/office/drawing/2014/main" id="{A519387B-F671-4821-AC18-013D8A57B953}"/>
              </a:ext>
            </a:extLst>
          </p:cNvPr>
          <p:cNvSpPr txBox="1"/>
          <p:nvPr/>
        </p:nvSpPr>
        <p:spPr>
          <a:xfrm>
            <a:off x="4338125" y="4686045"/>
            <a:ext cx="152096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Predictive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Analytics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C0D216-2620-452E-9B6A-7C1250530945}"/>
              </a:ext>
            </a:extLst>
          </p:cNvPr>
          <p:cNvGrpSpPr>
            <a:grpSpLocks noChangeAspect="1"/>
          </p:cNvGrpSpPr>
          <p:nvPr/>
        </p:nvGrpSpPr>
        <p:grpSpPr>
          <a:xfrm>
            <a:off x="4776377" y="4160875"/>
            <a:ext cx="535751" cy="548640"/>
            <a:chOff x="1585913" y="47625"/>
            <a:chExt cx="1055688" cy="1081088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D5059FFE-2FF8-48D3-BDF9-F08665FEF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913" y="47625"/>
              <a:ext cx="590550" cy="1081088"/>
            </a:xfrm>
            <a:custGeom>
              <a:avLst/>
              <a:gdLst>
                <a:gd name="T0" fmla="*/ 316 w 319"/>
                <a:gd name="T1" fmla="*/ 80 h 605"/>
                <a:gd name="T2" fmla="*/ 250 w 319"/>
                <a:gd name="T3" fmla="*/ 0 h 605"/>
                <a:gd name="T4" fmla="*/ 143 w 319"/>
                <a:gd name="T5" fmla="*/ 93 h 605"/>
                <a:gd name="T6" fmla="*/ 68 w 319"/>
                <a:gd name="T7" fmla="*/ 191 h 605"/>
                <a:gd name="T8" fmla="*/ 51 w 319"/>
                <a:gd name="T9" fmla="*/ 362 h 605"/>
                <a:gd name="T10" fmla="*/ 156 w 319"/>
                <a:gd name="T11" fmla="*/ 493 h 605"/>
                <a:gd name="T12" fmla="*/ 316 w 319"/>
                <a:gd name="T13" fmla="*/ 520 h 605"/>
                <a:gd name="T14" fmla="*/ 316 w 319"/>
                <a:gd name="T15" fmla="*/ 453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605">
                  <a:moveTo>
                    <a:pt x="316" y="80"/>
                  </a:moveTo>
                  <a:cubicBezTo>
                    <a:pt x="316" y="53"/>
                    <a:pt x="319" y="0"/>
                    <a:pt x="250" y="0"/>
                  </a:cubicBezTo>
                  <a:cubicBezTo>
                    <a:pt x="195" y="0"/>
                    <a:pt x="145" y="58"/>
                    <a:pt x="143" y="93"/>
                  </a:cubicBezTo>
                  <a:cubicBezTo>
                    <a:pt x="102" y="99"/>
                    <a:pt x="62" y="139"/>
                    <a:pt x="68" y="191"/>
                  </a:cubicBezTo>
                  <a:cubicBezTo>
                    <a:pt x="28" y="210"/>
                    <a:pt x="0" y="313"/>
                    <a:pt x="51" y="362"/>
                  </a:cubicBezTo>
                  <a:cubicBezTo>
                    <a:pt x="42" y="404"/>
                    <a:pt x="70" y="501"/>
                    <a:pt x="156" y="493"/>
                  </a:cubicBezTo>
                  <a:cubicBezTo>
                    <a:pt x="177" y="605"/>
                    <a:pt x="316" y="602"/>
                    <a:pt x="316" y="520"/>
                  </a:cubicBezTo>
                  <a:cubicBezTo>
                    <a:pt x="316" y="453"/>
                    <a:pt x="316" y="453"/>
                    <a:pt x="316" y="453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A5AC7AD1-4CE5-4DB5-A7A7-BA6B4F182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026" y="214313"/>
              <a:ext cx="171450" cy="142875"/>
            </a:xfrm>
            <a:custGeom>
              <a:avLst/>
              <a:gdLst>
                <a:gd name="T0" fmla="*/ 93 w 93"/>
                <a:gd name="T1" fmla="*/ 80 h 80"/>
                <a:gd name="T2" fmla="*/ 0 w 93"/>
                <a:gd name="T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3" h="80">
                  <a:moveTo>
                    <a:pt x="93" y="80"/>
                  </a:moveTo>
                  <a:cubicBezTo>
                    <a:pt x="45" y="80"/>
                    <a:pt x="0" y="72"/>
                    <a:pt x="0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D232F2DE-BC15-4D16-90B8-EC9B19743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963" y="425450"/>
              <a:ext cx="633413" cy="120650"/>
            </a:xfrm>
            <a:custGeom>
              <a:avLst/>
              <a:gdLst>
                <a:gd name="T0" fmla="*/ 0 w 342"/>
                <a:gd name="T1" fmla="*/ 54 h 68"/>
                <a:gd name="T2" fmla="*/ 81 w 342"/>
                <a:gd name="T3" fmla="*/ 41 h 68"/>
                <a:gd name="T4" fmla="*/ 128 w 342"/>
                <a:gd name="T5" fmla="*/ 2 h 68"/>
                <a:gd name="T6" fmla="*/ 168 w 342"/>
                <a:gd name="T7" fmla="*/ 2 h 68"/>
                <a:gd name="T8" fmla="*/ 342 w 342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68">
                  <a:moveTo>
                    <a:pt x="0" y="54"/>
                  </a:moveTo>
                  <a:cubicBezTo>
                    <a:pt x="22" y="68"/>
                    <a:pt x="60" y="63"/>
                    <a:pt x="81" y="41"/>
                  </a:cubicBezTo>
                  <a:cubicBezTo>
                    <a:pt x="96" y="25"/>
                    <a:pt x="112" y="0"/>
                    <a:pt x="128" y="2"/>
                  </a:cubicBezTo>
                  <a:cubicBezTo>
                    <a:pt x="168" y="2"/>
                    <a:pt x="168" y="2"/>
                    <a:pt x="168" y="2"/>
                  </a:cubicBezTo>
                  <a:cubicBezTo>
                    <a:pt x="342" y="2"/>
                    <a:pt x="342" y="2"/>
                    <a:pt x="342" y="2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3D33C8BC-2822-4153-8715-FB7646E7B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876" y="809625"/>
              <a:ext cx="444500" cy="50800"/>
            </a:xfrm>
            <a:custGeom>
              <a:avLst/>
              <a:gdLst>
                <a:gd name="T0" fmla="*/ 0 w 240"/>
                <a:gd name="T1" fmla="*/ 29 h 29"/>
                <a:gd name="T2" fmla="*/ 66 w 240"/>
                <a:gd name="T3" fmla="*/ 0 h 29"/>
                <a:gd name="T4" fmla="*/ 240 w 2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29">
                  <a:moveTo>
                    <a:pt x="0" y="29"/>
                  </a:moveTo>
                  <a:cubicBezTo>
                    <a:pt x="9" y="6"/>
                    <a:pt x="33" y="0"/>
                    <a:pt x="66" y="0"/>
                  </a:cubicBezTo>
                  <a:cubicBezTo>
                    <a:pt x="240" y="0"/>
                    <a:pt x="240" y="0"/>
                    <a:pt x="240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D0FA29F5-2396-4001-8017-13E5B7D81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563" y="717550"/>
              <a:ext cx="77788" cy="77788"/>
            </a:xfrm>
            <a:custGeom>
              <a:avLst/>
              <a:gdLst>
                <a:gd name="T0" fmla="*/ 42 w 42"/>
                <a:gd name="T1" fmla="*/ 43 h 43"/>
                <a:gd name="T2" fmla="*/ 0 w 42"/>
                <a:gd name="T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" h="43">
                  <a:moveTo>
                    <a:pt x="42" y="43"/>
                  </a:moveTo>
                  <a:cubicBezTo>
                    <a:pt x="19" y="39"/>
                    <a:pt x="0" y="18"/>
                    <a:pt x="0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81CA2629-2ABF-4244-B791-BA915ECFE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717550"/>
              <a:ext cx="192088" cy="211138"/>
            </a:xfrm>
            <a:custGeom>
              <a:avLst/>
              <a:gdLst>
                <a:gd name="T0" fmla="*/ 0 w 104"/>
                <a:gd name="T1" fmla="*/ 118 h 118"/>
                <a:gd name="T2" fmla="*/ 104 w 104"/>
                <a:gd name="T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4" h="118">
                  <a:moveTo>
                    <a:pt x="0" y="118"/>
                  </a:moveTo>
                  <a:cubicBezTo>
                    <a:pt x="0" y="67"/>
                    <a:pt x="29" y="0"/>
                    <a:pt x="104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F57D4A18-91DC-4A1F-AF5E-4039A56F4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1176" y="450850"/>
              <a:ext cx="77788" cy="146050"/>
            </a:xfrm>
            <a:custGeom>
              <a:avLst/>
              <a:gdLst>
                <a:gd name="T0" fmla="*/ 0 w 42"/>
                <a:gd name="T1" fmla="*/ 0 h 82"/>
                <a:gd name="T2" fmla="*/ 42 w 42"/>
                <a:gd name="T3" fmla="*/ 40 h 82"/>
                <a:gd name="T4" fmla="*/ 14 w 4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82">
                  <a:moveTo>
                    <a:pt x="0" y="0"/>
                  </a:moveTo>
                  <a:cubicBezTo>
                    <a:pt x="23" y="0"/>
                    <a:pt x="42" y="16"/>
                    <a:pt x="42" y="40"/>
                  </a:cubicBezTo>
                  <a:cubicBezTo>
                    <a:pt x="42" y="58"/>
                    <a:pt x="30" y="76"/>
                    <a:pt x="14" y="82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B87800D6-3EF5-458A-9FE1-2BE3C6F54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538" y="173038"/>
              <a:ext cx="304800" cy="65088"/>
            </a:xfrm>
            <a:custGeom>
              <a:avLst/>
              <a:gdLst>
                <a:gd name="T0" fmla="*/ 164 w 164"/>
                <a:gd name="T1" fmla="*/ 36 h 36"/>
                <a:gd name="T2" fmla="*/ 84 w 164"/>
                <a:gd name="T3" fmla="*/ 36 h 36"/>
                <a:gd name="T4" fmla="*/ 0 w 164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6">
                  <a:moveTo>
                    <a:pt x="164" y="36"/>
                  </a:moveTo>
                  <a:cubicBezTo>
                    <a:pt x="84" y="36"/>
                    <a:pt x="84" y="36"/>
                    <a:pt x="84" y="36"/>
                  </a:cubicBezTo>
                  <a:cubicBezTo>
                    <a:pt x="48" y="36"/>
                    <a:pt x="12" y="31"/>
                    <a:pt x="0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Line 13">
              <a:extLst>
                <a:ext uri="{FF2B5EF4-FFF2-40B4-BE49-F238E27FC236}">
                  <a16:creationId xmlns:a16="http://schemas.microsoft.com/office/drawing/2014/main" id="{B3B55265-E07E-44DA-8268-016DF6338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0113" y="285750"/>
              <a:ext cx="0" cy="142875"/>
            </a:xfrm>
            <a:prstGeom prst="lin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Line 14">
              <a:extLst>
                <a:ext uri="{FF2B5EF4-FFF2-40B4-BE49-F238E27FC236}">
                  <a16:creationId xmlns:a16="http://schemas.microsoft.com/office/drawing/2014/main" id="{1B8AD3A3-853A-432F-90A0-A73A5FCBA4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0113" y="500063"/>
              <a:ext cx="0" cy="261938"/>
            </a:xfrm>
            <a:prstGeom prst="lin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Line 15">
              <a:extLst>
                <a:ext uri="{FF2B5EF4-FFF2-40B4-BE49-F238E27FC236}">
                  <a16:creationId xmlns:a16="http://schemas.microsoft.com/office/drawing/2014/main" id="{175D9E1A-E6DB-464F-B6D3-05261DD99D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0113" y="619125"/>
              <a:ext cx="149225" cy="0"/>
            </a:xfrm>
            <a:prstGeom prst="lin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Line 16">
              <a:extLst>
                <a:ext uri="{FF2B5EF4-FFF2-40B4-BE49-F238E27FC236}">
                  <a16:creationId xmlns:a16="http://schemas.microsoft.com/office/drawing/2014/main" id="{83F72670-BD3E-4FE7-A76A-FB0778FC1D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0913" y="1000125"/>
              <a:ext cx="98425" cy="0"/>
            </a:xfrm>
            <a:prstGeom prst="lin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CCAE5E8-9E13-42B8-A2A5-E37FB514B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376" y="357188"/>
              <a:ext cx="149225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F285D4A-EC8F-40E4-8DA5-6CDFD09B1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338" y="166688"/>
              <a:ext cx="147638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1B03F86-851C-441B-8ED2-3DDB8282A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338" y="547688"/>
              <a:ext cx="147638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6E6EC4-049A-46E1-B697-BA7DF903C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338" y="928688"/>
              <a:ext cx="147638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9FE818A-69F2-430D-810B-BF206E6AA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376" y="738188"/>
              <a:ext cx="149225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862;p91">
            <a:extLst>
              <a:ext uri="{FF2B5EF4-FFF2-40B4-BE49-F238E27FC236}">
                <a16:creationId xmlns:a16="http://schemas.microsoft.com/office/drawing/2014/main" id="{1702D25B-332C-41CB-88E0-5B04502F95CF}"/>
              </a:ext>
            </a:extLst>
          </p:cNvPr>
          <p:cNvSpPr txBox="1"/>
          <p:nvPr/>
        </p:nvSpPr>
        <p:spPr>
          <a:xfrm>
            <a:off x="4735338" y="3099095"/>
            <a:ext cx="193949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Data Lake/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Warehouse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4173583-AE54-4EBF-BB57-31098EEC264A}"/>
              </a:ext>
            </a:extLst>
          </p:cNvPr>
          <p:cNvGrpSpPr>
            <a:grpSpLocks noChangeAspect="1"/>
          </p:cNvGrpSpPr>
          <p:nvPr/>
        </p:nvGrpSpPr>
        <p:grpSpPr>
          <a:xfrm>
            <a:off x="4795890" y="2530703"/>
            <a:ext cx="484300" cy="576073"/>
            <a:chOff x="1698626" y="3860800"/>
            <a:chExt cx="846138" cy="1006476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68F49D8-79AC-43CC-83D9-B029F601FE37}"/>
                </a:ext>
              </a:extLst>
            </p:cNvPr>
            <p:cNvGrpSpPr/>
            <p:nvPr/>
          </p:nvGrpSpPr>
          <p:grpSpPr>
            <a:xfrm>
              <a:off x="1698626" y="3860800"/>
              <a:ext cx="846138" cy="1006476"/>
              <a:chOff x="1698626" y="3860800"/>
              <a:chExt cx="846138" cy="1006476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0A5F607E-A1B0-4F0B-8CA9-C27D281D4648}"/>
                  </a:ext>
                </a:extLst>
              </p:cNvPr>
              <p:cNvGrpSpPr/>
              <p:nvPr/>
            </p:nvGrpSpPr>
            <p:grpSpPr>
              <a:xfrm>
                <a:off x="1698626" y="3860800"/>
                <a:ext cx="846138" cy="1006476"/>
                <a:chOff x="1698626" y="3860800"/>
                <a:chExt cx="846138" cy="1006476"/>
              </a:xfrm>
            </p:grpSpPr>
            <p:sp>
              <p:nvSpPr>
                <p:cNvPr id="69" name="Freeform 92">
                  <a:extLst>
                    <a:ext uri="{FF2B5EF4-FFF2-40B4-BE49-F238E27FC236}">
                      <a16:creationId xmlns:a16="http://schemas.microsoft.com/office/drawing/2014/main" id="{4053B04F-F6B4-4FF5-AACC-4571B99368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8627" y="3860800"/>
                  <a:ext cx="846137" cy="384796"/>
                </a:xfrm>
                <a:custGeom>
                  <a:avLst/>
                  <a:gdLst>
                    <a:gd name="T0" fmla="*/ 454 w 454"/>
                    <a:gd name="T1" fmla="*/ 80 h 294"/>
                    <a:gd name="T2" fmla="*/ 227 w 454"/>
                    <a:gd name="T3" fmla="*/ 0 h 294"/>
                    <a:gd name="T4" fmla="*/ 0 w 454"/>
                    <a:gd name="T5" fmla="*/ 80 h 294"/>
                    <a:gd name="T6" fmla="*/ 0 w 454"/>
                    <a:gd name="T7" fmla="*/ 214 h 294"/>
                    <a:gd name="T8" fmla="*/ 227 w 454"/>
                    <a:gd name="T9" fmla="*/ 294 h 294"/>
                    <a:gd name="T10" fmla="*/ 454 w 454"/>
                    <a:gd name="T11" fmla="*/ 214 h 294"/>
                    <a:gd name="T12" fmla="*/ 454 w 454"/>
                    <a:gd name="T13" fmla="*/ 80 h 294"/>
                    <a:gd name="connsiteX0" fmla="*/ 5000 w 10000"/>
                    <a:gd name="connsiteY0" fmla="*/ 10000 h 11730"/>
                    <a:gd name="connsiteX1" fmla="*/ 10000 w 10000"/>
                    <a:gd name="connsiteY1" fmla="*/ 7279 h 11730"/>
                    <a:gd name="connsiteX2" fmla="*/ 10000 w 10000"/>
                    <a:gd name="connsiteY2" fmla="*/ 2721 h 11730"/>
                    <a:gd name="connsiteX3" fmla="*/ 5000 w 10000"/>
                    <a:gd name="connsiteY3" fmla="*/ 0 h 11730"/>
                    <a:gd name="connsiteX4" fmla="*/ 0 w 10000"/>
                    <a:gd name="connsiteY4" fmla="*/ 2721 h 11730"/>
                    <a:gd name="connsiteX5" fmla="*/ 0 w 10000"/>
                    <a:gd name="connsiteY5" fmla="*/ 7279 h 11730"/>
                    <a:gd name="connsiteX6" fmla="*/ 6081 w 10000"/>
                    <a:gd name="connsiteY6" fmla="*/ 11730 h 11730"/>
                    <a:gd name="connsiteX0" fmla="*/ 5000 w 10000"/>
                    <a:gd name="connsiteY0" fmla="*/ 10000 h 10000"/>
                    <a:gd name="connsiteX1" fmla="*/ 10000 w 10000"/>
                    <a:gd name="connsiteY1" fmla="*/ 7279 h 10000"/>
                    <a:gd name="connsiteX2" fmla="*/ 10000 w 10000"/>
                    <a:gd name="connsiteY2" fmla="*/ 2721 h 10000"/>
                    <a:gd name="connsiteX3" fmla="*/ 5000 w 10000"/>
                    <a:gd name="connsiteY3" fmla="*/ 0 h 10000"/>
                    <a:gd name="connsiteX4" fmla="*/ 0 w 10000"/>
                    <a:gd name="connsiteY4" fmla="*/ 2721 h 10000"/>
                    <a:gd name="connsiteX5" fmla="*/ 0 w 10000"/>
                    <a:gd name="connsiteY5" fmla="*/ 7279 h 10000"/>
                    <a:gd name="connsiteX0" fmla="*/ 10000 w 10000"/>
                    <a:gd name="connsiteY0" fmla="*/ 7279 h 7279"/>
                    <a:gd name="connsiteX1" fmla="*/ 10000 w 10000"/>
                    <a:gd name="connsiteY1" fmla="*/ 2721 h 7279"/>
                    <a:gd name="connsiteX2" fmla="*/ 5000 w 10000"/>
                    <a:gd name="connsiteY2" fmla="*/ 0 h 7279"/>
                    <a:gd name="connsiteX3" fmla="*/ 0 w 10000"/>
                    <a:gd name="connsiteY3" fmla="*/ 2721 h 7279"/>
                    <a:gd name="connsiteX4" fmla="*/ 0 w 10000"/>
                    <a:gd name="connsiteY4" fmla="*/ 7279 h 7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7279">
                      <a:moveTo>
                        <a:pt x="10000" y="7279"/>
                      </a:moveTo>
                      <a:lnTo>
                        <a:pt x="10000" y="2721"/>
                      </a:lnTo>
                      <a:cubicBezTo>
                        <a:pt x="10000" y="1224"/>
                        <a:pt x="7753" y="0"/>
                        <a:pt x="5000" y="0"/>
                      </a:cubicBezTo>
                      <a:cubicBezTo>
                        <a:pt x="2247" y="0"/>
                        <a:pt x="0" y="1224"/>
                        <a:pt x="0" y="2721"/>
                      </a:cubicBezTo>
                      <a:lnTo>
                        <a:pt x="0" y="7279"/>
                      </a:lnTo>
                    </a:path>
                  </a:pathLst>
                </a:custGeom>
                <a:noFill/>
                <a:ln w="22225" cap="flat">
                  <a:solidFill>
                    <a:schemeClr val="bg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Freeform 95">
                  <a:extLst>
                    <a:ext uri="{FF2B5EF4-FFF2-40B4-BE49-F238E27FC236}">
                      <a16:creationId xmlns:a16="http://schemas.microsoft.com/office/drawing/2014/main" id="{89B07B99-E8AA-4E9A-8EEA-FEBDBA9FFF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8626" y="4579938"/>
                  <a:ext cx="846138" cy="287338"/>
                </a:xfrm>
                <a:custGeom>
                  <a:avLst/>
                  <a:gdLst>
                    <a:gd name="T0" fmla="*/ 0 w 454"/>
                    <a:gd name="T1" fmla="*/ 0 h 160"/>
                    <a:gd name="T2" fmla="*/ 0 w 454"/>
                    <a:gd name="T3" fmla="*/ 80 h 160"/>
                    <a:gd name="T4" fmla="*/ 227 w 454"/>
                    <a:gd name="T5" fmla="*/ 160 h 160"/>
                    <a:gd name="T6" fmla="*/ 454 w 454"/>
                    <a:gd name="T7" fmla="*/ 80 h 160"/>
                    <a:gd name="T8" fmla="*/ 454 w 454"/>
                    <a:gd name="T9" fmla="*/ 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4" h="160">
                      <a:moveTo>
                        <a:pt x="0" y="0"/>
                      </a:move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125"/>
                        <a:pt x="102" y="160"/>
                        <a:pt x="227" y="160"/>
                      </a:cubicBezTo>
                      <a:cubicBezTo>
                        <a:pt x="352" y="160"/>
                        <a:pt x="454" y="125"/>
                        <a:pt x="454" y="80"/>
                      </a:cubicBezTo>
                      <a:cubicBezTo>
                        <a:pt x="454" y="0"/>
                        <a:pt x="454" y="0"/>
                        <a:pt x="454" y="0"/>
                      </a:cubicBezTo>
                    </a:path>
                  </a:pathLst>
                </a:custGeom>
                <a:noFill/>
                <a:ln w="22225" cap="flat">
                  <a:solidFill>
                    <a:schemeClr val="bg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6" name="Freeform 93">
                <a:extLst>
                  <a:ext uri="{FF2B5EF4-FFF2-40B4-BE49-F238E27FC236}">
                    <a16:creationId xmlns:a16="http://schemas.microsoft.com/office/drawing/2014/main" id="{80831736-759C-4D9E-AA98-EA2314514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8626" y="4005263"/>
                <a:ext cx="846138" cy="144463"/>
              </a:xfrm>
              <a:custGeom>
                <a:avLst/>
                <a:gdLst>
                  <a:gd name="T0" fmla="*/ 0 w 454"/>
                  <a:gd name="T1" fmla="*/ 0 h 80"/>
                  <a:gd name="T2" fmla="*/ 227 w 454"/>
                  <a:gd name="T3" fmla="*/ 80 h 80"/>
                  <a:gd name="T4" fmla="*/ 454 w 454"/>
                  <a:gd name="T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4" h="80">
                    <a:moveTo>
                      <a:pt x="0" y="0"/>
                    </a:moveTo>
                    <a:cubicBezTo>
                      <a:pt x="0" y="45"/>
                      <a:pt x="102" y="80"/>
                      <a:pt x="227" y="80"/>
                    </a:cubicBezTo>
                    <a:cubicBezTo>
                      <a:pt x="352" y="80"/>
                      <a:pt x="454" y="45"/>
                      <a:pt x="454" y="0"/>
                    </a:cubicBezTo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CCC7119F-5495-4884-B43E-86D6616D20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8626" y="4158394"/>
                <a:ext cx="0" cy="430212"/>
              </a:xfrm>
              <a:prstGeom prst="line">
                <a:avLst/>
              </a:prstGeom>
              <a:ln w="222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E686AC76-F996-4E10-A32D-7E5510FAAC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4764" y="4213119"/>
                <a:ext cx="0" cy="430212"/>
              </a:xfrm>
              <a:prstGeom prst="line">
                <a:avLst/>
              </a:prstGeom>
              <a:ln w="222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FF3EFE1-D416-401F-882A-B7480F94A04E}"/>
                </a:ext>
              </a:extLst>
            </p:cNvPr>
            <p:cNvGrpSpPr/>
            <p:nvPr/>
          </p:nvGrpSpPr>
          <p:grpSpPr>
            <a:xfrm>
              <a:off x="1889442" y="4260577"/>
              <a:ext cx="464511" cy="446982"/>
              <a:chOff x="7802555" y="2230438"/>
              <a:chExt cx="588962" cy="566738"/>
            </a:xfrm>
          </p:grpSpPr>
          <p:sp>
            <p:nvSpPr>
              <p:cNvPr id="63" name="Freeform 57">
                <a:extLst>
                  <a:ext uri="{FF2B5EF4-FFF2-40B4-BE49-F238E27FC236}">
                    <a16:creationId xmlns:a16="http://schemas.microsoft.com/office/drawing/2014/main" id="{AE1D3864-023C-4D4D-883E-DB138ABCE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2555" y="2230438"/>
                <a:ext cx="588962" cy="566738"/>
              </a:xfrm>
              <a:custGeom>
                <a:avLst/>
                <a:gdLst>
                  <a:gd name="T0" fmla="*/ 316 w 316"/>
                  <a:gd name="T1" fmla="*/ 122 h 315"/>
                  <a:gd name="T2" fmla="*/ 295 w 316"/>
                  <a:gd name="T3" fmla="*/ 71 h 315"/>
                  <a:gd name="T4" fmla="*/ 264 w 316"/>
                  <a:gd name="T5" fmla="*/ 81 h 315"/>
                  <a:gd name="T6" fmla="*/ 234 w 316"/>
                  <a:gd name="T7" fmla="*/ 51 h 315"/>
                  <a:gd name="T8" fmla="*/ 244 w 316"/>
                  <a:gd name="T9" fmla="*/ 21 h 315"/>
                  <a:gd name="T10" fmla="*/ 194 w 316"/>
                  <a:gd name="T11" fmla="*/ 0 h 315"/>
                  <a:gd name="T12" fmla="*/ 179 w 316"/>
                  <a:gd name="T13" fmla="*/ 29 h 315"/>
                  <a:gd name="T14" fmla="*/ 137 w 316"/>
                  <a:gd name="T15" fmla="*/ 29 h 315"/>
                  <a:gd name="T16" fmla="*/ 122 w 316"/>
                  <a:gd name="T17" fmla="*/ 0 h 315"/>
                  <a:gd name="T18" fmla="*/ 72 w 316"/>
                  <a:gd name="T19" fmla="*/ 21 h 315"/>
                  <a:gd name="T20" fmla="*/ 82 w 316"/>
                  <a:gd name="T21" fmla="*/ 51 h 315"/>
                  <a:gd name="T22" fmla="*/ 52 w 316"/>
                  <a:gd name="T23" fmla="*/ 81 h 315"/>
                  <a:gd name="T24" fmla="*/ 21 w 316"/>
                  <a:gd name="T25" fmla="*/ 71 h 315"/>
                  <a:gd name="T26" fmla="*/ 0 w 316"/>
                  <a:gd name="T27" fmla="*/ 122 h 315"/>
                  <a:gd name="T28" fmla="*/ 29 w 316"/>
                  <a:gd name="T29" fmla="*/ 136 h 315"/>
                  <a:gd name="T30" fmla="*/ 29 w 316"/>
                  <a:gd name="T31" fmla="*/ 179 h 315"/>
                  <a:gd name="T32" fmla="*/ 0 w 316"/>
                  <a:gd name="T33" fmla="*/ 193 h 315"/>
                  <a:gd name="T34" fmla="*/ 21 w 316"/>
                  <a:gd name="T35" fmla="*/ 243 h 315"/>
                  <a:gd name="T36" fmla="*/ 52 w 316"/>
                  <a:gd name="T37" fmla="*/ 233 h 315"/>
                  <a:gd name="T38" fmla="*/ 82 w 316"/>
                  <a:gd name="T39" fmla="*/ 264 h 315"/>
                  <a:gd name="T40" fmla="*/ 72 w 316"/>
                  <a:gd name="T41" fmla="*/ 294 h 315"/>
                  <a:gd name="T42" fmla="*/ 122 w 316"/>
                  <a:gd name="T43" fmla="*/ 315 h 315"/>
                  <a:gd name="T44" fmla="*/ 137 w 316"/>
                  <a:gd name="T45" fmla="*/ 286 h 315"/>
                  <a:gd name="T46" fmla="*/ 179 w 316"/>
                  <a:gd name="T47" fmla="*/ 286 h 315"/>
                  <a:gd name="T48" fmla="*/ 194 w 316"/>
                  <a:gd name="T49" fmla="*/ 315 h 315"/>
                  <a:gd name="T50" fmla="*/ 244 w 316"/>
                  <a:gd name="T51" fmla="*/ 294 h 315"/>
                  <a:gd name="T52" fmla="*/ 234 w 316"/>
                  <a:gd name="T53" fmla="*/ 264 h 315"/>
                  <a:gd name="T54" fmla="*/ 264 w 316"/>
                  <a:gd name="T55" fmla="*/ 233 h 315"/>
                  <a:gd name="T56" fmla="*/ 295 w 316"/>
                  <a:gd name="T57" fmla="*/ 243 h 315"/>
                  <a:gd name="T58" fmla="*/ 316 w 316"/>
                  <a:gd name="T59" fmla="*/ 193 h 315"/>
                  <a:gd name="T60" fmla="*/ 287 w 316"/>
                  <a:gd name="T61" fmla="*/ 179 h 315"/>
                  <a:gd name="T62" fmla="*/ 287 w 316"/>
                  <a:gd name="T63" fmla="*/ 136 h 315"/>
                  <a:gd name="T64" fmla="*/ 316 w 316"/>
                  <a:gd name="T65" fmla="*/ 12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6" h="315">
                    <a:moveTo>
                      <a:pt x="316" y="122"/>
                    </a:moveTo>
                    <a:cubicBezTo>
                      <a:pt x="295" y="71"/>
                      <a:pt x="295" y="71"/>
                      <a:pt x="295" y="71"/>
                    </a:cubicBezTo>
                    <a:cubicBezTo>
                      <a:pt x="264" y="81"/>
                      <a:pt x="264" y="81"/>
                      <a:pt x="264" y="81"/>
                    </a:cubicBezTo>
                    <a:cubicBezTo>
                      <a:pt x="256" y="70"/>
                      <a:pt x="245" y="59"/>
                      <a:pt x="234" y="51"/>
                    </a:cubicBezTo>
                    <a:cubicBezTo>
                      <a:pt x="244" y="21"/>
                      <a:pt x="244" y="21"/>
                      <a:pt x="244" y="21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179" y="29"/>
                      <a:pt x="179" y="29"/>
                      <a:pt x="179" y="29"/>
                    </a:cubicBezTo>
                    <a:cubicBezTo>
                      <a:pt x="165" y="26"/>
                      <a:pt x="151" y="26"/>
                      <a:pt x="137" y="29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82" y="51"/>
                      <a:pt x="82" y="51"/>
                      <a:pt x="82" y="51"/>
                    </a:cubicBezTo>
                    <a:cubicBezTo>
                      <a:pt x="70" y="60"/>
                      <a:pt x="60" y="70"/>
                      <a:pt x="52" y="8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29" y="136"/>
                      <a:pt x="29" y="136"/>
                      <a:pt x="29" y="136"/>
                    </a:cubicBezTo>
                    <a:cubicBezTo>
                      <a:pt x="27" y="150"/>
                      <a:pt x="27" y="164"/>
                      <a:pt x="29" y="179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21" y="243"/>
                      <a:pt x="21" y="243"/>
                      <a:pt x="21" y="243"/>
                    </a:cubicBezTo>
                    <a:cubicBezTo>
                      <a:pt x="52" y="233"/>
                      <a:pt x="52" y="233"/>
                      <a:pt x="52" y="233"/>
                    </a:cubicBezTo>
                    <a:cubicBezTo>
                      <a:pt x="60" y="245"/>
                      <a:pt x="70" y="255"/>
                      <a:pt x="82" y="264"/>
                    </a:cubicBezTo>
                    <a:cubicBezTo>
                      <a:pt x="72" y="294"/>
                      <a:pt x="72" y="294"/>
                      <a:pt x="72" y="294"/>
                    </a:cubicBezTo>
                    <a:cubicBezTo>
                      <a:pt x="122" y="315"/>
                      <a:pt x="122" y="315"/>
                      <a:pt x="122" y="315"/>
                    </a:cubicBezTo>
                    <a:cubicBezTo>
                      <a:pt x="137" y="286"/>
                      <a:pt x="137" y="286"/>
                      <a:pt x="137" y="286"/>
                    </a:cubicBezTo>
                    <a:cubicBezTo>
                      <a:pt x="151" y="288"/>
                      <a:pt x="165" y="289"/>
                      <a:pt x="179" y="286"/>
                    </a:cubicBezTo>
                    <a:cubicBezTo>
                      <a:pt x="194" y="315"/>
                      <a:pt x="194" y="315"/>
                      <a:pt x="194" y="315"/>
                    </a:cubicBezTo>
                    <a:cubicBezTo>
                      <a:pt x="244" y="294"/>
                      <a:pt x="244" y="294"/>
                      <a:pt x="244" y="294"/>
                    </a:cubicBezTo>
                    <a:cubicBezTo>
                      <a:pt x="234" y="264"/>
                      <a:pt x="234" y="264"/>
                      <a:pt x="234" y="264"/>
                    </a:cubicBezTo>
                    <a:cubicBezTo>
                      <a:pt x="246" y="255"/>
                      <a:pt x="256" y="245"/>
                      <a:pt x="264" y="233"/>
                    </a:cubicBezTo>
                    <a:cubicBezTo>
                      <a:pt x="295" y="243"/>
                      <a:pt x="295" y="243"/>
                      <a:pt x="295" y="24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287" y="179"/>
                      <a:pt x="287" y="179"/>
                      <a:pt x="287" y="179"/>
                    </a:cubicBezTo>
                    <a:cubicBezTo>
                      <a:pt x="289" y="165"/>
                      <a:pt x="289" y="150"/>
                      <a:pt x="287" y="136"/>
                    </a:cubicBezTo>
                    <a:lnTo>
                      <a:pt x="316" y="122"/>
                    </a:lnTo>
                    <a:close/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D8C7FAD-5AC2-4211-9CF6-D118C459F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8938" y="2424113"/>
                <a:ext cx="173038" cy="168275"/>
              </a:xfrm>
              <a:prstGeom prst="ellipse">
                <a:avLst/>
              </a:pr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2" name="Google Shape;862;p91">
            <a:extLst>
              <a:ext uri="{FF2B5EF4-FFF2-40B4-BE49-F238E27FC236}">
                <a16:creationId xmlns:a16="http://schemas.microsoft.com/office/drawing/2014/main" id="{3A0B5D52-C970-4455-9889-10BB3B7CA6FD}"/>
              </a:ext>
            </a:extLst>
          </p:cNvPr>
          <p:cNvSpPr txBox="1"/>
          <p:nvPr/>
        </p:nvSpPr>
        <p:spPr>
          <a:xfrm>
            <a:off x="2105511" y="3129588"/>
            <a:ext cx="126649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Pipeline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FA55461-61F2-4356-9DA9-30E3117C3EFC}"/>
              </a:ext>
            </a:extLst>
          </p:cNvPr>
          <p:cNvSpPr/>
          <p:nvPr/>
        </p:nvSpPr>
        <p:spPr>
          <a:xfrm>
            <a:off x="936551" y="3200883"/>
            <a:ext cx="1636295" cy="16362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rtlCol="0" anchor="t" anchorCtr="0">
            <a:noAutofit/>
          </a:bodyPr>
          <a:lstStyle/>
          <a:p>
            <a:pPr marL="0" marR="0" indent="0" algn="l" rtl="0">
              <a:lnSpc>
                <a:spcPct val="11555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u="none" strike="noStrike" cap="none" dirty="0">
              <a:solidFill>
                <a:srgbClr val="FFFFFF"/>
              </a:solidFill>
              <a:latin typeface="Lato Light" panose="020F0302020204030203" pitchFamily="34" charset="77"/>
              <a:ea typeface="Montserrat ExtraLight"/>
              <a:cs typeface="Montserrat ExtraLight"/>
              <a:sym typeface="Montserrat ExtraLight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AA5AD42-9F54-4ABC-B9C5-5C767E372627}"/>
              </a:ext>
            </a:extLst>
          </p:cNvPr>
          <p:cNvGrpSpPr/>
          <p:nvPr/>
        </p:nvGrpSpPr>
        <p:grpSpPr>
          <a:xfrm>
            <a:off x="1469450" y="3436495"/>
            <a:ext cx="762473" cy="846064"/>
            <a:chOff x="9526588" y="307055"/>
            <a:chExt cx="688975" cy="764508"/>
          </a:xfrm>
        </p:grpSpPr>
        <p:sp>
          <p:nvSpPr>
            <p:cNvPr id="105" name="Freeform 50">
              <a:extLst>
                <a:ext uri="{FF2B5EF4-FFF2-40B4-BE49-F238E27FC236}">
                  <a16:creationId xmlns:a16="http://schemas.microsoft.com/office/drawing/2014/main" id="{F0957D63-98DF-4D24-8AD5-AED967D33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6588" y="640434"/>
              <a:ext cx="442913" cy="357188"/>
            </a:xfrm>
            <a:custGeom>
              <a:avLst/>
              <a:gdLst>
                <a:gd name="T0" fmla="*/ 240 w 240"/>
                <a:gd name="T1" fmla="*/ 67 h 200"/>
                <a:gd name="T2" fmla="*/ 240 w 240"/>
                <a:gd name="T3" fmla="*/ 54 h 200"/>
                <a:gd name="T4" fmla="*/ 120 w 240"/>
                <a:gd name="T5" fmla="*/ 0 h 200"/>
                <a:gd name="T6" fmla="*/ 0 w 240"/>
                <a:gd name="T7" fmla="*/ 67 h 200"/>
                <a:gd name="T8" fmla="*/ 0 w 240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00">
                  <a:moveTo>
                    <a:pt x="240" y="67"/>
                  </a:moveTo>
                  <a:cubicBezTo>
                    <a:pt x="240" y="54"/>
                    <a:pt x="240" y="54"/>
                    <a:pt x="240" y="54"/>
                  </a:cubicBezTo>
                  <a:cubicBezTo>
                    <a:pt x="240" y="30"/>
                    <a:pt x="174" y="0"/>
                    <a:pt x="120" y="0"/>
                  </a:cubicBezTo>
                  <a:cubicBezTo>
                    <a:pt x="66" y="0"/>
                    <a:pt x="0" y="43"/>
                    <a:pt x="0" y="67"/>
                  </a:cubicBezTo>
                  <a:cubicBezTo>
                    <a:pt x="0" y="200"/>
                    <a:pt x="0" y="200"/>
                    <a:pt x="0" y="200"/>
                  </a:cubicBezTo>
                </a:path>
              </a:pathLst>
            </a:custGeom>
            <a:noFill/>
            <a:ln w="38100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Freeform 51">
              <a:extLst>
                <a:ext uri="{FF2B5EF4-FFF2-40B4-BE49-F238E27FC236}">
                  <a16:creationId xmlns:a16="http://schemas.microsoft.com/office/drawing/2014/main" id="{FDC6268B-42AE-4105-8E7F-AE1FF398A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7238" y="307055"/>
              <a:ext cx="222250" cy="261938"/>
            </a:xfrm>
            <a:custGeom>
              <a:avLst/>
              <a:gdLst>
                <a:gd name="T0" fmla="*/ 60 w 120"/>
                <a:gd name="T1" fmla="*/ 0 h 146"/>
                <a:gd name="T2" fmla="*/ 0 w 120"/>
                <a:gd name="T3" fmla="*/ 52 h 146"/>
                <a:gd name="T4" fmla="*/ 0 w 120"/>
                <a:gd name="T5" fmla="*/ 94 h 146"/>
                <a:gd name="T6" fmla="*/ 60 w 120"/>
                <a:gd name="T7" fmla="*/ 146 h 146"/>
                <a:gd name="T8" fmla="*/ 120 w 120"/>
                <a:gd name="T9" fmla="*/ 94 h 146"/>
                <a:gd name="T10" fmla="*/ 120 w 120"/>
                <a:gd name="T11" fmla="*/ 52 h 146"/>
                <a:gd name="T12" fmla="*/ 60 w 120"/>
                <a:gd name="T1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46">
                  <a:moveTo>
                    <a:pt x="60" y="0"/>
                  </a:moveTo>
                  <a:cubicBezTo>
                    <a:pt x="29" y="0"/>
                    <a:pt x="0" y="23"/>
                    <a:pt x="0" y="5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23"/>
                    <a:pt x="29" y="146"/>
                    <a:pt x="60" y="146"/>
                  </a:cubicBezTo>
                  <a:cubicBezTo>
                    <a:pt x="91" y="146"/>
                    <a:pt x="120" y="123"/>
                    <a:pt x="120" y="94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0" y="23"/>
                    <a:pt x="91" y="0"/>
                    <a:pt x="60" y="0"/>
                  </a:cubicBezTo>
                  <a:close/>
                </a:path>
              </a:pathLst>
            </a:custGeom>
            <a:noFill/>
            <a:ln w="38100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Freeform 52">
              <a:extLst>
                <a:ext uri="{FF2B5EF4-FFF2-40B4-BE49-F238E27FC236}">
                  <a16:creationId xmlns:a16="http://schemas.microsoft.com/office/drawing/2014/main" id="{F8B4D6D9-4EB5-44D5-8F47-6C9A4918A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7238" y="833438"/>
              <a:ext cx="568325" cy="238125"/>
            </a:xfrm>
            <a:custGeom>
              <a:avLst/>
              <a:gdLst>
                <a:gd name="T0" fmla="*/ 280 w 358"/>
                <a:gd name="T1" fmla="*/ 150 h 150"/>
                <a:gd name="T2" fmla="*/ 358 w 358"/>
                <a:gd name="T3" fmla="*/ 0 h 150"/>
                <a:gd name="T4" fmla="*/ 140 w 358"/>
                <a:gd name="T5" fmla="*/ 0 h 150"/>
                <a:gd name="T6" fmla="*/ 94 w 358"/>
                <a:gd name="T7" fmla="*/ 105 h 150"/>
                <a:gd name="T8" fmla="*/ 0 w 358"/>
                <a:gd name="T9" fmla="*/ 10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50">
                  <a:moveTo>
                    <a:pt x="280" y="150"/>
                  </a:moveTo>
                  <a:lnTo>
                    <a:pt x="358" y="0"/>
                  </a:lnTo>
                  <a:lnTo>
                    <a:pt x="140" y="0"/>
                  </a:lnTo>
                  <a:lnTo>
                    <a:pt x="94" y="105"/>
                  </a:lnTo>
                  <a:lnTo>
                    <a:pt x="0" y="105"/>
                  </a:lnTo>
                </a:path>
              </a:pathLst>
            </a:custGeom>
            <a:noFill/>
            <a:ln w="38100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Line 54">
              <a:extLst>
                <a:ext uri="{FF2B5EF4-FFF2-40B4-BE49-F238E27FC236}">
                  <a16:creationId xmlns:a16="http://schemas.microsoft.com/office/drawing/2014/main" id="{0DD9ED0B-00C2-423C-A7FF-369215A636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0216" y="1071563"/>
              <a:ext cx="476839" cy="0"/>
            </a:xfrm>
            <a:prstGeom prst="line">
              <a:avLst/>
            </a:prstGeom>
            <a:noFill/>
            <a:ln w="38100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862;p91">
            <a:extLst>
              <a:ext uri="{FF2B5EF4-FFF2-40B4-BE49-F238E27FC236}">
                <a16:creationId xmlns:a16="http://schemas.microsoft.com/office/drawing/2014/main" id="{79C2D352-D080-43BC-934D-B3368B75F08B}"/>
              </a:ext>
            </a:extLst>
          </p:cNvPr>
          <p:cNvSpPr txBox="1"/>
          <p:nvPr/>
        </p:nvSpPr>
        <p:spPr>
          <a:xfrm>
            <a:off x="556919" y="4282751"/>
            <a:ext cx="1876363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Applications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91662EE-1FDD-4D28-8518-F27D9A09B16A}"/>
              </a:ext>
            </a:extLst>
          </p:cNvPr>
          <p:cNvSpPr/>
          <p:nvPr/>
        </p:nvSpPr>
        <p:spPr>
          <a:xfrm>
            <a:off x="7055108" y="2745143"/>
            <a:ext cx="4022468" cy="1257941"/>
          </a:xfrm>
          <a:prstGeom prst="rect">
            <a:avLst/>
          </a:prstGeom>
          <a:solidFill>
            <a:srgbClr val="DFE0E1"/>
          </a:solidFill>
          <a:ln w="25400" cap="flat" cmpd="sng" algn="ctr">
            <a:noFill/>
            <a:prstDash val="solid"/>
          </a:ln>
          <a:effectLst>
            <a:softEdge rad="31750"/>
          </a:effectLst>
        </p:spPr>
        <p:txBody>
          <a:bodyPr rtlCol="0" anchor="ctr"/>
          <a:lstStyle/>
          <a:p>
            <a:pPr lvl="0">
              <a:buClrTx/>
            </a:pPr>
            <a:r>
              <a:rPr lang="en-US" sz="2000" b="1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Predictive analytics are written in a procedural language like </a:t>
            </a:r>
            <a:r>
              <a:rPr lang="en-US" sz="2000" b="1" dirty="0">
                <a:solidFill>
                  <a:srgbClr val="F07F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Python, not SQL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4FFD61D-3684-4D0F-9FDE-637E3C3C44EA}"/>
              </a:ext>
            </a:extLst>
          </p:cNvPr>
          <p:cNvGrpSpPr/>
          <p:nvPr/>
        </p:nvGrpSpPr>
        <p:grpSpPr>
          <a:xfrm>
            <a:off x="5859094" y="4422287"/>
            <a:ext cx="2128363" cy="1550346"/>
            <a:chOff x="7938222" y="4397892"/>
            <a:chExt cx="2161854" cy="1574742"/>
          </a:xfrm>
        </p:grpSpPr>
        <p:pic>
          <p:nvPicPr>
            <p:cNvPr id="99" name="Google Shape;1465;p105">
              <a:extLst>
                <a:ext uri="{FF2B5EF4-FFF2-40B4-BE49-F238E27FC236}">
                  <a16:creationId xmlns:a16="http://schemas.microsoft.com/office/drawing/2014/main" id="{2CD614FC-C8F4-43D3-A2BD-529BA1D79CC1}"/>
                </a:ext>
              </a:extLst>
            </p:cNvPr>
            <p:cNvPicPr preferRelativeResize="0"/>
            <p:nvPr/>
          </p:nvPicPr>
          <p:blipFill>
            <a:blip r:embed="rId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8222" y="5086973"/>
              <a:ext cx="1009240" cy="245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Picture 8" descr="Python Logo, history, meaning, symbol, PNG">
              <a:extLst>
                <a:ext uri="{FF2B5EF4-FFF2-40B4-BE49-F238E27FC236}">
                  <a16:creationId xmlns:a16="http://schemas.microsoft.com/office/drawing/2014/main" id="{8A1EF3CA-CE3B-491B-8891-D6977D2B97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2147" y="4397892"/>
              <a:ext cx="1128736" cy="634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Google Shape;1466;p105">
              <a:extLst>
                <a:ext uri="{FF2B5EF4-FFF2-40B4-BE49-F238E27FC236}">
                  <a16:creationId xmlns:a16="http://schemas.microsoft.com/office/drawing/2014/main" id="{A82FFBBD-FBFD-44D8-B55C-51D546A10838}"/>
                </a:ext>
              </a:extLst>
            </p:cNvPr>
            <p:cNvPicPr preferRelativeResize="0"/>
            <p:nvPr/>
          </p:nvPicPr>
          <p:blipFill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67175" y="5386241"/>
              <a:ext cx="932901" cy="5863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6" name="Google Shape;1464;p105">
            <a:extLst>
              <a:ext uri="{FF2B5EF4-FFF2-40B4-BE49-F238E27FC236}">
                <a16:creationId xmlns:a16="http://schemas.microsoft.com/office/drawing/2014/main" id="{057C18AB-3425-47F1-891E-E644FFAD08BC}"/>
              </a:ext>
            </a:extLst>
          </p:cNvPr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020" y="5004869"/>
            <a:ext cx="867436" cy="39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Picture 2">
            <a:extLst>
              <a:ext uri="{FF2B5EF4-FFF2-40B4-BE49-F238E27FC236}">
                <a16:creationId xmlns:a16="http://schemas.microsoft.com/office/drawing/2014/main" id="{31C7FFEA-30E9-427D-B087-DE54FEDE5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02" y="5549578"/>
            <a:ext cx="525850" cy="33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4">
            <a:extLst>
              <a:ext uri="{FF2B5EF4-FFF2-40B4-BE49-F238E27FC236}">
                <a16:creationId xmlns:a16="http://schemas.microsoft.com/office/drawing/2014/main" id="{B6A1C094-201B-4799-826D-5556B31DA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663" y="5468547"/>
            <a:ext cx="445476" cy="51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0C9164-647B-4A20-8C13-23C535D7DE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28FEEBD-D6AA-42CB-A570-E0DB3D8EC4FE}"/>
              </a:ext>
            </a:extLst>
          </p:cNvPr>
          <p:cNvSpPr txBox="1"/>
          <p:nvPr/>
        </p:nvSpPr>
        <p:spPr>
          <a:xfrm>
            <a:off x="2551279" y="1466218"/>
            <a:ext cx="3041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Modern Data Stack</a:t>
            </a:r>
          </a:p>
        </p:txBody>
      </p:sp>
    </p:spTree>
    <p:extLst>
      <p:ext uri="{BB962C8B-B14F-4D97-AF65-F5344CB8AC3E}">
        <p14:creationId xmlns:p14="http://schemas.microsoft.com/office/powerpoint/2010/main" val="410042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9A4F987-921F-46AD-A859-1551EE0584C6}"/>
              </a:ext>
            </a:extLst>
          </p:cNvPr>
          <p:cNvGrpSpPr/>
          <p:nvPr/>
        </p:nvGrpSpPr>
        <p:grpSpPr>
          <a:xfrm>
            <a:off x="2071977" y="1862589"/>
            <a:ext cx="3931920" cy="3931920"/>
            <a:chOff x="-4550600" y="2058731"/>
            <a:chExt cx="3931920" cy="3931920"/>
          </a:xfrm>
        </p:grpSpPr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0E46EE53-EC33-46DA-AB97-B3D151F83B8A}"/>
                </a:ext>
              </a:extLst>
            </p:cNvPr>
            <p:cNvSpPr/>
            <p:nvPr/>
          </p:nvSpPr>
          <p:spPr>
            <a:xfrm rot="16200000">
              <a:off x="-2574830" y="2063169"/>
              <a:ext cx="1959617" cy="1952111"/>
            </a:xfrm>
            <a:custGeom>
              <a:avLst/>
              <a:gdLst>
                <a:gd name="connsiteX0" fmla="*/ 1959617 w 1959617"/>
                <a:gd name="connsiteY0" fmla="*/ 0 h 1952111"/>
                <a:gd name="connsiteX1" fmla="*/ 1950152 w 1959617"/>
                <a:gd name="connsiteY1" fmla="*/ 187445 h 1952111"/>
                <a:gd name="connsiteX2" fmla="*/ 195349 w 1959617"/>
                <a:gd name="connsiteY2" fmla="*/ 1942247 h 1952111"/>
                <a:gd name="connsiteX3" fmla="*/ 0 w 1959617"/>
                <a:gd name="connsiteY3" fmla="*/ 1952111 h 1952111"/>
                <a:gd name="connsiteX4" fmla="*/ 0 w 1959617"/>
                <a:gd name="connsiteY4" fmla="*/ 0 h 1952111"/>
                <a:gd name="connsiteX5" fmla="*/ 1959617 w 1959617"/>
                <a:gd name="connsiteY5" fmla="*/ 0 h 195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9617" h="1952111">
                  <a:moveTo>
                    <a:pt x="1959617" y="0"/>
                  </a:moveTo>
                  <a:lnTo>
                    <a:pt x="1950152" y="187445"/>
                  </a:lnTo>
                  <a:cubicBezTo>
                    <a:pt x="1856187" y="1112702"/>
                    <a:pt x="1120607" y="1848282"/>
                    <a:pt x="195349" y="1942247"/>
                  </a:cubicBezTo>
                  <a:lnTo>
                    <a:pt x="0" y="1952111"/>
                  </a:lnTo>
                  <a:lnTo>
                    <a:pt x="0" y="0"/>
                  </a:lnTo>
                  <a:lnTo>
                    <a:pt x="19596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3DF414D9-D59D-49FA-91C8-E5C819BBAC86}"/>
                </a:ext>
              </a:extLst>
            </p:cNvPr>
            <p:cNvSpPr/>
            <p:nvPr/>
          </p:nvSpPr>
          <p:spPr>
            <a:xfrm rot="16200000">
              <a:off x="-4546648" y="4015080"/>
              <a:ext cx="1971619" cy="1979523"/>
            </a:xfrm>
            <a:custGeom>
              <a:avLst/>
              <a:gdLst>
                <a:gd name="connsiteX0" fmla="*/ 1971619 w 1971619"/>
                <a:gd name="connsiteY0" fmla="*/ 286 h 1979523"/>
                <a:gd name="connsiteX1" fmla="*/ 1971618 w 1971619"/>
                <a:gd name="connsiteY1" fmla="*/ 1979523 h 1979523"/>
                <a:gd name="connsiteX2" fmla="*/ 685 w 1971619"/>
                <a:gd name="connsiteY2" fmla="*/ 1979523 h 1979523"/>
                <a:gd name="connsiteX3" fmla="*/ 0 w 1971619"/>
                <a:gd name="connsiteY3" fmla="*/ 1965960 h 1979523"/>
                <a:gd name="connsiteX4" fmla="*/ 1965960 w 1971619"/>
                <a:gd name="connsiteY4" fmla="*/ 0 h 1979523"/>
                <a:gd name="connsiteX5" fmla="*/ 1971619 w 1971619"/>
                <a:gd name="connsiteY5" fmla="*/ 286 h 197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1619" h="1979523">
                  <a:moveTo>
                    <a:pt x="1971619" y="286"/>
                  </a:moveTo>
                  <a:lnTo>
                    <a:pt x="1971618" y="1979523"/>
                  </a:lnTo>
                  <a:lnTo>
                    <a:pt x="685" y="1979523"/>
                  </a:lnTo>
                  <a:lnTo>
                    <a:pt x="0" y="1965960"/>
                  </a:lnTo>
                  <a:cubicBezTo>
                    <a:pt x="0" y="880190"/>
                    <a:pt x="880190" y="0"/>
                    <a:pt x="1965960" y="0"/>
                  </a:cubicBezTo>
                  <a:lnTo>
                    <a:pt x="1971619" y="2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45690988-7B5A-488A-986F-FAB0A1C7E313}"/>
                </a:ext>
              </a:extLst>
            </p:cNvPr>
            <p:cNvSpPr/>
            <p:nvPr/>
          </p:nvSpPr>
          <p:spPr>
            <a:xfrm rot="16200000">
              <a:off x="-4540847" y="2049263"/>
              <a:ext cx="1960302" cy="1979237"/>
            </a:xfrm>
            <a:custGeom>
              <a:avLst/>
              <a:gdLst>
                <a:gd name="connsiteX0" fmla="*/ 1960302 w 1960302"/>
                <a:gd name="connsiteY0" fmla="*/ 1965674 h 1979237"/>
                <a:gd name="connsiteX1" fmla="*/ 1959617 w 1960302"/>
                <a:gd name="connsiteY1" fmla="*/ 1979237 h 1979237"/>
                <a:gd name="connsiteX2" fmla="*/ 0 w 1960302"/>
                <a:gd name="connsiteY2" fmla="*/ 1979237 h 1979237"/>
                <a:gd name="connsiteX3" fmla="*/ 1 w 1960302"/>
                <a:gd name="connsiteY3" fmla="*/ 0 h 1979237"/>
                <a:gd name="connsiteX4" fmla="*/ 195350 w 1960302"/>
                <a:gd name="connsiteY4" fmla="*/ 9864 h 1979237"/>
                <a:gd name="connsiteX5" fmla="*/ 1960302 w 1960302"/>
                <a:gd name="connsiteY5" fmla="*/ 1965674 h 19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0302" h="1979237">
                  <a:moveTo>
                    <a:pt x="1960302" y="1965674"/>
                  </a:moveTo>
                  <a:lnTo>
                    <a:pt x="1959617" y="1979237"/>
                  </a:lnTo>
                  <a:lnTo>
                    <a:pt x="0" y="1979237"/>
                  </a:lnTo>
                  <a:lnTo>
                    <a:pt x="1" y="0"/>
                  </a:lnTo>
                  <a:lnTo>
                    <a:pt x="195350" y="9864"/>
                  </a:lnTo>
                  <a:cubicBezTo>
                    <a:pt x="1186697" y="110541"/>
                    <a:pt x="1960302" y="947764"/>
                    <a:pt x="1960302" y="1965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C012C962-3359-40B9-9797-8785A9811C3F}"/>
                </a:ext>
              </a:extLst>
            </p:cNvPr>
            <p:cNvSpPr/>
            <p:nvPr/>
          </p:nvSpPr>
          <p:spPr>
            <a:xfrm rot="16200000">
              <a:off x="-2580345" y="4028301"/>
              <a:ext cx="1970933" cy="1952397"/>
            </a:xfrm>
            <a:custGeom>
              <a:avLst/>
              <a:gdLst>
                <a:gd name="connsiteX0" fmla="*/ 1970933 w 1970933"/>
                <a:gd name="connsiteY0" fmla="*/ 0 h 1952397"/>
                <a:gd name="connsiteX1" fmla="*/ 1970933 w 1970933"/>
                <a:gd name="connsiteY1" fmla="*/ 1952111 h 1952397"/>
                <a:gd name="connsiteX2" fmla="*/ 1965274 w 1970933"/>
                <a:gd name="connsiteY2" fmla="*/ 1952397 h 1952397"/>
                <a:gd name="connsiteX3" fmla="*/ 9464 w 1970933"/>
                <a:gd name="connsiteY3" fmla="*/ 187445 h 1952397"/>
                <a:gd name="connsiteX4" fmla="*/ 0 w 1970933"/>
                <a:gd name="connsiteY4" fmla="*/ 0 h 1952397"/>
                <a:gd name="connsiteX5" fmla="*/ 1970933 w 1970933"/>
                <a:gd name="connsiteY5" fmla="*/ 0 h 195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0933" h="1952397">
                  <a:moveTo>
                    <a:pt x="1970933" y="0"/>
                  </a:moveTo>
                  <a:lnTo>
                    <a:pt x="1970933" y="1952111"/>
                  </a:lnTo>
                  <a:lnTo>
                    <a:pt x="1965274" y="1952397"/>
                  </a:lnTo>
                  <a:cubicBezTo>
                    <a:pt x="947365" y="1952397"/>
                    <a:pt x="110141" y="1178792"/>
                    <a:pt x="9464" y="187445"/>
                  </a:cubicBezTo>
                  <a:lnTo>
                    <a:pt x="0" y="0"/>
                  </a:lnTo>
                  <a:lnTo>
                    <a:pt x="19709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</p:grp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E036AE7C-B5AF-40C3-9199-779CB61D6C36}"/>
              </a:ext>
            </a:extLst>
          </p:cNvPr>
          <p:cNvSpPr/>
          <p:nvPr/>
        </p:nvSpPr>
        <p:spPr>
          <a:xfrm rot="16200000">
            <a:off x="4055130" y="1867027"/>
            <a:ext cx="1959617" cy="1952111"/>
          </a:xfrm>
          <a:custGeom>
            <a:avLst/>
            <a:gdLst>
              <a:gd name="connsiteX0" fmla="*/ 1959617 w 1959617"/>
              <a:gd name="connsiteY0" fmla="*/ 0 h 1952111"/>
              <a:gd name="connsiteX1" fmla="*/ 1950152 w 1959617"/>
              <a:gd name="connsiteY1" fmla="*/ 187445 h 1952111"/>
              <a:gd name="connsiteX2" fmla="*/ 195349 w 1959617"/>
              <a:gd name="connsiteY2" fmla="*/ 1942247 h 1952111"/>
              <a:gd name="connsiteX3" fmla="*/ 0 w 1959617"/>
              <a:gd name="connsiteY3" fmla="*/ 1952111 h 1952111"/>
              <a:gd name="connsiteX4" fmla="*/ 0 w 1959617"/>
              <a:gd name="connsiteY4" fmla="*/ 0 h 1952111"/>
              <a:gd name="connsiteX5" fmla="*/ 1959617 w 1959617"/>
              <a:gd name="connsiteY5" fmla="*/ 0 h 195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9617" h="1952111">
                <a:moveTo>
                  <a:pt x="1959617" y="0"/>
                </a:moveTo>
                <a:lnTo>
                  <a:pt x="1950152" y="187445"/>
                </a:lnTo>
                <a:cubicBezTo>
                  <a:pt x="1856187" y="1112702"/>
                  <a:pt x="1120607" y="1848282"/>
                  <a:pt x="195349" y="1942247"/>
                </a:cubicBezTo>
                <a:lnTo>
                  <a:pt x="0" y="1952111"/>
                </a:lnTo>
                <a:lnTo>
                  <a:pt x="0" y="0"/>
                </a:lnTo>
                <a:lnTo>
                  <a:pt x="1959617" y="0"/>
                </a:lnTo>
                <a:close/>
              </a:path>
            </a:pathLst>
          </a:custGeom>
          <a:solidFill>
            <a:srgbClr val="F6B2A3"/>
          </a:solidFill>
          <a:ln>
            <a:noFill/>
          </a:ln>
        </p:spPr>
        <p:txBody>
          <a:bodyPr spcFirstLastPara="1" wrap="square" lIns="0" tIns="0" rIns="0" bIns="0" rtlCol="0" anchor="t" anchorCtr="0">
            <a:noAutofit/>
          </a:bodyPr>
          <a:lstStyle/>
          <a:p>
            <a:pPr marL="0" marR="0" indent="0" algn="l" rtl="0">
              <a:lnSpc>
                <a:spcPct val="11555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375" u="none" strike="noStrike" cap="none" dirty="0">
              <a:solidFill>
                <a:srgbClr val="FFFFFF"/>
              </a:solidFill>
              <a:latin typeface="Lato Light" panose="020F0302020204030203" pitchFamily="34" charset="77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70B2311-D29C-4B6F-A3BB-825CA73230DA}"/>
              </a:ext>
            </a:extLst>
          </p:cNvPr>
          <p:cNvSpPr/>
          <p:nvPr/>
        </p:nvSpPr>
        <p:spPr>
          <a:xfrm rot="16200000">
            <a:off x="4046268" y="3832159"/>
            <a:ext cx="1970933" cy="1952397"/>
          </a:xfrm>
          <a:custGeom>
            <a:avLst/>
            <a:gdLst>
              <a:gd name="connsiteX0" fmla="*/ 1970933 w 1970933"/>
              <a:gd name="connsiteY0" fmla="*/ 0 h 1952397"/>
              <a:gd name="connsiteX1" fmla="*/ 1970933 w 1970933"/>
              <a:gd name="connsiteY1" fmla="*/ 1952111 h 1952397"/>
              <a:gd name="connsiteX2" fmla="*/ 1965274 w 1970933"/>
              <a:gd name="connsiteY2" fmla="*/ 1952397 h 1952397"/>
              <a:gd name="connsiteX3" fmla="*/ 9464 w 1970933"/>
              <a:gd name="connsiteY3" fmla="*/ 187445 h 1952397"/>
              <a:gd name="connsiteX4" fmla="*/ 0 w 1970933"/>
              <a:gd name="connsiteY4" fmla="*/ 0 h 1952397"/>
              <a:gd name="connsiteX5" fmla="*/ 1970933 w 1970933"/>
              <a:gd name="connsiteY5" fmla="*/ 0 h 195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0933" h="1952397">
                <a:moveTo>
                  <a:pt x="1970933" y="0"/>
                </a:moveTo>
                <a:lnTo>
                  <a:pt x="1970933" y="1952111"/>
                </a:lnTo>
                <a:lnTo>
                  <a:pt x="1965274" y="1952397"/>
                </a:lnTo>
                <a:cubicBezTo>
                  <a:pt x="947365" y="1952397"/>
                  <a:pt x="110141" y="1178792"/>
                  <a:pt x="9464" y="187445"/>
                </a:cubicBezTo>
                <a:lnTo>
                  <a:pt x="0" y="0"/>
                </a:lnTo>
                <a:lnTo>
                  <a:pt x="1970933" y="0"/>
                </a:lnTo>
                <a:close/>
              </a:path>
            </a:pathLst>
          </a:custGeom>
          <a:solidFill>
            <a:srgbClr val="F6B2A3"/>
          </a:solidFill>
          <a:ln>
            <a:noFill/>
          </a:ln>
        </p:spPr>
        <p:txBody>
          <a:bodyPr spcFirstLastPara="1" wrap="square" lIns="0" tIns="0" rIns="0" bIns="0" rtlCol="0" anchor="t" anchorCtr="0">
            <a:noAutofit/>
          </a:bodyPr>
          <a:lstStyle/>
          <a:p>
            <a:pPr marL="0" marR="0" indent="0" algn="l" rtl="0">
              <a:lnSpc>
                <a:spcPct val="11555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375" u="none" strike="noStrike" cap="none" dirty="0">
              <a:solidFill>
                <a:srgbClr val="FFFFFF"/>
              </a:solidFill>
              <a:latin typeface="Lato Light" panose="020F0302020204030203" pitchFamily="34" charset="77"/>
              <a:ea typeface="Montserrat ExtraLight"/>
              <a:cs typeface="Montserrat ExtraLight"/>
              <a:sym typeface="Montserrat ExtraLight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41C135-D9B3-44B4-AFC1-C670B0EC728D}"/>
              </a:ext>
            </a:extLst>
          </p:cNvPr>
          <p:cNvGrpSpPr/>
          <p:nvPr/>
        </p:nvGrpSpPr>
        <p:grpSpPr>
          <a:xfrm>
            <a:off x="3367969" y="3168089"/>
            <a:ext cx="1320270" cy="1320920"/>
            <a:chOff x="5439672" y="3168089"/>
            <a:chExt cx="1320270" cy="132092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1408CE5-5968-4973-9E24-81CD56DEC6D4}"/>
                </a:ext>
              </a:extLst>
            </p:cNvPr>
            <p:cNvSpPr/>
            <p:nvPr/>
          </p:nvSpPr>
          <p:spPr>
            <a:xfrm>
              <a:off x="5553411" y="3279909"/>
              <a:ext cx="1108345" cy="11083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rtlCol="0" anchor="t" anchorCtr="0">
              <a:noAutofit/>
            </a:bodyPr>
            <a:lstStyle/>
            <a:p>
              <a:pPr marL="0" marR="0" indent="0" algn="l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375" u="none" strike="noStrike" cap="none" dirty="0">
                <a:solidFill>
                  <a:srgbClr val="FFFFFF"/>
                </a:solidFill>
                <a:latin typeface="Lato Light" panose="020F0302020204030203" pitchFamily="34" charset="77"/>
                <a:ea typeface="Montserrat ExtraLight"/>
                <a:cs typeface="Montserrat ExtraLight"/>
                <a:sym typeface="Montserrat ExtraLight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187C836-D01E-43B6-8839-1298672D0CE9}"/>
                </a:ext>
              </a:extLst>
            </p:cNvPr>
            <p:cNvGrpSpPr/>
            <p:nvPr/>
          </p:nvGrpSpPr>
          <p:grpSpPr>
            <a:xfrm>
              <a:off x="5439672" y="3168089"/>
              <a:ext cx="1320270" cy="1320920"/>
              <a:chOff x="8226425" y="2271713"/>
              <a:chExt cx="3224213" cy="3225801"/>
            </a:xfrm>
          </p:grpSpPr>
          <p:sp>
            <p:nvSpPr>
              <p:cNvPr id="254" name="Freeform 5">
                <a:extLst>
                  <a:ext uri="{FF2B5EF4-FFF2-40B4-BE49-F238E27FC236}">
                    <a16:creationId xmlns:a16="http://schemas.microsoft.com/office/drawing/2014/main" id="{4DA7A772-C934-42FD-A01C-2CD7CBDC2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425" y="3676651"/>
                <a:ext cx="1611313" cy="1820863"/>
              </a:xfrm>
              <a:custGeom>
                <a:avLst/>
                <a:gdLst>
                  <a:gd name="T0" fmla="*/ 1673 w 1788"/>
                  <a:gd name="T1" fmla="*/ 1905 h 2019"/>
                  <a:gd name="T2" fmla="*/ 1558 w 1788"/>
                  <a:gd name="T3" fmla="*/ 1794 h 2019"/>
                  <a:gd name="T4" fmla="*/ 1673 w 1788"/>
                  <a:gd name="T5" fmla="*/ 1682 h 2019"/>
                  <a:gd name="T6" fmla="*/ 1788 w 1788"/>
                  <a:gd name="T7" fmla="*/ 1571 h 2019"/>
                  <a:gd name="T8" fmla="*/ 448 w 1788"/>
                  <a:gd name="T9" fmla="*/ 230 h 2019"/>
                  <a:gd name="T10" fmla="*/ 336 w 1788"/>
                  <a:gd name="T11" fmla="*/ 115 h 2019"/>
                  <a:gd name="T12" fmla="*/ 224 w 1788"/>
                  <a:gd name="T13" fmla="*/ 0 h 2019"/>
                  <a:gd name="T14" fmla="*/ 113 w 1788"/>
                  <a:gd name="T15" fmla="*/ 115 h 2019"/>
                  <a:gd name="T16" fmla="*/ 0 w 1788"/>
                  <a:gd name="T17" fmla="*/ 230 h 2019"/>
                  <a:gd name="T18" fmla="*/ 1788 w 1788"/>
                  <a:gd name="T19" fmla="*/ 2019 h 2019"/>
                  <a:gd name="T20" fmla="*/ 1673 w 1788"/>
                  <a:gd name="T21" fmla="*/ 1905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88" h="2019">
                    <a:moveTo>
                      <a:pt x="1673" y="1905"/>
                    </a:moveTo>
                    <a:cubicBezTo>
                      <a:pt x="1558" y="1794"/>
                      <a:pt x="1558" y="1794"/>
                      <a:pt x="1558" y="1794"/>
                    </a:cubicBezTo>
                    <a:cubicBezTo>
                      <a:pt x="1673" y="1682"/>
                      <a:pt x="1673" y="1682"/>
                      <a:pt x="1673" y="1682"/>
                    </a:cubicBezTo>
                    <a:cubicBezTo>
                      <a:pt x="1788" y="1571"/>
                      <a:pt x="1788" y="1571"/>
                      <a:pt x="1788" y="1571"/>
                    </a:cubicBezTo>
                    <a:cubicBezTo>
                      <a:pt x="1048" y="1571"/>
                      <a:pt x="448" y="970"/>
                      <a:pt x="448" y="230"/>
                    </a:cubicBezTo>
                    <a:cubicBezTo>
                      <a:pt x="336" y="115"/>
                      <a:pt x="336" y="115"/>
                      <a:pt x="336" y="115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113" y="115"/>
                      <a:pt x="113" y="115"/>
                      <a:pt x="113" y="115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0" y="1218"/>
                      <a:pt x="800" y="2019"/>
                      <a:pt x="1788" y="2019"/>
                    </a:cubicBezTo>
                    <a:lnTo>
                      <a:pt x="1673" y="1905"/>
                    </a:lnTo>
                    <a:close/>
                  </a:path>
                </a:pathLst>
              </a:custGeom>
              <a:solidFill>
                <a:srgbClr val="4F62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">
                <a:extLst>
                  <a:ext uri="{FF2B5EF4-FFF2-40B4-BE49-F238E27FC236}">
                    <a16:creationId xmlns:a16="http://schemas.microsoft.com/office/drawing/2014/main" id="{EE24CF79-0FEE-47CE-B80D-0F95B56AE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1363" y="3884613"/>
                <a:ext cx="1819275" cy="1612900"/>
              </a:xfrm>
              <a:custGeom>
                <a:avLst/>
                <a:gdLst>
                  <a:gd name="T0" fmla="*/ 1905 w 2019"/>
                  <a:gd name="T1" fmla="*/ 115 h 1789"/>
                  <a:gd name="T2" fmla="*/ 1794 w 2019"/>
                  <a:gd name="T3" fmla="*/ 230 h 1789"/>
                  <a:gd name="T4" fmla="*/ 1682 w 2019"/>
                  <a:gd name="T5" fmla="*/ 115 h 1789"/>
                  <a:gd name="T6" fmla="*/ 1571 w 2019"/>
                  <a:gd name="T7" fmla="*/ 0 h 1789"/>
                  <a:gd name="T8" fmla="*/ 230 w 2019"/>
                  <a:gd name="T9" fmla="*/ 1341 h 1789"/>
                  <a:gd name="T10" fmla="*/ 230 w 2019"/>
                  <a:gd name="T11" fmla="*/ 1341 h 1789"/>
                  <a:gd name="T12" fmla="*/ 230 w 2019"/>
                  <a:gd name="T13" fmla="*/ 1341 h 1789"/>
                  <a:gd name="T14" fmla="*/ 115 w 2019"/>
                  <a:gd name="T15" fmla="*/ 1452 h 1789"/>
                  <a:gd name="T16" fmla="*/ 0 w 2019"/>
                  <a:gd name="T17" fmla="*/ 1564 h 1789"/>
                  <a:gd name="T18" fmla="*/ 115 w 2019"/>
                  <a:gd name="T19" fmla="*/ 1675 h 1789"/>
                  <a:gd name="T20" fmla="*/ 230 w 2019"/>
                  <a:gd name="T21" fmla="*/ 1789 h 1789"/>
                  <a:gd name="T22" fmla="*/ 230 w 2019"/>
                  <a:gd name="T23" fmla="*/ 1789 h 1789"/>
                  <a:gd name="T24" fmla="*/ 2019 w 2019"/>
                  <a:gd name="T25" fmla="*/ 0 h 1789"/>
                  <a:gd name="T26" fmla="*/ 1905 w 2019"/>
                  <a:gd name="T27" fmla="*/ 115 h 1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19" h="1789">
                    <a:moveTo>
                      <a:pt x="1905" y="115"/>
                    </a:moveTo>
                    <a:cubicBezTo>
                      <a:pt x="1794" y="230"/>
                      <a:pt x="1794" y="230"/>
                      <a:pt x="1794" y="230"/>
                    </a:cubicBezTo>
                    <a:cubicBezTo>
                      <a:pt x="1682" y="115"/>
                      <a:pt x="1682" y="115"/>
                      <a:pt x="1682" y="115"/>
                    </a:cubicBezTo>
                    <a:cubicBezTo>
                      <a:pt x="1571" y="0"/>
                      <a:pt x="1571" y="0"/>
                      <a:pt x="1571" y="0"/>
                    </a:cubicBezTo>
                    <a:cubicBezTo>
                      <a:pt x="1571" y="740"/>
                      <a:pt x="971" y="1341"/>
                      <a:pt x="230" y="1341"/>
                    </a:cubicBezTo>
                    <a:cubicBezTo>
                      <a:pt x="230" y="1341"/>
                      <a:pt x="230" y="1341"/>
                      <a:pt x="230" y="1341"/>
                    </a:cubicBezTo>
                    <a:cubicBezTo>
                      <a:pt x="230" y="1341"/>
                      <a:pt x="230" y="1341"/>
                      <a:pt x="230" y="1341"/>
                    </a:cubicBezTo>
                    <a:cubicBezTo>
                      <a:pt x="115" y="1452"/>
                      <a:pt x="115" y="1452"/>
                      <a:pt x="115" y="1452"/>
                    </a:cubicBezTo>
                    <a:cubicBezTo>
                      <a:pt x="0" y="1564"/>
                      <a:pt x="0" y="1564"/>
                      <a:pt x="0" y="1564"/>
                    </a:cubicBezTo>
                    <a:cubicBezTo>
                      <a:pt x="115" y="1675"/>
                      <a:pt x="115" y="1675"/>
                      <a:pt x="115" y="1675"/>
                    </a:cubicBezTo>
                    <a:cubicBezTo>
                      <a:pt x="230" y="1789"/>
                      <a:pt x="230" y="1789"/>
                      <a:pt x="230" y="1789"/>
                    </a:cubicBezTo>
                    <a:cubicBezTo>
                      <a:pt x="230" y="1789"/>
                      <a:pt x="230" y="1789"/>
                      <a:pt x="230" y="1789"/>
                    </a:cubicBezTo>
                    <a:cubicBezTo>
                      <a:pt x="1218" y="1789"/>
                      <a:pt x="2019" y="988"/>
                      <a:pt x="2019" y="0"/>
                    </a:cubicBezTo>
                    <a:lnTo>
                      <a:pt x="1905" y="115"/>
                    </a:lnTo>
                    <a:close/>
                  </a:path>
                </a:pathLst>
              </a:cu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8E391A44-ECB2-4313-8946-A44282723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425" y="2271713"/>
                <a:ext cx="1819275" cy="1612900"/>
              </a:xfrm>
              <a:custGeom>
                <a:avLst/>
                <a:gdLst>
                  <a:gd name="T0" fmla="*/ 1903 w 2018"/>
                  <a:gd name="T1" fmla="*/ 114 h 1789"/>
                  <a:gd name="T2" fmla="*/ 1788 w 2018"/>
                  <a:gd name="T3" fmla="*/ 0 h 1789"/>
                  <a:gd name="T4" fmla="*/ 0 w 2018"/>
                  <a:gd name="T5" fmla="*/ 1789 h 1789"/>
                  <a:gd name="T6" fmla="*/ 113 w 2018"/>
                  <a:gd name="T7" fmla="*/ 1674 h 1789"/>
                  <a:gd name="T8" fmla="*/ 224 w 2018"/>
                  <a:gd name="T9" fmla="*/ 1559 h 1789"/>
                  <a:gd name="T10" fmla="*/ 336 w 2018"/>
                  <a:gd name="T11" fmla="*/ 1674 h 1789"/>
                  <a:gd name="T12" fmla="*/ 448 w 2018"/>
                  <a:gd name="T13" fmla="*/ 1789 h 1789"/>
                  <a:gd name="T14" fmla="*/ 1788 w 2018"/>
                  <a:gd name="T15" fmla="*/ 449 h 1789"/>
                  <a:gd name="T16" fmla="*/ 1903 w 2018"/>
                  <a:gd name="T17" fmla="*/ 337 h 1789"/>
                  <a:gd name="T18" fmla="*/ 2018 w 2018"/>
                  <a:gd name="T19" fmla="*/ 225 h 1789"/>
                  <a:gd name="T20" fmla="*/ 1903 w 2018"/>
                  <a:gd name="T21" fmla="*/ 114 h 1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18" h="1789">
                    <a:moveTo>
                      <a:pt x="1903" y="114"/>
                    </a:moveTo>
                    <a:cubicBezTo>
                      <a:pt x="1788" y="0"/>
                      <a:pt x="1788" y="0"/>
                      <a:pt x="1788" y="0"/>
                    </a:cubicBezTo>
                    <a:cubicBezTo>
                      <a:pt x="800" y="0"/>
                      <a:pt x="0" y="801"/>
                      <a:pt x="0" y="1789"/>
                    </a:cubicBezTo>
                    <a:cubicBezTo>
                      <a:pt x="113" y="1674"/>
                      <a:pt x="113" y="1674"/>
                      <a:pt x="113" y="1674"/>
                    </a:cubicBezTo>
                    <a:cubicBezTo>
                      <a:pt x="224" y="1559"/>
                      <a:pt x="224" y="1559"/>
                      <a:pt x="224" y="1559"/>
                    </a:cubicBezTo>
                    <a:cubicBezTo>
                      <a:pt x="336" y="1674"/>
                      <a:pt x="336" y="1674"/>
                      <a:pt x="336" y="1674"/>
                    </a:cubicBezTo>
                    <a:cubicBezTo>
                      <a:pt x="448" y="1789"/>
                      <a:pt x="448" y="1789"/>
                      <a:pt x="448" y="1789"/>
                    </a:cubicBezTo>
                    <a:cubicBezTo>
                      <a:pt x="448" y="1049"/>
                      <a:pt x="1048" y="449"/>
                      <a:pt x="1788" y="449"/>
                    </a:cubicBezTo>
                    <a:cubicBezTo>
                      <a:pt x="1903" y="337"/>
                      <a:pt x="1903" y="337"/>
                      <a:pt x="1903" y="337"/>
                    </a:cubicBezTo>
                    <a:cubicBezTo>
                      <a:pt x="2018" y="225"/>
                      <a:pt x="2018" y="225"/>
                      <a:pt x="2018" y="225"/>
                    </a:cubicBezTo>
                    <a:lnTo>
                      <a:pt x="1903" y="114"/>
                    </a:lnTo>
                    <a:close/>
                  </a:path>
                </a:pathLst>
              </a:cu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A83C7925-3FDD-4051-B003-96BA0EB48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7738" y="2271713"/>
                <a:ext cx="1612900" cy="1820863"/>
              </a:xfrm>
              <a:custGeom>
                <a:avLst/>
                <a:gdLst>
                  <a:gd name="T0" fmla="*/ 0 w 1789"/>
                  <a:gd name="T1" fmla="*/ 0 h 2019"/>
                  <a:gd name="T2" fmla="*/ 0 w 1789"/>
                  <a:gd name="T3" fmla="*/ 0 h 2019"/>
                  <a:gd name="T4" fmla="*/ 115 w 1789"/>
                  <a:gd name="T5" fmla="*/ 114 h 2019"/>
                  <a:gd name="T6" fmla="*/ 230 w 1789"/>
                  <a:gd name="T7" fmla="*/ 225 h 2019"/>
                  <a:gd name="T8" fmla="*/ 115 w 1789"/>
                  <a:gd name="T9" fmla="*/ 337 h 2019"/>
                  <a:gd name="T10" fmla="*/ 0 w 1789"/>
                  <a:gd name="T11" fmla="*/ 449 h 2019"/>
                  <a:gd name="T12" fmla="*/ 0 w 1789"/>
                  <a:gd name="T13" fmla="*/ 449 h 2019"/>
                  <a:gd name="T14" fmla="*/ 1341 w 1789"/>
                  <a:gd name="T15" fmla="*/ 1789 h 2019"/>
                  <a:gd name="T16" fmla="*/ 1341 w 1789"/>
                  <a:gd name="T17" fmla="*/ 1789 h 2019"/>
                  <a:gd name="T18" fmla="*/ 1452 w 1789"/>
                  <a:gd name="T19" fmla="*/ 1904 h 2019"/>
                  <a:gd name="T20" fmla="*/ 1564 w 1789"/>
                  <a:gd name="T21" fmla="*/ 2019 h 2019"/>
                  <a:gd name="T22" fmla="*/ 1675 w 1789"/>
                  <a:gd name="T23" fmla="*/ 1904 h 2019"/>
                  <a:gd name="T24" fmla="*/ 1789 w 1789"/>
                  <a:gd name="T25" fmla="*/ 1789 h 2019"/>
                  <a:gd name="T26" fmla="*/ 0 w 1789"/>
                  <a:gd name="T27" fmla="*/ 0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9" h="201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5" y="114"/>
                      <a:pt x="115" y="114"/>
                      <a:pt x="115" y="114"/>
                    </a:cubicBezTo>
                    <a:cubicBezTo>
                      <a:pt x="230" y="225"/>
                      <a:pt x="230" y="225"/>
                      <a:pt x="230" y="225"/>
                    </a:cubicBezTo>
                    <a:cubicBezTo>
                      <a:pt x="115" y="337"/>
                      <a:pt x="115" y="337"/>
                      <a:pt x="115" y="337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741" y="449"/>
                      <a:pt x="1341" y="1049"/>
                      <a:pt x="1341" y="1789"/>
                    </a:cubicBezTo>
                    <a:cubicBezTo>
                      <a:pt x="1341" y="1789"/>
                      <a:pt x="1341" y="1789"/>
                      <a:pt x="1341" y="1789"/>
                    </a:cubicBezTo>
                    <a:cubicBezTo>
                      <a:pt x="1452" y="1904"/>
                      <a:pt x="1452" y="1904"/>
                      <a:pt x="1452" y="1904"/>
                    </a:cubicBezTo>
                    <a:cubicBezTo>
                      <a:pt x="1564" y="2019"/>
                      <a:pt x="1564" y="2019"/>
                      <a:pt x="1564" y="2019"/>
                    </a:cubicBezTo>
                    <a:cubicBezTo>
                      <a:pt x="1675" y="1904"/>
                      <a:pt x="1675" y="1904"/>
                      <a:pt x="1675" y="1904"/>
                    </a:cubicBezTo>
                    <a:cubicBezTo>
                      <a:pt x="1789" y="1789"/>
                      <a:pt x="1789" y="1789"/>
                      <a:pt x="1789" y="1789"/>
                    </a:cubicBezTo>
                    <a:cubicBezTo>
                      <a:pt x="1789" y="801"/>
                      <a:pt x="988" y="0"/>
                      <a:pt x="0" y="0"/>
                    </a:cubicBezTo>
                    <a:close/>
                  </a:path>
                </a:pathLst>
              </a:custGeom>
              <a:solidFill>
                <a:srgbClr val="4F62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FA2E67-B3AB-4739-912D-FB1319A2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Five Data Platforms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E5E632E-B79E-48D9-83DB-02EB11D8B329}"/>
              </a:ext>
            </a:extLst>
          </p:cNvPr>
          <p:cNvGrpSpPr>
            <a:grpSpLocks noChangeAspect="1"/>
          </p:cNvGrpSpPr>
          <p:nvPr/>
        </p:nvGrpSpPr>
        <p:grpSpPr>
          <a:xfrm>
            <a:off x="2789935" y="2571699"/>
            <a:ext cx="549360" cy="548640"/>
            <a:chOff x="1565276" y="5783263"/>
            <a:chExt cx="1139825" cy="1003300"/>
          </a:xfrm>
        </p:grpSpPr>
        <p:sp>
          <p:nvSpPr>
            <p:cNvPr id="19" name="Freeform 141">
              <a:extLst>
                <a:ext uri="{FF2B5EF4-FFF2-40B4-BE49-F238E27FC236}">
                  <a16:creationId xmlns:a16="http://schemas.microsoft.com/office/drawing/2014/main" id="{FD7ACF2A-D2BF-4135-91F2-9B9A3E405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263" y="5830888"/>
              <a:ext cx="1087438" cy="906463"/>
            </a:xfrm>
            <a:custGeom>
              <a:avLst/>
              <a:gdLst>
                <a:gd name="T0" fmla="*/ 213 w 586"/>
                <a:gd name="T1" fmla="*/ 186 h 506"/>
                <a:gd name="T2" fmla="*/ 213 w 586"/>
                <a:gd name="T3" fmla="*/ 320 h 506"/>
                <a:gd name="T4" fmla="*/ 186 w 586"/>
                <a:gd name="T5" fmla="*/ 346 h 506"/>
                <a:gd name="T6" fmla="*/ 186 w 586"/>
                <a:gd name="T7" fmla="*/ 346 h 506"/>
                <a:gd name="T8" fmla="*/ 160 w 586"/>
                <a:gd name="T9" fmla="*/ 320 h 506"/>
                <a:gd name="T10" fmla="*/ 160 w 586"/>
                <a:gd name="T11" fmla="*/ 26 h 506"/>
                <a:gd name="T12" fmla="*/ 0 w 586"/>
                <a:gd name="T13" fmla="*/ 26 h 506"/>
                <a:gd name="T14" fmla="*/ 0 w 586"/>
                <a:gd name="T15" fmla="*/ 320 h 506"/>
                <a:gd name="T16" fmla="*/ 186 w 586"/>
                <a:gd name="T17" fmla="*/ 506 h 506"/>
                <a:gd name="T18" fmla="*/ 186 w 586"/>
                <a:gd name="T19" fmla="*/ 506 h 506"/>
                <a:gd name="T20" fmla="*/ 373 w 586"/>
                <a:gd name="T21" fmla="*/ 320 h 506"/>
                <a:gd name="T22" fmla="*/ 373 w 586"/>
                <a:gd name="T23" fmla="*/ 186 h 506"/>
                <a:gd name="T24" fmla="*/ 400 w 586"/>
                <a:gd name="T25" fmla="*/ 160 h 506"/>
                <a:gd name="T26" fmla="*/ 400 w 586"/>
                <a:gd name="T27" fmla="*/ 160 h 506"/>
                <a:gd name="T28" fmla="*/ 426 w 586"/>
                <a:gd name="T29" fmla="*/ 186 h 506"/>
                <a:gd name="T30" fmla="*/ 426 w 586"/>
                <a:gd name="T31" fmla="*/ 480 h 506"/>
                <a:gd name="T32" fmla="*/ 586 w 586"/>
                <a:gd name="T33" fmla="*/ 480 h 506"/>
                <a:gd name="T34" fmla="*/ 586 w 586"/>
                <a:gd name="T35" fmla="*/ 186 h 506"/>
                <a:gd name="T36" fmla="*/ 400 w 586"/>
                <a:gd name="T37" fmla="*/ 0 h 506"/>
                <a:gd name="T38" fmla="*/ 400 w 586"/>
                <a:gd name="T39" fmla="*/ 0 h 506"/>
                <a:gd name="T40" fmla="*/ 213 w 586"/>
                <a:gd name="T41" fmla="*/ 18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6" h="506">
                  <a:moveTo>
                    <a:pt x="213" y="186"/>
                  </a:moveTo>
                  <a:cubicBezTo>
                    <a:pt x="213" y="320"/>
                    <a:pt x="213" y="320"/>
                    <a:pt x="213" y="320"/>
                  </a:cubicBezTo>
                  <a:cubicBezTo>
                    <a:pt x="213" y="334"/>
                    <a:pt x="201" y="346"/>
                    <a:pt x="186" y="346"/>
                  </a:cubicBezTo>
                  <a:cubicBezTo>
                    <a:pt x="186" y="346"/>
                    <a:pt x="186" y="346"/>
                    <a:pt x="186" y="346"/>
                  </a:cubicBezTo>
                  <a:cubicBezTo>
                    <a:pt x="172" y="346"/>
                    <a:pt x="160" y="334"/>
                    <a:pt x="160" y="320"/>
                  </a:cubicBezTo>
                  <a:cubicBezTo>
                    <a:pt x="160" y="26"/>
                    <a:pt x="160" y="26"/>
                    <a:pt x="16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423"/>
                    <a:pt x="83" y="506"/>
                    <a:pt x="186" y="506"/>
                  </a:cubicBezTo>
                  <a:cubicBezTo>
                    <a:pt x="186" y="506"/>
                    <a:pt x="186" y="506"/>
                    <a:pt x="186" y="506"/>
                  </a:cubicBezTo>
                  <a:cubicBezTo>
                    <a:pt x="289" y="506"/>
                    <a:pt x="373" y="423"/>
                    <a:pt x="373" y="320"/>
                  </a:cubicBezTo>
                  <a:cubicBezTo>
                    <a:pt x="373" y="186"/>
                    <a:pt x="373" y="186"/>
                    <a:pt x="373" y="186"/>
                  </a:cubicBezTo>
                  <a:cubicBezTo>
                    <a:pt x="373" y="172"/>
                    <a:pt x="385" y="160"/>
                    <a:pt x="400" y="160"/>
                  </a:cubicBezTo>
                  <a:cubicBezTo>
                    <a:pt x="400" y="160"/>
                    <a:pt x="400" y="160"/>
                    <a:pt x="400" y="160"/>
                  </a:cubicBezTo>
                  <a:cubicBezTo>
                    <a:pt x="414" y="160"/>
                    <a:pt x="426" y="172"/>
                    <a:pt x="426" y="186"/>
                  </a:cubicBezTo>
                  <a:cubicBezTo>
                    <a:pt x="426" y="480"/>
                    <a:pt x="426" y="480"/>
                    <a:pt x="426" y="480"/>
                  </a:cubicBezTo>
                  <a:cubicBezTo>
                    <a:pt x="586" y="480"/>
                    <a:pt x="586" y="480"/>
                    <a:pt x="586" y="480"/>
                  </a:cubicBezTo>
                  <a:cubicBezTo>
                    <a:pt x="586" y="186"/>
                    <a:pt x="586" y="186"/>
                    <a:pt x="586" y="186"/>
                  </a:cubicBezTo>
                  <a:cubicBezTo>
                    <a:pt x="586" y="83"/>
                    <a:pt x="503" y="0"/>
                    <a:pt x="40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297" y="0"/>
                    <a:pt x="213" y="83"/>
                    <a:pt x="213" y="186"/>
                  </a:cubicBezTo>
                  <a:close/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127ED8-48AD-4FA6-92F8-68403B31C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276" y="5783263"/>
              <a:ext cx="347663" cy="95250"/>
            </a:xfrm>
            <a:prstGeom prst="rect">
              <a:avLst/>
            </a:pr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E9394B-9DAE-4FD3-9F18-880177927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026" y="6691313"/>
              <a:ext cx="346075" cy="95250"/>
            </a:xfrm>
            <a:prstGeom prst="rect">
              <a:avLst/>
            </a:pr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Freeform 144">
              <a:extLst>
                <a:ext uri="{FF2B5EF4-FFF2-40B4-BE49-F238E27FC236}">
                  <a16:creationId xmlns:a16="http://schemas.microsoft.com/office/drawing/2014/main" id="{AB23CAB9-621E-4363-89C0-672DEC123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6213475"/>
              <a:ext cx="271463" cy="381000"/>
            </a:xfrm>
            <a:custGeom>
              <a:avLst/>
              <a:gdLst>
                <a:gd name="T0" fmla="*/ 0 w 146"/>
                <a:gd name="T1" fmla="*/ 0 h 213"/>
                <a:gd name="T2" fmla="*/ 0 w 146"/>
                <a:gd name="T3" fmla="*/ 107 h 213"/>
                <a:gd name="T4" fmla="*/ 106 w 146"/>
                <a:gd name="T5" fmla="*/ 213 h 213"/>
                <a:gd name="T6" fmla="*/ 106 w 146"/>
                <a:gd name="T7" fmla="*/ 213 h 213"/>
                <a:gd name="T8" fmla="*/ 146 w 146"/>
                <a:gd name="T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13">
                  <a:moveTo>
                    <a:pt x="0" y="0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66"/>
                    <a:pt x="47" y="213"/>
                    <a:pt x="106" y="213"/>
                  </a:cubicBezTo>
                  <a:cubicBezTo>
                    <a:pt x="106" y="213"/>
                    <a:pt x="106" y="213"/>
                    <a:pt x="106" y="213"/>
                  </a:cubicBezTo>
                  <a:cubicBezTo>
                    <a:pt x="146" y="213"/>
                    <a:pt x="146" y="213"/>
                    <a:pt x="146" y="213"/>
                  </a:cubicBez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Freeform 145">
              <a:extLst>
                <a:ext uri="{FF2B5EF4-FFF2-40B4-BE49-F238E27FC236}">
                  <a16:creationId xmlns:a16="http://schemas.microsoft.com/office/drawing/2014/main" id="{7EFC8406-31C2-4CE7-A5B2-43BCDAF7E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751" y="6523038"/>
              <a:ext cx="74613" cy="142875"/>
            </a:xfrm>
            <a:custGeom>
              <a:avLst/>
              <a:gdLst>
                <a:gd name="T0" fmla="*/ 0 w 47"/>
                <a:gd name="T1" fmla="*/ 0 h 90"/>
                <a:gd name="T2" fmla="*/ 47 w 47"/>
                <a:gd name="T3" fmla="*/ 45 h 90"/>
                <a:gd name="T4" fmla="*/ 0 w 47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90">
                  <a:moveTo>
                    <a:pt x="0" y="0"/>
                  </a:moveTo>
                  <a:lnTo>
                    <a:pt x="47" y="45"/>
                  </a:lnTo>
                  <a:lnTo>
                    <a:pt x="0" y="90"/>
                  </a:ln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Freeform 146">
              <a:extLst>
                <a:ext uri="{FF2B5EF4-FFF2-40B4-BE49-F238E27FC236}">
                  <a16:creationId xmlns:a16="http://schemas.microsoft.com/office/drawing/2014/main" id="{6C008241-6D5C-4BFE-8DF5-E67645C6B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413" y="5975350"/>
              <a:ext cx="246063" cy="381000"/>
            </a:xfrm>
            <a:custGeom>
              <a:avLst/>
              <a:gdLst>
                <a:gd name="T0" fmla="*/ 133 w 133"/>
                <a:gd name="T1" fmla="*/ 213 h 213"/>
                <a:gd name="T2" fmla="*/ 133 w 133"/>
                <a:gd name="T3" fmla="*/ 106 h 213"/>
                <a:gd name="T4" fmla="*/ 27 w 133"/>
                <a:gd name="T5" fmla="*/ 0 h 213"/>
                <a:gd name="T6" fmla="*/ 27 w 133"/>
                <a:gd name="T7" fmla="*/ 0 h 213"/>
                <a:gd name="T8" fmla="*/ 0 w 133"/>
                <a:gd name="T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13">
                  <a:moveTo>
                    <a:pt x="133" y="213"/>
                  </a:moveTo>
                  <a:cubicBezTo>
                    <a:pt x="133" y="106"/>
                    <a:pt x="133" y="106"/>
                    <a:pt x="133" y="106"/>
                  </a:cubicBezTo>
                  <a:cubicBezTo>
                    <a:pt x="133" y="47"/>
                    <a:pt x="86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Freeform 147">
              <a:extLst>
                <a:ext uri="{FF2B5EF4-FFF2-40B4-BE49-F238E27FC236}">
                  <a16:creationId xmlns:a16="http://schemas.microsoft.com/office/drawing/2014/main" id="{F5BE2D16-9629-4715-BF16-7EE40C3E8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451" y="6284913"/>
              <a:ext cx="147638" cy="71438"/>
            </a:xfrm>
            <a:custGeom>
              <a:avLst/>
              <a:gdLst>
                <a:gd name="T0" fmla="*/ 93 w 93"/>
                <a:gd name="T1" fmla="*/ 0 h 45"/>
                <a:gd name="T2" fmla="*/ 46 w 93"/>
                <a:gd name="T3" fmla="*/ 45 h 45"/>
                <a:gd name="T4" fmla="*/ 0 w 93"/>
                <a:gd name="T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" h="45">
                  <a:moveTo>
                    <a:pt x="93" y="0"/>
                  </a:moveTo>
                  <a:lnTo>
                    <a:pt x="46" y="45"/>
                  </a:lnTo>
                  <a:lnTo>
                    <a:pt x="0" y="0"/>
                  </a:lnTo>
                </a:path>
              </a:pathLst>
            </a:custGeom>
            <a:noFill/>
            <a:ln w="22225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862;p91">
            <a:extLst>
              <a:ext uri="{FF2B5EF4-FFF2-40B4-BE49-F238E27FC236}">
                <a16:creationId xmlns:a16="http://schemas.microsoft.com/office/drawing/2014/main" id="{A519387B-F671-4821-AC18-013D8A57B953}"/>
              </a:ext>
            </a:extLst>
          </p:cNvPr>
          <p:cNvSpPr txBox="1"/>
          <p:nvPr/>
        </p:nvSpPr>
        <p:spPr>
          <a:xfrm>
            <a:off x="4334089" y="4686045"/>
            <a:ext cx="152096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Predictive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Analytics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C0D216-2620-452E-9B6A-7C1250530945}"/>
              </a:ext>
            </a:extLst>
          </p:cNvPr>
          <p:cNvGrpSpPr>
            <a:grpSpLocks noChangeAspect="1"/>
          </p:cNvGrpSpPr>
          <p:nvPr/>
        </p:nvGrpSpPr>
        <p:grpSpPr>
          <a:xfrm>
            <a:off x="4772341" y="4160875"/>
            <a:ext cx="535751" cy="548640"/>
            <a:chOff x="1585913" y="47625"/>
            <a:chExt cx="1055688" cy="1081088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D5059FFE-2FF8-48D3-BDF9-F08665FEF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913" y="47625"/>
              <a:ext cx="590550" cy="1081088"/>
            </a:xfrm>
            <a:custGeom>
              <a:avLst/>
              <a:gdLst>
                <a:gd name="T0" fmla="*/ 316 w 319"/>
                <a:gd name="T1" fmla="*/ 80 h 605"/>
                <a:gd name="T2" fmla="*/ 250 w 319"/>
                <a:gd name="T3" fmla="*/ 0 h 605"/>
                <a:gd name="T4" fmla="*/ 143 w 319"/>
                <a:gd name="T5" fmla="*/ 93 h 605"/>
                <a:gd name="T6" fmla="*/ 68 w 319"/>
                <a:gd name="T7" fmla="*/ 191 h 605"/>
                <a:gd name="T8" fmla="*/ 51 w 319"/>
                <a:gd name="T9" fmla="*/ 362 h 605"/>
                <a:gd name="T10" fmla="*/ 156 w 319"/>
                <a:gd name="T11" fmla="*/ 493 h 605"/>
                <a:gd name="T12" fmla="*/ 316 w 319"/>
                <a:gd name="T13" fmla="*/ 520 h 605"/>
                <a:gd name="T14" fmla="*/ 316 w 319"/>
                <a:gd name="T15" fmla="*/ 453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605">
                  <a:moveTo>
                    <a:pt x="316" y="80"/>
                  </a:moveTo>
                  <a:cubicBezTo>
                    <a:pt x="316" y="53"/>
                    <a:pt x="319" y="0"/>
                    <a:pt x="250" y="0"/>
                  </a:cubicBezTo>
                  <a:cubicBezTo>
                    <a:pt x="195" y="0"/>
                    <a:pt x="145" y="58"/>
                    <a:pt x="143" y="93"/>
                  </a:cubicBezTo>
                  <a:cubicBezTo>
                    <a:pt x="102" y="99"/>
                    <a:pt x="62" y="139"/>
                    <a:pt x="68" y="191"/>
                  </a:cubicBezTo>
                  <a:cubicBezTo>
                    <a:pt x="28" y="210"/>
                    <a:pt x="0" y="313"/>
                    <a:pt x="51" y="362"/>
                  </a:cubicBezTo>
                  <a:cubicBezTo>
                    <a:pt x="42" y="404"/>
                    <a:pt x="70" y="501"/>
                    <a:pt x="156" y="493"/>
                  </a:cubicBezTo>
                  <a:cubicBezTo>
                    <a:pt x="177" y="605"/>
                    <a:pt x="316" y="602"/>
                    <a:pt x="316" y="520"/>
                  </a:cubicBezTo>
                  <a:cubicBezTo>
                    <a:pt x="316" y="453"/>
                    <a:pt x="316" y="453"/>
                    <a:pt x="316" y="453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A5AC7AD1-4CE5-4DB5-A7A7-BA6B4F182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026" y="214313"/>
              <a:ext cx="171450" cy="142875"/>
            </a:xfrm>
            <a:custGeom>
              <a:avLst/>
              <a:gdLst>
                <a:gd name="T0" fmla="*/ 93 w 93"/>
                <a:gd name="T1" fmla="*/ 80 h 80"/>
                <a:gd name="T2" fmla="*/ 0 w 93"/>
                <a:gd name="T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3" h="80">
                  <a:moveTo>
                    <a:pt x="93" y="80"/>
                  </a:moveTo>
                  <a:cubicBezTo>
                    <a:pt x="45" y="80"/>
                    <a:pt x="0" y="72"/>
                    <a:pt x="0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D232F2DE-BC15-4D16-90B8-EC9B19743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963" y="425450"/>
              <a:ext cx="633413" cy="120650"/>
            </a:xfrm>
            <a:custGeom>
              <a:avLst/>
              <a:gdLst>
                <a:gd name="T0" fmla="*/ 0 w 342"/>
                <a:gd name="T1" fmla="*/ 54 h 68"/>
                <a:gd name="T2" fmla="*/ 81 w 342"/>
                <a:gd name="T3" fmla="*/ 41 h 68"/>
                <a:gd name="T4" fmla="*/ 128 w 342"/>
                <a:gd name="T5" fmla="*/ 2 h 68"/>
                <a:gd name="T6" fmla="*/ 168 w 342"/>
                <a:gd name="T7" fmla="*/ 2 h 68"/>
                <a:gd name="T8" fmla="*/ 342 w 342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68">
                  <a:moveTo>
                    <a:pt x="0" y="54"/>
                  </a:moveTo>
                  <a:cubicBezTo>
                    <a:pt x="22" y="68"/>
                    <a:pt x="60" y="63"/>
                    <a:pt x="81" y="41"/>
                  </a:cubicBezTo>
                  <a:cubicBezTo>
                    <a:pt x="96" y="25"/>
                    <a:pt x="112" y="0"/>
                    <a:pt x="128" y="2"/>
                  </a:cubicBezTo>
                  <a:cubicBezTo>
                    <a:pt x="168" y="2"/>
                    <a:pt x="168" y="2"/>
                    <a:pt x="168" y="2"/>
                  </a:cubicBezTo>
                  <a:cubicBezTo>
                    <a:pt x="342" y="2"/>
                    <a:pt x="342" y="2"/>
                    <a:pt x="342" y="2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3D33C8BC-2822-4153-8715-FB7646E7B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876" y="809625"/>
              <a:ext cx="444500" cy="50800"/>
            </a:xfrm>
            <a:custGeom>
              <a:avLst/>
              <a:gdLst>
                <a:gd name="T0" fmla="*/ 0 w 240"/>
                <a:gd name="T1" fmla="*/ 29 h 29"/>
                <a:gd name="T2" fmla="*/ 66 w 240"/>
                <a:gd name="T3" fmla="*/ 0 h 29"/>
                <a:gd name="T4" fmla="*/ 240 w 2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29">
                  <a:moveTo>
                    <a:pt x="0" y="29"/>
                  </a:moveTo>
                  <a:cubicBezTo>
                    <a:pt x="9" y="6"/>
                    <a:pt x="33" y="0"/>
                    <a:pt x="66" y="0"/>
                  </a:cubicBezTo>
                  <a:cubicBezTo>
                    <a:pt x="240" y="0"/>
                    <a:pt x="240" y="0"/>
                    <a:pt x="240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D0FA29F5-2396-4001-8017-13E5B7D81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563" y="717550"/>
              <a:ext cx="77788" cy="77788"/>
            </a:xfrm>
            <a:custGeom>
              <a:avLst/>
              <a:gdLst>
                <a:gd name="T0" fmla="*/ 42 w 42"/>
                <a:gd name="T1" fmla="*/ 43 h 43"/>
                <a:gd name="T2" fmla="*/ 0 w 42"/>
                <a:gd name="T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" h="43">
                  <a:moveTo>
                    <a:pt x="42" y="43"/>
                  </a:moveTo>
                  <a:cubicBezTo>
                    <a:pt x="19" y="39"/>
                    <a:pt x="0" y="18"/>
                    <a:pt x="0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81CA2629-2ABF-4244-B791-BA915ECFE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717550"/>
              <a:ext cx="192088" cy="211138"/>
            </a:xfrm>
            <a:custGeom>
              <a:avLst/>
              <a:gdLst>
                <a:gd name="T0" fmla="*/ 0 w 104"/>
                <a:gd name="T1" fmla="*/ 118 h 118"/>
                <a:gd name="T2" fmla="*/ 104 w 104"/>
                <a:gd name="T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4" h="118">
                  <a:moveTo>
                    <a:pt x="0" y="118"/>
                  </a:moveTo>
                  <a:cubicBezTo>
                    <a:pt x="0" y="67"/>
                    <a:pt x="29" y="0"/>
                    <a:pt x="104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F57D4A18-91DC-4A1F-AF5E-4039A56F4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1176" y="450850"/>
              <a:ext cx="77788" cy="146050"/>
            </a:xfrm>
            <a:custGeom>
              <a:avLst/>
              <a:gdLst>
                <a:gd name="T0" fmla="*/ 0 w 42"/>
                <a:gd name="T1" fmla="*/ 0 h 82"/>
                <a:gd name="T2" fmla="*/ 42 w 42"/>
                <a:gd name="T3" fmla="*/ 40 h 82"/>
                <a:gd name="T4" fmla="*/ 14 w 4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82">
                  <a:moveTo>
                    <a:pt x="0" y="0"/>
                  </a:moveTo>
                  <a:cubicBezTo>
                    <a:pt x="23" y="0"/>
                    <a:pt x="42" y="16"/>
                    <a:pt x="42" y="40"/>
                  </a:cubicBezTo>
                  <a:cubicBezTo>
                    <a:pt x="42" y="58"/>
                    <a:pt x="30" y="76"/>
                    <a:pt x="14" y="82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B87800D6-3EF5-458A-9FE1-2BE3C6F54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538" y="173038"/>
              <a:ext cx="304800" cy="65088"/>
            </a:xfrm>
            <a:custGeom>
              <a:avLst/>
              <a:gdLst>
                <a:gd name="T0" fmla="*/ 164 w 164"/>
                <a:gd name="T1" fmla="*/ 36 h 36"/>
                <a:gd name="T2" fmla="*/ 84 w 164"/>
                <a:gd name="T3" fmla="*/ 36 h 36"/>
                <a:gd name="T4" fmla="*/ 0 w 164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6">
                  <a:moveTo>
                    <a:pt x="164" y="36"/>
                  </a:moveTo>
                  <a:cubicBezTo>
                    <a:pt x="84" y="36"/>
                    <a:pt x="84" y="36"/>
                    <a:pt x="84" y="36"/>
                  </a:cubicBezTo>
                  <a:cubicBezTo>
                    <a:pt x="48" y="36"/>
                    <a:pt x="12" y="31"/>
                    <a:pt x="0" y="0"/>
                  </a:cubicBez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Line 13">
              <a:extLst>
                <a:ext uri="{FF2B5EF4-FFF2-40B4-BE49-F238E27FC236}">
                  <a16:creationId xmlns:a16="http://schemas.microsoft.com/office/drawing/2014/main" id="{B3B55265-E07E-44DA-8268-016DF6338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0113" y="285750"/>
              <a:ext cx="0" cy="142875"/>
            </a:xfrm>
            <a:prstGeom prst="lin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Line 14">
              <a:extLst>
                <a:ext uri="{FF2B5EF4-FFF2-40B4-BE49-F238E27FC236}">
                  <a16:creationId xmlns:a16="http://schemas.microsoft.com/office/drawing/2014/main" id="{1B8AD3A3-853A-432F-90A0-A73A5FCBA4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0113" y="500063"/>
              <a:ext cx="0" cy="261938"/>
            </a:xfrm>
            <a:prstGeom prst="lin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Line 15">
              <a:extLst>
                <a:ext uri="{FF2B5EF4-FFF2-40B4-BE49-F238E27FC236}">
                  <a16:creationId xmlns:a16="http://schemas.microsoft.com/office/drawing/2014/main" id="{175D9E1A-E6DB-464F-B6D3-05261DD99D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0113" y="619125"/>
              <a:ext cx="149225" cy="0"/>
            </a:xfrm>
            <a:prstGeom prst="lin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Line 16">
              <a:extLst>
                <a:ext uri="{FF2B5EF4-FFF2-40B4-BE49-F238E27FC236}">
                  <a16:creationId xmlns:a16="http://schemas.microsoft.com/office/drawing/2014/main" id="{83F72670-BD3E-4FE7-A76A-FB0778FC1D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0913" y="1000125"/>
              <a:ext cx="98425" cy="0"/>
            </a:xfrm>
            <a:prstGeom prst="lin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CCAE5E8-9E13-42B8-A2A5-E37FB514B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376" y="357188"/>
              <a:ext cx="149225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F285D4A-EC8F-40E4-8DA5-6CDFD09B1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338" y="166688"/>
              <a:ext cx="147638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1B03F86-851C-441B-8ED2-3DDB8282A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338" y="547688"/>
              <a:ext cx="147638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6E6EC4-049A-46E1-B697-BA7DF903C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338" y="928688"/>
              <a:ext cx="147638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9FE818A-69F2-430D-810B-BF206E6AA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376" y="738188"/>
              <a:ext cx="149225" cy="142875"/>
            </a:xfrm>
            <a:prstGeom prst="ellipse">
              <a:avLst/>
            </a:pr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862;p91">
            <a:extLst>
              <a:ext uri="{FF2B5EF4-FFF2-40B4-BE49-F238E27FC236}">
                <a16:creationId xmlns:a16="http://schemas.microsoft.com/office/drawing/2014/main" id="{1702D25B-332C-41CB-88E0-5B04502F95CF}"/>
              </a:ext>
            </a:extLst>
          </p:cNvPr>
          <p:cNvSpPr txBox="1"/>
          <p:nvPr/>
        </p:nvSpPr>
        <p:spPr>
          <a:xfrm>
            <a:off x="4731302" y="3099095"/>
            <a:ext cx="193949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Data Lake/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Warehouse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4173583-AE54-4EBF-BB57-31098EEC264A}"/>
              </a:ext>
            </a:extLst>
          </p:cNvPr>
          <p:cNvGrpSpPr>
            <a:grpSpLocks noChangeAspect="1"/>
          </p:cNvGrpSpPr>
          <p:nvPr/>
        </p:nvGrpSpPr>
        <p:grpSpPr>
          <a:xfrm>
            <a:off x="4791854" y="2530703"/>
            <a:ext cx="484300" cy="576073"/>
            <a:chOff x="1698626" y="3860800"/>
            <a:chExt cx="846138" cy="1006476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68F49D8-79AC-43CC-83D9-B029F601FE37}"/>
                </a:ext>
              </a:extLst>
            </p:cNvPr>
            <p:cNvGrpSpPr/>
            <p:nvPr/>
          </p:nvGrpSpPr>
          <p:grpSpPr>
            <a:xfrm>
              <a:off x="1698626" y="3860800"/>
              <a:ext cx="846138" cy="1006476"/>
              <a:chOff x="1698626" y="3860800"/>
              <a:chExt cx="846138" cy="1006476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0A5F607E-A1B0-4F0B-8CA9-C27D281D4648}"/>
                  </a:ext>
                </a:extLst>
              </p:cNvPr>
              <p:cNvGrpSpPr/>
              <p:nvPr/>
            </p:nvGrpSpPr>
            <p:grpSpPr>
              <a:xfrm>
                <a:off x="1698626" y="3860800"/>
                <a:ext cx="846138" cy="1006476"/>
                <a:chOff x="1698626" y="3860800"/>
                <a:chExt cx="846138" cy="1006476"/>
              </a:xfrm>
            </p:grpSpPr>
            <p:sp>
              <p:nvSpPr>
                <p:cNvPr id="69" name="Freeform 92">
                  <a:extLst>
                    <a:ext uri="{FF2B5EF4-FFF2-40B4-BE49-F238E27FC236}">
                      <a16:creationId xmlns:a16="http://schemas.microsoft.com/office/drawing/2014/main" id="{4053B04F-F6B4-4FF5-AACC-4571B99368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8627" y="3860800"/>
                  <a:ext cx="846137" cy="384796"/>
                </a:xfrm>
                <a:custGeom>
                  <a:avLst/>
                  <a:gdLst>
                    <a:gd name="T0" fmla="*/ 454 w 454"/>
                    <a:gd name="T1" fmla="*/ 80 h 294"/>
                    <a:gd name="T2" fmla="*/ 227 w 454"/>
                    <a:gd name="T3" fmla="*/ 0 h 294"/>
                    <a:gd name="T4" fmla="*/ 0 w 454"/>
                    <a:gd name="T5" fmla="*/ 80 h 294"/>
                    <a:gd name="T6" fmla="*/ 0 w 454"/>
                    <a:gd name="T7" fmla="*/ 214 h 294"/>
                    <a:gd name="T8" fmla="*/ 227 w 454"/>
                    <a:gd name="T9" fmla="*/ 294 h 294"/>
                    <a:gd name="T10" fmla="*/ 454 w 454"/>
                    <a:gd name="T11" fmla="*/ 214 h 294"/>
                    <a:gd name="T12" fmla="*/ 454 w 454"/>
                    <a:gd name="T13" fmla="*/ 80 h 294"/>
                    <a:gd name="connsiteX0" fmla="*/ 5000 w 10000"/>
                    <a:gd name="connsiteY0" fmla="*/ 10000 h 11730"/>
                    <a:gd name="connsiteX1" fmla="*/ 10000 w 10000"/>
                    <a:gd name="connsiteY1" fmla="*/ 7279 h 11730"/>
                    <a:gd name="connsiteX2" fmla="*/ 10000 w 10000"/>
                    <a:gd name="connsiteY2" fmla="*/ 2721 h 11730"/>
                    <a:gd name="connsiteX3" fmla="*/ 5000 w 10000"/>
                    <a:gd name="connsiteY3" fmla="*/ 0 h 11730"/>
                    <a:gd name="connsiteX4" fmla="*/ 0 w 10000"/>
                    <a:gd name="connsiteY4" fmla="*/ 2721 h 11730"/>
                    <a:gd name="connsiteX5" fmla="*/ 0 w 10000"/>
                    <a:gd name="connsiteY5" fmla="*/ 7279 h 11730"/>
                    <a:gd name="connsiteX6" fmla="*/ 6081 w 10000"/>
                    <a:gd name="connsiteY6" fmla="*/ 11730 h 11730"/>
                    <a:gd name="connsiteX0" fmla="*/ 5000 w 10000"/>
                    <a:gd name="connsiteY0" fmla="*/ 10000 h 10000"/>
                    <a:gd name="connsiteX1" fmla="*/ 10000 w 10000"/>
                    <a:gd name="connsiteY1" fmla="*/ 7279 h 10000"/>
                    <a:gd name="connsiteX2" fmla="*/ 10000 w 10000"/>
                    <a:gd name="connsiteY2" fmla="*/ 2721 h 10000"/>
                    <a:gd name="connsiteX3" fmla="*/ 5000 w 10000"/>
                    <a:gd name="connsiteY3" fmla="*/ 0 h 10000"/>
                    <a:gd name="connsiteX4" fmla="*/ 0 w 10000"/>
                    <a:gd name="connsiteY4" fmla="*/ 2721 h 10000"/>
                    <a:gd name="connsiteX5" fmla="*/ 0 w 10000"/>
                    <a:gd name="connsiteY5" fmla="*/ 7279 h 10000"/>
                    <a:gd name="connsiteX0" fmla="*/ 10000 w 10000"/>
                    <a:gd name="connsiteY0" fmla="*/ 7279 h 7279"/>
                    <a:gd name="connsiteX1" fmla="*/ 10000 w 10000"/>
                    <a:gd name="connsiteY1" fmla="*/ 2721 h 7279"/>
                    <a:gd name="connsiteX2" fmla="*/ 5000 w 10000"/>
                    <a:gd name="connsiteY2" fmla="*/ 0 h 7279"/>
                    <a:gd name="connsiteX3" fmla="*/ 0 w 10000"/>
                    <a:gd name="connsiteY3" fmla="*/ 2721 h 7279"/>
                    <a:gd name="connsiteX4" fmla="*/ 0 w 10000"/>
                    <a:gd name="connsiteY4" fmla="*/ 7279 h 7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7279">
                      <a:moveTo>
                        <a:pt x="10000" y="7279"/>
                      </a:moveTo>
                      <a:lnTo>
                        <a:pt x="10000" y="2721"/>
                      </a:lnTo>
                      <a:cubicBezTo>
                        <a:pt x="10000" y="1224"/>
                        <a:pt x="7753" y="0"/>
                        <a:pt x="5000" y="0"/>
                      </a:cubicBezTo>
                      <a:cubicBezTo>
                        <a:pt x="2247" y="0"/>
                        <a:pt x="0" y="1224"/>
                        <a:pt x="0" y="2721"/>
                      </a:cubicBezTo>
                      <a:lnTo>
                        <a:pt x="0" y="7279"/>
                      </a:lnTo>
                    </a:path>
                  </a:pathLst>
                </a:custGeom>
                <a:noFill/>
                <a:ln w="22225" cap="flat">
                  <a:solidFill>
                    <a:schemeClr val="bg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Freeform 95">
                  <a:extLst>
                    <a:ext uri="{FF2B5EF4-FFF2-40B4-BE49-F238E27FC236}">
                      <a16:creationId xmlns:a16="http://schemas.microsoft.com/office/drawing/2014/main" id="{89B07B99-E8AA-4E9A-8EEA-FEBDBA9FFF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8626" y="4579938"/>
                  <a:ext cx="846138" cy="287338"/>
                </a:xfrm>
                <a:custGeom>
                  <a:avLst/>
                  <a:gdLst>
                    <a:gd name="T0" fmla="*/ 0 w 454"/>
                    <a:gd name="T1" fmla="*/ 0 h 160"/>
                    <a:gd name="T2" fmla="*/ 0 w 454"/>
                    <a:gd name="T3" fmla="*/ 80 h 160"/>
                    <a:gd name="T4" fmla="*/ 227 w 454"/>
                    <a:gd name="T5" fmla="*/ 160 h 160"/>
                    <a:gd name="T6" fmla="*/ 454 w 454"/>
                    <a:gd name="T7" fmla="*/ 80 h 160"/>
                    <a:gd name="T8" fmla="*/ 454 w 454"/>
                    <a:gd name="T9" fmla="*/ 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4" h="160">
                      <a:moveTo>
                        <a:pt x="0" y="0"/>
                      </a:move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125"/>
                        <a:pt x="102" y="160"/>
                        <a:pt x="227" y="160"/>
                      </a:cubicBezTo>
                      <a:cubicBezTo>
                        <a:pt x="352" y="160"/>
                        <a:pt x="454" y="125"/>
                        <a:pt x="454" y="80"/>
                      </a:cubicBezTo>
                      <a:cubicBezTo>
                        <a:pt x="454" y="0"/>
                        <a:pt x="454" y="0"/>
                        <a:pt x="454" y="0"/>
                      </a:cubicBezTo>
                    </a:path>
                  </a:pathLst>
                </a:custGeom>
                <a:noFill/>
                <a:ln w="22225" cap="flat">
                  <a:solidFill>
                    <a:schemeClr val="bg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6" name="Freeform 93">
                <a:extLst>
                  <a:ext uri="{FF2B5EF4-FFF2-40B4-BE49-F238E27FC236}">
                    <a16:creationId xmlns:a16="http://schemas.microsoft.com/office/drawing/2014/main" id="{80831736-759C-4D9E-AA98-EA2314514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8626" y="4005263"/>
                <a:ext cx="846138" cy="144463"/>
              </a:xfrm>
              <a:custGeom>
                <a:avLst/>
                <a:gdLst>
                  <a:gd name="T0" fmla="*/ 0 w 454"/>
                  <a:gd name="T1" fmla="*/ 0 h 80"/>
                  <a:gd name="T2" fmla="*/ 227 w 454"/>
                  <a:gd name="T3" fmla="*/ 80 h 80"/>
                  <a:gd name="T4" fmla="*/ 454 w 454"/>
                  <a:gd name="T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4" h="80">
                    <a:moveTo>
                      <a:pt x="0" y="0"/>
                    </a:moveTo>
                    <a:cubicBezTo>
                      <a:pt x="0" y="45"/>
                      <a:pt x="102" y="80"/>
                      <a:pt x="227" y="80"/>
                    </a:cubicBezTo>
                    <a:cubicBezTo>
                      <a:pt x="352" y="80"/>
                      <a:pt x="454" y="45"/>
                      <a:pt x="454" y="0"/>
                    </a:cubicBezTo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CCC7119F-5495-4884-B43E-86D6616D20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8626" y="4158394"/>
                <a:ext cx="0" cy="430212"/>
              </a:xfrm>
              <a:prstGeom prst="line">
                <a:avLst/>
              </a:prstGeom>
              <a:ln w="222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E686AC76-F996-4E10-A32D-7E5510FAAC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4764" y="4213119"/>
                <a:ext cx="0" cy="430212"/>
              </a:xfrm>
              <a:prstGeom prst="line">
                <a:avLst/>
              </a:prstGeom>
              <a:ln w="222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FF3EFE1-D416-401F-882A-B7480F94A04E}"/>
                </a:ext>
              </a:extLst>
            </p:cNvPr>
            <p:cNvGrpSpPr/>
            <p:nvPr/>
          </p:nvGrpSpPr>
          <p:grpSpPr>
            <a:xfrm>
              <a:off x="1889442" y="4260577"/>
              <a:ext cx="464511" cy="446982"/>
              <a:chOff x="7802555" y="2230438"/>
              <a:chExt cx="588962" cy="566738"/>
            </a:xfrm>
          </p:grpSpPr>
          <p:sp>
            <p:nvSpPr>
              <p:cNvPr id="63" name="Freeform 57">
                <a:extLst>
                  <a:ext uri="{FF2B5EF4-FFF2-40B4-BE49-F238E27FC236}">
                    <a16:creationId xmlns:a16="http://schemas.microsoft.com/office/drawing/2014/main" id="{AE1D3864-023C-4D4D-883E-DB138ABCE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2555" y="2230438"/>
                <a:ext cx="588962" cy="566738"/>
              </a:xfrm>
              <a:custGeom>
                <a:avLst/>
                <a:gdLst>
                  <a:gd name="T0" fmla="*/ 316 w 316"/>
                  <a:gd name="T1" fmla="*/ 122 h 315"/>
                  <a:gd name="T2" fmla="*/ 295 w 316"/>
                  <a:gd name="T3" fmla="*/ 71 h 315"/>
                  <a:gd name="T4" fmla="*/ 264 w 316"/>
                  <a:gd name="T5" fmla="*/ 81 h 315"/>
                  <a:gd name="T6" fmla="*/ 234 w 316"/>
                  <a:gd name="T7" fmla="*/ 51 h 315"/>
                  <a:gd name="T8" fmla="*/ 244 w 316"/>
                  <a:gd name="T9" fmla="*/ 21 h 315"/>
                  <a:gd name="T10" fmla="*/ 194 w 316"/>
                  <a:gd name="T11" fmla="*/ 0 h 315"/>
                  <a:gd name="T12" fmla="*/ 179 w 316"/>
                  <a:gd name="T13" fmla="*/ 29 h 315"/>
                  <a:gd name="T14" fmla="*/ 137 w 316"/>
                  <a:gd name="T15" fmla="*/ 29 h 315"/>
                  <a:gd name="T16" fmla="*/ 122 w 316"/>
                  <a:gd name="T17" fmla="*/ 0 h 315"/>
                  <a:gd name="T18" fmla="*/ 72 w 316"/>
                  <a:gd name="T19" fmla="*/ 21 h 315"/>
                  <a:gd name="T20" fmla="*/ 82 w 316"/>
                  <a:gd name="T21" fmla="*/ 51 h 315"/>
                  <a:gd name="T22" fmla="*/ 52 w 316"/>
                  <a:gd name="T23" fmla="*/ 81 h 315"/>
                  <a:gd name="T24" fmla="*/ 21 w 316"/>
                  <a:gd name="T25" fmla="*/ 71 h 315"/>
                  <a:gd name="T26" fmla="*/ 0 w 316"/>
                  <a:gd name="T27" fmla="*/ 122 h 315"/>
                  <a:gd name="T28" fmla="*/ 29 w 316"/>
                  <a:gd name="T29" fmla="*/ 136 h 315"/>
                  <a:gd name="T30" fmla="*/ 29 w 316"/>
                  <a:gd name="T31" fmla="*/ 179 h 315"/>
                  <a:gd name="T32" fmla="*/ 0 w 316"/>
                  <a:gd name="T33" fmla="*/ 193 h 315"/>
                  <a:gd name="T34" fmla="*/ 21 w 316"/>
                  <a:gd name="T35" fmla="*/ 243 h 315"/>
                  <a:gd name="T36" fmla="*/ 52 w 316"/>
                  <a:gd name="T37" fmla="*/ 233 h 315"/>
                  <a:gd name="T38" fmla="*/ 82 w 316"/>
                  <a:gd name="T39" fmla="*/ 264 h 315"/>
                  <a:gd name="T40" fmla="*/ 72 w 316"/>
                  <a:gd name="T41" fmla="*/ 294 h 315"/>
                  <a:gd name="T42" fmla="*/ 122 w 316"/>
                  <a:gd name="T43" fmla="*/ 315 h 315"/>
                  <a:gd name="T44" fmla="*/ 137 w 316"/>
                  <a:gd name="T45" fmla="*/ 286 h 315"/>
                  <a:gd name="T46" fmla="*/ 179 w 316"/>
                  <a:gd name="T47" fmla="*/ 286 h 315"/>
                  <a:gd name="T48" fmla="*/ 194 w 316"/>
                  <a:gd name="T49" fmla="*/ 315 h 315"/>
                  <a:gd name="T50" fmla="*/ 244 w 316"/>
                  <a:gd name="T51" fmla="*/ 294 h 315"/>
                  <a:gd name="T52" fmla="*/ 234 w 316"/>
                  <a:gd name="T53" fmla="*/ 264 h 315"/>
                  <a:gd name="T54" fmla="*/ 264 w 316"/>
                  <a:gd name="T55" fmla="*/ 233 h 315"/>
                  <a:gd name="T56" fmla="*/ 295 w 316"/>
                  <a:gd name="T57" fmla="*/ 243 h 315"/>
                  <a:gd name="T58" fmla="*/ 316 w 316"/>
                  <a:gd name="T59" fmla="*/ 193 h 315"/>
                  <a:gd name="T60" fmla="*/ 287 w 316"/>
                  <a:gd name="T61" fmla="*/ 179 h 315"/>
                  <a:gd name="T62" fmla="*/ 287 w 316"/>
                  <a:gd name="T63" fmla="*/ 136 h 315"/>
                  <a:gd name="T64" fmla="*/ 316 w 316"/>
                  <a:gd name="T65" fmla="*/ 12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6" h="315">
                    <a:moveTo>
                      <a:pt x="316" y="122"/>
                    </a:moveTo>
                    <a:cubicBezTo>
                      <a:pt x="295" y="71"/>
                      <a:pt x="295" y="71"/>
                      <a:pt x="295" y="71"/>
                    </a:cubicBezTo>
                    <a:cubicBezTo>
                      <a:pt x="264" y="81"/>
                      <a:pt x="264" y="81"/>
                      <a:pt x="264" y="81"/>
                    </a:cubicBezTo>
                    <a:cubicBezTo>
                      <a:pt x="256" y="70"/>
                      <a:pt x="245" y="59"/>
                      <a:pt x="234" y="51"/>
                    </a:cubicBezTo>
                    <a:cubicBezTo>
                      <a:pt x="244" y="21"/>
                      <a:pt x="244" y="21"/>
                      <a:pt x="244" y="21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179" y="29"/>
                      <a:pt x="179" y="29"/>
                      <a:pt x="179" y="29"/>
                    </a:cubicBezTo>
                    <a:cubicBezTo>
                      <a:pt x="165" y="26"/>
                      <a:pt x="151" y="26"/>
                      <a:pt x="137" y="29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82" y="51"/>
                      <a:pt x="82" y="51"/>
                      <a:pt x="82" y="51"/>
                    </a:cubicBezTo>
                    <a:cubicBezTo>
                      <a:pt x="70" y="60"/>
                      <a:pt x="60" y="70"/>
                      <a:pt x="52" y="8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29" y="136"/>
                      <a:pt x="29" y="136"/>
                      <a:pt x="29" y="136"/>
                    </a:cubicBezTo>
                    <a:cubicBezTo>
                      <a:pt x="27" y="150"/>
                      <a:pt x="27" y="164"/>
                      <a:pt x="29" y="179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21" y="243"/>
                      <a:pt x="21" y="243"/>
                      <a:pt x="21" y="243"/>
                    </a:cubicBezTo>
                    <a:cubicBezTo>
                      <a:pt x="52" y="233"/>
                      <a:pt x="52" y="233"/>
                      <a:pt x="52" y="233"/>
                    </a:cubicBezTo>
                    <a:cubicBezTo>
                      <a:pt x="60" y="245"/>
                      <a:pt x="70" y="255"/>
                      <a:pt x="82" y="264"/>
                    </a:cubicBezTo>
                    <a:cubicBezTo>
                      <a:pt x="72" y="294"/>
                      <a:pt x="72" y="294"/>
                      <a:pt x="72" y="294"/>
                    </a:cubicBezTo>
                    <a:cubicBezTo>
                      <a:pt x="122" y="315"/>
                      <a:pt x="122" y="315"/>
                      <a:pt x="122" y="315"/>
                    </a:cubicBezTo>
                    <a:cubicBezTo>
                      <a:pt x="137" y="286"/>
                      <a:pt x="137" y="286"/>
                      <a:pt x="137" y="286"/>
                    </a:cubicBezTo>
                    <a:cubicBezTo>
                      <a:pt x="151" y="288"/>
                      <a:pt x="165" y="289"/>
                      <a:pt x="179" y="286"/>
                    </a:cubicBezTo>
                    <a:cubicBezTo>
                      <a:pt x="194" y="315"/>
                      <a:pt x="194" y="315"/>
                      <a:pt x="194" y="315"/>
                    </a:cubicBezTo>
                    <a:cubicBezTo>
                      <a:pt x="244" y="294"/>
                      <a:pt x="244" y="294"/>
                      <a:pt x="244" y="294"/>
                    </a:cubicBezTo>
                    <a:cubicBezTo>
                      <a:pt x="234" y="264"/>
                      <a:pt x="234" y="264"/>
                      <a:pt x="234" y="264"/>
                    </a:cubicBezTo>
                    <a:cubicBezTo>
                      <a:pt x="246" y="255"/>
                      <a:pt x="256" y="245"/>
                      <a:pt x="264" y="233"/>
                    </a:cubicBezTo>
                    <a:cubicBezTo>
                      <a:pt x="295" y="243"/>
                      <a:pt x="295" y="243"/>
                      <a:pt x="295" y="24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287" y="179"/>
                      <a:pt x="287" y="179"/>
                      <a:pt x="287" y="179"/>
                    </a:cubicBezTo>
                    <a:cubicBezTo>
                      <a:pt x="289" y="165"/>
                      <a:pt x="289" y="150"/>
                      <a:pt x="287" y="136"/>
                    </a:cubicBezTo>
                    <a:lnTo>
                      <a:pt x="316" y="122"/>
                    </a:lnTo>
                    <a:close/>
                  </a:path>
                </a:pathLst>
              </a:cu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D8C7FAD-5AC2-4211-9CF6-D118C459F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8938" y="2424113"/>
                <a:ext cx="173038" cy="168275"/>
              </a:xfrm>
              <a:prstGeom prst="ellipse">
                <a:avLst/>
              </a:prstGeom>
              <a:noFill/>
              <a:ln w="222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2" name="Google Shape;862;p91">
            <a:extLst>
              <a:ext uri="{FF2B5EF4-FFF2-40B4-BE49-F238E27FC236}">
                <a16:creationId xmlns:a16="http://schemas.microsoft.com/office/drawing/2014/main" id="{3A0B5D52-C970-4455-9889-10BB3B7CA6FD}"/>
              </a:ext>
            </a:extLst>
          </p:cNvPr>
          <p:cNvSpPr txBox="1"/>
          <p:nvPr/>
        </p:nvSpPr>
        <p:spPr>
          <a:xfrm>
            <a:off x="2101475" y="3129588"/>
            <a:ext cx="126649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cs typeface="Arial"/>
                <a:sym typeface="Arial"/>
              </a:rPr>
              <a:t>Pipeline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FA55461-61F2-4356-9DA9-30E3117C3EFC}"/>
              </a:ext>
            </a:extLst>
          </p:cNvPr>
          <p:cNvSpPr/>
          <p:nvPr/>
        </p:nvSpPr>
        <p:spPr>
          <a:xfrm>
            <a:off x="932515" y="3200883"/>
            <a:ext cx="1636295" cy="16362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rtlCol="0" anchor="t" anchorCtr="0">
            <a:noAutofit/>
          </a:bodyPr>
          <a:lstStyle/>
          <a:p>
            <a:pPr marL="0" marR="0" indent="0" algn="l" rtl="0">
              <a:lnSpc>
                <a:spcPct val="11555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u="none" strike="noStrike" cap="none" dirty="0">
              <a:solidFill>
                <a:srgbClr val="FFFFFF"/>
              </a:solidFill>
              <a:latin typeface="Lato Light" panose="020F0302020204030203" pitchFamily="34" charset="77"/>
              <a:ea typeface="Montserrat ExtraLight"/>
              <a:cs typeface="Montserrat ExtraLight"/>
              <a:sym typeface="Montserrat ExtraLight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AA5AD42-9F54-4ABC-B9C5-5C767E372627}"/>
              </a:ext>
            </a:extLst>
          </p:cNvPr>
          <p:cNvGrpSpPr/>
          <p:nvPr/>
        </p:nvGrpSpPr>
        <p:grpSpPr>
          <a:xfrm>
            <a:off x="1465414" y="3436495"/>
            <a:ext cx="762473" cy="846064"/>
            <a:chOff x="9526588" y="307055"/>
            <a:chExt cx="688975" cy="764508"/>
          </a:xfrm>
        </p:grpSpPr>
        <p:sp>
          <p:nvSpPr>
            <p:cNvPr id="105" name="Freeform 50">
              <a:extLst>
                <a:ext uri="{FF2B5EF4-FFF2-40B4-BE49-F238E27FC236}">
                  <a16:creationId xmlns:a16="http://schemas.microsoft.com/office/drawing/2014/main" id="{F0957D63-98DF-4D24-8AD5-AED967D33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6588" y="640434"/>
              <a:ext cx="442913" cy="357188"/>
            </a:xfrm>
            <a:custGeom>
              <a:avLst/>
              <a:gdLst>
                <a:gd name="T0" fmla="*/ 240 w 240"/>
                <a:gd name="T1" fmla="*/ 67 h 200"/>
                <a:gd name="T2" fmla="*/ 240 w 240"/>
                <a:gd name="T3" fmla="*/ 54 h 200"/>
                <a:gd name="T4" fmla="*/ 120 w 240"/>
                <a:gd name="T5" fmla="*/ 0 h 200"/>
                <a:gd name="T6" fmla="*/ 0 w 240"/>
                <a:gd name="T7" fmla="*/ 67 h 200"/>
                <a:gd name="T8" fmla="*/ 0 w 240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00">
                  <a:moveTo>
                    <a:pt x="240" y="67"/>
                  </a:moveTo>
                  <a:cubicBezTo>
                    <a:pt x="240" y="54"/>
                    <a:pt x="240" y="54"/>
                    <a:pt x="240" y="54"/>
                  </a:cubicBezTo>
                  <a:cubicBezTo>
                    <a:pt x="240" y="30"/>
                    <a:pt x="174" y="0"/>
                    <a:pt x="120" y="0"/>
                  </a:cubicBezTo>
                  <a:cubicBezTo>
                    <a:pt x="66" y="0"/>
                    <a:pt x="0" y="43"/>
                    <a:pt x="0" y="67"/>
                  </a:cubicBezTo>
                  <a:cubicBezTo>
                    <a:pt x="0" y="200"/>
                    <a:pt x="0" y="200"/>
                    <a:pt x="0" y="200"/>
                  </a:cubicBezTo>
                </a:path>
              </a:pathLst>
            </a:custGeom>
            <a:noFill/>
            <a:ln w="38100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Freeform 51">
              <a:extLst>
                <a:ext uri="{FF2B5EF4-FFF2-40B4-BE49-F238E27FC236}">
                  <a16:creationId xmlns:a16="http://schemas.microsoft.com/office/drawing/2014/main" id="{FDC6268B-42AE-4105-8E7F-AE1FF398A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7238" y="307055"/>
              <a:ext cx="222250" cy="261938"/>
            </a:xfrm>
            <a:custGeom>
              <a:avLst/>
              <a:gdLst>
                <a:gd name="T0" fmla="*/ 60 w 120"/>
                <a:gd name="T1" fmla="*/ 0 h 146"/>
                <a:gd name="T2" fmla="*/ 0 w 120"/>
                <a:gd name="T3" fmla="*/ 52 h 146"/>
                <a:gd name="T4" fmla="*/ 0 w 120"/>
                <a:gd name="T5" fmla="*/ 94 h 146"/>
                <a:gd name="T6" fmla="*/ 60 w 120"/>
                <a:gd name="T7" fmla="*/ 146 h 146"/>
                <a:gd name="T8" fmla="*/ 120 w 120"/>
                <a:gd name="T9" fmla="*/ 94 h 146"/>
                <a:gd name="T10" fmla="*/ 120 w 120"/>
                <a:gd name="T11" fmla="*/ 52 h 146"/>
                <a:gd name="T12" fmla="*/ 60 w 120"/>
                <a:gd name="T1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46">
                  <a:moveTo>
                    <a:pt x="60" y="0"/>
                  </a:moveTo>
                  <a:cubicBezTo>
                    <a:pt x="29" y="0"/>
                    <a:pt x="0" y="23"/>
                    <a:pt x="0" y="5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23"/>
                    <a:pt x="29" y="146"/>
                    <a:pt x="60" y="146"/>
                  </a:cubicBezTo>
                  <a:cubicBezTo>
                    <a:pt x="91" y="146"/>
                    <a:pt x="120" y="123"/>
                    <a:pt x="120" y="94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0" y="23"/>
                    <a:pt x="91" y="0"/>
                    <a:pt x="60" y="0"/>
                  </a:cubicBezTo>
                  <a:close/>
                </a:path>
              </a:pathLst>
            </a:custGeom>
            <a:noFill/>
            <a:ln w="38100" cap="rnd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Freeform 52">
              <a:extLst>
                <a:ext uri="{FF2B5EF4-FFF2-40B4-BE49-F238E27FC236}">
                  <a16:creationId xmlns:a16="http://schemas.microsoft.com/office/drawing/2014/main" id="{F8B4D6D9-4EB5-44D5-8F47-6C9A4918A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7238" y="833438"/>
              <a:ext cx="568325" cy="238125"/>
            </a:xfrm>
            <a:custGeom>
              <a:avLst/>
              <a:gdLst>
                <a:gd name="T0" fmla="*/ 280 w 358"/>
                <a:gd name="T1" fmla="*/ 150 h 150"/>
                <a:gd name="T2" fmla="*/ 358 w 358"/>
                <a:gd name="T3" fmla="*/ 0 h 150"/>
                <a:gd name="T4" fmla="*/ 140 w 358"/>
                <a:gd name="T5" fmla="*/ 0 h 150"/>
                <a:gd name="T6" fmla="*/ 94 w 358"/>
                <a:gd name="T7" fmla="*/ 105 h 150"/>
                <a:gd name="T8" fmla="*/ 0 w 358"/>
                <a:gd name="T9" fmla="*/ 10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50">
                  <a:moveTo>
                    <a:pt x="280" y="150"/>
                  </a:moveTo>
                  <a:lnTo>
                    <a:pt x="358" y="0"/>
                  </a:lnTo>
                  <a:lnTo>
                    <a:pt x="140" y="0"/>
                  </a:lnTo>
                  <a:lnTo>
                    <a:pt x="94" y="105"/>
                  </a:lnTo>
                  <a:lnTo>
                    <a:pt x="0" y="105"/>
                  </a:lnTo>
                </a:path>
              </a:pathLst>
            </a:custGeom>
            <a:noFill/>
            <a:ln w="38100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Line 54">
              <a:extLst>
                <a:ext uri="{FF2B5EF4-FFF2-40B4-BE49-F238E27FC236}">
                  <a16:creationId xmlns:a16="http://schemas.microsoft.com/office/drawing/2014/main" id="{0DD9ED0B-00C2-423C-A7FF-369215A636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0216" y="1071563"/>
              <a:ext cx="476839" cy="0"/>
            </a:xfrm>
            <a:prstGeom prst="line">
              <a:avLst/>
            </a:prstGeom>
            <a:noFill/>
            <a:ln w="38100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862;p91">
            <a:extLst>
              <a:ext uri="{FF2B5EF4-FFF2-40B4-BE49-F238E27FC236}">
                <a16:creationId xmlns:a16="http://schemas.microsoft.com/office/drawing/2014/main" id="{79C2D352-D080-43BC-934D-B3368B75F08B}"/>
              </a:ext>
            </a:extLst>
          </p:cNvPr>
          <p:cNvSpPr txBox="1"/>
          <p:nvPr/>
        </p:nvSpPr>
        <p:spPr>
          <a:xfrm>
            <a:off x="552883" y="4282751"/>
            <a:ext cx="1876363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70769-55D1-4E89-9770-5967701232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DC3EC6C-1BB3-4D1F-9F9D-1C56BA74CA14}"/>
              </a:ext>
            </a:extLst>
          </p:cNvPr>
          <p:cNvSpPr/>
          <p:nvPr/>
        </p:nvSpPr>
        <p:spPr>
          <a:xfrm>
            <a:off x="8580120" y="2929249"/>
            <a:ext cx="3457891" cy="1698310"/>
          </a:xfrm>
          <a:prstGeom prst="rect">
            <a:avLst/>
          </a:prstGeom>
          <a:solidFill>
            <a:srgbClr val="DFE0E1"/>
          </a:solidFill>
          <a:ln w="25400" cap="flat" cmpd="sng" algn="ctr">
            <a:noFill/>
            <a:prstDash val="solid"/>
          </a:ln>
          <a:effectLst>
            <a:softEdge rad="31750"/>
          </a:effectLst>
        </p:spPr>
        <p:txBody>
          <a:bodyPr rtlCol="0" anchor="ctr"/>
          <a:lstStyle/>
          <a:p>
            <a:pPr lvl="0">
              <a:buClrTx/>
            </a:pPr>
            <a:r>
              <a:rPr lang="en-US" sz="2000" b="1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five data platforms combine a </a:t>
            </a:r>
            <a:r>
              <a:rPr lang="en-US" sz="2000" b="1" dirty="0">
                <a:solidFill>
                  <a:srgbClr val="F07F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SQL database &amp; Predictive Analytics platform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C6F5427-8E49-45C0-9A7A-203235119858}"/>
              </a:ext>
            </a:extLst>
          </p:cNvPr>
          <p:cNvGrpSpPr/>
          <p:nvPr/>
        </p:nvGrpSpPr>
        <p:grpSpPr>
          <a:xfrm>
            <a:off x="6495413" y="2157572"/>
            <a:ext cx="1848797" cy="3371121"/>
            <a:chOff x="6495413" y="2157572"/>
            <a:chExt cx="1848797" cy="3371121"/>
          </a:xfrm>
        </p:grpSpPr>
        <p:sp>
          <p:nvSpPr>
            <p:cNvPr id="75" name="Rectangle 6">
              <a:extLst>
                <a:ext uri="{FF2B5EF4-FFF2-40B4-BE49-F238E27FC236}">
                  <a16:creationId xmlns:a16="http://schemas.microsoft.com/office/drawing/2014/main" id="{97A5FAEE-4DEF-4ABA-B7DC-7135610AE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2285" y="5078413"/>
              <a:ext cx="1588" cy="1588"/>
            </a:xfrm>
            <a:prstGeom prst="rect">
              <a:avLst/>
            </a:prstGeom>
            <a:solidFill>
              <a:srgbClr val="6D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8">
              <a:extLst>
                <a:ext uri="{FF2B5EF4-FFF2-40B4-BE49-F238E27FC236}">
                  <a16:creationId xmlns:a16="http://schemas.microsoft.com/office/drawing/2014/main" id="{E446E0B7-C03A-4A29-A660-97CE79C12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1960" y="3868738"/>
              <a:ext cx="1588" cy="1588"/>
            </a:xfrm>
            <a:prstGeom prst="rect">
              <a:avLst/>
            </a:prstGeom>
            <a:solidFill>
              <a:srgbClr val="B22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2" name="Google Shape;1424;p104">
              <a:extLst>
                <a:ext uri="{FF2B5EF4-FFF2-40B4-BE49-F238E27FC236}">
                  <a16:creationId xmlns:a16="http://schemas.microsoft.com/office/drawing/2014/main" id="{CF7F8B8B-7644-4DAA-914D-E39940722B2E}"/>
                </a:ext>
              </a:extLst>
            </p:cNvPr>
            <p:cNvPicPr preferRelativeResize="0"/>
            <p:nvPr/>
          </p:nvPicPr>
          <p:blipFill rotWithShape="1">
            <a:blip r:embed="rId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1080" b="4846"/>
            <a:stretch/>
          </p:blipFill>
          <p:spPr>
            <a:xfrm>
              <a:off x="6495413" y="2157572"/>
              <a:ext cx="1848797" cy="462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1425;p104">
              <a:extLst>
                <a:ext uri="{FF2B5EF4-FFF2-40B4-BE49-F238E27FC236}">
                  <a16:creationId xmlns:a16="http://schemas.microsoft.com/office/drawing/2014/main" id="{5CF5F6C9-7F92-4164-B2F1-AC7366BE764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5808" b="23277"/>
            <a:stretch/>
          </p:blipFill>
          <p:spPr>
            <a:xfrm>
              <a:off x="6817989" y="2693817"/>
              <a:ext cx="1203644" cy="554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1426;p104">
              <a:extLst>
                <a:ext uri="{FF2B5EF4-FFF2-40B4-BE49-F238E27FC236}">
                  <a16:creationId xmlns:a16="http://schemas.microsoft.com/office/drawing/2014/main" id="{F2F5177F-8CA4-4B0C-9FC1-199855508D71}"/>
                </a:ext>
              </a:extLst>
            </p:cNvPr>
            <p:cNvPicPr preferRelativeResize="0"/>
            <p:nvPr/>
          </p:nvPicPr>
          <p:blipFill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6242" y="4163061"/>
              <a:ext cx="1327138" cy="4644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1427;p104">
              <a:extLst>
                <a:ext uri="{FF2B5EF4-FFF2-40B4-BE49-F238E27FC236}">
                  <a16:creationId xmlns:a16="http://schemas.microsoft.com/office/drawing/2014/main" id="{31C3BA07-E6C5-4122-8170-E1A622567EDB}"/>
                </a:ext>
              </a:extLst>
            </p:cNvPr>
            <p:cNvPicPr preferRelativeResize="0"/>
            <p:nvPr/>
          </p:nvPicPr>
          <p:blipFill rotWithShape="1">
            <a:blip r:embed="rId5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10"/>
            <a:stretch/>
          </p:blipFill>
          <p:spPr>
            <a:xfrm>
              <a:off x="6714770" y="4811056"/>
              <a:ext cx="1410083" cy="7176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1428;p104">
              <a:extLst>
                <a:ext uri="{FF2B5EF4-FFF2-40B4-BE49-F238E27FC236}">
                  <a16:creationId xmlns:a16="http://schemas.microsoft.com/office/drawing/2014/main" id="{EC66BDEC-2175-4F61-BE0E-A9BD0FCE2DB0}"/>
                </a:ext>
              </a:extLst>
            </p:cNvPr>
            <p:cNvPicPr preferRelativeResize="0"/>
            <p:nvPr/>
          </p:nvPicPr>
          <p:blipFill>
            <a:blip r:embed="rId6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3608" y="3432119"/>
              <a:ext cx="912407" cy="5474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4AABE31D-2DD2-456A-BC18-87E66CFF4CF9}"/>
              </a:ext>
            </a:extLst>
          </p:cNvPr>
          <p:cNvSpPr txBox="1"/>
          <p:nvPr/>
        </p:nvSpPr>
        <p:spPr>
          <a:xfrm>
            <a:off x="2551279" y="1466218"/>
            <a:ext cx="3041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Modern Data Stack</a:t>
            </a:r>
          </a:p>
        </p:txBody>
      </p:sp>
    </p:spTree>
    <p:extLst>
      <p:ext uri="{BB962C8B-B14F-4D97-AF65-F5344CB8AC3E}">
        <p14:creationId xmlns:p14="http://schemas.microsoft.com/office/powerpoint/2010/main" val="183459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RelationalAI-1">
      <a:dk1>
        <a:srgbClr val="000000"/>
      </a:dk1>
      <a:lt1>
        <a:srgbClr val="FFFFFF"/>
      </a:lt1>
      <a:dk2>
        <a:srgbClr val="070F4D"/>
      </a:dk2>
      <a:lt2>
        <a:srgbClr val="F07F65"/>
      </a:lt2>
      <a:accent1>
        <a:srgbClr val="D9E6EB"/>
      </a:accent1>
      <a:accent2>
        <a:srgbClr val="CA6193"/>
      </a:accent2>
      <a:accent3>
        <a:srgbClr val="92979C"/>
      </a:accent3>
      <a:accent4>
        <a:srgbClr val="F8E6D8"/>
      </a:accent4>
      <a:accent5>
        <a:srgbClr val="404776"/>
      </a:accent5>
      <a:accent6>
        <a:srgbClr val="8C53B8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spcFirstLastPara="1" wrap="square" lIns="0" tIns="0" rIns="0" bIns="0" rtlCol="0" anchor="t" anchorCtr="0">
        <a:noAutofit/>
      </a:bodyPr>
      <a:lstStyle>
        <a:defPPr marL="0" marR="0" indent="0" algn="l" rtl="0">
          <a:lnSpc>
            <a:spcPct val="115555"/>
          </a:lnSpc>
          <a:spcBef>
            <a:spcPts val="0"/>
          </a:spcBef>
          <a:spcAft>
            <a:spcPts val="0"/>
          </a:spcAft>
          <a:buNone/>
          <a:defRPr sz="3375" u="none" strike="noStrike" cap="none" dirty="0">
            <a:solidFill>
              <a:srgbClr val="FFFFFF"/>
            </a:solidFill>
            <a:latin typeface="Lato Light" panose="020F0302020204030203" pitchFamily="34" charset="77"/>
            <a:ea typeface="Montserrat ExtraLight"/>
            <a:cs typeface="Montserrat ExtraLight"/>
            <a:sym typeface="Montserrat ExtraLight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EF0347B99F334C93601F0AB4A0943F" ma:contentTypeVersion="7" ma:contentTypeDescription="Create a new document." ma:contentTypeScope="" ma:versionID="f07630e9062ba5090d2d4aa2c0a45885">
  <xsd:schema xmlns:xsd="http://www.w3.org/2001/XMLSchema" xmlns:xs="http://www.w3.org/2001/XMLSchema" xmlns:p="http://schemas.microsoft.com/office/2006/metadata/properties" xmlns:ns3="d95ffab4-ad8d-4703-9a3b-53a0fae0cb69" xmlns:ns4="a522b9ae-cde7-4bb1-9cf0-9d01add49aa6" targetNamespace="http://schemas.microsoft.com/office/2006/metadata/properties" ma:root="true" ma:fieldsID="a997d3970c4dad00e487b7aacf39f3da" ns3:_="" ns4:_="">
    <xsd:import namespace="d95ffab4-ad8d-4703-9a3b-53a0fae0cb69"/>
    <xsd:import namespace="a522b9ae-cde7-4bb1-9cf0-9d01add49a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5ffab4-ad8d-4703-9a3b-53a0fae0cb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22b9ae-cde7-4bb1-9cf0-9d01add49aa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DB9DF6-B8D2-4811-9FA6-4A95E4B5CF35}">
  <ds:schemaRefs>
    <ds:schemaRef ds:uri="d95ffab4-ad8d-4703-9a3b-53a0fae0cb69"/>
    <ds:schemaRef ds:uri="http://purl.org/dc/dcmitype/"/>
    <ds:schemaRef ds:uri="http://purl.org/dc/terms/"/>
    <ds:schemaRef ds:uri="a522b9ae-cde7-4bb1-9cf0-9d01add49aa6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5811822-F648-4E0E-8EED-921B3F587B97}">
  <ds:schemaRefs>
    <ds:schemaRef ds:uri="a522b9ae-cde7-4bb1-9cf0-9d01add49aa6"/>
    <ds:schemaRef ds:uri="d95ffab4-ad8d-4703-9a3b-53a0fae0cb69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C6E41A-575D-41A3-AD40-2BF3619441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4835</TotalTime>
  <Words>1442</Words>
  <Application>Microsoft Office PowerPoint</Application>
  <PresentationFormat>Widescreen</PresentationFormat>
  <Paragraphs>369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Lato</vt:lpstr>
      <vt:lpstr>Arial</vt:lpstr>
      <vt:lpstr>Calibri</vt:lpstr>
      <vt:lpstr>Franklin Gothic Book</vt:lpstr>
      <vt:lpstr>Montserrat</vt:lpstr>
      <vt:lpstr>Montserrat Medium</vt:lpstr>
      <vt:lpstr>Calibri Light</vt:lpstr>
      <vt:lpstr>DM Sans</vt:lpstr>
      <vt:lpstr>Lato Light</vt:lpstr>
      <vt:lpstr>Arial Rounded MT Bold</vt:lpstr>
      <vt:lpstr>Office Theme</vt:lpstr>
      <vt:lpstr>Custom Design</vt:lpstr>
      <vt:lpstr>From the  Modern Data Stack  to Knowledge Graphs </vt:lpstr>
      <vt:lpstr>Birth of the Modern Data Stack</vt:lpstr>
      <vt:lpstr>PowerPoint Presentation</vt:lpstr>
      <vt:lpstr>Modern Data Stack</vt:lpstr>
      <vt:lpstr>Five different Modern Data Stack platforms</vt:lpstr>
      <vt:lpstr>Data Pipeline</vt:lpstr>
      <vt:lpstr>Business Analytics</vt:lpstr>
      <vt:lpstr>Predictive Analytics</vt:lpstr>
      <vt:lpstr>Five Data Platforms</vt:lpstr>
      <vt:lpstr>Data Applications</vt:lpstr>
      <vt:lpstr>Reverse ETL</vt:lpstr>
      <vt:lpstr>Governance Categories</vt:lpstr>
      <vt:lpstr>Governance Applications</vt:lpstr>
      <vt:lpstr>Governance Applications are Data Apps</vt:lpstr>
      <vt:lpstr>SQL Databases &amp; Governance Applications</vt:lpstr>
      <vt:lpstr>PowerPoint Presentation</vt:lpstr>
      <vt:lpstr>Why can’t SQL support the complex relationships  required for governance?</vt:lpstr>
      <vt:lpstr>DBT Labs proposes a Semantic Layer</vt:lpstr>
      <vt:lpstr>Adding a Semantic Layer</vt:lpstr>
      <vt:lpstr>Knowledge Graphs fulfill the requirements of the Governance Semantic Layer</vt:lpstr>
      <vt:lpstr>PowerPoint Presentation</vt:lpstr>
      <vt:lpstr>Knowledge Graph System as the Semantic Layer</vt:lpstr>
      <vt:lpstr>How do you build a Knowledge Graph System?</vt:lpstr>
      <vt:lpstr>PowerPoint Presentation</vt:lpstr>
      <vt:lpstr>Relational Knowledge Graph System</vt:lpstr>
      <vt:lpstr>Relational Knowledge Graph System </vt:lpstr>
      <vt:lpstr>Relational Knowledge Graph System </vt:lpstr>
      <vt:lpstr>PowerPoint Presentation</vt:lpstr>
      <vt:lpstr>Relational Knowledge Graph System Timeline</vt:lpstr>
      <vt:lpstr>Modern Data Fabric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RelationalAI</dc:creator>
  <cp:keywords/>
  <dc:description/>
  <cp:lastModifiedBy>Bob Muglia</cp:lastModifiedBy>
  <cp:revision>32</cp:revision>
  <dcterms:created xsi:type="dcterms:W3CDTF">2022-04-05T12:52:15Z</dcterms:created>
  <dcterms:modified xsi:type="dcterms:W3CDTF">2022-05-04T11:59:27Z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0x010100F1EF0347B99F334C93601F0AB4A0943F</vt:lpwstr>
  </property>
</Properties>
</file>