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5" r:id="rId2"/>
    <p:sldId id="257" r:id="rId3"/>
    <p:sldId id="297" r:id="rId4"/>
    <p:sldId id="298" r:id="rId5"/>
    <p:sldId id="312" r:id="rId6"/>
    <p:sldId id="305" r:id="rId7"/>
    <p:sldId id="307" r:id="rId8"/>
    <p:sldId id="313" r:id="rId9"/>
    <p:sldId id="314" r:id="rId10"/>
    <p:sldId id="315" r:id="rId11"/>
    <p:sldId id="296" r:id="rId12"/>
    <p:sldId id="31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04" autoAdjust="0"/>
  </p:normalViewPr>
  <p:slideViewPr>
    <p:cSldViewPr>
      <p:cViewPr varScale="1">
        <p:scale>
          <a:sx n="73" d="100"/>
          <a:sy n="73" d="100"/>
        </p:scale>
        <p:origin x="173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5EA5F-985E-41D5-8E58-00D28C0390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0DF01A-1C3A-4B63-A4C4-437659C494CC}">
      <dgm:prSet/>
      <dgm:spPr/>
      <dgm:t>
        <a:bodyPr/>
        <a:lstStyle/>
        <a:p>
          <a:pPr>
            <a:lnSpc>
              <a:spcPct val="100000"/>
            </a:lnSpc>
          </a:pPr>
          <a:r>
            <a:rPr lang="en-US" b="1"/>
            <a:t>Offline signatures are still the primary means of authentication and authorization in financial and legal transactions.</a:t>
          </a:r>
          <a:endParaRPr lang="en-US"/>
        </a:p>
      </dgm:t>
    </dgm:pt>
    <dgm:pt modelId="{79A2261C-80CB-4643-81D6-502DC2DF42A1}" type="parTrans" cxnId="{22CAB904-B3F7-4AD3-A2C4-1B11A7B6415B}">
      <dgm:prSet/>
      <dgm:spPr/>
      <dgm:t>
        <a:bodyPr/>
        <a:lstStyle/>
        <a:p>
          <a:endParaRPr lang="en-US"/>
        </a:p>
      </dgm:t>
    </dgm:pt>
    <dgm:pt modelId="{339B94D7-6E7D-445C-8587-5DD7E4199AF6}" type="sibTrans" cxnId="{22CAB904-B3F7-4AD3-A2C4-1B11A7B6415B}">
      <dgm:prSet/>
      <dgm:spPr/>
      <dgm:t>
        <a:bodyPr/>
        <a:lstStyle/>
        <a:p>
          <a:endParaRPr lang="en-US"/>
        </a:p>
      </dgm:t>
    </dgm:pt>
    <dgm:pt modelId="{60832C58-AD5E-4344-85DF-E1AC1980E290}">
      <dgm:prSet/>
      <dgm:spPr/>
      <dgm:t>
        <a:bodyPr/>
        <a:lstStyle/>
        <a:p>
          <a:pPr>
            <a:lnSpc>
              <a:spcPct val="100000"/>
            </a:lnSpc>
          </a:pPr>
          <a:r>
            <a:rPr lang="en-US" b="1" dirty="0"/>
            <a:t>The offline signature verification system is more complicated.</a:t>
          </a:r>
          <a:endParaRPr lang="en-US" dirty="0"/>
        </a:p>
      </dgm:t>
    </dgm:pt>
    <dgm:pt modelId="{F42A9B0D-8CB3-430C-A86A-2D3C28D2AC18}" type="parTrans" cxnId="{73CA97FF-BD02-4341-BFF1-13C77B48D16D}">
      <dgm:prSet/>
      <dgm:spPr/>
      <dgm:t>
        <a:bodyPr/>
        <a:lstStyle/>
        <a:p>
          <a:endParaRPr lang="en-US"/>
        </a:p>
      </dgm:t>
    </dgm:pt>
    <dgm:pt modelId="{BA0332E1-1F8B-459B-862A-73CE011B2E2C}" type="sibTrans" cxnId="{73CA97FF-BD02-4341-BFF1-13C77B48D16D}">
      <dgm:prSet/>
      <dgm:spPr/>
      <dgm:t>
        <a:bodyPr/>
        <a:lstStyle/>
        <a:p>
          <a:endParaRPr lang="en-US"/>
        </a:p>
      </dgm:t>
    </dgm:pt>
    <dgm:pt modelId="{496646D2-B2F5-4211-BBE1-A595236C2AB2}">
      <dgm:prSet/>
      <dgm:spPr/>
      <dgm:t>
        <a:bodyPr/>
        <a:lstStyle/>
        <a:p>
          <a:pPr>
            <a:lnSpc>
              <a:spcPct val="100000"/>
            </a:lnSpc>
          </a:pPr>
          <a:r>
            <a:rPr lang="en-US" b="1" dirty="0"/>
            <a:t>A person's signature is not always consistent from the angle of scale and rotation and is often overwritten by stamps and other noise.</a:t>
          </a:r>
          <a:endParaRPr lang="en-US" dirty="0"/>
        </a:p>
      </dgm:t>
    </dgm:pt>
    <dgm:pt modelId="{5380EFF5-74FF-4FC6-9DEB-9EC3AE3BA066}" type="parTrans" cxnId="{086F023A-B245-4ACD-8C8D-287D073DE777}">
      <dgm:prSet/>
      <dgm:spPr/>
      <dgm:t>
        <a:bodyPr/>
        <a:lstStyle/>
        <a:p>
          <a:endParaRPr lang="en-US"/>
        </a:p>
      </dgm:t>
    </dgm:pt>
    <dgm:pt modelId="{BBC9B4A6-FB34-4A48-B73C-CA8304015868}" type="sibTrans" cxnId="{086F023A-B245-4ACD-8C8D-287D073DE777}">
      <dgm:prSet/>
      <dgm:spPr/>
      <dgm:t>
        <a:bodyPr/>
        <a:lstStyle/>
        <a:p>
          <a:endParaRPr lang="en-US"/>
        </a:p>
      </dgm:t>
    </dgm:pt>
    <dgm:pt modelId="{6EC949E6-BB42-45BD-B25D-356AB0282C84}" type="pres">
      <dgm:prSet presAssocID="{2E15EA5F-985E-41D5-8E58-00D28C03902F}" presName="root" presStyleCnt="0">
        <dgm:presLayoutVars>
          <dgm:dir/>
          <dgm:resizeHandles val="exact"/>
        </dgm:presLayoutVars>
      </dgm:prSet>
      <dgm:spPr/>
    </dgm:pt>
    <dgm:pt modelId="{5645FD1C-2F0F-4163-B39F-BBB386615E13}" type="pres">
      <dgm:prSet presAssocID="{110DF01A-1C3A-4B63-A4C4-437659C494CC}" presName="compNode" presStyleCnt="0"/>
      <dgm:spPr/>
    </dgm:pt>
    <dgm:pt modelId="{68695399-EDA1-4474-B154-32CC9580A4A5}" type="pres">
      <dgm:prSet presAssocID="{110DF01A-1C3A-4B63-A4C4-437659C494CC}" presName="bgRect" presStyleLbl="bgShp" presStyleIdx="0" presStyleCnt="3"/>
      <dgm:spPr/>
    </dgm:pt>
    <dgm:pt modelId="{72E356E0-E027-43A8-82FD-2CE6DEF57B7E}" type="pres">
      <dgm:prSet presAssocID="{110DF01A-1C3A-4B63-A4C4-437659C494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redit card"/>
        </a:ext>
      </dgm:extLst>
    </dgm:pt>
    <dgm:pt modelId="{74B8D6FC-FBAB-4506-A1A5-77739620CD85}" type="pres">
      <dgm:prSet presAssocID="{110DF01A-1C3A-4B63-A4C4-437659C494CC}" presName="spaceRect" presStyleCnt="0"/>
      <dgm:spPr/>
    </dgm:pt>
    <dgm:pt modelId="{339A3DDA-A307-4712-B52A-73D27F346F92}" type="pres">
      <dgm:prSet presAssocID="{110DF01A-1C3A-4B63-A4C4-437659C494CC}" presName="parTx" presStyleLbl="revTx" presStyleIdx="0" presStyleCnt="3">
        <dgm:presLayoutVars>
          <dgm:chMax val="0"/>
          <dgm:chPref val="0"/>
        </dgm:presLayoutVars>
      </dgm:prSet>
      <dgm:spPr/>
    </dgm:pt>
    <dgm:pt modelId="{C606FAD5-4D00-46CF-BFFF-2C2843E163D2}" type="pres">
      <dgm:prSet presAssocID="{339B94D7-6E7D-445C-8587-5DD7E4199AF6}" presName="sibTrans" presStyleCnt="0"/>
      <dgm:spPr/>
    </dgm:pt>
    <dgm:pt modelId="{D1819993-C634-4A71-96FE-CCAE22AB2864}" type="pres">
      <dgm:prSet presAssocID="{60832C58-AD5E-4344-85DF-E1AC1980E290}" presName="compNode" presStyleCnt="0"/>
      <dgm:spPr/>
    </dgm:pt>
    <dgm:pt modelId="{2118DA2C-17D7-4562-B034-194373C895D3}" type="pres">
      <dgm:prSet presAssocID="{60832C58-AD5E-4344-85DF-E1AC1980E290}" presName="bgRect" presStyleLbl="bgShp" presStyleIdx="1" presStyleCnt="3"/>
      <dgm:spPr/>
    </dgm:pt>
    <dgm:pt modelId="{1BFD72B7-47B9-459A-B8F9-C27D17A562CD}" type="pres">
      <dgm:prSet presAssocID="{60832C58-AD5E-4344-85DF-E1AC1980E2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redder"/>
        </a:ext>
      </dgm:extLst>
    </dgm:pt>
    <dgm:pt modelId="{84BBB2BA-0476-4269-9B47-1DB107507363}" type="pres">
      <dgm:prSet presAssocID="{60832C58-AD5E-4344-85DF-E1AC1980E290}" presName="spaceRect" presStyleCnt="0"/>
      <dgm:spPr/>
    </dgm:pt>
    <dgm:pt modelId="{E1A9B0BC-032B-4748-9BB9-E9593F89E90E}" type="pres">
      <dgm:prSet presAssocID="{60832C58-AD5E-4344-85DF-E1AC1980E290}" presName="parTx" presStyleLbl="revTx" presStyleIdx="1" presStyleCnt="3">
        <dgm:presLayoutVars>
          <dgm:chMax val="0"/>
          <dgm:chPref val="0"/>
        </dgm:presLayoutVars>
      </dgm:prSet>
      <dgm:spPr/>
    </dgm:pt>
    <dgm:pt modelId="{7102C6DB-3096-4E83-8D85-41AE3BC4CD6B}" type="pres">
      <dgm:prSet presAssocID="{BA0332E1-1F8B-459B-862A-73CE011B2E2C}" presName="sibTrans" presStyleCnt="0"/>
      <dgm:spPr/>
    </dgm:pt>
    <dgm:pt modelId="{AFB3F637-529B-4B42-8616-D25106723706}" type="pres">
      <dgm:prSet presAssocID="{496646D2-B2F5-4211-BBE1-A595236C2AB2}" presName="compNode" presStyleCnt="0"/>
      <dgm:spPr/>
    </dgm:pt>
    <dgm:pt modelId="{20048626-84C9-4B4B-911D-E548E9C7B30F}" type="pres">
      <dgm:prSet presAssocID="{496646D2-B2F5-4211-BBE1-A595236C2AB2}" presName="bgRect" presStyleLbl="bgShp" presStyleIdx="2" presStyleCnt="3"/>
      <dgm:spPr/>
    </dgm:pt>
    <dgm:pt modelId="{CCF6681A-9550-48C7-8FDC-7BD10B8E208F}" type="pres">
      <dgm:prSet presAssocID="{496646D2-B2F5-4211-BBE1-A595236C2A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otes"/>
        </a:ext>
      </dgm:extLst>
    </dgm:pt>
    <dgm:pt modelId="{E9314398-1D3A-4EA2-8AD3-960A5BF15EA1}" type="pres">
      <dgm:prSet presAssocID="{496646D2-B2F5-4211-BBE1-A595236C2AB2}" presName="spaceRect" presStyleCnt="0"/>
      <dgm:spPr/>
    </dgm:pt>
    <dgm:pt modelId="{16C86719-37C8-4E71-AF03-A7786BCDF6E0}" type="pres">
      <dgm:prSet presAssocID="{496646D2-B2F5-4211-BBE1-A595236C2AB2}" presName="parTx" presStyleLbl="revTx" presStyleIdx="2" presStyleCnt="3">
        <dgm:presLayoutVars>
          <dgm:chMax val="0"/>
          <dgm:chPref val="0"/>
        </dgm:presLayoutVars>
      </dgm:prSet>
      <dgm:spPr/>
    </dgm:pt>
  </dgm:ptLst>
  <dgm:cxnLst>
    <dgm:cxn modelId="{22CAB904-B3F7-4AD3-A2C4-1B11A7B6415B}" srcId="{2E15EA5F-985E-41D5-8E58-00D28C03902F}" destId="{110DF01A-1C3A-4B63-A4C4-437659C494CC}" srcOrd="0" destOrd="0" parTransId="{79A2261C-80CB-4643-81D6-502DC2DF42A1}" sibTransId="{339B94D7-6E7D-445C-8587-5DD7E4199AF6}"/>
    <dgm:cxn modelId="{D9846839-D41D-435F-8C95-A18FD4B10334}" type="presOf" srcId="{496646D2-B2F5-4211-BBE1-A595236C2AB2}" destId="{16C86719-37C8-4E71-AF03-A7786BCDF6E0}" srcOrd="0" destOrd="0" presId="urn:microsoft.com/office/officeart/2018/2/layout/IconVerticalSolidList"/>
    <dgm:cxn modelId="{086F023A-B245-4ACD-8C8D-287D073DE777}" srcId="{2E15EA5F-985E-41D5-8E58-00D28C03902F}" destId="{496646D2-B2F5-4211-BBE1-A595236C2AB2}" srcOrd="2" destOrd="0" parTransId="{5380EFF5-74FF-4FC6-9DEB-9EC3AE3BA066}" sibTransId="{BBC9B4A6-FB34-4A48-B73C-CA8304015868}"/>
    <dgm:cxn modelId="{6490895F-7D9A-44C2-877C-17C470D3CF32}" type="presOf" srcId="{110DF01A-1C3A-4B63-A4C4-437659C494CC}" destId="{339A3DDA-A307-4712-B52A-73D27F346F92}" srcOrd="0" destOrd="0" presId="urn:microsoft.com/office/officeart/2018/2/layout/IconVerticalSolidList"/>
    <dgm:cxn modelId="{3D9E0579-0418-4B1C-BB22-28982C41B59A}" type="presOf" srcId="{2E15EA5F-985E-41D5-8E58-00D28C03902F}" destId="{6EC949E6-BB42-45BD-B25D-356AB0282C84}" srcOrd="0" destOrd="0" presId="urn:microsoft.com/office/officeart/2018/2/layout/IconVerticalSolidList"/>
    <dgm:cxn modelId="{B18737FD-EED8-4814-AAF6-8F7861CD924C}" type="presOf" srcId="{60832C58-AD5E-4344-85DF-E1AC1980E290}" destId="{E1A9B0BC-032B-4748-9BB9-E9593F89E90E}" srcOrd="0" destOrd="0" presId="urn:microsoft.com/office/officeart/2018/2/layout/IconVerticalSolidList"/>
    <dgm:cxn modelId="{73CA97FF-BD02-4341-BFF1-13C77B48D16D}" srcId="{2E15EA5F-985E-41D5-8E58-00D28C03902F}" destId="{60832C58-AD5E-4344-85DF-E1AC1980E290}" srcOrd="1" destOrd="0" parTransId="{F42A9B0D-8CB3-430C-A86A-2D3C28D2AC18}" sibTransId="{BA0332E1-1F8B-459B-862A-73CE011B2E2C}"/>
    <dgm:cxn modelId="{CD597704-9DF9-42D0-B064-ACD79C09C2A6}" type="presParOf" srcId="{6EC949E6-BB42-45BD-B25D-356AB0282C84}" destId="{5645FD1C-2F0F-4163-B39F-BBB386615E13}" srcOrd="0" destOrd="0" presId="urn:microsoft.com/office/officeart/2018/2/layout/IconVerticalSolidList"/>
    <dgm:cxn modelId="{0661F1F0-2033-4540-ABD6-3A8A7015722A}" type="presParOf" srcId="{5645FD1C-2F0F-4163-B39F-BBB386615E13}" destId="{68695399-EDA1-4474-B154-32CC9580A4A5}" srcOrd="0" destOrd="0" presId="urn:microsoft.com/office/officeart/2018/2/layout/IconVerticalSolidList"/>
    <dgm:cxn modelId="{823BBE0B-64A1-444E-8580-198E0C298E80}" type="presParOf" srcId="{5645FD1C-2F0F-4163-B39F-BBB386615E13}" destId="{72E356E0-E027-43A8-82FD-2CE6DEF57B7E}" srcOrd="1" destOrd="0" presId="urn:microsoft.com/office/officeart/2018/2/layout/IconVerticalSolidList"/>
    <dgm:cxn modelId="{FA5616A7-22C6-4844-99DE-E45058EF0C45}" type="presParOf" srcId="{5645FD1C-2F0F-4163-B39F-BBB386615E13}" destId="{74B8D6FC-FBAB-4506-A1A5-77739620CD85}" srcOrd="2" destOrd="0" presId="urn:microsoft.com/office/officeart/2018/2/layout/IconVerticalSolidList"/>
    <dgm:cxn modelId="{3EEAB271-67F2-4323-8E17-5734CCA20A8E}" type="presParOf" srcId="{5645FD1C-2F0F-4163-B39F-BBB386615E13}" destId="{339A3DDA-A307-4712-B52A-73D27F346F92}" srcOrd="3" destOrd="0" presId="urn:microsoft.com/office/officeart/2018/2/layout/IconVerticalSolidList"/>
    <dgm:cxn modelId="{2E3BC91C-0EC6-4D4F-BB51-D6177068538C}" type="presParOf" srcId="{6EC949E6-BB42-45BD-B25D-356AB0282C84}" destId="{C606FAD5-4D00-46CF-BFFF-2C2843E163D2}" srcOrd="1" destOrd="0" presId="urn:microsoft.com/office/officeart/2018/2/layout/IconVerticalSolidList"/>
    <dgm:cxn modelId="{3C0909B7-C295-4ACC-9F8C-26BAA8B7B885}" type="presParOf" srcId="{6EC949E6-BB42-45BD-B25D-356AB0282C84}" destId="{D1819993-C634-4A71-96FE-CCAE22AB2864}" srcOrd="2" destOrd="0" presId="urn:microsoft.com/office/officeart/2018/2/layout/IconVerticalSolidList"/>
    <dgm:cxn modelId="{7B7846DC-1E0B-4AFB-96B8-930A2F9B6A4F}" type="presParOf" srcId="{D1819993-C634-4A71-96FE-CCAE22AB2864}" destId="{2118DA2C-17D7-4562-B034-194373C895D3}" srcOrd="0" destOrd="0" presId="urn:microsoft.com/office/officeart/2018/2/layout/IconVerticalSolidList"/>
    <dgm:cxn modelId="{EE801BC6-137C-448C-B377-553B2626B3D4}" type="presParOf" srcId="{D1819993-C634-4A71-96FE-CCAE22AB2864}" destId="{1BFD72B7-47B9-459A-B8F9-C27D17A562CD}" srcOrd="1" destOrd="0" presId="urn:microsoft.com/office/officeart/2018/2/layout/IconVerticalSolidList"/>
    <dgm:cxn modelId="{D10DB05A-0F95-4C85-A228-881461BF0A21}" type="presParOf" srcId="{D1819993-C634-4A71-96FE-CCAE22AB2864}" destId="{84BBB2BA-0476-4269-9B47-1DB107507363}" srcOrd="2" destOrd="0" presId="urn:microsoft.com/office/officeart/2018/2/layout/IconVerticalSolidList"/>
    <dgm:cxn modelId="{0E839DCE-3647-40C1-A440-17B7EB573868}" type="presParOf" srcId="{D1819993-C634-4A71-96FE-CCAE22AB2864}" destId="{E1A9B0BC-032B-4748-9BB9-E9593F89E90E}" srcOrd="3" destOrd="0" presId="urn:microsoft.com/office/officeart/2018/2/layout/IconVerticalSolidList"/>
    <dgm:cxn modelId="{0EC0856D-EDFA-46BA-9BB3-608D132648A8}" type="presParOf" srcId="{6EC949E6-BB42-45BD-B25D-356AB0282C84}" destId="{7102C6DB-3096-4E83-8D85-41AE3BC4CD6B}" srcOrd="3" destOrd="0" presId="urn:microsoft.com/office/officeart/2018/2/layout/IconVerticalSolidList"/>
    <dgm:cxn modelId="{ADF6A4AD-2E74-42F1-BDD6-B8A44FC1E49B}" type="presParOf" srcId="{6EC949E6-BB42-45BD-B25D-356AB0282C84}" destId="{AFB3F637-529B-4B42-8616-D25106723706}" srcOrd="4" destOrd="0" presId="urn:microsoft.com/office/officeart/2018/2/layout/IconVerticalSolidList"/>
    <dgm:cxn modelId="{B9FDDA5C-A716-47B3-8585-77E207C4D2E9}" type="presParOf" srcId="{AFB3F637-529B-4B42-8616-D25106723706}" destId="{20048626-84C9-4B4B-911D-E548E9C7B30F}" srcOrd="0" destOrd="0" presId="urn:microsoft.com/office/officeart/2018/2/layout/IconVerticalSolidList"/>
    <dgm:cxn modelId="{F091567A-D95D-403B-83E4-D23C2FC5906A}" type="presParOf" srcId="{AFB3F637-529B-4B42-8616-D25106723706}" destId="{CCF6681A-9550-48C7-8FDC-7BD10B8E208F}" srcOrd="1" destOrd="0" presId="urn:microsoft.com/office/officeart/2018/2/layout/IconVerticalSolidList"/>
    <dgm:cxn modelId="{EB283A29-E608-44C7-8CF0-497B80F9A6CE}" type="presParOf" srcId="{AFB3F637-529B-4B42-8616-D25106723706}" destId="{E9314398-1D3A-4EA2-8AD3-960A5BF15EA1}" srcOrd="2" destOrd="0" presId="urn:microsoft.com/office/officeart/2018/2/layout/IconVerticalSolidList"/>
    <dgm:cxn modelId="{3488A4E4-5445-4C30-8799-667D67C3B9FB}" type="presParOf" srcId="{AFB3F637-529B-4B42-8616-D25106723706}" destId="{16C86719-37C8-4E71-AF03-A7786BCDF6E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98AEE-38DC-4A13-A8C2-8EC6E78C93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A6E91B-295A-4750-8D0F-812A16A6F29C}">
      <dgm:prSet/>
      <dgm:spPr/>
      <dgm:t>
        <a:bodyPr/>
        <a:lstStyle/>
        <a:p>
          <a:r>
            <a:rPr lang="en-US"/>
            <a:t>Pal et al. have shown that an offline signature verification system is </a:t>
          </a:r>
          <a:r>
            <a:rPr lang="en-US" b="1"/>
            <a:t>possible</a:t>
          </a:r>
          <a:r>
            <a:rPr lang="en-US"/>
            <a:t>. Their work focuses on authenticating signatures written in Western characters using SVM classifiers, Zernike moment features, and gradient features for verification.</a:t>
          </a:r>
          <a:r>
            <a:rPr lang="en-US" b="0" i="0" baseline="0"/>
            <a:t>  (S. Pal, U. Pal, and M. Blumenstein, </a:t>
          </a:r>
          <a:r>
            <a:rPr lang="en-ID" b="0" i="0" baseline="0"/>
            <a:t>2013.)</a:t>
          </a:r>
          <a:endParaRPr lang="en-US"/>
        </a:p>
      </dgm:t>
    </dgm:pt>
    <dgm:pt modelId="{FD0D60C5-A64F-462D-AB7F-3B98E67715DE}" type="parTrans" cxnId="{327A2717-0B17-44AB-BB3D-D6C617B6F357}">
      <dgm:prSet/>
      <dgm:spPr/>
      <dgm:t>
        <a:bodyPr/>
        <a:lstStyle/>
        <a:p>
          <a:endParaRPr lang="en-US"/>
        </a:p>
      </dgm:t>
    </dgm:pt>
    <dgm:pt modelId="{E81B4720-ADCE-4CB2-866B-5311371D869C}" type="sibTrans" cxnId="{327A2717-0B17-44AB-BB3D-D6C617B6F357}">
      <dgm:prSet/>
      <dgm:spPr/>
      <dgm:t>
        <a:bodyPr/>
        <a:lstStyle/>
        <a:p>
          <a:endParaRPr lang="en-US"/>
        </a:p>
      </dgm:t>
    </dgm:pt>
    <dgm:pt modelId="{2E4B734A-E4D2-4DA9-8B18-F469DD9CE44D}">
      <dgm:prSet/>
      <dgm:spPr/>
      <dgm:t>
        <a:bodyPr/>
        <a:lstStyle/>
        <a:p>
          <a:r>
            <a:rPr lang="en-US"/>
            <a:t>Song et al. investigate signature verification strategies and found that both </a:t>
          </a:r>
          <a:r>
            <a:rPr lang="en-US" b="1"/>
            <a:t>the feature extraction and feature selection processes substantially impact signature verification</a:t>
          </a:r>
          <a:r>
            <a:rPr lang="en-US"/>
            <a:t>. (</a:t>
          </a:r>
          <a:r>
            <a:rPr lang="en-US" b="0" i="0" baseline="0"/>
            <a:t>X. Song, X. Xia, and F. Luan</a:t>
          </a:r>
          <a:r>
            <a:rPr lang="en-ID" b="0" i="0" baseline="0"/>
            <a:t>, 2017)</a:t>
          </a:r>
          <a:endParaRPr lang="en-US"/>
        </a:p>
      </dgm:t>
    </dgm:pt>
    <dgm:pt modelId="{04C54406-6C8F-45C0-BC76-10B751BECAA0}" type="parTrans" cxnId="{5DB7AA85-3B92-4062-B397-40B159C66C2F}">
      <dgm:prSet/>
      <dgm:spPr/>
      <dgm:t>
        <a:bodyPr/>
        <a:lstStyle/>
        <a:p>
          <a:endParaRPr lang="en-US"/>
        </a:p>
      </dgm:t>
    </dgm:pt>
    <dgm:pt modelId="{2E78A16F-C510-40E8-919E-863A1FC8FFDE}" type="sibTrans" cxnId="{5DB7AA85-3B92-4062-B397-40B159C66C2F}">
      <dgm:prSet/>
      <dgm:spPr/>
      <dgm:t>
        <a:bodyPr/>
        <a:lstStyle/>
        <a:p>
          <a:endParaRPr lang="en-US"/>
        </a:p>
      </dgm:t>
    </dgm:pt>
    <dgm:pt modelId="{39F4DA9B-1C51-4019-928B-664DDCC3BC3D}">
      <dgm:prSet/>
      <dgm:spPr/>
      <dgm:t>
        <a:bodyPr/>
        <a:lstStyle/>
        <a:p>
          <a:r>
            <a:rPr lang="en-US"/>
            <a:t>Zalasiski et al. developed a </a:t>
          </a:r>
          <a:r>
            <a:rPr lang="en-US" b="1"/>
            <a:t>dynamic feature extraction framework </a:t>
          </a:r>
          <a:r>
            <a:rPr lang="en-US"/>
            <a:t>for a handwritten signature verification system. [19] </a:t>
          </a:r>
          <a:r>
            <a:rPr lang="en-US" b="1"/>
            <a:t>(</a:t>
          </a:r>
          <a:r>
            <a:rPr lang="en-US" b="0" i="0" baseline="0"/>
            <a:t>M. Zalasiński, K. Cpałka, and M. J. Er, </a:t>
          </a:r>
          <a:r>
            <a:rPr lang="en-ID" b="0" i="0" baseline="0"/>
            <a:t>2015)</a:t>
          </a:r>
          <a:endParaRPr lang="en-US"/>
        </a:p>
      </dgm:t>
    </dgm:pt>
    <dgm:pt modelId="{DEA69999-FFCD-4E79-BA97-1D68340CD4B7}" type="parTrans" cxnId="{7B5193AC-374B-47EE-A5CB-5E977587961E}">
      <dgm:prSet/>
      <dgm:spPr/>
      <dgm:t>
        <a:bodyPr/>
        <a:lstStyle/>
        <a:p>
          <a:endParaRPr lang="en-US"/>
        </a:p>
      </dgm:t>
    </dgm:pt>
    <dgm:pt modelId="{9D634352-DB27-4B43-BA12-8578F32030D9}" type="sibTrans" cxnId="{7B5193AC-374B-47EE-A5CB-5E977587961E}">
      <dgm:prSet/>
      <dgm:spPr/>
      <dgm:t>
        <a:bodyPr/>
        <a:lstStyle/>
        <a:p>
          <a:endParaRPr lang="en-US"/>
        </a:p>
      </dgm:t>
    </dgm:pt>
    <dgm:pt modelId="{E08E3424-AF01-45DB-AE8A-45E678DBFCAC}" type="pres">
      <dgm:prSet presAssocID="{E8098AEE-38DC-4A13-A8C2-8EC6E78C9396}" presName="linear" presStyleCnt="0">
        <dgm:presLayoutVars>
          <dgm:animLvl val="lvl"/>
          <dgm:resizeHandles val="exact"/>
        </dgm:presLayoutVars>
      </dgm:prSet>
      <dgm:spPr/>
    </dgm:pt>
    <dgm:pt modelId="{7093D755-80AB-4B58-ACF6-2BD6E2C85508}" type="pres">
      <dgm:prSet presAssocID="{8EA6E91B-295A-4750-8D0F-812A16A6F29C}" presName="parentText" presStyleLbl="node1" presStyleIdx="0" presStyleCnt="3">
        <dgm:presLayoutVars>
          <dgm:chMax val="0"/>
          <dgm:bulletEnabled val="1"/>
        </dgm:presLayoutVars>
      </dgm:prSet>
      <dgm:spPr/>
    </dgm:pt>
    <dgm:pt modelId="{595A845B-3D62-4EC5-A3C2-31200CE8A121}" type="pres">
      <dgm:prSet presAssocID="{E81B4720-ADCE-4CB2-866B-5311371D869C}" presName="spacer" presStyleCnt="0"/>
      <dgm:spPr/>
    </dgm:pt>
    <dgm:pt modelId="{207DB14F-2D58-4400-B983-B2D0605EAA23}" type="pres">
      <dgm:prSet presAssocID="{2E4B734A-E4D2-4DA9-8B18-F469DD9CE44D}" presName="parentText" presStyleLbl="node1" presStyleIdx="1" presStyleCnt="3">
        <dgm:presLayoutVars>
          <dgm:chMax val="0"/>
          <dgm:bulletEnabled val="1"/>
        </dgm:presLayoutVars>
      </dgm:prSet>
      <dgm:spPr/>
    </dgm:pt>
    <dgm:pt modelId="{20636646-E8D9-4243-8E04-6CD455D9A8CF}" type="pres">
      <dgm:prSet presAssocID="{2E78A16F-C510-40E8-919E-863A1FC8FFDE}" presName="spacer" presStyleCnt="0"/>
      <dgm:spPr/>
    </dgm:pt>
    <dgm:pt modelId="{40C1D813-FBA6-4720-840C-4C0E4FCD3DDB}" type="pres">
      <dgm:prSet presAssocID="{39F4DA9B-1C51-4019-928B-664DDCC3BC3D}" presName="parentText" presStyleLbl="node1" presStyleIdx="2" presStyleCnt="3">
        <dgm:presLayoutVars>
          <dgm:chMax val="0"/>
          <dgm:bulletEnabled val="1"/>
        </dgm:presLayoutVars>
      </dgm:prSet>
      <dgm:spPr/>
    </dgm:pt>
  </dgm:ptLst>
  <dgm:cxnLst>
    <dgm:cxn modelId="{327A2717-0B17-44AB-BB3D-D6C617B6F357}" srcId="{E8098AEE-38DC-4A13-A8C2-8EC6E78C9396}" destId="{8EA6E91B-295A-4750-8D0F-812A16A6F29C}" srcOrd="0" destOrd="0" parTransId="{FD0D60C5-A64F-462D-AB7F-3B98E67715DE}" sibTransId="{E81B4720-ADCE-4CB2-866B-5311371D869C}"/>
    <dgm:cxn modelId="{6C27633B-9F09-4536-BF86-677B916EB456}" type="presOf" srcId="{2E4B734A-E4D2-4DA9-8B18-F469DD9CE44D}" destId="{207DB14F-2D58-4400-B983-B2D0605EAA23}" srcOrd="0" destOrd="0" presId="urn:microsoft.com/office/officeart/2005/8/layout/vList2"/>
    <dgm:cxn modelId="{5DB7AA85-3B92-4062-B397-40B159C66C2F}" srcId="{E8098AEE-38DC-4A13-A8C2-8EC6E78C9396}" destId="{2E4B734A-E4D2-4DA9-8B18-F469DD9CE44D}" srcOrd="1" destOrd="0" parTransId="{04C54406-6C8F-45C0-BC76-10B751BECAA0}" sibTransId="{2E78A16F-C510-40E8-919E-863A1FC8FFDE}"/>
    <dgm:cxn modelId="{E8912C95-0220-44F1-8C5C-B303D536339B}" type="presOf" srcId="{8EA6E91B-295A-4750-8D0F-812A16A6F29C}" destId="{7093D755-80AB-4B58-ACF6-2BD6E2C85508}" srcOrd="0" destOrd="0" presId="urn:microsoft.com/office/officeart/2005/8/layout/vList2"/>
    <dgm:cxn modelId="{7B5193AC-374B-47EE-A5CB-5E977587961E}" srcId="{E8098AEE-38DC-4A13-A8C2-8EC6E78C9396}" destId="{39F4DA9B-1C51-4019-928B-664DDCC3BC3D}" srcOrd="2" destOrd="0" parTransId="{DEA69999-FFCD-4E79-BA97-1D68340CD4B7}" sibTransId="{9D634352-DB27-4B43-BA12-8578F32030D9}"/>
    <dgm:cxn modelId="{4AB0D1E0-CE50-47BF-A29B-D2DEF2D18D4A}" type="presOf" srcId="{E8098AEE-38DC-4A13-A8C2-8EC6E78C9396}" destId="{E08E3424-AF01-45DB-AE8A-45E678DBFCAC}" srcOrd="0" destOrd="0" presId="urn:microsoft.com/office/officeart/2005/8/layout/vList2"/>
    <dgm:cxn modelId="{40FA42ED-1588-4D7E-98BB-6BC1A9567C91}" type="presOf" srcId="{39F4DA9B-1C51-4019-928B-664DDCC3BC3D}" destId="{40C1D813-FBA6-4720-840C-4C0E4FCD3DDB}" srcOrd="0" destOrd="0" presId="urn:microsoft.com/office/officeart/2005/8/layout/vList2"/>
    <dgm:cxn modelId="{37E1B3DF-399F-4CEF-B77F-65CDA7EA0ECE}" type="presParOf" srcId="{E08E3424-AF01-45DB-AE8A-45E678DBFCAC}" destId="{7093D755-80AB-4B58-ACF6-2BD6E2C85508}" srcOrd="0" destOrd="0" presId="urn:microsoft.com/office/officeart/2005/8/layout/vList2"/>
    <dgm:cxn modelId="{830B6E03-6463-4596-9ED4-E615F09BFBA4}" type="presParOf" srcId="{E08E3424-AF01-45DB-AE8A-45E678DBFCAC}" destId="{595A845B-3D62-4EC5-A3C2-31200CE8A121}" srcOrd="1" destOrd="0" presId="urn:microsoft.com/office/officeart/2005/8/layout/vList2"/>
    <dgm:cxn modelId="{BC203508-DB21-4AAE-B3B8-8D7CE53E3C86}" type="presParOf" srcId="{E08E3424-AF01-45DB-AE8A-45E678DBFCAC}" destId="{207DB14F-2D58-4400-B983-B2D0605EAA23}" srcOrd="2" destOrd="0" presId="urn:microsoft.com/office/officeart/2005/8/layout/vList2"/>
    <dgm:cxn modelId="{6DB0654F-DCE6-4342-A696-2DACB397687A}" type="presParOf" srcId="{E08E3424-AF01-45DB-AE8A-45E678DBFCAC}" destId="{20636646-E8D9-4243-8E04-6CD455D9A8CF}" srcOrd="3" destOrd="0" presId="urn:microsoft.com/office/officeart/2005/8/layout/vList2"/>
    <dgm:cxn modelId="{15EDB610-E7E7-45C1-BD00-916B47079A0F}" type="presParOf" srcId="{E08E3424-AF01-45DB-AE8A-45E678DBFCAC}" destId="{40C1D813-FBA6-4720-840C-4C0E4FCD3DD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3D0C01-3A6A-4211-8434-2EEB7687427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2FFCF68-049E-4DE0-A9C2-854CE80056EB}">
      <dgm:prSet/>
      <dgm:spPr/>
      <dgm:t>
        <a:bodyPr/>
        <a:lstStyle/>
        <a:p>
          <a:r>
            <a:rPr lang="en-US"/>
            <a:t>Emrich et al. create a new method for feature extraction and categorization of handwriting verification, namely </a:t>
          </a:r>
          <a:r>
            <a:rPr lang="en-US" b="1"/>
            <a:t>a technique based on wavelet decomposition</a:t>
          </a:r>
          <a:r>
            <a:rPr lang="en-US"/>
            <a:t> is used to extract features, and the features are then processed to facilitate classification using a vector machine. </a:t>
          </a:r>
          <a:r>
            <a:rPr lang="en-US" b="1"/>
            <a:t>(</a:t>
          </a:r>
          <a:r>
            <a:rPr lang="en-US" b="0" i="0" baseline="0"/>
            <a:t>S. Emerich, E. Lupu, and C. Rusu, 2010)</a:t>
          </a:r>
          <a:endParaRPr lang="en-US"/>
        </a:p>
      </dgm:t>
    </dgm:pt>
    <dgm:pt modelId="{A2DA4796-57C7-40C7-96A2-90A632FFB5B0}" type="parTrans" cxnId="{FFF1C964-69CA-4A1D-8BBE-290D1B8AD8FB}">
      <dgm:prSet/>
      <dgm:spPr/>
      <dgm:t>
        <a:bodyPr/>
        <a:lstStyle/>
        <a:p>
          <a:endParaRPr lang="en-US"/>
        </a:p>
      </dgm:t>
    </dgm:pt>
    <dgm:pt modelId="{044AD8F8-B50D-4C36-891B-D84762129297}" type="sibTrans" cxnId="{FFF1C964-69CA-4A1D-8BBE-290D1B8AD8FB}">
      <dgm:prSet/>
      <dgm:spPr/>
      <dgm:t>
        <a:bodyPr/>
        <a:lstStyle/>
        <a:p>
          <a:endParaRPr lang="en-US"/>
        </a:p>
      </dgm:t>
    </dgm:pt>
    <dgm:pt modelId="{4D45D6CC-59AF-4752-ADB7-235F8FCF34BE}">
      <dgm:prSet/>
      <dgm:spPr/>
      <dgm:t>
        <a:bodyPr/>
        <a:lstStyle/>
        <a:p>
          <a:r>
            <a:rPr lang="en-US"/>
            <a:t>Ansari et al. created a decision-based method for signature verification using fuzzy logic. This work uses the </a:t>
          </a:r>
          <a:r>
            <a:rPr lang="en-US" b="1"/>
            <a:t>dynamic feature extraction approach and form characteristics</a:t>
          </a:r>
          <a:r>
            <a:rPr lang="en-US"/>
            <a:t> to verify signatures, starts by segmenting the signature data into several pieces, then performs a feature extraction procedure. </a:t>
          </a:r>
          <a:r>
            <a:rPr lang="en-US" b="1"/>
            <a:t>(</a:t>
          </a:r>
          <a:r>
            <a:rPr lang="en-US" b="0" i="0" baseline="0"/>
            <a:t>A. Q. Ansari, M. Hanmandlu, J. Kour, and A. K. Singh, </a:t>
          </a:r>
          <a:r>
            <a:rPr lang="en-ID" b="0" i="0" baseline="0"/>
            <a:t>2014)</a:t>
          </a:r>
          <a:endParaRPr lang="en-US"/>
        </a:p>
      </dgm:t>
    </dgm:pt>
    <dgm:pt modelId="{9D95680A-688E-4148-BCAB-B7FBFDA5F034}" type="parTrans" cxnId="{1AB995BC-C7DA-49AF-8723-5E6D993CA138}">
      <dgm:prSet/>
      <dgm:spPr/>
      <dgm:t>
        <a:bodyPr/>
        <a:lstStyle/>
        <a:p>
          <a:endParaRPr lang="en-US"/>
        </a:p>
      </dgm:t>
    </dgm:pt>
    <dgm:pt modelId="{9DCED1B2-E84A-453A-B22E-3491909AA20E}" type="sibTrans" cxnId="{1AB995BC-C7DA-49AF-8723-5E6D993CA138}">
      <dgm:prSet/>
      <dgm:spPr/>
      <dgm:t>
        <a:bodyPr/>
        <a:lstStyle/>
        <a:p>
          <a:endParaRPr lang="en-US"/>
        </a:p>
      </dgm:t>
    </dgm:pt>
    <dgm:pt modelId="{58E867BE-48FF-4505-87A4-225A9683E2DE}" type="pres">
      <dgm:prSet presAssocID="{DE3D0C01-3A6A-4211-8434-2EEB76874279}" presName="linear" presStyleCnt="0">
        <dgm:presLayoutVars>
          <dgm:animLvl val="lvl"/>
          <dgm:resizeHandles val="exact"/>
        </dgm:presLayoutVars>
      </dgm:prSet>
      <dgm:spPr/>
    </dgm:pt>
    <dgm:pt modelId="{219CD326-CD47-4B7B-95AC-E531AEB0B103}" type="pres">
      <dgm:prSet presAssocID="{92FFCF68-049E-4DE0-A9C2-854CE80056EB}" presName="parentText" presStyleLbl="node1" presStyleIdx="0" presStyleCnt="2">
        <dgm:presLayoutVars>
          <dgm:chMax val="0"/>
          <dgm:bulletEnabled val="1"/>
        </dgm:presLayoutVars>
      </dgm:prSet>
      <dgm:spPr/>
    </dgm:pt>
    <dgm:pt modelId="{F105D5FF-27DC-49EB-A366-E5C704863238}" type="pres">
      <dgm:prSet presAssocID="{044AD8F8-B50D-4C36-891B-D84762129297}" presName="spacer" presStyleCnt="0"/>
      <dgm:spPr/>
    </dgm:pt>
    <dgm:pt modelId="{F385CB92-0505-4269-86B5-70A2CD6FC1ED}" type="pres">
      <dgm:prSet presAssocID="{4D45D6CC-59AF-4752-ADB7-235F8FCF34BE}" presName="parentText" presStyleLbl="node1" presStyleIdx="1" presStyleCnt="2">
        <dgm:presLayoutVars>
          <dgm:chMax val="0"/>
          <dgm:bulletEnabled val="1"/>
        </dgm:presLayoutVars>
      </dgm:prSet>
      <dgm:spPr/>
    </dgm:pt>
  </dgm:ptLst>
  <dgm:cxnLst>
    <dgm:cxn modelId="{FFF1C964-69CA-4A1D-8BBE-290D1B8AD8FB}" srcId="{DE3D0C01-3A6A-4211-8434-2EEB76874279}" destId="{92FFCF68-049E-4DE0-A9C2-854CE80056EB}" srcOrd="0" destOrd="0" parTransId="{A2DA4796-57C7-40C7-96A2-90A632FFB5B0}" sibTransId="{044AD8F8-B50D-4C36-891B-D84762129297}"/>
    <dgm:cxn modelId="{F71A0B74-1AF0-46A5-98C8-CEB16D1B4B6F}" type="presOf" srcId="{4D45D6CC-59AF-4752-ADB7-235F8FCF34BE}" destId="{F385CB92-0505-4269-86B5-70A2CD6FC1ED}" srcOrd="0" destOrd="0" presId="urn:microsoft.com/office/officeart/2005/8/layout/vList2"/>
    <dgm:cxn modelId="{E63FAB83-FA4B-4649-A747-6E981E39837C}" type="presOf" srcId="{DE3D0C01-3A6A-4211-8434-2EEB76874279}" destId="{58E867BE-48FF-4505-87A4-225A9683E2DE}" srcOrd="0" destOrd="0" presId="urn:microsoft.com/office/officeart/2005/8/layout/vList2"/>
    <dgm:cxn modelId="{06C4BFAE-85DD-4B8F-A404-957CD910968D}" type="presOf" srcId="{92FFCF68-049E-4DE0-A9C2-854CE80056EB}" destId="{219CD326-CD47-4B7B-95AC-E531AEB0B103}" srcOrd="0" destOrd="0" presId="urn:microsoft.com/office/officeart/2005/8/layout/vList2"/>
    <dgm:cxn modelId="{1AB995BC-C7DA-49AF-8723-5E6D993CA138}" srcId="{DE3D0C01-3A6A-4211-8434-2EEB76874279}" destId="{4D45D6CC-59AF-4752-ADB7-235F8FCF34BE}" srcOrd="1" destOrd="0" parTransId="{9D95680A-688E-4148-BCAB-B7FBFDA5F034}" sibTransId="{9DCED1B2-E84A-453A-B22E-3491909AA20E}"/>
    <dgm:cxn modelId="{728D40ED-CBB2-4BCA-A0E9-A50CC6DE355A}" type="presParOf" srcId="{58E867BE-48FF-4505-87A4-225A9683E2DE}" destId="{219CD326-CD47-4B7B-95AC-E531AEB0B103}" srcOrd="0" destOrd="0" presId="urn:microsoft.com/office/officeart/2005/8/layout/vList2"/>
    <dgm:cxn modelId="{A474638B-D3E3-4C16-89B1-4633AF01F0FE}" type="presParOf" srcId="{58E867BE-48FF-4505-87A4-225A9683E2DE}" destId="{F105D5FF-27DC-49EB-A366-E5C704863238}" srcOrd="1" destOrd="0" presId="urn:microsoft.com/office/officeart/2005/8/layout/vList2"/>
    <dgm:cxn modelId="{D3836512-16D4-4B90-A973-C18BCE00C8BF}" type="presParOf" srcId="{58E867BE-48FF-4505-87A4-225A9683E2DE}" destId="{F385CB92-0505-4269-86B5-70A2CD6FC1E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95399-EDA1-4474-B154-32CC9580A4A5}">
      <dsp:nvSpPr>
        <dsp:cNvPr id="0" name=""/>
        <dsp:cNvSpPr/>
      </dsp:nvSpPr>
      <dsp:spPr>
        <a:xfrm>
          <a:off x="0" y="4056"/>
          <a:ext cx="4280673" cy="1202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E356E0-E027-43A8-82FD-2CE6DEF57B7E}">
      <dsp:nvSpPr>
        <dsp:cNvPr id="0" name=""/>
        <dsp:cNvSpPr/>
      </dsp:nvSpPr>
      <dsp:spPr>
        <a:xfrm>
          <a:off x="363897" y="274723"/>
          <a:ext cx="662278" cy="6616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A3DDA-A307-4712-B52A-73D27F346F92}">
      <dsp:nvSpPr>
        <dsp:cNvPr id="0" name=""/>
        <dsp:cNvSpPr/>
      </dsp:nvSpPr>
      <dsp:spPr>
        <a:xfrm>
          <a:off x="1390072" y="4056"/>
          <a:ext cx="2780050" cy="120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38" tIns="127438" rIns="127438" bIns="127438" numCol="1" spcCol="1270" anchor="ctr" anchorCtr="0">
          <a:noAutofit/>
        </a:bodyPr>
        <a:lstStyle/>
        <a:p>
          <a:pPr marL="0" lvl="0" indent="0" algn="l" defTabSz="622300">
            <a:lnSpc>
              <a:spcPct val="100000"/>
            </a:lnSpc>
            <a:spcBef>
              <a:spcPct val="0"/>
            </a:spcBef>
            <a:spcAft>
              <a:spcPct val="35000"/>
            </a:spcAft>
            <a:buNone/>
          </a:pPr>
          <a:r>
            <a:rPr lang="en-US" sz="1400" b="1" kern="1200"/>
            <a:t>Offline signatures are still the primary means of authentication and authorization in financial and legal transactions.</a:t>
          </a:r>
          <a:endParaRPr lang="en-US" sz="1400" kern="1200"/>
        </a:p>
      </dsp:txBody>
      <dsp:txXfrm>
        <a:off x="1390072" y="4056"/>
        <a:ext cx="2780050" cy="1204142"/>
      </dsp:txXfrm>
    </dsp:sp>
    <dsp:sp modelId="{2118DA2C-17D7-4562-B034-194373C895D3}">
      <dsp:nvSpPr>
        <dsp:cNvPr id="0" name=""/>
        <dsp:cNvSpPr/>
      </dsp:nvSpPr>
      <dsp:spPr>
        <a:xfrm>
          <a:off x="0" y="1475785"/>
          <a:ext cx="4280673" cy="1202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D72B7-47B9-459A-B8F9-C27D17A562CD}">
      <dsp:nvSpPr>
        <dsp:cNvPr id="0" name=""/>
        <dsp:cNvSpPr/>
      </dsp:nvSpPr>
      <dsp:spPr>
        <a:xfrm>
          <a:off x="363897" y="1746452"/>
          <a:ext cx="662278" cy="6616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9B0BC-032B-4748-9BB9-E9593F89E90E}">
      <dsp:nvSpPr>
        <dsp:cNvPr id="0" name=""/>
        <dsp:cNvSpPr/>
      </dsp:nvSpPr>
      <dsp:spPr>
        <a:xfrm>
          <a:off x="1390072" y="1475785"/>
          <a:ext cx="2780050" cy="120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38" tIns="127438" rIns="127438" bIns="127438" numCol="1" spcCol="1270" anchor="ctr" anchorCtr="0">
          <a:noAutofit/>
        </a:bodyPr>
        <a:lstStyle/>
        <a:p>
          <a:pPr marL="0" lvl="0" indent="0" algn="l" defTabSz="622300">
            <a:lnSpc>
              <a:spcPct val="100000"/>
            </a:lnSpc>
            <a:spcBef>
              <a:spcPct val="0"/>
            </a:spcBef>
            <a:spcAft>
              <a:spcPct val="35000"/>
            </a:spcAft>
            <a:buNone/>
          </a:pPr>
          <a:r>
            <a:rPr lang="en-US" sz="1400" b="1" kern="1200" dirty="0"/>
            <a:t>The offline signature verification system is more complicated.</a:t>
          </a:r>
          <a:endParaRPr lang="en-US" sz="1400" kern="1200" dirty="0"/>
        </a:p>
      </dsp:txBody>
      <dsp:txXfrm>
        <a:off x="1390072" y="1475785"/>
        <a:ext cx="2780050" cy="1204142"/>
      </dsp:txXfrm>
    </dsp:sp>
    <dsp:sp modelId="{20048626-84C9-4B4B-911D-E548E9C7B30F}">
      <dsp:nvSpPr>
        <dsp:cNvPr id="0" name=""/>
        <dsp:cNvSpPr/>
      </dsp:nvSpPr>
      <dsp:spPr>
        <a:xfrm>
          <a:off x="0" y="2947514"/>
          <a:ext cx="4280673" cy="1202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6681A-9550-48C7-8FDC-7BD10B8E208F}">
      <dsp:nvSpPr>
        <dsp:cNvPr id="0" name=""/>
        <dsp:cNvSpPr/>
      </dsp:nvSpPr>
      <dsp:spPr>
        <a:xfrm>
          <a:off x="364252" y="3218182"/>
          <a:ext cx="662278" cy="6616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86719-37C8-4E71-AF03-A7786BCDF6E0}">
      <dsp:nvSpPr>
        <dsp:cNvPr id="0" name=""/>
        <dsp:cNvSpPr/>
      </dsp:nvSpPr>
      <dsp:spPr>
        <a:xfrm>
          <a:off x="1390784" y="2947514"/>
          <a:ext cx="2780050" cy="120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438" tIns="127438" rIns="127438" bIns="127438" numCol="1" spcCol="1270" anchor="ctr" anchorCtr="0">
          <a:noAutofit/>
        </a:bodyPr>
        <a:lstStyle/>
        <a:p>
          <a:pPr marL="0" lvl="0" indent="0" algn="l" defTabSz="622300">
            <a:lnSpc>
              <a:spcPct val="100000"/>
            </a:lnSpc>
            <a:spcBef>
              <a:spcPct val="0"/>
            </a:spcBef>
            <a:spcAft>
              <a:spcPct val="35000"/>
            </a:spcAft>
            <a:buNone/>
          </a:pPr>
          <a:r>
            <a:rPr lang="en-US" sz="1400" b="1" kern="1200" dirty="0"/>
            <a:t>A person's signature is not always consistent from the angle of scale and rotation and is often overwritten by stamps and other noise.</a:t>
          </a:r>
          <a:endParaRPr lang="en-US" sz="1400" kern="1200" dirty="0"/>
        </a:p>
      </dsp:txBody>
      <dsp:txXfrm>
        <a:off x="1390784" y="2947514"/>
        <a:ext cx="2780050" cy="1204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D755-80AB-4B58-ACF6-2BD6E2C85508}">
      <dsp:nvSpPr>
        <dsp:cNvPr id="0" name=""/>
        <dsp:cNvSpPr/>
      </dsp:nvSpPr>
      <dsp:spPr>
        <a:xfrm>
          <a:off x="0" y="109526"/>
          <a:ext cx="8024814" cy="1356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Pal et al. have shown that an offline signature verification system is </a:t>
          </a:r>
          <a:r>
            <a:rPr lang="en-US" sz="1900" b="1" kern="1200"/>
            <a:t>possible</a:t>
          </a:r>
          <a:r>
            <a:rPr lang="en-US" sz="1900" kern="1200"/>
            <a:t>. Their work focuses on authenticating signatures written in Western characters using SVM classifiers, Zernike moment features, and gradient features for verification.</a:t>
          </a:r>
          <a:r>
            <a:rPr lang="en-US" sz="1900" b="0" i="0" kern="1200" baseline="0"/>
            <a:t>  (S. Pal, U. Pal, and M. Blumenstein, </a:t>
          </a:r>
          <a:r>
            <a:rPr lang="en-ID" sz="1900" b="0" i="0" kern="1200" baseline="0"/>
            <a:t>2013.)</a:t>
          </a:r>
          <a:endParaRPr lang="en-US" sz="1900" kern="1200"/>
        </a:p>
      </dsp:txBody>
      <dsp:txXfrm>
        <a:off x="66196" y="175722"/>
        <a:ext cx="7892422" cy="1223637"/>
      </dsp:txXfrm>
    </dsp:sp>
    <dsp:sp modelId="{207DB14F-2D58-4400-B983-B2D0605EAA23}">
      <dsp:nvSpPr>
        <dsp:cNvPr id="0" name=""/>
        <dsp:cNvSpPr/>
      </dsp:nvSpPr>
      <dsp:spPr>
        <a:xfrm>
          <a:off x="0" y="1520276"/>
          <a:ext cx="8024814" cy="1356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Song et al. investigate signature verification strategies and found that both </a:t>
          </a:r>
          <a:r>
            <a:rPr lang="en-US" sz="1900" b="1" kern="1200"/>
            <a:t>the feature extraction and feature selection processes substantially impact signature verification</a:t>
          </a:r>
          <a:r>
            <a:rPr lang="en-US" sz="1900" kern="1200"/>
            <a:t>. (</a:t>
          </a:r>
          <a:r>
            <a:rPr lang="en-US" sz="1900" b="0" i="0" kern="1200" baseline="0"/>
            <a:t>X. Song, X. Xia, and F. Luan</a:t>
          </a:r>
          <a:r>
            <a:rPr lang="en-ID" sz="1900" b="0" i="0" kern="1200" baseline="0"/>
            <a:t>, 2017)</a:t>
          </a:r>
          <a:endParaRPr lang="en-US" sz="1900" kern="1200"/>
        </a:p>
      </dsp:txBody>
      <dsp:txXfrm>
        <a:off x="66196" y="1586472"/>
        <a:ext cx="7892422" cy="1223637"/>
      </dsp:txXfrm>
    </dsp:sp>
    <dsp:sp modelId="{40C1D813-FBA6-4720-840C-4C0E4FCD3DDB}">
      <dsp:nvSpPr>
        <dsp:cNvPr id="0" name=""/>
        <dsp:cNvSpPr/>
      </dsp:nvSpPr>
      <dsp:spPr>
        <a:xfrm>
          <a:off x="0" y="2931025"/>
          <a:ext cx="8024814" cy="1356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Zalasiski et al. developed a </a:t>
          </a:r>
          <a:r>
            <a:rPr lang="en-US" sz="1900" b="1" kern="1200"/>
            <a:t>dynamic feature extraction framework </a:t>
          </a:r>
          <a:r>
            <a:rPr lang="en-US" sz="1900" kern="1200"/>
            <a:t>for a handwritten signature verification system. [19] </a:t>
          </a:r>
          <a:r>
            <a:rPr lang="en-US" sz="1900" b="1" kern="1200"/>
            <a:t>(</a:t>
          </a:r>
          <a:r>
            <a:rPr lang="en-US" sz="1900" b="0" i="0" kern="1200" baseline="0"/>
            <a:t>M. Zalasiński, K. Cpałka, and M. J. Er, </a:t>
          </a:r>
          <a:r>
            <a:rPr lang="en-ID" sz="1900" b="0" i="0" kern="1200" baseline="0"/>
            <a:t>2015)</a:t>
          </a:r>
          <a:endParaRPr lang="en-US" sz="1900" kern="1200"/>
        </a:p>
      </dsp:txBody>
      <dsp:txXfrm>
        <a:off x="66196" y="2997221"/>
        <a:ext cx="7892422" cy="1223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CD326-CD47-4B7B-95AC-E531AEB0B103}">
      <dsp:nvSpPr>
        <dsp:cNvPr id="0" name=""/>
        <dsp:cNvSpPr/>
      </dsp:nvSpPr>
      <dsp:spPr>
        <a:xfrm>
          <a:off x="0" y="8962"/>
          <a:ext cx="8024814" cy="21590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Emrich et al. create a new method for feature extraction and categorization of handwriting verification, namely </a:t>
          </a:r>
          <a:r>
            <a:rPr lang="en-US" sz="2100" b="1" kern="1200"/>
            <a:t>a technique based on wavelet decomposition</a:t>
          </a:r>
          <a:r>
            <a:rPr lang="en-US" sz="2100" kern="1200"/>
            <a:t> is used to extract features, and the features are then processed to facilitate classification using a vector machine. </a:t>
          </a:r>
          <a:r>
            <a:rPr lang="en-US" sz="2100" b="1" kern="1200"/>
            <a:t>(</a:t>
          </a:r>
          <a:r>
            <a:rPr lang="en-US" sz="2100" b="0" i="0" kern="1200" baseline="0"/>
            <a:t>S. Emerich, E. Lupu, and C. Rusu, 2010)</a:t>
          </a:r>
          <a:endParaRPr lang="en-US" sz="2100" kern="1200"/>
        </a:p>
      </dsp:txBody>
      <dsp:txXfrm>
        <a:off x="105398" y="114360"/>
        <a:ext cx="7814018" cy="1948292"/>
      </dsp:txXfrm>
    </dsp:sp>
    <dsp:sp modelId="{F385CB92-0505-4269-86B5-70A2CD6FC1ED}">
      <dsp:nvSpPr>
        <dsp:cNvPr id="0" name=""/>
        <dsp:cNvSpPr/>
      </dsp:nvSpPr>
      <dsp:spPr>
        <a:xfrm>
          <a:off x="0" y="2228531"/>
          <a:ext cx="8024814" cy="21590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Ansari et al. created a decision-based method for signature verification using fuzzy logic. This work uses the </a:t>
          </a:r>
          <a:r>
            <a:rPr lang="en-US" sz="2100" b="1" kern="1200"/>
            <a:t>dynamic feature extraction approach and form characteristics</a:t>
          </a:r>
          <a:r>
            <a:rPr lang="en-US" sz="2100" kern="1200"/>
            <a:t> to verify signatures, starts by segmenting the signature data into several pieces, then performs a feature extraction procedure. </a:t>
          </a:r>
          <a:r>
            <a:rPr lang="en-US" sz="2100" b="1" kern="1200"/>
            <a:t>(</a:t>
          </a:r>
          <a:r>
            <a:rPr lang="en-US" sz="2100" b="0" i="0" kern="1200" baseline="0"/>
            <a:t>A. Q. Ansari, M. Hanmandlu, J. Kour, and A. K. Singh, </a:t>
          </a:r>
          <a:r>
            <a:rPr lang="en-ID" sz="2100" b="0" i="0" kern="1200" baseline="0"/>
            <a:t>2014)</a:t>
          </a:r>
          <a:endParaRPr lang="en-US" sz="2100" kern="1200"/>
        </a:p>
      </dsp:txBody>
      <dsp:txXfrm>
        <a:off x="105398" y="2333929"/>
        <a:ext cx="7814018" cy="19482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A6B1E-2CDA-4B93-B6D6-CA16C805EE15}" type="datetimeFigureOut">
              <a:rPr lang="en-ID" smtClean="0"/>
              <a:t>24/10/2022</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02AC4-C5C1-4BA3-8AC2-0E60878A3AAB}" type="slidenum">
              <a:rPr lang="en-ID" smtClean="0"/>
              <a:t>‹#›</a:t>
            </a:fld>
            <a:endParaRPr lang="en-ID"/>
          </a:p>
        </p:txBody>
      </p:sp>
    </p:spTree>
    <p:extLst>
      <p:ext uri="{BB962C8B-B14F-4D97-AF65-F5344CB8AC3E}">
        <p14:creationId xmlns:p14="http://schemas.microsoft.com/office/powerpoint/2010/main" val="145935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Light" panose="020B0502040204020203" pitchFamily="34" charset="0"/>
                <a:cs typeface="Segoe UI Light" panose="020B0502040204020203" pitchFamily="34" charset="0"/>
              </a:rPr>
              <a:t>The feature point assessment stages, feature vector construction, and feature match search, each of which is optimized depending on a particular scenario, can all be combined in the same way using SIFT. It is also possible to match the features of two photos with minor changes. </a:t>
            </a:r>
            <a:r>
              <a:rPr lang="en-US" b="0" i="0" dirty="0">
                <a:solidFill>
                  <a:srgbClr val="000000"/>
                </a:solidFill>
                <a:effectLst/>
                <a:latin typeface="Helvetica" panose="020B0604020202020204" pitchFamily="34" charset="0"/>
              </a:rPr>
              <a:t>It is rotation-invariant, which means, even if the image is rotated, we can find the same corners.</a:t>
            </a:r>
            <a:endParaRPr lang="en-ID" dirty="0"/>
          </a:p>
        </p:txBody>
      </p:sp>
      <p:sp>
        <p:nvSpPr>
          <p:cNvPr id="4" name="Slide Number Placeholder 3"/>
          <p:cNvSpPr>
            <a:spLocks noGrp="1"/>
          </p:cNvSpPr>
          <p:nvPr>
            <p:ph type="sldNum" sz="quarter" idx="5"/>
          </p:nvPr>
        </p:nvSpPr>
        <p:spPr/>
        <p:txBody>
          <a:bodyPr/>
          <a:lstStyle/>
          <a:p>
            <a:fld id="{D9C02AC4-C5C1-4BA3-8AC2-0E60878A3AAB}" type="slidenum">
              <a:rPr lang="en-ID" smtClean="0"/>
              <a:t>6</a:t>
            </a:fld>
            <a:endParaRPr lang="en-ID"/>
          </a:p>
        </p:txBody>
      </p:sp>
    </p:spTree>
    <p:extLst>
      <p:ext uri="{BB962C8B-B14F-4D97-AF65-F5344CB8AC3E}">
        <p14:creationId xmlns:p14="http://schemas.microsoft.com/office/powerpoint/2010/main" val="60013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98575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341886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99786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111102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185736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118253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349675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32222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238464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386678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DFB389-7191-48D9-A254-39995E475C9D}"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BF5C-CB04-4F8A-BAD2-7E4BDFD02A1A}" type="slidenum">
              <a:rPr lang="en-US" smtClean="0"/>
              <a:pPr/>
              <a:t>‹#›</a:t>
            </a:fld>
            <a:endParaRPr lang="en-US"/>
          </a:p>
        </p:txBody>
      </p:sp>
    </p:spTree>
    <p:extLst>
      <p:ext uri="{BB962C8B-B14F-4D97-AF65-F5344CB8AC3E}">
        <p14:creationId xmlns:p14="http://schemas.microsoft.com/office/powerpoint/2010/main" val="411763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FB389-7191-48D9-A254-39995E475C9D}" type="datetimeFigureOut">
              <a:rPr lang="en-US" smtClean="0"/>
              <a:pPr/>
              <a:t>10/24/2022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EBF5C-CB04-4F8A-BAD2-7E4BDFD02A1A}" type="slidenum">
              <a:rPr lang="en-US" smtClean="0"/>
              <a:pPr/>
              <a:t>‹#›</a:t>
            </a:fld>
            <a:endParaRPr lang="en-US"/>
          </a:p>
        </p:txBody>
      </p:sp>
    </p:spTree>
    <p:extLst>
      <p:ext uri="{BB962C8B-B14F-4D97-AF65-F5344CB8AC3E}">
        <p14:creationId xmlns:p14="http://schemas.microsoft.com/office/powerpoint/2010/main" val="252155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alphaModFix/>
            <a:extLst>
              <a:ext uri="{28A0092B-C50C-407E-A947-70E740481C1C}">
                <a14:useLocalDpi xmlns:a14="http://schemas.microsoft.com/office/drawing/2010/main" val="0"/>
              </a:ext>
            </a:extLst>
          </a:blip>
          <a:srcRect t="6039" r="3" b="8345"/>
          <a:stretch/>
        </p:blipFill>
        <p:spPr>
          <a:xfrm>
            <a:off x="3410952" y="-5"/>
            <a:ext cx="5733047" cy="3681406"/>
          </a:xfrm>
          <a:prstGeom prst="rect">
            <a:avLst/>
          </a:prstGeom>
        </p:spPr>
      </p:pic>
      <p:sp>
        <p:nvSpPr>
          <p:cNvPr id="14" name="Rectangle 1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8650" y="1115219"/>
            <a:ext cx="4046934" cy="2387600"/>
          </a:xfrm>
        </p:spPr>
        <p:txBody>
          <a:bodyPr>
            <a:normAutofit/>
          </a:bodyPr>
          <a:lstStyle/>
          <a:p>
            <a:pPr algn="l"/>
            <a:r>
              <a:rPr lang="en-US" b="1">
                <a:solidFill>
                  <a:schemeClr val="bg1"/>
                </a:solidFill>
                <a:latin typeface="Segoe UI Light" panose="020B0502040204020203" pitchFamily="34" charset="0"/>
                <a:cs typeface="Segoe UI Light" panose="020B0502040204020203" pitchFamily="34" charset="0"/>
              </a:rPr>
              <a:t>Stamped Offline Signature Verification</a:t>
            </a:r>
            <a:endParaRPr lang="en-US">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3" name="Subtitle 2"/>
          <p:cNvSpPr>
            <a:spLocks noGrp="1"/>
          </p:cNvSpPr>
          <p:nvPr>
            <p:ph type="subTitle" idx="1"/>
          </p:nvPr>
        </p:nvSpPr>
        <p:spPr>
          <a:xfrm>
            <a:off x="628650" y="3902075"/>
            <a:ext cx="7905750" cy="1655762"/>
          </a:xfrm>
        </p:spPr>
        <p:txBody>
          <a:bodyPr>
            <a:normAutofit/>
          </a:bodyPr>
          <a:lstStyle/>
          <a:p>
            <a:pPr algn="ctr">
              <a:lnSpc>
                <a:spcPct val="107000"/>
              </a:lnSpc>
              <a:spcAft>
                <a:spcPts val="6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Bambang Yuwono</a:t>
            </a:r>
            <a:r>
              <a:rPr lang="en-GB" sz="18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Dessyanto</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Boedi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Prasetya</a:t>
            </a:r>
            <a:r>
              <a:rPr lang="en-GB" sz="18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Panji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Dwi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Ashrianto</a:t>
            </a:r>
            <a:r>
              <a:rPr lang="en-GB" sz="1800" b="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Maudia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Khumaida</a:t>
            </a:r>
            <a:r>
              <a:rPr lang="en-GB" sz="1800" b="1"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Mangaras Yanu Florestiyanto</a:t>
            </a:r>
            <a:r>
              <a:rPr lang="en-GB" sz="1800" b="1" baseline="30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98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PPM\PPoint\isi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96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0" y="659854"/>
            <a:ext cx="4343400" cy="88423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pc="50" dirty="0">
                <a:ln w="12700" cmpd="sng">
                  <a:solidFill>
                    <a:srgbClr val="00B050"/>
                  </a:solidFill>
                  <a:prstDash val="solid"/>
                </a:ln>
                <a:solidFill>
                  <a:srgbClr val="92D050"/>
                </a:solidFill>
                <a:effectLst>
                  <a:glow rad="53100">
                    <a:schemeClr val="accent6">
                      <a:satMod val="180000"/>
                      <a:alpha val="30000"/>
                    </a:schemeClr>
                  </a:glow>
                </a:effectLst>
                <a:latin typeface="Segoe UI Light" panose="020B0502040204020203" pitchFamily="34" charset="0"/>
                <a:cs typeface="Segoe UI Light" panose="020B0502040204020203" pitchFamily="34" charset="0"/>
              </a:rPr>
              <a:t>Experimental Result Cont.</a:t>
            </a:r>
          </a:p>
        </p:txBody>
      </p:sp>
      <p:sp>
        <p:nvSpPr>
          <p:cNvPr id="3" name="Content Placeholder 2">
            <a:extLst>
              <a:ext uri="{FF2B5EF4-FFF2-40B4-BE49-F238E27FC236}">
                <a16:creationId xmlns:a16="http://schemas.microsoft.com/office/drawing/2014/main" id="{FC1AB334-3CF6-8E46-35AF-63201F30B040}"/>
              </a:ext>
            </a:extLst>
          </p:cNvPr>
          <p:cNvSpPr txBox="1">
            <a:spLocks/>
          </p:cNvSpPr>
          <p:nvPr/>
        </p:nvSpPr>
        <p:spPr>
          <a:xfrm>
            <a:off x="576260" y="1630857"/>
            <a:ext cx="7881940" cy="385554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000" b="1" dirty="0">
                <a:latin typeface="Segoe UI Light" panose="020B0502040204020203" pitchFamily="34" charset="0"/>
                <a:cs typeface="Segoe UI Light" panose="020B0502040204020203" pitchFamily="34" charset="0"/>
              </a:rPr>
              <a:t>Confusion matrix of offline signature verification without stamp</a:t>
            </a:r>
            <a:endParaRPr lang="en-US" sz="2000" dirty="0">
              <a:latin typeface="Segoe UI Light" panose="020B0502040204020203" pitchFamily="34" charset="0"/>
              <a:cs typeface="Segoe UI Light" panose="020B0502040204020203" pitchFamily="34" charset="0"/>
            </a:endParaRPr>
          </a:p>
        </p:txBody>
      </p:sp>
      <p:graphicFrame>
        <p:nvGraphicFramePr>
          <p:cNvPr id="6" name="Table 5">
            <a:extLst>
              <a:ext uri="{FF2B5EF4-FFF2-40B4-BE49-F238E27FC236}">
                <a16:creationId xmlns:a16="http://schemas.microsoft.com/office/drawing/2014/main" id="{158701B7-EF5C-9317-C39E-8B06431E1AE1}"/>
              </a:ext>
            </a:extLst>
          </p:cNvPr>
          <p:cNvGraphicFramePr>
            <a:graphicFrameLocks noGrp="1"/>
          </p:cNvGraphicFramePr>
          <p:nvPr>
            <p:extLst>
              <p:ext uri="{D42A27DB-BD31-4B8C-83A1-F6EECF244321}">
                <p14:modId xmlns:p14="http://schemas.microsoft.com/office/powerpoint/2010/main" val="2078284270"/>
              </p:ext>
            </p:extLst>
          </p:nvPr>
        </p:nvGraphicFramePr>
        <p:xfrm>
          <a:off x="952500" y="2138529"/>
          <a:ext cx="7124699" cy="4061770"/>
        </p:xfrm>
        <a:graphic>
          <a:graphicData uri="http://schemas.openxmlformats.org/drawingml/2006/table">
            <a:tbl>
              <a:tblPr firstRow="1" firstCol="1" lastRow="1" lastCol="1" bandRow="1" bandCol="1">
                <a:tableStyleId>{5C22544A-7EE6-4342-B048-85BDC9FD1C3A}</a:tableStyleId>
              </a:tblPr>
              <a:tblGrid>
                <a:gridCol w="2246643">
                  <a:extLst>
                    <a:ext uri="{9D8B030D-6E8A-4147-A177-3AD203B41FA5}">
                      <a16:colId xmlns:a16="http://schemas.microsoft.com/office/drawing/2014/main" val="1075936541"/>
                    </a:ext>
                  </a:extLst>
                </a:gridCol>
                <a:gridCol w="725030">
                  <a:extLst>
                    <a:ext uri="{9D8B030D-6E8A-4147-A177-3AD203B41FA5}">
                      <a16:colId xmlns:a16="http://schemas.microsoft.com/office/drawing/2014/main" val="1608839514"/>
                    </a:ext>
                  </a:extLst>
                </a:gridCol>
                <a:gridCol w="725030">
                  <a:extLst>
                    <a:ext uri="{9D8B030D-6E8A-4147-A177-3AD203B41FA5}">
                      <a16:colId xmlns:a16="http://schemas.microsoft.com/office/drawing/2014/main" val="1254972303"/>
                    </a:ext>
                  </a:extLst>
                </a:gridCol>
                <a:gridCol w="725030">
                  <a:extLst>
                    <a:ext uri="{9D8B030D-6E8A-4147-A177-3AD203B41FA5}">
                      <a16:colId xmlns:a16="http://schemas.microsoft.com/office/drawing/2014/main" val="873928719"/>
                    </a:ext>
                  </a:extLst>
                </a:gridCol>
                <a:gridCol w="1351483">
                  <a:extLst>
                    <a:ext uri="{9D8B030D-6E8A-4147-A177-3AD203B41FA5}">
                      <a16:colId xmlns:a16="http://schemas.microsoft.com/office/drawing/2014/main" val="2581485532"/>
                    </a:ext>
                  </a:extLst>
                </a:gridCol>
                <a:gridCol w="1351483">
                  <a:extLst>
                    <a:ext uri="{9D8B030D-6E8A-4147-A177-3AD203B41FA5}">
                      <a16:colId xmlns:a16="http://schemas.microsoft.com/office/drawing/2014/main" val="2097417704"/>
                    </a:ext>
                  </a:extLst>
                </a:gridCol>
              </a:tblGrid>
              <a:tr h="363608">
                <a:tc rowSpan="2">
                  <a:txBody>
                    <a:bodyPr/>
                    <a:lstStyle/>
                    <a:p>
                      <a:pPr algn="ctr"/>
                      <a:r>
                        <a:rPr lang="sk-SK" sz="2400" dirty="0">
                          <a:effectLst/>
                        </a:rPr>
                        <a:t>Subject</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gridSpan="5">
                  <a:txBody>
                    <a:bodyPr/>
                    <a:lstStyle/>
                    <a:p>
                      <a:pPr algn="ctr"/>
                      <a:r>
                        <a:rPr lang="sk-SK" sz="2400" spc="-5" dirty="0">
                          <a:effectLst/>
                        </a:rPr>
                        <a:t>C</a:t>
                      </a:r>
                      <a:r>
                        <a:rPr lang="sk-SK" sz="2400" spc="5" dirty="0">
                          <a:effectLst/>
                        </a:rPr>
                        <a:t>o</a:t>
                      </a:r>
                      <a:r>
                        <a:rPr lang="sk-SK" sz="2400" dirty="0">
                          <a:effectLst/>
                        </a:rPr>
                        <a:t>nfus</a:t>
                      </a:r>
                      <a:r>
                        <a:rPr lang="sk-SK" sz="2400" spc="-5" dirty="0">
                          <a:effectLst/>
                        </a:rPr>
                        <a:t>i</a:t>
                      </a:r>
                      <a:r>
                        <a:rPr lang="sk-SK" sz="2400" spc="5" dirty="0">
                          <a:effectLst/>
                        </a:rPr>
                        <a:t>o</a:t>
                      </a:r>
                      <a:r>
                        <a:rPr lang="sk-SK" sz="2400" dirty="0">
                          <a:effectLst/>
                        </a:rPr>
                        <a:t>n</a:t>
                      </a:r>
                      <a:r>
                        <a:rPr lang="sk-SK" sz="2400" spc="-45" dirty="0">
                          <a:effectLst/>
                        </a:rPr>
                        <a:t> </a:t>
                      </a:r>
                      <a:r>
                        <a:rPr lang="sk-SK" sz="2400" spc="5" dirty="0">
                          <a:effectLst/>
                        </a:rPr>
                        <a:t>Ma</a:t>
                      </a:r>
                      <a:r>
                        <a:rPr lang="sk-SK" sz="2400" spc="10" dirty="0">
                          <a:effectLst/>
                        </a:rPr>
                        <a:t>t</a:t>
                      </a:r>
                      <a:r>
                        <a:rPr lang="sk-SK" sz="2400" spc="-5" dirty="0">
                          <a:effectLst/>
                        </a:rPr>
                        <a:t>r</a:t>
                      </a:r>
                      <a:r>
                        <a:rPr lang="sk-SK" sz="2400" dirty="0">
                          <a:effectLst/>
                        </a:rPr>
                        <a:t>ix</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402357816"/>
                  </a:ext>
                </a:extLst>
              </a:tr>
              <a:tr h="407010">
                <a:tc vMerge="1">
                  <a:txBody>
                    <a:bodyPr/>
                    <a:lstStyle/>
                    <a:p>
                      <a:endParaRPr lang="en-ID"/>
                    </a:p>
                  </a:txBody>
                  <a:tcPr/>
                </a:tc>
                <a:tc>
                  <a:txBody>
                    <a:bodyPr/>
                    <a:lstStyle/>
                    <a:p>
                      <a:pPr algn="ctr"/>
                      <a:r>
                        <a:rPr lang="sk-SK" sz="2400" spc="-5">
                          <a:effectLst/>
                        </a:rPr>
                        <a:t>TP</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sk-SK" sz="2400" spc="5">
                          <a:effectLst/>
                        </a:rPr>
                        <a:t>FN</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sk-SK" sz="2400" spc="-5">
                          <a:effectLst/>
                        </a:rPr>
                        <a:t>TN</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sk-SK" sz="2400" spc="5">
                          <a:effectLst/>
                        </a:rPr>
                        <a:t>FP</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sk-SK" sz="2400" spc="10">
                          <a:effectLst/>
                        </a:rPr>
                        <a:t>CA</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821987152"/>
                  </a:ext>
                </a:extLst>
              </a:tr>
              <a:tr h="412995">
                <a:tc>
                  <a:txBody>
                    <a:bodyPr/>
                    <a:lstStyle/>
                    <a:p>
                      <a:r>
                        <a:rPr lang="sk-SK" sz="2400">
                          <a:effectLst/>
                        </a:rPr>
                        <a:t>Respondent 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2</a:t>
                      </a: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4</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100%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415000271"/>
                  </a:ext>
                </a:extLst>
              </a:tr>
              <a:tr h="410003">
                <a:tc>
                  <a:txBody>
                    <a:bodyPr/>
                    <a:lstStyle/>
                    <a:p>
                      <a:r>
                        <a:rPr lang="sk-SK" sz="2400">
                          <a:effectLst/>
                        </a:rPr>
                        <a:t>Respondent 2</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19</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4</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95</a:t>
                      </a:r>
                      <a:r>
                        <a:rPr lang="sk-SK" sz="2400">
                          <a:effectLst/>
                        </a:rPr>
                        <a:t>.</a:t>
                      </a:r>
                      <a:r>
                        <a:rPr lang="sk-SK" sz="2400" spc="5">
                          <a:effectLst/>
                        </a:rPr>
                        <a:t>83</a:t>
                      </a:r>
                      <a:r>
                        <a:rPr lang="sk-SK" sz="2400">
                          <a:effectLst/>
                        </a:rPr>
                        <a:t>%</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648520821"/>
                  </a:ext>
                </a:extLst>
              </a:tr>
              <a:tr h="410003">
                <a:tc>
                  <a:txBody>
                    <a:bodyPr/>
                    <a:lstStyle/>
                    <a:p>
                      <a:r>
                        <a:rPr lang="sk-SK" sz="2400">
                          <a:effectLst/>
                        </a:rPr>
                        <a:t>Respondent 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19</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91</a:t>
                      </a:r>
                      <a:r>
                        <a:rPr lang="sk-SK" sz="2400">
                          <a:effectLst/>
                        </a:rPr>
                        <a:t>.</a:t>
                      </a:r>
                      <a:r>
                        <a:rPr lang="sk-SK" sz="2400" spc="5">
                          <a:effectLst/>
                        </a:rPr>
                        <a:t>6</a:t>
                      </a:r>
                      <a:r>
                        <a:rPr lang="sk-SK" sz="2400" spc="15">
                          <a:effectLst/>
                        </a:rPr>
                        <a:t>6</a:t>
                      </a:r>
                      <a:r>
                        <a:rPr lang="sk-SK" sz="2400">
                          <a:effectLst/>
                        </a:rPr>
                        <a:t>%</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936801305"/>
                  </a:ext>
                </a:extLst>
              </a:tr>
              <a:tr h="412995">
                <a:tc>
                  <a:txBody>
                    <a:bodyPr/>
                    <a:lstStyle/>
                    <a:p>
                      <a:r>
                        <a:rPr lang="sk-SK" sz="2400">
                          <a:effectLst/>
                        </a:rPr>
                        <a:t>Respondent 4</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18</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2</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4</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91</a:t>
                      </a:r>
                      <a:r>
                        <a:rPr lang="sk-SK" sz="2400">
                          <a:effectLst/>
                        </a:rPr>
                        <a:t>.</a:t>
                      </a:r>
                      <a:r>
                        <a:rPr lang="sk-SK" sz="2400" spc="5">
                          <a:effectLst/>
                        </a:rPr>
                        <a:t>66</a:t>
                      </a:r>
                      <a:r>
                        <a:rPr lang="sk-SK" sz="2400">
                          <a:effectLst/>
                        </a:rPr>
                        <a:t>%</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760750325"/>
                  </a:ext>
                </a:extLst>
              </a:tr>
              <a:tr h="410003">
                <a:tc>
                  <a:txBody>
                    <a:bodyPr/>
                    <a:lstStyle/>
                    <a:p>
                      <a:r>
                        <a:rPr lang="sk-SK" sz="2400">
                          <a:effectLst/>
                        </a:rPr>
                        <a:t>Respondent 5</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20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4</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100%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940103744"/>
                  </a:ext>
                </a:extLst>
              </a:tr>
              <a:tr h="412995">
                <a:tc>
                  <a:txBody>
                    <a:bodyPr/>
                    <a:lstStyle/>
                    <a:p>
                      <a:r>
                        <a:rPr lang="sk-SK" sz="2400">
                          <a:effectLst/>
                        </a:rPr>
                        <a:t>Respondent 6</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20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95</a:t>
                      </a:r>
                      <a:r>
                        <a:rPr lang="sk-SK" sz="2400">
                          <a:effectLst/>
                        </a:rPr>
                        <a:t>.</a:t>
                      </a:r>
                      <a:r>
                        <a:rPr lang="sk-SK" sz="2400" spc="5">
                          <a:effectLst/>
                        </a:rPr>
                        <a:t>83</a:t>
                      </a:r>
                      <a:r>
                        <a:rPr lang="sk-SK" sz="2400">
                          <a:effectLst/>
                        </a:rPr>
                        <a:t>%</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03788618"/>
                  </a:ext>
                </a:extLst>
              </a:tr>
              <a:tr h="410003">
                <a:tc>
                  <a:txBody>
                    <a:bodyPr/>
                    <a:lstStyle/>
                    <a:p>
                      <a:r>
                        <a:rPr lang="sk-SK" sz="2400">
                          <a:effectLst/>
                        </a:rPr>
                        <a:t>Respondent 7</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19</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dirty="0">
                          <a:effectLst/>
                        </a:rPr>
                        <a:t>91</a:t>
                      </a:r>
                      <a:r>
                        <a:rPr lang="sk-SK" sz="2400" dirty="0">
                          <a:effectLst/>
                        </a:rPr>
                        <a:t>.</a:t>
                      </a:r>
                      <a:r>
                        <a:rPr lang="sk-SK" sz="2400" spc="5" dirty="0">
                          <a:effectLst/>
                        </a:rPr>
                        <a:t>6</a:t>
                      </a:r>
                      <a:r>
                        <a:rPr lang="sk-SK" sz="2400" spc="15" dirty="0">
                          <a:effectLst/>
                        </a:rPr>
                        <a:t>6</a:t>
                      </a:r>
                      <a:r>
                        <a:rPr lang="sk-SK" sz="2400" dirty="0">
                          <a:effectLst/>
                        </a:rPr>
                        <a:t>%</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886365944"/>
                  </a:ext>
                </a:extLst>
              </a:tr>
              <a:tr h="410003">
                <a:tc>
                  <a:txBody>
                    <a:bodyPr/>
                    <a:lstStyle/>
                    <a:p>
                      <a:r>
                        <a:rPr lang="sk-SK" sz="2400">
                          <a:effectLst/>
                        </a:rPr>
                        <a:t>Respondent 8</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19</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dirty="0">
                          <a:effectLst/>
                        </a:rPr>
                        <a:t>91</a:t>
                      </a:r>
                      <a:r>
                        <a:rPr lang="sk-SK" sz="2400" dirty="0">
                          <a:effectLst/>
                        </a:rPr>
                        <a:t>.</a:t>
                      </a:r>
                      <a:r>
                        <a:rPr lang="sk-SK" sz="2400" spc="5" dirty="0">
                          <a:effectLst/>
                        </a:rPr>
                        <a:t>6</a:t>
                      </a:r>
                      <a:r>
                        <a:rPr lang="sk-SK" sz="2400" spc="15" dirty="0">
                          <a:effectLst/>
                        </a:rPr>
                        <a:t>6</a:t>
                      </a:r>
                      <a:r>
                        <a:rPr lang="sk-SK" sz="2400" dirty="0">
                          <a:effectLst/>
                        </a:rPr>
                        <a:t>%</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866352718"/>
                  </a:ext>
                </a:extLst>
              </a:tr>
            </a:tbl>
          </a:graphicData>
        </a:graphic>
      </p:graphicFrame>
      <p:sp>
        <p:nvSpPr>
          <p:cNvPr id="4" name="Content Placeholder 2">
            <a:extLst>
              <a:ext uri="{FF2B5EF4-FFF2-40B4-BE49-F238E27FC236}">
                <a16:creationId xmlns:a16="http://schemas.microsoft.com/office/drawing/2014/main" id="{EECBABBE-2418-5259-E980-6EBDA478EEA7}"/>
              </a:ext>
            </a:extLst>
          </p:cNvPr>
          <p:cNvSpPr txBox="1">
            <a:spLocks/>
          </p:cNvSpPr>
          <p:nvPr/>
        </p:nvSpPr>
        <p:spPr>
          <a:xfrm rot="20652992">
            <a:off x="3017151" y="3891493"/>
            <a:ext cx="3863710" cy="839136"/>
          </a:xfrm>
          <a:prstGeom prst="rect">
            <a:avLst/>
          </a:prstGeom>
          <a:solidFill>
            <a:schemeClr val="accent1">
              <a:lumMod val="20000"/>
              <a:lumOff val="80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dirty="0">
                <a:solidFill>
                  <a:schemeClr val="accent6"/>
                </a:solidFill>
                <a:latin typeface="Segoe UI Light" panose="020B0502040204020203" pitchFamily="34" charset="0"/>
                <a:cs typeface="Segoe UI Light" panose="020B0502040204020203" pitchFamily="34" charset="0"/>
              </a:rPr>
              <a:t>Average 94,79%</a:t>
            </a:r>
            <a:endParaRPr lang="en-US" sz="4000" dirty="0">
              <a:solidFill>
                <a:schemeClr val="accent6"/>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0465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Picture 2" descr="E:\LPPM\PPoint\isi_1.jpg"/>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53CFE7E-9789-4225-B527-58828440FEDF}"/>
              </a:ext>
            </a:extLst>
          </p:cNvPr>
          <p:cNvSpPr txBox="1">
            <a:spLocks/>
          </p:cNvSpPr>
          <p:nvPr/>
        </p:nvSpPr>
        <p:spPr>
          <a:xfrm>
            <a:off x="898635" y="728906"/>
            <a:ext cx="7344354" cy="20570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pc="50">
                <a:ln w="12700" cmpd="sng">
                  <a:solidFill>
                    <a:srgbClr val="00B050"/>
                  </a:solidFill>
                  <a:prstDash val="solid"/>
                </a:ln>
                <a:solidFill>
                  <a:srgbClr val="FFFFFF"/>
                </a:solidFill>
                <a:effectLst>
                  <a:glow rad="53100">
                    <a:schemeClr val="accent6">
                      <a:satMod val="180000"/>
                      <a:alpha val="30000"/>
                    </a:schemeClr>
                  </a:glow>
                </a:effectLst>
              </a:rPr>
              <a:t>Conclusion</a:t>
            </a:r>
          </a:p>
        </p:txBody>
      </p:sp>
      <p:sp>
        <p:nvSpPr>
          <p:cNvPr id="6" name="Content Placeholder 2">
            <a:extLst>
              <a:ext uri="{FF2B5EF4-FFF2-40B4-BE49-F238E27FC236}">
                <a16:creationId xmlns:a16="http://schemas.microsoft.com/office/drawing/2014/main" id="{D1D0725E-42DF-23F4-761A-1A61395E9800}"/>
              </a:ext>
            </a:extLst>
          </p:cNvPr>
          <p:cNvSpPr txBox="1">
            <a:spLocks/>
          </p:cNvSpPr>
          <p:nvPr/>
        </p:nvSpPr>
        <p:spPr>
          <a:xfrm>
            <a:off x="898635" y="2957665"/>
            <a:ext cx="7344354" cy="31714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en-US" sz="2000" dirty="0">
                <a:solidFill>
                  <a:srgbClr val="FFFFFF"/>
                </a:solidFill>
              </a:rPr>
              <a:t>The SIFT feature extraction method was enhanced by adding an invariant rotation feature during orientation calculations based on the model utilized. A feature vector is then created and subjected to SVM processing to produce training and testing analyses. The suggested technique offers high performance for the offline signature verification system, according to an experimental investigation that concludes.</a:t>
            </a:r>
          </a:p>
        </p:txBody>
      </p:sp>
    </p:spTree>
    <p:extLst>
      <p:ext uri="{BB962C8B-B14F-4D97-AF65-F5344CB8AC3E}">
        <p14:creationId xmlns:p14="http://schemas.microsoft.com/office/powerpoint/2010/main" val="232647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6"/>
            <a:ext cx="9144000" cy="6853968"/>
          </a:xfrm>
          <a:prstGeom prst="rect">
            <a:avLst/>
          </a:prstGeom>
        </p:spPr>
      </p:pic>
      <p:sp>
        <p:nvSpPr>
          <p:cNvPr id="3" name="TextBox 2"/>
          <p:cNvSpPr txBox="1"/>
          <p:nvPr/>
        </p:nvSpPr>
        <p:spPr>
          <a:xfrm>
            <a:off x="762000" y="6172200"/>
            <a:ext cx="2362200" cy="584775"/>
          </a:xfrm>
          <a:prstGeom prst="rect">
            <a:avLst/>
          </a:prstGeom>
          <a:noFill/>
        </p:spPr>
        <p:txBody>
          <a:bodyPr wrap="square" rtlCol="0">
            <a:spAutoFit/>
          </a:bodyPr>
          <a:lstStyle/>
          <a:p>
            <a:r>
              <a:rPr lang="en-US" sz="3200" b="1" dirty="0">
                <a:solidFill>
                  <a:schemeClr val="bg1"/>
                </a:solidFill>
                <a:latin typeface="Segoe UI Light" panose="020B0502040204020203" pitchFamily="34" charset="0"/>
                <a:cs typeface="Segoe UI Light" panose="020B0502040204020203" pitchFamily="34" charset="0"/>
              </a:rPr>
              <a:t>Thank you</a:t>
            </a:r>
          </a:p>
        </p:txBody>
      </p:sp>
    </p:spTree>
    <p:extLst>
      <p:ext uri="{BB962C8B-B14F-4D97-AF65-F5344CB8AC3E}">
        <p14:creationId xmlns:p14="http://schemas.microsoft.com/office/powerpoint/2010/main" val="412092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728526" y="371719"/>
            <a:ext cx="4594473" cy="1906863"/>
          </a:xfrm>
        </p:spPr>
        <p:txBody>
          <a:bodyPr vert="horz" lIns="91440" tIns="45720" rIns="91440" bIns="45720" rtlCol="0" anchor="b">
            <a:normAutofit/>
          </a:bodyPr>
          <a:lstStyle/>
          <a:p>
            <a:pPr algn="l">
              <a:lnSpc>
                <a:spcPct val="90000"/>
              </a:lnSpc>
            </a:pPr>
            <a:r>
              <a:rPr lang="en-US" b="1" kern="1200">
                <a:solidFill>
                  <a:schemeClr val="tx1"/>
                </a:solidFill>
                <a:latin typeface="+mj-lt"/>
                <a:ea typeface="+mj-ea"/>
                <a:cs typeface="+mj-cs"/>
              </a:rPr>
              <a:t>Stamped Offline Signature Verification</a:t>
            </a:r>
            <a:endParaRPr lang="en-US" kern="1200">
              <a:solidFill>
                <a:schemeClr val="tx1"/>
              </a:solidFill>
              <a:effectLst>
                <a:outerShdw blurRad="38100" dist="38100" dir="2700000" algn="tl">
                  <a:srgbClr val="000000">
                    <a:alpha val="43137"/>
                  </a:srgbClr>
                </a:outerShdw>
              </a:effectLst>
              <a:latin typeface="+mj-lt"/>
              <a:ea typeface="+mj-ea"/>
              <a:cs typeface="+mj-cs"/>
            </a:endParaRPr>
          </a:p>
        </p:txBody>
      </p:sp>
      <p:sp>
        <p:nvSpPr>
          <p:cNvPr id="8" name="Subtitle 7">
            <a:extLst>
              <a:ext uri="{FF2B5EF4-FFF2-40B4-BE49-F238E27FC236}">
                <a16:creationId xmlns:a16="http://schemas.microsoft.com/office/drawing/2014/main" id="{B17ACE79-4CDA-C8AF-4D44-4F7D1B15D57E}"/>
              </a:ext>
            </a:extLst>
          </p:cNvPr>
          <p:cNvSpPr>
            <a:spLocks noGrp="1"/>
          </p:cNvSpPr>
          <p:nvPr>
            <p:ph type="subTitle" idx="1"/>
          </p:nvPr>
        </p:nvSpPr>
        <p:spPr>
          <a:xfrm>
            <a:off x="728526" y="2711395"/>
            <a:ext cx="3086100" cy="3465568"/>
          </a:xfrm>
        </p:spPr>
        <p:txBody>
          <a:bodyPr vert="horz" lIns="91440" tIns="45720" rIns="91440" bIns="45720" rtlCol="0">
            <a:normAutofit/>
          </a:bodyPr>
          <a:lstStyle/>
          <a:p>
            <a:pPr marL="457200" indent="-228600" algn="l">
              <a:lnSpc>
                <a:spcPct val="90000"/>
              </a:lnSpc>
              <a:buFont typeface="Arial" panose="020B0604020202020204" pitchFamily="34" charset="0"/>
              <a:buChar char="•"/>
            </a:pPr>
            <a:r>
              <a:rPr lang="en-US" sz="1700">
                <a:solidFill>
                  <a:schemeClr val="tx1"/>
                </a:solidFill>
              </a:rPr>
              <a:t>Background</a:t>
            </a:r>
          </a:p>
          <a:p>
            <a:pPr marL="457200" indent="-228600" algn="l">
              <a:lnSpc>
                <a:spcPct val="90000"/>
              </a:lnSpc>
              <a:buFont typeface="Arial" panose="020B0604020202020204" pitchFamily="34" charset="0"/>
              <a:buChar char="•"/>
            </a:pPr>
            <a:r>
              <a:rPr lang="en-US" sz="1700">
                <a:solidFill>
                  <a:schemeClr val="tx1"/>
                </a:solidFill>
              </a:rPr>
              <a:t>Related Work</a:t>
            </a:r>
          </a:p>
          <a:p>
            <a:pPr marL="457200" indent="-228600" algn="l">
              <a:lnSpc>
                <a:spcPct val="90000"/>
              </a:lnSpc>
              <a:buFont typeface="Arial" panose="020B0604020202020204" pitchFamily="34" charset="0"/>
              <a:buChar char="•"/>
            </a:pPr>
            <a:r>
              <a:rPr lang="en-US" sz="1700">
                <a:solidFill>
                  <a:schemeClr val="tx1"/>
                </a:solidFill>
              </a:rPr>
              <a:t>Methodology</a:t>
            </a:r>
          </a:p>
          <a:p>
            <a:pPr marL="457200" indent="-228600" algn="l">
              <a:lnSpc>
                <a:spcPct val="90000"/>
              </a:lnSpc>
              <a:buFont typeface="Arial" panose="020B0604020202020204" pitchFamily="34" charset="0"/>
              <a:buChar char="•"/>
            </a:pPr>
            <a:r>
              <a:rPr lang="en-US" sz="1700">
                <a:solidFill>
                  <a:schemeClr val="tx1"/>
                </a:solidFill>
              </a:rPr>
              <a:t>Experiment Result</a:t>
            </a:r>
          </a:p>
          <a:p>
            <a:pPr marL="457200" indent="-228600" algn="l">
              <a:lnSpc>
                <a:spcPct val="90000"/>
              </a:lnSpc>
              <a:buFont typeface="Arial" panose="020B0604020202020204" pitchFamily="34" charset="0"/>
              <a:buChar char="•"/>
            </a:pPr>
            <a:r>
              <a:rPr lang="en-US" sz="1700">
                <a:solidFill>
                  <a:schemeClr val="tx1"/>
                </a:solidFill>
              </a:rPr>
              <a:t>Conclusion</a:t>
            </a:r>
          </a:p>
        </p:txBody>
      </p:sp>
      <p:pic>
        <p:nvPicPr>
          <p:cNvPr id="2050" name="Picture 2" descr="E:\LPPM\PPoint\isi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629" b="-4"/>
          <a:stretch/>
        </p:blipFill>
        <p:spPr bwMode="auto">
          <a:xfrm>
            <a:off x="6339726" y="3681465"/>
            <a:ext cx="2810949"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24D1C81-1F25-8864-C6E4-32EFB3F232E5}"/>
              </a:ext>
            </a:extLst>
          </p:cNvPr>
          <p:cNvPicPr>
            <a:picLocks noChangeAspect="1"/>
          </p:cNvPicPr>
          <p:nvPr/>
        </p:nvPicPr>
        <p:blipFill rotWithShape="1">
          <a:blip r:embed="rId3"/>
          <a:srcRect t="2248" r="5" b="3605"/>
          <a:stretch/>
        </p:blipFill>
        <p:spPr>
          <a:xfrm>
            <a:off x="4048707" y="2457970"/>
            <a:ext cx="2593775"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2051" name="Picture 3" descr="E:\LPPM\PPoint\isi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152" b="-3"/>
          <a:stretch/>
        </p:blipFill>
        <p:spPr bwMode="auto">
          <a:xfrm>
            <a:off x="5715768" y="-5"/>
            <a:ext cx="3434907"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4581" y="5797390"/>
            <a:ext cx="4572000" cy="400110"/>
          </a:xfrm>
          <a:prstGeom prst="rect">
            <a:avLst/>
          </a:prstGeom>
        </p:spPr>
        <p:txBody>
          <a:bodyPr>
            <a:spAutoFit/>
          </a:bodyPr>
          <a:lstStyle/>
          <a:p>
            <a:pPr algn="ctr">
              <a:spcBef>
                <a:spcPts val="0"/>
              </a:spcBef>
            </a:pP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511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 name="Rectangle 16">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LPPM\PPoint\isi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 b="35138"/>
          <a:stretch/>
        </p:blipFill>
        <p:spPr bwMode="auto">
          <a:xfrm>
            <a:off x="4444680" y="10"/>
            <a:ext cx="469931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CD89D0D-9B07-F714-9AB9-D86AC4D37511}"/>
              </a:ext>
            </a:extLst>
          </p:cNvPr>
          <p:cNvPicPr>
            <a:picLocks noChangeAspect="1"/>
          </p:cNvPicPr>
          <p:nvPr/>
        </p:nvPicPr>
        <p:blipFill rotWithShape="1">
          <a:blip r:embed="rId3"/>
          <a:srcRect l="5174" r="12878" b="-2"/>
          <a:stretch/>
        </p:blipFill>
        <p:spPr>
          <a:xfrm>
            <a:off x="5241306" y="2286000"/>
            <a:ext cx="3902692"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11" name="Picture 10">
            <a:extLst>
              <a:ext uri="{FF2B5EF4-FFF2-40B4-BE49-F238E27FC236}">
                <a16:creationId xmlns:a16="http://schemas.microsoft.com/office/drawing/2014/main" id="{1FC0B4DE-C78C-891D-4B8D-505F952CFB7E}"/>
              </a:ext>
            </a:extLst>
          </p:cNvPr>
          <p:cNvPicPr>
            <a:picLocks noChangeAspect="1"/>
          </p:cNvPicPr>
          <p:nvPr/>
        </p:nvPicPr>
        <p:blipFill rotWithShape="1">
          <a:blip r:embed="rId4"/>
          <a:srcRect l="13132" r="5286"/>
          <a:stretch/>
        </p:blipFill>
        <p:spPr>
          <a:xfrm>
            <a:off x="6035713" y="4572000"/>
            <a:ext cx="3108287"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51"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20">
            <a:extLst>
              <a:ext uri="{FF2B5EF4-FFF2-40B4-BE49-F238E27FC236}">
                <a16:creationId xmlns:a16="http://schemas.microsoft.com/office/drawing/2014/main" id="{0F86758B-3106-4324-A03D-67715F7F1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26998"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628650" y="365125"/>
            <a:ext cx="3816030" cy="1325563"/>
          </a:xfrm>
        </p:spPr>
        <p:txBody>
          <a:bodyPr vert="horz" lIns="91440" tIns="45720" rIns="91440" bIns="45720" rtlCol="0" anchor="ctr">
            <a:normAutofit/>
          </a:bodyPr>
          <a:lstStyle/>
          <a:p>
            <a:pPr algn="l">
              <a:lnSpc>
                <a:spcPct val="90000"/>
              </a:lnSpc>
            </a:pPr>
            <a:r>
              <a:rPr lang="en-US" sz="3500" kern="1200" spc="50">
                <a:ln w="12700" cmpd="sng">
                  <a:solidFill>
                    <a:srgbClr val="00B050"/>
                  </a:solidFill>
                  <a:prstDash val="solid"/>
                </a:ln>
                <a:solidFill>
                  <a:srgbClr val="000000"/>
                </a:solidFill>
                <a:effectLst>
                  <a:glow rad="53100">
                    <a:schemeClr val="accent6">
                      <a:satMod val="180000"/>
                      <a:alpha val="30000"/>
                    </a:schemeClr>
                  </a:glow>
                </a:effectLst>
                <a:latin typeface="+mj-lt"/>
                <a:ea typeface="+mj-ea"/>
                <a:cs typeface="+mj-cs"/>
              </a:rPr>
              <a:t>Background</a:t>
            </a:r>
          </a:p>
        </p:txBody>
      </p:sp>
      <p:graphicFrame>
        <p:nvGraphicFramePr>
          <p:cNvPr id="23" name="TextBox 4">
            <a:extLst>
              <a:ext uri="{FF2B5EF4-FFF2-40B4-BE49-F238E27FC236}">
                <a16:creationId xmlns:a16="http://schemas.microsoft.com/office/drawing/2014/main" id="{53CCB346-2A1E-BEC3-16B7-413761A4524C}"/>
              </a:ext>
            </a:extLst>
          </p:cNvPr>
          <p:cNvGraphicFramePr/>
          <p:nvPr>
            <p:extLst>
              <p:ext uri="{D42A27DB-BD31-4B8C-83A1-F6EECF244321}">
                <p14:modId xmlns:p14="http://schemas.microsoft.com/office/powerpoint/2010/main" val="2117993348"/>
              </p:ext>
            </p:extLst>
          </p:nvPr>
        </p:nvGraphicFramePr>
        <p:xfrm>
          <a:off x="628650" y="2021249"/>
          <a:ext cx="4280673" cy="41557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0435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PPM\PPoint\isi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9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2">
            <a:extLst>
              <a:ext uri="{FF2B5EF4-FFF2-40B4-BE49-F238E27FC236}">
                <a16:creationId xmlns:a16="http://schemas.microsoft.com/office/drawing/2014/main" id="{1C5C4A8A-30F1-C656-8409-2AC691B3EDCE}"/>
              </a:ext>
            </a:extLst>
          </p:cNvPr>
          <p:cNvGraphicFramePr>
            <a:graphicFrameLocks noGrp="1"/>
          </p:cNvGraphicFramePr>
          <p:nvPr>
            <p:ph idx="1"/>
          </p:nvPr>
        </p:nvGraphicFramePr>
        <p:xfrm>
          <a:off x="585786" y="1525041"/>
          <a:ext cx="8024814" cy="4396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833937" y="1572666"/>
            <a:ext cx="3700463" cy="1645066"/>
          </a:xfrm>
          <a:prstGeom prst="rect">
            <a:avLst/>
          </a:prstGeom>
        </p:spPr>
        <p:txBody>
          <a:bodyPr wrap="square">
            <a:spAutoFit/>
          </a:bodyPr>
          <a:lstStyle/>
          <a:p>
            <a:pPr>
              <a:lnSpc>
                <a:spcPct val="150000"/>
              </a:lnSpc>
            </a:pPr>
            <a:br>
              <a:rPr lang="en-US" sz="2400" dirty="0">
                <a:latin typeface="Segoe UI Light" panose="020B0502040204020203" pitchFamily="34" charset="0"/>
                <a:cs typeface="Segoe UI Light" panose="020B0502040204020203" pitchFamily="34" charset="0"/>
              </a:rPr>
            </a:br>
            <a:br>
              <a:rPr lang="en-US" sz="2400" dirty="0"/>
            </a:br>
            <a:endParaRPr lang="en-US" sz="2200" dirty="0">
              <a:latin typeface="Segoe UI Light" panose="020B0502040204020203" pitchFamily="34" charset="0"/>
              <a:cs typeface="Segoe UI Light" panose="020B0502040204020203" pitchFamily="34" charset="0"/>
            </a:endParaRPr>
          </a:p>
        </p:txBody>
      </p:sp>
      <p:sp>
        <p:nvSpPr>
          <p:cNvPr id="8" name="Title 1"/>
          <p:cNvSpPr txBox="1">
            <a:spLocks/>
          </p:cNvSpPr>
          <p:nvPr/>
        </p:nvSpPr>
        <p:spPr>
          <a:xfrm>
            <a:off x="4572000" y="659854"/>
            <a:ext cx="4343400" cy="884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pc="50" dirty="0">
                <a:ln w="12700" cmpd="sng">
                  <a:solidFill>
                    <a:srgbClr val="00B050"/>
                  </a:solidFill>
                  <a:prstDash val="solid"/>
                </a:ln>
                <a:solidFill>
                  <a:srgbClr val="92D050"/>
                </a:solidFill>
                <a:effectLst>
                  <a:glow rad="53100">
                    <a:schemeClr val="accent6">
                      <a:satMod val="180000"/>
                      <a:alpha val="30000"/>
                    </a:schemeClr>
                  </a:glow>
                </a:effectLst>
                <a:latin typeface="Segoe UI Light" panose="020B0502040204020203" pitchFamily="34" charset="0"/>
                <a:cs typeface="Segoe UI Light" panose="020B0502040204020203" pitchFamily="34" charset="0"/>
              </a:rPr>
              <a:t>Related Work</a:t>
            </a:r>
          </a:p>
        </p:txBody>
      </p:sp>
    </p:spTree>
    <p:extLst>
      <p:ext uri="{BB962C8B-B14F-4D97-AF65-F5344CB8AC3E}">
        <p14:creationId xmlns:p14="http://schemas.microsoft.com/office/powerpoint/2010/main" val="340293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PPM\PPoint\isi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9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2">
            <a:extLst>
              <a:ext uri="{FF2B5EF4-FFF2-40B4-BE49-F238E27FC236}">
                <a16:creationId xmlns:a16="http://schemas.microsoft.com/office/drawing/2014/main" id="{4E2873EE-D794-D892-F4EA-DADF90FB029E}"/>
              </a:ext>
            </a:extLst>
          </p:cNvPr>
          <p:cNvGraphicFramePr>
            <a:graphicFrameLocks noGrp="1"/>
          </p:cNvGraphicFramePr>
          <p:nvPr>
            <p:ph idx="1"/>
          </p:nvPr>
        </p:nvGraphicFramePr>
        <p:xfrm>
          <a:off x="585786" y="1525041"/>
          <a:ext cx="8024814" cy="4396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833937" y="1572666"/>
            <a:ext cx="3700463" cy="1645066"/>
          </a:xfrm>
          <a:prstGeom prst="rect">
            <a:avLst/>
          </a:prstGeom>
        </p:spPr>
        <p:txBody>
          <a:bodyPr wrap="square">
            <a:spAutoFit/>
          </a:bodyPr>
          <a:lstStyle/>
          <a:p>
            <a:pPr>
              <a:lnSpc>
                <a:spcPct val="150000"/>
              </a:lnSpc>
            </a:pPr>
            <a:br>
              <a:rPr lang="en-US" sz="2400" dirty="0">
                <a:latin typeface="Segoe UI Light" panose="020B0502040204020203" pitchFamily="34" charset="0"/>
                <a:cs typeface="Segoe UI Light" panose="020B0502040204020203" pitchFamily="34" charset="0"/>
              </a:rPr>
            </a:br>
            <a:br>
              <a:rPr lang="en-US" sz="2400" dirty="0"/>
            </a:br>
            <a:endParaRPr lang="en-US" sz="2200" dirty="0">
              <a:latin typeface="Segoe UI Light" panose="020B0502040204020203" pitchFamily="34" charset="0"/>
              <a:cs typeface="Segoe UI Light" panose="020B0502040204020203" pitchFamily="34" charset="0"/>
            </a:endParaRPr>
          </a:p>
        </p:txBody>
      </p:sp>
      <p:sp>
        <p:nvSpPr>
          <p:cNvPr id="8" name="Title 1"/>
          <p:cNvSpPr txBox="1">
            <a:spLocks/>
          </p:cNvSpPr>
          <p:nvPr/>
        </p:nvSpPr>
        <p:spPr>
          <a:xfrm>
            <a:off x="4572000" y="659854"/>
            <a:ext cx="4343400" cy="884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pc="50" dirty="0">
                <a:ln w="12700" cmpd="sng">
                  <a:solidFill>
                    <a:srgbClr val="00B050"/>
                  </a:solidFill>
                  <a:prstDash val="solid"/>
                </a:ln>
                <a:solidFill>
                  <a:srgbClr val="92D050"/>
                </a:solidFill>
                <a:effectLst>
                  <a:glow rad="53100">
                    <a:schemeClr val="accent6">
                      <a:satMod val="180000"/>
                      <a:alpha val="30000"/>
                    </a:schemeClr>
                  </a:glow>
                </a:effectLst>
                <a:latin typeface="Segoe UI Light" panose="020B0502040204020203" pitchFamily="34" charset="0"/>
                <a:cs typeface="Segoe UI Light" panose="020B0502040204020203" pitchFamily="34" charset="0"/>
              </a:rPr>
              <a:t>Related Work Cont.</a:t>
            </a:r>
          </a:p>
        </p:txBody>
      </p:sp>
    </p:spTree>
    <p:extLst>
      <p:ext uri="{BB962C8B-B14F-4D97-AF65-F5344CB8AC3E}">
        <p14:creationId xmlns:p14="http://schemas.microsoft.com/office/powerpoint/2010/main" val="163933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PPM\PPoint\isi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1" y="0"/>
            <a:ext cx="9144000" cy="68539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76260" y="1630857"/>
            <a:ext cx="7881940" cy="1432629"/>
          </a:xfrm>
        </p:spPr>
        <p:txBody>
          <a:bodyPr>
            <a:noAutofit/>
          </a:bodyPr>
          <a:lstStyle/>
          <a:p>
            <a:pPr marL="0" indent="0" algn="just">
              <a:buNone/>
            </a:pPr>
            <a:r>
              <a:rPr lang="en-US" sz="2000" b="1" dirty="0">
                <a:latin typeface="Segoe UI Light" panose="020B0502040204020203" pitchFamily="34" charset="0"/>
                <a:cs typeface="Segoe UI Light" panose="020B0502040204020203" pitchFamily="34" charset="0"/>
              </a:rPr>
              <a:t>Scale-Invariant Feature Transform (SIFT)</a:t>
            </a:r>
            <a:r>
              <a:rPr lang="en-US" sz="2000" dirty="0">
                <a:latin typeface="Segoe UI Light" panose="020B0502040204020203" pitchFamily="34" charset="0"/>
                <a:cs typeface="Segoe UI Light" panose="020B0502040204020203" pitchFamily="34" charset="0"/>
              </a:rPr>
              <a:t> </a:t>
            </a:r>
          </a:p>
          <a:p>
            <a:pPr marL="0" indent="0" algn="just">
              <a:buNone/>
            </a:pPr>
            <a:r>
              <a:rPr lang="en-US" sz="2000" dirty="0">
                <a:latin typeface="Segoe UI Light" panose="020B0502040204020203" pitchFamily="34" charset="0"/>
                <a:cs typeface="Segoe UI Light" panose="020B0502040204020203" pitchFamily="34" charset="0"/>
              </a:rPr>
              <a:t>SIFT is the image local feature description operator based on rotation, space scaling, image invariant scaling, and even radiation conversion (Wang et al., 2022). </a:t>
            </a:r>
          </a:p>
        </p:txBody>
      </p:sp>
      <p:sp>
        <p:nvSpPr>
          <p:cNvPr id="5" name="Rectangle 4"/>
          <p:cNvSpPr/>
          <p:nvPr/>
        </p:nvSpPr>
        <p:spPr>
          <a:xfrm>
            <a:off x="4833937" y="1572666"/>
            <a:ext cx="3700463" cy="1645066"/>
          </a:xfrm>
          <a:prstGeom prst="rect">
            <a:avLst/>
          </a:prstGeom>
        </p:spPr>
        <p:txBody>
          <a:bodyPr wrap="square">
            <a:spAutoFit/>
          </a:bodyPr>
          <a:lstStyle/>
          <a:p>
            <a:pPr>
              <a:lnSpc>
                <a:spcPct val="150000"/>
              </a:lnSpc>
            </a:pPr>
            <a:br>
              <a:rPr lang="en-US" sz="2400" dirty="0">
                <a:latin typeface="Segoe UI Light" panose="020B0502040204020203" pitchFamily="34" charset="0"/>
                <a:cs typeface="Segoe UI Light" panose="020B0502040204020203" pitchFamily="34" charset="0"/>
              </a:rPr>
            </a:br>
            <a:br>
              <a:rPr lang="en-US" sz="2400" dirty="0"/>
            </a:br>
            <a:endParaRPr lang="en-US" sz="2200" dirty="0">
              <a:latin typeface="Segoe UI Light" panose="020B0502040204020203" pitchFamily="34" charset="0"/>
              <a:cs typeface="Segoe UI Light" panose="020B0502040204020203" pitchFamily="34" charset="0"/>
            </a:endParaRPr>
          </a:p>
        </p:txBody>
      </p:sp>
      <p:sp>
        <p:nvSpPr>
          <p:cNvPr id="8" name="Title 1"/>
          <p:cNvSpPr txBox="1">
            <a:spLocks/>
          </p:cNvSpPr>
          <p:nvPr/>
        </p:nvSpPr>
        <p:spPr>
          <a:xfrm>
            <a:off x="4572000" y="659854"/>
            <a:ext cx="4343400" cy="884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pc="50" dirty="0">
                <a:ln w="12700" cmpd="sng">
                  <a:solidFill>
                    <a:srgbClr val="00B050"/>
                  </a:solidFill>
                  <a:prstDash val="solid"/>
                </a:ln>
                <a:solidFill>
                  <a:srgbClr val="92D050"/>
                </a:solidFill>
                <a:effectLst>
                  <a:glow rad="53100">
                    <a:schemeClr val="accent6">
                      <a:satMod val="180000"/>
                      <a:alpha val="30000"/>
                    </a:schemeClr>
                  </a:glow>
                </a:effectLst>
                <a:latin typeface="Segoe UI Light" panose="020B0502040204020203" pitchFamily="34" charset="0"/>
                <a:cs typeface="Segoe UI Light" panose="020B0502040204020203" pitchFamily="34" charset="0"/>
              </a:rPr>
              <a:t>Methodology</a:t>
            </a:r>
          </a:p>
        </p:txBody>
      </p:sp>
      <p:pic>
        <p:nvPicPr>
          <p:cNvPr id="11" name="Picture 10">
            <a:extLst>
              <a:ext uri="{FF2B5EF4-FFF2-40B4-BE49-F238E27FC236}">
                <a16:creationId xmlns:a16="http://schemas.microsoft.com/office/drawing/2014/main" id="{203C48EC-89E7-977A-875D-AFE06CA2AF24}"/>
              </a:ext>
            </a:extLst>
          </p:cNvPr>
          <p:cNvPicPr>
            <a:picLocks noChangeAspect="1"/>
          </p:cNvPicPr>
          <p:nvPr/>
        </p:nvPicPr>
        <p:blipFill>
          <a:blip r:embed="rId4"/>
          <a:stretch>
            <a:fillRect/>
          </a:stretch>
        </p:blipFill>
        <p:spPr>
          <a:xfrm>
            <a:off x="964164" y="3063486"/>
            <a:ext cx="7215672" cy="3642114"/>
          </a:xfrm>
          <a:prstGeom prst="rect">
            <a:avLst/>
          </a:prstGeom>
        </p:spPr>
      </p:pic>
    </p:spTree>
    <p:extLst>
      <p:ext uri="{BB962C8B-B14F-4D97-AF65-F5344CB8AC3E}">
        <p14:creationId xmlns:p14="http://schemas.microsoft.com/office/powerpoint/2010/main" val="186769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100" spc="50">
                <a:ln w="12700" cmpd="sng">
                  <a:solidFill>
                    <a:srgbClr val="00B050"/>
                  </a:solidFill>
                  <a:prstDash val="solid"/>
                </a:ln>
                <a:effectLst>
                  <a:glow rad="53100">
                    <a:schemeClr val="accent6">
                      <a:satMod val="180000"/>
                      <a:alpha val="30000"/>
                    </a:schemeClr>
                  </a:glow>
                </a:effectLst>
              </a:rPr>
              <a:t>Experimental Result</a:t>
            </a:r>
          </a:p>
        </p:txBody>
      </p:sp>
      <p:pic>
        <p:nvPicPr>
          <p:cNvPr id="5" name="Picture 2" descr="E:\LPPM\PPoint\isi_1.jpg"/>
          <p:cNvPicPr>
            <a:picLocks noChangeAspect="1" noChangeArrowheads="1"/>
          </p:cNvPicPr>
          <p:nvPr/>
        </p:nvPicPr>
        <p:blipFill rotWithShape="1">
          <a:blip r:embed="rId2">
            <a:extLst>
              <a:ext uri="{28A0092B-C50C-407E-A947-70E740481C1C}">
                <a14:useLocalDpi xmlns:a14="http://schemas.microsoft.com/office/drawing/2010/main" val="0"/>
              </a:ext>
            </a:extLst>
          </a:blip>
          <a:srcRect b="45894"/>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CD0A22D-7017-5DE7-EF8F-BCA292BEF6E0}"/>
              </a:ext>
            </a:extLst>
          </p:cNvPr>
          <p:cNvSpPr txBox="1">
            <a:spLocks/>
          </p:cNvSpPr>
          <p:nvPr/>
        </p:nvSpPr>
        <p:spPr>
          <a:xfrm>
            <a:off x="3167986" y="1447800"/>
            <a:ext cx="5614060" cy="475773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pPr>
            <a:r>
              <a:rPr lang="en-US" sz="2800" dirty="0"/>
              <a:t>Python is used throughout the experiment.</a:t>
            </a:r>
          </a:p>
          <a:p>
            <a:pPr indent="-228600">
              <a:lnSpc>
                <a:spcPct val="90000"/>
              </a:lnSpc>
            </a:pPr>
            <a:r>
              <a:rPr lang="en-US" sz="2800" dirty="0"/>
              <a:t>800 signatures from 8 respondents make up the utilized signature data. </a:t>
            </a:r>
          </a:p>
          <a:p>
            <a:pPr indent="-228600">
              <a:lnSpc>
                <a:spcPct val="90000"/>
              </a:lnSpc>
            </a:pPr>
            <a:r>
              <a:rPr lang="en-US" sz="2800" dirty="0"/>
              <a:t>Each respondent has 100 autographs total, 50 of which are stamped and the remaining 50 are not. This is done to check each respondent's signature for uniformity.</a:t>
            </a:r>
          </a:p>
        </p:txBody>
      </p:sp>
    </p:spTree>
    <p:extLst>
      <p:ext uri="{BB962C8B-B14F-4D97-AF65-F5344CB8AC3E}">
        <p14:creationId xmlns:p14="http://schemas.microsoft.com/office/powerpoint/2010/main" val="50938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PPM\PPoint\isi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96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0" y="659854"/>
            <a:ext cx="4343400" cy="88423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pc="50">
                <a:ln w="12700" cmpd="sng">
                  <a:solidFill>
                    <a:srgbClr val="00B050"/>
                  </a:solidFill>
                  <a:prstDash val="solid"/>
                </a:ln>
                <a:solidFill>
                  <a:srgbClr val="92D050"/>
                </a:solidFill>
                <a:effectLst>
                  <a:glow rad="53100">
                    <a:schemeClr val="accent6">
                      <a:satMod val="180000"/>
                      <a:alpha val="30000"/>
                    </a:schemeClr>
                  </a:glow>
                </a:effectLst>
                <a:latin typeface="Segoe UI Light" panose="020B0502040204020203" pitchFamily="34" charset="0"/>
                <a:cs typeface="Segoe UI Light" panose="020B0502040204020203" pitchFamily="34" charset="0"/>
              </a:rPr>
              <a:t>Experimental Result Cont.</a:t>
            </a:r>
            <a:endParaRPr lang="en-US" sz="3600" spc="50" dirty="0">
              <a:ln w="12700" cmpd="sng">
                <a:solidFill>
                  <a:srgbClr val="00B050"/>
                </a:solidFill>
                <a:prstDash val="solid"/>
              </a:ln>
              <a:solidFill>
                <a:srgbClr val="92D050"/>
              </a:solidFill>
              <a:effectLst>
                <a:glow rad="53100">
                  <a:schemeClr val="accent6">
                    <a:satMod val="180000"/>
                    <a:alpha val="30000"/>
                  </a:schemeClr>
                </a:glow>
              </a:effectLst>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586D3591-56AE-D711-497E-20473786B39C}"/>
              </a:ext>
            </a:extLst>
          </p:cNvPr>
          <p:cNvPicPr>
            <a:picLocks noChangeAspect="1"/>
          </p:cNvPicPr>
          <p:nvPr/>
        </p:nvPicPr>
        <p:blipFill>
          <a:blip r:embed="rId3"/>
          <a:stretch>
            <a:fillRect/>
          </a:stretch>
        </p:blipFill>
        <p:spPr>
          <a:xfrm>
            <a:off x="1066800" y="1828800"/>
            <a:ext cx="7010400" cy="4160978"/>
          </a:xfrm>
          <a:prstGeom prst="rect">
            <a:avLst/>
          </a:prstGeom>
        </p:spPr>
      </p:pic>
    </p:spTree>
    <p:extLst>
      <p:ext uri="{BB962C8B-B14F-4D97-AF65-F5344CB8AC3E}">
        <p14:creationId xmlns:p14="http://schemas.microsoft.com/office/powerpoint/2010/main" val="124591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PPM\PPoint\isi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96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0" y="659854"/>
            <a:ext cx="4343400" cy="88423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pc="50" dirty="0">
                <a:ln w="12700" cmpd="sng">
                  <a:solidFill>
                    <a:srgbClr val="00B050"/>
                  </a:solidFill>
                  <a:prstDash val="solid"/>
                </a:ln>
                <a:solidFill>
                  <a:srgbClr val="92D050"/>
                </a:solidFill>
                <a:effectLst>
                  <a:glow rad="53100">
                    <a:schemeClr val="accent6">
                      <a:satMod val="180000"/>
                      <a:alpha val="30000"/>
                    </a:schemeClr>
                  </a:glow>
                </a:effectLst>
                <a:latin typeface="Segoe UI Light" panose="020B0502040204020203" pitchFamily="34" charset="0"/>
                <a:cs typeface="Segoe UI Light" panose="020B0502040204020203" pitchFamily="34" charset="0"/>
              </a:rPr>
              <a:t>Experimental Result Cont.</a:t>
            </a:r>
          </a:p>
        </p:txBody>
      </p:sp>
      <p:graphicFrame>
        <p:nvGraphicFramePr>
          <p:cNvPr id="2" name="Table 1">
            <a:extLst>
              <a:ext uri="{FF2B5EF4-FFF2-40B4-BE49-F238E27FC236}">
                <a16:creationId xmlns:a16="http://schemas.microsoft.com/office/drawing/2014/main" id="{3278D35F-463D-6997-BCAD-EE46836741DA}"/>
              </a:ext>
            </a:extLst>
          </p:cNvPr>
          <p:cNvGraphicFramePr>
            <a:graphicFrameLocks noGrp="1"/>
          </p:cNvGraphicFramePr>
          <p:nvPr>
            <p:extLst>
              <p:ext uri="{D42A27DB-BD31-4B8C-83A1-F6EECF244321}">
                <p14:modId xmlns:p14="http://schemas.microsoft.com/office/powerpoint/2010/main" val="121661157"/>
              </p:ext>
            </p:extLst>
          </p:nvPr>
        </p:nvGraphicFramePr>
        <p:xfrm>
          <a:off x="923595" y="2133600"/>
          <a:ext cx="7296809" cy="4182578"/>
        </p:xfrm>
        <a:graphic>
          <a:graphicData uri="http://schemas.openxmlformats.org/drawingml/2006/table">
            <a:tbl>
              <a:tblPr firstRow="1" firstCol="1" lastRow="1" lastCol="1" bandRow="1" bandCol="1">
                <a:tableStyleId>{5C22544A-7EE6-4342-B048-85BDC9FD1C3A}</a:tableStyleId>
              </a:tblPr>
              <a:tblGrid>
                <a:gridCol w="2300912">
                  <a:extLst>
                    <a:ext uri="{9D8B030D-6E8A-4147-A177-3AD203B41FA5}">
                      <a16:colId xmlns:a16="http://schemas.microsoft.com/office/drawing/2014/main" val="674837835"/>
                    </a:ext>
                  </a:extLst>
                </a:gridCol>
                <a:gridCol w="742545">
                  <a:extLst>
                    <a:ext uri="{9D8B030D-6E8A-4147-A177-3AD203B41FA5}">
                      <a16:colId xmlns:a16="http://schemas.microsoft.com/office/drawing/2014/main" val="1194685520"/>
                    </a:ext>
                  </a:extLst>
                </a:gridCol>
                <a:gridCol w="742545">
                  <a:extLst>
                    <a:ext uri="{9D8B030D-6E8A-4147-A177-3AD203B41FA5}">
                      <a16:colId xmlns:a16="http://schemas.microsoft.com/office/drawing/2014/main" val="4131565003"/>
                    </a:ext>
                  </a:extLst>
                </a:gridCol>
                <a:gridCol w="742545">
                  <a:extLst>
                    <a:ext uri="{9D8B030D-6E8A-4147-A177-3AD203B41FA5}">
                      <a16:colId xmlns:a16="http://schemas.microsoft.com/office/drawing/2014/main" val="2030715776"/>
                    </a:ext>
                  </a:extLst>
                </a:gridCol>
                <a:gridCol w="1384131">
                  <a:extLst>
                    <a:ext uri="{9D8B030D-6E8A-4147-A177-3AD203B41FA5}">
                      <a16:colId xmlns:a16="http://schemas.microsoft.com/office/drawing/2014/main" val="667661841"/>
                    </a:ext>
                  </a:extLst>
                </a:gridCol>
                <a:gridCol w="1384131">
                  <a:extLst>
                    <a:ext uri="{9D8B030D-6E8A-4147-A177-3AD203B41FA5}">
                      <a16:colId xmlns:a16="http://schemas.microsoft.com/office/drawing/2014/main" val="2229931242"/>
                    </a:ext>
                  </a:extLst>
                </a:gridCol>
              </a:tblGrid>
              <a:tr h="354090">
                <a:tc rowSpan="2">
                  <a:txBody>
                    <a:bodyPr/>
                    <a:lstStyle/>
                    <a:p>
                      <a:pPr algn="ctr"/>
                      <a:r>
                        <a:rPr lang="sk-SK" sz="2400" dirty="0">
                          <a:effectLst/>
                        </a:rPr>
                        <a:t>Subject</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gridSpan="5">
                  <a:txBody>
                    <a:bodyPr/>
                    <a:lstStyle/>
                    <a:p>
                      <a:pPr algn="ctr"/>
                      <a:r>
                        <a:rPr lang="sk-SK" sz="2400" spc="-5" dirty="0">
                          <a:effectLst/>
                        </a:rPr>
                        <a:t>C</a:t>
                      </a:r>
                      <a:r>
                        <a:rPr lang="sk-SK" sz="2400" spc="5" dirty="0">
                          <a:effectLst/>
                        </a:rPr>
                        <a:t>o</a:t>
                      </a:r>
                      <a:r>
                        <a:rPr lang="sk-SK" sz="2400" dirty="0">
                          <a:effectLst/>
                        </a:rPr>
                        <a:t>nfus</a:t>
                      </a:r>
                      <a:r>
                        <a:rPr lang="sk-SK" sz="2400" spc="-5" dirty="0">
                          <a:effectLst/>
                        </a:rPr>
                        <a:t>i</a:t>
                      </a:r>
                      <a:r>
                        <a:rPr lang="sk-SK" sz="2400" spc="5" dirty="0">
                          <a:effectLst/>
                        </a:rPr>
                        <a:t>o</a:t>
                      </a:r>
                      <a:r>
                        <a:rPr lang="sk-SK" sz="2400" dirty="0">
                          <a:effectLst/>
                        </a:rPr>
                        <a:t>n</a:t>
                      </a:r>
                      <a:r>
                        <a:rPr lang="sk-SK" sz="2400" spc="-45" dirty="0">
                          <a:effectLst/>
                        </a:rPr>
                        <a:t> </a:t>
                      </a:r>
                      <a:r>
                        <a:rPr lang="sk-SK" sz="2400" spc="5" dirty="0">
                          <a:effectLst/>
                        </a:rPr>
                        <a:t>Ma</a:t>
                      </a:r>
                      <a:r>
                        <a:rPr lang="sk-SK" sz="2400" spc="10" dirty="0">
                          <a:effectLst/>
                        </a:rPr>
                        <a:t>t</a:t>
                      </a:r>
                      <a:r>
                        <a:rPr lang="sk-SK" sz="2400" spc="-5" dirty="0">
                          <a:effectLst/>
                        </a:rPr>
                        <a:t>r</a:t>
                      </a:r>
                      <a:r>
                        <a:rPr lang="sk-SK" sz="2400" dirty="0">
                          <a:effectLst/>
                        </a:rPr>
                        <a:t>ix</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269302032"/>
                  </a:ext>
                </a:extLst>
              </a:tr>
              <a:tr h="447596">
                <a:tc vMerge="1">
                  <a:txBody>
                    <a:bodyPr/>
                    <a:lstStyle/>
                    <a:p>
                      <a:endParaRPr lang="en-ID"/>
                    </a:p>
                  </a:txBody>
                  <a:tcPr/>
                </a:tc>
                <a:tc>
                  <a:txBody>
                    <a:bodyPr/>
                    <a:lstStyle/>
                    <a:p>
                      <a:pPr algn="ctr"/>
                      <a:r>
                        <a:rPr lang="sk-SK" sz="2400" spc="-5">
                          <a:effectLst/>
                        </a:rPr>
                        <a:t>TP</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sk-SK" sz="2400" spc="5" dirty="0">
                          <a:effectLst/>
                        </a:rPr>
                        <a:t>FN</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sk-SK" sz="2400" spc="-5">
                          <a:effectLst/>
                        </a:rPr>
                        <a:t>TN</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sk-SK" sz="2400" spc="5">
                          <a:effectLst/>
                        </a:rPr>
                        <a:t>FP</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sk-SK" sz="2400" spc="10">
                          <a:effectLst/>
                        </a:rPr>
                        <a:t>CA</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810806068"/>
                  </a:ext>
                </a:extLst>
              </a:tr>
              <a:tr h="423069">
                <a:tc>
                  <a:txBody>
                    <a:bodyPr/>
                    <a:lstStyle/>
                    <a:p>
                      <a:r>
                        <a:rPr lang="sk-SK" sz="2400">
                          <a:effectLst/>
                        </a:rPr>
                        <a:t>Respondent 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10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dirty="0">
                          <a:effectLst/>
                        </a:rPr>
                        <a:t>0</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92.86%</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09088491"/>
                  </a:ext>
                </a:extLst>
              </a:tr>
              <a:tr h="420003">
                <a:tc>
                  <a:txBody>
                    <a:bodyPr/>
                    <a:lstStyle/>
                    <a:p>
                      <a:r>
                        <a:rPr lang="sk-SK" sz="2400">
                          <a:effectLst/>
                        </a:rPr>
                        <a:t>Respondent 2</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9</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4</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92.86</a:t>
                      </a:r>
                      <a:r>
                        <a:rPr lang="sk-SK" sz="2400">
                          <a:effectLst/>
                        </a:rPr>
                        <a:t>%</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41540504"/>
                  </a:ext>
                </a:extLst>
              </a:tr>
              <a:tr h="420003">
                <a:tc>
                  <a:txBody>
                    <a:bodyPr/>
                    <a:lstStyle/>
                    <a:p>
                      <a:r>
                        <a:rPr lang="sk-SK" sz="2400">
                          <a:effectLst/>
                        </a:rPr>
                        <a:t>Respondent 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8</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dirty="0">
                          <a:effectLst/>
                        </a:rPr>
                        <a:t>2</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78.57</a:t>
                      </a:r>
                      <a:r>
                        <a:rPr lang="sk-SK" sz="2400">
                          <a:effectLst/>
                        </a:rPr>
                        <a:t>%</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81916034"/>
                  </a:ext>
                </a:extLst>
              </a:tr>
              <a:tr h="423069">
                <a:tc>
                  <a:txBody>
                    <a:bodyPr/>
                    <a:lstStyle/>
                    <a:p>
                      <a:r>
                        <a:rPr lang="sk-SK" sz="2400">
                          <a:effectLst/>
                        </a:rPr>
                        <a:t>Respondent 4</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Bef>
                          <a:spcPts val="10"/>
                        </a:spcBef>
                      </a:pPr>
                      <a:r>
                        <a:rPr lang="sk-SK" sz="2400" spc="5">
                          <a:effectLst/>
                        </a:rPr>
                        <a:t>8</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Bef>
                          <a:spcPts val="10"/>
                        </a:spcBef>
                      </a:pPr>
                      <a:r>
                        <a:rPr lang="sk-SK" sz="2400" dirty="0">
                          <a:effectLst/>
                        </a:rPr>
                        <a:t>2</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Bef>
                          <a:spcPts val="10"/>
                        </a:spcBef>
                      </a:pPr>
                      <a:r>
                        <a:rPr lang="sk-SK" sz="2400">
                          <a:effectLst/>
                        </a:rPr>
                        <a:t>4</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Bef>
                          <a:spcPts val="10"/>
                        </a:spcBef>
                      </a:pPr>
                      <a:r>
                        <a:rPr lang="sk-SK" sz="2400">
                          <a:effectLst/>
                        </a:rPr>
                        <a:t>0</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spcBef>
                          <a:spcPts val="10"/>
                        </a:spcBef>
                      </a:pPr>
                      <a:r>
                        <a:rPr lang="sk-SK" sz="2400" spc="5">
                          <a:effectLst/>
                        </a:rPr>
                        <a:t>85.71</a:t>
                      </a:r>
                      <a:r>
                        <a:rPr lang="sk-SK" sz="2400">
                          <a:effectLst/>
                        </a:rPr>
                        <a:t>%</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353682018"/>
                  </a:ext>
                </a:extLst>
              </a:tr>
              <a:tr h="420003">
                <a:tc>
                  <a:txBody>
                    <a:bodyPr/>
                    <a:lstStyle/>
                    <a:p>
                      <a:r>
                        <a:rPr lang="sk-SK" sz="2400">
                          <a:effectLst/>
                        </a:rPr>
                        <a:t>Respondent 5</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9</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85.71%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26773011"/>
                  </a:ext>
                </a:extLst>
              </a:tr>
              <a:tr h="423069">
                <a:tc>
                  <a:txBody>
                    <a:bodyPr/>
                    <a:lstStyle/>
                    <a:p>
                      <a:r>
                        <a:rPr lang="sk-SK" sz="2400">
                          <a:effectLst/>
                        </a:rPr>
                        <a:t>Respondent 6</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7</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71.43</a:t>
                      </a:r>
                      <a:r>
                        <a:rPr lang="sk-SK" sz="2400">
                          <a:effectLst/>
                        </a:rPr>
                        <a:t>%</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46686006"/>
                  </a:ext>
                </a:extLst>
              </a:tr>
              <a:tr h="420003">
                <a:tc>
                  <a:txBody>
                    <a:bodyPr/>
                    <a:lstStyle/>
                    <a:p>
                      <a:r>
                        <a:rPr lang="sk-SK" sz="2400">
                          <a:effectLst/>
                        </a:rPr>
                        <a:t>Respondent 7</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9</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2</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2</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a:effectLst/>
                        </a:rPr>
                        <a:t>78.57</a:t>
                      </a:r>
                      <a:r>
                        <a:rPr lang="sk-SK" sz="2400">
                          <a:effectLst/>
                        </a:rPr>
                        <a:t>%</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015991793"/>
                  </a:ext>
                </a:extLst>
              </a:tr>
              <a:tr h="420003">
                <a:tc>
                  <a:txBody>
                    <a:bodyPr/>
                    <a:lstStyle/>
                    <a:p>
                      <a:r>
                        <a:rPr lang="sk-SK" sz="2400">
                          <a:effectLst/>
                        </a:rPr>
                        <a:t>Respondent 8</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spc="5">
                          <a:effectLst/>
                        </a:rPr>
                        <a:t>9</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1</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a:effectLst/>
                        </a:rPr>
                        <a:t>3</a:t>
                      </a:r>
                      <a:endParaRPr lang="en-ID" sz="240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sk-SK" sz="2400" dirty="0">
                          <a:effectLst/>
                        </a:rPr>
                        <a:t>1</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sk-SK" sz="2400" spc="5" dirty="0">
                          <a:effectLst/>
                        </a:rPr>
                        <a:t>85.71</a:t>
                      </a:r>
                      <a:r>
                        <a:rPr lang="sk-SK" sz="2400" dirty="0">
                          <a:effectLst/>
                        </a:rPr>
                        <a:t>%</a:t>
                      </a:r>
                      <a:endParaRPr lang="en-ID" sz="2400" dirty="0">
                        <a:solidFill>
                          <a:srgbClr val="0000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320231085"/>
                  </a:ext>
                </a:extLst>
              </a:tr>
            </a:tbl>
          </a:graphicData>
        </a:graphic>
      </p:graphicFrame>
      <p:sp>
        <p:nvSpPr>
          <p:cNvPr id="3" name="Content Placeholder 2">
            <a:extLst>
              <a:ext uri="{FF2B5EF4-FFF2-40B4-BE49-F238E27FC236}">
                <a16:creationId xmlns:a16="http://schemas.microsoft.com/office/drawing/2014/main" id="{FC1AB334-3CF6-8E46-35AF-63201F30B040}"/>
              </a:ext>
            </a:extLst>
          </p:cNvPr>
          <p:cNvSpPr txBox="1">
            <a:spLocks/>
          </p:cNvSpPr>
          <p:nvPr/>
        </p:nvSpPr>
        <p:spPr>
          <a:xfrm>
            <a:off x="576260" y="1630857"/>
            <a:ext cx="7881940" cy="385554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000" b="1" dirty="0">
                <a:latin typeface="Segoe UI Light" panose="020B0502040204020203" pitchFamily="34" charset="0"/>
                <a:cs typeface="Segoe UI Light" panose="020B0502040204020203" pitchFamily="34" charset="0"/>
              </a:rPr>
              <a:t>Confusion matrix of stamped offline signature verification</a:t>
            </a:r>
            <a:endParaRPr lang="en-US" sz="2000" dirty="0">
              <a:latin typeface="Segoe UI Light" panose="020B0502040204020203" pitchFamily="34" charset="0"/>
              <a:cs typeface="Segoe UI Light" panose="020B0502040204020203" pitchFamily="34" charset="0"/>
            </a:endParaRPr>
          </a:p>
        </p:txBody>
      </p:sp>
      <p:sp>
        <p:nvSpPr>
          <p:cNvPr id="4" name="Content Placeholder 2">
            <a:extLst>
              <a:ext uri="{FF2B5EF4-FFF2-40B4-BE49-F238E27FC236}">
                <a16:creationId xmlns:a16="http://schemas.microsoft.com/office/drawing/2014/main" id="{EECBABBE-2418-5259-E980-6EBDA478EEA7}"/>
              </a:ext>
            </a:extLst>
          </p:cNvPr>
          <p:cNvSpPr txBox="1">
            <a:spLocks/>
          </p:cNvSpPr>
          <p:nvPr/>
        </p:nvSpPr>
        <p:spPr>
          <a:xfrm rot="20652992">
            <a:off x="3017151" y="3891493"/>
            <a:ext cx="3863710" cy="839136"/>
          </a:xfrm>
          <a:prstGeom prst="rect">
            <a:avLst/>
          </a:prstGeom>
          <a:solidFill>
            <a:schemeClr val="accent1">
              <a:lumMod val="20000"/>
              <a:lumOff val="80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dirty="0">
                <a:solidFill>
                  <a:schemeClr val="accent6"/>
                </a:solidFill>
                <a:latin typeface="Segoe UI Light" panose="020B0502040204020203" pitchFamily="34" charset="0"/>
                <a:cs typeface="Segoe UI Light" panose="020B0502040204020203" pitchFamily="34" charset="0"/>
              </a:rPr>
              <a:t>Average 83,93%</a:t>
            </a:r>
            <a:endParaRPr lang="en-US" sz="4000" dirty="0">
              <a:solidFill>
                <a:schemeClr val="accent6"/>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561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763</Words>
  <Application>Microsoft Office PowerPoint</Application>
  <PresentationFormat>On-screen Show (4:3)</PresentationFormat>
  <Paragraphs>151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vt:lpstr>
      <vt:lpstr>Segoe UI Light</vt:lpstr>
      <vt:lpstr>Times New Roman</vt:lpstr>
      <vt:lpstr>Office Theme</vt:lpstr>
      <vt:lpstr>Stamped Offline Signature Verification</vt:lpstr>
      <vt:lpstr>Stamped Offline Signature Verification</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yudhi1973</dc:creator>
  <cp:lastModifiedBy>Mangaras Yanu F</cp:lastModifiedBy>
  <cp:revision>118</cp:revision>
  <dcterms:created xsi:type="dcterms:W3CDTF">2015-06-05T12:46:50Z</dcterms:created>
  <dcterms:modified xsi:type="dcterms:W3CDTF">2022-10-24T08:22:55Z</dcterms:modified>
</cp:coreProperties>
</file>