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256" r:id="rId3"/>
    <p:sldId id="292" r:id="rId4"/>
    <p:sldId id="261" r:id="rId5"/>
    <p:sldId id="291" r:id="rId6"/>
    <p:sldId id="263" r:id="rId7"/>
    <p:sldId id="289" r:id="rId8"/>
    <p:sldId id="290" r:id="rId9"/>
    <p:sldId id="286" r:id="rId10"/>
    <p:sldId id="287" r:id="rId11"/>
    <p:sldId id="272" r:id="rId12"/>
    <p:sldId id="258" r:id="rId13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6A1C"/>
    <a:srgbClr val="5F9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21" autoAdjust="0"/>
  </p:normalViewPr>
  <p:slideViewPr>
    <p:cSldViewPr>
      <p:cViewPr varScale="1">
        <p:scale>
          <a:sx n="98" d="100"/>
          <a:sy n="98" d="100"/>
        </p:scale>
        <p:origin x="115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4909F-ADC7-43C5-8B7F-8D425A143D92}" type="datetimeFigureOut">
              <a:rPr lang="fr-FR" smtClean="0"/>
              <a:t>10/12/2021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CE6E4-87BC-4D0C-8917-FFE57F98EE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867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CFB0E-86E0-44F3-9377-D0EA9911BA98}" type="datetimeFigureOut">
              <a:rPr lang="fr-FR" smtClean="0"/>
              <a:t>10/12/2021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D0213-4519-4159-B174-B0F458BAB5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5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First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details</a:t>
            </a:r>
            <a:r>
              <a:rPr lang="fr-FR" dirty="0" smtClean="0"/>
              <a:t> about the mixed </a:t>
            </a:r>
            <a:r>
              <a:rPr lang="fr-FR" dirty="0" err="1" smtClean="0"/>
              <a:t>crop-dairy</a:t>
            </a:r>
            <a:r>
              <a:rPr lang="fr-FR" dirty="0" smtClean="0"/>
              <a:t> system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0213-4519-4159-B174-B0F458BAB52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587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0213-4519-4159-B174-B0F458BAB52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180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0213-4519-4159-B174-B0F458BAB52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744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0213-4519-4159-B174-B0F458BAB52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245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err="1" smtClean="0"/>
              <a:t>Combined</a:t>
            </a:r>
            <a:r>
              <a:rPr lang="fr-FR" dirty="0" smtClean="0"/>
              <a:t> </a:t>
            </a:r>
            <a:r>
              <a:rPr lang="fr-FR" dirty="0" err="1" smtClean="0"/>
              <a:t>croping</a:t>
            </a:r>
            <a:r>
              <a:rPr lang="fr-FR" dirty="0" smtClean="0"/>
              <a:t> = cultures associées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C26ABD-6AAD-4406-89DA-E2E3E507478D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56161E-6834-43F9-86F4-C8329F813D0C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0213-4519-4159-B174-B0F458BAB52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278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0213-4519-4159-B174-B0F458BAB52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257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0213-4519-4159-B174-B0F458BAB52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682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Liana</a:t>
            </a:r>
            <a:r>
              <a:rPr lang="fr-FR" dirty="0" smtClean="0"/>
              <a:t> = </a:t>
            </a:r>
            <a:r>
              <a:rPr lang="fr-FR" dirty="0" err="1" smtClean="0"/>
              <a:t>lee</a:t>
            </a:r>
            <a:r>
              <a:rPr lang="fr-FR" dirty="0" smtClean="0"/>
              <a:t> – Ana</a:t>
            </a:r>
          </a:p>
          <a:p>
            <a:r>
              <a:rPr lang="fr-FR" dirty="0" smtClean="0"/>
              <a:t>Vine = </a:t>
            </a:r>
            <a:r>
              <a:rPr lang="fr-FR" dirty="0" err="1" smtClean="0"/>
              <a:t>Wein</a:t>
            </a:r>
            <a:endParaRPr lang="fr-FR" dirty="0" smtClean="0"/>
          </a:p>
          <a:p>
            <a:r>
              <a:rPr lang="fr-FR" dirty="0" err="1" smtClean="0"/>
              <a:t>Wheat</a:t>
            </a:r>
            <a:r>
              <a:rPr lang="fr-FR" dirty="0" smtClean="0"/>
              <a:t> = </a:t>
            </a:r>
            <a:r>
              <a:rPr lang="fr-FR" dirty="0" err="1" smtClean="0"/>
              <a:t>we-eat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D70F39-ACAD-45B3-A032-40A6BF2441D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97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D70F39-ACAD-45B3-A032-40A6BF2441D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97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F8A7-4108-4342-9F60-E86CD611C1E9}" type="datetimeFigureOut">
              <a:rPr lang="fr-FR" smtClean="0"/>
              <a:t>10/12/2021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1AFE-F214-4900-AE2F-7DD1849E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610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F8A7-4108-4342-9F60-E86CD611C1E9}" type="datetimeFigureOut">
              <a:rPr lang="fr-FR" smtClean="0"/>
              <a:t>10/12/2021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1AFE-F214-4900-AE2F-7DD1849E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38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F8A7-4108-4342-9F60-E86CD611C1E9}" type="datetimeFigureOut">
              <a:rPr lang="fr-FR" smtClean="0"/>
              <a:t>10/12/2021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1AFE-F214-4900-AE2F-7DD1849E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27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AD588B-A8DE-4380-B2A1-277D1950E74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B02150-DC4D-446B-80D5-37E679CEA0E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1991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E582CE-7324-4D04-BC14-2875148343D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BF2D16-BE0C-4CD0-A252-AB16D926E8B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64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AD588B-A8DE-4380-B2A1-277D1950E74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B02150-DC4D-446B-80D5-37E679CEA0E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813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AD588B-A8DE-4380-B2A1-277D1950E74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B02150-DC4D-446B-80D5-37E679CEA0E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30420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AD588B-A8DE-4380-B2A1-277D1950E74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B02150-DC4D-446B-80D5-37E679CEA0E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8452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AD588B-A8DE-4380-B2A1-277D1950E74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B02150-DC4D-446B-80D5-37E679CEA0E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2830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01E5AE-89FC-4456-B27A-2F0BEF365BA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603E6-AE50-4B42-A105-4824E0DD46D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72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AD588B-A8DE-4380-B2A1-277D1950E74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B02150-DC4D-446B-80D5-37E679CEA0E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8098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F8A7-4108-4342-9F60-E86CD611C1E9}" type="datetimeFigureOut">
              <a:rPr lang="fr-FR" smtClean="0"/>
              <a:t>10/12/2021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1AFE-F214-4900-AE2F-7DD1849E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96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AD588B-A8DE-4380-B2A1-277D1950E74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B02150-DC4D-446B-80D5-37E679CEA0E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8402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AD588B-A8DE-4380-B2A1-277D1950E74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B02150-DC4D-446B-80D5-37E679CEA0E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91108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AD588B-A8DE-4380-B2A1-277D1950E74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B02150-DC4D-446B-80D5-37E679CEA0E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1257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F8A7-4108-4342-9F60-E86CD611C1E9}" type="datetimeFigureOut">
              <a:rPr lang="fr-FR" smtClean="0"/>
              <a:t>10/12/2021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1AFE-F214-4900-AE2F-7DD1849E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932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F8A7-4108-4342-9F60-E86CD611C1E9}" type="datetimeFigureOut">
              <a:rPr lang="fr-FR" smtClean="0"/>
              <a:t>10/12/2021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1AFE-F214-4900-AE2F-7DD1849E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81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F8A7-4108-4342-9F60-E86CD611C1E9}" type="datetimeFigureOut">
              <a:rPr lang="fr-FR" smtClean="0"/>
              <a:t>10/12/2021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1AFE-F214-4900-AE2F-7DD1849E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149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F8A7-4108-4342-9F60-E86CD611C1E9}" type="datetimeFigureOut">
              <a:rPr lang="fr-FR" smtClean="0"/>
              <a:t>10/12/2021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1AFE-F214-4900-AE2F-7DD1849E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30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F8A7-4108-4342-9F60-E86CD611C1E9}" type="datetimeFigureOut">
              <a:rPr lang="fr-FR" smtClean="0"/>
              <a:t>10/12/2021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1AFE-F214-4900-AE2F-7DD1849E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971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F8A7-4108-4342-9F60-E86CD611C1E9}" type="datetimeFigureOut">
              <a:rPr lang="fr-FR" smtClean="0"/>
              <a:t>10/12/2021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1AFE-F214-4900-AE2F-7DD1849E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9911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F8A7-4108-4342-9F60-E86CD611C1E9}" type="datetimeFigureOut">
              <a:rPr lang="fr-FR" smtClean="0"/>
              <a:t>10/12/2021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1AFE-F214-4900-AE2F-7DD1849E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64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1F8A7-4108-4342-9F60-E86CD611C1E9}" type="datetimeFigureOut">
              <a:rPr lang="fr-FR" smtClean="0"/>
              <a:t>10/12/2021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E1AFE-F214-4900-AE2F-7DD1849E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65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AD588B-A8DE-4380-B2A1-277D1950E748}" type="datetime1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10/12/2021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B02150-DC4D-446B-80D5-37E679CEA0E9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7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4.jpeg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4.jpeg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1"/>
          <a:stretch/>
        </p:blipFill>
        <p:spPr>
          <a:xfrm>
            <a:off x="0" y="0"/>
            <a:ext cx="9144000" cy="541317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441752" y="321194"/>
            <a:ext cx="5430328" cy="1015663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Calibri" panose="020F0502020204030204" pitchFamily="34" charset="0"/>
              </a:rPr>
              <a:t>an </a:t>
            </a:r>
            <a:r>
              <a:rPr lang="en-US" sz="3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agroecological</a:t>
            </a:r>
            <a:r>
              <a:rPr lang="en-US" sz="3000" b="1" dirty="0">
                <a:solidFill>
                  <a:srgbClr val="0070C0"/>
                </a:solidFill>
                <a:latin typeface="Calibri" panose="020F0502020204030204" pitchFamily="34" charset="0"/>
              </a:rPr>
              <a:t> dairy system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latin typeface="Calibri" panose="020F0502020204030204" pitchFamily="34" charset="0"/>
              </a:rPr>
              <a:t>adapted to climate change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987824" y="5413179"/>
            <a:ext cx="6084168" cy="14465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r" eaLnBrk="0" hangingPunct="0">
              <a:tabLst>
                <a:tab pos="3581400" algn="l"/>
              </a:tabLst>
            </a:pPr>
            <a:r>
              <a:rPr lang="fr-FR" sz="2800" dirty="0" err="1" smtClean="0">
                <a:solidFill>
                  <a:srgbClr val="008C8E"/>
                </a:solidFill>
                <a:latin typeface="Calibri" pitchFamily="34" charset="0"/>
                <a:cs typeface="Times New Roman" pitchFamily="18" charset="0"/>
              </a:rPr>
              <a:t>Experimental</a:t>
            </a:r>
            <a:r>
              <a:rPr lang="fr-FR" sz="2800" dirty="0" smtClean="0">
                <a:solidFill>
                  <a:srgbClr val="008C8E"/>
                </a:solidFill>
                <a:latin typeface="Calibri" pitchFamily="34" charset="0"/>
                <a:cs typeface="Times New Roman" pitchFamily="18" charset="0"/>
              </a:rPr>
              <a:t> Unit, Lusignan, France</a:t>
            </a:r>
            <a:endParaRPr lang="fr-FR" sz="2800" dirty="0">
              <a:solidFill>
                <a:srgbClr val="008C8E"/>
              </a:solidFill>
              <a:latin typeface="Calibri" pitchFamily="34" charset="0"/>
              <a:cs typeface="Times New Roman" pitchFamily="18" charset="0"/>
            </a:endParaRPr>
          </a:p>
          <a:p>
            <a:pPr algn="r" eaLnBrk="0" hangingPunct="0">
              <a:tabLst>
                <a:tab pos="3581400" algn="l"/>
              </a:tabLst>
            </a:pPr>
            <a:r>
              <a:rPr lang="fr-FR" sz="2800" dirty="0" smtClean="0">
                <a:solidFill>
                  <a:srgbClr val="008C8E"/>
                </a:solidFill>
                <a:latin typeface="Calibri" pitchFamily="34" charset="0"/>
                <a:cs typeface="Times New Roman" pitchFamily="18" charset="0"/>
              </a:rPr>
              <a:t>Forage, Ruminants, </a:t>
            </a:r>
            <a:r>
              <a:rPr lang="fr-FR" sz="2800" dirty="0" err="1" smtClean="0">
                <a:solidFill>
                  <a:srgbClr val="008C8E"/>
                </a:solidFill>
                <a:latin typeface="Calibri" pitchFamily="34" charset="0"/>
                <a:cs typeface="Times New Roman" pitchFamily="18" charset="0"/>
              </a:rPr>
              <a:t>Environment</a:t>
            </a:r>
            <a:endParaRPr lang="fr-FR" sz="2800" dirty="0" smtClean="0">
              <a:solidFill>
                <a:srgbClr val="008C8E"/>
              </a:solidFill>
              <a:latin typeface="Calibri" pitchFamily="34" charset="0"/>
              <a:cs typeface="Times New Roman" pitchFamily="18" charset="0"/>
            </a:endParaRPr>
          </a:p>
          <a:p>
            <a:pPr algn="r" eaLnBrk="0" hangingPunct="0">
              <a:tabLst>
                <a:tab pos="3581400" algn="l"/>
              </a:tabLst>
            </a:pPr>
            <a:r>
              <a:rPr lang="fr-FR" sz="3200" dirty="0" smtClean="0">
                <a:solidFill>
                  <a:srgbClr val="008C8E"/>
                </a:solidFill>
                <a:latin typeface="Calibri" pitchFamily="34" charset="0"/>
                <a:cs typeface="Times New Roman" pitchFamily="18" charset="0"/>
              </a:rPr>
              <a:t>Dr. Sandra NOVAK</a:t>
            </a:r>
            <a:endParaRPr lang="fr-FR" sz="3200" dirty="0">
              <a:solidFill>
                <a:srgbClr val="008C8E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13179"/>
            <a:ext cx="3106445" cy="137107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93" y="3284984"/>
            <a:ext cx="18049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/>
          <a:stretch/>
        </p:blipFill>
        <p:spPr bwMode="auto">
          <a:xfrm>
            <a:off x="107503" y="225399"/>
            <a:ext cx="3067713" cy="120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65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603E6-AE50-4B42-A105-4824E0DD46D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906057" y="914434"/>
            <a:ext cx="7272809" cy="54927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sz="2400" cap="none" dirty="0" smtClean="0">
                <a:solidFill>
                  <a:srgbClr val="0070C0"/>
                </a:solidFill>
                <a:cs typeface="Calibri" pitchFamily="34" charset="0"/>
              </a:rPr>
              <a:t>A lot of data </a:t>
            </a:r>
            <a:r>
              <a:rPr lang="fr-FR" sz="2400" cap="none" dirty="0" err="1" smtClean="0">
                <a:solidFill>
                  <a:srgbClr val="0070C0"/>
                </a:solidFill>
                <a:cs typeface="Calibri" pitchFamily="34" charset="0"/>
              </a:rPr>
              <a:t>available</a:t>
            </a:r>
            <a:r>
              <a:rPr lang="fr-FR" sz="2400" cap="none" dirty="0" smtClean="0">
                <a:solidFill>
                  <a:srgbClr val="0070C0"/>
                </a:solidFill>
                <a:cs typeface="Calibri" pitchFamily="34" charset="0"/>
              </a:rPr>
              <a:t> </a:t>
            </a:r>
            <a:r>
              <a:rPr lang="fr-FR" sz="2400" cap="none" dirty="0" err="1" smtClean="0">
                <a:solidFill>
                  <a:srgbClr val="0070C0"/>
                </a:solidFill>
                <a:cs typeface="Calibri" pitchFamily="34" charset="0"/>
              </a:rPr>
              <a:t>regarding</a:t>
            </a:r>
            <a:r>
              <a:rPr lang="fr-FR" sz="2400" cap="none" dirty="0" smtClean="0">
                <a:solidFill>
                  <a:srgbClr val="0070C0"/>
                </a:solidFill>
                <a:cs typeface="Calibri" pitchFamily="34" charset="0"/>
              </a:rPr>
              <a:t>: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911811" y="312053"/>
            <a:ext cx="6180470" cy="549275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cap="none" dirty="0" err="1" smtClean="0">
                <a:solidFill>
                  <a:schemeClr val="bg1"/>
                </a:solidFill>
                <a:cs typeface="Calibri" pitchFamily="34" charset="0"/>
              </a:rPr>
              <a:t>Multicriteria</a:t>
            </a:r>
            <a:r>
              <a:rPr lang="fr-FR" cap="none" dirty="0" smtClean="0">
                <a:solidFill>
                  <a:schemeClr val="bg1"/>
                </a:solidFill>
                <a:cs typeface="Calibri" pitchFamily="34" charset="0"/>
              </a:rPr>
              <a:t> </a:t>
            </a:r>
            <a:r>
              <a:rPr lang="fr-FR" cap="none" dirty="0" err="1" smtClean="0">
                <a:solidFill>
                  <a:schemeClr val="bg1"/>
                </a:solidFill>
                <a:cs typeface="Calibri" pitchFamily="34" charset="0"/>
              </a:rPr>
              <a:t>assessment</a:t>
            </a:r>
            <a:r>
              <a:rPr lang="fr-FR" cap="none" dirty="0" smtClean="0">
                <a:solidFill>
                  <a:schemeClr val="bg1"/>
                </a:solidFill>
                <a:cs typeface="Calibri" pitchFamily="34" charset="0"/>
              </a:rPr>
              <a:t> at the </a:t>
            </a:r>
            <a:r>
              <a:rPr lang="fr-FR" cap="none" dirty="0" err="1" smtClean="0">
                <a:solidFill>
                  <a:schemeClr val="bg1"/>
                </a:solidFill>
                <a:cs typeface="Calibri" pitchFamily="34" charset="0"/>
              </a:rPr>
              <a:t>farm</a:t>
            </a:r>
            <a:r>
              <a:rPr lang="fr-FR" cap="none" dirty="0" smtClean="0">
                <a:solidFill>
                  <a:schemeClr val="bg1"/>
                </a:solidFill>
                <a:cs typeface="Calibri" pitchFamily="34" charset="0"/>
              </a:rPr>
              <a:t> </a:t>
            </a:r>
            <a:r>
              <a:rPr lang="fr-FR" cap="none" dirty="0" err="1" smtClean="0">
                <a:solidFill>
                  <a:schemeClr val="bg1"/>
                </a:solidFill>
                <a:cs typeface="Calibri" pitchFamily="34" charset="0"/>
              </a:rPr>
              <a:t>level</a:t>
            </a:r>
            <a:endParaRPr lang="fr-FR" cap="none" dirty="0" smtClean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8227" y="1569920"/>
            <a:ext cx="7991350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lvl="4" indent="-342900">
              <a:spcBef>
                <a:spcPts val="380"/>
              </a:spcBef>
              <a:buFont typeface="Arial" pitchFamily="34" charset="0"/>
              <a:buChar char="•"/>
              <a:defRPr/>
            </a:pPr>
            <a:r>
              <a:rPr lang="fr-FR" sz="2000" b="1" dirty="0" err="1" smtClean="0">
                <a:solidFill>
                  <a:srgbClr val="000000"/>
                </a:solidFill>
                <a:cs typeface="Arial" charset="0"/>
              </a:rPr>
              <a:t>weather</a:t>
            </a:r>
            <a:r>
              <a:rPr lang="fr-FR" sz="2000" b="1" dirty="0" smtClean="0">
                <a:solidFill>
                  <a:srgbClr val="000000"/>
                </a:solidFill>
                <a:cs typeface="Arial" charset="0"/>
              </a:rPr>
              <a:t> and agricultural practices</a:t>
            </a:r>
          </a:p>
          <a:p>
            <a:pPr marL="428625" lvl="4" indent="-342900">
              <a:spcBef>
                <a:spcPts val="380"/>
              </a:spcBef>
              <a:buFont typeface="Arial" pitchFamily="34" charset="0"/>
              <a:buChar char="•"/>
              <a:defRPr/>
            </a:pPr>
            <a:r>
              <a:rPr lang="fr-FR" sz="2000" b="1" dirty="0" err="1" smtClean="0">
                <a:solidFill>
                  <a:srgbClr val="000000"/>
                </a:solidFill>
                <a:cs typeface="Arial" charset="0"/>
              </a:rPr>
              <a:t>agronomic</a:t>
            </a:r>
            <a:r>
              <a:rPr lang="fr-FR" sz="20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cs typeface="Arial" charset="0"/>
              </a:rPr>
              <a:t>and  </a:t>
            </a:r>
            <a:r>
              <a:rPr lang="fr-FR" sz="2000" b="1" dirty="0" err="1">
                <a:solidFill>
                  <a:srgbClr val="000000"/>
                </a:solidFill>
                <a:cs typeface="Arial" charset="0"/>
              </a:rPr>
              <a:t>zootechnical</a:t>
            </a:r>
            <a:r>
              <a:rPr lang="fr-FR" sz="20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000" b="1" dirty="0" smtClean="0">
                <a:solidFill>
                  <a:srgbClr val="000000"/>
                </a:solidFill>
                <a:cs typeface="Arial" charset="0"/>
              </a:rPr>
              <a:t>performances</a:t>
            </a:r>
          </a:p>
          <a:p>
            <a:pPr marL="885825" lvl="5" indent="-342900">
              <a:spcBef>
                <a:spcPts val="38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crops yield </a:t>
            </a:r>
            <a:r>
              <a:rPr lang="en-US" sz="2000" dirty="0"/>
              <a:t>and </a:t>
            </a:r>
            <a:r>
              <a:rPr lang="en-US" sz="2000" dirty="0" smtClean="0"/>
              <a:t>quality</a:t>
            </a:r>
          </a:p>
          <a:p>
            <a:pPr marL="885825" lvl="5" indent="-342900">
              <a:spcBef>
                <a:spcPts val="38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grazing practices</a:t>
            </a:r>
          </a:p>
          <a:p>
            <a:pPr marL="885825" lvl="5" indent="-342900">
              <a:spcBef>
                <a:spcPts val="38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daily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feeding amount and individual milk production and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quality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marL="885825" lvl="5" indent="-342900">
              <a:spcBef>
                <a:spcPts val="38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cattle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conformation, reproduction,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health</a:t>
            </a:r>
            <a:endParaRPr lang="fr-FR" sz="2000" dirty="0" smtClean="0">
              <a:solidFill>
                <a:srgbClr val="000000"/>
              </a:solidFill>
              <a:cs typeface="Arial" charset="0"/>
            </a:endParaRPr>
          </a:p>
          <a:p>
            <a:pPr marL="428625" lvl="4" indent="-342900">
              <a:spcBef>
                <a:spcPts val="380"/>
              </a:spcBef>
              <a:buFont typeface="Arial" pitchFamily="34" charset="0"/>
              <a:buChar char="•"/>
              <a:defRPr/>
            </a:pPr>
            <a:r>
              <a:rPr lang="fr-FR" sz="2000" b="1" dirty="0" err="1" smtClean="0">
                <a:solidFill>
                  <a:srgbClr val="000000"/>
                </a:solidFill>
                <a:cs typeface="Arial" charset="0"/>
              </a:rPr>
              <a:t>environment</a:t>
            </a:r>
            <a:r>
              <a:rPr lang="fr-FR" sz="2000" b="1" dirty="0" smtClean="0">
                <a:solidFill>
                  <a:srgbClr val="000000"/>
                </a:solidFill>
                <a:cs typeface="Arial" charset="0"/>
              </a:rPr>
              <a:t>:</a:t>
            </a:r>
          </a:p>
          <a:p>
            <a:pPr marL="885825" lvl="5" indent="-342900">
              <a:spcBef>
                <a:spcPts val="380"/>
              </a:spcBef>
              <a:buFont typeface="Arial" pitchFamily="34" charset="0"/>
              <a:buChar char="•"/>
              <a:defRPr/>
            </a:pPr>
            <a:r>
              <a:rPr lang="fr-FR" sz="2000" dirty="0" smtClean="0">
                <a:solidFill>
                  <a:srgbClr val="000000"/>
                </a:solidFill>
                <a:cs typeface="Arial" charset="0"/>
              </a:rPr>
              <a:t>water and </a:t>
            </a:r>
            <a:r>
              <a:rPr lang="fr-FR" sz="2000" dirty="0" err="1" smtClean="0">
                <a:solidFill>
                  <a:srgbClr val="000000"/>
                </a:solidFill>
                <a:cs typeface="Arial" charset="0"/>
              </a:rPr>
              <a:t>energy</a:t>
            </a:r>
            <a:r>
              <a:rPr lang="fr-FR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cs typeface="Arial" charset="0"/>
              </a:rPr>
              <a:t>consumptions</a:t>
            </a:r>
            <a:r>
              <a:rPr lang="fr-FR" sz="20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marL="885825" lvl="5" indent="-342900">
              <a:spcBef>
                <a:spcPts val="380"/>
              </a:spcBef>
              <a:buFont typeface="Arial" pitchFamily="34" charset="0"/>
              <a:buChar char="•"/>
              <a:defRPr/>
            </a:pPr>
            <a:r>
              <a:rPr lang="fr-FR" sz="2000" dirty="0" err="1" smtClean="0">
                <a:solidFill>
                  <a:srgbClr val="000000"/>
                </a:solidFill>
                <a:cs typeface="Arial" charset="0"/>
              </a:rPr>
              <a:t>biodiversity</a:t>
            </a:r>
            <a:r>
              <a:rPr lang="fr-FR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2000" dirty="0"/>
              <a:t>(pollinators, flora, weeds, avifauna,  </a:t>
            </a:r>
            <a:r>
              <a:rPr lang="en-US" sz="2000" dirty="0" err="1"/>
              <a:t>lepidoptera</a:t>
            </a:r>
            <a:r>
              <a:rPr lang="en-US" sz="2000" dirty="0"/>
              <a:t>, </a:t>
            </a:r>
            <a:r>
              <a:rPr lang="en-US" sz="2000" dirty="0" err="1"/>
              <a:t>odonata</a:t>
            </a:r>
            <a:r>
              <a:rPr lang="en-US" sz="2000" dirty="0"/>
              <a:t>, amphibians, reptiles)</a:t>
            </a:r>
            <a:endParaRPr lang="fr-FR" sz="2000" dirty="0"/>
          </a:p>
          <a:p>
            <a:pPr marL="885825" lvl="5" indent="-342900">
              <a:spcBef>
                <a:spcPts val="38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soil </a:t>
            </a:r>
            <a:r>
              <a:rPr lang="en-US" sz="2000" dirty="0"/>
              <a:t>fertility (</a:t>
            </a:r>
            <a:r>
              <a:rPr lang="en-US" sz="2000" dirty="0" err="1"/>
              <a:t>physico</a:t>
            </a:r>
            <a:r>
              <a:rPr lang="en-US" sz="2000" dirty="0"/>
              <a:t>-chemical properties, earthworms, nematodes, </a:t>
            </a:r>
            <a:r>
              <a:rPr lang="en-US" sz="2000" dirty="0" smtClean="0"/>
              <a:t>enzymes)</a:t>
            </a:r>
            <a:endParaRPr lang="fr-FR" sz="2000" dirty="0"/>
          </a:p>
          <a:p>
            <a:pPr marL="428625" lvl="4" indent="-342900">
              <a:spcBef>
                <a:spcPts val="380"/>
              </a:spcBef>
              <a:buFont typeface="Arial" pitchFamily="34" charset="0"/>
              <a:buChar char="•"/>
              <a:defRPr/>
            </a:pPr>
            <a:r>
              <a:rPr lang="fr-FR" sz="2000" b="1" dirty="0" err="1" smtClean="0">
                <a:solidFill>
                  <a:srgbClr val="000000"/>
                </a:solidFill>
                <a:cs typeface="Arial" charset="0"/>
              </a:rPr>
              <a:t>economic</a:t>
            </a:r>
            <a:r>
              <a:rPr lang="fr-FR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cs typeface="Arial" charset="0"/>
              </a:rPr>
              <a:t>data: </a:t>
            </a:r>
            <a:r>
              <a:rPr lang="fr-FR" sz="2000" dirty="0" err="1">
                <a:solidFill>
                  <a:srgbClr val="000000"/>
                </a:solidFill>
                <a:cs typeface="Arial" charset="0"/>
              </a:rPr>
              <a:t>costs</a:t>
            </a:r>
            <a:r>
              <a:rPr lang="fr-FR" sz="20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cs typeface="Arial" charset="0"/>
              </a:rPr>
              <a:t>incomes</a:t>
            </a:r>
            <a:r>
              <a:rPr lang="fr-FR" sz="2000" dirty="0">
                <a:solidFill>
                  <a:srgbClr val="000000"/>
                </a:solidFill>
                <a:cs typeface="Arial" charset="0"/>
              </a:rPr>
              <a:t>, subsidies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40653" y="881931"/>
            <a:ext cx="2520280" cy="18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32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B98603E6-AE50-4B42-A105-4824E0DD46D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95736" y="2852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solidFill>
                <a:srgbClr val="27566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55776" y="2708920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9600" dirty="0">
              <a:solidFill>
                <a:srgbClr val="275662"/>
              </a:solidFill>
              <a:latin typeface="Lucida Handwriting" pitchFamily="66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9"/>
          <a:stretch/>
        </p:blipFill>
        <p:spPr>
          <a:xfrm>
            <a:off x="0" y="0"/>
            <a:ext cx="9144000" cy="541145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170237" cy="113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3114457" y="5611505"/>
            <a:ext cx="5778023" cy="104644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r" eaLnBrk="0" hangingPunct="0">
              <a:tabLst>
                <a:tab pos="3581400" algn="l"/>
              </a:tabLst>
            </a:pPr>
            <a:r>
              <a:rPr lang="fr-FR" sz="3000" dirty="0" smtClean="0">
                <a:solidFill>
                  <a:srgbClr val="008C8E"/>
                </a:solidFill>
                <a:latin typeface="Calibri" pitchFamily="34" charset="0"/>
                <a:cs typeface="Times New Roman" pitchFamily="18" charset="0"/>
              </a:rPr>
              <a:t>UE FERLUS</a:t>
            </a:r>
          </a:p>
          <a:p>
            <a:pPr algn="r" eaLnBrk="0" hangingPunct="0">
              <a:tabLst>
                <a:tab pos="3581400" algn="l"/>
              </a:tabLst>
            </a:pPr>
            <a:r>
              <a:rPr lang="fr-FR" sz="3200" dirty="0" smtClean="0">
                <a:solidFill>
                  <a:srgbClr val="008C8E"/>
                </a:solidFill>
                <a:latin typeface="Calibri" pitchFamily="34" charset="0"/>
                <a:cs typeface="Times New Roman" pitchFamily="18" charset="0"/>
              </a:rPr>
              <a:t>Dr. Sandra NOVAK</a:t>
            </a:r>
            <a:endParaRPr lang="fr-FR" sz="3200" dirty="0">
              <a:solidFill>
                <a:srgbClr val="008C8E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1" name="Imag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9185"/>
            <a:ext cx="3106445" cy="1371079"/>
          </a:xfrm>
          <a:prstGeom prst="rect">
            <a:avLst/>
          </a:prstGeom>
        </p:spPr>
      </p:pic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106570" y="3655332"/>
            <a:ext cx="5267873" cy="553998"/>
          </a:xfrm>
          <a:prstGeom prst="rect">
            <a:avLst/>
          </a:prstGeom>
          <a:solidFill>
            <a:srgbClr val="002060">
              <a:alpha val="78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dirty="0" smtClean="0">
                <a:solidFill>
                  <a:srgbClr val="FDC3A4"/>
                </a:solidFill>
                <a:latin typeface="Calibri" pitchFamily="34" charset="0"/>
                <a:cs typeface="Calibri" pitchFamily="34" charset="0"/>
              </a:rPr>
              <a:t>Many thanks for your attention !</a:t>
            </a:r>
            <a:endParaRPr lang="en-US" sz="3000" dirty="0">
              <a:solidFill>
                <a:srgbClr val="FDC3A4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48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603E6-AE50-4B42-A105-4824E0DD46D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2422355" y="322412"/>
            <a:ext cx="6721646" cy="913461"/>
          </a:xfrm>
          <a:custGeom>
            <a:avLst/>
            <a:gdLst>
              <a:gd name="connsiteX0" fmla="*/ 0 w 9427079"/>
              <a:gd name="connsiteY0" fmla="*/ 662856 h 3977057"/>
              <a:gd name="connsiteX1" fmla="*/ 662856 w 9427079"/>
              <a:gd name="connsiteY1" fmla="*/ 0 h 3977057"/>
              <a:gd name="connsiteX2" fmla="*/ 8764223 w 9427079"/>
              <a:gd name="connsiteY2" fmla="*/ 0 h 3977057"/>
              <a:gd name="connsiteX3" fmla="*/ 9427079 w 9427079"/>
              <a:gd name="connsiteY3" fmla="*/ 662856 h 3977057"/>
              <a:gd name="connsiteX4" fmla="*/ 9427079 w 9427079"/>
              <a:gd name="connsiteY4" fmla="*/ 3314201 h 3977057"/>
              <a:gd name="connsiteX5" fmla="*/ 8764223 w 9427079"/>
              <a:gd name="connsiteY5" fmla="*/ 3977057 h 3977057"/>
              <a:gd name="connsiteX6" fmla="*/ 662856 w 9427079"/>
              <a:gd name="connsiteY6" fmla="*/ 3977057 h 3977057"/>
              <a:gd name="connsiteX7" fmla="*/ 0 w 9427079"/>
              <a:gd name="connsiteY7" fmla="*/ 3314201 h 3977057"/>
              <a:gd name="connsiteX8" fmla="*/ 0 w 9427079"/>
              <a:gd name="connsiteY8" fmla="*/ 662856 h 397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7079" h="3977057">
                <a:moveTo>
                  <a:pt x="0" y="662856"/>
                </a:moveTo>
                <a:cubicBezTo>
                  <a:pt x="0" y="296771"/>
                  <a:pt x="296771" y="0"/>
                  <a:pt x="662856" y="0"/>
                </a:cubicBezTo>
                <a:lnTo>
                  <a:pt x="8764223" y="0"/>
                </a:lnTo>
                <a:cubicBezTo>
                  <a:pt x="9130308" y="0"/>
                  <a:pt x="9427079" y="296771"/>
                  <a:pt x="9427079" y="662856"/>
                </a:cubicBezTo>
                <a:lnTo>
                  <a:pt x="9427079" y="3314201"/>
                </a:lnTo>
                <a:cubicBezTo>
                  <a:pt x="9427079" y="3680286"/>
                  <a:pt x="9130308" y="3977057"/>
                  <a:pt x="8764223" y="3977057"/>
                </a:cubicBezTo>
                <a:lnTo>
                  <a:pt x="662856" y="3977057"/>
                </a:lnTo>
                <a:cubicBezTo>
                  <a:pt x="296771" y="3977057"/>
                  <a:pt x="0" y="3680286"/>
                  <a:pt x="0" y="3314201"/>
                </a:cubicBezTo>
                <a:lnTo>
                  <a:pt x="0" y="662856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350354" rIns="0" bIns="350354" numCol="1" spcCol="1270" anchor="ctr" anchorCtr="0">
            <a:noAutofit/>
          </a:bodyPr>
          <a:lstStyle/>
          <a:p>
            <a:pPr algn="ctr">
              <a:tabLst>
                <a:tab pos="0" algn="l"/>
                <a:tab pos="1311275" algn="l"/>
                <a:tab pos="1760538" algn="l"/>
                <a:tab pos="2209800" algn="l"/>
                <a:tab pos="2659063" algn="l"/>
                <a:tab pos="3108325" algn="l"/>
                <a:tab pos="3557588" algn="l"/>
                <a:tab pos="4006850" algn="l"/>
                <a:tab pos="4456113" algn="l"/>
                <a:tab pos="4905375" algn="l"/>
                <a:tab pos="5354638" algn="l"/>
                <a:tab pos="5803900" algn="l"/>
                <a:tab pos="6253163" algn="l"/>
                <a:tab pos="6702425" algn="l"/>
                <a:tab pos="7151688" algn="l"/>
                <a:tab pos="7600950" algn="l"/>
                <a:tab pos="8050213" algn="l"/>
                <a:tab pos="8499475" algn="l"/>
                <a:tab pos="8948738" algn="l"/>
                <a:tab pos="9398000" algn="l"/>
                <a:tab pos="9847263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</a:tabLst>
            </a:pPr>
            <a:r>
              <a:rPr lang="fr-FR" sz="2800" dirty="0">
                <a:solidFill>
                  <a:srgbClr val="000000"/>
                </a:solidFill>
                <a:latin typeface="Comic Sans MS" pitchFamily="66" charset="0"/>
              </a:rPr>
              <a:t>an </a:t>
            </a:r>
            <a:r>
              <a:rPr lang="fr-FR" sz="2800" dirty="0" err="1">
                <a:solidFill>
                  <a:srgbClr val="000000"/>
                </a:solidFill>
                <a:latin typeface="Comic Sans MS" pitchFamily="66" charset="0"/>
              </a:rPr>
              <a:t>agroecological</a:t>
            </a:r>
            <a:r>
              <a:rPr lang="fr-FR" sz="2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Comic Sans MS" pitchFamily="66" charset="0"/>
              </a:rPr>
              <a:t>dairy</a:t>
            </a:r>
            <a:r>
              <a:rPr lang="fr-FR" sz="2800" dirty="0">
                <a:solidFill>
                  <a:srgbClr val="000000"/>
                </a:solidFill>
                <a:latin typeface="Comic Sans MS" pitchFamily="66" charset="0"/>
              </a:rPr>
              <a:t> system</a:t>
            </a:r>
          </a:p>
          <a:p>
            <a:pPr algn="ctr">
              <a:tabLst>
                <a:tab pos="0" algn="l"/>
                <a:tab pos="1311275" algn="l"/>
                <a:tab pos="1760538" algn="l"/>
                <a:tab pos="2209800" algn="l"/>
                <a:tab pos="2659063" algn="l"/>
                <a:tab pos="3108325" algn="l"/>
                <a:tab pos="3557588" algn="l"/>
                <a:tab pos="4006850" algn="l"/>
                <a:tab pos="4456113" algn="l"/>
                <a:tab pos="4905375" algn="l"/>
                <a:tab pos="5354638" algn="l"/>
                <a:tab pos="5803900" algn="l"/>
                <a:tab pos="6253163" algn="l"/>
                <a:tab pos="6702425" algn="l"/>
                <a:tab pos="7151688" algn="l"/>
                <a:tab pos="7600950" algn="l"/>
                <a:tab pos="8050213" algn="l"/>
                <a:tab pos="8499475" algn="l"/>
                <a:tab pos="8948738" algn="l"/>
                <a:tab pos="9398000" algn="l"/>
                <a:tab pos="9847263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</a:tabLst>
            </a:pPr>
            <a:r>
              <a:rPr lang="fr-FR" sz="2800" dirty="0" err="1">
                <a:solidFill>
                  <a:srgbClr val="000000"/>
                </a:solidFill>
                <a:latin typeface="Comic Sans MS" pitchFamily="66" charset="0"/>
              </a:rPr>
              <a:t>adapted</a:t>
            </a:r>
            <a:r>
              <a:rPr lang="fr-FR" sz="2800" dirty="0">
                <a:solidFill>
                  <a:srgbClr val="000000"/>
                </a:solidFill>
                <a:latin typeface="Comic Sans MS" pitchFamily="66" charset="0"/>
              </a:rPr>
              <a:t> to </a:t>
            </a:r>
            <a:r>
              <a:rPr lang="fr-FR" sz="2800" dirty="0" err="1">
                <a:solidFill>
                  <a:srgbClr val="000000"/>
                </a:solidFill>
                <a:latin typeface="Comic Sans MS" pitchFamily="66" charset="0"/>
              </a:rPr>
              <a:t>climate</a:t>
            </a:r>
            <a:r>
              <a:rPr lang="fr-FR" sz="2800" dirty="0">
                <a:solidFill>
                  <a:srgbClr val="000000"/>
                </a:solidFill>
                <a:latin typeface="Comic Sans MS" pitchFamily="66" charset="0"/>
              </a:rPr>
              <a:t> change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/>
          <a:stretch/>
        </p:blipFill>
        <p:spPr bwMode="auto">
          <a:xfrm>
            <a:off x="107503" y="225399"/>
            <a:ext cx="3067713" cy="120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74643" y="4536719"/>
            <a:ext cx="7089646" cy="1785104"/>
          </a:xfrm>
          <a:prstGeom prst="rect">
            <a:avLst/>
          </a:prstGeom>
          <a:solidFill>
            <a:srgbClr val="7C984A">
              <a:lumMod val="75000"/>
              <a:alpha val="78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200" kern="0" dirty="0" smtClean="0">
                <a:solidFill>
                  <a:srgbClr val="FFFFFF"/>
                </a:solidFill>
                <a:latin typeface="Comic Sans MS" panose="030F0702030302020204" pitchFamily="66" charset="0"/>
                <a:cs typeface="Calibri" pitchFamily="34" charset="0"/>
              </a:rPr>
              <a:t>Main objectives of this new dairy cattle system: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200" kern="0" dirty="0" smtClean="0">
                <a:solidFill>
                  <a:srgbClr val="FDC3A4"/>
                </a:solidFill>
                <a:latin typeface="Comic Sans MS" panose="030F0702030302020204" pitchFamily="66" charset="0"/>
                <a:cs typeface="Calibri" pitchFamily="34" charset="0"/>
              </a:rPr>
              <a:t>to permit farmers to live from their dairy system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200" kern="0" dirty="0" smtClean="0">
                <a:solidFill>
                  <a:srgbClr val="FDC3A4"/>
                </a:solidFill>
                <a:latin typeface="Comic Sans MS" panose="030F0702030302020204" pitchFamily="66" charset="0"/>
                <a:cs typeface="Calibri" pitchFamily="34" charset="0"/>
              </a:rPr>
              <a:t>in a context of climate change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200" kern="0" dirty="0" smtClean="0">
                <a:solidFill>
                  <a:srgbClr val="FDC3A4"/>
                </a:solidFill>
                <a:latin typeface="Comic Sans MS" panose="030F0702030302020204" pitchFamily="66" charset="0"/>
                <a:cs typeface="Calibri" pitchFamily="34" charset="0"/>
              </a:rPr>
              <a:t>while saving water and fossil energy resources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200" kern="0" dirty="0" smtClean="0">
                <a:solidFill>
                  <a:srgbClr val="FDC3A4"/>
                </a:solidFill>
                <a:latin typeface="Comic Sans MS" panose="030F0702030302020204" pitchFamily="66" charset="0"/>
                <a:cs typeface="Calibri" pitchFamily="34" charset="0"/>
              </a:rPr>
              <a:t>and contributing to a sustainable agriculture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52320" y="1421840"/>
            <a:ext cx="1794110" cy="1836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107503" y="2441397"/>
            <a:ext cx="6712919" cy="400110"/>
          </a:xfrm>
          <a:prstGeom prst="rect">
            <a:avLst/>
          </a:prstGeom>
          <a:solidFill>
            <a:schemeClr val="accent3">
              <a:lumMod val="75000"/>
              <a:alpha val="78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000" kern="0" dirty="0" smtClean="0">
                <a:solidFill>
                  <a:srgbClr val="FFFFFF"/>
                </a:solidFill>
                <a:latin typeface="Comic Sans MS" panose="030F0702030302020204" pitchFamily="66" charset="0"/>
                <a:cs typeface="Calibri" pitchFamily="34" charset="0"/>
              </a:rPr>
              <a:t>experimented at the farm-scale = system experiment</a:t>
            </a:r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107504" y="1484784"/>
            <a:ext cx="6680058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 smtClean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An innovative system, breaking from existing systems</a:t>
            </a: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95644" y="1937025"/>
            <a:ext cx="5311905" cy="400110"/>
          </a:xfrm>
          <a:prstGeom prst="rect">
            <a:avLst/>
          </a:prstGeom>
          <a:solidFill>
            <a:schemeClr val="accent5">
              <a:lumMod val="75000"/>
              <a:alpha val="78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FFFFFF"/>
                </a:solidFill>
                <a:latin typeface="Comic Sans MS" panose="030F0702030302020204" pitchFamily="66" charset="0"/>
                <a:cs typeface="Calibri" pitchFamily="34" charset="0"/>
              </a:rPr>
              <a:t>designed through a collaborative approach</a:t>
            </a:r>
          </a:p>
        </p:txBody>
      </p:sp>
    </p:spTree>
    <p:extLst>
      <p:ext uri="{BB962C8B-B14F-4D97-AF65-F5344CB8AC3E}">
        <p14:creationId xmlns:p14="http://schemas.microsoft.com/office/powerpoint/2010/main" val="384391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113226" y="2756693"/>
            <a:ext cx="4032250" cy="430887"/>
          </a:xfrm>
          <a:prstGeom prst="rect">
            <a:avLst/>
          </a:prstGeom>
          <a:solidFill>
            <a:srgbClr val="5F9127"/>
          </a:solidFill>
          <a:ln w="28575">
            <a:solidFill>
              <a:srgbClr val="0070C0"/>
            </a:solidFill>
          </a:ln>
          <a:extLst/>
        </p:spPr>
        <p:txBody>
          <a:bodyPr wrap="square" lIns="72000" rIns="72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fr-FR" sz="2200" b="1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Diversified</a:t>
            </a:r>
            <a:r>
              <a:rPr lang="fr-FR" sz="22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 forage </a:t>
            </a:r>
            <a:r>
              <a:rPr lang="fr-FR" sz="2200" b="1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resources</a:t>
            </a:r>
            <a:endParaRPr lang="fr-FR" sz="2200" dirty="0">
              <a:solidFill>
                <a:srgbClr val="000000"/>
              </a:solidFill>
              <a:latin typeface="Comic Sans MS" panose="030F0702030302020204" pitchFamily="66" charset="0"/>
              <a:cs typeface="Calibri" pitchFamily="34" charset="0"/>
            </a:endParaRPr>
          </a:p>
        </p:txBody>
      </p:sp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4939226" y="2752436"/>
            <a:ext cx="4132262" cy="430887"/>
          </a:xfrm>
          <a:prstGeom prst="rect">
            <a:avLst/>
          </a:prstGeom>
          <a:solidFill>
            <a:srgbClr val="0070C0">
              <a:alpha val="89000"/>
            </a:srgbClr>
          </a:solidFill>
          <a:ln w="28575">
            <a:solidFill>
              <a:srgbClr val="00B050"/>
            </a:solidFill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b="1" kern="0" dirty="0" smtClean="0">
                <a:latin typeface="Comic Sans MS" panose="030F0702030302020204" pitchFamily="66" charset="0"/>
              </a:rPr>
              <a:t>Productive and </a:t>
            </a:r>
            <a:r>
              <a:rPr lang="fr-FR" sz="2200" b="1" kern="0" dirty="0" err="1" smtClean="0">
                <a:latin typeface="Comic Sans MS" panose="030F0702030302020204" pitchFamily="66" charset="0"/>
              </a:rPr>
              <a:t>robust</a:t>
            </a:r>
            <a:r>
              <a:rPr lang="fr-FR" sz="2200" b="1" kern="0" dirty="0" smtClean="0">
                <a:latin typeface="Comic Sans MS" panose="030F0702030302020204" pitchFamily="66" charset="0"/>
              </a:rPr>
              <a:t> </a:t>
            </a:r>
            <a:r>
              <a:rPr lang="fr-FR" sz="2200" b="1" kern="0" dirty="0" err="1" smtClean="0">
                <a:latin typeface="Comic Sans MS" panose="030F0702030302020204" pitchFamily="66" charset="0"/>
              </a:rPr>
              <a:t>herd</a:t>
            </a:r>
            <a:endParaRPr lang="fr-FR" sz="2200" b="1" kern="0" dirty="0" smtClean="0">
              <a:latin typeface="Comic Sans MS" panose="030F0702030302020204" pitchFamily="66" charset="0"/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1151184" y="1964327"/>
            <a:ext cx="2448967" cy="690563"/>
          </a:xfrm>
          <a:prstGeom prst="ellipse">
            <a:avLst/>
          </a:prstGeom>
          <a:solidFill>
            <a:srgbClr val="456A1C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kern="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Plant</a:t>
            </a:r>
            <a:endParaRPr lang="en-US" sz="2200" kern="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5241447" y="1962739"/>
            <a:ext cx="2692400" cy="693738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kern="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Animal</a:t>
            </a:r>
            <a:endParaRPr lang="fr-FR" sz="2200" kern="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" name="Picture 2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 bwMode="auto">
          <a:xfrm>
            <a:off x="7258050" y="-1587"/>
            <a:ext cx="1885950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Double flèche horizontale 40"/>
          <p:cNvSpPr/>
          <p:nvPr/>
        </p:nvSpPr>
        <p:spPr>
          <a:xfrm>
            <a:off x="3779912" y="2131015"/>
            <a:ext cx="1377094" cy="385763"/>
          </a:xfrm>
          <a:prstGeom prst="leftRightArrow">
            <a:avLst/>
          </a:prstGeom>
          <a:solidFill>
            <a:srgbClr val="FFFFFF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rgbClr val="FFFFFF"/>
              </a:solidFill>
              <a:latin typeface="Comic Sans MS"/>
            </a:endParaRPr>
          </a:p>
        </p:txBody>
      </p:sp>
      <p:sp>
        <p:nvSpPr>
          <p:cNvPr id="42" name="Double flèche horizontale 41"/>
          <p:cNvSpPr/>
          <p:nvPr/>
        </p:nvSpPr>
        <p:spPr>
          <a:xfrm>
            <a:off x="4145476" y="2827555"/>
            <a:ext cx="744537" cy="385763"/>
          </a:xfrm>
          <a:prstGeom prst="leftRightArrow">
            <a:avLst/>
          </a:prstGeom>
          <a:solidFill>
            <a:srgbClr val="FFFFFF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rgbClr val="FFFFFF"/>
              </a:solidFill>
              <a:latin typeface="Comic Sans MS"/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2000250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2000250" y="0"/>
            <a:ext cx="5262201" cy="623248"/>
          </a:xfrm>
          <a:prstGeom prst="rect">
            <a:avLst/>
          </a:prstGeom>
          <a:solidFill>
            <a:srgbClr val="98E937"/>
          </a:solidFill>
          <a:extLst/>
        </p:spPr>
        <p:txBody>
          <a:bodyPr wrap="square"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000" b="1" dirty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An </a:t>
            </a:r>
            <a:r>
              <a:rPr lang="fr-FR" sz="3000" b="1" dirty="0" err="1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agroecological</a:t>
            </a:r>
            <a:r>
              <a:rPr lang="fr-FR" sz="3000" b="1" dirty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fr-FR" sz="3000" b="1" dirty="0" err="1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approach</a:t>
            </a:r>
            <a:endParaRPr lang="fr-FR" sz="3000" b="1" dirty="0">
              <a:solidFill>
                <a:srgbClr val="000000"/>
              </a:solidFill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  <p:sp>
        <p:nvSpPr>
          <p:cNvPr id="30" name="Rectangle 49"/>
          <p:cNvSpPr>
            <a:spLocks noChangeArrowheads="1"/>
          </p:cNvSpPr>
          <p:nvPr/>
        </p:nvSpPr>
        <p:spPr bwMode="auto">
          <a:xfrm>
            <a:off x="2123817" y="1052736"/>
            <a:ext cx="5138634" cy="850525"/>
          </a:xfrm>
          <a:prstGeom prst="rect">
            <a:avLst/>
          </a:prstGeom>
          <a:solidFill>
            <a:srgbClr val="8DD034"/>
          </a:solidFill>
          <a:ln w="317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spcFirstLastPara="0" vert="horz" wrap="square" lIns="72000" tIns="350354" rIns="72000" bIns="350354" numCol="1" spcCol="1270" anchor="ctr" anchorCtr="0">
            <a:noAutofit/>
          </a:bodyPr>
          <a:lstStyle/>
          <a:p>
            <a:pPr marL="0" marR="0" lvl="0" indent="0" algn="just" defTabSz="2730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SimSun"/>
              </a:rPr>
              <a:t>	</a:t>
            </a:r>
            <a:r>
              <a:rPr kumimoji="0" lang="fr-FR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SimSun"/>
              </a:rPr>
              <a:t>natural</a:t>
            </a:r>
            <a:r>
              <a:rPr kumimoji="0" lang="fr-FR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SimSun"/>
              </a:rPr>
              <a:t> </a:t>
            </a:r>
            <a:r>
              <a:rPr kumimoji="0" lang="fr-FR" sz="20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SimSun"/>
              </a:rPr>
              <a:t>resources</a:t>
            </a: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SimSun"/>
            </a:endParaRPr>
          </a:p>
          <a:p>
            <a:pPr marL="0" marR="0" lvl="0" indent="0" algn="just" defTabSz="2730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SimSun"/>
              </a:rPr>
              <a:t>	all the spatial and temporal dimensions</a:t>
            </a:r>
          </a:p>
        </p:txBody>
      </p:sp>
      <p:sp>
        <p:nvSpPr>
          <p:cNvPr id="31" name="Rectangle 49"/>
          <p:cNvSpPr>
            <a:spLocks noChangeArrowheads="1"/>
          </p:cNvSpPr>
          <p:nvPr/>
        </p:nvSpPr>
        <p:spPr bwMode="auto">
          <a:xfrm>
            <a:off x="3561589" y="617697"/>
            <a:ext cx="1679858" cy="43503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spcFirstLastPara="0" vert="horz" wrap="square" lIns="180000" tIns="350354" rIns="180000" bIns="350354" numCol="1" spcCol="1270" anchor="ctr" anchorCtr="0">
            <a:noAutofit/>
          </a:bodyPr>
          <a:lstStyle/>
          <a:p>
            <a:pPr marR="0" lvl="0" algn="just" defTabSz="18224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SimSun"/>
              </a:rPr>
              <a:t>to valorise</a:t>
            </a:r>
          </a:p>
        </p:txBody>
      </p:sp>
      <p:sp>
        <p:nvSpPr>
          <p:cNvPr id="32" name="Flèche angle droit à deux pointes 31"/>
          <p:cNvSpPr/>
          <p:nvPr/>
        </p:nvSpPr>
        <p:spPr bwMode="auto">
          <a:xfrm rot="8302395">
            <a:off x="1685040" y="1239519"/>
            <a:ext cx="545492" cy="552294"/>
          </a:xfrm>
          <a:prstGeom prst="leftUpArrow">
            <a:avLst>
              <a:gd name="adj1" fmla="val 15847"/>
              <a:gd name="adj2" fmla="val 25000"/>
              <a:gd name="adj3" fmla="val 18282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8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2" charset="0"/>
              <a:ea typeface="SimSun" charset="-122"/>
            </a:endParaRPr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175249" y="3269837"/>
            <a:ext cx="3893095" cy="677108"/>
          </a:xfrm>
          <a:prstGeom prst="rect">
            <a:avLst/>
          </a:prstGeom>
          <a:solidFill>
            <a:srgbClr val="6CA52D">
              <a:alpha val="95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fr-FR" sz="20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Diversification of plants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fr-FR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species</a:t>
            </a:r>
            <a:r>
              <a:rPr lang="fr-FR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, cultivars, mixtures</a:t>
            </a:r>
            <a:endParaRPr lang="fr-FR" dirty="0">
              <a:solidFill>
                <a:srgbClr val="000000"/>
              </a:solidFill>
              <a:latin typeface="Comic Sans MS" panose="030F0702030302020204" pitchFamily="66" charset="0"/>
              <a:cs typeface="Calibri" pitchFamily="34" charset="0"/>
            </a:endParaRP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181474" y="5557558"/>
            <a:ext cx="3893095" cy="400110"/>
          </a:xfrm>
          <a:prstGeom prst="rect">
            <a:avLst/>
          </a:prstGeom>
          <a:solidFill>
            <a:srgbClr val="6CA52D">
              <a:alpha val="95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fr-FR" sz="20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Large use of </a:t>
            </a:r>
            <a:r>
              <a:rPr lang="fr-FR" sz="2000" b="1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legumes</a:t>
            </a:r>
            <a:endParaRPr lang="fr-FR" sz="2000" b="1" dirty="0" smtClean="0">
              <a:solidFill>
                <a:srgbClr val="000000"/>
              </a:solidFill>
              <a:latin typeface="Comic Sans MS" panose="030F0702030302020204" pitchFamily="66" charset="0"/>
              <a:cs typeface="Calibri" pitchFamily="34" charset="0"/>
            </a:endParaRPr>
          </a:p>
        </p:txBody>
      </p:sp>
      <p:sp>
        <p:nvSpPr>
          <p:cNvPr id="46" name="Text Box 34"/>
          <p:cNvSpPr txBox="1">
            <a:spLocks noChangeArrowheads="1"/>
          </p:cNvSpPr>
          <p:nvPr/>
        </p:nvSpPr>
        <p:spPr bwMode="auto">
          <a:xfrm>
            <a:off x="181474" y="4690695"/>
            <a:ext cx="3895754" cy="400110"/>
          </a:xfrm>
          <a:prstGeom prst="rect">
            <a:avLst/>
          </a:prstGeom>
          <a:solidFill>
            <a:srgbClr val="6CA52D">
              <a:alpha val="95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fr-FR" sz="20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Long </a:t>
            </a:r>
            <a:r>
              <a:rPr lang="fr-FR" sz="2000" b="1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crop</a:t>
            </a:r>
            <a:r>
              <a:rPr lang="fr-FR" sz="20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 rotations</a:t>
            </a:r>
          </a:p>
        </p:txBody>
      </p:sp>
      <p:sp>
        <p:nvSpPr>
          <p:cNvPr id="47" name="Text Box 34"/>
          <p:cNvSpPr txBox="1">
            <a:spLocks noChangeArrowheads="1"/>
          </p:cNvSpPr>
          <p:nvPr/>
        </p:nvSpPr>
        <p:spPr bwMode="auto">
          <a:xfrm>
            <a:off x="5364088" y="3272380"/>
            <a:ext cx="3619085" cy="677108"/>
          </a:xfrm>
          <a:prstGeom prst="rect">
            <a:avLst/>
          </a:prstGeom>
          <a:solidFill>
            <a:srgbClr val="9BD4FF">
              <a:alpha val="78000"/>
            </a:srgbClr>
          </a:solidFill>
          <a:ln w="28575">
            <a:noFill/>
          </a:ln>
          <a:extLst/>
        </p:spPr>
        <p:txBody>
          <a:bodyPr wrap="square" lIns="72000" rIns="72000">
            <a:spAutoFit/>
          </a:bodyPr>
          <a:lstStyle>
            <a:defPPr>
              <a:defRPr lang="fr-FR"/>
            </a:defPPr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2000" b="1" kern="0">
                <a:latin typeface="Calibri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/>
            <a:r>
              <a:rPr lang="fr-FR" dirty="0" err="1" smtClean="0">
                <a:latin typeface="Comic Sans MS" panose="030F0702030302020204" pitchFamily="66" charset="0"/>
              </a:rPr>
              <a:t>Priority</a:t>
            </a:r>
            <a:r>
              <a:rPr lang="fr-FR" dirty="0" smtClean="0">
                <a:latin typeface="Comic Sans MS" panose="030F0702030302020204" pitchFamily="66" charset="0"/>
              </a:rPr>
              <a:t> to </a:t>
            </a:r>
            <a:r>
              <a:rPr lang="fr-FR" dirty="0" err="1" smtClean="0">
                <a:latin typeface="Comic Sans MS" panose="030F0702030302020204" pitchFamily="66" charset="0"/>
              </a:rPr>
              <a:t>grazing</a:t>
            </a:r>
            <a:endParaRPr lang="fr-FR" dirty="0">
              <a:latin typeface="Comic Sans MS" panose="030F0702030302020204" pitchFamily="66" charset="0"/>
            </a:endParaRPr>
          </a:p>
          <a:p>
            <a:pPr algn="r"/>
            <a:r>
              <a:rPr lang="fr-FR" sz="1800" b="0" dirty="0" smtClean="0">
                <a:latin typeface="Comic Sans MS" panose="030F0702030302020204" pitchFamily="66" charset="0"/>
              </a:rPr>
              <a:t>1 </a:t>
            </a:r>
            <a:r>
              <a:rPr lang="fr-FR" sz="1800" b="0" dirty="0" err="1" smtClean="0">
                <a:latin typeface="Comic Sans MS" panose="030F0702030302020204" pitchFamily="66" charset="0"/>
              </a:rPr>
              <a:t>entirely</a:t>
            </a:r>
            <a:r>
              <a:rPr lang="fr-FR" sz="1800" b="0" dirty="0" smtClean="0">
                <a:latin typeface="Comic Sans MS" panose="030F0702030302020204" pitchFamily="66" charset="0"/>
              </a:rPr>
              <a:t> </a:t>
            </a:r>
            <a:r>
              <a:rPr lang="fr-FR" sz="1800" b="0" dirty="0" err="1" smtClean="0">
                <a:latin typeface="Comic Sans MS" panose="030F0702030302020204" pitchFamily="66" charset="0"/>
              </a:rPr>
              <a:t>grazed</a:t>
            </a:r>
            <a:r>
              <a:rPr lang="fr-FR" sz="1800" b="0" dirty="0" smtClean="0">
                <a:latin typeface="Comic Sans MS" panose="030F0702030302020204" pitchFamily="66" charset="0"/>
              </a:rPr>
              <a:t> </a:t>
            </a:r>
            <a:r>
              <a:rPr lang="fr-FR" sz="1800" b="0" dirty="0" err="1" smtClean="0">
                <a:latin typeface="Comic Sans MS" panose="030F0702030302020204" pitchFamily="66" charset="0"/>
              </a:rPr>
              <a:t>crop</a:t>
            </a:r>
            <a:r>
              <a:rPr lang="fr-FR" sz="1800" b="0" dirty="0" smtClean="0">
                <a:latin typeface="Comic Sans MS" panose="030F0702030302020204" pitchFamily="66" charset="0"/>
              </a:rPr>
              <a:t> rotation</a:t>
            </a:r>
            <a:endParaRPr lang="fr-FR" sz="1800" b="0" dirty="0">
              <a:latin typeface="Comic Sans MS" panose="030F0702030302020204" pitchFamily="66" charset="0"/>
            </a:endParaRPr>
          </a:p>
        </p:txBody>
      </p:sp>
      <p:sp>
        <p:nvSpPr>
          <p:cNvPr id="48" name="Text Box 34"/>
          <p:cNvSpPr txBox="1">
            <a:spLocks noChangeArrowheads="1"/>
          </p:cNvSpPr>
          <p:nvPr/>
        </p:nvSpPr>
        <p:spPr bwMode="auto">
          <a:xfrm>
            <a:off x="5364088" y="4071809"/>
            <a:ext cx="3619085" cy="400110"/>
          </a:xfrm>
          <a:prstGeom prst="rect">
            <a:avLst/>
          </a:prstGeom>
          <a:solidFill>
            <a:srgbClr val="9BD4FF">
              <a:alpha val="78000"/>
            </a:srgbClr>
          </a:solidFill>
          <a:ln w="28575">
            <a:noFill/>
          </a:ln>
          <a:extLst/>
        </p:spPr>
        <p:txBody>
          <a:bodyPr wrap="square">
            <a:spAutoFit/>
          </a:bodyPr>
          <a:lstStyle>
            <a:defPPr>
              <a:defRPr lang="fr-FR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2000" b="1" kern="0">
                <a:latin typeface="Calibri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/>
            <a:r>
              <a:rPr lang="fr-FR" dirty="0" smtClean="0">
                <a:latin typeface="Comic Sans MS" panose="030F0702030302020204" pitchFamily="66" charset="0"/>
              </a:rPr>
              <a:t>2 </a:t>
            </a:r>
            <a:r>
              <a:rPr lang="fr-FR" dirty="0" err="1" smtClean="0">
                <a:latin typeface="Comic Sans MS" panose="030F0702030302020204" pitchFamily="66" charset="0"/>
              </a:rPr>
              <a:t>calving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periods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49" name="Text Box 34"/>
          <p:cNvSpPr txBox="1">
            <a:spLocks noChangeArrowheads="1"/>
          </p:cNvSpPr>
          <p:nvPr/>
        </p:nvSpPr>
        <p:spPr bwMode="auto">
          <a:xfrm>
            <a:off x="5364088" y="4565846"/>
            <a:ext cx="3619085" cy="646331"/>
          </a:xfrm>
          <a:prstGeom prst="rect">
            <a:avLst/>
          </a:prstGeom>
          <a:solidFill>
            <a:srgbClr val="9BD4FF">
              <a:alpha val="78000"/>
            </a:srgbClr>
          </a:solidFill>
          <a:ln w="28575">
            <a:noFill/>
          </a:ln>
          <a:extLst/>
        </p:spPr>
        <p:txBody>
          <a:bodyPr wrap="square" lIns="72000" rIns="72000">
            <a:spAutoFit/>
          </a:bodyPr>
          <a:lstStyle>
            <a:defPPr>
              <a:defRPr lang="fr-FR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2000" b="1" kern="0">
                <a:latin typeface="Calibri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/>
            <a:r>
              <a:rPr lang="fr-FR" sz="1800" dirty="0" smtClean="0">
                <a:latin typeface="Comic Sans MS" panose="030F0702030302020204" pitchFamily="66" charset="0"/>
              </a:rPr>
              <a:t>Extension of lactation </a:t>
            </a:r>
            <a:r>
              <a:rPr lang="fr-FR" sz="1800" dirty="0" err="1" smtClean="0">
                <a:latin typeface="Comic Sans MS" panose="030F0702030302020204" pitchFamily="66" charset="0"/>
              </a:rPr>
              <a:t>length</a:t>
            </a:r>
            <a:endParaRPr lang="fr-FR" sz="1800" dirty="0" smtClean="0">
              <a:latin typeface="Comic Sans MS" panose="030F0702030302020204" pitchFamily="66" charset="0"/>
            </a:endParaRPr>
          </a:p>
          <a:p>
            <a:pPr algn="r"/>
            <a:r>
              <a:rPr lang="fr-FR" sz="1800" b="0" dirty="0" smtClean="0">
                <a:latin typeface="Comic Sans MS" panose="030F0702030302020204" pitchFamily="66" charset="0"/>
              </a:rPr>
              <a:t>+ of </a:t>
            </a:r>
            <a:r>
              <a:rPr lang="fr-FR" sz="1800" b="0" dirty="0" err="1" smtClean="0">
                <a:latin typeface="Comic Sans MS" panose="030F0702030302020204" pitchFamily="66" charset="0"/>
              </a:rPr>
              <a:t>cow</a:t>
            </a:r>
            <a:r>
              <a:rPr lang="fr-FR" sz="1800" b="0" dirty="0" smtClean="0">
                <a:latin typeface="Comic Sans MS" panose="030F0702030302020204" pitchFamily="66" charset="0"/>
              </a:rPr>
              <a:t> </a:t>
            </a:r>
            <a:r>
              <a:rPr lang="fr-FR" sz="1800" b="0" dirty="0" err="1" smtClean="0">
                <a:latin typeface="Comic Sans MS" panose="030F0702030302020204" pitchFamily="66" charset="0"/>
              </a:rPr>
              <a:t>lifetime</a:t>
            </a:r>
            <a:r>
              <a:rPr lang="fr-FR" sz="1800" b="0" dirty="0" smtClean="0">
                <a:latin typeface="Comic Sans MS" panose="030F0702030302020204" pitchFamily="66" charset="0"/>
              </a:rPr>
              <a:t> performance</a:t>
            </a:r>
            <a:endParaRPr lang="fr-FR" sz="1800" b="0" dirty="0">
              <a:latin typeface="Comic Sans MS" panose="030F0702030302020204" pitchFamily="66" charset="0"/>
            </a:endParaRPr>
          </a:p>
        </p:txBody>
      </p:sp>
      <p:sp>
        <p:nvSpPr>
          <p:cNvPr id="50" name="Text Box 34"/>
          <p:cNvSpPr txBox="1">
            <a:spLocks noChangeArrowheads="1"/>
          </p:cNvSpPr>
          <p:nvPr/>
        </p:nvSpPr>
        <p:spPr bwMode="auto">
          <a:xfrm>
            <a:off x="5364088" y="5316384"/>
            <a:ext cx="3619085" cy="1231106"/>
          </a:xfrm>
          <a:prstGeom prst="rect">
            <a:avLst/>
          </a:prstGeom>
          <a:solidFill>
            <a:srgbClr val="9BD4FF">
              <a:alpha val="78000"/>
            </a:srgbClr>
          </a:solidFill>
          <a:ln w="28575"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kern="0" dirty="0" smtClean="0">
                <a:latin typeface="Comic Sans MS" panose="030F0702030302020204" pitchFamily="66" charset="0"/>
              </a:rPr>
              <a:t>3-way cross-</a:t>
            </a:r>
            <a:r>
              <a:rPr lang="fr-FR" sz="2000" b="1" kern="0" dirty="0" err="1" smtClean="0">
                <a:latin typeface="Comic Sans MS" panose="030F0702030302020204" pitchFamily="66" charset="0"/>
              </a:rPr>
              <a:t>breeding</a:t>
            </a:r>
            <a:endParaRPr lang="fr-FR" sz="2000" b="1" kern="0" dirty="0" smtClean="0">
              <a:latin typeface="Comic Sans MS" panose="030F0702030302020204" pitchFamily="66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kern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Holstein</a:t>
            </a:r>
            <a:endParaRPr lang="fr-FR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kern="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Scandinavian</a:t>
            </a:r>
            <a:r>
              <a:rPr lang="fr-FR" kern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Red</a:t>
            </a:r>
            <a:endParaRPr lang="fr-FR" kern="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kern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Jersey</a:t>
            </a: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181474" y="5124126"/>
            <a:ext cx="3895754" cy="400110"/>
          </a:xfrm>
          <a:prstGeom prst="rect">
            <a:avLst/>
          </a:prstGeom>
          <a:solidFill>
            <a:srgbClr val="6CA52D">
              <a:alpha val="95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fr-FR" sz="2000" b="1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Drought-adapted</a:t>
            </a:r>
            <a:r>
              <a:rPr lang="fr-FR" sz="20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crops</a:t>
            </a:r>
            <a:endParaRPr lang="fr-FR" sz="2000" b="1" dirty="0" smtClean="0">
              <a:solidFill>
                <a:srgbClr val="000000"/>
              </a:solidFill>
              <a:latin typeface="Comic Sans MS" panose="030F0702030302020204" pitchFamily="66" charset="0"/>
              <a:cs typeface="Calibri" pitchFamily="34" charset="0"/>
            </a:endParaRP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175249" y="3980266"/>
            <a:ext cx="3893095" cy="677108"/>
          </a:xfrm>
          <a:prstGeom prst="rect">
            <a:avLst/>
          </a:prstGeom>
          <a:solidFill>
            <a:srgbClr val="6CA52D">
              <a:alpha val="95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fr-FR" sz="2000" b="1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Multilayer</a:t>
            </a:r>
            <a:r>
              <a:rPr lang="fr-FR" sz="20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cropping</a:t>
            </a:r>
            <a:endParaRPr lang="fr-FR" sz="2000" b="1" dirty="0" smtClean="0">
              <a:solidFill>
                <a:srgbClr val="000000"/>
              </a:solidFill>
              <a:latin typeface="Comic Sans MS" panose="030F0702030302020204" pitchFamily="66" charset="0"/>
              <a:cs typeface="Calibri" pitchFamily="34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fr-FR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 pitchFamily="34" charset="0"/>
              </a:rPr>
              <a:t>agroforestry</a:t>
            </a:r>
            <a:endParaRPr lang="fr-FR" dirty="0" smtClean="0">
              <a:solidFill>
                <a:srgbClr val="000000"/>
              </a:solidFill>
              <a:latin typeface="Comic Sans MS" panose="030F0702030302020204" pitchFamily="66" charset="0"/>
              <a:cs typeface="Calibri" pitchFamily="34" charset="0"/>
            </a:endParaRPr>
          </a:p>
        </p:txBody>
      </p:sp>
      <p:sp>
        <p:nvSpPr>
          <p:cNvPr id="3" name="Flèche courbée vers la gauche 2"/>
          <p:cNvSpPr/>
          <p:nvPr/>
        </p:nvSpPr>
        <p:spPr>
          <a:xfrm rot="6264381">
            <a:off x="4100438" y="4860721"/>
            <a:ext cx="853962" cy="1300409"/>
          </a:xfrm>
          <a:prstGeom prst="curvedLeftArrow">
            <a:avLst>
              <a:gd name="adj1" fmla="val 25000"/>
              <a:gd name="adj2" fmla="val 50000"/>
              <a:gd name="adj3" fmla="val 47191"/>
            </a:avLst>
          </a:prstGeom>
          <a:solidFill>
            <a:srgbClr val="FFCD2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2" name="Flèche courbée vers la gauche 51"/>
          <p:cNvSpPr/>
          <p:nvPr/>
        </p:nvSpPr>
        <p:spPr>
          <a:xfrm rot="16896799">
            <a:off x="4348059" y="3644079"/>
            <a:ext cx="850414" cy="1300409"/>
          </a:xfrm>
          <a:prstGeom prst="curvedLeftArrow">
            <a:avLst>
              <a:gd name="adj1" fmla="val 25000"/>
              <a:gd name="adj2" fmla="val 50000"/>
              <a:gd name="adj3" fmla="val 47191"/>
            </a:avLst>
          </a:prstGeom>
          <a:solidFill>
            <a:srgbClr val="FFCD2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1" name="Text Box 34"/>
          <p:cNvSpPr txBox="1">
            <a:spLocks noChangeArrowheads="1"/>
          </p:cNvSpPr>
          <p:nvPr/>
        </p:nvSpPr>
        <p:spPr bwMode="auto">
          <a:xfrm>
            <a:off x="2994753" y="6069412"/>
            <a:ext cx="3396762" cy="707886"/>
          </a:xfrm>
          <a:prstGeom prst="rect">
            <a:avLst/>
          </a:prstGeom>
          <a:solidFill>
            <a:srgbClr val="FFC000">
              <a:alpha val="87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b="1" kern="0" dirty="0" smtClean="0">
                <a:solidFill>
                  <a:srgbClr val="000000"/>
                </a:solidFill>
                <a:latin typeface="Calibri"/>
              </a:rPr>
              <a:t>  </a:t>
            </a:r>
            <a:r>
              <a:rPr lang="fr-FR" sz="20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Recycling</a:t>
            </a:r>
            <a:r>
              <a:rPr lang="fr-FR" sz="2000" b="1" kern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of effluents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kern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  Dual </a:t>
            </a:r>
            <a:r>
              <a:rPr lang="fr-FR" sz="20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purpose</a:t>
            </a:r>
            <a:r>
              <a:rPr lang="fr-FR" sz="2000" b="1" kern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crops</a:t>
            </a:r>
            <a:endParaRPr lang="fr-FR" sz="20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93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34" grpId="0" animBg="1"/>
      <p:bldP spid="3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25" grpId="0" animBg="1"/>
      <p:bldP spid="26" grpId="0" animBg="1"/>
      <p:bldP spid="3" grpId="0" animBg="1"/>
      <p:bldP spid="52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Espace réservé du contenu 2"/>
          <p:cNvSpPr>
            <a:spLocks noGrp="1"/>
          </p:cNvSpPr>
          <p:nvPr>
            <p:ph idx="1"/>
          </p:nvPr>
        </p:nvSpPr>
        <p:spPr>
          <a:xfrm>
            <a:off x="63938" y="116632"/>
            <a:ext cx="6212378" cy="460375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fr-FR" sz="28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Main innovations of the system</a:t>
            </a:r>
          </a:p>
          <a:p>
            <a:pPr eaLnBrk="1" hangingPunct="1"/>
            <a:endParaRPr lang="fr-FR" sz="2800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C2AE5-B38B-4B32-9E08-FE1CD0CB19EB}" type="slidenum">
              <a:rPr lang="fr-FR"/>
              <a:pPr>
                <a:defRPr/>
              </a:pPr>
              <a:t>4</a:t>
            </a:fld>
            <a:endParaRPr lang="fr-FR"/>
          </a:p>
        </p:txBody>
      </p:sp>
      <p:sp>
        <p:nvSpPr>
          <p:cNvPr id="15367" name="Text Box 34"/>
          <p:cNvSpPr txBox="1">
            <a:spLocks noChangeArrowheads="1"/>
          </p:cNvSpPr>
          <p:nvPr/>
        </p:nvSpPr>
        <p:spPr bwMode="auto">
          <a:xfrm>
            <a:off x="63938" y="636395"/>
            <a:ext cx="3253766" cy="461665"/>
          </a:xfrm>
          <a:prstGeom prst="rect">
            <a:avLst/>
          </a:prstGeom>
          <a:solidFill>
            <a:srgbClr val="FFFF00">
              <a:alpha val="78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fr-FR"/>
            </a:defPPr>
            <a:lvl1pPr algn="ctr" eaLnBrk="1" hangingPunct="1">
              <a:spcBef>
                <a:spcPct val="50000"/>
              </a:spcBef>
              <a:defRPr sz="2400" b="1"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defRPr>
                <a:cs typeface="Arial" charset="0"/>
              </a:defRPr>
            </a:lvl2pPr>
            <a:lvl3pPr marL="1143000" indent="-228600" eaLnBrk="0" hangingPunct="0">
              <a:defRPr>
                <a:cs typeface="Arial" charset="0"/>
              </a:defRPr>
            </a:lvl3pPr>
            <a:lvl4pPr marL="1600200" indent="-228600" eaLnBrk="0" hangingPunct="0">
              <a:defRPr>
                <a:cs typeface="Arial" charset="0"/>
              </a:defRPr>
            </a:lvl4pPr>
            <a:lvl5pPr marL="2057400" indent="-228600" eaLnBrk="0" hangingPunct="0">
              <a:defRPr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fr-FR" dirty="0" smtClean="0">
                <a:solidFill>
                  <a:srgbClr val="000000"/>
                </a:solidFill>
              </a:rPr>
              <a:t>    To </a:t>
            </a:r>
            <a:r>
              <a:rPr lang="fr-FR" dirty="0" err="1" smtClean="0">
                <a:solidFill>
                  <a:srgbClr val="000000"/>
                </a:solidFill>
              </a:rPr>
              <a:t>diversify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5372" name="Text Box 34"/>
          <p:cNvSpPr txBox="1">
            <a:spLocks noChangeArrowheads="1"/>
          </p:cNvSpPr>
          <p:nvPr/>
        </p:nvSpPr>
        <p:spPr bwMode="auto">
          <a:xfrm>
            <a:off x="99916" y="1112539"/>
            <a:ext cx="3108752" cy="400050"/>
          </a:xfrm>
          <a:prstGeom prst="rect">
            <a:avLst/>
          </a:prstGeom>
          <a:solidFill>
            <a:srgbClr val="00B0F0">
              <a:alpha val="7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fr-FR" sz="20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species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cultivars, mixtures</a:t>
            </a:r>
            <a:endParaRPr lang="fr-FR" sz="2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 Box 34"/>
          <p:cNvSpPr txBox="1">
            <a:spLocks noChangeArrowheads="1"/>
          </p:cNvSpPr>
          <p:nvPr/>
        </p:nvSpPr>
        <p:spPr bwMode="auto">
          <a:xfrm>
            <a:off x="3192544" y="4763862"/>
            <a:ext cx="2993338" cy="400110"/>
          </a:xfrm>
          <a:prstGeom prst="rect">
            <a:avLst/>
          </a:prstGeom>
          <a:solidFill>
            <a:srgbClr val="99CC00">
              <a:alpha val="54901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2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crop</a:t>
            </a:r>
            <a:r>
              <a:rPr lang="fr-FR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rotation</a:t>
            </a:r>
          </a:p>
        </p:txBody>
      </p:sp>
      <p:pic>
        <p:nvPicPr>
          <p:cNvPr id="15379" name="Picture 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" b="5586"/>
          <a:stretch/>
        </p:blipFill>
        <p:spPr bwMode="auto">
          <a:xfrm>
            <a:off x="1740898" y="1560900"/>
            <a:ext cx="1574544" cy="109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34"/>
          <p:cNvSpPr txBox="1">
            <a:spLocks noChangeArrowheads="1"/>
          </p:cNvSpPr>
          <p:nvPr/>
        </p:nvSpPr>
        <p:spPr bwMode="auto">
          <a:xfrm>
            <a:off x="3789825" y="1093120"/>
            <a:ext cx="3057196" cy="400050"/>
          </a:xfrm>
          <a:prstGeom prst="rect">
            <a:avLst/>
          </a:prstGeom>
          <a:solidFill>
            <a:schemeClr val="accent2">
              <a:lumMod val="40000"/>
              <a:lumOff val="60000"/>
              <a:alpha val="54901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20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reeds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calving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periods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5381" name="Text Box 34"/>
          <p:cNvSpPr txBox="1">
            <a:spLocks noChangeArrowheads="1"/>
          </p:cNvSpPr>
          <p:nvPr/>
        </p:nvSpPr>
        <p:spPr bwMode="auto">
          <a:xfrm>
            <a:off x="63591" y="3806934"/>
            <a:ext cx="4525416" cy="461665"/>
          </a:xfrm>
          <a:prstGeom prst="rect">
            <a:avLst/>
          </a:prstGeom>
          <a:solidFill>
            <a:srgbClr val="FFFF00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To valorise all dimensions      </a:t>
            </a:r>
            <a:endParaRPr lang="fr-FR" sz="2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382" name="Imag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8" r="-2"/>
          <a:stretch>
            <a:fillRect/>
          </a:stretch>
        </p:blipFill>
        <p:spPr bwMode="auto">
          <a:xfrm>
            <a:off x="652707" y="4589563"/>
            <a:ext cx="17208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34"/>
          <p:cNvSpPr txBox="1">
            <a:spLocks noChangeArrowheads="1"/>
          </p:cNvSpPr>
          <p:nvPr/>
        </p:nvSpPr>
        <p:spPr bwMode="auto">
          <a:xfrm>
            <a:off x="7428178" y="1093120"/>
            <a:ext cx="1502017" cy="400050"/>
          </a:xfrm>
          <a:prstGeom prst="rect">
            <a:avLst/>
          </a:prstGeom>
          <a:solidFill>
            <a:srgbClr val="FF99CC">
              <a:alpha val="5451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20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functions</a:t>
            </a:r>
            <a:endParaRPr lang="fr-FR" sz="20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3167217" y="4277712"/>
            <a:ext cx="3108752" cy="400050"/>
          </a:xfrm>
          <a:prstGeom prst="rect">
            <a:avLst/>
          </a:prstGeom>
          <a:solidFill>
            <a:srgbClr val="FFCC66">
              <a:alpha val="68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Time 4D</a:t>
            </a:r>
            <a:endParaRPr lang="fr-FR" sz="2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129487" y="4268599"/>
            <a:ext cx="523220" cy="2364547"/>
          </a:xfrm>
          <a:prstGeom prst="rect">
            <a:avLst/>
          </a:prstGeom>
          <a:solidFill>
            <a:srgbClr val="00B0F0">
              <a:alpha val="71000"/>
            </a:srgbClr>
          </a:solidFill>
          <a:ln>
            <a:noFill/>
          </a:ln>
          <a:extLst/>
        </p:spPr>
        <p:txBody>
          <a:bodyPr vert="vert270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fr-FR" sz="2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vertical 3D</a:t>
            </a:r>
            <a:endParaRPr lang="fr-FR" sz="2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6275969" y="4763216"/>
            <a:ext cx="2671973" cy="400110"/>
          </a:xfrm>
          <a:prstGeom prst="rect">
            <a:avLst/>
          </a:prstGeom>
          <a:solidFill>
            <a:srgbClr val="D1F5EA">
              <a:alpha val="54901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20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fr-FR" sz="2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ow</a:t>
            </a:r>
            <a:r>
              <a:rPr lang="fr-FR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lifetime</a:t>
            </a:r>
            <a:endParaRPr lang="fr-FR" sz="2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496" y="5355970"/>
            <a:ext cx="2294446" cy="140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 bwMode="auto">
          <a:xfrm>
            <a:off x="4420742" y="1494489"/>
            <a:ext cx="1671326" cy="125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134561" y="2695501"/>
            <a:ext cx="9009438" cy="1107996"/>
          </a:xfrm>
          <a:prstGeom prst="rect">
            <a:avLst/>
          </a:prstGeom>
          <a:solidFill>
            <a:schemeClr val="accent3">
              <a:lumMod val="50000"/>
              <a:alpha val="78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200" dirty="0" smtClean="0">
                <a:solidFill>
                  <a:schemeClr val="bg1"/>
                </a:solidFill>
                <a:latin typeface="Comic Sans MS" panose="030F0702030302020204" pitchFamily="66" charset="0"/>
                <a:cs typeface="Calibri" pitchFamily="34" charset="0"/>
              </a:rPr>
              <a:t>Hypothesis</a:t>
            </a:r>
            <a:r>
              <a:rPr lang="en-US" sz="2200" dirty="0" smtClean="0">
                <a:solidFill>
                  <a:srgbClr val="FDC3A4"/>
                </a:solidFill>
                <a:latin typeface="Comic Sans MS" panose="030F0702030302020204" pitchFamily="66" charset="0"/>
                <a:cs typeface="Calibri" pitchFamily="34" charset="0"/>
              </a:rPr>
              <a:t>: the increase of </a:t>
            </a:r>
            <a:r>
              <a:rPr lang="en-US" sz="2200" dirty="0" smtClean="0">
                <a:solidFill>
                  <a:prstClr val="white"/>
                </a:solidFill>
                <a:latin typeface="Comic Sans MS" panose="030F0702030302020204" pitchFamily="66" charset="0"/>
                <a:cs typeface="Calibri" pitchFamily="34" charset="0"/>
              </a:rPr>
              <a:t>diversity</a:t>
            </a:r>
            <a:r>
              <a:rPr lang="en-US" sz="2200" dirty="0" smtClean="0">
                <a:solidFill>
                  <a:srgbClr val="FDC3A4"/>
                </a:solidFill>
                <a:latin typeface="Comic Sans MS" panose="030F0702030302020204" pitchFamily="66" charset="0"/>
                <a:cs typeface="Calibri" pitchFamily="34" charset="0"/>
              </a:rPr>
              <a:t> in a dairy production system allows to </a:t>
            </a:r>
            <a:r>
              <a:rPr lang="en-US" sz="2200" dirty="0" smtClean="0">
                <a:solidFill>
                  <a:prstClr val="white"/>
                </a:solidFill>
                <a:latin typeface="Comic Sans MS" panose="030F0702030302020204" pitchFamily="66" charset="0"/>
                <a:cs typeface="Calibri" pitchFamily="34" charset="0"/>
              </a:rPr>
              <a:t>conciliate good production levels</a:t>
            </a:r>
            <a:r>
              <a:rPr lang="en-US" sz="2200" dirty="0" smtClean="0">
                <a:solidFill>
                  <a:srgbClr val="FDC3A4"/>
                </a:solidFill>
                <a:latin typeface="Comic Sans MS" panose="030F0702030302020204" pitchFamily="66" charset="0"/>
                <a:cs typeface="Calibri" pitchFamily="34" charset="0"/>
              </a:rPr>
              <a:t> and </a:t>
            </a:r>
            <a:r>
              <a:rPr lang="en-US" sz="2200" dirty="0" smtClean="0">
                <a:solidFill>
                  <a:prstClr val="white"/>
                </a:solidFill>
                <a:latin typeface="Comic Sans MS" panose="030F0702030302020204" pitchFamily="66" charset="0"/>
                <a:cs typeface="Calibri" pitchFamily="34" charset="0"/>
              </a:rPr>
              <a:t>high environmental performance </a:t>
            </a:r>
            <a:r>
              <a:rPr lang="en-US" sz="2200" dirty="0" smtClean="0">
                <a:solidFill>
                  <a:srgbClr val="FDC3A4"/>
                </a:solidFill>
                <a:latin typeface="Comic Sans MS" panose="030F0702030302020204" pitchFamily="66" charset="0"/>
                <a:cs typeface="Calibri" pitchFamily="34" charset="0"/>
              </a:rPr>
              <a:t>and to improve the </a:t>
            </a:r>
            <a:r>
              <a:rPr lang="en-US" sz="2200" dirty="0" smtClean="0">
                <a:solidFill>
                  <a:prstClr val="white"/>
                </a:solidFill>
                <a:latin typeface="Comic Sans MS" panose="030F0702030302020204" pitchFamily="66" charset="0"/>
                <a:cs typeface="Calibri" pitchFamily="34" charset="0"/>
              </a:rPr>
              <a:t>resilience</a:t>
            </a:r>
            <a:r>
              <a:rPr lang="en-US" sz="2200" dirty="0" smtClean="0">
                <a:solidFill>
                  <a:srgbClr val="FDC3A4"/>
                </a:solidFill>
                <a:latin typeface="Comic Sans MS" panose="030F0702030302020204" pitchFamily="66" charset="0"/>
                <a:cs typeface="Calibri" pitchFamily="34" charset="0"/>
              </a:rPr>
              <a:t> of the whole system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97" y="5225724"/>
            <a:ext cx="2014306" cy="155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7" y="1559725"/>
            <a:ext cx="1648829" cy="10992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53" y="1502477"/>
            <a:ext cx="1775575" cy="11837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5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381" grpId="0" animBg="1"/>
      <p:bldP spid="31" grpId="0" animBg="1"/>
      <p:bldP spid="32" grpId="0" animBg="1"/>
      <p:bldP spid="3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603E6-AE50-4B42-A105-4824E0DD46D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/>
          <a:stretch/>
        </p:blipFill>
        <p:spPr bwMode="auto">
          <a:xfrm>
            <a:off x="0" y="0"/>
            <a:ext cx="2868193" cy="113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3346" y="1113855"/>
            <a:ext cx="6916932" cy="2055947"/>
          </a:xfrm>
          <a:prstGeom prst="rect">
            <a:avLst/>
          </a:prstGeom>
          <a:solidFill>
            <a:srgbClr val="FDC3A4">
              <a:alpha val="85000"/>
            </a:srgbClr>
          </a:solidFill>
        </p:spPr>
        <p:txBody>
          <a:bodyPr wrap="square" lIns="54000" rIns="54000">
            <a:spAutoFit/>
          </a:bodyPr>
          <a:lstStyle/>
          <a:p>
            <a:pPr marL="180975" lvl="2" indent="-18097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implemented since June 2013 at an </a:t>
            </a:r>
            <a:r>
              <a:rPr lang="en-US" sz="2200" dirty="0" smtClean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INRAE </a:t>
            </a:r>
            <a:r>
              <a:rPr lang="en-US" sz="2200" dirty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facility</a:t>
            </a:r>
          </a:p>
          <a:p>
            <a:pPr marL="180975" lvl="2" indent="-18097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90 ha of temporary grasslands and annual crops</a:t>
            </a:r>
          </a:p>
          <a:p>
            <a:pPr marL="180975" lvl="2" indent="-18097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72 dairy cows (+ heifers)</a:t>
            </a:r>
          </a:p>
          <a:p>
            <a:pPr marL="180975" lvl="2" indent="-18097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oceanic climate with summer droughts</a:t>
            </a:r>
          </a:p>
          <a:p>
            <a:pPr marL="180975" lvl="2" indent="-18097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deep soils (loamy clay)</a:t>
            </a:r>
          </a:p>
        </p:txBody>
      </p:sp>
      <p:sp>
        <p:nvSpPr>
          <p:cNvPr id="6" name="Rectangle 5"/>
          <p:cNvSpPr/>
          <p:nvPr/>
        </p:nvSpPr>
        <p:spPr>
          <a:xfrm>
            <a:off x="2670344" y="761030"/>
            <a:ext cx="4248472" cy="37403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dirty="0">
                <a:solidFill>
                  <a:prstClr val="white"/>
                </a:solidFill>
                <a:latin typeface="Comic Sans MS" panose="030F0702030302020204" pitchFamily="66" charset="0"/>
              </a:rPr>
              <a:t>A long-</a:t>
            </a:r>
            <a:r>
              <a:rPr lang="fr-FR" sz="22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term</a:t>
            </a:r>
            <a:r>
              <a:rPr lang="fr-FR" sz="2200" dirty="0">
                <a:solidFill>
                  <a:prstClr val="white"/>
                </a:solidFill>
                <a:latin typeface="Comic Sans MS" panose="030F0702030302020204" pitchFamily="66" charset="0"/>
              </a:rPr>
              <a:t> system </a:t>
            </a:r>
            <a:r>
              <a:rPr lang="fr-FR" sz="22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experiment</a:t>
            </a:r>
            <a:endParaRPr lang="fr-FR" sz="2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8" descr="fosse13IMG_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7160" y="4880158"/>
            <a:ext cx="1483381" cy="197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40298" y="4365104"/>
            <a:ext cx="7466862" cy="1877437"/>
          </a:xfrm>
          <a:prstGeom prst="rect">
            <a:avLst/>
          </a:prstGeom>
          <a:solidFill>
            <a:srgbClr val="92D050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180975" lvl="2" indent="-18097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No irrigation</a:t>
            </a:r>
          </a:p>
          <a:p>
            <a:pPr marL="180975" lvl="2" indent="-18097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&lt; </a:t>
            </a:r>
            <a:r>
              <a:rPr lang="fr-FR" sz="2000" dirty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350 kg </a:t>
            </a:r>
            <a:r>
              <a:rPr lang="fr-FR" sz="2000" dirty="0" err="1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concentrates</a:t>
            </a:r>
            <a:r>
              <a:rPr lang="fr-FR" sz="2000" dirty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/</a:t>
            </a:r>
            <a:r>
              <a:rPr lang="fr-FR" sz="2000" dirty="0" err="1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cow</a:t>
            </a:r>
            <a:r>
              <a:rPr lang="fr-FR" sz="2000" dirty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/</a:t>
            </a:r>
            <a:r>
              <a:rPr lang="fr-FR" sz="2000" dirty="0" err="1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year</a:t>
            </a:r>
            <a:endParaRPr lang="fr-FR" sz="2000" dirty="0">
              <a:solidFill>
                <a:prstClr val="black"/>
              </a:solidFill>
              <a:latin typeface="Comic Sans MS" panose="030F0702030302020204" pitchFamily="66" charset="0"/>
              <a:cs typeface="Calibri" pitchFamily="34" charset="0"/>
            </a:endParaRPr>
          </a:p>
          <a:p>
            <a:pPr marL="180975" lvl="2" indent="-18097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&lt; 5 kg </a:t>
            </a:r>
            <a:r>
              <a:rPr lang="fr-FR" sz="2000" dirty="0" err="1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mineral</a:t>
            </a:r>
            <a:r>
              <a:rPr lang="fr-FR" sz="2000" dirty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 N /ha</a:t>
            </a:r>
          </a:p>
          <a:p>
            <a:pPr marL="180975" lvl="2" indent="-18097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Pesticide </a:t>
            </a:r>
            <a:r>
              <a:rPr lang="fr-FR" sz="2000" dirty="0" err="1" smtClean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treatment</a:t>
            </a:r>
            <a:r>
              <a:rPr lang="fr-FR" sz="2000" dirty="0" smtClean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frequency</a:t>
            </a:r>
            <a:r>
              <a:rPr lang="fr-FR" sz="2000" dirty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 </a:t>
            </a:r>
            <a:r>
              <a:rPr lang="fr-FR" sz="2000" dirty="0" smtClean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index &lt; </a:t>
            </a:r>
            <a:r>
              <a:rPr lang="fr-FR" sz="2000" dirty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0.5 (</a:t>
            </a:r>
            <a:r>
              <a:rPr lang="fr-FR" dirty="0" smtClean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out of </a:t>
            </a:r>
            <a:r>
              <a:rPr lang="fr-FR" dirty="0" err="1" smtClean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grasslands</a:t>
            </a:r>
            <a:r>
              <a:rPr lang="fr-FR" dirty="0" smtClean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)</a:t>
            </a:r>
          </a:p>
          <a:p>
            <a:pPr marL="180975" lvl="2" indent="-18097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Forage self-</a:t>
            </a:r>
            <a:r>
              <a:rPr lang="fr-FR" sz="2000" dirty="0" err="1" smtClean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suffiency</a:t>
            </a:r>
            <a:endParaRPr lang="fr-FR" sz="2000" dirty="0">
              <a:solidFill>
                <a:prstClr val="black"/>
              </a:solidFill>
              <a:latin typeface="Comic Sans MS" panose="030F0702030302020204" pitchFamily="66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0298" y="3991071"/>
            <a:ext cx="2775518" cy="374033"/>
          </a:xfrm>
          <a:prstGeom prst="rect">
            <a:avLst/>
          </a:prstGeom>
          <a:solidFill>
            <a:srgbClr val="456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dirty="0">
                <a:solidFill>
                  <a:prstClr val="white"/>
                </a:solidFill>
                <a:latin typeface="Comic Sans MS" panose="030F0702030302020204" pitchFamily="66" charset="0"/>
              </a:rPr>
              <a:t>A </a:t>
            </a:r>
            <a:r>
              <a:rPr lang="fr-FR" sz="2200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low</a:t>
            </a:r>
            <a:r>
              <a:rPr lang="fr-FR" sz="2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-input system</a:t>
            </a:r>
            <a:endParaRPr lang="fr-FR" sz="2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4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603E6-AE50-4B42-A105-4824E0DD46D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441752" y="206006"/>
            <a:ext cx="5430328" cy="1015663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Maximize grazing … in a context of climate change !</a:t>
            </a:r>
            <a:endParaRPr lang="en-US" sz="30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/>
          <a:stretch/>
        </p:blipFill>
        <p:spPr bwMode="auto">
          <a:xfrm>
            <a:off x="271112" y="24735"/>
            <a:ext cx="3067713" cy="120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0804" y="1823577"/>
            <a:ext cx="3148862" cy="2099241"/>
          </a:xfrm>
          <a:prstGeom prst="rect">
            <a:avLst/>
          </a:prstGeom>
        </p:spPr>
      </p:pic>
      <p:pic>
        <p:nvPicPr>
          <p:cNvPr id="9" name="Picture 2" descr="R:\photothèque\best_of_pour_comm\2018_10_17 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836" y="1298765"/>
            <a:ext cx="3772955" cy="282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:\photothèque\best_of_pour_comm\paturage_couverts\2017_12_01 betterav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8765"/>
            <a:ext cx="2363490" cy="354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:\photothèque\parcelles\M2\2018_07_24 27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4" r="5121" b="4523"/>
          <a:stretch/>
        </p:blipFill>
        <p:spPr bwMode="auto">
          <a:xfrm>
            <a:off x="251520" y="4910065"/>
            <a:ext cx="2363490" cy="189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2" y="4293097"/>
            <a:ext cx="3774187" cy="25161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3" t="16884" r="28402" b="11288"/>
          <a:stretch/>
        </p:blipFill>
        <p:spPr>
          <a:xfrm>
            <a:off x="6785614" y="4509119"/>
            <a:ext cx="2086466" cy="22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070" r="24225" b="23115"/>
          <a:stretch/>
        </p:blipFill>
        <p:spPr bwMode="auto">
          <a:xfrm>
            <a:off x="2677210" y="211460"/>
            <a:ext cx="3142456" cy="55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603E6-AE50-4B42-A105-4824E0DD46D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4" t="42773" r="33319" b="35536"/>
          <a:stretch/>
        </p:blipFill>
        <p:spPr bwMode="auto">
          <a:xfrm>
            <a:off x="107505" y="620688"/>
            <a:ext cx="2520280" cy="193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rme libre 7"/>
          <p:cNvSpPr/>
          <p:nvPr/>
        </p:nvSpPr>
        <p:spPr>
          <a:xfrm>
            <a:off x="107505" y="2704"/>
            <a:ext cx="2633276" cy="2911444"/>
          </a:xfrm>
          <a:custGeom>
            <a:avLst/>
            <a:gdLst>
              <a:gd name="connsiteX0" fmla="*/ 2295525 w 2633276"/>
              <a:gd name="connsiteY0" fmla="*/ 0 h 3152775"/>
              <a:gd name="connsiteX1" fmla="*/ 2609850 w 2633276"/>
              <a:gd name="connsiteY1" fmla="*/ 1247775 h 3152775"/>
              <a:gd name="connsiteX2" fmla="*/ 1733550 w 2633276"/>
              <a:gd name="connsiteY2" fmla="*/ 2752725 h 3152775"/>
              <a:gd name="connsiteX3" fmla="*/ 0 w 2633276"/>
              <a:gd name="connsiteY3" fmla="*/ 3152775 h 3152775"/>
              <a:gd name="connsiteX4" fmla="*/ 0 w 2633276"/>
              <a:gd name="connsiteY4" fmla="*/ 3152775 h 315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3276" h="3152775">
                <a:moveTo>
                  <a:pt x="2295525" y="0"/>
                </a:moveTo>
                <a:cubicBezTo>
                  <a:pt x="2499518" y="394494"/>
                  <a:pt x="2703512" y="788988"/>
                  <a:pt x="2609850" y="1247775"/>
                </a:cubicBezTo>
                <a:cubicBezTo>
                  <a:pt x="2516188" y="1706562"/>
                  <a:pt x="2168525" y="2435225"/>
                  <a:pt x="1733550" y="2752725"/>
                </a:cubicBezTo>
                <a:cubicBezTo>
                  <a:pt x="1298575" y="3070225"/>
                  <a:pt x="0" y="3152775"/>
                  <a:pt x="0" y="3152775"/>
                </a:cubicBezTo>
                <a:lnTo>
                  <a:pt x="0" y="315277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6228183" y="6287"/>
            <a:ext cx="28826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3581400" algn="l"/>
              </a:tabLst>
            </a:pPr>
            <a:r>
              <a:rPr lang="fr-FR" sz="2800" dirty="0" err="1">
                <a:solidFill>
                  <a:srgbClr val="0070C0"/>
                </a:solidFill>
                <a:cs typeface="Times New Roman" pitchFamily="18" charset="0"/>
              </a:rPr>
              <a:t>OasYs</a:t>
            </a:r>
            <a:r>
              <a:rPr lang="fr-FR" sz="2800" dirty="0">
                <a:solidFill>
                  <a:srgbClr val="0070C0"/>
                </a:solidFill>
                <a:cs typeface="Times New Roman" pitchFamily="18" charset="0"/>
              </a:rPr>
              <a:t> : 90 ha</a:t>
            </a:r>
            <a:endParaRPr lang="fr-FR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7505" y="3275691"/>
            <a:ext cx="3040876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FFFFFF"/>
                </a:solidFill>
                <a:cs typeface="Arial" charset="0"/>
              </a:rPr>
              <a:t>Totally</a:t>
            </a:r>
            <a:r>
              <a:rPr lang="fr-FR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cs typeface="Arial" charset="0"/>
              </a:rPr>
              <a:t>grazed</a:t>
            </a:r>
            <a:r>
              <a:rPr lang="fr-FR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cs typeface="Arial" charset="0"/>
              </a:rPr>
              <a:t>crop</a:t>
            </a:r>
            <a:r>
              <a:rPr lang="fr-FR" dirty="0">
                <a:solidFill>
                  <a:srgbClr val="FFFFFF"/>
                </a:solidFill>
                <a:cs typeface="Arial" charset="0"/>
              </a:rPr>
              <a:t> rotation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12260" y="640366"/>
            <a:ext cx="3040876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000000"/>
                </a:solidFill>
                <a:cs typeface="Arial" charset="0"/>
              </a:rPr>
              <a:t>Mainly</a:t>
            </a:r>
            <a:r>
              <a:rPr lang="fr-FR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cs typeface="Arial" charset="0"/>
              </a:rPr>
              <a:t>grazed</a:t>
            </a:r>
            <a:r>
              <a:rPr lang="fr-FR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cs typeface="Arial" charset="0"/>
              </a:rPr>
              <a:t>crop</a:t>
            </a:r>
            <a:r>
              <a:rPr lang="fr-FR" dirty="0">
                <a:solidFill>
                  <a:srgbClr val="000000"/>
                </a:solidFill>
                <a:cs typeface="Arial" charset="0"/>
              </a:rPr>
              <a:t> rotation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955560" y="3866101"/>
            <a:ext cx="3040876" cy="369332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000000"/>
                </a:solidFill>
                <a:cs typeface="Arial" charset="0"/>
              </a:rPr>
              <a:t>Ungrazed</a:t>
            </a:r>
            <a:r>
              <a:rPr lang="fr-FR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cs typeface="Arial" charset="0"/>
              </a:rPr>
              <a:t>crop</a:t>
            </a:r>
            <a:r>
              <a:rPr lang="fr-FR" dirty="0">
                <a:solidFill>
                  <a:srgbClr val="000000"/>
                </a:solidFill>
                <a:cs typeface="Arial" charset="0"/>
              </a:rPr>
              <a:t> rotation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247559" y="6067160"/>
            <a:ext cx="1045763" cy="646331"/>
          </a:xfrm>
          <a:prstGeom prst="rect">
            <a:avLst/>
          </a:prstGeom>
          <a:solidFill>
            <a:srgbClr val="6699FF"/>
          </a:solidFill>
          <a:ln>
            <a:solidFill>
              <a:srgbClr val="6699FF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  <a:cs typeface="Arial" charset="0"/>
              </a:rPr>
              <a:t>Other</a:t>
            </a:r>
            <a:r>
              <a:rPr lang="fr-FR" dirty="0">
                <a:solidFill>
                  <a:srgbClr val="000000"/>
                </a:solidFill>
                <a:cs typeface="Arial" charset="0"/>
              </a:rPr>
              <a:t> rotations</a:t>
            </a:r>
          </a:p>
        </p:txBody>
      </p:sp>
      <p:pic>
        <p:nvPicPr>
          <p:cNvPr id="15" name="Picture 2" descr="C:\Users\snovak.UEFE\AppData\Local\Microsoft\Windows\Temporary Internet Files\Content.IE5\PMYRKBKC\Meuble_h%C3%A9raldique_Bouquet_arbres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59" y="2758232"/>
            <a:ext cx="537982" cy="76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rme libre 17"/>
          <p:cNvSpPr/>
          <p:nvPr/>
        </p:nvSpPr>
        <p:spPr>
          <a:xfrm>
            <a:off x="4900079" y="2884120"/>
            <a:ext cx="374663" cy="278296"/>
          </a:xfrm>
          <a:custGeom>
            <a:avLst/>
            <a:gdLst>
              <a:gd name="connsiteX0" fmla="*/ 286247 w 373711"/>
              <a:gd name="connsiteY0" fmla="*/ 0 h 278296"/>
              <a:gd name="connsiteX1" fmla="*/ 0 w 373711"/>
              <a:gd name="connsiteY1" fmla="*/ 151075 h 278296"/>
              <a:gd name="connsiteX2" fmla="*/ 174929 w 373711"/>
              <a:gd name="connsiteY2" fmla="*/ 278296 h 278296"/>
              <a:gd name="connsiteX3" fmla="*/ 373711 w 373711"/>
              <a:gd name="connsiteY3" fmla="*/ 119270 h 278296"/>
              <a:gd name="connsiteX4" fmla="*/ 286247 w 373711"/>
              <a:gd name="connsiteY4" fmla="*/ 0 h 278296"/>
              <a:gd name="connsiteX0" fmla="*/ 313978 w 401442"/>
              <a:gd name="connsiteY0" fmla="*/ 0 h 278296"/>
              <a:gd name="connsiteX1" fmla="*/ 0 w 401442"/>
              <a:gd name="connsiteY1" fmla="*/ 171547 h 278296"/>
              <a:gd name="connsiteX2" fmla="*/ 202660 w 401442"/>
              <a:gd name="connsiteY2" fmla="*/ 278296 h 278296"/>
              <a:gd name="connsiteX3" fmla="*/ 401442 w 401442"/>
              <a:gd name="connsiteY3" fmla="*/ 119270 h 278296"/>
              <a:gd name="connsiteX4" fmla="*/ 313978 w 401442"/>
              <a:gd name="connsiteY4" fmla="*/ 0 h 278296"/>
              <a:gd name="connsiteX0" fmla="*/ 293180 w 380644"/>
              <a:gd name="connsiteY0" fmla="*/ 0 h 278296"/>
              <a:gd name="connsiteX1" fmla="*/ 0 w 380644"/>
              <a:gd name="connsiteY1" fmla="*/ 164723 h 278296"/>
              <a:gd name="connsiteX2" fmla="*/ 181862 w 380644"/>
              <a:gd name="connsiteY2" fmla="*/ 278296 h 278296"/>
              <a:gd name="connsiteX3" fmla="*/ 380644 w 380644"/>
              <a:gd name="connsiteY3" fmla="*/ 119270 h 278296"/>
              <a:gd name="connsiteX4" fmla="*/ 293180 w 380644"/>
              <a:gd name="connsiteY4" fmla="*/ 0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644" h="278296">
                <a:moveTo>
                  <a:pt x="293180" y="0"/>
                </a:moveTo>
                <a:lnTo>
                  <a:pt x="0" y="164723"/>
                </a:lnTo>
                <a:lnTo>
                  <a:pt x="181862" y="278296"/>
                </a:lnTo>
                <a:lnTo>
                  <a:pt x="380644" y="119270"/>
                </a:lnTo>
                <a:lnTo>
                  <a:pt x="29318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921104" y="2914148"/>
            <a:ext cx="3722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prstClr val="black"/>
                </a:solidFill>
                <a:cs typeface="Arial" charset="0"/>
              </a:rPr>
              <a:t>G18</a:t>
            </a:r>
          </a:p>
        </p:txBody>
      </p:sp>
      <p:sp>
        <p:nvSpPr>
          <p:cNvPr id="19" name="Forme libre 18"/>
          <p:cNvSpPr/>
          <p:nvPr/>
        </p:nvSpPr>
        <p:spPr>
          <a:xfrm>
            <a:off x="3635224" y="1413481"/>
            <a:ext cx="282231" cy="294199"/>
          </a:xfrm>
          <a:custGeom>
            <a:avLst/>
            <a:gdLst>
              <a:gd name="connsiteX0" fmla="*/ 222637 w 230588"/>
              <a:gd name="connsiteY0" fmla="*/ 294199 h 294199"/>
              <a:gd name="connsiteX1" fmla="*/ 230588 w 230588"/>
              <a:gd name="connsiteY1" fmla="*/ 39757 h 294199"/>
              <a:gd name="connsiteX2" fmla="*/ 151075 w 230588"/>
              <a:gd name="connsiteY2" fmla="*/ 0 h 294199"/>
              <a:gd name="connsiteX3" fmla="*/ 0 w 230588"/>
              <a:gd name="connsiteY3" fmla="*/ 127221 h 294199"/>
              <a:gd name="connsiteX4" fmla="*/ 79513 w 230588"/>
              <a:gd name="connsiteY4" fmla="*/ 190832 h 294199"/>
              <a:gd name="connsiteX5" fmla="*/ 47708 w 230588"/>
              <a:gd name="connsiteY5" fmla="*/ 246491 h 294199"/>
              <a:gd name="connsiteX6" fmla="*/ 111319 w 230588"/>
              <a:gd name="connsiteY6" fmla="*/ 286247 h 294199"/>
              <a:gd name="connsiteX7" fmla="*/ 151075 w 230588"/>
              <a:gd name="connsiteY7" fmla="*/ 254442 h 294199"/>
              <a:gd name="connsiteX8" fmla="*/ 222637 w 230588"/>
              <a:gd name="connsiteY8" fmla="*/ 294199 h 29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588" h="294199">
                <a:moveTo>
                  <a:pt x="222637" y="294199"/>
                </a:moveTo>
                <a:lnTo>
                  <a:pt x="230588" y="39757"/>
                </a:lnTo>
                <a:lnTo>
                  <a:pt x="151075" y="0"/>
                </a:lnTo>
                <a:lnTo>
                  <a:pt x="0" y="127221"/>
                </a:lnTo>
                <a:lnTo>
                  <a:pt x="79513" y="190832"/>
                </a:lnTo>
                <a:lnTo>
                  <a:pt x="47708" y="246491"/>
                </a:lnTo>
                <a:lnTo>
                  <a:pt x="111319" y="286247"/>
                </a:lnTo>
                <a:lnTo>
                  <a:pt x="151075" y="254442"/>
                </a:lnTo>
                <a:lnTo>
                  <a:pt x="222637" y="294199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612848" y="1423283"/>
            <a:ext cx="3417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prstClr val="black"/>
                </a:solidFill>
                <a:cs typeface="Arial" charset="0"/>
              </a:rPr>
              <a:t>M7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0" y="6287"/>
            <a:ext cx="31483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i="1" dirty="0" err="1">
                <a:solidFill>
                  <a:srgbClr val="0070C0"/>
                </a:solidFill>
                <a:cs typeface="Arial" pitchFamily="34" charset="0"/>
              </a:rPr>
              <a:t>Each</a:t>
            </a:r>
            <a:r>
              <a:rPr lang="fr-FR" sz="2000" i="1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fr-FR" sz="2000" i="1" dirty="0" err="1">
                <a:solidFill>
                  <a:srgbClr val="0070C0"/>
                </a:solidFill>
                <a:cs typeface="Arial" pitchFamily="34" charset="0"/>
              </a:rPr>
              <a:t>year</a:t>
            </a:r>
            <a:r>
              <a:rPr lang="fr-FR" sz="2000" i="1" dirty="0">
                <a:solidFill>
                  <a:srgbClr val="0070C0"/>
                </a:solidFill>
                <a:cs typeface="Arial" pitchFamily="34" charset="0"/>
              </a:rPr>
              <a:t> of the rotation </a:t>
            </a:r>
            <a:r>
              <a:rPr lang="fr-FR" sz="2000" i="1" dirty="0" err="1">
                <a:solidFill>
                  <a:srgbClr val="0070C0"/>
                </a:solidFill>
                <a:cs typeface="Arial" pitchFamily="34" charset="0"/>
              </a:rPr>
              <a:t>is</a:t>
            </a:r>
            <a:r>
              <a:rPr lang="fr-FR" sz="2000" i="1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fr-FR" sz="2000" i="1" dirty="0" err="1">
                <a:solidFill>
                  <a:srgbClr val="0070C0"/>
                </a:solidFill>
                <a:cs typeface="Arial" pitchFamily="34" charset="0"/>
              </a:rPr>
              <a:t>present</a:t>
            </a:r>
            <a:r>
              <a:rPr lang="fr-FR" sz="2000" i="1" dirty="0">
                <a:solidFill>
                  <a:srgbClr val="0070C0"/>
                </a:solidFill>
                <a:cs typeface="Arial" pitchFamily="34" charset="0"/>
              </a:rPr>
              <a:t> on 1 plot (3-4.5 ha)</a:t>
            </a:r>
            <a:endParaRPr lang="fr-FR" sz="2000" i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68" y="3762859"/>
            <a:ext cx="4221508" cy="3131578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-7469" y="4581128"/>
            <a:ext cx="1512168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30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000" kern="0" dirty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t</a:t>
            </a:r>
            <a:r>
              <a:rPr lang="en-US" sz="1000" kern="0" dirty="0" smtClean="0">
                <a:solidFill>
                  <a:prstClr val="black"/>
                </a:solidFill>
                <a:latin typeface="Comic Sans MS" panose="030F0702030302020204" pitchFamily="66" charset="0"/>
                <a:cs typeface="Calibri" pitchFamily="34" charset="0"/>
              </a:rPr>
              <a:t>o address the shortage of grass in summer and winter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870" y="1249679"/>
            <a:ext cx="3555413" cy="247075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560" y="4256233"/>
            <a:ext cx="2981741" cy="241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 descr="C:\Users\snovak.UEFE\AppData\Local\Microsoft\Windows\Temporary Internet Files\Content.IE5\PMYRKBKC\Meuble_h%C3%A9raldique_Bouquet_arbres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59" y="2758232"/>
            <a:ext cx="537982" cy="76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snovak.UEFE\AppData\Local\Microsoft\Windows\Temporary Internet Files\Content.IE5\PMYRKBKC\Meuble_h%C3%A9raldique_Bouquet_arbres.svg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738" y="4339575"/>
            <a:ext cx="457675" cy="64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22" y="1124744"/>
            <a:ext cx="168688" cy="14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5" y="5054167"/>
            <a:ext cx="586943" cy="49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73" y="4094385"/>
            <a:ext cx="586943" cy="49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22" y="1343013"/>
            <a:ext cx="168688" cy="14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781156"/>
            <a:ext cx="586943" cy="49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936" y="3339032"/>
            <a:ext cx="168688" cy="14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 descr="C:\Users\snovak.UEFE\AppData\Local\Microsoft\Windows\Temporary Internet Files\Content.IE5\PMYRKBKC\Meuble_h%C3%A9raldique_Bouquet_arbres.svg[1]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80" y="5299358"/>
            <a:ext cx="312888" cy="44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9" y="377233"/>
            <a:ext cx="3694878" cy="246325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8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r="6807" b="1408"/>
          <a:stretch/>
        </p:blipFill>
        <p:spPr>
          <a:xfrm>
            <a:off x="0" y="-99393"/>
            <a:ext cx="9144000" cy="6957393"/>
          </a:xfrm>
          <a:prstGeom prst="rect">
            <a:avLst/>
          </a:prstGeom>
        </p:spPr>
      </p:pic>
      <p:pic>
        <p:nvPicPr>
          <p:cNvPr id="2050" name="Picture 2" descr="R:\photothèque\Agroforesterie\haies\haie-G12\2017_10_26 1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3"/>
          <a:stretch/>
        </p:blipFill>
        <p:spPr bwMode="auto">
          <a:xfrm>
            <a:off x="1659294" y="4724560"/>
            <a:ext cx="2811732" cy="21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603E6-AE50-4B42-A105-4824E0DD46D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578"/>
            <a:ext cx="1444164" cy="51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-13728" y="694921"/>
            <a:ext cx="326082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Comic Sans MS" pitchFamily="66" charset="0"/>
              </a:rPr>
              <a:t>Alley</a:t>
            </a:r>
            <a:r>
              <a:rPr lang="fr-FR" b="1" dirty="0">
                <a:latin typeface="Comic Sans MS" pitchFamily="66" charset="0"/>
              </a:rPr>
              <a:t> </a:t>
            </a:r>
            <a:r>
              <a:rPr lang="fr-FR" b="1" dirty="0" err="1">
                <a:latin typeface="Comic Sans MS" pitchFamily="66" charset="0"/>
              </a:rPr>
              <a:t>cropping</a:t>
            </a:r>
            <a:r>
              <a:rPr lang="fr-FR" b="1" dirty="0">
                <a:latin typeface="Comic Sans MS" pitchFamily="66" charset="0"/>
              </a:rPr>
              <a:t> </a:t>
            </a:r>
            <a:r>
              <a:rPr lang="fr-FR" b="1" dirty="0" err="1">
                <a:latin typeface="Comic Sans MS" pitchFamily="66" charset="0"/>
              </a:rPr>
              <a:t>agroforestry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0" y="3994294"/>
            <a:ext cx="444878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>
                <a:latin typeface="Comic Sans MS" pitchFamily="66" charset="0"/>
              </a:defRPr>
            </a:lvl1pPr>
          </a:lstStyle>
          <a:p>
            <a:r>
              <a:rPr lang="fr-FR" dirty="0" err="1"/>
              <a:t>Boundary</a:t>
            </a:r>
            <a:r>
              <a:rPr lang="fr-FR" dirty="0"/>
              <a:t> </a:t>
            </a:r>
            <a:r>
              <a:rPr lang="fr-FR" dirty="0" err="1" smtClean="0"/>
              <a:t>hedgerows</a:t>
            </a:r>
            <a:r>
              <a:rPr lang="fr-FR" dirty="0" smtClean="0">
                <a:solidFill>
                  <a:prstClr val="black"/>
                </a:solidFill>
              </a:rPr>
              <a:t> (</a:t>
            </a:r>
            <a:r>
              <a:rPr lang="fr-FR" dirty="0" err="1" smtClean="0">
                <a:solidFill>
                  <a:prstClr val="black"/>
                </a:solidFill>
              </a:rPr>
              <a:t>old</a:t>
            </a:r>
            <a:r>
              <a:rPr lang="fr-FR" dirty="0" smtClean="0">
                <a:solidFill>
                  <a:prstClr val="black"/>
                </a:solidFill>
              </a:rPr>
              <a:t> – new)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2133781" y="1062157"/>
            <a:ext cx="2337244" cy="400110"/>
          </a:xfrm>
          <a:prstGeom prst="rect">
            <a:avLst/>
          </a:prstGeom>
          <a:solidFill>
            <a:schemeClr val="accent3">
              <a:lumMod val="40000"/>
              <a:lumOff val="60000"/>
              <a:alpha val="79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80"/>
              </a:spcBef>
              <a:defRPr/>
            </a:pPr>
            <a:r>
              <a:rPr lang="fr-FR" sz="2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fodder</a:t>
            </a:r>
            <a:r>
              <a:rPr lang="fr-FR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pollards</a:t>
            </a:r>
            <a:endParaRPr lang="fr-F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4511779" y="1057057"/>
            <a:ext cx="2252112" cy="400110"/>
          </a:xfrm>
          <a:prstGeom prst="rect">
            <a:avLst/>
          </a:prstGeom>
          <a:solidFill>
            <a:schemeClr val="accent3">
              <a:lumMod val="40000"/>
              <a:lumOff val="60000"/>
              <a:alpha val="79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fr-FR"/>
            </a:defPPr>
            <a:lvl1pPr algn="ctr" eaLnBrk="1" hangingPunct="1">
              <a:spcBef>
                <a:spcPts val="80"/>
              </a:spcBef>
              <a:defRPr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defRPr>
                <a:latin typeface="Arial" pitchFamily="34" charset="0"/>
              </a:defRPr>
            </a:lvl2pPr>
            <a:lvl3pPr marL="1143000" indent="-228600" eaLnBrk="0" hangingPunct="0">
              <a:defRPr>
                <a:latin typeface="Arial" pitchFamily="34" charset="0"/>
              </a:defRPr>
            </a:lvl3pPr>
            <a:lvl4pPr marL="1600200" indent="-228600" eaLnBrk="0" hangingPunct="0">
              <a:defRPr>
                <a:latin typeface="Arial" pitchFamily="34" charset="0"/>
              </a:defRPr>
            </a:lvl4pPr>
            <a:lvl5pPr marL="2057400" indent="-228600" eaLnBrk="0" hangingPunct="0">
              <a:defRPr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r>
              <a:rPr lang="fr-FR" dirty="0" err="1" smtClean="0"/>
              <a:t>fodder</a:t>
            </a:r>
            <a:r>
              <a:rPr lang="fr-FR" dirty="0" smtClean="0"/>
              <a:t> </a:t>
            </a:r>
            <a:r>
              <a:rPr lang="fr-FR" dirty="0" err="1"/>
              <a:t>liana</a:t>
            </a:r>
            <a:endParaRPr lang="fr-FR" dirty="0"/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-13727" y="1064253"/>
            <a:ext cx="2043017" cy="400110"/>
          </a:xfrm>
          <a:prstGeom prst="rect">
            <a:avLst/>
          </a:prstGeom>
          <a:solidFill>
            <a:schemeClr val="accent3">
              <a:lumMod val="40000"/>
              <a:lumOff val="60000"/>
              <a:alpha val="79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80"/>
              </a:spcBef>
              <a:defRPr/>
            </a:pPr>
            <a:r>
              <a:rPr lang="fr-FR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 stem </a:t>
            </a:r>
            <a:r>
              <a:rPr lang="fr-FR" sz="2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trees</a:t>
            </a:r>
            <a:endParaRPr lang="fr-F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" r="5208" b="2370"/>
          <a:stretch/>
        </p:blipFill>
        <p:spPr>
          <a:xfrm>
            <a:off x="-13727" y="1464364"/>
            <a:ext cx="2043017" cy="152501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74" y="1457167"/>
            <a:ext cx="2298314" cy="153221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1" b="1166"/>
          <a:stretch/>
        </p:blipFill>
        <p:spPr>
          <a:xfrm>
            <a:off x="4511780" y="1457354"/>
            <a:ext cx="2252112" cy="153202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6841733" y="1413325"/>
            <a:ext cx="2329654" cy="1576052"/>
          </a:xfrm>
          <a:prstGeom prst="rect">
            <a:avLst/>
          </a:prstGeom>
        </p:spPr>
      </p:pic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4608312" y="4007138"/>
            <a:ext cx="453568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>
                <a:latin typeface="Comic Sans MS" pitchFamily="66" charset="0"/>
              </a:defRPr>
            </a:lvl1pPr>
          </a:lstStyle>
          <a:p>
            <a:pPr algn="ctr"/>
            <a:r>
              <a:rPr lang="fr-FR" dirty="0" smtClean="0">
                <a:solidFill>
                  <a:prstClr val="black"/>
                </a:solidFill>
              </a:rPr>
              <a:t>Wood (</a:t>
            </a:r>
            <a:r>
              <a:rPr lang="fr-FR" dirty="0" err="1" smtClean="0">
                <a:solidFill>
                  <a:prstClr val="black"/>
                </a:solidFill>
              </a:rPr>
              <a:t>old</a:t>
            </a:r>
            <a:r>
              <a:rPr lang="fr-FR" dirty="0" smtClean="0">
                <a:solidFill>
                  <a:prstClr val="black"/>
                </a:solidFill>
              </a:rPr>
              <a:t>) or </a:t>
            </a:r>
            <a:r>
              <a:rPr lang="fr-FR" dirty="0" err="1" smtClean="0">
                <a:solidFill>
                  <a:prstClr val="black"/>
                </a:solidFill>
              </a:rPr>
              <a:t>grove</a:t>
            </a:r>
            <a:r>
              <a:rPr lang="fr-FR" dirty="0" smtClean="0">
                <a:solidFill>
                  <a:prstClr val="black"/>
                </a:solidFill>
              </a:rPr>
              <a:t> of </a:t>
            </a:r>
            <a:r>
              <a:rPr lang="fr-FR" dirty="0" err="1" smtClean="0">
                <a:solidFill>
                  <a:prstClr val="black"/>
                </a:solidFill>
              </a:rPr>
              <a:t>trees</a:t>
            </a:r>
            <a:r>
              <a:rPr lang="fr-FR" dirty="0" smtClean="0">
                <a:solidFill>
                  <a:prstClr val="black"/>
                </a:solidFill>
              </a:rPr>
              <a:t> (new)</a:t>
            </a:r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6" t="12982" r="4271" b="21718"/>
          <a:stretch/>
        </p:blipFill>
        <p:spPr>
          <a:xfrm>
            <a:off x="6480520" y="5047726"/>
            <a:ext cx="2669307" cy="1815033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6" t="25670" r="-3703" b="13260"/>
          <a:stretch/>
        </p:blipFill>
        <p:spPr>
          <a:xfrm>
            <a:off x="0" y="4353124"/>
            <a:ext cx="2256309" cy="2504876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2029290" y="2986606"/>
            <a:ext cx="257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200 </a:t>
            </a:r>
            <a:r>
              <a:rPr lang="fr-FR" dirty="0" err="1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trees</a:t>
            </a: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dirty="0" err="1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Feb</a:t>
            </a: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. 2014</a:t>
            </a:r>
            <a:endParaRPr lang="fr-FR" dirty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83602" y="2986607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300 </a:t>
            </a:r>
            <a:r>
              <a:rPr lang="fr-FR" dirty="0" err="1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trees</a:t>
            </a:r>
            <a:endParaRPr lang="fr-FR" dirty="0" smtClean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Feb</a:t>
            </a: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. 2014</a:t>
            </a:r>
            <a:endParaRPr lang="fr-FR" dirty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860032" y="2986606"/>
            <a:ext cx="1813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1100 plants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April 2015</a:t>
            </a:r>
            <a:endParaRPr lang="fr-FR" dirty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7086889" y="4401395"/>
            <a:ext cx="1811955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0,3 ha </a:t>
            </a:r>
            <a:r>
              <a:rPr lang="fr-FR" dirty="0" err="1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grove</a:t>
            </a: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 March 2017</a:t>
            </a:r>
            <a:endParaRPr lang="fr-FR" dirty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022131" y="3329044"/>
            <a:ext cx="2549869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Arboretum</a:t>
            </a:r>
            <a:endParaRPr lang="fr-FR" dirty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50 </a:t>
            </a:r>
            <a:r>
              <a:rPr lang="fr-FR" dirty="0" err="1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species</a:t>
            </a: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, </a:t>
            </a:r>
            <a:r>
              <a:rPr lang="fr-FR" dirty="0" err="1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Dec</a:t>
            </a: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. 2014</a:t>
            </a:r>
            <a:endParaRPr lang="fr-FR" dirty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4608312" y="4363626"/>
            <a:ext cx="1872208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1 ha </a:t>
            </a:r>
            <a:r>
              <a:rPr lang="fr-FR" dirty="0" err="1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wood</a:t>
            </a:r>
            <a:endParaRPr lang="fr-FR" dirty="0" smtClean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March 2016</a:t>
            </a:r>
            <a:endParaRPr lang="fr-FR" dirty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863389" y="4339706"/>
            <a:ext cx="1158742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3400 </a:t>
            </a:r>
            <a:r>
              <a:rPr lang="fr-FR" dirty="0" err="1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lM</a:t>
            </a:r>
            <a:endParaRPr lang="fr-FR" dirty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2077098" y="4339706"/>
            <a:ext cx="237169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willows</a:t>
            </a: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, March 2017</a:t>
            </a:r>
            <a:endParaRPr lang="fr-FR" dirty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7267265" y="2964624"/>
            <a:ext cx="1813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600 </a:t>
            </a:r>
            <a:r>
              <a:rPr lang="fr-FR" dirty="0" err="1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trees</a:t>
            </a:r>
            <a:endParaRPr lang="fr-FR" dirty="0" smtClean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Feb</a:t>
            </a: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. 2015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1866459" y="96472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3200" b="1" dirty="0" smtClean="0">
                <a:solidFill>
                  <a:prstClr val="black"/>
                </a:solidFill>
                <a:latin typeface="Calibri"/>
                <a:cs typeface="+mn-cs"/>
              </a:rPr>
              <a:t>+</a:t>
            </a:r>
            <a:endParaRPr lang="fr-FR" sz="32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4276100" y="97192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3200" b="1" dirty="0" smtClean="0">
                <a:solidFill>
                  <a:prstClr val="black"/>
                </a:solidFill>
                <a:latin typeface="Calibri"/>
                <a:cs typeface="+mn-cs"/>
              </a:rPr>
              <a:t>+</a:t>
            </a:r>
            <a:endParaRPr lang="fr-FR" sz="32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6826905" y="1057055"/>
            <a:ext cx="2308094" cy="400110"/>
          </a:xfrm>
          <a:prstGeom prst="rect">
            <a:avLst/>
          </a:prstGeom>
          <a:solidFill>
            <a:schemeClr val="accent2">
              <a:lumMod val="40000"/>
              <a:lumOff val="60000"/>
              <a:alpha val="79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fr-FR"/>
            </a:defPPr>
            <a:lvl1pPr algn="ctr" eaLnBrk="1" hangingPunct="1">
              <a:spcBef>
                <a:spcPts val="80"/>
              </a:spcBef>
              <a:defRPr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defRPr>
                <a:latin typeface="Arial" pitchFamily="34" charset="0"/>
              </a:defRPr>
            </a:lvl2pPr>
            <a:lvl3pPr marL="1143000" indent="-228600" eaLnBrk="0" hangingPunct="0">
              <a:defRPr>
                <a:latin typeface="Arial" pitchFamily="34" charset="0"/>
              </a:defRPr>
            </a:lvl3pPr>
            <a:lvl4pPr marL="1600200" indent="-228600" eaLnBrk="0" hangingPunct="0">
              <a:defRPr>
                <a:latin typeface="Arial" pitchFamily="34" charset="0"/>
              </a:defRPr>
            </a:lvl4pPr>
            <a:lvl5pPr marL="2057400" indent="-228600" eaLnBrk="0" hangingPunct="0">
              <a:defRPr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r>
              <a:rPr lang="fr-FR" dirty="0" err="1" smtClean="0"/>
              <a:t>multipurpose</a:t>
            </a:r>
            <a:r>
              <a:rPr lang="fr-FR" dirty="0" smtClean="0"/>
              <a:t> </a:t>
            </a:r>
            <a:r>
              <a:rPr lang="fr-FR" dirty="0" err="1" smtClean="0"/>
              <a:t>trees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6646807" y="9647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3200" b="1" dirty="0" smtClean="0">
                <a:solidFill>
                  <a:prstClr val="black"/>
                </a:solidFill>
                <a:latin typeface="Calibri"/>
                <a:cs typeface="+mn-cs"/>
              </a:rPr>
              <a:t>=</a:t>
            </a:r>
            <a:endParaRPr lang="fr-FR" sz="32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42759" y="-58578"/>
            <a:ext cx="7707067" cy="517065"/>
          </a:xfrm>
          <a:prstGeom prst="rect">
            <a:avLst/>
          </a:prstGeom>
          <a:solidFill>
            <a:srgbClr val="98E937"/>
          </a:solidFill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4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How to </a:t>
            </a:r>
            <a:r>
              <a:rPr lang="fr-FR" sz="2400" b="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integrate</a:t>
            </a:r>
            <a:r>
              <a:rPr lang="fr-FR" sz="24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agroforestry</a:t>
            </a:r>
            <a:r>
              <a:rPr lang="fr-FR" sz="2400" b="1" dirty="0" smtClean="0">
                <a:solidFill>
                  <a:srgbClr val="000000"/>
                </a:solidFill>
                <a:latin typeface="Comic Sans MS" pitchFamily="66" charset="0"/>
                <a:ea typeface="Calibri"/>
                <a:cs typeface="Times New Roman"/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  <a:latin typeface="Comic Sans MS" pitchFamily="66" charset="0"/>
                <a:ea typeface="Calibri"/>
                <a:cs typeface="Times New Roman"/>
              </a:rPr>
              <a:t>into</a:t>
            </a:r>
            <a:r>
              <a:rPr lang="fr-FR" sz="2400" b="1" dirty="0" smtClean="0">
                <a:solidFill>
                  <a:srgbClr val="000000"/>
                </a:solidFill>
                <a:latin typeface="Comic Sans MS" pitchFamily="66" charset="0"/>
                <a:ea typeface="Calibri"/>
                <a:cs typeface="Times New Roman"/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  <a:latin typeface="Comic Sans MS" pitchFamily="66" charset="0"/>
                <a:ea typeface="Calibri"/>
                <a:cs typeface="Times New Roman"/>
              </a:rPr>
              <a:t>dairy</a:t>
            </a:r>
            <a:r>
              <a:rPr lang="fr-FR" sz="2400" b="1" dirty="0" smtClean="0">
                <a:solidFill>
                  <a:srgbClr val="000000"/>
                </a:solidFill>
                <a:latin typeface="Comic Sans MS" pitchFamily="66" charset="0"/>
                <a:ea typeface="Calibri"/>
                <a:cs typeface="Times New Roman"/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  <a:latin typeface="Comic Sans MS" pitchFamily="66" charset="0"/>
                <a:ea typeface="Calibri"/>
                <a:cs typeface="Times New Roman"/>
              </a:rPr>
              <a:t>farming</a:t>
            </a:r>
            <a:r>
              <a:rPr lang="fr-FR" sz="2400" b="1" dirty="0" smtClean="0">
                <a:solidFill>
                  <a:srgbClr val="000000"/>
                </a:solidFill>
                <a:latin typeface="Comic Sans MS" pitchFamily="66" charset="0"/>
                <a:ea typeface="Calibri"/>
                <a:cs typeface="Times New Roman"/>
              </a:rPr>
              <a:t>?</a:t>
            </a:r>
            <a:endParaRPr lang="fr-FR" sz="2400" dirty="0">
              <a:solidFill>
                <a:srgbClr val="000000"/>
              </a:solidFill>
              <a:latin typeface="Comic Sans MS" pitchFamily="66" charset="0"/>
              <a:ea typeface="Calibri"/>
              <a:cs typeface="Times New Roman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/>
          <a:stretch/>
        </p:blipFill>
        <p:spPr>
          <a:xfrm>
            <a:off x="4608312" y="4391327"/>
            <a:ext cx="1872208" cy="247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8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8" grpId="0" animBg="1"/>
      <p:bldP spid="12" grpId="0" animBg="1"/>
      <p:bldP spid="30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23" grpId="0" animBg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r="6807" b="1408"/>
          <a:stretch/>
        </p:blipFill>
        <p:spPr>
          <a:xfrm>
            <a:off x="0" y="-99393"/>
            <a:ext cx="9144000" cy="6957393"/>
          </a:xfrm>
          <a:prstGeom prst="rect">
            <a:avLst/>
          </a:prstGeom>
        </p:spPr>
      </p:pic>
      <p:pic>
        <p:nvPicPr>
          <p:cNvPr id="2050" name="Picture 2" descr="R:\photothèque\Agroforesterie\haies\haie-G12\2017_10_26 1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3"/>
          <a:stretch/>
        </p:blipFill>
        <p:spPr bwMode="auto">
          <a:xfrm>
            <a:off x="1659294" y="4724560"/>
            <a:ext cx="2811732" cy="21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603E6-AE50-4B42-A105-4824E0DD46D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578"/>
            <a:ext cx="1444164" cy="51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-13728" y="694921"/>
            <a:ext cx="326082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Comic Sans MS" pitchFamily="66" charset="0"/>
              </a:rPr>
              <a:t>Alley</a:t>
            </a:r>
            <a:r>
              <a:rPr lang="fr-FR" b="1" dirty="0">
                <a:latin typeface="Comic Sans MS" pitchFamily="66" charset="0"/>
              </a:rPr>
              <a:t> </a:t>
            </a:r>
            <a:r>
              <a:rPr lang="fr-FR" b="1" dirty="0" err="1">
                <a:latin typeface="Comic Sans MS" pitchFamily="66" charset="0"/>
              </a:rPr>
              <a:t>cropping</a:t>
            </a:r>
            <a:r>
              <a:rPr lang="fr-FR" b="1" dirty="0">
                <a:latin typeface="Comic Sans MS" pitchFamily="66" charset="0"/>
              </a:rPr>
              <a:t> </a:t>
            </a:r>
            <a:r>
              <a:rPr lang="fr-FR" b="1" dirty="0" err="1">
                <a:latin typeface="Comic Sans MS" pitchFamily="66" charset="0"/>
              </a:rPr>
              <a:t>agroforestry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0" y="3994294"/>
            <a:ext cx="444878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>
                <a:latin typeface="Comic Sans MS" pitchFamily="66" charset="0"/>
              </a:defRPr>
            </a:lvl1pPr>
          </a:lstStyle>
          <a:p>
            <a:r>
              <a:rPr lang="fr-FR" dirty="0" err="1"/>
              <a:t>Boundary</a:t>
            </a:r>
            <a:r>
              <a:rPr lang="fr-FR" dirty="0"/>
              <a:t> </a:t>
            </a:r>
            <a:r>
              <a:rPr lang="fr-FR" dirty="0" err="1" smtClean="0"/>
              <a:t>hedgerows</a:t>
            </a:r>
            <a:r>
              <a:rPr lang="fr-FR" dirty="0" smtClean="0">
                <a:solidFill>
                  <a:prstClr val="black"/>
                </a:solidFill>
              </a:rPr>
              <a:t> (</a:t>
            </a:r>
            <a:r>
              <a:rPr lang="fr-FR" dirty="0" err="1" smtClean="0">
                <a:solidFill>
                  <a:prstClr val="black"/>
                </a:solidFill>
              </a:rPr>
              <a:t>old</a:t>
            </a:r>
            <a:r>
              <a:rPr lang="fr-FR" dirty="0" smtClean="0">
                <a:solidFill>
                  <a:prstClr val="black"/>
                </a:solidFill>
              </a:rPr>
              <a:t> – new)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2133781" y="1062157"/>
            <a:ext cx="2337244" cy="400110"/>
          </a:xfrm>
          <a:prstGeom prst="rect">
            <a:avLst/>
          </a:prstGeom>
          <a:solidFill>
            <a:schemeClr val="accent3">
              <a:lumMod val="40000"/>
              <a:lumOff val="60000"/>
              <a:alpha val="79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80"/>
              </a:spcBef>
              <a:defRPr/>
            </a:pPr>
            <a:r>
              <a:rPr lang="fr-FR" sz="2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fodder</a:t>
            </a:r>
            <a:r>
              <a:rPr lang="fr-FR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pollards</a:t>
            </a:r>
            <a:endParaRPr lang="fr-F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4511779" y="1057057"/>
            <a:ext cx="2252112" cy="400110"/>
          </a:xfrm>
          <a:prstGeom prst="rect">
            <a:avLst/>
          </a:prstGeom>
          <a:solidFill>
            <a:schemeClr val="accent3">
              <a:lumMod val="40000"/>
              <a:lumOff val="60000"/>
              <a:alpha val="79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fr-FR"/>
            </a:defPPr>
            <a:lvl1pPr algn="ctr" eaLnBrk="1" hangingPunct="1">
              <a:spcBef>
                <a:spcPts val="80"/>
              </a:spcBef>
              <a:defRPr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defRPr>
                <a:latin typeface="Arial" pitchFamily="34" charset="0"/>
              </a:defRPr>
            </a:lvl2pPr>
            <a:lvl3pPr marL="1143000" indent="-228600" eaLnBrk="0" hangingPunct="0">
              <a:defRPr>
                <a:latin typeface="Arial" pitchFamily="34" charset="0"/>
              </a:defRPr>
            </a:lvl3pPr>
            <a:lvl4pPr marL="1600200" indent="-228600" eaLnBrk="0" hangingPunct="0">
              <a:defRPr>
                <a:latin typeface="Arial" pitchFamily="34" charset="0"/>
              </a:defRPr>
            </a:lvl4pPr>
            <a:lvl5pPr marL="2057400" indent="-228600" eaLnBrk="0" hangingPunct="0">
              <a:defRPr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r>
              <a:rPr lang="fr-FR" dirty="0" err="1" smtClean="0"/>
              <a:t>fodder</a:t>
            </a:r>
            <a:r>
              <a:rPr lang="fr-FR" dirty="0" smtClean="0"/>
              <a:t> </a:t>
            </a:r>
            <a:r>
              <a:rPr lang="fr-FR" dirty="0" err="1"/>
              <a:t>liana</a:t>
            </a:r>
            <a:endParaRPr lang="fr-FR" dirty="0"/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-13727" y="1064253"/>
            <a:ext cx="2043017" cy="400110"/>
          </a:xfrm>
          <a:prstGeom prst="rect">
            <a:avLst/>
          </a:prstGeom>
          <a:solidFill>
            <a:schemeClr val="accent3">
              <a:lumMod val="40000"/>
              <a:lumOff val="60000"/>
              <a:alpha val="79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80"/>
              </a:spcBef>
              <a:defRPr/>
            </a:pPr>
            <a:r>
              <a:rPr lang="fr-FR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 stem </a:t>
            </a:r>
            <a:r>
              <a:rPr lang="fr-FR" sz="2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trees</a:t>
            </a:r>
            <a:endParaRPr lang="fr-F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" r="5208" b="2370"/>
          <a:stretch/>
        </p:blipFill>
        <p:spPr>
          <a:xfrm>
            <a:off x="-13727" y="1464364"/>
            <a:ext cx="2043017" cy="152501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74" y="1457167"/>
            <a:ext cx="2298314" cy="153221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1" b="1166"/>
          <a:stretch/>
        </p:blipFill>
        <p:spPr>
          <a:xfrm>
            <a:off x="4511780" y="1457354"/>
            <a:ext cx="2252112" cy="153202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6841733" y="1413325"/>
            <a:ext cx="2329654" cy="1576052"/>
          </a:xfrm>
          <a:prstGeom prst="rect">
            <a:avLst/>
          </a:prstGeom>
        </p:spPr>
      </p:pic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4608312" y="4007138"/>
            <a:ext cx="453568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>
                <a:latin typeface="Comic Sans MS" pitchFamily="66" charset="0"/>
              </a:defRPr>
            </a:lvl1pPr>
          </a:lstStyle>
          <a:p>
            <a:pPr algn="ctr"/>
            <a:r>
              <a:rPr lang="fr-FR" dirty="0" smtClean="0">
                <a:solidFill>
                  <a:prstClr val="black"/>
                </a:solidFill>
              </a:rPr>
              <a:t>Wood (</a:t>
            </a:r>
            <a:r>
              <a:rPr lang="fr-FR" dirty="0" err="1" smtClean="0">
                <a:solidFill>
                  <a:prstClr val="black"/>
                </a:solidFill>
              </a:rPr>
              <a:t>old</a:t>
            </a:r>
            <a:r>
              <a:rPr lang="fr-FR" dirty="0" smtClean="0">
                <a:solidFill>
                  <a:prstClr val="black"/>
                </a:solidFill>
              </a:rPr>
              <a:t>) or </a:t>
            </a:r>
            <a:r>
              <a:rPr lang="fr-FR" dirty="0" err="1" smtClean="0">
                <a:solidFill>
                  <a:prstClr val="black"/>
                </a:solidFill>
              </a:rPr>
              <a:t>grove</a:t>
            </a:r>
            <a:r>
              <a:rPr lang="fr-FR" dirty="0" smtClean="0">
                <a:solidFill>
                  <a:prstClr val="black"/>
                </a:solidFill>
              </a:rPr>
              <a:t> of </a:t>
            </a:r>
            <a:r>
              <a:rPr lang="fr-FR" dirty="0" err="1" smtClean="0">
                <a:solidFill>
                  <a:prstClr val="black"/>
                </a:solidFill>
              </a:rPr>
              <a:t>trees</a:t>
            </a:r>
            <a:r>
              <a:rPr lang="fr-FR" dirty="0" smtClean="0">
                <a:solidFill>
                  <a:prstClr val="black"/>
                </a:solidFill>
              </a:rPr>
              <a:t> (new)</a:t>
            </a:r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6" t="12982" r="4271" b="21718"/>
          <a:stretch/>
        </p:blipFill>
        <p:spPr>
          <a:xfrm>
            <a:off x="6480520" y="5047726"/>
            <a:ext cx="2669307" cy="1815033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6" t="25670" r="-3703" b="13260"/>
          <a:stretch/>
        </p:blipFill>
        <p:spPr>
          <a:xfrm>
            <a:off x="0" y="4353124"/>
            <a:ext cx="2256309" cy="2504876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7086889" y="4401395"/>
            <a:ext cx="1811955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0,3 ha </a:t>
            </a:r>
            <a:r>
              <a:rPr lang="fr-FR" dirty="0" err="1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grove</a:t>
            </a: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 March 2017</a:t>
            </a:r>
            <a:endParaRPr lang="fr-FR" dirty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4608312" y="4363626"/>
            <a:ext cx="1872208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1 ha </a:t>
            </a:r>
            <a:r>
              <a:rPr lang="fr-FR" dirty="0" err="1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wood</a:t>
            </a:r>
            <a:endParaRPr lang="fr-FR" dirty="0" smtClean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March 2016</a:t>
            </a:r>
            <a:endParaRPr lang="fr-FR" dirty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863389" y="4339706"/>
            <a:ext cx="1158742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3400 </a:t>
            </a:r>
            <a:r>
              <a:rPr lang="fr-FR" dirty="0" err="1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lM</a:t>
            </a:r>
            <a:endParaRPr lang="fr-FR" dirty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2077098" y="4339706"/>
            <a:ext cx="237169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willows</a:t>
            </a: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  <a:cs typeface="+mn-cs"/>
              </a:rPr>
              <a:t>, March 2017</a:t>
            </a:r>
            <a:endParaRPr lang="fr-FR" dirty="0">
              <a:solidFill>
                <a:prstClr val="white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1866459" y="96472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3200" b="1" dirty="0" smtClean="0">
                <a:solidFill>
                  <a:prstClr val="black"/>
                </a:solidFill>
                <a:latin typeface="Calibri"/>
                <a:cs typeface="+mn-cs"/>
              </a:rPr>
              <a:t>+</a:t>
            </a:r>
            <a:endParaRPr lang="fr-FR" sz="32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4276100" y="97192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3200" b="1" dirty="0" smtClean="0">
                <a:solidFill>
                  <a:prstClr val="black"/>
                </a:solidFill>
                <a:latin typeface="Calibri"/>
                <a:cs typeface="+mn-cs"/>
              </a:rPr>
              <a:t>+</a:t>
            </a:r>
            <a:endParaRPr lang="fr-FR" sz="32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6826905" y="1057055"/>
            <a:ext cx="2308094" cy="400110"/>
          </a:xfrm>
          <a:prstGeom prst="rect">
            <a:avLst/>
          </a:prstGeom>
          <a:solidFill>
            <a:schemeClr val="accent2">
              <a:lumMod val="40000"/>
              <a:lumOff val="60000"/>
              <a:alpha val="79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fr-FR"/>
            </a:defPPr>
            <a:lvl1pPr algn="ctr" eaLnBrk="1" hangingPunct="1">
              <a:spcBef>
                <a:spcPts val="80"/>
              </a:spcBef>
              <a:defRPr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defRPr>
                <a:latin typeface="Arial" pitchFamily="34" charset="0"/>
              </a:defRPr>
            </a:lvl2pPr>
            <a:lvl3pPr marL="1143000" indent="-228600" eaLnBrk="0" hangingPunct="0">
              <a:defRPr>
                <a:latin typeface="Arial" pitchFamily="34" charset="0"/>
              </a:defRPr>
            </a:lvl3pPr>
            <a:lvl4pPr marL="1600200" indent="-228600" eaLnBrk="0" hangingPunct="0">
              <a:defRPr>
                <a:latin typeface="Arial" pitchFamily="34" charset="0"/>
              </a:defRPr>
            </a:lvl4pPr>
            <a:lvl5pPr marL="2057400" indent="-228600" eaLnBrk="0" hangingPunct="0">
              <a:defRPr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r>
              <a:rPr lang="fr-FR" dirty="0" err="1" smtClean="0"/>
              <a:t>multipurpose</a:t>
            </a:r>
            <a:r>
              <a:rPr lang="fr-FR" dirty="0" smtClean="0"/>
              <a:t> </a:t>
            </a:r>
            <a:r>
              <a:rPr lang="fr-FR" dirty="0" err="1" smtClean="0"/>
              <a:t>trees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6646807" y="9647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3200" b="1" dirty="0" smtClean="0">
                <a:solidFill>
                  <a:prstClr val="black"/>
                </a:solidFill>
                <a:latin typeface="Calibri"/>
                <a:cs typeface="+mn-cs"/>
              </a:rPr>
              <a:t>=</a:t>
            </a:r>
            <a:endParaRPr lang="fr-FR" sz="32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42759" y="-58578"/>
            <a:ext cx="7707067" cy="517065"/>
          </a:xfrm>
          <a:prstGeom prst="rect">
            <a:avLst/>
          </a:prstGeom>
          <a:solidFill>
            <a:srgbClr val="98E937"/>
          </a:solidFill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4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How to </a:t>
            </a:r>
            <a:r>
              <a:rPr lang="fr-FR" sz="2400" b="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integrate</a:t>
            </a:r>
            <a:r>
              <a:rPr lang="fr-FR" sz="24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agroforestry</a:t>
            </a:r>
            <a:r>
              <a:rPr lang="fr-FR" sz="2400" b="1" dirty="0" smtClean="0">
                <a:solidFill>
                  <a:srgbClr val="000000"/>
                </a:solidFill>
                <a:latin typeface="Comic Sans MS" pitchFamily="66" charset="0"/>
                <a:ea typeface="Calibri"/>
                <a:cs typeface="Times New Roman"/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  <a:latin typeface="Comic Sans MS" pitchFamily="66" charset="0"/>
                <a:ea typeface="Calibri"/>
                <a:cs typeface="Times New Roman"/>
              </a:rPr>
              <a:t>into</a:t>
            </a:r>
            <a:r>
              <a:rPr lang="fr-FR" sz="2400" b="1" dirty="0" smtClean="0">
                <a:solidFill>
                  <a:srgbClr val="000000"/>
                </a:solidFill>
                <a:latin typeface="Comic Sans MS" pitchFamily="66" charset="0"/>
                <a:ea typeface="Calibri"/>
                <a:cs typeface="Times New Roman"/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  <a:latin typeface="Comic Sans MS" pitchFamily="66" charset="0"/>
                <a:ea typeface="Calibri"/>
                <a:cs typeface="Times New Roman"/>
              </a:rPr>
              <a:t>dairy</a:t>
            </a:r>
            <a:r>
              <a:rPr lang="fr-FR" sz="2400" b="1" dirty="0" smtClean="0">
                <a:solidFill>
                  <a:srgbClr val="000000"/>
                </a:solidFill>
                <a:latin typeface="Comic Sans MS" pitchFamily="66" charset="0"/>
                <a:ea typeface="Calibri"/>
                <a:cs typeface="Times New Roman"/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  <a:latin typeface="Comic Sans MS" pitchFamily="66" charset="0"/>
                <a:ea typeface="Calibri"/>
                <a:cs typeface="Times New Roman"/>
              </a:rPr>
              <a:t>farming</a:t>
            </a:r>
            <a:r>
              <a:rPr lang="fr-FR" sz="2400" b="1" dirty="0" smtClean="0">
                <a:solidFill>
                  <a:srgbClr val="000000"/>
                </a:solidFill>
                <a:latin typeface="Comic Sans MS" pitchFamily="66" charset="0"/>
                <a:ea typeface="Calibri"/>
                <a:cs typeface="Times New Roman"/>
              </a:rPr>
              <a:t>?</a:t>
            </a:r>
            <a:endParaRPr lang="fr-FR" sz="2400" dirty="0">
              <a:solidFill>
                <a:srgbClr val="000000"/>
              </a:solidFill>
              <a:latin typeface="Comic Sans MS" pitchFamily="66" charset="0"/>
              <a:ea typeface="Calibri"/>
              <a:cs typeface="Times New Roman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/>
          <a:stretch/>
        </p:blipFill>
        <p:spPr>
          <a:xfrm>
            <a:off x="4608312" y="4391327"/>
            <a:ext cx="1872208" cy="2471432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-1" y="2831601"/>
            <a:ext cx="9134999" cy="1508105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635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Times New Roman"/>
              </a:rPr>
              <a:t>Objectives:</a:t>
            </a:r>
            <a:endParaRPr lang="fr-FR" sz="2000" b="1" kern="0" dirty="0">
              <a:solidFill>
                <a:srgbClr val="000000"/>
              </a:solidFill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marL="177800" marR="0" lvl="0" indent="-1778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Times New Roman"/>
              </a:rPr>
              <a:t>to test and </a:t>
            </a:r>
            <a:r>
              <a:rPr kumimoji="0" lang="fr-FR" sz="2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Times New Roman"/>
              </a:rPr>
              <a:t>evaluate</a:t>
            </a:r>
            <a:r>
              <a:rPr kumimoji="0" lang="fr-FR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Times New Roman"/>
              </a:rPr>
              <a:t> AF practices </a:t>
            </a:r>
            <a:r>
              <a:rPr kumimoji="0" lang="fr-FR" sz="2000" b="1" u="none" strike="noStrike" kern="0" cap="none" spc="0" normalizeH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Times New Roman"/>
              </a:rPr>
              <a:t>at</a:t>
            </a:r>
            <a:r>
              <a:rPr kumimoji="0" lang="fr-FR" sz="2000" b="1" u="none" strike="noStrike" kern="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kumimoji="0" lang="fr-FR" sz="2000" b="1" u="none" strike="noStrike" kern="0" cap="none" spc="0" normalizeH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Times New Roman"/>
              </a:rPr>
              <a:t>field</a:t>
            </a:r>
            <a:r>
              <a:rPr kumimoji="0" lang="fr-FR" sz="2000" b="1" u="none" strike="noStrike" kern="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kumimoji="0" lang="fr-FR" sz="2000" b="1" u="none" strike="noStrike" kern="0" cap="none" spc="0" normalizeH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Times New Roman"/>
              </a:rPr>
              <a:t>scale</a:t>
            </a:r>
            <a:r>
              <a:rPr kumimoji="0" lang="fr-FR" sz="2000" b="1" u="none" strike="noStrike" kern="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Times New Roman"/>
              </a:rPr>
              <a:t> and on the long </a:t>
            </a:r>
            <a:r>
              <a:rPr kumimoji="0" lang="fr-FR" sz="2000" b="1" u="none" strike="noStrike" kern="0" cap="none" spc="0" normalizeH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Times New Roman"/>
              </a:rPr>
              <a:t>term</a:t>
            </a:r>
            <a:endParaRPr kumimoji="0" lang="fr-FR" sz="2000" b="1" u="none" strike="noStrike" kern="0" cap="none" spc="0" normalizeH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marL="177800" marR="0" lvl="0" indent="-1778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2000" b="1" kern="0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to </a:t>
            </a:r>
            <a:r>
              <a:rPr lang="fr-FR" sz="20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determine</a:t>
            </a:r>
            <a:r>
              <a:rPr lang="fr-FR" sz="2000" b="1" kern="0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fr-FR" sz="20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coherent</a:t>
            </a:r>
            <a:r>
              <a:rPr lang="fr-FR" sz="2000" b="1" kern="0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fr-FR" sz="20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ways</a:t>
            </a:r>
            <a:r>
              <a:rPr lang="fr-FR" sz="2000" b="1" kern="0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of </a:t>
            </a:r>
            <a:r>
              <a:rPr lang="fr-FR" sz="20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integrating</a:t>
            </a:r>
            <a:r>
              <a:rPr lang="fr-FR" sz="2000" b="1" kern="0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AF in a </a:t>
            </a:r>
            <a:r>
              <a:rPr lang="fr-FR" sz="2000" b="1" kern="0" dirty="0" smtClean="0">
                <a:solidFill>
                  <a:srgbClr val="000086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productive</a:t>
            </a:r>
            <a:r>
              <a:rPr lang="fr-FR" sz="2000" b="1" kern="0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fr-FR" sz="20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dairy</a:t>
            </a:r>
            <a:r>
              <a:rPr lang="fr-FR" sz="2000" b="1" kern="0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fr-FR" sz="20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cattle</a:t>
            </a:r>
            <a:r>
              <a:rPr lang="fr-FR" sz="2000" b="1" kern="0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fr-FR" sz="20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farm</a:t>
            </a:r>
            <a:r>
              <a:rPr lang="fr-FR" sz="2000" b="1" kern="0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.</a:t>
            </a: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659</Words>
  <Application>Microsoft Office PowerPoint</Application>
  <PresentationFormat>Affichage à l'écran (4:3)</PresentationFormat>
  <Paragraphs>159</Paragraphs>
  <Slides>11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11</vt:i4>
      </vt:variant>
    </vt:vector>
  </HeadingPairs>
  <TitlesOfParts>
    <vt:vector size="20" baseType="lpstr">
      <vt:lpstr>SimSun</vt:lpstr>
      <vt:lpstr>Arial</vt:lpstr>
      <vt:lpstr>Calibri</vt:lpstr>
      <vt:lpstr>Century Gothic</vt:lpstr>
      <vt:lpstr>Comic Sans MS</vt:lpstr>
      <vt:lpstr>Lucida Handwriting</vt:lpstr>
      <vt:lpstr>Times New Roman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snovak</dc:creator>
  <cp:lastModifiedBy>Sandra Novak</cp:lastModifiedBy>
  <cp:revision>122</cp:revision>
  <cp:lastPrinted>2021-11-24T13:53:44Z</cp:lastPrinted>
  <dcterms:created xsi:type="dcterms:W3CDTF">2021-11-11T09:58:14Z</dcterms:created>
  <dcterms:modified xsi:type="dcterms:W3CDTF">2021-12-10T08:11:36Z</dcterms:modified>
</cp:coreProperties>
</file>