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87" r:id="rId9"/>
    <p:sldId id="263" r:id="rId10"/>
    <p:sldId id="264" r:id="rId11"/>
    <p:sldId id="265" r:id="rId12"/>
    <p:sldId id="266" r:id="rId13"/>
    <p:sldId id="267" r:id="rId14"/>
    <p:sldId id="269" r:id="rId15"/>
    <p:sldId id="270" r:id="rId16"/>
    <p:sldId id="285" r:id="rId17"/>
    <p:sldId id="274" r:id="rId18"/>
    <p:sldId id="273" r:id="rId19"/>
    <p:sldId id="272" r:id="rId20"/>
    <p:sldId id="276" r:id="rId21"/>
    <p:sldId id="271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6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10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50175" autoAdjust="0"/>
  </p:normalViewPr>
  <p:slideViewPr>
    <p:cSldViewPr snapToGrid="0">
      <p:cViewPr varScale="1">
        <p:scale>
          <a:sx n="57" d="100"/>
          <a:sy n="57" d="100"/>
        </p:scale>
        <p:origin x="26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DF24ED-405F-479E-AFC6-381F24EEF544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95E6C6-59E5-42EE-9A45-762D60D430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2046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Good morning,</a:t>
            </a:r>
          </a:p>
          <a:p>
            <a:endParaRPr lang="en-US" dirty="0"/>
          </a:p>
          <a:p>
            <a:r>
              <a:rPr lang="en-US" dirty="0"/>
              <a:t>I am </a:t>
            </a:r>
            <a:r>
              <a:rPr lang="en-US" dirty="0" err="1"/>
              <a:t>Agathi</a:t>
            </a:r>
            <a:r>
              <a:rPr lang="en-US" dirty="0"/>
              <a:t> </a:t>
            </a:r>
            <a:r>
              <a:rPr lang="en-US" dirty="0" err="1"/>
              <a:t>Papanoti</a:t>
            </a:r>
            <a:r>
              <a:rPr lang="en-US" dirty="0"/>
              <a:t>. I am an archeologist and Information specialist at the National documentation Centre </a:t>
            </a:r>
          </a:p>
          <a:p>
            <a:endParaRPr lang="en-US" dirty="0"/>
          </a:p>
          <a:p>
            <a:r>
              <a:rPr lang="en-US" dirty="0"/>
              <a:t>and today I will tell you the story of how we managed to incorporate Storytelling in the Greek National Cultural Aggregator SearchCulture.gr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5E6C6-59E5-42EE-9A45-762D60D430F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4816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dirty="0">
                <a:cs typeface="Calibri"/>
              </a:rPr>
              <a:t>, advanced browsing funtionalities.</a:t>
            </a:r>
            <a:r>
              <a:rPr lang="en-US" dirty="0">
                <a:cs typeface="Calibri"/>
              </a:rPr>
              <a:t> Such as timeline and tag clouds.</a:t>
            </a:r>
            <a:r>
              <a:rPr lang="el-GR" dirty="0">
                <a:cs typeface="Calibri"/>
              </a:rPr>
              <a:t> 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5E6C6-59E5-42EE-9A45-762D60D430F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8142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/>
              <a:t>So, to </a:t>
            </a:r>
            <a:r>
              <a:rPr lang="en-US" dirty="0" err="1"/>
              <a:t>summarise</a:t>
            </a:r>
            <a:r>
              <a:rPr lang="en-US" dirty="0"/>
              <a:t> our enrichment methodology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we keep the source metadata intact and we clearly mark the enriched fields 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we design a collection-specific enrichment methodology by configuring the mapping rules from the source metadata fields to the target vocabulary terms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we perform enrichments per record on the </a:t>
            </a:r>
            <a:r>
              <a:rPr lang="en-US" b="1" dirty="0"/>
              <a:t>subjects, item types, temporal values, historic period</a:t>
            </a:r>
            <a:r>
              <a:rPr lang="en-US" dirty="0"/>
              <a:t>s and, recently, </a:t>
            </a:r>
            <a:r>
              <a:rPr lang="en-US" b="1" dirty="0"/>
              <a:t>persons</a:t>
            </a:r>
          </a:p>
          <a:p>
            <a:pPr lvl="0"/>
            <a:endParaRPr lang="en-US" b="1" dirty="0"/>
          </a:p>
          <a:p>
            <a:pPr lvl="0"/>
            <a:r>
              <a:rPr lang="en-US" dirty="0"/>
              <a:t>we have developed our own bilingual vocabularies or we have used, adapted, extended and translated existing widely used vocabularies for our purposes, such as the UNESCO thesaurus 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we link to popular vocabularies and resources (such as the Getty AAT, Wikipedia, </a:t>
            </a:r>
            <a:r>
              <a:rPr lang="en-US" dirty="0" err="1"/>
              <a:t>etc</a:t>
            </a:r>
            <a:r>
              <a:rPr lang="en-US" dirty="0"/>
              <a:t>) </a:t>
            </a:r>
          </a:p>
          <a:p>
            <a:pPr lvl="0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5E6C6-59E5-42EE-9A45-762D60D430F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7772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Our enrichment process is semi-automatic, meaning it is heavily curated but it is supported by self-learning smart tools 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All this is happening using an amazing tool, Semantics.gr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a state-of-the-art multi-functional platform where one can create, curate and publish LOD vocabularies, thesauri and authority files in any schema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This is where enrichment tool lives. </a:t>
            </a:r>
          </a:p>
          <a:p>
            <a:pPr lvl="0"/>
            <a:r>
              <a:rPr lang="en-US" dirty="0"/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5E6C6-59E5-42EE-9A45-762D60D430F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5944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>
                <a:cs typeface="Calibri"/>
              </a:rPr>
              <a:t>Does this sound technical enough? </a:t>
            </a:r>
          </a:p>
          <a:p>
            <a:pPr lvl="0"/>
            <a:endParaRPr lang="en-US" dirty="0">
              <a:cs typeface="Calibri"/>
            </a:endParaRPr>
          </a:p>
          <a:p>
            <a:pPr lvl="0"/>
            <a:r>
              <a:rPr lang="en-US" dirty="0">
                <a:cs typeface="Calibri"/>
              </a:rPr>
              <a:t>Well it is. </a:t>
            </a:r>
          </a:p>
          <a:p>
            <a:pPr lvl="0"/>
            <a:endParaRPr lang="en-US" dirty="0">
              <a:cs typeface="Calibri"/>
            </a:endParaRPr>
          </a:p>
          <a:p>
            <a:pPr lvl="0"/>
            <a:r>
              <a:rPr lang="en-US" dirty="0">
                <a:cs typeface="Calibri"/>
              </a:rPr>
              <a:t>CLICK</a:t>
            </a:r>
          </a:p>
          <a:p>
            <a:pPr lvl="0"/>
            <a:endParaRPr lang="en-US" dirty="0">
              <a:cs typeface="Calibri"/>
            </a:endParaRPr>
          </a:p>
          <a:p>
            <a:pPr lvl="0"/>
            <a:r>
              <a:rPr lang="en-US" dirty="0">
                <a:cs typeface="Calibri"/>
              </a:rPr>
              <a:t>While performing the enrichments, this is the environment that the curator sees. Simply metadata values. </a:t>
            </a:r>
          </a:p>
          <a:p>
            <a:pPr lvl="0"/>
            <a:endParaRPr lang="en-US" dirty="0">
              <a:cs typeface="Calibri"/>
            </a:endParaRPr>
          </a:p>
          <a:p>
            <a:pPr lvl="0"/>
            <a:r>
              <a:rPr lang="en-US" dirty="0">
                <a:cs typeface="Calibri"/>
              </a:rPr>
              <a:t>The work involves matching the original terms on the left</a:t>
            </a:r>
          </a:p>
          <a:p>
            <a:pPr lvl="0"/>
            <a:endParaRPr lang="en-US" dirty="0">
              <a:cs typeface="Calibri"/>
            </a:endParaRPr>
          </a:p>
          <a:p>
            <a:pPr lvl="0"/>
            <a:r>
              <a:rPr lang="en-US" dirty="0">
                <a:cs typeface="Calibri"/>
              </a:rPr>
              <a:t> with vocabulary terms on the right. </a:t>
            </a:r>
          </a:p>
          <a:p>
            <a:pPr lvl="0"/>
            <a:endParaRPr lang="en-US" dirty="0">
              <a:cs typeface="Calibri"/>
            </a:endParaRPr>
          </a:p>
          <a:p>
            <a:pPr lvl="0"/>
            <a:r>
              <a:rPr lang="en-US" dirty="0">
                <a:cs typeface="Calibri"/>
              </a:rPr>
              <a:t>Usually it is rather tedious  - but not always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5E6C6-59E5-42EE-9A45-762D60D430F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1273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cs typeface="Calibri"/>
              </a:rPr>
              <a:t>The mapping tool has been designed by our very considerate technical expert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cs typeface="Calibri"/>
              </a:rPr>
              <a:t> who understood early on the need to occasionally glance at  the items whose metadata you are enriching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cs typeface="Calibri"/>
              </a:rPr>
              <a:t>in order to eradicate any fuzziness or just to take a break and look at nice photos.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In one case like this while enriching the subjects of the Hellenic Literary and Historical Archive I pressed the little eye button to view the content that had this subject.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5E6C6-59E5-42EE-9A45-762D60D430F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2213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/>
              <a:t>And I saw a photo of my grandmother.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Off course it isn’t really my grandmother, there is just a very big resemblance but while viewing this particular set of Child Photography at the turn of the Century 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we thought that it would be a nice idea if we could somehow highlight the content we come across either by accident (as in my non grandma’s case)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 or after extensive curation.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And thus the thematic exhibitions were born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5E6C6-59E5-42EE-9A45-762D60D430F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677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eye button in our tool represents a query. </a:t>
            </a:r>
          </a:p>
          <a:p>
            <a:endParaRPr lang="en-US" dirty="0"/>
          </a:p>
          <a:p>
            <a:r>
              <a:rPr lang="en-US" dirty="0"/>
              <a:t>We realized that in an aggregator, every good search tells a story.</a:t>
            </a:r>
          </a:p>
          <a:p>
            <a:endParaRPr lang="en-US" dirty="0"/>
          </a:p>
          <a:p>
            <a:r>
              <a:rPr lang="en-US" dirty="0"/>
              <a:t>So we had to find a permanent way to showcase curated queries by capturing the dynamic of a good search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5E6C6-59E5-42EE-9A45-762D60D430F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5416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/>
              <a:t>Our technical team developed an Exhibitions Query Form=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a smart tool for </a:t>
            </a:r>
            <a:r>
              <a:rPr lang="en-US" dirty="0" err="1"/>
              <a:t>storymaking</a:t>
            </a:r>
            <a:r>
              <a:rPr lang="en-US" dirty="0"/>
              <a:t> 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and presenting curated content on the aggregator. 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Storymaking</a:t>
            </a:r>
            <a:r>
              <a:rPr lang="en-US" dirty="0"/>
              <a:t> through the Exhibitions Query Form exploits the semantic enrichment work on the aggregator.</a:t>
            </a:r>
            <a:endParaRPr lang="en-US" dirty="0"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5E6C6-59E5-42EE-9A45-762D60D430F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8605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l-GR" dirty="0"/>
              <a:t>Through a sophisticated interface, the Query Form allows editors to produce thematic exhibitions by grouping together items which are retrieved via targeted queries. </a:t>
            </a:r>
            <a:endParaRPr lang="en-US" dirty="0"/>
          </a:p>
          <a:p>
            <a:pPr lvl="0"/>
            <a:endParaRPr lang="en-US" dirty="0">
              <a:cs typeface="Calibri"/>
            </a:endParaRPr>
          </a:p>
          <a:p>
            <a:pPr lvl="0"/>
            <a:r>
              <a:rPr lang="en-US" dirty="0">
                <a:cs typeface="Calibri"/>
              </a:rPr>
              <a:t>Currently the actual query form is only in Greek however the thematic collection comes in a bilingual interface. </a:t>
            </a:r>
          </a:p>
          <a:p>
            <a:pPr lvl="0"/>
            <a:r>
              <a:rPr lang="en-US" dirty="0">
                <a:cs typeface="Calibri"/>
              </a:rPr>
              <a:t>CLICK</a:t>
            </a:r>
          </a:p>
          <a:p>
            <a:pPr lvl="0"/>
            <a:r>
              <a:rPr lang="en-US" dirty="0">
                <a:cs typeface="Calibri"/>
              </a:rPr>
              <a:t>The curator choses a title and subtitle, picks a key image representative of the exhibition, composes a short introductory text </a:t>
            </a:r>
          </a:p>
          <a:p>
            <a:pPr lvl="0"/>
            <a:endParaRPr lang="en-US" dirty="0">
              <a:cs typeface="Calibri"/>
            </a:endParaRPr>
          </a:p>
          <a:p>
            <a:pPr lvl="0"/>
            <a:r>
              <a:rPr lang="en-US" dirty="0">
                <a:cs typeface="Calibri"/>
              </a:rPr>
              <a:t>and one by one inputs the parameters for the query. </a:t>
            </a:r>
          </a:p>
          <a:p>
            <a:pPr lvl="0"/>
            <a:endParaRPr lang="en-US" dirty="0">
              <a:cs typeface="Calibri"/>
            </a:endParaRPr>
          </a:p>
          <a:p>
            <a:pPr lvl="0"/>
            <a:r>
              <a:rPr lang="en-US" dirty="0">
                <a:cs typeface="Calibri"/>
              </a:rPr>
              <a:t>This could be subject headings, item types, persons, specific providers, or chronologies or any combination of these. </a:t>
            </a:r>
          </a:p>
          <a:p>
            <a:pPr lvl="0"/>
            <a:endParaRPr lang="en-US" dirty="0">
              <a:cs typeface="Calibri"/>
            </a:endParaRPr>
          </a:p>
          <a:p>
            <a:pPr lvl="0"/>
            <a:r>
              <a:rPr lang="en-US" dirty="0">
                <a:cs typeface="Calibri"/>
              </a:rPr>
              <a:t>There is also the option to include specific hand picked items.  </a:t>
            </a:r>
          </a:p>
          <a:p>
            <a:pPr lvl="0"/>
            <a:r>
              <a:rPr lang="el-GR" dirty="0"/>
              <a:t>  </a:t>
            </a:r>
            <a:endParaRPr lang="en-US" dirty="0"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5E6C6-59E5-42EE-9A45-762D60D430F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9445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/>
              <a:t>CLICK</a:t>
            </a:r>
          </a:p>
          <a:p>
            <a:pPr lvl="0"/>
            <a:endParaRPr lang="en-US" dirty="0"/>
          </a:p>
          <a:p>
            <a:pPr lvl="0"/>
            <a:r>
              <a:rPr lang="el-GR" dirty="0"/>
              <a:t>The exhibitions are designed in a billingual interface and also include a key image, title and subtitle, an interpretative text, </a:t>
            </a:r>
            <a:endParaRPr lang="en-US" dirty="0"/>
          </a:p>
          <a:p>
            <a:pPr lvl="0"/>
            <a:endParaRPr lang="en-US" dirty="0"/>
          </a:p>
          <a:p>
            <a:pPr lvl="0"/>
            <a:r>
              <a:rPr lang="el-GR" dirty="0"/>
              <a:t>and are all presented through an elegant interface on a dedicated Εxhibitions page. </a:t>
            </a:r>
            <a:endParaRPr lang="en-US" dirty="0"/>
          </a:p>
          <a:p>
            <a:pPr lvl="0"/>
            <a:endParaRPr lang="en-US" dirty="0"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dirty="0"/>
              <a:t>Each group of retrieved items is in reality a thematically connected primary source </a:t>
            </a:r>
            <a:r>
              <a:rPr lang="en-US" dirty="0"/>
              <a:t>mosaic.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dirty="0">
                <a:cs typeface="Calibri"/>
              </a:rPr>
              <a:t>Users can further filter their results through the facets and export and share the exhibition </a:t>
            </a:r>
            <a:r>
              <a:rPr lang="en-US" dirty="0">
                <a:cs typeface="Calibri"/>
              </a:rPr>
              <a:t>o</a:t>
            </a:r>
            <a:r>
              <a:rPr lang="el-GR" dirty="0">
                <a:cs typeface="Calibri"/>
              </a:rPr>
              <a:t>n social media.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dirty="0"/>
              <a:t> </a:t>
            </a: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5E6C6-59E5-42EE-9A45-762D60D430F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4668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 err="1"/>
              <a:t>SearchCulture</a:t>
            </a:r>
            <a:r>
              <a:rPr lang="en-US" dirty="0"/>
              <a:t> is being developed by t</a:t>
            </a:r>
            <a:r>
              <a:rPr lang="el-GR" dirty="0"/>
              <a:t>he National Documentation Centre in Greece, </a:t>
            </a:r>
            <a:endParaRPr lang="en-US" dirty="0"/>
          </a:p>
          <a:p>
            <a:pPr lvl="0"/>
            <a:endParaRPr lang="en-US" dirty="0"/>
          </a:p>
          <a:p>
            <a:pPr lvl="0"/>
            <a:r>
              <a:rPr lang="en-US" dirty="0"/>
              <a:t>EKT </a:t>
            </a:r>
            <a:r>
              <a:rPr lang="el-GR" dirty="0"/>
              <a:t>is a national research infrastructure,</a:t>
            </a:r>
          </a:p>
          <a:p>
            <a:pPr lvl="0"/>
            <a:endParaRPr lang="el-GR" dirty="0"/>
          </a:p>
          <a:p>
            <a:pPr lvl="0"/>
            <a:r>
              <a:rPr lang="el-GR" dirty="0"/>
              <a:t> an independent, broader public sector body, overseen currently by the ministry of Digital Governance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5E6C6-59E5-42EE-9A45-762D60D430F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0769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>
                <a:cs typeface="Calibri"/>
              </a:rPr>
              <a:t>Users have access to the thematic exhibitions via the home page.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5E6C6-59E5-42EE-9A45-762D60D430F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5461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the exhibitions live in a dedicated page accessible from the browse menu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5E6C6-59E5-42EE-9A45-762D60D430F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4117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Having had the chance to deeply engage with the items’ metadata we came across many unexpected connections and links to other content and collections.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 far we have created 29 exhibitions.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5E6C6-59E5-42EE-9A45-762D60D430F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8479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l-GR" dirty="0"/>
              <a:t>These are all examples of the central idea </a:t>
            </a:r>
            <a:r>
              <a:rPr lang="en-US" dirty="0"/>
              <a:t>being</a:t>
            </a:r>
            <a:r>
              <a:rPr lang="el-GR" dirty="0"/>
              <a:t> based on Type enrichments. </a:t>
            </a:r>
            <a:endParaRPr lang="en-US" dirty="0"/>
          </a:p>
          <a:p>
            <a:pPr lvl="0"/>
            <a:endParaRPr lang="en-US" dirty="0"/>
          </a:p>
          <a:p>
            <a:pPr lvl="0"/>
            <a:r>
              <a:rPr lang="el-GR" dirty="0"/>
              <a:t>We did an exhibition about lamps, showcasing a simple object of which we have thousands in the aggregator. </a:t>
            </a:r>
            <a:endParaRPr lang="en-US" dirty="0"/>
          </a:p>
          <a:p>
            <a:pPr lvl="0"/>
            <a:endParaRPr lang="en-US" dirty="0"/>
          </a:p>
          <a:p>
            <a:pPr lvl="0"/>
            <a:r>
              <a:rPr lang="el-GR" dirty="0"/>
              <a:t>Another ex</a:t>
            </a:r>
            <a:r>
              <a:rPr lang="en-US" dirty="0"/>
              <a:t>a</a:t>
            </a:r>
            <a:r>
              <a:rPr lang="el-GR" dirty="0"/>
              <a:t>mple is the Scenography and the Byzantine Jewelry exhibitions, based on their respective Types.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5E6C6-59E5-42EE-9A45-762D60D430F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6432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l-GR" dirty="0"/>
              <a:t>These are examples of </a:t>
            </a:r>
            <a:r>
              <a:rPr lang="en-US" dirty="0"/>
              <a:t>a </a:t>
            </a:r>
            <a:r>
              <a:rPr lang="el-GR" dirty="0"/>
              <a:t>thematic approach, all created on the basis of sharing a subject.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5E6C6-59E5-42EE-9A45-762D60D430F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8745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l-GR" dirty="0"/>
              <a:t>Some were inspired by contemporary reality, for example, in the beggining of the pandemic, during lock-down,</a:t>
            </a:r>
            <a:endParaRPr lang="en-US" dirty="0"/>
          </a:p>
          <a:p>
            <a:pPr lvl="0"/>
            <a:endParaRPr lang="en-US" dirty="0"/>
          </a:p>
          <a:p>
            <a:pPr lvl="0"/>
            <a:r>
              <a:rPr lang="el-GR" dirty="0"/>
              <a:t> we asked ourselves what do artists make of inside spaces? </a:t>
            </a:r>
          </a:p>
          <a:p>
            <a:pPr lvl="0"/>
            <a:endParaRPr lang="el-GR" dirty="0"/>
          </a:p>
          <a:p>
            <a:pPr lvl="0"/>
            <a:r>
              <a:rPr lang="el-GR" dirty="0"/>
              <a:t>So we created the exhibition The Great Indoors, as it was deemed relevant and interesting for people having to spend time indoors all of a sudden.</a:t>
            </a:r>
            <a:endParaRPr lang="en-US" dirty="0"/>
          </a:p>
          <a:p>
            <a:pPr lvl="0"/>
            <a:endParaRPr lang="el-GR" dirty="0"/>
          </a:p>
          <a:p>
            <a:pPr lvl="0"/>
            <a:endParaRPr lang="en-US" dirty="0">
              <a:cs typeface="Calibri"/>
            </a:endParaRPr>
          </a:p>
          <a:p>
            <a:pPr lvl="0"/>
            <a:r>
              <a:rPr lang="el-GR" dirty="0">
                <a:cs typeface="Calibri"/>
              </a:rPr>
              <a:t>The exhibition about print-making in modern Greece was created to honor International Museums Day</a:t>
            </a:r>
            <a:r>
              <a:rPr lang="en-US" dirty="0">
                <a:cs typeface="Calibri"/>
              </a:rPr>
              <a:t> 2021</a:t>
            </a:r>
          </a:p>
          <a:p>
            <a:pPr lvl="0"/>
            <a:endParaRPr lang="en-US" dirty="0">
              <a:cs typeface="Calibri"/>
            </a:endParaRPr>
          </a:p>
          <a:p>
            <a:pPr lvl="0"/>
            <a:r>
              <a:rPr lang="el-GR" dirty="0">
                <a:cs typeface="Calibri"/>
              </a:rPr>
              <a:t> and we invited cr</a:t>
            </a:r>
            <a:r>
              <a:rPr lang="en-US" dirty="0">
                <a:cs typeface="Calibri"/>
              </a:rPr>
              <a:t>e</a:t>
            </a:r>
            <a:r>
              <a:rPr lang="el-GR" dirty="0">
                <a:cs typeface="Calibri"/>
              </a:rPr>
              <a:t>ators and art historians to go through it in a webinar, which proved to be very popular.</a:t>
            </a:r>
          </a:p>
          <a:p>
            <a:pPr lvl="0"/>
            <a:endParaRPr lang="el-GR" dirty="0">
              <a:cs typeface="Calibri"/>
            </a:endParaRPr>
          </a:p>
          <a:p>
            <a:pPr lvl="0"/>
            <a:r>
              <a:rPr lang="en-US" dirty="0">
                <a:cs typeface="Calibri"/>
              </a:rPr>
              <a:t>Finally t</a:t>
            </a:r>
            <a:r>
              <a:rPr lang="el-GR" dirty="0">
                <a:cs typeface="Calibri"/>
              </a:rPr>
              <a:t>he Rembetiko exhibition was done in response to the recent integration of Rembetiko music in the Unesco Intangible Cultural Heritage List, recognizing its heritage value.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5E6C6-59E5-42EE-9A45-762D60D430F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5681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/>
              <a:t>These exhibitions are an easy-access entry point to the more complex search functions of the aggregator. 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They can challenge end-users to come up with their own </a:t>
            </a:r>
            <a:r>
              <a:rPr lang="en-US" dirty="0" err="1"/>
              <a:t>storymaking</a:t>
            </a:r>
            <a:r>
              <a:rPr lang="en-US" dirty="0"/>
              <a:t> enquiries and create their own exhibitions.</a:t>
            </a:r>
          </a:p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This is a feature we will look into in the next phase of development. 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End-users would probably greatly benefit from being able to save and share their query results with others.</a:t>
            </a:r>
          </a:p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5E6C6-59E5-42EE-9A45-762D60D430F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5225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>
                <a:cs typeface="Calibri"/>
              </a:rPr>
              <a:t>We also have a case where we co-curated with experts of specific scientific fields. </a:t>
            </a:r>
          </a:p>
          <a:p>
            <a:pPr lvl="0"/>
            <a:endParaRPr lang="en-US" dirty="0">
              <a:cs typeface="Calibri"/>
            </a:endParaRPr>
          </a:p>
          <a:p>
            <a:pPr lvl="0"/>
            <a:r>
              <a:rPr lang="en-US" dirty="0">
                <a:cs typeface="Calibri"/>
              </a:rPr>
              <a:t>We collaborated with the Hellenic Customs’ archivist and researcher in order to produce a very interesting exhibition celebrating the 190 years of Greek Customs. </a:t>
            </a:r>
          </a:p>
          <a:p>
            <a:pPr lvl="0"/>
            <a:endParaRPr lang="en-US" dirty="0">
              <a:cs typeface="Calibri"/>
            </a:endParaRPr>
          </a:p>
          <a:p>
            <a:pPr lvl="0"/>
            <a:r>
              <a:rPr lang="en-US" dirty="0">
                <a:cs typeface="Calibri"/>
              </a:rPr>
              <a:t>Such collaborations are welcome and a direction we intend to exploit more in the future.</a:t>
            </a:r>
          </a:p>
          <a:p>
            <a:pPr lvl="0"/>
            <a:endParaRPr lang="en-US" dirty="0">
              <a:cs typeface="Calibri"/>
            </a:endParaRPr>
          </a:p>
          <a:p>
            <a:pPr lvl="0"/>
            <a:endParaRPr lang="en-US" dirty="0">
              <a:cs typeface="Calibri"/>
            </a:endParaRPr>
          </a:p>
          <a:p>
            <a:pPr lvl="0"/>
            <a:endParaRPr lang="en-US" dirty="0">
              <a:cs typeface="Calibri"/>
            </a:endParaRPr>
          </a:p>
          <a:p>
            <a:pPr lvl="0"/>
            <a:endParaRPr lang="en-US" dirty="0">
              <a:cs typeface="Calibri"/>
            </a:endParaRPr>
          </a:p>
          <a:p>
            <a:pPr lvl="0"/>
            <a:endParaRPr lang="el-GR" dirty="0">
              <a:cs typeface="Calibri"/>
            </a:endParaRPr>
          </a:p>
          <a:p>
            <a:pPr lvl="0"/>
            <a:endParaRPr lang="el-GR" dirty="0"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5E6C6-59E5-42EE-9A45-762D60D430F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1385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/>
              <a:t>We are lucky to have one archeologist and one </a:t>
            </a:r>
            <a:r>
              <a:rPr lang="en-US" dirty="0" err="1"/>
              <a:t>museologist</a:t>
            </a:r>
            <a:r>
              <a:rPr lang="en-US" dirty="0"/>
              <a:t> in our team so we are confident that we will soon be able to introduce a new medium for storytelling, Blogs. 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We have in the past produced various editorials for the </a:t>
            </a:r>
            <a:r>
              <a:rPr lang="en-US" dirty="0" err="1"/>
              <a:t>Europeana</a:t>
            </a:r>
            <a:r>
              <a:rPr lang="en-US" dirty="0"/>
              <a:t> projects that we are part of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5E6C6-59E5-42EE-9A45-762D60D430F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28331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the multidisciplinary team behind the aggregator who have all contributed in the making of the exhibition. </a:t>
            </a:r>
            <a:endParaRPr lang="el-GR" dirty="0"/>
          </a:p>
          <a:p>
            <a:endParaRPr lang="el-GR" dirty="0"/>
          </a:p>
          <a:p>
            <a:r>
              <a:rPr lang="en-US" dirty="0"/>
              <a:t>I invite you to visit </a:t>
            </a:r>
            <a:r>
              <a:rPr lang="en-US" dirty="0" err="1"/>
              <a:t>SearchCulture</a:t>
            </a:r>
            <a:r>
              <a:rPr lang="en-US" dirty="0"/>
              <a:t> and browse our exhibitions. </a:t>
            </a:r>
          </a:p>
          <a:p>
            <a:endParaRPr lang="en-US" dirty="0"/>
          </a:p>
          <a:p>
            <a:r>
              <a:rPr lang="en-US" dirty="0"/>
              <a:t>I also suggest you have a look at the publications page for more information regarding our aggregator’s journey.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5E6C6-59E5-42EE-9A45-762D60D430F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3905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/>
              <a:t>One of our most longstanding activity is aggregation.</a:t>
            </a:r>
            <a:endParaRPr lang="el-GR" dirty="0"/>
          </a:p>
          <a:p>
            <a:pPr lvl="0"/>
            <a:endParaRPr lang="el-GR" dirty="0"/>
          </a:p>
          <a:p>
            <a:pPr lvl="0"/>
            <a:r>
              <a:rPr lang="en-US" dirty="0"/>
              <a:t>We developed OpenArchives.gr, the biggest scientific data aggregator in Greece and SearchCulture.gr, the national cultural data aggregator</a:t>
            </a:r>
            <a:endParaRPr lang="en-US" dirty="0">
              <a:cs typeface="Calibri"/>
            </a:endParaRPr>
          </a:p>
          <a:p>
            <a:pPr lvl="0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5E6C6-59E5-42EE-9A45-762D60D430F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23134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5E6C6-59E5-42EE-9A45-762D60D430F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6890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is the vision that is driving our overall activity- </a:t>
            </a:r>
            <a:endParaRPr lang="el-G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Contributing towards a </a:t>
            </a:r>
            <a:r>
              <a:rPr lang="en-US" b="1" dirty="0">
                <a:solidFill>
                  <a:srgbClr val="0F9D58"/>
                </a:solidFill>
                <a:highlight>
                  <a:srgbClr val="FFFFFF"/>
                </a:highlight>
              </a:rPr>
              <a:t>Digital Public Space</a:t>
            </a:r>
            <a:r>
              <a:rPr lang="en-US" dirty="0">
                <a:highlight>
                  <a:srgbClr val="FFFFFF"/>
                </a:highlight>
              </a:rPr>
              <a:t> where the scientific and cultural content that has been publicly funded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highlight>
                <a:srgbClr val="FFFFFF"/>
              </a:highlight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highlight>
                  <a:srgbClr val="FFFFFF"/>
                </a:highlight>
              </a:rPr>
              <a:t> is reliable, accessible, reusable and available in the long run, by any community of interest and the general public,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highlight>
                <a:srgbClr val="FFFFFF"/>
              </a:highlight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highlight>
                  <a:srgbClr val="FFFFFF"/>
                </a:highlight>
              </a:rPr>
              <a:t> with minimum access requirements, to enable learning, creativity, inspiration and innovation.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5E6C6-59E5-42EE-9A45-762D60D430F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1653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/>
              <a:t>We are going to focus on INSPIRATION today, since the subject is STORYTELLING. </a:t>
            </a:r>
          </a:p>
          <a:p>
            <a:pPr lvl="0"/>
            <a:endParaRPr lang="en-US" dirty="0"/>
          </a:p>
          <a:p>
            <a:pPr lvl="0"/>
            <a:r>
              <a:rPr lang="en-US" dirty="0" err="1">
                <a:cs typeface="Calibri"/>
              </a:rPr>
              <a:t>SearchCulture</a:t>
            </a:r>
            <a:r>
              <a:rPr lang="en-US" dirty="0">
                <a:cs typeface="Calibri"/>
              </a:rPr>
              <a:t> is a platform for finding inspiration.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5E6C6-59E5-42EE-9A45-762D60D430F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8006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/>
              <a:t>At least we thought so, while we were performing the rather tedious and sometimes </a:t>
            </a:r>
            <a:r>
              <a:rPr lang="en-US" dirty="0" err="1"/>
              <a:t>unisnpiring</a:t>
            </a:r>
            <a:r>
              <a:rPr lang="en-US" dirty="0"/>
              <a:t> task of enrichments. </a:t>
            </a:r>
          </a:p>
          <a:p>
            <a:pPr lvl="0"/>
            <a:endParaRPr lang="en-US" dirty="0"/>
          </a:p>
          <a:p>
            <a:pPr lvl="0">
              <a:lnSpc>
                <a:spcPct val="90000"/>
              </a:lnSpc>
            </a:pPr>
            <a:r>
              <a:rPr lang="en-US" dirty="0">
                <a:cs typeface="Calibri"/>
              </a:rPr>
              <a:t>Semantic enrichment is a key step of the publication workflow for all digital collections in </a:t>
            </a:r>
            <a:r>
              <a:rPr lang="en-US" dirty="0" err="1">
                <a:cs typeface="Calibri"/>
              </a:rPr>
              <a:t>SearchCulture</a:t>
            </a:r>
            <a:r>
              <a:rPr lang="en-US" dirty="0">
                <a:cs typeface="Calibri"/>
              </a:rPr>
              <a:t>. </a:t>
            </a:r>
          </a:p>
          <a:p>
            <a:pPr lvl="0">
              <a:lnSpc>
                <a:spcPct val="90000"/>
              </a:lnSpc>
            </a:pPr>
            <a:endParaRPr lang="en-US" dirty="0">
              <a:cs typeface="Calibri"/>
            </a:endParaRPr>
          </a:p>
          <a:p>
            <a:pPr lvl="0">
              <a:lnSpc>
                <a:spcPct val="90000"/>
              </a:lnSpc>
            </a:pPr>
            <a:endParaRPr lang="en-US" dirty="0"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5E6C6-59E5-42EE-9A45-762D60D430F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3680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cs typeface="Calibri"/>
              </a:rPr>
              <a:t>Why we needed enrichments?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cs typeface="Calibri"/>
              </a:rPr>
              <a:t>Well, the data we aggregate don’t always come homogenous, enriched with Linked Open Data.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cs typeface="Calibri"/>
              </a:rPr>
              <a:t>When you put it all together, you get a mixed bag of good and bad documentation,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cs typeface="Calibri"/>
              </a:rPr>
              <a:t>greek</a:t>
            </a:r>
            <a:r>
              <a:rPr lang="en-US" dirty="0">
                <a:cs typeface="Calibri"/>
              </a:rPr>
              <a:t> and </a:t>
            </a:r>
            <a:r>
              <a:rPr lang="en-US" dirty="0" err="1">
                <a:cs typeface="Calibri"/>
              </a:rPr>
              <a:t>english</a:t>
            </a:r>
            <a:r>
              <a:rPr lang="en-US" dirty="0">
                <a:cs typeface="Calibri"/>
              </a:rPr>
              <a:t> labels and all kinds of chaotic information.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cs typeface="Calibri"/>
              </a:rPr>
              <a:t>And remember, a good story always requires structure.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5E6C6-59E5-42EE-9A45-762D60D430F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914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l-GR" dirty="0"/>
              <a:t>So, we embarked on a harmonization journey through the metadata for Types, Subjects, Chronologies and recently, Persons. </a:t>
            </a:r>
            <a:endParaRPr lang="en-US" dirty="0"/>
          </a:p>
          <a:p>
            <a:pPr lvl="0"/>
            <a:endParaRPr lang="en-US" dirty="0"/>
          </a:p>
          <a:p>
            <a:pPr lvl="0"/>
            <a:r>
              <a:rPr lang="el-GR" dirty="0">
                <a:cs typeface="Calibri"/>
              </a:rPr>
              <a:t>The end result is this-</a:t>
            </a:r>
            <a:endParaRPr lang="en-US" dirty="0">
              <a:cs typeface="Calibri"/>
            </a:endParaRPr>
          </a:p>
          <a:p>
            <a:endParaRPr lang="en-US" dirty="0"/>
          </a:p>
          <a:p>
            <a:r>
              <a:rPr lang="en-US" dirty="0"/>
              <a:t>A neat, advanced, search functionality as you see in the </a:t>
            </a:r>
            <a:r>
              <a:rPr lang="en-US" dirty="0" err="1"/>
              <a:t>searchbox</a:t>
            </a:r>
            <a:r>
              <a:rPr lang="en-US" dirty="0"/>
              <a:t> in the current slide…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5E6C6-59E5-42EE-9A45-762D60D430F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881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l-GR" dirty="0">
              <a:cs typeface="Calibri"/>
            </a:endParaRPr>
          </a:p>
          <a:p>
            <a:pPr lvl="0"/>
            <a:r>
              <a:rPr lang="el-GR" dirty="0">
                <a:cs typeface="Calibri"/>
              </a:rPr>
              <a:t>Homogenized metadata, enriched records with links to authoritative vocabularies</a:t>
            </a:r>
            <a:r>
              <a:rPr lang="en-US" dirty="0">
                <a:cs typeface="Calibri"/>
              </a:rPr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5E6C6-59E5-42EE-9A45-762D60D430F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293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BA1B2-E081-4FF3-892A-F5E68FD50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78F61A-C4DA-4247-94CA-4D75722CAD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43C66A-0C6D-489B-91ED-4C9697D5B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D1BE5-1C6F-4954-9703-478A1BDD83C0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D776EA-B1DA-4C49-955F-DCC38BC8B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61C76D-9A3A-4AF2-A335-F03501272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AECFB-D743-4D7F-AC0F-24425154EC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639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8926A-05C4-41B8-9AAB-B2D643F00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29238D-81FB-41E8-9D44-388DFFA295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78546D-8BE0-4D13-AA9D-9E7075913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D1BE5-1C6F-4954-9703-478A1BDD83C0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E02245-8434-4EF1-8AFE-096526185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44D66-0879-481B-B095-E6DDC2C59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AECFB-D743-4D7F-AC0F-24425154EC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952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C29925D-5DE4-4287-8D25-E7C93E9736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D9E44F-9E74-4FC9-8554-ACB1BD8D42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6CF99C-7F96-4394-ADEE-A2F3D6DA7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D1BE5-1C6F-4954-9703-478A1BDD83C0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A6B88A-F0BF-49DC-80F2-9577AC464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6BEB4B-9890-4356-BE8E-E9BD6B1D1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AECFB-D743-4D7F-AC0F-24425154EC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942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686A6-47D2-47EC-B006-CB89A1388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98B243-A6F0-4004-B87A-7A98D96AAF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1D09D6-10A3-4513-AAC5-B6B69FE6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D1BE5-1C6F-4954-9703-478A1BDD83C0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14C76F-41BF-480D-A10A-6ABC0C028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9B23C3-B010-4B80-9D1C-5DD892DF1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AECFB-D743-4D7F-AC0F-24425154EC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787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B5BE0-EF1C-412D-B733-DEA326ACF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3BE467-612A-45D8-B669-F7E21F72F1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2056E5-0AF9-4873-927D-88682E97A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D1BE5-1C6F-4954-9703-478A1BDD83C0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598AB1-8657-41D4-B1C5-95FEC6D9D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D75FA0-2E6F-4AFF-81DE-3C0FC7147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AECFB-D743-4D7F-AC0F-24425154EC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779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A2428-11A0-4B35-A6BE-47CB8B1F5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A0EF3A-03CE-4ED1-B4BD-F4761CBFED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849420-C54B-4293-83EC-6AA2CA4778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9863AE-C668-4A95-A439-1EA15AAB5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D1BE5-1C6F-4954-9703-478A1BDD83C0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063916-6E00-4B96-A702-52098377D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890F68-C60C-4A74-A795-256BA1AC4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AECFB-D743-4D7F-AC0F-24425154EC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264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7DAED-3980-4197-86F5-556243A91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20C1D7-DC75-43BC-A975-9E36D52E30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669A76-A066-4E3B-8DE9-1AEEA4FFE6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3CDD68-8D95-4681-978C-494C4AF22C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D0B71B-4A50-4EFE-B3D4-64702805D3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E5FA17-AD42-4321-8D89-3BED64F31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D1BE5-1C6F-4954-9703-478A1BDD83C0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C6702B-8C88-410D-BBD1-ABC96FFB2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99A39DA-D8B0-4E55-BB31-37D3223B7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AECFB-D743-4D7F-AC0F-24425154EC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452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FB640-12B4-46CF-9C7D-EA238A016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45FA57-4C99-4DE1-8D15-B9E72DC58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D1BE5-1C6F-4954-9703-478A1BDD83C0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81B4B8-1EA8-450F-B0E0-5CBA07F61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136A88-C508-4F68-8EC9-2B82199EA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AECFB-D743-4D7F-AC0F-24425154EC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20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68BF92-E68E-4650-ABDD-40AFC4CD8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D1BE5-1C6F-4954-9703-478A1BDD83C0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114B7D-DE57-4C46-88DA-868B11CC4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66D1A2-17C7-4E5C-AF3A-40004ECB6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AECFB-D743-4D7F-AC0F-24425154EC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292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36BEB-9360-48E5-BB3B-54F69B878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563343-BBCC-4AAC-93D6-F6CE499EEC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4999FB-FD14-4E11-9358-F7C29EDD7A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B4B8C0-721B-4BFD-8D87-650C10E09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D1BE5-1C6F-4954-9703-478A1BDD83C0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0B2118-5D68-4C49-A7EA-33FAAE5B1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123AD6-1C0B-4079-B3BF-137D2D1BE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AECFB-D743-4D7F-AC0F-24425154EC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724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D5633-9D71-4D83-8F05-3DD95DFB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3F778F-1E4E-4747-B10D-63015C0FCF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1160F9-20EF-4833-9CD0-E60E2B6395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AC7D9C-2B4A-45D1-912B-BE7DA134B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D1BE5-1C6F-4954-9703-478A1BDD83C0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E9CD67-774A-41A9-B12D-A30C330CA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A56DB1-A941-4990-8ED3-F4BFA1483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AECFB-D743-4D7F-AC0F-24425154EC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847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8F4A88-8293-4272-9975-DF4680ABD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7B603A-3FC5-45F8-A82C-052FF969AF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FC0ED8-B178-4704-8AED-837E155B1A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1D1BE5-1C6F-4954-9703-478A1BDD83C0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9B6D62-9E9E-4346-A670-4E7F90F4EA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029FB2-D16D-4221-98D2-0593D86D57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AECFB-D743-4D7F-AC0F-24425154EC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623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4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24F2C82-F997-4D4B-B74C-44CB6D6869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"/>
            <a:ext cx="12192000" cy="684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8532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5700A3-E682-43E6-9E36-AFFE637A7E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"/>
            <a:ext cx="12192000" cy="684276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5ED297B1-5450-4692-96FD-0647ECD729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584"/>
          <a:stretch/>
        </p:blipFill>
        <p:spPr>
          <a:xfrm>
            <a:off x="1396408" y="660400"/>
            <a:ext cx="10738086" cy="323369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4" descr="Chart, bar chart, histogram&#10;&#10;Description automatically generated">
            <a:extLst>
              <a:ext uri="{FF2B5EF4-FFF2-40B4-BE49-F238E27FC236}">
                <a16:creationId xmlns:a16="http://schemas.microsoft.com/office/drawing/2014/main" id="{CC5DE0F6-A88E-4F9F-83D9-B60DAC14EAE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565"/>
          <a:stretch/>
        </p:blipFill>
        <p:spPr>
          <a:xfrm>
            <a:off x="1453915" y="3894092"/>
            <a:ext cx="10738086" cy="2862968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866869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5700A3-E682-43E6-9E36-AFFE637A7E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"/>
            <a:ext cx="12192000" cy="6842760"/>
          </a:xfrm>
          <a:prstGeom prst="rect">
            <a:avLst/>
          </a:prstGeom>
        </p:spPr>
      </p:pic>
      <p:sp>
        <p:nvSpPr>
          <p:cNvPr id="3" name="Google Shape;528;p50">
            <a:extLst>
              <a:ext uri="{FF2B5EF4-FFF2-40B4-BE49-F238E27FC236}">
                <a16:creationId xmlns:a16="http://schemas.microsoft.com/office/drawing/2014/main" id="{43C4FA0A-FD98-44D5-8C80-E833C2DCB1A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22097" y="920448"/>
            <a:ext cx="2933102" cy="5199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1" tIns="45701" rIns="91421" bIns="45701" anchor="t" anchorCtr="0" compatLnSpc="1">
            <a:noAutofit/>
          </a:bodyPr>
          <a:lstStyle/>
          <a:p>
            <a:pPr lvl="0"/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Semantic Enrichment</a:t>
            </a:r>
          </a:p>
          <a:p>
            <a:pPr lvl="0"/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Methodology</a:t>
            </a:r>
          </a:p>
        </p:txBody>
      </p:sp>
      <p:sp>
        <p:nvSpPr>
          <p:cNvPr id="4" name="Google Shape;529;p50">
            <a:extLst>
              <a:ext uri="{FF2B5EF4-FFF2-40B4-BE49-F238E27FC236}">
                <a16:creationId xmlns:a16="http://schemas.microsoft.com/office/drawing/2014/main" id="{8CF80571-9F1A-4F5E-A7B8-A94EE140CF09}"/>
              </a:ext>
            </a:extLst>
          </p:cNvPr>
          <p:cNvSpPr txBox="1">
            <a:spLocks/>
          </p:cNvSpPr>
          <p:nvPr/>
        </p:nvSpPr>
        <p:spPr>
          <a:xfrm>
            <a:off x="4272753" y="337250"/>
            <a:ext cx="7090797" cy="35280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355601">
              <a:lnSpc>
                <a:spcPct val="150000"/>
              </a:lnSpc>
              <a:spcBef>
                <a:spcPts val="0"/>
              </a:spcBef>
              <a:buClr>
                <a:srgbClr val="3F3F3F"/>
              </a:buClr>
              <a:buSzPts val="2000"/>
              <a:buFont typeface="Arial"/>
              <a:buChar char="●"/>
            </a:pP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 metadata is kept intact</a:t>
            </a:r>
          </a:p>
          <a:p>
            <a:pPr indent="-355601">
              <a:lnSpc>
                <a:spcPct val="150000"/>
              </a:lnSpc>
              <a:spcBef>
                <a:spcPts val="0"/>
              </a:spcBef>
              <a:buClr>
                <a:srgbClr val="3F3F3F"/>
              </a:buClr>
              <a:buSzPts val="2000"/>
              <a:buFont typeface="Arial"/>
              <a:buChar char="●"/>
            </a:pPr>
            <a:r>
              <a:rPr lang="en-US" sz="1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Collection-specific enrichment methodology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 configuring the mapping rules from the original distinct metadata values to vocabulary terms</a:t>
            </a:r>
          </a:p>
          <a:p>
            <a:pPr indent="-355601">
              <a:lnSpc>
                <a:spcPct val="150000"/>
              </a:lnSpc>
              <a:spcBef>
                <a:spcPts val="0"/>
              </a:spcBef>
              <a:buClr>
                <a:srgbClr val="3F3F3F"/>
              </a:buClr>
              <a:buSzPts val="2000"/>
              <a:buFont typeface="Arial"/>
              <a:buChar char="●"/>
            </a:pPr>
            <a:r>
              <a:rPr lang="en-US" sz="1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Semantic enrichment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per record of </a:t>
            </a:r>
            <a:r>
              <a:rPr lang="en-US" sz="1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themes, item types, temporal values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1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historic periods, 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persons</a:t>
            </a:r>
            <a:endParaRPr lang="en-US" sz="18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355601">
              <a:lnSpc>
                <a:spcPct val="150000"/>
              </a:lnSpc>
              <a:spcBef>
                <a:spcPts val="0"/>
              </a:spcBef>
              <a:buClr>
                <a:srgbClr val="3F3F3F"/>
              </a:buClr>
              <a:buSzPts val="2000"/>
              <a:buFont typeface="Arial"/>
              <a:buChar char="●"/>
            </a:pP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 of or own </a:t>
            </a:r>
            <a:r>
              <a:rPr lang="en-US" sz="1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bilingual vocabularies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 extensions or adaptations of existing popular vocabularies (</a:t>
            </a:r>
            <a:r>
              <a:rPr lang="en-US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ie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UNESCO thesaurus)</a:t>
            </a:r>
          </a:p>
          <a:p>
            <a:pPr indent="-355601">
              <a:lnSpc>
                <a:spcPct val="150000"/>
              </a:lnSpc>
              <a:spcBef>
                <a:spcPts val="0"/>
              </a:spcBef>
              <a:buClr>
                <a:srgbClr val="3F3F3F"/>
              </a:buClr>
              <a:buSzPts val="2000"/>
              <a:buFont typeface="Arial"/>
              <a:buChar char="●"/>
            </a:pP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Linking to popular vocabularies and resources (</a:t>
            </a:r>
            <a:r>
              <a:rPr lang="en-US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ie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AAT, Wikipedia, </a:t>
            </a:r>
            <a:r>
              <a:rPr lang="en-US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indent="-355601">
              <a:lnSpc>
                <a:spcPct val="150000"/>
              </a:lnSpc>
              <a:spcBef>
                <a:spcPts val="0"/>
              </a:spcBef>
              <a:buClr>
                <a:srgbClr val="3F3F3F"/>
              </a:buClr>
              <a:buSzPts val="2000"/>
              <a:buFont typeface="Arial"/>
              <a:buChar char="●"/>
            </a:pPr>
            <a:r>
              <a:rPr lang="en-US" sz="1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Semi-automatic process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heavily curated but supported by self-learning smart tools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</a:pP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</a:pP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11320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5700A3-E682-43E6-9E36-AFFE637A7E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"/>
            <a:ext cx="12192000" cy="6842760"/>
          </a:xfrm>
          <a:prstGeom prst="rect">
            <a:avLst/>
          </a:prstGeom>
        </p:spPr>
      </p:pic>
      <p:sp>
        <p:nvSpPr>
          <p:cNvPr id="3" name="Google Shape;534;p51">
            <a:extLst>
              <a:ext uri="{FF2B5EF4-FFF2-40B4-BE49-F238E27FC236}">
                <a16:creationId xmlns:a16="http://schemas.microsoft.com/office/drawing/2014/main" id="{B96A17B3-BBC4-48F3-BD44-252E9CEE7BC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05224" y="1180398"/>
            <a:ext cx="2933102" cy="5199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1" tIns="45701" rIns="91421" bIns="45701" anchor="t" anchorCtr="0" compatLnSpc="1">
            <a:noAutofit/>
          </a:bodyPr>
          <a:lstStyle/>
          <a:p>
            <a:pPr lvl="0"/>
            <a:r>
              <a:rPr lang="en-US" sz="4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Semantic Enrichment</a:t>
            </a:r>
          </a:p>
          <a:p>
            <a:pPr lvl="0"/>
            <a:r>
              <a:rPr lang="en-US" sz="4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Tools</a:t>
            </a:r>
          </a:p>
        </p:txBody>
      </p:sp>
      <p:sp>
        <p:nvSpPr>
          <p:cNvPr id="4" name="Google Shape;535;p51">
            <a:extLst>
              <a:ext uri="{FF2B5EF4-FFF2-40B4-BE49-F238E27FC236}">
                <a16:creationId xmlns:a16="http://schemas.microsoft.com/office/drawing/2014/main" id="{78B0BAF0-028D-48CF-8712-CE5E68A7284F}"/>
              </a:ext>
            </a:extLst>
          </p:cNvPr>
          <p:cNvSpPr txBox="1">
            <a:spLocks/>
          </p:cNvSpPr>
          <p:nvPr/>
        </p:nvSpPr>
        <p:spPr>
          <a:xfrm>
            <a:off x="4272753" y="1180398"/>
            <a:ext cx="7090797" cy="35280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2400" b="1" dirty="0">
                <a:solidFill>
                  <a:srgbClr val="E610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Semantics.gr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platform developed by EKT where </a:t>
            </a:r>
            <a:b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 institution can create, curate and publish LOD vocabularies, taxonomies, thesauri and authority files 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any schema (SKOS but also MADS/RDF, EDM Contextual Classes, </a:t>
            </a:r>
            <a:r>
              <a:rPr lang="en-US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b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Enrichment tool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Semantics.gr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 tool for setting </a:t>
            </a:r>
            <a:b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enrichment mapping rules 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distinct metadata values to vocabulary terms. Allows for semi-automatic and self-improving enrichment processes. Any party can use it to enrich their data</a:t>
            </a:r>
            <a:endParaRPr lang="en-US" sz="18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1600"/>
              </a:spcBef>
            </a:pP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</a:pP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</a:pP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843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5700A3-E682-43E6-9E36-AFFE637A7E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"/>
            <a:ext cx="12192000" cy="6842760"/>
          </a:xfrm>
          <a:prstGeom prst="rect">
            <a:avLst/>
          </a:prstGeom>
        </p:spPr>
      </p:pic>
      <p:pic>
        <p:nvPicPr>
          <p:cNvPr id="3" name="Screen Recording 2">
            <a:extLst>
              <a:ext uri="{FF2B5EF4-FFF2-40B4-BE49-F238E27FC236}">
                <a16:creationId xmlns:a16="http://schemas.microsoft.com/office/drawing/2014/main" id="{9F3BDECA-B9D2-4FC3-9DDF-BC23E3FA6E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01496" y="7620"/>
            <a:ext cx="7390504" cy="6313173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162744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81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mute="1">
                <p:cTn id="12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5700A3-E682-43E6-9E36-AFFE637A7E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"/>
            <a:ext cx="12192000" cy="68427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9AAA81A-1370-41FF-8C7F-DE6706D055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3" y="558195"/>
            <a:ext cx="5886450" cy="515302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0DD1B678-37B7-4BE2-A1A1-85D08B829E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640" y="1467831"/>
            <a:ext cx="4752978" cy="166687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044695F6-4D9C-401C-A14B-D31FD69F8A50}"/>
              </a:ext>
            </a:extLst>
          </p:cNvPr>
          <p:cNvSpPr/>
          <p:nvPr/>
        </p:nvSpPr>
        <p:spPr>
          <a:xfrm>
            <a:off x="2217959" y="1907182"/>
            <a:ext cx="3605351" cy="104497"/>
          </a:xfrm>
          <a:custGeom>
            <a:avLst>
              <a:gd name="f0" fmla="val 21287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pin 0 f0 21600"/>
              <a:gd name="f15" fmla="pin 0 f1 10800"/>
              <a:gd name="f16" fmla="*/ f10 f2 1"/>
              <a:gd name="f17" fmla="*/ f11 f2 1"/>
              <a:gd name="f18" fmla="val f15"/>
              <a:gd name="f19" fmla="val f14"/>
              <a:gd name="f20" fmla="+- 21600 0 f15"/>
              <a:gd name="f21" fmla="*/ f14 f12 1"/>
              <a:gd name="f22" fmla="*/ f15 f13 1"/>
              <a:gd name="f23" fmla="*/ 0 f12 1"/>
              <a:gd name="f24" fmla="*/ 0 f13 1"/>
              <a:gd name="f25" fmla="*/ f16 1 f4"/>
              <a:gd name="f26" fmla="*/ 21600 f13 1"/>
              <a:gd name="f27" fmla="*/ f17 1 f4"/>
              <a:gd name="f28" fmla="+- 21600 0 f19"/>
              <a:gd name="f29" fmla="*/ f20 f13 1"/>
              <a:gd name="f30" fmla="*/ f18 f13 1"/>
              <a:gd name="f31" fmla="*/ f19 f12 1"/>
              <a:gd name="f32" fmla="+- f25 0 f3"/>
              <a:gd name="f33" fmla="+- f27 0 f3"/>
              <a:gd name="f34" fmla="*/ f28 f18 1"/>
              <a:gd name="f35" fmla="*/ f34 1 10800"/>
              <a:gd name="f36" fmla="+- f19 f35 0"/>
              <a:gd name="f37" fmla="*/ f36 f12 1"/>
            </a:gdLst>
            <a:ahLst>
              <a:ahXY gdRefX="f0" minX="f7" maxX="f8" gdRefY="f1" minY="f7" maxY="f9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24"/>
              </a:cxn>
              <a:cxn ang="f33">
                <a:pos x="f31" y="f26"/>
              </a:cxn>
            </a:cxnLst>
            <a:rect l="f23" t="f30" r="f37" b="f29"/>
            <a:pathLst>
              <a:path w="21600" h="21600">
                <a:moveTo>
                  <a:pt x="f7" y="f18"/>
                </a:moveTo>
                <a:lnTo>
                  <a:pt x="f19" y="f18"/>
                </a:lnTo>
                <a:lnTo>
                  <a:pt x="f19" y="f7"/>
                </a:lnTo>
                <a:lnTo>
                  <a:pt x="f8" y="f9"/>
                </a:lnTo>
                <a:lnTo>
                  <a:pt x="f19" y="f8"/>
                </a:lnTo>
                <a:lnTo>
                  <a:pt x="f19" y="f20"/>
                </a:lnTo>
                <a:lnTo>
                  <a:pt x="f7" y="f20"/>
                </a:lnTo>
                <a:close/>
              </a:path>
            </a:pathLst>
          </a:custGeom>
          <a:solidFill>
            <a:srgbClr val="E127B9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827232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5700A3-E682-43E6-9E36-AFFE637A7E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"/>
            <a:ext cx="12192000" cy="68427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4CBC16-05FC-493F-A03E-102F407E00EE}"/>
              </a:ext>
            </a:extLst>
          </p:cNvPr>
          <p:cNvSpPr txBox="1"/>
          <p:nvPr/>
        </p:nvSpPr>
        <p:spPr>
          <a:xfrm>
            <a:off x="998479" y="1450430"/>
            <a:ext cx="3486149" cy="378565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Title: Portrait of a girl.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Creator: </a:t>
            </a:r>
            <a:r>
              <a:rPr lang="en-US" sz="1800" b="0" i="0" u="none" strike="noStrike" kern="1200" cap="none" spc="0" baseline="0" dirty="0" err="1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Kantas</a:t>
            </a:r>
            <a:r>
              <a:rPr lang="en-US" sz="1800" b="0" i="0" u="none" strike="noStrike" kern="1200" cap="none" spc="0" baseline="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Sisters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Date: 1890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Type: Photo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 dirty="0">
              <a:solidFill>
                <a:schemeClr val="tx1">
                  <a:lumMod val="50000"/>
                  <a:lumOff val="50000"/>
                </a:schemeClr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Provider: Digital Collections of the Hellenic Literary and Historical Archive (ELIA)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 dirty="0">
              <a:solidFill>
                <a:schemeClr val="tx1">
                  <a:lumMod val="50000"/>
                  <a:lumOff val="50000"/>
                </a:schemeClr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CC BY 4.0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Attribution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0" i="0" u="none" strike="noStrike" kern="1200" cap="none" spc="0" baseline="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https://www.searchculture.gr/aggregator/edm/ELIA/000100-22_430773?language=en</a:t>
            </a:r>
          </a:p>
        </p:txBody>
      </p:sp>
      <p:pic>
        <p:nvPicPr>
          <p:cNvPr id="6" name="Picture 4" descr="http://archives.elia.org.gr:8080/LSelia/images_View/1%CE%A603.057.JPG">
            <a:extLst>
              <a:ext uri="{FF2B5EF4-FFF2-40B4-BE49-F238E27FC236}">
                <a16:creationId xmlns:a16="http://schemas.microsoft.com/office/drawing/2014/main" id="{2A8EFCC1-FABE-4BA2-BB9F-EAA2ADCA310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542242" y="161601"/>
            <a:ext cx="3486149" cy="571500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5249477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5700A3-E682-43E6-9E36-AFFE637A7E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"/>
            <a:ext cx="12192000" cy="68427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D05D31-D9F0-460C-AAF0-179AB1CC2E2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80" y="1906174"/>
            <a:ext cx="2143125" cy="21431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4F003B4-8058-4A22-A77C-1BE0E38ED9F9}"/>
              </a:ext>
            </a:extLst>
          </p:cNvPr>
          <p:cNvSpPr txBox="1"/>
          <p:nvPr/>
        </p:nvSpPr>
        <p:spPr>
          <a:xfrm>
            <a:off x="3832949" y="2008241"/>
            <a:ext cx="76002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“every good search tells a story”</a:t>
            </a:r>
          </a:p>
        </p:txBody>
      </p:sp>
    </p:spTree>
    <p:extLst>
      <p:ext uri="{BB962C8B-B14F-4D97-AF65-F5344CB8AC3E}">
        <p14:creationId xmlns:p14="http://schemas.microsoft.com/office/powerpoint/2010/main" val="12240007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5700A3-E682-43E6-9E36-AFFE637A7E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"/>
            <a:ext cx="12192000" cy="6842760"/>
          </a:xfrm>
          <a:prstGeom prst="rect">
            <a:avLst/>
          </a:prstGeom>
        </p:spPr>
      </p:pic>
      <p:pic>
        <p:nvPicPr>
          <p:cNvPr id="3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5E0FBEE2-896C-48B0-ACA2-02C0C6BE4C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1407" y="358938"/>
            <a:ext cx="5963725" cy="5673147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7511106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5700A3-E682-43E6-9E36-AFFE637A7E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"/>
            <a:ext cx="12192000" cy="6842760"/>
          </a:xfrm>
          <a:prstGeom prst="rect">
            <a:avLst/>
          </a:prstGeom>
        </p:spPr>
      </p:pic>
      <p:pic>
        <p:nvPicPr>
          <p:cNvPr id="2" name="Screen Recording 1">
            <a:hlinkClick r:id="" action="ppaction://media"/>
            <a:extLst>
              <a:ext uri="{FF2B5EF4-FFF2-40B4-BE49-F238E27FC236}">
                <a16:creationId xmlns:a16="http://schemas.microsoft.com/office/drawing/2014/main" id="{5F62780A-171F-434E-8601-32452A65AAE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1859.777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92330" y="0"/>
            <a:ext cx="9048750" cy="68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73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5700A3-E682-43E6-9E36-AFFE637A7E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"/>
            <a:ext cx="12192000" cy="6842760"/>
          </a:xfrm>
          <a:prstGeom prst="rect">
            <a:avLst/>
          </a:prstGeom>
        </p:spPr>
      </p:pic>
      <p:pic>
        <p:nvPicPr>
          <p:cNvPr id="2" name="Screen Recording 1">
            <a:hlinkClick r:id="" action="ppaction://media"/>
            <a:extLst>
              <a:ext uri="{FF2B5EF4-FFF2-40B4-BE49-F238E27FC236}">
                <a16:creationId xmlns:a16="http://schemas.microsoft.com/office/drawing/2014/main" id="{DE613862-07B7-4374-8957-DF1DB0C37D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03350" y="0"/>
            <a:ext cx="9385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968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5700A3-E682-43E6-9E36-AFFE637A7E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"/>
            <a:ext cx="12192000" cy="6842760"/>
          </a:xfrm>
          <a:prstGeom prst="rect">
            <a:avLst/>
          </a:prstGeom>
        </p:spPr>
      </p:pic>
      <p:sp>
        <p:nvSpPr>
          <p:cNvPr id="6" name="Google Shape;117;p20">
            <a:extLst>
              <a:ext uri="{FF2B5EF4-FFF2-40B4-BE49-F238E27FC236}">
                <a16:creationId xmlns:a16="http://schemas.microsoft.com/office/drawing/2014/main" id="{EFE55C49-5D65-4DEB-949A-EE214279DEA7}"/>
              </a:ext>
            </a:extLst>
          </p:cNvPr>
          <p:cNvSpPr txBox="1">
            <a:spLocks/>
          </p:cNvSpPr>
          <p:nvPr/>
        </p:nvSpPr>
        <p:spPr>
          <a:xfrm>
            <a:off x="6698382" y="1008116"/>
            <a:ext cx="4940243" cy="21422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Documentation Centre in Greece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(EKT)</a:t>
            </a:r>
          </a:p>
          <a:p>
            <a:endParaRPr lang="en-US" dirty="0">
              <a:solidFill>
                <a:srgbClr val="0B804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Google Shape;118;p20">
            <a:extLst>
              <a:ext uri="{FF2B5EF4-FFF2-40B4-BE49-F238E27FC236}">
                <a16:creationId xmlns:a16="http://schemas.microsoft.com/office/drawing/2014/main" id="{FEDE4044-A243-40A6-BB00-FFF173F9FF1B}"/>
              </a:ext>
            </a:extLst>
          </p:cNvPr>
          <p:cNvSpPr txBox="1">
            <a:spLocks/>
          </p:cNvSpPr>
          <p:nvPr/>
        </p:nvSpPr>
        <p:spPr>
          <a:xfrm>
            <a:off x="6701674" y="3150345"/>
            <a:ext cx="5192987" cy="23529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“We collect, aggregate, </a:t>
            </a:r>
            <a:r>
              <a:rPr lang="en-US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organise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document, disseminate and preserve the national scientific and cultural output, content and data that is being created in Greece”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</a:pPr>
            <a:endParaRPr lang="en-US" sz="2400" dirty="0">
              <a:solidFill>
                <a:srgbClr val="0B804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1" descr="Diagram&#10;&#10;Description automatically generated">
            <a:extLst>
              <a:ext uri="{FF2B5EF4-FFF2-40B4-BE49-F238E27FC236}">
                <a16:creationId xmlns:a16="http://schemas.microsoft.com/office/drawing/2014/main" id="{18531C6A-1622-4C31-8E23-38F6FDEC8D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013" y="64483"/>
            <a:ext cx="6808713" cy="5613346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2038571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5700A3-E682-43E6-9E36-AFFE637A7E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"/>
            <a:ext cx="12192000" cy="68427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5BF4D25-CDD2-4687-BCBD-2EFCF5C8A1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0198" y="7620"/>
            <a:ext cx="55942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2404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5700A3-E682-43E6-9E36-AFFE637A7E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"/>
            <a:ext cx="12192000" cy="68427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9E16BFD-4478-4549-8380-52DB202BB0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7044" y="7620"/>
            <a:ext cx="5314317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1C6077-3FA5-442B-8A01-B9D240D139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6281" y="1469076"/>
            <a:ext cx="440055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8472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5700A3-E682-43E6-9E36-AFFE637A7E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"/>
            <a:ext cx="12192000" cy="6842760"/>
          </a:xfrm>
          <a:prstGeom prst="rect">
            <a:avLst/>
          </a:prstGeom>
        </p:spPr>
      </p:pic>
      <p:pic>
        <p:nvPicPr>
          <p:cNvPr id="3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B6AB5BAC-DA01-4726-B332-DD9F16151A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751" y="1605796"/>
            <a:ext cx="12203500" cy="3660782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7053759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5700A3-E682-43E6-9E36-AFFE637A7E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"/>
            <a:ext cx="12192000" cy="6842760"/>
          </a:xfrm>
          <a:prstGeom prst="rect">
            <a:avLst/>
          </a:prstGeom>
        </p:spPr>
      </p:pic>
      <p:pic>
        <p:nvPicPr>
          <p:cNvPr id="3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E4A30C5-7921-4C3F-BEB5-81601B1D80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798" y="1195989"/>
            <a:ext cx="3309197" cy="427853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5" descr="A picture containing text, mask&#10;&#10;Description automatically generated">
            <a:extLst>
              <a:ext uri="{FF2B5EF4-FFF2-40B4-BE49-F238E27FC236}">
                <a16:creationId xmlns:a16="http://schemas.microsoft.com/office/drawing/2014/main" id="{F526D260-76E6-4885-8FCA-5E0844271E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1936" y="1195797"/>
            <a:ext cx="3254449" cy="427890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68ACA0-F911-495E-9432-0B1077D9F5F8}"/>
              </a:ext>
            </a:extLst>
          </p:cNvPr>
          <p:cNvSpPr txBox="1"/>
          <p:nvPr/>
        </p:nvSpPr>
        <p:spPr>
          <a:xfrm>
            <a:off x="4655329" y="152403"/>
            <a:ext cx="2510347" cy="70788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4000" b="0" i="0" u="none" strike="noStrike" kern="1200" cap="none" spc="0" baseline="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Type</a:t>
            </a:r>
            <a:r>
              <a:rPr lang="el-GR" sz="40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 </a:t>
            </a:r>
            <a:endParaRPr lang="en-US" sz="4000" b="0" i="0" u="none" strike="noStrike" kern="1200" cap="none" spc="0" baseline="0" dirty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  <p:pic>
        <p:nvPicPr>
          <p:cNvPr id="7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3E01A770-1423-4236-B578-8A71FFC065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4330" y="1202115"/>
            <a:ext cx="3227082" cy="4294238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4366675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5700A3-E682-43E6-9E36-AFFE637A7E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"/>
            <a:ext cx="12192000" cy="6842760"/>
          </a:xfrm>
          <a:prstGeom prst="rect">
            <a:avLst/>
          </a:prstGeom>
        </p:spPr>
      </p:pic>
      <p:sp>
        <p:nvSpPr>
          <p:cNvPr id="3" name="TextBox 5">
            <a:extLst>
              <a:ext uri="{FF2B5EF4-FFF2-40B4-BE49-F238E27FC236}">
                <a16:creationId xmlns:a16="http://schemas.microsoft.com/office/drawing/2014/main" id="{BB7BB1B4-46D1-4658-AF9F-693982825086}"/>
              </a:ext>
            </a:extLst>
          </p:cNvPr>
          <p:cNvSpPr txBox="1"/>
          <p:nvPr/>
        </p:nvSpPr>
        <p:spPr>
          <a:xfrm>
            <a:off x="4866997" y="152403"/>
            <a:ext cx="2298679" cy="70788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4000" b="0" i="0" u="none" strike="noStrike" kern="1200" cap="none" spc="0" baseline="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Subject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A37FD257-1D47-4EEC-A688-ED18566A40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940" y="1201320"/>
            <a:ext cx="3232923" cy="424945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75501BE5-E990-4ADA-A84A-4B672AB0DA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4040" y="1205463"/>
            <a:ext cx="3232923" cy="417396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F5F0CF2A-26BE-4C69-86FC-2D6F8D9F6C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2095" y="1205060"/>
            <a:ext cx="3151694" cy="4174743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9148450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5700A3-E682-43E6-9E36-AFFE637A7E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"/>
            <a:ext cx="12192000" cy="6842760"/>
          </a:xfrm>
          <a:prstGeom prst="rect">
            <a:avLst/>
          </a:prstGeom>
        </p:spPr>
      </p:pic>
      <p:sp>
        <p:nvSpPr>
          <p:cNvPr id="3" name="TextBox 5">
            <a:extLst>
              <a:ext uri="{FF2B5EF4-FFF2-40B4-BE49-F238E27FC236}">
                <a16:creationId xmlns:a16="http://schemas.microsoft.com/office/drawing/2014/main" id="{B025EF56-1FF3-4E56-980D-B548C3519851}"/>
              </a:ext>
            </a:extLst>
          </p:cNvPr>
          <p:cNvSpPr txBox="1"/>
          <p:nvPr/>
        </p:nvSpPr>
        <p:spPr>
          <a:xfrm>
            <a:off x="4683523" y="255694"/>
            <a:ext cx="2649481" cy="70788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4000" b="0" i="0" u="none" strike="noStrike" kern="1200" cap="none" spc="0" baseline="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Inspiration</a:t>
            </a:r>
          </a:p>
        </p:txBody>
      </p:sp>
      <p:pic>
        <p:nvPicPr>
          <p:cNvPr id="4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C22A075-9831-4573-806E-7017F6649F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884" y="1204566"/>
            <a:ext cx="3170729" cy="425808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BAF560DD-D068-4821-B873-0B24B70607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0780" y="1211653"/>
            <a:ext cx="3234968" cy="423256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0D887EF9-10A9-4A12-A390-762C8C24AB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5733" y="1202857"/>
            <a:ext cx="3260666" cy="4248278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41150836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5700A3-E682-43E6-9E36-AFFE637A7E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"/>
            <a:ext cx="12192000" cy="6842760"/>
          </a:xfrm>
          <a:prstGeom prst="rect">
            <a:avLst/>
          </a:prstGeom>
        </p:spPr>
      </p:pic>
      <p:pic>
        <p:nvPicPr>
          <p:cNvPr id="3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5243291-65B5-464D-B68D-416C09DB37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7547" y="740"/>
            <a:ext cx="8470501" cy="566322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C25C163-8448-4C1A-BCB2-37BC5B66B4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4453" y="3191138"/>
            <a:ext cx="10088921" cy="905462"/>
          </a:xfrm>
          <a:prstGeom prst="rect">
            <a:avLst/>
          </a:prstGeom>
          <a:noFill/>
          <a:ln w="9528" cap="flat">
            <a:solidFill>
              <a:srgbClr val="44546A"/>
            </a:solidFill>
            <a:prstDash val="solid"/>
            <a:miter/>
          </a:ln>
        </p:spPr>
      </p:pic>
    </p:spTree>
    <p:extLst>
      <p:ext uri="{BB962C8B-B14F-4D97-AF65-F5344CB8AC3E}">
        <p14:creationId xmlns:p14="http://schemas.microsoft.com/office/powerpoint/2010/main" val="3679563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5700A3-E682-43E6-9E36-AFFE637A7E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"/>
            <a:ext cx="12192000" cy="68427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65A68D0-8098-4A7E-A088-DACAA654F5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" y="7620"/>
            <a:ext cx="12153900" cy="528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6081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5700A3-E682-43E6-9E36-AFFE637A7E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"/>
            <a:ext cx="12192000" cy="684276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E77E3CDA-EEC0-4292-8681-129027BDE6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18" y="92390"/>
            <a:ext cx="5676896" cy="429577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4D3B4C6E-42ED-4C97-A5CA-FE63DEC213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9472" y="944739"/>
            <a:ext cx="5062703" cy="449825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5E4ACA-D42F-4A09-AB93-CF08EC6B6C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3" y="2078358"/>
            <a:ext cx="5848346" cy="461962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735436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5700A3-E682-43E6-9E36-AFFE637A7E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"/>
            <a:ext cx="12192000" cy="68427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99AF49F-0211-4136-AFFB-02541A0A0BBD}"/>
              </a:ext>
            </a:extLst>
          </p:cNvPr>
          <p:cNvSpPr txBox="1"/>
          <p:nvPr/>
        </p:nvSpPr>
        <p:spPr>
          <a:xfrm>
            <a:off x="5056094" y="1443840"/>
            <a:ext cx="693868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 </a:t>
            </a:r>
            <a:r>
              <a:rPr lang="en-US" sz="28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Haris</a:t>
            </a:r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Georgiadis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Computer Scientist, Head of e-Services Unit</a:t>
            </a:r>
          </a:p>
          <a:p>
            <a:endParaRPr lang="en-US" sz="28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Georgia </a:t>
            </a:r>
            <a:r>
              <a:rPr lang="en-US" sz="28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Angelaki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Network development</a:t>
            </a:r>
          </a:p>
          <a:p>
            <a:endParaRPr lang="en-US" sz="28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Elena </a:t>
            </a:r>
            <a:r>
              <a:rPr lang="en-US" sz="28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Lagoudi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Content curation</a:t>
            </a:r>
          </a:p>
          <a:p>
            <a:endParaRPr lang="en-US" sz="28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Agathi</a:t>
            </a:r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Papanoti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Ingestion and semantic enrichment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F731FE-6CD4-4FEA-8BA4-98C8BF4514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258112"/>
            <a:ext cx="4858871" cy="234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9657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5700A3-E682-43E6-9E36-AFFE637A7E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"/>
            <a:ext cx="12192000" cy="6842760"/>
          </a:xfrm>
          <a:prstGeom prst="rect">
            <a:avLst/>
          </a:prstGeom>
        </p:spPr>
      </p:pic>
      <p:sp>
        <p:nvSpPr>
          <p:cNvPr id="3" name="Google Shape;137;p22">
            <a:extLst>
              <a:ext uri="{FF2B5EF4-FFF2-40B4-BE49-F238E27FC236}">
                <a16:creationId xmlns:a16="http://schemas.microsoft.com/office/drawing/2014/main" id="{7FCD5540-EBE5-46F9-851F-017B09C1A94D}"/>
              </a:ext>
            </a:extLst>
          </p:cNvPr>
          <p:cNvSpPr txBox="1"/>
          <p:nvPr/>
        </p:nvSpPr>
        <p:spPr>
          <a:xfrm>
            <a:off x="702003" y="2263222"/>
            <a:ext cx="5465396" cy="288000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91421" rIns="91421" bIns="91421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1200" cap="none" spc="0" baseline="0" dirty="0">
                <a:solidFill>
                  <a:srgbClr val="595959"/>
                </a:solidFill>
                <a:uFillTx/>
                <a:latin typeface="Open Sans"/>
                <a:ea typeface="Open Sans"/>
                <a:cs typeface="Open Sans"/>
              </a:rPr>
              <a:t>The national aggregator for Greek content</a:t>
            </a:r>
          </a:p>
          <a:p>
            <a:pPr marL="457200" marR="0" lvl="0" indent="-317497" algn="l" defTabSz="914400" rtl="0" fontAlgn="auto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Open Sans"/>
              <a:buChar char="●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1200" cap="none" spc="0" baseline="0" dirty="0">
                <a:solidFill>
                  <a:srgbClr val="009900"/>
                </a:solidFill>
                <a:uFillTx/>
                <a:latin typeface="Open Sans"/>
                <a:ea typeface="Open Sans"/>
                <a:cs typeface="Open Sans"/>
              </a:rPr>
              <a:t>7</a:t>
            </a:r>
            <a:r>
              <a:rPr lang="el-GR" sz="1600" b="1" i="0" u="none" strike="noStrike" kern="1200" cap="none" spc="0" baseline="0" dirty="0">
                <a:solidFill>
                  <a:srgbClr val="009900"/>
                </a:solidFill>
                <a:uFillTx/>
                <a:latin typeface="Open Sans"/>
                <a:ea typeface="Open Sans"/>
                <a:cs typeface="Open Sans"/>
              </a:rPr>
              <a:t>6</a:t>
            </a:r>
            <a:r>
              <a:rPr lang="en-US" sz="1600" b="1" i="0" u="none" strike="noStrike" kern="1200" cap="none" spc="0" baseline="0" dirty="0">
                <a:solidFill>
                  <a:srgbClr val="009900"/>
                </a:solidFill>
                <a:uFillTx/>
                <a:latin typeface="Open Sans"/>
                <a:ea typeface="Open Sans"/>
                <a:cs typeface="Open Sans"/>
              </a:rPr>
              <a:t> institutions</a:t>
            </a:r>
            <a:r>
              <a:rPr lang="en-US" sz="1600" b="0" i="0" u="none" strike="noStrike" kern="1200" cap="none" spc="0" baseline="0" dirty="0">
                <a:solidFill>
                  <a:srgbClr val="009900"/>
                </a:solidFill>
                <a:uFillTx/>
                <a:latin typeface="Open Sans"/>
                <a:ea typeface="Open Sans"/>
                <a:cs typeface="Open Sans"/>
              </a:rPr>
              <a:t>- </a:t>
            </a:r>
            <a:r>
              <a:rPr lang="el-GR" sz="1600" b="1" i="0" u="none" strike="noStrike" kern="1200" cap="none" spc="0" baseline="0" dirty="0">
                <a:solidFill>
                  <a:srgbClr val="009900"/>
                </a:solidFill>
                <a:uFillTx/>
                <a:latin typeface="Open Sans"/>
                <a:ea typeface="Open Sans"/>
                <a:cs typeface="Open Sans"/>
              </a:rPr>
              <a:t>100</a:t>
            </a:r>
            <a:r>
              <a:rPr lang="en-US" sz="1600" b="0" i="0" u="none" strike="noStrike" kern="1200" cap="none" spc="0" baseline="0" dirty="0">
                <a:solidFill>
                  <a:srgbClr val="009900"/>
                </a:solidFill>
                <a:uFillTx/>
                <a:latin typeface="Open Sans"/>
                <a:ea typeface="Open Sans"/>
                <a:cs typeface="Open Sans"/>
              </a:rPr>
              <a:t> </a:t>
            </a:r>
            <a:r>
              <a:rPr lang="en-US" sz="1600" b="1" i="0" u="none" strike="noStrike" kern="1200" cap="none" spc="0" baseline="0" dirty="0">
                <a:solidFill>
                  <a:srgbClr val="009900"/>
                </a:solidFill>
                <a:uFillTx/>
                <a:latin typeface="Open Sans"/>
                <a:ea typeface="Open Sans"/>
                <a:cs typeface="Open Sans"/>
              </a:rPr>
              <a:t>collections</a:t>
            </a:r>
            <a:br>
              <a:rPr lang="en-US" sz="1600" b="1" i="0" u="none" strike="noStrike" kern="1200" cap="none" spc="0" baseline="0" dirty="0">
                <a:solidFill>
                  <a:srgbClr val="41AD49"/>
                </a:solidFill>
                <a:uFillTx/>
                <a:latin typeface="Open Sans"/>
                <a:ea typeface="Open Sans"/>
                <a:cs typeface="Open Sans"/>
              </a:rPr>
            </a:br>
            <a:r>
              <a:rPr lang="en-US" sz="1500" b="0" i="1" u="none" strike="noStrike" kern="1200" cap="none" spc="0" baseline="0" dirty="0">
                <a:solidFill>
                  <a:srgbClr val="434343"/>
                </a:solidFill>
                <a:uFillTx/>
                <a:latin typeface="Open Sans"/>
                <a:ea typeface="Open Sans"/>
                <a:cs typeface="Open Sans"/>
              </a:rPr>
              <a:t>museums, archives, ephorates, municipalities, foundations, research centers and libraries</a:t>
            </a:r>
            <a:br>
              <a:rPr lang="en-US" sz="1500" b="0" i="1" u="none" strike="noStrike" kern="1200" cap="none" spc="0" baseline="0" dirty="0">
                <a:solidFill>
                  <a:srgbClr val="434343"/>
                </a:solidFill>
                <a:uFillTx/>
                <a:latin typeface="Open Sans"/>
                <a:ea typeface="Open Sans"/>
                <a:cs typeface="Open Sans"/>
              </a:rPr>
            </a:br>
            <a:endParaRPr lang="en-US" sz="1500" b="0" i="1" u="none" strike="noStrike" kern="1200" cap="none" spc="0" baseline="0" dirty="0">
              <a:solidFill>
                <a:srgbClr val="434343"/>
              </a:solidFill>
              <a:uFillTx/>
              <a:latin typeface="Open Sans"/>
              <a:ea typeface="Open Sans"/>
              <a:cs typeface="Open Sans"/>
            </a:endParaRPr>
          </a:p>
          <a:p>
            <a:pPr marL="457200" marR="0" lvl="0" indent="-317497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600" b="1" i="0" u="none" strike="noStrike" kern="1200" cap="none" spc="0" baseline="0" dirty="0">
                <a:solidFill>
                  <a:srgbClr val="009900"/>
                </a:solidFill>
                <a:uFillTx/>
                <a:latin typeface="Open Sans"/>
                <a:ea typeface="Open Sans"/>
                <a:cs typeface="Open Sans"/>
              </a:rPr>
              <a:t>8</a:t>
            </a:r>
            <a:r>
              <a:rPr lang="en-US" sz="1600" b="1" i="0" u="none" strike="noStrike" kern="1200" cap="none" spc="0" baseline="0" dirty="0">
                <a:solidFill>
                  <a:srgbClr val="009900"/>
                </a:solidFill>
                <a:uFillTx/>
                <a:latin typeface="Open Sans"/>
                <a:ea typeface="Open Sans"/>
                <a:cs typeface="Open Sans"/>
              </a:rPr>
              <a:t>00.000+  items</a:t>
            </a:r>
            <a:r>
              <a:rPr lang="en-US" sz="1600" b="0" i="0" u="none" strike="noStrike" kern="1200" cap="none" spc="0" baseline="0" dirty="0">
                <a:solidFill>
                  <a:srgbClr val="009900"/>
                </a:solidFill>
                <a:uFillTx/>
                <a:latin typeface="Open Sans"/>
                <a:ea typeface="Open Sans"/>
                <a:cs typeface="Open Sans"/>
              </a:rPr>
              <a:t> </a:t>
            </a:r>
            <a:br>
              <a:rPr lang="en-US" sz="1600" b="0" i="0" u="none" strike="noStrike" kern="1200" cap="none" spc="0" baseline="0" dirty="0"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</a:rPr>
            </a:br>
            <a:r>
              <a:rPr lang="en-US" sz="1500" b="0" i="1" u="none" strike="noStrike" kern="1200" cap="none" spc="0" baseline="0" dirty="0">
                <a:solidFill>
                  <a:srgbClr val="434343"/>
                </a:solidFill>
                <a:uFillTx/>
                <a:latin typeface="Open Sans"/>
                <a:ea typeface="Open Sans"/>
                <a:cs typeface="Open Sans"/>
              </a:rPr>
              <a:t>archeological sites, manuscripts, folklore </a:t>
            </a:r>
            <a:br>
              <a:rPr lang="en-US" sz="1500" b="0" i="1" u="none" strike="noStrike" kern="1200" cap="none" spc="0" baseline="0" dirty="0">
                <a:solidFill>
                  <a:srgbClr val="434343"/>
                </a:solidFill>
                <a:uFillTx/>
                <a:latin typeface="Open Sans"/>
                <a:ea typeface="Open Sans"/>
                <a:cs typeface="Open Sans"/>
              </a:rPr>
            </a:br>
            <a:r>
              <a:rPr lang="en-US" sz="1500" b="0" i="1" u="none" strike="noStrike" kern="1200" cap="none" spc="0" baseline="0" dirty="0">
                <a:solidFill>
                  <a:srgbClr val="434343"/>
                </a:solidFill>
                <a:uFillTx/>
                <a:latin typeface="Open Sans"/>
                <a:ea typeface="Open Sans"/>
                <a:cs typeface="Open Sans"/>
              </a:rPr>
              <a:t>and oral tradition, fine art and crafts, </a:t>
            </a:r>
            <a:br>
              <a:rPr lang="en-US" sz="1500" b="0" i="1" u="none" strike="noStrike" kern="1200" cap="none" spc="0" baseline="0" dirty="0">
                <a:solidFill>
                  <a:srgbClr val="434343"/>
                </a:solidFill>
                <a:uFillTx/>
                <a:latin typeface="Open Sans"/>
                <a:ea typeface="Open Sans"/>
                <a:cs typeface="Open Sans"/>
              </a:rPr>
            </a:br>
            <a:r>
              <a:rPr lang="en-US" sz="1500" b="0" i="1" u="none" strike="noStrike" kern="1200" cap="none" spc="0" baseline="0" dirty="0">
                <a:solidFill>
                  <a:srgbClr val="434343"/>
                </a:solidFill>
                <a:uFillTx/>
                <a:latin typeface="Open Sans"/>
                <a:ea typeface="Open Sans"/>
                <a:cs typeface="Open Sans"/>
              </a:rPr>
              <a:t>religious artifacts, maps, books, </a:t>
            </a:r>
            <a:r>
              <a:rPr lang="en-US" sz="1500" b="0" i="1" u="none" strike="noStrike" kern="1200" cap="none" spc="0" baseline="0" dirty="0" err="1">
                <a:solidFill>
                  <a:srgbClr val="434343"/>
                </a:solidFill>
                <a:uFillTx/>
                <a:latin typeface="Open Sans"/>
                <a:ea typeface="Open Sans"/>
                <a:cs typeface="Open Sans"/>
              </a:rPr>
              <a:t>etc</a:t>
            </a:r>
            <a:endParaRPr lang="en-US" sz="1600" b="0" i="1" u="none" strike="noStrike" kern="1200" cap="none" spc="0" baseline="0" dirty="0">
              <a:solidFill>
                <a:srgbClr val="666666"/>
              </a:solidFill>
              <a:uFillTx/>
              <a:latin typeface="Open Sans"/>
              <a:ea typeface="Open Sans"/>
              <a:cs typeface="Open Sans"/>
            </a:endParaRPr>
          </a:p>
          <a:p>
            <a:pPr marL="457200" marR="0" lvl="0" indent="-330198" algn="l" defTabSz="914400" rtl="0" fontAlgn="auto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1200" cap="none" spc="0" baseline="0" dirty="0">
                <a:solidFill>
                  <a:srgbClr val="009900"/>
                </a:solidFill>
                <a:uFillTx/>
                <a:latin typeface="Open Sans"/>
                <a:ea typeface="Open Sans"/>
                <a:cs typeface="Open Sans"/>
              </a:rPr>
              <a:t>500.000+</a:t>
            </a:r>
            <a:r>
              <a:rPr lang="en-US" sz="1600" b="0" i="0" u="none" strike="noStrike" kern="1200" cap="none" spc="0" baseline="0" dirty="0"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</a:rPr>
              <a:t> items delivered to</a:t>
            </a:r>
            <a:r>
              <a:rPr lang="en-US" sz="1600" b="0" i="0" u="none" strike="noStrike" kern="1200" cap="none" spc="0" baseline="0" dirty="0">
                <a:solidFill>
                  <a:srgbClr val="70AD47"/>
                </a:solidFill>
                <a:uFillTx/>
                <a:latin typeface="Open Sans"/>
                <a:ea typeface="Open Sans"/>
                <a:cs typeface="Open Sans"/>
              </a:rPr>
              <a:t> </a:t>
            </a:r>
            <a:r>
              <a:rPr lang="en-US" sz="1600" b="1" i="0" u="none" strike="noStrike" kern="1200" cap="none" spc="0" baseline="0" dirty="0" err="1">
                <a:solidFill>
                  <a:srgbClr val="009900"/>
                </a:solidFill>
                <a:uFillTx/>
                <a:latin typeface="Open Sans"/>
                <a:ea typeface="Open Sans"/>
                <a:cs typeface="Open Sans"/>
              </a:rPr>
              <a:t>Europeana</a:t>
            </a:r>
            <a:endParaRPr lang="en-US" sz="1600" b="1" i="0" u="none" strike="noStrike" kern="1200" cap="none" spc="0" baseline="0" dirty="0">
              <a:solidFill>
                <a:srgbClr val="009900"/>
              </a:solidFill>
              <a:uFillTx/>
              <a:latin typeface="Open Sans"/>
              <a:ea typeface="Open Sans"/>
              <a:cs typeface="Open Sans"/>
            </a:endParaRPr>
          </a:p>
        </p:txBody>
      </p:sp>
      <p:sp>
        <p:nvSpPr>
          <p:cNvPr id="4" name="Google Shape;138;p22">
            <a:extLst>
              <a:ext uri="{FF2B5EF4-FFF2-40B4-BE49-F238E27FC236}">
                <a16:creationId xmlns:a16="http://schemas.microsoft.com/office/drawing/2014/main" id="{F6703EBD-32D4-472F-B284-D662E32AAB6F}"/>
              </a:ext>
            </a:extLst>
          </p:cNvPr>
          <p:cNvSpPr txBox="1"/>
          <p:nvPr/>
        </p:nvSpPr>
        <p:spPr>
          <a:xfrm>
            <a:off x="6360749" y="2263222"/>
            <a:ext cx="5784896" cy="309659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91421" rIns="91421" bIns="91421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1200" cap="none" spc="0" baseline="0">
                <a:solidFill>
                  <a:srgbClr val="595959"/>
                </a:solidFill>
                <a:uFillTx/>
                <a:latin typeface="Open Sans"/>
                <a:ea typeface="Open Sans"/>
                <a:cs typeface="Open Sans"/>
              </a:rPr>
              <a:t>Biggest Greek scientific resources aggregator</a:t>
            </a:r>
            <a:r>
              <a:rPr lang="en-US" sz="1600" b="1" i="0" u="none" strike="noStrike" kern="1200" cap="none" spc="0" baseline="0"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</a:rPr>
              <a:t> </a:t>
            </a:r>
          </a:p>
          <a:p>
            <a:pPr marL="457200" marR="0" lvl="0" indent="-330198" algn="l" defTabSz="914400" rtl="0" fontAlgn="auto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1200" cap="none" spc="0" baseline="0">
                <a:solidFill>
                  <a:srgbClr val="07A3E7"/>
                </a:solidFill>
                <a:uFillTx/>
                <a:latin typeface="Open Sans"/>
                <a:ea typeface="Open Sans"/>
                <a:cs typeface="Open Sans"/>
              </a:rPr>
              <a:t>61</a:t>
            </a:r>
            <a:r>
              <a:rPr lang="en-US" sz="1600" b="0" i="0" u="none" strike="noStrike" kern="1200" cap="none" spc="0" baseline="0">
                <a:solidFill>
                  <a:srgbClr val="07A3E7"/>
                </a:solidFill>
                <a:uFillTx/>
                <a:latin typeface="Open Sans"/>
                <a:ea typeface="Open Sans"/>
                <a:cs typeface="Open Sans"/>
              </a:rPr>
              <a:t> </a:t>
            </a:r>
            <a:r>
              <a:rPr lang="en-US" sz="1600" b="1" i="0" u="none" strike="noStrike" kern="1200" cap="none" spc="0" baseline="0">
                <a:solidFill>
                  <a:srgbClr val="07A3E7"/>
                </a:solidFill>
                <a:uFillTx/>
                <a:latin typeface="Open Sans"/>
                <a:ea typeface="Open Sans"/>
                <a:cs typeface="Open Sans"/>
              </a:rPr>
              <a:t>institutions- 72</a:t>
            </a:r>
            <a:r>
              <a:rPr lang="en-US" sz="1600" b="0" i="0" u="none" strike="noStrike" kern="1200" cap="none" spc="0" baseline="0">
                <a:solidFill>
                  <a:srgbClr val="07A3E7"/>
                </a:solidFill>
                <a:uFillTx/>
                <a:latin typeface="Open Sans"/>
                <a:ea typeface="Open Sans"/>
                <a:cs typeface="Open Sans"/>
              </a:rPr>
              <a:t> </a:t>
            </a:r>
            <a:r>
              <a:rPr lang="en-US" sz="1600" b="1" i="0" u="none" strike="noStrike" kern="1200" cap="none" spc="0" baseline="0">
                <a:solidFill>
                  <a:srgbClr val="07A3E7"/>
                </a:solidFill>
                <a:uFillTx/>
                <a:latin typeface="Open Sans"/>
                <a:ea typeface="Open Sans"/>
                <a:cs typeface="Open Sans"/>
              </a:rPr>
              <a:t>collections</a:t>
            </a:r>
            <a:r>
              <a:rPr lang="en-US" sz="1600" b="0" i="0" u="none" strike="noStrike" kern="1200" cap="none" spc="0" baseline="0">
                <a:solidFill>
                  <a:srgbClr val="07A3E7"/>
                </a:solidFill>
                <a:uFillTx/>
                <a:latin typeface="Open Sans"/>
                <a:ea typeface="Open Sans"/>
                <a:cs typeface="Open Sans"/>
              </a:rPr>
              <a:t> </a:t>
            </a:r>
            <a:br>
              <a:rPr lang="en-US" sz="1600" b="0" i="0" u="none" strike="noStrike" kern="1200" cap="none" spc="0" baseline="0"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</a:rPr>
            </a:br>
            <a:r>
              <a:rPr lang="en-US" sz="1600" b="0" i="0" u="none" strike="noStrike" kern="1200" cap="none" spc="0" baseline="0"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</a:rPr>
              <a:t>Academic and institutional repositories</a:t>
            </a:r>
            <a:r>
              <a:rPr lang="en-US" sz="1500" b="0" i="1" u="none" strike="noStrike" kern="1200" cap="none" spc="0" baseline="0">
                <a:solidFill>
                  <a:srgbClr val="434343"/>
                </a:solidFill>
                <a:uFillTx/>
                <a:latin typeface="Open Sans"/>
                <a:ea typeface="Open Sans"/>
                <a:cs typeface="Open Sans"/>
              </a:rPr>
              <a:t>, </a:t>
            </a:r>
            <a:br>
              <a:rPr lang="en-US" sz="1500" b="0" i="1" u="none" strike="noStrike" kern="1200" cap="none" spc="0" baseline="0">
                <a:solidFill>
                  <a:srgbClr val="434343"/>
                </a:solidFill>
                <a:uFillTx/>
                <a:latin typeface="Open Sans"/>
                <a:ea typeface="Open Sans"/>
                <a:cs typeface="Open Sans"/>
              </a:rPr>
            </a:br>
            <a:r>
              <a:rPr lang="en-US" sz="1500" b="0" i="1" u="none" strike="noStrike" kern="1200" cap="none" spc="0" baseline="0">
                <a:solidFill>
                  <a:srgbClr val="434343"/>
                </a:solidFill>
                <a:uFillTx/>
                <a:latin typeface="Open Sans"/>
                <a:ea typeface="Open Sans"/>
                <a:cs typeface="Open Sans"/>
              </a:rPr>
              <a:t>research centres, scientific institutions, </a:t>
            </a:r>
            <a:br>
              <a:rPr lang="en-US" sz="1500" b="0" i="1" u="none" strike="noStrike" kern="1200" cap="none" spc="0" baseline="0">
                <a:solidFill>
                  <a:srgbClr val="434343"/>
                </a:solidFill>
                <a:uFillTx/>
                <a:latin typeface="Open Sans"/>
                <a:ea typeface="Open Sans"/>
                <a:cs typeface="Open Sans"/>
              </a:rPr>
            </a:br>
            <a:r>
              <a:rPr lang="en-US" sz="1500" b="0" i="1" u="none" strike="noStrike" kern="1200" cap="none" spc="0" baseline="0">
                <a:solidFill>
                  <a:srgbClr val="434343"/>
                </a:solidFill>
                <a:uFillTx/>
                <a:latin typeface="Open Sans"/>
                <a:ea typeface="Open Sans"/>
                <a:cs typeface="Open Sans"/>
              </a:rPr>
              <a:t>public libraries and foundations</a:t>
            </a:r>
          </a:p>
          <a:p>
            <a:pPr marL="457200" marR="0" lvl="0" indent="-330198" algn="l" defTabSz="914400" rtl="0" fontAlgn="auto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1200" cap="none" spc="0" baseline="0">
                <a:solidFill>
                  <a:srgbClr val="07A3E7"/>
                </a:solidFill>
                <a:uFillTx/>
                <a:latin typeface="Open Sans"/>
                <a:ea typeface="Open Sans"/>
                <a:cs typeface="Open Sans"/>
              </a:rPr>
              <a:t>720.000+</a:t>
            </a:r>
            <a:r>
              <a:rPr lang="en-US" sz="1600" b="0" i="0" u="none" strike="noStrike" kern="1200" cap="none" spc="0" baseline="0">
                <a:solidFill>
                  <a:srgbClr val="07A3E7"/>
                </a:solidFill>
                <a:uFillTx/>
                <a:latin typeface="Open Sans"/>
                <a:ea typeface="Open Sans"/>
                <a:cs typeface="Open Sans"/>
              </a:rPr>
              <a:t> </a:t>
            </a:r>
            <a:r>
              <a:rPr lang="en-US" sz="1600" b="1" i="0" u="none" strike="noStrike" kern="1200" cap="none" spc="0" baseline="0">
                <a:solidFill>
                  <a:srgbClr val="07A3E7"/>
                </a:solidFill>
                <a:uFillTx/>
                <a:latin typeface="Open Sans"/>
                <a:ea typeface="Open Sans"/>
                <a:cs typeface="Open Sans"/>
              </a:rPr>
              <a:t>items</a:t>
            </a:r>
            <a:br>
              <a:rPr lang="en-US" sz="1600" b="0" i="0" u="none" strike="noStrike" kern="1200" cap="none" spc="0" baseline="0"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</a:rPr>
            </a:br>
            <a:r>
              <a:rPr lang="en-US" sz="1500" b="0" i="1" u="none" strike="noStrike" kern="1200" cap="none" spc="0" baseline="0">
                <a:solidFill>
                  <a:srgbClr val="434343"/>
                </a:solidFill>
                <a:uFillTx/>
                <a:latin typeface="Open Sans"/>
                <a:ea typeface="Open Sans"/>
                <a:cs typeface="Open Sans"/>
              </a:rPr>
              <a:t>grey literature, books, pre-prints, </a:t>
            </a:r>
            <a:br>
              <a:rPr lang="en-US" sz="1500" b="0" i="1" u="none" strike="noStrike" kern="1200" cap="none" spc="0" baseline="0">
                <a:solidFill>
                  <a:srgbClr val="434343"/>
                </a:solidFill>
                <a:uFillTx/>
                <a:latin typeface="Open Sans"/>
                <a:ea typeface="Open Sans"/>
                <a:cs typeface="Open Sans"/>
              </a:rPr>
            </a:br>
            <a:r>
              <a:rPr lang="en-US" sz="1500" b="0" i="1" u="none" strike="noStrike" kern="1200" cap="none" spc="0" baseline="0">
                <a:solidFill>
                  <a:srgbClr val="434343"/>
                </a:solidFill>
                <a:uFillTx/>
                <a:latin typeface="Open Sans"/>
                <a:ea typeface="Open Sans"/>
                <a:cs typeface="Open Sans"/>
              </a:rPr>
              <a:t>openaccess articles, dissertations, datasets</a:t>
            </a:r>
            <a:endParaRPr lang="en-US" sz="1600" b="0" i="1" u="none" strike="noStrike" kern="1200" cap="none" spc="0" baseline="0">
              <a:solidFill>
                <a:srgbClr val="434343"/>
              </a:solidFill>
              <a:uFillTx/>
              <a:latin typeface="Open Sans"/>
              <a:ea typeface="Open Sans"/>
              <a:cs typeface="Open Sans"/>
            </a:endParaRPr>
          </a:p>
        </p:txBody>
      </p:sp>
      <p:pic>
        <p:nvPicPr>
          <p:cNvPr id="6" name="Google Shape;139;p22">
            <a:extLst>
              <a:ext uri="{FF2B5EF4-FFF2-40B4-BE49-F238E27FC236}">
                <a16:creationId xmlns:a16="http://schemas.microsoft.com/office/drawing/2014/main" id="{F9D0F483-42A2-4725-954E-10E6B057FFA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rcRect r="47903"/>
          <a:stretch>
            <a:fillRect/>
          </a:stretch>
        </p:blipFill>
        <p:spPr>
          <a:xfrm>
            <a:off x="719998" y="1079997"/>
            <a:ext cx="2022698" cy="77997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Google Shape;140;p22">
            <a:extLst>
              <a:ext uri="{FF2B5EF4-FFF2-40B4-BE49-F238E27FC236}">
                <a16:creationId xmlns:a16="http://schemas.microsoft.com/office/drawing/2014/main" id="{C028168E-52B0-4AEB-BF64-F8D14DA1F69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rcRect r="51939"/>
          <a:stretch>
            <a:fillRect/>
          </a:stretch>
        </p:blipFill>
        <p:spPr>
          <a:xfrm>
            <a:off x="6485473" y="1129046"/>
            <a:ext cx="2022698" cy="787847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42723651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B3ED685-DF5B-41A9-900E-CBA4C647F1CF}"/>
              </a:ext>
            </a:extLst>
          </p:cNvPr>
          <p:cNvSpPr/>
          <p:nvPr/>
        </p:nvSpPr>
        <p:spPr>
          <a:xfrm>
            <a:off x="5682840" y="2082402"/>
            <a:ext cx="6026229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</a:p>
          <a:p>
            <a:endParaRPr lang="en-US" sz="32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Agathi</a:t>
            </a:r>
            <a:r>
              <a:rPr lang="en-US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Papanoti</a:t>
            </a:r>
            <a:endParaRPr lang="en-US" sz="32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Archeologist / Information Specialist, MA </a:t>
            </a:r>
          </a:p>
          <a:p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apapano@ekt.gr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D22F41-1C20-4728-B3C8-6046602409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65732"/>
            <a:ext cx="4858871" cy="23417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C26FE6-61C9-42A0-BC23-B43E9F135D0D}"/>
              </a:ext>
            </a:extLst>
          </p:cNvPr>
          <p:cNvSpPr txBox="1"/>
          <p:nvPr/>
        </p:nvSpPr>
        <p:spPr>
          <a:xfrm>
            <a:off x="368135" y="5284519"/>
            <a:ext cx="4490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searchculture@ekt.gr</a:t>
            </a:r>
            <a:endParaRPr lang="en-US" sz="28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55299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5700A3-E682-43E6-9E36-AFFE637A7E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"/>
            <a:ext cx="12192000" cy="6842760"/>
          </a:xfrm>
          <a:prstGeom prst="rect">
            <a:avLst/>
          </a:prstGeom>
        </p:spPr>
      </p:pic>
      <p:sp>
        <p:nvSpPr>
          <p:cNvPr id="3" name="Google Shape;145;p23">
            <a:extLst>
              <a:ext uri="{FF2B5EF4-FFF2-40B4-BE49-F238E27FC236}">
                <a16:creationId xmlns:a16="http://schemas.microsoft.com/office/drawing/2014/main" id="{45AA9160-5D22-4CB6-A7A8-1D7218FBE21C}"/>
              </a:ext>
            </a:extLst>
          </p:cNvPr>
          <p:cNvSpPr txBox="1">
            <a:spLocks/>
          </p:cNvSpPr>
          <p:nvPr/>
        </p:nvSpPr>
        <p:spPr>
          <a:xfrm>
            <a:off x="588004" y="1079997"/>
            <a:ext cx="2933102" cy="8709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Vision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Google Shape;146;p23">
            <a:extLst>
              <a:ext uri="{FF2B5EF4-FFF2-40B4-BE49-F238E27FC236}">
                <a16:creationId xmlns:a16="http://schemas.microsoft.com/office/drawing/2014/main" id="{9572895C-3179-425D-9D82-6F373CF5240D}"/>
              </a:ext>
            </a:extLst>
          </p:cNvPr>
          <p:cNvSpPr txBox="1">
            <a:spLocks/>
          </p:cNvSpPr>
          <p:nvPr/>
        </p:nvSpPr>
        <p:spPr>
          <a:xfrm>
            <a:off x="4358176" y="1079997"/>
            <a:ext cx="6578998" cy="40857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Contributing towards a </a:t>
            </a: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Digital Public Space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where the scientific and cultural content </a:t>
            </a:r>
            <a:b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that has been funded- in particular </a:t>
            </a:r>
            <a:b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by public funds- is reliable, accessible, </a:t>
            </a:r>
            <a:b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reusable and available in the long run, </a:t>
            </a:r>
            <a:b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to any community of interest and 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the general public, with minimum access </a:t>
            </a:r>
            <a:b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requirements, in order to enable learning, creativity, inspiration and innovation.</a:t>
            </a:r>
            <a:r>
              <a:rPr lang="en-US" sz="2150" dirty="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sz="16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6049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5700A3-E682-43E6-9E36-AFFE637A7E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"/>
            <a:ext cx="12192000" cy="68427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3945D3-FBA3-4BF2-A0A4-8CBFDC7846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78" b="22659"/>
          <a:stretch/>
        </p:blipFill>
        <p:spPr>
          <a:xfrm>
            <a:off x="3661298" y="484662"/>
            <a:ext cx="4869403" cy="39544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CA0979-64B7-4A24-AB46-430055EEA54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59"/>
          <a:stretch/>
        </p:blipFill>
        <p:spPr>
          <a:xfrm>
            <a:off x="3789588" y="4625439"/>
            <a:ext cx="4612821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8540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5700A3-E682-43E6-9E36-AFFE637A7E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"/>
            <a:ext cx="12192000" cy="6842760"/>
          </a:xfrm>
          <a:prstGeom prst="rect">
            <a:avLst/>
          </a:prstGeom>
        </p:spPr>
      </p:pic>
      <p:grpSp>
        <p:nvGrpSpPr>
          <p:cNvPr id="3" name="Google Shape;471;p45">
            <a:extLst>
              <a:ext uri="{FF2B5EF4-FFF2-40B4-BE49-F238E27FC236}">
                <a16:creationId xmlns:a16="http://schemas.microsoft.com/office/drawing/2014/main" id="{3ADC431F-4704-409E-93CB-E07C5CA831D6}"/>
              </a:ext>
            </a:extLst>
          </p:cNvPr>
          <p:cNvGrpSpPr/>
          <p:nvPr/>
        </p:nvGrpSpPr>
        <p:grpSpPr>
          <a:xfrm>
            <a:off x="4778228" y="1737946"/>
            <a:ext cx="7244251" cy="4233882"/>
            <a:chOff x="4812011" y="1700235"/>
            <a:chExt cx="7244251" cy="4233882"/>
          </a:xfrm>
        </p:grpSpPr>
        <p:pic>
          <p:nvPicPr>
            <p:cNvPr id="4" name="Google Shape;472;p45">
              <a:extLst>
                <a:ext uri="{FF2B5EF4-FFF2-40B4-BE49-F238E27FC236}">
                  <a16:creationId xmlns:a16="http://schemas.microsoft.com/office/drawing/2014/main" id="{55D21AAD-303B-4538-937E-9BA80C698D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812011" y="1700235"/>
              <a:ext cx="7182045" cy="4233882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6" name="Google Shape;473;p45">
              <a:extLst>
                <a:ext uri="{FF2B5EF4-FFF2-40B4-BE49-F238E27FC236}">
                  <a16:creationId xmlns:a16="http://schemas.microsoft.com/office/drawing/2014/main" id="{0732BD8C-A21E-4096-B23A-918E1A6D94B8}"/>
                </a:ext>
              </a:extLst>
            </p:cNvPr>
            <p:cNvSpPr/>
            <p:nvPr/>
          </p:nvSpPr>
          <p:spPr>
            <a:xfrm>
              <a:off x="9938348" y="4834981"/>
              <a:ext cx="2117914" cy="1041172"/>
            </a:xfrm>
            <a:prstGeom prst="rect">
              <a:avLst/>
            </a:pr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21" tIns="91421" rIns="91421" bIns="91421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7" name="Google Shape;474;p45">
              <a:extLst>
                <a:ext uri="{FF2B5EF4-FFF2-40B4-BE49-F238E27FC236}">
                  <a16:creationId xmlns:a16="http://schemas.microsoft.com/office/drawing/2014/main" id="{1751DBA8-D3B7-4964-9C2D-DE3A0A03A169}"/>
                </a:ext>
              </a:extLst>
            </p:cNvPr>
            <p:cNvCxnSpPr/>
            <p:nvPr/>
          </p:nvCxnSpPr>
          <p:spPr>
            <a:xfrm rot="10799975" flipH="1">
              <a:off x="9765444" y="4262795"/>
              <a:ext cx="535528" cy="722266"/>
            </a:xfrm>
            <a:prstGeom prst="straightConnector1">
              <a:avLst/>
            </a:prstGeom>
            <a:noFill/>
            <a:ln w="38103" cap="flat">
              <a:solidFill>
                <a:srgbClr val="41AD49"/>
              </a:solidFill>
              <a:prstDash val="solid"/>
              <a:round/>
            </a:ln>
          </p:spPr>
        </p:cxnSp>
        <p:sp>
          <p:nvSpPr>
            <p:cNvPr id="8" name="Google Shape;475;p45">
              <a:extLst>
                <a:ext uri="{FF2B5EF4-FFF2-40B4-BE49-F238E27FC236}">
                  <a16:creationId xmlns:a16="http://schemas.microsoft.com/office/drawing/2014/main" id="{B316D793-5901-49D9-93F9-610254741CB3}"/>
                </a:ext>
              </a:extLst>
            </p:cNvPr>
            <p:cNvSpPr/>
            <p:nvPr/>
          </p:nvSpPr>
          <p:spPr>
            <a:xfrm>
              <a:off x="9938339" y="3016870"/>
              <a:ext cx="2117914" cy="722257"/>
            </a:xfrm>
            <a:prstGeom prst="rect">
              <a:avLst/>
            </a:pr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21" tIns="91421" rIns="91421" bIns="91421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" name="Google Shape;476;p45">
              <a:extLst>
                <a:ext uri="{FF2B5EF4-FFF2-40B4-BE49-F238E27FC236}">
                  <a16:creationId xmlns:a16="http://schemas.microsoft.com/office/drawing/2014/main" id="{5000D730-496A-4EDE-8209-2500CB05FC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0074200" y="3071725"/>
              <a:ext cx="1806982" cy="706950"/>
            </a:xfrm>
            <a:prstGeom prst="rect">
              <a:avLst/>
            </a:prstGeom>
            <a:noFill/>
            <a:ln cap="flat">
              <a:noFill/>
            </a:ln>
          </p:spPr>
        </p:pic>
      </p:grpSp>
      <p:sp>
        <p:nvSpPr>
          <p:cNvPr id="10" name="Google Shape;477;p45">
            <a:extLst>
              <a:ext uri="{FF2B5EF4-FFF2-40B4-BE49-F238E27FC236}">
                <a16:creationId xmlns:a16="http://schemas.microsoft.com/office/drawing/2014/main" id="{83C87E30-9E98-4E5D-9485-40F41D099F7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55956" y="538123"/>
            <a:ext cx="7244398" cy="5205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1" tIns="45701" rIns="91421" bIns="45701" anchor="t" anchorCtr="0" compatLnSpc="1">
            <a:noAutofit/>
          </a:bodyPr>
          <a:lstStyle/>
          <a:p>
            <a:pPr lvl="0"/>
            <a:r>
              <a:rPr lang="en-US" sz="5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aggregation workflow</a:t>
            </a:r>
          </a:p>
        </p:txBody>
      </p:sp>
      <p:sp>
        <p:nvSpPr>
          <p:cNvPr id="11" name="Google Shape;478;p45">
            <a:extLst>
              <a:ext uri="{FF2B5EF4-FFF2-40B4-BE49-F238E27FC236}">
                <a16:creationId xmlns:a16="http://schemas.microsoft.com/office/drawing/2014/main" id="{8F7DC7FA-504A-47D8-905D-CE2F07DA326C}"/>
              </a:ext>
            </a:extLst>
          </p:cNvPr>
          <p:cNvSpPr txBox="1"/>
          <p:nvPr/>
        </p:nvSpPr>
        <p:spPr>
          <a:xfrm>
            <a:off x="1113602" y="2729771"/>
            <a:ext cx="3968102" cy="177959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91421" rIns="91421" bIns="91421" anchor="t" anchorCtr="0" compatLnSpc="1">
            <a:noAutofit/>
          </a:bodyPr>
          <a:lstStyle/>
          <a:p>
            <a:pPr marL="45720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900" b="0" i="0" u="none" strike="noStrike" kern="1200" cap="none" spc="0" baseline="0" dirty="0">
              <a:solidFill>
                <a:schemeClr val="tx1">
                  <a:lumMod val="50000"/>
                  <a:lumOff val="50000"/>
                </a:schemeClr>
              </a:solidFill>
              <a:uFillTx/>
              <a:latin typeface="Arial" panose="020B0604020202020204" pitchFamily="34" charset="0"/>
              <a:ea typeface="Open Sans"/>
              <a:cs typeface="Arial" panose="020B0604020202020204" pitchFamily="34" charset="0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i="0" u="none" strike="noStrike" kern="1200" cap="none" spc="0" baseline="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Open Sans"/>
                <a:cs typeface="Arial" panose="020B0604020202020204" pitchFamily="34" charset="0"/>
              </a:rPr>
              <a:t>Emphasis on enrichment processes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900" b="0" i="0" u="none" strike="noStrike" kern="1200" cap="none" spc="0" baseline="0" dirty="0">
              <a:solidFill>
                <a:schemeClr val="tx1">
                  <a:lumMod val="50000"/>
                  <a:lumOff val="50000"/>
                </a:schemeClr>
              </a:solidFill>
              <a:uFillTx/>
              <a:latin typeface="Arial" panose="020B0604020202020204" pitchFamily="34" charset="0"/>
              <a:ea typeface="Open Sans"/>
              <a:cs typeface="Arial" panose="020B0604020202020204" pitchFamily="34" charset="0"/>
            </a:endParaRPr>
          </a:p>
        </p:txBody>
      </p:sp>
      <p:sp>
        <p:nvSpPr>
          <p:cNvPr id="12" name="Google Shape;480;p45">
            <a:extLst>
              <a:ext uri="{FF2B5EF4-FFF2-40B4-BE49-F238E27FC236}">
                <a16:creationId xmlns:a16="http://schemas.microsoft.com/office/drawing/2014/main" id="{B275AE73-E0AE-4B57-9C87-D5E5D7A4718D}"/>
              </a:ext>
            </a:extLst>
          </p:cNvPr>
          <p:cNvSpPr txBox="1"/>
          <p:nvPr/>
        </p:nvSpPr>
        <p:spPr>
          <a:xfrm>
            <a:off x="5719772" y="2937154"/>
            <a:ext cx="2651403" cy="5748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91421" rIns="91421" bIns="91421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1" i="0" u="none" strike="noStrike" kern="1200" cap="none" spc="0" baseline="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Open Sans"/>
                <a:cs typeface="Arial" panose="020B0604020202020204" pitchFamily="34" charset="0"/>
              </a:rPr>
              <a:t>Semantic enrichment tools </a:t>
            </a:r>
          </a:p>
        </p:txBody>
      </p:sp>
      <p:cxnSp>
        <p:nvCxnSpPr>
          <p:cNvPr id="13" name="Google Shape;481;p45">
            <a:extLst>
              <a:ext uri="{FF2B5EF4-FFF2-40B4-BE49-F238E27FC236}">
                <a16:creationId xmlns:a16="http://schemas.microsoft.com/office/drawing/2014/main" id="{C7727BC7-F6B9-453A-B499-73E1060C5B24}"/>
              </a:ext>
            </a:extLst>
          </p:cNvPr>
          <p:cNvCxnSpPr>
            <a:cxnSpLocks/>
          </p:cNvCxnSpPr>
          <p:nvPr/>
        </p:nvCxnSpPr>
        <p:spPr>
          <a:xfrm flipH="1">
            <a:off x="8371175" y="3114797"/>
            <a:ext cx="796576" cy="195901"/>
          </a:xfrm>
          <a:prstGeom prst="straightConnector1">
            <a:avLst/>
          </a:prstGeom>
          <a:noFill/>
          <a:ln w="19046" cap="flat">
            <a:solidFill>
              <a:srgbClr val="B5008C"/>
            </a:solidFill>
            <a:prstDash val="solid"/>
            <a:round/>
          </a:ln>
        </p:spPr>
      </p:cxnSp>
      <p:sp>
        <p:nvSpPr>
          <p:cNvPr id="14" name="Google Shape;482;p45">
            <a:extLst>
              <a:ext uri="{FF2B5EF4-FFF2-40B4-BE49-F238E27FC236}">
                <a16:creationId xmlns:a16="http://schemas.microsoft.com/office/drawing/2014/main" id="{C9925A6C-F645-4529-B028-6D2583B30BAA}"/>
              </a:ext>
            </a:extLst>
          </p:cNvPr>
          <p:cNvSpPr txBox="1"/>
          <p:nvPr/>
        </p:nvSpPr>
        <p:spPr>
          <a:xfrm>
            <a:off x="9039548" y="714201"/>
            <a:ext cx="2867997" cy="5748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91421" rIns="91421" bIns="91421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1" i="0" u="none" strike="noStrike" kern="1200" cap="none" spc="0" baseline="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Open Sans"/>
                <a:cs typeface="Arial" panose="020B0604020202020204" pitchFamily="34" charset="0"/>
              </a:rPr>
              <a:t>Vocabularies publishing platform </a:t>
            </a:r>
          </a:p>
        </p:txBody>
      </p:sp>
      <p:cxnSp>
        <p:nvCxnSpPr>
          <p:cNvPr id="15" name="Google Shape;483;p45">
            <a:extLst>
              <a:ext uri="{FF2B5EF4-FFF2-40B4-BE49-F238E27FC236}">
                <a16:creationId xmlns:a16="http://schemas.microsoft.com/office/drawing/2014/main" id="{499583EB-FC76-4E40-BBA5-C9BFACFEDCB7}"/>
              </a:ext>
            </a:extLst>
          </p:cNvPr>
          <p:cNvCxnSpPr>
            <a:cxnSpLocks/>
          </p:cNvCxnSpPr>
          <p:nvPr/>
        </p:nvCxnSpPr>
        <p:spPr>
          <a:xfrm flipV="1">
            <a:off x="9479558" y="1439973"/>
            <a:ext cx="0" cy="234229"/>
          </a:xfrm>
          <a:prstGeom prst="straightConnector1">
            <a:avLst/>
          </a:prstGeom>
          <a:noFill/>
          <a:ln w="19046" cap="flat">
            <a:solidFill>
              <a:srgbClr val="B5008C"/>
            </a:solidFill>
            <a:prstDash val="solid"/>
            <a:round/>
          </a:ln>
        </p:spPr>
      </p:cxnSp>
    </p:spTree>
    <p:extLst>
      <p:ext uri="{BB962C8B-B14F-4D97-AF65-F5344CB8AC3E}">
        <p14:creationId xmlns:p14="http://schemas.microsoft.com/office/powerpoint/2010/main" val="39138505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5700A3-E682-43E6-9E36-AFFE637A7E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"/>
            <a:ext cx="12192000" cy="6842760"/>
          </a:xfrm>
          <a:prstGeom prst="rect">
            <a:avLst/>
          </a:prstGeom>
        </p:spPr>
      </p:pic>
      <p:sp>
        <p:nvSpPr>
          <p:cNvPr id="3" name="Google Shape;510;p48">
            <a:extLst>
              <a:ext uri="{FF2B5EF4-FFF2-40B4-BE49-F238E27FC236}">
                <a16:creationId xmlns:a16="http://schemas.microsoft.com/office/drawing/2014/main" id="{CE3F2108-7F61-4685-A0AB-D6ED14CC908E}"/>
              </a:ext>
            </a:extLst>
          </p:cNvPr>
          <p:cNvSpPr txBox="1"/>
          <p:nvPr/>
        </p:nvSpPr>
        <p:spPr>
          <a:xfrm>
            <a:off x="283329" y="556549"/>
            <a:ext cx="3877961" cy="69648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91421" rIns="91421" bIns="91421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Original Item Types</a:t>
            </a:r>
          </a:p>
        </p:txBody>
      </p:sp>
      <p:pic>
        <p:nvPicPr>
          <p:cNvPr id="4" name="Google Shape;511;p48">
            <a:extLst>
              <a:ext uri="{FF2B5EF4-FFF2-40B4-BE49-F238E27FC236}">
                <a16:creationId xmlns:a16="http://schemas.microsoft.com/office/drawing/2014/main" id="{51BE062E-D2A1-4EAE-92E1-75266C0DC17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0496" y="1129900"/>
            <a:ext cx="4223628" cy="219383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Google Shape;512;p48">
            <a:extLst>
              <a:ext uri="{FF2B5EF4-FFF2-40B4-BE49-F238E27FC236}">
                <a16:creationId xmlns:a16="http://schemas.microsoft.com/office/drawing/2014/main" id="{AA2A0030-86C0-42F3-9FE8-5C13B26CD529}"/>
              </a:ext>
            </a:extLst>
          </p:cNvPr>
          <p:cNvSpPr txBox="1"/>
          <p:nvPr/>
        </p:nvSpPr>
        <p:spPr>
          <a:xfrm>
            <a:off x="4879918" y="3312088"/>
            <a:ext cx="3393823" cy="73962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91421" rIns="91421" bIns="91421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i="0" u="none" strike="noStrike" kern="1200" cap="none" spc="0" baseline="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Open Sans"/>
                <a:cs typeface="Arial" panose="020B0604020202020204" pitchFamily="34" charset="0"/>
              </a:rPr>
              <a:t>Original Subjects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400" b="1" i="0" u="none" strike="noStrike" kern="1200" cap="none" spc="0" baseline="0" dirty="0">
              <a:solidFill>
                <a:schemeClr val="tx1">
                  <a:lumMod val="50000"/>
                  <a:lumOff val="50000"/>
                </a:schemeClr>
              </a:solidFill>
              <a:uFillTx/>
              <a:latin typeface="Arial" panose="020B0604020202020204" pitchFamily="34" charset="0"/>
              <a:ea typeface="Open Sans"/>
              <a:cs typeface="Arial" panose="020B0604020202020204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400" b="1" i="0" u="none" strike="noStrike" kern="1200" cap="none" spc="0" baseline="0" dirty="0">
              <a:solidFill>
                <a:schemeClr val="tx1">
                  <a:lumMod val="50000"/>
                  <a:lumOff val="50000"/>
                </a:schemeClr>
              </a:solidFill>
              <a:uFillTx/>
              <a:latin typeface="Arial" panose="020B0604020202020204" pitchFamily="34" charset="0"/>
              <a:ea typeface="Open Sans"/>
              <a:cs typeface="Arial" panose="020B0604020202020204" pitchFamily="34" charset="0"/>
            </a:endParaRPr>
          </a:p>
        </p:txBody>
      </p:sp>
      <p:pic>
        <p:nvPicPr>
          <p:cNvPr id="7" name="Google Shape;513;p48">
            <a:extLst>
              <a:ext uri="{FF2B5EF4-FFF2-40B4-BE49-F238E27FC236}">
                <a16:creationId xmlns:a16="http://schemas.microsoft.com/office/drawing/2014/main" id="{A72A16E5-70EA-4A0C-B7EA-E68DD13DFF1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rcRect l="18939" t="21044" r="14769" b="23734"/>
          <a:stretch>
            <a:fillRect/>
          </a:stretch>
        </p:blipFill>
        <p:spPr>
          <a:xfrm>
            <a:off x="4598572" y="3883639"/>
            <a:ext cx="4677363" cy="296486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Google Shape;522;p49">
            <a:extLst>
              <a:ext uri="{FF2B5EF4-FFF2-40B4-BE49-F238E27FC236}">
                <a16:creationId xmlns:a16="http://schemas.microsoft.com/office/drawing/2014/main" id="{BBD359F8-2551-4BCA-9239-C2BC6740F63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273741" y="1253038"/>
            <a:ext cx="3807763" cy="248367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9" name="Google Shape;523;p49">
            <a:extLst>
              <a:ext uri="{FF2B5EF4-FFF2-40B4-BE49-F238E27FC236}">
                <a16:creationId xmlns:a16="http://schemas.microsoft.com/office/drawing/2014/main" id="{E4F406E8-026C-4E6E-99A2-C351A80C19EE}"/>
              </a:ext>
            </a:extLst>
          </p:cNvPr>
          <p:cNvSpPr txBox="1"/>
          <p:nvPr/>
        </p:nvSpPr>
        <p:spPr>
          <a:xfrm>
            <a:off x="8896782" y="349912"/>
            <a:ext cx="2330403" cy="43769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91421" rIns="91421" bIns="91421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Original Time Values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1" i="0" u="none" strike="noStrike" kern="1200" cap="none" spc="0" baseline="0" dirty="0">
              <a:solidFill>
                <a:schemeClr val="tx1">
                  <a:lumMod val="50000"/>
                  <a:lumOff val="50000"/>
                </a:schemeClr>
              </a:solidFill>
              <a:uFillTx/>
              <a:latin typeface="Arial" panose="020B0604020202020204" pitchFamily="34" charset="0"/>
              <a:ea typeface="Open Sans"/>
              <a:cs typeface="Arial" panose="020B0604020202020204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1" i="0" u="none" strike="noStrike" kern="1200" cap="none" spc="0" baseline="0" dirty="0">
              <a:solidFill>
                <a:schemeClr val="tx1">
                  <a:lumMod val="50000"/>
                  <a:lumOff val="50000"/>
                </a:schemeClr>
              </a:solidFill>
              <a:uFillTx/>
              <a:latin typeface="Arial" panose="020B0604020202020204" pitchFamily="34" charset="0"/>
              <a:ea typeface="Open Sans"/>
              <a:cs typeface="Arial" panose="020B0604020202020204" pitchFamily="34" charset="0"/>
            </a:endParaRP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E294669B-79FB-49C7-BAE6-2B5975B60CA2}"/>
              </a:ext>
            </a:extLst>
          </p:cNvPr>
          <p:cNvSpPr txBox="1"/>
          <p:nvPr/>
        </p:nvSpPr>
        <p:spPr>
          <a:xfrm>
            <a:off x="4537490" y="51755"/>
            <a:ext cx="3936519" cy="46166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i="0" u="none" strike="noStrike" kern="1200" cap="none" spc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Metadata Heterogeneity</a:t>
            </a:r>
          </a:p>
        </p:txBody>
      </p:sp>
    </p:spTree>
    <p:extLst>
      <p:ext uri="{BB962C8B-B14F-4D97-AF65-F5344CB8AC3E}">
        <p14:creationId xmlns:p14="http://schemas.microsoft.com/office/powerpoint/2010/main" val="33612418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802BF-CD16-41E7-94AF-7AC53803E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56B6D5-7F1A-4C9F-B867-713863D6DD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CB73B6-A1B9-41DF-91CD-35BA9D8190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50" y="385762"/>
            <a:ext cx="11925300" cy="608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9587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5700A3-E682-43E6-9E36-AFFE637A7E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"/>
            <a:ext cx="12192000" cy="6842760"/>
          </a:xfrm>
          <a:prstGeom prst="rect">
            <a:avLst/>
          </a:prstGeom>
        </p:spPr>
      </p:pic>
      <p:pic>
        <p:nvPicPr>
          <p:cNvPr id="3" name="Picture 2" descr="Text, timeline&#10;&#10;Description automatically generated">
            <a:extLst>
              <a:ext uri="{FF2B5EF4-FFF2-40B4-BE49-F238E27FC236}">
                <a16:creationId xmlns:a16="http://schemas.microsoft.com/office/drawing/2014/main" id="{566FED5D-A7D1-4A41-9228-7D62DF56DB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1353786" y="0"/>
            <a:ext cx="10695709" cy="6857999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6916098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524</TotalTime>
  <Words>2147</Words>
  <Application>Microsoft Office PowerPoint</Application>
  <PresentationFormat>Widescreen</PresentationFormat>
  <Paragraphs>269</Paragraphs>
  <Slides>30</Slides>
  <Notes>30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Calibri</vt:lpstr>
      <vt:lpstr>Calibri Light</vt:lpstr>
      <vt:lpstr>Open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aggregation workflow</vt:lpstr>
      <vt:lpstr>PowerPoint Presentation</vt:lpstr>
      <vt:lpstr>PowerPoint Presentation</vt:lpstr>
      <vt:lpstr>PowerPoint Presentation</vt:lpstr>
      <vt:lpstr>PowerPoint Presentation</vt:lpstr>
      <vt:lpstr>Semantic Enrichment Methodology</vt:lpstr>
      <vt:lpstr>Semantic Enrichment Tools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Αγάθη Παπανότη</dc:creator>
  <cp:lastModifiedBy>Αγάθη Παπανότη</cp:lastModifiedBy>
  <cp:revision>29</cp:revision>
  <dcterms:created xsi:type="dcterms:W3CDTF">2022-05-31T07:36:56Z</dcterms:created>
  <dcterms:modified xsi:type="dcterms:W3CDTF">2022-06-01T12:57:33Z</dcterms:modified>
</cp:coreProperties>
</file>