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 id="2147483650" r:id="rId2"/>
    <p:sldMasterId id="2147484462" r:id="rId3"/>
  </p:sldMasterIdLst>
  <p:notesMasterIdLst>
    <p:notesMasterId r:id="rId25"/>
  </p:notesMasterIdLst>
  <p:handoutMasterIdLst>
    <p:handoutMasterId r:id="rId26"/>
  </p:handoutMasterIdLst>
  <p:sldIdLst>
    <p:sldId id="1303" r:id="rId4"/>
    <p:sldId id="1813" r:id="rId5"/>
    <p:sldId id="1820" r:id="rId6"/>
    <p:sldId id="1347" r:id="rId7"/>
    <p:sldId id="1357" r:id="rId8"/>
    <p:sldId id="1310" r:id="rId9"/>
    <p:sldId id="295" r:id="rId10"/>
    <p:sldId id="259" r:id="rId11"/>
    <p:sldId id="279" r:id="rId12"/>
    <p:sldId id="358" r:id="rId13"/>
    <p:sldId id="1781" r:id="rId14"/>
    <p:sldId id="1808" r:id="rId15"/>
    <p:sldId id="1784" r:id="rId16"/>
    <p:sldId id="1795" r:id="rId17"/>
    <p:sldId id="1787" r:id="rId18"/>
    <p:sldId id="1809" r:id="rId19"/>
    <p:sldId id="1807" r:id="rId20"/>
    <p:sldId id="1369" r:id="rId21"/>
    <p:sldId id="1816" r:id="rId22"/>
    <p:sldId id="1821" r:id="rId23"/>
    <p:sldId id="1370" r:id="rId2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cock, Michelle (NIH/NIEHS) [E]" initials="HM([" lastIdx="2" clrIdx="0">
    <p:extLst>
      <p:ext uri="{19B8F6BF-5375-455C-9EA6-DF929625EA0E}">
        <p15:presenceInfo xmlns:p15="http://schemas.microsoft.com/office/powerpoint/2012/main" userId="S::HeacockM@nih.gov::5960ddfd-c74e-4398-afad-b5afa9d2f5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0166"/>
    <a:srgbClr val="609F8E"/>
    <a:srgbClr val="F4DCE9"/>
    <a:srgbClr val="A6326F"/>
    <a:srgbClr val="007370"/>
    <a:srgbClr val="009999"/>
    <a:srgbClr val="27249C"/>
    <a:srgbClr val="BA5003"/>
    <a:srgbClr val="558D7E"/>
    <a:srgbClr val="519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54" autoAdjust="0"/>
    <p:restoredTop sz="91800" autoAdjust="0"/>
  </p:normalViewPr>
  <p:slideViewPr>
    <p:cSldViewPr snapToGrid="0">
      <p:cViewPr varScale="1">
        <p:scale>
          <a:sx n="115" d="100"/>
          <a:sy n="115" d="100"/>
        </p:scale>
        <p:origin x="1110" y="114"/>
      </p:cViewPr>
      <p:guideLst>
        <p:guide orient="horz" pos="1344"/>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666A80-D2AE-4951-9B3F-AD8F3031727E}"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DE5A84AE-C37E-4339-B1A9-ACD1C59B81C6}">
      <dgm:prSet phldrT="[Text]" custT="1">
        <dgm:style>
          <a:lnRef idx="1">
            <a:schemeClr val="accent2"/>
          </a:lnRef>
          <a:fillRef idx="2">
            <a:schemeClr val="accent2"/>
          </a:fillRef>
          <a:effectRef idx="1">
            <a:schemeClr val="accent2"/>
          </a:effectRef>
          <a:fontRef idx="minor">
            <a:schemeClr val="dk1"/>
          </a:fontRef>
        </dgm:style>
      </dgm:prSet>
      <dgm:spPr/>
      <dgm:t>
        <a:bodyPr/>
        <a:lstStyle/>
        <a:p>
          <a:pPr>
            <a:buFont typeface="Arial" panose="020B0604020202020204" pitchFamily="34" charset="0"/>
            <a:buChar char="•"/>
          </a:pPr>
          <a:r>
            <a:rPr lang="en-US" sz="1600" b="1" dirty="0">
              <a:latin typeface="Arial" panose="020B0604020202020204" pitchFamily="34" charset="0"/>
              <a:cs typeface="Arial" panose="020B0604020202020204" pitchFamily="34" charset="0"/>
            </a:rPr>
            <a:t>Expand and enhance SRP data integration, interoperability and reuse</a:t>
          </a:r>
        </a:p>
      </dgm:t>
    </dgm:pt>
    <dgm:pt modelId="{812041F5-0527-4AB5-971C-215310837000}" type="parTrans" cxnId="{76ED1DB5-C52A-49AE-B10C-E5D54D1A9061}">
      <dgm:prSet/>
      <dgm:spPr/>
      <dgm:t>
        <a:bodyPr/>
        <a:lstStyle/>
        <a:p>
          <a:endParaRPr lang="en-US" sz="1600" b="1">
            <a:latin typeface="Arial" panose="020B0604020202020204" pitchFamily="34" charset="0"/>
            <a:cs typeface="Arial" panose="020B0604020202020204" pitchFamily="34" charset="0"/>
          </a:endParaRPr>
        </a:p>
      </dgm:t>
    </dgm:pt>
    <dgm:pt modelId="{4F4C4BC1-E6E7-4647-A3AA-391A5DBF40DB}" type="sibTrans" cxnId="{76ED1DB5-C52A-49AE-B10C-E5D54D1A9061}">
      <dgm:prSet/>
      <dgm:spPr/>
      <dgm:t>
        <a:bodyPr/>
        <a:lstStyle/>
        <a:p>
          <a:endParaRPr lang="en-US" sz="1600" b="1">
            <a:latin typeface="Arial" panose="020B0604020202020204" pitchFamily="34" charset="0"/>
            <a:cs typeface="Arial" panose="020B0604020202020204" pitchFamily="34" charset="0"/>
          </a:endParaRPr>
        </a:p>
      </dgm:t>
    </dgm:pt>
    <dgm:pt modelId="{A43BAEF9-A689-469B-BEC6-6643998821C5}">
      <dgm:prSet custT="1">
        <dgm:style>
          <a:lnRef idx="1">
            <a:schemeClr val="accent3"/>
          </a:lnRef>
          <a:fillRef idx="2">
            <a:schemeClr val="accent3"/>
          </a:fillRef>
          <a:effectRef idx="1">
            <a:schemeClr val="accent3"/>
          </a:effectRef>
          <a:fontRef idx="minor">
            <a:schemeClr val="dk1"/>
          </a:fontRef>
        </dgm:style>
      </dgm:prSet>
      <dgm:spPr/>
      <dgm:t>
        <a:bodyPr/>
        <a:lstStyle/>
        <a:p>
          <a:r>
            <a:rPr lang="en-US" sz="1600" b="1" dirty="0">
              <a:latin typeface="Arial" panose="020B0604020202020204" pitchFamily="34" charset="0"/>
              <a:cs typeface="Arial" panose="020B0604020202020204" pitchFamily="34" charset="0"/>
            </a:rPr>
            <a:t>Help guide NIEHS Staff in improving the practice of data management</a:t>
          </a:r>
        </a:p>
      </dgm:t>
    </dgm:pt>
    <dgm:pt modelId="{7108549B-3B53-4815-8438-FDD184FA0180}" type="parTrans" cxnId="{D385027F-EA3B-4082-A3BF-E12A2BB663E0}">
      <dgm:prSet/>
      <dgm:spPr/>
      <dgm:t>
        <a:bodyPr/>
        <a:lstStyle/>
        <a:p>
          <a:endParaRPr lang="en-US" sz="1600" b="1">
            <a:latin typeface="Arial" panose="020B0604020202020204" pitchFamily="34" charset="0"/>
            <a:cs typeface="Arial" panose="020B0604020202020204" pitchFamily="34" charset="0"/>
          </a:endParaRPr>
        </a:p>
      </dgm:t>
    </dgm:pt>
    <dgm:pt modelId="{C53E53D5-A65A-46CD-882C-9D7B878CAB63}" type="sibTrans" cxnId="{D385027F-EA3B-4082-A3BF-E12A2BB663E0}">
      <dgm:prSet/>
      <dgm:spPr/>
      <dgm:t>
        <a:bodyPr/>
        <a:lstStyle/>
        <a:p>
          <a:endParaRPr lang="en-US" sz="1600" b="1">
            <a:latin typeface="Arial" panose="020B0604020202020204" pitchFamily="34" charset="0"/>
            <a:cs typeface="Arial" panose="020B0604020202020204" pitchFamily="34" charset="0"/>
          </a:endParaRPr>
        </a:p>
      </dgm:t>
    </dgm:pt>
    <dgm:pt modelId="{0C795DCA-0F22-4C8C-9CC3-5E2DC84E969F}">
      <dgm:prSet custT="1">
        <dgm:style>
          <a:lnRef idx="1">
            <a:schemeClr val="accent4"/>
          </a:lnRef>
          <a:fillRef idx="2">
            <a:schemeClr val="accent4"/>
          </a:fillRef>
          <a:effectRef idx="1">
            <a:schemeClr val="accent4"/>
          </a:effectRef>
          <a:fontRef idx="minor">
            <a:schemeClr val="dk1"/>
          </a:fontRef>
        </dgm:style>
      </dgm:prSet>
      <dgm:spPr/>
      <dgm:t>
        <a:bodyPr/>
        <a:lstStyle/>
        <a:p>
          <a:r>
            <a:rPr lang="en-US" sz="1600" b="1" dirty="0">
              <a:latin typeface="Arial" panose="020B0604020202020204" pitchFamily="34" charset="0"/>
              <a:cs typeface="Arial" panose="020B0604020202020204" pitchFamily="34" charset="0"/>
            </a:rPr>
            <a:t>Advance SRP Center science to reflect the breadth and complexity of SRP data sets </a:t>
          </a:r>
        </a:p>
      </dgm:t>
    </dgm:pt>
    <dgm:pt modelId="{13411FEF-AD60-4644-A067-EDA904EC1795}" type="parTrans" cxnId="{DD192A9C-F46D-46E6-916E-DD8C933BC9FB}">
      <dgm:prSet/>
      <dgm:spPr/>
      <dgm:t>
        <a:bodyPr/>
        <a:lstStyle/>
        <a:p>
          <a:endParaRPr lang="en-US" sz="1600" b="1">
            <a:latin typeface="Arial" panose="020B0604020202020204" pitchFamily="34" charset="0"/>
            <a:cs typeface="Arial" panose="020B0604020202020204" pitchFamily="34" charset="0"/>
          </a:endParaRPr>
        </a:p>
      </dgm:t>
    </dgm:pt>
    <dgm:pt modelId="{8D320B06-977D-4200-A045-00B2F989AE8D}" type="sibTrans" cxnId="{DD192A9C-F46D-46E6-916E-DD8C933BC9FB}">
      <dgm:prSet/>
      <dgm:spPr/>
      <dgm:t>
        <a:bodyPr/>
        <a:lstStyle/>
        <a:p>
          <a:endParaRPr lang="en-US" sz="1600" b="1">
            <a:latin typeface="Arial" panose="020B0604020202020204" pitchFamily="34" charset="0"/>
            <a:cs typeface="Arial" panose="020B0604020202020204" pitchFamily="34" charset="0"/>
          </a:endParaRPr>
        </a:p>
      </dgm:t>
    </dgm:pt>
    <dgm:pt modelId="{90AAA8D6-3DAE-4BEE-AF82-5F1B66E21DC5}" type="pres">
      <dgm:prSet presAssocID="{FE666A80-D2AE-4951-9B3F-AD8F3031727E}" presName="compositeShape" presStyleCnt="0">
        <dgm:presLayoutVars>
          <dgm:chMax val="7"/>
          <dgm:dir/>
          <dgm:resizeHandles val="exact"/>
        </dgm:presLayoutVars>
      </dgm:prSet>
      <dgm:spPr/>
    </dgm:pt>
    <dgm:pt modelId="{A9229A99-2B06-432A-9087-A46D2BA380D9}" type="pres">
      <dgm:prSet presAssocID="{FE666A80-D2AE-4951-9B3F-AD8F3031727E}" presName="wedge1" presStyleLbl="node1" presStyleIdx="0" presStyleCnt="3"/>
      <dgm:spPr/>
    </dgm:pt>
    <dgm:pt modelId="{81B0F7DA-556F-4963-9FF9-C80931C1C714}" type="pres">
      <dgm:prSet presAssocID="{FE666A80-D2AE-4951-9B3F-AD8F3031727E}" presName="dummy1a" presStyleCnt="0"/>
      <dgm:spPr/>
    </dgm:pt>
    <dgm:pt modelId="{2C607A58-1F64-4AC2-B995-5B21D0B7773B}" type="pres">
      <dgm:prSet presAssocID="{FE666A80-D2AE-4951-9B3F-AD8F3031727E}" presName="dummy1b" presStyleCnt="0"/>
      <dgm:spPr/>
    </dgm:pt>
    <dgm:pt modelId="{5DB38457-0332-429A-915F-111B030C6F2D}" type="pres">
      <dgm:prSet presAssocID="{FE666A80-D2AE-4951-9B3F-AD8F3031727E}" presName="wedge1Tx" presStyleLbl="node1" presStyleIdx="0" presStyleCnt="3">
        <dgm:presLayoutVars>
          <dgm:chMax val="0"/>
          <dgm:chPref val="0"/>
          <dgm:bulletEnabled val="1"/>
        </dgm:presLayoutVars>
      </dgm:prSet>
      <dgm:spPr/>
    </dgm:pt>
    <dgm:pt modelId="{4ADD9271-798B-4C93-BF2C-CC28AB3C7178}" type="pres">
      <dgm:prSet presAssocID="{FE666A80-D2AE-4951-9B3F-AD8F3031727E}" presName="wedge2" presStyleLbl="node1" presStyleIdx="1" presStyleCnt="3"/>
      <dgm:spPr/>
    </dgm:pt>
    <dgm:pt modelId="{BD28629A-0EBA-4FED-BEC8-441C483B5938}" type="pres">
      <dgm:prSet presAssocID="{FE666A80-D2AE-4951-9B3F-AD8F3031727E}" presName="dummy2a" presStyleCnt="0"/>
      <dgm:spPr/>
    </dgm:pt>
    <dgm:pt modelId="{6E78EFB0-9BF5-4FDF-9FCD-C8361AD0D972}" type="pres">
      <dgm:prSet presAssocID="{FE666A80-D2AE-4951-9B3F-AD8F3031727E}" presName="dummy2b" presStyleCnt="0"/>
      <dgm:spPr/>
    </dgm:pt>
    <dgm:pt modelId="{0AEEEBB1-CA0E-4EAC-8F2C-280988FB9B0B}" type="pres">
      <dgm:prSet presAssocID="{FE666A80-D2AE-4951-9B3F-AD8F3031727E}" presName="wedge2Tx" presStyleLbl="node1" presStyleIdx="1" presStyleCnt="3">
        <dgm:presLayoutVars>
          <dgm:chMax val="0"/>
          <dgm:chPref val="0"/>
          <dgm:bulletEnabled val="1"/>
        </dgm:presLayoutVars>
      </dgm:prSet>
      <dgm:spPr/>
    </dgm:pt>
    <dgm:pt modelId="{ADBC9A3D-8E99-4E27-897C-69BF9CE1A0EF}" type="pres">
      <dgm:prSet presAssocID="{FE666A80-D2AE-4951-9B3F-AD8F3031727E}" presName="wedge3" presStyleLbl="node1" presStyleIdx="2" presStyleCnt="3"/>
      <dgm:spPr/>
    </dgm:pt>
    <dgm:pt modelId="{EEC3CCF7-ADF5-4884-B57C-48FB36028B45}" type="pres">
      <dgm:prSet presAssocID="{FE666A80-D2AE-4951-9B3F-AD8F3031727E}" presName="dummy3a" presStyleCnt="0"/>
      <dgm:spPr/>
    </dgm:pt>
    <dgm:pt modelId="{B624E860-CB27-47A5-BEC3-A239F7E31243}" type="pres">
      <dgm:prSet presAssocID="{FE666A80-D2AE-4951-9B3F-AD8F3031727E}" presName="dummy3b" presStyleCnt="0"/>
      <dgm:spPr/>
    </dgm:pt>
    <dgm:pt modelId="{EEB03A9A-8A0F-4C07-B7A5-CE7FA81CC597}" type="pres">
      <dgm:prSet presAssocID="{FE666A80-D2AE-4951-9B3F-AD8F3031727E}" presName="wedge3Tx" presStyleLbl="node1" presStyleIdx="2" presStyleCnt="3">
        <dgm:presLayoutVars>
          <dgm:chMax val="0"/>
          <dgm:chPref val="0"/>
          <dgm:bulletEnabled val="1"/>
        </dgm:presLayoutVars>
      </dgm:prSet>
      <dgm:spPr/>
    </dgm:pt>
    <dgm:pt modelId="{95FB195A-EAB8-4DDE-8044-BB76422EC4E1}" type="pres">
      <dgm:prSet presAssocID="{4F4C4BC1-E6E7-4647-A3AA-391A5DBF40DB}" presName="arrowWedge1" presStyleLbl="fgSibTrans2D1" presStyleIdx="0" presStyleCnt="3"/>
      <dgm:spPr/>
    </dgm:pt>
    <dgm:pt modelId="{0750C15B-AB64-474C-BFE3-2A196D82CC0E}" type="pres">
      <dgm:prSet presAssocID="{C53E53D5-A65A-46CD-882C-9D7B878CAB63}" presName="arrowWedge2" presStyleLbl="fgSibTrans2D1" presStyleIdx="1" presStyleCnt="3"/>
      <dgm:spPr/>
    </dgm:pt>
    <dgm:pt modelId="{6CF72ADD-8510-45AD-8295-F9C5334653A5}" type="pres">
      <dgm:prSet presAssocID="{8D320B06-977D-4200-A045-00B2F989AE8D}" presName="arrowWedge3" presStyleLbl="fgSibTrans2D1" presStyleIdx="2" presStyleCnt="3"/>
      <dgm:spPr/>
    </dgm:pt>
  </dgm:ptLst>
  <dgm:cxnLst>
    <dgm:cxn modelId="{D0B16311-AB13-4000-B70B-D4FED71B36AE}" type="presOf" srcId="{A43BAEF9-A689-469B-BEC6-6643998821C5}" destId="{0AEEEBB1-CA0E-4EAC-8F2C-280988FB9B0B}" srcOrd="1" destOrd="0" presId="urn:microsoft.com/office/officeart/2005/8/layout/cycle8"/>
    <dgm:cxn modelId="{77B9FC5C-F4B7-4BCE-B3FD-CF30222ADDC0}" type="presOf" srcId="{DE5A84AE-C37E-4339-B1A9-ACD1C59B81C6}" destId="{5DB38457-0332-429A-915F-111B030C6F2D}" srcOrd="1" destOrd="0" presId="urn:microsoft.com/office/officeart/2005/8/layout/cycle8"/>
    <dgm:cxn modelId="{F6777265-D98C-4B89-BE88-71E6518E8535}" type="presOf" srcId="{A43BAEF9-A689-469B-BEC6-6643998821C5}" destId="{4ADD9271-798B-4C93-BF2C-CC28AB3C7178}" srcOrd="0" destOrd="0" presId="urn:microsoft.com/office/officeart/2005/8/layout/cycle8"/>
    <dgm:cxn modelId="{BA6D2755-1B8F-4A4B-9C2F-E1730ACDD431}" type="presOf" srcId="{0C795DCA-0F22-4C8C-9CC3-5E2DC84E969F}" destId="{ADBC9A3D-8E99-4E27-897C-69BF9CE1A0EF}" srcOrd="0" destOrd="0" presId="urn:microsoft.com/office/officeart/2005/8/layout/cycle8"/>
    <dgm:cxn modelId="{2D39FE78-DABE-4A1B-B6DA-2AB88285967E}" type="presOf" srcId="{DE5A84AE-C37E-4339-B1A9-ACD1C59B81C6}" destId="{A9229A99-2B06-432A-9087-A46D2BA380D9}" srcOrd="0" destOrd="0" presId="urn:microsoft.com/office/officeart/2005/8/layout/cycle8"/>
    <dgm:cxn modelId="{D385027F-EA3B-4082-A3BF-E12A2BB663E0}" srcId="{FE666A80-D2AE-4951-9B3F-AD8F3031727E}" destId="{A43BAEF9-A689-469B-BEC6-6643998821C5}" srcOrd="1" destOrd="0" parTransId="{7108549B-3B53-4815-8438-FDD184FA0180}" sibTransId="{C53E53D5-A65A-46CD-882C-9D7B878CAB63}"/>
    <dgm:cxn modelId="{DD192A9C-F46D-46E6-916E-DD8C933BC9FB}" srcId="{FE666A80-D2AE-4951-9B3F-AD8F3031727E}" destId="{0C795DCA-0F22-4C8C-9CC3-5E2DC84E969F}" srcOrd="2" destOrd="0" parTransId="{13411FEF-AD60-4644-A067-EDA904EC1795}" sibTransId="{8D320B06-977D-4200-A045-00B2F989AE8D}"/>
    <dgm:cxn modelId="{13CCF1AE-6CE6-41EF-9968-13A9EF97D178}" type="presOf" srcId="{0C795DCA-0F22-4C8C-9CC3-5E2DC84E969F}" destId="{EEB03A9A-8A0F-4C07-B7A5-CE7FA81CC597}" srcOrd="1" destOrd="0" presId="urn:microsoft.com/office/officeart/2005/8/layout/cycle8"/>
    <dgm:cxn modelId="{76ED1DB5-C52A-49AE-B10C-E5D54D1A9061}" srcId="{FE666A80-D2AE-4951-9B3F-AD8F3031727E}" destId="{DE5A84AE-C37E-4339-B1A9-ACD1C59B81C6}" srcOrd="0" destOrd="0" parTransId="{812041F5-0527-4AB5-971C-215310837000}" sibTransId="{4F4C4BC1-E6E7-4647-A3AA-391A5DBF40DB}"/>
    <dgm:cxn modelId="{484EFDB9-190F-4298-929F-BD2E35C0B77B}" type="presOf" srcId="{FE666A80-D2AE-4951-9B3F-AD8F3031727E}" destId="{90AAA8D6-3DAE-4BEE-AF82-5F1B66E21DC5}" srcOrd="0" destOrd="0" presId="urn:microsoft.com/office/officeart/2005/8/layout/cycle8"/>
    <dgm:cxn modelId="{385251A6-5424-49E3-99AD-76E0F474C26D}" type="presParOf" srcId="{90AAA8D6-3DAE-4BEE-AF82-5F1B66E21DC5}" destId="{A9229A99-2B06-432A-9087-A46D2BA380D9}" srcOrd="0" destOrd="0" presId="urn:microsoft.com/office/officeart/2005/8/layout/cycle8"/>
    <dgm:cxn modelId="{57757F0E-5F0F-4DBE-9847-D280B6F0EC0E}" type="presParOf" srcId="{90AAA8D6-3DAE-4BEE-AF82-5F1B66E21DC5}" destId="{81B0F7DA-556F-4963-9FF9-C80931C1C714}" srcOrd="1" destOrd="0" presId="urn:microsoft.com/office/officeart/2005/8/layout/cycle8"/>
    <dgm:cxn modelId="{DB8A8F2B-911B-4128-B735-6910B7779145}" type="presParOf" srcId="{90AAA8D6-3DAE-4BEE-AF82-5F1B66E21DC5}" destId="{2C607A58-1F64-4AC2-B995-5B21D0B7773B}" srcOrd="2" destOrd="0" presId="urn:microsoft.com/office/officeart/2005/8/layout/cycle8"/>
    <dgm:cxn modelId="{09B9F4D5-919D-4E08-B047-BD34E43B39BF}" type="presParOf" srcId="{90AAA8D6-3DAE-4BEE-AF82-5F1B66E21DC5}" destId="{5DB38457-0332-429A-915F-111B030C6F2D}" srcOrd="3" destOrd="0" presId="urn:microsoft.com/office/officeart/2005/8/layout/cycle8"/>
    <dgm:cxn modelId="{5DF60BC3-9B5B-461B-AF9F-30F810F6486A}" type="presParOf" srcId="{90AAA8D6-3DAE-4BEE-AF82-5F1B66E21DC5}" destId="{4ADD9271-798B-4C93-BF2C-CC28AB3C7178}" srcOrd="4" destOrd="0" presId="urn:microsoft.com/office/officeart/2005/8/layout/cycle8"/>
    <dgm:cxn modelId="{FEEFA9B8-1DE7-4B85-8174-917BE61FAC1C}" type="presParOf" srcId="{90AAA8D6-3DAE-4BEE-AF82-5F1B66E21DC5}" destId="{BD28629A-0EBA-4FED-BEC8-441C483B5938}" srcOrd="5" destOrd="0" presId="urn:microsoft.com/office/officeart/2005/8/layout/cycle8"/>
    <dgm:cxn modelId="{14AE9963-861C-4619-8F3B-B42F0C4B4ED8}" type="presParOf" srcId="{90AAA8D6-3DAE-4BEE-AF82-5F1B66E21DC5}" destId="{6E78EFB0-9BF5-4FDF-9FCD-C8361AD0D972}" srcOrd="6" destOrd="0" presId="urn:microsoft.com/office/officeart/2005/8/layout/cycle8"/>
    <dgm:cxn modelId="{E39EEB0F-C64F-4976-93D2-803B7F814D0A}" type="presParOf" srcId="{90AAA8D6-3DAE-4BEE-AF82-5F1B66E21DC5}" destId="{0AEEEBB1-CA0E-4EAC-8F2C-280988FB9B0B}" srcOrd="7" destOrd="0" presId="urn:microsoft.com/office/officeart/2005/8/layout/cycle8"/>
    <dgm:cxn modelId="{8756C564-9C98-4572-B20D-37D40B47B669}" type="presParOf" srcId="{90AAA8D6-3DAE-4BEE-AF82-5F1B66E21DC5}" destId="{ADBC9A3D-8E99-4E27-897C-69BF9CE1A0EF}" srcOrd="8" destOrd="0" presId="urn:microsoft.com/office/officeart/2005/8/layout/cycle8"/>
    <dgm:cxn modelId="{8174062C-6B40-4B47-B1B6-E11F4BC410A0}" type="presParOf" srcId="{90AAA8D6-3DAE-4BEE-AF82-5F1B66E21DC5}" destId="{EEC3CCF7-ADF5-4884-B57C-48FB36028B45}" srcOrd="9" destOrd="0" presId="urn:microsoft.com/office/officeart/2005/8/layout/cycle8"/>
    <dgm:cxn modelId="{0991B9C6-E9C6-4D11-A0B2-F0B4865E883D}" type="presParOf" srcId="{90AAA8D6-3DAE-4BEE-AF82-5F1B66E21DC5}" destId="{B624E860-CB27-47A5-BEC3-A239F7E31243}" srcOrd="10" destOrd="0" presId="urn:microsoft.com/office/officeart/2005/8/layout/cycle8"/>
    <dgm:cxn modelId="{3396234C-DC78-424C-A7E2-7E8BBB8873A2}" type="presParOf" srcId="{90AAA8D6-3DAE-4BEE-AF82-5F1B66E21DC5}" destId="{EEB03A9A-8A0F-4C07-B7A5-CE7FA81CC597}" srcOrd="11" destOrd="0" presId="urn:microsoft.com/office/officeart/2005/8/layout/cycle8"/>
    <dgm:cxn modelId="{0F4F117B-74C5-44B5-8AC0-DB1CAAB36CEF}" type="presParOf" srcId="{90AAA8D6-3DAE-4BEE-AF82-5F1B66E21DC5}" destId="{95FB195A-EAB8-4DDE-8044-BB76422EC4E1}" srcOrd="12" destOrd="0" presId="urn:microsoft.com/office/officeart/2005/8/layout/cycle8"/>
    <dgm:cxn modelId="{918E6375-9B9E-4D62-B204-798BB8F9BFD5}" type="presParOf" srcId="{90AAA8D6-3DAE-4BEE-AF82-5F1B66E21DC5}" destId="{0750C15B-AB64-474C-BFE3-2A196D82CC0E}" srcOrd="13" destOrd="0" presId="urn:microsoft.com/office/officeart/2005/8/layout/cycle8"/>
    <dgm:cxn modelId="{8B27F63C-FEEE-45A0-A4E8-C8CC5E64C779}" type="presParOf" srcId="{90AAA8D6-3DAE-4BEE-AF82-5F1B66E21DC5}" destId="{6CF72ADD-8510-45AD-8295-F9C5334653A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1D602-31BB-4DC0-BA62-F718855C8E29}" type="doc">
      <dgm:prSet loTypeId="urn:microsoft.com/office/officeart/2005/8/layout/hList1" loCatId="list" qsTypeId="urn:microsoft.com/office/officeart/2005/8/quickstyle/simple1" qsCatId="simple" csTypeId="urn:microsoft.com/office/officeart/2005/8/colors/accent1_2" csCatId="accent1" phldr="1"/>
      <dgm:spPr/>
    </dgm:pt>
    <dgm:pt modelId="{965A7538-CC78-4491-AA28-6261F3321A66}">
      <dgm:prSet phldrT="[Text]" custT="1"/>
      <dgm:spPr/>
      <dgm:t>
        <a:bodyPr/>
        <a:lstStyle/>
        <a:p>
          <a:r>
            <a:rPr lang="en-US" sz="2400" b="1" dirty="0">
              <a:solidFill>
                <a:schemeClr val="tx1"/>
              </a:solidFill>
            </a:rPr>
            <a:t>General Discussion</a:t>
          </a:r>
        </a:p>
      </dgm:t>
    </dgm:pt>
    <dgm:pt modelId="{CBD60015-16BD-478E-BC6E-F53A9E41B74E}" type="parTrans" cxnId="{99D9E0B1-2E10-4EEE-8FEA-47C2D162BC19}">
      <dgm:prSet/>
      <dgm:spPr/>
      <dgm:t>
        <a:bodyPr/>
        <a:lstStyle/>
        <a:p>
          <a:endParaRPr lang="en-US"/>
        </a:p>
      </dgm:t>
    </dgm:pt>
    <dgm:pt modelId="{5DEA8141-3A11-450A-AF3F-88164C9756CA}" type="sibTrans" cxnId="{99D9E0B1-2E10-4EEE-8FEA-47C2D162BC19}">
      <dgm:prSet/>
      <dgm:spPr/>
      <dgm:t>
        <a:bodyPr/>
        <a:lstStyle/>
        <a:p>
          <a:endParaRPr lang="en-US"/>
        </a:p>
      </dgm:t>
    </dgm:pt>
    <dgm:pt modelId="{394ACA04-4576-4909-93CF-746680FCCF4E}">
      <dgm:prSet phldrT="[Text]"/>
      <dgm:spPr/>
      <dgm:t>
        <a:bodyPr/>
        <a:lstStyle/>
        <a:p>
          <a:pPr>
            <a:buFont typeface="Arial" panose="020B0604020202020204" pitchFamily="34" charset="0"/>
            <a:buChar char="•"/>
          </a:pPr>
          <a:r>
            <a:rPr lang="en-US" dirty="0"/>
            <a:t>Data </a:t>
          </a:r>
          <a:r>
            <a:rPr lang="en-US" b="1" dirty="0"/>
            <a:t>repository</a:t>
          </a:r>
          <a:r>
            <a:rPr lang="en-US" dirty="0"/>
            <a:t> issues</a:t>
          </a:r>
        </a:p>
      </dgm:t>
    </dgm:pt>
    <dgm:pt modelId="{2C23195C-7677-4A4A-825D-1A5484871495}" type="parTrans" cxnId="{40A4CE35-AB10-4459-9DC2-3B149687D84E}">
      <dgm:prSet/>
      <dgm:spPr/>
      <dgm:t>
        <a:bodyPr/>
        <a:lstStyle/>
        <a:p>
          <a:endParaRPr lang="en-US"/>
        </a:p>
      </dgm:t>
    </dgm:pt>
    <dgm:pt modelId="{3094A111-399A-4037-8735-1B912C802A04}" type="sibTrans" cxnId="{40A4CE35-AB10-4459-9DC2-3B149687D84E}">
      <dgm:prSet/>
      <dgm:spPr/>
      <dgm:t>
        <a:bodyPr/>
        <a:lstStyle/>
        <a:p>
          <a:endParaRPr lang="en-US"/>
        </a:p>
      </dgm:t>
    </dgm:pt>
    <dgm:pt modelId="{835EFDAE-647F-40AD-90B0-103DFF383CFB}">
      <dgm:prSet phldrT="[Text]"/>
      <dgm:spPr/>
      <dgm:t>
        <a:bodyPr/>
        <a:lstStyle/>
        <a:p>
          <a:pPr>
            <a:buFont typeface="Arial" panose="020B0604020202020204" pitchFamily="34" charset="0"/>
            <a:buChar char="•"/>
          </a:pPr>
          <a:r>
            <a:rPr lang="en-US" b="1" dirty="0"/>
            <a:t>Sustainability</a:t>
          </a:r>
          <a:r>
            <a:rPr lang="en-US" dirty="0"/>
            <a:t> issues</a:t>
          </a:r>
        </a:p>
      </dgm:t>
    </dgm:pt>
    <dgm:pt modelId="{F117914A-A8E3-4073-B7F0-2E6B2568793C}" type="parTrans" cxnId="{F30FA8C8-D88A-4632-9FE8-A4B9DF087CF4}">
      <dgm:prSet/>
      <dgm:spPr/>
      <dgm:t>
        <a:bodyPr/>
        <a:lstStyle/>
        <a:p>
          <a:endParaRPr lang="en-US"/>
        </a:p>
      </dgm:t>
    </dgm:pt>
    <dgm:pt modelId="{C21BE0A4-D225-4701-B076-0885C0F3559A}" type="sibTrans" cxnId="{F30FA8C8-D88A-4632-9FE8-A4B9DF087CF4}">
      <dgm:prSet/>
      <dgm:spPr/>
      <dgm:t>
        <a:bodyPr/>
        <a:lstStyle/>
        <a:p>
          <a:endParaRPr lang="en-US"/>
        </a:p>
      </dgm:t>
    </dgm:pt>
    <dgm:pt modelId="{8D808E12-58C6-49D3-A2E7-4B0D0E655407}">
      <dgm:prSet phldrT="[Text]"/>
      <dgm:spPr/>
      <dgm:t>
        <a:bodyPr/>
        <a:lstStyle/>
        <a:p>
          <a:pPr>
            <a:buFont typeface="Arial" panose="020B0604020202020204" pitchFamily="34" charset="0"/>
            <a:buChar char="•"/>
          </a:pPr>
          <a:r>
            <a:rPr lang="en-US" dirty="0"/>
            <a:t>Need for proper </a:t>
          </a:r>
          <a:r>
            <a:rPr lang="en-US" b="1" dirty="0"/>
            <a:t>incentives</a:t>
          </a:r>
          <a:r>
            <a:rPr lang="en-US" dirty="0"/>
            <a:t> </a:t>
          </a:r>
        </a:p>
      </dgm:t>
    </dgm:pt>
    <dgm:pt modelId="{08FE683C-FE3D-4084-839D-C6A72367B39A}" type="parTrans" cxnId="{D8244246-2B77-45A7-A286-7F0235683AEC}">
      <dgm:prSet/>
      <dgm:spPr/>
      <dgm:t>
        <a:bodyPr/>
        <a:lstStyle/>
        <a:p>
          <a:endParaRPr lang="en-US"/>
        </a:p>
      </dgm:t>
    </dgm:pt>
    <dgm:pt modelId="{000CFCFF-4982-49B4-B955-409CF2FEA545}" type="sibTrans" cxnId="{D8244246-2B77-45A7-A286-7F0235683AEC}">
      <dgm:prSet/>
      <dgm:spPr/>
      <dgm:t>
        <a:bodyPr/>
        <a:lstStyle/>
        <a:p>
          <a:endParaRPr lang="en-US"/>
        </a:p>
      </dgm:t>
    </dgm:pt>
    <dgm:pt modelId="{A3639C68-480B-43B4-9C6D-78586C7FC5EE}">
      <dgm:prSet phldrT="[Text]" custT="1"/>
      <dgm:spPr/>
      <dgm:t>
        <a:bodyPr/>
        <a:lstStyle/>
        <a:p>
          <a:pPr>
            <a:buFont typeface="+mj-lt"/>
            <a:buAutoNum type="romanLcPeriod"/>
          </a:pPr>
          <a:r>
            <a:rPr lang="en-US" sz="2400" b="1" dirty="0">
              <a:solidFill>
                <a:schemeClr val="tx1"/>
              </a:solidFill>
            </a:rPr>
            <a:t>Ideas</a:t>
          </a:r>
        </a:p>
      </dgm:t>
    </dgm:pt>
    <dgm:pt modelId="{ACE837B3-3395-47E7-805C-D9BBEEE1B735}" type="parTrans" cxnId="{A9F249E3-BCD0-4E9E-9EA9-D0FBCC368DDA}">
      <dgm:prSet/>
      <dgm:spPr/>
      <dgm:t>
        <a:bodyPr/>
        <a:lstStyle/>
        <a:p>
          <a:endParaRPr lang="en-US"/>
        </a:p>
      </dgm:t>
    </dgm:pt>
    <dgm:pt modelId="{D0A2AB63-041D-459E-B35A-BCCE65883575}" type="sibTrans" cxnId="{A9F249E3-BCD0-4E9E-9EA9-D0FBCC368DDA}">
      <dgm:prSet/>
      <dgm:spPr/>
      <dgm:t>
        <a:bodyPr/>
        <a:lstStyle/>
        <a:p>
          <a:endParaRPr lang="en-US"/>
        </a:p>
      </dgm:t>
    </dgm:pt>
    <dgm:pt modelId="{D3CEAE97-5DEF-4DCF-A594-EBA1F66A16FC}">
      <dgm:prSet phldrT="[Text]"/>
      <dgm:spPr/>
      <dgm:t>
        <a:bodyPr/>
        <a:lstStyle/>
        <a:p>
          <a:pPr>
            <a:buFont typeface="Arial" panose="020B0604020202020204" pitchFamily="34" charset="0"/>
            <a:buChar char="•"/>
          </a:pPr>
          <a:r>
            <a:rPr lang="en-US" dirty="0"/>
            <a:t>Provide researchers with </a:t>
          </a:r>
          <a:r>
            <a:rPr lang="en-US" b="1" dirty="0"/>
            <a:t>centralized resource center </a:t>
          </a:r>
        </a:p>
      </dgm:t>
    </dgm:pt>
    <dgm:pt modelId="{18F9106F-9B24-4723-B0BF-53D16FE9459F}" type="parTrans" cxnId="{99698DA4-00BA-4697-96B9-2F39687C0B49}">
      <dgm:prSet/>
      <dgm:spPr/>
      <dgm:t>
        <a:bodyPr/>
        <a:lstStyle/>
        <a:p>
          <a:endParaRPr lang="en-US"/>
        </a:p>
      </dgm:t>
    </dgm:pt>
    <dgm:pt modelId="{B3B08FF1-8883-4D35-B4A9-1FDB25D21A60}" type="sibTrans" cxnId="{99698DA4-00BA-4697-96B9-2F39687C0B49}">
      <dgm:prSet/>
      <dgm:spPr/>
      <dgm:t>
        <a:bodyPr/>
        <a:lstStyle/>
        <a:p>
          <a:endParaRPr lang="en-US"/>
        </a:p>
      </dgm:t>
    </dgm:pt>
    <dgm:pt modelId="{0A6B8D48-485B-456F-BAD9-E27B848F240B}">
      <dgm:prSet phldrT="[Text]"/>
      <dgm:spPr/>
      <dgm:t>
        <a:bodyPr/>
        <a:lstStyle/>
        <a:p>
          <a:pPr>
            <a:buFont typeface="Arial" panose="020B0604020202020204" pitchFamily="34" charset="0"/>
            <a:buChar char="•"/>
          </a:pPr>
          <a:r>
            <a:rPr lang="en-US" dirty="0"/>
            <a:t>More granularity on reuse cases/concrete reuse cases.</a:t>
          </a:r>
        </a:p>
      </dgm:t>
    </dgm:pt>
    <dgm:pt modelId="{FE800D05-FDBB-4554-880F-20809E478D83}" type="parTrans" cxnId="{BFF9CF86-DA05-4C33-9B91-7F863D6B3FA8}">
      <dgm:prSet/>
      <dgm:spPr/>
      <dgm:t>
        <a:bodyPr/>
        <a:lstStyle/>
        <a:p>
          <a:endParaRPr lang="en-US"/>
        </a:p>
      </dgm:t>
    </dgm:pt>
    <dgm:pt modelId="{0E3AB99D-7327-4CC6-939B-CFFF00E36549}" type="sibTrans" cxnId="{BFF9CF86-DA05-4C33-9B91-7F863D6B3FA8}">
      <dgm:prSet/>
      <dgm:spPr/>
      <dgm:t>
        <a:bodyPr/>
        <a:lstStyle/>
        <a:p>
          <a:endParaRPr lang="en-US"/>
        </a:p>
      </dgm:t>
    </dgm:pt>
    <dgm:pt modelId="{366CBC7C-CC67-4478-A709-1457CE38AD4F}">
      <dgm:prSet phldrT="[Text]" custT="1"/>
      <dgm:spPr/>
      <dgm:t>
        <a:bodyPr/>
        <a:lstStyle/>
        <a:p>
          <a:pPr>
            <a:buFont typeface="+mj-lt"/>
            <a:buAutoNum type="romanLcPeriod"/>
          </a:pPr>
          <a:r>
            <a:rPr lang="en-US" sz="2400" b="1" dirty="0">
              <a:solidFill>
                <a:schemeClr val="tx1"/>
              </a:solidFill>
            </a:rPr>
            <a:t>Issues</a:t>
          </a:r>
        </a:p>
      </dgm:t>
    </dgm:pt>
    <dgm:pt modelId="{289B8D05-26C7-4AA7-9F22-32FBCAAD05B9}" type="parTrans" cxnId="{55A0E346-3278-451E-97F4-16E1742E324B}">
      <dgm:prSet/>
      <dgm:spPr/>
      <dgm:t>
        <a:bodyPr/>
        <a:lstStyle/>
        <a:p>
          <a:endParaRPr lang="en-US"/>
        </a:p>
      </dgm:t>
    </dgm:pt>
    <dgm:pt modelId="{B82E5A08-24B0-43F2-9AEE-2B6BE2FB02CA}" type="sibTrans" cxnId="{55A0E346-3278-451E-97F4-16E1742E324B}">
      <dgm:prSet/>
      <dgm:spPr/>
      <dgm:t>
        <a:bodyPr/>
        <a:lstStyle/>
        <a:p>
          <a:endParaRPr lang="en-US"/>
        </a:p>
      </dgm:t>
    </dgm:pt>
    <dgm:pt modelId="{BF0DCDA8-4487-45F2-BA59-967A737B9789}">
      <dgm:prSet phldrT="[Text]"/>
      <dgm:spPr/>
      <dgm:t>
        <a:bodyPr/>
        <a:lstStyle/>
        <a:p>
          <a:pPr>
            <a:buFont typeface="Arial" panose="020B0604020202020204" pitchFamily="34" charset="0"/>
            <a:buChar char="•"/>
          </a:pPr>
          <a:r>
            <a:rPr lang="en-US" dirty="0"/>
            <a:t>Importance of making data </a:t>
          </a:r>
          <a:r>
            <a:rPr lang="en-US" b="1" dirty="0"/>
            <a:t>sharing tools available</a:t>
          </a:r>
        </a:p>
      </dgm:t>
    </dgm:pt>
    <dgm:pt modelId="{01A10F43-23E5-4E78-8B11-D2B8B8E46EBC}" type="parTrans" cxnId="{AFCE2C56-695C-45F7-8221-7A2FACFE6C8B}">
      <dgm:prSet/>
      <dgm:spPr/>
      <dgm:t>
        <a:bodyPr/>
        <a:lstStyle/>
        <a:p>
          <a:endParaRPr lang="en-US"/>
        </a:p>
      </dgm:t>
    </dgm:pt>
    <dgm:pt modelId="{5F172DE1-F4F2-4B6E-BC0B-4DAF14F2943C}" type="sibTrans" cxnId="{AFCE2C56-695C-45F7-8221-7A2FACFE6C8B}">
      <dgm:prSet/>
      <dgm:spPr/>
      <dgm:t>
        <a:bodyPr/>
        <a:lstStyle/>
        <a:p>
          <a:endParaRPr lang="en-US"/>
        </a:p>
      </dgm:t>
    </dgm:pt>
    <dgm:pt modelId="{B87BFB93-0FF1-45B7-9A48-3A2AE033C63B}">
      <dgm:prSet phldrT="[Text]"/>
      <dgm:spPr/>
      <dgm:t>
        <a:bodyPr/>
        <a:lstStyle/>
        <a:p>
          <a:pPr>
            <a:buFont typeface="Arial" panose="020B0604020202020204" pitchFamily="34" charset="0"/>
            <a:buChar char="•"/>
          </a:pPr>
          <a:r>
            <a:rPr lang="en-US" dirty="0"/>
            <a:t>Create an </a:t>
          </a:r>
          <a:r>
            <a:rPr lang="en-US" b="1" dirty="0"/>
            <a:t>advisory board </a:t>
          </a:r>
          <a:r>
            <a:rPr lang="en-US" dirty="0"/>
            <a:t>or peer review group</a:t>
          </a:r>
        </a:p>
      </dgm:t>
    </dgm:pt>
    <dgm:pt modelId="{C7F2F625-F07C-4F06-8946-C93E2D198A16}" type="parTrans" cxnId="{5CFC7991-5C18-4E0B-9C79-549136E957E8}">
      <dgm:prSet/>
      <dgm:spPr/>
      <dgm:t>
        <a:bodyPr/>
        <a:lstStyle/>
        <a:p>
          <a:endParaRPr lang="en-US"/>
        </a:p>
      </dgm:t>
    </dgm:pt>
    <dgm:pt modelId="{01E604F1-C69C-441B-B1AD-93056FE76E5E}" type="sibTrans" cxnId="{5CFC7991-5C18-4E0B-9C79-549136E957E8}">
      <dgm:prSet/>
      <dgm:spPr/>
      <dgm:t>
        <a:bodyPr/>
        <a:lstStyle/>
        <a:p>
          <a:endParaRPr lang="en-US"/>
        </a:p>
      </dgm:t>
    </dgm:pt>
    <dgm:pt modelId="{96B7B577-1A7C-4026-9459-9271A00D0390}">
      <dgm:prSet phldrT="[Text]" custT="1"/>
      <dgm:spPr/>
      <dgm:t>
        <a:bodyPr/>
        <a:lstStyle/>
        <a:p>
          <a:pPr>
            <a:buFont typeface="+mj-lt"/>
            <a:buAutoNum type="romanLcPeriod"/>
          </a:pPr>
          <a:r>
            <a:rPr lang="en-US" sz="2400" b="1" dirty="0">
              <a:solidFill>
                <a:schemeClr val="tx1"/>
              </a:solidFill>
            </a:rPr>
            <a:t>Requests</a:t>
          </a:r>
        </a:p>
      </dgm:t>
    </dgm:pt>
    <dgm:pt modelId="{47180CE6-47F2-4B06-B96B-B3EE192CDFBD}" type="parTrans" cxnId="{64A5A21F-416F-4C05-9F6E-9BBF44F8B17B}">
      <dgm:prSet/>
      <dgm:spPr/>
      <dgm:t>
        <a:bodyPr/>
        <a:lstStyle/>
        <a:p>
          <a:endParaRPr lang="en-US"/>
        </a:p>
      </dgm:t>
    </dgm:pt>
    <dgm:pt modelId="{0A23FA9A-EE6F-4C0E-AD04-2F6E8B290762}" type="sibTrans" cxnId="{64A5A21F-416F-4C05-9F6E-9BBF44F8B17B}">
      <dgm:prSet/>
      <dgm:spPr/>
      <dgm:t>
        <a:bodyPr/>
        <a:lstStyle/>
        <a:p>
          <a:endParaRPr lang="en-US"/>
        </a:p>
      </dgm:t>
    </dgm:pt>
    <dgm:pt modelId="{5C7E7DDE-339C-4355-92B9-0ED94ABD65C9}">
      <dgm:prSet phldrT="[Text]"/>
      <dgm:spPr/>
      <dgm:t>
        <a:bodyPr/>
        <a:lstStyle/>
        <a:p>
          <a:pPr>
            <a:buFont typeface="Arial" panose="020B0604020202020204" pitchFamily="34" charset="0"/>
            <a:buChar char="•"/>
          </a:pPr>
          <a:r>
            <a:rPr lang="en-US" dirty="0"/>
            <a:t>Establish </a:t>
          </a:r>
          <a:r>
            <a:rPr lang="en-US" b="1" dirty="0"/>
            <a:t>working groups </a:t>
          </a:r>
          <a:r>
            <a:rPr lang="en-US" dirty="0"/>
            <a:t>to address types of data that do </a:t>
          </a:r>
          <a:r>
            <a:rPr lang="en-US" b="1" dirty="0"/>
            <a:t>not have a domain-specific repository </a:t>
          </a:r>
        </a:p>
      </dgm:t>
    </dgm:pt>
    <dgm:pt modelId="{7483EBC3-8346-4125-8FA5-4A6DDAA6C587}" type="parTrans" cxnId="{70109C62-62F5-4439-AE9B-B92AA071F35E}">
      <dgm:prSet/>
      <dgm:spPr/>
      <dgm:t>
        <a:bodyPr/>
        <a:lstStyle/>
        <a:p>
          <a:endParaRPr lang="en-US"/>
        </a:p>
      </dgm:t>
    </dgm:pt>
    <dgm:pt modelId="{497FAE12-0C70-4D5E-9CC1-17E584076BB5}" type="sibTrans" cxnId="{70109C62-62F5-4439-AE9B-B92AA071F35E}">
      <dgm:prSet/>
      <dgm:spPr/>
      <dgm:t>
        <a:bodyPr/>
        <a:lstStyle/>
        <a:p>
          <a:endParaRPr lang="en-US"/>
        </a:p>
      </dgm:t>
    </dgm:pt>
    <dgm:pt modelId="{5968119F-996E-4E64-9638-A377B25F07B6}">
      <dgm:prSet phldrT="[Text]"/>
      <dgm:spPr/>
      <dgm:t>
        <a:bodyPr/>
        <a:lstStyle/>
        <a:p>
          <a:pPr>
            <a:buFont typeface="Arial" panose="020B0604020202020204" pitchFamily="34" charset="0"/>
            <a:buChar char="•"/>
          </a:pPr>
          <a:r>
            <a:rPr lang="en-US" dirty="0"/>
            <a:t>Better </a:t>
          </a:r>
          <a:r>
            <a:rPr lang="en-US" b="1" dirty="0"/>
            <a:t>time estimations for </a:t>
          </a:r>
          <a:r>
            <a:rPr lang="en-US" dirty="0"/>
            <a:t>data-sharing for researchers (</a:t>
          </a:r>
          <a:r>
            <a:rPr lang="en-US" b="1" dirty="0"/>
            <a:t>curation</a:t>
          </a:r>
          <a:r>
            <a:rPr lang="en-US" dirty="0"/>
            <a:t> is pain point)</a:t>
          </a:r>
        </a:p>
      </dgm:t>
    </dgm:pt>
    <dgm:pt modelId="{731E921A-8A34-4A4F-81A0-6B9ABC8A66B1}" type="parTrans" cxnId="{F411A37A-206B-4124-8F6D-3B2440C48854}">
      <dgm:prSet/>
      <dgm:spPr/>
      <dgm:t>
        <a:bodyPr/>
        <a:lstStyle/>
        <a:p>
          <a:endParaRPr lang="en-US"/>
        </a:p>
      </dgm:t>
    </dgm:pt>
    <dgm:pt modelId="{6944C9BF-D304-4CB2-9BA2-8621C54EEF27}" type="sibTrans" cxnId="{F411A37A-206B-4124-8F6D-3B2440C48854}">
      <dgm:prSet/>
      <dgm:spPr/>
      <dgm:t>
        <a:bodyPr/>
        <a:lstStyle/>
        <a:p>
          <a:endParaRPr lang="en-US"/>
        </a:p>
      </dgm:t>
    </dgm:pt>
    <dgm:pt modelId="{9028BA2D-9319-4EB8-BAA2-8E0E21B3AD5B}">
      <dgm:prSet phldrT="[Text]"/>
      <dgm:spPr/>
      <dgm:t>
        <a:bodyPr/>
        <a:lstStyle/>
        <a:p>
          <a:pPr>
            <a:buFont typeface="Arial" panose="020B0604020202020204" pitchFamily="34" charset="0"/>
            <a:buChar char="•"/>
          </a:pPr>
          <a:r>
            <a:rPr lang="en-US" dirty="0"/>
            <a:t> </a:t>
          </a:r>
          <a:r>
            <a:rPr lang="en-US" b="1" dirty="0"/>
            <a:t>Value of</a:t>
          </a:r>
          <a:r>
            <a:rPr lang="en-US" dirty="0"/>
            <a:t> trainees, </a:t>
          </a:r>
          <a:r>
            <a:rPr lang="en-US" b="1" dirty="0"/>
            <a:t>training</a:t>
          </a:r>
          <a:r>
            <a:rPr lang="en-US" dirty="0"/>
            <a:t>, and education</a:t>
          </a:r>
        </a:p>
      </dgm:t>
    </dgm:pt>
    <dgm:pt modelId="{2F845996-641F-4386-AB16-9D5CCB43A88F}" type="parTrans" cxnId="{A5FE0167-F506-4C49-960A-95F5B2791879}">
      <dgm:prSet/>
      <dgm:spPr/>
      <dgm:t>
        <a:bodyPr/>
        <a:lstStyle/>
        <a:p>
          <a:endParaRPr lang="en-US"/>
        </a:p>
      </dgm:t>
    </dgm:pt>
    <dgm:pt modelId="{A263AA31-38E1-4D0C-A729-CFCA4245D66A}" type="sibTrans" cxnId="{A5FE0167-F506-4C49-960A-95F5B2791879}">
      <dgm:prSet/>
      <dgm:spPr/>
      <dgm:t>
        <a:bodyPr/>
        <a:lstStyle/>
        <a:p>
          <a:endParaRPr lang="en-US"/>
        </a:p>
      </dgm:t>
    </dgm:pt>
    <dgm:pt modelId="{E88736FA-4816-470E-8732-0CE73536AA71}">
      <dgm:prSet phldrT="[Text]"/>
      <dgm:spPr/>
      <dgm:t>
        <a:bodyPr/>
        <a:lstStyle/>
        <a:p>
          <a:pPr>
            <a:buFont typeface="Arial" panose="020B0604020202020204" pitchFamily="34" charset="0"/>
            <a:buChar char="•"/>
          </a:pPr>
          <a:r>
            <a:rPr lang="en-US" dirty="0"/>
            <a:t>Importance of building a </a:t>
          </a:r>
          <a:r>
            <a:rPr lang="en-US" b="1" dirty="0"/>
            <a:t>community of practice</a:t>
          </a:r>
        </a:p>
      </dgm:t>
    </dgm:pt>
    <dgm:pt modelId="{13325B20-3EAD-4A6B-87A4-CE0A2878622F}" type="parTrans" cxnId="{0F5B09D4-5ADB-41EB-B3E8-317F630294DA}">
      <dgm:prSet/>
      <dgm:spPr/>
      <dgm:t>
        <a:bodyPr/>
        <a:lstStyle/>
        <a:p>
          <a:endParaRPr lang="en-US"/>
        </a:p>
      </dgm:t>
    </dgm:pt>
    <dgm:pt modelId="{EFB02B71-5C71-42B8-BF0A-08FE4CE43102}" type="sibTrans" cxnId="{0F5B09D4-5ADB-41EB-B3E8-317F630294DA}">
      <dgm:prSet/>
      <dgm:spPr/>
      <dgm:t>
        <a:bodyPr/>
        <a:lstStyle/>
        <a:p>
          <a:endParaRPr lang="en-US"/>
        </a:p>
      </dgm:t>
    </dgm:pt>
    <dgm:pt modelId="{E08E2733-7032-47B6-88AA-9EE879D94777}">
      <dgm:prSet phldrT="[Text]"/>
      <dgm:spPr/>
      <dgm:t>
        <a:bodyPr/>
        <a:lstStyle/>
        <a:p>
          <a:pPr>
            <a:buFont typeface="Arial" panose="020B0604020202020204" pitchFamily="34" charset="0"/>
            <a:buChar char="•"/>
          </a:pPr>
          <a:r>
            <a:rPr lang="en-US" dirty="0"/>
            <a:t>Consideration of other data resources </a:t>
          </a:r>
        </a:p>
      </dgm:t>
    </dgm:pt>
    <dgm:pt modelId="{67E5C9A9-0966-4BD6-A1CB-6E84B34CCAE4}" type="parTrans" cxnId="{7793B722-D315-490D-B06D-E5DD143A9C2A}">
      <dgm:prSet/>
      <dgm:spPr/>
      <dgm:t>
        <a:bodyPr/>
        <a:lstStyle/>
        <a:p>
          <a:endParaRPr lang="en-US"/>
        </a:p>
      </dgm:t>
    </dgm:pt>
    <dgm:pt modelId="{FFBB6230-CDB2-4CE8-B2B3-1AF27ADB37B3}" type="sibTrans" cxnId="{7793B722-D315-490D-B06D-E5DD143A9C2A}">
      <dgm:prSet/>
      <dgm:spPr/>
      <dgm:t>
        <a:bodyPr/>
        <a:lstStyle/>
        <a:p>
          <a:endParaRPr lang="en-US"/>
        </a:p>
      </dgm:t>
    </dgm:pt>
    <dgm:pt modelId="{085A178E-AEF0-4F09-BAAB-D1E3BB423000}">
      <dgm:prSet phldrT="[Text]"/>
      <dgm:spPr/>
      <dgm:t>
        <a:bodyPr/>
        <a:lstStyle/>
        <a:p>
          <a:pPr>
            <a:buFont typeface="Arial" panose="020B0604020202020204" pitchFamily="34" charset="0"/>
            <a:buChar char="•"/>
          </a:pPr>
          <a:r>
            <a:rPr lang="en-US" dirty="0"/>
            <a:t>Create an environmental contaminants (occurrence) database</a:t>
          </a:r>
        </a:p>
      </dgm:t>
    </dgm:pt>
    <dgm:pt modelId="{60FA18DC-4486-4F61-A865-B837BC7DEE79}" type="parTrans" cxnId="{1882400B-B3D2-4969-8787-5DBE57DA52EC}">
      <dgm:prSet/>
      <dgm:spPr/>
      <dgm:t>
        <a:bodyPr/>
        <a:lstStyle/>
        <a:p>
          <a:endParaRPr lang="en-US"/>
        </a:p>
      </dgm:t>
    </dgm:pt>
    <dgm:pt modelId="{550DB999-CA33-40E8-9B47-CF7146F62AE5}" type="sibTrans" cxnId="{1882400B-B3D2-4969-8787-5DBE57DA52EC}">
      <dgm:prSet/>
      <dgm:spPr/>
      <dgm:t>
        <a:bodyPr/>
        <a:lstStyle/>
        <a:p>
          <a:endParaRPr lang="en-US"/>
        </a:p>
      </dgm:t>
    </dgm:pt>
    <dgm:pt modelId="{7297DAD8-D7FD-45EC-BACA-0D6CE779C29A}">
      <dgm:prSet phldrT="[Text]"/>
      <dgm:spPr/>
      <dgm:t>
        <a:bodyPr/>
        <a:lstStyle/>
        <a:p>
          <a:pPr>
            <a:buFont typeface="Arial" panose="020B0604020202020204" pitchFamily="34" charset="0"/>
            <a:buChar char="•"/>
          </a:pPr>
          <a:r>
            <a:rPr lang="en-US" dirty="0"/>
            <a:t>Examples of </a:t>
          </a:r>
          <a:r>
            <a:rPr lang="en-US" b="1" dirty="0"/>
            <a:t>DMPs</a:t>
          </a:r>
        </a:p>
      </dgm:t>
    </dgm:pt>
    <dgm:pt modelId="{5F9D543F-3570-4007-8F8C-3136532F53DB}" type="parTrans" cxnId="{B8450934-4AC1-45AF-92C2-BB89776DEB05}">
      <dgm:prSet/>
      <dgm:spPr/>
      <dgm:t>
        <a:bodyPr/>
        <a:lstStyle/>
        <a:p>
          <a:endParaRPr lang="en-US"/>
        </a:p>
      </dgm:t>
    </dgm:pt>
    <dgm:pt modelId="{3A64F641-A659-4817-BF66-1DBB750811C6}" type="sibTrans" cxnId="{B8450934-4AC1-45AF-92C2-BB89776DEB05}">
      <dgm:prSet/>
      <dgm:spPr/>
      <dgm:t>
        <a:bodyPr/>
        <a:lstStyle/>
        <a:p>
          <a:endParaRPr lang="en-US"/>
        </a:p>
      </dgm:t>
    </dgm:pt>
    <dgm:pt modelId="{0D1FA01B-F703-4027-B532-92CD4248A972}">
      <dgm:prSet phldrT="[Text]"/>
      <dgm:spPr/>
      <dgm:t>
        <a:bodyPr/>
        <a:lstStyle/>
        <a:p>
          <a:pPr>
            <a:buFont typeface="Arial" panose="020B0604020202020204" pitchFamily="34" charset="0"/>
            <a:buChar char="•"/>
          </a:pPr>
          <a:r>
            <a:rPr lang="en-US" dirty="0"/>
            <a:t>Link </a:t>
          </a:r>
          <a:r>
            <a:rPr lang="en-US" b="1" dirty="0"/>
            <a:t>protocols/SOPs in metadata</a:t>
          </a:r>
          <a:r>
            <a:rPr lang="en-US" dirty="0"/>
            <a:t>; broader use of protocols.io </a:t>
          </a:r>
        </a:p>
      </dgm:t>
    </dgm:pt>
    <dgm:pt modelId="{24244FAB-ECE1-42CE-82E5-9A3D7FF7605F}" type="parTrans" cxnId="{FB8CF43F-7FC0-4856-9E24-1688964B9478}">
      <dgm:prSet/>
      <dgm:spPr/>
      <dgm:t>
        <a:bodyPr/>
        <a:lstStyle/>
        <a:p>
          <a:endParaRPr lang="en-US"/>
        </a:p>
      </dgm:t>
    </dgm:pt>
    <dgm:pt modelId="{C46A53D7-1728-487A-A506-BE3FDEAC2C3C}" type="sibTrans" cxnId="{FB8CF43F-7FC0-4856-9E24-1688964B9478}">
      <dgm:prSet/>
      <dgm:spPr/>
      <dgm:t>
        <a:bodyPr/>
        <a:lstStyle/>
        <a:p>
          <a:endParaRPr lang="en-US"/>
        </a:p>
      </dgm:t>
    </dgm:pt>
    <dgm:pt modelId="{046D35F9-6E3C-4E03-9D53-EDBB9AD3DCEA}">
      <dgm:prSet phldrT="[Text]"/>
      <dgm:spPr/>
      <dgm:t>
        <a:bodyPr/>
        <a:lstStyle/>
        <a:p>
          <a:pPr>
            <a:buFont typeface="Arial" panose="020B0604020202020204" pitchFamily="34" charset="0"/>
            <a:buChar char="•"/>
          </a:pPr>
          <a:r>
            <a:rPr lang="en-US" dirty="0"/>
            <a:t>Coordinated effort for </a:t>
          </a:r>
          <a:r>
            <a:rPr lang="en-US" b="1" dirty="0"/>
            <a:t>standardizing vocabularies/metadata</a:t>
          </a:r>
        </a:p>
      </dgm:t>
    </dgm:pt>
    <dgm:pt modelId="{3DF76C0D-188C-4767-BF19-64688298762B}" type="parTrans" cxnId="{1307E0A2-5702-4293-B3AB-255B817E9930}">
      <dgm:prSet/>
      <dgm:spPr/>
      <dgm:t>
        <a:bodyPr/>
        <a:lstStyle/>
        <a:p>
          <a:endParaRPr lang="en-US"/>
        </a:p>
      </dgm:t>
    </dgm:pt>
    <dgm:pt modelId="{8A6723A5-AAF4-46F8-88C4-A288A177C57C}" type="sibTrans" cxnId="{1307E0A2-5702-4293-B3AB-255B817E9930}">
      <dgm:prSet/>
      <dgm:spPr/>
      <dgm:t>
        <a:bodyPr/>
        <a:lstStyle/>
        <a:p>
          <a:endParaRPr lang="en-US"/>
        </a:p>
      </dgm:t>
    </dgm:pt>
    <dgm:pt modelId="{E74DD6EE-2028-47CB-984F-128D239C436C}">
      <dgm:prSet phldrT="[Text]"/>
      <dgm:spPr/>
      <dgm:t>
        <a:bodyPr/>
        <a:lstStyle/>
        <a:p>
          <a:pPr>
            <a:buFont typeface="Arial" panose="020B0604020202020204" pitchFamily="34" charset="0"/>
            <a:buChar char="•"/>
          </a:pPr>
          <a:r>
            <a:rPr lang="en-US" b="1" dirty="0"/>
            <a:t>Time</a:t>
          </a:r>
          <a:r>
            <a:rPr lang="en-US" dirty="0"/>
            <a:t> and </a:t>
          </a:r>
          <a:r>
            <a:rPr lang="en-US" b="1" dirty="0"/>
            <a:t>cost</a:t>
          </a:r>
          <a:r>
            <a:rPr lang="en-US" dirty="0"/>
            <a:t> burden</a:t>
          </a:r>
        </a:p>
      </dgm:t>
    </dgm:pt>
    <dgm:pt modelId="{E2F11537-C128-4B92-8F7F-FD35370CF8F8}" type="parTrans" cxnId="{6833B433-C8B1-40B4-A18A-74A7A811B4B5}">
      <dgm:prSet/>
      <dgm:spPr/>
      <dgm:t>
        <a:bodyPr/>
        <a:lstStyle/>
        <a:p>
          <a:endParaRPr lang="en-US"/>
        </a:p>
      </dgm:t>
    </dgm:pt>
    <dgm:pt modelId="{ABA31163-5D2D-480A-98BE-2478D21BF302}" type="sibTrans" cxnId="{6833B433-C8B1-40B4-A18A-74A7A811B4B5}">
      <dgm:prSet/>
      <dgm:spPr/>
      <dgm:t>
        <a:bodyPr/>
        <a:lstStyle/>
        <a:p>
          <a:endParaRPr lang="en-US"/>
        </a:p>
      </dgm:t>
    </dgm:pt>
    <dgm:pt modelId="{89AF3E8D-AB6F-4FAB-AFD2-A6972EB94EDA}" type="pres">
      <dgm:prSet presAssocID="{7C21D602-31BB-4DC0-BA62-F718855C8E29}" presName="Name0" presStyleCnt="0">
        <dgm:presLayoutVars>
          <dgm:dir/>
          <dgm:animLvl val="lvl"/>
          <dgm:resizeHandles val="exact"/>
        </dgm:presLayoutVars>
      </dgm:prSet>
      <dgm:spPr/>
    </dgm:pt>
    <dgm:pt modelId="{8B1AAE22-C694-41AC-A568-386D18F89470}" type="pres">
      <dgm:prSet presAssocID="{965A7538-CC78-4491-AA28-6261F3321A66}" presName="composite" presStyleCnt="0"/>
      <dgm:spPr/>
    </dgm:pt>
    <dgm:pt modelId="{C7C66624-9E6A-4F45-920D-7FE4A85BC56D}" type="pres">
      <dgm:prSet presAssocID="{965A7538-CC78-4491-AA28-6261F3321A66}" presName="parTx" presStyleLbl="alignNode1" presStyleIdx="0" presStyleCnt="4">
        <dgm:presLayoutVars>
          <dgm:chMax val="0"/>
          <dgm:chPref val="0"/>
          <dgm:bulletEnabled val="1"/>
        </dgm:presLayoutVars>
      </dgm:prSet>
      <dgm:spPr/>
    </dgm:pt>
    <dgm:pt modelId="{6DED7CFC-E14C-4CD0-A750-8C2AAC2C3CDB}" type="pres">
      <dgm:prSet presAssocID="{965A7538-CC78-4491-AA28-6261F3321A66}" presName="desTx" presStyleLbl="alignAccFollowNode1" presStyleIdx="0" presStyleCnt="4">
        <dgm:presLayoutVars>
          <dgm:bulletEnabled val="1"/>
        </dgm:presLayoutVars>
      </dgm:prSet>
      <dgm:spPr/>
    </dgm:pt>
    <dgm:pt modelId="{6310DBDC-CE4D-4C5D-A8F3-4AAC0C4EA0F1}" type="pres">
      <dgm:prSet presAssocID="{5DEA8141-3A11-450A-AF3F-88164C9756CA}" presName="space" presStyleCnt="0"/>
      <dgm:spPr/>
    </dgm:pt>
    <dgm:pt modelId="{3AC0B15D-9B98-42E7-BD20-DC487B617315}" type="pres">
      <dgm:prSet presAssocID="{366CBC7C-CC67-4478-A709-1457CE38AD4F}" presName="composite" presStyleCnt="0"/>
      <dgm:spPr/>
    </dgm:pt>
    <dgm:pt modelId="{5AC55FCA-6728-4F78-90F8-D79FE6B80C81}" type="pres">
      <dgm:prSet presAssocID="{366CBC7C-CC67-4478-A709-1457CE38AD4F}" presName="parTx" presStyleLbl="alignNode1" presStyleIdx="1" presStyleCnt="4">
        <dgm:presLayoutVars>
          <dgm:chMax val="0"/>
          <dgm:chPref val="0"/>
          <dgm:bulletEnabled val="1"/>
        </dgm:presLayoutVars>
      </dgm:prSet>
      <dgm:spPr/>
    </dgm:pt>
    <dgm:pt modelId="{D20BE11B-6880-44B2-B15A-992569AD0577}" type="pres">
      <dgm:prSet presAssocID="{366CBC7C-CC67-4478-A709-1457CE38AD4F}" presName="desTx" presStyleLbl="alignAccFollowNode1" presStyleIdx="1" presStyleCnt="4">
        <dgm:presLayoutVars>
          <dgm:bulletEnabled val="1"/>
        </dgm:presLayoutVars>
      </dgm:prSet>
      <dgm:spPr/>
    </dgm:pt>
    <dgm:pt modelId="{7DF7F96E-7217-41DC-88A5-095733A2CAB9}" type="pres">
      <dgm:prSet presAssocID="{B82E5A08-24B0-43F2-9AEE-2B6BE2FB02CA}" presName="space" presStyleCnt="0"/>
      <dgm:spPr/>
    </dgm:pt>
    <dgm:pt modelId="{A1C93706-8A13-43C1-BD75-59AD00213C97}" type="pres">
      <dgm:prSet presAssocID="{A3639C68-480B-43B4-9C6D-78586C7FC5EE}" presName="composite" presStyleCnt="0"/>
      <dgm:spPr/>
    </dgm:pt>
    <dgm:pt modelId="{96B96B82-C62B-455E-B260-8B2E4B821064}" type="pres">
      <dgm:prSet presAssocID="{A3639C68-480B-43B4-9C6D-78586C7FC5EE}" presName="parTx" presStyleLbl="alignNode1" presStyleIdx="2" presStyleCnt="4">
        <dgm:presLayoutVars>
          <dgm:chMax val="0"/>
          <dgm:chPref val="0"/>
          <dgm:bulletEnabled val="1"/>
        </dgm:presLayoutVars>
      </dgm:prSet>
      <dgm:spPr/>
    </dgm:pt>
    <dgm:pt modelId="{29DF8090-37A3-40C1-9279-D9222996DECE}" type="pres">
      <dgm:prSet presAssocID="{A3639C68-480B-43B4-9C6D-78586C7FC5EE}" presName="desTx" presStyleLbl="alignAccFollowNode1" presStyleIdx="2" presStyleCnt="4">
        <dgm:presLayoutVars>
          <dgm:bulletEnabled val="1"/>
        </dgm:presLayoutVars>
      </dgm:prSet>
      <dgm:spPr/>
    </dgm:pt>
    <dgm:pt modelId="{A5C4C451-796A-42C4-8997-D7D376A80D91}" type="pres">
      <dgm:prSet presAssocID="{D0A2AB63-041D-459E-B35A-BCCE65883575}" presName="space" presStyleCnt="0"/>
      <dgm:spPr/>
    </dgm:pt>
    <dgm:pt modelId="{775E2C23-812D-40F3-AE99-6BD746218BAC}" type="pres">
      <dgm:prSet presAssocID="{96B7B577-1A7C-4026-9459-9271A00D0390}" presName="composite" presStyleCnt="0"/>
      <dgm:spPr/>
    </dgm:pt>
    <dgm:pt modelId="{7F1CDD24-4733-4C6C-AEB1-37226C72A10C}" type="pres">
      <dgm:prSet presAssocID="{96B7B577-1A7C-4026-9459-9271A00D0390}" presName="parTx" presStyleLbl="alignNode1" presStyleIdx="3" presStyleCnt="4">
        <dgm:presLayoutVars>
          <dgm:chMax val="0"/>
          <dgm:chPref val="0"/>
          <dgm:bulletEnabled val="1"/>
        </dgm:presLayoutVars>
      </dgm:prSet>
      <dgm:spPr/>
    </dgm:pt>
    <dgm:pt modelId="{F68592BD-DDD8-4AE9-B2DD-1E5A1CC840E8}" type="pres">
      <dgm:prSet presAssocID="{96B7B577-1A7C-4026-9459-9271A00D0390}" presName="desTx" presStyleLbl="alignAccFollowNode1" presStyleIdx="3" presStyleCnt="4">
        <dgm:presLayoutVars>
          <dgm:bulletEnabled val="1"/>
        </dgm:presLayoutVars>
      </dgm:prSet>
      <dgm:spPr/>
    </dgm:pt>
  </dgm:ptLst>
  <dgm:cxnLst>
    <dgm:cxn modelId="{85DFA805-CC59-45A7-BDB6-BAC5C7B020BF}" type="presOf" srcId="{965A7538-CC78-4491-AA28-6261F3321A66}" destId="{C7C66624-9E6A-4F45-920D-7FE4A85BC56D}" srcOrd="0" destOrd="0" presId="urn:microsoft.com/office/officeart/2005/8/layout/hList1"/>
    <dgm:cxn modelId="{1882400B-B3D2-4969-8787-5DBE57DA52EC}" srcId="{A3639C68-480B-43B4-9C6D-78586C7FC5EE}" destId="{085A178E-AEF0-4F09-BAAB-D1E3BB423000}" srcOrd="3" destOrd="0" parTransId="{60FA18DC-4486-4F61-A865-B837BC7DEE79}" sibTransId="{550DB999-CA33-40E8-9B47-CF7146F62AE5}"/>
    <dgm:cxn modelId="{852CC40D-7AEC-4DAE-9A4F-900C79BAD64C}" type="presOf" srcId="{5C7E7DDE-339C-4355-92B9-0ED94ABD65C9}" destId="{29DF8090-37A3-40C1-9279-D9222996DECE}" srcOrd="0" destOrd="2" presId="urn:microsoft.com/office/officeart/2005/8/layout/hList1"/>
    <dgm:cxn modelId="{40D9201B-E556-4C7A-B136-B37A60891912}" type="presOf" srcId="{366CBC7C-CC67-4478-A709-1457CE38AD4F}" destId="{5AC55FCA-6728-4F78-90F8-D79FE6B80C81}" srcOrd="0" destOrd="0" presId="urn:microsoft.com/office/officeart/2005/8/layout/hList1"/>
    <dgm:cxn modelId="{64A5A21F-416F-4C05-9F6E-9BBF44F8B17B}" srcId="{7C21D602-31BB-4DC0-BA62-F718855C8E29}" destId="{96B7B577-1A7C-4026-9459-9271A00D0390}" srcOrd="3" destOrd="0" parTransId="{47180CE6-47F2-4B06-B96B-B3EE192CDFBD}" sibTransId="{0A23FA9A-EE6F-4C0E-AD04-2F6E8B290762}"/>
    <dgm:cxn modelId="{7793B722-D315-490D-B06D-E5DD143A9C2A}" srcId="{965A7538-CC78-4491-AA28-6261F3321A66}" destId="{E08E2733-7032-47B6-88AA-9EE879D94777}" srcOrd="2" destOrd="0" parTransId="{67E5C9A9-0966-4BD6-A1CB-6E84B34CCAE4}" sibTransId="{FFBB6230-CDB2-4CE8-B2B3-1AF27ADB37B3}"/>
    <dgm:cxn modelId="{13046524-6CD4-496C-B320-75A7A9313B50}" type="presOf" srcId="{8D808E12-58C6-49D3-A2E7-4B0D0E655407}" destId="{D20BE11B-6880-44B2-B15A-992569AD0577}" srcOrd="0" destOrd="2" presId="urn:microsoft.com/office/officeart/2005/8/layout/hList1"/>
    <dgm:cxn modelId="{4C7F7028-9D3C-42D6-864A-872CDC4BB4FB}" type="presOf" srcId="{0D1FA01B-F703-4027-B532-92CD4248A972}" destId="{29DF8090-37A3-40C1-9279-D9222996DECE}" srcOrd="0" destOrd="4" presId="urn:microsoft.com/office/officeart/2005/8/layout/hList1"/>
    <dgm:cxn modelId="{6833B433-C8B1-40B4-A18A-74A7A811B4B5}" srcId="{366CBC7C-CC67-4478-A709-1457CE38AD4F}" destId="{E74DD6EE-2028-47CB-984F-128D239C436C}" srcOrd="3" destOrd="0" parTransId="{E2F11537-C128-4B92-8F7F-FD35370CF8F8}" sibTransId="{ABA31163-5D2D-480A-98BE-2478D21BF302}"/>
    <dgm:cxn modelId="{B8450934-4AC1-45AF-92C2-BB89776DEB05}" srcId="{96B7B577-1A7C-4026-9459-9271A00D0390}" destId="{7297DAD8-D7FD-45EC-BACA-0D6CE779C29A}" srcOrd="2" destOrd="0" parTransId="{5F9D543F-3570-4007-8F8C-3136532F53DB}" sibTransId="{3A64F641-A659-4817-BF66-1DBB750811C6}"/>
    <dgm:cxn modelId="{40A4CE35-AB10-4459-9DC2-3B149687D84E}" srcId="{366CBC7C-CC67-4478-A709-1457CE38AD4F}" destId="{394ACA04-4576-4909-93CF-746680FCCF4E}" srcOrd="0" destOrd="0" parTransId="{2C23195C-7677-4A4A-825D-1A5484871495}" sibTransId="{3094A111-399A-4037-8735-1B912C802A04}"/>
    <dgm:cxn modelId="{C84FB83C-D793-4B6C-B33A-4A3BD3013633}" type="presOf" srcId="{0A6B8D48-485B-456F-BAD9-E27B848F240B}" destId="{F68592BD-DDD8-4AE9-B2DD-1E5A1CC840E8}" srcOrd="0" destOrd="0" presId="urn:microsoft.com/office/officeart/2005/8/layout/hList1"/>
    <dgm:cxn modelId="{FB8CF43F-7FC0-4856-9E24-1688964B9478}" srcId="{A3639C68-480B-43B4-9C6D-78586C7FC5EE}" destId="{0D1FA01B-F703-4027-B532-92CD4248A972}" srcOrd="4" destOrd="0" parTransId="{24244FAB-ECE1-42CE-82E5-9A3D7FF7605F}" sibTransId="{C46A53D7-1728-487A-A506-BE3FDEAC2C3C}"/>
    <dgm:cxn modelId="{70109C62-62F5-4439-AE9B-B92AA071F35E}" srcId="{A3639C68-480B-43B4-9C6D-78586C7FC5EE}" destId="{5C7E7DDE-339C-4355-92B9-0ED94ABD65C9}" srcOrd="2" destOrd="0" parTransId="{7483EBC3-8346-4125-8FA5-4A6DDAA6C587}" sibTransId="{497FAE12-0C70-4D5E-9CC1-17E584076BB5}"/>
    <dgm:cxn modelId="{F8614F63-8CF3-4FF4-ABFB-689629436C6E}" type="presOf" srcId="{394ACA04-4576-4909-93CF-746680FCCF4E}" destId="{D20BE11B-6880-44B2-B15A-992569AD0577}" srcOrd="0" destOrd="0" presId="urn:microsoft.com/office/officeart/2005/8/layout/hList1"/>
    <dgm:cxn modelId="{D8244246-2B77-45A7-A286-7F0235683AEC}" srcId="{366CBC7C-CC67-4478-A709-1457CE38AD4F}" destId="{8D808E12-58C6-49D3-A2E7-4B0D0E655407}" srcOrd="2" destOrd="0" parTransId="{08FE683C-FE3D-4084-839D-C6A72367B39A}" sibTransId="{000CFCFF-4982-49B4-B955-409CF2FEA545}"/>
    <dgm:cxn modelId="{55A0E346-3278-451E-97F4-16E1742E324B}" srcId="{7C21D602-31BB-4DC0-BA62-F718855C8E29}" destId="{366CBC7C-CC67-4478-A709-1457CE38AD4F}" srcOrd="1" destOrd="0" parTransId="{289B8D05-26C7-4AA7-9F22-32FBCAAD05B9}" sibTransId="{B82E5A08-24B0-43F2-9AEE-2B6BE2FB02CA}"/>
    <dgm:cxn modelId="{A5FE0167-F506-4C49-960A-95F5B2791879}" srcId="{965A7538-CC78-4491-AA28-6261F3321A66}" destId="{9028BA2D-9319-4EB8-BAA2-8E0E21B3AD5B}" srcOrd="3" destOrd="0" parTransId="{2F845996-641F-4386-AB16-9D5CCB43A88F}" sibTransId="{A263AA31-38E1-4D0C-A729-CFCA4245D66A}"/>
    <dgm:cxn modelId="{AFCE2C56-695C-45F7-8221-7A2FACFE6C8B}" srcId="{965A7538-CC78-4491-AA28-6261F3321A66}" destId="{BF0DCDA8-4487-45F2-BA59-967A737B9789}" srcOrd="1" destOrd="0" parTransId="{01A10F43-23E5-4E78-8B11-D2B8B8E46EBC}" sibTransId="{5F172DE1-F4F2-4B6E-BC0B-4DAF14F2943C}"/>
    <dgm:cxn modelId="{F411A37A-206B-4124-8F6D-3B2440C48854}" srcId="{96B7B577-1A7C-4026-9459-9271A00D0390}" destId="{5968119F-996E-4E64-9638-A377B25F07B6}" srcOrd="1" destOrd="0" parTransId="{731E921A-8A34-4A4F-81A0-6B9ABC8A66B1}" sibTransId="{6944C9BF-D304-4CB2-9BA2-8621C54EEF27}"/>
    <dgm:cxn modelId="{EE96A87F-A3A9-4AC9-9B3F-578A55223FF9}" type="presOf" srcId="{D3CEAE97-5DEF-4DCF-A594-EBA1F66A16FC}" destId="{29DF8090-37A3-40C1-9279-D9222996DECE}" srcOrd="0" destOrd="1" presId="urn:microsoft.com/office/officeart/2005/8/layout/hList1"/>
    <dgm:cxn modelId="{BFF9CF86-DA05-4C33-9B91-7F863D6B3FA8}" srcId="{96B7B577-1A7C-4026-9459-9271A00D0390}" destId="{0A6B8D48-485B-456F-BAD9-E27B848F240B}" srcOrd="0" destOrd="0" parTransId="{FE800D05-FDBB-4554-880F-20809E478D83}" sibTransId="{0E3AB99D-7327-4CC6-939B-CFFF00E36549}"/>
    <dgm:cxn modelId="{E5043A87-CF8F-40B6-832E-DEEEB1E1A4F1}" type="presOf" srcId="{E74DD6EE-2028-47CB-984F-128D239C436C}" destId="{D20BE11B-6880-44B2-B15A-992569AD0577}" srcOrd="0" destOrd="3" presId="urn:microsoft.com/office/officeart/2005/8/layout/hList1"/>
    <dgm:cxn modelId="{29E1A28B-C47F-475A-A354-E87C60BBEE57}" type="presOf" srcId="{A3639C68-480B-43B4-9C6D-78586C7FC5EE}" destId="{96B96B82-C62B-455E-B260-8B2E4B821064}" srcOrd="0" destOrd="0" presId="urn:microsoft.com/office/officeart/2005/8/layout/hList1"/>
    <dgm:cxn modelId="{5CFC7991-5C18-4E0B-9C79-549136E957E8}" srcId="{A3639C68-480B-43B4-9C6D-78586C7FC5EE}" destId="{B87BFB93-0FF1-45B7-9A48-3A2AE033C63B}" srcOrd="0" destOrd="0" parTransId="{C7F2F625-F07C-4F06-8946-C93E2D198A16}" sibTransId="{01E604F1-C69C-441B-B1AD-93056FE76E5E}"/>
    <dgm:cxn modelId="{55D6A491-7061-4182-9698-0C26443202AD}" type="presOf" srcId="{96B7B577-1A7C-4026-9459-9271A00D0390}" destId="{7F1CDD24-4733-4C6C-AEB1-37226C72A10C}" srcOrd="0" destOrd="0" presId="urn:microsoft.com/office/officeart/2005/8/layout/hList1"/>
    <dgm:cxn modelId="{BE7CA194-0968-4A1D-8503-DE24F5D8E252}" type="presOf" srcId="{B87BFB93-0FF1-45B7-9A48-3A2AE033C63B}" destId="{29DF8090-37A3-40C1-9279-D9222996DECE}" srcOrd="0" destOrd="0" presId="urn:microsoft.com/office/officeart/2005/8/layout/hList1"/>
    <dgm:cxn modelId="{CE14FE99-B6DC-438E-9394-1813B12FEAAF}" type="presOf" srcId="{835EFDAE-647F-40AD-90B0-103DFF383CFB}" destId="{D20BE11B-6880-44B2-B15A-992569AD0577}" srcOrd="0" destOrd="1" presId="urn:microsoft.com/office/officeart/2005/8/layout/hList1"/>
    <dgm:cxn modelId="{295AFA9B-814B-4DA8-8BAB-F38582F6A312}" type="presOf" srcId="{E88736FA-4816-470E-8732-0CE73536AA71}" destId="{6DED7CFC-E14C-4CD0-A750-8C2AAC2C3CDB}" srcOrd="0" destOrd="0" presId="urn:microsoft.com/office/officeart/2005/8/layout/hList1"/>
    <dgm:cxn modelId="{9667109F-CA08-45E8-9757-F6E042AD8DED}" type="presOf" srcId="{5968119F-996E-4E64-9638-A377B25F07B6}" destId="{F68592BD-DDD8-4AE9-B2DD-1E5A1CC840E8}" srcOrd="0" destOrd="1" presId="urn:microsoft.com/office/officeart/2005/8/layout/hList1"/>
    <dgm:cxn modelId="{1307E0A2-5702-4293-B3AB-255B817E9930}" srcId="{96B7B577-1A7C-4026-9459-9271A00D0390}" destId="{046D35F9-6E3C-4E03-9D53-EDBB9AD3DCEA}" srcOrd="3" destOrd="0" parTransId="{3DF76C0D-188C-4767-BF19-64688298762B}" sibTransId="{8A6723A5-AAF4-46F8-88C4-A288A177C57C}"/>
    <dgm:cxn modelId="{99698DA4-00BA-4697-96B9-2F39687C0B49}" srcId="{A3639C68-480B-43B4-9C6D-78586C7FC5EE}" destId="{D3CEAE97-5DEF-4DCF-A594-EBA1F66A16FC}" srcOrd="1" destOrd="0" parTransId="{18F9106F-9B24-4723-B0BF-53D16FE9459F}" sibTransId="{B3B08FF1-8883-4D35-B4A9-1FDB25D21A60}"/>
    <dgm:cxn modelId="{99D9E0B1-2E10-4EEE-8FEA-47C2D162BC19}" srcId="{7C21D602-31BB-4DC0-BA62-F718855C8E29}" destId="{965A7538-CC78-4491-AA28-6261F3321A66}" srcOrd="0" destOrd="0" parTransId="{CBD60015-16BD-478E-BC6E-F53A9E41B74E}" sibTransId="{5DEA8141-3A11-450A-AF3F-88164C9756CA}"/>
    <dgm:cxn modelId="{258808B2-7EA5-43ED-BBB6-ADF48D748B13}" type="presOf" srcId="{E08E2733-7032-47B6-88AA-9EE879D94777}" destId="{6DED7CFC-E14C-4CD0-A750-8C2AAC2C3CDB}" srcOrd="0" destOrd="2" presId="urn:microsoft.com/office/officeart/2005/8/layout/hList1"/>
    <dgm:cxn modelId="{16912DC1-CCFB-4382-8ED2-CC0DCF637F4D}" type="presOf" srcId="{7C21D602-31BB-4DC0-BA62-F718855C8E29}" destId="{89AF3E8D-AB6F-4FAB-AFD2-A6972EB94EDA}" srcOrd="0" destOrd="0" presId="urn:microsoft.com/office/officeart/2005/8/layout/hList1"/>
    <dgm:cxn modelId="{F30FA8C8-D88A-4632-9FE8-A4B9DF087CF4}" srcId="{366CBC7C-CC67-4478-A709-1457CE38AD4F}" destId="{835EFDAE-647F-40AD-90B0-103DFF383CFB}" srcOrd="1" destOrd="0" parTransId="{F117914A-A8E3-4073-B7F0-2E6B2568793C}" sibTransId="{C21BE0A4-D225-4701-B076-0885C0F3559A}"/>
    <dgm:cxn modelId="{0F5B09D4-5ADB-41EB-B3E8-317F630294DA}" srcId="{965A7538-CC78-4491-AA28-6261F3321A66}" destId="{E88736FA-4816-470E-8732-0CE73536AA71}" srcOrd="0" destOrd="0" parTransId="{13325B20-3EAD-4A6B-87A4-CE0A2878622F}" sibTransId="{EFB02B71-5C71-42B8-BF0A-08FE4CE43102}"/>
    <dgm:cxn modelId="{A9F249E3-BCD0-4E9E-9EA9-D0FBCC368DDA}" srcId="{7C21D602-31BB-4DC0-BA62-F718855C8E29}" destId="{A3639C68-480B-43B4-9C6D-78586C7FC5EE}" srcOrd="2" destOrd="0" parTransId="{ACE837B3-3395-47E7-805C-D9BBEEE1B735}" sibTransId="{D0A2AB63-041D-459E-B35A-BCCE65883575}"/>
    <dgm:cxn modelId="{B2C8CDE9-DF1F-4E24-8560-FA76611F1007}" type="presOf" srcId="{085A178E-AEF0-4F09-BAAB-D1E3BB423000}" destId="{29DF8090-37A3-40C1-9279-D9222996DECE}" srcOrd="0" destOrd="3" presId="urn:microsoft.com/office/officeart/2005/8/layout/hList1"/>
    <dgm:cxn modelId="{438BF6EA-253E-4793-A339-61F3CE47911F}" type="presOf" srcId="{9028BA2D-9319-4EB8-BAA2-8E0E21B3AD5B}" destId="{6DED7CFC-E14C-4CD0-A750-8C2AAC2C3CDB}" srcOrd="0" destOrd="3" presId="urn:microsoft.com/office/officeart/2005/8/layout/hList1"/>
    <dgm:cxn modelId="{0F5827F5-E856-4D05-8A60-F77331A5ED09}" type="presOf" srcId="{7297DAD8-D7FD-45EC-BACA-0D6CE779C29A}" destId="{F68592BD-DDD8-4AE9-B2DD-1E5A1CC840E8}" srcOrd="0" destOrd="2" presId="urn:microsoft.com/office/officeart/2005/8/layout/hList1"/>
    <dgm:cxn modelId="{C1F953F8-193C-4B04-A6DF-ECE54E85A666}" type="presOf" srcId="{BF0DCDA8-4487-45F2-BA59-967A737B9789}" destId="{6DED7CFC-E14C-4CD0-A750-8C2AAC2C3CDB}" srcOrd="0" destOrd="1" presId="urn:microsoft.com/office/officeart/2005/8/layout/hList1"/>
    <dgm:cxn modelId="{D7C81EFC-320A-47B4-9677-363CA294B584}" type="presOf" srcId="{046D35F9-6E3C-4E03-9D53-EDBB9AD3DCEA}" destId="{F68592BD-DDD8-4AE9-B2DD-1E5A1CC840E8}" srcOrd="0" destOrd="3" presId="urn:microsoft.com/office/officeart/2005/8/layout/hList1"/>
    <dgm:cxn modelId="{9099F85D-3F71-4D8B-A9A0-FCDC7A92C95E}" type="presParOf" srcId="{89AF3E8D-AB6F-4FAB-AFD2-A6972EB94EDA}" destId="{8B1AAE22-C694-41AC-A568-386D18F89470}" srcOrd="0" destOrd="0" presId="urn:microsoft.com/office/officeart/2005/8/layout/hList1"/>
    <dgm:cxn modelId="{0D90071D-4723-4418-872B-1CEBF8A8EB8E}" type="presParOf" srcId="{8B1AAE22-C694-41AC-A568-386D18F89470}" destId="{C7C66624-9E6A-4F45-920D-7FE4A85BC56D}" srcOrd="0" destOrd="0" presId="urn:microsoft.com/office/officeart/2005/8/layout/hList1"/>
    <dgm:cxn modelId="{6CD50A6A-073F-4AF4-8741-3B32C4EC807B}" type="presParOf" srcId="{8B1AAE22-C694-41AC-A568-386D18F89470}" destId="{6DED7CFC-E14C-4CD0-A750-8C2AAC2C3CDB}" srcOrd="1" destOrd="0" presId="urn:microsoft.com/office/officeart/2005/8/layout/hList1"/>
    <dgm:cxn modelId="{B8251544-82F5-45C1-92B5-80532D556428}" type="presParOf" srcId="{89AF3E8D-AB6F-4FAB-AFD2-A6972EB94EDA}" destId="{6310DBDC-CE4D-4C5D-A8F3-4AAC0C4EA0F1}" srcOrd="1" destOrd="0" presId="urn:microsoft.com/office/officeart/2005/8/layout/hList1"/>
    <dgm:cxn modelId="{6A49D6CF-C097-478E-A5CA-E0C7C49CE7BA}" type="presParOf" srcId="{89AF3E8D-AB6F-4FAB-AFD2-A6972EB94EDA}" destId="{3AC0B15D-9B98-42E7-BD20-DC487B617315}" srcOrd="2" destOrd="0" presId="urn:microsoft.com/office/officeart/2005/8/layout/hList1"/>
    <dgm:cxn modelId="{BB999151-8C05-4A2B-A896-345752366829}" type="presParOf" srcId="{3AC0B15D-9B98-42E7-BD20-DC487B617315}" destId="{5AC55FCA-6728-4F78-90F8-D79FE6B80C81}" srcOrd="0" destOrd="0" presId="urn:microsoft.com/office/officeart/2005/8/layout/hList1"/>
    <dgm:cxn modelId="{CA685554-0C6B-4B99-8D53-D0732BF5251B}" type="presParOf" srcId="{3AC0B15D-9B98-42E7-BD20-DC487B617315}" destId="{D20BE11B-6880-44B2-B15A-992569AD0577}" srcOrd="1" destOrd="0" presId="urn:microsoft.com/office/officeart/2005/8/layout/hList1"/>
    <dgm:cxn modelId="{8D52BD63-601C-40A2-8CCC-0538FFCD71A4}" type="presParOf" srcId="{89AF3E8D-AB6F-4FAB-AFD2-A6972EB94EDA}" destId="{7DF7F96E-7217-41DC-88A5-095733A2CAB9}" srcOrd="3" destOrd="0" presId="urn:microsoft.com/office/officeart/2005/8/layout/hList1"/>
    <dgm:cxn modelId="{43986C51-FBBA-467F-9EC7-588E29CAAFFE}" type="presParOf" srcId="{89AF3E8D-AB6F-4FAB-AFD2-A6972EB94EDA}" destId="{A1C93706-8A13-43C1-BD75-59AD00213C97}" srcOrd="4" destOrd="0" presId="urn:microsoft.com/office/officeart/2005/8/layout/hList1"/>
    <dgm:cxn modelId="{A2B4916C-CC29-4CCD-8DA8-9B6FC56A83B1}" type="presParOf" srcId="{A1C93706-8A13-43C1-BD75-59AD00213C97}" destId="{96B96B82-C62B-455E-B260-8B2E4B821064}" srcOrd="0" destOrd="0" presId="urn:microsoft.com/office/officeart/2005/8/layout/hList1"/>
    <dgm:cxn modelId="{117F8143-1D48-4FED-A4A3-DE50AA1B03DD}" type="presParOf" srcId="{A1C93706-8A13-43C1-BD75-59AD00213C97}" destId="{29DF8090-37A3-40C1-9279-D9222996DECE}" srcOrd="1" destOrd="0" presId="urn:microsoft.com/office/officeart/2005/8/layout/hList1"/>
    <dgm:cxn modelId="{E388366B-CB65-4345-B82B-9A0028FE74BF}" type="presParOf" srcId="{89AF3E8D-AB6F-4FAB-AFD2-A6972EB94EDA}" destId="{A5C4C451-796A-42C4-8997-D7D376A80D91}" srcOrd="5" destOrd="0" presId="urn:microsoft.com/office/officeart/2005/8/layout/hList1"/>
    <dgm:cxn modelId="{9F9084E0-DA0F-41E4-8155-B65790A8511A}" type="presParOf" srcId="{89AF3E8D-AB6F-4FAB-AFD2-A6972EB94EDA}" destId="{775E2C23-812D-40F3-AE99-6BD746218BAC}" srcOrd="6" destOrd="0" presId="urn:microsoft.com/office/officeart/2005/8/layout/hList1"/>
    <dgm:cxn modelId="{46A30074-2CB2-4928-88CC-024FC1D88645}" type="presParOf" srcId="{775E2C23-812D-40F3-AE99-6BD746218BAC}" destId="{7F1CDD24-4733-4C6C-AEB1-37226C72A10C}" srcOrd="0" destOrd="0" presId="urn:microsoft.com/office/officeart/2005/8/layout/hList1"/>
    <dgm:cxn modelId="{C24105C0-FC9F-4D29-9C12-77486DF585CF}" type="presParOf" srcId="{775E2C23-812D-40F3-AE99-6BD746218BAC}" destId="{F68592BD-DDD8-4AE9-B2DD-1E5A1CC840E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448FB1-F851-4939-BA43-FD822A4460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4B2D9B-DD44-4CEF-8DBD-4A519D59FF35}">
      <dgm:prSet phldrT="[Text]"/>
      <dgm:spPr/>
      <dgm:t>
        <a:bodyPr/>
        <a:lstStyle/>
        <a:p>
          <a:pPr>
            <a:buFont typeface="+mj-lt"/>
            <a:buAutoNum type="romanLcPeriod"/>
          </a:pPr>
          <a:r>
            <a:rPr lang="en-US" dirty="0"/>
            <a:t>Several success stories of combining datasets to gain new insight or share information with communities and other stakeholders </a:t>
          </a:r>
        </a:p>
      </dgm:t>
    </dgm:pt>
    <dgm:pt modelId="{4435D114-5499-4C07-BF96-FCD2D8412068}" type="parTrans" cxnId="{2502E345-152B-4D70-9B21-F4F3DCC22F61}">
      <dgm:prSet/>
      <dgm:spPr/>
      <dgm:t>
        <a:bodyPr/>
        <a:lstStyle/>
        <a:p>
          <a:endParaRPr lang="en-US"/>
        </a:p>
      </dgm:t>
    </dgm:pt>
    <dgm:pt modelId="{0ECB0105-F235-4703-A58E-B0454D36ACD2}" type="sibTrans" cxnId="{2502E345-152B-4D70-9B21-F4F3DCC22F61}">
      <dgm:prSet/>
      <dgm:spPr/>
      <dgm:t>
        <a:bodyPr/>
        <a:lstStyle/>
        <a:p>
          <a:endParaRPr lang="en-US"/>
        </a:p>
      </dgm:t>
    </dgm:pt>
    <dgm:pt modelId="{31B145EB-A07D-4AFD-BC4C-2FADBDCED403}">
      <dgm:prSet phldrT="[Text]"/>
      <dgm:spPr/>
      <dgm:t>
        <a:bodyPr/>
        <a:lstStyle/>
        <a:p>
          <a:pPr>
            <a:buFont typeface="+mj-lt"/>
            <a:buAutoNum type="romanLcPeriod"/>
          </a:pPr>
          <a:r>
            <a:rPr lang="en-US" dirty="0"/>
            <a:t>Challenges and need for </a:t>
          </a:r>
          <a:r>
            <a:rPr lang="en-US" b="1" u="sng" dirty="0"/>
            <a:t>metadata standards </a:t>
          </a:r>
          <a:r>
            <a:rPr lang="en-US" dirty="0"/>
            <a:t>and data harmonization</a:t>
          </a:r>
        </a:p>
      </dgm:t>
    </dgm:pt>
    <dgm:pt modelId="{98493EB5-E9D3-4BBF-AC44-01F100A31B08}" type="parTrans" cxnId="{A4E2BBC8-4BD8-4F12-B4AA-38005322653E}">
      <dgm:prSet/>
      <dgm:spPr/>
      <dgm:t>
        <a:bodyPr/>
        <a:lstStyle/>
        <a:p>
          <a:endParaRPr lang="en-US"/>
        </a:p>
      </dgm:t>
    </dgm:pt>
    <dgm:pt modelId="{56662332-2686-493D-BDEE-B4EB6B75A74E}" type="sibTrans" cxnId="{A4E2BBC8-4BD8-4F12-B4AA-38005322653E}">
      <dgm:prSet/>
      <dgm:spPr/>
      <dgm:t>
        <a:bodyPr/>
        <a:lstStyle/>
        <a:p>
          <a:endParaRPr lang="en-US"/>
        </a:p>
      </dgm:t>
    </dgm:pt>
    <dgm:pt modelId="{7D162B12-9AFB-459D-9B6B-599A6ADF4818}">
      <dgm:prSet/>
      <dgm:spPr/>
      <dgm:t>
        <a:bodyPr/>
        <a:lstStyle/>
        <a:p>
          <a:r>
            <a:rPr lang="en-US" dirty="0"/>
            <a:t>Need for appropriate </a:t>
          </a:r>
          <a:r>
            <a:rPr lang="en-US" b="1" u="sng" dirty="0"/>
            <a:t>data repositories </a:t>
          </a:r>
        </a:p>
      </dgm:t>
    </dgm:pt>
    <dgm:pt modelId="{3A9CD826-202F-4B12-8867-117B0EB1F39F}" type="parTrans" cxnId="{E4D20FB3-688D-4E16-BE86-EF79B27FF06B}">
      <dgm:prSet/>
      <dgm:spPr/>
      <dgm:t>
        <a:bodyPr/>
        <a:lstStyle/>
        <a:p>
          <a:endParaRPr lang="en-US"/>
        </a:p>
      </dgm:t>
    </dgm:pt>
    <dgm:pt modelId="{D30C1FB0-2267-4EFE-A7D5-F7218CCDABDF}" type="sibTrans" cxnId="{E4D20FB3-688D-4E16-BE86-EF79B27FF06B}">
      <dgm:prSet/>
      <dgm:spPr/>
      <dgm:t>
        <a:bodyPr/>
        <a:lstStyle/>
        <a:p>
          <a:endParaRPr lang="en-US"/>
        </a:p>
      </dgm:t>
    </dgm:pt>
    <dgm:pt modelId="{02389992-EDA3-4432-8E5C-1DD5F99D125C}">
      <dgm:prSet/>
      <dgm:spPr/>
      <dgm:t>
        <a:bodyPr/>
        <a:lstStyle/>
        <a:p>
          <a:r>
            <a:rPr lang="en-US" dirty="0"/>
            <a:t>Need for </a:t>
          </a:r>
          <a:r>
            <a:rPr lang="en-US" b="1" u="sng" dirty="0"/>
            <a:t>tool development</a:t>
          </a:r>
          <a:r>
            <a:rPr lang="en-US" dirty="0"/>
            <a:t> (e.g., data/metadata collection, data sharing, data deposition tools)</a:t>
          </a:r>
        </a:p>
      </dgm:t>
    </dgm:pt>
    <dgm:pt modelId="{4C2FD7EA-DABD-4523-A1B2-6899646214BE}" type="parTrans" cxnId="{EDFDAB5E-3BC6-43E4-BB11-FB4153ECD950}">
      <dgm:prSet/>
      <dgm:spPr/>
      <dgm:t>
        <a:bodyPr/>
        <a:lstStyle/>
        <a:p>
          <a:endParaRPr lang="en-US"/>
        </a:p>
      </dgm:t>
    </dgm:pt>
    <dgm:pt modelId="{8719AF39-56FB-4310-B2E0-C5FA89AC7C2B}" type="sibTrans" cxnId="{EDFDAB5E-3BC6-43E4-BB11-FB4153ECD950}">
      <dgm:prSet/>
      <dgm:spPr/>
      <dgm:t>
        <a:bodyPr/>
        <a:lstStyle/>
        <a:p>
          <a:endParaRPr lang="en-US"/>
        </a:p>
      </dgm:t>
    </dgm:pt>
    <dgm:pt modelId="{32670A13-B748-4C53-80E6-30461C5B9153}">
      <dgm:prSet/>
      <dgm:spPr/>
      <dgm:t>
        <a:bodyPr/>
        <a:lstStyle/>
        <a:p>
          <a:r>
            <a:rPr lang="en-US" dirty="0"/>
            <a:t>Importance and need for robust </a:t>
          </a:r>
          <a:r>
            <a:rPr lang="en-US" b="1" u="sng" dirty="0"/>
            <a:t>training</a:t>
          </a:r>
          <a:r>
            <a:rPr lang="en-US" dirty="0"/>
            <a:t> of both trainees and PIs on data science, data sharing, and research data management</a:t>
          </a:r>
        </a:p>
      </dgm:t>
    </dgm:pt>
    <dgm:pt modelId="{EAA04CAD-DA77-4206-B88C-72A71E3F3D3F}" type="parTrans" cxnId="{72C1E0FC-8E5F-46EF-9A11-3A9B5B0D509C}">
      <dgm:prSet/>
      <dgm:spPr/>
      <dgm:t>
        <a:bodyPr/>
        <a:lstStyle/>
        <a:p>
          <a:endParaRPr lang="en-US"/>
        </a:p>
      </dgm:t>
    </dgm:pt>
    <dgm:pt modelId="{BDD36D05-4866-4661-8571-F5758E1BC442}" type="sibTrans" cxnId="{72C1E0FC-8E5F-46EF-9A11-3A9B5B0D509C}">
      <dgm:prSet/>
      <dgm:spPr/>
      <dgm:t>
        <a:bodyPr/>
        <a:lstStyle/>
        <a:p>
          <a:endParaRPr lang="en-US"/>
        </a:p>
      </dgm:t>
    </dgm:pt>
    <dgm:pt modelId="{F1A1F63F-F3A0-452D-8F3B-5D16912F1EB2}" type="pres">
      <dgm:prSet presAssocID="{82448FB1-F851-4939-BA43-FD822A446008}" presName="diagram" presStyleCnt="0">
        <dgm:presLayoutVars>
          <dgm:dir/>
          <dgm:resizeHandles val="exact"/>
        </dgm:presLayoutVars>
      </dgm:prSet>
      <dgm:spPr/>
    </dgm:pt>
    <dgm:pt modelId="{36C85BC6-0C86-4842-9509-DAEDAEF61930}" type="pres">
      <dgm:prSet presAssocID="{7A4B2D9B-DD44-4CEF-8DBD-4A519D59FF35}" presName="node" presStyleLbl="node1" presStyleIdx="0" presStyleCnt="5" custLinFactX="63147" custLinFactY="12622" custLinFactNeighborX="100000" custLinFactNeighborY="100000">
        <dgm:presLayoutVars>
          <dgm:bulletEnabled val="1"/>
        </dgm:presLayoutVars>
      </dgm:prSet>
      <dgm:spPr/>
    </dgm:pt>
    <dgm:pt modelId="{46C3659B-6D44-4E50-82F0-445A13B9E11E}" type="pres">
      <dgm:prSet presAssocID="{0ECB0105-F235-4703-A58E-B0454D36ACD2}" presName="sibTrans" presStyleCnt="0"/>
      <dgm:spPr/>
    </dgm:pt>
    <dgm:pt modelId="{1B9A11A3-1DA4-4370-8935-0401A4368FEF}" type="pres">
      <dgm:prSet presAssocID="{31B145EB-A07D-4AFD-BC4C-2FADBDCED403}" presName="node" presStyleLbl="node1" presStyleIdx="1" presStyleCnt="5" custLinFactX="-1685" custLinFactNeighborX="-100000" custLinFactNeighborY="-541">
        <dgm:presLayoutVars>
          <dgm:bulletEnabled val="1"/>
        </dgm:presLayoutVars>
      </dgm:prSet>
      <dgm:spPr/>
    </dgm:pt>
    <dgm:pt modelId="{ED9F5EDD-09CF-47A5-BA07-829BD29216B4}" type="pres">
      <dgm:prSet presAssocID="{56662332-2686-493D-BDEE-B4EB6B75A74E}" presName="sibTrans" presStyleCnt="0"/>
      <dgm:spPr/>
    </dgm:pt>
    <dgm:pt modelId="{2EAAAF33-6AE3-4A1E-B72A-54C029718D24}" type="pres">
      <dgm:prSet presAssocID="{02389992-EDA3-4432-8E5C-1DD5F99D125C}" presName="node" presStyleLbl="node1" presStyleIdx="2" presStyleCnt="5" custLinFactX="-6884" custLinFactNeighborX="-100000" custLinFactNeighborY="0">
        <dgm:presLayoutVars>
          <dgm:bulletEnabled val="1"/>
        </dgm:presLayoutVars>
      </dgm:prSet>
      <dgm:spPr/>
    </dgm:pt>
    <dgm:pt modelId="{84A94235-5C64-4BB0-A6EB-D4BAFD9A64FB}" type="pres">
      <dgm:prSet presAssocID="{8719AF39-56FB-4310-B2E0-C5FA89AC7C2B}" presName="sibTrans" presStyleCnt="0"/>
      <dgm:spPr/>
    </dgm:pt>
    <dgm:pt modelId="{5580A72A-1353-44B4-84D6-DFA75AECA9D6}" type="pres">
      <dgm:prSet presAssocID="{7D162B12-9AFB-459D-9B6B-599A6ADF4818}" presName="node" presStyleLbl="node1" presStyleIdx="3" presStyleCnt="5" custLinFactX="61751" custLinFactY="-16413" custLinFactNeighborX="100000" custLinFactNeighborY="-100000">
        <dgm:presLayoutVars>
          <dgm:bulletEnabled val="1"/>
        </dgm:presLayoutVars>
      </dgm:prSet>
      <dgm:spPr/>
    </dgm:pt>
    <dgm:pt modelId="{31D51A5F-D2EB-4E81-A08A-3BD2B39636C7}" type="pres">
      <dgm:prSet presAssocID="{D30C1FB0-2267-4EFE-A7D5-F7218CCDABDF}" presName="sibTrans" presStyleCnt="0"/>
      <dgm:spPr/>
    </dgm:pt>
    <dgm:pt modelId="{B8A770A5-65C7-4DDB-894F-F8C040E7646C}" type="pres">
      <dgm:prSet presAssocID="{32670A13-B748-4C53-80E6-30461C5B9153}" presName="node" presStyleLbl="node1" presStyleIdx="4" presStyleCnt="5" custLinFactX="-5000" custLinFactNeighborX="-100000" custLinFactNeighborY="-3790">
        <dgm:presLayoutVars>
          <dgm:bulletEnabled val="1"/>
        </dgm:presLayoutVars>
      </dgm:prSet>
      <dgm:spPr/>
    </dgm:pt>
  </dgm:ptLst>
  <dgm:cxnLst>
    <dgm:cxn modelId="{B5138E2D-DF53-4006-AA93-502C4909DF1B}" type="presOf" srcId="{82448FB1-F851-4939-BA43-FD822A446008}" destId="{F1A1F63F-F3A0-452D-8F3B-5D16912F1EB2}" srcOrd="0" destOrd="0" presId="urn:microsoft.com/office/officeart/2005/8/layout/default"/>
    <dgm:cxn modelId="{EDFDAB5E-3BC6-43E4-BB11-FB4153ECD950}" srcId="{82448FB1-F851-4939-BA43-FD822A446008}" destId="{02389992-EDA3-4432-8E5C-1DD5F99D125C}" srcOrd="2" destOrd="0" parTransId="{4C2FD7EA-DABD-4523-A1B2-6899646214BE}" sibTransId="{8719AF39-56FB-4310-B2E0-C5FA89AC7C2B}"/>
    <dgm:cxn modelId="{2502E345-152B-4D70-9B21-F4F3DCC22F61}" srcId="{82448FB1-F851-4939-BA43-FD822A446008}" destId="{7A4B2D9B-DD44-4CEF-8DBD-4A519D59FF35}" srcOrd="0" destOrd="0" parTransId="{4435D114-5499-4C07-BF96-FCD2D8412068}" sibTransId="{0ECB0105-F235-4703-A58E-B0454D36ACD2}"/>
    <dgm:cxn modelId="{CDFF9F6D-721E-4AEE-938A-9AE42AFB16A7}" type="presOf" srcId="{02389992-EDA3-4432-8E5C-1DD5F99D125C}" destId="{2EAAAF33-6AE3-4A1E-B72A-54C029718D24}" srcOrd="0" destOrd="0" presId="urn:microsoft.com/office/officeart/2005/8/layout/default"/>
    <dgm:cxn modelId="{6A41B174-2126-4464-B84D-BF1E659AB7C5}" type="presOf" srcId="{31B145EB-A07D-4AFD-BC4C-2FADBDCED403}" destId="{1B9A11A3-1DA4-4370-8935-0401A4368FEF}" srcOrd="0" destOrd="0" presId="urn:microsoft.com/office/officeart/2005/8/layout/default"/>
    <dgm:cxn modelId="{E6DC5D94-F886-40A8-9635-970B31E3CC35}" type="presOf" srcId="{7D162B12-9AFB-459D-9B6B-599A6ADF4818}" destId="{5580A72A-1353-44B4-84D6-DFA75AECA9D6}" srcOrd="0" destOrd="0" presId="urn:microsoft.com/office/officeart/2005/8/layout/default"/>
    <dgm:cxn modelId="{E4D20FB3-688D-4E16-BE86-EF79B27FF06B}" srcId="{82448FB1-F851-4939-BA43-FD822A446008}" destId="{7D162B12-9AFB-459D-9B6B-599A6ADF4818}" srcOrd="3" destOrd="0" parTransId="{3A9CD826-202F-4B12-8867-117B0EB1F39F}" sibTransId="{D30C1FB0-2267-4EFE-A7D5-F7218CCDABDF}"/>
    <dgm:cxn modelId="{73E29DBE-D4D6-4823-BF5A-E486DF9E7E11}" type="presOf" srcId="{7A4B2D9B-DD44-4CEF-8DBD-4A519D59FF35}" destId="{36C85BC6-0C86-4842-9509-DAEDAEF61930}" srcOrd="0" destOrd="0" presId="urn:microsoft.com/office/officeart/2005/8/layout/default"/>
    <dgm:cxn modelId="{A4E2BBC8-4BD8-4F12-B4AA-38005322653E}" srcId="{82448FB1-F851-4939-BA43-FD822A446008}" destId="{31B145EB-A07D-4AFD-BC4C-2FADBDCED403}" srcOrd="1" destOrd="0" parTransId="{98493EB5-E9D3-4BBF-AC44-01F100A31B08}" sibTransId="{56662332-2686-493D-BDEE-B4EB6B75A74E}"/>
    <dgm:cxn modelId="{F93794E4-B1B9-4D11-93EB-B06BB8B28A74}" type="presOf" srcId="{32670A13-B748-4C53-80E6-30461C5B9153}" destId="{B8A770A5-65C7-4DDB-894F-F8C040E7646C}" srcOrd="0" destOrd="0" presId="urn:microsoft.com/office/officeart/2005/8/layout/default"/>
    <dgm:cxn modelId="{72C1E0FC-8E5F-46EF-9A11-3A9B5B0D509C}" srcId="{82448FB1-F851-4939-BA43-FD822A446008}" destId="{32670A13-B748-4C53-80E6-30461C5B9153}" srcOrd="4" destOrd="0" parTransId="{EAA04CAD-DA77-4206-B88C-72A71E3F3D3F}" sibTransId="{BDD36D05-4866-4661-8571-F5758E1BC442}"/>
    <dgm:cxn modelId="{1EBB460D-7237-4DEA-AB36-77C61C68BAF7}" type="presParOf" srcId="{F1A1F63F-F3A0-452D-8F3B-5D16912F1EB2}" destId="{36C85BC6-0C86-4842-9509-DAEDAEF61930}" srcOrd="0" destOrd="0" presId="urn:microsoft.com/office/officeart/2005/8/layout/default"/>
    <dgm:cxn modelId="{EC99D5DD-E93C-4130-8B1E-D102BE53A3B0}" type="presParOf" srcId="{F1A1F63F-F3A0-452D-8F3B-5D16912F1EB2}" destId="{46C3659B-6D44-4E50-82F0-445A13B9E11E}" srcOrd="1" destOrd="0" presId="urn:microsoft.com/office/officeart/2005/8/layout/default"/>
    <dgm:cxn modelId="{F161D88F-F192-4CF0-85C7-863D01A02B25}" type="presParOf" srcId="{F1A1F63F-F3A0-452D-8F3B-5D16912F1EB2}" destId="{1B9A11A3-1DA4-4370-8935-0401A4368FEF}" srcOrd="2" destOrd="0" presId="urn:microsoft.com/office/officeart/2005/8/layout/default"/>
    <dgm:cxn modelId="{F76CA21E-9FF0-4B1C-A660-9059056D9C3A}" type="presParOf" srcId="{F1A1F63F-F3A0-452D-8F3B-5D16912F1EB2}" destId="{ED9F5EDD-09CF-47A5-BA07-829BD29216B4}" srcOrd="3" destOrd="0" presId="urn:microsoft.com/office/officeart/2005/8/layout/default"/>
    <dgm:cxn modelId="{ED44A2E4-7B41-4D8D-B526-9587BBCB2315}" type="presParOf" srcId="{F1A1F63F-F3A0-452D-8F3B-5D16912F1EB2}" destId="{2EAAAF33-6AE3-4A1E-B72A-54C029718D24}" srcOrd="4" destOrd="0" presId="urn:microsoft.com/office/officeart/2005/8/layout/default"/>
    <dgm:cxn modelId="{BBD1C76D-3C91-4B29-B3CF-415FA8717C7D}" type="presParOf" srcId="{F1A1F63F-F3A0-452D-8F3B-5D16912F1EB2}" destId="{84A94235-5C64-4BB0-A6EB-D4BAFD9A64FB}" srcOrd="5" destOrd="0" presId="urn:microsoft.com/office/officeart/2005/8/layout/default"/>
    <dgm:cxn modelId="{EE4E9853-238C-427E-AA55-BDF1A428B9AC}" type="presParOf" srcId="{F1A1F63F-F3A0-452D-8F3B-5D16912F1EB2}" destId="{5580A72A-1353-44B4-84D6-DFA75AECA9D6}" srcOrd="6" destOrd="0" presId="urn:microsoft.com/office/officeart/2005/8/layout/default"/>
    <dgm:cxn modelId="{EA99BFBE-B6E7-4E5F-B8DB-18E620F80780}" type="presParOf" srcId="{F1A1F63F-F3A0-452D-8F3B-5D16912F1EB2}" destId="{31D51A5F-D2EB-4E81-A08A-3BD2B39636C7}" srcOrd="7" destOrd="0" presId="urn:microsoft.com/office/officeart/2005/8/layout/default"/>
    <dgm:cxn modelId="{A091AB1D-59E1-4E5E-91B4-702CB13D8FB0}" type="presParOf" srcId="{F1A1F63F-F3A0-452D-8F3B-5D16912F1EB2}" destId="{B8A770A5-65C7-4DDB-894F-F8C040E7646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29A99-2B06-432A-9087-A46D2BA380D9}">
      <dsp:nvSpPr>
        <dsp:cNvPr id="0" name=""/>
        <dsp:cNvSpPr/>
      </dsp:nvSpPr>
      <dsp:spPr>
        <a:xfrm>
          <a:off x="1653521" y="327591"/>
          <a:ext cx="4233494" cy="4233494"/>
        </a:xfrm>
        <a:prstGeom prst="pie">
          <a:avLst>
            <a:gd name="adj1" fmla="val 16200000"/>
            <a:gd name="adj2" fmla="val 180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b="1" kern="1200" dirty="0">
              <a:latin typeface="Arial" panose="020B0604020202020204" pitchFamily="34" charset="0"/>
              <a:cs typeface="Arial" panose="020B0604020202020204" pitchFamily="34" charset="0"/>
            </a:rPr>
            <a:t>Expand and enhance SRP data integration, interoperability and reuse</a:t>
          </a:r>
        </a:p>
      </dsp:txBody>
      <dsp:txXfrm>
        <a:off x="3884673" y="1224689"/>
        <a:ext cx="1511962" cy="1259968"/>
      </dsp:txXfrm>
    </dsp:sp>
    <dsp:sp modelId="{4ADD9271-798B-4C93-BF2C-CC28AB3C7178}">
      <dsp:nvSpPr>
        <dsp:cNvPr id="0" name=""/>
        <dsp:cNvSpPr/>
      </dsp:nvSpPr>
      <dsp:spPr>
        <a:xfrm>
          <a:off x="1566331" y="478788"/>
          <a:ext cx="4233494" cy="4233494"/>
        </a:xfrm>
        <a:prstGeom prst="pie">
          <a:avLst>
            <a:gd name="adj1" fmla="val 1800000"/>
            <a:gd name="adj2" fmla="val 900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Help guide NIEHS Staff in improving the practice of data management</a:t>
          </a:r>
        </a:p>
      </dsp:txBody>
      <dsp:txXfrm>
        <a:off x="2574306" y="3225519"/>
        <a:ext cx="2267943" cy="1108772"/>
      </dsp:txXfrm>
    </dsp:sp>
    <dsp:sp modelId="{ADBC9A3D-8E99-4E27-897C-69BF9CE1A0EF}">
      <dsp:nvSpPr>
        <dsp:cNvPr id="0" name=""/>
        <dsp:cNvSpPr/>
      </dsp:nvSpPr>
      <dsp:spPr>
        <a:xfrm>
          <a:off x="1479141" y="327591"/>
          <a:ext cx="4233494" cy="4233494"/>
        </a:xfrm>
        <a:prstGeom prst="pie">
          <a:avLst>
            <a:gd name="adj1" fmla="val 9000000"/>
            <a:gd name="adj2" fmla="val 1620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Advance SRP Center science to reflect the breadth and complexity of SRP data sets </a:t>
          </a:r>
        </a:p>
      </dsp:txBody>
      <dsp:txXfrm>
        <a:off x="1969521" y="1224689"/>
        <a:ext cx="1511962" cy="1259968"/>
      </dsp:txXfrm>
    </dsp:sp>
    <dsp:sp modelId="{95FB195A-EAB8-4DDE-8044-BB76422EC4E1}">
      <dsp:nvSpPr>
        <dsp:cNvPr id="0" name=""/>
        <dsp:cNvSpPr/>
      </dsp:nvSpPr>
      <dsp:spPr>
        <a:xfrm>
          <a:off x="1391797" y="65518"/>
          <a:ext cx="4757641" cy="4757641"/>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50C15B-AB64-474C-BFE3-2A196D82CC0E}">
      <dsp:nvSpPr>
        <dsp:cNvPr id="0" name=""/>
        <dsp:cNvSpPr/>
      </dsp:nvSpPr>
      <dsp:spPr>
        <a:xfrm>
          <a:off x="1304257" y="216446"/>
          <a:ext cx="4757641" cy="4757641"/>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F72ADD-8510-45AD-8295-F9C5334653A5}">
      <dsp:nvSpPr>
        <dsp:cNvPr id="0" name=""/>
        <dsp:cNvSpPr/>
      </dsp:nvSpPr>
      <dsp:spPr>
        <a:xfrm>
          <a:off x="1216718" y="65518"/>
          <a:ext cx="4757641" cy="4757641"/>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66624-9E6A-4F45-920D-7FE4A85BC56D}">
      <dsp:nvSpPr>
        <dsp:cNvPr id="0" name=""/>
        <dsp:cNvSpPr/>
      </dsp:nvSpPr>
      <dsp:spPr>
        <a:xfrm>
          <a:off x="4103" y="180300"/>
          <a:ext cx="2467138" cy="8337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General Discussion</a:t>
          </a:r>
        </a:p>
      </dsp:txBody>
      <dsp:txXfrm>
        <a:off x="4103" y="180300"/>
        <a:ext cx="2467138" cy="833741"/>
      </dsp:txXfrm>
    </dsp:sp>
    <dsp:sp modelId="{6DED7CFC-E14C-4CD0-A750-8C2AAC2C3CDB}">
      <dsp:nvSpPr>
        <dsp:cNvPr id="0" name=""/>
        <dsp:cNvSpPr/>
      </dsp:nvSpPr>
      <dsp:spPr>
        <a:xfrm>
          <a:off x="4103" y="1014042"/>
          <a:ext cx="2467138" cy="2718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Importance of building a </a:t>
          </a:r>
          <a:r>
            <a:rPr lang="en-US" sz="1300" b="1" kern="1200" dirty="0"/>
            <a:t>community of practice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Importance of making data </a:t>
          </a:r>
          <a:r>
            <a:rPr lang="en-US" sz="1300" b="1" kern="1200" dirty="0"/>
            <a:t>sharing tools available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Consideration of other data resources </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 </a:t>
          </a:r>
          <a:r>
            <a:rPr lang="en-US" sz="1300" b="1" kern="1200" dirty="0"/>
            <a:t>Value of</a:t>
          </a:r>
          <a:r>
            <a:rPr lang="en-US" sz="1300" kern="1200" dirty="0"/>
            <a:t> trainees, </a:t>
          </a:r>
          <a:r>
            <a:rPr lang="en-US" sz="1300" b="1" kern="1200" dirty="0"/>
            <a:t>training</a:t>
          </a:r>
          <a:r>
            <a:rPr lang="en-US" sz="1300" kern="1200" dirty="0"/>
            <a:t>, and education</a:t>
          </a:r>
        </a:p>
      </dsp:txBody>
      <dsp:txXfrm>
        <a:off x="4103" y="1014042"/>
        <a:ext cx="2467138" cy="2718750"/>
      </dsp:txXfrm>
    </dsp:sp>
    <dsp:sp modelId="{5AC55FCA-6728-4F78-90F8-D79FE6B80C81}">
      <dsp:nvSpPr>
        <dsp:cNvPr id="0" name=""/>
        <dsp:cNvSpPr/>
      </dsp:nvSpPr>
      <dsp:spPr>
        <a:xfrm>
          <a:off x="2816641" y="180300"/>
          <a:ext cx="2467138" cy="8337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solidFill>
                <a:schemeClr val="tx1"/>
              </a:solidFill>
            </a:rPr>
            <a:t>Issues</a:t>
          </a:r>
        </a:p>
      </dsp:txBody>
      <dsp:txXfrm>
        <a:off x="2816641" y="180300"/>
        <a:ext cx="2467138" cy="833741"/>
      </dsp:txXfrm>
    </dsp:sp>
    <dsp:sp modelId="{D20BE11B-6880-44B2-B15A-992569AD0577}">
      <dsp:nvSpPr>
        <dsp:cNvPr id="0" name=""/>
        <dsp:cNvSpPr/>
      </dsp:nvSpPr>
      <dsp:spPr>
        <a:xfrm>
          <a:off x="2816641" y="1014042"/>
          <a:ext cx="2467138" cy="2718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Data </a:t>
          </a:r>
          <a:r>
            <a:rPr lang="en-US" sz="1300" b="1" kern="1200" dirty="0"/>
            <a:t>repository</a:t>
          </a:r>
          <a:r>
            <a:rPr lang="en-US" sz="1300" kern="1200" dirty="0"/>
            <a:t> issues</a:t>
          </a:r>
        </a:p>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t>Sustainability</a:t>
          </a:r>
          <a:r>
            <a:rPr lang="en-US" sz="1300" kern="1200" dirty="0"/>
            <a:t> issues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Need for proper </a:t>
          </a:r>
          <a:r>
            <a:rPr lang="en-US" sz="1300" b="1" kern="1200" dirty="0"/>
            <a:t>incentives</a:t>
          </a:r>
          <a:r>
            <a:rPr lang="en-US" sz="1300" kern="1200" dirty="0"/>
            <a:t> </a:t>
          </a:r>
        </a:p>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t>Time</a:t>
          </a:r>
          <a:r>
            <a:rPr lang="en-US" sz="1300" kern="1200" dirty="0"/>
            <a:t> and </a:t>
          </a:r>
          <a:r>
            <a:rPr lang="en-US" sz="1300" b="1" kern="1200" dirty="0"/>
            <a:t>cost</a:t>
          </a:r>
          <a:r>
            <a:rPr lang="en-US" sz="1300" kern="1200" dirty="0"/>
            <a:t> burden</a:t>
          </a:r>
        </a:p>
      </dsp:txBody>
      <dsp:txXfrm>
        <a:off x="2816641" y="1014042"/>
        <a:ext cx="2467138" cy="2718750"/>
      </dsp:txXfrm>
    </dsp:sp>
    <dsp:sp modelId="{96B96B82-C62B-455E-B260-8B2E4B821064}">
      <dsp:nvSpPr>
        <dsp:cNvPr id="0" name=""/>
        <dsp:cNvSpPr/>
      </dsp:nvSpPr>
      <dsp:spPr>
        <a:xfrm>
          <a:off x="5629179" y="180300"/>
          <a:ext cx="2467138" cy="8337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solidFill>
                <a:schemeClr val="tx1"/>
              </a:solidFill>
            </a:rPr>
            <a:t>Ideas</a:t>
          </a:r>
        </a:p>
      </dsp:txBody>
      <dsp:txXfrm>
        <a:off x="5629179" y="180300"/>
        <a:ext cx="2467138" cy="833741"/>
      </dsp:txXfrm>
    </dsp:sp>
    <dsp:sp modelId="{29DF8090-37A3-40C1-9279-D9222996DECE}">
      <dsp:nvSpPr>
        <dsp:cNvPr id="0" name=""/>
        <dsp:cNvSpPr/>
      </dsp:nvSpPr>
      <dsp:spPr>
        <a:xfrm>
          <a:off x="5629179" y="1014042"/>
          <a:ext cx="2467138" cy="2718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Create an </a:t>
          </a:r>
          <a:r>
            <a:rPr lang="en-US" sz="1300" b="1" kern="1200" dirty="0"/>
            <a:t>advisory board </a:t>
          </a:r>
          <a:r>
            <a:rPr lang="en-US" sz="1300" kern="1200" dirty="0"/>
            <a:t>or peer review group</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Provide researchers with </a:t>
          </a:r>
          <a:r>
            <a:rPr lang="en-US" sz="1300" b="1" kern="1200" dirty="0"/>
            <a:t>centralized resource center </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Establish </a:t>
          </a:r>
          <a:r>
            <a:rPr lang="en-US" sz="1300" b="1" kern="1200" dirty="0"/>
            <a:t>working groups </a:t>
          </a:r>
          <a:r>
            <a:rPr lang="en-US" sz="1300" kern="1200" dirty="0"/>
            <a:t>to address types of data that do </a:t>
          </a:r>
          <a:r>
            <a:rPr lang="en-US" sz="1300" b="1" kern="1200" dirty="0"/>
            <a:t>not have a domain-specific repository </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Create an environmental contaminants (occurrence) database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Link </a:t>
          </a:r>
          <a:r>
            <a:rPr lang="en-US" sz="1300" b="1" kern="1200" dirty="0"/>
            <a:t>protocols/SOPs in metadata</a:t>
          </a:r>
          <a:r>
            <a:rPr lang="en-US" sz="1300" kern="1200" dirty="0"/>
            <a:t>; broader use of protocols.io </a:t>
          </a:r>
        </a:p>
      </dsp:txBody>
      <dsp:txXfrm>
        <a:off x="5629179" y="1014042"/>
        <a:ext cx="2467138" cy="2718750"/>
      </dsp:txXfrm>
    </dsp:sp>
    <dsp:sp modelId="{7F1CDD24-4733-4C6C-AEB1-37226C72A10C}">
      <dsp:nvSpPr>
        <dsp:cNvPr id="0" name=""/>
        <dsp:cNvSpPr/>
      </dsp:nvSpPr>
      <dsp:spPr>
        <a:xfrm>
          <a:off x="8441718" y="180300"/>
          <a:ext cx="2467138" cy="83374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solidFill>
                <a:schemeClr val="tx1"/>
              </a:solidFill>
            </a:rPr>
            <a:t>Requests</a:t>
          </a:r>
        </a:p>
      </dsp:txBody>
      <dsp:txXfrm>
        <a:off x="8441718" y="180300"/>
        <a:ext cx="2467138" cy="833741"/>
      </dsp:txXfrm>
    </dsp:sp>
    <dsp:sp modelId="{F68592BD-DDD8-4AE9-B2DD-1E5A1CC840E8}">
      <dsp:nvSpPr>
        <dsp:cNvPr id="0" name=""/>
        <dsp:cNvSpPr/>
      </dsp:nvSpPr>
      <dsp:spPr>
        <a:xfrm>
          <a:off x="8441718" y="1014042"/>
          <a:ext cx="2467138" cy="2718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More granularity on reuse cases/concrete reuse cases.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Better </a:t>
          </a:r>
          <a:r>
            <a:rPr lang="en-US" sz="1300" b="1" kern="1200" dirty="0"/>
            <a:t>time estimations for </a:t>
          </a:r>
          <a:r>
            <a:rPr lang="en-US" sz="1300" kern="1200" dirty="0"/>
            <a:t>data-sharing for researchers (</a:t>
          </a:r>
          <a:r>
            <a:rPr lang="en-US" sz="1300" b="1" kern="1200" dirty="0"/>
            <a:t>curation</a:t>
          </a:r>
          <a:r>
            <a:rPr lang="en-US" sz="1300" kern="1200" dirty="0"/>
            <a:t> is pain point)</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Examples of </a:t>
          </a:r>
          <a:r>
            <a:rPr lang="en-US" sz="1300" b="1" kern="1200" dirty="0"/>
            <a:t>DMPs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Coordinated effort for </a:t>
          </a:r>
          <a:r>
            <a:rPr lang="en-US" sz="1300" b="1" kern="1200" dirty="0"/>
            <a:t>standardizing vocabularies/metadata</a:t>
          </a:r>
        </a:p>
      </dsp:txBody>
      <dsp:txXfrm>
        <a:off x="8441718" y="1014042"/>
        <a:ext cx="2467138" cy="2718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85BC6-0C86-4842-9509-DAEDAEF61930}">
      <dsp:nvSpPr>
        <dsp:cNvPr id="0" name=""/>
        <dsp:cNvSpPr/>
      </dsp:nvSpPr>
      <dsp:spPr>
        <a:xfrm>
          <a:off x="4894252" y="2518909"/>
          <a:ext cx="2999903" cy="1799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t>Several success stories of combining datasets to gain new insight or share information with communities and other stakeholders </a:t>
          </a:r>
        </a:p>
      </dsp:txBody>
      <dsp:txXfrm>
        <a:off x="4894252" y="2518909"/>
        <a:ext cx="2999903" cy="1799942"/>
      </dsp:txXfrm>
    </dsp:sp>
    <dsp:sp modelId="{1B9A11A3-1DA4-4370-8935-0401A4368FEF}">
      <dsp:nvSpPr>
        <dsp:cNvPr id="0" name=""/>
        <dsp:cNvSpPr/>
      </dsp:nvSpPr>
      <dsp:spPr>
        <a:xfrm>
          <a:off x="249441" y="482040"/>
          <a:ext cx="2999903" cy="1799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t>Challenges and need for </a:t>
          </a:r>
          <a:r>
            <a:rPr lang="en-US" sz="2000" b="1" u="sng" kern="1200" dirty="0"/>
            <a:t>metadata standards </a:t>
          </a:r>
          <a:r>
            <a:rPr lang="en-US" sz="2000" kern="1200" dirty="0"/>
            <a:t>and data harmonization</a:t>
          </a:r>
        </a:p>
      </dsp:txBody>
      <dsp:txXfrm>
        <a:off x="249441" y="482040"/>
        <a:ext cx="2999903" cy="1799942"/>
      </dsp:txXfrm>
    </dsp:sp>
    <dsp:sp modelId="{2EAAAF33-6AE3-4A1E-B72A-54C029718D24}">
      <dsp:nvSpPr>
        <dsp:cNvPr id="0" name=""/>
        <dsp:cNvSpPr/>
      </dsp:nvSpPr>
      <dsp:spPr>
        <a:xfrm>
          <a:off x="3393370" y="491778"/>
          <a:ext cx="2999903" cy="1799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Need for </a:t>
          </a:r>
          <a:r>
            <a:rPr lang="en-US" sz="2000" b="1" u="sng" kern="1200" dirty="0"/>
            <a:t>tool development</a:t>
          </a:r>
          <a:r>
            <a:rPr lang="en-US" sz="2000" kern="1200" dirty="0"/>
            <a:t> (e.g., data/metadata collection, data sharing, data deposition tools)</a:t>
          </a:r>
        </a:p>
      </dsp:txBody>
      <dsp:txXfrm>
        <a:off x="3393370" y="491778"/>
        <a:ext cx="2999903" cy="1799942"/>
      </dsp:txXfrm>
    </dsp:sp>
    <dsp:sp modelId="{5580A72A-1353-44B4-84D6-DFA75AECA9D6}">
      <dsp:nvSpPr>
        <dsp:cNvPr id="0" name=""/>
        <dsp:cNvSpPr/>
      </dsp:nvSpPr>
      <dsp:spPr>
        <a:xfrm>
          <a:off x="6502320" y="496344"/>
          <a:ext cx="2999903" cy="1799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Need for appropriate </a:t>
          </a:r>
          <a:r>
            <a:rPr lang="en-US" sz="2000" b="1" u="sng" kern="1200" dirty="0"/>
            <a:t>data repositories </a:t>
          </a:r>
        </a:p>
      </dsp:txBody>
      <dsp:txXfrm>
        <a:off x="6502320" y="496344"/>
        <a:ext cx="2999903" cy="1799942"/>
      </dsp:txXfrm>
    </dsp:sp>
    <dsp:sp modelId="{B8A770A5-65C7-4DDB-894F-F8C040E7646C}">
      <dsp:nvSpPr>
        <dsp:cNvPr id="0" name=""/>
        <dsp:cNvSpPr/>
      </dsp:nvSpPr>
      <dsp:spPr>
        <a:xfrm>
          <a:off x="1799942" y="2523492"/>
          <a:ext cx="2999903" cy="1799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Importance and need for robust </a:t>
          </a:r>
          <a:r>
            <a:rPr lang="en-US" sz="2000" b="1" u="sng" kern="1200" dirty="0"/>
            <a:t>training</a:t>
          </a:r>
          <a:r>
            <a:rPr lang="en-US" sz="2000" kern="1200" dirty="0"/>
            <a:t> of both trainees and PIs on data science, data sharing, and research data management</a:t>
          </a:r>
        </a:p>
      </dsp:txBody>
      <dsp:txXfrm>
        <a:off x="1799942" y="2523492"/>
        <a:ext cx="2999903" cy="179994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7CBBF1C-2122-4A26-8634-AC8637522704}"/>
              </a:ext>
            </a:extLst>
          </p:cNvPr>
          <p:cNvSpPr>
            <a:spLocks noGrp="1" noChangeArrowheads="1"/>
          </p:cNvSpPr>
          <p:nvPr>
            <p:ph type="hdr" sz="quarter"/>
          </p:nvPr>
        </p:nvSpPr>
        <p:spPr bwMode="auto">
          <a:xfrm>
            <a:off x="0" y="0"/>
            <a:ext cx="3037523" cy="464662"/>
          </a:xfrm>
          <a:prstGeom prst="rect">
            <a:avLst/>
          </a:prstGeom>
          <a:noFill/>
          <a:ln w="9525">
            <a:noFill/>
            <a:miter lim="800000"/>
            <a:headEnd/>
            <a:tailEnd/>
          </a:ln>
          <a:effectLst/>
        </p:spPr>
        <p:txBody>
          <a:bodyPr vert="horz" wrap="square" lIns="92298" tIns="46150" rIns="92298" bIns="4615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96259" name="Rectangle 3">
            <a:extLst>
              <a:ext uri="{FF2B5EF4-FFF2-40B4-BE49-F238E27FC236}">
                <a16:creationId xmlns:a16="http://schemas.microsoft.com/office/drawing/2014/main" id="{11C1AA91-B93B-4971-818B-5D21859793FD}"/>
              </a:ext>
            </a:extLst>
          </p:cNvPr>
          <p:cNvSpPr>
            <a:spLocks noGrp="1" noChangeArrowheads="1"/>
          </p:cNvSpPr>
          <p:nvPr>
            <p:ph type="dt" sz="quarter" idx="1"/>
          </p:nvPr>
        </p:nvSpPr>
        <p:spPr bwMode="auto">
          <a:xfrm>
            <a:off x="3971292" y="0"/>
            <a:ext cx="3037523" cy="464662"/>
          </a:xfrm>
          <a:prstGeom prst="rect">
            <a:avLst/>
          </a:prstGeom>
          <a:noFill/>
          <a:ln w="9525">
            <a:noFill/>
            <a:miter lim="800000"/>
            <a:headEnd/>
            <a:tailEnd/>
          </a:ln>
          <a:effectLst/>
        </p:spPr>
        <p:txBody>
          <a:bodyPr vert="horz" wrap="square" lIns="92298" tIns="46150" rIns="92298" bIns="4615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en-US"/>
          </a:p>
        </p:txBody>
      </p:sp>
      <p:sp>
        <p:nvSpPr>
          <p:cNvPr id="96260" name="Rectangle 4">
            <a:extLst>
              <a:ext uri="{FF2B5EF4-FFF2-40B4-BE49-F238E27FC236}">
                <a16:creationId xmlns:a16="http://schemas.microsoft.com/office/drawing/2014/main" id="{13A08FDB-22C4-4B9F-9611-C27CDE2947B8}"/>
              </a:ext>
            </a:extLst>
          </p:cNvPr>
          <p:cNvSpPr>
            <a:spLocks noGrp="1" noChangeArrowheads="1"/>
          </p:cNvSpPr>
          <p:nvPr>
            <p:ph type="ftr" sz="quarter" idx="2"/>
          </p:nvPr>
        </p:nvSpPr>
        <p:spPr bwMode="auto">
          <a:xfrm>
            <a:off x="0" y="8830153"/>
            <a:ext cx="3037523" cy="464662"/>
          </a:xfrm>
          <a:prstGeom prst="rect">
            <a:avLst/>
          </a:prstGeom>
          <a:noFill/>
          <a:ln w="9525">
            <a:noFill/>
            <a:miter lim="800000"/>
            <a:headEnd/>
            <a:tailEnd/>
          </a:ln>
          <a:effectLst/>
        </p:spPr>
        <p:txBody>
          <a:bodyPr vert="horz" wrap="square" lIns="92298" tIns="46150" rIns="92298" bIns="4615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96261" name="Rectangle 5">
            <a:extLst>
              <a:ext uri="{FF2B5EF4-FFF2-40B4-BE49-F238E27FC236}">
                <a16:creationId xmlns:a16="http://schemas.microsoft.com/office/drawing/2014/main" id="{0ECAB6BE-2CF9-4B1F-B5DB-984EA8A3BDDF}"/>
              </a:ext>
            </a:extLst>
          </p:cNvPr>
          <p:cNvSpPr>
            <a:spLocks noGrp="1" noChangeArrowheads="1"/>
          </p:cNvSpPr>
          <p:nvPr>
            <p:ph type="sldNum" sz="quarter" idx="3"/>
          </p:nvPr>
        </p:nvSpPr>
        <p:spPr bwMode="auto">
          <a:xfrm>
            <a:off x="3971292" y="8830153"/>
            <a:ext cx="3037523" cy="464662"/>
          </a:xfrm>
          <a:prstGeom prst="rect">
            <a:avLst/>
          </a:prstGeom>
          <a:noFill/>
          <a:ln w="9525">
            <a:noFill/>
            <a:miter lim="800000"/>
            <a:headEnd/>
            <a:tailEnd/>
          </a:ln>
          <a:effectLst/>
        </p:spPr>
        <p:txBody>
          <a:bodyPr vert="horz" wrap="square" lIns="92298" tIns="46150" rIns="92298" bIns="46150" numCol="1" anchor="b" anchorCtr="0" compatLnSpc="1">
            <a:prstTxWarp prst="textNoShape">
              <a:avLst/>
            </a:prstTxWarp>
          </a:bodyPr>
          <a:lstStyle>
            <a:lvl1pPr algn="r">
              <a:defRPr sz="1200"/>
            </a:lvl1pPr>
          </a:lstStyle>
          <a:p>
            <a:fld id="{2388E2D7-733E-459B-9F84-B864023B0CA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A1AB3703-AC65-454B-AA3C-2A294A5E70D6}"/>
              </a:ext>
            </a:extLst>
          </p:cNvPr>
          <p:cNvSpPr>
            <a:spLocks noGrp="1" noChangeArrowheads="1"/>
          </p:cNvSpPr>
          <p:nvPr>
            <p:ph type="hdr" sz="quarter"/>
          </p:nvPr>
        </p:nvSpPr>
        <p:spPr bwMode="auto">
          <a:xfrm>
            <a:off x="0" y="0"/>
            <a:ext cx="3037523" cy="464662"/>
          </a:xfrm>
          <a:prstGeom prst="rect">
            <a:avLst/>
          </a:prstGeom>
          <a:noFill/>
          <a:ln w="9525">
            <a:noFill/>
            <a:miter lim="800000"/>
            <a:headEnd/>
            <a:tailEnd/>
          </a:ln>
          <a:effectLst/>
        </p:spPr>
        <p:txBody>
          <a:bodyPr vert="horz" wrap="square" lIns="92298" tIns="46150" rIns="92298" bIns="4615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114691" name="Rectangle 3">
            <a:extLst>
              <a:ext uri="{FF2B5EF4-FFF2-40B4-BE49-F238E27FC236}">
                <a16:creationId xmlns:a16="http://schemas.microsoft.com/office/drawing/2014/main" id="{F896E517-8D61-4C49-90D7-BE235520BD8A}"/>
              </a:ext>
            </a:extLst>
          </p:cNvPr>
          <p:cNvSpPr>
            <a:spLocks noGrp="1" noChangeArrowheads="1"/>
          </p:cNvSpPr>
          <p:nvPr>
            <p:ph type="dt" idx="1"/>
          </p:nvPr>
        </p:nvSpPr>
        <p:spPr bwMode="auto">
          <a:xfrm>
            <a:off x="3971292" y="0"/>
            <a:ext cx="3037523" cy="464662"/>
          </a:xfrm>
          <a:prstGeom prst="rect">
            <a:avLst/>
          </a:prstGeom>
          <a:noFill/>
          <a:ln w="9525">
            <a:noFill/>
            <a:miter lim="800000"/>
            <a:headEnd/>
            <a:tailEnd/>
          </a:ln>
          <a:effectLst/>
        </p:spPr>
        <p:txBody>
          <a:bodyPr vert="horz" wrap="square" lIns="92298" tIns="46150" rIns="92298" bIns="4615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0B943EF1-3B15-4341-ABBA-C75DA8C1CAE6}" type="datetime1">
              <a:rPr lang="en-US"/>
              <a:pPr>
                <a:defRPr/>
              </a:pPr>
              <a:t>5/5/2021</a:t>
            </a:fld>
            <a:endParaRPr lang="en-US"/>
          </a:p>
        </p:txBody>
      </p:sp>
      <p:sp>
        <p:nvSpPr>
          <p:cNvPr id="14340" name="Rectangle 4">
            <a:extLst>
              <a:ext uri="{FF2B5EF4-FFF2-40B4-BE49-F238E27FC236}">
                <a16:creationId xmlns:a16="http://schemas.microsoft.com/office/drawing/2014/main" id="{A85596B7-FFC8-4224-B162-F2BC874F1A25}"/>
              </a:ext>
            </a:extLst>
          </p:cNvPr>
          <p:cNvSpPr>
            <a:spLocks noGrp="1" noRot="1" noChangeAspect="1" noChangeArrowheads="1" noTextEdit="1"/>
          </p:cNvSpPr>
          <p:nvPr>
            <p:ph type="sldImg" idx="2"/>
          </p:nvPr>
        </p:nvSpPr>
        <p:spPr bwMode="auto">
          <a:xfrm>
            <a:off x="-766763" y="533400"/>
            <a:ext cx="8543926" cy="4806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4" name="Rectangle 6">
            <a:extLst>
              <a:ext uri="{FF2B5EF4-FFF2-40B4-BE49-F238E27FC236}">
                <a16:creationId xmlns:a16="http://schemas.microsoft.com/office/drawing/2014/main" id="{1CE9B354-F12C-4682-BCB3-4C8208B63D7F}"/>
              </a:ext>
            </a:extLst>
          </p:cNvPr>
          <p:cNvSpPr>
            <a:spLocks noGrp="1" noChangeArrowheads="1"/>
          </p:cNvSpPr>
          <p:nvPr>
            <p:ph type="ftr" sz="quarter" idx="4"/>
          </p:nvPr>
        </p:nvSpPr>
        <p:spPr bwMode="auto">
          <a:xfrm>
            <a:off x="0" y="8830153"/>
            <a:ext cx="3037523" cy="464662"/>
          </a:xfrm>
          <a:prstGeom prst="rect">
            <a:avLst/>
          </a:prstGeom>
          <a:noFill/>
          <a:ln w="9525">
            <a:noFill/>
            <a:miter lim="800000"/>
            <a:headEnd/>
            <a:tailEnd/>
          </a:ln>
          <a:effectLst/>
        </p:spPr>
        <p:txBody>
          <a:bodyPr vert="horz" wrap="square" lIns="92298" tIns="46150" rIns="92298" bIns="4615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114695" name="Rectangle 7">
            <a:extLst>
              <a:ext uri="{FF2B5EF4-FFF2-40B4-BE49-F238E27FC236}">
                <a16:creationId xmlns:a16="http://schemas.microsoft.com/office/drawing/2014/main" id="{9D800707-1142-45C9-8B0A-6EC6B274CCA4}"/>
              </a:ext>
            </a:extLst>
          </p:cNvPr>
          <p:cNvSpPr>
            <a:spLocks noGrp="1" noChangeArrowheads="1"/>
          </p:cNvSpPr>
          <p:nvPr>
            <p:ph type="sldNum" sz="quarter" idx="5"/>
          </p:nvPr>
        </p:nvSpPr>
        <p:spPr bwMode="auto">
          <a:xfrm>
            <a:off x="3971292" y="8830153"/>
            <a:ext cx="3037523" cy="464662"/>
          </a:xfrm>
          <a:prstGeom prst="rect">
            <a:avLst/>
          </a:prstGeom>
          <a:noFill/>
          <a:ln w="9525">
            <a:noFill/>
            <a:miter lim="800000"/>
            <a:headEnd/>
            <a:tailEnd/>
          </a:ln>
          <a:effectLst/>
        </p:spPr>
        <p:txBody>
          <a:bodyPr vert="horz" wrap="square" lIns="92298" tIns="46150" rIns="92298" bIns="46150" numCol="1" anchor="b" anchorCtr="0" compatLnSpc="1">
            <a:prstTxWarp prst="textNoShape">
              <a:avLst/>
            </a:prstTxWarp>
          </a:bodyPr>
          <a:lstStyle>
            <a:lvl1pPr algn="r">
              <a:defRPr sz="1200"/>
            </a:lvl1pPr>
          </a:lstStyle>
          <a:p>
            <a:fld id="{6D6AA9CA-279D-4F36-AE9C-EA82760CEB64}" type="slidenum">
              <a:rPr lang="en-US" altLang="en-US"/>
              <a:pPr/>
              <a:t>‹#›</a:t>
            </a:fld>
            <a:endParaRPr lang="en-US" altLang="en-US"/>
          </a:p>
        </p:txBody>
      </p:sp>
      <p:sp>
        <p:nvSpPr>
          <p:cNvPr id="114696" name="Rectangle 8">
            <a:extLst>
              <a:ext uri="{FF2B5EF4-FFF2-40B4-BE49-F238E27FC236}">
                <a16:creationId xmlns:a16="http://schemas.microsoft.com/office/drawing/2014/main" id="{388038DC-8A39-4BB8-B74F-BD7D3273B33D}"/>
              </a:ext>
            </a:extLst>
          </p:cNvPr>
          <p:cNvSpPr>
            <a:spLocks noGrp="1" noChangeArrowheads="1"/>
          </p:cNvSpPr>
          <p:nvPr>
            <p:ph type="body" sz="quarter" idx="3"/>
          </p:nvPr>
        </p:nvSpPr>
        <p:spPr bwMode="auto">
          <a:xfrm>
            <a:off x="304387" y="5487128"/>
            <a:ext cx="6401627" cy="3276418"/>
          </a:xfrm>
          <a:prstGeom prst="rect">
            <a:avLst/>
          </a:prstGeom>
          <a:noFill/>
          <a:ln w="9525">
            <a:noFill/>
            <a:miter lim="800000"/>
            <a:headEnd/>
            <a:tailEnd/>
          </a:ln>
          <a:effectLst/>
        </p:spPr>
        <p:txBody>
          <a:bodyPr vert="horz" wrap="square" lIns="92298" tIns="46150" rIns="92298" bIns="4615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ＭＳ Ｐゴシック" pitchFamily="-112" charset="-128"/>
      </a:defRPr>
    </a:lvl1pPr>
    <a:lvl2pPr marL="6286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2pPr>
    <a:lvl3pPr marL="10858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3pPr>
    <a:lvl4pPr marL="15430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4pPr>
    <a:lvl5pPr marL="20002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lu-in.org/training/webinar/SRPDSP1/"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clu-in.org/training/webinar/SRPDSP3/" TargetMode="External"/><Relationship Id="rId4" Type="http://schemas.openxmlformats.org/officeDocument/2006/relationships/hyperlink" Target="https://clu-in.org/training/webinar/SRPDSP2/"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B943EF1-3B15-4341-ABBA-C75DA8C1CAE6}" type="datetime1">
              <a:rPr lang="en-US" smtClean="0"/>
              <a:pPr>
                <a:defRPr/>
              </a:pPr>
              <a:t>5/5/2021</a:t>
            </a:fld>
            <a:endParaRPr lang="en-US"/>
          </a:p>
        </p:txBody>
      </p:sp>
      <p:sp>
        <p:nvSpPr>
          <p:cNvPr id="5" name="Slide Number Placeholder 4"/>
          <p:cNvSpPr>
            <a:spLocks noGrp="1"/>
          </p:cNvSpPr>
          <p:nvPr>
            <p:ph type="sldNum" sz="quarter" idx="5"/>
          </p:nvPr>
        </p:nvSpPr>
        <p:spPr/>
        <p:txBody>
          <a:bodyPr/>
          <a:lstStyle/>
          <a:p>
            <a:fld id="{6D6AA9CA-279D-4F36-AE9C-EA82760CEB64}" type="slidenum">
              <a:rPr lang="en-US" altLang="en-US" smtClean="0"/>
              <a:pPr/>
              <a:t>2</a:t>
            </a:fld>
            <a:endParaRPr lang="en-US" altLang="en-US"/>
          </a:p>
        </p:txBody>
      </p:sp>
    </p:spTree>
    <p:extLst>
      <p:ext uri="{BB962C8B-B14F-4D97-AF65-F5344CB8AC3E}">
        <p14:creationId xmlns:p14="http://schemas.microsoft.com/office/powerpoint/2010/main" val="163253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005F7-C19B-4D89-ACDD-7A51067CE8AA}" type="slidenum">
              <a:rPr lang="en-US" smtClean="0"/>
              <a:t>11</a:t>
            </a:fld>
            <a:endParaRPr lang="en-US"/>
          </a:p>
        </p:txBody>
      </p:sp>
    </p:spTree>
    <p:extLst>
      <p:ext uri="{BB962C8B-B14F-4D97-AF65-F5344CB8AC3E}">
        <p14:creationId xmlns:p14="http://schemas.microsoft.com/office/powerpoint/2010/main" val="197241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005F7-C19B-4D89-ACDD-7A51067CE8AA}" type="slidenum">
              <a:rPr lang="en-US" smtClean="0"/>
              <a:t>12</a:t>
            </a:fld>
            <a:endParaRPr lang="en-US"/>
          </a:p>
        </p:txBody>
      </p:sp>
    </p:spTree>
    <p:extLst>
      <p:ext uri="{BB962C8B-B14F-4D97-AF65-F5344CB8AC3E}">
        <p14:creationId xmlns:p14="http://schemas.microsoft.com/office/powerpoint/2010/main" val="3907880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005F7-C19B-4D89-ACDD-7A51067CE8AA}" type="slidenum">
              <a:rPr lang="en-US" smtClean="0"/>
              <a:t>13</a:t>
            </a:fld>
            <a:endParaRPr lang="en-US"/>
          </a:p>
        </p:txBody>
      </p:sp>
    </p:spTree>
    <p:extLst>
      <p:ext uri="{BB962C8B-B14F-4D97-AF65-F5344CB8AC3E}">
        <p14:creationId xmlns:p14="http://schemas.microsoft.com/office/powerpoint/2010/main" val="152924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005F7-C19B-4D89-ACDD-7A51067CE8AA}" type="slidenum">
              <a:rPr lang="en-US" smtClean="0"/>
              <a:t>14</a:t>
            </a:fld>
            <a:endParaRPr lang="en-US"/>
          </a:p>
        </p:txBody>
      </p:sp>
    </p:spTree>
    <p:extLst>
      <p:ext uri="{BB962C8B-B14F-4D97-AF65-F5344CB8AC3E}">
        <p14:creationId xmlns:p14="http://schemas.microsoft.com/office/powerpoint/2010/main" val="344445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D6005F7-C19B-4D89-ACDD-7A51067CE8AA}" type="slidenum">
              <a:rPr lang="en-US" smtClean="0"/>
              <a:t>15</a:t>
            </a:fld>
            <a:endParaRPr lang="en-US"/>
          </a:p>
        </p:txBody>
      </p:sp>
    </p:spTree>
    <p:extLst>
      <p:ext uri="{BB962C8B-B14F-4D97-AF65-F5344CB8AC3E}">
        <p14:creationId xmlns:p14="http://schemas.microsoft.com/office/powerpoint/2010/main" val="8213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005F7-C19B-4D89-ACDD-7A51067CE8AA}" type="slidenum">
              <a:rPr lang="en-US" smtClean="0"/>
              <a:t>16</a:t>
            </a:fld>
            <a:endParaRPr lang="en-US"/>
          </a:p>
        </p:txBody>
      </p:sp>
    </p:spTree>
    <p:extLst>
      <p:ext uri="{BB962C8B-B14F-4D97-AF65-F5344CB8AC3E}">
        <p14:creationId xmlns:p14="http://schemas.microsoft.com/office/powerpoint/2010/main" val="315842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6005F7-C19B-4D89-ACDD-7A51067CE8AA}" type="slidenum">
              <a:rPr lang="en-US" smtClean="0"/>
              <a:t>17</a:t>
            </a:fld>
            <a:endParaRPr lang="en-US"/>
          </a:p>
        </p:txBody>
      </p:sp>
    </p:spTree>
    <p:extLst>
      <p:ext uri="{BB962C8B-B14F-4D97-AF65-F5344CB8AC3E}">
        <p14:creationId xmlns:p14="http://schemas.microsoft.com/office/powerpoint/2010/main" val="2900018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one, </a:t>
            </a:r>
            <a:r>
              <a:rPr lang="en-US" dirty="0">
                <a:hlinkClick r:id="rId3"/>
              </a:rPr>
              <a:t>CLU-IN | Training &amp; Events &gt; Risk e-Learning Webinar Series: Session I - Data Sharing Tools, Workflows, and Platforms (clu-in.org)</a:t>
            </a:r>
            <a:r>
              <a:rPr lang="en-US" dirty="0"/>
              <a:t> ; </a:t>
            </a:r>
          </a:p>
          <a:p>
            <a:r>
              <a:rPr lang="en-US" dirty="0"/>
              <a:t>Session two, </a:t>
            </a:r>
            <a:r>
              <a:rPr lang="en-US" dirty="0">
                <a:hlinkClick r:id="rId4"/>
              </a:rPr>
              <a:t>CLU-IN | Training &amp; Events &gt; Risk e-Learning Webinar Series: Session II - Geospatial Platforms for Analysis and Visualization Across Environmental Data (clu-in.org)</a:t>
            </a:r>
            <a:r>
              <a:rPr lang="en-US" dirty="0"/>
              <a:t> </a:t>
            </a:r>
          </a:p>
          <a:p>
            <a:r>
              <a:rPr lang="en-US" dirty="0"/>
              <a:t>Session three, </a:t>
            </a:r>
            <a:r>
              <a:rPr lang="en-US" dirty="0">
                <a:hlinkClick r:id="rId5"/>
              </a:rPr>
              <a:t>CLU-IN | Training &amp; Events &gt; Risk e-Learning Webinar Series: Session III - Integrating Omics Data Across Model Organisms and Populations (clu-in.org)</a:t>
            </a:r>
            <a:endParaRPr lang="en-US" dirty="0"/>
          </a:p>
        </p:txBody>
      </p:sp>
      <p:sp>
        <p:nvSpPr>
          <p:cNvPr id="4" name="Date Placeholder 3"/>
          <p:cNvSpPr>
            <a:spLocks noGrp="1"/>
          </p:cNvSpPr>
          <p:nvPr>
            <p:ph type="dt" idx="1"/>
          </p:nvPr>
        </p:nvSpPr>
        <p:spPr/>
        <p:txBody>
          <a:bodyPr/>
          <a:lstStyle/>
          <a:p>
            <a:pPr>
              <a:defRPr/>
            </a:pPr>
            <a:fld id="{0B943EF1-3B15-4341-ABBA-C75DA8C1CAE6}" type="datetime1">
              <a:rPr lang="en-US" smtClean="0"/>
              <a:pPr>
                <a:defRPr/>
              </a:pPr>
              <a:t>5/5/2021</a:t>
            </a:fld>
            <a:endParaRPr lang="en-US"/>
          </a:p>
        </p:txBody>
      </p:sp>
      <p:sp>
        <p:nvSpPr>
          <p:cNvPr id="5" name="Slide Number Placeholder 4"/>
          <p:cNvSpPr>
            <a:spLocks noGrp="1"/>
          </p:cNvSpPr>
          <p:nvPr>
            <p:ph type="sldNum" sz="quarter" idx="5"/>
          </p:nvPr>
        </p:nvSpPr>
        <p:spPr/>
        <p:txBody>
          <a:bodyPr/>
          <a:lstStyle/>
          <a:p>
            <a:fld id="{6D6AA9CA-279D-4F36-AE9C-EA82760CEB64}" type="slidenum">
              <a:rPr lang="en-US" altLang="en-US" smtClean="0"/>
              <a:pPr/>
              <a:t>19</a:t>
            </a:fld>
            <a:endParaRPr lang="en-US" altLang="en-US"/>
          </a:p>
        </p:txBody>
      </p:sp>
    </p:spTree>
    <p:extLst>
      <p:ext uri="{BB962C8B-B14F-4D97-AF65-F5344CB8AC3E}">
        <p14:creationId xmlns:p14="http://schemas.microsoft.com/office/powerpoint/2010/main" val="227968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MS PGothic" pitchFamily="34" charset="-128"/>
                <a:cs typeface="ＭＳ Ｐゴシック" pitchFamily="-112" charset="-128"/>
              </a:rPr>
              <a:t>Figure 1.</a:t>
            </a:r>
            <a:r>
              <a:rPr lang="en-US" sz="1200" kern="1200" dirty="0">
                <a:solidFill>
                  <a:schemeClr val="tx1"/>
                </a:solidFill>
                <a:effectLst/>
                <a:latin typeface="Arial" charset="0"/>
                <a:ea typeface="MS PGothic" pitchFamily="34" charset="-128"/>
                <a:cs typeface="ＭＳ Ｐゴシック" pitchFamily="-112" charset="-128"/>
              </a:rPr>
              <a:t>  Journal bibliographic coupling network for SRP publications set (N=7000 publications), 1995-2015 (</a:t>
            </a:r>
            <a:r>
              <a:rPr lang="en-US" sz="1200" kern="1200" dirty="0" err="1">
                <a:solidFill>
                  <a:schemeClr val="tx1"/>
                </a:solidFill>
                <a:effectLst/>
                <a:latin typeface="Arial" charset="0"/>
                <a:ea typeface="MS PGothic" pitchFamily="34" charset="-128"/>
                <a:cs typeface="ＭＳ Ｐゴシック" pitchFamily="-112" charset="-128"/>
              </a:rPr>
              <a:t>VOSViewer</a:t>
            </a:r>
            <a:r>
              <a:rPr lang="en-US" sz="1200" kern="1200" dirty="0">
                <a:solidFill>
                  <a:schemeClr val="tx1"/>
                </a:solidFill>
                <a:effectLst/>
                <a:latin typeface="Arial" charset="0"/>
                <a:ea typeface="MS PGothic" pitchFamily="34" charset="-128"/>
                <a:cs typeface="ＭＳ Ｐゴシック" pitchFamily="-112" charset="-128"/>
              </a:rPr>
              <a:t>)</a:t>
            </a:r>
          </a:p>
          <a:p>
            <a:r>
              <a:rPr lang="en-US" sz="1200" b="0" i="0" kern="1200" dirty="0">
                <a:solidFill>
                  <a:schemeClr val="tx1"/>
                </a:solidFill>
                <a:effectLst/>
                <a:latin typeface="Arial" charset="0"/>
                <a:ea typeface="MS PGothic" pitchFamily="34" charset="-128"/>
                <a:cs typeface="ＭＳ Ｐゴシック" pitchFamily="-112" charset="-128"/>
              </a:rPr>
              <a:t>Circles represent journals and the connections between circles represent shared references between documents. Circle size is determined by the number of articles in each journal and the position of the circles is determined by the relatedness of the journals, differentiated in </a:t>
            </a:r>
            <a:r>
              <a:rPr lang="en-US" sz="1200" b="0" i="0" kern="1200" dirty="0" err="1">
                <a:solidFill>
                  <a:schemeClr val="tx1"/>
                </a:solidFill>
                <a:effectLst/>
                <a:latin typeface="Arial" charset="0"/>
                <a:ea typeface="MS PGothic" pitchFamily="34" charset="-128"/>
                <a:cs typeface="ＭＳ Ｐゴシック" pitchFamily="-112" charset="-128"/>
              </a:rPr>
              <a:t>VOSviewer</a:t>
            </a:r>
            <a:r>
              <a:rPr lang="en-US" sz="1200" b="0" i="0" kern="1200" dirty="0">
                <a:solidFill>
                  <a:schemeClr val="tx1"/>
                </a:solidFill>
                <a:effectLst/>
                <a:latin typeface="Arial" charset="0"/>
                <a:ea typeface="MS PGothic" pitchFamily="34" charset="-128"/>
                <a:cs typeface="ＭＳ Ｐゴシック" pitchFamily="-112" charset="-128"/>
              </a:rPr>
              <a:t> by color.</a:t>
            </a:r>
            <a:endParaRPr lang="en-US" dirty="0"/>
          </a:p>
        </p:txBody>
      </p:sp>
      <p:sp>
        <p:nvSpPr>
          <p:cNvPr id="4" name="Date Placeholder 3"/>
          <p:cNvSpPr>
            <a:spLocks noGrp="1"/>
          </p:cNvSpPr>
          <p:nvPr>
            <p:ph type="dt" idx="1"/>
          </p:nvPr>
        </p:nvSpPr>
        <p:spPr/>
        <p:txBody>
          <a:bodyPr/>
          <a:lstStyle/>
          <a:p>
            <a:pPr>
              <a:defRPr/>
            </a:pPr>
            <a:fld id="{0B943EF1-3B15-4341-ABBA-C75DA8C1CAE6}" type="datetime1">
              <a:rPr lang="en-US" smtClean="0"/>
              <a:pPr>
                <a:defRPr/>
              </a:pPr>
              <a:t>5/6/2021</a:t>
            </a:fld>
            <a:endParaRPr lang="en-US"/>
          </a:p>
        </p:txBody>
      </p:sp>
      <p:sp>
        <p:nvSpPr>
          <p:cNvPr id="5" name="Slide Number Placeholder 4"/>
          <p:cNvSpPr>
            <a:spLocks noGrp="1"/>
          </p:cNvSpPr>
          <p:nvPr>
            <p:ph type="sldNum" sz="quarter" idx="5"/>
          </p:nvPr>
        </p:nvSpPr>
        <p:spPr/>
        <p:txBody>
          <a:bodyPr/>
          <a:lstStyle/>
          <a:p>
            <a:fld id="{6D6AA9CA-279D-4F36-AE9C-EA82760CEB64}" type="slidenum">
              <a:rPr lang="en-US" altLang="en-US" smtClean="0"/>
              <a:pPr/>
              <a:t>21</a:t>
            </a:fld>
            <a:endParaRPr lang="en-US" altLang="en-US"/>
          </a:p>
        </p:txBody>
      </p:sp>
    </p:spTree>
    <p:extLst>
      <p:ext uri="{BB962C8B-B14F-4D97-AF65-F5344CB8AC3E}">
        <p14:creationId xmlns:p14="http://schemas.microsoft.com/office/powerpoint/2010/main" val="72123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B943EF1-3B15-4341-ABBA-C75DA8C1CAE6}" type="datetime1">
              <a:rPr lang="en-US" smtClean="0"/>
              <a:pPr>
                <a:defRPr/>
              </a:pPr>
              <a:t>5/6/2021</a:t>
            </a:fld>
            <a:endParaRPr lang="en-US"/>
          </a:p>
        </p:txBody>
      </p:sp>
      <p:sp>
        <p:nvSpPr>
          <p:cNvPr id="5" name="Slide Number Placeholder 4"/>
          <p:cNvSpPr>
            <a:spLocks noGrp="1"/>
          </p:cNvSpPr>
          <p:nvPr>
            <p:ph type="sldNum" sz="quarter" idx="5"/>
          </p:nvPr>
        </p:nvSpPr>
        <p:spPr/>
        <p:txBody>
          <a:bodyPr/>
          <a:lstStyle/>
          <a:p>
            <a:fld id="{6D6AA9CA-279D-4F36-AE9C-EA82760CEB64}" type="slidenum">
              <a:rPr lang="en-US" altLang="en-US" smtClean="0"/>
              <a:pPr/>
              <a:t>3</a:t>
            </a:fld>
            <a:endParaRPr lang="en-US" altLang="en-US"/>
          </a:p>
        </p:txBody>
      </p:sp>
    </p:spTree>
    <p:extLst>
      <p:ext uri="{BB962C8B-B14F-4D97-AF65-F5344CB8AC3E}">
        <p14:creationId xmlns:p14="http://schemas.microsoft.com/office/powerpoint/2010/main" val="296629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Seen this before. The point here is to point out our mandates is to fund research that is typically in the realm of biomedical science but also support environmental science and engineering.  This gives us the kinds of diverse science you see on the right.  We all have the same goal to improve public health – the SRP also includes domains like remediation research</a:t>
            </a:r>
          </a:p>
          <a:p>
            <a:endParaRPr lang="en-US" dirty="0"/>
          </a:p>
        </p:txBody>
      </p:sp>
      <p:sp>
        <p:nvSpPr>
          <p:cNvPr id="4" name="Slide Number Placeholder 3"/>
          <p:cNvSpPr>
            <a:spLocks noGrp="1"/>
          </p:cNvSpPr>
          <p:nvPr>
            <p:ph type="sldNum" sz="quarter" idx="5"/>
          </p:nvPr>
        </p:nvSpPr>
        <p:spPr/>
        <p:txBody>
          <a:bodyPr/>
          <a:lstStyle/>
          <a:p>
            <a:fld id="{50EF5FAE-6B59-47E8-BC71-A1C72590497B}" type="slidenum">
              <a:rPr lang="en-US" smtClean="0"/>
              <a:t>4</a:t>
            </a:fld>
            <a:endParaRPr lang="en-US"/>
          </a:p>
        </p:txBody>
      </p:sp>
    </p:spTree>
    <p:extLst>
      <p:ext uri="{BB962C8B-B14F-4D97-AF65-F5344CB8AC3E}">
        <p14:creationId xmlns:p14="http://schemas.microsoft.com/office/powerpoint/2010/main" val="51788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3303" fontAlgn="auto">
              <a:spcBef>
                <a:spcPts val="0"/>
              </a:spcBef>
              <a:spcAft>
                <a:spcPts val="0"/>
              </a:spcAft>
              <a:defRPr/>
            </a:pPr>
            <a:fld id="{3674AA9A-199B-4634-B080-11FED1041F72}" type="slidenum">
              <a:rPr lang="en-US">
                <a:solidFill>
                  <a:srgbClr val="000000"/>
                </a:solidFill>
                <a:ea typeface="+mn-ea"/>
              </a:rPr>
              <a:pPr defTabSz="913303" fontAlgn="auto">
                <a:spcBef>
                  <a:spcPts val="0"/>
                </a:spcBef>
                <a:spcAft>
                  <a:spcPts val="0"/>
                </a:spcAft>
                <a:defRPr/>
              </a:pPr>
              <a:t>5</a:t>
            </a:fld>
            <a:endParaRPr lang="en-US">
              <a:solidFill>
                <a:srgbClr val="000000"/>
              </a:solidFill>
              <a:ea typeface="+mn-ea"/>
            </a:endParaRPr>
          </a:p>
        </p:txBody>
      </p:sp>
      <p:sp>
        <p:nvSpPr>
          <p:cNvPr id="29699" name="Rectangle 2"/>
          <p:cNvSpPr>
            <a:spLocks noGrp="1" noRot="1" noChangeAspect="1" noChangeArrowheads="1" noTextEdit="1"/>
          </p:cNvSpPr>
          <p:nvPr>
            <p:ph type="sldImg"/>
          </p:nvPr>
        </p:nvSpPr>
        <p:spPr bwMode="auto">
          <a:xfrm>
            <a:off x="-766763" y="533400"/>
            <a:ext cx="8543926" cy="4806950"/>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lIns="89802" tIns="44898" rIns="89802" bIns="44898" numCol="1" anchor="t" anchorCtr="0" compatLnSpc="1">
            <a:prstTxWarp prst="textNoShape">
              <a:avLst/>
            </a:prstTxWarp>
          </a:bodyPr>
          <a:lstStyle/>
          <a:p>
            <a:endParaRPr lang="en-US" dirty="0"/>
          </a:p>
          <a:p>
            <a:r>
              <a:rPr lang="en-US" sz="1200" dirty="0"/>
              <a:t>You just saw the diversity of the science for the P42 grants.  I am showing this graphic simply to give you a feel for the structural complexity of the grants P42s, where at least 4 research projects are supported by core elements designed to support to center’s goals.  Hopefully you can also see these centers are also highly integrated. To further enhance and deepen this integration we wanted the centers to leverage the data.</a:t>
            </a:r>
          </a:p>
          <a:p>
            <a:endParaRPr lang="en-US" sz="1200" dirty="0"/>
          </a:p>
          <a:p>
            <a:r>
              <a:rPr lang="en-US" sz="1200" dirty="0"/>
              <a:t>The next slide go through some of the activities we have been involved in with data science with a particular emphasis on fostering sharing.</a:t>
            </a:r>
          </a:p>
          <a:p>
            <a:pPr marL="0" indent="0">
              <a:buNone/>
            </a:pPr>
            <a:endParaRPr lang="en-US" dirty="0"/>
          </a:p>
          <a:p>
            <a:endParaRPr lang="en-US" dirty="0"/>
          </a:p>
        </p:txBody>
      </p:sp>
    </p:spTree>
    <p:extLst>
      <p:ext uri="{BB962C8B-B14F-4D97-AF65-F5344CB8AC3E}">
        <p14:creationId xmlns:p14="http://schemas.microsoft.com/office/powerpoint/2010/main" val="275369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F5FAE-6B59-47E8-BC71-A1C72590497B}" type="slidenum">
              <a:rPr lang="en-US" smtClean="0"/>
              <a:t>6</a:t>
            </a:fld>
            <a:endParaRPr lang="en-US"/>
          </a:p>
        </p:txBody>
      </p:sp>
    </p:spTree>
    <p:extLst>
      <p:ext uri="{BB962C8B-B14F-4D97-AF65-F5344CB8AC3E}">
        <p14:creationId xmlns:p14="http://schemas.microsoft.com/office/powerpoint/2010/main" val="200960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9F2D6-F03E-46A4-9FF2-5C4FC993BC51}" type="slidenum">
              <a:rPr lang="en-US" smtClean="0"/>
              <a:t>7</a:t>
            </a:fld>
            <a:endParaRPr lang="en-US"/>
          </a:p>
        </p:txBody>
      </p:sp>
    </p:spTree>
    <p:extLst>
      <p:ext uri="{BB962C8B-B14F-4D97-AF65-F5344CB8AC3E}">
        <p14:creationId xmlns:p14="http://schemas.microsoft.com/office/powerpoint/2010/main" val="394714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Mention the first</a:t>
            </a:r>
          </a:p>
        </p:txBody>
      </p:sp>
      <p:sp>
        <p:nvSpPr>
          <p:cNvPr id="4" name="Slide Number Placeholder 3"/>
          <p:cNvSpPr>
            <a:spLocks noGrp="1"/>
          </p:cNvSpPr>
          <p:nvPr>
            <p:ph type="sldNum" sz="quarter" idx="5"/>
          </p:nvPr>
        </p:nvSpPr>
        <p:spPr/>
        <p:txBody>
          <a:bodyPr/>
          <a:lstStyle/>
          <a:p>
            <a:fld id="{50EF5FAE-6B59-47E8-BC71-A1C72590497B}" type="slidenum">
              <a:rPr lang="en-US" smtClean="0"/>
              <a:t>8</a:t>
            </a:fld>
            <a:endParaRPr lang="en-US"/>
          </a:p>
        </p:txBody>
      </p:sp>
    </p:spTree>
    <p:extLst>
      <p:ext uri="{BB962C8B-B14F-4D97-AF65-F5344CB8AC3E}">
        <p14:creationId xmlns:p14="http://schemas.microsoft.com/office/powerpoint/2010/main" val="17871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533400"/>
            <a:ext cx="8543926" cy="48069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08DB5-CD99-42FB-A45F-5A47EEF67BDA}" type="slidenum">
              <a:rPr lang="en-US" smtClean="0"/>
              <a:t>9</a:t>
            </a:fld>
            <a:endParaRPr lang="en-US"/>
          </a:p>
        </p:txBody>
      </p:sp>
    </p:spTree>
    <p:extLst>
      <p:ext uri="{BB962C8B-B14F-4D97-AF65-F5344CB8AC3E}">
        <p14:creationId xmlns:p14="http://schemas.microsoft.com/office/powerpoint/2010/main" val="315972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EB08DB5-CD99-42FB-A45F-5A47EEF67BDA}" type="slidenum">
              <a:rPr lang="en-US" smtClean="0"/>
              <a:t>10</a:t>
            </a:fld>
            <a:endParaRPr lang="en-US"/>
          </a:p>
        </p:txBody>
      </p:sp>
    </p:spTree>
    <p:extLst>
      <p:ext uri="{BB962C8B-B14F-4D97-AF65-F5344CB8AC3E}">
        <p14:creationId xmlns:p14="http://schemas.microsoft.com/office/powerpoint/2010/main" val="4168743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3766A-AFA0-4F86-8109-59214DB02173}"/>
              </a:ext>
            </a:extLst>
          </p:cNvPr>
          <p:cNvSpPr txBox="1">
            <a:spLocks noChangeArrowheads="1"/>
          </p:cNvSpPr>
          <p:nvPr/>
        </p:nvSpPr>
        <p:spPr bwMode="auto">
          <a:xfrm>
            <a:off x="2478618" y="6459538"/>
            <a:ext cx="723476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a:cs typeface="Arial" charset="0"/>
              </a:rPr>
              <a:t> National Institutes of Health • U.S. Department of Health and Human Services</a:t>
            </a:r>
          </a:p>
        </p:txBody>
      </p:sp>
      <p:pic>
        <p:nvPicPr>
          <p:cNvPr id="5" name="Picture 16">
            <a:extLst>
              <a:ext uri="{FF2B5EF4-FFF2-40B4-BE49-F238E27FC236}">
                <a16:creationId xmlns:a16="http://schemas.microsoft.com/office/drawing/2014/main" id="{1B2830BD-AAEF-48D6-A02A-752EAD078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63514"/>
            <a:ext cx="11785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2900" y="1846264"/>
            <a:ext cx="11506200" cy="1470025"/>
          </a:xfrm>
          <a:noFill/>
          <a:ln w="9525">
            <a:noFill/>
            <a:miter lim="800000"/>
            <a:headEnd/>
            <a:tailEnd/>
          </a:ln>
        </p:spPr>
        <p:txBody>
          <a:bodyPr anchor="b"/>
          <a:lstStyle>
            <a:lvl1pPr algn="ctr">
              <a:defRPr lang="en-US" sz="4300">
                <a:latin typeface="Arial Narrow" pitchFamily="34" charset="0"/>
              </a:defRPr>
            </a:lvl1pPr>
          </a:lstStyle>
          <a:p>
            <a:pPr lvl="0"/>
            <a:r>
              <a:rPr lang="en-US"/>
              <a:t>Click to edit Master title style</a:t>
            </a:r>
            <a:endParaRPr lang="en-US" dirty="0"/>
          </a:p>
        </p:txBody>
      </p:sp>
      <p:sp>
        <p:nvSpPr>
          <p:cNvPr id="3075" name="Rectangle 3"/>
          <p:cNvSpPr>
            <a:spLocks noGrp="1" noChangeArrowheads="1"/>
          </p:cNvSpPr>
          <p:nvPr>
            <p:ph type="subTitle" idx="1"/>
          </p:nvPr>
        </p:nvSpPr>
        <p:spPr>
          <a:xfrm>
            <a:off x="353496" y="3500438"/>
            <a:ext cx="11485008" cy="1752600"/>
          </a:xfrm>
          <a:noFill/>
          <a:ln w="9525">
            <a:noFill/>
            <a:miter lim="800000"/>
            <a:headEnd/>
            <a:tailEnd/>
          </a:ln>
        </p:spPr>
        <p:txBody>
          <a:bodyPr/>
          <a:lstStyle>
            <a:lvl1pPr marL="0" indent="0" algn="ctr">
              <a:buNone/>
              <a:defRPr lang="en-US" sz="2600" b="1" dirty="0">
                <a:latin typeface="Arial" pitchFamily="34" charset="0"/>
                <a:ea typeface="ＭＳ Ｐゴシック" charset="-128"/>
              </a:defRPr>
            </a:lvl1pPr>
          </a:lstStyle>
          <a:p>
            <a:pPr lvl="0"/>
            <a:r>
              <a:rPr lang="en-US"/>
              <a:t>Click to edit Master subtitle style</a:t>
            </a:r>
            <a:endParaRPr lang="en-US" dirty="0"/>
          </a:p>
        </p:txBody>
      </p:sp>
    </p:spTree>
    <p:extLst>
      <p:ext uri="{BB962C8B-B14F-4D97-AF65-F5344CB8AC3E}">
        <p14:creationId xmlns:p14="http://schemas.microsoft.com/office/powerpoint/2010/main" val="262338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233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184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55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2281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561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049338"/>
            <a:ext cx="52832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49338"/>
            <a:ext cx="52832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534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2478618" y="6459538"/>
            <a:ext cx="723476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a:t> National Institutes of Health • U.S. Department of Health and Human Services</a:t>
            </a:r>
          </a:p>
        </p:txBody>
      </p:sp>
      <p:sp>
        <p:nvSpPr>
          <p:cNvPr id="3074" name="Rectangle 2"/>
          <p:cNvSpPr>
            <a:spLocks noGrp="1" noChangeArrowheads="1"/>
          </p:cNvSpPr>
          <p:nvPr>
            <p:ph type="ctrTitle"/>
          </p:nvPr>
        </p:nvSpPr>
        <p:spPr>
          <a:xfrm>
            <a:off x="325967" y="1828801"/>
            <a:ext cx="11579163" cy="1492623"/>
          </a:xfrm>
          <a:noFill/>
          <a:ln w="9525">
            <a:noFill/>
            <a:miter lim="800000"/>
            <a:headEnd/>
            <a:tailEnd/>
          </a:ln>
        </p:spPr>
        <p:txBody>
          <a:bodyPr anchor="b"/>
          <a:lstStyle>
            <a:lvl1pPr algn="ctr">
              <a:defRPr lang="en-US" sz="4400">
                <a:latin typeface="+mj-lt"/>
              </a:defRPr>
            </a:lvl1pPr>
          </a:lstStyle>
          <a:p>
            <a:pPr lvl="0"/>
            <a:r>
              <a:rPr lang="en-US"/>
              <a:t>Click to edit Master title style</a:t>
            </a:r>
            <a:endParaRPr lang="en-US" dirty="0"/>
          </a:p>
        </p:txBody>
      </p:sp>
      <p:sp>
        <p:nvSpPr>
          <p:cNvPr id="3075" name="Rectangle 3"/>
          <p:cNvSpPr>
            <a:spLocks noGrp="1" noChangeArrowheads="1"/>
          </p:cNvSpPr>
          <p:nvPr>
            <p:ph type="subTitle" idx="1"/>
          </p:nvPr>
        </p:nvSpPr>
        <p:spPr>
          <a:xfrm>
            <a:off x="325968" y="3550024"/>
            <a:ext cx="11579161" cy="1703014"/>
          </a:xfrm>
          <a:noFill/>
          <a:ln w="9525">
            <a:noFill/>
            <a:miter lim="800000"/>
            <a:headEnd/>
            <a:tailEnd/>
          </a:ln>
        </p:spPr>
        <p:txBody>
          <a:bodyPr/>
          <a:lstStyle>
            <a:lvl1pPr marL="0" indent="0" algn="ctr">
              <a:lnSpc>
                <a:spcPct val="100000"/>
              </a:lnSpc>
              <a:buNone/>
              <a:defRPr lang="en-US" sz="2600" b="1" dirty="0">
                <a:latin typeface="+mn-lt"/>
                <a:ea typeface="ＭＳ Ｐゴシック" charset="-128"/>
              </a:defRPr>
            </a:lvl1pPr>
          </a:lstStyle>
          <a:p>
            <a:pPr lvl="0"/>
            <a:r>
              <a:rPr lang="en-US"/>
              <a:t>Click to edit Master subtitle style</a:t>
            </a:r>
            <a:endParaRPr lang="en-US" dirty="0"/>
          </a:p>
        </p:txBody>
      </p:sp>
      <p:pic>
        <p:nvPicPr>
          <p:cNvPr id="8" name="Picture 1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200" y="163514"/>
            <a:ext cx="11785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25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1200"/>
              </a:spcBef>
              <a:defRPr sz="2400"/>
            </a:lvl1pPr>
            <a:lvl2pPr>
              <a:lnSpc>
                <a:spcPct val="90000"/>
              </a:lnSpc>
              <a:spcBef>
                <a:spcPts val="1200"/>
              </a:spcBef>
              <a:defRPr sz="2400"/>
            </a:lvl2pPr>
            <a:lvl3pPr>
              <a:lnSpc>
                <a:spcPct val="90000"/>
              </a:lnSpc>
              <a:spcBef>
                <a:spcPts val="1200"/>
              </a:spcBef>
              <a:defRPr sz="2400"/>
            </a:lvl3pPr>
            <a:lvl4pPr>
              <a:lnSpc>
                <a:spcPct val="90000"/>
              </a:lnSpc>
              <a:spcBef>
                <a:spcPts val="1200"/>
              </a:spcBef>
              <a:defRPr sz="2400"/>
            </a:lvl4pPr>
            <a:lvl5pPr>
              <a:lnSpc>
                <a:spcPct val="90000"/>
              </a:lnSpc>
              <a:spcBef>
                <a:spcPts val="120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2918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22729" y="2057400"/>
            <a:ext cx="11582400" cy="4416426"/>
          </a:xfrm>
        </p:spPr>
        <p:txBody>
          <a:bodyPr/>
          <a:lstStyle>
            <a:lvl1pPr>
              <a:lnSpc>
                <a:spcPct val="90000"/>
              </a:lnSpc>
              <a:spcBef>
                <a:spcPts val="1200"/>
              </a:spcBef>
              <a:defRPr sz="2400"/>
            </a:lvl1pPr>
            <a:lvl2pPr>
              <a:lnSpc>
                <a:spcPct val="90000"/>
              </a:lnSpc>
              <a:spcBef>
                <a:spcPts val="1200"/>
              </a:spcBef>
              <a:defRPr sz="2400"/>
            </a:lvl2pPr>
            <a:lvl3pPr>
              <a:lnSpc>
                <a:spcPct val="90000"/>
              </a:lnSpc>
              <a:spcBef>
                <a:spcPts val="1200"/>
              </a:spcBef>
              <a:defRPr sz="2400"/>
            </a:lvl3pPr>
            <a:lvl4pPr>
              <a:lnSpc>
                <a:spcPct val="90000"/>
              </a:lnSpc>
              <a:spcBef>
                <a:spcPts val="1200"/>
              </a:spcBef>
              <a:defRPr sz="2400"/>
            </a:lvl4pPr>
            <a:lvl5pPr>
              <a:lnSpc>
                <a:spcPct val="90000"/>
              </a:lnSpc>
              <a:spcBef>
                <a:spcPts val="1200"/>
              </a:spcBef>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322729" y="1506538"/>
            <a:ext cx="11582400" cy="469900"/>
          </a:xfrm>
        </p:spPr>
        <p:txBody>
          <a:bodyPr/>
          <a:lstStyle>
            <a:lvl1pPr marL="0" indent="0">
              <a:buNone/>
              <a:defRPr sz="28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31954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22729" y="1600200"/>
            <a:ext cx="5701553" cy="4906926"/>
          </a:xfrm>
        </p:spPr>
        <p:txBody>
          <a:bodyPr/>
          <a:lstStyle>
            <a:lvl1pPr>
              <a:lnSpc>
                <a:spcPct val="90000"/>
              </a:lnSpc>
              <a:spcBef>
                <a:spcPts val="1200"/>
              </a:spcBef>
              <a:defRPr/>
            </a:lvl1pPr>
            <a:lvl2pPr>
              <a:lnSpc>
                <a:spcPct val="90000"/>
              </a:lnSpc>
              <a:spcBef>
                <a:spcPts val="1200"/>
              </a:spcBef>
              <a:defRPr/>
            </a:lvl2pPr>
            <a:lvl3pPr>
              <a:lnSpc>
                <a:spcPct val="90000"/>
              </a:lnSpc>
              <a:spcBef>
                <a:spcPts val="1200"/>
              </a:spcBef>
              <a:defRPr/>
            </a:lvl3pPr>
            <a:lvl4pPr>
              <a:lnSpc>
                <a:spcPct val="90000"/>
              </a:lnSpc>
              <a:spcBef>
                <a:spcPts val="1200"/>
              </a:spcBef>
              <a:defRPr/>
            </a:lvl4pPr>
            <a:lvl5pPr>
              <a:lnSpc>
                <a:spcPct val="90000"/>
              </a:lnSpc>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203577" y="1612901"/>
            <a:ext cx="5701553" cy="48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8594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spcBef>
                <a:spcPts val="1400"/>
              </a:spcBef>
              <a:defRPr/>
            </a:lvl2pPr>
            <a:lvl3pPr>
              <a:lnSpc>
                <a:spcPct val="90000"/>
              </a:lnSpc>
              <a:spcBef>
                <a:spcPts val="900"/>
              </a:spcBef>
              <a:defRPr/>
            </a:lvl3pPr>
            <a:lvl4pPr>
              <a:lnSpc>
                <a:spcPct val="90000"/>
              </a:lnSpc>
              <a:spcBef>
                <a:spcPts val="600"/>
              </a:spcBef>
              <a:defRPr/>
            </a:lvl4pPr>
            <a:lvl5pPr>
              <a:lnSpc>
                <a:spcPct val="9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2155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1273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33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NIH-HH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6111CC-11A3-4E21-913F-6954E35B5646}"/>
              </a:ext>
            </a:extLst>
          </p:cNvPr>
          <p:cNvSpPr/>
          <p:nvPr/>
        </p:nvSpPr>
        <p:spPr>
          <a:xfrm>
            <a:off x="8468784" y="6351588"/>
            <a:ext cx="3723216"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spcBef>
                <a:spcPts val="1400"/>
              </a:spcBef>
              <a:defRPr/>
            </a:lvl2pPr>
            <a:lvl3pPr>
              <a:lnSpc>
                <a:spcPct val="90000"/>
              </a:lnSpc>
              <a:spcBef>
                <a:spcPts val="900"/>
              </a:spcBef>
              <a:defRPr/>
            </a:lvl3pPr>
            <a:lvl4pPr>
              <a:lnSpc>
                <a:spcPct val="90000"/>
              </a:lnSpc>
              <a:spcBef>
                <a:spcPts val="600"/>
              </a:spcBef>
              <a:defRPr/>
            </a:lvl4pPr>
            <a:lvl5pPr>
              <a:lnSpc>
                <a:spcPct val="9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39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405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NIH-H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7698EB-9F2A-49DE-8F33-2500062DAFF8}"/>
              </a:ext>
            </a:extLst>
          </p:cNvPr>
          <p:cNvSpPr/>
          <p:nvPr/>
        </p:nvSpPr>
        <p:spPr>
          <a:xfrm>
            <a:off x="8468784" y="6351588"/>
            <a:ext cx="3723216"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099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256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747838"/>
            <a:ext cx="50800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747838"/>
            <a:ext cx="50800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804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22730" y="1600200"/>
            <a:ext cx="5701553" cy="4906926"/>
          </a:xfrm>
        </p:spPr>
        <p:txBody>
          <a:bodyPr/>
          <a:lstStyle>
            <a:lvl1pPr>
              <a:lnSpc>
                <a:spcPct val="90000"/>
              </a:lnSpc>
              <a:spcBef>
                <a:spcPts val="900"/>
              </a:spcBef>
              <a:defRPr/>
            </a:lvl1pPr>
            <a:lvl2pPr>
              <a:lnSpc>
                <a:spcPct val="90000"/>
              </a:lnSpc>
              <a:spcBef>
                <a:spcPts val="900"/>
              </a:spcBef>
              <a:defRPr/>
            </a:lvl2pPr>
            <a:lvl3pPr>
              <a:lnSpc>
                <a:spcPct val="90000"/>
              </a:lnSpc>
              <a:spcBef>
                <a:spcPts val="900"/>
              </a:spcBef>
              <a:defRPr/>
            </a:lvl3pPr>
            <a:lvl4pPr>
              <a:lnSpc>
                <a:spcPct val="90000"/>
              </a:lnSpc>
              <a:spcBef>
                <a:spcPts val="900"/>
              </a:spcBef>
              <a:defRPr/>
            </a:lvl4pPr>
            <a:lvl5pPr>
              <a:lnSpc>
                <a:spcPct val="90000"/>
              </a:lnSpc>
              <a:spcBef>
                <a:spcPts val="9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203578" y="1612903"/>
            <a:ext cx="5701553" cy="489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129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DF96EED5-3BE0-44BF-9A25-16ADF8F638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918" y="315914"/>
            <a:ext cx="593724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6C1B07F-DE49-4208-9B13-E9B4C6B23017}"/>
              </a:ext>
            </a:extLst>
          </p:cNvPr>
          <p:cNvSpPr txBox="1">
            <a:spLocks noChangeArrowheads="1"/>
          </p:cNvSpPr>
          <p:nvPr/>
        </p:nvSpPr>
        <p:spPr bwMode="auto">
          <a:xfrm>
            <a:off x="2478618" y="6459538"/>
            <a:ext cx="7234767"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a:cs typeface="Arial" charset="0"/>
              </a:rPr>
              <a:t> National Institutes of Health • U.S. Department of Health and Human Services</a:t>
            </a:r>
          </a:p>
        </p:txBody>
      </p:sp>
      <p:pic>
        <p:nvPicPr>
          <p:cNvPr id="6" name="Picture 16">
            <a:extLst>
              <a:ext uri="{FF2B5EF4-FFF2-40B4-BE49-F238E27FC236}">
                <a16:creationId xmlns:a16="http://schemas.microsoft.com/office/drawing/2014/main" id="{0B528B97-2DBC-4FB3-BC92-CCCA19AFD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63514"/>
            <a:ext cx="11785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0566" y="1264722"/>
            <a:ext cx="11210869" cy="1470025"/>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lang="en-US" sz="4300">
                <a:latin typeface="Arial Narrow" pitchFamily="34" charset="0"/>
              </a:defRPr>
            </a:lvl1pPr>
          </a:lstStyle>
          <a:p>
            <a:pPr lvl="0"/>
            <a:r>
              <a:rPr lang="en-US" dirty="0"/>
              <a:t>Click to edit Master title style</a:t>
            </a:r>
          </a:p>
        </p:txBody>
      </p:sp>
      <p:sp>
        <p:nvSpPr>
          <p:cNvPr id="3" name="Subtitle 2"/>
          <p:cNvSpPr>
            <a:spLocks noGrp="1"/>
          </p:cNvSpPr>
          <p:nvPr>
            <p:ph type="subTitle" idx="1"/>
          </p:nvPr>
        </p:nvSpPr>
        <p:spPr>
          <a:xfrm>
            <a:off x="497780" y="2831123"/>
            <a:ext cx="11196440" cy="175260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600" b="1" dirty="0">
                <a:latin typeface="Arial" pitchFamily="34" charset="0"/>
                <a:ea typeface="ＭＳ Ｐゴシック" charset="-128"/>
              </a:defRPr>
            </a:lvl1pPr>
          </a:lstStyle>
          <a:p>
            <a:pPr lvl="0"/>
            <a:r>
              <a:rPr lang="en-US" dirty="0"/>
              <a:t>Click to edit Master subtitle style</a:t>
            </a:r>
          </a:p>
        </p:txBody>
      </p:sp>
    </p:spTree>
    <p:extLst>
      <p:ext uri="{BB962C8B-B14F-4D97-AF65-F5344CB8AC3E}">
        <p14:creationId xmlns:p14="http://schemas.microsoft.com/office/powerpoint/2010/main" val="145654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08B909-5CBB-4E68-B991-3E2F2742FC75}"/>
              </a:ext>
            </a:extLst>
          </p:cNvPr>
          <p:cNvSpPr>
            <a:spLocks noGrp="1" noChangeArrowheads="1"/>
          </p:cNvSpPr>
          <p:nvPr>
            <p:ph type="title"/>
          </p:nvPr>
        </p:nvSpPr>
        <p:spPr bwMode="auto">
          <a:xfrm>
            <a:off x="609600" y="990600"/>
            <a:ext cx="10972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522DBBD-33A1-4E06-AAC9-C6FCC562BD73}"/>
              </a:ext>
            </a:extLst>
          </p:cNvPr>
          <p:cNvSpPr>
            <a:spLocks noGrp="1" noChangeArrowheads="1"/>
          </p:cNvSpPr>
          <p:nvPr>
            <p:ph type="body" idx="1"/>
          </p:nvPr>
        </p:nvSpPr>
        <p:spPr bwMode="auto">
          <a:xfrm>
            <a:off x="1219200" y="1747839"/>
            <a:ext cx="103632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Box 6">
            <a:extLst>
              <a:ext uri="{FF2B5EF4-FFF2-40B4-BE49-F238E27FC236}">
                <a16:creationId xmlns:a16="http://schemas.microsoft.com/office/drawing/2014/main" id="{887B357A-DCED-452C-8961-C8ED577EF079}"/>
              </a:ext>
            </a:extLst>
          </p:cNvPr>
          <p:cNvSpPr txBox="1"/>
          <p:nvPr/>
        </p:nvSpPr>
        <p:spPr>
          <a:xfrm>
            <a:off x="9377128" y="6456353"/>
            <a:ext cx="2814873" cy="401648"/>
          </a:xfrm>
          <a:prstGeom prst="rect">
            <a:avLst/>
          </a:prstGeom>
          <a:noFill/>
        </p:spPr>
        <p:txBody>
          <a:bodyPr wrap="none" rIns="137160" bIns="91440" anchor="b">
            <a:spAutoFit/>
          </a:bodyPr>
          <a:lstStyle/>
          <a:p>
            <a:pPr algn="r">
              <a:lnSpc>
                <a:spcPct val="90000"/>
              </a:lnSpc>
              <a:defRPr/>
            </a:pPr>
            <a:r>
              <a:rPr lang="en-US" sz="950" dirty="0">
                <a:solidFill>
                  <a:schemeClr val="tx1">
                    <a:lumMod val="65000"/>
                    <a:lumOff val="35000"/>
                  </a:schemeClr>
                </a:solidFill>
                <a:latin typeface="Arial" charset="0"/>
              </a:rPr>
              <a:t>National Institutes of Health</a:t>
            </a:r>
          </a:p>
          <a:p>
            <a:pPr algn="r">
              <a:lnSpc>
                <a:spcPct val="90000"/>
              </a:lnSpc>
              <a:defRPr/>
            </a:pPr>
            <a:r>
              <a:rPr lang="en-US" sz="950" dirty="0">
                <a:solidFill>
                  <a:schemeClr val="tx1">
                    <a:lumMod val="65000"/>
                    <a:lumOff val="35000"/>
                  </a:schemeClr>
                </a:solidFill>
                <a:latin typeface="Arial" charset="0"/>
              </a:rPr>
              <a:t>U.S. Department of Health and Human Services</a:t>
            </a:r>
          </a:p>
        </p:txBody>
      </p:sp>
      <p:pic>
        <p:nvPicPr>
          <p:cNvPr id="1029" name="Picture 16">
            <a:extLst>
              <a:ext uri="{FF2B5EF4-FFF2-40B4-BE49-F238E27FC236}">
                <a16:creationId xmlns:a16="http://schemas.microsoft.com/office/drawing/2014/main" id="{E4A0F545-6F67-4C70-BD66-C77ECCE4BB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200" y="163514"/>
            <a:ext cx="117856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5" r:id="rId1"/>
    <p:sldLayoutId id="2147484447" r:id="rId2"/>
    <p:sldLayoutId id="2147484456" r:id="rId3"/>
    <p:sldLayoutId id="2147484448" r:id="rId4"/>
    <p:sldLayoutId id="2147484457" r:id="rId5"/>
    <p:sldLayoutId id="2147484449" r:id="rId6"/>
    <p:sldLayoutId id="2147484450" r:id="rId7"/>
    <p:sldLayoutId id="2147484461" r:id="rId8"/>
  </p:sldLayoutIdLst>
  <p:txStyles>
    <p:title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eaLnBrk="0" fontAlgn="base" hangingPunct="0">
        <a:lnSpc>
          <a:spcPct val="95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5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8DDF421-978A-44E2-AE80-38798D296B2B}"/>
              </a:ext>
            </a:extLst>
          </p:cNvPr>
          <p:cNvSpPr>
            <a:spLocks noGrp="1" noChangeArrowheads="1"/>
          </p:cNvSpPr>
          <p:nvPr>
            <p:ph type="title"/>
          </p:nvPr>
        </p:nvSpPr>
        <p:spPr bwMode="auto">
          <a:xfrm>
            <a:off x="355600" y="317500"/>
            <a:ext cx="10972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81C885F-F8D8-411B-8770-A7A9C9A43493}"/>
              </a:ext>
            </a:extLst>
          </p:cNvPr>
          <p:cNvSpPr>
            <a:spLocks noGrp="1" noChangeArrowheads="1"/>
          </p:cNvSpPr>
          <p:nvPr>
            <p:ph type="body" idx="1"/>
          </p:nvPr>
        </p:nvSpPr>
        <p:spPr bwMode="auto">
          <a:xfrm>
            <a:off x="812800" y="1049338"/>
            <a:ext cx="107696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Box 4">
            <a:extLst>
              <a:ext uri="{FF2B5EF4-FFF2-40B4-BE49-F238E27FC236}">
                <a16:creationId xmlns:a16="http://schemas.microsoft.com/office/drawing/2014/main" id="{3A0B69AE-C1DB-4DBD-B9DB-DC51DE671AB6}"/>
              </a:ext>
            </a:extLst>
          </p:cNvPr>
          <p:cNvSpPr txBox="1"/>
          <p:nvPr/>
        </p:nvSpPr>
        <p:spPr>
          <a:xfrm>
            <a:off x="9377128" y="6456353"/>
            <a:ext cx="2814873" cy="401648"/>
          </a:xfrm>
          <a:prstGeom prst="rect">
            <a:avLst/>
          </a:prstGeom>
          <a:noFill/>
        </p:spPr>
        <p:txBody>
          <a:bodyPr wrap="none" rIns="137160" bIns="91440" anchor="b">
            <a:spAutoFit/>
          </a:bodyPr>
          <a:lstStyle/>
          <a:p>
            <a:pPr algn="r">
              <a:lnSpc>
                <a:spcPct val="90000"/>
              </a:lnSpc>
              <a:defRPr/>
            </a:pPr>
            <a:r>
              <a:rPr lang="en-US" sz="950" dirty="0">
                <a:solidFill>
                  <a:schemeClr val="tx1">
                    <a:lumMod val="65000"/>
                    <a:lumOff val="35000"/>
                  </a:schemeClr>
                </a:solidFill>
                <a:latin typeface="Arial" charset="0"/>
              </a:rPr>
              <a:t>National Institutes of Health</a:t>
            </a:r>
          </a:p>
          <a:p>
            <a:pPr algn="r">
              <a:lnSpc>
                <a:spcPct val="90000"/>
              </a:lnSpc>
              <a:defRPr/>
            </a:pPr>
            <a:r>
              <a:rPr lang="en-US" sz="950" dirty="0">
                <a:solidFill>
                  <a:schemeClr val="tx1">
                    <a:lumMod val="65000"/>
                    <a:lumOff val="35000"/>
                  </a:schemeClr>
                </a:solidFill>
                <a:latin typeface="Arial" charset="0"/>
              </a:rPr>
              <a:t>U.S. Department of Health and Human Services</a:t>
            </a:r>
          </a:p>
        </p:txBody>
      </p:sp>
    </p:spTree>
  </p:cSld>
  <p:clrMap bg1="lt1" tx1="dk1" bg2="lt2" tx2="dk2" accent1="accent1" accent2="accent2" accent3="accent3" accent4="accent4" accent5="accent5" accent6="accent6" hlink="hlink" folHlink="folHlink"/>
  <p:sldLayoutIdLst>
    <p:sldLayoutId id="2147484458" r:id="rId1"/>
    <p:sldLayoutId id="2147484451" r:id="rId2"/>
    <p:sldLayoutId id="2147484459" r:id="rId3"/>
    <p:sldLayoutId id="2147484452" r:id="rId4"/>
    <p:sldLayoutId id="2147484460" r:id="rId5"/>
    <p:sldLayoutId id="2147484453" r:id="rId6"/>
    <p:sldLayoutId id="2147484454" r:id="rId7"/>
  </p:sldLayoutIdLst>
  <p:txStyles>
    <p:title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0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2729" y="914400"/>
            <a:ext cx="11582400" cy="57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22729" y="1600200"/>
            <a:ext cx="11582400" cy="487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p:nvSpPr>
        <p:spPr>
          <a:xfrm>
            <a:off x="9627196" y="6456352"/>
            <a:ext cx="2564805" cy="401648"/>
          </a:xfrm>
          <a:prstGeom prst="rect">
            <a:avLst/>
          </a:prstGeom>
          <a:noFill/>
        </p:spPr>
        <p:txBody>
          <a:bodyPr wrap="none" rIns="137160" bIns="91440" anchor="b">
            <a:spAutoFit/>
          </a:bodyPr>
          <a:lstStyle/>
          <a:p>
            <a:pPr algn="r">
              <a:lnSpc>
                <a:spcPct val="90000"/>
              </a:lnSpc>
              <a:defRPr/>
            </a:pPr>
            <a:r>
              <a:rPr lang="en-US" sz="950" dirty="0">
                <a:solidFill>
                  <a:schemeClr val="tx1">
                    <a:lumMod val="65000"/>
                    <a:lumOff val="35000"/>
                  </a:schemeClr>
                </a:solidFill>
                <a:cs typeface="+mn-cs"/>
              </a:rPr>
              <a:t>National Institutes of Health</a:t>
            </a:r>
          </a:p>
          <a:p>
            <a:pPr algn="r">
              <a:lnSpc>
                <a:spcPct val="90000"/>
              </a:lnSpc>
              <a:defRPr/>
            </a:pPr>
            <a:r>
              <a:rPr lang="en-US" sz="950" dirty="0">
                <a:solidFill>
                  <a:schemeClr val="tx1">
                    <a:lumMod val="65000"/>
                    <a:lumOff val="35000"/>
                  </a:schemeClr>
                </a:solidFill>
                <a:cs typeface="+mn-cs"/>
              </a:rPr>
              <a:t>U.S. Department of Health and Human Services</a:t>
            </a:r>
          </a:p>
        </p:txBody>
      </p:sp>
      <p:pic>
        <p:nvPicPr>
          <p:cNvPr id="1031"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385" y="123826"/>
            <a:ext cx="5937249"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200" y="163514"/>
            <a:ext cx="117856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806583"/>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Lst>
  <p:txStyles>
    <p:titleStyle>
      <a:lvl1pPr algn="l" rtl="0" eaLnBrk="1" fontAlgn="base" hangingPunct="1">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cs typeface="ＭＳ Ｐゴシック" pitchFamily="-112" charset="-128"/>
        </a:defRPr>
      </a:lvl1pPr>
      <a:lvl2pPr marL="576263" indent="-23653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2pPr>
      <a:lvl3pPr marL="857250" indent="-16668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3pPr>
      <a:lvl4pPr marL="1139825" indent="-168275"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4pPr>
      <a:lvl5pPr marL="1433513" indent="-179388" algn="l" rtl="0" eaLnBrk="1" fontAlgn="base" hangingPunct="1">
        <a:lnSpc>
          <a:spcPct val="95000"/>
        </a:lnSpc>
        <a:spcBef>
          <a:spcPts val="1200"/>
        </a:spcBef>
        <a:spcAft>
          <a:spcPct val="0"/>
        </a:spcAft>
        <a:buClr>
          <a:schemeClr val="tx2"/>
        </a:buClr>
        <a:buChar char="•"/>
        <a:defRPr lang="en-US" sz="24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tools.niehs.nih.gov/srp/data/index.cfm" TargetMode="Externa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ga4gh.org/" TargetMode="External"/><Relationship Id="rId3" Type="http://schemas.openxmlformats.org/officeDocument/2006/relationships/hyperlink" Target="https://clu-in.org/training/webinar/SRPDSP1/" TargetMode="External"/><Relationship Id="rId7" Type="http://schemas.openxmlformats.org/officeDocument/2006/relationships/hyperlink" Target="https://clu-in.org/training/webinar/SRPDSP3/"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www.hydroshare.org/" TargetMode="External"/><Relationship Id="rId5" Type="http://schemas.openxmlformats.org/officeDocument/2006/relationships/hyperlink" Target="https://clu-in.org/training/webinar/SRPDSP2/" TargetMode="External"/><Relationship Id="rId4" Type="http://schemas.openxmlformats.org/officeDocument/2006/relationships/hyperlink" Target="https://comptox.epa.gov/dashboar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niehs.nih.gov/about/strategicplan/strategicplan20182023_508.pdf"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datascience.nih.gov/strategicplan" TargetMode="External"/><Relationship Id="rId4" Type="http://schemas.openxmlformats.org/officeDocument/2006/relationships/hyperlink" Target="https://www.niehs.nih.gov/research/supported/centers/srp/assets/docs/srp_strategic_plan_202025_508.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E6D1-4BC2-48E8-9E64-C577DD5F3E38}"/>
              </a:ext>
            </a:extLst>
          </p:cNvPr>
          <p:cNvSpPr>
            <a:spLocks noGrp="1"/>
          </p:cNvSpPr>
          <p:nvPr>
            <p:ph type="ctrTitle"/>
          </p:nvPr>
        </p:nvSpPr>
        <p:spPr>
          <a:xfrm>
            <a:off x="1781175" y="2693988"/>
            <a:ext cx="8629650" cy="1470025"/>
          </a:xfrm>
        </p:spPr>
        <p:txBody>
          <a:bodyPr>
            <a:noAutofit/>
          </a:bodyPr>
          <a:lstStyle/>
          <a:p>
            <a:r>
              <a:rPr lang="en-US" sz="4000" dirty="0"/>
              <a:t>Accelerating Science:  Data Discovery and Interoperability</a:t>
            </a:r>
            <a:br>
              <a:rPr lang="en-US" sz="4000" dirty="0"/>
            </a:br>
            <a:br>
              <a:rPr lang="en-US" sz="4000" dirty="0"/>
            </a:br>
            <a:endParaRPr lang="en-US" sz="4000" dirty="0">
              <a:latin typeface="+mn-lt"/>
            </a:endParaRPr>
          </a:p>
        </p:txBody>
      </p:sp>
      <p:sp>
        <p:nvSpPr>
          <p:cNvPr id="3" name="Subtitle 2">
            <a:extLst>
              <a:ext uri="{FF2B5EF4-FFF2-40B4-BE49-F238E27FC236}">
                <a16:creationId xmlns:a16="http://schemas.microsoft.com/office/drawing/2014/main" id="{53E10FE8-5B57-481A-84CA-32D890363476}"/>
              </a:ext>
            </a:extLst>
          </p:cNvPr>
          <p:cNvSpPr>
            <a:spLocks noGrp="1"/>
          </p:cNvSpPr>
          <p:nvPr>
            <p:ph type="subTitle" idx="1"/>
          </p:nvPr>
        </p:nvSpPr>
        <p:spPr>
          <a:xfrm>
            <a:off x="1714058" y="3287712"/>
            <a:ext cx="9206137" cy="1752600"/>
          </a:xfrm>
        </p:spPr>
        <p:txBody>
          <a:bodyPr/>
          <a:lstStyle/>
          <a:p>
            <a:r>
              <a:rPr lang="en-US" dirty="0"/>
              <a:t>Michelle Heacock, Ph.D.</a:t>
            </a:r>
          </a:p>
          <a:p>
            <a:r>
              <a:rPr lang="en-US" sz="2000" dirty="0"/>
              <a:t>May 7, 2021</a:t>
            </a:r>
            <a:endParaRPr lang="en-US" altLang="en-US" sz="2000" dirty="0">
              <a:ea typeface="MS PGothic" panose="020B0600070205080204" pitchFamily="34" charset="-128"/>
            </a:endParaRPr>
          </a:p>
          <a:p>
            <a:r>
              <a:rPr lang="en-US" sz="2000" dirty="0"/>
              <a:t>Program Officer, Lead for Data Science, Superfund Research Program</a:t>
            </a:r>
            <a:br>
              <a:rPr lang="en-US" sz="2000" dirty="0"/>
            </a:br>
            <a:r>
              <a:rPr lang="en-US" sz="2000" dirty="0"/>
              <a:t>National Institute of Environmental Health Sciences</a:t>
            </a:r>
            <a:br>
              <a:rPr lang="en-US" sz="2000" dirty="0"/>
            </a:br>
            <a:endParaRPr lang="en-US" sz="2000" dirty="0"/>
          </a:p>
        </p:txBody>
      </p:sp>
      <p:sp>
        <p:nvSpPr>
          <p:cNvPr id="4" name="TextBox 3">
            <a:extLst>
              <a:ext uri="{FF2B5EF4-FFF2-40B4-BE49-F238E27FC236}">
                <a16:creationId xmlns:a16="http://schemas.microsoft.com/office/drawing/2014/main" id="{420B151E-7E05-4323-B2EB-173136E1B615}"/>
              </a:ext>
            </a:extLst>
          </p:cNvPr>
          <p:cNvSpPr txBox="1"/>
          <p:nvPr/>
        </p:nvSpPr>
        <p:spPr>
          <a:xfrm>
            <a:off x="1121680" y="5776555"/>
            <a:ext cx="9798516" cy="369332"/>
          </a:xfrm>
          <a:prstGeom prst="rect">
            <a:avLst/>
          </a:prstGeom>
          <a:noFill/>
        </p:spPr>
        <p:txBody>
          <a:bodyPr wrap="none" rtlCol="0">
            <a:spAutoFit/>
          </a:bodyPr>
          <a:lstStyle/>
          <a:p>
            <a:pPr algn="ctr"/>
            <a:r>
              <a:rPr lang="en-US" dirty="0"/>
              <a:t>On behalf of William Suk, Sara Amolegbe, Danielle Carlin, Heather Henry, and Brittany Trottier</a:t>
            </a:r>
          </a:p>
        </p:txBody>
      </p:sp>
    </p:spTree>
    <p:extLst>
      <p:ext uri="{BB962C8B-B14F-4D97-AF65-F5344CB8AC3E}">
        <p14:creationId xmlns:p14="http://schemas.microsoft.com/office/powerpoint/2010/main" val="342306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53D253-E1FE-4D1E-A6EE-200D45D12291}"/>
              </a:ext>
            </a:extLst>
          </p:cNvPr>
          <p:cNvSpPr txBox="1"/>
          <p:nvPr/>
        </p:nvSpPr>
        <p:spPr>
          <a:xfrm>
            <a:off x="125557" y="1081814"/>
            <a:ext cx="4847802" cy="461665"/>
          </a:xfrm>
          <a:prstGeom prst="rect">
            <a:avLst/>
          </a:prstGeom>
          <a:noFill/>
        </p:spPr>
        <p:txBody>
          <a:bodyPr wrap="none" rtlCol="0">
            <a:spAutoFit/>
          </a:bodyPr>
          <a:lstStyle/>
          <a:p>
            <a:r>
              <a:rPr lang="en-US" sz="2400" b="1" dirty="0"/>
              <a:t>Checking-in along the way …….</a:t>
            </a:r>
          </a:p>
        </p:txBody>
      </p:sp>
      <p:sp>
        <p:nvSpPr>
          <p:cNvPr id="7" name="TextBox 6">
            <a:extLst>
              <a:ext uri="{FF2B5EF4-FFF2-40B4-BE49-F238E27FC236}">
                <a16:creationId xmlns:a16="http://schemas.microsoft.com/office/drawing/2014/main" id="{E93EABBD-76F0-460E-A154-F288180A4B85}"/>
              </a:ext>
            </a:extLst>
          </p:cNvPr>
          <p:cNvSpPr txBox="1"/>
          <p:nvPr/>
        </p:nvSpPr>
        <p:spPr>
          <a:xfrm>
            <a:off x="10000778" y="3299810"/>
            <a:ext cx="1090695" cy="338554"/>
          </a:xfrm>
          <a:prstGeom prst="rect">
            <a:avLst/>
          </a:prstGeom>
          <a:noFill/>
          <a:ln>
            <a:noFill/>
          </a:ln>
        </p:spPr>
        <p:txBody>
          <a:bodyPr wrap="square" rtlCol="0">
            <a:spAutoFit/>
          </a:bodyPr>
          <a:lstStyle/>
          <a:p>
            <a:pPr algn="ctr"/>
            <a:r>
              <a:rPr lang="en-US" sz="1600" dirty="0"/>
              <a:t>Feb 2021</a:t>
            </a:r>
          </a:p>
        </p:txBody>
      </p:sp>
      <p:sp>
        <p:nvSpPr>
          <p:cNvPr id="8" name="TextBox 7">
            <a:extLst>
              <a:ext uri="{FF2B5EF4-FFF2-40B4-BE49-F238E27FC236}">
                <a16:creationId xmlns:a16="http://schemas.microsoft.com/office/drawing/2014/main" id="{893FD826-A23C-4821-B24E-D94A0D6BF764}"/>
              </a:ext>
            </a:extLst>
          </p:cNvPr>
          <p:cNvSpPr txBox="1"/>
          <p:nvPr/>
        </p:nvSpPr>
        <p:spPr>
          <a:xfrm>
            <a:off x="8592234" y="3299810"/>
            <a:ext cx="1068512" cy="338554"/>
          </a:xfrm>
          <a:prstGeom prst="rect">
            <a:avLst/>
          </a:prstGeom>
          <a:noFill/>
          <a:ln w="76200">
            <a:noFill/>
          </a:ln>
        </p:spPr>
        <p:txBody>
          <a:bodyPr wrap="square" rtlCol="0">
            <a:spAutoFit/>
          </a:bodyPr>
          <a:lstStyle/>
          <a:p>
            <a:pPr algn="ctr"/>
            <a:r>
              <a:rPr lang="en-US" sz="1600" dirty="0"/>
              <a:t>Dec 2020</a:t>
            </a:r>
          </a:p>
        </p:txBody>
      </p:sp>
      <p:sp>
        <p:nvSpPr>
          <p:cNvPr id="10" name="Rectangle 9">
            <a:extLst>
              <a:ext uri="{FF2B5EF4-FFF2-40B4-BE49-F238E27FC236}">
                <a16:creationId xmlns:a16="http://schemas.microsoft.com/office/drawing/2014/main" id="{0EBB8C0F-4927-4C9B-91DE-04EE417ABAD2}"/>
              </a:ext>
            </a:extLst>
          </p:cNvPr>
          <p:cNvSpPr/>
          <p:nvPr/>
        </p:nvSpPr>
        <p:spPr>
          <a:xfrm>
            <a:off x="9791689" y="2115941"/>
            <a:ext cx="1508875" cy="646331"/>
          </a:xfrm>
          <a:prstGeom prst="rect">
            <a:avLst/>
          </a:prstGeom>
          <a:noFill/>
          <a:ln>
            <a:noFill/>
          </a:ln>
        </p:spPr>
        <p:txBody>
          <a:bodyPr wrap="square">
            <a:spAutoFit/>
          </a:bodyPr>
          <a:lstStyle/>
          <a:p>
            <a:pPr algn="ctr"/>
            <a:r>
              <a:rPr lang="en-US" dirty="0"/>
              <a:t>EUC Showcase</a:t>
            </a:r>
          </a:p>
        </p:txBody>
      </p:sp>
      <p:sp>
        <p:nvSpPr>
          <p:cNvPr id="11" name="Rectangle 10">
            <a:extLst>
              <a:ext uri="{FF2B5EF4-FFF2-40B4-BE49-F238E27FC236}">
                <a16:creationId xmlns:a16="http://schemas.microsoft.com/office/drawing/2014/main" id="{B1F04C0C-B9F8-4273-B427-2E195EA266BB}"/>
              </a:ext>
            </a:extLst>
          </p:cNvPr>
          <p:cNvSpPr/>
          <p:nvPr/>
        </p:nvSpPr>
        <p:spPr>
          <a:xfrm>
            <a:off x="8556274" y="1838942"/>
            <a:ext cx="1140432" cy="923330"/>
          </a:xfrm>
          <a:prstGeom prst="rect">
            <a:avLst/>
          </a:prstGeom>
          <a:noFill/>
          <a:ln w="76200">
            <a:noFill/>
          </a:ln>
        </p:spPr>
        <p:txBody>
          <a:bodyPr wrap="square">
            <a:spAutoFit/>
          </a:bodyPr>
          <a:lstStyle/>
          <a:p>
            <a:pPr algn="ctr"/>
            <a:r>
              <a:rPr lang="en-US" dirty="0"/>
              <a:t>SRP Annual Meeting</a:t>
            </a:r>
          </a:p>
        </p:txBody>
      </p:sp>
      <p:sp>
        <p:nvSpPr>
          <p:cNvPr id="13" name="Rectangle 12">
            <a:extLst>
              <a:ext uri="{FF2B5EF4-FFF2-40B4-BE49-F238E27FC236}">
                <a16:creationId xmlns:a16="http://schemas.microsoft.com/office/drawing/2014/main" id="{656A5765-6B35-4F13-9333-642ECB674235}"/>
              </a:ext>
            </a:extLst>
          </p:cNvPr>
          <p:cNvSpPr/>
          <p:nvPr/>
        </p:nvSpPr>
        <p:spPr>
          <a:xfrm>
            <a:off x="112772" y="2398431"/>
            <a:ext cx="1266052" cy="369332"/>
          </a:xfrm>
          <a:prstGeom prst="rect">
            <a:avLst/>
          </a:prstGeom>
        </p:spPr>
        <p:txBody>
          <a:bodyPr wrap="none">
            <a:spAutoFit/>
          </a:bodyPr>
          <a:lstStyle/>
          <a:p>
            <a:r>
              <a:rPr lang="en-US" dirty="0"/>
              <a:t>Kick off Call</a:t>
            </a:r>
          </a:p>
        </p:txBody>
      </p:sp>
      <p:sp>
        <p:nvSpPr>
          <p:cNvPr id="20" name="TextBox 19">
            <a:extLst>
              <a:ext uri="{FF2B5EF4-FFF2-40B4-BE49-F238E27FC236}">
                <a16:creationId xmlns:a16="http://schemas.microsoft.com/office/drawing/2014/main" id="{03D47553-78BF-4ADA-B2E1-99DD1164E1D4}"/>
              </a:ext>
            </a:extLst>
          </p:cNvPr>
          <p:cNvSpPr txBox="1"/>
          <p:nvPr/>
        </p:nvSpPr>
        <p:spPr>
          <a:xfrm>
            <a:off x="3004476" y="3053589"/>
            <a:ext cx="919133" cy="584775"/>
          </a:xfrm>
          <a:prstGeom prst="rect">
            <a:avLst/>
          </a:prstGeom>
          <a:noFill/>
          <a:ln>
            <a:noFill/>
          </a:ln>
        </p:spPr>
        <p:txBody>
          <a:bodyPr wrap="square" rtlCol="0">
            <a:spAutoFit/>
          </a:bodyPr>
          <a:lstStyle/>
          <a:p>
            <a:pPr algn="ctr"/>
            <a:r>
              <a:rPr lang="en-US" sz="1600" dirty="0"/>
              <a:t>Jan</a:t>
            </a:r>
          </a:p>
          <a:p>
            <a:pPr algn="ctr"/>
            <a:r>
              <a:rPr lang="en-US" sz="1600" dirty="0"/>
              <a:t>2020</a:t>
            </a:r>
          </a:p>
        </p:txBody>
      </p:sp>
      <p:sp>
        <p:nvSpPr>
          <p:cNvPr id="19" name="Rectangle 18">
            <a:extLst>
              <a:ext uri="{FF2B5EF4-FFF2-40B4-BE49-F238E27FC236}">
                <a16:creationId xmlns:a16="http://schemas.microsoft.com/office/drawing/2014/main" id="{FE52A30B-F786-47B2-827B-E677AC7B7A8A}"/>
              </a:ext>
            </a:extLst>
          </p:cNvPr>
          <p:cNvSpPr/>
          <p:nvPr/>
        </p:nvSpPr>
        <p:spPr>
          <a:xfrm>
            <a:off x="4627467" y="2392940"/>
            <a:ext cx="1125999" cy="369332"/>
          </a:xfrm>
          <a:prstGeom prst="rect">
            <a:avLst/>
          </a:prstGeom>
          <a:noFill/>
          <a:ln>
            <a:noFill/>
          </a:ln>
        </p:spPr>
        <p:txBody>
          <a:bodyPr wrap="square">
            <a:spAutoFit/>
          </a:bodyPr>
          <a:lstStyle/>
          <a:p>
            <a:pPr algn="ctr"/>
            <a:r>
              <a:rPr lang="en-US" dirty="0"/>
              <a:t>Webinar</a:t>
            </a:r>
          </a:p>
        </p:txBody>
      </p:sp>
      <p:sp>
        <p:nvSpPr>
          <p:cNvPr id="21" name="TextBox 20">
            <a:extLst>
              <a:ext uri="{FF2B5EF4-FFF2-40B4-BE49-F238E27FC236}">
                <a16:creationId xmlns:a16="http://schemas.microsoft.com/office/drawing/2014/main" id="{68753455-B4D0-4C14-809E-4F7A6D7BBC00}"/>
              </a:ext>
            </a:extLst>
          </p:cNvPr>
          <p:cNvSpPr txBox="1"/>
          <p:nvPr/>
        </p:nvSpPr>
        <p:spPr>
          <a:xfrm>
            <a:off x="4684694" y="3053589"/>
            <a:ext cx="1011544" cy="584775"/>
          </a:xfrm>
          <a:prstGeom prst="rect">
            <a:avLst/>
          </a:prstGeom>
          <a:noFill/>
          <a:ln>
            <a:noFill/>
          </a:ln>
        </p:spPr>
        <p:txBody>
          <a:bodyPr wrap="square" rtlCol="0">
            <a:spAutoFit/>
          </a:bodyPr>
          <a:lstStyle/>
          <a:p>
            <a:pPr algn="ctr"/>
            <a:r>
              <a:rPr lang="en-US" sz="1600" dirty="0"/>
              <a:t>May</a:t>
            </a:r>
          </a:p>
          <a:p>
            <a:pPr algn="ctr"/>
            <a:r>
              <a:rPr lang="en-US" sz="1600" dirty="0"/>
              <a:t>2020</a:t>
            </a:r>
          </a:p>
        </p:txBody>
      </p:sp>
      <p:sp>
        <p:nvSpPr>
          <p:cNvPr id="22" name="Rectangle 21">
            <a:extLst>
              <a:ext uri="{FF2B5EF4-FFF2-40B4-BE49-F238E27FC236}">
                <a16:creationId xmlns:a16="http://schemas.microsoft.com/office/drawing/2014/main" id="{08EBA7AF-5D86-49FC-8B42-A97031385C97}"/>
              </a:ext>
            </a:extLst>
          </p:cNvPr>
          <p:cNvSpPr/>
          <p:nvPr/>
        </p:nvSpPr>
        <p:spPr>
          <a:xfrm>
            <a:off x="6636920" y="2392940"/>
            <a:ext cx="1223093" cy="369332"/>
          </a:xfrm>
          <a:prstGeom prst="rect">
            <a:avLst/>
          </a:prstGeom>
          <a:noFill/>
          <a:ln>
            <a:noFill/>
          </a:ln>
        </p:spPr>
        <p:txBody>
          <a:bodyPr wrap="square">
            <a:spAutoFit/>
          </a:bodyPr>
          <a:lstStyle/>
          <a:p>
            <a:pPr algn="ctr"/>
            <a:r>
              <a:rPr lang="en-US" dirty="0"/>
              <a:t>Webinar</a:t>
            </a:r>
          </a:p>
        </p:txBody>
      </p:sp>
      <p:sp>
        <p:nvSpPr>
          <p:cNvPr id="23" name="TextBox 22">
            <a:extLst>
              <a:ext uri="{FF2B5EF4-FFF2-40B4-BE49-F238E27FC236}">
                <a16:creationId xmlns:a16="http://schemas.microsoft.com/office/drawing/2014/main" id="{4FD62FB7-ED0F-4650-8199-4C5B1357B346}"/>
              </a:ext>
            </a:extLst>
          </p:cNvPr>
          <p:cNvSpPr txBox="1"/>
          <p:nvPr/>
        </p:nvSpPr>
        <p:spPr>
          <a:xfrm>
            <a:off x="6636920" y="3053589"/>
            <a:ext cx="1223093" cy="584775"/>
          </a:xfrm>
          <a:prstGeom prst="rect">
            <a:avLst/>
          </a:prstGeom>
          <a:noFill/>
          <a:ln>
            <a:noFill/>
          </a:ln>
        </p:spPr>
        <p:txBody>
          <a:bodyPr wrap="square" rtlCol="0">
            <a:spAutoFit/>
          </a:bodyPr>
          <a:lstStyle/>
          <a:p>
            <a:pPr algn="ctr"/>
            <a:r>
              <a:rPr lang="en-US" sz="1600" dirty="0"/>
              <a:t>Sept</a:t>
            </a:r>
          </a:p>
          <a:p>
            <a:pPr algn="ctr"/>
            <a:r>
              <a:rPr lang="en-US" sz="1600" dirty="0"/>
              <a:t>2020</a:t>
            </a:r>
          </a:p>
        </p:txBody>
      </p:sp>
      <p:sp>
        <p:nvSpPr>
          <p:cNvPr id="28" name="Rectangle 27">
            <a:extLst>
              <a:ext uri="{FF2B5EF4-FFF2-40B4-BE49-F238E27FC236}">
                <a16:creationId xmlns:a16="http://schemas.microsoft.com/office/drawing/2014/main" id="{F0B730D6-AB04-4D28-BE67-708A296BCDC1}"/>
              </a:ext>
            </a:extLst>
          </p:cNvPr>
          <p:cNvSpPr/>
          <p:nvPr/>
        </p:nvSpPr>
        <p:spPr>
          <a:xfrm>
            <a:off x="1698816" y="1838942"/>
            <a:ext cx="1107749" cy="923330"/>
          </a:xfrm>
          <a:prstGeom prst="rect">
            <a:avLst/>
          </a:prstGeom>
          <a:noFill/>
        </p:spPr>
        <p:txBody>
          <a:bodyPr wrap="square">
            <a:spAutoFit/>
          </a:bodyPr>
          <a:lstStyle/>
          <a:p>
            <a:pPr algn="ctr"/>
            <a:r>
              <a:rPr lang="en-US" dirty="0"/>
              <a:t>SRP Annual Meeting</a:t>
            </a:r>
          </a:p>
        </p:txBody>
      </p:sp>
      <p:sp>
        <p:nvSpPr>
          <p:cNvPr id="29" name="TextBox 28">
            <a:extLst>
              <a:ext uri="{FF2B5EF4-FFF2-40B4-BE49-F238E27FC236}">
                <a16:creationId xmlns:a16="http://schemas.microsoft.com/office/drawing/2014/main" id="{D97E083C-FCE5-44B0-BA04-67EBB35BA186}"/>
              </a:ext>
            </a:extLst>
          </p:cNvPr>
          <p:cNvSpPr txBox="1"/>
          <p:nvPr/>
        </p:nvSpPr>
        <p:spPr>
          <a:xfrm>
            <a:off x="1653608" y="3053589"/>
            <a:ext cx="1151552" cy="584775"/>
          </a:xfrm>
          <a:prstGeom prst="rect">
            <a:avLst/>
          </a:prstGeom>
          <a:noFill/>
        </p:spPr>
        <p:txBody>
          <a:bodyPr wrap="square" rtlCol="0">
            <a:spAutoFit/>
          </a:bodyPr>
          <a:lstStyle/>
          <a:p>
            <a:pPr algn="ctr"/>
            <a:r>
              <a:rPr lang="en-US" sz="1600" dirty="0"/>
              <a:t>Nov</a:t>
            </a:r>
          </a:p>
          <a:p>
            <a:pPr algn="ctr"/>
            <a:r>
              <a:rPr lang="en-US" sz="1600" dirty="0"/>
              <a:t>2019</a:t>
            </a:r>
          </a:p>
        </p:txBody>
      </p:sp>
      <p:cxnSp>
        <p:nvCxnSpPr>
          <p:cNvPr id="32" name="Straight Connector 31">
            <a:extLst>
              <a:ext uri="{FF2B5EF4-FFF2-40B4-BE49-F238E27FC236}">
                <a16:creationId xmlns:a16="http://schemas.microsoft.com/office/drawing/2014/main" id="{9447260A-BEC6-4731-B86A-D67B86118279}"/>
              </a:ext>
            </a:extLst>
          </p:cNvPr>
          <p:cNvCxnSpPr>
            <a:cxnSpLocks/>
          </p:cNvCxnSpPr>
          <p:nvPr/>
        </p:nvCxnSpPr>
        <p:spPr>
          <a:xfrm>
            <a:off x="125557" y="2923752"/>
            <a:ext cx="1075496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7415A3-5A2A-4450-88AE-42E60BFE13BB}"/>
              </a:ext>
            </a:extLst>
          </p:cNvPr>
          <p:cNvSpPr txBox="1"/>
          <p:nvPr/>
        </p:nvSpPr>
        <p:spPr>
          <a:xfrm>
            <a:off x="284341" y="3053589"/>
            <a:ext cx="922914" cy="584775"/>
          </a:xfrm>
          <a:prstGeom prst="rect">
            <a:avLst/>
          </a:prstGeom>
          <a:noFill/>
        </p:spPr>
        <p:txBody>
          <a:bodyPr wrap="square" rtlCol="0">
            <a:spAutoFit/>
          </a:bodyPr>
          <a:lstStyle/>
          <a:p>
            <a:pPr algn="ctr"/>
            <a:r>
              <a:rPr lang="en-US" sz="1600" dirty="0"/>
              <a:t>Oct 2019</a:t>
            </a:r>
          </a:p>
        </p:txBody>
      </p:sp>
      <p:sp>
        <p:nvSpPr>
          <p:cNvPr id="31" name="Rectangle 30">
            <a:extLst>
              <a:ext uri="{FF2B5EF4-FFF2-40B4-BE49-F238E27FC236}">
                <a16:creationId xmlns:a16="http://schemas.microsoft.com/office/drawing/2014/main" id="{4DD08E90-E5A1-4A23-9F39-F6B2817D2B84}"/>
              </a:ext>
            </a:extLst>
          </p:cNvPr>
          <p:cNvSpPr/>
          <p:nvPr/>
        </p:nvSpPr>
        <p:spPr>
          <a:xfrm>
            <a:off x="2901043" y="2392940"/>
            <a:ext cx="1125999" cy="369332"/>
          </a:xfrm>
          <a:prstGeom prst="rect">
            <a:avLst/>
          </a:prstGeom>
          <a:noFill/>
          <a:ln>
            <a:noFill/>
          </a:ln>
        </p:spPr>
        <p:txBody>
          <a:bodyPr wrap="square">
            <a:spAutoFit/>
          </a:bodyPr>
          <a:lstStyle/>
          <a:p>
            <a:pPr algn="ctr"/>
            <a:r>
              <a:rPr lang="en-US" dirty="0"/>
              <a:t>Webinar</a:t>
            </a:r>
          </a:p>
        </p:txBody>
      </p:sp>
      <p:sp>
        <p:nvSpPr>
          <p:cNvPr id="17" name="TextBox 16">
            <a:extLst>
              <a:ext uri="{FF2B5EF4-FFF2-40B4-BE49-F238E27FC236}">
                <a16:creationId xmlns:a16="http://schemas.microsoft.com/office/drawing/2014/main" id="{C1AE6C46-A768-4C43-9422-0C5259B4C0B9}"/>
              </a:ext>
            </a:extLst>
          </p:cNvPr>
          <p:cNvSpPr txBox="1"/>
          <p:nvPr/>
        </p:nvSpPr>
        <p:spPr>
          <a:xfrm>
            <a:off x="236660" y="4359148"/>
            <a:ext cx="5135426" cy="738664"/>
          </a:xfrm>
          <a:prstGeom prst="rect">
            <a:avLst/>
          </a:prstGeom>
          <a:solidFill>
            <a:schemeClr val="bg1"/>
          </a:solidFill>
        </p:spPr>
        <p:txBody>
          <a:bodyPr wrap="square" rtlCol="0">
            <a:spAutoFit/>
          </a:bodyPr>
          <a:lstStyle/>
          <a:p>
            <a:r>
              <a:rPr lang="en-US" sz="1400" b="1" dirty="0"/>
              <a:t>Quarterly Webinars</a:t>
            </a:r>
          </a:p>
          <a:p>
            <a:r>
              <a:rPr lang="en-US" sz="1400" dirty="0"/>
              <a:t>Progress on activities, share best practices, stumbling blocks, and receive feedback from other EUCs</a:t>
            </a:r>
          </a:p>
        </p:txBody>
      </p:sp>
      <p:sp>
        <p:nvSpPr>
          <p:cNvPr id="37" name="TextBox 36">
            <a:extLst>
              <a:ext uri="{FF2B5EF4-FFF2-40B4-BE49-F238E27FC236}">
                <a16:creationId xmlns:a16="http://schemas.microsoft.com/office/drawing/2014/main" id="{5C53A838-5ACB-4C8D-B955-1795373E1F40}"/>
              </a:ext>
            </a:extLst>
          </p:cNvPr>
          <p:cNvSpPr txBox="1"/>
          <p:nvPr/>
        </p:nvSpPr>
        <p:spPr>
          <a:xfrm>
            <a:off x="238234" y="5229749"/>
            <a:ext cx="5133852" cy="523220"/>
          </a:xfrm>
          <a:prstGeom prst="rect">
            <a:avLst/>
          </a:prstGeom>
          <a:solidFill>
            <a:schemeClr val="bg1"/>
          </a:solidFill>
        </p:spPr>
        <p:txBody>
          <a:bodyPr wrap="square" rtlCol="0">
            <a:spAutoFit/>
          </a:bodyPr>
          <a:lstStyle/>
          <a:p>
            <a:r>
              <a:rPr lang="en-US" sz="1400" b="1" dirty="0"/>
              <a:t>2020 Annual Meeting, Mini-workshop</a:t>
            </a:r>
          </a:p>
          <a:p>
            <a:r>
              <a:rPr lang="en-US" sz="1400" dirty="0"/>
              <a:t>Building a sustainable community of practice</a:t>
            </a:r>
          </a:p>
        </p:txBody>
      </p:sp>
      <p:sp>
        <p:nvSpPr>
          <p:cNvPr id="30" name="TextBox 29">
            <a:extLst>
              <a:ext uri="{FF2B5EF4-FFF2-40B4-BE49-F238E27FC236}">
                <a16:creationId xmlns:a16="http://schemas.microsoft.com/office/drawing/2014/main" id="{D1F8BDBE-95CD-4332-9D8A-E4DE3C3AE3FB}"/>
              </a:ext>
            </a:extLst>
          </p:cNvPr>
          <p:cNvSpPr txBox="1"/>
          <p:nvPr/>
        </p:nvSpPr>
        <p:spPr>
          <a:xfrm>
            <a:off x="238234" y="5883602"/>
            <a:ext cx="5133852" cy="523220"/>
          </a:xfrm>
          <a:prstGeom prst="rect">
            <a:avLst/>
          </a:prstGeom>
          <a:solidFill>
            <a:schemeClr val="bg1"/>
          </a:solidFill>
        </p:spPr>
        <p:txBody>
          <a:bodyPr wrap="square" rtlCol="0">
            <a:spAutoFit/>
          </a:bodyPr>
          <a:lstStyle/>
          <a:p>
            <a:r>
              <a:rPr lang="en-US" sz="1400" b="1" dirty="0"/>
              <a:t>February 2021 EUC Showcase</a:t>
            </a:r>
          </a:p>
          <a:p>
            <a:r>
              <a:rPr lang="en-US" sz="1400" dirty="0"/>
              <a:t>Share recommendations and best practices</a:t>
            </a:r>
          </a:p>
        </p:txBody>
      </p:sp>
      <p:sp>
        <p:nvSpPr>
          <p:cNvPr id="6" name="TextBox 5">
            <a:extLst>
              <a:ext uri="{FF2B5EF4-FFF2-40B4-BE49-F238E27FC236}">
                <a16:creationId xmlns:a16="http://schemas.microsoft.com/office/drawing/2014/main" id="{9F486FF5-F065-449D-B807-0B20192C475E}"/>
              </a:ext>
            </a:extLst>
          </p:cNvPr>
          <p:cNvSpPr txBox="1"/>
          <p:nvPr/>
        </p:nvSpPr>
        <p:spPr>
          <a:xfrm>
            <a:off x="10791955" y="2465450"/>
            <a:ext cx="1107996" cy="646331"/>
          </a:xfrm>
          <a:prstGeom prst="rect">
            <a:avLst/>
          </a:prstGeom>
          <a:noFill/>
        </p:spPr>
        <p:txBody>
          <a:bodyPr wrap="none" rtlCol="0">
            <a:spAutoFit/>
          </a:bodyPr>
          <a:lstStyle/>
          <a:p>
            <a:r>
              <a:rPr lang="en-US" sz="3600" b="1" dirty="0"/>
              <a:t>……</a:t>
            </a:r>
          </a:p>
        </p:txBody>
      </p:sp>
      <p:grpSp>
        <p:nvGrpSpPr>
          <p:cNvPr id="27" name="Group 26">
            <a:extLst>
              <a:ext uri="{FF2B5EF4-FFF2-40B4-BE49-F238E27FC236}">
                <a16:creationId xmlns:a16="http://schemas.microsoft.com/office/drawing/2014/main" id="{0B0E3661-A88E-4871-81F4-705F8EE121B6}"/>
              </a:ext>
            </a:extLst>
          </p:cNvPr>
          <p:cNvGrpSpPr/>
          <p:nvPr/>
        </p:nvGrpSpPr>
        <p:grpSpPr>
          <a:xfrm>
            <a:off x="5669869" y="3176700"/>
            <a:ext cx="5995791" cy="3335351"/>
            <a:chOff x="5669869" y="3176700"/>
            <a:chExt cx="5995791" cy="3335351"/>
          </a:xfrm>
        </p:grpSpPr>
        <p:grpSp>
          <p:nvGrpSpPr>
            <p:cNvPr id="18" name="Group 17">
              <a:extLst>
                <a:ext uri="{FF2B5EF4-FFF2-40B4-BE49-F238E27FC236}">
                  <a16:creationId xmlns:a16="http://schemas.microsoft.com/office/drawing/2014/main" id="{C8D22338-FF02-4841-AA24-54339CC6132A}"/>
                </a:ext>
              </a:extLst>
            </p:cNvPr>
            <p:cNvGrpSpPr/>
            <p:nvPr/>
          </p:nvGrpSpPr>
          <p:grpSpPr>
            <a:xfrm>
              <a:off x="5669869" y="3176700"/>
              <a:ext cx="2223407" cy="3335351"/>
              <a:chOff x="5610663" y="3371984"/>
              <a:chExt cx="2223407" cy="3335351"/>
            </a:xfrm>
          </p:grpSpPr>
          <p:cxnSp>
            <p:nvCxnSpPr>
              <p:cNvPr id="9" name="Straight Arrow Connector 8">
                <a:extLst>
                  <a:ext uri="{FF2B5EF4-FFF2-40B4-BE49-F238E27FC236}">
                    <a16:creationId xmlns:a16="http://schemas.microsoft.com/office/drawing/2014/main" id="{5E12E00C-52A5-4384-BC18-4F2103DBBF14}"/>
                  </a:ext>
                </a:extLst>
              </p:cNvPr>
              <p:cNvCxnSpPr>
                <a:cxnSpLocks/>
              </p:cNvCxnSpPr>
              <p:nvPr/>
            </p:nvCxnSpPr>
            <p:spPr>
              <a:xfrm flipV="1">
                <a:off x="6617431" y="3371984"/>
                <a:ext cx="19619" cy="21956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B09493A-51A5-44B1-8C26-3A349A4AE9A5}"/>
                  </a:ext>
                </a:extLst>
              </p:cNvPr>
              <p:cNvSpPr/>
              <p:nvPr/>
            </p:nvSpPr>
            <p:spPr>
              <a:xfrm>
                <a:off x="5610663" y="5690716"/>
                <a:ext cx="2223407" cy="1016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Continued coordination, DMAC quarterly webinars</a:t>
                </a:r>
              </a:p>
            </p:txBody>
          </p:sp>
        </p:grpSp>
        <p:cxnSp>
          <p:nvCxnSpPr>
            <p:cNvPr id="25" name="Straight Arrow Connector 24">
              <a:extLst>
                <a:ext uri="{FF2B5EF4-FFF2-40B4-BE49-F238E27FC236}">
                  <a16:creationId xmlns:a16="http://schemas.microsoft.com/office/drawing/2014/main" id="{E35F7568-BFDC-4234-BEC4-8C01F823F6BB}"/>
                </a:ext>
              </a:extLst>
            </p:cNvPr>
            <p:cNvCxnSpPr/>
            <p:nvPr/>
          </p:nvCxnSpPr>
          <p:spPr>
            <a:xfrm flipV="1">
              <a:off x="8261633" y="3345976"/>
              <a:ext cx="3404027" cy="20263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88C5808F-BE29-433F-8FCD-E0D67A89E4A9}"/>
              </a:ext>
            </a:extLst>
          </p:cNvPr>
          <p:cNvSpPr/>
          <p:nvPr/>
        </p:nvSpPr>
        <p:spPr>
          <a:xfrm>
            <a:off x="236660" y="5163671"/>
            <a:ext cx="3790382" cy="1348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60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8AA2-268B-4D1B-8FCF-43970D9557EA}"/>
              </a:ext>
            </a:extLst>
          </p:cNvPr>
          <p:cNvSpPr>
            <a:spLocks noGrp="1"/>
          </p:cNvSpPr>
          <p:nvPr>
            <p:ph type="title"/>
          </p:nvPr>
        </p:nvSpPr>
        <p:spPr>
          <a:xfrm>
            <a:off x="175738" y="1856417"/>
            <a:ext cx="11365943" cy="433668"/>
          </a:xfrm>
        </p:spPr>
        <p:txBody>
          <a:bodyPr/>
          <a:lstStyle/>
          <a:p>
            <a:r>
              <a:rPr lang="en-US" sz="2400" dirty="0"/>
              <a:t>First Event, Mini-Workshop Focused on Communication and Collaboration</a:t>
            </a:r>
          </a:p>
        </p:txBody>
      </p:sp>
      <p:sp>
        <p:nvSpPr>
          <p:cNvPr id="3" name="Content Placeholder 2">
            <a:extLst>
              <a:ext uri="{FF2B5EF4-FFF2-40B4-BE49-F238E27FC236}">
                <a16:creationId xmlns:a16="http://schemas.microsoft.com/office/drawing/2014/main" id="{D0F061FA-3F4C-417C-9953-72C3C8860928}"/>
              </a:ext>
            </a:extLst>
          </p:cNvPr>
          <p:cNvSpPr>
            <a:spLocks noGrp="1"/>
          </p:cNvSpPr>
          <p:nvPr>
            <p:ph idx="1"/>
          </p:nvPr>
        </p:nvSpPr>
        <p:spPr>
          <a:xfrm>
            <a:off x="674819" y="2467742"/>
            <a:ext cx="10367782" cy="3953794"/>
          </a:xfrm>
        </p:spPr>
        <p:txBody>
          <a:bodyPr/>
          <a:lstStyle/>
          <a:p>
            <a:r>
              <a:rPr lang="en-US" dirty="0"/>
              <a:t>Fostered discussion and collaboration among researchers involved in SRP Data Supplements towards the goal of </a:t>
            </a:r>
            <a:r>
              <a:rPr lang="en-US" b="1" u="sng" dirty="0"/>
              <a:t>building a sustainable community of practice for data science/sharing</a:t>
            </a:r>
            <a:br>
              <a:rPr lang="en-US" dirty="0"/>
            </a:br>
            <a:endParaRPr lang="en-US" dirty="0"/>
          </a:p>
          <a:p>
            <a:r>
              <a:rPr lang="en-US" dirty="0"/>
              <a:t>Breakout sessions based on role— Data Scientists and Researchers</a:t>
            </a:r>
          </a:p>
          <a:p>
            <a:pPr lvl="1"/>
            <a:r>
              <a:rPr lang="en-US" sz="1800" dirty="0"/>
              <a:t>What is needed to increase collaboration within a research center, among the </a:t>
            </a:r>
            <a:br>
              <a:rPr lang="en-US" sz="1800" dirty="0"/>
            </a:br>
            <a:r>
              <a:rPr lang="en-US" sz="1800" dirty="0"/>
              <a:t>larger Superfund Research Program, and its stakeholders?</a:t>
            </a:r>
          </a:p>
          <a:p>
            <a:pPr lvl="1"/>
            <a:r>
              <a:rPr lang="en-US" sz="1800" dirty="0"/>
              <a:t>How best share the External Use Case outcomes (lessons learned/recommendations) so they can be leveraged?</a:t>
            </a:r>
          </a:p>
          <a:p>
            <a:pPr lvl="1"/>
            <a:r>
              <a:rPr lang="en-US" sz="1800" dirty="0"/>
              <a:t>How to make this community sustainable?</a:t>
            </a:r>
          </a:p>
          <a:p>
            <a:pPr lvl="1"/>
            <a:endParaRPr lang="en-US" dirty="0"/>
          </a:p>
        </p:txBody>
      </p:sp>
      <p:sp>
        <p:nvSpPr>
          <p:cNvPr id="4" name="Rectangle 3">
            <a:extLst>
              <a:ext uri="{FF2B5EF4-FFF2-40B4-BE49-F238E27FC236}">
                <a16:creationId xmlns:a16="http://schemas.microsoft.com/office/drawing/2014/main" id="{18893C14-9E03-4FD1-A396-2E6BC5509A10}"/>
              </a:ext>
            </a:extLst>
          </p:cNvPr>
          <p:cNvSpPr/>
          <p:nvPr/>
        </p:nvSpPr>
        <p:spPr>
          <a:xfrm>
            <a:off x="175738" y="1013947"/>
            <a:ext cx="9155070" cy="584775"/>
          </a:xfrm>
          <a:prstGeom prst="rect">
            <a:avLst/>
          </a:prstGeom>
        </p:spPr>
        <p:txBody>
          <a:bodyPr wrap="none">
            <a:spAutoFit/>
          </a:bodyPr>
          <a:lstStyle/>
          <a:p>
            <a:r>
              <a:rPr lang="en-US" sz="3200" b="1" dirty="0">
                <a:solidFill>
                  <a:schemeClr val="tx2"/>
                </a:solidFill>
              </a:rPr>
              <a:t>Building a Sustainable Community of Practice</a:t>
            </a:r>
          </a:p>
        </p:txBody>
      </p:sp>
    </p:spTree>
    <p:extLst>
      <p:ext uri="{BB962C8B-B14F-4D97-AF65-F5344CB8AC3E}">
        <p14:creationId xmlns:p14="http://schemas.microsoft.com/office/powerpoint/2010/main" val="78922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AB42-C772-47B9-9660-4E35BBC20C4E}"/>
              </a:ext>
            </a:extLst>
          </p:cNvPr>
          <p:cNvSpPr>
            <a:spLocks noGrp="1"/>
          </p:cNvSpPr>
          <p:nvPr>
            <p:ph type="title"/>
          </p:nvPr>
        </p:nvSpPr>
        <p:spPr>
          <a:xfrm>
            <a:off x="336466" y="946959"/>
            <a:ext cx="10972800" cy="730250"/>
          </a:xfrm>
        </p:spPr>
        <p:txBody>
          <a:bodyPr/>
          <a:lstStyle/>
          <a:p>
            <a:r>
              <a:rPr lang="en-US" sz="2850" dirty="0"/>
              <a:t>Themes Discussed, Mini-Workshop: Building a Sustainable Community of Practice</a:t>
            </a:r>
          </a:p>
        </p:txBody>
      </p:sp>
      <p:graphicFrame>
        <p:nvGraphicFramePr>
          <p:cNvPr id="4" name="Content Placeholder 3">
            <a:extLst>
              <a:ext uri="{FF2B5EF4-FFF2-40B4-BE49-F238E27FC236}">
                <a16:creationId xmlns:a16="http://schemas.microsoft.com/office/drawing/2014/main" id="{55660CDD-7A8C-4FF3-BCF4-DDD099CD848D}"/>
              </a:ext>
            </a:extLst>
          </p:cNvPr>
          <p:cNvGraphicFramePr>
            <a:graphicFrameLocks noGrp="1"/>
          </p:cNvGraphicFramePr>
          <p:nvPr>
            <p:ph idx="1"/>
            <p:extLst>
              <p:ext uri="{D42A27DB-BD31-4B8C-83A1-F6EECF244321}">
                <p14:modId xmlns:p14="http://schemas.microsoft.com/office/powerpoint/2010/main" val="4239606285"/>
              </p:ext>
            </p:extLst>
          </p:nvPr>
        </p:nvGraphicFramePr>
        <p:xfrm>
          <a:off x="336466" y="1872983"/>
          <a:ext cx="10912960" cy="3913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22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8AA2-268B-4D1B-8FCF-43970D9557EA}"/>
              </a:ext>
            </a:extLst>
          </p:cNvPr>
          <p:cNvSpPr>
            <a:spLocks noGrp="1"/>
          </p:cNvSpPr>
          <p:nvPr>
            <p:ph type="title"/>
          </p:nvPr>
        </p:nvSpPr>
        <p:spPr/>
        <p:txBody>
          <a:bodyPr/>
          <a:lstStyle/>
          <a:p>
            <a:r>
              <a:rPr lang="en-US" sz="3000" dirty="0"/>
              <a:t>Second Event, External Use Case (EUC) Showcase</a:t>
            </a:r>
          </a:p>
        </p:txBody>
      </p:sp>
      <p:sp>
        <p:nvSpPr>
          <p:cNvPr id="3" name="Content Placeholder 2">
            <a:extLst>
              <a:ext uri="{FF2B5EF4-FFF2-40B4-BE49-F238E27FC236}">
                <a16:creationId xmlns:a16="http://schemas.microsoft.com/office/drawing/2014/main" id="{D0F061FA-3F4C-417C-9953-72C3C8860928}"/>
              </a:ext>
            </a:extLst>
          </p:cNvPr>
          <p:cNvSpPr>
            <a:spLocks noGrp="1"/>
          </p:cNvSpPr>
          <p:nvPr>
            <p:ph idx="1"/>
          </p:nvPr>
        </p:nvSpPr>
        <p:spPr>
          <a:xfrm>
            <a:off x="721993" y="2017544"/>
            <a:ext cx="10441999" cy="3680195"/>
          </a:xfrm>
        </p:spPr>
        <p:txBody>
          <a:bodyPr/>
          <a:lstStyle/>
          <a:p>
            <a:r>
              <a:rPr lang="en-US" sz="2400" dirty="0"/>
              <a:t>EUC teams collaborated with at least one SRP-funded researcher(s) and addressed integration of two or more data streams (e.g., biomedical with environmental science and engineering)</a:t>
            </a:r>
          </a:p>
          <a:p>
            <a:pPr marL="0" indent="0">
              <a:buNone/>
            </a:pPr>
            <a:endParaRPr lang="en-US" sz="2400" dirty="0"/>
          </a:p>
        </p:txBody>
      </p:sp>
      <p:sp>
        <p:nvSpPr>
          <p:cNvPr id="8" name="Content Placeholder 2">
            <a:extLst>
              <a:ext uri="{FF2B5EF4-FFF2-40B4-BE49-F238E27FC236}">
                <a16:creationId xmlns:a16="http://schemas.microsoft.com/office/drawing/2014/main" id="{86E76C97-19F9-4187-9F3B-DCCC22F57B96}"/>
              </a:ext>
            </a:extLst>
          </p:cNvPr>
          <p:cNvSpPr txBox="1">
            <a:spLocks/>
          </p:cNvSpPr>
          <p:nvPr/>
        </p:nvSpPr>
        <p:spPr bwMode="auto">
          <a:xfrm>
            <a:off x="721994" y="3429000"/>
            <a:ext cx="10039266" cy="206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25425" indent="-225425" algn="l" rtl="0" eaLnBrk="1" fontAlgn="base" hangingPunct="1">
              <a:lnSpc>
                <a:spcPct val="90000"/>
              </a:lnSpc>
              <a:spcBef>
                <a:spcPts val="1200"/>
              </a:spcBef>
              <a:spcAft>
                <a:spcPct val="0"/>
              </a:spcAft>
              <a:buClr>
                <a:schemeClr val="tx2"/>
              </a:buClr>
              <a:buChar char="•"/>
              <a:defRPr lang="en-US" sz="2400">
                <a:solidFill>
                  <a:schemeClr val="tx1"/>
                </a:solidFill>
                <a:latin typeface="+mn-lt"/>
                <a:ea typeface="MS PGothic" pitchFamily="34" charset="-128"/>
                <a:cs typeface="ＭＳ Ｐゴシック" pitchFamily="-112" charset="-128"/>
              </a:defRPr>
            </a:lvl1pPr>
            <a:lvl2pPr marL="576263" indent="-236538" algn="l" rtl="0" eaLnBrk="1" fontAlgn="base" hangingPunct="1">
              <a:lnSpc>
                <a:spcPct val="90000"/>
              </a:lnSpc>
              <a:spcBef>
                <a:spcPts val="1200"/>
              </a:spcBef>
              <a:spcAft>
                <a:spcPct val="0"/>
              </a:spcAft>
              <a:buClr>
                <a:schemeClr val="tx2"/>
              </a:buClr>
              <a:buChar char="–"/>
              <a:defRPr lang="en-US" sz="2400">
                <a:solidFill>
                  <a:schemeClr val="tx1"/>
                </a:solidFill>
                <a:latin typeface="+mn-lt"/>
                <a:ea typeface="MS PGothic" pitchFamily="34" charset="-128"/>
              </a:defRPr>
            </a:lvl2pPr>
            <a:lvl3pPr marL="857250" indent="-166688" algn="l" rtl="0" eaLnBrk="1" fontAlgn="base" hangingPunct="1">
              <a:lnSpc>
                <a:spcPct val="90000"/>
              </a:lnSpc>
              <a:spcBef>
                <a:spcPts val="1200"/>
              </a:spcBef>
              <a:spcAft>
                <a:spcPct val="0"/>
              </a:spcAft>
              <a:buClr>
                <a:schemeClr val="tx2"/>
              </a:buClr>
              <a:buChar char="•"/>
              <a:defRPr lang="en-US" sz="2400">
                <a:solidFill>
                  <a:schemeClr val="tx1"/>
                </a:solidFill>
                <a:latin typeface="+mn-lt"/>
                <a:ea typeface="MS PGothic" pitchFamily="34" charset="-128"/>
              </a:defRPr>
            </a:lvl3pPr>
            <a:lvl4pPr marL="1139825" indent="-168275" algn="l" rtl="0" eaLnBrk="1" fontAlgn="base" hangingPunct="1">
              <a:lnSpc>
                <a:spcPct val="90000"/>
              </a:lnSpc>
              <a:spcBef>
                <a:spcPts val="1200"/>
              </a:spcBef>
              <a:spcAft>
                <a:spcPct val="0"/>
              </a:spcAft>
              <a:buClr>
                <a:schemeClr val="tx2"/>
              </a:buClr>
              <a:buChar char="–"/>
              <a:defRPr lang="en-US" sz="2400">
                <a:solidFill>
                  <a:schemeClr val="tx1"/>
                </a:solidFill>
                <a:latin typeface="+mn-lt"/>
                <a:ea typeface="MS PGothic" pitchFamily="34" charset="-128"/>
              </a:defRPr>
            </a:lvl4pPr>
            <a:lvl5pPr marL="1433513" indent="-179388" algn="l" rtl="0" eaLnBrk="1" fontAlgn="base" hangingPunct="1">
              <a:lnSpc>
                <a:spcPct val="90000"/>
              </a:lnSpc>
              <a:spcBef>
                <a:spcPts val="1200"/>
              </a:spcBef>
              <a:spcAft>
                <a:spcPct val="0"/>
              </a:spcAft>
              <a:buClr>
                <a:schemeClr val="tx2"/>
              </a:buClr>
              <a:buChar char="•"/>
              <a:defRPr lang="en-US" sz="24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a:lstStyle>
          <a:p>
            <a:r>
              <a:rPr lang="en-US" kern="0" dirty="0"/>
              <a:t>Project teams shared lessons learned about advancements made using SRP datasets, discussed experiences from their projects and partnerships, and made recommendations for best practices and needs for future data management, interoperability and reuse.</a:t>
            </a:r>
          </a:p>
        </p:txBody>
      </p:sp>
    </p:spTree>
    <p:extLst>
      <p:ext uri="{BB962C8B-B14F-4D97-AF65-F5344CB8AC3E}">
        <p14:creationId xmlns:p14="http://schemas.microsoft.com/office/powerpoint/2010/main" val="30012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7AB42-C772-47B9-9660-4E35BBC20C4E}"/>
              </a:ext>
            </a:extLst>
          </p:cNvPr>
          <p:cNvSpPr>
            <a:spLocks noGrp="1"/>
          </p:cNvSpPr>
          <p:nvPr>
            <p:ph type="title"/>
          </p:nvPr>
        </p:nvSpPr>
        <p:spPr>
          <a:xfrm>
            <a:off x="176831" y="968387"/>
            <a:ext cx="10972800" cy="730250"/>
          </a:xfrm>
        </p:spPr>
        <p:txBody>
          <a:bodyPr/>
          <a:lstStyle/>
          <a:p>
            <a:r>
              <a:rPr lang="en-US" sz="2850" dirty="0"/>
              <a:t>External Use Case Showcase Themes Discussed </a:t>
            </a:r>
          </a:p>
        </p:txBody>
      </p:sp>
      <p:graphicFrame>
        <p:nvGraphicFramePr>
          <p:cNvPr id="3" name="Diagram 2">
            <a:extLst>
              <a:ext uri="{FF2B5EF4-FFF2-40B4-BE49-F238E27FC236}">
                <a16:creationId xmlns:a16="http://schemas.microsoft.com/office/drawing/2014/main" id="{DDE8A875-66FD-4CD5-8B12-C80C5516CBA6}"/>
              </a:ext>
            </a:extLst>
          </p:cNvPr>
          <p:cNvGraphicFramePr/>
          <p:nvPr>
            <p:extLst>
              <p:ext uri="{D42A27DB-BD31-4B8C-83A1-F6EECF244321}">
                <p14:modId xmlns:p14="http://schemas.microsoft.com/office/powerpoint/2010/main" val="3346467407"/>
              </p:ext>
            </p:extLst>
          </p:nvPr>
        </p:nvGraphicFramePr>
        <p:xfrm>
          <a:off x="525567" y="1420093"/>
          <a:ext cx="9599691" cy="4883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BF848AF-28F4-4223-B602-14875C5349CC}"/>
              </a:ext>
            </a:extLst>
          </p:cNvPr>
          <p:cNvSpPr txBox="1"/>
          <p:nvPr/>
        </p:nvSpPr>
        <p:spPr>
          <a:xfrm>
            <a:off x="8547420" y="3965205"/>
            <a:ext cx="2602211" cy="1200329"/>
          </a:xfrm>
          <a:prstGeom prst="rect">
            <a:avLst/>
          </a:prstGeom>
          <a:solidFill>
            <a:schemeClr val="bg1">
              <a:lumMod val="95000"/>
            </a:schemeClr>
          </a:solidFill>
        </p:spPr>
        <p:txBody>
          <a:bodyPr wrap="square" rtlCol="0">
            <a:spAutoFit/>
          </a:bodyPr>
          <a:lstStyle/>
          <a:p>
            <a:pPr algn="ctr"/>
            <a:r>
              <a:rPr lang="en-US" dirty="0"/>
              <a:t>Approach for linking datasets within domain specific repositories to the larger study</a:t>
            </a:r>
          </a:p>
        </p:txBody>
      </p:sp>
    </p:spTree>
    <p:extLst>
      <p:ext uri="{BB962C8B-B14F-4D97-AF65-F5344CB8AC3E}">
        <p14:creationId xmlns:p14="http://schemas.microsoft.com/office/powerpoint/2010/main" val="293573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8FC30-B088-419A-A44F-DAA9A4334A63}"/>
              </a:ext>
            </a:extLst>
          </p:cNvPr>
          <p:cNvSpPr>
            <a:spLocks noGrp="1"/>
          </p:cNvSpPr>
          <p:nvPr>
            <p:ph idx="1"/>
          </p:nvPr>
        </p:nvSpPr>
        <p:spPr>
          <a:xfrm>
            <a:off x="915039" y="2103963"/>
            <a:ext cx="9750633" cy="3655220"/>
          </a:xfrm>
        </p:spPr>
        <p:txBody>
          <a:bodyPr/>
          <a:lstStyle/>
          <a:p>
            <a:r>
              <a:rPr lang="en-US" sz="2400" dirty="0"/>
              <a:t>Providing training for everyone involved (trainees, researchers (early, mid and late career in data management/data sharing tools (e.g., language and software))</a:t>
            </a:r>
            <a:br>
              <a:rPr lang="en-US" sz="2400" dirty="0"/>
            </a:br>
            <a:endParaRPr lang="en-US" sz="2400" dirty="0"/>
          </a:p>
          <a:p>
            <a:r>
              <a:rPr lang="en-US" sz="2400" dirty="0"/>
              <a:t>Develop a list of recommended training topics and materials (guides, videos, etc.) </a:t>
            </a:r>
          </a:p>
          <a:p>
            <a:r>
              <a:rPr lang="en-US" sz="2400" dirty="0"/>
              <a:t>Need for a “Data science” term glossary that shows relationships </a:t>
            </a:r>
          </a:p>
          <a:p>
            <a:r>
              <a:rPr lang="en-US" sz="2400" dirty="0"/>
              <a:t>Training sessions</a:t>
            </a:r>
          </a:p>
          <a:p>
            <a:pPr lvl="1"/>
            <a:endParaRPr lang="en-US" sz="2400" dirty="0"/>
          </a:p>
        </p:txBody>
      </p:sp>
      <p:sp>
        <p:nvSpPr>
          <p:cNvPr id="2" name="TextBox 1">
            <a:extLst>
              <a:ext uri="{FF2B5EF4-FFF2-40B4-BE49-F238E27FC236}">
                <a16:creationId xmlns:a16="http://schemas.microsoft.com/office/drawing/2014/main" id="{6113D9A1-73D4-4875-B738-DD7FEBA6483C}"/>
              </a:ext>
            </a:extLst>
          </p:cNvPr>
          <p:cNvSpPr txBox="1"/>
          <p:nvPr/>
        </p:nvSpPr>
        <p:spPr>
          <a:xfrm>
            <a:off x="499462" y="1098817"/>
            <a:ext cx="7712368" cy="523220"/>
          </a:xfrm>
          <a:prstGeom prst="rect">
            <a:avLst/>
          </a:prstGeom>
          <a:noFill/>
        </p:spPr>
        <p:txBody>
          <a:bodyPr wrap="none" rtlCol="0">
            <a:spAutoFit/>
          </a:bodyPr>
          <a:lstStyle/>
          <a:p>
            <a:r>
              <a:rPr lang="en-US" sz="2800" b="1" dirty="0">
                <a:solidFill>
                  <a:schemeClr val="tx2"/>
                </a:solidFill>
              </a:rPr>
              <a:t>Implementing recommendations for training</a:t>
            </a:r>
          </a:p>
        </p:txBody>
      </p:sp>
    </p:spTree>
    <p:extLst>
      <p:ext uri="{BB962C8B-B14F-4D97-AF65-F5344CB8AC3E}">
        <p14:creationId xmlns:p14="http://schemas.microsoft.com/office/powerpoint/2010/main" val="4281197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A8FC30-B088-419A-A44F-DAA9A4334A63}"/>
              </a:ext>
            </a:extLst>
          </p:cNvPr>
          <p:cNvSpPr>
            <a:spLocks noGrp="1"/>
          </p:cNvSpPr>
          <p:nvPr>
            <p:ph idx="1"/>
          </p:nvPr>
        </p:nvSpPr>
        <p:spPr>
          <a:xfrm>
            <a:off x="255173" y="1301712"/>
            <a:ext cx="11557212" cy="4819881"/>
          </a:xfrm>
        </p:spPr>
        <p:txBody>
          <a:bodyPr/>
          <a:lstStyle/>
          <a:p>
            <a:pPr marL="0" indent="0">
              <a:buNone/>
            </a:pPr>
            <a:r>
              <a:rPr lang="en-US" sz="2700" b="1" dirty="0">
                <a:solidFill>
                  <a:schemeClr val="tx2"/>
                </a:solidFill>
              </a:rPr>
              <a:t>Implementing Recommendations (metadata and repositories)</a:t>
            </a:r>
          </a:p>
          <a:p>
            <a:pPr lvl="1">
              <a:buFont typeface="Arial" panose="020B0604020202020204" pitchFamily="34" charset="0"/>
              <a:buChar char="•"/>
            </a:pPr>
            <a:r>
              <a:rPr lang="en-US" sz="2250" dirty="0"/>
              <a:t>Provide researchers with centralized resource center? </a:t>
            </a:r>
          </a:p>
          <a:p>
            <a:pPr lvl="1">
              <a:buFont typeface="Arial" panose="020B0604020202020204" pitchFamily="34" charset="0"/>
              <a:buChar char="•"/>
            </a:pPr>
            <a:r>
              <a:rPr lang="en-US" sz="2250" dirty="0"/>
              <a:t>Create an advisory board/peer review group to provide general advice to PIs on general data sharing issues?</a:t>
            </a:r>
          </a:p>
          <a:p>
            <a:pPr lvl="1">
              <a:buFont typeface="Arial" panose="020B0604020202020204" pitchFamily="34" charset="0"/>
              <a:buChar char="•"/>
            </a:pPr>
            <a:r>
              <a:rPr lang="en-US" sz="2250" dirty="0"/>
              <a:t>Establish working groups? SRP scientists should get involved/take a leadership position with other communities or working groups (e.g., working with their respective societies) </a:t>
            </a:r>
          </a:p>
          <a:p>
            <a:pPr lvl="2">
              <a:buFont typeface="Arial" panose="020B0604020202020204" pitchFamily="34" charset="0"/>
              <a:buChar char="•"/>
            </a:pPr>
            <a:r>
              <a:rPr lang="en-US" sz="2250"/>
              <a:t>Example, how </a:t>
            </a:r>
            <a:r>
              <a:rPr lang="en-US" sz="2250" dirty="0"/>
              <a:t>do you tag variables that have associated concepts with both ENVO and CHEBI?</a:t>
            </a:r>
          </a:p>
          <a:p>
            <a:pPr lvl="1">
              <a:buFont typeface="Arial" panose="020B0604020202020204" pitchFamily="34" charset="0"/>
              <a:buChar char="•"/>
            </a:pPr>
            <a:r>
              <a:rPr lang="en-US" sz="2250" dirty="0">
                <a:solidFill>
                  <a:srgbClr val="FF0000"/>
                </a:solidFill>
              </a:rPr>
              <a:t>Possible upcoming solution - a metadata standardization/common language/ontology symposium</a:t>
            </a:r>
            <a:endParaRPr lang="en-US" sz="2700" dirty="0"/>
          </a:p>
        </p:txBody>
      </p:sp>
    </p:spTree>
    <p:extLst>
      <p:ext uri="{BB962C8B-B14F-4D97-AF65-F5344CB8AC3E}">
        <p14:creationId xmlns:p14="http://schemas.microsoft.com/office/powerpoint/2010/main" val="248092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78A4B1-9286-4D64-9DB2-FA3AECEA56DC}"/>
              </a:ext>
            </a:extLst>
          </p:cNvPr>
          <p:cNvPicPr>
            <a:picLocks noChangeAspect="1"/>
          </p:cNvPicPr>
          <p:nvPr/>
        </p:nvPicPr>
        <p:blipFill>
          <a:blip r:embed="rId3"/>
          <a:stretch>
            <a:fillRect/>
          </a:stretch>
        </p:blipFill>
        <p:spPr>
          <a:xfrm>
            <a:off x="3514926" y="2383070"/>
            <a:ext cx="4454778" cy="2388199"/>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912BF703-AB09-40D6-9541-B7252A2D8CF8}"/>
              </a:ext>
            </a:extLst>
          </p:cNvPr>
          <p:cNvSpPr txBox="1"/>
          <p:nvPr/>
        </p:nvSpPr>
        <p:spPr>
          <a:xfrm>
            <a:off x="153959" y="1180545"/>
            <a:ext cx="9443751" cy="523220"/>
          </a:xfrm>
          <a:prstGeom prst="rect">
            <a:avLst/>
          </a:prstGeom>
          <a:noFill/>
        </p:spPr>
        <p:txBody>
          <a:bodyPr wrap="square" rtlCol="0">
            <a:spAutoFit/>
          </a:bodyPr>
          <a:lstStyle/>
          <a:p>
            <a:r>
              <a:rPr lang="en-US" sz="2800" b="1" dirty="0">
                <a:solidFill>
                  <a:schemeClr val="tx2"/>
                </a:solidFill>
              </a:rPr>
              <a:t>Where can we get input to keep moving? </a:t>
            </a:r>
          </a:p>
        </p:txBody>
      </p:sp>
      <p:pic>
        <p:nvPicPr>
          <p:cNvPr id="7" name="Picture 6">
            <a:extLst>
              <a:ext uri="{FF2B5EF4-FFF2-40B4-BE49-F238E27FC236}">
                <a16:creationId xmlns:a16="http://schemas.microsoft.com/office/drawing/2014/main" id="{A9F9019C-197F-40B8-8BDE-F231B90843EB}"/>
              </a:ext>
            </a:extLst>
          </p:cNvPr>
          <p:cNvPicPr>
            <a:picLocks noChangeAspect="1"/>
          </p:cNvPicPr>
          <p:nvPr/>
        </p:nvPicPr>
        <p:blipFill>
          <a:blip r:embed="rId4"/>
          <a:stretch>
            <a:fillRect/>
          </a:stretch>
        </p:blipFill>
        <p:spPr>
          <a:xfrm>
            <a:off x="8101487" y="1674375"/>
            <a:ext cx="3654452" cy="3261183"/>
          </a:xfrm>
          <a:prstGeom prst="rect">
            <a:avLst/>
          </a:prstGeom>
        </p:spPr>
      </p:pic>
      <p:sp>
        <p:nvSpPr>
          <p:cNvPr id="5" name="TextBox 4">
            <a:extLst>
              <a:ext uri="{FF2B5EF4-FFF2-40B4-BE49-F238E27FC236}">
                <a16:creationId xmlns:a16="http://schemas.microsoft.com/office/drawing/2014/main" id="{6441309C-64AF-4319-8FDC-0D368A440AF3}"/>
              </a:ext>
            </a:extLst>
          </p:cNvPr>
          <p:cNvSpPr txBox="1"/>
          <p:nvPr/>
        </p:nvSpPr>
        <p:spPr>
          <a:xfrm>
            <a:off x="645267" y="2459504"/>
            <a:ext cx="2869659" cy="1938992"/>
          </a:xfrm>
          <a:prstGeom prst="rect">
            <a:avLst/>
          </a:prstGeom>
          <a:noFill/>
        </p:spPr>
        <p:txBody>
          <a:bodyPr wrap="square" rtlCol="0">
            <a:spAutoFit/>
          </a:bodyPr>
          <a:lstStyle/>
          <a:p>
            <a:r>
              <a:rPr lang="en-US" sz="2400" b="1" dirty="0"/>
              <a:t>Community of practice, sharing our experience, coordinating with other groups</a:t>
            </a:r>
          </a:p>
        </p:txBody>
      </p:sp>
    </p:spTree>
    <p:extLst>
      <p:ext uri="{BB962C8B-B14F-4D97-AF65-F5344CB8AC3E}">
        <p14:creationId xmlns:p14="http://schemas.microsoft.com/office/powerpoint/2010/main" val="1901591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3013C-D6E5-466A-88FC-2B3CB959F3FC}"/>
              </a:ext>
            </a:extLst>
          </p:cNvPr>
          <p:cNvPicPr>
            <a:picLocks noChangeAspect="1"/>
          </p:cNvPicPr>
          <p:nvPr/>
        </p:nvPicPr>
        <p:blipFill>
          <a:blip r:embed="rId2"/>
          <a:stretch>
            <a:fillRect/>
          </a:stretch>
        </p:blipFill>
        <p:spPr>
          <a:xfrm>
            <a:off x="848538" y="1710125"/>
            <a:ext cx="5964475" cy="3817839"/>
          </a:xfrm>
          <a:prstGeom prst="rect">
            <a:avLst/>
          </a:prstGeom>
        </p:spPr>
      </p:pic>
      <p:sp>
        <p:nvSpPr>
          <p:cNvPr id="3" name="TextBox 2">
            <a:extLst>
              <a:ext uri="{FF2B5EF4-FFF2-40B4-BE49-F238E27FC236}">
                <a16:creationId xmlns:a16="http://schemas.microsoft.com/office/drawing/2014/main" id="{0FC282F4-A001-44D0-8613-39FB027FE6D5}"/>
              </a:ext>
            </a:extLst>
          </p:cNvPr>
          <p:cNvSpPr txBox="1"/>
          <p:nvPr/>
        </p:nvSpPr>
        <p:spPr>
          <a:xfrm>
            <a:off x="3602369" y="6071435"/>
            <a:ext cx="4987263" cy="584775"/>
          </a:xfrm>
          <a:prstGeom prst="rect">
            <a:avLst/>
          </a:prstGeom>
          <a:noFill/>
        </p:spPr>
        <p:txBody>
          <a:bodyPr wrap="none" rtlCol="0">
            <a:spAutoFit/>
          </a:bodyPr>
          <a:lstStyle/>
          <a:p>
            <a:r>
              <a:rPr lang="en-US" sz="3200" b="1" dirty="0"/>
              <a:t>Thank you for your time!</a:t>
            </a:r>
          </a:p>
        </p:txBody>
      </p:sp>
      <p:sp>
        <p:nvSpPr>
          <p:cNvPr id="4" name="TextBox 3">
            <a:extLst>
              <a:ext uri="{FF2B5EF4-FFF2-40B4-BE49-F238E27FC236}">
                <a16:creationId xmlns:a16="http://schemas.microsoft.com/office/drawing/2014/main" id="{DD62CB6B-5EBC-4B0C-B71D-B92EC1D1F0B8}"/>
              </a:ext>
            </a:extLst>
          </p:cNvPr>
          <p:cNvSpPr txBox="1"/>
          <p:nvPr/>
        </p:nvSpPr>
        <p:spPr>
          <a:xfrm>
            <a:off x="7185640" y="1905506"/>
            <a:ext cx="4527027" cy="3046988"/>
          </a:xfrm>
          <a:prstGeom prst="rect">
            <a:avLst/>
          </a:prstGeom>
          <a:noFill/>
        </p:spPr>
        <p:txBody>
          <a:bodyPr wrap="square" rtlCol="0">
            <a:spAutoFit/>
          </a:bodyPr>
          <a:lstStyle/>
          <a:p>
            <a:r>
              <a:rPr lang="en-US" sz="3200" b="1" dirty="0"/>
              <a:t>Stay Tuned for EUC outcomes:</a:t>
            </a:r>
          </a:p>
          <a:p>
            <a:pPr marL="457200" indent="-457200">
              <a:buFont typeface="Arial" panose="020B0604020202020204" pitchFamily="34" charset="0"/>
              <a:buChar char="•"/>
            </a:pPr>
            <a:r>
              <a:rPr lang="en-US" sz="3200" b="1" dirty="0"/>
              <a:t>Publications</a:t>
            </a:r>
          </a:p>
          <a:p>
            <a:pPr marL="457200" indent="-457200">
              <a:buFont typeface="Arial" panose="020B0604020202020204" pitchFamily="34" charset="0"/>
              <a:buChar char="•"/>
            </a:pPr>
            <a:r>
              <a:rPr lang="en-US" sz="3200" b="1" dirty="0"/>
              <a:t>Meeting report</a:t>
            </a:r>
          </a:p>
          <a:p>
            <a:pPr marL="457200" indent="-457200">
              <a:buFont typeface="Arial" panose="020B0604020202020204" pitchFamily="34" charset="0"/>
              <a:buChar char="•"/>
            </a:pPr>
            <a:r>
              <a:rPr lang="en-US" sz="3200" b="1" dirty="0"/>
              <a:t>Upcoming webinar series</a:t>
            </a:r>
          </a:p>
        </p:txBody>
      </p:sp>
      <p:sp>
        <p:nvSpPr>
          <p:cNvPr id="5" name="Rectangle 4">
            <a:extLst>
              <a:ext uri="{FF2B5EF4-FFF2-40B4-BE49-F238E27FC236}">
                <a16:creationId xmlns:a16="http://schemas.microsoft.com/office/drawing/2014/main" id="{CA5DDBA9-4E6D-4E8C-AFBA-F867A60CE004}"/>
              </a:ext>
            </a:extLst>
          </p:cNvPr>
          <p:cNvSpPr/>
          <p:nvPr/>
        </p:nvSpPr>
        <p:spPr>
          <a:xfrm>
            <a:off x="7123278" y="4943967"/>
            <a:ext cx="4801314" cy="369332"/>
          </a:xfrm>
          <a:prstGeom prst="rect">
            <a:avLst/>
          </a:prstGeom>
        </p:spPr>
        <p:txBody>
          <a:bodyPr wrap="none">
            <a:spAutoFit/>
          </a:bodyPr>
          <a:lstStyle/>
          <a:p>
            <a:r>
              <a:rPr lang="en-US" dirty="0">
                <a:hlinkClick r:id="rId3"/>
              </a:rPr>
              <a:t>https://tools.niehs.nih.gov/srp/data/index.cfm</a:t>
            </a:r>
            <a:r>
              <a:rPr lang="en-US" dirty="0"/>
              <a:t> </a:t>
            </a:r>
          </a:p>
        </p:txBody>
      </p:sp>
    </p:spTree>
    <p:extLst>
      <p:ext uri="{BB962C8B-B14F-4D97-AF65-F5344CB8AC3E}">
        <p14:creationId xmlns:p14="http://schemas.microsoft.com/office/powerpoint/2010/main" val="242650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CE8D93-D023-41F7-8E18-26D44F0C3B57}"/>
              </a:ext>
            </a:extLst>
          </p:cNvPr>
          <p:cNvSpPr>
            <a:spLocks noChangeArrowheads="1"/>
          </p:cNvSpPr>
          <p:nvPr/>
        </p:nvSpPr>
        <p:spPr bwMode="auto">
          <a:xfrm>
            <a:off x="252924" y="1296462"/>
            <a:ext cx="10552352" cy="1815882"/>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1" i="0" u="none" strike="noStrike" kern="1200" cap="none" spc="0" normalizeH="0" baseline="0" noProof="0" dirty="0">
                <a:ln>
                  <a:noFill/>
                </a:ln>
                <a:solidFill>
                  <a:srgbClr val="000000"/>
                </a:solidFill>
                <a:effectLst/>
                <a:uLnTx/>
                <a:uFillTx/>
                <a:latin typeface="Calibri" panose="020F0502020204030204" pitchFamily="34" charset="0"/>
                <a:ea typeface="PMingLiU" panose="020B0604030504040204" pitchFamily="18" charset="-120"/>
                <a:cs typeface="Calibri" panose="020F0502020204030204" pitchFamily="34" charset="0"/>
              </a:rPr>
              <a:t>Session I – Data Sharing Tools, Workflows, and Platforms</a:t>
            </a:r>
            <a:endParaRPr kumimoji="0" lang="en-US" altLang="zh-TW" sz="16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1" i="0" u="none" strike="noStrike" kern="1200" cap="none" spc="0" normalizeH="0" baseline="0" noProof="0" dirty="0">
                <a:ln>
                  <a:noFill/>
                </a:ln>
                <a:solidFill>
                  <a:srgbClr val="000000"/>
                </a:solidFill>
                <a:effectLst/>
                <a:uLnTx/>
                <a:uFillTx/>
                <a:latin typeface="Calibri" panose="020F0502020204030204" pitchFamily="34" charset="0"/>
                <a:ea typeface="PMingLiU" panose="020B0604030504040204" pitchFamily="18" charset="-120"/>
                <a:cs typeface="Calibri" panose="020F0502020204030204" pitchFamily="34" charset="0"/>
              </a:rPr>
              <a:t>Monday, May 17, 2021, 1:00 PM-3:00 PM EDT </a:t>
            </a:r>
          </a:p>
          <a:p>
            <a:r>
              <a:rPr lang="en-CA" sz="1600" dirty="0">
                <a:latin typeface="Calibri" panose="020F0502020204030204" pitchFamily="34" charset="0"/>
                <a:cs typeface="Calibri" panose="020F0502020204030204" pitchFamily="34" charset="0"/>
              </a:rPr>
              <a:t>To register, visit the </a:t>
            </a:r>
            <a:r>
              <a:rPr lang="en-CA" sz="1600" u="sng" dirty="0">
                <a:latin typeface="Calibri" panose="020F0502020204030204" pitchFamily="34" charset="0"/>
                <a:cs typeface="Calibri" panose="020F0502020204030204" pitchFamily="34" charset="0"/>
                <a:hlinkClick r:id="rId3"/>
              </a:rPr>
              <a:t>EPA’s CLU-IN Training &amp; Events webpage</a:t>
            </a:r>
            <a:endParaRPr kumimoji="0" lang="en-US" altLang="zh-TW" sz="16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PMingLiU" panose="020B0604030504040204" pitchFamily="18" charset="-120"/>
                <a:cs typeface="Calibri" panose="020F0502020204030204" pitchFamily="34" charset="0"/>
              </a:rPr>
              <a:t>The first session will introduce tools, strategies, workflows, and platforms developed by SRP researchers to organize existing data obtained from measuring environmental contaminants to facilitate interoperability. We will also hear about the U.S. EPA’s </a:t>
            </a:r>
            <a:r>
              <a:rPr kumimoji="0" lang="en-US" altLang="zh-TW" sz="1600" b="0" i="0" u="none" strike="noStrike" kern="1200" cap="none" spc="0" normalizeH="0" baseline="0" noProof="0" dirty="0" err="1">
                <a:ln>
                  <a:noFill/>
                </a:ln>
                <a:solidFill>
                  <a:srgbClr val="000000"/>
                </a:solidFill>
                <a:effectLst/>
                <a:uLnTx/>
                <a:uFillTx/>
                <a:latin typeface="Calibri" panose="020F0502020204030204" pitchFamily="34" charset="0"/>
                <a:ea typeface="PMingLiU" panose="020B0604030504040204" pitchFamily="18" charset="-120"/>
                <a:cs typeface="Calibri" panose="020F0502020204030204" pitchFamily="34" charset="0"/>
                <a:hlinkClick r:id="rId4"/>
              </a:rPr>
              <a:t>CompTox</a:t>
            </a: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PMingLiU" panose="020B0604030504040204" pitchFamily="18" charset="-120"/>
                <a:cs typeface="Calibri" panose="020F0502020204030204" pitchFamily="34" charset="0"/>
                <a:hlinkClick r:id="rId4"/>
              </a:rPr>
              <a:t> Chemicals Dashboard</a:t>
            </a: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PMingLiU" panose="020B0604030504040204" pitchFamily="18" charset="-120"/>
                <a:cs typeface="Calibri" panose="020F0502020204030204" pitchFamily="34" charset="0"/>
              </a:rPr>
              <a:t>, a compilation of information from many sites and databases developed to organize chemical data and address data gaps.</a:t>
            </a:r>
            <a:endParaRPr kumimoji="0" lang="en-US" altLang="zh-TW" sz="16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4" name="Rectangle 3">
            <a:extLst>
              <a:ext uri="{FF2B5EF4-FFF2-40B4-BE49-F238E27FC236}">
                <a16:creationId xmlns:a16="http://schemas.microsoft.com/office/drawing/2014/main" id="{A875036A-5CF1-4A7F-B8F4-AB81BF4AB896}"/>
              </a:ext>
            </a:extLst>
          </p:cNvPr>
          <p:cNvSpPr>
            <a:spLocks noChangeArrowheads="1"/>
          </p:cNvSpPr>
          <p:nvPr/>
        </p:nvSpPr>
        <p:spPr bwMode="auto">
          <a:xfrm>
            <a:off x="252924" y="3177766"/>
            <a:ext cx="10552351" cy="156966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1"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Session II – Geospatial Platforms for Analysis and Visualization Across Environmental Data</a:t>
            </a:r>
          </a:p>
          <a:p>
            <a:pPr marL="0" marR="0">
              <a:spcBef>
                <a:spcPts val="0"/>
              </a:spcBef>
              <a:spcAft>
                <a:spcPts val="0"/>
              </a:spcAft>
            </a:pPr>
            <a:r>
              <a:rPr lang="en-US" sz="1600" dirty="0">
                <a:latin typeface="Calibri" panose="020F0502020204030204" pitchFamily="34" charset="0"/>
                <a:ea typeface="Calibri" panose="020F0502020204030204" pitchFamily="34" charset="0"/>
                <a:cs typeface="Calibri" panose="020F0502020204030204" pitchFamily="34" charset="0"/>
              </a:rPr>
              <a:t>To register, visit the </a:t>
            </a:r>
            <a:r>
              <a:rPr lang="en-US" sz="16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EPA’s CLU-IN Training &amp; Events webpage</a:t>
            </a:r>
            <a:endPar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1"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Thursday, June 3, 2021, 2:00 PM-4:00 PM EDT </a:t>
            </a:r>
            <a:endParaRPr kumimoji="0" lang="en-US" altLang="zh-TW" sz="16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I</a:t>
            </a:r>
            <a:r>
              <a:rPr kumimoji="0" lang="en-US" altLang="zh-TW" sz="1600" b="0" i="0" u="none" strike="noStrike" kern="1200" cap="none" spc="0" normalizeH="0" baseline="0" noProof="0" dirty="0" bmk="">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n the second session, presenters will describe efforts to combine and analyze data sets from SRP Centers and other sources using geospatial platforms. This session will also feature a speaker supported by NSF who will provide discuss </a:t>
            </a:r>
            <a:r>
              <a:rPr kumimoji="0" lang="en-US" altLang="zh-TW" sz="1600" b="0" i="0" u="none" strike="noStrike" kern="1200" cap="none" spc="0" normalizeH="0" baseline="0" noProof="0" dirty="0" err="1" bmk="">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hlinkClick r:id="rId6"/>
              </a:rPr>
              <a:t>Hydroshare</a:t>
            </a:r>
            <a:r>
              <a:rPr kumimoji="0" lang="en-US" altLang="zh-TW" sz="1600" b="0" i="0" u="none" strike="noStrike" kern="1200" cap="none" spc="0" normalizeH="0" baseline="0" noProof="0" dirty="0" bmk="">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 an online system to share hydrologic data and models. </a:t>
            </a:r>
            <a:endParaRPr kumimoji="0" lang="en-US" altLang="zh-TW" sz="1600" b="0" i="0" u="none" strike="noStrike" kern="1200" cap="none" spc="0" normalizeH="0" baseline="0" noProof="0" dirty="0" bmk="">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5" name="Rectangle 4">
            <a:extLst>
              <a:ext uri="{FF2B5EF4-FFF2-40B4-BE49-F238E27FC236}">
                <a16:creationId xmlns:a16="http://schemas.microsoft.com/office/drawing/2014/main" id="{2C1C361F-B1FD-418C-9D25-22DB4A64B29F}"/>
              </a:ext>
            </a:extLst>
          </p:cNvPr>
          <p:cNvSpPr>
            <a:spLocks noChangeArrowheads="1"/>
          </p:cNvSpPr>
          <p:nvPr/>
        </p:nvSpPr>
        <p:spPr bwMode="auto">
          <a:xfrm>
            <a:off x="252925" y="4812848"/>
            <a:ext cx="10552351" cy="156966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1"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Session III – Integrating Omics Data Across Model Organisms and Populations </a:t>
            </a:r>
            <a:endParaRPr kumimoji="0" lang="en-US" altLang="zh-TW" sz="1600" b="0" i="0" u="none" strike="noStrike" kern="1200" cap="none" spc="0" normalizeH="0" baseline="0" noProof="0" dirty="0">
              <a:ln>
                <a:noFill/>
              </a:ln>
              <a:solidFill>
                <a:srgbClr val="000000"/>
              </a:solidFill>
              <a:effectLst/>
              <a:uLnTx/>
              <a:uFillTx/>
              <a:latin typeface="Arial" panose="020B0604020202020204" pitchFamily="34" charset="0"/>
              <a:ea typeface="新細明體" panose="02020500000000000000" pitchFamily="18"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1"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Friday, June 18, 2021, 1:00 PM-3:00 PM EDT </a:t>
            </a:r>
          </a:p>
          <a:p>
            <a:pPr marL="0" marR="0">
              <a:spcBef>
                <a:spcPts val="0"/>
              </a:spcBef>
              <a:spcAft>
                <a:spcPts val="0"/>
              </a:spcAft>
            </a:pPr>
            <a:r>
              <a:rPr lang="en-US" sz="1600" dirty="0">
                <a:latin typeface="Calibri" panose="020F0502020204030204" pitchFamily="34" charset="0"/>
                <a:ea typeface="Calibri" panose="020F0502020204030204" pitchFamily="34" charset="0"/>
              </a:rPr>
              <a:t>To register, visit the </a:t>
            </a:r>
            <a:r>
              <a:rPr lang="en-US" sz="1600" u="sng" dirty="0">
                <a:solidFill>
                  <a:srgbClr val="0563C1"/>
                </a:solidFill>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EPA’s CLU-IN Training &amp; Events webpage</a:t>
            </a:r>
            <a:endParaRPr lang="en-US" sz="1600" dirty="0">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zh-TW" sz="1600" b="0" i="0" u="none" strike="noStrike" kern="1200" cap="none" spc="0" normalizeH="0" baseline="0" noProof="0" dirty="0">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T</a:t>
            </a:r>
            <a:r>
              <a:rPr kumimoji="0" lang="en-US" altLang="zh-TW" sz="1600" b="0" i="0" u="none" strike="noStrike" kern="1200" cap="none" spc="0" normalizeH="0" baseline="0" noProof="0" dirty="0" bmk="">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he third and final session will feature SRP-funded researchers collaborating to combine omics (e.g., genomics, proteomics) data within and across model organisms as well as studies in human populations. We will also hear from </a:t>
            </a:r>
            <a:r>
              <a:rPr kumimoji="0" lang="en-US" altLang="zh-TW" sz="1600" b="0" i="0" u="none" strike="noStrike" kern="1200" cap="none" spc="0" normalizeH="0" baseline="0" noProof="0" dirty="0" bmk="">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hlinkClick r:id="rId8"/>
              </a:rPr>
              <a:t>The Global Alliance for Genomics and Health</a:t>
            </a:r>
            <a:r>
              <a:rPr kumimoji="0" lang="en-US" altLang="zh-TW" sz="1600" b="0" i="0" u="none" strike="noStrike" kern="1200" cap="none" spc="0" normalizeH="0" baseline="0" noProof="0" dirty="0" bmk="">
                <a:ln>
                  <a:noFill/>
                </a:ln>
                <a:solidFill>
                  <a:srgbClr val="000000"/>
                </a:solidFill>
                <a:effectLst/>
                <a:uLnTx/>
                <a:uFillTx/>
                <a:latin typeface="Calibri" panose="020F0502020204030204" pitchFamily="34" charset="0"/>
                <a:ea typeface="PMingLiU" panose="02020500000000000000" pitchFamily="18" charset="-120"/>
                <a:cs typeface="Calibri" panose="020F0502020204030204" pitchFamily="34" charset="0"/>
              </a:rPr>
              <a:t> about their work to incorporate semantic data models for sharing of genomic data. </a:t>
            </a:r>
            <a:endParaRPr kumimoji="0" lang="en-US" altLang="zh-TW" sz="1600" b="0" i="0" u="none" strike="noStrike" kern="1200" cap="none" spc="0" normalizeH="0" baseline="0" noProof="0" dirty="0" bmk="">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2" name="TextBox 1">
            <a:extLst>
              <a:ext uri="{FF2B5EF4-FFF2-40B4-BE49-F238E27FC236}">
                <a16:creationId xmlns:a16="http://schemas.microsoft.com/office/drawing/2014/main" id="{540438C5-C948-419E-A8F2-CFF28E0352C3}"/>
              </a:ext>
            </a:extLst>
          </p:cNvPr>
          <p:cNvSpPr txBox="1"/>
          <p:nvPr/>
        </p:nvSpPr>
        <p:spPr>
          <a:xfrm>
            <a:off x="139604" y="861708"/>
            <a:ext cx="8105489" cy="400110"/>
          </a:xfrm>
          <a:prstGeom prst="rect">
            <a:avLst/>
          </a:prstGeom>
          <a:noFill/>
        </p:spPr>
        <p:txBody>
          <a:bodyPr wrap="none" rtlCol="0">
            <a:spAutoFit/>
          </a:bodyPr>
          <a:lstStyle/>
          <a:p>
            <a:r>
              <a:rPr lang="en-US" sz="2000" b="1" dirty="0">
                <a:solidFill>
                  <a:schemeClr val="tx2"/>
                </a:solidFill>
              </a:rPr>
              <a:t>You are invited! Webinar series to feature data sharing use cases</a:t>
            </a:r>
          </a:p>
        </p:txBody>
      </p:sp>
    </p:spTree>
    <p:extLst>
      <p:ext uri="{BB962C8B-B14F-4D97-AF65-F5344CB8AC3E}">
        <p14:creationId xmlns:p14="http://schemas.microsoft.com/office/powerpoint/2010/main" val="214873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40EC-55E5-49D5-8F8E-A9ED05EA5E38}"/>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1FC01DD5-47CA-47D1-A5B0-9F0CD938153A}"/>
              </a:ext>
            </a:extLst>
          </p:cNvPr>
          <p:cNvSpPr>
            <a:spLocks noGrp="1"/>
          </p:cNvSpPr>
          <p:nvPr>
            <p:ph idx="1"/>
          </p:nvPr>
        </p:nvSpPr>
        <p:spPr/>
        <p:txBody>
          <a:bodyPr/>
          <a:lstStyle/>
          <a:p>
            <a:r>
              <a:rPr lang="en-US" dirty="0"/>
              <a:t>Data integration and reuse across a defined research program</a:t>
            </a:r>
          </a:p>
          <a:p>
            <a:r>
              <a:rPr lang="en-US" dirty="0"/>
              <a:t>Data scientists collaborating with researchers</a:t>
            </a:r>
          </a:p>
          <a:p>
            <a:pPr marL="693738" lvl="1" indent="-342900">
              <a:buFont typeface="Courier New" panose="02070309020205020404" pitchFamily="49" charset="0"/>
              <a:buChar char="o"/>
            </a:pPr>
            <a:r>
              <a:rPr lang="en-US" dirty="0"/>
              <a:t>How researchers use the data</a:t>
            </a:r>
          </a:p>
          <a:p>
            <a:pPr marL="693738" lvl="1" indent="-342900">
              <a:buFont typeface="Courier New" panose="02070309020205020404" pitchFamily="49" charset="0"/>
              <a:buChar char="o"/>
            </a:pPr>
            <a:r>
              <a:rPr lang="en-US" dirty="0"/>
              <a:t>Removing barriers by facilitating access</a:t>
            </a:r>
          </a:p>
          <a:p>
            <a:pPr marL="693738" lvl="1" indent="-342900">
              <a:buFont typeface="Courier New" panose="02070309020205020404" pitchFamily="49" charset="0"/>
              <a:buChar char="o"/>
            </a:pPr>
            <a:r>
              <a:rPr lang="en-US" dirty="0"/>
              <a:t>Maximizing research potential</a:t>
            </a:r>
          </a:p>
          <a:p>
            <a:r>
              <a:rPr lang="en-US" dirty="0"/>
              <a:t>Training is critical</a:t>
            </a:r>
          </a:p>
          <a:p>
            <a:pPr marL="0" indent="0">
              <a:buNone/>
            </a:pPr>
            <a:endParaRPr lang="en-US" dirty="0"/>
          </a:p>
        </p:txBody>
      </p:sp>
      <p:sp>
        <p:nvSpPr>
          <p:cNvPr id="4" name="Rectangle 3">
            <a:extLst>
              <a:ext uri="{FF2B5EF4-FFF2-40B4-BE49-F238E27FC236}">
                <a16:creationId xmlns:a16="http://schemas.microsoft.com/office/drawing/2014/main" id="{CB859A32-EE56-4918-9604-9B7958676E92}"/>
              </a:ext>
            </a:extLst>
          </p:cNvPr>
          <p:cNvSpPr/>
          <p:nvPr/>
        </p:nvSpPr>
        <p:spPr>
          <a:xfrm>
            <a:off x="1317287" y="5605790"/>
            <a:ext cx="9557425" cy="523220"/>
          </a:xfrm>
          <a:prstGeom prst="rect">
            <a:avLst/>
          </a:prstGeom>
        </p:spPr>
        <p:txBody>
          <a:bodyPr wrap="none">
            <a:spAutoFit/>
          </a:bodyPr>
          <a:lstStyle/>
          <a:p>
            <a:r>
              <a:rPr lang="en-US" sz="2800" b="1" dirty="0"/>
              <a:t>From the perspective of researchers and program staff</a:t>
            </a:r>
          </a:p>
        </p:txBody>
      </p:sp>
    </p:spTree>
    <p:extLst>
      <p:ext uri="{BB962C8B-B14F-4D97-AF65-F5344CB8AC3E}">
        <p14:creationId xmlns:p14="http://schemas.microsoft.com/office/powerpoint/2010/main" val="3051211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17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449E92-6421-4ED7-8957-04F528DAFE8A}"/>
              </a:ext>
            </a:extLst>
          </p:cNvPr>
          <p:cNvSpPr txBox="1"/>
          <p:nvPr/>
        </p:nvSpPr>
        <p:spPr>
          <a:xfrm>
            <a:off x="4495219" y="3136612"/>
            <a:ext cx="3052439" cy="584775"/>
          </a:xfrm>
          <a:prstGeom prst="rect">
            <a:avLst/>
          </a:prstGeom>
          <a:noFill/>
        </p:spPr>
        <p:txBody>
          <a:bodyPr wrap="none" rtlCol="0">
            <a:spAutoFit/>
          </a:bodyPr>
          <a:lstStyle/>
          <a:p>
            <a:r>
              <a:rPr lang="en-US" sz="3200" b="1" dirty="0"/>
              <a:t>Back up slides</a:t>
            </a:r>
          </a:p>
        </p:txBody>
      </p:sp>
      <p:pic>
        <p:nvPicPr>
          <p:cNvPr id="3" name="Picture 2">
            <a:extLst>
              <a:ext uri="{FF2B5EF4-FFF2-40B4-BE49-F238E27FC236}">
                <a16:creationId xmlns:a16="http://schemas.microsoft.com/office/drawing/2014/main" id="{CE453616-4DF7-4FD1-9534-28A619D033D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45132" y="2045442"/>
            <a:ext cx="9267288" cy="3351890"/>
          </a:xfrm>
          <a:prstGeom prst="rect">
            <a:avLst/>
          </a:prstGeom>
          <a:noFill/>
        </p:spPr>
      </p:pic>
    </p:spTree>
    <p:extLst>
      <p:ext uri="{BB962C8B-B14F-4D97-AF65-F5344CB8AC3E}">
        <p14:creationId xmlns:p14="http://schemas.microsoft.com/office/powerpoint/2010/main" val="82506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0539B6-1D48-40AA-9AE2-B63D22F95DE8}"/>
              </a:ext>
            </a:extLst>
          </p:cNvPr>
          <p:cNvPicPr>
            <a:picLocks noChangeAspect="1"/>
          </p:cNvPicPr>
          <p:nvPr/>
        </p:nvPicPr>
        <p:blipFill>
          <a:blip r:embed="rId3"/>
          <a:stretch>
            <a:fillRect/>
          </a:stretch>
        </p:blipFill>
        <p:spPr>
          <a:xfrm>
            <a:off x="7323298" y="1855961"/>
            <a:ext cx="3662229" cy="4093898"/>
          </a:xfrm>
          <a:prstGeom prst="rect">
            <a:avLst/>
          </a:prstGeom>
          <a:ln w="28575">
            <a:solidFill>
              <a:schemeClr val="tx1"/>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1691687A-C4CF-4254-B3E6-D8C00A12E97E}"/>
              </a:ext>
            </a:extLst>
          </p:cNvPr>
          <p:cNvSpPr/>
          <p:nvPr/>
        </p:nvSpPr>
        <p:spPr>
          <a:xfrm>
            <a:off x="7230619" y="5997796"/>
            <a:ext cx="4069552" cy="461665"/>
          </a:xfrm>
          <a:prstGeom prst="rect">
            <a:avLst/>
          </a:prstGeom>
        </p:spPr>
        <p:txBody>
          <a:bodyPr wrap="square">
            <a:spAutoFit/>
          </a:bodyPr>
          <a:lstStyle/>
          <a:p>
            <a:r>
              <a:rPr lang="en-US" sz="1200" dirty="0">
                <a:solidFill>
                  <a:schemeClr val="tx2"/>
                </a:solidFill>
                <a:hlinkClick r:id="rId4">
                  <a:extLst>
                    <a:ext uri="{A12FA001-AC4F-418D-AE19-62706E023703}">
                      <ahyp:hlinkClr xmlns:ahyp="http://schemas.microsoft.com/office/drawing/2018/hyperlinkcolor" val="tx"/>
                    </a:ext>
                  </a:extLst>
                </a:hlinkClick>
              </a:rPr>
              <a:t>https://www.niehs.nih.gov/research/supported/centers/srp/assets/docs/srp_strategic_plan_202025_508.pdf</a:t>
            </a:r>
            <a:r>
              <a:rPr lang="en-US" sz="1200" dirty="0">
                <a:solidFill>
                  <a:schemeClr val="tx2"/>
                </a:solidFill>
              </a:rPr>
              <a:t>  </a:t>
            </a:r>
          </a:p>
        </p:txBody>
      </p:sp>
      <p:sp>
        <p:nvSpPr>
          <p:cNvPr id="11" name="TextBox 3">
            <a:extLst>
              <a:ext uri="{FF2B5EF4-FFF2-40B4-BE49-F238E27FC236}">
                <a16:creationId xmlns:a16="http://schemas.microsoft.com/office/drawing/2014/main" id="{33ADFB5D-A534-4D0F-A9EA-4015E57B85C5}"/>
              </a:ext>
            </a:extLst>
          </p:cNvPr>
          <p:cNvSpPr txBox="1">
            <a:spLocks noChangeArrowheads="1"/>
          </p:cNvSpPr>
          <p:nvPr/>
        </p:nvSpPr>
        <p:spPr bwMode="auto">
          <a:xfrm>
            <a:off x="285481" y="3572536"/>
            <a:ext cx="4592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200" dirty="0">
                <a:hlinkClick r:id="rId5">
                  <a:extLst>
                    <a:ext uri="{A12FA001-AC4F-418D-AE19-62706E023703}">
                      <ahyp:hlinkClr xmlns:ahyp="http://schemas.microsoft.com/office/drawing/2018/hyperlinkcolor" val="tx"/>
                    </a:ext>
                  </a:extLst>
                </a:hlinkClick>
              </a:rPr>
              <a:t>https://datascience.nih.gov/strategicplan</a:t>
            </a:r>
            <a:r>
              <a:rPr lang="en-US" altLang="en-US" sz="1200" dirty="0"/>
              <a:t>   </a:t>
            </a:r>
          </a:p>
        </p:txBody>
      </p:sp>
      <p:pic>
        <p:nvPicPr>
          <p:cNvPr id="13" name="Picture 12">
            <a:extLst>
              <a:ext uri="{FF2B5EF4-FFF2-40B4-BE49-F238E27FC236}">
                <a16:creationId xmlns:a16="http://schemas.microsoft.com/office/drawing/2014/main" id="{613E108E-2C3A-4B1F-9770-E0B322FFBFD8}"/>
              </a:ext>
            </a:extLst>
          </p:cNvPr>
          <p:cNvPicPr>
            <a:picLocks noChangeAspect="1"/>
          </p:cNvPicPr>
          <p:nvPr/>
        </p:nvPicPr>
        <p:blipFill>
          <a:blip r:embed="rId6"/>
          <a:stretch>
            <a:fillRect/>
          </a:stretch>
        </p:blipFill>
        <p:spPr>
          <a:xfrm>
            <a:off x="285481" y="1704994"/>
            <a:ext cx="5164826" cy="1785968"/>
          </a:xfrm>
          <a:prstGeom prst="rect">
            <a:avLst/>
          </a:prstGeom>
          <a:ln w="28575">
            <a:solidFill>
              <a:schemeClr val="tx1"/>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B15760E1-C3BE-4C54-B4A9-177F71DA9217}"/>
              </a:ext>
            </a:extLst>
          </p:cNvPr>
          <p:cNvSpPr txBox="1"/>
          <p:nvPr/>
        </p:nvSpPr>
        <p:spPr>
          <a:xfrm>
            <a:off x="285481" y="913927"/>
            <a:ext cx="4030270" cy="461665"/>
          </a:xfrm>
          <a:prstGeom prst="rect">
            <a:avLst/>
          </a:prstGeom>
          <a:noFill/>
        </p:spPr>
        <p:txBody>
          <a:bodyPr wrap="none" rtlCol="0">
            <a:spAutoFit/>
          </a:bodyPr>
          <a:lstStyle/>
          <a:p>
            <a:r>
              <a:rPr lang="en-US" sz="2400" b="1" dirty="0">
                <a:solidFill>
                  <a:schemeClr val="tx2"/>
                </a:solidFill>
              </a:rPr>
              <a:t>Data Sharing is important!</a:t>
            </a:r>
          </a:p>
        </p:txBody>
      </p:sp>
      <p:pic>
        <p:nvPicPr>
          <p:cNvPr id="9" name="Picture 8">
            <a:extLst>
              <a:ext uri="{FF2B5EF4-FFF2-40B4-BE49-F238E27FC236}">
                <a16:creationId xmlns:a16="http://schemas.microsoft.com/office/drawing/2014/main" id="{FDD19AD5-6195-401D-91E0-B46096D6A13E}"/>
              </a:ext>
            </a:extLst>
          </p:cNvPr>
          <p:cNvPicPr>
            <a:picLocks noChangeAspect="1"/>
          </p:cNvPicPr>
          <p:nvPr/>
        </p:nvPicPr>
        <p:blipFill rotWithShape="1">
          <a:blip r:embed="rId7"/>
          <a:srcRect l="1494" t="9873" r="9620" b="4185"/>
          <a:stretch/>
        </p:blipFill>
        <p:spPr>
          <a:xfrm>
            <a:off x="3558687" y="3931110"/>
            <a:ext cx="2977058" cy="2344195"/>
          </a:xfrm>
          <a:prstGeom prst="rect">
            <a:avLst/>
          </a:prstGeom>
        </p:spPr>
      </p:pic>
      <p:sp>
        <p:nvSpPr>
          <p:cNvPr id="14" name="Rectangle 13">
            <a:extLst>
              <a:ext uri="{FF2B5EF4-FFF2-40B4-BE49-F238E27FC236}">
                <a16:creationId xmlns:a16="http://schemas.microsoft.com/office/drawing/2014/main" id="{7CB26178-98DF-40CF-BDB0-B82FB1FE0031}"/>
              </a:ext>
            </a:extLst>
          </p:cNvPr>
          <p:cNvSpPr/>
          <p:nvPr/>
        </p:nvSpPr>
        <p:spPr>
          <a:xfrm>
            <a:off x="3545780" y="6178538"/>
            <a:ext cx="3337402" cy="461665"/>
          </a:xfrm>
          <a:prstGeom prst="rect">
            <a:avLst/>
          </a:prstGeom>
        </p:spPr>
        <p:txBody>
          <a:bodyPr wrap="square">
            <a:spAutoFit/>
          </a:bodyPr>
          <a:lstStyle/>
          <a:p>
            <a:r>
              <a:rPr lang="en-US" sz="1200" dirty="0">
                <a:hlinkClick r:id="rId8"/>
              </a:rPr>
              <a:t>https://www.niehs.nih.gov/about/strategicplan/strategicplan20182023_508.pdf</a:t>
            </a:r>
            <a:r>
              <a:rPr lang="en-US" sz="1200" dirty="0"/>
              <a:t> </a:t>
            </a:r>
          </a:p>
        </p:txBody>
      </p:sp>
      <p:sp>
        <p:nvSpPr>
          <p:cNvPr id="3" name="TextBox 2">
            <a:extLst>
              <a:ext uri="{FF2B5EF4-FFF2-40B4-BE49-F238E27FC236}">
                <a16:creationId xmlns:a16="http://schemas.microsoft.com/office/drawing/2014/main" id="{21AD5648-0860-4CD9-9C53-94A17146F923}"/>
              </a:ext>
            </a:extLst>
          </p:cNvPr>
          <p:cNvSpPr txBox="1"/>
          <p:nvPr/>
        </p:nvSpPr>
        <p:spPr>
          <a:xfrm>
            <a:off x="186263" y="1312492"/>
            <a:ext cx="3236784" cy="369332"/>
          </a:xfrm>
          <a:prstGeom prst="rect">
            <a:avLst/>
          </a:prstGeom>
          <a:noFill/>
        </p:spPr>
        <p:txBody>
          <a:bodyPr wrap="none" rtlCol="0">
            <a:spAutoFit/>
          </a:bodyPr>
          <a:lstStyle/>
          <a:p>
            <a:r>
              <a:rPr lang="en-US" b="1" dirty="0"/>
              <a:t>National Institutes of Health</a:t>
            </a:r>
          </a:p>
        </p:txBody>
      </p:sp>
      <p:sp>
        <p:nvSpPr>
          <p:cNvPr id="15" name="TextBox 14">
            <a:extLst>
              <a:ext uri="{FF2B5EF4-FFF2-40B4-BE49-F238E27FC236}">
                <a16:creationId xmlns:a16="http://schemas.microsoft.com/office/drawing/2014/main" id="{C13E350D-F189-43D3-ACB9-5A6E28D34E40}"/>
              </a:ext>
            </a:extLst>
          </p:cNvPr>
          <p:cNvSpPr txBox="1"/>
          <p:nvPr/>
        </p:nvSpPr>
        <p:spPr>
          <a:xfrm>
            <a:off x="994405" y="4622178"/>
            <a:ext cx="2977059" cy="923330"/>
          </a:xfrm>
          <a:prstGeom prst="rect">
            <a:avLst/>
          </a:prstGeom>
          <a:noFill/>
        </p:spPr>
        <p:txBody>
          <a:bodyPr wrap="square" rtlCol="0">
            <a:spAutoFit/>
          </a:bodyPr>
          <a:lstStyle/>
          <a:p>
            <a:r>
              <a:rPr lang="en-US" b="1" dirty="0"/>
              <a:t>National Institute of Environmental Health Sciences</a:t>
            </a:r>
          </a:p>
        </p:txBody>
      </p:sp>
      <p:sp>
        <p:nvSpPr>
          <p:cNvPr id="16" name="TextBox 15">
            <a:extLst>
              <a:ext uri="{FF2B5EF4-FFF2-40B4-BE49-F238E27FC236}">
                <a16:creationId xmlns:a16="http://schemas.microsoft.com/office/drawing/2014/main" id="{9F808CF2-42B1-4964-A6EF-757BA92BB6A3}"/>
              </a:ext>
            </a:extLst>
          </p:cNvPr>
          <p:cNvSpPr txBox="1"/>
          <p:nvPr/>
        </p:nvSpPr>
        <p:spPr>
          <a:xfrm>
            <a:off x="7230619" y="1462661"/>
            <a:ext cx="4069552" cy="369332"/>
          </a:xfrm>
          <a:prstGeom prst="rect">
            <a:avLst/>
          </a:prstGeom>
          <a:noFill/>
        </p:spPr>
        <p:txBody>
          <a:bodyPr wrap="square" rtlCol="0">
            <a:spAutoFit/>
          </a:bodyPr>
          <a:lstStyle/>
          <a:p>
            <a:r>
              <a:rPr lang="en-US" b="1" dirty="0"/>
              <a:t>Superfund Research Program</a:t>
            </a:r>
          </a:p>
        </p:txBody>
      </p:sp>
    </p:spTree>
    <p:extLst>
      <p:ext uri="{BB962C8B-B14F-4D97-AF65-F5344CB8AC3E}">
        <p14:creationId xmlns:p14="http://schemas.microsoft.com/office/powerpoint/2010/main" val="270968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FD0AC40-AD92-4833-823D-9CB365B14854}"/>
              </a:ext>
            </a:extLst>
          </p:cNvPr>
          <p:cNvPicPr>
            <a:picLocks noChangeAspect="1"/>
          </p:cNvPicPr>
          <p:nvPr/>
        </p:nvPicPr>
        <p:blipFill>
          <a:blip r:embed="rId3"/>
          <a:stretch>
            <a:fillRect/>
          </a:stretch>
        </p:blipFill>
        <p:spPr>
          <a:xfrm>
            <a:off x="835927" y="1633371"/>
            <a:ext cx="6014871" cy="4438110"/>
          </a:xfrm>
          <a:prstGeom prst="rect">
            <a:avLst/>
          </a:prstGeom>
        </p:spPr>
      </p:pic>
      <p:pic>
        <p:nvPicPr>
          <p:cNvPr id="2" name="Picture 1">
            <a:extLst>
              <a:ext uri="{FF2B5EF4-FFF2-40B4-BE49-F238E27FC236}">
                <a16:creationId xmlns:a16="http://schemas.microsoft.com/office/drawing/2014/main" id="{7E04B11C-BD0B-4F9C-855C-532A7E90B583}"/>
              </a:ext>
            </a:extLst>
          </p:cNvPr>
          <p:cNvPicPr>
            <a:picLocks noChangeAspect="1"/>
          </p:cNvPicPr>
          <p:nvPr/>
        </p:nvPicPr>
        <p:blipFill>
          <a:blip r:embed="rId4"/>
          <a:stretch>
            <a:fillRect/>
          </a:stretch>
        </p:blipFill>
        <p:spPr>
          <a:xfrm>
            <a:off x="7425352" y="1835623"/>
            <a:ext cx="4080062" cy="3640992"/>
          </a:xfrm>
          <a:prstGeom prst="rect">
            <a:avLst/>
          </a:prstGeom>
        </p:spPr>
      </p:pic>
      <p:sp>
        <p:nvSpPr>
          <p:cNvPr id="3" name="Title 2">
            <a:extLst>
              <a:ext uri="{FF2B5EF4-FFF2-40B4-BE49-F238E27FC236}">
                <a16:creationId xmlns:a16="http://schemas.microsoft.com/office/drawing/2014/main" id="{B87177C0-2EC7-46AD-BCE9-757F5A1F63DC}"/>
              </a:ext>
            </a:extLst>
          </p:cNvPr>
          <p:cNvSpPr>
            <a:spLocks noGrp="1"/>
          </p:cNvSpPr>
          <p:nvPr>
            <p:ph type="title"/>
          </p:nvPr>
        </p:nvSpPr>
        <p:spPr>
          <a:xfrm>
            <a:off x="233293" y="729978"/>
            <a:ext cx="8229600" cy="730250"/>
          </a:xfrm>
        </p:spPr>
        <p:txBody>
          <a:bodyPr/>
          <a:lstStyle/>
          <a:p>
            <a:r>
              <a:rPr lang="en-US" sz="3200" dirty="0"/>
              <a:t>Superfund Research Program (SRP) Mandates under SARA</a:t>
            </a:r>
            <a:endParaRPr lang="en-US" sz="2800" dirty="0"/>
          </a:p>
        </p:txBody>
      </p:sp>
    </p:spTree>
    <p:extLst>
      <p:ext uri="{BB962C8B-B14F-4D97-AF65-F5344CB8AC3E}">
        <p14:creationId xmlns:p14="http://schemas.microsoft.com/office/powerpoint/2010/main" val="60896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wn Arrow 36">
            <a:extLst>
              <a:ext uri="{FF2B5EF4-FFF2-40B4-BE49-F238E27FC236}">
                <a16:creationId xmlns:a16="http://schemas.microsoft.com/office/drawing/2014/main" id="{1FBEAD5D-ACD0-41F2-8CFC-BBDCB41DDB2C}"/>
              </a:ext>
            </a:extLst>
          </p:cNvPr>
          <p:cNvSpPr/>
          <p:nvPr/>
        </p:nvSpPr>
        <p:spPr>
          <a:xfrm>
            <a:off x="4379417" y="4910002"/>
            <a:ext cx="400020" cy="1012016"/>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2" name="Up-Down Arrow 26">
            <a:extLst>
              <a:ext uri="{FF2B5EF4-FFF2-40B4-BE49-F238E27FC236}">
                <a16:creationId xmlns:a16="http://schemas.microsoft.com/office/drawing/2014/main" id="{8D16876A-6F4C-4D77-ABA0-F8EE3418E3D9}"/>
              </a:ext>
            </a:extLst>
          </p:cNvPr>
          <p:cNvSpPr/>
          <p:nvPr/>
        </p:nvSpPr>
        <p:spPr>
          <a:xfrm>
            <a:off x="4414589" y="2746941"/>
            <a:ext cx="322213" cy="1583316"/>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65" name="Bent-Up Arrow 64"/>
          <p:cNvSpPr/>
          <p:nvPr/>
        </p:nvSpPr>
        <p:spPr>
          <a:xfrm flipH="1">
            <a:off x="1537695" y="5487230"/>
            <a:ext cx="2375466" cy="811734"/>
          </a:xfrm>
          <a:prstGeom prst="bentUpArrow">
            <a:avLst>
              <a:gd name="adj1" fmla="val 22895"/>
              <a:gd name="adj2" fmla="val 2500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3" name="Bent-Up Arrow 42"/>
          <p:cNvSpPr/>
          <p:nvPr/>
        </p:nvSpPr>
        <p:spPr>
          <a:xfrm>
            <a:off x="5321901" y="5460669"/>
            <a:ext cx="2375466" cy="825254"/>
          </a:xfrm>
          <a:prstGeom prst="bentUpArrow">
            <a:avLst>
              <a:gd name="adj1" fmla="val 21267"/>
              <a:gd name="adj2" fmla="val 25000"/>
              <a:gd name="adj3" fmla="val 2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1" name="TextBox 40"/>
          <p:cNvSpPr txBox="1"/>
          <p:nvPr/>
        </p:nvSpPr>
        <p:spPr>
          <a:xfrm>
            <a:off x="3847539" y="4330257"/>
            <a:ext cx="1509658" cy="510778"/>
          </a:xfrm>
          <a:prstGeom prst="roundRect">
            <a:avLst/>
          </a:prstGeom>
          <a:solidFill>
            <a:srgbClr val="385597"/>
          </a:solidFill>
          <a:ln w="28575">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2400" b="1" dirty="0">
                <a:solidFill>
                  <a:prstClr val="white"/>
                </a:solidFill>
                <a:latin typeface="Arial Narrow" panose="020B0606020202030204" pitchFamily="34" charset="0"/>
              </a:rPr>
              <a:t>Problem</a:t>
            </a:r>
          </a:p>
        </p:txBody>
      </p:sp>
      <p:sp>
        <p:nvSpPr>
          <p:cNvPr id="36" name="TextBox 35"/>
          <p:cNvSpPr txBox="1"/>
          <p:nvPr/>
        </p:nvSpPr>
        <p:spPr>
          <a:xfrm>
            <a:off x="3853559" y="5991474"/>
            <a:ext cx="1509658" cy="510778"/>
          </a:xfrm>
          <a:prstGeom prst="roundRect">
            <a:avLst/>
          </a:prstGeom>
          <a:solidFill>
            <a:srgbClr val="385597"/>
          </a:solidFill>
          <a:ln w="28575">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defRPr/>
            </a:pPr>
            <a:r>
              <a:rPr lang="en-US" sz="2400" b="1" dirty="0">
                <a:solidFill>
                  <a:prstClr val="white"/>
                </a:solidFill>
                <a:latin typeface="Arial Narrow" panose="020B0606020202030204" pitchFamily="34" charset="0"/>
              </a:rPr>
              <a:t>Solution</a:t>
            </a:r>
          </a:p>
        </p:txBody>
      </p:sp>
      <p:sp>
        <p:nvSpPr>
          <p:cNvPr id="69" name="TextBox 68"/>
          <p:cNvSpPr txBox="1"/>
          <p:nvPr/>
        </p:nvSpPr>
        <p:spPr>
          <a:xfrm>
            <a:off x="554447" y="4468424"/>
            <a:ext cx="2236550" cy="783193"/>
          </a:xfrm>
          <a:prstGeom prst="roundRect">
            <a:avLst/>
          </a:prstGeom>
          <a:solidFill>
            <a:srgbClr val="4399C8"/>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defRPr/>
            </a:pPr>
            <a:r>
              <a:rPr lang="en-US" sz="2000" b="1" dirty="0">
                <a:solidFill>
                  <a:schemeClr val="bg1"/>
                </a:solidFill>
                <a:latin typeface="Arial Narrow" panose="020B0606020202030204" pitchFamily="34" charset="0"/>
              </a:rPr>
              <a:t>Superfund Stakeholders</a:t>
            </a:r>
          </a:p>
        </p:txBody>
      </p:sp>
      <p:sp>
        <p:nvSpPr>
          <p:cNvPr id="71" name="TextBox 70"/>
          <p:cNvSpPr txBox="1"/>
          <p:nvPr/>
        </p:nvSpPr>
        <p:spPr>
          <a:xfrm>
            <a:off x="6205821" y="4468424"/>
            <a:ext cx="2375466" cy="783193"/>
          </a:xfrm>
          <a:prstGeom prst="roundRect">
            <a:avLst/>
          </a:prstGeom>
          <a:solidFill>
            <a:srgbClr val="4399C8"/>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defRPr/>
            </a:pPr>
            <a:r>
              <a:rPr lang="en-US" sz="2000" b="1" dirty="0">
                <a:solidFill>
                  <a:schemeClr val="bg1"/>
                </a:solidFill>
                <a:latin typeface="Arial Narrow" panose="020B0606020202030204" pitchFamily="34" charset="0"/>
              </a:rPr>
              <a:t>Stakeholder Communities</a:t>
            </a:r>
          </a:p>
        </p:txBody>
      </p:sp>
      <p:sp>
        <p:nvSpPr>
          <p:cNvPr id="9" name="Rectangle: Rounded Corners 8">
            <a:extLst>
              <a:ext uri="{FF2B5EF4-FFF2-40B4-BE49-F238E27FC236}">
                <a16:creationId xmlns:a16="http://schemas.microsoft.com/office/drawing/2014/main" id="{1293C7C2-963B-4056-BFAE-65A246C4BEAB}"/>
              </a:ext>
            </a:extLst>
          </p:cNvPr>
          <p:cNvSpPr/>
          <p:nvPr/>
        </p:nvSpPr>
        <p:spPr>
          <a:xfrm>
            <a:off x="1396101" y="1467103"/>
            <a:ext cx="2186086" cy="1087981"/>
          </a:xfrm>
          <a:prstGeom prst="roundRect">
            <a:avLst/>
          </a:prstGeom>
          <a:solidFill>
            <a:srgbClr val="4399C8"/>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solidFill>
                  <a:schemeClr val="bg1"/>
                </a:solidFill>
                <a:latin typeface="Arial Narrow" panose="020B0606020202030204" pitchFamily="34" charset="0"/>
              </a:rPr>
              <a:t>Biomedical Science</a:t>
            </a:r>
          </a:p>
        </p:txBody>
      </p:sp>
      <p:sp>
        <p:nvSpPr>
          <p:cNvPr id="30" name="Rectangle: Rounded Corners 29">
            <a:extLst>
              <a:ext uri="{FF2B5EF4-FFF2-40B4-BE49-F238E27FC236}">
                <a16:creationId xmlns:a16="http://schemas.microsoft.com/office/drawing/2014/main" id="{8A6DE05B-3EAE-4190-9631-DF273BAFDEC5}"/>
              </a:ext>
            </a:extLst>
          </p:cNvPr>
          <p:cNvSpPr/>
          <p:nvPr/>
        </p:nvSpPr>
        <p:spPr>
          <a:xfrm>
            <a:off x="5654833" y="1467103"/>
            <a:ext cx="2186086" cy="1071349"/>
          </a:xfrm>
          <a:prstGeom prst="roundRect">
            <a:avLst/>
          </a:prstGeom>
          <a:solidFill>
            <a:srgbClr val="4399C8"/>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solidFill>
                  <a:schemeClr val="bg1"/>
                </a:solidFill>
                <a:latin typeface="Arial Narrow" panose="020B0606020202030204" pitchFamily="34" charset="0"/>
              </a:rPr>
              <a:t>Environmental Science and Engineering </a:t>
            </a:r>
          </a:p>
        </p:txBody>
      </p:sp>
      <p:sp>
        <p:nvSpPr>
          <p:cNvPr id="34" name="Rectangle: Rounded Corners 33">
            <a:extLst>
              <a:ext uri="{FF2B5EF4-FFF2-40B4-BE49-F238E27FC236}">
                <a16:creationId xmlns:a16="http://schemas.microsoft.com/office/drawing/2014/main" id="{45BAC2DC-6991-4BB2-9EA6-55A01EBABEAD}"/>
              </a:ext>
            </a:extLst>
          </p:cNvPr>
          <p:cNvSpPr/>
          <p:nvPr/>
        </p:nvSpPr>
        <p:spPr>
          <a:xfrm>
            <a:off x="1079731" y="3522152"/>
            <a:ext cx="1944578" cy="883309"/>
          </a:xfrm>
          <a:prstGeom prst="roundRect">
            <a:avLst/>
          </a:prstGeom>
          <a:solidFill>
            <a:srgbClr val="01675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latin typeface="Arial Narrow" panose="020B0606020202030204" pitchFamily="34" charset="0"/>
              </a:rPr>
              <a:t>Research Translation</a:t>
            </a:r>
          </a:p>
        </p:txBody>
      </p:sp>
      <p:sp>
        <p:nvSpPr>
          <p:cNvPr id="35" name="Rectangle: Rounded Corners 34">
            <a:extLst>
              <a:ext uri="{FF2B5EF4-FFF2-40B4-BE49-F238E27FC236}">
                <a16:creationId xmlns:a16="http://schemas.microsoft.com/office/drawing/2014/main" id="{BA3677CF-AA8D-4B41-8664-B41CD46A2D58}"/>
              </a:ext>
            </a:extLst>
          </p:cNvPr>
          <p:cNvSpPr/>
          <p:nvPr/>
        </p:nvSpPr>
        <p:spPr>
          <a:xfrm>
            <a:off x="6120167" y="3501986"/>
            <a:ext cx="1944578" cy="889612"/>
          </a:xfrm>
          <a:prstGeom prst="roundRect">
            <a:avLst/>
          </a:prstGeom>
          <a:solidFill>
            <a:srgbClr val="01675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latin typeface="Arial Narrow" panose="020B0606020202030204" pitchFamily="34" charset="0"/>
              </a:rPr>
              <a:t>Community Engagement</a:t>
            </a:r>
          </a:p>
        </p:txBody>
      </p:sp>
      <p:sp>
        <p:nvSpPr>
          <p:cNvPr id="37" name="Up-Down Arrow 26">
            <a:extLst>
              <a:ext uri="{FF2B5EF4-FFF2-40B4-BE49-F238E27FC236}">
                <a16:creationId xmlns:a16="http://schemas.microsoft.com/office/drawing/2014/main" id="{5F2D6E80-C04B-46AF-B56D-8F67B3826A03}"/>
              </a:ext>
            </a:extLst>
          </p:cNvPr>
          <p:cNvSpPr/>
          <p:nvPr/>
        </p:nvSpPr>
        <p:spPr>
          <a:xfrm rot="18420176">
            <a:off x="6043147" y="2572388"/>
            <a:ext cx="325351" cy="1046404"/>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8" name="Down Arrow 36">
            <a:extLst>
              <a:ext uri="{FF2B5EF4-FFF2-40B4-BE49-F238E27FC236}">
                <a16:creationId xmlns:a16="http://schemas.microsoft.com/office/drawing/2014/main" id="{385A07A9-B3C2-492C-9D96-A4062107CC8D}"/>
              </a:ext>
            </a:extLst>
          </p:cNvPr>
          <p:cNvSpPr/>
          <p:nvPr/>
        </p:nvSpPr>
        <p:spPr>
          <a:xfrm rot="3282839">
            <a:off x="2731664" y="2528370"/>
            <a:ext cx="325352" cy="109672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0" name="Up-Down Arrow 26">
            <a:extLst>
              <a:ext uri="{FF2B5EF4-FFF2-40B4-BE49-F238E27FC236}">
                <a16:creationId xmlns:a16="http://schemas.microsoft.com/office/drawing/2014/main" id="{5B10E1E1-05C8-4BE4-B580-91E37DE08C4D}"/>
              </a:ext>
            </a:extLst>
          </p:cNvPr>
          <p:cNvSpPr/>
          <p:nvPr/>
        </p:nvSpPr>
        <p:spPr>
          <a:xfrm rot="18420176">
            <a:off x="3412366" y="4378605"/>
            <a:ext cx="325351" cy="1249780"/>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2" name="Up-Down Arrow 26">
            <a:extLst>
              <a:ext uri="{FF2B5EF4-FFF2-40B4-BE49-F238E27FC236}">
                <a16:creationId xmlns:a16="http://schemas.microsoft.com/office/drawing/2014/main" id="{CD656CE8-8AAE-4B06-9CBB-A47E7E0B3FE2}"/>
              </a:ext>
            </a:extLst>
          </p:cNvPr>
          <p:cNvSpPr/>
          <p:nvPr/>
        </p:nvSpPr>
        <p:spPr>
          <a:xfrm rot="3077674">
            <a:off x="5349265" y="4365706"/>
            <a:ext cx="312128" cy="1353506"/>
          </a:xfrm>
          <a:prstGeom prst="up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44" name="Rectangle: Rounded Corners 43">
            <a:extLst>
              <a:ext uri="{FF2B5EF4-FFF2-40B4-BE49-F238E27FC236}">
                <a16:creationId xmlns:a16="http://schemas.microsoft.com/office/drawing/2014/main" id="{DCDEF8CA-1B62-479C-8B74-7637F1AAA7CF}"/>
              </a:ext>
            </a:extLst>
          </p:cNvPr>
          <p:cNvSpPr/>
          <p:nvPr/>
        </p:nvSpPr>
        <p:spPr>
          <a:xfrm>
            <a:off x="3349333" y="1880172"/>
            <a:ext cx="2506071" cy="822303"/>
          </a:xfrm>
          <a:prstGeom prst="roundRect">
            <a:avLst/>
          </a:prstGeom>
          <a:solidFill>
            <a:srgbClr val="01675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latin typeface="Arial Narrow" panose="020B0606020202030204" pitchFamily="34" charset="0"/>
              </a:rPr>
              <a:t>Research &amp; Training</a:t>
            </a:r>
          </a:p>
        </p:txBody>
      </p:sp>
      <p:sp>
        <p:nvSpPr>
          <p:cNvPr id="3" name="Title 2">
            <a:extLst>
              <a:ext uri="{FF2B5EF4-FFF2-40B4-BE49-F238E27FC236}">
                <a16:creationId xmlns:a16="http://schemas.microsoft.com/office/drawing/2014/main" id="{1FA47939-0A07-44EE-82F7-047156E03E45}"/>
              </a:ext>
            </a:extLst>
          </p:cNvPr>
          <p:cNvSpPr>
            <a:spLocks noGrp="1"/>
          </p:cNvSpPr>
          <p:nvPr>
            <p:ph type="title"/>
          </p:nvPr>
        </p:nvSpPr>
        <p:spPr>
          <a:xfrm>
            <a:off x="248252" y="766789"/>
            <a:ext cx="11108750" cy="730250"/>
          </a:xfrm>
        </p:spPr>
        <p:txBody>
          <a:bodyPr/>
          <a:lstStyle/>
          <a:p>
            <a:r>
              <a:rPr lang="en-US" sz="2800" dirty="0"/>
              <a:t>Enhancing Collaborative Science at the Level of the Data</a:t>
            </a:r>
            <a:endParaRPr lang="en-US" dirty="0"/>
          </a:p>
        </p:txBody>
      </p:sp>
      <p:grpSp>
        <p:nvGrpSpPr>
          <p:cNvPr id="7" name="Group 6">
            <a:extLst>
              <a:ext uri="{FF2B5EF4-FFF2-40B4-BE49-F238E27FC236}">
                <a16:creationId xmlns:a16="http://schemas.microsoft.com/office/drawing/2014/main" id="{6F9A4FA9-FF82-43AD-AC6B-982D221C5E44}"/>
              </a:ext>
            </a:extLst>
          </p:cNvPr>
          <p:cNvGrpSpPr/>
          <p:nvPr/>
        </p:nvGrpSpPr>
        <p:grpSpPr>
          <a:xfrm>
            <a:off x="3349333" y="1491418"/>
            <a:ext cx="8073102" cy="3514782"/>
            <a:chOff x="3349333" y="1491418"/>
            <a:chExt cx="8073102" cy="3514782"/>
          </a:xfrm>
        </p:grpSpPr>
        <p:sp>
          <p:nvSpPr>
            <p:cNvPr id="23" name="Rectangle: Rounded Corners 22">
              <a:extLst>
                <a:ext uri="{FF2B5EF4-FFF2-40B4-BE49-F238E27FC236}">
                  <a16:creationId xmlns:a16="http://schemas.microsoft.com/office/drawing/2014/main" id="{866C4E7E-BDA1-4770-A635-EF59F97195EA}"/>
                </a:ext>
              </a:extLst>
            </p:cNvPr>
            <p:cNvSpPr/>
            <p:nvPr/>
          </p:nvSpPr>
          <p:spPr>
            <a:xfrm>
              <a:off x="3349333" y="3103298"/>
              <a:ext cx="2506071" cy="812713"/>
            </a:xfrm>
            <a:prstGeom prst="roundRect">
              <a:avLst/>
            </a:prstGeom>
            <a:solidFill>
              <a:srgbClr val="851D3E"/>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900" b="1" dirty="0">
                  <a:solidFill>
                    <a:schemeClr val="bg1"/>
                  </a:solidFill>
                  <a:latin typeface="Arial Narrow" panose="020B0606020202030204" pitchFamily="34" charset="0"/>
                </a:rPr>
                <a:t>Data Management and Analysis Core</a:t>
              </a:r>
            </a:p>
          </p:txBody>
        </p:sp>
        <p:sp>
          <p:nvSpPr>
            <p:cNvPr id="21" name="Rectangle: Rounded Corners 20">
              <a:extLst>
                <a:ext uri="{FF2B5EF4-FFF2-40B4-BE49-F238E27FC236}">
                  <a16:creationId xmlns:a16="http://schemas.microsoft.com/office/drawing/2014/main" id="{C6F53B02-9828-40A7-BE9D-3C5AD4A3F0B2}"/>
                </a:ext>
              </a:extLst>
            </p:cNvPr>
            <p:cNvSpPr/>
            <p:nvPr/>
          </p:nvSpPr>
          <p:spPr>
            <a:xfrm>
              <a:off x="8916364" y="1491418"/>
              <a:ext cx="2506071" cy="812713"/>
            </a:xfrm>
            <a:prstGeom prst="roundRect">
              <a:avLst/>
            </a:prstGeom>
            <a:solidFill>
              <a:schemeClr val="tx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solidFill>
                    <a:schemeClr val="bg1"/>
                  </a:solidFill>
                  <a:latin typeface="Arial Narrow" panose="020B0606020202030204" pitchFamily="34" charset="0"/>
                </a:rPr>
                <a:t>FA</a:t>
              </a:r>
              <a:r>
                <a:rPr lang="en-US" sz="4000" b="1" u="sng" dirty="0">
                  <a:solidFill>
                    <a:schemeClr val="bg1"/>
                  </a:solidFill>
                  <a:latin typeface="Arial Narrow" panose="020B0606020202030204" pitchFamily="34" charset="0"/>
                </a:rPr>
                <a:t>IR</a:t>
              </a:r>
            </a:p>
          </p:txBody>
        </p:sp>
        <p:cxnSp>
          <p:nvCxnSpPr>
            <p:cNvPr id="4" name="Straight Arrow Connector 3">
              <a:extLst>
                <a:ext uri="{FF2B5EF4-FFF2-40B4-BE49-F238E27FC236}">
                  <a16:creationId xmlns:a16="http://schemas.microsoft.com/office/drawing/2014/main" id="{4773822A-A577-4285-B384-24DFDADB74E0}"/>
                </a:ext>
              </a:extLst>
            </p:cNvPr>
            <p:cNvCxnSpPr>
              <a:cxnSpLocks/>
            </p:cNvCxnSpPr>
            <p:nvPr/>
          </p:nvCxnSpPr>
          <p:spPr>
            <a:xfrm flipH="1">
              <a:off x="5902200" y="2195530"/>
              <a:ext cx="3073519" cy="11941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FB7B44F-F5FF-40CA-BA8A-B3B84676F486}"/>
                </a:ext>
              </a:extLst>
            </p:cNvPr>
            <p:cNvCxnSpPr>
              <a:cxnSpLocks/>
            </p:cNvCxnSpPr>
            <p:nvPr/>
          </p:nvCxnSpPr>
          <p:spPr>
            <a:xfrm>
              <a:off x="10307135" y="2304131"/>
              <a:ext cx="1" cy="1156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DE3BC61-CF55-4E9E-BFCE-11561EF7846B}"/>
                </a:ext>
              </a:extLst>
            </p:cNvPr>
            <p:cNvSpPr/>
            <p:nvPr/>
          </p:nvSpPr>
          <p:spPr>
            <a:xfrm>
              <a:off x="9477478" y="3472166"/>
              <a:ext cx="1659314" cy="1534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External USE CASES</a:t>
              </a:r>
            </a:p>
          </p:txBody>
        </p:sp>
      </p:grpSp>
      <p:grpSp>
        <p:nvGrpSpPr>
          <p:cNvPr id="6" name="Group 5">
            <a:extLst>
              <a:ext uri="{FF2B5EF4-FFF2-40B4-BE49-F238E27FC236}">
                <a16:creationId xmlns:a16="http://schemas.microsoft.com/office/drawing/2014/main" id="{4AC6B53E-5D84-43FF-B65C-D6352DFE51AF}"/>
              </a:ext>
            </a:extLst>
          </p:cNvPr>
          <p:cNvGrpSpPr/>
          <p:nvPr/>
        </p:nvGrpSpPr>
        <p:grpSpPr>
          <a:xfrm>
            <a:off x="10064819" y="5155463"/>
            <a:ext cx="1562607" cy="978408"/>
            <a:chOff x="10064819" y="5155463"/>
            <a:chExt cx="1562607" cy="978408"/>
          </a:xfrm>
        </p:grpSpPr>
        <p:sp>
          <p:nvSpPr>
            <p:cNvPr id="2" name="Arrow: Right 1">
              <a:extLst>
                <a:ext uri="{FF2B5EF4-FFF2-40B4-BE49-F238E27FC236}">
                  <a16:creationId xmlns:a16="http://schemas.microsoft.com/office/drawing/2014/main" id="{50EF3BD0-F751-41D9-B5DE-5D1254DBEA79}"/>
                </a:ext>
              </a:extLst>
            </p:cNvPr>
            <p:cNvSpPr/>
            <p:nvPr/>
          </p:nvSpPr>
          <p:spPr>
            <a:xfrm rot="16200000">
              <a:off x="9817931" y="540235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F2FF5F-AA43-41F3-B6E3-28EADF86AC46}"/>
                </a:ext>
              </a:extLst>
            </p:cNvPr>
            <p:cNvSpPr txBox="1"/>
            <p:nvPr/>
          </p:nvSpPr>
          <p:spPr>
            <a:xfrm>
              <a:off x="10463932" y="5433390"/>
              <a:ext cx="1163494" cy="646331"/>
            </a:xfrm>
            <a:prstGeom prst="rect">
              <a:avLst/>
            </a:prstGeom>
            <a:noFill/>
          </p:spPr>
          <p:txBody>
            <a:bodyPr wrap="square" rtlCol="0">
              <a:spAutoFit/>
            </a:bodyPr>
            <a:lstStyle/>
            <a:p>
              <a:pPr algn="ctr"/>
              <a:r>
                <a:rPr lang="en-US" b="1" dirty="0"/>
                <a:t>Existing Data</a:t>
              </a:r>
            </a:p>
          </p:txBody>
        </p:sp>
      </p:grpSp>
    </p:spTree>
    <p:extLst>
      <p:ext uri="{BB962C8B-B14F-4D97-AF65-F5344CB8AC3E}">
        <p14:creationId xmlns:p14="http://schemas.microsoft.com/office/powerpoint/2010/main" val="133431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3CE7CBE-0AAF-46F7-85BA-9468FF1950B0}"/>
              </a:ext>
            </a:extLst>
          </p:cNvPr>
          <p:cNvGrpSpPr/>
          <p:nvPr/>
        </p:nvGrpSpPr>
        <p:grpSpPr>
          <a:xfrm>
            <a:off x="0" y="2207127"/>
            <a:ext cx="6450676" cy="4419123"/>
            <a:chOff x="3178351" y="1878578"/>
            <a:chExt cx="6058586" cy="5386436"/>
          </a:xfrm>
        </p:grpSpPr>
        <p:sp>
          <p:nvSpPr>
            <p:cNvPr id="13" name="Rectangle 12">
              <a:extLst>
                <a:ext uri="{FF2B5EF4-FFF2-40B4-BE49-F238E27FC236}">
                  <a16:creationId xmlns:a16="http://schemas.microsoft.com/office/drawing/2014/main" id="{16197020-07D1-410B-B74C-33C55104C529}"/>
                </a:ext>
              </a:extLst>
            </p:cNvPr>
            <p:cNvSpPr/>
            <p:nvPr/>
          </p:nvSpPr>
          <p:spPr>
            <a:xfrm>
              <a:off x="6259239" y="5430071"/>
              <a:ext cx="2848079" cy="1419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E83C876-5950-42BD-B663-4F789B198F8A}"/>
                </a:ext>
              </a:extLst>
            </p:cNvPr>
            <p:cNvGrpSpPr/>
            <p:nvPr/>
          </p:nvGrpSpPr>
          <p:grpSpPr>
            <a:xfrm>
              <a:off x="3178351" y="1878578"/>
              <a:ext cx="6058586" cy="5386436"/>
              <a:chOff x="-277786" y="1544866"/>
              <a:chExt cx="6058586" cy="5386436"/>
            </a:xfrm>
          </p:grpSpPr>
          <p:grpSp>
            <p:nvGrpSpPr>
              <p:cNvPr id="21" name="Group 20">
                <a:extLst>
                  <a:ext uri="{FF2B5EF4-FFF2-40B4-BE49-F238E27FC236}">
                    <a16:creationId xmlns:a16="http://schemas.microsoft.com/office/drawing/2014/main" id="{F161FF04-D22B-44E0-A1F0-306A320B98DB}"/>
                  </a:ext>
                </a:extLst>
              </p:cNvPr>
              <p:cNvGrpSpPr/>
              <p:nvPr/>
            </p:nvGrpSpPr>
            <p:grpSpPr>
              <a:xfrm>
                <a:off x="-277786" y="1544866"/>
                <a:ext cx="6058586" cy="5386436"/>
                <a:chOff x="-277786" y="1544866"/>
                <a:chExt cx="6058586" cy="5386436"/>
              </a:xfrm>
            </p:grpSpPr>
            <p:grpSp>
              <p:nvGrpSpPr>
                <p:cNvPr id="26" name="Group 25">
                  <a:extLst>
                    <a:ext uri="{FF2B5EF4-FFF2-40B4-BE49-F238E27FC236}">
                      <a16:creationId xmlns:a16="http://schemas.microsoft.com/office/drawing/2014/main" id="{CA5A8456-46D3-4244-A7D8-A6F27A01BF98}"/>
                    </a:ext>
                  </a:extLst>
                </p:cNvPr>
                <p:cNvGrpSpPr/>
                <p:nvPr/>
              </p:nvGrpSpPr>
              <p:grpSpPr>
                <a:xfrm>
                  <a:off x="-277786" y="1544866"/>
                  <a:ext cx="6058586" cy="5091373"/>
                  <a:chOff x="-77504" y="1398545"/>
                  <a:chExt cx="6058586" cy="5091373"/>
                </a:xfrm>
              </p:grpSpPr>
              <p:sp>
                <p:nvSpPr>
                  <p:cNvPr id="28" name="Minus Sign 27">
                    <a:extLst>
                      <a:ext uri="{FF2B5EF4-FFF2-40B4-BE49-F238E27FC236}">
                        <a16:creationId xmlns:a16="http://schemas.microsoft.com/office/drawing/2014/main" id="{B06163BF-AFB8-491A-BC24-ADA44AE6C308}"/>
                      </a:ext>
                    </a:extLst>
                  </p:cNvPr>
                  <p:cNvSpPr/>
                  <p:nvPr/>
                </p:nvSpPr>
                <p:spPr>
                  <a:xfrm rot="21300000">
                    <a:off x="-77504" y="3388893"/>
                    <a:ext cx="6058586" cy="693799"/>
                  </a:xfrm>
                  <a:prstGeom prst="mathMinus">
                    <a:avLst/>
                  </a:prstGeom>
                  <a:solidFill>
                    <a:srgbClr val="01818E"/>
                  </a:solidFill>
                  <a:ln>
                    <a:solidFill>
                      <a:schemeClr val="accent6">
                        <a:lumMod val="50000"/>
                      </a:schemeClr>
                    </a:solidFill>
                  </a:ln>
                  <a:scene3d>
                    <a:camera prst="orthographicFront"/>
                    <a:lightRig rig="chilly" dir="t"/>
                  </a:scene3d>
                  <a:sp3d z="12700" extrusionH="1700" prstMaterial="translucentPowder">
                    <a:bevelT w="25400" h="6350" prst="softRound"/>
                    <a:bevelB w="0" h="0" prst="convex"/>
                  </a:sp3d>
                </p:spPr>
                <p:style>
                  <a:lnRef idx="0">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9" name="Arrow: Down 28">
                    <a:extLst>
                      <a:ext uri="{FF2B5EF4-FFF2-40B4-BE49-F238E27FC236}">
                        <a16:creationId xmlns:a16="http://schemas.microsoft.com/office/drawing/2014/main" id="{832DF3EB-AB98-4474-9530-FE40B8FAE300}"/>
                      </a:ext>
                    </a:extLst>
                  </p:cNvPr>
                  <p:cNvSpPr/>
                  <p:nvPr/>
                </p:nvSpPr>
                <p:spPr>
                  <a:xfrm>
                    <a:off x="307492" y="1398545"/>
                    <a:ext cx="2303847" cy="2134604"/>
                  </a:xfrm>
                  <a:prstGeom prst="downArrow">
                    <a:avLst>
                      <a:gd name="adj1" fmla="val 33547"/>
                      <a:gd name="adj2" fmla="val 50000"/>
                    </a:avLst>
                  </a:prstGeom>
                  <a:solidFill>
                    <a:srgbClr val="016E68"/>
                  </a:solidFill>
                  <a:ln>
                    <a:solidFill>
                      <a:schemeClr val="accent6">
                        <a:lumMod val="50000"/>
                      </a:schemeClr>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0D5CCF0F-5ABB-4C77-B3A5-C0E92B86065A}"/>
                      </a:ext>
                    </a:extLst>
                  </p:cNvPr>
                  <p:cNvSpPr/>
                  <p:nvPr/>
                </p:nvSpPr>
                <p:spPr>
                  <a:xfrm>
                    <a:off x="2485048" y="1533639"/>
                    <a:ext cx="2918283" cy="1706881"/>
                  </a:xfrm>
                  <a:custGeom>
                    <a:avLst/>
                    <a:gdLst>
                      <a:gd name="connsiteX0" fmla="*/ 0 w 1950720"/>
                      <a:gd name="connsiteY0" fmla="*/ 0 h 1706880"/>
                      <a:gd name="connsiteX1" fmla="*/ 1950720 w 1950720"/>
                      <a:gd name="connsiteY1" fmla="*/ 0 h 1706880"/>
                      <a:gd name="connsiteX2" fmla="*/ 1950720 w 1950720"/>
                      <a:gd name="connsiteY2" fmla="*/ 1706880 h 1706880"/>
                      <a:gd name="connsiteX3" fmla="*/ 0 w 1950720"/>
                      <a:gd name="connsiteY3" fmla="*/ 1706880 h 1706880"/>
                      <a:gd name="connsiteX4" fmla="*/ 0 w 1950720"/>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1706880">
                        <a:moveTo>
                          <a:pt x="0" y="0"/>
                        </a:moveTo>
                        <a:lnTo>
                          <a:pt x="1950720" y="0"/>
                        </a:lnTo>
                        <a:lnTo>
                          <a:pt x="1950720" y="1706880"/>
                        </a:lnTo>
                        <a:lnTo>
                          <a:pt x="0" y="1706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285750" indent="-285750" defTabSz="488950">
                      <a:lnSpc>
                        <a:spcPct val="90000"/>
                      </a:lnSpc>
                      <a:spcAft>
                        <a:spcPct val="35000"/>
                      </a:spcAft>
                      <a:buFont typeface="Arial" panose="020B0604020202020204" pitchFamily="34" charset="0"/>
                      <a:buChar char="•"/>
                    </a:pPr>
                    <a:r>
                      <a:rPr lang="en-US" sz="1600" dirty="0"/>
                      <a:t>Center research is directed to common research goals</a:t>
                    </a:r>
                  </a:p>
                  <a:p>
                    <a:pPr marL="285750" indent="-285750" defTabSz="488950">
                      <a:lnSpc>
                        <a:spcPct val="90000"/>
                      </a:lnSpc>
                      <a:spcAft>
                        <a:spcPct val="35000"/>
                      </a:spcAft>
                      <a:buFont typeface="Arial" panose="020B0604020202020204" pitchFamily="34" charset="0"/>
                      <a:buChar char="•"/>
                    </a:pPr>
                    <a:r>
                      <a:rPr lang="en-US" sz="1600" dirty="0"/>
                      <a:t>Research approaches are collaborative and trans-disciplinary</a:t>
                    </a:r>
                  </a:p>
                  <a:p>
                    <a:pPr marL="285750" indent="-285750" defTabSz="488950">
                      <a:lnSpc>
                        <a:spcPct val="90000"/>
                      </a:lnSpc>
                      <a:spcAft>
                        <a:spcPct val="35000"/>
                      </a:spcAft>
                      <a:buFont typeface="Arial" panose="020B0604020202020204" pitchFamily="34" charset="0"/>
                      <a:buChar char="•"/>
                    </a:pPr>
                    <a:r>
                      <a:rPr lang="en-US" sz="1600" dirty="0"/>
                      <a:t>Centers are structurally and scientifically integrated </a:t>
                    </a:r>
                  </a:p>
                </p:txBody>
              </p:sp>
              <p:sp>
                <p:nvSpPr>
                  <p:cNvPr id="32" name="Arrow: Up 31">
                    <a:extLst>
                      <a:ext uri="{FF2B5EF4-FFF2-40B4-BE49-F238E27FC236}">
                        <a16:creationId xmlns:a16="http://schemas.microsoft.com/office/drawing/2014/main" id="{B3F58681-C577-47C4-8F20-E3B59169A30B}"/>
                      </a:ext>
                    </a:extLst>
                  </p:cNvPr>
                  <p:cNvSpPr/>
                  <p:nvPr/>
                </p:nvSpPr>
                <p:spPr>
                  <a:xfrm>
                    <a:off x="3453837" y="3884954"/>
                    <a:ext cx="2317053" cy="2149986"/>
                  </a:xfrm>
                  <a:prstGeom prst="upArrow">
                    <a:avLst>
                      <a:gd name="adj1" fmla="val 32763"/>
                      <a:gd name="adj2" fmla="val 50000"/>
                    </a:avLst>
                  </a:prstGeom>
                  <a:solidFill>
                    <a:srgbClr val="016E68"/>
                  </a:solidFill>
                  <a:ln>
                    <a:solidFill>
                      <a:schemeClr val="accent6">
                        <a:lumMod val="50000"/>
                      </a:schemeClr>
                    </a:solidFill>
                  </a:ln>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Freeform: Shape 32">
                    <a:extLst>
                      <a:ext uri="{FF2B5EF4-FFF2-40B4-BE49-F238E27FC236}">
                        <a16:creationId xmlns:a16="http://schemas.microsoft.com/office/drawing/2014/main" id="{C740933B-AAF5-45AB-9A95-FB73C8A27FDD}"/>
                      </a:ext>
                    </a:extLst>
                  </p:cNvPr>
                  <p:cNvSpPr/>
                  <p:nvPr/>
                </p:nvSpPr>
                <p:spPr>
                  <a:xfrm>
                    <a:off x="47416" y="3681522"/>
                    <a:ext cx="3286651" cy="2808396"/>
                  </a:xfrm>
                  <a:custGeom>
                    <a:avLst/>
                    <a:gdLst>
                      <a:gd name="connsiteX0" fmla="*/ 0 w 1950720"/>
                      <a:gd name="connsiteY0" fmla="*/ 0 h 2808397"/>
                      <a:gd name="connsiteX1" fmla="*/ 1950720 w 1950720"/>
                      <a:gd name="connsiteY1" fmla="*/ 0 h 2808397"/>
                      <a:gd name="connsiteX2" fmla="*/ 1950720 w 1950720"/>
                      <a:gd name="connsiteY2" fmla="*/ 2808397 h 2808397"/>
                      <a:gd name="connsiteX3" fmla="*/ 0 w 1950720"/>
                      <a:gd name="connsiteY3" fmla="*/ 2808397 h 2808397"/>
                      <a:gd name="connsiteX4" fmla="*/ 0 w 1950720"/>
                      <a:gd name="connsiteY4" fmla="*/ 0 h 2808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720" h="2808397">
                        <a:moveTo>
                          <a:pt x="0" y="0"/>
                        </a:moveTo>
                        <a:lnTo>
                          <a:pt x="1950720" y="0"/>
                        </a:lnTo>
                        <a:lnTo>
                          <a:pt x="1950720" y="2808397"/>
                        </a:lnTo>
                        <a:lnTo>
                          <a:pt x="0" y="28083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120904" numCol="1" spcCol="1270" anchor="ctr" anchorCtr="0">
                    <a:noAutofit/>
                  </a:bodyPr>
                  <a:lstStyle/>
                  <a:p>
                    <a:pPr marL="285750" indent="-285750" defTabSz="755650">
                      <a:lnSpc>
                        <a:spcPct val="90000"/>
                      </a:lnSpc>
                      <a:spcAft>
                        <a:spcPct val="35000"/>
                      </a:spcAft>
                      <a:buFont typeface="Arial" panose="020B0604020202020204" pitchFamily="34" charset="0"/>
                      <a:buChar char="•"/>
                    </a:pPr>
                    <a:r>
                      <a:rPr lang="en-US" sz="1600" dirty="0"/>
                      <a:t>Data science expertise</a:t>
                    </a:r>
                  </a:p>
                  <a:p>
                    <a:pPr marL="285750" indent="-285750" defTabSz="755650">
                      <a:lnSpc>
                        <a:spcPct val="90000"/>
                      </a:lnSpc>
                      <a:spcAft>
                        <a:spcPct val="35000"/>
                      </a:spcAft>
                      <a:buFont typeface="Arial" panose="020B0604020202020204" pitchFamily="34" charset="0"/>
                      <a:buChar char="•"/>
                    </a:pPr>
                    <a:r>
                      <a:rPr lang="en-US" sz="1600" dirty="0"/>
                      <a:t>Vocabularies….Ontologies</a:t>
                    </a:r>
                  </a:p>
                  <a:p>
                    <a:pPr marL="285750" indent="-285750" defTabSz="755650">
                      <a:lnSpc>
                        <a:spcPct val="90000"/>
                      </a:lnSpc>
                      <a:spcAft>
                        <a:spcPct val="35000"/>
                      </a:spcAft>
                      <a:buFont typeface="Arial" panose="020B0604020202020204" pitchFamily="34" charset="0"/>
                      <a:buChar char="•"/>
                    </a:pPr>
                    <a:r>
                      <a:rPr lang="en-US" sz="1600" dirty="0"/>
                      <a:t>Availability of repositories</a:t>
                    </a:r>
                  </a:p>
                  <a:p>
                    <a:pPr marL="285750" indent="-285750" defTabSz="755650">
                      <a:lnSpc>
                        <a:spcPct val="90000"/>
                      </a:lnSpc>
                      <a:spcAft>
                        <a:spcPct val="35000"/>
                      </a:spcAft>
                      <a:buFont typeface="Arial" panose="020B0604020202020204" pitchFamily="34" charset="0"/>
                      <a:buChar char="•"/>
                    </a:pPr>
                    <a:r>
                      <a:rPr lang="en-US" sz="1600" dirty="0"/>
                      <a:t>Costs</a:t>
                    </a:r>
                  </a:p>
                </p:txBody>
              </p:sp>
            </p:grpSp>
            <p:sp>
              <p:nvSpPr>
                <p:cNvPr id="27" name="Rectangle 26">
                  <a:extLst>
                    <a:ext uri="{FF2B5EF4-FFF2-40B4-BE49-F238E27FC236}">
                      <a16:creationId xmlns:a16="http://schemas.microsoft.com/office/drawing/2014/main" id="{AFC6A077-A985-4223-AED1-8187CECE0AD9}"/>
                    </a:ext>
                  </a:extLst>
                </p:cNvPr>
                <p:cNvSpPr/>
                <p:nvPr/>
              </p:nvSpPr>
              <p:spPr>
                <a:xfrm>
                  <a:off x="-67620" y="6515806"/>
                  <a:ext cx="4957356" cy="415496"/>
                </a:xfrm>
                <a:prstGeom prst="rect">
                  <a:avLst/>
                </a:prstGeom>
              </p:spPr>
              <p:txBody>
                <a:bodyPr wrap="square">
                  <a:spAutoFit/>
                </a:bodyPr>
                <a:lstStyle/>
                <a:p>
                  <a:pPr algn="ctr"/>
                  <a:r>
                    <a:rPr lang="en-US" b="1" dirty="0"/>
                    <a:t>The Reality</a:t>
                  </a:r>
                  <a:endParaRPr lang="en-US" dirty="0"/>
                </a:p>
              </p:txBody>
            </p:sp>
          </p:grpSp>
          <p:sp>
            <p:nvSpPr>
              <p:cNvPr id="23" name="TextBox 22">
                <a:extLst>
                  <a:ext uri="{FF2B5EF4-FFF2-40B4-BE49-F238E27FC236}">
                    <a16:creationId xmlns:a16="http://schemas.microsoft.com/office/drawing/2014/main" id="{ED81A991-F5CE-4B2A-A84B-246EBC7A89E1}"/>
                  </a:ext>
                </a:extLst>
              </p:cNvPr>
              <p:cNvSpPr txBox="1"/>
              <p:nvPr/>
            </p:nvSpPr>
            <p:spPr>
              <a:xfrm>
                <a:off x="3694307" y="4586773"/>
                <a:ext cx="1756531" cy="450121"/>
              </a:xfrm>
              <a:prstGeom prst="rect">
                <a:avLst/>
              </a:prstGeom>
              <a:noFill/>
            </p:spPr>
            <p:txBody>
              <a:bodyPr wrap="none" rtlCol="0">
                <a:spAutoFit/>
              </a:bodyPr>
              <a:lstStyle/>
              <a:p>
                <a:r>
                  <a:rPr lang="en-US" sz="2000" b="1" dirty="0">
                    <a:solidFill>
                      <a:schemeClr val="bg1"/>
                    </a:solidFill>
                  </a:rPr>
                  <a:t>Advantages</a:t>
                </a:r>
              </a:p>
            </p:txBody>
          </p:sp>
          <p:sp>
            <p:nvSpPr>
              <p:cNvPr id="25" name="TextBox 24">
                <a:extLst>
                  <a:ext uri="{FF2B5EF4-FFF2-40B4-BE49-F238E27FC236}">
                    <a16:creationId xmlns:a16="http://schemas.microsoft.com/office/drawing/2014/main" id="{66B29ED9-15CD-4B00-ADE0-054DE17A2170}"/>
                  </a:ext>
                </a:extLst>
              </p:cNvPr>
              <p:cNvSpPr txBox="1"/>
              <p:nvPr/>
            </p:nvSpPr>
            <p:spPr>
              <a:xfrm>
                <a:off x="580945" y="2619859"/>
                <a:ext cx="1663828" cy="450121"/>
              </a:xfrm>
              <a:prstGeom prst="rect">
                <a:avLst/>
              </a:prstGeom>
              <a:noFill/>
            </p:spPr>
            <p:txBody>
              <a:bodyPr wrap="none" rtlCol="0">
                <a:spAutoFit/>
              </a:bodyPr>
              <a:lstStyle/>
              <a:p>
                <a:r>
                  <a:rPr lang="en-US" sz="2000" b="1" dirty="0">
                    <a:solidFill>
                      <a:schemeClr val="bg1"/>
                    </a:solidFill>
                  </a:rPr>
                  <a:t>Challenges</a:t>
                </a:r>
                <a:endParaRPr lang="en-US" sz="2400" b="1" dirty="0">
                  <a:solidFill>
                    <a:schemeClr val="bg1"/>
                  </a:solidFill>
                </a:endParaRPr>
              </a:p>
            </p:txBody>
          </p:sp>
        </p:grpSp>
      </p:grpSp>
      <p:sp>
        <p:nvSpPr>
          <p:cNvPr id="22" name="Rectangle 21">
            <a:extLst>
              <a:ext uri="{FF2B5EF4-FFF2-40B4-BE49-F238E27FC236}">
                <a16:creationId xmlns:a16="http://schemas.microsoft.com/office/drawing/2014/main" id="{75B08CDB-59E7-4445-86C9-49499C07A2C0}"/>
              </a:ext>
            </a:extLst>
          </p:cNvPr>
          <p:cNvSpPr/>
          <p:nvPr/>
        </p:nvSpPr>
        <p:spPr>
          <a:xfrm>
            <a:off x="484495" y="846317"/>
            <a:ext cx="10849405" cy="892552"/>
          </a:xfrm>
          <a:prstGeom prst="rect">
            <a:avLst/>
          </a:prstGeom>
        </p:spPr>
        <p:txBody>
          <a:bodyPr wrap="square">
            <a:spAutoFit/>
          </a:bodyPr>
          <a:lstStyle/>
          <a:p>
            <a:r>
              <a:rPr lang="en-US" sz="2600" b="1" dirty="0">
                <a:solidFill>
                  <a:schemeClr val="tx2"/>
                </a:solidFill>
              </a:rPr>
              <a:t>Collaboration across the Program: Data Sharing </a:t>
            </a:r>
            <a:r>
              <a:rPr lang="en-US" sz="2600" b="1" u="sng" dirty="0">
                <a:solidFill>
                  <a:schemeClr val="tx2"/>
                </a:solidFill>
              </a:rPr>
              <a:t>I</a:t>
            </a:r>
            <a:r>
              <a:rPr lang="en-US" sz="2600" b="1" dirty="0">
                <a:solidFill>
                  <a:schemeClr val="tx2"/>
                </a:solidFill>
              </a:rPr>
              <a:t>ntegration and </a:t>
            </a:r>
            <a:r>
              <a:rPr lang="en-US" sz="2600" b="1" u="sng" dirty="0">
                <a:solidFill>
                  <a:schemeClr val="tx2"/>
                </a:solidFill>
              </a:rPr>
              <a:t>R</a:t>
            </a:r>
            <a:r>
              <a:rPr lang="en-US" sz="2600" b="1" dirty="0">
                <a:solidFill>
                  <a:schemeClr val="tx2"/>
                </a:solidFill>
              </a:rPr>
              <a:t>euse Supplements (External Use Cases) </a:t>
            </a:r>
          </a:p>
        </p:txBody>
      </p:sp>
      <p:graphicFrame>
        <p:nvGraphicFramePr>
          <p:cNvPr id="30" name="Diagram 29">
            <a:extLst>
              <a:ext uri="{FF2B5EF4-FFF2-40B4-BE49-F238E27FC236}">
                <a16:creationId xmlns:a16="http://schemas.microsoft.com/office/drawing/2014/main" id="{B4F6267D-3C16-4499-83C2-B04DD797551C}"/>
              </a:ext>
            </a:extLst>
          </p:cNvPr>
          <p:cNvGraphicFramePr/>
          <p:nvPr>
            <p:extLst>
              <p:ext uri="{D42A27DB-BD31-4B8C-83A1-F6EECF244321}">
                <p14:modId xmlns:p14="http://schemas.microsoft.com/office/powerpoint/2010/main" val="3582147676"/>
              </p:ext>
            </p:extLst>
          </p:nvPr>
        </p:nvGraphicFramePr>
        <p:xfrm>
          <a:off x="5501945" y="1404852"/>
          <a:ext cx="7366157" cy="5039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56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7F4272-1446-4BB8-B1D1-09F7074297A5}"/>
              </a:ext>
            </a:extLst>
          </p:cNvPr>
          <p:cNvSpPr txBox="1"/>
          <p:nvPr/>
        </p:nvSpPr>
        <p:spPr>
          <a:xfrm>
            <a:off x="399249" y="1863821"/>
            <a:ext cx="6001551" cy="3926716"/>
          </a:xfrm>
          <a:prstGeom prst="rect">
            <a:avLst/>
          </a:prstGeom>
          <a:noFill/>
        </p:spPr>
        <p:txBody>
          <a:bodyPr wrap="square" rtlCol="0">
            <a:spAutoFit/>
          </a:bodyPr>
          <a:lstStyle/>
          <a:p>
            <a:pPr>
              <a:spcAft>
                <a:spcPts val="675"/>
              </a:spcAft>
            </a:pPr>
            <a:r>
              <a:rPr lang="en-US" sz="2000" b="1" dirty="0">
                <a:latin typeface="+mj-lt"/>
                <a:ea typeface="Calibri" panose="020F0502020204030204" pitchFamily="34" charset="0"/>
                <a:cs typeface="Calibri" panose="020F0502020204030204" pitchFamily="34" charset="0"/>
              </a:rPr>
              <a:t>External Use-Cases (EUCs): </a:t>
            </a:r>
          </a:p>
          <a:p>
            <a:pPr marL="192881" indent="-192881">
              <a:spcAft>
                <a:spcPts val="675"/>
              </a:spcAft>
              <a:buFont typeface="Symbol" panose="05050102010706020507" pitchFamily="18" charset="2"/>
              <a:buChar char=""/>
            </a:pPr>
            <a:r>
              <a:rPr lang="en-US" sz="2000" dirty="0">
                <a:latin typeface="+mj-lt"/>
                <a:ea typeface="Calibri" panose="020F0502020204030204" pitchFamily="34" charset="0"/>
                <a:cs typeface="Calibri" panose="020F0502020204030204" pitchFamily="34" charset="0"/>
              </a:rPr>
              <a:t>Address real-world, science-driven research question relevant to the specific aims of respective project(s)/core(s)</a:t>
            </a:r>
          </a:p>
          <a:p>
            <a:pPr marL="192881" indent="-192881">
              <a:spcAft>
                <a:spcPts val="675"/>
              </a:spcAft>
              <a:buFont typeface="Symbol" panose="05050102010706020507" pitchFamily="18" charset="2"/>
              <a:buChar char=""/>
            </a:pPr>
            <a:r>
              <a:rPr lang="en-US" sz="2000" dirty="0">
                <a:latin typeface="+mj-lt"/>
                <a:ea typeface="Calibri" panose="020F0502020204030204" pitchFamily="34" charset="0"/>
                <a:cs typeface="Calibri" panose="020F0502020204030204" pitchFamily="34" charset="0"/>
              </a:rPr>
              <a:t>Address integration of two or more data streams (e.g., biomedical with environmental science and engineering);</a:t>
            </a:r>
          </a:p>
          <a:p>
            <a:pPr marL="192881" indent="-192881">
              <a:spcAft>
                <a:spcPts val="675"/>
              </a:spcAft>
              <a:buFont typeface="Symbol" panose="05050102010706020507" pitchFamily="18" charset="2"/>
              <a:buChar char=""/>
            </a:pPr>
            <a:r>
              <a:rPr lang="en-US" sz="2000" dirty="0">
                <a:latin typeface="+mj-lt"/>
                <a:ea typeface="Calibri" panose="020F0502020204030204" pitchFamily="34" charset="0"/>
                <a:cs typeface="Calibri" panose="020F0502020204030204" pitchFamily="34" charset="0"/>
              </a:rPr>
              <a:t>Address barriers to </a:t>
            </a:r>
            <a:r>
              <a:rPr lang="en-US" sz="2000" b="1" u="sng" dirty="0">
                <a:latin typeface="+mj-lt"/>
                <a:ea typeface="Calibri" panose="020F0502020204030204" pitchFamily="34" charset="0"/>
                <a:cs typeface="Calibri" panose="020F0502020204030204" pitchFamily="34" charset="0"/>
              </a:rPr>
              <a:t>I</a:t>
            </a:r>
            <a:r>
              <a:rPr lang="en-US" sz="2000" b="1" dirty="0">
                <a:latin typeface="+mj-lt"/>
                <a:ea typeface="Calibri" panose="020F0502020204030204" pitchFamily="34" charset="0"/>
                <a:cs typeface="Calibri" panose="020F0502020204030204" pitchFamily="34" charset="0"/>
              </a:rPr>
              <a:t>nteroperability</a:t>
            </a:r>
            <a:r>
              <a:rPr lang="en-US" sz="2000" dirty="0">
                <a:latin typeface="+mj-lt"/>
                <a:ea typeface="Calibri" panose="020F0502020204030204" pitchFamily="34" charset="0"/>
                <a:cs typeface="Calibri" panose="020F0502020204030204" pitchFamily="34" charset="0"/>
              </a:rPr>
              <a:t> and </a:t>
            </a:r>
            <a:r>
              <a:rPr lang="en-US" sz="2000" b="1" u="sng" dirty="0">
                <a:latin typeface="+mj-lt"/>
                <a:ea typeface="Calibri" panose="020F0502020204030204" pitchFamily="34" charset="0"/>
                <a:cs typeface="Calibri" panose="020F0502020204030204" pitchFamily="34" charset="0"/>
              </a:rPr>
              <a:t>R</a:t>
            </a:r>
            <a:r>
              <a:rPr lang="en-US" sz="2000" b="1" dirty="0">
                <a:latin typeface="+mj-lt"/>
                <a:ea typeface="Calibri" panose="020F0502020204030204" pitchFamily="34" charset="0"/>
                <a:cs typeface="Calibri" panose="020F0502020204030204" pitchFamily="34" charset="0"/>
              </a:rPr>
              <a:t>euse</a:t>
            </a:r>
          </a:p>
          <a:p>
            <a:pPr marL="192881" indent="-192881">
              <a:spcAft>
                <a:spcPts val="675"/>
              </a:spcAft>
              <a:buFont typeface="Symbol" panose="05050102010706020507" pitchFamily="18" charset="2"/>
              <a:buChar char=""/>
            </a:pPr>
            <a:r>
              <a:rPr lang="en-US" sz="2000" dirty="0">
                <a:latin typeface="+mj-lt"/>
                <a:ea typeface="Calibri" panose="020F0502020204030204" pitchFamily="34" charset="0"/>
                <a:cs typeface="Calibri" panose="020F0502020204030204" pitchFamily="34" charset="0"/>
              </a:rPr>
              <a:t>Assess effectiveness of strategies to improve the </a:t>
            </a:r>
            <a:r>
              <a:rPr lang="en-US" sz="2000" dirty="0" err="1">
                <a:latin typeface="+mj-lt"/>
                <a:ea typeface="Calibri" panose="020F0502020204030204" pitchFamily="34" charset="0"/>
                <a:cs typeface="Calibri" panose="020F0502020204030204" pitchFamily="34" charset="0"/>
              </a:rPr>
              <a:t>FAIRness</a:t>
            </a:r>
            <a:r>
              <a:rPr lang="en-US" sz="2000" dirty="0">
                <a:latin typeface="+mj-lt"/>
                <a:ea typeface="Calibri" panose="020F0502020204030204" pitchFamily="34" charset="0"/>
                <a:cs typeface="Calibri" panose="020F0502020204030204" pitchFamily="34" charset="0"/>
              </a:rPr>
              <a:t> of SRP data.  </a:t>
            </a:r>
          </a:p>
          <a:p>
            <a:endParaRPr lang="en-US" sz="2000" dirty="0">
              <a:latin typeface="+mj-lt"/>
            </a:endParaRPr>
          </a:p>
        </p:txBody>
      </p:sp>
      <p:sp>
        <p:nvSpPr>
          <p:cNvPr id="5" name="TextBox 4">
            <a:extLst>
              <a:ext uri="{FF2B5EF4-FFF2-40B4-BE49-F238E27FC236}">
                <a16:creationId xmlns:a16="http://schemas.microsoft.com/office/drawing/2014/main" id="{499BB4A2-23BE-452E-A429-9FD2C49B151B}"/>
              </a:ext>
            </a:extLst>
          </p:cNvPr>
          <p:cNvSpPr txBox="1"/>
          <p:nvPr/>
        </p:nvSpPr>
        <p:spPr>
          <a:xfrm>
            <a:off x="460664" y="5725638"/>
            <a:ext cx="9401615" cy="646331"/>
          </a:xfrm>
          <a:prstGeom prst="rect">
            <a:avLst/>
          </a:prstGeom>
          <a:solidFill>
            <a:schemeClr val="bg1">
              <a:lumMod val="95000"/>
            </a:schemeClr>
          </a:solidFill>
        </p:spPr>
        <p:txBody>
          <a:bodyPr wrap="square" rtlCol="0">
            <a:spAutoFit/>
          </a:bodyPr>
          <a:lstStyle/>
          <a:p>
            <a:pPr algn="ctr"/>
            <a:r>
              <a:rPr lang="en-US" b="1" dirty="0"/>
              <a:t>Use Cases will be applied to share best practices and help identify needs in data integration and re-use</a:t>
            </a:r>
          </a:p>
        </p:txBody>
      </p:sp>
      <p:sp>
        <p:nvSpPr>
          <p:cNvPr id="10" name="Rectangle 9">
            <a:extLst>
              <a:ext uri="{FF2B5EF4-FFF2-40B4-BE49-F238E27FC236}">
                <a16:creationId xmlns:a16="http://schemas.microsoft.com/office/drawing/2014/main" id="{03946081-07B8-4989-8AC5-2B5DD3BEEC4E}"/>
              </a:ext>
            </a:extLst>
          </p:cNvPr>
          <p:cNvSpPr/>
          <p:nvPr/>
        </p:nvSpPr>
        <p:spPr>
          <a:xfrm>
            <a:off x="277907" y="1132362"/>
            <a:ext cx="8634090" cy="492443"/>
          </a:xfrm>
          <a:prstGeom prst="rect">
            <a:avLst/>
          </a:prstGeom>
        </p:spPr>
        <p:txBody>
          <a:bodyPr wrap="square">
            <a:spAutoFit/>
          </a:bodyPr>
          <a:lstStyle/>
          <a:p>
            <a:r>
              <a:rPr lang="en-US" sz="2600" b="1" dirty="0">
                <a:solidFill>
                  <a:schemeClr val="tx2"/>
                </a:solidFill>
              </a:rPr>
              <a:t>Data Sharing </a:t>
            </a:r>
            <a:r>
              <a:rPr lang="en-US" sz="2600" b="1" u="sng" dirty="0">
                <a:solidFill>
                  <a:schemeClr val="tx2"/>
                </a:solidFill>
              </a:rPr>
              <a:t>I</a:t>
            </a:r>
            <a:r>
              <a:rPr lang="en-US" sz="2600" b="1" dirty="0">
                <a:solidFill>
                  <a:schemeClr val="tx2"/>
                </a:solidFill>
              </a:rPr>
              <a:t>ntegration and </a:t>
            </a:r>
            <a:r>
              <a:rPr lang="en-US" sz="2600" b="1" u="sng" dirty="0">
                <a:solidFill>
                  <a:schemeClr val="tx2"/>
                </a:solidFill>
              </a:rPr>
              <a:t>R</a:t>
            </a:r>
            <a:r>
              <a:rPr lang="en-US" sz="2600" b="1" dirty="0">
                <a:solidFill>
                  <a:schemeClr val="tx2"/>
                </a:solidFill>
              </a:rPr>
              <a:t>euse Supplements</a:t>
            </a:r>
          </a:p>
        </p:txBody>
      </p:sp>
      <p:pic>
        <p:nvPicPr>
          <p:cNvPr id="11" name="Picture 10">
            <a:extLst>
              <a:ext uri="{FF2B5EF4-FFF2-40B4-BE49-F238E27FC236}">
                <a16:creationId xmlns:a16="http://schemas.microsoft.com/office/drawing/2014/main" id="{2C17460A-6601-43C8-A14B-904FC57A6823}"/>
              </a:ext>
            </a:extLst>
          </p:cNvPr>
          <p:cNvPicPr>
            <a:picLocks noChangeAspect="1"/>
          </p:cNvPicPr>
          <p:nvPr/>
        </p:nvPicPr>
        <p:blipFill>
          <a:blip r:embed="rId3"/>
          <a:stretch>
            <a:fillRect/>
          </a:stretch>
        </p:blipFill>
        <p:spPr>
          <a:xfrm>
            <a:off x="6954422" y="1624805"/>
            <a:ext cx="4414928" cy="3522549"/>
          </a:xfrm>
          <a:prstGeom prst="rect">
            <a:avLst/>
          </a:prstGeom>
        </p:spPr>
      </p:pic>
    </p:spTree>
    <p:extLst>
      <p:ext uri="{BB962C8B-B14F-4D97-AF65-F5344CB8AC3E}">
        <p14:creationId xmlns:p14="http://schemas.microsoft.com/office/powerpoint/2010/main" val="215156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96E8-A669-4702-BA2E-5D46897FA91B}"/>
              </a:ext>
            </a:extLst>
          </p:cNvPr>
          <p:cNvSpPr>
            <a:spLocks noGrp="1"/>
          </p:cNvSpPr>
          <p:nvPr>
            <p:ph type="title"/>
          </p:nvPr>
        </p:nvSpPr>
        <p:spPr>
          <a:xfrm>
            <a:off x="505750" y="857202"/>
            <a:ext cx="8774746" cy="730250"/>
          </a:xfrm>
        </p:spPr>
        <p:txBody>
          <a:bodyPr/>
          <a:lstStyle/>
          <a:p>
            <a:r>
              <a:rPr lang="en-US" dirty="0"/>
              <a:t>Data Sharing </a:t>
            </a:r>
            <a:r>
              <a:rPr lang="en-US" u="sng" dirty="0"/>
              <a:t>I</a:t>
            </a:r>
            <a:r>
              <a:rPr lang="en-US" dirty="0"/>
              <a:t>ntegration and </a:t>
            </a:r>
            <a:r>
              <a:rPr lang="en-US" u="sng" dirty="0"/>
              <a:t>R</a:t>
            </a:r>
            <a:r>
              <a:rPr lang="en-US" dirty="0"/>
              <a:t>euse Supplements</a:t>
            </a:r>
            <a:br>
              <a:rPr lang="en-US" dirty="0"/>
            </a:br>
            <a:endParaRPr lang="en-US" dirty="0"/>
          </a:p>
        </p:txBody>
      </p:sp>
      <p:graphicFrame>
        <p:nvGraphicFramePr>
          <p:cNvPr id="4" name="Content Placeholder 3">
            <a:extLst>
              <a:ext uri="{FF2B5EF4-FFF2-40B4-BE49-F238E27FC236}">
                <a16:creationId xmlns:a16="http://schemas.microsoft.com/office/drawing/2014/main" id="{CED54ACA-8D10-4BC5-AF65-8D90489E1073}"/>
              </a:ext>
            </a:extLst>
          </p:cNvPr>
          <p:cNvGraphicFramePr>
            <a:graphicFrameLocks noGrp="1"/>
          </p:cNvGraphicFramePr>
          <p:nvPr>
            <p:ph idx="1"/>
            <p:extLst>
              <p:ext uri="{D42A27DB-BD31-4B8C-83A1-F6EECF244321}">
                <p14:modId xmlns:p14="http://schemas.microsoft.com/office/powerpoint/2010/main" val="2541394555"/>
              </p:ext>
            </p:extLst>
          </p:nvPr>
        </p:nvGraphicFramePr>
        <p:xfrm>
          <a:off x="711976" y="2407706"/>
          <a:ext cx="10240352" cy="3147060"/>
        </p:xfrm>
        <a:graphic>
          <a:graphicData uri="http://schemas.openxmlformats.org/drawingml/2006/table">
            <a:tbl>
              <a:tblPr firstRow="1" bandRow="1">
                <a:tableStyleId>{00A15C55-8517-42AA-B614-E9B94910E393}</a:tableStyleId>
              </a:tblPr>
              <a:tblGrid>
                <a:gridCol w="2695341">
                  <a:extLst>
                    <a:ext uri="{9D8B030D-6E8A-4147-A177-3AD203B41FA5}">
                      <a16:colId xmlns:a16="http://schemas.microsoft.com/office/drawing/2014/main" val="1588609297"/>
                    </a:ext>
                  </a:extLst>
                </a:gridCol>
                <a:gridCol w="7545011">
                  <a:extLst>
                    <a:ext uri="{9D8B030D-6E8A-4147-A177-3AD203B41FA5}">
                      <a16:colId xmlns:a16="http://schemas.microsoft.com/office/drawing/2014/main" val="1975713083"/>
                    </a:ext>
                  </a:extLst>
                </a:gridCol>
              </a:tblGrid>
              <a:tr h="278130">
                <a:tc>
                  <a:txBody>
                    <a:bodyPr/>
                    <a:lstStyle/>
                    <a:p>
                      <a:r>
                        <a:rPr lang="en-US" sz="1600" dirty="0"/>
                        <a:t>Topic</a:t>
                      </a:r>
                    </a:p>
                  </a:txBody>
                  <a:tcPr marL="64695" marR="64695" marT="34290" marB="34290"/>
                </a:tc>
                <a:tc>
                  <a:txBody>
                    <a:bodyPr/>
                    <a:lstStyle/>
                    <a:p>
                      <a:r>
                        <a:rPr lang="en-US" sz="1600" dirty="0"/>
                        <a:t>Example</a:t>
                      </a:r>
                    </a:p>
                  </a:txBody>
                  <a:tcPr marL="64695" marR="64695" marT="34290" marB="34290"/>
                </a:tc>
                <a:extLst>
                  <a:ext uri="{0D108BD9-81ED-4DB2-BD59-A6C34878D82A}">
                    <a16:rowId xmlns:a16="http://schemas.microsoft.com/office/drawing/2014/main" val="1729149779"/>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Plant-microbiome-metal interactions</a:t>
                      </a:r>
                    </a:p>
                  </a:txBody>
                  <a:tcPr marL="64695" marR="6469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Can we create broad access to gain a </a:t>
                      </a:r>
                      <a:r>
                        <a:rPr lang="en-US" sz="1600" b="1" dirty="0"/>
                        <a:t>mechanistic understanding </a:t>
                      </a:r>
                      <a:r>
                        <a:rPr lang="en-US" sz="1600" dirty="0"/>
                        <a:t>of </a:t>
                      </a:r>
                      <a:r>
                        <a:rPr lang="en-US" sz="1600" b="1" dirty="0"/>
                        <a:t>plant-microbiome-metal interactions</a:t>
                      </a:r>
                      <a:r>
                        <a:rPr lang="en-US" sz="1600" dirty="0"/>
                        <a:t> that </a:t>
                      </a:r>
                      <a:r>
                        <a:rPr lang="en-US" sz="1600" b="1" dirty="0"/>
                        <a:t>mediate plant survival and </a:t>
                      </a:r>
                      <a:r>
                        <a:rPr lang="en-US" sz="1600" b="1" dirty="0" err="1"/>
                        <a:t>phytostabilization</a:t>
                      </a:r>
                      <a:r>
                        <a:rPr lang="en-US" sz="1600" dirty="0"/>
                        <a:t> of toxic metals </a:t>
                      </a:r>
                      <a:r>
                        <a:rPr lang="en-US" sz="1600" b="1" dirty="0"/>
                        <a:t>in metal-contaminated mine soils</a:t>
                      </a:r>
                      <a:endParaRPr lang="en-US" sz="1500" b="1" dirty="0"/>
                    </a:p>
                  </a:txBody>
                  <a:tcPr marL="64695" marR="64695" marT="34290" marB="34290"/>
                </a:tc>
                <a:extLst>
                  <a:ext uri="{0D108BD9-81ED-4DB2-BD59-A6C34878D82A}">
                    <a16:rowId xmlns:a16="http://schemas.microsoft.com/office/drawing/2014/main" val="2245994329"/>
                  </a:ext>
                </a:extLst>
              </a:tr>
              <a:tr h="525780">
                <a:tc>
                  <a:txBody>
                    <a:bodyPr/>
                    <a:lstStyle/>
                    <a:p>
                      <a:r>
                        <a:rPr lang="en-US" sz="1500" b="1" dirty="0"/>
                        <a:t>Spatial Approach for exploring associations</a:t>
                      </a:r>
                    </a:p>
                  </a:txBody>
                  <a:tcPr marL="64695" marR="6469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How do </a:t>
                      </a:r>
                      <a:r>
                        <a:rPr lang="en-US" sz="1500" b="1" dirty="0"/>
                        <a:t>vacant</a:t>
                      </a:r>
                      <a:r>
                        <a:rPr lang="en-US" sz="1500" dirty="0"/>
                        <a:t> and </a:t>
                      </a:r>
                      <a:r>
                        <a:rPr lang="en-US" sz="1500" b="1" dirty="0"/>
                        <a:t>industrial land uses impact green infrastructure</a:t>
                      </a:r>
                      <a:r>
                        <a:rPr lang="en-US" sz="1500" dirty="0"/>
                        <a:t> conditions often presumed to enhance community resilience and public health? </a:t>
                      </a:r>
                    </a:p>
                  </a:txBody>
                  <a:tcPr marL="64695" marR="64695" marT="34290" marB="34290"/>
                </a:tc>
                <a:extLst>
                  <a:ext uri="{0D108BD9-81ED-4DB2-BD59-A6C34878D82A}">
                    <a16:rowId xmlns:a16="http://schemas.microsoft.com/office/drawing/2014/main" val="419919881"/>
                  </a:ext>
                </a:extLst>
              </a:tr>
              <a:tr h="525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Chemical metabolism across organisms</a:t>
                      </a:r>
                    </a:p>
                  </a:txBody>
                  <a:tcPr marL="64695" marR="6469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Can we </a:t>
                      </a:r>
                      <a:r>
                        <a:rPr lang="en-US" sz="1500" b="1" dirty="0"/>
                        <a:t>support exploratory data analysis, hypothesis generation, and elucidation of chemicals’ modes of actio</a:t>
                      </a:r>
                      <a:r>
                        <a:rPr lang="en-US" sz="1500" dirty="0"/>
                        <a:t>n and adverse effects by </a:t>
                      </a:r>
                      <a:r>
                        <a:rPr lang="en-US" sz="1500" b="1" dirty="0"/>
                        <a:t>integrating</a:t>
                      </a:r>
                      <a:r>
                        <a:rPr lang="en-US" sz="1500" dirty="0"/>
                        <a:t> and sharing chemical-associated assays </a:t>
                      </a:r>
                      <a:r>
                        <a:rPr lang="en-US" sz="1500" b="1" dirty="0"/>
                        <a:t>across species</a:t>
                      </a:r>
                      <a:r>
                        <a:rPr lang="en-US" sz="1500" dirty="0"/>
                        <a:t>? </a:t>
                      </a:r>
                    </a:p>
                  </a:txBody>
                  <a:tcPr marL="64695" marR="64695" marT="34290" marB="34290"/>
                </a:tc>
                <a:extLst>
                  <a:ext uri="{0D108BD9-81ED-4DB2-BD59-A6C34878D82A}">
                    <a16:rowId xmlns:a16="http://schemas.microsoft.com/office/drawing/2014/main" val="4038731391"/>
                  </a:ext>
                </a:extLst>
              </a:tr>
              <a:tr h="754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Genome integrity and the epigenome</a:t>
                      </a:r>
                    </a:p>
                  </a:txBody>
                  <a:tcPr marL="64695" marR="64695"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How does </a:t>
                      </a:r>
                      <a:r>
                        <a:rPr lang="en-US" sz="1500" b="1" dirty="0"/>
                        <a:t>genetic variation influence sensitivity </a:t>
                      </a:r>
                      <a:r>
                        <a:rPr lang="en-US" sz="1500" dirty="0"/>
                        <a:t>and resistance to the Superfund </a:t>
                      </a:r>
                      <a:r>
                        <a:rPr lang="en-US" sz="1500" b="1" dirty="0"/>
                        <a:t>chemicals,</a:t>
                      </a:r>
                      <a:r>
                        <a:rPr lang="en-US" sz="1500" dirty="0"/>
                        <a:t> polychlorinated biphenyls (PCBs) and polycyclic aromatic hydrocarbons (PCBs)?</a:t>
                      </a:r>
                    </a:p>
                  </a:txBody>
                  <a:tcPr marL="64695" marR="64695" marT="34290" marB="34290"/>
                </a:tc>
                <a:extLst>
                  <a:ext uri="{0D108BD9-81ED-4DB2-BD59-A6C34878D82A}">
                    <a16:rowId xmlns:a16="http://schemas.microsoft.com/office/drawing/2014/main" val="945640332"/>
                  </a:ext>
                </a:extLst>
              </a:tr>
            </a:tbl>
          </a:graphicData>
        </a:graphic>
      </p:graphicFrame>
      <p:sp>
        <p:nvSpPr>
          <p:cNvPr id="15" name="TextBox 14">
            <a:extLst>
              <a:ext uri="{FF2B5EF4-FFF2-40B4-BE49-F238E27FC236}">
                <a16:creationId xmlns:a16="http://schemas.microsoft.com/office/drawing/2014/main" id="{C1526029-779D-438F-96D9-E4E393C63B3C}"/>
              </a:ext>
            </a:extLst>
          </p:cNvPr>
          <p:cNvSpPr txBox="1"/>
          <p:nvPr/>
        </p:nvSpPr>
        <p:spPr>
          <a:xfrm>
            <a:off x="505750" y="1659025"/>
            <a:ext cx="4707892" cy="338554"/>
          </a:xfrm>
          <a:prstGeom prst="rect">
            <a:avLst/>
          </a:prstGeom>
          <a:noFill/>
        </p:spPr>
        <p:txBody>
          <a:bodyPr wrap="none" rtlCol="0">
            <a:spAutoFit/>
          </a:bodyPr>
          <a:lstStyle/>
          <a:p>
            <a:r>
              <a:rPr lang="en-US" sz="1600" b="1" dirty="0"/>
              <a:t>EUC Research Question Topics And Examples</a:t>
            </a:r>
            <a:endParaRPr lang="en-US" sz="1600" dirty="0"/>
          </a:p>
        </p:txBody>
      </p:sp>
    </p:spTree>
    <p:extLst>
      <p:ext uri="{BB962C8B-B14F-4D97-AF65-F5344CB8AC3E}">
        <p14:creationId xmlns:p14="http://schemas.microsoft.com/office/powerpoint/2010/main" val="211918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D4BE1F7-F6A8-4C31-8D72-9FCDCFA51015}"/>
              </a:ext>
            </a:extLst>
          </p:cNvPr>
          <p:cNvSpPr txBox="1"/>
          <p:nvPr/>
        </p:nvSpPr>
        <p:spPr>
          <a:xfrm>
            <a:off x="2826899" y="6055377"/>
            <a:ext cx="5967913" cy="415498"/>
          </a:xfrm>
          <a:prstGeom prst="rect">
            <a:avLst/>
          </a:prstGeom>
          <a:solidFill>
            <a:schemeClr val="accent6">
              <a:lumMod val="20000"/>
              <a:lumOff val="80000"/>
            </a:schemeClr>
          </a:solidFill>
        </p:spPr>
        <p:txBody>
          <a:bodyPr wrap="square" rtlCol="0">
            <a:spAutoFit/>
          </a:bodyPr>
          <a:lstStyle/>
          <a:p>
            <a:pPr algn="ctr"/>
            <a:r>
              <a:rPr lang="en-US" sz="2100" b="1" dirty="0"/>
              <a:t>Readiness for Data Interoperability</a:t>
            </a:r>
          </a:p>
        </p:txBody>
      </p:sp>
      <p:sp>
        <p:nvSpPr>
          <p:cNvPr id="16" name="TextBox 15">
            <a:extLst>
              <a:ext uri="{FF2B5EF4-FFF2-40B4-BE49-F238E27FC236}">
                <a16:creationId xmlns:a16="http://schemas.microsoft.com/office/drawing/2014/main" id="{6A29ABA8-C3F3-4AD6-9734-6EFE56A6BEBD}"/>
              </a:ext>
            </a:extLst>
          </p:cNvPr>
          <p:cNvSpPr txBox="1"/>
          <p:nvPr/>
        </p:nvSpPr>
        <p:spPr>
          <a:xfrm>
            <a:off x="8407787" y="3074024"/>
            <a:ext cx="2084832" cy="1384995"/>
          </a:xfrm>
          <a:prstGeom prst="rect">
            <a:avLst/>
          </a:prstGeom>
          <a:noFill/>
        </p:spPr>
        <p:txBody>
          <a:bodyPr wrap="square" rtlCol="0">
            <a:spAutoFit/>
          </a:bodyPr>
          <a:lstStyle/>
          <a:p>
            <a:pPr algn="ctr"/>
            <a:r>
              <a:rPr lang="en-US" sz="1400" dirty="0"/>
              <a:t>Integrating population genomic data to understand mechanisms of chemical susceptibility and resistance</a:t>
            </a:r>
          </a:p>
        </p:txBody>
      </p:sp>
      <p:pic>
        <p:nvPicPr>
          <p:cNvPr id="18" name="Graphic 17" descr="Fish">
            <a:extLst>
              <a:ext uri="{FF2B5EF4-FFF2-40B4-BE49-F238E27FC236}">
                <a16:creationId xmlns:a16="http://schemas.microsoft.com/office/drawing/2014/main" id="{B269B5AE-848D-4CF0-9B16-3CF31907BA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6656" y="4386533"/>
            <a:ext cx="462368" cy="462368"/>
          </a:xfrm>
          <a:prstGeom prst="rect">
            <a:avLst/>
          </a:prstGeom>
        </p:spPr>
      </p:pic>
      <p:sp>
        <p:nvSpPr>
          <p:cNvPr id="19" name="TextBox 18">
            <a:extLst>
              <a:ext uri="{FF2B5EF4-FFF2-40B4-BE49-F238E27FC236}">
                <a16:creationId xmlns:a16="http://schemas.microsoft.com/office/drawing/2014/main" id="{3147C22E-EA0B-49EF-9EAD-955DBE309D8E}"/>
              </a:ext>
            </a:extLst>
          </p:cNvPr>
          <p:cNvSpPr txBox="1"/>
          <p:nvPr/>
        </p:nvSpPr>
        <p:spPr>
          <a:xfrm>
            <a:off x="9278055" y="4442663"/>
            <a:ext cx="319318" cy="369332"/>
          </a:xfrm>
          <a:prstGeom prst="rect">
            <a:avLst/>
          </a:prstGeom>
          <a:noFill/>
        </p:spPr>
        <p:txBody>
          <a:bodyPr wrap="none" rtlCol="0">
            <a:spAutoFit/>
          </a:bodyPr>
          <a:lstStyle/>
          <a:p>
            <a:r>
              <a:rPr lang="en-US" dirty="0">
                <a:solidFill>
                  <a:srgbClr val="550983"/>
                </a:solidFill>
              </a:rPr>
              <a:t>+</a:t>
            </a:r>
          </a:p>
        </p:txBody>
      </p:sp>
      <p:pic>
        <p:nvPicPr>
          <p:cNvPr id="20" name="Graphic 19" descr="Fish">
            <a:extLst>
              <a:ext uri="{FF2B5EF4-FFF2-40B4-BE49-F238E27FC236}">
                <a16:creationId xmlns:a16="http://schemas.microsoft.com/office/drawing/2014/main" id="{E7621333-63CC-4297-AEAA-94182538BB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29377" y="4386533"/>
            <a:ext cx="462368" cy="462368"/>
          </a:xfrm>
          <a:prstGeom prst="rect">
            <a:avLst/>
          </a:prstGeom>
        </p:spPr>
      </p:pic>
      <p:sp>
        <p:nvSpPr>
          <p:cNvPr id="22" name="TextBox 21">
            <a:extLst>
              <a:ext uri="{FF2B5EF4-FFF2-40B4-BE49-F238E27FC236}">
                <a16:creationId xmlns:a16="http://schemas.microsoft.com/office/drawing/2014/main" id="{613DC452-22BC-43D7-AAA1-38FE079C2A39}"/>
              </a:ext>
            </a:extLst>
          </p:cNvPr>
          <p:cNvSpPr txBox="1"/>
          <p:nvPr/>
        </p:nvSpPr>
        <p:spPr>
          <a:xfrm>
            <a:off x="1613909" y="2189634"/>
            <a:ext cx="2084832" cy="1815882"/>
          </a:xfrm>
          <a:prstGeom prst="rect">
            <a:avLst/>
          </a:prstGeom>
          <a:noFill/>
        </p:spPr>
        <p:txBody>
          <a:bodyPr wrap="square" rtlCol="0">
            <a:spAutoFit/>
          </a:bodyPr>
          <a:lstStyle/>
          <a:p>
            <a:pPr algn="ctr"/>
            <a:r>
              <a:rPr lang="en-US" sz="1400" dirty="0"/>
              <a:t>Improving the Robustness and Toxicological Significance of Nontarget Chemical Identification in High Resolution Mass Spectrometric Data</a:t>
            </a:r>
          </a:p>
        </p:txBody>
      </p:sp>
      <p:grpSp>
        <p:nvGrpSpPr>
          <p:cNvPr id="3" name="Group 2">
            <a:extLst>
              <a:ext uri="{FF2B5EF4-FFF2-40B4-BE49-F238E27FC236}">
                <a16:creationId xmlns:a16="http://schemas.microsoft.com/office/drawing/2014/main" id="{70B159D1-99E8-40DE-8F4E-01FEB6575BAC}"/>
              </a:ext>
            </a:extLst>
          </p:cNvPr>
          <p:cNvGrpSpPr/>
          <p:nvPr/>
        </p:nvGrpSpPr>
        <p:grpSpPr>
          <a:xfrm>
            <a:off x="2826898" y="1778653"/>
            <a:ext cx="6096000" cy="4171339"/>
            <a:chOff x="1302898" y="1778652"/>
            <a:chExt cx="6096000" cy="4171339"/>
          </a:xfrm>
        </p:grpSpPr>
        <p:sp>
          <p:nvSpPr>
            <p:cNvPr id="4" name="Shape 3">
              <a:extLst>
                <a:ext uri="{FF2B5EF4-FFF2-40B4-BE49-F238E27FC236}">
                  <a16:creationId xmlns:a16="http://schemas.microsoft.com/office/drawing/2014/main" id="{C4D2A022-737C-43B9-8130-5889AA1F3485}"/>
                </a:ext>
              </a:extLst>
            </p:cNvPr>
            <p:cNvSpPr/>
            <p:nvPr/>
          </p:nvSpPr>
          <p:spPr>
            <a:xfrm>
              <a:off x="1302898" y="1778652"/>
              <a:ext cx="6096000" cy="3810000"/>
            </a:xfrm>
            <a:prstGeom prst="swooshArrow">
              <a:avLst>
                <a:gd name="adj1" fmla="val 25000"/>
                <a:gd name="adj2" fmla="val 25000"/>
              </a:avLst>
            </a:prstGeom>
            <a:ln>
              <a:solidFill>
                <a:schemeClr val="tx1">
                  <a:lumMod val="50000"/>
                  <a:lumOff val="50000"/>
                </a:schemeClr>
              </a:solidFill>
            </a:ln>
            <a:effectLst>
              <a:outerShdw blurRad="63500" sx="102000" sy="102000" algn="ctr" rotWithShape="0">
                <a:prstClr val="black">
                  <a:alpha val="40000"/>
                </a:prstClr>
              </a:outerShdw>
            </a:effectLst>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6" name="Oval 5">
              <a:extLst>
                <a:ext uri="{FF2B5EF4-FFF2-40B4-BE49-F238E27FC236}">
                  <a16:creationId xmlns:a16="http://schemas.microsoft.com/office/drawing/2014/main" id="{39604D15-F898-4860-9DF8-0AB205812E6A}"/>
                </a:ext>
              </a:extLst>
            </p:cNvPr>
            <p:cNvSpPr/>
            <p:nvPr/>
          </p:nvSpPr>
          <p:spPr>
            <a:xfrm>
              <a:off x="2060355" y="4449476"/>
              <a:ext cx="158496" cy="158496"/>
            </a:xfrm>
            <a:prstGeom prst="ellipse">
              <a:avLst/>
            </a:prstGeom>
            <a:solidFill>
              <a:schemeClr val="bg2"/>
            </a:solidFill>
            <a:ln>
              <a:solidFill>
                <a:schemeClr val="bg2">
                  <a:lumMod val="75000"/>
                </a:schemeClr>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9397CC7C-86AB-4C52-B250-F4FCF51A7CC8}"/>
                </a:ext>
              </a:extLst>
            </p:cNvPr>
            <p:cNvSpPr/>
            <p:nvPr/>
          </p:nvSpPr>
          <p:spPr>
            <a:xfrm>
              <a:off x="2087942" y="4848901"/>
              <a:ext cx="1870787" cy="1101090"/>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984" tIns="0" rIns="0" bIns="0" numCol="1" spcCol="1270" anchor="t" anchorCtr="0">
              <a:noAutofit/>
            </a:bodyPr>
            <a:lstStyle/>
            <a:p>
              <a:pPr defTabSz="711200">
                <a:lnSpc>
                  <a:spcPct val="90000"/>
                </a:lnSpc>
                <a:spcAft>
                  <a:spcPct val="35000"/>
                </a:spcAft>
              </a:pPr>
              <a:r>
                <a:rPr lang="en-US" b="1" kern="1200" dirty="0"/>
                <a:t>Need standards development so data sets can be combined</a:t>
              </a:r>
            </a:p>
          </p:txBody>
        </p:sp>
        <p:sp>
          <p:nvSpPr>
            <p:cNvPr id="15" name="Oval 14">
              <a:extLst>
                <a:ext uri="{FF2B5EF4-FFF2-40B4-BE49-F238E27FC236}">
                  <a16:creationId xmlns:a16="http://schemas.microsoft.com/office/drawing/2014/main" id="{5A4BED98-193C-4F8F-8691-76CB881C58AE}"/>
                </a:ext>
              </a:extLst>
            </p:cNvPr>
            <p:cNvSpPr/>
            <p:nvPr/>
          </p:nvSpPr>
          <p:spPr>
            <a:xfrm>
              <a:off x="3463680" y="3397140"/>
              <a:ext cx="286512" cy="286512"/>
            </a:xfrm>
            <a:prstGeom prst="ellipse">
              <a:avLst/>
            </a:prstGeom>
            <a:solidFill>
              <a:schemeClr val="bg2"/>
            </a:solidFill>
            <a:ln>
              <a:solidFill>
                <a:schemeClr val="bg2">
                  <a:lumMod val="75000"/>
                </a:schemeClr>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94E93CC4-E120-45F1-818B-C13E72CBF4D1}"/>
                </a:ext>
              </a:extLst>
            </p:cNvPr>
            <p:cNvSpPr/>
            <p:nvPr/>
          </p:nvSpPr>
          <p:spPr>
            <a:xfrm>
              <a:off x="3517763" y="3892745"/>
              <a:ext cx="1963619" cy="556731"/>
            </a:xfrm>
            <a:custGeom>
              <a:avLst/>
              <a:gdLst>
                <a:gd name="connsiteX0" fmla="*/ 0 w 1963619"/>
                <a:gd name="connsiteY0" fmla="*/ 0 h 556731"/>
                <a:gd name="connsiteX1" fmla="*/ 1963619 w 1963619"/>
                <a:gd name="connsiteY1" fmla="*/ 0 h 556731"/>
                <a:gd name="connsiteX2" fmla="*/ 1963619 w 1963619"/>
                <a:gd name="connsiteY2" fmla="*/ 556731 h 556731"/>
                <a:gd name="connsiteX3" fmla="*/ 0 w 1963619"/>
                <a:gd name="connsiteY3" fmla="*/ 556731 h 556731"/>
                <a:gd name="connsiteX4" fmla="*/ 0 w 1963619"/>
                <a:gd name="connsiteY4" fmla="*/ 0 h 55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619" h="556731">
                  <a:moveTo>
                    <a:pt x="0" y="0"/>
                  </a:moveTo>
                  <a:lnTo>
                    <a:pt x="1963619" y="0"/>
                  </a:lnTo>
                  <a:lnTo>
                    <a:pt x="1963619" y="556731"/>
                  </a:lnTo>
                  <a:lnTo>
                    <a:pt x="0" y="5567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1817" tIns="0" rIns="0" bIns="0" numCol="1" spcCol="1270" anchor="t" anchorCtr="0">
              <a:noAutofit/>
            </a:bodyPr>
            <a:lstStyle/>
            <a:p>
              <a:pPr defTabSz="800100">
                <a:lnSpc>
                  <a:spcPct val="90000"/>
                </a:lnSpc>
                <a:spcAft>
                  <a:spcPct val="35000"/>
                </a:spcAft>
              </a:pPr>
              <a:r>
                <a:rPr lang="en-US" b="1" dirty="0"/>
                <a:t>Need development of metadata </a:t>
              </a:r>
            </a:p>
          </p:txBody>
        </p:sp>
        <p:sp>
          <p:nvSpPr>
            <p:cNvPr id="23" name="Oval 22">
              <a:extLst>
                <a:ext uri="{FF2B5EF4-FFF2-40B4-BE49-F238E27FC236}">
                  <a16:creationId xmlns:a16="http://schemas.microsoft.com/office/drawing/2014/main" id="{118D7E83-B23F-4E6F-A929-A05DA3FB59E9}"/>
                </a:ext>
              </a:extLst>
            </p:cNvPr>
            <p:cNvSpPr/>
            <p:nvPr/>
          </p:nvSpPr>
          <p:spPr>
            <a:xfrm>
              <a:off x="5198608" y="2680291"/>
              <a:ext cx="396240" cy="396240"/>
            </a:xfrm>
            <a:prstGeom prst="ellipse">
              <a:avLst/>
            </a:prstGeom>
            <a:solidFill>
              <a:schemeClr val="bg2"/>
            </a:solidFill>
            <a:ln>
              <a:solidFill>
                <a:schemeClr val="bg2">
                  <a:lumMod val="75000"/>
                </a:schemeClr>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EE27E97C-B253-4D59-93D9-9736795DC29A}"/>
                </a:ext>
              </a:extLst>
            </p:cNvPr>
            <p:cNvSpPr/>
            <p:nvPr/>
          </p:nvSpPr>
          <p:spPr>
            <a:xfrm>
              <a:off x="4997956" y="3468686"/>
              <a:ext cx="1579792" cy="1149031"/>
            </a:xfrm>
            <a:custGeom>
              <a:avLst/>
              <a:gdLst>
                <a:gd name="connsiteX0" fmla="*/ 0 w 1463040"/>
                <a:gd name="connsiteY0" fmla="*/ 0 h 2647950"/>
                <a:gd name="connsiteX1" fmla="*/ 1463040 w 1463040"/>
                <a:gd name="connsiteY1" fmla="*/ 0 h 2647950"/>
                <a:gd name="connsiteX2" fmla="*/ 1463040 w 1463040"/>
                <a:gd name="connsiteY2" fmla="*/ 2647950 h 2647950"/>
                <a:gd name="connsiteX3" fmla="*/ 0 w 1463040"/>
                <a:gd name="connsiteY3" fmla="*/ 2647950 h 2647950"/>
                <a:gd name="connsiteX4" fmla="*/ 0 w 1463040"/>
                <a:gd name="connsiteY4" fmla="*/ 0 h 2647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040" h="2647950">
                  <a:moveTo>
                    <a:pt x="0" y="0"/>
                  </a:moveTo>
                  <a:lnTo>
                    <a:pt x="1463040" y="0"/>
                  </a:lnTo>
                  <a:lnTo>
                    <a:pt x="1463040" y="2647950"/>
                  </a:lnTo>
                  <a:lnTo>
                    <a:pt x="0" y="26479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959" tIns="0" rIns="0" bIns="0" numCol="1" spcCol="1270" anchor="t" anchorCtr="0">
              <a:noAutofit/>
            </a:bodyPr>
            <a:lstStyle/>
            <a:p>
              <a:pPr defTabSz="800100">
                <a:lnSpc>
                  <a:spcPct val="90000"/>
                </a:lnSpc>
                <a:spcAft>
                  <a:spcPct val="35000"/>
                </a:spcAft>
              </a:pPr>
              <a:r>
                <a:rPr lang="en-US" b="1" dirty="0"/>
                <a:t>Ready to be combined</a:t>
              </a:r>
            </a:p>
          </p:txBody>
        </p:sp>
      </p:grpSp>
      <p:grpSp>
        <p:nvGrpSpPr>
          <p:cNvPr id="10" name="Group 9">
            <a:extLst>
              <a:ext uri="{FF2B5EF4-FFF2-40B4-BE49-F238E27FC236}">
                <a16:creationId xmlns:a16="http://schemas.microsoft.com/office/drawing/2014/main" id="{1904D3E0-2A8F-4D09-9BE1-1631CD6A36C4}"/>
              </a:ext>
            </a:extLst>
          </p:cNvPr>
          <p:cNvGrpSpPr/>
          <p:nvPr/>
        </p:nvGrpSpPr>
        <p:grpSpPr>
          <a:xfrm>
            <a:off x="6189209" y="4776187"/>
            <a:ext cx="2245289" cy="2039191"/>
            <a:chOff x="3088640" y="2434443"/>
            <a:chExt cx="2993718" cy="2814889"/>
          </a:xfrm>
        </p:grpSpPr>
        <p:sp>
          <p:nvSpPr>
            <p:cNvPr id="11" name="Rectangle 10">
              <a:extLst>
                <a:ext uri="{FF2B5EF4-FFF2-40B4-BE49-F238E27FC236}">
                  <a16:creationId xmlns:a16="http://schemas.microsoft.com/office/drawing/2014/main" id="{5A53FFA3-3808-42B2-8485-D60162EAD500}"/>
                </a:ext>
              </a:extLst>
            </p:cNvPr>
            <p:cNvSpPr/>
            <p:nvPr/>
          </p:nvSpPr>
          <p:spPr>
            <a:xfrm>
              <a:off x="3088640" y="2485813"/>
              <a:ext cx="1950720" cy="27635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761F3F1F-3E56-4A72-8FBE-154A49CACDF6}"/>
                </a:ext>
              </a:extLst>
            </p:cNvPr>
            <p:cNvSpPr txBox="1"/>
            <p:nvPr/>
          </p:nvSpPr>
          <p:spPr>
            <a:xfrm>
              <a:off x="3088640" y="2434443"/>
              <a:ext cx="2993718" cy="27635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1817" tIns="0" rIns="0" bIns="0" numCol="1" spcCol="1270" anchor="t" anchorCtr="0">
              <a:noAutofit/>
            </a:bodyPr>
            <a:lstStyle/>
            <a:p>
              <a:pPr defTabSz="533400">
                <a:lnSpc>
                  <a:spcPct val="90000"/>
                </a:lnSpc>
                <a:spcAft>
                  <a:spcPct val="35000"/>
                </a:spcAft>
              </a:pPr>
              <a:r>
                <a:rPr lang="en-US" sz="1200" dirty="0"/>
                <a:t>Arsenic Epigenetics META: towards a Meta-analysis of Epigenome Data on Arsenic</a:t>
              </a:r>
            </a:p>
          </p:txBody>
        </p:sp>
      </p:grpSp>
      <p:pic>
        <p:nvPicPr>
          <p:cNvPr id="5" name="Graphic 4" descr="DNA">
            <a:extLst>
              <a:ext uri="{FF2B5EF4-FFF2-40B4-BE49-F238E27FC236}">
                <a16:creationId xmlns:a16="http://schemas.microsoft.com/office/drawing/2014/main" id="{4A36778D-6D7D-47CA-AFDA-595C63BCEF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4723" y="5333358"/>
            <a:ext cx="510589" cy="510589"/>
          </a:xfrm>
          <a:prstGeom prst="rect">
            <a:avLst/>
          </a:prstGeom>
        </p:spPr>
      </p:pic>
      <p:pic>
        <p:nvPicPr>
          <p:cNvPr id="8" name="Graphic 7" descr="Group of people">
            <a:extLst>
              <a:ext uri="{FF2B5EF4-FFF2-40B4-BE49-F238E27FC236}">
                <a16:creationId xmlns:a16="http://schemas.microsoft.com/office/drawing/2014/main" id="{C4491EBB-8876-4E0A-A6F4-62F700F839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0591" y="5327648"/>
            <a:ext cx="487634" cy="510589"/>
          </a:xfrm>
          <a:prstGeom prst="rect">
            <a:avLst/>
          </a:prstGeom>
        </p:spPr>
      </p:pic>
      <p:pic>
        <p:nvPicPr>
          <p:cNvPr id="9" name="Picture 8">
            <a:extLst>
              <a:ext uri="{FF2B5EF4-FFF2-40B4-BE49-F238E27FC236}">
                <a16:creationId xmlns:a16="http://schemas.microsoft.com/office/drawing/2014/main" id="{1FEAD99C-998C-43F1-9C63-65AA0DFFFF9C}"/>
              </a:ext>
            </a:extLst>
          </p:cNvPr>
          <p:cNvPicPr>
            <a:picLocks noChangeAspect="1"/>
          </p:cNvPicPr>
          <p:nvPr/>
        </p:nvPicPr>
        <p:blipFill>
          <a:blip r:embed="rId9">
            <a:duotone>
              <a:schemeClr val="accent4">
                <a:shade val="45000"/>
                <a:satMod val="135000"/>
              </a:schemeClr>
              <a:prstClr val="white"/>
            </a:duotone>
          </a:blip>
          <a:stretch>
            <a:fillRect/>
          </a:stretch>
        </p:blipFill>
        <p:spPr>
          <a:xfrm>
            <a:off x="2056621" y="4021518"/>
            <a:ext cx="443560" cy="427958"/>
          </a:xfrm>
          <a:prstGeom prst="rect">
            <a:avLst/>
          </a:prstGeom>
        </p:spPr>
      </p:pic>
      <p:pic>
        <p:nvPicPr>
          <p:cNvPr id="13" name="Picture 12">
            <a:extLst>
              <a:ext uri="{FF2B5EF4-FFF2-40B4-BE49-F238E27FC236}">
                <a16:creationId xmlns:a16="http://schemas.microsoft.com/office/drawing/2014/main" id="{EFEECBC6-D428-4DD7-BBC0-B652922BFB37}"/>
              </a:ext>
            </a:extLst>
          </p:cNvPr>
          <p:cNvPicPr>
            <a:picLocks noChangeAspect="1"/>
          </p:cNvPicPr>
          <p:nvPr/>
        </p:nvPicPr>
        <p:blipFill>
          <a:blip r:embed="rId10">
            <a:duotone>
              <a:schemeClr val="accent4">
                <a:shade val="45000"/>
                <a:satMod val="135000"/>
              </a:schemeClr>
              <a:prstClr val="white"/>
            </a:duotone>
          </a:blip>
          <a:stretch>
            <a:fillRect/>
          </a:stretch>
        </p:blipFill>
        <p:spPr>
          <a:xfrm>
            <a:off x="2514547" y="3910721"/>
            <a:ext cx="638354" cy="649553"/>
          </a:xfrm>
          <a:prstGeom prst="rect">
            <a:avLst/>
          </a:prstGeom>
        </p:spPr>
      </p:pic>
      <p:sp>
        <p:nvSpPr>
          <p:cNvPr id="27" name="Title 1">
            <a:extLst>
              <a:ext uri="{FF2B5EF4-FFF2-40B4-BE49-F238E27FC236}">
                <a16:creationId xmlns:a16="http://schemas.microsoft.com/office/drawing/2014/main" id="{909E7812-C904-4EC9-909B-15DF93FF69E2}"/>
              </a:ext>
            </a:extLst>
          </p:cNvPr>
          <p:cNvSpPr txBox="1">
            <a:spLocks/>
          </p:cNvSpPr>
          <p:nvPr/>
        </p:nvSpPr>
        <p:spPr>
          <a:xfrm>
            <a:off x="654390" y="1012169"/>
            <a:ext cx="8774746" cy="730250"/>
          </a:xfrm>
          <a:prstGeom prst="rect">
            <a:avLst/>
          </a:prstGeom>
        </p:spPr>
        <p:txBody>
          <a:bodyPr/>
          <a:lst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a:lstStyle>
          <a:p>
            <a:r>
              <a:rPr lang="en-US" kern="0" dirty="0"/>
              <a:t>Spectrum of Readiness for Data Interoperability</a:t>
            </a:r>
          </a:p>
        </p:txBody>
      </p:sp>
    </p:spTree>
    <p:extLst>
      <p:ext uri="{BB962C8B-B14F-4D97-AF65-F5344CB8AC3E}">
        <p14:creationId xmlns:p14="http://schemas.microsoft.com/office/powerpoint/2010/main" val="4231634086"/>
      </p:ext>
    </p:extLst>
  </p:cSld>
  <p:clrMapOvr>
    <a:masterClrMapping/>
  </p:clrMapOvr>
</p:sld>
</file>

<file path=ppt/theme/theme1.xml><?xml version="1.0" encoding="utf-8"?>
<a:theme xmlns:a="http://schemas.openxmlformats.org/drawingml/2006/main" name="White with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White with logo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in green line - from Junction  -  Compatibility Mode" id="{20ACF752-90F6-4B16-87A2-2B6F079C3A49}" vid="{9CA2050B-C18A-4AF8-ACAA-B2062EE9DEF4}"/>
    </a:ext>
  </a:extLst>
</a:theme>
</file>

<file path=ppt/theme/theme2.xml><?xml version="1.0" encoding="utf-8"?>
<a:theme xmlns:a="http://schemas.openxmlformats.org/drawingml/2006/main" name="White without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NIEHS White without interior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in green line - from Junction  -  Compatibility Mode" id="{20ACF752-90F6-4B16-87A2-2B6F079C3A49}" vid="{8D1B645C-E65F-4B53-8A03-1B6347B3B3BE}"/>
    </a:ext>
  </a:extLst>
</a:theme>
</file>

<file path=ppt/theme/theme3.xml><?xml version="1.0" encoding="utf-8"?>
<a:theme xmlns:a="http://schemas.openxmlformats.org/drawingml/2006/main" name="NIEHS PPT Green Line (Calibri, NIH Colors)">
  <a:themeElements>
    <a:clrScheme name="NIEHS New Logo">
      <a:dk1>
        <a:srgbClr val="000000"/>
      </a:dk1>
      <a:lt1>
        <a:srgbClr val="FFFFFF"/>
      </a:lt1>
      <a:dk2>
        <a:srgbClr val="134679"/>
      </a:dk2>
      <a:lt2>
        <a:srgbClr val="5F5F5F"/>
      </a:lt2>
      <a:accent1>
        <a:srgbClr val="719500"/>
      </a:accent1>
      <a:accent2>
        <a:srgbClr val="5F9BAF"/>
      </a:accent2>
      <a:accent3>
        <a:srgbClr val="E57200"/>
      </a:accent3>
      <a:accent4>
        <a:srgbClr val="C0143C"/>
      </a:accent4>
      <a:accent5>
        <a:srgbClr val="6C3A77"/>
      </a:accent5>
      <a:accent6>
        <a:srgbClr val="616065"/>
      </a:accent6>
      <a:hlink>
        <a:srgbClr val="658A9B"/>
      </a:hlink>
      <a:folHlink>
        <a:srgbClr val="1F55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10836</TotalTime>
  <Words>1954</Words>
  <Application>Microsoft Office PowerPoint</Application>
  <PresentationFormat>Widescreen</PresentationFormat>
  <Paragraphs>209</Paragraphs>
  <Slides>21</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Arial Narrow</vt:lpstr>
      <vt:lpstr>Calibri</vt:lpstr>
      <vt:lpstr>Courier New</vt:lpstr>
      <vt:lpstr>Symbol</vt:lpstr>
      <vt:lpstr>White with header 2013</vt:lpstr>
      <vt:lpstr>White without header 2013</vt:lpstr>
      <vt:lpstr>NIEHS PPT Green Line (Calibri, NIH Colors)</vt:lpstr>
      <vt:lpstr>Accelerating Science:  Data Discovery and Interoperability  </vt:lpstr>
      <vt:lpstr>Key takeaways</vt:lpstr>
      <vt:lpstr>PowerPoint Presentation</vt:lpstr>
      <vt:lpstr>Superfund Research Program (SRP) Mandates under SARA</vt:lpstr>
      <vt:lpstr>Enhancing Collaborative Science at the Level of the Data</vt:lpstr>
      <vt:lpstr>PowerPoint Presentation</vt:lpstr>
      <vt:lpstr>PowerPoint Presentation</vt:lpstr>
      <vt:lpstr>Data Sharing Integration and Reuse Supplements </vt:lpstr>
      <vt:lpstr>PowerPoint Presentation</vt:lpstr>
      <vt:lpstr>PowerPoint Presentation</vt:lpstr>
      <vt:lpstr>First Event, Mini-Workshop Focused on Communication and Collaboration</vt:lpstr>
      <vt:lpstr>Themes Discussed, Mini-Workshop: Building a Sustainable Community of Practice</vt:lpstr>
      <vt:lpstr>Second Event, External Use Case (EUC) Showcase</vt:lpstr>
      <vt:lpstr>External Use Case Showcase Themes Discussed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Cacioppo, Paul (NIH/NIEHS) [C]</dc:creator>
  <cp:lastModifiedBy>Heacock, Michelle (NIH/NIEHS) [E]</cp:lastModifiedBy>
  <cp:revision>183</cp:revision>
  <dcterms:created xsi:type="dcterms:W3CDTF">2013-02-25T20:30:42Z</dcterms:created>
  <dcterms:modified xsi:type="dcterms:W3CDTF">2021-05-06T22:25:39Z</dcterms:modified>
</cp:coreProperties>
</file>