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8" r:id="rId6"/>
    <p:sldId id="279" r:id="rId7"/>
    <p:sldId id="280" r:id="rId8"/>
    <p:sldId id="288" r:id="rId9"/>
    <p:sldId id="289" r:id="rId10"/>
    <p:sldId id="281" r:id="rId11"/>
    <p:sldId id="290" r:id="rId12"/>
    <p:sldId id="282" r:id="rId13"/>
    <p:sldId id="284" r:id="rId14"/>
    <p:sldId id="283" r:id="rId15"/>
    <p:sldId id="29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424A4F"/>
    <a:srgbClr val="D75020"/>
    <a:srgbClr val="FFFFFE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3"/>
    <p:restoredTop sz="94810"/>
  </p:normalViewPr>
  <p:slideViewPr>
    <p:cSldViewPr snapToGrid="0">
      <p:cViewPr varScale="1">
        <p:scale>
          <a:sx n="110" d="100"/>
          <a:sy n="110" d="100"/>
        </p:scale>
        <p:origin x="184" y="41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"/>
            <a:ext cx="2437260" cy="8082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39817" y="0"/>
            <a:ext cx="111818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5/26/21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7346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15000" y="0"/>
            <a:ext cx="115913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5/26/21</a:t>
            </a:fld>
            <a:endParaRPr lang="en-GB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3" y="8045128"/>
            <a:ext cx="1401034" cy="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2" y="1490144"/>
            <a:ext cx="7806959" cy="11271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3107625"/>
            <a:ext cx="9138506" cy="244967"/>
            <a:chOff x="10495" y="3091554"/>
            <a:chExt cx="9138506" cy="244967"/>
          </a:xfrm>
        </p:grpSpPr>
        <p:pic>
          <p:nvPicPr>
            <p:cNvPr id="12" name="Picture 11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9" t="1132" r="1609" b="50000"/>
            <a:stretch/>
          </p:blipFill>
          <p:spPr>
            <a:xfrm>
              <a:off x="2749476" y="3091554"/>
              <a:ext cx="6399525" cy="244967"/>
            </a:xfrm>
            <a:prstGeom prst="rect">
              <a:avLst/>
            </a:prstGeom>
          </p:spPr>
        </p:pic>
        <p:pic>
          <p:nvPicPr>
            <p:cNvPr id="13" name="Picture 12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4" r="3698" b="51131"/>
            <a:stretch/>
          </p:blipFill>
          <p:spPr>
            <a:xfrm>
              <a:off x="10495" y="3091554"/>
              <a:ext cx="2841940" cy="24496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0" y="4253241"/>
            <a:ext cx="9138506" cy="244967"/>
            <a:chOff x="10495" y="3091554"/>
            <a:chExt cx="9138506" cy="244967"/>
          </a:xfrm>
        </p:grpSpPr>
        <p:pic>
          <p:nvPicPr>
            <p:cNvPr id="15" name="Picture 14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9" t="1132" r="1609" b="50000"/>
            <a:stretch/>
          </p:blipFill>
          <p:spPr>
            <a:xfrm>
              <a:off x="2749476" y="3091554"/>
              <a:ext cx="6399525" cy="244967"/>
            </a:xfrm>
            <a:prstGeom prst="rect">
              <a:avLst/>
            </a:prstGeom>
          </p:spPr>
        </p:pic>
        <p:pic>
          <p:nvPicPr>
            <p:cNvPr id="16" name="Picture 15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4" r="3698" b="51131"/>
            <a:stretch/>
          </p:blipFill>
          <p:spPr>
            <a:xfrm>
              <a:off x="10495" y="3091554"/>
              <a:ext cx="2841940" cy="24496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1" y="335182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3541241"/>
            <a:ext cx="5487504" cy="583924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7" descr="RHULlogo_small_Lond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51371"/>
            <a:ext cx="180190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024240"/>
            <a:ext cx="9145588" cy="4128881"/>
          </a:xfrm>
          <a:noFill/>
        </p:spPr>
        <p:txBody>
          <a:bodyPr lIns="72000" tIns="72000"/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81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166812"/>
            <a:ext cx="8229600" cy="3357563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cascading bullets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22164"/>
            <a:ext cx="8229600" cy="3272459"/>
          </a:xfrm>
        </p:spPr>
        <p:txBody>
          <a:bodyPr/>
          <a:lstStyle>
            <a:lvl1pPr marL="266400" indent="-266400">
              <a:buFont typeface="Arial"/>
              <a:buChar char="•"/>
              <a:defRPr sz="2800"/>
            </a:lvl1pPr>
            <a:lvl2pPr marL="561600" indent="-248400">
              <a:buClr>
                <a:srgbClr val="DA5120"/>
              </a:buClr>
              <a:buFont typeface="Lucida Grande"/>
              <a:buChar char="-"/>
              <a:defRPr sz="2400"/>
            </a:lvl2pPr>
            <a:lvl3pPr marL="813600" indent="-234000">
              <a:buClr>
                <a:srgbClr val="171D23"/>
              </a:buClr>
              <a:buFont typeface="Wingdings" charset="2"/>
              <a:buChar char="§"/>
              <a:defRPr sz="2000"/>
            </a:lvl3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0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167908"/>
            <a:ext cx="8229600" cy="3394472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/>
              <a:t>Click to edit Master text 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334990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52841"/>
            <a:ext cx="1801908" cy="9000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3112548"/>
            <a:ext cx="9144000" cy="1385660"/>
            <a:chOff x="0" y="3112548"/>
            <a:chExt cx="9144000" cy="138566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3351821"/>
              <a:ext cx="9143999" cy="89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2" name="Picture 11" descr="RHULlogo_small_London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92" y="3351371"/>
              <a:ext cx="1801908" cy="9000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 userDrawn="1"/>
          </p:nvGrpSpPr>
          <p:grpSpPr>
            <a:xfrm>
              <a:off x="0" y="3112548"/>
              <a:ext cx="9138506" cy="244967"/>
              <a:chOff x="10495" y="3091554"/>
              <a:chExt cx="9138506" cy="244967"/>
            </a:xfrm>
          </p:grpSpPr>
          <p:pic>
            <p:nvPicPr>
              <p:cNvPr id="17" name="Picture 16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9" t="1132" r="1609" b="50000"/>
              <a:stretch/>
            </p:blipFill>
            <p:spPr>
              <a:xfrm>
                <a:off x="2749476" y="3091554"/>
                <a:ext cx="6399525" cy="244967"/>
              </a:xfrm>
              <a:prstGeom prst="rect">
                <a:avLst/>
              </a:prstGeom>
            </p:spPr>
          </p:pic>
          <p:pic>
            <p:nvPicPr>
              <p:cNvPr id="18" name="Picture 17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94" r="3698" b="51131"/>
              <a:stretch/>
            </p:blipFill>
            <p:spPr>
              <a:xfrm>
                <a:off x="10495" y="3091554"/>
                <a:ext cx="2841940" cy="244967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 userDrawn="1"/>
          </p:nvGrpSpPr>
          <p:grpSpPr>
            <a:xfrm>
              <a:off x="0" y="4253241"/>
              <a:ext cx="9138506" cy="244967"/>
              <a:chOff x="10495" y="3091554"/>
              <a:chExt cx="9138506" cy="244967"/>
            </a:xfrm>
          </p:grpSpPr>
          <p:pic>
            <p:nvPicPr>
              <p:cNvPr id="15" name="Picture 14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9" t="1132" r="1609" b="50000"/>
              <a:stretch/>
            </p:blipFill>
            <p:spPr>
              <a:xfrm>
                <a:off x="2749476" y="3091554"/>
                <a:ext cx="6399525" cy="244967"/>
              </a:xfrm>
              <a:prstGeom prst="rect">
                <a:avLst/>
              </a:prstGeom>
            </p:spPr>
          </p:pic>
          <p:pic>
            <p:nvPicPr>
              <p:cNvPr id="16" name="Picture 15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94" r="3698" b="51131"/>
              <a:stretch/>
            </p:blipFill>
            <p:spPr>
              <a:xfrm>
                <a:off x="10495" y="3091554"/>
                <a:ext cx="2841940" cy="244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3099105"/>
          </a:xfrm>
          <a:noFill/>
        </p:spPr>
        <p:txBody>
          <a:bodyPr lIns="72000" tIns="72000"/>
          <a:lstStyle/>
          <a:p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" y="3099105"/>
            <a:ext cx="9152356" cy="249117"/>
            <a:chOff x="-8356" y="3302274"/>
            <a:chExt cx="9152356" cy="249117"/>
          </a:xfrm>
        </p:grpSpPr>
        <p:pic>
          <p:nvPicPr>
            <p:cNvPr id="12" name="Picture 11" descr="Music_Hall_Diagonal_6_long_lines-40%-optimized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46"/>
            <a:stretch/>
          </p:blipFill>
          <p:spPr>
            <a:xfrm>
              <a:off x="2115873" y="3302274"/>
              <a:ext cx="7028127" cy="249117"/>
            </a:xfrm>
            <a:prstGeom prst="rect">
              <a:avLst/>
            </a:prstGeom>
          </p:spPr>
        </p:pic>
        <p:pic>
          <p:nvPicPr>
            <p:cNvPr id="13" name="Picture 12" descr="Music_Hall_Diagonal_6_long_lines-40%-optimized1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2" r="3593" b="48546"/>
            <a:stretch/>
          </p:blipFill>
          <p:spPr>
            <a:xfrm>
              <a:off x="-8356" y="3302274"/>
              <a:ext cx="2135419" cy="24911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-8356" y="4250953"/>
            <a:ext cx="9152356" cy="249117"/>
            <a:chOff x="-8356" y="3302274"/>
            <a:chExt cx="9152356" cy="249117"/>
          </a:xfrm>
        </p:grpSpPr>
        <p:pic>
          <p:nvPicPr>
            <p:cNvPr id="15" name="Picture 14" descr="Music_Hall_Diagonal_6_long_lines-40%-optimized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46"/>
            <a:stretch/>
          </p:blipFill>
          <p:spPr>
            <a:xfrm>
              <a:off x="2115873" y="3302274"/>
              <a:ext cx="7028127" cy="249117"/>
            </a:xfrm>
            <a:prstGeom prst="rect">
              <a:avLst/>
            </a:prstGeom>
          </p:spPr>
        </p:pic>
        <p:pic>
          <p:nvPicPr>
            <p:cNvPr id="16" name="Picture 15" descr="Music_Hall_Diagonal_6_long_lines-40%-optimized1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2" r="3593" b="48546"/>
            <a:stretch/>
          </p:blipFill>
          <p:spPr>
            <a:xfrm>
              <a:off x="-8356" y="3302274"/>
              <a:ext cx="2135419" cy="24911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1" y="335009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 descr="RHULlogo_small_Lond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49641"/>
            <a:ext cx="1801908" cy="900000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0453" y="3541241"/>
            <a:ext cx="5487504" cy="583924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335182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51371"/>
            <a:ext cx="1801908" cy="90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9" y="3471971"/>
            <a:ext cx="6108115" cy="6873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3347523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9" y="3471971"/>
            <a:ext cx="6108115" cy="6873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47073"/>
            <a:ext cx="180190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531"/>
            <a:ext cx="3904974" cy="3272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328531"/>
            <a:ext cx="4025900" cy="3272963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22164"/>
            <a:ext cx="8229600" cy="3272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5143500"/>
          </a:xfrm>
          <a:noFill/>
        </p:spPr>
        <p:txBody>
          <a:bodyPr lIns="72000" tIns="72000"/>
          <a:lstStyle/>
          <a:p>
            <a:endParaRPr lang="en-GB"/>
          </a:p>
        </p:txBody>
      </p:sp>
      <p:pic>
        <p:nvPicPr>
          <p:cNvPr id="6" name="Picture 5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83" y="323022"/>
            <a:ext cx="1384662" cy="691598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band at bottom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4007447"/>
            <a:ext cx="9144000" cy="6850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pic>
        <p:nvPicPr>
          <p:cNvPr id="14" name="Picture 13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2" y="4007958"/>
            <a:ext cx="1369450" cy="684000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937119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451"/>
            <a:ext cx="3904974" cy="3272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434451"/>
            <a:ext cx="4025900" cy="3272963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8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23022"/>
            <a:ext cx="9144000" cy="6850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59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3" y="4778936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lvl1pPr algn="ctr">
              <a:defRPr sz="800" normalizeH="1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RHULlogo_small_London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2" y="323533"/>
            <a:ext cx="1369450" cy="684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80" r:id="rId7"/>
    <p:sldLayoutId id="2147483685" r:id="rId8"/>
    <p:sldLayoutId id="2147483691" r:id="rId9"/>
    <p:sldLayoutId id="2147483654" r:id="rId10"/>
    <p:sldLayoutId id="2147483664" r:id="rId11"/>
    <p:sldLayoutId id="2147483693" r:id="rId12"/>
    <p:sldLayoutId id="2147483682" r:id="rId13"/>
    <p:sldLayoutId id="214748368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gh.Shanahan@rhu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doi.org/10.5281/zenodo.3405141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4fairskills.github.io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doi.org/10.1629/uksg.46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airplus-project.eu/" TargetMode="External"/><Relationship Id="rId5" Type="http://schemas.openxmlformats.org/officeDocument/2006/relationships/hyperlink" Target="https://www.go-fair.org/" TargetMode="External"/><Relationship Id="rId4" Type="http://schemas.openxmlformats.org/officeDocument/2006/relationships/hyperlink" Target="fairsfair.e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ce11.org/group/fair-4-research-software-fair4rs-working-group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ixabay.com/photos/?utm_source=link-attribution&amp;amp;utm_medium=referral&amp;amp;utm_campaign=image&amp;amp;utm_content=82863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ftware.ac.uk/blog/2020-11-18-ref-2021-software-output-guidance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software-citation-principles" TargetMode="External"/><Relationship Id="rId2" Type="http://schemas.openxmlformats.org/officeDocument/2006/relationships/hyperlink" Target="https://rd-alliance.org/groups/data-citation-wg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6452" y="1126156"/>
            <a:ext cx="8783169" cy="1491149"/>
          </a:xfrm>
        </p:spPr>
        <p:txBody>
          <a:bodyPr/>
          <a:lstStyle/>
          <a:p>
            <a:r>
              <a:rPr lang="en-GB" dirty="0"/>
              <a:t> Research objects and FAIR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6452" y="3456188"/>
            <a:ext cx="7099391" cy="776980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Hugh.Shanahan@rhul.ac.uk</a:t>
            </a:r>
            <a:r>
              <a:rPr lang="en-US" dirty="0"/>
              <a:t>, @</a:t>
            </a:r>
            <a:r>
              <a:rPr lang="en-US" dirty="0" err="1"/>
              <a:t>hughshanahan</a:t>
            </a:r>
            <a:r>
              <a:rPr lang="en-US" dirty="0"/>
              <a:t>,</a:t>
            </a:r>
          </a:p>
          <a:p>
            <a:r>
              <a:rPr lang="en-GB" dirty="0" err="1"/>
              <a:t>orcid.org</a:t>
            </a:r>
            <a:r>
              <a:rPr lang="en-GB" dirty="0"/>
              <a:t>/0000-0003-1374-6015   DOI for this talk 10.5281/zenodo.4808081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CC80A-E9A5-914D-B148-B334D4D16BF8}"/>
              </a:ext>
            </a:extLst>
          </p:cNvPr>
          <p:cNvSpPr txBox="1"/>
          <p:nvPr/>
        </p:nvSpPr>
        <p:spPr>
          <a:xfrm>
            <a:off x="2180056" y="2202418"/>
            <a:ext cx="6707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rgbClr val="FFFF00"/>
                </a:solidFill>
              </a:rPr>
              <a:t>Open from beginning to end: addressing barriers to open research</a:t>
            </a:r>
          </a:p>
          <a:p>
            <a:pPr algn="r"/>
            <a:r>
              <a:rPr lang="en-GB" b="1" dirty="0">
                <a:solidFill>
                  <a:srgbClr val="FFFF00"/>
                </a:solidFill>
              </a:rPr>
              <a:t>University of Leeds, May 26 2021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0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39489-B6C8-0B44-AC94-118A6FB6F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2FDF-9A83-C84A-8693-2E41C087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up PIDs for data – part of FAIR</a:t>
            </a:r>
          </a:p>
          <a:p>
            <a:r>
              <a:rPr lang="en-US" dirty="0"/>
              <a:t>Good poster of FAIR principles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33656-D05A-E642-A1C8-02A876E5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so to FAIR….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92D9D-106D-8849-85E7-A1820BA33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05" y="2470696"/>
            <a:ext cx="7289995" cy="24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DF833-8F3C-BB47-AA39-2F618398D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839D-47CA-564B-A5E6-AD8C8CA5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     Open Science (</a:t>
            </a:r>
            <a:r>
              <a:rPr lang="en-US" dirty="0">
                <a:hlinkClick r:id="rId2"/>
              </a:rPr>
              <a:t>Higman, Jones and Bangert</a:t>
            </a:r>
            <a:r>
              <a:rPr lang="en-US" dirty="0"/>
              <a:t>,2019)</a:t>
            </a:r>
          </a:p>
          <a:p>
            <a:r>
              <a:rPr lang="en-US" dirty="0"/>
              <a:t>FAIR are principles, not standards, for data sharing</a:t>
            </a:r>
          </a:p>
          <a:p>
            <a:r>
              <a:rPr lang="en-US" dirty="0"/>
              <a:t>FAIR doesn’t discuss quality, justice, privacy…</a:t>
            </a:r>
          </a:p>
          <a:p>
            <a:r>
              <a:rPr lang="en-US" dirty="0"/>
              <a:t>Standards for FAIR are coming into place (e.g. </a:t>
            </a:r>
            <a:r>
              <a:rPr lang="en-US" dirty="0">
                <a:hlinkClick r:id="rId3"/>
              </a:rPr>
              <a:t>terms4FAIRskills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FAIRsFAIR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GO-FAIR</a:t>
            </a:r>
            <a:r>
              <a:rPr lang="en-US" dirty="0"/>
              <a:t>, </a:t>
            </a:r>
            <a:r>
              <a:rPr lang="en-US" dirty="0" err="1">
                <a:hlinkClick r:id="rId6"/>
              </a:rPr>
              <a:t>FAIRplus</a:t>
            </a:r>
            <a:r>
              <a:rPr lang="en-US" dirty="0"/>
              <a:t>, …)</a:t>
            </a:r>
          </a:p>
          <a:p>
            <a:r>
              <a:rPr lang="en-US" dirty="0"/>
              <a:t>FAIR doesn’t require crazy complex ontologies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ACFD3B-CA7A-6945-A045-8D4EAD01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Misconceptions / Setting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5D9907B7-43DE-48FD-BAD9-3BD27BAC5FF1}"/>
                  </a:ext>
                </a:extLst>
              </p:cNvPr>
              <p:cNvSpPr txBox="1"/>
              <p:nvPr/>
            </p:nvSpPr>
            <p:spPr>
              <a:xfrm>
                <a:off x="1372926" y="1178661"/>
                <a:ext cx="548548" cy="553998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3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5D9907B7-43DE-48FD-BAD9-3BD27BAC5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26" y="1178661"/>
                <a:ext cx="548548" cy="553998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28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CA718-80C9-DD4B-8C1B-66910D137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4EE1-E404-DA47-995A-A1ABC070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is formally for data</a:t>
            </a:r>
          </a:p>
          <a:p>
            <a:r>
              <a:rPr lang="en-US" dirty="0">
                <a:hlinkClick r:id="rId2"/>
              </a:rPr>
              <a:t>FAIR4RS</a:t>
            </a:r>
            <a:r>
              <a:rPr lang="en-US" dirty="0"/>
              <a:t> is transpose the FAIR principles to software</a:t>
            </a:r>
          </a:p>
          <a:p>
            <a:r>
              <a:rPr lang="en-US" dirty="0"/>
              <a:t>Drafting process is ongoing.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C9E0D-6B61-C848-8173-8DDE83F8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4 Research Software (FAIR4RS)</a:t>
            </a:r>
          </a:p>
        </p:txBody>
      </p:sp>
    </p:spTree>
    <p:extLst>
      <p:ext uri="{BB962C8B-B14F-4D97-AF65-F5344CB8AC3E}">
        <p14:creationId xmlns:p14="http://schemas.microsoft.com/office/powerpoint/2010/main" val="346969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Openness as a spectrum</a:t>
            </a:r>
          </a:p>
          <a:p>
            <a:r>
              <a:rPr lang="en-US" dirty="0"/>
              <a:t>Infrastructure enabling first class research objects</a:t>
            </a:r>
          </a:p>
          <a:p>
            <a:r>
              <a:rPr lang="en-US" dirty="0"/>
              <a:t>FAIR – setting boundaries</a:t>
            </a:r>
          </a:p>
          <a:p>
            <a:r>
              <a:rPr lang="en-US" dirty="0"/>
              <a:t>FAIR4RS – software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915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CFAC6-E09B-E543-B826-2CEFA2C95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D85E-4744-984A-A539-458831C2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250"/>
            <a:ext cx="8229600" cy="1651665"/>
          </a:xfrm>
        </p:spPr>
        <p:txBody>
          <a:bodyPr/>
          <a:lstStyle/>
          <a:p>
            <a:r>
              <a:rPr lang="en-US" dirty="0"/>
              <a:t>Is not an either/or.</a:t>
            </a:r>
          </a:p>
          <a:p>
            <a:r>
              <a:rPr lang="en-US" dirty="0"/>
              <a:t>There are degrees of openness.</a:t>
            </a:r>
          </a:p>
          <a:p>
            <a:r>
              <a:rPr lang="en-US" dirty="0"/>
              <a:t>Incremental small steps are not very sexy, but effective.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801534-EE3F-2F48-9B72-BCF8A37A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in research</a:t>
            </a:r>
          </a:p>
        </p:txBody>
      </p:sp>
    </p:spTree>
    <p:extLst>
      <p:ext uri="{BB962C8B-B14F-4D97-AF65-F5344CB8AC3E}">
        <p14:creationId xmlns:p14="http://schemas.microsoft.com/office/powerpoint/2010/main" val="201358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F9803-1DD9-F94F-8769-2B0239AA9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8231-25A2-624D-903C-F37C59BE0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BF460C-1E95-1048-A612-697BE70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outdoor, water, sky, build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B631A4D-00C8-444E-B0FC-2A5D97ED7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0451"/>
            <a:ext cx="4815441" cy="3197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175F0-5013-F748-8F00-7E3C3E7C6270}"/>
              </a:ext>
            </a:extLst>
          </p:cNvPr>
          <p:cNvSpPr txBox="1"/>
          <p:nvPr/>
        </p:nvSpPr>
        <p:spPr>
          <a:xfrm>
            <a:off x="5342021" y="1684422"/>
            <a:ext cx="356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Focussing</a:t>
            </a:r>
            <a:r>
              <a:rPr lang="en-US" dirty="0"/>
              <a:t> on this makes you forget </a:t>
            </a:r>
          </a:p>
          <a:p>
            <a:r>
              <a:rPr lang="en-US" dirty="0"/>
              <a:t>that 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40C7EB-8695-5C45-8020-A068C9E3E766}"/>
              </a:ext>
            </a:extLst>
          </p:cNvPr>
          <p:cNvSpPr txBox="1"/>
          <p:nvPr/>
        </p:nvSpPr>
        <p:spPr>
          <a:xfrm>
            <a:off x="827773" y="4649002"/>
            <a:ext cx="25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 err="1"/>
              <a:t>pixabay.com</a:t>
            </a:r>
            <a:endParaRPr lang="en-US" dirty="0"/>
          </a:p>
        </p:txBody>
      </p:sp>
      <p:pic>
        <p:nvPicPr>
          <p:cNvPr id="11" name="Picture 10" descr="A picture containing water, outdoor, bridge, mountain&#10;&#10;Description automatically generated">
            <a:extLst>
              <a:ext uri="{FF2B5EF4-FFF2-40B4-BE49-F238E27FC236}">
                <a16:creationId xmlns:a16="http://schemas.microsoft.com/office/drawing/2014/main" id="{B8C45E43-CE1C-8041-AAFA-9F3EC95D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1" y="1133098"/>
            <a:ext cx="4908690" cy="3272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9FF7EA-2F30-574D-A01F-9EB1C695EB40}"/>
              </a:ext>
            </a:extLst>
          </p:cNvPr>
          <p:cNvSpPr txBox="1"/>
          <p:nvPr/>
        </p:nvSpPr>
        <p:spPr>
          <a:xfrm>
            <a:off x="5365890" y="2673727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also very useful!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A7858-E97E-794E-80EE-C82E8240726A}"/>
              </a:ext>
            </a:extLst>
          </p:cNvPr>
          <p:cNvSpPr txBox="1"/>
          <p:nvPr/>
        </p:nvSpPr>
        <p:spPr>
          <a:xfrm>
            <a:off x="828561" y="4652331"/>
            <a:ext cx="227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</a:t>
            </a:r>
            <a:r>
              <a:rPr lang="en-US" dirty="0" err="1"/>
              <a:t>flickr.com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E359C6-1840-DA49-99E1-F04C572E20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5089B0-9F27-1A42-A1BB-D961DCF7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Schools of thought on Open Science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6812F3-D442-554C-AE90-EE677E2A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416" y="4602618"/>
            <a:ext cx="6408290" cy="35263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Fecher</a:t>
            </a:r>
            <a:r>
              <a:rPr lang="en-US" sz="2000" dirty="0"/>
              <a:t> &amp; </a:t>
            </a:r>
            <a:r>
              <a:rPr lang="en-US" sz="2000" dirty="0" err="1"/>
              <a:t>Friesike</a:t>
            </a:r>
            <a:r>
              <a:rPr lang="en-US" sz="2000" dirty="0"/>
              <a:t>, DOI 10.1007/978-3-319-00026-8_2 (</a:t>
            </a:r>
            <a:r>
              <a:rPr lang="en-US" sz="2000" dirty="0">
                <a:solidFill>
                  <a:schemeClr val="accent2"/>
                </a:solidFill>
              </a:rPr>
              <a:t>2014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B460A-7FCB-9D48-81C2-CBE4A89DCD19}"/>
              </a:ext>
            </a:extLst>
          </p:cNvPr>
          <p:cNvSpPr txBox="1"/>
          <p:nvPr/>
        </p:nvSpPr>
        <p:spPr>
          <a:xfrm>
            <a:off x="3332843" y="1411515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Infrastructure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8BB01BC-1382-1B43-9CAD-671DB7A2D914}"/>
              </a:ext>
            </a:extLst>
          </p:cNvPr>
          <p:cNvSpPr/>
          <p:nvPr/>
        </p:nvSpPr>
        <p:spPr>
          <a:xfrm>
            <a:off x="3136900" y="1304988"/>
            <a:ext cx="1803400" cy="582385"/>
          </a:xfrm>
          <a:prstGeom prst="fram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E70992-23F5-D241-B71C-740927267839}"/>
              </a:ext>
            </a:extLst>
          </p:cNvPr>
          <p:cNvSpPr txBox="1"/>
          <p:nvPr/>
        </p:nvSpPr>
        <p:spPr>
          <a:xfrm>
            <a:off x="712444" y="2226164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Pragmatism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F96681F-F186-D442-8742-872E237BDD0E}"/>
              </a:ext>
            </a:extLst>
          </p:cNvPr>
          <p:cNvSpPr/>
          <p:nvPr/>
        </p:nvSpPr>
        <p:spPr>
          <a:xfrm>
            <a:off x="650413" y="2094309"/>
            <a:ext cx="1474112" cy="582385"/>
          </a:xfrm>
          <a:prstGeom prst="fram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92F3F-EE9B-C44D-8425-D0EE3E0DCEB5}"/>
              </a:ext>
            </a:extLst>
          </p:cNvPr>
          <p:cNvSpPr txBox="1"/>
          <p:nvPr/>
        </p:nvSpPr>
        <p:spPr>
          <a:xfrm>
            <a:off x="6477890" y="228631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E1285CF-9197-BC46-8042-A072FA202C31}"/>
              </a:ext>
            </a:extLst>
          </p:cNvPr>
          <p:cNvSpPr/>
          <p:nvPr/>
        </p:nvSpPr>
        <p:spPr>
          <a:xfrm>
            <a:off x="6124113" y="2179792"/>
            <a:ext cx="1474112" cy="582385"/>
          </a:xfrm>
          <a:prstGeom prst="fram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91316D-4B6B-1C40-98AA-9515C5E235F6}"/>
              </a:ext>
            </a:extLst>
          </p:cNvPr>
          <p:cNvSpPr txBox="1"/>
          <p:nvPr/>
        </p:nvSpPr>
        <p:spPr>
          <a:xfrm>
            <a:off x="1605643" y="3582027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Democratic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1936D771-7D15-D84E-B58F-662BE58E2D98}"/>
              </a:ext>
            </a:extLst>
          </p:cNvPr>
          <p:cNvSpPr/>
          <p:nvPr/>
        </p:nvSpPr>
        <p:spPr>
          <a:xfrm>
            <a:off x="1333500" y="3470299"/>
            <a:ext cx="1803400" cy="582385"/>
          </a:xfrm>
          <a:prstGeom prst="fram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8CF4B-20B8-3B4D-A679-A7C4AEAD7B25}"/>
              </a:ext>
            </a:extLst>
          </p:cNvPr>
          <p:cNvSpPr txBox="1"/>
          <p:nvPr/>
        </p:nvSpPr>
        <p:spPr>
          <a:xfrm>
            <a:off x="5019900" y="3541359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38E238C8-761E-D645-A161-2F263F7E48AE}"/>
              </a:ext>
            </a:extLst>
          </p:cNvPr>
          <p:cNvSpPr/>
          <p:nvPr/>
        </p:nvSpPr>
        <p:spPr>
          <a:xfrm>
            <a:off x="4823957" y="3434832"/>
            <a:ext cx="1803400" cy="582385"/>
          </a:xfrm>
          <a:prstGeom prst="fram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C064A-C456-7647-BAA4-D32786ACE88F}"/>
              </a:ext>
            </a:extLst>
          </p:cNvPr>
          <p:cNvSpPr txBox="1"/>
          <p:nvPr/>
        </p:nvSpPr>
        <p:spPr>
          <a:xfrm>
            <a:off x="3332843" y="2515566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Science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628EA9AB-292B-3740-9B91-A424EAD9E0D8}"/>
              </a:ext>
            </a:extLst>
          </p:cNvPr>
          <p:cNvSpPr/>
          <p:nvPr/>
        </p:nvSpPr>
        <p:spPr>
          <a:xfrm>
            <a:off x="3136900" y="2409039"/>
            <a:ext cx="1803400" cy="582385"/>
          </a:xfrm>
          <a:prstGeom prst="fram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B08455-B70B-F444-9C89-157C000FBC45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>
            <a:off x="4038600" y="1887373"/>
            <a:ext cx="0" cy="52166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CAA2631-A226-5446-92D0-F6A9AB9379B6}"/>
              </a:ext>
            </a:extLst>
          </p:cNvPr>
          <p:cNvCxnSpPr>
            <a:cxnSpLocks/>
            <a:stCxn id="15" idx="1"/>
            <a:endCxn id="22" idx="3"/>
          </p:cNvCxnSpPr>
          <p:nvPr/>
        </p:nvCxnSpPr>
        <p:spPr>
          <a:xfrm flipH="1">
            <a:off x="4940300" y="2470985"/>
            <a:ext cx="1183813" cy="2292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02F896-8367-E746-991A-D06A28E438CA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>
            <a:off x="2124525" y="2385502"/>
            <a:ext cx="1012375" cy="31473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83E01C-7FE0-9F45-9F88-7550A57AC416}"/>
              </a:ext>
            </a:extLst>
          </p:cNvPr>
          <p:cNvCxnSpPr>
            <a:cxnSpLocks/>
          </p:cNvCxnSpPr>
          <p:nvPr/>
        </p:nvCxnSpPr>
        <p:spPr>
          <a:xfrm flipV="1">
            <a:off x="2362200" y="3014961"/>
            <a:ext cx="774700" cy="4553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70B4B7-0614-5740-942B-C32AAECA44E3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4929205" y="3014961"/>
            <a:ext cx="796452" cy="4198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02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68DF8E-231A-5E4F-B5A1-47C4D5FCC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14D0-8A2B-AF4B-8288-AFD789AE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the right schools of thought?</a:t>
            </a:r>
          </a:p>
          <a:p>
            <a:r>
              <a:rPr lang="en-US" dirty="0"/>
              <a:t>No mention of reproducibility.</a:t>
            </a:r>
          </a:p>
          <a:p>
            <a:r>
              <a:rPr lang="en-US" dirty="0"/>
              <a:t>Nonetheless - different pathways to the same ideas.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BA426-0058-4E42-8FAF-EE3F6B0C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BC899-866A-BE42-B949-C69FE519C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0AB7-83E6-DA41-84B2-D9A568C8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685"/>
            <a:ext cx="8229600" cy="3272459"/>
          </a:xfrm>
        </p:spPr>
        <p:txBody>
          <a:bodyPr/>
          <a:lstStyle/>
          <a:p>
            <a:r>
              <a:rPr lang="en-US" dirty="0"/>
              <a:t>The peer-reviewed publication is all.</a:t>
            </a:r>
          </a:p>
          <a:p>
            <a:r>
              <a:rPr lang="en-US" dirty="0"/>
              <a:t>It is a “first class research object”.</a:t>
            </a:r>
          </a:p>
          <a:p>
            <a:pPr lvl="1"/>
            <a:r>
              <a:rPr lang="en-US" dirty="0"/>
              <a:t>Definition? </a:t>
            </a:r>
          </a:p>
          <a:p>
            <a:pPr lvl="1"/>
            <a:r>
              <a:rPr lang="en-US" dirty="0"/>
              <a:t>An output that a researcher should prioritize getting done (my definition) </a:t>
            </a:r>
          </a:p>
          <a:p>
            <a:pPr lvl="1"/>
            <a:r>
              <a:rPr lang="en-US" dirty="0"/>
              <a:t>Part of a researcher’s REF submission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099B16-A41C-1841-90A0-CC6A12F9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410744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D06BA-4C25-1640-88E6-2F682DA0E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565F-F1A0-8944-868D-23E81AD72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submission of software and data</a:t>
            </a:r>
          </a:p>
          <a:p>
            <a:r>
              <a:rPr lang="en-US" dirty="0"/>
              <a:t>Only 0.02% of research outputs in previous REF were software (</a:t>
            </a:r>
            <a:r>
              <a:rPr lang="en-US" dirty="0">
                <a:hlinkClick r:id="rId2"/>
              </a:rPr>
              <a:t>Software Sustainability Institute</a:t>
            </a:r>
            <a:r>
              <a:rPr lang="en-US" dirty="0"/>
              <a:t>)</a:t>
            </a:r>
          </a:p>
          <a:p>
            <a:r>
              <a:rPr lang="en-US" dirty="0"/>
              <a:t>Perception is everything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CA844-2358-9A41-9BA2-9A0E4B3A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 submission</a:t>
            </a:r>
          </a:p>
        </p:txBody>
      </p:sp>
    </p:spTree>
    <p:extLst>
      <p:ext uri="{BB962C8B-B14F-4D97-AF65-F5344CB8AC3E}">
        <p14:creationId xmlns:p14="http://schemas.microsoft.com/office/powerpoint/2010/main" val="30360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5C00D-D5EF-014D-AC5F-8920D8B74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8A9B-EAE2-2F4B-A3E6-282FBED6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2164"/>
            <a:ext cx="7937500" cy="3272459"/>
          </a:xfrm>
        </p:spPr>
        <p:txBody>
          <a:bodyPr/>
          <a:lstStyle/>
          <a:p>
            <a:r>
              <a:rPr lang="en-US" dirty="0"/>
              <a:t>PIDs – Persistent Identifiers</a:t>
            </a:r>
          </a:p>
          <a:p>
            <a:r>
              <a:rPr lang="en-US" dirty="0"/>
              <a:t>Example - DOIs for papers</a:t>
            </a:r>
          </a:p>
          <a:p>
            <a:r>
              <a:rPr lang="en-US" dirty="0"/>
              <a:t>Build PIDs for citing data (</a:t>
            </a:r>
            <a:r>
              <a:rPr lang="en-US" dirty="0">
                <a:hlinkClick r:id="rId2"/>
              </a:rPr>
              <a:t>RDA Working Group</a:t>
            </a:r>
            <a:r>
              <a:rPr lang="en-US" dirty="0"/>
              <a:t>)</a:t>
            </a:r>
          </a:p>
          <a:p>
            <a:r>
              <a:rPr lang="en-US" dirty="0"/>
              <a:t>Build PIDs for citing software (</a:t>
            </a:r>
            <a:r>
              <a:rPr lang="en-US" dirty="0">
                <a:hlinkClick r:id="rId3"/>
              </a:rPr>
              <a:t>FORCE11</a:t>
            </a:r>
            <a:r>
              <a:rPr lang="en-US" dirty="0"/>
              <a:t>)</a:t>
            </a:r>
          </a:p>
          <a:p>
            <a:r>
              <a:rPr lang="en-US" dirty="0"/>
              <a:t>Enable policies for publishers</a:t>
            </a:r>
          </a:p>
          <a:p>
            <a:r>
              <a:rPr lang="en-US" dirty="0"/>
              <a:t>And the perception starts to melt…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61E840-8567-AC4C-935A-0DA49CBD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592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HUL Primary Colour Palette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000000"/>
      </a:hlink>
      <a:folHlink>
        <a:srgbClr val="954F72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A49D1093DB04AB8BB4D1EB0E9AB88" ma:contentTypeVersion="5" ma:contentTypeDescription="Create a new document." ma:contentTypeScope="" ma:versionID="318703bd8a7a508fb5eb1c8d433e0c8a">
  <xsd:schema xmlns:xsd="http://www.w3.org/2001/XMLSchema" xmlns:xs="http://www.w3.org/2001/XMLSchema" xmlns:p="http://schemas.microsoft.com/office/2006/metadata/properties" xmlns:ns2="13cdabdf-09d4-4eef-b64e-ec9aefdb236f" targetNamespace="http://schemas.microsoft.com/office/2006/metadata/properties" ma:root="true" ma:fieldsID="c33814b0d62ae4157b032dd0ec408a7c" ns2:_="">
    <xsd:import namespace="13cdabdf-09d4-4eef-b64e-ec9aefdb2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dabdf-09d4-4eef-b64e-ec9aefdb2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3377C4-F686-4784-9D1C-20AD8D2348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D32BA2-0AE5-46A8-9313-2F5CD159FBA2}">
  <ds:schemaRefs>
    <ds:schemaRef ds:uri="http://purl.org/dc/dcmitype/"/>
    <ds:schemaRef ds:uri="13cdabdf-09d4-4eef-b64e-ec9aefdb236f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75D199-003D-4695-A774-941C68DC2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dabdf-09d4-4eef-b64e-ec9aefdb2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385</Words>
  <Application>Microsoft Macintosh PowerPoint</Application>
  <PresentationFormat>On-screen Show (16:9)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corbel</vt:lpstr>
      <vt:lpstr>corbel</vt:lpstr>
      <vt:lpstr>Lucida Grande</vt:lpstr>
      <vt:lpstr>Wingdings</vt:lpstr>
      <vt:lpstr>Office Theme</vt:lpstr>
      <vt:lpstr> Research objects and FAIR</vt:lpstr>
      <vt:lpstr>Summary</vt:lpstr>
      <vt:lpstr>Openness in research</vt:lpstr>
      <vt:lpstr>PowerPoint Presentation</vt:lpstr>
      <vt:lpstr>Schools of thought on Open Science</vt:lpstr>
      <vt:lpstr>PowerPoint Presentation</vt:lpstr>
      <vt:lpstr>Perception</vt:lpstr>
      <vt:lpstr>REF submission</vt:lpstr>
      <vt:lpstr>Infrastructure</vt:lpstr>
      <vt:lpstr>And so to FAIR….</vt:lpstr>
      <vt:lpstr>Misconceptions / Setting boundaries</vt:lpstr>
      <vt:lpstr>FAIR 4 Research Software (FAIR4RS)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Shanahan, Hugh</cp:lastModifiedBy>
  <cp:revision>27</cp:revision>
  <cp:lastPrinted>2021-05-26T10:49:44Z</cp:lastPrinted>
  <dcterms:created xsi:type="dcterms:W3CDTF">2013-08-15T13:27:17Z</dcterms:created>
  <dcterms:modified xsi:type="dcterms:W3CDTF">2021-05-26T10:50:25Z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0x0101004A4A49D1093DB04AB8BB4D1EB0E9AB88</vt:lpwstr>
  </property>
</Properties>
</file>