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embeddedFontLst>
    <p:embeddedFont>
      <p:font typeface="Oswald"/>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1" roundtripDataSignature="AMtx7mh63UrncIq45BA5Nxr4khUaHEYy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swald-bold.fntdata"/><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Oswald-regular.fntdata"/><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0276eb3987_0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g10276eb3987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0276eb398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g10276eb3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2: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200">
                <a:solidFill>
                  <a:schemeClr val="dk1"/>
                </a:solidFill>
              </a:rPr>
              <a:t>A survey of stakeholders from across the research sector, with specific sections targeted at providers of Open Science Infrastructure that have applied to SCOSS and institutions that have pledged funds to SCOSS’ selected initiatives. There were 217 respondents in total.</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rPr lang="en" sz="1200">
                <a:solidFill>
                  <a:schemeClr val="dk1"/>
                </a:solidFill>
              </a:rPr>
              <a:t>Supplemented by 6 focus groups with 30 attendees &amp; 20 semi-structured interviews conducted 1:1 with a range of individuals, including some of the panelists today</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rPr lang="en" sz="1200">
                <a:solidFill>
                  <a:schemeClr val="dk1"/>
                </a:solidFill>
              </a:rPr>
              <a:t>Canada provided the highest number of respondents from any single country (18%); France provided the highest number (15%); multiple other European nations provided 1-5% of respondents. Remaining responses were split across other continents; Qatar, Australia and the USA were the only other countries providing over 5% of total respondents.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Large minority of respondents (42%) had authority over budgets from which infrastructure could be funded.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13 respondents representing organizations that had previously submitted an application to SCOSS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44 respondents representing organizations that had pledged funding to one or more of SCOSS’ selected initiatives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p:txBody>
      </p:sp>
      <p:sp>
        <p:nvSpPr>
          <p:cNvPr id="291" name="Google Shape;29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3: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Cascasde of awareness - 89%, 65%, 49%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Respondents based in Europe &amp; North America were more likely to be </a:t>
            </a:r>
            <a:r>
              <a:rPr i="1" lang="en" sz="1200">
                <a:solidFill>
                  <a:schemeClr val="dk1"/>
                </a:solidFill>
              </a:rPr>
              <a:t>Extremely </a:t>
            </a:r>
            <a:r>
              <a:rPr lang="en" sz="1200">
                <a:solidFill>
                  <a:schemeClr val="dk1"/>
                </a:solidFill>
              </a:rPr>
              <a:t>or</a:t>
            </a:r>
            <a:r>
              <a:rPr i="1" lang="en" sz="1200">
                <a:solidFill>
                  <a:schemeClr val="dk1"/>
                </a:solidFill>
              </a:rPr>
              <a:t> Very familiar </a:t>
            </a:r>
            <a:r>
              <a:rPr lang="en" sz="1200">
                <a:solidFill>
                  <a:schemeClr val="dk1"/>
                </a:solidFill>
              </a:rPr>
              <a:t>with OSI  than other regions (Specifically Canada, France, the UK and the Netherlands)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Respondents from University libraries were more likely to say they were </a:t>
            </a:r>
            <a:r>
              <a:rPr i="1" lang="en" sz="1200">
                <a:solidFill>
                  <a:schemeClr val="dk1"/>
                </a:solidFill>
              </a:rPr>
              <a:t>Not so familiar </a:t>
            </a:r>
            <a:r>
              <a:rPr lang="en" sz="1200">
                <a:solidFill>
                  <a:schemeClr val="dk1"/>
                </a:solidFill>
              </a:rPr>
              <a:t>with SCOSS operations </a:t>
            </a:r>
            <a:r>
              <a:rPr lang="en" sz="1200">
                <a:solidFill>
                  <a:schemeClr val="dk1"/>
                </a:solidFill>
              </a:rPr>
              <a:t>than</a:t>
            </a:r>
            <a:r>
              <a:rPr lang="en" sz="1200">
                <a:solidFill>
                  <a:schemeClr val="dk1"/>
                </a:solidFill>
              </a:rPr>
              <a:t> any other response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Respondents from institutions that pledge funds were more likely to be </a:t>
            </a:r>
            <a:r>
              <a:rPr i="1" lang="en" sz="1200">
                <a:solidFill>
                  <a:schemeClr val="dk1"/>
                </a:solidFill>
              </a:rPr>
              <a:t>Extremely </a:t>
            </a:r>
            <a:r>
              <a:rPr lang="en" sz="1200">
                <a:solidFill>
                  <a:schemeClr val="dk1"/>
                </a:solidFill>
              </a:rPr>
              <a:t>or</a:t>
            </a:r>
            <a:r>
              <a:rPr i="1" lang="en" sz="1200">
                <a:solidFill>
                  <a:schemeClr val="dk1"/>
                </a:solidFill>
              </a:rPr>
              <a:t> Very familiar</a:t>
            </a:r>
            <a:r>
              <a:rPr lang="en" sz="1200">
                <a:solidFill>
                  <a:schemeClr val="dk1"/>
                </a:solidFill>
              </a:rPr>
              <a:t> than respondents from other organizations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Around 76% of respondents (n=153) thought that SCOSS is currently important as a source of support to Open Science Infrastructure.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The aggregate perspective was replicated across most regions, but respondents from Europe were more likely to say it was </a:t>
            </a:r>
            <a:r>
              <a:rPr i="1" lang="en" sz="1200">
                <a:solidFill>
                  <a:schemeClr val="dk1"/>
                </a:solidFill>
              </a:rPr>
              <a:t>Extremely important</a:t>
            </a:r>
            <a:r>
              <a:rPr lang="en" sz="1200">
                <a:solidFill>
                  <a:schemeClr val="dk1"/>
                </a:solidFill>
              </a:rPr>
              <a:t> and </a:t>
            </a:r>
            <a:r>
              <a:rPr i="1" lang="en" sz="1200">
                <a:solidFill>
                  <a:schemeClr val="dk1"/>
                </a:solidFill>
              </a:rPr>
              <a:t>Somewhat Important</a:t>
            </a:r>
            <a:r>
              <a:rPr lang="en" sz="1200">
                <a:solidFill>
                  <a:schemeClr val="dk1"/>
                </a:solidFill>
              </a:rPr>
              <a:t>.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Respondents from non-pledging institutions are as likely to see SCOSS to be as important as those from pledging institutions.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Around 60% of respondents (n=161) felt that SCOSS had been at least somewhat effective in sustaining Open Science Infrastructure.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However, the most common response with 39% was </a:t>
            </a:r>
            <a:r>
              <a:rPr i="1" lang="en" sz="1200">
                <a:solidFill>
                  <a:schemeClr val="dk1"/>
                </a:solidFill>
              </a:rPr>
              <a:t>Don’t know</a:t>
            </a:r>
            <a:r>
              <a:rPr lang="en" sz="1200">
                <a:solidFill>
                  <a:schemeClr val="dk1"/>
                </a:solidFill>
              </a:rPr>
              <a:t>; only 2% said that SCOSS was </a:t>
            </a:r>
            <a:r>
              <a:rPr i="1" lang="en" sz="1200">
                <a:solidFill>
                  <a:schemeClr val="dk1"/>
                </a:solidFill>
              </a:rPr>
              <a:t>Extremely effective</a:t>
            </a:r>
            <a:r>
              <a:rPr lang="en" sz="1200">
                <a:solidFill>
                  <a:schemeClr val="dk1"/>
                </a:solidFill>
              </a:rPr>
              <a:t>, although this was twice as many who said SCOSS was </a:t>
            </a:r>
            <a:r>
              <a:rPr i="1" lang="en" sz="1200">
                <a:solidFill>
                  <a:schemeClr val="dk1"/>
                </a:solidFill>
              </a:rPr>
              <a:t>Not so effective</a:t>
            </a:r>
            <a:r>
              <a:rPr lang="en" sz="1200">
                <a:solidFill>
                  <a:schemeClr val="dk1"/>
                </a:solidFill>
              </a:rPr>
              <a:t>. </a:t>
            </a:r>
            <a:r>
              <a:rPr i="1" lang="en" sz="1200">
                <a:solidFill>
                  <a:schemeClr val="dk1"/>
                </a:solidFill>
              </a:rPr>
              <a:t>Don’t know </a:t>
            </a:r>
            <a:r>
              <a:rPr lang="en" sz="1200">
                <a:solidFill>
                  <a:schemeClr val="dk1"/>
                </a:solidFill>
              </a:rPr>
              <a:t>was the most common response from respondents based in Africa, Asia, Europe, and South America. It was the most common response from University libraries and other organization types considered together.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When explaining a positive view, participants expressed that: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SCOSS has increased awareness &amp; drawn more organisations into supporting Open Science Infrastructure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SCOSS has increased funding to initiatives, and the amount of funding provided by those who support Open Science Infrastructure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SCOSS has raised the visibility of Open Science Infrastructure.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By promoting infrastructure globally, SCOSS has promoted interoperability and confidence that Open Science Infrastructure will persist.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When explaining why they had not offered a more positive view, participants expressed that: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Support for Open Science Infrastructure promoted by SCOSS is still seen as a ‘nice to have’ in institutional budgets, and vulnerable to budget cuts.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Respondents highlighted that there was an imbalance in the geographic base of SCOSS’s funding, with US institutions in particular not pulling their weight.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SCOSS had not been able to overcome the free rider problem, whereby institutions benefit from but do not support infrastructure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p:txBody>
      </p:sp>
      <p:sp>
        <p:nvSpPr>
          <p:cNvPr id="301" name="Google Shape;30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02735d01c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02735d01c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Oswald"/>
                <a:ea typeface="Oswald"/>
                <a:cs typeface="Oswald"/>
                <a:sym typeface="Oswald"/>
              </a:rPr>
              <a:t>Explanations provided by pledging institutions as to why they choose to particular infrastructures</a:t>
            </a:r>
            <a:endParaRPr sz="1600">
              <a:solidFill>
                <a:schemeClr val="dk1"/>
              </a:solidFill>
              <a:latin typeface="Oswald"/>
              <a:ea typeface="Oswald"/>
              <a:cs typeface="Oswald"/>
              <a:sym typeface="Oswald"/>
            </a:endParaRPr>
          </a:p>
          <a:p>
            <a:pPr indent="0" lvl="0" marL="457200" rtl="0" algn="l">
              <a:lnSpc>
                <a:spcPct val="115000"/>
              </a:lnSpc>
              <a:spcBef>
                <a:spcPts val="0"/>
              </a:spcBef>
              <a:spcAft>
                <a:spcPts val="0"/>
              </a:spcAft>
              <a:buClr>
                <a:schemeClr val="dk1"/>
              </a:buClr>
              <a:buSzPts val="1100"/>
              <a:buFont typeface="Arial"/>
              <a:buNone/>
            </a:pPr>
            <a:r>
              <a:rPr lang="en" sz="1600">
                <a:solidFill>
                  <a:schemeClr val="dk1"/>
                </a:solidFill>
              </a:rPr>
              <a:t>•</a:t>
            </a:r>
            <a:r>
              <a:rPr lang="en" sz="1600">
                <a:solidFill>
                  <a:schemeClr val="dk1"/>
                </a:solidFill>
                <a:latin typeface="Oswald"/>
                <a:ea typeface="Oswald"/>
                <a:cs typeface="Oswald"/>
                <a:sym typeface="Oswald"/>
              </a:rPr>
              <a:t>Used by the pledging institution</a:t>
            </a:r>
            <a:endParaRPr sz="1600">
              <a:solidFill>
                <a:schemeClr val="dk1"/>
              </a:solidFill>
              <a:latin typeface="Oswald"/>
              <a:ea typeface="Oswald"/>
              <a:cs typeface="Oswald"/>
              <a:sym typeface="Oswald"/>
            </a:endParaRPr>
          </a:p>
          <a:p>
            <a:pPr indent="0" lvl="0" marL="457200" rtl="0" algn="l">
              <a:lnSpc>
                <a:spcPct val="115000"/>
              </a:lnSpc>
              <a:spcBef>
                <a:spcPts val="0"/>
              </a:spcBef>
              <a:spcAft>
                <a:spcPts val="0"/>
              </a:spcAft>
              <a:buClr>
                <a:schemeClr val="dk1"/>
              </a:buClr>
              <a:buSzPts val="1100"/>
              <a:buFont typeface="Arial"/>
              <a:buNone/>
            </a:pPr>
            <a:r>
              <a:rPr lang="en" sz="1600">
                <a:solidFill>
                  <a:schemeClr val="dk1"/>
                </a:solidFill>
              </a:rPr>
              <a:t>•</a:t>
            </a:r>
            <a:r>
              <a:rPr lang="en" sz="1600">
                <a:solidFill>
                  <a:schemeClr val="dk1"/>
                </a:solidFill>
                <a:latin typeface="Oswald"/>
                <a:ea typeface="Oswald"/>
                <a:cs typeface="Oswald"/>
                <a:sym typeface="Oswald"/>
              </a:rPr>
              <a:t>Signal by national consortia involvement (notably CAUL, Norway, CRKN, Finland)</a:t>
            </a:r>
            <a:endParaRPr sz="1600">
              <a:solidFill>
                <a:schemeClr val="dk1"/>
              </a:solidFill>
              <a:latin typeface="Oswald"/>
              <a:ea typeface="Oswald"/>
              <a:cs typeface="Oswald"/>
              <a:sym typeface="Oswald"/>
            </a:endParaRPr>
          </a:p>
          <a:p>
            <a:pPr indent="0" lvl="0" marL="457200" rtl="0" algn="l">
              <a:lnSpc>
                <a:spcPct val="115000"/>
              </a:lnSpc>
              <a:spcBef>
                <a:spcPts val="0"/>
              </a:spcBef>
              <a:spcAft>
                <a:spcPts val="0"/>
              </a:spcAft>
              <a:buClr>
                <a:schemeClr val="dk1"/>
              </a:buClr>
              <a:buSzPts val="1100"/>
              <a:buFont typeface="Arial"/>
              <a:buNone/>
            </a:pPr>
            <a:r>
              <a:rPr lang="en" sz="1600">
                <a:solidFill>
                  <a:schemeClr val="dk1"/>
                </a:solidFill>
              </a:rPr>
              <a:t>•</a:t>
            </a:r>
            <a:r>
              <a:rPr lang="en" sz="1600">
                <a:solidFill>
                  <a:schemeClr val="dk1"/>
                </a:solidFill>
                <a:latin typeface="Oswald"/>
                <a:ea typeface="Oswald"/>
                <a:cs typeface="Oswald"/>
                <a:sym typeface="Oswald"/>
              </a:rPr>
              <a:t>Existing awareness within pledging institution of infrastructure</a:t>
            </a:r>
            <a:endParaRPr sz="1600">
              <a:solidFill>
                <a:schemeClr val="dk1"/>
              </a:solidFill>
              <a:latin typeface="Oswald"/>
              <a:ea typeface="Oswald"/>
              <a:cs typeface="Oswald"/>
              <a:sym typeface="Oswald"/>
            </a:endParaRPr>
          </a:p>
          <a:p>
            <a:pPr indent="0" lvl="0" marL="457200" rtl="0" algn="l">
              <a:lnSpc>
                <a:spcPct val="115000"/>
              </a:lnSpc>
              <a:spcBef>
                <a:spcPts val="0"/>
              </a:spcBef>
              <a:spcAft>
                <a:spcPts val="0"/>
              </a:spcAft>
              <a:buClr>
                <a:schemeClr val="dk1"/>
              </a:buClr>
              <a:buSzPts val="1100"/>
              <a:buFont typeface="Arial"/>
              <a:buNone/>
            </a:pPr>
            <a:r>
              <a:rPr lang="en" sz="1600">
                <a:solidFill>
                  <a:schemeClr val="dk1"/>
                </a:solidFill>
              </a:rPr>
              <a:t>•</a:t>
            </a:r>
            <a:r>
              <a:rPr lang="en" sz="1600">
                <a:solidFill>
                  <a:schemeClr val="dk1"/>
                </a:solidFill>
                <a:latin typeface="Oswald"/>
                <a:ea typeface="Oswald"/>
                <a:cs typeface="Oswald"/>
                <a:sym typeface="Oswald"/>
              </a:rPr>
              <a:t>Availability of funds (with particular note that pressure on budgets in 2021/22)</a:t>
            </a:r>
            <a:endParaRPr sz="1600">
              <a:solidFill>
                <a:schemeClr val="dk1"/>
              </a:solidFill>
              <a:latin typeface="Oswald"/>
              <a:ea typeface="Oswald"/>
              <a:cs typeface="Oswald"/>
              <a:sym typeface="Oswald"/>
            </a:endParaRPr>
          </a:p>
          <a:p>
            <a:pPr indent="0" lvl="0" marL="457200" rtl="0" algn="l">
              <a:lnSpc>
                <a:spcPct val="115000"/>
              </a:lnSpc>
              <a:spcBef>
                <a:spcPts val="0"/>
              </a:spcBef>
              <a:spcAft>
                <a:spcPts val="0"/>
              </a:spcAft>
              <a:buClr>
                <a:schemeClr val="dk1"/>
              </a:buClr>
              <a:buSzPts val="1100"/>
              <a:buFont typeface="Arial"/>
              <a:buNone/>
            </a:pPr>
            <a:r>
              <a:rPr lang="en" sz="1600">
                <a:solidFill>
                  <a:schemeClr val="dk1"/>
                </a:solidFill>
              </a:rPr>
              <a:t>•</a:t>
            </a:r>
            <a:r>
              <a:rPr lang="en" sz="1600">
                <a:solidFill>
                  <a:schemeClr val="dk1"/>
                </a:solidFill>
                <a:latin typeface="Oswald"/>
                <a:ea typeface="Oswald"/>
                <a:cs typeface="Oswald"/>
                <a:sym typeface="Oswald"/>
              </a:rPr>
              <a:t>Importance of Open Science in general</a:t>
            </a:r>
            <a:endParaRPr sz="1600">
              <a:solidFill>
                <a:schemeClr val="dk1"/>
              </a:solidFill>
              <a:latin typeface="Oswald"/>
              <a:ea typeface="Oswald"/>
              <a:cs typeface="Oswald"/>
              <a:sym typeface="Oswald"/>
            </a:endParaRPr>
          </a:p>
          <a:p>
            <a:pPr indent="0" lvl="0" marL="457200" rtl="0" algn="l">
              <a:lnSpc>
                <a:spcPct val="115000"/>
              </a:lnSpc>
              <a:spcBef>
                <a:spcPts val="0"/>
              </a:spcBef>
              <a:spcAft>
                <a:spcPts val="0"/>
              </a:spcAft>
              <a:buClr>
                <a:schemeClr val="dk1"/>
              </a:buClr>
              <a:buSzPts val="1100"/>
              <a:buFont typeface="Arial"/>
              <a:buNone/>
            </a:pPr>
            <a:r>
              <a:rPr lang="en" sz="1600">
                <a:solidFill>
                  <a:schemeClr val="dk1"/>
                </a:solidFill>
              </a:rPr>
              <a:t>•</a:t>
            </a:r>
            <a:r>
              <a:rPr lang="en" sz="1600">
                <a:solidFill>
                  <a:schemeClr val="dk1"/>
                </a:solidFill>
                <a:latin typeface="Oswald"/>
                <a:ea typeface="Oswald"/>
                <a:cs typeface="Oswald"/>
                <a:sym typeface="Oswald"/>
              </a:rPr>
              <a:t>Don’t already support infrastructure in question</a:t>
            </a:r>
            <a:endParaRPr sz="1600">
              <a:solidFill>
                <a:schemeClr val="dk1"/>
              </a:solidFill>
              <a:latin typeface="Oswald"/>
              <a:ea typeface="Oswald"/>
              <a:cs typeface="Oswald"/>
              <a:sym typeface="Oswald"/>
            </a:endParaRPr>
          </a:p>
          <a:p>
            <a:pPr indent="0" lvl="0" marL="457200" rtl="0" algn="l">
              <a:lnSpc>
                <a:spcPct val="115000"/>
              </a:lnSpc>
              <a:spcBef>
                <a:spcPts val="0"/>
              </a:spcBef>
              <a:spcAft>
                <a:spcPts val="0"/>
              </a:spcAft>
              <a:buClr>
                <a:schemeClr val="dk1"/>
              </a:buClr>
              <a:buSzPts val="1100"/>
              <a:buFont typeface="Arial"/>
              <a:buNone/>
            </a:pPr>
            <a:r>
              <a:rPr lang="en" sz="1600">
                <a:solidFill>
                  <a:schemeClr val="dk1"/>
                </a:solidFill>
              </a:rPr>
              <a:t>•</a:t>
            </a:r>
            <a:r>
              <a:rPr lang="en" sz="1600">
                <a:solidFill>
                  <a:schemeClr val="dk1"/>
                </a:solidFill>
                <a:latin typeface="Oswald"/>
                <a:ea typeface="Oswald"/>
                <a:cs typeface="Oswald"/>
                <a:sym typeface="Oswald"/>
              </a:rPr>
              <a:t>Global relevance of infrastructure</a:t>
            </a:r>
            <a:endParaRPr sz="1600">
              <a:solidFill>
                <a:schemeClr val="dk1"/>
              </a:solidFill>
              <a:latin typeface="Oswald"/>
              <a:ea typeface="Oswald"/>
              <a:cs typeface="Oswald"/>
              <a:sym typeface="Oswald"/>
            </a:endParaRPr>
          </a:p>
          <a:p>
            <a:pPr indent="0" lvl="0" marL="457200" rtl="0" algn="l">
              <a:lnSpc>
                <a:spcPct val="115000"/>
              </a:lnSpc>
              <a:spcBef>
                <a:spcPts val="0"/>
              </a:spcBef>
              <a:spcAft>
                <a:spcPts val="0"/>
              </a:spcAft>
              <a:buClr>
                <a:schemeClr val="dk1"/>
              </a:buClr>
              <a:buSzPts val="1100"/>
              <a:buFont typeface="Arial"/>
              <a:buNone/>
            </a:pPr>
            <a:r>
              <a:rPr lang="en" sz="1600">
                <a:solidFill>
                  <a:schemeClr val="dk1"/>
                </a:solidFill>
              </a:rPr>
              <a:t>•</a:t>
            </a:r>
            <a:r>
              <a:rPr lang="en" sz="1600">
                <a:solidFill>
                  <a:schemeClr val="dk1"/>
                </a:solidFill>
                <a:latin typeface="Oswald"/>
                <a:ea typeface="Oswald"/>
                <a:cs typeface="Oswald"/>
                <a:sym typeface="Oswald"/>
              </a:rPr>
              <a:t>Strength of case made by infrastructure</a:t>
            </a:r>
            <a:endParaRPr sz="1600">
              <a:solidFill>
                <a:schemeClr val="dk1"/>
              </a:solidFill>
              <a:latin typeface="Oswald"/>
              <a:ea typeface="Oswald"/>
              <a:cs typeface="Oswald"/>
              <a:sym typeface="Oswald"/>
            </a:endParaRPr>
          </a:p>
          <a:p>
            <a:pPr indent="0" lvl="0" marL="457200" rtl="0" algn="l">
              <a:lnSpc>
                <a:spcPct val="115000"/>
              </a:lnSpc>
              <a:spcBef>
                <a:spcPts val="0"/>
              </a:spcBef>
              <a:spcAft>
                <a:spcPts val="0"/>
              </a:spcAft>
              <a:buClr>
                <a:schemeClr val="dk1"/>
              </a:buClr>
              <a:buSzPts val="1100"/>
              <a:buFont typeface="Arial"/>
              <a:buNone/>
            </a:pPr>
            <a:r>
              <a:rPr lang="en" sz="1600">
                <a:solidFill>
                  <a:schemeClr val="dk1"/>
                </a:solidFill>
              </a:rPr>
              <a:t>•</a:t>
            </a:r>
            <a:r>
              <a:rPr lang="en" sz="1600">
                <a:solidFill>
                  <a:schemeClr val="dk1"/>
                </a:solidFill>
                <a:latin typeface="Oswald"/>
                <a:ea typeface="Oswald"/>
                <a:cs typeface="Oswald"/>
                <a:sym typeface="Oswald"/>
              </a:rPr>
              <a:t>Uniqueness / importance of infrastructure</a:t>
            </a:r>
            <a:endParaRPr sz="1600">
              <a:solidFill>
                <a:schemeClr val="dk1"/>
              </a:solidFill>
              <a:latin typeface="Oswald"/>
              <a:ea typeface="Oswald"/>
              <a:cs typeface="Oswald"/>
              <a:sym typeface="Oswald"/>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8: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60% felt SCOSS needed for many years,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22% felt needed for some years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19% not sure, but nobody said it would not be needed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p:txBody>
      </p:sp>
      <p:sp>
        <p:nvSpPr>
          <p:cNvPr id="316" name="Google Shape;31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1: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University libraries was broadly the same as the aggregate, although a higher number would choose </a:t>
            </a:r>
            <a:r>
              <a:rPr i="1" lang="en" sz="1200">
                <a:solidFill>
                  <a:schemeClr val="dk1"/>
                </a:solidFill>
              </a:rPr>
              <a:t>Interoperability and information exchange services</a:t>
            </a:r>
            <a:r>
              <a:rPr lang="en" sz="1200">
                <a:solidFill>
                  <a:schemeClr val="dk1"/>
                </a:solidFill>
              </a:rPr>
              <a:t> (45%) than </a:t>
            </a:r>
            <a:r>
              <a:rPr i="1" lang="en" sz="1200">
                <a:solidFill>
                  <a:schemeClr val="dk1"/>
                </a:solidFill>
              </a:rPr>
              <a:t>Open research data infrastructure and services</a:t>
            </a:r>
            <a:r>
              <a:rPr lang="en" sz="1200">
                <a:solidFill>
                  <a:schemeClr val="dk1"/>
                </a:solidFill>
              </a:rPr>
              <a:t> (36%).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Over 75% of African respondents would choose </a:t>
            </a:r>
            <a:r>
              <a:rPr i="1" lang="en" sz="1200">
                <a:solidFill>
                  <a:schemeClr val="dk1"/>
                </a:solidFill>
              </a:rPr>
              <a:t>Fair Open Access repository services</a:t>
            </a:r>
            <a:r>
              <a:rPr lang="en" sz="1200">
                <a:solidFill>
                  <a:schemeClr val="dk1"/>
                </a:solidFill>
              </a:rPr>
              <a:t> making it by far their most popular answer. Otherwise the pattern of responses was broadly replicated by continent.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Over 65% of respondents from pledging institutions would prioritise </a:t>
            </a:r>
            <a:r>
              <a:rPr i="1" lang="en" sz="1200">
                <a:solidFill>
                  <a:schemeClr val="dk1"/>
                </a:solidFill>
              </a:rPr>
              <a:t>Open publishing services, tools and platforms </a:t>
            </a:r>
            <a:r>
              <a:rPr lang="en" sz="1200">
                <a:solidFill>
                  <a:schemeClr val="dk1"/>
                </a:solidFill>
              </a:rPr>
              <a:t>while only 21% would choose </a:t>
            </a:r>
            <a:r>
              <a:rPr i="1" lang="en" sz="1200">
                <a:solidFill>
                  <a:schemeClr val="dk1"/>
                </a:solidFill>
              </a:rPr>
              <a:t>Fair Open Access repository services</a:t>
            </a:r>
            <a:r>
              <a:rPr lang="en" sz="1200">
                <a:solidFill>
                  <a:schemeClr val="dk1"/>
                </a:solidFill>
              </a:rPr>
              <a:t>.</a:t>
            </a:r>
            <a:r>
              <a:rPr i="1" lang="en" sz="1200">
                <a:solidFill>
                  <a:schemeClr val="dk1"/>
                </a:solidFill>
              </a:rPr>
              <a:t> </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Only 2% of respondents offered a choice not covered by the categories on offer.</a:t>
            </a:r>
            <a:endParaRPr/>
          </a:p>
        </p:txBody>
      </p:sp>
      <p:sp>
        <p:nvSpPr>
          <p:cNvPr id="324" name="Google Shape;32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2: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200">
                <a:solidFill>
                  <a:schemeClr val="dk1"/>
                </a:solidFill>
              </a:rPr>
              <a:t>Respondents based in Africa were more likely to stress the importance of </a:t>
            </a:r>
            <a:r>
              <a:rPr i="1" lang="en" sz="1200">
                <a:solidFill>
                  <a:schemeClr val="dk1"/>
                </a:solidFill>
              </a:rPr>
              <a:t>Innovation of solution</a:t>
            </a:r>
            <a:r>
              <a:rPr lang="en" sz="1200">
                <a:solidFill>
                  <a:schemeClr val="dk1"/>
                </a:solidFill>
              </a:rPr>
              <a:t> (65%), while those in Asia and Oceania expressed a strong preference for</a:t>
            </a:r>
            <a:r>
              <a:rPr i="1" lang="en" sz="1200">
                <a:solidFill>
                  <a:schemeClr val="dk1"/>
                </a:solidFill>
              </a:rPr>
              <a:t> Interoperability</a:t>
            </a:r>
            <a:r>
              <a:rPr lang="en" sz="1200">
                <a:solidFill>
                  <a:schemeClr val="dk1"/>
                </a:solidFill>
              </a:rPr>
              <a:t> (85%).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Respondents from pledging institutions did not see </a:t>
            </a:r>
            <a:r>
              <a:rPr i="1" lang="en" sz="1200">
                <a:solidFill>
                  <a:schemeClr val="dk1"/>
                </a:solidFill>
              </a:rPr>
              <a:t>Urgency of need for funding</a:t>
            </a:r>
            <a:r>
              <a:rPr lang="en" sz="1200">
                <a:solidFill>
                  <a:schemeClr val="dk1"/>
                </a:solidFill>
              </a:rPr>
              <a:t> as a priority (12%).</a:t>
            </a:r>
            <a:endParaRPr/>
          </a:p>
        </p:txBody>
      </p:sp>
      <p:sp>
        <p:nvSpPr>
          <p:cNvPr id="332" name="Google Shape;33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0276eb3987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g10276eb3987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0382d86fc3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g10382d86fc3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0276eb3987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g10276eb3987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0276eb3987_0_5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University libraries was broadly the same as the aggregate, although a higher number would choose </a:t>
            </a:r>
            <a:r>
              <a:rPr i="1" lang="en" sz="1200">
                <a:solidFill>
                  <a:schemeClr val="dk1"/>
                </a:solidFill>
              </a:rPr>
              <a:t>Interoperability and information exchange services</a:t>
            </a:r>
            <a:r>
              <a:rPr lang="en" sz="1200">
                <a:solidFill>
                  <a:schemeClr val="dk1"/>
                </a:solidFill>
              </a:rPr>
              <a:t> (45%) than </a:t>
            </a:r>
            <a:r>
              <a:rPr i="1" lang="en" sz="1200">
                <a:solidFill>
                  <a:schemeClr val="dk1"/>
                </a:solidFill>
              </a:rPr>
              <a:t>Open research data infrastructure and services</a:t>
            </a:r>
            <a:r>
              <a:rPr lang="en" sz="1200">
                <a:solidFill>
                  <a:schemeClr val="dk1"/>
                </a:solidFill>
              </a:rPr>
              <a:t> (36%).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Over 75% of African respondents would choose </a:t>
            </a:r>
            <a:r>
              <a:rPr i="1" lang="en" sz="1200">
                <a:solidFill>
                  <a:schemeClr val="dk1"/>
                </a:solidFill>
              </a:rPr>
              <a:t>Fair Open Access repository services</a:t>
            </a:r>
            <a:r>
              <a:rPr lang="en" sz="1200">
                <a:solidFill>
                  <a:schemeClr val="dk1"/>
                </a:solidFill>
              </a:rPr>
              <a:t> making it by far their most popular answer. Otherwise the pattern of responses was broadly replicated by continent.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Over 65% of respondents from pledging institutions would prioritise </a:t>
            </a:r>
            <a:r>
              <a:rPr i="1" lang="en" sz="1200">
                <a:solidFill>
                  <a:schemeClr val="dk1"/>
                </a:solidFill>
              </a:rPr>
              <a:t>Open publishing services, tools and platforms </a:t>
            </a:r>
            <a:r>
              <a:rPr lang="en" sz="1200">
                <a:solidFill>
                  <a:schemeClr val="dk1"/>
                </a:solidFill>
              </a:rPr>
              <a:t>while only 21% would choose </a:t>
            </a:r>
            <a:r>
              <a:rPr i="1" lang="en" sz="1200">
                <a:solidFill>
                  <a:schemeClr val="dk1"/>
                </a:solidFill>
              </a:rPr>
              <a:t>Fair Open Access repository services</a:t>
            </a:r>
            <a:r>
              <a:rPr lang="en" sz="1200">
                <a:solidFill>
                  <a:schemeClr val="dk1"/>
                </a:solidFill>
              </a:rPr>
              <a:t>.</a:t>
            </a:r>
            <a:r>
              <a:rPr i="1" lang="en" sz="1200">
                <a:solidFill>
                  <a:schemeClr val="dk1"/>
                </a:solidFill>
              </a:rPr>
              <a:t> </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Only 2% of respondents offered a choice not covered by the categories on offer.</a:t>
            </a:r>
            <a:endParaRPr/>
          </a:p>
        </p:txBody>
      </p:sp>
      <p:sp>
        <p:nvSpPr>
          <p:cNvPr id="368" name="Google Shape;368;g10276eb3987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0276eb3987_0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g10276eb3987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02735cff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g102735cffe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8" name="Google Shape;43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2" name="Google Shape;452;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1" name="Google Shape;46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5" name="Google Shape;47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0382d86fc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10382d86fc3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 name="Google Shape;11;p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 name="Google Shape;12;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4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9" name="Google Shape;49;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4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4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3" name="Google Shape;53;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 indholdsobjekter" type="twoObj">
  <p:cSld name="TWO_OBJECTS">
    <p:spTree>
      <p:nvGrpSpPr>
        <p:cNvPr id="56" name="Shape 56"/>
        <p:cNvGrpSpPr/>
        <p:nvPr/>
      </p:nvGrpSpPr>
      <p:grpSpPr>
        <a:xfrm>
          <a:off x="0" y="0"/>
          <a:ext cx="0" cy="0"/>
          <a:chOff x="0" y="0"/>
          <a:chExt cx="0" cy="0"/>
        </a:xfrm>
      </p:grpSpPr>
      <p:sp>
        <p:nvSpPr>
          <p:cNvPr id="57" name="Google Shape;57;p4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8" name="Google Shape;58;p47"/>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9" name="Google Shape;59;p47"/>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0" name="Google Shape;60;p4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1" name="Google Shape;61;p4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2" name="Google Shape;62;p4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9" name="Shape 69"/>
        <p:cNvGrpSpPr/>
        <p:nvPr/>
      </p:nvGrpSpPr>
      <p:grpSpPr>
        <a:xfrm>
          <a:off x="0" y="0"/>
          <a:ext cx="0" cy="0"/>
          <a:chOff x="0" y="0"/>
          <a:chExt cx="0" cy="0"/>
        </a:xfrm>
      </p:grpSpPr>
      <p:sp>
        <p:nvSpPr>
          <p:cNvPr id="70" name="Google Shape;70;p3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1" name="Google Shape;71;p35"/>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72" name="Google Shape;72;p3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3" name="Google Shape;73;p3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4" name="Google Shape;74;p3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5" name="Shape 75"/>
        <p:cNvGrpSpPr/>
        <p:nvPr/>
      </p:nvGrpSpPr>
      <p:grpSpPr>
        <a:xfrm>
          <a:off x="0" y="0"/>
          <a:ext cx="0" cy="0"/>
          <a:chOff x="0" y="0"/>
          <a:chExt cx="0" cy="0"/>
        </a:xfrm>
      </p:grpSpPr>
      <p:sp>
        <p:nvSpPr>
          <p:cNvPr id="76" name="Google Shape;76;p3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7" name="Google Shape;77;p36"/>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 name="Google Shape;78;p3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9" name="Google Shape;79;p3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3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1" name="Shape 81"/>
        <p:cNvGrpSpPr/>
        <p:nvPr/>
      </p:nvGrpSpPr>
      <p:grpSpPr>
        <a:xfrm>
          <a:off x="0" y="0"/>
          <a:ext cx="0" cy="0"/>
          <a:chOff x="0" y="0"/>
          <a:chExt cx="0" cy="0"/>
        </a:xfrm>
      </p:grpSpPr>
      <p:sp>
        <p:nvSpPr>
          <p:cNvPr id="82" name="Google Shape;82;p48"/>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3" name="Google Shape;83;p48"/>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84" name="Google Shape;84;p4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5" name="Google Shape;85;p4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6" name="Google Shape;86;p4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7" name="Shape 87"/>
        <p:cNvGrpSpPr/>
        <p:nvPr/>
      </p:nvGrpSpPr>
      <p:grpSpPr>
        <a:xfrm>
          <a:off x="0" y="0"/>
          <a:ext cx="0" cy="0"/>
          <a:chOff x="0" y="0"/>
          <a:chExt cx="0" cy="0"/>
        </a:xfrm>
      </p:grpSpPr>
      <p:sp>
        <p:nvSpPr>
          <p:cNvPr id="88" name="Google Shape;88;p4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9" name="Google Shape;89;p49"/>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0" name="Google Shape;90;p49"/>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1" name="Google Shape;91;p4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2" name="Google Shape;92;p4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3" name="Google Shape;93;p4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4" name="Shape 94"/>
        <p:cNvGrpSpPr/>
        <p:nvPr/>
      </p:nvGrpSpPr>
      <p:grpSpPr>
        <a:xfrm>
          <a:off x="0" y="0"/>
          <a:ext cx="0" cy="0"/>
          <a:chOff x="0" y="0"/>
          <a:chExt cx="0" cy="0"/>
        </a:xfrm>
      </p:grpSpPr>
      <p:sp>
        <p:nvSpPr>
          <p:cNvPr id="95" name="Google Shape;95;p50"/>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6" name="Google Shape;96;p50"/>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7" name="Google Shape;97;p50"/>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8" name="Google Shape;98;p50"/>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9" name="Google Shape;99;p50"/>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0" name="Google Shape;100;p5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1" name="Google Shape;101;p5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2" name="Google Shape;102;p5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3" name="Shape 103"/>
        <p:cNvGrpSpPr/>
        <p:nvPr/>
      </p:nvGrpSpPr>
      <p:grpSpPr>
        <a:xfrm>
          <a:off x="0" y="0"/>
          <a:ext cx="0" cy="0"/>
          <a:chOff x="0" y="0"/>
          <a:chExt cx="0" cy="0"/>
        </a:xfrm>
      </p:grpSpPr>
      <p:sp>
        <p:nvSpPr>
          <p:cNvPr id="104" name="Google Shape;104;p5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5" name="Google Shape;105;p5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6" name="Google Shape;106;p5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7" name="Google Shape;107;p5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g indholdsobjekt" type="obj">
  <p:cSld name="OBJECT">
    <p:spTree>
      <p:nvGrpSpPr>
        <p:cNvPr id="13" name="Shape 13"/>
        <p:cNvGrpSpPr/>
        <p:nvPr/>
      </p:nvGrpSpPr>
      <p:grpSpPr>
        <a:xfrm>
          <a:off x="0" y="0"/>
          <a:ext cx="0" cy="0"/>
          <a:chOff x="0" y="0"/>
          <a:chExt cx="0" cy="0"/>
        </a:xfrm>
      </p:grpSpPr>
      <p:sp>
        <p:nvSpPr>
          <p:cNvPr id="14" name="Google Shape;14;p3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 name="Google Shape;15;p3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 name="Google Shape;16;p3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3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3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8" name="Shape 108"/>
        <p:cNvGrpSpPr/>
        <p:nvPr/>
      </p:nvGrpSpPr>
      <p:grpSpPr>
        <a:xfrm>
          <a:off x="0" y="0"/>
          <a:ext cx="0" cy="0"/>
          <a:chOff x="0" y="0"/>
          <a:chExt cx="0" cy="0"/>
        </a:xfrm>
      </p:grpSpPr>
      <p:sp>
        <p:nvSpPr>
          <p:cNvPr id="109" name="Google Shape;109;p5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0" name="Google Shape;110;p5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1" name="Google Shape;111;p5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2" name="Shape 112"/>
        <p:cNvGrpSpPr/>
        <p:nvPr/>
      </p:nvGrpSpPr>
      <p:grpSpPr>
        <a:xfrm>
          <a:off x="0" y="0"/>
          <a:ext cx="0" cy="0"/>
          <a:chOff x="0" y="0"/>
          <a:chExt cx="0" cy="0"/>
        </a:xfrm>
      </p:grpSpPr>
      <p:sp>
        <p:nvSpPr>
          <p:cNvPr id="113" name="Google Shape;113;p53"/>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4" name="Google Shape;114;p53"/>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15" name="Google Shape;115;p53"/>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6" name="Google Shape;116;p5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7" name="Google Shape;117;p5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8" name="Google Shape;118;p5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9" name="Shape 119"/>
        <p:cNvGrpSpPr/>
        <p:nvPr/>
      </p:nvGrpSpPr>
      <p:grpSpPr>
        <a:xfrm>
          <a:off x="0" y="0"/>
          <a:ext cx="0" cy="0"/>
          <a:chOff x="0" y="0"/>
          <a:chExt cx="0" cy="0"/>
        </a:xfrm>
      </p:grpSpPr>
      <p:sp>
        <p:nvSpPr>
          <p:cNvPr id="120" name="Google Shape;120;p54"/>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1" name="Google Shape;121;p54"/>
          <p:cNvSpPr/>
          <p:nvPr>
            <p:ph idx="2" type="pic"/>
          </p:nvPr>
        </p:nvSpPr>
        <p:spPr>
          <a:xfrm>
            <a:off x="3887391" y="740569"/>
            <a:ext cx="4629150" cy="3655219"/>
          </a:xfrm>
          <a:prstGeom prst="rect">
            <a:avLst/>
          </a:prstGeom>
          <a:noFill/>
          <a:ln>
            <a:noFill/>
          </a:ln>
        </p:spPr>
      </p:sp>
      <p:sp>
        <p:nvSpPr>
          <p:cNvPr id="122" name="Google Shape;122;p54"/>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23" name="Google Shape;123;p5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4" name="Google Shape;124;p5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5" name="Google Shape;125;p5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6" name="Shape 126"/>
        <p:cNvGrpSpPr/>
        <p:nvPr/>
      </p:nvGrpSpPr>
      <p:grpSpPr>
        <a:xfrm>
          <a:off x="0" y="0"/>
          <a:ext cx="0" cy="0"/>
          <a:chOff x="0" y="0"/>
          <a:chExt cx="0" cy="0"/>
        </a:xfrm>
      </p:grpSpPr>
      <p:sp>
        <p:nvSpPr>
          <p:cNvPr id="127" name="Google Shape;127;p5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8" name="Google Shape;128;p55"/>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9" name="Google Shape;129;p5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0" name="Google Shape;130;p5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1" name="Google Shape;131;p5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2" name="Shape 132"/>
        <p:cNvGrpSpPr/>
        <p:nvPr/>
      </p:nvGrpSpPr>
      <p:grpSpPr>
        <a:xfrm>
          <a:off x="0" y="0"/>
          <a:ext cx="0" cy="0"/>
          <a:chOff x="0" y="0"/>
          <a:chExt cx="0" cy="0"/>
        </a:xfrm>
      </p:grpSpPr>
      <p:sp>
        <p:nvSpPr>
          <p:cNvPr id="133" name="Google Shape;133;p56"/>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4" name="Google Shape;134;p56"/>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5" name="Google Shape;135;p5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6" name="Google Shape;136;p5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7" name="Google Shape;137;p5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1" name="Google Shape;21;p3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2" name="Google Shape;22;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3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5" name="Google Shape;25;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3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3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4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4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4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4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4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4" name="Google Shape;44;p4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5" name="Google Shape;45;p4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6" name="Google Shape;46;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2" Type="http://schemas.openxmlformats.org/officeDocument/2006/relationships/theme" Target="../theme/theme3.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 name="Shape 63"/>
        <p:cNvGrpSpPr/>
        <p:nvPr/>
      </p:nvGrpSpPr>
      <p:grpSpPr>
        <a:xfrm>
          <a:off x="0" y="0"/>
          <a:ext cx="0" cy="0"/>
          <a:chOff x="0" y="0"/>
          <a:chExt cx="0" cy="0"/>
        </a:xfrm>
      </p:grpSpPr>
      <p:sp>
        <p:nvSpPr>
          <p:cNvPr id="64" name="Google Shape;64;p34"/>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34"/>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6" name="Google Shape;66;p3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7" name="Google Shape;67;p3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8" name="Google Shape;68;p3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1.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27.png"/><Relationship Id="rId5" Type="http://schemas.openxmlformats.org/officeDocument/2006/relationships/hyperlink" Target="https://t.co/7pLFIV5PfY?amp=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s://scoss.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png"/><Relationship Id="rId4" Type="http://schemas.openxmlformats.org/officeDocument/2006/relationships/image" Target="../media/image28.png"/><Relationship Id="rId5" Type="http://schemas.openxmlformats.org/officeDocument/2006/relationships/image" Target="../media/image21.png"/><Relationship Id="rId6" Type="http://schemas.openxmlformats.org/officeDocument/2006/relationships/image" Target="../media/image23.png"/><Relationship Id="rId7"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12.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image" Target="../media/image35.png"/><Relationship Id="rId5" Type="http://schemas.openxmlformats.org/officeDocument/2006/relationships/image" Target="../media/image32.png"/></Relationships>
</file>

<file path=ppt/slides/_rels/slide28.xml.rels><?xml version="1.0" encoding="UTF-8" standalone="yes"?><Relationships xmlns="http://schemas.openxmlformats.org/package/2006/relationships"><Relationship Id="rId20" Type="http://schemas.openxmlformats.org/officeDocument/2006/relationships/hyperlink" Target="https://www.redalyc.org/" TargetMode="External"/><Relationship Id="rId11" Type="http://schemas.openxmlformats.org/officeDocument/2006/relationships/hyperlink" Target="https://www.redalyc.org/" TargetMode="External"/><Relationship Id="rId10" Type="http://schemas.openxmlformats.org/officeDocument/2006/relationships/hyperlink" Target="https://www.redalyc.org/" TargetMode="External"/><Relationship Id="rId21" Type="http://schemas.openxmlformats.org/officeDocument/2006/relationships/hyperlink" Target="https://www.redalyc.org/" TargetMode="External"/><Relationship Id="rId13" Type="http://schemas.openxmlformats.org/officeDocument/2006/relationships/hyperlink" Target="https://www.redalyc.org/" TargetMode="External"/><Relationship Id="rId12" Type="http://schemas.openxmlformats.org/officeDocument/2006/relationships/hyperlink" Target="https://www.redalyc.org/" TargetMode="External"/><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12.png"/><Relationship Id="rId4" Type="http://schemas.openxmlformats.org/officeDocument/2006/relationships/image" Target="../media/image38.png"/><Relationship Id="rId9" Type="http://schemas.openxmlformats.org/officeDocument/2006/relationships/hyperlink" Target="https://www.redalyc.org/" TargetMode="External"/><Relationship Id="rId15" Type="http://schemas.openxmlformats.org/officeDocument/2006/relationships/hyperlink" Target="https://www.redalyc.org/" TargetMode="External"/><Relationship Id="rId14" Type="http://schemas.openxmlformats.org/officeDocument/2006/relationships/hyperlink" Target="https://www.redalyc.org/" TargetMode="External"/><Relationship Id="rId17" Type="http://schemas.openxmlformats.org/officeDocument/2006/relationships/hyperlink" Target="https://www.redalyc.org/" TargetMode="External"/><Relationship Id="rId16" Type="http://schemas.openxmlformats.org/officeDocument/2006/relationships/hyperlink" Target="https://www.redalyc.org/" TargetMode="External"/><Relationship Id="rId5" Type="http://schemas.openxmlformats.org/officeDocument/2006/relationships/image" Target="../media/image34.png"/><Relationship Id="rId19" Type="http://schemas.openxmlformats.org/officeDocument/2006/relationships/hyperlink" Target="https://www.redalyc.org/" TargetMode="External"/><Relationship Id="rId6" Type="http://schemas.openxmlformats.org/officeDocument/2006/relationships/hyperlink" Target="http://amelica.org/" TargetMode="External"/><Relationship Id="rId18" Type="http://schemas.openxmlformats.org/officeDocument/2006/relationships/hyperlink" Target="https://www.redalyc.org/" TargetMode="External"/><Relationship Id="rId7" Type="http://schemas.openxmlformats.org/officeDocument/2006/relationships/hyperlink" Target="http://amelica.org/" TargetMode="External"/><Relationship Id="rId8" Type="http://schemas.openxmlformats.org/officeDocument/2006/relationships/hyperlink" Target="https://www.redalyc.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12.png"/><Relationship Id="rId4" Type="http://schemas.openxmlformats.org/officeDocument/2006/relationships/image" Target="../media/image38.png"/><Relationship Id="rId5" Type="http://schemas.openxmlformats.org/officeDocument/2006/relationships/image" Target="../media/image34.png"/><Relationship Id="rId6"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image" Target="../media/image12.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image" Target="../media/image12.png"/><Relationship Id="rId4" Type="http://schemas.openxmlformats.org/officeDocument/2006/relationships/image" Target="../media/image36.png"/><Relationship Id="rId5"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scoss.org/help-sustain-open-infra/become-a-funder/" TargetMode="External"/><Relationship Id="rId4" Type="http://schemas.openxmlformats.org/officeDocument/2006/relationships/hyperlink" Target="https://scoss.org/newsletter/" TargetMode="External"/><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9.png"/><Relationship Id="rId13" Type="http://schemas.openxmlformats.org/officeDocument/2006/relationships/image" Target="../media/image7.png"/><Relationship Id="rId12"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scoss.org/what-is-scoss/who-is-behind-scoss/" TargetMode="External"/><Relationship Id="rId4" Type="http://schemas.openxmlformats.org/officeDocument/2006/relationships/hyperlink" Target="https://scoss.org/what-is-scoss/governance" TargetMode="External"/><Relationship Id="rId9" Type="http://schemas.openxmlformats.org/officeDocument/2006/relationships/image" Target="../media/image5.png"/><Relationship Id="rId15" Type="http://schemas.openxmlformats.org/officeDocument/2006/relationships/image" Target="../media/image12.png"/><Relationship Id="rId14" Type="http://schemas.openxmlformats.org/officeDocument/2006/relationships/image" Target="../media/image1.png"/><Relationship Id="rId5" Type="http://schemas.openxmlformats.org/officeDocument/2006/relationships/image" Target="../media/image13.png"/><Relationship Id="rId6" Type="http://schemas.openxmlformats.org/officeDocument/2006/relationships/image" Target="../media/image6.png"/><Relationship Id="rId7" Type="http://schemas.openxmlformats.org/officeDocument/2006/relationships/image" Target="../media/image41.png"/><Relationship Id="rId8"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scoss.org/how-it-works/current-funding-calls/"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2.png"/></Relationships>
</file>

<file path=ppt/slides/_rels/slide8.xml.rels><?xml version="1.0" encoding="UTF-8" standalone="yes"?><Relationships xmlns="http://schemas.openxmlformats.org/package/2006/relationships"><Relationship Id="rId11" Type="http://schemas.openxmlformats.org/officeDocument/2006/relationships/hyperlink" Target="https://scoss.org/how-it-works/current-funding-calls" TargetMode="External"/><Relationship Id="rId10" Type="http://schemas.openxmlformats.org/officeDocument/2006/relationships/hyperlink" Target="https://opencitations.net/" TargetMode="External"/><Relationship Id="rId12"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hyperlink" Target="https://pkp.sfu.ca/" TargetMode="External"/><Relationship Id="rId5" Type="http://schemas.openxmlformats.org/officeDocument/2006/relationships/hyperlink" Target="https://www.doabooks.org/" TargetMode="External"/><Relationship Id="rId6" Type="http://schemas.openxmlformats.org/officeDocument/2006/relationships/hyperlink" Target="http://www.oapen.org/home" TargetMode="External"/><Relationship Id="rId7" Type="http://schemas.openxmlformats.org/officeDocument/2006/relationships/image" Target="../media/image24.png"/><Relationship Id="rId8"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28.png"/><Relationship Id="rId5" Type="http://schemas.openxmlformats.org/officeDocument/2006/relationships/image" Target="../media/image21.png"/><Relationship Id="rId6" Type="http://schemas.openxmlformats.org/officeDocument/2006/relationships/image" Target="../media/image23.png"/><Relationship Id="rId7"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descr="Diagram&#10;&#10;Description automatically generated with low confidence" id="142" name="Google Shape;142;p1"/>
          <p:cNvPicPr preferRelativeResize="0"/>
          <p:nvPr/>
        </p:nvPicPr>
        <p:blipFill rotWithShape="1">
          <a:blip r:embed="rId3">
            <a:alphaModFix/>
          </a:blip>
          <a:srcRect b="0" l="0" r="0" t="0"/>
          <a:stretch/>
        </p:blipFill>
        <p:spPr>
          <a:xfrm>
            <a:off x="4173" y="187778"/>
            <a:ext cx="9139827" cy="476794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5"/>
          <p:cNvSpPr/>
          <p:nvPr/>
        </p:nvSpPr>
        <p:spPr>
          <a:xfrm>
            <a:off x="0" y="0"/>
            <a:ext cx="3027900" cy="5143500"/>
          </a:xfrm>
          <a:prstGeom prst="rect">
            <a:avLst/>
          </a:pr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5"/>
          <p:cNvSpPr txBox="1"/>
          <p:nvPr>
            <p:ph type="title"/>
          </p:nvPr>
        </p:nvSpPr>
        <p:spPr>
          <a:xfrm>
            <a:off x="416700" y="2074650"/>
            <a:ext cx="2651700" cy="9942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27500"/>
              <a:buFont typeface="Arial"/>
              <a:buNone/>
            </a:pPr>
            <a:r>
              <a:rPr lang="en" sz="4000">
                <a:solidFill>
                  <a:srgbClr val="222222"/>
                </a:solidFill>
                <a:latin typeface="Oswald"/>
                <a:ea typeface="Oswald"/>
                <a:cs typeface="Oswald"/>
                <a:sym typeface="Oswald"/>
              </a:rPr>
              <a:t>SCOSS</a:t>
            </a:r>
            <a:endParaRPr sz="4000">
              <a:solidFill>
                <a:srgbClr val="222222"/>
              </a:solidFill>
              <a:latin typeface="Oswald"/>
              <a:ea typeface="Oswald"/>
              <a:cs typeface="Oswald"/>
              <a:sym typeface="Oswald"/>
            </a:endParaRPr>
          </a:p>
          <a:p>
            <a:pPr indent="0" lvl="0" marL="0" rtl="0" algn="l">
              <a:lnSpc>
                <a:spcPct val="90000"/>
              </a:lnSpc>
              <a:spcBef>
                <a:spcPts val="0"/>
              </a:spcBef>
              <a:spcAft>
                <a:spcPts val="0"/>
              </a:spcAft>
              <a:buClr>
                <a:schemeClr val="dk1"/>
              </a:buClr>
              <a:buSzPct val="27500"/>
              <a:buFont typeface="Arial"/>
              <a:buNone/>
            </a:pPr>
            <a:r>
              <a:t/>
            </a:r>
            <a:endParaRPr sz="4000">
              <a:solidFill>
                <a:srgbClr val="222222"/>
              </a:solidFill>
              <a:latin typeface="Oswald"/>
              <a:ea typeface="Oswald"/>
              <a:cs typeface="Oswald"/>
              <a:sym typeface="Oswald"/>
            </a:endParaRPr>
          </a:p>
          <a:p>
            <a:pPr indent="0" lvl="0" marL="0" rtl="0" algn="l">
              <a:lnSpc>
                <a:spcPct val="90000"/>
              </a:lnSpc>
              <a:spcBef>
                <a:spcPts val="0"/>
              </a:spcBef>
              <a:spcAft>
                <a:spcPts val="0"/>
              </a:spcAft>
              <a:buClr>
                <a:schemeClr val="dk1"/>
              </a:buClr>
              <a:buSzPct val="27500"/>
              <a:buFont typeface="Arial"/>
              <a:buNone/>
            </a:pPr>
            <a:r>
              <a:rPr lang="en" sz="4000">
                <a:solidFill>
                  <a:srgbClr val="222222"/>
                </a:solidFill>
                <a:latin typeface="Oswald"/>
                <a:ea typeface="Oswald"/>
                <a:cs typeface="Oswald"/>
                <a:sym typeface="Oswald"/>
              </a:rPr>
              <a:t>Who we are and what do we do</a:t>
            </a:r>
            <a:endParaRPr>
              <a:latin typeface="Oswald"/>
              <a:ea typeface="Oswald"/>
              <a:cs typeface="Oswald"/>
              <a:sym typeface="Oswald"/>
            </a:endParaRPr>
          </a:p>
        </p:txBody>
      </p:sp>
      <p:sp>
        <p:nvSpPr>
          <p:cNvPr id="259" name="Google Shape;259;p5"/>
          <p:cNvSpPr txBox="1"/>
          <p:nvPr>
            <p:ph idx="1" type="body"/>
          </p:nvPr>
        </p:nvSpPr>
        <p:spPr>
          <a:xfrm>
            <a:off x="3572700" y="350775"/>
            <a:ext cx="5571300" cy="3263400"/>
          </a:xfrm>
          <a:prstGeom prst="rect">
            <a:avLst/>
          </a:prstGeom>
          <a:noFill/>
          <a:ln>
            <a:noFill/>
          </a:ln>
        </p:spPr>
        <p:txBody>
          <a:bodyPr anchorCtr="0" anchor="t" bIns="34275" lIns="68575" spcFirstLastPara="1" rIns="68575" wrap="square" tIns="34275">
            <a:normAutofit lnSpcReduction="10000"/>
          </a:bodyPr>
          <a:lstStyle/>
          <a:p>
            <a:pPr indent="0" lvl="0" marL="0" rtl="0" algn="l">
              <a:lnSpc>
                <a:spcPct val="115000"/>
              </a:lnSpc>
              <a:spcBef>
                <a:spcPts val="700"/>
              </a:spcBef>
              <a:spcAft>
                <a:spcPts val="0"/>
              </a:spcAft>
              <a:buSzPts val="1400"/>
              <a:buNone/>
            </a:pPr>
            <a:r>
              <a:rPr b="1" lang="en" sz="1700">
                <a:solidFill>
                  <a:schemeClr val="dk1"/>
                </a:solidFill>
                <a:latin typeface="Oswald"/>
                <a:ea typeface="Oswald"/>
                <a:cs typeface="Oswald"/>
                <a:sym typeface="Oswald"/>
              </a:rPr>
              <a:t>Community-led and governed</a:t>
            </a:r>
            <a:br>
              <a:rPr lang="en" sz="1700">
                <a:solidFill>
                  <a:schemeClr val="dk1"/>
                </a:solidFill>
                <a:latin typeface="Oswald"/>
                <a:ea typeface="Oswald"/>
                <a:cs typeface="Oswald"/>
                <a:sym typeface="Oswald"/>
              </a:rPr>
            </a:br>
            <a:r>
              <a:rPr b="1" lang="en" sz="1700">
                <a:solidFill>
                  <a:schemeClr val="dk1"/>
                </a:solidFill>
                <a:latin typeface="Oswald"/>
                <a:ea typeface="Oswald"/>
                <a:cs typeface="Oswald"/>
                <a:sym typeface="Oswald"/>
              </a:rPr>
              <a:t>A consolidated voice </a:t>
            </a:r>
            <a:r>
              <a:rPr lang="en" sz="1700">
                <a:solidFill>
                  <a:schemeClr val="dk1"/>
                </a:solidFill>
                <a:latin typeface="Oswald"/>
                <a:ea typeface="Oswald"/>
                <a:cs typeface="Oswald"/>
                <a:sym typeface="Oswald"/>
              </a:rPr>
              <a:t>that </a:t>
            </a:r>
            <a:r>
              <a:rPr b="1" lang="en" sz="1700">
                <a:solidFill>
                  <a:schemeClr val="dk1"/>
                </a:solidFill>
                <a:latin typeface="Oswald"/>
                <a:ea typeface="Oswald"/>
                <a:cs typeface="Oswald"/>
                <a:sym typeface="Oswald"/>
              </a:rPr>
              <a:t>vets OS not for profit infra </a:t>
            </a:r>
            <a:r>
              <a:rPr lang="en" sz="1700">
                <a:solidFill>
                  <a:schemeClr val="dk1"/>
                </a:solidFill>
                <a:latin typeface="Oswald"/>
                <a:ea typeface="Oswald"/>
                <a:cs typeface="Oswald"/>
                <a:sym typeface="Oswald"/>
              </a:rPr>
              <a:t>before recommending it for funding to help </a:t>
            </a:r>
            <a:r>
              <a:rPr b="1" lang="en" sz="1700">
                <a:solidFill>
                  <a:schemeClr val="dk1"/>
                </a:solidFill>
                <a:latin typeface="Oswald"/>
                <a:ea typeface="Oswald"/>
                <a:cs typeface="Oswald"/>
                <a:sym typeface="Oswald"/>
              </a:rPr>
              <a:t>infra</a:t>
            </a:r>
            <a:r>
              <a:rPr lang="en" sz="1700">
                <a:solidFill>
                  <a:schemeClr val="dk1"/>
                </a:solidFill>
                <a:latin typeface="Oswald"/>
                <a:ea typeface="Oswald"/>
                <a:cs typeface="Oswald"/>
                <a:sym typeface="Oswald"/>
              </a:rPr>
              <a:t> on </a:t>
            </a:r>
            <a:r>
              <a:rPr b="1" lang="en" sz="1700">
                <a:solidFill>
                  <a:schemeClr val="dk1"/>
                </a:solidFill>
                <a:latin typeface="Oswald"/>
                <a:ea typeface="Oswald"/>
                <a:cs typeface="Oswald"/>
                <a:sym typeface="Oswald"/>
              </a:rPr>
              <a:t>unstable footing</a:t>
            </a:r>
            <a:endParaRPr b="1" sz="1700">
              <a:solidFill>
                <a:schemeClr val="dk1"/>
              </a:solidFill>
              <a:latin typeface="Oswald"/>
              <a:ea typeface="Oswald"/>
              <a:cs typeface="Oswald"/>
              <a:sym typeface="Oswald"/>
            </a:endParaRPr>
          </a:p>
          <a:p>
            <a:pPr indent="-336550" lvl="0" marL="457200" rtl="0" algn="l">
              <a:lnSpc>
                <a:spcPct val="115000"/>
              </a:lnSpc>
              <a:spcBef>
                <a:spcPts val="600"/>
              </a:spcBef>
              <a:spcAft>
                <a:spcPts val="0"/>
              </a:spcAft>
              <a:buSzPts val="1700"/>
              <a:buFont typeface="Oswald"/>
              <a:buChar char="-"/>
            </a:pPr>
            <a:r>
              <a:rPr b="1" lang="en" sz="1700">
                <a:solidFill>
                  <a:schemeClr val="dk1"/>
                </a:solidFill>
                <a:latin typeface="Oswald"/>
                <a:ea typeface="Oswald"/>
                <a:cs typeface="Oswald"/>
                <a:sym typeface="Oswald"/>
              </a:rPr>
              <a:t>Assess funding needs</a:t>
            </a:r>
            <a:endParaRPr b="1" sz="1700">
              <a:solidFill>
                <a:schemeClr val="dk1"/>
              </a:solidFill>
              <a:latin typeface="Oswald"/>
              <a:ea typeface="Oswald"/>
              <a:cs typeface="Oswald"/>
              <a:sym typeface="Oswald"/>
            </a:endParaRPr>
          </a:p>
          <a:p>
            <a:pPr indent="-336550" lvl="0" marL="457200" rtl="0" algn="l">
              <a:lnSpc>
                <a:spcPct val="115000"/>
              </a:lnSpc>
              <a:spcBef>
                <a:spcPts val="0"/>
              </a:spcBef>
              <a:spcAft>
                <a:spcPts val="0"/>
              </a:spcAft>
              <a:buSzPts val="1700"/>
              <a:buChar char="-"/>
            </a:pPr>
            <a:r>
              <a:rPr b="1" lang="en" sz="1700">
                <a:solidFill>
                  <a:schemeClr val="dk1"/>
                </a:solidFill>
                <a:latin typeface="Oswald"/>
                <a:ea typeface="Oswald"/>
                <a:cs typeface="Oswald"/>
                <a:sym typeface="Oswald"/>
              </a:rPr>
              <a:t>Alert funding needs </a:t>
            </a:r>
            <a:r>
              <a:rPr lang="en" sz="1700">
                <a:solidFill>
                  <a:schemeClr val="dk1"/>
                </a:solidFill>
                <a:latin typeface="Oswald"/>
                <a:ea typeface="Oswald"/>
                <a:cs typeface="Oswald"/>
                <a:sym typeface="Oswald"/>
              </a:rPr>
              <a:t>to the community</a:t>
            </a:r>
            <a:endParaRPr sz="1700">
              <a:solidFill>
                <a:schemeClr val="dk1"/>
              </a:solidFill>
              <a:latin typeface="Oswald"/>
              <a:ea typeface="Oswald"/>
              <a:cs typeface="Oswald"/>
              <a:sym typeface="Oswald"/>
            </a:endParaRPr>
          </a:p>
          <a:p>
            <a:pPr indent="-336550" lvl="0" marL="457200" rtl="0" algn="l">
              <a:lnSpc>
                <a:spcPct val="115000"/>
              </a:lnSpc>
              <a:spcBef>
                <a:spcPts val="0"/>
              </a:spcBef>
              <a:spcAft>
                <a:spcPts val="0"/>
              </a:spcAft>
              <a:buSzPts val="1700"/>
              <a:buChar char="-"/>
            </a:pPr>
            <a:r>
              <a:rPr lang="en" sz="1700">
                <a:solidFill>
                  <a:schemeClr val="dk1"/>
                </a:solidFill>
                <a:latin typeface="Oswald"/>
                <a:ea typeface="Oswald"/>
                <a:cs typeface="Oswald"/>
                <a:sym typeface="Oswald"/>
              </a:rPr>
              <a:t>Provide </a:t>
            </a:r>
            <a:r>
              <a:rPr b="1" lang="en" sz="1700">
                <a:solidFill>
                  <a:schemeClr val="dk1"/>
                </a:solidFill>
                <a:latin typeface="Oswald"/>
                <a:ea typeface="Oswald"/>
                <a:cs typeface="Oswald"/>
                <a:sym typeface="Oswald"/>
              </a:rPr>
              <a:t>more transparency on costs</a:t>
            </a:r>
            <a:endParaRPr b="1" sz="1700">
              <a:solidFill>
                <a:schemeClr val="dk1"/>
              </a:solidFill>
              <a:latin typeface="Oswald"/>
              <a:ea typeface="Oswald"/>
              <a:cs typeface="Oswald"/>
              <a:sym typeface="Oswald"/>
            </a:endParaRPr>
          </a:p>
          <a:p>
            <a:pPr indent="-336550" lvl="0" marL="457200" rtl="0" algn="l">
              <a:lnSpc>
                <a:spcPct val="115000"/>
              </a:lnSpc>
              <a:spcBef>
                <a:spcPts val="0"/>
              </a:spcBef>
              <a:spcAft>
                <a:spcPts val="0"/>
              </a:spcAft>
              <a:buSzPts val="1700"/>
              <a:buChar char="-"/>
            </a:pPr>
            <a:r>
              <a:rPr b="1" lang="en" sz="1700">
                <a:solidFill>
                  <a:schemeClr val="dk1"/>
                </a:solidFill>
                <a:latin typeface="Oswald"/>
                <a:ea typeface="Oswald"/>
                <a:cs typeface="Oswald"/>
                <a:sym typeface="Oswald"/>
              </a:rPr>
              <a:t>Increases efficiency </a:t>
            </a:r>
            <a:r>
              <a:rPr lang="en" sz="1700">
                <a:solidFill>
                  <a:schemeClr val="dk1"/>
                </a:solidFill>
                <a:latin typeface="Oswald"/>
                <a:ea typeface="Oswald"/>
                <a:cs typeface="Oswald"/>
                <a:sym typeface="Oswald"/>
              </a:rPr>
              <a:t>for investors</a:t>
            </a:r>
            <a:endParaRPr sz="1700">
              <a:solidFill>
                <a:schemeClr val="dk1"/>
              </a:solidFill>
              <a:latin typeface="Oswald"/>
              <a:ea typeface="Oswald"/>
              <a:cs typeface="Oswald"/>
              <a:sym typeface="Oswald"/>
            </a:endParaRPr>
          </a:p>
          <a:p>
            <a:pPr indent="-336550" lvl="0" marL="457200" rtl="0" algn="l">
              <a:lnSpc>
                <a:spcPct val="115000"/>
              </a:lnSpc>
              <a:spcBef>
                <a:spcPts val="0"/>
              </a:spcBef>
              <a:spcAft>
                <a:spcPts val="0"/>
              </a:spcAft>
              <a:buSzPts val="1700"/>
              <a:buChar char="-"/>
            </a:pPr>
            <a:r>
              <a:rPr lang="en" sz="1700">
                <a:solidFill>
                  <a:schemeClr val="dk1"/>
                </a:solidFill>
                <a:latin typeface="Oswald"/>
                <a:ea typeface="Oswald"/>
                <a:cs typeface="Oswald"/>
                <a:sym typeface="Oswald"/>
              </a:rPr>
              <a:t>! Strongly encourage </a:t>
            </a:r>
            <a:r>
              <a:rPr b="1" lang="en" sz="1700">
                <a:solidFill>
                  <a:schemeClr val="dk1"/>
                </a:solidFill>
                <a:latin typeface="Oswald"/>
                <a:ea typeface="Oswald"/>
                <a:cs typeface="Oswald"/>
                <a:sym typeface="Oswald"/>
              </a:rPr>
              <a:t>good governance !</a:t>
            </a:r>
            <a:endParaRPr b="1" sz="1700">
              <a:solidFill>
                <a:schemeClr val="dk1"/>
              </a:solidFill>
              <a:latin typeface="Oswald"/>
              <a:ea typeface="Oswald"/>
              <a:cs typeface="Oswald"/>
              <a:sym typeface="Oswald"/>
            </a:endParaRPr>
          </a:p>
          <a:p>
            <a:pPr indent="0" lvl="0" marL="0" rtl="0" algn="l">
              <a:lnSpc>
                <a:spcPct val="115000"/>
              </a:lnSpc>
              <a:spcBef>
                <a:spcPts val="600"/>
              </a:spcBef>
              <a:spcAft>
                <a:spcPts val="0"/>
              </a:spcAft>
              <a:buSzPts val="1400"/>
              <a:buNone/>
            </a:pPr>
            <a:r>
              <a:t/>
            </a:r>
            <a:endParaRPr b="1" sz="1700">
              <a:solidFill>
                <a:srgbClr val="000000"/>
              </a:solidFill>
              <a:latin typeface="Oswald"/>
              <a:ea typeface="Oswald"/>
              <a:cs typeface="Oswald"/>
              <a:sym typeface="Oswald"/>
            </a:endParaRPr>
          </a:p>
          <a:p>
            <a:pPr indent="0" lvl="0" marL="0" rtl="0" algn="l">
              <a:lnSpc>
                <a:spcPct val="115000"/>
              </a:lnSpc>
              <a:spcBef>
                <a:spcPts val="700"/>
              </a:spcBef>
              <a:spcAft>
                <a:spcPts val="0"/>
              </a:spcAft>
              <a:buSzPts val="1400"/>
              <a:buNone/>
            </a:pPr>
            <a:r>
              <a:rPr b="1" i="1" lang="en" sz="1700">
                <a:solidFill>
                  <a:srgbClr val="000000"/>
                </a:solidFill>
                <a:latin typeface="Oswald"/>
                <a:ea typeface="Oswald"/>
                <a:cs typeface="Oswald"/>
                <a:sym typeface="Oswald"/>
              </a:rPr>
              <a:t>              Not</a:t>
            </a:r>
            <a:r>
              <a:rPr i="1" lang="en" sz="1700">
                <a:solidFill>
                  <a:srgbClr val="000000"/>
                </a:solidFill>
                <a:latin typeface="Oswald"/>
                <a:ea typeface="Oswald"/>
                <a:cs typeface="Oswald"/>
                <a:sym typeface="Oswald"/>
              </a:rPr>
              <a:t> a </a:t>
            </a:r>
            <a:r>
              <a:rPr b="1" i="1" lang="en" sz="1700">
                <a:solidFill>
                  <a:srgbClr val="000000"/>
                </a:solidFill>
                <a:latin typeface="Oswald"/>
                <a:ea typeface="Oswald"/>
                <a:cs typeface="Oswald"/>
                <a:sym typeface="Oswald"/>
              </a:rPr>
              <a:t>subscription</a:t>
            </a:r>
            <a:r>
              <a:rPr i="1" lang="en" sz="1700">
                <a:solidFill>
                  <a:srgbClr val="000000"/>
                </a:solidFill>
                <a:latin typeface="Oswald"/>
                <a:ea typeface="Oswald"/>
                <a:cs typeface="Oswald"/>
                <a:sym typeface="Oswald"/>
              </a:rPr>
              <a:t> or </a:t>
            </a:r>
            <a:r>
              <a:rPr b="1" i="1" lang="en" sz="1700">
                <a:solidFill>
                  <a:srgbClr val="000000"/>
                </a:solidFill>
                <a:latin typeface="Oswald"/>
                <a:ea typeface="Oswald"/>
                <a:cs typeface="Oswald"/>
                <a:sym typeface="Oswald"/>
              </a:rPr>
              <a:t>payment agency </a:t>
            </a:r>
            <a:endParaRPr b="1" i="1" sz="1700">
              <a:solidFill>
                <a:srgbClr val="000000"/>
              </a:solidFill>
              <a:latin typeface="Oswald"/>
              <a:ea typeface="Oswald"/>
              <a:cs typeface="Oswald"/>
              <a:sym typeface="Oswald"/>
            </a:endParaRPr>
          </a:p>
          <a:p>
            <a:pPr indent="0" lvl="0" marL="0" rtl="0" algn="l">
              <a:lnSpc>
                <a:spcPct val="90000"/>
              </a:lnSpc>
              <a:spcBef>
                <a:spcPts val="800"/>
              </a:spcBef>
              <a:spcAft>
                <a:spcPts val="0"/>
              </a:spcAft>
              <a:buSzPts val="1400"/>
              <a:buNone/>
            </a:pPr>
            <a:r>
              <a:t/>
            </a:r>
            <a:endParaRPr sz="1200"/>
          </a:p>
        </p:txBody>
      </p:sp>
      <p:pic>
        <p:nvPicPr>
          <p:cNvPr id="260" name="Google Shape;260;p5"/>
          <p:cNvPicPr preferRelativeResize="0"/>
          <p:nvPr/>
        </p:nvPicPr>
        <p:blipFill rotWithShape="1">
          <a:blip r:embed="rId3">
            <a:alphaModFix/>
          </a:blip>
          <a:srcRect b="0" l="0" r="0" t="0"/>
          <a:stretch/>
        </p:blipFill>
        <p:spPr>
          <a:xfrm>
            <a:off x="4369159" y="2895353"/>
            <a:ext cx="3698752" cy="1788724"/>
          </a:xfrm>
          <a:prstGeom prst="rect">
            <a:avLst/>
          </a:prstGeom>
          <a:noFill/>
          <a:ln>
            <a:noFill/>
          </a:ln>
        </p:spPr>
      </p:pic>
      <p:pic>
        <p:nvPicPr>
          <p:cNvPr descr="SCOSS support DOAB and OAPEN | Directory of Open Access Books" id="261" name="Google Shape;261;p5"/>
          <p:cNvPicPr preferRelativeResize="0"/>
          <p:nvPr/>
        </p:nvPicPr>
        <p:blipFill rotWithShape="1">
          <a:blip r:embed="rId4">
            <a:alphaModFix/>
          </a:blip>
          <a:srcRect b="15367" l="0" r="0" t="18017"/>
          <a:stretch/>
        </p:blipFill>
        <p:spPr>
          <a:xfrm>
            <a:off x="8067911" y="4590578"/>
            <a:ext cx="920275" cy="3629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10276eb3987_0_63"/>
          <p:cNvSpPr/>
          <p:nvPr/>
        </p:nvSpPr>
        <p:spPr>
          <a:xfrm>
            <a:off x="0" y="0"/>
            <a:ext cx="3027900" cy="5143500"/>
          </a:xfrm>
          <a:prstGeom prst="rect">
            <a:avLst/>
          </a:pr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g10276eb3987_0_63"/>
          <p:cNvSpPr txBox="1"/>
          <p:nvPr>
            <p:ph type="title"/>
          </p:nvPr>
        </p:nvSpPr>
        <p:spPr>
          <a:xfrm>
            <a:off x="416700" y="2074650"/>
            <a:ext cx="2651700" cy="9942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27500"/>
              <a:buFont typeface="Arial"/>
              <a:buNone/>
            </a:pPr>
            <a:r>
              <a:rPr lang="en" sz="4000">
                <a:solidFill>
                  <a:srgbClr val="222222"/>
                </a:solidFill>
                <a:latin typeface="Oswald"/>
                <a:ea typeface="Oswald"/>
                <a:cs typeface="Oswald"/>
                <a:sym typeface="Oswald"/>
              </a:rPr>
              <a:t>SCOSS</a:t>
            </a:r>
            <a:endParaRPr sz="4000">
              <a:solidFill>
                <a:srgbClr val="222222"/>
              </a:solidFill>
              <a:latin typeface="Oswald"/>
              <a:ea typeface="Oswald"/>
              <a:cs typeface="Oswald"/>
              <a:sym typeface="Oswald"/>
            </a:endParaRPr>
          </a:p>
          <a:p>
            <a:pPr indent="0" lvl="0" marL="0" rtl="0" algn="l">
              <a:lnSpc>
                <a:spcPct val="90000"/>
              </a:lnSpc>
              <a:spcBef>
                <a:spcPts val="0"/>
              </a:spcBef>
              <a:spcAft>
                <a:spcPts val="0"/>
              </a:spcAft>
              <a:buClr>
                <a:schemeClr val="dk1"/>
              </a:buClr>
              <a:buSzPct val="27500"/>
              <a:buFont typeface="Arial"/>
              <a:buNone/>
            </a:pPr>
            <a:r>
              <a:t/>
            </a:r>
            <a:endParaRPr sz="4000">
              <a:solidFill>
                <a:srgbClr val="222222"/>
              </a:solidFill>
              <a:latin typeface="Oswald"/>
              <a:ea typeface="Oswald"/>
              <a:cs typeface="Oswald"/>
              <a:sym typeface="Oswald"/>
            </a:endParaRPr>
          </a:p>
          <a:p>
            <a:pPr indent="0" lvl="0" marL="0" rtl="0" algn="l">
              <a:lnSpc>
                <a:spcPct val="90000"/>
              </a:lnSpc>
              <a:spcBef>
                <a:spcPts val="0"/>
              </a:spcBef>
              <a:spcAft>
                <a:spcPts val="0"/>
              </a:spcAft>
              <a:buClr>
                <a:schemeClr val="dk1"/>
              </a:buClr>
              <a:buSzPct val="27500"/>
              <a:buFont typeface="Arial"/>
              <a:buNone/>
            </a:pPr>
            <a:r>
              <a:rPr lang="en" sz="4000">
                <a:solidFill>
                  <a:srgbClr val="222222"/>
                </a:solidFill>
                <a:latin typeface="Oswald"/>
                <a:ea typeface="Oswald"/>
                <a:cs typeface="Oswald"/>
                <a:sym typeface="Oswald"/>
              </a:rPr>
              <a:t>Governance structure</a:t>
            </a:r>
            <a:endParaRPr>
              <a:latin typeface="Oswald"/>
              <a:ea typeface="Oswald"/>
              <a:cs typeface="Oswald"/>
              <a:sym typeface="Oswald"/>
            </a:endParaRPr>
          </a:p>
        </p:txBody>
      </p:sp>
      <p:sp>
        <p:nvSpPr>
          <p:cNvPr id="268" name="Google Shape;268;g10276eb3987_0_63"/>
          <p:cNvSpPr txBox="1"/>
          <p:nvPr>
            <p:ph idx="1" type="body"/>
          </p:nvPr>
        </p:nvSpPr>
        <p:spPr>
          <a:xfrm>
            <a:off x="3572700" y="350775"/>
            <a:ext cx="4889700" cy="4708500"/>
          </a:xfrm>
          <a:prstGeom prst="rect">
            <a:avLst/>
          </a:prstGeom>
          <a:noFill/>
          <a:ln>
            <a:noFill/>
          </a:ln>
        </p:spPr>
        <p:txBody>
          <a:bodyPr anchorCtr="0" anchor="t" bIns="34275" lIns="68575" spcFirstLastPara="1" rIns="68575" wrap="square" tIns="34275">
            <a:normAutofit lnSpcReduction="20000"/>
          </a:bodyPr>
          <a:lstStyle/>
          <a:p>
            <a:pPr indent="0" lvl="0" marL="0" rtl="0" algn="l">
              <a:lnSpc>
                <a:spcPct val="115000"/>
              </a:lnSpc>
              <a:spcBef>
                <a:spcPts val="1200"/>
              </a:spcBef>
              <a:spcAft>
                <a:spcPts val="0"/>
              </a:spcAft>
              <a:buNone/>
            </a:pPr>
            <a:r>
              <a:t/>
            </a:r>
            <a:endParaRPr>
              <a:solidFill>
                <a:schemeClr val="dk1"/>
              </a:solidFill>
              <a:latin typeface="Oswald"/>
              <a:ea typeface="Oswald"/>
              <a:cs typeface="Oswald"/>
              <a:sym typeface="Oswald"/>
              <a:extLst>
                <a:ext uri="http://customooxmlschemas.google.com/">
                  <go:slidesCustomData xmlns:go="http://customooxmlschemas.google.com/" textRoundtripDataId="0"/>
                </a:ext>
              </a:extLst>
            </a:endParaRPr>
          </a:p>
          <a:p>
            <a:pPr indent="-317500" lvl="0" marL="457200" rtl="0" algn="l">
              <a:lnSpc>
                <a:spcPct val="90000"/>
              </a:lnSpc>
              <a:spcBef>
                <a:spcPts val="1200"/>
              </a:spcBef>
              <a:spcAft>
                <a:spcPts val="0"/>
              </a:spcAft>
              <a:buClr>
                <a:srgbClr val="42BFE0"/>
              </a:buClr>
              <a:buSzPts val="1400"/>
              <a:buFont typeface="Oswald"/>
              <a:buChar char="➔"/>
            </a:pPr>
            <a:r>
              <a:rPr b="1" lang="en">
                <a:solidFill>
                  <a:srgbClr val="42BFE0"/>
                </a:solidFill>
                <a:latin typeface="Oswald"/>
                <a:ea typeface="Oswald"/>
                <a:cs typeface="Oswald"/>
                <a:sym typeface="Oswald"/>
                <a:extLst>
                  <a:ext uri="http://customooxmlschemas.google.com/">
                    <go:slidesCustomData xmlns:go="http://customooxmlschemas.google.com/" textRoundtripDataId="1"/>
                  </a:ext>
                </a:extLst>
              </a:rPr>
              <a:t>The SCOSS Board</a:t>
            </a:r>
            <a:endParaRPr b="1">
              <a:solidFill>
                <a:srgbClr val="42BFE0"/>
              </a:solidFill>
              <a:latin typeface="Oswald"/>
              <a:ea typeface="Oswald"/>
              <a:cs typeface="Oswald"/>
              <a:sym typeface="Oswald"/>
              <a:extLst>
                <a:ext uri="http://customooxmlschemas.google.com/">
                  <go:slidesCustomData xmlns:go="http://customooxmlschemas.google.com/" textRoundtripDataId="2"/>
                </a:ext>
              </a:extLst>
            </a:endParaRPr>
          </a:p>
          <a:p>
            <a:pPr indent="0" lvl="0" marL="457200" rtl="0" algn="l">
              <a:lnSpc>
                <a:spcPct val="115000"/>
              </a:lnSpc>
              <a:spcBef>
                <a:spcPts val="1200"/>
              </a:spcBef>
              <a:spcAft>
                <a:spcPts val="0"/>
              </a:spcAft>
              <a:buNone/>
            </a:pPr>
            <a:r>
              <a:rPr lang="en">
                <a:solidFill>
                  <a:schemeClr val="dk1"/>
                </a:solidFill>
                <a:latin typeface="Oswald"/>
                <a:ea typeface="Oswald"/>
                <a:cs typeface="Oswald"/>
                <a:sym typeface="Oswald"/>
                <a:extLst>
                  <a:ext uri="http://customooxmlschemas.google.com/">
                    <go:slidesCustomData xmlns:go="http://customooxmlschemas.google.com/" textRoundtripDataId="3"/>
                  </a:ext>
                </a:extLst>
              </a:rPr>
              <a:t>The SCOSS Board is the decision-making body of the Coalition.</a:t>
            </a:r>
            <a:endParaRPr>
              <a:solidFill>
                <a:schemeClr val="dk1"/>
              </a:solidFill>
              <a:latin typeface="Oswald"/>
              <a:ea typeface="Oswald"/>
              <a:cs typeface="Oswald"/>
              <a:sym typeface="Oswald"/>
              <a:extLst>
                <a:ext uri="http://customooxmlschemas.google.com/">
                  <go:slidesCustomData xmlns:go="http://customooxmlschemas.google.com/" textRoundtripDataId="4"/>
                </a:ext>
              </a:extLst>
            </a:endParaRPr>
          </a:p>
          <a:p>
            <a:pPr indent="-317500" lvl="0" marL="457200" rtl="0" algn="l">
              <a:lnSpc>
                <a:spcPct val="90000"/>
              </a:lnSpc>
              <a:spcBef>
                <a:spcPts val="1200"/>
              </a:spcBef>
              <a:spcAft>
                <a:spcPts val="0"/>
              </a:spcAft>
              <a:buClr>
                <a:srgbClr val="42BFE0"/>
              </a:buClr>
              <a:buSzPts val="1400"/>
              <a:buFont typeface="Oswald"/>
              <a:buChar char="➔"/>
            </a:pPr>
            <a:r>
              <a:rPr b="1" lang="en">
                <a:solidFill>
                  <a:srgbClr val="42BFE0"/>
                </a:solidFill>
                <a:latin typeface="Oswald"/>
                <a:ea typeface="Oswald"/>
                <a:cs typeface="Oswald"/>
                <a:sym typeface="Oswald"/>
                <a:extLst>
                  <a:ext uri="http://customooxmlschemas.google.com/">
                    <go:slidesCustomData xmlns:go="http://customooxmlschemas.google.com/" textRoundtripDataId="5"/>
                  </a:ext>
                </a:extLst>
              </a:rPr>
              <a:t>The SCOSS Advisory Group</a:t>
            </a:r>
            <a:endParaRPr b="1">
              <a:solidFill>
                <a:srgbClr val="42BFE0"/>
              </a:solidFill>
              <a:latin typeface="Oswald"/>
              <a:ea typeface="Oswald"/>
              <a:cs typeface="Oswald"/>
              <a:sym typeface="Oswald"/>
              <a:extLst>
                <a:ext uri="http://customooxmlschemas.google.com/">
                  <go:slidesCustomData xmlns:go="http://customooxmlschemas.google.com/" textRoundtripDataId="6"/>
                </a:ext>
              </a:extLst>
            </a:endParaRPr>
          </a:p>
          <a:p>
            <a:pPr indent="0" lvl="0" marL="457200" rtl="0" algn="l">
              <a:lnSpc>
                <a:spcPct val="115000"/>
              </a:lnSpc>
              <a:spcBef>
                <a:spcPts val="1200"/>
              </a:spcBef>
              <a:spcAft>
                <a:spcPts val="0"/>
              </a:spcAft>
              <a:buNone/>
            </a:pPr>
            <a:r>
              <a:rPr lang="en">
                <a:solidFill>
                  <a:schemeClr val="dk1"/>
                </a:solidFill>
                <a:latin typeface="Oswald"/>
                <a:ea typeface="Oswald"/>
                <a:cs typeface="Oswald"/>
                <a:sym typeface="Oswald"/>
                <a:extLst>
                  <a:ext uri="http://customooxmlschemas.google.com/">
                    <go:slidesCustomData xmlns:go="http://customooxmlschemas.google.com/" textRoundtripDataId="7"/>
                  </a:ext>
                </a:extLst>
              </a:rPr>
              <a:t>The SCOSS Advisory Group (AG) is the advisory body of the SCOSS Board.</a:t>
            </a:r>
            <a:r>
              <a:rPr lang="en" sz="1700">
                <a:solidFill>
                  <a:schemeClr val="dk1"/>
                </a:solidFill>
                <a:latin typeface="Oswald"/>
                <a:ea typeface="Oswald"/>
                <a:cs typeface="Oswald"/>
                <a:sym typeface="Oswald"/>
              </a:rPr>
              <a:t> </a:t>
            </a:r>
            <a:r>
              <a:rPr lang="en" sz="1700">
                <a:solidFill>
                  <a:schemeClr val="dk1"/>
                </a:solidFill>
                <a:highlight>
                  <a:srgbClr val="FFFFFF"/>
                </a:highlight>
                <a:latin typeface="Oswald"/>
                <a:ea typeface="Oswald"/>
                <a:cs typeface="Oswald"/>
                <a:sym typeface="Oswald"/>
              </a:rPr>
              <a:t>It vets EOIs and applications and advises the Board</a:t>
            </a:r>
            <a:endParaRPr sz="1700">
              <a:solidFill>
                <a:schemeClr val="dk1"/>
              </a:solidFill>
              <a:highlight>
                <a:srgbClr val="FFFFFF"/>
              </a:highlight>
              <a:latin typeface="Oswald"/>
              <a:ea typeface="Oswald"/>
              <a:cs typeface="Oswald"/>
              <a:sym typeface="Oswald"/>
            </a:endParaRPr>
          </a:p>
          <a:p>
            <a:pPr indent="-317500" lvl="0" marL="457200" rtl="0" algn="l">
              <a:spcBef>
                <a:spcPts val="1200"/>
              </a:spcBef>
              <a:spcAft>
                <a:spcPts val="0"/>
              </a:spcAft>
              <a:buClr>
                <a:srgbClr val="42BFE0"/>
              </a:buClr>
              <a:buSzPts val="1400"/>
              <a:buFont typeface="Oswald"/>
              <a:buChar char="➔"/>
            </a:pPr>
            <a:r>
              <a:rPr b="1" lang="en">
                <a:solidFill>
                  <a:srgbClr val="42BFE0"/>
                </a:solidFill>
                <a:latin typeface="Oswald"/>
                <a:ea typeface="Oswald"/>
                <a:cs typeface="Oswald"/>
                <a:sym typeface="Oswald"/>
                <a:extLst>
                  <a:ext uri="http://customooxmlschemas.google.com/">
                    <go:slidesCustomData xmlns:go="http://customooxmlschemas.google.com/" textRoundtripDataId="8"/>
                  </a:ext>
                </a:extLst>
              </a:rPr>
              <a:t>SCOSS Executive Group</a:t>
            </a:r>
            <a:endParaRPr b="1">
              <a:solidFill>
                <a:srgbClr val="42BFE0"/>
              </a:solidFill>
              <a:latin typeface="Oswald"/>
              <a:ea typeface="Oswald"/>
              <a:cs typeface="Oswald"/>
              <a:sym typeface="Oswald"/>
              <a:extLst>
                <a:ext uri="http://customooxmlschemas.google.com/">
                  <go:slidesCustomData xmlns:go="http://customooxmlschemas.google.com/" textRoundtripDataId="9"/>
                </a:ext>
              </a:extLst>
            </a:endParaRPr>
          </a:p>
          <a:p>
            <a:pPr indent="0" lvl="0" marL="457200" rtl="0" algn="l">
              <a:lnSpc>
                <a:spcPct val="115000"/>
              </a:lnSpc>
              <a:spcBef>
                <a:spcPts val="1200"/>
              </a:spcBef>
              <a:spcAft>
                <a:spcPts val="0"/>
              </a:spcAft>
              <a:buClr>
                <a:schemeClr val="dk1"/>
              </a:buClr>
              <a:buSzPts val="1100"/>
              <a:buFont typeface="Arial"/>
              <a:buNone/>
            </a:pPr>
            <a:r>
              <a:rPr lang="en">
                <a:solidFill>
                  <a:schemeClr val="dk1"/>
                </a:solidFill>
                <a:latin typeface="Oswald"/>
                <a:ea typeface="Oswald"/>
                <a:cs typeface="Oswald"/>
                <a:sym typeface="Oswald"/>
                <a:extLst>
                  <a:ext uri="http://customooxmlschemas.google.com/">
                    <go:slidesCustomData xmlns:go="http://customooxmlschemas.google.com/" textRoundtripDataId="10"/>
                  </a:ext>
                </a:extLst>
              </a:rPr>
              <a:t>The SCOSS Executive Group oversees the day-to-day operation of the Coalition and calls for (funding) proposals. The SCOSS EG reports to the SCOSS Board.</a:t>
            </a:r>
            <a:endParaRPr sz="1700">
              <a:solidFill>
                <a:schemeClr val="dk1"/>
              </a:solidFill>
              <a:highlight>
                <a:srgbClr val="FFFFFF"/>
              </a:highlight>
              <a:latin typeface="Oswald"/>
              <a:ea typeface="Oswald"/>
              <a:cs typeface="Oswald"/>
              <a:sym typeface="Oswald"/>
            </a:endParaRPr>
          </a:p>
          <a:p>
            <a:pPr indent="0" lvl="0" marL="0" rtl="0" algn="l">
              <a:lnSpc>
                <a:spcPct val="90000"/>
              </a:lnSpc>
              <a:spcBef>
                <a:spcPts val="1200"/>
              </a:spcBef>
              <a:spcAft>
                <a:spcPts val="0"/>
              </a:spcAft>
              <a:buSzPts val="1400"/>
              <a:buNone/>
            </a:pPr>
            <a:r>
              <a:t/>
            </a:r>
            <a:endParaRPr sz="1200">
              <a:latin typeface="Oswald"/>
              <a:ea typeface="Oswald"/>
              <a:cs typeface="Oswald"/>
              <a:sym typeface="Oswald"/>
            </a:endParaRPr>
          </a:p>
        </p:txBody>
      </p:sp>
      <p:pic>
        <p:nvPicPr>
          <p:cNvPr descr="SCOSS support DOAB and OAPEN | Directory of Open Access Books" id="269" name="Google Shape;269;g10276eb3987_0_63"/>
          <p:cNvPicPr preferRelativeResize="0"/>
          <p:nvPr/>
        </p:nvPicPr>
        <p:blipFill rotWithShape="1">
          <a:blip r:embed="rId3">
            <a:alphaModFix/>
          </a:blip>
          <a:srcRect b="15367" l="0" r="0" t="18018"/>
          <a:stretch/>
        </p:blipFill>
        <p:spPr>
          <a:xfrm>
            <a:off x="8067911" y="4590578"/>
            <a:ext cx="920275" cy="36292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1"/>
          <p:cNvSpPr/>
          <p:nvPr/>
        </p:nvSpPr>
        <p:spPr>
          <a:xfrm>
            <a:off x="0" y="0"/>
            <a:ext cx="3027900" cy="5143500"/>
          </a:xfrm>
          <a:prstGeom prst="rect">
            <a:avLst/>
          </a:pr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1"/>
          <p:cNvSpPr txBox="1"/>
          <p:nvPr>
            <p:ph type="title"/>
          </p:nvPr>
        </p:nvSpPr>
        <p:spPr>
          <a:xfrm>
            <a:off x="416700" y="2074650"/>
            <a:ext cx="2651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sz="4000">
                <a:latin typeface="Oswald"/>
                <a:ea typeface="Oswald"/>
                <a:cs typeface="Oswald"/>
                <a:sym typeface="Oswald"/>
              </a:rPr>
              <a:t>Strategy</a:t>
            </a:r>
            <a:endParaRPr>
              <a:latin typeface="Oswald"/>
              <a:ea typeface="Oswald"/>
              <a:cs typeface="Oswald"/>
              <a:sym typeface="Oswald"/>
            </a:endParaRPr>
          </a:p>
        </p:txBody>
      </p:sp>
      <p:sp>
        <p:nvSpPr>
          <p:cNvPr id="276" name="Google Shape;276;p11"/>
          <p:cNvSpPr txBox="1"/>
          <p:nvPr>
            <p:ph idx="1" type="body"/>
          </p:nvPr>
        </p:nvSpPr>
        <p:spPr>
          <a:xfrm>
            <a:off x="3190900" y="940044"/>
            <a:ext cx="7886700" cy="3263400"/>
          </a:xfrm>
          <a:prstGeom prst="rect">
            <a:avLst/>
          </a:prstGeom>
          <a:noFill/>
          <a:ln>
            <a:noFill/>
          </a:ln>
        </p:spPr>
        <p:txBody>
          <a:bodyPr anchorCtr="0" anchor="t" bIns="34275" lIns="68575" spcFirstLastPara="1" rIns="68575" wrap="square" tIns="34275">
            <a:normAutofit/>
          </a:bodyPr>
          <a:lstStyle/>
          <a:p>
            <a:pPr indent="-317500" lvl="0" marL="457200" rtl="0" algn="l">
              <a:lnSpc>
                <a:spcPct val="100000"/>
              </a:lnSpc>
              <a:spcBef>
                <a:spcPts val="800"/>
              </a:spcBef>
              <a:spcAft>
                <a:spcPts val="0"/>
              </a:spcAft>
              <a:buSzPts val="1400"/>
              <a:buFont typeface="Oswald"/>
              <a:buChar char="•"/>
            </a:pPr>
            <a:r>
              <a:rPr b="1" lang="en" sz="1400">
                <a:solidFill>
                  <a:schemeClr val="dk1"/>
                </a:solidFill>
                <a:latin typeface="Oswald"/>
                <a:ea typeface="Oswald"/>
                <a:cs typeface="Oswald"/>
                <a:sym typeface="Oswald"/>
              </a:rPr>
              <a:t>Analysis of SCOSS</a:t>
            </a:r>
            <a:r>
              <a:rPr lang="en" sz="1400">
                <a:latin typeface="Oswald"/>
                <a:ea typeface="Oswald"/>
                <a:cs typeface="Oswald"/>
                <a:sym typeface="Oswald"/>
              </a:rPr>
              <a:t>: historical results, status update </a:t>
            </a:r>
            <a:endParaRPr sz="1400">
              <a:latin typeface="Oswald"/>
              <a:ea typeface="Oswald"/>
              <a:cs typeface="Oswald"/>
              <a:sym typeface="Oswald"/>
            </a:endParaRPr>
          </a:p>
          <a:p>
            <a:pPr indent="-317500" lvl="0" marL="457200" rtl="0" algn="l">
              <a:lnSpc>
                <a:spcPct val="100000"/>
              </a:lnSpc>
              <a:spcBef>
                <a:spcPts val="1000"/>
              </a:spcBef>
              <a:spcAft>
                <a:spcPts val="0"/>
              </a:spcAft>
              <a:buSzPts val="1400"/>
              <a:buFont typeface="Oswald"/>
              <a:buChar char="•"/>
            </a:pPr>
            <a:r>
              <a:rPr b="1" lang="en" sz="1400">
                <a:solidFill>
                  <a:schemeClr val="dk1"/>
                </a:solidFill>
                <a:latin typeface="Oswald"/>
                <a:ea typeface="Oswald"/>
                <a:cs typeface="Oswald"/>
                <a:sym typeface="Oswald"/>
              </a:rPr>
              <a:t>Gathering feedback on perceptions of SCOSS</a:t>
            </a:r>
            <a:r>
              <a:rPr b="1" lang="en" sz="1400">
                <a:latin typeface="Oswald"/>
                <a:ea typeface="Oswald"/>
                <a:cs typeface="Oswald"/>
                <a:sym typeface="Oswald"/>
              </a:rPr>
              <a:t>,</a:t>
            </a:r>
            <a:r>
              <a:rPr lang="en" sz="1400">
                <a:latin typeface="Oswald"/>
                <a:ea typeface="Oswald"/>
                <a:cs typeface="Oswald"/>
                <a:sym typeface="Oswald"/>
              </a:rPr>
              <a:t> its effectiveness, </a:t>
            </a:r>
            <a:br>
              <a:rPr lang="en" sz="1400">
                <a:latin typeface="Oswald"/>
                <a:ea typeface="Oswald"/>
                <a:cs typeface="Oswald"/>
                <a:sym typeface="Oswald"/>
              </a:rPr>
            </a:br>
            <a:r>
              <a:rPr lang="en" sz="1400">
                <a:latin typeface="Oswald"/>
                <a:ea typeface="Oswald"/>
                <a:cs typeface="Oswald"/>
                <a:sym typeface="Oswald"/>
              </a:rPr>
              <a:t>and asking how one might fund OSI going forward</a:t>
            </a:r>
            <a:br>
              <a:rPr lang="en" sz="1400">
                <a:latin typeface="Oswald"/>
                <a:ea typeface="Oswald"/>
                <a:cs typeface="Oswald"/>
                <a:sym typeface="Oswald"/>
              </a:rPr>
            </a:br>
            <a:r>
              <a:rPr lang="en" sz="1400">
                <a:latin typeface="Oswald"/>
                <a:ea typeface="Oswald"/>
                <a:cs typeface="Oswald"/>
                <a:sym typeface="Oswald"/>
              </a:rPr>
              <a:t>analysis of the community-funding landscape, demand for SCOSS, etc</a:t>
            </a:r>
            <a:endParaRPr sz="1400">
              <a:latin typeface="Oswald"/>
              <a:ea typeface="Oswald"/>
              <a:cs typeface="Oswald"/>
              <a:sym typeface="Oswald"/>
            </a:endParaRPr>
          </a:p>
          <a:p>
            <a:pPr indent="-317500" lvl="0" marL="457200" rtl="0" algn="l">
              <a:lnSpc>
                <a:spcPct val="100000"/>
              </a:lnSpc>
              <a:spcBef>
                <a:spcPts val="1000"/>
              </a:spcBef>
              <a:spcAft>
                <a:spcPts val="0"/>
              </a:spcAft>
              <a:buSzPts val="1400"/>
              <a:buFont typeface="Oswald"/>
              <a:buChar char="•"/>
            </a:pPr>
            <a:r>
              <a:rPr b="1" lang="en" sz="1400">
                <a:solidFill>
                  <a:schemeClr val="dk1"/>
                </a:solidFill>
                <a:latin typeface="Oswald"/>
                <a:ea typeface="Oswald"/>
                <a:cs typeface="Oswald"/>
                <a:sym typeface="Oswald"/>
              </a:rPr>
              <a:t>Key activities</a:t>
            </a:r>
            <a:endParaRPr b="1" sz="1400">
              <a:solidFill>
                <a:schemeClr val="dk1"/>
              </a:solidFill>
              <a:latin typeface="Oswald"/>
              <a:ea typeface="Oswald"/>
              <a:cs typeface="Oswald"/>
              <a:sym typeface="Oswald"/>
            </a:endParaRPr>
          </a:p>
          <a:p>
            <a:pPr indent="-317500" lvl="1" marL="914400" rtl="0" algn="l">
              <a:lnSpc>
                <a:spcPct val="100000"/>
              </a:lnSpc>
              <a:spcBef>
                <a:spcPts val="1000"/>
              </a:spcBef>
              <a:spcAft>
                <a:spcPts val="0"/>
              </a:spcAft>
              <a:buSzPts val="1400"/>
              <a:buFont typeface="Oswald"/>
              <a:buChar char="•"/>
            </a:pPr>
            <a:r>
              <a:rPr lang="en">
                <a:latin typeface="Oswald"/>
                <a:ea typeface="Oswald"/>
                <a:cs typeface="Oswald"/>
                <a:sym typeface="Oswald"/>
              </a:rPr>
              <a:t>Stakeholder and market analysis</a:t>
            </a:r>
            <a:endParaRPr>
              <a:latin typeface="Oswald"/>
              <a:ea typeface="Oswald"/>
              <a:cs typeface="Oswald"/>
              <a:sym typeface="Oswald"/>
            </a:endParaRPr>
          </a:p>
          <a:p>
            <a:pPr indent="-317500" lvl="1" marL="914400" rtl="0" algn="l">
              <a:lnSpc>
                <a:spcPct val="100000"/>
              </a:lnSpc>
              <a:spcBef>
                <a:spcPts val="1000"/>
              </a:spcBef>
              <a:spcAft>
                <a:spcPts val="0"/>
              </a:spcAft>
              <a:buSzPts val="1400"/>
              <a:buFont typeface="Oswald"/>
              <a:buChar char="•"/>
            </a:pPr>
            <a:r>
              <a:rPr lang="en">
                <a:latin typeface="Oswald"/>
                <a:ea typeface="Oswald"/>
                <a:cs typeface="Oswald"/>
                <a:sym typeface="Oswald"/>
              </a:rPr>
              <a:t>Short survey, focus groups and interviews</a:t>
            </a:r>
            <a:endParaRPr>
              <a:latin typeface="Oswald"/>
              <a:ea typeface="Oswald"/>
              <a:cs typeface="Oswald"/>
              <a:sym typeface="Oswald"/>
            </a:endParaRPr>
          </a:p>
          <a:p>
            <a:pPr indent="-317500" lvl="1" marL="914400" rtl="0" algn="l">
              <a:lnSpc>
                <a:spcPct val="100000"/>
              </a:lnSpc>
              <a:spcBef>
                <a:spcPts val="1000"/>
              </a:spcBef>
              <a:spcAft>
                <a:spcPts val="0"/>
              </a:spcAft>
              <a:buSzPts val="1400"/>
              <a:buFont typeface="Oswald"/>
              <a:buChar char="•"/>
            </a:pPr>
            <a:r>
              <a:rPr lang="en">
                <a:latin typeface="Oswald"/>
                <a:ea typeface="Oswald"/>
                <a:cs typeface="Oswald"/>
                <a:sym typeface="Oswald"/>
              </a:rPr>
              <a:t>Strategic Plan</a:t>
            </a:r>
            <a:endParaRPr>
              <a:latin typeface="Oswald"/>
              <a:ea typeface="Oswald"/>
              <a:cs typeface="Oswald"/>
              <a:sym typeface="Oswald"/>
            </a:endParaRPr>
          </a:p>
          <a:p>
            <a:pPr indent="-317500" lvl="0" marL="457200" rtl="0" algn="l">
              <a:lnSpc>
                <a:spcPct val="100000"/>
              </a:lnSpc>
              <a:spcBef>
                <a:spcPts val="1000"/>
              </a:spcBef>
              <a:spcAft>
                <a:spcPts val="0"/>
              </a:spcAft>
              <a:buClr>
                <a:srgbClr val="42BFE0"/>
              </a:buClr>
              <a:buSzPts val="1400"/>
              <a:buFont typeface="Oswald"/>
              <a:buChar char="•"/>
            </a:pPr>
            <a:r>
              <a:rPr b="1" lang="en" sz="1400">
                <a:solidFill>
                  <a:srgbClr val="42BFE0"/>
                </a:solidFill>
                <a:latin typeface="Oswald"/>
                <a:ea typeface="Oswald"/>
                <a:cs typeface="Oswald"/>
                <a:sym typeface="Oswald"/>
              </a:rPr>
              <a:t>Strategy published on 17 November 2021</a:t>
            </a:r>
            <a:endParaRPr/>
          </a:p>
          <a:p>
            <a:pPr indent="0" lvl="0" marL="0" rtl="0" algn="l">
              <a:lnSpc>
                <a:spcPct val="90000"/>
              </a:lnSpc>
              <a:spcBef>
                <a:spcPts val="1000"/>
              </a:spcBef>
              <a:spcAft>
                <a:spcPts val="0"/>
              </a:spcAft>
              <a:buSzPts val="1400"/>
              <a:buNone/>
            </a:pPr>
            <a:r>
              <a:t/>
            </a:r>
            <a:endParaRPr/>
          </a:p>
        </p:txBody>
      </p:sp>
      <p:pic>
        <p:nvPicPr>
          <p:cNvPr descr="SCOSS support DOAB and OAPEN | Directory of Open Access Books" id="277" name="Google Shape;277;p11"/>
          <p:cNvPicPr preferRelativeResize="0"/>
          <p:nvPr/>
        </p:nvPicPr>
        <p:blipFill rotWithShape="1">
          <a:blip r:embed="rId3">
            <a:alphaModFix/>
          </a:blip>
          <a:srcRect b="15367" l="0" r="0" t="18017"/>
          <a:stretch/>
        </p:blipFill>
        <p:spPr>
          <a:xfrm>
            <a:off x="8067911" y="4590578"/>
            <a:ext cx="920275" cy="362921"/>
          </a:xfrm>
          <a:prstGeom prst="rect">
            <a:avLst/>
          </a:prstGeom>
          <a:noFill/>
          <a:ln>
            <a:noFill/>
          </a:ln>
        </p:spPr>
      </p:pic>
      <p:pic>
        <p:nvPicPr>
          <p:cNvPr descr="A picture containing icon&#10;&#10;Description automatically generated" id="278" name="Google Shape;278;p11"/>
          <p:cNvPicPr preferRelativeResize="0"/>
          <p:nvPr/>
        </p:nvPicPr>
        <p:blipFill rotWithShape="1">
          <a:blip r:embed="rId4">
            <a:alphaModFix/>
          </a:blip>
          <a:srcRect b="0" l="0" r="0" t="0"/>
          <a:stretch/>
        </p:blipFill>
        <p:spPr>
          <a:xfrm>
            <a:off x="7225215" y="2571744"/>
            <a:ext cx="1302833" cy="1845129"/>
          </a:xfrm>
          <a:prstGeom prst="rect">
            <a:avLst/>
          </a:prstGeom>
          <a:noFill/>
          <a:ln cap="flat" cmpd="sng" w="9525">
            <a:solidFill>
              <a:schemeClr val="dk1"/>
            </a:solidFill>
            <a:prstDash val="solid"/>
            <a:round/>
            <a:headEnd len="sm" w="sm" type="none"/>
            <a:tailEnd len="sm" w="sm" type="none"/>
          </a:ln>
        </p:spPr>
      </p:pic>
      <p:sp>
        <p:nvSpPr>
          <p:cNvPr id="279" name="Google Shape;279;p11"/>
          <p:cNvSpPr/>
          <p:nvPr/>
        </p:nvSpPr>
        <p:spPr>
          <a:xfrm>
            <a:off x="3458576" y="3768075"/>
            <a:ext cx="2500200" cy="307800"/>
          </a:xfrm>
          <a:prstGeom prst="rect">
            <a:avLst/>
          </a:prstGeom>
          <a:noFill/>
          <a:ln>
            <a:noFill/>
          </a:ln>
        </p:spPr>
        <p:txBody>
          <a:bodyPr anchorCtr="0" anchor="t" bIns="45700" lIns="91425" spcFirstLastPara="1" rIns="91425" wrap="square" tIns="45700">
            <a:spAutoFit/>
          </a:bodyPr>
          <a:lstStyle/>
          <a:p>
            <a:pPr indent="0" lvl="0" marL="139700" marR="0" rtl="0" algn="l">
              <a:lnSpc>
                <a:spcPct val="100000"/>
              </a:lnSpc>
              <a:spcBef>
                <a:spcPts val="0"/>
              </a:spcBef>
              <a:spcAft>
                <a:spcPts val="0"/>
              </a:spcAft>
              <a:buNone/>
            </a:pPr>
            <a:r>
              <a:rPr b="0" i="0" lang="en" sz="1400" u="sng" cap="none" strike="noStrike">
                <a:solidFill>
                  <a:schemeClr val="dk1"/>
                </a:solidFill>
                <a:latin typeface="Oswald"/>
                <a:ea typeface="Oswald"/>
                <a:cs typeface="Oswald"/>
                <a:sym typeface="Oswald"/>
                <a:hlinkClick r:id="rId5">
                  <a:extLst>
                    <a:ext uri="{A12FA001-AC4F-418D-AE19-62706E023703}">
                      <ahyp:hlinkClr val="tx"/>
                    </a:ext>
                  </a:extLst>
                </a:hlinkClick>
              </a:rPr>
              <a:t>tinyurl.com/scossstrategy</a:t>
            </a:r>
            <a:endParaRPr b="1" i="0" sz="1100" u="none" cap="none" strike="noStrike">
              <a:solidFill>
                <a:schemeClr val="dk1"/>
              </a:solidFill>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10276eb3987_0_0"/>
          <p:cNvSpPr/>
          <p:nvPr/>
        </p:nvSpPr>
        <p:spPr>
          <a:xfrm>
            <a:off x="0" y="0"/>
            <a:ext cx="3027900" cy="5143500"/>
          </a:xfrm>
          <a:prstGeom prst="rect">
            <a:avLst/>
          </a:pr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g10276eb3987_0_0"/>
          <p:cNvSpPr txBox="1"/>
          <p:nvPr>
            <p:ph type="title"/>
          </p:nvPr>
        </p:nvSpPr>
        <p:spPr>
          <a:xfrm>
            <a:off x="416700" y="2074650"/>
            <a:ext cx="2651700" cy="9942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SzPct val="35000"/>
              <a:buNone/>
            </a:pPr>
            <a:r>
              <a:rPr lang="en" sz="4000">
                <a:latin typeface="Oswald"/>
                <a:ea typeface="Oswald"/>
                <a:cs typeface="Oswald"/>
                <a:sym typeface="Oswald"/>
              </a:rPr>
              <a:t>SCOSS consultation</a:t>
            </a:r>
            <a:endParaRPr>
              <a:latin typeface="Oswald"/>
              <a:ea typeface="Oswald"/>
              <a:cs typeface="Oswald"/>
              <a:sym typeface="Oswald"/>
            </a:endParaRPr>
          </a:p>
        </p:txBody>
      </p:sp>
      <p:sp>
        <p:nvSpPr>
          <p:cNvPr id="286" name="Google Shape;286;g10276eb3987_0_0"/>
          <p:cNvSpPr txBox="1"/>
          <p:nvPr>
            <p:ph idx="1" type="body"/>
          </p:nvPr>
        </p:nvSpPr>
        <p:spPr>
          <a:xfrm>
            <a:off x="3190900" y="1560150"/>
            <a:ext cx="3621900" cy="2023200"/>
          </a:xfrm>
          <a:prstGeom prst="rect">
            <a:avLst/>
          </a:prstGeom>
          <a:noFill/>
          <a:ln>
            <a:noFill/>
          </a:ln>
        </p:spPr>
        <p:txBody>
          <a:bodyPr anchorCtr="0" anchor="t" bIns="34275" lIns="68575" spcFirstLastPara="1" rIns="68575" wrap="square" tIns="34275">
            <a:normAutofit fontScale="47500" lnSpcReduction="10000"/>
          </a:bodyPr>
          <a:lstStyle/>
          <a:p>
            <a:pPr indent="-416535" lvl="0" marL="457200" rtl="0" algn="l">
              <a:lnSpc>
                <a:spcPct val="115000"/>
              </a:lnSpc>
              <a:spcBef>
                <a:spcPts val="1200"/>
              </a:spcBef>
              <a:spcAft>
                <a:spcPts val="0"/>
              </a:spcAft>
              <a:buSzPct val="100000"/>
              <a:buChar char="●"/>
            </a:pPr>
            <a:r>
              <a:rPr lang="en" sz="6230">
                <a:solidFill>
                  <a:schemeClr val="dk1"/>
                </a:solidFill>
                <a:latin typeface="Oswald"/>
                <a:ea typeface="Oswald"/>
                <a:cs typeface="Oswald"/>
                <a:sym typeface="Oswald"/>
              </a:rPr>
              <a:t>SURVEY</a:t>
            </a:r>
            <a:endParaRPr sz="6230">
              <a:solidFill>
                <a:schemeClr val="dk1"/>
              </a:solidFill>
              <a:latin typeface="Oswald"/>
              <a:ea typeface="Oswald"/>
              <a:cs typeface="Oswald"/>
              <a:sym typeface="Oswald"/>
            </a:endParaRPr>
          </a:p>
          <a:p>
            <a:pPr indent="-416535" lvl="0" marL="457200" rtl="0" algn="l">
              <a:lnSpc>
                <a:spcPct val="115000"/>
              </a:lnSpc>
              <a:spcBef>
                <a:spcPts val="0"/>
              </a:spcBef>
              <a:spcAft>
                <a:spcPts val="0"/>
              </a:spcAft>
              <a:buSzPct val="100000"/>
              <a:buChar char="●"/>
            </a:pPr>
            <a:r>
              <a:rPr lang="en" sz="6230">
                <a:solidFill>
                  <a:schemeClr val="dk1"/>
                </a:solidFill>
                <a:latin typeface="Oswald"/>
                <a:ea typeface="Oswald"/>
                <a:cs typeface="Oswald"/>
                <a:sym typeface="Oswald"/>
              </a:rPr>
              <a:t>6 FOCUS GROUPS</a:t>
            </a:r>
            <a:endParaRPr sz="6230">
              <a:solidFill>
                <a:schemeClr val="dk1"/>
              </a:solidFill>
              <a:latin typeface="Oswald"/>
              <a:ea typeface="Oswald"/>
              <a:cs typeface="Oswald"/>
              <a:sym typeface="Oswald"/>
            </a:endParaRPr>
          </a:p>
          <a:p>
            <a:pPr indent="-416535" lvl="0" marL="457200" rtl="0" algn="l">
              <a:lnSpc>
                <a:spcPct val="115000"/>
              </a:lnSpc>
              <a:spcBef>
                <a:spcPts val="0"/>
              </a:spcBef>
              <a:spcAft>
                <a:spcPts val="0"/>
              </a:spcAft>
              <a:buSzPct val="100000"/>
              <a:buChar char="●"/>
            </a:pPr>
            <a:r>
              <a:rPr lang="en" sz="6230">
                <a:solidFill>
                  <a:schemeClr val="dk1"/>
                </a:solidFill>
                <a:latin typeface="Oswald"/>
                <a:ea typeface="Oswald"/>
                <a:cs typeface="Oswald"/>
                <a:sym typeface="Oswald"/>
              </a:rPr>
              <a:t>20 INTERVIEWS</a:t>
            </a:r>
            <a:endParaRPr sz="6230">
              <a:solidFill>
                <a:schemeClr val="dk1"/>
              </a:solidFill>
              <a:latin typeface="Oswald"/>
              <a:ea typeface="Oswald"/>
              <a:cs typeface="Oswald"/>
              <a:sym typeface="Oswald"/>
            </a:endParaRPr>
          </a:p>
          <a:p>
            <a:pPr indent="0" lvl="0" marL="457200" rtl="0" algn="l">
              <a:lnSpc>
                <a:spcPct val="100000"/>
              </a:lnSpc>
              <a:spcBef>
                <a:spcPts val="1200"/>
              </a:spcBef>
              <a:spcAft>
                <a:spcPts val="0"/>
              </a:spcAft>
              <a:buNone/>
            </a:pPr>
            <a:r>
              <a:t/>
            </a:r>
            <a:endParaRPr b="1" sz="1400">
              <a:solidFill>
                <a:schemeClr val="dk1"/>
              </a:solidFill>
              <a:latin typeface="Oswald"/>
              <a:ea typeface="Oswald"/>
              <a:cs typeface="Oswald"/>
              <a:sym typeface="Oswald"/>
            </a:endParaRPr>
          </a:p>
          <a:p>
            <a:pPr indent="0" lvl="0" marL="0" rtl="0" algn="l">
              <a:lnSpc>
                <a:spcPct val="90000"/>
              </a:lnSpc>
              <a:spcBef>
                <a:spcPts val="1000"/>
              </a:spcBef>
              <a:spcAft>
                <a:spcPts val="0"/>
              </a:spcAft>
              <a:buSzPct val="77777"/>
              <a:buNone/>
            </a:pPr>
            <a:r>
              <a:t/>
            </a:r>
            <a:endParaRPr/>
          </a:p>
        </p:txBody>
      </p:sp>
      <p:pic>
        <p:nvPicPr>
          <p:cNvPr descr="SCOSS support DOAB and OAPEN | Directory of Open Access Books" id="287" name="Google Shape;287;g10276eb3987_0_0"/>
          <p:cNvPicPr preferRelativeResize="0"/>
          <p:nvPr/>
        </p:nvPicPr>
        <p:blipFill rotWithShape="1">
          <a:blip r:embed="rId3">
            <a:alphaModFix/>
          </a:blip>
          <a:srcRect b="15367" l="0" r="0" t="18018"/>
          <a:stretch/>
        </p:blipFill>
        <p:spPr>
          <a:xfrm>
            <a:off x="8067911" y="4590578"/>
            <a:ext cx="920275" cy="362921"/>
          </a:xfrm>
          <a:prstGeom prst="rect">
            <a:avLst/>
          </a:prstGeom>
          <a:noFill/>
          <a:ln>
            <a:noFill/>
          </a:ln>
        </p:spPr>
      </p:pic>
      <p:pic>
        <p:nvPicPr>
          <p:cNvPr id="288" name="Google Shape;288;g10276eb3987_0_0"/>
          <p:cNvPicPr preferRelativeResize="0"/>
          <p:nvPr/>
        </p:nvPicPr>
        <p:blipFill>
          <a:blip r:embed="rId4">
            <a:alphaModFix/>
          </a:blip>
          <a:stretch>
            <a:fillRect/>
          </a:stretch>
        </p:blipFill>
        <p:spPr>
          <a:xfrm>
            <a:off x="0" y="0"/>
            <a:ext cx="9144003" cy="5143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2"/>
          <p:cNvSpPr txBox="1"/>
          <p:nvPr/>
        </p:nvSpPr>
        <p:spPr>
          <a:xfrm>
            <a:off x="375356" y="581635"/>
            <a:ext cx="4637400" cy="324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888888"/>
                </a:solidFill>
                <a:latin typeface="Oswald"/>
                <a:ea typeface="Oswald"/>
                <a:cs typeface="Oswald"/>
                <a:sym typeface="Oswald"/>
              </a:rPr>
              <a:t>Demographic profile of survey respondents</a:t>
            </a:r>
            <a:endParaRPr b="0" i="0" sz="1100" u="none" cap="none" strike="noStrike">
              <a:solidFill>
                <a:srgbClr val="000000"/>
              </a:solidFill>
              <a:latin typeface="Oswald"/>
              <a:ea typeface="Oswald"/>
              <a:cs typeface="Oswald"/>
              <a:sym typeface="Oswald"/>
            </a:endParaRPr>
          </a:p>
        </p:txBody>
      </p:sp>
      <p:sp>
        <p:nvSpPr>
          <p:cNvPr id="294" name="Google Shape;294;p12"/>
          <p:cNvSpPr txBox="1"/>
          <p:nvPr/>
        </p:nvSpPr>
        <p:spPr>
          <a:xfrm>
            <a:off x="375357" y="256594"/>
            <a:ext cx="7283363" cy="325041"/>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Oswald"/>
                <a:ea typeface="Oswald"/>
                <a:cs typeface="Oswald"/>
                <a:sym typeface="Oswald"/>
              </a:rPr>
              <a:t>Breakdown of respondents</a:t>
            </a:r>
            <a:endParaRPr b="0" i="0" sz="1100" u="none" cap="none" strike="noStrike">
              <a:solidFill>
                <a:srgbClr val="000000"/>
              </a:solidFill>
              <a:latin typeface="Oswald"/>
              <a:ea typeface="Oswald"/>
              <a:cs typeface="Oswald"/>
              <a:sym typeface="Oswald"/>
            </a:endParaRPr>
          </a:p>
        </p:txBody>
      </p:sp>
      <p:grpSp>
        <p:nvGrpSpPr>
          <p:cNvPr id="295" name="Google Shape;295;p12"/>
          <p:cNvGrpSpPr/>
          <p:nvPr/>
        </p:nvGrpSpPr>
        <p:grpSpPr>
          <a:xfrm>
            <a:off x="511975" y="1125859"/>
            <a:ext cx="8205452" cy="3369817"/>
            <a:chOff x="511975" y="1517089"/>
            <a:chExt cx="8205452" cy="3369817"/>
          </a:xfrm>
        </p:grpSpPr>
        <p:pic>
          <p:nvPicPr>
            <p:cNvPr id="296" name="Google Shape;296;p12"/>
            <p:cNvPicPr preferRelativeResize="0"/>
            <p:nvPr/>
          </p:nvPicPr>
          <p:blipFill rotWithShape="1">
            <a:blip r:embed="rId3">
              <a:alphaModFix/>
            </a:blip>
            <a:srcRect b="0" l="0" r="0" t="0"/>
            <a:stretch/>
          </p:blipFill>
          <p:spPr>
            <a:xfrm>
              <a:off x="4904411" y="1998676"/>
              <a:ext cx="3813016" cy="2351700"/>
            </a:xfrm>
            <a:prstGeom prst="rect">
              <a:avLst/>
            </a:prstGeom>
            <a:noFill/>
            <a:ln>
              <a:noFill/>
            </a:ln>
          </p:spPr>
        </p:pic>
        <p:pic>
          <p:nvPicPr>
            <p:cNvPr descr="Continents" id="297" name="Google Shape;297;p12"/>
            <p:cNvPicPr preferRelativeResize="0"/>
            <p:nvPr/>
          </p:nvPicPr>
          <p:blipFill rotWithShape="1">
            <a:blip r:embed="rId4">
              <a:alphaModFix/>
            </a:blip>
            <a:srcRect b="0" l="0" r="30629" t="0"/>
            <a:stretch/>
          </p:blipFill>
          <p:spPr>
            <a:xfrm>
              <a:off x="511975" y="1517089"/>
              <a:ext cx="4060024" cy="3369817"/>
            </a:xfrm>
            <a:prstGeom prst="rect">
              <a:avLst/>
            </a:prstGeom>
            <a:noFill/>
            <a:ln>
              <a:noFill/>
            </a:ln>
          </p:spPr>
        </p:pic>
      </p:grpSp>
      <p:pic>
        <p:nvPicPr>
          <p:cNvPr descr="SCOSS support DOAB and OAPEN | Directory of Open Access Books" id="298" name="Google Shape;298;p12"/>
          <p:cNvPicPr preferRelativeResize="0"/>
          <p:nvPr/>
        </p:nvPicPr>
        <p:blipFill rotWithShape="1">
          <a:blip r:embed="rId5">
            <a:alphaModFix/>
          </a:blip>
          <a:srcRect b="15367" l="0" r="0" t="18017"/>
          <a:stretch/>
        </p:blipFill>
        <p:spPr>
          <a:xfrm>
            <a:off x="8072643" y="4700073"/>
            <a:ext cx="785813" cy="30988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3"/>
          <p:cNvSpPr txBox="1"/>
          <p:nvPr/>
        </p:nvSpPr>
        <p:spPr>
          <a:xfrm>
            <a:off x="375357" y="256594"/>
            <a:ext cx="7283363" cy="325041"/>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2100"/>
              <a:buFont typeface="Arial"/>
              <a:buNone/>
            </a:pPr>
            <a:r>
              <a:rPr b="1" lang="en" sz="2100">
                <a:solidFill>
                  <a:schemeClr val="dk1"/>
                </a:solidFill>
                <a:latin typeface="Oswald"/>
                <a:ea typeface="Oswald"/>
                <a:cs typeface="Oswald"/>
                <a:sym typeface="Oswald"/>
              </a:rPr>
              <a:t>Awareness &amp; opinions of SCOSS and Open Science</a:t>
            </a:r>
            <a:endParaRPr b="0" i="0" sz="1100" u="none" cap="none" strike="noStrike">
              <a:solidFill>
                <a:srgbClr val="000000"/>
              </a:solidFill>
              <a:latin typeface="Oswald"/>
              <a:ea typeface="Oswald"/>
              <a:cs typeface="Oswald"/>
              <a:sym typeface="Oswald"/>
            </a:endParaRPr>
          </a:p>
        </p:txBody>
      </p:sp>
      <p:sp>
        <p:nvSpPr>
          <p:cNvPr id="304" name="Google Shape;304;p13"/>
          <p:cNvSpPr txBox="1"/>
          <p:nvPr/>
        </p:nvSpPr>
        <p:spPr>
          <a:xfrm>
            <a:off x="375357" y="581634"/>
            <a:ext cx="8139900" cy="554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888888"/>
                </a:solidFill>
                <a:latin typeface="Oswald"/>
                <a:ea typeface="Oswald"/>
                <a:cs typeface="Oswald"/>
                <a:sym typeface="Oswald"/>
              </a:rPr>
              <a:t>High level of awareness of Open Science Infrastructure</a:t>
            </a:r>
            <a:endParaRPr b="0" i="0" sz="1100" u="none" cap="none" strike="noStrike">
              <a:solidFill>
                <a:srgbClr val="000000"/>
              </a:solidFill>
              <a:latin typeface="Oswald"/>
              <a:ea typeface="Oswald"/>
              <a:cs typeface="Oswald"/>
              <a:sym typeface="Oswald"/>
            </a:endParaRPr>
          </a:p>
        </p:txBody>
      </p:sp>
      <p:pic>
        <p:nvPicPr>
          <p:cNvPr descr="SCOSS support DOAB and OAPEN | Directory of Open Access Books" id="305" name="Google Shape;305;p13"/>
          <p:cNvPicPr preferRelativeResize="0"/>
          <p:nvPr/>
        </p:nvPicPr>
        <p:blipFill rotWithShape="1">
          <a:blip r:embed="rId3">
            <a:alphaModFix/>
          </a:blip>
          <a:srcRect b="15367" l="0" r="0" t="18017"/>
          <a:stretch/>
        </p:blipFill>
        <p:spPr>
          <a:xfrm>
            <a:off x="8072643" y="4700073"/>
            <a:ext cx="785813" cy="309889"/>
          </a:xfrm>
          <a:prstGeom prst="rect">
            <a:avLst/>
          </a:prstGeom>
          <a:noFill/>
          <a:ln>
            <a:noFill/>
          </a:ln>
        </p:spPr>
      </p:pic>
      <p:pic>
        <p:nvPicPr>
          <p:cNvPr id="306" name="Google Shape;306;p13"/>
          <p:cNvPicPr preferRelativeResize="0"/>
          <p:nvPr/>
        </p:nvPicPr>
        <p:blipFill>
          <a:blip r:embed="rId4">
            <a:alphaModFix/>
          </a:blip>
          <a:stretch>
            <a:fillRect/>
          </a:stretch>
        </p:blipFill>
        <p:spPr>
          <a:xfrm>
            <a:off x="610625" y="1179259"/>
            <a:ext cx="7922752" cy="325953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102735d01c5_0_7"/>
          <p:cNvSpPr txBox="1"/>
          <p:nvPr/>
        </p:nvSpPr>
        <p:spPr>
          <a:xfrm>
            <a:off x="375357" y="581634"/>
            <a:ext cx="8139900" cy="554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100"/>
              <a:buFont typeface="Arial"/>
              <a:buNone/>
            </a:pPr>
            <a:r>
              <a:rPr lang="en" sz="1500">
                <a:solidFill>
                  <a:srgbClr val="888888"/>
                </a:solidFill>
                <a:latin typeface="Oswald"/>
                <a:ea typeface="Oswald"/>
                <a:cs typeface="Oswald"/>
                <a:sym typeface="Oswald"/>
              </a:rPr>
              <a:t>Institutions pledging funds expressed a need for SCOSS playing a role as an intermediary, and a wide range of motivations for supporting particular infrastructures</a:t>
            </a:r>
            <a:endParaRPr sz="1500">
              <a:solidFill>
                <a:srgbClr val="888888"/>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500"/>
              <a:buFont typeface="Arial"/>
              <a:buNone/>
            </a:pPr>
            <a:r>
              <a:t/>
            </a:r>
            <a:endParaRPr sz="1500">
              <a:solidFill>
                <a:srgbClr val="888888"/>
              </a:solidFill>
              <a:latin typeface="Oswald"/>
              <a:ea typeface="Oswald"/>
              <a:cs typeface="Oswald"/>
              <a:sym typeface="Oswald"/>
            </a:endParaRPr>
          </a:p>
        </p:txBody>
      </p:sp>
      <p:pic>
        <p:nvPicPr>
          <p:cNvPr id="312" name="Google Shape;312;g102735d01c5_0_7"/>
          <p:cNvPicPr preferRelativeResize="0"/>
          <p:nvPr/>
        </p:nvPicPr>
        <p:blipFill>
          <a:blip r:embed="rId3">
            <a:alphaModFix/>
          </a:blip>
          <a:stretch>
            <a:fillRect/>
          </a:stretch>
        </p:blipFill>
        <p:spPr>
          <a:xfrm>
            <a:off x="1729075" y="1236650"/>
            <a:ext cx="5685850" cy="3375650"/>
          </a:xfrm>
          <a:prstGeom prst="rect">
            <a:avLst/>
          </a:prstGeom>
          <a:noFill/>
          <a:ln>
            <a:noFill/>
          </a:ln>
        </p:spPr>
      </p:pic>
      <p:sp>
        <p:nvSpPr>
          <p:cNvPr id="313" name="Google Shape;313;g102735d01c5_0_7"/>
          <p:cNvSpPr txBox="1"/>
          <p:nvPr/>
        </p:nvSpPr>
        <p:spPr>
          <a:xfrm>
            <a:off x="375357" y="256594"/>
            <a:ext cx="7283400" cy="3249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2100"/>
              <a:buFont typeface="Arial"/>
              <a:buNone/>
            </a:pPr>
            <a:r>
              <a:rPr b="1" lang="en" sz="2100">
                <a:solidFill>
                  <a:schemeClr val="dk1"/>
                </a:solidFill>
                <a:latin typeface="Oswald"/>
                <a:ea typeface="Oswald"/>
                <a:cs typeface="Oswald"/>
                <a:sym typeface="Oswald"/>
              </a:rPr>
              <a:t>Organisations pledging support</a:t>
            </a:r>
            <a:endParaRPr b="1" sz="2100">
              <a:solidFill>
                <a:schemeClr val="dk1"/>
              </a:solidFill>
              <a:latin typeface="Oswald"/>
              <a:ea typeface="Oswald"/>
              <a:cs typeface="Oswald"/>
              <a:sym typeface="Oswa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8"/>
          <p:cNvSpPr txBox="1"/>
          <p:nvPr/>
        </p:nvSpPr>
        <p:spPr>
          <a:xfrm>
            <a:off x="375357" y="256594"/>
            <a:ext cx="7283363" cy="325041"/>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Oswald"/>
                <a:ea typeface="Oswald"/>
                <a:cs typeface="Oswald"/>
                <a:sym typeface="Oswald"/>
              </a:rPr>
              <a:t>Future need for SCOSS</a:t>
            </a:r>
            <a:endParaRPr b="0" i="0" sz="1100" u="none" cap="none" strike="noStrike">
              <a:solidFill>
                <a:srgbClr val="000000"/>
              </a:solidFill>
              <a:latin typeface="Oswald"/>
              <a:ea typeface="Oswald"/>
              <a:cs typeface="Oswald"/>
              <a:sym typeface="Oswald"/>
            </a:endParaRPr>
          </a:p>
        </p:txBody>
      </p:sp>
      <p:sp>
        <p:nvSpPr>
          <p:cNvPr id="319" name="Google Shape;319;p18"/>
          <p:cNvSpPr txBox="1"/>
          <p:nvPr/>
        </p:nvSpPr>
        <p:spPr>
          <a:xfrm>
            <a:off x="375357" y="581634"/>
            <a:ext cx="8139900" cy="554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888888"/>
                </a:solidFill>
                <a:latin typeface="Oswald"/>
                <a:ea typeface="Oswald"/>
                <a:cs typeface="Oswald"/>
                <a:sym typeface="Oswald"/>
              </a:rPr>
              <a:t>Strong belief that support for SCOSS will be required for many years to come</a:t>
            </a:r>
            <a:endParaRPr b="0" i="0" sz="1100" u="none" cap="none" strike="noStrike">
              <a:solidFill>
                <a:srgbClr val="000000"/>
              </a:solidFill>
              <a:latin typeface="Oswald"/>
              <a:ea typeface="Oswald"/>
              <a:cs typeface="Oswald"/>
              <a:sym typeface="Oswald"/>
            </a:endParaRPr>
          </a:p>
        </p:txBody>
      </p:sp>
      <p:pic>
        <p:nvPicPr>
          <p:cNvPr descr="SCOSS support DOAB and OAPEN | Directory of Open Access Books" id="320" name="Google Shape;320;p18"/>
          <p:cNvPicPr preferRelativeResize="0"/>
          <p:nvPr/>
        </p:nvPicPr>
        <p:blipFill rotWithShape="1">
          <a:blip r:embed="rId3">
            <a:alphaModFix/>
          </a:blip>
          <a:srcRect b="15367" l="0" r="0" t="18017"/>
          <a:stretch/>
        </p:blipFill>
        <p:spPr>
          <a:xfrm>
            <a:off x="8072643" y="4700073"/>
            <a:ext cx="785813" cy="309889"/>
          </a:xfrm>
          <a:prstGeom prst="rect">
            <a:avLst/>
          </a:prstGeom>
          <a:noFill/>
          <a:ln>
            <a:noFill/>
          </a:ln>
        </p:spPr>
      </p:pic>
      <p:pic>
        <p:nvPicPr>
          <p:cNvPr id="321" name="Google Shape;321;p18"/>
          <p:cNvPicPr preferRelativeResize="0"/>
          <p:nvPr/>
        </p:nvPicPr>
        <p:blipFill>
          <a:blip r:embed="rId4">
            <a:alphaModFix/>
          </a:blip>
          <a:stretch>
            <a:fillRect/>
          </a:stretch>
        </p:blipFill>
        <p:spPr>
          <a:xfrm>
            <a:off x="152400" y="1288134"/>
            <a:ext cx="8839199" cy="22517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1"/>
          <p:cNvSpPr txBox="1"/>
          <p:nvPr/>
        </p:nvSpPr>
        <p:spPr>
          <a:xfrm>
            <a:off x="375357" y="256594"/>
            <a:ext cx="7283363" cy="325041"/>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Oswald"/>
                <a:ea typeface="Oswald"/>
                <a:cs typeface="Oswald"/>
                <a:sym typeface="Oswald"/>
              </a:rPr>
              <a:t>Priorities for funding</a:t>
            </a:r>
            <a:endParaRPr b="0" i="0" sz="1100" u="none" cap="none" strike="noStrike">
              <a:solidFill>
                <a:srgbClr val="000000"/>
              </a:solidFill>
              <a:latin typeface="Oswald"/>
              <a:ea typeface="Oswald"/>
              <a:cs typeface="Oswald"/>
              <a:sym typeface="Oswald"/>
            </a:endParaRPr>
          </a:p>
        </p:txBody>
      </p:sp>
      <p:sp>
        <p:nvSpPr>
          <p:cNvPr id="327" name="Google Shape;327;p21"/>
          <p:cNvSpPr txBox="1"/>
          <p:nvPr/>
        </p:nvSpPr>
        <p:spPr>
          <a:xfrm>
            <a:off x="375357" y="581634"/>
            <a:ext cx="8139993" cy="553997"/>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lang="en" sz="1500">
                <a:solidFill>
                  <a:srgbClr val="888888"/>
                </a:solidFill>
                <a:latin typeface="Oswald"/>
                <a:ea typeface="Oswald"/>
                <a:cs typeface="Oswald"/>
                <a:sym typeface="Oswald"/>
              </a:rPr>
              <a:t>Three</a:t>
            </a:r>
            <a:r>
              <a:rPr b="0" i="0" lang="en" sz="1500" u="none" cap="none" strike="noStrike">
                <a:solidFill>
                  <a:srgbClr val="888888"/>
                </a:solidFill>
                <a:latin typeface="Oswald"/>
                <a:ea typeface="Oswald"/>
                <a:cs typeface="Oswald"/>
                <a:sym typeface="Oswald"/>
              </a:rPr>
              <a:t> areas identified as priorities by over 40% of respondents, seven by over 25% of respondents; mirrored almost exactly when respondents asked what should be priorities for SCOSS</a:t>
            </a:r>
            <a:endParaRPr b="0" i="0" sz="1100" u="none" cap="none" strike="noStrike">
              <a:solidFill>
                <a:srgbClr val="000000"/>
              </a:solidFill>
              <a:latin typeface="Oswald"/>
              <a:ea typeface="Oswald"/>
              <a:cs typeface="Oswald"/>
              <a:sym typeface="Oswald"/>
            </a:endParaRPr>
          </a:p>
        </p:txBody>
      </p:sp>
      <p:pic>
        <p:nvPicPr>
          <p:cNvPr descr="SCOSS support DOAB and OAPEN | Directory of Open Access Books" id="328" name="Google Shape;328;p21"/>
          <p:cNvPicPr preferRelativeResize="0"/>
          <p:nvPr/>
        </p:nvPicPr>
        <p:blipFill rotWithShape="1">
          <a:blip r:embed="rId3">
            <a:alphaModFix/>
          </a:blip>
          <a:srcRect b="15367" l="0" r="0" t="18017"/>
          <a:stretch/>
        </p:blipFill>
        <p:spPr>
          <a:xfrm>
            <a:off x="8072643" y="4700073"/>
            <a:ext cx="785813" cy="309889"/>
          </a:xfrm>
          <a:prstGeom prst="rect">
            <a:avLst/>
          </a:prstGeom>
          <a:noFill/>
          <a:ln>
            <a:noFill/>
          </a:ln>
        </p:spPr>
      </p:pic>
      <p:pic>
        <p:nvPicPr>
          <p:cNvPr id="329" name="Google Shape;329;p21"/>
          <p:cNvPicPr preferRelativeResize="0"/>
          <p:nvPr/>
        </p:nvPicPr>
        <p:blipFill>
          <a:blip r:embed="rId4">
            <a:alphaModFix/>
          </a:blip>
          <a:stretch>
            <a:fillRect/>
          </a:stretch>
        </p:blipFill>
        <p:spPr>
          <a:xfrm>
            <a:off x="1073900" y="1135631"/>
            <a:ext cx="6996209" cy="370307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2"/>
          <p:cNvSpPr txBox="1"/>
          <p:nvPr/>
        </p:nvSpPr>
        <p:spPr>
          <a:xfrm>
            <a:off x="375357" y="256594"/>
            <a:ext cx="7283363" cy="325041"/>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Oswald"/>
                <a:ea typeface="Oswald"/>
                <a:cs typeface="Oswald"/>
                <a:sym typeface="Oswald"/>
              </a:rPr>
              <a:t>Criteria for funding</a:t>
            </a:r>
            <a:endParaRPr b="0" i="0" sz="1100" u="none" cap="none" strike="noStrike">
              <a:solidFill>
                <a:srgbClr val="000000"/>
              </a:solidFill>
              <a:latin typeface="Oswald"/>
              <a:ea typeface="Oswald"/>
              <a:cs typeface="Oswald"/>
              <a:sym typeface="Oswald"/>
            </a:endParaRPr>
          </a:p>
        </p:txBody>
      </p:sp>
      <p:sp>
        <p:nvSpPr>
          <p:cNvPr id="335" name="Google Shape;335;p22"/>
          <p:cNvSpPr txBox="1"/>
          <p:nvPr/>
        </p:nvSpPr>
        <p:spPr>
          <a:xfrm>
            <a:off x="375356" y="581635"/>
            <a:ext cx="8483100" cy="557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888888"/>
                </a:solidFill>
                <a:latin typeface="Oswald"/>
                <a:ea typeface="Oswald"/>
                <a:cs typeface="Oswald"/>
                <a:sym typeface="Oswald"/>
              </a:rPr>
              <a:t>Tiers of priorities emerge – three chosen by &gt;40% of respondents, three more by &gt;25%</a:t>
            </a:r>
            <a:endParaRPr b="0" i="0" sz="1100" u="none" cap="none" strike="noStrike">
              <a:solidFill>
                <a:srgbClr val="000000"/>
              </a:solidFill>
              <a:latin typeface="Oswald"/>
              <a:ea typeface="Oswald"/>
              <a:cs typeface="Oswald"/>
              <a:sym typeface="Oswald"/>
            </a:endParaRPr>
          </a:p>
        </p:txBody>
      </p:sp>
      <p:pic>
        <p:nvPicPr>
          <p:cNvPr descr="SCOSS support DOAB and OAPEN | Directory of Open Access Books" id="336" name="Google Shape;336;p22"/>
          <p:cNvPicPr preferRelativeResize="0"/>
          <p:nvPr/>
        </p:nvPicPr>
        <p:blipFill rotWithShape="1">
          <a:blip r:embed="rId3">
            <a:alphaModFix/>
          </a:blip>
          <a:srcRect b="15367" l="0" r="0" t="18017"/>
          <a:stretch/>
        </p:blipFill>
        <p:spPr>
          <a:xfrm>
            <a:off x="8072643" y="4700073"/>
            <a:ext cx="785813" cy="309889"/>
          </a:xfrm>
          <a:prstGeom prst="rect">
            <a:avLst/>
          </a:prstGeom>
          <a:noFill/>
          <a:ln>
            <a:noFill/>
          </a:ln>
        </p:spPr>
      </p:pic>
      <p:pic>
        <p:nvPicPr>
          <p:cNvPr id="337" name="Google Shape;337;p22"/>
          <p:cNvPicPr preferRelativeResize="0"/>
          <p:nvPr/>
        </p:nvPicPr>
        <p:blipFill>
          <a:blip r:embed="rId4">
            <a:alphaModFix/>
          </a:blip>
          <a:stretch>
            <a:fillRect/>
          </a:stretch>
        </p:blipFill>
        <p:spPr>
          <a:xfrm>
            <a:off x="1194625" y="1000410"/>
            <a:ext cx="6844549" cy="36996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
          <p:cNvSpPr txBox="1"/>
          <p:nvPr/>
        </p:nvSpPr>
        <p:spPr>
          <a:xfrm>
            <a:off x="6222475" y="2735275"/>
            <a:ext cx="2870700" cy="1639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en" sz="1500" u="none" cap="none" strike="noStrike">
                <a:solidFill>
                  <a:schemeClr val="dk2"/>
                </a:solidFill>
                <a:highlight>
                  <a:schemeClr val="lt1"/>
                </a:highlight>
                <a:latin typeface="Oswald"/>
                <a:ea typeface="Oswald"/>
                <a:cs typeface="Oswald"/>
                <a:sym typeface="Oswald"/>
              </a:rPr>
              <a:t>Officially formed in early 2017, SCOSS’s purpose is to provide a new co-ordinated cost-sharing framework that will ultimately enable the broader OA and OS community to support the non-commercial services on which it depends</a:t>
            </a:r>
            <a:endParaRPr b="0" i="0" sz="1200" u="none" cap="none" strike="noStrike">
              <a:solidFill>
                <a:srgbClr val="000000"/>
              </a:solidFill>
              <a:latin typeface="Arial"/>
              <a:ea typeface="Arial"/>
              <a:cs typeface="Arial"/>
              <a:sym typeface="Arial"/>
            </a:endParaRPr>
          </a:p>
        </p:txBody>
      </p:sp>
      <p:sp>
        <p:nvSpPr>
          <p:cNvPr id="148" name="Google Shape;148;p2"/>
          <p:cNvSpPr/>
          <p:nvPr/>
        </p:nvSpPr>
        <p:spPr>
          <a:xfrm>
            <a:off x="0" y="0"/>
            <a:ext cx="3027900" cy="5143500"/>
          </a:xfrm>
          <a:prstGeom prst="rect">
            <a:avLst/>
          </a:pr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
          <p:cNvSpPr txBox="1"/>
          <p:nvPr>
            <p:ph type="title"/>
          </p:nvPr>
        </p:nvSpPr>
        <p:spPr>
          <a:xfrm>
            <a:off x="256225" y="2074650"/>
            <a:ext cx="3144000" cy="9942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990"/>
              <a:buNone/>
            </a:pPr>
            <a:r>
              <a:rPr lang="en" sz="2050">
                <a:solidFill>
                  <a:srgbClr val="222222"/>
                </a:solidFill>
                <a:latin typeface="Oswald"/>
                <a:ea typeface="Oswald"/>
                <a:cs typeface="Oswald"/>
                <a:sym typeface="Oswald"/>
              </a:rPr>
              <a:t>Global Sustainability </a:t>
            </a:r>
            <a:endParaRPr sz="2050">
              <a:solidFill>
                <a:srgbClr val="222222"/>
              </a:solidFill>
              <a:latin typeface="Oswald"/>
              <a:ea typeface="Oswald"/>
              <a:cs typeface="Oswald"/>
              <a:sym typeface="Oswald"/>
            </a:endParaRPr>
          </a:p>
          <a:p>
            <a:pPr indent="0" lvl="0" marL="0" rtl="0" algn="l">
              <a:lnSpc>
                <a:spcPct val="100000"/>
              </a:lnSpc>
              <a:spcBef>
                <a:spcPts val="0"/>
              </a:spcBef>
              <a:spcAft>
                <a:spcPts val="0"/>
              </a:spcAft>
              <a:buSzPts val="990"/>
              <a:buNone/>
            </a:pPr>
            <a:r>
              <a:rPr lang="en" sz="2050">
                <a:solidFill>
                  <a:srgbClr val="222222"/>
                </a:solidFill>
                <a:latin typeface="Oswald"/>
                <a:ea typeface="Oswald"/>
                <a:cs typeface="Oswald"/>
                <a:sym typeface="Oswald"/>
              </a:rPr>
              <a:t>Coalition </a:t>
            </a:r>
            <a:endParaRPr sz="2050">
              <a:solidFill>
                <a:srgbClr val="222222"/>
              </a:solidFill>
              <a:latin typeface="Oswald"/>
              <a:ea typeface="Oswald"/>
              <a:cs typeface="Oswald"/>
              <a:sym typeface="Oswald"/>
            </a:endParaRPr>
          </a:p>
          <a:p>
            <a:pPr indent="0" lvl="0" marL="0" rtl="0" algn="l">
              <a:lnSpc>
                <a:spcPct val="100000"/>
              </a:lnSpc>
              <a:spcBef>
                <a:spcPts val="0"/>
              </a:spcBef>
              <a:spcAft>
                <a:spcPts val="0"/>
              </a:spcAft>
              <a:buClr>
                <a:srgbClr val="222222"/>
              </a:buClr>
              <a:buSzPts val="1313"/>
              <a:buFont typeface="Arial"/>
              <a:buNone/>
            </a:pPr>
            <a:r>
              <a:rPr lang="en" sz="2050">
                <a:solidFill>
                  <a:srgbClr val="222222"/>
                </a:solidFill>
                <a:latin typeface="Oswald"/>
                <a:ea typeface="Oswald"/>
                <a:cs typeface="Oswald"/>
                <a:sym typeface="Oswald"/>
              </a:rPr>
              <a:t>for Open Science Services</a:t>
            </a:r>
            <a:endParaRPr sz="2050">
              <a:solidFill>
                <a:srgbClr val="222222"/>
              </a:solidFill>
              <a:latin typeface="Oswald"/>
              <a:ea typeface="Oswald"/>
              <a:cs typeface="Oswald"/>
              <a:sym typeface="Oswald"/>
            </a:endParaRPr>
          </a:p>
          <a:p>
            <a:pPr indent="0" lvl="0" marL="0" rtl="0" algn="l">
              <a:lnSpc>
                <a:spcPct val="100000"/>
              </a:lnSpc>
              <a:spcBef>
                <a:spcPts val="0"/>
              </a:spcBef>
              <a:spcAft>
                <a:spcPts val="0"/>
              </a:spcAft>
              <a:buClr>
                <a:srgbClr val="222222"/>
              </a:buClr>
              <a:buSzPts val="1313"/>
              <a:buFont typeface="Arial"/>
              <a:buNone/>
            </a:pPr>
            <a:r>
              <a:rPr lang="en" sz="2050">
                <a:solidFill>
                  <a:srgbClr val="222222"/>
                </a:solidFill>
                <a:latin typeface="Oswald"/>
                <a:ea typeface="Oswald"/>
                <a:cs typeface="Oswald"/>
                <a:sym typeface="Oswald"/>
              </a:rPr>
              <a:t>(SCOSS)</a:t>
            </a:r>
            <a:endParaRPr sz="2050">
              <a:solidFill>
                <a:srgbClr val="222222"/>
              </a:solidFill>
              <a:latin typeface="Oswald"/>
              <a:ea typeface="Oswald"/>
              <a:cs typeface="Oswald"/>
              <a:sym typeface="Oswald"/>
            </a:endParaRPr>
          </a:p>
        </p:txBody>
      </p:sp>
      <p:pic>
        <p:nvPicPr>
          <p:cNvPr descr="SCOSS support DOAB and OAPEN | Directory of Open Access Books" id="150" name="Google Shape;150;p2"/>
          <p:cNvPicPr preferRelativeResize="0"/>
          <p:nvPr/>
        </p:nvPicPr>
        <p:blipFill rotWithShape="1">
          <a:blip r:embed="rId3">
            <a:alphaModFix/>
          </a:blip>
          <a:srcRect b="15367" l="0" r="0" t="18017"/>
          <a:stretch/>
        </p:blipFill>
        <p:spPr>
          <a:xfrm>
            <a:off x="8067911" y="4590578"/>
            <a:ext cx="920275" cy="362921"/>
          </a:xfrm>
          <a:prstGeom prst="rect">
            <a:avLst/>
          </a:prstGeom>
          <a:noFill/>
          <a:ln>
            <a:noFill/>
          </a:ln>
        </p:spPr>
      </p:pic>
      <p:sp>
        <p:nvSpPr>
          <p:cNvPr id="151" name="Google Shape;151;p2"/>
          <p:cNvSpPr txBox="1"/>
          <p:nvPr/>
        </p:nvSpPr>
        <p:spPr>
          <a:xfrm>
            <a:off x="3085950" y="1415550"/>
            <a:ext cx="30000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Oswald"/>
                <a:ea typeface="Oswald"/>
                <a:cs typeface="Oswald"/>
                <a:sym typeface="Oswald"/>
              </a:rPr>
              <a:t>Challenge:</a:t>
            </a:r>
            <a:r>
              <a:rPr b="1" i="0" lang="en" sz="1400" u="none" cap="none" strike="noStrike">
                <a:solidFill>
                  <a:schemeClr val="dk2"/>
                </a:solidFill>
                <a:latin typeface="Oswald"/>
                <a:ea typeface="Oswald"/>
                <a:cs typeface="Oswald"/>
                <a:sym typeface="Oswald"/>
              </a:rPr>
              <a:t> </a:t>
            </a:r>
            <a:r>
              <a:rPr b="0" i="0" lang="en" sz="1400" u="none" cap="none" strike="noStrike">
                <a:solidFill>
                  <a:schemeClr val="dk2"/>
                </a:solidFill>
                <a:latin typeface="Oswald"/>
                <a:ea typeface="Oswald"/>
                <a:cs typeface="Oswald"/>
                <a:sym typeface="Oswald"/>
              </a:rPr>
              <a:t>OA &amp; OS infrastructure has grown in number and usage and may no longer be sustainable providing no pathway forward for continuation and further development.</a:t>
            </a:r>
            <a:br>
              <a:rPr b="0" i="0" lang="en" sz="1400" u="none" cap="none" strike="noStrike">
                <a:solidFill>
                  <a:schemeClr val="dk2"/>
                </a:solidFill>
                <a:latin typeface="Oswald"/>
                <a:ea typeface="Oswald"/>
                <a:cs typeface="Oswald"/>
                <a:sym typeface="Oswald"/>
              </a:rPr>
            </a:br>
            <a:r>
              <a:rPr b="0" i="0" lang="en" sz="1400" u="none" cap="none" strike="noStrike">
                <a:solidFill>
                  <a:schemeClr val="dk2"/>
                </a:solidFill>
                <a:latin typeface="Oswald"/>
                <a:ea typeface="Oswald"/>
                <a:cs typeface="Oswald"/>
                <a:sym typeface="Oswald"/>
              </a:rPr>
              <a:t>Funding for operations neglected.</a:t>
            </a:r>
            <a:br>
              <a:rPr b="0" i="0" lang="en" sz="1400" u="none" cap="none" strike="noStrike">
                <a:solidFill>
                  <a:schemeClr val="dk2"/>
                </a:solidFill>
                <a:latin typeface="Oswald"/>
                <a:ea typeface="Oswald"/>
                <a:cs typeface="Oswald"/>
                <a:sym typeface="Oswald"/>
              </a:rPr>
            </a:br>
            <a:r>
              <a:rPr b="0" i="0" lang="en" sz="1400" u="none" cap="none" strike="noStrike">
                <a:solidFill>
                  <a:schemeClr val="dk2"/>
                </a:solidFill>
                <a:latin typeface="Oswald"/>
                <a:ea typeface="Oswald"/>
                <a:cs typeface="Oswald"/>
                <a:sym typeface="Oswald"/>
              </a:rPr>
              <a:t>We want an equitable and inclusive research culture.</a:t>
            </a:r>
            <a:endParaRPr b="0" i="0" sz="1400" u="none" cap="none" strike="noStrike">
              <a:solidFill>
                <a:schemeClr val="dk2"/>
              </a:solidFill>
              <a:latin typeface="Oswald"/>
              <a:ea typeface="Oswald"/>
              <a:cs typeface="Oswald"/>
              <a:sym typeface="Oswald"/>
            </a:endParaRPr>
          </a:p>
          <a:p>
            <a:pPr indent="0" lvl="0" marL="0" marR="0" rtl="0" algn="l">
              <a:lnSpc>
                <a:spcPct val="100000"/>
              </a:lnSpc>
              <a:spcBef>
                <a:spcPts val="1200"/>
              </a:spcBef>
              <a:spcAft>
                <a:spcPts val="1200"/>
              </a:spcAft>
              <a:buClr>
                <a:srgbClr val="000000"/>
              </a:buClr>
              <a:buSzPts val="1400"/>
              <a:buFont typeface="Arial"/>
              <a:buNone/>
            </a:pPr>
            <a:r>
              <a:rPr b="1" i="0" lang="en" sz="1400" u="none" cap="none" strike="noStrike">
                <a:solidFill>
                  <a:schemeClr val="dk1"/>
                </a:solidFill>
                <a:latin typeface="Oswald"/>
                <a:ea typeface="Oswald"/>
                <a:cs typeface="Oswald"/>
                <a:sym typeface="Oswald"/>
              </a:rPr>
              <a:t>Risk: </a:t>
            </a:r>
            <a:r>
              <a:rPr b="0" i="0" lang="en" sz="1400" u="none" cap="none" strike="noStrike">
                <a:solidFill>
                  <a:schemeClr val="dk2"/>
                </a:solidFill>
                <a:latin typeface="Oswald"/>
                <a:ea typeface="Oswald"/>
                <a:cs typeface="Oswald"/>
                <a:sym typeface="Oswald"/>
              </a:rPr>
              <a:t>Services risk stagnation, downsizing or pay walling </a:t>
            </a:r>
            <a:endParaRPr b="0" i="0" sz="1400" u="none" cap="none" strike="noStrike">
              <a:solidFill>
                <a:srgbClr val="000000"/>
              </a:solidFill>
              <a:latin typeface="Oswald"/>
              <a:ea typeface="Oswald"/>
              <a:cs typeface="Oswald"/>
              <a:sym typeface="Oswald"/>
            </a:endParaRPr>
          </a:p>
        </p:txBody>
      </p:sp>
      <p:sp>
        <p:nvSpPr>
          <p:cNvPr id="152" name="Google Shape;152;p2"/>
          <p:cNvSpPr txBox="1"/>
          <p:nvPr/>
        </p:nvSpPr>
        <p:spPr>
          <a:xfrm>
            <a:off x="6222475" y="1946900"/>
            <a:ext cx="3000000" cy="891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700"/>
              <a:buFont typeface="Arial"/>
              <a:buNone/>
            </a:pPr>
            <a:r>
              <a:rPr b="1" i="0" lang="en" sz="1700" u="none" cap="none" strike="noStrike">
                <a:solidFill>
                  <a:schemeClr val="dk1"/>
                </a:solidFill>
                <a:latin typeface="Oswald"/>
                <a:ea typeface="Oswald"/>
                <a:cs typeface="Oswald"/>
                <a:sym typeface="Oswald"/>
              </a:rPr>
              <a:t>Aim: </a:t>
            </a:r>
            <a:r>
              <a:rPr b="0" i="0" lang="en" sz="1700" u="none" cap="none" strike="noStrike">
                <a:solidFill>
                  <a:schemeClr val="dk1"/>
                </a:solidFill>
                <a:latin typeface="Oswald"/>
                <a:ea typeface="Oswald"/>
                <a:cs typeface="Oswald"/>
                <a:sym typeface="Oswald"/>
              </a:rPr>
              <a:t>Helping sustain the infrastructure to support the implementation of OS</a:t>
            </a:r>
            <a:r>
              <a:rPr b="0" i="0" lang="en" sz="1600" u="none" cap="none" strike="noStrike">
                <a:solidFill>
                  <a:schemeClr val="dk1"/>
                </a:solidFill>
                <a:latin typeface="Oswald"/>
                <a:ea typeface="Oswald"/>
                <a:cs typeface="Oswald"/>
                <a:sym typeface="Oswald"/>
              </a:rPr>
              <a:t> </a:t>
            </a:r>
            <a:endParaRPr b="0" i="0" sz="1400" u="none" cap="none" strike="noStrike">
              <a:solidFill>
                <a:srgbClr val="000000"/>
              </a:solidFill>
              <a:latin typeface="Arial"/>
              <a:ea typeface="Arial"/>
              <a:cs typeface="Arial"/>
              <a:sym typeface="Arial"/>
            </a:endParaRPr>
          </a:p>
        </p:txBody>
      </p:sp>
      <p:sp>
        <p:nvSpPr>
          <p:cNvPr id="153" name="Google Shape;153;p2"/>
          <p:cNvSpPr txBox="1"/>
          <p:nvPr/>
        </p:nvSpPr>
        <p:spPr>
          <a:xfrm>
            <a:off x="5849650" y="1250500"/>
            <a:ext cx="3000000" cy="756600"/>
          </a:xfrm>
          <a:prstGeom prst="rect">
            <a:avLst/>
          </a:prstGeom>
          <a:noFill/>
          <a:ln>
            <a:noFill/>
          </a:ln>
        </p:spPr>
        <p:txBody>
          <a:bodyPr anchorCtr="0" anchor="t" bIns="91425" lIns="91425" spcFirstLastPara="1" rIns="91425" wrap="square" tIns="91425">
            <a:spAutoFit/>
          </a:bodyPr>
          <a:lstStyle/>
          <a:p>
            <a:pPr indent="0" lvl="0" marL="0" marR="0" rtl="0" algn="ctr">
              <a:lnSpc>
                <a:spcPct val="105000"/>
              </a:lnSpc>
              <a:spcBef>
                <a:spcPts val="800"/>
              </a:spcBef>
              <a:spcAft>
                <a:spcPts val="0"/>
              </a:spcAft>
              <a:buClr>
                <a:srgbClr val="000000"/>
              </a:buClr>
              <a:buSzPts val="1487"/>
              <a:buFont typeface="Arial"/>
              <a:buNone/>
            </a:pPr>
            <a:r>
              <a:rPr b="1" i="0" lang="en" sz="1487" u="sng" cap="none" strike="noStrike">
                <a:solidFill>
                  <a:srgbClr val="42BFE0"/>
                </a:solidFill>
                <a:latin typeface="Oswald"/>
                <a:ea typeface="Oswald"/>
                <a:cs typeface="Oswald"/>
                <a:sym typeface="Oswald"/>
                <a:hlinkClick r:id="rId4">
                  <a:extLst>
                    <a:ext uri="{A12FA001-AC4F-418D-AE19-62706E023703}">
                      <ahyp:hlinkClr val="tx"/>
                    </a:ext>
                  </a:extLst>
                </a:hlinkClick>
              </a:rPr>
              <a:t>https://scoss.org</a:t>
            </a:r>
            <a:r>
              <a:rPr b="1" i="0" lang="en" sz="1175" u="none" cap="none" strike="noStrike">
                <a:solidFill>
                  <a:srgbClr val="42BFE0"/>
                </a:solidFill>
                <a:latin typeface="Oswald"/>
                <a:ea typeface="Oswald"/>
                <a:cs typeface="Oswald"/>
                <a:sym typeface="Oswald"/>
              </a:rPr>
              <a:t> </a:t>
            </a:r>
            <a:endParaRPr b="1" i="0" sz="1175" u="none" cap="none" strike="noStrike">
              <a:solidFill>
                <a:srgbClr val="42BFE0"/>
              </a:solidFill>
              <a:latin typeface="Oswald"/>
              <a:ea typeface="Oswald"/>
              <a:cs typeface="Oswald"/>
              <a:sym typeface="Oswald"/>
            </a:endParaRPr>
          </a:p>
          <a:p>
            <a:pPr indent="0" lvl="0" marL="0" marR="0" rtl="0" algn="ctr">
              <a:lnSpc>
                <a:spcPct val="105000"/>
              </a:lnSpc>
              <a:spcBef>
                <a:spcPts val="800"/>
              </a:spcBef>
              <a:spcAft>
                <a:spcPts val="0"/>
              </a:spcAft>
              <a:buClr>
                <a:srgbClr val="000000"/>
              </a:buClr>
              <a:buSzPts val="1175"/>
              <a:buFont typeface="Arial"/>
              <a:buNone/>
            </a:pPr>
            <a:r>
              <a:rPr b="1" i="0" lang="en" sz="1175" u="none" cap="none" strike="noStrike">
                <a:solidFill>
                  <a:srgbClr val="42BFE0"/>
                </a:solidFill>
                <a:latin typeface="Oswald"/>
                <a:ea typeface="Oswald"/>
                <a:cs typeface="Oswald"/>
                <a:sym typeface="Oswald"/>
              </a:rPr>
              <a:t> </a:t>
            </a:r>
            <a:r>
              <a:rPr b="1" i="0" lang="en" sz="1487" u="none" cap="none" strike="noStrike">
                <a:solidFill>
                  <a:srgbClr val="42BFE0"/>
                </a:solidFill>
                <a:highlight>
                  <a:schemeClr val="lt1"/>
                </a:highlight>
                <a:latin typeface="Oswald"/>
                <a:ea typeface="Oswald"/>
                <a:cs typeface="Oswald"/>
                <a:sym typeface="Oswald"/>
              </a:rPr>
              <a:t>@scossfunding </a:t>
            </a:r>
            <a:endParaRPr b="1" i="0" sz="1400" u="none" cap="none" strike="noStrike">
              <a:solidFill>
                <a:srgbClr val="000000"/>
              </a:solidFill>
              <a:latin typeface="Arial"/>
              <a:ea typeface="Arial"/>
              <a:cs typeface="Arial"/>
              <a:sym typeface="Arial"/>
            </a:endParaRPr>
          </a:p>
        </p:txBody>
      </p:sp>
      <p:cxnSp>
        <p:nvCxnSpPr>
          <p:cNvPr id="154" name="Google Shape;154;p2"/>
          <p:cNvCxnSpPr/>
          <p:nvPr/>
        </p:nvCxnSpPr>
        <p:spPr>
          <a:xfrm>
            <a:off x="6048463" y="1112950"/>
            <a:ext cx="0" cy="3363300"/>
          </a:xfrm>
          <a:prstGeom prst="straightConnector1">
            <a:avLst/>
          </a:prstGeom>
          <a:noFill/>
          <a:ln cap="flat" cmpd="sng" w="9525">
            <a:solidFill>
              <a:srgbClr val="42BFE0"/>
            </a:solidFill>
            <a:prstDash val="solid"/>
            <a:round/>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10276eb3987_0_11"/>
          <p:cNvSpPr/>
          <p:nvPr/>
        </p:nvSpPr>
        <p:spPr>
          <a:xfrm>
            <a:off x="0" y="0"/>
            <a:ext cx="2969700" cy="5143500"/>
          </a:xfrm>
          <a:prstGeom prst="rect">
            <a:avLst/>
          </a:pr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SCOSS support DOAB and OAPEN | Directory of Open Access Books" id="343" name="Google Shape;343;g10276eb3987_0_11"/>
          <p:cNvPicPr preferRelativeResize="0"/>
          <p:nvPr/>
        </p:nvPicPr>
        <p:blipFill rotWithShape="1">
          <a:blip r:embed="rId3">
            <a:alphaModFix/>
          </a:blip>
          <a:srcRect b="15367" l="0" r="0" t="18018"/>
          <a:stretch/>
        </p:blipFill>
        <p:spPr>
          <a:xfrm>
            <a:off x="8067911" y="4590578"/>
            <a:ext cx="920275" cy="362921"/>
          </a:xfrm>
          <a:prstGeom prst="rect">
            <a:avLst/>
          </a:prstGeom>
          <a:noFill/>
          <a:ln>
            <a:noFill/>
          </a:ln>
        </p:spPr>
      </p:pic>
      <p:sp>
        <p:nvSpPr>
          <p:cNvPr id="344" name="Google Shape;344;g10276eb3987_0_11"/>
          <p:cNvSpPr txBox="1"/>
          <p:nvPr>
            <p:ph type="title"/>
          </p:nvPr>
        </p:nvSpPr>
        <p:spPr>
          <a:xfrm>
            <a:off x="416700" y="2074650"/>
            <a:ext cx="1970700" cy="9942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SzPct val="35000"/>
              <a:buNone/>
            </a:pPr>
            <a:r>
              <a:rPr lang="en" sz="4000">
                <a:latin typeface="Oswald"/>
                <a:ea typeface="Oswald"/>
                <a:cs typeface="Oswald"/>
                <a:sym typeface="Oswald"/>
              </a:rPr>
              <a:t>Mission and vision</a:t>
            </a:r>
            <a:endParaRPr>
              <a:latin typeface="Oswald"/>
              <a:ea typeface="Oswald"/>
              <a:cs typeface="Oswald"/>
              <a:sym typeface="Oswald"/>
            </a:endParaRPr>
          </a:p>
        </p:txBody>
      </p:sp>
      <p:sp>
        <p:nvSpPr>
          <p:cNvPr id="345" name="Google Shape;345;g10276eb3987_0_11"/>
          <p:cNvSpPr txBox="1"/>
          <p:nvPr>
            <p:ph type="title"/>
          </p:nvPr>
        </p:nvSpPr>
        <p:spPr>
          <a:xfrm>
            <a:off x="3771675" y="550600"/>
            <a:ext cx="38922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sz="4000">
                <a:solidFill>
                  <a:srgbClr val="42BFE0"/>
                </a:solidFill>
                <a:latin typeface="Oswald"/>
                <a:ea typeface="Oswald"/>
                <a:cs typeface="Oswald"/>
                <a:sym typeface="Oswald"/>
              </a:rPr>
              <a:t>Mission</a:t>
            </a:r>
            <a:endParaRPr>
              <a:solidFill>
                <a:srgbClr val="42BFE0"/>
              </a:solidFill>
              <a:latin typeface="Oswald"/>
              <a:ea typeface="Oswald"/>
              <a:cs typeface="Oswald"/>
              <a:sym typeface="Oswald"/>
            </a:endParaRPr>
          </a:p>
        </p:txBody>
      </p:sp>
      <p:sp>
        <p:nvSpPr>
          <p:cNvPr id="346" name="Google Shape;346;g10276eb3987_0_11"/>
          <p:cNvSpPr txBox="1"/>
          <p:nvPr>
            <p:ph type="title"/>
          </p:nvPr>
        </p:nvSpPr>
        <p:spPr>
          <a:xfrm>
            <a:off x="3792525" y="1176025"/>
            <a:ext cx="38922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sz="2400">
                <a:latin typeface="Oswald"/>
                <a:ea typeface="Oswald"/>
                <a:cs typeface="Oswald"/>
                <a:sym typeface="Oswald"/>
              </a:rPr>
              <a:t>We create connections to sustain vital Open Science Infrastructure.</a:t>
            </a:r>
            <a:endParaRPr sz="2400">
              <a:latin typeface="Oswald"/>
              <a:ea typeface="Oswald"/>
              <a:cs typeface="Oswald"/>
              <a:sym typeface="Oswald"/>
            </a:endParaRPr>
          </a:p>
        </p:txBody>
      </p:sp>
      <p:sp>
        <p:nvSpPr>
          <p:cNvPr id="347" name="Google Shape;347;g10276eb3987_0_11"/>
          <p:cNvSpPr txBox="1"/>
          <p:nvPr>
            <p:ph type="title"/>
          </p:nvPr>
        </p:nvSpPr>
        <p:spPr>
          <a:xfrm>
            <a:off x="3868725" y="2550900"/>
            <a:ext cx="38922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sz="4000">
                <a:solidFill>
                  <a:srgbClr val="42BFE0"/>
                </a:solidFill>
                <a:latin typeface="Oswald"/>
                <a:ea typeface="Oswald"/>
                <a:cs typeface="Oswald"/>
                <a:sym typeface="Oswald"/>
              </a:rPr>
              <a:t>Vision</a:t>
            </a:r>
            <a:endParaRPr>
              <a:solidFill>
                <a:srgbClr val="42BFE0"/>
              </a:solidFill>
              <a:latin typeface="Oswald"/>
              <a:ea typeface="Oswald"/>
              <a:cs typeface="Oswald"/>
              <a:sym typeface="Oswald"/>
            </a:endParaRPr>
          </a:p>
        </p:txBody>
      </p:sp>
      <p:sp>
        <p:nvSpPr>
          <p:cNvPr id="348" name="Google Shape;348;g10276eb3987_0_11"/>
          <p:cNvSpPr txBox="1"/>
          <p:nvPr>
            <p:ph type="title"/>
          </p:nvPr>
        </p:nvSpPr>
        <p:spPr>
          <a:xfrm>
            <a:off x="3868725" y="3068850"/>
            <a:ext cx="4557900" cy="1475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sz="2400">
                <a:latin typeface="Oswald"/>
                <a:ea typeface="Oswald"/>
                <a:cs typeface="Oswald"/>
                <a:sym typeface="Oswald"/>
              </a:rPr>
              <a:t>A world where research is supported by a sustainable and thriving ecosystem of Open Science Infrastructure.</a:t>
            </a:r>
            <a:endParaRPr sz="2400">
              <a:latin typeface="Oswald"/>
              <a:ea typeface="Oswald"/>
              <a:cs typeface="Oswald"/>
              <a:sym typeface="Oswa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10382d86fc3_0_17"/>
          <p:cNvSpPr/>
          <p:nvPr/>
        </p:nvSpPr>
        <p:spPr>
          <a:xfrm>
            <a:off x="0" y="0"/>
            <a:ext cx="2969700" cy="5143500"/>
          </a:xfrm>
          <a:prstGeom prst="rect">
            <a:avLst/>
          </a:pr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SCOSS support DOAB and OAPEN | Directory of Open Access Books" id="354" name="Google Shape;354;g10382d86fc3_0_17"/>
          <p:cNvPicPr preferRelativeResize="0"/>
          <p:nvPr/>
        </p:nvPicPr>
        <p:blipFill rotWithShape="1">
          <a:blip r:embed="rId3">
            <a:alphaModFix/>
          </a:blip>
          <a:srcRect b="15367" l="0" r="0" t="18018"/>
          <a:stretch/>
        </p:blipFill>
        <p:spPr>
          <a:xfrm>
            <a:off x="8067911" y="4590578"/>
            <a:ext cx="920275" cy="362921"/>
          </a:xfrm>
          <a:prstGeom prst="rect">
            <a:avLst/>
          </a:prstGeom>
          <a:noFill/>
          <a:ln>
            <a:noFill/>
          </a:ln>
        </p:spPr>
      </p:pic>
      <p:sp>
        <p:nvSpPr>
          <p:cNvPr id="355" name="Google Shape;355;g10382d86fc3_0_17"/>
          <p:cNvSpPr txBox="1"/>
          <p:nvPr>
            <p:ph type="title"/>
          </p:nvPr>
        </p:nvSpPr>
        <p:spPr>
          <a:xfrm>
            <a:off x="416700" y="2074650"/>
            <a:ext cx="1970700" cy="9942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SzPct val="35000"/>
              <a:buNone/>
            </a:pPr>
            <a:r>
              <a:rPr lang="en" sz="4000">
                <a:latin typeface="Oswald"/>
                <a:ea typeface="Oswald"/>
                <a:cs typeface="Oswald"/>
                <a:sym typeface="Oswald"/>
              </a:rPr>
              <a:t>Mission and vision</a:t>
            </a:r>
            <a:endParaRPr>
              <a:latin typeface="Oswald"/>
              <a:ea typeface="Oswald"/>
              <a:cs typeface="Oswald"/>
              <a:sym typeface="Oswald"/>
            </a:endParaRPr>
          </a:p>
        </p:txBody>
      </p:sp>
      <p:sp>
        <p:nvSpPr>
          <p:cNvPr id="356" name="Google Shape;356;g10382d86fc3_0_17"/>
          <p:cNvSpPr txBox="1"/>
          <p:nvPr>
            <p:ph type="title"/>
          </p:nvPr>
        </p:nvSpPr>
        <p:spPr>
          <a:xfrm>
            <a:off x="3771675" y="550600"/>
            <a:ext cx="38922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sz="4000">
                <a:solidFill>
                  <a:srgbClr val="42BFE0"/>
                </a:solidFill>
                <a:latin typeface="Oswald"/>
                <a:ea typeface="Oswald"/>
                <a:cs typeface="Oswald"/>
                <a:sym typeface="Oswald"/>
              </a:rPr>
              <a:t>Strategic goals</a:t>
            </a:r>
            <a:endParaRPr>
              <a:solidFill>
                <a:srgbClr val="42BFE0"/>
              </a:solidFill>
              <a:latin typeface="Oswald"/>
              <a:ea typeface="Oswald"/>
              <a:cs typeface="Oswald"/>
              <a:sym typeface="Oswald"/>
            </a:endParaRPr>
          </a:p>
        </p:txBody>
      </p:sp>
      <p:sp>
        <p:nvSpPr>
          <p:cNvPr id="357" name="Google Shape;357;g10382d86fc3_0_17"/>
          <p:cNvSpPr txBox="1"/>
          <p:nvPr/>
        </p:nvSpPr>
        <p:spPr>
          <a:xfrm>
            <a:off x="3844275" y="1518600"/>
            <a:ext cx="4378200" cy="31545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1200"/>
              </a:spcBef>
              <a:spcAft>
                <a:spcPts val="0"/>
              </a:spcAft>
              <a:buClr>
                <a:schemeClr val="dk1"/>
              </a:buClr>
              <a:buSzPts val="1700"/>
              <a:buChar char="●"/>
            </a:pPr>
            <a:r>
              <a:rPr b="1" lang="en" sz="1700">
                <a:solidFill>
                  <a:schemeClr val="dk1"/>
                </a:solidFill>
                <a:latin typeface="Oswald"/>
                <a:ea typeface="Oswald"/>
                <a:cs typeface="Oswald"/>
                <a:sym typeface="Oswald"/>
              </a:rPr>
              <a:t>GOAL 1</a:t>
            </a:r>
            <a:r>
              <a:rPr lang="en" sz="1700">
                <a:solidFill>
                  <a:schemeClr val="dk1"/>
                </a:solidFill>
                <a:latin typeface="Oswald"/>
                <a:ea typeface="Oswald"/>
                <a:cs typeface="Oswald"/>
                <a:sym typeface="Oswald"/>
              </a:rPr>
              <a:t> - Promote the sustainability of Open Science Infrastructure through funding and support</a:t>
            </a:r>
            <a:endParaRPr sz="1700">
              <a:solidFill>
                <a:schemeClr val="dk1"/>
              </a:solidFill>
              <a:latin typeface="Oswald"/>
              <a:ea typeface="Oswald"/>
              <a:cs typeface="Oswald"/>
              <a:sym typeface="Oswald"/>
            </a:endParaRPr>
          </a:p>
          <a:p>
            <a:pPr indent="-336550" lvl="0" marL="457200" rtl="0" algn="l">
              <a:lnSpc>
                <a:spcPct val="115000"/>
              </a:lnSpc>
              <a:spcBef>
                <a:spcPts val="0"/>
              </a:spcBef>
              <a:spcAft>
                <a:spcPts val="0"/>
              </a:spcAft>
              <a:buClr>
                <a:schemeClr val="dk1"/>
              </a:buClr>
              <a:buSzPts val="1700"/>
              <a:buChar char="●"/>
            </a:pPr>
            <a:r>
              <a:rPr b="1" lang="en" sz="1700">
                <a:solidFill>
                  <a:schemeClr val="dk1"/>
                </a:solidFill>
                <a:latin typeface="Oswald"/>
                <a:ea typeface="Oswald"/>
                <a:cs typeface="Oswald"/>
                <a:sym typeface="Oswald"/>
              </a:rPr>
              <a:t>GOAL 2</a:t>
            </a:r>
            <a:r>
              <a:rPr lang="en" sz="1700">
                <a:solidFill>
                  <a:schemeClr val="dk1"/>
                </a:solidFill>
                <a:latin typeface="Oswald"/>
                <a:ea typeface="Oswald"/>
                <a:cs typeface="Oswald"/>
                <a:sym typeface="Oswald"/>
              </a:rPr>
              <a:t> - Raise global awareness about the value of non-commercial Open Science Infrastructure through advocacy and connection building</a:t>
            </a:r>
            <a:endParaRPr sz="1700">
              <a:solidFill>
                <a:schemeClr val="dk1"/>
              </a:solidFill>
              <a:latin typeface="Oswald"/>
              <a:ea typeface="Oswald"/>
              <a:cs typeface="Oswald"/>
              <a:sym typeface="Oswald"/>
            </a:endParaRPr>
          </a:p>
          <a:p>
            <a:pPr indent="-336550" lvl="0" marL="457200" rtl="0" algn="l">
              <a:lnSpc>
                <a:spcPct val="115000"/>
              </a:lnSpc>
              <a:spcBef>
                <a:spcPts val="0"/>
              </a:spcBef>
              <a:spcAft>
                <a:spcPts val="0"/>
              </a:spcAft>
              <a:buClr>
                <a:schemeClr val="dk1"/>
              </a:buClr>
              <a:buSzPts val="1700"/>
              <a:buChar char="●"/>
            </a:pPr>
            <a:r>
              <a:rPr b="1" lang="en" sz="1700">
                <a:solidFill>
                  <a:schemeClr val="dk1"/>
                </a:solidFill>
                <a:latin typeface="Oswald"/>
                <a:ea typeface="Oswald"/>
                <a:cs typeface="Oswald"/>
                <a:sym typeface="Oswald"/>
              </a:rPr>
              <a:t>GOAL 3</a:t>
            </a:r>
            <a:r>
              <a:rPr lang="en" sz="1700">
                <a:solidFill>
                  <a:schemeClr val="dk1"/>
                </a:solidFill>
                <a:latin typeface="Oswald"/>
                <a:ea typeface="Oswald"/>
                <a:cs typeface="Oswald"/>
                <a:sym typeface="Oswald"/>
              </a:rPr>
              <a:t> - Build and maintain trust in Open Science Infrastructure through vetting and selection</a:t>
            </a:r>
            <a:endParaRPr sz="1700">
              <a:solidFill>
                <a:schemeClr val="dk1"/>
              </a:solidFill>
              <a:latin typeface="Oswald"/>
              <a:ea typeface="Oswald"/>
              <a:cs typeface="Oswald"/>
              <a:sym typeface="Oswa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g10276eb3987_0_26"/>
          <p:cNvSpPr/>
          <p:nvPr/>
        </p:nvSpPr>
        <p:spPr>
          <a:xfrm>
            <a:off x="0" y="0"/>
            <a:ext cx="2969700" cy="5143500"/>
          </a:xfrm>
          <a:prstGeom prst="rect">
            <a:avLst/>
          </a:pr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SCOSS support DOAB and OAPEN | Directory of Open Access Books" id="363" name="Google Shape;363;g10276eb3987_0_26"/>
          <p:cNvPicPr preferRelativeResize="0"/>
          <p:nvPr/>
        </p:nvPicPr>
        <p:blipFill rotWithShape="1">
          <a:blip r:embed="rId3">
            <a:alphaModFix/>
          </a:blip>
          <a:srcRect b="15367" l="0" r="0" t="18018"/>
          <a:stretch/>
        </p:blipFill>
        <p:spPr>
          <a:xfrm>
            <a:off x="8067911" y="4590578"/>
            <a:ext cx="920275" cy="362921"/>
          </a:xfrm>
          <a:prstGeom prst="rect">
            <a:avLst/>
          </a:prstGeom>
          <a:noFill/>
          <a:ln>
            <a:noFill/>
          </a:ln>
        </p:spPr>
      </p:pic>
      <p:sp>
        <p:nvSpPr>
          <p:cNvPr id="364" name="Google Shape;364;g10276eb3987_0_26"/>
          <p:cNvSpPr txBox="1"/>
          <p:nvPr>
            <p:ph type="title"/>
          </p:nvPr>
        </p:nvSpPr>
        <p:spPr>
          <a:xfrm>
            <a:off x="416700" y="2074650"/>
            <a:ext cx="1970700" cy="9942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SzPct val="35000"/>
              <a:buNone/>
            </a:pPr>
            <a:r>
              <a:rPr lang="en" sz="4000">
                <a:latin typeface="Oswald"/>
                <a:ea typeface="Oswald"/>
                <a:cs typeface="Oswald"/>
                <a:sym typeface="Oswald"/>
              </a:rPr>
              <a:t>High-level activities</a:t>
            </a:r>
            <a:endParaRPr>
              <a:latin typeface="Oswald"/>
              <a:ea typeface="Oswald"/>
              <a:cs typeface="Oswald"/>
              <a:sym typeface="Oswald"/>
            </a:endParaRPr>
          </a:p>
        </p:txBody>
      </p:sp>
      <p:sp>
        <p:nvSpPr>
          <p:cNvPr id="365" name="Google Shape;365;g10276eb3987_0_26"/>
          <p:cNvSpPr txBox="1"/>
          <p:nvPr/>
        </p:nvSpPr>
        <p:spPr>
          <a:xfrm>
            <a:off x="3357825" y="517575"/>
            <a:ext cx="5298900" cy="43869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42BFE0"/>
              </a:buClr>
              <a:buSzPts val="1300"/>
              <a:buFont typeface="Oswald"/>
              <a:buAutoNum type="arabicPeriod"/>
            </a:pPr>
            <a:r>
              <a:rPr lang="en" sz="1300">
                <a:latin typeface="Oswald"/>
                <a:ea typeface="Oswald"/>
                <a:cs typeface="Oswald"/>
                <a:sym typeface="Oswald"/>
              </a:rPr>
              <a:t>Manage the application and decision making processes, providing support to applicants, supported infrastructures and other SCOSS community members</a:t>
            </a:r>
            <a:endParaRPr sz="1300">
              <a:latin typeface="Oswald"/>
              <a:ea typeface="Oswald"/>
              <a:cs typeface="Oswald"/>
              <a:sym typeface="Oswald"/>
            </a:endParaRPr>
          </a:p>
          <a:p>
            <a:pPr indent="0" lvl="0" marL="457200" rtl="0" algn="l">
              <a:spcBef>
                <a:spcPts val="0"/>
              </a:spcBef>
              <a:spcAft>
                <a:spcPts val="0"/>
              </a:spcAft>
              <a:buNone/>
            </a:pPr>
            <a:r>
              <a:t/>
            </a:r>
            <a:endParaRPr sz="1300">
              <a:latin typeface="Oswald"/>
              <a:ea typeface="Oswald"/>
              <a:cs typeface="Oswald"/>
              <a:sym typeface="Oswald"/>
            </a:endParaRPr>
          </a:p>
          <a:p>
            <a:pPr indent="-311150" lvl="0" marL="457200" rtl="0" algn="l">
              <a:spcBef>
                <a:spcPts val="0"/>
              </a:spcBef>
              <a:spcAft>
                <a:spcPts val="0"/>
              </a:spcAft>
              <a:buClr>
                <a:srgbClr val="42BFE0"/>
              </a:buClr>
              <a:buSzPts val="1300"/>
              <a:buFont typeface="Oswald"/>
              <a:buAutoNum type="arabicPeriod"/>
            </a:pPr>
            <a:r>
              <a:rPr lang="en" sz="1300">
                <a:latin typeface="Oswald"/>
                <a:ea typeface="Oswald"/>
                <a:cs typeface="Oswald"/>
                <a:sym typeface="Oswald"/>
              </a:rPr>
              <a:t>Identify ways to make the annual application process more efficient, transparent and understandable</a:t>
            </a:r>
            <a:endParaRPr sz="1300">
              <a:latin typeface="Oswald"/>
              <a:ea typeface="Oswald"/>
              <a:cs typeface="Oswald"/>
              <a:sym typeface="Oswald"/>
            </a:endParaRPr>
          </a:p>
          <a:p>
            <a:pPr indent="0" lvl="0" marL="457200" rtl="0" algn="l">
              <a:spcBef>
                <a:spcPts val="0"/>
              </a:spcBef>
              <a:spcAft>
                <a:spcPts val="0"/>
              </a:spcAft>
              <a:buNone/>
            </a:pPr>
            <a:r>
              <a:t/>
            </a:r>
            <a:endParaRPr sz="1300">
              <a:latin typeface="Oswald"/>
              <a:ea typeface="Oswald"/>
              <a:cs typeface="Oswald"/>
              <a:sym typeface="Oswald"/>
            </a:endParaRPr>
          </a:p>
          <a:p>
            <a:pPr indent="-311150" lvl="0" marL="457200" rtl="0" algn="l">
              <a:spcBef>
                <a:spcPts val="0"/>
              </a:spcBef>
              <a:spcAft>
                <a:spcPts val="0"/>
              </a:spcAft>
              <a:buClr>
                <a:srgbClr val="42BFE0"/>
              </a:buClr>
              <a:buSzPts val="1300"/>
              <a:buFont typeface="Oswald"/>
              <a:buAutoNum type="arabicPeriod"/>
            </a:pPr>
            <a:r>
              <a:rPr lang="en" sz="1300">
                <a:latin typeface="Oswald"/>
                <a:ea typeface="Oswald"/>
                <a:cs typeface="Oswald"/>
                <a:sym typeface="Oswald"/>
              </a:rPr>
              <a:t>Communicate &amp; market: how to make applications, decisions on supported infrastructure and fundraising progress</a:t>
            </a:r>
            <a:endParaRPr sz="1300">
              <a:latin typeface="Oswald"/>
              <a:ea typeface="Oswald"/>
              <a:cs typeface="Oswald"/>
              <a:sym typeface="Oswald"/>
            </a:endParaRPr>
          </a:p>
          <a:p>
            <a:pPr indent="0" lvl="0" marL="457200" rtl="0" algn="l">
              <a:spcBef>
                <a:spcPts val="0"/>
              </a:spcBef>
              <a:spcAft>
                <a:spcPts val="0"/>
              </a:spcAft>
              <a:buNone/>
            </a:pPr>
            <a:r>
              <a:t/>
            </a:r>
            <a:endParaRPr sz="1300">
              <a:latin typeface="Oswald"/>
              <a:ea typeface="Oswald"/>
              <a:cs typeface="Oswald"/>
              <a:sym typeface="Oswald"/>
            </a:endParaRPr>
          </a:p>
          <a:p>
            <a:pPr indent="-311150" lvl="0" marL="457200" rtl="0" algn="l">
              <a:spcBef>
                <a:spcPts val="0"/>
              </a:spcBef>
              <a:spcAft>
                <a:spcPts val="0"/>
              </a:spcAft>
              <a:buClr>
                <a:srgbClr val="42BFE0"/>
              </a:buClr>
              <a:buSzPts val="1300"/>
              <a:buFont typeface="Oswald"/>
              <a:buAutoNum type="arabicPeriod"/>
            </a:pPr>
            <a:r>
              <a:rPr lang="en" sz="1300">
                <a:latin typeface="Oswald"/>
                <a:ea typeface="Oswald"/>
                <a:cs typeface="Oswald"/>
                <a:sym typeface="Oswald"/>
              </a:rPr>
              <a:t>Maintain a visible presence within the OS community through the SCOSS team, its members &amp; supported infrastructures, speaking at significant conferences and running SCOSS-branded events</a:t>
            </a:r>
            <a:endParaRPr sz="1300">
              <a:latin typeface="Oswald"/>
              <a:ea typeface="Oswald"/>
              <a:cs typeface="Oswald"/>
              <a:sym typeface="Oswald"/>
            </a:endParaRPr>
          </a:p>
          <a:p>
            <a:pPr indent="0" lvl="0" marL="457200" rtl="0" algn="l">
              <a:spcBef>
                <a:spcPts val="0"/>
              </a:spcBef>
              <a:spcAft>
                <a:spcPts val="0"/>
              </a:spcAft>
              <a:buNone/>
            </a:pPr>
            <a:r>
              <a:t/>
            </a:r>
            <a:endParaRPr sz="1300">
              <a:latin typeface="Oswald"/>
              <a:ea typeface="Oswald"/>
              <a:cs typeface="Oswald"/>
              <a:sym typeface="Oswald"/>
            </a:endParaRPr>
          </a:p>
          <a:p>
            <a:pPr indent="-311150" lvl="0" marL="457200" rtl="0" algn="l">
              <a:spcBef>
                <a:spcPts val="0"/>
              </a:spcBef>
              <a:spcAft>
                <a:spcPts val="0"/>
              </a:spcAft>
              <a:buClr>
                <a:srgbClr val="42BFE0"/>
              </a:buClr>
              <a:buSzPts val="1300"/>
              <a:buFont typeface="Oswald"/>
              <a:buAutoNum type="arabicPeriod"/>
            </a:pPr>
            <a:r>
              <a:rPr lang="en" sz="1300">
                <a:latin typeface="Oswald"/>
                <a:ea typeface="Oswald"/>
                <a:cs typeface="Oswald"/>
                <a:sym typeface="Oswald"/>
              </a:rPr>
              <a:t>Facilitate communication and learning between infrastructure providers, relevant experts and industry stakeholders through SCOSS branded events</a:t>
            </a:r>
            <a:endParaRPr sz="1300">
              <a:latin typeface="Oswald"/>
              <a:ea typeface="Oswald"/>
              <a:cs typeface="Oswald"/>
              <a:sym typeface="Oswald"/>
            </a:endParaRPr>
          </a:p>
          <a:p>
            <a:pPr indent="0" lvl="0" marL="457200" rtl="0" algn="l">
              <a:spcBef>
                <a:spcPts val="0"/>
              </a:spcBef>
              <a:spcAft>
                <a:spcPts val="0"/>
              </a:spcAft>
              <a:buNone/>
            </a:pPr>
            <a:r>
              <a:t/>
            </a:r>
            <a:endParaRPr sz="1300">
              <a:latin typeface="Oswald"/>
              <a:ea typeface="Oswald"/>
              <a:cs typeface="Oswald"/>
              <a:sym typeface="Oswald"/>
            </a:endParaRPr>
          </a:p>
          <a:p>
            <a:pPr indent="-311150" lvl="0" marL="457200" rtl="0" algn="l">
              <a:spcBef>
                <a:spcPts val="0"/>
              </a:spcBef>
              <a:spcAft>
                <a:spcPts val="0"/>
              </a:spcAft>
              <a:buClr>
                <a:srgbClr val="42BFE0"/>
              </a:buClr>
              <a:buSzPts val="1300"/>
              <a:buFont typeface="Oswald"/>
              <a:buAutoNum type="arabicPeriod"/>
            </a:pPr>
            <a:r>
              <a:rPr lang="en" sz="1300">
                <a:latin typeface="Oswald"/>
                <a:ea typeface="Oswald"/>
                <a:cs typeface="Oswald"/>
                <a:sym typeface="Oswald"/>
              </a:rPr>
              <a:t>Maintain active participation and support (i.e. funding) from community members</a:t>
            </a:r>
            <a:endParaRPr sz="1300">
              <a:latin typeface="Oswald"/>
              <a:ea typeface="Oswald"/>
              <a:cs typeface="Oswald"/>
              <a:sym typeface="Oswald"/>
            </a:endParaRPr>
          </a:p>
          <a:p>
            <a:pPr indent="0" lvl="0" marL="457200" rtl="0" algn="l">
              <a:spcBef>
                <a:spcPts val="0"/>
              </a:spcBef>
              <a:spcAft>
                <a:spcPts val="0"/>
              </a:spcAft>
              <a:buNone/>
            </a:pPr>
            <a:r>
              <a:t/>
            </a:r>
            <a:endParaRPr sz="1300">
              <a:latin typeface="Oswald"/>
              <a:ea typeface="Oswald"/>
              <a:cs typeface="Oswald"/>
              <a:sym typeface="Oswald"/>
            </a:endParaRPr>
          </a:p>
          <a:p>
            <a:pPr indent="-311150" lvl="0" marL="457200" rtl="0" algn="l">
              <a:spcBef>
                <a:spcPts val="0"/>
              </a:spcBef>
              <a:spcAft>
                <a:spcPts val="0"/>
              </a:spcAft>
              <a:buClr>
                <a:srgbClr val="42BFE0"/>
              </a:buClr>
              <a:buSzPts val="1300"/>
              <a:buFont typeface="Oswald"/>
              <a:buAutoNum type="arabicPeriod"/>
            </a:pPr>
            <a:r>
              <a:rPr lang="en" sz="1300">
                <a:latin typeface="Oswald"/>
                <a:ea typeface="Oswald"/>
                <a:cs typeface="Oswald"/>
                <a:sym typeface="Oswald"/>
              </a:rPr>
              <a:t>Seek new partnerships and new community members from currently under-represented regions and stakeholders</a:t>
            </a:r>
            <a:endParaRPr sz="1300">
              <a:latin typeface="Oswald"/>
              <a:ea typeface="Oswald"/>
              <a:cs typeface="Oswald"/>
              <a:sym typeface="Oswa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10276eb3987_0_56"/>
          <p:cNvSpPr txBox="1"/>
          <p:nvPr/>
        </p:nvSpPr>
        <p:spPr>
          <a:xfrm>
            <a:off x="375357" y="256594"/>
            <a:ext cx="7283400" cy="3249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Oswald"/>
                <a:ea typeface="Oswald"/>
                <a:cs typeface="Oswald"/>
                <a:sym typeface="Oswald"/>
              </a:rPr>
              <a:t>Priorities for funding</a:t>
            </a:r>
            <a:endParaRPr b="0" i="0" sz="1100" u="none" cap="none" strike="noStrike">
              <a:solidFill>
                <a:srgbClr val="000000"/>
              </a:solidFill>
              <a:latin typeface="Oswald"/>
              <a:ea typeface="Oswald"/>
              <a:cs typeface="Oswald"/>
              <a:sym typeface="Oswald"/>
            </a:endParaRPr>
          </a:p>
        </p:txBody>
      </p:sp>
      <p:sp>
        <p:nvSpPr>
          <p:cNvPr id="371" name="Google Shape;371;g10276eb3987_0_56"/>
          <p:cNvSpPr txBox="1"/>
          <p:nvPr/>
        </p:nvSpPr>
        <p:spPr>
          <a:xfrm>
            <a:off x="375357" y="581634"/>
            <a:ext cx="8139900" cy="554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lang="en" sz="1500">
                <a:solidFill>
                  <a:srgbClr val="888888"/>
                </a:solidFill>
                <a:latin typeface="Oswald"/>
                <a:ea typeface="Oswald"/>
                <a:cs typeface="Oswald"/>
                <a:sym typeface="Oswald"/>
              </a:rPr>
              <a:t>Three</a:t>
            </a:r>
            <a:r>
              <a:rPr b="0" i="0" lang="en" sz="1500" u="none" cap="none" strike="noStrike">
                <a:solidFill>
                  <a:srgbClr val="888888"/>
                </a:solidFill>
                <a:latin typeface="Oswald"/>
                <a:ea typeface="Oswald"/>
                <a:cs typeface="Oswald"/>
                <a:sym typeface="Oswald"/>
              </a:rPr>
              <a:t> areas identified as priorities by over 40% of respondents, seven by over </a:t>
            </a:r>
            <a:r>
              <a:rPr b="0" i="0" lang="en" sz="1500" u="none" cap="none" strike="noStrike">
                <a:solidFill>
                  <a:srgbClr val="888888"/>
                </a:solidFill>
                <a:latin typeface="Oswald"/>
                <a:ea typeface="Oswald"/>
                <a:cs typeface="Oswald"/>
                <a:sym typeface="Oswald"/>
                <a:extLst>
                  <a:ext uri="http://customooxmlschemas.google.com/">
                    <go:slidesCustomData xmlns:go="http://customooxmlschemas.google.com/" textRoundtripDataId="11"/>
                  </a:ext>
                </a:extLst>
              </a:rPr>
              <a:t>25</a:t>
            </a:r>
            <a:r>
              <a:rPr b="0" i="0" lang="en" sz="1500" u="none" cap="none" strike="noStrike">
                <a:solidFill>
                  <a:srgbClr val="888888"/>
                </a:solidFill>
                <a:latin typeface="Oswald"/>
                <a:ea typeface="Oswald"/>
                <a:cs typeface="Oswald"/>
                <a:sym typeface="Oswald"/>
              </a:rPr>
              <a:t>% of respondents; mirrored almost exactly when respondents asked what should be priorities for SCOSS</a:t>
            </a:r>
            <a:endParaRPr b="0" i="0" sz="1100" u="none" cap="none" strike="noStrike">
              <a:solidFill>
                <a:srgbClr val="000000"/>
              </a:solidFill>
              <a:latin typeface="Oswald"/>
              <a:ea typeface="Oswald"/>
              <a:cs typeface="Oswald"/>
              <a:sym typeface="Oswald"/>
            </a:endParaRPr>
          </a:p>
        </p:txBody>
      </p:sp>
      <p:pic>
        <p:nvPicPr>
          <p:cNvPr descr="SCOSS support DOAB and OAPEN | Directory of Open Access Books" id="372" name="Google Shape;372;g10276eb3987_0_56"/>
          <p:cNvPicPr preferRelativeResize="0"/>
          <p:nvPr/>
        </p:nvPicPr>
        <p:blipFill rotWithShape="1">
          <a:blip r:embed="rId3">
            <a:alphaModFix/>
          </a:blip>
          <a:srcRect b="15367" l="0" r="0" t="18018"/>
          <a:stretch/>
        </p:blipFill>
        <p:spPr>
          <a:xfrm>
            <a:off x="8072643" y="4700073"/>
            <a:ext cx="785813" cy="309889"/>
          </a:xfrm>
          <a:prstGeom prst="rect">
            <a:avLst/>
          </a:prstGeom>
          <a:noFill/>
          <a:ln>
            <a:noFill/>
          </a:ln>
        </p:spPr>
      </p:pic>
      <p:pic>
        <p:nvPicPr>
          <p:cNvPr id="373" name="Google Shape;373;g10276eb3987_0_56"/>
          <p:cNvPicPr preferRelativeResize="0"/>
          <p:nvPr/>
        </p:nvPicPr>
        <p:blipFill>
          <a:blip r:embed="rId4">
            <a:alphaModFix/>
          </a:blip>
          <a:stretch>
            <a:fillRect/>
          </a:stretch>
        </p:blipFill>
        <p:spPr>
          <a:xfrm>
            <a:off x="1073900" y="1135631"/>
            <a:ext cx="6996209" cy="370307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g10276eb3987_0_47"/>
          <p:cNvSpPr/>
          <p:nvPr/>
        </p:nvSpPr>
        <p:spPr>
          <a:xfrm>
            <a:off x="0" y="0"/>
            <a:ext cx="3027900" cy="5143500"/>
          </a:xfrm>
          <a:prstGeom prst="rect">
            <a:avLst/>
          </a:pr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g10276eb3987_0_47"/>
          <p:cNvSpPr txBox="1"/>
          <p:nvPr>
            <p:ph type="title"/>
          </p:nvPr>
        </p:nvSpPr>
        <p:spPr>
          <a:xfrm>
            <a:off x="416700" y="2074650"/>
            <a:ext cx="2067600" cy="9942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SzPct val="35000"/>
              <a:buNone/>
            </a:pPr>
            <a:r>
              <a:rPr lang="en" sz="4000">
                <a:latin typeface="Oswald"/>
                <a:ea typeface="Oswald"/>
                <a:cs typeface="Oswald"/>
                <a:sym typeface="Oswald"/>
              </a:rPr>
              <a:t>SCOSS Expression of Interest 2022</a:t>
            </a:r>
            <a:endParaRPr>
              <a:latin typeface="Oswald"/>
              <a:ea typeface="Oswald"/>
              <a:cs typeface="Oswald"/>
              <a:sym typeface="Oswald"/>
            </a:endParaRPr>
          </a:p>
        </p:txBody>
      </p:sp>
      <p:sp>
        <p:nvSpPr>
          <p:cNvPr id="380" name="Google Shape;380;g10276eb3987_0_47"/>
          <p:cNvSpPr txBox="1"/>
          <p:nvPr>
            <p:ph idx="1" type="body"/>
          </p:nvPr>
        </p:nvSpPr>
        <p:spPr>
          <a:xfrm>
            <a:off x="3190900" y="940050"/>
            <a:ext cx="5472300" cy="3263400"/>
          </a:xfrm>
          <a:prstGeom prst="rect">
            <a:avLst/>
          </a:prstGeom>
          <a:noFill/>
          <a:ln>
            <a:noFill/>
          </a:ln>
        </p:spPr>
        <p:txBody>
          <a:bodyPr anchorCtr="0" anchor="t" bIns="34275" lIns="68575" spcFirstLastPara="1" rIns="68575" wrap="square" tIns="34275">
            <a:normAutofit/>
          </a:bodyPr>
          <a:lstStyle/>
          <a:p>
            <a:pPr indent="0" lvl="0" marL="457200" rtl="0" algn="l">
              <a:lnSpc>
                <a:spcPct val="115000"/>
              </a:lnSpc>
              <a:spcBef>
                <a:spcPts val="1200"/>
              </a:spcBef>
              <a:spcAft>
                <a:spcPts val="0"/>
              </a:spcAft>
              <a:buNone/>
            </a:pPr>
            <a:r>
              <a:t/>
            </a:r>
            <a:endParaRPr sz="1400">
              <a:solidFill>
                <a:schemeClr val="dk1"/>
              </a:solidFill>
              <a:latin typeface="Oswald"/>
              <a:ea typeface="Oswald"/>
              <a:cs typeface="Oswald"/>
              <a:sym typeface="Oswald"/>
            </a:endParaRPr>
          </a:p>
          <a:p>
            <a:pPr indent="0" lvl="0" marL="457200" rtl="0" algn="l">
              <a:lnSpc>
                <a:spcPct val="100000"/>
              </a:lnSpc>
              <a:spcBef>
                <a:spcPts val="1200"/>
              </a:spcBef>
              <a:spcAft>
                <a:spcPts val="0"/>
              </a:spcAft>
              <a:buNone/>
            </a:pPr>
            <a:r>
              <a:t/>
            </a:r>
            <a:endParaRPr b="1" sz="1400">
              <a:solidFill>
                <a:schemeClr val="dk1"/>
              </a:solidFill>
              <a:latin typeface="Oswald"/>
              <a:ea typeface="Oswald"/>
              <a:cs typeface="Oswald"/>
              <a:sym typeface="Oswald"/>
            </a:endParaRPr>
          </a:p>
          <a:p>
            <a:pPr indent="0" lvl="0" marL="0" rtl="0" algn="l">
              <a:lnSpc>
                <a:spcPct val="90000"/>
              </a:lnSpc>
              <a:spcBef>
                <a:spcPts val="1000"/>
              </a:spcBef>
              <a:spcAft>
                <a:spcPts val="0"/>
              </a:spcAft>
              <a:buSzPts val="1400"/>
              <a:buNone/>
            </a:pPr>
            <a:r>
              <a:t/>
            </a:r>
            <a:endParaRPr/>
          </a:p>
        </p:txBody>
      </p:sp>
      <p:pic>
        <p:nvPicPr>
          <p:cNvPr descr="SCOSS support DOAB and OAPEN | Directory of Open Access Books" id="381" name="Google Shape;381;g10276eb3987_0_47"/>
          <p:cNvPicPr preferRelativeResize="0"/>
          <p:nvPr/>
        </p:nvPicPr>
        <p:blipFill rotWithShape="1">
          <a:blip r:embed="rId3">
            <a:alphaModFix/>
          </a:blip>
          <a:srcRect b="15367" l="0" r="0" t="18018"/>
          <a:stretch/>
        </p:blipFill>
        <p:spPr>
          <a:xfrm>
            <a:off x="8067911" y="4590578"/>
            <a:ext cx="920275" cy="362921"/>
          </a:xfrm>
          <a:prstGeom prst="rect">
            <a:avLst/>
          </a:prstGeom>
          <a:noFill/>
          <a:ln>
            <a:noFill/>
          </a:ln>
        </p:spPr>
      </p:pic>
      <p:sp>
        <p:nvSpPr>
          <p:cNvPr id="382" name="Google Shape;382;g10276eb3987_0_47"/>
          <p:cNvSpPr txBox="1"/>
          <p:nvPr/>
        </p:nvSpPr>
        <p:spPr>
          <a:xfrm>
            <a:off x="3415975" y="524550"/>
            <a:ext cx="5572200" cy="446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Oswald"/>
                <a:ea typeface="Oswald"/>
                <a:cs typeface="Oswald"/>
                <a:sym typeface="Oswald"/>
              </a:rPr>
              <a:t>PRIORITIES:</a:t>
            </a:r>
            <a:endParaRPr sz="2400">
              <a:latin typeface="Oswald"/>
              <a:ea typeface="Oswald"/>
              <a:cs typeface="Oswald"/>
              <a:sym typeface="Oswald"/>
            </a:endParaRPr>
          </a:p>
          <a:p>
            <a:pPr indent="-381000" lvl="0" marL="457200" rtl="0" algn="l">
              <a:spcBef>
                <a:spcPts val="0"/>
              </a:spcBef>
              <a:spcAft>
                <a:spcPts val="0"/>
              </a:spcAft>
              <a:buClr>
                <a:schemeClr val="dk1"/>
              </a:buClr>
              <a:buSzPts val="2400"/>
              <a:buFont typeface="Oswald"/>
              <a:buAutoNum type="arabicPeriod"/>
            </a:pPr>
            <a:r>
              <a:rPr lang="en" sz="2400">
                <a:solidFill>
                  <a:schemeClr val="dk1"/>
                </a:solidFill>
                <a:latin typeface="Oswald"/>
                <a:ea typeface="Oswald"/>
                <a:cs typeface="Oswald"/>
                <a:sym typeface="Oswald"/>
              </a:rPr>
              <a:t>Open publishing services, tools and platforms</a:t>
            </a:r>
            <a:endParaRPr sz="2400">
              <a:solidFill>
                <a:schemeClr val="dk1"/>
              </a:solidFill>
              <a:latin typeface="Oswald"/>
              <a:ea typeface="Oswald"/>
              <a:cs typeface="Oswald"/>
              <a:sym typeface="Oswald"/>
            </a:endParaRPr>
          </a:p>
          <a:p>
            <a:pPr indent="-381000" lvl="0" marL="457200" rtl="0" algn="l">
              <a:spcBef>
                <a:spcPts val="0"/>
              </a:spcBef>
              <a:spcAft>
                <a:spcPts val="0"/>
              </a:spcAft>
              <a:buClr>
                <a:schemeClr val="dk1"/>
              </a:buClr>
              <a:buSzPts val="2400"/>
              <a:buFont typeface="Oswald"/>
              <a:buAutoNum type="arabicPeriod"/>
            </a:pPr>
            <a:r>
              <a:rPr lang="en" sz="2400">
                <a:solidFill>
                  <a:schemeClr val="dk1"/>
                </a:solidFill>
                <a:latin typeface="Oswald"/>
                <a:ea typeface="Oswald"/>
                <a:cs typeface="Oswald"/>
                <a:sym typeface="Oswald"/>
              </a:rPr>
              <a:t>FAIR Open Access repository services</a:t>
            </a:r>
            <a:endParaRPr sz="2400">
              <a:solidFill>
                <a:schemeClr val="dk1"/>
              </a:solidFill>
              <a:latin typeface="Oswald"/>
              <a:ea typeface="Oswald"/>
              <a:cs typeface="Oswald"/>
              <a:sym typeface="Oswald"/>
            </a:endParaRPr>
          </a:p>
          <a:p>
            <a:pPr indent="-381000" lvl="0" marL="457200" rtl="0" algn="l">
              <a:spcBef>
                <a:spcPts val="0"/>
              </a:spcBef>
              <a:spcAft>
                <a:spcPts val="0"/>
              </a:spcAft>
              <a:buClr>
                <a:schemeClr val="dk1"/>
              </a:buClr>
              <a:buSzPts val="2400"/>
              <a:buFont typeface="Oswald"/>
              <a:buAutoNum type="arabicPeriod"/>
            </a:pPr>
            <a:r>
              <a:rPr lang="en" sz="2400">
                <a:solidFill>
                  <a:schemeClr val="dk1"/>
                </a:solidFill>
                <a:latin typeface="Oswald"/>
                <a:ea typeface="Oswald"/>
                <a:cs typeface="Oswald"/>
                <a:sym typeface="Oswald"/>
              </a:rPr>
              <a:t>Open research data infrastructure and services</a:t>
            </a:r>
            <a:endParaRPr sz="2400">
              <a:solidFill>
                <a:schemeClr val="dk1"/>
              </a:solidFill>
              <a:latin typeface="Oswald"/>
              <a:ea typeface="Oswald"/>
              <a:cs typeface="Oswald"/>
              <a:sym typeface="Oswald"/>
            </a:endParaRPr>
          </a:p>
          <a:p>
            <a:pPr indent="0" lvl="0" marL="457200" rtl="0" algn="l">
              <a:spcBef>
                <a:spcPts val="0"/>
              </a:spcBef>
              <a:spcAft>
                <a:spcPts val="0"/>
              </a:spcAft>
              <a:buNone/>
            </a:pPr>
            <a:r>
              <a:t/>
            </a:r>
            <a:endParaRPr sz="2400">
              <a:solidFill>
                <a:schemeClr val="dk1"/>
              </a:solidFill>
              <a:latin typeface="Oswald"/>
              <a:ea typeface="Oswald"/>
              <a:cs typeface="Oswald"/>
              <a:sym typeface="Oswald"/>
            </a:endParaRPr>
          </a:p>
          <a:p>
            <a:pPr indent="0" lvl="0" marL="0" rtl="0" algn="l">
              <a:spcBef>
                <a:spcPts val="0"/>
              </a:spcBef>
              <a:spcAft>
                <a:spcPts val="0"/>
              </a:spcAft>
              <a:buNone/>
            </a:pPr>
            <a:r>
              <a:rPr b="1" lang="en" sz="2400">
                <a:solidFill>
                  <a:srgbClr val="42BFE0"/>
                </a:solidFill>
                <a:latin typeface="Oswald"/>
                <a:ea typeface="Oswald"/>
                <a:cs typeface="Oswald"/>
                <a:sym typeface="Oswald"/>
              </a:rPr>
              <a:t>Open to applications coming from other types of services that address other themes</a:t>
            </a:r>
            <a:endParaRPr b="1" sz="2400">
              <a:solidFill>
                <a:srgbClr val="42BFE0"/>
              </a:solidFill>
              <a:latin typeface="Oswald"/>
              <a:ea typeface="Oswald"/>
              <a:cs typeface="Oswald"/>
              <a:sym typeface="Oswald"/>
            </a:endParaRPr>
          </a:p>
          <a:p>
            <a:pPr indent="0" lvl="0" marL="0" rtl="0" algn="l">
              <a:spcBef>
                <a:spcPts val="0"/>
              </a:spcBef>
              <a:spcAft>
                <a:spcPts val="0"/>
              </a:spcAft>
              <a:buNone/>
            </a:pPr>
            <a:r>
              <a:rPr b="1" lang="en" sz="2400">
                <a:solidFill>
                  <a:srgbClr val="42BFE0"/>
                </a:solidFill>
                <a:latin typeface="Oswald"/>
                <a:ea typeface="Oswald"/>
                <a:cs typeface="Oswald"/>
                <a:sym typeface="Oswald"/>
              </a:rPr>
              <a:t>Applications due by 28 February 2022.</a:t>
            </a:r>
            <a:endParaRPr b="1" sz="2400">
              <a:solidFill>
                <a:srgbClr val="42BFE0"/>
              </a:solidFill>
              <a:latin typeface="Oswald"/>
              <a:ea typeface="Oswald"/>
              <a:cs typeface="Oswald"/>
              <a:sym typeface="Oswald"/>
            </a:endParaRPr>
          </a:p>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102735cffe7_0_0"/>
          <p:cNvSpPr/>
          <p:nvPr/>
        </p:nvSpPr>
        <p:spPr>
          <a:xfrm>
            <a:off x="0" y="0"/>
            <a:ext cx="3027900" cy="5143500"/>
          </a:xfrm>
          <a:prstGeom prst="rect">
            <a:avLst/>
          </a:pr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g102735cffe7_0_0"/>
          <p:cNvSpPr txBox="1"/>
          <p:nvPr>
            <p:ph type="title"/>
          </p:nvPr>
        </p:nvSpPr>
        <p:spPr>
          <a:xfrm>
            <a:off x="265425" y="2074650"/>
            <a:ext cx="2651700" cy="9942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SzPct val="38889"/>
              <a:buNone/>
            </a:pPr>
            <a:r>
              <a:rPr lang="en" sz="4000">
                <a:solidFill>
                  <a:srgbClr val="222222"/>
                </a:solidFill>
                <a:latin typeface="Oswald"/>
                <a:ea typeface="Oswald"/>
                <a:cs typeface="Oswald"/>
                <a:sym typeface="Oswald"/>
              </a:rPr>
              <a:t>Meet the 3rd funding cycle</a:t>
            </a:r>
            <a:endParaRPr>
              <a:latin typeface="Oswald"/>
              <a:ea typeface="Oswald"/>
              <a:cs typeface="Oswald"/>
              <a:sym typeface="Oswald"/>
            </a:endParaRPr>
          </a:p>
        </p:txBody>
      </p:sp>
      <p:sp>
        <p:nvSpPr>
          <p:cNvPr id="389" name="Google Shape;389;g102735cffe7_0_0"/>
          <p:cNvSpPr txBox="1"/>
          <p:nvPr/>
        </p:nvSpPr>
        <p:spPr>
          <a:xfrm>
            <a:off x="6328950" y="4072725"/>
            <a:ext cx="222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3789"/>
                </a:solidFill>
                <a:latin typeface="Oswald"/>
                <a:ea typeface="Oswald"/>
                <a:cs typeface="Oswald"/>
                <a:sym typeface="Oswald"/>
              </a:rPr>
              <a:t>https://duraspace.org/dspace/</a:t>
            </a:r>
            <a:endParaRPr b="0" i="0" sz="1400" u="none" cap="none" strike="noStrike">
              <a:solidFill>
                <a:srgbClr val="003789"/>
              </a:solidFill>
              <a:latin typeface="Oswald"/>
              <a:ea typeface="Oswald"/>
              <a:cs typeface="Oswald"/>
              <a:sym typeface="Oswald"/>
            </a:endParaRPr>
          </a:p>
        </p:txBody>
      </p:sp>
      <p:sp>
        <p:nvSpPr>
          <p:cNvPr id="390" name="Google Shape;390;g102735cffe7_0_0"/>
          <p:cNvSpPr txBox="1"/>
          <p:nvPr/>
        </p:nvSpPr>
        <p:spPr>
          <a:xfrm>
            <a:off x="6328953" y="962113"/>
            <a:ext cx="15168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3789"/>
                </a:solidFill>
                <a:latin typeface="Oswald"/>
                <a:ea typeface="Oswald"/>
                <a:cs typeface="Oswald"/>
                <a:sym typeface="Oswald"/>
              </a:rPr>
              <a:t>https://arXiv.org</a:t>
            </a:r>
            <a:endParaRPr b="0" i="0" sz="1400" u="none" cap="none" strike="noStrike">
              <a:solidFill>
                <a:srgbClr val="003789"/>
              </a:solidFill>
              <a:latin typeface="Oswald"/>
              <a:ea typeface="Oswald"/>
              <a:cs typeface="Oswald"/>
              <a:sym typeface="Oswald"/>
            </a:endParaRPr>
          </a:p>
        </p:txBody>
      </p:sp>
      <p:pic>
        <p:nvPicPr>
          <p:cNvPr descr="SCOSS support DOAB and OAPEN | Directory of Open Access Books" id="391" name="Google Shape;391;g102735cffe7_0_0"/>
          <p:cNvPicPr preferRelativeResize="0"/>
          <p:nvPr/>
        </p:nvPicPr>
        <p:blipFill rotWithShape="1">
          <a:blip r:embed="rId3">
            <a:alphaModFix/>
          </a:blip>
          <a:srcRect b="15367" l="0" r="0" t="18018"/>
          <a:stretch/>
        </p:blipFill>
        <p:spPr>
          <a:xfrm>
            <a:off x="8067911" y="4590578"/>
            <a:ext cx="920275" cy="362921"/>
          </a:xfrm>
          <a:prstGeom prst="rect">
            <a:avLst/>
          </a:prstGeom>
          <a:noFill/>
          <a:ln>
            <a:noFill/>
          </a:ln>
        </p:spPr>
      </p:pic>
      <p:pic>
        <p:nvPicPr>
          <p:cNvPr id="392" name="Google Shape;392;g102735cffe7_0_0"/>
          <p:cNvPicPr preferRelativeResize="0"/>
          <p:nvPr/>
        </p:nvPicPr>
        <p:blipFill rotWithShape="1">
          <a:blip r:embed="rId4">
            <a:alphaModFix/>
          </a:blip>
          <a:srcRect b="0" l="0" r="0" t="0"/>
          <a:stretch/>
        </p:blipFill>
        <p:spPr>
          <a:xfrm>
            <a:off x="3618025" y="3689064"/>
            <a:ext cx="1247625" cy="901511"/>
          </a:xfrm>
          <a:prstGeom prst="rect">
            <a:avLst/>
          </a:prstGeom>
          <a:noFill/>
          <a:ln>
            <a:noFill/>
          </a:ln>
        </p:spPr>
      </p:pic>
      <p:pic>
        <p:nvPicPr>
          <p:cNvPr id="393" name="Google Shape;393;g102735cffe7_0_0"/>
          <p:cNvPicPr preferRelativeResize="0"/>
          <p:nvPr/>
        </p:nvPicPr>
        <p:blipFill rotWithShape="1">
          <a:blip r:embed="rId5">
            <a:alphaModFix/>
          </a:blip>
          <a:srcRect b="0" l="0" r="0" t="0"/>
          <a:stretch/>
        </p:blipFill>
        <p:spPr>
          <a:xfrm>
            <a:off x="3618025" y="804297"/>
            <a:ext cx="1247626" cy="562052"/>
          </a:xfrm>
          <a:prstGeom prst="rect">
            <a:avLst/>
          </a:prstGeom>
          <a:noFill/>
          <a:ln>
            <a:noFill/>
          </a:ln>
        </p:spPr>
      </p:pic>
      <p:pic>
        <p:nvPicPr>
          <p:cNvPr id="394" name="Google Shape;394;g102735cffe7_0_0"/>
          <p:cNvPicPr preferRelativeResize="0"/>
          <p:nvPr/>
        </p:nvPicPr>
        <p:blipFill rotWithShape="1">
          <a:blip r:embed="rId6">
            <a:alphaModFix/>
          </a:blip>
          <a:srcRect b="0" l="0" r="0" t="0"/>
          <a:stretch/>
        </p:blipFill>
        <p:spPr>
          <a:xfrm>
            <a:off x="3569900" y="2129696"/>
            <a:ext cx="2220073" cy="559354"/>
          </a:xfrm>
          <a:prstGeom prst="rect">
            <a:avLst/>
          </a:prstGeom>
          <a:noFill/>
          <a:ln>
            <a:noFill/>
          </a:ln>
        </p:spPr>
      </p:pic>
      <p:pic>
        <p:nvPicPr>
          <p:cNvPr id="395" name="Google Shape;395;g102735cffe7_0_0"/>
          <p:cNvPicPr preferRelativeResize="0"/>
          <p:nvPr/>
        </p:nvPicPr>
        <p:blipFill rotWithShape="1">
          <a:blip r:embed="rId7">
            <a:alphaModFix/>
          </a:blip>
          <a:srcRect b="0" l="0" r="0" t="0"/>
          <a:stretch/>
        </p:blipFill>
        <p:spPr>
          <a:xfrm>
            <a:off x="6565133" y="2012348"/>
            <a:ext cx="1646764" cy="614400"/>
          </a:xfrm>
          <a:prstGeom prst="rect">
            <a:avLst/>
          </a:prstGeom>
          <a:noFill/>
          <a:ln>
            <a:noFill/>
          </a:ln>
        </p:spPr>
      </p:pic>
      <p:sp>
        <p:nvSpPr>
          <p:cNvPr id="396" name="Google Shape;396;g102735cffe7_0_0"/>
          <p:cNvSpPr txBox="1"/>
          <p:nvPr/>
        </p:nvSpPr>
        <p:spPr>
          <a:xfrm>
            <a:off x="3569900" y="2742413"/>
            <a:ext cx="23514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3789"/>
                </a:solidFill>
                <a:latin typeface="Oswald"/>
                <a:ea typeface="Oswald"/>
                <a:cs typeface="Oswald"/>
                <a:sym typeface="Oswald"/>
              </a:rPr>
              <a:t>https://www.redalyc.org</a:t>
            </a:r>
            <a:endParaRPr b="0" i="0" sz="1100" u="none" cap="none" strike="noStrike">
              <a:solidFill>
                <a:srgbClr val="003789"/>
              </a:solidFill>
              <a:latin typeface="Oswald"/>
              <a:ea typeface="Oswald"/>
              <a:cs typeface="Oswald"/>
              <a:sym typeface="Oswald"/>
            </a:endParaRPr>
          </a:p>
        </p:txBody>
      </p:sp>
      <p:sp>
        <p:nvSpPr>
          <p:cNvPr id="397" name="Google Shape;397;g102735cffe7_0_0"/>
          <p:cNvSpPr txBox="1"/>
          <p:nvPr/>
        </p:nvSpPr>
        <p:spPr>
          <a:xfrm>
            <a:off x="6328950" y="2742425"/>
            <a:ext cx="1791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3789"/>
                </a:solidFill>
                <a:latin typeface="Oswald"/>
                <a:ea typeface="Oswald"/>
                <a:cs typeface="Oswald"/>
                <a:sym typeface="Oswald"/>
              </a:rPr>
              <a:t>https://www.amelica.org</a:t>
            </a:r>
            <a:endParaRPr b="0" i="0" sz="1100" u="none" cap="none" strike="noStrike">
              <a:solidFill>
                <a:srgbClr val="003789"/>
              </a:solidFill>
              <a:latin typeface="Oswald"/>
              <a:ea typeface="Oswald"/>
              <a:cs typeface="Oswald"/>
              <a:sym typeface="Oswald"/>
            </a:endParaRPr>
          </a:p>
        </p:txBody>
      </p:sp>
      <p:cxnSp>
        <p:nvCxnSpPr>
          <p:cNvPr id="398" name="Google Shape;398;g102735cffe7_0_0"/>
          <p:cNvCxnSpPr/>
          <p:nvPr/>
        </p:nvCxnSpPr>
        <p:spPr>
          <a:xfrm>
            <a:off x="3483275" y="1679713"/>
            <a:ext cx="5250900" cy="9300"/>
          </a:xfrm>
          <a:prstGeom prst="straightConnector1">
            <a:avLst/>
          </a:prstGeom>
          <a:noFill/>
          <a:ln cap="flat" cmpd="sng" w="9525">
            <a:solidFill>
              <a:srgbClr val="42BFE0"/>
            </a:solidFill>
            <a:prstDash val="solid"/>
            <a:round/>
            <a:headEnd len="sm" w="sm" type="none"/>
            <a:tailEnd len="sm" w="sm" type="none"/>
          </a:ln>
        </p:spPr>
      </p:cxnSp>
      <p:cxnSp>
        <p:nvCxnSpPr>
          <p:cNvPr id="399" name="Google Shape;399;g102735cffe7_0_0"/>
          <p:cNvCxnSpPr/>
          <p:nvPr/>
        </p:nvCxnSpPr>
        <p:spPr>
          <a:xfrm>
            <a:off x="3483275" y="3452388"/>
            <a:ext cx="5250900" cy="9300"/>
          </a:xfrm>
          <a:prstGeom prst="straightConnector1">
            <a:avLst/>
          </a:prstGeom>
          <a:noFill/>
          <a:ln cap="flat" cmpd="sng" w="9525">
            <a:solidFill>
              <a:srgbClr val="42BFE0"/>
            </a:solidFill>
            <a:prstDash val="solid"/>
            <a:round/>
            <a:headEnd len="sm" w="sm" type="none"/>
            <a:tailEnd len="sm" w="sm"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24"/>
          <p:cNvSpPr/>
          <p:nvPr/>
        </p:nvSpPr>
        <p:spPr>
          <a:xfrm>
            <a:off x="0" y="0"/>
            <a:ext cx="3027900" cy="5143500"/>
          </a:xfrm>
          <a:prstGeom prst="rect">
            <a:avLst/>
          </a:pr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24"/>
          <p:cNvSpPr txBox="1"/>
          <p:nvPr>
            <p:ph type="title"/>
          </p:nvPr>
        </p:nvSpPr>
        <p:spPr>
          <a:xfrm>
            <a:off x="524600" y="2074650"/>
            <a:ext cx="2351400" cy="18327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556"/>
              <a:buNone/>
            </a:pPr>
            <a:r>
              <a:t/>
            </a:r>
            <a:endParaRPr sz="4000">
              <a:solidFill>
                <a:srgbClr val="222222"/>
              </a:solidFill>
              <a:latin typeface="Oswald"/>
              <a:ea typeface="Oswald"/>
              <a:cs typeface="Oswald"/>
              <a:sym typeface="Oswald"/>
            </a:endParaRPr>
          </a:p>
          <a:p>
            <a:pPr indent="0" lvl="0" marL="0" rtl="0" algn="l">
              <a:lnSpc>
                <a:spcPct val="96000"/>
              </a:lnSpc>
              <a:spcBef>
                <a:spcPts val="2100"/>
              </a:spcBef>
              <a:spcAft>
                <a:spcPts val="0"/>
              </a:spcAft>
              <a:buSzPts val="1100"/>
              <a:buNone/>
            </a:pPr>
            <a:r>
              <a:rPr lang="en" sz="2100">
                <a:latin typeface="Oswald"/>
                <a:ea typeface="Oswald"/>
                <a:cs typeface="Oswald"/>
                <a:sym typeface="Oswald"/>
              </a:rPr>
              <a:t>OPEN PLATFORM TO SHARE AND DISCOVER EMERGING SCIENCE</a:t>
            </a:r>
            <a:endParaRPr sz="2300"/>
          </a:p>
          <a:p>
            <a:pPr indent="0" lvl="0" marL="0" rtl="0" algn="l">
              <a:lnSpc>
                <a:spcPct val="96000"/>
              </a:lnSpc>
              <a:spcBef>
                <a:spcPts val="2100"/>
              </a:spcBef>
              <a:spcAft>
                <a:spcPts val="0"/>
              </a:spcAft>
              <a:buSzPts val="1100"/>
              <a:buNone/>
            </a:pPr>
            <a:r>
              <a:t/>
            </a:r>
            <a:endParaRPr sz="2100">
              <a:latin typeface="Oswald"/>
              <a:ea typeface="Oswald"/>
              <a:cs typeface="Oswald"/>
              <a:sym typeface="Oswald"/>
            </a:endParaRPr>
          </a:p>
          <a:p>
            <a:pPr indent="0" lvl="0" marL="0" rtl="0" algn="l">
              <a:lnSpc>
                <a:spcPct val="90000"/>
              </a:lnSpc>
              <a:spcBef>
                <a:spcPts val="2100"/>
              </a:spcBef>
              <a:spcAft>
                <a:spcPts val="0"/>
              </a:spcAft>
              <a:buSzPts val="1556"/>
              <a:buNone/>
            </a:pPr>
            <a:r>
              <a:t/>
            </a:r>
            <a:endParaRPr sz="4000">
              <a:solidFill>
                <a:srgbClr val="222222"/>
              </a:solidFill>
              <a:latin typeface="Oswald"/>
              <a:ea typeface="Oswald"/>
              <a:cs typeface="Oswald"/>
              <a:sym typeface="Oswald"/>
            </a:endParaRPr>
          </a:p>
        </p:txBody>
      </p:sp>
      <p:pic>
        <p:nvPicPr>
          <p:cNvPr descr="SCOSS support DOAB and OAPEN | Directory of Open Access Books" id="406" name="Google Shape;406;p24"/>
          <p:cNvPicPr preferRelativeResize="0"/>
          <p:nvPr/>
        </p:nvPicPr>
        <p:blipFill rotWithShape="1">
          <a:blip r:embed="rId3">
            <a:alphaModFix/>
          </a:blip>
          <a:srcRect b="15367" l="0" r="0" t="18018"/>
          <a:stretch/>
        </p:blipFill>
        <p:spPr>
          <a:xfrm>
            <a:off x="8067911" y="4590578"/>
            <a:ext cx="920275" cy="362921"/>
          </a:xfrm>
          <a:prstGeom prst="rect">
            <a:avLst/>
          </a:prstGeom>
          <a:noFill/>
          <a:ln>
            <a:noFill/>
          </a:ln>
        </p:spPr>
      </p:pic>
      <p:pic>
        <p:nvPicPr>
          <p:cNvPr id="407" name="Google Shape;407;p24"/>
          <p:cNvPicPr preferRelativeResize="0"/>
          <p:nvPr/>
        </p:nvPicPr>
        <p:blipFill rotWithShape="1">
          <a:blip r:embed="rId4">
            <a:alphaModFix/>
          </a:blip>
          <a:srcRect b="0" l="0" r="0" t="0"/>
          <a:stretch/>
        </p:blipFill>
        <p:spPr>
          <a:xfrm>
            <a:off x="524600" y="1428325"/>
            <a:ext cx="1175359" cy="529501"/>
          </a:xfrm>
          <a:prstGeom prst="rect">
            <a:avLst/>
          </a:prstGeom>
          <a:noFill/>
          <a:ln>
            <a:noFill/>
          </a:ln>
        </p:spPr>
      </p:pic>
      <p:sp>
        <p:nvSpPr>
          <p:cNvPr id="408" name="Google Shape;408;p24"/>
          <p:cNvSpPr txBox="1"/>
          <p:nvPr/>
        </p:nvSpPr>
        <p:spPr>
          <a:xfrm>
            <a:off x="3343950" y="934525"/>
            <a:ext cx="4645500" cy="30276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30000"/>
              </a:lnSpc>
              <a:spcBef>
                <a:spcPts val="1100"/>
              </a:spcBef>
              <a:spcAft>
                <a:spcPts val="0"/>
              </a:spcAft>
              <a:buClr>
                <a:srgbClr val="42BFE0"/>
              </a:buClr>
              <a:buSzPts val="1400"/>
              <a:buFont typeface="Oswald"/>
              <a:buChar char="➔"/>
            </a:pPr>
            <a:r>
              <a:rPr b="0" i="0" lang="en" sz="1400" u="none" cap="none" strike="noStrike">
                <a:solidFill>
                  <a:schemeClr val="dk1"/>
                </a:solidFill>
                <a:latin typeface="Oswald"/>
                <a:ea typeface="Oswald"/>
                <a:cs typeface="Oswald"/>
                <a:sym typeface="Oswald"/>
              </a:rPr>
              <a:t>Researchers around the world share and discover emerging science and establish their contribution to advancing research on </a:t>
            </a:r>
            <a:r>
              <a:rPr b="1" i="0" lang="en" sz="1400" u="none" cap="none" strike="noStrike">
                <a:solidFill>
                  <a:schemeClr val="accent5"/>
                </a:solidFill>
                <a:latin typeface="Oswald"/>
                <a:ea typeface="Oswald"/>
                <a:cs typeface="Oswald"/>
                <a:sym typeface="Oswald"/>
              </a:rPr>
              <a:t>a</a:t>
            </a:r>
            <a:r>
              <a:rPr b="1" i="0" lang="en" sz="1400" u="none" cap="none" strike="noStrike">
                <a:solidFill>
                  <a:srgbClr val="42BFE0"/>
                </a:solidFill>
                <a:latin typeface="Oswald"/>
                <a:ea typeface="Oswald"/>
                <a:cs typeface="Oswald"/>
                <a:sym typeface="Oswald"/>
              </a:rPr>
              <a:t>rXiv.org</a:t>
            </a:r>
            <a:endParaRPr b="0" i="0" sz="1400" u="none" cap="none" strike="noStrike">
              <a:solidFill>
                <a:srgbClr val="42BFE0"/>
              </a:solidFill>
              <a:latin typeface="Oswald"/>
              <a:ea typeface="Oswald"/>
              <a:cs typeface="Oswald"/>
              <a:sym typeface="Oswald"/>
            </a:endParaRPr>
          </a:p>
          <a:p>
            <a:pPr indent="-317500" lvl="0" marL="457200" marR="0" rtl="0" algn="l">
              <a:lnSpc>
                <a:spcPct val="130000"/>
              </a:lnSpc>
              <a:spcBef>
                <a:spcPts val="0"/>
              </a:spcBef>
              <a:spcAft>
                <a:spcPts val="0"/>
              </a:spcAft>
              <a:buClr>
                <a:srgbClr val="42BFE0"/>
              </a:buClr>
              <a:buSzPts val="1400"/>
              <a:buFont typeface="Oswald"/>
              <a:buChar char="➔"/>
            </a:pPr>
            <a:r>
              <a:rPr b="1" i="0" lang="en" sz="1400" u="none" cap="none" strike="noStrike">
                <a:solidFill>
                  <a:srgbClr val="42BFE0"/>
                </a:solidFill>
                <a:latin typeface="Oswald"/>
                <a:ea typeface="Oswald"/>
                <a:cs typeface="Oswald"/>
                <a:sym typeface="Oswald"/>
              </a:rPr>
              <a:t>30</a:t>
            </a:r>
            <a:r>
              <a:rPr b="0" i="0" lang="en" sz="1400" u="none" cap="none" strike="noStrike">
                <a:solidFill>
                  <a:srgbClr val="42BFE0"/>
                </a:solidFill>
                <a:latin typeface="Oswald"/>
                <a:ea typeface="Oswald"/>
                <a:cs typeface="Oswald"/>
                <a:sym typeface="Oswald"/>
              </a:rPr>
              <a:t> </a:t>
            </a:r>
            <a:r>
              <a:rPr b="1" i="0" lang="en" sz="1400" u="none" cap="none" strike="noStrike">
                <a:solidFill>
                  <a:srgbClr val="42BFE0"/>
                </a:solidFill>
                <a:latin typeface="Oswald"/>
                <a:ea typeface="Oswald"/>
                <a:cs typeface="Oswald"/>
                <a:sym typeface="Oswald"/>
              </a:rPr>
              <a:t>year history</a:t>
            </a:r>
            <a:r>
              <a:rPr b="0" i="0" lang="en" sz="1400" u="none" cap="none" strike="noStrike">
                <a:solidFill>
                  <a:srgbClr val="42BFE0"/>
                </a:solidFill>
                <a:latin typeface="Oswald"/>
                <a:ea typeface="Oswald"/>
                <a:cs typeface="Oswald"/>
                <a:sym typeface="Oswald"/>
              </a:rPr>
              <a:t> </a:t>
            </a:r>
            <a:r>
              <a:rPr b="0" i="0" lang="en" sz="1400" u="none" cap="none" strike="noStrike">
                <a:solidFill>
                  <a:schemeClr val="dk1"/>
                </a:solidFill>
                <a:latin typeface="Oswald"/>
                <a:ea typeface="Oswald"/>
                <a:cs typeface="Oswald"/>
                <a:sym typeface="Oswald"/>
              </a:rPr>
              <a:t>in digital open access, now hosts more than </a:t>
            </a:r>
            <a:r>
              <a:rPr b="1" i="0" lang="en" sz="1400" u="none" cap="none" strike="noStrike">
                <a:solidFill>
                  <a:srgbClr val="42BFE0"/>
                </a:solidFill>
                <a:latin typeface="Oswald"/>
                <a:ea typeface="Oswald"/>
                <a:cs typeface="Oswald"/>
                <a:sym typeface="Oswald"/>
              </a:rPr>
              <a:t>1.9 million </a:t>
            </a:r>
            <a:r>
              <a:rPr b="0" i="0" lang="en" sz="1400" u="none" cap="none" strike="noStrike">
                <a:solidFill>
                  <a:schemeClr val="dk1"/>
                </a:solidFill>
                <a:latin typeface="Oswald"/>
                <a:ea typeface="Oswald"/>
                <a:cs typeface="Oswald"/>
                <a:sym typeface="Oswald"/>
              </a:rPr>
              <a:t>scholarly articles in </a:t>
            </a:r>
            <a:r>
              <a:rPr b="1" i="0" lang="en" sz="1400" u="none" cap="none" strike="noStrike">
                <a:solidFill>
                  <a:srgbClr val="42BFE0"/>
                </a:solidFill>
                <a:latin typeface="Oswald"/>
                <a:ea typeface="Oswald"/>
                <a:cs typeface="Oswald"/>
                <a:sym typeface="Oswald"/>
              </a:rPr>
              <a:t>8 subjects</a:t>
            </a:r>
            <a:endParaRPr b="0" i="0" sz="1400" u="none" cap="none" strike="noStrike">
              <a:solidFill>
                <a:srgbClr val="42BFE0"/>
              </a:solidFill>
              <a:latin typeface="Oswald"/>
              <a:ea typeface="Oswald"/>
              <a:cs typeface="Oswald"/>
              <a:sym typeface="Oswald"/>
            </a:endParaRPr>
          </a:p>
          <a:p>
            <a:pPr indent="-317500" lvl="0" marL="457200" marR="0" rtl="0" algn="l">
              <a:lnSpc>
                <a:spcPct val="130000"/>
              </a:lnSpc>
              <a:spcBef>
                <a:spcPts val="0"/>
              </a:spcBef>
              <a:spcAft>
                <a:spcPts val="0"/>
              </a:spcAft>
              <a:buClr>
                <a:srgbClr val="42BFE0"/>
              </a:buClr>
              <a:buSzPts val="1400"/>
              <a:buFont typeface="Oswald"/>
              <a:buChar char="➔"/>
            </a:pPr>
            <a:r>
              <a:rPr b="0" i="0" lang="en" sz="1400" u="none" cap="none" strike="noStrike">
                <a:solidFill>
                  <a:schemeClr val="dk1"/>
                </a:solidFill>
                <a:latin typeface="Oswald"/>
                <a:ea typeface="Oswald"/>
                <a:cs typeface="Oswald"/>
                <a:sym typeface="Oswald"/>
              </a:rPr>
              <a:t>Services include: article submission, compilation, production, retrieval, search and discovery, web distribution, API distribution, content curation, and preservation</a:t>
            </a:r>
            <a:endParaRPr b="0" i="0" sz="1400" u="none" cap="none" strike="noStrike">
              <a:solidFill>
                <a:schemeClr val="dk1"/>
              </a:solidFill>
              <a:latin typeface="Oswald"/>
              <a:ea typeface="Oswald"/>
              <a:cs typeface="Oswald"/>
              <a:sym typeface="Oswald"/>
            </a:endParaRPr>
          </a:p>
          <a:p>
            <a:pPr indent="-317500" lvl="0" marL="457200" marR="0" rtl="0" algn="l">
              <a:lnSpc>
                <a:spcPct val="130000"/>
              </a:lnSpc>
              <a:spcBef>
                <a:spcPts val="0"/>
              </a:spcBef>
              <a:spcAft>
                <a:spcPts val="0"/>
              </a:spcAft>
              <a:buClr>
                <a:srgbClr val="42BFE0"/>
              </a:buClr>
              <a:buSzPts val="1400"/>
              <a:buFont typeface="Oswald"/>
              <a:buChar char="➔"/>
            </a:pPr>
            <a:r>
              <a:rPr b="0" i="0" lang="en" sz="1400" u="none" cap="none" strike="noStrike">
                <a:solidFill>
                  <a:schemeClr val="dk1"/>
                </a:solidFill>
                <a:latin typeface="Oswald"/>
                <a:ea typeface="Oswald"/>
                <a:cs typeface="Oswald"/>
                <a:sym typeface="Oswald"/>
              </a:rPr>
              <a:t>Guiding principles: </a:t>
            </a:r>
            <a:r>
              <a:rPr b="1" i="0" lang="en" sz="1700" u="none" cap="none" strike="noStrike">
                <a:solidFill>
                  <a:srgbClr val="42BFE0"/>
                </a:solidFill>
                <a:latin typeface="Oswald"/>
                <a:ea typeface="Oswald"/>
                <a:cs typeface="Oswald"/>
                <a:sym typeface="Oswald"/>
              </a:rPr>
              <a:t>Openness, Collaboration, Scholarship, and Interoperability</a:t>
            </a:r>
            <a:r>
              <a:rPr b="0" i="0" lang="en" sz="1700" u="none" cap="none" strike="noStrike">
                <a:solidFill>
                  <a:srgbClr val="42BFE0"/>
                </a:solidFill>
                <a:latin typeface="Oswald"/>
                <a:ea typeface="Oswald"/>
                <a:cs typeface="Oswald"/>
                <a:sym typeface="Oswald"/>
              </a:rPr>
              <a:t> </a:t>
            </a:r>
            <a:endParaRPr b="0" i="0" sz="1700" u="none" cap="none" strike="noStrike">
              <a:solidFill>
                <a:srgbClr val="42BFE0"/>
              </a:solidFill>
              <a:latin typeface="Oswald"/>
              <a:ea typeface="Oswald"/>
              <a:cs typeface="Oswald"/>
              <a:sym typeface="Oswa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25"/>
          <p:cNvSpPr/>
          <p:nvPr/>
        </p:nvSpPr>
        <p:spPr>
          <a:xfrm>
            <a:off x="0" y="0"/>
            <a:ext cx="3027900" cy="5143500"/>
          </a:xfrm>
          <a:prstGeom prst="rect">
            <a:avLst/>
          </a:pr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25"/>
          <p:cNvSpPr txBox="1"/>
          <p:nvPr>
            <p:ph type="title"/>
          </p:nvPr>
        </p:nvSpPr>
        <p:spPr>
          <a:xfrm>
            <a:off x="524600" y="2074650"/>
            <a:ext cx="2351400" cy="18327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556"/>
              <a:buNone/>
            </a:pPr>
            <a:r>
              <a:t/>
            </a:r>
            <a:endParaRPr sz="4000">
              <a:solidFill>
                <a:srgbClr val="222222"/>
              </a:solidFill>
              <a:latin typeface="Oswald"/>
              <a:ea typeface="Oswald"/>
              <a:cs typeface="Oswald"/>
              <a:sym typeface="Oswald"/>
            </a:endParaRPr>
          </a:p>
          <a:p>
            <a:pPr indent="0" lvl="0" marL="0" rtl="0" algn="l">
              <a:lnSpc>
                <a:spcPct val="96000"/>
              </a:lnSpc>
              <a:spcBef>
                <a:spcPts val="2100"/>
              </a:spcBef>
              <a:spcAft>
                <a:spcPts val="0"/>
              </a:spcAft>
              <a:buSzPts val="1100"/>
              <a:buNone/>
            </a:pPr>
            <a:r>
              <a:rPr lang="en" sz="2100">
                <a:latin typeface="Oswald"/>
                <a:ea typeface="Oswald"/>
                <a:cs typeface="Oswald"/>
                <a:sym typeface="Oswald"/>
              </a:rPr>
              <a:t>OPEN PLATFORM TO SHARE AND DISCOVER EMERGING SCIENCE</a:t>
            </a:r>
            <a:endParaRPr sz="2300"/>
          </a:p>
          <a:p>
            <a:pPr indent="0" lvl="0" marL="0" rtl="0" algn="l">
              <a:lnSpc>
                <a:spcPct val="96000"/>
              </a:lnSpc>
              <a:spcBef>
                <a:spcPts val="2100"/>
              </a:spcBef>
              <a:spcAft>
                <a:spcPts val="0"/>
              </a:spcAft>
              <a:buSzPts val="1100"/>
              <a:buNone/>
            </a:pPr>
            <a:r>
              <a:t/>
            </a:r>
            <a:endParaRPr sz="2100">
              <a:latin typeface="Oswald"/>
              <a:ea typeface="Oswald"/>
              <a:cs typeface="Oswald"/>
              <a:sym typeface="Oswald"/>
            </a:endParaRPr>
          </a:p>
          <a:p>
            <a:pPr indent="0" lvl="0" marL="0" rtl="0" algn="l">
              <a:lnSpc>
                <a:spcPct val="90000"/>
              </a:lnSpc>
              <a:spcBef>
                <a:spcPts val="2100"/>
              </a:spcBef>
              <a:spcAft>
                <a:spcPts val="0"/>
              </a:spcAft>
              <a:buSzPts val="1556"/>
              <a:buNone/>
            </a:pPr>
            <a:r>
              <a:t/>
            </a:r>
            <a:endParaRPr sz="4000">
              <a:solidFill>
                <a:srgbClr val="222222"/>
              </a:solidFill>
              <a:latin typeface="Oswald"/>
              <a:ea typeface="Oswald"/>
              <a:cs typeface="Oswald"/>
              <a:sym typeface="Oswald"/>
            </a:endParaRPr>
          </a:p>
        </p:txBody>
      </p:sp>
      <p:pic>
        <p:nvPicPr>
          <p:cNvPr descr="SCOSS support DOAB and OAPEN | Directory of Open Access Books" id="415" name="Google Shape;415;p25"/>
          <p:cNvPicPr preferRelativeResize="0"/>
          <p:nvPr/>
        </p:nvPicPr>
        <p:blipFill rotWithShape="1">
          <a:blip r:embed="rId3">
            <a:alphaModFix/>
          </a:blip>
          <a:srcRect b="15367" l="0" r="0" t="18017"/>
          <a:stretch/>
        </p:blipFill>
        <p:spPr>
          <a:xfrm>
            <a:off x="8067911" y="4590578"/>
            <a:ext cx="920275" cy="362921"/>
          </a:xfrm>
          <a:prstGeom prst="rect">
            <a:avLst/>
          </a:prstGeom>
          <a:noFill/>
          <a:ln>
            <a:noFill/>
          </a:ln>
        </p:spPr>
      </p:pic>
      <p:sp>
        <p:nvSpPr>
          <p:cNvPr id="416" name="Google Shape;416;p25"/>
          <p:cNvSpPr txBox="1"/>
          <p:nvPr/>
        </p:nvSpPr>
        <p:spPr>
          <a:xfrm>
            <a:off x="3285000" y="657550"/>
            <a:ext cx="24561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30000"/>
              </a:lnSpc>
              <a:spcBef>
                <a:spcPts val="1100"/>
              </a:spcBef>
              <a:spcAft>
                <a:spcPts val="1100"/>
              </a:spcAft>
              <a:buClr>
                <a:srgbClr val="000000"/>
              </a:buClr>
              <a:buSzPts val="1500"/>
              <a:buFont typeface="Arial"/>
              <a:buNone/>
            </a:pPr>
            <a:r>
              <a:rPr b="0" i="0" lang="en" sz="1500" u="none" cap="none" strike="noStrike">
                <a:solidFill>
                  <a:schemeClr val="dk1"/>
                </a:solidFill>
                <a:latin typeface="Oswald"/>
                <a:ea typeface="Oswald"/>
                <a:cs typeface="Oswald"/>
                <a:sym typeface="Oswald"/>
              </a:rPr>
              <a:t>DONATION LEVELS</a:t>
            </a:r>
            <a:endParaRPr b="0" i="0" sz="1500" u="none" cap="none" strike="noStrike">
              <a:solidFill>
                <a:schemeClr val="dk1"/>
              </a:solidFill>
              <a:latin typeface="Oswald"/>
              <a:ea typeface="Oswald"/>
              <a:cs typeface="Oswald"/>
              <a:sym typeface="Oswald"/>
            </a:endParaRPr>
          </a:p>
        </p:txBody>
      </p:sp>
      <p:sp>
        <p:nvSpPr>
          <p:cNvPr id="417" name="Google Shape;417;p25"/>
          <p:cNvSpPr txBox="1"/>
          <p:nvPr/>
        </p:nvSpPr>
        <p:spPr>
          <a:xfrm>
            <a:off x="3343950" y="4383900"/>
            <a:ext cx="49305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30000"/>
              </a:lnSpc>
              <a:spcBef>
                <a:spcPts val="1100"/>
              </a:spcBef>
              <a:spcAft>
                <a:spcPts val="1100"/>
              </a:spcAft>
              <a:buClr>
                <a:srgbClr val="000000"/>
              </a:buClr>
              <a:buSzPts val="1300"/>
              <a:buFont typeface="Arial"/>
              <a:buNone/>
            </a:pPr>
            <a:r>
              <a:rPr b="0" i="0" lang="en" sz="1300" u="none" cap="none" strike="noStrike">
                <a:solidFill>
                  <a:schemeClr val="dk1"/>
                </a:solidFill>
                <a:latin typeface="Oswald"/>
                <a:ea typeface="Oswald"/>
                <a:cs typeface="Oswald"/>
                <a:sym typeface="Oswald"/>
              </a:rPr>
              <a:t>TO PLEDGE CONTACT </a:t>
            </a:r>
            <a:r>
              <a:rPr b="0" i="0" lang="en" sz="1200" u="none" cap="none" strike="noStrike">
                <a:solidFill>
                  <a:schemeClr val="dk1"/>
                </a:solidFill>
                <a:latin typeface="Oswald"/>
                <a:ea typeface="Oswald"/>
                <a:cs typeface="Oswald"/>
                <a:sym typeface="Oswald"/>
              </a:rPr>
              <a:t>Alison Fromme at membership@arxiv.org</a:t>
            </a:r>
            <a:endParaRPr b="0" i="0" sz="1200" u="none" cap="none" strike="noStrike">
              <a:solidFill>
                <a:schemeClr val="dk1"/>
              </a:solidFill>
              <a:latin typeface="Oswald"/>
              <a:ea typeface="Oswald"/>
              <a:cs typeface="Oswald"/>
              <a:sym typeface="Oswald"/>
            </a:endParaRPr>
          </a:p>
        </p:txBody>
      </p:sp>
      <p:sp>
        <p:nvSpPr>
          <p:cNvPr id="418" name="Google Shape;418;p25"/>
          <p:cNvSpPr txBox="1"/>
          <p:nvPr>
            <p:ph idx="4294967295" type="body"/>
          </p:nvPr>
        </p:nvSpPr>
        <p:spPr>
          <a:xfrm>
            <a:off x="3285000" y="376750"/>
            <a:ext cx="4989600" cy="2808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1200"/>
              </a:spcBef>
              <a:spcAft>
                <a:spcPts val="0"/>
              </a:spcAft>
              <a:buClr>
                <a:schemeClr val="dk1"/>
              </a:buClr>
              <a:buSzPts val="2100"/>
              <a:buNone/>
            </a:pPr>
            <a:r>
              <a:rPr lang="en" sz="1500">
                <a:solidFill>
                  <a:srgbClr val="222222"/>
                </a:solidFill>
                <a:latin typeface="Oswald"/>
                <a:ea typeface="Oswald"/>
                <a:cs typeface="Oswald"/>
                <a:sym typeface="Oswald"/>
              </a:rPr>
              <a:t>PLEDGING TARGET</a:t>
            </a:r>
            <a:r>
              <a:rPr lang="en" sz="1400">
                <a:solidFill>
                  <a:srgbClr val="222222"/>
                </a:solidFill>
                <a:latin typeface="Oswald"/>
                <a:ea typeface="Oswald"/>
                <a:cs typeface="Oswald"/>
                <a:sym typeface="Oswald"/>
              </a:rPr>
              <a:t>  </a:t>
            </a:r>
            <a:r>
              <a:rPr b="1" lang="en" sz="1400">
                <a:solidFill>
                  <a:srgbClr val="42BFE0"/>
                </a:solidFill>
                <a:latin typeface="Oswald"/>
                <a:ea typeface="Oswald"/>
                <a:cs typeface="Oswald"/>
                <a:sym typeface="Oswald"/>
              </a:rPr>
              <a:t>€ 710,250 (operational funding for 2 years)</a:t>
            </a:r>
            <a:endParaRPr b="1" sz="1400">
              <a:solidFill>
                <a:srgbClr val="42BFE0"/>
              </a:solidFill>
              <a:latin typeface="Oswald"/>
              <a:ea typeface="Oswald"/>
              <a:cs typeface="Oswald"/>
              <a:sym typeface="Oswald"/>
            </a:endParaRPr>
          </a:p>
        </p:txBody>
      </p:sp>
      <p:sp>
        <p:nvSpPr>
          <p:cNvPr id="419" name="Google Shape;419;p25"/>
          <p:cNvSpPr txBox="1"/>
          <p:nvPr/>
        </p:nvSpPr>
        <p:spPr>
          <a:xfrm>
            <a:off x="3343950" y="3694400"/>
            <a:ext cx="4645500" cy="645000"/>
          </a:xfrm>
          <a:prstGeom prst="rect">
            <a:avLst/>
          </a:prstGeom>
          <a:noFill/>
          <a:ln>
            <a:noFill/>
          </a:ln>
        </p:spPr>
        <p:txBody>
          <a:bodyPr anchorCtr="0" anchor="t" bIns="91425" lIns="91425" spcFirstLastPara="1" rIns="91425" wrap="square" tIns="91425">
            <a:spAutoFit/>
          </a:bodyPr>
          <a:lstStyle/>
          <a:p>
            <a:pPr indent="0" lvl="0" marL="0" marR="0" rtl="0" algn="l">
              <a:lnSpc>
                <a:spcPct val="130000"/>
              </a:lnSpc>
              <a:spcBef>
                <a:spcPts val="1100"/>
              </a:spcBef>
              <a:spcAft>
                <a:spcPts val="1100"/>
              </a:spcAft>
              <a:buClr>
                <a:srgbClr val="000000"/>
              </a:buClr>
              <a:buSzPts val="1300"/>
              <a:buFont typeface="Arial"/>
              <a:buNone/>
            </a:pPr>
            <a:r>
              <a:rPr b="0" i="0" lang="en" sz="1300" u="none" cap="none" strike="noStrike">
                <a:solidFill>
                  <a:schemeClr val="dk1"/>
                </a:solidFill>
                <a:latin typeface="Oswald"/>
                <a:ea typeface="Oswald"/>
                <a:cs typeface="Oswald"/>
                <a:sym typeface="Oswald"/>
              </a:rPr>
              <a:t>A </a:t>
            </a:r>
            <a:r>
              <a:rPr b="1" i="0" lang="en" sz="1300" u="none" cap="none" strike="noStrike">
                <a:solidFill>
                  <a:srgbClr val="42BFE0"/>
                </a:solidFill>
                <a:latin typeface="Oswald"/>
                <a:ea typeface="Oswald"/>
                <a:cs typeface="Oswald"/>
                <a:sym typeface="Oswald"/>
              </a:rPr>
              <a:t>10% </a:t>
            </a:r>
            <a:r>
              <a:rPr b="0" i="0" lang="en" sz="1300" u="none" cap="none" strike="noStrike">
                <a:solidFill>
                  <a:schemeClr val="dk1"/>
                </a:solidFill>
                <a:latin typeface="Oswald"/>
                <a:ea typeface="Oswald"/>
                <a:cs typeface="Oswald"/>
                <a:sym typeface="Oswald"/>
              </a:rPr>
              <a:t>discount will be deducted from the individual contributions made by members of consortia of 10 or more organisations.</a:t>
            </a:r>
            <a:endParaRPr b="0" i="0" sz="1300" u="none" cap="none" strike="noStrike">
              <a:solidFill>
                <a:schemeClr val="dk1"/>
              </a:solidFill>
              <a:latin typeface="Oswald"/>
              <a:ea typeface="Oswald"/>
              <a:cs typeface="Oswald"/>
              <a:sym typeface="Oswald"/>
            </a:endParaRPr>
          </a:p>
        </p:txBody>
      </p:sp>
      <p:pic>
        <p:nvPicPr>
          <p:cNvPr id="420" name="Google Shape;420;p25"/>
          <p:cNvPicPr preferRelativeResize="0"/>
          <p:nvPr/>
        </p:nvPicPr>
        <p:blipFill rotWithShape="1">
          <a:blip r:embed="rId4">
            <a:alphaModFix/>
          </a:blip>
          <a:srcRect b="0" l="0" r="0" t="0"/>
          <a:stretch/>
        </p:blipFill>
        <p:spPr>
          <a:xfrm>
            <a:off x="524600" y="1426125"/>
            <a:ext cx="1175359" cy="529501"/>
          </a:xfrm>
          <a:prstGeom prst="rect">
            <a:avLst/>
          </a:prstGeom>
          <a:noFill/>
          <a:ln>
            <a:noFill/>
          </a:ln>
        </p:spPr>
      </p:pic>
      <p:pic>
        <p:nvPicPr>
          <p:cNvPr id="421" name="Google Shape;421;p25"/>
          <p:cNvPicPr preferRelativeResize="0"/>
          <p:nvPr/>
        </p:nvPicPr>
        <p:blipFill rotWithShape="1">
          <a:blip r:embed="rId5">
            <a:alphaModFix/>
          </a:blip>
          <a:srcRect b="0" l="0" r="0" t="0"/>
          <a:stretch/>
        </p:blipFill>
        <p:spPr>
          <a:xfrm>
            <a:off x="3350749" y="1060028"/>
            <a:ext cx="4858102" cy="25898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26"/>
          <p:cNvSpPr/>
          <p:nvPr/>
        </p:nvSpPr>
        <p:spPr>
          <a:xfrm>
            <a:off x="0" y="0"/>
            <a:ext cx="3027900" cy="5143500"/>
          </a:xfrm>
          <a:prstGeom prst="rect">
            <a:avLst/>
          </a:pr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26"/>
          <p:cNvSpPr txBox="1"/>
          <p:nvPr>
            <p:ph type="title"/>
          </p:nvPr>
        </p:nvSpPr>
        <p:spPr>
          <a:xfrm>
            <a:off x="524600" y="2074650"/>
            <a:ext cx="2351400" cy="18327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SzPct val="38889"/>
              <a:buNone/>
            </a:pPr>
            <a:r>
              <a:t/>
            </a:r>
            <a:endParaRPr sz="4000">
              <a:solidFill>
                <a:srgbClr val="222222"/>
              </a:solidFill>
              <a:latin typeface="Oswald"/>
              <a:ea typeface="Oswald"/>
              <a:cs typeface="Oswald"/>
              <a:sym typeface="Oswald"/>
            </a:endParaRPr>
          </a:p>
          <a:p>
            <a:pPr indent="0" lvl="0" marL="0" rtl="0" algn="l">
              <a:lnSpc>
                <a:spcPct val="90000"/>
              </a:lnSpc>
              <a:spcBef>
                <a:spcPts val="0"/>
              </a:spcBef>
              <a:spcAft>
                <a:spcPts val="0"/>
              </a:spcAft>
              <a:buSzPct val="38889"/>
              <a:buNone/>
            </a:pPr>
            <a:r>
              <a:t/>
            </a:r>
            <a:endParaRPr sz="4000">
              <a:solidFill>
                <a:srgbClr val="222222"/>
              </a:solidFill>
              <a:latin typeface="Oswald"/>
              <a:ea typeface="Oswald"/>
              <a:cs typeface="Oswald"/>
              <a:sym typeface="Oswald"/>
            </a:endParaRPr>
          </a:p>
          <a:p>
            <a:pPr indent="0" lvl="0" marL="0" rtl="0" algn="l">
              <a:lnSpc>
                <a:spcPct val="90000"/>
              </a:lnSpc>
              <a:spcBef>
                <a:spcPts val="0"/>
              </a:spcBef>
              <a:spcAft>
                <a:spcPts val="0"/>
              </a:spcAft>
              <a:buSzPct val="38889"/>
              <a:buNone/>
            </a:pPr>
            <a:r>
              <a:rPr lang="en" sz="4000">
                <a:solidFill>
                  <a:srgbClr val="222222"/>
                </a:solidFill>
                <a:latin typeface="Oswald"/>
                <a:ea typeface="Oswald"/>
                <a:cs typeface="Oswald"/>
                <a:sym typeface="Oswald"/>
              </a:rPr>
              <a:t>Redalyc/</a:t>
            </a:r>
            <a:endParaRPr sz="4000">
              <a:solidFill>
                <a:srgbClr val="222222"/>
              </a:solidFill>
              <a:latin typeface="Oswald"/>
              <a:ea typeface="Oswald"/>
              <a:cs typeface="Oswald"/>
              <a:sym typeface="Oswald"/>
            </a:endParaRPr>
          </a:p>
          <a:p>
            <a:pPr indent="0" lvl="0" marL="0" rtl="0" algn="l">
              <a:lnSpc>
                <a:spcPct val="90000"/>
              </a:lnSpc>
              <a:spcBef>
                <a:spcPts val="0"/>
              </a:spcBef>
              <a:spcAft>
                <a:spcPts val="0"/>
              </a:spcAft>
              <a:buSzPct val="38889"/>
              <a:buNone/>
            </a:pPr>
            <a:r>
              <a:rPr lang="en" sz="4000">
                <a:solidFill>
                  <a:srgbClr val="222222"/>
                </a:solidFill>
                <a:latin typeface="Oswald"/>
                <a:ea typeface="Oswald"/>
                <a:cs typeface="Oswald"/>
                <a:sym typeface="Oswald"/>
              </a:rPr>
              <a:t>AmeliCA</a:t>
            </a:r>
            <a:endParaRPr sz="4000">
              <a:solidFill>
                <a:srgbClr val="222222"/>
              </a:solidFill>
              <a:latin typeface="Oswald"/>
              <a:ea typeface="Oswald"/>
              <a:cs typeface="Oswald"/>
              <a:sym typeface="Oswald"/>
            </a:endParaRPr>
          </a:p>
          <a:p>
            <a:pPr indent="0" lvl="0" marL="0" rtl="0" algn="l">
              <a:lnSpc>
                <a:spcPct val="96000"/>
              </a:lnSpc>
              <a:spcBef>
                <a:spcPts val="2100"/>
              </a:spcBef>
              <a:spcAft>
                <a:spcPts val="0"/>
              </a:spcAft>
              <a:buSzPct val="52380"/>
              <a:buNone/>
            </a:pPr>
            <a:r>
              <a:rPr lang="en" sz="2100">
                <a:latin typeface="Oswald"/>
                <a:ea typeface="Oswald"/>
                <a:cs typeface="Oswald"/>
                <a:sym typeface="Oswald"/>
              </a:rPr>
              <a:t>OPEN INFRASTRUCTURE FOR ADVANCING DIAMOND OPEN ACCESS PUBLISHING</a:t>
            </a:r>
            <a:endParaRPr sz="2100">
              <a:latin typeface="Oswald"/>
              <a:ea typeface="Oswald"/>
              <a:cs typeface="Oswald"/>
              <a:sym typeface="Oswald"/>
            </a:endParaRPr>
          </a:p>
          <a:p>
            <a:pPr indent="0" lvl="0" marL="0" rtl="0" algn="l">
              <a:lnSpc>
                <a:spcPct val="90000"/>
              </a:lnSpc>
              <a:spcBef>
                <a:spcPts val="2100"/>
              </a:spcBef>
              <a:spcAft>
                <a:spcPts val="0"/>
              </a:spcAft>
              <a:buSzPct val="38889"/>
              <a:buNone/>
            </a:pPr>
            <a:r>
              <a:t/>
            </a:r>
            <a:endParaRPr sz="4000">
              <a:solidFill>
                <a:srgbClr val="222222"/>
              </a:solidFill>
              <a:latin typeface="Oswald"/>
              <a:ea typeface="Oswald"/>
              <a:cs typeface="Oswald"/>
              <a:sym typeface="Oswald"/>
            </a:endParaRPr>
          </a:p>
        </p:txBody>
      </p:sp>
      <p:pic>
        <p:nvPicPr>
          <p:cNvPr descr="SCOSS support DOAB and OAPEN | Directory of Open Access Books" id="428" name="Google Shape;428;p26"/>
          <p:cNvPicPr preferRelativeResize="0"/>
          <p:nvPr/>
        </p:nvPicPr>
        <p:blipFill rotWithShape="1">
          <a:blip r:embed="rId3">
            <a:alphaModFix/>
          </a:blip>
          <a:srcRect b="15367" l="0" r="0" t="18017"/>
          <a:stretch/>
        </p:blipFill>
        <p:spPr>
          <a:xfrm>
            <a:off x="8067911" y="4590578"/>
            <a:ext cx="920275" cy="362921"/>
          </a:xfrm>
          <a:prstGeom prst="rect">
            <a:avLst/>
          </a:prstGeom>
          <a:noFill/>
          <a:ln>
            <a:noFill/>
          </a:ln>
        </p:spPr>
      </p:pic>
      <p:pic>
        <p:nvPicPr>
          <p:cNvPr id="429" name="Google Shape;429;p26"/>
          <p:cNvPicPr preferRelativeResize="0"/>
          <p:nvPr/>
        </p:nvPicPr>
        <p:blipFill rotWithShape="1">
          <a:blip r:embed="rId4">
            <a:alphaModFix/>
          </a:blip>
          <a:srcRect b="0" l="0" r="0" t="0"/>
          <a:stretch/>
        </p:blipFill>
        <p:spPr>
          <a:xfrm>
            <a:off x="524600" y="898750"/>
            <a:ext cx="1683661" cy="424200"/>
          </a:xfrm>
          <a:prstGeom prst="rect">
            <a:avLst/>
          </a:prstGeom>
          <a:noFill/>
          <a:ln>
            <a:noFill/>
          </a:ln>
        </p:spPr>
      </p:pic>
      <p:pic>
        <p:nvPicPr>
          <p:cNvPr id="430" name="Google Shape;430;p26"/>
          <p:cNvPicPr preferRelativeResize="0"/>
          <p:nvPr/>
        </p:nvPicPr>
        <p:blipFill rotWithShape="1">
          <a:blip r:embed="rId5">
            <a:alphaModFix/>
          </a:blip>
          <a:srcRect b="0" l="0" r="0" t="0"/>
          <a:stretch/>
        </p:blipFill>
        <p:spPr>
          <a:xfrm>
            <a:off x="524610" y="1322938"/>
            <a:ext cx="1227301" cy="457918"/>
          </a:xfrm>
          <a:prstGeom prst="rect">
            <a:avLst/>
          </a:prstGeom>
          <a:noFill/>
          <a:ln>
            <a:noFill/>
          </a:ln>
        </p:spPr>
      </p:pic>
      <p:sp>
        <p:nvSpPr>
          <p:cNvPr id="431" name="Google Shape;431;p26"/>
          <p:cNvSpPr txBox="1"/>
          <p:nvPr/>
        </p:nvSpPr>
        <p:spPr>
          <a:xfrm>
            <a:off x="3310125" y="358950"/>
            <a:ext cx="24561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30000"/>
              </a:lnSpc>
              <a:spcBef>
                <a:spcPts val="1100"/>
              </a:spcBef>
              <a:spcAft>
                <a:spcPts val="1100"/>
              </a:spcAft>
              <a:buClr>
                <a:srgbClr val="000000"/>
              </a:buClr>
              <a:buSzPts val="1500"/>
              <a:buFont typeface="Arial"/>
              <a:buNone/>
            </a:pPr>
            <a:r>
              <a:rPr b="0" i="0" lang="en" sz="1500" u="none" cap="none" strike="noStrike">
                <a:solidFill>
                  <a:schemeClr val="dk1"/>
                </a:solidFill>
                <a:latin typeface="Oswald"/>
                <a:ea typeface="Oswald"/>
                <a:cs typeface="Oswald"/>
                <a:sym typeface="Oswald"/>
              </a:rPr>
              <a:t>REDALYC</a:t>
            </a:r>
            <a:endParaRPr b="0" i="0" sz="1500" u="none" cap="none" strike="noStrike">
              <a:solidFill>
                <a:schemeClr val="dk1"/>
              </a:solidFill>
              <a:latin typeface="Oswald"/>
              <a:ea typeface="Oswald"/>
              <a:cs typeface="Oswald"/>
              <a:sym typeface="Oswald"/>
            </a:endParaRPr>
          </a:p>
        </p:txBody>
      </p:sp>
      <p:sp>
        <p:nvSpPr>
          <p:cNvPr id="432" name="Google Shape;432;p26"/>
          <p:cNvSpPr txBox="1"/>
          <p:nvPr/>
        </p:nvSpPr>
        <p:spPr>
          <a:xfrm>
            <a:off x="3310138" y="898750"/>
            <a:ext cx="2456100" cy="376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dk1"/>
                </a:solidFill>
                <a:uFill>
                  <a:noFill/>
                </a:uFill>
                <a:latin typeface="Oswald"/>
                <a:ea typeface="Oswald"/>
                <a:cs typeface="Oswald"/>
                <a:sym typeface="Oswald"/>
                <a:hlinkClick r:id="rId6">
                  <a:extLst>
                    <a:ext uri="{A12FA001-AC4F-418D-AE19-62706E023703}">
                      <ahyp:hlinkClr val="tx"/>
                    </a:ext>
                  </a:extLst>
                </a:hlinkClick>
              </a:rPr>
              <a:t>Open Access journal index and article-hosting</a:t>
            </a:r>
            <a:r>
              <a:rPr b="0" i="0" lang="en" sz="1300" u="none" cap="none" strike="noStrike">
                <a:solidFill>
                  <a:schemeClr val="dk1"/>
                </a:solidFill>
                <a:latin typeface="Oswald"/>
                <a:ea typeface="Oswald"/>
                <a:cs typeface="Oswald"/>
                <a:sym typeface="Oswald"/>
              </a:rPr>
              <a:t> platform</a:t>
            </a:r>
            <a:endParaRPr b="0" i="0" sz="1300" u="none" cap="none" strike="noStrike">
              <a:solidFill>
                <a:schemeClr val="dk1"/>
              </a:solidFill>
              <a:latin typeface="Oswald"/>
              <a:ea typeface="Oswald"/>
              <a:cs typeface="Oswald"/>
              <a:sym typeface="Oswald"/>
            </a:endParaRPr>
          </a:p>
          <a:p>
            <a:pPr indent="0" lvl="0" marL="45720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Oswald"/>
                <a:ea typeface="Oswald"/>
                <a:cs typeface="Oswald"/>
                <a:sym typeface="Oswald"/>
              </a:rPr>
              <a:t>I</a:t>
            </a:r>
            <a:r>
              <a:rPr b="0" i="0" lang="en" sz="1300" u="none" cap="none" strike="noStrike">
                <a:solidFill>
                  <a:schemeClr val="dk1"/>
                </a:solidFill>
                <a:uFill>
                  <a:noFill/>
                </a:uFill>
                <a:latin typeface="Oswald"/>
                <a:ea typeface="Oswald"/>
                <a:cs typeface="Oswald"/>
                <a:sym typeface="Oswald"/>
                <a:hlinkClick r:id="rId7">
                  <a:extLst>
                    <a:ext uri="{A12FA001-AC4F-418D-AE19-62706E023703}">
                      <ahyp:hlinkClr val="tx"/>
                    </a:ext>
                  </a:extLst>
                </a:hlinkClick>
              </a:rPr>
              <a:t>ncludes journal quality assessment processes, full-text articles' hosting, automatic editorial workflow technology, metrics, and author-level services.</a:t>
            </a:r>
            <a:endParaRPr b="0" i="0" sz="1300" u="none" cap="none" strike="noStrike">
              <a:solidFill>
                <a:schemeClr val="dk1"/>
              </a:solidFill>
              <a:latin typeface="Oswald"/>
              <a:ea typeface="Oswald"/>
              <a:cs typeface="Oswald"/>
              <a:sym typeface="Oswald"/>
            </a:endParaRPr>
          </a:p>
          <a:p>
            <a:pPr indent="0" lvl="0" marL="45720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Oswald"/>
              <a:ea typeface="Oswald"/>
              <a:cs typeface="Oswald"/>
              <a:sym typeface="Oswald"/>
            </a:endParaRPr>
          </a:p>
          <a:p>
            <a:pPr indent="0" lvl="0" marL="0" marR="0" rtl="0" algn="l">
              <a:lnSpc>
                <a:spcPct val="130000"/>
              </a:lnSpc>
              <a:spcBef>
                <a:spcPts val="1100"/>
              </a:spcBef>
              <a:spcAft>
                <a:spcPts val="0"/>
              </a:spcAft>
              <a:buClr>
                <a:srgbClr val="000000"/>
              </a:buClr>
              <a:buSzPts val="1300"/>
              <a:buFont typeface="Arial"/>
              <a:buNone/>
            </a:pPr>
            <a:r>
              <a:rPr b="1" i="0" lang="en" sz="1300" u="none" cap="none" strike="noStrike">
                <a:solidFill>
                  <a:schemeClr val="dk1"/>
                </a:solidFill>
                <a:uFill>
                  <a:noFill/>
                </a:uFill>
                <a:latin typeface="Oswald"/>
                <a:ea typeface="Oswald"/>
                <a:cs typeface="Oswald"/>
                <a:sym typeface="Oswald"/>
                <a:hlinkClick r:id="rId8">
                  <a:extLst>
                    <a:ext uri="{A12FA001-AC4F-418D-AE19-62706E023703}">
                      <ahyp:hlinkClr val="tx"/>
                    </a:ext>
                  </a:extLst>
                </a:hlinkClick>
              </a:rPr>
              <a:t>1,400 </a:t>
            </a:r>
            <a:r>
              <a:rPr b="0" i="0" lang="en" sz="1300" u="none" cap="none" strike="noStrike">
                <a:solidFill>
                  <a:schemeClr val="dk1"/>
                </a:solidFill>
                <a:uFill>
                  <a:noFill/>
                </a:uFill>
                <a:latin typeface="Oswald"/>
                <a:ea typeface="Oswald"/>
                <a:cs typeface="Oswald"/>
                <a:sym typeface="Oswald"/>
                <a:hlinkClick r:id="rId9">
                  <a:extLst>
                    <a:ext uri="{A12FA001-AC4F-418D-AE19-62706E023703}">
                      <ahyp:hlinkClr val="tx"/>
                    </a:ext>
                  </a:extLst>
                </a:hlinkClick>
              </a:rPr>
              <a:t>Open Access peer-reviewed journals published by </a:t>
            </a:r>
            <a:r>
              <a:rPr b="1" i="0" lang="en" sz="1300" u="none" cap="none" strike="noStrike">
                <a:solidFill>
                  <a:srgbClr val="000000"/>
                </a:solidFill>
                <a:latin typeface="Oswald"/>
                <a:ea typeface="Oswald"/>
                <a:cs typeface="Oswald"/>
                <a:sym typeface="Oswald"/>
              </a:rPr>
              <a:t>670 </a:t>
            </a:r>
            <a:r>
              <a:rPr b="0" i="0" lang="en" sz="1300" u="none" cap="none" strike="noStrike">
                <a:solidFill>
                  <a:schemeClr val="dk1"/>
                </a:solidFill>
                <a:uFill>
                  <a:noFill/>
                </a:uFill>
                <a:latin typeface="Oswald"/>
                <a:ea typeface="Oswald"/>
                <a:cs typeface="Oswald"/>
                <a:sym typeface="Oswald"/>
                <a:hlinkClick r:id="rId10">
                  <a:extLst>
                    <a:ext uri="{A12FA001-AC4F-418D-AE19-62706E023703}">
                      <ahyp:hlinkClr val="tx"/>
                    </a:ext>
                  </a:extLst>
                </a:hlinkClick>
              </a:rPr>
              <a:t>institutions from </a:t>
            </a:r>
            <a:r>
              <a:rPr b="1" i="0" lang="en" sz="1300" u="none" cap="none" strike="noStrike">
                <a:solidFill>
                  <a:schemeClr val="dk1"/>
                </a:solidFill>
                <a:uFill>
                  <a:noFill/>
                </a:uFill>
                <a:latin typeface="Oswald"/>
                <a:ea typeface="Oswald"/>
                <a:cs typeface="Oswald"/>
                <a:sym typeface="Oswald"/>
                <a:hlinkClick r:id="rId11">
                  <a:extLst>
                    <a:ext uri="{A12FA001-AC4F-418D-AE19-62706E023703}">
                      <ahyp:hlinkClr val="tx"/>
                    </a:ext>
                  </a:extLst>
                </a:hlinkClick>
              </a:rPr>
              <a:t>31</a:t>
            </a:r>
            <a:r>
              <a:rPr b="0" i="0" lang="en" sz="1300" u="none" cap="none" strike="noStrike">
                <a:solidFill>
                  <a:schemeClr val="dk1"/>
                </a:solidFill>
                <a:uFill>
                  <a:noFill/>
                </a:uFill>
                <a:latin typeface="Oswald"/>
                <a:ea typeface="Oswald"/>
                <a:cs typeface="Oswald"/>
                <a:sym typeface="Oswald"/>
                <a:hlinkClick r:id="rId12">
                  <a:extLst>
                    <a:ext uri="{A12FA001-AC4F-418D-AE19-62706E023703}">
                      <ahyp:hlinkClr val="tx"/>
                    </a:ext>
                  </a:extLst>
                </a:hlinkClick>
              </a:rPr>
              <a:t> countries </a:t>
            </a:r>
            <a:endParaRPr b="0" i="0" sz="1300" u="none" cap="none" strike="noStrike">
              <a:solidFill>
                <a:schemeClr val="dk1"/>
              </a:solidFill>
              <a:latin typeface="Arial"/>
              <a:ea typeface="Arial"/>
              <a:cs typeface="Arial"/>
              <a:sym typeface="Arial"/>
            </a:endParaRPr>
          </a:p>
          <a:p>
            <a:pPr indent="0" lvl="0" marL="0" marR="0" rtl="0" algn="l">
              <a:lnSpc>
                <a:spcPct val="130000"/>
              </a:lnSpc>
              <a:spcBef>
                <a:spcPts val="1100"/>
              </a:spcBef>
              <a:spcAft>
                <a:spcPts val="1100"/>
              </a:spcAft>
              <a:buClr>
                <a:srgbClr val="000000"/>
              </a:buClr>
              <a:buSzPts val="1300"/>
              <a:buFont typeface="Arial"/>
              <a:buNone/>
            </a:pPr>
            <a:r>
              <a:rPr b="1" i="0" lang="en" sz="1300" u="none" cap="none" strike="noStrike">
                <a:solidFill>
                  <a:schemeClr val="dk1"/>
                </a:solidFill>
                <a:uFill>
                  <a:noFill/>
                </a:uFill>
                <a:latin typeface="Oswald"/>
                <a:ea typeface="Oswald"/>
                <a:cs typeface="Oswald"/>
                <a:sym typeface="Oswald"/>
                <a:hlinkClick r:id="rId13">
                  <a:extLst>
                    <a:ext uri="{A12FA001-AC4F-418D-AE19-62706E023703}">
                      <ahyp:hlinkClr val="tx"/>
                    </a:ext>
                  </a:extLst>
                </a:hlinkClick>
              </a:rPr>
              <a:t>&gt;700,000</a:t>
            </a:r>
            <a:r>
              <a:rPr b="0" i="0" lang="en" sz="1300" u="none" cap="none" strike="noStrike">
                <a:solidFill>
                  <a:schemeClr val="dk1"/>
                </a:solidFill>
                <a:uFill>
                  <a:noFill/>
                </a:uFill>
                <a:latin typeface="Oswald"/>
                <a:ea typeface="Oswald"/>
                <a:cs typeface="Oswald"/>
                <a:sym typeface="Oswald"/>
                <a:hlinkClick r:id="rId14">
                  <a:extLst>
                    <a:ext uri="{A12FA001-AC4F-418D-AE19-62706E023703}">
                      <ahyp:hlinkClr val="tx"/>
                    </a:ext>
                  </a:extLst>
                </a:hlinkClick>
              </a:rPr>
              <a:t> full-text articles in several different languages authored by </a:t>
            </a:r>
            <a:r>
              <a:rPr b="1" i="0" lang="en" sz="1300" u="none" cap="none" strike="noStrike">
                <a:solidFill>
                  <a:schemeClr val="dk1"/>
                </a:solidFill>
                <a:uFill>
                  <a:noFill/>
                </a:uFill>
                <a:latin typeface="Oswald"/>
                <a:ea typeface="Oswald"/>
                <a:cs typeface="Oswald"/>
                <a:sym typeface="Oswald"/>
                <a:hlinkClick r:id="rId15">
                  <a:extLst>
                    <a:ext uri="{A12FA001-AC4F-418D-AE19-62706E023703}">
                      <ahyp:hlinkClr val="tx"/>
                    </a:ext>
                  </a:extLst>
                </a:hlinkClick>
              </a:rPr>
              <a:t>1.8 million</a:t>
            </a:r>
            <a:r>
              <a:rPr b="0" i="0" lang="en" sz="1300" u="none" cap="none" strike="noStrike">
                <a:solidFill>
                  <a:schemeClr val="dk1"/>
                </a:solidFill>
                <a:uFill>
                  <a:noFill/>
                </a:uFill>
                <a:latin typeface="Oswald"/>
                <a:ea typeface="Oswald"/>
                <a:cs typeface="Oswald"/>
                <a:sym typeface="Oswald"/>
                <a:hlinkClick r:id="rId16">
                  <a:extLst>
                    <a:ext uri="{A12FA001-AC4F-418D-AE19-62706E023703}">
                      <ahyp:hlinkClr val="tx"/>
                    </a:ext>
                  </a:extLst>
                </a:hlinkClick>
              </a:rPr>
              <a:t> authors from </a:t>
            </a:r>
            <a:r>
              <a:rPr b="1" i="0" lang="en" sz="1300" u="none" cap="none" strike="noStrike">
                <a:solidFill>
                  <a:schemeClr val="dk1"/>
                </a:solidFill>
                <a:uFill>
                  <a:noFill/>
                </a:uFill>
                <a:latin typeface="Oswald"/>
                <a:ea typeface="Oswald"/>
                <a:cs typeface="Oswald"/>
                <a:sym typeface="Oswald"/>
                <a:hlinkClick r:id="rId17">
                  <a:extLst>
                    <a:ext uri="{A12FA001-AC4F-418D-AE19-62706E023703}">
                      <ahyp:hlinkClr val="tx"/>
                    </a:ext>
                  </a:extLst>
                </a:hlinkClick>
              </a:rPr>
              <a:t>150</a:t>
            </a:r>
            <a:r>
              <a:rPr b="0" i="0" lang="en" sz="1300" u="none" cap="none" strike="noStrike">
                <a:solidFill>
                  <a:schemeClr val="dk1"/>
                </a:solidFill>
                <a:uFill>
                  <a:noFill/>
                </a:uFill>
                <a:latin typeface="Oswald"/>
                <a:ea typeface="Oswald"/>
                <a:cs typeface="Oswald"/>
                <a:sym typeface="Oswald"/>
                <a:hlinkClick r:id="rId18">
                  <a:extLst>
                    <a:ext uri="{A12FA001-AC4F-418D-AE19-62706E023703}">
                      <ahyp:hlinkClr val="tx"/>
                    </a:ext>
                  </a:extLst>
                </a:hlinkClick>
              </a:rPr>
              <a:t> countries.</a:t>
            </a:r>
            <a:endParaRPr b="0" i="0" sz="1300" u="none" cap="none" strike="noStrike">
              <a:solidFill>
                <a:schemeClr val="dk1"/>
              </a:solidFill>
              <a:latin typeface="Oswald"/>
              <a:ea typeface="Oswald"/>
              <a:cs typeface="Oswald"/>
              <a:sym typeface="Oswald"/>
            </a:endParaRPr>
          </a:p>
        </p:txBody>
      </p:sp>
      <p:cxnSp>
        <p:nvCxnSpPr>
          <p:cNvPr id="433" name="Google Shape;433;p26"/>
          <p:cNvCxnSpPr/>
          <p:nvPr/>
        </p:nvCxnSpPr>
        <p:spPr>
          <a:xfrm>
            <a:off x="6048463" y="1112950"/>
            <a:ext cx="0" cy="3363300"/>
          </a:xfrm>
          <a:prstGeom prst="straightConnector1">
            <a:avLst/>
          </a:prstGeom>
          <a:noFill/>
          <a:ln cap="flat" cmpd="sng" w="9525">
            <a:solidFill>
              <a:srgbClr val="42BFE0"/>
            </a:solidFill>
            <a:prstDash val="solid"/>
            <a:round/>
            <a:headEnd len="sm" w="sm" type="none"/>
            <a:tailEnd len="sm" w="sm" type="none"/>
          </a:ln>
        </p:spPr>
      </p:cxnSp>
      <p:sp>
        <p:nvSpPr>
          <p:cNvPr id="434" name="Google Shape;434;p26"/>
          <p:cNvSpPr txBox="1"/>
          <p:nvPr/>
        </p:nvSpPr>
        <p:spPr>
          <a:xfrm>
            <a:off x="6330700" y="898738"/>
            <a:ext cx="2456100" cy="3052800"/>
          </a:xfrm>
          <a:prstGeom prst="rect">
            <a:avLst/>
          </a:prstGeom>
          <a:noFill/>
          <a:ln>
            <a:noFill/>
          </a:ln>
        </p:spPr>
        <p:txBody>
          <a:bodyPr anchorCtr="0" anchor="t" bIns="91425" lIns="91425" spcFirstLastPara="1" rIns="91425" wrap="square" tIns="91425">
            <a:spAutoFit/>
          </a:bodyPr>
          <a:lstStyle/>
          <a:p>
            <a:pPr indent="0" lvl="0" marL="0" marR="0" rtl="0" algn="l">
              <a:lnSpc>
                <a:spcPct val="130000"/>
              </a:lnSpc>
              <a:spcBef>
                <a:spcPts val="1100"/>
              </a:spcBef>
              <a:spcAft>
                <a:spcPts val="0"/>
              </a:spcAft>
              <a:buClr>
                <a:srgbClr val="000000"/>
              </a:buClr>
              <a:buSzPts val="1200"/>
              <a:buFont typeface="Arial"/>
              <a:buNone/>
            </a:pPr>
            <a:r>
              <a:rPr b="0" i="0" lang="en" sz="1200" u="none" cap="none" strike="noStrike">
                <a:solidFill>
                  <a:schemeClr val="dk1"/>
                </a:solidFill>
                <a:latin typeface="Oswald"/>
                <a:ea typeface="Oswald"/>
                <a:cs typeface="Oswald"/>
                <a:sym typeface="Oswald"/>
              </a:rPr>
              <a:t>M</a:t>
            </a:r>
            <a:r>
              <a:rPr b="0" i="0" lang="en" sz="1200" u="none" cap="none" strike="noStrike">
                <a:solidFill>
                  <a:schemeClr val="dk1"/>
                </a:solidFill>
                <a:uFill>
                  <a:noFill/>
                </a:uFill>
                <a:latin typeface="Oswald"/>
                <a:ea typeface="Oswald"/>
                <a:cs typeface="Oswald"/>
                <a:sym typeface="Oswald"/>
                <a:hlinkClick r:id="rId19">
                  <a:extLst>
                    <a:ext uri="{A12FA001-AC4F-418D-AE19-62706E023703}">
                      <ahyp:hlinkClr val="tx"/>
                    </a:ext>
                  </a:extLst>
                </a:hlinkClick>
              </a:rPr>
              <a:t>ulti-institutional community-driven initiative supported by UNESCO and led by Redalyc and CLACSO</a:t>
            </a:r>
            <a:endParaRPr b="0" i="0" sz="1200" u="none" cap="none" strike="noStrike">
              <a:solidFill>
                <a:schemeClr val="dk1"/>
              </a:solidFill>
              <a:latin typeface="Oswald"/>
              <a:ea typeface="Oswald"/>
              <a:cs typeface="Oswald"/>
              <a:sym typeface="Oswald"/>
            </a:endParaRPr>
          </a:p>
          <a:p>
            <a:pPr indent="0" lvl="0" marL="0" marR="0" rtl="0" algn="l">
              <a:lnSpc>
                <a:spcPct val="130000"/>
              </a:lnSpc>
              <a:spcBef>
                <a:spcPts val="1100"/>
              </a:spcBef>
              <a:spcAft>
                <a:spcPts val="0"/>
              </a:spcAft>
              <a:buClr>
                <a:srgbClr val="000000"/>
              </a:buClr>
              <a:buSzPts val="1200"/>
              <a:buFont typeface="Arial"/>
              <a:buNone/>
            </a:pPr>
            <a:r>
              <a:rPr b="0" i="0" lang="en" sz="1200" u="none" cap="none" strike="noStrike">
                <a:solidFill>
                  <a:schemeClr val="dk1"/>
                </a:solidFill>
                <a:latin typeface="Oswald"/>
                <a:ea typeface="Oswald"/>
                <a:cs typeface="Oswald"/>
                <a:sym typeface="Oswald"/>
              </a:rPr>
              <a:t>F</a:t>
            </a:r>
            <a:r>
              <a:rPr b="0" i="0" lang="en" sz="1200" u="none" cap="none" strike="noStrike">
                <a:solidFill>
                  <a:schemeClr val="dk1"/>
                </a:solidFill>
                <a:uFill>
                  <a:noFill/>
                </a:uFill>
                <a:latin typeface="Oswald"/>
                <a:ea typeface="Oswald"/>
                <a:cs typeface="Oswald"/>
                <a:sym typeface="Oswald"/>
                <a:hlinkClick r:id="rId20">
                  <a:extLst>
                    <a:ext uri="{A12FA001-AC4F-418D-AE19-62706E023703}">
                      <ahyp:hlinkClr val="tx"/>
                    </a:ext>
                  </a:extLst>
                </a:hlinkClick>
              </a:rPr>
              <a:t>osters collaboration among different stakeholders, such as universities, journal editors, libraries, and the research community</a:t>
            </a:r>
            <a:endParaRPr b="0" i="0" sz="1200" u="none" cap="none" strike="noStrike">
              <a:solidFill>
                <a:srgbClr val="000000"/>
              </a:solidFill>
              <a:latin typeface="Oswald"/>
              <a:ea typeface="Oswald"/>
              <a:cs typeface="Oswald"/>
              <a:sym typeface="Oswald"/>
            </a:endParaRPr>
          </a:p>
          <a:p>
            <a:pPr indent="0" lvl="0" marL="0" marR="0" rtl="0" algn="l">
              <a:lnSpc>
                <a:spcPct val="130000"/>
              </a:lnSpc>
              <a:spcBef>
                <a:spcPts val="1100"/>
              </a:spcBef>
              <a:spcAft>
                <a:spcPts val="1100"/>
              </a:spcAft>
              <a:buClr>
                <a:srgbClr val="000000"/>
              </a:buClr>
              <a:buSzPts val="1200"/>
              <a:buFont typeface="Arial"/>
              <a:buNone/>
            </a:pPr>
            <a:r>
              <a:rPr b="0" i="0" lang="en" sz="1200" u="none" cap="none" strike="noStrike">
                <a:solidFill>
                  <a:srgbClr val="000000"/>
                </a:solidFill>
                <a:latin typeface="Oswald"/>
                <a:ea typeface="Oswald"/>
                <a:cs typeface="Oswald"/>
                <a:sym typeface="Oswald"/>
              </a:rPr>
              <a:t>Aims to </a:t>
            </a:r>
            <a:r>
              <a:rPr b="0" i="0" lang="en" sz="1200" u="none" cap="none" strike="noStrike">
                <a:solidFill>
                  <a:schemeClr val="dk1"/>
                </a:solidFill>
                <a:uFill>
                  <a:noFill/>
                </a:uFill>
                <a:latin typeface="Oswald"/>
                <a:ea typeface="Oswald"/>
                <a:cs typeface="Oswald"/>
                <a:sym typeface="Oswald"/>
                <a:hlinkClick r:id="rId21">
                  <a:extLst>
                    <a:ext uri="{A12FA001-AC4F-418D-AE19-62706E023703}">
                      <ahyp:hlinkClr val="tx"/>
                    </a:ext>
                  </a:extLst>
                </a:hlinkClick>
              </a:rPr>
              <a:t>achieve a more equitable and sustainable non-commercial scholarly communications through the respect of bibliodiversity and multilingualism </a:t>
            </a:r>
            <a:endParaRPr b="0" i="0" sz="1200" u="none" cap="none" strike="noStrike">
              <a:solidFill>
                <a:srgbClr val="000000"/>
              </a:solidFill>
              <a:latin typeface="Oswald"/>
              <a:ea typeface="Oswald"/>
              <a:cs typeface="Oswald"/>
              <a:sym typeface="Oswald"/>
            </a:endParaRPr>
          </a:p>
        </p:txBody>
      </p:sp>
      <p:sp>
        <p:nvSpPr>
          <p:cNvPr id="435" name="Google Shape;435;p26"/>
          <p:cNvSpPr txBox="1"/>
          <p:nvPr/>
        </p:nvSpPr>
        <p:spPr>
          <a:xfrm>
            <a:off x="6408025" y="358950"/>
            <a:ext cx="24561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30000"/>
              </a:lnSpc>
              <a:spcBef>
                <a:spcPts val="1100"/>
              </a:spcBef>
              <a:spcAft>
                <a:spcPts val="1100"/>
              </a:spcAft>
              <a:buClr>
                <a:srgbClr val="000000"/>
              </a:buClr>
              <a:buSzPts val="1500"/>
              <a:buFont typeface="Arial"/>
              <a:buNone/>
            </a:pPr>
            <a:r>
              <a:rPr b="0" i="0" lang="en" sz="1500" u="none" cap="none" strike="noStrike">
                <a:solidFill>
                  <a:schemeClr val="dk1"/>
                </a:solidFill>
                <a:latin typeface="Oswald"/>
                <a:ea typeface="Oswald"/>
                <a:cs typeface="Oswald"/>
                <a:sym typeface="Oswald"/>
              </a:rPr>
              <a:t>AMELICA</a:t>
            </a:r>
            <a:endParaRPr b="0" i="0" sz="1500" u="none" cap="none" strike="noStrike">
              <a:solidFill>
                <a:schemeClr val="dk1"/>
              </a:solidFill>
              <a:latin typeface="Oswald"/>
              <a:ea typeface="Oswald"/>
              <a:cs typeface="Oswald"/>
              <a:sym typeface="Oswa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27"/>
          <p:cNvSpPr/>
          <p:nvPr/>
        </p:nvSpPr>
        <p:spPr>
          <a:xfrm>
            <a:off x="0" y="0"/>
            <a:ext cx="3027900" cy="5143500"/>
          </a:xfrm>
          <a:prstGeom prst="rect">
            <a:avLst/>
          </a:pr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27"/>
          <p:cNvSpPr txBox="1"/>
          <p:nvPr>
            <p:ph type="title"/>
          </p:nvPr>
        </p:nvSpPr>
        <p:spPr>
          <a:xfrm>
            <a:off x="524600" y="2074650"/>
            <a:ext cx="2351400" cy="18327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SzPct val="38889"/>
              <a:buNone/>
            </a:pPr>
            <a:r>
              <a:t/>
            </a:r>
            <a:endParaRPr sz="4000">
              <a:solidFill>
                <a:srgbClr val="222222"/>
              </a:solidFill>
              <a:latin typeface="Oswald"/>
              <a:ea typeface="Oswald"/>
              <a:cs typeface="Oswald"/>
              <a:sym typeface="Oswald"/>
            </a:endParaRPr>
          </a:p>
          <a:p>
            <a:pPr indent="0" lvl="0" marL="0" rtl="0" algn="l">
              <a:lnSpc>
                <a:spcPct val="90000"/>
              </a:lnSpc>
              <a:spcBef>
                <a:spcPts val="0"/>
              </a:spcBef>
              <a:spcAft>
                <a:spcPts val="0"/>
              </a:spcAft>
              <a:buSzPct val="38889"/>
              <a:buNone/>
            </a:pPr>
            <a:r>
              <a:t/>
            </a:r>
            <a:endParaRPr sz="4000">
              <a:solidFill>
                <a:srgbClr val="222222"/>
              </a:solidFill>
              <a:latin typeface="Oswald"/>
              <a:ea typeface="Oswald"/>
              <a:cs typeface="Oswald"/>
              <a:sym typeface="Oswald"/>
            </a:endParaRPr>
          </a:p>
          <a:p>
            <a:pPr indent="0" lvl="0" marL="0" rtl="0" algn="l">
              <a:lnSpc>
                <a:spcPct val="90000"/>
              </a:lnSpc>
              <a:spcBef>
                <a:spcPts val="0"/>
              </a:spcBef>
              <a:spcAft>
                <a:spcPts val="0"/>
              </a:spcAft>
              <a:buSzPct val="38889"/>
              <a:buNone/>
            </a:pPr>
            <a:r>
              <a:rPr lang="en" sz="4000">
                <a:solidFill>
                  <a:srgbClr val="222222"/>
                </a:solidFill>
                <a:latin typeface="Oswald"/>
                <a:ea typeface="Oswald"/>
                <a:cs typeface="Oswald"/>
                <a:sym typeface="Oswald"/>
              </a:rPr>
              <a:t>Redalyc/</a:t>
            </a:r>
            <a:endParaRPr sz="4000">
              <a:solidFill>
                <a:srgbClr val="222222"/>
              </a:solidFill>
              <a:latin typeface="Oswald"/>
              <a:ea typeface="Oswald"/>
              <a:cs typeface="Oswald"/>
              <a:sym typeface="Oswald"/>
            </a:endParaRPr>
          </a:p>
          <a:p>
            <a:pPr indent="0" lvl="0" marL="0" rtl="0" algn="l">
              <a:lnSpc>
                <a:spcPct val="90000"/>
              </a:lnSpc>
              <a:spcBef>
                <a:spcPts val="0"/>
              </a:spcBef>
              <a:spcAft>
                <a:spcPts val="0"/>
              </a:spcAft>
              <a:buSzPct val="38889"/>
              <a:buNone/>
            </a:pPr>
            <a:r>
              <a:rPr lang="en" sz="4000">
                <a:solidFill>
                  <a:srgbClr val="222222"/>
                </a:solidFill>
                <a:latin typeface="Oswald"/>
                <a:ea typeface="Oswald"/>
                <a:cs typeface="Oswald"/>
                <a:sym typeface="Oswald"/>
              </a:rPr>
              <a:t>AmeliCA</a:t>
            </a:r>
            <a:endParaRPr sz="4000">
              <a:solidFill>
                <a:srgbClr val="222222"/>
              </a:solidFill>
              <a:latin typeface="Oswald"/>
              <a:ea typeface="Oswald"/>
              <a:cs typeface="Oswald"/>
              <a:sym typeface="Oswald"/>
            </a:endParaRPr>
          </a:p>
          <a:p>
            <a:pPr indent="0" lvl="0" marL="0" rtl="0" algn="l">
              <a:lnSpc>
                <a:spcPct val="96000"/>
              </a:lnSpc>
              <a:spcBef>
                <a:spcPts val="2100"/>
              </a:spcBef>
              <a:spcAft>
                <a:spcPts val="0"/>
              </a:spcAft>
              <a:buSzPct val="52380"/>
              <a:buNone/>
            </a:pPr>
            <a:r>
              <a:rPr lang="en" sz="2100">
                <a:latin typeface="Oswald"/>
                <a:ea typeface="Oswald"/>
                <a:cs typeface="Oswald"/>
                <a:sym typeface="Oswald"/>
              </a:rPr>
              <a:t>OPEN INFRASTRUCTURE FOR ADVANCING DIAMOND OPEN ACCESS PUBLISHING</a:t>
            </a:r>
            <a:endParaRPr sz="2100">
              <a:latin typeface="Oswald"/>
              <a:ea typeface="Oswald"/>
              <a:cs typeface="Oswald"/>
              <a:sym typeface="Oswald"/>
            </a:endParaRPr>
          </a:p>
          <a:p>
            <a:pPr indent="0" lvl="0" marL="0" rtl="0" algn="l">
              <a:lnSpc>
                <a:spcPct val="90000"/>
              </a:lnSpc>
              <a:spcBef>
                <a:spcPts val="2100"/>
              </a:spcBef>
              <a:spcAft>
                <a:spcPts val="0"/>
              </a:spcAft>
              <a:buSzPct val="38889"/>
              <a:buNone/>
            </a:pPr>
            <a:r>
              <a:t/>
            </a:r>
            <a:endParaRPr sz="4000">
              <a:solidFill>
                <a:srgbClr val="222222"/>
              </a:solidFill>
              <a:latin typeface="Oswald"/>
              <a:ea typeface="Oswald"/>
              <a:cs typeface="Oswald"/>
              <a:sym typeface="Oswald"/>
            </a:endParaRPr>
          </a:p>
        </p:txBody>
      </p:sp>
      <p:pic>
        <p:nvPicPr>
          <p:cNvPr descr="SCOSS support DOAB and OAPEN | Directory of Open Access Books" id="442" name="Google Shape;442;p27"/>
          <p:cNvPicPr preferRelativeResize="0"/>
          <p:nvPr/>
        </p:nvPicPr>
        <p:blipFill rotWithShape="1">
          <a:blip r:embed="rId3">
            <a:alphaModFix/>
          </a:blip>
          <a:srcRect b="15367" l="0" r="0" t="18017"/>
          <a:stretch/>
        </p:blipFill>
        <p:spPr>
          <a:xfrm>
            <a:off x="8067911" y="4590578"/>
            <a:ext cx="920275" cy="362921"/>
          </a:xfrm>
          <a:prstGeom prst="rect">
            <a:avLst/>
          </a:prstGeom>
          <a:noFill/>
          <a:ln>
            <a:noFill/>
          </a:ln>
        </p:spPr>
      </p:pic>
      <p:pic>
        <p:nvPicPr>
          <p:cNvPr id="443" name="Google Shape;443;p27"/>
          <p:cNvPicPr preferRelativeResize="0"/>
          <p:nvPr/>
        </p:nvPicPr>
        <p:blipFill rotWithShape="1">
          <a:blip r:embed="rId4">
            <a:alphaModFix/>
          </a:blip>
          <a:srcRect b="0" l="0" r="0" t="0"/>
          <a:stretch/>
        </p:blipFill>
        <p:spPr>
          <a:xfrm>
            <a:off x="524600" y="898750"/>
            <a:ext cx="1683661" cy="424200"/>
          </a:xfrm>
          <a:prstGeom prst="rect">
            <a:avLst/>
          </a:prstGeom>
          <a:noFill/>
          <a:ln>
            <a:noFill/>
          </a:ln>
        </p:spPr>
      </p:pic>
      <p:pic>
        <p:nvPicPr>
          <p:cNvPr id="444" name="Google Shape;444;p27"/>
          <p:cNvPicPr preferRelativeResize="0"/>
          <p:nvPr/>
        </p:nvPicPr>
        <p:blipFill rotWithShape="1">
          <a:blip r:embed="rId5">
            <a:alphaModFix/>
          </a:blip>
          <a:srcRect b="0" l="0" r="0" t="0"/>
          <a:stretch/>
        </p:blipFill>
        <p:spPr>
          <a:xfrm>
            <a:off x="524610" y="1322938"/>
            <a:ext cx="1227301" cy="457918"/>
          </a:xfrm>
          <a:prstGeom prst="rect">
            <a:avLst/>
          </a:prstGeom>
          <a:noFill/>
          <a:ln>
            <a:noFill/>
          </a:ln>
        </p:spPr>
      </p:pic>
      <p:sp>
        <p:nvSpPr>
          <p:cNvPr id="445" name="Google Shape;445;p27"/>
          <p:cNvSpPr txBox="1"/>
          <p:nvPr/>
        </p:nvSpPr>
        <p:spPr>
          <a:xfrm>
            <a:off x="3285000" y="729250"/>
            <a:ext cx="24561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30000"/>
              </a:lnSpc>
              <a:spcBef>
                <a:spcPts val="1100"/>
              </a:spcBef>
              <a:spcAft>
                <a:spcPts val="1100"/>
              </a:spcAft>
              <a:buClr>
                <a:srgbClr val="000000"/>
              </a:buClr>
              <a:buSzPts val="1500"/>
              <a:buFont typeface="Arial"/>
              <a:buNone/>
            </a:pPr>
            <a:r>
              <a:rPr b="0" i="0" lang="en" sz="1500" u="none" cap="none" strike="noStrike">
                <a:solidFill>
                  <a:schemeClr val="dk1"/>
                </a:solidFill>
                <a:latin typeface="Oswald"/>
                <a:ea typeface="Oswald"/>
                <a:cs typeface="Oswald"/>
                <a:sym typeface="Oswald"/>
              </a:rPr>
              <a:t>DONATION LEVELS</a:t>
            </a:r>
            <a:endParaRPr b="0" i="0" sz="1500" u="none" cap="none" strike="noStrike">
              <a:solidFill>
                <a:schemeClr val="dk1"/>
              </a:solidFill>
              <a:latin typeface="Oswald"/>
              <a:ea typeface="Oswald"/>
              <a:cs typeface="Oswald"/>
              <a:sym typeface="Oswald"/>
            </a:endParaRPr>
          </a:p>
        </p:txBody>
      </p:sp>
      <p:sp>
        <p:nvSpPr>
          <p:cNvPr id="446" name="Google Shape;446;p27"/>
          <p:cNvSpPr txBox="1"/>
          <p:nvPr/>
        </p:nvSpPr>
        <p:spPr>
          <a:xfrm>
            <a:off x="3343950" y="4383900"/>
            <a:ext cx="49305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30000"/>
              </a:lnSpc>
              <a:spcBef>
                <a:spcPts val="1100"/>
              </a:spcBef>
              <a:spcAft>
                <a:spcPts val="1100"/>
              </a:spcAft>
              <a:buClr>
                <a:srgbClr val="000000"/>
              </a:buClr>
              <a:buSzPts val="1300"/>
              <a:buFont typeface="Arial"/>
              <a:buNone/>
            </a:pPr>
            <a:r>
              <a:rPr b="0" i="0" lang="en" sz="1300" u="none" cap="none" strike="noStrike">
                <a:solidFill>
                  <a:schemeClr val="dk1"/>
                </a:solidFill>
                <a:latin typeface="Oswald"/>
                <a:ea typeface="Oswald"/>
                <a:cs typeface="Oswald"/>
                <a:sym typeface="Oswald"/>
              </a:rPr>
              <a:t>TO PLEDGE CONTACT </a:t>
            </a:r>
            <a:r>
              <a:rPr b="0" i="0" lang="en" sz="1100" u="none" cap="none" strike="noStrike">
                <a:solidFill>
                  <a:schemeClr val="dk1"/>
                </a:solidFill>
                <a:latin typeface="Oswald"/>
                <a:ea typeface="Oswald"/>
                <a:cs typeface="Oswald"/>
                <a:sym typeface="Oswald"/>
              </a:rPr>
              <a:t>Arianna Becerril at arianna.becerril@redalyc.org</a:t>
            </a:r>
            <a:endParaRPr b="0" i="0" sz="1300" u="none" cap="none" strike="noStrike">
              <a:solidFill>
                <a:schemeClr val="dk1"/>
              </a:solidFill>
              <a:latin typeface="Oswald"/>
              <a:ea typeface="Oswald"/>
              <a:cs typeface="Oswald"/>
              <a:sym typeface="Oswald"/>
            </a:endParaRPr>
          </a:p>
        </p:txBody>
      </p:sp>
      <p:sp>
        <p:nvSpPr>
          <p:cNvPr id="447" name="Google Shape;447;p27"/>
          <p:cNvSpPr txBox="1"/>
          <p:nvPr>
            <p:ph idx="4294967295" type="body"/>
          </p:nvPr>
        </p:nvSpPr>
        <p:spPr>
          <a:xfrm>
            <a:off x="3285000" y="376750"/>
            <a:ext cx="5274000" cy="2808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1200"/>
              </a:spcBef>
              <a:spcAft>
                <a:spcPts val="0"/>
              </a:spcAft>
              <a:buClr>
                <a:schemeClr val="dk1"/>
              </a:buClr>
              <a:buSzPts val="2100"/>
              <a:buNone/>
            </a:pPr>
            <a:r>
              <a:rPr lang="en" sz="1500">
                <a:solidFill>
                  <a:srgbClr val="222222"/>
                </a:solidFill>
                <a:latin typeface="Oswald"/>
                <a:ea typeface="Oswald"/>
                <a:cs typeface="Oswald"/>
                <a:sym typeface="Oswald"/>
              </a:rPr>
              <a:t>PLEDGING TARGET</a:t>
            </a:r>
            <a:r>
              <a:rPr lang="en" sz="1300">
                <a:solidFill>
                  <a:srgbClr val="222222"/>
                </a:solidFill>
                <a:latin typeface="Oswald"/>
                <a:ea typeface="Oswald"/>
                <a:cs typeface="Oswald"/>
                <a:sym typeface="Oswald"/>
              </a:rPr>
              <a:t>  </a:t>
            </a:r>
            <a:r>
              <a:rPr b="1" lang="en">
                <a:solidFill>
                  <a:srgbClr val="42BFE0"/>
                </a:solidFill>
                <a:latin typeface="Oswald"/>
                <a:ea typeface="Oswald"/>
                <a:cs typeface="Oswald"/>
                <a:sym typeface="Oswald"/>
              </a:rPr>
              <a:t>€ </a:t>
            </a:r>
            <a:r>
              <a:rPr b="1" lang="en" sz="1600">
                <a:solidFill>
                  <a:srgbClr val="42BFE0"/>
                </a:solidFill>
                <a:latin typeface="Oswald"/>
                <a:ea typeface="Oswald"/>
                <a:cs typeface="Oswald"/>
                <a:sym typeface="Oswald"/>
              </a:rPr>
              <a:t>1.197,994 </a:t>
            </a:r>
            <a:r>
              <a:rPr b="1" lang="en" sz="1400">
                <a:solidFill>
                  <a:srgbClr val="42BFE0"/>
                </a:solidFill>
                <a:latin typeface="Oswald"/>
                <a:ea typeface="Oswald"/>
                <a:cs typeface="Oswald"/>
                <a:sym typeface="Oswald"/>
              </a:rPr>
              <a:t>(operational funding for 3 years)</a:t>
            </a:r>
            <a:endParaRPr b="1" sz="1600">
              <a:solidFill>
                <a:srgbClr val="42BFE0"/>
              </a:solidFill>
              <a:latin typeface="Oswald"/>
              <a:ea typeface="Oswald"/>
              <a:cs typeface="Oswald"/>
              <a:sym typeface="Oswald"/>
            </a:endParaRPr>
          </a:p>
        </p:txBody>
      </p:sp>
      <p:pic>
        <p:nvPicPr>
          <p:cNvPr id="448" name="Google Shape;448;p27"/>
          <p:cNvPicPr preferRelativeResize="0"/>
          <p:nvPr/>
        </p:nvPicPr>
        <p:blipFill rotWithShape="1">
          <a:blip r:embed="rId6">
            <a:alphaModFix/>
          </a:blip>
          <a:srcRect b="0" l="0" r="0" t="0"/>
          <a:stretch/>
        </p:blipFill>
        <p:spPr>
          <a:xfrm>
            <a:off x="3200501" y="1149697"/>
            <a:ext cx="4779999" cy="2576399"/>
          </a:xfrm>
          <a:prstGeom prst="rect">
            <a:avLst/>
          </a:prstGeom>
          <a:noFill/>
          <a:ln>
            <a:noFill/>
          </a:ln>
        </p:spPr>
      </p:pic>
      <p:sp>
        <p:nvSpPr>
          <p:cNvPr id="449" name="Google Shape;449;p27"/>
          <p:cNvSpPr txBox="1"/>
          <p:nvPr/>
        </p:nvSpPr>
        <p:spPr>
          <a:xfrm>
            <a:off x="3343950" y="3694400"/>
            <a:ext cx="4645500" cy="645000"/>
          </a:xfrm>
          <a:prstGeom prst="rect">
            <a:avLst/>
          </a:prstGeom>
          <a:noFill/>
          <a:ln>
            <a:noFill/>
          </a:ln>
        </p:spPr>
        <p:txBody>
          <a:bodyPr anchorCtr="0" anchor="t" bIns="91425" lIns="91425" spcFirstLastPara="1" rIns="91425" wrap="square" tIns="91425">
            <a:spAutoFit/>
          </a:bodyPr>
          <a:lstStyle/>
          <a:p>
            <a:pPr indent="0" lvl="0" marL="0" marR="0" rtl="0" algn="l">
              <a:lnSpc>
                <a:spcPct val="130000"/>
              </a:lnSpc>
              <a:spcBef>
                <a:spcPts val="1100"/>
              </a:spcBef>
              <a:spcAft>
                <a:spcPts val="1100"/>
              </a:spcAft>
              <a:buClr>
                <a:srgbClr val="000000"/>
              </a:buClr>
              <a:buSzPts val="1300"/>
              <a:buFont typeface="Arial"/>
              <a:buNone/>
            </a:pPr>
            <a:r>
              <a:rPr b="0" i="0" lang="en" sz="1300" u="none" cap="none" strike="noStrike">
                <a:solidFill>
                  <a:schemeClr val="dk1"/>
                </a:solidFill>
                <a:latin typeface="Oswald"/>
                <a:ea typeface="Oswald"/>
                <a:cs typeface="Oswald"/>
                <a:sym typeface="Oswald"/>
              </a:rPr>
              <a:t>A </a:t>
            </a:r>
            <a:r>
              <a:rPr b="1" i="0" lang="en" sz="1300" u="none" cap="none" strike="noStrike">
                <a:solidFill>
                  <a:srgbClr val="42BFE0"/>
                </a:solidFill>
                <a:latin typeface="Oswald"/>
                <a:ea typeface="Oswald"/>
                <a:cs typeface="Oswald"/>
                <a:sym typeface="Oswald"/>
              </a:rPr>
              <a:t>25% </a:t>
            </a:r>
            <a:r>
              <a:rPr b="0" i="0" lang="en" sz="1300" u="none" cap="none" strike="noStrike">
                <a:solidFill>
                  <a:schemeClr val="dk1"/>
                </a:solidFill>
                <a:latin typeface="Oswald"/>
                <a:ea typeface="Oswald"/>
                <a:cs typeface="Oswald"/>
                <a:sym typeface="Oswald"/>
              </a:rPr>
              <a:t>discount will be deducted from the individual contributions made by members of consortia of 10 or more organisations.</a:t>
            </a:r>
            <a:endParaRPr b="0" i="0" sz="1300" u="none" cap="none" strike="noStrike">
              <a:solidFill>
                <a:schemeClr val="dk1"/>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
          <p:cNvSpPr txBox="1"/>
          <p:nvPr/>
        </p:nvSpPr>
        <p:spPr>
          <a:xfrm>
            <a:off x="2022725" y="2801400"/>
            <a:ext cx="654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3"/>
          <p:cNvSpPr/>
          <p:nvPr/>
        </p:nvSpPr>
        <p:spPr>
          <a:xfrm>
            <a:off x="0" y="0"/>
            <a:ext cx="3027900" cy="5143500"/>
          </a:xfrm>
          <a:prstGeom prst="rect">
            <a:avLst/>
          </a:pr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3"/>
          <p:cNvSpPr txBox="1"/>
          <p:nvPr>
            <p:ph type="title"/>
          </p:nvPr>
        </p:nvSpPr>
        <p:spPr>
          <a:xfrm>
            <a:off x="188100" y="2074650"/>
            <a:ext cx="2651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990"/>
              <a:buNone/>
            </a:pPr>
            <a:r>
              <a:rPr lang="en" sz="3300">
                <a:solidFill>
                  <a:srgbClr val="222222"/>
                </a:solidFill>
                <a:latin typeface="Oswald"/>
                <a:ea typeface="Oswald"/>
                <a:cs typeface="Oswald"/>
                <a:sym typeface="Oswald"/>
              </a:rPr>
              <a:t> W/out grants, </a:t>
            </a:r>
            <a:endParaRPr sz="3300">
              <a:solidFill>
                <a:srgbClr val="222222"/>
              </a:solidFill>
              <a:latin typeface="Oswald"/>
              <a:ea typeface="Oswald"/>
              <a:cs typeface="Oswald"/>
              <a:sym typeface="Oswald"/>
            </a:endParaRPr>
          </a:p>
          <a:p>
            <a:pPr indent="0" lvl="0" marL="0" rtl="0" algn="l">
              <a:lnSpc>
                <a:spcPct val="90000"/>
              </a:lnSpc>
              <a:spcBef>
                <a:spcPts val="0"/>
              </a:spcBef>
              <a:spcAft>
                <a:spcPts val="0"/>
              </a:spcAft>
              <a:buSzPts val="990"/>
              <a:buNone/>
            </a:pPr>
            <a:r>
              <a:rPr lang="en" sz="3300">
                <a:solidFill>
                  <a:srgbClr val="222222"/>
                </a:solidFill>
                <a:latin typeface="Oswald"/>
                <a:ea typeface="Oswald"/>
                <a:cs typeface="Oswald"/>
                <a:sym typeface="Oswald"/>
              </a:rPr>
              <a:t> how long</a:t>
            </a:r>
            <a:endParaRPr sz="3300">
              <a:solidFill>
                <a:srgbClr val="222222"/>
              </a:solidFill>
              <a:latin typeface="Oswald"/>
              <a:ea typeface="Oswald"/>
              <a:cs typeface="Oswald"/>
              <a:sym typeface="Oswald"/>
            </a:endParaRPr>
          </a:p>
          <a:p>
            <a:pPr indent="0" lvl="0" marL="0" rtl="0" algn="l">
              <a:lnSpc>
                <a:spcPct val="90000"/>
              </a:lnSpc>
              <a:spcBef>
                <a:spcPts val="0"/>
              </a:spcBef>
              <a:spcAft>
                <a:spcPts val="0"/>
              </a:spcAft>
              <a:buSzPts val="990"/>
              <a:buNone/>
            </a:pPr>
            <a:r>
              <a:rPr lang="en" sz="3300">
                <a:solidFill>
                  <a:srgbClr val="222222"/>
                </a:solidFill>
                <a:latin typeface="Oswald"/>
                <a:ea typeface="Oswald"/>
                <a:cs typeface="Oswald"/>
                <a:sym typeface="Oswald"/>
              </a:rPr>
              <a:t> remain viable?</a:t>
            </a:r>
            <a:endParaRPr sz="2220">
              <a:latin typeface="Oswald"/>
              <a:ea typeface="Oswald"/>
              <a:cs typeface="Oswald"/>
              <a:sym typeface="Oswald"/>
            </a:endParaRPr>
          </a:p>
        </p:txBody>
      </p:sp>
      <p:pic>
        <p:nvPicPr>
          <p:cNvPr id="162" name="Google Shape;162;p3"/>
          <p:cNvPicPr preferRelativeResize="0"/>
          <p:nvPr/>
        </p:nvPicPr>
        <p:blipFill rotWithShape="1">
          <a:blip r:embed="rId3">
            <a:alphaModFix/>
          </a:blip>
          <a:srcRect b="0" l="0" r="0" t="0"/>
          <a:stretch/>
        </p:blipFill>
        <p:spPr>
          <a:xfrm>
            <a:off x="3461374" y="922549"/>
            <a:ext cx="5208276" cy="3182825"/>
          </a:xfrm>
          <a:prstGeom prst="rect">
            <a:avLst/>
          </a:prstGeom>
          <a:noFill/>
          <a:ln>
            <a:noFill/>
          </a:ln>
        </p:spPr>
      </p:pic>
      <p:pic>
        <p:nvPicPr>
          <p:cNvPr descr="SCOSS support DOAB and OAPEN | Directory of Open Access Books" id="163" name="Google Shape;163;p3"/>
          <p:cNvPicPr preferRelativeResize="0"/>
          <p:nvPr/>
        </p:nvPicPr>
        <p:blipFill rotWithShape="1">
          <a:blip r:embed="rId4">
            <a:alphaModFix/>
          </a:blip>
          <a:srcRect b="15367" l="0" r="0" t="18017"/>
          <a:stretch/>
        </p:blipFill>
        <p:spPr>
          <a:xfrm>
            <a:off x="8067911" y="4590578"/>
            <a:ext cx="920275" cy="36292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28"/>
          <p:cNvSpPr/>
          <p:nvPr/>
        </p:nvSpPr>
        <p:spPr>
          <a:xfrm>
            <a:off x="0" y="0"/>
            <a:ext cx="3027900" cy="5143500"/>
          </a:xfrm>
          <a:prstGeom prst="rect">
            <a:avLst/>
          </a:pr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28"/>
          <p:cNvSpPr txBox="1"/>
          <p:nvPr>
            <p:ph type="title"/>
          </p:nvPr>
        </p:nvSpPr>
        <p:spPr>
          <a:xfrm>
            <a:off x="524600" y="2074650"/>
            <a:ext cx="2351400" cy="18327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SzPct val="38889"/>
              <a:buNone/>
            </a:pPr>
            <a:r>
              <a:t/>
            </a:r>
            <a:endParaRPr sz="4000">
              <a:solidFill>
                <a:srgbClr val="222222"/>
              </a:solidFill>
              <a:latin typeface="Oswald"/>
              <a:ea typeface="Oswald"/>
              <a:cs typeface="Oswald"/>
              <a:sym typeface="Oswald"/>
            </a:endParaRPr>
          </a:p>
          <a:p>
            <a:pPr indent="0" lvl="0" marL="0" rtl="0" algn="l">
              <a:lnSpc>
                <a:spcPct val="90000"/>
              </a:lnSpc>
              <a:spcBef>
                <a:spcPts val="0"/>
              </a:spcBef>
              <a:spcAft>
                <a:spcPts val="0"/>
              </a:spcAft>
              <a:buSzPct val="38889"/>
              <a:buNone/>
            </a:pPr>
            <a:r>
              <a:t/>
            </a:r>
            <a:endParaRPr sz="4000">
              <a:solidFill>
                <a:srgbClr val="222222"/>
              </a:solidFill>
              <a:latin typeface="Oswald"/>
              <a:ea typeface="Oswald"/>
              <a:cs typeface="Oswald"/>
              <a:sym typeface="Oswald"/>
            </a:endParaRPr>
          </a:p>
          <a:p>
            <a:pPr indent="0" lvl="0" marL="0" rtl="0" algn="l">
              <a:lnSpc>
                <a:spcPct val="90000"/>
              </a:lnSpc>
              <a:spcBef>
                <a:spcPts val="0"/>
              </a:spcBef>
              <a:spcAft>
                <a:spcPts val="0"/>
              </a:spcAft>
              <a:buSzPct val="38889"/>
              <a:buNone/>
            </a:pPr>
            <a:r>
              <a:rPr lang="en" sz="4000">
                <a:solidFill>
                  <a:srgbClr val="222222"/>
                </a:solidFill>
                <a:latin typeface="Oswald"/>
                <a:ea typeface="Oswald"/>
                <a:cs typeface="Oswald"/>
                <a:sym typeface="Oswald"/>
              </a:rPr>
              <a:t>DSpace</a:t>
            </a:r>
            <a:endParaRPr sz="4000">
              <a:solidFill>
                <a:srgbClr val="222222"/>
              </a:solidFill>
              <a:latin typeface="Oswald"/>
              <a:ea typeface="Oswald"/>
              <a:cs typeface="Oswald"/>
              <a:sym typeface="Oswald"/>
            </a:endParaRPr>
          </a:p>
          <a:p>
            <a:pPr indent="0" lvl="0" marL="0" rtl="0" algn="l">
              <a:lnSpc>
                <a:spcPct val="96000"/>
              </a:lnSpc>
              <a:spcBef>
                <a:spcPts val="2100"/>
              </a:spcBef>
              <a:spcAft>
                <a:spcPts val="0"/>
              </a:spcAft>
              <a:buSzPct val="52380"/>
              <a:buNone/>
            </a:pPr>
            <a:r>
              <a:rPr lang="en" sz="2100">
                <a:latin typeface="Oswald"/>
                <a:ea typeface="Oswald"/>
                <a:cs typeface="Oswald"/>
                <a:sym typeface="Oswald"/>
              </a:rPr>
              <a:t>THE SOFTWARE OF CHOICE FOR OPEN DIGITAL REPOSITORIES </a:t>
            </a:r>
            <a:endParaRPr sz="2300"/>
          </a:p>
          <a:p>
            <a:pPr indent="0" lvl="0" marL="0" rtl="0" algn="l">
              <a:lnSpc>
                <a:spcPct val="96000"/>
              </a:lnSpc>
              <a:spcBef>
                <a:spcPts val="2100"/>
              </a:spcBef>
              <a:spcAft>
                <a:spcPts val="0"/>
              </a:spcAft>
              <a:buSzPct val="52380"/>
              <a:buNone/>
            </a:pPr>
            <a:r>
              <a:t/>
            </a:r>
            <a:endParaRPr sz="2100">
              <a:latin typeface="Oswald"/>
              <a:ea typeface="Oswald"/>
              <a:cs typeface="Oswald"/>
              <a:sym typeface="Oswald"/>
            </a:endParaRPr>
          </a:p>
          <a:p>
            <a:pPr indent="0" lvl="0" marL="0" rtl="0" algn="l">
              <a:lnSpc>
                <a:spcPct val="90000"/>
              </a:lnSpc>
              <a:spcBef>
                <a:spcPts val="2100"/>
              </a:spcBef>
              <a:spcAft>
                <a:spcPts val="0"/>
              </a:spcAft>
              <a:buSzPct val="38889"/>
              <a:buNone/>
            </a:pPr>
            <a:r>
              <a:t/>
            </a:r>
            <a:endParaRPr sz="4000">
              <a:solidFill>
                <a:srgbClr val="222222"/>
              </a:solidFill>
              <a:latin typeface="Oswald"/>
              <a:ea typeface="Oswald"/>
              <a:cs typeface="Oswald"/>
              <a:sym typeface="Oswald"/>
            </a:endParaRPr>
          </a:p>
        </p:txBody>
      </p:sp>
      <p:pic>
        <p:nvPicPr>
          <p:cNvPr descr="SCOSS support DOAB and OAPEN | Directory of Open Access Books" id="456" name="Google Shape;456;p28"/>
          <p:cNvPicPr preferRelativeResize="0"/>
          <p:nvPr/>
        </p:nvPicPr>
        <p:blipFill rotWithShape="1">
          <a:blip r:embed="rId3">
            <a:alphaModFix/>
          </a:blip>
          <a:srcRect b="15367" l="0" r="0" t="18017"/>
          <a:stretch/>
        </p:blipFill>
        <p:spPr>
          <a:xfrm>
            <a:off x="8067911" y="4590578"/>
            <a:ext cx="920275" cy="362921"/>
          </a:xfrm>
          <a:prstGeom prst="rect">
            <a:avLst/>
          </a:prstGeom>
          <a:noFill/>
          <a:ln>
            <a:noFill/>
          </a:ln>
        </p:spPr>
      </p:pic>
      <p:pic>
        <p:nvPicPr>
          <p:cNvPr id="457" name="Google Shape;457;p28"/>
          <p:cNvPicPr preferRelativeResize="0"/>
          <p:nvPr/>
        </p:nvPicPr>
        <p:blipFill rotWithShape="1">
          <a:blip r:embed="rId4">
            <a:alphaModFix/>
          </a:blip>
          <a:srcRect b="0" l="0" r="0" t="0"/>
          <a:stretch/>
        </p:blipFill>
        <p:spPr>
          <a:xfrm>
            <a:off x="586900" y="1144749"/>
            <a:ext cx="977331" cy="706200"/>
          </a:xfrm>
          <a:prstGeom prst="rect">
            <a:avLst/>
          </a:prstGeom>
          <a:noFill/>
          <a:ln>
            <a:noFill/>
          </a:ln>
        </p:spPr>
      </p:pic>
      <p:sp>
        <p:nvSpPr>
          <p:cNvPr id="458" name="Google Shape;458;p28"/>
          <p:cNvSpPr txBox="1"/>
          <p:nvPr/>
        </p:nvSpPr>
        <p:spPr>
          <a:xfrm>
            <a:off x="3343950" y="934525"/>
            <a:ext cx="4645500" cy="31170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30000"/>
              </a:lnSpc>
              <a:spcBef>
                <a:spcPts val="1100"/>
              </a:spcBef>
              <a:spcAft>
                <a:spcPts val="0"/>
              </a:spcAft>
              <a:buClr>
                <a:srgbClr val="42BFE0"/>
              </a:buClr>
              <a:buSzPts val="1500"/>
              <a:buFont typeface="Oswald"/>
              <a:buChar char="➔"/>
            </a:pPr>
            <a:r>
              <a:rPr b="0" i="0" lang="en" sz="1500" u="none" cap="none" strike="noStrike">
                <a:solidFill>
                  <a:schemeClr val="dk1"/>
                </a:solidFill>
                <a:latin typeface="Oswald"/>
                <a:ea typeface="Oswald"/>
                <a:cs typeface="Oswald"/>
                <a:sym typeface="Oswald"/>
              </a:rPr>
              <a:t>One of the most widely adopted open-source repository software in the world for managing research and scholarly materials across all disciplines, and cultural heritage materials of all types, with a focus on open access, preservation, and storage</a:t>
            </a:r>
            <a:endParaRPr b="0" i="0" sz="1500" u="none" cap="none" strike="noStrike">
              <a:solidFill>
                <a:schemeClr val="dk1"/>
              </a:solidFill>
              <a:latin typeface="Oswald"/>
              <a:ea typeface="Oswald"/>
              <a:cs typeface="Oswald"/>
              <a:sym typeface="Oswald"/>
            </a:endParaRPr>
          </a:p>
          <a:p>
            <a:pPr indent="-323850" lvl="0" marL="457200" marR="0" rtl="0" algn="l">
              <a:lnSpc>
                <a:spcPct val="130000"/>
              </a:lnSpc>
              <a:spcBef>
                <a:spcPts val="0"/>
              </a:spcBef>
              <a:spcAft>
                <a:spcPts val="0"/>
              </a:spcAft>
              <a:buClr>
                <a:srgbClr val="42BFE0"/>
              </a:buClr>
              <a:buSzPts val="1500"/>
              <a:buFont typeface="Oswald"/>
              <a:buChar char="➔"/>
            </a:pPr>
            <a:r>
              <a:rPr b="0" i="0" lang="en" sz="1500" u="none" cap="none" strike="noStrike">
                <a:solidFill>
                  <a:schemeClr val="dk1"/>
                </a:solidFill>
                <a:latin typeface="Oswald"/>
                <a:ea typeface="Oswald"/>
                <a:cs typeface="Oswald"/>
                <a:sym typeface="Oswald"/>
              </a:rPr>
              <a:t>DSpace is free to download, easy to install, and customizable to fit the needs of any organization. </a:t>
            </a:r>
            <a:endParaRPr b="0" i="0" sz="1500" u="none" cap="none" strike="noStrike">
              <a:solidFill>
                <a:schemeClr val="dk1"/>
              </a:solidFill>
              <a:latin typeface="Oswald"/>
              <a:ea typeface="Oswald"/>
              <a:cs typeface="Oswald"/>
              <a:sym typeface="Oswald"/>
            </a:endParaRPr>
          </a:p>
          <a:p>
            <a:pPr indent="-323850" lvl="0" marL="457200" marR="0" rtl="0" algn="l">
              <a:lnSpc>
                <a:spcPct val="130000"/>
              </a:lnSpc>
              <a:spcBef>
                <a:spcPts val="0"/>
              </a:spcBef>
              <a:spcAft>
                <a:spcPts val="0"/>
              </a:spcAft>
              <a:buClr>
                <a:srgbClr val="42BFE0"/>
              </a:buClr>
              <a:buSzPts val="1500"/>
              <a:buFont typeface="Oswald"/>
              <a:buChar char="➔"/>
            </a:pPr>
            <a:r>
              <a:rPr b="0" i="0" lang="en" sz="1500" u="none" cap="none" strike="noStrike">
                <a:solidFill>
                  <a:schemeClr val="dk1"/>
                </a:solidFill>
                <a:latin typeface="Oswald"/>
                <a:ea typeface="Oswald"/>
                <a:cs typeface="Oswald"/>
                <a:sym typeface="Oswald"/>
              </a:rPr>
              <a:t>Used by more than </a:t>
            </a:r>
            <a:r>
              <a:rPr b="1" i="0" lang="en" sz="1500" u="none" cap="none" strike="noStrike">
                <a:solidFill>
                  <a:schemeClr val="dk1"/>
                </a:solidFill>
                <a:latin typeface="Oswald"/>
                <a:ea typeface="Oswald"/>
                <a:cs typeface="Oswald"/>
                <a:sym typeface="Oswald"/>
              </a:rPr>
              <a:t>3,000</a:t>
            </a:r>
            <a:r>
              <a:rPr b="0" i="0" lang="en" sz="1500" u="none" cap="none" strike="noStrike">
                <a:solidFill>
                  <a:schemeClr val="dk1"/>
                </a:solidFill>
                <a:latin typeface="Oswald"/>
                <a:ea typeface="Oswald"/>
                <a:cs typeface="Oswald"/>
                <a:sym typeface="Oswald"/>
              </a:rPr>
              <a:t> academic libraries, research centers, governments, national libraries, not-for-profit, and commercial organizations.</a:t>
            </a:r>
            <a:endParaRPr b="0" i="0" sz="1500" u="none" cap="none" strike="noStrike">
              <a:solidFill>
                <a:schemeClr val="dk1"/>
              </a:solidFill>
              <a:latin typeface="Oswald"/>
              <a:ea typeface="Oswald"/>
              <a:cs typeface="Oswald"/>
              <a:sym typeface="Oswa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29"/>
          <p:cNvSpPr/>
          <p:nvPr/>
        </p:nvSpPr>
        <p:spPr>
          <a:xfrm>
            <a:off x="0" y="0"/>
            <a:ext cx="3027900" cy="5143500"/>
          </a:xfrm>
          <a:prstGeom prst="rect">
            <a:avLst/>
          </a:pr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29"/>
          <p:cNvSpPr txBox="1"/>
          <p:nvPr>
            <p:ph type="title"/>
          </p:nvPr>
        </p:nvSpPr>
        <p:spPr>
          <a:xfrm>
            <a:off x="524600" y="2074650"/>
            <a:ext cx="2351400" cy="18327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SzPct val="38889"/>
              <a:buNone/>
            </a:pPr>
            <a:r>
              <a:t/>
            </a:r>
            <a:endParaRPr sz="4000">
              <a:solidFill>
                <a:srgbClr val="222222"/>
              </a:solidFill>
              <a:latin typeface="Oswald"/>
              <a:ea typeface="Oswald"/>
              <a:cs typeface="Oswald"/>
              <a:sym typeface="Oswald"/>
            </a:endParaRPr>
          </a:p>
          <a:p>
            <a:pPr indent="0" lvl="0" marL="0" rtl="0" algn="l">
              <a:lnSpc>
                <a:spcPct val="90000"/>
              </a:lnSpc>
              <a:spcBef>
                <a:spcPts val="0"/>
              </a:spcBef>
              <a:spcAft>
                <a:spcPts val="0"/>
              </a:spcAft>
              <a:buSzPct val="38889"/>
              <a:buNone/>
            </a:pPr>
            <a:r>
              <a:t/>
            </a:r>
            <a:endParaRPr sz="4000">
              <a:solidFill>
                <a:srgbClr val="222222"/>
              </a:solidFill>
              <a:latin typeface="Oswald"/>
              <a:ea typeface="Oswald"/>
              <a:cs typeface="Oswald"/>
              <a:sym typeface="Oswald"/>
            </a:endParaRPr>
          </a:p>
          <a:p>
            <a:pPr indent="0" lvl="0" marL="0" rtl="0" algn="l">
              <a:lnSpc>
                <a:spcPct val="90000"/>
              </a:lnSpc>
              <a:spcBef>
                <a:spcPts val="0"/>
              </a:spcBef>
              <a:spcAft>
                <a:spcPts val="0"/>
              </a:spcAft>
              <a:buSzPct val="38889"/>
              <a:buNone/>
            </a:pPr>
            <a:r>
              <a:rPr lang="en" sz="4000">
                <a:solidFill>
                  <a:srgbClr val="222222"/>
                </a:solidFill>
                <a:latin typeface="Oswald"/>
                <a:ea typeface="Oswald"/>
                <a:cs typeface="Oswald"/>
                <a:sym typeface="Oswald"/>
              </a:rPr>
              <a:t>DSpace</a:t>
            </a:r>
            <a:endParaRPr sz="4000">
              <a:solidFill>
                <a:srgbClr val="222222"/>
              </a:solidFill>
              <a:latin typeface="Oswald"/>
              <a:ea typeface="Oswald"/>
              <a:cs typeface="Oswald"/>
              <a:sym typeface="Oswald"/>
            </a:endParaRPr>
          </a:p>
          <a:p>
            <a:pPr indent="0" lvl="0" marL="0" rtl="0" algn="l">
              <a:lnSpc>
                <a:spcPct val="96000"/>
              </a:lnSpc>
              <a:spcBef>
                <a:spcPts val="2100"/>
              </a:spcBef>
              <a:spcAft>
                <a:spcPts val="0"/>
              </a:spcAft>
              <a:buSzPct val="52380"/>
              <a:buNone/>
            </a:pPr>
            <a:r>
              <a:rPr lang="en" sz="2100">
                <a:latin typeface="Oswald"/>
                <a:ea typeface="Oswald"/>
                <a:cs typeface="Oswald"/>
                <a:sym typeface="Oswald"/>
              </a:rPr>
              <a:t>THE SOFTWARE OF CHOICE FOR OPEN DIGITAL REPOSITORIES </a:t>
            </a:r>
            <a:endParaRPr sz="2300"/>
          </a:p>
          <a:p>
            <a:pPr indent="0" lvl="0" marL="0" rtl="0" algn="l">
              <a:lnSpc>
                <a:spcPct val="96000"/>
              </a:lnSpc>
              <a:spcBef>
                <a:spcPts val="2100"/>
              </a:spcBef>
              <a:spcAft>
                <a:spcPts val="0"/>
              </a:spcAft>
              <a:buSzPct val="52380"/>
              <a:buNone/>
            </a:pPr>
            <a:r>
              <a:t/>
            </a:r>
            <a:endParaRPr sz="2100">
              <a:latin typeface="Oswald"/>
              <a:ea typeface="Oswald"/>
              <a:cs typeface="Oswald"/>
              <a:sym typeface="Oswald"/>
            </a:endParaRPr>
          </a:p>
          <a:p>
            <a:pPr indent="0" lvl="0" marL="0" rtl="0" algn="l">
              <a:lnSpc>
                <a:spcPct val="90000"/>
              </a:lnSpc>
              <a:spcBef>
                <a:spcPts val="2100"/>
              </a:spcBef>
              <a:spcAft>
                <a:spcPts val="0"/>
              </a:spcAft>
              <a:buSzPct val="38889"/>
              <a:buNone/>
            </a:pPr>
            <a:r>
              <a:t/>
            </a:r>
            <a:endParaRPr sz="4000">
              <a:solidFill>
                <a:srgbClr val="222222"/>
              </a:solidFill>
              <a:latin typeface="Oswald"/>
              <a:ea typeface="Oswald"/>
              <a:cs typeface="Oswald"/>
              <a:sym typeface="Oswald"/>
            </a:endParaRPr>
          </a:p>
        </p:txBody>
      </p:sp>
      <p:pic>
        <p:nvPicPr>
          <p:cNvPr descr="SCOSS support DOAB and OAPEN | Directory of Open Access Books" id="465" name="Google Shape;465;p29"/>
          <p:cNvPicPr preferRelativeResize="0"/>
          <p:nvPr/>
        </p:nvPicPr>
        <p:blipFill rotWithShape="1">
          <a:blip r:embed="rId3">
            <a:alphaModFix/>
          </a:blip>
          <a:srcRect b="15367" l="0" r="0" t="18017"/>
          <a:stretch/>
        </p:blipFill>
        <p:spPr>
          <a:xfrm>
            <a:off x="8067911" y="4590578"/>
            <a:ext cx="920275" cy="362921"/>
          </a:xfrm>
          <a:prstGeom prst="rect">
            <a:avLst/>
          </a:prstGeom>
          <a:noFill/>
          <a:ln>
            <a:noFill/>
          </a:ln>
        </p:spPr>
      </p:pic>
      <p:sp>
        <p:nvSpPr>
          <p:cNvPr id="466" name="Google Shape;466;p29"/>
          <p:cNvSpPr txBox="1"/>
          <p:nvPr/>
        </p:nvSpPr>
        <p:spPr>
          <a:xfrm>
            <a:off x="3285000" y="657550"/>
            <a:ext cx="24561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30000"/>
              </a:lnSpc>
              <a:spcBef>
                <a:spcPts val="1100"/>
              </a:spcBef>
              <a:spcAft>
                <a:spcPts val="1100"/>
              </a:spcAft>
              <a:buClr>
                <a:srgbClr val="000000"/>
              </a:buClr>
              <a:buSzPts val="1500"/>
              <a:buFont typeface="Arial"/>
              <a:buNone/>
            </a:pPr>
            <a:r>
              <a:rPr b="0" i="0" lang="en" sz="1500" u="none" cap="none" strike="noStrike">
                <a:solidFill>
                  <a:schemeClr val="dk1"/>
                </a:solidFill>
                <a:latin typeface="Oswald"/>
                <a:ea typeface="Oswald"/>
                <a:cs typeface="Oswald"/>
                <a:sym typeface="Oswald"/>
              </a:rPr>
              <a:t>DONATION LEVELS</a:t>
            </a:r>
            <a:endParaRPr b="0" i="0" sz="1500" u="none" cap="none" strike="noStrike">
              <a:solidFill>
                <a:schemeClr val="dk1"/>
              </a:solidFill>
              <a:latin typeface="Oswald"/>
              <a:ea typeface="Oswald"/>
              <a:cs typeface="Oswald"/>
              <a:sym typeface="Oswald"/>
            </a:endParaRPr>
          </a:p>
        </p:txBody>
      </p:sp>
      <p:sp>
        <p:nvSpPr>
          <p:cNvPr id="467" name="Google Shape;467;p29"/>
          <p:cNvSpPr txBox="1"/>
          <p:nvPr/>
        </p:nvSpPr>
        <p:spPr>
          <a:xfrm>
            <a:off x="3343950" y="4383900"/>
            <a:ext cx="49305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30000"/>
              </a:lnSpc>
              <a:spcBef>
                <a:spcPts val="1100"/>
              </a:spcBef>
              <a:spcAft>
                <a:spcPts val="1100"/>
              </a:spcAft>
              <a:buClr>
                <a:srgbClr val="000000"/>
              </a:buClr>
              <a:buSzPts val="1300"/>
              <a:buFont typeface="Arial"/>
              <a:buNone/>
            </a:pPr>
            <a:r>
              <a:rPr b="0" i="0" lang="en" sz="1300" u="none" cap="none" strike="noStrike">
                <a:solidFill>
                  <a:schemeClr val="dk1"/>
                </a:solidFill>
                <a:latin typeface="Oswald"/>
                <a:ea typeface="Oswald"/>
                <a:cs typeface="Oswald"/>
                <a:sym typeface="Oswald"/>
              </a:rPr>
              <a:t>TO PLEDGE CON</a:t>
            </a:r>
            <a:r>
              <a:rPr b="0" i="0" lang="en" sz="1200" u="none" cap="none" strike="noStrike">
                <a:solidFill>
                  <a:schemeClr val="dk1"/>
                </a:solidFill>
                <a:latin typeface="Oswald"/>
                <a:ea typeface="Oswald"/>
                <a:cs typeface="Oswald"/>
                <a:sym typeface="Oswald"/>
              </a:rPr>
              <a:t>TACT Kristi Park at DSpaceSCOSS@lyrasis.org</a:t>
            </a:r>
            <a:endParaRPr b="0" i="0" sz="1200" u="none" cap="none" strike="noStrike">
              <a:solidFill>
                <a:schemeClr val="dk1"/>
              </a:solidFill>
              <a:latin typeface="Oswald"/>
              <a:ea typeface="Oswald"/>
              <a:cs typeface="Oswald"/>
              <a:sym typeface="Oswald"/>
            </a:endParaRPr>
          </a:p>
        </p:txBody>
      </p:sp>
      <p:sp>
        <p:nvSpPr>
          <p:cNvPr id="468" name="Google Shape;468;p29"/>
          <p:cNvSpPr txBox="1"/>
          <p:nvPr>
            <p:ph idx="4294967295" type="body"/>
          </p:nvPr>
        </p:nvSpPr>
        <p:spPr>
          <a:xfrm>
            <a:off x="3285000" y="376750"/>
            <a:ext cx="4989600" cy="2808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1200"/>
              </a:spcBef>
              <a:spcAft>
                <a:spcPts val="0"/>
              </a:spcAft>
              <a:buClr>
                <a:schemeClr val="dk1"/>
              </a:buClr>
              <a:buSzPts val="2100"/>
              <a:buNone/>
            </a:pPr>
            <a:r>
              <a:rPr lang="en" sz="1500">
                <a:solidFill>
                  <a:srgbClr val="222222"/>
                </a:solidFill>
                <a:latin typeface="Oswald"/>
                <a:ea typeface="Oswald"/>
                <a:cs typeface="Oswald"/>
                <a:sym typeface="Oswald"/>
              </a:rPr>
              <a:t>PLEDGING TARGET</a:t>
            </a:r>
            <a:r>
              <a:rPr lang="en" sz="1400">
                <a:solidFill>
                  <a:srgbClr val="222222"/>
                </a:solidFill>
                <a:latin typeface="Oswald"/>
                <a:ea typeface="Oswald"/>
                <a:cs typeface="Oswald"/>
                <a:sym typeface="Oswald"/>
              </a:rPr>
              <a:t>  </a:t>
            </a:r>
            <a:r>
              <a:rPr b="1" lang="en" sz="1400">
                <a:solidFill>
                  <a:srgbClr val="42BFE0"/>
                </a:solidFill>
                <a:latin typeface="Oswald"/>
                <a:ea typeface="Oswald"/>
                <a:cs typeface="Oswald"/>
                <a:sym typeface="Oswald"/>
              </a:rPr>
              <a:t>€ 663,074 (operational funding for 2 years)</a:t>
            </a:r>
            <a:endParaRPr b="1" sz="1400">
              <a:solidFill>
                <a:srgbClr val="42BFE0"/>
              </a:solidFill>
              <a:latin typeface="Oswald"/>
              <a:ea typeface="Oswald"/>
              <a:cs typeface="Oswald"/>
              <a:sym typeface="Oswald"/>
            </a:endParaRPr>
          </a:p>
        </p:txBody>
      </p:sp>
      <p:sp>
        <p:nvSpPr>
          <p:cNvPr id="469" name="Google Shape;469;p29"/>
          <p:cNvSpPr txBox="1"/>
          <p:nvPr/>
        </p:nvSpPr>
        <p:spPr>
          <a:xfrm>
            <a:off x="3343950" y="3694400"/>
            <a:ext cx="4645500" cy="645000"/>
          </a:xfrm>
          <a:prstGeom prst="rect">
            <a:avLst/>
          </a:prstGeom>
          <a:noFill/>
          <a:ln>
            <a:noFill/>
          </a:ln>
        </p:spPr>
        <p:txBody>
          <a:bodyPr anchorCtr="0" anchor="t" bIns="91425" lIns="91425" spcFirstLastPara="1" rIns="91425" wrap="square" tIns="91425">
            <a:spAutoFit/>
          </a:bodyPr>
          <a:lstStyle/>
          <a:p>
            <a:pPr indent="0" lvl="0" marL="0" marR="0" rtl="0" algn="l">
              <a:lnSpc>
                <a:spcPct val="130000"/>
              </a:lnSpc>
              <a:spcBef>
                <a:spcPts val="1100"/>
              </a:spcBef>
              <a:spcAft>
                <a:spcPts val="1100"/>
              </a:spcAft>
              <a:buClr>
                <a:srgbClr val="000000"/>
              </a:buClr>
              <a:buSzPts val="1300"/>
              <a:buFont typeface="Arial"/>
              <a:buNone/>
            </a:pPr>
            <a:r>
              <a:rPr b="0" i="0" lang="en" sz="1300" u="none" cap="none" strike="noStrike">
                <a:solidFill>
                  <a:schemeClr val="dk1"/>
                </a:solidFill>
                <a:latin typeface="Oswald"/>
                <a:ea typeface="Oswald"/>
                <a:cs typeface="Oswald"/>
                <a:sym typeface="Oswald"/>
              </a:rPr>
              <a:t>A </a:t>
            </a:r>
            <a:r>
              <a:rPr b="1" i="0" lang="en" sz="1300" u="none" cap="none" strike="noStrike">
                <a:solidFill>
                  <a:srgbClr val="42BFE0"/>
                </a:solidFill>
                <a:latin typeface="Oswald"/>
                <a:ea typeface="Oswald"/>
                <a:cs typeface="Oswald"/>
                <a:sym typeface="Oswald"/>
              </a:rPr>
              <a:t>25% </a:t>
            </a:r>
            <a:r>
              <a:rPr b="0" i="0" lang="en" sz="1300" u="none" cap="none" strike="noStrike">
                <a:solidFill>
                  <a:schemeClr val="dk1"/>
                </a:solidFill>
                <a:latin typeface="Oswald"/>
                <a:ea typeface="Oswald"/>
                <a:cs typeface="Oswald"/>
                <a:sym typeface="Oswald"/>
              </a:rPr>
              <a:t>discount will be deducted from the individual contributions made by members of consortia of 10 or more organisations.</a:t>
            </a:r>
            <a:endParaRPr b="0" i="0" sz="1300" u="none" cap="none" strike="noStrike">
              <a:solidFill>
                <a:schemeClr val="dk1"/>
              </a:solidFill>
              <a:latin typeface="Oswald"/>
              <a:ea typeface="Oswald"/>
              <a:cs typeface="Oswald"/>
              <a:sym typeface="Oswald"/>
            </a:endParaRPr>
          </a:p>
        </p:txBody>
      </p:sp>
      <p:pic>
        <p:nvPicPr>
          <p:cNvPr id="470" name="Google Shape;470;p29"/>
          <p:cNvPicPr preferRelativeResize="0"/>
          <p:nvPr/>
        </p:nvPicPr>
        <p:blipFill rotWithShape="1">
          <a:blip r:embed="rId4">
            <a:alphaModFix/>
          </a:blip>
          <a:srcRect b="0" l="0" r="0" t="2836"/>
          <a:stretch/>
        </p:blipFill>
        <p:spPr>
          <a:xfrm>
            <a:off x="3357185" y="1166262"/>
            <a:ext cx="4558326" cy="2506176"/>
          </a:xfrm>
          <a:prstGeom prst="rect">
            <a:avLst/>
          </a:prstGeom>
          <a:noFill/>
          <a:ln>
            <a:noFill/>
          </a:ln>
        </p:spPr>
      </p:pic>
      <p:pic>
        <p:nvPicPr>
          <p:cNvPr id="471" name="Google Shape;471;p29"/>
          <p:cNvPicPr preferRelativeResize="0"/>
          <p:nvPr/>
        </p:nvPicPr>
        <p:blipFill rotWithShape="1">
          <a:blip r:embed="rId5">
            <a:alphaModFix/>
          </a:blip>
          <a:srcRect b="0" l="0" r="0" t="0"/>
          <a:stretch/>
        </p:blipFill>
        <p:spPr>
          <a:xfrm>
            <a:off x="586900" y="1144749"/>
            <a:ext cx="977331" cy="706200"/>
          </a:xfrm>
          <a:prstGeom prst="rect">
            <a:avLst/>
          </a:prstGeom>
          <a:noFill/>
          <a:ln>
            <a:noFill/>
          </a:ln>
        </p:spPr>
      </p:pic>
      <p:sp>
        <p:nvSpPr>
          <p:cNvPr id="472" name="Google Shape;472;p29"/>
          <p:cNvSpPr txBox="1"/>
          <p:nvPr/>
        </p:nvSpPr>
        <p:spPr>
          <a:xfrm>
            <a:off x="3285000" y="865725"/>
            <a:ext cx="4645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30000"/>
              </a:lnSpc>
              <a:spcBef>
                <a:spcPts val="1100"/>
              </a:spcBef>
              <a:spcAft>
                <a:spcPts val="1100"/>
              </a:spcAft>
              <a:buClr>
                <a:srgbClr val="000000"/>
              </a:buClr>
              <a:buSzPts val="1000"/>
              <a:buFont typeface="Arial"/>
              <a:buNone/>
            </a:pPr>
            <a:r>
              <a:rPr b="0" i="0" lang="en" sz="1000" u="none" cap="none" strike="noStrike">
                <a:solidFill>
                  <a:schemeClr val="dk1"/>
                </a:solidFill>
                <a:latin typeface="Oswald"/>
                <a:ea typeface="Oswald"/>
                <a:cs typeface="Oswald"/>
                <a:sym typeface="Oswald"/>
              </a:rPr>
              <a:t>*Contact DSpace if you would like to support DSpace at another level</a:t>
            </a:r>
            <a:endParaRPr b="0" i="0" sz="1000" u="none" cap="none" strike="noStrike">
              <a:solidFill>
                <a:schemeClr val="dk1"/>
              </a:solidFill>
              <a:latin typeface="Oswald"/>
              <a:ea typeface="Oswald"/>
              <a:cs typeface="Oswald"/>
              <a:sym typeface="Oswa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30"/>
          <p:cNvSpPr/>
          <p:nvPr/>
        </p:nvSpPr>
        <p:spPr>
          <a:xfrm>
            <a:off x="0" y="0"/>
            <a:ext cx="3027900" cy="5143500"/>
          </a:xfrm>
          <a:prstGeom prst="rect">
            <a:avLst/>
          </a:pr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30"/>
          <p:cNvSpPr txBox="1"/>
          <p:nvPr>
            <p:ph type="title"/>
          </p:nvPr>
        </p:nvSpPr>
        <p:spPr>
          <a:xfrm>
            <a:off x="416700" y="2074650"/>
            <a:ext cx="2651700" cy="9942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SzPct val="38888"/>
              <a:buNone/>
            </a:pPr>
            <a:r>
              <a:rPr lang="en" sz="4000">
                <a:latin typeface="Oswald"/>
                <a:ea typeface="Oswald"/>
                <a:cs typeface="Oswald"/>
                <a:sym typeface="Oswald"/>
              </a:rPr>
              <a:t>More information</a:t>
            </a:r>
            <a:endParaRPr>
              <a:latin typeface="Oswald"/>
              <a:ea typeface="Oswald"/>
              <a:cs typeface="Oswald"/>
              <a:sym typeface="Oswald"/>
            </a:endParaRPr>
          </a:p>
        </p:txBody>
      </p:sp>
      <p:sp>
        <p:nvSpPr>
          <p:cNvPr id="479" name="Google Shape;479;p30"/>
          <p:cNvSpPr txBox="1"/>
          <p:nvPr>
            <p:ph idx="1" type="body"/>
          </p:nvPr>
        </p:nvSpPr>
        <p:spPr>
          <a:xfrm>
            <a:off x="3959550" y="1016900"/>
            <a:ext cx="4522500" cy="3263400"/>
          </a:xfrm>
          <a:prstGeom prst="rect">
            <a:avLst/>
          </a:prstGeom>
          <a:noFill/>
          <a:ln>
            <a:noFill/>
          </a:ln>
        </p:spPr>
        <p:txBody>
          <a:bodyPr anchorCtr="0" anchor="t" bIns="34275" lIns="68575" spcFirstLastPara="1" rIns="68575" wrap="square" tIns="34275">
            <a:normAutofit fontScale="70000" lnSpcReduction="20000"/>
          </a:bodyPr>
          <a:lstStyle/>
          <a:p>
            <a:pPr indent="0" lvl="0" marL="0" rtl="0" algn="l">
              <a:lnSpc>
                <a:spcPct val="115000"/>
              </a:lnSpc>
              <a:spcBef>
                <a:spcPts val="800"/>
              </a:spcBef>
              <a:spcAft>
                <a:spcPts val="0"/>
              </a:spcAft>
              <a:buSzPct val="96885"/>
              <a:buNone/>
            </a:pPr>
            <a:r>
              <a:rPr lang="en" sz="1700">
                <a:solidFill>
                  <a:srgbClr val="222222"/>
                </a:solidFill>
                <a:latin typeface="Oswald"/>
                <a:ea typeface="Oswald"/>
                <a:cs typeface="Oswald"/>
                <a:sym typeface="Oswald"/>
              </a:rPr>
              <a:t>Take things up with the infra directly</a:t>
            </a:r>
            <a:br>
              <a:rPr lang="en" sz="1700">
                <a:solidFill>
                  <a:srgbClr val="222222"/>
                </a:solidFill>
                <a:latin typeface="Oswald"/>
                <a:ea typeface="Oswald"/>
                <a:cs typeface="Oswald"/>
                <a:sym typeface="Oswald"/>
              </a:rPr>
            </a:br>
            <a:r>
              <a:rPr lang="en" sz="1700" u="sng">
                <a:solidFill>
                  <a:srgbClr val="222222"/>
                </a:solidFill>
                <a:latin typeface="Oswald"/>
                <a:ea typeface="Oswald"/>
                <a:cs typeface="Oswald"/>
                <a:sym typeface="Oswald"/>
                <a:hlinkClick r:id="rId3">
                  <a:extLst>
                    <a:ext uri="{A12FA001-AC4F-418D-AE19-62706E023703}">
                      <ahyp:hlinkClr val="tx"/>
                    </a:ext>
                  </a:extLst>
                </a:hlinkClick>
              </a:rPr>
              <a:t>https://scoss.org/help-sustain-open-infra/become-a-funder/</a:t>
            </a:r>
            <a:endParaRPr sz="1700">
              <a:solidFill>
                <a:srgbClr val="222222"/>
              </a:solidFill>
              <a:latin typeface="Oswald"/>
              <a:ea typeface="Oswald"/>
              <a:cs typeface="Oswald"/>
              <a:sym typeface="Oswald"/>
            </a:endParaRPr>
          </a:p>
          <a:p>
            <a:pPr indent="0" lvl="0" marL="0" rtl="0" algn="l">
              <a:lnSpc>
                <a:spcPct val="115000"/>
              </a:lnSpc>
              <a:spcBef>
                <a:spcPts val="800"/>
              </a:spcBef>
              <a:spcAft>
                <a:spcPts val="0"/>
              </a:spcAft>
              <a:buSzPct val="63348"/>
              <a:buNone/>
            </a:pPr>
            <a:r>
              <a:t/>
            </a:r>
            <a:endParaRPr sz="2600">
              <a:solidFill>
                <a:schemeClr val="dk1"/>
              </a:solidFill>
              <a:latin typeface="Oswald"/>
              <a:ea typeface="Oswald"/>
              <a:cs typeface="Oswald"/>
              <a:sym typeface="Oswald"/>
            </a:endParaRPr>
          </a:p>
          <a:p>
            <a:pPr indent="0" lvl="0" marL="0" rtl="0" algn="l">
              <a:lnSpc>
                <a:spcPct val="115000"/>
              </a:lnSpc>
              <a:spcBef>
                <a:spcPts val="800"/>
              </a:spcBef>
              <a:spcAft>
                <a:spcPts val="0"/>
              </a:spcAft>
              <a:buClr>
                <a:schemeClr val="dk1"/>
              </a:buClr>
              <a:buSzPct val="42306"/>
              <a:buFont typeface="Arial"/>
              <a:buNone/>
            </a:pPr>
            <a:r>
              <a:rPr lang="en" sz="2600">
                <a:solidFill>
                  <a:schemeClr val="dk1"/>
                </a:solidFill>
                <a:latin typeface="Oswald"/>
                <a:ea typeface="Oswald"/>
                <a:cs typeface="Oswald"/>
                <a:sym typeface="Oswald"/>
                <a:extLst>
                  <a:ext uri="http://customooxmlschemas.google.com/">
                    <go:slidesCustomData xmlns:go="http://customooxmlschemas.google.com/" textRoundtripDataId="12"/>
                  </a:ext>
                </a:extLst>
              </a:rPr>
              <a:t>Contact </a:t>
            </a:r>
            <a:r>
              <a:rPr lang="en" sz="2600">
                <a:solidFill>
                  <a:schemeClr val="dk1"/>
                </a:solidFill>
                <a:latin typeface="Oswald"/>
                <a:ea typeface="Oswald"/>
                <a:cs typeface="Oswald"/>
                <a:sym typeface="Oswald"/>
              </a:rPr>
              <a:t>Agata Morka, SCOSS Coordinator</a:t>
            </a:r>
            <a:endParaRPr sz="2600">
              <a:solidFill>
                <a:schemeClr val="dk1"/>
              </a:solidFill>
              <a:latin typeface="Oswald"/>
              <a:ea typeface="Oswald"/>
              <a:cs typeface="Oswald"/>
              <a:sym typeface="Oswald"/>
            </a:endParaRPr>
          </a:p>
          <a:p>
            <a:pPr indent="0" lvl="0" marL="0" rtl="0" algn="l">
              <a:lnSpc>
                <a:spcPct val="115000"/>
              </a:lnSpc>
              <a:spcBef>
                <a:spcPts val="800"/>
              </a:spcBef>
              <a:spcAft>
                <a:spcPts val="0"/>
              </a:spcAft>
              <a:buClr>
                <a:schemeClr val="dk1"/>
              </a:buClr>
              <a:buSzPct val="42307"/>
              <a:buFont typeface="Arial"/>
              <a:buNone/>
            </a:pPr>
            <a:r>
              <a:rPr lang="en" sz="2600">
                <a:solidFill>
                  <a:schemeClr val="dk1"/>
                </a:solidFill>
                <a:latin typeface="Oswald"/>
                <a:ea typeface="Oswald"/>
                <a:cs typeface="Oswald"/>
                <a:sym typeface="Oswald"/>
              </a:rPr>
              <a:t>amorka@sparceurope.org</a:t>
            </a:r>
            <a:endParaRPr sz="2600">
              <a:solidFill>
                <a:schemeClr val="dk1"/>
              </a:solidFill>
              <a:latin typeface="Oswald"/>
              <a:ea typeface="Oswald"/>
              <a:cs typeface="Oswald"/>
              <a:sym typeface="Oswald"/>
            </a:endParaRPr>
          </a:p>
          <a:p>
            <a:pPr indent="0" lvl="0" marL="0" rtl="0" algn="l">
              <a:lnSpc>
                <a:spcPct val="90000"/>
              </a:lnSpc>
              <a:spcBef>
                <a:spcPts val="800"/>
              </a:spcBef>
              <a:spcAft>
                <a:spcPts val="0"/>
              </a:spcAft>
              <a:buSzPct val="39215"/>
              <a:buNone/>
            </a:pPr>
            <a:r>
              <a:rPr b="1" lang="en" sz="4200">
                <a:solidFill>
                  <a:schemeClr val="dk1"/>
                </a:solidFill>
                <a:latin typeface="Oswald"/>
                <a:ea typeface="Oswald"/>
                <a:cs typeface="Oswald"/>
                <a:sym typeface="Oswald"/>
              </a:rPr>
              <a:t>www.scoss.org</a:t>
            </a:r>
            <a:endParaRPr b="1" sz="4200">
              <a:solidFill>
                <a:schemeClr val="dk1"/>
              </a:solidFill>
              <a:latin typeface="Oswald"/>
              <a:ea typeface="Oswald"/>
              <a:cs typeface="Oswald"/>
              <a:sym typeface="Oswald"/>
            </a:endParaRPr>
          </a:p>
          <a:p>
            <a:pPr indent="0" lvl="0" marL="0" rtl="0" algn="l">
              <a:lnSpc>
                <a:spcPct val="90000"/>
              </a:lnSpc>
              <a:spcBef>
                <a:spcPts val="800"/>
              </a:spcBef>
              <a:spcAft>
                <a:spcPts val="0"/>
              </a:spcAft>
              <a:buSzPct val="39215"/>
              <a:buNone/>
            </a:pPr>
            <a:r>
              <a:t/>
            </a:r>
            <a:endParaRPr b="1" sz="4200">
              <a:solidFill>
                <a:schemeClr val="dk1"/>
              </a:solidFill>
              <a:latin typeface="Oswald"/>
              <a:ea typeface="Oswald"/>
              <a:cs typeface="Oswald"/>
              <a:sym typeface="Oswald"/>
            </a:endParaRPr>
          </a:p>
          <a:p>
            <a:pPr indent="0" lvl="0" marL="0" rtl="0" algn="l">
              <a:lnSpc>
                <a:spcPct val="100000"/>
              </a:lnSpc>
              <a:spcBef>
                <a:spcPts val="800"/>
              </a:spcBef>
              <a:spcAft>
                <a:spcPts val="0"/>
              </a:spcAft>
              <a:buSzPct val="63348"/>
              <a:buNone/>
            </a:pPr>
            <a:r>
              <a:rPr lang="en" sz="2600">
                <a:solidFill>
                  <a:srgbClr val="42BFE0"/>
                </a:solidFill>
                <a:latin typeface="Oswald"/>
                <a:ea typeface="Oswald"/>
                <a:cs typeface="Oswald"/>
                <a:sym typeface="Oswald"/>
              </a:rPr>
              <a:t>We also have a newsletter:</a:t>
            </a:r>
            <a:br>
              <a:rPr lang="en" sz="2600">
                <a:solidFill>
                  <a:srgbClr val="42BFE0"/>
                </a:solidFill>
                <a:latin typeface="Oswald"/>
                <a:ea typeface="Oswald"/>
                <a:cs typeface="Oswald"/>
                <a:sym typeface="Oswald"/>
              </a:rPr>
            </a:br>
            <a:r>
              <a:rPr lang="en" sz="2600" u="sng">
                <a:solidFill>
                  <a:srgbClr val="42BFE0"/>
                </a:solidFill>
                <a:latin typeface="Oswald"/>
                <a:ea typeface="Oswald"/>
                <a:cs typeface="Oswald"/>
                <a:sym typeface="Oswald"/>
                <a:hlinkClick r:id="rId4">
                  <a:extLst>
                    <a:ext uri="{A12FA001-AC4F-418D-AE19-62706E023703}">
                      <ahyp:hlinkClr val="tx"/>
                    </a:ext>
                  </a:extLst>
                </a:hlinkClick>
              </a:rPr>
              <a:t>https://scoss.org/newsletter/</a:t>
            </a:r>
            <a:endParaRPr sz="2600">
              <a:solidFill>
                <a:srgbClr val="42BFE0"/>
              </a:solidFill>
              <a:latin typeface="Oswald"/>
              <a:ea typeface="Oswald"/>
              <a:cs typeface="Oswald"/>
              <a:sym typeface="Oswald"/>
            </a:endParaRPr>
          </a:p>
          <a:p>
            <a:pPr indent="0" lvl="0" marL="0" rtl="0" algn="l">
              <a:lnSpc>
                <a:spcPct val="90000"/>
              </a:lnSpc>
              <a:spcBef>
                <a:spcPts val="800"/>
              </a:spcBef>
              <a:spcAft>
                <a:spcPts val="0"/>
              </a:spcAft>
              <a:buSzPct val="63348"/>
              <a:buNone/>
            </a:pPr>
            <a:r>
              <a:t/>
            </a:r>
            <a:endParaRPr sz="2600">
              <a:latin typeface="Oswald"/>
              <a:ea typeface="Oswald"/>
              <a:cs typeface="Oswald"/>
              <a:sym typeface="Oswald"/>
            </a:endParaRPr>
          </a:p>
        </p:txBody>
      </p:sp>
      <p:pic>
        <p:nvPicPr>
          <p:cNvPr descr="SCOSS support DOAB and OAPEN | Directory of Open Access Books" id="480" name="Google Shape;480;p30"/>
          <p:cNvPicPr preferRelativeResize="0"/>
          <p:nvPr/>
        </p:nvPicPr>
        <p:blipFill rotWithShape="1">
          <a:blip r:embed="rId5">
            <a:alphaModFix/>
          </a:blip>
          <a:srcRect b="15367" l="0" r="0" t="18017"/>
          <a:stretch/>
        </p:blipFill>
        <p:spPr>
          <a:xfrm>
            <a:off x="8067911" y="4590578"/>
            <a:ext cx="920275" cy="3629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4"/>
          <p:cNvSpPr txBox="1"/>
          <p:nvPr>
            <p:ph idx="1" type="body"/>
          </p:nvPr>
        </p:nvSpPr>
        <p:spPr>
          <a:xfrm>
            <a:off x="3357425" y="464450"/>
            <a:ext cx="4925700" cy="3263400"/>
          </a:xfrm>
          <a:prstGeom prst="rect">
            <a:avLst/>
          </a:prstGeom>
          <a:noFill/>
          <a:ln>
            <a:noFill/>
          </a:ln>
        </p:spPr>
        <p:txBody>
          <a:bodyPr anchorCtr="0" anchor="t" bIns="34275" lIns="68575" spcFirstLastPara="1" rIns="68575" wrap="square" tIns="34275">
            <a:noAutofit/>
          </a:bodyPr>
          <a:lstStyle/>
          <a:p>
            <a:pPr indent="-361950" lvl="0" marL="457200" rtl="0" algn="l">
              <a:lnSpc>
                <a:spcPct val="115000"/>
              </a:lnSpc>
              <a:spcBef>
                <a:spcPts val="700"/>
              </a:spcBef>
              <a:spcAft>
                <a:spcPts val="0"/>
              </a:spcAft>
              <a:buSzPts val="2100"/>
              <a:buChar char="•"/>
            </a:pPr>
            <a:r>
              <a:rPr b="1" lang="en" sz="2100">
                <a:solidFill>
                  <a:schemeClr val="dk1"/>
                </a:solidFill>
                <a:latin typeface="Oswald"/>
                <a:ea typeface="Oswald"/>
                <a:cs typeface="Oswald"/>
                <a:sym typeface="Oswald"/>
              </a:rPr>
              <a:t>Less control </a:t>
            </a:r>
            <a:r>
              <a:rPr lang="en" sz="2100">
                <a:solidFill>
                  <a:schemeClr val="dk1"/>
                </a:solidFill>
                <a:latin typeface="Oswald"/>
                <a:ea typeface="Oswald"/>
                <a:cs typeface="Oswald"/>
                <a:sym typeface="Oswald"/>
              </a:rPr>
              <a:t>over infra we </a:t>
            </a:r>
            <a:r>
              <a:rPr b="1" lang="en" sz="2100">
                <a:solidFill>
                  <a:schemeClr val="dk1"/>
                </a:solidFill>
                <a:latin typeface="Oswald"/>
                <a:ea typeface="Oswald"/>
                <a:cs typeface="Oswald"/>
                <a:sym typeface="Oswald"/>
              </a:rPr>
              <a:t>helped create</a:t>
            </a:r>
            <a:r>
              <a:rPr lang="en" sz="2100">
                <a:solidFill>
                  <a:schemeClr val="dk1"/>
                </a:solidFill>
                <a:latin typeface="Oswald"/>
                <a:ea typeface="Oswald"/>
                <a:cs typeface="Oswald"/>
                <a:sym typeface="Oswald"/>
              </a:rPr>
              <a:t>; </a:t>
            </a:r>
            <a:r>
              <a:rPr b="1" lang="en" sz="2100">
                <a:solidFill>
                  <a:schemeClr val="dk1"/>
                </a:solidFill>
                <a:latin typeface="Oswald"/>
                <a:ea typeface="Oswald"/>
                <a:cs typeface="Oswald"/>
                <a:sym typeface="Oswald"/>
              </a:rPr>
              <a:t>waste</a:t>
            </a:r>
            <a:endParaRPr b="1" sz="2100">
              <a:solidFill>
                <a:schemeClr val="dk1"/>
              </a:solidFill>
              <a:latin typeface="Oswald"/>
              <a:ea typeface="Oswald"/>
              <a:cs typeface="Oswald"/>
              <a:sym typeface="Oswald"/>
            </a:endParaRPr>
          </a:p>
          <a:p>
            <a:pPr indent="-361950" lvl="0" marL="457200" rtl="0" algn="l">
              <a:lnSpc>
                <a:spcPct val="115000"/>
              </a:lnSpc>
              <a:spcBef>
                <a:spcPts val="0"/>
              </a:spcBef>
              <a:spcAft>
                <a:spcPts val="0"/>
              </a:spcAft>
              <a:buSzPts val="2100"/>
              <a:buChar char="•"/>
            </a:pPr>
            <a:r>
              <a:rPr lang="en" sz="2100">
                <a:solidFill>
                  <a:schemeClr val="dk1"/>
                </a:solidFill>
                <a:latin typeface="Oswald"/>
                <a:ea typeface="Oswald"/>
                <a:cs typeface="Oswald"/>
                <a:sym typeface="Oswald"/>
              </a:rPr>
              <a:t>Our services may be </a:t>
            </a:r>
            <a:r>
              <a:rPr b="1" lang="en" sz="2100">
                <a:solidFill>
                  <a:schemeClr val="dk1"/>
                </a:solidFill>
                <a:latin typeface="Oswald"/>
                <a:ea typeface="Oswald"/>
                <a:cs typeface="Oswald"/>
                <a:sym typeface="Oswald"/>
              </a:rPr>
              <a:t>compromised</a:t>
            </a:r>
            <a:endParaRPr b="1" sz="2100">
              <a:solidFill>
                <a:schemeClr val="dk1"/>
              </a:solidFill>
              <a:latin typeface="Oswald"/>
              <a:ea typeface="Oswald"/>
              <a:cs typeface="Oswald"/>
              <a:sym typeface="Oswald"/>
            </a:endParaRPr>
          </a:p>
          <a:p>
            <a:pPr indent="-361950" lvl="0" marL="457200" rtl="0" algn="l">
              <a:lnSpc>
                <a:spcPct val="115000"/>
              </a:lnSpc>
              <a:spcBef>
                <a:spcPts val="0"/>
              </a:spcBef>
              <a:spcAft>
                <a:spcPts val="0"/>
              </a:spcAft>
              <a:buSzPts val="2100"/>
              <a:buChar char="•"/>
            </a:pPr>
            <a:r>
              <a:rPr b="1" lang="en" sz="2100">
                <a:solidFill>
                  <a:schemeClr val="dk1"/>
                </a:solidFill>
                <a:latin typeface="Oswald"/>
                <a:ea typeface="Oswald"/>
                <a:cs typeface="Oswald"/>
                <a:sym typeface="Oswald"/>
              </a:rPr>
              <a:t>Flexibility essential</a:t>
            </a:r>
            <a:r>
              <a:rPr lang="en" sz="2100">
                <a:solidFill>
                  <a:schemeClr val="dk1"/>
                </a:solidFill>
                <a:latin typeface="Oswald"/>
                <a:ea typeface="Oswald"/>
                <a:cs typeface="Oswald"/>
                <a:sym typeface="Oswald"/>
              </a:rPr>
              <a:t>: facing further lock-in</a:t>
            </a:r>
            <a:endParaRPr sz="2100">
              <a:solidFill>
                <a:schemeClr val="dk1"/>
              </a:solidFill>
              <a:latin typeface="Oswald"/>
              <a:ea typeface="Oswald"/>
              <a:cs typeface="Oswald"/>
              <a:sym typeface="Oswald"/>
            </a:endParaRPr>
          </a:p>
          <a:p>
            <a:pPr indent="-361950" lvl="0" marL="457200" rtl="0" algn="l">
              <a:lnSpc>
                <a:spcPct val="115000"/>
              </a:lnSpc>
              <a:spcBef>
                <a:spcPts val="0"/>
              </a:spcBef>
              <a:spcAft>
                <a:spcPts val="0"/>
              </a:spcAft>
              <a:buSzPts val="2100"/>
              <a:buChar char="•"/>
            </a:pPr>
            <a:r>
              <a:rPr lang="en" sz="2100">
                <a:solidFill>
                  <a:schemeClr val="dk1"/>
                </a:solidFill>
                <a:latin typeface="Oswald"/>
                <a:ea typeface="Oswald"/>
                <a:cs typeface="Oswald"/>
                <a:sym typeface="Oswald"/>
              </a:rPr>
              <a:t>We </a:t>
            </a:r>
            <a:r>
              <a:rPr b="1" lang="en" sz="2100">
                <a:solidFill>
                  <a:schemeClr val="dk1"/>
                </a:solidFill>
                <a:latin typeface="Oswald"/>
                <a:ea typeface="Oswald"/>
                <a:cs typeface="Oswald"/>
                <a:sym typeface="Oswald"/>
              </a:rPr>
              <a:t>lose touch </a:t>
            </a:r>
            <a:r>
              <a:rPr lang="en" sz="2100">
                <a:solidFill>
                  <a:schemeClr val="dk1"/>
                </a:solidFill>
                <a:latin typeface="Oswald"/>
                <a:ea typeface="Oswald"/>
                <a:cs typeface="Oswald"/>
                <a:sym typeface="Oswald"/>
              </a:rPr>
              <a:t>with </a:t>
            </a:r>
            <a:r>
              <a:rPr b="1" lang="en" sz="2100">
                <a:solidFill>
                  <a:schemeClr val="dk1"/>
                </a:solidFill>
                <a:latin typeface="Oswald"/>
                <a:ea typeface="Oswald"/>
                <a:cs typeface="Oswald"/>
                <a:sym typeface="Oswald"/>
              </a:rPr>
              <a:t>researchers</a:t>
            </a:r>
            <a:r>
              <a:rPr lang="en" sz="2100">
                <a:solidFill>
                  <a:schemeClr val="dk1"/>
                </a:solidFill>
                <a:latin typeface="Oswald"/>
                <a:ea typeface="Oswald"/>
                <a:cs typeface="Oswald"/>
                <a:sym typeface="Oswald"/>
              </a:rPr>
              <a:t> and with </a:t>
            </a:r>
            <a:br>
              <a:rPr lang="en" sz="2100">
                <a:solidFill>
                  <a:schemeClr val="dk1"/>
                </a:solidFill>
                <a:latin typeface="Oswald"/>
                <a:ea typeface="Oswald"/>
                <a:cs typeface="Oswald"/>
                <a:sym typeface="Oswald"/>
              </a:rPr>
            </a:br>
            <a:r>
              <a:rPr lang="en" sz="2100">
                <a:solidFill>
                  <a:schemeClr val="dk1"/>
                </a:solidFill>
                <a:latin typeface="Oswald"/>
                <a:ea typeface="Oswald"/>
                <a:cs typeface="Oswald"/>
                <a:sym typeface="Oswald"/>
              </a:rPr>
              <a:t>the </a:t>
            </a:r>
            <a:r>
              <a:rPr b="1" lang="en" sz="2100">
                <a:solidFill>
                  <a:schemeClr val="dk1"/>
                </a:solidFill>
                <a:latin typeface="Oswald"/>
                <a:ea typeface="Oswald"/>
                <a:cs typeface="Oswald"/>
                <a:sym typeface="Oswald"/>
              </a:rPr>
              <a:t>OS community</a:t>
            </a:r>
            <a:endParaRPr sz="2100">
              <a:solidFill>
                <a:schemeClr val="dk1"/>
              </a:solidFill>
              <a:latin typeface="Oswald"/>
              <a:ea typeface="Oswald"/>
              <a:cs typeface="Oswald"/>
              <a:sym typeface="Oswald"/>
            </a:endParaRPr>
          </a:p>
          <a:p>
            <a:pPr indent="-361950" lvl="0" marL="457200" rtl="0" algn="l">
              <a:lnSpc>
                <a:spcPct val="115000"/>
              </a:lnSpc>
              <a:spcBef>
                <a:spcPts val="0"/>
              </a:spcBef>
              <a:spcAft>
                <a:spcPts val="0"/>
              </a:spcAft>
              <a:buSzPts val="2100"/>
              <a:buChar char="•"/>
            </a:pPr>
            <a:r>
              <a:rPr lang="en" sz="2100">
                <a:solidFill>
                  <a:schemeClr val="dk1"/>
                </a:solidFill>
                <a:latin typeface="Oswald"/>
                <a:ea typeface="Oswald"/>
                <a:cs typeface="Oswald"/>
                <a:sym typeface="Oswald"/>
              </a:rPr>
              <a:t>We </a:t>
            </a:r>
            <a:r>
              <a:rPr b="1" lang="en" sz="2100">
                <a:solidFill>
                  <a:schemeClr val="dk1"/>
                </a:solidFill>
                <a:latin typeface="Oswald"/>
                <a:ea typeface="Oswald"/>
                <a:cs typeface="Oswald"/>
                <a:sym typeface="Oswald"/>
              </a:rPr>
              <a:t>cannot comply </a:t>
            </a:r>
            <a:r>
              <a:rPr lang="en" sz="2100">
                <a:solidFill>
                  <a:schemeClr val="dk1"/>
                </a:solidFill>
                <a:latin typeface="Oswald"/>
                <a:ea typeface="Oswald"/>
                <a:cs typeface="Oswald"/>
                <a:sym typeface="Oswald"/>
              </a:rPr>
              <a:t>with policy / reach OA targets</a:t>
            </a:r>
            <a:endParaRPr sz="2100">
              <a:solidFill>
                <a:schemeClr val="dk1"/>
              </a:solidFill>
              <a:latin typeface="Oswald"/>
              <a:ea typeface="Oswald"/>
              <a:cs typeface="Oswald"/>
              <a:sym typeface="Oswald"/>
            </a:endParaRPr>
          </a:p>
          <a:p>
            <a:pPr indent="-361950" lvl="0" marL="457200" rtl="0" algn="l">
              <a:lnSpc>
                <a:spcPct val="115000"/>
              </a:lnSpc>
              <a:spcBef>
                <a:spcPts val="0"/>
              </a:spcBef>
              <a:spcAft>
                <a:spcPts val="0"/>
              </a:spcAft>
              <a:buSzPts val="2100"/>
              <a:buChar char="•"/>
            </a:pPr>
            <a:r>
              <a:rPr lang="en" sz="2100">
                <a:solidFill>
                  <a:schemeClr val="dk1"/>
                </a:solidFill>
                <a:latin typeface="Oswald"/>
                <a:ea typeface="Oswald"/>
                <a:cs typeface="Oswald"/>
                <a:sym typeface="Oswald"/>
              </a:rPr>
              <a:t>We lose our </a:t>
            </a:r>
            <a:r>
              <a:rPr b="1" lang="en" sz="2100">
                <a:solidFill>
                  <a:schemeClr val="dk1"/>
                </a:solidFill>
                <a:latin typeface="Oswald"/>
                <a:ea typeface="Oswald"/>
                <a:cs typeface="Oswald"/>
                <a:sym typeface="Oswald"/>
              </a:rPr>
              <a:t>capacity</a:t>
            </a:r>
            <a:r>
              <a:rPr lang="en" sz="2100">
                <a:solidFill>
                  <a:schemeClr val="dk1"/>
                </a:solidFill>
                <a:latin typeface="Oswald"/>
                <a:ea typeface="Oswald"/>
                <a:cs typeface="Oswald"/>
                <a:sym typeface="Oswald"/>
              </a:rPr>
              <a:t> to </a:t>
            </a:r>
            <a:r>
              <a:rPr b="1" lang="en" sz="2100">
                <a:solidFill>
                  <a:schemeClr val="dk1"/>
                </a:solidFill>
                <a:latin typeface="Oswald"/>
                <a:ea typeface="Oswald"/>
                <a:cs typeface="Oswald"/>
                <a:sym typeface="Oswald"/>
              </a:rPr>
              <a:t>influence</a:t>
            </a:r>
            <a:endParaRPr b="1" sz="2100">
              <a:solidFill>
                <a:schemeClr val="dk1"/>
              </a:solidFill>
              <a:latin typeface="Oswald"/>
              <a:ea typeface="Oswald"/>
              <a:cs typeface="Oswald"/>
              <a:sym typeface="Oswald"/>
            </a:endParaRPr>
          </a:p>
          <a:p>
            <a:pPr indent="-361950" lvl="0" marL="457200" rtl="0" algn="l">
              <a:lnSpc>
                <a:spcPct val="115000"/>
              </a:lnSpc>
              <a:spcBef>
                <a:spcPts val="0"/>
              </a:spcBef>
              <a:spcAft>
                <a:spcPts val="0"/>
              </a:spcAft>
              <a:buSzPts val="2100"/>
              <a:buChar char="•"/>
            </a:pPr>
            <a:r>
              <a:rPr i="1" lang="en" sz="2100">
                <a:solidFill>
                  <a:schemeClr val="dk1"/>
                </a:solidFill>
                <a:latin typeface="Oswald"/>
                <a:ea typeface="Oswald"/>
                <a:cs typeface="Oswald"/>
                <a:sym typeface="Oswald"/>
              </a:rPr>
              <a:t>It’s more difficult to </a:t>
            </a:r>
            <a:r>
              <a:rPr b="1" i="1" lang="en" sz="2100">
                <a:solidFill>
                  <a:schemeClr val="dk1"/>
                </a:solidFill>
                <a:latin typeface="Oswald"/>
                <a:ea typeface="Oswald"/>
                <a:cs typeface="Oswald"/>
                <a:sym typeface="Oswald"/>
              </a:rPr>
              <a:t>shape our future</a:t>
            </a:r>
            <a:endParaRPr sz="2100">
              <a:solidFill>
                <a:schemeClr val="dk1"/>
              </a:solidFill>
              <a:latin typeface="Oswald"/>
              <a:ea typeface="Oswald"/>
              <a:cs typeface="Oswald"/>
              <a:sym typeface="Oswald"/>
            </a:endParaRPr>
          </a:p>
        </p:txBody>
      </p:sp>
      <p:sp>
        <p:nvSpPr>
          <p:cNvPr id="169" name="Google Shape;169;p4"/>
          <p:cNvSpPr txBox="1"/>
          <p:nvPr/>
        </p:nvSpPr>
        <p:spPr>
          <a:xfrm>
            <a:off x="2022725" y="2801400"/>
            <a:ext cx="654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4"/>
          <p:cNvSpPr/>
          <p:nvPr/>
        </p:nvSpPr>
        <p:spPr>
          <a:xfrm>
            <a:off x="0" y="0"/>
            <a:ext cx="3027900" cy="5143500"/>
          </a:xfrm>
          <a:prstGeom prst="rect">
            <a:avLst/>
          </a:pr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4"/>
          <p:cNvSpPr txBox="1"/>
          <p:nvPr>
            <p:ph type="title"/>
          </p:nvPr>
        </p:nvSpPr>
        <p:spPr>
          <a:xfrm>
            <a:off x="264300" y="2074650"/>
            <a:ext cx="2651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300">
                <a:latin typeface="Oswald"/>
                <a:ea typeface="Oswald"/>
                <a:cs typeface="Oswald"/>
                <a:sym typeface="Oswald"/>
              </a:rPr>
              <a:t>If we don’t take </a:t>
            </a:r>
            <a:endParaRPr sz="3300">
              <a:latin typeface="Oswald"/>
              <a:ea typeface="Oswald"/>
              <a:cs typeface="Oswald"/>
              <a:sym typeface="Oswald"/>
            </a:endParaRPr>
          </a:p>
          <a:p>
            <a:pPr indent="0" lvl="0" marL="0" rtl="0" algn="l">
              <a:lnSpc>
                <a:spcPct val="90000"/>
              </a:lnSpc>
              <a:spcBef>
                <a:spcPts val="0"/>
              </a:spcBef>
              <a:spcAft>
                <a:spcPts val="0"/>
              </a:spcAft>
              <a:buSzPts val="1400"/>
              <a:buNone/>
            </a:pPr>
            <a:r>
              <a:rPr lang="en" sz="3300">
                <a:latin typeface="Oswald"/>
                <a:ea typeface="Oswald"/>
                <a:cs typeface="Oswald"/>
                <a:sym typeface="Oswald"/>
              </a:rPr>
              <a:t>concerted action...</a:t>
            </a:r>
            <a:endParaRPr sz="3300">
              <a:latin typeface="Oswald"/>
              <a:ea typeface="Oswald"/>
              <a:cs typeface="Oswald"/>
              <a:sym typeface="Oswald"/>
            </a:endParaRPr>
          </a:p>
        </p:txBody>
      </p:sp>
      <p:pic>
        <p:nvPicPr>
          <p:cNvPr descr="SCOSS support DOAB and OAPEN | Directory of Open Access Books" id="172" name="Google Shape;172;p4"/>
          <p:cNvPicPr preferRelativeResize="0"/>
          <p:nvPr/>
        </p:nvPicPr>
        <p:blipFill rotWithShape="1">
          <a:blip r:embed="rId3">
            <a:alphaModFix/>
          </a:blip>
          <a:srcRect b="15367" l="0" r="0" t="18017"/>
          <a:stretch/>
        </p:blipFill>
        <p:spPr>
          <a:xfrm>
            <a:off x="8067911" y="4590578"/>
            <a:ext cx="920275" cy="3629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6"/>
          <p:cNvSpPr/>
          <p:nvPr/>
        </p:nvSpPr>
        <p:spPr>
          <a:xfrm>
            <a:off x="0" y="0"/>
            <a:ext cx="3027900" cy="5143500"/>
          </a:xfrm>
          <a:prstGeom prst="rect">
            <a:avLst/>
          </a:pr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6"/>
          <p:cNvSpPr txBox="1"/>
          <p:nvPr>
            <p:ph type="title"/>
          </p:nvPr>
        </p:nvSpPr>
        <p:spPr>
          <a:xfrm>
            <a:off x="416700" y="2074650"/>
            <a:ext cx="2651700" cy="9942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75000"/>
              <a:buFont typeface="Calibri"/>
              <a:buNone/>
            </a:pPr>
            <a:r>
              <a:rPr lang="en" sz="4400">
                <a:latin typeface="Oswald"/>
                <a:ea typeface="Oswald"/>
                <a:cs typeface="Oswald"/>
                <a:sym typeface="Oswald"/>
              </a:rPr>
              <a:t>SCOSS Members</a:t>
            </a:r>
            <a:endParaRPr>
              <a:latin typeface="Oswald"/>
              <a:ea typeface="Oswald"/>
              <a:cs typeface="Oswald"/>
              <a:sym typeface="Oswald"/>
            </a:endParaRPr>
          </a:p>
        </p:txBody>
      </p:sp>
      <p:sp>
        <p:nvSpPr>
          <p:cNvPr id="179" name="Google Shape;179;p6"/>
          <p:cNvSpPr txBox="1"/>
          <p:nvPr/>
        </p:nvSpPr>
        <p:spPr>
          <a:xfrm>
            <a:off x="4658425" y="4465888"/>
            <a:ext cx="4449600" cy="61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sng" cap="none" strike="noStrike">
                <a:solidFill>
                  <a:srgbClr val="254B8F"/>
                </a:solidFill>
                <a:latin typeface="Oswald"/>
                <a:ea typeface="Oswald"/>
                <a:cs typeface="Oswald"/>
                <a:sym typeface="Oswald"/>
                <a:hlinkClick r:id="rId3">
                  <a:extLst>
                    <a:ext uri="{A12FA001-AC4F-418D-AE19-62706E023703}">
                      <ahyp:hlinkClr val="tx"/>
                    </a:ext>
                  </a:extLst>
                </a:hlinkClick>
              </a:rPr>
              <a:t>https://scoss.org/what-is-scoss/who-is-behind-scoss</a:t>
            </a:r>
            <a:r>
              <a:rPr b="0" i="0" lang="en" sz="1200" u="none" cap="none" strike="noStrike">
                <a:solidFill>
                  <a:srgbClr val="254B8F"/>
                </a:solidFill>
                <a:latin typeface="Oswald"/>
                <a:ea typeface="Oswald"/>
                <a:cs typeface="Oswald"/>
                <a:sym typeface="Oswald"/>
              </a:rPr>
              <a:t> </a:t>
            </a:r>
            <a:endParaRPr b="0" i="0" sz="1200" u="none" cap="none" strike="noStrike">
              <a:solidFill>
                <a:srgbClr val="254B8F"/>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rPr b="0" i="0" lang="en" sz="1200" u="sng" cap="none" strike="noStrike">
                <a:solidFill>
                  <a:srgbClr val="254B8F"/>
                </a:solidFill>
                <a:latin typeface="Oswald"/>
                <a:ea typeface="Oswald"/>
                <a:cs typeface="Oswald"/>
                <a:sym typeface="Oswald"/>
                <a:hlinkClick r:id="rId4">
                  <a:extLst>
                    <a:ext uri="{A12FA001-AC4F-418D-AE19-62706E023703}">
                      <ahyp:hlinkClr val="tx"/>
                    </a:ext>
                  </a:extLst>
                </a:hlinkClick>
              </a:rPr>
              <a:t>https://scoss.org/what-is-scoss/governance</a:t>
            </a:r>
            <a:r>
              <a:rPr b="0" i="0" lang="en" sz="1200" u="none" cap="none" strike="noStrike">
                <a:solidFill>
                  <a:srgbClr val="254B8F"/>
                </a:solidFill>
                <a:latin typeface="Oswald"/>
                <a:ea typeface="Oswald"/>
                <a:cs typeface="Oswald"/>
                <a:sym typeface="Oswald"/>
              </a:rPr>
              <a:t> </a:t>
            </a:r>
            <a:endParaRPr b="0" i="0" sz="1200" u="none" cap="none" strike="noStrike">
              <a:solidFill>
                <a:srgbClr val="254B8F"/>
              </a:solidFill>
              <a:latin typeface="Oswald"/>
              <a:ea typeface="Oswald"/>
              <a:cs typeface="Oswald"/>
              <a:sym typeface="Oswald"/>
            </a:endParaRPr>
          </a:p>
        </p:txBody>
      </p:sp>
      <p:pic>
        <p:nvPicPr>
          <p:cNvPr id="180" name="Google Shape;180;p6"/>
          <p:cNvPicPr preferRelativeResize="0"/>
          <p:nvPr/>
        </p:nvPicPr>
        <p:blipFill rotWithShape="1">
          <a:blip r:embed="rId5">
            <a:alphaModFix/>
          </a:blip>
          <a:srcRect b="0" l="0" r="0" t="0"/>
          <a:stretch/>
        </p:blipFill>
        <p:spPr>
          <a:xfrm>
            <a:off x="5638325" y="3356637"/>
            <a:ext cx="812081" cy="1099977"/>
          </a:xfrm>
          <a:prstGeom prst="rect">
            <a:avLst/>
          </a:prstGeom>
          <a:noFill/>
          <a:ln>
            <a:noFill/>
          </a:ln>
        </p:spPr>
      </p:pic>
      <p:pic>
        <p:nvPicPr>
          <p:cNvPr id="181" name="Google Shape;181;p6"/>
          <p:cNvPicPr preferRelativeResize="0"/>
          <p:nvPr/>
        </p:nvPicPr>
        <p:blipFill rotWithShape="1">
          <a:blip r:embed="rId6">
            <a:alphaModFix/>
          </a:blip>
          <a:srcRect b="0" l="0" r="0" t="0"/>
          <a:stretch/>
        </p:blipFill>
        <p:spPr>
          <a:xfrm>
            <a:off x="6011704" y="2406253"/>
            <a:ext cx="2265798" cy="575350"/>
          </a:xfrm>
          <a:prstGeom prst="rect">
            <a:avLst/>
          </a:prstGeom>
          <a:noFill/>
          <a:ln>
            <a:noFill/>
          </a:ln>
        </p:spPr>
      </p:pic>
      <p:pic>
        <p:nvPicPr>
          <p:cNvPr id="182" name="Google Shape;182;p6"/>
          <p:cNvPicPr preferRelativeResize="0"/>
          <p:nvPr/>
        </p:nvPicPr>
        <p:blipFill rotWithShape="1">
          <a:blip r:embed="rId7">
            <a:alphaModFix/>
          </a:blip>
          <a:srcRect b="0" l="0" r="0" t="0"/>
          <a:stretch/>
        </p:blipFill>
        <p:spPr>
          <a:xfrm>
            <a:off x="3456025" y="465335"/>
            <a:ext cx="1346375" cy="416928"/>
          </a:xfrm>
          <a:prstGeom prst="rect">
            <a:avLst/>
          </a:prstGeom>
          <a:noFill/>
          <a:ln>
            <a:noFill/>
          </a:ln>
        </p:spPr>
      </p:pic>
      <p:pic>
        <p:nvPicPr>
          <p:cNvPr id="183" name="Google Shape;183;p6"/>
          <p:cNvPicPr preferRelativeResize="0"/>
          <p:nvPr/>
        </p:nvPicPr>
        <p:blipFill rotWithShape="1">
          <a:blip r:embed="rId8">
            <a:alphaModFix/>
          </a:blip>
          <a:srcRect b="0" l="0" r="0" t="0"/>
          <a:stretch/>
        </p:blipFill>
        <p:spPr>
          <a:xfrm>
            <a:off x="7644561" y="646016"/>
            <a:ext cx="984785" cy="961160"/>
          </a:xfrm>
          <a:prstGeom prst="rect">
            <a:avLst/>
          </a:prstGeom>
          <a:noFill/>
          <a:ln>
            <a:noFill/>
          </a:ln>
        </p:spPr>
      </p:pic>
      <p:pic>
        <p:nvPicPr>
          <p:cNvPr id="184" name="Google Shape;184;p6"/>
          <p:cNvPicPr preferRelativeResize="0"/>
          <p:nvPr/>
        </p:nvPicPr>
        <p:blipFill rotWithShape="1">
          <a:blip r:embed="rId9">
            <a:alphaModFix/>
          </a:blip>
          <a:srcRect b="0" l="0" r="0" t="0"/>
          <a:stretch/>
        </p:blipFill>
        <p:spPr>
          <a:xfrm>
            <a:off x="5376717" y="1451393"/>
            <a:ext cx="1789316" cy="486748"/>
          </a:xfrm>
          <a:prstGeom prst="rect">
            <a:avLst/>
          </a:prstGeom>
          <a:noFill/>
          <a:ln>
            <a:noFill/>
          </a:ln>
        </p:spPr>
      </p:pic>
      <p:pic>
        <p:nvPicPr>
          <p:cNvPr id="185" name="Google Shape;185;p6"/>
          <p:cNvPicPr preferRelativeResize="0"/>
          <p:nvPr/>
        </p:nvPicPr>
        <p:blipFill rotWithShape="1">
          <a:blip r:embed="rId10">
            <a:alphaModFix/>
          </a:blip>
          <a:srcRect b="0" l="0" r="0" t="0"/>
          <a:stretch/>
        </p:blipFill>
        <p:spPr>
          <a:xfrm>
            <a:off x="3392047" y="1252929"/>
            <a:ext cx="1315452" cy="685219"/>
          </a:xfrm>
          <a:prstGeom prst="rect">
            <a:avLst/>
          </a:prstGeom>
          <a:noFill/>
          <a:ln>
            <a:noFill/>
          </a:ln>
        </p:spPr>
      </p:pic>
      <p:pic>
        <p:nvPicPr>
          <p:cNvPr id="186" name="Google Shape;186;p6"/>
          <p:cNvPicPr preferRelativeResize="0"/>
          <p:nvPr/>
        </p:nvPicPr>
        <p:blipFill rotWithShape="1">
          <a:blip r:embed="rId11">
            <a:alphaModFix/>
          </a:blip>
          <a:srcRect b="0" l="0" r="0" t="0"/>
          <a:stretch/>
        </p:blipFill>
        <p:spPr>
          <a:xfrm>
            <a:off x="7106124" y="3426050"/>
            <a:ext cx="1601888" cy="961149"/>
          </a:xfrm>
          <a:prstGeom prst="rect">
            <a:avLst/>
          </a:prstGeom>
          <a:noFill/>
          <a:ln>
            <a:noFill/>
          </a:ln>
        </p:spPr>
      </p:pic>
      <p:pic>
        <p:nvPicPr>
          <p:cNvPr descr="SparcEurope_logo_rgb_.ai" id="187" name="Google Shape;187;p6"/>
          <p:cNvPicPr preferRelativeResize="0"/>
          <p:nvPr/>
        </p:nvPicPr>
        <p:blipFill rotWithShape="1">
          <a:blip r:embed="rId12">
            <a:alphaModFix/>
          </a:blip>
          <a:srcRect b="0" l="0" r="0" t="0"/>
          <a:stretch/>
        </p:blipFill>
        <p:spPr>
          <a:xfrm>
            <a:off x="5203957" y="178835"/>
            <a:ext cx="1945478" cy="989949"/>
          </a:xfrm>
          <a:prstGeom prst="rect">
            <a:avLst/>
          </a:prstGeom>
          <a:noFill/>
          <a:ln>
            <a:noFill/>
          </a:ln>
        </p:spPr>
      </p:pic>
      <p:pic>
        <p:nvPicPr>
          <p:cNvPr id="188" name="Google Shape;188;p6"/>
          <p:cNvPicPr preferRelativeResize="0"/>
          <p:nvPr/>
        </p:nvPicPr>
        <p:blipFill rotWithShape="1">
          <a:blip r:embed="rId13">
            <a:alphaModFix/>
          </a:blip>
          <a:srcRect b="9681" l="0" r="8349" t="0"/>
          <a:stretch/>
        </p:blipFill>
        <p:spPr>
          <a:xfrm>
            <a:off x="3462250" y="2222200"/>
            <a:ext cx="1741704" cy="961150"/>
          </a:xfrm>
          <a:prstGeom prst="rect">
            <a:avLst/>
          </a:prstGeom>
          <a:noFill/>
          <a:ln>
            <a:noFill/>
          </a:ln>
        </p:spPr>
      </p:pic>
      <p:pic>
        <p:nvPicPr>
          <p:cNvPr id="189" name="Google Shape;189;p6"/>
          <p:cNvPicPr preferRelativeResize="0"/>
          <p:nvPr/>
        </p:nvPicPr>
        <p:blipFill rotWithShape="1">
          <a:blip r:embed="rId14">
            <a:alphaModFix/>
          </a:blip>
          <a:srcRect b="0" l="38452" r="0" t="0"/>
          <a:stretch/>
        </p:blipFill>
        <p:spPr>
          <a:xfrm>
            <a:off x="3328075" y="3467409"/>
            <a:ext cx="2010074" cy="714443"/>
          </a:xfrm>
          <a:prstGeom prst="rect">
            <a:avLst/>
          </a:prstGeom>
          <a:noFill/>
          <a:ln>
            <a:noFill/>
          </a:ln>
        </p:spPr>
      </p:pic>
      <p:pic>
        <p:nvPicPr>
          <p:cNvPr descr="SCOSS support DOAB and OAPEN | Directory of Open Access Books" id="190" name="Google Shape;190;p6"/>
          <p:cNvPicPr preferRelativeResize="0"/>
          <p:nvPr/>
        </p:nvPicPr>
        <p:blipFill rotWithShape="1">
          <a:blip r:embed="rId15">
            <a:alphaModFix/>
          </a:blip>
          <a:srcRect b="15367" l="0" r="0" t="18017"/>
          <a:stretch/>
        </p:blipFill>
        <p:spPr>
          <a:xfrm>
            <a:off x="8067911" y="4590578"/>
            <a:ext cx="920275" cy="3629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7"/>
          <p:cNvSpPr/>
          <p:nvPr/>
        </p:nvSpPr>
        <p:spPr>
          <a:xfrm>
            <a:off x="0" y="0"/>
            <a:ext cx="3027900" cy="5143500"/>
          </a:xfrm>
          <a:prstGeom prst="rect">
            <a:avLst/>
          </a:pr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7"/>
          <p:cNvSpPr txBox="1"/>
          <p:nvPr>
            <p:ph type="title"/>
          </p:nvPr>
        </p:nvSpPr>
        <p:spPr>
          <a:xfrm>
            <a:off x="416700" y="2074650"/>
            <a:ext cx="2651700" cy="9942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SzPct val="38888"/>
              <a:buNone/>
            </a:pPr>
            <a:r>
              <a:rPr lang="en" sz="4000">
                <a:solidFill>
                  <a:srgbClr val="222222"/>
                </a:solidFill>
                <a:latin typeface="Oswald"/>
                <a:ea typeface="Oswald"/>
                <a:cs typeface="Oswald"/>
                <a:sym typeface="Oswald"/>
              </a:rPr>
              <a:t>Pledges to date</a:t>
            </a:r>
            <a:endParaRPr>
              <a:latin typeface="Oswald"/>
              <a:ea typeface="Oswald"/>
              <a:cs typeface="Oswald"/>
              <a:sym typeface="Oswald"/>
            </a:endParaRPr>
          </a:p>
        </p:txBody>
      </p:sp>
      <p:sp>
        <p:nvSpPr>
          <p:cNvPr id="197" name="Google Shape;197;p7"/>
          <p:cNvSpPr txBox="1"/>
          <p:nvPr>
            <p:ph idx="1" type="body"/>
          </p:nvPr>
        </p:nvSpPr>
        <p:spPr>
          <a:xfrm>
            <a:off x="3428200" y="1627675"/>
            <a:ext cx="5449800" cy="24057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Clr>
                <a:srgbClr val="FF0000"/>
              </a:buClr>
              <a:buSzPts val="1800"/>
              <a:buNone/>
            </a:pPr>
            <a:r>
              <a:rPr b="1" lang="en" sz="2400">
                <a:solidFill>
                  <a:schemeClr val="dk1"/>
                </a:solidFill>
                <a:latin typeface="Oswald"/>
                <a:ea typeface="Oswald"/>
                <a:cs typeface="Oswald"/>
                <a:sym typeface="Oswald"/>
              </a:rPr>
              <a:t>283</a:t>
            </a:r>
            <a:r>
              <a:rPr lang="en" sz="2400">
                <a:solidFill>
                  <a:schemeClr val="dk1"/>
                </a:solidFill>
                <a:latin typeface="Oswald"/>
                <a:ea typeface="Oswald"/>
                <a:cs typeface="Oswald"/>
                <a:sym typeface="Oswald"/>
              </a:rPr>
              <a:t> institutions</a:t>
            </a:r>
            <a:endParaRPr sz="1700">
              <a:solidFill>
                <a:schemeClr val="dk1"/>
              </a:solidFill>
              <a:latin typeface="Oswald"/>
              <a:ea typeface="Oswald"/>
              <a:cs typeface="Oswald"/>
              <a:sym typeface="Oswald"/>
            </a:endParaRPr>
          </a:p>
          <a:p>
            <a:pPr indent="0" lvl="0" marL="0" rtl="0" algn="l">
              <a:lnSpc>
                <a:spcPct val="90000"/>
              </a:lnSpc>
              <a:spcBef>
                <a:spcPts val="800"/>
              </a:spcBef>
              <a:spcAft>
                <a:spcPts val="0"/>
              </a:spcAft>
              <a:buClr>
                <a:srgbClr val="FFFFFF"/>
              </a:buClr>
              <a:buSzPts val="1800"/>
              <a:buNone/>
            </a:pPr>
            <a:r>
              <a:rPr b="1" lang="en" sz="2400">
                <a:solidFill>
                  <a:schemeClr val="dk1"/>
                </a:solidFill>
                <a:latin typeface="Oswald"/>
                <a:ea typeface="Oswald"/>
                <a:cs typeface="Oswald"/>
                <a:sym typeface="Oswald"/>
              </a:rPr>
              <a:t>19</a:t>
            </a:r>
            <a:r>
              <a:rPr lang="en" sz="2400">
                <a:solidFill>
                  <a:schemeClr val="dk1"/>
                </a:solidFill>
                <a:latin typeface="Oswald"/>
                <a:ea typeface="Oswald"/>
                <a:cs typeface="Oswald"/>
                <a:sym typeface="Oswald"/>
              </a:rPr>
              <a:t> countries</a:t>
            </a:r>
            <a:endParaRPr sz="2400">
              <a:solidFill>
                <a:schemeClr val="dk1"/>
              </a:solidFill>
              <a:latin typeface="Oswald"/>
              <a:ea typeface="Oswald"/>
              <a:cs typeface="Oswald"/>
              <a:sym typeface="Oswald"/>
            </a:endParaRPr>
          </a:p>
          <a:p>
            <a:pPr indent="0" lvl="0" marL="0" rtl="0" algn="l">
              <a:lnSpc>
                <a:spcPct val="90000"/>
              </a:lnSpc>
              <a:spcBef>
                <a:spcPts val="800"/>
              </a:spcBef>
              <a:spcAft>
                <a:spcPts val="0"/>
              </a:spcAft>
              <a:buClr>
                <a:srgbClr val="FFFFFF"/>
              </a:buClr>
              <a:buSzPts val="1800"/>
              <a:buNone/>
            </a:pPr>
            <a:r>
              <a:rPr b="1" lang="en" sz="2400">
                <a:solidFill>
                  <a:schemeClr val="dk1"/>
                </a:solidFill>
                <a:latin typeface="Oswald"/>
                <a:ea typeface="Oswald"/>
                <a:cs typeface="Oswald"/>
                <a:sym typeface="Oswald"/>
              </a:rPr>
              <a:t>6</a:t>
            </a:r>
            <a:r>
              <a:rPr lang="en" sz="2400">
                <a:solidFill>
                  <a:schemeClr val="dk1"/>
                </a:solidFill>
                <a:latin typeface="Oswald"/>
                <a:ea typeface="Oswald"/>
                <a:cs typeface="Oswald"/>
                <a:sym typeface="Oswald"/>
              </a:rPr>
              <a:t> infrastructures so far</a:t>
            </a:r>
            <a:endParaRPr sz="2400">
              <a:solidFill>
                <a:schemeClr val="dk1"/>
              </a:solidFill>
              <a:latin typeface="Oswald"/>
              <a:ea typeface="Oswald"/>
              <a:cs typeface="Oswald"/>
              <a:sym typeface="Oswald"/>
            </a:endParaRPr>
          </a:p>
          <a:p>
            <a:pPr indent="0" lvl="0" marL="0" rtl="0" algn="l">
              <a:lnSpc>
                <a:spcPct val="90000"/>
              </a:lnSpc>
              <a:spcBef>
                <a:spcPts val="800"/>
              </a:spcBef>
              <a:spcAft>
                <a:spcPts val="0"/>
              </a:spcAft>
              <a:buClr>
                <a:srgbClr val="FFFFFF"/>
              </a:buClr>
              <a:buSzPts val="1800"/>
              <a:buNone/>
            </a:pPr>
            <a:r>
              <a:t/>
            </a:r>
            <a:endParaRPr sz="2400">
              <a:solidFill>
                <a:srgbClr val="42BFE0"/>
              </a:solidFill>
              <a:latin typeface="Oswald"/>
              <a:ea typeface="Oswald"/>
              <a:cs typeface="Oswald"/>
              <a:sym typeface="Oswald"/>
            </a:endParaRPr>
          </a:p>
          <a:p>
            <a:pPr indent="0" lvl="0" marL="0" rtl="0" algn="l">
              <a:lnSpc>
                <a:spcPct val="90000"/>
              </a:lnSpc>
              <a:spcBef>
                <a:spcPts val="0"/>
              </a:spcBef>
              <a:spcAft>
                <a:spcPts val="0"/>
              </a:spcAft>
              <a:buClr>
                <a:schemeClr val="lt1"/>
              </a:buClr>
              <a:buSzPts val="1800"/>
              <a:buFont typeface="Arial"/>
              <a:buNone/>
            </a:pPr>
            <a:r>
              <a:rPr b="1" lang="en" sz="3300">
                <a:solidFill>
                  <a:srgbClr val="42BFE0"/>
                </a:solidFill>
                <a:latin typeface="Oswald"/>
                <a:ea typeface="Oswald"/>
                <a:cs typeface="Oswald"/>
                <a:sym typeface="Oswald"/>
              </a:rPr>
              <a:t>Total pledged</a:t>
            </a:r>
            <a:r>
              <a:rPr lang="en" sz="3300">
                <a:solidFill>
                  <a:srgbClr val="42BFE0"/>
                </a:solidFill>
                <a:latin typeface="Oswald"/>
                <a:ea typeface="Oswald"/>
                <a:cs typeface="Oswald"/>
                <a:sym typeface="Oswald"/>
              </a:rPr>
              <a:t>: </a:t>
            </a:r>
            <a:r>
              <a:rPr b="1" lang="en" sz="3300">
                <a:solidFill>
                  <a:srgbClr val="42BFE0"/>
                </a:solidFill>
                <a:latin typeface="Oswald"/>
                <a:ea typeface="Oswald"/>
                <a:cs typeface="Oswald"/>
                <a:sym typeface="Oswald"/>
              </a:rPr>
              <a:t>3,358,518 euros</a:t>
            </a:r>
            <a:endParaRPr sz="3100">
              <a:solidFill>
                <a:srgbClr val="42BFE0"/>
              </a:solidFill>
              <a:latin typeface="Oswald"/>
              <a:ea typeface="Oswald"/>
              <a:cs typeface="Oswald"/>
              <a:sym typeface="Oswald"/>
            </a:endParaRPr>
          </a:p>
        </p:txBody>
      </p:sp>
      <p:sp>
        <p:nvSpPr>
          <p:cNvPr id="198" name="Google Shape;198;p7"/>
          <p:cNvSpPr txBox="1"/>
          <p:nvPr/>
        </p:nvSpPr>
        <p:spPr>
          <a:xfrm>
            <a:off x="3428200" y="4299725"/>
            <a:ext cx="5145900" cy="38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rgbClr val="003789"/>
                </a:solidFill>
                <a:latin typeface="Oswald"/>
                <a:ea typeface="Oswald"/>
                <a:cs typeface="Oswald"/>
                <a:sym typeface="Oswald"/>
                <a:hlinkClick r:id="rId3">
                  <a:extLst>
                    <a:ext uri="{A12FA001-AC4F-418D-AE19-62706E023703}">
                      <ahyp:hlinkClr val="tx"/>
                    </a:ext>
                  </a:extLst>
                </a:hlinkClick>
              </a:rPr>
              <a:t>https://scoss.org/how-it-works/current-funding-calls</a:t>
            </a:r>
            <a:r>
              <a:rPr b="0" i="0" lang="en" sz="1400" u="none" cap="none" strike="noStrike">
                <a:solidFill>
                  <a:srgbClr val="003789"/>
                </a:solidFill>
                <a:latin typeface="Oswald"/>
                <a:ea typeface="Oswald"/>
                <a:cs typeface="Oswald"/>
                <a:sym typeface="Oswald"/>
              </a:rPr>
              <a:t> </a:t>
            </a:r>
            <a:endParaRPr b="0" i="0" sz="1400" u="none" cap="none" strike="noStrike">
              <a:solidFill>
                <a:srgbClr val="003789"/>
              </a:solidFill>
              <a:latin typeface="Oswald"/>
              <a:ea typeface="Oswald"/>
              <a:cs typeface="Oswald"/>
              <a:sym typeface="Oswald"/>
            </a:endParaRPr>
          </a:p>
        </p:txBody>
      </p:sp>
      <p:pic>
        <p:nvPicPr>
          <p:cNvPr descr="SCOSS support DOAB and OAPEN | Directory of Open Access Books" id="199" name="Google Shape;199;p7"/>
          <p:cNvPicPr preferRelativeResize="0"/>
          <p:nvPr/>
        </p:nvPicPr>
        <p:blipFill rotWithShape="1">
          <a:blip r:embed="rId4">
            <a:alphaModFix/>
          </a:blip>
          <a:srcRect b="15367" l="0" r="0" t="18017"/>
          <a:stretch/>
        </p:blipFill>
        <p:spPr>
          <a:xfrm>
            <a:off x="8067911" y="4590578"/>
            <a:ext cx="920275" cy="362921"/>
          </a:xfrm>
          <a:prstGeom prst="rect">
            <a:avLst/>
          </a:prstGeom>
          <a:noFill/>
          <a:ln>
            <a:noFill/>
          </a:ln>
        </p:spPr>
      </p:pic>
      <p:cxnSp>
        <p:nvCxnSpPr>
          <p:cNvPr id="200" name="Google Shape;200;p7"/>
          <p:cNvCxnSpPr/>
          <p:nvPr/>
        </p:nvCxnSpPr>
        <p:spPr>
          <a:xfrm>
            <a:off x="3492175" y="3068850"/>
            <a:ext cx="5250900" cy="9300"/>
          </a:xfrm>
          <a:prstGeom prst="straightConnector1">
            <a:avLst/>
          </a:prstGeom>
          <a:noFill/>
          <a:ln cap="flat" cmpd="sng" w="9525">
            <a:solidFill>
              <a:srgbClr val="42BFE0"/>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8"/>
          <p:cNvSpPr/>
          <p:nvPr/>
        </p:nvSpPr>
        <p:spPr>
          <a:xfrm>
            <a:off x="0" y="0"/>
            <a:ext cx="3027900" cy="5143500"/>
          </a:xfrm>
          <a:prstGeom prst="rect">
            <a:avLst/>
          </a:pr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8"/>
          <p:cNvSpPr txBox="1"/>
          <p:nvPr>
            <p:ph type="title"/>
          </p:nvPr>
        </p:nvSpPr>
        <p:spPr>
          <a:xfrm>
            <a:off x="416700" y="2074650"/>
            <a:ext cx="2651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sz="4000">
                <a:solidFill>
                  <a:srgbClr val="222222"/>
                </a:solidFill>
                <a:latin typeface="Oswald"/>
                <a:ea typeface="Oswald"/>
                <a:cs typeface="Oswald"/>
                <a:sym typeface="Oswald"/>
              </a:rPr>
              <a:t>Pilot cycle</a:t>
            </a:r>
            <a:endParaRPr>
              <a:latin typeface="Oswald"/>
              <a:ea typeface="Oswald"/>
              <a:cs typeface="Oswald"/>
              <a:sym typeface="Oswald"/>
            </a:endParaRPr>
          </a:p>
        </p:txBody>
      </p:sp>
      <p:pic>
        <p:nvPicPr>
          <p:cNvPr id="207" name="Google Shape;207;p8"/>
          <p:cNvPicPr preferRelativeResize="0"/>
          <p:nvPr/>
        </p:nvPicPr>
        <p:blipFill rotWithShape="1">
          <a:blip r:embed="rId3">
            <a:alphaModFix/>
          </a:blip>
          <a:srcRect b="0" l="0" r="0" t="0"/>
          <a:stretch/>
        </p:blipFill>
        <p:spPr>
          <a:xfrm>
            <a:off x="3335000" y="1881150"/>
            <a:ext cx="2923501" cy="863025"/>
          </a:xfrm>
          <a:prstGeom prst="rect">
            <a:avLst/>
          </a:prstGeom>
          <a:noFill/>
          <a:ln>
            <a:noFill/>
          </a:ln>
        </p:spPr>
      </p:pic>
      <p:pic>
        <p:nvPicPr>
          <p:cNvPr id="208" name="Google Shape;208;p8"/>
          <p:cNvPicPr preferRelativeResize="0"/>
          <p:nvPr/>
        </p:nvPicPr>
        <p:blipFill rotWithShape="1">
          <a:blip r:embed="rId4">
            <a:alphaModFix/>
          </a:blip>
          <a:srcRect b="0" l="0" r="0" t="0"/>
          <a:stretch/>
        </p:blipFill>
        <p:spPr>
          <a:xfrm>
            <a:off x="6682851" y="1395273"/>
            <a:ext cx="1834775" cy="1834775"/>
          </a:xfrm>
          <a:prstGeom prst="rect">
            <a:avLst/>
          </a:prstGeom>
          <a:noFill/>
          <a:ln>
            <a:noFill/>
          </a:ln>
        </p:spPr>
      </p:pic>
      <p:sp>
        <p:nvSpPr>
          <p:cNvPr id="209" name="Google Shape;209;p8"/>
          <p:cNvSpPr txBox="1"/>
          <p:nvPr/>
        </p:nvSpPr>
        <p:spPr>
          <a:xfrm>
            <a:off x="3335000" y="3450200"/>
            <a:ext cx="3367800" cy="89252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Oswald"/>
                <a:ea typeface="Oswald"/>
                <a:cs typeface="Oswald"/>
                <a:sym typeface="Oswald"/>
              </a:rPr>
              <a:t>43% of target reached</a:t>
            </a:r>
            <a:endParaRPr b="0" i="0" sz="14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None/>
            </a:pPr>
            <a:br>
              <a:rPr b="0" i="0" lang="en" sz="1400" u="none" cap="none" strike="noStrike">
                <a:solidFill>
                  <a:srgbClr val="000000"/>
                </a:solidFill>
                <a:latin typeface="Oswald"/>
                <a:ea typeface="Oswald"/>
                <a:cs typeface="Oswald"/>
                <a:sym typeface="Oswald"/>
              </a:rPr>
            </a:br>
            <a:r>
              <a:rPr b="0" i="0" lang="en" sz="1700" u="none" cap="none" strike="noStrike">
                <a:solidFill>
                  <a:srgbClr val="42BFE0"/>
                </a:solidFill>
                <a:latin typeface="Oswald"/>
                <a:ea typeface="Oswald"/>
                <a:cs typeface="Oswald"/>
                <a:sym typeface="Oswald"/>
              </a:rPr>
              <a:t>Target: </a:t>
            </a:r>
            <a:r>
              <a:rPr b="0" i="0" lang="en" sz="1600" u="none" cap="none" strike="noStrike">
                <a:solidFill>
                  <a:srgbClr val="00B0F0"/>
                </a:solidFill>
                <a:latin typeface="Oswald"/>
                <a:ea typeface="Oswald"/>
                <a:cs typeface="Oswald"/>
                <a:sym typeface="Oswald"/>
              </a:rPr>
              <a:t>€</a:t>
            </a:r>
            <a:r>
              <a:rPr b="0" i="0" lang="en" sz="1800" u="none" cap="none" strike="noStrike">
                <a:solidFill>
                  <a:srgbClr val="222222"/>
                </a:solidFill>
                <a:latin typeface="Oswald"/>
                <a:ea typeface="Oswald"/>
                <a:cs typeface="Oswald"/>
                <a:sym typeface="Oswald"/>
              </a:rPr>
              <a:t> </a:t>
            </a:r>
            <a:r>
              <a:rPr b="0" i="0" lang="en" sz="1700" u="none" cap="none" strike="noStrike">
                <a:solidFill>
                  <a:srgbClr val="42BFE0"/>
                </a:solidFill>
                <a:latin typeface="Oswald"/>
                <a:ea typeface="Oswald"/>
                <a:cs typeface="Oswald"/>
                <a:sym typeface="Oswald"/>
              </a:rPr>
              <a:t>1, 549, 301 </a:t>
            </a:r>
            <a:endParaRPr b="0" i="0" sz="1700" u="none" cap="none" strike="noStrike">
              <a:solidFill>
                <a:srgbClr val="42BFE0"/>
              </a:solidFill>
              <a:latin typeface="Oswald"/>
              <a:ea typeface="Oswald"/>
              <a:cs typeface="Oswald"/>
              <a:sym typeface="Oswald"/>
            </a:endParaRPr>
          </a:p>
        </p:txBody>
      </p:sp>
      <p:sp>
        <p:nvSpPr>
          <p:cNvPr id="210" name="Google Shape;210;p8"/>
          <p:cNvSpPr txBox="1"/>
          <p:nvPr/>
        </p:nvSpPr>
        <p:spPr>
          <a:xfrm>
            <a:off x="6682850" y="3402150"/>
            <a:ext cx="336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Oswald"/>
                <a:ea typeface="Oswald"/>
                <a:cs typeface="Oswald"/>
                <a:sym typeface="Oswald"/>
              </a:rPr>
              <a:t>100% of target reached</a:t>
            </a:r>
            <a:endParaRPr b="0" i="0" sz="1400" u="none" cap="none" strike="noStrike">
              <a:solidFill>
                <a:srgbClr val="000000"/>
              </a:solidFill>
              <a:latin typeface="Oswald"/>
              <a:ea typeface="Oswald"/>
              <a:cs typeface="Oswald"/>
              <a:sym typeface="Oswald"/>
            </a:endParaRPr>
          </a:p>
        </p:txBody>
      </p:sp>
      <p:pic>
        <p:nvPicPr>
          <p:cNvPr descr="SCOSS support DOAB and OAPEN | Directory of Open Access Books" id="211" name="Google Shape;211;p8"/>
          <p:cNvPicPr preferRelativeResize="0"/>
          <p:nvPr/>
        </p:nvPicPr>
        <p:blipFill rotWithShape="1">
          <a:blip r:embed="rId5">
            <a:alphaModFix/>
          </a:blip>
          <a:srcRect b="15367" l="0" r="0" t="18017"/>
          <a:stretch/>
        </p:blipFill>
        <p:spPr>
          <a:xfrm>
            <a:off x="8067911" y="4590578"/>
            <a:ext cx="920275" cy="362921"/>
          </a:xfrm>
          <a:prstGeom prst="rect">
            <a:avLst/>
          </a:prstGeom>
          <a:noFill/>
          <a:ln>
            <a:noFill/>
          </a:ln>
        </p:spPr>
      </p:pic>
      <p:cxnSp>
        <p:nvCxnSpPr>
          <p:cNvPr id="212" name="Google Shape;212;p8"/>
          <p:cNvCxnSpPr/>
          <p:nvPr/>
        </p:nvCxnSpPr>
        <p:spPr>
          <a:xfrm>
            <a:off x="3148225" y="3068850"/>
            <a:ext cx="5496000" cy="0"/>
          </a:xfrm>
          <a:prstGeom prst="straightConnector1">
            <a:avLst/>
          </a:prstGeom>
          <a:noFill/>
          <a:ln cap="flat" cmpd="sng" w="9525">
            <a:solidFill>
              <a:srgbClr val="42BFE0"/>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9"/>
          <p:cNvSpPr/>
          <p:nvPr/>
        </p:nvSpPr>
        <p:spPr>
          <a:xfrm>
            <a:off x="0" y="0"/>
            <a:ext cx="3027900" cy="5143500"/>
          </a:xfrm>
          <a:prstGeom prst="rect">
            <a:avLst/>
          </a:pr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9"/>
          <p:cNvSpPr txBox="1"/>
          <p:nvPr>
            <p:ph type="title"/>
          </p:nvPr>
        </p:nvSpPr>
        <p:spPr>
          <a:xfrm>
            <a:off x="416700" y="2074650"/>
            <a:ext cx="2651700" cy="9942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SzPct val="38888"/>
              <a:buNone/>
            </a:pPr>
            <a:r>
              <a:rPr lang="en" sz="4000">
                <a:solidFill>
                  <a:srgbClr val="222222"/>
                </a:solidFill>
                <a:latin typeface="Oswald"/>
                <a:ea typeface="Oswald"/>
                <a:cs typeface="Oswald"/>
                <a:sym typeface="Oswald"/>
              </a:rPr>
              <a:t>2nd funding cycle</a:t>
            </a:r>
            <a:endParaRPr>
              <a:latin typeface="Oswald"/>
              <a:ea typeface="Oswald"/>
              <a:cs typeface="Oswald"/>
              <a:sym typeface="Oswald"/>
            </a:endParaRPr>
          </a:p>
        </p:txBody>
      </p:sp>
      <p:cxnSp>
        <p:nvCxnSpPr>
          <p:cNvPr id="219" name="Google Shape;219;p9"/>
          <p:cNvCxnSpPr/>
          <p:nvPr/>
        </p:nvCxnSpPr>
        <p:spPr>
          <a:xfrm>
            <a:off x="6944100" y="890100"/>
            <a:ext cx="0" cy="3363300"/>
          </a:xfrm>
          <a:prstGeom prst="straightConnector1">
            <a:avLst/>
          </a:prstGeom>
          <a:noFill/>
          <a:ln cap="flat" cmpd="sng" w="9525">
            <a:solidFill>
              <a:schemeClr val="dk2"/>
            </a:solidFill>
            <a:prstDash val="solid"/>
            <a:round/>
            <a:headEnd len="sm" w="sm" type="none"/>
            <a:tailEnd len="sm" w="sm" type="none"/>
          </a:ln>
        </p:spPr>
      </p:cxnSp>
      <p:cxnSp>
        <p:nvCxnSpPr>
          <p:cNvPr id="220" name="Google Shape;220;p9"/>
          <p:cNvCxnSpPr/>
          <p:nvPr/>
        </p:nvCxnSpPr>
        <p:spPr>
          <a:xfrm>
            <a:off x="3115925" y="1679250"/>
            <a:ext cx="5496000" cy="0"/>
          </a:xfrm>
          <a:prstGeom prst="straightConnector1">
            <a:avLst/>
          </a:prstGeom>
          <a:noFill/>
          <a:ln cap="flat" cmpd="sng" w="9525">
            <a:solidFill>
              <a:schemeClr val="dk2"/>
            </a:solidFill>
            <a:prstDash val="solid"/>
            <a:round/>
            <a:headEnd len="sm" w="sm" type="none"/>
            <a:tailEnd len="sm" w="sm" type="none"/>
          </a:ln>
        </p:spPr>
      </p:cxnSp>
      <p:cxnSp>
        <p:nvCxnSpPr>
          <p:cNvPr id="221" name="Google Shape;221;p9"/>
          <p:cNvCxnSpPr/>
          <p:nvPr/>
        </p:nvCxnSpPr>
        <p:spPr>
          <a:xfrm>
            <a:off x="3148225" y="3068850"/>
            <a:ext cx="5496000" cy="0"/>
          </a:xfrm>
          <a:prstGeom prst="straightConnector1">
            <a:avLst/>
          </a:prstGeom>
          <a:noFill/>
          <a:ln cap="flat" cmpd="sng" w="9525">
            <a:solidFill>
              <a:schemeClr val="dk2"/>
            </a:solidFill>
            <a:prstDash val="solid"/>
            <a:round/>
            <a:headEnd len="sm" w="sm" type="none"/>
            <a:tailEnd len="sm" w="sm" type="none"/>
          </a:ln>
        </p:spPr>
      </p:cxnSp>
      <p:pic>
        <p:nvPicPr>
          <p:cNvPr id="222" name="Google Shape;222;p9"/>
          <p:cNvPicPr preferRelativeResize="0"/>
          <p:nvPr/>
        </p:nvPicPr>
        <p:blipFill rotWithShape="1">
          <a:blip r:embed="rId3">
            <a:alphaModFix/>
          </a:blip>
          <a:srcRect b="0" l="0" r="0" t="0"/>
          <a:stretch/>
        </p:blipFill>
        <p:spPr>
          <a:xfrm>
            <a:off x="3324351" y="805176"/>
            <a:ext cx="1247647" cy="409850"/>
          </a:xfrm>
          <a:prstGeom prst="rect">
            <a:avLst/>
          </a:prstGeom>
          <a:noFill/>
          <a:ln>
            <a:noFill/>
          </a:ln>
        </p:spPr>
      </p:pic>
      <p:pic>
        <p:nvPicPr>
          <p:cNvPr id="223" name="Google Shape;223;p9"/>
          <p:cNvPicPr preferRelativeResize="0"/>
          <p:nvPr/>
        </p:nvPicPr>
        <p:blipFill rotWithShape="1">
          <a:blip r:embed="rId4">
            <a:alphaModFix/>
          </a:blip>
          <a:srcRect b="0" l="0" r="0" t="0"/>
          <a:stretch/>
        </p:blipFill>
        <p:spPr>
          <a:xfrm>
            <a:off x="5142822" y="738452"/>
            <a:ext cx="839600" cy="543275"/>
          </a:xfrm>
          <a:prstGeom prst="rect">
            <a:avLst/>
          </a:prstGeom>
          <a:noFill/>
          <a:ln>
            <a:noFill/>
          </a:ln>
        </p:spPr>
      </p:pic>
      <p:sp>
        <p:nvSpPr>
          <p:cNvPr id="224" name="Google Shape;224;p9"/>
          <p:cNvSpPr txBox="1"/>
          <p:nvPr>
            <p:ph idx="4294967295" type="body"/>
          </p:nvPr>
        </p:nvSpPr>
        <p:spPr>
          <a:xfrm>
            <a:off x="7029425" y="1262100"/>
            <a:ext cx="1843500" cy="316200"/>
          </a:xfrm>
          <a:prstGeom prst="rect">
            <a:avLst/>
          </a:prstGeom>
          <a:noFill/>
          <a:ln>
            <a:noFill/>
          </a:ln>
        </p:spPr>
        <p:txBody>
          <a:bodyPr anchorCtr="0" anchor="t" bIns="34275" lIns="68575" spcFirstLastPara="1" rIns="68575" wrap="square" tIns="34275">
            <a:normAutofit fontScale="92500" lnSpcReduction="20000"/>
          </a:bodyPr>
          <a:lstStyle/>
          <a:p>
            <a:pPr indent="0" lvl="0" marL="0" rtl="0" algn="l">
              <a:lnSpc>
                <a:spcPct val="90000"/>
              </a:lnSpc>
              <a:spcBef>
                <a:spcPts val="800"/>
              </a:spcBef>
              <a:spcAft>
                <a:spcPts val="0"/>
              </a:spcAft>
              <a:buClr>
                <a:schemeClr val="dk1"/>
              </a:buClr>
              <a:buSzPct val="162162"/>
              <a:buNone/>
            </a:pPr>
            <a:r>
              <a:rPr b="1" lang="en" sz="1400">
                <a:solidFill>
                  <a:srgbClr val="42BFE0"/>
                </a:solidFill>
                <a:latin typeface="Oswald"/>
                <a:ea typeface="Oswald"/>
                <a:cs typeface="Oswald"/>
                <a:sym typeface="Oswald"/>
              </a:rPr>
              <a:t>100%</a:t>
            </a:r>
            <a:r>
              <a:rPr lang="en" sz="1400">
                <a:solidFill>
                  <a:srgbClr val="42BFE0"/>
                </a:solidFill>
                <a:latin typeface="Oswald"/>
                <a:ea typeface="Oswald"/>
                <a:cs typeface="Oswald"/>
                <a:sym typeface="Oswald"/>
              </a:rPr>
              <a:t> </a:t>
            </a:r>
            <a:r>
              <a:rPr lang="en" sz="1400">
                <a:solidFill>
                  <a:schemeClr val="dk1"/>
                </a:solidFill>
                <a:latin typeface="Oswald"/>
                <a:ea typeface="Oswald"/>
                <a:cs typeface="Oswald"/>
                <a:sym typeface="Oswald"/>
              </a:rPr>
              <a:t>of target reached</a:t>
            </a:r>
            <a:endParaRPr sz="1400">
              <a:solidFill>
                <a:schemeClr val="dk1"/>
              </a:solidFill>
            </a:endParaRPr>
          </a:p>
        </p:txBody>
      </p:sp>
      <p:sp>
        <p:nvSpPr>
          <p:cNvPr id="225" name="Google Shape;225;p9"/>
          <p:cNvSpPr txBox="1"/>
          <p:nvPr/>
        </p:nvSpPr>
        <p:spPr>
          <a:xfrm>
            <a:off x="3115937" y="1281746"/>
            <a:ext cx="2516100" cy="484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rgbClr val="003789"/>
                </a:solidFill>
                <a:latin typeface="Oswald"/>
                <a:ea typeface="Oswald"/>
                <a:cs typeface="Oswald"/>
                <a:sym typeface="Oswald"/>
                <a:hlinkClick r:id="rId5">
                  <a:extLst>
                    <a:ext uri="{A12FA001-AC4F-418D-AE19-62706E023703}">
                      <ahyp:hlinkClr val="tx"/>
                    </a:ext>
                  </a:extLst>
                </a:hlinkClick>
              </a:rPr>
              <a:t>https://doabooks.org</a:t>
            </a:r>
            <a:r>
              <a:rPr b="0" i="0" lang="en" sz="1400" u="none" cap="none" strike="noStrike">
                <a:solidFill>
                  <a:srgbClr val="003789"/>
                </a:solidFill>
                <a:latin typeface="Oswald"/>
                <a:ea typeface="Oswald"/>
                <a:cs typeface="Oswald"/>
                <a:sym typeface="Oswald"/>
              </a:rPr>
              <a:t>	</a:t>
            </a:r>
            <a:endParaRPr b="0" i="0" sz="1400" u="none" cap="none" strike="noStrike">
              <a:solidFill>
                <a:srgbClr val="003789"/>
              </a:solidFill>
              <a:latin typeface="Oswald"/>
              <a:ea typeface="Oswald"/>
              <a:cs typeface="Oswald"/>
              <a:sym typeface="Oswald"/>
            </a:endParaRPr>
          </a:p>
        </p:txBody>
      </p:sp>
      <p:sp>
        <p:nvSpPr>
          <p:cNvPr id="226" name="Google Shape;226;p9"/>
          <p:cNvSpPr txBox="1"/>
          <p:nvPr/>
        </p:nvSpPr>
        <p:spPr>
          <a:xfrm>
            <a:off x="5087850" y="1281738"/>
            <a:ext cx="23514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rgbClr val="003789"/>
                </a:solidFill>
                <a:latin typeface="Oswald"/>
                <a:ea typeface="Oswald"/>
                <a:cs typeface="Oswald"/>
                <a:sym typeface="Oswald"/>
                <a:hlinkClick r:id="rId6">
                  <a:extLst>
                    <a:ext uri="{A12FA001-AC4F-418D-AE19-62706E023703}">
                      <ahyp:hlinkClr val="tx"/>
                    </a:ext>
                  </a:extLst>
                </a:hlinkClick>
              </a:rPr>
              <a:t>https://oapen.org</a:t>
            </a:r>
            <a:r>
              <a:rPr b="0" i="0" lang="en" sz="1400" u="none" cap="none" strike="noStrike">
                <a:solidFill>
                  <a:srgbClr val="003789"/>
                </a:solidFill>
                <a:latin typeface="Oswald"/>
                <a:ea typeface="Oswald"/>
                <a:cs typeface="Oswald"/>
                <a:sym typeface="Oswald"/>
              </a:rPr>
              <a:t> </a:t>
            </a:r>
            <a:endParaRPr b="0" i="0" sz="1100" u="none" cap="none" strike="noStrike">
              <a:solidFill>
                <a:srgbClr val="003789"/>
              </a:solidFill>
              <a:latin typeface="Oswald"/>
              <a:ea typeface="Oswald"/>
              <a:cs typeface="Oswald"/>
              <a:sym typeface="Oswald"/>
            </a:endParaRPr>
          </a:p>
        </p:txBody>
      </p:sp>
      <p:sp>
        <p:nvSpPr>
          <p:cNvPr id="227" name="Google Shape;227;p9"/>
          <p:cNvSpPr txBox="1"/>
          <p:nvPr/>
        </p:nvSpPr>
        <p:spPr>
          <a:xfrm>
            <a:off x="4701300" y="805175"/>
            <a:ext cx="2184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rgbClr val="000000"/>
                </a:solidFill>
                <a:latin typeface="Oswald"/>
                <a:ea typeface="Oswald"/>
                <a:cs typeface="Oswald"/>
                <a:sym typeface="Oswald"/>
              </a:rPr>
              <a:t>&amp;</a:t>
            </a:r>
            <a:endParaRPr b="0" i="0" sz="1900" u="none" cap="none" strike="noStrike">
              <a:solidFill>
                <a:srgbClr val="000000"/>
              </a:solidFill>
              <a:latin typeface="Oswald"/>
              <a:ea typeface="Oswald"/>
              <a:cs typeface="Oswald"/>
              <a:sym typeface="Oswald"/>
            </a:endParaRPr>
          </a:p>
        </p:txBody>
      </p:sp>
      <p:pic>
        <p:nvPicPr>
          <p:cNvPr id="228" name="Google Shape;228;p9"/>
          <p:cNvPicPr preferRelativeResize="0"/>
          <p:nvPr/>
        </p:nvPicPr>
        <p:blipFill rotWithShape="1">
          <a:blip r:embed="rId7">
            <a:alphaModFix/>
          </a:blip>
          <a:srcRect b="0" l="0" r="0" t="0"/>
          <a:stretch/>
        </p:blipFill>
        <p:spPr>
          <a:xfrm>
            <a:off x="3324358" y="1899876"/>
            <a:ext cx="948349" cy="948349"/>
          </a:xfrm>
          <a:prstGeom prst="rect">
            <a:avLst/>
          </a:prstGeom>
          <a:noFill/>
          <a:ln>
            <a:noFill/>
          </a:ln>
        </p:spPr>
      </p:pic>
      <p:pic>
        <p:nvPicPr>
          <p:cNvPr id="229" name="Google Shape;229;p9"/>
          <p:cNvPicPr preferRelativeResize="0"/>
          <p:nvPr/>
        </p:nvPicPr>
        <p:blipFill rotWithShape="1">
          <a:blip r:embed="rId8">
            <a:alphaModFix/>
          </a:blip>
          <a:srcRect b="0" l="0" r="0" t="0"/>
          <a:stretch/>
        </p:blipFill>
        <p:spPr>
          <a:xfrm>
            <a:off x="3324362" y="3289480"/>
            <a:ext cx="948333" cy="846535"/>
          </a:xfrm>
          <a:prstGeom prst="rect">
            <a:avLst/>
          </a:prstGeom>
          <a:noFill/>
          <a:ln>
            <a:noFill/>
          </a:ln>
        </p:spPr>
      </p:pic>
      <p:sp>
        <p:nvSpPr>
          <p:cNvPr id="230" name="Google Shape;230;p9"/>
          <p:cNvSpPr txBox="1"/>
          <p:nvPr/>
        </p:nvSpPr>
        <p:spPr>
          <a:xfrm>
            <a:off x="5049124" y="3574300"/>
            <a:ext cx="16296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rgbClr val="003789"/>
                </a:solidFill>
                <a:latin typeface="Oswald"/>
                <a:ea typeface="Oswald"/>
                <a:cs typeface="Oswald"/>
                <a:sym typeface="Oswald"/>
                <a:hlinkClick r:id="rId9">
                  <a:extLst>
                    <a:ext uri="{A12FA001-AC4F-418D-AE19-62706E023703}">
                      <ahyp:hlinkClr val="tx"/>
                    </a:ext>
                  </a:extLst>
                </a:hlinkClick>
              </a:rPr>
              <a:t>https://pkp.sfu.ca/</a:t>
            </a:r>
            <a:endParaRPr b="0" i="0" sz="1400" u="none" cap="none" strike="noStrike">
              <a:solidFill>
                <a:srgbClr val="003789"/>
              </a:solidFill>
              <a:latin typeface="Oswald"/>
              <a:ea typeface="Oswald"/>
              <a:cs typeface="Oswald"/>
              <a:sym typeface="Oswald"/>
            </a:endParaRPr>
          </a:p>
        </p:txBody>
      </p:sp>
      <p:sp>
        <p:nvSpPr>
          <p:cNvPr id="231" name="Google Shape;231;p9"/>
          <p:cNvSpPr txBox="1"/>
          <p:nvPr/>
        </p:nvSpPr>
        <p:spPr>
          <a:xfrm>
            <a:off x="5049125" y="2360188"/>
            <a:ext cx="20862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rgbClr val="003789"/>
                </a:solidFill>
                <a:latin typeface="Oswald"/>
                <a:ea typeface="Oswald"/>
                <a:cs typeface="Oswald"/>
                <a:sym typeface="Oswald"/>
                <a:hlinkClick r:id="rId10">
                  <a:extLst>
                    <a:ext uri="{A12FA001-AC4F-418D-AE19-62706E023703}">
                      <ahyp:hlinkClr val="tx"/>
                    </a:ext>
                  </a:extLst>
                </a:hlinkClick>
              </a:rPr>
              <a:t>https://opencitations.net/</a:t>
            </a:r>
            <a:endParaRPr b="0" i="0" sz="1400" u="none" cap="none" strike="noStrike">
              <a:solidFill>
                <a:srgbClr val="003789"/>
              </a:solidFill>
              <a:latin typeface="Oswald"/>
              <a:ea typeface="Oswald"/>
              <a:cs typeface="Oswald"/>
              <a:sym typeface="Oswald"/>
            </a:endParaRPr>
          </a:p>
        </p:txBody>
      </p:sp>
      <p:sp>
        <p:nvSpPr>
          <p:cNvPr id="232" name="Google Shape;232;p9"/>
          <p:cNvSpPr txBox="1"/>
          <p:nvPr>
            <p:ph idx="4294967295" type="body"/>
          </p:nvPr>
        </p:nvSpPr>
        <p:spPr>
          <a:xfrm>
            <a:off x="7029425" y="1899863"/>
            <a:ext cx="2574000" cy="7062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2100"/>
              <a:buNone/>
            </a:pPr>
            <a:r>
              <a:rPr b="1" lang="en" sz="1300">
                <a:solidFill>
                  <a:srgbClr val="42BFE0"/>
                </a:solidFill>
                <a:latin typeface="Oswald"/>
                <a:ea typeface="Oswald"/>
                <a:cs typeface="Oswald"/>
                <a:sym typeface="Oswald"/>
              </a:rPr>
              <a:t>28%</a:t>
            </a:r>
            <a:r>
              <a:rPr b="1" lang="en" sz="1300">
                <a:latin typeface="Oswald"/>
                <a:ea typeface="Oswald"/>
                <a:cs typeface="Oswald"/>
                <a:sym typeface="Oswald"/>
              </a:rPr>
              <a:t> </a:t>
            </a:r>
            <a:r>
              <a:rPr lang="en" sz="1300">
                <a:solidFill>
                  <a:srgbClr val="222222"/>
                </a:solidFill>
                <a:latin typeface="Oswald"/>
                <a:ea typeface="Oswald"/>
                <a:cs typeface="Oswald"/>
                <a:sym typeface="Oswald"/>
              </a:rPr>
              <a:t>of target reached</a:t>
            </a:r>
            <a:endParaRPr sz="1300">
              <a:solidFill>
                <a:srgbClr val="222222"/>
              </a:solidFill>
              <a:latin typeface="Oswald"/>
              <a:ea typeface="Oswald"/>
              <a:cs typeface="Oswald"/>
              <a:sym typeface="Oswald"/>
            </a:endParaRPr>
          </a:p>
          <a:p>
            <a:pPr indent="0" lvl="0" marL="0" rtl="0" algn="l">
              <a:lnSpc>
                <a:spcPct val="90000"/>
              </a:lnSpc>
              <a:spcBef>
                <a:spcPts val="1200"/>
              </a:spcBef>
              <a:spcAft>
                <a:spcPts val="0"/>
              </a:spcAft>
              <a:buClr>
                <a:schemeClr val="dk1"/>
              </a:buClr>
              <a:buSzPts val="2100"/>
              <a:buNone/>
            </a:pPr>
            <a:r>
              <a:rPr lang="en" sz="1300">
                <a:solidFill>
                  <a:srgbClr val="222222"/>
                </a:solidFill>
                <a:latin typeface="Oswald"/>
                <a:ea typeface="Oswald"/>
                <a:cs typeface="Oswald"/>
                <a:sym typeface="Oswald"/>
              </a:rPr>
              <a:t>Pledged to date € 434 175</a:t>
            </a:r>
            <a:endParaRPr sz="1300">
              <a:solidFill>
                <a:srgbClr val="222222"/>
              </a:solidFill>
              <a:latin typeface="Oswald"/>
              <a:ea typeface="Oswald"/>
              <a:cs typeface="Oswald"/>
              <a:sym typeface="Oswald"/>
            </a:endParaRPr>
          </a:p>
          <a:p>
            <a:pPr indent="0" lvl="0" marL="0" rtl="0" algn="l">
              <a:lnSpc>
                <a:spcPct val="90000"/>
              </a:lnSpc>
              <a:spcBef>
                <a:spcPts val="800"/>
              </a:spcBef>
              <a:spcAft>
                <a:spcPts val="0"/>
              </a:spcAft>
              <a:buClr>
                <a:schemeClr val="dk1"/>
              </a:buClr>
              <a:buSzPts val="2100"/>
              <a:buNone/>
            </a:pPr>
            <a:r>
              <a:rPr lang="en" sz="1300">
                <a:solidFill>
                  <a:srgbClr val="222222"/>
                </a:solidFill>
                <a:latin typeface="Oswald"/>
                <a:ea typeface="Oswald"/>
                <a:cs typeface="Oswald"/>
                <a:sym typeface="Oswald"/>
              </a:rPr>
              <a:t>Remaining target € 1 096 023</a:t>
            </a:r>
            <a:endParaRPr sz="1300">
              <a:solidFill>
                <a:srgbClr val="222222"/>
              </a:solidFill>
              <a:latin typeface="Oswald"/>
              <a:ea typeface="Oswald"/>
              <a:cs typeface="Oswald"/>
              <a:sym typeface="Oswald"/>
            </a:endParaRPr>
          </a:p>
          <a:p>
            <a:pPr indent="0" lvl="0" marL="0" rtl="0" algn="l">
              <a:lnSpc>
                <a:spcPct val="90000"/>
              </a:lnSpc>
              <a:spcBef>
                <a:spcPts val="800"/>
              </a:spcBef>
              <a:spcAft>
                <a:spcPts val="0"/>
              </a:spcAft>
              <a:buClr>
                <a:schemeClr val="dk1"/>
              </a:buClr>
              <a:buSzPts val="2100"/>
              <a:buNone/>
            </a:pPr>
            <a:r>
              <a:t/>
            </a:r>
            <a:endParaRPr sz="1300"/>
          </a:p>
        </p:txBody>
      </p:sp>
      <p:sp>
        <p:nvSpPr>
          <p:cNvPr id="233" name="Google Shape;233;p9"/>
          <p:cNvSpPr txBox="1"/>
          <p:nvPr>
            <p:ph idx="4294967295" type="body"/>
          </p:nvPr>
        </p:nvSpPr>
        <p:spPr>
          <a:xfrm>
            <a:off x="7029425" y="3289476"/>
            <a:ext cx="2472300" cy="7881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2100"/>
              <a:buNone/>
            </a:pPr>
            <a:r>
              <a:rPr b="1" lang="en" sz="1300">
                <a:solidFill>
                  <a:srgbClr val="42BFE0"/>
                </a:solidFill>
                <a:latin typeface="Oswald"/>
                <a:ea typeface="Oswald"/>
                <a:cs typeface="Oswald"/>
                <a:sym typeface="Oswald"/>
              </a:rPr>
              <a:t>42%</a:t>
            </a:r>
            <a:r>
              <a:rPr b="1" lang="en" sz="1300">
                <a:latin typeface="Oswald"/>
                <a:ea typeface="Oswald"/>
                <a:cs typeface="Oswald"/>
                <a:sym typeface="Oswald"/>
              </a:rPr>
              <a:t> </a:t>
            </a:r>
            <a:r>
              <a:rPr lang="en" sz="1300">
                <a:solidFill>
                  <a:srgbClr val="222222"/>
                </a:solidFill>
                <a:latin typeface="Oswald"/>
                <a:ea typeface="Oswald"/>
                <a:cs typeface="Oswald"/>
                <a:sym typeface="Oswald"/>
              </a:rPr>
              <a:t>of target reached</a:t>
            </a:r>
            <a:endParaRPr sz="1300">
              <a:solidFill>
                <a:srgbClr val="222222"/>
              </a:solidFill>
              <a:latin typeface="Oswald"/>
              <a:ea typeface="Oswald"/>
              <a:cs typeface="Oswald"/>
              <a:sym typeface="Oswald"/>
            </a:endParaRPr>
          </a:p>
          <a:p>
            <a:pPr indent="0" lvl="0" marL="0" rtl="0" algn="l">
              <a:lnSpc>
                <a:spcPct val="90000"/>
              </a:lnSpc>
              <a:spcBef>
                <a:spcPts val="1200"/>
              </a:spcBef>
              <a:spcAft>
                <a:spcPts val="0"/>
              </a:spcAft>
              <a:buClr>
                <a:schemeClr val="dk1"/>
              </a:buClr>
              <a:buSzPts val="2100"/>
              <a:buNone/>
            </a:pPr>
            <a:r>
              <a:rPr lang="en" sz="1300">
                <a:solidFill>
                  <a:srgbClr val="222222"/>
                </a:solidFill>
                <a:latin typeface="Oswald"/>
                <a:ea typeface="Oswald"/>
                <a:cs typeface="Oswald"/>
                <a:sym typeface="Oswald"/>
              </a:rPr>
              <a:t>Pledged to date € 308 350</a:t>
            </a:r>
            <a:endParaRPr sz="1300">
              <a:solidFill>
                <a:srgbClr val="222222"/>
              </a:solidFill>
              <a:latin typeface="Oswald"/>
              <a:ea typeface="Oswald"/>
              <a:cs typeface="Oswald"/>
              <a:sym typeface="Oswald"/>
            </a:endParaRPr>
          </a:p>
          <a:p>
            <a:pPr indent="0" lvl="0" marL="0" rtl="0" algn="l">
              <a:lnSpc>
                <a:spcPct val="90000"/>
              </a:lnSpc>
              <a:spcBef>
                <a:spcPts val="800"/>
              </a:spcBef>
              <a:spcAft>
                <a:spcPts val="0"/>
              </a:spcAft>
              <a:buClr>
                <a:schemeClr val="dk1"/>
              </a:buClr>
              <a:buSzPts val="2100"/>
              <a:buNone/>
            </a:pPr>
            <a:r>
              <a:rPr lang="en" sz="1300">
                <a:solidFill>
                  <a:srgbClr val="222222"/>
                </a:solidFill>
                <a:latin typeface="Oswald"/>
                <a:ea typeface="Oswald"/>
                <a:cs typeface="Oswald"/>
                <a:sym typeface="Oswald"/>
              </a:rPr>
              <a:t>Remaining target € 426 297</a:t>
            </a:r>
            <a:endParaRPr sz="1300">
              <a:solidFill>
                <a:srgbClr val="222222"/>
              </a:solidFill>
              <a:latin typeface="Oswald"/>
              <a:ea typeface="Oswald"/>
              <a:cs typeface="Oswald"/>
              <a:sym typeface="Oswald"/>
            </a:endParaRPr>
          </a:p>
        </p:txBody>
      </p:sp>
      <p:sp>
        <p:nvSpPr>
          <p:cNvPr id="234" name="Google Shape;234;p9"/>
          <p:cNvSpPr txBox="1"/>
          <p:nvPr/>
        </p:nvSpPr>
        <p:spPr>
          <a:xfrm>
            <a:off x="3148225" y="4577275"/>
            <a:ext cx="5145600" cy="52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1300" u="sng" cap="none" strike="noStrike">
                <a:solidFill>
                  <a:srgbClr val="003789"/>
                </a:solidFill>
                <a:latin typeface="Oswald"/>
                <a:ea typeface="Oswald"/>
                <a:cs typeface="Oswald"/>
                <a:sym typeface="Oswald"/>
                <a:hlinkClick r:id="rId11">
                  <a:extLst>
                    <a:ext uri="{A12FA001-AC4F-418D-AE19-62706E023703}">
                      <ahyp:hlinkClr val="tx"/>
                    </a:ext>
                  </a:extLst>
                </a:hlinkClick>
              </a:rPr>
              <a:t>https://scoss.org/how-it-works/current-funding-calls</a:t>
            </a:r>
            <a:r>
              <a:rPr b="0" i="0" lang="en" sz="1300" u="none" cap="none" strike="noStrike">
                <a:solidFill>
                  <a:srgbClr val="003789"/>
                </a:solidFill>
                <a:latin typeface="Oswald"/>
                <a:ea typeface="Oswald"/>
                <a:cs typeface="Oswald"/>
                <a:sym typeface="Oswald"/>
              </a:rPr>
              <a:t> </a:t>
            </a:r>
            <a:endParaRPr b="0" i="0" sz="1300" u="none" cap="none" strike="noStrike">
              <a:solidFill>
                <a:srgbClr val="003789"/>
              </a:solidFill>
              <a:latin typeface="Oswald"/>
              <a:ea typeface="Oswald"/>
              <a:cs typeface="Oswald"/>
              <a:sym typeface="Oswald"/>
            </a:endParaRPr>
          </a:p>
        </p:txBody>
      </p:sp>
      <p:pic>
        <p:nvPicPr>
          <p:cNvPr descr="SCOSS support DOAB and OAPEN | Directory of Open Access Books" id="235" name="Google Shape;235;p9"/>
          <p:cNvPicPr preferRelativeResize="0"/>
          <p:nvPr/>
        </p:nvPicPr>
        <p:blipFill rotWithShape="1">
          <a:blip r:embed="rId12">
            <a:alphaModFix/>
          </a:blip>
          <a:srcRect b="15367" l="0" r="0" t="18017"/>
          <a:stretch/>
        </p:blipFill>
        <p:spPr>
          <a:xfrm>
            <a:off x="8067911" y="4590578"/>
            <a:ext cx="920275" cy="36292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10382d86fc3_0_1"/>
          <p:cNvSpPr/>
          <p:nvPr/>
        </p:nvSpPr>
        <p:spPr>
          <a:xfrm>
            <a:off x="0" y="0"/>
            <a:ext cx="3027900" cy="5143500"/>
          </a:xfrm>
          <a:prstGeom prst="rect">
            <a:avLst/>
          </a:pr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g10382d86fc3_0_1"/>
          <p:cNvSpPr txBox="1"/>
          <p:nvPr>
            <p:ph type="title"/>
          </p:nvPr>
        </p:nvSpPr>
        <p:spPr>
          <a:xfrm>
            <a:off x="265425" y="2074650"/>
            <a:ext cx="2651700" cy="9942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SzPct val="38889"/>
              <a:buNone/>
            </a:pPr>
            <a:r>
              <a:rPr lang="en" sz="4000">
                <a:solidFill>
                  <a:srgbClr val="222222"/>
                </a:solidFill>
                <a:latin typeface="Oswald"/>
                <a:ea typeface="Oswald"/>
                <a:cs typeface="Oswald"/>
                <a:sym typeface="Oswald"/>
              </a:rPr>
              <a:t>Meet the 3rd funding cycle</a:t>
            </a:r>
            <a:endParaRPr>
              <a:latin typeface="Oswald"/>
              <a:ea typeface="Oswald"/>
              <a:cs typeface="Oswald"/>
              <a:sym typeface="Oswald"/>
            </a:endParaRPr>
          </a:p>
        </p:txBody>
      </p:sp>
      <p:sp>
        <p:nvSpPr>
          <p:cNvPr id="242" name="Google Shape;242;g10382d86fc3_0_1"/>
          <p:cNvSpPr txBox="1"/>
          <p:nvPr/>
        </p:nvSpPr>
        <p:spPr>
          <a:xfrm>
            <a:off x="6328950" y="4072725"/>
            <a:ext cx="222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3789"/>
                </a:solidFill>
                <a:latin typeface="Oswald"/>
                <a:ea typeface="Oswald"/>
                <a:cs typeface="Oswald"/>
                <a:sym typeface="Oswald"/>
              </a:rPr>
              <a:t>https://duraspace.org/dspace/</a:t>
            </a:r>
            <a:endParaRPr b="0" i="0" sz="1400" u="none" cap="none" strike="noStrike">
              <a:solidFill>
                <a:srgbClr val="003789"/>
              </a:solidFill>
              <a:latin typeface="Oswald"/>
              <a:ea typeface="Oswald"/>
              <a:cs typeface="Oswald"/>
              <a:sym typeface="Oswald"/>
            </a:endParaRPr>
          </a:p>
        </p:txBody>
      </p:sp>
      <p:sp>
        <p:nvSpPr>
          <p:cNvPr id="243" name="Google Shape;243;g10382d86fc3_0_1"/>
          <p:cNvSpPr txBox="1"/>
          <p:nvPr/>
        </p:nvSpPr>
        <p:spPr>
          <a:xfrm>
            <a:off x="6328953" y="962113"/>
            <a:ext cx="15168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3789"/>
                </a:solidFill>
                <a:latin typeface="Oswald"/>
                <a:ea typeface="Oswald"/>
                <a:cs typeface="Oswald"/>
                <a:sym typeface="Oswald"/>
              </a:rPr>
              <a:t>https://arXiv.org</a:t>
            </a:r>
            <a:endParaRPr b="0" i="0" sz="1400" u="none" cap="none" strike="noStrike">
              <a:solidFill>
                <a:srgbClr val="003789"/>
              </a:solidFill>
              <a:latin typeface="Oswald"/>
              <a:ea typeface="Oswald"/>
              <a:cs typeface="Oswald"/>
              <a:sym typeface="Oswald"/>
            </a:endParaRPr>
          </a:p>
        </p:txBody>
      </p:sp>
      <p:pic>
        <p:nvPicPr>
          <p:cNvPr descr="SCOSS support DOAB and OAPEN | Directory of Open Access Books" id="244" name="Google Shape;244;g10382d86fc3_0_1"/>
          <p:cNvPicPr preferRelativeResize="0"/>
          <p:nvPr/>
        </p:nvPicPr>
        <p:blipFill rotWithShape="1">
          <a:blip r:embed="rId3">
            <a:alphaModFix/>
          </a:blip>
          <a:srcRect b="15367" l="0" r="0" t="18018"/>
          <a:stretch/>
        </p:blipFill>
        <p:spPr>
          <a:xfrm>
            <a:off x="8067911" y="4590578"/>
            <a:ext cx="920275" cy="362921"/>
          </a:xfrm>
          <a:prstGeom prst="rect">
            <a:avLst/>
          </a:prstGeom>
          <a:noFill/>
          <a:ln>
            <a:noFill/>
          </a:ln>
        </p:spPr>
      </p:pic>
      <p:pic>
        <p:nvPicPr>
          <p:cNvPr id="245" name="Google Shape;245;g10382d86fc3_0_1"/>
          <p:cNvPicPr preferRelativeResize="0"/>
          <p:nvPr/>
        </p:nvPicPr>
        <p:blipFill rotWithShape="1">
          <a:blip r:embed="rId4">
            <a:alphaModFix/>
          </a:blip>
          <a:srcRect b="0" l="0" r="0" t="0"/>
          <a:stretch/>
        </p:blipFill>
        <p:spPr>
          <a:xfrm>
            <a:off x="3618025" y="3689064"/>
            <a:ext cx="1247625" cy="901511"/>
          </a:xfrm>
          <a:prstGeom prst="rect">
            <a:avLst/>
          </a:prstGeom>
          <a:noFill/>
          <a:ln>
            <a:noFill/>
          </a:ln>
        </p:spPr>
      </p:pic>
      <p:pic>
        <p:nvPicPr>
          <p:cNvPr id="246" name="Google Shape;246;g10382d86fc3_0_1"/>
          <p:cNvPicPr preferRelativeResize="0"/>
          <p:nvPr/>
        </p:nvPicPr>
        <p:blipFill rotWithShape="1">
          <a:blip r:embed="rId5">
            <a:alphaModFix/>
          </a:blip>
          <a:srcRect b="0" l="0" r="0" t="0"/>
          <a:stretch/>
        </p:blipFill>
        <p:spPr>
          <a:xfrm>
            <a:off x="3618025" y="804297"/>
            <a:ext cx="1247626" cy="562052"/>
          </a:xfrm>
          <a:prstGeom prst="rect">
            <a:avLst/>
          </a:prstGeom>
          <a:noFill/>
          <a:ln>
            <a:noFill/>
          </a:ln>
        </p:spPr>
      </p:pic>
      <p:pic>
        <p:nvPicPr>
          <p:cNvPr id="247" name="Google Shape;247;g10382d86fc3_0_1"/>
          <p:cNvPicPr preferRelativeResize="0"/>
          <p:nvPr/>
        </p:nvPicPr>
        <p:blipFill rotWithShape="1">
          <a:blip r:embed="rId6">
            <a:alphaModFix/>
          </a:blip>
          <a:srcRect b="0" l="0" r="0" t="0"/>
          <a:stretch/>
        </p:blipFill>
        <p:spPr>
          <a:xfrm>
            <a:off x="3569900" y="2129696"/>
            <a:ext cx="2220073" cy="559354"/>
          </a:xfrm>
          <a:prstGeom prst="rect">
            <a:avLst/>
          </a:prstGeom>
          <a:noFill/>
          <a:ln>
            <a:noFill/>
          </a:ln>
        </p:spPr>
      </p:pic>
      <p:pic>
        <p:nvPicPr>
          <p:cNvPr id="248" name="Google Shape;248;g10382d86fc3_0_1"/>
          <p:cNvPicPr preferRelativeResize="0"/>
          <p:nvPr/>
        </p:nvPicPr>
        <p:blipFill rotWithShape="1">
          <a:blip r:embed="rId7">
            <a:alphaModFix/>
          </a:blip>
          <a:srcRect b="0" l="0" r="0" t="0"/>
          <a:stretch/>
        </p:blipFill>
        <p:spPr>
          <a:xfrm>
            <a:off x="6565133" y="2012348"/>
            <a:ext cx="1646764" cy="614400"/>
          </a:xfrm>
          <a:prstGeom prst="rect">
            <a:avLst/>
          </a:prstGeom>
          <a:noFill/>
          <a:ln>
            <a:noFill/>
          </a:ln>
        </p:spPr>
      </p:pic>
      <p:sp>
        <p:nvSpPr>
          <p:cNvPr id="249" name="Google Shape;249;g10382d86fc3_0_1"/>
          <p:cNvSpPr txBox="1"/>
          <p:nvPr/>
        </p:nvSpPr>
        <p:spPr>
          <a:xfrm>
            <a:off x="3569900" y="2742413"/>
            <a:ext cx="23514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3789"/>
                </a:solidFill>
                <a:latin typeface="Oswald"/>
                <a:ea typeface="Oswald"/>
                <a:cs typeface="Oswald"/>
                <a:sym typeface="Oswald"/>
              </a:rPr>
              <a:t>https://www.redalyc.org</a:t>
            </a:r>
            <a:endParaRPr b="0" i="0" sz="1100" u="none" cap="none" strike="noStrike">
              <a:solidFill>
                <a:srgbClr val="003789"/>
              </a:solidFill>
              <a:latin typeface="Oswald"/>
              <a:ea typeface="Oswald"/>
              <a:cs typeface="Oswald"/>
              <a:sym typeface="Oswald"/>
            </a:endParaRPr>
          </a:p>
        </p:txBody>
      </p:sp>
      <p:sp>
        <p:nvSpPr>
          <p:cNvPr id="250" name="Google Shape;250;g10382d86fc3_0_1"/>
          <p:cNvSpPr txBox="1"/>
          <p:nvPr/>
        </p:nvSpPr>
        <p:spPr>
          <a:xfrm>
            <a:off x="6328950" y="2742425"/>
            <a:ext cx="1791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3789"/>
                </a:solidFill>
                <a:latin typeface="Oswald"/>
                <a:ea typeface="Oswald"/>
                <a:cs typeface="Oswald"/>
                <a:sym typeface="Oswald"/>
              </a:rPr>
              <a:t>https://www.amelica.org</a:t>
            </a:r>
            <a:endParaRPr b="0" i="0" sz="1100" u="none" cap="none" strike="noStrike">
              <a:solidFill>
                <a:srgbClr val="003789"/>
              </a:solidFill>
              <a:latin typeface="Oswald"/>
              <a:ea typeface="Oswald"/>
              <a:cs typeface="Oswald"/>
              <a:sym typeface="Oswald"/>
            </a:endParaRPr>
          </a:p>
        </p:txBody>
      </p:sp>
      <p:cxnSp>
        <p:nvCxnSpPr>
          <p:cNvPr id="251" name="Google Shape;251;g10382d86fc3_0_1"/>
          <p:cNvCxnSpPr/>
          <p:nvPr/>
        </p:nvCxnSpPr>
        <p:spPr>
          <a:xfrm>
            <a:off x="3483275" y="1679713"/>
            <a:ext cx="5250900" cy="9300"/>
          </a:xfrm>
          <a:prstGeom prst="straightConnector1">
            <a:avLst/>
          </a:prstGeom>
          <a:noFill/>
          <a:ln cap="flat" cmpd="sng" w="9525">
            <a:solidFill>
              <a:srgbClr val="42BFE0"/>
            </a:solidFill>
            <a:prstDash val="solid"/>
            <a:round/>
            <a:headEnd len="sm" w="sm" type="none"/>
            <a:tailEnd len="sm" w="sm" type="none"/>
          </a:ln>
        </p:spPr>
      </p:cxnSp>
      <p:cxnSp>
        <p:nvCxnSpPr>
          <p:cNvPr id="252" name="Google Shape;252;g10382d86fc3_0_1"/>
          <p:cNvCxnSpPr/>
          <p:nvPr/>
        </p:nvCxnSpPr>
        <p:spPr>
          <a:xfrm>
            <a:off x="3483275" y="3452388"/>
            <a:ext cx="5250900" cy="9300"/>
          </a:xfrm>
          <a:prstGeom prst="straightConnector1">
            <a:avLst/>
          </a:prstGeom>
          <a:noFill/>
          <a:ln cap="flat" cmpd="sng" w="9525">
            <a:solidFill>
              <a:srgbClr val="42BFE0"/>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