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85" r:id="rId2"/>
    <p:sldId id="487" r:id="rId3"/>
    <p:sldId id="916" r:id="rId4"/>
    <p:sldId id="913" r:id="rId5"/>
    <p:sldId id="431" r:id="rId6"/>
    <p:sldId id="461" r:id="rId7"/>
    <p:sldId id="921" r:id="rId8"/>
    <p:sldId id="928" r:id="rId9"/>
    <p:sldId id="919" r:id="rId10"/>
    <p:sldId id="922" r:id="rId11"/>
    <p:sldId id="923" r:id="rId12"/>
    <p:sldId id="924" r:id="rId13"/>
    <p:sldId id="925" r:id="rId14"/>
    <p:sldId id="926" r:id="rId15"/>
    <p:sldId id="929" r:id="rId16"/>
    <p:sldId id="930" r:id="rId17"/>
    <p:sldId id="523" r:id="rId18"/>
    <p:sldId id="93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314" autoAdjust="0"/>
  </p:normalViewPr>
  <p:slideViewPr>
    <p:cSldViewPr>
      <p:cViewPr varScale="1">
        <p:scale>
          <a:sx n="119" d="100"/>
          <a:sy n="119" d="100"/>
        </p:scale>
        <p:origin x="75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92FE1-3B12-4B41-A0CD-EF41DC9EF253}" type="datetimeFigureOut">
              <a:rPr lang="en-US" smtClean="0"/>
              <a:t>3/18/2021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2113F-32F2-4D26-8E33-D25C2D4EB18F}" type="slidenum">
              <a:rPr lang="en-US" smtClean="0"/>
              <a:t>‹#›</a:t>
            </a:fld>
            <a:endParaRPr lang="en-US"/>
          </a:p>
        </p:txBody>
      </p:sp>
    </p:spTree>
    <p:extLst>
      <p:ext uri="{BB962C8B-B14F-4D97-AF65-F5344CB8AC3E}">
        <p14:creationId xmlns:p14="http://schemas.microsoft.com/office/powerpoint/2010/main" val="139800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76AF85-AA9F-4ABC-9CBB-DCAF4C68AF47}" type="datetime1">
              <a:rPr lang="en-US" smtClean="0"/>
              <a:t>3/18/2021</a:t>
            </a:fld>
            <a:endParaRPr lang="en-US"/>
          </a:p>
        </p:txBody>
      </p:sp>
      <p:sp>
        <p:nvSpPr>
          <p:cNvPr id="5" name="Footer Placeholder 4"/>
          <p:cNvSpPr>
            <a:spLocks noGrp="1"/>
          </p:cNvSpPr>
          <p:nvPr>
            <p:ph type="ftr" sz="quarter" idx="11"/>
          </p:nvPr>
        </p:nvSpPr>
        <p:spPr/>
        <p:txBody>
          <a:bodyPr/>
          <a:lstStyle/>
          <a:p>
            <a:r>
              <a:rPr lang="en-US"/>
              <a:t>SuperCDMS SNOLAB - PPC 2017</a:t>
            </a:r>
          </a:p>
        </p:txBody>
      </p:sp>
      <p:sp>
        <p:nvSpPr>
          <p:cNvPr id="6" name="Slide Number Placeholder 5"/>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101019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1CB0E-B06F-4E28-AD89-D2BBA6F3FEB1}" type="datetime1">
              <a:rPr lang="en-US" smtClean="0"/>
              <a:t>3/18/2021</a:t>
            </a:fld>
            <a:endParaRPr lang="en-US"/>
          </a:p>
        </p:txBody>
      </p:sp>
      <p:sp>
        <p:nvSpPr>
          <p:cNvPr id="5" name="Footer Placeholder 4"/>
          <p:cNvSpPr>
            <a:spLocks noGrp="1"/>
          </p:cNvSpPr>
          <p:nvPr>
            <p:ph type="ftr" sz="quarter" idx="11"/>
          </p:nvPr>
        </p:nvSpPr>
        <p:spPr/>
        <p:txBody>
          <a:bodyPr/>
          <a:lstStyle/>
          <a:p>
            <a:r>
              <a:rPr lang="en-US"/>
              <a:t>SuperCDMS SNOLAB - PPC 2017</a:t>
            </a:r>
          </a:p>
        </p:txBody>
      </p:sp>
      <p:sp>
        <p:nvSpPr>
          <p:cNvPr id="6" name="Slide Number Placeholder 5"/>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202750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FB99CE-9E51-42AC-B2A8-163F91A29B78}" type="datetime1">
              <a:rPr lang="en-US" smtClean="0"/>
              <a:t>3/18/2021</a:t>
            </a:fld>
            <a:endParaRPr lang="en-US"/>
          </a:p>
        </p:txBody>
      </p:sp>
      <p:sp>
        <p:nvSpPr>
          <p:cNvPr id="5" name="Footer Placeholder 4"/>
          <p:cNvSpPr>
            <a:spLocks noGrp="1"/>
          </p:cNvSpPr>
          <p:nvPr>
            <p:ph type="ftr" sz="quarter" idx="11"/>
          </p:nvPr>
        </p:nvSpPr>
        <p:spPr/>
        <p:txBody>
          <a:bodyPr/>
          <a:lstStyle/>
          <a:p>
            <a:r>
              <a:rPr lang="en-US"/>
              <a:t>SuperCDMS SNOLAB - PPC 2017</a:t>
            </a:r>
          </a:p>
        </p:txBody>
      </p:sp>
      <p:sp>
        <p:nvSpPr>
          <p:cNvPr id="6" name="Slide Number Placeholder 5"/>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402804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81009-D6BD-48A1-B7F1-D1D10B9D1F35}" type="datetime1">
              <a:rPr lang="en-US" smtClean="0"/>
              <a:t>3/18/2021</a:t>
            </a:fld>
            <a:endParaRPr lang="en-US"/>
          </a:p>
        </p:txBody>
      </p:sp>
      <p:sp>
        <p:nvSpPr>
          <p:cNvPr id="5" name="Footer Placeholder 4"/>
          <p:cNvSpPr>
            <a:spLocks noGrp="1"/>
          </p:cNvSpPr>
          <p:nvPr>
            <p:ph type="ftr" sz="quarter" idx="11"/>
          </p:nvPr>
        </p:nvSpPr>
        <p:spPr/>
        <p:txBody>
          <a:bodyPr/>
          <a:lstStyle/>
          <a:p>
            <a:r>
              <a:rPr lang="en-US"/>
              <a:t>SuperCDMS SNOLAB - PPC 2017</a:t>
            </a:r>
          </a:p>
        </p:txBody>
      </p:sp>
      <p:sp>
        <p:nvSpPr>
          <p:cNvPr id="6" name="Slide Number Placeholder 5"/>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238743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38140-EF12-419D-9AE8-37447E1D4A4B}" type="datetime1">
              <a:rPr lang="en-US" smtClean="0"/>
              <a:t>3/18/2021</a:t>
            </a:fld>
            <a:endParaRPr lang="en-US"/>
          </a:p>
        </p:txBody>
      </p:sp>
      <p:sp>
        <p:nvSpPr>
          <p:cNvPr id="5" name="Footer Placeholder 4"/>
          <p:cNvSpPr>
            <a:spLocks noGrp="1"/>
          </p:cNvSpPr>
          <p:nvPr>
            <p:ph type="ftr" sz="quarter" idx="11"/>
          </p:nvPr>
        </p:nvSpPr>
        <p:spPr/>
        <p:txBody>
          <a:bodyPr/>
          <a:lstStyle/>
          <a:p>
            <a:r>
              <a:rPr lang="en-US"/>
              <a:t>SuperCDMS SNOLAB - PPC 2017</a:t>
            </a:r>
          </a:p>
        </p:txBody>
      </p:sp>
      <p:sp>
        <p:nvSpPr>
          <p:cNvPr id="6" name="Slide Number Placeholder 5"/>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331712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D9DB29-6754-4620-998E-371372ECFD27}" type="datetime1">
              <a:rPr lang="en-US" smtClean="0"/>
              <a:t>3/18/2021</a:t>
            </a:fld>
            <a:endParaRPr lang="en-US"/>
          </a:p>
        </p:txBody>
      </p:sp>
      <p:sp>
        <p:nvSpPr>
          <p:cNvPr id="6" name="Footer Placeholder 5"/>
          <p:cNvSpPr>
            <a:spLocks noGrp="1"/>
          </p:cNvSpPr>
          <p:nvPr>
            <p:ph type="ftr" sz="quarter" idx="11"/>
          </p:nvPr>
        </p:nvSpPr>
        <p:spPr/>
        <p:txBody>
          <a:bodyPr/>
          <a:lstStyle/>
          <a:p>
            <a:r>
              <a:rPr lang="en-US"/>
              <a:t>SuperCDMS SNOLAB - PPC 2017</a:t>
            </a:r>
          </a:p>
        </p:txBody>
      </p:sp>
      <p:sp>
        <p:nvSpPr>
          <p:cNvPr id="7" name="Slide Number Placeholder 6"/>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162242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866AA-8776-4FEC-9130-725A7A0E9E71}" type="datetime1">
              <a:rPr lang="en-US" smtClean="0"/>
              <a:t>3/18/2021</a:t>
            </a:fld>
            <a:endParaRPr lang="en-US"/>
          </a:p>
        </p:txBody>
      </p:sp>
      <p:sp>
        <p:nvSpPr>
          <p:cNvPr id="8" name="Footer Placeholder 7"/>
          <p:cNvSpPr>
            <a:spLocks noGrp="1"/>
          </p:cNvSpPr>
          <p:nvPr>
            <p:ph type="ftr" sz="quarter" idx="11"/>
          </p:nvPr>
        </p:nvSpPr>
        <p:spPr/>
        <p:txBody>
          <a:bodyPr/>
          <a:lstStyle/>
          <a:p>
            <a:r>
              <a:rPr lang="en-US"/>
              <a:t>SuperCDMS SNOLAB - PPC 2017</a:t>
            </a:r>
          </a:p>
        </p:txBody>
      </p:sp>
      <p:sp>
        <p:nvSpPr>
          <p:cNvPr id="9" name="Slide Number Placeholder 8"/>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356953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44227A-5669-4625-AB0A-8DD8E0C5DA7E}" type="datetime1">
              <a:rPr lang="en-US" smtClean="0"/>
              <a:t>3/18/2021</a:t>
            </a:fld>
            <a:endParaRPr lang="en-US"/>
          </a:p>
        </p:txBody>
      </p:sp>
      <p:sp>
        <p:nvSpPr>
          <p:cNvPr id="4" name="Footer Placeholder 3"/>
          <p:cNvSpPr>
            <a:spLocks noGrp="1"/>
          </p:cNvSpPr>
          <p:nvPr>
            <p:ph type="ftr" sz="quarter" idx="11"/>
          </p:nvPr>
        </p:nvSpPr>
        <p:spPr/>
        <p:txBody>
          <a:bodyPr/>
          <a:lstStyle/>
          <a:p>
            <a:r>
              <a:rPr lang="en-US"/>
              <a:t>SuperCDMS SNOLAB - PPC 2017</a:t>
            </a:r>
          </a:p>
        </p:txBody>
      </p:sp>
      <p:sp>
        <p:nvSpPr>
          <p:cNvPr id="5" name="Slide Number Placeholder 4"/>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111686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6769C-B749-476D-99B7-93C9B3CC3323}" type="datetime1">
              <a:rPr lang="en-US" smtClean="0"/>
              <a:t>3/18/2021</a:t>
            </a:fld>
            <a:endParaRPr lang="en-US"/>
          </a:p>
        </p:txBody>
      </p:sp>
      <p:sp>
        <p:nvSpPr>
          <p:cNvPr id="3" name="Footer Placeholder 2"/>
          <p:cNvSpPr>
            <a:spLocks noGrp="1"/>
          </p:cNvSpPr>
          <p:nvPr>
            <p:ph type="ftr" sz="quarter" idx="11"/>
          </p:nvPr>
        </p:nvSpPr>
        <p:spPr/>
        <p:txBody>
          <a:bodyPr/>
          <a:lstStyle/>
          <a:p>
            <a:r>
              <a:rPr lang="en-US"/>
              <a:t>SuperCDMS SNOLAB - PPC 2017</a:t>
            </a:r>
          </a:p>
        </p:txBody>
      </p:sp>
      <p:sp>
        <p:nvSpPr>
          <p:cNvPr id="4" name="Slide Number Placeholder 3"/>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112659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F903B-A4BC-4E29-87D2-467A3AEFD3C9}" type="datetime1">
              <a:rPr lang="en-US" smtClean="0"/>
              <a:t>3/18/2021</a:t>
            </a:fld>
            <a:endParaRPr lang="en-US"/>
          </a:p>
        </p:txBody>
      </p:sp>
      <p:sp>
        <p:nvSpPr>
          <p:cNvPr id="6" name="Footer Placeholder 5"/>
          <p:cNvSpPr>
            <a:spLocks noGrp="1"/>
          </p:cNvSpPr>
          <p:nvPr>
            <p:ph type="ftr" sz="quarter" idx="11"/>
          </p:nvPr>
        </p:nvSpPr>
        <p:spPr/>
        <p:txBody>
          <a:bodyPr/>
          <a:lstStyle/>
          <a:p>
            <a:r>
              <a:rPr lang="en-US"/>
              <a:t>SuperCDMS SNOLAB - PPC 2017</a:t>
            </a:r>
          </a:p>
        </p:txBody>
      </p:sp>
      <p:sp>
        <p:nvSpPr>
          <p:cNvPr id="7" name="Slide Number Placeholder 6"/>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279145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28A6D2-C8AD-4771-89DD-813D9A3AB4E3}" type="datetime1">
              <a:rPr lang="en-US" smtClean="0"/>
              <a:t>3/18/2021</a:t>
            </a:fld>
            <a:endParaRPr lang="en-US"/>
          </a:p>
        </p:txBody>
      </p:sp>
      <p:sp>
        <p:nvSpPr>
          <p:cNvPr id="6" name="Footer Placeholder 5"/>
          <p:cNvSpPr>
            <a:spLocks noGrp="1"/>
          </p:cNvSpPr>
          <p:nvPr>
            <p:ph type="ftr" sz="quarter" idx="11"/>
          </p:nvPr>
        </p:nvSpPr>
        <p:spPr/>
        <p:txBody>
          <a:bodyPr/>
          <a:lstStyle/>
          <a:p>
            <a:r>
              <a:rPr lang="en-US"/>
              <a:t>SuperCDMS SNOLAB - PPC 2017</a:t>
            </a:r>
          </a:p>
        </p:txBody>
      </p:sp>
      <p:sp>
        <p:nvSpPr>
          <p:cNvPr id="7" name="Slide Number Placeholder 6"/>
          <p:cNvSpPr>
            <a:spLocks noGrp="1"/>
          </p:cNvSpPr>
          <p:nvPr>
            <p:ph type="sldNum" sz="quarter" idx="12"/>
          </p:nvPr>
        </p:nvSpPr>
        <p:spPr/>
        <p:txBody>
          <a:bodyPr/>
          <a:lstStyle/>
          <a:p>
            <a:fld id="{CC076746-6537-4652-828A-4C84AD603A54}" type="slidenum">
              <a:rPr lang="en-US" smtClean="0"/>
              <a:t>‹#›</a:t>
            </a:fld>
            <a:endParaRPr lang="en-US"/>
          </a:p>
        </p:txBody>
      </p:sp>
    </p:spTree>
    <p:extLst>
      <p:ext uri="{BB962C8B-B14F-4D97-AF65-F5344CB8AC3E}">
        <p14:creationId xmlns:p14="http://schemas.microsoft.com/office/powerpoint/2010/main" val="596049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26C77-0FB8-451D-8A0C-D26682E8B966}" type="datetime1">
              <a:rPr lang="en-US" smtClean="0"/>
              <a:t>3/18/2021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SuperCDMS SNOLAB - PPC 2017</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76746-6537-4652-828A-4C84AD603A54}" type="slidenum">
              <a:rPr lang="en-US" smtClean="0"/>
              <a:t>‹#›</a:t>
            </a:fld>
            <a:endParaRPr lang="en-US"/>
          </a:p>
        </p:txBody>
      </p:sp>
    </p:spTree>
    <p:extLst>
      <p:ext uri="{BB962C8B-B14F-4D97-AF65-F5344CB8AC3E}">
        <p14:creationId xmlns:p14="http://schemas.microsoft.com/office/powerpoint/2010/main" val="1506197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emf"/><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inspirehep.net/literature/18025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hyperlink" Target="https://arxiv.org/pdf/1610.00006.pdf"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g"/><Relationship Id="rId3" Type="http://schemas.openxmlformats.org/officeDocument/2006/relationships/video" Target="../media/media1.mp4"/><Relationship Id="rId7" Type="http://schemas.openxmlformats.org/officeDocument/2006/relationships/image" Target="../media/image26.jpeg"/><Relationship Id="rId12" Type="http://schemas.openxmlformats.org/officeDocument/2006/relationships/image" Target="../media/image31.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slideLayout" Target="../slideLayouts/slideLayout6.xml"/><Relationship Id="rId9" Type="http://schemas.openxmlformats.org/officeDocument/2006/relationships/image" Target="../media/image28.jpeg"/><Relationship Id="rId1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2" y="1256166"/>
            <a:ext cx="5056715" cy="3371143"/>
          </a:xfrm>
          <a:prstGeom prst="rect">
            <a:avLst/>
          </a:prstGeom>
        </p:spPr>
      </p:pic>
      <p:sp>
        <p:nvSpPr>
          <p:cNvPr id="5" name="Rectangle 2"/>
          <p:cNvSpPr txBox="1">
            <a:spLocks noChangeArrowheads="1"/>
          </p:cNvSpPr>
          <p:nvPr/>
        </p:nvSpPr>
        <p:spPr>
          <a:xfrm>
            <a:off x="97894" y="24951"/>
            <a:ext cx="8948212" cy="1225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AR CENA" panose="02000000000000000000"/>
                <a:cs typeface="Calibri" pitchFamily="34" charset="0"/>
              </a:rPr>
              <a:t>Phonon-mediated High-voltage Detector with Background Discrimination</a:t>
            </a:r>
          </a:p>
        </p:txBody>
      </p:sp>
      <p:sp>
        <p:nvSpPr>
          <p:cNvPr id="6" name="Rectangle 3"/>
          <p:cNvSpPr txBox="1">
            <a:spLocks noChangeArrowheads="1"/>
          </p:cNvSpPr>
          <p:nvPr/>
        </p:nvSpPr>
        <p:spPr>
          <a:xfrm>
            <a:off x="2356258" y="5755026"/>
            <a:ext cx="5501679" cy="648778"/>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600" b="1" dirty="0">
                <a:solidFill>
                  <a:schemeClr val="tx1"/>
                </a:solidFill>
                <a:latin typeface="AR CENA" panose="02000000000000000000" pitchFamily="2" charset="0"/>
                <a:cs typeface="Calibri" pitchFamily="34" charset="0"/>
              </a:rPr>
              <a:t>Rupak </a:t>
            </a:r>
            <a:r>
              <a:rPr lang="en-US" sz="3500" b="1" dirty="0">
                <a:solidFill>
                  <a:schemeClr val="tx1"/>
                </a:solidFill>
                <a:latin typeface="AR CENA" panose="02000000000000000000" pitchFamily="2" charset="0"/>
                <a:cs typeface="Calibri" pitchFamily="34" charset="0"/>
              </a:rPr>
              <a:t>Mahapatra</a:t>
            </a:r>
          </a:p>
          <a:p>
            <a:r>
              <a:rPr lang="en-US" sz="3600" b="1" dirty="0">
                <a:solidFill>
                  <a:schemeClr val="tx1"/>
                </a:solidFill>
                <a:latin typeface="AR CENA" panose="02000000000000000000" pitchFamily="2" charset="0"/>
                <a:cs typeface="Calibri" pitchFamily="34" charset="0"/>
              </a:rPr>
              <a:t>Texas A&amp;M</a:t>
            </a:r>
          </a:p>
        </p:txBody>
      </p:sp>
      <p:graphicFrame>
        <p:nvGraphicFramePr>
          <p:cNvPr id="7" name="Object 11"/>
          <p:cNvGraphicFramePr>
            <a:graphicFrameLocks noGrp="1" noChangeAspect="1"/>
          </p:cNvGraphicFramePr>
          <p:nvPr/>
        </p:nvGraphicFramePr>
        <p:xfrm>
          <a:off x="-6096" y="4992517"/>
          <a:ext cx="2932669" cy="1856339"/>
        </p:xfrm>
        <a:graphic>
          <a:graphicData uri="http://schemas.openxmlformats.org/presentationml/2006/ole">
            <mc:AlternateContent xmlns:mc="http://schemas.openxmlformats.org/markup-compatibility/2006">
              <mc:Choice xmlns:v="urn:schemas-microsoft-com:vml" Requires="v">
                <p:oleObj name="Bitmap Image" r:id="rId3" imgW="4029637" imgH="2429214" progId="PBrush">
                  <p:embed/>
                </p:oleObj>
              </mc:Choice>
              <mc:Fallback>
                <p:oleObj name="Bitmap Image" r:id="rId3" imgW="4029637" imgH="2429214" progId="PBrush">
                  <p:embed/>
                  <p:pic>
                    <p:nvPicPr>
                      <p:cNvPr id="7" name="Object 1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 y="4992517"/>
                        <a:ext cx="2932669" cy="1856339"/>
                      </a:xfrm>
                      <a:prstGeom prst="rect">
                        <a:avLst/>
                      </a:prstGeom>
                      <a:noFill/>
                      <a:ln>
                        <a:noFill/>
                      </a:ln>
                      <a:effectLst/>
                    </p:spPr>
                  </p:pic>
                </p:oleObj>
              </mc:Fallback>
            </mc:AlternateContent>
          </a:graphicData>
        </a:graphic>
      </p:graphicFrame>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302" y="4876800"/>
            <a:ext cx="1879704" cy="2070949"/>
          </a:xfrm>
          <a:prstGeom prst="rect">
            <a:avLst/>
          </a:prstGeom>
        </p:spPr>
      </p:pic>
      <p:sp>
        <p:nvSpPr>
          <p:cNvPr id="9" name="TextBox 8"/>
          <p:cNvSpPr txBox="1"/>
          <p:nvPr/>
        </p:nvSpPr>
        <p:spPr>
          <a:xfrm>
            <a:off x="1855247" y="5547729"/>
            <a:ext cx="609600" cy="646331"/>
          </a:xfrm>
          <a:prstGeom prst="rect">
            <a:avLst/>
          </a:prstGeom>
          <a:noFill/>
        </p:spPr>
        <p:txBody>
          <a:bodyPr wrap="square" rtlCol="0">
            <a:spAutoFit/>
          </a:bodyPr>
          <a:lstStyle/>
          <a:p>
            <a:r>
              <a:rPr lang="en-US" sz="3600" b="1" dirty="0">
                <a:solidFill>
                  <a:srgbClr val="FF0000"/>
                </a:solidFill>
                <a:latin typeface="Calibri" pitchFamily="34" charset="0"/>
                <a:cs typeface="Calibri" pitchFamily="34" charset="0"/>
                <a:sym typeface="Symbol"/>
              </a:rPr>
              <a:t></a:t>
            </a:r>
            <a:r>
              <a:rPr lang="en-US" sz="3600" b="1" baseline="-25000" dirty="0">
                <a:solidFill>
                  <a:srgbClr val="FF0000"/>
                </a:solidFill>
                <a:latin typeface="Calibri" pitchFamily="34" charset="0"/>
                <a:cs typeface="Calibri" pitchFamily="34" charset="0"/>
                <a:sym typeface="Symbol"/>
              </a:rPr>
              <a:t>0</a:t>
            </a:r>
            <a:endParaRPr lang="en-US" sz="3600" b="1" dirty="0">
              <a:solidFill>
                <a:srgbClr val="FF0000"/>
              </a:solidFill>
              <a:latin typeface="Calibri" pitchFamily="34" charset="0"/>
              <a:cs typeface="Calibri" pitchFamily="34" charset="0"/>
            </a:endParaRPr>
          </a:p>
        </p:txBody>
      </p:sp>
      <p:sp>
        <p:nvSpPr>
          <p:cNvPr id="14" name="TextBox 13"/>
          <p:cNvSpPr txBox="1"/>
          <p:nvPr/>
        </p:nvSpPr>
        <p:spPr>
          <a:xfrm>
            <a:off x="8009156" y="6079415"/>
            <a:ext cx="685800" cy="769441"/>
          </a:xfrm>
          <a:prstGeom prst="rect">
            <a:avLst/>
          </a:prstGeom>
          <a:noFill/>
        </p:spPr>
        <p:txBody>
          <a:bodyPr wrap="square" rtlCol="0">
            <a:spAutoFit/>
          </a:bodyPr>
          <a:lstStyle/>
          <a:p>
            <a:r>
              <a:rPr lang="en-US" sz="4400" dirty="0">
                <a:solidFill>
                  <a:srgbClr val="FF0000"/>
                </a:solidFill>
                <a:sym typeface="Symbol" panose="05050102010706020507" pitchFamily="18" charset="2"/>
              </a:rPr>
              <a:t></a:t>
            </a:r>
            <a:endParaRPr lang="en-US" sz="4400" dirty="0">
              <a:solidFill>
                <a:srgbClr val="FF0000"/>
              </a:solidFill>
            </a:endParaRPr>
          </a:p>
        </p:txBody>
      </p:sp>
      <p:pic>
        <p:nvPicPr>
          <p:cNvPr id="13" name="Picture 12">
            <a:extLst>
              <a:ext uri="{FF2B5EF4-FFF2-40B4-BE49-F238E27FC236}">
                <a16:creationId xmlns:a16="http://schemas.microsoft.com/office/drawing/2014/main" id="{457294F7-9E6D-4ABA-8A2E-2BFB28065137}"/>
              </a:ext>
            </a:extLst>
          </p:cNvPr>
          <p:cNvPicPr>
            <a:picLocks noChangeAspect="1"/>
          </p:cNvPicPr>
          <p:nvPr/>
        </p:nvPicPr>
        <p:blipFill rotWithShape="1">
          <a:blip r:embed="rId6"/>
          <a:srcRect l="3534" t="13325" r="11278" b="16510"/>
          <a:stretch/>
        </p:blipFill>
        <p:spPr>
          <a:xfrm>
            <a:off x="4876800" y="1953126"/>
            <a:ext cx="4097843" cy="2111009"/>
          </a:xfrm>
          <a:prstGeom prst="rect">
            <a:avLst/>
          </a:prstGeom>
        </p:spPr>
      </p:pic>
    </p:spTree>
    <p:extLst>
      <p:ext uri="{BB962C8B-B14F-4D97-AF65-F5344CB8AC3E}">
        <p14:creationId xmlns:p14="http://schemas.microsoft.com/office/powerpoint/2010/main" val="397540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E37A8-8161-4572-82C6-3001F81A5F5D}"/>
              </a:ext>
            </a:extLst>
          </p:cNvPr>
          <p:cNvSpPr>
            <a:spLocks noGrp="1"/>
          </p:cNvSpPr>
          <p:nvPr>
            <p:ph type="title"/>
          </p:nvPr>
        </p:nvSpPr>
        <p:spPr>
          <a:xfrm>
            <a:off x="1" y="-21421"/>
            <a:ext cx="9144000" cy="818433"/>
          </a:xfrm>
        </p:spPr>
        <p:txBody>
          <a:bodyPr>
            <a:normAutofit/>
          </a:bodyPr>
          <a:lstStyle/>
          <a:p>
            <a:r>
              <a:rPr lang="en-US" sz="2400" b="1" dirty="0">
                <a:latin typeface="AR CENA"/>
              </a:rPr>
              <a:t>Detector Testing: Charge Transport and Phonon Collection</a:t>
            </a:r>
          </a:p>
        </p:txBody>
      </p:sp>
      <p:sp>
        <p:nvSpPr>
          <p:cNvPr id="4" name="Slide Number Placeholder 3">
            <a:extLst>
              <a:ext uri="{FF2B5EF4-FFF2-40B4-BE49-F238E27FC236}">
                <a16:creationId xmlns:a16="http://schemas.microsoft.com/office/drawing/2014/main" id="{F82B3DE2-111E-45BB-A5F2-6EEC8E18D7D1}"/>
              </a:ext>
            </a:extLst>
          </p:cNvPr>
          <p:cNvSpPr>
            <a:spLocks noGrp="1"/>
          </p:cNvSpPr>
          <p:nvPr>
            <p:ph type="sldNum" sz="quarter" idx="12"/>
          </p:nvPr>
        </p:nvSpPr>
        <p:spPr/>
        <p:txBody>
          <a:bodyPr/>
          <a:lstStyle/>
          <a:p>
            <a:fld id="{CC076746-6537-4652-828A-4C84AD603A54}" type="slidenum">
              <a:rPr lang="en-US" smtClean="0"/>
              <a:t>10</a:t>
            </a:fld>
            <a:endParaRPr lang="en-US"/>
          </a:p>
        </p:txBody>
      </p:sp>
      <p:sp>
        <p:nvSpPr>
          <p:cNvPr id="7" name="Content Placeholder 1">
            <a:extLst>
              <a:ext uri="{FF2B5EF4-FFF2-40B4-BE49-F238E27FC236}">
                <a16:creationId xmlns:a16="http://schemas.microsoft.com/office/drawing/2014/main" id="{50C1D0E8-A0B0-4335-9F31-8277F74E7CE8}"/>
              </a:ext>
            </a:extLst>
          </p:cNvPr>
          <p:cNvSpPr txBox="1">
            <a:spLocks/>
          </p:cNvSpPr>
          <p:nvPr/>
        </p:nvSpPr>
        <p:spPr>
          <a:xfrm>
            <a:off x="228600" y="838200"/>
            <a:ext cx="8382000" cy="4373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Fabricated detector</a:t>
            </a:r>
          </a:p>
        </p:txBody>
      </p:sp>
      <p:pic>
        <p:nvPicPr>
          <p:cNvPr id="8" name="Picture 7">
            <a:extLst>
              <a:ext uri="{FF2B5EF4-FFF2-40B4-BE49-F238E27FC236}">
                <a16:creationId xmlns:a16="http://schemas.microsoft.com/office/drawing/2014/main" id="{52327880-A045-499A-8500-13B804F06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536" y="1295400"/>
            <a:ext cx="2746925" cy="2291351"/>
          </a:xfrm>
          <a:prstGeom prst="rect">
            <a:avLst/>
          </a:prstGeom>
        </p:spPr>
      </p:pic>
      <p:sp>
        <p:nvSpPr>
          <p:cNvPr id="9" name="TextBox 8">
            <a:extLst>
              <a:ext uri="{FF2B5EF4-FFF2-40B4-BE49-F238E27FC236}">
                <a16:creationId xmlns:a16="http://schemas.microsoft.com/office/drawing/2014/main" id="{DD8B61F2-30E4-4F67-8309-0F9F8C7512D8}"/>
              </a:ext>
            </a:extLst>
          </p:cNvPr>
          <p:cNvSpPr txBox="1"/>
          <p:nvPr/>
        </p:nvSpPr>
        <p:spPr>
          <a:xfrm>
            <a:off x="1295400" y="3644293"/>
            <a:ext cx="246888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1” HV CDMS mask on top side</a:t>
            </a:r>
          </a:p>
        </p:txBody>
      </p:sp>
      <p:sp>
        <p:nvSpPr>
          <p:cNvPr id="10" name="TextBox 9">
            <a:extLst>
              <a:ext uri="{FF2B5EF4-FFF2-40B4-BE49-F238E27FC236}">
                <a16:creationId xmlns:a16="http://schemas.microsoft.com/office/drawing/2014/main" id="{9CD6782F-ED85-4928-8609-81BD834A9911}"/>
              </a:ext>
            </a:extLst>
          </p:cNvPr>
          <p:cNvSpPr txBox="1"/>
          <p:nvPr/>
        </p:nvSpPr>
        <p:spPr>
          <a:xfrm>
            <a:off x="4584700" y="1007460"/>
            <a:ext cx="383624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3” HV phonon sensor CDMS mask on bottom side</a:t>
            </a:r>
          </a:p>
        </p:txBody>
      </p:sp>
      <p:pic>
        <p:nvPicPr>
          <p:cNvPr id="11" name="Picture 10">
            <a:extLst>
              <a:ext uri="{FF2B5EF4-FFF2-40B4-BE49-F238E27FC236}">
                <a16:creationId xmlns:a16="http://schemas.microsoft.com/office/drawing/2014/main" id="{2FD8FCC4-B2E5-4040-90BF-85DF98771569}"/>
              </a:ext>
            </a:extLst>
          </p:cNvPr>
          <p:cNvPicPr>
            <a:picLocks noChangeAspect="1"/>
          </p:cNvPicPr>
          <p:nvPr/>
        </p:nvPicPr>
        <p:blipFill rotWithShape="1">
          <a:blip r:embed="rId3"/>
          <a:srcRect l="11616" r="28209"/>
          <a:stretch/>
        </p:blipFill>
        <p:spPr>
          <a:xfrm>
            <a:off x="1066800" y="3990706"/>
            <a:ext cx="2465112" cy="2316845"/>
          </a:xfrm>
          <a:prstGeom prst="rect">
            <a:avLst/>
          </a:prstGeom>
        </p:spPr>
      </p:pic>
      <p:pic>
        <p:nvPicPr>
          <p:cNvPr id="12" name="Picture 11">
            <a:extLst>
              <a:ext uri="{FF2B5EF4-FFF2-40B4-BE49-F238E27FC236}">
                <a16:creationId xmlns:a16="http://schemas.microsoft.com/office/drawing/2014/main" id="{F9472BA1-DF36-4015-9B80-01F7600D7663}"/>
              </a:ext>
            </a:extLst>
          </p:cNvPr>
          <p:cNvPicPr>
            <a:picLocks noChangeAspect="1"/>
          </p:cNvPicPr>
          <p:nvPr/>
        </p:nvPicPr>
        <p:blipFill>
          <a:blip r:embed="rId4"/>
          <a:srcRect/>
          <a:stretch/>
        </p:blipFill>
        <p:spPr>
          <a:xfrm>
            <a:off x="5252473" y="3941082"/>
            <a:ext cx="2378536" cy="2416092"/>
          </a:xfrm>
          <a:prstGeom prst="rect">
            <a:avLst/>
          </a:prstGeom>
        </p:spPr>
      </p:pic>
      <p:sp>
        <p:nvSpPr>
          <p:cNvPr id="13" name="TextBox 12">
            <a:extLst>
              <a:ext uri="{FF2B5EF4-FFF2-40B4-BE49-F238E27FC236}">
                <a16:creationId xmlns:a16="http://schemas.microsoft.com/office/drawing/2014/main" id="{6EEC154A-4129-481B-BE8C-8D4F46E3035B}"/>
              </a:ext>
            </a:extLst>
          </p:cNvPr>
          <p:cNvSpPr txBox="1"/>
          <p:nvPr/>
        </p:nvSpPr>
        <p:spPr>
          <a:xfrm>
            <a:off x="5223330" y="3672979"/>
            <a:ext cx="243682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PCB electrode for charge study</a:t>
            </a:r>
          </a:p>
        </p:txBody>
      </p:sp>
      <p:pic>
        <p:nvPicPr>
          <p:cNvPr id="14" name="Picture 13" descr="A picture containing umbrella&#10;&#10;Description automatically generated">
            <a:extLst>
              <a:ext uri="{FF2B5EF4-FFF2-40B4-BE49-F238E27FC236}">
                <a16:creationId xmlns:a16="http://schemas.microsoft.com/office/drawing/2014/main" id="{A3BA7640-B63D-40F6-BFA6-77E9521005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00" r="30000"/>
          <a:stretch/>
        </p:blipFill>
        <p:spPr>
          <a:xfrm>
            <a:off x="3519212" y="4234899"/>
            <a:ext cx="1237460" cy="1749629"/>
          </a:xfrm>
          <a:prstGeom prst="rect">
            <a:avLst/>
          </a:prstGeom>
        </p:spPr>
      </p:pic>
      <p:sp>
        <p:nvSpPr>
          <p:cNvPr id="15" name="TextBox 14">
            <a:extLst>
              <a:ext uri="{FF2B5EF4-FFF2-40B4-BE49-F238E27FC236}">
                <a16:creationId xmlns:a16="http://schemas.microsoft.com/office/drawing/2014/main" id="{8E052C27-9C99-4682-894A-1393DCB70F33}"/>
              </a:ext>
            </a:extLst>
          </p:cNvPr>
          <p:cNvSpPr txBox="1"/>
          <p:nvPr/>
        </p:nvSpPr>
        <p:spPr>
          <a:xfrm>
            <a:off x="3471713" y="5908520"/>
            <a:ext cx="131478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Individual QET</a:t>
            </a:r>
          </a:p>
        </p:txBody>
      </p:sp>
      <p:pic>
        <p:nvPicPr>
          <p:cNvPr id="16" name="Picture 15">
            <a:extLst>
              <a:ext uri="{FF2B5EF4-FFF2-40B4-BE49-F238E27FC236}">
                <a16:creationId xmlns:a16="http://schemas.microsoft.com/office/drawing/2014/main" id="{E44CF4BF-985B-4061-81A1-8DACFDBC3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1295400"/>
            <a:ext cx="2847189" cy="2370832"/>
          </a:xfrm>
          <a:prstGeom prst="rect">
            <a:avLst/>
          </a:prstGeom>
        </p:spPr>
      </p:pic>
      <p:cxnSp>
        <p:nvCxnSpPr>
          <p:cNvPr id="17" name="Straight Connector 16">
            <a:extLst>
              <a:ext uri="{FF2B5EF4-FFF2-40B4-BE49-F238E27FC236}">
                <a16:creationId xmlns:a16="http://schemas.microsoft.com/office/drawing/2014/main" id="{CEC77CB6-7260-491A-9D7C-CAD07F0F1643}"/>
              </a:ext>
            </a:extLst>
          </p:cNvPr>
          <p:cNvCxnSpPr>
            <a:cxnSpLocks/>
            <a:stCxn id="19" idx="0"/>
          </p:cNvCxnSpPr>
          <p:nvPr/>
        </p:nvCxnSpPr>
        <p:spPr>
          <a:xfrm flipV="1">
            <a:off x="3008434" y="4397555"/>
            <a:ext cx="806508" cy="68173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76A6D33-85B2-4062-AB30-D7E1C9C89B5A}"/>
              </a:ext>
            </a:extLst>
          </p:cNvPr>
          <p:cNvCxnSpPr>
            <a:cxnSpLocks/>
          </p:cNvCxnSpPr>
          <p:nvPr/>
        </p:nvCxnSpPr>
        <p:spPr>
          <a:xfrm>
            <a:off x="3008434" y="5170320"/>
            <a:ext cx="806508" cy="646946"/>
          </a:xfrm>
          <a:prstGeom prst="line">
            <a:avLst/>
          </a:prstGeom>
        </p:spPr>
        <p:style>
          <a:lnRef idx="1">
            <a:schemeClr val="dk1"/>
          </a:lnRef>
          <a:fillRef idx="0">
            <a:schemeClr val="dk1"/>
          </a:fillRef>
          <a:effectRef idx="0">
            <a:schemeClr val="dk1"/>
          </a:effectRef>
          <a:fontRef idx="minor">
            <a:schemeClr val="tx1"/>
          </a:fontRef>
        </p:style>
      </p:cxnSp>
      <p:sp>
        <p:nvSpPr>
          <p:cNvPr id="19" name="Frame 18">
            <a:extLst>
              <a:ext uri="{FF2B5EF4-FFF2-40B4-BE49-F238E27FC236}">
                <a16:creationId xmlns:a16="http://schemas.microsoft.com/office/drawing/2014/main" id="{D94AEF89-7DD9-452D-A8EA-57F92C8D6DE7}"/>
              </a:ext>
            </a:extLst>
          </p:cNvPr>
          <p:cNvSpPr/>
          <p:nvPr/>
        </p:nvSpPr>
        <p:spPr>
          <a:xfrm>
            <a:off x="2948409" y="5079294"/>
            <a:ext cx="120050" cy="91281"/>
          </a:xfrm>
          <a:prstGeom prst="frame">
            <a:avLst/>
          </a:prstGeom>
          <a:noFill/>
          <a:ln w="9525">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432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B89D-0BEC-437A-82AC-69FF1F068CFE}"/>
              </a:ext>
            </a:extLst>
          </p:cNvPr>
          <p:cNvSpPr>
            <a:spLocks noGrp="1"/>
          </p:cNvSpPr>
          <p:nvPr>
            <p:ph type="title"/>
          </p:nvPr>
        </p:nvSpPr>
        <p:spPr>
          <a:xfrm>
            <a:off x="0" y="24064"/>
            <a:ext cx="8229600" cy="585536"/>
          </a:xfrm>
        </p:spPr>
        <p:txBody>
          <a:bodyPr>
            <a:normAutofit fontScale="90000"/>
          </a:bodyPr>
          <a:lstStyle/>
          <a:p>
            <a:r>
              <a:rPr lang="en-US" dirty="0">
                <a:latin typeface="AR CENA"/>
              </a:rPr>
              <a:t>Charge Transport Study</a:t>
            </a:r>
          </a:p>
        </p:txBody>
      </p:sp>
      <p:sp>
        <p:nvSpPr>
          <p:cNvPr id="4" name="Slide Number Placeholder 3">
            <a:extLst>
              <a:ext uri="{FF2B5EF4-FFF2-40B4-BE49-F238E27FC236}">
                <a16:creationId xmlns:a16="http://schemas.microsoft.com/office/drawing/2014/main" id="{E7331B39-901E-4445-976F-AE4FC086D497}"/>
              </a:ext>
            </a:extLst>
          </p:cNvPr>
          <p:cNvSpPr>
            <a:spLocks noGrp="1"/>
          </p:cNvSpPr>
          <p:nvPr>
            <p:ph type="sldNum" sz="quarter" idx="12"/>
          </p:nvPr>
        </p:nvSpPr>
        <p:spPr/>
        <p:txBody>
          <a:bodyPr/>
          <a:lstStyle/>
          <a:p>
            <a:fld id="{CC076746-6537-4652-828A-4C84AD603A54}" type="slidenum">
              <a:rPr lang="en-US" smtClean="0"/>
              <a:t>11</a:t>
            </a:fld>
            <a:endParaRPr lang="en-US"/>
          </a:p>
        </p:txBody>
      </p:sp>
      <p:sp>
        <p:nvSpPr>
          <p:cNvPr id="5" name="Content Placeholder 1">
            <a:extLst>
              <a:ext uri="{FF2B5EF4-FFF2-40B4-BE49-F238E27FC236}">
                <a16:creationId xmlns:a16="http://schemas.microsoft.com/office/drawing/2014/main" id="{EDD0F64F-F547-480E-A121-4F05D1D0623C}"/>
              </a:ext>
            </a:extLst>
          </p:cNvPr>
          <p:cNvSpPr txBox="1">
            <a:spLocks/>
          </p:cNvSpPr>
          <p:nvPr/>
        </p:nvSpPr>
        <p:spPr>
          <a:xfrm>
            <a:off x="176280" y="573505"/>
            <a:ext cx="8967719" cy="4373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One of the first concerns was how well the charge would be drifted from the LV region to the HV region. Uncollected charge will lead to low yield NR like events</a:t>
            </a:r>
          </a:p>
          <a:p>
            <a:r>
              <a:rPr lang="en-US" sz="2000" dirty="0">
                <a:latin typeface="Times New Roman" panose="02020603050405020304" pitchFamily="18" charset="0"/>
                <a:cs typeface="Times New Roman" panose="02020603050405020304" pitchFamily="18" charset="0"/>
              </a:rPr>
              <a:t>We used contact free electrodes (see next talk by Nader) to study the charge collection and field shaping issues before proceeding with the phonon sensor fab</a:t>
            </a:r>
          </a:p>
        </p:txBody>
      </p:sp>
      <p:sp>
        <p:nvSpPr>
          <p:cNvPr id="6" name="Slide Number Placeholder 3">
            <a:extLst>
              <a:ext uri="{FF2B5EF4-FFF2-40B4-BE49-F238E27FC236}">
                <a16:creationId xmlns:a16="http://schemas.microsoft.com/office/drawing/2014/main" id="{E5AE1EB4-3A83-48BB-8C4F-0DF01E3DDE18}"/>
              </a:ext>
            </a:extLst>
          </p:cNvPr>
          <p:cNvSpPr txBox="1">
            <a:spLocks/>
          </p:cNvSpPr>
          <p:nvPr/>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11</a:t>
            </a:fld>
            <a:endParaRPr lang="en-US"/>
          </a:p>
        </p:txBody>
      </p:sp>
      <p:sp>
        <p:nvSpPr>
          <p:cNvPr id="7" name="TextBox 6">
            <a:extLst>
              <a:ext uri="{FF2B5EF4-FFF2-40B4-BE49-F238E27FC236}">
                <a16:creationId xmlns:a16="http://schemas.microsoft.com/office/drawing/2014/main" id="{9EF9A00B-A4D8-4E4F-975F-651D37FA30E5}"/>
              </a:ext>
            </a:extLst>
          </p:cNvPr>
          <p:cNvSpPr txBox="1"/>
          <p:nvPr/>
        </p:nvSpPr>
        <p:spPr>
          <a:xfrm>
            <a:off x="365245" y="5615582"/>
            <a:ext cx="8161209" cy="923330"/>
          </a:xfrm>
          <a:prstGeom prst="rect">
            <a:avLst/>
          </a:prstGeom>
          <a:noFill/>
        </p:spPr>
        <p:txBody>
          <a:bodyPr wrap="none" rtlCol="0">
            <a:spAutoFit/>
          </a:bodyPr>
          <a:lstStyle/>
          <a:p>
            <a:pPr marL="285750" indent="-285750">
              <a:buFont typeface="Arial" panose="020B0604020202020204" pitchFamily="34" charset="0"/>
              <a:buChar char="•"/>
            </a:pPr>
            <a:r>
              <a:rPr lang="en-US" baseline="30000" dirty="0">
                <a:latin typeface="Times New Roman" panose="02020603050405020304" pitchFamily="18" charset="0"/>
                <a:cs typeface="Times New Roman" panose="02020603050405020304" pitchFamily="18" charset="0"/>
              </a:rPr>
              <a:t>241</a:t>
            </a:r>
            <a:r>
              <a:rPr lang="en-US" dirty="0">
                <a:latin typeface="Times New Roman" panose="02020603050405020304" pitchFamily="18" charset="0"/>
                <a:cs typeface="Times New Roman" panose="02020603050405020304" pitchFamily="18" charset="0"/>
              </a:rPr>
              <a:t>Am (60 keV) source is taped to the bottom electrode (outer edge of Qi), inside a </a:t>
            </a:r>
          </a:p>
          <a:p>
            <a:r>
              <a:rPr lang="en-US" dirty="0">
                <a:latin typeface="Times New Roman" panose="02020603050405020304" pitchFamily="18" charset="0"/>
                <a:cs typeface="Times New Roman" panose="02020603050405020304" pitchFamily="18" charset="0"/>
              </a:rPr>
              <a:t>collimator with estimated rate of 1.25 Hz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Charge readout using CDMS electronics and a CAEN digitizer</a:t>
            </a:r>
          </a:p>
        </p:txBody>
      </p:sp>
      <p:pic>
        <p:nvPicPr>
          <p:cNvPr id="9" name="Picture 8" descr="Graphical user interface&#10;&#10;Description automatically generated">
            <a:extLst>
              <a:ext uri="{FF2B5EF4-FFF2-40B4-BE49-F238E27FC236}">
                <a16:creationId xmlns:a16="http://schemas.microsoft.com/office/drawing/2014/main" id="{B3604A11-40F4-4988-B940-C9E9D9499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133600"/>
            <a:ext cx="4167301" cy="3095709"/>
          </a:xfrm>
          <a:prstGeom prst="rect">
            <a:avLst/>
          </a:prstGeom>
        </p:spPr>
      </p:pic>
      <p:pic>
        <p:nvPicPr>
          <p:cNvPr id="10" name="Picture 9">
            <a:extLst>
              <a:ext uri="{FF2B5EF4-FFF2-40B4-BE49-F238E27FC236}">
                <a16:creationId xmlns:a16="http://schemas.microsoft.com/office/drawing/2014/main" id="{04E825BB-7C61-4B13-88E4-1BB2F7DC0373}"/>
              </a:ext>
            </a:extLst>
          </p:cNvPr>
          <p:cNvPicPr>
            <a:picLocks noChangeAspect="1"/>
          </p:cNvPicPr>
          <p:nvPr/>
        </p:nvPicPr>
        <p:blipFill>
          <a:blip r:embed="rId3"/>
          <a:srcRect/>
          <a:stretch/>
        </p:blipFill>
        <p:spPr>
          <a:xfrm>
            <a:off x="6521116" y="2937302"/>
            <a:ext cx="2241884" cy="2277282"/>
          </a:xfrm>
          <a:prstGeom prst="rect">
            <a:avLst/>
          </a:prstGeom>
        </p:spPr>
      </p:pic>
    </p:spTree>
    <p:extLst>
      <p:ext uri="{BB962C8B-B14F-4D97-AF65-F5344CB8AC3E}">
        <p14:creationId xmlns:p14="http://schemas.microsoft.com/office/powerpoint/2010/main" val="365380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530A51-02A2-4148-9D3E-616CEA59EB42}"/>
              </a:ext>
            </a:extLst>
          </p:cNvPr>
          <p:cNvSpPr>
            <a:spLocks noGrp="1"/>
          </p:cNvSpPr>
          <p:nvPr>
            <p:ph type="sldNum" sz="quarter" idx="12"/>
          </p:nvPr>
        </p:nvSpPr>
        <p:spPr/>
        <p:txBody>
          <a:bodyPr/>
          <a:lstStyle/>
          <a:p>
            <a:fld id="{CC076746-6537-4652-828A-4C84AD603A54}" type="slidenum">
              <a:rPr lang="en-US" smtClean="0"/>
              <a:t>12</a:t>
            </a:fld>
            <a:endParaRPr lang="en-US"/>
          </a:p>
        </p:txBody>
      </p:sp>
      <p:pic>
        <p:nvPicPr>
          <p:cNvPr id="5" name="Picture 4" descr="Chart, histogram&#10;&#10;Description automatically generated">
            <a:extLst>
              <a:ext uri="{FF2B5EF4-FFF2-40B4-BE49-F238E27FC236}">
                <a16:creationId xmlns:a16="http://schemas.microsoft.com/office/drawing/2014/main" id="{82166845-77C7-4E01-BD7D-246AB8C26F4B}"/>
              </a:ext>
            </a:extLst>
          </p:cNvPr>
          <p:cNvPicPr>
            <a:picLocks noChangeAspect="1"/>
          </p:cNvPicPr>
          <p:nvPr/>
        </p:nvPicPr>
        <p:blipFill rotWithShape="1">
          <a:blip r:embed="rId2">
            <a:extLst>
              <a:ext uri="{28A0092B-C50C-407E-A947-70E740481C1C}">
                <a14:useLocalDpi xmlns:a14="http://schemas.microsoft.com/office/drawing/2010/main" val="0"/>
              </a:ext>
            </a:extLst>
          </a:blip>
          <a:srcRect l="6094" t="4758" r="4424"/>
          <a:stretch/>
        </p:blipFill>
        <p:spPr>
          <a:xfrm>
            <a:off x="157672" y="1866906"/>
            <a:ext cx="4534268" cy="3471457"/>
          </a:xfrm>
          <a:prstGeom prst="rect">
            <a:avLst/>
          </a:prstGeom>
        </p:spPr>
      </p:pic>
      <p:sp>
        <p:nvSpPr>
          <p:cNvPr id="6" name="Slide Number Placeholder 3">
            <a:extLst>
              <a:ext uri="{FF2B5EF4-FFF2-40B4-BE49-F238E27FC236}">
                <a16:creationId xmlns:a16="http://schemas.microsoft.com/office/drawing/2014/main" id="{0768F097-51CE-4CBD-A6BC-2495AFD5AA24}"/>
              </a:ext>
            </a:extLst>
          </p:cNvPr>
          <p:cNvSpPr txBox="1">
            <a:spLocks/>
          </p:cNvSpPr>
          <p:nvPr/>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12</a:t>
            </a:fld>
            <a:endParaRPr lang="en-US"/>
          </a:p>
        </p:txBody>
      </p:sp>
      <p:sp>
        <p:nvSpPr>
          <p:cNvPr id="8" name="TextBox 7">
            <a:extLst>
              <a:ext uri="{FF2B5EF4-FFF2-40B4-BE49-F238E27FC236}">
                <a16:creationId xmlns:a16="http://schemas.microsoft.com/office/drawing/2014/main" id="{5A8E5A26-DE26-4126-8BE6-44C60F29DCD2}"/>
              </a:ext>
            </a:extLst>
          </p:cNvPr>
          <p:cNvSpPr txBox="1"/>
          <p:nvPr/>
        </p:nvSpPr>
        <p:spPr>
          <a:xfrm>
            <a:off x="266332" y="5446295"/>
            <a:ext cx="379706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Spectrum from </a:t>
            </a:r>
            <a:r>
              <a:rPr lang="en-US" sz="1400" baseline="30000" dirty="0">
                <a:latin typeface="Times New Roman" panose="02020603050405020304" pitchFamily="18" charset="0"/>
                <a:cs typeface="Times New Roman" panose="02020603050405020304" pitchFamily="18" charset="0"/>
              </a:rPr>
              <a:t>241</a:t>
            </a:r>
            <a:r>
              <a:rPr lang="en-US" sz="1400" dirty="0">
                <a:latin typeface="Times New Roman" panose="02020603050405020304" pitchFamily="18" charset="0"/>
                <a:cs typeface="Times New Roman" panose="02020603050405020304" pitchFamily="18" charset="0"/>
              </a:rPr>
              <a:t>Am with biased Voltage: +100V</a:t>
            </a:r>
          </a:p>
        </p:txBody>
      </p:sp>
      <p:pic>
        <p:nvPicPr>
          <p:cNvPr id="9" name="Picture 8">
            <a:extLst>
              <a:ext uri="{FF2B5EF4-FFF2-40B4-BE49-F238E27FC236}">
                <a16:creationId xmlns:a16="http://schemas.microsoft.com/office/drawing/2014/main" id="{928051C1-4EA4-43CF-9521-E75F8806FD9D}"/>
              </a:ext>
            </a:extLst>
          </p:cNvPr>
          <p:cNvPicPr>
            <a:picLocks noChangeAspect="1"/>
          </p:cNvPicPr>
          <p:nvPr/>
        </p:nvPicPr>
        <p:blipFill rotWithShape="1">
          <a:blip r:embed="rId3">
            <a:extLst>
              <a:ext uri="{28A0092B-C50C-407E-A947-70E740481C1C}">
                <a14:useLocalDpi xmlns:a14="http://schemas.microsoft.com/office/drawing/2010/main" val="0"/>
              </a:ext>
            </a:extLst>
          </a:blip>
          <a:srcRect r="4132"/>
          <a:stretch/>
        </p:blipFill>
        <p:spPr>
          <a:xfrm>
            <a:off x="4291265" y="1932833"/>
            <a:ext cx="4826301" cy="3631445"/>
          </a:xfrm>
          <a:prstGeom prst="rect">
            <a:avLst/>
          </a:prstGeom>
        </p:spPr>
      </p:pic>
      <p:sp>
        <p:nvSpPr>
          <p:cNvPr id="10" name="TextBox 9">
            <a:extLst>
              <a:ext uri="{FF2B5EF4-FFF2-40B4-BE49-F238E27FC236}">
                <a16:creationId xmlns:a16="http://schemas.microsoft.com/office/drawing/2014/main" id="{91BC6BDF-6114-46A2-B75E-78A463AF88EE}"/>
              </a:ext>
            </a:extLst>
          </p:cNvPr>
          <p:cNvSpPr txBox="1"/>
          <p:nvPr/>
        </p:nvSpPr>
        <p:spPr>
          <a:xfrm>
            <a:off x="4556696" y="5439220"/>
            <a:ext cx="45993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2D distribution of events in outer electrode vs inner electrode</a:t>
            </a:r>
          </a:p>
        </p:txBody>
      </p:sp>
      <p:sp>
        <p:nvSpPr>
          <p:cNvPr id="11" name="TextBox 10">
            <a:extLst>
              <a:ext uri="{FF2B5EF4-FFF2-40B4-BE49-F238E27FC236}">
                <a16:creationId xmlns:a16="http://schemas.microsoft.com/office/drawing/2014/main" id="{AACA989A-1321-4362-8A16-E168A22378A9}"/>
              </a:ext>
            </a:extLst>
          </p:cNvPr>
          <p:cNvSpPr txBox="1"/>
          <p:nvPr/>
        </p:nvSpPr>
        <p:spPr>
          <a:xfrm>
            <a:off x="-12032" y="5847854"/>
            <a:ext cx="916806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60 keV events (green dots) are distributed equally between the two electrodes due to large mean free path while the lower energy x-rays (14, 26 keV, red dots) are concentrated on inner electrode.</a:t>
            </a:r>
          </a:p>
        </p:txBody>
      </p:sp>
      <p:sp>
        <p:nvSpPr>
          <p:cNvPr id="12" name="TextBox 11">
            <a:extLst>
              <a:ext uri="{FF2B5EF4-FFF2-40B4-BE49-F238E27FC236}">
                <a16:creationId xmlns:a16="http://schemas.microsoft.com/office/drawing/2014/main" id="{422E6166-5F83-439B-BBEF-D21114A58979}"/>
              </a:ext>
            </a:extLst>
          </p:cNvPr>
          <p:cNvSpPr txBox="1"/>
          <p:nvPr/>
        </p:nvSpPr>
        <p:spPr>
          <a:xfrm>
            <a:off x="115566" y="208617"/>
            <a:ext cx="6413935"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Hybrid Detector: Results from various runs</a:t>
            </a:r>
          </a:p>
        </p:txBody>
      </p:sp>
      <p:sp>
        <p:nvSpPr>
          <p:cNvPr id="13" name="Title 1">
            <a:extLst>
              <a:ext uri="{FF2B5EF4-FFF2-40B4-BE49-F238E27FC236}">
                <a16:creationId xmlns:a16="http://schemas.microsoft.com/office/drawing/2014/main" id="{BE770C60-B24A-420D-9E01-72A0CCBC92F0}"/>
              </a:ext>
            </a:extLst>
          </p:cNvPr>
          <p:cNvSpPr txBox="1">
            <a:spLocks/>
          </p:cNvSpPr>
          <p:nvPr/>
        </p:nvSpPr>
        <p:spPr>
          <a:xfrm>
            <a:off x="0" y="105599"/>
            <a:ext cx="6096000" cy="585536"/>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 CENA"/>
              </a:rPr>
              <a:t>Charge Transport Study</a:t>
            </a:r>
          </a:p>
        </p:txBody>
      </p:sp>
      <p:pic>
        <p:nvPicPr>
          <p:cNvPr id="14" name="Picture 13">
            <a:extLst>
              <a:ext uri="{FF2B5EF4-FFF2-40B4-BE49-F238E27FC236}">
                <a16:creationId xmlns:a16="http://schemas.microsoft.com/office/drawing/2014/main" id="{7E43D612-96AA-4139-A4F3-CBDBB4ECE37C}"/>
              </a:ext>
            </a:extLst>
          </p:cNvPr>
          <p:cNvPicPr>
            <a:picLocks noChangeAspect="1"/>
          </p:cNvPicPr>
          <p:nvPr/>
        </p:nvPicPr>
        <p:blipFill>
          <a:blip r:embed="rId4"/>
          <a:srcRect/>
          <a:stretch/>
        </p:blipFill>
        <p:spPr>
          <a:xfrm>
            <a:off x="7303544" y="12889"/>
            <a:ext cx="1840456" cy="1869516"/>
          </a:xfrm>
          <a:prstGeom prst="rect">
            <a:avLst/>
          </a:prstGeom>
        </p:spPr>
      </p:pic>
    </p:spTree>
    <p:extLst>
      <p:ext uri="{BB962C8B-B14F-4D97-AF65-F5344CB8AC3E}">
        <p14:creationId xmlns:p14="http://schemas.microsoft.com/office/powerpoint/2010/main" val="19473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CB31D-F13F-446B-A374-6F0A4DE617F1}"/>
              </a:ext>
            </a:extLst>
          </p:cNvPr>
          <p:cNvSpPr>
            <a:spLocks noGrp="1"/>
          </p:cNvSpPr>
          <p:nvPr>
            <p:ph type="sldNum" sz="quarter" idx="12"/>
          </p:nvPr>
        </p:nvSpPr>
        <p:spPr/>
        <p:txBody>
          <a:bodyPr/>
          <a:lstStyle/>
          <a:p>
            <a:fld id="{CC076746-6537-4652-828A-4C84AD603A54}" type="slidenum">
              <a:rPr lang="en-US" smtClean="0"/>
              <a:t>13</a:t>
            </a:fld>
            <a:endParaRPr lang="en-US"/>
          </a:p>
        </p:txBody>
      </p:sp>
      <p:sp>
        <p:nvSpPr>
          <p:cNvPr id="5" name="Slide Number Placeholder 3">
            <a:extLst>
              <a:ext uri="{FF2B5EF4-FFF2-40B4-BE49-F238E27FC236}">
                <a16:creationId xmlns:a16="http://schemas.microsoft.com/office/drawing/2014/main" id="{F26FB7C4-1223-4F48-8C8F-ECBDA9CA07D2}"/>
              </a:ext>
            </a:extLst>
          </p:cNvPr>
          <p:cNvSpPr txBox="1">
            <a:spLocks/>
          </p:cNvSpPr>
          <p:nvPr/>
        </p:nvSpPr>
        <p:spPr>
          <a:xfrm>
            <a:off x="8263324" y="6819312"/>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13</a:t>
            </a:fld>
            <a:endParaRPr lang="en-US"/>
          </a:p>
        </p:txBody>
      </p:sp>
      <p:pic>
        <p:nvPicPr>
          <p:cNvPr id="7" name="Picture 6">
            <a:extLst>
              <a:ext uri="{FF2B5EF4-FFF2-40B4-BE49-F238E27FC236}">
                <a16:creationId xmlns:a16="http://schemas.microsoft.com/office/drawing/2014/main" id="{A75E5C2B-C70F-466C-A5D5-ADFFEA49F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715" y="2598532"/>
            <a:ext cx="3069160" cy="2292350"/>
          </a:xfrm>
          <a:prstGeom prst="rect">
            <a:avLst/>
          </a:prstGeom>
        </p:spPr>
      </p:pic>
      <p:sp>
        <p:nvSpPr>
          <p:cNvPr id="8" name="TextBox 7">
            <a:extLst>
              <a:ext uri="{FF2B5EF4-FFF2-40B4-BE49-F238E27FC236}">
                <a16:creationId xmlns:a16="http://schemas.microsoft.com/office/drawing/2014/main" id="{52783679-6346-4D16-9911-4724E0D0BBE3}"/>
              </a:ext>
            </a:extLst>
          </p:cNvPr>
          <p:cNvSpPr txBox="1"/>
          <p:nvPr/>
        </p:nvSpPr>
        <p:spPr>
          <a:xfrm>
            <a:off x="521135" y="4895460"/>
            <a:ext cx="341632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Phonon channel layout in the hybrid detector</a:t>
            </a:r>
          </a:p>
        </p:txBody>
      </p:sp>
      <p:pic>
        <p:nvPicPr>
          <p:cNvPr id="9" name="Picture 8" descr="Diagram, schematic&#10;&#10;Description automatically generated">
            <a:extLst>
              <a:ext uri="{FF2B5EF4-FFF2-40B4-BE49-F238E27FC236}">
                <a16:creationId xmlns:a16="http://schemas.microsoft.com/office/drawing/2014/main" id="{5B20B231-BAA3-42DF-97D8-30F5F3A35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352" y="3984037"/>
            <a:ext cx="4225166" cy="2716178"/>
          </a:xfrm>
          <a:prstGeom prst="rect">
            <a:avLst/>
          </a:prstGeom>
        </p:spPr>
      </p:pic>
      <p:pic>
        <p:nvPicPr>
          <p:cNvPr id="10" name="Picture 9" descr="Diagram, schematic&#10;&#10;Description automatically generated">
            <a:extLst>
              <a:ext uri="{FF2B5EF4-FFF2-40B4-BE49-F238E27FC236}">
                <a16:creationId xmlns:a16="http://schemas.microsoft.com/office/drawing/2014/main" id="{FE3181E7-9A6B-4E32-9270-6ADF9CD27ABF}"/>
              </a:ext>
            </a:extLst>
          </p:cNvPr>
          <p:cNvPicPr>
            <a:picLocks noChangeAspect="1"/>
          </p:cNvPicPr>
          <p:nvPr/>
        </p:nvPicPr>
        <p:blipFill rotWithShape="1">
          <a:blip r:embed="rId3">
            <a:extLst>
              <a:ext uri="{28A0092B-C50C-407E-A947-70E740481C1C}">
                <a14:useLocalDpi xmlns:a14="http://schemas.microsoft.com/office/drawing/2010/main" val="0"/>
              </a:ext>
            </a:extLst>
          </a:blip>
          <a:srcRect l="32059"/>
          <a:stretch/>
        </p:blipFill>
        <p:spPr>
          <a:xfrm>
            <a:off x="6082209" y="1088437"/>
            <a:ext cx="2870634" cy="2716178"/>
          </a:xfrm>
          <a:prstGeom prst="rect">
            <a:avLst/>
          </a:prstGeom>
        </p:spPr>
      </p:pic>
      <p:pic>
        <p:nvPicPr>
          <p:cNvPr id="11" name="Picture 10" descr="Diagram, schematic&#10;&#10;Description automatically generated">
            <a:extLst>
              <a:ext uri="{FF2B5EF4-FFF2-40B4-BE49-F238E27FC236}">
                <a16:creationId xmlns:a16="http://schemas.microsoft.com/office/drawing/2014/main" id="{16401ABF-42B1-494D-99AA-CA1177281E4B}"/>
              </a:ext>
            </a:extLst>
          </p:cNvPr>
          <p:cNvPicPr>
            <a:picLocks noChangeAspect="1"/>
          </p:cNvPicPr>
          <p:nvPr/>
        </p:nvPicPr>
        <p:blipFill rotWithShape="1">
          <a:blip r:embed="rId4">
            <a:extLst>
              <a:ext uri="{28A0092B-C50C-407E-A947-70E740481C1C}">
                <a14:useLocalDpi xmlns:a14="http://schemas.microsoft.com/office/drawing/2010/main" val="0"/>
              </a:ext>
            </a:extLst>
          </a:blip>
          <a:srcRect t="5891"/>
          <a:stretch/>
        </p:blipFill>
        <p:spPr>
          <a:xfrm>
            <a:off x="4419600" y="1524000"/>
            <a:ext cx="1786324" cy="2353537"/>
          </a:xfrm>
          <a:prstGeom prst="rect">
            <a:avLst/>
          </a:prstGeom>
        </p:spPr>
      </p:pic>
      <p:sp>
        <p:nvSpPr>
          <p:cNvPr id="12" name="TextBox 11">
            <a:extLst>
              <a:ext uri="{FF2B5EF4-FFF2-40B4-BE49-F238E27FC236}">
                <a16:creationId xmlns:a16="http://schemas.microsoft.com/office/drawing/2014/main" id="{3E611C6F-A36F-4C31-9ABB-CC0AA9710FE5}"/>
              </a:ext>
            </a:extLst>
          </p:cNvPr>
          <p:cNvSpPr txBox="1"/>
          <p:nvPr/>
        </p:nvSpPr>
        <p:spPr>
          <a:xfrm>
            <a:off x="4204614" y="1099282"/>
            <a:ext cx="190417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Externally QET Bias</a:t>
            </a:r>
          </a:p>
        </p:txBody>
      </p:sp>
      <p:sp>
        <p:nvSpPr>
          <p:cNvPr id="13" name="TextBox 12">
            <a:extLst>
              <a:ext uri="{FF2B5EF4-FFF2-40B4-BE49-F238E27FC236}">
                <a16:creationId xmlns:a16="http://schemas.microsoft.com/office/drawing/2014/main" id="{ABAA2299-EFF1-43EF-B06B-5B0620E60917}"/>
              </a:ext>
            </a:extLst>
          </p:cNvPr>
          <p:cNvSpPr txBox="1"/>
          <p:nvPr/>
        </p:nvSpPr>
        <p:spPr>
          <a:xfrm>
            <a:off x="4277668" y="3755437"/>
            <a:ext cx="438453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Figure 1: External Biasing scheme for top phonon channel</a:t>
            </a:r>
          </a:p>
        </p:txBody>
      </p:sp>
      <p:sp>
        <p:nvSpPr>
          <p:cNvPr id="14" name="TextBox 13">
            <a:extLst>
              <a:ext uri="{FF2B5EF4-FFF2-40B4-BE49-F238E27FC236}">
                <a16:creationId xmlns:a16="http://schemas.microsoft.com/office/drawing/2014/main" id="{333DDBFE-0E30-4C91-8FE3-FF8F9B0A96B9}"/>
              </a:ext>
            </a:extLst>
          </p:cNvPr>
          <p:cNvSpPr txBox="1"/>
          <p:nvPr/>
        </p:nvSpPr>
        <p:spPr>
          <a:xfrm>
            <a:off x="4357352" y="6498938"/>
            <a:ext cx="476444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Figure 2: Standard Biasing scheme for bottom phonon channels</a:t>
            </a:r>
          </a:p>
        </p:txBody>
      </p:sp>
      <p:sp>
        <p:nvSpPr>
          <p:cNvPr id="15" name="TextBox 14">
            <a:extLst>
              <a:ext uri="{FF2B5EF4-FFF2-40B4-BE49-F238E27FC236}">
                <a16:creationId xmlns:a16="http://schemas.microsoft.com/office/drawing/2014/main" id="{04286717-6B09-4008-BA39-9DF1BB75F00E}"/>
              </a:ext>
            </a:extLst>
          </p:cNvPr>
          <p:cNvSpPr txBox="1"/>
          <p:nvPr/>
        </p:nvSpPr>
        <p:spPr>
          <a:xfrm>
            <a:off x="301690" y="535054"/>
            <a:ext cx="9068636"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Phonon Transport Hybrid Detector: Results from various runs</a:t>
            </a:r>
          </a:p>
        </p:txBody>
      </p:sp>
      <p:sp>
        <p:nvSpPr>
          <p:cNvPr id="16" name="TextBox 15">
            <a:extLst>
              <a:ext uri="{FF2B5EF4-FFF2-40B4-BE49-F238E27FC236}">
                <a16:creationId xmlns:a16="http://schemas.microsoft.com/office/drawing/2014/main" id="{966775DF-563C-4486-92C8-48088F92D3B0}"/>
              </a:ext>
            </a:extLst>
          </p:cNvPr>
          <p:cNvSpPr txBox="1"/>
          <p:nvPr/>
        </p:nvSpPr>
        <p:spPr>
          <a:xfrm>
            <a:off x="115566" y="208617"/>
            <a:ext cx="6413935"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Hybrid Detector: Results from various runs</a:t>
            </a:r>
          </a:p>
        </p:txBody>
      </p:sp>
      <p:sp>
        <p:nvSpPr>
          <p:cNvPr id="17" name="Title 1">
            <a:extLst>
              <a:ext uri="{FF2B5EF4-FFF2-40B4-BE49-F238E27FC236}">
                <a16:creationId xmlns:a16="http://schemas.microsoft.com/office/drawing/2014/main" id="{75FAA9EB-0074-4784-814D-177B538C4D9B}"/>
              </a:ext>
            </a:extLst>
          </p:cNvPr>
          <p:cNvSpPr txBox="1">
            <a:spLocks/>
          </p:cNvSpPr>
          <p:nvPr/>
        </p:nvSpPr>
        <p:spPr>
          <a:xfrm>
            <a:off x="0" y="105599"/>
            <a:ext cx="6096000" cy="585536"/>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 CENA"/>
              </a:rPr>
              <a:t>Phonon Transport Study</a:t>
            </a:r>
          </a:p>
        </p:txBody>
      </p:sp>
    </p:spTree>
    <p:extLst>
      <p:ext uri="{BB962C8B-B14F-4D97-AF65-F5344CB8AC3E}">
        <p14:creationId xmlns:p14="http://schemas.microsoft.com/office/powerpoint/2010/main" val="2468234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B317D-BB87-40ED-BC5B-3FE3A1DB2EA9}"/>
              </a:ext>
            </a:extLst>
          </p:cNvPr>
          <p:cNvSpPr>
            <a:spLocks noGrp="1"/>
          </p:cNvSpPr>
          <p:nvPr>
            <p:ph type="sldNum" sz="quarter" idx="12"/>
          </p:nvPr>
        </p:nvSpPr>
        <p:spPr/>
        <p:txBody>
          <a:bodyPr/>
          <a:lstStyle/>
          <a:p>
            <a:fld id="{CC076746-6537-4652-828A-4C84AD603A54}" type="slidenum">
              <a:rPr lang="en-US" smtClean="0"/>
              <a:t>14</a:t>
            </a:fld>
            <a:endParaRPr lang="en-US"/>
          </a:p>
        </p:txBody>
      </p:sp>
      <p:sp>
        <p:nvSpPr>
          <p:cNvPr id="5" name="Slide Number Placeholder 3">
            <a:extLst>
              <a:ext uri="{FF2B5EF4-FFF2-40B4-BE49-F238E27FC236}">
                <a16:creationId xmlns:a16="http://schemas.microsoft.com/office/drawing/2014/main" id="{BE77B8A4-4A15-4E3A-834E-BE710CA377D8}"/>
              </a:ext>
            </a:extLst>
          </p:cNvPr>
          <p:cNvSpPr txBox="1">
            <a:spLocks/>
          </p:cNvSpPr>
          <p:nvPr/>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14</a:t>
            </a:fld>
            <a:endParaRPr lang="en-US"/>
          </a:p>
        </p:txBody>
      </p:sp>
      <p:pic>
        <p:nvPicPr>
          <p:cNvPr id="8" name="Picture 7">
            <a:extLst>
              <a:ext uri="{FF2B5EF4-FFF2-40B4-BE49-F238E27FC236}">
                <a16:creationId xmlns:a16="http://schemas.microsoft.com/office/drawing/2014/main" id="{C7434568-533F-48C7-8447-1429A10AD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4" y="656640"/>
            <a:ext cx="4324391" cy="3752241"/>
          </a:xfrm>
          <a:prstGeom prst="rect">
            <a:avLst/>
          </a:prstGeom>
        </p:spPr>
      </p:pic>
      <p:sp>
        <p:nvSpPr>
          <p:cNvPr id="9" name="TextBox 8">
            <a:extLst>
              <a:ext uri="{FF2B5EF4-FFF2-40B4-BE49-F238E27FC236}">
                <a16:creationId xmlns:a16="http://schemas.microsoft.com/office/drawing/2014/main" id="{A8B5B0FA-2439-4846-ACAB-E9D0D6A935D4}"/>
              </a:ext>
            </a:extLst>
          </p:cNvPr>
          <p:cNvSpPr txBox="1"/>
          <p:nvPr/>
        </p:nvSpPr>
        <p:spPr>
          <a:xfrm>
            <a:off x="115566" y="626245"/>
            <a:ext cx="3948966" cy="276999"/>
          </a:xfrm>
          <a:prstGeom prst="rect">
            <a:avLst/>
          </a:prstGeom>
          <a:noFill/>
        </p:spPr>
        <p:txBody>
          <a:bodyPr wrap="none" rtlCol="0">
            <a:spAutoFit/>
          </a:bodyPr>
          <a:lstStyle/>
          <a:p>
            <a:r>
              <a:rPr lang="en-US" sz="1200" b="1" dirty="0">
                <a:solidFill>
                  <a:srgbClr val="FF0000"/>
                </a:solidFill>
                <a:latin typeface="Times New Roman" panose="02020603050405020304" pitchFamily="18" charset="0"/>
                <a:cs typeface="Times New Roman" panose="02020603050405020304" pitchFamily="18" charset="0"/>
              </a:rPr>
              <a:t>Distribution of events at 0V between top and bottom side </a:t>
            </a:r>
          </a:p>
        </p:txBody>
      </p:sp>
      <p:sp>
        <p:nvSpPr>
          <p:cNvPr id="10" name="TextBox 9">
            <a:extLst>
              <a:ext uri="{FF2B5EF4-FFF2-40B4-BE49-F238E27FC236}">
                <a16:creationId xmlns:a16="http://schemas.microsoft.com/office/drawing/2014/main" id="{C51429B4-EBBA-4EF1-B7E0-BCDC8E9A5DC5}"/>
              </a:ext>
            </a:extLst>
          </p:cNvPr>
          <p:cNvSpPr txBox="1"/>
          <p:nvPr/>
        </p:nvSpPr>
        <p:spPr>
          <a:xfrm>
            <a:off x="115566" y="208617"/>
            <a:ext cx="6413935"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Hybrid Detector: Results from various runs</a:t>
            </a:r>
          </a:p>
        </p:txBody>
      </p:sp>
      <p:sp>
        <p:nvSpPr>
          <p:cNvPr id="11" name="Title 1">
            <a:extLst>
              <a:ext uri="{FF2B5EF4-FFF2-40B4-BE49-F238E27FC236}">
                <a16:creationId xmlns:a16="http://schemas.microsoft.com/office/drawing/2014/main" id="{976533D2-1C46-41AE-A173-E5437457B919}"/>
              </a:ext>
            </a:extLst>
          </p:cNvPr>
          <p:cNvSpPr txBox="1">
            <a:spLocks/>
          </p:cNvSpPr>
          <p:nvPr/>
        </p:nvSpPr>
        <p:spPr>
          <a:xfrm>
            <a:off x="0" y="105599"/>
            <a:ext cx="4267200" cy="585536"/>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 CENA"/>
              </a:rPr>
              <a:t>Phonon Transport Study</a:t>
            </a:r>
          </a:p>
        </p:txBody>
      </p:sp>
      <p:pic>
        <p:nvPicPr>
          <p:cNvPr id="12" name="Picture 11">
            <a:extLst>
              <a:ext uri="{FF2B5EF4-FFF2-40B4-BE49-F238E27FC236}">
                <a16:creationId xmlns:a16="http://schemas.microsoft.com/office/drawing/2014/main" id="{1E4E1546-7F9C-4CF3-8EED-036999E77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955" y="-16042"/>
            <a:ext cx="5195092" cy="2654450"/>
          </a:xfrm>
          <a:prstGeom prst="rect">
            <a:avLst/>
          </a:prstGeom>
        </p:spPr>
      </p:pic>
      <p:sp>
        <p:nvSpPr>
          <p:cNvPr id="14" name="TextBox 13">
            <a:extLst>
              <a:ext uri="{FF2B5EF4-FFF2-40B4-BE49-F238E27FC236}">
                <a16:creationId xmlns:a16="http://schemas.microsoft.com/office/drawing/2014/main" id="{7B328E09-AC68-4BCA-A892-FE0D0891F1E1}"/>
              </a:ext>
            </a:extLst>
          </p:cNvPr>
          <p:cNvSpPr txBox="1"/>
          <p:nvPr/>
        </p:nvSpPr>
        <p:spPr>
          <a:xfrm>
            <a:off x="7749613" y="2239143"/>
            <a:ext cx="761735" cy="369332"/>
          </a:xfrm>
          <a:prstGeom prst="rect">
            <a:avLst/>
          </a:prstGeom>
          <a:noFill/>
        </p:spPr>
        <p:txBody>
          <a:bodyPr wrap="square" rtlCol="0">
            <a:spAutoFit/>
          </a:bodyPr>
          <a:lstStyle/>
          <a:p>
            <a:r>
              <a:rPr lang="en-US" baseline="30000" dirty="0"/>
              <a:t>241</a:t>
            </a:r>
            <a:r>
              <a:rPr lang="en-US" dirty="0"/>
              <a:t>Am</a:t>
            </a:r>
          </a:p>
        </p:txBody>
      </p:sp>
      <p:sp>
        <p:nvSpPr>
          <p:cNvPr id="16" name="TextBox 15">
            <a:extLst>
              <a:ext uri="{FF2B5EF4-FFF2-40B4-BE49-F238E27FC236}">
                <a16:creationId xmlns:a16="http://schemas.microsoft.com/office/drawing/2014/main" id="{9B48E644-274A-43C7-8B9D-7B0C0A63F33B}"/>
              </a:ext>
            </a:extLst>
          </p:cNvPr>
          <p:cNvSpPr txBox="1"/>
          <p:nvPr/>
        </p:nvSpPr>
        <p:spPr>
          <a:xfrm>
            <a:off x="4341772" y="2521712"/>
            <a:ext cx="3869414"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Based on the amplitudes of the 60 keV events in the two regions, the various </a:t>
            </a:r>
          </a:p>
          <a:p>
            <a:r>
              <a:rPr lang="en-US" dirty="0">
                <a:latin typeface="Times New Roman" panose="02020603050405020304" pitchFamily="18" charset="0"/>
                <a:cs typeface="Times New Roman" panose="02020603050405020304" pitchFamily="18" charset="0"/>
              </a:rPr>
              <a:t>parameters of our model are calculated.</a:t>
            </a:r>
          </a:p>
        </p:txBody>
      </p:sp>
      <p:sp>
        <p:nvSpPr>
          <p:cNvPr id="17" name="TextBox 16">
            <a:extLst>
              <a:ext uri="{FF2B5EF4-FFF2-40B4-BE49-F238E27FC236}">
                <a16:creationId xmlns:a16="http://schemas.microsoft.com/office/drawing/2014/main" id="{EE8F987B-78A6-4003-A611-874D52F0F3D1}"/>
              </a:ext>
            </a:extLst>
          </p:cNvPr>
          <p:cNvSpPr txBox="1"/>
          <p:nvPr/>
        </p:nvSpPr>
        <p:spPr>
          <a:xfrm>
            <a:off x="6637046" y="285561"/>
            <a:ext cx="761735" cy="369332"/>
          </a:xfrm>
          <a:prstGeom prst="rect">
            <a:avLst/>
          </a:prstGeom>
          <a:noFill/>
        </p:spPr>
        <p:txBody>
          <a:bodyPr wrap="square" rtlCol="0">
            <a:spAutoFit/>
          </a:bodyPr>
          <a:lstStyle/>
          <a:p>
            <a:r>
              <a:rPr lang="en-US" baseline="30000" dirty="0"/>
              <a:t>55</a:t>
            </a:r>
            <a:r>
              <a:rPr lang="en-US" dirty="0"/>
              <a:t>Fe</a:t>
            </a:r>
          </a:p>
        </p:txBody>
      </p:sp>
      <p:pic>
        <p:nvPicPr>
          <p:cNvPr id="18" name="Picture 17" descr="Graphical user interface, text, application&#10;&#10;Description automatically generated">
            <a:extLst>
              <a:ext uri="{FF2B5EF4-FFF2-40B4-BE49-F238E27FC236}">
                <a16:creationId xmlns:a16="http://schemas.microsoft.com/office/drawing/2014/main" id="{A624BD40-5DF8-4D28-A013-20A42D6ED9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461"/>
          <a:stretch/>
        </p:blipFill>
        <p:spPr>
          <a:xfrm>
            <a:off x="4394798" y="3469106"/>
            <a:ext cx="4448991" cy="954393"/>
          </a:xfrm>
          <a:prstGeom prst="rect">
            <a:avLst/>
          </a:prstGeom>
        </p:spPr>
      </p:pic>
      <p:sp>
        <p:nvSpPr>
          <p:cNvPr id="19" name="TextBox 18">
            <a:extLst>
              <a:ext uri="{FF2B5EF4-FFF2-40B4-BE49-F238E27FC236}">
                <a16:creationId xmlns:a16="http://schemas.microsoft.com/office/drawing/2014/main" id="{6204AFC1-B48C-429D-B7B5-CC4E8A8CE054}"/>
              </a:ext>
            </a:extLst>
          </p:cNvPr>
          <p:cNvSpPr txBox="1"/>
          <p:nvPr/>
        </p:nvSpPr>
        <p:spPr>
          <a:xfrm>
            <a:off x="4053983" y="4374287"/>
            <a:ext cx="495103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HV</a:t>
            </a:r>
            <a:r>
              <a:rPr lang="en-US" dirty="0">
                <a:latin typeface="Times New Roman" panose="02020603050405020304" pitchFamily="18" charset="0"/>
                <a:cs typeface="Times New Roman" panose="02020603050405020304" pitchFamily="18" charset="0"/>
              </a:rPr>
              <a:t> parameter is estimated from distribution</a:t>
            </a:r>
          </a:p>
          <a:p>
            <a:r>
              <a:rPr lang="en-US" dirty="0">
                <a:latin typeface="Times New Roman" panose="02020603050405020304" pitchFamily="18" charset="0"/>
                <a:cs typeface="Times New Roman" panose="02020603050405020304" pitchFamily="18" charset="0"/>
              </a:rPr>
              <a:t>of  events at 12V biased voltage using the equation </a:t>
            </a:r>
          </a:p>
        </p:txBody>
      </p:sp>
      <p:pic>
        <p:nvPicPr>
          <p:cNvPr id="20" name="Picture 2">
            <a:extLst>
              <a:ext uri="{FF2B5EF4-FFF2-40B4-BE49-F238E27FC236}">
                <a16:creationId xmlns:a16="http://schemas.microsoft.com/office/drawing/2014/main" id="{D6DCAF9C-8383-4223-9AD0-2AB7C2B441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821" y="5318899"/>
            <a:ext cx="3445166" cy="5412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6248A35-AE00-489E-9002-0CA88498BD91}"/>
              </a:ext>
            </a:extLst>
          </p:cNvPr>
          <p:cNvSpPr txBox="1"/>
          <p:nvPr/>
        </p:nvSpPr>
        <p:spPr>
          <a:xfrm>
            <a:off x="4517045" y="6242577"/>
            <a:ext cx="3784819" cy="369332"/>
          </a:xfrm>
          <a:prstGeom prst="rect">
            <a:avLst/>
          </a:prstGeom>
          <a:solidFill>
            <a:srgbClr val="F1F1F1"/>
          </a:solidFill>
        </p:spPr>
        <p:txBody>
          <a:bodyPr wrap="none" rtlCol="0">
            <a:spAutoFit/>
          </a:bodyPr>
          <a:lstStyle/>
          <a:p>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HV, calculated</a:t>
            </a:r>
            <a:r>
              <a:rPr lang="en-US" dirty="0">
                <a:latin typeface="Times New Roman" panose="02020603050405020304" pitchFamily="18" charset="0"/>
                <a:cs typeface="Times New Roman" panose="02020603050405020304" pitchFamily="18" charset="0"/>
              </a:rPr>
              <a:t> = 9.7 V  </a:t>
            </a:r>
            <a:r>
              <a:rPr lang="en-US" i="1" dirty="0">
                <a:latin typeface="Times New Roman" panose="02020603050405020304" pitchFamily="18" charset="0"/>
                <a:cs typeface="Times New Roman" panose="02020603050405020304" pitchFamily="18" charset="0"/>
              </a:rPr>
              <a:t>V </a:t>
            </a:r>
            <a:r>
              <a:rPr lang="en-US" i="1" baseline="-25000" dirty="0">
                <a:latin typeface="Times New Roman" panose="02020603050405020304" pitchFamily="18" charset="0"/>
                <a:cs typeface="Times New Roman" panose="02020603050405020304" pitchFamily="18" charset="0"/>
              </a:rPr>
              <a:t>HV, estimated</a:t>
            </a:r>
            <a:r>
              <a:rPr lang="en-US" dirty="0">
                <a:latin typeface="Times New Roman" panose="02020603050405020304" pitchFamily="18" charset="0"/>
                <a:cs typeface="Times New Roman" panose="02020603050405020304" pitchFamily="18" charset="0"/>
              </a:rPr>
              <a:t> =  8 V</a:t>
            </a:r>
          </a:p>
        </p:txBody>
      </p:sp>
      <p:pic>
        <p:nvPicPr>
          <p:cNvPr id="23" name="Picture 22" descr="Shape&#10;&#10;Description automatically generated with medium confidence">
            <a:extLst>
              <a:ext uri="{FF2B5EF4-FFF2-40B4-BE49-F238E27FC236}">
                <a16:creationId xmlns:a16="http://schemas.microsoft.com/office/drawing/2014/main" id="{F038E028-1326-4DCF-8C08-564D7893C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90" y="4256010"/>
            <a:ext cx="4654182" cy="2402857"/>
          </a:xfrm>
          <a:prstGeom prst="rect">
            <a:avLst/>
          </a:prstGeom>
        </p:spPr>
      </p:pic>
      <p:sp>
        <p:nvSpPr>
          <p:cNvPr id="24" name="TextBox 23">
            <a:extLst>
              <a:ext uri="{FF2B5EF4-FFF2-40B4-BE49-F238E27FC236}">
                <a16:creationId xmlns:a16="http://schemas.microsoft.com/office/drawing/2014/main" id="{26DA72C4-C58E-4260-9E0E-13992D9422E0}"/>
              </a:ext>
            </a:extLst>
          </p:cNvPr>
          <p:cNvSpPr txBox="1"/>
          <p:nvPr/>
        </p:nvSpPr>
        <p:spPr>
          <a:xfrm>
            <a:off x="871991" y="6505996"/>
            <a:ext cx="187346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Simulated Voltage drop</a:t>
            </a:r>
          </a:p>
        </p:txBody>
      </p:sp>
    </p:spTree>
    <p:extLst>
      <p:ext uri="{BB962C8B-B14F-4D97-AF65-F5344CB8AC3E}">
        <p14:creationId xmlns:p14="http://schemas.microsoft.com/office/powerpoint/2010/main" val="150358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FE1CA3-5760-4D58-B1C1-AA18DCD3D3BD}"/>
              </a:ext>
            </a:extLst>
          </p:cNvPr>
          <p:cNvSpPr>
            <a:spLocks noGrp="1"/>
          </p:cNvSpPr>
          <p:nvPr>
            <p:ph type="sldNum" sz="quarter" idx="12"/>
          </p:nvPr>
        </p:nvSpPr>
        <p:spPr>
          <a:xfrm>
            <a:off x="5297959" y="6389006"/>
            <a:ext cx="2133600" cy="365125"/>
          </a:xfrm>
        </p:spPr>
        <p:txBody>
          <a:bodyPr/>
          <a:lstStyle/>
          <a:p>
            <a:fld id="{CC076746-6537-4652-828A-4C84AD603A54}" type="slidenum">
              <a:rPr lang="en-US" smtClean="0"/>
              <a:t>15</a:t>
            </a:fld>
            <a:endParaRPr lang="en-US"/>
          </a:p>
        </p:txBody>
      </p:sp>
      <p:sp>
        <p:nvSpPr>
          <p:cNvPr id="7" name="Slide Number Placeholder 3">
            <a:extLst>
              <a:ext uri="{FF2B5EF4-FFF2-40B4-BE49-F238E27FC236}">
                <a16:creationId xmlns:a16="http://schemas.microsoft.com/office/drawing/2014/main" id="{9604B565-895A-44B2-B687-96CD6105BB02}"/>
              </a:ext>
            </a:extLst>
          </p:cNvPr>
          <p:cNvSpPr txBox="1">
            <a:spLocks/>
          </p:cNvSpPr>
          <p:nvPr/>
        </p:nvSpPr>
        <p:spPr>
          <a:xfrm>
            <a:off x="6821959" y="6525531"/>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15</a:t>
            </a:fld>
            <a:endParaRPr lang="en-US"/>
          </a:p>
        </p:txBody>
      </p:sp>
      <p:sp>
        <p:nvSpPr>
          <p:cNvPr id="15" name="TextBox 14">
            <a:extLst>
              <a:ext uri="{FF2B5EF4-FFF2-40B4-BE49-F238E27FC236}">
                <a16:creationId xmlns:a16="http://schemas.microsoft.com/office/drawing/2014/main" id="{7321903C-3C8C-42C9-911D-10CD03EC27DF}"/>
              </a:ext>
            </a:extLst>
          </p:cNvPr>
          <p:cNvSpPr txBox="1"/>
          <p:nvPr/>
        </p:nvSpPr>
        <p:spPr>
          <a:xfrm>
            <a:off x="-1139675" y="241273"/>
            <a:ext cx="6413935"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Hybrid Detector: Results from various runs</a:t>
            </a:r>
          </a:p>
        </p:txBody>
      </p:sp>
      <p:sp>
        <p:nvSpPr>
          <p:cNvPr id="27" name="Title 1">
            <a:extLst>
              <a:ext uri="{FF2B5EF4-FFF2-40B4-BE49-F238E27FC236}">
                <a16:creationId xmlns:a16="http://schemas.microsoft.com/office/drawing/2014/main" id="{F64AD791-1EA7-4B87-B7D5-126DC3986E4A}"/>
              </a:ext>
            </a:extLst>
          </p:cNvPr>
          <p:cNvSpPr txBox="1">
            <a:spLocks/>
          </p:cNvSpPr>
          <p:nvPr/>
        </p:nvSpPr>
        <p:spPr>
          <a:xfrm>
            <a:off x="106890" y="110110"/>
            <a:ext cx="4267200" cy="585536"/>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 CENA"/>
              </a:rPr>
              <a:t>NTL Gain Linearity</a:t>
            </a:r>
          </a:p>
        </p:txBody>
      </p:sp>
      <p:pic>
        <p:nvPicPr>
          <p:cNvPr id="16" name="Content Placeholder 8">
            <a:extLst>
              <a:ext uri="{FF2B5EF4-FFF2-40B4-BE49-F238E27FC236}">
                <a16:creationId xmlns:a16="http://schemas.microsoft.com/office/drawing/2014/main" id="{59AABDB1-E0A8-425E-A259-89B7B260A2F7}"/>
              </a:ext>
            </a:extLst>
          </p:cNvPr>
          <p:cNvPicPr>
            <a:picLocks noGrp="1" noChangeAspect="1"/>
          </p:cNvPicPr>
          <p:nvPr>
            <p:ph idx="1"/>
          </p:nvPr>
        </p:nvPicPr>
        <p:blipFill>
          <a:blip r:embed="rId2"/>
          <a:stretch>
            <a:fillRect/>
          </a:stretch>
        </p:blipFill>
        <p:spPr>
          <a:xfrm>
            <a:off x="5769677" y="2032806"/>
            <a:ext cx="2971800" cy="2190851"/>
          </a:xfrm>
        </p:spPr>
      </p:pic>
      <p:pic>
        <p:nvPicPr>
          <p:cNvPr id="17" name="Picture 16" descr="Chart, histogram&#10;&#10;Description automatically generated">
            <a:extLst>
              <a:ext uri="{FF2B5EF4-FFF2-40B4-BE49-F238E27FC236}">
                <a16:creationId xmlns:a16="http://schemas.microsoft.com/office/drawing/2014/main" id="{CB106259-A7DA-4FE1-866D-925A9E08D0F8}"/>
              </a:ext>
            </a:extLst>
          </p:cNvPr>
          <p:cNvPicPr>
            <a:picLocks noChangeAspect="1"/>
          </p:cNvPicPr>
          <p:nvPr/>
        </p:nvPicPr>
        <p:blipFill rotWithShape="1">
          <a:blip r:embed="rId3">
            <a:extLst>
              <a:ext uri="{28A0092B-C50C-407E-A947-70E740481C1C}">
                <a14:useLocalDpi xmlns:a14="http://schemas.microsoft.com/office/drawing/2010/main" val="0"/>
              </a:ext>
            </a:extLst>
          </a:blip>
          <a:srcRect t="6895" r="4330"/>
          <a:stretch/>
        </p:blipFill>
        <p:spPr>
          <a:xfrm>
            <a:off x="838200" y="2166022"/>
            <a:ext cx="3264673" cy="2101420"/>
          </a:xfrm>
          <a:prstGeom prst="rect">
            <a:avLst/>
          </a:prstGeom>
        </p:spPr>
      </p:pic>
      <p:pic>
        <p:nvPicPr>
          <p:cNvPr id="18" name="Picture 17" descr="Chart, histogram&#10;&#10;Description automatically generated">
            <a:extLst>
              <a:ext uri="{FF2B5EF4-FFF2-40B4-BE49-F238E27FC236}">
                <a16:creationId xmlns:a16="http://schemas.microsoft.com/office/drawing/2014/main" id="{04B3AD95-D464-482A-A54D-49A641EFD8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9" t="8448" r="4003"/>
          <a:stretch/>
        </p:blipFill>
        <p:spPr>
          <a:xfrm>
            <a:off x="890287" y="4237741"/>
            <a:ext cx="3264673" cy="2043314"/>
          </a:xfrm>
          <a:prstGeom prst="rect">
            <a:avLst/>
          </a:prstGeom>
        </p:spPr>
      </p:pic>
      <p:sp>
        <p:nvSpPr>
          <p:cNvPr id="19" name="Slide Number Placeholder 3">
            <a:extLst>
              <a:ext uri="{FF2B5EF4-FFF2-40B4-BE49-F238E27FC236}">
                <a16:creationId xmlns:a16="http://schemas.microsoft.com/office/drawing/2014/main" id="{00E64E9C-E483-4568-8703-CF94DC6C18CF}"/>
              </a:ext>
            </a:extLst>
          </p:cNvPr>
          <p:cNvSpPr txBox="1">
            <a:spLocks/>
          </p:cNvSpPr>
          <p:nvPr/>
        </p:nvSpPr>
        <p:spPr>
          <a:xfrm>
            <a:off x="9514359" y="6525532"/>
            <a:ext cx="1422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C7FEBF-A170-470C-A369-F0D066FB58E5}" type="slidenum">
              <a:rPr lang="en-US" smtClean="0"/>
              <a:pPr>
                <a:defRPr/>
              </a:pPr>
              <a:t>15</a:t>
            </a:fld>
            <a:endParaRPr lang="en-US"/>
          </a:p>
        </p:txBody>
      </p:sp>
      <p:sp>
        <p:nvSpPr>
          <p:cNvPr id="21" name="TextBox 20">
            <a:extLst>
              <a:ext uri="{FF2B5EF4-FFF2-40B4-BE49-F238E27FC236}">
                <a16:creationId xmlns:a16="http://schemas.microsoft.com/office/drawing/2014/main" id="{01FD8CA3-2FDB-4739-9B73-5AE8B92F694E}"/>
              </a:ext>
            </a:extLst>
          </p:cNvPr>
          <p:cNvSpPr txBox="1"/>
          <p:nvPr/>
        </p:nvSpPr>
        <p:spPr>
          <a:xfrm>
            <a:off x="289980" y="746296"/>
            <a:ext cx="816822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NTL Linearity of the 5.9 keV events on the (a) top side and the 60 keV events on the (b) bottom side of the detector is verified. Phonon baseline resolution(resolution of detector for 0 keV events) is found to improve with increase in voltage bias.</a:t>
            </a:r>
          </a:p>
        </p:txBody>
      </p:sp>
      <p:pic>
        <p:nvPicPr>
          <p:cNvPr id="22" name="Picture 21">
            <a:extLst>
              <a:ext uri="{FF2B5EF4-FFF2-40B4-BE49-F238E27FC236}">
                <a16:creationId xmlns:a16="http://schemas.microsoft.com/office/drawing/2014/main" id="{A56862D3-7A4D-4E7B-85CF-F37A596B935D}"/>
              </a:ext>
            </a:extLst>
          </p:cNvPr>
          <p:cNvPicPr>
            <a:picLocks noChangeAspect="1"/>
          </p:cNvPicPr>
          <p:nvPr/>
        </p:nvPicPr>
        <p:blipFill>
          <a:blip r:embed="rId5"/>
          <a:stretch>
            <a:fillRect/>
          </a:stretch>
        </p:blipFill>
        <p:spPr>
          <a:xfrm>
            <a:off x="5769677" y="4071256"/>
            <a:ext cx="3033483" cy="2236324"/>
          </a:xfrm>
          <a:prstGeom prst="rect">
            <a:avLst/>
          </a:prstGeom>
        </p:spPr>
      </p:pic>
      <p:sp>
        <p:nvSpPr>
          <p:cNvPr id="23" name="TextBox 22">
            <a:extLst>
              <a:ext uri="{FF2B5EF4-FFF2-40B4-BE49-F238E27FC236}">
                <a16:creationId xmlns:a16="http://schemas.microsoft.com/office/drawing/2014/main" id="{66033E6A-B36A-431F-AED7-B89728DC06F5}"/>
              </a:ext>
            </a:extLst>
          </p:cNvPr>
          <p:cNvSpPr txBox="1"/>
          <p:nvPr/>
        </p:nvSpPr>
        <p:spPr>
          <a:xfrm>
            <a:off x="6364759" y="2357751"/>
            <a:ext cx="436338" cy="369332"/>
          </a:xfrm>
          <a:prstGeom prst="rect">
            <a:avLst/>
          </a:prstGeom>
          <a:noFill/>
        </p:spPr>
        <p:txBody>
          <a:bodyPr wrap="none" rtlCol="0">
            <a:spAutoFit/>
          </a:bodyPr>
          <a:lstStyle/>
          <a:p>
            <a:r>
              <a:rPr lang="en-US" dirty="0"/>
              <a:t>(a)</a:t>
            </a:r>
          </a:p>
        </p:txBody>
      </p:sp>
      <p:sp>
        <p:nvSpPr>
          <p:cNvPr id="24" name="TextBox 23">
            <a:extLst>
              <a:ext uri="{FF2B5EF4-FFF2-40B4-BE49-F238E27FC236}">
                <a16:creationId xmlns:a16="http://schemas.microsoft.com/office/drawing/2014/main" id="{77A47665-57D0-4767-BF33-9348258DE0AE}"/>
              </a:ext>
            </a:extLst>
          </p:cNvPr>
          <p:cNvSpPr txBox="1"/>
          <p:nvPr/>
        </p:nvSpPr>
        <p:spPr>
          <a:xfrm>
            <a:off x="6383086" y="4561996"/>
            <a:ext cx="447558" cy="369332"/>
          </a:xfrm>
          <a:prstGeom prst="rect">
            <a:avLst/>
          </a:prstGeom>
          <a:noFill/>
        </p:spPr>
        <p:txBody>
          <a:bodyPr wrap="none" rtlCol="0">
            <a:spAutoFit/>
          </a:bodyPr>
          <a:lstStyle/>
          <a:p>
            <a:r>
              <a:rPr lang="en-US" dirty="0"/>
              <a:t>(b)</a:t>
            </a:r>
          </a:p>
        </p:txBody>
      </p:sp>
      <p:sp>
        <p:nvSpPr>
          <p:cNvPr id="25" name="TextBox 24">
            <a:extLst>
              <a:ext uri="{FF2B5EF4-FFF2-40B4-BE49-F238E27FC236}">
                <a16:creationId xmlns:a16="http://schemas.microsoft.com/office/drawing/2014/main" id="{DB0FEE41-409B-4389-8591-C0DF1B7F9A62}"/>
              </a:ext>
            </a:extLst>
          </p:cNvPr>
          <p:cNvSpPr txBox="1"/>
          <p:nvPr/>
        </p:nvSpPr>
        <p:spPr>
          <a:xfrm>
            <a:off x="4675821" y="6230406"/>
            <a:ext cx="442460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Figure: Phonon baseline resolution as a function of voltage</a:t>
            </a:r>
          </a:p>
        </p:txBody>
      </p:sp>
      <p:sp>
        <p:nvSpPr>
          <p:cNvPr id="26" name="TextBox 25">
            <a:extLst>
              <a:ext uri="{FF2B5EF4-FFF2-40B4-BE49-F238E27FC236}">
                <a16:creationId xmlns:a16="http://schemas.microsoft.com/office/drawing/2014/main" id="{CCDF864E-8405-44C7-B9FC-DC148E697367}"/>
              </a:ext>
            </a:extLst>
          </p:cNvPr>
          <p:cNvSpPr txBox="1"/>
          <p:nvPr/>
        </p:nvSpPr>
        <p:spPr>
          <a:xfrm>
            <a:off x="1588324" y="6221972"/>
            <a:ext cx="238052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Figure: NTL gain with voltage</a:t>
            </a:r>
          </a:p>
        </p:txBody>
      </p:sp>
      <p:sp>
        <p:nvSpPr>
          <p:cNvPr id="28" name="TextBox 27">
            <a:extLst>
              <a:ext uri="{FF2B5EF4-FFF2-40B4-BE49-F238E27FC236}">
                <a16:creationId xmlns:a16="http://schemas.microsoft.com/office/drawing/2014/main" id="{8E9DC85D-317F-41BC-A601-B3F0567F0B9F}"/>
              </a:ext>
            </a:extLst>
          </p:cNvPr>
          <p:cNvSpPr txBox="1"/>
          <p:nvPr/>
        </p:nvSpPr>
        <p:spPr>
          <a:xfrm>
            <a:off x="2264648" y="2357751"/>
            <a:ext cx="436338" cy="369332"/>
          </a:xfrm>
          <a:prstGeom prst="rect">
            <a:avLst/>
          </a:prstGeom>
          <a:noFill/>
        </p:spPr>
        <p:txBody>
          <a:bodyPr wrap="none" rtlCol="0">
            <a:spAutoFit/>
          </a:bodyPr>
          <a:lstStyle/>
          <a:p>
            <a:r>
              <a:rPr lang="en-US" dirty="0"/>
              <a:t>(a)</a:t>
            </a:r>
          </a:p>
        </p:txBody>
      </p:sp>
      <p:sp>
        <p:nvSpPr>
          <p:cNvPr id="29" name="TextBox 28">
            <a:extLst>
              <a:ext uri="{FF2B5EF4-FFF2-40B4-BE49-F238E27FC236}">
                <a16:creationId xmlns:a16="http://schemas.microsoft.com/office/drawing/2014/main" id="{E04A7B86-E6BA-4469-8895-58B0C7614D32}"/>
              </a:ext>
            </a:extLst>
          </p:cNvPr>
          <p:cNvSpPr txBox="1"/>
          <p:nvPr/>
        </p:nvSpPr>
        <p:spPr>
          <a:xfrm>
            <a:off x="2264648" y="4561996"/>
            <a:ext cx="447558" cy="369332"/>
          </a:xfrm>
          <a:prstGeom prst="rect">
            <a:avLst/>
          </a:prstGeom>
          <a:noFill/>
        </p:spPr>
        <p:txBody>
          <a:bodyPr wrap="none" rtlCol="0">
            <a:spAutoFit/>
          </a:bodyPr>
          <a:lstStyle/>
          <a:p>
            <a:r>
              <a:rPr lang="en-US" dirty="0"/>
              <a:t>(b)</a:t>
            </a:r>
          </a:p>
        </p:txBody>
      </p:sp>
      <p:sp>
        <p:nvSpPr>
          <p:cNvPr id="30" name="TextBox 29">
            <a:extLst>
              <a:ext uri="{FF2B5EF4-FFF2-40B4-BE49-F238E27FC236}">
                <a16:creationId xmlns:a16="http://schemas.microsoft.com/office/drawing/2014/main" id="{ACB913EA-A814-4D0E-9902-D9313EFDA4E4}"/>
              </a:ext>
            </a:extLst>
          </p:cNvPr>
          <p:cNvSpPr txBox="1"/>
          <p:nvPr/>
        </p:nvSpPr>
        <p:spPr>
          <a:xfrm>
            <a:off x="4647235" y="2614366"/>
            <a:ext cx="520014" cy="369332"/>
          </a:xfrm>
          <a:prstGeom prst="rect">
            <a:avLst/>
          </a:prstGeom>
          <a:noFill/>
        </p:spPr>
        <p:txBody>
          <a:bodyPr wrap="none" rtlCol="0">
            <a:spAutoFit/>
          </a:bodyPr>
          <a:lstStyle/>
          <a:p>
            <a:r>
              <a:rPr lang="en-US" dirty="0"/>
              <a:t>Top</a:t>
            </a:r>
          </a:p>
        </p:txBody>
      </p:sp>
      <p:sp>
        <p:nvSpPr>
          <p:cNvPr id="31" name="TextBox 30">
            <a:extLst>
              <a:ext uri="{FF2B5EF4-FFF2-40B4-BE49-F238E27FC236}">
                <a16:creationId xmlns:a16="http://schemas.microsoft.com/office/drawing/2014/main" id="{B1163435-0F3A-4CBE-9C0B-0794BC83346B}"/>
              </a:ext>
            </a:extLst>
          </p:cNvPr>
          <p:cNvSpPr txBox="1"/>
          <p:nvPr/>
        </p:nvSpPr>
        <p:spPr>
          <a:xfrm>
            <a:off x="4534725" y="4787023"/>
            <a:ext cx="915635" cy="369332"/>
          </a:xfrm>
          <a:prstGeom prst="rect">
            <a:avLst/>
          </a:prstGeom>
          <a:noFill/>
        </p:spPr>
        <p:txBody>
          <a:bodyPr wrap="none" rtlCol="0">
            <a:spAutoFit/>
          </a:bodyPr>
          <a:lstStyle/>
          <a:p>
            <a:r>
              <a:rPr lang="en-US" dirty="0"/>
              <a:t>Bottom</a:t>
            </a:r>
          </a:p>
        </p:txBody>
      </p:sp>
      <p:pic>
        <p:nvPicPr>
          <p:cNvPr id="32" name="Picture 31">
            <a:extLst>
              <a:ext uri="{FF2B5EF4-FFF2-40B4-BE49-F238E27FC236}">
                <a16:creationId xmlns:a16="http://schemas.microsoft.com/office/drawing/2014/main" id="{65BDDED8-0DE8-4DD8-B5E0-DBF8B0F11109}"/>
              </a:ext>
            </a:extLst>
          </p:cNvPr>
          <p:cNvPicPr>
            <a:picLocks noChangeAspect="1"/>
          </p:cNvPicPr>
          <p:nvPr/>
        </p:nvPicPr>
        <p:blipFill>
          <a:blip r:embed="rId6"/>
          <a:stretch>
            <a:fillRect/>
          </a:stretch>
        </p:blipFill>
        <p:spPr>
          <a:xfrm>
            <a:off x="4186703" y="3817027"/>
            <a:ext cx="1582972" cy="355979"/>
          </a:xfrm>
          <a:prstGeom prst="rect">
            <a:avLst/>
          </a:prstGeom>
        </p:spPr>
      </p:pic>
      <p:sp>
        <p:nvSpPr>
          <p:cNvPr id="33" name="TextBox 32">
            <a:extLst>
              <a:ext uri="{FF2B5EF4-FFF2-40B4-BE49-F238E27FC236}">
                <a16:creationId xmlns:a16="http://schemas.microsoft.com/office/drawing/2014/main" id="{C01BFAA9-7912-49E3-91B4-EC36297E7812}"/>
              </a:ext>
            </a:extLst>
          </p:cNvPr>
          <p:cNvSpPr txBox="1"/>
          <p:nvPr/>
        </p:nvSpPr>
        <p:spPr>
          <a:xfrm>
            <a:off x="4094899" y="3505572"/>
            <a:ext cx="6976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NTL:</a:t>
            </a:r>
          </a:p>
        </p:txBody>
      </p:sp>
      <p:sp>
        <p:nvSpPr>
          <p:cNvPr id="34" name="Frame 12">
            <a:extLst>
              <a:ext uri="{FF2B5EF4-FFF2-40B4-BE49-F238E27FC236}">
                <a16:creationId xmlns:a16="http://schemas.microsoft.com/office/drawing/2014/main" id="{496A5503-23E5-41E0-B7CC-7DE01C678E5B}"/>
              </a:ext>
            </a:extLst>
          </p:cNvPr>
          <p:cNvSpPr/>
          <p:nvPr/>
        </p:nvSpPr>
        <p:spPr>
          <a:xfrm>
            <a:off x="4093999" y="3492136"/>
            <a:ext cx="1737360" cy="731520"/>
          </a:xfrm>
          <a:custGeom>
            <a:avLst/>
            <a:gdLst>
              <a:gd name="connsiteX0" fmla="*/ 0 w 1828800"/>
              <a:gd name="connsiteY0" fmla="*/ 0 h 822960"/>
              <a:gd name="connsiteX1" fmla="*/ 1828800 w 1828800"/>
              <a:gd name="connsiteY1" fmla="*/ 0 h 822960"/>
              <a:gd name="connsiteX2" fmla="*/ 1828800 w 1828800"/>
              <a:gd name="connsiteY2" fmla="*/ 822960 h 822960"/>
              <a:gd name="connsiteX3" fmla="*/ 0 w 1828800"/>
              <a:gd name="connsiteY3" fmla="*/ 822960 h 822960"/>
              <a:gd name="connsiteX4" fmla="*/ 0 w 1828800"/>
              <a:gd name="connsiteY4" fmla="*/ 0 h 822960"/>
              <a:gd name="connsiteX5" fmla="*/ 102870 w 1828800"/>
              <a:gd name="connsiteY5" fmla="*/ 102870 h 822960"/>
              <a:gd name="connsiteX6" fmla="*/ 102870 w 1828800"/>
              <a:gd name="connsiteY6" fmla="*/ 720090 h 822960"/>
              <a:gd name="connsiteX7" fmla="*/ 1725930 w 1828800"/>
              <a:gd name="connsiteY7" fmla="*/ 720090 h 822960"/>
              <a:gd name="connsiteX8" fmla="*/ 1725930 w 1828800"/>
              <a:gd name="connsiteY8" fmla="*/ 102870 h 822960"/>
              <a:gd name="connsiteX9" fmla="*/ 102870 w 1828800"/>
              <a:gd name="connsiteY9" fmla="*/ 102870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35635 h 822960"/>
              <a:gd name="connsiteX6" fmla="*/ 121023 w 1846953"/>
              <a:gd name="connsiteY6" fmla="*/ 720090 h 822960"/>
              <a:gd name="connsiteX7" fmla="*/ 1744083 w 1846953"/>
              <a:gd name="connsiteY7" fmla="*/ 720090 h 822960"/>
              <a:gd name="connsiteX8" fmla="*/ 1744083 w 1846953"/>
              <a:gd name="connsiteY8" fmla="*/ 102870 h 822960"/>
              <a:gd name="connsiteX9" fmla="*/ 0 w 1846953"/>
              <a:gd name="connsiteY9" fmla="*/ 35635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35635 h 822960"/>
              <a:gd name="connsiteX6" fmla="*/ 121023 w 1846953"/>
              <a:gd name="connsiteY6" fmla="*/ 720090 h 822960"/>
              <a:gd name="connsiteX7" fmla="*/ 1744083 w 1846953"/>
              <a:gd name="connsiteY7" fmla="*/ 720090 h 822960"/>
              <a:gd name="connsiteX8" fmla="*/ 1838213 w 1846953"/>
              <a:gd name="connsiteY8" fmla="*/ 35635 h 822960"/>
              <a:gd name="connsiteX9" fmla="*/ 0 w 1846953"/>
              <a:gd name="connsiteY9" fmla="*/ 35635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35635 h 822960"/>
              <a:gd name="connsiteX6" fmla="*/ 121023 w 1846953"/>
              <a:gd name="connsiteY6" fmla="*/ 720090 h 822960"/>
              <a:gd name="connsiteX7" fmla="*/ 1824766 w 1846953"/>
              <a:gd name="connsiteY7" fmla="*/ 814219 h 822960"/>
              <a:gd name="connsiteX8" fmla="*/ 1838213 w 1846953"/>
              <a:gd name="connsiteY8" fmla="*/ 35635 h 822960"/>
              <a:gd name="connsiteX9" fmla="*/ 0 w 1846953"/>
              <a:gd name="connsiteY9" fmla="*/ 35635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35635 h 822960"/>
              <a:gd name="connsiteX6" fmla="*/ 13447 w 1846953"/>
              <a:gd name="connsiteY6" fmla="*/ 800772 h 822960"/>
              <a:gd name="connsiteX7" fmla="*/ 1824766 w 1846953"/>
              <a:gd name="connsiteY7" fmla="*/ 814219 h 822960"/>
              <a:gd name="connsiteX8" fmla="*/ 1838213 w 1846953"/>
              <a:gd name="connsiteY8" fmla="*/ 35635 h 822960"/>
              <a:gd name="connsiteX9" fmla="*/ 0 w 1846953"/>
              <a:gd name="connsiteY9" fmla="*/ 35635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35635 h 822960"/>
              <a:gd name="connsiteX6" fmla="*/ 13447 w 1846953"/>
              <a:gd name="connsiteY6" fmla="*/ 800772 h 822960"/>
              <a:gd name="connsiteX7" fmla="*/ 1824766 w 1846953"/>
              <a:gd name="connsiteY7" fmla="*/ 814219 h 822960"/>
              <a:gd name="connsiteX8" fmla="*/ 1838213 w 1846953"/>
              <a:gd name="connsiteY8" fmla="*/ 22188 h 822960"/>
              <a:gd name="connsiteX9" fmla="*/ 0 w 1846953"/>
              <a:gd name="connsiteY9" fmla="*/ 35635 h 822960"/>
              <a:gd name="connsiteX0" fmla="*/ 18153 w 1846953"/>
              <a:gd name="connsiteY0" fmla="*/ 0 h 822960"/>
              <a:gd name="connsiteX1" fmla="*/ 1846953 w 1846953"/>
              <a:gd name="connsiteY1" fmla="*/ 0 h 822960"/>
              <a:gd name="connsiteX2" fmla="*/ 1846953 w 1846953"/>
              <a:gd name="connsiteY2" fmla="*/ 822960 h 822960"/>
              <a:gd name="connsiteX3" fmla="*/ 18153 w 1846953"/>
              <a:gd name="connsiteY3" fmla="*/ 822960 h 822960"/>
              <a:gd name="connsiteX4" fmla="*/ 18153 w 1846953"/>
              <a:gd name="connsiteY4" fmla="*/ 0 h 822960"/>
              <a:gd name="connsiteX5" fmla="*/ 0 w 1846953"/>
              <a:gd name="connsiteY5" fmla="*/ 8741 h 822960"/>
              <a:gd name="connsiteX6" fmla="*/ 13447 w 1846953"/>
              <a:gd name="connsiteY6" fmla="*/ 800772 h 822960"/>
              <a:gd name="connsiteX7" fmla="*/ 1824766 w 1846953"/>
              <a:gd name="connsiteY7" fmla="*/ 814219 h 822960"/>
              <a:gd name="connsiteX8" fmla="*/ 1838213 w 1846953"/>
              <a:gd name="connsiteY8" fmla="*/ 22188 h 822960"/>
              <a:gd name="connsiteX9" fmla="*/ 0 w 1846953"/>
              <a:gd name="connsiteY9" fmla="*/ 8741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6953" h="822960">
                <a:moveTo>
                  <a:pt x="18153" y="0"/>
                </a:moveTo>
                <a:lnTo>
                  <a:pt x="1846953" y="0"/>
                </a:lnTo>
                <a:lnTo>
                  <a:pt x="1846953" y="822960"/>
                </a:lnTo>
                <a:lnTo>
                  <a:pt x="18153" y="822960"/>
                </a:lnTo>
                <a:lnTo>
                  <a:pt x="18153" y="0"/>
                </a:lnTo>
                <a:close/>
                <a:moveTo>
                  <a:pt x="0" y="8741"/>
                </a:moveTo>
                <a:lnTo>
                  <a:pt x="13447" y="800772"/>
                </a:lnTo>
                <a:lnTo>
                  <a:pt x="1824766" y="814219"/>
                </a:lnTo>
                <a:lnTo>
                  <a:pt x="1838213" y="22188"/>
                </a:lnTo>
                <a:lnTo>
                  <a:pt x="0" y="8741"/>
                </a:lnTo>
                <a:close/>
              </a:path>
            </a:pathLst>
          </a:custGeom>
          <a:solidFill>
            <a:schemeClr val="accent1"/>
          </a:solidFill>
          <a:ln w="0"/>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lstStyle/>
          <a:p>
            <a:pPr algn="ctr"/>
            <a:endParaRPr lang="en-US">
              <a:solidFill>
                <a:schemeClr val="tx1"/>
              </a:solidFill>
            </a:endParaRPr>
          </a:p>
        </p:txBody>
      </p:sp>
    </p:spTree>
    <p:extLst>
      <p:ext uri="{BB962C8B-B14F-4D97-AF65-F5344CB8AC3E}">
        <p14:creationId xmlns:p14="http://schemas.microsoft.com/office/powerpoint/2010/main" val="153081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0D89495D-E468-42EF-8C85-20A08C507172}"/>
              </a:ext>
            </a:extLst>
          </p:cNvPr>
          <p:cNvPicPr>
            <a:picLocks noChangeAspect="1"/>
          </p:cNvPicPr>
          <p:nvPr/>
        </p:nvPicPr>
        <p:blipFill rotWithShape="1">
          <a:blip r:embed="rId2">
            <a:extLst>
              <a:ext uri="{28A0092B-C50C-407E-A947-70E740481C1C}">
                <a14:useLocalDpi xmlns:a14="http://schemas.microsoft.com/office/drawing/2010/main" val="0"/>
              </a:ext>
            </a:extLst>
          </a:blip>
          <a:srcRect l="5381" r="11253"/>
          <a:stretch/>
        </p:blipFill>
        <p:spPr>
          <a:xfrm>
            <a:off x="251981" y="957783"/>
            <a:ext cx="3962399" cy="3515931"/>
          </a:xfrm>
          <a:prstGeom prst="rect">
            <a:avLst/>
          </a:prstGeom>
        </p:spPr>
      </p:pic>
      <p:sp>
        <p:nvSpPr>
          <p:cNvPr id="2" name="Title 1">
            <a:extLst>
              <a:ext uri="{FF2B5EF4-FFF2-40B4-BE49-F238E27FC236}">
                <a16:creationId xmlns:a16="http://schemas.microsoft.com/office/drawing/2014/main" id="{9FBB6FF7-E885-4F72-B655-EC8CE2EAA27D}"/>
              </a:ext>
            </a:extLst>
          </p:cNvPr>
          <p:cNvSpPr>
            <a:spLocks noGrp="1"/>
          </p:cNvSpPr>
          <p:nvPr>
            <p:ph type="title"/>
          </p:nvPr>
        </p:nvSpPr>
        <p:spPr>
          <a:xfrm>
            <a:off x="-8021" y="15358"/>
            <a:ext cx="9011653" cy="639762"/>
          </a:xfrm>
        </p:spPr>
        <p:txBody>
          <a:bodyPr>
            <a:normAutofit/>
          </a:bodyPr>
          <a:lstStyle/>
          <a:p>
            <a:r>
              <a:rPr lang="en-US" sz="2800" b="1" dirty="0">
                <a:latin typeface="AR CENA"/>
              </a:rPr>
              <a:t>Phonon only detector with ER/NR Discrimination</a:t>
            </a:r>
          </a:p>
        </p:txBody>
      </p:sp>
      <p:sp>
        <p:nvSpPr>
          <p:cNvPr id="4" name="Slide Number Placeholder 3">
            <a:extLst>
              <a:ext uri="{FF2B5EF4-FFF2-40B4-BE49-F238E27FC236}">
                <a16:creationId xmlns:a16="http://schemas.microsoft.com/office/drawing/2014/main" id="{9CBB1A8B-7602-4244-B94C-113DF728B54E}"/>
              </a:ext>
            </a:extLst>
          </p:cNvPr>
          <p:cNvSpPr>
            <a:spLocks noGrp="1"/>
          </p:cNvSpPr>
          <p:nvPr>
            <p:ph type="sldNum" sz="quarter" idx="12"/>
          </p:nvPr>
        </p:nvSpPr>
        <p:spPr/>
        <p:txBody>
          <a:bodyPr/>
          <a:lstStyle/>
          <a:p>
            <a:fld id="{CC076746-6537-4652-828A-4C84AD603A54}" type="slidenum">
              <a:rPr lang="en-US" smtClean="0"/>
              <a:t>16</a:t>
            </a:fld>
            <a:endParaRPr lang="en-US"/>
          </a:p>
        </p:txBody>
      </p:sp>
      <p:sp>
        <p:nvSpPr>
          <p:cNvPr id="5" name="TextBox 4">
            <a:extLst>
              <a:ext uri="{FF2B5EF4-FFF2-40B4-BE49-F238E27FC236}">
                <a16:creationId xmlns:a16="http://schemas.microsoft.com/office/drawing/2014/main" id="{76B4B54D-025A-4CC3-AE76-BC339F151AE4}"/>
              </a:ext>
            </a:extLst>
          </p:cNvPr>
          <p:cNvSpPr txBox="1"/>
          <p:nvPr/>
        </p:nvSpPr>
        <p:spPr>
          <a:xfrm>
            <a:off x="212855" y="451627"/>
            <a:ext cx="8646983" cy="646331"/>
          </a:xfrm>
          <a:prstGeom prst="rect">
            <a:avLst/>
          </a:prstGeom>
          <a:noFill/>
        </p:spPr>
        <p:txBody>
          <a:bodyPr wrap="none" rtlCol="0">
            <a:spAutoFit/>
          </a:bodyPr>
          <a:lstStyle/>
          <a:p>
            <a:r>
              <a:rPr lang="en-US" dirty="0"/>
              <a:t>A high-statistics dataset of </a:t>
            </a:r>
            <a:r>
              <a:rPr lang="en-US" baseline="30000" dirty="0"/>
              <a:t>252</a:t>
            </a:r>
            <a:r>
              <a:rPr lang="en-US" dirty="0"/>
              <a:t>Cf neutron source is used to define the electron recoil</a:t>
            </a:r>
          </a:p>
          <a:p>
            <a:r>
              <a:rPr lang="en-US" dirty="0"/>
              <a:t>and nuclear recoil bands in the yield vs energy plot.</a:t>
            </a:r>
            <a:endParaRPr lang="en-US" baseline="-25000" dirty="0"/>
          </a:p>
        </p:txBody>
      </p:sp>
      <p:pic>
        <p:nvPicPr>
          <p:cNvPr id="6" name="Picture 5" descr="Chart, diagram&#10;&#10;Description automatically generated with medium confidence">
            <a:extLst>
              <a:ext uri="{FF2B5EF4-FFF2-40B4-BE49-F238E27FC236}">
                <a16:creationId xmlns:a16="http://schemas.microsoft.com/office/drawing/2014/main" id="{05FD9A6E-2E23-4032-9B77-FF273C1E3DF9}"/>
              </a:ext>
            </a:extLst>
          </p:cNvPr>
          <p:cNvPicPr>
            <a:picLocks noChangeAspect="1"/>
          </p:cNvPicPr>
          <p:nvPr/>
        </p:nvPicPr>
        <p:blipFill rotWithShape="1">
          <a:blip r:embed="rId3">
            <a:extLst>
              <a:ext uri="{28A0092B-C50C-407E-A947-70E740481C1C}">
                <a14:useLocalDpi xmlns:a14="http://schemas.microsoft.com/office/drawing/2010/main" val="0"/>
              </a:ext>
            </a:extLst>
          </a:blip>
          <a:srcRect l="5381" r="11253"/>
          <a:stretch/>
        </p:blipFill>
        <p:spPr>
          <a:xfrm>
            <a:off x="4708358" y="1019076"/>
            <a:ext cx="3962400" cy="3515932"/>
          </a:xfrm>
          <a:prstGeom prst="rect">
            <a:avLst/>
          </a:prstGeom>
        </p:spPr>
      </p:pic>
      <p:sp>
        <p:nvSpPr>
          <p:cNvPr id="9" name="Rectangle 8">
            <a:extLst>
              <a:ext uri="{FF2B5EF4-FFF2-40B4-BE49-F238E27FC236}">
                <a16:creationId xmlns:a16="http://schemas.microsoft.com/office/drawing/2014/main" id="{7884416F-E7D9-4851-BB4E-26093DE9A485}"/>
              </a:ext>
            </a:extLst>
          </p:cNvPr>
          <p:cNvSpPr/>
          <p:nvPr/>
        </p:nvSpPr>
        <p:spPr>
          <a:xfrm>
            <a:off x="138534" y="6547440"/>
            <a:ext cx="3821535" cy="276999"/>
          </a:xfrm>
          <a:prstGeom prst="rect">
            <a:avLst/>
          </a:prstGeom>
        </p:spPr>
        <p:txBody>
          <a:bodyPr wrap="square">
            <a:spAutoFit/>
          </a:bodyPr>
          <a:lstStyle/>
          <a:p>
            <a:r>
              <a:rPr lang="en-US" sz="1200" dirty="0">
                <a:hlinkClick r:id="rId4"/>
              </a:rPr>
              <a:t>https://inspirehep.net/literature/1802528</a:t>
            </a:r>
            <a:endParaRPr lang="en-US" sz="1200" dirty="0"/>
          </a:p>
        </p:txBody>
      </p:sp>
      <p:sp>
        <p:nvSpPr>
          <p:cNvPr id="10" name="TextBox 9">
            <a:extLst>
              <a:ext uri="{FF2B5EF4-FFF2-40B4-BE49-F238E27FC236}">
                <a16:creationId xmlns:a16="http://schemas.microsoft.com/office/drawing/2014/main" id="{EF8D9048-AD3C-4CD8-B066-7BC88B1D24B7}"/>
              </a:ext>
            </a:extLst>
          </p:cNvPr>
          <p:cNvSpPr txBox="1"/>
          <p:nvPr/>
        </p:nvSpPr>
        <p:spPr>
          <a:xfrm>
            <a:off x="203782" y="5655001"/>
            <a:ext cx="4010598" cy="954107"/>
          </a:xfrm>
          <a:prstGeom prst="rect">
            <a:avLst/>
          </a:prstGeom>
          <a:solidFill>
            <a:srgbClr val="FFFF00"/>
          </a:solidFill>
        </p:spPr>
        <p:txBody>
          <a:bodyPr wrap="square" rtlCol="0">
            <a:spAutoFit/>
          </a:bodyPr>
          <a:lstStyle/>
          <a:p>
            <a:r>
              <a:rPr lang="en-US" sz="1400" dirty="0"/>
              <a:t>Discrimination improves at low energies. Funded by DOE to push the DM and CE</a:t>
            </a:r>
            <a:r>
              <a:rPr lang="en-US" sz="1400" dirty="0">
                <a:sym typeface="Symbol" panose="05050102010706020507" pitchFamily="18" charset="2"/>
              </a:rPr>
              <a:t></a:t>
            </a:r>
            <a:r>
              <a:rPr lang="en-US" sz="1400" dirty="0"/>
              <a:t>NS discovery potential – background is key to discovery</a:t>
            </a:r>
          </a:p>
          <a:p>
            <a:r>
              <a:rPr lang="en-US" sz="1400" dirty="0">
                <a:solidFill>
                  <a:srgbClr val="FF0000"/>
                </a:solidFill>
              </a:rPr>
              <a:t>Funded by DOE Detector R&amp;D funding since 2017</a:t>
            </a:r>
          </a:p>
        </p:txBody>
      </p:sp>
      <p:sp>
        <p:nvSpPr>
          <p:cNvPr id="11" name="TextBox 10">
            <a:extLst>
              <a:ext uri="{FF2B5EF4-FFF2-40B4-BE49-F238E27FC236}">
                <a16:creationId xmlns:a16="http://schemas.microsoft.com/office/drawing/2014/main" id="{51CE5A12-3F1B-4C20-A980-996154C39134}"/>
              </a:ext>
            </a:extLst>
          </p:cNvPr>
          <p:cNvSpPr txBox="1"/>
          <p:nvPr/>
        </p:nvSpPr>
        <p:spPr>
          <a:xfrm>
            <a:off x="4214380" y="4768356"/>
            <a:ext cx="4929620" cy="2031325"/>
          </a:xfrm>
          <a:prstGeom prst="rect">
            <a:avLst/>
          </a:prstGeom>
          <a:noFill/>
        </p:spPr>
        <p:txBody>
          <a:bodyPr wrap="square" rtlCol="0">
            <a:spAutoFit/>
          </a:bodyPr>
          <a:lstStyle/>
          <a:p>
            <a:r>
              <a:rPr lang="en-US" dirty="0"/>
              <a:t>Ongoing work:</a:t>
            </a:r>
          </a:p>
          <a:p>
            <a:pPr marL="342900" indent="-342900">
              <a:buFont typeface="+mj-lt"/>
              <a:buAutoNum type="arabicPeriod"/>
            </a:pPr>
            <a:r>
              <a:rPr lang="en-US" dirty="0"/>
              <a:t>Position correction as done in </a:t>
            </a:r>
            <a:r>
              <a:rPr lang="en-US" dirty="0" err="1"/>
              <a:t>SuperCDMS</a:t>
            </a:r>
            <a:endParaRPr lang="en-US" dirty="0"/>
          </a:p>
          <a:p>
            <a:pPr marL="342900" indent="-342900">
              <a:buFont typeface="+mj-lt"/>
              <a:buAutoNum type="arabicPeriod"/>
            </a:pPr>
            <a:r>
              <a:rPr lang="en-US" dirty="0"/>
              <a:t>Field shaping to minimize low field regions</a:t>
            </a:r>
          </a:p>
          <a:p>
            <a:pPr marL="342900" indent="-342900">
              <a:buFont typeface="+mj-lt"/>
              <a:buAutoNum type="arabicPeriod"/>
            </a:pPr>
            <a:r>
              <a:rPr lang="en-US" dirty="0"/>
              <a:t>Ge hybrid</a:t>
            </a:r>
          </a:p>
          <a:p>
            <a:pPr marL="342900" indent="-342900">
              <a:buFont typeface="+mj-lt"/>
              <a:buAutoNum type="arabicPeriod"/>
            </a:pPr>
            <a:r>
              <a:rPr lang="en-US" dirty="0"/>
              <a:t>Narrower neck</a:t>
            </a:r>
          </a:p>
          <a:p>
            <a:pPr marL="342900" indent="-342900">
              <a:buFont typeface="+mj-lt"/>
              <a:buAutoNum type="arabicPeriod"/>
            </a:pPr>
            <a:r>
              <a:rPr lang="en-US" dirty="0"/>
              <a:t>Higher bias voltage and discrimination study</a:t>
            </a:r>
          </a:p>
          <a:p>
            <a:pPr marL="342900" indent="-342900">
              <a:buFont typeface="+mj-lt"/>
              <a:buAutoNum type="arabicPeriod"/>
            </a:pPr>
            <a:r>
              <a:rPr lang="en-US"/>
              <a:t>NR calibration</a:t>
            </a:r>
            <a:endParaRPr lang="en-US" dirty="0"/>
          </a:p>
        </p:txBody>
      </p:sp>
      <p:pic>
        <p:nvPicPr>
          <p:cNvPr id="14" name="Picture 13" descr="Chart&#10;&#10;Description automatically generated with medium confidence">
            <a:extLst>
              <a:ext uri="{FF2B5EF4-FFF2-40B4-BE49-F238E27FC236}">
                <a16:creationId xmlns:a16="http://schemas.microsoft.com/office/drawing/2014/main" id="{668ADBB2-286B-4751-A6D5-2A9044A19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914" y="4202984"/>
            <a:ext cx="1663387" cy="1456028"/>
          </a:xfrm>
          <a:prstGeom prst="rect">
            <a:avLst/>
          </a:prstGeom>
        </p:spPr>
      </p:pic>
    </p:spTree>
    <p:extLst>
      <p:ext uri="{BB962C8B-B14F-4D97-AF65-F5344CB8AC3E}">
        <p14:creationId xmlns:p14="http://schemas.microsoft.com/office/powerpoint/2010/main" val="13648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10">
            <a:extLst>
              <a:ext uri="{FF2B5EF4-FFF2-40B4-BE49-F238E27FC236}">
                <a16:creationId xmlns:a16="http://schemas.microsoft.com/office/drawing/2014/main" id="{35161D41-2D25-4690-851A-7C14799A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04" y="2520139"/>
            <a:ext cx="2491901" cy="2526511"/>
          </a:xfrm>
          <a:prstGeom prst="rect">
            <a:avLst/>
          </a:prstGeom>
        </p:spPr>
      </p:pic>
      <p:graphicFrame>
        <p:nvGraphicFramePr>
          <p:cNvPr id="17" name="Table 16"/>
          <p:cNvGraphicFramePr>
            <a:graphicFrameLocks noGrp="1"/>
          </p:cNvGraphicFramePr>
          <p:nvPr/>
        </p:nvGraphicFramePr>
        <p:xfrm>
          <a:off x="56797" y="706582"/>
          <a:ext cx="5656054" cy="1788160"/>
        </p:xfrm>
        <a:graphic>
          <a:graphicData uri="http://schemas.openxmlformats.org/drawingml/2006/table">
            <a:tbl>
              <a:tblPr firstRow="1" bandRow="1">
                <a:tableStyleId>{5C22544A-7EE6-4342-B048-85BDC9FD1C3A}</a:tableStyleId>
              </a:tblPr>
              <a:tblGrid>
                <a:gridCol w="1635628">
                  <a:extLst>
                    <a:ext uri="{9D8B030D-6E8A-4147-A177-3AD203B41FA5}">
                      <a16:colId xmlns:a16="http://schemas.microsoft.com/office/drawing/2014/main" val="1169906064"/>
                    </a:ext>
                  </a:extLst>
                </a:gridCol>
                <a:gridCol w="2151846">
                  <a:extLst>
                    <a:ext uri="{9D8B030D-6E8A-4147-A177-3AD203B41FA5}">
                      <a16:colId xmlns:a16="http://schemas.microsoft.com/office/drawing/2014/main" val="3364219174"/>
                    </a:ext>
                  </a:extLst>
                </a:gridCol>
                <a:gridCol w="1868580">
                  <a:extLst>
                    <a:ext uri="{9D8B030D-6E8A-4147-A177-3AD203B41FA5}">
                      <a16:colId xmlns:a16="http://schemas.microsoft.com/office/drawing/2014/main" val="3831596616"/>
                    </a:ext>
                  </a:extLst>
                </a:gridCol>
              </a:tblGrid>
              <a:tr h="0">
                <a:tc>
                  <a:txBody>
                    <a:bodyPr/>
                    <a:lstStyle/>
                    <a:p>
                      <a:r>
                        <a:rPr lang="en-US" sz="1400" dirty="0"/>
                        <a:t>Light</a:t>
                      </a:r>
                      <a:r>
                        <a:rPr lang="en-US" sz="1400" baseline="0" dirty="0"/>
                        <a:t> (quenched)</a:t>
                      </a:r>
                      <a:endParaRPr lang="en-US" sz="1400" dirty="0"/>
                    </a:p>
                  </a:txBody>
                  <a:tcPr/>
                </a:tc>
                <a:tc>
                  <a:txBody>
                    <a:bodyPr/>
                    <a:lstStyle/>
                    <a:p>
                      <a:r>
                        <a:rPr lang="en-US" sz="1400" baseline="0" dirty="0"/>
                        <a:t>Ionization (quenched)</a:t>
                      </a:r>
                      <a:endParaRPr lang="en-US" sz="1400" dirty="0"/>
                    </a:p>
                  </a:txBody>
                  <a:tcPr/>
                </a:tc>
                <a:tc>
                  <a:txBody>
                    <a:bodyPr/>
                    <a:lstStyle/>
                    <a:p>
                      <a:r>
                        <a:rPr lang="en-US" sz="1400" dirty="0"/>
                        <a:t>Phonon(no quenching)</a:t>
                      </a:r>
                    </a:p>
                  </a:txBody>
                  <a:tcPr/>
                </a:tc>
                <a:extLst>
                  <a:ext uri="{0D108BD9-81ED-4DB2-BD59-A6C34878D82A}">
                    <a16:rowId xmlns:a16="http://schemas.microsoft.com/office/drawing/2014/main" val="2738159589"/>
                  </a:ext>
                </a:extLst>
              </a:tr>
              <a:tr h="370840">
                <a:tc>
                  <a:txBody>
                    <a:bodyPr/>
                    <a:lstStyle/>
                    <a:p>
                      <a:r>
                        <a:rPr lang="en-US" sz="1600" baseline="0" dirty="0" err="1"/>
                        <a:t>Lindhard</a:t>
                      </a:r>
                      <a:r>
                        <a:rPr lang="en-US" sz="1600" baseline="0" dirty="0"/>
                        <a:t>=.1-.2</a:t>
                      </a:r>
                      <a:endParaRPr lang="en-US" sz="1600" dirty="0"/>
                    </a:p>
                  </a:txBody>
                  <a:tcPr/>
                </a:tc>
                <a:tc>
                  <a:txBody>
                    <a:bodyPr/>
                    <a:lstStyle/>
                    <a:p>
                      <a:r>
                        <a:rPr lang="en-US" sz="1600" dirty="0"/>
                        <a:t>.15 (Ge),</a:t>
                      </a:r>
                      <a:r>
                        <a:rPr lang="en-US" sz="1600" baseline="0" dirty="0"/>
                        <a:t> </a:t>
                      </a:r>
                      <a:r>
                        <a:rPr lang="en-US" sz="1600" dirty="0"/>
                        <a:t>.05 (Si)</a:t>
                      </a:r>
                    </a:p>
                  </a:txBody>
                  <a:tcPr/>
                </a:tc>
                <a:tc>
                  <a:txBody>
                    <a:bodyPr/>
                    <a:lstStyle/>
                    <a:p>
                      <a:r>
                        <a:rPr lang="en-US" sz="1600" b="1" dirty="0">
                          <a:solidFill>
                            <a:srgbClr val="FF0000"/>
                          </a:solidFill>
                        </a:rPr>
                        <a:t>No Quenching!</a:t>
                      </a:r>
                    </a:p>
                  </a:txBody>
                  <a:tcPr/>
                </a:tc>
                <a:extLst>
                  <a:ext uri="{0D108BD9-81ED-4DB2-BD59-A6C34878D82A}">
                    <a16:rowId xmlns:a16="http://schemas.microsoft.com/office/drawing/2014/main" val="3210203487"/>
                  </a:ext>
                </a:extLst>
              </a:tr>
              <a:tr h="370840">
                <a:tc>
                  <a:txBody>
                    <a:bodyPr/>
                    <a:lstStyle/>
                    <a:p>
                      <a:r>
                        <a:rPr lang="en-US" sz="1600" baseline="0" dirty="0">
                          <a:solidFill>
                            <a:srgbClr val="FF0000"/>
                          </a:solidFill>
                        </a:rPr>
                        <a:t>Need</a:t>
                      </a:r>
                      <a:r>
                        <a:rPr lang="en-US" sz="1600" baseline="0" dirty="0"/>
                        <a:t> E</a:t>
                      </a:r>
                      <a:r>
                        <a:rPr lang="en-US" sz="1600" baseline="-25000" dirty="0"/>
                        <a:t>th</a:t>
                      </a:r>
                      <a:r>
                        <a:rPr lang="en-US" sz="1600" baseline="0" dirty="0"/>
                        <a:t> =20 eV</a:t>
                      </a:r>
                      <a:endParaRPr lang="en-US" sz="1600" baseline="-25000" dirty="0"/>
                    </a:p>
                  </a:txBody>
                  <a:tcPr/>
                </a:tc>
                <a:tc>
                  <a:txBody>
                    <a:bodyPr/>
                    <a:lstStyle/>
                    <a:p>
                      <a:r>
                        <a:rPr lang="en-US" sz="1600" dirty="0"/>
                        <a:t>30</a:t>
                      </a:r>
                      <a:r>
                        <a:rPr lang="en-US" sz="1600" baseline="0" dirty="0"/>
                        <a:t>eV(Ge),10(Si)</a:t>
                      </a:r>
                      <a:endParaRPr lang="en-US" sz="1600" dirty="0"/>
                    </a:p>
                  </a:txBody>
                  <a:tcPr/>
                </a:tc>
                <a:tc>
                  <a:txBody>
                    <a:bodyPr/>
                    <a:lstStyle/>
                    <a:p>
                      <a:r>
                        <a:rPr lang="en-US" sz="1400" dirty="0"/>
                        <a:t>100 eV(Ge),</a:t>
                      </a:r>
                      <a:r>
                        <a:rPr lang="en-US" sz="1400" baseline="0" dirty="0"/>
                        <a:t>300 eV(Si)</a:t>
                      </a:r>
                      <a:endParaRPr lang="en-US" sz="1400" dirty="0"/>
                    </a:p>
                  </a:txBody>
                  <a:tcPr/>
                </a:tc>
                <a:extLst>
                  <a:ext uri="{0D108BD9-81ED-4DB2-BD59-A6C34878D82A}">
                    <a16:rowId xmlns:a16="http://schemas.microsoft.com/office/drawing/2014/main" val="2588437332"/>
                  </a:ext>
                </a:extLst>
              </a:tr>
              <a:tr h="370840">
                <a:tc>
                  <a:txBody>
                    <a:bodyPr/>
                    <a:lstStyle/>
                    <a:p>
                      <a:r>
                        <a:rPr lang="en-US" sz="1600" baseline="0" dirty="0">
                          <a:solidFill>
                            <a:srgbClr val="FF0000"/>
                          </a:solidFill>
                        </a:rPr>
                        <a:t>Need</a:t>
                      </a:r>
                      <a:r>
                        <a:rPr lang="en-US" sz="1600" baseline="0" dirty="0"/>
                        <a:t> </a:t>
                      </a:r>
                      <a:r>
                        <a:rPr lang="en-US" sz="1600" baseline="0" dirty="0">
                          <a:sym typeface="Symbol" panose="05050102010706020507" pitchFamily="18" charset="2"/>
                        </a:rPr>
                        <a:t>=</a:t>
                      </a:r>
                      <a:r>
                        <a:rPr lang="en-US" sz="1600" baseline="0" dirty="0"/>
                        <a:t>4 eV</a:t>
                      </a:r>
                      <a:endParaRPr lang="en-US" sz="1600" dirty="0"/>
                    </a:p>
                  </a:txBody>
                  <a:tcPr/>
                </a:tc>
                <a:tc>
                  <a:txBody>
                    <a:bodyPr/>
                    <a:lstStyle/>
                    <a:p>
                      <a:r>
                        <a:rPr lang="en-US" sz="1600" dirty="0"/>
                        <a:t>5 eV</a:t>
                      </a:r>
                      <a:r>
                        <a:rPr lang="en-US" sz="1600" baseline="0" dirty="0"/>
                        <a:t> (Ge), 2 (Si)</a:t>
                      </a:r>
                      <a:endParaRPr lang="en-US" sz="1600" dirty="0"/>
                    </a:p>
                  </a:txBody>
                  <a:tcPr/>
                </a:tc>
                <a:tc>
                  <a:txBody>
                    <a:bodyPr/>
                    <a:lstStyle/>
                    <a:p>
                      <a:r>
                        <a:rPr lang="en-US" sz="1600" dirty="0"/>
                        <a:t>40 eV</a:t>
                      </a:r>
                    </a:p>
                  </a:txBody>
                  <a:tcPr/>
                </a:tc>
                <a:extLst>
                  <a:ext uri="{0D108BD9-81ED-4DB2-BD59-A6C34878D82A}">
                    <a16:rowId xmlns:a16="http://schemas.microsoft.com/office/drawing/2014/main" val="4140906352"/>
                  </a:ext>
                </a:extLst>
              </a:tr>
              <a:tr h="370840">
                <a:tc>
                  <a:txBody>
                    <a:bodyPr/>
                    <a:lstStyle/>
                    <a:p>
                      <a:r>
                        <a:rPr lang="en-US" sz="1600" dirty="0"/>
                        <a:t>CRESST (10</a:t>
                      </a:r>
                      <a:r>
                        <a:rPr lang="en-US" sz="1600" baseline="0" dirty="0"/>
                        <a:t> gm)</a:t>
                      </a:r>
                      <a:endParaRPr lang="en-US" sz="1600" dirty="0"/>
                    </a:p>
                  </a:txBody>
                  <a:tcPr/>
                </a:tc>
                <a:tc>
                  <a:txBody>
                    <a:bodyPr/>
                    <a:lstStyle/>
                    <a:p>
                      <a:r>
                        <a:rPr lang="en-US" sz="1600" dirty="0"/>
                        <a:t>CDMS(kg),</a:t>
                      </a:r>
                      <a:r>
                        <a:rPr lang="en-US" sz="1600" baseline="0" dirty="0"/>
                        <a:t> CONNIE(gm)</a:t>
                      </a:r>
                      <a:endParaRPr lang="en-US" sz="1600" dirty="0"/>
                    </a:p>
                  </a:txBody>
                  <a:tcPr/>
                </a:tc>
                <a:tc>
                  <a:txBody>
                    <a:bodyPr/>
                    <a:lstStyle/>
                    <a:p>
                      <a:r>
                        <a:rPr lang="en-US" sz="1600" dirty="0"/>
                        <a:t>CRESST,</a:t>
                      </a:r>
                      <a:r>
                        <a:rPr lang="en-US" sz="1600" baseline="0" dirty="0"/>
                        <a:t> CDMS (kg)</a:t>
                      </a:r>
                      <a:endParaRPr lang="en-US" sz="1600" dirty="0"/>
                    </a:p>
                  </a:txBody>
                  <a:tcPr/>
                </a:tc>
                <a:extLst>
                  <a:ext uri="{0D108BD9-81ED-4DB2-BD59-A6C34878D82A}">
                    <a16:rowId xmlns:a16="http://schemas.microsoft.com/office/drawing/2014/main" val="744818490"/>
                  </a:ext>
                </a:extLst>
              </a:tr>
            </a:tbl>
          </a:graphicData>
        </a:graphic>
      </p:graphicFrame>
      <p:sp>
        <p:nvSpPr>
          <p:cNvPr id="38" name="TextBox 37"/>
          <p:cNvSpPr txBox="1"/>
          <p:nvPr/>
        </p:nvSpPr>
        <p:spPr>
          <a:xfrm>
            <a:off x="22731" y="5020754"/>
            <a:ext cx="5664018"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err="1"/>
              <a:t>Lindhard</a:t>
            </a:r>
            <a:r>
              <a:rPr lang="en-US" b="1" dirty="0"/>
              <a:t> (1/7 – 1/50 in ROI) kills the ionization/light</a:t>
            </a:r>
          </a:p>
          <a:p>
            <a:pPr marL="285750" indent="-285750">
              <a:buFont typeface="Arial" panose="020B0604020202020204" pitchFamily="34" charset="0"/>
              <a:buChar char="•"/>
            </a:pPr>
            <a:r>
              <a:rPr lang="en-US" b="1" dirty="0"/>
              <a:t>Need low thresholds of few </a:t>
            </a:r>
            <a:r>
              <a:rPr lang="en-US" b="1" dirty="0" err="1"/>
              <a:t>eVee</a:t>
            </a:r>
            <a:r>
              <a:rPr lang="en-US" b="1" dirty="0"/>
              <a:t> and large mass</a:t>
            </a:r>
          </a:p>
          <a:p>
            <a:pPr marL="285750" indent="-285750">
              <a:buFont typeface="Arial" panose="020B0604020202020204" pitchFamily="34" charset="0"/>
              <a:buChar char="•"/>
            </a:pPr>
            <a:r>
              <a:rPr lang="en-US" b="1" dirty="0"/>
              <a:t>Leading technologies with discrimination (</a:t>
            </a:r>
            <a:r>
              <a:rPr lang="en-US" b="1" dirty="0" err="1"/>
              <a:t>SuperCDMS</a:t>
            </a:r>
            <a:r>
              <a:rPr lang="en-US" b="1" dirty="0"/>
              <a:t>, CRESST, Xenon) give up discrimination or give up mass</a:t>
            </a:r>
          </a:p>
          <a:p>
            <a:pPr marL="285750" indent="-285750">
              <a:buFont typeface="Arial" panose="020B0604020202020204" pitchFamily="34" charset="0"/>
              <a:buChar char="•"/>
            </a:pPr>
            <a:r>
              <a:rPr lang="en-US" b="1" dirty="0"/>
              <a:t>Challenge is to reduce and reject background, while maintaining threshold and reasonable payload mass</a:t>
            </a:r>
          </a:p>
        </p:txBody>
      </p:sp>
      <p:sp>
        <p:nvSpPr>
          <p:cNvPr id="39" name="TextBox 38"/>
          <p:cNvSpPr txBox="1"/>
          <p:nvPr/>
        </p:nvSpPr>
        <p:spPr>
          <a:xfrm>
            <a:off x="9004376" y="329023"/>
            <a:ext cx="45719" cy="369332"/>
          </a:xfrm>
          <a:prstGeom prst="rect">
            <a:avLst/>
          </a:prstGeom>
          <a:noFill/>
        </p:spPr>
        <p:txBody>
          <a:bodyPr wrap="square" rtlCol="0">
            <a:spAutoFit/>
          </a:bodyPr>
          <a:lstStyle/>
          <a:p>
            <a:endParaRPr lang="en-US" dirty="0"/>
          </a:p>
        </p:txBody>
      </p:sp>
      <p:grpSp>
        <p:nvGrpSpPr>
          <p:cNvPr id="24" name="Group 3">
            <a:extLst>
              <a:ext uri="{FF2B5EF4-FFF2-40B4-BE49-F238E27FC236}">
                <a16:creationId xmlns:a16="http://schemas.microsoft.com/office/drawing/2014/main" id="{5986956A-79AE-459E-B7BA-B95AFCC3C553}"/>
              </a:ext>
            </a:extLst>
          </p:cNvPr>
          <p:cNvGrpSpPr>
            <a:grpSpLocks/>
          </p:cNvGrpSpPr>
          <p:nvPr/>
        </p:nvGrpSpPr>
        <p:grpSpPr bwMode="auto">
          <a:xfrm>
            <a:off x="5768040" y="166548"/>
            <a:ext cx="2934471" cy="2697485"/>
            <a:chOff x="1972" y="1241"/>
            <a:chExt cx="1761" cy="1747"/>
          </a:xfrm>
        </p:grpSpPr>
        <p:grpSp>
          <p:nvGrpSpPr>
            <p:cNvPr id="25" name="Group 4">
              <a:extLst>
                <a:ext uri="{FF2B5EF4-FFF2-40B4-BE49-F238E27FC236}">
                  <a16:creationId xmlns:a16="http://schemas.microsoft.com/office/drawing/2014/main" id="{1F4C5681-A541-4D27-B9F1-04F87D7242F0}"/>
                </a:ext>
              </a:extLst>
            </p:cNvPr>
            <p:cNvGrpSpPr>
              <a:grpSpLocks/>
            </p:cNvGrpSpPr>
            <p:nvPr/>
          </p:nvGrpSpPr>
          <p:grpSpPr bwMode="auto">
            <a:xfrm>
              <a:off x="2671" y="1856"/>
              <a:ext cx="1062" cy="1132"/>
              <a:chOff x="2698" y="1868"/>
              <a:chExt cx="1062" cy="1132"/>
            </a:xfrm>
          </p:grpSpPr>
          <p:sp>
            <p:nvSpPr>
              <p:cNvPr id="35" name="_s1030">
                <a:extLst>
                  <a:ext uri="{FF2B5EF4-FFF2-40B4-BE49-F238E27FC236}">
                    <a16:creationId xmlns:a16="http://schemas.microsoft.com/office/drawing/2014/main" id="{A47522DA-5986-4328-99E9-7D7400621BED}"/>
                  </a:ext>
                </a:extLst>
              </p:cNvPr>
              <p:cNvSpPr>
                <a:spLocks noChangeArrowheads="1" noTextEdit="1"/>
              </p:cNvSpPr>
              <p:nvPr/>
            </p:nvSpPr>
            <p:spPr bwMode="auto">
              <a:xfrm>
                <a:off x="2698" y="1868"/>
                <a:ext cx="1062" cy="1062"/>
              </a:xfrm>
              <a:prstGeom prst="ellipse">
                <a:avLst/>
              </a:prstGeom>
              <a:solidFill>
                <a:srgbClr val="F60802">
                  <a:alpha val="50195"/>
                </a:srgbClr>
              </a:solidFill>
              <a:ln w="9525">
                <a:solidFill>
                  <a:srgbClr val="F60802"/>
                </a:solidFill>
                <a:round/>
                <a:headEnd/>
                <a:tailEnd/>
              </a:ln>
            </p:spPr>
            <p:txBody>
              <a:bodyPr anchor="ctr"/>
              <a:lstStyle/>
              <a:p>
                <a:endParaRPr lang="en-US"/>
              </a:p>
            </p:txBody>
          </p:sp>
          <p:sp>
            <p:nvSpPr>
              <p:cNvPr id="40" name="Text Box 6">
                <a:extLst>
                  <a:ext uri="{FF2B5EF4-FFF2-40B4-BE49-F238E27FC236}">
                    <a16:creationId xmlns:a16="http://schemas.microsoft.com/office/drawing/2014/main" id="{EC9B9A46-CC4E-4B46-8C92-87F33D5AFDE9}"/>
                  </a:ext>
                </a:extLst>
              </p:cNvPr>
              <p:cNvSpPr txBox="1">
                <a:spLocks noChangeArrowheads="1"/>
              </p:cNvSpPr>
              <p:nvPr/>
            </p:nvSpPr>
            <p:spPr bwMode="auto">
              <a:xfrm rot="-3406252">
                <a:off x="2821" y="2223"/>
                <a:ext cx="1086" cy="468"/>
              </a:xfrm>
              <a:prstGeom prst="rect">
                <a:avLst/>
              </a:prstGeom>
              <a:noFill/>
              <a:ln w="9525">
                <a:noFill/>
                <a:miter lim="800000"/>
                <a:headEnd/>
                <a:tailEnd/>
              </a:ln>
            </p:spPr>
            <p:txBody>
              <a:bodyPr>
                <a:spAutoFit/>
              </a:bodyPr>
              <a:lstStyle/>
              <a:p>
                <a:pPr algn="ctr">
                  <a:spcBef>
                    <a:spcPct val="50000"/>
                  </a:spcBef>
                </a:pPr>
                <a:r>
                  <a:rPr lang="en-GB" dirty="0">
                    <a:latin typeface="Tahoma" pitchFamily="34" charset="0"/>
                  </a:rPr>
                  <a:t>H</a:t>
                </a:r>
              </a:p>
              <a:p>
                <a:pPr algn="ctr">
                  <a:spcBef>
                    <a:spcPct val="50000"/>
                  </a:spcBef>
                </a:pPr>
                <a:r>
                  <a:rPr lang="en-GB" dirty="0">
                    <a:latin typeface="Tahoma" pitchFamily="34" charset="0"/>
                  </a:rPr>
                  <a:t>phonons</a:t>
                </a:r>
              </a:p>
            </p:txBody>
          </p:sp>
        </p:grpSp>
        <p:grpSp>
          <p:nvGrpSpPr>
            <p:cNvPr id="26" name="Group 7">
              <a:extLst>
                <a:ext uri="{FF2B5EF4-FFF2-40B4-BE49-F238E27FC236}">
                  <a16:creationId xmlns:a16="http://schemas.microsoft.com/office/drawing/2014/main" id="{91239D2D-7044-4AC6-9FE9-2FA2D4168653}"/>
                </a:ext>
              </a:extLst>
            </p:cNvPr>
            <p:cNvGrpSpPr>
              <a:grpSpLocks/>
            </p:cNvGrpSpPr>
            <p:nvPr/>
          </p:nvGrpSpPr>
          <p:grpSpPr bwMode="auto">
            <a:xfrm>
              <a:off x="2322" y="1241"/>
              <a:ext cx="1094" cy="1062"/>
              <a:chOff x="2349" y="1253"/>
              <a:chExt cx="1094" cy="1062"/>
            </a:xfrm>
          </p:grpSpPr>
          <p:sp>
            <p:nvSpPr>
              <p:cNvPr id="30" name="_s1028">
                <a:extLst>
                  <a:ext uri="{FF2B5EF4-FFF2-40B4-BE49-F238E27FC236}">
                    <a16:creationId xmlns:a16="http://schemas.microsoft.com/office/drawing/2014/main" id="{F518CA93-EB53-4015-A641-EA1C6E0B638F}"/>
                  </a:ext>
                </a:extLst>
              </p:cNvPr>
              <p:cNvSpPr>
                <a:spLocks noChangeArrowheads="1" noTextEdit="1"/>
              </p:cNvSpPr>
              <p:nvPr/>
            </p:nvSpPr>
            <p:spPr bwMode="auto">
              <a:xfrm>
                <a:off x="2349" y="1253"/>
                <a:ext cx="1062" cy="1062"/>
              </a:xfrm>
              <a:prstGeom prst="ellipse">
                <a:avLst/>
              </a:prstGeom>
              <a:solidFill>
                <a:srgbClr val="0399FF">
                  <a:alpha val="50195"/>
                </a:srgbClr>
              </a:solidFill>
              <a:ln w="9525">
                <a:solidFill>
                  <a:srgbClr val="4B595B"/>
                </a:solidFill>
                <a:round/>
                <a:headEnd/>
                <a:tailEnd/>
              </a:ln>
            </p:spPr>
            <p:txBody>
              <a:bodyPr anchor="ctr"/>
              <a:lstStyle/>
              <a:p>
                <a:endParaRPr lang="en-US"/>
              </a:p>
            </p:txBody>
          </p:sp>
          <p:sp>
            <p:nvSpPr>
              <p:cNvPr id="33" name="Text Box 9">
                <a:extLst>
                  <a:ext uri="{FF2B5EF4-FFF2-40B4-BE49-F238E27FC236}">
                    <a16:creationId xmlns:a16="http://schemas.microsoft.com/office/drawing/2014/main" id="{0262D0B2-4159-48AF-AA00-771F3E22B20E}"/>
                  </a:ext>
                </a:extLst>
              </p:cNvPr>
              <p:cNvSpPr txBox="1">
                <a:spLocks noChangeArrowheads="1"/>
              </p:cNvSpPr>
              <p:nvPr/>
            </p:nvSpPr>
            <p:spPr bwMode="auto">
              <a:xfrm>
                <a:off x="2354" y="1385"/>
                <a:ext cx="1089" cy="505"/>
              </a:xfrm>
              <a:prstGeom prst="rect">
                <a:avLst/>
              </a:prstGeom>
              <a:noFill/>
              <a:ln w="9525">
                <a:noFill/>
                <a:miter lim="800000"/>
                <a:headEnd/>
                <a:tailEnd/>
              </a:ln>
            </p:spPr>
            <p:txBody>
              <a:bodyPr>
                <a:spAutoFit/>
              </a:bodyPr>
              <a:lstStyle/>
              <a:p>
                <a:pPr algn="ctr">
                  <a:spcBef>
                    <a:spcPct val="50000"/>
                  </a:spcBef>
                </a:pPr>
                <a:r>
                  <a:rPr lang="en-GB" dirty="0">
                    <a:latin typeface="Tahoma" pitchFamily="34" charset="0"/>
                  </a:rPr>
                  <a:t>ionization</a:t>
                </a:r>
              </a:p>
              <a:p>
                <a:pPr algn="ctr">
                  <a:spcBef>
                    <a:spcPct val="50000"/>
                  </a:spcBef>
                </a:pPr>
                <a:r>
                  <a:rPr lang="en-GB" dirty="0">
                    <a:latin typeface="Tahoma" pitchFamily="34" charset="0"/>
                  </a:rPr>
                  <a:t>Q</a:t>
                </a:r>
              </a:p>
            </p:txBody>
          </p:sp>
        </p:grpSp>
        <p:grpSp>
          <p:nvGrpSpPr>
            <p:cNvPr id="27" name="Group 10">
              <a:extLst>
                <a:ext uri="{FF2B5EF4-FFF2-40B4-BE49-F238E27FC236}">
                  <a16:creationId xmlns:a16="http://schemas.microsoft.com/office/drawing/2014/main" id="{4788056F-11D7-47D6-9D6D-12BD09C6AF65}"/>
                </a:ext>
              </a:extLst>
            </p:cNvPr>
            <p:cNvGrpSpPr>
              <a:grpSpLocks/>
            </p:cNvGrpSpPr>
            <p:nvPr/>
          </p:nvGrpSpPr>
          <p:grpSpPr bwMode="auto">
            <a:xfrm>
              <a:off x="1972" y="1855"/>
              <a:ext cx="1062" cy="1129"/>
              <a:chOff x="1999" y="1867"/>
              <a:chExt cx="1062" cy="1129"/>
            </a:xfrm>
          </p:grpSpPr>
          <p:sp>
            <p:nvSpPr>
              <p:cNvPr id="28" name="_s1032">
                <a:extLst>
                  <a:ext uri="{FF2B5EF4-FFF2-40B4-BE49-F238E27FC236}">
                    <a16:creationId xmlns:a16="http://schemas.microsoft.com/office/drawing/2014/main" id="{7091698E-8DE2-4074-A733-F8DB612711FB}"/>
                  </a:ext>
                </a:extLst>
              </p:cNvPr>
              <p:cNvSpPr>
                <a:spLocks noChangeArrowheads="1" noTextEdit="1"/>
              </p:cNvSpPr>
              <p:nvPr/>
            </p:nvSpPr>
            <p:spPr bwMode="auto">
              <a:xfrm>
                <a:off x="1999" y="1867"/>
                <a:ext cx="1062" cy="1062"/>
              </a:xfrm>
              <a:prstGeom prst="ellipse">
                <a:avLst/>
              </a:prstGeom>
              <a:solidFill>
                <a:srgbClr val="F1FD09">
                  <a:alpha val="50195"/>
                </a:srgbClr>
              </a:solidFill>
              <a:ln w="9525">
                <a:solidFill>
                  <a:srgbClr val="F1FD09"/>
                </a:solidFill>
                <a:round/>
                <a:headEnd/>
                <a:tailEnd/>
              </a:ln>
            </p:spPr>
            <p:txBody>
              <a:bodyPr anchor="ctr"/>
              <a:lstStyle/>
              <a:p>
                <a:endParaRPr lang="en-US"/>
              </a:p>
            </p:txBody>
          </p:sp>
          <p:sp>
            <p:nvSpPr>
              <p:cNvPr id="29" name="Text Box 12">
                <a:extLst>
                  <a:ext uri="{FF2B5EF4-FFF2-40B4-BE49-F238E27FC236}">
                    <a16:creationId xmlns:a16="http://schemas.microsoft.com/office/drawing/2014/main" id="{6E2521BB-CC0C-4D7A-882E-B0047E411D14}"/>
                  </a:ext>
                </a:extLst>
              </p:cNvPr>
              <p:cNvSpPr txBox="1">
                <a:spLocks noChangeArrowheads="1"/>
              </p:cNvSpPr>
              <p:nvPr/>
            </p:nvSpPr>
            <p:spPr bwMode="auto">
              <a:xfrm rot="2938994">
                <a:off x="1913" y="2217"/>
                <a:ext cx="1091" cy="468"/>
              </a:xfrm>
              <a:prstGeom prst="rect">
                <a:avLst/>
              </a:prstGeom>
              <a:noFill/>
              <a:ln w="9525">
                <a:noFill/>
                <a:miter lim="800000"/>
                <a:headEnd/>
                <a:tailEnd/>
              </a:ln>
            </p:spPr>
            <p:txBody>
              <a:bodyPr>
                <a:spAutoFit/>
              </a:bodyPr>
              <a:lstStyle/>
              <a:p>
                <a:pPr algn="ctr">
                  <a:spcBef>
                    <a:spcPct val="50000"/>
                  </a:spcBef>
                </a:pPr>
                <a:r>
                  <a:rPr lang="en-GB">
                    <a:latin typeface="Tahoma" pitchFamily="34" charset="0"/>
                  </a:rPr>
                  <a:t>L</a:t>
                </a:r>
              </a:p>
              <a:p>
                <a:pPr algn="ctr">
                  <a:spcBef>
                    <a:spcPct val="50000"/>
                  </a:spcBef>
                </a:pPr>
                <a:r>
                  <a:rPr lang="en-GB">
                    <a:latin typeface="Tahoma" pitchFamily="34" charset="0"/>
                  </a:rPr>
                  <a:t>scintillation</a:t>
                </a:r>
              </a:p>
            </p:txBody>
          </p:sp>
        </p:grpSp>
      </p:grpSp>
      <p:grpSp>
        <p:nvGrpSpPr>
          <p:cNvPr id="13" name="Group 12">
            <a:extLst>
              <a:ext uri="{FF2B5EF4-FFF2-40B4-BE49-F238E27FC236}">
                <a16:creationId xmlns:a16="http://schemas.microsoft.com/office/drawing/2014/main" id="{0DC7DA89-564F-4335-B7EC-0CC0819E6517}"/>
              </a:ext>
            </a:extLst>
          </p:cNvPr>
          <p:cNvGrpSpPr/>
          <p:nvPr/>
        </p:nvGrpSpPr>
        <p:grpSpPr>
          <a:xfrm>
            <a:off x="5940635" y="108809"/>
            <a:ext cx="2739061" cy="2905345"/>
            <a:chOff x="5959489" y="2195182"/>
            <a:chExt cx="2739061" cy="2905345"/>
          </a:xfrm>
        </p:grpSpPr>
        <p:sp>
          <p:nvSpPr>
            <p:cNvPr id="5" name="TextBox 4">
              <a:extLst>
                <a:ext uri="{FF2B5EF4-FFF2-40B4-BE49-F238E27FC236}">
                  <a16:creationId xmlns:a16="http://schemas.microsoft.com/office/drawing/2014/main" id="{5FD6C950-8FAA-495E-B001-E8785F02CE44}"/>
                </a:ext>
              </a:extLst>
            </p:cNvPr>
            <p:cNvSpPr txBox="1"/>
            <p:nvPr/>
          </p:nvSpPr>
          <p:spPr>
            <a:xfrm>
              <a:off x="6754274" y="2195182"/>
              <a:ext cx="1043177" cy="307777"/>
            </a:xfrm>
            <a:prstGeom prst="rect">
              <a:avLst/>
            </a:prstGeom>
            <a:solidFill>
              <a:srgbClr val="92D050"/>
            </a:solidFill>
          </p:spPr>
          <p:txBody>
            <a:bodyPr wrap="square" rtlCol="0">
              <a:spAutoFit/>
            </a:bodyPr>
            <a:lstStyle/>
            <a:p>
              <a:r>
                <a:rPr lang="en-US" sz="1400" dirty="0">
                  <a:latin typeface="Calibri" pitchFamily="34" charset="0"/>
                  <a:cs typeface="Calibri" pitchFamily="34" charset="0"/>
                </a:rPr>
                <a:t>eV, </a:t>
              </a:r>
              <a:r>
                <a:rPr lang="en-US" sz="1400" dirty="0">
                  <a:latin typeface="Calibri" pitchFamily="34" charset="0"/>
                  <a:cs typeface="Calibri" pitchFamily="34" charset="0"/>
                  <a:sym typeface="Symbol"/>
                </a:rPr>
                <a:t>=~10%</a:t>
              </a:r>
              <a:endParaRPr lang="en-US" sz="1400" dirty="0">
                <a:latin typeface="Calibri" pitchFamily="34" charset="0"/>
                <a:cs typeface="Calibri" pitchFamily="34" charset="0"/>
              </a:endParaRPr>
            </a:p>
          </p:txBody>
        </p:sp>
        <p:sp>
          <p:nvSpPr>
            <p:cNvPr id="6" name="TextBox 5">
              <a:extLst>
                <a:ext uri="{FF2B5EF4-FFF2-40B4-BE49-F238E27FC236}">
                  <a16:creationId xmlns:a16="http://schemas.microsoft.com/office/drawing/2014/main" id="{F7C57985-59B5-4BB2-AFE6-A8799B9576D9}"/>
                </a:ext>
              </a:extLst>
            </p:cNvPr>
            <p:cNvSpPr txBox="1"/>
            <p:nvPr/>
          </p:nvSpPr>
          <p:spPr>
            <a:xfrm rot="3001181">
              <a:off x="5366557" y="4199818"/>
              <a:ext cx="1493641" cy="307777"/>
            </a:xfrm>
            <a:prstGeom prst="rect">
              <a:avLst/>
            </a:prstGeom>
            <a:solidFill>
              <a:srgbClr val="92D050"/>
            </a:solidFill>
          </p:spPr>
          <p:txBody>
            <a:bodyPr wrap="square" rtlCol="0">
              <a:spAutoFit/>
            </a:bodyPr>
            <a:lstStyle/>
            <a:p>
              <a:r>
                <a:rPr lang="en-US" sz="1400" dirty="0">
                  <a:latin typeface="Calibri" pitchFamily="34" charset="0"/>
                  <a:cs typeface="Calibri" pitchFamily="34" charset="0"/>
                </a:rPr>
                <a:t>10s eV, </a:t>
              </a:r>
              <a:r>
                <a:rPr lang="en-US" sz="1400" dirty="0">
                  <a:latin typeface="Calibri" pitchFamily="34" charset="0"/>
                  <a:cs typeface="Calibri" pitchFamily="34" charset="0"/>
                  <a:sym typeface="Symbol"/>
                </a:rPr>
                <a:t>=~1-10%</a:t>
              </a:r>
              <a:endParaRPr lang="en-US" sz="1400" dirty="0">
                <a:latin typeface="Calibri" pitchFamily="34" charset="0"/>
                <a:cs typeface="Calibri" pitchFamily="34" charset="0"/>
              </a:endParaRPr>
            </a:p>
          </p:txBody>
        </p:sp>
        <p:sp>
          <p:nvSpPr>
            <p:cNvPr id="12" name="TextBox 11">
              <a:extLst>
                <a:ext uri="{FF2B5EF4-FFF2-40B4-BE49-F238E27FC236}">
                  <a16:creationId xmlns:a16="http://schemas.microsoft.com/office/drawing/2014/main" id="{6CDC10AB-A853-4C4F-B24F-88A431BE6DD0}"/>
                </a:ext>
              </a:extLst>
            </p:cNvPr>
            <p:cNvSpPr txBox="1"/>
            <p:nvPr/>
          </p:nvSpPr>
          <p:spPr>
            <a:xfrm rot="18129399">
              <a:off x="7907472" y="4183751"/>
              <a:ext cx="1274380" cy="307777"/>
            </a:xfrm>
            <a:prstGeom prst="rect">
              <a:avLst/>
            </a:prstGeom>
            <a:solidFill>
              <a:srgbClr val="92D050"/>
            </a:solidFill>
          </p:spPr>
          <p:txBody>
            <a:bodyPr wrap="square" rtlCol="0">
              <a:spAutoFit/>
            </a:bodyPr>
            <a:lstStyle/>
            <a:p>
              <a:r>
                <a:rPr lang="en-US" sz="1400" dirty="0" err="1">
                  <a:latin typeface="Calibri" pitchFamily="34" charset="0"/>
                  <a:cs typeface="Calibri" pitchFamily="34" charset="0"/>
                </a:rPr>
                <a:t>meV</a:t>
              </a:r>
              <a:r>
                <a:rPr lang="en-US" sz="1400" dirty="0">
                  <a:latin typeface="Calibri" pitchFamily="34" charset="0"/>
                  <a:cs typeface="Calibri" pitchFamily="34" charset="0"/>
                </a:rPr>
                <a:t>, </a:t>
              </a:r>
              <a:r>
                <a:rPr lang="en-US" sz="1400" dirty="0">
                  <a:latin typeface="Calibri" pitchFamily="34" charset="0"/>
                  <a:cs typeface="Calibri" pitchFamily="34" charset="0"/>
                  <a:sym typeface="Symbol"/>
                </a:rPr>
                <a:t>=~100%</a:t>
              </a:r>
              <a:endParaRPr lang="en-US" sz="1400" dirty="0">
                <a:latin typeface="Calibri" pitchFamily="34" charset="0"/>
                <a:cs typeface="Calibri" pitchFamily="34" charset="0"/>
              </a:endParaRPr>
            </a:p>
          </p:txBody>
        </p:sp>
      </p:grpSp>
      <p:sp>
        <p:nvSpPr>
          <p:cNvPr id="14" name="Title 13">
            <a:extLst>
              <a:ext uri="{FF2B5EF4-FFF2-40B4-BE49-F238E27FC236}">
                <a16:creationId xmlns:a16="http://schemas.microsoft.com/office/drawing/2014/main" id="{DEBA6A00-F5AC-4D2B-A91F-12B318B8BD31}"/>
              </a:ext>
            </a:extLst>
          </p:cNvPr>
          <p:cNvSpPr>
            <a:spLocks noGrp="1"/>
          </p:cNvSpPr>
          <p:nvPr>
            <p:ph type="title"/>
          </p:nvPr>
        </p:nvSpPr>
        <p:spPr>
          <a:xfrm>
            <a:off x="0" y="7128"/>
            <a:ext cx="6209315" cy="674057"/>
          </a:xfrm>
        </p:spPr>
        <p:txBody>
          <a:bodyPr>
            <a:noAutofit/>
          </a:bodyPr>
          <a:lstStyle/>
          <a:p>
            <a:r>
              <a:rPr lang="en-US" sz="2000" b="1" dirty="0">
                <a:solidFill>
                  <a:srgbClr val="C00000"/>
                </a:solidFill>
                <a:latin typeface="AR CENA"/>
              </a:rPr>
              <a:t>Reactor CE</a:t>
            </a:r>
            <a:r>
              <a:rPr lang="en-US" sz="2000" b="1" dirty="0">
                <a:solidFill>
                  <a:srgbClr val="C00000"/>
                </a:solidFill>
                <a:latin typeface="AR CENA"/>
                <a:sym typeface="Symbol" panose="05050102010706020507" pitchFamily="18" charset="2"/>
              </a:rPr>
              <a:t>NS: Ionization/Light Quenching  Requires Stringent Detector Performance</a:t>
            </a:r>
            <a:endParaRPr lang="en-US" sz="2000" b="1" dirty="0">
              <a:solidFill>
                <a:srgbClr val="C00000"/>
              </a:solidFill>
              <a:latin typeface="AR CENA"/>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92" y="1185696"/>
            <a:ext cx="560718" cy="839908"/>
          </a:xfrm>
          <a:prstGeom prst="rect">
            <a:avLst/>
          </a:prstGeom>
        </p:spPr>
      </p:pic>
      <p:grpSp>
        <p:nvGrpSpPr>
          <p:cNvPr id="7" name="Group 6"/>
          <p:cNvGrpSpPr/>
          <p:nvPr/>
        </p:nvGrpSpPr>
        <p:grpSpPr>
          <a:xfrm>
            <a:off x="2621443" y="2617435"/>
            <a:ext cx="2965173" cy="2306023"/>
            <a:chOff x="6084922" y="2989664"/>
            <a:chExt cx="2965173" cy="2306023"/>
          </a:xfrm>
        </p:grpSpPr>
        <p:grpSp>
          <p:nvGrpSpPr>
            <p:cNvPr id="32" name="Group 31"/>
            <p:cNvGrpSpPr/>
            <p:nvPr/>
          </p:nvGrpSpPr>
          <p:grpSpPr>
            <a:xfrm>
              <a:off x="6157190" y="2989664"/>
              <a:ext cx="2870284" cy="2140470"/>
              <a:chOff x="2648311" y="3838758"/>
              <a:chExt cx="2667874" cy="1984284"/>
            </a:xfrm>
          </p:grpSpPr>
          <p:pic>
            <p:nvPicPr>
              <p:cNvPr id="19" name="Picture 18"/>
              <p:cNvPicPr>
                <a:picLocks noChangeAspect="1"/>
              </p:cNvPicPr>
              <p:nvPr/>
            </p:nvPicPr>
            <p:blipFill>
              <a:blip r:embed="rId4"/>
              <a:stretch>
                <a:fillRect/>
              </a:stretch>
            </p:blipFill>
            <p:spPr>
              <a:xfrm>
                <a:off x="2648311" y="3838758"/>
                <a:ext cx="2667874" cy="1984284"/>
              </a:xfrm>
              <a:prstGeom prst="rect">
                <a:avLst/>
              </a:prstGeom>
            </p:spPr>
          </p:pic>
          <p:sp>
            <p:nvSpPr>
              <p:cNvPr id="23" name="TextBox 22"/>
              <p:cNvSpPr txBox="1"/>
              <p:nvPr/>
            </p:nvSpPr>
            <p:spPr>
              <a:xfrm>
                <a:off x="4407037" y="3911738"/>
                <a:ext cx="549588" cy="369332"/>
              </a:xfrm>
              <a:prstGeom prst="rect">
                <a:avLst/>
              </a:prstGeom>
              <a:solidFill>
                <a:srgbClr val="FFFF00"/>
              </a:solidFill>
            </p:spPr>
            <p:txBody>
              <a:bodyPr wrap="square" rtlCol="0">
                <a:spAutoFit/>
              </a:bodyPr>
              <a:lstStyle/>
              <a:p>
                <a:r>
                  <a:rPr lang="en-US" b="1" dirty="0"/>
                  <a:t>Si</a:t>
                </a:r>
              </a:p>
            </p:txBody>
          </p:sp>
        </p:grpSp>
        <p:sp>
          <p:nvSpPr>
            <p:cNvPr id="43" name="TextBox 42"/>
            <p:cNvSpPr txBox="1"/>
            <p:nvPr/>
          </p:nvSpPr>
          <p:spPr>
            <a:xfrm rot="16200000">
              <a:off x="5376553" y="3775137"/>
              <a:ext cx="1724516" cy="307777"/>
            </a:xfrm>
            <a:prstGeom prst="rect">
              <a:avLst/>
            </a:prstGeom>
            <a:solidFill>
              <a:schemeClr val="bg1"/>
            </a:solidFill>
          </p:spPr>
          <p:txBody>
            <a:bodyPr wrap="square" rtlCol="0">
              <a:spAutoFit/>
            </a:bodyPr>
            <a:lstStyle/>
            <a:p>
              <a:r>
                <a:rPr lang="en-US" sz="1400" b="1" dirty="0">
                  <a:latin typeface="Calibri" pitchFamily="34" charset="0"/>
                  <a:cs typeface="Calibri" pitchFamily="34" charset="0"/>
                </a:rPr>
                <a:t>Ionization Efficiency</a:t>
              </a:r>
            </a:p>
          </p:txBody>
        </p:sp>
        <p:sp>
          <p:nvSpPr>
            <p:cNvPr id="44" name="TextBox 43"/>
            <p:cNvSpPr txBox="1"/>
            <p:nvPr/>
          </p:nvSpPr>
          <p:spPr>
            <a:xfrm>
              <a:off x="6843864" y="4987910"/>
              <a:ext cx="2206231" cy="307777"/>
            </a:xfrm>
            <a:prstGeom prst="rect">
              <a:avLst/>
            </a:prstGeom>
            <a:solidFill>
              <a:schemeClr val="bg1"/>
            </a:solidFill>
          </p:spPr>
          <p:txBody>
            <a:bodyPr wrap="square" rtlCol="0">
              <a:spAutoFit/>
            </a:bodyPr>
            <a:lstStyle/>
            <a:p>
              <a:r>
                <a:rPr lang="en-US" sz="1400" b="1" dirty="0">
                  <a:latin typeface="Calibri" pitchFamily="34" charset="0"/>
                  <a:cs typeface="Calibri" pitchFamily="34" charset="0"/>
                </a:rPr>
                <a:t>Nuclear Recoil Energy</a:t>
              </a:r>
            </a:p>
          </p:txBody>
        </p:sp>
      </p:grpSp>
      <p:grpSp>
        <p:nvGrpSpPr>
          <p:cNvPr id="16" name="Group 15"/>
          <p:cNvGrpSpPr/>
          <p:nvPr/>
        </p:nvGrpSpPr>
        <p:grpSpPr>
          <a:xfrm>
            <a:off x="5528446" y="2832969"/>
            <a:ext cx="3608592" cy="3971918"/>
            <a:chOff x="5528446" y="2832969"/>
            <a:chExt cx="3608592" cy="3971918"/>
          </a:xfrm>
        </p:grpSpPr>
        <p:pic>
          <p:nvPicPr>
            <p:cNvPr id="46" name="Picture 45">
              <a:extLst>
                <a:ext uri="{FF2B5EF4-FFF2-40B4-BE49-F238E27FC236}">
                  <a16:creationId xmlns:a16="http://schemas.microsoft.com/office/drawing/2014/main" id="{A25084C6-4EDF-46D8-AEE6-68408A8B3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6616" y="2832969"/>
              <a:ext cx="3492253" cy="3412594"/>
            </a:xfrm>
            <a:prstGeom prst="rect">
              <a:avLst/>
            </a:prstGeom>
          </p:spPr>
        </p:pic>
        <p:sp>
          <p:nvSpPr>
            <p:cNvPr id="8" name="TextBox 7"/>
            <p:cNvSpPr txBox="1"/>
            <p:nvPr/>
          </p:nvSpPr>
          <p:spPr>
            <a:xfrm>
              <a:off x="5528446" y="6343222"/>
              <a:ext cx="3608592" cy="461665"/>
            </a:xfrm>
            <a:prstGeom prst="rect">
              <a:avLst/>
            </a:prstGeom>
            <a:solidFill>
              <a:srgbClr val="FFFF00"/>
            </a:solidFill>
          </p:spPr>
          <p:txBody>
            <a:bodyPr wrap="square" rtlCol="0">
              <a:spAutoFit/>
            </a:bodyPr>
            <a:lstStyle/>
            <a:p>
              <a:r>
                <a:rPr lang="en-US" sz="1200" b="1" dirty="0"/>
                <a:t>Threshold and discrimination dramatically enhance detection. MI</a:t>
              </a:r>
              <a:r>
                <a:rPr lang="en-US" sz="1200" b="1" dirty="0">
                  <a:sym typeface="Symbol" panose="05050102010706020507" pitchFamily="18" charset="2"/>
                </a:rPr>
                <a:t>ER had recent breakthroughs in both</a:t>
              </a:r>
              <a:endParaRPr lang="en-US" sz="1200" b="1" dirty="0"/>
            </a:p>
          </p:txBody>
        </p:sp>
      </p:grpSp>
      <p:sp>
        <p:nvSpPr>
          <p:cNvPr id="2" name="Slide Number Placeholder 1"/>
          <p:cNvSpPr>
            <a:spLocks noGrp="1"/>
          </p:cNvSpPr>
          <p:nvPr>
            <p:ph type="sldNum" sz="quarter" idx="12"/>
          </p:nvPr>
        </p:nvSpPr>
        <p:spPr/>
        <p:txBody>
          <a:bodyPr/>
          <a:lstStyle/>
          <a:p>
            <a:fld id="{996D4117-81A2-4255-A751-DD2B34E19EC1}" type="slidenum">
              <a:rPr lang="en-US" smtClean="0"/>
              <a:t>17</a:t>
            </a:fld>
            <a:endParaRPr lang="en-US"/>
          </a:p>
        </p:txBody>
      </p:sp>
      <p:sp>
        <p:nvSpPr>
          <p:cNvPr id="34" name="TextBox 33"/>
          <p:cNvSpPr txBox="1"/>
          <p:nvPr/>
        </p:nvSpPr>
        <p:spPr>
          <a:xfrm>
            <a:off x="435891" y="4196685"/>
            <a:ext cx="2096273" cy="523220"/>
          </a:xfrm>
          <a:prstGeom prst="rect">
            <a:avLst/>
          </a:prstGeom>
          <a:noFill/>
        </p:spPr>
        <p:txBody>
          <a:bodyPr wrap="square" rtlCol="0">
            <a:spAutoFit/>
          </a:bodyPr>
          <a:lstStyle/>
          <a:p>
            <a:r>
              <a:rPr lang="en-US" sz="1400" dirty="0"/>
              <a:t>MW Reactor</a:t>
            </a:r>
          </a:p>
          <a:p>
            <a:r>
              <a:rPr lang="en-US" sz="1400" dirty="0"/>
              <a:t>Scale for Power and 1/r</a:t>
            </a:r>
            <a:r>
              <a:rPr lang="en-US" sz="1400" baseline="30000" dirty="0"/>
              <a:t>2</a:t>
            </a:r>
          </a:p>
        </p:txBody>
      </p:sp>
    </p:spTree>
    <p:extLst>
      <p:ext uri="{BB962C8B-B14F-4D97-AF65-F5344CB8AC3E}">
        <p14:creationId xmlns:p14="http://schemas.microsoft.com/office/powerpoint/2010/main" val="387308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0"/>
            <a:ext cx="8991601" cy="482976"/>
          </a:xfrm>
        </p:spPr>
        <p:txBody>
          <a:bodyPr>
            <a:normAutofit/>
          </a:bodyPr>
          <a:lstStyle/>
          <a:p>
            <a:r>
              <a:rPr lang="en-US" sz="2250" b="1" dirty="0">
                <a:solidFill>
                  <a:srgbClr val="C00000"/>
                </a:solidFill>
                <a:latin typeface="AR CENA" panose="02000000000000000000"/>
              </a:rPr>
              <a:t>Dark Matter and CE</a:t>
            </a:r>
            <a:r>
              <a:rPr lang="en-US" sz="2250" b="1" dirty="0">
                <a:solidFill>
                  <a:srgbClr val="C00000"/>
                </a:solidFill>
                <a:latin typeface="AR CENA" panose="02000000000000000000"/>
                <a:sym typeface="Symbol" panose="05050102010706020507" pitchFamily="18" charset="2"/>
              </a:rPr>
              <a:t></a:t>
            </a:r>
            <a:r>
              <a:rPr lang="en-US" sz="2250" b="1" dirty="0">
                <a:solidFill>
                  <a:srgbClr val="C00000"/>
                </a:solidFill>
                <a:latin typeface="AR CENA" panose="02000000000000000000"/>
              </a:rPr>
              <a:t>NS– Game Changing Technologies in Hand!</a:t>
            </a:r>
          </a:p>
        </p:txBody>
      </p:sp>
      <p:sp>
        <p:nvSpPr>
          <p:cNvPr id="4" name="Slide Number Placeholder 3"/>
          <p:cNvSpPr>
            <a:spLocks noGrp="1"/>
          </p:cNvSpPr>
          <p:nvPr>
            <p:ph type="sldNum" sz="quarter" idx="12"/>
          </p:nvPr>
        </p:nvSpPr>
        <p:spPr/>
        <p:txBody>
          <a:bodyPr/>
          <a:lstStyle/>
          <a:p>
            <a:fld id="{996D4117-81A2-4255-A751-DD2B34E19EC1}" type="slidenum">
              <a:rPr lang="en-US" smtClean="0"/>
              <a:t>18</a:t>
            </a:fld>
            <a:endParaRPr lang="en-US"/>
          </a:p>
        </p:txBody>
      </p:sp>
      <p:pic>
        <p:nvPicPr>
          <p:cNvPr id="5" name="Picture 4">
            <a:extLst>
              <a:ext uri="{FF2B5EF4-FFF2-40B4-BE49-F238E27FC236}">
                <a16:creationId xmlns:a16="http://schemas.microsoft.com/office/drawing/2014/main" id="{A25084C6-4EDF-46D8-AEE6-68408A8B3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7" y="484452"/>
            <a:ext cx="3085618" cy="2341125"/>
          </a:xfrm>
          <a:prstGeom prst="rect">
            <a:avLst/>
          </a:prstGeom>
        </p:spPr>
      </p:pic>
      <p:grpSp>
        <p:nvGrpSpPr>
          <p:cNvPr id="3" name="Group 2"/>
          <p:cNvGrpSpPr/>
          <p:nvPr/>
        </p:nvGrpSpPr>
        <p:grpSpPr>
          <a:xfrm>
            <a:off x="3162891" y="406235"/>
            <a:ext cx="6150252" cy="537270"/>
            <a:chOff x="3162891" y="406235"/>
            <a:chExt cx="6150252" cy="53727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965" y="406235"/>
              <a:ext cx="522427" cy="420551"/>
            </a:xfrm>
            <a:prstGeom prst="rect">
              <a:avLst/>
            </a:prstGeom>
          </p:spPr>
        </p:pic>
        <p:sp>
          <p:nvSpPr>
            <p:cNvPr id="2" name="TextBox 1"/>
            <p:cNvSpPr txBox="1"/>
            <p:nvPr/>
          </p:nvSpPr>
          <p:spPr>
            <a:xfrm>
              <a:off x="3162891" y="420285"/>
              <a:ext cx="2323656" cy="523220"/>
            </a:xfrm>
            <a:prstGeom prst="rect">
              <a:avLst/>
            </a:prstGeom>
            <a:noFill/>
          </p:spPr>
          <p:txBody>
            <a:bodyPr wrap="square" rtlCol="0">
              <a:spAutoFit/>
            </a:bodyPr>
            <a:lstStyle/>
            <a:p>
              <a:r>
                <a:rPr lang="en-US" sz="1400" dirty="0"/>
                <a:t>10-kg 100-ev NR Ge Hybrid (discrimination gives 10-DRU) </a:t>
              </a:r>
            </a:p>
          </p:txBody>
        </p:sp>
        <p:sp>
          <p:nvSpPr>
            <p:cNvPr id="8" name="TextBox 7"/>
            <p:cNvSpPr txBox="1"/>
            <p:nvPr/>
          </p:nvSpPr>
          <p:spPr>
            <a:xfrm>
              <a:off x="6779324" y="497999"/>
              <a:ext cx="2533819" cy="338554"/>
            </a:xfrm>
            <a:prstGeom prst="rect">
              <a:avLst/>
            </a:prstGeom>
            <a:noFill/>
          </p:spPr>
          <p:txBody>
            <a:bodyPr wrap="square" rtlCol="0">
              <a:spAutoFit/>
            </a:bodyPr>
            <a:lstStyle/>
            <a:p>
              <a:r>
                <a:rPr lang="en-US" sz="1600" dirty="0"/>
                <a:t>1 day for 5-</a:t>
              </a:r>
              <a:r>
                <a:rPr lang="en-US" sz="1600" dirty="0">
                  <a:sym typeface="Symbol" panose="05050102010706020507" pitchFamily="18" charset="2"/>
                </a:rPr>
                <a:t> detection</a:t>
              </a:r>
              <a:endParaRPr lang="en-US" sz="1600" dirty="0"/>
            </a:p>
          </p:txBody>
        </p:sp>
      </p:grpSp>
      <p:grpSp>
        <p:nvGrpSpPr>
          <p:cNvPr id="9" name="Group 8"/>
          <p:cNvGrpSpPr/>
          <p:nvPr/>
        </p:nvGrpSpPr>
        <p:grpSpPr>
          <a:xfrm>
            <a:off x="3125822" y="964847"/>
            <a:ext cx="6187320" cy="1024015"/>
            <a:chOff x="3130358" y="207960"/>
            <a:chExt cx="6187320" cy="1024015"/>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3681" y="207960"/>
              <a:ext cx="1272068" cy="1024015"/>
            </a:xfrm>
            <a:prstGeom prst="rect">
              <a:avLst/>
            </a:prstGeom>
          </p:spPr>
        </p:pic>
        <p:sp>
          <p:nvSpPr>
            <p:cNvPr id="11" name="TextBox 10"/>
            <p:cNvSpPr txBox="1"/>
            <p:nvPr/>
          </p:nvSpPr>
          <p:spPr>
            <a:xfrm>
              <a:off x="3130358" y="344757"/>
              <a:ext cx="2360725" cy="523220"/>
            </a:xfrm>
            <a:prstGeom prst="rect">
              <a:avLst/>
            </a:prstGeom>
            <a:noFill/>
          </p:spPr>
          <p:txBody>
            <a:bodyPr wrap="square" rtlCol="0">
              <a:spAutoFit/>
            </a:bodyPr>
            <a:lstStyle/>
            <a:p>
              <a:r>
                <a:rPr lang="en-US" sz="1400" dirty="0"/>
                <a:t>10-kg 100-ev NR Si Hybrid (discrimination gives 10-DRU </a:t>
              </a:r>
            </a:p>
          </p:txBody>
        </p:sp>
        <p:sp>
          <p:nvSpPr>
            <p:cNvPr id="12" name="TextBox 11"/>
            <p:cNvSpPr txBox="1"/>
            <p:nvPr/>
          </p:nvSpPr>
          <p:spPr>
            <a:xfrm>
              <a:off x="6783859" y="399750"/>
              <a:ext cx="2533819" cy="338554"/>
            </a:xfrm>
            <a:prstGeom prst="rect">
              <a:avLst/>
            </a:prstGeom>
            <a:noFill/>
          </p:spPr>
          <p:txBody>
            <a:bodyPr wrap="square" rtlCol="0">
              <a:spAutoFit/>
            </a:bodyPr>
            <a:lstStyle/>
            <a:p>
              <a:r>
                <a:rPr lang="en-US" sz="1600" dirty="0"/>
                <a:t>10 days for 5-</a:t>
              </a:r>
              <a:r>
                <a:rPr lang="en-US" sz="1600" dirty="0">
                  <a:sym typeface="Symbol" panose="05050102010706020507" pitchFamily="18" charset="2"/>
                </a:rPr>
                <a:t> detection</a:t>
              </a:r>
              <a:endParaRPr lang="en-US" sz="1600" dirty="0"/>
            </a:p>
          </p:txBody>
        </p:sp>
      </p:grpSp>
      <p:sp>
        <p:nvSpPr>
          <p:cNvPr id="13" name="TextBox 12"/>
          <p:cNvSpPr txBox="1"/>
          <p:nvPr/>
        </p:nvSpPr>
        <p:spPr>
          <a:xfrm>
            <a:off x="7059662" y="343027"/>
            <a:ext cx="2084590" cy="338554"/>
          </a:xfrm>
          <a:prstGeom prst="rect">
            <a:avLst/>
          </a:prstGeom>
          <a:noFill/>
        </p:spPr>
        <p:txBody>
          <a:bodyPr wrap="square" rtlCol="0">
            <a:spAutoFit/>
          </a:bodyPr>
          <a:lstStyle/>
          <a:p>
            <a:r>
              <a:rPr lang="en-US" sz="1600" b="1" dirty="0">
                <a:solidFill>
                  <a:srgbClr val="FF0000"/>
                </a:solidFill>
              </a:rPr>
              <a:t>Exposure in kg-days</a:t>
            </a:r>
          </a:p>
        </p:txBody>
      </p:sp>
      <p:grpSp>
        <p:nvGrpSpPr>
          <p:cNvPr id="14" name="Group 13"/>
          <p:cNvGrpSpPr/>
          <p:nvPr/>
        </p:nvGrpSpPr>
        <p:grpSpPr>
          <a:xfrm>
            <a:off x="3080258" y="1727252"/>
            <a:ext cx="6116037" cy="1906258"/>
            <a:chOff x="3033763" y="-206817"/>
            <a:chExt cx="6191869" cy="1906258"/>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863" y="-102590"/>
              <a:ext cx="2701478" cy="1802031"/>
            </a:xfrm>
            <a:prstGeom prst="rect">
              <a:avLst/>
            </a:prstGeom>
          </p:spPr>
        </p:pic>
        <p:sp>
          <p:nvSpPr>
            <p:cNvPr id="16" name="TextBox 15"/>
            <p:cNvSpPr txBox="1"/>
            <p:nvPr/>
          </p:nvSpPr>
          <p:spPr>
            <a:xfrm>
              <a:off x="3033763" y="-206817"/>
              <a:ext cx="2319537" cy="523220"/>
            </a:xfrm>
            <a:prstGeom prst="rect">
              <a:avLst/>
            </a:prstGeom>
            <a:noFill/>
          </p:spPr>
          <p:txBody>
            <a:bodyPr wrap="square" rtlCol="0">
              <a:spAutoFit/>
            </a:bodyPr>
            <a:lstStyle/>
            <a:p>
              <a:r>
                <a:rPr lang="en-US" sz="1400" dirty="0"/>
                <a:t>10-kg 100-ev NR Si HV (without </a:t>
              </a:r>
              <a:r>
                <a:rPr lang="en-US" sz="1400" dirty="0" err="1"/>
                <a:t>discrim</a:t>
              </a:r>
              <a:r>
                <a:rPr lang="en-US" sz="1400" dirty="0"/>
                <a:t>. 100-DRU) </a:t>
              </a:r>
            </a:p>
          </p:txBody>
        </p:sp>
        <p:sp>
          <p:nvSpPr>
            <p:cNvPr id="17" name="TextBox 16"/>
            <p:cNvSpPr txBox="1"/>
            <p:nvPr/>
          </p:nvSpPr>
          <p:spPr>
            <a:xfrm>
              <a:off x="6691813" y="-87333"/>
              <a:ext cx="2533819" cy="338554"/>
            </a:xfrm>
            <a:prstGeom prst="rect">
              <a:avLst/>
            </a:prstGeom>
            <a:noFill/>
          </p:spPr>
          <p:txBody>
            <a:bodyPr wrap="square" rtlCol="0">
              <a:spAutoFit/>
            </a:bodyPr>
            <a:lstStyle/>
            <a:p>
              <a:r>
                <a:rPr lang="en-US" sz="1600" dirty="0"/>
                <a:t>100 days for 5-</a:t>
              </a:r>
              <a:r>
                <a:rPr lang="en-US" sz="1600" dirty="0">
                  <a:sym typeface="Symbol" panose="05050102010706020507" pitchFamily="18" charset="2"/>
                </a:rPr>
                <a:t> detection</a:t>
              </a:r>
              <a:endParaRPr lang="en-US" sz="1600" dirty="0"/>
            </a:p>
          </p:txBody>
        </p:sp>
      </p:grpSp>
      <p:grpSp>
        <p:nvGrpSpPr>
          <p:cNvPr id="19" name="Group 18"/>
          <p:cNvGrpSpPr/>
          <p:nvPr/>
        </p:nvGrpSpPr>
        <p:grpSpPr>
          <a:xfrm>
            <a:off x="923558" y="3493272"/>
            <a:ext cx="8360440" cy="3597943"/>
            <a:chOff x="1124620" y="-942676"/>
            <a:chExt cx="8464099" cy="3597943"/>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1718" y="-768156"/>
              <a:ext cx="5536241" cy="3423423"/>
            </a:xfrm>
            <a:prstGeom prst="rect">
              <a:avLst/>
            </a:prstGeom>
          </p:spPr>
        </p:pic>
        <p:sp>
          <p:nvSpPr>
            <p:cNvPr id="21" name="TextBox 20"/>
            <p:cNvSpPr txBox="1"/>
            <p:nvPr/>
          </p:nvSpPr>
          <p:spPr>
            <a:xfrm>
              <a:off x="1124620" y="-942676"/>
              <a:ext cx="3586191" cy="738664"/>
            </a:xfrm>
            <a:prstGeom prst="rect">
              <a:avLst/>
            </a:prstGeom>
            <a:noFill/>
          </p:spPr>
          <p:txBody>
            <a:bodyPr wrap="square" rtlCol="0">
              <a:spAutoFit/>
            </a:bodyPr>
            <a:lstStyle/>
            <a:p>
              <a:r>
                <a:rPr lang="en-US" sz="1400" dirty="0"/>
                <a:t>10-kg </a:t>
              </a:r>
              <a:r>
                <a:rPr lang="en-US" sz="1400" dirty="0">
                  <a:solidFill>
                    <a:srgbClr val="FF0000"/>
                  </a:solidFill>
                </a:rPr>
                <a:t>Non-Phonon</a:t>
              </a:r>
              <a:r>
                <a:rPr lang="en-US" sz="1400" dirty="0"/>
                <a:t> (</a:t>
              </a:r>
              <a:r>
                <a:rPr lang="en-US" sz="1400" dirty="0" err="1"/>
                <a:t>Lindhard</a:t>
              </a:r>
              <a:r>
                <a:rPr lang="en-US" sz="1400" dirty="0"/>
                <a:t>) detector (1000-DRU without discrimination and without background modeling) – Integrate on tails</a:t>
              </a:r>
            </a:p>
          </p:txBody>
        </p:sp>
        <p:sp>
          <p:nvSpPr>
            <p:cNvPr id="22" name="TextBox 21"/>
            <p:cNvSpPr txBox="1"/>
            <p:nvPr/>
          </p:nvSpPr>
          <p:spPr>
            <a:xfrm>
              <a:off x="7859836" y="-768156"/>
              <a:ext cx="1728883" cy="584775"/>
            </a:xfrm>
            <a:prstGeom prst="rect">
              <a:avLst/>
            </a:prstGeom>
            <a:noFill/>
          </p:spPr>
          <p:txBody>
            <a:bodyPr wrap="square" rtlCol="0">
              <a:spAutoFit/>
            </a:bodyPr>
            <a:lstStyle/>
            <a:p>
              <a:r>
                <a:rPr lang="en-US" sz="1600" dirty="0"/>
                <a:t>1000-10000 days for 5-</a:t>
              </a:r>
              <a:r>
                <a:rPr lang="en-US" sz="1600" dirty="0">
                  <a:sym typeface="Symbol" panose="05050102010706020507" pitchFamily="18" charset="2"/>
                </a:rPr>
                <a:t> detection</a:t>
              </a:r>
              <a:endParaRPr lang="en-US" sz="1600" dirty="0"/>
            </a:p>
          </p:txBody>
        </p:sp>
      </p:grpSp>
      <p:sp>
        <p:nvSpPr>
          <p:cNvPr id="24" name="TextBox 23"/>
          <p:cNvSpPr txBox="1"/>
          <p:nvPr/>
        </p:nvSpPr>
        <p:spPr>
          <a:xfrm>
            <a:off x="491555" y="2064828"/>
            <a:ext cx="2096273" cy="523220"/>
          </a:xfrm>
          <a:prstGeom prst="rect">
            <a:avLst/>
          </a:prstGeom>
          <a:noFill/>
        </p:spPr>
        <p:txBody>
          <a:bodyPr wrap="square" rtlCol="0">
            <a:spAutoFit/>
          </a:bodyPr>
          <a:lstStyle/>
          <a:p>
            <a:r>
              <a:rPr lang="en-US" sz="1400" dirty="0"/>
              <a:t>MW Reactor</a:t>
            </a:r>
          </a:p>
          <a:p>
            <a:r>
              <a:rPr lang="en-US" sz="1400" dirty="0"/>
              <a:t>Scale for Power and 1/r</a:t>
            </a:r>
            <a:r>
              <a:rPr lang="en-US" sz="1400" baseline="30000" dirty="0"/>
              <a:t>2</a:t>
            </a:r>
          </a:p>
        </p:txBody>
      </p:sp>
      <p:sp>
        <p:nvSpPr>
          <p:cNvPr id="25" name="TextBox 24"/>
          <p:cNvSpPr txBox="1"/>
          <p:nvPr/>
        </p:nvSpPr>
        <p:spPr>
          <a:xfrm>
            <a:off x="4402732" y="4543369"/>
            <a:ext cx="3162891" cy="1754326"/>
          </a:xfrm>
          <a:prstGeom prst="rect">
            <a:avLst/>
          </a:prstGeom>
          <a:solidFill>
            <a:srgbClr val="FFFF00"/>
          </a:solidFill>
        </p:spPr>
        <p:txBody>
          <a:bodyPr wrap="square" rtlCol="0">
            <a:spAutoFit/>
          </a:bodyPr>
          <a:lstStyle/>
          <a:p>
            <a:r>
              <a:rPr lang="en-US" dirty="0"/>
              <a:t>Reactor CE</a:t>
            </a:r>
            <a:r>
              <a:rPr lang="en-US" dirty="0">
                <a:sym typeface="Symbol" panose="05050102010706020507" pitchFamily="18" charset="2"/>
              </a:rPr>
              <a:t></a:t>
            </a:r>
            <a:r>
              <a:rPr lang="en-US" dirty="0"/>
              <a:t>NS experiments will not only help us understand fundamental new physics, but also fundamentally change how we use the unstoppable neutrinos to detect threat! </a:t>
            </a:r>
          </a:p>
        </p:txBody>
      </p:sp>
      <p:pic>
        <p:nvPicPr>
          <p:cNvPr id="26" name="Content Placeholder 10">
            <a:extLst>
              <a:ext uri="{FF2B5EF4-FFF2-40B4-BE49-F238E27FC236}">
                <a16:creationId xmlns:a16="http://schemas.microsoft.com/office/drawing/2014/main" id="{35161D41-2D25-4690-851A-7C14799A7D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60" y="4180751"/>
            <a:ext cx="2640575" cy="2677250"/>
          </a:xfrm>
          <a:prstGeom prst="rect">
            <a:avLst/>
          </a:prstGeom>
        </p:spPr>
      </p:pic>
      <p:cxnSp>
        <p:nvCxnSpPr>
          <p:cNvPr id="28" name="Straight Connector 27"/>
          <p:cNvCxnSpPr/>
          <p:nvPr/>
        </p:nvCxnSpPr>
        <p:spPr>
          <a:xfrm>
            <a:off x="505315" y="4327507"/>
            <a:ext cx="0" cy="2262762"/>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0130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66667E-6 -3.33333E-6 L 0.17413 0.00417 " pathEditMode="relative" rAng="0" ptsTypes="AA">
                                      <p:cBhvr>
                                        <p:cTn id="30" dur="2000" fill="hold"/>
                                        <p:tgtEl>
                                          <p:spTgt spid="28"/>
                                        </p:tgtEl>
                                        <p:attrNameLst>
                                          <p:attrName>ppt_x</p:attrName>
                                          <p:attrName>ppt_y</p:attrName>
                                        </p:attrNameLst>
                                      </p:cBhvr>
                                      <p:rCtr x="8698" y="208"/>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BB1A4D3-8252-3849-922A-5665F74DA65C}" type="slidenum">
              <a:rPr lang="en-US" smtClean="0"/>
              <a:pPr>
                <a:defRPr/>
              </a:pPr>
              <a:t>2</a:t>
            </a:fld>
            <a:endParaRPr lang="en-US"/>
          </a:p>
        </p:txBody>
      </p:sp>
      <p:sp>
        <p:nvSpPr>
          <p:cNvPr id="2" name="Title 1"/>
          <p:cNvSpPr>
            <a:spLocks noGrp="1"/>
          </p:cNvSpPr>
          <p:nvPr>
            <p:ph type="title"/>
          </p:nvPr>
        </p:nvSpPr>
        <p:spPr>
          <a:xfrm>
            <a:off x="0" y="0"/>
            <a:ext cx="9144000" cy="620823"/>
          </a:xfrm>
        </p:spPr>
        <p:txBody>
          <a:bodyPr>
            <a:normAutofit fontScale="90000"/>
          </a:bodyPr>
          <a:lstStyle/>
          <a:p>
            <a:r>
              <a:rPr lang="en-US" sz="2400" b="1" dirty="0">
                <a:latin typeface="AR CENA" panose="02000000000000000000" pitchFamily="2" charset="0"/>
              </a:rPr>
              <a:t>Low-mass Dark Matter and Reactor CE</a:t>
            </a:r>
            <a:r>
              <a:rPr lang="en-US" sz="2400" b="1" dirty="0">
                <a:latin typeface="AR CENA" panose="02000000000000000000" pitchFamily="2" charset="0"/>
                <a:sym typeface="Symbol" panose="05050102010706020507" pitchFamily="18" charset="2"/>
              </a:rPr>
              <a:t></a:t>
            </a:r>
            <a:r>
              <a:rPr lang="en-US" sz="2400" b="1" dirty="0">
                <a:latin typeface="AR CENA" panose="02000000000000000000" pitchFamily="2" charset="0"/>
              </a:rPr>
              <a:t>NS Detection Synergy</a:t>
            </a:r>
          </a:p>
        </p:txBody>
      </p:sp>
      <p:grpSp>
        <p:nvGrpSpPr>
          <p:cNvPr id="6" name="Group 5">
            <a:extLst>
              <a:ext uri="{FF2B5EF4-FFF2-40B4-BE49-F238E27FC236}">
                <a16:creationId xmlns:a16="http://schemas.microsoft.com/office/drawing/2014/main" id="{99A83D3F-C384-41A0-B23B-D5C52CC8C393}"/>
              </a:ext>
            </a:extLst>
          </p:cNvPr>
          <p:cNvGrpSpPr/>
          <p:nvPr/>
        </p:nvGrpSpPr>
        <p:grpSpPr>
          <a:xfrm>
            <a:off x="1173003" y="1022967"/>
            <a:ext cx="2577632" cy="2156792"/>
            <a:chOff x="1173003" y="1022967"/>
            <a:chExt cx="2577632" cy="2156792"/>
          </a:xfrm>
        </p:grpSpPr>
        <p:grpSp>
          <p:nvGrpSpPr>
            <p:cNvPr id="5" name="Group 4"/>
            <p:cNvGrpSpPr/>
            <p:nvPr/>
          </p:nvGrpSpPr>
          <p:grpSpPr>
            <a:xfrm>
              <a:off x="1173003" y="1106601"/>
              <a:ext cx="2577632" cy="2073158"/>
              <a:chOff x="914400" y="1905000"/>
              <a:chExt cx="2577632" cy="2073158"/>
            </a:xfrm>
          </p:grpSpPr>
          <p:pic>
            <p:nvPicPr>
              <p:cNvPr id="3" name="Picture 2"/>
              <p:cNvPicPr>
                <a:picLocks noChangeAspect="1"/>
              </p:cNvPicPr>
              <p:nvPr/>
            </p:nvPicPr>
            <p:blipFill>
              <a:blip r:embed="rId2"/>
              <a:stretch>
                <a:fillRect/>
              </a:stretch>
            </p:blipFill>
            <p:spPr>
              <a:xfrm>
                <a:off x="914400" y="1905000"/>
                <a:ext cx="2577632" cy="2073158"/>
              </a:xfrm>
              <a:prstGeom prst="rect">
                <a:avLst/>
              </a:prstGeom>
            </p:spPr>
          </p:pic>
          <p:sp>
            <p:nvSpPr>
              <p:cNvPr id="10" name="Down Arrow 9"/>
              <p:cNvSpPr/>
              <p:nvPr/>
            </p:nvSpPr>
            <p:spPr>
              <a:xfrm rot="2233747">
                <a:off x="2236504" y="2165210"/>
                <a:ext cx="312352" cy="147330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5" name="Straight Arrow Connector 14"/>
            <p:cNvCxnSpPr>
              <a:cxnSpLocks/>
            </p:cNvCxnSpPr>
            <p:nvPr/>
          </p:nvCxnSpPr>
          <p:spPr>
            <a:xfrm flipH="1" flipV="1">
              <a:off x="1981200" y="1022967"/>
              <a:ext cx="1310163" cy="1698791"/>
            </a:xfrm>
            <a:prstGeom prst="straightConnector1">
              <a:avLst/>
            </a:prstGeom>
            <a:ln w="7620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grpSp>
      <p:sp>
        <p:nvSpPr>
          <p:cNvPr id="12" name="Content Placeholder 1">
            <a:extLst>
              <a:ext uri="{FF2B5EF4-FFF2-40B4-BE49-F238E27FC236}">
                <a16:creationId xmlns:a16="http://schemas.microsoft.com/office/drawing/2014/main" id="{041E1545-FDAB-4FB6-A2EB-13FBEE5D12B1}"/>
              </a:ext>
            </a:extLst>
          </p:cNvPr>
          <p:cNvSpPr>
            <a:spLocks noGrp="1"/>
          </p:cNvSpPr>
          <p:nvPr>
            <p:ph idx="1"/>
          </p:nvPr>
        </p:nvSpPr>
        <p:spPr>
          <a:xfrm>
            <a:off x="119760" y="5169302"/>
            <a:ext cx="8915400" cy="1677146"/>
          </a:xfrm>
        </p:spPr>
        <p:txBody>
          <a:bodyPr>
            <a:normAutofit/>
          </a:bodyPr>
          <a:lstStyle/>
          <a:p>
            <a:r>
              <a:rPr lang="en-US" sz="2200" dirty="0"/>
              <a:t>Both experiments need low-threshold (sub-keV), large-mass detectors </a:t>
            </a:r>
          </a:p>
          <a:p>
            <a:r>
              <a:rPr lang="en-US" sz="2200" dirty="0"/>
              <a:t>Background (mostly electron recoil) becomes a major hurdle for discovery</a:t>
            </a:r>
          </a:p>
        </p:txBody>
      </p:sp>
      <p:pic>
        <p:nvPicPr>
          <p:cNvPr id="16" name="Picture 15">
            <a:extLst>
              <a:ext uri="{FF2B5EF4-FFF2-40B4-BE49-F238E27FC236}">
                <a16:creationId xmlns:a16="http://schemas.microsoft.com/office/drawing/2014/main" id="{87C30987-2440-45D6-892B-C4C4618A6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605689"/>
            <a:ext cx="2634905" cy="2056259"/>
          </a:xfrm>
          <a:prstGeom prst="rect">
            <a:avLst/>
          </a:prstGeom>
        </p:spPr>
      </p:pic>
      <p:pic>
        <p:nvPicPr>
          <p:cNvPr id="19" name="Picture 18">
            <a:extLst>
              <a:ext uri="{FF2B5EF4-FFF2-40B4-BE49-F238E27FC236}">
                <a16:creationId xmlns:a16="http://schemas.microsoft.com/office/drawing/2014/main" id="{FB59DBC8-B75D-4FF8-B6DC-35737E43417A}"/>
              </a:ext>
            </a:extLst>
          </p:cNvPr>
          <p:cNvPicPr>
            <a:picLocks noChangeAspect="1"/>
          </p:cNvPicPr>
          <p:nvPr/>
        </p:nvPicPr>
        <p:blipFill rotWithShape="1">
          <a:blip r:embed="rId4"/>
          <a:srcRect r="37232" b="-517"/>
          <a:stretch/>
        </p:blipFill>
        <p:spPr>
          <a:xfrm>
            <a:off x="119760" y="609700"/>
            <a:ext cx="5505659" cy="4475968"/>
          </a:xfrm>
          <a:prstGeom prst="rect">
            <a:avLst/>
          </a:prstGeom>
        </p:spPr>
      </p:pic>
      <p:grpSp>
        <p:nvGrpSpPr>
          <p:cNvPr id="9" name="Group 8">
            <a:extLst>
              <a:ext uri="{FF2B5EF4-FFF2-40B4-BE49-F238E27FC236}">
                <a16:creationId xmlns:a16="http://schemas.microsoft.com/office/drawing/2014/main" id="{68A42AE6-AB81-4CFD-8B4E-AC9F033BB441}"/>
              </a:ext>
            </a:extLst>
          </p:cNvPr>
          <p:cNvGrpSpPr/>
          <p:nvPr/>
        </p:nvGrpSpPr>
        <p:grpSpPr>
          <a:xfrm>
            <a:off x="6077434" y="2664827"/>
            <a:ext cx="3098650" cy="2598444"/>
            <a:chOff x="6077434" y="2664827"/>
            <a:chExt cx="3098650" cy="2598444"/>
          </a:xfrm>
        </p:grpSpPr>
        <p:grpSp>
          <p:nvGrpSpPr>
            <p:cNvPr id="8" name="Group 7">
              <a:extLst>
                <a:ext uri="{FF2B5EF4-FFF2-40B4-BE49-F238E27FC236}">
                  <a16:creationId xmlns:a16="http://schemas.microsoft.com/office/drawing/2014/main" id="{83364B2D-7AF3-42C6-8004-F882B387A333}"/>
                </a:ext>
              </a:extLst>
            </p:cNvPr>
            <p:cNvGrpSpPr/>
            <p:nvPr/>
          </p:nvGrpSpPr>
          <p:grpSpPr>
            <a:xfrm>
              <a:off x="6077434" y="2664827"/>
              <a:ext cx="3098650" cy="2452605"/>
              <a:chOff x="6096000" y="2663400"/>
              <a:chExt cx="3098650" cy="2452605"/>
            </a:xfrm>
          </p:grpSpPr>
          <p:pic>
            <p:nvPicPr>
              <p:cNvPr id="17" name="Picture 16">
                <a:extLst>
                  <a:ext uri="{FF2B5EF4-FFF2-40B4-BE49-F238E27FC236}">
                    <a16:creationId xmlns:a16="http://schemas.microsoft.com/office/drawing/2014/main" id="{BBFA3A7A-9007-4551-85E7-104D2A8845BC}"/>
                  </a:ext>
                </a:extLst>
              </p:cNvPr>
              <p:cNvPicPr>
                <a:picLocks noChangeAspect="1"/>
              </p:cNvPicPr>
              <p:nvPr/>
            </p:nvPicPr>
            <p:blipFill>
              <a:blip r:embed="rId5"/>
              <a:stretch>
                <a:fillRect/>
              </a:stretch>
            </p:blipFill>
            <p:spPr>
              <a:xfrm>
                <a:off x="6096000" y="2817288"/>
                <a:ext cx="3066566" cy="2298717"/>
              </a:xfrm>
              <a:prstGeom prst="rect">
                <a:avLst/>
              </a:prstGeom>
            </p:spPr>
          </p:pic>
          <p:pic>
            <p:nvPicPr>
              <p:cNvPr id="18" name="Picture 17">
                <a:extLst>
                  <a:ext uri="{FF2B5EF4-FFF2-40B4-BE49-F238E27FC236}">
                    <a16:creationId xmlns:a16="http://schemas.microsoft.com/office/drawing/2014/main" id="{F2EAEC43-A2D1-4DAE-B193-9D9758140C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9366" y="3994720"/>
                <a:ext cx="549189" cy="822637"/>
              </a:xfrm>
              <a:prstGeom prst="rect">
                <a:avLst/>
              </a:prstGeom>
            </p:spPr>
          </p:pic>
          <p:sp>
            <p:nvSpPr>
              <p:cNvPr id="7" name="TextBox 6">
                <a:extLst>
                  <a:ext uri="{FF2B5EF4-FFF2-40B4-BE49-F238E27FC236}">
                    <a16:creationId xmlns:a16="http://schemas.microsoft.com/office/drawing/2014/main" id="{93BC2DF5-6511-4A46-8C4D-0A293480FCD0}"/>
                  </a:ext>
                </a:extLst>
              </p:cNvPr>
              <p:cNvSpPr txBox="1"/>
              <p:nvPr/>
            </p:nvSpPr>
            <p:spPr>
              <a:xfrm>
                <a:off x="6375250" y="2663400"/>
                <a:ext cx="2819400" cy="307777"/>
              </a:xfrm>
              <a:prstGeom prst="rect">
                <a:avLst/>
              </a:prstGeom>
              <a:solidFill>
                <a:schemeClr val="bg1"/>
              </a:solidFill>
            </p:spPr>
            <p:txBody>
              <a:bodyPr wrap="square" rtlCol="0">
                <a:spAutoFit/>
              </a:bodyPr>
              <a:lstStyle/>
              <a:p>
                <a:r>
                  <a:rPr lang="en-US" sz="1400" dirty="0"/>
                  <a:t>Reactor CE</a:t>
                </a:r>
                <a:r>
                  <a:rPr lang="en-US" sz="1400" dirty="0">
                    <a:sym typeface="Symbol" panose="05050102010706020507" pitchFamily="18" charset="2"/>
                  </a:rPr>
                  <a:t></a:t>
                </a:r>
                <a:r>
                  <a:rPr lang="en-US" sz="1400" dirty="0"/>
                  <a:t>NS Rate @MINER</a:t>
                </a:r>
              </a:p>
            </p:txBody>
          </p:sp>
        </p:grpSp>
        <p:sp>
          <p:nvSpPr>
            <p:cNvPr id="20" name="TextBox 19">
              <a:extLst>
                <a:ext uri="{FF2B5EF4-FFF2-40B4-BE49-F238E27FC236}">
                  <a16:creationId xmlns:a16="http://schemas.microsoft.com/office/drawing/2014/main" id="{77B10548-8806-4EB0-AEC1-A77D9EE406F4}"/>
                </a:ext>
              </a:extLst>
            </p:cNvPr>
            <p:cNvSpPr txBox="1"/>
            <p:nvPr/>
          </p:nvSpPr>
          <p:spPr>
            <a:xfrm>
              <a:off x="7092530" y="4986272"/>
              <a:ext cx="1870986" cy="276999"/>
            </a:xfrm>
            <a:prstGeom prst="rect">
              <a:avLst/>
            </a:prstGeom>
            <a:solidFill>
              <a:schemeClr val="bg1"/>
            </a:solidFill>
          </p:spPr>
          <p:txBody>
            <a:bodyPr wrap="square" rtlCol="0">
              <a:spAutoFit/>
            </a:bodyPr>
            <a:lstStyle/>
            <a:p>
              <a:pPr algn="r"/>
              <a:r>
                <a:rPr lang="en-US" sz="1200" dirty="0"/>
                <a:t>Recoil threshold in eV</a:t>
              </a:r>
            </a:p>
          </p:txBody>
        </p:sp>
      </p:grpSp>
    </p:spTree>
    <p:extLst>
      <p:ext uri="{BB962C8B-B14F-4D97-AF65-F5344CB8AC3E}">
        <p14:creationId xmlns:p14="http://schemas.microsoft.com/office/powerpoint/2010/main" val="260998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6D4117-81A2-4255-A751-DD2B34E19EC1}" type="slidenum">
              <a:rPr lang="en-US" smtClean="0"/>
              <a:t>3</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60320" y="-512064"/>
            <a:ext cx="6635486" cy="442365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49585" y="4170200"/>
            <a:ext cx="3451620" cy="2778847"/>
          </a:xfrm>
        </p:spPr>
      </p:pic>
      <p:sp>
        <p:nvSpPr>
          <p:cNvPr id="2" name="Title 1"/>
          <p:cNvSpPr>
            <a:spLocks noGrp="1"/>
          </p:cNvSpPr>
          <p:nvPr>
            <p:ph type="title"/>
          </p:nvPr>
        </p:nvSpPr>
        <p:spPr>
          <a:xfrm>
            <a:off x="3803904" y="0"/>
            <a:ext cx="5312664" cy="812738"/>
          </a:xfrm>
        </p:spPr>
        <p:txBody>
          <a:bodyPr>
            <a:normAutofit fontScale="90000"/>
          </a:bodyPr>
          <a:lstStyle/>
          <a:p>
            <a:r>
              <a:rPr lang="en-US" sz="2800" b="1" dirty="0" err="1">
                <a:latin typeface="AR CENA" panose="02000000000000000000" pitchFamily="2" charset="0"/>
              </a:rPr>
              <a:t>SuperCDMS</a:t>
            </a:r>
            <a:r>
              <a:rPr lang="en-US" sz="2800" b="1" dirty="0">
                <a:latin typeface="AR CENA" panose="02000000000000000000" pitchFamily="2" charset="0"/>
              </a:rPr>
              <a:t> </a:t>
            </a:r>
            <a:r>
              <a:rPr lang="en-US" sz="2800" b="1" dirty="0" err="1">
                <a:latin typeface="AR CENA" panose="02000000000000000000" pitchFamily="2" charset="0"/>
              </a:rPr>
              <a:t>iZIP</a:t>
            </a:r>
            <a:r>
              <a:rPr lang="en-US" sz="2800" b="1" dirty="0">
                <a:latin typeface="AR CENA" panose="02000000000000000000" pitchFamily="2" charset="0"/>
              </a:rPr>
              <a:t> and HV Detector Technologies </a:t>
            </a:r>
          </a:p>
        </p:txBody>
      </p:sp>
      <p:sp>
        <p:nvSpPr>
          <p:cNvPr id="6" name="TextBox 5"/>
          <p:cNvSpPr txBox="1"/>
          <p:nvPr/>
        </p:nvSpPr>
        <p:spPr>
          <a:xfrm>
            <a:off x="4825433" y="713641"/>
            <a:ext cx="4133081" cy="1600438"/>
          </a:xfrm>
          <a:prstGeom prst="rect">
            <a:avLst/>
          </a:prstGeom>
          <a:noFill/>
        </p:spPr>
        <p:txBody>
          <a:bodyPr wrap="square" rtlCol="0">
            <a:spAutoFit/>
          </a:bodyPr>
          <a:lstStyle/>
          <a:p>
            <a:r>
              <a:rPr lang="en-US" sz="1400" b="1" dirty="0" err="1"/>
              <a:t>iZIP</a:t>
            </a:r>
            <a:r>
              <a:rPr lang="en-US" sz="1400" b="1" dirty="0"/>
              <a:t> Detector with ionization and phonon sensors for Electron Recoil (ER) and Nuclear Recoil (NR) discrimination to ~</a:t>
            </a:r>
            <a:r>
              <a:rPr lang="en-US" sz="1400" b="1" dirty="0" err="1"/>
              <a:t>keVnr</a:t>
            </a:r>
            <a:r>
              <a:rPr lang="en-US" sz="1400" b="1" dirty="0"/>
              <a:t> scale. Low voltage (~3V) operation. Threshold dominated by ionization noise and reduced ionization yield (</a:t>
            </a:r>
            <a:r>
              <a:rPr lang="en-US" sz="1400" b="1" dirty="0" err="1"/>
              <a:t>Lindhard</a:t>
            </a:r>
            <a:r>
              <a:rPr lang="en-US" sz="1400" b="1" dirty="0"/>
              <a:t>) at low Energy</a:t>
            </a:r>
          </a:p>
          <a:p>
            <a:r>
              <a:rPr lang="en-US" altLang="en-US" sz="1400" dirty="0">
                <a:solidFill>
                  <a:srgbClr val="222222"/>
                </a:solidFill>
                <a:cs typeface="Arial" panose="020B0604020202020204" pitchFamily="34" charset="0"/>
              </a:rPr>
              <a:t> </a:t>
            </a:r>
            <a:r>
              <a:rPr lang="en-US" altLang="en-US" sz="1400" dirty="0">
                <a:solidFill>
                  <a:srgbClr val="1155CC"/>
                </a:solidFill>
                <a:cs typeface="Arial" panose="020B0604020202020204" pitchFamily="34" charset="0"/>
                <a:hlinkClick r:id="rId4"/>
              </a:rPr>
              <a:t>https://arxiv.org/pdf/1610.00006.pdf</a:t>
            </a:r>
            <a:r>
              <a:rPr lang="en-US" altLang="en-US" sz="1400" dirty="0"/>
              <a:t> </a:t>
            </a:r>
            <a:endParaRPr lang="en-US" sz="1400" b="1" i="1" dirty="0">
              <a:solidFill>
                <a:srgbClr val="FF0000"/>
              </a:solidFill>
            </a:endParaRPr>
          </a:p>
          <a:p>
            <a:endParaRPr lang="en-US" sz="1400" b="1" i="1" dirty="0">
              <a:solidFill>
                <a:srgbClr val="FF0000"/>
              </a:solidFill>
            </a:endParaRPr>
          </a:p>
        </p:txBody>
      </p:sp>
      <p:sp>
        <p:nvSpPr>
          <p:cNvPr id="8" name="TextBox 7"/>
          <p:cNvSpPr txBox="1"/>
          <p:nvPr/>
        </p:nvSpPr>
        <p:spPr>
          <a:xfrm>
            <a:off x="20700" y="5735078"/>
            <a:ext cx="5728885" cy="1200329"/>
          </a:xfrm>
          <a:prstGeom prst="rect">
            <a:avLst/>
          </a:prstGeom>
          <a:noFill/>
        </p:spPr>
        <p:txBody>
          <a:bodyPr wrap="square" rtlCol="0">
            <a:spAutoFit/>
          </a:bodyPr>
          <a:lstStyle/>
          <a:p>
            <a:r>
              <a:rPr lang="en-US" b="1" dirty="0"/>
              <a:t>High Voltage : Phonon signal dominated by NTL phonons. Thus, we lose the independent primary phonon measurement. High Voltage Detector with no discrimination, but low threshold of ~100 </a:t>
            </a:r>
            <a:r>
              <a:rPr lang="en-US" b="1" dirty="0" err="1"/>
              <a:t>eVnr</a:t>
            </a:r>
            <a:r>
              <a:rPr lang="en-US" b="1" dirty="0"/>
              <a:t>. </a:t>
            </a:r>
          </a:p>
        </p:txBody>
      </p:sp>
      <p:grpSp>
        <p:nvGrpSpPr>
          <p:cNvPr id="12" name="Group 11"/>
          <p:cNvGrpSpPr/>
          <p:nvPr/>
        </p:nvGrpSpPr>
        <p:grpSpPr>
          <a:xfrm>
            <a:off x="88385" y="3711001"/>
            <a:ext cx="5525878" cy="2125496"/>
            <a:chOff x="2018892" y="5652637"/>
            <a:chExt cx="3825118" cy="1200394"/>
          </a:xfrm>
        </p:grpSpPr>
        <p:grpSp>
          <p:nvGrpSpPr>
            <p:cNvPr id="13" name="Group 12"/>
            <p:cNvGrpSpPr/>
            <p:nvPr/>
          </p:nvGrpSpPr>
          <p:grpSpPr>
            <a:xfrm>
              <a:off x="2018892" y="5652637"/>
              <a:ext cx="3353363" cy="1200394"/>
              <a:chOff x="-108433" y="3631693"/>
              <a:chExt cx="8415029" cy="3130303"/>
            </a:xfrm>
          </p:grpSpPr>
          <p:pic>
            <p:nvPicPr>
              <p:cNvPr id="19" name="Picture 18"/>
              <p:cNvPicPr>
                <a:picLocks noChangeAspect="1"/>
              </p:cNvPicPr>
              <p:nvPr/>
            </p:nvPicPr>
            <p:blipFill>
              <a:blip r:embed="rId5"/>
              <a:stretch>
                <a:fillRect/>
              </a:stretch>
            </p:blipFill>
            <p:spPr>
              <a:xfrm>
                <a:off x="5017419" y="5189252"/>
                <a:ext cx="3289177" cy="1572744"/>
              </a:xfrm>
              <a:prstGeom prst="rect">
                <a:avLst/>
              </a:prstGeom>
            </p:spPr>
          </p:pic>
          <p:pic>
            <p:nvPicPr>
              <p:cNvPr id="20" name="Picture 19"/>
              <p:cNvPicPr>
                <a:picLocks noChangeAspect="1"/>
              </p:cNvPicPr>
              <p:nvPr/>
            </p:nvPicPr>
            <p:blipFill>
              <a:blip r:embed="rId6"/>
              <a:stretch>
                <a:fillRect/>
              </a:stretch>
            </p:blipFill>
            <p:spPr>
              <a:xfrm>
                <a:off x="-108433" y="3631693"/>
                <a:ext cx="5019783" cy="2921567"/>
              </a:xfrm>
              <a:prstGeom prst="rect">
                <a:avLst/>
              </a:prstGeom>
            </p:spPr>
          </p:pic>
        </p:grpSp>
        <p:sp>
          <p:nvSpPr>
            <p:cNvPr id="18" name="TextBox 17"/>
            <p:cNvSpPr txBox="1"/>
            <p:nvPr/>
          </p:nvSpPr>
          <p:spPr>
            <a:xfrm>
              <a:off x="4035684" y="5956873"/>
              <a:ext cx="1808326" cy="295493"/>
            </a:xfrm>
            <a:prstGeom prst="rect">
              <a:avLst/>
            </a:prstGeom>
            <a:solidFill>
              <a:srgbClr val="FFFF00"/>
            </a:solidFill>
          </p:spPr>
          <p:txBody>
            <a:bodyPr wrap="square" rtlCol="0">
              <a:spAutoFit/>
            </a:bodyPr>
            <a:lstStyle/>
            <a:p>
              <a:r>
                <a:rPr lang="en-US" sz="1400" b="1" dirty="0"/>
                <a:t>Trick to overcome </a:t>
              </a:r>
              <a:r>
                <a:rPr lang="en-US" sz="1400" b="1" dirty="0" err="1"/>
                <a:t>Lindhard</a:t>
              </a:r>
              <a:r>
                <a:rPr lang="en-US" sz="1400" b="1" dirty="0"/>
                <a:t>: convert ionization to phonon</a:t>
              </a:r>
            </a:p>
          </p:txBody>
        </p:sp>
      </p:grpSp>
      <p:sp>
        <p:nvSpPr>
          <p:cNvPr id="3" name="TextBox 2">
            <a:extLst>
              <a:ext uri="{FF2B5EF4-FFF2-40B4-BE49-F238E27FC236}">
                <a16:creationId xmlns:a16="http://schemas.microsoft.com/office/drawing/2014/main" id="{6ABF0496-D015-4B59-8FEC-E49C5DA26EB1}"/>
              </a:ext>
            </a:extLst>
          </p:cNvPr>
          <p:cNvSpPr txBox="1"/>
          <p:nvPr/>
        </p:nvSpPr>
        <p:spPr>
          <a:xfrm>
            <a:off x="5638326" y="6582565"/>
            <a:ext cx="3749746" cy="338554"/>
          </a:xfrm>
          <a:prstGeom prst="rect">
            <a:avLst/>
          </a:prstGeom>
          <a:noFill/>
        </p:spPr>
        <p:txBody>
          <a:bodyPr wrap="square" rtlCol="0">
            <a:spAutoFit/>
          </a:bodyPr>
          <a:lstStyle/>
          <a:p>
            <a:r>
              <a:rPr lang="en-US" sz="1600" b="1" i="1" dirty="0"/>
              <a:t>First SNOLAB Si HV  (fabricated at TAMU)</a:t>
            </a:r>
            <a:endParaRPr lang="en-US" sz="1600" dirty="0"/>
          </a:p>
        </p:txBody>
      </p:sp>
      <p:sp>
        <p:nvSpPr>
          <p:cNvPr id="21" name="TextBox 20">
            <a:extLst>
              <a:ext uri="{FF2B5EF4-FFF2-40B4-BE49-F238E27FC236}">
                <a16:creationId xmlns:a16="http://schemas.microsoft.com/office/drawing/2014/main" id="{B72ECF7C-8874-4C24-8A80-CDB1BC4FED59}"/>
              </a:ext>
            </a:extLst>
          </p:cNvPr>
          <p:cNvSpPr txBox="1"/>
          <p:nvPr/>
        </p:nvSpPr>
        <p:spPr>
          <a:xfrm>
            <a:off x="272908" y="37675"/>
            <a:ext cx="4299092" cy="338554"/>
          </a:xfrm>
          <a:prstGeom prst="rect">
            <a:avLst/>
          </a:prstGeom>
          <a:noFill/>
        </p:spPr>
        <p:txBody>
          <a:bodyPr wrap="square" rtlCol="0">
            <a:spAutoFit/>
          </a:bodyPr>
          <a:lstStyle/>
          <a:p>
            <a:r>
              <a:rPr lang="en-US" sz="1600" b="1" i="1" dirty="0"/>
              <a:t>First SNOLAB Ge </a:t>
            </a:r>
            <a:r>
              <a:rPr lang="en-US" sz="1600" b="1" i="1" dirty="0" err="1"/>
              <a:t>iZIP</a:t>
            </a:r>
            <a:r>
              <a:rPr lang="en-US" sz="1600" b="1" i="1" dirty="0"/>
              <a:t>  (fabricated at TAMU)</a:t>
            </a:r>
            <a:endParaRPr lang="en-US" sz="1600" dirty="0"/>
          </a:p>
        </p:txBody>
      </p:sp>
      <p:pic>
        <p:nvPicPr>
          <p:cNvPr id="22" name="Content Placeholder 3" descr="sensors.jpg">
            <a:extLst>
              <a:ext uri="{FF2B5EF4-FFF2-40B4-BE49-F238E27FC236}">
                <a16:creationId xmlns:a16="http://schemas.microsoft.com/office/drawing/2014/main" id="{BDA7912B-3D32-4930-9ED7-C847C17BABF8}"/>
              </a:ext>
            </a:extLst>
          </p:cNvPr>
          <p:cNvPicPr>
            <a:picLocks noChangeAspect="1"/>
          </p:cNvPicPr>
          <p:nvPr/>
        </p:nvPicPr>
        <p:blipFill>
          <a:blip r:embed="rId7" cstate="print"/>
          <a:stretch>
            <a:fillRect/>
          </a:stretch>
        </p:blipFill>
        <p:spPr>
          <a:xfrm>
            <a:off x="220323" y="389843"/>
            <a:ext cx="2735507" cy="2031876"/>
          </a:xfrm>
          <a:prstGeom prst="rect">
            <a:avLst/>
          </a:prstGeom>
        </p:spPr>
      </p:pic>
      <p:grpSp>
        <p:nvGrpSpPr>
          <p:cNvPr id="14" name="Group 71"/>
          <p:cNvGrpSpPr/>
          <p:nvPr/>
        </p:nvGrpSpPr>
        <p:grpSpPr>
          <a:xfrm>
            <a:off x="2544315" y="1853756"/>
            <a:ext cx="3122763" cy="2337713"/>
            <a:chOff x="533400" y="2183487"/>
            <a:chExt cx="3122763" cy="2337713"/>
          </a:xfrm>
        </p:grpSpPr>
        <p:pic>
          <p:nvPicPr>
            <p:cNvPr id="15" name="Picture 39" descr="ionization_phonon_nobeta"/>
            <p:cNvPicPr>
              <a:picLocks noChangeAspect="1" noChangeArrowheads="1"/>
            </p:cNvPicPr>
            <p:nvPr/>
          </p:nvPicPr>
          <p:blipFill>
            <a:blip r:embed="rId8" cstate="print"/>
            <a:srcRect/>
            <a:stretch>
              <a:fillRect/>
            </a:stretch>
          </p:blipFill>
          <p:spPr bwMode="auto">
            <a:xfrm>
              <a:off x="685800" y="2362200"/>
              <a:ext cx="2970363" cy="2159000"/>
            </a:xfrm>
            <a:prstGeom prst="rect">
              <a:avLst/>
            </a:prstGeom>
            <a:noFill/>
            <a:ln w="9525">
              <a:noFill/>
              <a:miter lim="800000"/>
              <a:headEnd/>
              <a:tailEnd/>
            </a:ln>
          </p:spPr>
        </p:pic>
        <p:sp>
          <p:nvSpPr>
            <p:cNvPr id="16" name="TextBox 15"/>
            <p:cNvSpPr txBox="1"/>
            <p:nvPr/>
          </p:nvSpPr>
          <p:spPr>
            <a:xfrm>
              <a:off x="1676400" y="2183487"/>
              <a:ext cx="1143000" cy="430887"/>
            </a:xfrm>
            <a:prstGeom prst="rect">
              <a:avLst/>
            </a:prstGeom>
            <a:solidFill>
              <a:srgbClr val="92D050"/>
            </a:solidFill>
          </p:spPr>
          <p:txBody>
            <a:bodyPr wrap="square" rtlCol="0">
              <a:spAutoFit/>
            </a:bodyPr>
            <a:lstStyle/>
            <a:p>
              <a:r>
                <a:rPr lang="en-US" sz="2200" dirty="0">
                  <a:latin typeface="Calibri" pitchFamily="34" charset="0"/>
                  <a:cs typeface="Calibri" pitchFamily="34" charset="0"/>
                </a:rPr>
                <a:t>Phonon</a:t>
              </a:r>
            </a:p>
          </p:txBody>
        </p:sp>
        <p:sp>
          <p:nvSpPr>
            <p:cNvPr id="17" name="TextBox 16"/>
            <p:cNvSpPr txBox="1"/>
            <p:nvPr/>
          </p:nvSpPr>
          <p:spPr>
            <a:xfrm rot="16200000">
              <a:off x="27860" y="3020140"/>
              <a:ext cx="1441967" cy="430887"/>
            </a:xfrm>
            <a:prstGeom prst="rect">
              <a:avLst/>
            </a:prstGeom>
            <a:solidFill>
              <a:srgbClr val="92D050"/>
            </a:solidFill>
          </p:spPr>
          <p:txBody>
            <a:bodyPr wrap="square" rtlCol="0">
              <a:spAutoFit/>
            </a:bodyPr>
            <a:lstStyle/>
            <a:p>
              <a:r>
                <a:rPr lang="en-US" sz="2200" dirty="0">
                  <a:latin typeface="Calibri" pitchFamily="34" charset="0"/>
                  <a:cs typeface="Calibri" pitchFamily="34" charset="0"/>
                </a:rPr>
                <a:t>Ionization</a:t>
              </a:r>
            </a:p>
          </p:txBody>
        </p:sp>
      </p:grpSp>
      <p:pic>
        <p:nvPicPr>
          <p:cNvPr id="23" name="Picture 5">
            <a:extLst>
              <a:ext uri="{FF2B5EF4-FFF2-40B4-BE49-F238E27FC236}">
                <a16:creationId xmlns:a16="http://schemas.microsoft.com/office/drawing/2014/main" id="{BD9BB44B-A330-49AE-AA7D-D19C02053FBC}"/>
              </a:ext>
            </a:extLst>
          </p:cNvPr>
          <p:cNvPicPr>
            <a:picLocks noChangeAspect="1" noChangeArrowheads="1"/>
          </p:cNvPicPr>
          <p:nvPr/>
        </p:nvPicPr>
        <p:blipFill>
          <a:blip r:embed="rId9" cstate="print"/>
          <a:srcRect/>
          <a:stretch>
            <a:fillRect/>
          </a:stretch>
        </p:blipFill>
        <p:spPr bwMode="auto">
          <a:xfrm>
            <a:off x="3364539" y="328335"/>
            <a:ext cx="1298829" cy="1044156"/>
          </a:xfrm>
          <a:prstGeom prst="rect">
            <a:avLst/>
          </a:prstGeom>
          <a:noFill/>
          <a:ln w="9525">
            <a:noFill/>
            <a:miter lim="800000"/>
            <a:headEnd/>
            <a:tailEnd/>
          </a:ln>
        </p:spPr>
      </p:pic>
    </p:spTree>
    <p:extLst>
      <p:ext uri="{BB962C8B-B14F-4D97-AF65-F5344CB8AC3E}">
        <p14:creationId xmlns:p14="http://schemas.microsoft.com/office/powerpoint/2010/main" val="38589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492875"/>
            <a:ext cx="2057400" cy="365125"/>
          </a:xfrm>
        </p:spPr>
        <p:txBody>
          <a:bodyPr/>
          <a:lstStyle/>
          <a:p>
            <a:fld id="{969B9580-D023-1B4E-A35E-05C2349E9B8B}" type="slidenum">
              <a:rPr lang="en-US" smtClean="0"/>
              <a:pPr/>
              <a:t>4</a:t>
            </a:fld>
            <a:endParaRPr lang="en-US"/>
          </a:p>
        </p:txBody>
      </p:sp>
      <p:pic>
        <p:nvPicPr>
          <p:cNvPr id="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005858" y="1506550"/>
            <a:ext cx="7357310" cy="3345593"/>
          </a:xfrm>
        </p:spPr>
      </p:pic>
      <p:sp>
        <p:nvSpPr>
          <p:cNvPr id="2" name="Title 1"/>
          <p:cNvSpPr>
            <a:spLocks noGrp="1"/>
          </p:cNvSpPr>
          <p:nvPr>
            <p:ph type="title"/>
          </p:nvPr>
        </p:nvSpPr>
        <p:spPr>
          <a:xfrm>
            <a:off x="0" y="0"/>
            <a:ext cx="3886200" cy="715963"/>
          </a:xfrm>
          <a:solidFill>
            <a:schemeClr val="bg1"/>
          </a:solidFill>
        </p:spPr>
        <p:txBody>
          <a:bodyPr>
            <a:noAutofit/>
          </a:bodyPr>
          <a:lstStyle/>
          <a:p>
            <a:r>
              <a:rPr lang="en-US" sz="2800" b="1" dirty="0">
                <a:latin typeface="AR CENA" panose="02000000000000000000" pitchFamily="2" charset="0"/>
              </a:rPr>
              <a:t>MI</a:t>
            </a:r>
            <a:r>
              <a:rPr lang="en-US" sz="2800" b="1" dirty="0">
                <a:latin typeface="AR CENA" panose="02000000000000000000" pitchFamily="2" charset="0"/>
                <a:sym typeface="Symbol" panose="05050102010706020507" pitchFamily="18" charset="2"/>
              </a:rPr>
              <a:t></a:t>
            </a:r>
            <a:r>
              <a:rPr lang="en-US" sz="2800" b="1" dirty="0">
                <a:latin typeface="AR CENA" panose="02000000000000000000" pitchFamily="2" charset="0"/>
              </a:rPr>
              <a:t>ER Experiment</a:t>
            </a:r>
          </a:p>
        </p:txBody>
      </p:sp>
      <p:sp>
        <p:nvSpPr>
          <p:cNvPr id="4" name="TextBox 3"/>
          <p:cNvSpPr txBox="1"/>
          <p:nvPr/>
        </p:nvSpPr>
        <p:spPr>
          <a:xfrm>
            <a:off x="1288333" y="753607"/>
            <a:ext cx="1482576" cy="461665"/>
          </a:xfrm>
          <a:prstGeom prst="rect">
            <a:avLst/>
          </a:prstGeom>
          <a:noFill/>
        </p:spPr>
        <p:txBody>
          <a:bodyPr wrap="square" rtlCol="0">
            <a:spAutoFit/>
          </a:bodyPr>
          <a:lstStyle/>
          <a:p>
            <a:r>
              <a:rPr lang="en-US" sz="2400" b="1" dirty="0">
                <a:solidFill>
                  <a:srgbClr val="FF0000"/>
                </a:solidFill>
              </a:rPr>
              <a:t>Top View</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05674" y="2216621"/>
            <a:ext cx="668797" cy="962725"/>
          </a:xfrm>
          <a:prstGeom prst="rect">
            <a:avLst/>
          </a:prstGeom>
        </p:spPr>
      </p:pic>
      <p:sp>
        <p:nvSpPr>
          <p:cNvPr id="10" name="TextBox 9"/>
          <p:cNvSpPr txBox="1"/>
          <p:nvPr/>
        </p:nvSpPr>
        <p:spPr>
          <a:xfrm>
            <a:off x="-2408" y="6396744"/>
            <a:ext cx="7241408" cy="461665"/>
          </a:xfrm>
          <a:prstGeom prst="rect">
            <a:avLst/>
          </a:prstGeom>
          <a:solidFill>
            <a:srgbClr val="FFFF00"/>
          </a:solidFill>
        </p:spPr>
        <p:txBody>
          <a:bodyPr wrap="square" rtlCol="0">
            <a:spAutoFit/>
          </a:bodyPr>
          <a:lstStyle/>
          <a:p>
            <a:r>
              <a:rPr lang="en-US" sz="2400" b="1" dirty="0"/>
              <a:t>Precisely Movable Core to Probe m-scale Oscillation</a:t>
            </a:r>
          </a:p>
        </p:txBody>
      </p:sp>
      <p:sp>
        <p:nvSpPr>
          <p:cNvPr id="13" name="TextBox 12"/>
          <p:cNvSpPr txBox="1"/>
          <p:nvPr/>
        </p:nvSpPr>
        <p:spPr>
          <a:xfrm>
            <a:off x="3657599" y="33503"/>
            <a:ext cx="5486401" cy="1477328"/>
          </a:xfrm>
          <a:prstGeom prst="rect">
            <a:avLst/>
          </a:prstGeom>
          <a:noFill/>
          <a:ln w="38100">
            <a:solidFill>
              <a:srgbClr val="FF0000"/>
            </a:solidFill>
          </a:ln>
        </p:spPr>
        <p:txBody>
          <a:bodyPr wrap="square" rtlCol="0">
            <a:spAutoFit/>
          </a:bodyPr>
          <a:lstStyle/>
          <a:p>
            <a:r>
              <a:rPr lang="en-US" b="1" dirty="0"/>
              <a:t>Key Features</a:t>
            </a:r>
          </a:p>
          <a:p>
            <a:pPr marL="342891" indent="-342891">
              <a:buFont typeface="+mj-lt"/>
              <a:buAutoNum type="arabicPeriod"/>
            </a:pPr>
            <a:r>
              <a:rPr lang="en-US" b="1" dirty="0"/>
              <a:t>Low-threshold (&lt;100 eV) with sensitivity to CNS</a:t>
            </a:r>
          </a:p>
          <a:p>
            <a:pPr marL="342891" indent="-342891">
              <a:buFont typeface="+mj-lt"/>
              <a:buAutoNum type="arabicPeriod"/>
            </a:pPr>
            <a:r>
              <a:rPr lang="en-US" b="1" dirty="0"/>
              <a:t>2-10 m proximity to core (rate enhancement)</a:t>
            </a:r>
          </a:p>
          <a:p>
            <a:pPr marL="342891" indent="-342891">
              <a:buFont typeface="+mj-lt"/>
              <a:buAutoNum type="arabicPeriod"/>
            </a:pPr>
            <a:r>
              <a:rPr lang="en-US" b="1" dirty="0"/>
              <a:t>Moveable Core tests short baseline oscillation</a:t>
            </a:r>
          </a:p>
          <a:p>
            <a:pPr marL="342891" indent="-342891">
              <a:buFont typeface="+mj-lt"/>
              <a:buAutoNum type="arabicPeriod"/>
            </a:pPr>
            <a:r>
              <a:rPr lang="en-US" b="1" dirty="0"/>
              <a:t>CNS sensitivity in a few months</a:t>
            </a:r>
          </a:p>
        </p:txBody>
      </p:sp>
      <p:pic>
        <p:nvPicPr>
          <p:cNvPr id="3" name="Picture 2" descr="Oscillation_Integrated.pdf">
            <a:extLst>
              <a:ext uri="{FF2B5EF4-FFF2-40B4-BE49-F238E27FC236}">
                <a16:creationId xmlns:a16="http://schemas.microsoft.com/office/drawing/2014/main" id="{7CEFD41D-AFB0-4086-A213-B9E2FEC13740}"/>
              </a:ext>
            </a:extLst>
          </p:cNvPr>
          <p:cNvPicPr>
            <a:picLocks noChangeAspect="1"/>
          </p:cNvPicPr>
          <p:nvPr/>
        </p:nvPicPr>
        <p:blipFill>
          <a:blip r:embed="rId4"/>
          <a:stretch>
            <a:fillRect/>
          </a:stretch>
        </p:blipFill>
        <p:spPr>
          <a:xfrm rot="5400000">
            <a:off x="3254953" y="2377053"/>
            <a:ext cx="4749199" cy="3191462"/>
          </a:xfrm>
          <a:prstGeom prst="rect">
            <a:avLst/>
          </a:prstGeom>
        </p:spPr>
      </p:pic>
      <p:pic>
        <p:nvPicPr>
          <p:cNvPr id="16" name="Picture 15">
            <a:extLst>
              <a:ext uri="{FF2B5EF4-FFF2-40B4-BE49-F238E27FC236}">
                <a16:creationId xmlns:a16="http://schemas.microsoft.com/office/drawing/2014/main" id="{17DD689E-8A58-4F74-BB2A-13BDED666664}"/>
              </a:ext>
            </a:extLst>
          </p:cNvPr>
          <p:cNvPicPr>
            <a:picLocks noChangeAspect="1"/>
          </p:cNvPicPr>
          <p:nvPr/>
        </p:nvPicPr>
        <p:blipFill>
          <a:blip r:embed="rId5"/>
          <a:stretch>
            <a:fillRect/>
          </a:stretch>
        </p:blipFill>
        <p:spPr>
          <a:xfrm rot="5400000">
            <a:off x="1586183" y="3538262"/>
            <a:ext cx="4064225" cy="831051"/>
          </a:xfrm>
          <a:prstGeom prst="rect">
            <a:avLst/>
          </a:prstGeom>
        </p:spPr>
      </p:pic>
      <p:sp>
        <p:nvSpPr>
          <p:cNvPr id="17" name="Explosion 1 13">
            <a:extLst>
              <a:ext uri="{FF2B5EF4-FFF2-40B4-BE49-F238E27FC236}">
                <a16:creationId xmlns:a16="http://schemas.microsoft.com/office/drawing/2014/main" id="{DF3B1AAB-A56D-4846-B205-947CF5D10AB3}"/>
              </a:ext>
            </a:extLst>
          </p:cNvPr>
          <p:cNvSpPr/>
          <p:nvPr/>
        </p:nvSpPr>
        <p:spPr>
          <a:xfrm>
            <a:off x="4572000" y="1640967"/>
            <a:ext cx="533400" cy="3810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714584-E7EC-4993-86BF-09EF3B969459}"/>
              </a:ext>
            </a:extLst>
          </p:cNvPr>
          <p:cNvSpPr txBox="1"/>
          <p:nvPr/>
        </p:nvSpPr>
        <p:spPr>
          <a:xfrm>
            <a:off x="5730240" y="2051652"/>
            <a:ext cx="3413760" cy="646331"/>
          </a:xfrm>
          <a:prstGeom prst="rect">
            <a:avLst/>
          </a:prstGeom>
          <a:solidFill>
            <a:schemeClr val="accent1">
              <a:lumMod val="20000"/>
              <a:lumOff val="80000"/>
            </a:schemeClr>
          </a:solidFill>
        </p:spPr>
        <p:txBody>
          <a:bodyPr wrap="square" rtlCol="0">
            <a:spAutoFit/>
          </a:bodyPr>
          <a:lstStyle/>
          <a:p>
            <a:r>
              <a:rPr lang="en-US" b="1" dirty="0"/>
              <a:t>Detect CE</a:t>
            </a:r>
            <a:r>
              <a:rPr lang="en-US" b="1" dirty="0">
                <a:sym typeface="Symbol" panose="05050102010706020507" pitchFamily="18" charset="2"/>
              </a:rPr>
              <a:t>NS and use it to probe BSM Physics, including sterile-</a:t>
            </a:r>
            <a:endParaRPr lang="en-US" b="1" dirty="0"/>
          </a:p>
        </p:txBody>
      </p:sp>
      <p:sp>
        <p:nvSpPr>
          <p:cNvPr id="20" name="TextBox 19">
            <a:extLst>
              <a:ext uri="{FF2B5EF4-FFF2-40B4-BE49-F238E27FC236}">
                <a16:creationId xmlns:a16="http://schemas.microsoft.com/office/drawing/2014/main" id="{59486EA9-DBC4-4A5E-8AB2-B1D061D91F8E}"/>
              </a:ext>
            </a:extLst>
          </p:cNvPr>
          <p:cNvSpPr txBox="1"/>
          <p:nvPr/>
        </p:nvSpPr>
        <p:spPr>
          <a:xfrm>
            <a:off x="7053943" y="4338017"/>
            <a:ext cx="2170875" cy="646331"/>
          </a:xfrm>
          <a:prstGeom prst="rect">
            <a:avLst/>
          </a:prstGeom>
          <a:solidFill>
            <a:schemeClr val="accent1">
              <a:lumMod val="20000"/>
              <a:lumOff val="80000"/>
            </a:schemeClr>
          </a:solidFill>
        </p:spPr>
        <p:txBody>
          <a:bodyPr wrap="square" rtlCol="0">
            <a:spAutoFit/>
          </a:bodyPr>
          <a:lstStyle/>
          <a:p>
            <a:r>
              <a:rPr lang="en-US" b="1" dirty="0"/>
              <a:t>Apply technology to Reactor Monitoring</a:t>
            </a:r>
          </a:p>
        </p:txBody>
      </p:sp>
    </p:spTree>
    <p:extLst>
      <p:ext uri="{BB962C8B-B14F-4D97-AF65-F5344CB8AC3E}">
        <p14:creationId xmlns:p14="http://schemas.microsoft.com/office/powerpoint/2010/main" val="1148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96296E-6 L 0.0026 0.46666 " pathEditMode="relative" rAng="0" ptsTypes="AA">
                                      <p:cBhvr>
                                        <p:cTn id="6" dur="6000" fill="hold"/>
                                        <p:tgtEl>
                                          <p:spTgt spid="9"/>
                                        </p:tgtEl>
                                        <p:attrNameLst>
                                          <p:attrName>ppt_x</p:attrName>
                                          <p:attrName>ppt_y</p:attrName>
                                        </p:attrNameLst>
                                      </p:cBhvr>
                                      <p:rCtr x="122" y="23333"/>
                                    </p:animMotion>
                                  </p:childTnLst>
                                </p:cTn>
                              </p:par>
                              <p:par>
                                <p:cTn id="7" presetID="0" presetClass="path" presetSubtype="0" accel="50000" decel="50000" fill="hold" grpId="0" nodeType="withEffect">
                                  <p:stCondLst>
                                    <p:cond delay="0"/>
                                  </p:stCondLst>
                                  <p:childTnLst>
                                    <p:animMotion origin="layout" path="M 3.33333E-6 3.7037E-7 L 3.33333E-6 0.00023 C 0.00243 0.00301 0.00521 0.00602 0.00781 0.00926 C 0.00885 0.01042 0.00955 0.0125 0.01041 0.01389 C 0.01111 0.01458 0.01163 0.01528 0.01215 0.01643 C 0.01302 0.01736 0.01319 0.01898 0.01406 0.01991 C 0.01475 0.02083 0.0158 0.0213 0.01666 0.02222 C 0.02118 0.03102 0.01545 0.02014 0.02118 0.0294 C 0.0217 0.03032 0.02222 0.03148 0.02274 0.03287 C 0.02343 0.03356 0.02413 0.03426 0.02448 0.03518 C 0.02795 0.04074 0.02517 0.03634 0.02725 0.04213 C 0.02777 0.04352 0.02847 0.04444 0.02916 0.04583 C 0.02968 0.05023 0.03003 0.05532 0.03264 0.0588 C 0.03732 0.06481 0.0335 0.05764 0.03698 0.06343 C 0.03767 0.06458 0.03802 0.06574 0.03889 0.0669 C 0.03958 0.06829 0.0408 0.06921 0.04149 0.07037 C 0.04218 0.07153 0.04253 0.07292 0.04323 0.07384 C 0.04375 0.075 0.04444 0.07546 0.04496 0.07639 C 0.04566 0.07755 0.046 0.0787 0.04687 0.08009 C 0.04878 0.0831 0.04861 0.08194 0.05121 0.08449 C 0.05191 0.08542 0.05225 0.08634 0.05295 0.08681 C 0.05451 0.09306 0.05277 0.08819 0.05659 0.09398 C 0.06024 0.1 0.05607 0.0956 0.06093 0.1 C 0.06128 0.10116 0.06128 0.10255 0.0618 0.10347 C 0.0625 0.10463 0.06371 0.10486 0.06441 0.10579 C 0.06562 0.10741 0.06701 0.1088 0.06805 0.11042 C 0.06857 0.11157 0.06909 0.11296 0.06979 0.11389 C 0.06979 0.11412 0.07413 0.12014 0.075 0.12106 L 0.07673 0.12361 C 0.07743 0.12431 0.0783 0.12477 0.07864 0.12593 C 0.08159 0.13171 0.07968 0.12847 0.08489 0.13518 C 0.08541 0.13611 0.08593 0.13704 0.08646 0.1375 C 0.08993 0.14074 0.08854 0.13912 0.09114 0.14236 C 0.09149 0.14352 0.09149 0.14491 0.09184 0.14583 C 0.09288 0.14768 0.09548 0.15046 0.09548 0.15069 C 0.09583 0.15185 0.09583 0.15324 0.09635 0.15393 C 0.09705 0.15532 0.09809 0.15556 0.09896 0.15648 C 0.10034 0.1581 0.10121 0.15995 0.1026 0.16111 C 0.10347 0.16204 0.10451 0.1625 0.10521 0.16366 C 0.10746 0.1662 0.10955 0.16852 0.11128 0.17176 C 0.11232 0.17338 0.11302 0.175 0.11406 0.17662 C 0.1151 0.17778 0.11666 0.1787 0.11753 0.18009 C 0.12604 0.19236 0.12014 0.18912 0.12639 0.1919 C 0.12743 0.19352 0.12812 0.19514 0.12899 0.19653 C 0.12968 0.19745 0.13055 0.19815 0.1309 0.19884 C 0.13142 0.2 0.13125 0.20139 0.13177 0.20231 C 0.13281 0.20486 0.13402 0.20718 0.13541 0.20949 C 0.13593 0.21088 0.13628 0.21204 0.13715 0.21296 C 0.13767 0.21389 0.13836 0.21458 0.13889 0.21528 C 0.13958 0.21643 0.1401 0.21782 0.14062 0.21898 C 0.14149 0.2206 0.14236 0.22199 0.1434 0.22361 C 0.14531 0.23518 0.14253 0.22338 0.146 0.23079 C 0.14652 0.23194 0.14635 0.2331 0.14687 0.23426 C 0.14791 0.23727 0.14861 0.23796 0.15034 0.24028 C 0.15295 0.25069 0.14878 0.23403 0.15312 0.24954 C 0.15364 0.25185 0.15451 0.25417 0.15486 0.25671 C 0.15694 0.27176 0.15399 0.25023 0.15659 0.27431 C 0.15677 0.27593 0.15711 0.27755 0.15746 0.27893 C 0.15781 0.28125 0.15816 0.2838 0.1585 0.28611 C 0.15816 0.29282 0.15816 0.29931 0.15746 0.30602 C 0.15711 0.30856 0.15607 0.31065 0.15573 0.31319 C 0.15538 0.31458 0.15521 0.3162 0.15486 0.31806 C 0.15312 0.32569 0.15416 0.32338 0.15121 0.32731 L 0.14948 0.33449 C 0.14913 0.33542 0.14913 0.33704 0.14861 0.33796 C 0.14809 0.33912 0.14722 0.34005 0.14687 0.34167 C 0.14635 0.34259 0.14635 0.34375 0.146 0.34491 C 0.14496 0.34745 0.14357 0.34977 0.14236 0.35208 L 0.14062 0.35556 C 0.1401 0.35671 0.13958 0.3581 0.13889 0.35903 C 0.13836 0.35995 0.1375 0.36065 0.13715 0.36157 C 0.13646 0.36273 0.13611 0.36412 0.13541 0.36481 C 0.13455 0.36597 0.1335 0.36667 0.13264 0.36736 C 0.13211 0.36806 0.13142 0.36898 0.1309 0.36968 C 0.13021 0.37083 0.13003 0.37245 0.12899 0.37315 C 0.12847 0.37407 0.12743 0.37407 0.12639 0.37454 C 0.11892 0.38449 0.13125 0.36898 0.12205 0.37801 C 0.12048 0.37963 0.11909 0.38171 0.11753 0.3838 L 0.11059 0.39329 C 0.10989 0.39421 0.1092 0.39468 0.10885 0.3956 C 0.10625 0.40046 0.10781 0.39861 0.10434 0.40162 C 0.10034 0.40949 0.10225 0.40671 0.09896 0.41111 C 0.09878 0.41204 0.09878 0.41343 0.09809 0.41458 C 0.09757 0.41551 0.09635 0.41597 0.09548 0.4169 C 0.09479 0.41759 0.09427 0.41829 0.09375 0.41921 C 0.09305 0.42037 0.09271 0.42176 0.09184 0.42268 C 0.09114 0.42384 0.08993 0.425 0.08923 0.42616 C 0.08854 0.42731 0.08819 0.4287 0.0875 0.42986 C 0.08663 0.43079 0.08576 0.43148 0.08489 0.43218 L 0.08316 0.43912 C 0.08281 0.44051 0.08281 0.4419 0.08211 0.44282 C 0.08142 0.44398 0.08021 0.44491 0.07951 0.4463 C 0.07882 0.44722 0.07847 0.44884 0.07777 0.44977 C 0.07309 0.45556 0.07639 0.44676 0.07066 0.4581 C 0.06788 0.46389 0.06927 0.46018 0.06701 0.46875 L 0.06632 0.47222 C 0.06666 0.47847 0.06684 0.48542 0.06701 0.49236 C 0.06753 0.51204 0.06736 0.53125 0.06805 0.55093 C 0.06805 0.55231 0.06857 0.55347 0.06892 0.5544 C 0.07205 0.57315 0.06909 0.55972 0.07239 0.57361 C 0.07274 0.57454 0.07291 0.57593 0.07343 0.57662 L 0.075 0.58056 C 0.07691 0.58819 0.07639 0.58449 0.07777 0.59768 C 0.07882 0.60764 0.07795 0.60393 0.07951 0.60995 C 0.08073 0.62338 0.08003 0.61643 0.08211 0.63125 C 0.08246 0.6331 0.08281 0.63518 0.08316 0.63704 C 0.08402 0.64213 0.08402 0.64005 0.08402 0.64306 " pathEditMode="relative" rAng="0" ptsTypes="AAAAAAAAAAAAAAAAAAAAAAAAAAAAAAAAAAAAAAAAAAAAAAAAAAAAAAAAAAAAAAAAAAAAAAAAAAAAAAAAAAAAAAAAAAAAAAAAAAAAAAAAAAA">
                                      <p:cBhvr>
                                        <p:cTn id="8" dur="6000" fill="hold"/>
                                        <p:tgtEl>
                                          <p:spTgt spid="17"/>
                                        </p:tgtEl>
                                        <p:attrNameLst>
                                          <p:attrName>ppt_x</p:attrName>
                                          <p:attrName>ppt_y</p:attrName>
                                        </p:attrNameLst>
                                      </p:cBhvr>
                                      <p:rCtr x="7917" y="3215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8350" y="768202"/>
            <a:ext cx="4769109" cy="2447528"/>
          </a:xfrm>
        </p:spPr>
        <p:txBody>
          <a:bodyPr>
            <a:normAutofit fontScale="92500" lnSpcReduction="10000"/>
          </a:bodyPr>
          <a:lstStyle/>
          <a:p>
            <a:r>
              <a:rPr lang="en-US" sz="1800" baseline="30000" dirty="0">
                <a:solidFill>
                  <a:srgbClr val="FF0000"/>
                </a:solidFill>
              </a:rPr>
              <a:t>32</a:t>
            </a:r>
            <a:r>
              <a:rPr lang="en-US" sz="1800" dirty="0">
                <a:solidFill>
                  <a:srgbClr val="FF0000"/>
                </a:solidFill>
              </a:rPr>
              <a:t>Si</a:t>
            </a:r>
            <a:r>
              <a:rPr lang="en-US" sz="1800" dirty="0"/>
              <a:t> and </a:t>
            </a:r>
            <a:r>
              <a:rPr lang="en-US" sz="1800" baseline="30000" dirty="0">
                <a:solidFill>
                  <a:srgbClr val="FF0000"/>
                </a:solidFill>
              </a:rPr>
              <a:t>3</a:t>
            </a:r>
            <a:r>
              <a:rPr lang="en-US" sz="1800" dirty="0">
                <a:solidFill>
                  <a:srgbClr val="FF0000"/>
                </a:solidFill>
              </a:rPr>
              <a:t>H</a:t>
            </a:r>
            <a:r>
              <a:rPr lang="en-US" sz="1800" dirty="0"/>
              <a:t> limiting backgrounds</a:t>
            </a:r>
          </a:p>
          <a:p>
            <a:pPr lvl="1"/>
            <a:r>
              <a:rPr lang="en-US" sz="1800" dirty="0"/>
              <a:t>β-decay in detector bulk</a:t>
            </a:r>
          </a:p>
          <a:p>
            <a:pPr lvl="1"/>
            <a:r>
              <a:rPr lang="en-US" sz="1800" baseline="30000" dirty="0"/>
              <a:t>3</a:t>
            </a:r>
            <a:r>
              <a:rPr lang="en-US" sz="1800" dirty="0"/>
              <a:t>H produced </a:t>
            </a:r>
            <a:r>
              <a:rPr lang="en-US" sz="1800" dirty="0" err="1"/>
              <a:t>cosmogenically</a:t>
            </a:r>
            <a:r>
              <a:rPr lang="en-US" sz="1800" dirty="0"/>
              <a:t> in Ge and Si, builds up over time (τ = 12.3y )</a:t>
            </a:r>
            <a:endParaRPr lang="en-US" sz="1800" baseline="30000" dirty="0"/>
          </a:p>
          <a:p>
            <a:pPr lvl="1"/>
            <a:r>
              <a:rPr lang="en-US" sz="1800" baseline="30000" dirty="0"/>
              <a:t>32</a:t>
            </a:r>
            <a:r>
              <a:rPr lang="en-US" sz="1800" dirty="0"/>
              <a:t>Si produced </a:t>
            </a:r>
            <a:r>
              <a:rPr lang="en-US" sz="1800" dirty="0" err="1"/>
              <a:t>cosmogenically</a:t>
            </a:r>
            <a:r>
              <a:rPr lang="en-US" sz="1800" dirty="0"/>
              <a:t> from argon in atmosphere, seeps into natural Si and ends up in crystals</a:t>
            </a:r>
          </a:p>
          <a:p>
            <a:pPr marL="342900" lvl="1" indent="-342900">
              <a:buFont typeface="Arial"/>
              <a:buChar char="•"/>
            </a:pPr>
            <a:r>
              <a:rPr lang="en-US" sz="1800" dirty="0"/>
              <a:t>Some control by limiting surface exposure of components and detectors</a:t>
            </a:r>
          </a:p>
        </p:txBody>
      </p:sp>
      <p:sp>
        <p:nvSpPr>
          <p:cNvPr id="4" name="Slide Number Placeholder 3"/>
          <p:cNvSpPr>
            <a:spLocks noGrp="1"/>
          </p:cNvSpPr>
          <p:nvPr>
            <p:ph type="sldNum" sz="quarter" idx="12"/>
          </p:nvPr>
        </p:nvSpPr>
        <p:spPr/>
        <p:txBody>
          <a:bodyPr/>
          <a:lstStyle/>
          <a:p>
            <a:fld id="{1DA1F9DB-8D5C-564A-BD31-8F7A05F60E9D}" type="slidenum">
              <a:rPr lang="en-US" smtClean="0"/>
              <a:pPr/>
              <a:t>5</a:t>
            </a:fld>
            <a:endParaRPr lang="en-US"/>
          </a:p>
        </p:txBody>
      </p:sp>
      <p:sp>
        <p:nvSpPr>
          <p:cNvPr id="5" name="Title 4"/>
          <p:cNvSpPr>
            <a:spLocks noGrp="1"/>
          </p:cNvSpPr>
          <p:nvPr>
            <p:ph type="title"/>
          </p:nvPr>
        </p:nvSpPr>
        <p:spPr>
          <a:xfrm>
            <a:off x="152400" y="85506"/>
            <a:ext cx="8915400" cy="646331"/>
          </a:xfrm>
        </p:spPr>
        <p:txBody>
          <a:bodyPr>
            <a:normAutofit fontScale="90000"/>
          </a:bodyPr>
          <a:lstStyle/>
          <a:p>
            <a:r>
              <a:rPr lang="en-US" sz="2600" b="1" dirty="0">
                <a:latin typeface="AR CENA"/>
              </a:rPr>
              <a:t>Need low threshold or background rejection? </a:t>
            </a:r>
            <a:br>
              <a:rPr lang="en-US" sz="2600" b="1" dirty="0">
                <a:latin typeface="AR CENA"/>
              </a:rPr>
            </a:br>
            <a:r>
              <a:rPr lang="en-US" sz="2600" b="1" dirty="0">
                <a:latin typeface="AR CENA"/>
              </a:rPr>
              <a:t>Expected Backgrounds in High Voltage Detectors</a:t>
            </a:r>
          </a:p>
        </p:txBody>
      </p:sp>
      <p:pic>
        <p:nvPicPr>
          <p:cNvPr id="7" name="Picture 6" descr="Screen Shot 2017-05-15 at 1.36.17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60" y="878677"/>
            <a:ext cx="3165913" cy="4632154"/>
          </a:xfrm>
          <a:prstGeom prst="rect">
            <a:avLst/>
          </a:prstGeom>
        </p:spPr>
      </p:pic>
      <p:sp>
        <p:nvSpPr>
          <p:cNvPr id="8" name="TextBox 7"/>
          <p:cNvSpPr txBox="1"/>
          <p:nvPr/>
        </p:nvSpPr>
        <p:spPr>
          <a:xfrm>
            <a:off x="1715681" y="835329"/>
            <a:ext cx="442574" cy="523220"/>
          </a:xfrm>
          <a:prstGeom prst="rect">
            <a:avLst/>
          </a:prstGeom>
          <a:noFill/>
        </p:spPr>
        <p:txBody>
          <a:bodyPr wrap="none" rtlCol="0">
            <a:spAutoFit/>
          </a:bodyPr>
          <a:lstStyle/>
          <a:p>
            <a:r>
              <a:rPr lang="en-US" sz="2800" b="1" dirty="0">
                <a:solidFill>
                  <a:srgbClr val="0000FF"/>
                </a:solidFill>
              </a:rPr>
              <a:t>Si</a:t>
            </a:r>
          </a:p>
        </p:txBody>
      </p:sp>
      <p:sp>
        <p:nvSpPr>
          <p:cNvPr id="9" name="TextBox 8"/>
          <p:cNvSpPr txBox="1"/>
          <p:nvPr/>
        </p:nvSpPr>
        <p:spPr>
          <a:xfrm>
            <a:off x="1694017" y="3167434"/>
            <a:ext cx="594233" cy="523220"/>
          </a:xfrm>
          <a:prstGeom prst="rect">
            <a:avLst/>
          </a:prstGeom>
          <a:noFill/>
        </p:spPr>
        <p:txBody>
          <a:bodyPr wrap="none" rtlCol="0">
            <a:spAutoFit/>
          </a:bodyPr>
          <a:lstStyle/>
          <a:p>
            <a:r>
              <a:rPr lang="en-US" sz="2800" b="1" dirty="0" err="1">
                <a:solidFill>
                  <a:srgbClr val="FF0000"/>
                </a:solidFill>
              </a:rPr>
              <a:t>Ge</a:t>
            </a:r>
            <a:endParaRPr lang="en-US" sz="2800" b="1" dirty="0">
              <a:solidFill>
                <a:srgbClr val="FF0000"/>
              </a:solidFill>
            </a:endParaRPr>
          </a:p>
        </p:txBody>
      </p:sp>
      <p:sp>
        <p:nvSpPr>
          <p:cNvPr id="18" name="TextBox 17"/>
          <p:cNvSpPr txBox="1"/>
          <p:nvPr/>
        </p:nvSpPr>
        <p:spPr>
          <a:xfrm>
            <a:off x="2037378" y="860965"/>
            <a:ext cx="1467068" cy="646331"/>
          </a:xfrm>
          <a:prstGeom prst="rect">
            <a:avLst/>
          </a:prstGeom>
          <a:noFill/>
        </p:spPr>
        <p:txBody>
          <a:bodyPr wrap="none" rtlCol="0">
            <a:spAutoFit/>
          </a:bodyPr>
          <a:lstStyle/>
          <a:p>
            <a:r>
              <a:rPr lang="en-US" dirty="0"/>
              <a:t>After Analysis</a:t>
            </a:r>
          </a:p>
          <a:p>
            <a:r>
              <a:rPr lang="en-US" dirty="0"/>
              <a:t>Selection</a:t>
            </a:r>
          </a:p>
        </p:txBody>
      </p:sp>
      <p:sp>
        <p:nvSpPr>
          <p:cNvPr id="20" name="TextBox 19"/>
          <p:cNvSpPr txBox="1"/>
          <p:nvPr/>
        </p:nvSpPr>
        <p:spPr>
          <a:xfrm>
            <a:off x="2822027" y="2566820"/>
            <a:ext cx="942887" cy="1015663"/>
          </a:xfrm>
          <a:prstGeom prst="rect">
            <a:avLst/>
          </a:prstGeom>
          <a:noFill/>
        </p:spPr>
        <p:txBody>
          <a:bodyPr wrap="none" rtlCol="0">
            <a:spAutoFit/>
          </a:bodyPr>
          <a:lstStyle/>
          <a:p>
            <a:r>
              <a:rPr lang="en-US" sz="1000" b="1" dirty="0">
                <a:solidFill>
                  <a:srgbClr val="FF0000"/>
                </a:solidFill>
              </a:rPr>
              <a:t>3He + 32Si</a:t>
            </a:r>
          </a:p>
          <a:p>
            <a:r>
              <a:rPr lang="en-US" sz="1000" b="1" dirty="0" err="1">
                <a:solidFill>
                  <a:schemeClr val="tx1">
                    <a:lumMod val="50000"/>
                    <a:lumOff val="50000"/>
                  </a:schemeClr>
                </a:solidFill>
              </a:rPr>
              <a:t>Ge</a:t>
            </a:r>
            <a:r>
              <a:rPr lang="en-US" sz="1000" b="1" dirty="0">
                <a:solidFill>
                  <a:schemeClr val="tx1">
                    <a:lumMod val="50000"/>
                    <a:lumOff val="50000"/>
                  </a:schemeClr>
                </a:solidFill>
              </a:rPr>
              <a:t> Activation</a:t>
            </a:r>
          </a:p>
          <a:p>
            <a:r>
              <a:rPr lang="en-US" sz="1000" b="1" dirty="0">
                <a:solidFill>
                  <a:srgbClr val="008000"/>
                </a:solidFill>
              </a:rPr>
              <a:t>Surface Betas</a:t>
            </a:r>
          </a:p>
          <a:p>
            <a:r>
              <a:rPr lang="en-US" sz="1000" b="1" dirty="0">
                <a:solidFill>
                  <a:schemeClr val="accent6"/>
                </a:solidFill>
              </a:rPr>
              <a:t>Surface 206Pb</a:t>
            </a:r>
          </a:p>
          <a:p>
            <a:r>
              <a:rPr lang="en-US" sz="1000" b="1" dirty="0">
                <a:solidFill>
                  <a:srgbClr val="0000FF"/>
                </a:solidFill>
              </a:rPr>
              <a:t>Neutrons</a:t>
            </a:r>
          </a:p>
          <a:p>
            <a:r>
              <a:rPr lang="en-US" sz="1000" b="1" dirty="0">
                <a:solidFill>
                  <a:srgbClr val="00FFFF"/>
                </a:solidFill>
              </a:rPr>
              <a:t>CNS </a:t>
            </a:r>
          </a:p>
        </p:txBody>
      </p:sp>
      <p:pic>
        <p:nvPicPr>
          <p:cNvPr id="10" name="Picture 9">
            <a:extLst>
              <a:ext uri="{FF2B5EF4-FFF2-40B4-BE49-F238E27FC236}">
                <a16:creationId xmlns:a16="http://schemas.microsoft.com/office/drawing/2014/main" id="{82B55BAE-19BB-4E29-BE0B-E7C788A9D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34" y="3252095"/>
            <a:ext cx="2992206" cy="2237131"/>
          </a:xfrm>
          <a:prstGeom prst="rect">
            <a:avLst/>
          </a:prstGeom>
        </p:spPr>
      </p:pic>
      <p:sp>
        <p:nvSpPr>
          <p:cNvPr id="13" name="TextBox 12">
            <a:extLst>
              <a:ext uri="{FF2B5EF4-FFF2-40B4-BE49-F238E27FC236}">
                <a16:creationId xmlns:a16="http://schemas.microsoft.com/office/drawing/2014/main" id="{1262EAE6-6F63-4390-A59E-5AA4274AA296}"/>
              </a:ext>
            </a:extLst>
          </p:cNvPr>
          <p:cNvSpPr txBox="1"/>
          <p:nvPr/>
        </p:nvSpPr>
        <p:spPr>
          <a:xfrm>
            <a:off x="-26631" y="5657671"/>
            <a:ext cx="4217631" cy="1200329"/>
          </a:xfrm>
          <a:prstGeom prst="rect">
            <a:avLst/>
          </a:prstGeom>
          <a:solidFill>
            <a:srgbClr val="FFFF00"/>
          </a:solidFill>
        </p:spPr>
        <p:txBody>
          <a:bodyPr wrap="square" rtlCol="0">
            <a:spAutoFit/>
          </a:bodyPr>
          <a:lstStyle/>
          <a:p>
            <a:r>
              <a:rPr lang="en-US" dirty="0"/>
              <a:t>Demonstrating low threshold (100 eV NR) with ER/NR discrimination is extremely challenging, but has huge benefits for dark matter searches and CNS measurements</a:t>
            </a:r>
          </a:p>
        </p:txBody>
      </p:sp>
      <p:pic>
        <p:nvPicPr>
          <p:cNvPr id="14" name="Picture 13" descr="Screen Shot 2017-05-15 at 1.50.00 PM.png">
            <a:extLst>
              <a:ext uri="{FF2B5EF4-FFF2-40B4-BE49-F238E27FC236}">
                <a16:creationId xmlns:a16="http://schemas.microsoft.com/office/drawing/2014/main" id="{7CCE076D-C750-4669-84B9-B6CCC29F1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1326" y="3078662"/>
            <a:ext cx="2541433" cy="3772344"/>
          </a:xfrm>
          <a:prstGeom prst="rect">
            <a:avLst/>
          </a:prstGeom>
        </p:spPr>
      </p:pic>
    </p:spTree>
    <p:extLst>
      <p:ext uri="{BB962C8B-B14F-4D97-AF65-F5344CB8AC3E}">
        <p14:creationId xmlns:p14="http://schemas.microsoft.com/office/powerpoint/2010/main" val="85171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sputtering_system.jpg"/>
          <p:cNvPicPr>
            <a:picLocks noChangeAspect="1"/>
          </p:cNvPicPr>
          <p:nvPr/>
        </p:nvPicPr>
        <p:blipFill>
          <a:blip r:embed="rId5" cstate="print"/>
          <a:stretch>
            <a:fillRect/>
          </a:stretch>
        </p:blipFill>
        <p:spPr>
          <a:xfrm>
            <a:off x="0" y="1114425"/>
            <a:ext cx="3352800" cy="2514600"/>
          </a:xfrm>
          <a:prstGeom prst="rect">
            <a:avLst/>
          </a:prstGeom>
        </p:spPr>
      </p:pic>
      <p:pic>
        <p:nvPicPr>
          <p:cNvPr id="9" name="Picture 8" descr="solitec_spin_coater_1.jpg"/>
          <p:cNvPicPr>
            <a:picLocks noChangeAspect="1"/>
          </p:cNvPicPr>
          <p:nvPr/>
        </p:nvPicPr>
        <p:blipFill>
          <a:blip r:embed="rId6" cstate="print"/>
          <a:stretch>
            <a:fillRect/>
          </a:stretch>
        </p:blipFill>
        <p:spPr>
          <a:xfrm>
            <a:off x="3581400" y="0"/>
            <a:ext cx="2971800" cy="2228850"/>
          </a:xfrm>
          <a:prstGeom prst="rect">
            <a:avLst/>
          </a:prstGeom>
        </p:spPr>
      </p:pic>
      <p:pic>
        <p:nvPicPr>
          <p:cNvPr id="11" name="Picture 10" descr="OAI206.jpg"/>
          <p:cNvPicPr>
            <a:picLocks noChangeAspect="1"/>
          </p:cNvPicPr>
          <p:nvPr/>
        </p:nvPicPr>
        <p:blipFill>
          <a:blip r:embed="rId7" cstate="print"/>
          <a:stretch>
            <a:fillRect/>
          </a:stretch>
        </p:blipFill>
        <p:spPr>
          <a:xfrm>
            <a:off x="6629400" y="1219200"/>
            <a:ext cx="2514600" cy="2893897"/>
          </a:xfrm>
          <a:prstGeom prst="rect">
            <a:avLst/>
          </a:prstGeom>
        </p:spPr>
      </p:pic>
      <p:sp>
        <p:nvSpPr>
          <p:cNvPr id="14" name="Bent Arrow 13"/>
          <p:cNvSpPr/>
          <p:nvPr/>
        </p:nvSpPr>
        <p:spPr bwMode="auto">
          <a:xfrm rot="5400000">
            <a:off x="6611313" y="914400"/>
            <a:ext cx="886095" cy="914399"/>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Verdana" pitchFamily="34" charset="0"/>
            </a:endParaRPr>
          </a:p>
        </p:txBody>
      </p:sp>
      <p:pic>
        <p:nvPicPr>
          <p:cNvPr id="12" name="Picture 11" descr="wet_bench_action_s.jpg"/>
          <p:cNvPicPr>
            <a:picLocks noChangeAspect="1"/>
          </p:cNvPicPr>
          <p:nvPr/>
        </p:nvPicPr>
        <p:blipFill>
          <a:blip r:embed="rId8" cstate="print"/>
          <a:stretch>
            <a:fillRect/>
          </a:stretch>
        </p:blipFill>
        <p:spPr>
          <a:xfrm>
            <a:off x="5957736" y="4736123"/>
            <a:ext cx="3200400" cy="2133600"/>
          </a:xfrm>
          <a:prstGeom prst="rect">
            <a:avLst/>
          </a:prstGeom>
        </p:spPr>
      </p:pic>
      <p:sp>
        <p:nvSpPr>
          <p:cNvPr id="104" name="Title 103"/>
          <p:cNvSpPr>
            <a:spLocks noGrp="1"/>
          </p:cNvSpPr>
          <p:nvPr>
            <p:ph type="title"/>
          </p:nvPr>
        </p:nvSpPr>
        <p:spPr>
          <a:xfrm>
            <a:off x="0" y="-25847"/>
            <a:ext cx="3581400" cy="860248"/>
          </a:xfrm>
          <a:solidFill>
            <a:srgbClr val="FFFF00"/>
          </a:solidFill>
        </p:spPr>
        <p:txBody>
          <a:bodyPr>
            <a:noAutofit/>
          </a:bodyPr>
          <a:lstStyle/>
          <a:p>
            <a:r>
              <a:rPr lang="en-US" sz="1800" b="1" dirty="0">
                <a:latin typeface="AR CENA" panose="02000000000000000000" pitchFamily="2" charset="0"/>
                <a:cs typeface="Calibri" pitchFamily="34" charset="0"/>
              </a:rPr>
              <a:t>Dedicated Fab @ TAMU</a:t>
            </a:r>
            <a:br>
              <a:rPr lang="en-US" sz="1800" b="1" dirty="0">
                <a:latin typeface="AR CENA" panose="02000000000000000000" pitchFamily="2" charset="0"/>
                <a:cs typeface="Calibri" pitchFamily="34" charset="0"/>
              </a:rPr>
            </a:br>
            <a:r>
              <a:rPr lang="en-US" sz="1800" b="1" dirty="0">
                <a:latin typeface="AR CENA" panose="02000000000000000000" pitchFamily="2" charset="0"/>
                <a:cs typeface="Calibri" pitchFamily="34" charset="0"/>
              </a:rPr>
              <a:t>1</a:t>
            </a:r>
            <a:r>
              <a:rPr lang="en-US" sz="1800" b="1" baseline="30000" dirty="0">
                <a:latin typeface="AR CENA" panose="02000000000000000000" pitchFamily="2" charset="0"/>
                <a:cs typeface="Calibri" pitchFamily="34" charset="0"/>
              </a:rPr>
              <a:t>st</a:t>
            </a:r>
            <a:r>
              <a:rPr lang="en-US" sz="1800" b="1" dirty="0">
                <a:latin typeface="AR CENA" panose="02000000000000000000" pitchFamily="2" charset="0"/>
                <a:cs typeface="Calibri" pitchFamily="34" charset="0"/>
              </a:rPr>
              <a:t> SNOLAB Tower Completed!</a:t>
            </a:r>
          </a:p>
        </p:txBody>
      </p:sp>
      <p:pic>
        <p:nvPicPr>
          <p:cNvPr id="49" name="Picture 48" descr="DSCN2391.JPG"/>
          <p:cNvPicPr>
            <a:picLocks noChangeAspect="1"/>
          </p:cNvPicPr>
          <p:nvPr/>
        </p:nvPicPr>
        <p:blipFill>
          <a:blip r:embed="rId9" cstate="print"/>
          <a:stretch>
            <a:fillRect/>
          </a:stretch>
        </p:blipFill>
        <p:spPr>
          <a:xfrm>
            <a:off x="41031" y="3444359"/>
            <a:ext cx="2718737" cy="1508641"/>
          </a:xfrm>
          <a:prstGeom prst="rect">
            <a:avLst/>
          </a:prstGeom>
        </p:spPr>
      </p:pic>
      <p:sp>
        <p:nvSpPr>
          <p:cNvPr id="51" name="Right Arrow 50"/>
          <p:cNvSpPr/>
          <p:nvPr/>
        </p:nvSpPr>
        <p:spPr>
          <a:xfrm rot="16200000">
            <a:off x="1397976" y="325974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96716" y="4539734"/>
            <a:ext cx="838200"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Polish</a:t>
            </a:r>
          </a:p>
        </p:txBody>
      </p:sp>
      <p:sp>
        <p:nvSpPr>
          <p:cNvPr id="53" name="TextBox 52"/>
          <p:cNvSpPr txBox="1"/>
          <p:nvPr/>
        </p:nvSpPr>
        <p:spPr>
          <a:xfrm>
            <a:off x="0" y="3259693"/>
            <a:ext cx="1219200"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Deposition</a:t>
            </a:r>
          </a:p>
        </p:txBody>
      </p:sp>
      <p:sp>
        <p:nvSpPr>
          <p:cNvPr id="54" name="TextBox 53"/>
          <p:cNvSpPr txBox="1"/>
          <p:nvPr/>
        </p:nvSpPr>
        <p:spPr>
          <a:xfrm>
            <a:off x="5181600" y="1828800"/>
            <a:ext cx="1371600"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Photo Coat</a:t>
            </a:r>
          </a:p>
        </p:txBody>
      </p:sp>
      <p:sp>
        <p:nvSpPr>
          <p:cNvPr id="55" name="TextBox 54"/>
          <p:cNvSpPr txBox="1"/>
          <p:nvPr/>
        </p:nvSpPr>
        <p:spPr>
          <a:xfrm>
            <a:off x="6858000" y="3667396"/>
            <a:ext cx="2286000"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Circuit Mask Exposure</a:t>
            </a:r>
          </a:p>
        </p:txBody>
      </p:sp>
      <p:sp>
        <p:nvSpPr>
          <p:cNvPr id="56" name="TextBox 55"/>
          <p:cNvSpPr txBox="1"/>
          <p:nvPr/>
        </p:nvSpPr>
        <p:spPr>
          <a:xfrm>
            <a:off x="7620000" y="6412468"/>
            <a:ext cx="1524000"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Chemical Etch</a:t>
            </a:r>
          </a:p>
        </p:txBody>
      </p:sp>
      <p:sp>
        <p:nvSpPr>
          <p:cNvPr id="13" name="Bent Arrow 12"/>
          <p:cNvSpPr/>
          <p:nvPr/>
        </p:nvSpPr>
        <p:spPr bwMode="auto">
          <a:xfrm>
            <a:off x="2819400" y="990600"/>
            <a:ext cx="838200" cy="7620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Verdana" pitchFamily="34" charset="0"/>
            </a:endParaRPr>
          </a:p>
        </p:txBody>
      </p:sp>
      <p:sp>
        <p:nvSpPr>
          <p:cNvPr id="21" name="Right Arrow 20"/>
          <p:cNvSpPr/>
          <p:nvPr/>
        </p:nvSpPr>
        <p:spPr>
          <a:xfrm rot="16200000">
            <a:off x="5067300" y="43053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477000" y="0"/>
            <a:ext cx="2667000" cy="923330"/>
          </a:xfrm>
          <a:prstGeom prst="rect">
            <a:avLst/>
          </a:prstGeom>
          <a:noFill/>
        </p:spPr>
        <p:txBody>
          <a:bodyPr wrap="square" rtlCol="0">
            <a:spAutoFit/>
          </a:bodyPr>
          <a:lstStyle/>
          <a:p>
            <a:r>
              <a:rPr lang="en-US" dirty="0"/>
              <a:t>Multi-step process repeatable for high quality detectors</a:t>
            </a:r>
          </a:p>
        </p:txBody>
      </p:sp>
      <p:pic>
        <p:nvPicPr>
          <p:cNvPr id="4" name="fabvideo.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2911522" y="2181496"/>
            <a:ext cx="3962400" cy="29718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972050"/>
            <a:ext cx="2759768" cy="1885950"/>
          </a:xfrm>
          <a:prstGeom prst="rect">
            <a:avLst/>
          </a:prstGeom>
        </p:spPr>
      </p:pic>
      <p:sp>
        <p:nvSpPr>
          <p:cNvPr id="23" name="TextBox 22"/>
          <p:cNvSpPr txBox="1"/>
          <p:nvPr/>
        </p:nvSpPr>
        <p:spPr>
          <a:xfrm>
            <a:off x="2189285" y="5856410"/>
            <a:ext cx="603738"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XRD</a:t>
            </a: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8770" y="6236732"/>
            <a:ext cx="624253" cy="624253"/>
          </a:xfrm>
          <a:prstGeom prst="rect">
            <a:avLst/>
          </a:prstGeom>
        </p:spPr>
      </p:pic>
      <p:sp>
        <p:nvSpPr>
          <p:cNvPr id="24" name="Right Arrow 23"/>
          <p:cNvSpPr/>
          <p:nvPr/>
        </p:nvSpPr>
        <p:spPr>
          <a:xfrm rot="16200000">
            <a:off x="1163515" y="48387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5400000">
            <a:off x="7958006" y="421996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2331" y="4972050"/>
            <a:ext cx="3111959" cy="1940910"/>
          </a:xfrm>
          <a:prstGeom prst="rect">
            <a:avLst/>
          </a:prstGeom>
        </p:spPr>
      </p:pic>
      <p:sp>
        <p:nvSpPr>
          <p:cNvPr id="28" name="Right Arrow 27"/>
          <p:cNvSpPr/>
          <p:nvPr/>
        </p:nvSpPr>
        <p:spPr>
          <a:xfrm rot="10800000">
            <a:off x="5667590" y="594067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412384" y="6500391"/>
            <a:ext cx="2150216" cy="369332"/>
          </a:xfrm>
          <a:prstGeom prst="rect">
            <a:avLst/>
          </a:prstGeom>
          <a:solidFill>
            <a:srgbClr val="00B0F0"/>
          </a:solidFill>
        </p:spPr>
        <p:txBody>
          <a:bodyPr wrap="square" rtlCol="0">
            <a:spAutoFit/>
          </a:bodyPr>
          <a:lstStyle/>
          <a:p>
            <a:r>
              <a:rPr lang="en-US" b="1" dirty="0">
                <a:latin typeface="Calibri" pitchFamily="34" charset="0"/>
                <a:cs typeface="Calibri" pitchFamily="34" charset="0"/>
              </a:rPr>
              <a:t>Inspect and Package</a:t>
            </a:r>
          </a:p>
        </p:txBody>
      </p:sp>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1522" y="2192229"/>
            <a:ext cx="3962400" cy="2956326"/>
          </a:xfrm>
          <a:prstGeom prst="rect">
            <a:avLst/>
          </a:prstGeom>
        </p:spPr>
      </p:pic>
    </p:spTree>
    <p:custDataLst>
      <p:tags r:id="rId1"/>
    </p:custDataLst>
    <p:extLst>
      <p:ext uri="{BB962C8B-B14F-4D97-AF65-F5344CB8AC3E}">
        <p14:creationId xmlns:p14="http://schemas.microsoft.com/office/powerpoint/2010/main" val="3087605855"/>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30044" cy="529669"/>
          </a:xfrm>
        </p:spPr>
        <p:txBody>
          <a:bodyPr>
            <a:noAutofit/>
          </a:bodyPr>
          <a:lstStyle/>
          <a:p>
            <a:r>
              <a:rPr lang="en-US" sz="2000" b="1" dirty="0">
                <a:latin typeface="AR CENA"/>
              </a:rPr>
              <a:t>Hybrid HV Detector Principle </a:t>
            </a:r>
          </a:p>
        </p:txBody>
      </p:sp>
      <p:sp>
        <p:nvSpPr>
          <p:cNvPr id="4" name="Slide Number Placeholder 3"/>
          <p:cNvSpPr>
            <a:spLocks noGrp="1"/>
          </p:cNvSpPr>
          <p:nvPr>
            <p:ph type="sldNum" sz="quarter" idx="12"/>
          </p:nvPr>
        </p:nvSpPr>
        <p:spPr/>
        <p:txBody>
          <a:bodyPr/>
          <a:lstStyle/>
          <a:p>
            <a:fld id="{CC076746-6537-4652-828A-4C84AD603A54}" type="slidenum">
              <a:rPr lang="en-US" smtClean="0"/>
              <a:t>7</a:t>
            </a:fld>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329" y="115872"/>
            <a:ext cx="5195092" cy="2654450"/>
          </a:xfrm>
          <a:prstGeom prst="rect">
            <a:avLst/>
          </a:prstGeom>
        </p:spPr>
      </p:pic>
      <p:sp>
        <p:nvSpPr>
          <p:cNvPr id="21" name="TextBox 20"/>
          <p:cNvSpPr txBox="1"/>
          <p:nvPr/>
        </p:nvSpPr>
        <p:spPr>
          <a:xfrm>
            <a:off x="7117182" y="2309800"/>
            <a:ext cx="2134524" cy="523220"/>
          </a:xfrm>
          <a:prstGeom prst="rect">
            <a:avLst/>
          </a:prstGeom>
          <a:noFill/>
        </p:spPr>
        <p:txBody>
          <a:bodyPr wrap="square" rtlCol="0">
            <a:spAutoFit/>
          </a:bodyPr>
          <a:lstStyle/>
          <a:p>
            <a:r>
              <a:rPr lang="en-US" sz="1400" dirty="0"/>
              <a:t>Charge transport from LV region to HV almost 100%</a:t>
            </a:r>
          </a:p>
        </p:txBody>
      </p:sp>
      <p:sp>
        <p:nvSpPr>
          <p:cNvPr id="22" name="TextBox 21"/>
          <p:cNvSpPr txBox="1"/>
          <p:nvPr/>
        </p:nvSpPr>
        <p:spPr>
          <a:xfrm>
            <a:off x="6589295" y="385903"/>
            <a:ext cx="761735" cy="369332"/>
          </a:xfrm>
          <a:prstGeom prst="rect">
            <a:avLst/>
          </a:prstGeom>
          <a:noFill/>
        </p:spPr>
        <p:txBody>
          <a:bodyPr wrap="square" rtlCol="0">
            <a:spAutoFit/>
          </a:bodyPr>
          <a:lstStyle/>
          <a:p>
            <a:r>
              <a:rPr lang="en-US" baseline="30000" dirty="0"/>
              <a:t>55</a:t>
            </a:r>
            <a:r>
              <a:rPr lang="en-US" dirty="0"/>
              <a:t>Fe</a:t>
            </a:r>
          </a:p>
        </p:txBody>
      </p:sp>
      <p:sp>
        <p:nvSpPr>
          <p:cNvPr id="27" name="TextBox 26"/>
          <p:cNvSpPr txBox="1"/>
          <p:nvPr/>
        </p:nvSpPr>
        <p:spPr>
          <a:xfrm>
            <a:off x="4768520" y="2315185"/>
            <a:ext cx="761735" cy="369332"/>
          </a:xfrm>
          <a:prstGeom prst="rect">
            <a:avLst/>
          </a:prstGeom>
          <a:noFill/>
        </p:spPr>
        <p:txBody>
          <a:bodyPr wrap="square" rtlCol="0">
            <a:spAutoFit/>
          </a:bodyPr>
          <a:lstStyle/>
          <a:p>
            <a:r>
              <a:rPr lang="en-US" baseline="30000" dirty="0"/>
              <a:t>241</a:t>
            </a:r>
            <a:r>
              <a:rPr lang="en-US" dirty="0"/>
              <a:t>Am</a:t>
            </a:r>
          </a:p>
        </p:txBody>
      </p:sp>
      <p:sp>
        <p:nvSpPr>
          <p:cNvPr id="5" name="TextBox 4"/>
          <p:cNvSpPr txBox="1"/>
          <p:nvPr/>
        </p:nvSpPr>
        <p:spPr>
          <a:xfrm>
            <a:off x="1753618" y="2810805"/>
            <a:ext cx="6112434" cy="738664"/>
          </a:xfrm>
          <a:prstGeom prst="rect">
            <a:avLst/>
          </a:prstGeom>
          <a:noFill/>
          <a:ln>
            <a:solidFill>
              <a:schemeClr val="tx1"/>
            </a:solidFill>
          </a:ln>
        </p:spPr>
        <p:txBody>
          <a:bodyPr wrap="square" rtlCol="0">
            <a:spAutoFit/>
          </a:bodyPr>
          <a:lstStyle/>
          <a:p>
            <a:r>
              <a:rPr lang="en-US" sz="1400" b="1" dirty="0"/>
              <a:t>Main idea</a:t>
            </a:r>
            <a:r>
              <a:rPr lang="en-US" sz="1400" dirty="0"/>
              <a:t>: Monolithic detector with a low voltage (LV) and high voltage (HV) sides: LV to measure primary phonons like ZIP and HV to measure NTL phonons. Minimize HV to LV NTL phonon pollution using geometric suppression at the neck</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05" y="505700"/>
            <a:ext cx="2438399" cy="1963772"/>
          </a:xfrm>
          <a:prstGeom prst="rect">
            <a:avLst/>
          </a:prstGeom>
        </p:spPr>
      </p:pic>
      <p:sp>
        <p:nvSpPr>
          <p:cNvPr id="18" name="Trapezoid 17">
            <a:extLst>
              <a:ext uri="{FF2B5EF4-FFF2-40B4-BE49-F238E27FC236}">
                <a16:creationId xmlns:a16="http://schemas.microsoft.com/office/drawing/2014/main" id="{4B5F4173-571D-4D80-A313-9A69AA11EBAD}"/>
              </a:ext>
            </a:extLst>
          </p:cNvPr>
          <p:cNvSpPr/>
          <p:nvPr/>
        </p:nvSpPr>
        <p:spPr>
          <a:xfrm>
            <a:off x="874708" y="5095988"/>
            <a:ext cx="8121445" cy="1592826"/>
          </a:xfrm>
          <a:prstGeom prst="trapezoid">
            <a:avLst>
              <a:gd name="adj" fmla="val 10364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C02D31B-D022-469A-B214-FB4371E74815}"/>
              </a:ext>
            </a:extLst>
          </p:cNvPr>
          <p:cNvSpPr/>
          <p:nvPr/>
        </p:nvSpPr>
        <p:spPr>
          <a:xfrm>
            <a:off x="3588411" y="3945613"/>
            <a:ext cx="2743200" cy="1071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40DBC01-31A7-4FD6-9CA7-F26F8E2A9D66}"/>
              </a:ext>
            </a:extLst>
          </p:cNvPr>
          <p:cNvSpPr/>
          <p:nvPr/>
        </p:nvSpPr>
        <p:spPr>
          <a:xfrm>
            <a:off x="4276668" y="5017329"/>
            <a:ext cx="1356853" cy="7865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ABE07F-6464-4006-96FB-E14810DE0463}"/>
              </a:ext>
            </a:extLst>
          </p:cNvPr>
          <p:cNvSpPr txBox="1"/>
          <p:nvPr/>
        </p:nvSpPr>
        <p:spPr>
          <a:xfrm>
            <a:off x="5308413" y="4514856"/>
            <a:ext cx="1301172" cy="338554"/>
          </a:xfrm>
          <a:prstGeom prst="rect">
            <a:avLst/>
          </a:prstGeom>
          <a:noFill/>
        </p:spPr>
        <p:txBody>
          <a:bodyPr wrap="square" rtlCol="0">
            <a:spAutoFit/>
          </a:bodyPr>
          <a:lstStyle/>
          <a:p>
            <a:r>
              <a:rPr lang="el-GR" sz="1600" b="1" dirty="0"/>
              <a:t>Δ</a:t>
            </a:r>
            <a:r>
              <a:rPr lang="en-US" sz="1600" b="1" dirty="0"/>
              <a:t>V ~ Large</a:t>
            </a:r>
          </a:p>
        </p:txBody>
      </p:sp>
      <p:sp>
        <p:nvSpPr>
          <p:cNvPr id="25" name="TextBox 24">
            <a:extLst>
              <a:ext uri="{FF2B5EF4-FFF2-40B4-BE49-F238E27FC236}">
                <a16:creationId xmlns:a16="http://schemas.microsoft.com/office/drawing/2014/main" id="{3BD85DB8-5712-4326-B1B7-4508802838C7}"/>
              </a:ext>
            </a:extLst>
          </p:cNvPr>
          <p:cNvSpPr txBox="1"/>
          <p:nvPr/>
        </p:nvSpPr>
        <p:spPr>
          <a:xfrm>
            <a:off x="7004789" y="5892401"/>
            <a:ext cx="1301172" cy="338554"/>
          </a:xfrm>
          <a:prstGeom prst="rect">
            <a:avLst/>
          </a:prstGeom>
          <a:noFill/>
        </p:spPr>
        <p:txBody>
          <a:bodyPr wrap="square" rtlCol="0">
            <a:spAutoFit/>
          </a:bodyPr>
          <a:lstStyle/>
          <a:p>
            <a:r>
              <a:rPr lang="el-GR" sz="1600" b="1" dirty="0"/>
              <a:t>Δ</a:t>
            </a:r>
            <a:r>
              <a:rPr lang="en-US" sz="1600" b="1" dirty="0"/>
              <a:t>V ~ Small</a:t>
            </a:r>
          </a:p>
        </p:txBody>
      </p:sp>
      <p:grpSp>
        <p:nvGrpSpPr>
          <p:cNvPr id="26" name="Group 15">
            <a:extLst>
              <a:ext uri="{FF2B5EF4-FFF2-40B4-BE49-F238E27FC236}">
                <a16:creationId xmlns:a16="http://schemas.microsoft.com/office/drawing/2014/main" id="{8BD2DA00-5D39-4D0C-BF11-11BA8FAAEBC3}"/>
              </a:ext>
            </a:extLst>
          </p:cNvPr>
          <p:cNvGrpSpPr>
            <a:grpSpLocks/>
          </p:cNvGrpSpPr>
          <p:nvPr/>
        </p:nvGrpSpPr>
        <p:grpSpPr bwMode="auto">
          <a:xfrm>
            <a:off x="1896311" y="5208945"/>
            <a:ext cx="979946" cy="1401339"/>
            <a:chOff x="777" y="960"/>
            <a:chExt cx="903" cy="2576"/>
          </a:xfrm>
        </p:grpSpPr>
        <p:sp>
          <p:nvSpPr>
            <p:cNvPr id="28" name="Text Box 28">
              <a:extLst>
                <a:ext uri="{FF2B5EF4-FFF2-40B4-BE49-F238E27FC236}">
                  <a16:creationId xmlns:a16="http://schemas.microsoft.com/office/drawing/2014/main" id="{BFF99EEF-2AA4-4B25-B3F3-DF77A830F268}"/>
                </a:ext>
              </a:extLst>
            </p:cNvPr>
            <p:cNvSpPr txBox="1">
              <a:spLocks noChangeArrowheads="1"/>
            </p:cNvSpPr>
            <p:nvPr/>
          </p:nvSpPr>
          <p:spPr bwMode="auto">
            <a:xfrm>
              <a:off x="777" y="2857"/>
              <a:ext cx="358" cy="679"/>
            </a:xfrm>
            <a:prstGeom prst="rect">
              <a:avLst/>
            </a:prstGeom>
            <a:noFill/>
            <a:ln w="9525">
              <a:noFill/>
              <a:miter lim="800000"/>
              <a:headEnd/>
              <a:tailEnd/>
            </a:ln>
          </p:spPr>
          <p:txBody>
            <a:bodyPr wrap="none" anchor="ctr">
              <a:spAutoFit/>
            </a:bodyPr>
            <a:lstStyle/>
            <a:p>
              <a:pPr algn="ctr" eaLnBrk="0" hangingPunct="0"/>
              <a:r>
                <a:rPr lang="en-US" b="0" dirty="0">
                  <a:latin typeface="Times New Roman" pitchFamily="18" charset="0"/>
                  <a:sym typeface="Symbol" pitchFamily="18" charset="2"/>
                </a:rPr>
                <a:t></a:t>
              </a:r>
              <a:r>
                <a:rPr lang="en-US" b="0" baseline="30000" dirty="0">
                  <a:latin typeface="Times New Roman" pitchFamily="18" charset="0"/>
                  <a:sym typeface="Symbol" pitchFamily="18" charset="2"/>
                </a:rPr>
                <a:t>0</a:t>
              </a:r>
            </a:p>
          </p:txBody>
        </p:sp>
        <p:sp>
          <p:nvSpPr>
            <p:cNvPr id="29" name="Line 29">
              <a:extLst>
                <a:ext uri="{FF2B5EF4-FFF2-40B4-BE49-F238E27FC236}">
                  <a16:creationId xmlns:a16="http://schemas.microsoft.com/office/drawing/2014/main" id="{825B9E6D-2768-4E23-98A6-E36E23765B9B}"/>
                </a:ext>
              </a:extLst>
            </p:cNvPr>
            <p:cNvSpPr>
              <a:spLocks noChangeShapeType="1"/>
            </p:cNvSpPr>
            <p:nvPr/>
          </p:nvSpPr>
          <p:spPr bwMode="auto">
            <a:xfrm flipV="1">
              <a:off x="1200" y="2544"/>
              <a:ext cx="288" cy="626"/>
            </a:xfrm>
            <a:prstGeom prst="line">
              <a:avLst/>
            </a:prstGeom>
            <a:noFill/>
            <a:ln w="38100">
              <a:solidFill>
                <a:schemeClr val="tx1"/>
              </a:solidFill>
              <a:round/>
              <a:headEnd/>
              <a:tailEnd type="triangle" w="lg" len="lg"/>
            </a:ln>
          </p:spPr>
          <p:txBody>
            <a:bodyPr wrap="none" anchor="ctr"/>
            <a:lstStyle/>
            <a:p>
              <a:endParaRPr lang="en-US"/>
            </a:p>
          </p:txBody>
        </p:sp>
        <p:sp>
          <p:nvSpPr>
            <p:cNvPr id="30" name="Oval 30">
              <a:extLst>
                <a:ext uri="{FF2B5EF4-FFF2-40B4-BE49-F238E27FC236}">
                  <a16:creationId xmlns:a16="http://schemas.microsoft.com/office/drawing/2014/main" id="{B5804DD5-060E-4450-8F64-B43133697D30}"/>
                </a:ext>
              </a:extLst>
            </p:cNvPr>
            <p:cNvSpPr>
              <a:spLocks noChangeArrowheads="1"/>
            </p:cNvSpPr>
            <p:nvPr/>
          </p:nvSpPr>
          <p:spPr bwMode="auto">
            <a:xfrm>
              <a:off x="1008" y="3120"/>
              <a:ext cx="324" cy="336"/>
            </a:xfrm>
            <a:prstGeom prst="ellipse">
              <a:avLst/>
            </a:prstGeom>
            <a:solidFill>
              <a:schemeClr val="tx1"/>
            </a:solidFill>
            <a:ln w="9525">
              <a:solidFill>
                <a:schemeClr val="tx1"/>
              </a:solidFill>
              <a:round/>
              <a:headEnd/>
              <a:tailEnd/>
            </a:ln>
          </p:spPr>
          <p:txBody>
            <a:bodyPr wrap="none" anchor="ctr"/>
            <a:lstStyle/>
            <a:p>
              <a:endParaRPr lang="en-US"/>
            </a:p>
          </p:txBody>
        </p:sp>
        <p:sp>
          <p:nvSpPr>
            <p:cNvPr id="32" name="Line 31">
              <a:extLst>
                <a:ext uri="{FF2B5EF4-FFF2-40B4-BE49-F238E27FC236}">
                  <a16:creationId xmlns:a16="http://schemas.microsoft.com/office/drawing/2014/main" id="{3E034F0F-D288-41C5-A63A-5C6242B22666}"/>
                </a:ext>
              </a:extLst>
            </p:cNvPr>
            <p:cNvSpPr>
              <a:spLocks noChangeShapeType="1"/>
            </p:cNvSpPr>
            <p:nvPr/>
          </p:nvSpPr>
          <p:spPr bwMode="auto">
            <a:xfrm flipH="1" flipV="1">
              <a:off x="1008" y="960"/>
              <a:ext cx="672" cy="1104"/>
            </a:xfrm>
            <a:prstGeom prst="line">
              <a:avLst/>
            </a:prstGeom>
            <a:noFill/>
            <a:ln w="38100">
              <a:solidFill>
                <a:schemeClr val="tx1"/>
              </a:solidFill>
              <a:round/>
              <a:headEnd/>
              <a:tailEnd type="triangle" w="lg" len="lg"/>
            </a:ln>
          </p:spPr>
          <p:txBody>
            <a:bodyPr wrap="none" anchor="ctr"/>
            <a:lstStyle/>
            <a:p>
              <a:endParaRPr lang="en-US" dirty="0"/>
            </a:p>
          </p:txBody>
        </p:sp>
        <p:sp>
          <p:nvSpPr>
            <p:cNvPr id="33" name="Line 32">
              <a:extLst>
                <a:ext uri="{FF2B5EF4-FFF2-40B4-BE49-F238E27FC236}">
                  <a16:creationId xmlns:a16="http://schemas.microsoft.com/office/drawing/2014/main" id="{764B2DBE-2641-4A3C-9CE9-8DB5717FA970}"/>
                </a:ext>
              </a:extLst>
            </p:cNvPr>
            <p:cNvSpPr>
              <a:spLocks noChangeShapeType="1"/>
            </p:cNvSpPr>
            <p:nvPr/>
          </p:nvSpPr>
          <p:spPr bwMode="auto">
            <a:xfrm flipV="1">
              <a:off x="1440" y="2064"/>
              <a:ext cx="240" cy="576"/>
            </a:xfrm>
            <a:prstGeom prst="line">
              <a:avLst/>
            </a:prstGeom>
            <a:noFill/>
            <a:ln w="38100">
              <a:solidFill>
                <a:schemeClr val="tx1"/>
              </a:solidFill>
              <a:round/>
              <a:headEnd/>
              <a:tailEnd/>
            </a:ln>
          </p:spPr>
          <p:txBody>
            <a:bodyPr wrap="none" anchor="ctr"/>
            <a:lstStyle/>
            <a:p>
              <a:endParaRPr lang="en-US"/>
            </a:p>
          </p:txBody>
        </p:sp>
      </p:grpSp>
      <p:grpSp>
        <p:nvGrpSpPr>
          <p:cNvPr id="34" name="Group 40">
            <a:extLst>
              <a:ext uri="{FF2B5EF4-FFF2-40B4-BE49-F238E27FC236}">
                <a16:creationId xmlns:a16="http://schemas.microsoft.com/office/drawing/2014/main" id="{BAF72AF2-435E-4B62-ADEF-B0205623E495}"/>
              </a:ext>
            </a:extLst>
          </p:cNvPr>
          <p:cNvGrpSpPr>
            <a:grpSpLocks/>
          </p:cNvGrpSpPr>
          <p:nvPr/>
        </p:nvGrpSpPr>
        <p:grpSpPr bwMode="auto">
          <a:xfrm>
            <a:off x="3054329" y="5406942"/>
            <a:ext cx="1244600" cy="766763"/>
            <a:chOff x="2304" y="1680"/>
            <a:chExt cx="784" cy="483"/>
          </a:xfrm>
        </p:grpSpPr>
        <p:sp>
          <p:nvSpPr>
            <p:cNvPr id="36" name="Oval 42">
              <a:extLst>
                <a:ext uri="{FF2B5EF4-FFF2-40B4-BE49-F238E27FC236}">
                  <a16:creationId xmlns:a16="http://schemas.microsoft.com/office/drawing/2014/main" id="{AABD4FF8-ADD0-44DC-9D65-A059D33FCE71}"/>
                </a:ext>
              </a:extLst>
            </p:cNvPr>
            <p:cNvSpPr>
              <a:spLocks noChangeArrowheads="1"/>
            </p:cNvSpPr>
            <p:nvPr/>
          </p:nvSpPr>
          <p:spPr bwMode="auto">
            <a:xfrm>
              <a:off x="2304" y="1824"/>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37" name="Oval 43">
              <a:extLst>
                <a:ext uri="{FF2B5EF4-FFF2-40B4-BE49-F238E27FC236}">
                  <a16:creationId xmlns:a16="http://schemas.microsoft.com/office/drawing/2014/main" id="{1655A306-22C4-4D5E-82B0-8A4FFFA3F7F8}"/>
                </a:ext>
              </a:extLst>
            </p:cNvPr>
            <p:cNvSpPr>
              <a:spLocks noChangeArrowheads="1"/>
            </p:cNvSpPr>
            <p:nvPr/>
          </p:nvSpPr>
          <p:spPr bwMode="auto">
            <a:xfrm>
              <a:off x="2400" y="1758"/>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38" name="Oval 44">
              <a:extLst>
                <a:ext uri="{FF2B5EF4-FFF2-40B4-BE49-F238E27FC236}">
                  <a16:creationId xmlns:a16="http://schemas.microsoft.com/office/drawing/2014/main" id="{7A7F8285-5D1E-40CE-81D7-1E36DB4E0272}"/>
                </a:ext>
              </a:extLst>
            </p:cNvPr>
            <p:cNvSpPr>
              <a:spLocks noChangeArrowheads="1"/>
            </p:cNvSpPr>
            <p:nvPr/>
          </p:nvSpPr>
          <p:spPr bwMode="auto">
            <a:xfrm>
              <a:off x="2496" y="1824"/>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40" name="Oval 46">
              <a:extLst>
                <a:ext uri="{FF2B5EF4-FFF2-40B4-BE49-F238E27FC236}">
                  <a16:creationId xmlns:a16="http://schemas.microsoft.com/office/drawing/2014/main" id="{18CBEAEA-9B88-4C9E-B4CF-46A65AB6C1BA}"/>
                </a:ext>
              </a:extLst>
            </p:cNvPr>
            <p:cNvSpPr>
              <a:spLocks noChangeArrowheads="1"/>
            </p:cNvSpPr>
            <p:nvPr/>
          </p:nvSpPr>
          <p:spPr bwMode="auto">
            <a:xfrm>
              <a:off x="2304" y="1920"/>
              <a:ext cx="96" cy="96"/>
            </a:xfrm>
            <a:prstGeom prst="ellipse">
              <a:avLst/>
            </a:prstGeom>
            <a:solidFill>
              <a:srgbClr val="0000FF"/>
            </a:solidFill>
            <a:ln w="9525">
              <a:noFill/>
              <a:round/>
              <a:headEnd type="none" w="sm" len="sm"/>
              <a:tailEnd type="none" w="sm" len="sm"/>
            </a:ln>
          </p:spPr>
          <p:txBody>
            <a:bodyPr wrap="none" anchor="ctr"/>
            <a:lstStyle/>
            <a:p>
              <a:endParaRPr lang="en-US" dirty="0"/>
            </a:p>
          </p:txBody>
        </p:sp>
        <p:sp>
          <p:nvSpPr>
            <p:cNvPr id="41" name="Oval 47">
              <a:extLst>
                <a:ext uri="{FF2B5EF4-FFF2-40B4-BE49-F238E27FC236}">
                  <a16:creationId xmlns:a16="http://schemas.microsoft.com/office/drawing/2014/main" id="{984CE5BB-E53F-4B5F-8EAD-082CFC925C67}"/>
                </a:ext>
              </a:extLst>
            </p:cNvPr>
            <p:cNvSpPr>
              <a:spLocks noChangeArrowheads="1"/>
            </p:cNvSpPr>
            <p:nvPr/>
          </p:nvSpPr>
          <p:spPr bwMode="auto">
            <a:xfrm>
              <a:off x="2400" y="1968"/>
              <a:ext cx="96" cy="96"/>
            </a:xfrm>
            <a:prstGeom prst="ellipse">
              <a:avLst/>
            </a:prstGeom>
            <a:solidFill>
              <a:srgbClr val="0000FF"/>
            </a:solidFill>
            <a:ln w="9525">
              <a:noFill/>
              <a:round/>
              <a:headEnd type="none" w="sm" len="sm"/>
              <a:tailEnd type="none" w="sm" len="sm"/>
            </a:ln>
          </p:spPr>
          <p:txBody>
            <a:bodyPr wrap="none" anchor="ctr"/>
            <a:lstStyle/>
            <a:p>
              <a:endParaRPr lang="en-US" dirty="0"/>
            </a:p>
          </p:txBody>
        </p:sp>
        <p:sp>
          <p:nvSpPr>
            <p:cNvPr id="42" name="Oval 48">
              <a:extLst>
                <a:ext uri="{FF2B5EF4-FFF2-40B4-BE49-F238E27FC236}">
                  <a16:creationId xmlns:a16="http://schemas.microsoft.com/office/drawing/2014/main" id="{DD10431A-4FB2-43D9-8662-BC27BCA56EDA}"/>
                </a:ext>
              </a:extLst>
            </p:cNvPr>
            <p:cNvSpPr>
              <a:spLocks noChangeArrowheads="1"/>
            </p:cNvSpPr>
            <p:nvPr/>
          </p:nvSpPr>
          <p:spPr bwMode="auto">
            <a:xfrm>
              <a:off x="2496" y="1920"/>
              <a:ext cx="96" cy="96"/>
            </a:xfrm>
            <a:prstGeom prst="ellipse">
              <a:avLst/>
            </a:prstGeom>
            <a:solidFill>
              <a:srgbClr val="0000FF"/>
            </a:solidFill>
            <a:ln w="9525">
              <a:noFill/>
              <a:round/>
              <a:headEnd type="none" w="sm" len="sm"/>
              <a:tailEnd type="none" w="sm" len="sm"/>
            </a:ln>
          </p:spPr>
          <p:txBody>
            <a:bodyPr wrap="none" anchor="ctr"/>
            <a:lstStyle/>
            <a:p>
              <a:endParaRPr lang="en-US"/>
            </a:p>
          </p:txBody>
        </p:sp>
        <p:sp>
          <p:nvSpPr>
            <p:cNvPr id="43" name="Rectangle 49">
              <a:extLst>
                <a:ext uri="{FF2B5EF4-FFF2-40B4-BE49-F238E27FC236}">
                  <a16:creationId xmlns:a16="http://schemas.microsoft.com/office/drawing/2014/main" id="{297BBA7C-10BB-4DC4-8D64-BE980AFC166D}"/>
                </a:ext>
              </a:extLst>
            </p:cNvPr>
            <p:cNvSpPr>
              <a:spLocks noChangeArrowheads="1"/>
            </p:cNvSpPr>
            <p:nvPr/>
          </p:nvSpPr>
          <p:spPr bwMode="auto">
            <a:xfrm>
              <a:off x="2640" y="1680"/>
              <a:ext cx="448" cy="230"/>
            </a:xfrm>
            <a:prstGeom prst="rect">
              <a:avLst/>
            </a:prstGeom>
            <a:noFill/>
            <a:ln w="9525">
              <a:noFill/>
              <a:miter lim="800000"/>
              <a:headEnd type="none" w="sm" len="sm"/>
              <a:tailEnd type="none" w="sm" len="sm"/>
            </a:ln>
          </p:spPr>
          <p:txBody>
            <a:bodyPr wrap="none" lIns="0" tIns="0" rIns="0" bIns="0">
              <a:spAutoFit/>
            </a:bodyPr>
            <a:lstStyle/>
            <a:p>
              <a:pPr eaLnBrk="0" hangingPunct="0"/>
              <a:r>
                <a:rPr lang="en-GB" sz="2400" b="0" dirty="0">
                  <a:solidFill>
                    <a:srgbClr val="FF3300"/>
                  </a:solidFill>
                  <a:latin typeface="Charter" pitchFamily="16" charset="0"/>
                </a:rPr>
                <a:t>Holes</a:t>
              </a:r>
              <a:endParaRPr lang="en-US" sz="2400" b="0" dirty="0">
                <a:solidFill>
                  <a:srgbClr val="FF3300"/>
                </a:solidFill>
                <a:latin typeface="Charter" pitchFamily="16" charset="0"/>
              </a:endParaRPr>
            </a:p>
          </p:txBody>
        </p:sp>
        <p:sp>
          <p:nvSpPr>
            <p:cNvPr id="44" name="Rectangle 50">
              <a:extLst>
                <a:ext uri="{FF2B5EF4-FFF2-40B4-BE49-F238E27FC236}">
                  <a16:creationId xmlns:a16="http://schemas.microsoft.com/office/drawing/2014/main" id="{04E5CAD9-FFA0-44B4-9E4A-76A07006F7C2}"/>
                </a:ext>
              </a:extLst>
            </p:cNvPr>
            <p:cNvSpPr>
              <a:spLocks noChangeArrowheads="1"/>
            </p:cNvSpPr>
            <p:nvPr/>
          </p:nvSpPr>
          <p:spPr bwMode="auto">
            <a:xfrm>
              <a:off x="2592" y="1872"/>
              <a:ext cx="292" cy="291"/>
            </a:xfrm>
            <a:prstGeom prst="rect">
              <a:avLst/>
            </a:prstGeom>
            <a:noFill/>
            <a:ln w="9525">
              <a:noFill/>
              <a:miter lim="800000"/>
              <a:headEnd type="none" w="sm" len="sm"/>
              <a:tailEnd type="none" w="sm" len="sm"/>
            </a:ln>
          </p:spPr>
          <p:txBody>
            <a:bodyPr wrap="square">
              <a:spAutoFit/>
            </a:bodyPr>
            <a:lstStyle/>
            <a:p>
              <a:pPr eaLnBrk="0" hangingPunct="0"/>
              <a:r>
                <a:rPr lang="en-GB" sz="2400" b="0" dirty="0">
                  <a:solidFill>
                    <a:srgbClr val="3333FF"/>
                  </a:solidFill>
                  <a:latin typeface="Charter" pitchFamily="16" charset="0"/>
                </a:rPr>
                <a:t>e</a:t>
              </a:r>
              <a:r>
                <a:rPr lang="en-GB" sz="2400" b="0" baseline="30000" dirty="0">
                  <a:solidFill>
                    <a:srgbClr val="3333FF"/>
                  </a:solidFill>
                  <a:latin typeface="Charter" pitchFamily="16" charset="0"/>
                </a:rPr>
                <a:t>-</a:t>
              </a:r>
              <a:endParaRPr lang="en-US" sz="2400" b="0" baseline="30000" dirty="0">
                <a:solidFill>
                  <a:srgbClr val="3333FF"/>
                </a:solidFill>
                <a:latin typeface="Charter" pitchFamily="16" charset="0"/>
              </a:endParaRPr>
            </a:p>
          </p:txBody>
        </p:sp>
      </p:grpSp>
      <p:sp>
        <p:nvSpPr>
          <p:cNvPr id="45" name="AutoShape 12">
            <a:extLst>
              <a:ext uri="{FF2B5EF4-FFF2-40B4-BE49-F238E27FC236}">
                <a16:creationId xmlns:a16="http://schemas.microsoft.com/office/drawing/2014/main" id="{12149756-EAD5-42D3-8A65-B3944FB4E416}"/>
              </a:ext>
            </a:extLst>
          </p:cNvPr>
          <p:cNvSpPr>
            <a:spLocks/>
          </p:cNvSpPr>
          <p:nvPr/>
        </p:nvSpPr>
        <p:spPr bwMode="auto">
          <a:xfrm rot="2951927">
            <a:off x="2794937" y="5967293"/>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B050"/>
            </a:solidFill>
            <a:miter lim="800000"/>
            <a:headEnd/>
            <a:tailEnd/>
          </a:ln>
        </p:spPr>
        <p:txBody>
          <a:bodyPr lIns="0" tIns="0" rIns="0" bIns="0"/>
          <a:lstStyle/>
          <a:p>
            <a:endParaRPr lang="en-US"/>
          </a:p>
        </p:txBody>
      </p:sp>
      <p:sp>
        <p:nvSpPr>
          <p:cNvPr id="46" name="AutoShape 12">
            <a:extLst>
              <a:ext uri="{FF2B5EF4-FFF2-40B4-BE49-F238E27FC236}">
                <a16:creationId xmlns:a16="http://schemas.microsoft.com/office/drawing/2014/main" id="{B12474D9-0BE5-42F0-9FE7-113D4C83A0F8}"/>
              </a:ext>
            </a:extLst>
          </p:cNvPr>
          <p:cNvSpPr>
            <a:spLocks/>
          </p:cNvSpPr>
          <p:nvPr/>
        </p:nvSpPr>
        <p:spPr bwMode="auto">
          <a:xfrm rot="8028358">
            <a:off x="2294688" y="5926469"/>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B050"/>
            </a:solidFill>
            <a:miter lim="800000"/>
            <a:headEnd/>
            <a:tailEnd/>
          </a:ln>
        </p:spPr>
        <p:txBody>
          <a:bodyPr lIns="0" tIns="0" rIns="0" bIns="0"/>
          <a:lstStyle/>
          <a:p>
            <a:endParaRPr lang="en-US"/>
          </a:p>
        </p:txBody>
      </p:sp>
      <p:sp>
        <p:nvSpPr>
          <p:cNvPr id="47" name="AutoShape 12">
            <a:extLst>
              <a:ext uri="{FF2B5EF4-FFF2-40B4-BE49-F238E27FC236}">
                <a16:creationId xmlns:a16="http://schemas.microsoft.com/office/drawing/2014/main" id="{1ACCBB8A-EEB2-4698-8C11-E759A701F9C5}"/>
              </a:ext>
            </a:extLst>
          </p:cNvPr>
          <p:cNvSpPr>
            <a:spLocks/>
          </p:cNvSpPr>
          <p:nvPr/>
        </p:nvSpPr>
        <p:spPr bwMode="auto">
          <a:xfrm rot="2854981">
            <a:off x="2310758" y="5495047"/>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B050"/>
            </a:solidFill>
            <a:miter lim="800000"/>
            <a:headEnd/>
            <a:tailEnd/>
          </a:ln>
        </p:spPr>
        <p:txBody>
          <a:bodyPr lIns="0" tIns="0" rIns="0" bIns="0"/>
          <a:lstStyle/>
          <a:p>
            <a:endParaRPr lang="en-US"/>
          </a:p>
        </p:txBody>
      </p:sp>
      <p:sp>
        <p:nvSpPr>
          <p:cNvPr id="48" name="AutoShape 12">
            <a:extLst>
              <a:ext uri="{FF2B5EF4-FFF2-40B4-BE49-F238E27FC236}">
                <a16:creationId xmlns:a16="http://schemas.microsoft.com/office/drawing/2014/main" id="{6BC2DB10-8B6D-461B-870B-B215A362D3AC}"/>
              </a:ext>
            </a:extLst>
          </p:cNvPr>
          <p:cNvSpPr>
            <a:spLocks/>
          </p:cNvSpPr>
          <p:nvPr/>
        </p:nvSpPr>
        <p:spPr bwMode="auto">
          <a:xfrm rot="8257306">
            <a:off x="2877111" y="5283237"/>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B050"/>
            </a:solidFill>
            <a:miter lim="800000"/>
            <a:headEnd/>
            <a:tailEnd/>
          </a:ln>
        </p:spPr>
        <p:txBody>
          <a:bodyPr lIns="0" tIns="0" rIns="0" bIns="0"/>
          <a:lstStyle/>
          <a:p>
            <a:endParaRPr lang="en-US"/>
          </a:p>
        </p:txBody>
      </p:sp>
      <p:sp>
        <p:nvSpPr>
          <p:cNvPr id="49" name="Rectangle 49">
            <a:extLst>
              <a:ext uri="{FF2B5EF4-FFF2-40B4-BE49-F238E27FC236}">
                <a16:creationId xmlns:a16="http://schemas.microsoft.com/office/drawing/2014/main" id="{03F6AC4D-CC3C-4163-9011-7FD60240B6BA}"/>
              </a:ext>
            </a:extLst>
          </p:cNvPr>
          <p:cNvSpPr>
            <a:spLocks noChangeArrowheads="1"/>
          </p:cNvSpPr>
          <p:nvPr/>
        </p:nvSpPr>
        <p:spPr bwMode="auto">
          <a:xfrm>
            <a:off x="2682294" y="6232098"/>
            <a:ext cx="1147750" cy="369332"/>
          </a:xfrm>
          <a:prstGeom prst="rect">
            <a:avLst/>
          </a:prstGeom>
          <a:noFill/>
          <a:ln w="9525">
            <a:noFill/>
            <a:miter lim="800000"/>
            <a:headEnd type="none" w="sm" len="sm"/>
            <a:tailEnd type="none" w="sm" len="sm"/>
          </a:ln>
        </p:spPr>
        <p:txBody>
          <a:bodyPr wrap="none" lIns="0" tIns="0" rIns="0" bIns="0">
            <a:spAutoFit/>
          </a:bodyPr>
          <a:lstStyle/>
          <a:p>
            <a:pPr eaLnBrk="0" hangingPunct="0"/>
            <a:r>
              <a:rPr lang="en-GB" sz="2400" b="0" dirty="0">
                <a:solidFill>
                  <a:srgbClr val="00B050"/>
                </a:solidFill>
                <a:latin typeface="Charter" pitchFamily="16" charset="0"/>
              </a:rPr>
              <a:t>Phonons</a:t>
            </a:r>
            <a:endParaRPr lang="en-US" sz="2400" b="0" dirty="0">
              <a:solidFill>
                <a:srgbClr val="00B050"/>
              </a:solidFill>
              <a:latin typeface="Charter" pitchFamily="16" charset="0"/>
            </a:endParaRPr>
          </a:p>
        </p:txBody>
      </p:sp>
      <p:sp>
        <p:nvSpPr>
          <p:cNvPr id="50" name="Oval 47">
            <a:extLst>
              <a:ext uri="{FF2B5EF4-FFF2-40B4-BE49-F238E27FC236}">
                <a16:creationId xmlns:a16="http://schemas.microsoft.com/office/drawing/2014/main" id="{C904162D-39F6-4AB5-9F6D-4179EEEC8D36}"/>
              </a:ext>
            </a:extLst>
          </p:cNvPr>
          <p:cNvSpPr>
            <a:spLocks noChangeArrowheads="1"/>
          </p:cNvSpPr>
          <p:nvPr/>
        </p:nvSpPr>
        <p:spPr bwMode="auto">
          <a:xfrm>
            <a:off x="4575371" y="5019788"/>
            <a:ext cx="152400" cy="152400"/>
          </a:xfrm>
          <a:prstGeom prst="ellipse">
            <a:avLst/>
          </a:prstGeom>
          <a:solidFill>
            <a:srgbClr val="0000FF"/>
          </a:solidFill>
          <a:ln w="9525">
            <a:noFill/>
            <a:round/>
            <a:headEnd type="none" w="sm" len="sm"/>
            <a:tailEnd type="none" w="sm" len="sm"/>
          </a:ln>
        </p:spPr>
        <p:txBody>
          <a:bodyPr wrap="none" anchor="ctr"/>
          <a:lstStyle/>
          <a:p>
            <a:endParaRPr lang="en-US" dirty="0"/>
          </a:p>
        </p:txBody>
      </p:sp>
      <p:sp>
        <p:nvSpPr>
          <p:cNvPr id="51" name="Rectangle 50">
            <a:extLst>
              <a:ext uri="{FF2B5EF4-FFF2-40B4-BE49-F238E27FC236}">
                <a16:creationId xmlns:a16="http://schemas.microsoft.com/office/drawing/2014/main" id="{4E6AF7F4-69DE-4781-9414-7AF153FBDF2D}"/>
              </a:ext>
            </a:extLst>
          </p:cNvPr>
          <p:cNvSpPr>
            <a:spLocks noChangeArrowheads="1"/>
          </p:cNvSpPr>
          <p:nvPr/>
        </p:nvSpPr>
        <p:spPr bwMode="auto">
          <a:xfrm>
            <a:off x="4655346" y="4844200"/>
            <a:ext cx="463550" cy="461963"/>
          </a:xfrm>
          <a:prstGeom prst="rect">
            <a:avLst/>
          </a:prstGeom>
          <a:noFill/>
          <a:ln w="9525">
            <a:noFill/>
            <a:miter lim="800000"/>
            <a:headEnd type="none" w="sm" len="sm"/>
            <a:tailEnd type="none" w="sm" len="sm"/>
          </a:ln>
        </p:spPr>
        <p:txBody>
          <a:bodyPr wrap="square">
            <a:spAutoFit/>
          </a:bodyPr>
          <a:lstStyle/>
          <a:p>
            <a:pPr eaLnBrk="0" hangingPunct="0"/>
            <a:r>
              <a:rPr lang="en-GB" sz="2400" b="0" dirty="0">
                <a:solidFill>
                  <a:srgbClr val="3333FF"/>
                </a:solidFill>
                <a:latin typeface="Charter" pitchFamily="16" charset="0"/>
              </a:rPr>
              <a:t>e</a:t>
            </a:r>
            <a:r>
              <a:rPr lang="en-GB" sz="2400" b="0" baseline="30000" dirty="0">
                <a:solidFill>
                  <a:srgbClr val="3333FF"/>
                </a:solidFill>
                <a:latin typeface="Charter" pitchFamily="16" charset="0"/>
              </a:rPr>
              <a:t>-</a:t>
            </a:r>
            <a:endParaRPr lang="en-US" sz="2400" b="0" baseline="30000" dirty="0">
              <a:solidFill>
                <a:srgbClr val="3333FF"/>
              </a:solidFill>
              <a:latin typeface="Charter" pitchFamily="16" charset="0"/>
            </a:endParaRPr>
          </a:p>
        </p:txBody>
      </p:sp>
      <p:sp>
        <p:nvSpPr>
          <p:cNvPr id="52" name="Oval 47">
            <a:extLst>
              <a:ext uri="{FF2B5EF4-FFF2-40B4-BE49-F238E27FC236}">
                <a16:creationId xmlns:a16="http://schemas.microsoft.com/office/drawing/2014/main" id="{94FDA350-AF1E-4F9B-846C-C73518EBC4A2}"/>
              </a:ext>
            </a:extLst>
          </p:cNvPr>
          <p:cNvSpPr>
            <a:spLocks noChangeArrowheads="1"/>
          </p:cNvSpPr>
          <p:nvPr/>
        </p:nvSpPr>
        <p:spPr bwMode="auto">
          <a:xfrm>
            <a:off x="4628498" y="4306076"/>
            <a:ext cx="152400" cy="152400"/>
          </a:xfrm>
          <a:prstGeom prst="ellipse">
            <a:avLst/>
          </a:prstGeom>
          <a:solidFill>
            <a:srgbClr val="0000FF"/>
          </a:solidFill>
          <a:ln w="9525">
            <a:noFill/>
            <a:round/>
            <a:headEnd type="none" w="sm" len="sm"/>
            <a:tailEnd type="none" w="sm" len="sm"/>
          </a:ln>
        </p:spPr>
        <p:txBody>
          <a:bodyPr wrap="none" anchor="ctr"/>
          <a:lstStyle/>
          <a:p>
            <a:endParaRPr lang="en-US" dirty="0"/>
          </a:p>
        </p:txBody>
      </p:sp>
      <p:sp>
        <p:nvSpPr>
          <p:cNvPr id="53" name="AutoShape 20">
            <a:extLst>
              <a:ext uri="{FF2B5EF4-FFF2-40B4-BE49-F238E27FC236}">
                <a16:creationId xmlns:a16="http://schemas.microsoft.com/office/drawing/2014/main" id="{382477E5-60E4-4406-9EA7-D2AC11AE2561}"/>
              </a:ext>
            </a:extLst>
          </p:cNvPr>
          <p:cNvSpPr>
            <a:spLocks/>
          </p:cNvSpPr>
          <p:nvPr/>
        </p:nvSpPr>
        <p:spPr bwMode="auto">
          <a:xfrm rot="-1658758">
            <a:off x="4868401" y="4155599"/>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4" name="AutoShape 20">
            <a:extLst>
              <a:ext uri="{FF2B5EF4-FFF2-40B4-BE49-F238E27FC236}">
                <a16:creationId xmlns:a16="http://schemas.microsoft.com/office/drawing/2014/main" id="{DFB32A54-BE3A-41DE-9FE4-35A38A735EFC}"/>
              </a:ext>
            </a:extLst>
          </p:cNvPr>
          <p:cNvSpPr>
            <a:spLocks/>
          </p:cNvSpPr>
          <p:nvPr/>
        </p:nvSpPr>
        <p:spPr bwMode="auto">
          <a:xfrm rot="-1658758">
            <a:off x="4122890" y="4621344"/>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5" name="AutoShape 20">
            <a:extLst>
              <a:ext uri="{FF2B5EF4-FFF2-40B4-BE49-F238E27FC236}">
                <a16:creationId xmlns:a16="http://schemas.microsoft.com/office/drawing/2014/main" id="{D1B8AF40-44F8-4E3E-9FD5-18DF533BE6C0}"/>
              </a:ext>
            </a:extLst>
          </p:cNvPr>
          <p:cNvSpPr>
            <a:spLocks/>
          </p:cNvSpPr>
          <p:nvPr/>
        </p:nvSpPr>
        <p:spPr bwMode="auto">
          <a:xfrm rot="2273412">
            <a:off x="4909303" y="4701533"/>
            <a:ext cx="371670" cy="104779"/>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6" name="AutoShape 20">
            <a:extLst>
              <a:ext uri="{FF2B5EF4-FFF2-40B4-BE49-F238E27FC236}">
                <a16:creationId xmlns:a16="http://schemas.microsoft.com/office/drawing/2014/main" id="{0B958001-DD80-40DB-B759-3F99FC827789}"/>
              </a:ext>
            </a:extLst>
          </p:cNvPr>
          <p:cNvSpPr>
            <a:spLocks/>
          </p:cNvSpPr>
          <p:nvPr/>
        </p:nvSpPr>
        <p:spPr bwMode="auto">
          <a:xfrm rot="2763980">
            <a:off x="4067560" y="4202423"/>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7" name="AutoShape 20">
            <a:extLst>
              <a:ext uri="{FF2B5EF4-FFF2-40B4-BE49-F238E27FC236}">
                <a16:creationId xmlns:a16="http://schemas.microsoft.com/office/drawing/2014/main" id="{8DD1EA8A-2836-4D17-B055-E44F42AC147F}"/>
              </a:ext>
            </a:extLst>
          </p:cNvPr>
          <p:cNvSpPr>
            <a:spLocks/>
          </p:cNvSpPr>
          <p:nvPr/>
        </p:nvSpPr>
        <p:spPr bwMode="auto">
          <a:xfrm rot="21034817">
            <a:off x="3892776" y="4479573"/>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8" name="AutoShape 20">
            <a:extLst>
              <a:ext uri="{FF2B5EF4-FFF2-40B4-BE49-F238E27FC236}">
                <a16:creationId xmlns:a16="http://schemas.microsoft.com/office/drawing/2014/main" id="{AD15EEBD-53F3-4EC3-A6FC-ACC83E13775F}"/>
              </a:ext>
            </a:extLst>
          </p:cNvPr>
          <p:cNvSpPr>
            <a:spLocks/>
          </p:cNvSpPr>
          <p:nvPr/>
        </p:nvSpPr>
        <p:spPr bwMode="auto">
          <a:xfrm rot="3756699">
            <a:off x="4416344" y="4114524"/>
            <a:ext cx="327694" cy="48883"/>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59" name="AutoShape 20">
            <a:extLst>
              <a:ext uri="{FF2B5EF4-FFF2-40B4-BE49-F238E27FC236}">
                <a16:creationId xmlns:a16="http://schemas.microsoft.com/office/drawing/2014/main" id="{FA2843F6-F643-4704-88E9-3503277851D4}"/>
              </a:ext>
            </a:extLst>
          </p:cNvPr>
          <p:cNvSpPr>
            <a:spLocks/>
          </p:cNvSpPr>
          <p:nvPr/>
        </p:nvSpPr>
        <p:spPr bwMode="auto">
          <a:xfrm rot="17107397">
            <a:off x="4559497" y="4748996"/>
            <a:ext cx="350829" cy="6040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sp>
        <p:nvSpPr>
          <p:cNvPr id="60" name="Rectangle 49">
            <a:extLst>
              <a:ext uri="{FF2B5EF4-FFF2-40B4-BE49-F238E27FC236}">
                <a16:creationId xmlns:a16="http://schemas.microsoft.com/office/drawing/2014/main" id="{84A5A7DF-06C7-41CE-B520-08E898502023}"/>
              </a:ext>
            </a:extLst>
          </p:cNvPr>
          <p:cNvSpPr>
            <a:spLocks noChangeArrowheads="1"/>
          </p:cNvSpPr>
          <p:nvPr/>
        </p:nvSpPr>
        <p:spPr bwMode="auto">
          <a:xfrm>
            <a:off x="2575250" y="3582478"/>
            <a:ext cx="1772921" cy="369332"/>
          </a:xfrm>
          <a:prstGeom prst="rect">
            <a:avLst/>
          </a:prstGeom>
          <a:noFill/>
          <a:ln w="9525">
            <a:noFill/>
            <a:miter lim="800000"/>
            <a:headEnd type="none" w="sm" len="sm"/>
            <a:tailEnd type="none" w="sm" len="sm"/>
          </a:ln>
        </p:spPr>
        <p:txBody>
          <a:bodyPr wrap="none" lIns="0" tIns="0" rIns="0" bIns="0">
            <a:spAutoFit/>
          </a:bodyPr>
          <a:lstStyle/>
          <a:p>
            <a:pPr eaLnBrk="0" hangingPunct="0"/>
            <a:r>
              <a:rPr lang="en-GB" sz="2400" b="0" dirty="0">
                <a:solidFill>
                  <a:srgbClr val="2FE1F9"/>
                </a:solidFill>
                <a:latin typeface="Charter" pitchFamily="16" charset="0"/>
              </a:rPr>
              <a:t>NTL Phonons</a:t>
            </a:r>
            <a:endParaRPr lang="en-US" sz="2400" b="0" dirty="0">
              <a:solidFill>
                <a:srgbClr val="2FE1F9"/>
              </a:solidFill>
              <a:latin typeface="Charter" pitchFamily="16" charset="0"/>
            </a:endParaRPr>
          </a:p>
        </p:txBody>
      </p:sp>
      <p:sp>
        <p:nvSpPr>
          <p:cNvPr id="61" name="AutoShape 20">
            <a:extLst>
              <a:ext uri="{FF2B5EF4-FFF2-40B4-BE49-F238E27FC236}">
                <a16:creationId xmlns:a16="http://schemas.microsoft.com/office/drawing/2014/main" id="{D8F6B1D1-F78B-4473-9C0D-9616B33971A6}"/>
              </a:ext>
            </a:extLst>
          </p:cNvPr>
          <p:cNvSpPr>
            <a:spLocks/>
          </p:cNvSpPr>
          <p:nvPr/>
        </p:nvSpPr>
        <p:spPr bwMode="auto">
          <a:xfrm rot="463342">
            <a:off x="5023009" y="4459491"/>
            <a:ext cx="371670" cy="104779"/>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00FFFF"/>
            </a:solidFill>
            <a:miter lim="800000"/>
            <a:headEnd/>
            <a:tailEnd/>
          </a:ln>
        </p:spPr>
        <p:txBody>
          <a:bodyPr lIns="0" tIns="0" rIns="0" bIns="0"/>
          <a:lstStyle/>
          <a:p>
            <a:endParaRPr lang="en-US"/>
          </a:p>
        </p:txBody>
      </p:sp>
      <p:cxnSp>
        <p:nvCxnSpPr>
          <p:cNvPr id="62" name="Straight Arrow Connector 61">
            <a:extLst>
              <a:ext uri="{FF2B5EF4-FFF2-40B4-BE49-F238E27FC236}">
                <a16:creationId xmlns:a16="http://schemas.microsoft.com/office/drawing/2014/main" id="{958DD94F-F5D7-4DDC-A2AA-F8620CCD5343}"/>
              </a:ext>
            </a:extLst>
          </p:cNvPr>
          <p:cNvCxnSpPr>
            <a:cxnSpLocks/>
          </p:cNvCxnSpPr>
          <p:nvPr/>
        </p:nvCxnSpPr>
        <p:spPr>
          <a:xfrm flipV="1">
            <a:off x="3925924" y="4955265"/>
            <a:ext cx="686204" cy="50736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sp>
        <p:nvSpPr>
          <p:cNvPr id="63" name="Oval 47">
            <a:extLst>
              <a:ext uri="{FF2B5EF4-FFF2-40B4-BE49-F238E27FC236}">
                <a16:creationId xmlns:a16="http://schemas.microsoft.com/office/drawing/2014/main" id="{CE8FBE7C-A7DD-44C3-819F-8E11A44E7807}"/>
              </a:ext>
            </a:extLst>
          </p:cNvPr>
          <p:cNvSpPr>
            <a:spLocks noChangeArrowheads="1"/>
          </p:cNvSpPr>
          <p:nvPr/>
        </p:nvSpPr>
        <p:spPr bwMode="auto">
          <a:xfrm>
            <a:off x="4780898" y="4458476"/>
            <a:ext cx="152400" cy="152400"/>
          </a:xfrm>
          <a:prstGeom prst="ellipse">
            <a:avLst/>
          </a:prstGeom>
          <a:solidFill>
            <a:srgbClr val="0000FF"/>
          </a:solidFill>
          <a:ln w="9525">
            <a:noFill/>
            <a:round/>
            <a:headEnd type="none" w="sm" len="sm"/>
            <a:tailEnd type="none" w="sm" len="sm"/>
          </a:ln>
        </p:spPr>
        <p:txBody>
          <a:bodyPr wrap="none" anchor="ctr"/>
          <a:lstStyle/>
          <a:p>
            <a:endParaRPr lang="en-US" dirty="0"/>
          </a:p>
        </p:txBody>
      </p:sp>
      <p:sp>
        <p:nvSpPr>
          <p:cNvPr id="64" name="TextBox 63">
            <a:extLst>
              <a:ext uri="{FF2B5EF4-FFF2-40B4-BE49-F238E27FC236}">
                <a16:creationId xmlns:a16="http://schemas.microsoft.com/office/drawing/2014/main" id="{1F8E2405-43F2-4D1D-8F59-75D98204F1E1}"/>
              </a:ext>
            </a:extLst>
          </p:cNvPr>
          <p:cNvSpPr txBox="1"/>
          <p:nvPr/>
        </p:nvSpPr>
        <p:spPr>
          <a:xfrm>
            <a:off x="4396104" y="6866"/>
            <a:ext cx="4600072" cy="338554"/>
          </a:xfrm>
          <a:prstGeom prst="rect">
            <a:avLst/>
          </a:prstGeom>
          <a:noFill/>
        </p:spPr>
        <p:txBody>
          <a:bodyPr wrap="square">
            <a:spAutoFit/>
          </a:bodyPr>
          <a:lstStyle/>
          <a:p>
            <a:r>
              <a:rPr lang="en-US" sz="1600" dirty="0">
                <a:solidFill>
                  <a:srgbClr val="FF0000"/>
                </a:solidFill>
                <a:latin typeface="Times New Roman" panose="02020603050405020304" pitchFamily="18" charset="0"/>
                <a:cs typeface="Times New Roman" panose="02020603050405020304" pitchFamily="18" charset="0"/>
              </a:rPr>
              <a:t>Geometry Simulation with COMSOL Multiphysics</a:t>
            </a:r>
          </a:p>
        </p:txBody>
      </p:sp>
    </p:spTree>
    <p:extLst>
      <p:ext uri="{BB962C8B-B14F-4D97-AF65-F5344CB8AC3E}">
        <p14:creationId xmlns:p14="http://schemas.microsoft.com/office/powerpoint/2010/main" val="27940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0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1000"/>
                                        <p:tgtEl>
                                          <p:spTgt spid="51"/>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1000"/>
                                        <p:tgtEl>
                                          <p:spTgt spid="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1000"/>
                                        <p:tgtEl>
                                          <p:spTgt spid="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10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10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1000"/>
                                        <p:tgtEl>
                                          <p:spTgt spid="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10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1000"/>
                                        <p:tgtEl>
                                          <p:spTgt spid="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p:bldP spid="61"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30044" cy="529669"/>
          </a:xfrm>
        </p:spPr>
        <p:txBody>
          <a:bodyPr>
            <a:noAutofit/>
          </a:bodyPr>
          <a:lstStyle/>
          <a:p>
            <a:r>
              <a:rPr lang="en-US" sz="2000" b="1" dirty="0">
                <a:latin typeface="AR CENA"/>
              </a:rPr>
              <a:t>Hybrid HV Detector Principle </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329" y="115872"/>
            <a:ext cx="5195092" cy="2654450"/>
          </a:xfrm>
          <a:prstGeom prst="rect">
            <a:avLst/>
          </a:prstGeom>
        </p:spPr>
      </p:pic>
      <p:sp>
        <p:nvSpPr>
          <p:cNvPr id="21" name="TextBox 20"/>
          <p:cNvSpPr txBox="1"/>
          <p:nvPr/>
        </p:nvSpPr>
        <p:spPr>
          <a:xfrm>
            <a:off x="7117182" y="2309800"/>
            <a:ext cx="2134524" cy="523220"/>
          </a:xfrm>
          <a:prstGeom prst="rect">
            <a:avLst/>
          </a:prstGeom>
          <a:noFill/>
        </p:spPr>
        <p:txBody>
          <a:bodyPr wrap="square" rtlCol="0">
            <a:spAutoFit/>
          </a:bodyPr>
          <a:lstStyle/>
          <a:p>
            <a:r>
              <a:rPr lang="en-US" sz="1400" dirty="0"/>
              <a:t>Charge transport from LV region to HV almost 100%</a:t>
            </a:r>
          </a:p>
        </p:txBody>
      </p:sp>
      <p:sp>
        <p:nvSpPr>
          <p:cNvPr id="22" name="TextBox 21"/>
          <p:cNvSpPr txBox="1"/>
          <p:nvPr/>
        </p:nvSpPr>
        <p:spPr>
          <a:xfrm>
            <a:off x="6589295" y="385903"/>
            <a:ext cx="761735" cy="369332"/>
          </a:xfrm>
          <a:prstGeom prst="rect">
            <a:avLst/>
          </a:prstGeom>
          <a:noFill/>
        </p:spPr>
        <p:txBody>
          <a:bodyPr wrap="square" rtlCol="0">
            <a:spAutoFit/>
          </a:bodyPr>
          <a:lstStyle/>
          <a:p>
            <a:r>
              <a:rPr lang="en-US" baseline="30000" dirty="0"/>
              <a:t>55</a:t>
            </a:r>
            <a:r>
              <a:rPr lang="en-US" dirty="0"/>
              <a:t>Fe</a:t>
            </a:r>
          </a:p>
        </p:txBody>
      </p:sp>
      <p:sp>
        <p:nvSpPr>
          <p:cNvPr id="27" name="TextBox 26"/>
          <p:cNvSpPr txBox="1"/>
          <p:nvPr/>
        </p:nvSpPr>
        <p:spPr>
          <a:xfrm>
            <a:off x="4768520" y="2315185"/>
            <a:ext cx="761735" cy="369332"/>
          </a:xfrm>
          <a:prstGeom prst="rect">
            <a:avLst/>
          </a:prstGeom>
          <a:noFill/>
        </p:spPr>
        <p:txBody>
          <a:bodyPr wrap="square" rtlCol="0">
            <a:spAutoFit/>
          </a:bodyPr>
          <a:lstStyle/>
          <a:p>
            <a:r>
              <a:rPr lang="en-US" baseline="30000" dirty="0"/>
              <a:t>241</a:t>
            </a:r>
            <a:r>
              <a:rPr lang="en-US" dirty="0"/>
              <a:t>Am</a:t>
            </a:r>
          </a:p>
        </p:txBody>
      </p:sp>
      <p:sp>
        <p:nvSpPr>
          <p:cNvPr id="5" name="TextBox 4"/>
          <p:cNvSpPr txBox="1"/>
          <p:nvPr/>
        </p:nvSpPr>
        <p:spPr>
          <a:xfrm>
            <a:off x="1753618" y="2810805"/>
            <a:ext cx="6112434" cy="738664"/>
          </a:xfrm>
          <a:prstGeom prst="rect">
            <a:avLst/>
          </a:prstGeom>
          <a:noFill/>
          <a:ln>
            <a:solidFill>
              <a:schemeClr val="tx1"/>
            </a:solidFill>
          </a:ln>
        </p:spPr>
        <p:txBody>
          <a:bodyPr wrap="square" rtlCol="0">
            <a:spAutoFit/>
          </a:bodyPr>
          <a:lstStyle/>
          <a:p>
            <a:r>
              <a:rPr lang="en-US" sz="1400" b="1" dirty="0"/>
              <a:t>Main idea</a:t>
            </a:r>
            <a:r>
              <a:rPr lang="en-US" sz="1400" dirty="0"/>
              <a:t>: Monolithic detector with a low voltage (LV) and high voltage (HV) sides: LV to measure primary phonons like ZIP and HV to measure NTL phonons. Minimize HV to LV NTL phonon pollution using geometric suppression at the neck</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05" y="505700"/>
            <a:ext cx="2438399" cy="1963772"/>
          </a:xfrm>
          <a:prstGeom prst="rect">
            <a:avLst/>
          </a:prstGeom>
        </p:spPr>
      </p:pic>
      <p:sp>
        <p:nvSpPr>
          <p:cNvPr id="64" name="TextBox 63">
            <a:extLst>
              <a:ext uri="{FF2B5EF4-FFF2-40B4-BE49-F238E27FC236}">
                <a16:creationId xmlns:a16="http://schemas.microsoft.com/office/drawing/2014/main" id="{1F8E2405-43F2-4D1D-8F59-75D98204F1E1}"/>
              </a:ext>
            </a:extLst>
          </p:cNvPr>
          <p:cNvSpPr txBox="1"/>
          <p:nvPr/>
        </p:nvSpPr>
        <p:spPr>
          <a:xfrm>
            <a:off x="4396104" y="6866"/>
            <a:ext cx="4600072" cy="338554"/>
          </a:xfrm>
          <a:prstGeom prst="rect">
            <a:avLst/>
          </a:prstGeom>
          <a:noFill/>
        </p:spPr>
        <p:txBody>
          <a:bodyPr wrap="square">
            <a:spAutoFit/>
          </a:bodyPr>
          <a:lstStyle/>
          <a:p>
            <a:r>
              <a:rPr lang="en-US" sz="1600" dirty="0">
                <a:solidFill>
                  <a:srgbClr val="FF0000"/>
                </a:solidFill>
                <a:latin typeface="Times New Roman" panose="02020603050405020304" pitchFamily="18" charset="0"/>
                <a:cs typeface="Times New Roman" panose="02020603050405020304" pitchFamily="18" charset="0"/>
              </a:rPr>
              <a:t>Geometry Simulation with COMSOL Multiphysics</a:t>
            </a:r>
          </a:p>
        </p:txBody>
      </p:sp>
      <p:pic>
        <p:nvPicPr>
          <p:cNvPr id="65" name="Picture 64">
            <a:extLst>
              <a:ext uri="{FF2B5EF4-FFF2-40B4-BE49-F238E27FC236}">
                <a16:creationId xmlns:a16="http://schemas.microsoft.com/office/drawing/2014/main" id="{94912EB4-E4F3-4912-BE08-642AAB3BA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71" y="2133600"/>
            <a:ext cx="10414941" cy="5646815"/>
          </a:xfrm>
          <a:prstGeom prst="rect">
            <a:avLst/>
          </a:prstGeom>
          <a:ln>
            <a:solidFill>
              <a:schemeClr val="accent1"/>
            </a:solidFill>
          </a:ln>
        </p:spPr>
      </p:pic>
      <p:grpSp>
        <p:nvGrpSpPr>
          <p:cNvPr id="66" name="Group 15">
            <a:extLst>
              <a:ext uri="{FF2B5EF4-FFF2-40B4-BE49-F238E27FC236}">
                <a16:creationId xmlns:a16="http://schemas.microsoft.com/office/drawing/2014/main" id="{7363840D-E0CE-4040-86A7-FADF372C4EF7}"/>
              </a:ext>
            </a:extLst>
          </p:cNvPr>
          <p:cNvGrpSpPr>
            <a:grpSpLocks/>
          </p:cNvGrpSpPr>
          <p:nvPr/>
        </p:nvGrpSpPr>
        <p:grpSpPr bwMode="auto">
          <a:xfrm>
            <a:off x="1689872" y="3750931"/>
            <a:ext cx="1173163" cy="3884613"/>
            <a:chOff x="941" y="960"/>
            <a:chExt cx="739" cy="2447"/>
          </a:xfrm>
        </p:grpSpPr>
        <p:sp>
          <p:nvSpPr>
            <p:cNvPr id="67" name="Text Box 28">
              <a:extLst>
                <a:ext uri="{FF2B5EF4-FFF2-40B4-BE49-F238E27FC236}">
                  <a16:creationId xmlns:a16="http://schemas.microsoft.com/office/drawing/2014/main" id="{E29CF2B6-59D7-4E9B-B0C5-8C418D4FC551}"/>
                </a:ext>
              </a:extLst>
            </p:cNvPr>
            <p:cNvSpPr txBox="1">
              <a:spLocks noChangeArrowheads="1"/>
            </p:cNvSpPr>
            <p:nvPr/>
          </p:nvSpPr>
          <p:spPr bwMode="auto">
            <a:xfrm>
              <a:off x="941" y="2569"/>
              <a:ext cx="323" cy="343"/>
            </a:xfrm>
            <a:prstGeom prst="rect">
              <a:avLst/>
            </a:prstGeom>
            <a:noFill/>
            <a:ln w="9525">
              <a:noFill/>
              <a:miter lim="800000"/>
              <a:headEnd/>
              <a:tailEnd/>
            </a:ln>
          </p:spPr>
          <p:txBody>
            <a:bodyPr wrap="none" anchor="ctr">
              <a:spAutoFit/>
            </a:bodyPr>
            <a:lstStyle/>
            <a:p>
              <a:pPr algn="ctr" eaLnBrk="0" hangingPunct="0"/>
              <a:r>
                <a:rPr lang="en-US" sz="2000" b="0" dirty="0">
                  <a:latin typeface="Times New Roman" pitchFamily="18" charset="0"/>
                  <a:sym typeface="Symbol" pitchFamily="18" charset="2"/>
                </a:rPr>
                <a:t></a:t>
              </a:r>
              <a:r>
                <a:rPr lang="en-US" sz="4400" b="0" baseline="30000" dirty="0">
                  <a:latin typeface="Times New Roman" pitchFamily="18" charset="0"/>
                  <a:sym typeface="Symbol" pitchFamily="18" charset="2"/>
                </a:rPr>
                <a:t>0</a:t>
              </a:r>
            </a:p>
          </p:txBody>
        </p:sp>
        <p:sp>
          <p:nvSpPr>
            <p:cNvPr id="68" name="Line 29">
              <a:extLst>
                <a:ext uri="{FF2B5EF4-FFF2-40B4-BE49-F238E27FC236}">
                  <a16:creationId xmlns:a16="http://schemas.microsoft.com/office/drawing/2014/main" id="{8FF9E50E-51D6-4C37-BCD2-2E49BDCDDB8A}"/>
                </a:ext>
              </a:extLst>
            </p:cNvPr>
            <p:cNvSpPr>
              <a:spLocks noChangeShapeType="1"/>
            </p:cNvSpPr>
            <p:nvPr/>
          </p:nvSpPr>
          <p:spPr bwMode="auto">
            <a:xfrm flipV="1">
              <a:off x="1164" y="2544"/>
              <a:ext cx="324" cy="695"/>
            </a:xfrm>
            <a:prstGeom prst="line">
              <a:avLst/>
            </a:prstGeom>
            <a:noFill/>
            <a:ln w="38100">
              <a:solidFill>
                <a:schemeClr val="tx1"/>
              </a:solidFill>
              <a:round/>
              <a:headEnd/>
              <a:tailEnd type="triangle" w="lg" len="lg"/>
            </a:ln>
          </p:spPr>
          <p:txBody>
            <a:bodyPr wrap="none" anchor="ctr"/>
            <a:lstStyle/>
            <a:p>
              <a:endParaRPr lang="en-US" dirty="0"/>
            </a:p>
          </p:txBody>
        </p:sp>
        <p:sp>
          <p:nvSpPr>
            <p:cNvPr id="69" name="Oval 30">
              <a:extLst>
                <a:ext uri="{FF2B5EF4-FFF2-40B4-BE49-F238E27FC236}">
                  <a16:creationId xmlns:a16="http://schemas.microsoft.com/office/drawing/2014/main" id="{AE6FEB11-F54D-476E-9D59-00E86D3F368C}"/>
                </a:ext>
              </a:extLst>
            </p:cNvPr>
            <p:cNvSpPr>
              <a:spLocks noChangeArrowheads="1"/>
            </p:cNvSpPr>
            <p:nvPr/>
          </p:nvSpPr>
          <p:spPr bwMode="auto">
            <a:xfrm>
              <a:off x="997" y="3071"/>
              <a:ext cx="324" cy="336"/>
            </a:xfrm>
            <a:prstGeom prst="ellipse">
              <a:avLst/>
            </a:prstGeom>
            <a:solidFill>
              <a:schemeClr val="tx1"/>
            </a:solidFill>
            <a:ln w="9525">
              <a:solidFill>
                <a:schemeClr val="tx1"/>
              </a:solidFill>
              <a:round/>
              <a:headEnd/>
              <a:tailEnd/>
            </a:ln>
          </p:spPr>
          <p:txBody>
            <a:bodyPr wrap="none" anchor="ctr"/>
            <a:lstStyle/>
            <a:p>
              <a:endParaRPr lang="en-US" dirty="0"/>
            </a:p>
          </p:txBody>
        </p:sp>
        <p:sp>
          <p:nvSpPr>
            <p:cNvPr id="70" name="Line 31">
              <a:extLst>
                <a:ext uri="{FF2B5EF4-FFF2-40B4-BE49-F238E27FC236}">
                  <a16:creationId xmlns:a16="http://schemas.microsoft.com/office/drawing/2014/main" id="{CA477C4D-E250-4BC8-839D-3FE68957522C}"/>
                </a:ext>
              </a:extLst>
            </p:cNvPr>
            <p:cNvSpPr>
              <a:spLocks noChangeShapeType="1"/>
            </p:cNvSpPr>
            <p:nvPr/>
          </p:nvSpPr>
          <p:spPr bwMode="auto">
            <a:xfrm flipH="1" flipV="1">
              <a:off x="1008" y="960"/>
              <a:ext cx="672" cy="1104"/>
            </a:xfrm>
            <a:prstGeom prst="line">
              <a:avLst/>
            </a:prstGeom>
            <a:noFill/>
            <a:ln w="38100">
              <a:solidFill>
                <a:schemeClr val="tx1"/>
              </a:solidFill>
              <a:round/>
              <a:headEnd/>
              <a:tailEnd type="triangle" w="lg" len="lg"/>
            </a:ln>
          </p:spPr>
          <p:txBody>
            <a:bodyPr wrap="none" anchor="ctr"/>
            <a:lstStyle/>
            <a:p>
              <a:endParaRPr lang="en-US" dirty="0"/>
            </a:p>
          </p:txBody>
        </p:sp>
        <p:sp>
          <p:nvSpPr>
            <p:cNvPr id="71" name="Line 32">
              <a:extLst>
                <a:ext uri="{FF2B5EF4-FFF2-40B4-BE49-F238E27FC236}">
                  <a16:creationId xmlns:a16="http://schemas.microsoft.com/office/drawing/2014/main" id="{B5BC9066-71B0-4FEB-A413-85B5134FB299}"/>
                </a:ext>
              </a:extLst>
            </p:cNvPr>
            <p:cNvSpPr>
              <a:spLocks noChangeShapeType="1"/>
            </p:cNvSpPr>
            <p:nvPr/>
          </p:nvSpPr>
          <p:spPr bwMode="auto">
            <a:xfrm flipV="1">
              <a:off x="1440" y="2064"/>
              <a:ext cx="240" cy="576"/>
            </a:xfrm>
            <a:prstGeom prst="line">
              <a:avLst/>
            </a:prstGeom>
            <a:noFill/>
            <a:ln w="38100">
              <a:solidFill>
                <a:schemeClr val="tx1"/>
              </a:solidFill>
              <a:round/>
              <a:headEnd/>
              <a:tailEnd/>
            </a:ln>
          </p:spPr>
          <p:txBody>
            <a:bodyPr wrap="none" anchor="ctr"/>
            <a:lstStyle/>
            <a:p>
              <a:endParaRPr lang="en-US"/>
            </a:p>
          </p:txBody>
        </p:sp>
      </p:grpSp>
      <p:grpSp>
        <p:nvGrpSpPr>
          <p:cNvPr id="72" name="Group 40">
            <a:extLst>
              <a:ext uri="{FF2B5EF4-FFF2-40B4-BE49-F238E27FC236}">
                <a16:creationId xmlns:a16="http://schemas.microsoft.com/office/drawing/2014/main" id="{B4278E7D-E212-45DF-844D-226C27084669}"/>
              </a:ext>
            </a:extLst>
          </p:cNvPr>
          <p:cNvGrpSpPr>
            <a:grpSpLocks/>
          </p:cNvGrpSpPr>
          <p:nvPr/>
        </p:nvGrpSpPr>
        <p:grpSpPr bwMode="auto">
          <a:xfrm>
            <a:off x="3079943" y="5094784"/>
            <a:ext cx="1127125" cy="976313"/>
            <a:chOff x="2304" y="1606"/>
            <a:chExt cx="710" cy="615"/>
          </a:xfrm>
        </p:grpSpPr>
        <p:sp>
          <p:nvSpPr>
            <p:cNvPr id="73" name="Oval 42">
              <a:extLst>
                <a:ext uri="{FF2B5EF4-FFF2-40B4-BE49-F238E27FC236}">
                  <a16:creationId xmlns:a16="http://schemas.microsoft.com/office/drawing/2014/main" id="{1C2802FF-5218-4CE4-A4A9-BCBE4965E004}"/>
                </a:ext>
              </a:extLst>
            </p:cNvPr>
            <p:cNvSpPr>
              <a:spLocks noChangeArrowheads="1"/>
            </p:cNvSpPr>
            <p:nvPr/>
          </p:nvSpPr>
          <p:spPr bwMode="auto">
            <a:xfrm>
              <a:off x="2304" y="1824"/>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74" name="Oval 43">
              <a:extLst>
                <a:ext uri="{FF2B5EF4-FFF2-40B4-BE49-F238E27FC236}">
                  <a16:creationId xmlns:a16="http://schemas.microsoft.com/office/drawing/2014/main" id="{725BC0B6-658C-40A6-AC86-08E9F59C4490}"/>
                </a:ext>
              </a:extLst>
            </p:cNvPr>
            <p:cNvSpPr>
              <a:spLocks noChangeArrowheads="1"/>
            </p:cNvSpPr>
            <p:nvPr/>
          </p:nvSpPr>
          <p:spPr bwMode="auto">
            <a:xfrm>
              <a:off x="2400" y="1758"/>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75" name="Oval 44">
              <a:extLst>
                <a:ext uri="{FF2B5EF4-FFF2-40B4-BE49-F238E27FC236}">
                  <a16:creationId xmlns:a16="http://schemas.microsoft.com/office/drawing/2014/main" id="{64F21D60-F921-4D84-BF87-E72CA217A539}"/>
                </a:ext>
              </a:extLst>
            </p:cNvPr>
            <p:cNvSpPr>
              <a:spLocks noChangeArrowheads="1"/>
            </p:cNvSpPr>
            <p:nvPr/>
          </p:nvSpPr>
          <p:spPr bwMode="auto">
            <a:xfrm>
              <a:off x="2496" y="1824"/>
              <a:ext cx="96" cy="96"/>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76" name="Oval 46">
              <a:extLst>
                <a:ext uri="{FF2B5EF4-FFF2-40B4-BE49-F238E27FC236}">
                  <a16:creationId xmlns:a16="http://schemas.microsoft.com/office/drawing/2014/main" id="{C443DB9A-70D7-40A5-ACA9-75F1215BD32C}"/>
                </a:ext>
              </a:extLst>
            </p:cNvPr>
            <p:cNvSpPr>
              <a:spLocks noChangeArrowheads="1"/>
            </p:cNvSpPr>
            <p:nvPr/>
          </p:nvSpPr>
          <p:spPr bwMode="auto">
            <a:xfrm>
              <a:off x="2304" y="1920"/>
              <a:ext cx="96" cy="96"/>
            </a:xfrm>
            <a:prstGeom prst="ellipse">
              <a:avLst/>
            </a:prstGeom>
            <a:solidFill>
              <a:schemeClr val="tx1">
                <a:lumMod val="85000"/>
                <a:lumOff val="15000"/>
              </a:schemeClr>
            </a:solidFill>
            <a:ln w="9525">
              <a:noFill/>
              <a:round/>
              <a:headEnd type="none" w="sm" len="sm"/>
              <a:tailEnd type="none" w="sm" len="sm"/>
            </a:ln>
          </p:spPr>
          <p:txBody>
            <a:bodyPr wrap="none" anchor="ctr"/>
            <a:lstStyle/>
            <a:p>
              <a:endParaRPr lang="en-US" dirty="0"/>
            </a:p>
          </p:txBody>
        </p:sp>
        <p:sp>
          <p:nvSpPr>
            <p:cNvPr id="77" name="Oval 47">
              <a:extLst>
                <a:ext uri="{FF2B5EF4-FFF2-40B4-BE49-F238E27FC236}">
                  <a16:creationId xmlns:a16="http://schemas.microsoft.com/office/drawing/2014/main" id="{B0999879-DDB9-40CD-A37C-0E88BACA4075}"/>
                </a:ext>
              </a:extLst>
            </p:cNvPr>
            <p:cNvSpPr>
              <a:spLocks noChangeArrowheads="1"/>
            </p:cNvSpPr>
            <p:nvPr/>
          </p:nvSpPr>
          <p:spPr bwMode="auto">
            <a:xfrm>
              <a:off x="2400" y="1968"/>
              <a:ext cx="96" cy="96"/>
            </a:xfrm>
            <a:prstGeom prst="ellipse">
              <a:avLst/>
            </a:prstGeom>
            <a:solidFill>
              <a:schemeClr val="tx1">
                <a:lumMod val="85000"/>
                <a:lumOff val="15000"/>
              </a:schemeClr>
            </a:solidFill>
            <a:ln w="9525">
              <a:noFill/>
              <a:round/>
              <a:headEnd type="none" w="sm" len="sm"/>
              <a:tailEnd type="none" w="sm" len="sm"/>
            </a:ln>
          </p:spPr>
          <p:txBody>
            <a:bodyPr wrap="none" anchor="ctr"/>
            <a:lstStyle/>
            <a:p>
              <a:endParaRPr lang="en-US" dirty="0"/>
            </a:p>
          </p:txBody>
        </p:sp>
        <p:sp>
          <p:nvSpPr>
            <p:cNvPr id="78" name="Oval 48">
              <a:extLst>
                <a:ext uri="{FF2B5EF4-FFF2-40B4-BE49-F238E27FC236}">
                  <a16:creationId xmlns:a16="http://schemas.microsoft.com/office/drawing/2014/main" id="{59C6A441-4866-4E84-81FF-E67072F5715C}"/>
                </a:ext>
              </a:extLst>
            </p:cNvPr>
            <p:cNvSpPr>
              <a:spLocks noChangeArrowheads="1"/>
            </p:cNvSpPr>
            <p:nvPr/>
          </p:nvSpPr>
          <p:spPr bwMode="auto">
            <a:xfrm>
              <a:off x="2496" y="1920"/>
              <a:ext cx="96" cy="96"/>
            </a:xfrm>
            <a:prstGeom prst="ellipse">
              <a:avLst/>
            </a:prstGeom>
            <a:solidFill>
              <a:schemeClr val="tx1">
                <a:lumMod val="85000"/>
                <a:lumOff val="15000"/>
              </a:schemeClr>
            </a:solidFill>
            <a:ln w="9525">
              <a:noFill/>
              <a:round/>
              <a:headEnd type="none" w="sm" len="sm"/>
              <a:tailEnd type="none" w="sm" len="sm"/>
            </a:ln>
          </p:spPr>
          <p:txBody>
            <a:bodyPr wrap="none" anchor="ctr"/>
            <a:lstStyle/>
            <a:p>
              <a:endParaRPr lang="en-US" dirty="0"/>
            </a:p>
          </p:txBody>
        </p:sp>
        <p:sp>
          <p:nvSpPr>
            <p:cNvPr id="79" name="Rectangle 49">
              <a:extLst>
                <a:ext uri="{FF2B5EF4-FFF2-40B4-BE49-F238E27FC236}">
                  <a16:creationId xmlns:a16="http://schemas.microsoft.com/office/drawing/2014/main" id="{C1E01BB0-1F8C-4EA2-9B34-2C43B5154F13}"/>
                </a:ext>
              </a:extLst>
            </p:cNvPr>
            <p:cNvSpPr>
              <a:spLocks noChangeArrowheads="1"/>
            </p:cNvSpPr>
            <p:nvPr/>
          </p:nvSpPr>
          <p:spPr bwMode="auto">
            <a:xfrm>
              <a:off x="2512" y="1988"/>
              <a:ext cx="502" cy="233"/>
            </a:xfrm>
            <a:prstGeom prst="rect">
              <a:avLst/>
            </a:prstGeom>
            <a:noFill/>
            <a:ln w="9525">
              <a:noFill/>
              <a:miter lim="800000"/>
              <a:headEnd type="none" w="sm" len="sm"/>
              <a:tailEnd type="none" w="sm" len="sm"/>
            </a:ln>
          </p:spPr>
          <p:txBody>
            <a:bodyPr wrap="none" lIns="0" tIns="0" rIns="0" bIns="0">
              <a:spAutoFit/>
            </a:bodyPr>
            <a:lstStyle/>
            <a:p>
              <a:pPr eaLnBrk="0" hangingPunct="0"/>
              <a:r>
                <a:rPr lang="en-GB" sz="2400" b="1" dirty="0">
                  <a:solidFill>
                    <a:schemeClr val="tx1">
                      <a:lumMod val="85000"/>
                      <a:lumOff val="15000"/>
                    </a:schemeClr>
                  </a:solidFill>
                  <a:latin typeface="Charter" pitchFamily="16" charset="0"/>
                </a:rPr>
                <a:t>Holes</a:t>
              </a:r>
              <a:endParaRPr lang="en-US" sz="2400" b="1" dirty="0">
                <a:solidFill>
                  <a:schemeClr val="tx1">
                    <a:lumMod val="85000"/>
                    <a:lumOff val="15000"/>
                  </a:schemeClr>
                </a:solidFill>
                <a:latin typeface="Charter" pitchFamily="16" charset="0"/>
              </a:endParaRPr>
            </a:p>
          </p:txBody>
        </p:sp>
        <p:sp>
          <p:nvSpPr>
            <p:cNvPr id="80" name="Rectangle 50">
              <a:extLst>
                <a:ext uri="{FF2B5EF4-FFF2-40B4-BE49-F238E27FC236}">
                  <a16:creationId xmlns:a16="http://schemas.microsoft.com/office/drawing/2014/main" id="{92051933-89AE-4415-82DB-FD290B42A8A7}"/>
                </a:ext>
              </a:extLst>
            </p:cNvPr>
            <p:cNvSpPr>
              <a:spLocks noChangeArrowheads="1"/>
            </p:cNvSpPr>
            <p:nvPr/>
          </p:nvSpPr>
          <p:spPr bwMode="auto">
            <a:xfrm>
              <a:off x="2526" y="1606"/>
              <a:ext cx="292" cy="291"/>
            </a:xfrm>
            <a:prstGeom prst="rect">
              <a:avLst/>
            </a:prstGeom>
            <a:noFill/>
            <a:ln w="9525">
              <a:noFill/>
              <a:miter lim="800000"/>
              <a:headEnd type="none" w="sm" len="sm"/>
              <a:tailEnd type="none" w="sm" len="sm"/>
            </a:ln>
          </p:spPr>
          <p:txBody>
            <a:bodyPr wrap="square">
              <a:spAutoFit/>
            </a:bodyPr>
            <a:lstStyle/>
            <a:p>
              <a:pPr eaLnBrk="0" hangingPunct="0"/>
              <a:r>
                <a:rPr lang="en-GB" sz="2400" b="1" dirty="0">
                  <a:solidFill>
                    <a:srgbClr val="FF0000"/>
                  </a:solidFill>
                  <a:latin typeface="Charter" pitchFamily="16" charset="0"/>
                </a:rPr>
                <a:t>e</a:t>
              </a:r>
              <a:r>
                <a:rPr lang="en-GB" sz="2400" b="1" baseline="30000" dirty="0">
                  <a:solidFill>
                    <a:srgbClr val="FF0000"/>
                  </a:solidFill>
                  <a:latin typeface="Charter" pitchFamily="16" charset="0"/>
                </a:rPr>
                <a:t>-</a:t>
              </a:r>
              <a:endParaRPr lang="en-US" sz="2400" b="1" baseline="30000" dirty="0">
                <a:solidFill>
                  <a:srgbClr val="FF0000"/>
                </a:solidFill>
                <a:latin typeface="Charter" pitchFamily="16" charset="0"/>
              </a:endParaRPr>
            </a:p>
          </p:txBody>
        </p:sp>
      </p:grpSp>
      <p:sp>
        <p:nvSpPr>
          <p:cNvPr id="81" name="AutoShape 12">
            <a:extLst>
              <a:ext uri="{FF2B5EF4-FFF2-40B4-BE49-F238E27FC236}">
                <a16:creationId xmlns:a16="http://schemas.microsoft.com/office/drawing/2014/main" id="{D0E5DDE3-B5EF-4B85-A07D-EF9172C04407}"/>
              </a:ext>
            </a:extLst>
          </p:cNvPr>
          <p:cNvSpPr>
            <a:spLocks/>
          </p:cNvSpPr>
          <p:nvPr/>
        </p:nvSpPr>
        <p:spPr bwMode="auto">
          <a:xfrm rot="2951927">
            <a:off x="2820551" y="5772611"/>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FFFF00"/>
            </a:solidFill>
            <a:miter lim="800000"/>
            <a:headEnd/>
            <a:tailEnd/>
          </a:ln>
        </p:spPr>
        <p:txBody>
          <a:bodyPr lIns="0" tIns="0" rIns="0" bIns="0"/>
          <a:lstStyle/>
          <a:p>
            <a:endParaRPr lang="en-US"/>
          </a:p>
        </p:txBody>
      </p:sp>
      <p:sp>
        <p:nvSpPr>
          <p:cNvPr id="82" name="AutoShape 12">
            <a:extLst>
              <a:ext uri="{FF2B5EF4-FFF2-40B4-BE49-F238E27FC236}">
                <a16:creationId xmlns:a16="http://schemas.microsoft.com/office/drawing/2014/main" id="{DE66A778-07C9-4367-AAD6-513393647651}"/>
              </a:ext>
            </a:extLst>
          </p:cNvPr>
          <p:cNvSpPr>
            <a:spLocks/>
          </p:cNvSpPr>
          <p:nvPr/>
        </p:nvSpPr>
        <p:spPr bwMode="auto">
          <a:xfrm rot="8028358">
            <a:off x="2320302" y="5731787"/>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FFFF00"/>
            </a:solidFill>
            <a:miter lim="800000"/>
            <a:headEnd/>
            <a:tailEnd/>
          </a:ln>
        </p:spPr>
        <p:txBody>
          <a:bodyPr lIns="0" tIns="0" rIns="0" bIns="0"/>
          <a:lstStyle/>
          <a:p>
            <a:endParaRPr lang="en-US"/>
          </a:p>
        </p:txBody>
      </p:sp>
      <p:sp>
        <p:nvSpPr>
          <p:cNvPr id="83" name="AutoShape 12">
            <a:extLst>
              <a:ext uri="{FF2B5EF4-FFF2-40B4-BE49-F238E27FC236}">
                <a16:creationId xmlns:a16="http://schemas.microsoft.com/office/drawing/2014/main" id="{6278C8A3-2F8A-4195-B84A-D2C60159D3D9}"/>
              </a:ext>
            </a:extLst>
          </p:cNvPr>
          <p:cNvSpPr>
            <a:spLocks/>
          </p:cNvSpPr>
          <p:nvPr/>
        </p:nvSpPr>
        <p:spPr bwMode="auto">
          <a:xfrm rot="2854981">
            <a:off x="2336372" y="5300365"/>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FFFF00"/>
            </a:solidFill>
            <a:miter lim="800000"/>
            <a:headEnd/>
            <a:tailEnd/>
          </a:ln>
        </p:spPr>
        <p:txBody>
          <a:bodyPr lIns="0" tIns="0" rIns="0" bIns="0"/>
          <a:lstStyle/>
          <a:p>
            <a:endParaRPr lang="en-US"/>
          </a:p>
        </p:txBody>
      </p:sp>
      <p:sp>
        <p:nvSpPr>
          <p:cNvPr id="84" name="AutoShape 12">
            <a:extLst>
              <a:ext uri="{FF2B5EF4-FFF2-40B4-BE49-F238E27FC236}">
                <a16:creationId xmlns:a16="http://schemas.microsoft.com/office/drawing/2014/main" id="{D124C3A5-524F-435D-B673-BC09D798D865}"/>
              </a:ext>
            </a:extLst>
          </p:cNvPr>
          <p:cNvSpPr>
            <a:spLocks/>
          </p:cNvSpPr>
          <p:nvPr/>
        </p:nvSpPr>
        <p:spPr bwMode="auto">
          <a:xfrm rot="8257306">
            <a:off x="2902725" y="5088555"/>
            <a:ext cx="349250" cy="22383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rgbClr val="FFFF00"/>
            </a:solidFill>
            <a:miter lim="800000"/>
            <a:headEnd/>
            <a:tailEnd/>
          </a:ln>
        </p:spPr>
        <p:txBody>
          <a:bodyPr lIns="0" tIns="0" rIns="0" bIns="0"/>
          <a:lstStyle/>
          <a:p>
            <a:endParaRPr lang="en-US"/>
          </a:p>
        </p:txBody>
      </p:sp>
      <p:sp>
        <p:nvSpPr>
          <p:cNvPr id="85" name="Rectangle 49">
            <a:extLst>
              <a:ext uri="{FF2B5EF4-FFF2-40B4-BE49-F238E27FC236}">
                <a16:creationId xmlns:a16="http://schemas.microsoft.com/office/drawing/2014/main" id="{27770480-F5B4-4DC9-9391-3D4DC52E3D48}"/>
              </a:ext>
            </a:extLst>
          </p:cNvPr>
          <p:cNvSpPr>
            <a:spLocks noChangeArrowheads="1"/>
          </p:cNvSpPr>
          <p:nvPr/>
        </p:nvSpPr>
        <p:spPr bwMode="auto">
          <a:xfrm>
            <a:off x="2759411" y="6107231"/>
            <a:ext cx="2172582" cy="369332"/>
          </a:xfrm>
          <a:prstGeom prst="rect">
            <a:avLst/>
          </a:prstGeom>
          <a:noFill/>
          <a:ln w="9525">
            <a:noFill/>
            <a:miter lim="800000"/>
            <a:headEnd type="none" w="sm" len="sm"/>
            <a:tailEnd type="none" w="sm" len="sm"/>
          </a:ln>
        </p:spPr>
        <p:txBody>
          <a:bodyPr wrap="square" lIns="0" tIns="0" rIns="0" bIns="0">
            <a:spAutoFit/>
          </a:bodyPr>
          <a:lstStyle/>
          <a:p>
            <a:pPr eaLnBrk="0" hangingPunct="0"/>
            <a:r>
              <a:rPr lang="en-GB" sz="2400" b="1" dirty="0">
                <a:solidFill>
                  <a:srgbClr val="FFFF00"/>
                </a:solidFill>
                <a:latin typeface="Charter" pitchFamily="16" charset="0"/>
              </a:rPr>
              <a:t>Recoil Phonons</a:t>
            </a:r>
            <a:endParaRPr lang="en-US" sz="2400" b="1" dirty="0">
              <a:solidFill>
                <a:srgbClr val="FFFF00"/>
              </a:solidFill>
              <a:latin typeface="Charter" pitchFamily="16" charset="0"/>
            </a:endParaRPr>
          </a:p>
        </p:txBody>
      </p:sp>
      <p:sp>
        <p:nvSpPr>
          <p:cNvPr id="86" name="Oval 47">
            <a:extLst>
              <a:ext uri="{FF2B5EF4-FFF2-40B4-BE49-F238E27FC236}">
                <a16:creationId xmlns:a16="http://schemas.microsoft.com/office/drawing/2014/main" id="{90EEB13D-2467-49A4-8683-9F4FB077E8B3}"/>
              </a:ext>
            </a:extLst>
          </p:cNvPr>
          <p:cNvSpPr>
            <a:spLocks noChangeArrowheads="1"/>
          </p:cNvSpPr>
          <p:nvPr/>
        </p:nvSpPr>
        <p:spPr bwMode="auto">
          <a:xfrm>
            <a:off x="4600985" y="4825106"/>
            <a:ext cx="152400" cy="152400"/>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87" name="Rectangle 50">
            <a:extLst>
              <a:ext uri="{FF2B5EF4-FFF2-40B4-BE49-F238E27FC236}">
                <a16:creationId xmlns:a16="http://schemas.microsoft.com/office/drawing/2014/main" id="{76B8A875-B4BF-4CEB-86CB-63D6BC40C47F}"/>
              </a:ext>
            </a:extLst>
          </p:cNvPr>
          <p:cNvSpPr>
            <a:spLocks noChangeArrowheads="1"/>
          </p:cNvSpPr>
          <p:nvPr/>
        </p:nvSpPr>
        <p:spPr bwMode="auto">
          <a:xfrm>
            <a:off x="4637742" y="4786623"/>
            <a:ext cx="463550" cy="461963"/>
          </a:xfrm>
          <a:prstGeom prst="rect">
            <a:avLst/>
          </a:prstGeom>
          <a:noFill/>
          <a:ln w="9525">
            <a:noFill/>
            <a:miter lim="800000"/>
            <a:headEnd type="none" w="sm" len="sm"/>
            <a:tailEnd type="none" w="sm" len="sm"/>
          </a:ln>
        </p:spPr>
        <p:txBody>
          <a:bodyPr wrap="square">
            <a:spAutoFit/>
          </a:bodyPr>
          <a:lstStyle/>
          <a:p>
            <a:pPr eaLnBrk="0" hangingPunct="0"/>
            <a:r>
              <a:rPr lang="en-GB" sz="2400" b="1" dirty="0">
                <a:solidFill>
                  <a:srgbClr val="FF0000"/>
                </a:solidFill>
                <a:latin typeface="Charter" pitchFamily="16" charset="0"/>
              </a:rPr>
              <a:t>e</a:t>
            </a:r>
            <a:r>
              <a:rPr lang="en-GB" sz="2400" b="1" baseline="30000" dirty="0">
                <a:solidFill>
                  <a:srgbClr val="FF0000"/>
                </a:solidFill>
                <a:latin typeface="Charter" pitchFamily="16" charset="0"/>
              </a:rPr>
              <a:t>-</a:t>
            </a:r>
            <a:endParaRPr lang="en-US" sz="2400" b="1" baseline="30000" dirty="0">
              <a:solidFill>
                <a:srgbClr val="FF0000"/>
              </a:solidFill>
              <a:latin typeface="Charter" pitchFamily="16" charset="0"/>
            </a:endParaRPr>
          </a:p>
        </p:txBody>
      </p:sp>
      <p:sp>
        <p:nvSpPr>
          <p:cNvPr id="88" name="Oval 47">
            <a:extLst>
              <a:ext uri="{FF2B5EF4-FFF2-40B4-BE49-F238E27FC236}">
                <a16:creationId xmlns:a16="http://schemas.microsoft.com/office/drawing/2014/main" id="{343EC235-D0AE-4B4B-AA0F-1A8C85CF5396}"/>
              </a:ext>
            </a:extLst>
          </p:cNvPr>
          <p:cNvSpPr>
            <a:spLocks noChangeArrowheads="1"/>
          </p:cNvSpPr>
          <p:nvPr/>
        </p:nvSpPr>
        <p:spPr bwMode="auto">
          <a:xfrm>
            <a:off x="4654112" y="4111394"/>
            <a:ext cx="152400" cy="152400"/>
          </a:xfrm>
          <a:prstGeom prst="ellipse">
            <a:avLst/>
          </a:prstGeom>
          <a:solidFill>
            <a:srgbClr val="FF0000"/>
          </a:solidFill>
          <a:ln w="9525">
            <a:noFill/>
            <a:round/>
            <a:headEnd type="none" w="sm" len="sm"/>
            <a:tailEnd type="none" w="sm" len="sm"/>
          </a:ln>
        </p:spPr>
        <p:txBody>
          <a:bodyPr wrap="none" anchor="ctr"/>
          <a:lstStyle/>
          <a:p>
            <a:endParaRPr lang="en-US" dirty="0"/>
          </a:p>
        </p:txBody>
      </p:sp>
      <p:sp>
        <p:nvSpPr>
          <p:cNvPr id="89" name="AutoShape 20">
            <a:extLst>
              <a:ext uri="{FF2B5EF4-FFF2-40B4-BE49-F238E27FC236}">
                <a16:creationId xmlns:a16="http://schemas.microsoft.com/office/drawing/2014/main" id="{06B80577-9435-4E25-A4D6-90A78BFEA3DA}"/>
              </a:ext>
            </a:extLst>
          </p:cNvPr>
          <p:cNvSpPr>
            <a:spLocks/>
          </p:cNvSpPr>
          <p:nvPr/>
        </p:nvSpPr>
        <p:spPr bwMode="auto">
          <a:xfrm rot="-1658758">
            <a:off x="4894015" y="3960917"/>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0" name="AutoShape 20">
            <a:extLst>
              <a:ext uri="{FF2B5EF4-FFF2-40B4-BE49-F238E27FC236}">
                <a16:creationId xmlns:a16="http://schemas.microsoft.com/office/drawing/2014/main" id="{E9615A55-DA89-4222-9C0B-10B39D0C98C3}"/>
              </a:ext>
            </a:extLst>
          </p:cNvPr>
          <p:cNvSpPr>
            <a:spLocks/>
          </p:cNvSpPr>
          <p:nvPr/>
        </p:nvSpPr>
        <p:spPr bwMode="auto">
          <a:xfrm rot="-1658758">
            <a:off x="4148504" y="4426662"/>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1" name="AutoShape 20">
            <a:extLst>
              <a:ext uri="{FF2B5EF4-FFF2-40B4-BE49-F238E27FC236}">
                <a16:creationId xmlns:a16="http://schemas.microsoft.com/office/drawing/2014/main" id="{FC6B6C0D-37B0-4159-8DB3-663FDDD89AB2}"/>
              </a:ext>
            </a:extLst>
          </p:cNvPr>
          <p:cNvSpPr>
            <a:spLocks/>
          </p:cNvSpPr>
          <p:nvPr/>
        </p:nvSpPr>
        <p:spPr bwMode="auto">
          <a:xfrm rot="2273412">
            <a:off x="4934917" y="4506851"/>
            <a:ext cx="371670" cy="104779"/>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2" name="AutoShape 20">
            <a:extLst>
              <a:ext uri="{FF2B5EF4-FFF2-40B4-BE49-F238E27FC236}">
                <a16:creationId xmlns:a16="http://schemas.microsoft.com/office/drawing/2014/main" id="{2A4CBC3A-1A9A-4E04-86F0-19C5F500DD53}"/>
              </a:ext>
            </a:extLst>
          </p:cNvPr>
          <p:cNvSpPr>
            <a:spLocks/>
          </p:cNvSpPr>
          <p:nvPr/>
        </p:nvSpPr>
        <p:spPr bwMode="auto">
          <a:xfrm rot="2763980">
            <a:off x="4093174" y="4007741"/>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3" name="AutoShape 20">
            <a:extLst>
              <a:ext uri="{FF2B5EF4-FFF2-40B4-BE49-F238E27FC236}">
                <a16:creationId xmlns:a16="http://schemas.microsoft.com/office/drawing/2014/main" id="{27469D18-1CD3-4738-AFE4-CFE287E337B6}"/>
              </a:ext>
            </a:extLst>
          </p:cNvPr>
          <p:cNvSpPr>
            <a:spLocks/>
          </p:cNvSpPr>
          <p:nvPr/>
        </p:nvSpPr>
        <p:spPr bwMode="auto">
          <a:xfrm rot="21034817">
            <a:off x="3918390" y="4284891"/>
            <a:ext cx="525278" cy="86838"/>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4" name="AutoShape 20">
            <a:extLst>
              <a:ext uri="{FF2B5EF4-FFF2-40B4-BE49-F238E27FC236}">
                <a16:creationId xmlns:a16="http://schemas.microsoft.com/office/drawing/2014/main" id="{D372CBA4-1506-4B21-9242-835286D97ACE}"/>
              </a:ext>
            </a:extLst>
          </p:cNvPr>
          <p:cNvSpPr>
            <a:spLocks/>
          </p:cNvSpPr>
          <p:nvPr/>
        </p:nvSpPr>
        <p:spPr bwMode="auto">
          <a:xfrm rot="3756699">
            <a:off x="4441958" y="3919842"/>
            <a:ext cx="327694" cy="48883"/>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5" name="AutoShape 20">
            <a:extLst>
              <a:ext uri="{FF2B5EF4-FFF2-40B4-BE49-F238E27FC236}">
                <a16:creationId xmlns:a16="http://schemas.microsoft.com/office/drawing/2014/main" id="{B0553802-3E73-44D3-B690-E8B76A1C643D}"/>
              </a:ext>
            </a:extLst>
          </p:cNvPr>
          <p:cNvSpPr>
            <a:spLocks/>
          </p:cNvSpPr>
          <p:nvPr/>
        </p:nvSpPr>
        <p:spPr bwMode="auto">
          <a:xfrm rot="17107397">
            <a:off x="4585111" y="4554314"/>
            <a:ext cx="350829" cy="60407"/>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sp>
        <p:nvSpPr>
          <p:cNvPr id="96" name="Rectangle 49">
            <a:extLst>
              <a:ext uri="{FF2B5EF4-FFF2-40B4-BE49-F238E27FC236}">
                <a16:creationId xmlns:a16="http://schemas.microsoft.com/office/drawing/2014/main" id="{619C7334-7D89-4577-8F95-CB4166D4D64A}"/>
              </a:ext>
            </a:extLst>
          </p:cNvPr>
          <p:cNvSpPr>
            <a:spLocks noChangeArrowheads="1"/>
          </p:cNvSpPr>
          <p:nvPr/>
        </p:nvSpPr>
        <p:spPr bwMode="auto">
          <a:xfrm>
            <a:off x="6116426" y="3742062"/>
            <a:ext cx="1878719" cy="369332"/>
          </a:xfrm>
          <a:prstGeom prst="rect">
            <a:avLst/>
          </a:prstGeom>
          <a:noFill/>
          <a:ln w="9525">
            <a:noFill/>
            <a:miter lim="800000"/>
            <a:headEnd type="none" w="sm" len="sm"/>
            <a:tailEnd type="none" w="sm" len="sm"/>
          </a:ln>
        </p:spPr>
        <p:txBody>
          <a:bodyPr wrap="square" lIns="0" tIns="0" rIns="0" bIns="0">
            <a:spAutoFit/>
          </a:bodyPr>
          <a:lstStyle/>
          <a:p>
            <a:pPr eaLnBrk="0" hangingPunct="0"/>
            <a:r>
              <a:rPr lang="en-GB" sz="2400" b="1" dirty="0">
                <a:solidFill>
                  <a:schemeClr val="accent1"/>
                </a:solidFill>
                <a:latin typeface="Charter" pitchFamily="16" charset="0"/>
              </a:rPr>
              <a:t>NTL Phonons</a:t>
            </a:r>
            <a:endParaRPr lang="en-US" sz="2400" b="1" dirty="0">
              <a:solidFill>
                <a:schemeClr val="accent1"/>
              </a:solidFill>
              <a:latin typeface="Charter" pitchFamily="16" charset="0"/>
            </a:endParaRPr>
          </a:p>
        </p:txBody>
      </p:sp>
      <p:sp>
        <p:nvSpPr>
          <p:cNvPr id="97" name="AutoShape 20">
            <a:extLst>
              <a:ext uri="{FF2B5EF4-FFF2-40B4-BE49-F238E27FC236}">
                <a16:creationId xmlns:a16="http://schemas.microsoft.com/office/drawing/2014/main" id="{B5923EF2-1432-44D0-AC47-A96A6F9FDE1C}"/>
              </a:ext>
            </a:extLst>
          </p:cNvPr>
          <p:cNvSpPr>
            <a:spLocks/>
          </p:cNvSpPr>
          <p:nvPr/>
        </p:nvSpPr>
        <p:spPr bwMode="auto">
          <a:xfrm rot="463342">
            <a:off x="5048623" y="4264809"/>
            <a:ext cx="371670" cy="104779"/>
          </a:xfrm>
          <a:custGeom>
            <a:avLst/>
            <a:gdLst>
              <a:gd name="T0" fmla="*/ 0 w 20761"/>
              <a:gd name="T1" fmla="*/ 0 h 19722"/>
              <a:gd name="T2" fmla="*/ 20761 w 20761"/>
              <a:gd name="T3" fmla="*/ 19722 h 19722"/>
            </a:gdLst>
            <a:ahLst/>
            <a:cxnLst/>
            <a:rect l="T0" t="T1" r="T2" b="T3"/>
            <a:pathLst>
              <a:path w="20761" h="19722">
                <a:moveTo>
                  <a:pt x="0" y="13746"/>
                </a:moveTo>
                <a:cubicBezTo>
                  <a:pt x="0" y="13746"/>
                  <a:pt x="1116" y="-1177"/>
                  <a:pt x="3262" y="580"/>
                </a:cubicBezTo>
                <a:cubicBezTo>
                  <a:pt x="6460" y="3198"/>
                  <a:pt x="3864" y="19422"/>
                  <a:pt x="7300" y="19722"/>
                </a:cubicBezTo>
                <a:cubicBezTo>
                  <a:pt x="10381" y="19991"/>
                  <a:pt x="7594" y="580"/>
                  <a:pt x="10677" y="580"/>
                </a:cubicBezTo>
                <a:cubicBezTo>
                  <a:pt x="13991" y="580"/>
                  <a:pt x="11769" y="20067"/>
                  <a:pt x="14533" y="19722"/>
                </a:cubicBezTo>
                <a:cubicBezTo>
                  <a:pt x="17541" y="19347"/>
                  <a:pt x="15685" y="2188"/>
                  <a:pt x="19163" y="0"/>
                </a:cubicBezTo>
                <a:cubicBezTo>
                  <a:pt x="21600" y="-1533"/>
                  <a:pt x="20532" y="15539"/>
                  <a:pt x="20532" y="15539"/>
                </a:cubicBezTo>
              </a:path>
            </a:pathLst>
          </a:custGeom>
          <a:noFill/>
          <a:ln w="38100">
            <a:solidFill>
              <a:schemeClr val="accent1"/>
            </a:solidFill>
            <a:miter lim="800000"/>
            <a:headEnd/>
            <a:tailEnd/>
          </a:ln>
        </p:spPr>
        <p:txBody>
          <a:bodyPr lIns="0" tIns="0" rIns="0" bIns="0"/>
          <a:lstStyle/>
          <a:p>
            <a:endParaRPr lang="en-US"/>
          </a:p>
        </p:txBody>
      </p:sp>
      <p:cxnSp>
        <p:nvCxnSpPr>
          <p:cNvPr id="98" name="Straight Arrow Connector 97">
            <a:extLst>
              <a:ext uri="{FF2B5EF4-FFF2-40B4-BE49-F238E27FC236}">
                <a16:creationId xmlns:a16="http://schemas.microsoft.com/office/drawing/2014/main" id="{0BAE28D5-EB4F-41E4-822C-C3F9D831761E}"/>
              </a:ext>
            </a:extLst>
          </p:cNvPr>
          <p:cNvCxnSpPr>
            <a:cxnSpLocks/>
          </p:cNvCxnSpPr>
          <p:nvPr/>
        </p:nvCxnSpPr>
        <p:spPr>
          <a:xfrm flipV="1">
            <a:off x="3951538" y="4760583"/>
            <a:ext cx="686204" cy="50736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sp>
        <p:nvSpPr>
          <p:cNvPr id="99" name="Oval 47">
            <a:extLst>
              <a:ext uri="{FF2B5EF4-FFF2-40B4-BE49-F238E27FC236}">
                <a16:creationId xmlns:a16="http://schemas.microsoft.com/office/drawing/2014/main" id="{903200A1-2070-4CBD-881F-C82A92DF4237}"/>
              </a:ext>
            </a:extLst>
          </p:cNvPr>
          <p:cNvSpPr>
            <a:spLocks noChangeArrowheads="1"/>
          </p:cNvSpPr>
          <p:nvPr/>
        </p:nvSpPr>
        <p:spPr bwMode="auto">
          <a:xfrm>
            <a:off x="4806512" y="4263794"/>
            <a:ext cx="152400" cy="152400"/>
          </a:xfrm>
          <a:prstGeom prst="ellipse">
            <a:avLst/>
          </a:prstGeom>
          <a:solidFill>
            <a:srgbClr val="FF0000"/>
          </a:solidFill>
          <a:ln w="9525">
            <a:noFill/>
            <a:round/>
            <a:headEnd type="none" w="sm" len="sm"/>
            <a:tailEnd type="none" w="sm" len="sm"/>
          </a:ln>
        </p:spPr>
        <p:txBody>
          <a:bodyPr wrap="none" anchor="ctr"/>
          <a:lstStyle/>
          <a:p>
            <a:endParaRPr lang="en-US" dirty="0"/>
          </a:p>
        </p:txBody>
      </p:sp>
    </p:spTree>
    <p:extLst>
      <p:ext uri="{BB962C8B-B14F-4D97-AF65-F5344CB8AC3E}">
        <p14:creationId xmlns:p14="http://schemas.microsoft.com/office/powerpoint/2010/main" val="2416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1000"/>
                                        <p:tgtEl>
                                          <p:spTgt spid="85"/>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1000"/>
                                        <p:tgtEl>
                                          <p:spTgt spid="9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1000"/>
                                        <p:tgtEl>
                                          <p:spTgt spid="8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1000"/>
                                        <p:tgtEl>
                                          <p:spTgt spid="87"/>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1000"/>
                                        <p:tgtEl>
                                          <p:spTgt spid="9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1000"/>
                                        <p:tgtEl>
                                          <p:spTgt spid="8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1000"/>
                                        <p:tgtEl>
                                          <p:spTgt spid="9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1000"/>
                                        <p:tgtEl>
                                          <p:spTgt spid="9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1000"/>
                                        <p:tgtEl>
                                          <p:spTgt spid="9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1000"/>
                                        <p:tgtEl>
                                          <p:spTgt spid="9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1000"/>
                                        <p:tgtEl>
                                          <p:spTgt spid="9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fade">
                                      <p:cBhvr>
                                        <p:cTn id="69" dur="1000"/>
                                        <p:tgtEl>
                                          <p:spTgt spid="9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p:bldP spid="86" grpId="0" animBg="1"/>
      <p:bldP spid="87" grpId="0"/>
      <p:bldP spid="88" grpId="0" animBg="1"/>
      <p:bldP spid="89" grpId="0" animBg="1"/>
      <p:bldP spid="90" grpId="0" animBg="1"/>
      <p:bldP spid="91" grpId="0" animBg="1"/>
      <p:bldP spid="92" grpId="0" animBg="1"/>
      <p:bldP spid="93" grpId="0" animBg="1"/>
      <p:bldP spid="94" grpId="0" animBg="1"/>
      <p:bldP spid="95" grpId="0" animBg="1"/>
      <p:bldP spid="96" grpId="0"/>
      <p:bldP spid="97"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iagram, schematic&#10;&#10;Description automatically generated">
            <a:extLst>
              <a:ext uri="{FF2B5EF4-FFF2-40B4-BE49-F238E27FC236}">
                <a16:creationId xmlns:a16="http://schemas.microsoft.com/office/drawing/2014/main" id="{FC5774C9-CE78-47E9-8E78-8B7D963BA4FD}"/>
              </a:ext>
            </a:extLst>
          </p:cNvPr>
          <p:cNvPicPr>
            <a:picLocks noChangeAspect="1"/>
          </p:cNvPicPr>
          <p:nvPr/>
        </p:nvPicPr>
        <p:blipFill rotWithShape="1">
          <a:blip r:embed="rId2">
            <a:extLst>
              <a:ext uri="{28A0092B-C50C-407E-A947-70E740481C1C}">
                <a14:useLocalDpi xmlns:a14="http://schemas.microsoft.com/office/drawing/2010/main" val="0"/>
              </a:ext>
            </a:extLst>
          </a:blip>
          <a:srcRect l="11370" r="3497"/>
          <a:stretch/>
        </p:blipFill>
        <p:spPr>
          <a:xfrm>
            <a:off x="1494774" y="5257800"/>
            <a:ext cx="3059255" cy="159711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160497F8-4BC0-4B54-915C-A53055633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597" y="264834"/>
            <a:ext cx="5291157" cy="2731714"/>
          </a:xfrm>
          <a:prstGeom prst="rect">
            <a:avLst/>
          </a:prstGeom>
        </p:spPr>
      </p:pic>
      <p:pic>
        <p:nvPicPr>
          <p:cNvPr id="18" name="Picture 17">
            <a:extLst>
              <a:ext uri="{FF2B5EF4-FFF2-40B4-BE49-F238E27FC236}">
                <a16:creationId xmlns:a16="http://schemas.microsoft.com/office/drawing/2014/main" id="{DA83CABB-0FAF-48EE-8327-539D3D945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837" y="700315"/>
            <a:ext cx="2806385" cy="2260131"/>
          </a:xfrm>
          <a:prstGeom prst="rect">
            <a:avLst/>
          </a:prstGeom>
        </p:spPr>
      </p:pic>
      <p:sp>
        <p:nvSpPr>
          <p:cNvPr id="4" name="Slide Number Placeholder 3"/>
          <p:cNvSpPr>
            <a:spLocks noGrp="1"/>
          </p:cNvSpPr>
          <p:nvPr>
            <p:ph type="sldNum" sz="quarter" idx="12"/>
          </p:nvPr>
        </p:nvSpPr>
        <p:spPr/>
        <p:txBody>
          <a:bodyPr/>
          <a:lstStyle/>
          <a:p>
            <a:fld id="{CC076746-6537-4652-828A-4C84AD603A54}" type="slidenum">
              <a:rPr lang="en-US" smtClean="0"/>
              <a:t>9</a:t>
            </a:fld>
            <a:endParaRPr lang="en-US"/>
          </a:p>
        </p:txBody>
      </p:sp>
      <p:sp>
        <p:nvSpPr>
          <p:cNvPr id="5" name="TextBox 4"/>
          <p:cNvSpPr txBox="1"/>
          <p:nvPr/>
        </p:nvSpPr>
        <p:spPr>
          <a:xfrm>
            <a:off x="-6178" y="474475"/>
            <a:ext cx="3111084" cy="1169551"/>
          </a:xfrm>
          <a:prstGeom prst="rect">
            <a:avLst/>
          </a:prstGeom>
          <a:noFill/>
          <a:ln>
            <a:solidFill>
              <a:schemeClr val="tx1"/>
            </a:solidFill>
          </a:ln>
        </p:spPr>
        <p:txBody>
          <a:bodyPr wrap="square" rtlCol="0">
            <a:spAutoFit/>
          </a:bodyPr>
          <a:lstStyle/>
          <a:p>
            <a:r>
              <a:rPr lang="en-US" sz="1400" b="1" dirty="0"/>
              <a:t>Main idea</a:t>
            </a:r>
            <a:r>
              <a:rPr lang="en-US" sz="1400" dirty="0"/>
              <a:t>: Detector with a low voltage (LV) and high voltage (HV) sides: </a:t>
            </a:r>
          </a:p>
          <a:p>
            <a:r>
              <a:rPr lang="en-US" sz="1400" dirty="0"/>
              <a:t>LV to measure primary phonons like ZIP HV to measure NTL phonons. </a:t>
            </a:r>
          </a:p>
          <a:p>
            <a:r>
              <a:rPr lang="en-US" sz="1400" dirty="0"/>
              <a:t>Minimize HV to LV NTL phonon pollution</a:t>
            </a:r>
          </a:p>
        </p:txBody>
      </p:sp>
      <mc:AlternateContent xmlns:mc="http://schemas.openxmlformats.org/markup-compatibility/2006">
        <mc:Choice xmlns:a14="http://schemas.microsoft.com/office/drawing/2010/main" Requires="a14">
          <p:sp>
            <p:nvSpPr>
              <p:cNvPr id="35" name="Object 34">
                <a:extLst>
                  <a:ext uri="{FF2B5EF4-FFF2-40B4-BE49-F238E27FC236}">
                    <a16:creationId xmlns:a16="http://schemas.microsoft.com/office/drawing/2014/main" id="{312469ED-AF16-6849-BF94-E47644AA8A7D}"/>
                  </a:ext>
                </a:extLst>
              </p:cNvPr>
              <p:cNvSpPr txBox="1"/>
              <p:nvPr/>
            </p:nvSpPr>
            <p:spPr bwMode="auto">
              <a:xfrm>
                <a:off x="25906" y="3065638"/>
                <a:ext cx="4956175" cy="1411287"/>
              </a:xfrm>
              <a:prstGeom prst="rect">
                <a:avLst/>
              </a:prstGeom>
              <a:solidFill>
                <a:schemeClr val="bg1"/>
              </a:solidFill>
            </p:spPr>
            <p:txBody>
              <a:bodyPr>
                <a:normAutofit fontScale="92500"/>
              </a:bodyPr>
              <a:lstStyle/>
              <a:p>
                <a:pPr/>
                <a:r>
                  <a:rPr lang="en-US" i="1" dirty="0">
                    <a:solidFill>
                      <a:srgbClr val="000000"/>
                    </a:solidFill>
                    <a:latin typeface="Cambria Math" panose="02040503050406030204" pitchFamily="18" charset="0"/>
                  </a:rPr>
                  <a:t>Add up phonon signal expected in HV and LV sides</a:t>
                </a:r>
              </a:p>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𝐻𝑉</m:t>
                          </m:r>
                        </m:sub>
                      </m:sSub>
                      <m:r>
                        <a:rPr lang="en-US" i="1">
                          <a:solidFill>
                            <a:srgbClr val="000000"/>
                          </a:solidFill>
                          <a:latin typeface="Cambria Math" panose="02040503050406030204" pitchFamily="18" charset="0"/>
                        </a:rPr>
                        <m:t>=(1−</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𝐻𝐿</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𝑅</m:t>
                          </m:r>
                        </m:sub>
                      </m:sSub>
                      <m:r>
                        <a:rPr lang="en-US" i="1">
                          <a:solidFill>
                            <a:srgbClr val="000000"/>
                          </a:solidFill>
                          <a:latin typeface="Cambria Math" panose="02040503050406030204" pitchFamily="18" charset="0"/>
                        </a:rPr>
                        <m:t>𝐿</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𝐻𝑉</m:t>
                          </m:r>
                        </m:sub>
                      </m:sSub>
                      <m:r>
                        <a:rPr lang="en-US" i="1">
                          <a:solidFill>
                            <a:srgbClr val="000000"/>
                          </a:solidFill>
                          <a:latin typeface="Cambria Math" panose="02040503050406030204" pitchFamily="18" charset="0"/>
                        </a:rPr>
                        <m:t>/4+</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𝐿𝐻</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𝑅</m:t>
                          </m:r>
                        </m:sub>
                      </m:sSub>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𝐿</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𝐿𝑉</m:t>
                          </m:r>
                        </m:sub>
                      </m:sSub>
                      <m:r>
                        <a:rPr lang="en-US" i="1">
                          <a:solidFill>
                            <a:srgbClr val="000000"/>
                          </a:solidFill>
                          <a:latin typeface="Cambria Math" panose="02040503050406030204" pitchFamily="18" charset="0"/>
                        </a:rPr>
                        <m:t>/4)</m:t>
                      </m:r>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𝐿𝑉</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𝐻𝐿</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𝑅</m:t>
                          </m:r>
                        </m:sub>
                      </m:sSub>
                      <m:r>
                        <a:rPr lang="en-US" i="1">
                          <a:solidFill>
                            <a:srgbClr val="000000"/>
                          </a:solidFill>
                          <a:latin typeface="Cambria Math" panose="02040503050406030204" pitchFamily="18" charset="0"/>
                        </a:rPr>
                        <m:t>𝐿</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𝐻𝑉</m:t>
                          </m:r>
                        </m:sub>
                      </m:sSub>
                      <m:r>
                        <a:rPr lang="en-US" i="1">
                          <a:solidFill>
                            <a:srgbClr val="000000"/>
                          </a:solidFill>
                          <a:latin typeface="Cambria Math" panose="02040503050406030204" pitchFamily="18" charset="0"/>
                        </a:rPr>
                        <m:t>/4+(1−</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𝐿𝐻</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𝑅</m:t>
                          </m:r>
                        </m:sub>
                      </m:sSub>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𝐿</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𝐿𝑉</m:t>
                          </m:r>
                        </m:sub>
                      </m:sSub>
                      <m:r>
                        <a:rPr lang="en-US" i="1">
                          <a:solidFill>
                            <a:srgbClr val="000000"/>
                          </a:solidFill>
                          <a:latin typeface="Cambria Math" panose="02040503050406030204" pitchFamily="18" charset="0"/>
                        </a:rPr>
                        <m:t>/4)</m:t>
                      </m:r>
                    </m:oMath>
                    <m:oMath xmlns:m="http://schemas.openxmlformats.org/officeDocument/2006/math">
                      <m:r>
                        <m:rPr>
                          <m:nor/>
                        </m:rPr>
                        <a:rPr lang="en-US" i="0">
                          <a:solidFill>
                            <a:srgbClr val="000000"/>
                          </a:solidFill>
                          <a:latin typeface="Cambria Math" panose="02040503050406030204" pitchFamily="18" charset="0"/>
                        </a:rPr>
                        <m:t>Discrimination</m:t>
                      </m:r>
                      <m:r>
                        <m:rPr>
                          <m:nor/>
                        </m:rPr>
                        <a:rPr lang="en-US" i="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𝐷</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𝐻𝑉</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𝐿𝑉</m:t>
                              </m:r>
                            </m:sub>
                          </m:sSub>
                        </m:den>
                      </m:f>
                    </m:oMath>
                  </m:oMathPara>
                </a14:m>
                <a:endParaRPr lang="en-US" dirty="0"/>
              </a:p>
            </p:txBody>
          </p:sp>
        </mc:Choice>
        <mc:Fallback>
          <p:sp>
            <p:nvSpPr>
              <p:cNvPr id="35" name="Object 34">
                <a:extLst>
                  <a:ext uri="{FF2B5EF4-FFF2-40B4-BE49-F238E27FC236}">
                    <a16:creationId xmlns:a16="http://schemas.microsoft.com/office/drawing/2014/main" id="{312469ED-AF16-6849-BF94-E47644AA8A7D}"/>
                  </a:ext>
                </a:extLst>
              </p:cNvPr>
              <p:cNvSpPr txBox="1">
                <a:spLocks noRot="1" noChangeAspect="1" noMove="1" noResize="1" noEditPoints="1" noAdjustHandles="1" noChangeArrowheads="1" noChangeShapeType="1" noTextEdit="1"/>
              </p:cNvSpPr>
              <p:nvPr/>
            </p:nvSpPr>
            <p:spPr bwMode="auto">
              <a:xfrm>
                <a:off x="25906" y="3065638"/>
                <a:ext cx="4956175" cy="1411287"/>
              </a:xfrm>
              <a:prstGeom prst="rect">
                <a:avLst/>
              </a:prstGeom>
              <a:blipFill>
                <a:blip r:embed="rId5"/>
                <a:stretch>
                  <a:fillRect l="-738" t="-173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F6970FEC-E8E7-4DE7-80B2-B1560A48C99F}"/>
              </a:ext>
            </a:extLst>
          </p:cNvPr>
          <p:cNvGrpSpPr/>
          <p:nvPr/>
        </p:nvGrpSpPr>
        <p:grpSpPr>
          <a:xfrm>
            <a:off x="4784926" y="-6308"/>
            <a:ext cx="2241147" cy="1718139"/>
            <a:chOff x="4734029" y="-1"/>
            <a:chExt cx="2241147" cy="1718139"/>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029" y="-1"/>
              <a:ext cx="2241147" cy="1718139"/>
            </a:xfrm>
            <a:prstGeom prst="rect">
              <a:avLst/>
            </a:prstGeom>
          </p:spPr>
        </p:pic>
        <p:sp>
          <p:nvSpPr>
            <p:cNvPr id="9" name="TextBox 8">
              <a:extLst>
                <a:ext uri="{FF2B5EF4-FFF2-40B4-BE49-F238E27FC236}">
                  <a16:creationId xmlns:a16="http://schemas.microsoft.com/office/drawing/2014/main" id="{E9F16C80-DA2B-4DAE-BB2A-A0DCC5DA5362}"/>
                </a:ext>
              </a:extLst>
            </p:cNvPr>
            <p:cNvSpPr txBox="1"/>
            <p:nvPr/>
          </p:nvSpPr>
          <p:spPr>
            <a:xfrm>
              <a:off x="5638800" y="537970"/>
              <a:ext cx="533400" cy="369332"/>
            </a:xfrm>
            <a:prstGeom prst="rect">
              <a:avLst/>
            </a:prstGeom>
            <a:noFill/>
          </p:spPr>
          <p:txBody>
            <a:bodyPr wrap="square" rtlCol="0">
              <a:spAutoFit/>
            </a:bodyPr>
            <a:lstStyle/>
            <a:p>
              <a:r>
                <a:rPr lang="en-US" b="1" dirty="0">
                  <a:solidFill>
                    <a:srgbClr val="FF0000"/>
                  </a:solidFill>
                </a:rPr>
                <a:t>HV</a:t>
              </a:r>
            </a:p>
          </p:txBody>
        </p:sp>
      </p:grpSp>
      <p:grpSp>
        <p:nvGrpSpPr>
          <p:cNvPr id="13" name="Group 12">
            <a:extLst>
              <a:ext uri="{FF2B5EF4-FFF2-40B4-BE49-F238E27FC236}">
                <a16:creationId xmlns:a16="http://schemas.microsoft.com/office/drawing/2014/main" id="{EF57FE35-62FD-497D-9362-7E920479F943}"/>
              </a:ext>
            </a:extLst>
          </p:cNvPr>
          <p:cNvGrpSpPr/>
          <p:nvPr/>
        </p:nvGrpSpPr>
        <p:grpSpPr>
          <a:xfrm>
            <a:off x="4791390" y="1711831"/>
            <a:ext cx="2241147" cy="1869454"/>
            <a:chOff x="4710314" y="1689093"/>
            <a:chExt cx="2241147" cy="1869454"/>
          </a:xfrm>
        </p:grpSpPr>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0314" y="1689093"/>
              <a:ext cx="2241147" cy="1869454"/>
            </a:xfrm>
            <a:prstGeom prst="rect">
              <a:avLst/>
            </a:prstGeom>
          </p:spPr>
        </p:pic>
        <p:sp>
          <p:nvSpPr>
            <p:cNvPr id="23" name="TextBox 22">
              <a:extLst>
                <a:ext uri="{FF2B5EF4-FFF2-40B4-BE49-F238E27FC236}">
                  <a16:creationId xmlns:a16="http://schemas.microsoft.com/office/drawing/2014/main" id="{40037553-76EA-465F-8EE8-0DFB5A8B53EF}"/>
                </a:ext>
              </a:extLst>
            </p:cNvPr>
            <p:cNvSpPr txBox="1"/>
            <p:nvPr/>
          </p:nvSpPr>
          <p:spPr>
            <a:xfrm>
              <a:off x="5638800" y="2190919"/>
              <a:ext cx="533400" cy="369332"/>
            </a:xfrm>
            <a:prstGeom prst="rect">
              <a:avLst/>
            </a:prstGeom>
            <a:noFill/>
          </p:spPr>
          <p:txBody>
            <a:bodyPr wrap="square" rtlCol="0">
              <a:spAutoFit/>
            </a:bodyPr>
            <a:lstStyle/>
            <a:p>
              <a:r>
                <a:rPr lang="en-US" b="1" dirty="0">
                  <a:solidFill>
                    <a:srgbClr val="FF0000"/>
                  </a:solidFill>
                </a:rPr>
                <a:t>LV</a:t>
              </a:r>
            </a:p>
          </p:txBody>
        </p:sp>
      </p:grpSp>
      <p:pic>
        <p:nvPicPr>
          <p:cNvPr id="26" name="Content Placeholder 2" descr="Chart, scatter chart&#10;&#10;Description automatically generated">
            <a:extLst>
              <a:ext uri="{FF2B5EF4-FFF2-40B4-BE49-F238E27FC236}">
                <a16:creationId xmlns:a16="http://schemas.microsoft.com/office/drawing/2014/main" id="{3217B4A6-BB2D-49B1-9676-4B270E71DCD3}"/>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4736456" y="3537833"/>
            <a:ext cx="3886200" cy="2914650"/>
          </a:xfrm>
        </p:spPr>
      </p:pic>
      <p:sp>
        <p:nvSpPr>
          <p:cNvPr id="28" name="TextBox 27">
            <a:extLst>
              <a:ext uri="{FF2B5EF4-FFF2-40B4-BE49-F238E27FC236}">
                <a16:creationId xmlns:a16="http://schemas.microsoft.com/office/drawing/2014/main" id="{DA0126A1-10D7-4BCB-8D12-AABF078B2484}"/>
              </a:ext>
            </a:extLst>
          </p:cNvPr>
          <p:cNvSpPr txBox="1"/>
          <p:nvPr/>
        </p:nvSpPr>
        <p:spPr>
          <a:xfrm>
            <a:off x="4910235" y="6356350"/>
            <a:ext cx="4231676" cy="584775"/>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Simulated bands for events in the LV fiducial region with measured resolutions and </a:t>
            </a:r>
            <a:r>
              <a:rPr lang="en-US" sz="1600" dirty="0" err="1">
                <a:latin typeface="Times New Roman" panose="02020603050405020304" pitchFamily="18" charset="0"/>
                <a:cs typeface="Times New Roman" panose="02020603050405020304" pitchFamily="18" charset="0"/>
              </a:rPr>
              <a:t>Lindhard</a:t>
            </a:r>
            <a:r>
              <a:rPr lang="en-US" sz="1600" dirty="0">
                <a:latin typeface="Times New Roman" panose="02020603050405020304" pitchFamily="18" charset="0"/>
                <a:cs typeface="Times New Roman" panose="02020603050405020304" pitchFamily="18" charset="0"/>
              </a:rPr>
              <a:t>  </a:t>
            </a:r>
            <a:endParaRPr lang="en-US" sz="1600" dirty="0"/>
          </a:p>
        </p:txBody>
      </p:sp>
      <p:sp>
        <p:nvSpPr>
          <p:cNvPr id="29" name="TextBox 28">
            <a:extLst>
              <a:ext uri="{FF2B5EF4-FFF2-40B4-BE49-F238E27FC236}">
                <a16:creationId xmlns:a16="http://schemas.microsoft.com/office/drawing/2014/main" id="{A1D4E0ED-483E-4B82-9CB4-F606F91BC2CC}"/>
              </a:ext>
            </a:extLst>
          </p:cNvPr>
          <p:cNvSpPr txBox="1"/>
          <p:nvPr/>
        </p:nvSpPr>
        <p:spPr>
          <a:xfrm>
            <a:off x="8165888" y="4227934"/>
            <a:ext cx="1041824" cy="1569660"/>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Parameters:</a:t>
            </a:r>
          </a:p>
          <a:p>
            <a:r>
              <a:rPr lang="en-US" sz="1200" i="1" dirty="0">
                <a:latin typeface="Times New Roman" panose="02020603050405020304" pitchFamily="18" charset="0"/>
                <a:cs typeface="Times New Roman" panose="02020603050405020304" pitchFamily="18" charset="0"/>
              </a:rPr>
              <a:t>V</a:t>
            </a:r>
            <a:r>
              <a:rPr lang="en-US" sz="1200" i="1" baseline="-25000" dirty="0">
                <a:latin typeface="Times New Roman" panose="02020603050405020304" pitchFamily="18" charset="0"/>
                <a:cs typeface="Times New Roman" panose="02020603050405020304" pitchFamily="18" charset="0"/>
              </a:rPr>
              <a:t>HV</a:t>
            </a:r>
            <a:r>
              <a:rPr lang="en-US" sz="1200" dirty="0">
                <a:latin typeface="Times New Roman" panose="02020603050405020304" pitchFamily="18" charset="0"/>
                <a:cs typeface="Times New Roman" panose="02020603050405020304" pitchFamily="18" charset="0"/>
              </a:rPr>
              <a:t> = 9.6 V</a:t>
            </a:r>
          </a:p>
          <a:p>
            <a:r>
              <a:rPr lang="en-US" sz="1200" i="1" dirty="0">
                <a:latin typeface="Times New Roman" panose="02020603050405020304" pitchFamily="18" charset="0"/>
                <a:cs typeface="Times New Roman" panose="02020603050405020304" pitchFamily="18" charset="0"/>
              </a:rPr>
              <a:t>V</a:t>
            </a:r>
            <a:r>
              <a:rPr lang="en-US" sz="1200" i="1" baseline="-25000" dirty="0">
                <a:latin typeface="Times New Roman" panose="02020603050405020304" pitchFamily="18" charset="0"/>
                <a:cs typeface="Times New Roman" panose="02020603050405020304" pitchFamily="18" charset="0"/>
              </a:rPr>
              <a:t>LV</a:t>
            </a:r>
            <a:r>
              <a:rPr lang="en-US" sz="1200" dirty="0">
                <a:latin typeface="Times New Roman" panose="02020603050405020304" pitchFamily="18" charset="0"/>
                <a:cs typeface="Times New Roman" panose="02020603050405020304" pitchFamily="18" charset="0"/>
              </a:rPr>
              <a:t> = 2.4 V</a:t>
            </a:r>
          </a:p>
          <a:p>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η</a:t>
            </a:r>
            <a:r>
              <a:rPr lang="en-US" sz="1200" i="1" baseline="-25000" dirty="0" err="1">
                <a:latin typeface="Times New Roman" panose="02020603050405020304" pitchFamily="18" charset="0"/>
                <a:cs typeface="Times New Roman" panose="02020603050405020304" pitchFamily="18" charset="0"/>
              </a:rPr>
              <a:t>HL</a:t>
            </a:r>
            <a:r>
              <a:rPr lang="en-US" sz="1200" dirty="0">
                <a:latin typeface="Times New Roman" panose="02020603050405020304" pitchFamily="18" charset="0"/>
                <a:cs typeface="Times New Roman" panose="02020603050405020304" pitchFamily="18" charset="0"/>
              </a:rPr>
              <a:t>= 0.46 </a:t>
            </a:r>
          </a:p>
          <a:p>
            <a:r>
              <a:rPr lang="en-US" sz="1200" i="1" dirty="0" err="1">
                <a:latin typeface="Times New Roman" panose="02020603050405020304" pitchFamily="18" charset="0"/>
                <a:cs typeface="Times New Roman" panose="02020603050405020304" pitchFamily="18" charset="0"/>
              </a:rPr>
              <a:t>η</a:t>
            </a:r>
            <a:r>
              <a:rPr lang="en-US" sz="1200" i="1" baseline="-25000" dirty="0" err="1">
                <a:latin typeface="Times New Roman" panose="02020603050405020304" pitchFamily="18" charset="0"/>
                <a:cs typeface="Times New Roman" panose="02020603050405020304" pitchFamily="18" charset="0"/>
              </a:rPr>
              <a:t>LH</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0.10</a:t>
            </a:r>
            <a:r>
              <a:rPr lang="en-US" sz="1200" i="1" baseline="-25000" dirty="0">
                <a:latin typeface="Times New Roman" panose="02020603050405020304" pitchFamily="18" charset="0"/>
                <a:cs typeface="Times New Roman" panose="02020603050405020304" pitchFamily="18" charset="0"/>
              </a:rPr>
              <a:t> </a:t>
            </a:r>
          </a:p>
          <a:p>
            <a:r>
              <a:rPr lang="en-US" sz="1200" i="1" dirty="0" err="1">
                <a:latin typeface="Times New Roman" panose="02020603050405020304" pitchFamily="18" charset="0"/>
                <a:cs typeface="Times New Roman" panose="02020603050405020304" pitchFamily="18" charset="0"/>
              </a:rPr>
              <a:t>σ</a:t>
            </a:r>
            <a:r>
              <a:rPr lang="en-US" sz="1200" i="1" baseline="-25000" dirty="0" err="1">
                <a:latin typeface="Times New Roman" panose="02020603050405020304" pitchFamily="18" charset="0"/>
                <a:cs typeface="Times New Roman" panose="02020603050405020304" pitchFamily="18" charset="0"/>
              </a:rPr>
              <a:t>LV</a:t>
            </a:r>
            <a:r>
              <a:rPr lang="en-US" sz="1200" dirty="0">
                <a:latin typeface="Times New Roman" panose="02020603050405020304" pitchFamily="18" charset="0"/>
                <a:cs typeface="Times New Roman" panose="02020603050405020304" pitchFamily="18" charset="0"/>
              </a:rPr>
              <a:t> = 215 eV</a:t>
            </a:r>
          </a:p>
          <a:p>
            <a:r>
              <a:rPr lang="en-US" sz="1200" dirty="0">
                <a:latin typeface="Times New Roman" panose="02020603050405020304" pitchFamily="18" charset="0"/>
                <a:cs typeface="Times New Roman" panose="02020603050405020304" pitchFamily="18" charset="0"/>
              </a:rPr>
              <a:t>𝜖</a:t>
            </a:r>
            <a:r>
              <a:rPr lang="en-US" sz="1200" baseline="-25000" dirty="0">
                <a:latin typeface="Times New Roman" panose="02020603050405020304" pitchFamily="18" charset="0"/>
                <a:cs typeface="Times New Roman" panose="02020603050405020304" pitchFamily="18" charset="0"/>
              </a:rPr>
              <a:t>eh</a:t>
            </a:r>
            <a:r>
              <a:rPr lang="en-US" sz="1200" dirty="0">
                <a:latin typeface="Times New Roman" panose="02020603050405020304" pitchFamily="18" charset="0"/>
                <a:cs typeface="Times New Roman" panose="02020603050405020304" pitchFamily="18" charset="0"/>
              </a:rPr>
              <a:t>~ 4 eV</a:t>
            </a:r>
          </a:p>
          <a:p>
            <a:r>
              <a:rPr lang="en-US" sz="1200" i="1" dirty="0">
                <a:latin typeface="Times New Roman" panose="02020603050405020304" pitchFamily="18" charset="0"/>
                <a:cs typeface="Times New Roman" panose="02020603050405020304" pitchFamily="18" charset="0"/>
              </a:rPr>
              <a:t>L in literature</a:t>
            </a:r>
            <a:endParaRPr lang="en-US" sz="1200" dirty="0"/>
          </a:p>
        </p:txBody>
      </p:sp>
      <p:sp>
        <p:nvSpPr>
          <p:cNvPr id="32" name="TextBox 31">
            <a:extLst>
              <a:ext uri="{FF2B5EF4-FFF2-40B4-BE49-F238E27FC236}">
                <a16:creationId xmlns:a16="http://schemas.microsoft.com/office/drawing/2014/main" id="{04C73A63-755F-4EEE-BFE4-608CA236FF27}"/>
              </a:ext>
            </a:extLst>
          </p:cNvPr>
          <p:cNvSpPr txBox="1"/>
          <p:nvPr/>
        </p:nvSpPr>
        <p:spPr>
          <a:xfrm>
            <a:off x="25906" y="4682325"/>
            <a:ext cx="4794747" cy="738664"/>
          </a:xfrm>
          <a:prstGeom prst="rect">
            <a:avLst/>
          </a:prstGeom>
          <a:noFill/>
        </p:spPr>
        <p:txBody>
          <a:bodyPr wrap="square">
            <a:spAutoFit/>
          </a:bodyPr>
          <a:lstStyle/>
          <a:p>
            <a:r>
              <a:rPr lang="en-US" sz="1400" i="1" dirty="0" err="1">
                <a:latin typeface="Times New Roman" panose="02020603050405020304" pitchFamily="18" charset="0"/>
                <a:cs typeface="Times New Roman" panose="02020603050405020304" pitchFamily="18" charset="0"/>
              </a:rPr>
              <a:t>η</a:t>
            </a:r>
            <a:r>
              <a:rPr lang="en-US" sz="1400" i="1" baseline="-25000" dirty="0" err="1">
                <a:latin typeface="Times New Roman" panose="02020603050405020304" pitchFamily="18" charset="0"/>
                <a:cs typeface="Times New Roman" panose="02020603050405020304" pitchFamily="18" charset="0"/>
              </a:rPr>
              <a:t>HL</a:t>
            </a:r>
            <a:r>
              <a:rPr lang="en-US" sz="1400" i="1" baseline="-25000"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η</a:t>
            </a:r>
            <a:r>
              <a:rPr lang="en-US" sz="1400" i="1" baseline="-25000" dirty="0" err="1">
                <a:latin typeface="Times New Roman" panose="02020603050405020304" pitchFamily="18" charset="0"/>
                <a:cs typeface="Times New Roman" panose="02020603050405020304" pitchFamily="18" charset="0"/>
              </a:rPr>
              <a:t>LH</a:t>
            </a:r>
            <a:r>
              <a:rPr lang="en-US" sz="1400" dirty="0">
                <a:latin typeface="Times New Roman" panose="02020603050405020304" pitchFamily="18" charset="0"/>
                <a:cs typeface="Times New Roman" panose="02020603050405020304" pitchFamily="18" charset="0"/>
              </a:rPr>
              <a:t> : phonon leakage fractions HV to LV and vice-versa </a:t>
            </a:r>
          </a:p>
          <a:p>
            <a:r>
              <a:rPr lang="en-US" sz="1400" i="1" dirty="0">
                <a:latin typeface="Times New Roman" panose="02020603050405020304" pitchFamily="18" charset="0"/>
                <a:cs typeface="Times New Roman" panose="02020603050405020304" pitchFamily="18" charset="0"/>
              </a:rPr>
              <a:t>V</a:t>
            </a:r>
            <a:r>
              <a:rPr lang="en-US" sz="1400" i="1" baseline="-25000" dirty="0">
                <a:latin typeface="Times New Roman" panose="02020603050405020304" pitchFamily="18" charset="0"/>
                <a:cs typeface="Times New Roman" panose="02020603050405020304" pitchFamily="18" charset="0"/>
              </a:rPr>
              <a:t>HV</a:t>
            </a:r>
            <a:r>
              <a:rPr lang="en-US" sz="1400" dirty="0">
                <a:latin typeface="Times New Roman" panose="02020603050405020304" pitchFamily="18" charset="0"/>
                <a:cs typeface="Times New Roman" panose="02020603050405020304" pitchFamily="18" charset="0"/>
              </a:rPr>
              <a:t> and </a:t>
            </a:r>
            <a:r>
              <a:rPr lang="en-US" sz="1400" i="1" dirty="0">
                <a:latin typeface="Times New Roman" panose="02020603050405020304" pitchFamily="18" charset="0"/>
                <a:cs typeface="Times New Roman" panose="02020603050405020304" pitchFamily="18" charset="0"/>
              </a:rPr>
              <a:t>V</a:t>
            </a:r>
            <a:r>
              <a:rPr lang="en-US" sz="1400" i="1" baseline="-25000" dirty="0">
                <a:latin typeface="Times New Roman" panose="02020603050405020304" pitchFamily="18" charset="0"/>
                <a:cs typeface="Times New Roman" panose="02020603050405020304" pitchFamily="18" charset="0"/>
              </a:rPr>
              <a:t>LV</a:t>
            </a:r>
            <a:r>
              <a:rPr lang="en-US" sz="1400" dirty="0">
                <a:latin typeface="Times New Roman" panose="02020603050405020304" pitchFamily="18" charset="0"/>
                <a:cs typeface="Times New Roman" panose="02020603050405020304" pitchFamily="18" charset="0"/>
              </a:rPr>
              <a:t> are the estimated biased voltage across the detector </a:t>
            </a:r>
          </a:p>
          <a:p>
            <a:r>
              <a:rPr lang="en-US" sz="1400" i="1" dirty="0">
                <a:latin typeface="Times New Roman" panose="02020603050405020304" pitchFamily="18" charset="0"/>
                <a:cs typeface="Times New Roman" panose="02020603050405020304" pitchFamily="18" charset="0"/>
              </a:rPr>
              <a:t>L: </a:t>
            </a:r>
            <a:r>
              <a:rPr lang="en-US" sz="1400" dirty="0" err="1">
                <a:latin typeface="Times New Roman" panose="02020603050405020304" pitchFamily="18" charset="0"/>
                <a:cs typeface="Times New Roman" panose="02020603050405020304" pitchFamily="18" charset="0"/>
              </a:rPr>
              <a:t>Lindhard</a:t>
            </a:r>
            <a:r>
              <a:rPr lang="en-US" sz="1400" dirty="0">
                <a:latin typeface="Times New Roman" panose="02020603050405020304" pitchFamily="18" charset="0"/>
                <a:cs typeface="Times New Roman" panose="02020603050405020304" pitchFamily="18" charset="0"/>
              </a:rPr>
              <a:t> factor, 𝜖</a:t>
            </a:r>
            <a:r>
              <a:rPr lang="en-US" sz="1400" baseline="-25000" dirty="0">
                <a:latin typeface="Times New Roman" panose="02020603050405020304" pitchFamily="18" charset="0"/>
                <a:cs typeface="Times New Roman" panose="02020603050405020304" pitchFamily="18" charset="0"/>
              </a:rPr>
              <a:t>eh</a:t>
            </a:r>
            <a:r>
              <a:rPr lang="en-US" sz="1400" dirty="0">
                <a:latin typeface="Times New Roman" panose="02020603050405020304" pitchFamily="18" charset="0"/>
                <a:cs typeface="Times New Roman" panose="02020603050405020304" pitchFamily="18" charset="0"/>
              </a:rPr>
              <a:t> : Average energy to create e-h pairs in Si</a:t>
            </a:r>
          </a:p>
        </p:txBody>
      </p:sp>
      <p:sp>
        <p:nvSpPr>
          <p:cNvPr id="36" name="Title 1">
            <a:extLst>
              <a:ext uri="{FF2B5EF4-FFF2-40B4-BE49-F238E27FC236}">
                <a16:creationId xmlns:a16="http://schemas.microsoft.com/office/drawing/2014/main" id="{2A61A2E0-FB4D-4964-ADFE-2065515DBA08}"/>
              </a:ext>
            </a:extLst>
          </p:cNvPr>
          <p:cNvSpPr txBox="1">
            <a:spLocks/>
          </p:cNvSpPr>
          <p:nvPr/>
        </p:nvSpPr>
        <p:spPr>
          <a:xfrm>
            <a:off x="0" y="0"/>
            <a:ext cx="3830044" cy="5296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AR CENA"/>
              </a:rPr>
              <a:t>Hybrid HV Detector Principle </a:t>
            </a:r>
          </a:p>
        </p:txBody>
      </p:sp>
    </p:spTree>
    <p:extLst>
      <p:ext uri="{BB962C8B-B14F-4D97-AF65-F5344CB8AC3E}">
        <p14:creationId xmlns:p14="http://schemas.microsoft.com/office/powerpoint/2010/main" val="10777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6169</TotalTime>
  <Words>1632</Words>
  <Application>Microsoft Office PowerPoint</Application>
  <PresentationFormat>On-screen Show (4:3)</PresentationFormat>
  <Paragraphs>230</Paragraphs>
  <Slides>18</Slides>
  <Notes>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AR CENA</vt:lpstr>
      <vt:lpstr>Arial</vt:lpstr>
      <vt:lpstr>Calibri</vt:lpstr>
      <vt:lpstr>Cambria Math</vt:lpstr>
      <vt:lpstr>Charter</vt:lpstr>
      <vt:lpstr>Symbol</vt:lpstr>
      <vt:lpstr>Tahoma</vt:lpstr>
      <vt:lpstr>Times New Roman</vt:lpstr>
      <vt:lpstr>Verdana</vt:lpstr>
      <vt:lpstr>Office Theme</vt:lpstr>
      <vt:lpstr>Bitmap Image</vt:lpstr>
      <vt:lpstr>PowerPoint Presentation</vt:lpstr>
      <vt:lpstr>Low-mass Dark Matter and Reactor CENS Detection Synergy</vt:lpstr>
      <vt:lpstr>SuperCDMS iZIP and HV Detector Technologies </vt:lpstr>
      <vt:lpstr>MIER Experiment</vt:lpstr>
      <vt:lpstr>Need low threshold or background rejection?  Expected Backgrounds in High Voltage Detectors</vt:lpstr>
      <vt:lpstr>Dedicated Fab @ TAMU 1st SNOLAB Tower Completed!</vt:lpstr>
      <vt:lpstr>Hybrid HV Detector Principle </vt:lpstr>
      <vt:lpstr>Hybrid HV Detector Principle </vt:lpstr>
      <vt:lpstr>PowerPoint Presentation</vt:lpstr>
      <vt:lpstr>Detector Testing: Charge Transport and Phonon Collection</vt:lpstr>
      <vt:lpstr>Charge Transport Study</vt:lpstr>
      <vt:lpstr>PowerPoint Presentation</vt:lpstr>
      <vt:lpstr>PowerPoint Presentation</vt:lpstr>
      <vt:lpstr>PowerPoint Presentation</vt:lpstr>
      <vt:lpstr>PowerPoint Presentation</vt:lpstr>
      <vt:lpstr>Phonon only detector with ER/NR Discrimination</vt:lpstr>
      <vt:lpstr>Reactor CENS: Ionization/Light Quenching  Requires Stringent Detector Performance</vt:lpstr>
      <vt:lpstr>Dark Matter and CENS– Game Changing Technologies in Hand!</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Rupak Mahapatra</dc:creator>
  <cp:lastModifiedBy>Mahapatra, Rupak K</cp:lastModifiedBy>
  <cp:revision>432</cp:revision>
  <dcterms:created xsi:type="dcterms:W3CDTF">2014-06-18T00:30:04Z</dcterms:created>
  <dcterms:modified xsi:type="dcterms:W3CDTF">2021-03-18T15:58:07Z</dcterms:modified>
</cp:coreProperties>
</file>