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Default Extension="png" ContentType="image/png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notesSlides/notesSlide4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</p:sldMasterIdLst>
  <p:notesMasterIdLst>
    <p:notesMasterId r:id="rId14"/>
  </p:notesMasterIdLst>
  <p:sldIdLst>
    <p:sldId id="270" r:id="rId2"/>
    <p:sldId id="258" r:id="rId3"/>
    <p:sldId id="267" r:id="rId4"/>
    <p:sldId id="266" r:id="rId5"/>
    <p:sldId id="268" r:id="rId6"/>
    <p:sldId id="259" r:id="rId7"/>
    <p:sldId id="261" r:id="rId8"/>
    <p:sldId id="262" r:id="rId9"/>
    <p:sldId id="263" r:id="rId10"/>
    <p:sldId id="264" r:id="rId11"/>
    <p:sldId id="265" r:id="rId12"/>
    <p:sldId id="269" r:id="rId13"/>
  </p:sldIdLst>
  <p:sldSz cx="9144000" cy="6858000" type="screen4x3"/>
  <p:notesSz cx="6858000" cy="9144000"/>
  <p:defaultTextStyle>
    <a:defPPr>
      <a:defRPr lang="id-ID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82" d="100"/>
          <a:sy n="82" d="100"/>
        </p:scale>
        <p:origin x="-153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d-ID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1DFF041-B03D-42AA-A9E4-83FEE4630B88}" type="datetimeFigureOut">
              <a:rPr lang="id-ID" smtClean="0"/>
              <a:pPr/>
              <a:t>13/09/2021</a:t>
            </a:fld>
            <a:endParaRPr lang="id-ID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d-ID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B44C225-6328-4EFE-97CD-C761EB553EBA}" type="slidenum">
              <a:rPr lang="id-ID" smtClean="0"/>
              <a:pPr/>
              <a:t>‹#›</a:t>
            </a:fld>
            <a:endParaRPr lang="id-ID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" name="Google Shape;38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67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="" xmlns:p14="http://schemas.microsoft.com/office/powerpoint/2010/main" val="336476738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73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="" xmlns:p14="http://schemas.microsoft.com/office/powerpoint/2010/main" val="302903551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" name="Google Shape;50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bg>
      <p:bgPr>
        <a:gradFill>
          <a:gsLst>
            <a:gs pos="0">
              <a:srgbClr val="FFF3CD"/>
            </a:gs>
            <a:gs pos="74001">
              <a:srgbClr val="A7CBDF"/>
            </a:gs>
            <a:gs pos="83000">
              <a:srgbClr val="A7CBDF"/>
            </a:gs>
            <a:gs pos="100000">
              <a:srgbClr val="C4DCEA"/>
            </a:gs>
          </a:gsLst>
          <a:lin ang="5400000" scaled="0"/>
        </a:grad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oogle Shape;9;p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1003301"/>
            <a:ext cx="9144000" cy="646113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Google Shape;10;p5"/>
          <p:cNvPicPr preferRelativeResize="0"/>
          <p:nvPr/>
        </p:nvPicPr>
        <p:blipFill rotWithShape="1">
          <a:blip r:embed="rId3" cstate="print">
            <a:alphaModFix/>
          </a:blip>
          <a:srcRect t="31650" b="26179"/>
          <a:stretch/>
        </p:blipFill>
        <p:spPr>
          <a:xfrm>
            <a:off x="0" y="142875"/>
            <a:ext cx="2895600" cy="1193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Google Shape;11;p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0" y="4535489"/>
            <a:ext cx="9144000" cy="809625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Google Shape;12;p5"/>
          <p:cNvSpPr txBox="1">
            <a:spLocks noGrp="1"/>
          </p:cNvSpPr>
          <p:nvPr>
            <p:ph type="ctrTitle"/>
          </p:nvPr>
        </p:nvSpPr>
        <p:spPr>
          <a:xfrm>
            <a:off x="1143000" y="1648947"/>
            <a:ext cx="6858000" cy="18610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6000"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13" name="Google Shape;13;p5"/>
          <p:cNvSpPr txBox="1"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9329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pic>
        <p:nvPicPr>
          <p:cNvPr id="14" name="Google Shape;14;p5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712936" y="5866423"/>
            <a:ext cx="2365329" cy="350418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Google Shape;15;p5"/>
          <p:cNvPicPr preferRelativeResize="0"/>
          <p:nvPr/>
        </p:nvPicPr>
        <p:blipFill rotWithShape="1">
          <a:blip r:embed="rId6" cstate="print">
            <a:alphaModFix/>
          </a:blip>
          <a:srcRect/>
          <a:stretch/>
        </p:blipFill>
        <p:spPr>
          <a:xfrm>
            <a:off x="4469656" y="5866424"/>
            <a:ext cx="2350013" cy="34137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Title and Content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Google Shape;17;p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1"/>
            <a:ext cx="9144000" cy="646113"/>
          </a:xfrm>
          <a:prstGeom prst="rect">
            <a:avLst/>
          </a:prstGeom>
          <a:noFill/>
          <a:ln>
            <a:noFill/>
          </a:ln>
        </p:spPr>
      </p:pic>
      <p:pic>
        <p:nvPicPr>
          <p:cNvPr id="18" name="Google Shape;18;p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6138864"/>
            <a:ext cx="9144000" cy="719137"/>
          </a:xfrm>
          <a:prstGeom prst="rect">
            <a:avLst/>
          </a:prstGeom>
          <a:noFill/>
          <a:ln>
            <a:noFill/>
          </a:ln>
        </p:spPr>
      </p:pic>
      <p:sp>
        <p:nvSpPr>
          <p:cNvPr id="19" name="Google Shape;19;p6"/>
          <p:cNvSpPr txBox="1">
            <a:spLocks noGrp="1"/>
          </p:cNvSpPr>
          <p:nvPr>
            <p:ph type="title"/>
          </p:nvPr>
        </p:nvSpPr>
        <p:spPr>
          <a:xfrm>
            <a:off x="628650" y="681037"/>
            <a:ext cx="7886700" cy="12296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20" name="Google Shape;20;p6"/>
          <p:cNvSpPr txBox="1">
            <a:spLocks noGrp="1"/>
          </p:cNvSpPr>
          <p:nvPr>
            <p:ph type="body" idx="1"/>
          </p:nvPr>
        </p:nvSpPr>
        <p:spPr>
          <a:xfrm>
            <a:off x="628650" y="2006221"/>
            <a:ext cx="7886700" cy="41707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21" name="Google Shape;21;p6"/>
          <p:cNvPicPr preferRelativeResize="0"/>
          <p:nvPr/>
        </p:nvPicPr>
        <p:blipFill rotWithShape="1">
          <a:blip r:embed="rId4" cstate="print">
            <a:alphaModFix/>
          </a:blip>
          <a:srcRect t="31650" b="26179"/>
          <a:stretch/>
        </p:blipFill>
        <p:spPr>
          <a:xfrm>
            <a:off x="7786474" y="5897122"/>
            <a:ext cx="1357526" cy="55968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mplatePPTRJI">
  <p:cSld name="TemplatePPTRJI"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Google Shape;23;p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6138864"/>
            <a:ext cx="9144000" cy="719137"/>
          </a:xfrm>
          <a:prstGeom prst="rect">
            <a:avLst/>
          </a:prstGeom>
          <a:noFill/>
          <a:ln>
            <a:noFill/>
          </a:ln>
        </p:spPr>
      </p:pic>
      <p:pic>
        <p:nvPicPr>
          <p:cNvPr id="24" name="Google Shape;24;p7"/>
          <p:cNvPicPr preferRelativeResize="0"/>
          <p:nvPr/>
        </p:nvPicPr>
        <p:blipFill rotWithShape="1">
          <a:blip r:embed="rId3">
            <a:alphaModFix/>
          </a:blip>
          <a:srcRect t="31650" b="26179"/>
          <a:stretch/>
        </p:blipFill>
        <p:spPr>
          <a:xfrm>
            <a:off x="1809750" y="1536701"/>
            <a:ext cx="5524500" cy="2276475"/>
          </a:xfrm>
          <a:prstGeom prst="rect">
            <a:avLst/>
          </a:prstGeom>
          <a:noFill/>
          <a:ln>
            <a:noFill/>
          </a:ln>
        </p:spPr>
      </p:pic>
      <p:sp>
        <p:nvSpPr>
          <p:cNvPr id="25" name="Google Shape;25;p7"/>
          <p:cNvSpPr/>
          <p:nvPr/>
        </p:nvSpPr>
        <p:spPr>
          <a:xfrm>
            <a:off x="2480686" y="3734158"/>
            <a:ext cx="4182635" cy="1200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 i="0" u="none" strike="noStrike" cap="none">
                <a:solidFill>
                  <a:srgbClr val="0C0C0C"/>
                </a:solidFill>
                <a:latin typeface="Calibri"/>
                <a:ea typeface="Calibri"/>
                <a:cs typeface="Calibri"/>
                <a:sym typeface="Calibri"/>
              </a:rPr>
              <a:t>“Berbagi, Giatkan Publikasi”</a:t>
            </a:r>
            <a:endParaRPr/>
          </a:p>
        </p:txBody>
      </p:sp>
      <p:pic>
        <p:nvPicPr>
          <p:cNvPr id="26" name="Google Shape;26;p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54976" y="4863508"/>
            <a:ext cx="2762744" cy="414411"/>
          </a:xfrm>
          <a:prstGeom prst="rect">
            <a:avLst/>
          </a:prstGeom>
          <a:noFill/>
          <a:ln>
            <a:noFill/>
          </a:ln>
        </p:spPr>
      </p:pic>
      <p:pic>
        <p:nvPicPr>
          <p:cNvPr id="27" name="Google Shape;27;p7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5825009" y="4882016"/>
            <a:ext cx="3064016" cy="439285"/>
          </a:xfrm>
          <a:prstGeom prst="rect">
            <a:avLst/>
          </a:prstGeom>
          <a:noFill/>
          <a:ln>
            <a:noFill/>
          </a:ln>
        </p:spPr>
      </p:pic>
      <p:pic>
        <p:nvPicPr>
          <p:cNvPr id="28" name="Google Shape;28;p7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3436637" y="4899960"/>
            <a:ext cx="1969454" cy="37795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 mod="1">
    <p:ext uri="{DCECCB84-F9BA-43D5-87BE-67443E8EF086}">
      <p15:sldGuideLst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 Content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Google Shape;30;p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1"/>
            <a:ext cx="9144000" cy="646113"/>
          </a:xfrm>
          <a:prstGeom prst="rect">
            <a:avLst/>
          </a:prstGeom>
          <a:noFill/>
          <a:ln>
            <a:noFill/>
          </a:ln>
        </p:spPr>
      </p:pic>
      <p:pic>
        <p:nvPicPr>
          <p:cNvPr id="31" name="Google Shape;31;p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6138864"/>
            <a:ext cx="9144000" cy="719137"/>
          </a:xfrm>
          <a:prstGeom prst="rect">
            <a:avLst/>
          </a:prstGeom>
          <a:noFill/>
          <a:ln>
            <a:noFill/>
          </a:ln>
        </p:spPr>
      </p:pic>
      <p:sp>
        <p:nvSpPr>
          <p:cNvPr id="32" name="Google Shape;32;p8"/>
          <p:cNvSpPr txBox="1">
            <a:spLocks noGrp="1"/>
          </p:cNvSpPr>
          <p:nvPr>
            <p:ph type="title"/>
          </p:nvPr>
        </p:nvSpPr>
        <p:spPr>
          <a:xfrm>
            <a:off x="628650" y="646440"/>
            <a:ext cx="7886700" cy="10442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3" name="Google Shape;33;p8"/>
          <p:cNvSpPr txBox="1">
            <a:spLocks noGrp="1"/>
          </p:cNvSpPr>
          <p:nvPr>
            <p:ph type="body" idx="1"/>
          </p:nvPr>
        </p:nvSpPr>
        <p:spPr>
          <a:xfrm>
            <a:off x="628650" y="1825625"/>
            <a:ext cx="38862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4" name="Google Shape;34;p8"/>
          <p:cNvSpPr txBox="1">
            <a:spLocks noGrp="1"/>
          </p:cNvSpPr>
          <p:nvPr>
            <p:ph type="body" idx="2"/>
          </p:nvPr>
        </p:nvSpPr>
        <p:spPr>
          <a:xfrm>
            <a:off x="4629150" y="1825625"/>
            <a:ext cx="38862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35" name="Google Shape;35;p8"/>
          <p:cNvPicPr preferRelativeResize="0"/>
          <p:nvPr/>
        </p:nvPicPr>
        <p:blipFill rotWithShape="1">
          <a:blip r:embed="rId4" cstate="print">
            <a:alphaModFix/>
          </a:blip>
          <a:srcRect t="31650" b="26179"/>
          <a:stretch/>
        </p:blipFill>
        <p:spPr>
          <a:xfrm>
            <a:off x="7786474" y="5897122"/>
            <a:ext cx="1357526" cy="55968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2FA96A9-D978-4159-8DC5-F46CC90169C6}" type="datetimeFigureOut">
              <a:rPr lang="id-ID" smtClean="0"/>
              <a:pPr/>
              <a:t>13/09/2021</a:t>
            </a:fld>
            <a:endParaRPr lang="id-ID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88DCCB4-AE9B-4B7C-A269-0162C404B547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4"/>
          <p:cNvSpPr txBox="1"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p4"/>
          <p:cNvSpPr txBox="1"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7" r:id="rId5"/>
  </p:sldLayoutIdLst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mailto:mibraarayatullah@gmail.com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1"/>
          <p:cNvSpPr txBox="1">
            <a:spLocks noGrp="1"/>
          </p:cNvSpPr>
          <p:nvPr>
            <p:ph type="ctrTitle"/>
          </p:nvPr>
        </p:nvSpPr>
        <p:spPr>
          <a:xfrm>
            <a:off x="928662" y="1649413"/>
            <a:ext cx="7643866" cy="18605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lvl="0"/>
            <a:r>
              <a:rPr lang="id-ID" b="1" dirty="0" smtClean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INDEKSASI JURNAL</a:t>
            </a:r>
            <a:endParaRPr lang="id-ID" b="1" dirty="0">
              <a:solidFill>
                <a:schemeClr val="tx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41" name="Google Shape;41;p1"/>
          <p:cNvSpPr txBox="1"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933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indent="0">
              <a:spcBef>
                <a:spcPts val="0"/>
              </a:spcBef>
            </a:pPr>
            <a:r>
              <a:rPr lang="en-GB" sz="2800" b="1" dirty="0" smtClean="0">
                <a:solidFill>
                  <a:schemeClr val="tx1"/>
                </a:solidFill>
                <a:sym typeface="Arial"/>
              </a:rPr>
              <a:t>M. </a:t>
            </a:r>
            <a:r>
              <a:rPr lang="en-GB" sz="2800" b="1" dirty="0" err="1" smtClean="0">
                <a:solidFill>
                  <a:schemeClr val="tx1"/>
                </a:solidFill>
                <a:sym typeface="Arial"/>
              </a:rPr>
              <a:t>Ibraar</a:t>
            </a:r>
            <a:r>
              <a:rPr lang="en-GB" sz="2800" b="1" dirty="0" smtClean="0">
                <a:solidFill>
                  <a:schemeClr val="tx1"/>
                </a:solidFill>
                <a:sym typeface="Arial"/>
              </a:rPr>
              <a:t> Ayatullah</a:t>
            </a:r>
            <a:endParaRPr lang="en-GB" sz="2800" b="1" dirty="0" smtClean="0">
              <a:solidFill>
                <a:schemeClr val="tx1"/>
              </a:solidFill>
            </a:endParaRPr>
          </a:p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endParaRPr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260648"/>
            <a:ext cx="8208912" cy="6029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1488" y="361950"/>
            <a:ext cx="8201025" cy="6134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6"/>
          <p:cNvSpPr txBox="1">
            <a:spLocks noGrp="1"/>
          </p:cNvSpPr>
          <p:nvPr>
            <p:ph type="title"/>
          </p:nvPr>
        </p:nvSpPr>
        <p:spPr>
          <a:xfrm>
            <a:off x="0" y="1"/>
            <a:ext cx="9144000" cy="926756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449263" lvl="0" indent="-449263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d-ID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	</a:t>
            </a:r>
            <a:r>
              <a:rPr lang="en-US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PROFIL</a:t>
            </a:r>
            <a:endParaRPr lang="en-US" sz="36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70" name="Google Shape;70;p16"/>
          <p:cNvSpPr txBox="1">
            <a:spLocks noGrp="1"/>
          </p:cNvSpPr>
          <p:nvPr>
            <p:ph type="body" idx="1"/>
          </p:nvPr>
        </p:nvSpPr>
        <p:spPr>
          <a:xfrm>
            <a:off x="395536" y="1196975"/>
            <a:ext cx="8291264" cy="49291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lang="en-US" sz="2800" dirty="0" err="1">
                <a:latin typeface="Arial" pitchFamily="34" charset="0"/>
                <a:cs typeface="Arial" pitchFamily="34" charset="0"/>
              </a:rPr>
              <a:t>Nama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: 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M.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Ibraar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Ayatullah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A.Md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. KG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lang="en-US" sz="2800" dirty="0" smtClean="0">
                <a:latin typeface="Arial" pitchFamily="34" charset="0"/>
                <a:cs typeface="Arial" pitchFamily="34" charset="0"/>
              </a:rPr>
              <a:t>ORCID 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ID : 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0000-0002-0332-7303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lang="en-US" sz="2800" dirty="0" smtClean="0">
                <a:latin typeface="Arial" pitchFamily="34" charset="0"/>
                <a:cs typeface="Arial" pitchFamily="34" charset="0"/>
              </a:rPr>
              <a:t>SINTA ID: 6734534</a:t>
            </a:r>
            <a:endParaRPr sz="2800" dirty="0">
              <a:latin typeface="Arial" pitchFamily="34" charset="0"/>
              <a:cs typeface="Arial" pitchFamily="34" charset="0"/>
            </a:endParaRPr>
          </a:p>
          <a:p>
            <a:pPr marL="0" lvl="0" indent="0">
              <a:spcBef>
                <a:spcPts val="560"/>
              </a:spcBef>
              <a:buSzPts val="2800"/>
              <a:buNone/>
            </a:pPr>
            <a:r>
              <a:rPr lang="en-US" sz="2800" dirty="0">
                <a:latin typeface="Arial" pitchFamily="34" charset="0"/>
                <a:cs typeface="Arial" pitchFamily="34" charset="0"/>
              </a:rPr>
              <a:t>Scopus ID : 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57221382718</a:t>
            </a:r>
            <a:endParaRPr sz="2800" dirty="0">
              <a:latin typeface="Arial" pitchFamily="34" charset="0"/>
              <a:cs typeface="Arial" pitchFamily="34" charset="0"/>
            </a:endParaRPr>
          </a:p>
          <a:p>
            <a:pPr marL="342900" lvl="0" indent="-3429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Editor </a:t>
            </a:r>
            <a:r>
              <a:rPr lang="en-GB" sz="2400" dirty="0" err="1" smtClean="0">
                <a:latin typeface="Arial" pitchFamily="34" charset="0"/>
                <a:cs typeface="Arial" pitchFamily="34" charset="0"/>
              </a:rPr>
              <a:t>Jurnal</a:t>
            </a:r>
            <a:r>
              <a:rPr lang="en-GB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GB" sz="2400" dirty="0" err="1" smtClean="0">
                <a:latin typeface="Arial" pitchFamily="34" charset="0"/>
                <a:cs typeface="Arial" pitchFamily="34" charset="0"/>
              </a:rPr>
              <a:t>Riset</a:t>
            </a:r>
            <a:r>
              <a:rPr lang="en-GB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GB" sz="2400" dirty="0" err="1" smtClean="0">
                <a:latin typeface="Arial" pitchFamily="34" charset="0"/>
                <a:cs typeface="Arial" pitchFamily="34" charset="0"/>
              </a:rPr>
              <a:t>Kesehatan</a:t>
            </a:r>
            <a:r>
              <a:rPr lang="en-GB" sz="2400" dirty="0" smtClean="0">
                <a:latin typeface="Arial" pitchFamily="34" charset="0"/>
                <a:cs typeface="Arial" pitchFamily="34" charset="0"/>
              </a:rPr>
              <a:t> (</a:t>
            </a:r>
            <a:r>
              <a:rPr lang="en-GB" sz="2400" dirty="0" err="1" smtClean="0">
                <a:latin typeface="Arial" pitchFamily="34" charset="0"/>
                <a:cs typeface="Arial" pitchFamily="34" charset="0"/>
              </a:rPr>
              <a:t>Poltekkes</a:t>
            </a:r>
            <a:r>
              <a:rPr lang="en-GB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GB" sz="2400" dirty="0" err="1" smtClean="0">
                <a:latin typeface="Arial" pitchFamily="34" charset="0"/>
                <a:cs typeface="Arial" pitchFamily="34" charset="0"/>
              </a:rPr>
              <a:t>Kemenkes</a:t>
            </a:r>
            <a:r>
              <a:rPr lang="en-GB" sz="2400" dirty="0" smtClean="0">
                <a:latin typeface="Arial" pitchFamily="34" charset="0"/>
                <a:cs typeface="Arial" pitchFamily="34" charset="0"/>
              </a:rPr>
              <a:t> Semarang)</a:t>
            </a:r>
            <a:endParaRPr sz="2400" dirty="0">
              <a:latin typeface="Arial" pitchFamily="34" charset="0"/>
              <a:cs typeface="Arial" pitchFamily="34" charset="0"/>
            </a:endParaRPr>
          </a:p>
          <a:p>
            <a:pPr marL="342900" lvl="0" indent="-3429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GB" sz="2400" dirty="0" err="1" smtClean="0">
                <a:latin typeface="Arial" pitchFamily="34" charset="0"/>
                <a:cs typeface="Arial" pitchFamily="34" charset="0"/>
              </a:rPr>
              <a:t>Jurnal</a:t>
            </a:r>
            <a:r>
              <a:rPr lang="en-GB" sz="2400" dirty="0" smtClean="0">
                <a:latin typeface="Arial" pitchFamily="34" charset="0"/>
                <a:cs typeface="Arial" pitchFamily="34" charset="0"/>
              </a:rPr>
              <a:t> Manager/Administrator </a:t>
            </a:r>
            <a:r>
              <a:rPr lang="en-GB" sz="2400" dirty="0" err="1" smtClean="0">
                <a:latin typeface="Arial" pitchFamily="34" charset="0"/>
                <a:cs typeface="Arial" pitchFamily="34" charset="0"/>
              </a:rPr>
              <a:t>Jurnal</a:t>
            </a:r>
            <a:r>
              <a:rPr lang="en-GB" sz="2400" dirty="0" smtClean="0">
                <a:latin typeface="Arial" pitchFamily="34" charset="0"/>
                <a:cs typeface="Arial" pitchFamily="34" charset="0"/>
              </a:rPr>
              <a:t> Info </a:t>
            </a:r>
            <a:r>
              <a:rPr lang="en-GB" sz="2400" dirty="0" err="1" smtClean="0">
                <a:latin typeface="Arial" pitchFamily="34" charset="0"/>
                <a:cs typeface="Arial" pitchFamily="34" charset="0"/>
              </a:rPr>
              <a:t>Kesehatan</a:t>
            </a:r>
            <a:r>
              <a:rPr lang="en-GB" sz="2400" dirty="0" smtClean="0">
                <a:latin typeface="Arial" pitchFamily="34" charset="0"/>
                <a:cs typeface="Arial" pitchFamily="34" charset="0"/>
              </a:rPr>
              <a:t> (</a:t>
            </a:r>
            <a:r>
              <a:rPr lang="en-GB" sz="2400" dirty="0" err="1" smtClean="0">
                <a:latin typeface="Arial" pitchFamily="34" charset="0"/>
                <a:cs typeface="Arial" pitchFamily="34" charset="0"/>
              </a:rPr>
              <a:t>Poltekkes</a:t>
            </a:r>
            <a:r>
              <a:rPr lang="en-GB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GB" sz="2400" dirty="0" err="1" smtClean="0">
                <a:latin typeface="Arial" pitchFamily="34" charset="0"/>
                <a:cs typeface="Arial" pitchFamily="34" charset="0"/>
              </a:rPr>
              <a:t>Kemenkes</a:t>
            </a:r>
            <a:r>
              <a:rPr lang="en-GB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GB" sz="2400" dirty="0" err="1" smtClean="0">
                <a:latin typeface="Arial" pitchFamily="34" charset="0"/>
                <a:cs typeface="Arial" pitchFamily="34" charset="0"/>
              </a:rPr>
              <a:t>Kupang</a:t>
            </a:r>
            <a:r>
              <a:rPr lang="en-GB" sz="2400" dirty="0" smtClean="0">
                <a:latin typeface="Arial" pitchFamily="34" charset="0"/>
                <a:cs typeface="Arial" pitchFamily="34" charset="0"/>
              </a:rPr>
              <a:t>)</a:t>
            </a:r>
            <a:endParaRPr dirty="0">
              <a:latin typeface="Arial" pitchFamily="34" charset="0"/>
              <a:cs typeface="Arial" pitchFamily="34" charset="0"/>
            </a:endParaRPr>
          </a:p>
          <a:p>
            <a:pPr marL="342900" lvl="0" indent="-3429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 dirty="0" err="1">
                <a:latin typeface="Arial" pitchFamily="34" charset="0"/>
                <a:cs typeface="Arial" pitchFamily="34" charset="0"/>
              </a:rPr>
              <a:t>Anggota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Relawan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Jurnal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Indonesia</a:t>
            </a:r>
            <a:endParaRPr dirty="0">
              <a:latin typeface="Arial" pitchFamily="34" charset="0"/>
              <a:cs typeface="Arial" pitchFamily="34" charset="0"/>
            </a:endParaRPr>
          </a:p>
          <a:p>
            <a:pPr marL="342900" lvl="0">
              <a:spcBef>
                <a:spcPts val="480"/>
              </a:spcBef>
              <a:buSzPts val="2400"/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Tutor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Relawan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Jurnal 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Indonesia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Korda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NTT</a:t>
            </a:r>
            <a:endParaRPr lang="en-US" sz="2400" dirty="0">
              <a:latin typeface="Arial" pitchFamily="34" charset="0"/>
              <a:cs typeface="Arial" pitchFamily="34" charset="0"/>
            </a:endParaRPr>
          </a:p>
          <a:p>
            <a:pPr marL="342900" lvl="0" indent="-3429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Email 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: </a:t>
            </a:r>
            <a:r>
              <a:rPr lang="en-US" sz="2400" u="sng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  <a:hlinkClick r:id="rId3"/>
              </a:rPr>
              <a:t>mibraarayatullah</a:t>
            </a:r>
            <a:r>
              <a:rPr lang="id-ID" sz="2400" u="sng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  <a:hlinkClick r:id="rId3"/>
              </a:rPr>
              <a:t>21</a:t>
            </a:r>
            <a:r>
              <a:rPr lang="en-US" sz="2400" u="sng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  <a:hlinkClick r:id="rId3"/>
              </a:rPr>
              <a:t>@</a:t>
            </a:r>
            <a:r>
              <a:rPr lang="en-US" sz="2400" u="sng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  <a:hlinkClick r:id="rId3"/>
              </a:rPr>
              <a:t>gmail.com</a:t>
            </a:r>
            <a:endParaRPr lang="en-US" sz="2400" u="sng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marL="342900" lvl="0" indent="-3429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Phone 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: </a:t>
            </a:r>
            <a:r>
              <a:rPr lang="en-GB" sz="2400" dirty="0" smtClean="0">
                <a:latin typeface="Arial" pitchFamily="34" charset="0"/>
                <a:cs typeface="Arial" pitchFamily="34" charset="0"/>
              </a:rPr>
              <a:t>081314119647</a:t>
            </a:r>
            <a:r>
              <a:rPr lang="id-ID" sz="2400" dirty="0" smtClean="0">
                <a:latin typeface="Arial" pitchFamily="34" charset="0"/>
                <a:cs typeface="Arial" pitchFamily="34" charset="0"/>
              </a:rPr>
              <a:t> (WA)</a:t>
            </a:r>
            <a:endParaRPr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d-ID" dirty="0"/>
          </a:p>
        </p:txBody>
      </p:sp>
      <p:sp>
        <p:nvSpPr>
          <p:cNvPr id="4" name="Google Shape;69;p16"/>
          <p:cNvSpPr txBox="1">
            <a:spLocks/>
          </p:cNvSpPr>
          <p:nvPr/>
        </p:nvSpPr>
        <p:spPr>
          <a:xfrm>
            <a:off x="0" y="0"/>
            <a:ext cx="9144000" cy="91440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179388" marR="0" lvl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lang="id-ID" sz="3200" kern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/>
                <a:ea typeface="Arial"/>
                <a:cs typeface="Arial"/>
                <a:sym typeface="Arial"/>
              </a:rPr>
              <a:t>1</a:t>
            </a:r>
            <a:r>
              <a:rPr kumimoji="0" lang="id-ID" sz="3200" b="0" i="0" u="none" strike="noStrike" kern="0" cap="none" spc="0" normalizeH="0" baseline="0" noProof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Arial"/>
                <a:ea typeface="Arial"/>
                <a:cs typeface="Arial"/>
                <a:sym typeface="Arial"/>
              </a:rPr>
              <a:t>. </a:t>
            </a:r>
            <a:r>
              <a:rPr kumimoji="0" lang="en-US" sz="3200" b="0" i="0" u="none" strike="noStrike" kern="0" cap="none" spc="0" normalizeH="0" baseline="0" noProof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Arial"/>
                <a:ea typeface="Arial"/>
                <a:cs typeface="Arial"/>
                <a:sym typeface="Arial"/>
              </a:rPr>
              <a:t>C</a:t>
            </a:r>
            <a:r>
              <a:rPr kumimoji="0" lang="id-ID" sz="3200" b="0" i="0" u="none" strike="noStrike" kern="0" cap="none" spc="0" normalizeH="0" baseline="0" noProof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Arial"/>
                <a:ea typeface="Arial"/>
                <a:cs typeface="Arial"/>
                <a:sym typeface="Arial"/>
              </a:rPr>
              <a:t>ARA INDEKSASI GOOGLE SCHOLAR</a:t>
            </a:r>
            <a:endParaRPr kumimoji="0" lang="en-US" sz="3200" b="0" i="0" u="none" strike="noStrike" kern="0" cap="none" spc="0" normalizeH="0" baseline="0" noProof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980728"/>
            <a:ext cx="9144000" cy="56166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7" name="Straight Arrow Connector 6"/>
          <p:cNvCxnSpPr/>
          <p:nvPr/>
        </p:nvCxnSpPr>
        <p:spPr>
          <a:xfrm flipH="1" flipV="1">
            <a:off x="899592" y="1988840"/>
            <a:ext cx="216024" cy="504056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flipH="1" flipV="1">
            <a:off x="1763688" y="1196752"/>
            <a:ext cx="216024" cy="504056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8686800" cy="1143000"/>
          </a:xfrm>
        </p:spPr>
        <p:txBody>
          <a:bodyPr>
            <a:normAutofit/>
          </a:bodyPr>
          <a:lstStyle/>
          <a:p>
            <a:r>
              <a:rPr lang="id-ID" sz="3200" b="1" dirty="0" smtClean="0"/>
              <a:t>Ikutilah tahapan isian profil, artikel dan setelan</a:t>
            </a:r>
            <a:endParaRPr lang="id-ID" sz="3200" b="1" dirty="0"/>
          </a:p>
        </p:txBody>
      </p:sp>
      <p:sp>
        <p:nvSpPr>
          <p:cNvPr id="3" name="Conten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d-ID" dirty="0"/>
          </a:p>
        </p:txBody>
      </p:sp>
      <p:grpSp>
        <p:nvGrpSpPr>
          <p:cNvPr id="6" name="Group 5"/>
          <p:cNvGrpSpPr/>
          <p:nvPr/>
        </p:nvGrpSpPr>
        <p:grpSpPr>
          <a:xfrm>
            <a:off x="0" y="1556792"/>
            <a:ext cx="9144000" cy="4968552"/>
            <a:chOff x="0" y="1556792"/>
            <a:chExt cx="9144000" cy="4968552"/>
          </a:xfrm>
        </p:grpSpPr>
        <p:pic>
          <p:nvPicPr>
            <p:cNvPr id="8194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0" y="1556792"/>
              <a:ext cx="9144000" cy="49685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5" name="Rectangle 4"/>
            <p:cNvSpPr/>
            <p:nvPr/>
          </p:nvSpPr>
          <p:spPr>
            <a:xfrm>
              <a:off x="1619672" y="2348880"/>
              <a:ext cx="3888432" cy="36004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</p:grp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d-ID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5973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69;p16"/>
          <p:cNvSpPr txBox="1">
            <a:spLocks/>
          </p:cNvSpPr>
          <p:nvPr/>
        </p:nvSpPr>
        <p:spPr>
          <a:xfrm>
            <a:off x="0" y="0"/>
            <a:ext cx="9144000" cy="91440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179388" marR="0" lvl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id-ID" sz="3200" b="0" i="0" u="none" strike="noStrike" kern="0" cap="none" spc="0" normalizeH="0" baseline="0" noProof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Arial"/>
                <a:ea typeface="Arial"/>
                <a:cs typeface="Arial"/>
                <a:sym typeface="Arial"/>
              </a:rPr>
              <a:t>2. </a:t>
            </a:r>
            <a:r>
              <a:rPr kumimoji="0" lang="en-US" sz="3200" b="0" i="0" u="none" strike="noStrike" kern="0" cap="none" spc="0" normalizeH="0" baseline="0" noProof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Arial"/>
                <a:ea typeface="Arial"/>
                <a:cs typeface="Arial"/>
                <a:sym typeface="Arial"/>
              </a:rPr>
              <a:t>C</a:t>
            </a:r>
            <a:r>
              <a:rPr kumimoji="0" lang="id-ID" sz="3200" b="0" i="0" u="none" strike="noStrike" kern="0" cap="none" spc="0" normalizeH="0" baseline="0" noProof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Arial"/>
                <a:ea typeface="Arial"/>
                <a:cs typeface="Arial"/>
                <a:sym typeface="Arial"/>
              </a:rPr>
              <a:t>ARA INDEKSASI DI PORTAL GARUDA</a:t>
            </a:r>
            <a:endParaRPr kumimoji="0" lang="en-US" sz="3200" b="0" i="0" u="none" strike="noStrike" kern="0" cap="none" spc="0" normalizeH="0" baseline="0" noProof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0" y="980728"/>
            <a:ext cx="91440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id-ID" dirty="0">
                <a:latin typeface="Arial" pitchFamily="34" charset="0"/>
                <a:cs typeface="Arial" pitchFamily="34" charset="0"/>
              </a:rPr>
              <a:t>1. Buka situs Portal Garuda di http://garuda.ristekbrin.go.id/, lalu pilih Suggest. Atau dapat pula angsung ke link berikut http://garuda.ristekbrin.go.id/suggest. Maka akan muncul tampilan seperti berikut: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" y="1916832"/>
            <a:ext cx="9144000" cy="49411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" name="Rectangle 28"/>
          <p:cNvSpPr/>
          <p:nvPr/>
        </p:nvSpPr>
        <p:spPr>
          <a:xfrm>
            <a:off x="8460432" y="2276872"/>
            <a:ext cx="683568" cy="43204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118373"/>
            <a:ext cx="9144000" cy="646331"/>
          </a:xfrm>
          <a:prstGeom prst="rect">
            <a:avLst/>
          </a:prstGeom>
          <a:ln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 marL="90488" algn="just"/>
            <a:r>
              <a:rPr lang="id-ID" dirty="0" smtClean="0">
                <a:latin typeface="Arial" pitchFamily="34" charset="0"/>
                <a:cs typeface="Arial" pitchFamily="34" charset="0"/>
              </a:rPr>
              <a:t>Isi </a:t>
            </a:r>
            <a:r>
              <a:rPr lang="id-ID" dirty="0">
                <a:latin typeface="Arial" pitchFamily="34" charset="0"/>
                <a:cs typeface="Arial" pitchFamily="34" charset="0"/>
              </a:rPr>
              <a:t>formulir yang ada pada halaman Suggest dengan lengkap sesuai data jurnal yang akan diindeks di Portal Garuda. Jika sudah selesai klik Submit My </a:t>
            </a:r>
            <a:r>
              <a:rPr lang="id-ID" dirty="0" smtClean="0">
                <a:latin typeface="Arial" pitchFamily="34" charset="0"/>
                <a:cs typeface="Arial" pitchFamily="34" charset="0"/>
              </a:rPr>
              <a:t>Suggestion.</a:t>
            </a:r>
            <a:endParaRPr lang="id-ID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980728"/>
            <a:ext cx="9144000" cy="4509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6693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332656"/>
            <a:ext cx="8552768" cy="6192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Template PPT RJI">
  <a:themeElements>
    <a:clrScheme name="Marquee">
      <a:dk1>
        <a:srgbClr val="000000"/>
      </a:dk1>
      <a:lt1>
        <a:srgbClr val="FFFFFF"/>
      </a:lt1>
      <a:dk2>
        <a:srgbClr val="5E5E5E"/>
      </a:dk2>
      <a:lt2>
        <a:srgbClr val="DDDDDD"/>
      </a:lt2>
      <a:accent1>
        <a:srgbClr val="418AB3"/>
      </a:accent1>
      <a:accent2>
        <a:srgbClr val="A6B727"/>
      </a:accent2>
      <a:accent3>
        <a:srgbClr val="F69200"/>
      </a:accent3>
      <a:accent4>
        <a:srgbClr val="838383"/>
      </a:accent4>
      <a:accent5>
        <a:srgbClr val="FEC306"/>
      </a:accent5>
      <a:accent6>
        <a:srgbClr val="DF5327"/>
      </a:accent6>
      <a:hlink>
        <a:srgbClr val="F59E00"/>
      </a:hlink>
      <a:folHlink>
        <a:srgbClr val="B2B2B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37</TotalTime>
  <Words>151</Words>
  <Application>Microsoft Office PowerPoint</Application>
  <PresentationFormat>On-screen Show (4:3)</PresentationFormat>
  <Paragraphs>18</Paragraphs>
  <Slides>12</Slides>
  <Notes>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Template PPT RJI</vt:lpstr>
      <vt:lpstr>INDEKSASI JURNAL</vt:lpstr>
      <vt:lpstr> PROFIL</vt:lpstr>
      <vt:lpstr>Slide 3</vt:lpstr>
      <vt:lpstr>Ikutilah tahapan isian profil, artikel dan setelan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Asus</dc:creator>
  <cp:lastModifiedBy>Reviewer</cp:lastModifiedBy>
  <cp:revision>4</cp:revision>
  <dcterms:created xsi:type="dcterms:W3CDTF">2021-08-06T14:29:34Z</dcterms:created>
  <dcterms:modified xsi:type="dcterms:W3CDTF">2021-09-13T06:33:30Z</dcterms:modified>
</cp:coreProperties>
</file>