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8" r:id="rId8"/>
    <p:sldId id="261" r:id="rId9"/>
    <p:sldId id="269" r:id="rId10"/>
    <p:sldId id="262" r:id="rId11"/>
    <p:sldId id="265" r:id="rId12"/>
    <p:sldId id="270" r:id="rId13"/>
    <p:sldId id="271" r:id="rId14"/>
    <p:sldId id="273" r:id="rId15"/>
    <p:sldId id="266" r:id="rId16"/>
    <p:sldId id="274" r:id="rId17"/>
    <p:sldId id="27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0" y="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garciavelasquez\surfdrive\PhD%20Maastricht\Maastricht%20University\PhD%20thesis\Beaver_LCA_Paper\DATA\Result_analysis\Summary_TEA_Sug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SugB</c:v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6.0999999999999999E-2</c:v>
                </c:pt>
              </c:numLit>
            </c:plus>
            <c:minus>
              <c:numLit>
                <c:formatCode>General</c:formatCode>
                <c:ptCount val="1"/>
                <c:pt idx="0">
                  <c:v>5.5E-2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Prod_cost!$B$6:$B$10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  <c:pt idx="4">
                  <c:v>150</c:v>
                </c:pt>
              </c:numCache>
            </c:numRef>
          </c:xVal>
          <c:yVal>
            <c:numRef>
              <c:f>Prod_cost!$D$6:$D$10</c:f>
              <c:numCache>
                <c:formatCode>_(* #,##0.00_);_(* \(#,##0.00\);_(* "-"??_);_(@_)</c:formatCode>
                <c:ptCount val="5"/>
                <c:pt idx="0">
                  <c:v>1205.3</c:v>
                </c:pt>
                <c:pt idx="1">
                  <c:v>1187.7</c:v>
                </c:pt>
                <c:pt idx="2">
                  <c:v>1170.0999999999999</c:v>
                </c:pt>
                <c:pt idx="3">
                  <c:v>1134.8</c:v>
                </c:pt>
                <c:pt idx="4">
                  <c:v>1099.5999999999999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C4-42F0-AAFA-3CFEA20232FE}"/>
            </c:ext>
          </c:extLst>
        </c:ser>
        <c:ser>
          <c:idx val="1"/>
          <c:order val="1"/>
          <c:tx>
            <c:v>Wheat</c:v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xVal>
            <c:numRef>
              <c:f>Prod_cost!$B$30:$B$34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  <c:pt idx="4">
                  <c:v>150</c:v>
                </c:pt>
              </c:numCache>
            </c:numRef>
          </c:xVal>
          <c:yVal>
            <c:numRef>
              <c:f>Prod_cost!$D$30:$D$34</c:f>
              <c:numCache>
                <c:formatCode>General</c:formatCode>
                <c:ptCount val="5"/>
                <c:pt idx="0">
                  <c:v>1341.1</c:v>
                </c:pt>
                <c:pt idx="1">
                  <c:v>1448.1</c:v>
                </c:pt>
                <c:pt idx="2">
                  <c:v>1555.1</c:v>
                </c:pt>
                <c:pt idx="3">
                  <c:v>1769.1</c:v>
                </c:pt>
                <c:pt idx="4">
                  <c:v>1983.1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C4-42F0-AAFA-3CFEA20232FE}"/>
            </c:ext>
          </c:extLst>
        </c:ser>
        <c:ser>
          <c:idx val="4"/>
          <c:order val="4"/>
          <c:tx>
            <c:strRef>
              <c:f>Prod_cost!$P$3</c:f>
              <c:strCache>
                <c:ptCount val="1"/>
                <c:pt idx="0">
                  <c:v>Market price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Prod_cost!$O$5:$O$9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  <c:pt idx="4">
                  <c:v>150</c:v>
                </c:pt>
              </c:numCache>
            </c:numRef>
          </c:xVal>
          <c:yVal>
            <c:numRef>
              <c:f>Prod_cost!$Q$5:$Q$9</c:f>
              <c:numCache>
                <c:formatCode>General</c:formatCode>
                <c:ptCount val="5"/>
                <c:pt idx="0">
                  <c:v>1174.5999999999999</c:v>
                </c:pt>
                <c:pt idx="1">
                  <c:v>1174.5999999999999</c:v>
                </c:pt>
                <c:pt idx="2">
                  <c:v>1174.5999999999999</c:v>
                </c:pt>
                <c:pt idx="3">
                  <c:v>1174.5999999999999</c:v>
                </c:pt>
                <c:pt idx="4">
                  <c:v>1174.5999999999999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4C4-42F0-AAFA-3CFEA2023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348856"/>
        <c:axId val="45034328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Prod_cost!$B$14</c15:sqref>
                        </c15:formulaRef>
                      </c:ext>
                    </c:extLst>
                    <c:strCache>
                      <c:ptCount val="1"/>
                      <c:pt idx="0">
                        <c:v>100% BioPET SugB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triangle"/>
                  <c:size val="8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Prod_cost!$B$18:$B$22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25</c:v>
                      </c:pt>
                      <c:pt idx="2">
                        <c:v>50</c:v>
                      </c:pt>
                      <c:pt idx="3">
                        <c:v>100</c:v>
                      </c:pt>
                      <c:pt idx="4">
                        <c:v>150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Prod_cost!$D$18:$D$22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5"/>
                      <c:pt idx="0">
                        <c:v>1205.3</c:v>
                      </c:pt>
                      <c:pt idx="1">
                        <c:v>1187.7</c:v>
                      </c:pt>
                      <c:pt idx="2">
                        <c:v>1170.0999999999999</c:v>
                      </c:pt>
                      <c:pt idx="3">
                        <c:v>1134.8</c:v>
                      </c:pt>
                      <c:pt idx="4">
                        <c:v>1099.5999999999999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C4C4-42F0-AAFA-3CFEA20232FE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Prod_cost!$B$37</c15:sqref>
                        </c15:formulaRef>
                      </c:ext>
                    </c:extLst>
                    <c:strCache>
                      <c:ptCount val="1"/>
                      <c:pt idx="0">
                        <c:v>100% BioPET Wheat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triangle"/>
                  <c:size val="7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Prod_cost!$B$41:$B$45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25</c:v>
                      </c:pt>
                      <c:pt idx="2">
                        <c:v>50</c:v>
                      </c:pt>
                      <c:pt idx="3">
                        <c:v>100</c:v>
                      </c:pt>
                      <c:pt idx="4">
                        <c:v>150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Prod_cost!$D$41:$D$45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1350.3</c:v>
                      </c:pt>
                      <c:pt idx="1">
                        <c:v>1457.3</c:v>
                      </c:pt>
                      <c:pt idx="2">
                        <c:v>1564.3</c:v>
                      </c:pt>
                      <c:pt idx="3">
                        <c:v>1778.3</c:v>
                      </c:pt>
                      <c:pt idx="4">
                        <c:v>1992.3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4C4-42F0-AAFA-3CFEA20232FE}"/>
                  </c:ext>
                </c:extLst>
              </c15:ser>
            </c15:filteredScatterSeries>
          </c:ext>
        </c:extLst>
      </c:scatterChart>
      <c:valAx>
        <c:axId val="450348856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Carbon price (€/ton CO</a:t>
                </a:r>
                <a:r>
                  <a:rPr lang="en-US" b="1" baseline="-25000"/>
                  <a:t>2</a:t>
                </a:r>
                <a:r>
                  <a:rPr lang="en-US" b="1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0343280"/>
        <c:crosses val="autoZero"/>
        <c:crossBetween val="midCat"/>
        <c:majorUnit val="25"/>
      </c:valAx>
      <c:valAx>
        <c:axId val="450343280"/>
        <c:scaling>
          <c:orientation val="minMax"/>
          <c:min val="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Prod. Cost Ethylene (€/ton)</a:t>
                </a:r>
              </a:p>
            </c:rich>
          </c:tx>
          <c:layout>
            <c:manualLayout>
              <c:xMode val="edge"/>
              <c:yMode val="edge"/>
              <c:x val="2.7998899885744645E-2"/>
              <c:y val="9.36201492073606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0348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190853729490711"/>
          <c:y val="1.867716535433071E-2"/>
          <c:w val="0.57949792482836193"/>
          <c:h val="0.11970452147089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10544-65CB-47DA-AD36-6D7730D37DBD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F3097F-3AED-42A7-ACE0-B6B190EF7085}">
      <dgm:prSet phldrT="[Text]" custT="1"/>
      <dgm:spPr/>
      <dgm:t>
        <a:bodyPr/>
        <a:lstStyle/>
        <a:p>
          <a:r>
            <a:rPr lang="en-US" sz="1800" dirty="0" smtClean="0"/>
            <a:t>Advantages</a:t>
          </a:r>
          <a:endParaRPr lang="en-US" sz="1800" dirty="0"/>
        </a:p>
      </dgm:t>
    </dgm:pt>
    <dgm:pt modelId="{54AC42D2-B73A-403A-A915-7F8F3AB2840F}" type="parTrans" cxnId="{9EF8DD68-1C6A-44EF-8CC9-039CD3E4C46A}">
      <dgm:prSet/>
      <dgm:spPr/>
      <dgm:t>
        <a:bodyPr/>
        <a:lstStyle/>
        <a:p>
          <a:endParaRPr lang="en-US" sz="2400"/>
        </a:p>
      </dgm:t>
    </dgm:pt>
    <dgm:pt modelId="{642B195C-05D2-4348-A9E7-D2DD9C3CC22C}" type="sibTrans" cxnId="{9EF8DD68-1C6A-44EF-8CC9-039CD3E4C46A}">
      <dgm:prSet/>
      <dgm:spPr/>
      <dgm:t>
        <a:bodyPr/>
        <a:lstStyle/>
        <a:p>
          <a:endParaRPr lang="en-US" sz="2400"/>
        </a:p>
      </dgm:t>
    </dgm:pt>
    <dgm:pt modelId="{0ED8BA81-022F-4268-B85C-8EBB040A08C7}">
      <dgm:prSet phldrT="[Text]" custT="1"/>
      <dgm:spPr/>
      <dgm:t>
        <a:bodyPr/>
        <a:lstStyle/>
        <a:p>
          <a:r>
            <a:rPr lang="en-US" sz="1400" dirty="0" smtClean="0"/>
            <a:t>Marginal Land</a:t>
          </a:r>
          <a:endParaRPr lang="en-US" sz="1400" dirty="0"/>
        </a:p>
      </dgm:t>
    </dgm:pt>
    <dgm:pt modelId="{FB0A160F-FBC3-43A7-BB33-65EAB23A0FAF}" type="parTrans" cxnId="{61656C27-9619-4C7A-A1AA-9FC3D971C4CC}">
      <dgm:prSet/>
      <dgm:spPr/>
      <dgm:t>
        <a:bodyPr/>
        <a:lstStyle/>
        <a:p>
          <a:endParaRPr lang="en-US" sz="2400"/>
        </a:p>
      </dgm:t>
    </dgm:pt>
    <dgm:pt modelId="{1029B10D-6D73-4B16-AB70-DB48DF9D41BB}" type="sibTrans" cxnId="{61656C27-9619-4C7A-A1AA-9FC3D971C4CC}">
      <dgm:prSet/>
      <dgm:spPr/>
      <dgm:t>
        <a:bodyPr/>
        <a:lstStyle/>
        <a:p>
          <a:endParaRPr lang="en-US" sz="2400"/>
        </a:p>
      </dgm:t>
    </dgm:pt>
    <dgm:pt modelId="{535BF12B-8359-42AE-8273-E7437556CD87}">
      <dgm:prSet phldrT="[Text]" custT="1"/>
      <dgm:spPr/>
      <dgm:t>
        <a:bodyPr/>
        <a:lstStyle/>
        <a:p>
          <a:r>
            <a:rPr lang="en-US" sz="1400" dirty="0" smtClean="0"/>
            <a:t>Low fertilizer needs</a:t>
          </a:r>
          <a:endParaRPr lang="en-US" sz="1400" dirty="0"/>
        </a:p>
      </dgm:t>
    </dgm:pt>
    <dgm:pt modelId="{C80FC447-F2A9-40DC-B483-E13A92E6050D}" type="parTrans" cxnId="{CAB29230-023F-4F0E-BA65-33732D09BD1F}">
      <dgm:prSet/>
      <dgm:spPr/>
      <dgm:t>
        <a:bodyPr/>
        <a:lstStyle/>
        <a:p>
          <a:endParaRPr lang="en-US" sz="2400"/>
        </a:p>
      </dgm:t>
    </dgm:pt>
    <dgm:pt modelId="{865ABE78-BCAA-4CFD-BBE3-4CC2047AA592}" type="sibTrans" cxnId="{CAB29230-023F-4F0E-BA65-33732D09BD1F}">
      <dgm:prSet/>
      <dgm:spPr/>
      <dgm:t>
        <a:bodyPr/>
        <a:lstStyle/>
        <a:p>
          <a:endParaRPr lang="en-US" sz="2400"/>
        </a:p>
      </dgm:t>
    </dgm:pt>
    <dgm:pt modelId="{C76AB006-7DCF-4AB9-A05D-87B7D8456536}">
      <dgm:prSet phldrT="[Text]" custT="1"/>
      <dgm:spPr/>
      <dgm:t>
        <a:bodyPr/>
        <a:lstStyle/>
        <a:p>
          <a:r>
            <a:rPr lang="en-US" sz="1400" dirty="0" smtClean="0"/>
            <a:t>Water quality</a:t>
          </a:r>
          <a:endParaRPr lang="en-US" sz="1400" dirty="0"/>
        </a:p>
      </dgm:t>
    </dgm:pt>
    <dgm:pt modelId="{32675D17-6ED0-4B41-B0C4-94DD27D1A853}" type="parTrans" cxnId="{406C5A3A-0C72-4317-91A5-E76D9AF277E6}">
      <dgm:prSet/>
      <dgm:spPr/>
      <dgm:t>
        <a:bodyPr/>
        <a:lstStyle/>
        <a:p>
          <a:endParaRPr lang="en-US" sz="2400"/>
        </a:p>
      </dgm:t>
    </dgm:pt>
    <dgm:pt modelId="{E96B3AB0-2F30-4AFB-B731-C4CFC1E9CBBD}" type="sibTrans" cxnId="{406C5A3A-0C72-4317-91A5-E76D9AF277E6}">
      <dgm:prSet/>
      <dgm:spPr/>
      <dgm:t>
        <a:bodyPr/>
        <a:lstStyle/>
        <a:p>
          <a:endParaRPr lang="en-US" sz="2400"/>
        </a:p>
      </dgm:t>
    </dgm:pt>
    <dgm:pt modelId="{AEC2D334-0B74-45A3-B1A7-57FBCB037358}">
      <dgm:prSet phldrT="[Text]" custT="1"/>
      <dgm:spPr/>
      <dgm:t>
        <a:bodyPr/>
        <a:lstStyle/>
        <a:p>
          <a:r>
            <a:rPr lang="en-US" sz="1100" dirty="0" smtClean="0"/>
            <a:t>Carbon sequestration</a:t>
          </a:r>
          <a:endParaRPr lang="en-US" sz="1100" dirty="0"/>
        </a:p>
      </dgm:t>
    </dgm:pt>
    <dgm:pt modelId="{637A80A3-A8D2-4776-A558-FB37A5FE4BD3}" type="parTrans" cxnId="{7682CD10-F400-4C7F-91FC-73FCC812E9E2}">
      <dgm:prSet/>
      <dgm:spPr/>
      <dgm:t>
        <a:bodyPr/>
        <a:lstStyle/>
        <a:p>
          <a:endParaRPr lang="en-US" sz="2400"/>
        </a:p>
      </dgm:t>
    </dgm:pt>
    <dgm:pt modelId="{C2D98C25-6F87-48C6-8EE9-E3E426B63219}" type="sibTrans" cxnId="{7682CD10-F400-4C7F-91FC-73FCC812E9E2}">
      <dgm:prSet/>
      <dgm:spPr/>
      <dgm:t>
        <a:bodyPr/>
        <a:lstStyle/>
        <a:p>
          <a:endParaRPr lang="en-US" sz="2400"/>
        </a:p>
      </dgm:t>
    </dgm:pt>
    <dgm:pt modelId="{FE79DEBA-09C8-4181-A722-94F553029BC0}">
      <dgm:prSet phldrT="[Text]" custT="1"/>
      <dgm:spPr/>
      <dgm:t>
        <a:bodyPr/>
        <a:lstStyle/>
        <a:p>
          <a:r>
            <a:rPr lang="en-US" sz="1400" dirty="0" smtClean="0"/>
            <a:t>High Yields</a:t>
          </a:r>
          <a:endParaRPr lang="en-US" sz="1400" dirty="0"/>
        </a:p>
      </dgm:t>
    </dgm:pt>
    <dgm:pt modelId="{5C22E794-0861-471C-87E5-2923BC7332C9}" type="parTrans" cxnId="{701B0CE6-7A1D-4909-B21E-827A524981BD}">
      <dgm:prSet/>
      <dgm:spPr/>
      <dgm:t>
        <a:bodyPr/>
        <a:lstStyle/>
        <a:p>
          <a:endParaRPr lang="en-US" sz="2400"/>
        </a:p>
      </dgm:t>
    </dgm:pt>
    <dgm:pt modelId="{E1C28E91-DE2E-4350-B999-F6F4FEDFB1C6}" type="sibTrans" cxnId="{701B0CE6-7A1D-4909-B21E-827A524981BD}">
      <dgm:prSet/>
      <dgm:spPr/>
      <dgm:t>
        <a:bodyPr/>
        <a:lstStyle/>
        <a:p>
          <a:endParaRPr lang="en-US" sz="2400"/>
        </a:p>
      </dgm:t>
    </dgm:pt>
    <dgm:pt modelId="{C99A7096-B39D-4DF7-97CF-12EC768FE1B3}" type="pres">
      <dgm:prSet presAssocID="{06C10544-65CB-47DA-AD36-6D7730D37D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301AAE-E7CC-4977-99ED-C21AB6AFFE8A}" type="pres">
      <dgm:prSet presAssocID="{29F3097F-3AED-42A7-ACE0-B6B190EF7085}" presName="centerShape" presStyleLbl="node0" presStyleIdx="0" presStyleCnt="1"/>
      <dgm:spPr/>
      <dgm:t>
        <a:bodyPr/>
        <a:lstStyle/>
        <a:p>
          <a:endParaRPr lang="en-US"/>
        </a:p>
      </dgm:t>
    </dgm:pt>
    <dgm:pt modelId="{6C70DB02-8DA9-4E0F-8267-EDD2E262847F}" type="pres">
      <dgm:prSet presAssocID="{0ED8BA81-022F-4268-B85C-8EBB040A08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BBCD8-C61B-4B24-BFF6-EB4353A60A9F}" type="pres">
      <dgm:prSet presAssocID="{0ED8BA81-022F-4268-B85C-8EBB040A08C7}" presName="dummy" presStyleCnt="0"/>
      <dgm:spPr/>
    </dgm:pt>
    <dgm:pt modelId="{68D72313-E4FE-4C1B-B2A7-DEA967CFF954}" type="pres">
      <dgm:prSet presAssocID="{1029B10D-6D73-4B16-AB70-DB48DF9D41B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FFA94EC-4932-49EB-BD38-3E4F453D5201}" type="pres">
      <dgm:prSet presAssocID="{535BF12B-8359-42AE-8273-E7437556CD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8D186-E73F-4823-AA1D-FE3A262213C2}" type="pres">
      <dgm:prSet presAssocID="{535BF12B-8359-42AE-8273-E7437556CD87}" presName="dummy" presStyleCnt="0"/>
      <dgm:spPr/>
    </dgm:pt>
    <dgm:pt modelId="{84192B62-F5F6-4270-8F5E-7CEE8123659E}" type="pres">
      <dgm:prSet presAssocID="{865ABE78-BCAA-4CFD-BBE3-4CC2047AA59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B880904-81B9-4345-A4FE-E738A89436FF}" type="pres">
      <dgm:prSet presAssocID="{C76AB006-7DCF-4AB9-A05D-87B7D84565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E74A9-A48C-4B77-82B6-2B4E037A115E}" type="pres">
      <dgm:prSet presAssocID="{C76AB006-7DCF-4AB9-A05D-87B7D8456536}" presName="dummy" presStyleCnt="0"/>
      <dgm:spPr/>
    </dgm:pt>
    <dgm:pt modelId="{B6D815DC-FB08-48C3-A593-6FAB37DD4387}" type="pres">
      <dgm:prSet presAssocID="{E96B3AB0-2F30-4AFB-B731-C4CFC1E9CBB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F27FC1A-CC49-4D1A-8F93-F00770042BE9}" type="pres">
      <dgm:prSet presAssocID="{AEC2D334-0B74-45A3-B1A7-57FBCB0373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DE9B5-4AD6-4ED0-8DD8-CDFDB2FD4E07}" type="pres">
      <dgm:prSet presAssocID="{AEC2D334-0B74-45A3-B1A7-57FBCB037358}" presName="dummy" presStyleCnt="0"/>
      <dgm:spPr/>
    </dgm:pt>
    <dgm:pt modelId="{68ED8C89-2F8C-4DD3-802A-A4965B4EEFA4}" type="pres">
      <dgm:prSet presAssocID="{C2D98C25-6F87-48C6-8EE9-E3E426B6321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CC5BD34-9B8E-4122-9BF1-3085B34EBFC3}" type="pres">
      <dgm:prSet presAssocID="{FE79DEBA-09C8-4181-A722-94F553029B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29BF3-0271-48D9-BF2C-9D4F0AE0181F}" type="pres">
      <dgm:prSet presAssocID="{FE79DEBA-09C8-4181-A722-94F553029BC0}" presName="dummy" presStyleCnt="0"/>
      <dgm:spPr/>
    </dgm:pt>
    <dgm:pt modelId="{0C1823FD-775C-4A24-8F3B-9ECFCA05B057}" type="pres">
      <dgm:prSet presAssocID="{E1C28E91-DE2E-4350-B999-F6F4FEDFB1C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E11132-3463-4C37-BF80-B4523071C47B}" type="presOf" srcId="{FE79DEBA-09C8-4181-A722-94F553029BC0}" destId="{CCC5BD34-9B8E-4122-9BF1-3085B34EBFC3}" srcOrd="0" destOrd="0" presId="urn:microsoft.com/office/officeart/2005/8/layout/radial6"/>
    <dgm:cxn modelId="{0A828FE9-EABE-42A0-A05C-FC03B2E5D0C7}" type="presOf" srcId="{E1C28E91-DE2E-4350-B999-F6F4FEDFB1C6}" destId="{0C1823FD-775C-4A24-8F3B-9ECFCA05B057}" srcOrd="0" destOrd="0" presId="urn:microsoft.com/office/officeart/2005/8/layout/radial6"/>
    <dgm:cxn modelId="{AB5F9B61-B46F-4763-AC1A-D09AE0BEE467}" type="presOf" srcId="{535BF12B-8359-42AE-8273-E7437556CD87}" destId="{FFFA94EC-4932-49EB-BD38-3E4F453D5201}" srcOrd="0" destOrd="0" presId="urn:microsoft.com/office/officeart/2005/8/layout/radial6"/>
    <dgm:cxn modelId="{C4739F0C-A376-4E89-BFB5-1E4B69DC2D0A}" type="presOf" srcId="{06C10544-65CB-47DA-AD36-6D7730D37DBD}" destId="{C99A7096-B39D-4DF7-97CF-12EC768FE1B3}" srcOrd="0" destOrd="0" presId="urn:microsoft.com/office/officeart/2005/8/layout/radial6"/>
    <dgm:cxn modelId="{61656C27-9619-4C7A-A1AA-9FC3D971C4CC}" srcId="{29F3097F-3AED-42A7-ACE0-B6B190EF7085}" destId="{0ED8BA81-022F-4268-B85C-8EBB040A08C7}" srcOrd="0" destOrd="0" parTransId="{FB0A160F-FBC3-43A7-BB33-65EAB23A0FAF}" sibTransId="{1029B10D-6D73-4B16-AB70-DB48DF9D41BB}"/>
    <dgm:cxn modelId="{CAB29230-023F-4F0E-BA65-33732D09BD1F}" srcId="{29F3097F-3AED-42A7-ACE0-B6B190EF7085}" destId="{535BF12B-8359-42AE-8273-E7437556CD87}" srcOrd="1" destOrd="0" parTransId="{C80FC447-F2A9-40DC-B483-E13A92E6050D}" sibTransId="{865ABE78-BCAA-4CFD-BBE3-4CC2047AA592}"/>
    <dgm:cxn modelId="{406C5A3A-0C72-4317-91A5-E76D9AF277E6}" srcId="{29F3097F-3AED-42A7-ACE0-B6B190EF7085}" destId="{C76AB006-7DCF-4AB9-A05D-87B7D8456536}" srcOrd="2" destOrd="0" parTransId="{32675D17-6ED0-4B41-B0C4-94DD27D1A853}" sibTransId="{E96B3AB0-2F30-4AFB-B731-C4CFC1E9CBBD}"/>
    <dgm:cxn modelId="{701B0CE6-7A1D-4909-B21E-827A524981BD}" srcId="{29F3097F-3AED-42A7-ACE0-B6B190EF7085}" destId="{FE79DEBA-09C8-4181-A722-94F553029BC0}" srcOrd="4" destOrd="0" parTransId="{5C22E794-0861-471C-87E5-2923BC7332C9}" sibTransId="{E1C28E91-DE2E-4350-B999-F6F4FEDFB1C6}"/>
    <dgm:cxn modelId="{6FDBF58F-01A9-4489-A97D-0E87F53D93D9}" type="presOf" srcId="{865ABE78-BCAA-4CFD-BBE3-4CC2047AA592}" destId="{84192B62-F5F6-4270-8F5E-7CEE8123659E}" srcOrd="0" destOrd="0" presId="urn:microsoft.com/office/officeart/2005/8/layout/radial6"/>
    <dgm:cxn modelId="{BE3970D4-D3A1-44CC-A7EF-CFA0BD449849}" type="presOf" srcId="{C76AB006-7DCF-4AB9-A05D-87B7D8456536}" destId="{DB880904-81B9-4345-A4FE-E738A89436FF}" srcOrd="0" destOrd="0" presId="urn:microsoft.com/office/officeart/2005/8/layout/radial6"/>
    <dgm:cxn modelId="{9E02CE96-0E4C-49A5-9262-63546888DF4D}" type="presOf" srcId="{1029B10D-6D73-4B16-AB70-DB48DF9D41BB}" destId="{68D72313-E4FE-4C1B-B2A7-DEA967CFF954}" srcOrd="0" destOrd="0" presId="urn:microsoft.com/office/officeart/2005/8/layout/radial6"/>
    <dgm:cxn modelId="{CB4FDFC2-9959-4C40-AC0E-8A6A467C9CB4}" type="presOf" srcId="{E96B3AB0-2F30-4AFB-B731-C4CFC1E9CBBD}" destId="{B6D815DC-FB08-48C3-A593-6FAB37DD4387}" srcOrd="0" destOrd="0" presId="urn:microsoft.com/office/officeart/2005/8/layout/radial6"/>
    <dgm:cxn modelId="{9EF8DD68-1C6A-44EF-8CC9-039CD3E4C46A}" srcId="{06C10544-65CB-47DA-AD36-6D7730D37DBD}" destId="{29F3097F-3AED-42A7-ACE0-B6B190EF7085}" srcOrd="0" destOrd="0" parTransId="{54AC42D2-B73A-403A-A915-7F8F3AB2840F}" sibTransId="{642B195C-05D2-4348-A9E7-D2DD9C3CC22C}"/>
    <dgm:cxn modelId="{DD7B7326-32F3-4648-AE79-9D55D9919CFB}" type="presOf" srcId="{AEC2D334-0B74-45A3-B1A7-57FBCB037358}" destId="{EF27FC1A-CC49-4D1A-8F93-F00770042BE9}" srcOrd="0" destOrd="0" presId="urn:microsoft.com/office/officeart/2005/8/layout/radial6"/>
    <dgm:cxn modelId="{623E39D8-3900-4142-8403-ADCBB9614D4E}" type="presOf" srcId="{C2D98C25-6F87-48C6-8EE9-E3E426B63219}" destId="{68ED8C89-2F8C-4DD3-802A-A4965B4EEFA4}" srcOrd="0" destOrd="0" presId="urn:microsoft.com/office/officeart/2005/8/layout/radial6"/>
    <dgm:cxn modelId="{A58464AC-3BC3-47C6-8513-9FC35BA3B20F}" type="presOf" srcId="{0ED8BA81-022F-4268-B85C-8EBB040A08C7}" destId="{6C70DB02-8DA9-4E0F-8267-EDD2E262847F}" srcOrd="0" destOrd="0" presId="urn:microsoft.com/office/officeart/2005/8/layout/radial6"/>
    <dgm:cxn modelId="{08968472-9D24-4C31-898A-A1BB7369D6DC}" type="presOf" srcId="{29F3097F-3AED-42A7-ACE0-B6B190EF7085}" destId="{46301AAE-E7CC-4977-99ED-C21AB6AFFE8A}" srcOrd="0" destOrd="0" presId="urn:microsoft.com/office/officeart/2005/8/layout/radial6"/>
    <dgm:cxn modelId="{7682CD10-F400-4C7F-91FC-73FCC812E9E2}" srcId="{29F3097F-3AED-42A7-ACE0-B6B190EF7085}" destId="{AEC2D334-0B74-45A3-B1A7-57FBCB037358}" srcOrd="3" destOrd="0" parTransId="{637A80A3-A8D2-4776-A558-FB37A5FE4BD3}" sibTransId="{C2D98C25-6F87-48C6-8EE9-E3E426B63219}"/>
    <dgm:cxn modelId="{72B44589-480F-4527-B5D9-C5180DA92601}" type="presParOf" srcId="{C99A7096-B39D-4DF7-97CF-12EC768FE1B3}" destId="{46301AAE-E7CC-4977-99ED-C21AB6AFFE8A}" srcOrd="0" destOrd="0" presId="urn:microsoft.com/office/officeart/2005/8/layout/radial6"/>
    <dgm:cxn modelId="{FC0BCE33-B748-45B9-B1CF-3A6E8C096506}" type="presParOf" srcId="{C99A7096-B39D-4DF7-97CF-12EC768FE1B3}" destId="{6C70DB02-8DA9-4E0F-8267-EDD2E262847F}" srcOrd="1" destOrd="0" presId="urn:microsoft.com/office/officeart/2005/8/layout/radial6"/>
    <dgm:cxn modelId="{FF1EA4B8-8C48-49D7-AAB1-3E4BC17F64BA}" type="presParOf" srcId="{C99A7096-B39D-4DF7-97CF-12EC768FE1B3}" destId="{B55BBCD8-C61B-4B24-BFF6-EB4353A60A9F}" srcOrd="2" destOrd="0" presId="urn:microsoft.com/office/officeart/2005/8/layout/radial6"/>
    <dgm:cxn modelId="{D8DCBE7C-8B07-4CBF-B6B8-B7D9F53AA910}" type="presParOf" srcId="{C99A7096-B39D-4DF7-97CF-12EC768FE1B3}" destId="{68D72313-E4FE-4C1B-B2A7-DEA967CFF954}" srcOrd="3" destOrd="0" presId="urn:microsoft.com/office/officeart/2005/8/layout/radial6"/>
    <dgm:cxn modelId="{54DBD382-8374-480B-942C-601C9629B7FE}" type="presParOf" srcId="{C99A7096-B39D-4DF7-97CF-12EC768FE1B3}" destId="{FFFA94EC-4932-49EB-BD38-3E4F453D5201}" srcOrd="4" destOrd="0" presId="urn:microsoft.com/office/officeart/2005/8/layout/radial6"/>
    <dgm:cxn modelId="{783AA79E-DA7A-4CAB-BD88-93AE9186240B}" type="presParOf" srcId="{C99A7096-B39D-4DF7-97CF-12EC768FE1B3}" destId="{1748D186-E73F-4823-AA1D-FE3A262213C2}" srcOrd="5" destOrd="0" presId="urn:microsoft.com/office/officeart/2005/8/layout/radial6"/>
    <dgm:cxn modelId="{141293CA-B911-49BD-8DCC-6774001F00AB}" type="presParOf" srcId="{C99A7096-B39D-4DF7-97CF-12EC768FE1B3}" destId="{84192B62-F5F6-4270-8F5E-7CEE8123659E}" srcOrd="6" destOrd="0" presId="urn:microsoft.com/office/officeart/2005/8/layout/radial6"/>
    <dgm:cxn modelId="{126746CD-F7DF-4B8F-96E8-62170927F8C6}" type="presParOf" srcId="{C99A7096-B39D-4DF7-97CF-12EC768FE1B3}" destId="{DB880904-81B9-4345-A4FE-E738A89436FF}" srcOrd="7" destOrd="0" presId="urn:microsoft.com/office/officeart/2005/8/layout/radial6"/>
    <dgm:cxn modelId="{D2CDFEF7-1795-44B4-B661-060EBE834A1E}" type="presParOf" srcId="{C99A7096-B39D-4DF7-97CF-12EC768FE1B3}" destId="{81CE74A9-A48C-4B77-82B6-2B4E037A115E}" srcOrd="8" destOrd="0" presId="urn:microsoft.com/office/officeart/2005/8/layout/radial6"/>
    <dgm:cxn modelId="{823FE3FD-17DD-4F37-8CB0-6B81BC2BBFD2}" type="presParOf" srcId="{C99A7096-B39D-4DF7-97CF-12EC768FE1B3}" destId="{B6D815DC-FB08-48C3-A593-6FAB37DD4387}" srcOrd="9" destOrd="0" presId="urn:microsoft.com/office/officeart/2005/8/layout/radial6"/>
    <dgm:cxn modelId="{3E8A4E4E-ED9B-48A6-A05A-A07D11C2F06E}" type="presParOf" srcId="{C99A7096-B39D-4DF7-97CF-12EC768FE1B3}" destId="{EF27FC1A-CC49-4D1A-8F93-F00770042BE9}" srcOrd="10" destOrd="0" presId="urn:microsoft.com/office/officeart/2005/8/layout/radial6"/>
    <dgm:cxn modelId="{F2F71F9E-94F0-40A2-B112-C7841B428CE2}" type="presParOf" srcId="{C99A7096-B39D-4DF7-97CF-12EC768FE1B3}" destId="{BA7DE9B5-4AD6-4ED0-8DD8-CDFDB2FD4E07}" srcOrd="11" destOrd="0" presId="urn:microsoft.com/office/officeart/2005/8/layout/radial6"/>
    <dgm:cxn modelId="{0D7C6D2C-0D3C-4AD6-BF0F-E0F87C931790}" type="presParOf" srcId="{C99A7096-B39D-4DF7-97CF-12EC768FE1B3}" destId="{68ED8C89-2F8C-4DD3-802A-A4965B4EEFA4}" srcOrd="12" destOrd="0" presId="urn:microsoft.com/office/officeart/2005/8/layout/radial6"/>
    <dgm:cxn modelId="{ED443222-EE9B-4195-8D85-86E483A7D52E}" type="presParOf" srcId="{C99A7096-B39D-4DF7-97CF-12EC768FE1B3}" destId="{CCC5BD34-9B8E-4122-9BF1-3085B34EBFC3}" srcOrd="13" destOrd="0" presId="urn:microsoft.com/office/officeart/2005/8/layout/radial6"/>
    <dgm:cxn modelId="{F0AADC89-113B-4649-A008-0AE8C891A2E1}" type="presParOf" srcId="{C99A7096-B39D-4DF7-97CF-12EC768FE1B3}" destId="{28329BF3-0271-48D9-BF2C-9D4F0AE0181F}" srcOrd="14" destOrd="0" presId="urn:microsoft.com/office/officeart/2005/8/layout/radial6"/>
    <dgm:cxn modelId="{AB42C29E-0954-4457-BF3C-59BFF2207F10}" type="presParOf" srcId="{C99A7096-B39D-4DF7-97CF-12EC768FE1B3}" destId="{0C1823FD-775C-4A24-8F3B-9ECFCA05B05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823FD-775C-4A24-8F3B-9ECFCA05B057}">
      <dsp:nvSpPr>
        <dsp:cNvPr id="0" name=""/>
        <dsp:cNvSpPr/>
      </dsp:nvSpPr>
      <dsp:spPr>
        <a:xfrm>
          <a:off x="2156104" y="536495"/>
          <a:ext cx="3582381" cy="3582381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8C89-2F8C-4DD3-802A-A4965B4EEFA4}">
      <dsp:nvSpPr>
        <dsp:cNvPr id="0" name=""/>
        <dsp:cNvSpPr/>
      </dsp:nvSpPr>
      <dsp:spPr>
        <a:xfrm>
          <a:off x="2156104" y="536495"/>
          <a:ext cx="3582381" cy="3582381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815DC-FB08-48C3-A593-6FAB37DD4387}">
      <dsp:nvSpPr>
        <dsp:cNvPr id="0" name=""/>
        <dsp:cNvSpPr/>
      </dsp:nvSpPr>
      <dsp:spPr>
        <a:xfrm>
          <a:off x="2156104" y="536495"/>
          <a:ext cx="3582381" cy="3582381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92B62-F5F6-4270-8F5E-7CEE8123659E}">
      <dsp:nvSpPr>
        <dsp:cNvPr id="0" name=""/>
        <dsp:cNvSpPr/>
      </dsp:nvSpPr>
      <dsp:spPr>
        <a:xfrm>
          <a:off x="2156104" y="536495"/>
          <a:ext cx="3582381" cy="3582381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72313-E4FE-4C1B-B2A7-DEA967CFF954}">
      <dsp:nvSpPr>
        <dsp:cNvPr id="0" name=""/>
        <dsp:cNvSpPr/>
      </dsp:nvSpPr>
      <dsp:spPr>
        <a:xfrm>
          <a:off x="2156104" y="536495"/>
          <a:ext cx="3582381" cy="3582381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01AAE-E7CC-4977-99ED-C21AB6AFFE8A}">
      <dsp:nvSpPr>
        <dsp:cNvPr id="0" name=""/>
        <dsp:cNvSpPr/>
      </dsp:nvSpPr>
      <dsp:spPr>
        <a:xfrm>
          <a:off x="3122372" y="1502762"/>
          <a:ext cx="1649845" cy="1649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Advantages</a:t>
          </a:r>
          <a:endParaRPr lang="en-US" sz="1800" kern="1200" dirty="0"/>
        </a:p>
      </dsp:txBody>
      <dsp:txXfrm>
        <a:off x="3363986" y="1744376"/>
        <a:ext cx="1166617" cy="1166617"/>
      </dsp:txXfrm>
    </dsp:sp>
    <dsp:sp modelId="{6C70DB02-8DA9-4E0F-8267-EDD2E262847F}">
      <dsp:nvSpPr>
        <dsp:cNvPr id="0" name=""/>
        <dsp:cNvSpPr/>
      </dsp:nvSpPr>
      <dsp:spPr>
        <a:xfrm>
          <a:off x="3369848" y="625"/>
          <a:ext cx="1154892" cy="1154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Marginal Land</a:t>
          </a:r>
          <a:endParaRPr lang="en-US" sz="1400" kern="1200" dirty="0"/>
        </a:p>
      </dsp:txBody>
      <dsp:txXfrm>
        <a:off x="3538978" y="169755"/>
        <a:ext cx="816632" cy="816632"/>
      </dsp:txXfrm>
    </dsp:sp>
    <dsp:sp modelId="{FFFA94EC-4932-49EB-BD38-3E4F453D5201}">
      <dsp:nvSpPr>
        <dsp:cNvPr id="0" name=""/>
        <dsp:cNvSpPr/>
      </dsp:nvSpPr>
      <dsp:spPr>
        <a:xfrm>
          <a:off x="5033831" y="1209579"/>
          <a:ext cx="1154892" cy="11548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Low fertilizer needs</a:t>
          </a:r>
          <a:endParaRPr lang="en-US" sz="1400" kern="1200" dirty="0"/>
        </a:p>
      </dsp:txBody>
      <dsp:txXfrm>
        <a:off x="5202961" y="1378709"/>
        <a:ext cx="816632" cy="816632"/>
      </dsp:txXfrm>
    </dsp:sp>
    <dsp:sp modelId="{DB880904-81B9-4345-A4FE-E738A89436FF}">
      <dsp:nvSpPr>
        <dsp:cNvPr id="0" name=""/>
        <dsp:cNvSpPr/>
      </dsp:nvSpPr>
      <dsp:spPr>
        <a:xfrm>
          <a:off x="4398246" y="3165707"/>
          <a:ext cx="1154892" cy="11548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Water quality</a:t>
          </a:r>
          <a:endParaRPr lang="en-US" sz="1400" kern="1200" dirty="0"/>
        </a:p>
      </dsp:txBody>
      <dsp:txXfrm>
        <a:off x="4567376" y="3334837"/>
        <a:ext cx="816632" cy="816632"/>
      </dsp:txXfrm>
    </dsp:sp>
    <dsp:sp modelId="{EF27FC1A-CC49-4D1A-8F93-F00770042BE9}">
      <dsp:nvSpPr>
        <dsp:cNvPr id="0" name=""/>
        <dsp:cNvSpPr/>
      </dsp:nvSpPr>
      <dsp:spPr>
        <a:xfrm>
          <a:off x="2341451" y="3165707"/>
          <a:ext cx="1154892" cy="11548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Carbon sequestration</a:t>
          </a:r>
          <a:endParaRPr lang="en-US" sz="1100" kern="1200" dirty="0"/>
        </a:p>
      </dsp:txBody>
      <dsp:txXfrm>
        <a:off x="2510581" y="3334837"/>
        <a:ext cx="816632" cy="816632"/>
      </dsp:txXfrm>
    </dsp:sp>
    <dsp:sp modelId="{CCC5BD34-9B8E-4122-9BF1-3085B34EBFC3}">
      <dsp:nvSpPr>
        <dsp:cNvPr id="0" name=""/>
        <dsp:cNvSpPr/>
      </dsp:nvSpPr>
      <dsp:spPr>
        <a:xfrm>
          <a:off x="1705866" y="1209579"/>
          <a:ext cx="1154892" cy="11548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High Yields</a:t>
          </a:r>
          <a:endParaRPr lang="en-US" sz="1400" kern="1200" dirty="0"/>
        </a:p>
      </dsp:txBody>
      <dsp:txXfrm>
        <a:off x="1874996" y="1378709"/>
        <a:ext cx="816632" cy="81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8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6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9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2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1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7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E74D2-8208-45F4-93A3-CFF25F2B38E6}" type="datetimeFigureOut">
              <a:rPr lang="en-US" smtClean="0"/>
              <a:t>10-2-2021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ADBF-8D86-4E28-B705-07E5DBB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hyperlink" Target="https://doi.org/10.1002/bbb.2164" TargetMode="External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.garciavelasquez@maastrichtuniversity.nl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8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Environmental benefits from the agriculture biomass production to boost the </a:t>
            </a:r>
            <a:r>
              <a:rPr lang="en-US" b="1" dirty="0" err="1"/>
              <a:t>bioeconomy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4445"/>
            <a:ext cx="9144000" cy="1655762"/>
          </a:xfrm>
        </p:spPr>
        <p:txBody>
          <a:bodyPr/>
          <a:lstStyle/>
          <a:p>
            <a:r>
              <a:rPr lang="en-US" u="sng" dirty="0" smtClean="0"/>
              <a:t>Carlos García-Velásquez</a:t>
            </a:r>
          </a:p>
          <a:p>
            <a:r>
              <a:rPr lang="en-US" dirty="0" smtClean="0"/>
              <a:t>Aachen-Maastricht Institute for </a:t>
            </a:r>
            <a:r>
              <a:rPr lang="en-US" dirty="0" err="1" smtClean="0"/>
              <a:t>Biobased</a:t>
            </a:r>
            <a:r>
              <a:rPr lang="en-US" dirty="0" smtClean="0"/>
              <a:t> Materials (AMIBM)</a:t>
            </a:r>
          </a:p>
          <a:p>
            <a:r>
              <a:rPr lang="en-US" dirty="0" smtClean="0"/>
              <a:t>Maastricht University</a:t>
            </a:r>
          </a:p>
        </p:txBody>
      </p:sp>
    </p:spTree>
    <p:extLst>
      <p:ext uri="{BB962C8B-B14F-4D97-AF65-F5344CB8AC3E}">
        <p14:creationId xmlns:p14="http://schemas.microsoft.com/office/powerpoint/2010/main" val="4986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-44450"/>
            <a:ext cx="11525250" cy="1325563"/>
          </a:xfrm>
        </p:spPr>
        <p:txBody>
          <a:bodyPr/>
          <a:lstStyle/>
          <a:p>
            <a:r>
              <a:rPr lang="en-US" b="1" dirty="0" smtClean="0"/>
              <a:t>Environmental performance of agriculture biomass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3" y="1423838"/>
            <a:ext cx="3672762" cy="2194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2" y="3618487"/>
            <a:ext cx="3672762" cy="2197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855" y="1411902"/>
            <a:ext cx="3688621" cy="2206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783" y="3618487"/>
            <a:ext cx="3672763" cy="21970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08950" y="2263515"/>
            <a:ext cx="3746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Wheat is a high-intensity crop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high input, low yields per Ha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Sugar Beet and </a:t>
            </a:r>
            <a:r>
              <a:rPr lang="en-US" b="1" i="1" dirty="0" err="1" smtClean="0"/>
              <a:t>Miscanthus</a:t>
            </a:r>
            <a:r>
              <a:rPr lang="en-US" b="1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good environmental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Crop management practices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Big influence in environmental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84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869"/>
            <a:ext cx="10515600" cy="67913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Study case: Biopolymer production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4" y="1284777"/>
            <a:ext cx="1278978" cy="1926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2" y="4169558"/>
            <a:ext cx="2163347" cy="1435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818" y="3097379"/>
            <a:ext cx="122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Sugar beet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141" y="5567558"/>
            <a:ext cx="142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Miscanthus</a:t>
            </a:r>
            <a:endParaRPr lang="en-US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9" y="3852953"/>
            <a:ext cx="2844052" cy="213303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411964" y="4693533"/>
            <a:ext cx="693750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44169" y="5674953"/>
            <a:ext cx="2093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Fast-pyrolysis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6190422" y="4693533"/>
            <a:ext cx="686515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084" y="2599128"/>
            <a:ext cx="1523432" cy="1523432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616316" y="1985960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58" y="1437357"/>
            <a:ext cx="1579154" cy="1579154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776716" y="2005580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28" y="1194417"/>
            <a:ext cx="2016598" cy="20165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63256" y="3097379"/>
            <a:ext cx="312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Mono Ethylene Glycol (MEG)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9237" y="3083845"/>
            <a:ext cx="312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Ethanol Production</a:t>
            </a:r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13" y="2661832"/>
            <a:ext cx="1507726" cy="1507726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10190006" y="3173379"/>
            <a:ext cx="551887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flipV="1">
            <a:off x="6728570" y="1961960"/>
            <a:ext cx="2713264" cy="718510"/>
          </a:xfrm>
          <a:prstGeom prst="bent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50" y="4284867"/>
            <a:ext cx="1709828" cy="1431981"/>
          </a:xfrm>
          <a:prstGeom prst="rect">
            <a:avLst/>
          </a:prstGeom>
        </p:spPr>
      </p:pic>
      <p:sp>
        <p:nvSpPr>
          <p:cNvPr id="28" name="Bent-Up Arrow 27"/>
          <p:cNvSpPr/>
          <p:nvPr/>
        </p:nvSpPr>
        <p:spPr>
          <a:xfrm>
            <a:off x="8736712" y="4327773"/>
            <a:ext cx="746795" cy="731520"/>
          </a:xfrm>
          <a:prstGeom prst="bent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2450334">
            <a:off x="1652468" y="1368104"/>
            <a:ext cx="7187111" cy="4831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19493" y="6079456"/>
            <a:ext cx="248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BIOBASED CHEMICALS!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6825" y="1237422"/>
            <a:ext cx="1370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Variable demand of feedstock!!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841385" y="929018"/>
            <a:ext cx="520089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/>
              <a:t>Vural</a:t>
            </a:r>
            <a:r>
              <a:rPr lang="en-US" sz="1050" dirty="0"/>
              <a:t> </a:t>
            </a:r>
            <a:r>
              <a:rPr lang="en-US" sz="1050" dirty="0" err="1"/>
              <a:t>Gursel</a:t>
            </a:r>
            <a:r>
              <a:rPr lang="en-US" sz="1050" dirty="0"/>
              <a:t>, I., Quist‐Wessel, F., </a:t>
            </a:r>
            <a:r>
              <a:rPr lang="en-US" sz="1050" dirty="0" err="1"/>
              <a:t>Langeveld</a:t>
            </a:r>
            <a:r>
              <a:rPr lang="en-US" sz="1050" dirty="0"/>
              <a:t>, H., Kline, K.L., </a:t>
            </a:r>
            <a:r>
              <a:rPr lang="en-US" sz="1050" dirty="0" err="1"/>
              <a:t>Slingerland</a:t>
            </a:r>
            <a:r>
              <a:rPr lang="en-US" sz="1050" dirty="0"/>
              <a:t>, M., </a:t>
            </a:r>
            <a:r>
              <a:rPr lang="en-US" sz="1050" dirty="0" err="1"/>
              <a:t>Grassini</a:t>
            </a:r>
            <a:r>
              <a:rPr lang="en-US" sz="1050" dirty="0"/>
              <a:t>, P., </a:t>
            </a:r>
            <a:r>
              <a:rPr lang="en-US" sz="1050" dirty="0" err="1"/>
              <a:t>Kwant</a:t>
            </a:r>
            <a:r>
              <a:rPr lang="en-US" sz="1050" dirty="0"/>
              <a:t>, K., </a:t>
            </a:r>
            <a:r>
              <a:rPr lang="en-US" sz="1050" dirty="0" err="1"/>
              <a:t>Elbersen</a:t>
            </a:r>
            <a:r>
              <a:rPr lang="en-US" sz="1050" dirty="0"/>
              <a:t>, W., 2021. Variable demand as a means to more sustainable biofuels and </a:t>
            </a:r>
            <a:r>
              <a:rPr lang="en-US" sz="1050" dirty="0" err="1"/>
              <a:t>biobased</a:t>
            </a:r>
            <a:r>
              <a:rPr lang="en-US" sz="1050" dirty="0"/>
              <a:t> materials. Biofuels, </a:t>
            </a:r>
            <a:r>
              <a:rPr lang="en-US" sz="1050" dirty="0" err="1"/>
              <a:t>Bioprod</a:t>
            </a:r>
            <a:r>
              <a:rPr lang="en-US" sz="1050" dirty="0"/>
              <a:t>. </a:t>
            </a:r>
            <a:r>
              <a:rPr lang="en-US" sz="1050" dirty="0" err="1"/>
              <a:t>Bioref</a:t>
            </a:r>
            <a:r>
              <a:rPr lang="en-US" sz="1050" dirty="0"/>
              <a:t>. 15, 15–31. </a:t>
            </a:r>
            <a:r>
              <a:rPr lang="en-US" sz="1050" dirty="0">
                <a:hlinkClick r:id="rId10"/>
              </a:rPr>
              <a:t>https://doi.org/10.1002/bbb.2164</a:t>
            </a:r>
            <a:endParaRPr lang="en-US" sz="1050" dirty="0">
              <a:effectLst/>
            </a:endParaRPr>
          </a:p>
        </p:txBody>
      </p:sp>
      <p:cxnSp>
        <p:nvCxnSpPr>
          <p:cNvPr id="21" name="Straight Arrow Connector 20"/>
          <p:cNvCxnSpPr>
            <a:endCxn id="11" idx="1"/>
          </p:cNvCxnSpPr>
          <p:nvPr/>
        </p:nvCxnSpPr>
        <p:spPr>
          <a:xfrm flipV="1">
            <a:off x="2527418" y="1217559"/>
            <a:ext cx="4313967" cy="360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998" y="1030823"/>
            <a:ext cx="3428497" cy="2594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577" y="124445"/>
            <a:ext cx="10515600" cy="733237"/>
          </a:xfrm>
        </p:spPr>
        <p:txBody>
          <a:bodyPr/>
          <a:lstStyle/>
          <a:p>
            <a:r>
              <a:rPr lang="en-US" b="1" dirty="0" smtClean="0"/>
              <a:t>Environmental performance of </a:t>
            </a:r>
            <a:r>
              <a:rPr lang="en-US" b="1" dirty="0" err="1" smtClean="0"/>
              <a:t>biobased</a:t>
            </a:r>
            <a:r>
              <a:rPr lang="en-US" b="1" dirty="0" smtClean="0"/>
              <a:t> PET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42" y="1114595"/>
            <a:ext cx="6104895" cy="527809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448525" y="1309378"/>
            <a:ext cx="2488900" cy="216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Image result for Aerial view forest pasture Brazil">
            <a:extLst>
              <a:ext uri="{FF2B5EF4-FFF2-40B4-BE49-F238E27FC236}">
                <a16:creationId xmlns:a16="http://schemas.microsoft.com/office/drawing/2014/main" id="{4012FB6F-DD53-4BB0-B47A-66B48293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997" y="3819918"/>
            <a:ext cx="3916053" cy="26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2CB8550-2485-4D45-8E39-5E891B678019}"/>
              </a:ext>
            </a:extLst>
          </p:cNvPr>
          <p:cNvSpPr/>
          <p:nvPr/>
        </p:nvSpPr>
        <p:spPr>
          <a:xfrm rot="2118391">
            <a:off x="9362324" y="4419230"/>
            <a:ext cx="1149419" cy="67392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238D3D-AE59-417A-B0B5-B16AD922372D}"/>
              </a:ext>
            </a:extLst>
          </p:cNvPr>
          <p:cNvSpPr txBox="1"/>
          <p:nvPr/>
        </p:nvSpPr>
        <p:spPr>
          <a:xfrm>
            <a:off x="10584154" y="5234196"/>
            <a:ext cx="1243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FFF00"/>
                </a:solidFill>
              </a:rPr>
              <a:t>dLUC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CABAD-B97F-47B4-B739-C1F0A2F96E88}"/>
              </a:ext>
            </a:extLst>
          </p:cNvPr>
          <p:cNvSpPr txBox="1"/>
          <p:nvPr/>
        </p:nvSpPr>
        <p:spPr>
          <a:xfrm>
            <a:off x="8190791" y="6034032"/>
            <a:ext cx="1653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</a:rPr>
              <a:t>Pasture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EA34A8-49B3-4C05-A102-1AF58FFBFFAF}"/>
              </a:ext>
            </a:extLst>
          </p:cNvPr>
          <p:cNvSpPr txBox="1"/>
          <p:nvPr/>
        </p:nvSpPr>
        <p:spPr>
          <a:xfrm>
            <a:off x="10937712" y="4252610"/>
            <a:ext cx="1060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</a:rPr>
              <a:t>Forest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448525" y="1655659"/>
            <a:ext cx="3029965" cy="3578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273281" y="3422361"/>
            <a:ext cx="2121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Source: cayaki.com/biogenic-carbon</a:t>
            </a:r>
            <a:r>
              <a:rPr lang="en-US" sz="1000" dirty="0"/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9237" y="1509890"/>
            <a:ext cx="1557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Land-Use Change (LUC)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724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15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Biobased</a:t>
            </a:r>
            <a:r>
              <a:rPr lang="en-US" b="1" dirty="0" smtClean="0"/>
              <a:t> chemicals as platform for sustainability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7017"/>
            <a:ext cx="1278978" cy="1926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9" y="1691686"/>
            <a:ext cx="2163347" cy="143592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763374" y="3289949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397" y="1624851"/>
            <a:ext cx="3022514" cy="3833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31071" y="5458101"/>
            <a:ext cx="25806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https://www.ieabioenergy.com/wp-content/uploads/2020/02/Bio-based-chemicals-a-2020-update-final-200213.pdf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611526" y="3289949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728070" y="2214077"/>
            <a:ext cx="1872319" cy="1872292"/>
          </a:xfrm>
          <a:custGeom>
            <a:avLst/>
            <a:gdLst>
              <a:gd name="connsiteX0" fmla="*/ 0 w 1872319"/>
              <a:gd name="connsiteY0" fmla="*/ 936146 h 1872292"/>
              <a:gd name="connsiteX1" fmla="*/ 936160 w 1872319"/>
              <a:gd name="connsiteY1" fmla="*/ 0 h 1872292"/>
              <a:gd name="connsiteX2" fmla="*/ 1872320 w 1872319"/>
              <a:gd name="connsiteY2" fmla="*/ 936146 h 1872292"/>
              <a:gd name="connsiteX3" fmla="*/ 936160 w 1872319"/>
              <a:gd name="connsiteY3" fmla="*/ 1872292 h 1872292"/>
              <a:gd name="connsiteX4" fmla="*/ 0 w 1872319"/>
              <a:gd name="connsiteY4" fmla="*/ 936146 h 187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319" h="1872292">
                <a:moveTo>
                  <a:pt x="0" y="936146"/>
                </a:moveTo>
                <a:cubicBezTo>
                  <a:pt x="0" y="419127"/>
                  <a:pt x="419133" y="0"/>
                  <a:pt x="936160" y="0"/>
                </a:cubicBezTo>
                <a:cubicBezTo>
                  <a:pt x="1453187" y="0"/>
                  <a:pt x="1872320" y="419127"/>
                  <a:pt x="1872320" y="936146"/>
                </a:cubicBezTo>
                <a:cubicBezTo>
                  <a:pt x="1872320" y="1453165"/>
                  <a:pt x="1453187" y="1872292"/>
                  <a:pt x="936160" y="1872292"/>
                </a:cubicBezTo>
                <a:cubicBezTo>
                  <a:pt x="419133" y="1872292"/>
                  <a:pt x="0" y="1453165"/>
                  <a:pt x="0" y="93614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38965" tIns="338961" rIns="338965" bIns="33896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/>
              <a:t>Economic</a:t>
            </a:r>
            <a:endParaRPr lang="en-US" sz="1700" b="1" kern="1200" dirty="0"/>
          </a:p>
        </p:txBody>
      </p:sp>
      <p:sp>
        <p:nvSpPr>
          <p:cNvPr id="15" name="Freeform 14"/>
          <p:cNvSpPr/>
          <p:nvPr/>
        </p:nvSpPr>
        <p:spPr>
          <a:xfrm>
            <a:off x="9505942" y="3395502"/>
            <a:ext cx="1872319" cy="1872292"/>
          </a:xfrm>
          <a:custGeom>
            <a:avLst/>
            <a:gdLst>
              <a:gd name="connsiteX0" fmla="*/ 0 w 1872319"/>
              <a:gd name="connsiteY0" fmla="*/ 936146 h 1872292"/>
              <a:gd name="connsiteX1" fmla="*/ 936160 w 1872319"/>
              <a:gd name="connsiteY1" fmla="*/ 0 h 1872292"/>
              <a:gd name="connsiteX2" fmla="*/ 1872320 w 1872319"/>
              <a:gd name="connsiteY2" fmla="*/ 936146 h 1872292"/>
              <a:gd name="connsiteX3" fmla="*/ 936160 w 1872319"/>
              <a:gd name="connsiteY3" fmla="*/ 1872292 h 1872292"/>
              <a:gd name="connsiteX4" fmla="*/ 0 w 1872319"/>
              <a:gd name="connsiteY4" fmla="*/ 936146 h 187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319" h="1872292">
                <a:moveTo>
                  <a:pt x="0" y="936146"/>
                </a:moveTo>
                <a:cubicBezTo>
                  <a:pt x="0" y="419127"/>
                  <a:pt x="419133" y="0"/>
                  <a:pt x="936160" y="0"/>
                </a:cubicBezTo>
                <a:cubicBezTo>
                  <a:pt x="1453187" y="0"/>
                  <a:pt x="1872320" y="419127"/>
                  <a:pt x="1872320" y="936146"/>
                </a:cubicBezTo>
                <a:cubicBezTo>
                  <a:pt x="1872320" y="1453165"/>
                  <a:pt x="1453187" y="1872292"/>
                  <a:pt x="936160" y="1872292"/>
                </a:cubicBezTo>
                <a:cubicBezTo>
                  <a:pt x="419133" y="1872292"/>
                  <a:pt x="0" y="1453165"/>
                  <a:pt x="0" y="936146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38965" tIns="338961" rIns="338965" bIns="33896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 smtClean="0"/>
              <a:t>Environment</a:t>
            </a:r>
            <a:endParaRPr lang="en-US" sz="17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10276214" y="2214077"/>
            <a:ext cx="1872319" cy="1872292"/>
          </a:xfrm>
          <a:custGeom>
            <a:avLst/>
            <a:gdLst>
              <a:gd name="connsiteX0" fmla="*/ 0 w 1872319"/>
              <a:gd name="connsiteY0" fmla="*/ 936146 h 1872292"/>
              <a:gd name="connsiteX1" fmla="*/ 936160 w 1872319"/>
              <a:gd name="connsiteY1" fmla="*/ 0 h 1872292"/>
              <a:gd name="connsiteX2" fmla="*/ 1872320 w 1872319"/>
              <a:gd name="connsiteY2" fmla="*/ 936146 h 1872292"/>
              <a:gd name="connsiteX3" fmla="*/ 936160 w 1872319"/>
              <a:gd name="connsiteY3" fmla="*/ 1872292 h 1872292"/>
              <a:gd name="connsiteX4" fmla="*/ 0 w 1872319"/>
              <a:gd name="connsiteY4" fmla="*/ 936146 h 187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319" h="1872292">
                <a:moveTo>
                  <a:pt x="0" y="936146"/>
                </a:moveTo>
                <a:cubicBezTo>
                  <a:pt x="0" y="419127"/>
                  <a:pt x="419133" y="0"/>
                  <a:pt x="936160" y="0"/>
                </a:cubicBezTo>
                <a:cubicBezTo>
                  <a:pt x="1453187" y="0"/>
                  <a:pt x="1872320" y="419127"/>
                  <a:pt x="1872320" y="936146"/>
                </a:cubicBezTo>
                <a:cubicBezTo>
                  <a:pt x="1872320" y="1453165"/>
                  <a:pt x="1453187" y="1872292"/>
                  <a:pt x="936160" y="1872292"/>
                </a:cubicBezTo>
                <a:cubicBezTo>
                  <a:pt x="419133" y="1872292"/>
                  <a:pt x="0" y="1453165"/>
                  <a:pt x="0" y="93614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38965" tIns="338961" rIns="338965" bIns="33896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 smtClean="0"/>
              <a:t>Social</a:t>
            </a:r>
            <a:endParaRPr lang="en-US" sz="1700" kern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9109678" y="5342684"/>
            <a:ext cx="278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Sustainability Framework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74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6381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23" y="2116137"/>
            <a:ext cx="5344324" cy="4741863"/>
          </a:xfrm>
        </p:spPr>
        <p:txBody>
          <a:bodyPr/>
          <a:lstStyle/>
          <a:p>
            <a:r>
              <a:rPr lang="en-US" dirty="0" smtClean="0"/>
              <a:t>Low oil prices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Cheap feedstock for chemicals.</a:t>
            </a:r>
            <a:endParaRPr lang="en-US" b="1" dirty="0" smtClean="0"/>
          </a:p>
          <a:p>
            <a:r>
              <a:rPr lang="en-US" dirty="0" smtClean="0"/>
              <a:t>Subsidies to oil companies.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Well-established supply chains  </a:t>
            </a:r>
            <a:r>
              <a:rPr lang="en-US" b="1" dirty="0" smtClean="0">
                <a:sym typeface="Wingdings" panose="05000000000000000000" pitchFamily="2" charset="2"/>
              </a:rPr>
              <a:t>Global supply chains (fragile)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Technology already in commercial level.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07199" y="2116136"/>
            <a:ext cx="5029200" cy="474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Biomass logistics 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Complex supply chains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High biomass production costs 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No incentives farmers to produce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.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No established markets 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No other opportunities.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Technological challenges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Scale-up of processes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3575" y="1390649"/>
            <a:ext cx="2308225" cy="73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Oil Industry</a:t>
            </a: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29562" y="1385886"/>
            <a:ext cx="2784475" cy="730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Biobased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Industry</a:t>
            </a:r>
            <a:endParaRPr lang="en-US" b="1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62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95273"/>
            <a:ext cx="10515600" cy="744058"/>
          </a:xfrm>
        </p:spPr>
        <p:txBody>
          <a:bodyPr/>
          <a:lstStyle/>
          <a:p>
            <a:r>
              <a:rPr lang="en-US" b="1" dirty="0" smtClean="0"/>
              <a:t>What’s next?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39" y="1039331"/>
            <a:ext cx="10193211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076" y="4768638"/>
            <a:ext cx="5005388" cy="1472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14" y="4559341"/>
            <a:ext cx="4516438" cy="18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r>
              <a:rPr lang="en-US" b="1" dirty="0" smtClean="0"/>
              <a:t>Preliminary results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030532"/>
              </p:ext>
            </p:extLst>
          </p:nvPr>
        </p:nvGraphicFramePr>
        <p:xfrm>
          <a:off x="838200" y="1636806"/>
          <a:ext cx="5890186" cy="372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73950" y="2387600"/>
            <a:ext cx="4070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Sugar Beet can be a potential feedstock for ethylene production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if carbon tax credits are included.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Production costs of ethylene from wheat increases with carbon tax  </a:t>
            </a:r>
            <a:r>
              <a:rPr lang="en-US" b="1" dirty="0" smtClean="0">
                <a:sym typeface="Wingdings" panose="05000000000000000000" pitchFamily="2" charset="2"/>
              </a:rPr>
              <a:t>Higher </a:t>
            </a:r>
            <a:r>
              <a:rPr lang="en-US" b="1" dirty="0">
                <a:sym typeface="Wingdings" panose="05000000000000000000" pitchFamily="2" charset="2"/>
              </a:rPr>
              <a:t>environmental </a:t>
            </a:r>
            <a:r>
              <a:rPr lang="en-US" b="1" dirty="0" smtClean="0">
                <a:sym typeface="Wingdings" panose="05000000000000000000" pitchFamily="2" charset="2"/>
              </a:rPr>
              <a:t>impact.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44750" y="5676225"/>
            <a:ext cx="764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Future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Miscanthus</a:t>
            </a:r>
            <a:r>
              <a:rPr lang="en-US" dirty="0" smtClean="0"/>
              <a:t> as feedstock </a:t>
            </a:r>
            <a:r>
              <a:rPr lang="en-US" dirty="0" smtClean="0">
                <a:sym typeface="Wingdings" panose="05000000000000000000" pitchFamily="2" charset="2"/>
              </a:rPr>
              <a:t> More environmental benefits than sugar beet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773"/>
          </a:xfrm>
        </p:spPr>
        <p:txBody>
          <a:bodyPr/>
          <a:lstStyle/>
          <a:p>
            <a:r>
              <a:rPr lang="en-US" b="1" dirty="0" smtClean="0"/>
              <a:t>Final Remarks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8" y="2781891"/>
            <a:ext cx="2809774" cy="1395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4879" y="1245554"/>
            <a:ext cx="1797050" cy="6794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35103" y="1245554"/>
            <a:ext cx="1797050" cy="6794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 Business models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25327" y="1255188"/>
            <a:ext cx="1797050" cy="6794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Cooperation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05141" y="2475072"/>
            <a:ext cx="2676526" cy="29273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Sugar beet and </a:t>
            </a:r>
            <a:r>
              <a:rPr lang="en-US" b="1" i="1" dirty="0" err="1" smtClean="0">
                <a:solidFill>
                  <a:schemeClr val="tx1"/>
                </a:solidFill>
              </a:rPr>
              <a:t>miscanthus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are potential feedstock </a:t>
            </a:r>
            <a:r>
              <a:rPr lang="en-US" dirty="0" smtClean="0">
                <a:solidFill>
                  <a:schemeClr val="tx1"/>
                </a:solidFill>
              </a:rPr>
              <a:t>to boost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bioeconomy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85589" y="2370008"/>
            <a:ext cx="2676526" cy="336867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Better utilization of grassland, cropland and </a:t>
            </a:r>
            <a:r>
              <a:rPr lang="en-US" b="1" dirty="0" smtClean="0">
                <a:solidFill>
                  <a:schemeClr val="tx1"/>
                </a:solidFill>
              </a:rPr>
              <a:t>marginal land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Encourage and provide the </a:t>
            </a:r>
            <a:r>
              <a:rPr lang="en-US" b="1" dirty="0" smtClean="0">
                <a:solidFill>
                  <a:schemeClr val="tx1"/>
                </a:solidFill>
              </a:rPr>
              <a:t>“bridges” </a:t>
            </a:r>
            <a:r>
              <a:rPr lang="en-US" dirty="0" smtClean="0">
                <a:solidFill>
                  <a:schemeClr val="tx1"/>
                </a:solidFill>
              </a:rPr>
              <a:t>for cooperation between different actors (farmers, producers).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5365" y="2479238"/>
            <a:ext cx="2676526" cy="29273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Biobased</a:t>
            </a:r>
            <a:r>
              <a:rPr lang="en-US" b="1" dirty="0" smtClean="0">
                <a:solidFill>
                  <a:schemeClr val="tx1"/>
                </a:solidFill>
              </a:rPr>
              <a:t> chemical sector</a:t>
            </a:r>
            <a:r>
              <a:rPr lang="en-US" dirty="0" smtClean="0">
                <a:solidFill>
                  <a:schemeClr val="tx1"/>
                </a:solidFill>
              </a:rPr>
              <a:t> can be a new market for agriculture products, prioritizing carbon sequestration.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2"/>
            <a:endCxn id="9" idx="0"/>
          </p:cNvCxnSpPr>
          <p:nvPr/>
        </p:nvCxnSpPr>
        <p:spPr>
          <a:xfrm>
            <a:off x="4743404" y="1925004"/>
            <a:ext cx="0" cy="55006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12" idx="0"/>
          </p:cNvCxnSpPr>
          <p:nvPr/>
        </p:nvCxnSpPr>
        <p:spPr>
          <a:xfrm>
            <a:off x="7733628" y="1925004"/>
            <a:ext cx="0" cy="55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11" idx="0"/>
          </p:cNvCxnSpPr>
          <p:nvPr/>
        </p:nvCxnSpPr>
        <p:spPr>
          <a:xfrm>
            <a:off x="10723852" y="1934638"/>
            <a:ext cx="0" cy="43537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6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193675"/>
            <a:ext cx="10515600" cy="1325563"/>
          </a:xfrm>
        </p:spPr>
        <p:txBody>
          <a:bodyPr/>
          <a:lstStyle/>
          <a:p>
            <a:r>
              <a:rPr lang="en-US" b="1" dirty="0" smtClean="0"/>
              <a:t>Thank you for your attention!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2" y="1357610"/>
            <a:ext cx="9520238" cy="4760119"/>
          </a:xfrm>
        </p:spPr>
      </p:pic>
      <p:sp>
        <p:nvSpPr>
          <p:cNvPr id="5" name="TextBox 4"/>
          <p:cNvSpPr txBox="1"/>
          <p:nvPr/>
        </p:nvSpPr>
        <p:spPr>
          <a:xfrm>
            <a:off x="5695950" y="507742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Carlos García-Velásquez</a:t>
            </a:r>
          </a:p>
          <a:p>
            <a:r>
              <a:rPr lang="en-US" dirty="0" smtClean="0">
                <a:hlinkClick r:id="rId3"/>
              </a:rPr>
              <a:t>c.garciavelasquez@maastrichtuniversity.nl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traliving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About me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21" y="1382457"/>
            <a:ext cx="2046385" cy="2046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942795"/>
            <a:ext cx="553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PhD student at Aachen-Maastricht Institute for </a:t>
            </a:r>
            <a:r>
              <a:rPr lang="en-US" dirty="0" err="1" smtClean="0"/>
              <a:t>Biobased</a:t>
            </a:r>
            <a:r>
              <a:rPr lang="en-US" dirty="0" smtClean="0"/>
              <a:t> Materials (</a:t>
            </a:r>
            <a:r>
              <a:rPr lang="en-US" dirty="0" smtClean="0"/>
              <a:t>AMIBM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769" y="645535"/>
            <a:ext cx="1047874" cy="1017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672426"/>
            <a:ext cx="53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PhD project funded by EU-Horizon2020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2" b="30510"/>
          <a:stretch/>
        </p:blipFill>
        <p:spPr>
          <a:xfrm>
            <a:off x="8052117" y="2272350"/>
            <a:ext cx="3610171" cy="939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694" y="4194932"/>
            <a:ext cx="5254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My goal of my PhD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To provide decision-support tools to promote the production of </a:t>
            </a:r>
            <a:r>
              <a:rPr lang="en-US" dirty="0" err="1" smtClean="0"/>
              <a:t>biobased</a:t>
            </a:r>
            <a:r>
              <a:rPr lang="en-US" dirty="0" smtClean="0"/>
              <a:t> products (biopolymers) using agriculture biomass in the EU context – </a:t>
            </a:r>
            <a:r>
              <a:rPr lang="en-US" b="1" dirty="0" smtClean="0"/>
              <a:t>Local supply chains and environmental accounting.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1" y="2091653"/>
            <a:ext cx="3305918" cy="2222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2025" y="507209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Green Alternatives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33444" y="507209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Economic Incentives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70393" y="502129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Prosperous future</a:t>
            </a:r>
            <a:endParaRPr lang="en-US" dirty="0"/>
          </a:p>
        </p:txBody>
      </p:sp>
      <p:sp>
        <p:nvSpPr>
          <p:cNvPr id="14" name="Plus 13"/>
          <p:cNvSpPr/>
          <p:nvPr/>
        </p:nvSpPr>
        <p:spPr>
          <a:xfrm>
            <a:off x="7298159" y="4938062"/>
            <a:ext cx="914400" cy="91440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 14"/>
          <p:cNvSpPr/>
          <p:nvPr/>
        </p:nvSpPr>
        <p:spPr>
          <a:xfrm>
            <a:off x="9455993" y="4938062"/>
            <a:ext cx="914400" cy="914400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63" y="3346187"/>
            <a:ext cx="1289881" cy="86028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086982" y="4864175"/>
            <a:ext cx="5655011" cy="988287"/>
          </a:xfrm>
          <a:prstGeom prst="roundRect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"/>
            <a:ext cx="10515600" cy="879004"/>
          </a:xfrm>
        </p:spPr>
        <p:txBody>
          <a:bodyPr/>
          <a:lstStyle/>
          <a:p>
            <a:r>
              <a:rPr lang="en-US" b="1" dirty="0" smtClean="0"/>
              <a:t>How it started …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51" y="3869434"/>
            <a:ext cx="5422900" cy="2692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28" y="1003509"/>
            <a:ext cx="3641853" cy="5183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328" y="1003509"/>
            <a:ext cx="1727200" cy="98095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670486" y="3352787"/>
            <a:ext cx="978408" cy="48463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84" y="980440"/>
            <a:ext cx="5431421" cy="27174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334902" y="2434793"/>
            <a:ext cx="1055077" cy="373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National Route Map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52475" y="1310482"/>
            <a:ext cx="1797050" cy="6794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47271" y="1306316"/>
            <a:ext cx="1797050" cy="6794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 Business models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17100" y="1295005"/>
            <a:ext cx="1797050" cy="6794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Cooperation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77443" y="1295005"/>
            <a:ext cx="1797050" cy="6794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2737" y="2540000"/>
            <a:ext cx="2676526" cy="29273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Help to create a </a:t>
            </a:r>
            <a:r>
              <a:rPr lang="en-US" b="1" dirty="0" smtClean="0">
                <a:solidFill>
                  <a:schemeClr val="tx1"/>
                </a:solidFill>
              </a:rPr>
              <a:t>market for </a:t>
            </a:r>
            <a:r>
              <a:rPr lang="en-US" b="1" dirty="0" err="1" smtClean="0">
                <a:solidFill>
                  <a:schemeClr val="tx1"/>
                </a:solidFill>
              </a:rPr>
              <a:t>biobased</a:t>
            </a:r>
            <a:r>
              <a:rPr lang="en-US" b="1" dirty="0" smtClean="0">
                <a:solidFill>
                  <a:schemeClr val="tx1"/>
                </a:solidFill>
              </a:rPr>
              <a:t> materials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Launching customer – </a:t>
            </a:r>
            <a:r>
              <a:rPr lang="en-US" b="1" dirty="0" smtClean="0">
                <a:solidFill>
                  <a:schemeClr val="tx1"/>
                </a:solidFill>
              </a:rPr>
              <a:t>carbon sequestration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Source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Sugar beet, </a:t>
            </a:r>
            <a:r>
              <a:rPr lang="en-US" dirty="0" smtClean="0">
                <a:solidFill>
                  <a:schemeClr val="tx1"/>
                </a:solidFill>
              </a:rPr>
              <a:t>wood residues and/or starchy.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487" y="2546350"/>
            <a:ext cx="2366963" cy="29273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Vegetable protein </a:t>
            </a:r>
            <a:r>
              <a:rPr lang="en-US" dirty="0" smtClean="0">
                <a:solidFill>
                  <a:schemeClr val="tx1"/>
                </a:solidFill>
              </a:rPr>
              <a:t>transition and the increase of </a:t>
            </a:r>
            <a:r>
              <a:rPr lang="en-US" b="1" dirty="0" smtClean="0">
                <a:solidFill>
                  <a:schemeClr val="tx1"/>
                </a:solidFill>
              </a:rPr>
              <a:t>available biomass for materials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77362" y="2409825"/>
            <a:ext cx="2676526" cy="336867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Better utilization of grasslands and / or tilling grass, frees up land for crop changes.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Encourage cooperation between arable farming, livestock farming, processing companies and end producers.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7533" y="2540000"/>
            <a:ext cx="2676526" cy="29273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European Farm to Fork Strategy to target </a:t>
            </a:r>
            <a:r>
              <a:rPr lang="en-US" b="1" dirty="0" smtClean="0">
                <a:solidFill>
                  <a:schemeClr val="tx1"/>
                </a:solidFill>
              </a:rPr>
              <a:t>new green business models </a:t>
            </a:r>
            <a:r>
              <a:rPr lang="en-US" dirty="0" smtClean="0">
                <a:solidFill>
                  <a:schemeClr val="tx1"/>
                </a:solidFill>
              </a:rPr>
              <a:t>focused on </a:t>
            </a:r>
            <a:r>
              <a:rPr lang="en-US" b="1" dirty="0" smtClean="0">
                <a:solidFill>
                  <a:schemeClr val="tx1"/>
                </a:solidFill>
              </a:rPr>
              <a:t>carbon sequestration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5" idx="2"/>
            <a:endCxn id="10" idx="0"/>
          </p:cNvCxnSpPr>
          <p:nvPr/>
        </p:nvCxnSpPr>
        <p:spPr>
          <a:xfrm>
            <a:off x="1651000" y="1989932"/>
            <a:ext cx="0" cy="55006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>
            <a:off x="4575968" y="1974455"/>
            <a:ext cx="1" cy="57189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5" idx="0"/>
          </p:cNvCxnSpPr>
          <p:nvPr/>
        </p:nvCxnSpPr>
        <p:spPr>
          <a:xfrm>
            <a:off x="7645796" y="1985766"/>
            <a:ext cx="0" cy="55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4" idx="0"/>
          </p:cNvCxnSpPr>
          <p:nvPr/>
        </p:nvCxnSpPr>
        <p:spPr>
          <a:xfrm>
            <a:off x="10715625" y="1974455"/>
            <a:ext cx="0" cy="43537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Potential crops for Dutch </a:t>
            </a:r>
            <a:r>
              <a:rPr lang="en-US" b="1" dirty="0" err="1" smtClean="0"/>
              <a:t>bioeconomy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15" y="1038720"/>
            <a:ext cx="5621181" cy="3412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867" y="3158949"/>
            <a:ext cx="5627620" cy="3412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2" y="4291507"/>
            <a:ext cx="3207173" cy="2138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71" y="1325563"/>
            <a:ext cx="1762394" cy="2654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55600" y="1733741"/>
            <a:ext cx="1810282" cy="612648"/>
          </a:xfrm>
          <a:prstGeom prst="wedgeRoundRectCallout">
            <a:avLst>
              <a:gd name="adj1" fmla="val 85560"/>
              <a:gd name="adj2" fmla="val 15474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Great Potential!!!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96" y="1117764"/>
            <a:ext cx="4385733" cy="328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Food vs other </a:t>
            </a:r>
            <a:r>
              <a:rPr lang="en-US" b="1" dirty="0" smtClean="0"/>
              <a:t>purposes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2306801"/>
            <a:ext cx="5060139" cy="4103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2762414"/>
            <a:ext cx="5476875" cy="3648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6279684"/>
            <a:ext cx="1130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dirty="0" smtClean="0"/>
              <a:t>: CGB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1061700" y="6279684"/>
            <a:ext cx="1130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</a:t>
            </a:r>
            <a:r>
              <a:rPr lang="en-US" sz="1100" dirty="0" smtClean="0"/>
              <a:t>: CGB</a:t>
            </a:r>
            <a:endParaRPr lang="en-US" sz="1100" dirty="0"/>
          </a:p>
        </p:txBody>
      </p:sp>
      <p:sp>
        <p:nvSpPr>
          <p:cNvPr id="10" name="Oval 9"/>
          <p:cNvSpPr/>
          <p:nvPr/>
        </p:nvSpPr>
        <p:spPr>
          <a:xfrm>
            <a:off x="9937750" y="4089400"/>
            <a:ext cx="2012950" cy="1631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36114" y="3740150"/>
            <a:ext cx="6576236" cy="1187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5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291" y="-196815"/>
            <a:ext cx="10515600" cy="1325563"/>
          </a:xfrm>
        </p:spPr>
        <p:txBody>
          <a:bodyPr/>
          <a:lstStyle/>
          <a:p>
            <a:r>
              <a:rPr lang="en-US" b="1" dirty="0" smtClean="0"/>
              <a:t>And the debate continuous …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71" y="1230313"/>
            <a:ext cx="1265930" cy="1906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3" y="1230313"/>
            <a:ext cx="1721358" cy="172135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18478" y="1926034"/>
            <a:ext cx="910829" cy="51514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77068" y="1925239"/>
            <a:ext cx="1549400" cy="5151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38498" y="1354081"/>
            <a:ext cx="197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Blend mix with gasoline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50" y="1531185"/>
            <a:ext cx="2282276" cy="152074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1185785" y="1398841"/>
            <a:ext cx="444500" cy="1384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6331" y="1767826"/>
            <a:ext cx="9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</a:t>
            </a:r>
            <a:r>
              <a:rPr lang="en-US" sz="1100" dirty="0" smtClean="0"/>
              <a:t>2</a:t>
            </a:r>
            <a:r>
              <a:rPr lang="en-US" dirty="0" smtClean="0"/>
              <a:t> capture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10532540" y="1599121"/>
            <a:ext cx="444500" cy="1384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71788" y="2000412"/>
            <a:ext cx="9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</a:t>
            </a:r>
            <a:r>
              <a:rPr lang="en-US" sz="1100" dirty="0" smtClean="0"/>
              <a:t>2</a:t>
            </a:r>
            <a:r>
              <a:rPr lang="en-US" dirty="0" smtClean="0"/>
              <a:t> released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46250" y="971550"/>
            <a:ext cx="8623300" cy="241300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6171" y="2951671"/>
            <a:ext cx="212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Short carbon cycle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78" y="4317735"/>
            <a:ext cx="1992863" cy="13421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90437" y="5659867"/>
            <a:ext cx="111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WUR</a:t>
            </a:r>
            <a:endParaRPr lang="en-US" sz="11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21" y="4066491"/>
            <a:ext cx="1265930" cy="1906587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2517936" y="4675584"/>
            <a:ext cx="683765" cy="51514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469164" y="4669946"/>
            <a:ext cx="643741" cy="51514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70740" y="5623860"/>
            <a:ext cx="2220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Polylactic</a:t>
            </a:r>
            <a:r>
              <a:rPr lang="en-US" sz="1200" dirty="0" smtClean="0"/>
              <a:t> acid (PLA)</a:t>
            </a:r>
            <a:endParaRPr lang="en-US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40" y="4181252"/>
            <a:ext cx="1442608" cy="1442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6" y="3955427"/>
            <a:ext cx="2562084" cy="2066748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7780380" y="4696848"/>
            <a:ext cx="711075" cy="51514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69950" y="3856487"/>
            <a:ext cx="10276300" cy="241300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24511" y="5864852"/>
            <a:ext cx="212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 carbon cycle*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24128" y="6269487"/>
            <a:ext cx="308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*Depending on the end-of-life options</a:t>
            </a:r>
            <a:endParaRPr lang="en-US" sz="1400" i="1" dirty="0"/>
          </a:p>
        </p:txBody>
      </p:sp>
      <p:sp>
        <p:nvSpPr>
          <p:cNvPr id="32" name="Down Arrow 31"/>
          <p:cNvSpPr/>
          <p:nvPr/>
        </p:nvSpPr>
        <p:spPr>
          <a:xfrm>
            <a:off x="265784" y="4356795"/>
            <a:ext cx="444500" cy="1384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0" y="3656209"/>
            <a:ext cx="9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</a:t>
            </a:r>
            <a:r>
              <a:rPr lang="en-US" sz="1100" dirty="0" smtClean="0"/>
              <a:t>2</a:t>
            </a:r>
            <a:r>
              <a:rPr lang="en-US" dirty="0" smtClean="0"/>
              <a:t> capture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 rot="10800000">
            <a:off x="11313445" y="4492248"/>
            <a:ext cx="444500" cy="696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076306" y="3765907"/>
            <a:ext cx="9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</a:t>
            </a:r>
            <a:r>
              <a:rPr lang="en-US" sz="1100" dirty="0" smtClean="0"/>
              <a:t>2</a:t>
            </a:r>
            <a:r>
              <a:rPr lang="en-US" dirty="0" smtClean="0"/>
              <a:t> released</a:t>
            </a:r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11642513" y="5042886"/>
            <a:ext cx="444500" cy="69649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1146250" y="5738867"/>
            <a:ext cx="108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</a:t>
            </a:r>
            <a:r>
              <a:rPr lang="en-US" sz="1000" dirty="0" smtClean="0"/>
              <a:t>2</a:t>
            </a:r>
            <a:r>
              <a:rPr lang="en-US" sz="1400" dirty="0" smtClean="0"/>
              <a:t> sequestered</a:t>
            </a:r>
            <a:endParaRPr lang="en-US" sz="1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15" y="1315855"/>
            <a:ext cx="745858" cy="497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0215" y="2482312"/>
            <a:ext cx="869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7% cap on food-crops for biofuels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412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/>
      <p:bldP spid="20" grpId="0" animBg="1"/>
      <p:bldP spid="23" grpId="0" animBg="1"/>
      <p:bldP spid="24" grpId="0"/>
      <p:bldP spid="28" grpId="0" animBg="1"/>
      <p:bldP spid="29" grpId="0" animBg="1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"/>
            <a:ext cx="10515600" cy="984250"/>
          </a:xfrm>
        </p:spPr>
        <p:txBody>
          <a:bodyPr/>
          <a:lstStyle/>
          <a:p>
            <a:r>
              <a:rPr lang="en-US" b="1" dirty="0" smtClean="0"/>
              <a:t>Second-generation biomass (</a:t>
            </a:r>
            <a:r>
              <a:rPr lang="en-US" b="1" i="1" dirty="0" err="1" smtClean="0"/>
              <a:t>Miscanthus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35" y="874473"/>
            <a:ext cx="3257550" cy="2162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5002" y="3057606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dreamstime.nl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149238" y="3809130"/>
            <a:ext cx="254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“Ideal bioenergy source”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403497" y="3865155"/>
            <a:ext cx="110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Biofuels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76280" y="5747019"/>
            <a:ext cx="245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Biobased</a:t>
            </a:r>
            <a:r>
              <a:rPr lang="en-US" b="1" dirty="0" smtClean="0"/>
              <a:t> Chemicals!!!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82" y="4161073"/>
            <a:ext cx="2543175" cy="7511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134" y="2498936"/>
            <a:ext cx="370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Second-generation biomass </a:t>
            </a:r>
            <a:r>
              <a:rPr lang="en-US" dirty="0" smtClean="0"/>
              <a:t>has </a:t>
            </a:r>
            <a:r>
              <a:rPr lang="en-US" dirty="0" smtClean="0"/>
              <a:t>been </a:t>
            </a:r>
            <a:r>
              <a:rPr lang="en-US" dirty="0" smtClean="0"/>
              <a:t>used mainly for </a:t>
            </a:r>
            <a:r>
              <a:rPr lang="en-US" dirty="0" smtClean="0"/>
              <a:t>bioenergy production, coming back to the same problem as the biofuels.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9" y="1016218"/>
            <a:ext cx="4554832" cy="1161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4" y="4049821"/>
            <a:ext cx="4249933" cy="206653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420502" y="1612374"/>
            <a:ext cx="3224748" cy="37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6422413" y="2563782"/>
            <a:ext cx="1377312" cy="12453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>
            <a:off x="9227906" y="2583023"/>
            <a:ext cx="729149" cy="1282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463" y="4951675"/>
            <a:ext cx="3632950" cy="5559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89" y="4161073"/>
            <a:ext cx="1671047" cy="789848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endCxn id="10" idx="0"/>
          </p:cNvCxnSpPr>
          <p:nvPr/>
        </p:nvCxnSpPr>
        <p:spPr>
          <a:xfrm flipH="1">
            <a:off x="7101830" y="2592623"/>
            <a:ext cx="1457192" cy="3154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16" y="5575315"/>
            <a:ext cx="1103273" cy="1103273"/>
          </a:xfrm>
          <a:prstGeom prst="rect">
            <a:avLst/>
          </a:prstGeom>
        </p:spPr>
      </p:pic>
      <p:sp>
        <p:nvSpPr>
          <p:cNvPr id="34" name="Multiply 33"/>
          <p:cNvSpPr/>
          <p:nvPr/>
        </p:nvSpPr>
        <p:spPr>
          <a:xfrm>
            <a:off x="2036520" y="4625886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27" y="62128"/>
            <a:ext cx="10515600" cy="798165"/>
          </a:xfrm>
        </p:spPr>
        <p:txBody>
          <a:bodyPr/>
          <a:lstStyle/>
          <a:p>
            <a:r>
              <a:rPr lang="en-US" b="1" dirty="0" smtClean="0"/>
              <a:t>Why </a:t>
            </a:r>
            <a:r>
              <a:rPr lang="en-US" b="1" i="1" dirty="0" err="1" smtClean="0"/>
              <a:t>Miscanthus</a:t>
            </a:r>
            <a:r>
              <a:rPr lang="en-US" b="1" dirty="0" smtClean="0"/>
              <a:t>?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407728"/>
              </p:ext>
            </p:extLst>
          </p:nvPr>
        </p:nvGraphicFramePr>
        <p:xfrm>
          <a:off x="2132473" y="1680604"/>
          <a:ext cx="789459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95" y="1073920"/>
            <a:ext cx="1147236" cy="476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0759" y="441926"/>
            <a:ext cx="3993236" cy="2103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7192" y="2437384"/>
            <a:ext cx="189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</a:t>
            </a:r>
            <a:r>
              <a:rPr lang="en-US" sz="1000" i="1" dirty="0" smtClean="0"/>
              <a:t>www.magic-h2020.eu</a:t>
            </a:r>
            <a:r>
              <a:rPr lang="en-US" sz="1000" i="1" dirty="0"/>
              <a:t>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2"/>
          <a:stretch/>
        </p:blipFill>
        <p:spPr>
          <a:xfrm>
            <a:off x="8443377" y="3814509"/>
            <a:ext cx="1702751" cy="1396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92021" y="3957136"/>
            <a:ext cx="158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Less nitrate leaching!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62411" y="5126221"/>
            <a:ext cx="18937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i="1" dirty="0" smtClean="0"/>
              <a:t>: www.smart-fertilizer.com</a:t>
            </a:r>
            <a:endParaRPr lang="en-US" sz="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62411" y="3219688"/>
            <a:ext cx="297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“Low-input high-output” crop</a:t>
            </a:r>
            <a:endParaRPr lang="en-US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076" y="3785382"/>
            <a:ext cx="3762878" cy="23771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298056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err="1"/>
              <a:t>Bazrgar</a:t>
            </a:r>
            <a:r>
              <a:rPr lang="en-US" sz="900" dirty="0"/>
              <a:t>, A.B.; Ng, A.; Coleman, B.; Ashiq, M.W.; Gordon, A.; </a:t>
            </a:r>
            <a:r>
              <a:rPr lang="en-US" sz="900" dirty="0" err="1"/>
              <a:t>Thevathasan</a:t>
            </a:r>
            <a:r>
              <a:rPr lang="en-US" sz="900" dirty="0"/>
              <a:t>, N. Long-Term Monitoring of Soil Carbon Sequestration in Woody and Herbaceous Bioenergy Crop Production Systems on Marginal Lands in Southern Ontario, Canada. </a:t>
            </a:r>
            <a:r>
              <a:rPr lang="en-US" sz="900" i="1" dirty="0"/>
              <a:t>Sustainability</a:t>
            </a:r>
            <a:r>
              <a:rPr lang="en-US" sz="900" dirty="0"/>
              <a:t> </a:t>
            </a:r>
            <a:r>
              <a:rPr lang="en-US" sz="900" b="1" dirty="0"/>
              <a:t>2020</a:t>
            </a:r>
            <a:r>
              <a:rPr lang="en-US" sz="900" dirty="0"/>
              <a:t>, </a:t>
            </a:r>
            <a:r>
              <a:rPr lang="en-US" sz="900" i="1" dirty="0"/>
              <a:t>12</a:t>
            </a:r>
            <a:r>
              <a:rPr lang="en-US" sz="900" dirty="0"/>
              <a:t>, 3901. https://doi.org/10.3390/su12093901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9857" y="736606"/>
            <a:ext cx="2374617" cy="20945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9480" y="2821935"/>
            <a:ext cx="3467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von </a:t>
            </a:r>
            <a:r>
              <a:rPr lang="en-US" sz="900" dirty="0" err="1"/>
              <a:t>Cossel</a:t>
            </a:r>
            <a:r>
              <a:rPr lang="en-US" sz="900" dirty="0"/>
              <a:t>, M.; Mangold, A.; Iqbal, Y.; Lewandowski, I. Methane Yield Potential of </a:t>
            </a:r>
            <a:r>
              <a:rPr lang="en-US" sz="900" dirty="0" err="1"/>
              <a:t>Miscanthus</a:t>
            </a:r>
            <a:r>
              <a:rPr lang="en-US" sz="900" dirty="0"/>
              <a:t> (</a:t>
            </a:r>
            <a:r>
              <a:rPr lang="en-US" sz="900" i="1" dirty="0" err="1"/>
              <a:t>Miscanthus</a:t>
            </a:r>
            <a:r>
              <a:rPr lang="en-US" sz="900" dirty="0"/>
              <a:t> × </a:t>
            </a:r>
            <a:r>
              <a:rPr lang="en-US" sz="900" i="1" dirty="0" err="1"/>
              <a:t>giganteus</a:t>
            </a:r>
            <a:r>
              <a:rPr lang="en-US" sz="900" dirty="0"/>
              <a:t> (</a:t>
            </a:r>
            <a:r>
              <a:rPr lang="en-US" sz="900" dirty="0" err="1"/>
              <a:t>Greef</a:t>
            </a:r>
            <a:r>
              <a:rPr lang="en-US" sz="900" dirty="0"/>
              <a:t> et </a:t>
            </a:r>
            <a:r>
              <a:rPr lang="en-US" sz="900" dirty="0" err="1"/>
              <a:t>Deuter</a:t>
            </a:r>
            <a:r>
              <a:rPr lang="en-US" sz="900" dirty="0"/>
              <a:t>)) Established under Maize (</a:t>
            </a:r>
            <a:r>
              <a:rPr lang="en-US" sz="900" i="1" dirty="0" err="1"/>
              <a:t>Zea</a:t>
            </a:r>
            <a:r>
              <a:rPr lang="en-US" sz="900" i="1" dirty="0"/>
              <a:t> mays</a:t>
            </a:r>
            <a:r>
              <a:rPr lang="en-US" sz="900" dirty="0"/>
              <a:t> L.). </a:t>
            </a:r>
            <a:r>
              <a:rPr lang="en-US" sz="900" i="1" dirty="0"/>
              <a:t>Energies</a:t>
            </a:r>
            <a:r>
              <a:rPr lang="en-US" sz="900" dirty="0"/>
              <a:t> </a:t>
            </a:r>
            <a:r>
              <a:rPr lang="en-US" sz="900" b="1" dirty="0"/>
              <a:t>2019</a:t>
            </a:r>
            <a:r>
              <a:rPr lang="en-US" sz="900" dirty="0"/>
              <a:t>, </a:t>
            </a:r>
            <a:r>
              <a:rPr lang="en-US" sz="900" i="1" dirty="0"/>
              <a:t>12</a:t>
            </a:r>
            <a:r>
              <a:rPr lang="en-US" sz="900" dirty="0"/>
              <a:t>, 4680. https://doi.org/10.3390/en12244680 </a:t>
            </a:r>
          </a:p>
        </p:txBody>
      </p:sp>
    </p:spTree>
    <p:extLst>
      <p:ext uri="{BB962C8B-B14F-4D97-AF65-F5344CB8AC3E}">
        <p14:creationId xmlns:p14="http://schemas.microsoft.com/office/powerpoint/2010/main" val="15213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777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Environmental benefits from the agriculture biomass production to boost the bioeconomy</vt:lpstr>
      <vt:lpstr>About me</vt:lpstr>
      <vt:lpstr>How it started …</vt:lpstr>
      <vt:lpstr>National Route Map</vt:lpstr>
      <vt:lpstr>Potential crops for Dutch bioeconomy</vt:lpstr>
      <vt:lpstr>Food vs other purposes</vt:lpstr>
      <vt:lpstr>And the debate continuous …</vt:lpstr>
      <vt:lpstr>Second-generation biomass (Miscanthus)</vt:lpstr>
      <vt:lpstr>Why Miscanthus?</vt:lpstr>
      <vt:lpstr>Environmental performance of agriculture biomass</vt:lpstr>
      <vt:lpstr>Study case: Biopolymer production</vt:lpstr>
      <vt:lpstr>Environmental performance of biobased PET</vt:lpstr>
      <vt:lpstr>Biobased chemicals as platform for sustainability</vt:lpstr>
      <vt:lpstr>Challenges</vt:lpstr>
      <vt:lpstr>What’s next? </vt:lpstr>
      <vt:lpstr>Preliminary results</vt:lpstr>
      <vt:lpstr>Final Remarks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García Velásquez, Carlos (AMIBM)</dc:creator>
  <cp:lastModifiedBy>García Velásquez, Carlos (AMIBM)</cp:lastModifiedBy>
  <cp:revision>58</cp:revision>
  <dcterms:created xsi:type="dcterms:W3CDTF">2021-02-08T09:27:30Z</dcterms:created>
  <dcterms:modified xsi:type="dcterms:W3CDTF">2021-02-10T14:22:21Z</dcterms:modified>
</cp:coreProperties>
</file>