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5143500" cx="9144000"/>
  <p:notesSz cx="6858000" cy="9144000"/>
  <p:embeddedFontLst>
    <p:embeddedFont>
      <p:font typeface="Roboto Slab"/>
      <p:regular r:id="rId85"/>
      <p:bold r:id="rId86"/>
    </p:embeddedFont>
    <p:embeddedFont>
      <p:font typeface="Roboto"/>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RobotoSlab-bold.fntdata"/><Relationship Id="rId41" Type="http://schemas.openxmlformats.org/officeDocument/2006/relationships/slide" Target="slides/slide36.xml"/><Relationship Id="rId85" Type="http://schemas.openxmlformats.org/officeDocument/2006/relationships/font" Target="fonts/RobotoSlab-regular.fntdata"/><Relationship Id="rId44" Type="http://schemas.openxmlformats.org/officeDocument/2006/relationships/slide" Target="slides/slide39.xml"/><Relationship Id="rId88" Type="http://schemas.openxmlformats.org/officeDocument/2006/relationships/font" Target="fonts/Roboto-bold.fntdata"/><Relationship Id="rId43" Type="http://schemas.openxmlformats.org/officeDocument/2006/relationships/slide" Target="slides/slide38.xml"/><Relationship Id="rId87" Type="http://schemas.openxmlformats.org/officeDocument/2006/relationships/font" Target="fonts/Roboto-regular.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Roboto-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0" Type="http://schemas.openxmlformats.org/officeDocument/2006/relationships/font" Target="fonts/Roboto-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fbd0072df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fbd0072df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bd0072df3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bd0072df3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bd0072df3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fbd0072df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bd0072df3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bd0072df3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bd0072df3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fbd0072df3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fbd0072df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fbd0072df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027ba7b9e0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027ba7b9e0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27ba7b9e0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27ba7b9e0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027ba7b9e0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027ba7b9e0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027ba7b9e0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027ba7b9e0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fbd0072df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fbd0072df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27ba7b9e0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027ba7b9e0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027ba7b9e0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027ba7b9e0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27ba7b9e0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027ba7b9e0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027ba7b9e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027ba7b9e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fbd0072df3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fbd0072df3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fbd0072df3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fbd0072df3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bd0072df3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bd0072df3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fbd0072df3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fbd0072df3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fbd0072df3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fbd0072df3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27ba7b9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27ba7b9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fbd0072df3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fbd0072df3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bd0072df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bd0072df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bd0072df3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fbd0072df3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bd0072df3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bd0072df3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bd0072df3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fbd0072df3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fbd0072df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fbd0072df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fbd0072df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fbd0072df3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fbd0072df3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fbd0072df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bd0072df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fbd0072df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fbd0072df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fbd0072df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fbd0072df3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fbd0072df3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fbd0072df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fbd0072df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bd0072df3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fbd0072df3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fbd0072df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fbd0072df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fbd0072df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fbd0072df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bd0072df3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bd0072df3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27ba7b9e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027ba7b9e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027ba7b9e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027ba7b9e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027ba7b9e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027ba7b9e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027ba7b9e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027ba7b9e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fbd0072df3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fbd0072df3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bd0072df3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fbd0072df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fbd0072df3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fbd0072df3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fbd0072df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fbd0072df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fbd0072df3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fbd0072df3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fbd0072df3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fbd0072df3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fbd0072df3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fbd0072df3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bd0072df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fbd0072df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fbd0072df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fbd0072df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bd0072df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fbd0072df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fbd0072df3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fbd0072df3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fbd0072df3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fbd0072df3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fbd0072df3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fbd0072df3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fbd0072df3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fbd0072df3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bd0072df3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fbd0072df3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fbd0072df3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fbd0072df3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fbd0072df3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fbd0072df3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fbd0072df3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fbd0072df3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fbd0072df3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fbd0072df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fbd0072df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fbd0072df3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fbd0072df3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fbd0072df3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fbd0072df3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fbd0072df3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027ba7b9e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027ba7b9e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fbd0072df3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fbd0072df3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bd0072df3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fbd0072df3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027ba7b9e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027ba7b9e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fbd0072df3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fbd0072df3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038dbb26c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038dbb26c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027ba7b9e0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027ba7b9e0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027ba7b9e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027ba7b9e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fbd0072df3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fbd0072df3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fbd0072df3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fbd0072df3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fbd0072df3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fbd0072df3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027ba7b9e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027ba7b9e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027ba7b9e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027ba7b9e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bd0072df3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fbd0072df3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bd0072df3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bd0072df3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sipri.org/media/press-release/2017/global-nuclear-weapons-modernization-remains-priority?utm_content=buffer53f7e&amp;utm_medium=social&amp;utm_source=facebook.com&amp;utm_campaign=buffer"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minetad.gob.es/industria/ANPAQ/Convencion/Documents/tratnucl.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ww.youtube.com/watch?v=-cn80Ejz4_M" TargetMode="External"/><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icrc.org/spa/resources/documents/misc/protocolo-i.htm" TargetMode="External"/><Relationship Id="rId4" Type="http://schemas.openxmlformats.org/officeDocument/2006/relationships/hyperlink" Target="http://archivodeinalbis.blogspot.com.es/2014/04/los-convenios-de-ginebra.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8.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www.icrc.org/spa/resources/documents/misc/treaty-gc-0-art3-5tdlrm.ht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9.png"/><Relationship Id="rId4" Type="http://schemas.openxmlformats.org/officeDocument/2006/relationships/hyperlink" Target="https://www.muyinteresante.es/tecnologia/articulo/estos-son-los-paises-con-mayor-riesgo-de-conflicto-armado-271616663949"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es.wikipedia.org/wiki/Guerra_Fr%C3%ADa" TargetMode="External"/><Relationship Id="rId4" Type="http://schemas.openxmlformats.org/officeDocument/2006/relationships/hyperlink" Target="https://es.wikipedia.org/wiki/Uni%C3%B3n_Sovi%C3%A9tica" TargetMode="External"/><Relationship Id="rId9" Type="http://schemas.openxmlformats.org/officeDocument/2006/relationships/image" Target="../media/image1.jpg"/><Relationship Id="rId5" Type="http://schemas.openxmlformats.org/officeDocument/2006/relationships/hyperlink" Target="https://es.wikipedia.org/wiki/Pacto_de_Varsovia" TargetMode="External"/><Relationship Id="rId6" Type="http://schemas.openxmlformats.org/officeDocument/2006/relationships/hyperlink" Target="https://es.wikipedia.org/wiki/Estados_Unidos" TargetMode="External"/><Relationship Id="rId7" Type="http://schemas.openxmlformats.org/officeDocument/2006/relationships/hyperlink" Target="https://es.wikipedia.org/wiki/OTAN" TargetMode="External"/><Relationship Id="rId8" Type="http://schemas.openxmlformats.org/officeDocument/2006/relationships/hyperlink" Target="https://es.wikipedia.org/wiki/Carrera_armamentista"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www.icty.org/" TargetMode="External"/><Relationship Id="rId4" Type="http://schemas.openxmlformats.org/officeDocument/2006/relationships/image" Target="../media/image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eacnur.org/es/actualidad/noticias/eventos/ii-guerra-mundial-los-europeos-los-primeros-refugiados" TargetMode="External"/><Relationship Id="rId4" Type="http://schemas.openxmlformats.org/officeDocument/2006/relationships/hyperlink" Target="https://eacnur.org/blog/guerra-civil-yemen-conoces-la-situacion-tc_alt45664n_o_pstn_o_ps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2.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8.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es.wikipedia.org/wiki/Misil_bal%C3%ADstico" TargetMode="External"/><Relationship Id="rId4" Type="http://schemas.openxmlformats.org/officeDocument/2006/relationships/hyperlink" Target="https://es.wikipedia.org/wiki/Arma_nuclear" TargetMode="External"/><Relationship Id="rId5" Type="http://schemas.openxmlformats.org/officeDocument/2006/relationships/image" Target="../media/image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hyperlink" Target="http://www.youtube.com/watch?v=M55bbvRkWe4" TargetMode="External"/><Relationship Id="rId4" Type="http://schemas.openxmlformats.org/officeDocument/2006/relationships/image" Target="../media/image1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s" sz="3000"/>
              <a:t>La instrumentalización de medidas tendentes a evitar conflictos armados o a paliar y humanizar sus consecuencias</a:t>
            </a:r>
            <a:endParaRPr sz="3000"/>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a:t>Tema 12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26" name="Google Shape;126;p22"/>
          <p:cNvSpPr txBox="1"/>
          <p:nvPr>
            <p:ph idx="1" type="body"/>
          </p:nvPr>
        </p:nvSpPr>
        <p:spPr>
          <a:xfrm>
            <a:off x="387900" y="1489825"/>
            <a:ext cx="47679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El desarme y la ONU</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La Carta de las NNUU </a:t>
            </a:r>
            <a:r>
              <a:rPr b="1" lang="es"/>
              <a:t>no incluye el desarme entre los objetivos de la organización</a:t>
            </a:r>
            <a:r>
              <a:rPr lang="e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P</a:t>
            </a:r>
            <a:r>
              <a:rPr lang="es"/>
              <a:t>ero sí que atribuye a la </a:t>
            </a:r>
            <a:r>
              <a:rPr b="1" lang="es"/>
              <a:t>Asamblea General competencias específicas</a:t>
            </a:r>
            <a:r>
              <a:rPr lang="es"/>
              <a:t> en este ámbito. </a:t>
            </a:r>
            <a:endParaRPr/>
          </a:p>
        </p:txBody>
      </p:sp>
      <p:pic>
        <p:nvPicPr>
          <p:cNvPr id="127" name="Google Shape;127;p22"/>
          <p:cNvPicPr preferRelativeResize="0"/>
          <p:nvPr/>
        </p:nvPicPr>
        <p:blipFill>
          <a:blip r:embed="rId3">
            <a:alphaModFix/>
          </a:blip>
          <a:stretch>
            <a:fillRect/>
          </a:stretch>
        </p:blipFill>
        <p:spPr>
          <a:xfrm>
            <a:off x="5250250" y="1988675"/>
            <a:ext cx="3756324" cy="2504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33" name="Google Shape;133;p23"/>
          <p:cNvSpPr txBox="1"/>
          <p:nvPr>
            <p:ph idx="1" type="body"/>
          </p:nvPr>
        </p:nvSpPr>
        <p:spPr>
          <a:xfrm>
            <a:off x="387900" y="1489825"/>
            <a:ext cx="46206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El desarme y la ONU</a:t>
            </a:r>
            <a:endParaRPr b="1">
              <a:solidFill>
                <a:srgbClr val="EA9999"/>
              </a:solidFill>
            </a:endParaRPr>
          </a:p>
          <a:p>
            <a:pPr indent="0" lvl="0" marL="0" rtl="0" algn="l">
              <a:spcBef>
                <a:spcPts val="0"/>
              </a:spcBef>
              <a:spcAft>
                <a:spcPts val="0"/>
              </a:spcAft>
              <a:buNone/>
            </a:pPr>
            <a:r>
              <a:rPr lang="es"/>
              <a:t>→ </a:t>
            </a:r>
            <a:r>
              <a:rPr lang="es"/>
              <a:t>La </a:t>
            </a:r>
            <a:r>
              <a:rPr b="1" lang="es">
                <a:solidFill>
                  <a:srgbClr val="F9CB9C"/>
                </a:solidFill>
              </a:rPr>
              <a:t>Asamblea General </a:t>
            </a:r>
            <a:r>
              <a:rPr lang="es"/>
              <a:t>podrá considerar “</a:t>
            </a:r>
            <a:r>
              <a:rPr i="1" lang="es"/>
              <a:t>los</a:t>
            </a:r>
            <a:r>
              <a:rPr b="1" i="1" lang="es"/>
              <a:t> principios que rigen el desarme </a:t>
            </a:r>
            <a:r>
              <a:rPr i="1" lang="es"/>
              <a:t>y la regulación de los armamentos, y podrá hacer</a:t>
            </a:r>
            <a:r>
              <a:rPr b="1" i="1" lang="es"/>
              <a:t> recomendaciones</a:t>
            </a:r>
            <a:r>
              <a:rPr i="1" lang="es"/>
              <a:t> respectos de tales principios</a:t>
            </a:r>
            <a:r>
              <a:rPr lang="es"/>
              <a:t>” (Art.11.1). </a:t>
            </a:r>
            <a:endParaRPr/>
          </a:p>
          <a:p>
            <a:pPr indent="0" lvl="0" marL="0" rtl="0" algn="l">
              <a:spcBef>
                <a:spcPts val="0"/>
              </a:spcBef>
              <a:spcAft>
                <a:spcPts val="0"/>
              </a:spcAft>
              <a:buNone/>
            </a:pPr>
            <a:r>
              <a:rPr lang="es"/>
              <a:t>→ Al </a:t>
            </a:r>
            <a:r>
              <a:rPr b="1" lang="es">
                <a:solidFill>
                  <a:srgbClr val="F9CB9C"/>
                </a:solidFill>
              </a:rPr>
              <a:t>Consejo de Seguridad </a:t>
            </a:r>
            <a:r>
              <a:rPr lang="es"/>
              <a:t>le corresponde proceder a “</a:t>
            </a:r>
            <a:r>
              <a:rPr i="1" lang="es"/>
              <a:t>la </a:t>
            </a:r>
            <a:r>
              <a:rPr b="1" i="1" lang="es"/>
              <a:t>elaboración de planes</a:t>
            </a:r>
            <a:r>
              <a:rPr i="1" lang="es"/>
              <a:t> para el establecimiento de un </a:t>
            </a:r>
            <a:r>
              <a:rPr b="1" i="1" lang="es"/>
              <a:t>sistema de regulación de armamentos</a:t>
            </a:r>
            <a:r>
              <a:rPr lang="es"/>
              <a:t>” (art.26).</a:t>
            </a:r>
            <a:endParaRPr/>
          </a:p>
          <a:p>
            <a:pPr indent="0" lvl="0" marL="0" rtl="0" algn="l">
              <a:spcBef>
                <a:spcPts val="0"/>
              </a:spcBef>
              <a:spcAft>
                <a:spcPts val="1200"/>
              </a:spcAft>
              <a:buNone/>
            </a:pPr>
            <a:r>
              <a:t/>
            </a:r>
            <a:endParaRPr/>
          </a:p>
        </p:txBody>
      </p:sp>
      <p:pic>
        <p:nvPicPr>
          <p:cNvPr id="134" name="Google Shape;134;p23"/>
          <p:cNvPicPr preferRelativeResize="0"/>
          <p:nvPr/>
        </p:nvPicPr>
        <p:blipFill>
          <a:blip r:embed="rId3">
            <a:alphaModFix/>
          </a:blip>
          <a:stretch>
            <a:fillRect/>
          </a:stretch>
        </p:blipFill>
        <p:spPr>
          <a:xfrm>
            <a:off x="5250250" y="1988675"/>
            <a:ext cx="3756324" cy="2504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40" name="Google Shape;140;p24"/>
          <p:cNvSpPr txBox="1"/>
          <p:nvPr>
            <p:ph idx="1" type="body"/>
          </p:nvPr>
        </p:nvSpPr>
        <p:spPr>
          <a:xfrm>
            <a:off x="387900" y="1489825"/>
            <a:ext cx="48624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El desarme y la ONU</a:t>
            </a:r>
            <a:endParaRPr b="1">
              <a:solidFill>
                <a:srgbClr val="EA9999"/>
              </a:solidFill>
            </a:endParaRPr>
          </a:p>
          <a:p>
            <a:pPr indent="0" lvl="0" marL="0" rtl="0" algn="l">
              <a:spcBef>
                <a:spcPts val="0"/>
              </a:spcBef>
              <a:spcAft>
                <a:spcPts val="1200"/>
              </a:spcAft>
              <a:buNone/>
            </a:pPr>
            <a:r>
              <a:rPr lang="es"/>
              <a:t>En 1952, la Asamblea General, por medio de su</a:t>
            </a:r>
            <a:r>
              <a:rPr b="1" lang="es">
                <a:solidFill>
                  <a:srgbClr val="F9CB9C"/>
                </a:solidFill>
              </a:rPr>
              <a:t> Resolución 502 (VI)</a:t>
            </a:r>
            <a:r>
              <a:rPr lang="es"/>
              <a:t>, de enero de 1952, creó la </a:t>
            </a:r>
            <a:r>
              <a:rPr b="1" lang="es">
                <a:solidFill>
                  <a:srgbClr val="EA9999"/>
                </a:solidFill>
              </a:rPr>
              <a:t>Comisión de Desarme de las Naciones Unidas</a:t>
            </a:r>
            <a:r>
              <a:rPr lang="es"/>
              <a:t> que quedó bajo la dirección del </a:t>
            </a:r>
            <a:r>
              <a:rPr b="1" lang="es"/>
              <a:t>Consejo de Seguridad</a:t>
            </a:r>
            <a:r>
              <a:rPr lang="es"/>
              <a:t>, con un mandato general sobre </a:t>
            </a:r>
            <a:r>
              <a:rPr b="1" lang="es"/>
              <a:t>cuestiones relativas al desarme</a:t>
            </a:r>
            <a:r>
              <a:rPr lang="es"/>
              <a:t>. </a:t>
            </a:r>
            <a:br>
              <a:rPr lang="es"/>
            </a:br>
            <a:r>
              <a:rPr lang="es"/>
              <a:t>Después de 1959, sin embargo, la comisión se reunió en contadas ocasiones.</a:t>
            </a:r>
            <a:endParaRPr/>
          </a:p>
        </p:txBody>
      </p:sp>
      <p:pic>
        <p:nvPicPr>
          <p:cNvPr id="141" name="Google Shape;141;p24"/>
          <p:cNvPicPr preferRelativeResize="0"/>
          <p:nvPr/>
        </p:nvPicPr>
        <p:blipFill>
          <a:blip r:embed="rId3">
            <a:alphaModFix/>
          </a:blip>
          <a:stretch>
            <a:fillRect/>
          </a:stretch>
        </p:blipFill>
        <p:spPr>
          <a:xfrm>
            <a:off x="5250250" y="1988675"/>
            <a:ext cx="3756324" cy="2504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47" name="Google Shape;147;p25"/>
          <p:cNvSpPr txBox="1"/>
          <p:nvPr>
            <p:ph idx="1" type="body"/>
          </p:nvPr>
        </p:nvSpPr>
        <p:spPr>
          <a:xfrm>
            <a:off x="387900" y="1489825"/>
            <a:ext cx="46206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El desarme y la ONU</a:t>
            </a:r>
            <a:endParaRPr b="1">
              <a:solidFill>
                <a:srgbClr val="EA9999"/>
              </a:solidFill>
            </a:endParaRPr>
          </a:p>
          <a:p>
            <a:pPr indent="0" lvl="0" marL="0" rtl="0" algn="l">
              <a:spcBef>
                <a:spcPts val="0"/>
              </a:spcBef>
              <a:spcAft>
                <a:spcPts val="1200"/>
              </a:spcAft>
              <a:buNone/>
            </a:pPr>
            <a:r>
              <a:rPr lang="es"/>
              <a:t>En 1978, durante el primer período extraordinario de sesiones de la Asamblea General dedicado al desarme, se estableció una </a:t>
            </a:r>
            <a:r>
              <a:rPr b="1" lang="es">
                <a:solidFill>
                  <a:srgbClr val="F9CB9C"/>
                </a:solidFill>
              </a:rPr>
              <a:t>nueva Comisión de Desarme como órgano subsidiario de la Asamblea </a:t>
            </a:r>
            <a:r>
              <a:rPr lang="es"/>
              <a:t>integrada por todos los Estados Miembros de las Naciones Unidas. </a:t>
            </a:r>
            <a:endParaRPr/>
          </a:p>
        </p:txBody>
      </p:sp>
      <p:pic>
        <p:nvPicPr>
          <p:cNvPr id="148" name="Google Shape;148;p25"/>
          <p:cNvPicPr preferRelativeResize="0"/>
          <p:nvPr/>
        </p:nvPicPr>
        <p:blipFill>
          <a:blip r:embed="rId3">
            <a:alphaModFix/>
          </a:blip>
          <a:stretch>
            <a:fillRect/>
          </a:stretch>
        </p:blipFill>
        <p:spPr>
          <a:xfrm>
            <a:off x="5250250" y="1988675"/>
            <a:ext cx="3756324" cy="250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54" name="Google Shape;154;p26"/>
          <p:cNvSpPr txBox="1"/>
          <p:nvPr>
            <p:ph idx="1" type="body"/>
          </p:nvPr>
        </p:nvSpPr>
        <p:spPr>
          <a:xfrm>
            <a:off x="387900" y="1489825"/>
            <a:ext cx="48624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El desarme y la ONU</a:t>
            </a:r>
            <a:endParaRPr b="1">
              <a:solidFill>
                <a:srgbClr val="EA9999"/>
              </a:solidFill>
            </a:endParaRPr>
          </a:p>
          <a:p>
            <a:pPr indent="0" lvl="0" marL="0" rtl="0" algn="l">
              <a:spcBef>
                <a:spcPts val="0"/>
              </a:spcBef>
              <a:spcAft>
                <a:spcPts val="0"/>
              </a:spcAft>
              <a:buNone/>
            </a:pPr>
            <a:r>
              <a:rPr lang="es"/>
              <a:t>Esta </a:t>
            </a:r>
            <a:r>
              <a:rPr b="1" lang="es">
                <a:solidFill>
                  <a:srgbClr val="F9CB9C"/>
                </a:solidFill>
              </a:rPr>
              <a:t>nueva Comisión de Desarme </a:t>
            </a:r>
            <a:r>
              <a:rPr lang="es"/>
              <a:t>estaba i</a:t>
            </a:r>
            <a:r>
              <a:rPr lang="es"/>
              <a:t>ntegrada por todos los Estados Miembros de las Naciones Unidas. </a:t>
            </a:r>
            <a:br>
              <a:rPr lang="es"/>
            </a:br>
            <a:r>
              <a:rPr lang="es"/>
              <a:t>Fue concebida como un </a:t>
            </a:r>
            <a:r>
              <a:rPr b="1" lang="es"/>
              <a:t>órgano de deliberación</a:t>
            </a:r>
            <a:r>
              <a:rPr lang="es"/>
              <a:t>, con la misión de examinar una gran variedad de cuestiones en el ámbito del desarme y elaborar recomendaciones en esa materia.</a:t>
            </a:r>
            <a:endParaRPr/>
          </a:p>
          <a:p>
            <a:pPr indent="0" lvl="0" marL="0" rtl="0" algn="l">
              <a:spcBef>
                <a:spcPts val="1200"/>
              </a:spcBef>
              <a:spcAft>
                <a:spcPts val="1200"/>
              </a:spcAft>
              <a:buNone/>
            </a:pPr>
            <a:r>
              <a:t/>
            </a:r>
            <a:endParaRPr/>
          </a:p>
        </p:txBody>
      </p:sp>
      <p:pic>
        <p:nvPicPr>
          <p:cNvPr id="155" name="Google Shape;155;p26"/>
          <p:cNvPicPr preferRelativeResize="0"/>
          <p:nvPr/>
        </p:nvPicPr>
        <p:blipFill>
          <a:blip r:embed="rId3">
            <a:alphaModFix/>
          </a:blip>
          <a:stretch>
            <a:fillRect/>
          </a:stretch>
        </p:blipFill>
        <p:spPr>
          <a:xfrm>
            <a:off x="5250250" y="1988675"/>
            <a:ext cx="3756324" cy="2504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61" name="Google Shape;161;p27"/>
          <p:cNvSpPr txBox="1"/>
          <p:nvPr>
            <p:ph idx="1" type="body"/>
          </p:nvPr>
        </p:nvSpPr>
        <p:spPr>
          <a:xfrm>
            <a:off x="387900" y="1489825"/>
            <a:ext cx="59709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a:t>
            </a:r>
            <a:r>
              <a:rPr b="1" lang="es">
                <a:solidFill>
                  <a:srgbClr val="EA9999"/>
                </a:solidFill>
              </a:rPr>
              <a:t>rmas nucleares</a:t>
            </a:r>
            <a:br>
              <a:rPr b="1" lang="es">
                <a:solidFill>
                  <a:srgbClr val="EA9999"/>
                </a:solidFill>
              </a:rPr>
            </a:br>
            <a:endParaRPr b="1">
              <a:solidFill>
                <a:srgbClr val="EA9999"/>
              </a:solidFill>
            </a:endParaRPr>
          </a:p>
          <a:p>
            <a:pPr indent="0" lvl="0" marL="0" rtl="0" algn="l">
              <a:spcBef>
                <a:spcPts val="1200"/>
              </a:spcBef>
              <a:spcAft>
                <a:spcPts val="1200"/>
              </a:spcAft>
              <a:buNone/>
            </a:pPr>
            <a:r>
              <a:t/>
            </a:r>
            <a:endParaRPr b="1">
              <a:solidFill>
                <a:srgbClr val="EA9999"/>
              </a:solidFill>
            </a:endParaRPr>
          </a:p>
        </p:txBody>
      </p:sp>
      <p:pic>
        <p:nvPicPr>
          <p:cNvPr id="162" name="Google Shape;162;p27"/>
          <p:cNvPicPr preferRelativeResize="0"/>
          <p:nvPr/>
        </p:nvPicPr>
        <p:blipFill>
          <a:blip r:embed="rId3">
            <a:alphaModFix/>
          </a:blip>
          <a:stretch>
            <a:fillRect/>
          </a:stretch>
        </p:blipFill>
        <p:spPr>
          <a:xfrm>
            <a:off x="1497175" y="2053100"/>
            <a:ext cx="6149652" cy="3032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68" name="Google Shape;168;p28"/>
          <p:cNvSpPr txBox="1"/>
          <p:nvPr>
            <p:ph idx="1" type="body"/>
          </p:nvPr>
        </p:nvSpPr>
        <p:spPr>
          <a:xfrm>
            <a:off x="387900" y="1489825"/>
            <a:ext cx="59709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a:t>
            </a:r>
            <a:r>
              <a:rPr b="1" lang="es">
                <a:solidFill>
                  <a:srgbClr val="EA9999"/>
                </a:solidFill>
              </a:rPr>
              <a:t>rmas nucleares</a:t>
            </a:r>
            <a:br>
              <a:rPr b="1" lang="es">
                <a:solidFill>
                  <a:srgbClr val="EA9999"/>
                </a:solidFill>
              </a:rPr>
            </a:br>
            <a:r>
              <a:rPr b="1" lang="es"/>
              <a:t>Solo nueve países en el mundo tienen armas nucleares</a:t>
            </a:r>
            <a:r>
              <a:rPr lang="es"/>
              <a:t>: Estados Unidos, Rusia, Reino Unido, Francia, China, India, Pakistán, Corea del Norte e Israel. </a:t>
            </a:r>
            <a:br>
              <a:rPr lang="es"/>
            </a:br>
            <a:r>
              <a:rPr lang="es"/>
              <a:t>Aunque el número total de armas nucleares en el mundo se está reduciendo, </a:t>
            </a:r>
            <a:r>
              <a:rPr b="1" lang="es">
                <a:solidFill>
                  <a:srgbClr val="F9CB9C"/>
                </a:solidFill>
              </a:rPr>
              <a:t>las nueve potencias nucleares están inmersas en programas de modernización de su arsenal </a:t>
            </a:r>
            <a:r>
              <a:rPr lang="es"/>
              <a:t>nuclear, </a:t>
            </a:r>
            <a:r>
              <a:rPr lang="es">
                <a:uFill>
                  <a:noFill/>
                </a:uFill>
                <a:hlinkClick r:id="rId3"/>
              </a:rPr>
              <a:t>según informa el Stockholm International Peace Research Institute (SIPRI)</a:t>
            </a:r>
            <a:r>
              <a:rPr lang="es"/>
              <a:t>. </a:t>
            </a:r>
            <a:r>
              <a:rPr b="1" lang="es">
                <a:solidFill>
                  <a:srgbClr val="EA9999"/>
                </a:solidFill>
              </a:rPr>
              <a:t>Solo Rusia y Estados Unidos acumulan el 98% del arsenal nuclear mundial</a:t>
            </a:r>
            <a:r>
              <a:rPr lang="es"/>
              <a:t>.</a:t>
            </a:r>
            <a:endParaRPr b="1"/>
          </a:p>
          <a:p>
            <a:pPr indent="0" lvl="0" marL="0" rtl="0" algn="l">
              <a:spcBef>
                <a:spcPts val="1200"/>
              </a:spcBef>
              <a:spcAft>
                <a:spcPts val="1200"/>
              </a:spcAft>
              <a:buNone/>
            </a:pPr>
            <a:r>
              <a:t/>
            </a:r>
            <a:endParaRPr b="1">
              <a:solidFill>
                <a:srgbClr val="EA9999"/>
              </a:solidFill>
            </a:endParaRPr>
          </a:p>
        </p:txBody>
      </p:sp>
      <p:pic>
        <p:nvPicPr>
          <p:cNvPr id="169" name="Google Shape;169;p28"/>
          <p:cNvPicPr preferRelativeResize="0"/>
          <p:nvPr/>
        </p:nvPicPr>
        <p:blipFill>
          <a:blip r:embed="rId4">
            <a:alphaModFix/>
          </a:blip>
          <a:stretch>
            <a:fillRect/>
          </a:stretch>
        </p:blipFill>
        <p:spPr>
          <a:xfrm>
            <a:off x="6358800" y="2366538"/>
            <a:ext cx="2687724" cy="1325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75" name="Google Shape;175;p29"/>
          <p:cNvSpPr txBox="1"/>
          <p:nvPr>
            <p:ph idx="1" type="body"/>
          </p:nvPr>
        </p:nvSpPr>
        <p:spPr>
          <a:xfrm>
            <a:off x="387900" y="1489825"/>
            <a:ext cx="59709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Armas nucleares</a:t>
            </a:r>
            <a:br>
              <a:rPr b="1" lang="es">
                <a:solidFill>
                  <a:srgbClr val="EA9999"/>
                </a:solidFill>
              </a:rPr>
            </a:br>
            <a:endParaRPr b="1">
              <a:solidFill>
                <a:srgbClr val="EA9999"/>
              </a:solidFill>
            </a:endParaRPr>
          </a:p>
          <a:p>
            <a:pPr indent="0" lvl="0" marL="0" rtl="0" algn="l">
              <a:spcBef>
                <a:spcPts val="1200"/>
              </a:spcBef>
              <a:spcAft>
                <a:spcPts val="0"/>
              </a:spcAft>
              <a:buNone/>
            </a:pPr>
            <a:r>
              <a:rPr lang="es"/>
              <a:t>Sólo Japón ha sufrido las consecuencias del botón nuclear y, desde entonces, los que ya tenían en sus manos la poderosa bomba empezaron a reflexionar sobre las consecuencias de un planeta plagado de botones nucleares.</a:t>
            </a:r>
            <a:endParaRPr/>
          </a:p>
          <a:p>
            <a:pPr indent="0" lvl="0" marL="0" rtl="0" algn="l">
              <a:spcBef>
                <a:spcPts val="1200"/>
              </a:spcBef>
              <a:spcAft>
                <a:spcPts val="1200"/>
              </a:spcAft>
              <a:buNone/>
            </a:pPr>
            <a:r>
              <a:t/>
            </a:r>
            <a:endParaRPr b="1"/>
          </a:p>
        </p:txBody>
      </p:sp>
      <p:pic>
        <p:nvPicPr>
          <p:cNvPr id="176" name="Google Shape;176;p29"/>
          <p:cNvPicPr preferRelativeResize="0"/>
          <p:nvPr/>
        </p:nvPicPr>
        <p:blipFill>
          <a:blip r:embed="rId3">
            <a:alphaModFix/>
          </a:blip>
          <a:stretch>
            <a:fillRect/>
          </a:stretch>
        </p:blipFill>
        <p:spPr>
          <a:xfrm>
            <a:off x="6358800" y="2366538"/>
            <a:ext cx="2687724" cy="1325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82" name="Google Shape;182;p30"/>
          <p:cNvSpPr txBox="1"/>
          <p:nvPr>
            <p:ph idx="1" type="body"/>
          </p:nvPr>
        </p:nvSpPr>
        <p:spPr>
          <a:xfrm>
            <a:off x="387900" y="1489825"/>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Armas nucleares</a:t>
            </a:r>
            <a:endParaRPr b="1">
              <a:solidFill>
                <a:srgbClr val="EA9999"/>
              </a:solidFill>
            </a:endParaRPr>
          </a:p>
          <a:p>
            <a:pPr indent="0" lvl="0" marL="0" rtl="0" algn="l">
              <a:spcBef>
                <a:spcPts val="1200"/>
              </a:spcBef>
              <a:spcAft>
                <a:spcPts val="0"/>
              </a:spcAft>
              <a:buNone/>
            </a:pPr>
            <a:r>
              <a:rPr lang="es"/>
              <a:t>Con el </a:t>
            </a:r>
            <a:r>
              <a:rPr b="1" lang="es">
                <a:solidFill>
                  <a:srgbClr val="F9CB9C"/>
                </a:solidFill>
                <a:uFill>
                  <a:noFill/>
                </a:uFill>
                <a:hlinkClick r:id="rId3">
                  <a:extLst>
                    <a:ext uri="{A12FA001-AC4F-418D-AE19-62706E023703}">
                      <ahyp:hlinkClr val="tx"/>
                    </a:ext>
                  </a:extLst>
                </a:hlinkClick>
              </a:rPr>
              <a:t>Tratado de No Proliferación (TNP)</a:t>
            </a:r>
            <a:r>
              <a:rPr lang="es"/>
              <a:t>, firmado por 191 Estados, comenzó una nueva era. </a:t>
            </a:r>
            <a:br>
              <a:rPr lang="es"/>
            </a:br>
            <a:r>
              <a:rPr lang="es"/>
              <a:t>Sin embargo, este tratado es el “</a:t>
            </a:r>
            <a:r>
              <a:rPr b="1" lang="es"/>
              <a:t>más discriminatorio</a:t>
            </a:r>
            <a:r>
              <a:rPr lang="es"/>
              <a:t>” porque desde 1970 </a:t>
            </a:r>
            <a:r>
              <a:rPr b="1" lang="es">
                <a:solidFill>
                  <a:srgbClr val="F9CB9C"/>
                </a:solidFill>
              </a:rPr>
              <a:t>prohíbe la obtención y el uso de armas nucleares a todos sus miembros</a:t>
            </a:r>
            <a:r>
              <a:rPr lang="es"/>
              <a:t>; excepto a los que por aquel entonces ya tenían armas nucleares: Estados Unidos, Rusia, China, Francia y Reino Unido —los cinco miembros permanentes del Consejo de Seguridad de la ONU—. </a:t>
            </a:r>
            <a:r>
              <a:rPr b="1" lang="es"/>
              <a:t>El tratado da a cinco miembros el derecho a tener armas nucleares y al resto, no</a:t>
            </a:r>
            <a:r>
              <a:rPr lang="es"/>
              <a:t>.</a:t>
            </a:r>
            <a:endParaRPr/>
          </a:p>
          <a:p>
            <a:pPr indent="0" lvl="0" marL="0" rtl="0" algn="l">
              <a:spcBef>
                <a:spcPts val="1200"/>
              </a:spcBef>
              <a:spcAft>
                <a:spcPts val="0"/>
              </a:spcAft>
              <a:buNone/>
            </a:pPr>
            <a:r>
              <a:t/>
            </a:r>
            <a:endParaRPr b="1"/>
          </a:p>
          <a:p>
            <a:pPr indent="0" lvl="0" marL="0" rtl="0" algn="l">
              <a:spcBef>
                <a:spcPts val="1200"/>
              </a:spcBef>
              <a:spcAft>
                <a:spcPts val="0"/>
              </a:spcAft>
              <a:buNone/>
            </a:pPr>
            <a:r>
              <a:t/>
            </a:r>
            <a:endParaRPr b="1">
              <a:solidFill>
                <a:srgbClr val="EA9999"/>
              </a:solidFill>
            </a:endParaRPr>
          </a:p>
          <a:p>
            <a:pPr indent="0" lvl="0" marL="0" rtl="0" algn="l">
              <a:spcBef>
                <a:spcPts val="1200"/>
              </a:spcBef>
              <a:spcAft>
                <a:spcPts val="1200"/>
              </a:spcAft>
              <a:buNone/>
            </a:pPr>
            <a:r>
              <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88" name="Google Shape;188;p31"/>
          <p:cNvSpPr txBox="1"/>
          <p:nvPr>
            <p:ph idx="1" type="body"/>
          </p:nvPr>
        </p:nvSpPr>
        <p:spPr>
          <a:xfrm>
            <a:off x="387900" y="1489825"/>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a:solidFill>
                  <a:srgbClr val="EA9999"/>
                </a:solidFill>
              </a:rPr>
              <a:t>Armas nucleares</a:t>
            </a:r>
            <a:br>
              <a:rPr lang="es"/>
            </a:br>
            <a:r>
              <a:rPr lang="es"/>
              <a:t>Los acuerdos recogidos en el TNP se pueden ver comprometidos porque:</a:t>
            </a:r>
            <a:br>
              <a:rPr lang="es"/>
            </a:br>
            <a:br>
              <a:rPr lang="es"/>
            </a:br>
            <a:r>
              <a:rPr lang="es"/>
              <a:t>→ Las cinco potencias nucleares lícitas en relación con el TNP (China, los Estados Unidos, Francia, Gran Bretaña y Rusia) han pasado por alto las obligaciones relativas a desarme que estipula el TNP.</a:t>
            </a:r>
            <a:br>
              <a:rPr lang="es"/>
            </a:br>
            <a:r>
              <a:rPr lang="es"/>
              <a:t>→ Tres Estados poseedores de armas nucleares no son partes en el Tratado: la India, Israel y el Pakistán.</a:t>
            </a:r>
            <a:br>
              <a:rPr lang="es"/>
            </a:b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70" name="Google Shape;70;p14"/>
          <p:cNvSpPr txBox="1"/>
          <p:nvPr>
            <p:ph idx="1" type="body"/>
          </p:nvPr>
        </p:nvSpPr>
        <p:spPr>
          <a:xfrm>
            <a:off x="387900" y="1489825"/>
            <a:ext cx="5332500" cy="3078900"/>
          </a:xfrm>
          <a:prstGeom prst="rect">
            <a:avLst/>
          </a:prstGeom>
        </p:spPr>
        <p:txBody>
          <a:bodyPr anchorCtr="0" anchor="t" bIns="91425" lIns="91425" spcFirstLastPara="1" rIns="91425" wrap="square" tIns="91425">
            <a:noAutofit/>
          </a:bodyPr>
          <a:lstStyle/>
          <a:p>
            <a:pPr indent="177800" lvl="0" marL="0" rtl="0" algn="l">
              <a:spcBef>
                <a:spcPts val="0"/>
              </a:spcBef>
              <a:spcAft>
                <a:spcPts val="0"/>
              </a:spcAft>
              <a:buNone/>
            </a:pPr>
            <a:r>
              <a:t/>
            </a:r>
            <a:endParaRPr/>
          </a:p>
          <a:p>
            <a:pPr indent="177800" lvl="0" marL="0" rtl="0" algn="l">
              <a:spcBef>
                <a:spcPts val="0"/>
              </a:spcBef>
              <a:spcAft>
                <a:spcPts val="0"/>
              </a:spcAft>
              <a:buNone/>
            </a:pPr>
            <a:r>
              <a:t/>
            </a:r>
            <a:endParaRPr/>
          </a:p>
          <a:p>
            <a:pPr indent="0" lvl="0" marL="0" rtl="0" algn="l">
              <a:spcBef>
                <a:spcPts val="0"/>
              </a:spcBef>
              <a:spcAft>
                <a:spcPts val="0"/>
              </a:spcAft>
              <a:buNone/>
            </a:pPr>
            <a:r>
              <a:rPr lang="es"/>
              <a:t>Las dificultades para lograr el desarme son muchas y de diversa índole. Los </a:t>
            </a:r>
            <a:r>
              <a:rPr b="1" lang="es"/>
              <a:t>Estados aceptan el desarme de un modo limitado</a:t>
            </a:r>
            <a:r>
              <a:rPr lang="es"/>
              <a:t> siempre que no modifique la correlación de fuerzas existente. </a:t>
            </a:r>
            <a:endParaRPr/>
          </a:p>
        </p:txBody>
      </p:sp>
      <p:pic>
        <p:nvPicPr>
          <p:cNvPr id="71" name="Google Shape;71;p14"/>
          <p:cNvPicPr preferRelativeResize="0"/>
          <p:nvPr/>
        </p:nvPicPr>
        <p:blipFill>
          <a:blip r:embed="rId3">
            <a:alphaModFix/>
          </a:blip>
          <a:stretch>
            <a:fillRect/>
          </a:stretch>
        </p:blipFill>
        <p:spPr>
          <a:xfrm>
            <a:off x="5720475" y="2247650"/>
            <a:ext cx="3320250" cy="1735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94" name="Google Shape;194;p32"/>
          <p:cNvSpPr txBox="1"/>
          <p:nvPr>
            <p:ph idx="1" type="body"/>
          </p:nvPr>
        </p:nvSpPr>
        <p:spPr>
          <a:xfrm>
            <a:off x="387900" y="1489825"/>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Armas nucleares</a:t>
            </a:r>
            <a:br>
              <a:rPr lang="es"/>
            </a:br>
            <a:r>
              <a:rPr lang="es"/>
              <a:t>Los acuerdos recogidos en el TNP se pueden ver comprometidos porque:</a:t>
            </a:r>
            <a:endParaRPr/>
          </a:p>
          <a:p>
            <a:pPr indent="0" lvl="0" marL="0" rtl="0" algn="l">
              <a:spcBef>
                <a:spcPts val="1200"/>
              </a:spcBef>
              <a:spcAft>
                <a:spcPts val="1200"/>
              </a:spcAft>
              <a:buNone/>
            </a:pPr>
            <a:r>
              <a:rPr lang="es"/>
              <a:t>→ Por ser un acuerdo intergubernamental, el TNP no abarca a grupos no estatales, incluidos los terroristas.</a:t>
            </a:r>
            <a:br>
              <a:rPr lang="es"/>
            </a:br>
            <a:r>
              <a:rPr lang="es"/>
              <a:t>→ Es posible que algunos Estados partes en el Tratado estén tratando de eludir sus obligaciones de no proliferación, en tanto que la República Popular Democrática de Corea se ha retirado del Tratado y ha realizado ensayos con armas nucleares.</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00" name="Google Shape;200;p33"/>
          <p:cNvSpPr txBox="1"/>
          <p:nvPr>
            <p:ph idx="1" type="body"/>
          </p:nvPr>
        </p:nvSpPr>
        <p:spPr>
          <a:xfrm>
            <a:off x="387900" y="1489825"/>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Armas nucleares</a:t>
            </a:r>
            <a:br>
              <a:rPr lang="es"/>
            </a:br>
            <a:r>
              <a:rPr lang="es"/>
              <a:t>Los acuerdos recogidos en el TNP se pueden ver comprometidos porque:</a:t>
            </a:r>
            <a:br>
              <a:rPr lang="es"/>
            </a:br>
            <a:br>
              <a:rPr lang="es"/>
            </a:br>
            <a:r>
              <a:rPr lang="es"/>
              <a:t>→ Muchos países están interesados en la energía nuclear debido a las crecientes inquietudes en relación con el medio ambiente y con los precios de los combustibles fósiles, lo que plantea cuestiones de seguridad y producción de armamentos.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b="1"/>
          </a:p>
          <a:p>
            <a:pPr indent="0" lvl="0" marL="0" rtl="0" algn="l">
              <a:spcBef>
                <a:spcPts val="1200"/>
              </a:spcBef>
              <a:spcAft>
                <a:spcPts val="0"/>
              </a:spcAft>
              <a:buNone/>
            </a:pPr>
            <a:r>
              <a:t/>
            </a:r>
            <a:endParaRPr b="1">
              <a:solidFill>
                <a:srgbClr val="EA9999"/>
              </a:solidFill>
            </a:endParaRPr>
          </a:p>
          <a:p>
            <a:pPr indent="0" lvl="0" marL="0" rtl="0" algn="l">
              <a:spcBef>
                <a:spcPts val="1200"/>
              </a:spcBef>
              <a:spcAft>
                <a:spcPts val="1200"/>
              </a:spcAft>
              <a:buNone/>
            </a:pPr>
            <a:r>
              <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06" name="Google Shape;206;p34"/>
          <p:cNvSpPr txBox="1"/>
          <p:nvPr>
            <p:ph idx="1" type="body"/>
          </p:nvPr>
        </p:nvSpPr>
        <p:spPr>
          <a:xfrm>
            <a:off x="387900" y="1489825"/>
            <a:ext cx="54063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Armas nucleares</a:t>
            </a:r>
            <a:br>
              <a:rPr lang="es"/>
            </a:br>
            <a:br>
              <a:rPr lang="es"/>
            </a:br>
            <a:r>
              <a:rPr b="1" lang="es">
                <a:solidFill>
                  <a:srgbClr val="F9CB9C"/>
                </a:solidFill>
              </a:rPr>
              <a:t>¿Dónde está la solución?</a:t>
            </a:r>
            <a:br>
              <a:rPr lang="es"/>
            </a:br>
            <a:r>
              <a:rPr lang="es"/>
              <a:t>Concentrarse en la no proliferación y desentenderse del desarme garantiza que no se conseguirá ninguno de los dos objetivos.</a:t>
            </a:r>
            <a:r>
              <a:rPr b="1" lang="es"/>
              <a:t> La mejor y única garantía de la no proliferación es el desarme</a:t>
            </a:r>
            <a:r>
              <a:rPr lang="es"/>
              <a:t>. Por consiguiente, si deseamos la no proliferación debemos prepararnos para el desarme.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b="1"/>
          </a:p>
          <a:p>
            <a:pPr indent="0" lvl="0" marL="0" rtl="0" algn="l">
              <a:spcBef>
                <a:spcPts val="1200"/>
              </a:spcBef>
              <a:spcAft>
                <a:spcPts val="0"/>
              </a:spcAft>
              <a:buNone/>
            </a:pPr>
            <a:r>
              <a:t/>
            </a:r>
            <a:endParaRPr b="1">
              <a:solidFill>
                <a:srgbClr val="EA9999"/>
              </a:solidFill>
            </a:endParaRPr>
          </a:p>
          <a:p>
            <a:pPr indent="0" lvl="0" marL="0" rtl="0" algn="l">
              <a:spcBef>
                <a:spcPts val="1200"/>
              </a:spcBef>
              <a:spcAft>
                <a:spcPts val="1200"/>
              </a:spcAft>
              <a:buNone/>
            </a:pPr>
            <a:r>
              <a:t/>
            </a:r>
            <a:endParaRPr b="1"/>
          </a:p>
        </p:txBody>
      </p:sp>
      <p:pic>
        <p:nvPicPr>
          <p:cNvPr id="207" name="Google Shape;207;p34"/>
          <p:cNvPicPr preferRelativeResize="0"/>
          <p:nvPr/>
        </p:nvPicPr>
        <p:blipFill>
          <a:blip r:embed="rId3">
            <a:alphaModFix/>
          </a:blip>
          <a:stretch>
            <a:fillRect/>
          </a:stretch>
        </p:blipFill>
        <p:spPr>
          <a:xfrm>
            <a:off x="5707175" y="2074600"/>
            <a:ext cx="3165700" cy="2106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13" name="Google Shape;213;p35"/>
          <p:cNvSpPr txBox="1"/>
          <p:nvPr>
            <p:ph idx="1" type="body"/>
          </p:nvPr>
        </p:nvSpPr>
        <p:spPr>
          <a:xfrm>
            <a:off x="387900" y="1489825"/>
            <a:ext cx="59709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Tratado sobre la prohibición de las armas nucleares</a:t>
            </a:r>
            <a:br>
              <a:rPr b="1" lang="es">
                <a:solidFill>
                  <a:srgbClr val="EA9999"/>
                </a:solidFill>
              </a:rPr>
            </a:br>
            <a:endParaRPr b="1">
              <a:solidFill>
                <a:srgbClr val="EA9999"/>
              </a:solidFill>
            </a:endParaRPr>
          </a:p>
          <a:p>
            <a:pPr indent="0" lvl="0" marL="0" rtl="0" algn="l">
              <a:spcBef>
                <a:spcPts val="1200"/>
              </a:spcBef>
              <a:spcAft>
                <a:spcPts val="1200"/>
              </a:spcAft>
              <a:buNone/>
            </a:pPr>
            <a:r>
              <a:rPr lang="es"/>
              <a:t>Con la entrada en vigor del </a:t>
            </a:r>
            <a:r>
              <a:rPr b="1" lang="es"/>
              <a:t>Tratado sobre la Prohibición de las Armas Nucleares</a:t>
            </a:r>
            <a:r>
              <a:rPr lang="es"/>
              <a:t> (TPAN), con 54 Estados partes, seguida cuatro días más tarde por el acuerdo entre Estados Unidos y Rusia para extender otros cinco años el Nuevo Tratado de Reducción de Armas Estratégicas, conocido como Nuevo START, nos encontramos ante un nuevo escenario del desarme.</a:t>
            </a:r>
            <a:endParaRPr b="1">
              <a:solidFill>
                <a:srgbClr val="EA9999"/>
              </a:solidFill>
            </a:endParaRPr>
          </a:p>
        </p:txBody>
      </p:sp>
      <p:pic>
        <p:nvPicPr>
          <p:cNvPr id="214" name="Google Shape;214;p35"/>
          <p:cNvPicPr preferRelativeResize="0"/>
          <p:nvPr/>
        </p:nvPicPr>
        <p:blipFill>
          <a:blip r:embed="rId3">
            <a:alphaModFix/>
          </a:blip>
          <a:stretch>
            <a:fillRect/>
          </a:stretch>
        </p:blipFill>
        <p:spPr>
          <a:xfrm>
            <a:off x="6204663" y="2385425"/>
            <a:ext cx="2847975" cy="1600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20" name="Google Shape;220;p36"/>
          <p:cNvSpPr txBox="1"/>
          <p:nvPr>
            <p:ph idx="1" type="body"/>
          </p:nvPr>
        </p:nvSpPr>
        <p:spPr>
          <a:xfrm>
            <a:off x="387900" y="1489825"/>
            <a:ext cx="59586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Tratado sobre la prohibición de las armas nucleares</a:t>
            </a:r>
            <a:br>
              <a:rPr b="1" lang="es">
                <a:solidFill>
                  <a:srgbClr val="EA9999"/>
                </a:solidFill>
              </a:rPr>
            </a:br>
            <a:endParaRPr b="1">
              <a:solidFill>
                <a:srgbClr val="EA9999"/>
              </a:solidFill>
            </a:endParaRPr>
          </a:p>
          <a:p>
            <a:pPr indent="0" lvl="0" marL="0" rtl="0" algn="l">
              <a:spcBef>
                <a:spcPts val="1200"/>
              </a:spcBef>
              <a:spcAft>
                <a:spcPts val="1200"/>
              </a:spcAft>
              <a:buNone/>
            </a:pPr>
            <a:r>
              <a:rPr lang="es"/>
              <a:t>Pese al gran número de países partidarios del desarme, así como el compromiso entre las dos grandes potencias nucleares para limitar sus respectivos arsenales, estos dos tratados están lejos de reducir las armas nucleares en el mundo de forma significativa.</a:t>
            </a:r>
            <a:endParaRPr b="1">
              <a:solidFill>
                <a:srgbClr val="EA9999"/>
              </a:solidFill>
            </a:endParaRPr>
          </a:p>
        </p:txBody>
      </p:sp>
      <p:pic>
        <p:nvPicPr>
          <p:cNvPr id="221" name="Google Shape;221;p36"/>
          <p:cNvPicPr preferRelativeResize="0"/>
          <p:nvPr/>
        </p:nvPicPr>
        <p:blipFill>
          <a:blip r:embed="rId3">
            <a:alphaModFix/>
          </a:blip>
          <a:stretch>
            <a:fillRect/>
          </a:stretch>
        </p:blipFill>
        <p:spPr>
          <a:xfrm>
            <a:off x="6204663" y="2385425"/>
            <a:ext cx="2847975" cy="1600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27" name="Google Shape;227;p37"/>
          <p:cNvSpPr txBox="1"/>
          <p:nvPr>
            <p:ph idx="1" type="body"/>
          </p:nvPr>
        </p:nvSpPr>
        <p:spPr>
          <a:xfrm>
            <a:off x="387900" y="1489825"/>
            <a:ext cx="59709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Tratado sobre la prohibición de las armas nucleares</a:t>
            </a:r>
            <a:br>
              <a:rPr b="1" lang="es">
                <a:solidFill>
                  <a:srgbClr val="EA9999"/>
                </a:solidFill>
              </a:rPr>
            </a:br>
            <a:r>
              <a:rPr lang="es"/>
              <a:t>El TPAN y el Nuevo START han puesto de relieve la existencia de dos universos paralelos en la proliferación nuclear. Por un lado, los </a:t>
            </a:r>
            <a:r>
              <a:rPr b="1" lang="es"/>
              <a:t>países nucleares y sus aliados son partidarios de mantener e incluso mejorar los arsenales</a:t>
            </a:r>
            <a:r>
              <a:rPr lang="es"/>
              <a:t> nucleares existentes, con acuerdos bilaterales para limitar la proliferación cuando sea necesario. Por otro, están los </a:t>
            </a:r>
            <a:r>
              <a:rPr b="1" lang="es"/>
              <a:t>países que no poseen armas nucleares, muchos de los cuales han sido víctimas </a:t>
            </a:r>
            <a:r>
              <a:rPr lang="es"/>
              <a:t>de las consecuencias de las pruebas nucleares.</a:t>
            </a:r>
            <a:endParaRPr/>
          </a:p>
          <a:p>
            <a:pPr indent="0" lvl="0" marL="0" rtl="0" algn="l">
              <a:spcBef>
                <a:spcPts val="1200"/>
              </a:spcBef>
              <a:spcAft>
                <a:spcPts val="0"/>
              </a:spcAft>
              <a:buNone/>
            </a:pPr>
            <a:r>
              <a:t/>
            </a:r>
            <a:endParaRPr b="1">
              <a:solidFill>
                <a:srgbClr val="EA9999"/>
              </a:solidFill>
            </a:endParaRPr>
          </a:p>
          <a:p>
            <a:pPr indent="0" lvl="0" marL="0" rtl="0" algn="l">
              <a:spcBef>
                <a:spcPts val="1200"/>
              </a:spcBef>
              <a:spcAft>
                <a:spcPts val="1200"/>
              </a:spcAft>
              <a:buNone/>
            </a:pPr>
            <a:r>
              <a:t/>
            </a:r>
            <a:endParaRPr/>
          </a:p>
        </p:txBody>
      </p:sp>
      <p:pic>
        <p:nvPicPr>
          <p:cNvPr id="228" name="Google Shape;228;p37"/>
          <p:cNvPicPr preferRelativeResize="0"/>
          <p:nvPr/>
        </p:nvPicPr>
        <p:blipFill>
          <a:blip r:embed="rId3">
            <a:alphaModFix/>
          </a:blip>
          <a:stretch>
            <a:fillRect/>
          </a:stretch>
        </p:blipFill>
        <p:spPr>
          <a:xfrm>
            <a:off x="6204663" y="2385425"/>
            <a:ext cx="2847975" cy="160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34" name="Google Shape;234;p3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a:solidFill>
                  <a:srgbClr val="EA9999"/>
                </a:solidFill>
              </a:rPr>
              <a:t>Tratado sobre la prohibición de las armas nucleares</a:t>
            </a:r>
            <a:br>
              <a:rPr b="1" lang="es">
                <a:solidFill>
                  <a:srgbClr val="EA9999"/>
                </a:solidFill>
              </a:rPr>
            </a:br>
            <a:r>
              <a:rPr lang="es"/>
              <a:t>Entró en vigor el</a:t>
            </a:r>
            <a:r>
              <a:rPr b="1" lang="es"/>
              <a:t> </a:t>
            </a:r>
            <a:r>
              <a:rPr lang="es"/>
              <a:t>pasado</a:t>
            </a:r>
            <a:r>
              <a:rPr b="1" lang="es"/>
              <a:t> 22 de enero de 2021</a:t>
            </a:r>
            <a:r>
              <a:rPr lang="es"/>
              <a:t>.</a:t>
            </a:r>
            <a:br>
              <a:rPr lang="es"/>
            </a:br>
            <a:r>
              <a:rPr lang="es"/>
              <a:t>Es el </a:t>
            </a:r>
            <a:r>
              <a:rPr b="1" lang="es"/>
              <a:t>primer acuerdo multilateral aplicable a escala mundial </a:t>
            </a:r>
            <a:r>
              <a:rPr lang="es"/>
              <a:t>que </a:t>
            </a:r>
            <a:r>
              <a:rPr b="1" lang="es">
                <a:solidFill>
                  <a:srgbClr val="F9CB9C"/>
                </a:solidFill>
              </a:rPr>
              <a:t>prohíbe íntegramente las armas nucleares</a:t>
            </a:r>
            <a:r>
              <a:rPr lang="es"/>
              <a:t>. Es también el primer acuerdo que contiene disposiciones para abordar las consecuencias humanitarias relacionadas con el ensayo y el empleo de armas nucleares. </a:t>
            </a:r>
            <a:endParaRPr/>
          </a:p>
        </p:txBody>
      </p:sp>
      <p:pic>
        <p:nvPicPr>
          <p:cNvPr id="235" name="Google Shape;235;p38"/>
          <p:cNvPicPr preferRelativeResize="0"/>
          <p:nvPr/>
        </p:nvPicPr>
        <p:blipFill>
          <a:blip r:embed="rId3">
            <a:alphaModFix/>
          </a:blip>
          <a:stretch>
            <a:fillRect/>
          </a:stretch>
        </p:blipFill>
        <p:spPr>
          <a:xfrm>
            <a:off x="4572002" y="3466877"/>
            <a:ext cx="3865450" cy="1565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41" name="Google Shape;241;p3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a:solidFill>
                  <a:srgbClr val="EA9999"/>
                </a:solidFill>
              </a:rPr>
              <a:t>Tratado sobre la prohibición de las armas nucleares</a:t>
            </a:r>
            <a:br>
              <a:rPr b="1" lang="es">
                <a:solidFill>
                  <a:srgbClr val="EA9999"/>
                </a:solidFill>
              </a:rPr>
            </a:br>
            <a:r>
              <a:rPr lang="es"/>
              <a:t>El Tratado </a:t>
            </a:r>
            <a:r>
              <a:rPr b="1" lang="es"/>
              <a:t>complementa acuerdos internacionales vigentes sobre armas nucleares,</a:t>
            </a:r>
            <a:r>
              <a:rPr lang="es"/>
              <a:t> en particular: el </a:t>
            </a:r>
            <a:r>
              <a:rPr b="1" lang="es">
                <a:solidFill>
                  <a:srgbClr val="F9CB9C"/>
                </a:solidFill>
              </a:rPr>
              <a:t>Tratado sobre la no proliferación de las armas nucleares,</a:t>
            </a:r>
            <a:r>
              <a:rPr lang="es"/>
              <a:t> el </a:t>
            </a:r>
            <a:r>
              <a:rPr b="1" lang="es">
                <a:solidFill>
                  <a:srgbClr val="F9CB9C"/>
                </a:solidFill>
              </a:rPr>
              <a:t>Tratado de prohibición completa de los ensayos nucleares</a:t>
            </a:r>
            <a:r>
              <a:rPr lang="es"/>
              <a:t> y otros acuerdos que establecen </a:t>
            </a:r>
            <a:r>
              <a:rPr b="1" lang="es">
                <a:solidFill>
                  <a:srgbClr val="F9CB9C"/>
                </a:solidFill>
              </a:rPr>
              <a:t>zonas libres de armas nucleares</a:t>
            </a:r>
            <a:r>
              <a:rPr lang="es"/>
              <a:t>.</a:t>
            </a:r>
            <a:endParaRPr/>
          </a:p>
        </p:txBody>
      </p:sp>
      <p:pic>
        <p:nvPicPr>
          <p:cNvPr id="242" name="Google Shape;242;p39"/>
          <p:cNvPicPr preferRelativeResize="0"/>
          <p:nvPr/>
        </p:nvPicPr>
        <p:blipFill>
          <a:blip r:embed="rId3">
            <a:alphaModFix/>
          </a:blip>
          <a:stretch>
            <a:fillRect/>
          </a:stretch>
        </p:blipFill>
        <p:spPr>
          <a:xfrm>
            <a:off x="4572002" y="3466877"/>
            <a:ext cx="3865450" cy="1565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248" name="Google Shape;248;p4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a:solidFill>
                  <a:srgbClr val="EA9999"/>
                </a:solidFill>
              </a:rPr>
              <a:t>Tratado sobre la prohibición de las armas nucleares</a:t>
            </a:r>
            <a:br>
              <a:rPr b="1" lang="es">
                <a:solidFill>
                  <a:srgbClr val="EA9999"/>
                </a:solidFill>
              </a:rPr>
            </a:br>
            <a:endParaRPr/>
          </a:p>
        </p:txBody>
      </p:sp>
      <p:pic>
        <p:nvPicPr>
          <p:cNvPr descr="Los países firmantes del Tratado de Prohibición de Armas Nucleares se comprometen, entre otros aspectos, a no desarrollar, adquirir, almacenar, usar o amenazar con usar armas nucleares. Pero la efectividad de este tratado negociado y aprobado en 2017 en el seno de las Naciones Unidas aparece muy mermada desde su entrada en vigor, dado el rechazo al mismo de las potencias nucleares y la OTAN.&#10;&#10;Suscriba a nuestra cadena en YouTube : &#10;http://f24.my/youtubeES&#10;&#10;En VIVO - Siga FRANCE 24 aquí &#10;http://f24.my/YTliveES&#10;&#10;Nuestro sitio :&#10;http://www.france24.com/es/&#10;&#10;Únase a la comunidad Facebook :&#10;https://www.facebook.com/FRANCE24.Espanol/&#10;&#10;Siganos en Twitter :&#10;https://twitter.com/France24_es" id="249" name="Google Shape;249;p40" title="El Tratado de Prohibición de Armas Nucleares entró en vigor tras ser ratificado por 50 países">
            <a:hlinkClick r:id="rId3"/>
          </p:cNvPr>
          <p:cNvPicPr preferRelativeResize="0"/>
          <p:nvPr/>
        </p:nvPicPr>
        <p:blipFill>
          <a:blip r:embed="rId4">
            <a:alphaModFix/>
          </a:blip>
          <a:stretch>
            <a:fillRect/>
          </a:stretch>
        </p:blipFill>
        <p:spPr>
          <a:xfrm>
            <a:off x="2568675" y="1894800"/>
            <a:ext cx="4105200" cy="307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t>La regulación de los conflictos armados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77" name="Google Shape;77;p15"/>
          <p:cNvSpPr txBox="1"/>
          <p:nvPr>
            <p:ph idx="1" type="body"/>
          </p:nvPr>
        </p:nvSpPr>
        <p:spPr>
          <a:xfrm>
            <a:off x="387900" y="1489825"/>
            <a:ext cx="5332500" cy="3078900"/>
          </a:xfrm>
          <a:prstGeom prst="rect">
            <a:avLst/>
          </a:prstGeom>
        </p:spPr>
        <p:txBody>
          <a:bodyPr anchorCtr="0" anchor="t" bIns="91425" lIns="91425" spcFirstLastPara="1" rIns="91425" wrap="square" tIns="91425">
            <a:noAutofit/>
          </a:bodyPr>
          <a:lstStyle/>
          <a:p>
            <a:pPr indent="177800" lvl="0" marL="0" rtl="0" algn="l">
              <a:spcBef>
                <a:spcPts val="0"/>
              </a:spcBef>
              <a:spcAft>
                <a:spcPts val="0"/>
              </a:spcAft>
              <a:buNone/>
            </a:pPr>
            <a:r>
              <a:t/>
            </a:r>
            <a:endParaRPr/>
          </a:p>
          <a:p>
            <a:pPr indent="17780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Los armamentos de que disponen los Estados</a:t>
            </a:r>
            <a:r>
              <a:rPr lang="es"/>
              <a:t> son ciertamente un</a:t>
            </a:r>
            <a:r>
              <a:rPr lang="es">
                <a:solidFill>
                  <a:srgbClr val="F9CB9C"/>
                </a:solidFill>
              </a:rPr>
              <a:t> </a:t>
            </a:r>
            <a:r>
              <a:rPr b="1" lang="es">
                <a:solidFill>
                  <a:srgbClr val="F9CB9C"/>
                </a:solidFill>
              </a:rPr>
              <a:t>peligro para la paz</a:t>
            </a:r>
            <a:r>
              <a:rPr b="1" lang="es"/>
              <a:t>,</a:t>
            </a:r>
            <a:r>
              <a:rPr lang="es"/>
              <a:t> pero </a:t>
            </a:r>
            <a:r>
              <a:rPr b="1" lang="es">
                <a:solidFill>
                  <a:srgbClr val="EA9999"/>
                </a:solidFill>
              </a:rPr>
              <a:t>paradójicamente</a:t>
            </a:r>
            <a:r>
              <a:rPr lang="es"/>
              <a:t> también son una </a:t>
            </a:r>
            <a:r>
              <a:rPr b="1" lang="es">
                <a:solidFill>
                  <a:srgbClr val="F9CB9C"/>
                </a:solidFill>
              </a:rPr>
              <a:t>garantía para el mantenimiento del </a:t>
            </a:r>
            <a:r>
              <a:rPr b="1" i="1" lang="es">
                <a:solidFill>
                  <a:srgbClr val="F9CB9C"/>
                </a:solidFill>
              </a:rPr>
              <a:t>status quo</a:t>
            </a:r>
            <a:r>
              <a:rPr lang="es"/>
              <a:t> o situación de correlación de fuerzas existente, al menos entre las grandes potencias.</a:t>
            </a:r>
            <a:endParaRPr/>
          </a:p>
        </p:txBody>
      </p:sp>
      <p:pic>
        <p:nvPicPr>
          <p:cNvPr id="78" name="Google Shape;78;p15"/>
          <p:cNvPicPr preferRelativeResize="0"/>
          <p:nvPr/>
        </p:nvPicPr>
        <p:blipFill>
          <a:blip r:embed="rId3">
            <a:alphaModFix/>
          </a:blip>
          <a:stretch>
            <a:fillRect/>
          </a:stretch>
        </p:blipFill>
        <p:spPr>
          <a:xfrm>
            <a:off x="5720475" y="2247650"/>
            <a:ext cx="3320250" cy="1735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60" name="Google Shape;260;p4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El Derecho Internacional Humanitario (DIH) es un </a:t>
            </a:r>
            <a:r>
              <a:rPr b="1" lang="es">
                <a:solidFill>
                  <a:srgbClr val="F9CB9C"/>
                </a:solidFill>
              </a:rPr>
              <a:t>conjunto de normas que se han establecido para humanizar los conflictos armados y evitar las consecuencias perjudiciales</a:t>
            </a:r>
            <a:r>
              <a:rPr lang="es"/>
              <a:t> de éstos.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66" name="Google Shape;266;p4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 </a:t>
            </a:r>
            <a:r>
              <a:rPr b="1" lang="es">
                <a:solidFill>
                  <a:srgbClr val="F9CB9C"/>
                </a:solidFill>
              </a:rPr>
              <a:t>Protege a las personas que no participan o que ya no participan</a:t>
            </a:r>
            <a:r>
              <a:rPr lang="es"/>
              <a:t> en los combates y limita los medios y métodos de hacer la guerra. </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 El DIH suele llamarse también</a:t>
            </a:r>
            <a:r>
              <a:rPr b="1" lang="es"/>
              <a:t> "derecho de la guerra" y "derecho de los conflictos armados".</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 </a:t>
            </a:r>
            <a:r>
              <a:rPr lang="es"/>
              <a:t>El </a:t>
            </a:r>
            <a:r>
              <a:rPr b="1" lang="es"/>
              <a:t>DIH es parte del Derecho Internacional</a:t>
            </a:r>
            <a:r>
              <a:rPr lang="es"/>
              <a:t>, que regula las </a:t>
            </a:r>
            <a:r>
              <a:rPr b="1" lang="es"/>
              <a:t>relaciones entre los Estados</a:t>
            </a:r>
            <a:r>
              <a:rPr lang="es"/>
              <a:t>. </a:t>
            </a:r>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72" name="Google Shape;272;p4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Está integrado por:</a:t>
            </a:r>
            <a:endParaRPr/>
          </a:p>
          <a:p>
            <a:pPr indent="0" lvl="0" marL="0" rtl="0" algn="l">
              <a:spcBef>
                <a:spcPts val="0"/>
              </a:spcBef>
              <a:spcAft>
                <a:spcPts val="0"/>
              </a:spcAft>
              <a:buNone/>
            </a:pPr>
            <a:r>
              <a:rPr lang="es"/>
              <a:t>→ </a:t>
            </a:r>
            <a:r>
              <a:rPr b="1" lang="es">
                <a:solidFill>
                  <a:srgbClr val="F9CB9C"/>
                </a:solidFill>
              </a:rPr>
              <a:t>acuerdos firmados entre Estado</a:t>
            </a:r>
            <a:r>
              <a:rPr b="1" lang="es">
                <a:solidFill>
                  <a:srgbClr val="F9CB9C"/>
                </a:solidFill>
              </a:rPr>
              <a:t>s</a:t>
            </a:r>
            <a:r>
              <a:rPr lang="es"/>
              <a:t> –denominados tratados o convenios–, </a:t>
            </a:r>
            <a:endParaRPr/>
          </a:p>
          <a:p>
            <a:pPr indent="0" lvl="0" marL="0" rtl="0" algn="l">
              <a:spcBef>
                <a:spcPts val="0"/>
              </a:spcBef>
              <a:spcAft>
                <a:spcPts val="0"/>
              </a:spcAft>
              <a:buNone/>
            </a:pPr>
            <a:r>
              <a:rPr lang="es"/>
              <a:t>→ el </a:t>
            </a:r>
            <a:r>
              <a:rPr b="1" lang="es">
                <a:solidFill>
                  <a:srgbClr val="F9CB9C"/>
                </a:solidFill>
              </a:rPr>
              <a:t>derecho consuetudinario internacional </a:t>
            </a:r>
            <a:r>
              <a:rPr lang="es"/>
              <a:t>que se compone a su vez de:</a:t>
            </a:r>
            <a:endParaRPr/>
          </a:p>
          <a:p>
            <a:pPr indent="0" lvl="0" marL="0" rtl="0" algn="l">
              <a:spcBef>
                <a:spcPts val="0"/>
              </a:spcBef>
              <a:spcAft>
                <a:spcPts val="0"/>
              </a:spcAft>
              <a:buNone/>
            </a:pPr>
            <a:r>
              <a:rPr lang="es"/>
              <a:t>         .- la </a:t>
            </a:r>
            <a:r>
              <a:rPr b="1" lang="es">
                <a:solidFill>
                  <a:srgbClr val="F9CB9C"/>
                </a:solidFill>
              </a:rPr>
              <a:t>práctica de los Estados</a:t>
            </a:r>
            <a:r>
              <a:rPr lang="es"/>
              <a:t> que éstos reconocen como obligatoria</a:t>
            </a:r>
            <a:endParaRPr/>
          </a:p>
          <a:p>
            <a:pPr indent="0" lvl="0" marL="0" rtl="0" algn="l">
              <a:spcBef>
                <a:spcPts val="0"/>
              </a:spcBef>
              <a:spcAft>
                <a:spcPts val="0"/>
              </a:spcAft>
              <a:buNone/>
            </a:pPr>
            <a:r>
              <a:rPr lang="es"/>
              <a:t>         .- así como por </a:t>
            </a:r>
            <a:r>
              <a:rPr b="1" lang="es">
                <a:solidFill>
                  <a:srgbClr val="F9CB9C"/>
                </a:solidFill>
              </a:rPr>
              <a:t>principios generales del derecho</a:t>
            </a:r>
            <a:r>
              <a:rPr lang="es"/>
              <a:t>. </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78" name="Google Shape;278;p4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El DIH se aplica en </a:t>
            </a:r>
            <a:r>
              <a:rPr b="1" lang="es"/>
              <a:t>situaciones de conflicto armado</a:t>
            </a:r>
            <a:r>
              <a:rPr lang="es"/>
              <a:t>.</a:t>
            </a:r>
            <a:endParaRPr/>
          </a:p>
          <a:p>
            <a:pPr indent="0" lvl="0" marL="0" rtl="0" algn="l">
              <a:spcBef>
                <a:spcPts val="0"/>
              </a:spcBef>
              <a:spcAft>
                <a:spcPts val="0"/>
              </a:spcAft>
              <a:buNone/>
            </a:pPr>
            <a:br>
              <a:rPr lang="es"/>
            </a:br>
            <a:r>
              <a:rPr b="1" lang="es"/>
              <a:t>No determina si</a:t>
            </a:r>
            <a:r>
              <a:rPr lang="es"/>
              <a:t> un Estado tiene o no tiene derecho a </a:t>
            </a:r>
            <a:r>
              <a:rPr b="1" lang="es"/>
              <a:t>recurrir a la fuerza</a:t>
            </a:r>
            <a:r>
              <a:rPr lang="es"/>
              <a:t>. Esta cuestión está regulada por una importante parte – pero distinta– del DIH, que figura en la Carta de las Naciones Unidas.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84" name="Google Shape;284;p4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rPr lang="es"/>
              <a:t>Se caracteriza por los siguientes principios generales:</a:t>
            </a:r>
            <a:endParaRPr/>
          </a:p>
          <a:p>
            <a:pPr indent="-342900" lvl="0" marL="457200" rtl="0" algn="l">
              <a:spcBef>
                <a:spcPts val="0"/>
              </a:spcBef>
              <a:spcAft>
                <a:spcPts val="0"/>
              </a:spcAft>
              <a:buClr>
                <a:srgbClr val="F9CB9C"/>
              </a:buClr>
              <a:buSzPts val="1800"/>
              <a:buChar char="●"/>
            </a:pPr>
            <a:r>
              <a:rPr b="1" lang="es">
                <a:solidFill>
                  <a:srgbClr val="F9CB9C"/>
                </a:solidFill>
              </a:rPr>
              <a:t>Principio de distinción</a:t>
            </a:r>
            <a:endParaRPr b="1">
              <a:solidFill>
                <a:srgbClr val="F9CB9C"/>
              </a:solidFill>
            </a:endParaRPr>
          </a:p>
          <a:p>
            <a:pPr indent="-342900" lvl="0" marL="457200" rtl="0" algn="l">
              <a:spcBef>
                <a:spcPts val="0"/>
              </a:spcBef>
              <a:spcAft>
                <a:spcPts val="0"/>
              </a:spcAft>
              <a:buSzPts val="1800"/>
              <a:buChar char="●"/>
            </a:pPr>
            <a:r>
              <a:rPr lang="es"/>
              <a:t>Principio de proporcionalidad</a:t>
            </a:r>
            <a:endParaRPr/>
          </a:p>
          <a:p>
            <a:pPr indent="-342900" lvl="0" marL="457200" rtl="0" algn="l">
              <a:spcBef>
                <a:spcPts val="0"/>
              </a:spcBef>
              <a:spcAft>
                <a:spcPts val="0"/>
              </a:spcAft>
              <a:buSzPts val="1800"/>
              <a:buChar char="●"/>
            </a:pPr>
            <a:r>
              <a:rPr lang="es"/>
              <a:t>Cláusula Martens</a:t>
            </a:r>
            <a:endParaRPr/>
          </a:p>
          <a:p>
            <a:pPr indent="0" lvl="0" marL="0" rtl="0" algn="l">
              <a:spcBef>
                <a:spcPts val="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90" name="Google Shape;290;p4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t/>
            </a:r>
            <a:endParaRPr>
              <a:solidFill>
                <a:srgbClr val="F9CB9C"/>
              </a:solidFill>
            </a:endParaRPr>
          </a:p>
          <a:p>
            <a:pPr indent="0" lvl="0" marL="0" rtl="0" algn="l">
              <a:spcBef>
                <a:spcPts val="0"/>
              </a:spcBef>
              <a:spcAft>
                <a:spcPts val="0"/>
              </a:spcAft>
              <a:buNone/>
            </a:pPr>
            <a:r>
              <a:rPr b="1" lang="es">
                <a:solidFill>
                  <a:srgbClr val="F9CB9C"/>
                </a:solidFill>
              </a:rPr>
              <a:t>Principio de distinción</a:t>
            </a:r>
            <a:endParaRPr b="1">
              <a:solidFill>
                <a:srgbClr val="F9CB9C"/>
              </a:solidFill>
            </a:endParaRPr>
          </a:p>
          <a:p>
            <a:pPr indent="0" lvl="0" marL="0" rtl="0" algn="l">
              <a:spcBef>
                <a:spcPts val="0"/>
              </a:spcBef>
              <a:spcAft>
                <a:spcPts val="0"/>
              </a:spcAft>
              <a:buNone/>
            </a:pPr>
            <a:r>
              <a:rPr lang="es"/>
              <a:t>→ </a:t>
            </a:r>
            <a:r>
              <a:rPr lang="es"/>
              <a:t>Obliga a las partes en un conflicto a </a:t>
            </a:r>
            <a:r>
              <a:rPr b="1" lang="es"/>
              <a:t>distinguir entre los objetivos militares y bienes civiles</a:t>
            </a:r>
            <a:r>
              <a:rPr lang="es"/>
              <a:t>, así como </a:t>
            </a:r>
            <a:r>
              <a:rPr b="1" lang="es"/>
              <a:t>combatientes y población civil</a:t>
            </a:r>
            <a:r>
              <a:rPr lang="es"/>
              <a:t>. </a:t>
            </a:r>
            <a:br>
              <a:rPr lang="es"/>
            </a:br>
            <a:r>
              <a:rPr lang="es"/>
              <a:t>→ Las necesidades militares han de armonizarse con las consideraciones de humanidad.</a:t>
            </a:r>
            <a:endParaRPr/>
          </a:p>
          <a:p>
            <a:pPr indent="0" lvl="0" marL="0" rtl="0" algn="l">
              <a:spcBef>
                <a:spcPts val="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296" name="Google Shape;296;p4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rPr lang="es"/>
              <a:t>Se caracteriza por los siguientes principios generales:</a:t>
            </a:r>
            <a:endParaRPr/>
          </a:p>
          <a:p>
            <a:pPr indent="-342900" lvl="0" marL="457200" rtl="0" algn="l">
              <a:spcBef>
                <a:spcPts val="0"/>
              </a:spcBef>
              <a:spcAft>
                <a:spcPts val="0"/>
              </a:spcAft>
              <a:buSzPts val="1800"/>
              <a:buChar char="●"/>
            </a:pPr>
            <a:r>
              <a:rPr lang="es"/>
              <a:t>Principio de distinción</a:t>
            </a:r>
            <a:endParaRPr/>
          </a:p>
          <a:p>
            <a:pPr indent="-342900" lvl="0" marL="457200" rtl="0" algn="l">
              <a:spcBef>
                <a:spcPts val="0"/>
              </a:spcBef>
              <a:spcAft>
                <a:spcPts val="0"/>
              </a:spcAft>
              <a:buClr>
                <a:srgbClr val="F9CB9C"/>
              </a:buClr>
              <a:buSzPts val="1800"/>
              <a:buChar char="●"/>
            </a:pPr>
            <a:r>
              <a:rPr b="1" lang="es">
                <a:solidFill>
                  <a:srgbClr val="F9CB9C"/>
                </a:solidFill>
              </a:rPr>
              <a:t>Principio de proporcionalidad</a:t>
            </a:r>
            <a:endParaRPr b="1">
              <a:solidFill>
                <a:srgbClr val="F9CB9C"/>
              </a:solidFill>
            </a:endParaRPr>
          </a:p>
          <a:p>
            <a:pPr indent="-342900" lvl="0" marL="457200" rtl="0" algn="l">
              <a:spcBef>
                <a:spcPts val="0"/>
              </a:spcBef>
              <a:spcAft>
                <a:spcPts val="0"/>
              </a:spcAft>
              <a:buSzPts val="1800"/>
              <a:buChar char="●"/>
            </a:pPr>
            <a:r>
              <a:rPr lang="es"/>
              <a:t>Cláusula Martens</a:t>
            </a:r>
            <a:endParaRPr/>
          </a:p>
          <a:p>
            <a:pPr indent="0" lvl="0" marL="0" rtl="0" algn="l">
              <a:spcBef>
                <a:spcPts val="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02" name="Google Shape;302;p4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rPr lang="es"/>
              <a:t> </a:t>
            </a:r>
            <a:endParaRPr/>
          </a:p>
          <a:p>
            <a:pPr indent="0" lvl="0" marL="0" rtl="0" algn="l">
              <a:spcBef>
                <a:spcPts val="0"/>
              </a:spcBef>
              <a:spcAft>
                <a:spcPts val="0"/>
              </a:spcAft>
              <a:buNone/>
            </a:pPr>
            <a:r>
              <a:rPr b="1" lang="es">
                <a:solidFill>
                  <a:srgbClr val="F9CB9C"/>
                </a:solidFill>
              </a:rPr>
              <a:t>Principio de proporcionalidad</a:t>
            </a:r>
            <a:endParaRPr b="1">
              <a:solidFill>
                <a:srgbClr val="F9CB9C"/>
              </a:solidFill>
            </a:endParaRPr>
          </a:p>
          <a:p>
            <a:pPr indent="0" lvl="0" marL="0" rtl="0" algn="l">
              <a:spcBef>
                <a:spcPts val="0"/>
              </a:spcBef>
              <a:spcAft>
                <a:spcPts val="0"/>
              </a:spcAft>
              <a:buNone/>
            </a:pPr>
            <a:r>
              <a:rPr lang="es"/>
              <a:t>→ </a:t>
            </a:r>
            <a:r>
              <a:rPr lang="es"/>
              <a:t>Los</a:t>
            </a:r>
            <a:r>
              <a:rPr b="1" lang="es"/>
              <a:t> medios utilizados han de ser proporcionales</a:t>
            </a:r>
            <a:r>
              <a:rPr lang="es"/>
              <a:t> a la ventaja militar que se pretende obtener con su uso. </a:t>
            </a:r>
            <a:endParaRPr/>
          </a:p>
          <a:p>
            <a:pPr indent="0" lvl="0" marL="0" rtl="0" algn="l">
              <a:spcBef>
                <a:spcPts val="0"/>
              </a:spcBef>
              <a:spcAft>
                <a:spcPts val="0"/>
              </a:spcAft>
              <a:buNone/>
            </a:pPr>
            <a:r>
              <a:rPr lang="es"/>
              <a:t>→ Está </a:t>
            </a:r>
            <a:r>
              <a:rPr b="1" lang="es"/>
              <a:t>prohibidas las acciones militares cuyos daños</a:t>
            </a:r>
            <a:r>
              <a:rPr lang="es"/>
              <a:t>, incluidos los incidentales, claramente </a:t>
            </a:r>
            <a:r>
              <a:rPr b="1" lang="es"/>
              <a:t>excedan la ventaja militar</a:t>
            </a:r>
            <a:r>
              <a:rPr lang="es"/>
              <a:t> que pueda obtenerse.</a:t>
            </a:r>
            <a:endParaRPr/>
          </a:p>
          <a:p>
            <a:pPr indent="0" lvl="0" marL="0" rtl="0" algn="l">
              <a:spcBef>
                <a:spcPts val="0"/>
              </a:spcBef>
              <a:spcAft>
                <a:spcPts val="12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08" name="Google Shape;308;p5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rPr lang="es"/>
              <a:t>Se caracteriza por los siguientes principios generales:</a:t>
            </a:r>
            <a:endParaRPr/>
          </a:p>
          <a:p>
            <a:pPr indent="-342900" lvl="0" marL="457200" rtl="0" algn="l">
              <a:spcBef>
                <a:spcPts val="0"/>
              </a:spcBef>
              <a:spcAft>
                <a:spcPts val="0"/>
              </a:spcAft>
              <a:buSzPts val="1800"/>
              <a:buChar char="●"/>
            </a:pPr>
            <a:r>
              <a:rPr lang="es"/>
              <a:t>Principio de distinción</a:t>
            </a:r>
            <a:endParaRPr/>
          </a:p>
          <a:p>
            <a:pPr indent="-342900" lvl="0" marL="457200" rtl="0" algn="l">
              <a:spcBef>
                <a:spcPts val="0"/>
              </a:spcBef>
              <a:spcAft>
                <a:spcPts val="0"/>
              </a:spcAft>
              <a:buSzPts val="1800"/>
              <a:buChar char="●"/>
            </a:pPr>
            <a:r>
              <a:rPr lang="es"/>
              <a:t>Principio de proporcionalidad</a:t>
            </a:r>
            <a:endParaRPr/>
          </a:p>
          <a:p>
            <a:pPr indent="-342900" lvl="0" marL="457200" rtl="0" algn="l">
              <a:spcBef>
                <a:spcPts val="0"/>
              </a:spcBef>
              <a:spcAft>
                <a:spcPts val="0"/>
              </a:spcAft>
              <a:buClr>
                <a:srgbClr val="F9CB9C"/>
              </a:buClr>
              <a:buSzPts val="1800"/>
              <a:buChar char="●"/>
            </a:pPr>
            <a:r>
              <a:rPr b="1" lang="es">
                <a:solidFill>
                  <a:srgbClr val="F9CB9C"/>
                </a:solidFill>
              </a:rPr>
              <a:t>Cláusula Martens</a:t>
            </a:r>
            <a:endParaRPr b="1">
              <a:solidFill>
                <a:srgbClr val="F9CB9C"/>
              </a:solidFill>
            </a:endParaRPr>
          </a:p>
          <a:p>
            <a:pPr indent="0" lvl="0" marL="0" rtl="0" algn="l">
              <a:spcBef>
                <a:spcPts val="0"/>
              </a:spcBef>
              <a:spcAft>
                <a:spcPts val="12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14" name="Google Shape;314;p5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Cláusula Martens</a:t>
            </a:r>
            <a:endParaRPr b="1">
              <a:solidFill>
                <a:srgbClr val="F9CB9C"/>
              </a:solidFill>
            </a:endParaRPr>
          </a:p>
          <a:p>
            <a:pPr indent="0" lvl="0" marL="0" rtl="0" algn="l">
              <a:spcBef>
                <a:spcPts val="0"/>
              </a:spcBef>
              <a:spcAft>
                <a:spcPts val="1200"/>
              </a:spcAft>
              <a:buNone/>
            </a:pPr>
            <a:r>
              <a:rPr lang="es"/>
              <a:t>En el </a:t>
            </a:r>
            <a:r>
              <a:rPr b="1" lang="es"/>
              <a:t>Art. 1.2 del </a:t>
            </a:r>
            <a:r>
              <a:rPr b="1" lang="es">
                <a:uFill>
                  <a:noFill/>
                </a:uFill>
                <a:hlinkClick r:id="rId3"/>
              </a:rPr>
              <a:t>I Protocolo</a:t>
            </a:r>
            <a:r>
              <a:rPr b="1" lang="es"/>
              <a:t> adicional a los </a:t>
            </a:r>
            <a:r>
              <a:rPr b="1" lang="es">
                <a:uFill>
                  <a:noFill/>
                </a:uFill>
                <a:hlinkClick r:id="rId4"/>
              </a:rPr>
              <a:t>Convenios de Ginebra</a:t>
            </a:r>
            <a:r>
              <a:rPr b="1" lang="es"/>
              <a:t> de 1949</a:t>
            </a:r>
            <a:r>
              <a:rPr lang="es"/>
              <a:t> relativo a la </a:t>
            </a:r>
            <a:r>
              <a:rPr b="1" lang="es"/>
              <a:t>protección de las víctimas de los conflictos armados internacionales,</a:t>
            </a:r>
            <a:r>
              <a:rPr lang="es"/>
              <a:t> adoptado en 1977, prevé que: “</a:t>
            </a:r>
            <a:r>
              <a:rPr i="1" lang="es"/>
              <a:t>En los </a:t>
            </a:r>
            <a:r>
              <a:rPr b="1" i="1" lang="es"/>
              <a:t>casos no previstos en el presente Protocolo o en otros acuerdos internacionales</a:t>
            </a:r>
            <a:r>
              <a:rPr i="1" lang="es"/>
              <a:t>, las personas civiles y los combatientes quedan bajo la</a:t>
            </a:r>
            <a:r>
              <a:rPr b="1" i="1" lang="es"/>
              <a:t> protección y el imperio de los principios del derecho de gentes </a:t>
            </a:r>
            <a:r>
              <a:rPr i="1" lang="es"/>
              <a:t>derivados de los usos establecidos, de los principios de humanidad y de los dictados de la conciencia pública</a:t>
            </a:r>
            <a:r>
              <a:rPr lang="es"/>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84" name="Google Shape;84;p16"/>
          <p:cNvSpPr txBox="1"/>
          <p:nvPr>
            <p:ph idx="1" type="body"/>
          </p:nvPr>
        </p:nvSpPr>
        <p:spPr>
          <a:xfrm>
            <a:off x="387900" y="1489825"/>
            <a:ext cx="5099400" cy="3078900"/>
          </a:xfrm>
          <a:prstGeom prst="rect">
            <a:avLst/>
          </a:prstGeom>
        </p:spPr>
        <p:txBody>
          <a:bodyPr anchorCtr="0" anchor="t" bIns="91425" lIns="91425" spcFirstLastPara="1" rIns="91425" wrap="square" tIns="91425">
            <a:noAutofit/>
          </a:bodyPr>
          <a:lstStyle/>
          <a:p>
            <a:pPr indent="177800" lvl="0" marL="0" rtl="0" algn="l">
              <a:spcBef>
                <a:spcPts val="0"/>
              </a:spcBef>
              <a:spcAft>
                <a:spcPts val="0"/>
              </a:spcAft>
              <a:buNone/>
            </a:pPr>
            <a:r>
              <a:t/>
            </a:r>
            <a:endParaRPr/>
          </a:p>
          <a:p>
            <a:pPr indent="0" lvl="0" marL="0" rtl="0" algn="l">
              <a:spcBef>
                <a:spcPts val="0"/>
              </a:spcBef>
              <a:spcAft>
                <a:spcPts val="0"/>
              </a:spcAft>
              <a:buNone/>
            </a:pPr>
            <a:r>
              <a:rPr lang="es"/>
              <a:t>Las </a:t>
            </a:r>
            <a:r>
              <a:rPr b="1" lang="es">
                <a:solidFill>
                  <a:srgbClr val="EA9999"/>
                </a:solidFill>
              </a:rPr>
              <a:t>armas nucleares</a:t>
            </a:r>
            <a:r>
              <a:rPr lang="es"/>
              <a:t>, con su inmenso poder de destrucción, expresan esta situación en virtud de la cual se afirma que el </a:t>
            </a:r>
            <a:r>
              <a:rPr i="1" lang="es"/>
              <a:t>equilibrio del terror</a:t>
            </a:r>
            <a:r>
              <a:rPr lang="es"/>
              <a:t> es una garantía de la paz. </a:t>
            </a:r>
            <a:endParaRPr/>
          </a:p>
          <a:p>
            <a:pPr indent="177800" lvl="0" marL="0" rtl="0" algn="l">
              <a:spcBef>
                <a:spcPts val="0"/>
              </a:spcBef>
              <a:spcAft>
                <a:spcPts val="0"/>
              </a:spcAft>
              <a:buNone/>
            </a:pPr>
            <a:r>
              <a:t/>
            </a:r>
            <a:endParaRPr b="1">
              <a:solidFill>
                <a:srgbClr val="F9CB9C"/>
              </a:solidFill>
            </a:endParaRPr>
          </a:p>
          <a:p>
            <a:pPr indent="0" lvl="0" marL="0" rtl="0" algn="l">
              <a:spcBef>
                <a:spcPts val="0"/>
              </a:spcBef>
              <a:spcAft>
                <a:spcPts val="0"/>
              </a:spcAft>
              <a:buNone/>
            </a:pPr>
            <a:r>
              <a:rPr b="1" lang="es">
                <a:solidFill>
                  <a:srgbClr val="F9CB9C"/>
                </a:solidFill>
              </a:rPr>
              <a:t>¿Y qué eso del equilibrio del terror?</a:t>
            </a:r>
            <a:endParaRPr b="1">
              <a:solidFill>
                <a:srgbClr val="F9CB9C"/>
              </a:solidFill>
            </a:endParaRPr>
          </a:p>
        </p:txBody>
      </p:sp>
      <p:pic>
        <p:nvPicPr>
          <p:cNvPr id="85" name="Google Shape;85;p16"/>
          <p:cNvPicPr preferRelativeResize="0"/>
          <p:nvPr/>
        </p:nvPicPr>
        <p:blipFill>
          <a:blip r:embed="rId3">
            <a:alphaModFix/>
          </a:blip>
          <a:stretch>
            <a:fillRect/>
          </a:stretch>
        </p:blipFill>
        <p:spPr>
          <a:xfrm>
            <a:off x="5720475" y="2247650"/>
            <a:ext cx="3320250" cy="1735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20" name="Google Shape;320;p5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Cláusula Martens</a:t>
            </a:r>
            <a:endParaRPr b="1">
              <a:solidFill>
                <a:srgbClr val="F9CB9C"/>
              </a:solidFill>
            </a:endParaRPr>
          </a:p>
          <a:p>
            <a:pPr indent="0" lvl="0" marL="0" rtl="0" algn="l">
              <a:spcBef>
                <a:spcPts val="0"/>
              </a:spcBef>
              <a:spcAft>
                <a:spcPts val="0"/>
              </a:spcAft>
              <a:buNone/>
            </a:pPr>
            <a:r>
              <a:rPr lang="es"/>
              <a:t>Aunque no se cita expresamente, este párrafo contiene la definición de la denominada </a:t>
            </a:r>
            <a:r>
              <a:rPr b="1" lang="es"/>
              <a:t>Cláusula Martens</a:t>
            </a:r>
            <a:r>
              <a:rPr lang="es"/>
              <a:t>.</a:t>
            </a:r>
            <a:endParaRPr/>
          </a:p>
          <a:p>
            <a:pPr indent="0" lvl="0" marL="0" rtl="0" algn="l">
              <a:spcBef>
                <a:spcPts val="1200"/>
              </a:spcBef>
              <a:spcAft>
                <a:spcPts val="0"/>
              </a:spcAft>
              <a:buNone/>
            </a:pPr>
            <a:r>
              <a:rPr lang="es"/>
              <a:t>Llamada así en honor al</a:t>
            </a:r>
            <a:r>
              <a:rPr b="1" lang="es"/>
              <a:t> jurista ruso</a:t>
            </a:r>
            <a:r>
              <a:rPr lang="es"/>
              <a:t> que la propuso.</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Consagrada en el preámbulo del</a:t>
            </a:r>
            <a:r>
              <a:rPr b="1" lang="es"/>
              <a:t> Convenio IV de La Haya sobre Leyes y Usos de la Guerra Terrestre</a:t>
            </a:r>
            <a:r>
              <a:rPr lang="es"/>
              <a:t>.</a:t>
            </a:r>
            <a:endParaRPr b="1"/>
          </a:p>
          <a:p>
            <a:pPr indent="0" lvl="0" marL="0" rtl="0" algn="l">
              <a:spcBef>
                <a:spcPts val="0"/>
              </a:spcBef>
              <a:spcAft>
                <a:spcPts val="12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26" name="Google Shape;326;p5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Derecho Internacional Humanitario</a:t>
            </a:r>
            <a:endParaRPr/>
          </a:p>
          <a:p>
            <a:pPr indent="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Cláusula Martens</a:t>
            </a:r>
            <a:endParaRPr b="1">
              <a:solidFill>
                <a:srgbClr val="F9CB9C"/>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Las poblaciones y los beligerantes permanecen </a:t>
            </a:r>
            <a:r>
              <a:rPr b="1" lang="es"/>
              <a:t>bajo la garantía y el régimen de los principios del derecho de gentes</a:t>
            </a:r>
            <a:r>
              <a:rPr lang="es"/>
              <a:t> preconizados por los usos</a:t>
            </a:r>
            <a:r>
              <a:rPr lang="es"/>
              <a:t> establecidos entre las naciones civilizadas, por las </a:t>
            </a:r>
            <a:r>
              <a:rPr b="1" lang="es"/>
              <a:t>leyes de la humanidad</a:t>
            </a:r>
            <a:r>
              <a:rPr lang="es"/>
              <a:t> y por las exigencias de la </a:t>
            </a:r>
            <a:r>
              <a:rPr b="1" lang="es"/>
              <a:t>conciencia pública</a:t>
            </a:r>
            <a:r>
              <a:rPr lang="es"/>
              <a:t>.</a:t>
            </a:r>
            <a:endParaRPr/>
          </a:p>
          <a:p>
            <a:pPr indent="0" lvl="0" marL="0" rtl="0" algn="l">
              <a:spcBef>
                <a:spcPts val="0"/>
              </a:spcBef>
              <a:spcAft>
                <a:spcPts val="12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32" name="Google Shape;332;p5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Vamos a ver </a:t>
            </a:r>
            <a:r>
              <a:rPr b="1" lang="es">
                <a:solidFill>
                  <a:srgbClr val="F9CB9C"/>
                </a:solidFill>
              </a:rPr>
              <a:t>dos apartados</a:t>
            </a:r>
            <a:r>
              <a:rPr lang="es"/>
              <a:t> diferentes:</a:t>
            </a:r>
            <a:endParaRPr/>
          </a:p>
          <a:p>
            <a:pPr indent="177800" lvl="0" marL="0" rtl="0" algn="l">
              <a:spcBef>
                <a:spcPts val="0"/>
              </a:spcBef>
              <a:spcAft>
                <a:spcPts val="0"/>
              </a:spcAft>
              <a:buNone/>
            </a:pPr>
            <a:r>
              <a:t/>
            </a:r>
            <a:endParaRPr/>
          </a:p>
          <a:p>
            <a:pPr indent="177800" lvl="0" marL="0" rtl="0" algn="l">
              <a:spcBef>
                <a:spcPts val="0"/>
              </a:spcBef>
              <a:spcAft>
                <a:spcPts val="0"/>
              </a:spcAft>
              <a:buNone/>
            </a:pPr>
            <a:r>
              <a:rPr lang="es"/>
              <a:t>a) La noción de conflicto armado internacional</a:t>
            </a:r>
            <a:endParaRPr/>
          </a:p>
          <a:p>
            <a:pPr indent="177800" lvl="0" marL="0" rtl="0" algn="l">
              <a:spcBef>
                <a:spcPts val="0"/>
              </a:spcBef>
              <a:spcAft>
                <a:spcPts val="0"/>
              </a:spcAft>
              <a:buNone/>
            </a:pPr>
            <a:r>
              <a:rPr lang="es"/>
              <a:t>b) Limitaciones de medios y métodos de combate</a:t>
            </a:r>
            <a:endParaRPr/>
          </a:p>
          <a:p>
            <a:pPr indent="177800" lvl="0" marL="0" rtl="0" algn="l">
              <a:spcBef>
                <a:spcPts val="0"/>
              </a:spcBef>
              <a:spcAft>
                <a:spcPts val="0"/>
              </a:spcAft>
              <a:buNone/>
            </a:pPr>
            <a:r>
              <a:t/>
            </a:r>
            <a:endParaRPr/>
          </a:p>
          <a:p>
            <a:pPr indent="0" lvl="0" marL="0" rtl="0" algn="l">
              <a:spcBef>
                <a:spcPts val="0"/>
              </a:spcBef>
              <a:spcAft>
                <a:spcPts val="1200"/>
              </a:spcAft>
              <a:buNone/>
            </a:pPr>
            <a:r>
              <a:t/>
            </a:r>
            <a:endParaRPr/>
          </a:p>
        </p:txBody>
      </p:sp>
      <p:pic>
        <p:nvPicPr>
          <p:cNvPr id="333" name="Google Shape;333;p54"/>
          <p:cNvPicPr preferRelativeResize="0"/>
          <p:nvPr/>
        </p:nvPicPr>
        <p:blipFill>
          <a:blip r:embed="rId3">
            <a:alphaModFix/>
          </a:blip>
          <a:stretch>
            <a:fillRect/>
          </a:stretch>
        </p:blipFill>
        <p:spPr>
          <a:xfrm>
            <a:off x="2525575" y="2835675"/>
            <a:ext cx="4092850" cy="2182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39" name="Google Shape;339;p5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Vamos a ver dos apartados diferentes:</a:t>
            </a:r>
            <a:endParaRPr/>
          </a:p>
          <a:p>
            <a:pPr indent="177800" lvl="0" marL="0" rtl="0" algn="l">
              <a:spcBef>
                <a:spcPts val="0"/>
              </a:spcBef>
              <a:spcAft>
                <a:spcPts val="0"/>
              </a:spcAft>
              <a:buNone/>
            </a:pPr>
            <a:r>
              <a:t/>
            </a:r>
            <a:endParaRPr b="1">
              <a:solidFill>
                <a:srgbClr val="F9CB9C"/>
              </a:solidFill>
            </a:endParaRPr>
          </a:p>
          <a:p>
            <a:pPr indent="177800" lvl="0" marL="0" rtl="0" algn="l">
              <a:spcBef>
                <a:spcPts val="0"/>
              </a:spcBef>
              <a:spcAft>
                <a:spcPts val="0"/>
              </a:spcAft>
              <a:buNone/>
            </a:pPr>
            <a:r>
              <a:rPr b="1" lang="es">
                <a:solidFill>
                  <a:srgbClr val="F9CB9C"/>
                </a:solidFill>
              </a:rPr>
              <a:t>a) La noción de conflicto armado internacional</a:t>
            </a:r>
            <a:endParaRPr b="1">
              <a:solidFill>
                <a:srgbClr val="F9CB9C"/>
              </a:solidFill>
            </a:endParaRPr>
          </a:p>
          <a:p>
            <a:pPr indent="177800" lvl="0" marL="0" rtl="0" algn="l">
              <a:spcBef>
                <a:spcPts val="0"/>
              </a:spcBef>
              <a:spcAft>
                <a:spcPts val="0"/>
              </a:spcAft>
              <a:buNone/>
            </a:pPr>
            <a:r>
              <a:rPr lang="es"/>
              <a:t>b) Limitaciones de medios y métodos de combate</a:t>
            </a:r>
            <a:endParaRPr/>
          </a:p>
          <a:p>
            <a:pPr indent="177800" lvl="0" marL="0" rtl="0" algn="l">
              <a:spcBef>
                <a:spcPts val="0"/>
              </a:spcBef>
              <a:spcAft>
                <a:spcPts val="0"/>
              </a:spcAft>
              <a:buNone/>
            </a:pPr>
            <a:r>
              <a:t/>
            </a:r>
            <a:endParaRPr/>
          </a:p>
          <a:p>
            <a:pPr indent="0" lvl="0" marL="0" rtl="0" algn="l">
              <a:spcBef>
                <a:spcPts val="0"/>
              </a:spcBef>
              <a:spcAft>
                <a:spcPts val="1200"/>
              </a:spcAft>
              <a:buNone/>
            </a:pPr>
            <a:r>
              <a:t/>
            </a:r>
            <a:endParaRPr/>
          </a:p>
        </p:txBody>
      </p:sp>
      <p:pic>
        <p:nvPicPr>
          <p:cNvPr id="340" name="Google Shape;340;p55"/>
          <p:cNvPicPr preferRelativeResize="0"/>
          <p:nvPr/>
        </p:nvPicPr>
        <p:blipFill>
          <a:blip r:embed="rId3">
            <a:alphaModFix/>
          </a:blip>
          <a:stretch>
            <a:fillRect/>
          </a:stretch>
        </p:blipFill>
        <p:spPr>
          <a:xfrm>
            <a:off x="2525575" y="2835675"/>
            <a:ext cx="4092850" cy="2182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46" name="Google Shape;346;p5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a:solidFill>
                  <a:srgbClr val="EA9999"/>
                </a:solidFill>
              </a:rPr>
              <a:t>Convenios de Ginebra (1949)</a:t>
            </a:r>
            <a:br>
              <a:rPr b="1" lang="es">
                <a:solidFill>
                  <a:srgbClr val="EA9999"/>
                </a:solidFill>
              </a:rPr>
            </a:br>
            <a:r>
              <a:rPr lang="es"/>
              <a:t>Los Convenios de Ginebra y sus Protocolos adicionales son la </a:t>
            </a:r>
            <a:r>
              <a:rPr b="1" lang="es">
                <a:solidFill>
                  <a:srgbClr val="F9CB9C"/>
                </a:solidFill>
              </a:rPr>
              <a:t>piedra angular del derecho internacional humanitario</a:t>
            </a:r>
            <a:r>
              <a:rPr lang="es"/>
              <a:t>, es decir el conjunto de normas jurídicas que regulan las formas en que se pueden librar los conflictos armados y que intentan limitar los efectos de éstos. </a:t>
            </a:r>
            <a:br>
              <a:rPr lang="es"/>
            </a:br>
            <a:r>
              <a:rPr lang="es"/>
              <a:t>Protegen especialmente a las </a:t>
            </a:r>
            <a:r>
              <a:rPr b="1" lang="es">
                <a:solidFill>
                  <a:srgbClr val="F9CB9C"/>
                </a:solidFill>
              </a:rPr>
              <a:t>personas que no participan en las hostilidades </a:t>
            </a:r>
            <a:r>
              <a:rPr lang="es"/>
              <a:t>(civiles, personal sanitario, miembros de organizaciones humanitarias) y a los que ya </a:t>
            </a:r>
            <a:r>
              <a:rPr b="1" lang="es">
                <a:solidFill>
                  <a:srgbClr val="F9CB9C"/>
                </a:solidFill>
              </a:rPr>
              <a:t>no pueden seguir participando en las hostilidades</a:t>
            </a:r>
            <a:r>
              <a:rPr lang="es"/>
              <a:t> (heridos, enfermos, náufragos, prisioneros de guerra).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52" name="Google Shape;352;p5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Convenios de Ginebra (1949)</a:t>
            </a:r>
            <a:br>
              <a:rPr b="1" lang="es">
                <a:solidFill>
                  <a:srgbClr val="EA9999"/>
                </a:solidFill>
              </a:rPr>
            </a:br>
            <a:r>
              <a:rPr lang="es"/>
              <a:t>Los Convenios y sus Protocolos establecen que se debe </a:t>
            </a:r>
            <a:r>
              <a:rPr b="1" lang="es"/>
              <a:t>tomar medidas para prevenir o poner fin a cualquier infracción de dichos instrumentos</a:t>
            </a:r>
            <a:r>
              <a:rPr lang="es"/>
              <a:t>. </a:t>
            </a:r>
            <a:endParaRPr/>
          </a:p>
          <a:p>
            <a:pPr indent="0" lvl="0" marL="0" rtl="0" algn="l">
              <a:spcBef>
                <a:spcPts val="1200"/>
              </a:spcBef>
              <a:spcAft>
                <a:spcPts val="1200"/>
              </a:spcAft>
              <a:buNone/>
            </a:pPr>
            <a:r>
              <a:rPr lang="es"/>
              <a:t>Contienen </a:t>
            </a:r>
            <a:r>
              <a:rPr b="1" lang="es"/>
              <a:t>normas estrictas</a:t>
            </a:r>
            <a:r>
              <a:rPr lang="es"/>
              <a:t> en relación con las llamadas </a:t>
            </a:r>
            <a:r>
              <a:rPr b="1" lang="es"/>
              <a:t>"infracciones graves"</a:t>
            </a:r>
            <a:r>
              <a:rPr lang="es"/>
              <a:t>. Se debe buscar, enjuiciar o extraditar a los autores de infracciones graves, sea cual sea su nacionalidad.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58" name="Google Shape;358;p5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457200" rtl="0" algn="l">
              <a:lnSpc>
                <a:spcPct val="100000"/>
              </a:lnSpc>
              <a:spcBef>
                <a:spcPts val="3000"/>
              </a:spcBef>
              <a:spcAft>
                <a:spcPts val="0"/>
              </a:spcAft>
              <a:buNone/>
            </a:pPr>
            <a:r>
              <a:rPr b="1" lang="es">
                <a:solidFill>
                  <a:srgbClr val="EA9999"/>
                </a:solidFill>
              </a:rPr>
              <a:t>Convenios de Ginebra (1949)</a:t>
            </a:r>
            <a:endParaRPr b="1"/>
          </a:p>
          <a:p>
            <a:pPr indent="-342900" lvl="0" marL="457200" rtl="0" algn="l">
              <a:lnSpc>
                <a:spcPct val="100000"/>
              </a:lnSpc>
              <a:spcBef>
                <a:spcPts val="3000"/>
              </a:spcBef>
              <a:spcAft>
                <a:spcPts val="0"/>
              </a:spcAft>
              <a:buSzPts val="1800"/>
              <a:buChar char="●"/>
            </a:pPr>
            <a:r>
              <a:rPr lang="es"/>
              <a:t>El I Convenio de Ginebra protege, durante la guerra, a los heridos y los</a:t>
            </a:r>
            <a:br>
              <a:rPr lang="es"/>
            </a:br>
            <a:r>
              <a:rPr lang="es"/>
              <a:t>enfermos de las fuerzas armadas en campaña.</a:t>
            </a:r>
            <a:endParaRPr/>
          </a:p>
          <a:p>
            <a:pPr indent="-342900" lvl="0" marL="457200" rtl="0" algn="l">
              <a:lnSpc>
                <a:spcPct val="100000"/>
              </a:lnSpc>
              <a:spcBef>
                <a:spcPts val="0"/>
              </a:spcBef>
              <a:spcAft>
                <a:spcPts val="0"/>
              </a:spcAft>
              <a:buSzPts val="1800"/>
              <a:buChar char="●"/>
            </a:pPr>
            <a:r>
              <a:rPr lang="es"/>
              <a:t>El II Convenio de Ginebra protege, durante la guerra, a los heridos, los enfermos y los náufragos de las fuerzas armadas en el mar.</a:t>
            </a:r>
            <a:endParaRPr/>
          </a:p>
          <a:p>
            <a:pPr indent="-342900" lvl="0" marL="457200" rtl="0" algn="l">
              <a:lnSpc>
                <a:spcPct val="100000"/>
              </a:lnSpc>
              <a:spcBef>
                <a:spcPts val="0"/>
              </a:spcBef>
              <a:spcAft>
                <a:spcPts val="0"/>
              </a:spcAft>
              <a:buSzPts val="1800"/>
              <a:buChar char="●"/>
            </a:pPr>
            <a:r>
              <a:rPr lang="es"/>
              <a:t>El III Convenio de Ginebra se aplica a los prisioneros de guerra.</a:t>
            </a:r>
            <a:endParaRPr/>
          </a:p>
          <a:p>
            <a:pPr indent="-342900" lvl="0" marL="457200" rtl="0" algn="l">
              <a:lnSpc>
                <a:spcPct val="100000"/>
              </a:lnSpc>
              <a:spcBef>
                <a:spcPts val="0"/>
              </a:spcBef>
              <a:spcAft>
                <a:spcPts val="0"/>
              </a:spcAft>
              <a:buSzPts val="1800"/>
              <a:buChar char="●"/>
            </a:pPr>
            <a:r>
              <a:rPr lang="es"/>
              <a:t>El IV Convenio de Ginebra protege a las personas civiles, incluso en los territorios ocupados.</a:t>
            </a:r>
            <a:endParaRPr/>
          </a:p>
          <a:p>
            <a:pPr indent="0" lvl="0" marL="0" rtl="0" algn="l">
              <a:lnSpc>
                <a:spcPct val="100000"/>
              </a:lnSpc>
              <a:spcBef>
                <a:spcPts val="3000"/>
              </a:spcBef>
              <a:spcAft>
                <a:spcPts val="0"/>
              </a:spcAft>
              <a:buNone/>
            </a:pPr>
            <a:r>
              <a:t/>
            </a:r>
            <a:endParaRPr b="1"/>
          </a:p>
          <a:p>
            <a:pPr indent="0" lvl="0" marL="0" rtl="0" algn="l">
              <a:lnSpc>
                <a:spcPct val="100000"/>
              </a:lnSpc>
              <a:spcBef>
                <a:spcPts val="15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64" name="Google Shape;364;p5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lnSpc>
                <a:spcPct val="100000"/>
              </a:lnSpc>
              <a:spcBef>
                <a:spcPts val="3000"/>
              </a:spcBef>
              <a:spcAft>
                <a:spcPts val="0"/>
              </a:spcAft>
              <a:buNone/>
            </a:pPr>
            <a:r>
              <a:rPr b="1" lang="es">
                <a:solidFill>
                  <a:srgbClr val="EA9999"/>
                </a:solidFill>
              </a:rPr>
              <a:t>Convenios de Ginebra (1949)</a:t>
            </a:r>
            <a:br>
              <a:rPr b="1" lang="es"/>
            </a:br>
            <a:br>
              <a:rPr b="1" lang="es"/>
            </a:br>
            <a:r>
              <a:rPr b="1" lang="es">
                <a:solidFill>
                  <a:srgbClr val="F9CB9C"/>
                </a:solidFill>
              </a:rPr>
              <a:t>Artículo 3 común</a:t>
            </a:r>
            <a:br>
              <a:rPr b="1" lang="es">
                <a:solidFill>
                  <a:srgbClr val="F9CB9C"/>
                </a:solidFill>
              </a:rPr>
            </a:br>
            <a:r>
              <a:rPr b="1" lang="es">
                <a:solidFill>
                  <a:srgbClr val="F9CB9C"/>
                </a:solidFill>
              </a:rPr>
              <a:t> </a:t>
            </a:r>
            <a:r>
              <a:rPr lang="es"/>
              <a:t>El </a:t>
            </a:r>
            <a:r>
              <a:rPr lang="es">
                <a:uFill>
                  <a:noFill/>
                </a:uFill>
                <a:hlinkClick r:id="rId3"/>
              </a:rPr>
              <a:t>artículo 3, común a los cuatro Convenios de Ginebra</a:t>
            </a:r>
            <a:r>
              <a:rPr lang="es"/>
              <a:t>, </a:t>
            </a:r>
            <a:r>
              <a:rPr b="1" lang="es"/>
              <a:t>marcó un gran avance</a:t>
            </a:r>
            <a:r>
              <a:rPr lang="es"/>
              <a:t>, ya que abarca los </a:t>
            </a:r>
            <a:r>
              <a:rPr b="1" lang="es"/>
              <a:t>conflictos armados no internacionales,</a:t>
            </a:r>
            <a:r>
              <a:rPr lang="es"/>
              <a:t> que nunca antes habían sido incluidos en los tratados.</a:t>
            </a:r>
            <a:br>
              <a:rPr lang="es"/>
            </a:br>
            <a:r>
              <a:rPr lang="es"/>
              <a:t> Estos conflictos pueden </a:t>
            </a:r>
            <a:r>
              <a:rPr b="1" lang="es"/>
              <a:t>ser de diversos tipos</a:t>
            </a:r>
            <a:r>
              <a:rPr lang="es"/>
              <a:t>.</a:t>
            </a:r>
            <a:br>
              <a:rPr lang="es"/>
            </a:br>
            <a:r>
              <a:rPr lang="es"/>
              <a:t> Puede tratarse de guerras civiles, conflictos armados internos que se extienden a otros Estados, o conflictos internos en los que terceros Estados o una fuerza internacional intervienen junto con el gobierno.</a:t>
            </a:r>
            <a:endParaRPr/>
          </a:p>
          <a:p>
            <a:pPr indent="0" lvl="0" marL="0" rtl="0" algn="l">
              <a:lnSpc>
                <a:spcPct val="100000"/>
              </a:lnSpc>
              <a:spcBef>
                <a:spcPts val="3000"/>
              </a:spcBef>
              <a:spcAft>
                <a:spcPts val="0"/>
              </a:spcAft>
              <a:buNone/>
            </a:pPr>
            <a:r>
              <a:t/>
            </a:r>
            <a:endParaRPr b="1"/>
          </a:p>
          <a:p>
            <a:pPr indent="0" lvl="0" marL="0" rtl="0" algn="l">
              <a:lnSpc>
                <a:spcPct val="100000"/>
              </a:lnSpc>
              <a:spcBef>
                <a:spcPts val="3000"/>
              </a:spcBef>
              <a:spcAft>
                <a:spcPts val="0"/>
              </a:spcAft>
              <a:buNone/>
            </a:pPr>
            <a:r>
              <a:t/>
            </a:r>
            <a:endParaRPr b="1"/>
          </a:p>
          <a:p>
            <a:pPr indent="0" lvl="0" marL="0" rtl="0" algn="l">
              <a:lnSpc>
                <a:spcPct val="100000"/>
              </a:lnSpc>
              <a:spcBef>
                <a:spcPts val="1500"/>
              </a:spcBef>
              <a:spcAft>
                <a:spcPts val="12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70" name="Google Shape;370;p6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0" lvl="0" marL="0" rtl="0" algn="l">
              <a:spcBef>
                <a:spcPts val="0"/>
              </a:spcBef>
              <a:spcAft>
                <a:spcPts val="0"/>
              </a:spcAft>
              <a:buNone/>
            </a:pPr>
            <a:r>
              <a:rPr lang="es"/>
              <a:t>El Derecho Internacional Humanitario se aplica en el contexto de un conflicto armado.</a:t>
            </a:r>
            <a:endParaRPr/>
          </a:p>
          <a:p>
            <a:pPr indent="0" lvl="0" marL="0" rtl="0" algn="l">
              <a:spcBef>
                <a:spcPts val="0"/>
              </a:spcBef>
              <a:spcAft>
                <a:spcPts val="1200"/>
              </a:spcAft>
              <a:buNone/>
            </a:pPr>
            <a:r>
              <a:t/>
            </a:r>
            <a:endParaRPr/>
          </a:p>
        </p:txBody>
      </p:sp>
      <p:pic>
        <p:nvPicPr>
          <p:cNvPr id="371" name="Google Shape;371;p60"/>
          <p:cNvPicPr preferRelativeResize="0"/>
          <p:nvPr/>
        </p:nvPicPr>
        <p:blipFill>
          <a:blip r:embed="rId3">
            <a:alphaModFix/>
          </a:blip>
          <a:stretch>
            <a:fillRect/>
          </a:stretch>
        </p:blipFill>
        <p:spPr>
          <a:xfrm>
            <a:off x="2632438" y="2247575"/>
            <a:ext cx="3879125" cy="2798675"/>
          </a:xfrm>
          <a:prstGeom prst="rect">
            <a:avLst/>
          </a:prstGeom>
          <a:noFill/>
          <a:ln>
            <a:noFill/>
          </a:ln>
        </p:spPr>
      </p:pic>
      <p:sp>
        <p:nvSpPr>
          <p:cNvPr id="372" name="Google Shape;372;p60"/>
          <p:cNvSpPr txBox="1"/>
          <p:nvPr/>
        </p:nvSpPr>
        <p:spPr>
          <a:xfrm rot="-5400000">
            <a:off x="6226950" y="2156100"/>
            <a:ext cx="5002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4"/>
              </a:rPr>
              <a:t>https://www.muyinteresante.es/tecnologia/articulo/estos-son-los-paises-con-mayor-riesgo-de-conflicto-armado-271616663949</a:t>
            </a:r>
            <a:r>
              <a:rPr lang="es"/>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78" name="Google Shape;378;p6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177800" lvl="0" marL="0" rtl="0" algn="l">
              <a:spcBef>
                <a:spcPts val="0"/>
              </a:spcBef>
              <a:spcAft>
                <a:spcPts val="0"/>
              </a:spcAft>
              <a:buNone/>
            </a:pPr>
            <a:r>
              <a:rPr lang="es"/>
              <a:t>No obstante, </a:t>
            </a:r>
            <a:r>
              <a:rPr b="1" lang="es">
                <a:solidFill>
                  <a:srgbClr val="F9CB9C"/>
                </a:solidFill>
              </a:rPr>
              <a:t>ni </a:t>
            </a:r>
            <a:r>
              <a:rPr lang="es"/>
              <a:t>los </a:t>
            </a:r>
            <a:r>
              <a:rPr b="1" lang="es"/>
              <a:t>cuatro Convenios de Ginebra</a:t>
            </a:r>
            <a:r>
              <a:rPr lang="es"/>
              <a:t>, del 12 de agosto de </a:t>
            </a:r>
            <a:r>
              <a:rPr b="1" lang="es"/>
              <a:t>1949</a:t>
            </a:r>
            <a:r>
              <a:rPr lang="es"/>
              <a:t>, ni sus </a:t>
            </a:r>
            <a:r>
              <a:rPr b="1" lang="es"/>
              <a:t>Protocolos Adicionales</a:t>
            </a:r>
            <a:r>
              <a:rPr lang="es"/>
              <a:t>, del 8 de junio de 1977, contienen una </a:t>
            </a:r>
            <a:r>
              <a:rPr b="1" lang="es">
                <a:solidFill>
                  <a:srgbClr val="F9CB9C"/>
                </a:solidFill>
              </a:rPr>
              <a:t>definición</a:t>
            </a:r>
            <a:r>
              <a:rPr lang="es"/>
              <a:t> en sentido propio del mismo. </a:t>
            </a:r>
            <a:endParaRPr/>
          </a:p>
          <a:p>
            <a:pPr indent="177800" lvl="0" marL="0" rtl="0" algn="l">
              <a:spcBef>
                <a:spcPts val="0"/>
              </a:spcBef>
              <a:spcAft>
                <a:spcPts val="0"/>
              </a:spcAft>
              <a:buNone/>
            </a:pPr>
            <a:r>
              <a:rPr lang="es"/>
              <a:t>Únicamente en el marco del </a:t>
            </a:r>
            <a:r>
              <a:rPr b="1" lang="es"/>
              <a:t>Protocolo Adicional a los Convenios de Ginebra relativo a la protección de las víctimas de los conflictos armados sin carácter internacional (Protocolo Adicional II)</a:t>
            </a:r>
            <a:r>
              <a:rPr lang="es"/>
              <a:t> se señalan los </a:t>
            </a:r>
            <a:r>
              <a:rPr b="1" lang="es">
                <a:solidFill>
                  <a:srgbClr val="F9CB9C"/>
                </a:solidFill>
              </a:rPr>
              <a:t>requisitos de aplicación</a:t>
            </a:r>
            <a:r>
              <a:rPr lang="es"/>
              <a:t> de dicho tratado, lo que </a:t>
            </a:r>
            <a:r>
              <a:rPr b="1" lang="es"/>
              <a:t>no supone una definición general</a:t>
            </a:r>
            <a:r>
              <a:rPr lang="es"/>
              <a:t> de conflicto armado ni un esquema a seguir necesariamente en todos los casos de conflicto armado no internacional.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91" name="Google Shape;91;p17"/>
          <p:cNvSpPr txBox="1"/>
          <p:nvPr>
            <p:ph idx="1" type="body"/>
          </p:nvPr>
        </p:nvSpPr>
        <p:spPr>
          <a:xfrm>
            <a:off x="387900" y="1489825"/>
            <a:ext cx="5332500" cy="30789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None/>
            </a:pPr>
            <a:r>
              <a:rPr b="1" lang="es">
                <a:solidFill>
                  <a:srgbClr val="EA9999"/>
                </a:solidFill>
              </a:rPr>
              <a:t>Equilibrio del terror</a:t>
            </a:r>
            <a:endParaRPr>
              <a:solidFill>
                <a:srgbClr val="EA9999"/>
              </a:solidFill>
            </a:endParaRPr>
          </a:p>
          <a:p>
            <a:pPr indent="0" lvl="0" marL="0" rtl="0" algn="l">
              <a:spcBef>
                <a:spcPts val="500"/>
              </a:spcBef>
              <a:spcAft>
                <a:spcPts val="500"/>
              </a:spcAft>
              <a:buNone/>
            </a:pPr>
            <a:r>
              <a:rPr lang="es"/>
              <a:t>Es una teoría que fue elaborada en la época de la </a:t>
            </a:r>
            <a:r>
              <a:rPr lang="es">
                <a:uFill>
                  <a:noFill/>
                </a:uFill>
                <a:hlinkClick r:id="rId3"/>
              </a:rPr>
              <a:t>Guerra Fría</a:t>
            </a:r>
            <a:r>
              <a:rPr lang="es"/>
              <a:t>.</a:t>
            </a:r>
            <a:br>
              <a:rPr lang="es"/>
            </a:br>
            <a:r>
              <a:rPr lang="es"/>
              <a:t>En este periodo la </a:t>
            </a:r>
            <a:r>
              <a:rPr lang="es">
                <a:uFill>
                  <a:noFill/>
                </a:uFill>
                <a:hlinkClick r:id="rId4"/>
              </a:rPr>
              <a:t>Unión Soviética</a:t>
            </a:r>
            <a:r>
              <a:rPr lang="es"/>
              <a:t> y sus aliados del </a:t>
            </a:r>
            <a:r>
              <a:rPr lang="es">
                <a:uFill>
                  <a:noFill/>
                </a:uFill>
                <a:hlinkClick r:id="rId5"/>
              </a:rPr>
              <a:t>Pacto de Varsovia</a:t>
            </a:r>
            <a:r>
              <a:rPr lang="es"/>
              <a:t>, y los </a:t>
            </a:r>
            <a:r>
              <a:rPr lang="es">
                <a:uFill>
                  <a:noFill/>
                </a:uFill>
                <a:hlinkClick r:id="rId6"/>
              </a:rPr>
              <a:t>Estados Unidos</a:t>
            </a:r>
            <a:r>
              <a:rPr lang="es"/>
              <a:t> y sus aliados de la </a:t>
            </a:r>
            <a:r>
              <a:rPr lang="es">
                <a:uFill>
                  <a:noFill/>
                </a:uFill>
                <a:hlinkClick r:id="rId7"/>
              </a:rPr>
              <a:t>Organización del Tratado del Atlántico Norte</a:t>
            </a:r>
            <a:r>
              <a:rPr lang="es"/>
              <a:t> (OTAN), estuvieron realizando una </a:t>
            </a:r>
            <a:r>
              <a:rPr lang="es">
                <a:uFill>
                  <a:noFill/>
                </a:uFill>
                <a:hlinkClick r:id="rId8"/>
              </a:rPr>
              <a:t>carrera armament</a:t>
            </a:r>
            <a:r>
              <a:rPr lang="es"/>
              <a:t>ística. </a:t>
            </a:r>
            <a:endParaRPr/>
          </a:p>
        </p:txBody>
      </p:sp>
      <p:pic>
        <p:nvPicPr>
          <p:cNvPr id="92" name="Google Shape;92;p17"/>
          <p:cNvPicPr preferRelativeResize="0"/>
          <p:nvPr/>
        </p:nvPicPr>
        <p:blipFill>
          <a:blip r:embed="rId9">
            <a:alphaModFix/>
          </a:blip>
          <a:stretch>
            <a:fillRect/>
          </a:stretch>
        </p:blipFill>
        <p:spPr>
          <a:xfrm>
            <a:off x="5720475" y="2247650"/>
            <a:ext cx="3320250" cy="1735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84" name="Google Shape;384;p6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En cuanto a la jurisprudencia internacional resulta un referente ineludible la posición del </a:t>
            </a:r>
            <a:r>
              <a:rPr b="1" lang="es">
                <a:solidFill>
                  <a:srgbClr val="F9CB9C"/>
                </a:solidFill>
              </a:rPr>
              <a:t>Tribunal Penal para la Ex Yugoslavia,</a:t>
            </a:r>
            <a:r>
              <a:rPr lang="es"/>
              <a:t> que en el caso de Dusko Tadic planteó que existe conflicto armado cuando:</a:t>
            </a:r>
            <a:endParaRPr/>
          </a:p>
          <a:p>
            <a:pPr indent="0" lvl="0" marL="0" rtl="0" algn="l">
              <a:spcBef>
                <a:spcPts val="0"/>
              </a:spcBef>
              <a:spcAft>
                <a:spcPts val="0"/>
              </a:spcAft>
              <a:buNone/>
            </a:pPr>
            <a:r>
              <a:rPr lang="es"/>
              <a:t>“</a:t>
            </a:r>
            <a:r>
              <a:rPr i="1" lang="es"/>
              <a:t>Se </a:t>
            </a:r>
            <a:r>
              <a:rPr b="1" i="1" lang="es"/>
              <a:t>recurre a la fuerza entre estados </a:t>
            </a:r>
            <a:r>
              <a:rPr i="1" lang="es"/>
              <a:t>o hay una </a:t>
            </a:r>
            <a:r>
              <a:rPr b="1" i="1" lang="es"/>
              <a:t>situación de violencia armada prolongada entre autoridades gubernamentales y grupos armados organizados</a:t>
            </a:r>
            <a:r>
              <a:rPr i="1" lang="es"/>
              <a:t> o entre estos grupos dentro de un Estado</a:t>
            </a:r>
            <a:r>
              <a:rPr lang="es"/>
              <a: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90" name="Google Shape;390;p63"/>
          <p:cNvSpPr txBox="1"/>
          <p:nvPr>
            <p:ph idx="1" type="body"/>
          </p:nvPr>
        </p:nvSpPr>
        <p:spPr>
          <a:xfrm>
            <a:off x="387900" y="1489825"/>
            <a:ext cx="51555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El </a:t>
            </a:r>
            <a:r>
              <a:rPr b="1" lang="es">
                <a:solidFill>
                  <a:srgbClr val="F9CB9C"/>
                </a:solidFill>
              </a:rPr>
              <a:t>Tribunal Penal para la Ex Yugoslavia</a:t>
            </a:r>
            <a:r>
              <a:rPr lang="es">
                <a:uFill>
                  <a:noFill/>
                </a:uFill>
                <a:hlinkClick r:id="rId3"/>
              </a:rPr>
              <a:t> </a:t>
            </a:r>
            <a:r>
              <a:rPr lang="es"/>
              <a:t>estableció la definición que ha sido adoptada por la mayoría de organismos internacionales: </a:t>
            </a:r>
            <a:endParaRPr/>
          </a:p>
          <a:p>
            <a:pPr indent="0" lvl="0" marL="0" rtl="0" algn="l">
              <a:spcBef>
                <a:spcPts val="0"/>
              </a:spcBef>
              <a:spcAft>
                <a:spcPts val="0"/>
              </a:spcAft>
              <a:buNone/>
            </a:pPr>
            <a:r>
              <a:rPr lang="es"/>
              <a:t>«Existe conflicto armado cuando s</a:t>
            </a:r>
            <a:r>
              <a:rPr b="1" lang="es"/>
              <a:t>e recurre a la fuerza armada entre Estados</a:t>
            </a:r>
            <a:r>
              <a:rPr lang="es"/>
              <a:t>».</a:t>
            </a:r>
            <a:endParaRPr/>
          </a:p>
          <a:p>
            <a:pPr indent="0" lvl="0" marL="0" rtl="0" algn="l">
              <a:spcBef>
                <a:spcPts val="0"/>
              </a:spcBef>
              <a:spcAft>
                <a:spcPts val="1200"/>
              </a:spcAft>
              <a:buNone/>
            </a:pPr>
            <a:r>
              <a:t/>
            </a:r>
            <a:endParaRPr/>
          </a:p>
        </p:txBody>
      </p:sp>
      <p:pic>
        <p:nvPicPr>
          <p:cNvPr id="391" name="Google Shape;391;p63"/>
          <p:cNvPicPr preferRelativeResize="0"/>
          <p:nvPr/>
        </p:nvPicPr>
        <p:blipFill>
          <a:blip r:embed="rId4">
            <a:alphaModFix/>
          </a:blip>
          <a:stretch>
            <a:fillRect/>
          </a:stretch>
        </p:blipFill>
        <p:spPr>
          <a:xfrm>
            <a:off x="5708075" y="1887652"/>
            <a:ext cx="3048025" cy="228324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397" name="Google Shape;397;p6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Aunque desde el establecimiento del estado-nación en Europa, en el siglo XVII, </a:t>
            </a:r>
            <a:r>
              <a:rPr b="1" lang="es"/>
              <a:t>ésta ha sido la forma más </a:t>
            </a:r>
            <a:r>
              <a:rPr b="1" lang="es">
                <a:uFill>
                  <a:noFill/>
                </a:uFill>
                <a:hlinkClick r:id="rId3"/>
              </a:rPr>
              <a:t>habitual de guerra</a:t>
            </a:r>
            <a:r>
              <a:rPr lang="es"/>
              <a:t>, es un </a:t>
            </a:r>
            <a:r>
              <a:rPr b="1" i="1" lang="es">
                <a:solidFill>
                  <a:srgbClr val="F9CB9C"/>
                </a:solidFill>
              </a:rPr>
              <a:t>rara avis</a:t>
            </a:r>
            <a:r>
              <a:rPr b="1" lang="es">
                <a:solidFill>
                  <a:srgbClr val="F9CB9C"/>
                </a:solidFill>
              </a:rPr>
              <a:t> </a:t>
            </a:r>
            <a:r>
              <a:rPr lang="es"/>
              <a:t>en nuestros días.</a:t>
            </a:r>
            <a:br>
              <a:rPr lang="es"/>
            </a:br>
            <a:endParaRPr/>
          </a:p>
          <a:p>
            <a:pPr indent="0" lvl="0" marL="0" rtl="0" algn="l">
              <a:spcBef>
                <a:spcPts val="0"/>
              </a:spcBef>
              <a:spcAft>
                <a:spcPts val="0"/>
              </a:spcAft>
              <a:buNone/>
            </a:pPr>
            <a:r>
              <a:rPr lang="es"/>
              <a:t>La</a:t>
            </a:r>
            <a:r>
              <a:rPr b="1" lang="es"/>
              <a:t> inmensa mayoría de conflictos armados</a:t>
            </a:r>
            <a:r>
              <a:rPr lang="es"/>
              <a:t> que han tenido lugar en el siglo XXI </a:t>
            </a:r>
            <a:r>
              <a:rPr b="1" lang="es">
                <a:solidFill>
                  <a:srgbClr val="F9CB9C"/>
                </a:solidFill>
              </a:rPr>
              <a:t>no han enfrentado a dos o más estados de forma abierta</a:t>
            </a:r>
            <a:r>
              <a:rPr lang="es"/>
              <a:t>. Las guerras modernas, como la </a:t>
            </a:r>
            <a:r>
              <a:rPr b="1" lang="es">
                <a:uFill>
                  <a:noFill/>
                </a:uFill>
                <a:hlinkClick r:id="rId4"/>
              </a:rPr>
              <a:t>guerra de Yemen</a:t>
            </a:r>
            <a:r>
              <a:rPr lang="es"/>
              <a:t>, suelen ser de </a:t>
            </a:r>
            <a:r>
              <a:rPr b="1" lang="es"/>
              <a:t>carácter asimétrico</a:t>
            </a:r>
            <a:r>
              <a:rPr lang="es"/>
              <a:t>, con ejércitos gubernamentales enfrentándose a insurgencias de distinto tipo sin un estatus estatal.</a:t>
            </a:r>
            <a:endParaRPr/>
          </a:p>
          <a:p>
            <a:pPr indent="0" lvl="0" marL="0" rtl="0" algn="l">
              <a:spcBef>
                <a:spcPts val="0"/>
              </a:spcBef>
              <a:spcAft>
                <a:spcPts val="12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03" name="Google Shape;403;p65"/>
          <p:cNvSpPr txBox="1"/>
          <p:nvPr>
            <p:ph idx="1" type="body"/>
          </p:nvPr>
        </p:nvSpPr>
        <p:spPr>
          <a:xfrm>
            <a:off x="387900" y="1489825"/>
            <a:ext cx="59094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P</a:t>
            </a:r>
            <a:r>
              <a:rPr lang="es"/>
              <a:t>or su parte, el </a:t>
            </a:r>
            <a:r>
              <a:rPr b="1" lang="es">
                <a:solidFill>
                  <a:srgbClr val="F9CB9C"/>
                </a:solidFill>
              </a:rPr>
              <a:t>Tribunal Penal para Ruanda</a:t>
            </a:r>
            <a:r>
              <a:rPr lang="es"/>
              <a:t> ha señalado en al menos dos importantes casos, </a:t>
            </a:r>
            <a:r>
              <a:rPr b="1" lang="es"/>
              <a:t>Akayesu y Musema</a:t>
            </a:r>
            <a:r>
              <a:rPr lang="es"/>
              <a:t>, que:</a:t>
            </a:r>
            <a:endParaRPr/>
          </a:p>
          <a:p>
            <a:pPr indent="0" lvl="0" marL="0" rtl="0" algn="l">
              <a:spcBef>
                <a:spcPts val="0"/>
              </a:spcBef>
              <a:spcAft>
                <a:spcPts val="0"/>
              </a:spcAft>
              <a:buNone/>
            </a:pPr>
            <a:r>
              <a:rPr lang="es"/>
              <a:t>“</a:t>
            </a:r>
            <a:r>
              <a:rPr i="1" lang="es"/>
              <a:t>El término «conflicto armado» en sí mismo sugiere la </a:t>
            </a:r>
            <a:r>
              <a:rPr b="1" i="1" lang="es"/>
              <a:t>existencia de hostilidades entre fuerzas armadas organizadas</a:t>
            </a:r>
            <a:r>
              <a:rPr i="1" lang="es"/>
              <a:t> en mayor o menor medida</a:t>
            </a:r>
            <a:r>
              <a:rPr lang="es"/>
              <a:t>.”</a:t>
            </a:r>
            <a:endParaRPr/>
          </a:p>
          <a:p>
            <a:pPr indent="0" lvl="0" marL="0" rtl="0" algn="l">
              <a:spcBef>
                <a:spcPts val="0"/>
              </a:spcBef>
              <a:spcAft>
                <a:spcPts val="1200"/>
              </a:spcAft>
              <a:buNone/>
            </a:pPr>
            <a:r>
              <a:t/>
            </a:r>
            <a:endParaRPr/>
          </a:p>
        </p:txBody>
      </p:sp>
      <p:pic>
        <p:nvPicPr>
          <p:cNvPr id="404" name="Google Shape;404;p65"/>
          <p:cNvPicPr preferRelativeResize="0"/>
          <p:nvPr/>
        </p:nvPicPr>
        <p:blipFill>
          <a:blip r:embed="rId3">
            <a:alphaModFix/>
          </a:blip>
          <a:stretch>
            <a:fillRect/>
          </a:stretch>
        </p:blipFill>
        <p:spPr>
          <a:xfrm>
            <a:off x="6297300" y="1834088"/>
            <a:ext cx="2541900" cy="239036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10" name="Google Shape;410;p6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177800" lvl="0" marL="0" rtl="0" algn="l">
              <a:spcBef>
                <a:spcPts val="0"/>
              </a:spcBef>
              <a:spcAft>
                <a:spcPts val="0"/>
              </a:spcAft>
              <a:buNone/>
            </a:pPr>
            <a:r>
              <a:rPr lang="es"/>
              <a:t>Esta caracterización de conflicto armado enfatiza al menos </a:t>
            </a:r>
            <a:r>
              <a:rPr b="1" lang="es"/>
              <a:t>cuatro elementos fundamentales</a:t>
            </a:r>
            <a:r>
              <a:rPr lang="es"/>
              <a:t>:</a:t>
            </a:r>
            <a:endParaRPr/>
          </a:p>
          <a:p>
            <a:pPr indent="177800" lvl="0" marL="0" rtl="0" algn="l">
              <a:spcBef>
                <a:spcPts val="0"/>
              </a:spcBef>
              <a:spcAft>
                <a:spcPts val="0"/>
              </a:spcAft>
              <a:buNone/>
            </a:pPr>
            <a:r>
              <a:rPr lang="es"/>
              <a:t>• Uno definitorio esencial, que es el de </a:t>
            </a:r>
            <a:r>
              <a:rPr b="1" lang="es">
                <a:solidFill>
                  <a:srgbClr val="F9CB9C"/>
                </a:solidFill>
              </a:rPr>
              <a:t>fuerza o violencia armada</a:t>
            </a:r>
            <a:r>
              <a:rPr lang="es"/>
              <a:t>.</a:t>
            </a:r>
            <a:endParaRPr/>
          </a:p>
          <a:p>
            <a:pPr indent="177800" lvl="0" marL="0" rtl="0" algn="l">
              <a:spcBef>
                <a:spcPts val="0"/>
              </a:spcBef>
              <a:spcAft>
                <a:spcPts val="0"/>
              </a:spcAft>
              <a:buNone/>
            </a:pPr>
            <a:r>
              <a:rPr lang="es"/>
              <a:t>• Uno temporal, que es la </a:t>
            </a:r>
            <a:r>
              <a:rPr b="1" lang="es">
                <a:solidFill>
                  <a:srgbClr val="F9CB9C"/>
                </a:solidFill>
              </a:rPr>
              <a:t>prolongación en el tiempo</a:t>
            </a:r>
            <a:r>
              <a:rPr lang="es"/>
              <a:t>.</a:t>
            </a:r>
            <a:endParaRPr/>
          </a:p>
          <a:p>
            <a:pPr indent="177800" lvl="0" marL="0" rtl="0" algn="l">
              <a:spcBef>
                <a:spcPts val="0"/>
              </a:spcBef>
              <a:spcAft>
                <a:spcPts val="0"/>
              </a:spcAft>
              <a:buNone/>
            </a:pPr>
            <a:r>
              <a:rPr lang="es"/>
              <a:t>• El elemento de</a:t>
            </a:r>
            <a:r>
              <a:rPr b="1" lang="es">
                <a:solidFill>
                  <a:srgbClr val="F9CB9C"/>
                </a:solidFill>
              </a:rPr>
              <a:t> organización del grupo que participa</a:t>
            </a:r>
            <a:r>
              <a:rPr lang="es"/>
              <a:t> en el conflicto.</a:t>
            </a:r>
            <a:endParaRPr/>
          </a:p>
          <a:p>
            <a:pPr indent="177800" lvl="0" marL="0" rtl="0" algn="l">
              <a:spcBef>
                <a:spcPts val="0"/>
              </a:spcBef>
              <a:spcAft>
                <a:spcPts val="0"/>
              </a:spcAft>
              <a:buNone/>
            </a:pPr>
            <a:r>
              <a:rPr lang="es"/>
              <a:t>• La</a:t>
            </a:r>
            <a:r>
              <a:rPr b="1" lang="es">
                <a:solidFill>
                  <a:srgbClr val="F9CB9C"/>
                </a:solidFill>
              </a:rPr>
              <a:t> inclusión del conflicto armado entre grupos</a:t>
            </a:r>
            <a:r>
              <a:rPr lang="es"/>
              <a:t> junto al de las tradicionales nociones de conflicto armado internacional —entre estados— o no internacional —entre la autoridad estatal y el grupo armado—.</a:t>
            </a:r>
            <a:endParaRPr/>
          </a:p>
          <a:p>
            <a:pPr indent="0" lvl="0" marL="0" rtl="0" algn="l">
              <a:spcBef>
                <a:spcPts val="0"/>
              </a:spcBef>
              <a:spcAft>
                <a:spcPts val="120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16" name="Google Shape;416;p67"/>
          <p:cNvSpPr txBox="1"/>
          <p:nvPr>
            <p:ph idx="1" type="body"/>
          </p:nvPr>
        </p:nvSpPr>
        <p:spPr>
          <a:xfrm>
            <a:off x="387900" y="1489825"/>
            <a:ext cx="57867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La noción de conflicto armado internacional</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Mención aparte merece el tema de la </a:t>
            </a:r>
            <a:r>
              <a:rPr b="1" lang="es"/>
              <a:t>prolongación en el tiempo</a:t>
            </a:r>
            <a:r>
              <a:rPr lang="es"/>
              <a:t>. </a:t>
            </a:r>
            <a:endParaRPr/>
          </a:p>
          <a:p>
            <a:pPr indent="0" lvl="0" marL="0" rtl="0" algn="l">
              <a:spcBef>
                <a:spcPts val="0"/>
              </a:spcBef>
              <a:spcAft>
                <a:spcPts val="0"/>
              </a:spcAft>
              <a:buNone/>
            </a:pPr>
            <a:r>
              <a:rPr lang="es"/>
              <a:t>Sobre esto </a:t>
            </a:r>
            <a:r>
              <a:rPr b="1" lang="es"/>
              <a:t>no parece haber consenso</a:t>
            </a:r>
            <a:r>
              <a:rPr lang="es"/>
              <a:t> en la medida en que los Estados, al momento de elaborar el Protocolo Adicional II, </a:t>
            </a:r>
            <a:r>
              <a:rPr b="1" lang="es">
                <a:solidFill>
                  <a:srgbClr val="F9CB9C"/>
                </a:solidFill>
              </a:rPr>
              <a:t>descartaron introducir expresamente este requisito temporal por el riesgo de incorporar un elemento subjetivo</a:t>
            </a:r>
            <a:r>
              <a:rPr lang="es"/>
              <a:t>.</a:t>
            </a:r>
            <a:endParaRPr/>
          </a:p>
          <a:p>
            <a:pPr indent="0" lvl="0" marL="0" rtl="0" algn="l">
              <a:spcBef>
                <a:spcPts val="0"/>
              </a:spcBef>
              <a:spcAft>
                <a:spcPts val="0"/>
              </a:spcAft>
              <a:buNone/>
            </a:pPr>
            <a:r>
              <a:t/>
            </a:r>
            <a:endParaRPr/>
          </a:p>
          <a:p>
            <a:pPr indent="177800" lvl="0" marL="0" rtl="0" algn="l">
              <a:spcBef>
                <a:spcPts val="0"/>
              </a:spcBef>
              <a:spcAft>
                <a:spcPts val="0"/>
              </a:spcAft>
              <a:buNone/>
            </a:pPr>
            <a:r>
              <a:t/>
            </a:r>
            <a:endParaRPr/>
          </a:p>
          <a:p>
            <a:pPr indent="0" lvl="0" marL="0" rtl="0" algn="l">
              <a:spcBef>
                <a:spcPts val="0"/>
              </a:spcBef>
              <a:spcAft>
                <a:spcPts val="1200"/>
              </a:spcAft>
              <a:buNone/>
            </a:pPr>
            <a:r>
              <a:t/>
            </a:r>
            <a:endParaRPr/>
          </a:p>
        </p:txBody>
      </p:sp>
      <p:pic>
        <p:nvPicPr>
          <p:cNvPr id="417" name="Google Shape;417;p67"/>
          <p:cNvPicPr preferRelativeResize="0"/>
          <p:nvPr/>
        </p:nvPicPr>
        <p:blipFill>
          <a:blip r:embed="rId3">
            <a:alphaModFix/>
          </a:blip>
          <a:stretch>
            <a:fillRect/>
          </a:stretch>
        </p:blipFill>
        <p:spPr>
          <a:xfrm>
            <a:off x="6314725" y="2030050"/>
            <a:ext cx="2664600" cy="19984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23" name="Google Shape;423;p6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Vamos a ver dos apartados diferentes:</a:t>
            </a:r>
            <a:endParaRPr/>
          </a:p>
          <a:p>
            <a:pPr indent="177800" lvl="0" marL="0" rtl="0" algn="l">
              <a:spcBef>
                <a:spcPts val="0"/>
              </a:spcBef>
              <a:spcAft>
                <a:spcPts val="0"/>
              </a:spcAft>
              <a:buNone/>
            </a:pPr>
            <a:r>
              <a:t/>
            </a:r>
            <a:endParaRPr/>
          </a:p>
          <a:p>
            <a:pPr indent="177800" lvl="0" marL="0" rtl="0" algn="l">
              <a:spcBef>
                <a:spcPts val="0"/>
              </a:spcBef>
              <a:spcAft>
                <a:spcPts val="0"/>
              </a:spcAft>
              <a:buNone/>
            </a:pPr>
            <a:r>
              <a:rPr lang="es"/>
              <a:t>a) La noción de conflicto armado internacional</a:t>
            </a:r>
            <a:endParaRPr/>
          </a:p>
          <a:p>
            <a:pPr indent="177800" lvl="0" marL="0" rtl="0" algn="l">
              <a:spcBef>
                <a:spcPts val="0"/>
              </a:spcBef>
              <a:spcAft>
                <a:spcPts val="0"/>
              </a:spcAft>
              <a:buNone/>
            </a:pPr>
            <a:r>
              <a:rPr b="1" lang="es">
                <a:solidFill>
                  <a:srgbClr val="F9CB9C"/>
                </a:solidFill>
              </a:rPr>
              <a:t>b) Limitaciones de medios y métodos de combate</a:t>
            </a:r>
            <a:endParaRPr b="1">
              <a:solidFill>
                <a:srgbClr val="F9CB9C"/>
              </a:solidFill>
            </a:endParaRPr>
          </a:p>
          <a:p>
            <a:pPr indent="177800" lvl="0" marL="0" rtl="0" algn="l">
              <a:spcBef>
                <a:spcPts val="0"/>
              </a:spcBef>
              <a:spcAft>
                <a:spcPts val="0"/>
              </a:spcAft>
              <a:buNone/>
            </a:pPr>
            <a:r>
              <a:t/>
            </a:r>
            <a:endParaRPr/>
          </a:p>
          <a:p>
            <a:pPr indent="0" lvl="0" marL="0" rtl="0" algn="l">
              <a:spcBef>
                <a:spcPts val="0"/>
              </a:spcBef>
              <a:spcAft>
                <a:spcPts val="1200"/>
              </a:spcAft>
              <a:buNone/>
            </a:pPr>
            <a:r>
              <a:t/>
            </a:r>
            <a:endParaRPr/>
          </a:p>
        </p:txBody>
      </p:sp>
      <p:pic>
        <p:nvPicPr>
          <p:cNvPr id="424" name="Google Shape;424;p68"/>
          <p:cNvPicPr preferRelativeResize="0"/>
          <p:nvPr/>
        </p:nvPicPr>
        <p:blipFill>
          <a:blip r:embed="rId3">
            <a:alphaModFix/>
          </a:blip>
          <a:stretch>
            <a:fillRect/>
          </a:stretch>
        </p:blipFill>
        <p:spPr>
          <a:xfrm>
            <a:off x="2525575" y="2835675"/>
            <a:ext cx="4092850" cy="21828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30" name="Google Shape;430;p6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Limitaciones de medios y métodos de combate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Los </a:t>
            </a:r>
            <a:r>
              <a:rPr b="1" lang="es"/>
              <a:t>acuerdos internacionales</a:t>
            </a:r>
            <a:r>
              <a:rPr lang="es"/>
              <a:t> deben distinguirse de los</a:t>
            </a:r>
            <a:r>
              <a:rPr b="1" lang="es"/>
              <a:t> tratados de Derecho Internacional Humanitario que prohíben el empleo de determinadas armas</a:t>
            </a:r>
            <a:r>
              <a:rPr lang="es"/>
              <a:t>, aunque hay acuerdos que prohíben tanto el empleo de determinadas armas como obligan a su destrucción.</a:t>
            </a:r>
            <a:endParaRPr/>
          </a:p>
          <a:p>
            <a:pPr indent="0" lvl="0" marL="0" rtl="0" algn="l">
              <a:spcBef>
                <a:spcPts val="0"/>
              </a:spcBef>
              <a:spcAft>
                <a:spcPts val="120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36" name="Google Shape;436;p7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Limitaciones de medios y métodos de combate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Bajo los auspicios de la </a:t>
            </a:r>
            <a:r>
              <a:rPr b="1" lang="es">
                <a:solidFill>
                  <a:srgbClr val="F9CB9C"/>
                </a:solidFill>
              </a:rPr>
              <a:t>Conferencia de Seguridad y Cooperación en Europa</a:t>
            </a:r>
            <a:r>
              <a:rPr lang="es"/>
              <a:t> se celebró el</a:t>
            </a:r>
            <a:r>
              <a:rPr b="1" lang="es">
                <a:solidFill>
                  <a:srgbClr val="EA9999"/>
                </a:solidFill>
              </a:rPr>
              <a:t> Tratado de París sobre las Fuerzas Armadas Convencionales en Europa (1990)</a:t>
            </a:r>
            <a:r>
              <a:rPr lang="es"/>
              <a:t> que establece:</a:t>
            </a:r>
            <a:endParaRPr/>
          </a:p>
          <a:p>
            <a:pPr indent="0" lvl="0" marL="0" rtl="0" algn="l">
              <a:spcBef>
                <a:spcPts val="0"/>
              </a:spcBef>
              <a:spcAft>
                <a:spcPts val="0"/>
              </a:spcAft>
              <a:buNone/>
            </a:pPr>
            <a:r>
              <a:rPr lang="es"/>
              <a:t>→  </a:t>
            </a:r>
            <a:r>
              <a:rPr i="1" lang="es"/>
              <a:t>techos</a:t>
            </a:r>
            <a:r>
              <a:rPr lang="es"/>
              <a:t> numéricos de material militar con la reducción de efectivos mediante su destrucción </a:t>
            </a:r>
            <a:endParaRPr/>
          </a:p>
          <a:p>
            <a:pPr indent="0" lvl="0" marL="0" rtl="0" algn="l">
              <a:spcBef>
                <a:spcPts val="0"/>
              </a:spcBef>
              <a:spcAft>
                <a:spcPts val="0"/>
              </a:spcAft>
              <a:buNone/>
            </a:pPr>
            <a:r>
              <a:rPr lang="es"/>
              <a:t>→  y garantizado por un sistema de verificación.</a:t>
            </a:r>
            <a:endParaRPr/>
          </a:p>
          <a:p>
            <a:pPr indent="0" lvl="0" marL="0" rtl="0" algn="l">
              <a:spcBef>
                <a:spcPts val="0"/>
              </a:spcBef>
              <a:spcAft>
                <a:spcPts val="120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42" name="Google Shape;442;p7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Limitaciones de medios y métodos de combate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Como la </a:t>
            </a:r>
            <a:r>
              <a:rPr b="1" lang="es"/>
              <a:t>estructura de dicho tratado</a:t>
            </a:r>
            <a:r>
              <a:rPr b="1" lang="es">
                <a:solidFill>
                  <a:srgbClr val="F9CB9C"/>
                </a:solidFill>
              </a:rPr>
              <a:t> respondía</a:t>
            </a:r>
            <a:r>
              <a:rPr lang="es"/>
              <a:t> a la </a:t>
            </a:r>
            <a:r>
              <a:rPr b="1" lang="es"/>
              <a:t>división de Europa en el bloque OTAN y Pacto de Varsovia</a:t>
            </a:r>
            <a:r>
              <a:rPr lang="es"/>
              <a:t>, un nuevo tratado denominado</a:t>
            </a:r>
            <a:r>
              <a:rPr b="1" lang="es">
                <a:solidFill>
                  <a:srgbClr val="EA9999"/>
                </a:solidFill>
              </a:rPr>
              <a:t> Acuerdo de Adaptación, hecho en Estambul en 1999</a:t>
            </a:r>
            <a:r>
              <a:rPr lang="es"/>
              <a:t>, responde a las características de la situación europea una vez acabada dicha división.</a:t>
            </a:r>
            <a:endParaRPr/>
          </a:p>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98" name="Google Shape;98;p18"/>
          <p:cNvSpPr txBox="1"/>
          <p:nvPr>
            <p:ph idx="1" type="body"/>
          </p:nvPr>
        </p:nvSpPr>
        <p:spPr>
          <a:xfrm>
            <a:off x="387900" y="1489825"/>
            <a:ext cx="5332500" cy="30789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None/>
            </a:pPr>
            <a:r>
              <a:rPr b="1" lang="es">
                <a:solidFill>
                  <a:srgbClr val="EA9999"/>
                </a:solidFill>
              </a:rPr>
              <a:t>Equilibrio del terror</a:t>
            </a:r>
            <a:endParaRPr>
              <a:solidFill>
                <a:srgbClr val="EA9999"/>
              </a:solidFill>
            </a:endParaRPr>
          </a:p>
          <a:p>
            <a:pPr indent="0" lvl="0" marL="0" rtl="0" algn="l">
              <a:spcBef>
                <a:spcPts val="500"/>
              </a:spcBef>
              <a:spcAft>
                <a:spcPts val="0"/>
              </a:spcAft>
              <a:buNone/>
            </a:pPr>
            <a:r>
              <a:rPr lang="es"/>
              <a:t>Ambas partes volvieron este enfrentamiento en una situación muy peligrosa.</a:t>
            </a:r>
            <a:br>
              <a:rPr lang="es"/>
            </a:br>
            <a:r>
              <a:rPr lang="es"/>
              <a:t>En esta época se desarrollaron considerablemente los </a:t>
            </a:r>
            <a:r>
              <a:rPr lang="es">
                <a:uFill>
                  <a:noFill/>
                </a:uFill>
                <a:hlinkClick r:id="rId3"/>
              </a:rPr>
              <a:t>misiles balísticos</a:t>
            </a:r>
            <a:r>
              <a:rPr lang="es"/>
              <a:t> y diferentes tipos de </a:t>
            </a:r>
            <a:r>
              <a:rPr lang="es">
                <a:uFill>
                  <a:noFill/>
                </a:uFill>
                <a:hlinkClick r:id="rId4"/>
              </a:rPr>
              <a:t>armas nucleares</a:t>
            </a:r>
            <a:r>
              <a:rPr lang="es"/>
              <a:t>. Estas potencias representaban fuerzas capaces de "</a:t>
            </a:r>
            <a:r>
              <a:rPr i="1" lang="es"/>
              <a:t>hacer volar el planeta varias veces</a:t>
            </a:r>
            <a:r>
              <a:rPr lang="es"/>
              <a:t>", según una expresión popular del momento.</a:t>
            </a:r>
            <a:endParaRPr/>
          </a:p>
          <a:p>
            <a:pPr indent="0" lvl="0" marL="0" rtl="0" algn="l">
              <a:spcBef>
                <a:spcPts val="500"/>
              </a:spcBef>
              <a:spcAft>
                <a:spcPts val="0"/>
              </a:spcAft>
              <a:buNone/>
            </a:pPr>
            <a:r>
              <a:t/>
            </a:r>
            <a:endParaRPr/>
          </a:p>
          <a:p>
            <a:pPr indent="0" lvl="0" marL="0" rtl="0" algn="l">
              <a:spcBef>
                <a:spcPts val="500"/>
              </a:spcBef>
              <a:spcAft>
                <a:spcPts val="500"/>
              </a:spcAft>
              <a:buNone/>
            </a:pPr>
            <a:r>
              <a:t/>
            </a:r>
            <a:endParaRPr/>
          </a:p>
        </p:txBody>
      </p:sp>
      <p:pic>
        <p:nvPicPr>
          <p:cNvPr id="99" name="Google Shape;99;p18"/>
          <p:cNvPicPr preferRelativeResize="0"/>
          <p:nvPr/>
        </p:nvPicPr>
        <p:blipFill>
          <a:blip r:embed="rId5">
            <a:alphaModFix/>
          </a:blip>
          <a:stretch>
            <a:fillRect/>
          </a:stretch>
        </p:blipFill>
        <p:spPr>
          <a:xfrm>
            <a:off x="5720475" y="2247650"/>
            <a:ext cx="3320250" cy="1735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48" name="Google Shape;448;p7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Limitaciones de medios y métodos de combate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La Asamblea General estableció mediante</a:t>
            </a:r>
            <a:r>
              <a:rPr b="1" lang="es">
                <a:solidFill>
                  <a:srgbClr val="F9CB9C"/>
                </a:solidFill>
              </a:rPr>
              <a:t> Resolución 46/36L</a:t>
            </a:r>
            <a:r>
              <a:rPr lang="es"/>
              <a:t>, de diciembre de 1991 un </a:t>
            </a:r>
            <a:r>
              <a:rPr b="1" lang="es">
                <a:solidFill>
                  <a:srgbClr val="F9CB9C"/>
                </a:solidFill>
              </a:rPr>
              <a:t>Registro de Armas Convencionales</a:t>
            </a:r>
            <a:r>
              <a:rPr lang="es"/>
              <a:t>. </a:t>
            </a:r>
            <a:endParaRPr/>
          </a:p>
          <a:p>
            <a:pPr indent="0" lvl="0" marL="0" rtl="0" algn="l">
              <a:spcBef>
                <a:spcPts val="0"/>
              </a:spcBef>
              <a:spcAft>
                <a:spcPts val="0"/>
              </a:spcAft>
              <a:buNone/>
            </a:pPr>
            <a:r>
              <a:rPr lang="es"/>
              <a:t>Como la comunicación de las operaciones de transferencia era </a:t>
            </a:r>
            <a:r>
              <a:rPr b="1" lang="es"/>
              <a:t>voluntaria</a:t>
            </a:r>
            <a:r>
              <a:rPr lang="es"/>
              <a:t> la </a:t>
            </a:r>
            <a:r>
              <a:rPr b="1" lang="es"/>
              <a:t>eficacia de dicho registro ha sido muy limitada</a:t>
            </a:r>
            <a:r>
              <a:rPr lang="es"/>
              <a:t>.</a:t>
            </a:r>
            <a:endParaRPr/>
          </a:p>
          <a:p>
            <a:pPr indent="0" lvl="0" marL="0" rtl="0" algn="l">
              <a:spcBef>
                <a:spcPts val="0"/>
              </a:spcBef>
              <a:spcAft>
                <a:spcPts val="120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54" name="Google Shape;454;p7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Limitaciones de medios y métodos de combate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El 2 de abril de 2013, la Asamblea General de la NNUU aprobó el </a:t>
            </a:r>
            <a:r>
              <a:rPr b="1" lang="es">
                <a:solidFill>
                  <a:srgbClr val="F9CB9C"/>
                </a:solidFill>
              </a:rPr>
              <a:t>Tratado sobre el Comercio de Armas (TAC)</a:t>
            </a:r>
            <a:r>
              <a:rPr lang="es"/>
              <a:t>. </a:t>
            </a:r>
            <a:endParaRPr/>
          </a:p>
          <a:p>
            <a:pPr indent="0" lvl="0" marL="0" rtl="0" algn="l">
              <a:spcBef>
                <a:spcPts val="0"/>
              </a:spcBef>
              <a:spcAft>
                <a:spcPts val="0"/>
              </a:spcAft>
              <a:buNone/>
            </a:pPr>
            <a:r>
              <a:rPr lang="es"/>
              <a:t>Dicho tratado deja claro el</a:t>
            </a:r>
            <a:r>
              <a:rPr b="1" lang="es"/>
              <a:t> derecho de los Estados a defenderse, armarse, comprar y vender armas</a:t>
            </a:r>
            <a:r>
              <a:rPr lang="es"/>
              <a:t>, pero el comercio de armas </a:t>
            </a:r>
            <a:r>
              <a:rPr b="1" lang="es"/>
              <a:t>no ha de entrar en colisión con los principios de mantenimiento de la paz</a:t>
            </a:r>
            <a:r>
              <a:rPr lang="es"/>
              <a: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La regulación de los conflictos armados</a:t>
            </a:r>
            <a:endParaRPr/>
          </a:p>
        </p:txBody>
      </p:sp>
      <p:sp>
        <p:nvSpPr>
          <p:cNvPr id="460" name="Google Shape;460;p7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Limitaciones de medios y métodos de combate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Lo más destacado de dicho tratado es el </a:t>
            </a:r>
            <a:r>
              <a:rPr b="1" lang="es"/>
              <a:t>deber general de los Estados</a:t>
            </a:r>
            <a:r>
              <a:rPr lang="es"/>
              <a:t> de:</a:t>
            </a:r>
            <a:endParaRPr/>
          </a:p>
          <a:p>
            <a:pPr indent="0" lvl="0" marL="0" rtl="0" algn="l">
              <a:spcBef>
                <a:spcPts val="0"/>
              </a:spcBef>
              <a:spcAft>
                <a:spcPts val="0"/>
              </a:spcAft>
              <a:buNone/>
            </a:pPr>
            <a:r>
              <a:rPr b="1" lang="es"/>
              <a:t>→ </a:t>
            </a:r>
            <a:r>
              <a:rPr b="1" lang="es"/>
              <a:t> evaluar los riesgos y posibles consecuencias</a:t>
            </a:r>
            <a:r>
              <a:rPr lang="es"/>
              <a:t> de toda transferencia de armas </a:t>
            </a:r>
            <a:endParaRPr/>
          </a:p>
          <a:p>
            <a:pPr indent="0" lvl="0" marL="0" rtl="0" algn="l">
              <a:spcBef>
                <a:spcPts val="0"/>
              </a:spcBef>
              <a:spcAft>
                <a:spcPts val="0"/>
              </a:spcAft>
              <a:buNone/>
            </a:pPr>
            <a:r>
              <a:rPr b="1" lang="es"/>
              <a:t>→  </a:t>
            </a:r>
            <a:r>
              <a:rPr lang="es"/>
              <a:t>a</a:t>
            </a:r>
            <a:r>
              <a:rPr b="1" lang="es"/>
              <a:t> no autorizarla cuando las armas vendidas puedan menoscabar la paz y la seguridad</a:t>
            </a:r>
            <a:r>
              <a:rPr lang="es"/>
              <a:t>, facilitar la comisión de violaciones del Derecho internacional humanitario y de los derechos humanos o ir a parar a manos de grupos terroristas o de delincuencia organizada.</a:t>
            </a:r>
            <a:endParaRPr/>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5"/>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t>La protección de las víctimas en los conflictos armados</a:t>
            </a:r>
            <a:endParaRPr/>
          </a:p>
        </p:txBody>
      </p:sp>
      <p:pic>
        <p:nvPicPr>
          <p:cNvPr id="466" name="Google Shape;466;p75"/>
          <p:cNvPicPr preferRelativeResize="0"/>
          <p:nvPr/>
        </p:nvPicPr>
        <p:blipFill>
          <a:blip r:embed="rId3">
            <a:alphaModFix/>
          </a:blip>
          <a:stretch>
            <a:fillRect/>
          </a:stretch>
        </p:blipFill>
        <p:spPr>
          <a:xfrm>
            <a:off x="2868577" y="3045800"/>
            <a:ext cx="3446450" cy="18644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472" name="Google Shape;472;p7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F9CB9C"/>
                </a:solidFill>
              </a:rPr>
              <a:t>Principio de distinción</a:t>
            </a:r>
            <a:endParaRPr b="1">
              <a:solidFill>
                <a:srgbClr val="F9CB9C"/>
              </a:solidFill>
            </a:endParaRPr>
          </a:p>
          <a:p>
            <a:pPr indent="0" lvl="0" marL="0" rtl="0" algn="l">
              <a:spcBef>
                <a:spcPts val="0"/>
              </a:spcBef>
              <a:spcAft>
                <a:spcPts val="0"/>
              </a:spcAft>
              <a:buNone/>
            </a:pPr>
            <a:r>
              <a:rPr lang="es"/>
              <a:t>La</a:t>
            </a:r>
            <a:r>
              <a:rPr b="1" lang="es"/>
              <a:t> protección de la persona </a:t>
            </a:r>
            <a:r>
              <a:rPr lang="es"/>
              <a:t>en el Derecho Internacional Humanitario se articula, en la </a:t>
            </a:r>
            <a:r>
              <a:rPr b="1" lang="es"/>
              <a:t>aplicación del principio de distinción</a:t>
            </a:r>
            <a:r>
              <a:rPr lang="e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Éste </a:t>
            </a:r>
            <a:r>
              <a:rPr b="1" lang="es"/>
              <a:t>distingue entre los combatiente</a:t>
            </a:r>
            <a:r>
              <a:rPr lang="es"/>
              <a:t>s, por un lado, y</a:t>
            </a:r>
            <a:r>
              <a:rPr b="1" lang="es"/>
              <a:t> la población civil,</a:t>
            </a:r>
            <a:r>
              <a:rPr lang="es"/>
              <a:t> por otro. </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 Los </a:t>
            </a:r>
            <a:r>
              <a:rPr b="1" lang="es"/>
              <a:t>combatientes gozan de una protección específica</a:t>
            </a:r>
            <a:r>
              <a:rPr lang="es"/>
              <a:t> durante los combates y cuando caen en poder del enemigo en cuyo caso se </a:t>
            </a:r>
            <a:r>
              <a:rPr b="1" lang="es"/>
              <a:t>les garantiza una protección específica como prisioneros de guerra</a:t>
            </a:r>
            <a:r>
              <a:rPr lang="es"/>
              <a:t>.</a:t>
            </a:r>
            <a:endParaRPr/>
          </a:p>
          <a:p>
            <a:pPr indent="177800" lvl="0" marL="0" rtl="0" algn="l">
              <a:spcBef>
                <a:spcPts val="0"/>
              </a:spcBef>
              <a:spcAft>
                <a:spcPts val="0"/>
              </a:spcAft>
              <a:buNone/>
            </a:pPr>
            <a:r>
              <a:rPr lang="es"/>
              <a:t> </a:t>
            </a:r>
            <a:endParaRPr/>
          </a:p>
          <a:p>
            <a:pPr indent="0" lvl="0" marL="0" rtl="0" algn="l">
              <a:spcBef>
                <a:spcPts val="0"/>
              </a:spcBef>
              <a:spcAft>
                <a:spcPts val="1200"/>
              </a:spcAft>
              <a:buNone/>
            </a:pPr>
            <a:r>
              <a:t/>
            </a:r>
            <a:endParaRPr b="1"/>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478" name="Google Shape;478;p77"/>
          <p:cNvSpPr txBox="1"/>
          <p:nvPr>
            <p:ph idx="1" type="body"/>
          </p:nvPr>
        </p:nvSpPr>
        <p:spPr>
          <a:xfrm>
            <a:off x="387900" y="1489825"/>
            <a:ext cx="5860500" cy="305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Combatiente</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Esta noción </a:t>
            </a:r>
            <a:r>
              <a:rPr b="1" lang="es"/>
              <a:t>no se limita a los miembros de las </a:t>
            </a:r>
            <a:r>
              <a:rPr b="1" lang="es">
                <a:solidFill>
                  <a:srgbClr val="F9CB9C"/>
                </a:solidFill>
              </a:rPr>
              <a:t>fuerzas armadas</a:t>
            </a:r>
            <a:r>
              <a:rPr lang="es"/>
              <a:t>, se ha extendido a </a:t>
            </a:r>
            <a:r>
              <a:rPr b="1" lang="es"/>
              <a:t>otras personas</a:t>
            </a:r>
            <a:r>
              <a:rPr lang="es"/>
              <a:t> como las que </a:t>
            </a:r>
            <a:r>
              <a:rPr b="1" lang="es">
                <a:solidFill>
                  <a:srgbClr val="F9CB9C"/>
                </a:solidFill>
              </a:rPr>
              <a:t>al acercarse al enemigo tomaran espontáneamente las armas</a:t>
            </a:r>
            <a:r>
              <a:rPr lang="es"/>
              <a:t> o los </a:t>
            </a:r>
            <a:r>
              <a:rPr b="1" i="1" lang="es">
                <a:solidFill>
                  <a:srgbClr val="F9CB9C"/>
                </a:solidFill>
              </a:rPr>
              <a:t>partisanos</a:t>
            </a:r>
            <a:r>
              <a:rPr lang="es"/>
              <a:t> o </a:t>
            </a:r>
            <a:r>
              <a:rPr b="1" lang="es">
                <a:solidFill>
                  <a:srgbClr val="F9CB9C"/>
                </a:solidFill>
              </a:rPr>
              <a:t>movimientos de resistencia que actuaran en el territorio ocupado</a:t>
            </a:r>
            <a:r>
              <a:rPr lang="es"/>
              <a:t> por el enemigo. Más recientemente, en la Conferencia Diplomática de Ginebra de 1974-1977 se amplió la noción de combatiente a los </a:t>
            </a:r>
            <a:r>
              <a:rPr b="1" i="1" lang="es">
                <a:solidFill>
                  <a:srgbClr val="F9CB9C"/>
                </a:solidFill>
              </a:rPr>
              <a:t>guerrilleros</a:t>
            </a:r>
            <a:r>
              <a:rPr lang="es"/>
              <a:t>.</a:t>
            </a:r>
            <a:endParaRPr b="1"/>
          </a:p>
        </p:txBody>
      </p:sp>
      <p:pic>
        <p:nvPicPr>
          <p:cNvPr id="479" name="Google Shape;479;p77"/>
          <p:cNvPicPr preferRelativeResize="0"/>
          <p:nvPr/>
        </p:nvPicPr>
        <p:blipFill>
          <a:blip r:embed="rId3">
            <a:alphaModFix/>
          </a:blip>
          <a:stretch>
            <a:fillRect/>
          </a:stretch>
        </p:blipFill>
        <p:spPr>
          <a:xfrm>
            <a:off x="6137700" y="2231518"/>
            <a:ext cx="3006300" cy="169105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485" name="Google Shape;485;p7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Combatiente</a:t>
            </a:r>
            <a:endParaRPr b="1">
              <a:solidFill>
                <a:srgbClr val="EA9999"/>
              </a:solidFill>
            </a:endParaRPr>
          </a:p>
          <a:p>
            <a:pPr indent="177800" lvl="0" marL="0" rtl="0" algn="l">
              <a:spcBef>
                <a:spcPts val="0"/>
              </a:spcBef>
              <a:spcAft>
                <a:spcPts val="0"/>
              </a:spcAft>
              <a:buNone/>
            </a:pPr>
            <a:r>
              <a:rPr b="1" lang="es">
                <a:solidFill>
                  <a:srgbClr val="F9CB9C"/>
                </a:solidFill>
              </a:rPr>
              <a:t>Artículo 44.3 Protocolo 1 (Ginebra 1974-77)</a:t>
            </a:r>
            <a:endParaRPr b="1">
              <a:solidFill>
                <a:srgbClr val="F9CB9C"/>
              </a:solidFill>
            </a:endParaRPr>
          </a:p>
          <a:p>
            <a:pPr indent="177800" lvl="0" marL="0" rtl="0" algn="l">
              <a:spcBef>
                <a:spcPts val="0"/>
              </a:spcBef>
              <a:spcAft>
                <a:spcPts val="0"/>
              </a:spcAft>
              <a:buNone/>
            </a:pPr>
            <a:r>
              <a:rPr i="1" lang="es"/>
              <a:t>“(…) dado que en los conflictos armados hay situaciones en las que, debido a la índole de las hostilidades, un </a:t>
            </a:r>
            <a:r>
              <a:rPr b="1" i="1" lang="es"/>
              <a:t>combatiente armado no puede distinguirse de la población civil,</a:t>
            </a:r>
            <a:r>
              <a:rPr i="1" lang="es"/>
              <a:t> dicho combatiente conservará su estatuto de tal siempre que, en esas circunstancias, </a:t>
            </a:r>
            <a:r>
              <a:rPr b="1" i="1" lang="es"/>
              <a:t>lleve sus armas abiertamente</a:t>
            </a:r>
            <a:r>
              <a:rPr i="1" lang="es"/>
              <a:t>:</a:t>
            </a:r>
            <a:endParaRPr i="1"/>
          </a:p>
          <a:p>
            <a:pPr indent="177800" lvl="0" marL="0" rtl="0" algn="l">
              <a:spcBef>
                <a:spcPts val="0"/>
              </a:spcBef>
              <a:spcAft>
                <a:spcPts val="0"/>
              </a:spcAft>
              <a:buNone/>
            </a:pPr>
            <a:r>
              <a:rPr i="1" lang="es"/>
              <a:t>a) </a:t>
            </a:r>
            <a:r>
              <a:rPr b="1" i="1" lang="es"/>
              <a:t>durante todo enfrentamiento militar</a:t>
            </a:r>
            <a:r>
              <a:rPr i="1" lang="es"/>
              <a:t>; y</a:t>
            </a:r>
            <a:endParaRPr i="1"/>
          </a:p>
          <a:p>
            <a:pPr indent="177800" lvl="0" marL="0" rtl="0" algn="l">
              <a:spcBef>
                <a:spcPts val="0"/>
              </a:spcBef>
              <a:spcAft>
                <a:spcPts val="0"/>
              </a:spcAft>
              <a:buNone/>
            </a:pPr>
            <a:r>
              <a:rPr i="1" lang="es"/>
              <a:t>b) </a:t>
            </a:r>
            <a:r>
              <a:rPr b="1" i="1" lang="es"/>
              <a:t>durante el tiempo en que sea visible para el enemigo</a:t>
            </a:r>
            <a:r>
              <a:rPr i="1" lang="es"/>
              <a:t> mientras está tomando parte en un despliegue militar previo al lanzamiento de un ataque en el que va a participar</a:t>
            </a:r>
            <a:r>
              <a:rPr lang="es"/>
              <a:t>.” </a:t>
            </a:r>
            <a:endParaRPr/>
          </a:p>
          <a:p>
            <a:pPr indent="177800" lvl="0" marL="0" rtl="0" algn="l">
              <a:spcBef>
                <a:spcPts val="0"/>
              </a:spcBef>
              <a:spcAft>
                <a:spcPts val="0"/>
              </a:spcAft>
              <a:buNone/>
            </a:pPr>
            <a:r>
              <a:rPr lang="es"/>
              <a:t> </a:t>
            </a:r>
            <a:endParaRPr b="1"/>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491" name="Google Shape;491;p79"/>
          <p:cNvSpPr txBox="1"/>
          <p:nvPr>
            <p:ph idx="1" type="body"/>
          </p:nvPr>
        </p:nvSpPr>
        <p:spPr>
          <a:xfrm>
            <a:off x="387900" y="1489825"/>
            <a:ext cx="53448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Estatuto del prisionero de guerra</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La </a:t>
            </a:r>
            <a:r>
              <a:rPr b="1" lang="es"/>
              <a:t>protección fundamental </a:t>
            </a:r>
            <a:r>
              <a:rPr lang="es"/>
              <a:t>a que tienen derecho los </a:t>
            </a:r>
            <a:r>
              <a:rPr b="1" lang="es"/>
              <a:t>combatientes que caen en poder del enemigo</a:t>
            </a:r>
            <a:r>
              <a:rPr lang="es"/>
              <a:t> es el </a:t>
            </a:r>
            <a:r>
              <a:rPr i="1" lang="es"/>
              <a:t>estatuto del prisionero de guerra</a:t>
            </a:r>
            <a:r>
              <a:rPr lang="es"/>
              <a:t>.</a:t>
            </a:r>
            <a:endParaRPr/>
          </a:p>
          <a:p>
            <a:pPr indent="0" lvl="0" marL="0" rtl="0" algn="l">
              <a:spcBef>
                <a:spcPts val="0"/>
              </a:spcBef>
              <a:spcAft>
                <a:spcPts val="1200"/>
              </a:spcAft>
              <a:buNone/>
            </a:pPr>
            <a:r>
              <a:t/>
            </a:r>
            <a:endParaRPr b="1"/>
          </a:p>
        </p:txBody>
      </p:sp>
      <p:pic>
        <p:nvPicPr>
          <p:cNvPr id="492" name="Google Shape;492;p79"/>
          <p:cNvPicPr preferRelativeResize="0"/>
          <p:nvPr/>
        </p:nvPicPr>
        <p:blipFill>
          <a:blip r:embed="rId3">
            <a:alphaModFix/>
          </a:blip>
          <a:stretch>
            <a:fillRect/>
          </a:stretch>
        </p:blipFill>
        <p:spPr>
          <a:xfrm>
            <a:off x="5732750" y="1889263"/>
            <a:ext cx="3290775" cy="22800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498" name="Google Shape;498;p80"/>
          <p:cNvSpPr txBox="1"/>
          <p:nvPr>
            <p:ph idx="1" type="body"/>
          </p:nvPr>
        </p:nvSpPr>
        <p:spPr>
          <a:xfrm>
            <a:off x="387900" y="1489825"/>
            <a:ext cx="53448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Estatuto del prisionero de guerra</a:t>
            </a:r>
            <a:endParaRPr/>
          </a:p>
          <a:p>
            <a:pPr indent="177800" lvl="0" marL="0" rtl="0" algn="l">
              <a:spcBef>
                <a:spcPts val="0"/>
              </a:spcBef>
              <a:spcAft>
                <a:spcPts val="0"/>
              </a:spcAft>
              <a:buNone/>
            </a:pPr>
            <a:r>
              <a:rPr lang="es"/>
              <a:t>Según Erik Castren, está universalmente admitido que la</a:t>
            </a:r>
            <a:r>
              <a:rPr b="1" lang="es"/>
              <a:t> captura de prisioneros de guerra no es un acto de venganza o de castigo</a:t>
            </a:r>
            <a:r>
              <a:rPr lang="es"/>
              <a:t>, sino simplemente una </a:t>
            </a:r>
            <a:r>
              <a:rPr b="1" lang="es">
                <a:solidFill>
                  <a:srgbClr val="F9CB9C"/>
                </a:solidFill>
              </a:rPr>
              <a:t>medida de precaución</a:t>
            </a:r>
            <a:r>
              <a:rPr b="1" lang="es"/>
              <a:t> </a:t>
            </a:r>
            <a:r>
              <a:rPr lang="es"/>
              <a:t>que trata de impedir que continúen participando en la guerra.</a:t>
            </a:r>
            <a:endParaRPr/>
          </a:p>
          <a:p>
            <a:pPr indent="177800" lvl="0" marL="0" rtl="0" algn="l">
              <a:spcBef>
                <a:spcPts val="0"/>
              </a:spcBef>
              <a:spcAft>
                <a:spcPts val="0"/>
              </a:spcAft>
              <a:buNone/>
            </a:pPr>
            <a:r>
              <a:rPr lang="es"/>
              <a:t>El </a:t>
            </a:r>
            <a:r>
              <a:rPr b="1" lang="es">
                <a:solidFill>
                  <a:srgbClr val="EA9999"/>
                </a:solidFill>
              </a:rPr>
              <a:t>Convenio de Ginebra de 1949</a:t>
            </a:r>
            <a:r>
              <a:rPr lang="es"/>
              <a:t> es el relativo a los prisioneros de guerra, en donde se consagran los </a:t>
            </a:r>
            <a:r>
              <a:rPr b="1" lang="es"/>
              <a:t>principios básicos en esta materia</a:t>
            </a:r>
            <a:r>
              <a:rPr lang="es"/>
              <a:t>.</a:t>
            </a:r>
            <a:endParaRPr/>
          </a:p>
          <a:p>
            <a:pPr indent="177800" lvl="0" marL="0" rtl="0" algn="l">
              <a:spcBef>
                <a:spcPts val="0"/>
              </a:spcBef>
              <a:spcAft>
                <a:spcPts val="0"/>
              </a:spcAft>
              <a:buNone/>
            </a:pPr>
            <a:r>
              <a:rPr lang="es"/>
              <a:t> </a:t>
            </a:r>
            <a:endParaRPr/>
          </a:p>
          <a:p>
            <a:pPr indent="0" lvl="0" marL="0" rtl="0" algn="l">
              <a:spcBef>
                <a:spcPts val="0"/>
              </a:spcBef>
              <a:spcAft>
                <a:spcPts val="1200"/>
              </a:spcAft>
              <a:buNone/>
            </a:pPr>
            <a:r>
              <a:t/>
            </a:r>
            <a:endParaRPr b="1"/>
          </a:p>
        </p:txBody>
      </p:sp>
      <p:pic>
        <p:nvPicPr>
          <p:cNvPr id="499" name="Google Shape;499;p80"/>
          <p:cNvPicPr preferRelativeResize="0"/>
          <p:nvPr/>
        </p:nvPicPr>
        <p:blipFill>
          <a:blip r:embed="rId3">
            <a:alphaModFix/>
          </a:blip>
          <a:stretch>
            <a:fillRect/>
          </a:stretch>
        </p:blipFill>
        <p:spPr>
          <a:xfrm>
            <a:off x="5732750" y="1889263"/>
            <a:ext cx="3290775" cy="22800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8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505" name="Google Shape;505;p81"/>
          <p:cNvSpPr txBox="1"/>
          <p:nvPr>
            <p:ph idx="1" type="body"/>
          </p:nvPr>
        </p:nvSpPr>
        <p:spPr>
          <a:xfrm>
            <a:off x="387900" y="1489825"/>
            <a:ext cx="50676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Protección de heridos, enfermos, náufragos</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Todos los heridos, enfermos, náufragos, cualquiera que sea la parte a la que pertenezcan, serán respetados y protegidos. En toda circunstancia serán tratados humanamente y recibirán, en toda medida de lo posible y en plazo más breve, los cuidados médicos que exija su estado. </a:t>
            </a:r>
            <a:endParaRPr/>
          </a:p>
        </p:txBody>
      </p:sp>
      <p:pic>
        <p:nvPicPr>
          <p:cNvPr id="506" name="Google Shape;506;p81"/>
          <p:cNvPicPr preferRelativeResize="0"/>
          <p:nvPr/>
        </p:nvPicPr>
        <p:blipFill>
          <a:blip r:embed="rId3">
            <a:alphaModFix/>
          </a:blip>
          <a:stretch>
            <a:fillRect/>
          </a:stretch>
        </p:blipFill>
        <p:spPr>
          <a:xfrm>
            <a:off x="5455500" y="1731850"/>
            <a:ext cx="3522550" cy="259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05" name="Google Shape;105;p19"/>
          <p:cNvSpPr txBox="1"/>
          <p:nvPr>
            <p:ph idx="1" type="body"/>
          </p:nvPr>
        </p:nvSpPr>
        <p:spPr>
          <a:xfrm>
            <a:off x="387900" y="1489825"/>
            <a:ext cx="50994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s"/>
              <a:t>Por otro lado, en las negociaciones para lograr el desarme, en especial en el ámbito de las armas nucleares, se plantearon la </a:t>
            </a:r>
            <a:r>
              <a:rPr b="1" lang="es">
                <a:solidFill>
                  <a:srgbClr val="F9CB9C"/>
                </a:solidFill>
              </a:rPr>
              <a:t>verificación del cumplimiento de los compromisos de desarme </a:t>
            </a:r>
            <a:r>
              <a:rPr lang="es"/>
              <a:t>que suponen una </a:t>
            </a:r>
            <a:r>
              <a:rPr b="1" lang="es"/>
              <a:t>limitación de la soberanía estatal </a:t>
            </a:r>
            <a:r>
              <a:rPr lang="es"/>
              <a:t>en el ámbito fundamental de la defensa y seguridad.</a:t>
            </a:r>
            <a:endParaRPr/>
          </a:p>
        </p:txBody>
      </p:sp>
      <p:pic>
        <p:nvPicPr>
          <p:cNvPr id="106" name="Google Shape;106;p19"/>
          <p:cNvPicPr preferRelativeResize="0"/>
          <p:nvPr/>
        </p:nvPicPr>
        <p:blipFill>
          <a:blip r:embed="rId3">
            <a:alphaModFix/>
          </a:blip>
          <a:stretch>
            <a:fillRect/>
          </a:stretch>
        </p:blipFill>
        <p:spPr>
          <a:xfrm>
            <a:off x="5720475" y="2247650"/>
            <a:ext cx="3320250" cy="17351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512" name="Google Shape;512;p82"/>
          <p:cNvSpPr txBox="1"/>
          <p:nvPr>
            <p:ph idx="1" type="body"/>
          </p:nvPr>
        </p:nvSpPr>
        <p:spPr>
          <a:xfrm>
            <a:off x="387900" y="1489825"/>
            <a:ext cx="50676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Protección de heridos, enfermos, náufragos</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s"/>
              <a:t>No se hará entre ellos distinciones</a:t>
            </a:r>
            <a:r>
              <a:rPr lang="es"/>
              <a:t> en base a criterios médicos (Art.10 Protocolo 1). </a:t>
            </a:r>
            <a:endParaRPr/>
          </a:p>
          <a:p>
            <a:pPr indent="0" lvl="0" marL="0" rtl="0" algn="l">
              <a:spcBef>
                <a:spcPts val="0"/>
              </a:spcBef>
              <a:spcAft>
                <a:spcPts val="0"/>
              </a:spcAft>
              <a:buNone/>
            </a:pPr>
            <a:r>
              <a:rPr lang="es"/>
              <a:t>La protección se extiende al </a:t>
            </a:r>
            <a:r>
              <a:rPr b="1" lang="es"/>
              <a:t>personal sanitario, al personal religioso</a:t>
            </a:r>
            <a:r>
              <a:rPr lang="es"/>
              <a:t> y a lo</a:t>
            </a:r>
            <a:r>
              <a:rPr lang="es"/>
              <a:t>s</a:t>
            </a:r>
            <a:r>
              <a:rPr b="1" lang="es"/>
              <a:t> establecimientos y medios de transporte</a:t>
            </a:r>
            <a:r>
              <a:rPr lang="es"/>
              <a:t> sanitario.</a:t>
            </a:r>
            <a:endParaRPr/>
          </a:p>
          <a:p>
            <a:pPr indent="177800" lvl="0" marL="0" rtl="0" algn="l">
              <a:spcBef>
                <a:spcPts val="0"/>
              </a:spcBef>
              <a:spcAft>
                <a:spcPts val="0"/>
              </a:spcAft>
              <a:buNone/>
            </a:pPr>
            <a:r>
              <a:rPr lang="es"/>
              <a:t> </a:t>
            </a:r>
            <a:endParaRPr/>
          </a:p>
        </p:txBody>
      </p:sp>
      <p:pic>
        <p:nvPicPr>
          <p:cNvPr id="513" name="Google Shape;513;p82"/>
          <p:cNvPicPr preferRelativeResize="0"/>
          <p:nvPr/>
        </p:nvPicPr>
        <p:blipFill>
          <a:blip r:embed="rId3">
            <a:alphaModFix/>
          </a:blip>
          <a:stretch>
            <a:fillRect/>
          </a:stretch>
        </p:blipFill>
        <p:spPr>
          <a:xfrm>
            <a:off x="5455500" y="1731850"/>
            <a:ext cx="3522550" cy="2594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519" name="Google Shape;519;p8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Protección de la población civil</a:t>
            </a:r>
            <a:endParaRPr b="1">
              <a:solidFill>
                <a:srgbClr val="EA9999"/>
              </a:solidFill>
            </a:endParaRPr>
          </a:p>
          <a:p>
            <a:pPr indent="177800" lvl="0" marL="0" rtl="0" algn="l">
              <a:spcBef>
                <a:spcPts val="0"/>
              </a:spcBef>
              <a:spcAft>
                <a:spcPts val="0"/>
              </a:spcAft>
              <a:buNone/>
            </a:pPr>
            <a:r>
              <a:rPr lang="es"/>
              <a:t>El </a:t>
            </a:r>
            <a:r>
              <a:rPr b="1" lang="es">
                <a:solidFill>
                  <a:srgbClr val="F9CB9C"/>
                </a:solidFill>
              </a:rPr>
              <a:t>Protocolo adicional 1 de 1977 </a:t>
            </a:r>
            <a:r>
              <a:rPr lang="es"/>
              <a:t>enfoca la cuestión principalmente desde el ángulo de la </a:t>
            </a:r>
            <a:r>
              <a:rPr b="1" lang="es"/>
              <a:t>protección de la población civil en su conjunto contra los peligros de la guerra</a:t>
            </a:r>
            <a:r>
              <a:rPr lang="es"/>
              <a:t>. </a:t>
            </a:r>
            <a:endParaRPr/>
          </a:p>
          <a:p>
            <a:pPr indent="177800" lvl="0" marL="0" rtl="0" algn="l">
              <a:spcBef>
                <a:spcPts val="0"/>
              </a:spcBef>
              <a:spcAft>
                <a:spcPts val="0"/>
              </a:spcAft>
              <a:buNone/>
            </a:pPr>
            <a:r>
              <a:rPr lang="es"/>
              <a:t>La necesidad de dicha protección es evidente si se tiene en cuenta que, en los </a:t>
            </a:r>
            <a:r>
              <a:rPr b="1" lang="es"/>
              <a:t>conflictos armados actuales</a:t>
            </a:r>
            <a:r>
              <a:rPr lang="es"/>
              <a:t>, a diferencia de lo que ocurría hasta hace poco, la </a:t>
            </a:r>
            <a:r>
              <a:rPr b="1" lang="es"/>
              <a:t>mayoría de las víctimas pertenecen a la población civil</a:t>
            </a:r>
            <a:r>
              <a:rPr lang="es"/>
              <a:t>.</a:t>
            </a:r>
            <a:endParaRPr/>
          </a:p>
          <a:p>
            <a:pPr indent="177800" lvl="0" marL="0" rtl="0" algn="l">
              <a:spcBef>
                <a:spcPts val="0"/>
              </a:spcBef>
              <a:spcAft>
                <a:spcPts val="0"/>
              </a:spcAft>
              <a:buNone/>
            </a:pPr>
            <a:r>
              <a:rPr lang="es"/>
              <a:t>El artículo 51 dispone que “</a:t>
            </a:r>
            <a:r>
              <a:rPr i="1" lang="es"/>
              <a:t>no serán objeto de ataque la población civil como tal ni las personas civiles</a:t>
            </a:r>
            <a:r>
              <a:rPr lang="es"/>
              <a:t>”.</a:t>
            </a:r>
            <a:endParaRPr/>
          </a:p>
          <a:p>
            <a:pPr indent="177800" lvl="0" marL="0" rtl="0" algn="l">
              <a:spcBef>
                <a:spcPts val="0"/>
              </a:spcBef>
              <a:spcAft>
                <a:spcPts val="0"/>
              </a:spcAft>
              <a:buNone/>
            </a:pPr>
            <a:r>
              <a:rPr lang="es"/>
              <a:t> </a:t>
            </a:r>
            <a:endParaRPr/>
          </a:p>
          <a:p>
            <a:pPr indent="0" lvl="0" marL="0" rtl="0" algn="l">
              <a:spcBef>
                <a:spcPts val="0"/>
              </a:spcBef>
              <a:spcAft>
                <a:spcPts val="1200"/>
              </a:spcAft>
              <a:buNone/>
            </a:pPr>
            <a:r>
              <a:t/>
            </a:r>
            <a:endParaRPr b="1"/>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525" name="Google Shape;525;p8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EA9999"/>
                </a:solidFill>
              </a:rPr>
              <a:t>Protección de la población civil</a:t>
            </a:r>
            <a:endParaRPr b="1">
              <a:solidFill>
                <a:srgbClr val="EA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s"/>
              <a:t>El conflicto armado en el </a:t>
            </a:r>
            <a:endParaRPr/>
          </a:p>
          <a:p>
            <a:pPr indent="0" lvl="0" marL="0" rtl="0" algn="l">
              <a:spcBef>
                <a:spcPts val="0"/>
              </a:spcBef>
              <a:spcAft>
                <a:spcPts val="0"/>
              </a:spcAft>
              <a:buNone/>
            </a:pPr>
            <a:r>
              <a:rPr lang="es"/>
              <a:t>Alto Karabaj que enfrenta a</a:t>
            </a:r>
            <a:endParaRPr/>
          </a:p>
          <a:p>
            <a:pPr indent="0" lvl="0" marL="0" rtl="0" algn="l">
              <a:spcBef>
                <a:spcPts val="0"/>
              </a:spcBef>
              <a:spcAft>
                <a:spcPts val="0"/>
              </a:spcAft>
              <a:buNone/>
            </a:pPr>
            <a:r>
              <a:rPr lang="es"/>
              <a:t> </a:t>
            </a:r>
            <a:r>
              <a:rPr b="1" lang="es">
                <a:solidFill>
                  <a:srgbClr val="F9CB9C"/>
                </a:solidFill>
              </a:rPr>
              <a:t>Armenia y Azerbaiyán</a:t>
            </a:r>
            <a:r>
              <a:rPr lang="es"/>
              <a:t>.</a:t>
            </a:r>
            <a:endParaRPr/>
          </a:p>
          <a:p>
            <a:pPr indent="177800" lvl="0" marL="0" rtl="0" algn="l">
              <a:spcBef>
                <a:spcPts val="0"/>
              </a:spcBef>
              <a:spcAft>
                <a:spcPts val="0"/>
              </a:spcAft>
              <a:buNone/>
            </a:pPr>
            <a:r>
              <a:rPr lang="es"/>
              <a:t> </a:t>
            </a:r>
            <a:endParaRPr/>
          </a:p>
          <a:p>
            <a:pPr indent="0" lvl="0" marL="0" rtl="0" algn="l">
              <a:spcBef>
                <a:spcPts val="0"/>
              </a:spcBef>
              <a:spcAft>
                <a:spcPts val="1200"/>
              </a:spcAft>
              <a:buNone/>
            </a:pPr>
            <a:r>
              <a:t/>
            </a:r>
            <a:endParaRPr b="1"/>
          </a:p>
        </p:txBody>
      </p:sp>
      <p:pic>
        <p:nvPicPr>
          <p:cNvPr descr="Teaser: El conflicto armado en el Alto Karabaj que enfrenta a Armenia y Azerbaiyán lo paga la población civil, entre la que se han registrado ya numerosas víctimas y son muchos los que se ven obligados a abandonar sus hogares debuido a los combates." id="526" name="Google Shape;526;p84" title="La población civil sufre las consecuencias en el Alto Karabaj">
            <a:hlinkClick r:id="rId3"/>
          </p:cNvPr>
          <p:cNvPicPr preferRelativeResize="0"/>
          <p:nvPr/>
        </p:nvPicPr>
        <p:blipFill>
          <a:blip r:embed="rId4">
            <a:alphaModFix/>
          </a:blip>
          <a:stretch>
            <a:fillRect/>
          </a:stretch>
        </p:blipFill>
        <p:spPr>
          <a:xfrm>
            <a:off x="4090150" y="15632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s" sz="2400"/>
              <a:t>La protección de las víctimas en los conflictos armados</a:t>
            </a:r>
            <a:endParaRPr sz="2300"/>
          </a:p>
        </p:txBody>
      </p:sp>
      <p:sp>
        <p:nvSpPr>
          <p:cNvPr id="532" name="Google Shape;532;p8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rgbClr val="EA9999"/>
                </a:solidFill>
              </a:rPr>
              <a:t>¿Qué ocurre con las mujeres?</a:t>
            </a:r>
            <a:br>
              <a:rPr b="1" lang="es">
                <a:solidFill>
                  <a:srgbClr val="EA9999"/>
                </a:solidFill>
              </a:rPr>
            </a:br>
            <a:r>
              <a:rPr b="1" lang="es">
                <a:solidFill>
                  <a:srgbClr val="EA9999"/>
                </a:solidFill>
              </a:rPr>
              <a:t>¿Qué ocurre con las personas de la tercera edad?</a:t>
            </a:r>
            <a:br>
              <a:rPr b="1" lang="es">
                <a:solidFill>
                  <a:srgbClr val="EA9999"/>
                </a:solidFill>
              </a:rPr>
            </a:br>
            <a:r>
              <a:rPr b="1" lang="es">
                <a:solidFill>
                  <a:srgbClr val="EA9999"/>
                </a:solidFill>
              </a:rPr>
              <a:t>¿Qué ocurre con lxs menores?</a:t>
            </a:r>
            <a:br>
              <a:rPr b="1" lang="es">
                <a:solidFill>
                  <a:srgbClr val="EA9999"/>
                </a:solidFill>
              </a:rPr>
            </a:br>
            <a:r>
              <a:rPr b="1" lang="es">
                <a:solidFill>
                  <a:srgbClr val="EA9999"/>
                </a:solidFill>
              </a:rPr>
              <a:t>¿Qué ocurre con las personas del colectivo LGTBIQA+?</a:t>
            </a:r>
            <a:endParaRPr b="1">
              <a:solidFill>
                <a:srgbClr val="EA9999"/>
              </a:solidFill>
            </a:endParaRPr>
          </a:p>
          <a:p>
            <a:pPr indent="0" lvl="0" marL="0" rtl="0" algn="ctr">
              <a:spcBef>
                <a:spcPts val="1200"/>
              </a:spcBef>
              <a:spcAft>
                <a:spcPts val="0"/>
              </a:spcAft>
              <a:buNone/>
            </a:pPr>
            <a:r>
              <a:t/>
            </a:r>
            <a:endParaRPr b="1">
              <a:solidFill>
                <a:srgbClr val="F9CB9C"/>
              </a:solidFill>
            </a:endParaRPr>
          </a:p>
          <a:p>
            <a:pPr indent="0" lvl="0" marL="0" rtl="0" algn="ctr">
              <a:spcBef>
                <a:spcPts val="1200"/>
              </a:spcBef>
              <a:spcAft>
                <a:spcPts val="1200"/>
              </a:spcAft>
              <a:buNone/>
            </a:pPr>
            <a:r>
              <a:rPr b="1" lang="es">
                <a:solidFill>
                  <a:srgbClr val="F9CB9C"/>
                </a:solidFill>
              </a:rPr>
              <a:t>(Lo hablaremos mañana)</a:t>
            </a:r>
            <a:endParaRPr b="1">
              <a:solidFill>
                <a:srgbClr val="F9CB9C"/>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6"/>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t>Medios de control de Derecho Humanitario de los conflictos armados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177800" lvl="0" marL="0" rtl="0" algn="ctr">
              <a:lnSpc>
                <a:spcPct val="115000"/>
              </a:lnSpc>
              <a:spcBef>
                <a:spcPts val="0"/>
              </a:spcBef>
              <a:spcAft>
                <a:spcPts val="0"/>
              </a:spcAft>
              <a:buNone/>
            </a:pPr>
            <a:r>
              <a:rPr lang="es" sz="2500"/>
              <a:t>Medios de control del Derecho Humanitario de los conflictos armados</a:t>
            </a:r>
            <a:endParaRPr sz="2500"/>
          </a:p>
        </p:txBody>
      </p:sp>
      <p:sp>
        <p:nvSpPr>
          <p:cNvPr id="543" name="Google Shape;543;p87"/>
          <p:cNvSpPr txBox="1"/>
          <p:nvPr>
            <p:ph idx="1" type="body"/>
          </p:nvPr>
        </p:nvSpPr>
        <p:spPr>
          <a:xfrm>
            <a:off x="387900" y="1489825"/>
            <a:ext cx="53607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Los convenios de Derecho Internacional Humanitario han establecido un </a:t>
            </a:r>
            <a:r>
              <a:rPr b="1" lang="es">
                <a:solidFill>
                  <a:srgbClr val="F9CB9C"/>
                </a:solidFill>
              </a:rPr>
              <a:t>sistema</a:t>
            </a:r>
            <a:r>
              <a:rPr lang="es"/>
              <a:t> específico de </a:t>
            </a:r>
            <a:r>
              <a:rPr b="1" lang="es">
                <a:solidFill>
                  <a:srgbClr val="F9CB9C"/>
                </a:solidFill>
              </a:rPr>
              <a:t>control de la aplicación de las normas humanitarias en los conflictos armados</a:t>
            </a:r>
            <a:r>
              <a:rPr lang="es"/>
              <a:t>, que consisten en la designación de </a:t>
            </a:r>
            <a:r>
              <a:rPr i="1" lang="es"/>
              <a:t>Potencias protectoras</a:t>
            </a:r>
            <a:r>
              <a:rPr lang="es"/>
              <a:t>. </a:t>
            </a:r>
            <a:endParaRPr/>
          </a:p>
          <a:p>
            <a:pPr indent="0" lvl="0" marL="0" rtl="0" algn="l">
              <a:spcBef>
                <a:spcPts val="0"/>
              </a:spcBef>
              <a:spcAft>
                <a:spcPts val="0"/>
              </a:spcAft>
              <a:buNone/>
            </a:pPr>
            <a:r>
              <a:rPr lang="es"/>
              <a:t>El </a:t>
            </a:r>
            <a:r>
              <a:rPr b="1" lang="es">
                <a:solidFill>
                  <a:srgbClr val="EA9999"/>
                </a:solidFill>
              </a:rPr>
              <a:t>sistema de las Potencias protectoras</a:t>
            </a:r>
            <a:r>
              <a:rPr lang="es"/>
              <a:t> ha sido desarrollado en los </a:t>
            </a:r>
            <a:r>
              <a:rPr b="1" lang="es"/>
              <a:t>Convenios de 1949</a:t>
            </a:r>
            <a:r>
              <a:rPr lang="es"/>
              <a:t> y mejorado en ciertos aspectos en el </a:t>
            </a:r>
            <a:r>
              <a:rPr b="1" lang="es"/>
              <a:t>Protocolo 1 de 1977</a:t>
            </a:r>
            <a:r>
              <a:rPr lang="es"/>
              <a:t>.</a:t>
            </a:r>
            <a:endParaRPr/>
          </a:p>
          <a:p>
            <a:pPr indent="0" lvl="0" marL="0" rtl="0" algn="l">
              <a:spcBef>
                <a:spcPts val="0"/>
              </a:spcBef>
              <a:spcAft>
                <a:spcPts val="1200"/>
              </a:spcAft>
              <a:buNone/>
            </a:pPr>
            <a:r>
              <a:t/>
            </a:r>
            <a:endParaRPr b="1"/>
          </a:p>
        </p:txBody>
      </p:sp>
      <p:pic>
        <p:nvPicPr>
          <p:cNvPr id="544" name="Google Shape;544;p87"/>
          <p:cNvPicPr preferRelativeResize="0"/>
          <p:nvPr/>
        </p:nvPicPr>
        <p:blipFill>
          <a:blip r:embed="rId3">
            <a:alphaModFix/>
          </a:blip>
          <a:stretch>
            <a:fillRect/>
          </a:stretch>
        </p:blipFill>
        <p:spPr>
          <a:xfrm>
            <a:off x="5748600" y="1897475"/>
            <a:ext cx="3243000" cy="2162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177800" lvl="0" marL="0" rtl="0" algn="ctr">
              <a:lnSpc>
                <a:spcPct val="115000"/>
              </a:lnSpc>
              <a:spcBef>
                <a:spcPts val="0"/>
              </a:spcBef>
              <a:spcAft>
                <a:spcPts val="0"/>
              </a:spcAft>
              <a:buNone/>
            </a:pPr>
            <a:r>
              <a:rPr lang="es" sz="2500"/>
              <a:t>Medios de control del Derecho Humanitario de los conflictos armados</a:t>
            </a:r>
            <a:endParaRPr sz="2500"/>
          </a:p>
        </p:txBody>
      </p:sp>
      <p:sp>
        <p:nvSpPr>
          <p:cNvPr id="550" name="Google Shape;550;p8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177800" lvl="0" marL="0" rtl="0" algn="l">
              <a:spcBef>
                <a:spcPts val="0"/>
              </a:spcBef>
              <a:spcAft>
                <a:spcPts val="0"/>
              </a:spcAft>
              <a:buNone/>
            </a:pPr>
            <a:r>
              <a:rPr lang="es"/>
              <a:t>Las </a:t>
            </a:r>
            <a:r>
              <a:rPr b="1" lang="es">
                <a:solidFill>
                  <a:srgbClr val="EA9999"/>
                </a:solidFill>
              </a:rPr>
              <a:t>potencias protectoras</a:t>
            </a:r>
            <a:r>
              <a:rPr lang="es"/>
              <a:t> son Estados que no son partes de un conflicto armado y que desempeñan tres tipos de funciones:</a:t>
            </a:r>
            <a:endParaRPr/>
          </a:p>
          <a:p>
            <a:pPr indent="-342900" lvl="0" marL="457200" rtl="0" algn="l">
              <a:spcBef>
                <a:spcPts val="0"/>
              </a:spcBef>
              <a:spcAft>
                <a:spcPts val="0"/>
              </a:spcAft>
              <a:buSzPts val="1800"/>
              <a:buChar char="●"/>
            </a:pPr>
            <a:r>
              <a:rPr lang="es"/>
              <a:t>constituyen un </a:t>
            </a:r>
            <a:r>
              <a:rPr b="1" lang="es"/>
              <a:t>medio de comunicación y enlace</a:t>
            </a:r>
            <a:r>
              <a:rPr lang="es"/>
              <a:t> entre las partes en el conflicto en todo lo relativo a la </a:t>
            </a:r>
            <a:r>
              <a:rPr b="1" lang="es"/>
              <a:t>aplicación de los Convenios y a la protección de las víctimas</a:t>
            </a:r>
            <a:r>
              <a:rPr lang="es"/>
              <a:t>;</a:t>
            </a:r>
            <a:endParaRPr/>
          </a:p>
          <a:p>
            <a:pPr indent="-342900" lvl="0" marL="457200" rtl="0" algn="l">
              <a:spcBef>
                <a:spcPts val="0"/>
              </a:spcBef>
              <a:spcAft>
                <a:spcPts val="0"/>
              </a:spcAft>
              <a:buSzPts val="1800"/>
              <a:buChar char="●"/>
            </a:pPr>
            <a:r>
              <a:rPr lang="es"/>
              <a:t> realizan actividades de </a:t>
            </a:r>
            <a:r>
              <a:rPr b="1" lang="es"/>
              <a:t>auxilio y ayuda a las víctimas</a:t>
            </a:r>
            <a:r>
              <a:rPr lang="es"/>
              <a:t>;</a:t>
            </a:r>
            <a:endParaRPr/>
          </a:p>
          <a:p>
            <a:pPr indent="-342900" lvl="0" marL="457200" rtl="0" algn="l">
              <a:spcBef>
                <a:spcPts val="0"/>
              </a:spcBef>
              <a:spcAft>
                <a:spcPts val="0"/>
              </a:spcAft>
              <a:buSzPts val="1800"/>
              <a:buChar char="●"/>
            </a:pPr>
            <a:r>
              <a:rPr lang="es"/>
              <a:t>y controlan el </a:t>
            </a:r>
            <a:r>
              <a:rPr b="1" lang="es"/>
              <a:t>cumplimiento de las obligaciones derivadas de los Convenios</a:t>
            </a:r>
            <a:r>
              <a:rPr lang="es"/>
              <a:t> y, en especial, las referentes al </a:t>
            </a:r>
            <a:r>
              <a:rPr b="1" lang="es"/>
              <a:t>trato que reciben las personas protegidas</a:t>
            </a:r>
            <a:r>
              <a:rPr lang="es"/>
              <a:t>.</a:t>
            </a:r>
            <a:endParaRPr/>
          </a:p>
          <a:p>
            <a:pPr indent="0" lvl="0" marL="0" rtl="0" algn="l">
              <a:spcBef>
                <a:spcPts val="0"/>
              </a:spcBef>
              <a:spcAft>
                <a:spcPts val="1200"/>
              </a:spcAft>
              <a:buNone/>
            </a:pPr>
            <a:r>
              <a:t/>
            </a:r>
            <a:endParaRPr b="1"/>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177800" lvl="0" marL="0" rtl="0" algn="ctr">
              <a:lnSpc>
                <a:spcPct val="115000"/>
              </a:lnSpc>
              <a:spcBef>
                <a:spcPts val="0"/>
              </a:spcBef>
              <a:spcAft>
                <a:spcPts val="0"/>
              </a:spcAft>
              <a:buNone/>
            </a:pPr>
            <a:r>
              <a:rPr lang="es" sz="2500"/>
              <a:t>Medios de control del Derecho Humanitario de los conflictos armados</a:t>
            </a:r>
            <a:endParaRPr sz="2500"/>
          </a:p>
        </p:txBody>
      </p:sp>
      <p:sp>
        <p:nvSpPr>
          <p:cNvPr id="556" name="Google Shape;556;p8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el artículo 90 del Protocolo 1 de 1977 se contempla el </a:t>
            </a:r>
            <a:r>
              <a:rPr b="1" lang="es"/>
              <a:t>establecimiento de una </a:t>
            </a:r>
            <a:r>
              <a:rPr b="1" i="1" lang="es">
                <a:solidFill>
                  <a:srgbClr val="F9CB9C"/>
                </a:solidFill>
              </a:rPr>
              <a:t>Comisión Internacional de Encuesta</a:t>
            </a:r>
            <a:r>
              <a:rPr lang="es"/>
              <a:t> que en la </a:t>
            </a:r>
            <a:r>
              <a:rPr b="1" lang="es"/>
              <a:t>práctica no ha tenido aceptación</a:t>
            </a:r>
            <a:r>
              <a:rPr lang="es"/>
              <a:t> porque la </a:t>
            </a:r>
            <a:r>
              <a:rPr b="1" lang="es"/>
              <a:t>supervisión del cumplimiento de las obligaciones</a:t>
            </a:r>
            <a:r>
              <a:rPr lang="es"/>
              <a:t> ha sido realizada por órganos de organizaciones internacionales o por organizaciones no gubernamentales como el</a:t>
            </a:r>
            <a:r>
              <a:rPr b="1" lang="es"/>
              <a:t> Comité Internacional de la Cruz Roja</a:t>
            </a:r>
            <a:r>
              <a:rPr lang="es"/>
              <a:t>.</a:t>
            </a:r>
            <a:endParaRPr/>
          </a:p>
          <a:p>
            <a:pPr indent="0" lvl="0" marL="0" rtl="0" algn="l">
              <a:spcBef>
                <a:spcPts val="0"/>
              </a:spcBef>
              <a:spcAft>
                <a:spcPts val="1200"/>
              </a:spcAft>
              <a:buNone/>
            </a:pPr>
            <a:r>
              <a:t/>
            </a:r>
            <a:endParaRPr b="1"/>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177800" lvl="0" marL="0" rtl="0" algn="ctr">
              <a:lnSpc>
                <a:spcPct val="115000"/>
              </a:lnSpc>
              <a:spcBef>
                <a:spcPts val="0"/>
              </a:spcBef>
              <a:spcAft>
                <a:spcPts val="0"/>
              </a:spcAft>
              <a:buNone/>
            </a:pPr>
            <a:r>
              <a:rPr lang="es" sz="2500"/>
              <a:t>Medios de control del Derecho Humanitario de los conflictos armados</a:t>
            </a:r>
            <a:endParaRPr sz="2500"/>
          </a:p>
        </p:txBody>
      </p:sp>
      <p:sp>
        <p:nvSpPr>
          <p:cNvPr id="562" name="Google Shape;562;p9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la práctica,</a:t>
            </a:r>
            <a:r>
              <a:rPr b="1" lang="es"/>
              <a:t> las relaciones internacionales apenas han recurrido a este mecanismo de mediación.</a:t>
            </a:r>
            <a:endParaRPr b="1"/>
          </a:p>
          <a:p>
            <a:pPr indent="0" lvl="0" marL="0" rtl="0" algn="l">
              <a:spcBef>
                <a:spcPts val="1200"/>
              </a:spcBef>
              <a:spcAft>
                <a:spcPts val="0"/>
              </a:spcAft>
              <a:buNone/>
            </a:pPr>
            <a:r>
              <a:rPr lang="es"/>
              <a:t>De hecho, en la</a:t>
            </a:r>
            <a:r>
              <a:rPr b="1" lang="es"/>
              <a:t> segunda mitad del siglo XX</a:t>
            </a:r>
            <a:r>
              <a:rPr lang="es"/>
              <a:t>, cabe citar su aplicación durante:</a:t>
            </a:r>
            <a:endParaRPr/>
          </a:p>
          <a:p>
            <a:pPr indent="-342900" lvl="0" marL="457200" rtl="0" algn="l">
              <a:spcBef>
                <a:spcPts val="1200"/>
              </a:spcBef>
              <a:spcAft>
                <a:spcPts val="0"/>
              </a:spcAft>
              <a:buSzPts val="1800"/>
              <a:buChar char="●"/>
            </a:pPr>
            <a:r>
              <a:rPr lang="es"/>
              <a:t>el conflicto de Suez, que implicó a Gran Bretaña y Francia con Egipto, en 1956; </a:t>
            </a:r>
            <a:endParaRPr/>
          </a:p>
          <a:p>
            <a:pPr indent="-342900" lvl="0" marL="457200" rtl="0" algn="l">
              <a:spcBef>
                <a:spcPts val="0"/>
              </a:spcBef>
              <a:spcAft>
                <a:spcPts val="0"/>
              </a:spcAft>
              <a:buSzPts val="1800"/>
              <a:buChar char="●"/>
            </a:pPr>
            <a:r>
              <a:rPr lang="es"/>
              <a:t>el de Goa, entre Portugal y la India, en 1961;</a:t>
            </a:r>
            <a:endParaRPr/>
          </a:p>
          <a:p>
            <a:pPr indent="-342900" lvl="0" marL="457200" rtl="0" algn="l">
              <a:spcBef>
                <a:spcPts val="0"/>
              </a:spcBef>
              <a:spcAft>
                <a:spcPts val="0"/>
              </a:spcAft>
              <a:buSzPts val="1800"/>
              <a:buChar char="●"/>
            </a:pPr>
            <a:r>
              <a:rPr lang="es"/>
              <a:t>los enfrentamientos indo-paquistaníes de 1971. </a:t>
            </a:r>
            <a:endParaRPr b="1"/>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177800" lvl="0" marL="0" rtl="0" algn="ctr">
              <a:lnSpc>
                <a:spcPct val="115000"/>
              </a:lnSpc>
              <a:spcBef>
                <a:spcPts val="0"/>
              </a:spcBef>
              <a:spcAft>
                <a:spcPts val="0"/>
              </a:spcAft>
              <a:buNone/>
            </a:pPr>
            <a:r>
              <a:rPr lang="es" sz="2500"/>
              <a:t>Medios de control del Derecho Humanitario de los conflictos armados</a:t>
            </a:r>
            <a:endParaRPr sz="2500"/>
          </a:p>
        </p:txBody>
      </p:sp>
      <p:sp>
        <p:nvSpPr>
          <p:cNvPr id="568" name="Google Shape;568;p9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s"/>
            </a:br>
            <a:r>
              <a:rPr lang="es"/>
              <a:t>Con este panorama, puede decirse que </a:t>
            </a:r>
            <a:r>
              <a:rPr b="1" lang="es"/>
              <a:t>la aplicación efectiva de esta figura ha sido decepcionante</a:t>
            </a:r>
            <a:r>
              <a:rPr lang="es"/>
              <a:t>, debido:</a:t>
            </a:r>
            <a:br>
              <a:rPr lang="es"/>
            </a:br>
            <a:r>
              <a:rPr lang="es"/>
              <a:t>→  por un lado, a su </a:t>
            </a:r>
            <a:r>
              <a:rPr b="1" lang="es"/>
              <a:t>escasa utilización </a:t>
            </a:r>
            <a:r>
              <a:rPr lang="es"/>
              <a:t>y,</a:t>
            </a:r>
            <a:br>
              <a:rPr lang="es"/>
            </a:br>
            <a:r>
              <a:rPr lang="es"/>
              <a:t>→  por otro lado, a que allí donde se utilizó, su </a:t>
            </a:r>
            <a:r>
              <a:rPr b="1" lang="es"/>
              <a:t>funcionamiento no fue alentador</a:t>
            </a:r>
            <a:r>
              <a:rPr lang="es"/>
              <a:t>.</a:t>
            </a:r>
            <a:br>
              <a:rPr lang="es"/>
            </a:br>
            <a:endParaRPr/>
          </a:p>
          <a:p>
            <a:pPr indent="0" lvl="0" marL="0" rtl="0" algn="l">
              <a:spcBef>
                <a:spcPts val="1200"/>
              </a:spcBef>
              <a:spcAft>
                <a:spcPts val="1200"/>
              </a:spcAft>
              <a:buNone/>
            </a:pPr>
            <a:r>
              <a:rPr lang="es"/>
              <a:t> </a:t>
            </a:r>
            <a:r>
              <a:rPr b="1" lang="es">
                <a:solidFill>
                  <a:srgbClr val="F9CB9C"/>
                </a:solidFill>
              </a:rPr>
              <a:t>Las funciones encomendadas a las Potencias protectoras han sido, en la mayor parte de las ocasiones, asumidas por el Comité Internacional de la Cruz Roja como substituto de facto de las primeras. </a:t>
            </a:r>
            <a:endParaRPr b="1">
              <a:solidFill>
                <a:srgbClr val="F9CB9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12" name="Google Shape;112;p20"/>
          <p:cNvSpPr txBox="1"/>
          <p:nvPr>
            <p:ph idx="1" type="body"/>
          </p:nvPr>
        </p:nvSpPr>
        <p:spPr>
          <a:xfrm>
            <a:off x="387900" y="1489825"/>
            <a:ext cx="5944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Cabe distinguir conceptualmente las siguientes </a:t>
            </a:r>
            <a:r>
              <a:rPr b="1" lang="es"/>
              <a:t>nociones</a:t>
            </a:r>
            <a:r>
              <a:rPr lang="es"/>
              <a: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Desarme</a:t>
            </a:r>
            <a:endParaRPr b="1">
              <a:solidFill>
                <a:srgbClr val="F9CB9C"/>
              </a:solidFill>
            </a:endParaRPr>
          </a:p>
          <a:p>
            <a:pPr indent="0" lvl="0" marL="0" rtl="0" algn="l">
              <a:spcBef>
                <a:spcPts val="0"/>
              </a:spcBef>
              <a:spcAft>
                <a:spcPts val="0"/>
              </a:spcAft>
              <a:buNone/>
            </a:pPr>
            <a:r>
              <a:rPr lang="es"/>
              <a:t>Significa la reducción y destrucción de armas en poder de los Estados.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Regulación de armamentos</a:t>
            </a:r>
            <a:endParaRPr b="1">
              <a:solidFill>
                <a:srgbClr val="F9CB9C"/>
              </a:solidFill>
            </a:endParaRPr>
          </a:p>
          <a:p>
            <a:pPr indent="0" lvl="0" marL="0" rtl="0" algn="l">
              <a:spcBef>
                <a:spcPts val="0"/>
              </a:spcBef>
              <a:spcAft>
                <a:spcPts val="0"/>
              </a:spcAft>
              <a:buNone/>
            </a:pPr>
            <a:r>
              <a:rPr lang="es"/>
              <a:t>La limitación cuantitativa y cualitativa en la producción y tenencia de armas.</a:t>
            </a:r>
            <a:endParaRPr/>
          </a:p>
          <a:p>
            <a:pPr indent="0" lvl="0" marL="0" rtl="0" algn="l">
              <a:spcBef>
                <a:spcPts val="0"/>
              </a:spcBef>
              <a:spcAft>
                <a:spcPts val="1200"/>
              </a:spcAft>
              <a:buNone/>
            </a:pPr>
            <a:r>
              <a:t/>
            </a:r>
            <a:endParaRPr/>
          </a:p>
        </p:txBody>
      </p:sp>
      <p:pic>
        <p:nvPicPr>
          <p:cNvPr id="113" name="Google Shape;113;p20"/>
          <p:cNvPicPr preferRelativeResize="0"/>
          <p:nvPr/>
        </p:nvPicPr>
        <p:blipFill>
          <a:blip r:embed="rId3">
            <a:alphaModFix/>
          </a:blip>
          <a:stretch>
            <a:fillRect/>
          </a:stretch>
        </p:blipFill>
        <p:spPr>
          <a:xfrm>
            <a:off x="6215250" y="1588425"/>
            <a:ext cx="2771226" cy="2070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Desarme y limitación de armamentos</a:t>
            </a:r>
            <a:endParaRPr/>
          </a:p>
        </p:txBody>
      </p:sp>
      <p:sp>
        <p:nvSpPr>
          <p:cNvPr id="119" name="Google Shape;119;p21"/>
          <p:cNvSpPr txBox="1"/>
          <p:nvPr>
            <p:ph idx="1" type="body"/>
          </p:nvPr>
        </p:nvSpPr>
        <p:spPr>
          <a:xfrm>
            <a:off x="387900" y="1489825"/>
            <a:ext cx="5890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Cabe distinguir conceptualmente las siguientes </a:t>
            </a:r>
            <a:r>
              <a:rPr b="1" lang="es"/>
              <a:t>nociones</a:t>
            </a:r>
            <a:r>
              <a:rPr lang="es"/>
              <a: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s">
                <a:solidFill>
                  <a:srgbClr val="F9CB9C"/>
                </a:solidFill>
              </a:rPr>
              <a:t>Medidas conexas</a:t>
            </a:r>
            <a:endParaRPr b="1">
              <a:solidFill>
                <a:srgbClr val="F9CB9C"/>
              </a:solidFill>
            </a:endParaRPr>
          </a:p>
          <a:p>
            <a:pPr indent="0" lvl="0" marL="0" rtl="0" algn="l">
              <a:spcBef>
                <a:spcPts val="0"/>
              </a:spcBef>
              <a:spcAft>
                <a:spcPts val="0"/>
              </a:spcAft>
              <a:buNone/>
            </a:pPr>
            <a:r>
              <a:rPr lang="es"/>
              <a:t>Son las que tratan de </a:t>
            </a:r>
            <a:r>
              <a:rPr b="1" lang="es"/>
              <a:t>impedir o controlar la carrera armamentista</a:t>
            </a:r>
            <a:r>
              <a:rPr lang="es"/>
              <a:t> mediante la prohibición de ensayos de armas, la no proliferación de armas de gran potencia destructiva o la creación de espacios o zonas libres de la instalación de armas.</a:t>
            </a:r>
            <a:endParaRPr/>
          </a:p>
          <a:p>
            <a:pPr indent="0" lvl="0" marL="0" rtl="0" algn="l">
              <a:spcBef>
                <a:spcPts val="0"/>
              </a:spcBef>
              <a:spcAft>
                <a:spcPts val="1200"/>
              </a:spcAft>
              <a:buNone/>
            </a:pPr>
            <a:r>
              <a:t/>
            </a:r>
            <a:endParaRPr/>
          </a:p>
        </p:txBody>
      </p:sp>
      <p:pic>
        <p:nvPicPr>
          <p:cNvPr id="120" name="Google Shape;120;p21"/>
          <p:cNvPicPr preferRelativeResize="0"/>
          <p:nvPr/>
        </p:nvPicPr>
        <p:blipFill>
          <a:blip r:embed="rId3">
            <a:alphaModFix/>
          </a:blip>
          <a:stretch>
            <a:fillRect/>
          </a:stretch>
        </p:blipFill>
        <p:spPr>
          <a:xfrm>
            <a:off x="6215250" y="1588425"/>
            <a:ext cx="2771226" cy="2070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