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33"/>
  </p:notesMasterIdLst>
  <p:sldIdLst>
    <p:sldId id="423" r:id="rId2"/>
    <p:sldId id="563" r:id="rId3"/>
    <p:sldId id="564" r:id="rId4"/>
    <p:sldId id="561" r:id="rId5"/>
    <p:sldId id="579" r:id="rId6"/>
    <p:sldId id="355" r:id="rId7"/>
    <p:sldId id="359" r:id="rId8"/>
    <p:sldId id="644" r:id="rId9"/>
    <p:sldId id="356" r:id="rId10"/>
    <p:sldId id="360" r:id="rId11"/>
    <p:sldId id="362" r:id="rId12"/>
    <p:sldId id="649" r:id="rId13"/>
    <p:sldId id="648" r:id="rId14"/>
    <p:sldId id="643" r:id="rId15"/>
    <p:sldId id="256" r:id="rId16"/>
    <p:sldId id="257" r:id="rId17"/>
    <p:sldId id="650" r:id="rId18"/>
    <p:sldId id="290" r:id="rId19"/>
    <p:sldId id="281" r:id="rId20"/>
    <p:sldId id="287" r:id="rId21"/>
    <p:sldId id="272" r:id="rId22"/>
    <p:sldId id="268" r:id="rId23"/>
    <p:sldId id="267" r:id="rId24"/>
    <p:sldId id="274" r:id="rId25"/>
    <p:sldId id="566" r:id="rId26"/>
    <p:sldId id="645" r:id="rId27"/>
    <p:sldId id="647" r:id="rId28"/>
    <p:sldId id="285" r:id="rId29"/>
    <p:sldId id="259" r:id="rId30"/>
    <p:sldId id="646" r:id="rId31"/>
    <p:sldId id="632" r:id="rId32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861"/>
    <a:srgbClr val="E7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33"/>
    <p:restoredTop sz="94615"/>
  </p:normalViewPr>
  <p:slideViewPr>
    <p:cSldViewPr snapToGrid="0">
      <p:cViewPr varScale="1">
        <p:scale>
          <a:sx n="90" d="100"/>
          <a:sy n="90" d="100"/>
        </p:scale>
        <p:origin x="232" y="7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B1DF6-B9CC-43EC-86D5-28E188ADF7C9}" type="datetimeFigureOut">
              <a:rPr lang="de-DE" smtClean="0"/>
              <a:t>03.11.19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17E9D-D8BB-44A9-994F-20160CAECC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4588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 Al-Turany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3353BB-1B60-D347-946A-647A9C58F2CF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e-DE"/>
              <a:t>18/09/15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4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17E9D-D8BB-44A9-994F-20160CAECCD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9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17E9D-D8BB-44A9-994F-20160CAECCD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877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17E9D-D8BB-44A9-994F-20160CAECCD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422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17E9D-D8BB-44A9-994F-20160CAECCD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56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17E9D-D8BB-44A9-994F-20160CAECCD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504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194d47f61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194d47f61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25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5737-24D7-EB42-B5AF-49EB2D1E7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2E171-73B9-BE43-B2BA-B51271981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E0218-CB8A-DB49-8426-7C880D23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8907D-8712-464D-A106-4EACF718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692C7-AECD-7A43-8F6B-657F2A06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4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44C2A-E733-EE4E-BF3E-C6DEC75E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FC2A4-8A7A-794E-9B31-27EADF10F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15292-58E3-894C-8A05-4D37A96B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7D167-9A9A-E84A-A592-3FE9CE3C6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928F6-2580-8345-B68C-28B76936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4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8A76D1-6886-8140-AC42-1DACC6B83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C6415-0852-C74E-976D-4114CC62F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C076F-A215-0E42-81E4-B01FA0F0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CA3B8-D333-9044-8661-4E8DB7EE3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FF6B-E77B-6048-BCE9-032AE1EE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9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53398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854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DAE4-21A3-DD45-9899-A8FBFEF55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0A6E0-8978-1646-8BCF-4E7FAF6D6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A4E23-10E8-4647-A435-E0F809CC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4C8D-7E1F-A747-9173-B6C056E1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A3B5B-5140-974C-B254-88C85738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7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D7F5-DF3B-2449-89A2-0EB35FB33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03674-832C-2849-B0A2-74CCDCF2F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C9D78-E0F7-B34D-8D66-B62E37D4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A4BEF-E571-D544-9EFB-1113DCFA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40AC3-B2F0-8245-92E3-64F42A8B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4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F4547-FC35-EB49-BED5-06F770EF4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D538A-2D03-1D4B-8E4B-7C0694812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784F6-FC64-D84B-85BD-C365C0149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950BB-4531-0B4E-81A1-0FF1457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EFC51-AC3D-824E-8442-DD4448B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7297F-4277-A043-953B-2CC7F78A6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3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6FFA-5CC3-FD4C-A825-352014D2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6E5BE-81B1-3841-80B3-477911700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720D9-0CC9-BF42-98A6-3C01A7B0A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AFA98-6974-AB4E-9229-A0E0F7976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4906BA-7AF6-A049-8C75-662A378E6E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4CD6A-D483-AE4B-B079-B5253281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6CF9B-B1D7-A543-915B-BA495622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95411-0A37-E84B-958C-383E4722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8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91A-E64B-2B46-A087-7C146761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7FC5D-51CE-A547-9E17-C0665FCE4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04.11.2019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FB11B-A84A-3D49-AB2E-5BAA0A53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CHEP 2019, Adelaide, Australia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BE2BA-660C-1E43-B5F1-2117F4ED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3A9C-EABD-4847-AE12-735E9E0B7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5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07D65-ACC1-EA44-82F4-CB110DD6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33E33-92C2-4640-98E0-53DD2637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BE2B8-28BA-B24E-BAB5-0DCAFFBA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8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E5186-AB35-E143-ACA2-75586E20D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4739B-EAED-D64C-B574-5E5A960C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FE026-D8B0-5F46-AC48-FF65C9F5A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F57C4-B846-1046-9B2A-8294A1BD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80DE5-CBF9-4F48-B03D-1FD6C9D6C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70654-69E3-F445-89C0-1D798125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7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6326-FFF5-B742-9FC9-A2A862A5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5372A-0573-554C-BFD6-859A469AC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6B97D-8541-BA40-931E-8C5B32C68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9D7EA-45A3-6B4E-8323-372B8F7D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48D17-1CED-0645-A99E-603646C1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C92E5-2C34-8445-A86A-D8B52438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1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48EAA-6B1A-E94B-8A8A-A3357638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2D277-777E-7247-BC7F-3AA9AE919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DE50E-FB85-2E46-95B9-E36DB44BA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19DC-069E-9D44-8A08-D3800A514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M. Al-Turany, CHEP 2019, Adelaide, Australia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D5AE9-DD03-684F-8397-FC85DD6AF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7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mix/pmix-standard" TargetMode="External"/><Relationship Id="rId2" Type="http://schemas.openxmlformats.org/officeDocument/2006/relationships/hyperlink" Target="https://github.com/pmix/pmix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634" y="1825742"/>
            <a:ext cx="9189632" cy="120999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ALFA: A framework for building distributed applications</a:t>
            </a:r>
            <a:r>
              <a:rPr lang="de-DE" sz="4000" dirty="0">
                <a:latin typeface="Comic Sans MS" panose="030F0902030302020204" pitchFamily="66" charset="0"/>
              </a:rPr>
              <a:t> </a:t>
            </a:r>
            <a:endParaRPr lang="en-US" sz="4000" dirty="0">
              <a:latin typeface="Comic Sans MS" panose="030F09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825" y="4030868"/>
            <a:ext cx="10258425" cy="1184070"/>
          </a:xfrm>
        </p:spPr>
        <p:txBody>
          <a:bodyPr>
            <a:normAutofit/>
          </a:bodyPr>
          <a:lstStyle/>
          <a:p>
            <a:r>
              <a:rPr lang="en-US" sz="2400" u="sng" noProof="1">
                <a:ln w="12700">
                  <a:noFill/>
                  <a:prstDash val="solid"/>
                </a:ln>
                <a:solidFill>
                  <a:srgbClr val="37302A"/>
                </a:solidFill>
                <a:latin typeface="Comic Sans MS" panose="030F0902030302020204" pitchFamily="66" charset="0"/>
              </a:rPr>
              <a:t>Mohammad Al-Turany</a:t>
            </a:r>
            <a:r>
              <a:rPr lang="en-US" sz="2400" noProof="1">
                <a:ln w="12700">
                  <a:noFill/>
                  <a:prstDash val="solid"/>
                </a:ln>
                <a:solidFill>
                  <a:srgbClr val="37302A"/>
                </a:solidFill>
                <a:latin typeface="Comic Sans MS" panose="030F0902030302020204" pitchFamily="66" charset="0"/>
              </a:rPr>
              <a:t>, </a:t>
            </a:r>
            <a:r>
              <a:rPr lang="de-DE" noProof="1">
                <a:latin typeface="Comic Sans MS" panose="030F0902030302020204" pitchFamily="66" charset="0"/>
              </a:rPr>
              <a:t>Alexey Rybalchenko, Dennis Klein, Matthias Kretz, Dmytro Kresan, Radoslaw Karabowicz, Andrey Lebedev, Anar Manafov, Thorsten Kollegger and Florian Uhlig</a:t>
            </a:r>
            <a:endParaRPr lang="en-US" sz="2400" noProof="1">
              <a:ln w="12700">
                <a:noFill/>
                <a:prstDash val="solid"/>
              </a:ln>
              <a:solidFill>
                <a:srgbClr val="37302A"/>
              </a:solidFill>
              <a:latin typeface="Comic Sans MS" panose="030F0902030302020204" pitchFamily="66" charset="0"/>
            </a:endParaRPr>
          </a:p>
          <a:p>
            <a:endParaRPr lang="en-US" sz="2000" noProof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7302A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36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￼</a:t>
            </a:r>
          </a:p>
        </p:txBody>
      </p:sp>
      <p:sp>
        <p:nvSpPr>
          <p:cNvPr id="8" name="Rectangle 7"/>
          <p:cNvSpPr/>
          <p:nvPr/>
        </p:nvSpPr>
        <p:spPr>
          <a:xfrm>
            <a:off x="60036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￼</a:t>
            </a:r>
          </a:p>
        </p:txBody>
      </p:sp>
    </p:spTree>
    <p:extLst>
      <p:ext uri="{BB962C8B-B14F-4D97-AF65-F5344CB8AC3E}">
        <p14:creationId xmlns:p14="http://schemas.microsoft.com/office/powerpoint/2010/main" val="3021993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>
            <a:extLst>
              <a:ext uri="{FF2B5EF4-FFF2-40B4-BE49-F238E27FC236}">
                <a16:creationId xmlns:a16="http://schemas.microsoft.com/office/drawing/2014/main" id="{7E9B4374-5717-5F4B-A97E-1AC07973A0CB}"/>
              </a:ext>
            </a:extLst>
          </p:cNvPr>
          <p:cNvSpPr txBox="1"/>
          <p:nvPr/>
        </p:nvSpPr>
        <p:spPr>
          <a:xfrm>
            <a:off x="-1" y="308546"/>
            <a:ext cx="12192000" cy="1115879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FairMQ </a:t>
            </a:r>
            <a:r>
              <a:rPr lang="de-DE" sz="40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Shared</a:t>
            </a:r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Memory Transport</a:t>
            </a:r>
          </a:p>
          <a:p>
            <a:pPr algn="ctr"/>
            <a:r>
              <a:rPr lang="de-DE" sz="2400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Features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643524-CCBB-4D48-BB65-491C3B126715}"/>
              </a:ext>
            </a:extLst>
          </p:cNvPr>
          <p:cNvSpPr/>
          <p:nvPr/>
        </p:nvSpPr>
        <p:spPr>
          <a:xfrm>
            <a:off x="351503" y="1732974"/>
            <a:ext cx="1148899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PAIR, PUSH/PULL, REQ/REP communication patterns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Support for multipart messages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Managed shared memory that is completely transparent for the user.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902030302020204" pitchFamily="66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23099-0F88-6548-99DB-06A3AAB25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7" y="5219361"/>
            <a:ext cx="10993272" cy="1482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AA0ED2-E251-8949-BD9D-AEB8424C14DA}"/>
              </a:ext>
            </a:extLst>
          </p:cNvPr>
          <p:cNvSpPr txBox="1"/>
          <p:nvPr/>
        </p:nvSpPr>
        <p:spPr>
          <a:xfrm>
            <a:off x="588954" y="3919731"/>
            <a:ext cx="109231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Example: Time frame in Alice O2 data model</a:t>
            </a:r>
          </a:p>
          <a:p>
            <a:r>
              <a:rPr lang="de-DE" i="1" dirty="0">
                <a:latin typeface="Comic Sans MS" panose="030F0902030302020204" pitchFamily="66" charset="0"/>
              </a:rPr>
              <a:t>Headers </a:t>
            </a:r>
            <a:r>
              <a:rPr lang="de-DE" i="1" dirty="0" err="1">
                <a:latin typeface="Comic Sans MS" panose="030F0902030302020204" pitchFamily="66" charset="0"/>
              </a:rPr>
              <a:t>defines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the</a:t>
            </a:r>
            <a:r>
              <a:rPr lang="de-DE" i="1" dirty="0">
                <a:latin typeface="Comic Sans MS" panose="030F0902030302020204" pitchFamily="66" charset="0"/>
              </a:rPr>
              <a:t> type </a:t>
            </a:r>
            <a:r>
              <a:rPr lang="de-DE" i="1" dirty="0" err="1">
                <a:latin typeface="Comic Sans MS" panose="030F0902030302020204" pitchFamily="66" charset="0"/>
              </a:rPr>
              <a:t>of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data</a:t>
            </a:r>
            <a:r>
              <a:rPr lang="de-DE" i="1" dirty="0">
                <a:latin typeface="Comic Sans MS" panose="030F0902030302020204" pitchFamily="66" charset="0"/>
              </a:rPr>
              <a:t>. Different </a:t>
            </a:r>
            <a:r>
              <a:rPr lang="de-DE" i="1" dirty="0" err="1">
                <a:latin typeface="Comic Sans MS" panose="030F0902030302020204" pitchFamily="66" charset="0"/>
              </a:rPr>
              <a:t>header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types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can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be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stacked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to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store</a:t>
            </a:r>
            <a:r>
              <a:rPr lang="de-DE" i="1" dirty="0">
                <a:latin typeface="Comic Sans MS" panose="030F0902030302020204" pitchFamily="66" charset="0"/>
              </a:rPr>
              <a:t> extra </a:t>
            </a:r>
            <a:r>
              <a:rPr lang="de-DE" i="1" dirty="0" err="1">
                <a:latin typeface="Comic Sans MS" panose="030F0902030302020204" pitchFamily="66" charset="0"/>
              </a:rPr>
              <a:t>metadata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</a:p>
          <a:p>
            <a:r>
              <a:rPr lang="de-DE" i="1" dirty="0">
                <a:latin typeface="Comic Sans MS" panose="030F0902030302020204" pitchFamily="66" charset="0"/>
              </a:rPr>
              <a:t>(</a:t>
            </a:r>
            <a:r>
              <a:rPr lang="de-DE" i="1" dirty="0" err="1">
                <a:latin typeface="Comic Sans MS" panose="030F0902030302020204" pitchFamily="66" charset="0"/>
              </a:rPr>
              <a:t>mimicking</a:t>
            </a:r>
            <a:r>
              <a:rPr lang="de-DE" i="1" dirty="0">
                <a:latin typeface="Comic Sans MS" panose="030F0902030302020204" pitchFamily="66" charset="0"/>
              </a:rPr>
              <a:t> a Type </a:t>
            </a:r>
            <a:r>
              <a:rPr lang="de-DE" i="1" dirty="0" err="1">
                <a:latin typeface="Comic Sans MS" panose="030F0902030302020204" pitchFamily="66" charset="0"/>
              </a:rPr>
              <a:t>hierarchy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structure</a:t>
            </a:r>
            <a:r>
              <a:rPr lang="de-DE" i="1" dirty="0">
                <a:latin typeface="Comic Sans MS" panose="030F0902030302020204" pitchFamily="66" charset="0"/>
              </a:rPr>
              <a:t>). Headers </a:t>
            </a:r>
            <a:r>
              <a:rPr lang="de-DE" i="1" dirty="0" err="1">
                <a:latin typeface="Comic Sans MS" panose="030F0902030302020204" pitchFamily="66" charset="0"/>
              </a:rPr>
              <a:t>and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payloads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are</a:t>
            </a:r>
            <a:r>
              <a:rPr lang="de-DE" i="1" dirty="0">
                <a:latin typeface="Comic Sans MS" panose="030F0902030302020204" pitchFamily="66" charset="0"/>
              </a:rPr>
              <a:t> </a:t>
            </a:r>
            <a:r>
              <a:rPr lang="de-DE" i="1" dirty="0" err="1">
                <a:latin typeface="Comic Sans MS" panose="030F0902030302020204" pitchFamily="66" charset="0"/>
              </a:rPr>
              <a:t>usable</a:t>
            </a:r>
            <a:r>
              <a:rPr lang="de-DE" i="1" dirty="0">
                <a:latin typeface="Comic Sans MS" panose="030F0902030302020204" pitchFamily="66" charset="0"/>
              </a:rPr>
              <a:t> in a </a:t>
            </a:r>
            <a:r>
              <a:rPr lang="de-DE" b="1" i="1" dirty="0" err="1">
                <a:latin typeface="Comic Sans MS" panose="030F0902030302020204" pitchFamily="66" charset="0"/>
              </a:rPr>
              <a:t>message</a:t>
            </a:r>
            <a:r>
              <a:rPr lang="de-DE" b="1" i="1" dirty="0">
                <a:latin typeface="Comic Sans MS" panose="030F0902030302020204" pitchFamily="66" charset="0"/>
              </a:rPr>
              <a:t> </a:t>
            </a:r>
            <a:r>
              <a:rPr lang="de-DE" b="1" i="1" dirty="0" err="1">
                <a:latin typeface="Comic Sans MS" panose="030F0902030302020204" pitchFamily="66" charset="0"/>
              </a:rPr>
              <a:t>passing</a:t>
            </a:r>
            <a:r>
              <a:rPr lang="de-DE" b="1" i="1" dirty="0">
                <a:latin typeface="Comic Sans MS" panose="030F0902030302020204" pitchFamily="66" charset="0"/>
              </a:rPr>
              <a:t> </a:t>
            </a:r>
          </a:p>
          <a:p>
            <a:r>
              <a:rPr lang="de-DE" i="1" dirty="0" err="1">
                <a:latin typeface="Comic Sans MS" panose="030F0902030302020204" pitchFamily="66" charset="0"/>
              </a:rPr>
              <a:t>environment</a:t>
            </a:r>
            <a:r>
              <a:rPr lang="de-DE" i="1" dirty="0">
                <a:latin typeface="Comic Sans MS" panose="030F0902030302020204" pitchFamily="66" charset="0"/>
              </a:rPr>
              <a:t>. </a:t>
            </a:r>
            <a:endParaRPr lang="de-DE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32179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>
            <a:extLst>
              <a:ext uri="{FF2B5EF4-FFF2-40B4-BE49-F238E27FC236}">
                <a16:creationId xmlns:a16="http://schemas.microsoft.com/office/drawing/2014/main" id="{7E9B4374-5717-5F4B-A97E-1AC07973A0CB}"/>
              </a:ext>
            </a:extLst>
          </p:cNvPr>
          <p:cNvSpPr txBox="1"/>
          <p:nvPr/>
        </p:nvSpPr>
        <p:spPr>
          <a:xfrm>
            <a:off x="1850572" y="337892"/>
            <a:ext cx="8874034" cy="1115879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FairMQ </a:t>
            </a:r>
            <a:r>
              <a:rPr lang="de-DE" sz="40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Shared</a:t>
            </a:r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Memory Transport</a:t>
            </a:r>
          </a:p>
          <a:p>
            <a:pPr algn="ctr"/>
            <a:r>
              <a:rPr lang="de-DE" sz="2400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Features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643524-CCBB-4D48-BB65-491C3B126715}"/>
              </a:ext>
            </a:extLst>
          </p:cNvPr>
          <p:cNvSpPr/>
          <p:nvPr/>
        </p:nvSpPr>
        <p:spPr>
          <a:xfrm>
            <a:off x="785813" y="1739703"/>
            <a:ext cx="104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Automatic cleanup of orphan shared memory in case of device crashes. Optionally a cleanup/monitoring/debug tool provided for more control.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Seamless integration with other transports – no copies of data between different transports (for transports that allow adopting foreign data buffer)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Very high performance – transfer rates in high kHz/low MHz range, low CPU usage.</a:t>
            </a:r>
          </a:p>
        </p:txBody>
      </p:sp>
    </p:spTree>
    <p:extLst>
      <p:ext uri="{BB962C8B-B14F-4D97-AF65-F5344CB8AC3E}">
        <p14:creationId xmlns:p14="http://schemas.microsoft.com/office/powerpoint/2010/main" val="32927592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>
            <a:extLst>
              <a:ext uri="{FF2B5EF4-FFF2-40B4-BE49-F238E27FC236}">
                <a16:creationId xmlns:a16="http://schemas.microsoft.com/office/drawing/2014/main" id="{7E9B4374-5717-5F4B-A97E-1AC07973A0CB}"/>
              </a:ext>
            </a:extLst>
          </p:cNvPr>
          <p:cNvSpPr txBox="1"/>
          <p:nvPr/>
        </p:nvSpPr>
        <p:spPr>
          <a:xfrm>
            <a:off x="1850572" y="337892"/>
            <a:ext cx="8874034" cy="1115879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FairMQ </a:t>
            </a:r>
            <a:r>
              <a:rPr lang="de-DE" sz="40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Shared</a:t>
            </a:r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Memory Transport</a:t>
            </a:r>
          </a:p>
          <a:p>
            <a:pPr algn="ctr"/>
            <a:r>
              <a:rPr lang="de-DE" sz="2400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Features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643524-CCBB-4D48-BB65-491C3B126715}"/>
              </a:ext>
            </a:extLst>
          </p:cNvPr>
          <p:cNvSpPr/>
          <p:nvPr/>
        </p:nvSpPr>
        <p:spPr>
          <a:xfrm>
            <a:off x="739909" y="1695681"/>
            <a:ext cx="10837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Unmanaged shared memory regions for fine-grained control of buffer location and handling. </a:t>
            </a:r>
          </a:p>
          <a:p>
            <a:pPr algn="just"/>
            <a:endParaRPr lang="en-US" sz="3200" dirty="0">
              <a:latin typeface="Comic Sans MS" panose="030F0902030302020204" pitchFamily="66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9F566-15F6-D742-9F58-62C42D0CD31C}"/>
              </a:ext>
            </a:extLst>
          </p:cNvPr>
          <p:cNvGrpSpPr/>
          <p:nvPr/>
        </p:nvGrpSpPr>
        <p:grpSpPr>
          <a:xfrm>
            <a:off x="1850572" y="3095423"/>
            <a:ext cx="8182678" cy="3005340"/>
            <a:chOff x="1806214" y="4864166"/>
            <a:chExt cx="9447934" cy="40995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FD4DD2-919D-A349-80AD-7F3DE8051C8D}"/>
                </a:ext>
              </a:extLst>
            </p:cNvPr>
            <p:cNvSpPr/>
            <p:nvPr/>
          </p:nvSpPr>
          <p:spPr>
            <a:xfrm>
              <a:off x="1843510" y="4864166"/>
              <a:ext cx="9408259" cy="3985366"/>
            </a:xfrm>
            <a:prstGeom prst="rect">
              <a:avLst/>
            </a:prstGeom>
            <a:solidFill>
              <a:srgbClr val="42A2BF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200" i="1" dirty="0" err="1">
                  <a:latin typeface="Comic Sans MS" panose="030F0902030302020204" pitchFamily="66" charset="0"/>
                  <a:ea typeface="Roboto Condensed" panose="02000000000000000000" pitchFamily="2" charset="0"/>
                </a:rPr>
                <a:t>node</a:t>
              </a:r>
              <a:endParaRPr lang="en-US" i="1" dirty="0">
                <a:latin typeface="Comic Sans MS" panose="030F0902030302020204" pitchFamily="66" charset="0"/>
                <a:ea typeface="Roboto Condensed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0320E1-68E0-B443-B361-BB321F987E0E}"/>
                </a:ext>
              </a:extLst>
            </p:cNvPr>
            <p:cNvSpPr/>
            <p:nvPr/>
          </p:nvSpPr>
          <p:spPr>
            <a:xfrm>
              <a:off x="2205527" y="5252636"/>
              <a:ext cx="2900121" cy="2752899"/>
            </a:xfrm>
            <a:prstGeom prst="rect">
              <a:avLst/>
            </a:prstGeom>
            <a:solidFill>
              <a:srgbClr val="91B24F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>
                  <a:latin typeface="Comic Sans MS" panose="030F0902030302020204" pitchFamily="66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device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68719E-2DAA-0040-9C70-04FB91C7E8F7}"/>
                </a:ext>
              </a:extLst>
            </p:cNvPr>
            <p:cNvSpPr/>
            <p:nvPr/>
          </p:nvSpPr>
          <p:spPr>
            <a:xfrm>
              <a:off x="5840119" y="5928847"/>
              <a:ext cx="1639197" cy="1271606"/>
            </a:xfrm>
            <a:prstGeom prst="rect">
              <a:avLst/>
            </a:prstGeom>
            <a:solidFill>
              <a:srgbClr val="91B24F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>
                  <a:latin typeface="Comic Sans MS" panose="030F0902030302020204" pitchFamily="66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device 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83222B-EE73-8746-B7E4-A7668B64C612}"/>
                </a:ext>
              </a:extLst>
            </p:cNvPr>
            <p:cNvSpPr/>
            <p:nvPr/>
          </p:nvSpPr>
          <p:spPr>
            <a:xfrm>
              <a:off x="8193401" y="5919233"/>
              <a:ext cx="1637967" cy="1282053"/>
            </a:xfrm>
            <a:prstGeom prst="rect">
              <a:avLst/>
            </a:prstGeom>
            <a:solidFill>
              <a:srgbClr val="91B24F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>
                  <a:latin typeface="Comic Sans MS" panose="030F0902030302020204" pitchFamily="66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device 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3DF19C-C9E6-BE45-8AC7-90AFEB6B8D5C}"/>
                </a:ext>
              </a:extLst>
            </p:cNvPr>
            <p:cNvSpPr txBox="1"/>
            <p:nvPr/>
          </p:nvSpPr>
          <p:spPr>
            <a:xfrm>
              <a:off x="1806214" y="8151409"/>
              <a:ext cx="3079541" cy="81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bg1">
                      <a:lumMod val="95000"/>
                    </a:schemeClr>
                  </a:solidFill>
                  <a:latin typeface="Comic Sans MS" panose="030F0902030302020204" pitchFamily="66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shared memory implementation</a:t>
              </a:r>
            </a:p>
          </p:txBody>
        </p: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4A73B71B-A4C9-C845-A47C-38D7E13DCAE4}"/>
                </a:ext>
              </a:extLst>
            </p:cNvPr>
            <p:cNvCxnSpPr>
              <a:cxnSpLocks/>
              <a:stCxn id="19" idx="0"/>
              <a:endCxn id="11" idx="0"/>
            </p:cNvCxnSpPr>
            <p:nvPr/>
          </p:nvCxnSpPr>
          <p:spPr>
            <a:xfrm rot="16200000" flipV="1">
              <a:off x="7086622" y="2460065"/>
              <a:ext cx="72314" cy="7282178"/>
            </a:xfrm>
            <a:prstGeom prst="curvedConnector3">
              <a:avLst>
                <a:gd name="adj1" fmla="val 656218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7A8D5E-612C-FD43-B116-F980041F33D4}"/>
                </a:ext>
              </a:extLst>
            </p:cNvPr>
            <p:cNvSpPr/>
            <p:nvPr/>
          </p:nvSpPr>
          <p:spPr>
            <a:xfrm>
              <a:off x="2897576" y="6064997"/>
              <a:ext cx="1168222" cy="2930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Comic Sans MS" panose="030F0902030302020204" pitchFamily="66" charset="0"/>
                  <a:ea typeface="Roboto Condensed" panose="02000000000000000000" pitchFamily="2" charset="0"/>
                </a:rPr>
                <a:t>callback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12F4B3-E7F6-954B-BE09-6F92DE09CD8B}"/>
                </a:ext>
              </a:extLst>
            </p:cNvPr>
            <p:cNvSpPr/>
            <p:nvPr/>
          </p:nvSpPr>
          <p:spPr>
            <a:xfrm>
              <a:off x="2323749" y="6067575"/>
              <a:ext cx="668876" cy="127295"/>
            </a:xfrm>
            <a:prstGeom prst="rect">
              <a:avLst/>
            </a:prstGeom>
            <a:solidFill>
              <a:srgbClr val="FF48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latin typeface="Comic Sans MS" panose="030F0902030302020204" pitchFamily="66" charset="0"/>
                  <a:ea typeface="Roboto Condensed" panose="02000000000000000000" pitchFamily="2" charset="0"/>
                </a:rPr>
                <a:t>msg</a:t>
              </a:r>
              <a:endParaRPr lang="en-US" sz="1050" b="1" dirty="0">
                <a:latin typeface="Comic Sans MS" panose="030F0902030302020204" pitchFamily="66" charset="0"/>
                <a:ea typeface="Roboto Condensed" panose="02000000000000000000" pitchFamily="2" charset="0"/>
              </a:endParaRPr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65E30A92-3CDF-AF49-92A6-5673CC9D3D99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rot="16200000" flipH="1">
              <a:off x="6391808" y="2461250"/>
              <a:ext cx="1128720" cy="8595960"/>
            </a:xfrm>
            <a:prstGeom prst="bentConnector2">
              <a:avLst/>
            </a:prstGeom>
            <a:ln w="47625">
              <a:solidFill>
                <a:srgbClr val="FF48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52A4D3-B202-2A4A-91FB-976739A9DDAD}"/>
                </a:ext>
              </a:extLst>
            </p:cNvPr>
            <p:cNvSpPr/>
            <p:nvPr/>
          </p:nvSpPr>
          <p:spPr>
            <a:xfrm>
              <a:off x="5201826" y="6998100"/>
              <a:ext cx="708414" cy="297002"/>
            </a:xfrm>
            <a:prstGeom prst="rect">
              <a:avLst/>
            </a:prstGeom>
            <a:solidFill>
              <a:srgbClr val="FF4800"/>
            </a:solidFill>
            <a:ln w="127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Comic Sans MS" panose="030F0902030302020204" pitchFamily="66" charset="0"/>
                  <a:ea typeface="Roboto Condensed" panose="02000000000000000000" pitchFamily="2" charset="0"/>
                </a:rPr>
                <a:t>msg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78C544-FF76-BF44-B086-3D63135C8810}"/>
                </a:ext>
              </a:extLst>
            </p:cNvPr>
            <p:cNvSpPr/>
            <p:nvPr/>
          </p:nvSpPr>
          <p:spPr>
            <a:xfrm>
              <a:off x="7555109" y="7003734"/>
              <a:ext cx="658677" cy="333702"/>
            </a:xfrm>
            <a:prstGeom prst="rect">
              <a:avLst/>
            </a:prstGeom>
            <a:solidFill>
              <a:srgbClr val="FF4800"/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solidFill>
                    <a:schemeClr val="bg1"/>
                  </a:solidFill>
                  <a:latin typeface="Comic Sans MS" panose="030F0902030302020204" pitchFamily="66" charset="0"/>
                  <a:ea typeface="Roboto Condensed" panose="02000000000000000000" pitchFamily="2" charset="0"/>
                </a:rPr>
                <a:t>msg</a:t>
              </a:r>
              <a:endParaRPr lang="en-US" sz="1050" b="1" dirty="0">
                <a:solidFill>
                  <a:schemeClr val="bg1"/>
                </a:solidFill>
                <a:latin typeface="Comic Sans MS" panose="030F0902030302020204" pitchFamily="66" charset="0"/>
                <a:ea typeface="Roboto Condensed" panose="020000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62870F-5CB4-D94A-AF98-D9D6FEFB46EB}"/>
                </a:ext>
              </a:extLst>
            </p:cNvPr>
            <p:cNvSpPr/>
            <p:nvPr/>
          </p:nvSpPr>
          <p:spPr>
            <a:xfrm>
              <a:off x="9907139" y="7000077"/>
              <a:ext cx="756107" cy="381069"/>
            </a:xfrm>
            <a:prstGeom prst="rect">
              <a:avLst/>
            </a:prstGeom>
            <a:solidFill>
              <a:srgbClr val="FF4800"/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solidFill>
                    <a:schemeClr val="bg1"/>
                  </a:solidFill>
                  <a:latin typeface="Comic Sans MS" panose="030F0902030302020204" pitchFamily="66" charset="0"/>
                  <a:ea typeface="Roboto Condensed" panose="02000000000000000000" pitchFamily="2" charset="0"/>
                </a:rPr>
                <a:t>msg</a:t>
              </a:r>
              <a:endParaRPr lang="en-US" sz="1050" b="1" dirty="0">
                <a:solidFill>
                  <a:schemeClr val="bg1"/>
                </a:solidFill>
                <a:latin typeface="Comic Sans MS" panose="030F0902030302020204" pitchFamily="66" charset="0"/>
                <a:ea typeface="Roboto Condensed" panose="02000000000000000000" pitchFamily="2" charset="0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7169F44B-1C87-5A4B-AD54-C4A862C00276}"/>
                </a:ext>
              </a:extLst>
            </p:cNvPr>
            <p:cNvSpPr/>
            <p:nvPr/>
          </p:nvSpPr>
          <p:spPr>
            <a:xfrm>
              <a:off x="4935543" y="6194870"/>
              <a:ext cx="1099302" cy="760712"/>
            </a:xfrm>
            <a:prstGeom prst="rightArrow">
              <a:avLst>
                <a:gd name="adj1" fmla="val 44008"/>
                <a:gd name="adj2" fmla="val 52995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solidFill>
                    <a:schemeClr val="bg1"/>
                  </a:solidFill>
                  <a:latin typeface="Comic Sans MS" panose="030F0902030302020204" pitchFamily="66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shmem</a:t>
              </a:r>
              <a:endParaRPr lang="en-US" sz="1050" b="1" dirty="0">
                <a:solidFill>
                  <a:schemeClr val="bg1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49B4AE73-F3FF-894F-96E5-1280EF066FFC}"/>
                </a:ext>
              </a:extLst>
            </p:cNvPr>
            <p:cNvSpPr/>
            <p:nvPr/>
          </p:nvSpPr>
          <p:spPr>
            <a:xfrm>
              <a:off x="7226667" y="6150511"/>
              <a:ext cx="1090439" cy="760712"/>
            </a:xfrm>
            <a:prstGeom prst="rightArrow">
              <a:avLst>
                <a:gd name="adj1" fmla="val 44008"/>
                <a:gd name="adj2" fmla="val 52995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solidFill>
                    <a:schemeClr val="bg1"/>
                  </a:solidFill>
                  <a:latin typeface="Comic Sans MS" panose="030F0902030302020204" pitchFamily="66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shmem</a:t>
              </a:r>
              <a:endParaRPr lang="en-US" sz="1050" b="1" dirty="0">
                <a:solidFill>
                  <a:schemeClr val="bg1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9DAFC21B-91AA-C944-B8AB-B986CFE6FA02}"/>
                </a:ext>
              </a:extLst>
            </p:cNvPr>
            <p:cNvSpPr/>
            <p:nvPr/>
          </p:nvSpPr>
          <p:spPr>
            <a:xfrm>
              <a:off x="9703653" y="6137311"/>
              <a:ext cx="1387736" cy="760712"/>
            </a:xfrm>
            <a:prstGeom prst="rightArrow">
              <a:avLst>
                <a:gd name="adj1" fmla="val 44008"/>
                <a:gd name="adj2" fmla="val 52995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Comic Sans MS" panose="030F0902030302020204" pitchFamily="66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ZeroMQ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6E3238-8DD1-AA4F-9A4D-CFFF4B0F92E9}"/>
                </a:ext>
              </a:extLst>
            </p:cNvPr>
            <p:cNvSpPr/>
            <p:nvPr/>
          </p:nvSpPr>
          <p:spPr>
            <a:xfrm>
              <a:off x="2321976" y="5383130"/>
              <a:ext cx="2659264" cy="29820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100" b="1" dirty="0" err="1">
                  <a:latin typeface="Comic Sans MS" panose="030F0902030302020204" pitchFamily="66" charset="0"/>
                  <a:ea typeface="Roboto Condensed" panose="02000000000000000000" pitchFamily="2" charset="0"/>
                </a:rPr>
                <a:t>UnmanagedRegion</a:t>
              </a:r>
              <a:endParaRPr lang="en-US" sz="1100" b="1" dirty="0">
                <a:latin typeface="Comic Sans MS" panose="030F0902030302020204" pitchFamily="66" charset="0"/>
                <a:ea typeface="Roboto Condensed" panose="020000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13D2DF-394D-E947-8E20-3F5DAC287FDD}"/>
                </a:ext>
              </a:extLst>
            </p:cNvPr>
            <p:cNvSpPr txBox="1"/>
            <p:nvPr/>
          </p:nvSpPr>
          <p:spPr>
            <a:xfrm>
              <a:off x="2401590" y="5387230"/>
              <a:ext cx="555319" cy="289512"/>
            </a:xfrm>
            <a:prstGeom prst="rect">
              <a:avLst/>
            </a:prstGeom>
            <a:pattFill prst="wdUpDiag">
              <a:fgClr>
                <a:schemeClr val="bg1"/>
              </a:fgClr>
              <a:bgClr>
                <a:srgbClr val="FF4800"/>
              </a:bgClr>
            </a:pattFill>
            <a:ln w="12700">
              <a:solidFill>
                <a:schemeClr val="bg1"/>
              </a:solidFill>
            </a:ln>
          </p:spPr>
          <p:txBody>
            <a:bodyPr wrap="square" rtlCol="0" anchor="b">
              <a:noAutofit/>
            </a:bodyPr>
            <a:lstStyle/>
            <a:p>
              <a:pPr algn="ctr"/>
              <a:endParaRPr lang="en-US" sz="800" b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endParaRP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9BB0601A-D535-2343-8D7F-DFD80B84535C}"/>
                </a:ext>
              </a:extLst>
            </p:cNvPr>
            <p:cNvCxnSpPr>
              <a:cxnSpLocks/>
              <a:stCxn id="12" idx="0"/>
              <a:endCxn id="21" idx="2"/>
            </p:cNvCxnSpPr>
            <p:nvPr/>
          </p:nvCxnSpPr>
          <p:spPr>
            <a:xfrm rot="5400000" flipH="1" flipV="1">
              <a:off x="2473303" y="5861629"/>
              <a:ext cx="390833" cy="2106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14715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9E74F0-1150-3348-AADA-FBDABD2350F6}"/>
              </a:ext>
            </a:extLst>
          </p:cNvPr>
          <p:cNvSpPr/>
          <p:nvPr/>
        </p:nvSpPr>
        <p:spPr>
          <a:xfrm>
            <a:off x="1130845" y="1212203"/>
            <a:ext cx="7692649" cy="2451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FLP</a:t>
            </a:r>
            <a:endParaRPr lang="en-GB" sz="20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5FCC80-D73D-8E49-8F9E-83A6C7B40530}"/>
              </a:ext>
            </a:extLst>
          </p:cNvPr>
          <p:cNvSpPr/>
          <p:nvPr/>
        </p:nvSpPr>
        <p:spPr>
          <a:xfrm>
            <a:off x="1175293" y="1542412"/>
            <a:ext cx="596900" cy="313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CRU</a:t>
            </a:r>
            <a:endParaRPr lang="en-GB" sz="1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FC67AA-08FA-E54A-96A6-0EE1D964A95F}"/>
              </a:ext>
            </a:extLst>
          </p:cNvPr>
          <p:cNvSpPr/>
          <p:nvPr/>
        </p:nvSpPr>
        <p:spPr>
          <a:xfrm>
            <a:off x="2141095" y="1671343"/>
            <a:ext cx="3390324" cy="9485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Read-Out,</a:t>
            </a:r>
          </a:p>
          <a:p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ROC library</a:t>
            </a:r>
            <a:endParaRPr lang="en-GB" sz="1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E3BEFF-A904-CE48-BEDD-91F3EEC8A3C0}"/>
              </a:ext>
            </a:extLst>
          </p:cNvPr>
          <p:cNvCxnSpPr>
            <a:stCxn id="6" idx="3"/>
          </p:cNvCxnSpPr>
          <p:nvPr/>
        </p:nvCxnSpPr>
        <p:spPr>
          <a:xfrm>
            <a:off x="1772193" y="1698920"/>
            <a:ext cx="601380" cy="1736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D41730-6DB2-4742-A5B9-35173DBE1434}"/>
              </a:ext>
            </a:extLst>
          </p:cNvPr>
          <p:cNvCxnSpPr>
            <a:stCxn id="14" idx="3"/>
          </p:cNvCxnSpPr>
          <p:nvPr/>
        </p:nvCxnSpPr>
        <p:spPr>
          <a:xfrm>
            <a:off x="1772192" y="2144912"/>
            <a:ext cx="3689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9DA9E6-AF95-0F4A-B836-9A7DAD4D3FC6}"/>
              </a:ext>
            </a:extLst>
          </p:cNvPr>
          <p:cNvCxnSpPr>
            <a:stCxn id="15" idx="3"/>
          </p:cNvCxnSpPr>
          <p:nvPr/>
        </p:nvCxnSpPr>
        <p:spPr>
          <a:xfrm flipV="1">
            <a:off x="1772191" y="2418680"/>
            <a:ext cx="601381" cy="172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FEA014C-CBE6-DD4A-92B6-48FD75948539}"/>
              </a:ext>
            </a:extLst>
          </p:cNvPr>
          <p:cNvSpPr/>
          <p:nvPr/>
        </p:nvSpPr>
        <p:spPr>
          <a:xfrm>
            <a:off x="5951623" y="1758726"/>
            <a:ext cx="1818243" cy="7723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Standalone </a:t>
            </a:r>
            <a:r>
              <a:rPr lang="en-US" sz="1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FairMQ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 data transfer</a:t>
            </a:r>
            <a:endParaRPr lang="en-GB" sz="1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BD98BE-2CAA-3946-B60C-98574478A284}"/>
              </a:ext>
            </a:extLst>
          </p:cNvPr>
          <p:cNvCxnSpPr>
            <a:stCxn id="7" idx="6"/>
            <a:endCxn id="11" idx="2"/>
          </p:cNvCxnSpPr>
          <p:nvPr/>
        </p:nvCxnSpPr>
        <p:spPr>
          <a:xfrm flipV="1">
            <a:off x="5531419" y="2144912"/>
            <a:ext cx="420204" cy="69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4D42C6-52FD-9346-8777-B1FA078ECAA1}"/>
              </a:ext>
            </a:extLst>
          </p:cNvPr>
          <p:cNvCxnSpPr>
            <a:cxnSpLocks/>
            <a:stCxn id="11" idx="6"/>
            <a:endCxn id="27" idx="1"/>
          </p:cNvCxnSpPr>
          <p:nvPr/>
        </p:nvCxnSpPr>
        <p:spPr>
          <a:xfrm flipV="1">
            <a:off x="7769866" y="2138673"/>
            <a:ext cx="1650528" cy="623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F733B-F06C-6A47-9EEB-F4F1C835C658}"/>
              </a:ext>
            </a:extLst>
          </p:cNvPr>
          <p:cNvSpPr/>
          <p:nvPr/>
        </p:nvSpPr>
        <p:spPr>
          <a:xfrm>
            <a:off x="1175293" y="1988404"/>
            <a:ext cx="596900" cy="313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CRU</a:t>
            </a:r>
            <a:endParaRPr lang="en-GB" sz="1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2E306D-88AF-0043-A9E9-0657CB749653}"/>
              </a:ext>
            </a:extLst>
          </p:cNvPr>
          <p:cNvSpPr/>
          <p:nvPr/>
        </p:nvSpPr>
        <p:spPr>
          <a:xfrm>
            <a:off x="1175291" y="2434396"/>
            <a:ext cx="596900" cy="313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CRU</a:t>
            </a:r>
            <a:endParaRPr lang="en-GB" sz="1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CF08B6-004E-A345-8A87-6AF0B14372C2}"/>
              </a:ext>
            </a:extLst>
          </p:cNvPr>
          <p:cNvGrpSpPr/>
          <p:nvPr/>
        </p:nvGrpSpPr>
        <p:grpSpPr>
          <a:xfrm>
            <a:off x="2145030" y="2706145"/>
            <a:ext cx="3500453" cy="817337"/>
            <a:chOff x="5614988" y="2743476"/>
            <a:chExt cx="2625340" cy="613003"/>
          </a:xfrm>
        </p:grpSpPr>
        <p:sp>
          <p:nvSpPr>
            <p:cNvPr id="17" name="Round Diagonal Corner Rectangle 16">
              <a:extLst>
                <a:ext uri="{FF2B5EF4-FFF2-40B4-BE49-F238E27FC236}">
                  <a16:creationId xmlns:a16="http://schemas.microsoft.com/office/drawing/2014/main" id="{740B54B7-5A00-5542-9BCF-888BD2853361}"/>
                </a:ext>
              </a:extLst>
            </p:cNvPr>
            <p:cNvSpPr/>
            <p:nvPr/>
          </p:nvSpPr>
          <p:spPr>
            <a:xfrm>
              <a:off x="5614988" y="2743476"/>
              <a:ext cx="2625340" cy="613003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omic Sans MS" panose="030F0902030302020204" pitchFamily="66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4EBBAE5-65C9-E143-B018-2A3FABDA0DEA}"/>
                </a:ext>
              </a:extLst>
            </p:cNvPr>
            <p:cNvGrpSpPr/>
            <p:nvPr/>
          </p:nvGrpSpPr>
          <p:grpSpPr>
            <a:xfrm>
              <a:off x="6497565" y="2756315"/>
              <a:ext cx="1722056" cy="553998"/>
              <a:chOff x="5825731" y="2726726"/>
              <a:chExt cx="1722056" cy="553998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3A775CC-E8F3-1E41-9D9D-5CC111D337C7}"/>
                  </a:ext>
                </a:extLst>
              </p:cNvPr>
              <p:cNvCxnSpPr/>
              <p:nvPr/>
            </p:nvCxnSpPr>
            <p:spPr>
              <a:xfrm>
                <a:off x="5825731" y="2845124"/>
                <a:ext cx="22380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F274A4F-6C5F-FE4F-96E9-A1C60F645E02}"/>
                  </a:ext>
                </a:extLst>
              </p:cNvPr>
              <p:cNvCxnSpPr/>
              <p:nvPr/>
            </p:nvCxnSpPr>
            <p:spPr>
              <a:xfrm>
                <a:off x="5877061" y="3018089"/>
                <a:ext cx="223809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468DC1-1CC7-7A4A-96A4-E981FEA5DC7D}"/>
                  </a:ext>
                </a:extLst>
              </p:cNvPr>
              <p:cNvSpPr txBox="1"/>
              <p:nvPr/>
            </p:nvSpPr>
            <p:spPr>
              <a:xfrm>
                <a:off x="6049540" y="2726726"/>
                <a:ext cx="149824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omic Sans MS" panose="030F0902030302020204" pitchFamily="66" charset="0"/>
                  </a:rPr>
                  <a:t>CRU DMA over </a:t>
                </a:r>
                <a:r>
                  <a:rPr lang="en-US" sz="1400" dirty="0" err="1">
                    <a:latin typeface="Comic Sans MS" panose="030F0902030302020204" pitchFamily="66" charset="0"/>
                  </a:rPr>
                  <a:t>PCIe</a:t>
                </a:r>
                <a:endParaRPr lang="en-US" sz="1400" dirty="0">
                  <a:latin typeface="Comic Sans MS" panose="030F0902030302020204" pitchFamily="66" charset="0"/>
                </a:endParaRPr>
              </a:p>
              <a:p>
                <a:r>
                  <a:rPr lang="en-US" sz="1400" dirty="0" err="1">
                    <a:latin typeface="Comic Sans MS" panose="030F0902030302020204" pitchFamily="66" charset="0"/>
                  </a:rPr>
                  <a:t>FairMQ</a:t>
                </a:r>
                <a:r>
                  <a:rPr lang="en-US" sz="1400" dirty="0">
                    <a:latin typeface="Comic Sans MS" panose="030F0902030302020204" pitchFamily="66" charset="0"/>
                  </a:rPr>
                  <a:t> over shared </a:t>
                </a:r>
                <a:br>
                  <a:rPr lang="en-US" sz="1400" dirty="0">
                    <a:latin typeface="Comic Sans MS" panose="030F0902030302020204" pitchFamily="66" charset="0"/>
                  </a:rPr>
                </a:br>
                <a:r>
                  <a:rPr lang="en-US" sz="1400" dirty="0">
                    <a:latin typeface="Comic Sans MS" panose="030F0902030302020204" pitchFamily="66" charset="0"/>
                  </a:rPr>
                  <a:t>memory or </a:t>
                </a:r>
                <a:r>
                  <a:rPr lang="en-US" sz="1400" dirty="0" err="1">
                    <a:latin typeface="Comic Sans MS" panose="030F0902030302020204" pitchFamily="66" charset="0"/>
                  </a:rPr>
                  <a:t>Infiniband</a:t>
                </a:r>
                <a:endParaRPr lang="en-GB" sz="1400" dirty="0">
                  <a:latin typeface="Comic Sans MS" panose="030F0902030302020204" pitchFamily="66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7813BC3-7D46-0C4F-B970-C3E4CE21E949}"/>
                </a:ext>
              </a:extLst>
            </p:cNvPr>
            <p:cNvGrpSpPr/>
            <p:nvPr/>
          </p:nvGrpSpPr>
          <p:grpSpPr>
            <a:xfrm>
              <a:off x="5697707" y="2756304"/>
              <a:ext cx="875233" cy="553998"/>
              <a:chOff x="6006027" y="2797468"/>
              <a:chExt cx="875233" cy="55399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9E56F63-5BD5-624B-9FE4-83F5909A65AC}"/>
                  </a:ext>
                </a:extLst>
              </p:cNvPr>
              <p:cNvSpPr/>
              <p:nvPr/>
            </p:nvSpPr>
            <p:spPr>
              <a:xfrm>
                <a:off x="6006027" y="2828767"/>
                <a:ext cx="218562" cy="8810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tx1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3525CA-C5C9-3146-894F-139DDD3855F3}"/>
                  </a:ext>
                </a:extLst>
              </p:cNvPr>
              <p:cNvSpPr txBox="1"/>
              <p:nvPr/>
            </p:nvSpPr>
            <p:spPr>
              <a:xfrm>
                <a:off x="6224589" y="2797468"/>
                <a:ext cx="65667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omic Sans MS" panose="030F0902030302020204" pitchFamily="66" charset="0"/>
                  </a:rPr>
                  <a:t>O2/FLP</a:t>
                </a:r>
              </a:p>
              <a:p>
                <a:r>
                  <a:rPr lang="en-US" sz="1400" dirty="0">
                    <a:latin typeface="Comic Sans MS" panose="030F0902030302020204" pitchFamily="66" charset="0"/>
                  </a:rPr>
                  <a:t>O2/EPN</a:t>
                </a:r>
              </a:p>
              <a:p>
                <a:r>
                  <a:rPr lang="en-US" sz="1400" dirty="0">
                    <a:latin typeface="Comic Sans MS" panose="030F0902030302020204" pitchFamily="66" charset="0"/>
                  </a:rPr>
                  <a:t>O2/PDP</a:t>
                </a:r>
                <a:endParaRPr lang="en-GB" sz="1400" dirty="0">
                  <a:latin typeface="Comic Sans MS" panose="030F0902030302020204" pitchFamily="66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0307888-7080-5A4F-972C-499ED40D5AD4}"/>
                  </a:ext>
                </a:extLst>
              </p:cNvPr>
              <p:cNvSpPr/>
              <p:nvPr/>
            </p:nvSpPr>
            <p:spPr>
              <a:xfrm>
                <a:off x="6006027" y="3000736"/>
                <a:ext cx="218562" cy="8810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tx1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59794DA-95B2-EC44-B367-B9363C2AC298}"/>
                  </a:ext>
                </a:extLst>
              </p:cNvPr>
              <p:cNvSpPr/>
              <p:nvPr/>
            </p:nvSpPr>
            <p:spPr>
              <a:xfrm>
                <a:off x="6006027" y="3179396"/>
                <a:ext cx="218562" cy="8810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tx1"/>
                  </a:solidFill>
                  <a:latin typeface="Comic Sans MS" panose="030F0902030302020204" pitchFamily="66" charset="0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E0CF248-C305-3B4B-9B3D-ACEE155CBADE}"/>
              </a:ext>
            </a:extLst>
          </p:cNvPr>
          <p:cNvSpPr/>
          <p:nvPr/>
        </p:nvSpPr>
        <p:spPr>
          <a:xfrm>
            <a:off x="9420394" y="1379654"/>
            <a:ext cx="1323987" cy="1518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Receiving server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as EPN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emulator</a:t>
            </a:r>
            <a:endParaRPr lang="en-GB" sz="20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4C0F47C-A078-AF48-BB59-48E85842FCCE}"/>
              </a:ext>
            </a:extLst>
          </p:cNvPr>
          <p:cNvSpPr txBox="1">
            <a:spLocks/>
          </p:cNvSpPr>
          <p:nvPr/>
        </p:nvSpPr>
        <p:spPr>
          <a:xfrm>
            <a:off x="820516" y="3873890"/>
            <a:ext cx="11782429" cy="854592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mic Sans MS" panose="030F0902030302020204" pitchFamily="66" charset="0"/>
              </a:rPr>
              <a:t>CRU test data, TPC decoder algorithm integrated in Readout</a:t>
            </a:r>
          </a:p>
          <a:p>
            <a:r>
              <a:rPr lang="en-US" dirty="0">
                <a:latin typeface="Comic Sans MS" panose="030F0902030302020204" pitchFamily="66" charset="0"/>
              </a:rPr>
              <a:t>Demonstrate usage of available CPU resources at target data throughput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851256D-117E-9A46-8BF0-B94D18E9C691}"/>
              </a:ext>
            </a:extLst>
          </p:cNvPr>
          <p:cNvSpPr/>
          <p:nvPr/>
        </p:nvSpPr>
        <p:spPr>
          <a:xfrm>
            <a:off x="3850516" y="1834047"/>
            <a:ext cx="1580235" cy="60925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</a:rPr>
              <a:t>Local Processing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6C10A7-F986-4745-81E4-59ACAE0CB538}"/>
              </a:ext>
            </a:extLst>
          </p:cNvPr>
          <p:cNvSpPr/>
          <p:nvPr/>
        </p:nvSpPr>
        <p:spPr>
          <a:xfrm>
            <a:off x="8654372" y="1608876"/>
            <a:ext cx="284108" cy="1651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IB </a:t>
            </a:r>
            <a:b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endParaRPr lang="en-US" sz="1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HCA</a:t>
            </a:r>
            <a:endParaRPr lang="en-GB" sz="1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91E133-392F-F64E-9F05-071E53C163CE}"/>
              </a:ext>
            </a:extLst>
          </p:cNvPr>
          <p:cNvSpPr/>
          <p:nvPr/>
        </p:nvSpPr>
        <p:spPr>
          <a:xfrm>
            <a:off x="671513" y="5021627"/>
            <a:ext cx="1106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omic Sans MS" panose="030F0902030302020204" pitchFamily="66" charset="0"/>
              </a:rPr>
              <a:t>Run chain for 8 hours, use as much CPU as possible at target data throughput</a:t>
            </a:r>
            <a:endParaRPr lang="en-US" sz="24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FAFD1E-CA47-4840-B6EC-2E375BFA95C9}"/>
              </a:ext>
            </a:extLst>
          </p:cNvPr>
          <p:cNvSpPr/>
          <p:nvPr/>
        </p:nvSpPr>
        <p:spPr>
          <a:xfrm>
            <a:off x="670362" y="5644284"/>
            <a:ext cx="10562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SUCCESS</a:t>
            </a:r>
            <a:r>
              <a:rPr lang="en-US" sz="2400" b="1" dirty="0">
                <a:solidFill>
                  <a:srgbClr val="00B050"/>
                </a:solidFill>
                <a:latin typeface="Comic Sans MS" panose="030F0902030302020204" pitchFamily="66" charset="0"/>
              </a:rPr>
              <a:t>: </a:t>
            </a:r>
            <a:r>
              <a:rPr lang="en-US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# CRUs x 17.25 Gb/s with Local Processing active</a:t>
            </a:r>
            <a:endParaRPr lang="en-US" sz="2400" i="1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9039B1-8269-ED4F-8A2F-56406536476B}"/>
              </a:ext>
            </a:extLst>
          </p:cNvPr>
          <p:cNvSpPr/>
          <p:nvPr/>
        </p:nvSpPr>
        <p:spPr>
          <a:xfrm>
            <a:off x="1956644" y="404030"/>
            <a:ext cx="7971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FairMQ</a:t>
            </a:r>
            <a:r>
              <a:rPr lang="de-DE" sz="36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36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for</a:t>
            </a:r>
            <a:r>
              <a:rPr lang="de-DE" sz="36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36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ReadOut</a:t>
            </a:r>
            <a:r>
              <a:rPr lang="de-DE" sz="36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in ALICE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6DF60F-13DE-A744-B59F-D94ED29B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507C37-05AC-BA40-A269-E38E36A8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8FA15-45E2-8D4D-9E01-B6B1FB61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13</a:t>
            </a:fld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2F2B87-1B5C-6742-98D9-772683564A1D}"/>
              </a:ext>
            </a:extLst>
          </p:cNvPr>
          <p:cNvSpPr/>
          <p:nvPr/>
        </p:nvSpPr>
        <p:spPr>
          <a:xfrm>
            <a:off x="65278" y="48561"/>
            <a:ext cx="457535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/>
            <a:r>
              <a:rPr lang="en-US" sz="2000" dirty="0"/>
              <a:t>Filippo Costa, </a:t>
            </a:r>
            <a:r>
              <a:rPr lang="en-GB" sz="2000" dirty="0"/>
              <a:t>O2 FLP Plenary 25-Sep-2019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7098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8CC22DE-2C3F-1346-AA0B-7E2BF5790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676" y="1037278"/>
            <a:ext cx="5726724" cy="4240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1D7E0-0BAB-9646-882C-2DA1C8E8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04" y="114377"/>
            <a:ext cx="10749395" cy="1143000"/>
          </a:xfrm>
        </p:spPr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Not only TCP/IP but also RDMA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BEC327-7687-C341-8464-320A7CB65A5F}"/>
              </a:ext>
            </a:extLst>
          </p:cNvPr>
          <p:cNvSpPr/>
          <p:nvPr/>
        </p:nvSpPr>
        <p:spPr>
          <a:xfrm>
            <a:off x="381404" y="1489149"/>
            <a:ext cx="52678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High data throughput (&gt;90% link capacity)  and significantly reduced CPU load</a:t>
            </a:r>
          </a:p>
          <a:p>
            <a:endParaRPr lang="en-US" sz="3200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74E08E-F6B1-4B4A-A98C-A0D94B56F532}"/>
              </a:ext>
            </a:extLst>
          </p:cNvPr>
          <p:cNvSpPr/>
          <p:nvPr/>
        </p:nvSpPr>
        <p:spPr>
          <a:xfrm>
            <a:off x="5976769" y="3244334"/>
            <a:ext cx="24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omic Sans MS" panose="030F0902030302020204" pitchFamily="66" charset="0"/>
              </a:rPr>
              <a:t> </a:t>
            </a:r>
            <a:endParaRPr lang="de-DE" b="0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BC6CA-8338-3341-8D42-2A62C8CAE6AF}"/>
              </a:ext>
            </a:extLst>
          </p:cNvPr>
          <p:cNvSpPr txBox="1"/>
          <p:nvPr/>
        </p:nvSpPr>
        <p:spPr>
          <a:xfrm>
            <a:off x="4700588" y="5369879"/>
            <a:ext cx="7127521" cy="584775"/>
          </a:xfrm>
          <a:prstGeom prst="rect">
            <a:avLst/>
          </a:prstGeom>
          <a:solidFill>
            <a:srgbClr val="FF93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afi_msg_bw</a:t>
            </a:r>
            <a:r>
              <a:rPr lang="en-US" sz="1600" b="1" dirty="0">
                <a:solidFill>
                  <a:schemeClr val="tx1"/>
                </a:solidFill>
                <a:latin typeface="Comic Sans MS" panose="030F0902030302020204" pitchFamily="66" charset="0"/>
              </a:rPr>
              <a:t>:  Benchmark in </a:t>
            </a:r>
            <a:r>
              <a:rPr lang="en-US" sz="1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asiofi</a:t>
            </a:r>
            <a:r>
              <a:rPr lang="en-US" sz="1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(base for new </a:t>
            </a:r>
            <a:r>
              <a:rPr lang="en-US" sz="1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FairMQ</a:t>
            </a:r>
            <a:r>
              <a:rPr lang="en-US" sz="1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transport)</a:t>
            </a:r>
          </a:p>
          <a:p>
            <a:r>
              <a:rPr lang="en-US" sz="1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fi_msg_bw</a:t>
            </a:r>
            <a:r>
              <a:rPr lang="en-US" sz="1600" b="1" dirty="0">
                <a:solidFill>
                  <a:schemeClr val="tx1"/>
                </a:solidFill>
                <a:latin typeface="Comic Sans MS" panose="030F0902030302020204" pitchFamily="66" charset="0"/>
              </a:rPr>
              <a:t>:    Benchmark from </a:t>
            </a:r>
            <a:r>
              <a:rPr lang="en-US" sz="1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Libfabric</a:t>
            </a:r>
            <a:endParaRPr lang="en-US" sz="1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B7B7F6-4731-E54E-8FF2-B974B448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DD48F8-374D-D943-A754-46F64934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B061E66-92F5-E644-B658-9C7D0D84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7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B910CA7C-F305-EB4A-B08C-BEAAC4592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04" y="314087"/>
            <a:ext cx="1133251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3200" b="0" i="0" u="none" strike="noStrike" cap="none" normalizeH="0" baseline="0" dirty="0">
                <a:ln>
                  <a:noFill/>
                </a:ln>
                <a:effectLst/>
                <a:latin typeface="Comic Sans MS" panose="030F0902030302020204" pitchFamily="66" charset="0"/>
              </a:rPr>
              <a:t>Tests on 200Gb/s IB in Feb’19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de-DE" sz="3200" b="0" i="0" u="none" strike="noStrike" cap="none" normalizeH="0" baseline="0" dirty="0">
                <a:ln>
                  <a:noFill/>
                </a:ln>
                <a:effectLst/>
                <a:latin typeface="Comic Sans MS" panose="030F0902030302020204" pitchFamily="66" charset="0"/>
              </a:rPr>
              <a:t>Hardware setup provided by CBM/FIAS (</a:t>
            </a:r>
            <a:r>
              <a:rPr kumimoji="0" lang="en-US" altLang="de-DE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Mellanox engineering sample</a:t>
            </a:r>
            <a:r>
              <a:rPr kumimoji="0" lang="en-US" altLang="de-DE" sz="3200" b="0" i="0" u="none" strike="noStrike" cap="none" normalizeH="0" baseline="0" dirty="0">
                <a:ln>
                  <a:noFill/>
                </a:ln>
                <a:effectLst/>
                <a:latin typeface="Comic Sans MS" panose="030F0902030302020204" pitchFamily="66" charset="0"/>
              </a:rPr>
              <a:t>) </a:t>
            </a:r>
          </a:p>
        </p:txBody>
      </p:sp>
      <p:pic>
        <p:nvPicPr>
          <p:cNvPr id="1026" name="Picture 2" descr="https://lh6.googleusercontent.com/ub6tEcMDsvngOwSuPNaVb-70BImpng6FSG2EYx1dYbmwS4LoK3t8cfKHN6N5e_7WoIMuEWlACnokCzf-0oomNzJVIXFERF3sTFrYcptU8CEBCa_HK0PczYpTnBefXKMqMF09ewyxAvQ">
            <a:extLst>
              <a:ext uri="{FF2B5EF4-FFF2-40B4-BE49-F238E27FC236}">
                <a16:creationId xmlns:a16="http://schemas.microsoft.com/office/drawing/2014/main" id="{2A1AB113-FA23-CA48-A5B7-31FEE8E44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4693" r="3715" b="3774"/>
          <a:stretch/>
        </p:blipFill>
        <p:spPr bwMode="auto">
          <a:xfrm>
            <a:off x="1981104" y="1914525"/>
            <a:ext cx="9834660" cy="4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40AE3C-868C-3D40-99D0-0E096F96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33AF2-51C1-4F4F-90FC-E632FC6C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0AD1B-BFE5-2A40-B278-E3CE1297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E4431-D8FA-6E49-8217-6B0FD09E4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C53A86-9B94-B749-A956-6FDA67CBF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99440"/>
            <a:ext cx="19812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4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3F00D-0497-EB45-98C9-27BB70A95A68}"/>
              </a:ext>
            </a:extLst>
          </p:cNvPr>
          <p:cNvSpPr/>
          <p:nvPr/>
        </p:nvSpPr>
        <p:spPr>
          <a:xfrm>
            <a:off x="557213" y="1376569"/>
            <a:ext cx="11315700" cy="472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902030302020204" pitchFamily="66" charset="0"/>
              </a:rPr>
              <a:t>Available in : </a:t>
            </a:r>
            <a:r>
              <a:rPr lang="en-US" sz="3200" dirty="0" err="1">
                <a:latin typeface="Comic Sans MS" panose="030F0902030302020204" pitchFamily="66" charset="0"/>
              </a:rPr>
              <a:t>FairMQ</a:t>
            </a:r>
            <a:r>
              <a:rPr lang="en-US" sz="3200" dirty="0">
                <a:latin typeface="Comic Sans MS" panose="030F0902030302020204" pitchFamily="66" charset="0"/>
              </a:rPr>
              <a:t> v1.4.9 + </a:t>
            </a:r>
            <a:r>
              <a:rPr lang="en-US" sz="3200" dirty="0" err="1">
                <a:latin typeface="Comic Sans MS" panose="030F0902030302020204" pitchFamily="66" charset="0"/>
              </a:rPr>
              <a:t>asiofi</a:t>
            </a:r>
            <a:r>
              <a:rPr lang="en-US" sz="3200" dirty="0">
                <a:latin typeface="Comic Sans MS" panose="030F0902030302020204" pitchFamily="66" charset="0"/>
              </a:rPr>
              <a:t> v0.4.3</a:t>
            </a:r>
            <a:endParaRPr lang="en-US" sz="3200" b="0" i="0" u="none" strike="noStrike" dirty="0">
              <a:effectLst/>
              <a:latin typeface="Comic Sans MS" panose="030F0902030302020204" pitchFamily="66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902030302020204" pitchFamily="66" charset="0"/>
              </a:rPr>
              <a:t>About 90% of the theoretical throughput is achieved on experimental systems: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b="0" i="0" u="none" strike="noStrike" dirty="0" err="1">
                <a:effectLst/>
                <a:latin typeface="Comic Sans MS" panose="030F0902030302020204" pitchFamily="66" charset="0"/>
              </a:rPr>
              <a:t>CBMfles</a:t>
            </a:r>
            <a:r>
              <a:rPr lang="en-US" sz="3200" b="0" i="0" u="none" strike="noStrike" dirty="0">
                <a:effectLst/>
                <a:latin typeface="Comic Sans MS" panose="030F0902030302020204" pitchFamily="66" charset="0"/>
              </a:rPr>
              <a:t>: 97 of max 107 Gb/s IB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  <a:latin typeface="Comic Sans MS" panose="030F0902030302020204" pitchFamily="66" charset="0"/>
              </a:rPr>
              <a:t>Alice: 60 of max 65 Gb/s </a:t>
            </a:r>
            <a:r>
              <a:rPr lang="en-US" sz="3200" b="0" i="0" u="none" strike="noStrike" dirty="0" err="1">
                <a:effectLst/>
                <a:latin typeface="Comic Sans MS" panose="030F0902030302020204" pitchFamily="66" charset="0"/>
              </a:rPr>
              <a:t>RoCE</a:t>
            </a:r>
            <a:r>
              <a:rPr lang="en-US" sz="3200" b="0" i="0" u="none" strike="noStrike" dirty="0">
                <a:effectLst/>
                <a:latin typeface="Comic Sans MS" panose="030F0902030302020204" pitchFamily="66" charset="0"/>
              </a:rPr>
              <a:t>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  <a:latin typeface="Comic Sans MS" panose="030F0902030302020204" pitchFamily="66" charset="0"/>
              </a:rPr>
              <a:t>Alice: 80-90 of max 100 Gb/s </a:t>
            </a:r>
            <a:r>
              <a:rPr lang="en-US" sz="3200" dirty="0">
                <a:latin typeface="Comic Sans MS" panose="030F0902030302020204" pitchFamily="66" charset="0"/>
              </a:rPr>
              <a:t>IB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3200" b="0" i="0" u="none" strike="noStrike" dirty="0">
              <a:effectLst/>
              <a:latin typeface="Comic Sans MS" panose="030F0902030302020204" pitchFamily="66" charset="0"/>
            </a:endParaRPr>
          </a:p>
          <a:p>
            <a:pPr marL="342900" indent="-34290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902030302020204" pitchFamily="66" charset="0"/>
              </a:rPr>
              <a:t>Optimizing the implementation to utilize the last 10% of available bandwidth is ongoing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33B43E32-5B47-AA4F-ABB6-3CE719500BF4}"/>
              </a:ext>
            </a:extLst>
          </p:cNvPr>
          <p:cNvSpPr txBox="1"/>
          <p:nvPr/>
        </p:nvSpPr>
        <p:spPr>
          <a:xfrm>
            <a:off x="1116700" y="260690"/>
            <a:ext cx="10120855" cy="1115879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de-DE" sz="40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FairMQ</a:t>
            </a:r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4000" dirty="0">
                <a:latin typeface="Comic Sans MS" panose="030F0902030302020204" pitchFamily="66" charset="0"/>
              </a:rPr>
              <a:t>OFI </a:t>
            </a:r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Transport</a:t>
            </a:r>
          </a:p>
          <a:p>
            <a:pPr algn="ctr"/>
            <a:r>
              <a:rPr lang="de-DE" sz="2400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Features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D041F-2D0C-6842-BD35-5AEEF86A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B0F8-AC93-7947-9431-B4ECD803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D4B3B-E27F-2541-BDBA-3042A315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AC622-5516-D74A-9578-40A66F1FE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487" y="2815162"/>
            <a:ext cx="1852313" cy="18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25115B-B026-FC48-8BF8-E58D6547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Controlling </a:t>
            </a:r>
            <a:r>
              <a:rPr lang="en-US" dirty="0" err="1">
                <a:latin typeface="Comic Sans MS" panose="030F0902030302020204" pitchFamily="66" charset="0"/>
              </a:rPr>
              <a:t>FairMQ</a:t>
            </a:r>
            <a:r>
              <a:rPr lang="en-US" dirty="0">
                <a:latin typeface="Comic Sans MS" panose="030F0902030302020204" pitchFamily="66" charset="0"/>
              </a:rPr>
              <a:t> state machine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011CC-637B-5146-B45B-EA50E0C94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24" y="2806235"/>
            <a:ext cx="3876975" cy="32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67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A91D-1D38-1641-8556-75F291BF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omic Sans MS" panose="030F0902030302020204" pitchFamily="66" charset="0"/>
              </a:rPr>
              <a:t>Controlling </a:t>
            </a:r>
            <a:r>
              <a:rPr lang="en-US" sz="3600" dirty="0" err="1">
                <a:latin typeface="Comic Sans MS" panose="030F0902030302020204" pitchFamily="66" charset="0"/>
              </a:rPr>
              <a:t>FairMQ</a:t>
            </a:r>
            <a:r>
              <a:rPr lang="en-US" sz="3600" dirty="0">
                <a:latin typeface="Comic Sans MS" panose="030F0902030302020204" pitchFamily="66" charset="0"/>
              </a:rPr>
              <a:t> state machine:</a:t>
            </a:r>
            <a:br>
              <a:rPr lang="en-US" sz="3600" dirty="0">
                <a:latin typeface="Comic Sans MS" panose="030F0902030302020204" pitchFamily="66" charset="0"/>
              </a:rPr>
            </a:br>
            <a:r>
              <a:rPr lang="en-US" sz="3600" dirty="0">
                <a:latin typeface="Comic Sans MS" panose="030F0902030302020204" pitchFamily="66" charset="0"/>
              </a:rPr>
              <a:t>on one device: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BFFF-A730-5449-820F-631D7010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47850"/>
            <a:ext cx="113538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The </a:t>
            </a:r>
            <a:r>
              <a:rPr lang="en-US" sz="3200" dirty="0" err="1">
                <a:latin typeface="Comic Sans MS" panose="030F0902030302020204" pitchFamily="66" charset="0"/>
              </a:rPr>
              <a:t>FairMQ</a:t>
            </a:r>
            <a:r>
              <a:rPr lang="en-US" sz="3200" dirty="0">
                <a:latin typeface="Comic Sans MS" panose="030F0902030302020204" pitchFamily="66" charset="0"/>
              </a:rPr>
              <a:t> core library provides two device controllers </a:t>
            </a:r>
          </a:p>
          <a:p>
            <a:pPr lvl="1"/>
            <a:r>
              <a:rPr lang="en-US" sz="2800" dirty="0">
                <a:latin typeface="Comic Sans MS" panose="030F0902030302020204" pitchFamily="66" charset="0"/>
              </a:rPr>
              <a:t>Static : a fixed sequence of state transitions </a:t>
            </a:r>
          </a:p>
          <a:p>
            <a:pPr lvl="1"/>
            <a:endParaRPr lang="en-US" sz="2800" dirty="0">
              <a:latin typeface="Comic Sans MS" panose="030F0902030302020204" pitchFamily="66" charset="0"/>
            </a:endParaRPr>
          </a:p>
          <a:p>
            <a:pPr lvl="1"/>
            <a:r>
              <a:rPr lang="en-US" sz="2800" dirty="0">
                <a:latin typeface="Comic Sans MS" panose="030F0902030302020204" pitchFamily="66" charset="0"/>
              </a:rPr>
              <a:t>Interactive:  a read-</a:t>
            </a:r>
            <a:r>
              <a:rPr lang="en-US" sz="2800" dirty="0" err="1">
                <a:latin typeface="Comic Sans MS" panose="030F0902030302020204" pitchFamily="66" charset="0"/>
              </a:rPr>
              <a:t>eval</a:t>
            </a:r>
            <a:r>
              <a:rPr lang="en-US" sz="2800" dirty="0">
                <a:latin typeface="Comic Sans MS" panose="030F0902030302020204" pitchFamily="66" charset="0"/>
              </a:rPr>
              <a:t>-print-loop which reads keyboard commands from standard input </a:t>
            </a:r>
          </a:p>
          <a:p>
            <a:pPr lvl="1"/>
            <a:endParaRPr lang="en-US" sz="2800" dirty="0">
              <a:latin typeface="Comic Sans MS" panose="030F0902030302020204" pitchFamily="66" charset="0"/>
            </a:endParaRPr>
          </a:p>
          <a:p>
            <a:r>
              <a:rPr lang="en-US" sz="3200" dirty="0">
                <a:latin typeface="Comic Sans MS" panose="030F0902030302020204" pitchFamily="66" charset="0"/>
              </a:rPr>
              <a:t>A device controller only knows how steer a single </a:t>
            </a:r>
            <a:r>
              <a:rPr lang="en-US" sz="3200" dirty="0" err="1">
                <a:latin typeface="Comic Sans MS" panose="030F0902030302020204" pitchFamily="66" charset="0"/>
              </a:rPr>
              <a:t>FairMQ</a:t>
            </a:r>
            <a:r>
              <a:rPr lang="en-US" sz="3200" dirty="0">
                <a:latin typeface="Comic Sans MS" panose="030F0902030302020204" pitchFamily="66" charset="0"/>
              </a:rPr>
              <a:t> device (</a:t>
            </a:r>
            <a:r>
              <a:rPr lang="en-US" sz="3200" dirty="0" err="1">
                <a:latin typeface="Comic Sans MS" panose="030F0902030302020204" pitchFamily="66" charset="0"/>
              </a:rPr>
              <a:t>i.e</a:t>
            </a:r>
            <a:r>
              <a:rPr lang="en-US" sz="3200" dirty="0">
                <a:latin typeface="Comic Sans MS" panose="030F0902030302020204" pitchFamily="66" charset="0"/>
              </a:rPr>
              <a:t>: it runs in a thread within the device process)</a:t>
            </a:r>
          </a:p>
          <a:p>
            <a:endParaRPr lang="en-US" sz="3200" dirty="0">
              <a:latin typeface="Comic Sans MS" panose="030F0902030302020204" pitchFamily="66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2FD3F-8D29-6740-B309-6F4023BA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FCF56-1A9D-0C4A-82BB-1EB302C0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480A8-D24C-ED4A-9F06-EA812AF5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4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B4331-F165-374C-8458-64F4B4A5D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438" y="1345429"/>
            <a:ext cx="11360800" cy="831185"/>
          </a:xfrm>
        </p:spPr>
        <p:txBody>
          <a:bodyPr/>
          <a:lstStyle/>
          <a:p>
            <a:r>
              <a:rPr lang="en-US" sz="2400" dirty="0">
                <a:latin typeface="Comic Sans MS" panose="030F0902030302020204" pitchFamily="66" charset="0"/>
              </a:rPr>
              <a:t>One has to make the </a:t>
            </a: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entire </a:t>
            </a:r>
            <a:r>
              <a:rPr lang="en-US" sz="2400" dirty="0">
                <a:latin typeface="Comic Sans MS" panose="030F0902030302020204" pitchFamily="66" charset="0"/>
              </a:rPr>
              <a:t>cluster state available for the experiment control system and </a:t>
            </a: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not single process one</a:t>
            </a:r>
          </a:p>
          <a:p>
            <a:endParaRPr lang="en-US" sz="20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endParaRPr lang="en-US" sz="2000" dirty="0">
              <a:latin typeface="Comic Sans MS" panose="030F09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FC682F-CD9D-CF4E-BDFA-9C8399937C34}"/>
              </a:ext>
            </a:extLst>
          </p:cNvPr>
          <p:cNvSpPr txBox="1">
            <a:spLocks/>
          </p:cNvSpPr>
          <p:nvPr/>
        </p:nvSpPr>
        <p:spPr>
          <a:xfrm>
            <a:off x="528759" y="3260117"/>
            <a:ext cx="10856771" cy="2510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br>
              <a:rPr lang="en-US" sz="2667" dirty="0">
                <a:latin typeface="Comic Sans MS" panose="030F0902030302020204" pitchFamily="66" charset="0"/>
              </a:rPr>
            </a:br>
            <a:endParaRPr lang="en-US" sz="2667" dirty="0">
              <a:latin typeface="Comic Sans MS" panose="030F0902030302020204" pitchFamily="6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3DB0F7-1594-8940-A5C9-F13DB6B27F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latin typeface="Comic Sans MS" panose="030F0902030302020204" pitchFamily="66" charset="0"/>
              </a:rPr>
              <a:pPr/>
              <a:t>19</a:t>
            </a:fld>
            <a:endParaRPr lang="en">
              <a:latin typeface="Comic Sans MS" panose="030F0902030302020204" pitchFamily="66" charset="0"/>
            </a:endParaRPr>
          </a:p>
        </p:txBody>
      </p:sp>
      <p:pic>
        <p:nvPicPr>
          <p:cNvPr id="23" name="Content Placeholder 12">
            <a:extLst>
              <a:ext uri="{FF2B5EF4-FFF2-40B4-BE49-F238E27FC236}">
                <a16:creationId xmlns:a16="http://schemas.microsoft.com/office/drawing/2014/main" id="{5AB1D646-79B9-DC4C-B740-191D32D4B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8" b="25012"/>
          <a:stretch/>
        </p:blipFill>
        <p:spPr>
          <a:xfrm>
            <a:off x="4020765" y="4593939"/>
            <a:ext cx="4534543" cy="132082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A19E26-5704-614C-8889-3544C9DDB0EF}"/>
              </a:ext>
            </a:extLst>
          </p:cNvPr>
          <p:cNvCxnSpPr>
            <a:cxnSpLocks/>
          </p:cNvCxnSpPr>
          <p:nvPr/>
        </p:nvCxnSpPr>
        <p:spPr>
          <a:xfrm flipV="1">
            <a:off x="1409414" y="3956968"/>
            <a:ext cx="9013371" cy="6711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8BFFF91-1996-9F40-8644-FC5CA4AB5DB2}"/>
              </a:ext>
            </a:extLst>
          </p:cNvPr>
          <p:cNvSpPr/>
          <p:nvPr/>
        </p:nvSpPr>
        <p:spPr>
          <a:xfrm>
            <a:off x="3127094" y="2250925"/>
            <a:ext cx="1268795" cy="1296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Configure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30A394F-E1D5-5C4F-A338-CEBF8B4C36AD}"/>
              </a:ext>
            </a:extLst>
          </p:cNvPr>
          <p:cNvSpPr/>
          <p:nvPr/>
        </p:nvSpPr>
        <p:spPr>
          <a:xfrm>
            <a:off x="4561880" y="2250925"/>
            <a:ext cx="1268795" cy="1296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Initialize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CD0B6E-3651-344E-B4E9-1500C2C01299}"/>
              </a:ext>
            </a:extLst>
          </p:cNvPr>
          <p:cNvSpPr/>
          <p:nvPr/>
        </p:nvSpPr>
        <p:spPr>
          <a:xfrm>
            <a:off x="6030662" y="2228235"/>
            <a:ext cx="1268795" cy="1296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Start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A978A0-F7EE-854F-83FA-9E986D42C4DE}"/>
              </a:ext>
            </a:extLst>
          </p:cNvPr>
          <p:cNvSpPr/>
          <p:nvPr/>
        </p:nvSpPr>
        <p:spPr>
          <a:xfrm>
            <a:off x="7431452" y="2250925"/>
            <a:ext cx="1268795" cy="1296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Stop</a:t>
            </a:r>
          </a:p>
        </p:txBody>
      </p:sp>
      <p:pic>
        <p:nvPicPr>
          <p:cNvPr id="29" name="Content Placeholder 12">
            <a:extLst>
              <a:ext uri="{FF2B5EF4-FFF2-40B4-BE49-F238E27FC236}">
                <a16:creationId xmlns:a16="http://schemas.microsoft.com/office/drawing/2014/main" id="{8863EA20-D5F3-1842-ACFE-26EE14187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8" b="25012"/>
          <a:stretch/>
        </p:blipFill>
        <p:spPr>
          <a:xfrm>
            <a:off x="3920986" y="4725399"/>
            <a:ext cx="4534543" cy="132082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0" name="Content Placeholder 12">
            <a:extLst>
              <a:ext uri="{FF2B5EF4-FFF2-40B4-BE49-F238E27FC236}">
                <a16:creationId xmlns:a16="http://schemas.microsoft.com/office/drawing/2014/main" id="{05130D9C-0FAA-ED44-9641-13B4C0ED4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8" b="25012"/>
          <a:stretch/>
        </p:blipFill>
        <p:spPr>
          <a:xfrm>
            <a:off x="3823566" y="4852089"/>
            <a:ext cx="4534543" cy="132082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1" name="Content Placeholder 12">
            <a:extLst>
              <a:ext uri="{FF2B5EF4-FFF2-40B4-BE49-F238E27FC236}">
                <a16:creationId xmlns:a16="http://schemas.microsoft.com/office/drawing/2014/main" id="{938E3BAB-7180-8347-B965-03B63C5F6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8" b="25012"/>
          <a:stretch/>
        </p:blipFill>
        <p:spPr>
          <a:xfrm>
            <a:off x="3726146" y="4987685"/>
            <a:ext cx="4534543" cy="132082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2" name="Content Placeholder 12">
            <a:extLst>
              <a:ext uri="{FF2B5EF4-FFF2-40B4-BE49-F238E27FC236}">
                <a16:creationId xmlns:a16="http://schemas.microsoft.com/office/drawing/2014/main" id="{3DC228E1-D14E-604F-98D2-ECE3713FF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8" b="25012"/>
          <a:stretch/>
        </p:blipFill>
        <p:spPr>
          <a:xfrm>
            <a:off x="3628726" y="5097289"/>
            <a:ext cx="4534543" cy="132082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3" name="Content Placeholder 12">
            <a:extLst>
              <a:ext uri="{FF2B5EF4-FFF2-40B4-BE49-F238E27FC236}">
                <a16:creationId xmlns:a16="http://schemas.microsoft.com/office/drawing/2014/main" id="{66ACB070-D64F-6A4A-8965-6B2632932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8" b="25012"/>
          <a:stretch/>
        </p:blipFill>
        <p:spPr>
          <a:xfrm>
            <a:off x="3531306" y="5223979"/>
            <a:ext cx="4534543" cy="132082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588F624-3679-0E42-9AE9-07DD1035F329}"/>
              </a:ext>
            </a:extLst>
          </p:cNvPr>
          <p:cNvSpPr txBox="1"/>
          <p:nvPr/>
        </p:nvSpPr>
        <p:spPr>
          <a:xfrm>
            <a:off x="3776003" y="3524600"/>
            <a:ext cx="522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Exported cluster state machine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038CEC-F8BF-0149-9460-749CFE2FE7A8}"/>
              </a:ext>
            </a:extLst>
          </p:cNvPr>
          <p:cNvSpPr txBox="1"/>
          <p:nvPr/>
        </p:nvSpPr>
        <p:spPr>
          <a:xfrm>
            <a:off x="3430931" y="4040653"/>
            <a:ext cx="6327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EPNs  internal state machine (</a:t>
            </a:r>
            <a:r>
              <a:rPr lang="en-US" sz="2400" dirty="0" err="1">
                <a:latin typeface="Comic Sans MS" panose="030F0902030302020204" pitchFamily="66" charset="0"/>
              </a:rPr>
              <a:t>FairMQ</a:t>
            </a:r>
            <a:r>
              <a:rPr lang="en-US" sz="2400" dirty="0"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9365AEC-0CD2-0D43-AFAF-4014DAFB1E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16413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lnSpcReduction="100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600" dirty="0">
                <a:latin typeface="Comic Sans MS" panose="030F0902030302020204" pitchFamily="66" charset="0"/>
              </a:rPr>
              <a:t>Controlling </a:t>
            </a:r>
            <a:r>
              <a:rPr lang="en-US" sz="3600" dirty="0" err="1">
                <a:latin typeface="Comic Sans MS" panose="030F0902030302020204" pitchFamily="66" charset="0"/>
              </a:rPr>
              <a:t>FairMQ</a:t>
            </a:r>
            <a:r>
              <a:rPr lang="en-US" sz="3600" dirty="0">
                <a:latin typeface="Comic Sans MS" panose="030F0902030302020204" pitchFamily="66" charset="0"/>
              </a:rPr>
              <a:t> state machine:</a:t>
            </a:r>
            <a:br>
              <a:rPr lang="en-US" sz="3600" dirty="0">
                <a:latin typeface="Comic Sans MS" panose="030F0902030302020204" pitchFamily="66" charset="0"/>
              </a:rPr>
            </a:br>
            <a:r>
              <a:rPr lang="en-US" sz="3600" dirty="0">
                <a:latin typeface="Comic Sans MS" panose="030F0902030302020204" pitchFamily="66" charset="0"/>
              </a:rPr>
              <a:t>on a processing farm </a:t>
            </a:r>
          </a:p>
        </p:txBody>
      </p:sp>
    </p:spTree>
    <p:extLst>
      <p:ext uri="{BB962C8B-B14F-4D97-AF65-F5344CB8AC3E}">
        <p14:creationId xmlns:p14="http://schemas.microsoft.com/office/powerpoint/2010/main" val="70770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38" y="962527"/>
            <a:ext cx="10972800" cy="1930716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902030302020204" pitchFamily="66" charset="0"/>
              </a:rPr>
              <a:t>Developed in common by </a:t>
            </a:r>
            <a:r>
              <a:rPr lang="en-GB" dirty="0" err="1">
                <a:latin typeface="Comic Sans MS" panose="030F0902030302020204" pitchFamily="66" charset="0"/>
              </a:rPr>
              <a:t>FairRoot</a:t>
            </a:r>
            <a:r>
              <a:rPr lang="en-GB" dirty="0">
                <a:latin typeface="Comic Sans MS" panose="030F0902030302020204" pitchFamily="66" charset="0"/>
              </a:rPr>
              <a:t> Group (GSI),  FAIR experiments and ALICE </a:t>
            </a:r>
            <a:br>
              <a:rPr lang="en-GB" dirty="0">
                <a:latin typeface="Comic Sans MS" panose="030F0902030302020204" pitchFamily="66" charset="0"/>
              </a:rPr>
            </a:b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DED15D5-3FEF-6E4D-A101-FF44A0C2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ln>
                  <a:noFill/>
                </a:ln>
                <a:solidFill>
                  <a:schemeClr val="tx1"/>
                </a:solidFill>
                <a:latin typeface="Comic Sans MS" panose="030F0902030302020204" pitchFamily="66" charset="0"/>
              </a:rPr>
              <a:t>04.11.2019</a:t>
            </a:r>
            <a:endParaRPr lang="en-US" dirty="0">
              <a:ln>
                <a:noFill/>
              </a:ln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2BC03E7-681A-BA42-B2E6-0B76F044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ln>
                  <a:noFill/>
                </a:ln>
                <a:solidFill>
                  <a:schemeClr val="tx1"/>
                </a:solidFill>
                <a:latin typeface="Comic Sans MS" panose="030F0902030302020204" pitchFamily="66" charset="0"/>
              </a:rPr>
              <a:t>2</a:t>
            </a:fld>
            <a:endParaRPr lang="en-US" dirty="0">
              <a:ln>
                <a:noFill/>
              </a:ln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722" y="3412752"/>
            <a:ext cx="1624032" cy="1330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80" y="3259082"/>
            <a:ext cx="1916524" cy="16381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7B16E8-6EB6-B744-8A05-838E1FAF1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587" y="3251330"/>
            <a:ext cx="1355023" cy="183326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E105E-9D09-A049-9700-6893A9813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</p:spTree>
    <p:extLst>
      <p:ext uri="{BB962C8B-B14F-4D97-AF65-F5344CB8AC3E}">
        <p14:creationId xmlns:p14="http://schemas.microsoft.com/office/powerpoint/2010/main" val="4053179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;p15">
            <a:extLst>
              <a:ext uri="{FF2B5EF4-FFF2-40B4-BE49-F238E27FC236}">
                <a16:creationId xmlns:a16="http://schemas.microsoft.com/office/drawing/2014/main" id="{27A05D16-2906-9542-B434-0A8A001C7904}"/>
              </a:ext>
            </a:extLst>
          </p:cNvPr>
          <p:cNvSpPr/>
          <p:nvPr/>
        </p:nvSpPr>
        <p:spPr>
          <a:xfrm>
            <a:off x="4172779" y="1512917"/>
            <a:ext cx="7563740" cy="48314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1067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2400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        Resources</a:t>
            </a:r>
            <a:endParaRPr sz="2400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31F9D2-C756-F445-BE0B-812C2DCE919E}"/>
              </a:ext>
            </a:extLst>
          </p:cNvPr>
          <p:cNvGrpSpPr/>
          <p:nvPr/>
        </p:nvGrpSpPr>
        <p:grpSpPr>
          <a:xfrm>
            <a:off x="9056266" y="2375720"/>
            <a:ext cx="2513300" cy="3434719"/>
            <a:chOff x="6585275" y="1422643"/>
            <a:chExt cx="1884975" cy="2576039"/>
          </a:xfrm>
        </p:grpSpPr>
        <p:sp>
          <p:nvSpPr>
            <p:cNvPr id="42" name="Google Shape;99;p15">
              <a:extLst>
                <a:ext uri="{FF2B5EF4-FFF2-40B4-BE49-F238E27FC236}">
                  <a16:creationId xmlns:a16="http://schemas.microsoft.com/office/drawing/2014/main" id="{4183C198-45AF-014B-95BD-4028F5AFBF69}"/>
                </a:ext>
              </a:extLst>
            </p:cNvPr>
            <p:cNvSpPr/>
            <p:nvPr/>
          </p:nvSpPr>
          <p:spPr>
            <a:xfrm>
              <a:off x="6585350" y="1422643"/>
              <a:ext cx="1884900" cy="83549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2133" b="1" noProof="1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EPNs</a:t>
              </a:r>
              <a:endParaRPr sz="2133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noProof="1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(example)</a:t>
              </a:r>
              <a:endParaRPr sz="2133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" name="Google Shape;87;p15">
              <a:extLst>
                <a:ext uri="{FF2B5EF4-FFF2-40B4-BE49-F238E27FC236}">
                  <a16:creationId xmlns:a16="http://schemas.microsoft.com/office/drawing/2014/main" id="{F8E34778-1337-E949-BB26-B7EAA4FABB7E}"/>
                </a:ext>
              </a:extLst>
            </p:cNvPr>
            <p:cNvSpPr/>
            <p:nvPr/>
          </p:nvSpPr>
          <p:spPr>
            <a:xfrm>
              <a:off x="6585275" y="2209782"/>
              <a:ext cx="1884900" cy="178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endParaRPr sz="8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1067" b="1" noProof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DDS session</a:t>
              </a:r>
              <a:endParaRPr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800" noProof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(owns DDS topology)</a:t>
              </a:r>
              <a:endParaRPr sz="800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D73C75C-67FF-4948-868A-9E0A5E4E5B95}"/>
              </a:ext>
            </a:extLst>
          </p:cNvPr>
          <p:cNvGrpSpPr/>
          <p:nvPr/>
        </p:nvGrpSpPr>
        <p:grpSpPr>
          <a:xfrm>
            <a:off x="8915311" y="2465523"/>
            <a:ext cx="2513300" cy="3434719"/>
            <a:chOff x="6585275" y="1422643"/>
            <a:chExt cx="1884975" cy="2576039"/>
          </a:xfrm>
        </p:grpSpPr>
        <p:sp>
          <p:nvSpPr>
            <p:cNvPr id="39" name="Google Shape;99;p15">
              <a:extLst>
                <a:ext uri="{FF2B5EF4-FFF2-40B4-BE49-F238E27FC236}">
                  <a16:creationId xmlns:a16="http://schemas.microsoft.com/office/drawing/2014/main" id="{2F95C6A4-5F75-5D48-9987-C311114A1567}"/>
                </a:ext>
              </a:extLst>
            </p:cNvPr>
            <p:cNvSpPr/>
            <p:nvPr/>
          </p:nvSpPr>
          <p:spPr>
            <a:xfrm>
              <a:off x="6585350" y="1422643"/>
              <a:ext cx="1884900" cy="83549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2133" b="1" noProof="1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EPNs</a:t>
              </a:r>
              <a:endParaRPr sz="2133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noProof="1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(example)</a:t>
              </a:r>
              <a:endParaRPr sz="2133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0" name="Google Shape;87;p15">
              <a:extLst>
                <a:ext uri="{FF2B5EF4-FFF2-40B4-BE49-F238E27FC236}">
                  <a16:creationId xmlns:a16="http://schemas.microsoft.com/office/drawing/2014/main" id="{6635B32B-A815-D748-9666-86FC21D64ABD}"/>
                </a:ext>
              </a:extLst>
            </p:cNvPr>
            <p:cNvSpPr/>
            <p:nvPr/>
          </p:nvSpPr>
          <p:spPr>
            <a:xfrm>
              <a:off x="6585275" y="2209782"/>
              <a:ext cx="1884900" cy="178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endParaRPr sz="8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1067" b="1" noProof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DDS session</a:t>
              </a:r>
              <a:endParaRPr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800" noProof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(owns DDS topology)</a:t>
              </a:r>
              <a:endParaRPr sz="800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6FC756-0E41-734D-8800-B6B4E1FDCF0D}"/>
              </a:ext>
            </a:extLst>
          </p:cNvPr>
          <p:cNvGrpSpPr/>
          <p:nvPr/>
        </p:nvGrpSpPr>
        <p:grpSpPr>
          <a:xfrm>
            <a:off x="8793945" y="2563516"/>
            <a:ext cx="2513300" cy="3434719"/>
            <a:chOff x="6585275" y="1422643"/>
            <a:chExt cx="1884975" cy="2576039"/>
          </a:xfrm>
        </p:grpSpPr>
        <p:sp>
          <p:nvSpPr>
            <p:cNvPr id="36" name="Google Shape;99;p15">
              <a:extLst>
                <a:ext uri="{FF2B5EF4-FFF2-40B4-BE49-F238E27FC236}">
                  <a16:creationId xmlns:a16="http://schemas.microsoft.com/office/drawing/2014/main" id="{66AFE880-B14B-894F-B686-B0C30D589CF6}"/>
                </a:ext>
              </a:extLst>
            </p:cNvPr>
            <p:cNvSpPr/>
            <p:nvPr/>
          </p:nvSpPr>
          <p:spPr>
            <a:xfrm>
              <a:off x="6585350" y="1422643"/>
              <a:ext cx="1884900" cy="83549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2133" b="1" noProof="1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EPNs</a:t>
              </a:r>
              <a:endParaRPr sz="2133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noProof="1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(example)</a:t>
              </a:r>
              <a:endParaRPr sz="2133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7" name="Google Shape;87;p15">
              <a:extLst>
                <a:ext uri="{FF2B5EF4-FFF2-40B4-BE49-F238E27FC236}">
                  <a16:creationId xmlns:a16="http://schemas.microsoft.com/office/drawing/2014/main" id="{AC8CF9A2-38FD-DB48-8E41-C6872807D7E0}"/>
                </a:ext>
              </a:extLst>
            </p:cNvPr>
            <p:cNvSpPr/>
            <p:nvPr/>
          </p:nvSpPr>
          <p:spPr>
            <a:xfrm>
              <a:off x="6585275" y="2209782"/>
              <a:ext cx="1884900" cy="178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endParaRPr sz="8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1067" b="1" noProof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DDS session</a:t>
              </a:r>
              <a:endParaRPr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800" noProof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(owns DDS topology)</a:t>
              </a:r>
              <a:endParaRPr sz="800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27" name="Google Shape;99;p15">
            <a:extLst>
              <a:ext uri="{FF2B5EF4-FFF2-40B4-BE49-F238E27FC236}">
                <a16:creationId xmlns:a16="http://schemas.microsoft.com/office/drawing/2014/main" id="{CAC0DFF8-87EF-704C-9753-E0F06A0AE0EB}"/>
              </a:ext>
            </a:extLst>
          </p:cNvPr>
          <p:cNvSpPr/>
          <p:nvPr/>
        </p:nvSpPr>
        <p:spPr>
          <a:xfrm>
            <a:off x="8676748" y="2642647"/>
            <a:ext cx="2513200" cy="1113987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2133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 Processing nodes</a:t>
            </a:r>
            <a:endParaRPr sz="21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" name="Google Shape;100;p15">
            <a:extLst>
              <a:ext uri="{FF2B5EF4-FFF2-40B4-BE49-F238E27FC236}">
                <a16:creationId xmlns:a16="http://schemas.microsoft.com/office/drawing/2014/main" id="{1BBFE0F6-F00D-944D-9E05-C2880E17D655}"/>
              </a:ext>
            </a:extLst>
          </p:cNvPr>
          <p:cNvSpPr/>
          <p:nvPr/>
        </p:nvSpPr>
        <p:spPr>
          <a:xfrm>
            <a:off x="4438908" y="1627231"/>
            <a:ext cx="2509608" cy="4378676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2000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Service node</a:t>
            </a:r>
          </a:p>
          <a:p>
            <a:pPr algn="ctr"/>
            <a:endParaRPr lang="en" sz="2400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lang="en" sz="2400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2400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sz="1067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" name="Google Shape;77;p15">
            <a:extLst>
              <a:ext uri="{FF2B5EF4-FFF2-40B4-BE49-F238E27FC236}">
                <a16:creationId xmlns:a16="http://schemas.microsoft.com/office/drawing/2014/main" id="{95E07639-5E84-B44E-B007-3DA24D510327}"/>
              </a:ext>
            </a:extLst>
          </p:cNvPr>
          <p:cNvSpPr/>
          <p:nvPr/>
        </p:nvSpPr>
        <p:spPr>
          <a:xfrm>
            <a:off x="768317" y="1512917"/>
            <a:ext cx="2100800" cy="4831417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1067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1067" b="1" noProof="1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ECS</a:t>
            </a:r>
            <a:endParaRPr sz="1067" b="1" noProof="1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Google Shape;85;p15">
            <a:extLst>
              <a:ext uri="{FF2B5EF4-FFF2-40B4-BE49-F238E27FC236}">
                <a16:creationId xmlns:a16="http://schemas.microsoft.com/office/drawing/2014/main" id="{254F2010-8DFA-DB47-A0C2-BCA8BC3657ED}"/>
              </a:ext>
            </a:extLst>
          </p:cNvPr>
          <p:cNvSpPr/>
          <p:nvPr/>
        </p:nvSpPr>
        <p:spPr>
          <a:xfrm>
            <a:off x="1055055" y="2904862"/>
            <a:ext cx="1469314" cy="2825171"/>
          </a:xfrm>
          <a:prstGeom prst="rect">
            <a:avLst/>
          </a:prstGeom>
          <a:solidFill>
            <a:srgbClr val="0DA86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933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commands:</a:t>
            </a:r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init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config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start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stop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term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down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Google Shape;83;p15">
            <a:extLst>
              <a:ext uri="{FF2B5EF4-FFF2-40B4-BE49-F238E27FC236}">
                <a16:creationId xmlns:a16="http://schemas.microsoft.com/office/drawing/2014/main" id="{F4E3BCE6-AABF-D94F-B7E3-D994B28D571E}"/>
              </a:ext>
            </a:extLst>
          </p:cNvPr>
          <p:cNvSpPr/>
          <p:nvPr/>
        </p:nvSpPr>
        <p:spPr>
          <a:xfrm>
            <a:off x="1346072" y="3305879"/>
            <a:ext cx="988573" cy="435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control-client</a:t>
            </a:r>
            <a:endParaRPr sz="1067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" name="Google Shape;86;p15">
            <a:extLst>
              <a:ext uri="{FF2B5EF4-FFF2-40B4-BE49-F238E27FC236}">
                <a16:creationId xmlns:a16="http://schemas.microsoft.com/office/drawing/2014/main" id="{73B94B74-E3B9-C744-A668-38385C819B97}"/>
              </a:ext>
            </a:extLst>
          </p:cNvPr>
          <p:cNvSpPr/>
          <p:nvPr/>
        </p:nvSpPr>
        <p:spPr>
          <a:xfrm>
            <a:off x="4751369" y="3020066"/>
            <a:ext cx="1948400" cy="2759001"/>
          </a:xfrm>
          <a:prstGeom prst="rect">
            <a:avLst/>
          </a:prstGeom>
          <a:solidFill>
            <a:srgbClr val="0DA86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translates commands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to create/shutdown RMS session</a:t>
            </a:r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via</a:t>
            </a:r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and</a:t>
            </a:r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control FairMQ devices</a:t>
            </a:r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via</a:t>
            </a:r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to change and query</a:t>
            </a:r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device states</a:t>
            </a:r>
            <a:endParaRPr sz="800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4" name="Google Shape;82;p15">
            <a:extLst>
              <a:ext uri="{FF2B5EF4-FFF2-40B4-BE49-F238E27FC236}">
                <a16:creationId xmlns:a16="http://schemas.microsoft.com/office/drawing/2014/main" id="{8448656B-2E3B-C448-A265-E8C51186A730}"/>
              </a:ext>
            </a:extLst>
          </p:cNvPr>
          <p:cNvSpPr/>
          <p:nvPr/>
        </p:nvSpPr>
        <p:spPr>
          <a:xfrm>
            <a:off x="4857783" y="3337432"/>
            <a:ext cx="1714500" cy="37209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control-server</a:t>
            </a:r>
            <a:endParaRPr sz="1067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" name="Google Shape;87;p15">
            <a:extLst>
              <a:ext uri="{FF2B5EF4-FFF2-40B4-BE49-F238E27FC236}">
                <a16:creationId xmlns:a16="http://schemas.microsoft.com/office/drawing/2014/main" id="{25845999-B846-8F41-906B-0BA3F19CBAC9}"/>
              </a:ext>
            </a:extLst>
          </p:cNvPr>
          <p:cNvSpPr/>
          <p:nvPr/>
        </p:nvSpPr>
        <p:spPr>
          <a:xfrm>
            <a:off x="8676585" y="3741079"/>
            <a:ext cx="2513200" cy="2385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800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1400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FairMQ </a:t>
            </a:r>
          </a:p>
          <a:p>
            <a:pPr algn="ctr"/>
            <a:r>
              <a:rPr lang="en" sz="1400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processing topology</a:t>
            </a:r>
            <a:endParaRPr sz="1067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1067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" name="Google Shape;88;p15">
            <a:extLst>
              <a:ext uri="{FF2B5EF4-FFF2-40B4-BE49-F238E27FC236}">
                <a16:creationId xmlns:a16="http://schemas.microsoft.com/office/drawing/2014/main" id="{EC68D30B-C77F-3A45-9401-707C8008AE5D}"/>
              </a:ext>
            </a:extLst>
          </p:cNvPr>
          <p:cNvSpPr/>
          <p:nvPr/>
        </p:nvSpPr>
        <p:spPr>
          <a:xfrm>
            <a:off x="8974828" y="5071633"/>
            <a:ext cx="1269600" cy="2576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  plugin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" name="Google Shape;89;p15">
            <a:extLst>
              <a:ext uri="{FF2B5EF4-FFF2-40B4-BE49-F238E27FC236}">
                <a16:creationId xmlns:a16="http://schemas.microsoft.com/office/drawing/2014/main" id="{FEEDB1C4-D5DC-6840-9832-EE0B7EAE8C51}"/>
              </a:ext>
            </a:extLst>
          </p:cNvPr>
          <p:cNvSpPr/>
          <p:nvPr/>
        </p:nvSpPr>
        <p:spPr>
          <a:xfrm>
            <a:off x="9548931" y="4978633"/>
            <a:ext cx="1269600" cy="435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FairMQ device</a:t>
            </a:r>
            <a:endParaRPr sz="1067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(started by DDS Agent)</a:t>
            </a:r>
            <a:endParaRPr sz="800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" name="Google Shape;90;p15">
            <a:extLst>
              <a:ext uri="{FF2B5EF4-FFF2-40B4-BE49-F238E27FC236}">
                <a16:creationId xmlns:a16="http://schemas.microsoft.com/office/drawing/2014/main" id="{320AE314-A7C4-544F-9D9B-193F1DF358B7}"/>
              </a:ext>
            </a:extLst>
          </p:cNvPr>
          <p:cNvSpPr/>
          <p:nvPr/>
        </p:nvSpPr>
        <p:spPr>
          <a:xfrm>
            <a:off x="4948815" y="5092437"/>
            <a:ext cx="1650547" cy="2216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fair::mq::sdk::Topology</a:t>
            </a:r>
            <a:endParaRPr sz="800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9" name="Google Shape;91;p15">
            <a:extLst>
              <a:ext uri="{FF2B5EF4-FFF2-40B4-BE49-F238E27FC236}">
                <a16:creationId xmlns:a16="http://schemas.microsoft.com/office/drawing/2014/main" id="{D70C926F-CAEA-F240-8206-2AE1159D128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599362" y="4504767"/>
            <a:ext cx="2071053" cy="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0" name="Google Shape;93;p15">
            <a:extLst>
              <a:ext uri="{FF2B5EF4-FFF2-40B4-BE49-F238E27FC236}">
                <a16:creationId xmlns:a16="http://schemas.microsoft.com/office/drawing/2014/main" id="{FD180D5B-C78E-134F-9A4A-05F566D6D69F}"/>
              </a:ext>
            </a:extLst>
          </p:cNvPr>
          <p:cNvSpPr txBox="1"/>
          <p:nvPr/>
        </p:nvSpPr>
        <p:spPr>
          <a:xfrm>
            <a:off x="6970679" y="4335566"/>
            <a:ext cx="1269600" cy="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noProof="1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RMS_api</a:t>
            </a:r>
            <a:endParaRPr sz="1067" b="1" noProof="1">
              <a:solidFill>
                <a:srgbClr val="0DA861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21" name="Google Shape;94;p15">
            <a:extLst>
              <a:ext uri="{FF2B5EF4-FFF2-40B4-BE49-F238E27FC236}">
                <a16:creationId xmlns:a16="http://schemas.microsoft.com/office/drawing/2014/main" id="{33918C40-21C1-1C48-9878-EAB0BC63ACFD}"/>
              </a:ext>
            </a:extLst>
          </p:cNvPr>
          <p:cNvCxnSpPr>
            <a:cxnSpLocks/>
            <a:stCxn id="18" idx="3"/>
            <a:endCxn id="16" idx="1"/>
          </p:cNvCxnSpPr>
          <p:nvPr/>
        </p:nvCxnSpPr>
        <p:spPr>
          <a:xfrm flipV="1">
            <a:off x="6599361" y="5200433"/>
            <a:ext cx="2375467" cy="280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2" name="Google Shape;95;p15">
            <a:extLst>
              <a:ext uri="{FF2B5EF4-FFF2-40B4-BE49-F238E27FC236}">
                <a16:creationId xmlns:a16="http://schemas.microsoft.com/office/drawing/2014/main" id="{1EFC0473-1F9E-9848-B318-C8321B3AC3CA}"/>
              </a:ext>
            </a:extLst>
          </p:cNvPr>
          <p:cNvSpPr/>
          <p:nvPr/>
        </p:nvSpPr>
        <p:spPr>
          <a:xfrm>
            <a:off x="9548931" y="5491433"/>
            <a:ext cx="1269600" cy="435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48767" anchor="ctr" anchorCtr="0">
            <a:noAutofit/>
          </a:bodyPr>
          <a:lstStyle/>
          <a:p>
            <a:pPr algn="ctr"/>
            <a:r>
              <a:rPr lang="en" sz="8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" name="Google Shape;96;p15">
            <a:extLst>
              <a:ext uri="{FF2B5EF4-FFF2-40B4-BE49-F238E27FC236}">
                <a16:creationId xmlns:a16="http://schemas.microsoft.com/office/drawing/2014/main" id="{2203406C-7350-3545-A527-200BE827C884}"/>
              </a:ext>
            </a:extLst>
          </p:cNvPr>
          <p:cNvSpPr/>
          <p:nvPr/>
        </p:nvSpPr>
        <p:spPr>
          <a:xfrm>
            <a:off x="9548931" y="4465833"/>
            <a:ext cx="1269600" cy="435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48767" anchor="ctr" anchorCtr="0">
            <a:noAutofit/>
          </a:bodyPr>
          <a:lstStyle/>
          <a:p>
            <a:pPr algn="ctr"/>
            <a:r>
              <a:rPr lang="en" sz="8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" name="Google Shape;92;p15">
            <a:extLst>
              <a:ext uri="{FF2B5EF4-FFF2-40B4-BE49-F238E27FC236}">
                <a16:creationId xmlns:a16="http://schemas.microsoft.com/office/drawing/2014/main" id="{5989FE05-CBE5-0846-8A79-461A82864537}"/>
              </a:ext>
            </a:extLst>
          </p:cNvPr>
          <p:cNvSpPr/>
          <p:nvPr/>
        </p:nvSpPr>
        <p:spPr>
          <a:xfrm>
            <a:off x="4948815" y="4399567"/>
            <a:ext cx="1650547" cy="2216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RMS</a:t>
            </a:r>
            <a:endParaRPr sz="800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" name="Google Shape;101;p15">
            <a:extLst>
              <a:ext uri="{FF2B5EF4-FFF2-40B4-BE49-F238E27FC236}">
                <a16:creationId xmlns:a16="http://schemas.microsoft.com/office/drawing/2014/main" id="{7E7B57D1-7B2A-CB41-9758-3C967F1B6CD6}"/>
              </a:ext>
            </a:extLst>
          </p:cNvPr>
          <p:cNvSpPr txBox="1">
            <a:spLocks/>
          </p:cNvSpPr>
          <p:nvPr/>
        </p:nvSpPr>
        <p:spPr>
          <a:xfrm>
            <a:off x="-346462" y="251174"/>
            <a:ext cx="12192000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3200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Controller Design</a:t>
            </a:r>
          </a:p>
        </p:txBody>
      </p:sp>
      <p:cxnSp>
        <p:nvCxnSpPr>
          <p:cNvPr id="30" name="Google Shape;102;p15">
            <a:extLst>
              <a:ext uri="{FF2B5EF4-FFF2-40B4-BE49-F238E27FC236}">
                <a16:creationId xmlns:a16="http://schemas.microsoft.com/office/drawing/2014/main" id="{ACD02DE3-5A2F-5A42-B7F3-D7829E9F63C5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89215" y="4588037"/>
            <a:ext cx="2959600" cy="615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03;p15">
            <a:extLst>
              <a:ext uri="{FF2B5EF4-FFF2-40B4-BE49-F238E27FC236}">
                <a16:creationId xmlns:a16="http://schemas.microsoft.com/office/drawing/2014/main" id="{E938E0E9-9380-A646-8523-E2940F783F8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81615" y="4708437"/>
            <a:ext cx="2967200" cy="4948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104;p15">
            <a:extLst>
              <a:ext uri="{FF2B5EF4-FFF2-40B4-BE49-F238E27FC236}">
                <a16:creationId xmlns:a16="http://schemas.microsoft.com/office/drawing/2014/main" id="{25D40258-CF01-8F4B-8C8D-41423C5CC76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81615" y="4866837"/>
            <a:ext cx="2967200" cy="3364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105;p15">
            <a:extLst>
              <a:ext uri="{FF2B5EF4-FFF2-40B4-BE49-F238E27FC236}">
                <a16:creationId xmlns:a16="http://schemas.microsoft.com/office/drawing/2014/main" id="{9582E921-460C-DE47-9F60-19629F2B382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89215" y="4994837"/>
            <a:ext cx="2959600" cy="2084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106;p15">
            <a:extLst>
              <a:ext uri="{FF2B5EF4-FFF2-40B4-BE49-F238E27FC236}">
                <a16:creationId xmlns:a16="http://schemas.microsoft.com/office/drawing/2014/main" id="{615356C5-B2C5-C64D-84E7-28E3E324412F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981615" y="4510367"/>
            <a:ext cx="2967200" cy="6204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107;p15">
            <a:extLst>
              <a:ext uri="{FF2B5EF4-FFF2-40B4-BE49-F238E27FC236}">
                <a16:creationId xmlns:a16="http://schemas.microsoft.com/office/drawing/2014/main" id="{85B3F1E1-36C4-D34E-ADF1-2F3565326A54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1981215" y="4444767"/>
            <a:ext cx="2967600" cy="65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087EF-7BD8-8949-A7B8-481AA1D718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noProof="1" smtClean="0">
                <a:latin typeface="Arial Rounded MT Bold" panose="020F0704030504030204" pitchFamily="34" charset="77"/>
              </a:rPr>
              <a:pPr/>
              <a:t>20</a:t>
            </a:fld>
            <a:endParaRPr lang="en" noProof="1">
              <a:latin typeface="Arial Rounded MT Bold" panose="020F0704030504030204" pitchFamily="34" charset="77"/>
            </a:endParaRPr>
          </a:p>
        </p:txBody>
      </p:sp>
      <p:sp>
        <p:nvSpPr>
          <p:cNvPr id="44" name="Google Shape;82;p15">
            <a:extLst>
              <a:ext uri="{FF2B5EF4-FFF2-40B4-BE49-F238E27FC236}">
                <a16:creationId xmlns:a16="http://schemas.microsoft.com/office/drawing/2014/main" id="{40DBE9D6-5430-3F4C-9F0F-21031C6FD499}"/>
              </a:ext>
            </a:extLst>
          </p:cNvPr>
          <p:cNvSpPr/>
          <p:nvPr/>
        </p:nvSpPr>
        <p:spPr>
          <a:xfrm>
            <a:off x="4751369" y="2217396"/>
            <a:ext cx="1948400" cy="73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de-DE"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O</a:t>
            </a:r>
            <a:r>
              <a:rPr lang="en"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ther services, e.g: CCDB, Data transfer, etc …</a:t>
            </a:r>
            <a:endParaRPr sz="1067" b="1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9" name="Google Shape;81;p15">
            <a:extLst>
              <a:ext uri="{FF2B5EF4-FFF2-40B4-BE49-F238E27FC236}">
                <a16:creationId xmlns:a16="http://schemas.microsoft.com/office/drawing/2014/main" id="{21D008A1-1992-F543-9748-A617C23FCE96}"/>
              </a:ext>
            </a:extLst>
          </p:cNvPr>
          <p:cNvCxnSpPr>
            <a:cxnSpLocks/>
            <a:stCxn id="14" idx="1"/>
            <a:endCxn id="12" idx="3"/>
          </p:cNvCxnSpPr>
          <p:nvPr/>
        </p:nvCxnSpPr>
        <p:spPr>
          <a:xfrm flipH="1" flipV="1">
            <a:off x="2334645" y="3523479"/>
            <a:ext cx="2523138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76678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;p15">
            <a:extLst>
              <a:ext uri="{FF2B5EF4-FFF2-40B4-BE49-F238E27FC236}">
                <a16:creationId xmlns:a16="http://schemas.microsoft.com/office/drawing/2014/main" id="{27A05D16-2906-9542-B434-0A8A001C7904}"/>
              </a:ext>
            </a:extLst>
          </p:cNvPr>
          <p:cNvSpPr/>
          <p:nvPr/>
        </p:nvSpPr>
        <p:spPr>
          <a:xfrm>
            <a:off x="3681952" y="1217851"/>
            <a:ext cx="7563740" cy="46262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lang="en" sz="1067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2400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 Resources</a:t>
            </a:r>
            <a:endParaRPr sz="2400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1600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(example)</a:t>
            </a:r>
            <a:endParaRPr sz="2400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31F9D2-C756-F445-BE0B-812C2DCE919E}"/>
              </a:ext>
            </a:extLst>
          </p:cNvPr>
          <p:cNvGrpSpPr/>
          <p:nvPr/>
        </p:nvGrpSpPr>
        <p:grpSpPr>
          <a:xfrm>
            <a:off x="8585230" y="1666908"/>
            <a:ext cx="2513300" cy="3434719"/>
            <a:chOff x="6585275" y="1422643"/>
            <a:chExt cx="1884975" cy="2576039"/>
          </a:xfrm>
        </p:grpSpPr>
        <p:sp>
          <p:nvSpPr>
            <p:cNvPr id="42" name="Google Shape;99;p15">
              <a:extLst>
                <a:ext uri="{FF2B5EF4-FFF2-40B4-BE49-F238E27FC236}">
                  <a16:creationId xmlns:a16="http://schemas.microsoft.com/office/drawing/2014/main" id="{4183C198-45AF-014B-95BD-4028F5AFBF69}"/>
                </a:ext>
              </a:extLst>
            </p:cNvPr>
            <p:cNvSpPr/>
            <p:nvPr/>
          </p:nvSpPr>
          <p:spPr>
            <a:xfrm>
              <a:off x="6585350" y="1422643"/>
              <a:ext cx="1884900" cy="83549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EPNs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(example)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" name="Google Shape;87;p15">
              <a:extLst>
                <a:ext uri="{FF2B5EF4-FFF2-40B4-BE49-F238E27FC236}">
                  <a16:creationId xmlns:a16="http://schemas.microsoft.com/office/drawing/2014/main" id="{F8E34778-1337-E949-BB26-B7EAA4FABB7E}"/>
                </a:ext>
              </a:extLst>
            </p:cNvPr>
            <p:cNvSpPr/>
            <p:nvPr/>
          </p:nvSpPr>
          <p:spPr>
            <a:xfrm>
              <a:off x="6585275" y="2209782"/>
              <a:ext cx="1884900" cy="178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endParaRPr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1067" b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DDS session</a:t>
              </a:r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800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(owns DDS topology)</a:t>
              </a:r>
              <a:endParaRPr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D73C75C-67FF-4948-868A-9E0A5E4E5B95}"/>
              </a:ext>
            </a:extLst>
          </p:cNvPr>
          <p:cNvGrpSpPr/>
          <p:nvPr/>
        </p:nvGrpSpPr>
        <p:grpSpPr>
          <a:xfrm>
            <a:off x="8444275" y="1756711"/>
            <a:ext cx="2513300" cy="3434719"/>
            <a:chOff x="6585275" y="1422643"/>
            <a:chExt cx="1884975" cy="2576039"/>
          </a:xfrm>
        </p:grpSpPr>
        <p:sp>
          <p:nvSpPr>
            <p:cNvPr id="39" name="Google Shape;99;p15">
              <a:extLst>
                <a:ext uri="{FF2B5EF4-FFF2-40B4-BE49-F238E27FC236}">
                  <a16:creationId xmlns:a16="http://schemas.microsoft.com/office/drawing/2014/main" id="{2F95C6A4-5F75-5D48-9987-C311114A1567}"/>
                </a:ext>
              </a:extLst>
            </p:cNvPr>
            <p:cNvSpPr/>
            <p:nvPr/>
          </p:nvSpPr>
          <p:spPr>
            <a:xfrm>
              <a:off x="6585350" y="1422643"/>
              <a:ext cx="1884900" cy="83549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EPNs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(example)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0" name="Google Shape;87;p15">
              <a:extLst>
                <a:ext uri="{FF2B5EF4-FFF2-40B4-BE49-F238E27FC236}">
                  <a16:creationId xmlns:a16="http://schemas.microsoft.com/office/drawing/2014/main" id="{6635B32B-A815-D748-9666-86FC21D64ABD}"/>
                </a:ext>
              </a:extLst>
            </p:cNvPr>
            <p:cNvSpPr/>
            <p:nvPr/>
          </p:nvSpPr>
          <p:spPr>
            <a:xfrm>
              <a:off x="6585275" y="2209782"/>
              <a:ext cx="1884900" cy="178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endParaRPr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1067" b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DDS session</a:t>
              </a:r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800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(owns DDS topology)</a:t>
              </a:r>
              <a:endParaRPr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6FC756-0E41-734D-8800-B6B4E1FDCF0D}"/>
              </a:ext>
            </a:extLst>
          </p:cNvPr>
          <p:cNvGrpSpPr/>
          <p:nvPr/>
        </p:nvGrpSpPr>
        <p:grpSpPr>
          <a:xfrm>
            <a:off x="8322909" y="1854704"/>
            <a:ext cx="2513300" cy="3434719"/>
            <a:chOff x="6585275" y="1422643"/>
            <a:chExt cx="1884975" cy="2576039"/>
          </a:xfrm>
        </p:grpSpPr>
        <p:sp>
          <p:nvSpPr>
            <p:cNvPr id="36" name="Google Shape;99;p15">
              <a:extLst>
                <a:ext uri="{FF2B5EF4-FFF2-40B4-BE49-F238E27FC236}">
                  <a16:creationId xmlns:a16="http://schemas.microsoft.com/office/drawing/2014/main" id="{66AFE880-B14B-894F-B686-B0C30D589CF6}"/>
                </a:ext>
              </a:extLst>
            </p:cNvPr>
            <p:cNvSpPr/>
            <p:nvPr/>
          </p:nvSpPr>
          <p:spPr>
            <a:xfrm>
              <a:off x="6585350" y="1422643"/>
              <a:ext cx="1884900" cy="83549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EPNs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(example)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7" name="Google Shape;87;p15">
              <a:extLst>
                <a:ext uri="{FF2B5EF4-FFF2-40B4-BE49-F238E27FC236}">
                  <a16:creationId xmlns:a16="http://schemas.microsoft.com/office/drawing/2014/main" id="{AC8CF9A2-38FD-DB48-8E41-C6872807D7E0}"/>
                </a:ext>
              </a:extLst>
            </p:cNvPr>
            <p:cNvSpPr/>
            <p:nvPr/>
          </p:nvSpPr>
          <p:spPr>
            <a:xfrm>
              <a:off x="6585275" y="2209782"/>
              <a:ext cx="1884900" cy="178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endParaRPr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1067" b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DDS session</a:t>
              </a:r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800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(owns DDS topology)</a:t>
              </a:r>
              <a:endParaRPr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27" name="Google Shape;99;p15">
            <a:extLst>
              <a:ext uri="{FF2B5EF4-FFF2-40B4-BE49-F238E27FC236}">
                <a16:creationId xmlns:a16="http://schemas.microsoft.com/office/drawing/2014/main" id="{CAC0DFF8-87EF-704C-9753-E0F06A0AE0EB}"/>
              </a:ext>
            </a:extLst>
          </p:cNvPr>
          <p:cNvSpPr/>
          <p:nvPr/>
        </p:nvSpPr>
        <p:spPr>
          <a:xfrm>
            <a:off x="8205712" y="1933835"/>
            <a:ext cx="2513200" cy="1113987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de-DE"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Processing</a:t>
            </a:r>
            <a:r>
              <a:rPr lang="en"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 node</a:t>
            </a:r>
            <a:endParaRPr sz="21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2400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(example)</a:t>
            </a:r>
            <a:endParaRPr sz="21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" name="Google Shape;100;p15">
            <a:extLst>
              <a:ext uri="{FF2B5EF4-FFF2-40B4-BE49-F238E27FC236}">
                <a16:creationId xmlns:a16="http://schemas.microsoft.com/office/drawing/2014/main" id="{1BBFE0F6-F00D-944D-9E05-C2880E17D655}"/>
              </a:ext>
            </a:extLst>
          </p:cNvPr>
          <p:cNvSpPr/>
          <p:nvPr/>
        </p:nvSpPr>
        <p:spPr>
          <a:xfrm>
            <a:off x="3933367" y="1409608"/>
            <a:ext cx="2509608" cy="3796142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2400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service node</a:t>
            </a:r>
            <a:endParaRPr sz="2400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1600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(example)</a:t>
            </a: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sz="1067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" name="Google Shape;77;p15">
            <a:extLst>
              <a:ext uri="{FF2B5EF4-FFF2-40B4-BE49-F238E27FC236}">
                <a16:creationId xmlns:a16="http://schemas.microsoft.com/office/drawing/2014/main" id="{95E07639-5E84-B44E-B007-3DA24D510327}"/>
              </a:ext>
            </a:extLst>
          </p:cNvPr>
          <p:cNvSpPr/>
          <p:nvPr/>
        </p:nvSpPr>
        <p:spPr>
          <a:xfrm>
            <a:off x="729897" y="2005244"/>
            <a:ext cx="2100800" cy="3450997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1067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1067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ECS</a:t>
            </a:r>
            <a:endParaRPr sz="1067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(example)</a:t>
            </a:r>
            <a:endParaRPr sz="933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" name="Google Shape;84;p15">
            <a:extLst>
              <a:ext uri="{FF2B5EF4-FFF2-40B4-BE49-F238E27FC236}">
                <a16:creationId xmlns:a16="http://schemas.microsoft.com/office/drawing/2014/main" id="{3E003C57-CB58-9A40-9AD9-2CAA8220CDF2}"/>
              </a:ext>
            </a:extLst>
          </p:cNvPr>
          <p:cNvSpPr txBox="1"/>
          <p:nvPr/>
        </p:nvSpPr>
        <p:spPr>
          <a:xfrm>
            <a:off x="2838380" y="2741084"/>
            <a:ext cx="752800" cy="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gRPC</a:t>
            </a:r>
            <a:endParaRPr sz="1067" b="1">
              <a:solidFill>
                <a:srgbClr val="0DA861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Google Shape;85;p15">
            <a:extLst>
              <a:ext uri="{FF2B5EF4-FFF2-40B4-BE49-F238E27FC236}">
                <a16:creationId xmlns:a16="http://schemas.microsoft.com/office/drawing/2014/main" id="{254F2010-8DFA-DB47-A0C2-BCA8BC3657ED}"/>
              </a:ext>
            </a:extLst>
          </p:cNvPr>
          <p:cNvSpPr/>
          <p:nvPr/>
        </p:nvSpPr>
        <p:spPr>
          <a:xfrm>
            <a:off x="1263276" y="2594038"/>
            <a:ext cx="1085331" cy="2406183"/>
          </a:xfrm>
          <a:prstGeom prst="rect">
            <a:avLst/>
          </a:prstGeom>
          <a:solidFill>
            <a:srgbClr val="0DA86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933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commands:</a:t>
            </a:r>
            <a:endParaRPr sz="933" noProof="1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init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config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start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stop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term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 noProof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down</a:t>
            </a:r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endParaRPr sz="933" b="1" noProof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Google Shape;83;p15">
            <a:extLst>
              <a:ext uri="{FF2B5EF4-FFF2-40B4-BE49-F238E27FC236}">
                <a16:creationId xmlns:a16="http://schemas.microsoft.com/office/drawing/2014/main" id="{F4E3BCE6-AABF-D94F-B7E3-D994B28D571E}"/>
              </a:ext>
            </a:extLst>
          </p:cNvPr>
          <p:cNvSpPr/>
          <p:nvPr/>
        </p:nvSpPr>
        <p:spPr>
          <a:xfrm>
            <a:off x="1325742" y="2716427"/>
            <a:ext cx="968127" cy="38611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control-client</a:t>
            </a:r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" name="Google Shape;86;p15">
            <a:extLst>
              <a:ext uri="{FF2B5EF4-FFF2-40B4-BE49-F238E27FC236}">
                <a16:creationId xmlns:a16="http://schemas.microsoft.com/office/drawing/2014/main" id="{73B94B74-E3B9-C744-A668-38385C819B97}"/>
              </a:ext>
            </a:extLst>
          </p:cNvPr>
          <p:cNvSpPr/>
          <p:nvPr/>
        </p:nvSpPr>
        <p:spPr>
          <a:xfrm>
            <a:off x="4246512" y="2636021"/>
            <a:ext cx="1948400" cy="2385200"/>
          </a:xfrm>
          <a:prstGeom prst="rect">
            <a:avLst/>
          </a:prstGeom>
          <a:solidFill>
            <a:srgbClr val="0DA86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b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translates commands</a:t>
            </a:r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to create/shutdown DDS session</a:t>
            </a:r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via</a:t>
            </a:r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and</a:t>
            </a:r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control FairMQ devices</a:t>
            </a:r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via</a:t>
            </a:r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to change and query</a:t>
            </a:r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device states</a:t>
            </a:r>
            <a:endParaRPr sz="80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4" name="Google Shape;82;p15">
            <a:extLst>
              <a:ext uri="{FF2B5EF4-FFF2-40B4-BE49-F238E27FC236}">
                <a16:creationId xmlns:a16="http://schemas.microsoft.com/office/drawing/2014/main" id="{8448656B-2E3B-C448-A265-E8C51186A730}"/>
              </a:ext>
            </a:extLst>
          </p:cNvPr>
          <p:cNvSpPr/>
          <p:nvPr/>
        </p:nvSpPr>
        <p:spPr>
          <a:xfrm>
            <a:off x="4477779" y="2739854"/>
            <a:ext cx="1496164" cy="30796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control-server</a:t>
            </a:r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" name="Google Shape;87;p15">
            <a:extLst>
              <a:ext uri="{FF2B5EF4-FFF2-40B4-BE49-F238E27FC236}">
                <a16:creationId xmlns:a16="http://schemas.microsoft.com/office/drawing/2014/main" id="{25845999-B846-8F41-906B-0BA3F19CBAC9}"/>
              </a:ext>
            </a:extLst>
          </p:cNvPr>
          <p:cNvSpPr/>
          <p:nvPr/>
        </p:nvSpPr>
        <p:spPr>
          <a:xfrm>
            <a:off x="8205612" y="2983354"/>
            <a:ext cx="2513200" cy="2385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DDS session</a:t>
            </a:r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(owns DDS topology)</a:t>
            </a:r>
            <a:endParaRPr sz="800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" name="Google Shape;88;p15">
            <a:extLst>
              <a:ext uri="{FF2B5EF4-FFF2-40B4-BE49-F238E27FC236}">
                <a16:creationId xmlns:a16="http://schemas.microsoft.com/office/drawing/2014/main" id="{EC68D30B-C77F-3A45-9401-707C8008AE5D}"/>
              </a:ext>
            </a:extLst>
          </p:cNvPr>
          <p:cNvSpPr/>
          <p:nvPr/>
        </p:nvSpPr>
        <p:spPr>
          <a:xfrm>
            <a:off x="8303320" y="4372471"/>
            <a:ext cx="1269600" cy="2576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933" b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  dds plugin</a:t>
            </a:r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" name="Google Shape;89;p15">
            <a:extLst>
              <a:ext uri="{FF2B5EF4-FFF2-40B4-BE49-F238E27FC236}">
                <a16:creationId xmlns:a16="http://schemas.microsoft.com/office/drawing/2014/main" id="{FEEDB1C4-D5DC-6840-9832-EE0B7EAE8C51}"/>
              </a:ext>
            </a:extLst>
          </p:cNvPr>
          <p:cNvSpPr/>
          <p:nvPr/>
        </p:nvSpPr>
        <p:spPr>
          <a:xfrm>
            <a:off x="9077895" y="4269821"/>
            <a:ext cx="1269600" cy="435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FairMQ device</a:t>
            </a:r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(started by DDS Agent)</a:t>
            </a:r>
            <a:endParaRPr sz="800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" name="Google Shape;90;p15">
            <a:extLst>
              <a:ext uri="{FF2B5EF4-FFF2-40B4-BE49-F238E27FC236}">
                <a16:creationId xmlns:a16="http://schemas.microsoft.com/office/drawing/2014/main" id="{320AE314-A7C4-544F-9D9B-193F1DF358B7}"/>
              </a:ext>
            </a:extLst>
          </p:cNvPr>
          <p:cNvSpPr/>
          <p:nvPr/>
        </p:nvSpPr>
        <p:spPr>
          <a:xfrm>
            <a:off x="4477779" y="4383625"/>
            <a:ext cx="1650547" cy="2216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fair::mq::sdk::Topology</a:t>
            </a:r>
            <a:endParaRPr lang="en" sz="800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9" name="Google Shape;91;p15">
            <a:extLst>
              <a:ext uri="{FF2B5EF4-FFF2-40B4-BE49-F238E27FC236}">
                <a16:creationId xmlns:a16="http://schemas.microsoft.com/office/drawing/2014/main" id="{D70C926F-CAEA-F240-8206-2AE1159D128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128326" y="3795955"/>
            <a:ext cx="2071053" cy="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0" name="Google Shape;93;p15">
            <a:extLst>
              <a:ext uri="{FF2B5EF4-FFF2-40B4-BE49-F238E27FC236}">
                <a16:creationId xmlns:a16="http://schemas.microsoft.com/office/drawing/2014/main" id="{FD180D5B-C78E-134F-9A4A-05F566D6D69F}"/>
              </a:ext>
            </a:extLst>
          </p:cNvPr>
          <p:cNvSpPr txBox="1"/>
          <p:nvPr/>
        </p:nvSpPr>
        <p:spPr>
          <a:xfrm>
            <a:off x="6499643" y="3626754"/>
            <a:ext cx="1269600" cy="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00" b="1" noProof="1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dds::tools_api</a:t>
            </a:r>
          </a:p>
        </p:txBody>
      </p:sp>
      <p:cxnSp>
        <p:nvCxnSpPr>
          <p:cNvPr id="21" name="Google Shape;94;p15">
            <a:extLst>
              <a:ext uri="{FF2B5EF4-FFF2-40B4-BE49-F238E27FC236}">
                <a16:creationId xmlns:a16="http://schemas.microsoft.com/office/drawing/2014/main" id="{33918C40-21C1-1C48-9878-EAB0BC63ACFD}"/>
              </a:ext>
            </a:extLst>
          </p:cNvPr>
          <p:cNvCxnSpPr>
            <a:cxnSpLocks/>
            <a:stCxn id="18" idx="3"/>
            <a:endCxn id="16" idx="1"/>
          </p:cNvCxnSpPr>
          <p:nvPr/>
        </p:nvCxnSpPr>
        <p:spPr>
          <a:xfrm>
            <a:off x="6128326" y="4494425"/>
            <a:ext cx="2174994" cy="684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2" name="Google Shape;95;p15">
            <a:extLst>
              <a:ext uri="{FF2B5EF4-FFF2-40B4-BE49-F238E27FC236}">
                <a16:creationId xmlns:a16="http://schemas.microsoft.com/office/drawing/2014/main" id="{1EFC0473-1F9E-9848-B318-C8321B3AC3CA}"/>
              </a:ext>
            </a:extLst>
          </p:cNvPr>
          <p:cNvSpPr/>
          <p:nvPr/>
        </p:nvSpPr>
        <p:spPr>
          <a:xfrm>
            <a:off x="9077895" y="4782621"/>
            <a:ext cx="1269600" cy="435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48767" anchor="ctr" anchorCtr="0">
            <a:noAutofit/>
          </a:bodyPr>
          <a:lstStyle/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" name="Google Shape;96;p15">
            <a:extLst>
              <a:ext uri="{FF2B5EF4-FFF2-40B4-BE49-F238E27FC236}">
                <a16:creationId xmlns:a16="http://schemas.microsoft.com/office/drawing/2014/main" id="{2203406C-7350-3545-A527-200BE827C884}"/>
              </a:ext>
            </a:extLst>
          </p:cNvPr>
          <p:cNvSpPr/>
          <p:nvPr/>
        </p:nvSpPr>
        <p:spPr>
          <a:xfrm>
            <a:off x="9077895" y="3757021"/>
            <a:ext cx="1269600" cy="435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48767" anchor="ctr" anchorCtr="0">
            <a:noAutofit/>
          </a:bodyPr>
          <a:lstStyle/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" name="Google Shape;97;p15">
            <a:extLst>
              <a:ext uri="{FF2B5EF4-FFF2-40B4-BE49-F238E27FC236}">
                <a16:creationId xmlns:a16="http://schemas.microsoft.com/office/drawing/2014/main" id="{32A73671-8703-954B-90AD-38874E9A2866}"/>
              </a:ext>
            </a:extLst>
          </p:cNvPr>
          <p:cNvSpPr txBox="1"/>
          <p:nvPr/>
        </p:nvSpPr>
        <p:spPr>
          <a:xfrm>
            <a:off x="6081217" y="4205986"/>
            <a:ext cx="2269212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700" b="1" noProof="1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dds::intercom_api::CCustomCmd</a:t>
            </a:r>
          </a:p>
        </p:txBody>
      </p:sp>
      <p:sp>
        <p:nvSpPr>
          <p:cNvPr id="25" name="Google Shape;92;p15">
            <a:extLst>
              <a:ext uri="{FF2B5EF4-FFF2-40B4-BE49-F238E27FC236}">
                <a16:creationId xmlns:a16="http://schemas.microsoft.com/office/drawing/2014/main" id="{5989FE05-CBE5-0846-8A79-461A82864537}"/>
              </a:ext>
            </a:extLst>
          </p:cNvPr>
          <p:cNvSpPr/>
          <p:nvPr/>
        </p:nvSpPr>
        <p:spPr>
          <a:xfrm>
            <a:off x="4477779" y="3690755"/>
            <a:ext cx="1650547" cy="2216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noProof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dds::tools_api::CSession</a:t>
            </a:r>
            <a:endParaRPr lang="en" sz="800" noProof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" name="Google Shape;101;p15">
            <a:extLst>
              <a:ext uri="{FF2B5EF4-FFF2-40B4-BE49-F238E27FC236}">
                <a16:creationId xmlns:a16="http://schemas.microsoft.com/office/drawing/2014/main" id="{7E7B57D1-7B2A-CB41-9758-3C967F1B6CD6}"/>
              </a:ext>
            </a:extLst>
          </p:cNvPr>
          <p:cNvSpPr txBox="1">
            <a:spLocks/>
          </p:cNvSpPr>
          <p:nvPr/>
        </p:nvSpPr>
        <p:spPr>
          <a:xfrm>
            <a:off x="577515" y="216695"/>
            <a:ext cx="11492427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Controller example (DDS based)</a:t>
            </a:r>
          </a:p>
        </p:txBody>
      </p:sp>
      <p:cxnSp>
        <p:nvCxnSpPr>
          <p:cNvPr id="30" name="Google Shape;102;p15">
            <a:extLst>
              <a:ext uri="{FF2B5EF4-FFF2-40B4-BE49-F238E27FC236}">
                <a16:creationId xmlns:a16="http://schemas.microsoft.com/office/drawing/2014/main" id="{ACD02DE3-5A2F-5A42-B7F3-D7829E9F63C5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97688" y="3868094"/>
            <a:ext cx="2480091" cy="626331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03;p15">
            <a:extLst>
              <a:ext uri="{FF2B5EF4-FFF2-40B4-BE49-F238E27FC236}">
                <a16:creationId xmlns:a16="http://schemas.microsoft.com/office/drawing/2014/main" id="{E938E0E9-9380-A646-8523-E2940F783F8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94535" y="4043768"/>
            <a:ext cx="2483244" cy="450657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104;p15">
            <a:extLst>
              <a:ext uri="{FF2B5EF4-FFF2-40B4-BE49-F238E27FC236}">
                <a16:creationId xmlns:a16="http://schemas.microsoft.com/office/drawing/2014/main" id="{25D40258-CF01-8F4B-8C8D-41423C5CC76D}"/>
              </a:ext>
            </a:extLst>
          </p:cNvPr>
          <p:cNvCxnSpPr>
            <a:cxnSpLocks/>
          </p:cNvCxnSpPr>
          <p:nvPr/>
        </p:nvCxnSpPr>
        <p:spPr>
          <a:xfrm>
            <a:off x="1960301" y="4154568"/>
            <a:ext cx="2545812" cy="326281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105;p15">
            <a:extLst>
              <a:ext uri="{FF2B5EF4-FFF2-40B4-BE49-F238E27FC236}">
                <a16:creationId xmlns:a16="http://schemas.microsoft.com/office/drawing/2014/main" id="{9582E921-460C-DE47-9F60-19629F2B382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85953" y="4290582"/>
            <a:ext cx="2491826" cy="203843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106;p15">
            <a:extLst>
              <a:ext uri="{FF2B5EF4-FFF2-40B4-BE49-F238E27FC236}">
                <a16:creationId xmlns:a16="http://schemas.microsoft.com/office/drawing/2014/main" id="{615356C5-B2C5-C64D-84E7-28E3E324412F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931967" y="3801555"/>
            <a:ext cx="2545812" cy="590668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107;p15">
            <a:extLst>
              <a:ext uri="{FF2B5EF4-FFF2-40B4-BE49-F238E27FC236}">
                <a16:creationId xmlns:a16="http://schemas.microsoft.com/office/drawing/2014/main" id="{85B3F1E1-36C4-D34E-ADF1-2F3565326A54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1960301" y="3690755"/>
            <a:ext cx="2517478" cy="1108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087EF-7BD8-8949-A7B8-481AA1D718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latin typeface="Arial Rounded MT Bold" panose="020F0704030504030204" pitchFamily="34" charset="77"/>
              </a:rPr>
              <a:pPr/>
              <a:t>21</a:t>
            </a:fld>
            <a:endParaRPr lang="en">
              <a:latin typeface="Arial Rounded MT Bold" panose="020F070403050403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932F0-6BD4-6442-A682-BE3DE7549B0F}"/>
              </a:ext>
            </a:extLst>
          </p:cNvPr>
          <p:cNvSpPr txBox="1"/>
          <p:nvPr/>
        </p:nvSpPr>
        <p:spPr>
          <a:xfrm>
            <a:off x="6442975" y="5476254"/>
            <a:ext cx="485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One DDS session for all processing nodes</a:t>
            </a:r>
          </a:p>
        </p:txBody>
      </p:sp>
      <p:cxnSp>
        <p:nvCxnSpPr>
          <p:cNvPr id="9" name="Google Shape;81;p15">
            <a:extLst>
              <a:ext uri="{FF2B5EF4-FFF2-40B4-BE49-F238E27FC236}">
                <a16:creationId xmlns:a16="http://schemas.microsoft.com/office/drawing/2014/main" id="{21D008A1-1992-F543-9748-A617C23FCE96}"/>
              </a:ext>
            </a:extLst>
          </p:cNvPr>
          <p:cNvCxnSpPr>
            <a:cxnSpLocks/>
            <a:stCxn id="14" idx="1"/>
            <a:endCxn id="12" idx="3"/>
          </p:cNvCxnSpPr>
          <p:nvPr/>
        </p:nvCxnSpPr>
        <p:spPr>
          <a:xfrm flipH="1">
            <a:off x="2293869" y="2893838"/>
            <a:ext cx="2183910" cy="1564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3027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7FE92-B659-2C4B-BD2C-2547A623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13" y="338439"/>
            <a:ext cx="11360800" cy="763600"/>
          </a:xfrm>
        </p:spPr>
        <p:txBody>
          <a:bodyPr/>
          <a:lstStyle/>
          <a:p>
            <a:r>
              <a:rPr lang="de-DE" sz="4000" dirty="0">
                <a:latin typeface="Comic Sans MS" panose="030F0902030302020204" pitchFamily="66" charset="0"/>
              </a:rPr>
              <a:t>DDS-</a:t>
            </a:r>
            <a:r>
              <a:rPr lang="de-DE" sz="4000" dirty="0" err="1">
                <a:latin typeface="Comic Sans MS" panose="030F0902030302020204" pitchFamily="66" charset="0"/>
              </a:rPr>
              <a:t>control</a:t>
            </a:r>
            <a:endParaRPr lang="de-DE" sz="4000" dirty="0">
              <a:latin typeface="Comic Sans MS" panose="030F090203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816CF-8518-374B-AAFC-82CBB70B1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087" y="1102038"/>
            <a:ext cx="11360800" cy="1177556"/>
          </a:xfrm>
        </p:spPr>
        <p:txBody>
          <a:bodyPr/>
          <a:lstStyle/>
          <a:p>
            <a:pPr marL="152396" indent="0">
              <a:buNone/>
            </a:pPr>
            <a:r>
              <a:rPr lang="de-DE" sz="2400" dirty="0">
                <a:latin typeface="Comic Sans MS" panose="030F0902030302020204" pitchFamily="66" charset="0"/>
              </a:rPr>
              <a:t>An </a:t>
            </a:r>
            <a:r>
              <a:rPr lang="de-DE" sz="2400" dirty="0" err="1">
                <a:latin typeface="Comic Sans MS" panose="030F0902030302020204" pitchFamily="66" charset="0"/>
              </a:rPr>
              <a:t>example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how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control</a:t>
            </a:r>
            <a:r>
              <a:rPr lang="de-DE" sz="2400" dirty="0">
                <a:latin typeface="Comic Sans MS" panose="030F0902030302020204" pitchFamily="66" charset="0"/>
              </a:rPr>
              <a:t>/</a:t>
            </a:r>
            <a:r>
              <a:rPr lang="de-DE" sz="2400" dirty="0" err="1">
                <a:latin typeface="Comic Sans MS" panose="030F0902030302020204" pitchFamily="66" charset="0"/>
              </a:rPr>
              <a:t>communicate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with</a:t>
            </a:r>
            <a:r>
              <a:rPr lang="de-DE" sz="2400" dirty="0">
                <a:latin typeface="Comic Sans MS" panose="030F0902030302020204" pitchFamily="66" charset="0"/>
              </a:rPr>
              <a:t> a </a:t>
            </a:r>
            <a:r>
              <a:rPr lang="de-DE" sz="2400" dirty="0" err="1">
                <a:latin typeface="Comic Sans MS" panose="030F0902030302020204" pitchFamily="66" charset="0"/>
              </a:rPr>
              <a:t>system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backed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by</a:t>
            </a:r>
            <a:r>
              <a:rPr lang="de-DE" sz="2400" dirty="0">
                <a:latin typeface="Comic Sans MS" panose="030F0902030302020204" pitchFamily="66" charset="0"/>
              </a:rPr>
              <a:t> DDS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FairMQ</a:t>
            </a:r>
            <a:r>
              <a:rPr lang="de-DE" sz="2400" dirty="0">
                <a:latin typeface="Comic Sans MS" panose="030F0902030302020204" pitchFamily="66" charset="0"/>
              </a:rPr>
              <a:t>. </a:t>
            </a:r>
          </a:p>
          <a:p>
            <a:pPr marL="152396" indent="0">
              <a:buNone/>
            </a:pPr>
            <a:endParaRPr lang="de-DE" sz="2400" dirty="0">
              <a:latin typeface="Comic Sans MS" panose="030F0902030302020204" pitchFamily="66" charset="0"/>
            </a:endParaRPr>
          </a:p>
        </p:txBody>
      </p:sp>
      <p:pic>
        <p:nvPicPr>
          <p:cNvPr id="1025" name="Picture 1" descr="page2image3790148560">
            <a:extLst>
              <a:ext uri="{FF2B5EF4-FFF2-40B4-BE49-F238E27FC236}">
                <a16:creationId xmlns:a16="http://schemas.microsoft.com/office/drawing/2014/main" id="{2A0E42F4-5783-9041-85C0-0E933273F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97" y="1897811"/>
            <a:ext cx="7920192" cy="436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2F31DA-E0BC-7A42-8B70-BE19181CCD19}"/>
              </a:ext>
            </a:extLst>
          </p:cNvPr>
          <p:cNvSpPr/>
          <p:nvPr/>
        </p:nvSpPr>
        <p:spPr>
          <a:xfrm>
            <a:off x="3036564" y="6205982"/>
            <a:ext cx="6195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rgbClr val="0000FF"/>
                </a:solidFill>
                <a:latin typeface="Arial Rounded MT Bold" panose="020F0704030504030204" pitchFamily="34" charset="77"/>
              </a:rPr>
              <a:t>https:// </a:t>
            </a:r>
            <a:r>
              <a:rPr lang="de-DE" sz="2000" dirty="0" err="1">
                <a:solidFill>
                  <a:srgbClr val="0000FF"/>
                </a:solidFill>
                <a:latin typeface="Arial Rounded MT Bold" panose="020F0704030504030204" pitchFamily="34" charset="77"/>
              </a:rPr>
              <a:t>github.com</a:t>
            </a:r>
            <a:r>
              <a:rPr lang="de-DE" sz="2000" dirty="0">
                <a:solidFill>
                  <a:srgbClr val="0000FF"/>
                </a:solidFill>
                <a:latin typeface="Arial Rounded MT Bold" panose="020F0704030504030204" pitchFamily="34" charset="77"/>
              </a:rPr>
              <a:t>/ </a:t>
            </a:r>
            <a:r>
              <a:rPr lang="de-DE" sz="2000" dirty="0" err="1">
                <a:solidFill>
                  <a:srgbClr val="0000FF"/>
                </a:solidFill>
                <a:latin typeface="Arial Rounded MT Bold" panose="020F0704030504030204" pitchFamily="34" charset="77"/>
              </a:rPr>
              <a:t>FairRootGroup</a:t>
            </a:r>
            <a:r>
              <a:rPr lang="de-DE" sz="2000" dirty="0">
                <a:solidFill>
                  <a:srgbClr val="0000FF"/>
                </a:solidFill>
                <a:latin typeface="Arial Rounded MT Bold" panose="020F0704030504030204" pitchFamily="34" charset="77"/>
              </a:rPr>
              <a:t>/ DDS-</a:t>
            </a:r>
            <a:r>
              <a:rPr lang="de-DE" sz="2000" dirty="0" err="1">
                <a:solidFill>
                  <a:srgbClr val="0000FF"/>
                </a:solidFill>
                <a:latin typeface="Arial Rounded MT Bold" panose="020F0704030504030204" pitchFamily="34" charset="77"/>
              </a:rPr>
              <a:t>control</a:t>
            </a:r>
            <a:r>
              <a:rPr lang="de-DE" sz="2000" dirty="0">
                <a:solidFill>
                  <a:srgbClr val="0000FF"/>
                </a:solidFill>
                <a:latin typeface="Arial Rounded MT Bold" panose="020F0704030504030204" pitchFamily="34" charset="77"/>
              </a:rPr>
              <a:t> </a:t>
            </a:r>
            <a:endParaRPr lang="de-DE" sz="2000" dirty="0">
              <a:latin typeface="Arial Rounded MT Bold" panose="020F0704030504030204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960BE-5AA0-9D44-A38D-7D11BA0AC6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6713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53;p40">
            <a:extLst>
              <a:ext uri="{FF2B5EF4-FFF2-40B4-BE49-F238E27FC236}">
                <a16:creationId xmlns:a16="http://schemas.microsoft.com/office/drawing/2014/main" id="{EFBF2B88-C010-F441-AA2C-CE7162BD624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2349" y="765895"/>
            <a:ext cx="7729268" cy="2691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Google Shape;454;p40">
            <a:extLst>
              <a:ext uri="{FF2B5EF4-FFF2-40B4-BE49-F238E27FC236}">
                <a16:creationId xmlns:a16="http://schemas.microsoft.com/office/drawing/2014/main" id="{0277E8A9-E299-D84E-B397-21FF4464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7421" y="4025660"/>
            <a:ext cx="6533691" cy="2671313"/>
          </a:xfrm>
          <a:prstGeom prst="wedgeEllipseCallout">
            <a:avLst>
              <a:gd name="adj1" fmla="val -61423"/>
              <a:gd name="adj2" fmla="val -7476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400" dirty="0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 </a:t>
            </a:r>
            <a:r>
              <a:rPr lang="en" sz="2400" dirty="0" err="1">
                <a:latin typeface="Arial Rounded MT Bold" panose="020F0704030504030204" pitchFamily="34" charset="77"/>
                <a:ea typeface="Roboto Mono"/>
                <a:cs typeface="Roboto Mono"/>
                <a:sym typeface="Roboto Mono"/>
              </a:rPr>
              <a:t>libFairMQ_SDK.so</a:t>
            </a:r>
            <a:endParaRPr sz="2400" dirty="0">
              <a:latin typeface="Arial Rounded MT Bold" panose="020F0704030504030204" pitchFamily="34" charset="77"/>
              <a:ea typeface="Roboto Mono"/>
              <a:cs typeface="Roboto Mono"/>
              <a:sym typeface="Roboto Mono"/>
            </a:endParaRPr>
          </a:p>
          <a:p>
            <a:pPr marL="0" indent="0" algn="ctr">
              <a:buNone/>
            </a:pPr>
            <a:endParaRPr sz="2400" dirty="0">
              <a:latin typeface="Arial Rounded MT Bold" panose="020F0704030504030204" pitchFamily="34" charset="77"/>
              <a:ea typeface="Oswald"/>
              <a:cs typeface="Oswald"/>
              <a:sym typeface="Oswald"/>
            </a:endParaRPr>
          </a:p>
          <a:p>
            <a:pPr marL="0" indent="0" algn="ctr">
              <a:buNone/>
            </a:pPr>
            <a:r>
              <a:rPr lang="en" sz="1400" dirty="0" err="1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find_package</a:t>
            </a:r>
            <a:r>
              <a:rPr lang="en" sz="1400" dirty="0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(</a:t>
            </a:r>
            <a:r>
              <a:rPr lang="en" sz="1400" dirty="0" err="1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FairMQ</a:t>
            </a:r>
            <a:r>
              <a:rPr lang="en" sz="1400" dirty="0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 COMPONENTS </a:t>
            </a:r>
            <a:r>
              <a:rPr lang="en" sz="1400" dirty="0" err="1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sdk</a:t>
            </a:r>
            <a:r>
              <a:rPr lang="en" sz="1400" dirty="0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)</a:t>
            </a:r>
            <a:endParaRPr sz="1400" dirty="0">
              <a:latin typeface="Arial Rounded MT Bold" panose="020F0704030504030204" pitchFamily="34" charset="77"/>
              <a:ea typeface="Oswald"/>
              <a:cs typeface="Oswald"/>
              <a:sym typeface="Oswald"/>
            </a:endParaRPr>
          </a:p>
          <a:p>
            <a:pPr marL="0" indent="0" algn="ctr">
              <a:buNone/>
            </a:pPr>
            <a:r>
              <a:rPr lang="en" sz="2400" dirty="0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Then link against </a:t>
            </a:r>
            <a:r>
              <a:rPr lang="en" sz="2400" b="1" dirty="0" err="1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FairMQ</a:t>
            </a:r>
            <a:r>
              <a:rPr lang="en" sz="2400" b="1" dirty="0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::SDK</a:t>
            </a:r>
            <a:endParaRPr sz="2400" dirty="0">
              <a:latin typeface="Arial Rounded MT Bold" panose="020F0704030504030204" pitchFamily="34" charset="77"/>
              <a:ea typeface="Oswald"/>
              <a:cs typeface="Oswald"/>
              <a:sym typeface="Oswald"/>
            </a:endParaRPr>
          </a:p>
          <a:p>
            <a:pPr marL="0" indent="0" algn="ctr">
              <a:buNone/>
            </a:pPr>
            <a:r>
              <a:rPr lang="en" sz="1400" dirty="0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#include &lt;</a:t>
            </a:r>
            <a:r>
              <a:rPr lang="en" sz="1400" dirty="0" err="1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fairmq</a:t>
            </a:r>
            <a:r>
              <a:rPr lang="en" sz="1400" dirty="0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/</a:t>
            </a:r>
            <a:r>
              <a:rPr lang="en" sz="1400" dirty="0" err="1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SDK.h</a:t>
            </a:r>
            <a:r>
              <a:rPr lang="en" sz="1400" dirty="0">
                <a:latin typeface="Arial Rounded MT Bold" panose="020F0704030504030204" pitchFamily="34" charset="77"/>
                <a:ea typeface="Oswald"/>
                <a:cs typeface="Oswald"/>
                <a:sym typeface="Oswald"/>
              </a:rPr>
              <a:t>&gt;</a:t>
            </a:r>
            <a:endParaRPr sz="1200" dirty="0">
              <a:latin typeface="Arial Rounded MT Bold" panose="020F0704030504030204" pitchFamily="34" charset="77"/>
              <a:ea typeface="Oswald"/>
              <a:cs typeface="Oswald"/>
              <a:sym typeface="Oswa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8F6E2-639D-F943-B81B-82F576A488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0262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0D1E69-25A5-7D44-A006-22A2B58A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9" y="235962"/>
            <a:ext cx="3414713" cy="2276475"/>
          </a:xfrm>
          <a:prstGeom prst="rect">
            <a:avLst/>
          </a:prstGeom>
        </p:spPr>
      </p:pic>
      <p:sp>
        <p:nvSpPr>
          <p:cNvPr id="4" name="Google Shape;76;p15">
            <a:extLst>
              <a:ext uri="{FF2B5EF4-FFF2-40B4-BE49-F238E27FC236}">
                <a16:creationId xmlns:a16="http://schemas.microsoft.com/office/drawing/2014/main" id="{27A05D16-2906-9542-B434-0A8A001C7904}"/>
              </a:ext>
            </a:extLst>
          </p:cNvPr>
          <p:cNvSpPr/>
          <p:nvPr/>
        </p:nvSpPr>
        <p:spPr>
          <a:xfrm>
            <a:off x="4019751" y="1360533"/>
            <a:ext cx="7563740" cy="475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1067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2400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EPN Resources</a:t>
            </a:r>
            <a:endParaRPr sz="2400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31F9D2-C756-F445-BE0B-812C2DCE919E}"/>
              </a:ext>
            </a:extLst>
          </p:cNvPr>
          <p:cNvGrpSpPr/>
          <p:nvPr/>
        </p:nvGrpSpPr>
        <p:grpSpPr>
          <a:xfrm>
            <a:off x="9030386" y="2310387"/>
            <a:ext cx="2513300" cy="3434719"/>
            <a:chOff x="6585275" y="1422643"/>
            <a:chExt cx="1884975" cy="2576039"/>
          </a:xfrm>
        </p:grpSpPr>
        <p:sp>
          <p:nvSpPr>
            <p:cNvPr id="42" name="Google Shape;99;p15">
              <a:extLst>
                <a:ext uri="{FF2B5EF4-FFF2-40B4-BE49-F238E27FC236}">
                  <a16:creationId xmlns:a16="http://schemas.microsoft.com/office/drawing/2014/main" id="{4183C198-45AF-014B-95BD-4028F5AFBF69}"/>
                </a:ext>
              </a:extLst>
            </p:cNvPr>
            <p:cNvSpPr/>
            <p:nvPr/>
          </p:nvSpPr>
          <p:spPr>
            <a:xfrm>
              <a:off x="6585350" y="1422643"/>
              <a:ext cx="1884900" cy="83549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EPNs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(example)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" name="Google Shape;87;p15">
              <a:extLst>
                <a:ext uri="{FF2B5EF4-FFF2-40B4-BE49-F238E27FC236}">
                  <a16:creationId xmlns:a16="http://schemas.microsoft.com/office/drawing/2014/main" id="{F8E34778-1337-E949-BB26-B7EAA4FABB7E}"/>
                </a:ext>
              </a:extLst>
            </p:cNvPr>
            <p:cNvSpPr/>
            <p:nvPr/>
          </p:nvSpPr>
          <p:spPr>
            <a:xfrm>
              <a:off x="6585275" y="2209782"/>
              <a:ext cx="1884900" cy="178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endParaRPr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1067" b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DDS session</a:t>
              </a:r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800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(owns DDS topology)</a:t>
              </a:r>
              <a:endParaRPr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D73C75C-67FF-4948-868A-9E0A5E4E5B95}"/>
              </a:ext>
            </a:extLst>
          </p:cNvPr>
          <p:cNvGrpSpPr/>
          <p:nvPr/>
        </p:nvGrpSpPr>
        <p:grpSpPr>
          <a:xfrm>
            <a:off x="8889431" y="2400190"/>
            <a:ext cx="2513300" cy="3434719"/>
            <a:chOff x="6585275" y="1422643"/>
            <a:chExt cx="1884975" cy="2576039"/>
          </a:xfrm>
        </p:grpSpPr>
        <p:sp>
          <p:nvSpPr>
            <p:cNvPr id="39" name="Google Shape;99;p15">
              <a:extLst>
                <a:ext uri="{FF2B5EF4-FFF2-40B4-BE49-F238E27FC236}">
                  <a16:creationId xmlns:a16="http://schemas.microsoft.com/office/drawing/2014/main" id="{2F95C6A4-5F75-5D48-9987-C311114A1567}"/>
                </a:ext>
              </a:extLst>
            </p:cNvPr>
            <p:cNvSpPr/>
            <p:nvPr/>
          </p:nvSpPr>
          <p:spPr>
            <a:xfrm>
              <a:off x="6585350" y="1422643"/>
              <a:ext cx="1884900" cy="83549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EPNs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(example)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0" name="Google Shape;87;p15">
              <a:extLst>
                <a:ext uri="{FF2B5EF4-FFF2-40B4-BE49-F238E27FC236}">
                  <a16:creationId xmlns:a16="http://schemas.microsoft.com/office/drawing/2014/main" id="{6635B32B-A815-D748-9666-86FC21D64ABD}"/>
                </a:ext>
              </a:extLst>
            </p:cNvPr>
            <p:cNvSpPr/>
            <p:nvPr/>
          </p:nvSpPr>
          <p:spPr>
            <a:xfrm>
              <a:off x="6585275" y="2209782"/>
              <a:ext cx="1884900" cy="178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endParaRPr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1067" b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DDS session</a:t>
              </a:r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800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(owns DDS topology)</a:t>
              </a:r>
              <a:endParaRPr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6FC756-0E41-734D-8800-B6B4E1FDCF0D}"/>
              </a:ext>
            </a:extLst>
          </p:cNvPr>
          <p:cNvGrpSpPr/>
          <p:nvPr/>
        </p:nvGrpSpPr>
        <p:grpSpPr>
          <a:xfrm>
            <a:off x="8768065" y="2498183"/>
            <a:ext cx="2513300" cy="3434719"/>
            <a:chOff x="6585275" y="1422643"/>
            <a:chExt cx="1884975" cy="2576039"/>
          </a:xfrm>
        </p:grpSpPr>
        <p:sp>
          <p:nvSpPr>
            <p:cNvPr id="36" name="Google Shape;99;p15">
              <a:extLst>
                <a:ext uri="{FF2B5EF4-FFF2-40B4-BE49-F238E27FC236}">
                  <a16:creationId xmlns:a16="http://schemas.microsoft.com/office/drawing/2014/main" id="{66AFE880-B14B-894F-B686-B0C30D589CF6}"/>
                </a:ext>
              </a:extLst>
            </p:cNvPr>
            <p:cNvSpPr/>
            <p:nvPr/>
          </p:nvSpPr>
          <p:spPr>
            <a:xfrm>
              <a:off x="6585350" y="1422643"/>
              <a:ext cx="1884900" cy="83549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EPNs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rgbClr val="666666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(example)</a:t>
              </a:r>
              <a:endParaRPr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7" name="Google Shape;87;p15">
              <a:extLst>
                <a:ext uri="{FF2B5EF4-FFF2-40B4-BE49-F238E27FC236}">
                  <a16:creationId xmlns:a16="http://schemas.microsoft.com/office/drawing/2014/main" id="{AC8CF9A2-38FD-DB48-8E41-C6872807D7E0}"/>
                </a:ext>
              </a:extLst>
            </p:cNvPr>
            <p:cNvSpPr/>
            <p:nvPr/>
          </p:nvSpPr>
          <p:spPr>
            <a:xfrm>
              <a:off x="6585275" y="2209782"/>
              <a:ext cx="1884900" cy="178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endParaRPr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1067" b="1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DDS session</a:t>
              </a:r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r>
                <a:rPr lang="en" sz="800">
                  <a:solidFill>
                    <a:srgbClr val="434343"/>
                  </a:solidFill>
                  <a:latin typeface="Arial Rounded MT Bold" panose="020F0704030504030204" pitchFamily="34" charset="77"/>
                  <a:ea typeface="Roboto Condensed"/>
                  <a:cs typeface="Roboto Condensed"/>
                  <a:sym typeface="Roboto Condensed"/>
                </a:rPr>
                <a:t>(owns DDS topology)</a:t>
              </a:r>
              <a:endParaRPr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  <a:p>
              <a:pPr algn="ctr"/>
              <a:endParaRPr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27" name="Google Shape;99;p15">
            <a:extLst>
              <a:ext uri="{FF2B5EF4-FFF2-40B4-BE49-F238E27FC236}">
                <a16:creationId xmlns:a16="http://schemas.microsoft.com/office/drawing/2014/main" id="{CAC0DFF8-87EF-704C-9753-E0F06A0AE0EB}"/>
              </a:ext>
            </a:extLst>
          </p:cNvPr>
          <p:cNvSpPr/>
          <p:nvPr/>
        </p:nvSpPr>
        <p:spPr>
          <a:xfrm>
            <a:off x="8650868" y="2577314"/>
            <a:ext cx="2513200" cy="1113987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2133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EPN</a:t>
            </a:r>
            <a:endParaRPr sz="21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2400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(example)</a:t>
            </a:r>
            <a:endParaRPr sz="21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" name="Google Shape;100;p15">
            <a:extLst>
              <a:ext uri="{FF2B5EF4-FFF2-40B4-BE49-F238E27FC236}">
                <a16:creationId xmlns:a16="http://schemas.microsoft.com/office/drawing/2014/main" id="{1BBFE0F6-F00D-944D-9E05-C2880E17D655}"/>
              </a:ext>
            </a:extLst>
          </p:cNvPr>
          <p:cNvSpPr/>
          <p:nvPr/>
        </p:nvSpPr>
        <p:spPr>
          <a:xfrm>
            <a:off x="4378523" y="1854372"/>
            <a:ext cx="2509608" cy="3994857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2400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EPN service node</a:t>
            </a:r>
            <a:endParaRPr sz="2400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1600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(example)</a:t>
            </a: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" sz="933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>
              <a:buClr>
                <a:schemeClr val="dk1"/>
              </a:buClr>
              <a:buSzPts val="1100"/>
            </a:pPr>
            <a:endParaRPr sz="1067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" name="Google Shape;77;p15">
            <a:extLst>
              <a:ext uri="{FF2B5EF4-FFF2-40B4-BE49-F238E27FC236}">
                <a16:creationId xmlns:a16="http://schemas.microsoft.com/office/drawing/2014/main" id="{95E07639-5E84-B44E-B007-3DA24D510327}"/>
              </a:ext>
            </a:extLst>
          </p:cNvPr>
          <p:cNvSpPr/>
          <p:nvPr/>
        </p:nvSpPr>
        <p:spPr>
          <a:xfrm>
            <a:off x="758419" y="2642525"/>
            <a:ext cx="2100800" cy="3477208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1067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1067" b="1" dirty="0">
                <a:solidFill>
                  <a:srgbClr val="666666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ECS</a:t>
            </a:r>
            <a:endParaRPr sz="1067" b="1" dirty="0">
              <a:solidFill>
                <a:srgbClr val="666666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" name="Google Shape;84;p15">
            <a:extLst>
              <a:ext uri="{FF2B5EF4-FFF2-40B4-BE49-F238E27FC236}">
                <a16:creationId xmlns:a16="http://schemas.microsoft.com/office/drawing/2014/main" id="{3E003C57-CB58-9A40-9AD9-2CAA8220CDF2}"/>
              </a:ext>
            </a:extLst>
          </p:cNvPr>
          <p:cNvSpPr txBox="1"/>
          <p:nvPr/>
        </p:nvSpPr>
        <p:spPr>
          <a:xfrm>
            <a:off x="3063085" y="3426146"/>
            <a:ext cx="752800" cy="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gRPC</a:t>
            </a:r>
            <a:endParaRPr sz="1067" b="1">
              <a:solidFill>
                <a:srgbClr val="0DA861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Google Shape;85;p15">
            <a:extLst>
              <a:ext uri="{FF2B5EF4-FFF2-40B4-BE49-F238E27FC236}">
                <a16:creationId xmlns:a16="http://schemas.microsoft.com/office/drawing/2014/main" id="{254F2010-8DFA-DB47-A0C2-BCA8BC3657ED}"/>
              </a:ext>
            </a:extLst>
          </p:cNvPr>
          <p:cNvSpPr/>
          <p:nvPr/>
        </p:nvSpPr>
        <p:spPr>
          <a:xfrm>
            <a:off x="1176943" y="3279500"/>
            <a:ext cx="1120415" cy="2385200"/>
          </a:xfrm>
          <a:prstGeom prst="rect">
            <a:avLst/>
          </a:prstGeom>
          <a:solidFill>
            <a:srgbClr val="0DA86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933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commands:</a:t>
            </a:r>
            <a:endParaRPr sz="933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b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init</a:t>
            </a:r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config</a:t>
            </a:r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start</a:t>
            </a:r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stop</a:t>
            </a:r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term</a:t>
            </a:r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b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down</a:t>
            </a:r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endParaRPr sz="933" b="1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Google Shape;83;p15">
            <a:extLst>
              <a:ext uri="{FF2B5EF4-FFF2-40B4-BE49-F238E27FC236}">
                <a16:creationId xmlns:a16="http://schemas.microsoft.com/office/drawing/2014/main" id="{F4E3BCE6-AABF-D94F-B7E3-D994B28D571E}"/>
              </a:ext>
            </a:extLst>
          </p:cNvPr>
          <p:cNvSpPr/>
          <p:nvPr/>
        </p:nvSpPr>
        <p:spPr>
          <a:xfrm>
            <a:off x="1256468" y="3383333"/>
            <a:ext cx="1001200" cy="435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control-client</a:t>
            </a:r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" name="Google Shape;86;p15">
            <a:extLst>
              <a:ext uri="{FF2B5EF4-FFF2-40B4-BE49-F238E27FC236}">
                <a16:creationId xmlns:a16="http://schemas.microsoft.com/office/drawing/2014/main" id="{73B94B74-E3B9-C744-A668-38385C819B97}"/>
              </a:ext>
            </a:extLst>
          </p:cNvPr>
          <p:cNvSpPr/>
          <p:nvPr/>
        </p:nvSpPr>
        <p:spPr>
          <a:xfrm>
            <a:off x="4691668" y="3279500"/>
            <a:ext cx="1948400" cy="2385200"/>
          </a:xfrm>
          <a:prstGeom prst="rect">
            <a:avLst/>
          </a:prstGeom>
          <a:solidFill>
            <a:srgbClr val="0DA86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b="1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translates commands</a:t>
            </a:r>
            <a:endParaRPr sz="933" b="1" dirty="0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to create session</a:t>
            </a:r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de-DE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V</a:t>
            </a:r>
            <a:r>
              <a:rPr lang="en" sz="933" dirty="0" err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ia</a:t>
            </a:r>
            <a:r>
              <a:rPr lang="en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" sz="933" dirty="0" err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PMIx</a:t>
            </a:r>
            <a:r>
              <a:rPr lang="en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/</a:t>
            </a:r>
            <a:r>
              <a:rPr lang="en" sz="933" dirty="0" err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Slurm</a:t>
            </a:r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and</a:t>
            </a:r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control </a:t>
            </a:r>
            <a:r>
              <a:rPr lang="en" sz="933" dirty="0" err="1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FairMQ</a:t>
            </a:r>
            <a:r>
              <a:rPr lang="en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 devices</a:t>
            </a:r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via</a:t>
            </a:r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to change and query</a:t>
            </a:r>
            <a:endParaRPr sz="933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  <a:p>
            <a:pPr algn="ctr"/>
            <a:r>
              <a:rPr lang="en" sz="933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 Light"/>
                <a:cs typeface="Roboto Condensed Light"/>
                <a:sym typeface="Roboto Condensed Light"/>
              </a:rPr>
              <a:t>device states</a:t>
            </a:r>
            <a:endParaRPr sz="800" dirty="0">
              <a:solidFill>
                <a:srgbClr val="FFFFFF"/>
              </a:solidFill>
              <a:latin typeface="Arial Rounded MT Bold" panose="020F0704030504030204" pitchFamily="34" charset="77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4" name="Google Shape;82;p15">
            <a:extLst>
              <a:ext uri="{FF2B5EF4-FFF2-40B4-BE49-F238E27FC236}">
                <a16:creationId xmlns:a16="http://schemas.microsoft.com/office/drawing/2014/main" id="{8448656B-2E3B-C448-A265-E8C51186A730}"/>
              </a:ext>
            </a:extLst>
          </p:cNvPr>
          <p:cNvSpPr/>
          <p:nvPr/>
        </p:nvSpPr>
        <p:spPr>
          <a:xfrm>
            <a:off x="4621335" y="3383333"/>
            <a:ext cx="2100800" cy="435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control-server</a:t>
            </a:r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" name="Google Shape;87;p15">
            <a:extLst>
              <a:ext uri="{FF2B5EF4-FFF2-40B4-BE49-F238E27FC236}">
                <a16:creationId xmlns:a16="http://schemas.microsoft.com/office/drawing/2014/main" id="{25845999-B846-8F41-906B-0BA3F19CBAC9}"/>
              </a:ext>
            </a:extLst>
          </p:cNvPr>
          <p:cNvSpPr/>
          <p:nvPr/>
        </p:nvSpPr>
        <p:spPr>
          <a:xfrm>
            <a:off x="8650768" y="3626833"/>
            <a:ext cx="2513200" cy="2385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DDS session</a:t>
            </a:r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(owns DDS topology)</a:t>
            </a:r>
            <a:endParaRPr sz="800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" name="Google Shape;88;p15">
            <a:extLst>
              <a:ext uri="{FF2B5EF4-FFF2-40B4-BE49-F238E27FC236}">
                <a16:creationId xmlns:a16="http://schemas.microsoft.com/office/drawing/2014/main" id="{EC68D30B-C77F-3A45-9401-707C8008AE5D}"/>
              </a:ext>
            </a:extLst>
          </p:cNvPr>
          <p:cNvSpPr/>
          <p:nvPr/>
        </p:nvSpPr>
        <p:spPr>
          <a:xfrm>
            <a:off x="8748476" y="5006300"/>
            <a:ext cx="839259" cy="2576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933" b="1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  </a:t>
            </a:r>
            <a:r>
              <a:rPr lang="en" sz="933" b="1" dirty="0" err="1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PMIx</a:t>
            </a:r>
            <a:r>
              <a:rPr lang="en" sz="933" b="1" dirty="0">
                <a:solidFill>
                  <a:srgbClr val="FFFFFF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 plugin</a:t>
            </a:r>
            <a:endParaRPr sz="933" b="1" dirty="0">
              <a:solidFill>
                <a:srgbClr val="FFFFFF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" name="Google Shape;89;p15">
            <a:extLst>
              <a:ext uri="{FF2B5EF4-FFF2-40B4-BE49-F238E27FC236}">
                <a16:creationId xmlns:a16="http://schemas.microsoft.com/office/drawing/2014/main" id="{FEEDB1C4-D5DC-6840-9832-EE0B7EAE8C51}"/>
              </a:ext>
            </a:extLst>
          </p:cNvPr>
          <p:cNvSpPr/>
          <p:nvPr/>
        </p:nvSpPr>
        <p:spPr>
          <a:xfrm>
            <a:off x="9523051" y="4913300"/>
            <a:ext cx="1269600" cy="435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FairMQ device</a:t>
            </a:r>
            <a:endParaRPr sz="1067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(started by DDS Agent)</a:t>
            </a:r>
            <a:endParaRPr sz="800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" name="Google Shape;90;p15">
            <a:extLst>
              <a:ext uri="{FF2B5EF4-FFF2-40B4-BE49-F238E27FC236}">
                <a16:creationId xmlns:a16="http://schemas.microsoft.com/office/drawing/2014/main" id="{320AE314-A7C4-544F-9D9B-193F1DF358B7}"/>
              </a:ext>
            </a:extLst>
          </p:cNvPr>
          <p:cNvSpPr/>
          <p:nvPr/>
        </p:nvSpPr>
        <p:spPr>
          <a:xfrm>
            <a:off x="4922935" y="5027104"/>
            <a:ext cx="1650547" cy="2216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dirty="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fair::</a:t>
            </a:r>
            <a:r>
              <a:rPr lang="en" sz="1067" b="1" dirty="0" err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mq</a:t>
            </a:r>
            <a:r>
              <a:rPr lang="en" sz="1067" b="1" dirty="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::</a:t>
            </a:r>
            <a:r>
              <a:rPr lang="en" sz="1067" b="1" dirty="0" err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sdk</a:t>
            </a:r>
            <a:r>
              <a:rPr lang="en" sz="1067" b="1" dirty="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::Topology</a:t>
            </a:r>
            <a:endParaRPr sz="800" dirty="0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9" name="Google Shape;91;p15">
            <a:extLst>
              <a:ext uri="{FF2B5EF4-FFF2-40B4-BE49-F238E27FC236}">
                <a16:creationId xmlns:a16="http://schemas.microsoft.com/office/drawing/2014/main" id="{D70C926F-CAEA-F240-8206-2AE1159D128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573482" y="4439434"/>
            <a:ext cx="2071053" cy="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0" name="Google Shape;93;p15">
            <a:extLst>
              <a:ext uri="{FF2B5EF4-FFF2-40B4-BE49-F238E27FC236}">
                <a16:creationId xmlns:a16="http://schemas.microsoft.com/office/drawing/2014/main" id="{FD180D5B-C78E-134F-9A4A-05F566D6D69F}"/>
              </a:ext>
            </a:extLst>
          </p:cNvPr>
          <p:cNvSpPr txBox="1"/>
          <p:nvPr/>
        </p:nvSpPr>
        <p:spPr>
          <a:xfrm>
            <a:off x="6944799" y="4270233"/>
            <a:ext cx="1269600" cy="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dirty="0" err="1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PMIx</a:t>
            </a:r>
            <a:r>
              <a:rPr lang="en" sz="1067" b="1" dirty="0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::</a:t>
            </a:r>
            <a:r>
              <a:rPr lang="en" sz="1067" b="1" noProof="1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tools</a:t>
            </a:r>
            <a:r>
              <a:rPr lang="en" sz="1067" b="1" dirty="0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_</a:t>
            </a:r>
            <a:r>
              <a:rPr lang="en" sz="1067" b="1" dirty="0" err="1">
                <a:solidFill>
                  <a:srgbClr val="0DA861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api</a:t>
            </a:r>
            <a:endParaRPr sz="1067" b="1" dirty="0">
              <a:solidFill>
                <a:srgbClr val="0DA861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21" name="Google Shape;94;p15">
            <a:extLst>
              <a:ext uri="{FF2B5EF4-FFF2-40B4-BE49-F238E27FC236}">
                <a16:creationId xmlns:a16="http://schemas.microsoft.com/office/drawing/2014/main" id="{33918C40-21C1-1C48-9878-EAB0BC63ACFD}"/>
              </a:ext>
            </a:extLst>
          </p:cNvPr>
          <p:cNvCxnSpPr>
            <a:cxnSpLocks/>
            <a:stCxn id="18" idx="3"/>
            <a:endCxn id="16" idx="1"/>
          </p:cNvCxnSpPr>
          <p:nvPr/>
        </p:nvCxnSpPr>
        <p:spPr>
          <a:xfrm flipV="1">
            <a:off x="6573482" y="5135100"/>
            <a:ext cx="2174994" cy="280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2" name="Google Shape;95;p15">
            <a:extLst>
              <a:ext uri="{FF2B5EF4-FFF2-40B4-BE49-F238E27FC236}">
                <a16:creationId xmlns:a16="http://schemas.microsoft.com/office/drawing/2014/main" id="{1EFC0473-1F9E-9848-B318-C8321B3AC3CA}"/>
              </a:ext>
            </a:extLst>
          </p:cNvPr>
          <p:cNvSpPr/>
          <p:nvPr/>
        </p:nvSpPr>
        <p:spPr>
          <a:xfrm>
            <a:off x="9523051" y="5426100"/>
            <a:ext cx="1269600" cy="435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48767" anchor="ctr" anchorCtr="0">
            <a:noAutofit/>
          </a:bodyPr>
          <a:lstStyle/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" name="Google Shape;96;p15">
            <a:extLst>
              <a:ext uri="{FF2B5EF4-FFF2-40B4-BE49-F238E27FC236}">
                <a16:creationId xmlns:a16="http://schemas.microsoft.com/office/drawing/2014/main" id="{2203406C-7350-3545-A527-200BE827C884}"/>
              </a:ext>
            </a:extLst>
          </p:cNvPr>
          <p:cNvSpPr/>
          <p:nvPr/>
        </p:nvSpPr>
        <p:spPr>
          <a:xfrm>
            <a:off x="9523051" y="4400500"/>
            <a:ext cx="1269600" cy="435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48767" anchor="ctr" anchorCtr="0">
            <a:noAutofit/>
          </a:bodyPr>
          <a:lstStyle/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  <a:p>
            <a:pPr algn="ctr"/>
            <a:r>
              <a:rPr lang="en" sz="800" b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.</a:t>
            </a:r>
            <a:endParaRPr sz="800" b="1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" name="Google Shape;92;p15">
            <a:extLst>
              <a:ext uri="{FF2B5EF4-FFF2-40B4-BE49-F238E27FC236}">
                <a16:creationId xmlns:a16="http://schemas.microsoft.com/office/drawing/2014/main" id="{5989FE05-CBE5-0846-8A79-461A82864537}"/>
              </a:ext>
            </a:extLst>
          </p:cNvPr>
          <p:cNvSpPr/>
          <p:nvPr/>
        </p:nvSpPr>
        <p:spPr>
          <a:xfrm>
            <a:off x="4922935" y="4334234"/>
            <a:ext cx="1650547" cy="2216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067" b="1" dirty="0" err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PMIx</a:t>
            </a:r>
            <a:r>
              <a:rPr lang="en" sz="1067" b="1" dirty="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::tools</a:t>
            </a:r>
            <a:endParaRPr sz="800" dirty="0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" name="Google Shape;101;p15">
            <a:extLst>
              <a:ext uri="{FF2B5EF4-FFF2-40B4-BE49-F238E27FC236}">
                <a16:creationId xmlns:a16="http://schemas.microsoft.com/office/drawing/2014/main" id="{7E7B57D1-7B2A-CB41-9758-3C967F1B6CD6}"/>
              </a:ext>
            </a:extLst>
          </p:cNvPr>
          <p:cNvSpPr txBox="1">
            <a:spLocks/>
          </p:cNvSpPr>
          <p:nvPr/>
        </p:nvSpPr>
        <p:spPr>
          <a:xfrm>
            <a:off x="1029163" y="162933"/>
            <a:ext cx="11088637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3200" b="1" dirty="0">
                <a:solidFill>
                  <a:srgbClr val="434343"/>
                </a:solidFill>
                <a:latin typeface="Comic Sans MS" panose="030F0902030302020204" pitchFamily="66" charset="0"/>
                <a:ea typeface="Roboto Condensed"/>
                <a:cs typeface="Roboto Condensed"/>
                <a:sym typeface="Roboto Condensed"/>
              </a:rPr>
              <a:t>Controller </a:t>
            </a:r>
            <a:r>
              <a:rPr lang="de-DE" sz="3200" b="1" dirty="0" err="1">
                <a:solidFill>
                  <a:srgbClr val="434343"/>
                </a:solidFill>
                <a:latin typeface="Comic Sans MS" panose="030F0902030302020204" pitchFamily="66" charset="0"/>
                <a:ea typeface="Roboto Condensed"/>
                <a:cs typeface="Roboto Condensed"/>
                <a:sym typeface="Roboto Condensed"/>
              </a:rPr>
              <a:t>Example</a:t>
            </a:r>
            <a:r>
              <a:rPr lang="de-DE" sz="3200" b="1" dirty="0">
                <a:solidFill>
                  <a:srgbClr val="434343"/>
                </a:solidFill>
                <a:latin typeface="Comic Sans MS" panose="030F0902030302020204" pitchFamily="66" charset="0"/>
                <a:ea typeface="Roboto Condensed"/>
                <a:cs typeface="Roboto Condensed"/>
                <a:sym typeface="Roboto Condensed"/>
              </a:rPr>
              <a:t> (</a:t>
            </a:r>
            <a:r>
              <a:rPr lang="de-DE" sz="3200" b="1" dirty="0" err="1">
                <a:solidFill>
                  <a:srgbClr val="434343"/>
                </a:solidFill>
                <a:latin typeface="Comic Sans MS" panose="030F0902030302020204" pitchFamily="66" charset="0"/>
                <a:ea typeface="Roboto Condensed"/>
                <a:cs typeface="Roboto Condensed"/>
                <a:sym typeface="Roboto Condensed"/>
              </a:rPr>
              <a:t>PMIx</a:t>
            </a:r>
            <a:r>
              <a:rPr lang="de-DE" sz="3200" b="1" dirty="0">
                <a:solidFill>
                  <a:srgbClr val="434343"/>
                </a:solidFill>
                <a:latin typeface="Comic Sans MS" panose="030F0902030302020204" pitchFamily="66" charset="0"/>
                <a:ea typeface="Roboto Condensed"/>
                <a:cs typeface="Roboto Condensed"/>
                <a:sym typeface="Roboto Condensed"/>
              </a:rPr>
              <a:t> </a:t>
            </a:r>
            <a:r>
              <a:rPr lang="de-DE" sz="3200" b="1" dirty="0" err="1">
                <a:solidFill>
                  <a:srgbClr val="434343"/>
                </a:solidFill>
                <a:latin typeface="Comic Sans MS" panose="030F0902030302020204" pitchFamily="66" charset="0"/>
                <a:ea typeface="Roboto Condensed"/>
                <a:cs typeface="Roboto Condensed"/>
                <a:sym typeface="Roboto Condensed"/>
              </a:rPr>
              <a:t>based</a:t>
            </a:r>
            <a:r>
              <a:rPr lang="de-DE" sz="3200" b="1" dirty="0">
                <a:solidFill>
                  <a:srgbClr val="434343"/>
                </a:solidFill>
                <a:latin typeface="Comic Sans MS" panose="030F0902030302020204" pitchFamily="66" charset="0"/>
                <a:ea typeface="Roboto Condensed"/>
                <a:cs typeface="Roboto Condensed"/>
                <a:sym typeface="Roboto Condensed"/>
              </a:rPr>
              <a:t>)</a:t>
            </a:r>
          </a:p>
        </p:txBody>
      </p:sp>
      <p:cxnSp>
        <p:nvCxnSpPr>
          <p:cNvPr id="30" name="Google Shape;102;p15">
            <a:extLst>
              <a:ext uri="{FF2B5EF4-FFF2-40B4-BE49-F238E27FC236}">
                <a16:creationId xmlns:a16="http://schemas.microsoft.com/office/drawing/2014/main" id="{ACD02DE3-5A2F-5A42-B7F3-D7829E9F63C5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63335" y="4522704"/>
            <a:ext cx="2959600" cy="615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03;p15">
            <a:extLst>
              <a:ext uri="{FF2B5EF4-FFF2-40B4-BE49-F238E27FC236}">
                <a16:creationId xmlns:a16="http://schemas.microsoft.com/office/drawing/2014/main" id="{E938E0E9-9380-A646-8523-E2940F783F8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55735" y="4643104"/>
            <a:ext cx="2967200" cy="4948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104;p15">
            <a:extLst>
              <a:ext uri="{FF2B5EF4-FFF2-40B4-BE49-F238E27FC236}">
                <a16:creationId xmlns:a16="http://schemas.microsoft.com/office/drawing/2014/main" id="{25D40258-CF01-8F4B-8C8D-41423C5CC76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55735" y="4801504"/>
            <a:ext cx="2967200" cy="3364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105;p15">
            <a:extLst>
              <a:ext uri="{FF2B5EF4-FFF2-40B4-BE49-F238E27FC236}">
                <a16:creationId xmlns:a16="http://schemas.microsoft.com/office/drawing/2014/main" id="{9582E921-460C-DE47-9F60-19629F2B382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963335" y="4929504"/>
            <a:ext cx="2959600" cy="2084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106;p15">
            <a:extLst>
              <a:ext uri="{FF2B5EF4-FFF2-40B4-BE49-F238E27FC236}">
                <a16:creationId xmlns:a16="http://schemas.microsoft.com/office/drawing/2014/main" id="{615356C5-B2C5-C64D-84E7-28E3E324412F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955735" y="4445034"/>
            <a:ext cx="2967200" cy="6204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107;p15">
            <a:extLst>
              <a:ext uri="{FF2B5EF4-FFF2-40B4-BE49-F238E27FC236}">
                <a16:creationId xmlns:a16="http://schemas.microsoft.com/office/drawing/2014/main" id="{85B3F1E1-36C4-D34E-ADF1-2F3565326A54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1955335" y="4379434"/>
            <a:ext cx="2967600" cy="65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087EF-7BD8-8949-A7B8-481AA1D718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latin typeface="Arial Rounded MT Bold" panose="020F0704030504030204" pitchFamily="34" charset="77"/>
              </a:rPr>
              <a:pPr/>
              <a:t>24</a:t>
            </a:fld>
            <a:endParaRPr lang="en">
              <a:latin typeface="Arial Rounded MT Bold" panose="020F0704030504030204" pitchFamily="34" charset="77"/>
            </a:endParaRPr>
          </a:p>
        </p:txBody>
      </p:sp>
      <p:cxnSp>
        <p:nvCxnSpPr>
          <p:cNvPr id="9" name="Google Shape;81;p15">
            <a:extLst>
              <a:ext uri="{FF2B5EF4-FFF2-40B4-BE49-F238E27FC236}">
                <a16:creationId xmlns:a16="http://schemas.microsoft.com/office/drawing/2014/main" id="{21D008A1-1992-F543-9748-A617C23FCE96}"/>
              </a:ext>
            </a:extLst>
          </p:cNvPr>
          <p:cNvCxnSpPr>
            <a:stCxn id="14" idx="1"/>
            <a:endCxn id="12" idx="3"/>
          </p:cNvCxnSpPr>
          <p:nvPr/>
        </p:nvCxnSpPr>
        <p:spPr>
          <a:xfrm rot="10800000">
            <a:off x="2257735" y="3600933"/>
            <a:ext cx="236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11055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10972800" cy="1143000"/>
          </a:xfrm>
        </p:spPr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7962"/>
            <a:ext cx="10037233" cy="4871376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ALFA allows developers to write their specific code in whatever language they choose as long as that language can send and receive data through message queues.</a:t>
            </a:r>
          </a:p>
          <a:p>
            <a:r>
              <a:rPr lang="en-US" dirty="0">
                <a:latin typeface="Comic Sans MS" panose="030F0902030302020204" pitchFamily="66" charset="0"/>
              </a:rPr>
              <a:t>allows non-expert to write messaged based code without going into the details of the transport or the system below</a:t>
            </a:r>
          </a:p>
          <a:p>
            <a:r>
              <a:rPr lang="en-US" dirty="0">
                <a:latin typeface="Comic Sans MS" panose="030F0902030302020204" pitchFamily="66" charset="0"/>
              </a:rPr>
              <a:t>offers a </a:t>
            </a:r>
            <a:r>
              <a:rPr lang="en-US" b="1" dirty="0">
                <a:latin typeface="Comic Sans MS" panose="030F0902030302020204" pitchFamily="66" charset="0"/>
              </a:rPr>
              <a:t>clean</a:t>
            </a:r>
            <a:r>
              <a:rPr lang="en-US" dirty="0">
                <a:latin typeface="Comic Sans MS" panose="030F0902030302020204" pitchFamily="66" charset="0"/>
              </a:rPr>
              <a:t> and </a:t>
            </a:r>
            <a:r>
              <a:rPr lang="en-US" b="1" dirty="0">
                <a:latin typeface="Comic Sans MS" panose="030F0902030302020204" pitchFamily="66" charset="0"/>
              </a:rPr>
              <a:t>maintainable</a:t>
            </a:r>
            <a:r>
              <a:rPr lang="en-US" dirty="0">
                <a:latin typeface="Comic Sans MS" panose="030F0902030302020204" pitchFamily="66" charset="0"/>
              </a:rPr>
              <a:t> and </a:t>
            </a:r>
            <a:r>
              <a:rPr lang="en-US" b="1" dirty="0">
                <a:latin typeface="Comic Sans MS" panose="030F0902030302020204" pitchFamily="66" charset="0"/>
              </a:rPr>
              <a:t>extendable</a:t>
            </a:r>
            <a:r>
              <a:rPr lang="en-US" dirty="0">
                <a:latin typeface="Comic Sans MS" panose="030F0902030302020204" pitchFamily="66" charset="0"/>
              </a:rPr>
              <a:t> interface to the existing different data transport (ZMQ, </a:t>
            </a:r>
            <a:r>
              <a:rPr lang="en-US" dirty="0" err="1">
                <a:latin typeface="Comic Sans MS" panose="030F0902030302020204" pitchFamily="66" charset="0"/>
              </a:rPr>
              <a:t>nanomsg</a:t>
            </a:r>
            <a:r>
              <a:rPr lang="en-US" dirty="0">
                <a:latin typeface="Comic Sans MS" panose="030F0902030302020204" pitchFamily="66" charset="0"/>
              </a:rPr>
              <a:t>, shared Memory, OFI, ..</a:t>
            </a:r>
            <a:r>
              <a:rPr lang="en-US" dirty="0" err="1">
                <a:latin typeface="Comic Sans MS" panose="030F0902030302020204" pitchFamily="66" charset="0"/>
              </a:rPr>
              <a:t>etc</a:t>
            </a:r>
            <a:r>
              <a:rPr lang="en-US" dirty="0">
                <a:latin typeface="Comic Sans MS" panose="030F0902030302020204" pitchFamily="66" charset="0"/>
              </a:rPr>
              <a:t>)</a:t>
            </a:r>
          </a:p>
          <a:p>
            <a:r>
              <a:rPr lang="en-US" dirty="0">
                <a:latin typeface="Comic Sans MS" panose="030F0902030302020204" pitchFamily="66" charset="0"/>
              </a:rPr>
              <a:t>provides utilities to deploy and control topologies on computing clusters, online clusters as well as on a laptop </a:t>
            </a: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D979600-CBB6-E94F-AC93-0253BF24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ln>
                  <a:noFill/>
                </a:ln>
                <a:solidFill>
                  <a:schemeClr val="tx1"/>
                </a:solidFill>
              </a:rPr>
              <a:t>04.11.2019</a:t>
            </a:r>
            <a:endParaRPr lang="en-US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436E2-7E41-4E48-9E59-0245CF6BA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M. Al-Turany, CHEP 2019, Adelaide, </a:t>
            </a:r>
            <a:r>
              <a:rPr lang="sk-SK" dirty="0" err="1"/>
              <a:t>Australia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CB23F0A-952F-F449-B7BD-62B723FD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ln>
                  <a:noFill/>
                </a:ln>
                <a:solidFill>
                  <a:schemeClr val="tx1"/>
                </a:solidFill>
              </a:rPr>
              <a:t>25</a:t>
            </a:fld>
            <a:endParaRPr lang="en-US" dirty="0">
              <a:ln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EF3D3-02FB-4747-B866-1FA236AD5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90" y="0"/>
            <a:ext cx="22310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93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8F8F46-3AFE-1A46-B8EA-2F9A0E26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860" y="19678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07E8B-EC3B-1445-8452-AEF4DB093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26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91AEB1-88B9-C04C-ADBD-4A53A127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04.11.2019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131BAC-3F0D-284B-9999-1753E630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CHEP 2019, Adelaide, Australia</a:t>
            </a:r>
          </a:p>
        </p:txBody>
      </p:sp>
    </p:spTree>
    <p:extLst>
      <p:ext uri="{BB962C8B-B14F-4D97-AF65-F5344CB8AC3E}">
        <p14:creationId xmlns:p14="http://schemas.microsoft.com/office/powerpoint/2010/main" val="4051410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B994-648D-B64A-80B3-D503CA7C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489"/>
            <a:ext cx="10515600" cy="1325563"/>
          </a:xfrm>
        </p:spPr>
        <p:txBody>
          <a:bodyPr/>
          <a:lstStyle/>
          <a:p>
            <a:r>
              <a:rPr lang="en-US" altLang="de-DE" dirty="0" err="1">
                <a:latin typeface="Comic Sans MS" panose="030F0902030302020204" pitchFamily="66" charset="0"/>
              </a:rPr>
              <a:t>asiofi</a:t>
            </a:r>
            <a:r>
              <a:rPr lang="en-US" altLang="de-DE" dirty="0">
                <a:latin typeface="Comic Sans MS" panose="030F0902030302020204" pitchFamily="66" charset="0"/>
              </a:rPr>
              <a:t>  (</a:t>
            </a:r>
            <a:r>
              <a:rPr lang="de-DE" dirty="0"/>
              <a:t>C++ </a:t>
            </a:r>
            <a:r>
              <a:rPr lang="de-DE" dirty="0" err="1"/>
              <a:t>Boost.Asio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bindings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OFI </a:t>
            </a:r>
            <a:r>
              <a:rPr lang="de-DE" dirty="0" err="1"/>
              <a:t>libfabric</a:t>
            </a:r>
            <a:r>
              <a:rPr lang="en-US" altLang="de-DE" dirty="0">
                <a:latin typeface="Comic Sans MS" panose="030F0902030302020204" pitchFamily="66" charset="0"/>
              </a:rPr>
              <a:t>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E3C03-ED63-584F-BF68-33F9C25E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3A9C-EABD-4847-AE12-735E9E0B74EF}" type="slidenum">
              <a:rPr lang="en-US" smtClean="0"/>
              <a:t>27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72615D-9A8C-F744-9A73-BF6DA04B8E6B}"/>
              </a:ext>
            </a:extLst>
          </p:cNvPr>
          <p:cNvSpPr/>
          <p:nvPr/>
        </p:nvSpPr>
        <p:spPr>
          <a:xfrm>
            <a:off x="1071563" y="1814513"/>
            <a:ext cx="108013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de-DE" sz="3600" dirty="0">
              <a:latin typeface="Comic Sans MS" panose="030F0902030302020204" pitchFamily="66" charset="0"/>
            </a:endParaRP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de-DE" sz="3600" dirty="0">
                <a:latin typeface="Comic Sans MS" panose="030F0902030302020204" pitchFamily="66" charset="0"/>
              </a:rPr>
              <a:t>The </a:t>
            </a:r>
            <a:r>
              <a:rPr lang="en-US" altLang="de-DE" sz="3600" dirty="0" err="1">
                <a:latin typeface="Comic Sans MS" panose="030F0902030302020204" pitchFamily="66" charset="0"/>
              </a:rPr>
              <a:t>asiofi</a:t>
            </a:r>
            <a:r>
              <a:rPr lang="en-US" altLang="de-DE" sz="3600" dirty="0">
                <a:latin typeface="Comic Sans MS" panose="030F0902030302020204" pitchFamily="66" charset="0"/>
              </a:rPr>
              <a:t> library provides a C++ </a:t>
            </a:r>
            <a:r>
              <a:rPr lang="en-US" altLang="de-DE" sz="3600" dirty="0" err="1">
                <a:latin typeface="Comic Sans MS" panose="030F0902030302020204" pitchFamily="66" charset="0"/>
              </a:rPr>
              <a:t>Boost.Asio</a:t>
            </a:r>
            <a:r>
              <a:rPr lang="en-US" altLang="de-DE" sz="3600" dirty="0">
                <a:latin typeface="Comic Sans MS" panose="030F0902030302020204" pitchFamily="66" charset="0"/>
              </a:rPr>
              <a:t> interface to </a:t>
            </a:r>
            <a:r>
              <a:rPr lang="en-US" altLang="de-DE" sz="3600" dirty="0" err="1">
                <a:latin typeface="Comic Sans MS" panose="030F0902030302020204" pitchFamily="66" charset="0"/>
              </a:rPr>
              <a:t>OpenFabric</a:t>
            </a:r>
            <a:r>
              <a:rPr lang="en-US" altLang="de-DE" sz="3600" dirty="0">
                <a:latin typeface="Comic Sans MS" panose="030F0902030302020204" pitchFamily="66" charset="0"/>
              </a:rPr>
              <a:t> Interface’s </a:t>
            </a:r>
            <a:r>
              <a:rPr lang="en-US" altLang="de-DE" sz="3600" dirty="0" err="1">
                <a:latin typeface="Comic Sans MS" panose="030F0902030302020204" pitchFamily="66" charset="0"/>
              </a:rPr>
              <a:t>libfabric</a:t>
            </a:r>
            <a:r>
              <a:rPr lang="en-US" altLang="de-DE" sz="3600" dirty="0">
                <a:latin typeface="Comic Sans MS" panose="030F0902030302020204" pitchFamily="66" charset="0"/>
              </a:rPr>
              <a:t> and is used to implement the </a:t>
            </a:r>
            <a:r>
              <a:rPr lang="en-US" altLang="de-DE" sz="3600" dirty="0" err="1">
                <a:latin typeface="Comic Sans MS" panose="030F0902030302020204" pitchFamily="66" charset="0"/>
              </a:rPr>
              <a:t>FairMQ</a:t>
            </a:r>
            <a:r>
              <a:rPr lang="en-US" altLang="de-DE" sz="3600" dirty="0">
                <a:latin typeface="Comic Sans MS" panose="030F0902030302020204" pitchFamily="66" charset="0"/>
              </a:rPr>
              <a:t> OFI transport.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FEB21-C70A-2D47-A343-09B4646CB458}"/>
              </a:ext>
            </a:extLst>
          </p:cNvPr>
          <p:cNvSpPr/>
          <p:nvPr/>
        </p:nvSpPr>
        <p:spPr>
          <a:xfrm>
            <a:off x="2360509" y="5652859"/>
            <a:ext cx="699807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github.com</a:t>
            </a:r>
            <a:r>
              <a:rPr lang="en-US" sz="3200" dirty="0"/>
              <a:t>/</a:t>
            </a:r>
            <a:r>
              <a:rPr lang="en-US" sz="3200" dirty="0" err="1"/>
              <a:t>FairRootGroup</a:t>
            </a:r>
            <a:r>
              <a:rPr lang="en-US" sz="3200" dirty="0"/>
              <a:t>/</a:t>
            </a:r>
            <a:r>
              <a:rPr lang="en-US" sz="3200" dirty="0" err="1"/>
              <a:t>asiofi</a:t>
            </a:r>
            <a:endParaRPr lang="en-US" sz="32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829BD8-9AE3-1B44-A345-B4380B8B7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04.11.2019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061F680-1151-0D41-B893-3B6F67BE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CHEP 2019, Adelaide, Australia</a:t>
            </a:r>
          </a:p>
        </p:txBody>
      </p:sp>
    </p:spTree>
    <p:extLst>
      <p:ext uri="{BB962C8B-B14F-4D97-AF65-F5344CB8AC3E}">
        <p14:creationId xmlns:p14="http://schemas.microsoft.com/office/powerpoint/2010/main" val="363251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AC7-1C74-5543-B4EB-D24934D1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247113"/>
            <a:ext cx="11360800" cy="974784"/>
          </a:xfrm>
        </p:spPr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PMIx</a:t>
            </a:r>
            <a:r>
              <a:rPr lang="en-US" sz="3600" dirty="0">
                <a:latin typeface="Arial Rounded MT Bold" panose="020F0704030504030204" pitchFamily="34" charset="77"/>
              </a:rPr>
              <a:t>  (Process Management Interface for </a:t>
            </a:r>
            <a:r>
              <a:rPr lang="en-US" sz="3600" dirty="0" err="1">
                <a:latin typeface="Arial Rounded MT Bold" panose="020F0704030504030204" pitchFamily="34" charset="77"/>
              </a:rPr>
              <a:t>Exascale</a:t>
            </a:r>
            <a:r>
              <a:rPr lang="en-US" sz="3600" dirty="0">
                <a:latin typeface="Arial Rounded MT Bold" panose="020F0704030504030204" pitchFamily="34" charset="77"/>
              </a:rPr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24CF6-5F1D-8444-BFE1-D78E56B9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571625"/>
            <a:ext cx="11609623" cy="4784911"/>
          </a:xfrm>
        </p:spPr>
        <p:txBody>
          <a:bodyPr/>
          <a:lstStyle/>
          <a:p>
            <a:pPr fontAlgn="base">
              <a:lnSpc>
                <a:spcPct val="10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Originally developed and distributed as part of MPICH, has historically been used as a means of exchanging </a:t>
            </a:r>
            <a:r>
              <a:rPr lang="en-US" sz="2400" dirty="0" err="1">
                <a:latin typeface="Arial Rounded MT Bold" panose="020F0704030504030204" pitchFamily="34" charset="77"/>
              </a:rPr>
              <a:t>wireup</a:t>
            </a:r>
            <a:r>
              <a:rPr lang="en-US" sz="2400" dirty="0">
                <a:latin typeface="Arial Rounded MT Bold" panose="020F0704030504030204" pitchFamily="34" charset="77"/>
              </a:rPr>
              <a:t> information needed for </a:t>
            </a:r>
            <a:r>
              <a:rPr lang="en-US" sz="2400" dirty="0" err="1">
                <a:latin typeface="Arial Rounded MT Bold" panose="020F0704030504030204" pitchFamily="34" charset="77"/>
              </a:rPr>
              <a:t>interprocess</a:t>
            </a:r>
            <a:r>
              <a:rPr lang="en-US" sz="2400" dirty="0">
                <a:latin typeface="Arial Rounded MT Bold" panose="020F0704030504030204" pitchFamily="34" charset="77"/>
              </a:rPr>
              <a:t> communication and deployment of processes </a:t>
            </a:r>
          </a:p>
          <a:p>
            <a:pPr lvl="1" fontAlgn="base">
              <a:lnSpc>
                <a:spcPct val="100000"/>
              </a:lnSpc>
              <a:spcBef>
                <a:spcPts val="333"/>
              </a:spcBef>
              <a:buSzPct val="47000"/>
            </a:pPr>
            <a:r>
              <a:rPr lang="en-US" sz="2000" dirty="0">
                <a:latin typeface="Arial Rounded MT Bold" panose="020F0704030504030204" pitchFamily="34" charset="77"/>
              </a:rPr>
              <a:t>Distributed key/value store for data exchange  </a:t>
            </a:r>
          </a:p>
          <a:p>
            <a:pPr lvl="1" fontAlgn="base">
              <a:lnSpc>
                <a:spcPct val="100000"/>
              </a:lnSpc>
              <a:spcBef>
                <a:spcPts val="333"/>
              </a:spcBef>
              <a:buSzPct val="47000"/>
            </a:pPr>
            <a:r>
              <a:rPr lang="en-US" sz="2000" dirty="0">
                <a:latin typeface="Arial Rounded MT Bold" panose="020F0704030504030204" pitchFamily="34" charset="77"/>
              </a:rPr>
              <a:t>Asynchronous events for coordination</a:t>
            </a:r>
          </a:p>
          <a:p>
            <a:pPr lvl="1" fontAlgn="base">
              <a:lnSpc>
                <a:spcPct val="100000"/>
              </a:lnSpc>
              <a:spcBef>
                <a:spcPts val="333"/>
              </a:spcBef>
              <a:buSzPct val="47000"/>
            </a:pPr>
            <a:r>
              <a:rPr lang="en-US" sz="2000" dirty="0">
                <a:latin typeface="Arial Rounded MT Bold" panose="020F0704030504030204" pitchFamily="34" charset="77"/>
              </a:rPr>
              <a:t>Enable interactions with the resource manager </a:t>
            </a:r>
          </a:p>
          <a:p>
            <a:pPr fontAlgn="base">
              <a:lnSpc>
                <a:spcPct val="100000"/>
              </a:lnSpc>
            </a:pPr>
            <a:r>
              <a:rPr lang="en-US" sz="2400" dirty="0" err="1">
                <a:latin typeface="Arial Rounded MT Bold" panose="020F0704030504030204" pitchFamily="34" charset="77"/>
              </a:rPr>
              <a:t>PMIx</a:t>
            </a:r>
            <a:r>
              <a:rPr lang="en-US" sz="2400" dirty="0">
                <a:latin typeface="Arial Rounded MT Bold" panose="020F0704030504030204" pitchFamily="34" charset="77"/>
              </a:rPr>
              <a:t> also covers:  Resource allocation, process/job </a:t>
            </a:r>
            <a:r>
              <a:rPr lang="en-US" sz="2400" dirty="0" err="1">
                <a:latin typeface="Arial Rounded MT Bold" panose="020F0704030504030204" pitchFamily="34" charset="77"/>
              </a:rPr>
              <a:t>mgmt</a:t>
            </a:r>
            <a:r>
              <a:rPr lang="en-US" sz="2400" dirty="0">
                <a:latin typeface="Arial Rounded MT Bold" panose="020F0704030504030204" pitchFamily="34" charset="77"/>
              </a:rPr>
              <a:t> (creation/deletion/monitoring), system information, error notifications</a:t>
            </a:r>
          </a:p>
          <a:p>
            <a:pPr fontAlgn="base">
              <a:lnSpc>
                <a:spcPct val="100000"/>
              </a:lnSpc>
            </a:pPr>
            <a:endParaRPr lang="en-US" sz="2400" dirty="0">
              <a:latin typeface="Arial Rounded MT Bold" panose="020F0704030504030204" pitchFamily="34" charset="77"/>
            </a:endParaRPr>
          </a:p>
          <a:p>
            <a:pPr fontAlgn="base">
              <a:lnSpc>
                <a:spcPct val="100000"/>
              </a:lnSpc>
            </a:pPr>
            <a:r>
              <a:rPr lang="en-US" sz="2400" dirty="0" err="1">
                <a:latin typeface="Arial Rounded MT Bold" panose="020F0704030504030204" pitchFamily="34" charset="77"/>
              </a:rPr>
              <a:t>PMIx</a:t>
            </a:r>
            <a:r>
              <a:rPr lang="en-US" sz="2400" dirty="0">
                <a:latin typeface="Arial Rounded MT Bold" panose="020F0704030504030204" pitchFamily="34" charset="77"/>
              </a:rPr>
              <a:t> provides server, tool, and client APIs</a:t>
            </a:r>
          </a:p>
          <a:p>
            <a:pPr marL="152396" indent="0" algn="ctr" fontAlgn="base">
              <a:lnSpc>
                <a:spcPct val="100000"/>
              </a:lnSpc>
              <a:buNone/>
            </a:pPr>
            <a:r>
              <a:rPr lang="en-US" sz="2400" u="sng" dirty="0">
                <a:latin typeface="Arial Rounded MT Bold" panose="020F0704030504030204" pitchFamily="34" charset="77"/>
                <a:hlinkClick r:id="rId2"/>
              </a:rPr>
              <a:t>https://github.com/pmix/pmix</a:t>
            </a:r>
            <a:endParaRPr lang="en-US" sz="2400" dirty="0">
              <a:latin typeface="Arial Rounded MT Bold" panose="020F0704030504030204" pitchFamily="34" charset="77"/>
            </a:endParaRPr>
          </a:p>
          <a:p>
            <a:pPr marL="152396" indent="0" algn="ctr" fontAlgn="base">
              <a:lnSpc>
                <a:spcPct val="100000"/>
              </a:lnSpc>
              <a:buNone/>
            </a:pPr>
            <a:r>
              <a:rPr lang="en-US" sz="2400" u="sng" dirty="0">
                <a:latin typeface="Arial Rounded MT Bold" panose="020F0704030504030204" pitchFamily="34" charset="77"/>
                <a:hlinkClick r:id="rId3"/>
              </a:rPr>
              <a:t>https://github.com/pmix/pmix-standard</a:t>
            </a:r>
            <a:endParaRPr lang="en-US" sz="2400" dirty="0">
              <a:latin typeface="Arial Rounded MT Bold" panose="020F0704030504030204" pitchFamily="34" charset="77"/>
            </a:endParaRPr>
          </a:p>
          <a:p>
            <a:pPr marL="152396" indent="0">
              <a:buNone/>
            </a:pPr>
            <a:endParaRPr lang="en-US" dirty="0">
              <a:latin typeface="Arial Rounded MT Bold" panose="020F0704030504030204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2B121-19B6-7A4A-A687-90727D6FBB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2334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6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3200" b="1" dirty="0" err="1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FairMQ</a:t>
            </a:r>
            <a:r>
              <a:rPr lang="en" sz="3200" b="1" dirty="0"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3200" b="1" dirty="0">
                <a:solidFill>
                  <a:srgbClr val="434343"/>
                </a:solidFill>
                <a:latin typeface="Arial Rounded MT Bold" panose="020F0704030504030204" pitchFamily="34" charset="77"/>
                <a:ea typeface="Roboto Condensed"/>
                <a:cs typeface="Roboto Condensed"/>
                <a:sym typeface="Roboto Condensed"/>
              </a:rPr>
              <a:t>State Machine &amp; Example ECS Command Mapping</a:t>
            </a:r>
            <a:endParaRPr sz="3200" b="1" dirty="0">
              <a:solidFill>
                <a:srgbClr val="434343"/>
              </a:solidFill>
              <a:latin typeface="Arial Rounded MT Bold" panose="020F0704030504030204" pitchFamily="34" charset="77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116" name="Google Shape;116;p16"/>
          <p:cNvGraphicFramePr/>
          <p:nvPr>
            <p:extLst/>
          </p:nvPr>
        </p:nvGraphicFramePr>
        <p:xfrm>
          <a:off x="2423560" y="746805"/>
          <a:ext cx="7487766" cy="31696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3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0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ECS command</a:t>
                      </a:r>
                      <a:endParaRPr sz="1200" b="1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DDS/FairMQ actions</a:t>
                      </a:r>
                      <a:endParaRPr sz="1200" b="1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6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init</a:t>
                      </a:r>
                      <a:endParaRPr sz="1200" b="1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DDS: Create session, submit agents, activate topology -&gt; </a:t>
                      </a:r>
                      <a:r>
                        <a:rPr lang="en" sz="1200" b="1" dirty="0">
                          <a:solidFill>
                            <a:srgbClr val="434343"/>
                          </a:solidFill>
                          <a:highlight>
                            <a:srgbClr val="FFD966"/>
                          </a:highlight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devices go in Idle state</a:t>
                      </a:r>
                      <a:endParaRPr sz="1200" b="1" dirty="0">
                        <a:solidFill>
                          <a:srgbClr val="434343"/>
                        </a:solidFill>
                        <a:highlight>
                          <a:srgbClr val="FFD966"/>
                        </a:highlight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6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configure</a:t>
                      </a:r>
                      <a:endParaRPr sz="1200" b="1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Devices: </a:t>
                      </a:r>
                      <a:r>
                        <a:rPr lang="en" sz="1200" b="1" dirty="0" err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InitDevice</a:t>
                      </a: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-&gt;</a:t>
                      </a:r>
                      <a:r>
                        <a:rPr lang="en" sz="1200" b="1" dirty="0" err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CompleteInit</a:t>
                      </a: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-&gt;Bind-&gt;Connect-&gt;</a:t>
                      </a:r>
                      <a:r>
                        <a:rPr lang="en" sz="1200" b="1" dirty="0" err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InitTask</a:t>
                      </a:r>
                      <a:endParaRPr sz="1200" b="1" dirty="0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6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start</a:t>
                      </a:r>
                      <a:endParaRPr sz="1200" b="1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Devices: Run</a:t>
                      </a:r>
                      <a:endParaRPr sz="1200" b="1" dirty="0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6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stop</a:t>
                      </a:r>
                      <a:endParaRPr sz="1200" b="1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Devices: Stop</a:t>
                      </a:r>
                      <a:endParaRPr sz="1200" b="1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6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term</a:t>
                      </a:r>
                      <a:endParaRPr sz="1200" b="1" dirty="0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Devices: </a:t>
                      </a:r>
                      <a:r>
                        <a:rPr lang="en" sz="1200" b="1" dirty="0" err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ResetTask</a:t>
                      </a: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-&gt;</a:t>
                      </a:r>
                      <a:r>
                        <a:rPr lang="en" sz="1200" b="1" dirty="0" err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ResetDevice</a:t>
                      </a: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-&gt;End</a:t>
                      </a:r>
                      <a:endParaRPr sz="1200" b="1" dirty="0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6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down</a:t>
                      </a:r>
                      <a:endParaRPr sz="1200" b="1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434343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DDS: Shutdown session</a:t>
                      </a:r>
                      <a:endParaRPr sz="1200" b="1" dirty="0">
                        <a:solidFill>
                          <a:srgbClr val="434343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7" name="Google Shape;11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560" y="3981384"/>
            <a:ext cx="7487767" cy="27610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71B6EF-3878-B84F-8143-99CACD099D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latin typeface="Arial Rounded MT Bold" panose="020F0704030504030204" pitchFamily="34" charset="77"/>
              </a:rPr>
              <a:pPr/>
              <a:t>29</a:t>
            </a:fld>
            <a:endParaRPr lang="en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466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436" y="267776"/>
            <a:ext cx="10972800" cy="789499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ALFA has a data-flow based model: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057275"/>
            <a:ext cx="5693619" cy="4281749"/>
          </a:xfr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D086073-34FE-6F47-BC5A-5DF648F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ln>
                  <a:noFill/>
                </a:ln>
                <a:solidFill>
                  <a:schemeClr val="tx1"/>
                </a:solidFill>
              </a:rPr>
              <a:t>04.11.2019</a:t>
            </a:r>
            <a:endParaRPr lang="en-US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CBA04DF-AC3D-354D-A323-7F0C29FB5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M. Al-Turany, CHEP 2019, Adelaide, Australia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0763448-B859-974B-9C5E-5F20A180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ln>
                  <a:noFill/>
                </a:ln>
                <a:solidFill>
                  <a:schemeClr val="tx1"/>
                </a:solidFill>
              </a:rPr>
              <a:t>3</a:t>
            </a:fld>
            <a:endParaRPr lang="en-US">
              <a:ln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8" name="Picture 4" descr="C:\Users\pvv\Desktop\O2 Logos\CWG_personnages_130823\PNG\03_Dataflow_S_1308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70" y="3739260"/>
            <a:ext cx="2495588" cy="192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EF3988-4407-9546-9E4E-1C045E70C9D7}"/>
              </a:ext>
            </a:extLst>
          </p:cNvPr>
          <p:cNvSpPr/>
          <p:nvPr/>
        </p:nvSpPr>
        <p:spPr>
          <a:xfrm>
            <a:off x="2789932" y="5599467"/>
            <a:ext cx="8068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Message Queues based multi-processing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6535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airMQ…"/>
          <p:cNvSpPr/>
          <p:nvPr/>
        </p:nvSpPr>
        <p:spPr>
          <a:xfrm>
            <a:off x="8039055" y="2836259"/>
            <a:ext cx="1539642" cy="89374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solidFill>
                  <a:sysClr val="windowText" lastClr="000000"/>
                </a:solidFill>
              </a:rPr>
              <a:t>FairMQ</a:t>
            </a:r>
          </a:p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solidFill>
                  <a:sysClr val="windowText" lastClr="000000"/>
                </a:solidFill>
              </a:rPr>
              <a:t>SinkDevice</a:t>
            </a:r>
          </a:p>
        </p:txBody>
      </p:sp>
      <p:sp>
        <p:nvSpPr>
          <p:cNvPr id="129" name="Line"/>
          <p:cNvSpPr/>
          <p:nvPr/>
        </p:nvSpPr>
        <p:spPr>
          <a:xfrm flipH="1">
            <a:off x="3364627" y="3672035"/>
            <a:ext cx="704951" cy="1"/>
          </a:xfrm>
          <a:prstGeom prst="line">
            <a:avLst/>
          </a:prstGeom>
          <a:ln w="31750">
            <a:solidFill>
              <a:srgbClr val="929292"/>
            </a:solidFill>
            <a:miter lim="400000"/>
            <a:headEnd type="oval"/>
            <a:tailEnd type="oval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Line"/>
          <p:cNvSpPr/>
          <p:nvPr/>
        </p:nvSpPr>
        <p:spPr>
          <a:xfrm flipH="1" flipV="1">
            <a:off x="4037124" y="2196104"/>
            <a:ext cx="17339" cy="2931916"/>
          </a:xfrm>
          <a:prstGeom prst="line">
            <a:avLst/>
          </a:prstGeom>
          <a:ln w="31750">
            <a:solidFill>
              <a:srgbClr val="929292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1" name="Line"/>
          <p:cNvSpPr/>
          <p:nvPr/>
        </p:nvSpPr>
        <p:spPr>
          <a:xfrm flipH="1">
            <a:off x="3340087" y="2158336"/>
            <a:ext cx="710668" cy="1"/>
          </a:xfrm>
          <a:prstGeom prst="line">
            <a:avLst/>
          </a:prstGeom>
          <a:ln w="31750">
            <a:solidFill>
              <a:srgbClr val="929292"/>
            </a:solidFill>
            <a:miter lim="400000"/>
            <a:headEnd type="oval"/>
            <a:tailEnd type="oval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2" name="Line"/>
          <p:cNvSpPr/>
          <p:nvPr/>
        </p:nvSpPr>
        <p:spPr>
          <a:xfrm flipH="1">
            <a:off x="3338953" y="5090251"/>
            <a:ext cx="714584" cy="1"/>
          </a:xfrm>
          <a:prstGeom prst="line">
            <a:avLst/>
          </a:prstGeom>
          <a:ln w="31750">
            <a:solidFill>
              <a:srgbClr val="929292"/>
            </a:solidFill>
            <a:miter lim="400000"/>
            <a:headEnd type="oval"/>
            <a:tailEnd type="oval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FairMQ…"/>
          <p:cNvSpPr/>
          <p:nvPr/>
        </p:nvSpPr>
        <p:spPr>
          <a:xfrm>
            <a:off x="1802930" y="1461889"/>
            <a:ext cx="1539642" cy="89374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 dirty="0" err="1">
                <a:solidFill>
                  <a:sysClr val="windowText" lastClr="000000"/>
                </a:solidFill>
              </a:rPr>
              <a:t>FairMQ</a:t>
            </a:r>
            <a:endParaRPr sz="1266" dirty="0">
              <a:solidFill>
                <a:sysClr val="windowText" lastClr="000000"/>
              </a:solidFill>
            </a:endParaRPr>
          </a:p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 dirty="0" err="1">
                <a:solidFill>
                  <a:sysClr val="windowText" lastClr="000000"/>
                </a:solidFill>
              </a:rPr>
              <a:t>SimDevice</a:t>
            </a:r>
            <a:endParaRPr sz="1266" dirty="0">
              <a:solidFill>
                <a:sysClr val="windowText" lastClr="000000"/>
              </a:solidFill>
            </a:endParaRPr>
          </a:p>
        </p:txBody>
      </p:sp>
      <p:sp>
        <p:nvSpPr>
          <p:cNvPr id="134" name="Line"/>
          <p:cNvSpPr/>
          <p:nvPr/>
        </p:nvSpPr>
        <p:spPr>
          <a:xfrm flipH="1" flipV="1">
            <a:off x="4601245" y="3189219"/>
            <a:ext cx="3317414" cy="1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oval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5" name="Line"/>
          <p:cNvSpPr/>
          <p:nvPr/>
        </p:nvSpPr>
        <p:spPr>
          <a:xfrm flipH="1" flipV="1">
            <a:off x="4601245" y="1684751"/>
            <a:ext cx="3205" cy="2922683"/>
          </a:xfrm>
          <a:prstGeom prst="line">
            <a:avLst/>
          </a:prstGeom>
          <a:ln w="3175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 dirty="0"/>
          </a:p>
        </p:txBody>
      </p:sp>
      <p:sp>
        <p:nvSpPr>
          <p:cNvPr id="136" name="Line"/>
          <p:cNvSpPr/>
          <p:nvPr/>
        </p:nvSpPr>
        <p:spPr>
          <a:xfrm flipH="1" flipV="1">
            <a:off x="3323750" y="1675520"/>
            <a:ext cx="1265889" cy="1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oval"/>
            <a:tailEnd type="oval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7" name="Arrow"/>
          <p:cNvSpPr/>
          <p:nvPr/>
        </p:nvSpPr>
        <p:spPr>
          <a:xfrm>
            <a:off x="7454648" y="3024683"/>
            <a:ext cx="584407" cy="356101"/>
          </a:xfrm>
          <a:prstGeom prst="rightArrow">
            <a:avLst>
              <a:gd name="adj1" fmla="val 52374"/>
              <a:gd name="adj2" fmla="val 92061"/>
            </a:avLst>
          </a:prstGeom>
          <a:solidFill>
            <a:srgbClr val="002452"/>
          </a:solidFill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grpSp>
        <p:nvGrpSpPr>
          <p:cNvPr id="140" name="Group"/>
          <p:cNvGrpSpPr/>
          <p:nvPr/>
        </p:nvGrpSpPr>
        <p:grpSpPr>
          <a:xfrm>
            <a:off x="3200654" y="1495246"/>
            <a:ext cx="584407" cy="356102"/>
            <a:chOff x="0" y="0"/>
            <a:chExt cx="831156" cy="633069"/>
          </a:xfrm>
        </p:grpSpPr>
        <p:sp>
          <p:nvSpPr>
            <p:cNvPr id="138" name="Arrow"/>
            <p:cNvSpPr/>
            <p:nvPr/>
          </p:nvSpPr>
          <p:spPr>
            <a:xfrm>
              <a:off x="0" y="0"/>
              <a:ext cx="831156" cy="633069"/>
            </a:xfrm>
            <a:prstGeom prst="rightArrow">
              <a:avLst>
                <a:gd name="adj1" fmla="val 52374"/>
                <a:gd name="adj2" fmla="val 92061"/>
              </a:avLst>
            </a:prstGeom>
            <a:solidFill>
              <a:srgbClr val="002452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66"/>
            </a:p>
          </p:txBody>
        </p:sp>
        <p:sp>
          <p:nvSpPr>
            <p:cNvPr id="139" name="push"/>
            <p:cNvSpPr txBox="1"/>
            <p:nvPr/>
          </p:nvSpPr>
          <p:spPr>
            <a:xfrm>
              <a:off x="9188" y="160160"/>
              <a:ext cx="440007" cy="287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844"/>
                <a:t>push</a:t>
              </a:r>
            </a:p>
          </p:txBody>
        </p:sp>
      </p:grpSp>
      <p:sp>
        <p:nvSpPr>
          <p:cNvPr id="141" name="pull"/>
          <p:cNvSpPr txBox="1"/>
          <p:nvPr/>
        </p:nvSpPr>
        <p:spPr>
          <a:xfrm>
            <a:off x="7618194" y="3081091"/>
            <a:ext cx="242054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44" dirty="0"/>
              <a:t>pull</a:t>
            </a:r>
          </a:p>
        </p:txBody>
      </p:sp>
      <p:sp>
        <p:nvSpPr>
          <p:cNvPr id="142" name="Arrow"/>
          <p:cNvSpPr/>
          <p:nvPr/>
        </p:nvSpPr>
        <p:spPr>
          <a:xfrm>
            <a:off x="3182566" y="1984765"/>
            <a:ext cx="584407" cy="356101"/>
          </a:xfrm>
          <a:prstGeom prst="rightArrow">
            <a:avLst>
              <a:gd name="adj1" fmla="val 52374"/>
              <a:gd name="adj2" fmla="val 92061"/>
            </a:avLst>
          </a:prstGeom>
          <a:solidFill>
            <a:schemeClr val="accent6">
              <a:satOff val="-15808"/>
              <a:lumOff val="-17557"/>
            </a:schemeClr>
          </a:solidFill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43" name="req"/>
          <p:cNvSpPr txBox="1"/>
          <p:nvPr/>
        </p:nvSpPr>
        <p:spPr>
          <a:xfrm>
            <a:off x="3259894" y="2054273"/>
            <a:ext cx="229230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44"/>
              <a:t>req</a:t>
            </a:r>
          </a:p>
        </p:txBody>
      </p:sp>
      <p:sp>
        <p:nvSpPr>
          <p:cNvPr id="144" name="dataStore#all#"/>
          <p:cNvSpPr txBox="1"/>
          <p:nvPr/>
        </p:nvSpPr>
        <p:spPr>
          <a:xfrm>
            <a:off x="3653052" y="1464245"/>
            <a:ext cx="775854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44" dirty="0" err="1"/>
              <a:t>dataStore#all</a:t>
            </a:r>
            <a:r>
              <a:rPr sz="844" dirty="0"/>
              <a:t>#</a:t>
            </a:r>
          </a:p>
        </p:txBody>
      </p:sp>
      <p:sp>
        <p:nvSpPr>
          <p:cNvPr id="145" name="FairMQ…"/>
          <p:cNvSpPr/>
          <p:nvPr/>
        </p:nvSpPr>
        <p:spPr>
          <a:xfrm>
            <a:off x="1821753" y="2975589"/>
            <a:ext cx="1539642" cy="89374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solidFill>
                  <a:sysClr val="windowText" lastClr="000000"/>
                </a:solidFill>
              </a:rPr>
              <a:t>FairMQ</a:t>
            </a:r>
          </a:p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solidFill>
                  <a:sysClr val="windowText" lastClr="000000"/>
                </a:solidFill>
              </a:rPr>
              <a:t>SimDevice</a:t>
            </a:r>
          </a:p>
        </p:txBody>
      </p:sp>
      <p:sp>
        <p:nvSpPr>
          <p:cNvPr id="146" name="Line"/>
          <p:cNvSpPr/>
          <p:nvPr/>
        </p:nvSpPr>
        <p:spPr>
          <a:xfrm flipH="1">
            <a:off x="3342572" y="3189219"/>
            <a:ext cx="1265889" cy="1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oval"/>
            <a:tailEnd type="oval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grpSp>
        <p:nvGrpSpPr>
          <p:cNvPr id="149" name="Group"/>
          <p:cNvGrpSpPr/>
          <p:nvPr/>
        </p:nvGrpSpPr>
        <p:grpSpPr>
          <a:xfrm>
            <a:off x="3227651" y="2966352"/>
            <a:ext cx="584408" cy="356102"/>
            <a:chOff x="0" y="0"/>
            <a:chExt cx="831156" cy="633069"/>
          </a:xfrm>
        </p:grpSpPr>
        <p:sp>
          <p:nvSpPr>
            <p:cNvPr id="147" name="Arrow"/>
            <p:cNvSpPr/>
            <p:nvPr/>
          </p:nvSpPr>
          <p:spPr>
            <a:xfrm>
              <a:off x="0" y="0"/>
              <a:ext cx="831156" cy="633069"/>
            </a:xfrm>
            <a:prstGeom prst="rightArrow">
              <a:avLst>
                <a:gd name="adj1" fmla="val 52374"/>
                <a:gd name="adj2" fmla="val 92061"/>
              </a:avLst>
            </a:prstGeom>
            <a:solidFill>
              <a:srgbClr val="002452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66"/>
            </a:p>
          </p:txBody>
        </p:sp>
        <p:sp>
          <p:nvSpPr>
            <p:cNvPr id="148" name="push"/>
            <p:cNvSpPr txBox="1"/>
            <p:nvPr/>
          </p:nvSpPr>
          <p:spPr>
            <a:xfrm>
              <a:off x="9188" y="160160"/>
              <a:ext cx="440006" cy="287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844"/>
                <a:t>push</a:t>
              </a:r>
            </a:p>
          </p:txBody>
        </p:sp>
      </p:grpSp>
      <p:sp>
        <p:nvSpPr>
          <p:cNvPr id="150" name="Arrow"/>
          <p:cNvSpPr/>
          <p:nvPr/>
        </p:nvSpPr>
        <p:spPr>
          <a:xfrm>
            <a:off x="3234528" y="3496208"/>
            <a:ext cx="584407" cy="356101"/>
          </a:xfrm>
          <a:prstGeom prst="rightArrow">
            <a:avLst>
              <a:gd name="adj1" fmla="val 52374"/>
              <a:gd name="adj2" fmla="val 92061"/>
            </a:avLst>
          </a:prstGeom>
          <a:solidFill>
            <a:schemeClr val="accent6">
              <a:satOff val="-15808"/>
              <a:lumOff val="-17557"/>
            </a:schemeClr>
          </a:solidFill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51" name="req"/>
          <p:cNvSpPr txBox="1"/>
          <p:nvPr/>
        </p:nvSpPr>
        <p:spPr>
          <a:xfrm>
            <a:off x="3278716" y="3567973"/>
            <a:ext cx="229230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44"/>
              <a:t>req</a:t>
            </a:r>
          </a:p>
        </p:txBody>
      </p:sp>
      <p:sp>
        <p:nvSpPr>
          <p:cNvPr id="152" name="FairMQ…"/>
          <p:cNvSpPr/>
          <p:nvPr/>
        </p:nvSpPr>
        <p:spPr>
          <a:xfrm>
            <a:off x="1805711" y="4393803"/>
            <a:ext cx="1539642" cy="89374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solidFill>
                  <a:sysClr val="windowText" lastClr="000000"/>
                </a:solidFill>
              </a:rPr>
              <a:t>FairMQ</a:t>
            </a:r>
          </a:p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solidFill>
                  <a:sysClr val="windowText" lastClr="000000"/>
                </a:solidFill>
              </a:rPr>
              <a:t>SimDevice</a:t>
            </a:r>
          </a:p>
        </p:txBody>
      </p:sp>
      <p:sp>
        <p:nvSpPr>
          <p:cNvPr id="153" name="Line"/>
          <p:cNvSpPr/>
          <p:nvPr/>
        </p:nvSpPr>
        <p:spPr>
          <a:xfrm flipH="1">
            <a:off x="3326530" y="4607435"/>
            <a:ext cx="1265889" cy="1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oval"/>
            <a:tailEnd type="oval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grpSp>
        <p:nvGrpSpPr>
          <p:cNvPr id="156" name="Group"/>
          <p:cNvGrpSpPr/>
          <p:nvPr/>
        </p:nvGrpSpPr>
        <p:grpSpPr>
          <a:xfrm>
            <a:off x="3211609" y="4384566"/>
            <a:ext cx="584408" cy="356102"/>
            <a:chOff x="0" y="0"/>
            <a:chExt cx="831156" cy="633069"/>
          </a:xfrm>
        </p:grpSpPr>
        <p:sp>
          <p:nvSpPr>
            <p:cNvPr id="154" name="Arrow"/>
            <p:cNvSpPr/>
            <p:nvPr/>
          </p:nvSpPr>
          <p:spPr>
            <a:xfrm>
              <a:off x="0" y="0"/>
              <a:ext cx="831156" cy="633069"/>
            </a:xfrm>
            <a:prstGeom prst="rightArrow">
              <a:avLst>
                <a:gd name="adj1" fmla="val 52374"/>
                <a:gd name="adj2" fmla="val 92061"/>
              </a:avLst>
            </a:prstGeom>
            <a:solidFill>
              <a:srgbClr val="002452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66"/>
            </a:p>
          </p:txBody>
        </p:sp>
        <p:sp>
          <p:nvSpPr>
            <p:cNvPr id="155" name="push"/>
            <p:cNvSpPr txBox="1"/>
            <p:nvPr/>
          </p:nvSpPr>
          <p:spPr>
            <a:xfrm>
              <a:off x="9188" y="160160"/>
              <a:ext cx="440006" cy="287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844"/>
                <a:t>push</a:t>
              </a:r>
            </a:p>
          </p:txBody>
        </p:sp>
      </p:grpSp>
      <p:sp>
        <p:nvSpPr>
          <p:cNvPr id="157" name="Arrow"/>
          <p:cNvSpPr/>
          <p:nvPr/>
        </p:nvSpPr>
        <p:spPr>
          <a:xfrm>
            <a:off x="3239003" y="4912201"/>
            <a:ext cx="584407" cy="356101"/>
          </a:xfrm>
          <a:prstGeom prst="rightArrow">
            <a:avLst>
              <a:gd name="adj1" fmla="val 52374"/>
              <a:gd name="adj2" fmla="val 92061"/>
            </a:avLst>
          </a:prstGeom>
          <a:solidFill>
            <a:schemeClr val="accent6">
              <a:satOff val="-15808"/>
              <a:lumOff val="-17557"/>
            </a:schemeClr>
          </a:solidFill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58" name="req"/>
          <p:cNvSpPr txBox="1"/>
          <p:nvPr/>
        </p:nvSpPr>
        <p:spPr>
          <a:xfrm>
            <a:off x="3262675" y="4977258"/>
            <a:ext cx="229230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44"/>
              <a:t>req</a:t>
            </a:r>
          </a:p>
        </p:txBody>
      </p:sp>
      <p:sp>
        <p:nvSpPr>
          <p:cNvPr id="159" name="storeParams"/>
          <p:cNvSpPr txBox="1"/>
          <p:nvPr/>
        </p:nvSpPr>
        <p:spPr>
          <a:xfrm>
            <a:off x="3570508" y="5128020"/>
            <a:ext cx="687689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44"/>
              <a:t>storeParams</a:t>
            </a:r>
          </a:p>
        </p:txBody>
      </p:sp>
      <p:grpSp>
        <p:nvGrpSpPr>
          <p:cNvPr id="162" name="Group"/>
          <p:cNvGrpSpPr/>
          <p:nvPr/>
        </p:nvGrpSpPr>
        <p:grpSpPr>
          <a:xfrm>
            <a:off x="7712848" y="4455823"/>
            <a:ext cx="1986771" cy="1319811"/>
            <a:chOff x="0" y="0"/>
            <a:chExt cx="2825628" cy="1877064"/>
          </a:xfrm>
          <a:solidFill>
            <a:srgbClr val="0432FF"/>
          </a:solidFill>
        </p:grpSpPr>
        <p:sp>
          <p:nvSpPr>
            <p:cNvPr id="160" name="Polygon"/>
            <p:cNvSpPr/>
            <p:nvPr/>
          </p:nvSpPr>
          <p:spPr>
            <a:xfrm>
              <a:off x="0" y="0"/>
              <a:ext cx="2825628" cy="1877064"/>
            </a:xfrm>
            <a:prstGeom prst="diamond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lnSpc>
                  <a:spcPct val="90000"/>
                </a:lnSpc>
                <a:defRPr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266"/>
            </a:p>
          </p:txBody>
        </p:sp>
        <p:sp>
          <p:nvSpPr>
            <p:cNvPr id="161" name="ParameterMQ…"/>
            <p:cNvSpPr txBox="1"/>
            <p:nvPr/>
          </p:nvSpPr>
          <p:spPr>
            <a:xfrm>
              <a:off x="701317" y="637228"/>
              <a:ext cx="1550282" cy="60260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lnSpc>
                  <a:spcPct val="90000"/>
                </a:lnSpc>
                <a:defRPr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266" dirty="0" err="1"/>
                <a:t>ParameterMQ</a:t>
              </a:r>
              <a:endParaRPr sz="1266" dirty="0"/>
            </a:p>
            <a:p>
              <a:pPr>
                <a:lnSpc>
                  <a:spcPct val="90000"/>
                </a:lnSpc>
                <a:defRPr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266" dirty="0"/>
                <a:t>Server</a:t>
              </a:r>
            </a:p>
          </p:txBody>
        </p:sp>
      </p:grpSp>
      <p:sp>
        <p:nvSpPr>
          <p:cNvPr id="163" name="Line"/>
          <p:cNvSpPr/>
          <p:nvPr/>
        </p:nvSpPr>
        <p:spPr>
          <a:xfrm flipH="1">
            <a:off x="4069578" y="5093835"/>
            <a:ext cx="3772266" cy="1"/>
          </a:xfrm>
          <a:prstGeom prst="line">
            <a:avLst/>
          </a:prstGeom>
          <a:ln w="31750">
            <a:solidFill>
              <a:srgbClr val="929292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grpSp>
        <p:nvGrpSpPr>
          <p:cNvPr id="166" name="Group"/>
          <p:cNvGrpSpPr/>
          <p:nvPr/>
        </p:nvGrpSpPr>
        <p:grpSpPr>
          <a:xfrm>
            <a:off x="7234942" y="4915784"/>
            <a:ext cx="584407" cy="356102"/>
            <a:chOff x="0" y="0"/>
            <a:chExt cx="831156" cy="633069"/>
          </a:xfrm>
        </p:grpSpPr>
        <p:sp>
          <p:nvSpPr>
            <p:cNvPr id="164" name="Arrow"/>
            <p:cNvSpPr/>
            <p:nvPr/>
          </p:nvSpPr>
          <p:spPr>
            <a:xfrm>
              <a:off x="0" y="0"/>
              <a:ext cx="831156" cy="63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46" y="16456"/>
                  </a:moveTo>
                  <a:lnTo>
                    <a:pt x="15146" y="21600"/>
                  </a:lnTo>
                  <a:lnTo>
                    <a:pt x="0" y="10800"/>
                  </a:lnTo>
                  <a:lnTo>
                    <a:pt x="15146" y="0"/>
                  </a:lnTo>
                  <a:lnTo>
                    <a:pt x="15146" y="5144"/>
                  </a:lnTo>
                  <a:lnTo>
                    <a:pt x="21600" y="5144"/>
                  </a:lnTo>
                  <a:lnTo>
                    <a:pt x="21600" y="16456"/>
                  </a:lnTo>
                  <a:close/>
                </a:path>
              </a:pathLst>
            </a:custGeom>
            <a:solidFill>
              <a:schemeClr val="accent6">
                <a:satOff val="-15808"/>
                <a:lumOff val="-17557"/>
              </a:schemeClr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66"/>
            </a:p>
          </p:txBody>
        </p:sp>
        <p:sp>
          <p:nvSpPr>
            <p:cNvPr id="165" name="rep"/>
            <p:cNvSpPr txBox="1"/>
            <p:nvPr/>
          </p:nvSpPr>
          <p:spPr>
            <a:xfrm>
              <a:off x="421316" y="172861"/>
              <a:ext cx="326016" cy="287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844"/>
                <a:t>rep</a:t>
              </a:r>
            </a:p>
          </p:txBody>
        </p:sp>
      </p:grpSp>
      <p:sp>
        <p:nvSpPr>
          <p:cNvPr id="167" name="Simulation in MQ"/>
          <p:cNvSpPr txBox="1">
            <a:spLocks noGrp="1"/>
          </p:cNvSpPr>
          <p:nvPr>
            <p:ph type="title" idx="4294967295"/>
          </p:nvPr>
        </p:nvSpPr>
        <p:spPr>
          <a:xfrm>
            <a:off x="715301" y="114932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Distributed </a:t>
            </a:r>
            <a:r>
              <a:rPr dirty="0"/>
              <a:t>Simulation </a:t>
            </a:r>
            <a:r>
              <a:rPr lang="de-DE" dirty="0" err="1"/>
              <a:t>with</a:t>
            </a:r>
            <a:r>
              <a:rPr lang="de-DE" dirty="0"/>
              <a:t> Fair</a:t>
            </a:r>
            <a:r>
              <a:rPr dirty="0"/>
              <a:t>MQ</a:t>
            </a:r>
          </a:p>
        </p:txBody>
      </p:sp>
      <p:sp>
        <p:nvSpPr>
          <p:cNvPr id="168" name="Each simulation device will generate nEvents;…"/>
          <p:cNvSpPr txBox="1"/>
          <p:nvPr/>
        </p:nvSpPr>
        <p:spPr>
          <a:xfrm>
            <a:off x="4885027" y="980081"/>
            <a:ext cx="5689839" cy="1795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34851" indent="-334851">
              <a:buSzPct val="100000"/>
              <a:buAutoNum type="arabicPeriod"/>
              <a:defRPr sz="2000"/>
            </a:pPr>
            <a:r>
              <a:rPr sz="1600" dirty="0"/>
              <a:t>Each simulation device will generate </a:t>
            </a:r>
            <a:r>
              <a:rPr sz="1600" u="sng" dirty="0" err="1"/>
              <a:t>nEvents</a:t>
            </a:r>
            <a:r>
              <a:rPr sz="1600" dirty="0"/>
              <a:t>;</a:t>
            </a:r>
          </a:p>
          <a:p>
            <a:pPr marL="334851" indent="-334851">
              <a:buSzPct val="100000"/>
              <a:buAutoNum type="arabicPeriod"/>
              <a:defRPr sz="2000"/>
            </a:pPr>
            <a:r>
              <a:rPr sz="1600" dirty="0"/>
              <a:t>Simulation devices ask </a:t>
            </a:r>
            <a:r>
              <a:rPr sz="1600" dirty="0" err="1"/>
              <a:t>ParameterMQServer</a:t>
            </a:r>
            <a:r>
              <a:rPr sz="1600" dirty="0"/>
              <a:t> for the </a:t>
            </a:r>
            <a:r>
              <a:rPr sz="1600" u="sng" dirty="0" err="1"/>
              <a:t>RunId</a:t>
            </a:r>
            <a:r>
              <a:rPr sz="1600" dirty="0"/>
              <a:t>;</a:t>
            </a:r>
          </a:p>
          <a:p>
            <a:pPr marL="334851" indent="-334851">
              <a:buSzPct val="100000"/>
              <a:buAutoNum type="arabicPeriod"/>
              <a:defRPr sz="2000"/>
            </a:pPr>
            <a:r>
              <a:rPr sz="1600" dirty="0"/>
              <a:t>The </a:t>
            </a:r>
            <a:r>
              <a:rPr sz="1600" dirty="0" err="1"/>
              <a:t>ParameterMQServer</a:t>
            </a:r>
            <a:r>
              <a:rPr sz="1600" dirty="0"/>
              <a:t> numbers the devices (</a:t>
            </a:r>
            <a:r>
              <a:rPr sz="1600" dirty="0" err="1"/>
              <a:t>DevId</a:t>
            </a:r>
            <a:r>
              <a:rPr sz="1600" dirty="0"/>
              <a:t>=0,1,2,…) as they connect and sends the </a:t>
            </a:r>
            <a:r>
              <a:rPr sz="1600" u="sng" dirty="0" err="1"/>
              <a:t>DevId</a:t>
            </a:r>
            <a:r>
              <a:rPr sz="1600" dirty="0"/>
              <a:t> back to device together with </a:t>
            </a:r>
            <a:r>
              <a:rPr sz="1600" u="sng" dirty="0" err="1"/>
              <a:t>RunId</a:t>
            </a:r>
            <a:r>
              <a:rPr sz="1600" dirty="0"/>
              <a:t>;</a:t>
            </a:r>
          </a:p>
          <a:p>
            <a:pPr marL="334851" indent="-334851">
              <a:buSzPct val="100000"/>
              <a:buAutoNum type="arabicPeriod"/>
              <a:defRPr sz="2000"/>
            </a:pPr>
            <a:r>
              <a:rPr sz="1600" dirty="0"/>
              <a:t>The devices generate events with the same </a:t>
            </a:r>
            <a:r>
              <a:rPr sz="1600" dirty="0" err="1"/>
              <a:t>RunId</a:t>
            </a:r>
            <a:r>
              <a:rPr sz="1600" dirty="0"/>
              <a:t>, numbering events from </a:t>
            </a:r>
            <a:r>
              <a:rPr sz="1600" u="sng" dirty="0" err="1"/>
              <a:t>DevId</a:t>
            </a:r>
            <a:r>
              <a:rPr sz="1600" dirty="0"/>
              <a:t>*</a:t>
            </a:r>
            <a:r>
              <a:rPr sz="1600" u="sng" dirty="0" err="1"/>
              <a:t>nEvents</a:t>
            </a:r>
            <a:r>
              <a:rPr sz="1600" dirty="0"/>
              <a:t> on;</a:t>
            </a:r>
          </a:p>
        </p:txBody>
      </p:sp>
      <p:sp>
        <p:nvSpPr>
          <p:cNvPr id="170" name="Line"/>
          <p:cNvSpPr/>
          <p:nvPr/>
        </p:nvSpPr>
        <p:spPr>
          <a:xfrm>
            <a:off x="5565869" y="2984930"/>
            <a:ext cx="245403" cy="373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94" y="656"/>
                  <a:pt x="11841" y="3650"/>
                  <a:pt x="11075" y="7410"/>
                </a:cubicBezTo>
                <a:cubicBezTo>
                  <a:pt x="10584" y="9823"/>
                  <a:pt x="11683" y="12274"/>
                  <a:pt x="11096" y="14679"/>
                </a:cubicBezTo>
                <a:cubicBezTo>
                  <a:pt x="10178" y="18442"/>
                  <a:pt x="5601" y="21297"/>
                  <a:pt x="0" y="21600"/>
                </a:cubicBezTo>
              </a:path>
            </a:pathLst>
          </a:custGeom>
          <a:ln w="63500">
            <a:solidFill>
              <a:schemeClr val="accent2">
                <a:hueOff val="258623"/>
                <a:satOff val="16006"/>
                <a:lumOff val="-25223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71" name="Line"/>
          <p:cNvSpPr/>
          <p:nvPr/>
        </p:nvSpPr>
        <p:spPr>
          <a:xfrm>
            <a:off x="5663420" y="3090705"/>
            <a:ext cx="245403" cy="373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94" y="656"/>
                  <a:pt x="11841" y="3650"/>
                  <a:pt x="11075" y="7410"/>
                </a:cubicBezTo>
                <a:cubicBezTo>
                  <a:pt x="10584" y="9823"/>
                  <a:pt x="11683" y="12274"/>
                  <a:pt x="11096" y="14679"/>
                </a:cubicBezTo>
                <a:cubicBezTo>
                  <a:pt x="10178" y="18442"/>
                  <a:pt x="5601" y="21297"/>
                  <a:pt x="0" y="21600"/>
                </a:cubicBezTo>
              </a:path>
            </a:pathLst>
          </a:custGeom>
          <a:ln w="63500">
            <a:solidFill>
              <a:schemeClr val="accent2">
                <a:hueOff val="258623"/>
                <a:satOff val="16006"/>
                <a:lumOff val="-25223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72" name="insert digitizers…"/>
          <p:cNvSpPr txBox="1"/>
          <p:nvPr/>
        </p:nvSpPr>
        <p:spPr>
          <a:xfrm>
            <a:off x="5065941" y="3631476"/>
            <a:ext cx="1135760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defRPr>
            </a:pPr>
            <a:r>
              <a:rPr sz="1266" dirty="0">
                <a:solidFill>
                  <a:sysClr val="windowText" lastClr="000000"/>
                </a:solidFill>
              </a:rPr>
              <a:t>insert digitizers</a:t>
            </a:r>
          </a:p>
          <a:p>
            <a:pPr>
              <a:defRPr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defRPr>
            </a:pPr>
            <a:r>
              <a:rPr sz="1266" dirty="0">
                <a:solidFill>
                  <a:sysClr val="windowText" lastClr="000000"/>
                </a:solidFill>
              </a:rPr>
              <a:t>or other devices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13BCD1-34DA-6044-B8B2-4FB4BAFB648C}"/>
              </a:ext>
            </a:extLst>
          </p:cNvPr>
          <p:cNvSpPr/>
          <p:nvPr/>
        </p:nvSpPr>
        <p:spPr>
          <a:xfrm>
            <a:off x="2004225" y="5696402"/>
            <a:ext cx="8394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FairRootGroup</a:t>
            </a:r>
            <a:r>
              <a:rPr lang="en-US" dirty="0"/>
              <a:t>/</a:t>
            </a:r>
            <a:r>
              <a:rPr lang="en-US" dirty="0" err="1"/>
              <a:t>FairRoot</a:t>
            </a:r>
            <a:r>
              <a:rPr lang="en-US" dirty="0"/>
              <a:t>/tree/dev/examples/MQ/</a:t>
            </a:r>
            <a:r>
              <a:rPr lang="en-US" dirty="0" err="1"/>
              <a:t>pixelDetector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EEF46D-C24D-7B4C-A7B8-E3C58EBF86DE}"/>
              </a:ext>
            </a:extLst>
          </p:cNvPr>
          <p:cNvSpPr/>
          <p:nvPr/>
        </p:nvSpPr>
        <p:spPr>
          <a:xfrm>
            <a:off x="2009725" y="5388401"/>
            <a:ext cx="5809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Radek </a:t>
            </a:r>
            <a:r>
              <a:rPr lang="de-DE" dirty="0" err="1"/>
              <a:t>Karabowicz</a:t>
            </a:r>
            <a:r>
              <a:rPr lang="de-DE" dirty="0"/>
              <a:t>: </a:t>
            </a:r>
            <a:r>
              <a:rPr lang="de-DE" b="1" dirty="0">
                <a:solidFill>
                  <a:srgbClr val="24292E"/>
                </a:solidFill>
                <a:latin typeface="-apple-system"/>
              </a:rPr>
              <a:t>Move Simulation </a:t>
            </a:r>
            <a:r>
              <a:rPr lang="de-DE" b="1" dirty="0" err="1">
                <a:solidFill>
                  <a:srgbClr val="24292E"/>
                </a:solidFill>
                <a:latin typeface="-apple-system"/>
              </a:rPr>
              <a:t>to</a:t>
            </a:r>
            <a:r>
              <a:rPr lang="de-DE" b="1" dirty="0">
                <a:solidFill>
                  <a:srgbClr val="24292E"/>
                </a:solidFill>
                <a:latin typeface="-apple-system"/>
              </a:rPr>
              <a:t> </a:t>
            </a:r>
            <a:r>
              <a:rPr lang="de-DE" b="1" dirty="0" err="1">
                <a:solidFill>
                  <a:srgbClr val="24292E"/>
                </a:solidFill>
                <a:latin typeface="-apple-system"/>
              </a:rPr>
              <a:t>FairMQ</a:t>
            </a:r>
            <a:endParaRPr lang="de-DE" b="1" i="0" u="none" strike="noStrike" dirty="0">
              <a:solidFill>
                <a:srgbClr val="24292E"/>
              </a:solidFill>
              <a:effectLst/>
              <a:latin typeface="-apple-system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5F2F3-FA96-B04C-BE6A-3B94F7E8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44D30-EF74-BC4D-895F-947E96BE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A2DF2-3102-9240-AA5E-0695BD30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4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825C-95E7-A545-905B-A881F184F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FairMQ-based</a:t>
            </a:r>
            <a:r>
              <a:rPr lang="de-DE" dirty="0"/>
              <a:t> parallel </a:t>
            </a:r>
            <a:r>
              <a:rPr lang="de-DE" dirty="0" err="1"/>
              <a:t>simulation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C7CB37-B7B7-FD41-9987-68C560C832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endParaRPr lang="de-DE" dirty="0">
              <a:ln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DC00B-5B13-B141-A4CF-7CCC33C0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39" y="1647825"/>
            <a:ext cx="9552322" cy="39333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4F59A6-E765-B549-BC2D-F50D198AC957}"/>
              </a:ext>
            </a:extLst>
          </p:cNvPr>
          <p:cNvSpPr/>
          <p:nvPr/>
        </p:nvSpPr>
        <p:spPr>
          <a:xfrm>
            <a:off x="1610273" y="5581134"/>
            <a:ext cx="1821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MT"/>
              </a:rPr>
              <a:t>Sandro Wenzel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9792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28710"/>
            <a:ext cx="1118235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Works locally and across most networks!</a:t>
            </a:r>
          </a:p>
        </p:txBody>
      </p:sp>
      <p:pic>
        <p:nvPicPr>
          <p:cNvPr id="6" name="Content Placeholder 5" descr="Screen Shot 2013-11-19 at 22.11.2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/>
          <a:stretch/>
        </p:blipFill>
        <p:spPr>
          <a:xfrm>
            <a:off x="6650896" y="1815906"/>
            <a:ext cx="4931504" cy="3824748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9B3C4DC-F9FD-C94C-8E52-19697723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ln>
                  <a:noFill/>
                </a:ln>
                <a:solidFill>
                  <a:schemeClr val="tx1"/>
                </a:solidFill>
                <a:latin typeface="Comic Sans MS" panose="030F0902030302020204" pitchFamily="66" charset="0"/>
              </a:rPr>
              <a:t>04.11.2019</a:t>
            </a:r>
            <a:endParaRPr lang="en-US">
              <a:ln>
                <a:noFill/>
              </a:ln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1D4E6BF-E7A4-1F4C-9233-960E64864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latin typeface="Comic Sans MS" panose="030F0902030302020204" pitchFamily="66" charset="0"/>
              </a:rPr>
              <a:t>M. Al-Turany, CHEP 2019, Adelaide, Australia</a:t>
            </a:r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98550CF-99B8-3944-84CF-B25C62D8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ln>
                  <a:noFill/>
                </a:ln>
                <a:solidFill>
                  <a:schemeClr val="tx1"/>
                </a:solidFill>
                <a:latin typeface="Comic Sans MS" panose="030F0902030302020204" pitchFamily="66" charset="0"/>
              </a:rPr>
              <a:t>4</a:t>
            </a:fld>
            <a:endParaRPr lang="en-US">
              <a:ln>
                <a:noFill/>
              </a:ln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4ADE27-8718-994B-8E94-EB88CE87AA34}"/>
              </a:ext>
            </a:extLst>
          </p:cNvPr>
          <p:cNvSpPr txBox="1">
            <a:spLocks/>
          </p:cNvSpPr>
          <p:nvPr/>
        </p:nvSpPr>
        <p:spPr>
          <a:xfrm>
            <a:off x="1402734" y="1815906"/>
            <a:ext cx="5248162" cy="3824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902030302020204" pitchFamily="66" charset="0"/>
              </a:rPr>
              <a:t>Ethernet </a:t>
            </a:r>
          </a:p>
          <a:p>
            <a:pPr lvl="1"/>
            <a:r>
              <a:rPr lang="en-US" dirty="0">
                <a:latin typeface="Comic Sans MS" panose="030F0902030302020204" pitchFamily="66" charset="0"/>
              </a:rPr>
              <a:t>ZMQ, </a:t>
            </a:r>
            <a:r>
              <a:rPr lang="en-US" dirty="0" err="1">
                <a:latin typeface="Comic Sans MS" panose="030F0902030302020204" pitchFamily="66" charset="0"/>
              </a:rPr>
              <a:t>nanomsg</a:t>
            </a:r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InfiniBand (</a:t>
            </a:r>
            <a:r>
              <a:rPr lang="en-US" dirty="0" err="1">
                <a:latin typeface="Comic Sans MS" panose="030F0902030302020204" pitchFamily="66" charset="0"/>
              </a:rPr>
              <a:t>IPoverIB</a:t>
            </a:r>
            <a:r>
              <a:rPr lang="en-US" dirty="0">
                <a:latin typeface="Comic Sans MS" panose="030F0902030302020204" pitchFamily="66" charset="0"/>
              </a:rPr>
              <a:t>, RDMA)</a:t>
            </a:r>
          </a:p>
          <a:p>
            <a:pPr lvl="1"/>
            <a:r>
              <a:rPr lang="en-US" dirty="0">
                <a:latin typeface="Comic Sans MS" panose="030F0902030302020204" pitchFamily="66" charset="0"/>
              </a:rPr>
              <a:t>ZMQ, </a:t>
            </a:r>
            <a:r>
              <a:rPr lang="en-US" dirty="0" err="1">
                <a:latin typeface="Comic Sans MS" panose="030F0902030302020204" pitchFamily="66" charset="0"/>
              </a:rPr>
              <a:t>nanomsg</a:t>
            </a:r>
            <a:r>
              <a:rPr lang="en-US" dirty="0">
                <a:latin typeface="Comic Sans MS" panose="030F0902030302020204" pitchFamily="66" charset="0"/>
              </a:rPr>
              <a:t>, OFI</a:t>
            </a:r>
          </a:p>
          <a:p>
            <a:r>
              <a:rPr lang="en-US" dirty="0">
                <a:latin typeface="Comic Sans MS" panose="030F0902030302020204" pitchFamily="66" charset="0"/>
              </a:rPr>
              <a:t>Shared Memory Transport</a:t>
            </a:r>
          </a:p>
          <a:p>
            <a:pPr lvl="1"/>
            <a:r>
              <a:rPr lang="en-US" dirty="0">
                <a:latin typeface="Comic Sans MS" panose="030F0902030302020204" pitchFamily="66" charset="0"/>
              </a:rPr>
              <a:t>Boost</a:t>
            </a:r>
          </a:p>
        </p:txBody>
      </p:sp>
    </p:spTree>
    <p:extLst>
      <p:ext uri="{BB962C8B-B14F-4D97-AF65-F5344CB8AC3E}">
        <p14:creationId xmlns:p14="http://schemas.microsoft.com/office/powerpoint/2010/main" val="257874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BA2B-61B8-B547-9B44-BB46EF257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855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ALFA building block (</a:t>
            </a:r>
            <a:r>
              <a:rPr lang="en-US" dirty="0" err="1">
                <a:latin typeface="Comic Sans MS" panose="030F0902030302020204" pitchFamily="66" charset="0"/>
              </a:rPr>
              <a:t>FairMQ</a:t>
            </a:r>
            <a:r>
              <a:rPr lang="en-US" dirty="0">
                <a:latin typeface="Comic Sans MS" panose="030F0902030302020204" pitchFamily="66" charset="0"/>
              </a:rPr>
              <a:t> Devices)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0B00A99-51F8-2244-8475-87BFDF506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535" y="1049623"/>
            <a:ext cx="9885145" cy="4627026"/>
          </a:xfrm>
        </p:spPr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Device takes/passes ownership of data </a:t>
            </a:r>
          </a:p>
          <a:p>
            <a:r>
              <a:rPr lang="en-US" dirty="0">
                <a:latin typeface="Comic Sans MS" panose="030F0902030302020204" pitchFamily="66" charset="0"/>
              </a:rPr>
              <a:t>Framework user sees only the callback to his algorithm</a:t>
            </a:r>
          </a:p>
          <a:p>
            <a:r>
              <a:rPr lang="en-US" dirty="0">
                <a:latin typeface="Comic Sans MS" panose="030F0902030302020204" pitchFamily="66" charset="0"/>
              </a:rPr>
              <a:t>Different channels can use different transport engines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62A0C9-A827-C047-BE4D-88161E11B102}"/>
              </a:ext>
            </a:extLst>
          </p:cNvPr>
          <p:cNvGrpSpPr/>
          <p:nvPr/>
        </p:nvGrpSpPr>
        <p:grpSpPr>
          <a:xfrm>
            <a:off x="4038600" y="2892190"/>
            <a:ext cx="3755793" cy="2619549"/>
            <a:chOff x="4697128" y="2141604"/>
            <a:chExt cx="3012708" cy="2094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2DA511-CC78-054A-8B33-874518F7A66C}"/>
                </a:ext>
              </a:extLst>
            </p:cNvPr>
            <p:cNvSpPr/>
            <p:nvPr/>
          </p:nvSpPr>
          <p:spPr>
            <a:xfrm>
              <a:off x="4697128" y="2197276"/>
              <a:ext cx="3012708" cy="2039156"/>
            </a:xfrm>
            <a:prstGeom prst="rect">
              <a:avLst/>
            </a:prstGeom>
            <a:solidFill>
              <a:srgbClr val="FEFFC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omic Sans MS" panose="030F0902030302020204" pitchFamily="66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A4CA323-0834-6249-ACDF-FCCA67EE9F2F}"/>
                </a:ext>
              </a:extLst>
            </p:cNvPr>
            <p:cNvSpPr/>
            <p:nvPr/>
          </p:nvSpPr>
          <p:spPr>
            <a:xfrm>
              <a:off x="5622778" y="2660486"/>
              <a:ext cx="1232468" cy="121476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mic Sans MS" panose="030F0902030302020204" pitchFamily="66" charset="0"/>
                </a:rPr>
                <a:t>User 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</a:rPr>
                <a:t>Algorithm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394BDC9-03B3-4F4C-AEE7-3B14DC63A265}"/>
                </a:ext>
              </a:extLst>
            </p:cNvPr>
            <p:cNvSpPr/>
            <p:nvPr/>
          </p:nvSpPr>
          <p:spPr>
            <a:xfrm>
              <a:off x="4891199" y="2660486"/>
              <a:ext cx="731579" cy="1214768"/>
            </a:xfrm>
            <a:prstGeom prst="round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mic Sans MS" panose="030F0902030302020204" pitchFamily="66" charset="0"/>
                </a:rPr>
                <a:t>Ch_1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</a:rPr>
                <a:t>Ch_2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</a:rPr>
                <a:t>….</a:t>
              </a:r>
            </a:p>
            <a:p>
              <a:pPr algn="ctr"/>
              <a:r>
                <a:rPr lang="en-US" dirty="0" err="1">
                  <a:latin typeface="Comic Sans MS" panose="030F0902030302020204" pitchFamily="66" charset="0"/>
                </a:rPr>
                <a:t>Ch_n</a:t>
              </a:r>
              <a:endParaRPr lang="en-US" dirty="0">
                <a:latin typeface="Comic Sans MS" panose="030F0902030302020204" pitchFamily="66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919DD7D-782D-7D41-AE94-9992A30979AF}"/>
                </a:ext>
              </a:extLst>
            </p:cNvPr>
            <p:cNvSpPr/>
            <p:nvPr/>
          </p:nvSpPr>
          <p:spPr>
            <a:xfrm>
              <a:off x="6855246" y="2667647"/>
              <a:ext cx="720418" cy="1214768"/>
            </a:xfrm>
            <a:prstGeom prst="round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mic Sans MS" panose="030F0902030302020204" pitchFamily="66" charset="0"/>
                </a:rPr>
                <a:t>Ch_1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</a:rPr>
                <a:t>Ch_2</a:t>
              </a:r>
            </a:p>
            <a:p>
              <a:pPr algn="ctr"/>
              <a:r>
                <a:rPr lang="en-US" dirty="0">
                  <a:latin typeface="Comic Sans MS" panose="030F0902030302020204" pitchFamily="66" charset="0"/>
                </a:rPr>
                <a:t>….</a:t>
              </a:r>
            </a:p>
            <a:p>
              <a:pPr algn="ctr"/>
              <a:r>
                <a:rPr lang="en-US" dirty="0" err="1">
                  <a:latin typeface="Comic Sans MS" panose="030F0902030302020204" pitchFamily="66" charset="0"/>
                </a:rPr>
                <a:t>Ch_m</a:t>
              </a:r>
              <a:endParaRPr lang="en-US" dirty="0">
                <a:latin typeface="Comic Sans MS" panose="030F0902030302020204" pitchFamily="66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D0A4DF-300A-0945-ACFC-267D3529F6B9}"/>
                </a:ext>
              </a:extLst>
            </p:cNvPr>
            <p:cNvSpPr txBox="1"/>
            <p:nvPr/>
          </p:nvSpPr>
          <p:spPr>
            <a:xfrm>
              <a:off x="4711137" y="3819453"/>
              <a:ext cx="1812017" cy="369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omic Sans MS" panose="030F0902030302020204" pitchFamily="66" charset="0"/>
                </a:rPr>
                <a:t>FairMQDevice</a:t>
              </a:r>
              <a:endParaRPr lang="en-US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F4210D-16A3-9B4D-A8E6-0BE74FB26E76}"/>
                </a:ext>
              </a:extLst>
            </p:cNvPr>
            <p:cNvSpPr txBox="1"/>
            <p:nvPr/>
          </p:nvSpPr>
          <p:spPr>
            <a:xfrm>
              <a:off x="4943060" y="2141604"/>
              <a:ext cx="684329" cy="516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</a:rPr>
                <a:t>Input </a:t>
              </a:r>
            </a:p>
            <a:p>
              <a:r>
                <a:rPr lang="en-US" dirty="0">
                  <a:latin typeface="Comic Sans MS" panose="030F0902030302020204" pitchFamily="66" charset="0"/>
                </a:rPr>
                <a:t>Data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D22AB1-9FDE-F540-9D51-C5A37169A938}"/>
                </a:ext>
              </a:extLst>
            </p:cNvPr>
            <p:cNvSpPr txBox="1"/>
            <p:nvPr/>
          </p:nvSpPr>
          <p:spPr>
            <a:xfrm>
              <a:off x="6808064" y="2141604"/>
              <a:ext cx="818057" cy="516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</a:rPr>
                <a:t>Output </a:t>
              </a:r>
            </a:p>
            <a:p>
              <a:r>
                <a:rPr lang="en-US" dirty="0">
                  <a:latin typeface="Comic Sans MS" panose="030F0902030302020204" pitchFamily="66" charset="0"/>
                </a:rPr>
                <a:t>  Data</a:t>
              </a:r>
            </a:p>
          </p:txBody>
        </p:sp>
      </p:grpSp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EC2F80AE-E341-1D40-910B-696D7C2B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384" y="4894810"/>
            <a:ext cx="1822148" cy="123385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0C6EC-5E6F-E843-9832-F56EFFB0B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90C4F-FC79-8143-AB19-335161F0E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949DB-A2AD-354B-9FB8-AEF587EE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98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>
            <a:extLst>
              <a:ext uri="{FF2B5EF4-FFF2-40B4-BE49-F238E27FC236}">
                <a16:creationId xmlns:a16="http://schemas.microsoft.com/office/drawing/2014/main" id="{7E9B4374-5717-5F4B-A97E-1AC07973A0CB}"/>
              </a:ext>
            </a:extLst>
          </p:cNvPr>
          <p:cNvSpPr txBox="1"/>
          <p:nvPr/>
        </p:nvSpPr>
        <p:spPr>
          <a:xfrm>
            <a:off x="2013045" y="648268"/>
            <a:ext cx="8297839" cy="1555845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de-DE" sz="40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FairMQ</a:t>
            </a:r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Transport: </a:t>
            </a:r>
            <a:r>
              <a:rPr lang="en-US" sz="4000" b="1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General concepts:</a:t>
            </a:r>
            <a:endParaRPr lang="de-DE" sz="4000" b="1" dirty="0">
              <a:latin typeface="Comic Sans MS" panose="030F0902030302020204" pitchFamily="66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/>
            <a:endParaRPr lang="de-DE" sz="2400" dirty="0">
              <a:latin typeface="Comic Sans MS" panose="030F0902030302020204" pitchFamily="66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69FB37A-2B69-6646-AD4B-CAB81862664C}"/>
              </a:ext>
            </a:extLst>
          </p:cNvPr>
          <p:cNvSpPr/>
          <p:nvPr/>
        </p:nvSpPr>
        <p:spPr>
          <a:xfrm>
            <a:off x="417467" y="2028261"/>
            <a:ext cx="1148899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Hide all transport-specific details from the user.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Clean, unified interface to different data transports.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B050"/>
                </a:solidFill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Combinations of different transport in one device </a:t>
            </a: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in a transparent way.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Transport switch via configuration only, </a:t>
            </a:r>
            <a:r>
              <a:rPr lang="en-US" sz="3200" dirty="0">
                <a:solidFill>
                  <a:srgbClr val="00B050"/>
                </a:solidFill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without modifying device/user code</a:t>
            </a: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 -&gt; same API for all transports.</a:t>
            </a:r>
            <a:endParaRPr lang="en-US" sz="3200" b="1" dirty="0">
              <a:latin typeface="Comic Sans MS" panose="030F0902030302020204" pitchFamily="66" charset="0"/>
              <a:ea typeface="Roboto Condensed" charset="0"/>
              <a:cs typeface="Roboto Condensed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3200" b="1" dirty="0">
              <a:latin typeface="Comic Sans MS" panose="030F0902030302020204" pitchFamily="66" charset="0"/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353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07B13F49-DD40-4A47-AFA8-1598BDCFB5D6}"/>
              </a:ext>
            </a:extLst>
          </p:cNvPr>
          <p:cNvSpPr txBox="1"/>
          <p:nvPr/>
        </p:nvSpPr>
        <p:spPr>
          <a:xfrm>
            <a:off x="1733266" y="504967"/>
            <a:ext cx="7472149" cy="1115879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de-DE" sz="40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FairMQ</a:t>
            </a:r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Transport: </a:t>
            </a:r>
            <a:r>
              <a:rPr lang="en-US" sz="4000" b="1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Ownership</a:t>
            </a:r>
            <a:endParaRPr lang="de-DE" sz="4000" b="1" dirty="0">
              <a:latin typeface="Comic Sans MS" panose="030F0902030302020204" pitchFamily="66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/>
            <a:endParaRPr lang="de-DE" sz="2400" dirty="0">
              <a:latin typeface="Comic Sans MS" panose="030F0902030302020204" pitchFamily="66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F1A00-8033-2540-820B-9914BCFFC05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1241" y="1620846"/>
            <a:ext cx="10972440" cy="4929667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Message owns data.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Sender device (user code) passes ownership of data to framework with send call.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Framework transfers to next device, passes ownership to receiver (</a:t>
            </a:r>
            <a:r>
              <a:rPr lang="en-US" sz="3200" dirty="0">
                <a:solidFill>
                  <a:srgbClr val="00B050"/>
                </a:solidFill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no physical copy of the data with shared memory transport</a:t>
            </a: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No sharing of ownership between different devices – if the same message is needed by more than one receiver it is copied.</a:t>
            </a:r>
          </a:p>
        </p:txBody>
      </p:sp>
    </p:spTree>
    <p:extLst>
      <p:ext uri="{BB962C8B-B14F-4D97-AF65-F5344CB8AC3E}">
        <p14:creationId xmlns:p14="http://schemas.microsoft.com/office/powerpoint/2010/main" val="44028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14">
            <a:extLst>
              <a:ext uri="{FF2B5EF4-FFF2-40B4-BE49-F238E27FC236}">
                <a16:creationId xmlns:a16="http://schemas.microsoft.com/office/drawing/2014/main" id="{4D452BAF-BB8A-9C4E-8ECD-73E6546C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FairMQ</a:t>
            </a:r>
            <a:r>
              <a:rPr lang="de-DE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Shared</a:t>
            </a:r>
            <a:r>
              <a:rPr lang="de-DE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Memory Transport</a:t>
            </a:r>
            <a:endParaRPr lang="en-US" noProof="1">
              <a:latin typeface="Comic Sans MS" panose="030F0902030302020204" pitchFamily="66" charset="0"/>
            </a:endParaRPr>
          </a:p>
        </p:txBody>
      </p:sp>
      <p:cxnSp>
        <p:nvCxnSpPr>
          <p:cNvPr id="331" name="Connector: Elbow 255">
            <a:extLst>
              <a:ext uri="{FF2B5EF4-FFF2-40B4-BE49-F238E27FC236}">
                <a16:creationId xmlns:a16="http://schemas.microsoft.com/office/drawing/2014/main" id="{EFA7F926-16EF-034D-BB53-5AD3960D3EC3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66166" y="4445379"/>
            <a:ext cx="21134050" cy="20081012"/>
          </a:xfrm>
          <a:prstGeom prst="bentConnector3">
            <a:avLst>
              <a:gd name="adj1" fmla="val 50000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Rectangle 333">
            <a:extLst>
              <a:ext uri="{FF2B5EF4-FFF2-40B4-BE49-F238E27FC236}">
                <a16:creationId xmlns:a16="http://schemas.microsoft.com/office/drawing/2014/main" id="{14BAD813-3870-E641-846B-7ED7D73BEBF1}"/>
              </a:ext>
            </a:extLst>
          </p:cNvPr>
          <p:cNvSpPr/>
          <p:nvPr/>
        </p:nvSpPr>
        <p:spPr>
          <a:xfrm>
            <a:off x="1360714" y="2072990"/>
            <a:ext cx="9553726" cy="3691740"/>
          </a:xfrm>
          <a:prstGeom prst="rect">
            <a:avLst/>
          </a:prstGeom>
          <a:solidFill>
            <a:srgbClr val="42A2BF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noProof="1">
                <a:latin typeface="Comic Sans MS" panose="030F0902030302020204" pitchFamily="66" charset="0"/>
                <a:ea typeface="Roboto Condensed" charset="0"/>
                <a:cs typeface="Roboto Condensed" charset="0"/>
              </a:rPr>
              <a:t>node</a:t>
            </a:r>
            <a:endParaRPr lang="en-US" sz="1200" i="1" noProof="1">
              <a:latin typeface="Comic Sans MS" panose="030F0902030302020204" pitchFamily="66" charset="0"/>
              <a:ea typeface="Roboto Condensed" charset="0"/>
              <a:cs typeface="Roboto Condensed" charset="0"/>
            </a:endParaRP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1A2224AB-91EB-8242-87D8-44925C086411}"/>
              </a:ext>
            </a:extLst>
          </p:cNvPr>
          <p:cNvSpPr txBox="1"/>
          <p:nvPr/>
        </p:nvSpPr>
        <p:spPr>
          <a:xfrm>
            <a:off x="1666275" y="5057570"/>
            <a:ext cx="8921117" cy="337121"/>
          </a:xfrm>
          <a:prstGeom prst="rect">
            <a:avLst/>
          </a:prstGeom>
          <a:solidFill>
            <a:srgbClr val="FF4800"/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noAutofit/>
          </a:bodyPr>
          <a:lstStyle/>
          <a:p>
            <a:pPr algn="ctr"/>
            <a:endParaRPr lang="en-US" sz="1050" b="1" noProof="1">
              <a:solidFill>
                <a:schemeClr val="bg1"/>
              </a:solidFill>
              <a:latin typeface="Comic Sans MS" panose="030F0902030302020204" pitchFamily="66" charset="0"/>
              <a:ea typeface="mplus Nerd Font regular" panose="020B0509020203020207"/>
              <a:cs typeface="Roboto Condensed" charset="0"/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524FE6B8-BF33-6344-B58C-12E31597CE90}"/>
              </a:ext>
            </a:extLst>
          </p:cNvPr>
          <p:cNvSpPr txBox="1">
            <a:spLocks/>
          </p:cNvSpPr>
          <p:nvPr/>
        </p:nvSpPr>
        <p:spPr>
          <a:xfrm>
            <a:off x="1609760" y="2301017"/>
            <a:ext cx="2927384" cy="1454757"/>
          </a:xfrm>
          <a:prstGeom prst="rect">
            <a:avLst/>
          </a:prstGeom>
          <a:solidFill>
            <a:srgbClr val="91B24F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de-DE" sz="16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device 1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E5903FC6-7034-6747-BF7C-29589CFBBA58}"/>
              </a:ext>
            </a:extLst>
          </p:cNvPr>
          <p:cNvSpPr txBox="1"/>
          <p:nvPr/>
        </p:nvSpPr>
        <p:spPr>
          <a:xfrm>
            <a:off x="7747055" y="2296671"/>
            <a:ext cx="2926800" cy="1459104"/>
          </a:xfrm>
          <a:prstGeom prst="rect">
            <a:avLst/>
          </a:prstGeom>
          <a:solidFill>
            <a:srgbClr val="91B24F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noAutofit/>
          </a:bodyPr>
          <a:lstStyle/>
          <a:p>
            <a:pPr algn="ctr"/>
            <a:r>
              <a:rPr lang="de-DE" sz="16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device 2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AB6672DC-2650-4E4B-B0D5-0FB58E0C2348}"/>
              </a:ext>
            </a:extLst>
          </p:cNvPr>
          <p:cNvSpPr txBox="1"/>
          <p:nvPr/>
        </p:nvSpPr>
        <p:spPr>
          <a:xfrm>
            <a:off x="1666276" y="5347012"/>
            <a:ext cx="8921116" cy="331589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b">
            <a:noAutofit/>
          </a:bodyPr>
          <a:lstStyle/>
          <a:p>
            <a:pPr algn="ctr"/>
            <a:r>
              <a:rPr lang="en-US" sz="1200" b="1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rPr>
              <a:t>Shared memory segment (boost::interprocess::managed_shared_memory)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B62B64B2-6C0E-C544-9B0A-F201A34EBBDF}"/>
              </a:ext>
            </a:extLst>
          </p:cNvPr>
          <p:cNvSpPr txBox="1"/>
          <p:nvPr/>
        </p:nvSpPr>
        <p:spPr>
          <a:xfrm>
            <a:off x="4831652" y="3826391"/>
            <a:ext cx="2573769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rPr>
              <a:t>handle (valid for node)</a:t>
            </a:r>
            <a:endParaRPr lang="en-US" sz="1400" noProof="1">
              <a:solidFill>
                <a:schemeClr val="bg1"/>
              </a:solidFill>
              <a:latin typeface="Comic Sans MS" panose="030F0902030302020204" pitchFamily="66" charset="0"/>
              <a:ea typeface="mplus Nerd Font regular" panose="020B0509020203020207"/>
              <a:cs typeface="Roboto Condensed" charset="0"/>
            </a:endParaRP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CCAB8212-A92F-994D-A79D-5B815565ED75}"/>
              </a:ext>
            </a:extLst>
          </p:cNvPr>
          <p:cNvSpPr txBox="1"/>
          <p:nvPr/>
        </p:nvSpPr>
        <p:spPr>
          <a:xfrm>
            <a:off x="4831653" y="4104991"/>
            <a:ext cx="2573769" cy="1967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de-DE" sz="14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rPr>
              <a:t>--&gt;</a:t>
            </a:r>
            <a:endParaRPr lang="en-US" sz="1400" noProof="1">
              <a:solidFill>
                <a:schemeClr val="bg1"/>
              </a:solidFill>
              <a:latin typeface="Comic Sans MS" panose="030F0902030302020204" pitchFamily="66" charset="0"/>
              <a:ea typeface="mplus Nerd Font regular" panose="020B0509020203020207"/>
              <a:cs typeface="Roboto Condensed" charset="0"/>
            </a:endParaRP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9FB52B30-6A81-E041-90B6-3420CE469CF8}"/>
              </a:ext>
            </a:extLst>
          </p:cNvPr>
          <p:cNvSpPr txBox="1"/>
          <p:nvPr/>
        </p:nvSpPr>
        <p:spPr>
          <a:xfrm>
            <a:off x="4831654" y="4299268"/>
            <a:ext cx="2573769" cy="2933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noAutofit/>
          </a:bodyPr>
          <a:lstStyle/>
          <a:p>
            <a:pPr algn="ctr"/>
            <a:r>
              <a:rPr lang="de-DE" sz="14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rPr>
              <a:t>pointer to data (valid for process)</a:t>
            </a:r>
            <a:endParaRPr lang="en-US" sz="1400" noProof="1">
              <a:solidFill>
                <a:schemeClr val="bg1"/>
              </a:solidFill>
              <a:latin typeface="Comic Sans MS" panose="030F0902030302020204" pitchFamily="66" charset="0"/>
              <a:ea typeface="mplus Nerd Font regular" panose="020B0509020203020207"/>
              <a:cs typeface="Roboto Condensed" charset="0"/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B7E30BF6-9BFB-C243-9463-EE5D721F0F49}"/>
              </a:ext>
            </a:extLst>
          </p:cNvPr>
          <p:cNvSpPr txBox="1"/>
          <p:nvPr/>
        </p:nvSpPr>
        <p:spPr>
          <a:xfrm>
            <a:off x="7805845" y="2609134"/>
            <a:ext cx="2769834" cy="541327"/>
          </a:xfrm>
          <a:prstGeom prst="rect">
            <a:avLst/>
          </a:prstGeom>
          <a:solidFill>
            <a:srgbClr val="FF4800"/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de-DE" sz="1400" b="1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rPr>
              <a:t>msg</a:t>
            </a:r>
            <a:endParaRPr lang="en-US" sz="1400" b="1" noProof="1">
              <a:solidFill>
                <a:schemeClr val="bg1"/>
              </a:solidFill>
              <a:latin typeface="Comic Sans MS" panose="030F0902030302020204" pitchFamily="66" charset="0"/>
              <a:ea typeface="mplus Nerd Font regular" panose="020B0509020203020207"/>
              <a:cs typeface="Roboto Condensed" charset="0"/>
            </a:endParaRPr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702418FA-DC44-4740-9DD8-C6A58EC9DECF}"/>
              </a:ext>
            </a:extLst>
          </p:cNvPr>
          <p:cNvGrpSpPr/>
          <p:nvPr/>
        </p:nvGrpSpPr>
        <p:grpSpPr>
          <a:xfrm>
            <a:off x="8340785" y="2684861"/>
            <a:ext cx="2045029" cy="390498"/>
            <a:chOff x="21777460" y="23297297"/>
            <a:chExt cx="1409810" cy="245664"/>
          </a:xfrm>
        </p:grpSpPr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78F89B61-A1D2-DA43-A49C-EA14FEE1AFA0}"/>
                </a:ext>
              </a:extLst>
            </p:cNvPr>
            <p:cNvSpPr txBox="1"/>
            <p:nvPr/>
          </p:nvSpPr>
          <p:spPr>
            <a:xfrm>
              <a:off x="21777460" y="23297297"/>
              <a:ext cx="1409810" cy="245664"/>
            </a:xfrm>
            <a:prstGeom prst="rect">
              <a:avLst/>
            </a:prstGeom>
            <a:solidFill>
              <a:srgbClr val="FF4800"/>
            </a:solidFill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b">
              <a:noAutofit/>
            </a:bodyPr>
            <a:lstStyle/>
            <a:p>
              <a:pPr algn="ctr"/>
              <a:endParaRPr lang="en-US" sz="12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endParaRPr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24FF3FE2-5183-F140-8029-E23E12C87032}"/>
                </a:ext>
              </a:extLst>
            </p:cNvPr>
            <p:cNvSpPr txBox="1"/>
            <p:nvPr/>
          </p:nvSpPr>
          <p:spPr>
            <a:xfrm>
              <a:off x="22341259" y="23333123"/>
              <a:ext cx="423190" cy="194673"/>
            </a:xfrm>
            <a:prstGeom prst="rect">
              <a:avLst/>
            </a:prstGeom>
            <a:solidFill>
              <a:srgbClr val="FF4800"/>
            </a:solidFill>
            <a:ln w="12700">
              <a:noFill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de-DE" sz="1200" noProof="1">
                  <a:solidFill>
                    <a:schemeClr val="bg1"/>
                  </a:solidFill>
                  <a:latin typeface="Comic Sans MS" panose="030F0902030302020204" pitchFamily="66" charset="0"/>
                  <a:ea typeface="mplus Nerd Font regular" panose="020B0509020203020207"/>
                  <a:cs typeface="Roboto Condensed" charset="0"/>
                </a:rPr>
                <a:t>(handle</a:t>
              </a:r>
              <a:endParaRPr lang="en-US" sz="12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endParaRPr>
            </a:p>
          </p:txBody>
        </p: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719B0B80-8682-1C49-B825-6A8F426005D0}"/>
                </a:ext>
              </a:extLst>
            </p:cNvPr>
            <p:cNvSpPr txBox="1"/>
            <p:nvPr/>
          </p:nvSpPr>
          <p:spPr>
            <a:xfrm>
              <a:off x="22728455" y="23333092"/>
              <a:ext cx="370849" cy="194673"/>
            </a:xfrm>
            <a:prstGeom prst="rect">
              <a:avLst/>
            </a:prstGeom>
            <a:solidFill>
              <a:srgbClr val="FF4800"/>
            </a:solidFill>
            <a:ln w="12700">
              <a:noFill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de-DE" sz="1200" noProof="1">
                  <a:solidFill>
                    <a:schemeClr val="bg1"/>
                  </a:solidFill>
                  <a:latin typeface="Comic Sans MS" panose="030F0902030302020204" pitchFamily="66" charset="0"/>
                  <a:ea typeface="mplus Nerd Font regular" panose="020B0509020203020207"/>
                  <a:cs typeface="Roboto Condensed" charset="0"/>
                </a:rPr>
                <a:t>+ size)</a:t>
              </a:r>
              <a:endParaRPr lang="en-US" sz="12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endParaRPr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3DFB7581-1888-8748-A505-90438A1BDC08}"/>
                </a:ext>
              </a:extLst>
            </p:cNvPr>
            <p:cNvSpPr txBox="1"/>
            <p:nvPr/>
          </p:nvSpPr>
          <p:spPr>
            <a:xfrm>
              <a:off x="21842401" y="23326728"/>
              <a:ext cx="503226" cy="194673"/>
            </a:xfrm>
            <a:prstGeom prst="rect">
              <a:avLst/>
            </a:prstGeom>
            <a:solidFill>
              <a:srgbClr val="FF4800"/>
            </a:solidFill>
            <a:ln w="12700">
              <a:noFill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de-DE" sz="1200" noProof="1">
                  <a:solidFill>
                    <a:schemeClr val="bg1"/>
                  </a:solidFill>
                  <a:latin typeface="Comic Sans MS" panose="030F0902030302020204" pitchFamily="66" charset="0"/>
                  <a:ea typeface="mplus Nerd Font regular" panose="020B0509020203020207"/>
                  <a:cs typeface="Roboto Condensed" charset="0"/>
                </a:rPr>
                <a:t>meta data:</a:t>
              </a:r>
              <a:endParaRPr lang="en-US" sz="12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endParaRPr>
            </a:p>
          </p:txBody>
        </p:sp>
      </p:grpSp>
      <p:cxnSp>
        <p:nvCxnSpPr>
          <p:cNvPr id="348" name="Connector: Elbow 91">
            <a:extLst>
              <a:ext uri="{FF2B5EF4-FFF2-40B4-BE49-F238E27FC236}">
                <a16:creationId xmlns:a16="http://schemas.microsoft.com/office/drawing/2014/main" id="{167E28C7-8E9F-6D4A-8E0E-EF8352765A53}"/>
              </a:ext>
            </a:extLst>
          </p:cNvPr>
          <p:cNvCxnSpPr>
            <a:cxnSpLocks/>
            <a:stCxn id="341" idx="2"/>
            <a:endCxn id="349" idx="0"/>
          </p:cNvCxnSpPr>
          <p:nvPr/>
        </p:nvCxnSpPr>
        <p:spPr>
          <a:xfrm rot="5400000">
            <a:off x="3837044" y="2776077"/>
            <a:ext cx="464934" cy="4098057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TextBox 348">
            <a:extLst>
              <a:ext uri="{FF2B5EF4-FFF2-40B4-BE49-F238E27FC236}">
                <a16:creationId xmlns:a16="http://schemas.microsoft.com/office/drawing/2014/main" id="{C4E1FD49-C572-6B47-9374-97E78B2E96A5}"/>
              </a:ext>
            </a:extLst>
          </p:cNvPr>
          <p:cNvSpPr txBox="1"/>
          <p:nvPr/>
        </p:nvSpPr>
        <p:spPr>
          <a:xfrm>
            <a:off x="1666275" y="5057572"/>
            <a:ext cx="708414" cy="337119"/>
          </a:xfrm>
          <a:prstGeom prst="rect">
            <a:avLst/>
          </a:prstGeom>
          <a:solidFill>
            <a:srgbClr val="FF4800"/>
          </a:solidFill>
          <a:ln w="12700">
            <a:solidFill>
              <a:schemeClr val="bg1"/>
            </a:solidFill>
          </a:ln>
          <a:effectLst/>
        </p:spPr>
        <p:txBody>
          <a:bodyPr wrap="square" rtlCol="0" anchor="b">
            <a:noAutofit/>
          </a:bodyPr>
          <a:lstStyle/>
          <a:p>
            <a:pPr algn="ctr"/>
            <a:endParaRPr lang="en-US" sz="1050" b="1" noProof="1">
              <a:solidFill>
                <a:schemeClr val="bg1"/>
              </a:solidFill>
              <a:latin typeface="Comic Sans MS" panose="030F0902030302020204" pitchFamily="66" charset="0"/>
              <a:ea typeface="mplus Nerd Font regular" panose="020B0509020203020207"/>
              <a:cs typeface="Roboto Condensed" charset="0"/>
            </a:endParaRPr>
          </a:p>
        </p:txBody>
      </p:sp>
      <p:sp>
        <p:nvSpPr>
          <p:cNvPr id="350" name="Right Arrow 349">
            <a:extLst>
              <a:ext uri="{FF2B5EF4-FFF2-40B4-BE49-F238E27FC236}">
                <a16:creationId xmlns:a16="http://schemas.microsoft.com/office/drawing/2014/main" id="{55B3AA89-17D1-B04F-A25E-B513FA47015C}"/>
              </a:ext>
            </a:extLst>
          </p:cNvPr>
          <p:cNvSpPr/>
          <p:nvPr/>
        </p:nvSpPr>
        <p:spPr>
          <a:xfrm>
            <a:off x="4612152" y="2641952"/>
            <a:ext cx="3069855" cy="698400"/>
          </a:xfrm>
          <a:prstGeom prst="rightArrow">
            <a:avLst>
              <a:gd name="adj1" fmla="val 44008"/>
              <a:gd name="adj2" fmla="val 52995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1">
                <a:solidFill>
                  <a:schemeClr val="bg1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shmem</a:t>
            </a:r>
            <a:endParaRPr lang="en-US" sz="1200" b="1" noProof="1">
              <a:solidFill>
                <a:schemeClr val="bg1"/>
              </a:solidFill>
              <a:latin typeface="Comic Sans MS" panose="030F0902030302020204" pitchFamily="66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3CDCC125-0A24-7D48-9E24-838C80BFD1B4}"/>
              </a:ext>
            </a:extLst>
          </p:cNvPr>
          <p:cNvSpPr txBox="1"/>
          <p:nvPr/>
        </p:nvSpPr>
        <p:spPr>
          <a:xfrm>
            <a:off x="5160374" y="2594162"/>
            <a:ext cx="564297" cy="331589"/>
          </a:xfrm>
          <a:prstGeom prst="rect">
            <a:avLst/>
          </a:prstGeom>
          <a:solidFill>
            <a:srgbClr val="FF4800"/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de-DE" sz="1400" b="1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rPr>
              <a:t>msg</a:t>
            </a:r>
            <a:endParaRPr lang="en-US" sz="1400" b="1" noProof="1">
              <a:solidFill>
                <a:schemeClr val="bg1"/>
              </a:solidFill>
              <a:latin typeface="Comic Sans MS" panose="030F0902030302020204" pitchFamily="66" charset="0"/>
              <a:ea typeface="mplus Nerd Font regular" panose="020B0509020203020207"/>
              <a:cs typeface="Roboto Condensed" charset="0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F05C4A94-BEA7-F44A-A589-341AB07693D7}"/>
              </a:ext>
            </a:extLst>
          </p:cNvPr>
          <p:cNvSpPr txBox="1"/>
          <p:nvPr/>
        </p:nvSpPr>
        <p:spPr>
          <a:xfrm>
            <a:off x="1673946" y="2610508"/>
            <a:ext cx="2769834" cy="541327"/>
          </a:xfrm>
          <a:prstGeom prst="rect">
            <a:avLst/>
          </a:prstGeom>
          <a:solidFill>
            <a:srgbClr val="FF4800"/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de-DE" sz="1400" b="1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rPr>
              <a:t>msg</a:t>
            </a:r>
            <a:endParaRPr lang="en-US" sz="1400" b="1" noProof="1">
              <a:solidFill>
                <a:schemeClr val="bg1"/>
              </a:solidFill>
              <a:latin typeface="Comic Sans MS" panose="030F0902030302020204" pitchFamily="66" charset="0"/>
              <a:ea typeface="mplus Nerd Font regular" panose="020B0509020203020207"/>
              <a:cs typeface="Roboto Condensed" charset="0"/>
            </a:endParaRPr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383FD5C2-7032-494D-A1FF-93226233CD7F}"/>
              </a:ext>
            </a:extLst>
          </p:cNvPr>
          <p:cNvGrpSpPr/>
          <p:nvPr/>
        </p:nvGrpSpPr>
        <p:grpSpPr>
          <a:xfrm>
            <a:off x="2208886" y="2686235"/>
            <a:ext cx="2045029" cy="390498"/>
            <a:chOff x="21777460" y="23297297"/>
            <a:chExt cx="1409810" cy="245664"/>
          </a:xfrm>
        </p:grpSpPr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72A0F2F8-6CA1-7F48-9B53-FF53B592BBD2}"/>
                </a:ext>
              </a:extLst>
            </p:cNvPr>
            <p:cNvSpPr txBox="1"/>
            <p:nvPr/>
          </p:nvSpPr>
          <p:spPr>
            <a:xfrm>
              <a:off x="21777460" y="23297297"/>
              <a:ext cx="1409810" cy="245664"/>
            </a:xfrm>
            <a:prstGeom prst="rect">
              <a:avLst/>
            </a:prstGeom>
            <a:solidFill>
              <a:srgbClr val="FF4800"/>
            </a:solidFill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b">
              <a:noAutofit/>
            </a:bodyPr>
            <a:lstStyle/>
            <a:p>
              <a:pPr algn="ctr"/>
              <a:endParaRPr lang="en-US" sz="12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endParaRP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467B04D3-7B76-3541-A5F8-A253B2F82A2C}"/>
                </a:ext>
              </a:extLst>
            </p:cNvPr>
            <p:cNvSpPr txBox="1"/>
            <p:nvPr/>
          </p:nvSpPr>
          <p:spPr>
            <a:xfrm>
              <a:off x="22341259" y="23333123"/>
              <a:ext cx="423190" cy="194673"/>
            </a:xfrm>
            <a:prstGeom prst="rect">
              <a:avLst/>
            </a:prstGeom>
            <a:solidFill>
              <a:srgbClr val="FF4800"/>
            </a:solidFill>
            <a:ln w="12700">
              <a:noFill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de-DE" sz="1200" noProof="1">
                  <a:solidFill>
                    <a:schemeClr val="bg1"/>
                  </a:solidFill>
                  <a:latin typeface="Comic Sans MS" panose="030F0902030302020204" pitchFamily="66" charset="0"/>
                  <a:ea typeface="mplus Nerd Font regular" panose="020B0509020203020207"/>
                  <a:cs typeface="Roboto Condensed" charset="0"/>
                </a:rPr>
                <a:t>(handle</a:t>
              </a:r>
              <a:endParaRPr lang="en-US" sz="12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endParaRPr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E2E6E740-C4FC-414A-A9DD-6ACB3D9D10B8}"/>
                </a:ext>
              </a:extLst>
            </p:cNvPr>
            <p:cNvSpPr txBox="1"/>
            <p:nvPr/>
          </p:nvSpPr>
          <p:spPr>
            <a:xfrm>
              <a:off x="22728455" y="23333092"/>
              <a:ext cx="370849" cy="194673"/>
            </a:xfrm>
            <a:prstGeom prst="rect">
              <a:avLst/>
            </a:prstGeom>
            <a:solidFill>
              <a:srgbClr val="FF4800"/>
            </a:solidFill>
            <a:ln w="12700">
              <a:noFill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de-DE" sz="1200" noProof="1">
                  <a:solidFill>
                    <a:schemeClr val="bg1"/>
                  </a:solidFill>
                  <a:latin typeface="Comic Sans MS" panose="030F0902030302020204" pitchFamily="66" charset="0"/>
                  <a:ea typeface="mplus Nerd Font regular" panose="020B0509020203020207"/>
                  <a:cs typeface="Roboto Condensed" charset="0"/>
                </a:rPr>
                <a:t>+ size)</a:t>
              </a:r>
              <a:endParaRPr lang="en-US" sz="12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endParaRPr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B5C587E3-9E05-A44F-8EF3-20D69F2F9B50}"/>
                </a:ext>
              </a:extLst>
            </p:cNvPr>
            <p:cNvSpPr txBox="1"/>
            <p:nvPr/>
          </p:nvSpPr>
          <p:spPr>
            <a:xfrm>
              <a:off x="21842401" y="23326728"/>
              <a:ext cx="503226" cy="194673"/>
            </a:xfrm>
            <a:prstGeom prst="rect">
              <a:avLst/>
            </a:prstGeom>
            <a:solidFill>
              <a:srgbClr val="FF4800"/>
            </a:solidFill>
            <a:ln w="12700">
              <a:noFill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de-DE" sz="1200" noProof="1">
                  <a:solidFill>
                    <a:schemeClr val="bg1"/>
                  </a:solidFill>
                  <a:latin typeface="Comic Sans MS" panose="030F0902030302020204" pitchFamily="66" charset="0"/>
                  <a:ea typeface="mplus Nerd Font regular" panose="020B0509020203020207"/>
                  <a:cs typeface="Roboto Condensed" charset="0"/>
                </a:rPr>
                <a:t>meta data:</a:t>
              </a:r>
              <a:endParaRPr lang="en-US" sz="1200" noProof="1">
                <a:solidFill>
                  <a:schemeClr val="bg1"/>
                </a:solidFill>
                <a:latin typeface="Comic Sans MS" panose="030F0902030302020204" pitchFamily="66" charset="0"/>
                <a:ea typeface="mplus Nerd Font regular" panose="020B0509020203020207"/>
                <a:cs typeface="Roboto Condensed" charset="0"/>
              </a:endParaRPr>
            </a:p>
          </p:txBody>
        </p:sp>
      </p:grpSp>
      <p:cxnSp>
        <p:nvCxnSpPr>
          <p:cNvPr id="358" name="Connector: Elbow 95">
            <a:extLst>
              <a:ext uri="{FF2B5EF4-FFF2-40B4-BE49-F238E27FC236}">
                <a16:creationId xmlns:a16="http://schemas.microsoft.com/office/drawing/2014/main" id="{B20C8CCD-071C-E04B-9D38-2C6ECE6FAA6A}"/>
              </a:ext>
            </a:extLst>
          </p:cNvPr>
          <p:cNvCxnSpPr>
            <a:cxnSpLocks/>
            <a:stCxn id="355" idx="2"/>
            <a:endCxn id="339" idx="0"/>
          </p:cNvCxnSpPr>
          <p:nvPr/>
        </p:nvCxnSpPr>
        <p:spPr>
          <a:xfrm rot="16200000" flipH="1">
            <a:off x="4339212" y="2047065"/>
            <a:ext cx="773763" cy="2784887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Connector: Elbow 255">
            <a:extLst>
              <a:ext uri="{FF2B5EF4-FFF2-40B4-BE49-F238E27FC236}">
                <a16:creationId xmlns:a16="http://schemas.microsoft.com/office/drawing/2014/main" id="{E34D9EA2-39B2-8E4A-B869-FFD8323673F8}"/>
              </a:ext>
            </a:extLst>
          </p:cNvPr>
          <p:cNvCxnSpPr>
            <a:cxnSpLocks/>
            <a:stCxn id="345" idx="2"/>
            <a:endCxn id="339" idx="0"/>
          </p:cNvCxnSpPr>
          <p:nvPr/>
        </p:nvCxnSpPr>
        <p:spPr>
          <a:xfrm rot="5400000">
            <a:off x="7404475" y="1765316"/>
            <a:ext cx="775137" cy="3347012"/>
          </a:xfrm>
          <a:prstGeom prst="bentConnector3">
            <a:avLst>
              <a:gd name="adj1" fmla="val 50000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0" name="TextBox 359">
            <a:extLst>
              <a:ext uri="{FF2B5EF4-FFF2-40B4-BE49-F238E27FC236}">
                <a16:creationId xmlns:a16="http://schemas.microsoft.com/office/drawing/2014/main" id="{CA56497E-62D5-8E44-9568-46B1969C177F}"/>
              </a:ext>
            </a:extLst>
          </p:cNvPr>
          <p:cNvSpPr txBox="1"/>
          <p:nvPr/>
        </p:nvSpPr>
        <p:spPr>
          <a:xfrm>
            <a:off x="2020481" y="5057572"/>
            <a:ext cx="547028" cy="331589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FF4800"/>
            </a:bgClr>
          </a:pattFill>
          <a:ln w="12700">
            <a:solidFill>
              <a:schemeClr val="bg1"/>
            </a:solidFill>
          </a:ln>
        </p:spPr>
        <p:txBody>
          <a:bodyPr wrap="square" rtlCol="0" anchor="b">
            <a:noAutofit/>
          </a:bodyPr>
          <a:lstStyle/>
          <a:p>
            <a:pPr algn="ctr"/>
            <a:endParaRPr lang="en-US" sz="1050" b="1" noProof="1">
              <a:solidFill>
                <a:schemeClr val="bg1"/>
              </a:solidFill>
              <a:latin typeface="Comic Sans MS" panose="030F0902030302020204" pitchFamily="66" charset="0"/>
              <a:ea typeface="mplus Nerd Font regular" panose="020B0509020203020207"/>
              <a:cs typeface="Roboto Condensed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64FA8-A025-BB42-953D-782AB158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/>
              <a:t>04.11.2019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C225E-26C0-3441-A565-853A0DEE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M. Al-Turany, CHEP 2019, Adelaide,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EE9F3-90FF-334C-8C66-9750D62A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5B402B80-F273-49DE-8184-0C000D9C1D1B}" type="slidenum">
              <a:rPr lang="en-US" sz="1200" smtClean="0">
                <a:solidFill>
                  <a:srgbClr val="8B8B8B"/>
                </a:solidFill>
                <a:latin typeface="Calibri"/>
              </a:r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80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>
            <a:extLst>
              <a:ext uri="{FF2B5EF4-FFF2-40B4-BE49-F238E27FC236}">
                <a16:creationId xmlns:a16="http://schemas.microsoft.com/office/drawing/2014/main" id="{7E9B4374-5717-5F4B-A97E-1AC07973A0CB}"/>
              </a:ext>
            </a:extLst>
          </p:cNvPr>
          <p:cNvSpPr txBox="1"/>
          <p:nvPr/>
        </p:nvSpPr>
        <p:spPr>
          <a:xfrm>
            <a:off x="0" y="348342"/>
            <a:ext cx="12192000" cy="1115879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FairMQ </a:t>
            </a:r>
            <a:r>
              <a:rPr lang="de-DE" sz="4000" b="1" dirty="0" err="1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Shared</a:t>
            </a:r>
            <a:r>
              <a:rPr lang="de-DE" sz="4000" b="1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Memory Transport</a:t>
            </a:r>
          </a:p>
          <a:p>
            <a:pPr algn="ctr"/>
            <a:r>
              <a:rPr lang="de-DE" sz="2400" dirty="0"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Implementation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69FB37A-2B69-6646-AD4B-CAB81862664C}"/>
              </a:ext>
            </a:extLst>
          </p:cNvPr>
          <p:cNvSpPr/>
          <p:nvPr/>
        </p:nvSpPr>
        <p:spPr>
          <a:xfrm>
            <a:off x="339213" y="1868040"/>
            <a:ext cx="114889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DA861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boost::</a:t>
            </a:r>
            <a:r>
              <a:rPr lang="en-US" sz="2800" dirty="0" err="1">
                <a:solidFill>
                  <a:srgbClr val="0DA861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interprocess</a:t>
            </a:r>
            <a:r>
              <a:rPr lang="en-US" sz="2800" dirty="0">
                <a:solidFill>
                  <a:srgbClr val="0DA861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library for management and allocation of shared memory - cross-platform shared memory implementation with many features such as different allocation algorithms, </a:t>
            </a:r>
            <a:r>
              <a:rPr lang="en-US" sz="2800" dirty="0" err="1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shmem</a:t>
            </a:r>
            <a:r>
              <a:rPr lang="en-US" sz="2800" dirty="0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STL-like containers, </a:t>
            </a:r>
            <a:r>
              <a:rPr lang="en-US" sz="2800" dirty="0" err="1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shmem</a:t>
            </a:r>
            <a:r>
              <a:rPr lang="en-US" sz="2800" dirty="0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smart pointers, message queues and many more.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B050"/>
              </a:solidFill>
              <a:latin typeface="Comic Sans MS" panose="030F0902030302020204" pitchFamily="66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B05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ZeroMQ</a:t>
            </a:r>
            <a:r>
              <a:rPr lang="en-US" sz="2800" dirty="0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 library for transfer of the meta information associated with the memory – allows us to reuse communication patterns of ZeroMQ (PUSH/PULL, PAIR, REQ/REP) and offers higher performance than boost::</a:t>
            </a:r>
            <a:r>
              <a:rPr lang="en-US" sz="2800" dirty="0" err="1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interprocess</a:t>
            </a:r>
            <a:r>
              <a:rPr lang="en-US" sz="2800" dirty="0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::</a:t>
            </a:r>
            <a:r>
              <a:rPr lang="en-US" sz="2800" dirty="0" err="1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message_queue</a:t>
            </a:r>
            <a:r>
              <a:rPr lang="en-US" sz="2800" dirty="0">
                <a:solidFill>
                  <a:srgbClr val="000000"/>
                </a:solidFill>
                <a:latin typeface="Comic Sans MS" panose="030F0902030302020204" pitchFamily="66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7511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10062</TotalTime>
  <Words>1976</Words>
  <Application>Microsoft Macintosh PowerPoint</Application>
  <PresentationFormat>Widescreen</PresentationFormat>
  <Paragraphs>531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-apple-system</vt:lpstr>
      <vt:lpstr>Arial</vt:lpstr>
      <vt:lpstr>Arial Rounded MT Bold</vt:lpstr>
      <vt:lpstr>ArialMT</vt:lpstr>
      <vt:lpstr>Calibri</vt:lpstr>
      <vt:lpstr>Calibri Light</vt:lpstr>
      <vt:lpstr>Comic Sans MS</vt:lpstr>
      <vt:lpstr>Helvetica</vt:lpstr>
      <vt:lpstr>Helvetica Light</vt:lpstr>
      <vt:lpstr>Helvetica Neue Medium</vt:lpstr>
      <vt:lpstr>mplus Nerd Font regular</vt:lpstr>
      <vt:lpstr>Oswald</vt:lpstr>
      <vt:lpstr>Roboto Condensed</vt:lpstr>
      <vt:lpstr>Roboto Condensed Light</vt:lpstr>
      <vt:lpstr>Roboto Mono</vt:lpstr>
      <vt:lpstr>Office Theme</vt:lpstr>
      <vt:lpstr>ALFA: A framework for building distributed applications </vt:lpstr>
      <vt:lpstr>Developed in common by FairRoot Group (GSI),  FAIR experiments and ALICE  </vt:lpstr>
      <vt:lpstr>ALFA has a data-flow based model:</vt:lpstr>
      <vt:lpstr>Works locally and across most networks!</vt:lpstr>
      <vt:lpstr>ALFA building block (FairMQ Devices) </vt:lpstr>
      <vt:lpstr>PowerPoint Presentation</vt:lpstr>
      <vt:lpstr>PowerPoint Presentation</vt:lpstr>
      <vt:lpstr>FairMQ Shared Memory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only TCP/IP but also RDMA</vt:lpstr>
      <vt:lpstr>PowerPoint Presentation</vt:lpstr>
      <vt:lpstr>PowerPoint Presentation</vt:lpstr>
      <vt:lpstr>Controlling FairMQ state machine</vt:lpstr>
      <vt:lpstr>Controlling FairMQ state machine: on one device: </vt:lpstr>
      <vt:lpstr>PowerPoint Presentation</vt:lpstr>
      <vt:lpstr>PowerPoint Presentation</vt:lpstr>
      <vt:lpstr>PowerPoint Presentation</vt:lpstr>
      <vt:lpstr>DDS-control</vt:lpstr>
      <vt:lpstr>PowerPoint Presentation</vt:lpstr>
      <vt:lpstr>PowerPoint Presentation</vt:lpstr>
      <vt:lpstr>Summary </vt:lpstr>
      <vt:lpstr>Backup</vt:lpstr>
      <vt:lpstr>asiofi  (C++ Boost.Asio language bindings for OFI libfabric)</vt:lpstr>
      <vt:lpstr>PMIx  (Process Management Interface for Exascale)</vt:lpstr>
      <vt:lpstr>FairMQ State Machine &amp; Example ECS Command Mapping</vt:lpstr>
      <vt:lpstr>Distributed Simulation with FairMQ</vt:lpstr>
      <vt:lpstr>FairMQ-based parallel simulation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m00n</dc:creator>
  <cp:lastModifiedBy>Mohammad Al-Turany</cp:lastModifiedBy>
  <cp:revision>790</cp:revision>
  <cp:lastPrinted>2017-07-20T11:38:23Z</cp:lastPrinted>
  <dcterms:modified xsi:type="dcterms:W3CDTF">2019-11-03T13:58:55Z</dcterms:modified>
</cp:coreProperties>
</file>