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3.xml" ContentType="application/vnd.openxmlformats-officedocument.presentationml.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5.xml" ContentType="application/vnd.openxmlformats-officedocument.presentationml.notesSlide+xml"/>
  <Override PartName="/ppt/comments/comment4.xml" ContentType="application/vnd.openxmlformats-officedocument.presentationml.comments+xml"/>
  <Override PartName="/ppt/notesSlides/notesSlide26.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7.xml" ContentType="application/vnd.openxmlformats-officedocument.presentationml.notesSlide+xml"/>
  <Override PartName="/ppt/comments/comment7.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8.xml" ContentType="application/vnd.openxmlformats-officedocument.presentationml.comment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1" r:id="rId2"/>
    <p:sldId id="258" r:id="rId3"/>
    <p:sldId id="304" r:id="rId4"/>
    <p:sldId id="314" r:id="rId5"/>
    <p:sldId id="331" r:id="rId6"/>
    <p:sldId id="277" r:id="rId7"/>
    <p:sldId id="297" r:id="rId8"/>
    <p:sldId id="267" r:id="rId9"/>
    <p:sldId id="345" r:id="rId10"/>
    <p:sldId id="268" r:id="rId11"/>
    <p:sldId id="282" r:id="rId12"/>
    <p:sldId id="332" r:id="rId13"/>
    <p:sldId id="276" r:id="rId14"/>
    <p:sldId id="285" r:id="rId15"/>
    <p:sldId id="272" r:id="rId16"/>
    <p:sldId id="334" r:id="rId17"/>
    <p:sldId id="273" r:id="rId18"/>
    <p:sldId id="305" r:id="rId19"/>
    <p:sldId id="306" r:id="rId20"/>
    <p:sldId id="307" r:id="rId21"/>
    <p:sldId id="308" r:id="rId22"/>
    <p:sldId id="343" r:id="rId23"/>
    <p:sldId id="279" r:id="rId24"/>
    <p:sldId id="313" r:id="rId25"/>
    <p:sldId id="315" r:id="rId26"/>
    <p:sldId id="320" r:id="rId27"/>
    <p:sldId id="339" r:id="rId28"/>
    <p:sldId id="316" r:id="rId29"/>
    <p:sldId id="322" r:id="rId30"/>
    <p:sldId id="340" r:id="rId31"/>
    <p:sldId id="341" r:id="rId32"/>
    <p:sldId id="317" r:id="rId33"/>
    <p:sldId id="323" r:id="rId34"/>
    <p:sldId id="318" r:id="rId35"/>
    <p:sldId id="294" r:id="rId36"/>
    <p:sldId id="319" r:id="rId37"/>
    <p:sldId id="295" r:id="rId38"/>
    <p:sldId id="309" r:id="rId39"/>
    <p:sldId id="321" r:id="rId40"/>
    <p:sldId id="335" r:id="rId41"/>
    <p:sldId id="336" r:id="rId42"/>
    <p:sldId id="337" r:id="rId43"/>
    <p:sldId id="338" r:id="rId44"/>
    <p:sldId id="274" r:id="rId45"/>
    <p:sldId id="326" r:id="rId46"/>
    <p:sldId id="303" r:id="rId47"/>
    <p:sldId id="296" r:id="rId48"/>
    <p:sldId id="344" r:id="rId49"/>
    <p:sldId id="280" r:id="rId50"/>
    <p:sldId id="275" r:id="rId51"/>
    <p:sldId id="342" r:id="rId52"/>
    <p:sldId id="327" r:id="rId53"/>
    <p:sldId id="281" r:id="rId54"/>
    <p:sldId id="271" r:id="rId55"/>
    <p:sldId id="325" r:id="rId56"/>
    <p:sldId id="329"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B180FC5-72DE-4987-B240-B2DE2FAA0BCD}">
          <p14:sldIdLst>
            <p14:sldId id="261"/>
            <p14:sldId id="258"/>
            <p14:sldId id="304"/>
            <p14:sldId id="314"/>
            <p14:sldId id="331"/>
            <p14:sldId id="277"/>
            <p14:sldId id="297"/>
            <p14:sldId id="267"/>
            <p14:sldId id="345"/>
            <p14:sldId id="268"/>
            <p14:sldId id="282"/>
            <p14:sldId id="332"/>
            <p14:sldId id="276"/>
            <p14:sldId id="285"/>
            <p14:sldId id="272"/>
            <p14:sldId id="334"/>
            <p14:sldId id="273"/>
            <p14:sldId id="305"/>
            <p14:sldId id="306"/>
            <p14:sldId id="307"/>
            <p14:sldId id="308"/>
            <p14:sldId id="343"/>
            <p14:sldId id="279"/>
            <p14:sldId id="313"/>
            <p14:sldId id="315"/>
            <p14:sldId id="320"/>
            <p14:sldId id="339"/>
            <p14:sldId id="316"/>
            <p14:sldId id="322"/>
            <p14:sldId id="340"/>
            <p14:sldId id="341"/>
            <p14:sldId id="317"/>
            <p14:sldId id="323"/>
            <p14:sldId id="318"/>
            <p14:sldId id="294"/>
            <p14:sldId id="319"/>
            <p14:sldId id="295"/>
            <p14:sldId id="309"/>
            <p14:sldId id="321"/>
            <p14:sldId id="335"/>
            <p14:sldId id="336"/>
            <p14:sldId id="337"/>
            <p14:sldId id="338"/>
            <p14:sldId id="274"/>
            <p14:sldId id="326"/>
            <p14:sldId id="303"/>
            <p14:sldId id="296"/>
            <p14:sldId id="344"/>
            <p14:sldId id="280"/>
            <p14:sldId id="275"/>
            <p14:sldId id="342"/>
            <p14:sldId id="327"/>
            <p14:sldId id="281"/>
            <p14:sldId id="271"/>
            <p14:sldId id="325"/>
            <p14:sldId id="3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iska" initials="F" lastIdx="2" clrIdx="0">
    <p:extLst>
      <p:ext uri="{19B8F6BF-5375-455C-9EA6-DF929625EA0E}">
        <p15:presenceInfo xmlns:p15="http://schemas.microsoft.com/office/powerpoint/2012/main" userId="Franzi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78664" autoAdjust="0"/>
  </p:normalViewPr>
  <p:slideViewPr>
    <p:cSldViewPr snapToGrid="0">
      <p:cViewPr varScale="1">
        <p:scale>
          <a:sx n="53" d="100"/>
          <a:sy n="53"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9T07:07:22.896" idx="1">
    <p:pos x="3784" y="1179"/>
    <p:text>anderen Katalog auch aufführen?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11-20T17:19:08.114" idx="2">
    <p:pos x="6602" y="3270"/>
    <p:text>geprüft, Version 1.6 ist aktuell
https://www.eurocris.org/cerif/feature-tour/cerif-16</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86426-4BB6-4440-99CE-3E3B5309BD9D}"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de-DE"/>
        </a:p>
      </dgm:t>
    </dgm:pt>
    <dgm:pt modelId="{A77F6BC6-D2DF-4F5F-AD02-B7EE1BE6FA14}">
      <dgm:prSet phldrT="[Text]"/>
      <dgm:spPr/>
      <dgm:t>
        <a:bodyPr/>
        <a:lstStyle/>
        <a:p>
          <a:r>
            <a:rPr lang="de-DE" dirty="0"/>
            <a:t>Metadaten-schemata</a:t>
          </a:r>
        </a:p>
      </dgm:t>
    </dgm:pt>
    <dgm:pt modelId="{4ABBC361-8993-418D-A1D9-CDB4A467C022}" type="parTrans" cxnId="{A8771B27-4ABD-41A0-9CAE-2C3F54A03CFC}">
      <dgm:prSet/>
      <dgm:spPr/>
      <dgm:t>
        <a:bodyPr/>
        <a:lstStyle/>
        <a:p>
          <a:endParaRPr lang="de-DE"/>
        </a:p>
      </dgm:t>
    </dgm:pt>
    <dgm:pt modelId="{FA1B83F5-7E05-4981-B491-3D16E358CD87}" type="sibTrans" cxnId="{A8771B27-4ABD-41A0-9CAE-2C3F54A03CFC}">
      <dgm:prSet/>
      <dgm:spPr/>
      <dgm:t>
        <a:bodyPr/>
        <a:lstStyle/>
        <a:p>
          <a:endParaRPr lang="de-DE"/>
        </a:p>
      </dgm:t>
    </dgm:pt>
    <dgm:pt modelId="{311382F8-F38E-43CC-88DA-4C6F4C2A7B74}">
      <dgm:prSet phldrT="[Text]"/>
      <dgm:spPr/>
      <dgm:t>
        <a:bodyPr/>
        <a:lstStyle/>
        <a:p>
          <a:r>
            <a:rPr lang="de-DE" dirty="0"/>
            <a:t>Qualitäts-</a:t>
          </a:r>
          <a:br>
            <a:rPr lang="de-DE" dirty="0"/>
          </a:br>
          <a:r>
            <a:rPr lang="de-DE" dirty="0" err="1"/>
            <a:t>kriterien</a:t>
          </a:r>
          <a:endParaRPr lang="de-DE" dirty="0"/>
        </a:p>
      </dgm:t>
    </dgm:pt>
    <dgm:pt modelId="{77B5F15E-67FE-446F-A42F-D4DC6F654B54}" type="parTrans" cxnId="{6792AB12-D4D0-4618-982F-8CC6600983CB}">
      <dgm:prSet/>
      <dgm:spPr/>
      <dgm:t>
        <a:bodyPr/>
        <a:lstStyle/>
        <a:p>
          <a:endParaRPr lang="de-DE"/>
        </a:p>
      </dgm:t>
    </dgm:pt>
    <dgm:pt modelId="{23B2188C-B0F1-42AC-BBF8-BB41F4AC9ECE}" type="sibTrans" cxnId="{6792AB12-D4D0-4618-982F-8CC6600983CB}">
      <dgm:prSet/>
      <dgm:spPr/>
      <dgm:t>
        <a:bodyPr/>
        <a:lstStyle/>
        <a:p>
          <a:endParaRPr lang="de-DE"/>
        </a:p>
      </dgm:t>
    </dgm:pt>
    <dgm:pt modelId="{BD41EC01-A1E6-42F7-B24C-90E93E115B7A}">
      <dgm:prSet phldrT="[Text]"/>
      <dgm:spPr/>
      <dgm:t>
        <a:bodyPr/>
        <a:lstStyle/>
        <a:p>
          <a:r>
            <a:rPr lang="de-DE"/>
            <a:t>Bewertungs-</a:t>
          </a:r>
          <a:br>
            <a:rPr lang="de-DE"/>
          </a:br>
          <a:r>
            <a:rPr lang="de-DE"/>
            <a:t>kategorien</a:t>
          </a:r>
          <a:endParaRPr lang="de-DE" dirty="0"/>
        </a:p>
      </dgm:t>
    </dgm:pt>
    <dgm:pt modelId="{2BF71C44-5FCD-4D48-BE2C-EE5E36D102CD}" type="parTrans" cxnId="{FA4B9A46-ED93-4A31-95E0-30B7713F2BFA}">
      <dgm:prSet/>
      <dgm:spPr/>
      <dgm:t>
        <a:bodyPr/>
        <a:lstStyle/>
        <a:p>
          <a:endParaRPr lang="de-DE"/>
        </a:p>
      </dgm:t>
    </dgm:pt>
    <dgm:pt modelId="{B0DC8154-3495-4F07-AED5-C9844D800991}" type="sibTrans" cxnId="{FA4B9A46-ED93-4A31-95E0-30B7713F2BFA}">
      <dgm:prSet/>
      <dgm:spPr/>
      <dgm:t>
        <a:bodyPr/>
        <a:lstStyle/>
        <a:p>
          <a:endParaRPr lang="de-DE"/>
        </a:p>
      </dgm:t>
    </dgm:pt>
    <dgm:pt modelId="{812706AE-A932-4523-85F0-A6B76B96A9B3}">
      <dgm:prSet/>
      <dgm:spPr/>
      <dgm:t>
        <a:bodyPr/>
        <a:lstStyle/>
        <a:p>
          <a:r>
            <a:rPr lang="de-DE"/>
            <a:t>Bewertung und Vergleich</a:t>
          </a:r>
          <a:endParaRPr lang="de-DE" dirty="0"/>
        </a:p>
      </dgm:t>
    </dgm:pt>
    <dgm:pt modelId="{748DCB01-CAC2-40ED-92B3-CC747D6E56EC}" type="parTrans" cxnId="{F5D1F5E7-6B03-4BA7-969B-9CA42EEE875A}">
      <dgm:prSet/>
      <dgm:spPr/>
      <dgm:t>
        <a:bodyPr/>
        <a:lstStyle/>
        <a:p>
          <a:endParaRPr lang="de-DE"/>
        </a:p>
      </dgm:t>
    </dgm:pt>
    <dgm:pt modelId="{A7E87F26-730B-4512-8AC7-45938D616FE2}" type="sibTrans" cxnId="{F5D1F5E7-6B03-4BA7-969B-9CA42EEE875A}">
      <dgm:prSet/>
      <dgm:spPr/>
      <dgm:t>
        <a:bodyPr/>
        <a:lstStyle/>
        <a:p>
          <a:endParaRPr lang="de-DE"/>
        </a:p>
      </dgm:t>
    </dgm:pt>
    <dgm:pt modelId="{CEB98AB8-0D27-4E09-BFEC-92C44CB372CA}" type="pres">
      <dgm:prSet presAssocID="{F8C86426-4BB6-4440-99CE-3E3B5309BD9D}" presName="Name0" presStyleCnt="0">
        <dgm:presLayoutVars>
          <dgm:dir/>
          <dgm:animLvl val="lvl"/>
          <dgm:resizeHandles val="exact"/>
        </dgm:presLayoutVars>
      </dgm:prSet>
      <dgm:spPr/>
    </dgm:pt>
    <dgm:pt modelId="{24EF8F7D-6195-4316-AE24-0A50269EFDB7}" type="pres">
      <dgm:prSet presAssocID="{A77F6BC6-D2DF-4F5F-AD02-B7EE1BE6FA14}" presName="parTxOnly" presStyleLbl="node1" presStyleIdx="0" presStyleCnt="4">
        <dgm:presLayoutVars>
          <dgm:chMax val="0"/>
          <dgm:chPref val="0"/>
          <dgm:bulletEnabled val="1"/>
        </dgm:presLayoutVars>
      </dgm:prSet>
      <dgm:spPr/>
    </dgm:pt>
    <dgm:pt modelId="{72286FE0-48C1-4A02-8488-58B4F13BDF43}" type="pres">
      <dgm:prSet presAssocID="{FA1B83F5-7E05-4981-B491-3D16E358CD87}" presName="parTxOnlySpace" presStyleCnt="0"/>
      <dgm:spPr/>
    </dgm:pt>
    <dgm:pt modelId="{0B2DE6E8-135C-4497-ADA1-16B908A479D4}" type="pres">
      <dgm:prSet presAssocID="{311382F8-F38E-43CC-88DA-4C6F4C2A7B74}" presName="parTxOnly" presStyleLbl="node1" presStyleIdx="1" presStyleCnt="4">
        <dgm:presLayoutVars>
          <dgm:chMax val="0"/>
          <dgm:chPref val="0"/>
          <dgm:bulletEnabled val="1"/>
        </dgm:presLayoutVars>
      </dgm:prSet>
      <dgm:spPr/>
    </dgm:pt>
    <dgm:pt modelId="{D8727E68-81C7-46B0-B3DD-621BA1EF09DC}" type="pres">
      <dgm:prSet presAssocID="{23B2188C-B0F1-42AC-BBF8-BB41F4AC9ECE}" presName="parTxOnlySpace" presStyleCnt="0"/>
      <dgm:spPr/>
    </dgm:pt>
    <dgm:pt modelId="{43360C26-4B02-4A22-88C7-B17C0928E4D3}" type="pres">
      <dgm:prSet presAssocID="{BD41EC01-A1E6-42F7-B24C-90E93E115B7A}" presName="parTxOnly" presStyleLbl="node1" presStyleIdx="2" presStyleCnt="4">
        <dgm:presLayoutVars>
          <dgm:chMax val="0"/>
          <dgm:chPref val="0"/>
          <dgm:bulletEnabled val="1"/>
        </dgm:presLayoutVars>
      </dgm:prSet>
      <dgm:spPr/>
    </dgm:pt>
    <dgm:pt modelId="{038D8913-AE6B-46E3-BCD9-C8583A7DB3F8}" type="pres">
      <dgm:prSet presAssocID="{B0DC8154-3495-4F07-AED5-C9844D800991}" presName="parTxOnlySpace" presStyleCnt="0"/>
      <dgm:spPr/>
    </dgm:pt>
    <dgm:pt modelId="{5B2F1590-B3EF-4EA3-A47C-9F1823E0544B}" type="pres">
      <dgm:prSet presAssocID="{812706AE-A932-4523-85F0-A6B76B96A9B3}" presName="parTxOnly" presStyleLbl="node1" presStyleIdx="3" presStyleCnt="4">
        <dgm:presLayoutVars>
          <dgm:chMax val="0"/>
          <dgm:chPref val="0"/>
          <dgm:bulletEnabled val="1"/>
        </dgm:presLayoutVars>
      </dgm:prSet>
      <dgm:spPr/>
    </dgm:pt>
  </dgm:ptLst>
  <dgm:cxnLst>
    <dgm:cxn modelId="{6792AB12-D4D0-4618-982F-8CC6600983CB}" srcId="{F8C86426-4BB6-4440-99CE-3E3B5309BD9D}" destId="{311382F8-F38E-43CC-88DA-4C6F4C2A7B74}" srcOrd="1" destOrd="0" parTransId="{77B5F15E-67FE-446F-A42F-D4DC6F654B54}" sibTransId="{23B2188C-B0F1-42AC-BBF8-BB41F4AC9ECE}"/>
    <dgm:cxn modelId="{A8771B27-4ABD-41A0-9CAE-2C3F54A03CFC}" srcId="{F8C86426-4BB6-4440-99CE-3E3B5309BD9D}" destId="{A77F6BC6-D2DF-4F5F-AD02-B7EE1BE6FA14}" srcOrd="0" destOrd="0" parTransId="{4ABBC361-8993-418D-A1D9-CDB4A467C022}" sibTransId="{FA1B83F5-7E05-4981-B491-3D16E358CD87}"/>
    <dgm:cxn modelId="{FA4B9A46-ED93-4A31-95E0-30B7713F2BFA}" srcId="{F8C86426-4BB6-4440-99CE-3E3B5309BD9D}" destId="{BD41EC01-A1E6-42F7-B24C-90E93E115B7A}" srcOrd="2" destOrd="0" parTransId="{2BF71C44-5FCD-4D48-BE2C-EE5E36D102CD}" sibTransId="{B0DC8154-3495-4F07-AED5-C9844D800991}"/>
    <dgm:cxn modelId="{0CA41348-9B45-4FB7-B44A-FF9973874072}" type="presOf" srcId="{812706AE-A932-4523-85F0-A6B76B96A9B3}" destId="{5B2F1590-B3EF-4EA3-A47C-9F1823E0544B}" srcOrd="0" destOrd="0" presId="urn:microsoft.com/office/officeart/2005/8/layout/chevron1"/>
    <dgm:cxn modelId="{636E0D71-08AD-42BC-A243-CFD9765B6024}" type="presOf" srcId="{BD41EC01-A1E6-42F7-B24C-90E93E115B7A}" destId="{43360C26-4B02-4A22-88C7-B17C0928E4D3}" srcOrd="0" destOrd="0" presId="urn:microsoft.com/office/officeart/2005/8/layout/chevron1"/>
    <dgm:cxn modelId="{795C2475-D2F4-455A-950D-EBC9AA6566EB}" type="presOf" srcId="{F8C86426-4BB6-4440-99CE-3E3B5309BD9D}" destId="{CEB98AB8-0D27-4E09-BFEC-92C44CB372CA}" srcOrd="0" destOrd="0" presId="urn:microsoft.com/office/officeart/2005/8/layout/chevron1"/>
    <dgm:cxn modelId="{3129CF9E-D7E7-441D-AED6-05F025122146}" type="presOf" srcId="{A77F6BC6-D2DF-4F5F-AD02-B7EE1BE6FA14}" destId="{24EF8F7D-6195-4316-AE24-0A50269EFDB7}" srcOrd="0" destOrd="0" presId="urn:microsoft.com/office/officeart/2005/8/layout/chevron1"/>
    <dgm:cxn modelId="{F5D1F5E7-6B03-4BA7-969B-9CA42EEE875A}" srcId="{F8C86426-4BB6-4440-99CE-3E3B5309BD9D}" destId="{812706AE-A932-4523-85F0-A6B76B96A9B3}" srcOrd="3" destOrd="0" parTransId="{748DCB01-CAC2-40ED-92B3-CC747D6E56EC}" sibTransId="{A7E87F26-730B-4512-8AC7-45938D616FE2}"/>
    <dgm:cxn modelId="{A07DD0F2-8481-41E9-9DD8-6020AE31F74E}" type="presOf" srcId="{311382F8-F38E-43CC-88DA-4C6F4C2A7B74}" destId="{0B2DE6E8-135C-4497-ADA1-16B908A479D4}" srcOrd="0" destOrd="0" presId="urn:microsoft.com/office/officeart/2005/8/layout/chevron1"/>
    <dgm:cxn modelId="{5D73296E-49DC-48A5-9DF9-7053CC1D4CB6}" type="presParOf" srcId="{CEB98AB8-0D27-4E09-BFEC-92C44CB372CA}" destId="{24EF8F7D-6195-4316-AE24-0A50269EFDB7}" srcOrd="0" destOrd="0" presId="urn:microsoft.com/office/officeart/2005/8/layout/chevron1"/>
    <dgm:cxn modelId="{A0022CCB-44C3-4050-86DC-F19DD695A839}" type="presParOf" srcId="{CEB98AB8-0D27-4E09-BFEC-92C44CB372CA}" destId="{72286FE0-48C1-4A02-8488-58B4F13BDF43}" srcOrd="1" destOrd="0" presId="urn:microsoft.com/office/officeart/2005/8/layout/chevron1"/>
    <dgm:cxn modelId="{0D357263-4D56-4251-87DC-D357F690022C}" type="presParOf" srcId="{CEB98AB8-0D27-4E09-BFEC-92C44CB372CA}" destId="{0B2DE6E8-135C-4497-ADA1-16B908A479D4}" srcOrd="2" destOrd="0" presId="urn:microsoft.com/office/officeart/2005/8/layout/chevron1"/>
    <dgm:cxn modelId="{2F1091FD-8598-4C37-A18F-03DE44AFB28F}" type="presParOf" srcId="{CEB98AB8-0D27-4E09-BFEC-92C44CB372CA}" destId="{D8727E68-81C7-46B0-B3DD-621BA1EF09DC}" srcOrd="3" destOrd="0" presId="urn:microsoft.com/office/officeart/2005/8/layout/chevron1"/>
    <dgm:cxn modelId="{8D357E92-A5BB-4FE8-A4DA-5EFB59A2243F}" type="presParOf" srcId="{CEB98AB8-0D27-4E09-BFEC-92C44CB372CA}" destId="{43360C26-4B02-4A22-88C7-B17C0928E4D3}" srcOrd="4" destOrd="0" presId="urn:microsoft.com/office/officeart/2005/8/layout/chevron1"/>
    <dgm:cxn modelId="{7CFF7F42-66CD-4D3E-9765-8BABEBE319D9}" type="presParOf" srcId="{CEB98AB8-0D27-4E09-BFEC-92C44CB372CA}" destId="{038D8913-AE6B-46E3-BCD9-C8583A7DB3F8}" srcOrd="5" destOrd="0" presId="urn:microsoft.com/office/officeart/2005/8/layout/chevron1"/>
    <dgm:cxn modelId="{FE43D77E-DE10-434E-BFB6-4B0FA1DF5101}" type="presParOf" srcId="{CEB98AB8-0D27-4E09-BFEC-92C44CB372CA}" destId="{5B2F1590-B3EF-4EA3-A47C-9F1823E0544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86426-4BB6-4440-99CE-3E3B5309BD9D}"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de-DE"/>
        </a:p>
      </dgm:t>
    </dgm:pt>
    <dgm:pt modelId="{A77F6BC6-D2DF-4F5F-AD02-B7EE1BE6FA14}">
      <dgm:prSet phldrT="[Text]"/>
      <dgm:spPr/>
      <dgm:t>
        <a:bodyPr/>
        <a:lstStyle/>
        <a:p>
          <a:r>
            <a:rPr lang="de-DE" dirty="0"/>
            <a:t>Metadaten-schemata</a:t>
          </a:r>
        </a:p>
      </dgm:t>
    </dgm:pt>
    <dgm:pt modelId="{4ABBC361-8993-418D-A1D9-CDB4A467C022}" type="parTrans" cxnId="{A8771B27-4ABD-41A0-9CAE-2C3F54A03CFC}">
      <dgm:prSet/>
      <dgm:spPr/>
      <dgm:t>
        <a:bodyPr/>
        <a:lstStyle/>
        <a:p>
          <a:endParaRPr lang="de-DE"/>
        </a:p>
      </dgm:t>
    </dgm:pt>
    <dgm:pt modelId="{FA1B83F5-7E05-4981-B491-3D16E358CD87}" type="sibTrans" cxnId="{A8771B27-4ABD-41A0-9CAE-2C3F54A03CFC}">
      <dgm:prSet/>
      <dgm:spPr/>
      <dgm:t>
        <a:bodyPr/>
        <a:lstStyle/>
        <a:p>
          <a:endParaRPr lang="de-DE"/>
        </a:p>
      </dgm:t>
    </dgm:pt>
    <dgm:pt modelId="{311382F8-F38E-43CC-88DA-4C6F4C2A7B74}">
      <dgm:prSet phldrT="[Text]"/>
      <dgm:spPr/>
      <dgm:t>
        <a:bodyPr/>
        <a:lstStyle/>
        <a:p>
          <a:r>
            <a:rPr lang="de-DE" dirty="0"/>
            <a:t>Qualitäts-</a:t>
          </a:r>
          <a:br>
            <a:rPr lang="de-DE" dirty="0"/>
          </a:br>
          <a:r>
            <a:rPr lang="de-DE" dirty="0" err="1"/>
            <a:t>kriterien</a:t>
          </a:r>
          <a:endParaRPr lang="de-DE" dirty="0"/>
        </a:p>
      </dgm:t>
    </dgm:pt>
    <dgm:pt modelId="{77B5F15E-67FE-446F-A42F-D4DC6F654B54}" type="parTrans" cxnId="{6792AB12-D4D0-4618-982F-8CC6600983CB}">
      <dgm:prSet/>
      <dgm:spPr/>
      <dgm:t>
        <a:bodyPr/>
        <a:lstStyle/>
        <a:p>
          <a:endParaRPr lang="de-DE"/>
        </a:p>
      </dgm:t>
    </dgm:pt>
    <dgm:pt modelId="{23B2188C-B0F1-42AC-BBF8-BB41F4AC9ECE}" type="sibTrans" cxnId="{6792AB12-D4D0-4618-982F-8CC6600983CB}">
      <dgm:prSet/>
      <dgm:spPr/>
      <dgm:t>
        <a:bodyPr/>
        <a:lstStyle/>
        <a:p>
          <a:endParaRPr lang="de-DE"/>
        </a:p>
      </dgm:t>
    </dgm:pt>
    <dgm:pt modelId="{BD41EC01-A1E6-42F7-B24C-90E93E115B7A}">
      <dgm:prSet phldrT="[Text]"/>
      <dgm:spPr/>
      <dgm:t>
        <a:bodyPr/>
        <a:lstStyle/>
        <a:p>
          <a:r>
            <a:rPr lang="de-DE"/>
            <a:t>Bewertungs-</a:t>
          </a:r>
          <a:br>
            <a:rPr lang="de-DE"/>
          </a:br>
          <a:r>
            <a:rPr lang="de-DE"/>
            <a:t>kategorien</a:t>
          </a:r>
          <a:endParaRPr lang="de-DE" dirty="0"/>
        </a:p>
      </dgm:t>
    </dgm:pt>
    <dgm:pt modelId="{2BF71C44-5FCD-4D48-BE2C-EE5E36D102CD}" type="parTrans" cxnId="{FA4B9A46-ED93-4A31-95E0-30B7713F2BFA}">
      <dgm:prSet/>
      <dgm:spPr/>
      <dgm:t>
        <a:bodyPr/>
        <a:lstStyle/>
        <a:p>
          <a:endParaRPr lang="de-DE"/>
        </a:p>
      </dgm:t>
    </dgm:pt>
    <dgm:pt modelId="{B0DC8154-3495-4F07-AED5-C9844D800991}" type="sibTrans" cxnId="{FA4B9A46-ED93-4A31-95E0-30B7713F2BFA}">
      <dgm:prSet/>
      <dgm:spPr/>
      <dgm:t>
        <a:bodyPr/>
        <a:lstStyle/>
        <a:p>
          <a:endParaRPr lang="de-DE"/>
        </a:p>
      </dgm:t>
    </dgm:pt>
    <dgm:pt modelId="{812706AE-A932-4523-85F0-A6B76B96A9B3}">
      <dgm:prSet/>
      <dgm:spPr/>
      <dgm:t>
        <a:bodyPr/>
        <a:lstStyle/>
        <a:p>
          <a:r>
            <a:rPr lang="de-DE"/>
            <a:t>Bewertung und Vergleich</a:t>
          </a:r>
          <a:endParaRPr lang="de-DE" dirty="0"/>
        </a:p>
      </dgm:t>
    </dgm:pt>
    <dgm:pt modelId="{748DCB01-CAC2-40ED-92B3-CC747D6E56EC}" type="parTrans" cxnId="{F5D1F5E7-6B03-4BA7-969B-9CA42EEE875A}">
      <dgm:prSet/>
      <dgm:spPr/>
      <dgm:t>
        <a:bodyPr/>
        <a:lstStyle/>
        <a:p>
          <a:endParaRPr lang="de-DE"/>
        </a:p>
      </dgm:t>
    </dgm:pt>
    <dgm:pt modelId="{A7E87F26-730B-4512-8AC7-45938D616FE2}" type="sibTrans" cxnId="{F5D1F5E7-6B03-4BA7-969B-9CA42EEE875A}">
      <dgm:prSet/>
      <dgm:spPr/>
      <dgm:t>
        <a:bodyPr/>
        <a:lstStyle/>
        <a:p>
          <a:endParaRPr lang="de-DE"/>
        </a:p>
      </dgm:t>
    </dgm:pt>
    <dgm:pt modelId="{CEB98AB8-0D27-4E09-BFEC-92C44CB372CA}" type="pres">
      <dgm:prSet presAssocID="{F8C86426-4BB6-4440-99CE-3E3B5309BD9D}" presName="Name0" presStyleCnt="0">
        <dgm:presLayoutVars>
          <dgm:dir/>
          <dgm:animLvl val="lvl"/>
          <dgm:resizeHandles val="exact"/>
        </dgm:presLayoutVars>
      </dgm:prSet>
      <dgm:spPr/>
    </dgm:pt>
    <dgm:pt modelId="{24EF8F7D-6195-4316-AE24-0A50269EFDB7}" type="pres">
      <dgm:prSet presAssocID="{A77F6BC6-D2DF-4F5F-AD02-B7EE1BE6FA14}" presName="parTxOnly" presStyleLbl="node1" presStyleIdx="0" presStyleCnt="4">
        <dgm:presLayoutVars>
          <dgm:chMax val="0"/>
          <dgm:chPref val="0"/>
          <dgm:bulletEnabled val="1"/>
        </dgm:presLayoutVars>
      </dgm:prSet>
      <dgm:spPr/>
    </dgm:pt>
    <dgm:pt modelId="{72286FE0-48C1-4A02-8488-58B4F13BDF43}" type="pres">
      <dgm:prSet presAssocID="{FA1B83F5-7E05-4981-B491-3D16E358CD87}" presName="parTxOnlySpace" presStyleCnt="0"/>
      <dgm:spPr/>
    </dgm:pt>
    <dgm:pt modelId="{0B2DE6E8-135C-4497-ADA1-16B908A479D4}" type="pres">
      <dgm:prSet presAssocID="{311382F8-F38E-43CC-88DA-4C6F4C2A7B74}" presName="parTxOnly" presStyleLbl="node1" presStyleIdx="1" presStyleCnt="4">
        <dgm:presLayoutVars>
          <dgm:chMax val="0"/>
          <dgm:chPref val="0"/>
          <dgm:bulletEnabled val="1"/>
        </dgm:presLayoutVars>
      </dgm:prSet>
      <dgm:spPr/>
    </dgm:pt>
    <dgm:pt modelId="{D8727E68-81C7-46B0-B3DD-621BA1EF09DC}" type="pres">
      <dgm:prSet presAssocID="{23B2188C-B0F1-42AC-BBF8-BB41F4AC9ECE}" presName="parTxOnlySpace" presStyleCnt="0"/>
      <dgm:spPr/>
    </dgm:pt>
    <dgm:pt modelId="{43360C26-4B02-4A22-88C7-B17C0928E4D3}" type="pres">
      <dgm:prSet presAssocID="{BD41EC01-A1E6-42F7-B24C-90E93E115B7A}" presName="parTxOnly" presStyleLbl="node1" presStyleIdx="2" presStyleCnt="4">
        <dgm:presLayoutVars>
          <dgm:chMax val="0"/>
          <dgm:chPref val="0"/>
          <dgm:bulletEnabled val="1"/>
        </dgm:presLayoutVars>
      </dgm:prSet>
      <dgm:spPr/>
    </dgm:pt>
    <dgm:pt modelId="{038D8913-AE6B-46E3-BCD9-C8583A7DB3F8}" type="pres">
      <dgm:prSet presAssocID="{B0DC8154-3495-4F07-AED5-C9844D800991}" presName="parTxOnlySpace" presStyleCnt="0"/>
      <dgm:spPr/>
    </dgm:pt>
    <dgm:pt modelId="{5B2F1590-B3EF-4EA3-A47C-9F1823E0544B}" type="pres">
      <dgm:prSet presAssocID="{812706AE-A932-4523-85F0-A6B76B96A9B3}" presName="parTxOnly" presStyleLbl="node1" presStyleIdx="3" presStyleCnt="4">
        <dgm:presLayoutVars>
          <dgm:chMax val="0"/>
          <dgm:chPref val="0"/>
          <dgm:bulletEnabled val="1"/>
        </dgm:presLayoutVars>
      </dgm:prSet>
      <dgm:spPr/>
    </dgm:pt>
  </dgm:ptLst>
  <dgm:cxnLst>
    <dgm:cxn modelId="{6792AB12-D4D0-4618-982F-8CC6600983CB}" srcId="{F8C86426-4BB6-4440-99CE-3E3B5309BD9D}" destId="{311382F8-F38E-43CC-88DA-4C6F4C2A7B74}" srcOrd="1" destOrd="0" parTransId="{77B5F15E-67FE-446F-A42F-D4DC6F654B54}" sibTransId="{23B2188C-B0F1-42AC-BBF8-BB41F4AC9ECE}"/>
    <dgm:cxn modelId="{A8771B27-4ABD-41A0-9CAE-2C3F54A03CFC}" srcId="{F8C86426-4BB6-4440-99CE-3E3B5309BD9D}" destId="{A77F6BC6-D2DF-4F5F-AD02-B7EE1BE6FA14}" srcOrd="0" destOrd="0" parTransId="{4ABBC361-8993-418D-A1D9-CDB4A467C022}" sibTransId="{FA1B83F5-7E05-4981-B491-3D16E358CD87}"/>
    <dgm:cxn modelId="{FA4B9A46-ED93-4A31-95E0-30B7713F2BFA}" srcId="{F8C86426-4BB6-4440-99CE-3E3B5309BD9D}" destId="{BD41EC01-A1E6-42F7-B24C-90E93E115B7A}" srcOrd="2" destOrd="0" parTransId="{2BF71C44-5FCD-4D48-BE2C-EE5E36D102CD}" sibTransId="{B0DC8154-3495-4F07-AED5-C9844D800991}"/>
    <dgm:cxn modelId="{0CA41348-9B45-4FB7-B44A-FF9973874072}" type="presOf" srcId="{812706AE-A932-4523-85F0-A6B76B96A9B3}" destId="{5B2F1590-B3EF-4EA3-A47C-9F1823E0544B}" srcOrd="0" destOrd="0" presId="urn:microsoft.com/office/officeart/2005/8/layout/chevron1"/>
    <dgm:cxn modelId="{636E0D71-08AD-42BC-A243-CFD9765B6024}" type="presOf" srcId="{BD41EC01-A1E6-42F7-B24C-90E93E115B7A}" destId="{43360C26-4B02-4A22-88C7-B17C0928E4D3}" srcOrd="0" destOrd="0" presId="urn:microsoft.com/office/officeart/2005/8/layout/chevron1"/>
    <dgm:cxn modelId="{795C2475-D2F4-455A-950D-EBC9AA6566EB}" type="presOf" srcId="{F8C86426-4BB6-4440-99CE-3E3B5309BD9D}" destId="{CEB98AB8-0D27-4E09-BFEC-92C44CB372CA}" srcOrd="0" destOrd="0" presId="urn:microsoft.com/office/officeart/2005/8/layout/chevron1"/>
    <dgm:cxn modelId="{3129CF9E-D7E7-441D-AED6-05F025122146}" type="presOf" srcId="{A77F6BC6-D2DF-4F5F-AD02-B7EE1BE6FA14}" destId="{24EF8F7D-6195-4316-AE24-0A50269EFDB7}" srcOrd="0" destOrd="0" presId="urn:microsoft.com/office/officeart/2005/8/layout/chevron1"/>
    <dgm:cxn modelId="{F5D1F5E7-6B03-4BA7-969B-9CA42EEE875A}" srcId="{F8C86426-4BB6-4440-99CE-3E3B5309BD9D}" destId="{812706AE-A932-4523-85F0-A6B76B96A9B3}" srcOrd="3" destOrd="0" parTransId="{748DCB01-CAC2-40ED-92B3-CC747D6E56EC}" sibTransId="{A7E87F26-730B-4512-8AC7-45938D616FE2}"/>
    <dgm:cxn modelId="{A07DD0F2-8481-41E9-9DD8-6020AE31F74E}" type="presOf" srcId="{311382F8-F38E-43CC-88DA-4C6F4C2A7B74}" destId="{0B2DE6E8-135C-4497-ADA1-16B908A479D4}" srcOrd="0" destOrd="0" presId="urn:microsoft.com/office/officeart/2005/8/layout/chevron1"/>
    <dgm:cxn modelId="{5D73296E-49DC-48A5-9DF9-7053CC1D4CB6}" type="presParOf" srcId="{CEB98AB8-0D27-4E09-BFEC-92C44CB372CA}" destId="{24EF8F7D-6195-4316-AE24-0A50269EFDB7}" srcOrd="0" destOrd="0" presId="urn:microsoft.com/office/officeart/2005/8/layout/chevron1"/>
    <dgm:cxn modelId="{A0022CCB-44C3-4050-86DC-F19DD695A839}" type="presParOf" srcId="{CEB98AB8-0D27-4E09-BFEC-92C44CB372CA}" destId="{72286FE0-48C1-4A02-8488-58B4F13BDF43}" srcOrd="1" destOrd="0" presId="urn:microsoft.com/office/officeart/2005/8/layout/chevron1"/>
    <dgm:cxn modelId="{0D357263-4D56-4251-87DC-D357F690022C}" type="presParOf" srcId="{CEB98AB8-0D27-4E09-BFEC-92C44CB372CA}" destId="{0B2DE6E8-135C-4497-ADA1-16B908A479D4}" srcOrd="2" destOrd="0" presId="urn:microsoft.com/office/officeart/2005/8/layout/chevron1"/>
    <dgm:cxn modelId="{2F1091FD-8598-4C37-A18F-03DE44AFB28F}" type="presParOf" srcId="{CEB98AB8-0D27-4E09-BFEC-92C44CB372CA}" destId="{D8727E68-81C7-46B0-B3DD-621BA1EF09DC}" srcOrd="3" destOrd="0" presId="urn:microsoft.com/office/officeart/2005/8/layout/chevron1"/>
    <dgm:cxn modelId="{8D357E92-A5BB-4FE8-A4DA-5EFB59A2243F}" type="presParOf" srcId="{CEB98AB8-0D27-4E09-BFEC-92C44CB372CA}" destId="{43360C26-4B02-4A22-88C7-B17C0928E4D3}" srcOrd="4" destOrd="0" presId="urn:microsoft.com/office/officeart/2005/8/layout/chevron1"/>
    <dgm:cxn modelId="{7CFF7F42-66CD-4D3E-9765-8BABEBE319D9}" type="presParOf" srcId="{CEB98AB8-0D27-4E09-BFEC-92C44CB372CA}" destId="{038D8913-AE6B-46E3-BCD9-C8583A7DB3F8}" srcOrd="5" destOrd="0" presId="urn:microsoft.com/office/officeart/2005/8/layout/chevron1"/>
    <dgm:cxn modelId="{FE43D77E-DE10-434E-BFB6-4B0FA1DF5101}" type="presParOf" srcId="{CEB98AB8-0D27-4E09-BFEC-92C44CB372CA}" destId="{5B2F1590-B3EF-4EA3-A47C-9F1823E0544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09EBB-4069-44C3-9AFA-B61D991B2E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B71B836-5D86-4E75-B54D-28ABB95658C8}">
      <dgm:prSet phldrT="[Text]"/>
      <dgm:spPr/>
      <dgm:t>
        <a:bodyPr/>
        <a:lstStyle/>
        <a:p>
          <a:r>
            <a:rPr lang="de-DE" b="1" dirty="0">
              <a:effectLst/>
              <a:latin typeface="+mn-lt"/>
              <a:ea typeface="Calibri" panose="020F0502020204030204" pitchFamily="34" charset="0"/>
              <a:cs typeface="Times New Roman" panose="02020603050405020304" pitchFamily="18" charset="0"/>
            </a:rPr>
            <a:t>Compatible</a:t>
          </a:r>
          <a:endParaRPr lang="de-DE" dirty="0"/>
        </a:p>
      </dgm:t>
    </dgm:pt>
    <dgm:pt modelId="{150573B2-0873-4DF8-ACAE-0A826A5B852D}" type="parTrans" cxnId="{4AF68F05-588D-4DCB-B8A6-AA0341DA66C6}">
      <dgm:prSet/>
      <dgm:spPr/>
      <dgm:t>
        <a:bodyPr/>
        <a:lstStyle/>
        <a:p>
          <a:endParaRPr lang="de-DE"/>
        </a:p>
      </dgm:t>
    </dgm:pt>
    <dgm:pt modelId="{3BC81A2E-9051-496B-B43B-D1B176B9AF54}" type="sibTrans" cxnId="{4AF68F05-588D-4DCB-B8A6-AA0341DA66C6}">
      <dgm:prSet/>
      <dgm:spPr/>
      <dgm:t>
        <a:bodyPr/>
        <a:lstStyle/>
        <a:p>
          <a:endParaRPr lang="de-DE"/>
        </a:p>
      </dgm:t>
    </dgm:pt>
    <dgm:pt modelId="{A80987C5-15EE-47BC-B26C-C9DFA481F46B}">
      <dgm:prSet phldrT="[Text]"/>
      <dgm:spPr/>
      <dgm:t>
        <a:bodyPr/>
        <a:lstStyle/>
        <a:p>
          <a:r>
            <a:rPr lang="de-DE" dirty="0"/>
            <a:t>Alle Anbieter schneiden gut ab</a:t>
          </a:r>
        </a:p>
      </dgm:t>
    </dgm:pt>
    <dgm:pt modelId="{75035B57-91E6-412F-BB1F-43617455A0F8}" type="parTrans" cxnId="{563AD384-B908-4CB0-8E7D-B5A926AA1232}">
      <dgm:prSet/>
      <dgm:spPr/>
      <dgm:t>
        <a:bodyPr/>
        <a:lstStyle/>
        <a:p>
          <a:endParaRPr lang="de-DE"/>
        </a:p>
      </dgm:t>
    </dgm:pt>
    <dgm:pt modelId="{4E81A2C5-996C-4D28-AEB3-D8084295705F}" type="sibTrans" cxnId="{563AD384-B908-4CB0-8E7D-B5A926AA1232}">
      <dgm:prSet/>
      <dgm:spPr/>
      <dgm:t>
        <a:bodyPr/>
        <a:lstStyle/>
        <a:p>
          <a:endParaRPr lang="de-DE"/>
        </a:p>
      </dgm:t>
    </dgm:pt>
    <dgm:pt modelId="{D389DE24-7121-4E6C-A4E6-930CFF23595C}">
      <dgm:prSet/>
      <dgm:spPr/>
      <dgm:t>
        <a:bodyPr/>
        <a:lstStyle/>
        <a:p>
          <a:r>
            <a:rPr lang="de-DE" dirty="0"/>
            <a:t>Nutzung der Metadaten/Metadatenschemata ist durch die Vergabe von Creative Commons Lizenzen (jeweils mit verschiedenen Einschränkungen) geregelt</a:t>
          </a:r>
        </a:p>
      </dgm:t>
    </dgm:pt>
    <dgm:pt modelId="{0198BB0B-8614-4D9D-9FD2-6B2009DA2433}" type="parTrans" cxnId="{4493495F-BFE2-4266-AA4A-50F7BDDCFADD}">
      <dgm:prSet/>
      <dgm:spPr/>
      <dgm:t>
        <a:bodyPr/>
        <a:lstStyle/>
        <a:p>
          <a:endParaRPr lang="de-DE"/>
        </a:p>
      </dgm:t>
    </dgm:pt>
    <dgm:pt modelId="{BBED1BF2-1F6C-4DD7-92D5-0AA68423FF66}" type="sibTrans" cxnId="{4493495F-BFE2-4266-AA4A-50F7BDDCFADD}">
      <dgm:prSet/>
      <dgm:spPr/>
      <dgm:t>
        <a:bodyPr/>
        <a:lstStyle/>
        <a:p>
          <a:endParaRPr lang="de-DE"/>
        </a:p>
      </dgm:t>
    </dgm:pt>
    <dgm:pt modelId="{578BE7A3-8540-493C-8A56-7814062DE70E}">
      <dgm:prSet/>
      <dgm:spPr/>
      <dgm:t>
        <a:bodyPr/>
        <a:lstStyle/>
        <a:p>
          <a:r>
            <a:rPr lang="de-DE" b="1" dirty="0">
              <a:solidFill>
                <a:schemeClr val="tx1"/>
              </a:solidFill>
              <a:effectLst/>
              <a:latin typeface="+mn-lt"/>
              <a:ea typeface="+mn-ea"/>
              <a:cs typeface="+mn-cs"/>
            </a:rPr>
            <a:t>GND</a:t>
          </a:r>
          <a:r>
            <a:rPr lang="de-DE" dirty="0">
              <a:solidFill>
                <a:schemeClr val="tx1"/>
              </a:solidFill>
              <a:effectLst/>
              <a:latin typeface="+mn-lt"/>
              <a:ea typeface="+mn-ea"/>
              <a:cs typeface="+mn-cs"/>
            </a:rPr>
            <a:t> und </a:t>
          </a:r>
          <a:r>
            <a:rPr lang="de-DE" b="1" dirty="0" err="1">
              <a:solidFill>
                <a:schemeClr val="tx1"/>
              </a:solidFill>
              <a:effectLst/>
              <a:latin typeface="+mn-lt"/>
              <a:ea typeface="+mn-ea"/>
              <a:cs typeface="+mn-cs"/>
            </a:rPr>
            <a:t>Wikidata</a:t>
          </a:r>
          <a:r>
            <a:rPr lang="de-DE" dirty="0">
              <a:solidFill>
                <a:schemeClr val="tx1"/>
              </a:solidFill>
              <a:effectLst/>
              <a:latin typeface="+mn-lt"/>
              <a:ea typeface="+mn-ea"/>
              <a:cs typeface="+mn-cs"/>
            </a:rPr>
            <a:t> verzichten komplett auf den Urheberrechtsschutz</a:t>
          </a:r>
          <a:endParaRPr lang="de-DE" dirty="0"/>
        </a:p>
      </dgm:t>
    </dgm:pt>
    <dgm:pt modelId="{0B323D98-A985-40A1-84B7-1C9E7D24FF9D}" type="parTrans" cxnId="{A6C569F1-004D-477D-BF30-100F53DBD742}">
      <dgm:prSet/>
      <dgm:spPr/>
      <dgm:t>
        <a:bodyPr/>
        <a:lstStyle/>
        <a:p>
          <a:endParaRPr lang="de-DE"/>
        </a:p>
      </dgm:t>
    </dgm:pt>
    <dgm:pt modelId="{8799FE01-7D8E-44DD-9E7A-A884CAE1B199}" type="sibTrans" cxnId="{A6C569F1-004D-477D-BF30-100F53DBD742}">
      <dgm:prSet/>
      <dgm:spPr/>
      <dgm:t>
        <a:bodyPr/>
        <a:lstStyle/>
        <a:p>
          <a:endParaRPr lang="de-DE"/>
        </a:p>
      </dgm:t>
    </dgm:pt>
    <dgm:pt modelId="{4AFA9316-E503-4387-A9B3-87DE244599F2}" type="pres">
      <dgm:prSet presAssocID="{7FF09EBB-4069-44C3-9AFA-B61D991B2EE5}" presName="Name0" presStyleCnt="0">
        <dgm:presLayoutVars>
          <dgm:dir/>
          <dgm:animLvl val="lvl"/>
          <dgm:resizeHandles val="exact"/>
        </dgm:presLayoutVars>
      </dgm:prSet>
      <dgm:spPr/>
    </dgm:pt>
    <dgm:pt modelId="{5ECA0D30-F598-47B5-A929-1F11BCDCF9E9}" type="pres">
      <dgm:prSet presAssocID="{5B71B836-5D86-4E75-B54D-28ABB95658C8}" presName="linNode" presStyleCnt="0"/>
      <dgm:spPr/>
    </dgm:pt>
    <dgm:pt modelId="{6CE452C5-6930-4791-8A9C-892702844C89}" type="pres">
      <dgm:prSet presAssocID="{5B71B836-5D86-4E75-B54D-28ABB95658C8}" presName="parentText" presStyleLbl="node1" presStyleIdx="0" presStyleCnt="1">
        <dgm:presLayoutVars>
          <dgm:chMax val="1"/>
          <dgm:bulletEnabled val="1"/>
        </dgm:presLayoutVars>
      </dgm:prSet>
      <dgm:spPr/>
    </dgm:pt>
    <dgm:pt modelId="{3E86B0E0-7413-4AC7-97B2-4D547B4FC37F}" type="pres">
      <dgm:prSet presAssocID="{5B71B836-5D86-4E75-B54D-28ABB95658C8}" presName="descendantText" presStyleLbl="alignAccFollowNode1" presStyleIdx="0" presStyleCnt="1">
        <dgm:presLayoutVars>
          <dgm:bulletEnabled val="1"/>
        </dgm:presLayoutVars>
      </dgm:prSet>
      <dgm:spPr/>
    </dgm:pt>
  </dgm:ptLst>
  <dgm:cxnLst>
    <dgm:cxn modelId="{4AF68F05-588D-4DCB-B8A6-AA0341DA66C6}" srcId="{7FF09EBB-4069-44C3-9AFA-B61D991B2EE5}" destId="{5B71B836-5D86-4E75-B54D-28ABB95658C8}" srcOrd="0" destOrd="0" parTransId="{150573B2-0873-4DF8-ACAE-0A826A5B852D}" sibTransId="{3BC81A2E-9051-496B-B43B-D1B176B9AF54}"/>
    <dgm:cxn modelId="{6ADE1907-6036-46B1-A387-2D571D848954}" type="presOf" srcId="{D389DE24-7121-4E6C-A4E6-930CFF23595C}" destId="{3E86B0E0-7413-4AC7-97B2-4D547B4FC37F}" srcOrd="0" destOrd="1" presId="urn:microsoft.com/office/officeart/2005/8/layout/vList5"/>
    <dgm:cxn modelId="{ACF41F3B-C3BB-4EAB-B74C-CD7B9F2F393A}" type="presOf" srcId="{7FF09EBB-4069-44C3-9AFA-B61D991B2EE5}" destId="{4AFA9316-E503-4387-A9B3-87DE244599F2}" srcOrd="0" destOrd="0" presId="urn:microsoft.com/office/officeart/2005/8/layout/vList5"/>
    <dgm:cxn modelId="{4493495F-BFE2-4266-AA4A-50F7BDDCFADD}" srcId="{5B71B836-5D86-4E75-B54D-28ABB95658C8}" destId="{D389DE24-7121-4E6C-A4E6-930CFF23595C}" srcOrd="1" destOrd="0" parTransId="{0198BB0B-8614-4D9D-9FD2-6B2009DA2433}" sibTransId="{BBED1BF2-1F6C-4DD7-92D5-0AA68423FF66}"/>
    <dgm:cxn modelId="{7EECF554-1BB8-48FA-8B24-8609A560A072}" type="presOf" srcId="{A80987C5-15EE-47BC-B26C-C9DFA481F46B}" destId="{3E86B0E0-7413-4AC7-97B2-4D547B4FC37F}" srcOrd="0" destOrd="0" presId="urn:microsoft.com/office/officeart/2005/8/layout/vList5"/>
    <dgm:cxn modelId="{563AD384-B908-4CB0-8E7D-B5A926AA1232}" srcId="{5B71B836-5D86-4E75-B54D-28ABB95658C8}" destId="{A80987C5-15EE-47BC-B26C-C9DFA481F46B}" srcOrd="0" destOrd="0" parTransId="{75035B57-91E6-412F-BB1F-43617455A0F8}" sibTransId="{4E81A2C5-996C-4D28-AEB3-D8084295705F}"/>
    <dgm:cxn modelId="{799516A6-96AF-490A-8D38-C7C0B7E9EBFB}" type="presOf" srcId="{5B71B836-5D86-4E75-B54D-28ABB95658C8}" destId="{6CE452C5-6930-4791-8A9C-892702844C89}" srcOrd="0" destOrd="0" presId="urn:microsoft.com/office/officeart/2005/8/layout/vList5"/>
    <dgm:cxn modelId="{129895E2-3E53-4A6E-9896-68957230B0BF}" type="presOf" srcId="{578BE7A3-8540-493C-8A56-7814062DE70E}" destId="{3E86B0E0-7413-4AC7-97B2-4D547B4FC37F}" srcOrd="0" destOrd="2" presId="urn:microsoft.com/office/officeart/2005/8/layout/vList5"/>
    <dgm:cxn modelId="{A6C569F1-004D-477D-BF30-100F53DBD742}" srcId="{5B71B836-5D86-4E75-B54D-28ABB95658C8}" destId="{578BE7A3-8540-493C-8A56-7814062DE70E}" srcOrd="2" destOrd="0" parTransId="{0B323D98-A985-40A1-84B7-1C9E7D24FF9D}" sibTransId="{8799FE01-7D8E-44DD-9E7A-A884CAE1B199}"/>
    <dgm:cxn modelId="{91469A82-0B1B-40AF-B5DF-590220523754}" type="presParOf" srcId="{4AFA9316-E503-4387-A9B3-87DE244599F2}" destId="{5ECA0D30-F598-47B5-A929-1F11BCDCF9E9}" srcOrd="0" destOrd="0" presId="urn:microsoft.com/office/officeart/2005/8/layout/vList5"/>
    <dgm:cxn modelId="{234BCBB7-671E-4218-9E3E-D829C0BEF14C}" type="presParOf" srcId="{5ECA0D30-F598-47B5-A929-1F11BCDCF9E9}" destId="{6CE452C5-6930-4791-8A9C-892702844C89}" srcOrd="0" destOrd="0" presId="urn:microsoft.com/office/officeart/2005/8/layout/vList5"/>
    <dgm:cxn modelId="{7D0C5F22-4886-411A-8E59-068964CB2BB0}" type="presParOf" srcId="{5ECA0D30-F598-47B5-A929-1F11BCDCF9E9}" destId="{3E86B0E0-7413-4AC7-97B2-4D547B4FC3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09EBB-4069-44C3-9AFA-B61D991B2E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B71B836-5D86-4E75-B54D-28ABB95658C8}">
      <dgm:prSet phldrT="[Text]"/>
      <dgm:spPr/>
      <dgm:t>
        <a:bodyPr/>
        <a:lstStyle/>
        <a:p>
          <a:r>
            <a:rPr lang="de-DE" b="1" dirty="0">
              <a:effectLst/>
              <a:latin typeface="+mn-lt"/>
              <a:ea typeface="Calibri" panose="020F0502020204030204" pitchFamily="34" charset="0"/>
              <a:cs typeface="Times New Roman" panose="02020603050405020304" pitchFamily="18" charset="0"/>
            </a:rPr>
            <a:t>Complete</a:t>
          </a:r>
          <a:endParaRPr lang="de-DE" dirty="0"/>
        </a:p>
      </dgm:t>
    </dgm:pt>
    <dgm:pt modelId="{150573B2-0873-4DF8-ACAE-0A826A5B852D}" type="parTrans" cxnId="{4AF68F05-588D-4DCB-B8A6-AA0341DA66C6}">
      <dgm:prSet/>
      <dgm:spPr/>
      <dgm:t>
        <a:bodyPr/>
        <a:lstStyle/>
        <a:p>
          <a:endParaRPr lang="de-DE"/>
        </a:p>
      </dgm:t>
    </dgm:pt>
    <dgm:pt modelId="{3BC81A2E-9051-496B-B43B-D1B176B9AF54}" type="sibTrans" cxnId="{4AF68F05-588D-4DCB-B8A6-AA0341DA66C6}">
      <dgm:prSet/>
      <dgm:spPr/>
      <dgm:t>
        <a:bodyPr/>
        <a:lstStyle/>
        <a:p>
          <a:endParaRPr lang="de-DE"/>
        </a:p>
      </dgm:t>
    </dgm:pt>
    <dgm:pt modelId="{A80987C5-15EE-47BC-B26C-C9DFA481F46B}">
      <dgm:prSet phldrT="[Text]"/>
      <dgm:spPr/>
      <dgm:t>
        <a:bodyPr/>
        <a:lstStyle/>
        <a:p>
          <a:r>
            <a:rPr lang="de-DE" dirty="0"/>
            <a:t>Umfang, in dem Konferenzen/Konferenzserien beschrieben werden, schwankt stark </a:t>
          </a:r>
        </a:p>
      </dgm:t>
    </dgm:pt>
    <dgm:pt modelId="{75035B57-91E6-412F-BB1F-43617455A0F8}" type="parTrans" cxnId="{563AD384-B908-4CB0-8E7D-B5A926AA1232}">
      <dgm:prSet/>
      <dgm:spPr/>
      <dgm:t>
        <a:bodyPr/>
        <a:lstStyle/>
        <a:p>
          <a:endParaRPr lang="de-DE"/>
        </a:p>
      </dgm:t>
    </dgm:pt>
    <dgm:pt modelId="{4E81A2C5-996C-4D28-AEB3-D8084295705F}" type="sibTrans" cxnId="{563AD384-B908-4CB0-8E7D-B5A926AA1232}">
      <dgm:prSet/>
      <dgm:spPr/>
      <dgm:t>
        <a:bodyPr/>
        <a:lstStyle/>
        <a:p>
          <a:endParaRPr lang="de-DE"/>
        </a:p>
      </dgm:t>
    </dgm:pt>
    <dgm:pt modelId="{14C4F535-2924-4D8B-839F-665AE91F2BFE}">
      <dgm:prSet/>
      <dgm:spPr/>
      <dgm:t>
        <a:bodyPr/>
        <a:lstStyle/>
        <a:p>
          <a:r>
            <a:rPr lang="de-DE" b="1" dirty="0">
              <a:solidFill>
                <a:schemeClr val="tx1"/>
              </a:solidFill>
              <a:effectLst/>
              <a:latin typeface="+mn-lt"/>
              <a:ea typeface="+mn-ea"/>
              <a:cs typeface="+mn-cs"/>
            </a:rPr>
            <a:t>GND</a:t>
          </a:r>
          <a:r>
            <a:rPr lang="de-DE" dirty="0">
              <a:solidFill>
                <a:schemeClr val="tx1"/>
              </a:solidFill>
              <a:effectLst/>
              <a:latin typeface="+mn-lt"/>
              <a:ea typeface="+mn-ea"/>
              <a:cs typeface="+mn-cs"/>
            </a:rPr>
            <a:t> schneidet am schlechtesten ab, während </a:t>
          </a:r>
          <a:r>
            <a:rPr lang="de-DE" b="1" dirty="0" err="1">
              <a:solidFill>
                <a:schemeClr val="tx1"/>
              </a:solidFill>
              <a:effectLst/>
              <a:latin typeface="+mn-lt"/>
              <a:ea typeface="+mn-ea"/>
              <a:cs typeface="+mn-cs"/>
            </a:rPr>
            <a:t>Openresearch</a:t>
          </a:r>
          <a:r>
            <a:rPr lang="de-DE" dirty="0">
              <a:solidFill>
                <a:schemeClr val="tx1"/>
              </a:solidFill>
              <a:effectLst/>
              <a:latin typeface="+mn-lt"/>
              <a:ea typeface="+mn-ea"/>
              <a:cs typeface="+mn-cs"/>
            </a:rPr>
            <a:t> die umfassendste Beschreibung bietet</a:t>
          </a:r>
          <a:endParaRPr lang="de-DE" dirty="0"/>
        </a:p>
      </dgm:t>
    </dgm:pt>
    <dgm:pt modelId="{91036EBB-14C5-4574-98DD-2ABA31077348}" type="parTrans" cxnId="{5A23AEA5-B668-40CF-89A5-0E6198EFDCD8}">
      <dgm:prSet/>
      <dgm:spPr/>
      <dgm:t>
        <a:bodyPr/>
        <a:lstStyle/>
        <a:p>
          <a:endParaRPr lang="de-DE"/>
        </a:p>
      </dgm:t>
    </dgm:pt>
    <dgm:pt modelId="{988467D8-EA2C-45C8-AECA-B27329F62CEC}" type="sibTrans" cxnId="{5A23AEA5-B668-40CF-89A5-0E6198EFDCD8}">
      <dgm:prSet/>
      <dgm:spPr/>
      <dgm:t>
        <a:bodyPr/>
        <a:lstStyle/>
        <a:p>
          <a:endParaRPr lang="de-DE"/>
        </a:p>
      </dgm:t>
    </dgm:pt>
    <dgm:pt modelId="{4AFA9316-E503-4387-A9B3-87DE244599F2}" type="pres">
      <dgm:prSet presAssocID="{7FF09EBB-4069-44C3-9AFA-B61D991B2EE5}" presName="Name0" presStyleCnt="0">
        <dgm:presLayoutVars>
          <dgm:dir/>
          <dgm:animLvl val="lvl"/>
          <dgm:resizeHandles val="exact"/>
        </dgm:presLayoutVars>
      </dgm:prSet>
      <dgm:spPr/>
    </dgm:pt>
    <dgm:pt modelId="{5ECA0D30-F598-47B5-A929-1F11BCDCF9E9}" type="pres">
      <dgm:prSet presAssocID="{5B71B836-5D86-4E75-B54D-28ABB95658C8}" presName="linNode" presStyleCnt="0"/>
      <dgm:spPr/>
    </dgm:pt>
    <dgm:pt modelId="{6CE452C5-6930-4791-8A9C-892702844C89}" type="pres">
      <dgm:prSet presAssocID="{5B71B836-5D86-4E75-B54D-28ABB95658C8}" presName="parentText" presStyleLbl="node1" presStyleIdx="0" presStyleCnt="1">
        <dgm:presLayoutVars>
          <dgm:chMax val="1"/>
          <dgm:bulletEnabled val="1"/>
        </dgm:presLayoutVars>
      </dgm:prSet>
      <dgm:spPr/>
    </dgm:pt>
    <dgm:pt modelId="{3E86B0E0-7413-4AC7-97B2-4D547B4FC37F}" type="pres">
      <dgm:prSet presAssocID="{5B71B836-5D86-4E75-B54D-28ABB95658C8}" presName="descendantText" presStyleLbl="alignAccFollowNode1" presStyleIdx="0" presStyleCnt="1">
        <dgm:presLayoutVars>
          <dgm:bulletEnabled val="1"/>
        </dgm:presLayoutVars>
      </dgm:prSet>
      <dgm:spPr/>
    </dgm:pt>
  </dgm:ptLst>
  <dgm:cxnLst>
    <dgm:cxn modelId="{4AF68F05-588D-4DCB-B8A6-AA0341DA66C6}" srcId="{7FF09EBB-4069-44C3-9AFA-B61D991B2EE5}" destId="{5B71B836-5D86-4E75-B54D-28ABB95658C8}" srcOrd="0" destOrd="0" parTransId="{150573B2-0873-4DF8-ACAE-0A826A5B852D}" sibTransId="{3BC81A2E-9051-496B-B43B-D1B176B9AF54}"/>
    <dgm:cxn modelId="{ACF41F3B-C3BB-4EAB-B74C-CD7B9F2F393A}" type="presOf" srcId="{7FF09EBB-4069-44C3-9AFA-B61D991B2EE5}" destId="{4AFA9316-E503-4387-A9B3-87DE244599F2}" srcOrd="0" destOrd="0" presId="urn:microsoft.com/office/officeart/2005/8/layout/vList5"/>
    <dgm:cxn modelId="{18A2406F-6370-44E0-9676-F490FCC3D6C4}" type="presOf" srcId="{14C4F535-2924-4D8B-839F-665AE91F2BFE}" destId="{3E86B0E0-7413-4AC7-97B2-4D547B4FC37F}" srcOrd="0" destOrd="1" presId="urn:microsoft.com/office/officeart/2005/8/layout/vList5"/>
    <dgm:cxn modelId="{7EECF554-1BB8-48FA-8B24-8609A560A072}" type="presOf" srcId="{A80987C5-15EE-47BC-B26C-C9DFA481F46B}" destId="{3E86B0E0-7413-4AC7-97B2-4D547B4FC37F}" srcOrd="0" destOrd="0" presId="urn:microsoft.com/office/officeart/2005/8/layout/vList5"/>
    <dgm:cxn modelId="{563AD384-B908-4CB0-8E7D-B5A926AA1232}" srcId="{5B71B836-5D86-4E75-B54D-28ABB95658C8}" destId="{A80987C5-15EE-47BC-B26C-C9DFA481F46B}" srcOrd="0" destOrd="0" parTransId="{75035B57-91E6-412F-BB1F-43617455A0F8}" sibTransId="{4E81A2C5-996C-4D28-AEB3-D8084295705F}"/>
    <dgm:cxn modelId="{5A23AEA5-B668-40CF-89A5-0E6198EFDCD8}" srcId="{5B71B836-5D86-4E75-B54D-28ABB95658C8}" destId="{14C4F535-2924-4D8B-839F-665AE91F2BFE}" srcOrd="1" destOrd="0" parTransId="{91036EBB-14C5-4574-98DD-2ABA31077348}" sibTransId="{988467D8-EA2C-45C8-AECA-B27329F62CEC}"/>
    <dgm:cxn modelId="{799516A6-96AF-490A-8D38-C7C0B7E9EBFB}" type="presOf" srcId="{5B71B836-5D86-4E75-B54D-28ABB95658C8}" destId="{6CE452C5-6930-4791-8A9C-892702844C89}" srcOrd="0" destOrd="0" presId="urn:microsoft.com/office/officeart/2005/8/layout/vList5"/>
    <dgm:cxn modelId="{91469A82-0B1B-40AF-B5DF-590220523754}" type="presParOf" srcId="{4AFA9316-E503-4387-A9B3-87DE244599F2}" destId="{5ECA0D30-F598-47B5-A929-1F11BCDCF9E9}" srcOrd="0" destOrd="0" presId="urn:microsoft.com/office/officeart/2005/8/layout/vList5"/>
    <dgm:cxn modelId="{234BCBB7-671E-4218-9E3E-D829C0BEF14C}" type="presParOf" srcId="{5ECA0D30-F598-47B5-A929-1F11BCDCF9E9}" destId="{6CE452C5-6930-4791-8A9C-892702844C89}" srcOrd="0" destOrd="0" presId="urn:microsoft.com/office/officeart/2005/8/layout/vList5"/>
    <dgm:cxn modelId="{7D0C5F22-4886-411A-8E59-068964CB2BB0}" type="presParOf" srcId="{5ECA0D30-F598-47B5-A929-1F11BCDCF9E9}" destId="{3E86B0E0-7413-4AC7-97B2-4D547B4FC3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F09EBB-4069-44C3-9AFA-B61D991B2E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B71B836-5D86-4E75-B54D-28ABB95658C8}">
      <dgm:prSet phldrT="[Text]"/>
      <dgm:spPr/>
      <dgm:t>
        <a:bodyPr/>
        <a:lstStyle/>
        <a:p>
          <a:r>
            <a:rPr lang="de-DE" b="1" dirty="0">
              <a:effectLst/>
              <a:latin typeface="+mn-lt"/>
              <a:ea typeface="Calibri" panose="020F0502020204030204" pitchFamily="34" charset="0"/>
              <a:cs typeface="Times New Roman" panose="02020603050405020304" pitchFamily="18" charset="0"/>
            </a:rPr>
            <a:t>Credible</a:t>
          </a:r>
          <a:endParaRPr lang="de-DE" dirty="0"/>
        </a:p>
      </dgm:t>
    </dgm:pt>
    <dgm:pt modelId="{150573B2-0873-4DF8-ACAE-0A826A5B852D}" type="parTrans" cxnId="{4AF68F05-588D-4DCB-B8A6-AA0341DA66C6}">
      <dgm:prSet/>
      <dgm:spPr/>
      <dgm:t>
        <a:bodyPr/>
        <a:lstStyle/>
        <a:p>
          <a:endParaRPr lang="de-DE"/>
        </a:p>
      </dgm:t>
    </dgm:pt>
    <dgm:pt modelId="{3BC81A2E-9051-496B-B43B-D1B176B9AF54}" type="sibTrans" cxnId="{4AF68F05-588D-4DCB-B8A6-AA0341DA66C6}">
      <dgm:prSet/>
      <dgm:spPr/>
      <dgm:t>
        <a:bodyPr/>
        <a:lstStyle/>
        <a:p>
          <a:endParaRPr lang="de-DE"/>
        </a:p>
      </dgm:t>
    </dgm:pt>
    <dgm:pt modelId="{A80987C5-15EE-47BC-B26C-C9DFA481F46B}">
      <dgm:prSet phldrT="[Text]"/>
      <dgm:spPr/>
      <dgm:t>
        <a:bodyPr/>
        <a:lstStyle/>
        <a:p>
          <a:r>
            <a:rPr lang="de-DE" dirty="0">
              <a:solidFill>
                <a:schemeClr val="tx1"/>
              </a:solidFill>
              <a:effectLst/>
              <a:latin typeface="+mn-lt"/>
              <a:ea typeface="+mn-ea"/>
              <a:cs typeface="+mn-cs"/>
            </a:rPr>
            <a:t>wird von Anbietern mehr oder weniger erfüllt </a:t>
          </a:r>
          <a:r>
            <a:rPr lang="de-DE" dirty="0">
              <a:solidFill>
                <a:schemeClr val="tx1"/>
              </a:solidFill>
              <a:effectLst/>
              <a:latin typeface="+mn-lt"/>
              <a:ea typeface="+mn-ea"/>
              <a:cs typeface="+mn-cs"/>
              <a:sym typeface="Wingdings" panose="05000000000000000000" pitchFamily="2" charset="2"/>
            </a:rPr>
            <a:t> </a:t>
          </a:r>
          <a:r>
            <a:rPr lang="de-DE" dirty="0">
              <a:solidFill>
                <a:schemeClr val="tx1"/>
              </a:solidFill>
              <a:effectLst/>
              <a:latin typeface="+mn-lt"/>
              <a:ea typeface="+mn-ea"/>
              <a:cs typeface="+mn-cs"/>
            </a:rPr>
            <a:t>keiner der untersuchten Anbieter bindet bisher einen eigenen Identifier für Konferenzen ein</a:t>
          </a:r>
          <a:endParaRPr lang="de-DE" dirty="0"/>
        </a:p>
      </dgm:t>
    </dgm:pt>
    <dgm:pt modelId="{75035B57-91E6-412F-BB1F-43617455A0F8}" type="parTrans" cxnId="{563AD384-B908-4CB0-8E7D-B5A926AA1232}">
      <dgm:prSet/>
      <dgm:spPr/>
      <dgm:t>
        <a:bodyPr/>
        <a:lstStyle/>
        <a:p>
          <a:endParaRPr lang="de-DE"/>
        </a:p>
      </dgm:t>
    </dgm:pt>
    <dgm:pt modelId="{4E81A2C5-996C-4D28-AEB3-D8084295705F}" type="sibTrans" cxnId="{563AD384-B908-4CB0-8E7D-B5A926AA1232}">
      <dgm:prSet/>
      <dgm:spPr/>
      <dgm:t>
        <a:bodyPr/>
        <a:lstStyle/>
        <a:p>
          <a:endParaRPr lang="de-DE"/>
        </a:p>
      </dgm:t>
    </dgm:pt>
    <dgm:pt modelId="{8995895E-E289-47A6-84D7-2BF7A0270AEC}">
      <dgm:prSet/>
      <dgm:spPr/>
      <dgm:t>
        <a:bodyPr/>
        <a:lstStyle/>
        <a:p>
          <a:r>
            <a:rPr lang="de-DE" b="1" dirty="0" err="1">
              <a:solidFill>
                <a:schemeClr val="tx1"/>
              </a:solidFill>
              <a:effectLst/>
              <a:latin typeface="+mn-lt"/>
              <a:ea typeface="+mn-ea"/>
              <a:cs typeface="+mn-cs"/>
            </a:rPr>
            <a:t>Wikidata</a:t>
          </a:r>
          <a:r>
            <a:rPr lang="de-DE" dirty="0">
              <a:solidFill>
                <a:schemeClr val="tx1"/>
              </a:solidFill>
              <a:effectLst/>
              <a:latin typeface="+mn-lt"/>
              <a:ea typeface="+mn-ea"/>
              <a:cs typeface="+mn-cs"/>
            </a:rPr>
            <a:t> nutzt von den untersuchten Anbietern die meisten Identifier</a:t>
          </a:r>
        </a:p>
      </dgm:t>
    </dgm:pt>
    <dgm:pt modelId="{D2318F93-8DB5-45F2-B7AC-81AF66FD363F}" type="parTrans" cxnId="{4F34AFDF-9D0C-42CD-9658-45148E5E751B}">
      <dgm:prSet/>
      <dgm:spPr/>
      <dgm:t>
        <a:bodyPr/>
        <a:lstStyle/>
        <a:p>
          <a:endParaRPr lang="de-DE"/>
        </a:p>
      </dgm:t>
    </dgm:pt>
    <dgm:pt modelId="{BF536225-DBA6-4021-8AE8-A314360F86F4}" type="sibTrans" cxnId="{4F34AFDF-9D0C-42CD-9658-45148E5E751B}">
      <dgm:prSet/>
      <dgm:spPr/>
      <dgm:t>
        <a:bodyPr/>
        <a:lstStyle/>
        <a:p>
          <a:endParaRPr lang="de-DE"/>
        </a:p>
      </dgm:t>
    </dgm:pt>
    <dgm:pt modelId="{BECFE5F6-3A50-44C9-933C-1859E062784F}">
      <dgm:prSet/>
      <dgm:spPr/>
      <dgm:t>
        <a:bodyPr/>
        <a:lstStyle/>
        <a:p>
          <a:r>
            <a:rPr lang="de-DE" b="1" dirty="0"/>
            <a:t>Crossref</a:t>
          </a:r>
          <a:r>
            <a:rPr lang="de-DE" dirty="0"/>
            <a:t> plant mit Einführung von </a:t>
          </a:r>
          <a:r>
            <a:rPr lang="de-DE" b="1" dirty="0" err="1"/>
            <a:t>ConfRef</a:t>
          </a:r>
          <a:r>
            <a:rPr lang="de-DE" dirty="0"/>
            <a:t> einen eigenen Identifier </a:t>
          </a:r>
        </a:p>
      </dgm:t>
    </dgm:pt>
    <dgm:pt modelId="{B47C7FA0-6C4A-4F06-B069-F8B0B7ADCDEE}" type="parTrans" cxnId="{1A01A538-9152-42AE-9A8E-DB5C3D4568BB}">
      <dgm:prSet/>
      <dgm:spPr/>
      <dgm:t>
        <a:bodyPr/>
        <a:lstStyle/>
        <a:p>
          <a:endParaRPr lang="de-DE"/>
        </a:p>
      </dgm:t>
    </dgm:pt>
    <dgm:pt modelId="{D92A16BA-4F0D-4F29-B439-83C302D91642}" type="sibTrans" cxnId="{1A01A538-9152-42AE-9A8E-DB5C3D4568BB}">
      <dgm:prSet/>
      <dgm:spPr/>
      <dgm:t>
        <a:bodyPr/>
        <a:lstStyle/>
        <a:p>
          <a:endParaRPr lang="de-DE"/>
        </a:p>
      </dgm:t>
    </dgm:pt>
    <dgm:pt modelId="{4AFA9316-E503-4387-A9B3-87DE244599F2}" type="pres">
      <dgm:prSet presAssocID="{7FF09EBB-4069-44C3-9AFA-B61D991B2EE5}" presName="Name0" presStyleCnt="0">
        <dgm:presLayoutVars>
          <dgm:dir/>
          <dgm:animLvl val="lvl"/>
          <dgm:resizeHandles val="exact"/>
        </dgm:presLayoutVars>
      </dgm:prSet>
      <dgm:spPr/>
    </dgm:pt>
    <dgm:pt modelId="{5ECA0D30-F598-47B5-A929-1F11BCDCF9E9}" type="pres">
      <dgm:prSet presAssocID="{5B71B836-5D86-4E75-B54D-28ABB95658C8}" presName="linNode" presStyleCnt="0"/>
      <dgm:spPr/>
    </dgm:pt>
    <dgm:pt modelId="{6CE452C5-6930-4791-8A9C-892702844C89}" type="pres">
      <dgm:prSet presAssocID="{5B71B836-5D86-4E75-B54D-28ABB95658C8}" presName="parentText" presStyleLbl="node1" presStyleIdx="0" presStyleCnt="1">
        <dgm:presLayoutVars>
          <dgm:chMax val="1"/>
          <dgm:bulletEnabled val="1"/>
        </dgm:presLayoutVars>
      </dgm:prSet>
      <dgm:spPr/>
    </dgm:pt>
    <dgm:pt modelId="{3E86B0E0-7413-4AC7-97B2-4D547B4FC37F}" type="pres">
      <dgm:prSet presAssocID="{5B71B836-5D86-4E75-B54D-28ABB95658C8}" presName="descendantText" presStyleLbl="alignAccFollowNode1" presStyleIdx="0" presStyleCnt="1">
        <dgm:presLayoutVars>
          <dgm:bulletEnabled val="1"/>
        </dgm:presLayoutVars>
      </dgm:prSet>
      <dgm:spPr/>
    </dgm:pt>
  </dgm:ptLst>
  <dgm:cxnLst>
    <dgm:cxn modelId="{4AF68F05-588D-4DCB-B8A6-AA0341DA66C6}" srcId="{7FF09EBB-4069-44C3-9AFA-B61D991B2EE5}" destId="{5B71B836-5D86-4E75-B54D-28ABB95658C8}" srcOrd="0" destOrd="0" parTransId="{150573B2-0873-4DF8-ACAE-0A826A5B852D}" sibTransId="{3BC81A2E-9051-496B-B43B-D1B176B9AF54}"/>
    <dgm:cxn modelId="{83149910-9912-4210-A932-C80E2C2026A1}" type="presOf" srcId="{BECFE5F6-3A50-44C9-933C-1859E062784F}" destId="{3E86B0E0-7413-4AC7-97B2-4D547B4FC37F}" srcOrd="0" destOrd="2" presId="urn:microsoft.com/office/officeart/2005/8/layout/vList5"/>
    <dgm:cxn modelId="{1A01A538-9152-42AE-9A8E-DB5C3D4568BB}" srcId="{5B71B836-5D86-4E75-B54D-28ABB95658C8}" destId="{BECFE5F6-3A50-44C9-933C-1859E062784F}" srcOrd="2" destOrd="0" parTransId="{B47C7FA0-6C4A-4F06-B069-F8B0B7ADCDEE}" sibTransId="{D92A16BA-4F0D-4F29-B439-83C302D91642}"/>
    <dgm:cxn modelId="{ACF41F3B-C3BB-4EAB-B74C-CD7B9F2F393A}" type="presOf" srcId="{7FF09EBB-4069-44C3-9AFA-B61D991B2EE5}" destId="{4AFA9316-E503-4387-A9B3-87DE244599F2}" srcOrd="0" destOrd="0" presId="urn:microsoft.com/office/officeart/2005/8/layout/vList5"/>
    <dgm:cxn modelId="{7EECF554-1BB8-48FA-8B24-8609A560A072}" type="presOf" srcId="{A80987C5-15EE-47BC-B26C-C9DFA481F46B}" destId="{3E86B0E0-7413-4AC7-97B2-4D547B4FC37F}" srcOrd="0" destOrd="0" presId="urn:microsoft.com/office/officeart/2005/8/layout/vList5"/>
    <dgm:cxn modelId="{563AD384-B908-4CB0-8E7D-B5A926AA1232}" srcId="{5B71B836-5D86-4E75-B54D-28ABB95658C8}" destId="{A80987C5-15EE-47BC-B26C-C9DFA481F46B}" srcOrd="0" destOrd="0" parTransId="{75035B57-91E6-412F-BB1F-43617455A0F8}" sibTransId="{4E81A2C5-996C-4D28-AEB3-D8084295705F}"/>
    <dgm:cxn modelId="{799516A6-96AF-490A-8D38-C7C0B7E9EBFB}" type="presOf" srcId="{5B71B836-5D86-4E75-B54D-28ABB95658C8}" destId="{6CE452C5-6930-4791-8A9C-892702844C89}" srcOrd="0" destOrd="0" presId="urn:microsoft.com/office/officeart/2005/8/layout/vList5"/>
    <dgm:cxn modelId="{4F34AFDF-9D0C-42CD-9658-45148E5E751B}" srcId="{5B71B836-5D86-4E75-B54D-28ABB95658C8}" destId="{8995895E-E289-47A6-84D7-2BF7A0270AEC}" srcOrd="1" destOrd="0" parTransId="{D2318F93-8DB5-45F2-B7AC-81AF66FD363F}" sibTransId="{BF536225-DBA6-4021-8AE8-A314360F86F4}"/>
    <dgm:cxn modelId="{BCDF12E3-6F5B-4C29-BC7A-A1045F736DB5}" type="presOf" srcId="{8995895E-E289-47A6-84D7-2BF7A0270AEC}" destId="{3E86B0E0-7413-4AC7-97B2-4D547B4FC37F}" srcOrd="0" destOrd="1" presId="urn:microsoft.com/office/officeart/2005/8/layout/vList5"/>
    <dgm:cxn modelId="{91469A82-0B1B-40AF-B5DF-590220523754}" type="presParOf" srcId="{4AFA9316-E503-4387-A9B3-87DE244599F2}" destId="{5ECA0D30-F598-47B5-A929-1F11BCDCF9E9}" srcOrd="0" destOrd="0" presId="urn:microsoft.com/office/officeart/2005/8/layout/vList5"/>
    <dgm:cxn modelId="{234BCBB7-671E-4218-9E3E-D829C0BEF14C}" type="presParOf" srcId="{5ECA0D30-F598-47B5-A929-1F11BCDCF9E9}" destId="{6CE452C5-6930-4791-8A9C-892702844C89}" srcOrd="0" destOrd="0" presId="urn:microsoft.com/office/officeart/2005/8/layout/vList5"/>
    <dgm:cxn modelId="{7D0C5F22-4886-411A-8E59-068964CB2BB0}" type="presParOf" srcId="{5ECA0D30-F598-47B5-A929-1F11BCDCF9E9}" destId="{3E86B0E0-7413-4AC7-97B2-4D547B4FC3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F09EBB-4069-44C3-9AFA-B61D991B2E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5B71B836-5D86-4E75-B54D-28ABB95658C8}">
      <dgm:prSet phldrT="[Text]"/>
      <dgm:spPr/>
      <dgm:t>
        <a:bodyPr/>
        <a:lstStyle/>
        <a:p>
          <a:r>
            <a:rPr lang="de-DE" b="1" dirty="0">
              <a:effectLst/>
              <a:latin typeface="+mn-lt"/>
              <a:ea typeface="Calibri" panose="020F0502020204030204" pitchFamily="34" charset="0"/>
              <a:cs typeface="Times New Roman" panose="02020603050405020304" pitchFamily="18" charset="0"/>
            </a:rPr>
            <a:t>Curated</a:t>
          </a:r>
          <a:endParaRPr lang="de-DE" dirty="0"/>
        </a:p>
      </dgm:t>
    </dgm:pt>
    <dgm:pt modelId="{150573B2-0873-4DF8-ACAE-0A826A5B852D}" type="parTrans" cxnId="{4AF68F05-588D-4DCB-B8A6-AA0341DA66C6}">
      <dgm:prSet/>
      <dgm:spPr/>
      <dgm:t>
        <a:bodyPr/>
        <a:lstStyle/>
        <a:p>
          <a:endParaRPr lang="de-DE"/>
        </a:p>
      </dgm:t>
    </dgm:pt>
    <dgm:pt modelId="{3BC81A2E-9051-496B-B43B-D1B176B9AF54}" type="sibTrans" cxnId="{4AF68F05-588D-4DCB-B8A6-AA0341DA66C6}">
      <dgm:prSet/>
      <dgm:spPr/>
      <dgm:t>
        <a:bodyPr/>
        <a:lstStyle/>
        <a:p>
          <a:endParaRPr lang="de-DE"/>
        </a:p>
      </dgm:t>
    </dgm:pt>
    <dgm:pt modelId="{A80987C5-15EE-47BC-B26C-C9DFA481F46B}">
      <dgm:prSet phldrT="[Text]"/>
      <dgm:spPr/>
      <dgm:t>
        <a:bodyPr/>
        <a:lstStyle/>
        <a:p>
          <a:r>
            <a:rPr lang="de-DE" dirty="0">
              <a:solidFill>
                <a:schemeClr val="tx1"/>
              </a:solidFill>
              <a:effectLst/>
              <a:latin typeface="+mn-lt"/>
              <a:ea typeface="+mn-ea"/>
              <a:cs typeface="+mn-cs"/>
            </a:rPr>
            <a:t>wird von zwei der untersuchten Anbieter nicht eingehalten:</a:t>
          </a:r>
          <a:br>
            <a:rPr lang="de-DE" dirty="0">
              <a:solidFill>
                <a:schemeClr val="tx1"/>
              </a:solidFill>
              <a:effectLst/>
              <a:latin typeface="+mn-lt"/>
              <a:ea typeface="+mn-ea"/>
              <a:cs typeface="+mn-cs"/>
            </a:rPr>
          </a:br>
          <a:r>
            <a:rPr lang="de-DE" dirty="0">
              <a:solidFill>
                <a:schemeClr val="tx1"/>
              </a:solidFill>
              <a:effectLst/>
              <a:latin typeface="+mn-lt"/>
              <a:ea typeface="+mn-ea"/>
              <a:cs typeface="+mn-cs"/>
              <a:sym typeface="Wingdings" panose="05000000000000000000" pitchFamily="2" charset="2"/>
            </a:rPr>
            <a:t></a:t>
          </a:r>
          <a:r>
            <a:rPr lang="de-DE" dirty="0">
              <a:solidFill>
                <a:schemeClr val="tx1"/>
              </a:solidFill>
              <a:effectLst/>
              <a:latin typeface="+mn-lt"/>
              <a:ea typeface="+mn-ea"/>
              <a:cs typeface="+mn-cs"/>
            </a:rPr>
            <a:t> da keine Aktualisierung stattfindet (</a:t>
          </a:r>
          <a:r>
            <a:rPr lang="de-DE" b="1" dirty="0" err="1">
              <a:solidFill>
                <a:schemeClr val="tx1"/>
              </a:solidFill>
              <a:effectLst/>
              <a:latin typeface="+mn-lt"/>
              <a:ea typeface="+mn-ea"/>
              <a:cs typeface="+mn-cs"/>
            </a:rPr>
            <a:t>Cerif</a:t>
          </a:r>
          <a:r>
            <a:rPr lang="de-DE" dirty="0">
              <a:solidFill>
                <a:schemeClr val="tx1"/>
              </a:solidFill>
              <a:effectLst/>
              <a:latin typeface="+mn-lt"/>
              <a:ea typeface="+mn-ea"/>
              <a:cs typeface="+mn-cs"/>
            </a:rPr>
            <a:t>) </a:t>
          </a:r>
          <a:br>
            <a:rPr lang="de-DE" dirty="0">
              <a:solidFill>
                <a:schemeClr val="tx1"/>
              </a:solidFill>
              <a:effectLst/>
              <a:latin typeface="+mn-lt"/>
              <a:ea typeface="+mn-ea"/>
              <a:cs typeface="+mn-cs"/>
            </a:rPr>
          </a:br>
          <a:r>
            <a:rPr lang="de-DE" dirty="0">
              <a:solidFill>
                <a:schemeClr val="tx1"/>
              </a:solidFill>
              <a:effectLst/>
              <a:latin typeface="+mn-lt"/>
              <a:ea typeface="+mn-ea"/>
              <a:cs typeface="+mn-cs"/>
              <a:sym typeface="Wingdings" panose="05000000000000000000" pitchFamily="2" charset="2"/>
            </a:rPr>
            <a:t> </a:t>
          </a:r>
          <a:r>
            <a:rPr lang="de-DE" dirty="0">
              <a:solidFill>
                <a:schemeClr val="tx1"/>
              </a:solidFill>
              <a:effectLst/>
              <a:latin typeface="+mn-lt"/>
              <a:ea typeface="+mn-ea"/>
              <a:cs typeface="+mn-cs"/>
            </a:rPr>
            <a:t>bzw. nicht ersichtlich ist, ob das Projekt weitergeführt wird (</a:t>
          </a:r>
          <a:r>
            <a:rPr lang="de-DE" b="1" dirty="0">
              <a:solidFill>
                <a:schemeClr val="tx1"/>
              </a:solidFill>
              <a:effectLst/>
              <a:latin typeface="+mn-lt"/>
              <a:ea typeface="+mn-ea"/>
              <a:cs typeface="+mn-cs"/>
            </a:rPr>
            <a:t>The Conference </a:t>
          </a:r>
          <a:r>
            <a:rPr lang="de-DE" b="1" dirty="0" err="1">
              <a:solidFill>
                <a:schemeClr val="tx1"/>
              </a:solidFill>
              <a:effectLst/>
              <a:latin typeface="+mn-lt"/>
              <a:ea typeface="+mn-ea"/>
              <a:cs typeface="+mn-cs"/>
            </a:rPr>
            <a:t>Ontology</a:t>
          </a:r>
          <a:r>
            <a:rPr lang="de-DE" b="1" dirty="0">
              <a:solidFill>
                <a:schemeClr val="tx1"/>
              </a:solidFill>
              <a:effectLst/>
              <a:latin typeface="+mn-lt"/>
              <a:ea typeface="+mn-ea"/>
              <a:cs typeface="+mn-cs"/>
            </a:rPr>
            <a:t>)</a:t>
          </a:r>
          <a:endParaRPr lang="de-DE" dirty="0"/>
        </a:p>
      </dgm:t>
    </dgm:pt>
    <dgm:pt modelId="{75035B57-91E6-412F-BB1F-43617455A0F8}" type="parTrans" cxnId="{563AD384-B908-4CB0-8E7D-B5A926AA1232}">
      <dgm:prSet/>
      <dgm:spPr/>
      <dgm:t>
        <a:bodyPr/>
        <a:lstStyle/>
        <a:p>
          <a:endParaRPr lang="de-DE"/>
        </a:p>
      </dgm:t>
    </dgm:pt>
    <dgm:pt modelId="{4E81A2C5-996C-4D28-AEB3-D8084295705F}" type="sibTrans" cxnId="{563AD384-B908-4CB0-8E7D-B5A926AA1232}">
      <dgm:prSet/>
      <dgm:spPr/>
      <dgm:t>
        <a:bodyPr/>
        <a:lstStyle/>
        <a:p>
          <a:endParaRPr lang="de-DE"/>
        </a:p>
      </dgm:t>
    </dgm:pt>
    <dgm:pt modelId="{4AFA9316-E503-4387-A9B3-87DE244599F2}" type="pres">
      <dgm:prSet presAssocID="{7FF09EBB-4069-44C3-9AFA-B61D991B2EE5}" presName="Name0" presStyleCnt="0">
        <dgm:presLayoutVars>
          <dgm:dir/>
          <dgm:animLvl val="lvl"/>
          <dgm:resizeHandles val="exact"/>
        </dgm:presLayoutVars>
      </dgm:prSet>
      <dgm:spPr/>
    </dgm:pt>
    <dgm:pt modelId="{5ECA0D30-F598-47B5-A929-1F11BCDCF9E9}" type="pres">
      <dgm:prSet presAssocID="{5B71B836-5D86-4E75-B54D-28ABB95658C8}" presName="linNode" presStyleCnt="0"/>
      <dgm:spPr/>
    </dgm:pt>
    <dgm:pt modelId="{6CE452C5-6930-4791-8A9C-892702844C89}" type="pres">
      <dgm:prSet presAssocID="{5B71B836-5D86-4E75-B54D-28ABB95658C8}" presName="parentText" presStyleLbl="node1" presStyleIdx="0" presStyleCnt="1">
        <dgm:presLayoutVars>
          <dgm:chMax val="1"/>
          <dgm:bulletEnabled val="1"/>
        </dgm:presLayoutVars>
      </dgm:prSet>
      <dgm:spPr/>
    </dgm:pt>
    <dgm:pt modelId="{3E86B0E0-7413-4AC7-97B2-4D547B4FC37F}" type="pres">
      <dgm:prSet presAssocID="{5B71B836-5D86-4E75-B54D-28ABB95658C8}" presName="descendantText" presStyleLbl="alignAccFollowNode1" presStyleIdx="0" presStyleCnt="1">
        <dgm:presLayoutVars>
          <dgm:bulletEnabled val="1"/>
        </dgm:presLayoutVars>
      </dgm:prSet>
      <dgm:spPr/>
    </dgm:pt>
  </dgm:ptLst>
  <dgm:cxnLst>
    <dgm:cxn modelId="{4AF68F05-588D-4DCB-B8A6-AA0341DA66C6}" srcId="{7FF09EBB-4069-44C3-9AFA-B61D991B2EE5}" destId="{5B71B836-5D86-4E75-B54D-28ABB95658C8}" srcOrd="0" destOrd="0" parTransId="{150573B2-0873-4DF8-ACAE-0A826A5B852D}" sibTransId="{3BC81A2E-9051-496B-B43B-D1B176B9AF54}"/>
    <dgm:cxn modelId="{ACF41F3B-C3BB-4EAB-B74C-CD7B9F2F393A}" type="presOf" srcId="{7FF09EBB-4069-44C3-9AFA-B61D991B2EE5}" destId="{4AFA9316-E503-4387-A9B3-87DE244599F2}" srcOrd="0" destOrd="0" presId="urn:microsoft.com/office/officeart/2005/8/layout/vList5"/>
    <dgm:cxn modelId="{7EECF554-1BB8-48FA-8B24-8609A560A072}" type="presOf" srcId="{A80987C5-15EE-47BC-B26C-C9DFA481F46B}" destId="{3E86B0E0-7413-4AC7-97B2-4D547B4FC37F}" srcOrd="0" destOrd="0" presId="urn:microsoft.com/office/officeart/2005/8/layout/vList5"/>
    <dgm:cxn modelId="{563AD384-B908-4CB0-8E7D-B5A926AA1232}" srcId="{5B71B836-5D86-4E75-B54D-28ABB95658C8}" destId="{A80987C5-15EE-47BC-B26C-C9DFA481F46B}" srcOrd="0" destOrd="0" parTransId="{75035B57-91E6-412F-BB1F-43617455A0F8}" sibTransId="{4E81A2C5-996C-4D28-AEB3-D8084295705F}"/>
    <dgm:cxn modelId="{799516A6-96AF-490A-8D38-C7C0B7E9EBFB}" type="presOf" srcId="{5B71B836-5D86-4E75-B54D-28ABB95658C8}" destId="{6CE452C5-6930-4791-8A9C-892702844C89}" srcOrd="0" destOrd="0" presId="urn:microsoft.com/office/officeart/2005/8/layout/vList5"/>
    <dgm:cxn modelId="{91469A82-0B1B-40AF-B5DF-590220523754}" type="presParOf" srcId="{4AFA9316-E503-4387-A9B3-87DE244599F2}" destId="{5ECA0D30-F598-47B5-A929-1F11BCDCF9E9}" srcOrd="0" destOrd="0" presId="urn:microsoft.com/office/officeart/2005/8/layout/vList5"/>
    <dgm:cxn modelId="{234BCBB7-671E-4218-9E3E-D829C0BEF14C}" type="presParOf" srcId="{5ECA0D30-F598-47B5-A929-1F11BCDCF9E9}" destId="{6CE452C5-6930-4791-8A9C-892702844C89}" srcOrd="0" destOrd="0" presId="urn:microsoft.com/office/officeart/2005/8/layout/vList5"/>
    <dgm:cxn modelId="{7D0C5F22-4886-411A-8E59-068964CB2BB0}" type="presParOf" srcId="{5ECA0D30-F598-47B5-A929-1F11BCDCF9E9}" destId="{3E86B0E0-7413-4AC7-97B2-4D547B4FC3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8F7D-6195-4316-AE24-0A50269EFDB7}">
      <dsp:nvSpPr>
        <dsp:cNvPr id="0" name=""/>
        <dsp:cNvSpPr/>
      </dsp:nvSpPr>
      <dsp:spPr>
        <a:xfrm>
          <a:off x="4877" y="1111923"/>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dirty="0"/>
            <a:t>Metadaten-schemata</a:t>
          </a:r>
        </a:p>
      </dsp:txBody>
      <dsp:txXfrm>
        <a:off x="572760" y="1111923"/>
        <a:ext cx="1703651" cy="1135766"/>
      </dsp:txXfrm>
    </dsp:sp>
    <dsp:sp modelId="{0B2DE6E8-135C-4497-ADA1-16B908A479D4}">
      <dsp:nvSpPr>
        <dsp:cNvPr id="0" name=""/>
        <dsp:cNvSpPr/>
      </dsp:nvSpPr>
      <dsp:spPr>
        <a:xfrm>
          <a:off x="2560353" y="1111923"/>
          <a:ext cx="2839417" cy="1135766"/>
        </a:xfrm>
        <a:prstGeom prst="chevron">
          <a:avLst/>
        </a:prstGeom>
        <a:solidFill>
          <a:schemeClr val="accent3">
            <a:hueOff val="142856"/>
            <a:satOff val="-1603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dirty="0"/>
            <a:t>Qualitäts-</a:t>
          </a:r>
          <a:br>
            <a:rPr lang="de-DE" sz="2400" kern="1200" dirty="0"/>
          </a:br>
          <a:r>
            <a:rPr lang="de-DE" sz="2400" kern="1200" dirty="0" err="1"/>
            <a:t>kriterien</a:t>
          </a:r>
          <a:endParaRPr lang="de-DE" sz="2400" kern="1200" dirty="0"/>
        </a:p>
      </dsp:txBody>
      <dsp:txXfrm>
        <a:off x="3128236" y="1111923"/>
        <a:ext cx="1703651" cy="1135766"/>
      </dsp:txXfrm>
    </dsp:sp>
    <dsp:sp modelId="{43360C26-4B02-4A22-88C7-B17C0928E4D3}">
      <dsp:nvSpPr>
        <dsp:cNvPr id="0" name=""/>
        <dsp:cNvSpPr/>
      </dsp:nvSpPr>
      <dsp:spPr>
        <a:xfrm>
          <a:off x="5115829" y="1111923"/>
          <a:ext cx="2839417" cy="1135766"/>
        </a:xfrm>
        <a:prstGeom prst="chevron">
          <a:avLst/>
        </a:prstGeom>
        <a:solidFill>
          <a:schemeClr val="accent3">
            <a:hueOff val="285712"/>
            <a:satOff val="-32061"/>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a:t>Bewertungs-</a:t>
          </a:r>
          <a:br>
            <a:rPr lang="de-DE" sz="2400" kern="1200"/>
          </a:br>
          <a:r>
            <a:rPr lang="de-DE" sz="2400" kern="1200"/>
            <a:t>kategorien</a:t>
          </a:r>
          <a:endParaRPr lang="de-DE" sz="2400" kern="1200" dirty="0"/>
        </a:p>
      </dsp:txBody>
      <dsp:txXfrm>
        <a:off x="5683712" y="1111923"/>
        <a:ext cx="1703651" cy="1135766"/>
      </dsp:txXfrm>
    </dsp:sp>
    <dsp:sp modelId="{5B2F1590-B3EF-4EA3-A47C-9F1823E0544B}">
      <dsp:nvSpPr>
        <dsp:cNvPr id="0" name=""/>
        <dsp:cNvSpPr/>
      </dsp:nvSpPr>
      <dsp:spPr>
        <a:xfrm>
          <a:off x="7671304" y="1111923"/>
          <a:ext cx="2839417" cy="1135766"/>
        </a:xfrm>
        <a:prstGeom prst="chevron">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a:t>Bewertung und Vergleich</a:t>
          </a:r>
          <a:endParaRPr lang="de-DE" sz="2400" kern="1200" dirty="0"/>
        </a:p>
      </dsp:txBody>
      <dsp:txXfrm>
        <a:off x="8239187" y="1111923"/>
        <a:ext cx="1703651" cy="1135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8F7D-6195-4316-AE24-0A50269EFDB7}">
      <dsp:nvSpPr>
        <dsp:cNvPr id="0" name=""/>
        <dsp:cNvSpPr/>
      </dsp:nvSpPr>
      <dsp:spPr>
        <a:xfrm>
          <a:off x="4877" y="1111923"/>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dirty="0"/>
            <a:t>Metadaten-schemata</a:t>
          </a:r>
        </a:p>
      </dsp:txBody>
      <dsp:txXfrm>
        <a:off x="572760" y="1111923"/>
        <a:ext cx="1703651" cy="1135766"/>
      </dsp:txXfrm>
    </dsp:sp>
    <dsp:sp modelId="{0B2DE6E8-135C-4497-ADA1-16B908A479D4}">
      <dsp:nvSpPr>
        <dsp:cNvPr id="0" name=""/>
        <dsp:cNvSpPr/>
      </dsp:nvSpPr>
      <dsp:spPr>
        <a:xfrm>
          <a:off x="2560353" y="1111923"/>
          <a:ext cx="2839417" cy="1135766"/>
        </a:xfrm>
        <a:prstGeom prst="chevron">
          <a:avLst/>
        </a:prstGeom>
        <a:solidFill>
          <a:schemeClr val="accent3">
            <a:hueOff val="142856"/>
            <a:satOff val="-1603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dirty="0"/>
            <a:t>Qualitäts-</a:t>
          </a:r>
          <a:br>
            <a:rPr lang="de-DE" sz="2400" kern="1200" dirty="0"/>
          </a:br>
          <a:r>
            <a:rPr lang="de-DE" sz="2400" kern="1200" dirty="0" err="1"/>
            <a:t>kriterien</a:t>
          </a:r>
          <a:endParaRPr lang="de-DE" sz="2400" kern="1200" dirty="0"/>
        </a:p>
      </dsp:txBody>
      <dsp:txXfrm>
        <a:off x="3128236" y="1111923"/>
        <a:ext cx="1703651" cy="1135766"/>
      </dsp:txXfrm>
    </dsp:sp>
    <dsp:sp modelId="{43360C26-4B02-4A22-88C7-B17C0928E4D3}">
      <dsp:nvSpPr>
        <dsp:cNvPr id="0" name=""/>
        <dsp:cNvSpPr/>
      </dsp:nvSpPr>
      <dsp:spPr>
        <a:xfrm>
          <a:off x="5115829" y="1111923"/>
          <a:ext cx="2839417" cy="1135766"/>
        </a:xfrm>
        <a:prstGeom prst="chevron">
          <a:avLst/>
        </a:prstGeom>
        <a:solidFill>
          <a:schemeClr val="accent3">
            <a:hueOff val="285712"/>
            <a:satOff val="-32061"/>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a:t>Bewertungs-</a:t>
          </a:r>
          <a:br>
            <a:rPr lang="de-DE" sz="2400" kern="1200"/>
          </a:br>
          <a:r>
            <a:rPr lang="de-DE" sz="2400" kern="1200"/>
            <a:t>kategorien</a:t>
          </a:r>
          <a:endParaRPr lang="de-DE" sz="2400" kern="1200" dirty="0"/>
        </a:p>
      </dsp:txBody>
      <dsp:txXfrm>
        <a:off x="5683712" y="1111923"/>
        <a:ext cx="1703651" cy="1135766"/>
      </dsp:txXfrm>
    </dsp:sp>
    <dsp:sp modelId="{5B2F1590-B3EF-4EA3-A47C-9F1823E0544B}">
      <dsp:nvSpPr>
        <dsp:cNvPr id="0" name=""/>
        <dsp:cNvSpPr/>
      </dsp:nvSpPr>
      <dsp:spPr>
        <a:xfrm>
          <a:off x="7671304" y="1111923"/>
          <a:ext cx="2839417" cy="1135766"/>
        </a:xfrm>
        <a:prstGeom prst="chevron">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a:t>Bewertung und Vergleich</a:t>
          </a:r>
          <a:endParaRPr lang="de-DE" sz="2400" kern="1200" dirty="0"/>
        </a:p>
      </dsp:txBody>
      <dsp:txXfrm>
        <a:off x="8239187" y="1111923"/>
        <a:ext cx="1703651" cy="1135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B0E0-7413-4AC7-97B2-4D547B4FC37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de-DE" sz="2600" kern="1200" dirty="0"/>
            <a:t>Alle Anbieter schneiden gut ab</a:t>
          </a:r>
        </a:p>
        <a:p>
          <a:pPr marL="228600" lvl="1" indent="-228600" algn="l" defTabSz="1155700">
            <a:lnSpc>
              <a:spcPct val="90000"/>
            </a:lnSpc>
            <a:spcBef>
              <a:spcPct val="0"/>
            </a:spcBef>
            <a:spcAft>
              <a:spcPct val="15000"/>
            </a:spcAft>
            <a:buChar char="•"/>
          </a:pPr>
          <a:r>
            <a:rPr lang="de-DE" sz="2600" kern="1200" dirty="0"/>
            <a:t>Nutzung der Metadaten/Metadatenschemata ist durch die Vergabe von Creative Commons Lizenzen (jeweils mit verschiedenen Einschränkungen) geregelt</a:t>
          </a:r>
        </a:p>
        <a:p>
          <a:pPr marL="228600" lvl="1" indent="-228600" algn="l" defTabSz="1155700">
            <a:lnSpc>
              <a:spcPct val="90000"/>
            </a:lnSpc>
            <a:spcBef>
              <a:spcPct val="0"/>
            </a:spcBef>
            <a:spcAft>
              <a:spcPct val="15000"/>
            </a:spcAft>
            <a:buChar char="•"/>
          </a:pPr>
          <a:r>
            <a:rPr lang="de-DE" sz="2600" b="1" kern="1200" dirty="0">
              <a:solidFill>
                <a:schemeClr val="tx1"/>
              </a:solidFill>
              <a:effectLst/>
              <a:latin typeface="+mn-lt"/>
              <a:ea typeface="+mn-ea"/>
              <a:cs typeface="+mn-cs"/>
            </a:rPr>
            <a:t>GND</a:t>
          </a:r>
          <a:r>
            <a:rPr lang="de-DE" sz="2600" kern="1200" dirty="0">
              <a:solidFill>
                <a:schemeClr val="tx1"/>
              </a:solidFill>
              <a:effectLst/>
              <a:latin typeface="+mn-lt"/>
              <a:ea typeface="+mn-ea"/>
              <a:cs typeface="+mn-cs"/>
            </a:rPr>
            <a:t> und </a:t>
          </a:r>
          <a:r>
            <a:rPr lang="de-DE" sz="2600" b="1" kern="1200" dirty="0" err="1">
              <a:solidFill>
                <a:schemeClr val="tx1"/>
              </a:solidFill>
              <a:effectLst/>
              <a:latin typeface="+mn-lt"/>
              <a:ea typeface="+mn-ea"/>
              <a:cs typeface="+mn-cs"/>
            </a:rPr>
            <a:t>Wikidata</a:t>
          </a:r>
          <a:r>
            <a:rPr lang="de-DE" sz="2600" kern="1200" dirty="0">
              <a:solidFill>
                <a:schemeClr val="tx1"/>
              </a:solidFill>
              <a:effectLst/>
              <a:latin typeface="+mn-lt"/>
              <a:ea typeface="+mn-ea"/>
              <a:cs typeface="+mn-cs"/>
            </a:rPr>
            <a:t> verzichten komplett auf den Urheberrechtsschutz</a:t>
          </a:r>
          <a:endParaRPr lang="de-DE" sz="2600" kern="1200" dirty="0"/>
        </a:p>
      </dsp:txBody>
      <dsp:txXfrm rot="-5400000">
        <a:off x="3785615" y="605066"/>
        <a:ext cx="6560052" cy="3141206"/>
      </dsp:txXfrm>
    </dsp:sp>
    <dsp:sp modelId="{6CE452C5-6930-4791-8A9C-892702844C89}">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de-DE" sz="5000" b="1" kern="1200" dirty="0">
              <a:effectLst/>
              <a:latin typeface="+mn-lt"/>
              <a:ea typeface="Calibri" panose="020F0502020204030204" pitchFamily="34" charset="0"/>
              <a:cs typeface="Times New Roman" panose="02020603050405020304" pitchFamily="18" charset="0"/>
            </a:rPr>
            <a:t>Compatible</a:t>
          </a:r>
          <a:endParaRPr lang="de-DE" sz="5000" kern="1200" dirty="0"/>
        </a:p>
      </dsp:txBody>
      <dsp:txXfrm>
        <a:off x="184799" y="184799"/>
        <a:ext cx="3416018" cy="398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B0E0-7413-4AC7-97B2-4D547B4FC37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de-DE" sz="3200" kern="1200" dirty="0"/>
            <a:t>Umfang, in dem Konferenzen/Konferenzserien beschrieben werden, schwankt stark </a:t>
          </a:r>
        </a:p>
        <a:p>
          <a:pPr marL="285750" lvl="1" indent="-285750" algn="l" defTabSz="1422400">
            <a:lnSpc>
              <a:spcPct val="90000"/>
            </a:lnSpc>
            <a:spcBef>
              <a:spcPct val="0"/>
            </a:spcBef>
            <a:spcAft>
              <a:spcPct val="15000"/>
            </a:spcAft>
            <a:buChar char="•"/>
          </a:pPr>
          <a:r>
            <a:rPr lang="de-DE" sz="3200" b="1" kern="1200" dirty="0">
              <a:solidFill>
                <a:schemeClr val="tx1"/>
              </a:solidFill>
              <a:effectLst/>
              <a:latin typeface="+mn-lt"/>
              <a:ea typeface="+mn-ea"/>
              <a:cs typeface="+mn-cs"/>
            </a:rPr>
            <a:t>GND</a:t>
          </a:r>
          <a:r>
            <a:rPr lang="de-DE" sz="3200" kern="1200" dirty="0">
              <a:solidFill>
                <a:schemeClr val="tx1"/>
              </a:solidFill>
              <a:effectLst/>
              <a:latin typeface="+mn-lt"/>
              <a:ea typeface="+mn-ea"/>
              <a:cs typeface="+mn-cs"/>
            </a:rPr>
            <a:t> schneidet am schlechtesten ab, während </a:t>
          </a:r>
          <a:r>
            <a:rPr lang="de-DE" sz="3200" b="1" kern="1200" dirty="0" err="1">
              <a:solidFill>
                <a:schemeClr val="tx1"/>
              </a:solidFill>
              <a:effectLst/>
              <a:latin typeface="+mn-lt"/>
              <a:ea typeface="+mn-ea"/>
              <a:cs typeface="+mn-cs"/>
            </a:rPr>
            <a:t>Openresearch</a:t>
          </a:r>
          <a:r>
            <a:rPr lang="de-DE" sz="3200" kern="1200" dirty="0">
              <a:solidFill>
                <a:schemeClr val="tx1"/>
              </a:solidFill>
              <a:effectLst/>
              <a:latin typeface="+mn-lt"/>
              <a:ea typeface="+mn-ea"/>
              <a:cs typeface="+mn-cs"/>
            </a:rPr>
            <a:t> die umfassendste Beschreibung bietet</a:t>
          </a:r>
          <a:endParaRPr lang="de-DE" sz="3200" kern="1200" dirty="0"/>
        </a:p>
      </dsp:txBody>
      <dsp:txXfrm rot="-5400000">
        <a:off x="3785615" y="605066"/>
        <a:ext cx="6560052" cy="3141206"/>
      </dsp:txXfrm>
    </dsp:sp>
    <dsp:sp modelId="{6CE452C5-6930-4791-8A9C-892702844C89}">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de-DE" sz="5800" b="1" kern="1200" dirty="0">
              <a:effectLst/>
              <a:latin typeface="+mn-lt"/>
              <a:ea typeface="Calibri" panose="020F0502020204030204" pitchFamily="34" charset="0"/>
              <a:cs typeface="Times New Roman" panose="02020603050405020304" pitchFamily="18" charset="0"/>
            </a:rPr>
            <a:t>Complete</a:t>
          </a:r>
          <a:endParaRPr lang="de-DE" sz="5800" kern="1200" dirty="0"/>
        </a:p>
      </dsp:txBody>
      <dsp:txXfrm>
        <a:off x="184799" y="184799"/>
        <a:ext cx="3416018" cy="3981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B0E0-7413-4AC7-97B2-4D547B4FC37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de-DE" sz="2600" kern="1200" dirty="0">
              <a:solidFill>
                <a:schemeClr val="tx1"/>
              </a:solidFill>
              <a:effectLst/>
              <a:latin typeface="+mn-lt"/>
              <a:ea typeface="+mn-ea"/>
              <a:cs typeface="+mn-cs"/>
            </a:rPr>
            <a:t>wird von Anbietern mehr oder weniger erfüllt </a:t>
          </a:r>
          <a:r>
            <a:rPr lang="de-DE" sz="2600" kern="1200" dirty="0">
              <a:solidFill>
                <a:schemeClr val="tx1"/>
              </a:solidFill>
              <a:effectLst/>
              <a:latin typeface="+mn-lt"/>
              <a:ea typeface="+mn-ea"/>
              <a:cs typeface="+mn-cs"/>
              <a:sym typeface="Wingdings" panose="05000000000000000000" pitchFamily="2" charset="2"/>
            </a:rPr>
            <a:t> </a:t>
          </a:r>
          <a:r>
            <a:rPr lang="de-DE" sz="2600" kern="1200" dirty="0">
              <a:solidFill>
                <a:schemeClr val="tx1"/>
              </a:solidFill>
              <a:effectLst/>
              <a:latin typeface="+mn-lt"/>
              <a:ea typeface="+mn-ea"/>
              <a:cs typeface="+mn-cs"/>
            </a:rPr>
            <a:t>keiner der untersuchten Anbieter bindet bisher einen eigenen Identifier für Konferenzen ein</a:t>
          </a:r>
          <a:endParaRPr lang="de-DE" sz="2600" kern="1200" dirty="0"/>
        </a:p>
        <a:p>
          <a:pPr marL="228600" lvl="1" indent="-228600" algn="l" defTabSz="1155700">
            <a:lnSpc>
              <a:spcPct val="90000"/>
            </a:lnSpc>
            <a:spcBef>
              <a:spcPct val="0"/>
            </a:spcBef>
            <a:spcAft>
              <a:spcPct val="15000"/>
            </a:spcAft>
            <a:buChar char="•"/>
          </a:pPr>
          <a:r>
            <a:rPr lang="de-DE" sz="2600" b="1" kern="1200" dirty="0" err="1">
              <a:solidFill>
                <a:schemeClr val="tx1"/>
              </a:solidFill>
              <a:effectLst/>
              <a:latin typeface="+mn-lt"/>
              <a:ea typeface="+mn-ea"/>
              <a:cs typeface="+mn-cs"/>
            </a:rPr>
            <a:t>Wikidata</a:t>
          </a:r>
          <a:r>
            <a:rPr lang="de-DE" sz="2600" kern="1200" dirty="0">
              <a:solidFill>
                <a:schemeClr val="tx1"/>
              </a:solidFill>
              <a:effectLst/>
              <a:latin typeface="+mn-lt"/>
              <a:ea typeface="+mn-ea"/>
              <a:cs typeface="+mn-cs"/>
            </a:rPr>
            <a:t> nutzt von den untersuchten Anbietern die meisten Identifier</a:t>
          </a:r>
        </a:p>
        <a:p>
          <a:pPr marL="228600" lvl="1" indent="-228600" algn="l" defTabSz="1155700">
            <a:lnSpc>
              <a:spcPct val="90000"/>
            </a:lnSpc>
            <a:spcBef>
              <a:spcPct val="0"/>
            </a:spcBef>
            <a:spcAft>
              <a:spcPct val="15000"/>
            </a:spcAft>
            <a:buChar char="•"/>
          </a:pPr>
          <a:r>
            <a:rPr lang="de-DE" sz="2600" b="1" kern="1200" dirty="0"/>
            <a:t>Crossref</a:t>
          </a:r>
          <a:r>
            <a:rPr lang="de-DE" sz="2600" kern="1200" dirty="0"/>
            <a:t> plant mit Einführung von </a:t>
          </a:r>
          <a:r>
            <a:rPr lang="de-DE" sz="2600" b="1" kern="1200" dirty="0" err="1"/>
            <a:t>ConfRef</a:t>
          </a:r>
          <a:r>
            <a:rPr lang="de-DE" sz="2600" kern="1200" dirty="0"/>
            <a:t> einen eigenen Identifier </a:t>
          </a:r>
        </a:p>
      </dsp:txBody>
      <dsp:txXfrm rot="-5400000">
        <a:off x="3785615" y="605066"/>
        <a:ext cx="6560052" cy="3141206"/>
      </dsp:txXfrm>
    </dsp:sp>
    <dsp:sp modelId="{6CE452C5-6930-4791-8A9C-892702844C89}">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de-DE" sz="6500" b="1" kern="1200" dirty="0">
              <a:effectLst/>
              <a:latin typeface="+mn-lt"/>
              <a:ea typeface="Calibri" panose="020F0502020204030204" pitchFamily="34" charset="0"/>
              <a:cs typeface="Times New Roman" panose="02020603050405020304" pitchFamily="18" charset="0"/>
            </a:rPr>
            <a:t>Credible</a:t>
          </a:r>
          <a:endParaRPr lang="de-DE" sz="6500" kern="1200" dirty="0"/>
        </a:p>
      </dsp:txBody>
      <dsp:txXfrm>
        <a:off x="184799" y="184799"/>
        <a:ext cx="3416018" cy="3981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B0E0-7413-4AC7-97B2-4D547B4FC37F}">
      <dsp:nvSpPr>
        <dsp:cNvPr id="0" name=""/>
        <dsp:cNvSpPr/>
      </dsp:nvSpPr>
      <dsp:spPr>
        <a:xfrm rot="5400000">
          <a:off x="5410072" y="-1189323"/>
          <a:ext cx="34810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de-DE" sz="3000" kern="1200" dirty="0">
              <a:solidFill>
                <a:schemeClr val="tx1"/>
              </a:solidFill>
              <a:effectLst/>
              <a:latin typeface="+mn-lt"/>
              <a:ea typeface="+mn-ea"/>
              <a:cs typeface="+mn-cs"/>
            </a:rPr>
            <a:t>wird von zwei der untersuchten Anbieter nicht eingehalten:</a:t>
          </a:r>
          <a:br>
            <a:rPr lang="de-DE" sz="3000" kern="1200" dirty="0">
              <a:solidFill>
                <a:schemeClr val="tx1"/>
              </a:solidFill>
              <a:effectLst/>
              <a:latin typeface="+mn-lt"/>
              <a:ea typeface="+mn-ea"/>
              <a:cs typeface="+mn-cs"/>
            </a:rPr>
          </a:br>
          <a:r>
            <a:rPr lang="de-DE" sz="3000" kern="1200" dirty="0">
              <a:solidFill>
                <a:schemeClr val="tx1"/>
              </a:solidFill>
              <a:effectLst/>
              <a:latin typeface="+mn-lt"/>
              <a:ea typeface="+mn-ea"/>
              <a:cs typeface="+mn-cs"/>
              <a:sym typeface="Wingdings" panose="05000000000000000000" pitchFamily="2" charset="2"/>
            </a:rPr>
            <a:t></a:t>
          </a:r>
          <a:r>
            <a:rPr lang="de-DE" sz="3000" kern="1200" dirty="0">
              <a:solidFill>
                <a:schemeClr val="tx1"/>
              </a:solidFill>
              <a:effectLst/>
              <a:latin typeface="+mn-lt"/>
              <a:ea typeface="+mn-ea"/>
              <a:cs typeface="+mn-cs"/>
            </a:rPr>
            <a:t> da keine Aktualisierung stattfindet (</a:t>
          </a:r>
          <a:r>
            <a:rPr lang="de-DE" sz="3000" b="1" kern="1200" dirty="0" err="1">
              <a:solidFill>
                <a:schemeClr val="tx1"/>
              </a:solidFill>
              <a:effectLst/>
              <a:latin typeface="+mn-lt"/>
              <a:ea typeface="+mn-ea"/>
              <a:cs typeface="+mn-cs"/>
            </a:rPr>
            <a:t>Cerif</a:t>
          </a:r>
          <a:r>
            <a:rPr lang="de-DE" sz="3000" kern="1200" dirty="0">
              <a:solidFill>
                <a:schemeClr val="tx1"/>
              </a:solidFill>
              <a:effectLst/>
              <a:latin typeface="+mn-lt"/>
              <a:ea typeface="+mn-ea"/>
              <a:cs typeface="+mn-cs"/>
            </a:rPr>
            <a:t>) </a:t>
          </a:r>
          <a:br>
            <a:rPr lang="de-DE" sz="3000" kern="1200" dirty="0">
              <a:solidFill>
                <a:schemeClr val="tx1"/>
              </a:solidFill>
              <a:effectLst/>
              <a:latin typeface="+mn-lt"/>
              <a:ea typeface="+mn-ea"/>
              <a:cs typeface="+mn-cs"/>
            </a:rPr>
          </a:br>
          <a:r>
            <a:rPr lang="de-DE" sz="3000" kern="1200" dirty="0">
              <a:solidFill>
                <a:schemeClr val="tx1"/>
              </a:solidFill>
              <a:effectLst/>
              <a:latin typeface="+mn-lt"/>
              <a:ea typeface="+mn-ea"/>
              <a:cs typeface="+mn-cs"/>
              <a:sym typeface="Wingdings" panose="05000000000000000000" pitchFamily="2" charset="2"/>
            </a:rPr>
            <a:t> </a:t>
          </a:r>
          <a:r>
            <a:rPr lang="de-DE" sz="3000" kern="1200" dirty="0">
              <a:solidFill>
                <a:schemeClr val="tx1"/>
              </a:solidFill>
              <a:effectLst/>
              <a:latin typeface="+mn-lt"/>
              <a:ea typeface="+mn-ea"/>
              <a:cs typeface="+mn-cs"/>
            </a:rPr>
            <a:t>bzw. nicht ersichtlich ist, ob das Projekt weitergeführt wird (</a:t>
          </a:r>
          <a:r>
            <a:rPr lang="de-DE" sz="3000" b="1" kern="1200" dirty="0">
              <a:solidFill>
                <a:schemeClr val="tx1"/>
              </a:solidFill>
              <a:effectLst/>
              <a:latin typeface="+mn-lt"/>
              <a:ea typeface="+mn-ea"/>
              <a:cs typeface="+mn-cs"/>
            </a:rPr>
            <a:t>The Conference </a:t>
          </a:r>
          <a:r>
            <a:rPr lang="de-DE" sz="3000" b="1" kern="1200" dirty="0" err="1">
              <a:solidFill>
                <a:schemeClr val="tx1"/>
              </a:solidFill>
              <a:effectLst/>
              <a:latin typeface="+mn-lt"/>
              <a:ea typeface="+mn-ea"/>
              <a:cs typeface="+mn-cs"/>
            </a:rPr>
            <a:t>Ontology</a:t>
          </a:r>
          <a:r>
            <a:rPr lang="de-DE" sz="3000" b="1" kern="1200" dirty="0">
              <a:solidFill>
                <a:schemeClr val="tx1"/>
              </a:solidFill>
              <a:effectLst/>
              <a:latin typeface="+mn-lt"/>
              <a:ea typeface="+mn-ea"/>
              <a:cs typeface="+mn-cs"/>
            </a:rPr>
            <a:t>)</a:t>
          </a:r>
          <a:endParaRPr lang="de-DE" sz="3000" kern="1200" dirty="0"/>
        </a:p>
      </dsp:txBody>
      <dsp:txXfrm rot="-5400000">
        <a:off x="3785615" y="605066"/>
        <a:ext cx="6560052" cy="3141206"/>
      </dsp:txXfrm>
    </dsp:sp>
    <dsp:sp modelId="{6CE452C5-6930-4791-8A9C-892702844C89}">
      <dsp:nvSpPr>
        <dsp:cNvPr id="0" name=""/>
        <dsp:cNvSpPr/>
      </dsp:nvSpPr>
      <dsp:spPr>
        <a:xfrm>
          <a:off x="0" y="0"/>
          <a:ext cx="3785616" cy="43513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de-DE" sz="6500" b="1" kern="1200" dirty="0">
              <a:effectLst/>
              <a:latin typeface="+mn-lt"/>
              <a:ea typeface="Calibri" panose="020F0502020204030204" pitchFamily="34" charset="0"/>
              <a:cs typeface="Times New Roman" panose="02020603050405020304" pitchFamily="18" charset="0"/>
            </a:rPr>
            <a:t>Curated</a:t>
          </a:r>
          <a:endParaRPr lang="de-DE" sz="6500" kern="1200" dirty="0"/>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04:46:10.1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1,'151'0,"4623"0,-4224 23,-294-8,-116-8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04:46:11.72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0 207,'17'-7,"0"1,0 0,0 2,1 0,0 1,-1 0,4 1,25-3,415-54,3 20,290 20,386 22,-1021-8,80-14,81-6,732 21,-517 7,2900-3,-3334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04:46:13.06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1 164,'50'-10,"1"2,-1 3,38 0,-50 3,571-19,5 0,685-9,-117 31,-1141-4,0 0,0-3,-1-1,0-2,5-4,33-9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04:46:18.97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1,'2338'0,"-1744"25,-66 1,-396-26,39 2,120 17,554 103,-683-97,137 17,0-13,2-13,38-13,1108-10,-818 10,-573-3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04:46:20.7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1,'6694'0,"-6570"6,0 6,88 21,-17-3,157 9,69-13,360-19,-156 16,-186-1,975-15,-986-8,-287 5,113 18,139 37,51 5,590-5,-512-39,124 35,-569-45,-22-3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44D87-984E-46A0-B919-CA5F28DD6613}" type="datetimeFigureOut">
              <a:rPr lang="de-DE" smtClean="0"/>
              <a:t>28.11.2019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EC217-1CE5-4D06-B878-E0B981AE90D8}" type="slidenum">
              <a:rPr lang="de-DE" smtClean="0"/>
              <a:t>‹Nr.›</a:t>
            </a:fld>
            <a:endParaRPr lang="de-DE"/>
          </a:p>
        </p:txBody>
      </p:sp>
    </p:spTree>
    <p:extLst>
      <p:ext uri="{BB962C8B-B14F-4D97-AF65-F5344CB8AC3E}">
        <p14:creationId xmlns:p14="http://schemas.microsoft.com/office/powerpoint/2010/main" val="80609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Herzlich Willkommen zu meinem Vortrag zum Thema „Konferenzmetadaten als Basis für szientometrische Indikatoren“. </a:t>
            </a:r>
            <a:br>
              <a:rPr lang="de-DE" dirty="0"/>
            </a:br>
            <a:r>
              <a:rPr lang="de-DE" dirty="0"/>
              <a:t>Um zu verdeutlichen, worum es geht und einen Einstieg ins Thema zu geben, habe ich ein kleines Beispiel aus meinem Alltag mitgebracht:</a:t>
            </a:r>
          </a:p>
        </p:txBody>
      </p:sp>
      <p:sp>
        <p:nvSpPr>
          <p:cNvPr id="4" name="Foliennummernplatzhalter 3"/>
          <p:cNvSpPr>
            <a:spLocks noGrp="1"/>
          </p:cNvSpPr>
          <p:nvPr>
            <p:ph type="sldNum" sz="quarter" idx="5"/>
          </p:nvPr>
        </p:nvSpPr>
        <p:spPr/>
        <p:txBody>
          <a:bodyPr/>
          <a:lstStyle/>
          <a:p>
            <a:fld id="{348EC217-1CE5-4D06-B878-E0B981AE90D8}" type="slidenum">
              <a:rPr lang="de-DE" smtClean="0"/>
              <a:t>1</a:t>
            </a:fld>
            <a:endParaRPr lang="de-DE"/>
          </a:p>
        </p:txBody>
      </p:sp>
    </p:spTree>
    <p:extLst>
      <p:ext uri="{BB962C8B-B14F-4D97-AF65-F5344CB8AC3E}">
        <p14:creationId xmlns:p14="http://schemas.microsoft.com/office/powerpoint/2010/main" val="125901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nächsten Schritt möchte ich vorstellen, wie ich  bei dem Vergleich der Metadatenschemata vorgegangen bin. </a:t>
            </a:r>
          </a:p>
        </p:txBody>
      </p:sp>
      <p:sp>
        <p:nvSpPr>
          <p:cNvPr id="4" name="Foliennummernplatzhalter 3"/>
          <p:cNvSpPr>
            <a:spLocks noGrp="1"/>
          </p:cNvSpPr>
          <p:nvPr>
            <p:ph type="sldNum" sz="quarter" idx="5"/>
          </p:nvPr>
        </p:nvSpPr>
        <p:spPr/>
        <p:txBody>
          <a:bodyPr/>
          <a:lstStyle/>
          <a:p>
            <a:fld id="{348EC217-1CE5-4D06-B878-E0B981AE90D8}" type="slidenum">
              <a:rPr lang="de-DE" smtClean="0"/>
              <a:t>10</a:t>
            </a:fld>
            <a:endParaRPr lang="de-DE"/>
          </a:p>
        </p:txBody>
      </p:sp>
    </p:spTree>
    <p:extLst>
      <p:ext uri="{BB962C8B-B14F-4D97-AF65-F5344CB8AC3E}">
        <p14:creationId xmlns:p14="http://schemas.microsoft.com/office/powerpoint/2010/main" val="244650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habe ich recherchiert, welche verschiedenen Anbieter von Metadatenschemata existieren und wie deren Schemata aussehen</a:t>
            </a:r>
            <a:br>
              <a:rPr lang="de-DE" dirty="0"/>
            </a:br>
            <a:r>
              <a:rPr lang="de-DE" dirty="0"/>
              <a:t>Daran anknüpfend habe ich Kriterienkataloge untersucht, die Qualitätskriterien für Metadaten beschreiben.</a:t>
            </a:r>
            <a:br>
              <a:rPr lang="de-DE" dirty="0"/>
            </a:br>
            <a:r>
              <a:rPr lang="de-DE" dirty="0"/>
              <a:t>In einem nächsten Schritt habe ich aus diesen Qualitätskriterien Bewertungskategorien abgeleitet, um die Einhaltung der Qualitätskriterien pro Schema überprüfbar zu machen.</a:t>
            </a:r>
            <a:br>
              <a:rPr lang="de-DE" dirty="0"/>
            </a:br>
            <a:r>
              <a:rPr lang="de-DE" dirty="0"/>
              <a:t>Im letzten Schritt habe ich die einzelnen Schemata anhand der Kriterien bewertet und untereinander verglichen.</a:t>
            </a:r>
          </a:p>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11</a:t>
            </a:fld>
            <a:endParaRPr lang="de-DE"/>
          </a:p>
        </p:txBody>
      </p:sp>
    </p:spTree>
    <p:extLst>
      <p:ext uri="{BB962C8B-B14F-4D97-AF65-F5344CB8AC3E}">
        <p14:creationId xmlns:p14="http://schemas.microsoft.com/office/powerpoint/2010/main" val="178033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dieser Stelle möchte ich darauf hinweisen, dass in diesem Vortrag meine Untersuchungen vom Stand Juli/August 2019 wiedergegeben werden.</a:t>
            </a:r>
            <a:br>
              <a:rPr lang="de-DE" dirty="0"/>
            </a:b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12</a:t>
            </a:fld>
            <a:endParaRPr lang="de-DE"/>
          </a:p>
        </p:txBody>
      </p:sp>
    </p:spTree>
    <p:extLst>
      <p:ext uri="{BB962C8B-B14F-4D97-AF65-F5344CB8AC3E}">
        <p14:creationId xmlns:p14="http://schemas.microsoft.com/office/powerpoint/2010/main" val="288901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Startpunkt der Untersuchung war die Recherche nach Anbietern von Metadatenschemata zur Konferenzbeschreibung. Im Rahmen meiner Arbeit war es mir nicht möglich, alle existierenden Anbieter und ihre Schemata zu untersuchen. Daher habe ich mich nach einer Sichtung des Angebots auf folgende Anbieter festgelegt:</a:t>
            </a:r>
          </a:p>
        </p:txBody>
      </p:sp>
      <p:sp>
        <p:nvSpPr>
          <p:cNvPr id="4" name="Foliennummernplatzhalter 3"/>
          <p:cNvSpPr>
            <a:spLocks noGrp="1"/>
          </p:cNvSpPr>
          <p:nvPr>
            <p:ph type="sldNum" sz="quarter" idx="5"/>
          </p:nvPr>
        </p:nvSpPr>
        <p:spPr/>
        <p:txBody>
          <a:bodyPr/>
          <a:lstStyle/>
          <a:p>
            <a:fld id="{348EC217-1CE5-4D06-B878-E0B981AE90D8}" type="slidenum">
              <a:rPr lang="de-DE" smtClean="0"/>
              <a:t>13</a:t>
            </a:fld>
            <a:endParaRPr lang="de-DE"/>
          </a:p>
        </p:txBody>
      </p:sp>
    </p:spTree>
    <p:extLst>
      <p:ext uri="{BB962C8B-B14F-4D97-AF65-F5344CB8AC3E}">
        <p14:creationId xmlns:p14="http://schemas.microsoft.com/office/powerpoint/2010/main" val="354478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Gründe für die..</a:t>
            </a:r>
            <a:br>
              <a:rPr lang="de-DE" dirty="0"/>
            </a:br>
            <a:r>
              <a:rPr lang="de-DE" dirty="0"/>
              <a:t>Ich habe also versucht, ein möglichst breites Spektrum abzudecken.</a:t>
            </a:r>
          </a:p>
        </p:txBody>
      </p:sp>
      <p:sp>
        <p:nvSpPr>
          <p:cNvPr id="4" name="Foliennummernplatzhalter 3"/>
          <p:cNvSpPr>
            <a:spLocks noGrp="1"/>
          </p:cNvSpPr>
          <p:nvPr>
            <p:ph type="sldNum" sz="quarter" idx="5"/>
          </p:nvPr>
        </p:nvSpPr>
        <p:spPr/>
        <p:txBody>
          <a:bodyPr/>
          <a:lstStyle/>
          <a:p>
            <a:fld id="{348EC217-1CE5-4D06-B878-E0B981AE90D8}" type="slidenum">
              <a:rPr lang="de-DE" smtClean="0"/>
              <a:t>14</a:t>
            </a:fld>
            <a:endParaRPr lang="de-DE"/>
          </a:p>
        </p:txBody>
      </p:sp>
    </p:spTree>
    <p:extLst>
      <p:ext uri="{BB962C8B-B14F-4D97-AF65-F5344CB8AC3E}">
        <p14:creationId xmlns:p14="http://schemas.microsoft.com/office/powerpoint/2010/main" val="64323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klar war, welche Schemata untersucht werden sollen, habe ich recherchiert, welche Qualitätskriterien für Metadaten es gibt, um die einzelnen Schemata bewertbar zu machen. In meiner Arbeit habe ich zwei Kriterienkataloge verglichen: „</a:t>
            </a:r>
            <a:r>
              <a:rPr lang="de-DE" dirty="0" err="1"/>
              <a:t>Metadata</a:t>
            </a:r>
            <a:r>
              <a:rPr lang="de-DE" dirty="0"/>
              <a:t> </a:t>
            </a:r>
            <a:r>
              <a:rPr lang="de-DE" dirty="0" err="1"/>
              <a:t>Principles</a:t>
            </a:r>
            <a:r>
              <a:rPr lang="de-DE" dirty="0"/>
              <a:t> and </a:t>
            </a:r>
            <a:r>
              <a:rPr lang="de-DE" dirty="0" err="1"/>
              <a:t>Practicalities</a:t>
            </a:r>
            <a:r>
              <a:rPr lang="de-DE" dirty="0"/>
              <a:t>“ von Duval et al aus dem Jahr 2002 und  „The </a:t>
            </a:r>
            <a:r>
              <a:rPr lang="de-DE" dirty="0" err="1"/>
              <a:t>Metadata</a:t>
            </a:r>
            <a:r>
              <a:rPr lang="de-DE" dirty="0"/>
              <a:t> 2020 </a:t>
            </a:r>
            <a:r>
              <a:rPr lang="de-DE" dirty="0" err="1"/>
              <a:t>Principles</a:t>
            </a:r>
            <a:r>
              <a:rPr lang="de-DE" dirty="0"/>
              <a:t>“. Für letzteren Katalog habe ich mich entschieden, und zwar auf folgenden Gründen:</a:t>
            </a:r>
            <a:br>
              <a:rPr lang="de-DE" dirty="0"/>
            </a:br>
            <a:r>
              <a:rPr lang="de-DE" dirty="0">
                <a:sym typeface="Wingdings" panose="05000000000000000000" pitchFamily="2" charset="2"/>
              </a:rPr>
              <a:t> kollaborativ (in den Arbeitsgruppen sind auch Mitglieder von der </a:t>
            </a:r>
            <a:r>
              <a:rPr lang="de-DE" sz="1200" b="0" i="0" kern="1200" dirty="0">
                <a:solidFill>
                  <a:schemeClr val="tx1"/>
                </a:solidFill>
                <a:effectLst/>
                <a:latin typeface="+mn-lt"/>
                <a:ea typeface="+mn-ea"/>
                <a:cs typeface="+mn-cs"/>
              </a:rPr>
              <a:t>Wikimedia </a:t>
            </a:r>
            <a:r>
              <a:rPr lang="de-DE" sz="1200" b="0" i="0" kern="1200" dirty="0" err="1">
                <a:solidFill>
                  <a:schemeClr val="tx1"/>
                </a:solidFill>
                <a:effectLst/>
                <a:latin typeface="+mn-lt"/>
                <a:ea typeface="+mn-ea"/>
                <a:cs typeface="+mn-cs"/>
              </a:rPr>
              <a:t>Foundation</a:t>
            </a:r>
            <a:r>
              <a:rPr lang="de-DE" sz="1200" b="0" i="0" kern="1200" dirty="0">
                <a:solidFill>
                  <a:schemeClr val="tx1"/>
                </a:solidFill>
                <a:effectLst/>
                <a:latin typeface="+mn-lt"/>
                <a:ea typeface="+mn-ea"/>
                <a:cs typeface="+mn-cs"/>
              </a:rPr>
              <a:t>, DOAJ</a:t>
            </a:r>
            <a:r>
              <a:rPr lang="de-DE" dirty="0">
                <a:sym typeface="Wingdings" panose="05000000000000000000" pitchFamily="2" charset="2"/>
              </a:rPr>
              <a:t>)</a:t>
            </a: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15</a:t>
            </a:fld>
            <a:endParaRPr lang="de-DE"/>
          </a:p>
        </p:txBody>
      </p:sp>
    </p:spTree>
    <p:extLst>
      <p:ext uri="{BB962C8B-B14F-4D97-AF65-F5344CB8AC3E}">
        <p14:creationId xmlns:p14="http://schemas.microsoft.com/office/powerpoint/2010/main" val="2453203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16</a:t>
            </a:fld>
            <a:endParaRPr lang="de-DE"/>
          </a:p>
        </p:txBody>
      </p:sp>
    </p:spTree>
    <p:extLst>
      <p:ext uri="{BB962C8B-B14F-4D97-AF65-F5344CB8AC3E}">
        <p14:creationId xmlns:p14="http://schemas.microsoft.com/office/powerpoint/2010/main" val="381549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Anhand dieser 4 Prinzipien werden die Schemata untersucht. In diesem Schritt habe ich ableitend aus den Prinzipien Kategorien gebildet, um jedes einzelne Schema anhand der gebildeten Kategorien zu evaluieren. Unter dem Punkt „Aussagen über“ wird aufgeführt, was sich hinter der jeweiligen Kategorie verbirgt. </a:t>
            </a:r>
          </a:p>
        </p:txBody>
      </p:sp>
      <p:sp>
        <p:nvSpPr>
          <p:cNvPr id="4" name="Foliennummernplatzhalter 3"/>
          <p:cNvSpPr>
            <a:spLocks noGrp="1"/>
          </p:cNvSpPr>
          <p:nvPr>
            <p:ph type="sldNum" sz="quarter" idx="5"/>
          </p:nvPr>
        </p:nvSpPr>
        <p:spPr/>
        <p:txBody>
          <a:bodyPr/>
          <a:lstStyle/>
          <a:p>
            <a:fld id="{348EC217-1CE5-4D06-B878-E0B981AE90D8}" type="slidenum">
              <a:rPr lang="de-DE" smtClean="0"/>
              <a:t>17</a:t>
            </a:fld>
            <a:endParaRPr lang="de-DE"/>
          </a:p>
        </p:txBody>
      </p:sp>
    </p:spTree>
    <p:extLst>
      <p:ext uri="{BB962C8B-B14F-4D97-AF65-F5344CB8AC3E}">
        <p14:creationId xmlns:p14="http://schemas.microsoft.com/office/powerpoint/2010/main" val="232333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letzten Schritt wird j</a:t>
            </a:r>
            <a:r>
              <a:rPr lang="de-DE" sz="1200" dirty="0"/>
              <a:t>eder der Anbieter hinsichtlich der eben aufgeführten Kategorien </a:t>
            </a:r>
            <a:r>
              <a:rPr lang="de-DE" sz="1200" b="1" dirty="0"/>
              <a:t>Nutzbarkeit, Datenformate, Attribute, Beschreibung, IDs, Datenquellen </a:t>
            </a:r>
            <a:r>
              <a:rPr lang="de-DE" sz="1200" dirty="0"/>
              <a:t>untersucht.</a:t>
            </a:r>
            <a:br>
              <a:rPr lang="de-DE" sz="1200" dirty="0"/>
            </a:br>
            <a:r>
              <a:rPr lang="de-DE" sz="1200" dirty="0">
                <a:sym typeface="Wingdings" panose="05000000000000000000" pitchFamily="2" charset="2"/>
              </a:rPr>
              <a:t> Die im vorherigen Schritt erfolgte Zuordnung der </a:t>
            </a:r>
            <a:r>
              <a:rPr lang="de-DE" sz="1200" b="1" dirty="0">
                <a:sym typeface="Wingdings" panose="05000000000000000000" pitchFamily="2" charset="2"/>
              </a:rPr>
              <a:t>Kategorien</a:t>
            </a:r>
            <a:r>
              <a:rPr lang="de-DE" sz="1200" dirty="0">
                <a:sym typeface="Wingdings" panose="05000000000000000000" pitchFamily="2" charset="2"/>
              </a:rPr>
              <a:t> zu den </a:t>
            </a:r>
            <a:r>
              <a:rPr lang="de-DE" sz="1200" b="1" dirty="0">
                <a:sym typeface="Wingdings" panose="05000000000000000000" pitchFamily="2" charset="2"/>
              </a:rPr>
              <a:t>Prinzipien</a:t>
            </a:r>
            <a:r>
              <a:rPr lang="de-DE" sz="1200" dirty="0">
                <a:sym typeface="Wingdings" panose="05000000000000000000" pitchFamily="2" charset="2"/>
              </a:rPr>
              <a:t> der METADATA 2020 PRINCIPLES ermöglicht Aussagen über deren Einhaltung</a:t>
            </a:r>
            <a:endParaRPr lang="de-DE" sz="1200" dirty="0"/>
          </a:p>
          <a:p>
            <a:r>
              <a:rPr lang="de-DE" dirty="0"/>
              <a:t>Bewertung nach dem Ampelprinzip </a:t>
            </a:r>
            <a:br>
              <a:rPr lang="de-DE" dirty="0"/>
            </a:br>
            <a:r>
              <a:rPr lang="de-DE" dirty="0">
                <a:sym typeface="Wingdings" panose="05000000000000000000" pitchFamily="2" charset="2"/>
              </a:rPr>
              <a:t> Somit kann dargestellt werden, ob die Metadatenschemata der jeweiligen Anbieter Qualitätsansprüche an Metadaten erfüllen.</a:t>
            </a: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22</a:t>
            </a:fld>
            <a:endParaRPr lang="de-DE"/>
          </a:p>
        </p:txBody>
      </p:sp>
    </p:spTree>
    <p:extLst>
      <p:ext uri="{BB962C8B-B14F-4D97-AF65-F5344CB8AC3E}">
        <p14:creationId xmlns:p14="http://schemas.microsoft.com/office/powerpoint/2010/main" val="38511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nun zu den Ergebnissen der Untersuchung der einzelnen Metadatenschemata </a:t>
            </a:r>
          </a:p>
        </p:txBody>
      </p:sp>
      <p:sp>
        <p:nvSpPr>
          <p:cNvPr id="4" name="Foliennummernplatzhalter 3"/>
          <p:cNvSpPr>
            <a:spLocks noGrp="1"/>
          </p:cNvSpPr>
          <p:nvPr>
            <p:ph type="sldNum" sz="quarter" idx="5"/>
          </p:nvPr>
        </p:nvSpPr>
        <p:spPr/>
        <p:txBody>
          <a:bodyPr/>
          <a:lstStyle/>
          <a:p>
            <a:fld id="{348EC217-1CE5-4D06-B878-E0B981AE90D8}" type="slidenum">
              <a:rPr lang="de-DE" smtClean="0"/>
              <a:t>23</a:t>
            </a:fld>
            <a:endParaRPr lang="de-DE"/>
          </a:p>
        </p:txBody>
      </p:sp>
    </p:spTree>
    <p:extLst>
      <p:ext uri="{BB962C8B-B14F-4D97-AF65-F5344CB8AC3E}">
        <p14:creationId xmlns:p14="http://schemas.microsoft.com/office/powerpoint/2010/main" val="29733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 knapp zwei Jahren war ich das erste Mal auf einer Konferenz, der </a:t>
            </a:r>
            <a:r>
              <a:rPr lang="de-DE" dirty="0" err="1"/>
              <a:t>Bobcatsss</a:t>
            </a:r>
            <a:r>
              <a:rPr lang="de-DE" dirty="0"/>
              <a:t> 2018 in Riga, an der ich </a:t>
            </a:r>
            <a:r>
              <a:rPr lang="de-DE" b="1" dirty="0"/>
              <a:t>nicht nur in der Rolle des Besuchers teilgenommen habe. </a:t>
            </a:r>
          </a:p>
        </p:txBody>
      </p:sp>
      <p:sp>
        <p:nvSpPr>
          <p:cNvPr id="4" name="Foliennummernplatzhalter 3"/>
          <p:cNvSpPr>
            <a:spLocks noGrp="1"/>
          </p:cNvSpPr>
          <p:nvPr>
            <p:ph type="sldNum" sz="quarter" idx="5"/>
          </p:nvPr>
        </p:nvSpPr>
        <p:spPr/>
        <p:txBody>
          <a:bodyPr/>
          <a:lstStyle/>
          <a:p>
            <a:fld id="{348EC217-1CE5-4D06-B878-E0B981AE90D8}" type="slidenum">
              <a:rPr lang="de-DE" smtClean="0"/>
              <a:t>2</a:t>
            </a:fld>
            <a:endParaRPr lang="de-DE"/>
          </a:p>
        </p:txBody>
      </p:sp>
    </p:spTree>
    <p:extLst>
      <p:ext uri="{BB962C8B-B14F-4D97-AF65-F5344CB8AC3E}">
        <p14:creationId xmlns:p14="http://schemas.microsoft.com/office/powerpoint/2010/main" val="355919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nochmal eine grobe Orientierung, wie sich die Ergebnisse gliedern: </a:t>
            </a:r>
          </a:p>
        </p:txBody>
      </p:sp>
      <p:sp>
        <p:nvSpPr>
          <p:cNvPr id="4" name="Foliennummernplatzhalter 3"/>
          <p:cNvSpPr>
            <a:spLocks noGrp="1"/>
          </p:cNvSpPr>
          <p:nvPr>
            <p:ph type="sldNum" sz="quarter" idx="5"/>
          </p:nvPr>
        </p:nvSpPr>
        <p:spPr/>
        <p:txBody>
          <a:bodyPr/>
          <a:lstStyle/>
          <a:p>
            <a:fld id="{348EC217-1CE5-4D06-B878-E0B981AE90D8}" type="slidenum">
              <a:rPr lang="de-DE" smtClean="0"/>
              <a:t>24</a:t>
            </a:fld>
            <a:endParaRPr lang="de-DE"/>
          </a:p>
        </p:txBody>
      </p:sp>
    </p:spTree>
    <p:extLst>
      <p:ext uri="{BB962C8B-B14F-4D97-AF65-F5344CB8AC3E}">
        <p14:creationId xmlns:p14="http://schemas.microsoft.com/office/powerpoint/2010/main" val="417234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Die GND ist eine gemeinschaftlich geführte Normdatei, die Konferenzen und andere Entitäten repräsentiert und beschreibt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An der GND beteiligt sind die Deutsche Nationalbibliothek, alle deutschsprachigen Bibliotheksverbünde mit den angeschlossenen Bibliotheken, die Zeitschriftendatenbank und weitere Einrichtungen</a:t>
            </a:r>
          </a:p>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25</a:t>
            </a:fld>
            <a:endParaRPr lang="de-DE"/>
          </a:p>
        </p:txBody>
      </p:sp>
    </p:spTree>
    <p:extLst>
      <p:ext uri="{BB962C8B-B14F-4D97-AF65-F5344CB8AC3E}">
        <p14:creationId xmlns:p14="http://schemas.microsoft.com/office/powerpoint/2010/main" val="260912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26</a:t>
            </a:fld>
            <a:endParaRPr lang="de-DE"/>
          </a:p>
        </p:txBody>
      </p:sp>
    </p:spTree>
    <p:extLst>
      <p:ext uri="{BB962C8B-B14F-4D97-AF65-F5344CB8AC3E}">
        <p14:creationId xmlns:p14="http://schemas.microsoft.com/office/powerpoint/2010/main" val="2568644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27</a:t>
            </a:fld>
            <a:endParaRPr lang="de-DE"/>
          </a:p>
        </p:txBody>
      </p:sp>
    </p:spTree>
    <p:extLst>
      <p:ext uri="{BB962C8B-B14F-4D97-AF65-F5344CB8AC3E}">
        <p14:creationId xmlns:p14="http://schemas.microsoft.com/office/powerpoint/2010/main" val="423525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Um Konferenzen qualitativ zu beurteilen, wurde die Plattform </a:t>
            </a:r>
            <a:r>
              <a:rPr lang="de-DE" sz="1200" kern="1200" dirty="0" err="1">
                <a:solidFill>
                  <a:schemeClr val="tx1"/>
                </a:solidFill>
                <a:effectLst/>
                <a:latin typeface="+mn-lt"/>
                <a:ea typeface="+mn-ea"/>
                <a:cs typeface="+mn-cs"/>
              </a:rPr>
              <a:t>Openresearch</a:t>
            </a:r>
            <a:r>
              <a:rPr lang="de-DE" sz="1200" kern="1200" dirty="0">
                <a:solidFill>
                  <a:schemeClr val="tx1"/>
                </a:solidFill>
                <a:effectLst/>
                <a:latin typeface="+mn-lt"/>
                <a:ea typeface="+mn-ea"/>
                <a:cs typeface="+mn-cs"/>
              </a:rPr>
              <a:t> entwickelt. Die Plattform, ein semantisches Wiki, basiert auf dem </a:t>
            </a:r>
            <a:r>
              <a:rPr lang="de-DE" sz="1200" kern="1200" dirty="0" err="1">
                <a:solidFill>
                  <a:schemeClr val="tx1"/>
                </a:solidFill>
                <a:effectLst/>
                <a:latin typeface="+mn-lt"/>
                <a:ea typeface="+mn-ea"/>
                <a:cs typeface="+mn-cs"/>
              </a:rPr>
              <a:t>Semantic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Mediawiki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Openresearch</a:t>
            </a:r>
            <a:r>
              <a:rPr lang="de-DE" sz="1200" kern="1200" dirty="0">
                <a:solidFill>
                  <a:schemeClr val="tx1"/>
                </a:solidFill>
                <a:effectLst/>
                <a:latin typeface="+mn-lt"/>
                <a:ea typeface="+mn-ea"/>
                <a:cs typeface="+mn-cs"/>
              </a:rPr>
              <a:t> unterstützt Wissenschaftler, Daten zu wissenschaftlichen Veranstaltungen zu sammeln, zu organisieren, zu teilen und zu verbreiten. </a:t>
            </a: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28</a:t>
            </a:fld>
            <a:endParaRPr lang="de-DE"/>
          </a:p>
        </p:txBody>
      </p:sp>
    </p:spTree>
    <p:extLst>
      <p:ext uri="{BB962C8B-B14F-4D97-AF65-F5344CB8AC3E}">
        <p14:creationId xmlns:p14="http://schemas.microsoft.com/office/powerpoint/2010/main" val="1426174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rgbClr val="000000"/>
                </a:solidFill>
              </a:rPr>
              <a:t>„</a:t>
            </a:r>
            <a:r>
              <a:rPr lang="de-DE" sz="1200" i="1" dirty="0" err="1">
                <a:solidFill>
                  <a:srgbClr val="000000"/>
                </a:solidFill>
              </a:rPr>
              <a:t>Wikidata</a:t>
            </a:r>
            <a:r>
              <a:rPr lang="de-DE" sz="1200" i="1" dirty="0">
                <a:solidFill>
                  <a:srgbClr val="000000"/>
                </a:solidFill>
              </a:rPr>
              <a:t> ist eine freie, gemeinsame, mehrsprachige und sekundäre Datenbank zur Sammlung strukturierter Daten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a:t>
            </a:r>
            <a:r>
              <a:rPr lang="de-DE" sz="1200" dirty="0" err="1">
                <a:solidFill>
                  <a:srgbClr val="000000"/>
                </a:solidFill>
              </a:rPr>
              <a:t>WikiProject</a:t>
            </a:r>
            <a:r>
              <a:rPr lang="de-DE" sz="1200" dirty="0">
                <a:solidFill>
                  <a:srgbClr val="000000"/>
                </a:solidFill>
              </a:rPr>
              <a:t> Event </a:t>
            </a:r>
            <a:r>
              <a:rPr lang="de-DE" sz="1200" dirty="0" err="1">
                <a:solidFill>
                  <a:srgbClr val="000000"/>
                </a:solidFill>
              </a:rPr>
              <a:t>Metadata</a:t>
            </a:r>
            <a:r>
              <a:rPr lang="de-DE" sz="1200" dirty="0">
                <a:solidFill>
                  <a:srgbClr val="000000"/>
                </a:solidFill>
              </a:rPr>
              <a:t>“ ist ein </a:t>
            </a:r>
            <a:r>
              <a:rPr lang="de-DE" sz="1200" dirty="0" err="1">
                <a:solidFill>
                  <a:srgbClr val="000000"/>
                </a:solidFill>
              </a:rPr>
              <a:t>Wikiprojekt</a:t>
            </a:r>
            <a:r>
              <a:rPr lang="de-DE" sz="1200" dirty="0">
                <a:solidFill>
                  <a:srgbClr val="000000"/>
                </a:solidFill>
              </a:rPr>
              <a:t> zur Unterstützung der Integration von Veranstaltungsinformationen in </a:t>
            </a:r>
            <a:r>
              <a:rPr lang="de-DE" sz="1200" dirty="0" err="1">
                <a:solidFill>
                  <a:srgbClr val="000000"/>
                </a:solidFill>
              </a:rPr>
              <a:t>Wikidata</a:t>
            </a:r>
            <a:r>
              <a:rPr lang="de-DE" sz="1200" dirty="0">
                <a:solidFill>
                  <a:srgbClr val="000000"/>
                </a:solidFill>
              </a:rPr>
              <a:t>- und Wikimedia-Projekte. Zu den unterstützten Veranstaltungen gehören auch wissenschaftliche Konferenzen.	</a:t>
            </a:r>
          </a:p>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32</a:t>
            </a:fld>
            <a:endParaRPr lang="de-DE"/>
          </a:p>
        </p:txBody>
      </p:sp>
    </p:spTree>
    <p:extLst>
      <p:ext uri="{BB962C8B-B14F-4D97-AF65-F5344CB8AC3E}">
        <p14:creationId xmlns:p14="http://schemas.microsoft.com/office/powerpoint/2010/main" val="1429870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34</a:t>
            </a:fld>
            <a:endParaRPr lang="de-DE"/>
          </a:p>
        </p:txBody>
      </p:sp>
    </p:spTree>
    <p:extLst>
      <p:ext uri="{BB962C8B-B14F-4D97-AF65-F5344CB8AC3E}">
        <p14:creationId xmlns:p14="http://schemas.microsoft.com/office/powerpoint/2010/main" val="1043832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(z.B. </a:t>
            </a:r>
            <a:r>
              <a:rPr lang="de-DE" sz="1200" dirty="0" err="1"/>
              <a:t>Ontology</a:t>
            </a:r>
            <a:r>
              <a:rPr lang="de-DE" sz="1200" dirty="0"/>
              <a:t> Reuse und </a:t>
            </a:r>
            <a:r>
              <a:rPr lang="de-DE" sz="1200" dirty="0" err="1"/>
              <a:t>Interlinking</a:t>
            </a:r>
            <a:r>
              <a:rPr lang="de-DE" sz="1200" dirty="0"/>
              <a:t>)</a:t>
            </a:r>
          </a:p>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36</a:t>
            </a:fld>
            <a:endParaRPr lang="de-DE"/>
          </a:p>
        </p:txBody>
      </p:sp>
    </p:spTree>
    <p:extLst>
      <p:ext uri="{BB962C8B-B14F-4D97-AF65-F5344CB8AC3E}">
        <p14:creationId xmlns:p14="http://schemas.microsoft.com/office/powerpoint/2010/main" val="1039350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den letzten Punkt habe ich nochmal geprüft und bin zum gleichen </a:t>
            </a:r>
            <a:r>
              <a:rPr lang="de-DE" dirty="0" err="1"/>
              <a:t>Ergebniss</a:t>
            </a:r>
            <a:r>
              <a:rPr lang="de-DE" dirty="0"/>
              <a:t> gekommen.</a:t>
            </a:r>
          </a:p>
        </p:txBody>
      </p:sp>
      <p:sp>
        <p:nvSpPr>
          <p:cNvPr id="4" name="Foliennummernplatzhalter 3"/>
          <p:cNvSpPr>
            <a:spLocks noGrp="1"/>
          </p:cNvSpPr>
          <p:nvPr>
            <p:ph type="sldNum" sz="quarter" idx="5"/>
          </p:nvPr>
        </p:nvSpPr>
        <p:spPr/>
        <p:txBody>
          <a:bodyPr/>
          <a:lstStyle/>
          <a:p>
            <a:fld id="{348EC217-1CE5-4D06-B878-E0B981AE90D8}" type="slidenum">
              <a:rPr lang="de-DE" smtClean="0"/>
              <a:t>37</a:t>
            </a:fld>
            <a:endParaRPr lang="de-DE"/>
          </a:p>
        </p:txBody>
      </p:sp>
    </p:spTree>
    <p:extLst>
      <p:ext uri="{BB962C8B-B14F-4D97-AF65-F5344CB8AC3E}">
        <p14:creationId xmlns:p14="http://schemas.microsoft.com/office/powerpoint/2010/main" val="376615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de-DE" sz="1200" dirty="0">
                <a:solidFill>
                  <a:schemeClr val="tx1"/>
                </a:solidFill>
              </a:rPr>
              <a:t>Mit Hilfe von Crossref können Forschungsergebnisse gefunden, verlinkt, bewertet und zitiert werden</a:t>
            </a:r>
          </a:p>
          <a:p>
            <a:pPr marL="342900" indent="-342900">
              <a:buFont typeface="Arial" panose="020B0604020202020204" pitchFamily="34" charset="0"/>
              <a:buChar char="•"/>
            </a:pPr>
            <a:r>
              <a:rPr lang="de-DE" sz="1200" dirty="0">
                <a:solidFill>
                  <a:schemeClr val="tx1"/>
                </a:solidFill>
              </a:rPr>
              <a:t>verwaltet und pflegt eine Datenbank mit Metadaten, die professionelle und wissenschaftliche Inhalte und persistente Identifikatoren beschreibt und identifiziert </a:t>
            </a:r>
          </a:p>
          <a:p>
            <a:pPr marL="342900" indent="-342900">
              <a:buFont typeface="Arial" panose="020B0604020202020204" pitchFamily="34" charset="0"/>
              <a:buChar char="•"/>
            </a:pPr>
            <a:r>
              <a:rPr lang="de-DE" sz="1200" dirty="0" err="1">
                <a:solidFill>
                  <a:schemeClr val="tx1"/>
                </a:solidFill>
              </a:rPr>
              <a:t>Idikatoren</a:t>
            </a:r>
            <a:r>
              <a:rPr lang="de-DE" sz="1200" dirty="0">
                <a:solidFill>
                  <a:schemeClr val="tx1"/>
                </a:solidFill>
              </a:rPr>
              <a:t> verweisen entweder direkt auf Online-Inhalte oder geben weiterführende Informationen zum Kontext</a:t>
            </a:r>
          </a:p>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38</a:t>
            </a:fld>
            <a:endParaRPr lang="de-DE"/>
          </a:p>
        </p:txBody>
      </p:sp>
    </p:spTree>
    <p:extLst>
      <p:ext uri="{BB962C8B-B14F-4D97-AF65-F5344CB8AC3E}">
        <p14:creationId xmlns:p14="http://schemas.microsoft.com/office/powerpoint/2010/main" val="29710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eingerahmt von dem grünen Kasten, können Sie mich sehen, wie ich das erste Mal auch eigene Ergebnisse präsentiere (und damals wie heute auch ziemlich aufgeregt bin)</a:t>
            </a:r>
          </a:p>
        </p:txBody>
      </p:sp>
      <p:sp>
        <p:nvSpPr>
          <p:cNvPr id="4" name="Foliennummernplatzhalter 3"/>
          <p:cNvSpPr>
            <a:spLocks noGrp="1"/>
          </p:cNvSpPr>
          <p:nvPr>
            <p:ph type="sldNum" sz="quarter" idx="5"/>
          </p:nvPr>
        </p:nvSpPr>
        <p:spPr/>
        <p:txBody>
          <a:bodyPr/>
          <a:lstStyle/>
          <a:p>
            <a:fld id="{348EC217-1CE5-4D06-B878-E0B981AE90D8}" type="slidenum">
              <a:rPr lang="de-DE" smtClean="0"/>
              <a:t>3</a:t>
            </a:fld>
            <a:endParaRPr lang="de-DE"/>
          </a:p>
        </p:txBody>
      </p:sp>
    </p:spTree>
    <p:extLst>
      <p:ext uri="{BB962C8B-B14F-4D97-AF65-F5344CB8AC3E}">
        <p14:creationId xmlns:p14="http://schemas.microsoft.com/office/powerpoint/2010/main" val="2987837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39</a:t>
            </a:fld>
            <a:endParaRPr lang="de-DE"/>
          </a:p>
        </p:txBody>
      </p:sp>
    </p:spTree>
    <p:extLst>
      <p:ext uri="{BB962C8B-B14F-4D97-AF65-F5344CB8AC3E}">
        <p14:creationId xmlns:p14="http://schemas.microsoft.com/office/powerpoint/2010/main" val="1026210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dieser Tabelle ist die Gesamtbewertung aller untersuchten Anbieter pro Prinzip dargestellt. </a:t>
            </a:r>
            <a:br>
              <a:rPr lang="de-DE" dirty="0"/>
            </a:br>
            <a:r>
              <a:rPr lang="de-DE" dirty="0"/>
              <a:t>Die roten  Zellen weisen auf unzureichende Erfüllung des jeweiligen Kriteriums hin. </a:t>
            </a:r>
          </a:p>
        </p:txBody>
      </p:sp>
      <p:sp>
        <p:nvSpPr>
          <p:cNvPr id="4" name="Foliennummernplatzhalter 3"/>
          <p:cNvSpPr>
            <a:spLocks noGrp="1"/>
          </p:cNvSpPr>
          <p:nvPr>
            <p:ph type="sldNum" sz="quarter" idx="5"/>
          </p:nvPr>
        </p:nvSpPr>
        <p:spPr/>
        <p:txBody>
          <a:bodyPr/>
          <a:lstStyle/>
          <a:p>
            <a:fld id="{348EC217-1CE5-4D06-B878-E0B981AE90D8}" type="slidenum">
              <a:rPr lang="de-DE" smtClean="0"/>
              <a:t>44</a:t>
            </a:fld>
            <a:endParaRPr lang="de-DE"/>
          </a:p>
        </p:txBody>
      </p:sp>
    </p:spTree>
    <p:extLst>
      <p:ext uri="{BB962C8B-B14F-4D97-AF65-F5344CB8AC3E}">
        <p14:creationId xmlns:p14="http://schemas.microsoft.com/office/powerpoint/2010/main" val="54068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Unter Betrachtung der aktuellen Entwicklungen von Crossref mit dem Projekt </a:t>
            </a:r>
            <a:r>
              <a:rPr lang="de-DE" sz="1200" kern="1200" dirty="0" err="1">
                <a:solidFill>
                  <a:schemeClr val="tx1"/>
                </a:solidFill>
                <a:effectLst/>
                <a:latin typeface="+mn-lt"/>
                <a:ea typeface="+mn-ea"/>
                <a:cs typeface="+mn-cs"/>
              </a:rPr>
              <a:t>ConfRef</a:t>
            </a:r>
            <a:r>
              <a:rPr lang="de-DE" sz="1200" kern="1200" dirty="0">
                <a:solidFill>
                  <a:schemeClr val="tx1"/>
                </a:solidFill>
                <a:effectLst/>
                <a:latin typeface="+mn-lt"/>
                <a:ea typeface="+mn-ea"/>
                <a:cs typeface="+mn-cs"/>
              </a:rPr>
              <a:t> verbessert sich die Bewertung von Crossref </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Zunächst kann das Prinzip </a:t>
            </a:r>
            <a:r>
              <a:rPr lang="de-DE" sz="1200" i="1" kern="1200" dirty="0">
                <a:solidFill>
                  <a:schemeClr val="tx1"/>
                </a:solidFill>
                <a:effectLst/>
                <a:latin typeface="+mn-lt"/>
                <a:ea typeface="+mn-ea"/>
                <a:cs typeface="+mn-cs"/>
              </a:rPr>
              <a:t>Complete </a:t>
            </a:r>
            <a:r>
              <a:rPr lang="de-DE" sz="1200" kern="1200" dirty="0">
                <a:solidFill>
                  <a:schemeClr val="tx1"/>
                </a:solidFill>
                <a:effectLst/>
                <a:latin typeface="+mn-lt"/>
                <a:ea typeface="+mn-ea"/>
                <a:cs typeface="+mn-cs"/>
              </a:rPr>
              <a:t>in der Bewertung korrigiert werden. Das Metadatenschema ist nun in hohem Maße umfangreich, ähnlich wie bei The Conference </a:t>
            </a:r>
            <a:r>
              <a:rPr lang="de-DE" sz="1200" kern="1200" dirty="0" err="1">
                <a:solidFill>
                  <a:schemeClr val="tx1"/>
                </a:solidFill>
                <a:effectLst/>
                <a:latin typeface="+mn-lt"/>
                <a:ea typeface="+mn-ea"/>
                <a:cs typeface="+mn-cs"/>
              </a:rPr>
              <a:t>Ontology</a:t>
            </a:r>
            <a:r>
              <a:rPr lang="de-DE" sz="1200" kern="1200" dirty="0">
                <a:solidFill>
                  <a:schemeClr val="tx1"/>
                </a:solidFill>
                <a:effectLst/>
                <a:latin typeface="+mn-lt"/>
                <a:ea typeface="+mn-ea"/>
                <a:cs typeface="+mn-cs"/>
              </a:rPr>
              <a:t> und </a:t>
            </a:r>
            <a:r>
              <a:rPr lang="de-DE" sz="1200" kern="1200" dirty="0" err="1">
                <a:solidFill>
                  <a:schemeClr val="tx1"/>
                </a:solidFill>
                <a:effectLst/>
                <a:latin typeface="+mn-lt"/>
                <a:ea typeface="+mn-ea"/>
                <a:cs typeface="+mn-cs"/>
              </a:rPr>
              <a:t>Openresearch</a:t>
            </a:r>
            <a:r>
              <a:rPr lang="de-DE" sz="1200" kern="1200" dirty="0">
                <a:solidFill>
                  <a:schemeClr val="tx1"/>
                </a:solidFill>
                <a:effectLst/>
                <a:latin typeface="+mn-lt"/>
                <a:ea typeface="+mn-ea"/>
                <a:cs typeface="+mn-cs"/>
              </a:rPr>
              <a:t>. Auch in Bezug auf das Prinzip </a:t>
            </a:r>
            <a:r>
              <a:rPr lang="de-DE" sz="1200" i="1" kern="1200" dirty="0">
                <a:solidFill>
                  <a:schemeClr val="tx1"/>
                </a:solidFill>
                <a:effectLst/>
                <a:latin typeface="+mn-lt"/>
                <a:ea typeface="+mn-ea"/>
                <a:cs typeface="+mn-cs"/>
              </a:rPr>
              <a:t>Compatible </a:t>
            </a:r>
            <a:r>
              <a:rPr lang="de-DE" sz="1200" kern="1200" dirty="0">
                <a:solidFill>
                  <a:schemeClr val="tx1"/>
                </a:solidFill>
                <a:effectLst/>
                <a:latin typeface="+mn-lt"/>
                <a:ea typeface="+mn-ea"/>
                <a:cs typeface="+mn-cs"/>
              </a:rPr>
              <a:t>kann die Wertung verbessert werden, da die Konferenzmetadaten zukünftig unter CC0 Lizenz stehen sollen. Mit der Einführung eines </a:t>
            </a:r>
            <a:r>
              <a:rPr lang="de-DE" sz="1200" kern="1200" dirty="0" err="1">
                <a:solidFill>
                  <a:schemeClr val="tx1"/>
                </a:solidFill>
                <a:effectLst/>
                <a:latin typeface="+mn-lt"/>
                <a:ea typeface="+mn-ea"/>
                <a:cs typeface="+mn-cs"/>
              </a:rPr>
              <a:t>Identifiers</a:t>
            </a:r>
            <a:r>
              <a:rPr lang="de-DE" sz="1200" kern="1200" dirty="0">
                <a:solidFill>
                  <a:schemeClr val="tx1"/>
                </a:solidFill>
                <a:effectLst/>
                <a:latin typeface="+mn-lt"/>
                <a:ea typeface="+mn-ea"/>
                <a:cs typeface="+mn-cs"/>
              </a:rPr>
              <a:t> für Konferenzen wird die gute Bewertung für das Prinzip </a:t>
            </a:r>
            <a:r>
              <a:rPr lang="de-DE" sz="1200" i="1" kern="1200" dirty="0">
                <a:solidFill>
                  <a:schemeClr val="tx1"/>
                </a:solidFill>
                <a:effectLst/>
                <a:latin typeface="+mn-lt"/>
                <a:ea typeface="+mn-ea"/>
                <a:cs typeface="+mn-cs"/>
              </a:rPr>
              <a:t>Credible</a:t>
            </a:r>
            <a:r>
              <a:rPr lang="de-DE" sz="1200" kern="1200" dirty="0">
                <a:solidFill>
                  <a:schemeClr val="tx1"/>
                </a:solidFill>
                <a:effectLst/>
                <a:latin typeface="+mn-lt"/>
                <a:ea typeface="+mn-ea"/>
                <a:cs typeface="+mn-cs"/>
              </a:rPr>
              <a:t> nochmals bestätigt. Die gute Wertung des Prinzips </a:t>
            </a:r>
            <a:r>
              <a:rPr lang="de-DE" sz="1200" i="1" kern="1200" dirty="0">
                <a:solidFill>
                  <a:schemeClr val="tx1"/>
                </a:solidFill>
                <a:effectLst/>
                <a:latin typeface="+mn-lt"/>
                <a:ea typeface="+mn-ea"/>
                <a:cs typeface="+mn-cs"/>
              </a:rPr>
              <a:t>Curated </a:t>
            </a:r>
            <a:r>
              <a:rPr lang="de-DE" sz="1200" kern="1200" dirty="0">
                <a:solidFill>
                  <a:schemeClr val="tx1"/>
                </a:solidFill>
                <a:effectLst/>
                <a:latin typeface="+mn-lt"/>
                <a:ea typeface="+mn-ea"/>
                <a:cs typeface="+mn-cs"/>
              </a:rPr>
              <a:t>bleibt bestehen. </a:t>
            </a: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47</a:t>
            </a:fld>
            <a:endParaRPr lang="de-DE"/>
          </a:p>
        </p:txBody>
      </p:sp>
    </p:spTree>
    <p:extLst>
      <p:ext uri="{BB962C8B-B14F-4D97-AF65-F5344CB8AC3E}">
        <p14:creationId xmlns:p14="http://schemas.microsoft.com/office/powerpoint/2010/main" val="3066291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51</a:t>
            </a:fld>
            <a:endParaRPr lang="de-DE"/>
          </a:p>
        </p:txBody>
      </p:sp>
    </p:spTree>
    <p:extLst>
      <p:ext uri="{BB962C8B-B14F-4D97-AF65-F5344CB8AC3E}">
        <p14:creationId xmlns:p14="http://schemas.microsoft.com/office/powerpoint/2010/main" val="1867401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52</a:t>
            </a:fld>
            <a:endParaRPr lang="de-DE"/>
          </a:p>
        </p:txBody>
      </p:sp>
    </p:spTree>
    <p:extLst>
      <p:ext uri="{BB962C8B-B14F-4D97-AF65-F5344CB8AC3E}">
        <p14:creationId xmlns:p14="http://schemas.microsoft.com/office/powerpoint/2010/main" val="406681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Jetzt wäre es natürlich spannend, wenn meine Teilnahme an der </a:t>
            </a:r>
            <a:r>
              <a:rPr lang="de-DE" dirty="0" err="1"/>
              <a:t>Bobcatsss</a:t>
            </a:r>
            <a:r>
              <a:rPr lang="de-DE" dirty="0"/>
              <a:t> für andere sichtbar und auch bewertbar gemacht werden könnte. Dies könnte mithilfe szientometrischer Indikatoren geschehen. </a:t>
            </a:r>
            <a:br>
              <a:rPr lang="de-DE" dirty="0"/>
            </a:b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4</a:t>
            </a:fld>
            <a:endParaRPr lang="de-DE"/>
          </a:p>
        </p:txBody>
      </p:sp>
    </p:spTree>
    <p:extLst>
      <p:ext uri="{BB962C8B-B14F-4D97-AF65-F5344CB8AC3E}">
        <p14:creationId xmlns:p14="http://schemas.microsoft.com/office/powerpoint/2010/main" val="188457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meiner Bachelorarbeit habe ich untersucht, wie Konferenzen mit Hilfe von Metadatenschemata beschrieben werden können. Diese Beschreibungen können als mögliche Grundlage für szientometrische Indikatoren genutzt werden.</a:t>
            </a:r>
            <a:br>
              <a:rPr lang="de-DE" dirty="0"/>
            </a:br>
            <a:r>
              <a:rPr lang="de-DE" b="1" dirty="0"/>
              <a:t>Wie die verschiedenen Metadatenschemata unterschiedlicher Anbieter gestaltet sind und wie sie bewertet werden können, ist Thema meines Vortrags.  </a:t>
            </a:r>
          </a:p>
        </p:txBody>
      </p:sp>
      <p:sp>
        <p:nvSpPr>
          <p:cNvPr id="4" name="Foliennummernplatzhalter 3"/>
          <p:cNvSpPr>
            <a:spLocks noGrp="1"/>
          </p:cNvSpPr>
          <p:nvPr>
            <p:ph type="sldNum" sz="quarter" idx="5"/>
          </p:nvPr>
        </p:nvSpPr>
        <p:spPr/>
        <p:txBody>
          <a:bodyPr/>
          <a:lstStyle/>
          <a:p>
            <a:fld id="{348EC217-1CE5-4D06-B878-E0B981AE90D8}" type="slidenum">
              <a:rPr lang="de-DE" smtClean="0"/>
              <a:t>5</a:t>
            </a:fld>
            <a:endParaRPr lang="de-DE"/>
          </a:p>
        </p:txBody>
      </p:sp>
    </p:spTree>
    <p:extLst>
      <p:ext uri="{BB962C8B-B14F-4D97-AF65-F5344CB8AC3E}">
        <p14:creationId xmlns:p14="http://schemas.microsoft.com/office/powerpoint/2010/main" val="264936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möchte ich in diesem Zusammenhang noch einmal die Bedeutung von Konferenzen hervorheben.</a:t>
            </a:r>
          </a:p>
        </p:txBody>
      </p:sp>
      <p:sp>
        <p:nvSpPr>
          <p:cNvPr id="4" name="Foliennummernplatzhalter 3"/>
          <p:cNvSpPr>
            <a:spLocks noGrp="1"/>
          </p:cNvSpPr>
          <p:nvPr>
            <p:ph type="sldNum" sz="quarter" idx="5"/>
          </p:nvPr>
        </p:nvSpPr>
        <p:spPr/>
        <p:txBody>
          <a:bodyPr/>
          <a:lstStyle/>
          <a:p>
            <a:fld id="{348EC217-1CE5-4D06-B878-E0B981AE90D8}" type="slidenum">
              <a:rPr lang="de-DE" smtClean="0"/>
              <a:t>6</a:t>
            </a:fld>
            <a:endParaRPr lang="de-DE"/>
          </a:p>
        </p:txBody>
      </p:sp>
    </p:spTree>
    <p:extLst>
      <p:ext uri="{BB962C8B-B14F-4D97-AF65-F5344CB8AC3E}">
        <p14:creationId xmlns:p14="http://schemas.microsoft.com/office/powerpoint/2010/main" val="417419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Diese Studien befassen sich überwiegend mit der Klinischen Forschung sowie der Informatik</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7</a:t>
            </a:fld>
            <a:endParaRPr lang="de-DE"/>
          </a:p>
        </p:txBody>
      </p:sp>
    </p:spTree>
    <p:extLst>
      <p:ext uri="{BB962C8B-B14F-4D97-AF65-F5344CB8AC3E}">
        <p14:creationId xmlns:p14="http://schemas.microsoft.com/office/powerpoint/2010/main" val="373567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8</a:t>
            </a:fld>
            <a:endParaRPr lang="de-DE"/>
          </a:p>
        </p:txBody>
      </p:sp>
    </p:spTree>
    <p:extLst>
      <p:ext uri="{BB962C8B-B14F-4D97-AF65-F5344CB8AC3E}">
        <p14:creationId xmlns:p14="http://schemas.microsoft.com/office/powerpoint/2010/main" val="61215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Mit dem von mir vorgenommenen Vergleich verschiedener Schemata wird untersucht, wie Konferenzen beschrieben werden können.</a:t>
            </a:r>
            <a:endParaRPr lang="de-DE" dirty="0"/>
          </a:p>
        </p:txBody>
      </p:sp>
      <p:sp>
        <p:nvSpPr>
          <p:cNvPr id="4" name="Foliennummernplatzhalter 3"/>
          <p:cNvSpPr>
            <a:spLocks noGrp="1"/>
          </p:cNvSpPr>
          <p:nvPr>
            <p:ph type="sldNum" sz="quarter" idx="5"/>
          </p:nvPr>
        </p:nvSpPr>
        <p:spPr/>
        <p:txBody>
          <a:bodyPr/>
          <a:lstStyle/>
          <a:p>
            <a:fld id="{348EC217-1CE5-4D06-B878-E0B981AE90D8}" type="slidenum">
              <a:rPr lang="de-DE" smtClean="0"/>
              <a:t>9</a:t>
            </a:fld>
            <a:endParaRPr lang="de-DE"/>
          </a:p>
        </p:txBody>
      </p:sp>
    </p:spTree>
    <p:extLst>
      <p:ext uri="{BB962C8B-B14F-4D97-AF65-F5344CB8AC3E}">
        <p14:creationId xmlns:p14="http://schemas.microsoft.com/office/powerpoint/2010/main" val="341878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A2A7-84F9-4D3C-910F-9A244938A05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ACCF18E-9636-4C26-977D-08B126052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BCA4E8B-A347-42DB-BA45-A767963D273A}"/>
              </a:ext>
            </a:extLst>
          </p:cNvPr>
          <p:cNvSpPr>
            <a:spLocks noGrp="1"/>
          </p:cNvSpPr>
          <p:nvPr>
            <p:ph type="dt" sz="half" idx="10"/>
          </p:nvPr>
        </p:nvSpPr>
        <p:spPr/>
        <p:txBody>
          <a:bodyPr/>
          <a:lstStyle/>
          <a:p>
            <a:fld id="{2DD0A438-7080-4D05-A258-7F2E9A5287C8}" type="datetime1">
              <a:rPr lang="de-DE" smtClean="0"/>
              <a:t>28.11.2019</a:t>
            </a:fld>
            <a:endParaRPr lang="de-DE"/>
          </a:p>
        </p:txBody>
      </p:sp>
      <p:sp>
        <p:nvSpPr>
          <p:cNvPr id="5" name="Fußzeilenplatzhalter 4">
            <a:extLst>
              <a:ext uri="{FF2B5EF4-FFF2-40B4-BE49-F238E27FC236}">
                <a16:creationId xmlns:a16="http://schemas.microsoft.com/office/drawing/2014/main" id="{D55A6F01-BB5C-47D2-84AD-63231C7CF4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BA1D25-F227-4159-A838-AB801DEFAF68}"/>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316625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6921A-9A92-4708-8FD1-8444577505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EC31303-A325-4973-A416-9C0BEB1881C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5F1B13-9960-470F-A807-4C8BC74F367E}"/>
              </a:ext>
            </a:extLst>
          </p:cNvPr>
          <p:cNvSpPr>
            <a:spLocks noGrp="1"/>
          </p:cNvSpPr>
          <p:nvPr>
            <p:ph type="dt" sz="half" idx="10"/>
          </p:nvPr>
        </p:nvSpPr>
        <p:spPr/>
        <p:txBody>
          <a:bodyPr/>
          <a:lstStyle/>
          <a:p>
            <a:fld id="{2C771BC9-A886-48AD-A45D-B3088D89E727}" type="datetime1">
              <a:rPr lang="de-DE" smtClean="0"/>
              <a:t>28.11.2019</a:t>
            </a:fld>
            <a:endParaRPr lang="de-DE"/>
          </a:p>
        </p:txBody>
      </p:sp>
      <p:sp>
        <p:nvSpPr>
          <p:cNvPr id="5" name="Fußzeilenplatzhalter 4">
            <a:extLst>
              <a:ext uri="{FF2B5EF4-FFF2-40B4-BE49-F238E27FC236}">
                <a16:creationId xmlns:a16="http://schemas.microsoft.com/office/drawing/2014/main" id="{B91AAB33-C765-4704-BF9D-96334B5C56D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84537B-2A11-4141-8FAE-186718F6667E}"/>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25702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CCD7A0-A894-4722-96D8-C322036320E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C964B41-D05D-495D-8F18-2AD46345F9A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E93859-AD54-4014-863C-17311D1D4E2B}"/>
              </a:ext>
            </a:extLst>
          </p:cNvPr>
          <p:cNvSpPr>
            <a:spLocks noGrp="1"/>
          </p:cNvSpPr>
          <p:nvPr>
            <p:ph type="dt" sz="half" idx="10"/>
          </p:nvPr>
        </p:nvSpPr>
        <p:spPr/>
        <p:txBody>
          <a:bodyPr/>
          <a:lstStyle/>
          <a:p>
            <a:fld id="{9B225954-C34E-4821-8CA8-D8C2299F3BE0}" type="datetime1">
              <a:rPr lang="de-DE" smtClean="0"/>
              <a:t>28.11.2019</a:t>
            </a:fld>
            <a:endParaRPr lang="de-DE"/>
          </a:p>
        </p:txBody>
      </p:sp>
      <p:sp>
        <p:nvSpPr>
          <p:cNvPr id="5" name="Fußzeilenplatzhalter 4">
            <a:extLst>
              <a:ext uri="{FF2B5EF4-FFF2-40B4-BE49-F238E27FC236}">
                <a16:creationId xmlns:a16="http://schemas.microsoft.com/office/drawing/2014/main" id="{5447D06F-D3A6-4C49-AEE6-A7FF5E89265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033A2E4-7355-4F24-B43C-DF71CE91463B}"/>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30759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85EF1-8F3E-4A8D-ADDD-B2B8EE6ACD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AE5E32-45A3-4690-A0DC-33640C631DD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CD5E3A-5A90-4F73-A973-04D98E73A9B6}"/>
              </a:ext>
            </a:extLst>
          </p:cNvPr>
          <p:cNvSpPr>
            <a:spLocks noGrp="1"/>
          </p:cNvSpPr>
          <p:nvPr>
            <p:ph type="dt" sz="half" idx="10"/>
          </p:nvPr>
        </p:nvSpPr>
        <p:spPr/>
        <p:txBody>
          <a:bodyPr/>
          <a:lstStyle/>
          <a:p>
            <a:fld id="{7961A9FC-FC5F-4071-B0A0-1A6530196A33}" type="datetime1">
              <a:rPr lang="de-DE" smtClean="0"/>
              <a:t>28.11.2019</a:t>
            </a:fld>
            <a:endParaRPr lang="de-DE"/>
          </a:p>
        </p:txBody>
      </p:sp>
      <p:sp>
        <p:nvSpPr>
          <p:cNvPr id="5" name="Fußzeilenplatzhalter 4">
            <a:extLst>
              <a:ext uri="{FF2B5EF4-FFF2-40B4-BE49-F238E27FC236}">
                <a16:creationId xmlns:a16="http://schemas.microsoft.com/office/drawing/2014/main" id="{6F00159B-7243-4439-B67E-B7B10C3225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7FEE8E-08B5-4D2F-973C-60676C456831}"/>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324780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CBC80-827D-4C3E-932E-3364830F763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E9CF571-CEBF-4E60-9931-037E971AC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7957C74-C71F-4AB2-B471-CA8D2D1C7924}"/>
              </a:ext>
            </a:extLst>
          </p:cNvPr>
          <p:cNvSpPr>
            <a:spLocks noGrp="1"/>
          </p:cNvSpPr>
          <p:nvPr>
            <p:ph type="dt" sz="half" idx="10"/>
          </p:nvPr>
        </p:nvSpPr>
        <p:spPr/>
        <p:txBody>
          <a:bodyPr/>
          <a:lstStyle/>
          <a:p>
            <a:fld id="{5CC2B761-7D13-46E3-9090-9C65D2D72E14}" type="datetime1">
              <a:rPr lang="de-DE" smtClean="0"/>
              <a:t>28.11.2019</a:t>
            </a:fld>
            <a:endParaRPr lang="de-DE"/>
          </a:p>
        </p:txBody>
      </p:sp>
      <p:sp>
        <p:nvSpPr>
          <p:cNvPr id="5" name="Fußzeilenplatzhalter 4">
            <a:extLst>
              <a:ext uri="{FF2B5EF4-FFF2-40B4-BE49-F238E27FC236}">
                <a16:creationId xmlns:a16="http://schemas.microsoft.com/office/drawing/2014/main" id="{04FE2ECB-A385-4A7A-9BBA-F3F7C88687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0A0B61C-32C2-4019-9EBC-AF8A9F4E453E}"/>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321112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409AD-E43C-43EB-A311-A84D1D658E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CA67E28-1A00-4A5F-BDD4-A1DD7C1A246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A61AA2C-C910-4C41-BBAF-3C7A9B0F638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3BA88F-77D8-493C-87E2-69A1115621D0}"/>
              </a:ext>
            </a:extLst>
          </p:cNvPr>
          <p:cNvSpPr>
            <a:spLocks noGrp="1"/>
          </p:cNvSpPr>
          <p:nvPr>
            <p:ph type="dt" sz="half" idx="10"/>
          </p:nvPr>
        </p:nvSpPr>
        <p:spPr/>
        <p:txBody>
          <a:bodyPr/>
          <a:lstStyle/>
          <a:p>
            <a:fld id="{BA4732C1-C801-4BFC-900B-0999785DC588}" type="datetime1">
              <a:rPr lang="de-DE" smtClean="0"/>
              <a:t>28.11.2019</a:t>
            </a:fld>
            <a:endParaRPr lang="de-DE"/>
          </a:p>
        </p:txBody>
      </p:sp>
      <p:sp>
        <p:nvSpPr>
          <p:cNvPr id="6" name="Fußzeilenplatzhalter 5">
            <a:extLst>
              <a:ext uri="{FF2B5EF4-FFF2-40B4-BE49-F238E27FC236}">
                <a16:creationId xmlns:a16="http://schemas.microsoft.com/office/drawing/2014/main" id="{553394F6-588B-451F-A0BF-73020D635C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26E0139-A719-4012-9B43-1FF11BEFB1DD}"/>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392362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81C10-48B5-4355-BCF9-AA20C813A2D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F851C06-5A15-4462-8B24-7B11A9D50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58FC199-31B0-427E-9D76-D1DC635035C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2361808-B2ED-429C-8755-AF076C044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220412D-B7B2-4C57-A76E-AD7FF586F9D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F5CCCB2-EDE3-4487-B779-82B6D3BCAFF0}"/>
              </a:ext>
            </a:extLst>
          </p:cNvPr>
          <p:cNvSpPr>
            <a:spLocks noGrp="1"/>
          </p:cNvSpPr>
          <p:nvPr>
            <p:ph type="dt" sz="half" idx="10"/>
          </p:nvPr>
        </p:nvSpPr>
        <p:spPr/>
        <p:txBody>
          <a:bodyPr/>
          <a:lstStyle/>
          <a:p>
            <a:fld id="{2047E7DC-8B1C-48EC-AEB1-B2DC35070F5D}" type="datetime1">
              <a:rPr lang="de-DE" smtClean="0"/>
              <a:t>28.11.2019</a:t>
            </a:fld>
            <a:endParaRPr lang="de-DE"/>
          </a:p>
        </p:txBody>
      </p:sp>
      <p:sp>
        <p:nvSpPr>
          <p:cNvPr id="8" name="Fußzeilenplatzhalter 7">
            <a:extLst>
              <a:ext uri="{FF2B5EF4-FFF2-40B4-BE49-F238E27FC236}">
                <a16:creationId xmlns:a16="http://schemas.microsoft.com/office/drawing/2014/main" id="{6F108A0B-4476-4007-8DE0-298A01AA0DC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0A1965E-D56E-4E3C-BE95-69C4558FBFD6}"/>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243463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2171A-4932-4272-8314-0640D2F8E65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8C5AFAC-2C68-4AE2-B7F8-C74088CFD5EA}"/>
              </a:ext>
            </a:extLst>
          </p:cNvPr>
          <p:cNvSpPr>
            <a:spLocks noGrp="1"/>
          </p:cNvSpPr>
          <p:nvPr>
            <p:ph type="dt" sz="half" idx="10"/>
          </p:nvPr>
        </p:nvSpPr>
        <p:spPr/>
        <p:txBody>
          <a:bodyPr/>
          <a:lstStyle/>
          <a:p>
            <a:fld id="{A7209420-7607-4F87-8B58-43AFBC935D78}" type="datetime1">
              <a:rPr lang="de-DE" smtClean="0"/>
              <a:t>28.11.2019</a:t>
            </a:fld>
            <a:endParaRPr lang="de-DE"/>
          </a:p>
        </p:txBody>
      </p:sp>
      <p:sp>
        <p:nvSpPr>
          <p:cNvPr id="4" name="Fußzeilenplatzhalter 3">
            <a:extLst>
              <a:ext uri="{FF2B5EF4-FFF2-40B4-BE49-F238E27FC236}">
                <a16:creationId xmlns:a16="http://schemas.microsoft.com/office/drawing/2014/main" id="{DFE54CE0-F8F6-4D78-AB08-88569EBEA04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CC7FC27-F82F-4A9C-A722-2F5E09BC156B}"/>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299478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4428718-77BF-4FEA-AAA6-C50EF8DF1EF3}"/>
              </a:ext>
            </a:extLst>
          </p:cNvPr>
          <p:cNvSpPr>
            <a:spLocks noGrp="1"/>
          </p:cNvSpPr>
          <p:nvPr>
            <p:ph type="dt" sz="half" idx="10"/>
          </p:nvPr>
        </p:nvSpPr>
        <p:spPr/>
        <p:txBody>
          <a:bodyPr/>
          <a:lstStyle/>
          <a:p>
            <a:fld id="{F582671C-9537-4DC8-A940-640E3C3406DA}" type="datetime1">
              <a:rPr lang="de-DE" smtClean="0"/>
              <a:t>28.11.2019</a:t>
            </a:fld>
            <a:endParaRPr lang="de-DE"/>
          </a:p>
        </p:txBody>
      </p:sp>
      <p:sp>
        <p:nvSpPr>
          <p:cNvPr id="3" name="Fußzeilenplatzhalter 2">
            <a:extLst>
              <a:ext uri="{FF2B5EF4-FFF2-40B4-BE49-F238E27FC236}">
                <a16:creationId xmlns:a16="http://schemas.microsoft.com/office/drawing/2014/main" id="{6A804888-5F7A-4511-9E47-C699A71A857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D7DDC7B-CED1-40E2-8D2B-C043B4398CF3}"/>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4992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7908B-0B1C-4C61-A6B9-B0B46ECF687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38F9CE8-0DAC-4DCF-BC16-0078091776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4608993-093E-481C-94DC-9742FDB39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4795660-5394-4F91-8FD8-07341962D8A5}"/>
              </a:ext>
            </a:extLst>
          </p:cNvPr>
          <p:cNvSpPr>
            <a:spLocks noGrp="1"/>
          </p:cNvSpPr>
          <p:nvPr>
            <p:ph type="dt" sz="half" idx="10"/>
          </p:nvPr>
        </p:nvSpPr>
        <p:spPr/>
        <p:txBody>
          <a:bodyPr/>
          <a:lstStyle/>
          <a:p>
            <a:fld id="{25194CDC-B98A-4B3C-9302-9A222BCDB0D9}" type="datetime1">
              <a:rPr lang="de-DE" smtClean="0"/>
              <a:t>28.11.2019</a:t>
            </a:fld>
            <a:endParaRPr lang="de-DE"/>
          </a:p>
        </p:txBody>
      </p:sp>
      <p:sp>
        <p:nvSpPr>
          <p:cNvPr id="6" name="Fußzeilenplatzhalter 5">
            <a:extLst>
              <a:ext uri="{FF2B5EF4-FFF2-40B4-BE49-F238E27FC236}">
                <a16:creationId xmlns:a16="http://schemas.microsoft.com/office/drawing/2014/main" id="{CE77D366-60D4-4CAE-B807-122D81E1AD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475734E-85E9-4893-8396-5004CE4E6206}"/>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165084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02BFF-9C5C-4ACB-9ECF-007870AECFE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9EECB81-2C51-4B37-B857-27190471B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D62F89D-546C-4C0B-9141-1A9D0FBC5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4974B0F-AD94-4FA9-8FC3-4E433989415C}"/>
              </a:ext>
            </a:extLst>
          </p:cNvPr>
          <p:cNvSpPr>
            <a:spLocks noGrp="1"/>
          </p:cNvSpPr>
          <p:nvPr>
            <p:ph type="dt" sz="half" idx="10"/>
          </p:nvPr>
        </p:nvSpPr>
        <p:spPr/>
        <p:txBody>
          <a:bodyPr/>
          <a:lstStyle/>
          <a:p>
            <a:fld id="{5B6DA5F7-7F92-4B07-9893-5C7BE77FEBDE}" type="datetime1">
              <a:rPr lang="de-DE" smtClean="0"/>
              <a:t>28.11.2019</a:t>
            </a:fld>
            <a:endParaRPr lang="de-DE"/>
          </a:p>
        </p:txBody>
      </p:sp>
      <p:sp>
        <p:nvSpPr>
          <p:cNvPr id="6" name="Fußzeilenplatzhalter 5">
            <a:extLst>
              <a:ext uri="{FF2B5EF4-FFF2-40B4-BE49-F238E27FC236}">
                <a16:creationId xmlns:a16="http://schemas.microsoft.com/office/drawing/2014/main" id="{CD2E9099-50DA-4FED-95F7-074AE2B24E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176D5AE-328E-41D1-A86F-00F59E22CB27}"/>
              </a:ext>
            </a:extLst>
          </p:cNvPr>
          <p:cNvSpPr>
            <a:spLocks noGrp="1"/>
          </p:cNvSpPr>
          <p:nvPr>
            <p:ph type="sldNum" sz="quarter" idx="12"/>
          </p:nvPr>
        </p:nvSpPr>
        <p:spPr/>
        <p:txBody>
          <a:bodyPr/>
          <a:lstStyle/>
          <a:p>
            <a:fld id="{C4FA5E4B-D462-4129-AD6A-D0A188958875}" type="slidenum">
              <a:rPr lang="de-DE" smtClean="0"/>
              <a:t>‹Nr.›</a:t>
            </a:fld>
            <a:endParaRPr lang="de-DE"/>
          </a:p>
        </p:txBody>
      </p:sp>
    </p:spTree>
    <p:extLst>
      <p:ext uri="{BB962C8B-B14F-4D97-AF65-F5344CB8AC3E}">
        <p14:creationId xmlns:p14="http://schemas.microsoft.com/office/powerpoint/2010/main" val="162386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4A23ED7-9548-4252-AC24-9D65C599C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173B400-026A-4CE4-BD3D-484B4DF65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3F5687-0A3B-4879-AC57-EC1A250D7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F681F-52C8-4F97-9CF3-B9243325508A}" type="datetime1">
              <a:rPr lang="de-DE" smtClean="0"/>
              <a:t>28.11.2019</a:t>
            </a:fld>
            <a:endParaRPr lang="de-DE"/>
          </a:p>
        </p:txBody>
      </p:sp>
      <p:sp>
        <p:nvSpPr>
          <p:cNvPr id="5" name="Fußzeilenplatzhalter 4">
            <a:extLst>
              <a:ext uri="{FF2B5EF4-FFF2-40B4-BE49-F238E27FC236}">
                <a16:creationId xmlns:a16="http://schemas.microsoft.com/office/drawing/2014/main" id="{705587F5-C4B0-4025-9BB2-ADD30104B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C9E415F-4388-4466-B0D2-016242BB4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A5E4B-D462-4129-AD6A-D0A188958875}" type="slidenum">
              <a:rPr lang="de-DE" smtClean="0"/>
              <a:t>‹Nr.›</a:t>
            </a:fld>
            <a:endParaRPr lang="de-DE"/>
          </a:p>
        </p:txBody>
      </p:sp>
    </p:spTree>
    <p:extLst>
      <p:ext uri="{BB962C8B-B14F-4D97-AF65-F5344CB8AC3E}">
        <p14:creationId xmlns:p14="http://schemas.microsoft.com/office/powerpoint/2010/main" val="94694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2.sv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svg"/><Relationship Id="rId5" Type="http://schemas.openxmlformats.org/officeDocument/2006/relationships/diagramQuickStyle" Target="../diagrams/quickStyle2.xml"/><Relationship Id="rId15" Type="http://schemas.openxmlformats.org/officeDocument/2006/relationships/image" Target="../media/image18.svg"/><Relationship Id="rId10" Type="http://schemas.openxmlformats.org/officeDocument/2006/relationships/image" Target="../media/image1.png"/><Relationship Id="rId4" Type="http://schemas.openxmlformats.org/officeDocument/2006/relationships/diagramLayout" Target="../diagrams/layout2.xml"/><Relationship Id="rId9" Type="http://schemas.openxmlformats.org/officeDocument/2006/relationships/image" Target="../media/image22.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1.tmp"/><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customXml" Target="../ink/ink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5.tmp"/><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ustomXml" Target="../ink/ink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omments" Target="../comments/comment8.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witter.com/confreforg" TargetMode="External"/><Relationship Id="rId2" Type="http://schemas.openxmlformats.org/officeDocument/2006/relationships/hyperlink" Target="http://www.confref.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9.tmp"/><Relationship Id="rId4" Type="http://schemas.openxmlformats.org/officeDocument/2006/relationships/image" Target="../media/image4.svg"/></Relationships>
</file>

<file path=ppt/slides/_rels/slide5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tmp"/></Relationships>
</file>

<file path=ppt/slides/_rels/slide5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rossref.org/about/" TargetMode="External"/><Relationship Id="rId2" Type="http://schemas.openxmlformats.org/officeDocument/2006/relationships/hyperlink" Target="https://docs.google.com/document/d/1URIvkUpzcfjSd2YFIS-rdRIrOyrKSbFfhkdpGPRTAFI/edit#heading=h.p82ujrkj8tpx" TargetMode="External"/><Relationship Id="rId1" Type="http://schemas.openxmlformats.org/officeDocument/2006/relationships/slideLayout" Target="../slideLayouts/slideLayout2.xml"/><Relationship Id="rId6" Type="http://schemas.openxmlformats.org/officeDocument/2006/relationships/hyperlink" Target="https://blogs.loc.gov/thesignal/2019/05/integrating-wikidata-at-the-library-of-congress/" TargetMode="External"/><Relationship Id="rId5" Type="http://schemas.openxmlformats.org/officeDocument/2006/relationships/hyperlink" Target="https://www.eurocris.org/what-eurocris" TargetMode="External"/><Relationship Id="rId4" Type="http://schemas.openxmlformats.org/officeDocument/2006/relationships/hyperlink" Target="https://www.crossref.org/membership/term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dnb.de/DE/Professionell/Standardisierung/GND/gnd_node.html#doc58016bodyText1" TargetMode="External"/><Relationship Id="rId2" Type="http://schemas.openxmlformats.org/officeDocument/2006/relationships/hyperlink" Target="http://www.scholarlydata.org/ontology/doc/" TargetMode="External"/><Relationship Id="rId1" Type="http://schemas.openxmlformats.org/officeDocument/2006/relationships/slideLayout" Target="../slideLayouts/slideLayout2.xml"/><Relationship Id="rId6" Type="http://schemas.openxmlformats.org/officeDocument/2006/relationships/hyperlink" Target="http://ul.qucosa.de/api/qucosa%3A15939/attachment/ATT-0/" TargetMode="External"/><Relationship Id="rId5" Type="http://schemas.openxmlformats.org/officeDocument/2006/relationships/hyperlink" Target="http://www.metadata2020.org/resources/metadata-principles/" TargetMode="External"/><Relationship Id="rId4" Type="http://schemas.openxmlformats.org/officeDocument/2006/relationships/hyperlink" Target="https://doi.org/10.1093/reseval/rvy025"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wikidata.org/wiki/Wikidata:WikiProject_Events" TargetMode="External"/><Relationship Id="rId2" Type="http://schemas.openxmlformats.org/officeDocument/2006/relationships/hyperlink" Target="https://www.wikidata.org/wiki/Wikidata:Introduction/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B8CE8-6DC1-4273-9249-DA3F7569D23F}"/>
              </a:ext>
            </a:extLst>
          </p:cNvPr>
          <p:cNvSpPr>
            <a:spLocks noGrp="1"/>
          </p:cNvSpPr>
          <p:nvPr>
            <p:ph type="title"/>
          </p:nvPr>
        </p:nvSpPr>
        <p:spPr>
          <a:xfrm>
            <a:off x="838200" y="250003"/>
            <a:ext cx="10515600" cy="2561027"/>
          </a:xfrm>
        </p:spPr>
        <p:txBody>
          <a:bodyPr>
            <a:normAutofit/>
          </a:bodyPr>
          <a:lstStyle/>
          <a:p>
            <a:pPr algn="ctr"/>
            <a:r>
              <a:rPr lang="de-DE" sz="5400" b="1" dirty="0">
                <a:solidFill>
                  <a:srgbClr val="0070C0"/>
                </a:solidFill>
                <a:latin typeface="Rockwell" panose="02060603020205020403" pitchFamily="18" charset="0"/>
              </a:rPr>
              <a:t>Konferenzmetadaten</a:t>
            </a:r>
            <a:r>
              <a:rPr lang="de-DE" sz="5400" b="1" dirty="0">
                <a:latin typeface="Rockwell" panose="02060603020205020403" pitchFamily="18" charset="0"/>
              </a:rPr>
              <a:t> </a:t>
            </a:r>
            <a:br>
              <a:rPr lang="de-DE" sz="5400" b="1" dirty="0">
                <a:latin typeface="Rockwell" panose="02060603020205020403" pitchFamily="18" charset="0"/>
              </a:rPr>
            </a:br>
            <a:r>
              <a:rPr lang="de-DE" sz="5400" dirty="0">
                <a:latin typeface="Rockwell" panose="02060603020205020403" pitchFamily="18" charset="0"/>
              </a:rPr>
              <a:t>als Basis für</a:t>
            </a:r>
            <a:br>
              <a:rPr lang="de-DE" sz="5400" dirty="0">
                <a:latin typeface="Rockwell" panose="02060603020205020403" pitchFamily="18" charset="0"/>
              </a:rPr>
            </a:br>
            <a:r>
              <a:rPr lang="de-DE" sz="5400" dirty="0">
                <a:latin typeface="Rockwell" panose="02060603020205020403" pitchFamily="18" charset="0"/>
              </a:rPr>
              <a:t> szientometrische Indikatoren</a:t>
            </a:r>
          </a:p>
        </p:txBody>
      </p:sp>
      <p:sp>
        <p:nvSpPr>
          <p:cNvPr id="3" name="Untertitel 2">
            <a:extLst>
              <a:ext uri="{FF2B5EF4-FFF2-40B4-BE49-F238E27FC236}">
                <a16:creationId xmlns:a16="http://schemas.microsoft.com/office/drawing/2014/main" id="{348EBD62-AB9D-45FB-97B8-B561B485A310}"/>
              </a:ext>
            </a:extLst>
          </p:cNvPr>
          <p:cNvSpPr>
            <a:spLocks noGrp="1"/>
          </p:cNvSpPr>
          <p:nvPr>
            <p:ph sz="half" idx="1"/>
          </p:nvPr>
        </p:nvSpPr>
        <p:spPr/>
        <p:txBody>
          <a:bodyPr>
            <a:normAutofit/>
          </a:bodyPr>
          <a:lstStyle/>
          <a:p>
            <a:endParaRPr lang="de-DE" dirty="0"/>
          </a:p>
          <a:p>
            <a:endParaRPr lang="de-DE" dirty="0"/>
          </a:p>
          <a:p>
            <a:endParaRPr lang="de-DE" dirty="0"/>
          </a:p>
          <a:p>
            <a:endParaRPr lang="de-DE" dirty="0"/>
          </a:p>
        </p:txBody>
      </p:sp>
      <p:pic>
        <p:nvPicPr>
          <p:cNvPr id="5" name="Grafik 4" descr="Webdesign">
            <a:extLst>
              <a:ext uri="{FF2B5EF4-FFF2-40B4-BE49-F238E27FC236}">
                <a16:creationId xmlns:a16="http://schemas.microsoft.com/office/drawing/2014/main" id="{8F568F23-5856-4403-A966-C836CB53CE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9305" y="3335091"/>
            <a:ext cx="1004834" cy="1004834"/>
          </a:xfrm>
          <a:prstGeom prst="rect">
            <a:avLst/>
          </a:prstGeom>
        </p:spPr>
      </p:pic>
      <p:pic>
        <p:nvPicPr>
          <p:cNvPr id="13" name="Grafik 12" descr="Dozent">
            <a:extLst>
              <a:ext uri="{FF2B5EF4-FFF2-40B4-BE49-F238E27FC236}">
                <a16:creationId xmlns:a16="http://schemas.microsoft.com/office/drawing/2014/main" id="{92414AD3-1EAB-46CE-9F35-531A5F24D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7051" y="3833656"/>
            <a:ext cx="1817898" cy="1817898"/>
          </a:xfrm>
          <a:prstGeom prst="rect">
            <a:avLst/>
          </a:prstGeom>
        </p:spPr>
      </p:pic>
      <p:pic>
        <p:nvPicPr>
          <p:cNvPr id="7" name="Grafik 6">
            <a:extLst>
              <a:ext uri="{FF2B5EF4-FFF2-40B4-BE49-F238E27FC236}">
                <a16:creationId xmlns:a16="http://schemas.microsoft.com/office/drawing/2014/main" id="{DB578A16-C6D6-4BA3-9D42-696850FA0086}"/>
              </a:ext>
            </a:extLst>
          </p:cNvPr>
          <p:cNvPicPr>
            <a:picLocks noChangeAspect="1"/>
          </p:cNvPicPr>
          <p:nvPr/>
        </p:nvPicPr>
        <p:blipFill>
          <a:blip r:embed="rId7">
            <a:alphaModFix amt="66000"/>
            <a:extLst>
              <a:ext uri="{28A0092B-C50C-407E-A947-70E740481C1C}">
                <a14:useLocalDpi xmlns:a14="http://schemas.microsoft.com/office/drawing/2010/main" val="0"/>
              </a:ext>
            </a:extLst>
          </a:blip>
          <a:stretch>
            <a:fillRect/>
          </a:stretch>
        </p:blipFill>
        <p:spPr>
          <a:xfrm rot="7651525">
            <a:off x="490817" y="3202193"/>
            <a:ext cx="8046720" cy="5180076"/>
          </a:xfrm>
          <a:prstGeom prst="rect">
            <a:avLst/>
          </a:prstGeom>
        </p:spPr>
      </p:pic>
      <p:sp>
        <p:nvSpPr>
          <p:cNvPr id="10" name="Untertitel 2">
            <a:extLst>
              <a:ext uri="{FF2B5EF4-FFF2-40B4-BE49-F238E27FC236}">
                <a16:creationId xmlns:a16="http://schemas.microsoft.com/office/drawing/2014/main" id="{61DA03D0-20B6-4237-8066-EFCB5D4DBFD3}"/>
              </a:ext>
            </a:extLst>
          </p:cNvPr>
          <p:cNvSpPr txBox="1">
            <a:spLocks/>
          </p:cNvSpPr>
          <p:nvPr/>
        </p:nvSpPr>
        <p:spPr>
          <a:xfrm>
            <a:off x="4726745" y="5258433"/>
            <a:ext cx="2794782" cy="205345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a:p>
            <a:endParaRPr lang="de-DE" dirty="0"/>
          </a:p>
          <a:p>
            <a:endParaRPr lang="de-DE" dirty="0"/>
          </a:p>
          <a:p>
            <a:pPr marL="0" indent="0">
              <a:buNone/>
            </a:pPr>
            <a:r>
              <a:rPr lang="de-DE" dirty="0"/>
              <a:t>Franziska Altemeier  </a:t>
            </a:r>
            <a:br>
              <a:rPr lang="de-DE" dirty="0"/>
            </a:br>
            <a:endParaRPr lang="de-DE" dirty="0"/>
          </a:p>
          <a:p>
            <a:endParaRPr lang="de-DE" dirty="0"/>
          </a:p>
        </p:txBody>
      </p:sp>
    </p:spTree>
    <p:extLst>
      <p:ext uri="{BB962C8B-B14F-4D97-AF65-F5344CB8AC3E}">
        <p14:creationId xmlns:p14="http://schemas.microsoft.com/office/powerpoint/2010/main" val="84539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1177460" y="2766217"/>
            <a:ext cx="7474172" cy="1325563"/>
          </a:xfrm>
        </p:spPr>
        <p:txBody>
          <a:bodyPr>
            <a:normAutofit/>
          </a:bodyPr>
          <a:lstStyle/>
          <a:p>
            <a:pPr algn="ctr"/>
            <a:r>
              <a:rPr lang="de-DE" sz="4800" b="1" dirty="0">
                <a:latin typeface="Rockwell" panose="02060603020205020403" pitchFamily="18" charset="0"/>
              </a:rPr>
              <a:t>Methode</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Zahnräder">
            <a:extLst>
              <a:ext uri="{FF2B5EF4-FFF2-40B4-BE49-F238E27FC236}">
                <a16:creationId xmlns:a16="http://schemas.microsoft.com/office/drawing/2014/main" id="{176D6415-AD4C-4AB6-8C87-0E063C6417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4693" y="2608205"/>
            <a:ext cx="1641585" cy="1641585"/>
          </a:xfrm>
          <a:prstGeom prst="rect">
            <a:avLst/>
          </a:prstGeom>
        </p:spPr>
      </p:pic>
      <p:sp>
        <p:nvSpPr>
          <p:cNvPr id="12" name="Fußzeilenplatzhalter 11">
            <a:extLst>
              <a:ext uri="{FF2B5EF4-FFF2-40B4-BE49-F238E27FC236}">
                <a16:creationId xmlns:a16="http://schemas.microsoft.com/office/drawing/2014/main" id="{E270DDD5-964F-42A6-A59B-2B574F772DDA}"/>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4494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Methode</a:t>
            </a:r>
          </a:p>
        </p:txBody>
      </p:sp>
      <p:graphicFrame>
        <p:nvGraphicFramePr>
          <p:cNvPr id="7" name="Inhaltsplatzhalter 6">
            <a:extLst>
              <a:ext uri="{FF2B5EF4-FFF2-40B4-BE49-F238E27FC236}">
                <a16:creationId xmlns:a16="http://schemas.microsoft.com/office/drawing/2014/main" id="{A02582E8-1BF1-48D2-8E14-9FFF27BBFBB0}"/>
              </a:ext>
            </a:extLst>
          </p:cNvPr>
          <p:cNvGraphicFramePr>
            <a:graphicFrameLocks noGrp="1"/>
          </p:cNvGraphicFramePr>
          <p:nvPr>
            <p:ph idx="1"/>
            <p:extLst>
              <p:ext uri="{D42A27DB-BD31-4B8C-83A1-F6EECF244321}">
                <p14:modId xmlns:p14="http://schemas.microsoft.com/office/powerpoint/2010/main" val="3055755916"/>
              </p:ext>
            </p:extLst>
          </p:nvPr>
        </p:nvGraphicFramePr>
        <p:xfrm>
          <a:off x="838200" y="1825598"/>
          <a:ext cx="10515600" cy="335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ußzeilenplatzhalter 8">
            <a:extLst>
              <a:ext uri="{FF2B5EF4-FFF2-40B4-BE49-F238E27FC236}">
                <a16:creationId xmlns:a16="http://schemas.microsoft.com/office/drawing/2014/main" id="{0744B474-15BF-4365-9CD7-FA4716B08889}"/>
              </a:ext>
            </a:extLst>
          </p:cNvPr>
          <p:cNvSpPr>
            <a:spLocks noGrp="1"/>
          </p:cNvSpPr>
          <p:nvPr>
            <p:ph type="ftr" sz="quarter" idx="11"/>
          </p:nvPr>
        </p:nvSpPr>
        <p:spPr>
          <a:xfrm>
            <a:off x="4038600" y="6356350"/>
            <a:ext cx="4114800" cy="365125"/>
          </a:xfrm>
        </p:spPr>
        <p:txBody>
          <a:bodyPr/>
          <a:lstStyle/>
          <a:p>
            <a:endParaRPr lang="de-DE"/>
          </a:p>
        </p:txBody>
      </p:sp>
      <p:pic>
        <p:nvPicPr>
          <p:cNvPr id="4" name="Grafik 3" descr="Webdesign">
            <a:extLst>
              <a:ext uri="{FF2B5EF4-FFF2-40B4-BE49-F238E27FC236}">
                <a16:creationId xmlns:a16="http://schemas.microsoft.com/office/drawing/2014/main" id="{B9F2C52B-DF3B-4071-9B7C-ECF88FEDA2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1397" y="1825598"/>
            <a:ext cx="914400" cy="914400"/>
          </a:xfrm>
          <a:prstGeom prst="rect">
            <a:avLst/>
          </a:prstGeom>
        </p:spPr>
      </p:pic>
      <p:pic>
        <p:nvPicPr>
          <p:cNvPr id="6" name="Grafik 5" descr="Band">
            <a:extLst>
              <a:ext uri="{FF2B5EF4-FFF2-40B4-BE49-F238E27FC236}">
                <a16:creationId xmlns:a16="http://schemas.microsoft.com/office/drawing/2014/main" id="{EC1F99A1-D0FA-410C-A966-7ED5C7B907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89685" y="1825598"/>
            <a:ext cx="914400" cy="914400"/>
          </a:xfrm>
          <a:prstGeom prst="rect">
            <a:avLst/>
          </a:prstGeom>
        </p:spPr>
      </p:pic>
      <p:pic>
        <p:nvPicPr>
          <p:cNvPr id="11" name="Grafik 10" descr="Netzplandiagramm">
            <a:extLst>
              <a:ext uri="{FF2B5EF4-FFF2-40B4-BE49-F238E27FC236}">
                <a16:creationId xmlns:a16="http://schemas.microsoft.com/office/drawing/2014/main" id="{41C4DBF4-A9A6-4F9B-8181-4497D41F47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6200000">
            <a:off x="6897973" y="1767897"/>
            <a:ext cx="914400" cy="914400"/>
          </a:xfrm>
          <a:prstGeom prst="rect">
            <a:avLst/>
          </a:prstGeom>
        </p:spPr>
      </p:pic>
      <p:pic>
        <p:nvPicPr>
          <p:cNvPr id="14" name="Grafik 13" descr="Lupe">
            <a:extLst>
              <a:ext uri="{FF2B5EF4-FFF2-40B4-BE49-F238E27FC236}">
                <a16:creationId xmlns:a16="http://schemas.microsoft.com/office/drawing/2014/main" id="{B8FBCF41-A48D-46E3-9F08-15A008D2FD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8393" y="1767897"/>
            <a:ext cx="914400" cy="914400"/>
          </a:xfrm>
          <a:prstGeom prst="rect">
            <a:avLst/>
          </a:prstGeom>
        </p:spPr>
      </p:pic>
    </p:spTree>
    <p:extLst>
      <p:ext uri="{BB962C8B-B14F-4D97-AF65-F5344CB8AC3E}">
        <p14:creationId xmlns:p14="http://schemas.microsoft.com/office/powerpoint/2010/main" val="128425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Methode</a:t>
            </a:r>
          </a:p>
        </p:txBody>
      </p:sp>
      <p:graphicFrame>
        <p:nvGraphicFramePr>
          <p:cNvPr id="7" name="Inhaltsplatzhalter 6">
            <a:extLst>
              <a:ext uri="{FF2B5EF4-FFF2-40B4-BE49-F238E27FC236}">
                <a16:creationId xmlns:a16="http://schemas.microsoft.com/office/drawing/2014/main" id="{A02582E8-1BF1-48D2-8E14-9FFF27BBFBB0}"/>
              </a:ext>
            </a:extLst>
          </p:cNvPr>
          <p:cNvGraphicFramePr>
            <a:graphicFrameLocks noGrp="1"/>
          </p:cNvGraphicFramePr>
          <p:nvPr>
            <p:ph idx="1"/>
          </p:nvPr>
        </p:nvGraphicFramePr>
        <p:xfrm>
          <a:off x="838200" y="1825598"/>
          <a:ext cx="10515600" cy="335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ußzeilenplatzhalter 8">
            <a:extLst>
              <a:ext uri="{FF2B5EF4-FFF2-40B4-BE49-F238E27FC236}">
                <a16:creationId xmlns:a16="http://schemas.microsoft.com/office/drawing/2014/main" id="{0744B474-15BF-4365-9CD7-FA4716B08889}"/>
              </a:ext>
            </a:extLst>
          </p:cNvPr>
          <p:cNvSpPr>
            <a:spLocks noGrp="1"/>
          </p:cNvSpPr>
          <p:nvPr>
            <p:ph type="ftr" sz="quarter" idx="11"/>
          </p:nvPr>
        </p:nvSpPr>
        <p:spPr>
          <a:xfrm>
            <a:off x="4038600" y="6356350"/>
            <a:ext cx="4114800" cy="365125"/>
          </a:xfrm>
        </p:spPr>
        <p:txBody>
          <a:bodyPr/>
          <a:lstStyle/>
          <a:p>
            <a:endParaRPr lang="de-DE"/>
          </a:p>
        </p:txBody>
      </p:sp>
      <p:sp>
        <p:nvSpPr>
          <p:cNvPr id="10" name="Textfeld 9">
            <a:extLst>
              <a:ext uri="{FF2B5EF4-FFF2-40B4-BE49-F238E27FC236}">
                <a16:creationId xmlns:a16="http://schemas.microsoft.com/office/drawing/2014/main" id="{9AD0A4AC-686B-4953-8F80-984CB9F941EE}"/>
              </a:ext>
            </a:extLst>
          </p:cNvPr>
          <p:cNvSpPr txBox="1"/>
          <p:nvPr/>
        </p:nvSpPr>
        <p:spPr>
          <a:xfrm>
            <a:off x="2833607" y="5130489"/>
            <a:ext cx="6524786" cy="523220"/>
          </a:xfrm>
          <a:prstGeom prst="rect">
            <a:avLst/>
          </a:prstGeom>
          <a:noFill/>
        </p:spPr>
        <p:txBody>
          <a:bodyPr wrap="square" rtlCol="0">
            <a:spAutoFit/>
          </a:bodyPr>
          <a:lstStyle/>
          <a:p>
            <a:r>
              <a:rPr lang="de-DE" sz="2800" b="1" dirty="0"/>
              <a:t>Stand der Untersuchung: </a:t>
            </a:r>
            <a:r>
              <a:rPr lang="de-DE" sz="2800" dirty="0"/>
              <a:t>Juli/August 2019</a:t>
            </a:r>
          </a:p>
        </p:txBody>
      </p:sp>
      <p:pic>
        <p:nvPicPr>
          <p:cNvPr id="12" name="Grafik 11" descr="Informationen">
            <a:extLst>
              <a:ext uri="{FF2B5EF4-FFF2-40B4-BE49-F238E27FC236}">
                <a16:creationId xmlns:a16="http://schemas.microsoft.com/office/drawing/2014/main" id="{1A7C8CE2-1ADD-4950-8C54-B6CD3811D0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9207" y="4934899"/>
            <a:ext cx="914400" cy="914400"/>
          </a:xfrm>
          <a:prstGeom prst="rect">
            <a:avLst/>
          </a:prstGeom>
        </p:spPr>
      </p:pic>
      <p:pic>
        <p:nvPicPr>
          <p:cNvPr id="4" name="Grafik 3" descr="Webdesign">
            <a:extLst>
              <a:ext uri="{FF2B5EF4-FFF2-40B4-BE49-F238E27FC236}">
                <a16:creationId xmlns:a16="http://schemas.microsoft.com/office/drawing/2014/main" id="{B9F2C52B-DF3B-4071-9B7C-ECF88FEDA2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81397" y="1825598"/>
            <a:ext cx="914400" cy="914400"/>
          </a:xfrm>
          <a:prstGeom prst="rect">
            <a:avLst/>
          </a:prstGeom>
        </p:spPr>
      </p:pic>
      <p:pic>
        <p:nvPicPr>
          <p:cNvPr id="6" name="Grafik 5" descr="Band">
            <a:extLst>
              <a:ext uri="{FF2B5EF4-FFF2-40B4-BE49-F238E27FC236}">
                <a16:creationId xmlns:a16="http://schemas.microsoft.com/office/drawing/2014/main" id="{EC1F99A1-D0FA-410C-A966-7ED5C7B907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89685" y="1825598"/>
            <a:ext cx="914400" cy="914400"/>
          </a:xfrm>
          <a:prstGeom prst="rect">
            <a:avLst/>
          </a:prstGeom>
        </p:spPr>
      </p:pic>
      <p:pic>
        <p:nvPicPr>
          <p:cNvPr id="11" name="Grafik 10" descr="Netzplandiagramm">
            <a:extLst>
              <a:ext uri="{FF2B5EF4-FFF2-40B4-BE49-F238E27FC236}">
                <a16:creationId xmlns:a16="http://schemas.microsoft.com/office/drawing/2014/main" id="{41C4DBF4-A9A6-4F9B-8181-4497D41F47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6200000">
            <a:off x="6897973" y="1767897"/>
            <a:ext cx="914400" cy="914400"/>
          </a:xfrm>
          <a:prstGeom prst="rect">
            <a:avLst/>
          </a:prstGeom>
        </p:spPr>
      </p:pic>
      <p:pic>
        <p:nvPicPr>
          <p:cNvPr id="14" name="Grafik 13" descr="Lupe">
            <a:extLst>
              <a:ext uri="{FF2B5EF4-FFF2-40B4-BE49-F238E27FC236}">
                <a16:creationId xmlns:a16="http://schemas.microsoft.com/office/drawing/2014/main" id="{B8FBCF41-A48D-46E3-9F08-15A008D2FD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58393" y="1767897"/>
            <a:ext cx="914400" cy="914400"/>
          </a:xfrm>
          <a:prstGeom prst="rect">
            <a:avLst/>
          </a:prstGeom>
        </p:spPr>
      </p:pic>
    </p:spTree>
    <p:extLst>
      <p:ext uri="{BB962C8B-B14F-4D97-AF65-F5344CB8AC3E}">
        <p14:creationId xmlns:p14="http://schemas.microsoft.com/office/powerpoint/2010/main" val="261338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29762-B39E-4CCB-84A1-E77D23A1DF2B}"/>
              </a:ext>
            </a:extLst>
          </p:cNvPr>
          <p:cNvSpPr>
            <a:spLocks noGrp="1"/>
          </p:cNvSpPr>
          <p:nvPr>
            <p:ph type="title"/>
          </p:nvPr>
        </p:nvSpPr>
        <p:spPr/>
        <p:txBody>
          <a:bodyPr/>
          <a:lstStyle/>
          <a:p>
            <a:r>
              <a:rPr lang="de-DE" b="1" dirty="0">
                <a:latin typeface="Rockwell" panose="02060603020205020403" pitchFamily="18" charset="0"/>
              </a:rPr>
              <a:t>Metadatenschemata</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p:txBody>
          <a:bodyPr>
            <a:normAutofit/>
          </a:bodyPr>
          <a:lstStyle/>
          <a:p>
            <a:r>
              <a:rPr lang="de-DE" sz="2400" b="1" dirty="0"/>
              <a:t>Recherche </a:t>
            </a:r>
            <a:r>
              <a:rPr lang="de-DE" sz="2400" dirty="0">
                <a:sym typeface="Wingdings" panose="05000000000000000000" pitchFamily="2" charset="2"/>
              </a:rPr>
              <a:t> Welche Metadatenschemata zur Konferenzbeschreibung gibt es?</a:t>
            </a:r>
          </a:p>
          <a:p>
            <a:r>
              <a:rPr lang="de-DE" sz="2400" b="1" dirty="0"/>
              <a:t>Sichtung</a:t>
            </a:r>
            <a:r>
              <a:rPr lang="de-DE" sz="2400" dirty="0"/>
              <a:t> und </a:t>
            </a:r>
            <a:r>
              <a:rPr lang="de-DE" sz="2400" b="1" dirty="0"/>
              <a:t>Auswahl</a:t>
            </a:r>
            <a:r>
              <a:rPr lang="de-DE" sz="2400" dirty="0"/>
              <a:t> </a:t>
            </a:r>
            <a:r>
              <a:rPr lang="de-DE" sz="2400" dirty="0">
                <a:sym typeface="Wingdings" panose="05000000000000000000" pitchFamily="2" charset="2"/>
              </a:rPr>
              <a:t> keine Beschreibung aller existierenden Anbieter! </a:t>
            </a:r>
          </a:p>
          <a:p>
            <a:pPr marL="0" indent="0">
              <a:buNone/>
            </a:pPr>
            <a:endParaRPr lang="de-DE" sz="2400" b="1" dirty="0"/>
          </a:p>
          <a:p>
            <a:r>
              <a:rPr lang="de-DE" sz="2400" b="1" dirty="0"/>
              <a:t>Untersuchte Anbieter:</a:t>
            </a:r>
          </a:p>
          <a:p>
            <a:pPr lvl="1"/>
            <a:r>
              <a:rPr lang="de-DE" dirty="0" err="1"/>
              <a:t>Cerif</a:t>
            </a:r>
            <a:endParaRPr lang="de-DE" dirty="0"/>
          </a:p>
          <a:p>
            <a:pPr lvl="1"/>
            <a:r>
              <a:rPr lang="de-DE" dirty="0"/>
              <a:t>The Conference </a:t>
            </a:r>
            <a:r>
              <a:rPr lang="de-DE" dirty="0" err="1"/>
              <a:t>Ontology</a:t>
            </a:r>
            <a:endParaRPr lang="de-DE" dirty="0"/>
          </a:p>
          <a:p>
            <a:pPr lvl="1"/>
            <a:r>
              <a:rPr lang="de-DE" dirty="0"/>
              <a:t>Crossref</a:t>
            </a:r>
          </a:p>
          <a:p>
            <a:pPr lvl="1"/>
            <a:r>
              <a:rPr lang="de-DE" dirty="0"/>
              <a:t>Gemeinsamen Normdatei (GND) der Deutschen Nationalbibliothek</a:t>
            </a:r>
          </a:p>
          <a:p>
            <a:pPr lvl="1"/>
            <a:r>
              <a:rPr lang="de-DE" dirty="0" err="1"/>
              <a:t>Openresearch</a:t>
            </a:r>
            <a:endParaRPr lang="de-DE" dirty="0"/>
          </a:p>
          <a:p>
            <a:pPr lvl="1"/>
            <a:r>
              <a:rPr lang="de-DE" dirty="0" err="1"/>
              <a:t>Wikidata</a:t>
            </a:r>
            <a:endParaRPr lang="de-DE" dirty="0"/>
          </a:p>
        </p:txBody>
      </p:sp>
      <p:sp>
        <p:nvSpPr>
          <p:cNvPr id="13" name="Fußzeilenplatzhalter 12">
            <a:extLst>
              <a:ext uri="{FF2B5EF4-FFF2-40B4-BE49-F238E27FC236}">
                <a16:creationId xmlns:a16="http://schemas.microsoft.com/office/drawing/2014/main" id="{37E8C8D4-4854-4762-83AC-C010EC2A5ED9}"/>
              </a:ext>
            </a:extLst>
          </p:cNvPr>
          <p:cNvSpPr>
            <a:spLocks noGrp="1"/>
          </p:cNvSpPr>
          <p:nvPr>
            <p:ph type="ftr" sz="quarter" idx="11"/>
          </p:nvPr>
        </p:nvSpPr>
        <p:spPr/>
        <p:txBody>
          <a:bodyPr/>
          <a:lstStyle/>
          <a:p>
            <a:endParaRPr lang="de-DE"/>
          </a:p>
        </p:txBody>
      </p:sp>
      <p:pic>
        <p:nvPicPr>
          <p:cNvPr id="8" name="Grafik 7" descr="Webdesign">
            <a:extLst>
              <a:ext uri="{FF2B5EF4-FFF2-40B4-BE49-F238E27FC236}">
                <a16:creationId xmlns:a16="http://schemas.microsoft.com/office/drawing/2014/main" id="{CC863C68-8880-4294-9154-C0DEEDBC0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7282" y="249623"/>
            <a:ext cx="1356360" cy="1356360"/>
          </a:xfrm>
          <a:prstGeom prst="rect">
            <a:avLst/>
          </a:prstGeom>
        </p:spPr>
      </p:pic>
    </p:spTree>
    <p:extLst>
      <p:ext uri="{BB962C8B-B14F-4D97-AF65-F5344CB8AC3E}">
        <p14:creationId xmlns:p14="http://schemas.microsoft.com/office/powerpoint/2010/main" val="175499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296CD-366F-4C02-BA7F-D1F8A86954D4}"/>
              </a:ext>
            </a:extLst>
          </p:cNvPr>
          <p:cNvSpPr>
            <a:spLocks noGrp="1"/>
          </p:cNvSpPr>
          <p:nvPr>
            <p:ph type="title"/>
          </p:nvPr>
        </p:nvSpPr>
        <p:spPr/>
        <p:txBody>
          <a:bodyPr/>
          <a:lstStyle/>
          <a:p>
            <a:r>
              <a:rPr lang="de-DE" b="1" dirty="0">
                <a:latin typeface="Rockwell" panose="02060603020205020403" pitchFamily="18" charset="0"/>
              </a:rPr>
              <a:t>Metadatenschemata</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p:txBody>
          <a:bodyPr>
            <a:normAutofit/>
          </a:bodyPr>
          <a:lstStyle/>
          <a:p>
            <a:r>
              <a:rPr lang="de-DE" sz="2400" dirty="0"/>
              <a:t>Grund für Auswahl: </a:t>
            </a:r>
            <a:r>
              <a:rPr lang="de-DE" sz="2400" b="1" dirty="0"/>
              <a:t>Unterschiede zwischen den Anbietern</a:t>
            </a:r>
          </a:p>
          <a:p>
            <a:endParaRPr lang="de-DE" sz="2400" dirty="0"/>
          </a:p>
          <a:p>
            <a:r>
              <a:rPr lang="de-DE" sz="2400" b="1" dirty="0"/>
              <a:t>Formale Beschreibung: </a:t>
            </a:r>
          </a:p>
          <a:p>
            <a:pPr lvl="1"/>
            <a:r>
              <a:rPr lang="en-US" dirty="0" err="1"/>
              <a:t>Cerif</a:t>
            </a:r>
            <a:r>
              <a:rPr lang="en-US" dirty="0"/>
              <a:t> und The Conference Ontology</a:t>
            </a:r>
          </a:p>
          <a:p>
            <a:pPr marL="457200" lvl="1" indent="0">
              <a:buNone/>
            </a:pPr>
            <a:endParaRPr lang="en-US" sz="2400" dirty="0"/>
          </a:p>
          <a:p>
            <a:r>
              <a:rPr lang="de-DE" sz="2400" b="1" dirty="0"/>
              <a:t>Inhaltliche und formale Beschreibung:</a:t>
            </a:r>
          </a:p>
          <a:p>
            <a:pPr lvl="1"/>
            <a:r>
              <a:rPr lang="de-DE" dirty="0" err="1"/>
              <a:t>Openresearch</a:t>
            </a:r>
            <a:r>
              <a:rPr lang="de-DE" dirty="0"/>
              <a:t> und </a:t>
            </a:r>
            <a:r>
              <a:rPr lang="de-DE" dirty="0" err="1"/>
              <a:t>Wikidata</a:t>
            </a:r>
            <a:r>
              <a:rPr lang="de-DE" dirty="0"/>
              <a:t> </a:t>
            </a:r>
            <a:r>
              <a:rPr lang="de-DE" dirty="0">
                <a:sym typeface="Wingdings" panose="05000000000000000000" pitchFamily="2" charset="2"/>
              </a:rPr>
              <a:t> </a:t>
            </a:r>
            <a:r>
              <a:rPr lang="de-DE" b="1" dirty="0">
                <a:sym typeface="Wingdings" panose="05000000000000000000" pitchFamily="2" charset="2"/>
              </a:rPr>
              <a:t>Besonderheit: Wikis</a:t>
            </a:r>
            <a:endParaRPr lang="de-DE" b="1" dirty="0"/>
          </a:p>
          <a:p>
            <a:pPr lvl="1"/>
            <a:r>
              <a:rPr lang="de-DE" dirty="0"/>
              <a:t>Crossref (Anbieter für wissenschaftliche Verlage, der </a:t>
            </a:r>
            <a:r>
              <a:rPr lang="de-DE" dirty="0" err="1"/>
              <a:t>Linked</a:t>
            </a:r>
            <a:r>
              <a:rPr lang="de-DE" dirty="0"/>
              <a:t>-Open-Data-Technologie nutzt) und GND (als klassisch bibliothekarische Normdatei)</a:t>
            </a:r>
          </a:p>
        </p:txBody>
      </p:sp>
      <p:sp>
        <p:nvSpPr>
          <p:cNvPr id="13" name="Fußzeilenplatzhalter 12">
            <a:extLst>
              <a:ext uri="{FF2B5EF4-FFF2-40B4-BE49-F238E27FC236}">
                <a16:creationId xmlns:a16="http://schemas.microsoft.com/office/drawing/2014/main" id="{37E8C8D4-4854-4762-83AC-C010EC2A5ED9}"/>
              </a:ext>
            </a:extLst>
          </p:cNvPr>
          <p:cNvSpPr>
            <a:spLocks noGrp="1"/>
          </p:cNvSpPr>
          <p:nvPr>
            <p:ph type="ftr" sz="quarter" idx="11"/>
          </p:nvPr>
        </p:nvSpPr>
        <p:spPr/>
        <p:txBody>
          <a:bodyPr/>
          <a:lstStyle/>
          <a:p>
            <a:endParaRPr lang="de-DE"/>
          </a:p>
        </p:txBody>
      </p:sp>
      <p:pic>
        <p:nvPicPr>
          <p:cNvPr id="9" name="Grafik 8" descr="Webdesign">
            <a:extLst>
              <a:ext uri="{FF2B5EF4-FFF2-40B4-BE49-F238E27FC236}">
                <a16:creationId xmlns:a16="http://schemas.microsoft.com/office/drawing/2014/main" id="{BE3AA86D-1181-4E08-A28F-A7435A60D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7282" y="249623"/>
            <a:ext cx="1356360" cy="1356360"/>
          </a:xfrm>
          <a:prstGeom prst="rect">
            <a:avLst/>
          </a:prstGeom>
        </p:spPr>
      </p:pic>
    </p:spTree>
    <p:extLst>
      <p:ext uri="{BB962C8B-B14F-4D97-AF65-F5344CB8AC3E}">
        <p14:creationId xmlns:p14="http://schemas.microsoft.com/office/powerpoint/2010/main" val="315606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A01B9-1FFB-4C7A-8917-C9E647E52703}"/>
              </a:ext>
            </a:extLst>
          </p:cNvPr>
          <p:cNvSpPr>
            <a:spLocks noGrp="1"/>
          </p:cNvSpPr>
          <p:nvPr>
            <p:ph type="title"/>
          </p:nvPr>
        </p:nvSpPr>
        <p:spPr/>
        <p:txBody>
          <a:bodyPr/>
          <a:lstStyle/>
          <a:p>
            <a:r>
              <a:rPr lang="de-DE" b="1" dirty="0">
                <a:latin typeface="Rockwell" panose="02060603020205020403" pitchFamily="18" charset="0"/>
              </a:rPr>
              <a:t>Qualitätskriterien</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p:txBody>
          <a:bodyPr>
            <a:normAutofit lnSpcReduction="10000"/>
          </a:bodyPr>
          <a:lstStyle/>
          <a:p>
            <a:r>
              <a:rPr lang="de-DE" b="1" dirty="0"/>
              <a:t>Recherche</a:t>
            </a:r>
            <a:r>
              <a:rPr lang="de-DE" dirty="0"/>
              <a:t> </a:t>
            </a:r>
            <a:r>
              <a:rPr lang="de-DE" dirty="0">
                <a:sym typeface="Wingdings" panose="05000000000000000000" pitchFamily="2" charset="2"/>
              </a:rPr>
              <a:t> Welche Kriterienkataloge für Metadaten gibt es?</a:t>
            </a:r>
            <a:endParaRPr lang="de-DE" dirty="0"/>
          </a:p>
          <a:p>
            <a:r>
              <a:rPr lang="de-DE" dirty="0"/>
              <a:t>Vergleich von zwei Kriterienkatalogen</a:t>
            </a:r>
          </a:p>
          <a:p>
            <a:r>
              <a:rPr lang="de-DE" dirty="0"/>
              <a:t>Entscheidung für „</a:t>
            </a:r>
            <a:r>
              <a:rPr lang="de-DE" b="1" dirty="0"/>
              <a:t>THE METADATA 2020 PRINCIPLES</a:t>
            </a:r>
            <a:r>
              <a:rPr lang="de-DE" dirty="0"/>
              <a:t>“</a:t>
            </a:r>
            <a:r>
              <a:rPr lang="de-DE" baseline="30000" dirty="0"/>
              <a:t>2</a:t>
            </a:r>
          </a:p>
          <a:p>
            <a:pPr marL="0" indent="0">
              <a:buNone/>
            </a:pPr>
            <a:endParaRPr lang="de-DE" dirty="0"/>
          </a:p>
          <a:p>
            <a:pPr marL="0" indent="0">
              <a:buNone/>
            </a:pPr>
            <a:r>
              <a:rPr lang="de-DE" u="sng" dirty="0"/>
              <a:t>Begründung:</a:t>
            </a:r>
          </a:p>
          <a:p>
            <a:pPr>
              <a:buFont typeface="Wingdings" panose="05000000000000000000" pitchFamily="2" charset="2"/>
              <a:buChar char="à"/>
            </a:pPr>
            <a:r>
              <a:rPr lang="de-DE" dirty="0">
                <a:sym typeface="Wingdings" panose="05000000000000000000" pitchFamily="2" charset="2"/>
              </a:rPr>
              <a:t>Kollaborative Erarbeitung (</a:t>
            </a:r>
            <a:r>
              <a:rPr lang="de-DE" dirty="0"/>
              <a:t>Dienstleistern von Plattformen und Tools zur Metadatenbereitstellung, Bibliothekaren, Verlagen usw.)</a:t>
            </a:r>
          </a:p>
          <a:p>
            <a:pPr>
              <a:buFont typeface="Wingdings" panose="05000000000000000000" pitchFamily="2" charset="2"/>
              <a:buChar char="à"/>
            </a:pPr>
            <a:r>
              <a:rPr lang="de-DE" dirty="0"/>
              <a:t>Aktualität (2019)</a:t>
            </a:r>
          </a:p>
          <a:p>
            <a:pPr>
              <a:buFont typeface="Wingdings" panose="05000000000000000000" pitchFamily="2" charset="2"/>
              <a:buChar char="à"/>
            </a:pPr>
            <a:r>
              <a:rPr lang="de-DE" dirty="0"/>
              <a:t>Bündelung auf </a:t>
            </a:r>
            <a:r>
              <a:rPr lang="de-DE" b="1" dirty="0"/>
              <a:t>vier Kernkriterien</a:t>
            </a:r>
          </a:p>
        </p:txBody>
      </p:sp>
      <p:sp>
        <p:nvSpPr>
          <p:cNvPr id="13" name="Fußzeilenplatzhalter 12">
            <a:extLst>
              <a:ext uri="{FF2B5EF4-FFF2-40B4-BE49-F238E27FC236}">
                <a16:creationId xmlns:a16="http://schemas.microsoft.com/office/drawing/2014/main" id="{2C3D667B-710C-471C-A66D-4491BA4404F1}"/>
              </a:ext>
            </a:extLst>
          </p:cNvPr>
          <p:cNvSpPr>
            <a:spLocks noGrp="1"/>
          </p:cNvSpPr>
          <p:nvPr>
            <p:ph type="ftr" sz="quarter" idx="11"/>
          </p:nvPr>
        </p:nvSpPr>
        <p:spPr/>
        <p:txBody>
          <a:bodyPr/>
          <a:lstStyle/>
          <a:p>
            <a:r>
              <a:rPr lang="de-DE" dirty="0"/>
              <a:t>2 vgl. </a:t>
            </a:r>
            <a:r>
              <a:rPr lang="de-DE" dirty="0" err="1"/>
              <a:t>Metadata</a:t>
            </a:r>
            <a:r>
              <a:rPr lang="de-DE" dirty="0"/>
              <a:t> 2020, 2019</a:t>
            </a:r>
          </a:p>
        </p:txBody>
      </p:sp>
      <p:pic>
        <p:nvPicPr>
          <p:cNvPr id="8" name="Grafik 7" descr="Band">
            <a:extLst>
              <a:ext uri="{FF2B5EF4-FFF2-40B4-BE49-F238E27FC236}">
                <a16:creationId xmlns:a16="http://schemas.microsoft.com/office/drawing/2014/main" id="{21726F59-1B2B-4EE3-A8A2-21F95A9C4C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0914" y="291658"/>
            <a:ext cx="1354580" cy="1354580"/>
          </a:xfrm>
          <a:prstGeom prst="rect">
            <a:avLst/>
          </a:prstGeom>
        </p:spPr>
      </p:pic>
    </p:spTree>
    <p:extLst>
      <p:ext uri="{BB962C8B-B14F-4D97-AF65-F5344CB8AC3E}">
        <p14:creationId xmlns:p14="http://schemas.microsoft.com/office/powerpoint/2010/main" val="110792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58CE853-D4C5-406A-9F55-91DB035952D3}"/>
              </a:ext>
            </a:extLst>
          </p:cNvPr>
          <p:cNvSpPr>
            <a:spLocks noGrp="1"/>
          </p:cNvSpPr>
          <p:nvPr>
            <p:ph type="title"/>
          </p:nvPr>
        </p:nvSpPr>
        <p:spPr/>
        <p:txBody>
          <a:bodyPr/>
          <a:lstStyle/>
          <a:p>
            <a:r>
              <a:rPr lang="de-DE" b="1" dirty="0">
                <a:latin typeface="Rockwell" panose="02060603020205020403" pitchFamily="18" charset="0"/>
              </a:rPr>
              <a:t>Qualitätskriterien</a:t>
            </a:r>
            <a:endParaRPr lang="de-DE" dirty="0"/>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a:xfrm>
            <a:off x="838200" y="1508001"/>
            <a:ext cx="10515600" cy="4668962"/>
          </a:xfrm>
        </p:spPr>
        <p:txBody>
          <a:bodyPr>
            <a:normAutofit lnSpcReduction="10000"/>
          </a:bodyPr>
          <a:lstStyle/>
          <a:p>
            <a:pPr marL="0" indent="0" algn="ctr">
              <a:buNone/>
            </a:pPr>
            <a:r>
              <a:rPr lang="de-DE" sz="3200" baseline="30000" dirty="0"/>
              <a:t>                                                       3</a:t>
            </a:r>
            <a:br>
              <a:rPr lang="de-DE" sz="3200" b="1" u="sng" dirty="0"/>
            </a:br>
            <a:endParaRPr lang="de-DE" sz="3200" b="1" u="sng" dirty="0"/>
          </a:p>
          <a:p>
            <a:pPr marL="514350" indent="-514350">
              <a:buFont typeface="+mj-lt"/>
              <a:buAutoNum type="arabicPeriod"/>
            </a:pPr>
            <a:endParaRPr lang="de-DE" b="1" dirty="0"/>
          </a:p>
          <a:p>
            <a:pPr marL="514350" indent="-514350">
              <a:buFont typeface="+mj-lt"/>
              <a:buAutoNum type="arabicPeriod"/>
            </a:pPr>
            <a:r>
              <a:rPr lang="de-DE" b="1" dirty="0"/>
              <a:t>Compatible</a:t>
            </a:r>
            <a:br>
              <a:rPr lang="de-DE" b="1" dirty="0"/>
            </a:br>
            <a:endParaRPr lang="de-DE" b="1" dirty="0"/>
          </a:p>
          <a:p>
            <a:pPr marL="514350" indent="-514350">
              <a:buFont typeface="+mj-lt"/>
              <a:buAutoNum type="arabicPeriod"/>
            </a:pPr>
            <a:r>
              <a:rPr lang="de-DE" b="1" dirty="0"/>
              <a:t>Complete</a:t>
            </a:r>
            <a:br>
              <a:rPr lang="de-DE" b="1" dirty="0"/>
            </a:br>
            <a:endParaRPr lang="de-DE" b="1" dirty="0"/>
          </a:p>
          <a:p>
            <a:pPr marL="514350" indent="-514350">
              <a:buFont typeface="+mj-lt"/>
              <a:buAutoNum type="arabicPeriod"/>
            </a:pPr>
            <a:r>
              <a:rPr lang="de-DE" b="1" dirty="0"/>
              <a:t>Credible</a:t>
            </a:r>
            <a:br>
              <a:rPr lang="de-DE" b="1" dirty="0"/>
            </a:br>
            <a:endParaRPr lang="de-DE" b="1" dirty="0"/>
          </a:p>
          <a:p>
            <a:pPr marL="514350" indent="-514350">
              <a:buFont typeface="+mj-lt"/>
              <a:buAutoNum type="arabicPeriod"/>
            </a:pPr>
            <a:r>
              <a:rPr lang="de-DE" b="1" dirty="0"/>
              <a:t>Curated</a:t>
            </a:r>
          </a:p>
          <a:p>
            <a:endParaRPr lang="de-DE" b="1" dirty="0"/>
          </a:p>
          <a:p>
            <a:endParaRPr lang="de-DE" b="1" dirty="0"/>
          </a:p>
          <a:p>
            <a:endParaRPr lang="de-DE" b="1" dirty="0"/>
          </a:p>
        </p:txBody>
      </p:sp>
      <p:sp>
        <p:nvSpPr>
          <p:cNvPr id="13" name="Fußzeilenplatzhalter 12">
            <a:extLst>
              <a:ext uri="{FF2B5EF4-FFF2-40B4-BE49-F238E27FC236}">
                <a16:creationId xmlns:a16="http://schemas.microsoft.com/office/drawing/2014/main" id="{2C3D667B-710C-471C-A66D-4491BA4404F1}"/>
              </a:ext>
            </a:extLst>
          </p:cNvPr>
          <p:cNvSpPr>
            <a:spLocks noGrp="1"/>
          </p:cNvSpPr>
          <p:nvPr>
            <p:ph type="ftr" sz="quarter" idx="11"/>
          </p:nvPr>
        </p:nvSpPr>
        <p:spPr/>
        <p:txBody>
          <a:bodyPr/>
          <a:lstStyle/>
          <a:p>
            <a:r>
              <a:rPr lang="de-DE" dirty="0"/>
              <a:t>3 vgl. </a:t>
            </a:r>
            <a:r>
              <a:rPr lang="de-DE" dirty="0" err="1"/>
              <a:t>Metadata</a:t>
            </a:r>
            <a:r>
              <a:rPr lang="de-DE" dirty="0"/>
              <a:t> 2020, 2019</a:t>
            </a:r>
          </a:p>
        </p:txBody>
      </p:sp>
      <p:pic>
        <p:nvPicPr>
          <p:cNvPr id="19" name="Grafik 18" descr="Band">
            <a:extLst>
              <a:ext uri="{FF2B5EF4-FFF2-40B4-BE49-F238E27FC236}">
                <a16:creationId xmlns:a16="http://schemas.microsoft.com/office/drawing/2014/main" id="{F134A073-6DE4-4718-B617-7AF4B5D90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0914" y="291658"/>
            <a:ext cx="1354580" cy="1354580"/>
          </a:xfrm>
          <a:prstGeom prst="rect">
            <a:avLst/>
          </a:prstGeom>
        </p:spPr>
      </p:pic>
      <p:pic>
        <p:nvPicPr>
          <p:cNvPr id="20" name="Grafik 19" descr="Ein Bild, das Zeichnung, Essen enthält.&#10;&#10;Automatisch generierte Beschreibung">
            <a:extLst>
              <a:ext uri="{FF2B5EF4-FFF2-40B4-BE49-F238E27FC236}">
                <a16:creationId xmlns:a16="http://schemas.microsoft.com/office/drawing/2014/main" id="{52D1A4BF-47B1-4984-B0B2-A6E999AFA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175" y="1508001"/>
            <a:ext cx="3257550" cy="1073717"/>
          </a:xfrm>
          <a:prstGeom prst="rect">
            <a:avLst/>
          </a:prstGeom>
        </p:spPr>
      </p:pic>
    </p:spTree>
    <p:extLst>
      <p:ext uri="{BB962C8B-B14F-4D97-AF65-F5344CB8AC3E}">
        <p14:creationId xmlns:p14="http://schemas.microsoft.com/office/powerpoint/2010/main" val="285822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le 28">
            <a:extLst>
              <a:ext uri="{FF2B5EF4-FFF2-40B4-BE49-F238E27FC236}">
                <a16:creationId xmlns:a16="http://schemas.microsoft.com/office/drawing/2014/main" id="{5FFE01B7-DCE3-4B9A-A5C0-9CF3DB532977}"/>
              </a:ext>
            </a:extLst>
          </p:cNvPr>
          <p:cNvGraphicFramePr>
            <a:graphicFrameLocks noGrp="1"/>
          </p:cNvGraphicFramePr>
          <p:nvPr>
            <p:ph idx="1"/>
            <p:extLst>
              <p:ext uri="{D42A27DB-BD31-4B8C-83A1-F6EECF244321}">
                <p14:modId xmlns:p14="http://schemas.microsoft.com/office/powerpoint/2010/main" val="1893153198"/>
              </p:ext>
            </p:extLst>
          </p:nvPr>
        </p:nvGraphicFramePr>
        <p:xfrm>
          <a:off x="602497" y="1875155"/>
          <a:ext cx="10987006" cy="4846320"/>
        </p:xfrm>
        <a:graphic>
          <a:graphicData uri="http://schemas.openxmlformats.org/drawingml/2006/table">
            <a:tbl>
              <a:tblPr firstRow="1" bandRow="1">
                <a:tableStyleId>{5940675A-B579-460E-94D1-54222C63F5DA}</a:tableStyleId>
              </a:tblPr>
              <a:tblGrid>
                <a:gridCol w="1610532">
                  <a:extLst>
                    <a:ext uri="{9D8B030D-6E8A-4147-A177-3AD203B41FA5}">
                      <a16:colId xmlns:a16="http://schemas.microsoft.com/office/drawing/2014/main" val="2705049589"/>
                    </a:ext>
                  </a:extLst>
                </a:gridCol>
                <a:gridCol w="3332136">
                  <a:extLst>
                    <a:ext uri="{9D8B030D-6E8A-4147-A177-3AD203B41FA5}">
                      <a16:colId xmlns:a16="http://schemas.microsoft.com/office/drawing/2014/main" val="3745687698"/>
                    </a:ext>
                  </a:extLst>
                </a:gridCol>
                <a:gridCol w="6044338">
                  <a:extLst>
                    <a:ext uri="{9D8B030D-6E8A-4147-A177-3AD203B41FA5}">
                      <a16:colId xmlns:a16="http://schemas.microsoft.com/office/drawing/2014/main" val="1810039789"/>
                    </a:ext>
                  </a:extLst>
                </a:gridCol>
              </a:tblGrid>
              <a:tr h="370840">
                <a:tc>
                  <a:txBody>
                    <a:bodyPr/>
                    <a:lstStyle/>
                    <a:p>
                      <a:r>
                        <a:rPr lang="de-DE" sz="2400" b="1" dirty="0"/>
                        <a:t>Prinzip</a:t>
                      </a:r>
                    </a:p>
                  </a:txBody>
                  <a:tcPr>
                    <a:lnR w="12700" cap="flat" cmpd="sng" algn="ctr">
                      <a:solidFill>
                        <a:schemeClr val="tx1"/>
                      </a:solidFill>
                      <a:prstDash val="solid"/>
                      <a:round/>
                      <a:headEnd type="none" w="med" len="med"/>
                      <a:tailEnd type="none" w="med" len="med"/>
                    </a:lnR>
                  </a:tcPr>
                </a:tc>
                <a:tc>
                  <a:txBody>
                    <a:bodyPr/>
                    <a:lstStyle/>
                    <a:p>
                      <a:r>
                        <a:rPr lang="de-DE" sz="2400" b="1" dirty="0">
                          <a:solidFill>
                            <a:schemeClr val="bg1"/>
                          </a:solidFill>
                        </a:rPr>
                        <a:t>Abgeleitete Kategorien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sz="2400" b="1" dirty="0">
                          <a:solidFill>
                            <a:schemeClr val="bg1"/>
                          </a:solidFill>
                        </a:rPr>
                        <a:t>Aussagen über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1694782"/>
                  </a:ext>
                </a:extLst>
              </a:tr>
              <a:tr h="370840">
                <a:tc>
                  <a:txBody>
                    <a:bodyPr/>
                    <a:lstStyle/>
                    <a:p>
                      <a:r>
                        <a:rPr lang="de-DE" sz="2400" dirty="0"/>
                        <a:t>Compatible</a:t>
                      </a:r>
                    </a:p>
                  </a:txBody>
                  <a:tcPr>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r>
                        <a:rPr lang="de-DE" sz="2400" dirty="0">
                          <a:solidFill>
                            <a:schemeClr val="bg1"/>
                          </a:solidFill>
                        </a:rPr>
                        <a:t>Nutzbarkeit</a:t>
                      </a:r>
                    </a:p>
                    <a:p>
                      <a:pPr marL="342900" indent="-342900">
                        <a:buFont typeface="Arial" panose="020B0604020202020204" pitchFamily="34" charset="0"/>
                        <a:buChar char="•"/>
                      </a:pPr>
                      <a:r>
                        <a:rPr lang="de-DE" sz="2400" dirty="0">
                          <a:solidFill>
                            <a:schemeClr val="bg1"/>
                          </a:solidFill>
                        </a:rPr>
                        <a:t>Datenformate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de-DE" sz="2400" dirty="0">
                          <a:solidFill>
                            <a:schemeClr val="bg1"/>
                          </a:solidFill>
                        </a:rPr>
                        <a:t>Lizensierung und ggf. Einschränkungen</a:t>
                      </a:r>
                    </a:p>
                    <a:p>
                      <a:pPr marL="342900" indent="-342900">
                        <a:buFont typeface="Arial" panose="020B0604020202020204" pitchFamily="34" charset="0"/>
                        <a:buChar char="•"/>
                      </a:pPr>
                      <a:r>
                        <a:rPr lang="de-DE" sz="2400" dirty="0">
                          <a:solidFill>
                            <a:schemeClr val="bg1"/>
                          </a:solidFill>
                        </a:rPr>
                        <a:t>Import/Export, Maschinenlesbarkeit, Kosten des Angebots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7987248"/>
                  </a:ext>
                </a:extLst>
              </a:tr>
              <a:tr h="370840">
                <a:tc>
                  <a:txBody>
                    <a:bodyPr/>
                    <a:lstStyle/>
                    <a:p>
                      <a:r>
                        <a:rPr lang="de-DE" sz="2400" dirty="0"/>
                        <a:t>Complete</a:t>
                      </a:r>
                    </a:p>
                  </a:txBody>
                  <a:tcPr>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r>
                        <a:rPr lang="de-DE" sz="2400" dirty="0">
                          <a:solidFill>
                            <a:schemeClr val="bg1"/>
                          </a:solidFill>
                        </a:rPr>
                        <a:t>Attribute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de-DE" sz="2400" dirty="0">
                          <a:solidFill>
                            <a:schemeClr val="bg1"/>
                          </a:solidFill>
                        </a:rPr>
                        <a:t>Umfang und Genauigkeit der Konferenzbeschreibung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5572983"/>
                  </a:ext>
                </a:extLst>
              </a:tr>
              <a:tr h="370840">
                <a:tc>
                  <a:txBody>
                    <a:bodyPr/>
                    <a:lstStyle/>
                    <a:p>
                      <a:r>
                        <a:rPr lang="de-DE" sz="2400" dirty="0"/>
                        <a:t>Credible</a:t>
                      </a:r>
                    </a:p>
                  </a:txBody>
                  <a:tcPr>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r>
                        <a:rPr lang="de-DE" sz="2400" dirty="0">
                          <a:solidFill>
                            <a:schemeClr val="bg1"/>
                          </a:solidFill>
                        </a:rPr>
                        <a:t>Beschreibung </a:t>
                      </a:r>
                    </a:p>
                    <a:p>
                      <a:pPr marL="342900" indent="-342900">
                        <a:buFont typeface="Arial" panose="020B0604020202020204" pitchFamily="34" charset="0"/>
                        <a:buChar char="•"/>
                      </a:pPr>
                      <a:r>
                        <a:rPr lang="de-DE" sz="2400" dirty="0">
                          <a:solidFill>
                            <a:schemeClr val="bg1"/>
                          </a:solidFill>
                        </a:rPr>
                        <a:t>IDs </a:t>
                      </a:r>
                    </a:p>
                    <a:p>
                      <a:pPr marL="342900" indent="-342900">
                        <a:buFont typeface="Arial" panose="020B0604020202020204" pitchFamily="34" charset="0"/>
                        <a:buChar char="•"/>
                      </a:pPr>
                      <a:r>
                        <a:rPr lang="de-DE" sz="2400" dirty="0">
                          <a:solidFill>
                            <a:schemeClr val="bg1"/>
                          </a:solidFill>
                        </a:rPr>
                        <a:t>Datenquellen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de-DE" sz="2400" dirty="0">
                          <a:solidFill>
                            <a:schemeClr val="bg1"/>
                          </a:solidFill>
                        </a:rPr>
                        <a:t>Vertrauenswürdigkeit</a:t>
                      </a:r>
                    </a:p>
                    <a:p>
                      <a:pPr marL="342900" indent="-342900">
                        <a:buFont typeface="Arial" panose="020B0604020202020204" pitchFamily="34" charset="0"/>
                        <a:buChar char="•"/>
                      </a:pPr>
                      <a:r>
                        <a:rPr lang="de-DE" sz="2400" dirty="0">
                          <a:solidFill>
                            <a:schemeClr val="bg1"/>
                          </a:solidFill>
                        </a:rPr>
                        <a:t>Persistenz</a:t>
                      </a:r>
                    </a:p>
                    <a:p>
                      <a:pPr marL="342900" indent="-342900">
                        <a:buFont typeface="Arial" panose="020B0604020202020204" pitchFamily="34" charset="0"/>
                        <a:buChar char="•"/>
                      </a:pPr>
                      <a:r>
                        <a:rPr lang="de-DE" sz="2400" dirty="0">
                          <a:solidFill>
                            <a:schemeClr val="bg1"/>
                          </a:solidFill>
                        </a:rPr>
                        <a:t>wenn vorhanden: Bezugsquelle inhaltlicher Metadaten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4127642"/>
                  </a:ext>
                </a:extLst>
              </a:tr>
              <a:tr h="370840">
                <a:tc>
                  <a:txBody>
                    <a:bodyPr/>
                    <a:lstStyle/>
                    <a:p>
                      <a:r>
                        <a:rPr lang="de-DE" sz="2400" dirty="0"/>
                        <a:t>Curated</a:t>
                      </a:r>
                    </a:p>
                  </a:txBody>
                  <a:tcPr>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r>
                        <a:rPr lang="de-DE" sz="2400" b="0" dirty="0">
                          <a:solidFill>
                            <a:schemeClr val="bg1"/>
                          </a:solidFill>
                        </a:rPr>
                        <a:t>Beschreibung</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de-DE" sz="2400" b="0" dirty="0">
                          <a:solidFill>
                            <a:schemeClr val="bg1"/>
                          </a:solidFill>
                        </a:rPr>
                        <a:t> Versionsgeschichte, Aktualisierungen </a:t>
                      </a:r>
                      <a:br>
                        <a:rPr lang="de-DE" sz="2400" b="0" dirty="0">
                          <a:solidFill>
                            <a:schemeClr val="bg1"/>
                          </a:solidFill>
                        </a:rPr>
                      </a:br>
                      <a:r>
                        <a:rPr lang="de-DE" sz="2400" b="0" dirty="0">
                          <a:solidFill>
                            <a:schemeClr val="bg1"/>
                          </a:solidFill>
                          <a:sym typeface="Wingdings" panose="05000000000000000000" pitchFamily="2" charset="2"/>
                        </a:rPr>
                        <a:t> Aktualität, Pflegehäufigkeiten</a:t>
                      </a:r>
                      <a:endParaRPr lang="de-DE" sz="24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3902729"/>
                  </a:ext>
                </a:extLst>
              </a:tr>
            </a:tbl>
          </a:graphicData>
        </a:graphic>
      </p:graphicFrame>
      <p:sp>
        <p:nvSpPr>
          <p:cNvPr id="13" name="Fußzeilenplatzhalter 12">
            <a:extLst>
              <a:ext uri="{FF2B5EF4-FFF2-40B4-BE49-F238E27FC236}">
                <a16:creationId xmlns:a16="http://schemas.microsoft.com/office/drawing/2014/main" id="{CB2BAD5A-9CC4-4D96-96A4-264294F1DBDE}"/>
              </a:ext>
            </a:extLst>
          </p:cNvPr>
          <p:cNvSpPr>
            <a:spLocks noGrp="1"/>
          </p:cNvSpPr>
          <p:nvPr>
            <p:ph type="ftr" sz="quarter" idx="11"/>
          </p:nvPr>
        </p:nvSpPr>
        <p:spPr/>
        <p:txBody>
          <a:bodyPr/>
          <a:lstStyle/>
          <a:p>
            <a:endParaRPr lang="de-DE"/>
          </a:p>
        </p:txBody>
      </p:sp>
      <p:sp>
        <p:nvSpPr>
          <p:cNvPr id="30" name="Textfeld 29">
            <a:extLst>
              <a:ext uri="{FF2B5EF4-FFF2-40B4-BE49-F238E27FC236}">
                <a16:creationId xmlns:a16="http://schemas.microsoft.com/office/drawing/2014/main" id="{230EC67B-085F-4A6B-98E2-AAB15EEB9DF9}"/>
              </a:ext>
            </a:extLst>
          </p:cNvPr>
          <p:cNvSpPr txBox="1"/>
          <p:nvPr/>
        </p:nvSpPr>
        <p:spPr>
          <a:xfrm>
            <a:off x="4038600" y="1457316"/>
            <a:ext cx="4711484" cy="369332"/>
          </a:xfrm>
          <a:prstGeom prst="rect">
            <a:avLst/>
          </a:prstGeom>
          <a:noFill/>
        </p:spPr>
        <p:txBody>
          <a:bodyPr wrap="square" rtlCol="0">
            <a:spAutoFit/>
          </a:bodyPr>
          <a:lstStyle/>
          <a:p>
            <a:r>
              <a:rPr lang="de-DE" i="1" dirty="0"/>
              <a:t>Tab. 1: Zuordnung Prinzip zu Kategorie</a:t>
            </a:r>
          </a:p>
        </p:txBody>
      </p:sp>
      <p:pic>
        <p:nvPicPr>
          <p:cNvPr id="9" name="Grafik 8" descr="Netzplandiagramm">
            <a:extLst>
              <a:ext uri="{FF2B5EF4-FFF2-40B4-BE49-F238E27FC236}">
                <a16:creationId xmlns:a16="http://schemas.microsoft.com/office/drawing/2014/main" id="{7EBF5686-D43F-4DA7-85DB-53D23BEF02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0422054" y="136525"/>
            <a:ext cx="1202063" cy="1202063"/>
          </a:xfrm>
          <a:prstGeom prst="rect">
            <a:avLst/>
          </a:prstGeom>
        </p:spPr>
      </p:pic>
      <p:sp>
        <p:nvSpPr>
          <p:cNvPr id="17" name="Titel 2">
            <a:extLst>
              <a:ext uri="{FF2B5EF4-FFF2-40B4-BE49-F238E27FC236}">
                <a16:creationId xmlns:a16="http://schemas.microsoft.com/office/drawing/2014/main" id="{1526177A-4C26-47C2-8FE3-22BD8B4E2FE5}"/>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Bewertungskategorien</a:t>
            </a:r>
          </a:p>
        </p:txBody>
      </p:sp>
    </p:spTree>
    <p:extLst>
      <p:ext uri="{BB962C8B-B14F-4D97-AF65-F5344CB8AC3E}">
        <p14:creationId xmlns:p14="http://schemas.microsoft.com/office/powerpoint/2010/main" val="118601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le 28">
            <a:extLst>
              <a:ext uri="{FF2B5EF4-FFF2-40B4-BE49-F238E27FC236}">
                <a16:creationId xmlns:a16="http://schemas.microsoft.com/office/drawing/2014/main" id="{5FFE01B7-DCE3-4B9A-A5C0-9CF3DB532977}"/>
              </a:ext>
            </a:extLst>
          </p:cNvPr>
          <p:cNvGraphicFramePr>
            <a:graphicFrameLocks noGrp="1"/>
          </p:cNvGraphicFramePr>
          <p:nvPr>
            <p:ph idx="1"/>
            <p:extLst>
              <p:ext uri="{D42A27DB-BD31-4B8C-83A1-F6EECF244321}">
                <p14:modId xmlns:p14="http://schemas.microsoft.com/office/powerpoint/2010/main" val="2779194206"/>
              </p:ext>
            </p:extLst>
          </p:nvPr>
        </p:nvGraphicFramePr>
        <p:xfrm>
          <a:off x="602497" y="1875155"/>
          <a:ext cx="10987006" cy="4846320"/>
        </p:xfrm>
        <a:graphic>
          <a:graphicData uri="http://schemas.openxmlformats.org/drawingml/2006/table">
            <a:tbl>
              <a:tblPr firstRow="1" bandRow="1">
                <a:tableStyleId>{5940675A-B579-460E-94D1-54222C63F5DA}</a:tableStyleId>
              </a:tblPr>
              <a:tblGrid>
                <a:gridCol w="1610532">
                  <a:extLst>
                    <a:ext uri="{9D8B030D-6E8A-4147-A177-3AD203B41FA5}">
                      <a16:colId xmlns:a16="http://schemas.microsoft.com/office/drawing/2014/main" val="2705049589"/>
                    </a:ext>
                  </a:extLst>
                </a:gridCol>
                <a:gridCol w="3332136">
                  <a:extLst>
                    <a:ext uri="{9D8B030D-6E8A-4147-A177-3AD203B41FA5}">
                      <a16:colId xmlns:a16="http://schemas.microsoft.com/office/drawing/2014/main" val="3745687698"/>
                    </a:ext>
                  </a:extLst>
                </a:gridCol>
                <a:gridCol w="6044338">
                  <a:extLst>
                    <a:ext uri="{9D8B030D-6E8A-4147-A177-3AD203B41FA5}">
                      <a16:colId xmlns:a16="http://schemas.microsoft.com/office/drawing/2014/main" val="1810039789"/>
                    </a:ext>
                  </a:extLst>
                </a:gridCol>
              </a:tblGrid>
              <a:tr h="370840">
                <a:tc>
                  <a:txBody>
                    <a:bodyPr/>
                    <a:lstStyle/>
                    <a:p>
                      <a:r>
                        <a:rPr lang="de-DE" sz="2400" b="1" dirty="0"/>
                        <a:t>Prinzip</a:t>
                      </a:r>
                    </a:p>
                  </a:txBody>
                  <a:tcPr/>
                </a:tc>
                <a:tc>
                  <a:txBody>
                    <a:bodyPr/>
                    <a:lstStyle/>
                    <a:p>
                      <a:r>
                        <a:rPr lang="de-DE" sz="2400" b="1" dirty="0"/>
                        <a:t>Abgeleitete Kategorien</a:t>
                      </a:r>
                    </a:p>
                  </a:txBody>
                  <a:tcPr/>
                </a:tc>
                <a:tc>
                  <a:txBody>
                    <a:bodyPr/>
                    <a:lstStyle/>
                    <a:p>
                      <a:r>
                        <a:rPr lang="de-DE" sz="2400" b="1" dirty="0"/>
                        <a:t>Aussagen über</a:t>
                      </a:r>
                    </a:p>
                  </a:txBody>
                  <a:tcPr/>
                </a:tc>
                <a:extLst>
                  <a:ext uri="{0D108BD9-81ED-4DB2-BD59-A6C34878D82A}">
                    <a16:rowId xmlns:a16="http://schemas.microsoft.com/office/drawing/2014/main" val="2161694782"/>
                  </a:ext>
                </a:extLst>
              </a:tr>
              <a:tr h="370840">
                <a:tc>
                  <a:txBody>
                    <a:bodyPr/>
                    <a:lstStyle/>
                    <a:p>
                      <a:r>
                        <a:rPr lang="de-DE" sz="2400" dirty="0"/>
                        <a:t>Compatible</a:t>
                      </a:r>
                    </a:p>
                  </a:txBody>
                  <a:tcPr/>
                </a:tc>
                <a:tc>
                  <a:txBody>
                    <a:bodyPr/>
                    <a:lstStyle/>
                    <a:p>
                      <a:pPr marL="342900" indent="-342900">
                        <a:buFont typeface="Arial" panose="020B0604020202020204" pitchFamily="34" charset="0"/>
                        <a:buChar char="•"/>
                      </a:pPr>
                      <a:r>
                        <a:rPr lang="de-DE" sz="2400" dirty="0"/>
                        <a:t>Nutzbarkeit</a:t>
                      </a:r>
                    </a:p>
                    <a:p>
                      <a:pPr marL="342900" indent="-342900">
                        <a:buFont typeface="Arial" panose="020B0604020202020204" pitchFamily="34" charset="0"/>
                        <a:buChar char="•"/>
                      </a:pPr>
                      <a:r>
                        <a:rPr lang="de-DE" sz="2400" dirty="0"/>
                        <a:t>Datenformate</a:t>
                      </a:r>
                    </a:p>
                  </a:txBody>
                  <a:tcPr/>
                </a:tc>
                <a:tc>
                  <a:txBody>
                    <a:bodyPr/>
                    <a:lstStyle/>
                    <a:p>
                      <a:pPr marL="342900" indent="-342900">
                        <a:buFont typeface="Arial" panose="020B0604020202020204" pitchFamily="34" charset="0"/>
                        <a:buChar char="•"/>
                      </a:pPr>
                      <a:r>
                        <a:rPr lang="de-DE" sz="2400" dirty="0"/>
                        <a:t>Lizensierung und ggf. Einschränkungen</a:t>
                      </a:r>
                    </a:p>
                    <a:p>
                      <a:pPr marL="342900" indent="-342900">
                        <a:buFont typeface="Arial" panose="020B0604020202020204" pitchFamily="34" charset="0"/>
                        <a:buChar char="•"/>
                      </a:pPr>
                      <a:r>
                        <a:rPr lang="de-DE" sz="2400" dirty="0"/>
                        <a:t>Import/Export, Maschinenlesbarkeit, Kosten des Angebots</a:t>
                      </a:r>
                    </a:p>
                  </a:txBody>
                  <a:tcPr/>
                </a:tc>
                <a:extLst>
                  <a:ext uri="{0D108BD9-81ED-4DB2-BD59-A6C34878D82A}">
                    <a16:rowId xmlns:a16="http://schemas.microsoft.com/office/drawing/2014/main" val="2577987248"/>
                  </a:ext>
                </a:extLst>
              </a:tr>
              <a:tr h="370840">
                <a:tc>
                  <a:txBody>
                    <a:bodyPr/>
                    <a:lstStyle/>
                    <a:p>
                      <a:r>
                        <a:rPr lang="de-DE" sz="2400" dirty="0"/>
                        <a:t>Complete</a:t>
                      </a:r>
                    </a:p>
                  </a:txBody>
                  <a:tcPr/>
                </a:tc>
                <a:tc>
                  <a:txBody>
                    <a:bodyPr/>
                    <a:lstStyle/>
                    <a:p>
                      <a:pPr marL="342900" indent="-342900">
                        <a:buFont typeface="Arial" panose="020B0604020202020204" pitchFamily="34" charset="0"/>
                        <a:buChar char="•"/>
                      </a:pPr>
                      <a:endParaRPr lang="de-DE" sz="2400" dirty="0"/>
                    </a:p>
                  </a:txBody>
                  <a:tcPr/>
                </a:tc>
                <a:tc>
                  <a:txBody>
                    <a:bodyPr/>
                    <a:lstStyle/>
                    <a:p>
                      <a:pPr marL="342900" indent="-342900">
                        <a:buFont typeface="Arial" panose="020B0604020202020204" pitchFamily="34" charset="0"/>
                        <a:buChar char="•"/>
                      </a:pPr>
                      <a:endParaRPr lang="de-DE" sz="2400" dirty="0"/>
                    </a:p>
                    <a:p>
                      <a:pPr marL="0" indent="0">
                        <a:buFont typeface="Arial" panose="020B0604020202020204" pitchFamily="34" charset="0"/>
                        <a:buNone/>
                      </a:pPr>
                      <a:endParaRPr lang="de-DE" sz="2400" dirty="0"/>
                    </a:p>
                  </a:txBody>
                  <a:tcPr/>
                </a:tc>
                <a:extLst>
                  <a:ext uri="{0D108BD9-81ED-4DB2-BD59-A6C34878D82A}">
                    <a16:rowId xmlns:a16="http://schemas.microsoft.com/office/drawing/2014/main" val="3285572983"/>
                  </a:ext>
                </a:extLst>
              </a:tr>
              <a:tr h="370840">
                <a:tc>
                  <a:txBody>
                    <a:bodyPr/>
                    <a:lstStyle/>
                    <a:p>
                      <a:r>
                        <a:rPr lang="de-DE" sz="2400" dirty="0"/>
                        <a:t>Credible</a:t>
                      </a:r>
                    </a:p>
                  </a:txBody>
                  <a:tcPr/>
                </a:tc>
                <a:tc>
                  <a:txBody>
                    <a:bodyPr/>
                    <a:lstStyle/>
                    <a:p>
                      <a:pPr marL="0" indent="0">
                        <a:buFont typeface="Arial" panose="020B0604020202020204" pitchFamily="34" charset="0"/>
                        <a:buNone/>
                      </a:pPr>
                      <a:endParaRPr lang="de-DE" sz="2400" dirty="0"/>
                    </a:p>
                  </a:txBody>
                  <a:tcPr/>
                </a:tc>
                <a:tc>
                  <a:txBody>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0" indent="0">
                        <a:buFont typeface="Arial" panose="020B0604020202020204" pitchFamily="34" charset="0"/>
                        <a:buNone/>
                      </a:pPr>
                      <a:endParaRPr lang="de-DE" sz="2400" dirty="0"/>
                    </a:p>
                    <a:p>
                      <a:pPr marL="0" indent="0">
                        <a:buFont typeface="Arial" panose="020B0604020202020204" pitchFamily="34" charset="0"/>
                        <a:buNone/>
                      </a:pPr>
                      <a:endParaRPr lang="de-DE" sz="2400" dirty="0"/>
                    </a:p>
                  </a:txBody>
                  <a:tcPr/>
                </a:tc>
                <a:extLst>
                  <a:ext uri="{0D108BD9-81ED-4DB2-BD59-A6C34878D82A}">
                    <a16:rowId xmlns:a16="http://schemas.microsoft.com/office/drawing/2014/main" val="1484127642"/>
                  </a:ext>
                </a:extLst>
              </a:tr>
              <a:tr h="370840">
                <a:tc>
                  <a:txBody>
                    <a:bodyPr/>
                    <a:lstStyle/>
                    <a:p>
                      <a:r>
                        <a:rPr lang="de-DE" sz="2400" dirty="0"/>
                        <a:t>Curated</a:t>
                      </a:r>
                    </a:p>
                  </a:txBody>
                  <a:tcPr/>
                </a:tc>
                <a:tc>
                  <a:txBody>
                    <a:bodyPr/>
                    <a:lstStyle/>
                    <a:p>
                      <a:pPr marL="0" indent="0">
                        <a:buFont typeface="Arial" panose="020B0604020202020204" pitchFamily="34" charset="0"/>
                        <a:buNone/>
                      </a:pPr>
                      <a:endParaRPr lang="de-DE" sz="2400" b="0" dirty="0"/>
                    </a:p>
                  </a:txBody>
                  <a:tcPr/>
                </a:tc>
                <a:tc>
                  <a:txBody>
                    <a:bodyPr/>
                    <a:lstStyle/>
                    <a:p>
                      <a:pPr marL="0" indent="0">
                        <a:buFont typeface="Arial" panose="020B0604020202020204" pitchFamily="34" charset="0"/>
                        <a:buNone/>
                      </a:pPr>
                      <a:endParaRPr lang="de-DE" sz="2400" b="0" dirty="0"/>
                    </a:p>
                    <a:p>
                      <a:pPr marL="342900" indent="-342900">
                        <a:buFont typeface="Arial" panose="020B0604020202020204" pitchFamily="34" charset="0"/>
                        <a:buChar char="•"/>
                      </a:pPr>
                      <a:endParaRPr lang="de-DE" sz="2400" b="0" dirty="0"/>
                    </a:p>
                  </a:txBody>
                  <a:tcPr/>
                </a:tc>
                <a:extLst>
                  <a:ext uri="{0D108BD9-81ED-4DB2-BD59-A6C34878D82A}">
                    <a16:rowId xmlns:a16="http://schemas.microsoft.com/office/drawing/2014/main" val="1963902729"/>
                  </a:ext>
                </a:extLst>
              </a:tr>
            </a:tbl>
          </a:graphicData>
        </a:graphic>
      </p:graphicFrame>
      <p:sp>
        <p:nvSpPr>
          <p:cNvPr id="30" name="Textfeld 29">
            <a:extLst>
              <a:ext uri="{FF2B5EF4-FFF2-40B4-BE49-F238E27FC236}">
                <a16:creationId xmlns:a16="http://schemas.microsoft.com/office/drawing/2014/main" id="{230EC67B-085F-4A6B-98E2-AAB15EEB9DF9}"/>
              </a:ext>
            </a:extLst>
          </p:cNvPr>
          <p:cNvSpPr txBox="1"/>
          <p:nvPr/>
        </p:nvSpPr>
        <p:spPr>
          <a:xfrm>
            <a:off x="4038600" y="1457316"/>
            <a:ext cx="4711484" cy="369332"/>
          </a:xfrm>
          <a:prstGeom prst="rect">
            <a:avLst/>
          </a:prstGeom>
          <a:noFill/>
        </p:spPr>
        <p:txBody>
          <a:bodyPr wrap="square" rtlCol="0">
            <a:spAutoFit/>
          </a:bodyPr>
          <a:lstStyle/>
          <a:p>
            <a:r>
              <a:rPr lang="de-DE" i="1" dirty="0"/>
              <a:t>Tab. 1: Zuordnung Prinzip zu Kategorie</a:t>
            </a:r>
          </a:p>
        </p:txBody>
      </p:sp>
      <p:pic>
        <p:nvPicPr>
          <p:cNvPr id="16" name="Grafik 15" descr="Netzplandiagramm">
            <a:extLst>
              <a:ext uri="{FF2B5EF4-FFF2-40B4-BE49-F238E27FC236}">
                <a16:creationId xmlns:a16="http://schemas.microsoft.com/office/drawing/2014/main" id="{447AAA5B-C13C-4609-AE92-4151BB8A2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422054" y="136525"/>
            <a:ext cx="1202063" cy="1202063"/>
          </a:xfrm>
          <a:prstGeom prst="rect">
            <a:avLst/>
          </a:prstGeom>
        </p:spPr>
      </p:pic>
      <p:sp>
        <p:nvSpPr>
          <p:cNvPr id="17" name="Titel 2">
            <a:extLst>
              <a:ext uri="{FF2B5EF4-FFF2-40B4-BE49-F238E27FC236}">
                <a16:creationId xmlns:a16="http://schemas.microsoft.com/office/drawing/2014/main" id="{112A541C-4A7C-4568-93E4-D57690CA9DF4}"/>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Bewertungskategorien</a:t>
            </a:r>
          </a:p>
        </p:txBody>
      </p:sp>
    </p:spTree>
    <p:extLst>
      <p:ext uri="{BB962C8B-B14F-4D97-AF65-F5344CB8AC3E}">
        <p14:creationId xmlns:p14="http://schemas.microsoft.com/office/powerpoint/2010/main" val="156977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le 28">
            <a:extLst>
              <a:ext uri="{FF2B5EF4-FFF2-40B4-BE49-F238E27FC236}">
                <a16:creationId xmlns:a16="http://schemas.microsoft.com/office/drawing/2014/main" id="{5FFE01B7-DCE3-4B9A-A5C0-9CF3DB532977}"/>
              </a:ext>
            </a:extLst>
          </p:cNvPr>
          <p:cNvGraphicFramePr>
            <a:graphicFrameLocks noGrp="1"/>
          </p:cNvGraphicFramePr>
          <p:nvPr>
            <p:ph idx="1"/>
            <p:extLst>
              <p:ext uri="{D42A27DB-BD31-4B8C-83A1-F6EECF244321}">
                <p14:modId xmlns:p14="http://schemas.microsoft.com/office/powerpoint/2010/main" val="139624135"/>
              </p:ext>
            </p:extLst>
          </p:nvPr>
        </p:nvGraphicFramePr>
        <p:xfrm>
          <a:off x="602497" y="1875155"/>
          <a:ext cx="10987006" cy="4846320"/>
        </p:xfrm>
        <a:graphic>
          <a:graphicData uri="http://schemas.openxmlformats.org/drawingml/2006/table">
            <a:tbl>
              <a:tblPr firstRow="1" bandRow="1">
                <a:tableStyleId>{5940675A-B579-460E-94D1-54222C63F5DA}</a:tableStyleId>
              </a:tblPr>
              <a:tblGrid>
                <a:gridCol w="1610532">
                  <a:extLst>
                    <a:ext uri="{9D8B030D-6E8A-4147-A177-3AD203B41FA5}">
                      <a16:colId xmlns:a16="http://schemas.microsoft.com/office/drawing/2014/main" val="2705049589"/>
                    </a:ext>
                  </a:extLst>
                </a:gridCol>
                <a:gridCol w="3332136">
                  <a:extLst>
                    <a:ext uri="{9D8B030D-6E8A-4147-A177-3AD203B41FA5}">
                      <a16:colId xmlns:a16="http://schemas.microsoft.com/office/drawing/2014/main" val="3745687698"/>
                    </a:ext>
                  </a:extLst>
                </a:gridCol>
                <a:gridCol w="6044338">
                  <a:extLst>
                    <a:ext uri="{9D8B030D-6E8A-4147-A177-3AD203B41FA5}">
                      <a16:colId xmlns:a16="http://schemas.microsoft.com/office/drawing/2014/main" val="1810039789"/>
                    </a:ext>
                  </a:extLst>
                </a:gridCol>
              </a:tblGrid>
              <a:tr h="370840">
                <a:tc>
                  <a:txBody>
                    <a:bodyPr/>
                    <a:lstStyle/>
                    <a:p>
                      <a:r>
                        <a:rPr lang="de-DE" sz="2400" b="1" dirty="0"/>
                        <a:t>Prinzip</a:t>
                      </a:r>
                    </a:p>
                  </a:txBody>
                  <a:tcPr/>
                </a:tc>
                <a:tc>
                  <a:txBody>
                    <a:bodyPr/>
                    <a:lstStyle/>
                    <a:p>
                      <a:r>
                        <a:rPr lang="de-DE" sz="2400" b="1" dirty="0"/>
                        <a:t>Abgeleitete Kategorien</a:t>
                      </a:r>
                    </a:p>
                  </a:txBody>
                  <a:tcPr/>
                </a:tc>
                <a:tc>
                  <a:txBody>
                    <a:bodyPr/>
                    <a:lstStyle/>
                    <a:p>
                      <a:r>
                        <a:rPr lang="de-DE" sz="2400" b="1" dirty="0"/>
                        <a:t>Aussagen über</a:t>
                      </a:r>
                    </a:p>
                  </a:txBody>
                  <a:tcPr/>
                </a:tc>
                <a:extLst>
                  <a:ext uri="{0D108BD9-81ED-4DB2-BD59-A6C34878D82A}">
                    <a16:rowId xmlns:a16="http://schemas.microsoft.com/office/drawing/2014/main" val="2161694782"/>
                  </a:ext>
                </a:extLst>
              </a:tr>
              <a:tr h="370840">
                <a:tc>
                  <a:txBody>
                    <a:bodyPr/>
                    <a:lstStyle/>
                    <a:p>
                      <a:r>
                        <a:rPr lang="de-DE" sz="2400" dirty="0"/>
                        <a:t>Compatible</a:t>
                      </a:r>
                    </a:p>
                  </a:txBody>
                  <a:tcPr/>
                </a:tc>
                <a:tc>
                  <a:txBody>
                    <a:bodyPr/>
                    <a:lstStyle/>
                    <a:p>
                      <a:pPr marL="342900" indent="-342900">
                        <a:buFont typeface="Arial" panose="020B0604020202020204" pitchFamily="34" charset="0"/>
                        <a:buChar char="•"/>
                      </a:pPr>
                      <a:r>
                        <a:rPr lang="de-DE" sz="2400" dirty="0"/>
                        <a:t>Nutzbarkeit</a:t>
                      </a:r>
                    </a:p>
                    <a:p>
                      <a:pPr marL="342900" indent="-342900">
                        <a:buFont typeface="Arial" panose="020B0604020202020204" pitchFamily="34" charset="0"/>
                        <a:buChar char="•"/>
                      </a:pPr>
                      <a:r>
                        <a:rPr lang="de-DE" sz="2400" dirty="0"/>
                        <a:t>Datenformate</a:t>
                      </a:r>
                    </a:p>
                  </a:txBody>
                  <a:tcPr/>
                </a:tc>
                <a:tc>
                  <a:txBody>
                    <a:bodyPr/>
                    <a:lstStyle/>
                    <a:p>
                      <a:pPr marL="342900" indent="-342900">
                        <a:buFont typeface="Arial" panose="020B0604020202020204" pitchFamily="34" charset="0"/>
                        <a:buChar char="•"/>
                      </a:pPr>
                      <a:r>
                        <a:rPr lang="de-DE" sz="2400" dirty="0"/>
                        <a:t>Lizensierung und ggf. Einschränkungen</a:t>
                      </a:r>
                    </a:p>
                    <a:p>
                      <a:pPr marL="342900" indent="-342900">
                        <a:buFont typeface="Arial" panose="020B0604020202020204" pitchFamily="34" charset="0"/>
                        <a:buChar char="•"/>
                      </a:pPr>
                      <a:r>
                        <a:rPr lang="de-DE" sz="2400" dirty="0"/>
                        <a:t>Import/Export, Maschinenlesbarkeit, Kosten des Angebots</a:t>
                      </a:r>
                    </a:p>
                  </a:txBody>
                  <a:tcPr/>
                </a:tc>
                <a:extLst>
                  <a:ext uri="{0D108BD9-81ED-4DB2-BD59-A6C34878D82A}">
                    <a16:rowId xmlns:a16="http://schemas.microsoft.com/office/drawing/2014/main" val="2577987248"/>
                  </a:ext>
                </a:extLst>
              </a:tr>
              <a:tr h="370840">
                <a:tc>
                  <a:txBody>
                    <a:bodyPr/>
                    <a:lstStyle/>
                    <a:p>
                      <a:r>
                        <a:rPr lang="de-DE" sz="2400" dirty="0"/>
                        <a:t>Complete</a:t>
                      </a:r>
                    </a:p>
                  </a:txBody>
                  <a:tcPr/>
                </a:tc>
                <a:tc>
                  <a:txBody>
                    <a:bodyPr/>
                    <a:lstStyle/>
                    <a:p>
                      <a:pPr marL="342900" indent="-342900">
                        <a:buFont typeface="Arial" panose="020B0604020202020204" pitchFamily="34" charset="0"/>
                        <a:buChar char="•"/>
                      </a:pPr>
                      <a:r>
                        <a:rPr lang="de-DE" sz="2400" dirty="0"/>
                        <a:t>Attribute</a:t>
                      </a:r>
                    </a:p>
                  </a:txBody>
                  <a:tcPr/>
                </a:tc>
                <a:tc>
                  <a:txBody>
                    <a:bodyPr/>
                    <a:lstStyle/>
                    <a:p>
                      <a:pPr marL="342900" indent="-342900">
                        <a:buFont typeface="Arial" panose="020B0604020202020204" pitchFamily="34" charset="0"/>
                        <a:buChar char="•"/>
                      </a:pPr>
                      <a:r>
                        <a:rPr lang="de-DE" sz="2400"/>
                        <a:t>Umfang und Genauigkeit der Konferenzbeschreibung</a:t>
                      </a:r>
                      <a:endParaRPr lang="de-DE" sz="2400" dirty="0"/>
                    </a:p>
                  </a:txBody>
                  <a:tcPr/>
                </a:tc>
                <a:extLst>
                  <a:ext uri="{0D108BD9-81ED-4DB2-BD59-A6C34878D82A}">
                    <a16:rowId xmlns:a16="http://schemas.microsoft.com/office/drawing/2014/main" val="3285572983"/>
                  </a:ext>
                </a:extLst>
              </a:tr>
              <a:tr h="370840">
                <a:tc>
                  <a:txBody>
                    <a:bodyPr/>
                    <a:lstStyle/>
                    <a:p>
                      <a:r>
                        <a:rPr lang="de-DE" sz="2400" dirty="0"/>
                        <a:t>Credible</a:t>
                      </a:r>
                    </a:p>
                  </a:txBody>
                  <a:tcPr/>
                </a:tc>
                <a:tc>
                  <a:txBody>
                    <a:bodyPr/>
                    <a:lstStyle/>
                    <a:p>
                      <a:pPr marL="342900" indent="-342900">
                        <a:buFont typeface="Arial" panose="020B0604020202020204" pitchFamily="34" charset="0"/>
                        <a:buChar char="•"/>
                      </a:pPr>
                      <a:endParaRPr lang="de-DE" sz="2400" dirty="0"/>
                    </a:p>
                  </a:txBody>
                  <a:tcPr/>
                </a:tc>
                <a:tc>
                  <a:txBody>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txBody>
                  <a:tcPr/>
                </a:tc>
                <a:extLst>
                  <a:ext uri="{0D108BD9-81ED-4DB2-BD59-A6C34878D82A}">
                    <a16:rowId xmlns:a16="http://schemas.microsoft.com/office/drawing/2014/main" val="1484127642"/>
                  </a:ext>
                </a:extLst>
              </a:tr>
              <a:tr h="370840">
                <a:tc>
                  <a:txBody>
                    <a:bodyPr/>
                    <a:lstStyle/>
                    <a:p>
                      <a:r>
                        <a:rPr lang="de-DE" sz="2400" dirty="0"/>
                        <a:t>Curated</a:t>
                      </a:r>
                    </a:p>
                  </a:txBody>
                  <a:tcPr/>
                </a:tc>
                <a:tc>
                  <a:txBody>
                    <a:bodyPr/>
                    <a:lstStyle/>
                    <a:p>
                      <a:pPr marL="342900" indent="-342900">
                        <a:buFont typeface="Arial" panose="020B0604020202020204" pitchFamily="34" charset="0"/>
                        <a:buChar char="•"/>
                      </a:pPr>
                      <a:endParaRPr lang="de-DE" sz="2400" b="0" dirty="0"/>
                    </a:p>
                  </a:txBody>
                  <a:tcPr/>
                </a:tc>
                <a:tc>
                  <a:txBody>
                    <a:bodyPr/>
                    <a:lstStyle/>
                    <a:p>
                      <a:pPr marL="0" indent="0">
                        <a:buFont typeface="Arial" panose="020B0604020202020204" pitchFamily="34" charset="0"/>
                        <a:buNone/>
                      </a:pPr>
                      <a:endParaRPr lang="de-DE" sz="2400" b="0" dirty="0"/>
                    </a:p>
                    <a:p>
                      <a:pPr marL="0" indent="0">
                        <a:buFont typeface="Arial" panose="020B0604020202020204" pitchFamily="34" charset="0"/>
                        <a:buNone/>
                      </a:pPr>
                      <a:endParaRPr lang="de-DE" sz="2400" b="0" dirty="0"/>
                    </a:p>
                  </a:txBody>
                  <a:tcPr/>
                </a:tc>
                <a:extLst>
                  <a:ext uri="{0D108BD9-81ED-4DB2-BD59-A6C34878D82A}">
                    <a16:rowId xmlns:a16="http://schemas.microsoft.com/office/drawing/2014/main" val="1963902729"/>
                  </a:ext>
                </a:extLst>
              </a:tr>
            </a:tbl>
          </a:graphicData>
        </a:graphic>
      </p:graphicFrame>
      <p:sp>
        <p:nvSpPr>
          <p:cNvPr id="30" name="Textfeld 29">
            <a:extLst>
              <a:ext uri="{FF2B5EF4-FFF2-40B4-BE49-F238E27FC236}">
                <a16:creationId xmlns:a16="http://schemas.microsoft.com/office/drawing/2014/main" id="{230EC67B-085F-4A6B-98E2-AAB15EEB9DF9}"/>
              </a:ext>
            </a:extLst>
          </p:cNvPr>
          <p:cNvSpPr txBox="1"/>
          <p:nvPr/>
        </p:nvSpPr>
        <p:spPr>
          <a:xfrm>
            <a:off x="4038600" y="1457316"/>
            <a:ext cx="4711484" cy="369332"/>
          </a:xfrm>
          <a:prstGeom prst="rect">
            <a:avLst/>
          </a:prstGeom>
          <a:noFill/>
        </p:spPr>
        <p:txBody>
          <a:bodyPr wrap="square" rtlCol="0">
            <a:spAutoFit/>
          </a:bodyPr>
          <a:lstStyle/>
          <a:p>
            <a:r>
              <a:rPr lang="de-DE" i="1" dirty="0"/>
              <a:t>Tab. 1: Zuordnung Prinzip zu Kategorie</a:t>
            </a:r>
          </a:p>
        </p:txBody>
      </p:sp>
      <p:pic>
        <p:nvPicPr>
          <p:cNvPr id="19" name="Grafik 18" descr="Netzplandiagramm">
            <a:extLst>
              <a:ext uri="{FF2B5EF4-FFF2-40B4-BE49-F238E27FC236}">
                <a16:creationId xmlns:a16="http://schemas.microsoft.com/office/drawing/2014/main" id="{A280D6C8-DEEC-463B-9815-F558D8C8B1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422054" y="136525"/>
            <a:ext cx="1202063" cy="1202063"/>
          </a:xfrm>
          <a:prstGeom prst="rect">
            <a:avLst/>
          </a:prstGeom>
        </p:spPr>
      </p:pic>
      <p:sp>
        <p:nvSpPr>
          <p:cNvPr id="20" name="Titel 2">
            <a:extLst>
              <a:ext uri="{FF2B5EF4-FFF2-40B4-BE49-F238E27FC236}">
                <a16:creationId xmlns:a16="http://schemas.microsoft.com/office/drawing/2014/main" id="{27F5DC90-9C29-4432-93C4-024F428E6826}"/>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Bewertungskategorien</a:t>
            </a:r>
          </a:p>
        </p:txBody>
      </p:sp>
    </p:spTree>
    <p:extLst>
      <p:ext uri="{BB962C8B-B14F-4D97-AF65-F5344CB8AC3E}">
        <p14:creationId xmlns:p14="http://schemas.microsoft.com/office/powerpoint/2010/main" val="68992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C2565FC-A116-4703-81F6-5367D9583A25}"/>
              </a:ext>
            </a:extLst>
          </p:cNvPr>
          <p:cNvPicPr>
            <a:picLocks noGrp="1" noChangeAspect="1"/>
          </p:cNvPicPr>
          <p:nvPr>
            <p:ph idx="1"/>
          </p:nvPr>
        </p:nvPicPr>
        <p:blipFill rotWithShape="1">
          <a:blip r:embed="rId3"/>
          <a:srcRect t="1071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67CDAB-D15C-422E-B89A-38125A50241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latin typeface="Rockwell" panose="02060603020205020403" pitchFamily="18" charset="0"/>
              </a:rPr>
              <a:t>BOBCATSSS 2018 in Riga</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1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le 28">
            <a:extLst>
              <a:ext uri="{FF2B5EF4-FFF2-40B4-BE49-F238E27FC236}">
                <a16:creationId xmlns:a16="http://schemas.microsoft.com/office/drawing/2014/main" id="{5FFE01B7-DCE3-4B9A-A5C0-9CF3DB532977}"/>
              </a:ext>
            </a:extLst>
          </p:cNvPr>
          <p:cNvGraphicFramePr>
            <a:graphicFrameLocks noGrp="1"/>
          </p:cNvGraphicFramePr>
          <p:nvPr>
            <p:ph idx="1"/>
            <p:extLst>
              <p:ext uri="{D42A27DB-BD31-4B8C-83A1-F6EECF244321}">
                <p14:modId xmlns:p14="http://schemas.microsoft.com/office/powerpoint/2010/main" val="2284090199"/>
              </p:ext>
            </p:extLst>
          </p:nvPr>
        </p:nvGraphicFramePr>
        <p:xfrm>
          <a:off x="602497" y="1875155"/>
          <a:ext cx="10987006" cy="4846320"/>
        </p:xfrm>
        <a:graphic>
          <a:graphicData uri="http://schemas.openxmlformats.org/drawingml/2006/table">
            <a:tbl>
              <a:tblPr firstRow="1" bandRow="1">
                <a:tableStyleId>{5940675A-B579-460E-94D1-54222C63F5DA}</a:tableStyleId>
              </a:tblPr>
              <a:tblGrid>
                <a:gridCol w="1610532">
                  <a:extLst>
                    <a:ext uri="{9D8B030D-6E8A-4147-A177-3AD203B41FA5}">
                      <a16:colId xmlns:a16="http://schemas.microsoft.com/office/drawing/2014/main" val="2705049589"/>
                    </a:ext>
                  </a:extLst>
                </a:gridCol>
                <a:gridCol w="3332136">
                  <a:extLst>
                    <a:ext uri="{9D8B030D-6E8A-4147-A177-3AD203B41FA5}">
                      <a16:colId xmlns:a16="http://schemas.microsoft.com/office/drawing/2014/main" val="3745687698"/>
                    </a:ext>
                  </a:extLst>
                </a:gridCol>
                <a:gridCol w="6044338">
                  <a:extLst>
                    <a:ext uri="{9D8B030D-6E8A-4147-A177-3AD203B41FA5}">
                      <a16:colId xmlns:a16="http://schemas.microsoft.com/office/drawing/2014/main" val="1810039789"/>
                    </a:ext>
                  </a:extLst>
                </a:gridCol>
              </a:tblGrid>
              <a:tr h="370840">
                <a:tc>
                  <a:txBody>
                    <a:bodyPr/>
                    <a:lstStyle/>
                    <a:p>
                      <a:r>
                        <a:rPr lang="de-DE" sz="2400" b="1" dirty="0"/>
                        <a:t>Prinzip</a:t>
                      </a:r>
                    </a:p>
                  </a:txBody>
                  <a:tcPr/>
                </a:tc>
                <a:tc>
                  <a:txBody>
                    <a:bodyPr/>
                    <a:lstStyle/>
                    <a:p>
                      <a:r>
                        <a:rPr lang="de-DE" sz="2400" b="1" dirty="0"/>
                        <a:t>Abgeleitete Kategorien</a:t>
                      </a:r>
                    </a:p>
                  </a:txBody>
                  <a:tcPr/>
                </a:tc>
                <a:tc>
                  <a:txBody>
                    <a:bodyPr/>
                    <a:lstStyle/>
                    <a:p>
                      <a:r>
                        <a:rPr lang="de-DE" sz="2400" b="1" dirty="0"/>
                        <a:t>Aussagen über</a:t>
                      </a:r>
                    </a:p>
                  </a:txBody>
                  <a:tcPr/>
                </a:tc>
                <a:extLst>
                  <a:ext uri="{0D108BD9-81ED-4DB2-BD59-A6C34878D82A}">
                    <a16:rowId xmlns:a16="http://schemas.microsoft.com/office/drawing/2014/main" val="2161694782"/>
                  </a:ext>
                </a:extLst>
              </a:tr>
              <a:tr h="370840">
                <a:tc>
                  <a:txBody>
                    <a:bodyPr/>
                    <a:lstStyle/>
                    <a:p>
                      <a:r>
                        <a:rPr lang="de-DE" sz="2400" dirty="0"/>
                        <a:t>Compatible</a:t>
                      </a:r>
                    </a:p>
                  </a:txBody>
                  <a:tcPr/>
                </a:tc>
                <a:tc>
                  <a:txBody>
                    <a:bodyPr/>
                    <a:lstStyle/>
                    <a:p>
                      <a:pPr marL="342900" indent="-342900">
                        <a:buFont typeface="Arial" panose="020B0604020202020204" pitchFamily="34" charset="0"/>
                        <a:buChar char="•"/>
                      </a:pPr>
                      <a:r>
                        <a:rPr lang="de-DE" sz="2400" dirty="0"/>
                        <a:t>Nutzbarkeit</a:t>
                      </a:r>
                    </a:p>
                    <a:p>
                      <a:pPr marL="342900" indent="-342900">
                        <a:buFont typeface="Arial" panose="020B0604020202020204" pitchFamily="34" charset="0"/>
                        <a:buChar char="•"/>
                      </a:pPr>
                      <a:r>
                        <a:rPr lang="de-DE" sz="2400" dirty="0"/>
                        <a:t>Datenformate</a:t>
                      </a:r>
                    </a:p>
                  </a:txBody>
                  <a:tcPr/>
                </a:tc>
                <a:tc>
                  <a:txBody>
                    <a:bodyPr/>
                    <a:lstStyle/>
                    <a:p>
                      <a:pPr marL="342900" indent="-342900">
                        <a:buFont typeface="Arial" panose="020B0604020202020204" pitchFamily="34" charset="0"/>
                        <a:buChar char="•"/>
                      </a:pPr>
                      <a:r>
                        <a:rPr lang="de-DE" sz="2400" dirty="0"/>
                        <a:t>Lizensierung und ggf. Einschränkungen</a:t>
                      </a:r>
                    </a:p>
                    <a:p>
                      <a:pPr marL="342900" indent="-342900">
                        <a:buFont typeface="Arial" panose="020B0604020202020204" pitchFamily="34" charset="0"/>
                        <a:buChar char="•"/>
                      </a:pPr>
                      <a:r>
                        <a:rPr lang="de-DE" sz="2400" dirty="0"/>
                        <a:t>Import/Export, Maschinenlesbarkeit, Kosten des Angebots</a:t>
                      </a:r>
                    </a:p>
                  </a:txBody>
                  <a:tcPr/>
                </a:tc>
                <a:extLst>
                  <a:ext uri="{0D108BD9-81ED-4DB2-BD59-A6C34878D82A}">
                    <a16:rowId xmlns:a16="http://schemas.microsoft.com/office/drawing/2014/main" val="2577987248"/>
                  </a:ext>
                </a:extLst>
              </a:tr>
              <a:tr h="370840">
                <a:tc>
                  <a:txBody>
                    <a:bodyPr/>
                    <a:lstStyle/>
                    <a:p>
                      <a:r>
                        <a:rPr lang="de-DE" sz="2400" dirty="0"/>
                        <a:t>Complete</a:t>
                      </a:r>
                    </a:p>
                  </a:txBody>
                  <a:tcPr/>
                </a:tc>
                <a:tc>
                  <a:txBody>
                    <a:bodyPr/>
                    <a:lstStyle/>
                    <a:p>
                      <a:pPr marL="342900" indent="-342900">
                        <a:buFont typeface="Arial" panose="020B0604020202020204" pitchFamily="34" charset="0"/>
                        <a:buChar char="•"/>
                      </a:pPr>
                      <a:r>
                        <a:rPr lang="de-DE" sz="2400" dirty="0"/>
                        <a:t>Attribute</a:t>
                      </a:r>
                    </a:p>
                  </a:txBody>
                  <a:tcPr/>
                </a:tc>
                <a:tc>
                  <a:txBody>
                    <a:bodyPr/>
                    <a:lstStyle/>
                    <a:p>
                      <a:pPr marL="342900" indent="-342900">
                        <a:buFont typeface="Arial" panose="020B0604020202020204" pitchFamily="34" charset="0"/>
                        <a:buChar char="•"/>
                      </a:pPr>
                      <a:r>
                        <a:rPr lang="de-DE" sz="2400"/>
                        <a:t>Umfang und Genauigkeit der Konferenzbeschreibung</a:t>
                      </a:r>
                      <a:endParaRPr lang="de-DE" sz="2400" dirty="0"/>
                    </a:p>
                  </a:txBody>
                  <a:tcPr/>
                </a:tc>
                <a:extLst>
                  <a:ext uri="{0D108BD9-81ED-4DB2-BD59-A6C34878D82A}">
                    <a16:rowId xmlns:a16="http://schemas.microsoft.com/office/drawing/2014/main" val="3285572983"/>
                  </a:ext>
                </a:extLst>
              </a:tr>
              <a:tr h="370840">
                <a:tc>
                  <a:txBody>
                    <a:bodyPr/>
                    <a:lstStyle/>
                    <a:p>
                      <a:r>
                        <a:rPr lang="de-DE" sz="2400" dirty="0"/>
                        <a:t>Credible</a:t>
                      </a:r>
                    </a:p>
                  </a:txBody>
                  <a:tcPr/>
                </a:tc>
                <a:tc>
                  <a:txBody>
                    <a:bodyPr/>
                    <a:lstStyle/>
                    <a:p>
                      <a:pPr marL="342900" indent="-342900">
                        <a:buFont typeface="Arial" panose="020B0604020202020204" pitchFamily="34" charset="0"/>
                        <a:buChar char="•"/>
                      </a:pPr>
                      <a:r>
                        <a:rPr lang="de-DE" sz="2400" dirty="0"/>
                        <a:t>Beschreibung </a:t>
                      </a:r>
                    </a:p>
                    <a:p>
                      <a:pPr marL="342900" indent="-342900">
                        <a:buFont typeface="Arial" panose="020B0604020202020204" pitchFamily="34" charset="0"/>
                        <a:buChar char="•"/>
                      </a:pPr>
                      <a:r>
                        <a:rPr lang="de-DE" sz="2400" dirty="0"/>
                        <a:t>IDs </a:t>
                      </a:r>
                    </a:p>
                    <a:p>
                      <a:pPr marL="342900" indent="-342900">
                        <a:buFont typeface="Arial" panose="020B0604020202020204" pitchFamily="34" charset="0"/>
                        <a:buChar char="•"/>
                      </a:pPr>
                      <a:r>
                        <a:rPr lang="de-DE" sz="2400" dirty="0"/>
                        <a:t>Datenquellen</a:t>
                      </a:r>
                    </a:p>
                  </a:txBody>
                  <a:tcPr/>
                </a:tc>
                <a:tc>
                  <a:txBody>
                    <a:bodyPr/>
                    <a:lstStyle/>
                    <a:p>
                      <a:pPr marL="342900" indent="-342900">
                        <a:buFont typeface="Arial" panose="020B0604020202020204" pitchFamily="34" charset="0"/>
                        <a:buChar char="•"/>
                      </a:pPr>
                      <a:r>
                        <a:rPr lang="de-DE" sz="2400"/>
                        <a:t>Vertrauenswürdigkeit</a:t>
                      </a:r>
                    </a:p>
                    <a:p>
                      <a:pPr marL="342900" indent="-342900">
                        <a:buFont typeface="Arial" panose="020B0604020202020204" pitchFamily="34" charset="0"/>
                        <a:buChar char="•"/>
                      </a:pPr>
                      <a:r>
                        <a:rPr lang="de-DE" sz="2400"/>
                        <a:t>Persistenz</a:t>
                      </a:r>
                    </a:p>
                    <a:p>
                      <a:pPr marL="342900" indent="-342900">
                        <a:buFont typeface="Arial" panose="020B0604020202020204" pitchFamily="34" charset="0"/>
                        <a:buChar char="•"/>
                      </a:pPr>
                      <a:r>
                        <a:rPr lang="de-DE" sz="2400"/>
                        <a:t>wenn vorhanden: Bezugsquelle inhaltlicher Metadaten</a:t>
                      </a:r>
                      <a:endParaRPr lang="de-DE" sz="2400" dirty="0"/>
                    </a:p>
                  </a:txBody>
                  <a:tcPr/>
                </a:tc>
                <a:extLst>
                  <a:ext uri="{0D108BD9-81ED-4DB2-BD59-A6C34878D82A}">
                    <a16:rowId xmlns:a16="http://schemas.microsoft.com/office/drawing/2014/main" val="1484127642"/>
                  </a:ext>
                </a:extLst>
              </a:tr>
              <a:tr h="370840">
                <a:tc>
                  <a:txBody>
                    <a:bodyPr/>
                    <a:lstStyle/>
                    <a:p>
                      <a:r>
                        <a:rPr lang="de-DE" sz="2400" dirty="0"/>
                        <a:t>Curated</a:t>
                      </a:r>
                    </a:p>
                  </a:txBody>
                  <a:tcPr/>
                </a:tc>
                <a:tc>
                  <a:txBody>
                    <a:bodyPr/>
                    <a:lstStyle/>
                    <a:p>
                      <a:pPr marL="342900" indent="-342900">
                        <a:buFont typeface="Arial" panose="020B0604020202020204" pitchFamily="34" charset="0"/>
                        <a:buChar char="•"/>
                      </a:pPr>
                      <a:endParaRPr lang="de-DE" sz="2400" b="0" dirty="0"/>
                    </a:p>
                  </a:txBody>
                  <a:tcPr/>
                </a:tc>
                <a:tc>
                  <a:txBody>
                    <a:bodyPr/>
                    <a:lstStyle/>
                    <a:p>
                      <a:pPr marL="0" indent="0">
                        <a:buFont typeface="Arial" panose="020B0604020202020204" pitchFamily="34" charset="0"/>
                        <a:buNone/>
                      </a:pPr>
                      <a:endParaRPr lang="de-DE" sz="2400" b="0" dirty="0"/>
                    </a:p>
                    <a:p>
                      <a:pPr marL="0" indent="0">
                        <a:buFont typeface="Arial" panose="020B0604020202020204" pitchFamily="34" charset="0"/>
                        <a:buNone/>
                      </a:pPr>
                      <a:endParaRPr lang="de-DE" sz="2400" b="0" dirty="0"/>
                    </a:p>
                  </a:txBody>
                  <a:tcPr/>
                </a:tc>
                <a:extLst>
                  <a:ext uri="{0D108BD9-81ED-4DB2-BD59-A6C34878D82A}">
                    <a16:rowId xmlns:a16="http://schemas.microsoft.com/office/drawing/2014/main" val="1963902729"/>
                  </a:ext>
                </a:extLst>
              </a:tr>
            </a:tbl>
          </a:graphicData>
        </a:graphic>
      </p:graphicFrame>
      <p:sp>
        <p:nvSpPr>
          <p:cNvPr id="30" name="Textfeld 29">
            <a:extLst>
              <a:ext uri="{FF2B5EF4-FFF2-40B4-BE49-F238E27FC236}">
                <a16:creationId xmlns:a16="http://schemas.microsoft.com/office/drawing/2014/main" id="{230EC67B-085F-4A6B-98E2-AAB15EEB9DF9}"/>
              </a:ext>
            </a:extLst>
          </p:cNvPr>
          <p:cNvSpPr txBox="1"/>
          <p:nvPr/>
        </p:nvSpPr>
        <p:spPr>
          <a:xfrm>
            <a:off x="4038600" y="1457316"/>
            <a:ext cx="4711484" cy="369332"/>
          </a:xfrm>
          <a:prstGeom prst="rect">
            <a:avLst/>
          </a:prstGeom>
          <a:noFill/>
        </p:spPr>
        <p:txBody>
          <a:bodyPr wrap="square" rtlCol="0">
            <a:spAutoFit/>
          </a:bodyPr>
          <a:lstStyle/>
          <a:p>
            <a:r>
              <a:rPr lang="de-DE" i="1" dirty="0"/>
              <a:t>Tab. 1: Zuordnung Prinzip zu Kategorie</a:t>
            </a:r>
          </a:p>
        </p:txBody>
      </p:sp>
      <p:pic>
        <p:nvPicPr>
          <p:cNvPr id="16" name="Grafik 15" descr="Netzplandiagramm">
            <a:extLst>
              <a:ext uri="{FF2B5EF4-FFF2-40B4-BE49-F238E27FC236}">
                <a16:creationId xmlns:a16="http://schemas.microsoft.com/office/drawing/2014/main" id="{F7CB4E83-BA66-4611-8EFF-A9AA62BD63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422054" y="136525"/>
            <a:ext cx="1202063" cy="1202063"/>
          </a:xfrm>
          <a:prstGeom prst="rect">
            <a:avLst/>
          </a:prstGeom>
        </p:spPr>
      </p:pic>
      <p:sp>
        <p:nvSpPr>
          <p:cNvPr id="18" name="Titel 2">
            <a:extLst>
              <a:ext uri="{FF2B5EF4-FFF2-40B4-BE49-F238E27FC236}">
                <a16:creationId xmlns:a16="http://schemas.microsoft.com/office/drawing/2014/main" id="{84CF5888-90F4-4C50-A0B1-DEB8844633BE}"/>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Bewertungskategorien</a:t>
            </a:r>
          </a:p>
        </p:txBody>
      </p:sp>
    </p:spTree>
    <p:extLst>
      <p:ext uri="{BB962C8B-B14F-4D97-AF65-F5344CB8AC3E}">
        <p14:creationId xmlns:p14="http://schemas.microsoft.com/office/powerpoint/2010/main" val="2950007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le 28">
            <a:extLst>
              <a:ext uri="{FF2B5EF4-FFF2-40B4-BE49-F238E27FC236}">
                <a16:creationId xmlns:a16="http://schemas.microsoft.com/office/drawing/2014/main" id="{5FFE01B7-DCE3-4B9A-A5C0-9CF3DB532977}"/>
              </a:ext>
            </a:extLst>
          </p:cNvPr>
          <p:cNvGraphicFramePr>
            <a:graphicFrameLocks noGrp="1"/>
          </p:cNvGraphicFramePr>
          <p:nvPr>
            <p:ph idx="1"/>
          </p:nvPr>
        </p:nvGraphicFramePr>
        <p:xfrm>
          <a:off x="602497" y="1875155"/>
          <a:ext cx="10987006" cy="4846320"/>
        </p:xfrm>
        <a:graphic>
          <a:graphicData uri="http://schemas.openxmlformats.org/drawingml/2006/table">
            <a:tbl>
              <a:tblPr firstRow="1" bandRow="1">
                <a:tableStyleId>{5940675A-B579-460E-94D1-54222C63F5DA}</a:tableStyleId>
              </a:tblPr>
              <a:tblGrid>
                <a:gridCol w="1610532">
                  <a:extLst>
                    <a:ext uri="{9D8B030D-6E8A-4147-A177-3AD203B41FA5}">
                      <a16:colId xmlns:a16="http://schemas.microsoft.com/office/drawing/2014/main" val="2705049589"/>
                    </a:ext>
                  </a:extLst>
                </a:gridCol>
                <a:gridCol w="3332136">
                  <a:extLst>
                    <a:ext uri="{9D8B030D-6E8A-4147-A177-3AD203B41FA5}">
                      <a16:colId xmlns:a16="http://schemas.microsoft.com/office/drawing/2014/main" val="3745687698"/>
                    </a:ext>
                  </a:extLst>
                </a:gridCol>
                <a:gridCol w="6044338">
                  <a:extLst>
                    <a:ext uri="{9D8B030D-6E8A-4147-A177-3AD203B41FA5}">
                      <a16:colId xmlns:a16="http://schemas.microsoft.com/office/drawing/2014/main" val="1810039789"/>
                    </a:ext>
                  </a:extLst>
                </a:gridCol>
              </a:tblGrid>
              <a:tr h="370840">
                <a:tc>
                  <a:txBody>
                    <a:bodyPr/>
                    <a:lstStyle/>
                    <a:p>
                      <a:r>
                        <a:rPr lang="de-DE" sz="2400" b="1" dirty="0"/>
                        <a:t>Prinzip</a:t>
                      </a:r>
                    </a:p>
                  </a:txBody>
                  <a:tcPr/>
                </a:tc>
                <a:tc>
                  <a:txBody>
                    <a:bodyPr/>
                    <a:lstStyle/>
                    <a:p>
                      <a:r>
                        <a:rPr lang="de-DE" sz="2400" b="1" dirty="0"/>
                        <a:t>Abgeleitete Kategorien</a:t>
                      </a:r>
                    </a:p>
                  </a:txBody>
                  <a:tcPr/>
                </a:tc>
                <a:tc>
                  <a:txBody>
                    <a:bodyPr/>
                    <a:lstStyle/>
                    <a:p>
                      <a:r>
                        <a:rPr lang="de-DE" sz="2400" b="1" dirty="0"/>
                        <a:t>Aussagen über</a:t>
                      </a:r>
                    </a:p>
                  </a:txBody>
                  <a:tcPr/>
                </a:tc>
                <a:extLst>
                  <a:ext uri="{0D108BD9-81ED-4DB2-BD59-A6C34878D82A}">
                    <a16:rowId xmlns:a16="http://schemas.microsoft.com/office/drawing/2014/main" val="2161694782"/>
                  </a:ext>
                </a:extLst>
              </a:tr>
              <a:tr h="370840">
                <a:tc>
                  <a:txBody>
                    <a:bodyPr/>
                    <a:lstStyle/>
                    <a:p>
                      <a:r>
                        <a:rPr lang="de-DE" sz="2400" dirty="0"/>
                        <a:t>Compatible</a:t>
                      </a:r>
                    </a:p>
                  </a:txBody>
                  <a:tcPr/>
                </a:tc>
                <a:tc>
                  <a:txBody>
                    <a:bodyPr/>
                    <a:lstStyle/>
                    <a:p>
                      <a:pPr marL="342900" indent="-342900">
                        <a:buFont typeface="Arial" panose="020B0604020202020204" pitchFamily="34" charset="0"/>
                        <a:buChar char="•"/>
                      </a:pPr>
                      <a:r>
                        <a:rPr lang="de-DE" sz="2400" dirty="0"/>
                        <a:t>Nutzbarkeit</a:t>
                      </a:r>
                    </a:p>
                    <a:p>
                      <a:pPr marL="342900" indent="-342900">
                        <a:buFont typeface="Arial" panose="020B0604020202020204" pitchFamily="34" charset="0"/>
                        <a:buChar char="•"/>
                      </a:pPr>
                      <a:r>
                        <a:rPr lang="de-DE" sz="2400" dirty="0"/>
                        <a:t>Datenformate</a:t>
                      </a:r>
                    </a:p>
                  </a:txBody>
                  <a:tcPr/>
                </a:tc>
                <a:tc>
                  <a:txBody>
                    <a:bodyPr/>
                    <a:lstStyle/>
                    <a:p>
                      <a:pPr marL="342900" indent="-342900">
                        <a:buFont typeface="Arial" panose="020B0604020202020204" pitchFamily="34" charset="0"/>
                        <a:buChar char="•"/>
                      </a:pPr>
                      <a:r>
                        <a:rPr lang="de-DE" sz="2400" dirty="0"/>
                        <a:t>Lizensierung und ggf. Einschränkungen</a:t>
                      </a:r>
                    </a:p>
                    <a:p>
                      <a:pPr marL="342900" indent="-342900">
                        <a:buFont typeface="Arial" panose="020B0604020202020204" pitchFamily="34" charset="0"/>
                        <a:buChar char="•"/>
                      </a:pPr>
                      <a:r>
                        <a:rPr lang="de-DE" sz="2400" dirty="0"/>
                        <a:t>Import/Export, Maschinenlesbarkeit, Kosten des Angebots</a:t>
                      </a:r>
                    </a:p>
                  </a:txBody>
                  <a:tcPr/>
                </a:tc>
                <a:extLst>
                  <a:ext uri="{0D108BD9-81ED-4DB2-BD59-A6C34878D82A}">
                    <a16:rowId xmlns:a16="http://schemas.microsoft.com/office/drawing/2014/main" val="2577987248"/>
                  </a:ext>
                </a:extLst>
              </a:tr>
              <a:tr h="370840">
                <a:tc>
                  <a:txBody>
                    <a:bodyPr/>
                    <a:lstStyle/>
                    <a:p>
                      <a:r>
                        <a:rPr lang="de-DE" sz="2400" dirty="0"/>
                        <a:t>Complete</a:t>
                      </a:r>
                    </a:p>
                  </a:txBody>
                  <a:tcPr/>
                </a:tc>
                <a:tc>
                  <a:txBody>
                    <a:bodyPr/>
                    <a:lstStyle/>
                    <a:p>
                      <a:pPr marL="342900" indent="-342900">
                        <a:buFont typeface="Arial" panose="020B0604020202020204" pitchFamily="34" charset="0"/>
                        <a:buChar char="•"/>
                      </a:pPr>
                      <a:r>
                        <a:rPr lang="de-DE" sz="2400" dirty="0"/>
                        <a:t>Attribute</a:t>
                      </a:r>
                    </a:p>
                  </a:txBody>
                  <a:tcPr/>
                </a:tc>
                <a:tc>
                  <a:txBody>
                    <a:bodyPr/>
                    <a:lstStyle/>
                    <a:p>
                      <a:pPr marL="342900" indent="-342900">
                        <a:buFont typeface="Arial" panose="020B0604020202020204" pitchFamily="34" charset="0"/>
                        <a:buChar char="•"/>
                      </a:pPr>
                      <a:r>
                        <a:rPr lang="de-DE" sz="2400"/>
                        <a:t>Umfang und Genauigkeit der Konferenzbeschreibung</a:t>
                      </a:r>
                      <a:endParaRPr lang="de-DE" sz="2400" dirty="0"/>
                    </a:p>
                  </a:txBody>
                  <a:tcPr/>
                </a:tc>
                <a:extLst>
                  <a:ext uri="{0D108BD9-81ED-4DB2-BD59-A6C34878D82A}">
                    <a16:rowId xmlns:a16="http://schemas.microsoft.com/office/drawing/2014/main" val="3285572983"/>
                  </a:ext>
                </a:extLst>
              </a:tr>
              <a:tr h="370840">
                <a:tc>
                  <a:txBody>
                    <a:bodyPr/>
                    <a:lstStyle/>
                    <a:p>
                      <a:r>
                        <a:rPr lang="de-DE" sz="2400" dirty="0"/>
                        <a:t>Credible</a:t>
                      </a:r>
                    </a:p>
                  </a:txBody>
                  <a:tcPr/>
                </a:tc>
                <a:tc>
                  <a:txBody>
                    <a:bodyPr/>
                    <a:lstStyle/>
                    <a:p>
                      <a:pPr marL="342900" indent="-342900">
                        <a:buFont typeface="Arial" panose="020B0604020202020204" pitchFamily="34" charset="0"/>
                        <a:buChar char="•"/>
                      </a:pPr>
                      <a:r>
                        <a:rPr lang="de-DE" sz="2400"/>
                        <a:t>Beschreibung </a:t>
                      </a:r>
                    </a:p>
                    <a:p>
                      <a:pPr marL="342900" indent="-342900">
                        <a:buFont typeface="Arial" panose="020B0604020202020204" pitchFamily="34" charset="0"/>
                        <a:buChar char="•"/>
                      </a:pPr>
                      <a:r>
                        <a:rPr lang="de-DE" sz="2400"/>
                        <a:t>IDs </a:t>
                      </a:r>
                    </a:p>
                    <a:p>
                      <a:pPr marL="342900" indent="-342900">
                        <a:buFont typeface="Arial" panose="020B0604020202020204" pitchFamily="34" charset="0"/>
                        <a:buChar char="•"/>
                      </a:pPr>
                      <a:r>
                        <a:rPr lang="de-DE" sz="2400"/>
                        <a:t>Datenquellen</a:t>
                      </a:r>
                      <a:endParaRPr lang="de-DE" sz="2400" dirty="0"/>
                    </a:p>
                  </a:txBody>
                  <a:tcPr/>
                </a:tc>
                <a:tc>
                  <a:txBody>
                    <a:bodyPr/>
                    <a:lstStyle/>
                    <a:p>
                      <a:pPr marL="342900" indent="-342900">
                        <a:buFont typeface="Arial" panose="020B0604020202020204" pitchFamily="34" charset="0"/>
                        <a:buChar char="•"/>
                      </a:pPr>
                      <a:r>
                        <a:rPr lang="de-DE" sz="2400"/>
                        <a:t>Vertrauenswürdigkeit</a:t>
                      </a:r>
                    </a:p>
                    <a:p>
                      <a:pPr marL="342900" indent="-342900">
                        <a:buFont typeface="Arial" panose="020B0604020202020204" pitchFamily="34" charset="0"/>
                        <a:buChar char="•"/>
                      </a:pPr>
                      <a:r>
                        <a:rPr lang="de-DE" sz="2400"/>
                        <a:t>Persistenz</a:t>
                      </a:r>
                    </a:p>
                    <a:p>
                      <a:pPr marL="342900" indent="-342900">
                        <a:buFont typeface="Arial" panose="020B0604020202020204" pitchFamily="34" charset="0"/>
                        <a:buChar char="•"/>
                      </a:pPr>
                      <a:r>
                        <a:rPr lang="de-DE" sz="2400"/>
                        <a:t>wenn vorhanden: Bezugsquelle inhaltlicher Metadaten</a:t>
                      </a:r>
                      <a:endParaRPr lang="de-DE" sz="2400" dirty="0"/>
                    </a:p>
                  </a:txBody>
                  <a:tcPr/>
                </a:tc>
                <a:extLst>
                  <a:ext uri="{0D108BD9-81ED-4DB2-BD59-A6C34878D82A}">
                    <a16:rowId xmlns:a16="http://schemas.microsoft.com/office/drawing/2014/main" val="1484127642"/>
                  </a:ext>
                </a:extLst>
              </a:tr>
              <a:tr h="370840">
                <a:tc>
                  <a:txBody>
                    <a:bodyPr/>
                    <a:lstStyle/>
                    <a:p>
                      <a:r>
                        <a:rPr lang="de-DE" sz="2400" dirty="0"/>
                        <a:t>Curated</a:t>
                      </a:r>
                    </a:p>
                  </a:txBody>
                  <a:tcPr/>
                </a:tc>
                <a:tc>
                  <a:txBody>
                    <a:bodyPr/>
                    <a:lstStyle/>
                    <a:p>
                      <a:pPr marL="342900" indent="-342900">
                        <a:buFont typeface="Arial" panose="020B0604020202020204" pitchFamily="34" charset="0"/>
                        <a:buChar char="•"/>
                      </a:pPr>
                      <a:r>
                        <a:rPr lang="de-DE" sz="2400" b="0"/>
                        <a:t>Beschreibung</a:t>
                      </a:r>
                      <a:endParaRPr lang="de-DE" sz="2400" b="0" dirty="0"/>
                    </a:p>
                  </a:txBody>
                  <a:tcPr/>
                </a:tc>
                <a:tc>
                  <a:txBody>
                    <a:bodyPr/>
                    <a:lstStyle/>
                    <a:p>
                      <a:pPr marL="342900" indent="-342900">
                        <a:buFont typeface="Arial" panose="020B0604020202020204" pitchFamily="34" charset="0"/>
                        <a:buChar char="•"/>
                      </a:pPr>
                      <a:r>
                        <a:rPr lang="de-DE" sz="2400" b="0" dirty="0"/>
                        <a:t> Versionsgeschichte, Aktualisierungen </a:t>
                      </a:r>
                      <a:br>
                        <a:rPr lang="de-DE" sz="2400" b="0" dirty="0"/>
                      </a:br>
                      <a:r>
                        <a:rPr lang="de-DE" sz="2400" b="0" dirty="0">
                          <a:sym typeface="Wingdings" panose="05000000000000000000" pitchFamily="2" charset="2"/>
                        </a:rPr>
                        <a:t> Aktualität, Pflegehäufigkeiten</a:t>
                      </a:r>
                      <a:endParaRPr lang="de-DE" sz="2400" b="0" dirty="0"/>
                    </a:p>
                  </a:txBody>
                  <a:tcPr/>
                </a:tc>
                <a:extLst>
                  <a:ext uri="{0D108BD9-81ED-4DB2-BD59-A6C34878D82A}">
                    <a16:rowId xmlns:a16="http://schemas.microsoft.com/office/drawing/2014/main" val="1963902729"/>
                  </a:ext>
                </a:extLst>
              </a:tr>
            </a:tbl>
          </a:graphicData>
        </a:graphic>
      </p:graphicFrame>
      <p:sp>
        <p:nvSpPr>
          <p:cNvPr id="12" name="Pfeil: Chevron 4">
            <a:extLst>
              <a:ext uri="{FF2B5EF4-FFF2-40B4-BE49-F238E27FC236}">
                <a16:creationId xmlns:a16="http://schemas.microsoft.com/office/drawing/2014/main" id="{F0678681-F97D-4B14-BFC9-88F9508DEC6F}"/>
              </a:ext>
            </a:extLst>
          </p:cNvPr>
          <p:cNvSpPr txBox="1"/>
          <p:nvPr/>
        </p:nvSpPr>
        <p:spPr>
          <a:xfrm>
            <a:off x="567883" y="365125"/>
            <a:ext cx="1703651" cy="1135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de-DE" sz="2400" kern="1200" dirty="0"/>
              <a:t>Bewertungs-kategorien</a:t>
            </a:r>
          </a:p>
        </p:txBody>
      </p:sp>
      <p:sp>
        <p:nvSpPr>
          <p:cNvPr id="30" name="Textfeld 29">
            <a:extLst>
              <a:ext uri="{FF2B5EF4-FFF2-40B4-BE49-F238E27FC236}">
                <a16:creationId xmlns:a16="http://schemas.microsoft.com/office/drawing/2014/main" id="{230EC67B-085F-4A6B-98E2-AAB15EEB9DF9}"/>
              </a:ext>
            </a:extLst>
          </p:cNvPr>
          <p:cNvSpPr txBox="1"/>
          <p:nvPr/>
        </p:nvSpPr>
        <p:spPr>
          <a:xfrm>
            <a:off x="4038600" y="1457316"/>
            <a:ext cx="4711484" cy="369332"/>
          </a:xfrm>
          <a:prstGeom prst="rect">
            <a:avLst/>
          </a:prstGeom>
          <a:noFill/>
        </p:spPr>
        <p:txBody>
          <a:bodyPr wrap="square" rtlCol="0">
            <a:spAutoFit/>
          </a:bodyPr>
          <a:lstStyle/>
          <a:p>
            <a:r>
              <a:rPr lang="de-DE" i="1" dirty="0"/>
              <a:t>Tab. 1: Zuordnung Prinzip zu Kategorie</a:t>
            </a:r>
          </a:p>
        </p:txBody>
      </p:sp>
      <p:pic>
        <p:nvPicPr>
          <p:cNvPr id="19" name="Grafik 18" descr="Netzplandiagramm">
            <a:extLst>
              <a:ext uri="{FF2B5EF4-FFF2-40B4-BE49-F238E27FC236}">
                <a16:creationId xmlns:a16="http://schemas.microsoft.com/office/drawing/2014/main" id="{C4046305-AE98-433E-9394-E196EC749A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422054" y="136525"/>
            <a:ext cx="1202063" cy="1202063"/>
          </a:xfrm>
          <a:prstGeom prst="rect">
            <a:avLst/>
          </a:prstGeom>
        </p:spPr>
      </p:pic>
      <p:sp>
        <p:nvSpPr>
          <p:cNvPr id="20" name="Titel 2">
            <a:extLst>
              <a:ext uri="{FF2B5EF4-FFF2-40B4-BE49-F238E27FC236}">
                <a16:creationId xmlns:a16="http://schemas.microsoft.com/office/drawing/2014/main" id="{A4FDD1B2-5A8A-4810-A4CF-5261DA7822D6}"/>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Bewertungskategorien</a:t>
            </a:r>
          </a:p>
        </p:txBody>
      </p:sp>
    </p:spTree>
    <p:extLst>
      <p:ext uri="{BB962C8B-B14F-4D97-AF65-F5344CB8AC3E}">
        <p14:creationId xmlns:p14="http://schemas.microsoft.com/office/powerpoint/2010/main" val="160698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50C091-548B-4213-84B9-2D33D7967B5D}"/>
              </a:ext>
            </a:extLst>
          </p:cNvPr>
          <p:cNvSpPr>
            <a:spLocks noGrp="1"/>
          </p:cNvSpPr>
          <p:nvPr>
            <p:ph idx="1"/>
          </p:nvPr>
        </p:nvSpPr>
        <p:spPr>
          <a:xfrm>
            <a:off x="1275216" y="1825625"/>
            <a:ext cx="10078584" cy="4667250"/>
          </a:xfrm>
        </p:spPr>
        <p:txBody>
          <a:bodyPr>
            <a:normAutofit/>
          </a:bodyPr>
          <a:lstStyle/>
          <a:p>
            <a:pPr marL="0" indent="0">
              <a:buNone/>
            </a:pPr>
            <a:r>
              <a:rPr lang="de-DE" sz="2400" dirty="0"/>
              <a:t>Schemata werden mithilfe der eben aufgeführten </a:t>
            </a:r>
            <a:r>
              <a:rPr lang="de-DE" sz="2400" b="1" dirty="0"/>
              <a:t>Kategorien beschrieben </a:t>
            </a:r>
            <a:r>
              <a:rPr lang="de-DE" sz="2400" dirty="0"/>
              <a:t>(Nutzbarkeit, Datenformate, Attribute, Beschreibung, IDs, Datenquellen)</a:t>
            </a:r>
          </a:p>
          <a:p>
            <a:endParaRPr lang="de-DE" sz="2400" dirty="0"/>
          </a:p>
          <a:p>
            <a:pPr marL="0" indent="0">
              <a:buNone/>
            </a:pPr>
            <a:r>
              <a:rPr lang="de-DE" sz="2400" dirty="0"/>
              <a:t>Diese Beschreibung der einzelnen Kategorien gibt Aufschluss über die </a:t>
            </a:r>
            <a:r>
              <a:rPr lang="de-DE" sz="2400" b="1" dirty="0"/>
              <a:t>Einhaltung der Qualitätskriterien </a:t>
            </a:r>
            <a:r>
              <a:rPr lang="de-DE" sz="2400" dirty="0"/>
              <a:t>der „THE METADATA 2020 PRINCIPLES“</a:t>
            </a:r>
          </a:p>
          <a:p>
            <a:pPr marL="0" indent="0" fontAlgn="t">
              <a:buNone/>
            </a:pPr>
            <a:endParaRPr lang="de-DE" sz="2400" dirty="0"/>
          </a:p>
          <a:p>
            <a:pPr marL="0" indent="0" fontAlgn="t">
              <a:buNone/>
            </a:pPr>
            <a:r>
              <a:rPr lang="de-DE" sz="2400" dirty="0"/>
              <a:t>Bewertung erfolgt nach dem Ampelprinzip:</a:t>
            </a:r>
          </a:p>
          <a:p>
            <a:pPr lvl="1"/>
            <a:r>
              <a:rPr lang="de-DE" dirty="0">
                <a:highlight>
                  <a:srgbClr val="FF0000"/>
                </a:highlight>
              </a:rPr>
              <a:t>rote Hinterlegung: </a:t>
            </a:r>
            <a:r>
              <a:rPr lang="de-DE" dirty="0"/>
              <a:t>Prinzip nicht oder unzureichend erfüllt</a:t>
            </a:r>
          </a:p>
          <a:p>
            <a:pPr lvl="1"/>
            <a:r>
              <a:rPr lang="de-DE" dirty="0">
                <a:highlight>
                  <a:srgbClr val="FFFF00"/>
                </a:highlight>
              </a:rPr>
              <a:t>gelbe Hinterlegung: </a:t>
            </a:r>
            <a:r>
              <a:rPr lang="de-DE" dirty="0"/>
              <a:t>Prinzip mit Einschränkungen erfüllt</a:t>
            </a:r>
          </a:p>
          <a:p>
            <a:pPr lvl="1"/>
            <a:r>
              <a:rPr lang="de-DE" dirty="0">
                <a:highlight>
                  <a:srgbClr val="00FF00"/>
                </a:highlight>
              </a:rPr>
              <a:t>grüne Hinterlegung</a:t>
            </a:r>
            <a:r>
              <a:rPr lang="de-DE" dirty="0"/>
              <a:t>: Prinzip gut erfüllt</a:t>
            </a:r>
          </a:p>
          <a:p>
            <a:endParaRPr lang="de-DE" dirty="0"/>
          </a:p>
        </p:txBody>
      </p:sp>
      <p:pic>
        <p:nvPicPr>
          <p:cNvPr id="7" name="Grafik 6" descr="Lupe">
            <a:extLst>
              <a:ext uri="{FF2B5EF4-FFF2-40B4-BE49-F238E27FC236}">
                <a16:creationId xmlns:a16="http://schemas.microsoft.com/office/drawing/2014/main" id="{BA5B6D18-C1BA-4E8B-8421-6AC21B345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9897" y="280938"/>
            <a:ext cx="1219935" cy="1219935"/>
          </a:xfrm>
          <a:prstGeom prst="rect">
            <a:avLst/>
          </a:prstGeom>
        </p:spPr>
      </p:pic>
      <p:sp>
        <p:nvSpPr>
          <p:cNvPr id="11" name="Pfeil: Chevron 4">
            <a:extLst>
              <a:ext uri="{FF2B5EF4-FFF2-40B4-BE49-F238E27FC236}">
                <a16:creationId xmlns:a16="http://schemas.microsoft.com/office/drawing/2014/main" id="{59BCADFD-A840-4897-9166-4F354A6DE2CE}"/>
              </a:ext>
            </a:extLst>
          </p:cNvPr>
          <p:cNvSpPr txBox="1"/>
          <p:nvPr/>
        </p:nvSpPr>
        <p:spPr>
          <a:xfrm>
            <a:off x="797129" y="365107"/>
            <a:ext cx="1703651" cy="1135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de-DE" sz="2400" kern="1200" dirty="0"/>
              <a:t>Bewertung und Vergleich</a:t>
            </a:r>
          </a:p>
        </p:txBody>
      </p:sp>
      <p:sp>
        <p:nvSpPr>
          <p:cNvPr id="12" name="Titel 2">
            <a:extLst>
              <a:ext uri="{FF2B5EF4-FFF2-40B4-BE49-F238E27FC236}">
                <a16:creationId xmlns:a16="http://schemas.microsoft.com/office/drawing/2014/main" id="{A3A42BDD-DB01-4692-A527-2A6B2CBD3CF0}"/>
              </a:ext>
            </a:extLst>
          </p:cNvPr>
          <p:cNvSpPr>
            <a:spLocks noGrp="1"/>
          </p:cNvSpPr>
          <p:nvPr>
            <p:ph type="title"/>
          </p:nvPr>
        </p:nvSpPr>
        <p:spPr>
          <a:xfrm>
            <a:off x="838200" y="365125"/>
            <a:ext cx="10515600" cy="1325563"/>
          </a:xfrm>
        </p:spPr>
        <p:txBody>
          <a:bodyPr/>
          <a:lstStyle/>
          <a:p>
            <a:r>
              <a:rPr lang="de-DE" b="1" dirty="0">
                <a:latin typeface="Rockwell" panose="02060603020205020403" pitchFamily="18" charset="0"/>
              </a:rPr>
              <a:t>Bewertung und Vergleich</a:t>
            </a:r>
          </a:p>
        </p:txBody>
      </p:sp>
      <p:pic>
        <p:nvPicPr>
          <p:cNvPr id="8" name="Grafik 7" descr="Netzplandiagramm">
            <a:extLst>
              <a:ext uri="{FF2B5EF4-FFF2-40B4-BE49-F238E27FC236}">
                <a16:creationId xmlns:a16="http://schemas.microsoft.com/office/drawing/2014/main" id="{416C5382-51BD-4427-B6FD-E8E8E4F644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67764" y="1644650"/>
            <a:ext cx="970205" cy="970205"/>
          </a:xfrm>
          <a:prstGeom prst="rect">
            <a:avLst/>
          </a:prstGeom>
        </p:spPr>
      </p:pic>
      <p:pic>
        <p:nvPicPr>
          <p:cNvPr id="9" name="Grafik 8" descr="Band">
            <a:extLst>
              <a:ext uri="{FF2B5EF4-FFF2-40B4-BE49-F238E27FC236}">
                <a16:creationId xmlns:a16="http://schemas.microsoft.com/office/drawing/2014/main" id="{F2CEEF2C-1D38-4D41-BF48-E1CCEF5AD3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763" y="2943897"/>
            <a:ext cx="970206" cy="970206"/>
          </a:xfrm>
          <a:prstGeom prst="rect">
            <a:avLst/>
          </a:prstGeom>
        </p:spPr>
      </p:pic>
    </p:spTree>
    <p:extLst>
      <p:ext uri="{BB962C8B-B14F-4D97-AF65-F5344CB8AC3E}">
        <p14:creationId xmlns:p14="http://schemas.microsoft.com/office/powerpoint/2010/main" val="99334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1177460" y="2766217"/>
            <a:ext cx="7474172" cy="1325563"/>
          </a:xfrm>
        </p:spPr>
        <p:txBody>
          <a:bodyPr>
            <a:normAutofit/>
          </a:bodyPr>
          <a:lstStyle/>
          <a:p>
            <a:pPr algn="ctr"/>
            <a:r>
              <a:rPr lang="de-DE" sz="4800" b="1" dirty="0">
                <a:latin typeface="Rockwell" panose="02060603020205020403" pitchFamily="18" charset="0"/>
              </a:rPr>
              <a:t>Ergebnisse</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Dokument">
            <a:extLst>
              <a:ext uri="{FF2B5EF4-FFF2-40B4-BE49-F238E27FC236}">
                <a16:creationId xmlns:a16="http://schemas.microsoft.com/office/drawing/2014/main" id="{ED381CB3-CFAA-4F23-9291-A1C28E0521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114" y="2587626"/>
            <a:ext cx="1682744" cy="1682744"/>
          </a:xfrm>
          <a:prstGeom prst="rect">
            <a:avLst/>
          </a:prstGeom>
        </p:spPr>
      </p:pic>
      <p:sp>
        <p:nvSpPr>
          <p:cNvPr id="3" name="Fußzeilenplatzhalter 2">
            <a:extLst>
              <a:ext uri="{FF2B5EF4-FFF2-40B4-BE49-F238E27FC236}">
                <a16:creationId xmlns:a16="http://schemas.microsoft.com/office/drawing/2014/main" id="{C3FC9EEB-50C6-4216-BEB0-36E699A64C9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62944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B2E18-66A7-4B80-A295-382E5CA8CF79}"/>
              </a:ext>
            </a:extLst>
          </p:cNvPr>
          <p:cNvSpPr>
            <a:spLocks noGrp="1"/>
          </p:cNvSpPr>
          <p:nvPr>
            <p:ph type="title"/>
          </p:nvPr>
        </p:nvSpPr>
        <p:spPr/>
        <p:txBody>
          <a:bodyPr/>
          <a:lstStyle/>
          <a:p>
            <a:r>
              <a:rPr lang="de-DE" b="1" dirty="0">
                <a:latin typeface="Rockwell" panose="02060603020205020403" pitchFamily="18" charset="0"/>
              </a:rPr>
              <a:t>Orientierung</a:t>
            </a:r>
          </a:p>
        </p:txBody>
      </p:sp>
      <p:sp>
        <p:nvSpPr>
          <p:cNvPr id="3" name="Inhaltsplatzhalter 2">
            <a:extLst>
              <a:ext uri="{FF2B5EF4-FFF2-40B4-BE49-F238E27FC236}">
                <a16:creationId xmlns:a16="http://schemas.microsoft.com/office/drawing/2014/main" id="{2247AE6D-5E41-4101-ACCB-77B1F6BDCFCA}"/>
              </a:ext>
            </a:extLst>
          </p:cNvPr>
          <p:cNvSpPr>
            <a:spLocks noGrp="1"/>
          </p:cNvSpPr>
          <p:nvPr>
            <p:ph idx="1"/>
          </p:nvPr>
        </p:nvSpPr>
        <p:spPr/>
        <p:txBody>
          <a:bodyPr>
            <a:normAutofit/>
          </a:bodyPr>
          <a:lstStyle/>
          <a:p>
            <a:pPr marL="514350" indent="-514350">
              <a:buFont typeface="+mj-lt"/>
              <a:buAutoNum type="arabicPeriod"/>
            </a:pPr>
            <a:r>
              <a:rPr lang="de-DE" b="1" dirty="0"/>
              <a:t>Anbieter im Kurzportrait </a:t>
            </a:r>
            <a:br>
              <a:rPr lang="de-DE" b="1" dirty="0"/>
            </a:br>
            <a:r>
              <a:rPr lang="de-DE" dirty="0"/>
              <a:t>mit im Zuge der Untersuchung </a:t>
            </a:r>
            <a:r>
              <a:rPr lang="de-DE" b="1" dirty="0"/>
              <a:t>erwähnenswerten Eigenschaften</a:t>
            </a:r>
            <a:br>
              <a:rPr lang="de-DE" dirty="0"/>
            </a:br>
            <a:endParaRPr lang="de-DE" b="1" dirty="0"/>
          </a:p>
          <a:p>
            <a:pPr marL="514350" indent="-514350">
              <a:buFont typeface="+mj-lt"/>
              <a:buAutoNum type="arabicPeriod"/>
            </a:pPr>
            <a:r>
              <a:rPr lang="de-DE" b="1" dirty="0"/>
              <a:t>Gesamtbewertung der Einhaltung der Prinzipien </a:t>
            </a:r>
            <a:r>
              <a:rPr lang="de-DE" dirty="0"/>
              <a:t>über alle Anbieter hinweg</a:t>
            </a:r>
            <a:br>
              <a:rPr lang="de-DE" dirty="0"/>
            </a:br>
            <a:endParaRPr lang="de-DE" dirty="0"/>
          </a:p>
          <a:p>
            <a:pPr marL="514350" indent="-514350">
              <a:buFont typeface="+mj-lt"/>
              <a:buAutoNum type="arabicPeriod"/>
            </a:pPr>
            <a:r>
              <a:rPr lang="de-DE" b="1" dirty="0"/>
              <a:t>Übersichtstabelle</a:t>
            </a:r>
            <a:r>
              <a:rPr lang="de-DE" dirty="0"/>
              <a:t>, in der jeder Anbieter pro Prinzip nach Ampelprinzip bewertet wird</a:t>
            </a:r>
            <a:br>
              <a:rPr lang="de-DE" dirty="0"/>
            </a:br>
            <a:endParaRPr lang="de-DE" dirty="0"/>
          </a:p>
          <a:p>
            <a:pPr marL="514350" indent="-514350">
              <a:buFont typeface="+mj-lt"/>
              <a:buAutoNum type="arabicPeriod"/>
            </a:pPr>
            <a:r>
              <a:rPr lang="de-DE" b="1" dirty="0"/>
              <a:t>Aktuelle Entwicklungen</a:t>
            </a:r>
            <a:endParaRPr lang="de-DE" dirty="0"/>
          </a:p>
        </p:txBody>
      </p:sp>
      <p:sp>
        <p:nvSpPr>
          <p:cNvPr id="4" name="Fußzeilenplatzhalter 3">
            <a:extLst>
              <a:ext uri="{FF2B5EF4-FFF2-40B4-BE49-F238E27FC236}">
                <a16:creationId xmlns:a16="http://schemas.microsoft.com/office/drawing/2014/main" id="{4E0C64AB-1943-4C3A-B8C9-80ED8C3B048C}"/>
              </a:ext>
            </a:extLst>
          </p:cNvPr>
          <p:cNvSpPr>
            <a:spLocks noGrp="1"/>
          </p:cNvSpPr>
          <p:nvPr>
            <p:ph type="ftr" sz="quarter" idx="11"/>
          </p:nvPr>
        </p:nvSpPr>
        <p:spPr/>
        <p:txBody>
          <a:bodyPr/>
          <a:lstStyle/>
          <a:p>
            <a:endParaRPr lang="de-DE"/>
          </a:p>
        </p:txBody>
      </p:sp>
      <p:pic>
        <p:nvPicPr>
          <p:cNvPr id="6" name="Grafik 5" descr="Kompass">
            <a:extLst>
              <a:ext uri="{FF2B5EF4-FFF2-40B4-BE49-F238E27FC236}">
                <a16:creationId xmlns:a16="http://schemas.microsoft.com/office/drawing/2014/main" id="{21DA6698-2CA2-4685-A58D-981102C4E4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2810" y="50514"/>
            <a:ext cx="1640174" cy="1640174"/>
          </a:xfrm>
          <a:prstGeom prst="rect">
            <a:avLst/>
          </a:prstGeom>
        </p:spPr>
      </p:pic>
    </p:spTree>
    <p:extLst>
      <p:ext uri="{BB962C8B-B14F-4D97-AF65-F5344CB8AC3E}">
        <p14:creationId xmlns:p14="http://schemas.microsoft.com/office/powerpoint/2010/main" val="170277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C1790C8-AE37-4A8E-A348-478845CAC0C0}"/>
              </a:ext>
            </a:extLst>
          </p:cNvPr>
          <p:cNvSpPr>
            <a:spLocks noGrp="1"/>
          </p:cNvSpPr>
          <p:nvPr>
            <p:ph sz="half" idx="1"/>
          </p:nvPr>
        </p:nvSpPr>
        <p:spPr>
          <a:xfrm>
            <a:off x="614596" y="2755015"/>
            <a:ext cx="3135993" cy="2251699"/>
          </a:xfrm>
        </p:spPr>
        <p:txBody>
          <a:bodyPr>
            <a:normAutofit/>
          </a:bodyPr>
          <a:lstStyle/>
          <a:p>
            <a:pPr marL="0" indent="0">
              <a:buNone/>
            </a:pPr>
            <a:endParaRPr lang="de-DE" sz="5700" b="1" dirty="0">
              <a:latin typeface="Rockwell" panose="02060603020205020403" pitchFamily="18" charset="0"/>
            </a:endParaRPr>
          </a:p>
          <a:p>
            <a:pPr marL="0" indent="0">
              <a:buNone/>
            </a:pPr>
            <a:r>
              <a:rPr lang="de-DE" sz="5700" b="1" dirty="0">
                <a:latin typeface="Rockwell" panose="02060603020205020403" pitchFamily="18" charset="0"/>
              </a:rPr>
              <a:t>GND</a:t>
            </a:r>
            <a:r>
              <a:rPr lang="de-DE" sz="5700" b="1" baseline="30000" dirty="0">
                <a:latin typeface="Rockwell" panose="02060603020205020403" pitchFamily="18" charset="0"/>
              </a:rPr>
              <a:t>4</a:t>
            </a:r>
            <a:endParaRPr lang="de-DE" sz="4400" baseline="30000"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r>
              <a:rPr lang="de-DE" dirty="0"/>
              <a:t>4 vgl. Deutsche Nationalbibliothek 2019a </a:t>
            </a:r>
          </a:p>
        </p:txBody>
      </p:sp>
      <p:sp>
        <p:nvSpPr>
          <p:cNvPr id="18" name="Sprechblase: rechteckig 17">
            <a:extLst>
              <a:ext uri="{FF2B5EF4-FFF2-40B4-BE49-F238E27FC236}">
                <a16:creationId xmlns:a16="http://schemas.microsoft.com/office/drawing/2014/main" id="{906F893B-A487-4098-B14F-E8531680FA1B}"/>
              </a:ext>
            </a:extLst>
          </p:cNvPr>
          <p:cNvSpPr/>
          <p:nvPr/>
        </p:nvSpPr>
        <p:spPr>
          <a:xfrm>
            <a:off x="4038600" y="867905"/>
            <a:ext cx="7608757" cy="5443995"/>
          </a:xfrm>
          <a:prstGeom prst="wedgeRectCallout">
            <a:avLst>
              <a:gd name="adj1" fmla="val -68048"/>
              <a:gd name="adj2" fmla="val -225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122" name="Picture 2" descr="Bildergebnis für gnd">
            <a:extLst>
              <a:ext uri="{FF2B5EF4-FFF2-40B4-BE49-F238E27FC236}">
                <a16:creationId xmlns:a16="http://schemas.microsoft.com/office/drawing/2014/main" id="{8C116E0F-16FE-45F2-AC67-4EFD6E36E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29" y="867905"/>
            <a:ext cx="2244777" cy="2244777"/>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814DF1ED-419F-4F7B-97AD-103F5743A0D0}"/>
              </a:ext>
            </a:extLst>
          </p:cNvPr>
          <p:cNvSpPr/>
          <p:nvPr/>
        </p:nvSpPr>
        <p:spPr>
          <a:xfrm>
            <a:off x="4484082" y="1905506"/>
            <a:ext cx="6717792" cy="3046988"/>
          </a:xfrm>
          <a:prstGeom prst="rect">
            <a:avLst/>
          </a:prstGeom>
        </p:spPr>
        <p:txBody>
          <a:bodyPr wrap="square">
            <a:spAutoFit/>
          </a:bodyPr>
          <a:lstStyle/>
          <a:p>
            <a:pPr marL="285750" indent="-285750">
              <a:buFont typeface="Arial" panose="020B0604020202020204" pitchFamily="34" charset="0"/>
              <a:buChar char="•"/>
            </a:pPr>
            <a:r>
              <a:rPr lang="de-DE" sz="2400" dirty="0">
                <a:solidFill>
                  <a:srgbClr val="000000"/>
                </a:solidFill>
              </a:rPr>
              <a:t>gemeinschaftlich geführte Normdatei, die Konferenzen und andere Entitäten repräsentiert und beschreibt</a:t>
            </a:r>
          </a:p>
          <a:p>
            <a:pPr marL="285750" indent="-285750">
              <a:buFont typeface="Arial" panose="020B0604020202020204" pitchFamily="34" charset="0"/>
              <a:buChar char="•"/>
            </a:pPr>
            <a:endParaRPr lang="de-DE" sz="2400" dirty="0">
              <a:solidFill>
                <a:srgbClr val="000000"/>
              </a:solidFill>
            </a:endParaRPr>
          </a:p>
          <a:p>
            <a:pPr marL="285750" indent="-285750">
              <a:buFont typeface="Arial" panose="020B0604020202020204" pitchFamily="34" charset="0"/>
              <a:buChar char="•"/>
            </a:pPr>
            <a:r>
              <a:rPr lang="de-DE" sz="2400" dirty="0">
                <a:solidFill>
                  <a:srgbClr val="000000"/>
                </a:solidFill>
              </a:rPr>
              <a:t>Beteiligung: Deutsche Nationalbibliothek, alle deutschsprachigen Bibliotheksverbünde mit den angeschlossenen Bibliotheken, die Zeitschriftendatenbank und weitere Einrichtungen</a:t>
            </a:r>
          </a:p>
        </p:txBody>
      </p:sp>
    </p:spTree>
    <p:extLst>
      <p:ext uri="{BB962C8B-B14F-4D97-AF65-F5344CB8AC3E}">
        <p14:creationId xmlns:p14="http://schemas.microsoft.com/office/powerpoint/2010/main" val="57003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5CE1ACF-70E5-49E1-9188-9C947A26A684}"/>
              </a:ext>
            </a:extLst>
          </p:cNvPr>
          <p:cNvSpPr>
            <a:spLocks noGrp="1"/>
          </p:cNvSpPr>
          <p:nvPr>
            <p:ph type="title"/>
          </p:nvPr>
        </p:nvSpPr>
        <p:spPr/>
        <p:txBody>
          <a:bodyPr/>
          <a:lstStyle/>
          <a:p>
            <a:r>
              <a:rPr lang="de-DE" b="1" dirty="0">
                <a:latin typeface="Rockwell" panose="02060603020205020403" pitchFamily="18" charset="0"/>
              </a:rPr>
              <a:t>GND</a:t>
            </a:r>
          </a:p>
        </p:txBody>
      </p:sp>
      <p:sp>
        <p:nvSpPr>
          <p:cNvPr id="7" name="Inhaltsplatzhalter 6">
            <a:extLst>
              <a:ext uri="{FF2B5EF4-FFF2-40B4-BE49-F238E27FC236}">
                <a16:creationId xmlns:a16="http://schemas.microsoft.com/office/drawing/2014/main" id="{3A48A128-E5F8-4744-8C4B-CBAB222184C4}"/>
              </a:ext>
            </a:extLst>
          </p:cNvPr>
          <p:cNvSpPr>
            <a:spLocks noGrp="1"/>
          </p:cNvSpPr>
          <p:nvPr>
            <p:ph idx="1"/>
          </p:nvPr>
        </p:nvSpPr>
        <p:spPr>
          <a:xfrm>
            <a:off x="838200" y="1825624"/>
            <a:ext cx="10515600" cy="4530725"/>
          </a:xfrm>
        </p:spPr>
        <p:txBody>
          <a:bodyPr>
            <a:normAutofit fontScale="92500" lnSpcReduction="10000"/>
          </a:bodyPr>
          <a:lstStyle/>
          <a:p>
            <a:r>
              <a:rPr lang="de-DE" dirty="0"/>
              <a:t>GND bietet die Normdaten in </a:t>
            </a:r>
            <a:r>
              <a:rPr lang="de-DE" b="1" dirty="0"/>
              <a:t>allen Formaten kostenfrei </a:t>
            </a:r>
            <a:r>
              <a:rPr lang="de-DE" dirty="0"/>
              <a:t>an </a:t>
            </a:r>
            <a:br>
              <a:rPr lang="de-DE" dirty="0"/>
            </a:br>
            <a:r>
              <a:rPr lang="de-DE" dirty="0">
                <a:sym typeface="Wingdings" panose="05000000000000000000" pitchFamily="2" charset="2"/>
              </a:rPr>
              <a:t> </a:t>
            </a:r>
            <a:r>
              <a:rPr lang="de-DE" b="1" dirty="0"/>
              <a:t>Lieferung</a:t>
            </a:r>
            <a:r>
              <a:rPr lang="de-DE" dirty="0"/>
              <a:t> ist kostenpflichtig</a:t>
            </a:r>
          </a:p>
          <a:p>
            <a:pPr marL="0" indent="0">
              <a:buNone/>
            </a:pPr>
            <a:r>
              <a:rPr lang="de-DE" dirty="0"/>
              <a:t>	</a:t>
            </a:r>
          </a:p>
          <a:p>
            <a:r>
              <a:rPr lang="de-DE" dirty="0"/>
              <a:t>beteiligte Akteure sind im Erfassen von Konferenzdaten geschult, Daten werden nach dem Standard RDA (</a:t>
            </a:r>
            <a:r>
              <a:rPr lang="de-DE" dirty="0" err="1"/>
              <a:t>Resource</a:t>
            </a:r>
            <a:r>
              <a:rPr lang="de-DE" dirty="0"/>
              <a:t> Description and Access) aufgenommen </a:t>
            </a:r>
            <a:r>
              <a:rPr lang="de-DE" dirty="0">
                <a:sym typeface="Wingdings" panose="05000000000000000000" pitchFamily="2" charset="2"/>
              </a:rPr>
              <a:t> Qualitätssicherung</a:t>
            </a:r>
          </a:p>
          <a:p>
            <a:pPr marL="0" indent="0">
              <a:buNone/>
            </a:pPr>
            <a:endParaRPr lang="de-DE" dirty="0"/>
          </a:p>
          <a:p>
            <a:r>
              <a:rPr lang="de-DE" dirty="0"/>
              <a:t>Normdaten der GND werden </a:t>
            </a:r>
            <a:r>
              <a:rPr lang="de-DE" b="1" dirty="0"/>
              <a:t>laufend gepflegt </a:t>
            </a:r>
            <a:r>
              <a:rPr lang="de-DE" dirty="0"/>
              <a:t>	</a:t>
            </a:r>
          </a:p>
          <a:p>
            <a:pPr marL="0" indent="0">
              <a:buNone/>
            </a:pPr>
            <a:endParaRPr lang="de-DE" dirty="0"/>
          </a:p>
          <a:p>
            <a:r>
              <a:rPr lang="de-DE" dirty="0"/>
              <a:t>Beschreibung von Konferenzen ist, auch im Vergleich zu anderen Anbietern, am </a:t>
            </a:r>
            <a:r>
              <a:rPr lang="de-DE" b="1" dirty="0"/>
              <a:t>wenigsten umfangreich</a:t>
            </a:r>
          </a:p>
          <a:p>
            <a:endParaRPr lang="de-DE" dirty="0"/>
          </a:p>
        </p:txBody>
      </p:sp>
      <p:sp>
        <p:nvSpPr>
          <p:cNvPr id="5" name="Fußzeilenplatzhalter 4">
            <a:extLst>
              <a:ext uri="{FF2B5EF4-FFF2-40B4-BE49-F238E27FC236}">
                <a16:creationId xmlns:a16="http://schemas.microsoft.com/office/drawing/2014/main" id="{866CAFA2-6C92-4DA5-9998-D3120BDC0A70}"/>
              </a:ext>
            </a:extLst>
          </p:cNvPr>
          <p:cNvSpPr>
            <a:spLocks noGrp="1"/>
          </p:cNvSpPr>
          <p:nvPr>
            <p:ph type="ftr" sz="quarter" idx="11"/>
          </p:nvPr>
        </p:nvSpPr>
        <p:spPr/>
        <p:txBody>
          <a:bodyPr/>
          <a:lstStyle/>
          <a:p>
            <a:endParaRPr lang="de-DE"/>
          </a:p>
        </p:txBody>
      </p:sp>
      <p:pic>
        <p:nvPicPr>
          <p:cNvPr id="8" name="Picture 2" descr="Bildergebnis für gnd">
            <a:extLst>
              <a:ext uri="{FF2B5EF4-FFF2-40B4-BE49-F238E27FC236}">
                <a16:creationId xmlns:a16="http://schemas.microsoft.com/office/drawing/2014/main" id="{A0C5CB87-644D-4BD6-961B-C7C4A5DDF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5986" y="185738"/>
            <a:ext cx="1301371" cy="130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7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BD797-98C2-4124-A5C5-098CBE2F4B62}"/>
              </a:ext>
            </a:extLst>
          </p:cNvPr>
          <p:cNvSpPr>
            <a:spLocks noGrp="1"/>
          </p:cNvSpPr>
          <p:nvPr>
            <p:ph type="title"/>
          </p:nvPr>
        </p:nvSpPr>
        <p:spPr/>
        <p:txBody>
          <a:bodyPr/>
          <a:lstStyle/>
          <a:p>
            <a:r>
              <a:rPr lang="de-DE" b="1" dirty="0">
                <a:latin typeface="Rockwell" panose="02060603020205020403" pitchFamily="18" charset="0"/>
              </a:rPr>
              <a:t>Attribute GND</a:t>
            </a:r>
          </a:p>
        </p:txBody>
      </p:sp>
      <p:sp>
        <p:nvSpPr>
          <p:cNvPr id="4" name="Fußzeilenplatzhalter 3">
            <a:extLst>
              <a:ext uri="{FF2B5EF4-FFF2-40B4-BE49-F238E27FC236}">
                <a16:creationId xmlns:a16="http://schemas.microsoft.com/office/drawing/2014/main" id="{392A123E-8425-4605-A063-48804FD3565F}"/>
              </a:ext>
            </a:extLst>
          </p:cNvPr>
          <p:cNvSpPr>
            <a:spLocks noGrp="1"/>
          </p:cNvSpPr>
          <p:nvPr>
            <p:ph type="ftr" sz="quarter" idx="11"/>
          </p:nvPr>
        </p:nvSpPr>
        <p:spPr/>
        <p:txBody>
          <a:bodyPr/>
          <a:lstStyle/>
          <a:p>
            <a:endParaRPr lang="de-DE" dirty="0"/>
          </a:p>
        </p:txBody>
      </p:sp>
      <p:pic>
        <p:nvPicPr>
          <p:cNvPr id="12" name="Inhaltsplatzhalter 11">
            <a:extLst>
              <a:ext uri="{FF2B5EF4-FFF2-40B4-BE49-F238E27FC236}">
                <a16:creationId xmlns:a16="http://schemas.microsoft.com/office/drawing/2014/main" id="{C585E424-B637-4B85-BDB1-DD6C3A7E83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741" y="1985621"/>
            <a:ext cx="11630409" cy="2072547"/>
          </a:xfrm>
        </p:spPr>
      </p:pic>
      <p:sp>
        <p:nvSpPr>
          <p:cNvPr id="13" name="Textfeld 12">
            <a:extLst>
              <a:ext uri="{FF2B5EF4-FFF2-40B4-BE49-F238E27FC236}">
                <a16:creationId xmlns:a16="http://schemas.microsoft.com/office/drawing/2014/main" id="{8522816F-D5A6-4CDE-A672-10A8C2830269}"/>
              </a:ext>
            </a:extLst>
          </p:cNvPr>
          <p:cNvSpPr txBox="1"/>
          <p:nvPr/>
        </p:nvSpPr>
        <p:spPr>
          <a:xfrm>
            <a:off x="237741" y="4422429"/>
            <a:ext cx="10625331" cy="1815882"/>
          </a:xfrm>
          <a:prstGeom prst="rect">
            <a:avLst/>
          </a:prstGeom>
          <a:noFill/>
        </p:spPr>
        <p:txBody>
          <a:bodyPr wrap="square" rtlCol="0">
            <a:spAutoFit/>
          </a:bodyPr>
          <a:lstStyle/>
          <a:p>
            <a:pPr marL="457200" indent="-457200">
              <a:buFont typeface="Wingdings" panose="05000000000000000000" pitchFamily="2" charset="2"/>
              <a:buChar char="à"/>
            </a:pPr>
            <a:r>
              <a:rPr lang="de-DE" sz="2800" b="1" dirty="0">
                <a:sym typeface="Wingdings" panose="05000000000000000000" pitchFamily="2" charset="2"/>
              </a:rPr>
              <a:t>wenig umfangreiche </a:t>
            </a:r>
            <a:r>
              <a:rPr lang="de-DE" sz="2800" dirty="0">
                <a:sym typeface="Wingdings" panose="05000000000000000000" pitchFamily="2" charset="2"/>
              </a:rPr>
              <a:t>und </a:t>
            </a:r>
            <a:r>
              <a:rPr lang="de-DE" sz="2800" b="1" dirty="0">
                <a:sym typeface="Wingdings" panose="05000000000000000000" pitchFamily="2" charset="2"/>
              </a:rPr>
              <a:t>wenig konferenzspezifische </a:t>
            </a:r>
            <a:r>
              <a:rPr lang="de-DE" sz="2800" dirty="0">
                <a:sym typeface="Wingdings" panose="05000000000000000000" pitchFamily="2" charset="2"/>
              </a:rPr>
              <a:t>Beschreibung</a:t>
            </a:r>
          </a:p>
          <a:p>
            <a:pPr marL="457200" indent="-457200">
              <a:buFont typeface="Wingdings" panose="05000000000000000000" pitchFamily="2" charset="2"/>
              <a:buChar char="à"/>
            </a:pPr>
            <a:r>
              <a:rPr lang="de-DE" sz="2800" dirty="0">
                <a:sym typeface="Wingdings" panose="05000000000000000000" pitchFamily="2" charset="2"/>
              </a:rPr>
              <a:t>GND entwickelt sich aktuell weiter, („GND-Entwicklungsprogramm 2017-2021“), allerdings kein Hinweis auf Erweiterung von Konferenzbeschreibungen</a:t>
            </a:r>
            <a:endParaRPr lang="de-DE" sz="2800" dirty="0"/>
          </a:p>
        </p:txBody>
      </p:sp>
    </p:spTree>
    <p:extLst>
      <p:ext uri="{BB962C8B-B14F-4D97-AF65-F5344CB8AC3E}">
        <p14:creationId xmlns:p14="http://schemas.microsoft.com/office/powerpoint/2010/main" val="243684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C1790C8-AE37-4A8E-A348-478845CAC0C0}"/>
              </a:ext>
            </a:extLst>
          </p:cNvPr>
          <p:cNvSpPr>
            <a:spLocks noGrp="1"/>
          </p:cNvSpPr>
          <p:nvPr>
            <p:ph sz="half" idx="1"/>
          </p:nvPr>
        </p:nvSpPr>
        <p:spPr>
          <a:xfrm>
            <a:off x="614596" y="2755015"/>
            <a:ext cx="3424004" cy="2251699"/>
          </a:xfrm>
        </p:spPr>
        <p:txBody>
          <a:bodyPr>
            <a:normAutofit fontScale="85000" lnSpcReduction="10000"/>
          </a:bodyPr>
          <a:lstStyle/>
          <a:p>
            <a:pPr marL="0" indent="0">
              <a:buNone/>
            </a:pPr>
            <a:endParaRPr lang="de-DE" sz="5700" b="1" dirty="0">
              <a:latin typeface="Rockwell" panose="02060603020205020403" pitchFamily="18" charset="0"/>
            </a:endParaRPr>
          </a:p>
          <a:p>
            <a:pPr marL="0" indent="0">
              <a:buNone/>
            </a:pPr>
            <a:r>
              <a:rPr lang="de-DE" sz="6000" b="1" dirty="0">
                <a:latin typeface="Rockwell" panose="02060603020205020403" pitchFamily="18" charset="0"/>
              </a:rPr>
              <a:t>Open-research</a:t>
            </a:r>
            <a:r>
              <a:rPr lang="de-DE" sz="6000" baseline="30000" dirty="0">
                <a:latin typeface="Rockwell" panose="02060603020205020403" pitchFamily="18" charset="0"/>
              </a:rPr>
              <a:t>5</a:t>
            </a:r>
            <a:endParaRPr lang="de-DE" sz="4400" baseline="30000"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a:xfrm>
            <a:off x="4038600" y="6455157"/>
            <a:ext cx="4114800" cy="365125"/>
          </a:xfrm>
        </p:spPr>
        <p:txBody>
          <a:bodyPr/>
          <a:lstStyle/>
          <a:p>
            <a:r>
              <a:rPr lang="de-DE" dirty="0"/>
              <a:t>5 vgl. </a:t>
            </a:r>
            <a:r>
              <a:rPr lang="de-DE" dirty="0" err="1"/>
              <a:t>Vahdati</a:t>
            </a:r>
            <a:r>
              <a:rPr lang="de-DE" dirty="0"/>
              <a:t> u.a. 2016, S. 778</a:t>
            </a:r>
          </a:p>
        </p:txBody>
      </p:sp>
      <p:sp>
        <p:nvSpPr>
          <p:cNvPr id="18" name="Sprechblase: rechteckig 17">
            <a:extLst>
              <a:ext uri="{FF2B5EF4-FFF2-40B4-BE49-F238E27FC236}">
                <a16:creationId xmlns:a16="http://schemas.microsoft.com/office/drawing/2014/main" id="{906F893B-A487-4098-B14F-E8531680FA1B}"/>
              </a:ext>
            </a:extLst>
          </p:cNvPr>
          <p:cNvSpPr/>
          <p:nvPr/>
        </p:nvSpPr>
        <p:spPr>
          <a:xfrm>
            <a:off x="4038600" y="867905"/>
            <a:ext cx="7608757" cy="5443995"/>
          </a:xfrm>
          <a:prstGeom prst="wedgeRectCallout">
            <a:avLst>
              <a:gd name="adj1" fmla="val -68048"/>
              <a:gd name="adj2" fmla="val -225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098" name="Picture 2" descr="Bildergebnis für openresearch tib">
            <a:extLst>
              <a:ext uri="{FF2B5EF4-FFF2-40B4-BE49-F238E27FC236}">
                <a16:creationId xmlns:a16="http://schemas.microsoft.com/office/drawing/2014/main" id="{893031B3-11A1-4309-A51E-3C2035AB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80" y="1405379"/>
            <a:ext cx="3040408" cy="175330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8DDCA276-5C4B-4B1B-AB42-123FC8D28CE7}"/>
              </a:ext>
            </a:extLst>
          </p:cNvPr>
          <p:cNvSpPr/>
          <p:nvPr/>
        </p:nvSpPr>
        <p:spPr>
          <a:xfrm>
            <a:off x="4797712" y="1891816"/>
            <a:ext cx="6083648" cy="3539430"/>
          </a:xfrm>
          <a:prstGeom prst="rect">
            <a:avLst/>
          </a:prstGeom>
        </p:spPr>
        <p:txBody>
          <a:bodyPr wrap="square">
            <a:spAutoFit/>
          </a:bodyPr>
          <a:lstStyle/>
          <a:p>
            <a:pPr marL="285750" indent="-285750">
              <a:buFont typeface="Arial" panose="020B0604020202020204" pitchFamily="34" charset="0"/>
              <a:buChar char="•"/>
            </a:pPr>
            <a:r>
              <a:rPr lang="de-DE" sz="2800" dirty="0">
                <a:solidFill>
                  <a:srgbClr val="000000"/>
                </a:solidFill>
              </a:rPr>
              <a:t>Plattform, ein semantisches Wiki, basiert auf dem </a:t>
            </a:r>
            <a:r>
              <a:rPr lang="de-DE" sz="2800" dirty="0" err="1">
                <a:solidFill>
                  <a:srgbClr val="000000"/>
                </a:solidFill>
              </a:rPr>
              <a:t>Semantic</a:t>
            </a:r>
            <a:r>
              <a:rPr lang="de-DE" sz="2800" dirty="0">
                <a:solidFill>
                  <a:srgbClr val="000000"/>
                </a:solidFill>
              </a:rPr>
              <a:t> </a:t>
            </a:r>
            <a:r>
              <a:rPr lang="de-DE" sz="2800" dirty="0" err="1">
                <a:solidFill>
                  <a:srgbClr val="000000"/>
                </a:solidFill>
              </a:rPr>
              <a:t>Mediawiki</a:t>
            </a:r>
            <a:endParaRPr lang="de-DE" sz="2800" dirty="0">
              <a:solidFill>
                <a:srgbClr val="000000"/>
              </a:solidFill>
            </a:endParaRPr>
          </a:p>
          <a:p>
            <a:pPr marL="285750" indent="-285750">
              <a:buFont typeface="Arial" panose="020B0604020202020204" pitchFamily="34" charset="0"/>
              <a:buChar char="•"/>
            </a:pPr>
            <a:endParaRPr lang="de-DE" sz="2800" dirty="0">
              <a:solidFill>
                <a:srgbClr val="000000"/>
              </a:solidFill>
            </a:endParaRPr>
          </a:p>
          <a:p>
            <a:pPr marL="285750" indent="-285750">
              <a:buFont typeface="Arial" panose="020B0604020202020204" pitchFamily="34" charset="0"/>
              <a:buChar char="•"/>
            </a:pPr>
            <a:r>
              <a:rPr lang="de-DE" sz="2800" dirty="0" err="1">
                <a:solidFill>
                  <a:srgbClr val="000000"/>
                </a:solidFill>
              </a:rPr>
              <a:t>Openresearch</a:t>
            </a:r>
            <a:r>
              <a:rPr lang="de-DE" sz="2800" dirty="0">
                <a:solidFill>
                  <a:srgbClr val="000000"/>
                </a:solidFill>
              </a:rPr>
              <a:t> unterstützt Wissenschaftler, Daten zu wissenschaftlichen Veranstaltungen zu sammeln, zu organisieren, zu teilen und zu verbreiten</a:t>
            </a:r>
            <a:endParaRPr lang="de-DE" sz="1600" dirty="0">
              <a:solidFill>
                <a:srgbClr val="000000"/>
              </a:solidFill>
            </a:endParaRPr>
          </a:p>
        </p:txBody>
      </p:sp>
    </p:spTree>
    <p:extLst>
      <p:ext uri="{BB962C8B-B14F-4D97-AF65-F5344CB8AC3E}">
        <p14:creationId xmlns:p14="http://schemas.microsoft.com/office/powerpoint/2010/main" val="2189848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7EA2B7A-34CC-4F31-A8C0-2CB435455D49}"/>
              </a:ext>
            </a:extLst>
          </p:cNvPr>
          <p:cNvSpPr>
            <a:spLocks noGrp="1"/>
          </p:cNvSpPr>
          <p:nvPr>
            <p:ph type="title"/>
          </p:nvPr>
        </p:nvSpPr>
        <p:spPr/>
        <p:txBody>
          <a:bodyPr/>
          <a:lstStyle/>
          <a:p>
            <a:r>
              <a:rPr lang="de-DE" b="1" dirty="0" err="1">
                <a:latin typeface="Rockwell" panose="02060603020205020403" pitchFamily="18" charset="0"/>
              </a:rPr>
              <a:t>Openresearch</a:t>
            </a:r>
            <a:endParaRPr lang="de-DE" dirty="0"/>
          </a:p>
        </p:txBody>
      </p:sp>
      <p:sp>
        <p:nvSpPr>
          <p:cNvPr id="7" name="Inhaltsplatzhalter 6">
            <a:extLst>
              <a:ext uri="{FF2B5EF4-FFF2-40B4-BE49-F238E27FC236}">
                <a16:creationId xmlns:a16="http://schemas.microsoft.com/office/drawing/2014/main" id="{FD370EC1-8D86-4196-B0A4-42678FE06C6D}"/>
              </a:ext>
            </a:extLst>
          </p:cNvPr>
          <p:cNvSpPr>
            <a:spLocks noGrp="1"/>
          </p:cNvSpPr>
          <p:nvPr>
            <p:ph idx="1"/>
          </p:nvPr>
        </p:nvSpPr>
        <p:spPr/>
        <p:txBody>
          <a:bodyPr>
            <a:normAutofit/>
          </a:bodyPr>
          <a:lstStyle/>
          <a:p>
            <a:r>
              <a:rPr lang="de-DE" dirty="0"/>
              <a:t>Metadaten werden von der </a:t>
            </a:r>
            <a:r>
              <a:rPr lang="de-DE" b="1" dirty="0"/>
              <a:t>Community </a:t>
            </a:r>
            <a:r>
              <a:rPr lang="de-DE" dirty="0"/>
              <a:t>eingepflegt</a:t>
            </a:r>
          </a:p>
          <a:p>
            <a:endParaRPr lang="de-DE" b="1" dirty="0"/>
          </a:p>
          <a:p>
            <a:r>
              <a:rPr lang="de-DE" b="1" dirty="0"/>
              <a:t>Qualitätssicherung</a:t>
            </a:r>
            <a:r>
              <a:rPr lang="de-DE" dirty="0"/>
              <a:t> durch die Community</a:t>
            </a:r>
            <a:br>
              <a:rPr lang="de-DE" dirty="0"/>
            </a:br>
            <a:r>
              <a:rPr lang="de-DE" dirty="0">
                <a:sym typeface="Wingdings" panose="05000000000000000000" pitchFamily="2" charset="2"/>
              </a:rPr>
              <a:t> </a:t>
            </a:r>
            <a:r>
              <a:rPr lang="de-DE" dirty="0"/>
              <a:t> fester Ansprechpartner pro Wissenschaftsbereich (jedoch noch nicht vollständig festgelegt) </a:t>
            </a:r>
          </a:p>
          <a:p>
            <a:pPr marL="0" indent="0">
              <a:buNone/>
            </a:pPr>
            <a:endParaRPr lang="de-DE" dirty="0"/>
          </a:p>
          <a:p>
            <a:r>
              <a:rPr lang="de-DE" dirty="0" err="1"/>
              <a:t>Openresearch</a:t>
            </a:r>
            <a:r>
              <a:rPr lang="de-DE" dirty="0"/>
              <a:t> bietet die </a:t>
            </a:r>
            <a:r>
              <a:rPr lang="de-DE" b="1" dirty="0"/>
              <a:t>umfangreichste Beschreibung </a:t>
            </a:r>
            <a:r>
              <a:rPr lang="de-DE" dirty="0"/>
              <a:t>von Konferenzserien und Einzelkonferenzen 	</a:t>
            </a:r>
          </a:p>
          <a:p>
            <a:pPr marL="0" indent="0">
              <a:buNone/>
            </a:pPr>
            <a:endParaRPr lang="de-DE" dirty="0"/>
          </a:p>
          <a:p>
            <a:endParaRPr lang="de-DE" dirty="0"/>
          </a:p>
        </p:txBody>
      </p:sp>
      <p:sp>
        <p:nvSpPr>
          <p:cNvPr id="5" name="Fußzeilenplatzhalter 4">
            <a:extLst>
              <a:ext uri="{FF2B5EF4-FFF2-40B4-BE49-F238E27FC236}">
                <a16:creationId xmlns:a16="http://schemas.microsoft.com/office/drawing/2014/main" id="{D7A53DF0-C469-4143-B6F1-B19769438A24}"/>
              </a:ext>
            </a:extLst>
          </p:cNvPr>
          <p:cNvSpPr>
            <a:spLocks noGrp="1"/>
          </p:cNvSpPr>
          <p:nvPr>
            <p:ph type="ftr" sz="quarter" idx="11"/>
          </p:nvPr>
        </p:nvSpPr>
        <p:spPr/>
        <p:txBody>
          <a:bodyPr/>
          <a:lstStyle/>
          <a:p>
            <a:endParaRPr lang="de-DE"/>
          </a:p>
        </p:txBody>
      </p:sp>
      <p:pic>
        <p:nvPicPr>
          <p:cNvPr id="8" name="Picture 2" descr="Bildergebnis für openresearch tib">
            <a:extLst>
              <a:ext uri="{FF2B5EF4-FFF2-40B4-BE49-F238E27FC236}">
                <a16:creationId xmlns:a16="http://schemas.microsoft.com/office/drawing/2014/main" id="{76EFB0EC-C999-4974-8FBB-1EEC33FC4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353" y="0"/>
            <a:ext cx="3040408" cy="175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0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C2565FC-A116-4703-81F6-5367D9583A25}"/>
              </a:ext>
            </a:extLst>
          </p:cNvPr>
          <p:cNvPicPr>
            <a:picLocks noGrp="1" noChangeAspect="1"/>
          </p:cNvPicPr>
          <p:nvPr>
            <p:ph idx="1"/>
          </p:nvPr>
        </p:nvPicPr>
        <p:blipFill rotWithShape="1">
          <a:blip r:embed="rId3"/>
          <a:srcRect t="1071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67CDAB-D15C-422E-B89A-38125A50241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latin typeface="Rockwell" panose="02060603020205020403" pitchFamily="18" charset="0"/>
              </a:rPr>
              <a:t>BOBCATSSS 2018 in Riga</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88D4A4B0-2E80-44AD-A363-E216DF7CFF16}"/>
              </a:ext>
            </a:extLst>
          </p:cNvPr>
          <p:cNvSpPr/>
          <p:nvPr/>
        </p:nvSpPr>
        <p:spPr>
          <a:xfrm>
            <a:off x="9753600" y="1857828"/>
            <a:ext cx="1277257" cy="255451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5082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BD797-98C2-4124-A5C5-098CBE2F4B62}"/>
              </a:ext>
            </a:extLst>
          </p:cNvPr>
          <p:cNvSpPr>
            <a:spLocks noGrp="1"/>
          </p:cNvSpPr>
          <p:nvPr>
            <p:ph type="title"/>
          </p:nvPr>
        </p:nvSpPr>
        <p:spPr/>
        <p:txBody>
          <a:bodyPr/>
          <a:lstStyle/>
          <a:p>
            <a:r>
              <a:rPr lang="de-DE" b="1" dirty="0">
                <a:latin typeface="Rockwell" panose="02060603020205020403" pitchFamily="18" charset="0"/>
              </a:rPr>
              <a:t>Attribute </a:t>
            </a:r>
            <a:r>
              <a:rPr lang="de-DE" b="1" dirty="0" err="1">
                <a:latin typeface="Rockwell" panose="02060603020205020403" pitchFamily="18" charset="0"/>
              </a:rPr>
              <a:t>Openresearch</a:t>
            </a:r>
            <a:endParaRPr lang="de-DE" b="1" dirty="0">
              <a:latin typeface="Rockwell" panose="02060603020205020403" pitchFamily="18" charset="0"/>
            </a:endParaRPr>
          </a:p>
        </p:txBody>
      </p:sp>
      <p:sp>
        <p:nvSpPr>
          <p:cNvPr id="4" name="Fußzeilenplatzhalter 3">
            <a:extLst>
              <a:ext uri="{FF2B5EF4-FFF2-40B4-BE49-F238E27FC236}">
                <a16:creationId xmlns:a16="http://schemas.microsoft.com/office/drawing/2014/main" id="{392A123E-8425-4605-A063-48804FD3565F}"/>
              </a:ext>
            </a:extLst>
          </p:cNvPr>
          <p:cNvSpPr>
            <a:spLocks noGrp="1"/>
          </p:cNvSpPr>
          <p:nvPr>
            <p:ph type="ftr" sz="quarter" idx="11"/>
          </p:nvPr>
        </p:nvSpPr>
        <p:spPr/>
        <p:txBody>
          <a:bodyPr/>
          <a:lstStyle/>
          <a:p>
            <a:endParaRPr lang="de-DE"/>
          </a:p>
        </p:txBody>
      </p:sp>
      <p:pic>
        <p:nvPicPr>
          <p:cNvPr id="7" name="Inhaltsplatzhalter 6" descr="Ein Bild, das Vogel enthält.&#10;&#10;Automatisch generierte Beschreibung">
            <a:extLst>
              <a:ext uri="{FF2B5EF4-FFF2-40B4-BE49-F238E27FC236}">
                <a16:creationId xmlns:a16="http://schemas.microsoft.com/office/drawing/2014/main" id="{E3452272-3F21-429E-8172-0F04C79AD4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656" y="1865377"/>
            <a:ext cx="10365259" cy="4156900"/>
          </a:xfrm>
        </p:spPr>
      </p:pic>
      <mc:AlternateContent xmlns:mc="http://schemas.openxmlformats.org/markup-compatibility/2006">
        <mc:Choice xmlns:p14="http://schemas.microsoft.com/office/powerpoint/2010/main" Requires="p14">
          <p:contentPart p14:bwMode="auto" r:id="rId3">
            <p14:nvContentPartPr>
              <p14:cNvPr id="16" name="Freihand 15">
                <a:extLst>
                  <a:ext uri="{FF2B5EF4-FFF2-40B4-BE49-F238E27FC236}">
                    <a16:creationId xmlns:a16="http://schemas.microsoft.com/office/drawing/2014/main" id="{B80A5B47-FFA3-4138-941B-6BA866140BAD}"/>
                  </a:ext>
                </a:extLst>
              </p14:cNvPr>
              <p14:cNvContentPartPr/>
              <p14:nvPr/>
            </p14:nvContentPartPr>
            <p14:xfrm>
              <a:off x="803952" y="3876552"/>
              <a:ext cx="2113920" cy="16560"/>
            </p14:xfrm>
          </p:contentPart>
        </mc:Choice>
        <mc:Fallback>
          <p:pic>
            <p:nvPicPr>
              <p:cNvPr id="16" name="Freihand 15">
                <a:extLst>
                  <a:ext uri="{FF2B5EF4-FFF2-40B4-BE49-F238E27FC236}">
                    <a16:creationId xmlns:a16="http://schemas.microsoft.com/office/drawing/2014/main" id="{B80A5B47-FFA3-4138-941B-6BA866140BAD}"/>
                  </a:ext>
                </a:extLst>
              </p:cNvPr>
              <p:cNvPicPr/>
              <p:nvPr/>
            </p:nvPicPr>
            <p:blipFill>
              <a:blip r:embed="rId4"/>
              <a:stretch>
                <a:fillRect/>
              </a:stretch>
            </p:blipFill>
            <p:spPr>
              <a:xfrm>
                <a:off x="731952" y="3732912"/>
                <a:ext cx="22575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3C53F267-F001-4E60-856F-2F7B543911FC}"/>
                  </a:ext>
                </a:extLst>
              </p14:cNvPr>
              <p14:cNvContentPartPr/>
              <p14:nvPr/>
            </p14:nvContentPartPr>
            <p14:xfrm>
              <a:off x="694872" y="2522232"/>
              <a:ext cx="3084840" cy="74520"/>
            </p14:xfrm>
          </p:contentPart>
        </mc:Choice>
        <mc:Fallback>
          <p:pic>
            <p:nvPicPr>
              <p:cNvPr id="17" name="Freihand 16">
                <a:extLst>
                  <a:ext uri="{FF2B5EF4-FFF2-40B4-BE49-F238E27FC236}">
                    <a16:creationId xmlns:a16="http://schemas.microsoft.com/office/drawing/2014/main" id="{3C53F267-F001-4E60-856F-2F7B543911FC}"/>
                  </a:ext>
                </a:extLst>
              </p:cNvPr>
              <p:cNvPicPr/>
              <p:nvPr/>
            </p:nvPicPr>
            <p:blipFill>
              <a:blip r:embed="rId6"/>
              <a:stretch>
                <a:fillRect/>
              </a:stretch>
            </p:blipFill>
            <p:spPr>
              <a:xfrm>
                <a:off x="622872" y="2378232"/>
                <a:ext cx="32284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Freihand 17">
                <a:extLst>
                  <a:ext uri="{FF2B5EF4-FFF2-40B4-BE49-F238E27FC236}">
                    <a16:creationId xmlns:a16="http://schemas.microsoft.com/office/drawing/2014/main" id="{3E68BC85-55B3-4F68-B368-DC134E50B08C}"/>
                  </a:ext>
                </a:extLst>
              </p14:cNvPr>
              <p14:cNvContentPartPr/>
              <p14:nvPr/>
            </p14:nvContentPartPr>
            <p14:xfrm>
              <a:off x="749232" y="4987872"/>
              <a:ext cx="1550880" cy="59400"/>
            </p14:xfrm>
          </p:contentPart>
        </mc:Choice>
        <mc:Fallback>
          <p:pic>
            <p:nvPicPr>
              <p:cNvPr id="18" name="Freihand 17">
                <a:extLst>
                  <a:ext uri="{FF2B5EF4-FFF2-40B4-BE49-F238E27FC236}">
                    <a16:creationId xmlns:a16="http://schemas.microsoft.com/office/drawing/2014/main" id="{3E68BC85-55B3-4F68-B368-DC134E50B08C}"/>
                  </a:ext>
                </a:extLst>
              </p:cNvPr>
              <p:cNvPicPr/>
              <p:nvPr/>
            </p:nvPicPr>
            <p:blipFill>
              <a:blip r:embed="rId8"/>
              <a:stretch>
                <a:fillRect/>
              </a:stretch>
            </p:blipFill>
            <p:spPr>
              <a:xfrm>
                <a:off x="677592" y="4843872"/>
                <a:ext cx="1694520" cy="347040"/>
              </a:xfrm>
              <a:prstGeom prst="rect">
                <a:avLst/>
              </a:prstGeom>
            </p:spPr>
          </p:pic>
        </mc:Fallback>
      </mc:AlternateContent>
    </p:spTree>
    <p:extLst>
      <p:ext uri="{BB962C8B-B14F-4D97-AF65-F5344CB8AC3E}">
        <p14:creationId xmlns:p14="http://schemas.microsoft.com/office/powerpoint/2010/main" val="419691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Screenshot enthält.&#10;&#10;Automatisch generierte Beschreibung">
            <a:extLst>
              <a:ext uri="{FF2B5EF4-FFF2-40B4-BE49-F238E27FC236}">
                <a16:creationId xmlns:a16="http://schemas.microsoft.com/office/drawing/2014/main" id="{668C0353-9664-4CB7-9E78-CFF9413EE8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036" y="692973"/>
            <a:ext cx="9329928" cy="5472053"/>
          </a:xfrm>
        </p:spPr>
      </p:pic>
      <p:sp>
        <p:nvSpPr>
          <p:cNvPr id="4" name="Fußzeilenplatzhalter 3">
            <a:extLst>
              <a:ext uri="{FF2B5EF4-FFF2-40B4-BE49-F238E27FC236}">
                <a16:creationId xmlns:a16="http://schemas.microsoft.com/office/drawing/2014/main" id="{1F982EB3-5A65-40ED-9ABC-59196E913784}"/>
              </a:ext>
            </a:extLst>
          </p:cNvPr>
          <p:cNvSpPr>
            <a:spLocks noGrp="1"/>
          </p:cNvSpPr>
          <p:nvPr>
            <p:ph type="ftr" sz="quarter" idx="11"/>
          </p:nvPr>
        </p:nvSpPr>
        <p:spPr/>
        <p:txBody>
          <a:bodyPr/>
          <a:lstStyle/>
          <a:p>
            <a:endParaRPr lang="de-DE"/>
          </a:p>
        </p:txBody>
      </p:sp>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03A3C280-F18D-4F7F-84ED-B7BBC3B5285D}"/>
                  </a:ext>
                </a:extLst>
              </p14:cNvPr>
              <p14:cNvContentPartPr/>
              <p14:nvPr/>
            </p14:nvContentPartPr>
            <p14:xfrm>
              <a:off x="1499112" y="767592"/>
              <a:ext cx="3035520" cy="111600"/>
            </p14:xfrm>
          </p:contentPart>
        </mc:Choice>
        <mc:Fallback>
          <p:pic>
            <p:nvPicPr>
              <p:cNvPr id="7" name="Freihand 6">
                <a:extLst>
                  <a:ext uri="{FF2B5EF4-FFF2-40B4-BE49-F238E27FC236}">
                    <a16:creationId xmlns:a16="http://schemas.microsoft.com/office/drawing/2014/main" id="{03A3C280-F18D-4F7F-84ED-B7BBC3B5285D}"/>
                  </a:ext>
                </a:extLst>
              </p:cNvPr>
              <p:cNvPicPr/>
              <p:nvPr/>
            </p:nvPicPr>
            <p:blipFill>
              <a:blip r:embed="rId4"/>
              <a:stretch>
                <a:fillRect/>
              </a:stretch>
            </p:blipFill>
            <p:spPr>
              <a:xfrm>
                <a:off x="1427472" y="623952"/>
                <a:ext cx="317916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659AC47D-9933-4BCE-ABC2-29E1AE66648E}"/>
                  </a:ext>
                </a:extLst>
              </p14:cNvPr>
              <p14:cNvContentPartPr/>
              <p14:nvPr/>
            </p14:nvContentPartPr>
            <p14:xfrm>
              <a:off x="1462752" y="2596392"/>
              <a:ext cx="5535360" cy="182160"/>
            </p14:xfrm>
          </p:contentPart>
        </mc:Choice>
        <mc:Fallback>
          <p:pic>
            <p:nvPicPr>
              <p:cNvPr id="8" name="Freihand 7">
                <a:extLst>
                  <a:ext uri="{FF2B5EF4-FFF2-40B4-BE49-F238E27FC236}">
                    <a16:creationId xmlns:a16="http://schemas.microsoft.com/office/drawing/2014/main" id="{659AC47D-9933-4BCE-ABC2-29E1AE66648E}"/>
                  </a:ext>
                </a:extLst>
              </p:cNvPr>
              <p:cNvPicPr/>
              <p:nvPr/>
            </p:nvPicPr>
            <p:blipFill>
              <a:blip r:embed="rId6"/>
              <a:stretch>
                <a:fillRect/>
              </a:stretch>
            </p:blipFill>
            <p:spPr>
              <a:xfrm>
                <a:off x="1390752" y="2452752"/>
                <a:ext cx="5679000" cy="469800"/>
              </a:xfrm>
              <a:prstGeom prst="rect">
                <a:avLst/>
              </a:prstGeom>
            </p:spPr>
          </p:pic>
        </mc:Fallback>
      </mc:AlternateContent>
    </p:spTree>
    <p:extLst>
      <p:ext uri="{BB962C8B-B14F-4D97-AF65-F5344CB8AC3E}">
        <p14:creationId xmlns:p14="http://schemas.microsoft.com/office/powerpoint/2010/main" val="416885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C1790C8-AE37-4A8E-A348-478845CAC0C0}"/>
              </a:ext>
            </a:extLst>
          </p:cNvPr>
          <p:cNvSpPr>
            <a:spLocks noGrp="1"/>
          </p:cNvSpPr>
          <p:nvPr>
            <p:ph sz="half" idx="1"/>
          </p:nvPr>
        </p:nvSpPr>
        <p:spPr>
          <a:xfrm>
            <a:off x="-18288" y="2755015"/>
            <a:ext cx="4184904" cy="2251699"/>
          </a:xfrm>
        </p:spPr>
        <p:txBody>
          <a:bodyPr>
            <a:normAutofit/>
          </a:bodyPr>
          <a:lstStyle/>
          <a:p>
            <a:pPr marL="0" indent="0">
              <a:buNone/>
            </a:pPr>
            <a:endParaRPr lang="de-DE" sz="5700" b="1" dirty="0">
              <a:latin typeface="Rockwell" panose="02060603020205020403" pitchFamily="18" charset="0"/>
            </a:endParaRPr>
          </a:p>
          <a:p>
            <a:pPr marL="0" indent="0">
              <a:buNone/>
            </a:pPr>
            <a:r>
              <a:rPr lang="de-DE" sz="6000" b="1" dirty="0">
                <a:latin typeface="Rockwell" panose="02060603020205020403" pitchFamily="18" charset="0"/>
              </a:rPr>
              <a:t>Wikidata</a:t>
            </a:r>
            <a:r>
              <a:rPr lang="de-DE" sz="6000" baseline="30000" dirty="0">
                <a:latin typeface="Rockwell" panose="02060603020205020403" pitchFamily="18" charset="0"/>
              </a:rPr>
              <a:t>6</a:t>
            </a:r>
            <a:endParaRPr lang="de-DE" sz="4400" baseline="30000"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r>
              <a:rPr lang="de-DE" dirty="0"/>
              <a:t>6  vgl. </a:t>
            </a:r>
            <a:r>
              <a:rPr lang="de-DE" dirty="0" err="1"/>
              <a:t>Wikidata</a:t>
            </a:r>
            <a:r>
              <a:rPr lang="de-DE" dirty="0"/>
              <a:t> 2019a, vgl. </a:t>
            </a:r>
            <a:r>
              <a:rPr lang="de-DE" dirty="0" err="1"/>
              <a:t>Wikidata</a:t>
            </a:r>
            <a:r>
              <a:rPr lang="de-DE" dirty="0"/>
              <a:t> 2019b </a:t>
            </a:r>
          </a:p>
        </p:txBody>
      </p:sp>
      <p:sp>
        <p:nvSpPr>
          <p:cNvPr id="18" name="Sprechblase: rechteckig 17">
            <a:extLst>
              <a:ext uri="{FF2B5EF4-FFF2-40B4-BE49-F238E27FC236}">
                <a16:creationId xmlns:a16="http://schemas.microsoft.com/office/drawing/2014/main" id="{906F893B-A487-4098-B14F-E8531680FA1B}"/>
              </a:ext>
            </a:extLst>
          </p:cNvPr>
          <p:cNvSpPr/>
          <p:nvPr/>
        </p:nvSpPr>
        <p:spPr>
          <a:xfrm>
            <a:off x="4166616" y="867905"/>
            <a:ext cx="7608757" cy="5443995"/>
          </a:xfrm>
          <a:prstGeom prst="wedgeRectCallout">
            <a:avLst>
              <a:gd name="adj1" fmla="val -68048"/>
              <a:gd name="adj2" fmla="val -225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78" name="Picture 6">
            <a:extLst>
              <a:ext uri="{FF2B5EF4-FFF2-40B4-BE49-F238E27FC236}">
                <a16:creationId xmlns:a16="http://schemas.microsoft.com/office/drawing/2014/main" id="{536B48E1-369F-4199-8300-94F08DA4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35" y="1405379"/>
            <a:ext cx="1907613" cy="134963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9EAD2AC7-07A3-4629-963A-EA5BB61B4762}"/>
              </a:ext>
            </a:extLst>
          </p:cNvPr>
          <p:cNvSpPr/>
          <p:nvPr/>
        </p:nvSpPr>
        <p:spPr>
          <a:xfrm>
            <a:off x="4466416" y="2080197"/>
            <a:ext cx="7009157" cy="2677656"/>
          </a:xfrm>
          <a:prstGeom prst="rect">
            <a:avLst/>
          </a:prstGeom>
        </p:spPr>
        <p:txBody>
          <a:bodyPr wrap="square">
            <a:spAutoFit/>
          </a:bodyPr>
          <a:lstStyle/>
          <a:p>
            <a:pPr marL="342900" indent="-342900">
              <a:buFont typeface="Arial" panose="020B0604020202020204" pitchFamily="34" charset="0"/>
              <a:buChar char="•"/>
            </a:pPr>
            <a:r>
              <a:rPr lang="de-DE" sz="2400" dirty="0">
                <a:solidFill>
                  <a:srgbClr val="000000"/>
                </a:solidFill>
              </a:rPr>
              <a:t>freie, gemeinsame, mehrsprachige und sekundäre Datenbank zur Sammlung strukturierter Daten</a:t>
            </a:r>
          </a:p>
          <a:p>
            <a:endParaRPr lang="de-DE" sz="2400" dirty="0">
              <a:solidFill>
                <a:srgbClr val="000000"/>
              </a:solidFill>
            </a:endParaRPr>
          </a:p>
          <a:p>
            <a:pPr marL="342900" indent="-342900">
              <a:buFont typeface="Arial" panose="020B0604020202020204" pitchFamily="34" charset="0"/>
              <a:buChar char="•"/>
            </a:pPr>
            <a:r>
              <a:rPr lang="de-DE" sz="2400" dirty="0">
                <a:solidFill>
                  <a:srgbClr val="000000"/>
                </a:solidFill>
              </a:rPr>
              <a:t>„</a:t>
            </a:r>
            <a:r>
              <a:rPr lang="de-DE" sz="2400" dirty="0" err="1">
                <a:solidFill>
                  <a:srgbClr val="000000"/>
                </a:solidFill>
              </a:rPr>
              <a:t>WikiProject</a:t>
            </a:r>
            <a:r>
              <a:rPr lang="de-DE" sz="2400" dirty="0">
                <a:solidFill>
                  <a:srgbClr val="000000"/>
                </a:solidFill>
              </a:rPr>
              <a:t> Event </a:t>
            </a:r>
            <a:r>
              <a:rPr lang="de-DE" sz="2400" dirty="0" err="1">
                <a:solidFill>
                  <a:srgbClr val="000000"/>
                </a:solidFill>
              </a:rPr>
              <a:t>Metadata</a:t>
            </a:r>
            <a:r>
              <a:rPr lang="de-DE" sz="2400" dirty="0">
                <a:solidFill>
                  <a:srgbClr val="000000"/>
                </a:solidFill>
              </a:rPr>
              <a:t>“:</a:t>
            </a:r>
            <a:br>
              <a:rPr lang="de-DE" sz="2400" dirty="0">
                <a:solidFill>
                  <a:srgbClr val="000000"/>
                </a:solidFill>
              </a:rPr>
            </a:br>
            <a:r>
              <a:rPr lang="de-DE" sz="2400" dirty="0" err="1">
                <a:solidFill>
                  <a:srgbClr val="000000"/>
                </a:solidFill>
              </a:rPr>
              <a:t>Wikiprojekt</a:t>
            </a:r>
            <a:r>
              <a:rPr lang="de-DE" sz="2400" dirty="0">
                <a:solidFill>
                  <a:srgbClr val="000000"/>
                </a:solidFill>
              </a:rPr>
              <a:t> zur Unterstützung der Integration von Veranstaltungsinformationen in </a:t>
            </a:r>
            <a:r>
              <a:rPr lang="de-DE" sz="2400" dirty="0" err="1">
                <a:solidFill>
                  <a:srgbClr val="000000"/>
                </a:solidFill>
              </a:rPr>
              <a:t>Wikidata</a:t>
            </a:r>
            <a:r>
              <a:rPr lang="de-DE" sz="2400" dirty="0">
                <a:solidFill>
                  <a:srgbClr val="000000"/>
                </a:solidFill>
              </a:rPr>
              <a:t>- und Wikimedia-Projekte</a:t>
            </a:r>
          </a:p>
        </p:txBody>
      </p:sp>
    </p:spTree>
    <p:extLst>
      <p:ext uri="{BB962C8B-B14F-4D97-AF65-F5344CB8AC3E}">
        <p14:creationId xmlns:p14="http://schemas.microsoft.com/office/powerpoint/2010/main" val="678881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5476C40-97E3-471F-B04C-21E0C56F7DAD}"/>
              </a:ext>
            </a:extLst>
          </p:cNvPr>
          <p:cNvSpPr>
            <a:spLocks noGrp="1"/>
          </p:cNvSpPr>
          <p:nvPr>
            <p:ph type="title"/>
          </p:nvPr>
        </p:nvSpPr>
        <p:spPr/>
        <p:txBody>
          <a:bodyPr/>
          <a:lstStyle/>
          <a:p>
            <a:r>
              <a:rPr lang="de-DE" b="1" dirty="0" err="1">
                <a:latin typeface="Rockwell" panose="02060603020205020403" pitchFamily="18" charset="0"/>
              </a:rPr>
              <a:t>Wikidata</a:t>
            </a:r>
            <a:endParaRPr lang="de-DE" dirty="0"/>
          </a:p>
        </p:txBody>
      </p:sp>
      <p:sp>
        <p:nvSpPr>
          <p:cNvPr id="7" name="Inhaltsplatzhalter 6">
            <a:extLst>
              <a:ext uri="{FF2B5EF4-FFF2-40B4-BE49-F238E27FC236}">
                <a16:creationId xmlns:a16="http://schemas.microsoft.com/office/drawing/2014/main" id="{664B8438-6707-467A-833F-B4D02B597B8B}"/>
              </a:ext>
            </a:extLst>
          </p:cNvPr>
          <p:cNvSpPr>
            <a:spLocks noGrp="1"/>
          </p:cNvSpPr>
          <p:nvPr>
            <p:ph idx="1"/>
          </p:nvPr>
        </p:nvSpPr>
        <p:spPr>
          <a:xfrm>
            <a:off x="838200" y="1825624"/>
            <a:ext cx="10515600" cy="4486275"/>
          </a:xfrm>
        </p:spPr>
        <p:txBody>
          <a:bodyPr>
            <a:normAutofit fontScale="92500" lnSpcReduction="20000"/>
          </a:bodyPr>
          <a:lstStyle/>
          <a:p>
            <a:r>
              <a:rPr lang="de-DE" b="1" dirty="0"/>
              <a:t>Wenig umfassende </a:t>
            </a:r>
            <a:r>
              <a:rPr lang="de-DE" dirty="0"/>
              <a:t>Beschreibung im Vergleich zu anderen Anbietern</a:t>
            </a:r>
            <a:br>
              <a:rPr lang="de-DE" dirty="0"/>
            </a:br>
            <a:endParaRPr lang="de-DE" dirty="0"/>
          </a:p>
          <a:p>
            <a:r>
              <a:rPr lang="de-DE" dirty="0"/>
              <a:t>Eingaben von der </a:t>
            </a:r>
            <a:r>
              <a:rPr lang="de-DE" b="1" dirty="0"/>
              <a:t>Community</a:t>
            </a:r>
            <a:r>
              <a:rPr lang="de-DE" dirty="0"/>
              <a:t> kontrolliert und dadurch </a:t>
            </a:r>
            <a:r>
              <a:rPr lang="de-DE" b="1" dirty="0"/>
              <a:t>qualitätsgesichert</a:t>
            </a:r>
            <a:r>
              <a:rPr lang="de-DE" dirty="0"/>
              <a:t> </a:t>
            </a:r>
          </a:p>
          <a:p>
            <a:pPr marL="0" indent="0">
              <a:buNone/>
            </a:pPr>
            <a:r>
              <a:rPr lang="de-DE" dirty="0"/>
              <a:t>Außerdem: </a:t>
            </a:r>
            <a:r>
              <a:rPr lang="de-DE" dirty="0" err="1"/>
              <a:t>Wikidata</a:t>
            </a:r>
            <a:r>
              <a:rPr lang="de-DE" dirty="0"/>
              <a:t> trifft </a:t>
            </a:r>
            <a:r>
              <a:rPr lang="de-DE" b="1" dirty="0"/>
              <a:t>zusätzliche Maßnahmen</a:t>
            </a:r>
            <a:r>
              <a:rPr lang="de-DE" dirty="0"/>
              <a:t>: </a:t>
            </a:r>
            <a:r>
              <a:rPr lang="de-DE" dirty="0" err="1"/>
              <a:t>Recoin</a:t>
            </a:r>
            <a:r>
              <a:rPr lang="de-DE" dirty="0"/>
              <a:t> ("Relative </a:t>
            </a:r>
            <a:r>
              <a:rPr lang="de-DE" dirty="0" err="1"/>
              <a:t>Completeness</a:t>
            </a:r>
            <a:r>
              <a:rPr lang="de-DE" dirty="0"/>
              <a:t> </a:t>
            </a:r>
            <a:r>
              <a:rPr lang="de-DE" dirty="0" err="1"/>
              <a:t>Indicator</a:t>
            </a:r>
            <a:r>
              <a:rPr lang="de-DE" dirty="0"/>
              <a:t>") </a:t>
            </a:r>
            <a:r>
              <a:rPr lang="de-DE" dirty="0">
                <a:sym typeface="Wingdings" panose="05000000000000000000" pitchFamily="2" charset="2"/>
              </a:rPr>
              <a:t> Skript, das Barometer erstellt, das zeigt, wie vollständig ein Eintrag im Wiki ist</a:t>
            </a:r>
          </a:p>
          <a:p>
            <a:pPr marL="0" indent="0">
              <a:buNone/>
            </a:pPr>
            <a:endParaRPr lang="de-DE" dirty="0"/>
          </a:p>
          <a:p>
            <a:r>
              <a:rPr lang="de-DE" b="1" dirty="0"/>
              <a:t>Vertrauenswürdig</a:t>
            </a:r>
            <a:r>
              <a:rPr lang="de-DE" dirty="0"/>
              <a:t>:  Library </a:t>
            </a:r>
            <a:r>
              <a:rPr lang="de-DE" dirty="0" err="1"/>
              <a:t>of</a:t>
            </a:r>
            <a:r>
              <a:rPr lang="de-DE" dirty="0"/>
              <a:t> </a:t>
            </a:r>
            <a:r>
              <a:rPr lang="de-DE" dirty="0" err="1"/>
              <a:t>Congress</a:t>
            </a:r>
            <a:r>
              <a:rPr lang="de-DE" dirty="0"/>
              <a:t> plant, Daten aus </a:t>
            </a:r>
            <a:r>
              <a:rPr lang="de-DE" dirty="0" err="1"/>
              <a:t>Wikidata</a:t>
            </a:r>
            <a:r>
              <a:rPr lang="de-DE" dirty="0"/>
              <a:t> einzubinden</a:t>
            </a:r>
            <a:r>
              <a:rPr lang="de-DE" baseline="30000" dirty="0"/>
              <a:t>7</a:t>
            </a:r>
            <a:r>
              <a:rPr lang="de-DE" dirty="0"/>
              <a:t>	</a:t>
            </a:r>
          </a:p>
          <a:p>
            <a:pPr marL="0" indent="0">
              <a:buNone/>
            </a:pPr>
            <a:endParaRPr lang="de-DE" dirty="0"/>
          </a:p>
          <a:p>
            <a:r>
              <a:rPr lang="de-DE" dirty="0"/>
              <a:t> </a:t>
            </a:r>
            <a:r>
              <a:rPr lang="de-DE" b="1" dirty="0"/>
              <a:t>zur Aktualität</a:t>
            </a:r>
            <a:r>
              <a:rPr lang="de-DE" dirty="0"/>
              <a:t>: </a:t>
            </a:r>
            <a:r>
              <a:rPr lang="de-DE" dirty="0" err="1"/>
              <a:t>Wikiseite</a:t>
            </a:r>
            <a:r>
              <a:rPr lang="de-DE" dirty="0"/>
              <a:t> zum Projekt „</a:t>
            </a:r>
            <a:r>
              <a:rPr lang="de-DE" dirty="0" err="1"/>
              <a:t>WikiProject</a:t>
            </a:r>
            <a:r>
              <a:rPr lang="de-DE" dirty="0"/>
              <a:t> Event </a:t>
            </a:r>
            <a:r>
              <a:rPr lang="de-DE" dirty="0" err="1"/>
              <a:t>Metadata</a:t>
            </a:r>
            <a:r>
              <a:rPr lang="de-DE" dirty="0"/>
              <a:t>“ wurde zuletzt im Februar 2019 aktualisiert</a:t>
            </a:r>
          </a:p>
          <a:p>
            <a:endParaRPr lang="de-DE" dirty="0"/>
          </a:p>
        </p:txBody>
      </p:sp>
      <p:sp>
        <p:nvSpPr>
          <p:cNvPr id="5" name="Fußzeilenplatzhalter 4">
            <a:extLst>
              <a:ext uri="{FF2B5EF4-FFF2-40B4-BE49-F238E27FC236}">
                <a16:creationId xmlns:a16="http://schemas.microsoft.com/office/drawing/2014/main" id="{E7A10B25-4292-41EA-AC41-86497F4B7412}"/>
              </a:ext>
            </a:extLst>
          </p:cNvPr>
          <p:cNvSpPr>
            <a:spLocks noGrp="1"/>
          </p:cNvSpPr>
          <p:nvPr>
            <p:ph type="ftr" sz="quarter" idx="11"/>
          </p:nvPr>
        </p:nvSpPr>
        <p:spPr/>
        <p:txBody>
          <a:bodyPr/>
          <a:lstStyle/>
          <a:p>
            <a:r>
              <a:rPr lang="de-DE" dirty="0"/>
              <a:t>7 vgl. </a:t>
            </a:r>
            <a:r>
              <a:rPr lang="de-DE" dirty="0" err="1"/>
              <a:t>Ferriter</a:t>
            </a:r>
            <a:r>
              <a:rPr lang="de-DE" dirty="0"/>
              <a:t> 2019 </a:t>
            </a:r>
          </a:p>
        </p:txBody>
      </p:sp>
      <p:pic>
        <p:nvPicPr>
          <p:cNvPr id="12290" name="Picture 2">
            <a:extLst>
              <a:ext uri="{FF2B5EF4-FFF2-40B4-BE49-F238E27FC236}">
                <a16:creationId xmlns:a16="http://schemas.microsoft.com/office/drawing/2014/main" id="{DDD7385D-96A8-44B0-BB02-ECF035402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6072" y="198582"/>
            <a:ext cx="2046157" cy="144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21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C1790C8-AE37-4A8E-A348-478845CAC0C0}"/>
              </a:ext>
            </a:extLst>
          </p:cNvPr>
          <p:cNvSpPr>
            <a:spLocks noGrp="1"/>
          </p:cNvSpPr>
          <p:nvPr>
            <p:ph sz="half" idx="1"/>
          </p:nvPr>
        </p:nvSpPr>
        <p:spPr>
          <a:xfrm>
            <a:off x="507019" y="2459504"/>
            <a:ext cx="3135993" cy="2251699"/>
          </a:xfrm>
        </p:spPr>
        <p:txBody>
          <a:bodyPr>
            <a:normAutofit/>
          </a:bodyPr>
          <a:lstStyle/>
          <a:p>
            <a:pPr marL="0" indent="0">
              <a:buNone/>
            </a:pPr>
            <a:endParaRPr lang="de-DE" sz="5700" b="1" dirty="0">
              <a:latin typeface="Rockwell" panose="02060603020205020403" pitchFamily="18" charset="0"/>
            </a:endParaRPr>
          </a:p>
          <a:p>
            <a:pPr marL="0" indent="0">
              <a:buNone/>
            </a:pPr>
            <a:r>
              <a:rPr lang="de-DE" sz="5700" b="1" dirty="0">
                <a:latin typeface="Rockwell" panose="02060603020205020403" pitchFamily="18" charset="0"/>
              </a:rPr>
              <a:t>Cerif</a:t>
            </a:r>
            <a:r>
              <a:rPr lang="de-DE" sz="5700" baseline="30000" dirty="0">
                <a:latin typeface="Rockwell" panose="02060603020205020403" pitchFamily="18" charset="0"/>
              </a:rPr>
              <a:t>8</a:t>
            </a:r>
            <a:endParaRPr lang="de-DE" sz="4400" baseline="30000"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r>
              <a:rPr lang="de-DE" dirty="0"/>
              <a:t> 8 vgl. </a:t>
            </a:r>
            <a:r>
              <a:rPr lang="de-DE" dirty="0" err="1"/>
              <a:t>Eurocris</a:t>
            </a:r>
            <a:r>
              <a:rPr lang="de-DE" dirty="0"/>
              <a:t> 2013</a:t>
            </a:r>
          </a:p>
        </p:txBody>
      </p:sp>
      <p:sp>
        <p:nvSpPr>
          <p:cNvPr id="18" name="Sprechblase: rechteckig 17">
            <a:extLst>
              <a:ext uri="{FF2B5EF4-FFF2-40B4-BE49-F238E27FC236}">
                <a16:creationId xmlns:a16="http://schemas.microsoft.com/office/drawing/2014/main" id="{906F893B-A487-4098-B14F-E8531680FA1B}"/>
              </a:ext>
            </a:extLst>
          </p:cNvPr>
          <p:cNvSpPr/>
          <p:nvPr/>
        </p:nvSpPr>
        <p:spPr>
          <a:xfrm>
            <a:off x="4038600" y="867905"/>
            <a:ext cx="7608757" cy="5443995"/>
          </a:xfrm>
          <a:prstGeom prst="wedgeRectCallout">
            <a:avLst>
              <a:gd name="adj1" fmla="val -67087"/>
              <a:gd name="adj2" fmla="val -2929"/>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11703CFB-D7EE-45CF-8213-8A9409235ED0}"/>
              </a:ext>
            </a:extLst>
          </p:cNvPr>
          <p:cNvSpPr/>
          <p:nvPr/>
        </p:nvSpPr>
        <p:spPr>
          <a:xfrm>
            <a:off x="4613329" y="2459504"/>
            <a:ext cx="6638440" cy="2246769"/>
          </a:xfrm>
          <a:prstGeom prst="rect">
            <a:avLst/>
          </a:prstGeom>
        </p:spPr>
        <p:txBody>
          <a:bodyPr wrap="square">
            <a:spAutoFit/>
          </a:bodyPr>
          <a:lstStyle/>
          <a:p>
            <a:pPr marL="342900" indent="-342900">
              <a:buFont typeface="Arial" panose="020B0604020202020204" pitchFamily="34" charset="0"/>
              <a:buChar char="•"/>
            </a:pPr>
            <a:r>
              <a:rPr lang="de-DE" sz="2800" dirty="0"/>
              <a:t>einheitliches europäisches Forschungsinformationsformat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Non-profit Organisation </a:t>
            </a:r>
            <a:r>
              <a:rPr lang="de-DE" sz="2800" dirty="0" err="1"/>
              <a:t>euroCRIS</a:t>
            </a:r>
            <a:r>
              <a:rPr lang="de-DE" sz="2800" dirty="0"/>
              <a:t> (</a:t>
            </a:r>
            <a:r>
              <a:rPr lang="de-DE" sz="2800" b="1" dirty="0" err="1"/>
              <a:t>C</a:t>
            </a:r>
            <a:r>
              <a:rPr lang="de-DE" sz="2800" dirty="0" err="1"/>
              <a:t>urrent</a:t>
            </a:r>
            <a:r>
              <a:rPr lang="de-DE" sz="2800" dirty="0"/>
              <a:t> </a:t>
            </a:r>
            <a:r>
              <a:rPr lang="de-DE" sz="2800" b="1" dirty="0"/>
              <a:t>R</a:t>
            </a:r>
            <a:r>
              <a:rPr lang="de-DE" sz="2800" dirty="0"/>
              <a:t>esearch </a:t>
            </a:r>
            <a:r>
              <a:rPr lang="de-DE" sz="2800" b="1" dirty="0"/>
              <a:t>I</a:t>
            </a:r>
            <a:r>
              <a:rPr lang="de-DE" sz="2800" dirty="0"/>
              <a:t>nformation </a:t>
            </a:r>
            <a:r>
              <a:rPr lang="de-DE" sz="2800" b="1" dirty="0"/>
              <a:t>S</a:t>
            </a:r>
            <a:r>
              <a:rPr lang="de-DE" sz="2800" dirty="0"/>
              <a:t>ystem)</a:t>
            </a:r>
          </a:p>
        </p:txBody>
      </p:sp>
      <p:pic>
        <p:nvPicPr>
          <p:cNvPr id="2050" name="Picture 2" descr="Bildergebnis für cerif">
            <a:extLst>
              <a:ext uri="{FF2B5EF4-FFF2-40B4-BE49-F238E27FC236}">
                <a16:creationId xmlns:a16="http://schemas.microsoft.com/office/drawing/2014/main" id="{023D27F7-294E-490B-A764-BB371B0EF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43" y="1130535"/>
            <a:ext cx="2042813" cy="169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63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2477E-B21E-488F-8D1F-07CB4EF7B4C8}"/>
              </a:ext>
            </a:extLst>
          </p:cNvPr>
          <p:cNvSpPr>
            <a:spLocks noGrp="1"/>
          </p:cNvSpPr>
          <p:nvPr>
            <p:ph type="title"/>
          </p:nvPr>
        </p:nvSpPr>
        <p:spPr/>
        <p:txBody>
          <a:bodyPr/>
          <a:lstStyle/>
          <a:p>
            <a:r>
              <a:rPr lang="de-DE" b="1" dirty="0" err="1">
                <a:latin typeface="Rockwell" panose="02060603020205020403" pitchFamily="18" charset="0"/>
              </a:rPr>
              <a:t>Cerif</a:t>
            </a:r>
            <a:endParaRPr lang="de-DE" b="1" dirty="0">
              <a:latin typeface="Rockwell" panose="02060603020205020403" pitchFamily="18" charset="0"/>
            </a:endParaRPr>
          </a:p>
        </p:txBody>
      </p:sp>
      <p:sp>
        <p:nvSpPr>
          <p:cNvPr id="3" name="Inhaltsplatzhalter 2">
            <a:extLst>
              <a:ext uri="{FF2B5EF4-FFF2-40B4-BE49-F238E27FC236}">
                <a16:creationId xmlns:a16="http://schemas.microsoft.com/office/drawing/2014/main" id="{2FC0ADD0-30C1-4CE0-A54B-46CC69498811}"/>
              </a:ext>
            </a:extLst>
          </p:cNvPr>
          <p:cNvSpPr>
            <a:spLocks noGrp="1"/>
          </p:cNvSpPr>
          <p:nvPr>
            <p:ph idx="1"/>
          </p:nvPr>
        </p:nvSpPr>
        <p:spPr/>
        <p:txBody>
          <a:bodyPr/>
          <a:lstStyle/>
          <a:p>
            <a:r>
              <a:rPr lang="de-DE" dirty="0"/>
              <a:t>Frei nutzbar durch CC-Lizenz, darf allerdings nicht verändert werden</a:t>
            </a:r>
          </a:p>
          <a:p>
            <a:pPr marL="0" indent="0">
              <a:buNone/>
            </a:pPr>
            <a:endParaRPr lang="de-DE" dirty="0"/>
          </a:p>
          <a:p>
            <a:r>
              <a:rPr lang="de-DE" dirty="0"/>
              <a:t>Konferenzbeschreibung ist in </a:t>
            </a:r>
            <a:r>
              <a:rPr lang="de-DE" b="1" dirty="0"/>
              <a:t>geringem Umfang </a:t>
            </a:r>
            <a:r>
              <a:rPr lang="de-DE" dirty="0"/>
              <a:t>möglich </a:t>
            </a:r>
          </a:p>
          <a:p>
            <a:pPr marL="0" indent="0">
              <a:buNone/>
            </a:pPr>
            <a:endParaRPr lang="de-DE" dirty="0"/>
          </a:p>
          <a:p>
            <a:r>
              <a:rPr lang="de-DE" b="1" dirty="0"/>
              <a:t>Vertrauenswürdigkeit gegeben</a:t>
            </a:r>
            <a:r>
              <a:rPr lang="de-DE" dirty="0"/>
              <a:t>, durch Sponsoren der Branche wie Exlibris</a:t>
            </a:r>
          </a:p>
          <a:p>
            <a:endParaRPr lang="de-DE" dirty="0"/>
          </a:p>
          <a:p>
            <a:r>
              <a:rPr lang="de-DE" dirty="0"/>
              <a:t>Generell finden Aktualisierungen statt, aktuelle Version </a:t>
            </a:r>
            <a:r>
              <a:rPr lang="de-DE" dirty="0" err="1"/>
              <a:t>Cerif</a:t>
            </a:r>
            <a:r>
              <a:rPr lang="de-DE" dirty="0"/>
              <a:t> 1.6 wurde jedoch </a:t>
            </a:r>
            <a:r>
              <a:rPr lang="de-DE" b="1" dirty="0"/>
              <a:t>zuletzt 2013 </a:t>
            </a:r>
            <a:r>
              <a:rPr lang="de-DE" dirty="0"/>
              <a:t>überarbeitet</a:t>
            </a:r>
          </a:p>
          <a:p>
            <a:endParaRPr lang="de-DE"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endParaRPr lang="de-DE" dirty="0"/>
          </a:p>
        </p:txBody>
      </p:sp>
      <p:pic>
        <p:nvPicPr>
          <p:cNvPr id="6" name="Picture 2" descr="Bildergebnis für cerif">
            <a:extLst>
              <a:ext uri="{FF2B5EF4-FFF2-40B4-BE49-F238E27FC236}">
                <a16:creationId xmlns:a16="http://schemas.microsoft.com/office/drawing/2014/main" id="{B15B8D6C-59CC-4DCB-87E2-5DDD01E0C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555" y="179131"/>
            <a:ext cx="159516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63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C1790C8-AE37-4A8E-A348-478845CAC0C0}"/>
              </a:ext>
            </a:extLst>
          </p:cNvPr>
          <p:cNvSpPr>
            <a:spLocks noGrp="1"/>
          </p:cNvSpPr>
          <p:nvPr>
            <p:ph sz="half" idx="1"/>
          </p:nvPr>
        </p:nvSpPr>
        <p:spPr>
          <a:xfrm>
            <a:off x="417448" y="3136589"/>
            <a:ext cx="3135993" cy="2251699"/>
          </a:xfrm>
        </p:spPr>
        <p:txBody>
          <a:bodyPr>
            <a:normAutofit fontScale="70000" lnSpcReduction="20000"/>
          </a:bodyPr>
          <a:lstStyle/>
          <a:p>
            <a:pPr marL="0" indent="0">
              <a:buNone/>
            </a:pPr>
            <a:endParaRPr lang="de-DE" sz="5700" b="1" dirty="0">
              <a:latin typeface="Rockwell" panose="02060603020205020403" pitchFamily="18" charset="0"/>
            </a:endParaRPr>
          </a:p>
          <a:p>
            <a:pPr marL="0" indent="0">
              <a:buNone/>
            </a:pPr>
            <a:r>
              <a:rPr lang="de-DE" sz="5700" b="1" dirty="0">
                <a:latin typeface="Rockwell" panose="02060603020205020403" pitchFamily="18" charset="0"/>
              </a:rPr>
              <a:t>The Conference Ontology</a:t>
            </a:r>
            <a:r>
              <a:rPr lang="de-DE" sz="5700" baseline="30000" dirty="0">
                <a:latin typeface="Rockwell" panose="02060603020205020403" pitchFamily="18" charset="0"/>
              </a:rPr>
              <a:t>9</a:t>
            </a:r>
            <a:endParaRPr lang="de-DE" sz="4400" baseline="30000"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r>
              <a:rPr lang="de-DE" dirty="0"/>
              <a:t>9 vgl. </a:t>
            </a:r>
            <a:r>
              <a:rPr lang="de-DE" dirty="0" err="1"/>
              <a:t>Gangemi</a:t>
            </a:r>
            <a:r>
              <a:rPr lang="de-DE" dirty="0"/>
              <a:t> u.a. o.J.</a:t>
            </a:r>
          </a:p>
        </p:txBody>
      </p:sp>
      <p:sp>
        <p:nvSpPr>
          <p:cNvPr id="18" name="Sprechblase: rechteckig 17">
            <a:extLst>
              <a:ext uri="{FF2B5EF4-FFF2-40B4-BE49-F238E27FC236}">
                <a16:creationId xmlns:a16="http://schemas.microsoft.com/office/drawing/2014/main" id="{906F893B-A487-4098-B14F-E8531680FA1B}"/>
              </a:ext>
            </a:extLst>
          </p:cNvPr>
          <p:cNvSpPr/>
          <p:nvPr/>
        </p:nvSpPr>
        <p:spPr>
          <a:xfrm>
            <a:off x="4038600" y="867905"/>
            <a:ext cx="7608757" cy="5443995"/>
          </a:xfrm>
          <a:prstGeom prst="wedgeRectCallout">
            <a:avLst>
              <a:gd name="adj1" fmla="val -60597"/>
              <a:gd name="adj2" fmla="val -1921"/>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11703CFB-D7EE-45CF-8213-8A9409235ED0}"/>
              </a:ext>
            </a:extLst>
          </p:cNvPr>
          <p:cNvSpPr/>
          <p:nvPr/>
        </p:nvSpPr>
        <p:spPr>
          <a:xfrm>
            <a:off x="4523758" y="1604743"/>
            <a:ext cx="6638440" cy="3539430"/>
          </a:xfrm>
          <a:prstGeom prst="rect">
            <a:avLst/>
          </a:prstGeom>
        </p:spPr>
        <p:txBody>
          <a:bodyPr wrap="square">
            <a:spAutoFit/>
          </a:bodyPr>
          <a:lstStyle/>
          <a:p>
            <a:pPr marL="285750" indent="-285750">
              <a:buFont typeface="Arial" panose="020B0604020202020204" pitchFamily="34" charset="0"/>
              <a:buChar char="•"/>
            </a:pPr>
            <a:r>
              <a:rPr lang="de-DE" sz="2800" dirty="0"/>
              <a:t>in sich geschlossene Ontologie zur Modellierung von Wissen über Konferenzen</a:t>
            </a:r>
          </a:p>
          <a:p>
            <a:endParaRPr lang="de-DE" sz="2800" dirty="0"/>
          </a:p>
          <a:p>
            <a:pPr marL="285750" indent="-285750">
              <a:buFont typeface="Arial" panose="020B0604020202020204" pitchFamily="34" charset="0"/>
              <a:buChar char="•"/>
            </a:pPr>
            <a:r>
              <a:rPr lang="de-DE" sz="2800" dirty="0"/>
              <a:t>verwendet Ontologie-Design-Praktiken</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garantiert die Interoperabilität mit anderen einschlägigen Vokabularen  </a:t>
            </a:r>
          </a:p>
        </p:txBody>
      </p:sp>
      <p:pic>
        <p:nvPicPr>
          <p:cNvPr id="1028" name="Picture 4" descr="Bildergebnis für scholardata.org">
            <a:extLst>
              <a:ext uri="{FF2B5EF4-FFF2-40B4-BE49-F238E27FC236}">
                <a16:creationId xmlns:a16="http://schemas.microsoft.com/office/drawing/2014/main" id="{66F2DDC2-A668-49CB-B821-1C128FDB8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02" y="1400749"/>
            <a:ext cx="1735840" cy="173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75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2477E-B21E-488F-8D1F-07CB4EF7B4C8}"/>
              </a:ext>
            </a:extLst>
          </p:cNvPr>
          <p:cNvSpPr>
            <a:spLocks noGrp="1"/>
          </p:cNvSpPr>
          <p:nvPr>
            <p:ph type="title"/>
          </p:nvPr>
        </p:nvSpPr>
        <p:spPr>
          <a:xfrm>
            <a:off x="838200" y="460204"/>
            <a:ext cx="10973972" cy="1325563"/>
          </a:xfrm>
        </p:spPr>
        <p:txBody>
          <a:bodyPr>
            <a:normAutofit/>
          </a:bodyPr>
          <a:lstStyle/>
          <a:p>
            <a:r>
              <a:rPr lang="de-DE" b="1" dirty="0">
                <a:latin typeface="Rockwell" panose="02060603020205020403" pitchFamily="18" charset="0"/>
              </a:rPr>
              <a:t>The Conference </a:t>
            </a:r>
            <a:r>
              <a:rPr lang="de-DE" b="1" dirty="0" err="1">
                <a:latin typeface="Rockwell" panose="02060603020205020403" pitchFamily="18" charset="0"/>
              </a:rPr>
              <a:t>Ontology</a:t>
            </a:r>
            <a:endParaRPr lang="de-DE" b="1" dirty="0">
              <a:latin typeface="Rockwell" panose="02060603020205020403" pitchFamily="18" charset="0"/>
            </a:endParaRPr>
          </a:p>
        </p:txBody>
      </p:sp>
      <p:sp>
        <p:nvSpPr>
          <p:cNvPr id="3" name="Inhaltsplatzhalter 2">
            <a:extLst>
              <a:ext uri="{FF2B5EF4-FFF2-40B4-BE49-F238E27FC236}">
                <a16:creationId xmlns:a16="http://schemas.microsoft.com/office/drawing/2014/main" id="{2FC0ADD0-30C1-4CE0-A54B-46CC69498811}"/>
              </a:ext>
            </a:extLst>
          </p:cNvPr>
          <p:cNvSpPr>
            <a:spLocks noGrp="1"/>
          </p:cNvSpPr>
          <p:nvPr>
            <p:ph idx="1"/>
          </p:nvPr>
        </p:nvSpPr>
        <p:spPr>
          <a:xfrm>
            <a:off x="838200" y="2147887"/>
            <a:ext cx="10515600" cy="4029075"/>
          </a:xfrm>
        </p:spPr>
        <p:txBody>
          <a:bodyPr>
            <a:normAutofit/>
          </a:bodyPr>
          <a:lstStyle/>
          <a:p>
            <a:r>
              <a:rPr lang="de-DE" b="1" dirty="0"/>
              <a:t>Sehr umfassende </a:t>
            </a:r>
            <a:r>
              <a:rPr lang="de-DE" dirty="0"/>
              <a:t>Beschreibung</a:t>
            </a:r>
          </a:p>
          <a:p>
            <a:endParaRPr lang="de-DE" dirty="0"/>
          </a:p>
          <a:p>
            <a:r>
              <a:rPr lang="de-DE" dirty="0"/>
              <a:t>Website liefert </a:t>
            </a:r>
            <a:r>
              <a:rPr lang="de-DE" b="1" dirty="0"/>
              <a:t>wenige Informationen </a:t>
            </a:r>
            <a:r>
              <a:rPr lang="de-DE" dirty="0"/>
              <a:t>über die Geschichte und den Entstehungszusammenhang der Ontologie</a:t>
            </a:r>
          </a:p>
          <a:p>
            <a:endParaRPr lang="de-DE" dirty="0"/>
          </a:p>
          <a:p>
            <a:r>
              <a:rPr lang="de-DE" b="1" dirty="0"/>
              <a:t>Unkla</a:t>
            </a:r>
            <a:r>
              <a:rPr lang="de-DE" dirty="0"/>
              <a:t>r bleibt, wer Nutzer der Ontologie sind und ob diese laufend gepflegt wird (auch </a:t>
            </a:r>
            <a:r>
              <a:rPr lang="de-DE" dirty="0" err="1"/>
              <a:t>Social</a:t>
            </a:r>
            <a:r>
              <a:rPr lang="de-DE" dirty="0"/>
              <a:t>-Media Profile geben ebenfalls keinen Aufschluss)</a:t>
            </a:r>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endParaRPr lang="de-DE" dirty="0"/>
          </a:p>
        </p:txBody>
      </p:sp>
      <p:pic>
        <p:nvPicPr>
          <p:cNvPr id="5" name="Picture 4" descr="Bildergebnis für scholardata.org">
            <a:extLst>
              <a:ext uri="{FF2B5EF4-FFF2-40B4-BE49-F238E27FC236}">
                <a16:creationId xmlns:a16="http://schemas.microsoft.com/office/drawing/2014/main" id="{169B7D3A-0957-494F-8032-08DCF72EE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890" y="185737"/>
            <a:ext cx="1237910" cy="123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C1790C8-AE37-4A8E-A348-478845CAC0C0}"/>
              </a:ext>
            </a:extLst>
          </p:cNvPr>
          <p:cNvSpPr>
            <a:spLocks noGrp="1"/>
          </p:cNvSpPr>
          <p:nvPr>
            <p:ph sz="half" idx="1"/>
          </p:nvPr>
        </p:nvSpPr>
        <p:spPr>
          <a:xfrm>
            <a:off x="310896" y="2755015"/>
            <a:ext cx="3439694" cy="2251699"/>
          </a:xfrm>
        </p:spPr>
        <p:txBody>
          <a:bodyPr>
            <a:normAutofit/>
          </a:bodyPr>
          <a:lstStyle/>
          <a:p>
            <a:pPr marL="0" indent="0">
              <a:buNone/>
            </a:pPr>
            <a:endParaRPr lang="de-DE" sz="5700" b="1" dirty="0">
              <a:latin typeface="Rockwell" panose="02060603020205020403" pitchFamily="18" charset="0"/>
            </a:endParaRPr>
          </a:p>
          <a:p>
            <a:pPr marL="0" indent="0">
              <a:buNone/>
            </a:pPr>
            <a:r>
              <a:rPr lang="de-DE" sz="5700" b="1" dirty="0">
                <a:latin typeface="Rockwell" panose="02060603020205020403" pitchFamily="18" charset="0"/>
              </a:rPr>
              <a:t>Crossef</a:t>
            </a:r>
            <a:r>
              <a:rPr lang="de-DE" sz="5700" baseline="30000" dirty="0">
                <a:latin typeface="Rockwell" panose="02060603020205020403" pitchFamily="18" charset="0"/>
              </a:rPr>
              <a:t>10</a:t>
            </a:r>
            <a:endParaRPr lang="de-DE" sz="4400" baseline="30000" dirty="0"/>
          </a:p>
        </p:txBody>
      </p:sp>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a:xfrm>
            <a:off x="4038600" y="6492875"/>
            <a:ext cx="4114800" cy="365125"/>
          </a:xfrm>
        </p:spPr>
        <p:txBody>
          <a:bodyPr/>
          <a:lstStyle/>
          <a:p>
            <a:r>
              <a:rPr lang="de-DE" dirty="0"/>
              <a:t>10 vgl. Crossref 2019a,  Crossref 2019c </a:t>
            </a:r>
          </a:p>
        </p:txBody>
      </p:sp>
      <p:sp>
        <p:nvSpPr>
          <p:cNvPr id="18" name="Sprechblase: rechteckig 17">
            <a:extLst>
              <a:ext uri="{FF2B5EF4-FFF2-40B4-BE49-F238E27FC236}">
                <a16:creationId xmlns:a16="http://schemas.microsoft.com/office/drawing/2014/main" id="{906F893B-A487-4098-B14F-E8531680FA1B}"/>
              </a:ext>
            </a:extLst>
          </p:cNvPr>
          <p:cNvSpPr/>
          <p:nvPr/>
        </p:nvSpPr>
        <p:spPr>
          <a:xfrm>
            <a:off x="4038600" y="867905"/>
            <a:ext cx="7608757" cy="5443995"/>
          </a:xfrm>
          <a:prstGeom prst="wedgeRectCallout">
            <a:avLst>
              <a:gd name="adj1" fmla="val -68048"/>
              <a:gd name="adj2" fmla="val -225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de-DE" sz="2400" dirty="0">
                <a:solidFill>
                  <a:schemeClr val="tx1"/>
                </a:solidFill>
              </a:rPr>
              <a:t>mitgliederbasierte Non-Profit-Organisation </a:t>
            </a:r>
          </a:p>
          <a:p>
            <a:pPr marL="800100" lvl="1" indent="-342900">
              <a:buFont typeface="Arial" panose="020B0604020202020204" pitchFamily="34" charset="0"/>
              <a:buChar char="•"/>
            </a:pPr>
            <a:endParaRPr lang="de-DE" sz="2400" dirty="0">
              <a:solidFill>
                <a:schemeClr val="tx1"/>
              </a:solidFill>
            </a:endParaRPr>
          </a:p>
          <a:p>
            <a:pPr marL="800100" lvl="1" indent="-342900">
              <a:buFont typeface="Arial" panose="020B0604020202020204" pitchFamily="34" charset="0"/>
              <a:buChar char="•"/>
            </a:pPr>
            <a:r>
              <a:rPr lang="de-DE" sz="2400" dirty="0">
                <a:solidFill>
                  <a:schemeClr val="tx1"/>
                </a:solidFill>
              </a:rPr>
              <a:t>Forschungsergebnisse finden, verlinken, bewerten, zitieren</a:t>
            </a:r>
          </a:p>
          <a:p>
            <a:pPr marL="800100" lvl="1" indent="-342900">
              <a:buFont typeface="Arial" panose="020B0604020202020204" pitchFamily="34" charset="0"/>
              <a:buChar char="•"/>
            </a:pPr>
            <a:endParaRPr lang="de-DE" sz="2400" dirty="0">
              <a:solidFill>
                <a:schemeClr val="tx1"/>
              </a:solidFill>
            </a:endParaRPr>
          </a:p>
          <a:p>
            <a:pPr marL="800100" lvl="1" indent="-342900">
              <a:buFont typeface="Arial" panose="020B0604020202020204" pitchFamily="34" charset="0"/>
              <a:buChar char="•"/>
            </a:pPr>
            <a:r>
              <a:rPr lang="de-DE" sz="2400" dirty="0">
                <a:solidFill>
                  <a:schemeClr val="tx1"/>
                </a:solidFill>
              </a:rPr>
              <a:t>Verwaltung und Pflege einer Datenbank mit Metadaten</a:t>
            </a:r>
          </a:p>
          <a:p>
            <a:pPr lvl="1"/>
            <a:endParaRPr lang="de-DE" sz="2400" dirty="0">
              <a:solidFill>
                <a:schemeClr val="tx1"/>
              </a:solidFill>
            </a:endParaRPr>
          </a:p>
          <a:p>
            <a:pPr marL="800100" lvl="1" indent="-342900">
              <a:buFont typeface="Arial" panose="020B0604020202020204" pitchFamily="34" charset="0"/>
              <a:buChar char="•"/>
            </a:pPr>
            <a:r>
              <a:rPr lang="de-DE" sz="2400" dirty="0">
                <a:solidFill>
                  <a:schemeClr val="tx1"/>
                </a:solidFill>
              </a:rPr>
              <a:t>Verweis über Indikatoren auf Online-Inhalte oder weiterführende Informationen zum Kontext</a:t>
            </a:r>
          </a:p>
          <a:p>
            <a:pPr algn="ctr"/>
            <a:endParaRPr lang="de-DE" dirty="0"/>
          </a:p>
        </p:txBody>
      </p:sp>
      <p:pic>
        <p:nvPicPr>
          <p:cNvPr id="1026" name="Picture 2" descr="Logo">
            <a:extLst>
              <a:ext uri="{FF2B5EF4-FFF2-40B4-BE49-F238E27FC236}">
                <a16:creationId xmlns:a16="http://schemas.microsoft.com/office/drawing/2014/main" id="{27C5A1D9-92A7-4A36-BA0C-1E2926802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18" y="1435680"/>
            <a:ext cx="2029195" cy="131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68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56D6E55-FCD9-4184-B319-7536B9A54CED}"/>
              </a:ext>
            </a:extLst>
          </p:cNvPr>
          <p:cNvSpPr>
            <a:spLocks noGrp="1"/>
          </p:cNvSpPr>
          <p:nvPr>
            <p:ph type="title"/>
          </p:nvPr>
        </p:nvSpPr>
        <p:spPr/>
        <p:txBody>
          <a:bodyPr/>
          <a:lstStyle/>
          <a:p>
            <a:r>
              <a:rPr lang="de-DE" b="1" dirty="0">
                <a:latin typeface="Rockwell" panose="02060603020205020403" pitchFamily="18" charset="0"/>
              </a:rPr>
              <a:t>Crossref</a:t>
            </a:r>
          </a:p>
        </p:txBody>
      </p:sp>
      <p:sp>
        <p:nvSpPr>
          <p:cNvPr id="7" name="Inhaltsplatzhalter 6">
            <a:extLst>
              <a:ext uri="{FF2B5EF4-FFF2-40B4-BE49-F238E27FC236}">
                <a16:creationId xmlns:a16="http://schemas.microsoft.com/office/drawing/2014/main" id="{5E7E71CE-8C0D-4C73-8D44-18E595D8960F}"/>
              </a:ext>
            </a:extLst>
          </p:cNvPr>
          <p:cNvSpPr>
            <a:spLocks noGrp="1"/>
          </p:cNvSpPr>
          <p:nvPr>
            <p:ph idx="1"/>
          </p:nvPr>
        </p:nvSpPr>
        <p:spPr/>
        <p:txBody>
          <a:bodyPr>
            <a:normAutofit fontScale="92500" lnSpcReduction="10000"/>
          </a:bodyPr>
          <a:lstStyle/>
          <a:p>
            <a:r>
              <a:rPr lang="de-DE" dirty="0"/>
              <a:t>Metadaten stammen von den jeweiligen Lieferanten der Metadaten </a:t>
            </a:r>
            <a:br>
              <a:rPr lang="de-DE" dirty="0"/>
            </a:br>
            <a:r>
              <a:rPr lang="de-DE" dirty="0">
                <a:sym typeface="Wingdings" panose="05000000000000000000" pitchFamily="2" charset="2"/>
              </a:rPr>
              <a:t> </a:t>
            </a:r>
            <a:r>
              <a:rPr lang="de-DE" b="1" dirty="0">
                <a:sym typeface="Wingdings" panose="05000000000000000000" pitchFamily="2" charset="2"/>
              </a:rPr>
              <a:t>keine pauschale </a:t>
            </a:r>
            <a:r>
              <a:rPr lang="de-DE" b="1" dirty="0"/>
              <a:t>Aussage zur Lizensierung möglich </a:t>
            </a:r>
            <a:br>
              <a:rPr lang="de-DE" dirty="0"/>
            </a:br>
            <a:r>
              <a:rPr lang="de-DE" dirty="0">
                <a:sym typeface="Wingdings" panose="05000000000000000000" pitchFamily="2" charset="2"/>
              </a:rPr>
              <a:t></a:t>
            </a:r>
            <a:r>
              <a:rPr lang="de-DE" dirty="0"/>
              <a:t> jeder Lieferant bestimmt selbst</a:t>
            </a:r>
          </a:p>
          <a:p>
            <a:pPr marL="0" indent="0">
              <a:buNone/>
            </a:pPr>
            <a:endParaRPr lang="de-DE" dirty="0"/>
          </a:p>
          <a:p>
            <a:r>
              <a:rPr lang="de-DE" dirty="0"/>
              <a:t>Mitglieder werden auf Antrag aufgenommen und vorher geprüft</a:t>
            </a:r>
            <a:br>
              <a:rPr lang="de-DE" dirty="0"/>
            </a:br>
            <a:r>
              <a:rPr lang="de-DE" dirty="0">
                <a:sym typeface="Wingdings" panose="05000000000000000000" pitchFamily="2" charset="2"/>
              </a:rPr>
              <a:t> </a:t>
            </a:r>
            <a:r>
              <a:rPr lang="de-DE" dirty="0"/>
              <a:t>Einhaltung der </a:t>
            </a:r>
            <a:r>
              <a:rPr lang="de-DE" b="1" dirty="0"/>
              <a:t>Qualität gewährleistet</a:t>
            </a:r>
            <a:r>
              <a:rPr lang="de-DE" dirty="0"/>
              <a:t>	</a:t>
            </a:r>
          </a:p>
          <a:p>
            <a:pPr marL="0" indent="0">
              <a:buNone/>
            </a:pPr>
            <a:endParaRPr lang="de-DE" dirty="0"/>
          </a:p>
          <a:p>
            <a:r>
              <a:rPr lang="de-DE" dirty="0"/>
              <a:t>Konferenzbeschreibung </a:t>
            </a:r>
            <a:r>
              <a:rPr lang="de-DE" b="1" dirty="0"/>
              <a:t>wenig umfangreich </a:t>
            </a:r>
          </a:p>
          <a:p>
            <a:pPr marL="0" indent="0">
              <a:buNone/>
            </a:pPr>
            <a:endParaRPr lang="de-DE" dirty="0"/>
          </a:p>
          <a:p>
            <a:r>
              <a:rPr lang="de-DE" dirty="0"/>
              <a:t>Ein Identifier für Konferenzen existiert noch nicht, soll in Zukunft eingebunden werden </a:t>
            </a:r>
            <a:r>
              <a:rPr lang="de-DE" dirty="0">
                <a:sym typeface="Wingdings" panose="05000000000000000000" pitchFamily="2" charset="2"/>
              </a:rPr>
              <a:t> </a:t>
            </a:r>
            <a:r>
              <a:rPr lang="de-DE" b="1" dirty="0" err="1">
                <a:sym typeface="Wingdings" panose="05000000000000000000" pitchFamily="2" charset="2"/>
              </a:rPr>
              <a:t>ConfRef</a:t>
            </a:r>
            <a:endParaRPr lang="de-DE" b="1" dirty="0"/>
          </a:p>
        </p:txBody>
      </p:sp>
      <p:sp>
        <p:nvSpPr>
          <p:cNvPr id="5" name="Fußzeilenplatzhalter 4">
            <a:extLst>
              <a:ext uri="{FF2B5EF4-FFF2-40B4-BE49-F238E27FC236}">
                <a16:creationId xmlns:a16="http://schemas.microsoft.com/office/drawing/2014/main" id="{150A964F-2EA7-4E41-9AF3-D4B1B38A246B}"/>
              </a:ext>
            </a:extLst>
          </p:cNvPr>
          <p:cNvSpPr>
            <a:spLocks noGrp="1"/>
          </p:cNvSpPr>
          <p:nvPr>
            <p:ph type="ftr" sz="quarter" idx="11"/>
          </p:nvPr>
        </p:nvSpPr>
        <p:spPr/>
        <p:txBody>
          <a:bodyPr/>
          <a:lstStyle/>
          <a:p>
            <a:endParaRPr lang="de-DE"/>
          </a:p>
        </p:txBody>
      </p:sp>
      <p:pic>
        <p:nvPicPr>
          <p:cNvPr id="8" name="Picture 2" descr="Logo">
            <a:extLst>
              <a:ext uri="{FF2B5EF4-FFF2-40B4-BE49-F238E27FC236}">
                <a16:creationId xmlns:a16="http://schemas.microsoft.com/office/drawing/2014/main" id="{3AD34192-17B4-466A-B7C1-F44C3A301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126" y="122577"/>
            <a:ext cx="2029195" cy="131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04B20-0239-4339-8E5D-1E38DEFB89C2}"/>
              </a:ext>
            </a:extLst>
          </p:cNvPr>
          <p:cNvSpPr>
            <a:spLocks noGrp="1"/>
          </p:cNvSpPr>
          <p:nvPr>
            <p:ph type="title"/>
          </p:nvPr>
        </p:nvSpPr>
        <p:spPr/>
        <p:txBody>
          <a:bodyPr/>
          <a:lstStyle/>
          <a:p>
            <a:r>
              <a:rPr lang="de-DE" b="1" dirty="0">
                <a:latin typeface="Rockwell" panose="02060603020205020403" pitchFamily="18" charset="0"/>
              </a:rPr>
              <a:t>Es wäre spannend wenn...</a:t>
            </a:r>
          </a:p>
        </p:txBody>
      </p:sp>
      <p:sp>
        <p:nvSpPr>
          <p:cNvPr id="4" name="Fußzeilenplatzhalter 3">
            <a:extLst>
              <a:ext uri="{FF2B5EF4-FFF2-40B4-BE49-F238E27FC236}">
                <a16:creationId xmlns:a16="http://schemas.microsoft.com/office/drawing/2014/main" id="{185F4181-005E-4BAF-90F0-67CF5994C8E8}"/>
              </a:ext>
            </a:extLst>
          </p:cNvPr>
          <p:cNvSpPr>
            <a:spLocks noGrp="1"/>
          </p:cNvSpPr>
          <p:nvPr>
            <p:ph type="ftr" sz="quarter" idx="11"/>
          </p:nvPr>
        </p:nvSpPr>
        <p:spPr/>
        <p:txBody>
          <a:bodyPr/>
          <a:lstStyle/>
          <a:p>
            <a:endParaRPr lang="de-DE"/>
          </a:p>
        </p:txBody>
      </p:sp>
      <p:sp>
        <p:nvSpPr>
          <p:cNvPr id="5" name="Rechteck 4">
            <a:extLst>
              <a:ext uri="{FF2B5EF4-FFF2-40B4-BE49-F238E27FC236}">
                <a16:creationId xmlns:a16="http://schemas.microsoft.com/office/drawing/2014/main" id="{DB84916C-2CD9-4FF5-BBAB-B3DF061AFA66}"/>
              </a:ext>
            </a:extLst>
          </p:cNvPr>
          <p:cNvSpPr/>
          <p:nvPr/>
        </p:nvSpPr>
        <p:spPr>
          <a:xfrm>
            <a:off x="1449049" y="2151743"/>
            <a:ext cx="1923738" cy="321473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prechblase: rechteckig 7">
            <a:extLst>
              <a:ext uri="{FF2B5EF4-FFF2-40B4-BE49-F238E27FC236}">
                <a16:creationId xmlns:a16="http://schemas.microsoft.com/office/drawing/2014/main" id="{B2D8D887-B4FA-46A9-9236-D97E06B91909}"/>
              </a:ext>
            </a:extLst>
          </p:cNvPr>
          <p:cNvSpPr/>
          <p:nvPr/>
        </p:nvSpPr>
        <p:spPr>
          <a:xfrm>
            <a:off x="4572000" y="2026145"/>
            <a:ext cx="6417366" cy="3465929"/>
          </a:xfrm>
          <a:prstGeom prst="wedgeRectCallout">
            <a:avLst>
              <a:gd name="adj1" fmla="val -65928"/>
              <a:gd name="adj2" fmla="val -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2800" dirty="0"/>
              <a:t>... man die Teilnahme an einer Konferenz </a:t>
            </a:r>
            <a:r>
              <a:rPr lang="de-DE" sz="2800" b="1" dirty="0"/>
              <a:t>sichtbar</a:t>
            </a:r>
            <a:r>
              <a:rPr lang="de-DE" sz="2800" dirty="0"/>
              <a:t> und auch </a:t>
            </a:r>
            <a:r>
              <a:rPr lang="de-DE" sz="2800" b="1" dirty="0"/>
              <a:t>bewertbar</a:t>
            </a:r>
            <a:r>
              <a:rPr lang="de-DE" sz="2800" dirty="0"/>
              <a:t> machen könnte!</a:t>
            </a:r>
          </a:p>
        </p:txBody>
      </p:sp>
      <p:pic>
        <p:nvPicPr>
          <p:cNvPr id="6" name="Grafik 5" descr="Dozent">
            <a:extLst>
              <a:ext uri="{FF2B5EF4-FFF2-40B4-BE49-F238E27FC236}">
                <a16:creationId xmlns:a16="http://schemas.microsoft.com/office/drawing/2014/main" id="{7F7D48BF-03CB-4A2F-9C9A-5FD2AB904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757" y="2563316"/>
            <a:ext cx="2404539" cy="2404539"/>
          </a:xfrm>
          <a:prstGeom prst="rect">
            <a:avLst/>
          </a:prstGeom>
        </p:spPr>
      </p:pic>
    </p:spTree>
    <p:extLst>
      <p:ext uri="{BB962C8B-B14F-4D97-AF65-F5344CB8AC3E}">
        <p14:creationId xmlns:p14="http://schemas.microsoft.com/office/powerpoint/2010/main" val="207927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84039-575A-49D0-A64A-C87CB844B21E}"/>
              </a:ext>
            </a:extLst>
          </p:cNvPr>
          <p:cNvSpPr>
            <a:spLocks noGrp="1"/>
          </p:cNvSpPr>
          <p:nvPr>
            <p:ph type="title"/>
          </p:nvPr>
        </p:nvSpPr>
        <p:spPr/>
        <p:txBody>
          <a:bodyPr/>
          <a:lstStyle/>
          <a:p>
            <a:r>
              <a:rPr lang="de-DE" b="1" dirty="0">
                <a:latin typeface="Rockwell" panose="02060603020205020403" pitchFamily="18" charset="0"/>
              </a:rPr>
              <a:t>Gesamtbewertung</a:t>
            </a:r>
          </a:p>
        </p:txBody>
      </p:sp>
      <p:graphicFrame>
        <p:nvGraphicFramePr>
          <p:cNvPr id="5" name="Inhaltsplatzhalter 4">
            <a:extLst>
              <a:ext uri="{FF2B5EF4-FFF2-40B4-BE49-F238E27FC236}">
                <a16:creationId xmlns:a16="http://schemas.microsoft.com/office/drawing/2014/main" id="{E274C225-B4C2-4C6D-BF20-47533734DA6F}"/>
              </a:ext>
            </a:extLst>
          </p:cNvPr>
          <p:cNvGraphicFramePr>
            <a:graphicFrameLocks noGrp="1"/>
          </p:cNvGraphicFramePr>
          <p:nvPr>
            <p:ph idx="1"/>
            <p:extLst>
              <p:ext uri="{D42A27DB-BD31-4B8C-83A1-F6EECF244321}">
                <p14:modId xmlns:p14="http://schemas.microsoft.com/office/powerpoint/2010/main" val="25567605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A1A59721-A6B3-413A-9914-75EACB2F15AE}"/>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83364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84039-575A-49D0-A64A-C87CB844B21E}"/>
              </a:ext>
            </a:extLst>
          </p:cNvPr>
          <p:cNvSpPr>
            <a:spLocks noGrp="1"/>
          </p:cNvSpPr>
          <p:nvPr>
            <p:ph type="title"/>
          </p:nvPr>
        </p:nvSpPr>
        <p:spPr/>
        <p:txBody>
          <a:bodyPr/>
          <a:lstStyle/>
          <a:p>
            <a:r>
              <a:rPr lang="de-DE" b="1" dirty="0">
                <a:latin typeface="Rockwell" panose="02060603020205020403" pitchFamily="18" charset="0"/>
              </a:rPr>
              <a:t>Gesamtbewertung</a:t>
            </a:r>
          </a:p>
        </p:txBody>
      </p:sp>
      <p:graphicFrame>
        <p:nvGraphicFramePr>
          <p:cNvPr id="5" name="Inhaltsplatzhalter 4">
            <a:extLst>
              <a:ext uri="{FF2B5EF4-FFF2-40B4-BE49-F238E27FC236}">
                <a16:creationId xmlns:a16="http://schemas.microsoft.com/office/drawing/2014/main" id="{E274C225-B4C2-4C6D-BF20-47533734DA6F}"/>
              </a:ext>
            </a:extLst>
          </p:cNvPr>
          <p:cNvGraphicFramePr>
            <a:graphicFrameLocks noGrp="1"/>
          </p:cNvGraphicFramePr>
          <p:nvPr>
            <p:ph idx="1"/>
            <p:extLst>
              <p:ext uri="{D42A27DB-BD31-4B8C-83A1-F6EECF244321}">
                <p14:modId xmlns:p14="http://schemas.microsoft.com/office/powerpoint/2010/main" val="1110545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A1A59721-A6B3-413A-9914-75EACB2F15AE}"/>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424758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84039-575A-49D0-A64A-C87CB844B21E}"/>
              </a:ext>
            </a:extLst>
          </p:cNvPr>
          <p:cNvSpPr>
            <a:spLocks noGrp="1"/>
          </p:cNvSpPr>
          <p:nvPr>
            <p:ph type="title"/>
          </p:nvPr>
        </p:nvSpPr>
        <p:spPr/>
        <p:txBody>
          <a:bodyPr/>
          <a:lstStyle/>
          <a:p>
            <a:r>
              <a:rPr lang="de-DE" b="1" dirty="0">
                <a:latin typeface="Rockwell" panose="02060603020205020403" pitchFamily="18" charset="0"/>
              </a:rPr>
              <a:t>Gesamtbewertung</a:t>
            </a:r>
          </a:p>
        </p:txBody>
      </p:sp>
      <p:graphicFrame>
        <p:nvGraphicFramePr>
          <p:cNvPr id="5" name="Inhaltsplatzhalter 4">
            <a:extLst>
              <a:ext uri="{FF2B5EF4-FFF2-40B4-BE49-F238E27FC236}">
                <a16:creationId xmlns:a16="http://schemas.microsoft.com/office/drawing/2014/main" id="{E274C225-B4C2-4C6D-BF20-47533734DA6F}"/>
              </a:ext>
            </a:extLst>
          </p:cNvPr>
          <p:cNvGraphicFramePr>
            <a:graphicFrameLocks noGrp="1"/>
          </p:cNvGraphicFramePr>
          <p:nvPr>
            <p:ph idx="1"/>
            <p:extLst>
              <p:ext uri="{D42A27DB-BD31-4B8C-83A1-F6EECF244321}">
                <p14:modId xmlns:p14="http://schemas.microsoft.com/office/powerpoint/2010/main" val="32210826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A1A59721-A6B3-413A-9914-75EACB2F15AE}"/>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602721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84039-575A-49D0-A64A-C87CB844B21E}"/>
              </a:ext>
            </a:extLst>
          </p:cNvPr>
          <p:cNvSpPr>
            <a:spLocks noGrp="1"/>
          </p:cNvSpPr>
          <p:nvPr>
            <p:ph type="title"/>
          </p:nvPr>
        </p:nvSpPr>
        <p:spPr/>
        <p:txBody>
          <a:bodyPr/>
          <a:lstStyle/>
          <a:p>
            <a:r>
              <a:rPr lang="de-DE" b="1" dirty="0">
                <a:latin typeface="Rockwell" panose="02060603020205020403" pitchFamily="18" charset="0"/>
              </a:rPr>
              <a:t>Gesamtbewertung</a:t>
            </a:r>
          </a:p>
        </p:txBody>
      </p:sp>
      <p:graphicFrame>
        <p:nvGraphicFramePr>
          <p:cNvPr id="5" name="Inhaltsplatzhalter 4">
            <a:extLst>
              <a:ext uri="{FF2B5EF4-FFF2-40B4-BE49-F238E27FC236}">
                <a16:creationId xmlns:a16="http://schemas.microsoft.com/office/drawing/2014/main" id="{E274C225-B4C2-4C6D-BF20-47533734DA6F}"/>
              </a:ext>
            </a:extLst>
          </p:cNvPr>
          <p:cNvGraphicFramePr>
            <a:graphicFrameLocks noGrp="1"/>
          </p:cNvGraphicFramePr>
          <p:nvPr>
            <p:ph idx="1"/>
            <p:extLst>
              <p:ext uri="{D42A27DB-BD31-4B8C-83A1-F6EECF244321}">
                <p14:modId xmlns:p14="http://schemas.microsoft.com/office/powerpoint/2010/main" val="37125254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A1A59721-A6B3-413A-9914-75EACB2F15AE}"/>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229596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838200" y="379193"/>
            <a:ext cx="10515600" cy="1325563"/>
          </a:xfrm>
        </p:spPr>
        <p:txBody>
          <a:bodyPr/>
          <a:lstStyle/>
          <a:p>
            <a:r>
              <a:rPr lang="de-DE" b="1" dirty="0">
                <a:latin typeface="Rockwell" panose="02060603020205020403" pitchFamily="18" charset="0"/>
              </a:rPr>
              <a:t>Übersicht: Ergebnisse</a:t>
            </a:r>
          </a:p>
        </p:txBody>
      </p:sp>
      <p:graphicFrame>
        <p:nvGraphicFramePr>
          <p:cNvPr id="4" name="Tabelle 4">
            <a:extLst>
              <a:ext uri="{FF2B5EF4-FFF2-40B4-BE49-F238E27FC236}">
                <a16:creationId xmlns:a16="http://schemas.microsoft.com/office/drawing/2014/main" id="{49125AD5-8EC4-4998-86CB-E13287E2A5FF}"/>
              </a:ext>
            </a:extLst>
          </p:cNvPr>
          <p:cNvGraphicFramePr>
            <a:graphicFrameLocks noGrp="1"/>
          </p:cNvGraphicFramePr>
          <p:nvPr>
            <p:ph idx="1"/>
            <p:extLst>
              <p:ext uri="{D42A27DB-BD31-4B8C-83A1-F6EECF244321}">
                <p14:modId xmlns:p14="http://schemas.microsoft.com/office/powerpoint/2010/main" val="58541359"/>
              </p:ext>
            </p:extLst>
          </p:nvPr>
        </p:nvGraphicFramePr>
        <p:xfrm>
          <a:off x="767812" y="2203122"/>
          <a:ext cx="10656372" cy="4049052"/>
        </p:xfrm>
        <a:graphic>
          <a:graphicData uri="http://schemas.openxmlformats.org/drawingml/2006/table">
            <a:tbl>
              <a:tblPr firstRow="1" bandRow="1">
                <a:tableStyleId>{5940675A-B579-460E-94D1-54222C63F5DA}</a:tableStyleId>
              </a:tblPr>
              <a:tblGrid>
                <a:gridCol w="1643004">
                  <a:extLst>
                    <a:ext uri="{9D8B030D-6E8A-4147-A177-3AD203B41FA5}">
                      <a16:colId xmlns:a16="http://schemas.microsoft.com/office/drawing/2014/main" val="1267998059"/>
                    </a:ext>
                  </a:extLst>
                </a:gridCol>
                <a:gridCol w="1502228">
                  <a:extLst>
                    <a:ext uri="{9D8B030D-6E8A-4147-A177-3AD203B41FA5}">
                      <a16:colId xmlns:a16="http://schemas.microsoft.com/office/drawing/2014/main" val="607644189"/>
                    </a:ext>
                  </a:extLst>
                </a:gridCol>
                <a:gridCol w="1502228">
                  <a:extLst>
                    <a:ext uri="{9D8B030D-6E8A-4147-A177-3AD203B41FA5}">
                      <a16:colId xmlns:a16="http://schemas.microsoft.com/office/drawing/2014/main" val="433194043"/>
                    </a:ext>
                  </a:extLst>
                </a:gridCol>
                <a:gridCol w="1620959">
                  <a:extLst>
                    <a:ext uri="{9D8B030D-6E8A-4147-A177-3AD203B41FA5}">
                      <a16:colId xmlns:a16="http://schemas.microsoft.com/office/drawing/2014/main" val="2999276354"/>
                    </a:ext>
                  </a:extLst>
                </a:gridCol>
                <a:gridCol w="1383497">
                  <a:extLst>
                    <a:ext uri="{9D8B030D-6E8A-4147-A177-3AD203B41FA5}">
                      <a16:colId xmlns:a16="http://schemas.microsoft.com/office/drawing/2014/main" val="1962361430"/>
                    </a:ext>
                  </a:extLst>
                </a:gridCol>
                <a:gridCol w="1502228">
                  <a:extLst>
                    <a:ext uri="{9D8B030D-6E8A-4147-A177-3AD203B41FA5}">
                      <a16:colId xmlns:a16="http://schemas.microsoft.com/office/drawing/2014/main" val="1873369141"/>
                    </a:ext>
                  </a:extLst>
                </a:gridCol>
                <a:gridCol w="1502228">
                  <a:extLst>
                    <a:ext uri="{9D8B030D-6E8A-4147-A177-3AD203B41FA5}">
                      <a16:colId xmlns:a16="http://schemas.microsoft.com/office/drawing/2014/main" val="117283034"/>
                    </a:ext>
                  </a:extLst>
                </a:gridCol>
              </a:tblGrid>
              <a:tr h="1046618">
                <a:tc>
                  <a:txBody>
                    <a:bodyPr/>
                    <a:lstStyle/>
                    <a:p>
                      <a:pPr>
                        <a:lnSpc>
                          <a:spcPct val="107000"/>
                        </a:lnSpc>
                        <a:spcAft>
                          <a:spcPts val="0"/>
                        </a:spcAft>
                      </a:pPr>
                      <a:r>
                        <a:rPr lang="de-DE" sz="2400" b="1" dirty="0">
                          <a:effectLst/>
                          <a:latin typeface="+mn-lt"/>
                          <a:ea typeface="Calibri" panose="020F0502020204030204" pitchFamily="34" charset="0"/>
                          <a:cs typeface="Times New Roman" panose="02020603050405020304" pitchFamily="18" charset="0"/>
                        </a:rPr>
                        <a:t>Anbieter/</a:t>
                      </a:r>
                      <a:br>
                        <a:rPr lang="de-DE" sz="2400" b="1" dirty="0">
                          <a:effectLst/>
                          <a:latin typeface="+mn-lt"/>
                          <a:ea typeface="Calibri" panose="020F0502020204030204" pitchFamily="34" charset="0"/>
                          <a:cs typeface="Times New Roman" panose="02020603050405020304" pitchFamily="18" charset="0"/>
                        </a:rPr>
                      </a:br>
                      <a:r>
                        <a:rPr lang="de-DE" sz="2400" b="1" dirty="0">
                          <a:effectLst/>
                          <a:latin typeface="+mn-lt"/>
                          <a:ea typeface="Calibri" panose="020F0502020204030204" pitchFamily="34" charset="0"/>
                          <a:cs typeface="Times New Roman" panose="02020603050405020304" pitchFamily="18" charset="0"/>
                        </a:rPr>
                        <a:t>Prinzip</a:t>
                      </a:r>
                      <a:endParaRPr lang="de-DE"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de-DE" sz="2400" dirty="0" err="1">
                          <a:effectLst/>
                          <a:latin typeface="+mn-lt"/>
                          <a:ea typeface="Calibri" panose="020F0502020204030204" pitchFamily="34" charset="0"/>
                          <a:cs typeface="Times New Roman" panose="02020603050405020304" pitchFamily="18" charset="0"/>
                        </a:rPr>
                        <a:t>Cerif</a:t>
                      </a:r>
                      <a:endParaRPr lang="de-DE"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Crossref</a:t>
                      </a:r>
                    </a:p>
                  </a:txBody>
                  <a:tcPr marL="68580" marR="68580" marT="0" marB="0"/>
                </a:tc>
                <a:tc>
                  <a:txBody>
                    <a:bodyPr/>
                    <a:lstStyle/>
                    <a:p>
                      <a:pPr algn="l">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The Conference </a:t>
                      </a:r>
                      <a:r>
                        <a:rPr lang="de-DE" sz="2400" dirty="0" err="1">
                          <a:effectLst/>
                          <a:latin typeface="+mn-lt"/>
                          <a:ea typeface="Calibri" panose="020F0502020204030204" pitchFamily="34" charset="0"/>
                          <a:cs typeface="Times New Roman" panose="02020603050405020304" pitchFamily="18" charset="0"/>
                        </a:rPr>
                        <a:t>Ontology</a:t>
                      </a:r>
                      <a:endParaRPr lang="de-DE"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de-DE" sz="2400">
                          <a:effectLst/>
                          <a:latin typeface="+mn-lt"/>
                          <a:ea typeface="Calibri" panose="020F0502020204030204" pitchFamily="34" charset="0"/>
                          <a:cs typeface="Times New Roman" panose="02020603050405020304" pitchFamily="18" charset="0"/>
                        </a:rPr>
                        <a:t>GND</a:t>
                      </a:r>
                    </a:p>
                  </a:txBody>
                  <a:tcPr marL="68580" marR="68580" marT="0" marB="0"/>
                </a:tc>
                <a:tc>
                  <a:txBody>
                    <a:bodyPr/>
                    <a:lstStyle/>
                    <a:p>
                      <a:pPr algn="l">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Open-research</a:t>
                      </a:r>
                    </a:p>
                  </a:txBody>
                  <a:tcPr marL="68580" marR="68580" marT="0" marB="0"/>
                </a:tc>
                <a:tc>
                  <a:txBody>
                    <a:bodyPr/>
                    <a:lstStyle/>
                    <a:p>
                      <a:pPr algn="l">
                        <a:lnSpc>
                          <a:spcPct val="107000"/>
                        </a:lnSpc>
                        <a:spcAft>
                          <a:spcPts val="0"/>
                        </a:spcAft>
                      </a:pPr>
                      <a:r>
                        <a:rPr lang="de-DE" sz="2400" dirty="0" err="1">
                          <a:effectLst/>
                          <a:latin typeface="+mn-lt"/>
                          <a:ea typeface="Calibri" panose="020F0502020204030204" pitchFamily="34" charset="0"/>
                          <a:cs typeface="Times New Roman" panose="02020603050405020304" pitchFamily="18" charset="0"/>
                        </a:rPr>
                        <a:t>Wikidata</a:t>
                      </a:r>
                      <a:endParaRPr lang="de-DE"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046957"/>
                  </a:ext>
                </a:extLst>
              </a:tr>
              <a:tr h="723084">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Compatible</a:t>
                      </a:r>
                    </a:p>
                  </a:txBody>
                  <a:tcPr marL="68580" marR="68580" marT="0" marB="0"/>
                </a:tc>
                <a:tc>
                  <a:txBody>
                    <a:bodyPr/>
                    <a:lstStyle/>
                    <a:p>
                      <a:endParaRPr lang="de-DE" sz="2400" dirty="0"/>
                    </a:p>
                  </a:txBody>
                  <a:tcPr>
                    <a:solidFill>
                      <a:srgbClr val="92D050"/>
                    </a:solidFill>
                  </a:tcPr>
                </a:tc>
                <a:tc>
                  <a:txBody>
                    <a:bodyPr/>
                    <a:lstStyle/>
                    <a:p>
                      <a:endParaRPr lang="de-DE" sz="2400" dirty="0"/>
                    </a:p>
                  </a:txBody>
                  <a:tcPr>
                    <a:solidFill>
                      <a:srgbClr val="FFFF00"/>
                    </a:solidFill>
                  </a:tcPr>
                </a:tc>
                <a:tc>
                  <a:txBody>
                    <a:bodyPr/>
                    <a:lstStyle/>
                    <a:p>
                      <a:endParaRPr lang="de-DE" sz="2400" dirty="0"/>
                    </a:p>
                  </a:txBody>
                  <a:tcPr>
                    <a:solidFill>
                      <a:srgbClr val="92D050"/>
                    </a:solidFill>
                  </a:tcPr>
                </a:tc>
                <a:tc>
                  <a:txBody>
                    <a:bodyPr/>
                    <a:lstStyle/>
                    <a:p>
                      <a:endParaRPr lang="de-DE" sz="2400" dirty="0"/>
                    </a:p>
                  </a:txBody>
                  <a:tcPr>
                    <a:solidFill>
                      <a:srgbClr val="92D050"/>
                    </a:solidFill>
                  </a:tcPr>
                </a:tc>
                <a:tc>
                  <a:txBody>
                    <a:bodyPr/>
                    <a:lstStyle/>
                    <a:p>
                      <a:endParaRPr lang="de-DE" sz="2400" dirty="0"/>
                    </a:p>
                  </a:txBody>
                  <a:tcPr>
                    <a:solidFill>
                      <a:srgbClr val="92D050"/>
                    </a:solidFill>
                  </a:tcPr>
                </a:tc>
                <a:tc>
                  <a:txBody>
                    <a:bodyPr/>
                    <a:lstStyle/>
                    <a:p>
                      <a:endParaRPr lang="de-DE" sz="2400" dirty="0"/>
                    </a:p>
                  </a:txBody>
                  <a:tcPr>
                    <a:solidFill>
                      <a:srgbClr val="92D050"/>
                    </a:solidFill>
                  </a:tcPr>
                </a:tc>
                <a:extLst>
                  <a:ext uri="{0D108BD9-81ED-4DB2-BD59-A6C34878D82A}">
                    <a16:rowId xmlns:a16="http://schemas.microsoft.com/office/drawing/2014/main" val="1741230686"/>
                  </a:ext>
                </a:extLst>
              </a:tr>
              <a:tr h="723084">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Complete</a:t>
                      </a:r>
                    </a:p>
                  </a:txBody>
                  <a:tcPr marL="68580" marR="68580" marT="0" marB="0"/>
                </a:tc>
                <a:tc>
                  <a:txBody>
                    <a:bodyPr/>
                    <a:lstStyle/>
                    <a:p>
                      <a:endParaRPr lang="de-DE" sz="2400" dirty="0"/>
                    </a:p>
                  </a:txBody>
                  <a:tcPr>
                    <a:solidFill>
                      <a:srgbClr val="FFFF00"/>
                    </a:solidFill>
                  </a:tcPr>
                </a:tc>
                <a:tc>
                  <a:txBody>
                    <a:bodyPr/>
                    <a:lstStyle/>
                    <a:p>
                      <a:endParaRPr lang="de-DE" sz="2400" dirty="0"/>
                    </a:p>
                  </a:txBody>
                  <a:tcPr>
                    <a:solidFill>
                      <a:srgbClr val="FFFF00"/>
                    </a:solidFill>
                  </a:tcPr>
                </a:tc>
                <a:tc>
                  <a:txBody>
                    <a:bodyPr/>
                    <a:lstStyle/>
                    <a:p>
                      <a:endParaRPr lang="de-DE" sz="2400" dirty="0"/>
                    </a:p>
                  </a:txBody>
                  <a:tcPr>
                    <a:solidFill>
                      <a:srgbClr val="92D050"/>
                    </a:solidFill>
                  </a:tcPr>
                </a:tc>
                <a:tc>
                  <a:txBody>
                    <a:bodyPr/>
                    <a:lstStyle/>
                    <a:p>
                      <a:endParaRPr lang="de-DE" sz="2400" dirty="0"/>
                    </a:p>
                  </a:txBody>
                  <a:tcPr>
                    <a:solidFill>
                      <a:srgbClr val="FF0000"/>
                    </a:solidFill>
                  </a:tcPr>
                </a:tc>
                <a:tc>
                  <a:txBody>
                    <a:bodyPr/>
                    <a:lstStyle/>
                    <a:p>
                      <a:endParaRPr lang="de-DE" sz="2400" dirty="0"/>
                    </a:p>
                  </a:txBody>
                  <a:tcPr>
                    <a:solidFill>
                      <a:srgbClr val="92D050"/>
                    </a:solidFill>
                  </a:tcPr>
                </a:tc>
                <a:tc>
                  <a:txBody>
                    <a:bodyPr/>
                    <a:lstStyle/>
                    <a:p>
                      <a:endParaRPr lang="de-DE" sz="2400" dirty="0"/>
                    </a:p>
                  </a:txBody>
                  <a:tcPr>
                    <a:solidFill>
                      <a:srgbClr val="FFFF00"/>
                    </a:solidFill>
                  </a:tcPr>
                </a:tc>
                <a:extLst>
                  <a:ext uri="{0D108BD9-81ED-4DB2-BD59-A6C34878D82A}">
                    <a16:rowId xmlns:a16="http://schemas.microsoft.com/office/drawing/2014/main" val="2020221599"/>
                  </a:ext>
                </a:extLst>
              </a:tr>
              <a:tr h="723084">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Credible</a:t>
                      </a:r>
                    </a:p>
                  </a:txBody>
                  <a:tcPr marL="68580" marR="68580" marT="0" marB="0"/>
                </a:tc>
                <a:tc>
                  <a:txBody>
                    <a:bodyPr/>
                    <a:lstStyle/>
                    <a:p>
                      <a:endParaRPr lang="de-DE" sz="2400" dirty="0"/>
                    </a:p>
                  </a:txBody>
                  <a:tcPr>
                    <a:solidFill>
                      <a:srgbClr val="92D050"/>
                    </a:solidFill>
                  </a:tcPr>
                </a:tc>
                <a:tc>
                  <a:txBody>
                    <a:bodyPr/>
                    <a:lstStyle/>
                    <a:p>
                      <a:endParaRPr lang="de-DE" sz="2400" dirty="0">
                        <a:solidFill>
                          <a:schemeClr val="accent1"/>
                        </a:solidFill>
                      </a:endParaRPr>
                    </a:p>
                  </a:txBody>
                  <a:tcPr>
                    <a:solidFill>
                      <a:srgbClr val="92D050"/>
                    </a:solidFill>
                  </a:tcPr>
                </a:tc>
                <a:tc>
                  <a:txBody>
                    <a:bodyPr/>
                    <a:lstStyle/>
                    <a:p>
                      <a:endParaRPr lang="de-DE" sz="2400" dirty="0"/>
                    </a:p>
                  </a:txBody>
                  <a:tcPr>
                    <a:solidFill>
                      <a:srgbClr val="FFFF00"/>
                    </a:solidFill>
                  </a:tcPr>
                </a:tc>
                <a:tc>
                  <a:txBody>
                    <a:bodyPr/>
                    <a:lstStyle/>
                    <a:p>
                      <a:endParaRPr lang="de-DE" sz="2400" dirty="0"/>
                    </a:p>
                  </a:txBody>
                  <a:tcPr>
                    <a:solidFill>
                      <a:srgbClr val="92D050"/>
                    </a:solidFill>
                  </a:tcPr>
                </a:tc>
                <a:tc>
                  <a:txBody>
                    <a:bodyPr/>
                    <a:lstStyle/>
                    <a:p>
                      <a:endParaRPr lang="de-DE" sz="2400" dirty="0"/>
                    </a:p>
                  </a:txBody>
                  <a:tcPr>
                    <a:solidFill>
                      <a:srgbClr val="FFFF00"/>
                    </a:solidFill>
                  </a:tcPr>
                </a:tc>
                <a:tc>
                  <a:txBody>
                    <a:bodyPr/>
                    <a:lstStyle/>
                    <a:p>
                      <a:endParaRPr lang="de-DE" sz="2400" dirty="0"/>
                    </a:p>
                  </a:txBody>
                  <a:tcPr>
                    <a:solidFill>
                      <a:srgbClr val="92D050"/>
                    </a:solidFill>
                  </a:tcPr>
                </a:tc>
                <a:extLst>
                  <a:ext uri="{0D108BD9-81ED-4DB2-BD59-A6C34878D82A}">
                    <a16:rowId xmlns:a16="http://schemas.microsoft.com/office/drawing/2014/main" val="492077618"/>
                  </a:ext>
                </a:extLst>
              </a:tr>
              <a:tr h="723084">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Curated</a:t>
                      </a:r>
                    </a:p>
                  </a:txBody>
                  <a:tcPr marL="68580" marR="68580" marT="0" marB="0"/>
                </a:tc>
                <a:tc>
                  <a:txBody>
                    <a:bodyPr/>
                    <a:lstStyle/>
                    <a:p>
                      <a:endParaRPr lang="de-DE" sz="2400" dirty="0"/>
                    </a:p>
                  </a:txBody>
                  <a:tcPr>
                    <a:solidFill>
                      <a:srgbClr val="FF0000"/>
                    </a:solidFill>
                  </a:tcPr>
                </a:tc>
                <a:tc>
                  <a:txBody>
                    <a:bodyPr/>
                    <a:lstStyle/>
                    <a:p>
                      <a:endParaRPr lang="de-DE" sz="2400" dirty="0"/>
                    </a:p>
                  </a:txBody>
                  <a:tcPr>
                    <a:solidFill>
                      <a:srgbClr val="92D050"/>
                    </a:solidFill>
                  </a:tcPr>
                </a:tc>
                <a:tc>
                  <a:txBody>
                    <a:bodyPr/>
                    <a:lstStyle/>
                    <a:p>
                      <a:endParaRPr lang="de-DE" sz="2400" dirty="0"/>
                    </a:p>
                  </a:txBody>
                  <a:tcPr>
                    <a:solidFill>
                      <a:srgbClr val="FF0000"/>
                    </a:solidFill>
                  </a:tcPr>
                </a:tc>
                <a:tc>
                  <a:txBody>
                    <a:bodyPr/>
                    <a:lstStyle/>
                    <a:p>
                      <a:endParaRPr lang="de-DE" sz="2400" dirty="0"/>
                    </a:p>
                  </a:txBody>
                  <a:tcPr>
                    <a:solidFill>
                      <a:srgbClr val="92D050"/>
                    </a:solidFill>
                  </a:tcPr>
                </a:tc>
                <a:tc>
                  <a:txBody>
                    <a:bodyPr/>
                    <a:lstStyle/>
                    <a:p>
                      <a:endParaRPr lang="de-DE" sz="2400" dirty="0"/>
                    </a:p>
                  </a:txBody>
                  <a:tcPr>
                    <a:solidFill>
                      <a:srgbClr val="FFFF00"/>
                    </a:solidFill>
                  </a:tcPr>
                </a:tc>
                <a:tc>
                  <a:txBody>
                    <a:bodyPr/>
                    <a:lstStyle/>
                    <a:p>
                      <a:endParaRPr lang="de-DE" sz="2400" dirty="0"/>
                    </a:p>
                  </a:txBody>
                  <a:tcPr>
                    <a:solidFill>
                      <a:srgbClr val="FFFF00"/>
                    </a:solidFill>
                  </a:tcPr>
                </a:tc>
                <a:extLst>
                  <a:ext uri="{0D108BD9-81ED-4DB2-BD59-A6C34878D82A}">
                    <a16:rowId xmlns:a16="http://schemas.microsoft.com/office/drawing/2014/main" val="2390376882"/>
                  </a:ext>
                </a:extLst>
              </a:tr>
            </a:tbl>
          </a:graphicData>
        </a:graphic>
      </p:graphicFrame>
      <p:sp>
        <p:nvSpPr>
          <p:cNvPr id="6" name="Textfeld 5">
            <a:extLst>
              <a:ext uri="{FF2B5EF4-FFF2-40B4-BE49-F238E27FC236}">
                <a16:creationId xmlns:a16="http://schemas.microsoft.com/office/drawing/2014/main" id="{46730F8A-4B75-499F-AE77-BAC1A31E4ADD}"/>
              </a:ext>
            </a:extLst>
          </p:cNvPr>
          <p:cNvSpPr txBox="1"/>
          <p:nvPr/>
        </p:nvSpPr>
        <p:spPr>
          <a:xfrm>
            <a:off x="3345764" y="1729614"/>
            <a:ext cx="5500468" cy="369332"/>
          </a:xfrm>
          <a:prstGeom prst="rect">
            <a:avLst/>
          </a:prstGeom>
          <a:noFill/>
        </p:spPr>
        <p:txBody>
          <a:bodyPr wrap="square" rtlCol="0">
            <a:spAutoFit/>
          </a:bodyPr>
          <a:lstStyle/>
          <a:p>
            <a:pPr algn="ctr"/>
            <a:r>
              <a:rPr lang="de-DE" i="1" dirty="0"/>
              <a:t>Tab. 2: Prinzipienbewertung aller untersuchter Anbieter</a:t>
            </a:r>
          </a:p>
        </p:txBody>
      </p:sp>
      <p:sp>
        <p:nvSpPr>
          <p:cNvPr id="7" name="Fußzeilenplatzhalter 6">
            <a:extLst>
              <a:ext uri="{FF2B5EF4-FFF2-40B4-BE49-F238E27FC236}">
                <a16:creationId xmlns:a16="http://schemas.microsoft.com/office/drawing/2014/main" id="{058A3A52-9109-4CE1-838E-62AA6EF099E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934688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F583B-80C6-4417-B1AE-1BCE79E73334}"/>
              </a:ext>
            </a:extLst>
          </p:cNvPr>
          <p:cNvSpPr>
            <a:spLocks noGrp="1"/>
          </p:cNvSpPr>
          <p:nvPr>
            <p:ph type="title"/>
          </p:nvPr>
        </p:nvSpPr>
        <p:spPr/>
        <p:txBody>
          <a:bodyPr/>
          <a:lstStyle/>
          <a:p>
            <a:r>
              <a:rPr lang="de-DE" b="1" dirty="0">
                <a:latin typeface="Rockwell" panose="02060603020205020403" pitchFamily="18" charset="0"/>
              </a:rPr>
              <a:t>Aktuelle Entwicklungen Crossref: ConfRef</a:t>
            </a:r>
            <a:r>
              <a:rPr lang="de-DE" baseline="30000" dirty="0">
                <a:latin typeface="Rockwell" panose="02060603020205020403" pitchFamily="18" charset="0"/>
              </a:rPr>
              <a:t>11</a:t>
            </a:r>
          </a:p>
        </p:txBody>
      </p:sp>
      <p:sp>
        <p:nvSpPr>
          <p:cNvPr id="3" name="Inhaltsplatzhalter 2">
            <a:extLst>
              <a:ext uri="{FF2B5EF4-FFF2-40B4-BE49-F238E27FC236}">
                <a16:creationId xmlns:a16="http://schemas.microsoft.com/office/drawing/2014/main" id="{829E94CF-6D33-4246-8BC1-89F0485B082B}"/>
              </a:ext>
            </a:extLst>
          </p:cNvPr>
          <p:cNvSpPr>
            <a:spLocks noGrp="1"/>
          </p:cNvSpPr>
          <p:nvPr>
            <p:ph idx="1"/>
          </p:nvPr>
        </p:nvSpPr>
        <p:spPr/>
        <p:txBody>
          <a:bodyPr/>
          <a:lstStyle/>
          <a:p>
            <a:r>
              <a:rPr lang="de-DE" dirty="0"/>
              <a:t>Mitglieder von </a:t>
            </a:r>
            <a:r>
              <a:rPr lang="de-DE" b="1" dirty="0"/>
              <a:t>Crossref</a:t>
            </a:r>
            <a:r>
              <a:rPr lang="de-DE" dirty="0"/>
              <a:t> und </a:t>
            </a:r>
            <a:r>
              <a:rPr lang="de-DE" b="1" dirty="0" err="1"/>
              <a:t>DataCite</a:t>
            </a:r>
            <a:r>
              <a:rPr lang="de-DE" dirty="0"/>
              <a:t> sind in einer Arbeitsgruppe vertreten, die sich mit der Einführung eines</a:t>
            </a:r>
            <a:r>
              <a:rPr lang="de-DE" b="1" dirty="0"/>
              <a:t> persistenten </a:t>
            </a:r>
            <a:r>
              <a:rPr lang="de-DE" b="1" dirty="0" err="1"/>
              <a:t>Identifiers</a:t>
            </a:r>
            <a:r>
              <a:rPr lang="de-DE" b="1" dirty="0"/>
              <a:t> für Konferenzen und Projekte</a:t>
            </a:r>
            <a:r>
              <a:rPr lang="de-DE" dirty="0"/>
              <a:t> beschäftigt</a:t>
            </a:r>
          </a:p>
          <a:p>
            <a:pPr marL="0" indent="0">
              <a:buNone/>
            </a:pPr>
            <a:endParaRPr lang="de-DE" dirty="0"/>
          </a:p>
          <a:p>
            <a:r>
              <a:rPr lang="de-DE" dirty="0"/>
              <a:t>inklusive eines Systems und Registers</a:t>
            </a:r>
          </a:p>
          <a:p>
            <a:pPr marL="0" indent="0">
              <a:buNone/>
            </a:pPr>
            <a:endParaRPr lang="de-DE" dirty="0"/>
          </a:p>
          <a:p>
            <a:r>
              <a:rPr lang="de-DE" dirty="0"/>
              <a:t>Konferenzmetadaten sollen künftig unter CC-0 Lizenz stehen</a:t>
            </a:r>
          </a:p>
          <a:p>
            <a:pPr marL="0" indent="0">
              <a:buNone/>
            </a:pPr>
            <a:endParaRPr lang="de-DE" dirty="0"/>
          </a:p>
          <a:p>
            <a:r>
              <a:rPr lang="de-DE" dirty="0"/>
              <a:t>Sehr umfassende Beschreibung von Konferenzen geplant</a:t>
            </a:r>
          </a:p>
        </p:txBody>
      </p:sp>
      <p:sp>
        <p:nvSpPr>
          <p:cNvPr id="4" name="Fußzeilenplatzhalter 3">
            <a:extLst>
              <a:ext uri="{FF2B5EF4-FFF2-40B4-BE49-F238E27FC236}">
                <a16:creationId xmlns:a16="http://schemas.microsoft.com/office/drawing/2014/main" id="{8DB6128E-C96C-43BA-8C01-3384D49C179A}"/>
              </a:ext>
            </a:extLst>
          </p:cNvPr>
          <p:cNvSpPr>
            <a:spLocks noGrp="1"/>
          </p:cNvSpPr>
          <p:nvPr>
            <p:ph type="ftr" sz="quarter" idx="11"/>
          </p:nvPr>
        </p:nvSpPr>
        <p:spPr/>
        <p:txBody>
          <a:bodyPr/>
          <a:lstStyle/>
          <a:p>
            <a:r>
              <a:rPr lang="de-DE" dirty="0"/>
              <a:t>11 vgl. Ackermann u.a. 2018  </a:t>
            </a:r>
          </a:p>
        </p:txBody>
      </p:sp>
    </p:spTree>
    <p:extLst>
      <p:ext uri="{BB962C8B-B14F-4D97-AF65-F5344CB8AC3E}">
        <p14:creationId xmlns:p14="http://schemas.microsoft.com/office/powerpoint/2010/main" val="1272512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6A638-A3C0-426E-B3C7-B27700CAC77A}"/>
              </a:ext>
            </a:extLst>
          </p:cNvPr>
          <p:cNvSpPr>
            <a:spLocks noGrp="1"/>
          </p:cNvSpPr>
          <p:nvPr>
            <p:ph type="title"/>
          </p:nvPr>
        </p:nvSpPr>
        <p:spPr/>
        <p:txBody>
          <a:bodyPr/>
          <a:lstStyle/>
          <a:p>
            <a:r>
              <a:rPr lang="de-DE" b="1" dirty="0">
                <a:latin typeface="Rockwell" panose="02060603020205020403" pitchFamily="18" charset="0"/>
              </a:rPr>
              <a:t>Attribute </a:t>
            </a:r>
            <a:r>
              <a:rPr lang="de-DE" b="1" dirty="0" err="1">
                <a:latin typeface="Rockwell" panose="02060603020205020403" pitchFamily="18" charset="0"/>
              </a:rPr>
              <a:t>Confref</a:t>
            </a:r>
            <a:endParaRPr lang="de-DE" b="1" dirty="0">
              <a:latin typeface="Rockwell" panose="02060603020205020403" pitchFamily="18" charset="0"/>
            </a:endParaRPr>
          </a:p>
        </p:txBody>
      </p:sp>
      <p:sp>
        <p:nvSpPr>
          <p:cNvPr id="3" name="Inhaltsplatzhalter 2">
            <a:extLst>
              <a:ext uri="{FF2B5EF4-FFF2-40B4-BE49-F238E27FC236}">
                <a16:creationId xmlns:a16="http://schemas.microsoft.com/office/drawing/2014/main" id="{6006009F-0F36-4C12-8BA9-819ED53AF5DB}"/>
              </a:ext>
            </a:extLst>
          </p:cNvPr>
          <p:cNvSpPr>
            <a:spLocks noGrp="1"/>
          </p:cNvSpPr>
          <p:nvPr>
            <p:ph idx="1"/>
          </p:nvPr>
        </p:nvSpPr>
        <p:spPr/>
        <p:txBody>
          <a:bodyPr>
            <a:normAutofit fontScale="77500" lnSpcReduction="20000"/>
          </a:bodyPr>
          <a:lstStyle/>
          <a:p>
            <a:r>
              <a:rPr lang="de-DE" u="sng" dirty="0">
                <a:latin typeface="Courier New" panose="02070309020205020404" pitchFamily="49" charset="0"/>
                <a:cs typeface="Courier New" panose="02070309020205020404" pitchFamily="49" charset="0"/>
              </a:rPr>
              <a:t>Konferenzserien:</a:t>
            </a:r>
            <a:endParaRPr lang="de-DE" dirty="0">
              <a:latin typeface="Courier New" panose="02070309020205020404" pitchFamily="49" charset="0"/>
              <a:cs typeface="Courier New" panose="02070309020205020404" pitchFamily="49" charset="0"/>
            </a:endParaRPr>
          </a:p>
          <a:p>
            <a:pPr marL="0" indent="0">
              <a:buNone/>
            </a:pPr>
            <a:r>
              <a:rPr lang="de-DE" dirty="0">
                <a:latin typeface="Courier New" panose="02070309020205020404" pitchFamily="49" charset="0"/>
                <a:cs typeface="Courier New" panose="02070309020205020404" pitchFamily="49" charset="0"/>
              </a:rPr>
              <a:t>Konferenzserien ID, Name der Konferenzserie, </a:t>
            </a:r>
            <a:r>
              <a:rPr lang="de-DE" dirty="0" err="1">
                <a:latin typeface="Courier New" panose="02070309020205020404" pitchFamily="49" charset="0"/>
                <a:cs typeface="Courier New" panose="02070309020205020404" pitchFamily="49" charset="0"/>
              </a:rPr>
              <a:t>Acronym</a:t>
            </a:r>
            <a:r>
              <a:rPr lang="de-DE" dirty="0">
                <a:latin typeface="Courier New" panose="02070309020205020404" pitchFamily="49" charset="0"/>
                <a:cs typeface="Courier New" panose="02070309020205020404" pitchFamily="49" charset="0"/>
              </a:rPr>
              <a:t> der Konferenzserie, weitere IDs, URL der Konferenzserie, verantwortliche Organisation</a:t>
            </a:r>
          </a:p>
          <a:p>
            <a:pPr marL="0" indent="0">
              <a:buNone/>
            </a:pPr>
            <a:endParaRPr lang="de-DE" dirty="0">
              <a:latin typeface="Courier New" panose="02070309020205020404" pitchFamily="49" charset="0"/>
              <a:cs typeface="Courier New" panose="02070309020205020404" pitchFamily="49" charset="0"/>
            </a:endParaRPr>
          </a:p>
          <a:p>
            <a:r>
              <a:rPr lang="de-DE" u="sng" dirty="0">
                <a:latin typeface="Courier New" panose="02070309020205020404" pitchFamily="49" charset="0"/>
                <a:cs typeface="Courier New" panose="02070309020205020404" pitchFamily="49" charset="0"/>
              </a:rPr>
              <a:t>Einzelkonferenzen:</a:t>
            </a:r>
            <a:endParaRPr lang="de-DE" dirty="0">
              <a:latin typeface="Courier New" panose="02070309020205020404" pitchFamily="49" charset="0"/>
              <a:cs typeface="Courier New" panose="02070309020205020404" pitchFamily="49" charset="0"/>
            </a:endParaRPr>
          </a:p>
          <a:p>
            <a:pPr marL="0" indent="0">
              <a:buNone/>
            </a:pPr>
            <a:r>
              <a:rPr lang="de-DE" dirty="0">
                <a:latin typeface="Courier New" panose="02070309020205020404" pitchFamily="49" charset="0"/>
                <a:cs typeface="Courier New" panose="02070309020205020404" pitchFamily="49" charset="0"/>
              </a:rPr>
              <a:t>Konferenzserien ID, Konferenz ID, Name der Konferenzserie, </a:t>
            </a:r>
            <a:r>
              <a:rPr lang="de-DE" dirty="0" err="1">
                <a:latin typeface="Courier New" panose="02070309020205020404" pitchFamily="49" charset="0"/>
                <a:cs typeface="Courier New" panose="02070309020205020404" pitchFamily="49" charset="0"/>
              </a:rPr>
              <a:t>Acronym</a:t>
            </a:r>
            <a:r>
              <a:rPr lang="de-DE" dirty="0">
                <a:latin typeface="Courier New" panose="02070309020205020404" pitchFamily="49" charset="0"/>
                <a:cs typeface="Courier New" panose="02070309020205020404" pitchFamily="49" charset="0"/>
              </a:rPr>
              <a:t> der Konferenzserie, Nummer der Konferenz, Startdatum, Enddatum, Stadt, Staat/Bundesland, Land, Ort, URL, Sponsoren, Organisationskomitees, Keynote Speakers, ORCID, Details zum Veranstaltungsort, Paper Statistiken (beispielsweise Anzahl der angenommen/abgelehnten Paper), Konferenzthemen, Hashtags, Links zu </a:t>
            </a:r>
            <a:r>
              <a:rPr lang="de-DE" dirty="0" err="1">
                <a:latin typeface="Courier New" panose="02070309020205020404" pitchFamily="49" charset="0"/>
                <a:cs typeface="Courier New" panose="02070309020205020404" pitchFamily="49" charset="0"/>
              </a:rPr>
              <a:t>Social</a:t>
            </a:r>
            <a:r>
              <a:rPr lang="de-DE" dirty="0">
                <a:latin typeface="Courier New" panose="02070309020205020404" pitchFamily="49" charset="0"/>
                <a:cs typeface="Courier New" panose="02070309020205020404" pitchFamily="49" charset="0"/>
              </a:rPr>
              <a:t> Media Accounts der Konferenz, Schlagworte, Proceedings (DOI, URL), Paper (DOI, URL)</a:t>
            </a:r>
          </a:p>
          <a:p>
            <a:endParaRPr lang="de-DE" dirty="0"/>
          </a:p>
        </p:txBody>
      </p:sp>
      <p:sp>
        <p:nvSpPr>
          <p:cNvPr id="4" name="Fußzeilenplatzhalter 3">
            <a:extLst>
              <a:ext uri="{FF2B5EF4-FFF2-40B4-BE49-F238E27FC236}">
                <a16:creationId xmlns:a16="http://schemas.microsoft.com/office/drawing/2014/main" id="{A37E6143-72F2-4CE7-B603-8B1ED4E4574F}"/>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240960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2477E-B21E-488F-8D1F-07CB4EF7B4C8}"/>
              </a:ext>
            </a:extLst>
          </p:cNvPr>
          <p:cNvSpPr>
            <a:spLocks noGrp="1"/>
          </p:cNvSpPr>
          <p:nvPr>
            <p:ph type="title"/>
          </p:nvPr>
        </p:nvSpPr>
        <p:spPr>
          <a:xfrm>
            <a:off x="379828" y="365125"/>
            <a:ext cx="10973972" cy="1325563"/>
          </a:xfrm>
        </p:spPr>
        <p:txBody>
          <a:bodyPr>
            <a:normAutofit/>
          </a:bodyPr>
          <a:lstStyle/>
          <a:p>
            <a:r>
              <a:rPr lang="de-DE" b="1" dirty="0">
                <a:latin typeface="Rockwell" panose="02060603020205020403" pitchFamily="18" charset="0"/>
              </a:rPr>
              <a:t>Neubewertung Crossref mit </a:t>
            </a:r>
            <a:r>
              <a:rPr lang="de-DE" b="1" dirty="0" err="1">
                <a:latin typeface="Rockwell" panose="02060603020205020403" pitchFamily="18" charset="0"/>
              </a:rPr>
              <a:t>ConfRef</a:t>
            </a:r>
            <a:endParaRPr lang="de-DE" b="1" dirty="0">
              <a:latin typeface="Rockwell" panose="02060603020205020403" pitchFamily="18" charset="0"/>
            </a:endParaRPr>
          </a:p>
        </p:txBody>
      </p:sp>
      <p:graphicFrame>
        <p:nvGraphicFramePr>
          <p:cNvPr id="6" name="Inhaltsplatzhalter 5">
            <a:extLst>
              <a:ext uri="{FF2B5EF4-FFF2-40B4-BE49-F238E27FC236}">
                <a16:creationId xmlns:a16="http://schemas.microsoft.com/office/drawing/2014/main" id="{DBDF435B-1283-4BDE-8638-C6CFF93CC2A4}"/>
              </a:ext>
            </a:extLst>
          </p:cNvPr>
          <p:cNvGraphicFramePr>
            <a:graphicFrameLocks noGrp="1"/>
          </p:cNvGraphicFramePr>
          <p:nvPr>
            <p:ph idx="1"/>
            <p:extLst>
              <p:ext uri="{D42A27DB-BD31-4B8C-83A1-F6EECF244321}">
                <p14:modId xmlns:p14="http://schemas.microsoft.com/office/powerpoint/2010/main" val="1411710274"/>
              </p:ext>
            </p:extLst>
          </p:nvPr>
        </p:nvGraphicFramePr>
        <p:xfrm>
          <a:off x="4251325" y="2531199"/>
          <a:ext cx="6578854" cy="3528956"/>
        </p:xfrm>
        <a:graphic>
          <a:graphicData uri="http://schemas.openxmlformats.org/drawingml/2006/table">
            <a:tbl>
              <a:tblPr firstRow="1" firstCol="1" bandRow="1"/>
              <a:tblGrid>
                <a:gridCol w="3127834">
                  <a:extLst>
                    <a:ext uri="{9D8B030D-6E8A-4147-A177-3AD203B41FA5}">
                      <a16:colId xmlns:a16="http://schemas.microsoft.com/office/drawing/2014/main" val="4208018274"/>
                    </a:ext>
                  </a:extLst>
                </a:gridCol>
                <a:gridCol w="3451020">
                  <a:extLst>
                    <a:ext uri="{9D8B030D-6E8A-4147-A177-3AD203B41FA5}">
                      <a16:colId xmlns:a16="http://schemas.microsoft.com/office/drawing/2014/main" val="1575717888"/>
                    </a:ext>
                  </a:extLst>
                </a:gridCol>
              </a:tblGrid>
              <a:tr h="658368">
                <a:tc>
                  <a:txBody>
                    <a:bodyPr/>
                    <a:lstStyle/>
                    <a:p>
                      <a:pPr>
                        <a:lnSpc>
                          <a:spcPct val="107000"/>
                        </a:lnSpc>
                        <a:spcAft>
                          <a:spcPts val="0"/>
                        </a:spcAft>
                      </a:pPr>
                      <a:r>
                        <a:rPr lang="de-DE" sz="2400" b="1" dirty="0">
                          <a:effectLst/>
                          <a:latin typeface="+mn-lt"/>
                          <a:ea typeface="Calibri" panose="020F0502020204030204" pitchFamily="34" charset="0"/>
                          <a:cs typeface="Times New Roman" panose="02020603050405020304" pitchFamily="18" charset="0"/>
                        </a:rPr>
                        <a:t>Prinzip</a:t>
                      </a:r>
                      <a:endParaRPr lang="de-DE"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Crossref mit </a:t>
                      </a:r>
                      <a:r>
                        <a:rPr lang="de-DE" sz="2400" b="1" dirty="0" err="1">
                          <a:effectLst/>
                          <a:latin typeface="+mn-lt"/>
                          <a:ea typeface="Calibri" panose="020F0502020204030204" pitchFamily="34" charset="0"/>
                          <a:cs typeface="Times New Roman" panose="02020603050405020304" pitchFamily="18" charset="0"/>
                        </a:rPr>
                        <a:t>ConfRef</a:t>
                      </a:r>
                      <a:endParaRPr lang="de-DE" sz="20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34333"/>
                  </a:ext>
                </a:extLst>
              </a:tr>
              <a:tr h="717647">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Compatible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17785400"/>
                  </a:ext>
                </a:extLst>
              </a:tr>
              <a:tr h="717647">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Complete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60764748"/>
                  </a:ext>
                </a:extLst>
              </a:tr>
              <a:tr h="717647">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Credible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68560335"/>
                  </a:ext>
                </a:extLst>
              </a:tr>
              <a:tr h="717647">
                <a:tc>
                  <a:txBody>
                    <a:bodyPr/>
                    <a:lstStyle/>
                    <a:p>
                      <a:pPr>
                        <a:lnSpc>
                          <a:spcPct val="107000"/>
                        </a:lnSpc>
                        <a:spcAft>
                          <a:spcPts val="0"/>
                        </a:spcAft>
                      </a:pPr>
                      <a:r>
                        <a:rPr lang="de-DE" sz="2400" dirty="0">
                          <a:effectLst/>
                          <a:latin typeface="+mn-lt"/>
                          <a:ea typeface="Calibri" panose="020F0502020204030204" pitchFamily="34" charset="0"/>
                          <a:cs typeface="Times New Roman" panose="02020603050405020304" pitchFamily="18" charset="0"/>
                        </a:rPr>
                        <a:t>Curated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12331690"/>
                  </a:ext>
                </a:extLst>
              </a:tr>
            </a:tbl>
          </a:graphicData>
        </a:graphic>
      </p:graphicFrame>
      <p:sp>
        <p:nvSpPr>
          <p:cNvPr id="4" name="Fußzeilenplatzhalter 3">
            <a:extLst>
              <a:ext uri="{FF2B5EF4-FFF2-40B4-BE49-F238E27FC236}">
                <a16:creationId xmlns:a16="http://schemas.microsoft.com/office/drawing/2014/main" id="{B136801D-EAAE-48C6-B480-B31A4D5AC268}"/>
              </a:ext>
            </a:extLst>
          </p:cNvPr>
          <p:cNvSpPr>
            <a:spLocks noGrp="1"/>
          </p:cNvSpPr>
          <p:nvPr>
            <p:ph type="ftr" sz="quarter" idx="11"/>
          </p:nvPr>
        </p:nvSpPr>
        <p:spPr/>
        <p:txBody>
          <a:bodyPr/>
          <a:lstStyle/>
          <a:p>
            <a:endParaRPr lang="de-DE" dirty="0"/>
          </a:p>
        </p:txBody>
      </p:sp>
      <p:sp>
        <p:nvSpPr>
          <p:cNvPr id="7" name="Textfeld 6">
            <a:extLst>
              <a:ext uri="{FF2B5EF4-FFF2-40B4-BE49-F238E27FC236}">
                <a16:creationId xmlns:a16="http://schemas.microsoft.com/office/drawing/2014/main" id="{964B25C9-1E4F-44C6-96AB-74FF516CDA57}"/>
              </a:ext>
            </a:extLst>
          </p:cNvPr>
          <p:cNvSpPr txBox="1"/>
          <p:nvPr/>
        </p:nvSpPr>
        <p:spPr>
          <a:xfrm>
            <a:off x="4790518" y="1986883"/>
            <a:ext cx="5500468" cy="369332"/>
          </a:xfrm>
          <a:prstGeom prst="rect">
            <a:avLst/>
          </a:prstGeom>
          <a:noFill/>
        </p:spPr>
        <p:txBody>
          <a:bodyPr wrap="square" rtlCol="0">
            <a:spAutoFit/>
          </a:bodyPr>
          <a:lstStyle/>
          <a:p>
            <a:pPr algn="ctr"/>
            <a:r>
              <a:rPr lang="de-DE" i="1" dirty="0"/>
              <a:t>Tab. 3: Prinzipienbewertung </a:t>
            </a:r>
            <a:r>
              <a:rPr lang="de-DE" i="1" dirty="0" err="1"/>
              <a:t>ConfRef</a:t>
            </a:r>
            <a:endParaRPr lang="de-DE" i="1" dirty="0"/>
          </a:p>
        </p:txBody>
      </p:sp>
      <p:sp>
        <p:nvSpPr>
          <p:cNvPr id="9" name="Pfeil: nach rechts 8">
            <a:extLst>
              <a:ext uri="{FF2B5EF4-FFF2-40B4-BE49-F238E27FC236}">
                <a16:creationId xmlns:a16="http://schemas.microsoft.com/office/drawing/2014/main" id="{ED802393-555F-4002-B067-32451623D853}"/>
              </a:ext>
            </a:extLst>
          </p:cNvPr>
          <p:cNvSpPr/>
          <p:nvPr/>
        </p:nvSpPr>
        <p:spPr>
          <a:xfrm>
            <a:off x="2505456" y="3877056"/>
            <a:ext cx="1229516" cy="566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Mann, Spieler, Zeichnung, haltend enthält.&#10;&#10;Automatisch generierte Beschreibung">
            <a:extLst>
              <a:ext uri="{FF2B5EF4-FFF2-40B4-BE49-F238E27FC236}">
                <a16:creationId xmlns:a16="http://schemas.microsoft.com/office/drawing/2014/main" id="{17FEF4B0-AA54-4328-94E1-D951E95F1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88" y="1886879"/>
            <a:ext cx="1493191" cy="4173276"/>
          </a:xfrm>
          <a:prstGeom prst="rect">
            <a:avLst/>
          </a:prstGeom>
        </p:spPr>
      </p:pic>
      <p:sp>
        <p:nvSpPr>
          <p:cNvPr id="11" name="Rechteck 10">
            <a:extLst>
              <a:ext uri="{FF2B5EF4-FFF2-40B4-BE49-F238E27FC236}">
                <a16:creationId xmlns:a16="http://schemas.microsoft.com/office/drawing/2014/main" id="{C2CC40B9-9416-4F57-A7DB-2FE29C8AB195}"/>
              </a:ext>
            </a:extLst>
          </p:cNvPr>
          <p:cNvSpPr/>
          <p:nvPr/>
        </p:nvSpPr>
        <p:spPr>
          <a:xfrm>
            <a:off x="379828" y="1690688"/>
            <a:ext cx="2436524" cy="1162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656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A188B-5648-4C42-8CB0-AFCAFEFA07F9}"/>
              </a:ext>
            </a:extLst>
          </p:cNvPr>
          <p:cNvSpPr>
            <a:spLocks noGrp="1"/>
          </p:cNvSpPr>
          <p:nvPr>
            <p:ph type="title"/>
          </p:nvPr>
        </p:nvSpPr>
        <p:spPr/>
        <p:txBody>
          <a:bodyPr/>
          <a:lstStyle/>
          <a:p>
            <a:r>
              <a:rPr lang="de-DE" b="1" dirty="0">
                <a:latin typeface="Rockwell" panose="02060603020205020403" pitchFamily="18" charset="0"/>
              </a:rPr>
              <a:t>Fazit</a:t>
            </a:r>
          </a:p>
        </p:txBody>
      </p:sp>
      <p:sp>
        <p:nvSpPr>
          <p:cNvPr id="3" name="Inhaltsplatzhalter 2">
            <a:extLst>
              <a:ext uri="{FF2B5EF4-FFF2-40B4-BE49-F238E27FC236}">
                <a16:creationId xmlns:a16="http://schemas.microsoft.com/office/drawing/2014/main" id="{04ED4456-CD47-4516-BEF7-FA7F5877CEBE}"/>
              </a:ext>
            </a:extLst>
          </p:cNvPr>
          <p:cNvSpPr>
            <a:spLocks noGrp="1"/>
          </p:cNvSpPr>
          <p:nvPr>
            <p:ph idx="1"/>
          </p:nvPr>
        </p:nvSpPr>
        <p:spPr/>
        <p:txBody>
          <a:bodyPr>
            <a:normAutofit fontScale="92500" lnSpcReduction="10000"/>
          </a:bodyPr>
          <a:lstStyle/>
          <a:p>
            <a:r>
              <a:rPr lang="de-DE" dirty="0"/>
              <a:t>Aufgezeigt, </a:t>
            </a:r>
            <a:r>
              <a:rPr lang="de-DE" b="1" dirty="0"/>
              <a:t>wie Konferenzen beschrieben </a:t>
            </a:r>
            <a:r>
              <a:rPr lang="de-DE" dirty="0"/>
              <a:t>werden können </a:t>
            </a:r>
          </a:p>
          <a:p>
            <a:pPr marL="0" indent="0">
              <a:buNone/>
            </a:pPr>
            <a:endParaRPr lang="de-DE" dirty="0"/>
          </a:p>
          <a:p>
            <a:r>
              <a:rPr lang="de-DE" b="1" dirty="0"/>
              <a:t>Verschiedene Anbieter </a:t>
            </a:r>
            <a:r>
              <a:rPr lang="de-DE" dirty="0"/>
              <a:t>anhand Qualitätskriterien für Metadaten</a:t>
            </a:r>
            <a:r>
              <a:rPr lang="de-DE" b="1" dirty="0"/>
              <a:t> bewertet</a:t>
            </a:r>
          </a:p>
          <a:p>
            <a:endParaRPr lang="de-DE" dirty="0"/>
          </a:p>
          <a:p>
            <a:r>
              <a:rPr lang="de-DE" dirty="0"/>
              <a:t>spannende Entwicklungen im Projekt </a:t>
            </a:r>
            <a:r>
              <a:rPr lang="de-DE" b="1" dirty="0" err="1"/>
              <a:t>ConfRef</a:t>
            </a:r>
            <a:r>
              <a:rPr lang="de-DE" b="1" dirty="0"/>
              <a:t>, </a:t>
            </a:r>
            <a:r>
              <a:rPr lang="de-DE" dirty="0"/>
              <a:t>vielversprechendes Projekt in Bezug auf Konferenzmetadaten </a:t>
            </a:r>
          </a:p>
          <a:p>
            <a:pPr marL="0" indent="0">
              <a:buNone/>
            </a:pPr>
            <a:endParaRPr lang="de-DE" dirty="0"/>
          </a:p>
          <a:p>
            <a:r>
              <a:rPr lang="de-DE" dirty="0"/>
              <a:t>seit meiner Untersuchung im Juli/August keine neuen Informationen auf </a:t>
            </a:r>
            <a:r>
              <a:rPr lang="de-DE" dirty="0" err="1"/>
              <a:t>ConfRef</a:t>
            </a:r>
            <a:r>
              <a:rPr lang="de-DE" dirty="0"/>
              <a:t>-Kanälen (</a:t>
            </a:r>
            <a:r>
              <a:rPr lang="de-DE" dirty="0">
                <a:hlinkClick r:id="rId2"/>
              </a:rPr>
              <a:t>http://www.confref.org/</a:t>
            </a:r>
            <a:r>
              <a:rPr lang="de-DE" dirty="0"/>
              <a:t> und </a:t>
            </a:r>
            <a:r>
              <a:rPr lang="de-DE" dirty="0">
                <a:hlinkClick r:id="rId3"/>
              </a:rPr>
              <a:t>https://twitter.com/confreforg</a:t>
            </a:r>
            <a:r>
              <a:rPr lang="de-DE" dirty="0"/>
              <a:t>)</a:t>
            </a:r>
          </a:p>
          <a:p>
            <a:endParaRPr lang="de-DE" dirty="0"/>
          </a:p>
          <a:p>
            <a:endParaRPr lang="de-DE" dirty="0"/>
          </a:p>
        </p:txBody>
      </p:sp>
      <p:sp>
        <p:nvSpPr>
          <p:cNvPr id="4" name="Fußzeilenplatzhalter 3">
            <a:extLst>
              <a:ext uri="{FF2B5EF4-FFF2-40B4-BE49-F238E27FC236}">
                <a16:creationId xmlns:a16="http://schemas.microsoft.com/office/drawing/2014/main" id="{1FD2724C-7D9D-41BF-B06D-46206E9BB5CC}"/>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39008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1177460" y="2766217"/>
            <a:ext cx="7474172" cy="1325563"/>
          </a:xfrm>
        </p:spPr>
        <p:txBody>
          <a:bodyPr>
            <a:normAutofit/>
          </a:bodyPr>
          <a:lstStyle/>
          <a:p>
            <a:pPr algn="ctr"/>
            <a:r>
              <a:rPr lang="de-DE" sz="4800" b="1" dirty="0">
                <a:latin typeface="Rockwell" panose="02060603020205020403" pitchFamily="18" charset="0"/>
              </a:rPr>
              <a:t>Ausblick</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Fernglas">
            <a:extLst>
              <a:ext uri="{FF2B5EF4-FFF2-40B4-BE49-F238E27FC236}">
                <a16:creationId xmlns:a16="http://schemas.microsoft.com/office/drawing/2014/main" id="{DC5FCAB6-8D01-403F-A82B-A264880FD5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7050" y="2696754"/>
            <a:ext cx="1464491" cy="1464491"/>
          </a:xfrm>
          <a:prstGeom prst="rect">
            <a:avLst/>
          </a:prstGeom>
        </p:spPr>
      </p:pic>
      <p:sp>
        <p:nvSpPr>
          <p:cNvPr id="5" name="Fußzeilenplatzhalter 4">
            <a:extLst>
              <a:ext uri="{FF2B5EF4-FFF2-40B4-BE49-F238E27FC236}">
                <a16:creationId xmlns:a16="http://schemas.microsoft.com/office/drawing/2014/main" id="{0E4DBA1E-2730-47CF-BFE3-BA346059A0C2}"/>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70924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04B20-0239-4339-8E5D-1E38DEFB89C2}"/>
              </a:ext>
            </a:extLst>
          </p:cNvPr>
          <p:cNvSpPr>
            <a:spLocks noGrp="1"/>
          </p:cNvSpPr>
          <p:nvPr>
            <p:ph type="title"/>
          </p:nvPr>
        </p:nvSpPr>
        <p:spPr/>
        <p:txBody>
          <a:bodyPr/>
          <a:lstStyle/>
          <a:p>
            <a:r>
              <a:rPr lang="de-DE" b="1" dirty="0">
                <a:latin typeface="Rockwell" panose="02060603020205020403" pitchFamily="18" charset="0"/>
              </a:rPr>
              <a:t>Es wäre spannend wenn...</a:t>
            </a:r>
          </a:p>
        </p:txBody>
      </p:sp>
      <p:sp>
        <p:nvSpPr>
          <p:cNvPr id="4" name="Fußzeilenplatzhalter 3">
            <a:extLst>
              <a:ext uri="{FF2B5EF4-FFF2-40B4-BE49-F238E27FC236}">
                <a16:creationId xmlns:a16="http://schemas.microsoft.com/office/drawing/2014/main" id="{185F4181-005E-4BAF-90F0-67CF5994C8E8}"/>
              </a:ext>
            </a:extLst>
          </p:cNvPr>
          <p:cNvSpPr>
            <a:spLocks noGrp="1"/>
          </p:cNvSpPr>
          <p:nvPr>
            <p:ph type="ftr" sz="quarter" idx="11"/>
          </p:nvPr>
        </p:nvSpPr>
        <p:spPr/>
        <p:txBody>
          <a:bodyPr/>
          <a:lstStyle/>
          <a:p>
            <a:endParaRPr lang="de-DE"/>
          </a:p>
        </p:txBody>
      </p:sp>
      <p:sp>
        <p:nvSpPr>
          <p:cNvPr id="5" name="Rechteck 4">
            <a:extLst>
              <a:ext uri="{FF2B5EF4-FFF2-40B4-BE49-F238E27FC236}">
                <a16:creationId xmlns:a16="http://schemas.microsoft.com/office/drawing/2014/main" id="{DB84916C-2CD9-4FF5-BBAB-B3DF061AFA66}"/>
              </a:ext>
            </a:extLst>
          </p:cNvPr>
          <p:cNvSpPr/>
          <p:nvPr/>
        </p:nvSpPr>
        <p:spPr>
          <a:xfrm>
            <a:off x="1449049" y="2151743"/>
            <a:ext cx="1923738" cy="321473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prechblase: rechteckig 7">
            <a:extLst>
              <a:ext uri="{FF2B5EF4-FFF2-40B4-BE49-F238E27FC236}">
                <a16:creationId xmlns:a16="http://schemas.microsoft.com/office/drawing/2014/main" id="{B2D8D887-B4FA-46A9-9236-D97E06B91909}"/>
              </a:ext>
            </a:extLst>
          </p:cNvPr>
          <p:cNvSpPr/>
          <p:nvPr/>
        </p:nvSpPr>
        <p:spPr>
          <a:xfrm>
            <a:off x="4572000" y="2026145"/>
            <a:ext cx="6417366" cy="3465929"/>
          </a:xfrm>
          <a:prstGeom prst="wedgeRectCallout">
            <a:avLst>
              <a:gd name="adj1" fmla="val -65928"/>
              <a:gd name="adj2" fmla="val -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2800" dirty="0"/>
              <a:t>... man die Teilnahme an einer Konferenz </a:t>
            </a:r>
            <a:r>
              <a:rPr lang="de-DE" sz="2800" b="1" dirty="0"/>
              <a:t>sichtbar</a:t>
            </a:r>
            <a:r>
              <a:rPr lang="de-DE" sz="2800" dirty="0"/>
              <a:t> und auch </a:t>
            </a:r>
            <a:r>
              <a:rPr lang="de-DE" sz="2800" b="1" dirty="0"/>
              <a:t>bewertbar</a:t>
            </a:r>
            <a:r>
              <a:rPr lang="de-DE" sz="2800" dirty="0"/>
              <a:t> machen könnte!</a:t>
            </a:r>
          </a:p>
        </p:txBody>
      </p:sp>
      <p:pic>
        <p:nvPicPr>
          <p:cNvPr id="6" name="Grafik 5" descr="Dozent">
            <a:extLst>
              <a:ext uri="{FF2B5EF4-FFF2-40B4-BE49-F238E27FC236}">
                <a16:creationId xmlns:a16="http://schemas.microsoft.com/office/drawing/2014/main" id="{7F7D48BF-03CB-4A2F-9C9A-5FD2AB904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757" y="2563316"/>
            <a:ext cx="2404539" cy="2404539"/>
          </a:xfrm>
          <a:prstGeom prst="rect">
            <a:avLst/>
          </a:prstGeom>
        </p:spPr>
      </p:pic>
      <p:pic>
        <p:nvPicPr>
          <p:cNvPr id="7" name="Grafik 6" descr="Webdesign">
            <a:extLst>
              <a:ext uri="{FF2B5EF4-FFF2-40B4-BE49-F238E27FC236}">
                <a16:creationId xmlns:a16="http://schemas.microsoft.com/office/drawing/2014/main" id="{B0D7AE4D-44E4-4BB3-B303-9C4504601A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99" y="2945745"/>
            <a:ext cx="1480948" cy="1480948"/>
          </a:xfrm>
          <a:prstGeom prst="rect">
            <a:avLst/>
          </a:prstGeom>
        </p:spPr>
      </p:pic>
    </p:spTree>
    <p:extLst>
      <p:ext uri="{BB962C8B-B14F-4D97-AF65-F5344CB8AC3E}">
        <p14:creationId xmlns:p14="http://schemas.microsoft.com/office/powerpoint/2010/main" val="2223840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p:txBody>
          <a:bodyPr/>
          <a:lstStyle/>
          <a:p>
            <a:r>
              <a:rPr lang="de-DE" b="1" dirty="0">
                <a:latin typeface="Rockwell" panose="02060603020205020403" pitchFamily="18" charset="0"/>
              </a:rPr>
              <a:t>Ausblick</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a:xfrm>
            <a:off x="838200" y="1825625"/>
            <a:ext cx="10515600" cy="4351338"/>
          </a:xfrm>
        </p:spPr>
        <p:txBody>
          <a:bodyPr>
            <a:normAutofit lnSpcReduction="10000"/>
          </a:bodyPr>
          <a:lstStyle/>
          <a:p>
            <a:r>
              <a:rPr lang="de-DE" dirty="0"/>
              <a:t>Wie könnten szientometrische Indikatoren aussehen? </a:t>
            </a:r>
            <a:r>
              <a:rPr lang="de-DE" dirty="0">
                <a:sym typeface="Wingdings" panose="05000000000000000000" pitchFamily="2" charset="2"/>
              </a:rPr>
              <a:t> noch nicht geklärt</a:t>
            </a:r>
          </a:p>
          <a:p>
            <a:pPr marL="0" indent="0">
              <a:buNone/>
            </a:pPr>
            <a:endParaRPr lang="de-DE" dirty="0">
              <a:sym typeface="Wingdings" panose="05000000000000000000" pitchFamily="2" charset="2"/>
            </a:endParaRPr>
          </a:p>
          <a:p>
            <a:r>
              <a:rPr lang="de-DE" dirty="0">
                <a:sym typeface="Wingdings" panose="05000000000000000000" pitchFamily="2" charset="2"/>
              </a:rPr>
              <a:t>Aber: Entwicklungen im </a:t>
            </a:r>
            <a:r>
              <a:rPr lang="de-DE" b="1" dirty="0">
                <a:sym typeface="Wingdings" panose="05000000000000000000" pitchFamily="2" charset="2"/>
              </a:rPr>
              <a:t>Projekt </a:t>
            </a:r>
            <a:r>
              <a:rPr lang="de-DE" b="1" dirty="0" err="1">
                <a:sym typeface="Wingdings" panose="05000000000000000000" pitchFamily="2" charset="2"/>
              </a:rPr>
              <a:t>ConfIdent</a:t>
            </a:r>
            <a:r>
              <a:rPr lang="de-DE" b="1" dirty="0">
                <a:sym typeface="Wingdings" panose="05000000000000000000" pitchFamily="2" charset="2"/>
              </a:rPr>
              <a:t> der TIB</a:t>
            </a:r>
            <a:br>
              <a:rPr lang="de-DE" b="1" dirty="0">
                <a:sym typeface="Wingdings" panose="05000000000000000000" pitchFamily="2" charset="2"/>
              </a:rPr>
            </a:br>
            <a:r>
              <a:rPr lang="de-DE" dirty="0">
                <a:sym typeface="Wingdings" panose="05000000000000000000" pitchFamily="2" charset="2"/>
              </a:rPr>
              <a:t>(„Eine verlässliche Plattform für wissenschaftliche Veranstaltungen“)</a:t>
            </a:r>
          </a:p>
          <a:p>
            <a:pPr marL="0" indent="0">
              <a:buNone/>
            </a:pPr>
            <a:r>
              <a:rPr lang="de-DE" dirty="0">
                <a:sym typeface="Wingdings" panose="05000000000000000000" pitchFamily="2" charset="2"/>
              </a:rPr>
              <a:t> Entwicklung alternativer Metriken für Konferenzen &amp; Visualisierungen von Konferenzinformationen</a:t>
            </a:r>
          </a:p>
          <a:p>
            <a:endParaRPr lang="de-DE" dirty="0">
              <a:sym typeface="Wingdings" panose="05000000000000000000" pitchFamily="2" charset="2"/>
            </a:endParaRPr>
          </a:p>
          <a:p>
            <a:r>
              <a:rPr lang="de-DE" dirty="0">
                <a:sym typeface="Wingdings" panose="05000000000000000000" pitchFamily="2" charset="2"/>
              </a:rPr>
              <a:t>Die untersuchten Metadatenschemata bieten eine mögliche </a:t>
            </a:r>
            <a:r>
              <a:rPr lang="de-DE" b="1" dirty="0">
                <a:sym typeface="Wingdings" panose="05000000000000000000" pitchFamily="2" charset="2"/>
              </a:rPr>
              <a:t>Grundlage zur Beschreibung von Konferenzen </a:t>
            </a:r>
          </a:p>
          <a:p>
            <a:pPr marL="0" indent="0">
              <a:buNone/>
            </a:pPr>
            <a:endParaRPr lang="de-DE" dirty="0">
              <a:sym typeface="Wingdings" panose="05000000000000000000" pitchFamily="2" charset="2"/>
            </a:endParaRPr>
          </a:p>
        </p:txBody>
      </p:sp>
      <p:sp>
        <p:nvSpPr>
          <p:cNvPr id="4" name="Fußzeilenplatzhalter 3">
            <a:extLst>
              <a:ext uri="{FF2B5EF4-FFF2-40B4-BE49-F238E27FC236}">
                <a16:creationId xmlns:a16="http://schemas.microsoft.com/office/drawing/2014/main" id="{5EF103DD-DA19-4893-BD79-5E96AF083533}"/>
              </a:ext>
            </a:extLst>
          </p:cNvPr>
          <p:cNvSpPr>
            <a:spLocks noGrp="1"/>
          </p:cNvSpPr>
          <p:nvPr>
            <p:ph type="ftr" sz="quarter" idx="11"/>
          </p:nvPr>
        </p:nvSpPr>
        <p:spPr/>
        <p:txBody>
          <a:bodyPr/>
          <a:lstStyle/>
          <a:p>
            <a:endParaRPr lang="de-DE"/>
          </a:p>
        </p:txBody>
      </p:sp>
      <p:pic>
        <p:nvPicPr>
          <p:cNvPr id="6" name="Grafik 5" descr="Hilfe">
            <a:extLst>
              <a:ext uri="{FF2B5EF4-FFF2-40B4-BE49-F238E27FC236}">
                <a16:creationId xmlns:a16="http://schemas.microsoft.com/office/drawing/2014/main" id="{B02C9FD7-BE87-41CB-9C45-4A0B5B72DC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552" y="1545654"/>
            <a:ext cx="914400" cy="914400"/>
          </a:xfrm>
          <a:prstGeom prst="rect">
            <a:avLst/>
          </a:prstGeom>
        </p:spPr>
      </p:pic>
      <p:pic>
        <p:nvPicPr>
          <p:cNvPr id="9" name="Grafik 8" descr="Glühlampe">
            <a:extLst>
              <a:ext uri="{FF2B5EF4-FFF2-40B4-BE49-F238E27FC236}">
                <a16:creationId xmlns:a16="http://schemas.microsoft.com/office/drawing/2014/main" id="{D3F2265F-EA5F-4758-97DE-21DCAD6E74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83" y="4930649"/>
            <a:ext cx="1246314" cy="1246314"/>
          </a:xfrm>
          <a:prstGeom prst="rect">
            <a:avLst/>
          </a:prstGeom>
        </p:spPr>
      </p:pic>
    </p:spTree>
    <p:extLst>
      <p:ext uri="{BB962C8B-B14F-4D97-AF65-F5344CB8AC3E}">
        <p14:creationId xmlns:p14="http://schemas.microsoft.com/office/powerpoint/2010/main" val="1012360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04B20-0239-4339-8E5D-1E38DEFB89C2}"/>
              </a:ext>
            </a:extLst>
          </p:cNvPr>
          <p:cNvSpPr>
            <a:spLocks noGrp="1"/>
          </p:cNvSpPr>
          <p:nvPr>
            <p:ph type="title"/>
          </p:nvPr>
        </p:nvSpPr>
        <p:spPr>
          <a:xfrm>
            <a:off x="0" y="365125"/>
            <a:ext cx="12508992" cy="1325563"/>
          </a:xfrm>
        </p:spPr>
        <p:txBody>
          <a:bodyPr>
            <a:normAutofit/>
          </a:bodyPr>
          <a:lstStyle/>
          <a:p>
            <a:r>
              <a:rPr lang="de-DE" sz="4000" b="1" dirty="0">
                <a:latin typeface="Rockwell" panose="02060603020205020403" pitchFamily="18" charset="0"/>
                <a:sym typeface="Wingdings" panose="05000000000000000000" pitchFamily="2" charset="2"/>
              </a:rPr>
              <a:t>Wie könnte eine solche Beschreibung aussehen?</a:t>
            </a:r>
            <a:endParaRPr lang="de-DE" sz="4000" b="1" dirty="0">
              <a:latin typeface="Rockwell" panose="02060603020205020403" pitchFamily="18" charset="0"/>
            </a:endParaRPr>
          </a:p>
        </p:txBody>
      </p:sp>
      <p:sp>
        <p:nvSpPr>
          <p:cNvPr id="4" name="Fußzeilenplatzhalter 3">
            <a:extLst>
              <a:ext uri="{FF2B5EF4-FFF2-40B4-BE49-F238E27FC236}">
                <a16:creationId xmlns:a16="http://schemas.microsoft.com/office/drawing/2014/main" id="{185F4181-005E-4BAF-90F0-67CF5994C8E8}"/>
              </a:ext>
            </a:extLst>
          </p:cNvPr>
          <p:cNvSpPr>
            <a:spLocks noGrp="1"/>
          </p:cNvSpPr>
          <p:nvPr>
            <p:ph type="ftr" sz="quarter" idx="11"/>
          </p:nvPr>
        </p:nvSpPr>
        <p:spPr/>
        <p:txBody>
          <a:bodyPr/>
          <a:lstStyle/>
          <a:p>
            <a:endParaRPr lang="de-DE"/>
          </a:p>
        </p:txBody>
      </p:sp>
      <p:sp>
        <p:nvSpPr>
          <p:cNvPr id="5" name="Rechteck 4">
            <a:extLst>
              <a:ext uri="{FF2B5EF4-FFF2-40B4-BE49-F238E27FC236}">
                <a16:creationId xmlns:a16="http://schemas.microsoft.com/office/drawing/2014/main" id="{DB84916C-2CD9-4FF5-BBAB-B3DF061AFA66}"/>
              </a:ext>
            </a:extLst>
          </p:cNvPr>
          <p:cNvSpPr/>
          <p:nvPr/>
        </p:nvSpPr>
        <p:spPr>
          <a:xfrm>
            <a:off x="1449049" y="2151743"/>
            <a:ext cx="1923738" cy="321473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prechblase: rechteckig 7">
            <a:extLst>
              <a:ext uri="{FF2B5EF4-FFF2-40B4-BE49-F238E27FC236}">
                <a16:creationId xmlns:a16="http://schemas.microsoft.com/office/drawing/2014/main" id="{B2D8D887-B4FA-46A9-9236-D97E06B91909}"/>
              </a:ext>
            </a:extLst>
          </p:cNvPr>
          <p:cNvSpPr/>
          <p:nvPr/>
        </p:nvSpPr>
        <p:spPr>
          <a:xfrm>
            <a:off x="4572000" y="2026145"/>
            <a:ext cx="6417366" cy="3465929"/>
          </a:xfrm>
          <a:prstGeom prst="wedgeRectCallout">
            <a:avLst>
              <a:gd name="adj1" fmla="val -65928"/>
              <a:gd name="adj2" fmla="val -9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2800" dirty="0"/>
          </a:p>
        </p:txBody>
      </p:sp>
      <p:pic>
        <p:nvPicPr>
          <p:cNvPr id="6" name="Grafik 5" descr="Dozent">
            <a:extLst>
              <a:ext uri="{FF2B5EF4-FFF2-40B4-BE49-F238E27FC236}">
                <a16:creationId xmlns:a16="http://schemas.microsoft.com/office/drawing/2014/main" id="{7F7D48BF-03CB-4A2F-9C9A-5FD2AB904D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6757" y="2563316"/>
            <a:ext cx="2404539" cy="2404539"/>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526CBA09-A105-4342-BB3B-974B7D57749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667356" y="2090373"/>
            <a:ext cx="6248857" cy="3337471"/>
          </a:xfrm>
          <a:prstGeom prst="rect">
            <a:avLst/>
          </a:prstGeom>
        </p:spPr>
      </p:pic>
    </p:spTree>
    <p:extLst>
      <p:ext uri="{BB962C8B-B14F-4D97-AF65-F5344CB8AC3E}">
        <p14:creationId xmlns:p14="http://schemas.microsoft.com/office/powerpoint/2010/main" val="2305718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AF345-1AC8-45CC-832E-906A9A497E0C}"/>
              </a:ext>
            </a:extLst>
          </p:cNvPr>
          <p:cNvSpPr>
            <a:spLocks noGrp="1"/>
          </p:cNvSpPr>
          <p:nvPr>
            <p:ph type="title"/>
          </p:nvPr>
        </p:nvSpPr>
        <p:spPr>
          <a:xfrm>
            <a:off x="838200" y="365125"/>
            <a:ext cx="10515600" cy="1325563"/>
          </a:xfrm>
        </p:spPr>
        <p:txBody>
          <a:bodyPr/>
          <a:lstStyle/>
          <a:p>
            <a:endParaRPr lang="de-DE" b="1" dirty="0">
              <a:latin typeface="Rockwell" panose="02060603020205020403" pitchFamily="18" charset="0"/>
            </a:endParaRPr>
          </a:p>
        </p:txBody>
      </p:sp>
      <p:sp>
        <p:nvSpPr>
          <p:cNvPr id="4" name="Fußzeilenplatzhalter 3">
            <a:extLst>
              <a:ext uri="{FF2B5EF4-FFF2-40B4-BE49-F238E27FC236}">
                <a16:creationId xmlns:a16="http://schemas.microsoft.com/office/drawing/2014/main" id="{458FEF76-7273-4C38-9090-B3F5F425B077}"/>
              </a:ext>
            </a:extLst>
          </p:cNvPr>
          <p:cNvSpPr>
            <a:spLocks noGrp="1"/>
          </p:cNvSpPr>
          <p:nvPr>
            <p:ph type="ftr" sz="quarter" idx="11"/>
          </p:nvPr>
        </p:nvSpPr>
        <p:spPr>
          <a:xfrm>
            <a:off x="4038600" y="6356350"/>
            <a:ext cx="4114800" cy="365125"/>
          </a:xfrm>
        </p:spPr>
        <p:txBody>
          <a:bodyPr/>
          <a:lstStyle/>
          <a:p>
            <a:endParaRPr lang="de-DE"/>
          </a:p>
        </p:txBody>
      </p:sp>
      <p:pic>
        <p:nvPicPr>
          <p:cNvPr id="5" name="Grafik 4" descr="Ein Bild, das Screenshot enthält.&#10;&#10;Automatisch generierte Beschreibung">
            <a:extLst>
              <a:ext uri="{FF2B5EF4-FFF2-40B4-BE49-F238E27FC236}">
                <a16:creationId xmlns:a16="http://schemas.microsoft.com/office/drawing/2014/main" id="{5BF90CF2-5179-46C4-81C4-27973A94D16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1999" cy="6721475"/>
          </a:xfrm>
          <a:prstGeom prst="rect">
            <a:avLst/>
          </a:prstGeom>
        </p:spPr>
      </p:pic>
      <p:pic>
        <p:nvPicPr>
          <p:cNvPr id="7" name="Grafik 6">
            <a:extLst>
              <a:ext uri="{FF2B5EF4-FFF2-40B4-BE49-F238E27FC236}">
                <a16:creationId xmlns:a16="http://schemas.microsoft.com/office/drawing/2014/main" id="{DE23A057-9071-4733-B15A-4D44504A4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528" y="5837025"/>
            <a:ext cx="1408176" cy="2242178"/>
          </a:xfrm>
          <a:prstGeom prst="rect">
            <a:avLst/>
          </a:prstGeom>
        </p:spPr>
      </p:pic>
    </p:spTree>
    <p:extLst>
      <p:ext uri="{BB962C8B-B14F-4D97-AF65-F5344CB8AC3E}">
        <p14:creationId xmlns:p14="http://schemas.microsoft.com/office/powerpoint/2010/main" val="2566399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1177460" y="2766217"/>
            <a:ext cx="7474172" cy="1325563"/>
          </a:xfrm>
        </p:spPr>
        <p:txBody>
          <a:bodyPr>
            <a:normAutofit/>
          </a:bodyPr>
          <a:lstStyle/>
          <a:p>
            <a:pPr algn="ctr"/>
            <a:r>
              <a:rPr lang="de-DE" sz="4800" b="1" dirty="0">
                <a:latin typeface="Rockwell" panose="02060603020205020403" pitchFamily="18" charset="0"/>
              </a:rPr>
              <a:t>Literatur</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Bücherregal">
            <a:extLst>
              <a:ext uri="{FF2B5EF4-FFF2-40B4-BE49-F238E27FC236}">
                <a16:creationId xmlns:a16="http://schemas.microsoft.com/office/drawing/2014/main" id="{44239947-4895-4D32-B339-E0B4BAF52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8000" y="2685873"/>
            <a:ext cx="1486254" cy="1486254"/>
          </a:xfrm>
          <a:prstGeom prst="rect">
            <a:avLst/>
          </a:prstGeom>
        </p:spPr>
      </p:pic>
      <p:sp>
        <p:nvSpPr>
          <p:cNvPr id="6" name="Fußzeilenplatzhalter 5">
            <a:extLst>
              <a:ext uri="{FF2B5EF4-FFF2-40B4-BE49-F238E27FC236}">
                <a16:creationId xmlns:a16="http://schemas.microsoft.com/office/drawing/2014/main" id="{1DE2AAC3-2EFD-4EF2-B608-CB2704421F96}"/>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790483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p:txBody>
          <a:bodyPr/>
          <a:lstStyle/>
          <a:p>
            <a:r>
              <a:rPr lang="de-DE" b="1" dirty="0">
                <a:latin typeface="Rockwell" panose="02060603020205020403" pitchFamily="18" charset="0"/>
              </a:rPr>
              <a:t>Literatur</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p:txBody>
          <a:bodyPr>
            <a:normAutofit fontScale="77500" lnSpcReduction="20000"/>
          </a:bodyPr>
          <a:lstStyle/>
          <a:p>
            <a:r>
              <a:rPr lang="de-DE" b="1" dirty="0"/>
              <a:t>Ackermann, Marcel R. u.a. (2018): </a:t>
            </a:r>
            <a:r>
              <a:rPr lang="de-DE" dirty="0"/>
              <a:t>Global persistent </a:t>
            </a:r>
            <a:r>
              <a:rPr lang="de-DE" dirty="0" err="1"/>
              <a:t>identifiers</a:t>
            </a:r>
            <a:r>
              <a:rPr lang="de-DE" dirty="0"/>
              <a:t> </a:t>
            </a:r>
            <a:r>
              <a:rPr lang="de-DE" dirty="0" err="1"/>
              <a:t>for</a:t>
            </a:r>
            <a:r>
              <a:rPr lang="de-DE" dirty="0"/>
              <a:t> </a:t>
            </a:r>
            <a:r>
              <a:rPr lang="de-DE" dirty="0" err="1"/>
              <a:t>conferences</a:t>
            </a:r>
            <a:r>
              <a:rPr lang="de-DE" dirty="0"/>
              <a:t> and </a:t>
            </a:r>
            <a:r>
              <a:rPr lang="de-DE" dirty="0" err="1"/>
              <a:t>Crossmark</a:t>
            </a:r>
            <a:r>
              <a:rPr lang="de-DE" dirty="0"/>
              <a:t> </a:t>
            </a:r>
            <a:r>
              <a:rPr lang="de-DE" dirty="0" err="1"/>
              <a:t>for</a:t>
            </a:r>
            <a:r>
              <a:rPr lang="de-DE" dirty="0"/>
              <a:t> </a:t>
            </a:r>
            <a:r>
              <a:rPr lang="de-DE" dirty="0" err="1"/>
              <a:t>conference</a:t>
            </a:r>
            <a:r>
              <a:rPr lang="de-DE" dirty="0"/>
              <a:t> </a:t>
            </a:r>
            <a:r>
              <a:rPr lang="de-DE" dirty="0" err="1"/>
              <a:t>proceedings</a:t>
            </a:r>
            <a:r>
              <a:rPr lang="de-DE" dirty="0"/>
              <a:t>.</a:t>
            </a:r>
            <a:r>
              <a:rPr lang="de-DE" b="1" dirty="0"/>
              <a:t> </a:t>
            </a:r>
            <a:r>
              <a:rPr lang="de-DE" dirty="0"/>
              <a:t>Online unter </a:t>
            </a:r>
            <a:r>
              <a:rPr lang="de-DE" u="sng" dirty="0">
                <a:hlinkClick r:id="rId2"/>
              </a:rPr>
              <a:t>https://docs.google.com/document/d/</a:t>
            </a:r>
            <a:br>
              <a:rPr lang="de-DE" u="sng" dirty="0">
                <a:hlinkClick r:id="rId2"/>
              </a:rPr>
            </a:br>
            <a:r>
              <a:rPr lang="de-DE" u="sng" dirty="0">
                <a:hlinkClick r:id="rId2"/>
              </a:rPr>
              <a:t>1URIvkUpzcfjSd2YFIS-rdRIrOyrKSbFfhkdpGPRTAFI/</a:t>
            </a:r>
            <a:r>
              <a:rPr lang="de-DE" u="sng" dirty="0" err="1">
                <a:hlinkClick r:id="rId2"/>
              </a:rPr>
              <a:t>edit#heading</a:t>
            </a:r>
            <a:r>
              <a:rPr lang="de-DE" u="sng" dirty="0">
                <a:hlinkClick r:id="rId2"/>
              </a:rPr>
              <a:t>=h.p82ujrkj8tpx</a:t>
            </a:r>
            <a:r>
              <a:rPr lang="de-DE" b="1" dirty="0"/>
              <a:t> </a:t>
            </a:r>
            <a:r>
              <a:rPr lang="en-US" dirty="0"/>
              <a:t>[</a:t>
            </a:r>
            <a:r>
              <a:rPr lang="en-US" dirty="0" err="1"/>
              <a:t>Abruf</a:t>
            </a:r>
            <a:r>
              <a:rPr lang="en-US" dirty="0"/>
              <a:t> am 28.11.2019] </a:t>
            </a:r>
          </a:p>
          <a:p>
            <a:r>
              <a:rPr lang="en-US" b="1" dirty="0" err="1"/>
              <a:t>Crossref</a:t>
            </a:r>
            <a:r>
              <a:rPr lang="en-US" b="1" dirty="0"/>
              <a:t> (2019a): </a:t>
            </a:r>
            <a:r>
              <a:rPr lang="en-US" dirty="0"/>
              <a:t>About us. Online </a:t>
            </a:r>
            <a:r>
              <a:rPr lang="en-US" dirty="0" err="1"/>
              <a:t>unter</a:t>
            </a:r>
            <a:r>
              <a:rPr lang="en-US" dirty="0"/>
              <a:t> </a:t>
            </a:r>
            <a:r>
              <a:rPr lang="en-US" dirty="0">
                <a:hlinkClick r:id="rId3"/>
              </a:rPr>
              <a:t>https://www.crossref.org/about/</a:t>
            </a:r>
            <a:r>
              <a:rPr lang="en-US" dirty="0"/>
              <a:t>  [</a:t>
            </a:r>
            <a:r>
              <a:rPr lang="en-US" dirty="0" err="1"/>
              <a:t>Abruf</a:t>
            </a:r>
            <a:r>
              <a:rPr lang="en-US" dirty="0"/>
              <a:t> am 28.11.2019] </a:t>
            </a:r>
          </a:p>
          <a:p>
            <a:r>
              <a:rPr lang="en-US" b="1" dirty="0" err="1"/>
              <a:t>Crossref</a:t>
            </a:r>
            <a:r>
              <a:rPr lang="en-US" b="1" dirty="0"/>
              <a:t> (2019c): </a:t>
            </a:r>
            <a:r>
              <a:rPr lang="en-US" dirty="0"/>
              <a:t>Membership terms. Online </a:t>
            </a:r>
            <a:r>
              <a:rPr lang="en-US" dirty="0" err="1"/>
              <a:t>unter</a:t>
            </a:r>
            <a:r>
              <a:rPr lang="en-US" dirty="0"/>
              <a:t> </a:t>
            </a:r>
            <a:r>
              <a:rPr lang="en-US" dirty="0">
                <a:hlinkClick r:id="rId4"/>
              </a:rPr>
              <a:t>https://www.crossref.org/membership/terms/</a:t>
            </a:r>
            <a:r>
              <a:rPr lang="en-US" dirty="0"/>
              <a:t>  [</a:t>
            </a:r>
            <a:r>
              <a:rPr lang="en-US" dirty="0" err="1"/>
              <a:t>Abruf</a:t>
            </a:r>
            <a:r>
              <a:rPr lang="en-US" dirty="0"/>
              <a:t> am 28.11.2019] </a:t>
            </a:r>
            <a:endParaRPr lang="de-DE" dirty="0"/>
          </a:p>
          <a:p>
            <a:r>
              <a:rPr lang="de-DE" b="1" dirty="0" err="1"/>
              <a:t>Eurocris</a:t>
            </a:r>
            <a:r>
              <a:rPr lang="de-DE" b="1" dirty="0"/>
              <a:t> (2013):</a:t>
            </a:r>
            <a:r>
              <a:rPr lang="de-DE" dirty="0"/>
              <a:t> </a:t>
            </a:r>
            <a:r>
              <a:rPr lang="de-DE" dirty="0" err="1"/>
              <a:t>What</a:t>
            </a:r>
            <a:r>
              <a:rPr lang="de-DE" dirty="0"/>
              <a:t> </a:t>
            </a:r>
            <a:r>
              <a:rPr lang="de-DE" dirty="0" err="1"/>
              <a:t>is</a:t>
            </a:r>
            <a:r>
              <a:rPr lang="de-DE" dirty="0"/>
              <a:t> </a:t>
            </a:r>
            <a:r>
              <a:rPr lang="de-DE" dirty="0" err="1"/>
              <a:t>euroCRIS</a:t>
            </a:r>
            <a:r>
              <a:rPr lang="de-DE" dirty="0"/>
              <a:t>?. Online unter </a:t>
            </a:r>
            <a:r>
              <a:rPr lang="de-DE" u="sng" dirty="0">
                <a:hlinkClick r:id="rId5"/>
              </a:rPr>
              <a:t>https://www.eurocris.org/what-eurocris</a:t>
            </a:r>
            <a:r>
              <a:rPr lang="de-DE" dirty="0"/>
              <a:t> </a:t>
            </a:r>
            <a:r>
              <a:rPr lang="en-US" dirty="0"/>
              <a:t>[</a:t>
            </a:r>
            <a:r>
              <a:rPr lang="en-US" dirty="0" err="1"/>
              <a:t>Abruf</a:t>
            </a:r>
            <a:r>
              <a:rPr lang="en-US" dirty="0"/>
              <a:t> am 28.11.2019] </a:t>
            </a:r>
            <a:endParaRPr lang="de-DE" dirty="0"/>
          </a:p>
          <a:p>
            <a:r>
              <a:rPr lang="de-DE" b="1" dirty="0" err="1"/>
              <a:t>Ferriter</a:t>
            </a:r>
            <a:r>
              <a:rPr lang="de-DE" b="1" dirty="0"/>
              <a:t>, Meghan (2019): </a:t>
            </a:r>
            <a:r>
              <a:rPr lang="de-DE" dirty="0" err="1"/>
              <a:t>Integrating</a:t>
            </a:r>
            <a:r>
              <a:rPr lang="de-DE" dirty="0"/>
              <a:t> </a:t>
            </a:r>
            <a:r>
              <a:rPr lang="de-DE" dirty="0" err="1"/>
              <a:t>Wikidata</a:t>
            </a:r>
            <a:r>
              <a:rPr lang="de-DE" dirty="0"/>
              <a:t> at </a:t>
            </a:r>
            <a:r>
              <a:rPr lang="de-DE" dirty="0" err="1"/>
              <a:t>the</a:t>
            </a:r>
            <a:r>
              <a:rPr lang="de-DE" dirty="0"/>
              <a:t> Library </a:t>
            </a:r>
            <a:r>
              <a:rPr lang="de-DE" dirty="0" err="1"/>
              <a:t>of</a:t>
            </a:r>
            <a:r>
              <a:rPr lang="de-DE" dirty="0"/>
              <a:t> </a:t>
            </a:r>
            <a:r>
              <a:rPr lang="de-DE" dirty="0" err="1"/>
              <a:t>Congress</a:t>
            </a:r>
            <a:r>
              <a:rPr lang="de-DE" dirty="0"/>
              <a:t>. In: The Signal. Blogeintrag vom 22.05.2019. Online unter </a:t>
            </a:r>
            <a:r>
              <a:rPr lang="de-DE" u="sng" dirty="0">
                <a:hlinkClick r:id="rId6"/>
              </a:rPr>
              <a:t>https://blogs.loc.gov/thesignal/2019/05/</a:t>
            </a:r>
            <a:br>
              <a:rPr lang="de-DE" u="sng" dirty="0">
                <a:hlinkClick r:id="rId6"/>
              </a:rPr>
            </a:br>
            <a:r>
              <a:rPr lang="de-DE" u="sng" dirty="0" err="1">
                <a:hlinkClick r:id="rId6"/>
              </a:rPr>
              <a:t>integrating</a:t>
            </a:r>
            <a:r>
              <a:rPr lang="de-DE" u="sng" dirty="0">
                <a:hlinkClick r:id="rId6"/>
              </a:rPr>
              <a:t>-</a:t>
            </a:r>
            <a:r>
              <a:rPr lang="de-DE" u="sng" dirty="0" err="1">
                <a:hlinkClick r:id="rId6"/>
              </a:rPr>
              <a:t>wikidata</a:t>
            </a:r>
            <a:r>
              <a:rPr lang="de-DE" u="sng" dirty="0">
                <a:hlinkClick r:id="rId6"/>
              </a:rPr>
              <a:t>-at-</a:t>
            </a:r>
            <a:r>
              <a:rPr lang="de-DE" u="sng" dirty="0" err="1">
                <a:hlinkClick r:id="rId6"/>
              </a:rPr>
              <a:t>the</a:t>
            </a:r>
            <a:r>
              <a:rPr lang="de-DE" u="sng" dirty="0">
                <a:hlinkClick r:id="rId6"/>
              </a:rPr>
              <a:t>-</a:t>
            </a:r>
            <a:r>
              <a:rPr lang="de-DE" u="sng" dirty="0" err="1">
                <a:hlinkClick r:id="rId6"/>
              </a:rPr>
              <a:t>library-of-congress</a:t>
            </a:r>
            <a:r>
              <a:rPr lang="de-DE" u="sng" dirty="0">
                <a:hlinkClick r:id="rId6"/>
              </a:rPr>
              <a:t>/</a:t>
            </a:r>
            <a:r>
              <a:rPr lang="de-DE" dirty="0"/>
              <a:t> </a:t>
            </a:r>
            <a:r>
              <a:rPr lang="en-US" dirty="0"/>
              <a:t>[</a:t>
            </a:r>
            <a:r>
              <a:rPr lang="en-US" dirty="0" err="1"/>
              <a:t>Abruf</a:t>
            </a:r>
            <a:r>
              <a:rPr lang="en-US" dirty="0"/>
              <a:t> am 28.11.2019] </a:t>
            </a: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A3DC53BE-FAE3-4E7E-90F9-DD1182FF7508}"/>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2802122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684FF-DD3C-4EC7-871B-3F81D9FB936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F53544B-5546-4E4A-A31F-FEA5923CEE1D}"/>
              </a:ext>
            </a:extLst>
          </p:cNvPr>
          <p:cNvSpPr>
            <a:spLocks noGrp="1"/>
          </p:cNvSpPr>
          <p:nvPr>
            <p:ph idx="1"/>
          </p:nvPr>
        </p:nvSpPr>
        <p:spPr/>
        <p:txBody>
          <a:bodyPr>
            <a:normAutofit fontScale="77500" lnSpcReduction="20000"/>
          </a:bodyPr>
          <a:lstStyle/>
          <a:p>
            <a:r>
              <a:rPr lang="de-DE" b="1" dirty="0" err="1"/>
              <a:t>Gangemi</a:t>
            </a:r>
            <a:r>
              <a:rPr lang="de-DE" b="1" dirty="0"/>
              <a:t>, Aldo u.a. (o.J.):</a:t>
            </a:r>
            <a:r>
              <a:rPr lang="de-DE" dirty="0"/>
              <a:t> The Conference </a:t>
            </a:r>
            <a:r>
              <a:rPr lang="de-DE" dirty="0" err="1"/>
              <a:t>ontology</a:t>
            </a:r>
            <a:r>
              <a:rPr lang="de-DE" dirty="0"/>
              <a:t>. Online unter </a:t>
            </a:r>
            <a:br>
              <a:rPr lang="de-DE" dirty="0"/>
            </a:br>
            <a:r>
              <a:rPr lang="de-DE" u="sng" dirty="0">
                <a:hlinkClick r:id="rId2"/>
              </a:rPr>
              <a:t>http://www.scholarlydata.org/ontology/doc/</a:t>
            </a:r>
            <a:r>
              <a:rPr lang="de-DE" dirty="0"/>
              <a:t> </a:t>
            </a:r>
            <a:r>
              <a:rPr lang="en-US" dirty="0"/>
              <a:t>[</a:t>
            </a:r>
            <a:r>
              <a:rPr lang="en-US" dirty="0" err="1"/>
              <a:t>Abruf</a:t>
            </a:r>
            <a:r>
              <a:rPr lang="en-US" dirty="0"/>
              <a:t> am 28.11.2019] </a:t>
            </a:r>
            <a:endParaRPr lang="de-DE" b="1" dirty="0"/>
          </a:p>
          <a:p>
            <a:r>
              <a:rPr lang="de-DE" b="1" dirty="0"/>
              <a:t>Deutsche Nationalbibliothek (2019a):</a:t>
            </a:r>
            <a:r>
              <a:rPr lang="de-DE" dirty="0"/>
              <a:t> Gemeinsame Normdatei (GND). Online unter </a:t>
            </a:r>
            <a:r>
              <a:rPr lang="de-DE" u="sng" dirty="0">
                <a:hlinkClick r:id="rId3"/>
              </a:rPr>
              <a:t>https://www.dnb.de/DE/Professionell/Standardisierung/GND/</a:t>
            </a:r>
            <a:br>
              <a:rPr lang="de-DE" u="sng" dirty="0">
                <a:hlinkClick r:id="rId3"/>
              </a:rPr>
            </a:br>
            <a:r>
              <a:rPr lang="de-DE" u="sng" dirty="0">
                <a:hlinkClick r:id="rId3"/>
              </a:rPr>
              <a:t>gnd_node.html#doc58016bodyText1</a:t>
            </a:r>
            <a:r>
              <a:rPr lang="de-DE" dirty="0"/>
              <a:t> </a:t>
            </a:r>
            <a:r>
              <a:rPr lang="en-US" dirty="0"/>
              <a:t>[</a:t>
            </a:r>
            <a:r>
              <a:rPr lang="en-US" dirty="0" err="1"/>
              <a:t>Abruf</a:t>
            </a:r>
            <a:r>
              <a:rPr lang="en-US" dirty="0"/>
              <a:t> am 28.11.2019] </a:t>
            </a:r>
            <a:endParaRPr lang="de-DE" dirty="0"/>
          </a:p>
          <a:p>
            <a:r>
              <a:rPr lang="de-DE" b="1" dirty="0"/>
              <a:t>Hansen, Thomas T.; Pedersen, David B. (2018):</a:t>
            </a:r>
            <a:r>
              <a:rPr lang="de-DE" dirty="0"/>
              <a:t> The </a:t>
            </a:r>
            <a:r>
              <a:rPr lang="de-DE" dirty="0" err="1"/>
              <a:t>impact</a:t>
            </a:r>
            <a:r>
              <a:rPr lang="de-DE" dirty="0"/>
              <a:t> </a:t>
            </a:r>
            <a:r>
              <a:rPr lang="de-DE" dirty="0" err="1"/>
              <a:t>of</a:t>
            </a:r>
            <a:r>
              <a:rPr lang="de-DE" dirty="0"/>
              <a:t> </a:t>
            </a:r>
            <a:r>
              <a:rPr lang="de-DE" dirty="0" err="1"/>
              <a:t>academic</a:t>
            </a:r>
            <a:r>
              <a:rPr lang="de-DE" dirty="0"/>
              <a:t> </a:t>
            </a:r>
            <a:r>
              <a:rPr lang="de-DE" dirty="0" err="1"/>
              <a:t>events</a:t>
            </a:r>
            <a:r>
              <a:rPr lang="de-DE" dirty="0"/>
              <a:t>. A </a:t>
            </a:r>
            <a:r>
              <a:rPr lang="de-DE" dirty="0" err="1"/>
              <a:t>literature</a:t>
            </a:r>
            <a:r>
              <a:rPr lang="de-DE" dirty="0"/>
              <a:t> review. In: Research Evaluation, Jg. 27, H. 4, S. 358-366. Online unter  </a:t>
            </a:r>
            <a:r>
              <a:rPr lang="de-DE" u="sng" dirty="0">
                <a:hlinkClick r:id="rId4"/>
              </a:rPr>
              <a:t>https://doi.org/10.1093/reseval/rvy025</a:t>
            </a:r>
            <a:r>
              <a:rPr lang="de-DE" dirty="0"/>
              <a:t> </a:t>
            </a:r>
            <a:r>
              <a:rPr lang="en-US" dirty="0"/>
              <a:t>[</a:t>
            </a:r>
            <a:r>
              <a:rPr lang="en-US" dirty="0" err="1"/>
              <a:t>Abruf</a:t>
            </a:r>
            <a:r>
              <a:rPr lang="en-US" dirty="0"/>
              <a:t> am 28.11.2019] </a:t>
            </a:r>
            <a:endParaRPr lang="de-DE" dirty="0"/>
          </a:p>
          <a:p>
            <a:r>
              <a:rPr lang="en-US" b="1" dirty="0"/>
              <a:t>Metadata 2020 (2019a): </a:t>
            </a:r>
            <a:r>
              <a:rPr lang="en-US" dirty="0"/>
              <a:t>The Metadata 2020 Principles. Online </a:t>
            </a:r>
            <a:r>
              <a:rPr lang="en-US" dirty="0" err="1"/>
              <a:t>unter</a:t>
            </a:r>
            <a:r>
              <a:rPr lang="en-US" dirty="0"/>
              <a:t> </a:t>
            </a:r>
            <a:r>
              <a:rPr lang="en-US" dirty="0">
                <a:hlinkClick r:id="rId5"/>
              </a:rPr>
              <a:t>http://www.metadata2020.org/resources/metadata-principles/</a:t>
            </a:r>
            <a:r>
              <a:rPr lang="en-US" dirty="0"/>
              <a:t>  [</a:t>
            </a:r>
            <a:r>
              <a:rPr lang="en-US" dirty="0" err="1"/>
              <a:t>Abruf</a:t>
            </a:r>
            <a:r>
              <a:rPr lang="en-US" dirty="0"/>
              <a:t> am 28.11.2019] </a:t>
            </a:r>
            <a:endParaRPr lang="de-DE" dirty="0"/>
          </a:p>
          <a:p>
            <a:r>
              <a:rPr lang="de-DE" b="1" dirty="0" err="1"/>
              <a:t>Vahdhati</a:t>
            </a:r>
            <a:r>
              <a:rPr lang="de-DE" b="1" dirty="0"/>
              <a:t>, </a:t>
            </a:r>
            <a:r>
              <a:rPr lang="de-DE" b="1" dirty="0" err="1"/>
              <a:t>Sahar</a:t>
            </a:r>
            <a:r>
              <a:rPr lang="de-DE" b="1" dirty="0"/>
              <a:t> u.a. (2016): </a:t>
            </a:r>
            <a:r>
              <a:rPr lang="de-DE" dirty="0" err="1"/>
              <a:t>OpenResearch</a:t>
            </a:r>
            <a:r>
              <a:rPr lang="de-DE" dirty="0"/>
              <a:t>: Collaborative Management </a:t>
            </a:r>
            <a:r>
              <a:rPr lang="de-DE" dirty="0" err="1"/>
              <a:t>of</a:t>
            </a:r>
            <a:r>
              <a:rPr lang="de-DE" dirty="0"/>
              <a:t> </a:t>
            </a:r>
            <a:r>
              <a:rPr lang="de-DE" dirty="0" err="1"/>
              <a:t>Scholarly</a:t>
            </a:r>
            <a:r>
              <a:rPr lang="de-DE" dirty="0"/>
              <a:t> Communication </a:t>
            </a:r>
            <a:r>
              <a:rPr lang="de-DE" dirty="0" err="1"/>
              <a:t>Metadata</a:t>
            </a:r>
            <a:r>
              <a:rPr lang="de-DE" dirty="0"/>
              <a:t>. Online unter </a:t>
            </a:r>
            <a:r>
              <a:rPr lang="de-DE" u="sng" dirty="0">
                <a:hlinkClick r:id="rId6"/>
              </a:rPr>
              <a:t>http://ul.qucosa.de/api/qucosa%3A15939/</a:t>
            </a:r>
            <a:br>
              <a:rPr lang="de-DE" u="sng" dirty="0">
                <a:hlinkClick r:id="rId6"/>
              </a:rPr>
            </a:br>
            <a:r>
              <a:rPr lang="de-DE" u="sng" dirty="0" err="1">
                <a:hlinkClick r:id="rId6"/>
              </a:rPr>
              <a:t>attachment</a:t>
            </a:r>
            <a:r>
              <a:rPr lang="de-DE" u="sng" dirty="0">
                <a:hlinkClick r:id="rId6"/>
              </a:rPr>
              <a:t>/ATT-0/</a:t>
            </a:r>
            <a:r>
              <a:rPr lang="de-DE" dirty="0"/>
              <a:t> </a:t>
            </a:r>
            <a:r>
              <a:rPr lang="en-US" dirty="0"/>
              <a:t>[</a:t>
            </a:r>
            <a:r>
              <a:rPr lang="en-US" dirty="0" err="1"/>
              <a:t>Abruf</a:t>
            </a:r>
            <a:r>
              <a:rPr lang="en-US" dirty="0"/>
              <a:t> am 28.11.2019] </a:t>
            </a:r>
            <a:endParaRPr lang="de-DE" dirty="0"/>
          </a:p>
          <a:p>
            <a:endParaRPr lang="de-DE" dirty="0"/>
          </a:p>
        </p:txBody>
      </p:sp>
      <p:sp>
        <p:nvSpPr>
          <p:cNvPr id="4" name="Fußzeilenplatzhalter 3">
            <a:extLst>
              <a:ext uri="{FF2B5EF4-FFF2-40B4-BE49-F238E27FC236}">
                <a16:creationId xmlns:a16="http://schemas.microsoft.com/office/drawing/2014/main" id="{D857EB15-F488-4502-98A4-8AF5749663A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99487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68E88-B392-4E63-AC9B-D7A08E93F02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CD4BDDB-A700-4C75-B289-43815BEDFE2F}"/>
              </a:ext>
            </a:extLst>
          </p:cNvPr>
          <p:cNvSpPr>
            <a:spLocks noGrp="1"/>
          </p:cNvSpPr>
          <p:nvPr>
            <p:ph idx="1"/>
          </p:nvPr>
        </p:nvSpPr>
        <p:spPr/>
        <p:txBody>
          <a:bodyPr/>
          <a:lstStyle/>
          <a:p>
            <a:r>
              <a:rPr lang="de-DE" sz="2200" b="1" dirty="0" err="1"/>
              <a:t>Wikidata</a:t>
            </a:r>
            <a:r>
              <a:rPr lang="de-DE" sz="2200" b="1" dirty="0"/>
              <a:t> (2019a):</a:t>
            </a:r>
            <a:r>
              <a:rPr lang="de-DE" sz="2200" dirty="0"/>
              <a:t> </a:t>
            </a:r>
            <a:r>
              <a:rPr lang="de-DE" sz="2200" dirty="0" err="1"/>
              <a:t>Wikidata:Einführung</a:t>
            </a:r>
            <a:r>
              <a:rPr lang="de-DE" sz="2200" dirty="0"/>
              <a:t>. Online unter </a:t>
            </a:r>
            <a:r>
              <a:rPr lang="de-DE" sz="2200" u="sng" dirty="0">
                <a:hlinkClick r:id="rId2"/>
              </a:rPr>
              <a:t>https://www.wikidata.org/wiki/</a:t>
            </a:r>
            <a:br>
              <a:rPr lang="de-DE" sz="2200" u="sng" dirty="0">
                <a:hlinkClick r:id="rId2"/>
              </a:rPr>
            </a:br>
            <a:r>
              <a:rPr lang="de-DE" sz="2200" u="sng" dirty="0" err="1">
                <a:hlinkClick r:id="rId2"/>
              </a:rPr>
              <a:t>Wikidata:Introduction</a:t>
            </a:r>
            <a:r>
              <a:rPr lang="de-DE" sz="2200" u="sng" dirty="0">
                <a:hlinkClick r:id="rId2"/>
              </a:rPr>
              <a:t>/de</a:t>
            </a:r>
            <a:r>
              <a:rPr lang="de-DE" sz="2200" dirty="0"/>
              <a:t> </a:t>
            </a:r>
            <a:r>
              <a:rPr lang="en-US" sz="2200" dirty="0"/>
              <a:t>[</a:t>
            </a:r>
            <a:r>
              <a:rPr lang="en-US" sz="2200" dirty="0" err="1"/>
              <a:t>Abruf</a:t>
            </a:r>
            <a:r>
              <a:rPr lang="en-US" sz="2200" dirty="0"/>
              <a:t> am 28.11.2019] </a:t>
            </a:r>
            <a:endParaRPr lang="de-DE" sz="2200" dirty="0"/>
          </a:p>
          <a:p>
            <a:r>
              <a:rPr lang="de-DE" sz="2200" b="1" dirty="0" err="1"/>
              <a:t>Wikidata</a:t>
            </a:r>
            <a:r>
              <a:rPr lang="de-DE" sz="2200" b="1" dirty="0"/>
              <a:t> (2019b): </a:t>
            </a:r>
            <a:r>
              <a:rPr lang="de-DE" sz="2200" dirty="0" err="1"/>
              <a:t>Wikidata:WikiProject</a:t>
            </a:r>
            <a:r>
              <a:rPr lang="de-DE" sz="2200" dirty="0"/>
              <a:t> Events.</a:t>
            </a:r>
            <a:r>
              <a:rPr lang="de-DE" sz="2200" b="1" dirty="0"/>
              <a:t> </a:t>
            </a:r>
            <a:r>
              <a:rPr lang="de-DE" sz="2200" dirty="0"/>
              <a:t>Online unter </a:t>
            </a:r>
            <a:br>
              <a:rPr lang="de-DE" sz="2200" dirty="0"/>
            </a:br>
            <a:r>
              <a:rPr lang="de-DE" sz="2200" u="sng" dirty="0">
                <a:hlinkClick r:id="rId3"/>
              </a:rPr>
              <a:t>https://www.wikidata.org/wiki/Wikidata:WikiProject_Events</a:t>
            </a:r>
            <a:r>
              <a:rPr lang="de-DE" sz="2200" dirty="0"/>
              <a:t> </a:t>
            </a:r>
            <a:r>
              <a:rPr lang="en-US" sz="2200" dirty="0"/>
              <a:t>[</a:t>
            </a:r>
            <a:r>
              <a:rPr lang="en-US" sz="2200" dirty="0" err="1"/>
              <a:t>Abruf</a:t>
            </a:r>
            <a:r>
              <a:rPr lang="en-US" sz="2200" dirty="0"/>
              <a:t> am 28.11.2019] </a:t>
            </a:r>
            <a:endParaRPr lang="de-DE" sz="2200" dirty="0"/>
          </a:p>
          <a:p>
            <a:pPr marL="0" indent="0">
              <a:buNone/>
            </a:pPr>
            <a:endParaRPr lang="de-DE" dirty="0"/>
          </a:p>
        </p:txBody>
      </p:sp>
      <p:sp>
        <p:nvSpPr>
          <p:cNvPr id="4" name="Fußzeilenplatzhalter 3">
            <a:extLst>
              <a:ext uri="{FF2B5EF4-FFF2-40B4-BE49-F238E27FC236}">
                <a16:creationId xmlns:a16="http://schemas.microsoft.com/office/drawing/2014/main" id="{50CFB799-2141-44B4-B419-AEEED46D67F5}"/>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02959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a:xfrm>
            <a:off x="225083" y="2766217"/>
            <a:ext cx="8833740" cy="1325563"/>
          </a:xfrm>
        </p:spPr>
        <p:txBody>
          <a:bodyPr>
            <a:noAutofit/>
          </a:bodyPr>
          <a:lstStyle/>
          <a:p>
            <a:r>
              <a:rPr lang="de-DE" sz="4800" b="1" dirty="0">
                <a:latin typeface="Rockwell" panose="02060603020205020403" pitchFamily="18" charset="0"/>
              </a:rPr>
              <a:t>Bedeutung von Konferenzen</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Dozent">
            <a:extLst>
              <a:ext uri="{FF2B5EF4-FFF2-40B4-BE49-F238E27FC236}">
                <a16:creationId xmlns:a16="http://schemas.microsoft.com/office/drawing/2014/main" id="{87029462-E3FF-4E30-B08C-28C1E91121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2245" y="2645758"/>
            <a:ext cx="1566482" cy="1566482"/>
          </a:xfrm>
          <a:prstGeom prst="rect">
            <a:avLst/>
          </a:prstGeom>
        </p:spPr>
      </p:pic>
      <p:sp>
        <p:nvSpPr>
          <p:cNvPr id="8" name="Fußzeilenplatzhalter 7">
            <a:extLst>
              <a:ext uri="{FF2B5EF4-FFF2-40B4-BE49-F238E27FC236}">
                <a16:creationId xmlns:a16="http://schemas.microsoft.com/office/drawing/2014/main" id="{74ADD309-F55C-4802-BF45-E4259871C0DB}"/>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3790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p:txBody>
          <a:bodyPr/>
          <a:lstStyle/>
          <a:p>
            <a:r>
              <a:rPr lang="de-DE" b="1" dirty="0">
                <a:latin typeface="Rockwell" panose="02060603020205020403" pitchFamily="18" charset="0"/>
              </a:rPr>
              <a:t>Bedeutung von Konferenzen</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p:txBody>
          <a:bodyPr>
            <a:normAutofit/>
          </a:bodyPr>
          <a:lstStyle/>
          <a:p>
            <a:r>
              <a:rPr lang="de-DE" dirty="0"/>
              <a:t>Literaturstudie von Hansen und Pedersen hat 283 Studien untersucht, die sich mit dem Einfluss von wissenschaftlichen Ereignissen (wie z.B. Konferenzen) befassen</a:t>
            </a:r>
            <a:r>
              <a:rPr lang="de-DE" baseline="30000" dirty="0"/>
              <a:t>1</a:t>
            </a:r>
          </a:p>
          <a:p>
            <a:endParaRPr lang="de-DE" baseline="30000" dirty="0">
              <a:solidFill>
                <a:srgbClr val="FF0000"/>
              </a:solidFill>
            </a:endParaRPr>
          </a:p>
          <a:p>
            <a:pPr marL="0" indent="0">
              <a:buNone/>
            </a:pPr>
            <a:r>
              <a:rPr lang="de-DE" u="sng" dirty="0"/>
              <a:t>Zusammenfassung:</a:t>
            </a:r>
          </a:p>
          <a:p>
            <a:r>
              <a:rPr lang="de-DE" dirty="0"/>
              <a:t>wissenschaftliche Ereignisse haben sowohl für die </a:t>
            </a:r>
            <a:r>
              <a:rPr lang="de-DE" b="1" dirty="0"/>
              <a:t>Wissenschaft</a:t>
            </a:r>
            <a:r>
              <a:rPr lang="de-DE" dirty="0"/>
              <a:t> als auch für die </a:t>
            </a:r>
            <a:r>
              <a:rPr lang="de-DE" b="1" dirty="0"/>
              <a:t>Gesellschaft</a:t>
            </a:r>
            <a:r>
              <a:rPr lang="de-DE" dirty="0"/>
              <a:t> einen großen Wert sind</a:t>
            </a:r>
          </a:p>
          <a:p>
            <a:r>
              <a:rPr lang="de-DE" dirty="0"/>
              <a:t>sie sind zudem maßgeblich für die </a:t>
            </a:r>
            <a:r>
              <a:rPr lang="de-DE" b="1" dirty="0"/>
              <a:t>Entwicklung der wissenschaftlichen Community</a:t>
            </a:r>
            <a:endParaRPr lang="de-DE" b="1" baseline="30000" dirty="0">
              <a:solidFill>
                <a:srgbClr val="FF0000"/>
              </a:solidFill>
            </a:endParaRPr>
          </a:p>
        </p:txBody>
      </p:sp>
      <p:sp>
        <p:nvSpPr>
          <p:cNvPr id="4" name="Fußzeilenplatzhalter 3">
            <a:extLst>
              <a:ext uri="{FF2B5EF4-FFF2-40B4-BE49-F238E27FC236}">
                <a16:creationId xmlns:a16="http://schemas.microsoft.com/office/drawing/2014/main" id="{D3240893-CFC2-43E0-9980-A81C90CCB901}"/>
              </a:ext>
            </a:extLst>
          </p:cNvPr>
          <p:cNvSpPr>
            <a:spLocks noGrp="1"/>
          </p:cNvSpPr>
          <p:nvPr>
            <p:ph type="ftr" sz="quarter" idx="11"/>
          </p:nvPr>
        </p:nvSpPr>
        <p:spPr/>
        <p:txBody>
          <a:bodyPr/>
          <a:lstStyle/>
          <a:p>
            <a:r>
              <a:rPr lang="nb-NO" dirty="0"/>
              <a:t>1 vgl. Hansen, Pedersen 2018</a:t>
            </a:r>
            <a:endParaRPr lang="de-DE" dirty="0"/>
          </a:p>
        </p:txBody>
      </p:sp>
    </p:spTree>
    <p:extLst>
      <p:ext uri="{BB962C8B-B14F-4D97-AF65-F5344CB8AC3E}">
        <p14:creationId xmlns:p14="http://schemas.microsoft.com/office/powerpoint/2010/main" val="415843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CB1A0-ADDF-4813-9808-FE28BF0DEAD4}"/>
              </a:ext>
            </a:extLst>
          </p:cNvPr>
          <p:cNvSpPr>
            <a:spLocks noGrp="1"/>
          </p:cNvSpPr>
          <p:nvPr>
            <p:ph type="title"/>
          </p:nvPr>
        </p:nvSpPr>
        <p:spPr/>
        <p:txBody>
          <a:bodyPr/>
          <a:lstStyle/>
          <a:p>
            <a:r>
              <a:rPr lang="de-DE" b="1" dirty="0">
                <a:latin typeface="Rockwell" panose="02060603020205020403" pitchFamily="18" charset="0"/>
              </a:rPr>
              <a:t>Bedeutung von Konferenzen</a:t>
            </a:r>
          </a:p>
        </p:txBody>
      </p:sp>
      <p:sp>
        <p:nvSpPr>
          <p:cNvPr id="3" name="Inhaltsplatzhalter 2">
            <a:extLst>
              <a:ext uri="{FF2B5EF4-FFF2-40B4-BE49-F238E27FC236}">
                <a16:creationId xmlns:a16="http://schemas.microsoft.com/office/drawing/2014/main" id="{F7051C3A-987D-4CA7-8070-8AB5AF01447C}"/>
              </a:ext>
            </a:extLst>
          </p:cNvPr>
          <p:cNvSpPr>
            <a:spLocks noGrp="1"/>
          </p:cNvSpPr>
          <p:nvPr>
            <p:ph idx="1"/>
          </p:nvPr>
        </p:nvSpPr>
        <p:spPr>
          <a:xfrm>
            <a:off x="1752600" y="1847850"/>
            <a:ext cx="10261209" cy="4351338"/>
          </a:xfrm>
        </p:spPr>
        <p:txBody>
          <a:bodyPr>
            <a:normAutofit/>
          </a:bodyPr>
          <a:lstStyle/>
          <a:p>
            <a:pPr marL="0" indent="0">
              <a:buNone/>
            </a:pPr>
            <a:r>
              <a:rPr lang="de-DE" dirty="0"/>
              <a:t>Konferenzen sind Teil der Wissenschaftskommunikation</a:t>
            </a:r>
          </a:p>
          <a:p>
            <a:pPr marL="0" indent="0">
              <a:buNone/>
            </a:pPr>
            <a:endParaRPr lang="de-DE" dirty="0"/>
          </a:p>
          <a:p>
            <a:pPr marL="0" indent="0">
              <a:buNone/>
            </a:pPr>
            <a:r>
              <a:rPr lang="de-DE" dirty="0"/>
              <a:t>ermöglichen einen Erkenntnisaustausch zwischen Experten auf   nationaler und internationaler Ebene </a:t>
            </a:r>
          </a:p>
          <a:p>
            <a:pPr marL="0" indent="0">
              <a:buNone/>
            </a:pPr>
            <a:endParaRPr lang="de-DE" dirty="0"/>
          </a:p>
          <a:p>
            <a:pPr marL="0" indent="0">
              <a:buNone/>
            </a:pPr>
            <a:r>
              <a:rPr lang="de-DE" dirty="0"/>
              <a:t>können zur Netzwerkbildung und zum Erfahrungsaustausch genutzt werden</a:t>
            </a:r>
          </a:p>
          <a:p>
            <a:pPr marL="0" indent="0">
              <a:buNone/>
            </a:pPr>
            <a:endParaRPr lang="de-DE" dirty="0"/>
          </a:p>
        </p:txBody>
      </p:sp>
      <p:sp>
        <p:nvSpPr>
          <p:cNvPr id="4" name="Fußzeilenplatzhalter 3">
            <a:extLst>
              <a:ext uri="{FF2B5EF4-FFF2-40B4-BE49-F238E27FC236}">
                <a16:creationId xmlns:a16="http://schemas.microsoft.com/office/drawing/2014/main" id="{D3240893-CFC2-43E0-9980-A81C90CCB901}"/>
              </a:ext>
            </a:extLst>
          </p:cNvPr>
          <p:cNvSpPr>
            <a:spLocks noGrp="1"/>
          </p:cNvSpPr>
          <p:nvPr>
            <p:ph type="ftr" sz="quarter" idx="11"/>
          </p:nvPr>
        </p:nvSpPr>
        <p:spPr/>
        <p:txBody>
          <a:bodyPr/>
          <a:lstStyle/>
          <a:p>
            <a:endParaRPr lang="de-DE" dirty="0"/>
          </a:p>
        </p:txBody>
      </p:sp>
      <p:pic>
        <p:nvPicPr>
          <p:cNvPr id="7" name="Grafik 6" descr="Chat">
            <a:extLst>
              <a:ext uri="{FF2B5EF4-FFF2-40B4-BE49-F238E27FC236}">
                <a16:creationId xmlns:a16="http://schemas.microsoft.com/office/drawing/2014/main" id="{1FE493E2-A9B7-4F83-BC51-A13147137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601562"/>
            <a:ext cx="914400" cy="914400"/>
          </a:xfrm>
          <a:prstGeom prst="rect">
            <a:avLst/>
          </a:prstGeom>
        </p:spPr>
      </p:pic>
      <p:pic>
        <p:nvPicPr>
          <p:cNvPr id="9" name="Grafik 8" descr="Übertragen">
            <a:extLst>
              <a:ext uri="{FF2B5EF4-FFF2-40B4-BE49-F238E27FC236}">
                <a16:creationId xmlns:a16="http://schemas.microsoft.com/office/drawing/2014/main" id="{D91564C6-F064-4A68-855B-8508888F69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391" y="2812540"/>
            <a:ext cx="914400" cy="914400"/>
          </a:xfrm>
          <a:prstGeom prst="rect">
            <a:avLst/>
          </a:prstGeom>
        </p:spPr>
      </p:pic>
      <p:pic>
        <p:nvPicPr>
          <p:cNvPr id="15" name="Grafik 14" descr="Verbindungen">
            <a:extLst>
              <a:ext uri="{FF2B5EF4-FFF2-40B4-BE49-F238E27FC236}">
                <a16:creationId xmlns:a16="http://schemas.microsoft.com/office/drawing/2014/main" id="{B802A834-4418-43E0-8CD6-0567862861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2582" y="4136061"/>
            <a:ext cx="1020018" cy="1020018"/>
          </a:xfrm>
          <a:prstGeom prst="rect">
            <a:avLst/>
          </a:prstGeom>
        </p:spPr>
      </p:pic>
    </p:spTree>
    <p:extLst>
      <p:ext uri="{BB962C8B-B14F-4D97-AF65-F5344CB8AC3E}">
        <p14:creationId xmlns:p14="http://schemas.microsoft.com/office/powerpoint/2010/main" val="91291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83B2F-8508-409B-BF98-75E082F96E6B}"/>
              </a:ext>
            </a:extLst>
          </p:cNvPr>
          <p:cNvSpPr>
            <a:spLocks noGrp="1"/>
          </p:cNvSpPr>
          <p:nvPr>
            <p:ph type="title"/>
          </p:nvPr>
        </p:nvSpPr>
        <p:spPr/>
        <p:txBody>
          <a:bodyPr/>
          <a:lstStyle/>
          <a:p>
            <a:r>
              <a:rPr lang="de-DE" b="1" dirty="0">
                <a:latin typeface="Rockwell" panose="02060603020205020403" pitchFamily="18" charset="0"/>
              </a:rPr>
              <a:t>Bedeutung von Konferenzen</a:t>
            </a:r>
            <a:endParaRPr lang="de-DE" dirty="0"/>
          </a:p>
        </p:txBody>
      </p:sp>
      <p:sp>
        <p:nvSpPr>
          <p:cNvPr id="3" name="Inhaltsplatzhalter 2">
            <a:extLst>
              <a:ext uri="{FF2B5EF4-FFF2-40B4-BE49-F238E27FC236}">
                <a16:creationId xmlns:a16="http://schemas.microsoft.com/office/drawing/2014/main" id="{C46B079E-DEF0-4511-8169-70AD508896AC}"/>
              </a:ext>
            </a:extLst>
          </p:cNvPr>
          <p:cNvSpPr>
            <a:spLocks noGrp="1"/>
          </p:cNvSpPr>
          <p:nvPr>
            <p:ph idx="1"/>
          </p:nvPr>
        </p:nvSpPr>
        <p:spPr/>
        <p:txBody>
          <a:bodyPr>
            <a:normAutofit/>
          </a:bodyPr>
          <a:lstStyle/>
          <a:p>
            <a:r>
              <a:rPr lang="de-DE" dirty="0"/>
              <a:t>Vor dem Hintergrund der Relevanz für Wissenschaft und Gesellschaft ist es lohnend herauszufinden, </a:t>
            </a:r>
            <a:r>
              <a:rPr lang="de-DE" b="1" dirty="0"/>
              <a:t>wie Konferenzen beschrieben werden können</a:t>
            </a:r>
          </a:p>
          <a:p>
            <a:endParaRPr lang="de-DE" dirty="0"/>
          </a:p>
          <a:p>
            <a:pPr marL="0" indent="0">
              <a:buNone/>
            </a:pPr>
            <a:r>
              <a:rPr lang="de-DE" u="sng" dirty="0"/>
              <a:t>Als Grundlage </a:t>
            </a:r>
            <a:r>
              <a:rPr lang="de-DE" u="sng" dirty="0">
                <a:sym typeface="Wingdings" panose="05000000000000000000" pitchFamily="2" charset="2"/>
              </a:rPr>
              <a:t> Vergleich von </a:t>
            </a:r>
            <a:r>
              <a:rPr lang="de-DE" u="sng" dirty="0"/>
              <a:t>Metadatenschemata für Konferenzen</a:t>
            </a:r>
          </a:p>
        </p:txBody>
      </p:sp>
      <p:sp>
        <p:nvSpPr>
          <p:cNvPr id="4" name="Fußzeilenplatzhalter 3">
            <a:extLst>
              <a:ext uri="{FF2B5EF4-FFF2-40B4-BE49-F238E27FC236}">
                <a16:creationId xmlns:a16="http://schemas.microsoft.com/office/drawing/2014/main" id="{88A37DE9-D189-432C-8D94-94B7205E706B}"/>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60709979"/>
      </p:ext>
    </p:extLst>
  </p:cSld>
  <p:clrMapOvr>
    <a:masterClrMapping/>
  </p:clrMapOvr>
</p:sld>
</file>

<file path=ppt/theme/theme1.xml><?xml version="1.0" encoding="utf-8"?>
<a:theme xmlns:a="http://schemas.openxmlformats.org/drawingml/2006/main" name="Offic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3188</Words>
  <Application>Microsoft Office PowerPoint</Application>
  <PresentationFormat>Breitbild</PresentationFormat>
  <Paragraphs>442</Paragraphs>
  <Slides>56</Slides>
  <Notes>34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56</vt:i4>
      </vt:variant>
    </vt:vector>
  </HeadingPairs>
  <TitlesOfParts>
    <vt:vector size="64" baseType="lpstr">
      <vt:lpstr>Arial</vt:lpstr>
      <vt:lpstr>Calibri</vt:lpstr>
      <vt:lpstr>Calibri Light</vt:lpstr>
      <vt:lpstr>Courier New</vt:lpstr>
      <vt:lpstr>Rockwell</vt:lpstr>
      <vt:lpstr>Times New Roman</vt:lpstr>
      <vt:lpstr>Wingdings</vt:lpstr>
      <vt:lpstr>Office</vt:lpstr>
      <vt:lpstr>Konferenzmetadaten  als Basis für  szientometrische Indikatoren</vt:lpstr>
      <vt:lpstr>BOBCATSSS 2018 in Riga</vt:lpstr>
      <vt:lpstr>BOBCATSSS 2018 in Riga</vt:lpstr>
      <vt:lpstr>Es wäre spannend wenn...</vt:lpstr>
      <vt:lpstr>Es wäre spannend wenn...</vt:lpstr>
      <vt:lpstr>Bedeutung von Konferenzen</vt:lpstr>
      <vt:lpstr>Bedeutung von Konferenzen</vt:lpstr>
      <vt:lpstr>Bedeutung von Konferenzen</vt:lpstr>
      <vt:lpstr>Bedeutung von Konferenzen</vt:lpstr>
      <vt:lpstr>Methode</vt:lpstr>
      <vt:lpstr>Methode</vt:lpstr>
      <vt:lpstr>Methode</vt:lpstr>
      <vt:lpstr>Metadatenschemata</vt:lpstr>
      <vt:lpstr>Metadatenschemata</vt:lpstr>
      <vt:lpstr>Qualitätskriterien</vt:lpstr>
      <vt:lpstr>Qualitätskriterien</vt:lpstr>
      <vt:lpstr>Bewertungskategorien</vt:lpstr>
      <vt:lpstr>Bewertungskategorien</vt:lpstr>
      <vt:lpstr>Bewertungskategorien</vt:lpstr>
      <vt:lpstr>Bewertungskategorien</vt:lpstr>
      <vt:lpstr>Bewertungskategorien</vt:lpstr>
      <vt:lpstr>Bewertung und Vergleich</vt:lpstr>
      <vt:lpstr>Ergebnisse</vt:lpstr>
      <vt:lpstr>Orientierung</vt:lpstr>
      <vt:lpstr>PowerPoint-Präsentation</vt:lpstr>
      <vt:lpstr>GND</vt:lpstr>
      <vt:lpstr>Attribute GND</vt:lpstr>
      <vt:lpstr>PowerPoint-Präsentation</vt:lpstr>
      <vt:lpstr>Openresearch</vt:lpstr>
      <vt:lpstr>Attribute Openresearch</vt:lpstr>
      <vt:lpstr>PowerPoint-Präsentation</vt:lpstr>
      <vt:lpstr>PowerPoint-Präsentation</vt:lpstr>
      <vt:lpstr>Wikidata</vt:lpstr>
      <vt:lpstr>PowerPoint-Präsentation</vt:lpstr>
      <vt:lpstr>Cerif</vt:lpstr>
      <vt:lpstr>PowerPoint-Präsentation</vt:lpstr>
      <vt:lpstr>The Conference Ontology</vt:lpstr>
      <vt:lpstr>PowerPoint-Präsentation</vt:lpstr>
      <vt:lpstr>Crossref</vt:lpstr>
      <vt:lpstr>Gesamtbewertung</vt:lpstr>
      <vt:lpstr>Gesamtbewertung</vt:lpstr>
      <vt:lpstr>Gesamtbewertung</vt:lpstr>
      <vt:lpstr>Gesamtbewertung</vt:lpstr>
      <vt:lpstr>Übersicht: Ergebnisse</vt:lpstr>
      <vt:lpstr>Aktuelle Entwicklungen Crossref: ConfRef11</vt:lpstr>
      <vt:lpstr>Attribute Confref</vt:lpstr>
      <vt:lpstr>Neubewertung Crossref mit ConfRef</vt:lpstr>
      <vt:lpstr>Fazit</vt:lpstr>
      <vt:lpstr>Ausblick</vt:lpstr>
      <vt:lpstr>Ausblick</vt:lpstr>
      <vt:lpstr>Wie könnte eine solche Beschreibung aussehen?</vt:lpstr>
      <vt:lpstr>PowerPoint-Präsentation</vt:lpstr>
      <vt:lpstr>Literatur</vt:lpstr>
      <vt:lpstr>Literatur</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Konferenzmetadaten  als Basis für  szientometrische Indikatoren</dc:title>
  <dc:creator>Franziska</dc:creator>
  <cp:lastModifiedBy>Franziska</cp:lastModifiedBy>
  <cp:revision>347</cp:revision>
  <dcterms:created xsi:type="dcterms:W3CDTF">2019-11-18T07:48:26Z</dcterms:created>
  <dcterms:modified xsi:type="dcterms:W3CDTF">2019-11-29T06:24:38Z</dcterms:modified>
</cp:coreProperties>
</file>