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9931400" cy="14351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65">
          <p15:clr>
            <a:srgbClr val="A4A3A4"/>
          </p15:clr>
        </p15:guide>
        <p15:guide id="2" orient="horz" pos="26456">
          <p15:clr>
            <a:srgbClr val="A4A3A4"/>
          </p15:clr>
        </p15:guide>
        <p15:guide id="3" orient="horz" pos="737">
          <p15:clr>
            <a:srgbClr val="A4A3A4"/>
          </p15:clr>
        </p15:guide>
        <p15:guide id="4" orient="horz" pos="2007">
          <p15:clr>
            <a:srgbClr val="A4A3A4"/>
          </p15:clr>
        </p15:guide>
        <p15:guide id="5" orient="horz" pos="7768">
          <p15:clr>
            <a:srgbClr val="A4A3A4"/>
          </p15:clr>
        </p15:guide>
        <p15:guide id="6" orient="horz" pos="6135">
          <p15:clr>
            <a:srgbClr val="A4A3A4"/>
          </p15:clr>
        </p15:guide>
        <p15:guide id="7" orient="horz" pos="6861">
          <p15:clr>
            <a:srgbClr val="A4A3A4"/>
          </p15:clr>
        </p15:guide>
        <p15:guide id="8" orient="horz" pos="1145">
          <p15:clr>
            <a:srgbClr val="A4A3A4"/>
          </p15:clr>
        </p15:guide>
        <p15:guide id="9" pos="465">
          <p15:clr>
            <a:srgbClr val="A4A3A4"/>
          </p15:clr>
        </p15:guide>
        <p15:guide id="10" pos="18608">
          <p15:clr>
            <a:srgbClr val="A4A3A4"/>
          </p15:clr>
        </p15:guide>
        <p15:guide id="11" pos="6226">
          <p15:clr>
            <a:srgbClr val="A4A3A4"/>
          </p15:clr>
        </p15:guide>
        <p15:guide id="12" pos="6679">
          <p15:clr>
            <a:srgbClr val="A4A3A4"/>
          </p15:clr>
        </p15:guide>
        <p15:guide id="13" pos="12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93"/>
    <a:srgbClr val="FD7C6A"/>
    <a:srgbClr val="92D150"/>
    <a:srgbClr val="0D3D89"/>
    <a:srgbClr val="BAC5C3"/>
    <a:srgbClr val="AAB3B9"/>
    <a:srgbClr val="B72DAF"/>
    <a:srgbClr val="47E02D"/>
    <a:srgbClr val="074193"/>
    <a:srgbClr val="00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725" autoAdjust="0"/>
    <p:restoredTop sz="94056" autoAdjust="0"/>
  </p:normalViewPr>
  <p:slideViewPr>
    <p:cSldViewPr showGuides="1">
      <p:cViewPr>
        <p:scale>
          <a:sx n="37" d="100"/>
          <a:sy n="37" d="100"/>
        </p:scale>
        <p:origin x="-976" y="5192"/>
      </p:cViewPr>
      <p:guideLst>
        <p:guide orient="horz" pos="465"/>
        <p:guide orient="horz" pos="26456"/>
        <p:guide orient="horz" pos="737"/>
        <p:guide orient="horz" pos="2007"/>
        <p:guide orient="horz" pos="7768"/>
        <p:guide orient="horz" pos="6135"/>
        <p:guide orient="horz" pos="6861"/>
        <p:guide orient="horz" pos="1145"/>
        <p:guide pos="465"/>
        <p:guide pos="18608"/>
        <p:guide pos="6226"/>
        <p:guide pos="6679"/>
        <p:guide pos="12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5F74A-4011-4A47-ABE5-4BE8EBE24EAE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DCDAF0AE-9885-6B44-AF33-3F6DE57F40EE}">
      <dgm:prSet phldrT="[Text]" custT="1"/>
      <dgm:spPr>
        <a:solidFill>
          <a:srgbClr val="0E4193"/>
        </a:solidFill>
      </dgm:spPr>
      <dgm:t>
        <a:bodyPr/>
        <a:lstStyle/>
        <a:p>
          <a:r>
            <a:rPr lang="en-US" sz="3600" dirty="0" smtClean="0"/>
            <a:t>Study selection</a:t>
          </a:r>
          <a:endParaRPr lang="en-US" sz="3600" dirty="0"/>
        </a:p>
      </dgm:t>
    </dgm:pt>
    <dgm:pt modelId="{FCFC8F47-BC46-C449-9C49-EA5C97383EC0}" type="parTrans" cxnId="{4948FE9D-A45D-ED4A-BF89-403D042C00A8}">
      <dgm:prSet/>
      <dgm:spPr/>
      <dgm:t>
        <a:bodyPr/>
        <a:lstStyle/>
        <a:p>
          <a:endParaRPr lang="en-US" sz="3600"/>
        </a:p>
      </dgm:t>
    </dgm:pt>
    <dgm:pt modelId="{0F8EE2D4-F6AE-2845-A9FA-716B7E8A2D2C}" type="sibTrans" cxnId="{4948FE9D-A45D-ED4A-BF89-403D042C00A8}">
      <dgm:prSet custT="1"/>
      <dgm:spPr/>
      <dgm:t>
        <a:bodyPr/>
        <a:lstStyle/>
        <a:p>
          <a:endParaRPr lang="en-US" sz="3600"/>
        </a:p>
      </dgm:t>
    </dgm:pt>
    <dgm:pt modelId="{AA40BA45-D928-624F-A0C3-7D450F6F1339}">
      <dgm:prSet phldrT="[Text]" custT="1"/>
      <dgm:spPr>
        <a:solidFill>
          <a:srgbClr val="0D3D89"/>
        </a:solidFill>
      </dgm:spPr>
      <dgm:t>
        <a:bodyPr/>
        <a:lstStyle/>
        <a:p>
          <a:r>
            <a:rPr lang="en-US" sz="3600" dirty="0" smtClean="0"/>
            <a:t>Simplification</a:t>
          </a:r>
          <a:endParaRPr lang="en-US" sz="3600" dirty="0"/>
        </a:p>
      </dgm:t>
    </dgm:pt>
    <dgm:pt modelId="{6FBF40DA-4020-4643-9E92-899D59A138ED}" type="parTrans" cxnId="{FE3DEC38-5F09-9849-A233-9AB446B76530}">
      <dgm:prSet/>
      <dgm:spPr/>
      <dgm:t>
        <a:bodyPr/>
        <a:lstStyle/>
        <a:p>
          <a:endParaRPr lang="en-US" sz="3600"/>
        </a:p>
      </dgm:t>
    </dgm:pt>
    <dgm:pt modelId="{8119AC81-5E1F-8542-BF4F-D36B5741CE6B}" type="sibTrans" cxnId="{FE3DEC38-5F09-9849-A233-9AB446B76530}">
      <dgm:prSet custT="1"/>
      <dgm:spPr/>
      <dgm:t>
        <a:bodyPr/>
        <a:lstStyle/>
        <a:p>
          <a:endParaRPr lang="en-US" sz="3600"/>
        </a:p>
      </dgm:t>
    </dgm:pt>
    <dgm:pt modelId="{EFA70C75-1854-D94C-9AC1-930531F62B37}">
      <dgm:prSet phldrT="[Text]" custT="1"/>
      <dgm:spPr>
        <a:solidFill>
          <a:srgbClr val="0E4193"/>
        </a:solidFill>
      </dgm:spPr>
      <dgm:t>
        <a:bodyPr/>
        <a:lstStyle/>
        <a:p>
          <a:r>
            <a:rPr lang="en-US" sz="3600" dirty="0" smtClean="0"/>
            <a:t>Grouping based on compatibility</a:t>
          </a:r>
          <a:endParaRPr lang="en-US" sz="3600" dirty="0"/>
        </a:p>
      </dgm:t>
    </dgm:pt>
    <dgm:pt modelId="{08AF1476-28A4-FC48-BABF-6EEE624A9FFE}" type="parTrans" cxnId="{D1AC8649-7BB7-2044-9376-33F85D434D0A}">
      <dgm:prSet/>
      <dgm:spPr/>
      <dgm:t>
        <a:bodyPr/>
        <a:lstStyle/>
        <a:p>
          <a:endParaRPr lang="en-US" sz="3600"/>
        </a:p>
      </dgm:t>
    </dgm:pt>
    <dgm:pt modelId="{67251F08-2AA4-5C4D-8C3C-AC889D6E7084}" type="sibTrans" cxnId="{D1AC8649-7BB7-2044-9376-33F85D434D0A}">
      <dgm:prSet/>
      <dgm:spPr/>
      <dgm:t>
        <a:bodyPr/>
        <a:lstStyle/>
        <a:p>
          <a:endParaRPr lang="en-US" sz="3600"/>
        </a:p>
      </dgm:t>
    </dgm:pt>
    <dgm:pt modelId="{1BE0C2FE-F80A-C042-8D40-7E85785CEB88}">
      <dgm:prSet custT="1"/>
      <dgm:spPr>
        <a:solidFill>
          <a:srgbClr val="0E4193"/>
        </a:solidFill>
      </dgm:spPr>
      <dgm:t>
        <a:bodyPr/>
        <a:lstStyle/>
        <a:p>
          <a:r>
            <a:rPr lang="en-US" sz="3600" dirty="0" smtClean="0"/>
            <a:t>Hypothesis identification</a:t>
          </a:r>
          <a:endParaRPr lang="en-US" sz="3600" dirty="0"/>
        </a:p>
      </dgm:t>
    </dgm:pt>
    <dgm:pt modelId="{21B1D9F8-B68E-5A46-AF78-46F39435AD9F}" type="parTrans" cxnId="{EDB568F3-99B0-BA4A-9623-350D3975BB4A}">
      <dgm:prSet/>
      <dgm:spPr/>
      <dgm:t>
        <a:bodyPr/>
        <a:lstStyle/>
        <a:p>
          <a:endParaRPr lang="en-US" sz="3600"/>
        </a:p>
      </dgm:t>
    </dgm:pt>
    <dgm:pt modelId="{D9184865-6691-054A-A246-CA521690DE10}" type="sibTrans" cxnId="{EDB568F3-99B0-BA4A-9623-350D3975BB4A}">
      <dgm:prSet custT="1"/>
      <dgm:spPr/>
      <dgm:t>
        <a:bodyPr/>
        <a:lstStyle/>
        <a:p>
          <a:endParaRPr lang="en-US" sz="3600"/>
        </a:p>
      </dgm:t>
    </dgm:pt>
    <dgm:pt modelId="{13856925-71AB-7C46-8C27-8A9B2AF11AA2}" type="pres">
      <dgm:prSet presAssocID="{74B5F74A-4011-4A47-ABE5-4BE8EBE24EAE}" presName="Name0" presStyleCnt="0">
        <dgm:presLayoutVars>
          <dgm:dir/>
          <dgm:resizeHandles val="exact"/>
        </dgm:presLayoutVars>
      </dgm:prSet>
      <dgm:spPr/>
    </dgm:pt>
    <dgm:pt modelId="{6DFEF863-6F83-B346-A139-5C6358E9E657}" type="pres">
      <dgm:prSet presAssocID="{DCDAF0AE-9885-6B44-AF33-3F6DE57F40EE}" presName="node" presStyleLbl="node1" presStyleIdx="0" presStyleCnt="4">
        <dgm:presLayoutVars>
          <dgm:bulletEnabled val="1"/>
        </dgm:presLayoutVars>
      </dgm:prSet>
      <dgm:spPr/>
    </dgm:pt>
    <dgm:pt modelId="{551E457C-C9EC-1044-8FD4-D7B02566700C}" type="pres">
      <dgm:prSet presAssocID="{0F8EE2D4-F6AE-2845-A9FA-716B7E8A2D2C}" presName="sibTrans" presStyleLbl="sibTrans2D1" presStyleIdx="0" presStyleCnt="3"/>
      <dgm:spPr/>
    </dgm:pt>
    <dgm:pt modelId="{E4B2AF3D-6521-D440-A793-2D434F17B4CB}" type="pres">
      <dgm:prSet presAssocID="{0F8EE2D4-F6AE-2845-A9FA-716B7E8A2D2C}" presName="connectorText" presStyleLbl="sibTrans2D1" presStyleIdx="0" presStyleCnt="3"/>
      <dgm:spPr/>
    </dgm:pt>
    <dgm:pt modelId="{6237AC8F-5CB9-E348-B222-FEEF3808C7A8}" type="pres">
      <dgm:prSet presAssocID="{1BE0C2FE-F80A-C042-8D40-7E85785CEB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51F28-21E8-B645-A017-6A55A59325E9}" type="pres">
      <dgm:prSet presAssocID="{D9184865-6691-054A-A246-CA521690DE10}" presName="sibTrans" presStyleLbl="sibTrans2D1" presStyleIdx="1" presStyleCnt="3"/>
      <dgm:spPr/>
    </dgm:pt>
    <dgm:pt modelId="{7F4B5E94-57FB-D34C-BACD-0AF228045F25}" type="pres">
      <dgm:prSet presAssocID="{D9184865-6691-054A-A246-CA521690DE10}" presName="connectorText" presStyleLbl="sibTrans2D1" presStyleIdx="1" presStyleCnt="3"/>
      <dgm:spPr/>
    </dgm:pt>
    <dgm:pt modelId="{C7E103F6-55E4-4741-8E8D-C9CF2A171964}" type="pres">
      <dgm:prSet presAssocID="{AA40BA45-D928-624F-A0C3-7D450F6F1339}" presName="node" presStyleLbl="node1" presStyleIdx="2" presStyleCnt="4">
        <dgm:presLayoutVars>
          <dgm:bulletEnabled val="1"/>
        </dgm:presLayoutVars>
      </dgm:prSet>
      <dgm:spPr/>
    </dgm:pt>
    <dgm:pt modelId="{3F846062-761C-A241-8C6D-0C825FA360FE}" type="pres">
      <dgm:prSet presAssocID="{8119AC81-5E1F-8542-BF4F-D36B5741CE6B}" presName="sibTrans" presStyleLbl="sibTrans2D1" presStyleIdx="2" presStyleCnt="3"/>
      <dgm:spPr/>
    </dgm:pt>
    <dgm:pt modelId="{439B458A-363C-044A-949F-7D7DC44EA733}" type="pres">
      <dgm:prSet presAssocID="{8119AC81-5E1F-8542-BF4F-D36B5741CE6B}" presName="connectorText" presStyleLbl="sibTrans2D1" presStyleIdx="2" presStyleCnt="3"/>
      <dgm:spPr/>
    </dgm:pt>
    <dgm:pt modelId="{ADBE8703-3C21-2A4C-91DB-ACBBEB547CB5}" type="pres">
      <dgm:prSet presAssocID="{EFA70C75-1854-D94C-9AC1-930531F62B3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C1B9F-21E8-4040-A5D1-F672F8EFA762}" type="presOf" srcId="{0F8EE2D4-F6AE-2845-A9FA-716B7E8A2D2C}" destId="{551E457C-C9EC-1044-8FD4-D7B02566700C}" srcOrd="0" destOrd="0" presId="urn:microsoft.com/office/officeart/2005/8/layout/process1"/>
    <dgm:cxn modelId="{45B06231-4AC4-FE4E-8401-2691DD1B70D6}" type="presOf" srcId="{0F8EE2D4-F6AE-2845-A9FA-716B7E8A2D2C}" destId="{E4B2AF3D-6521-D440-A793-2D434F17B4CB}" srcOrd="1" destOrd="0" presId="urn:microsoft.com/office/officeart/2005/8/layout/process1"/>
    <dgm:cxn modelId="{0286224B-CAC0-8444-8429-FF0F89D0278C}" type="presOf" srcId="{8119AC81-5E1F-8542-BF4F-D36B5741CE6B}" destId="{439B458A-363C-044A-949F-7D7DC44EA733}" srcOrd="1" destOrd="0" presId="urn:microsoft.com/office/officeart/2005/8/layout/process1"/>
    <dgm:cxn modelId="{FAEE15F5-56E7-4E47-92B6-19DD7799052A}" type="presOf" srcId="{D9184865-6691-054A-A246-CA521690DE10}" destId="{7F4B5E94-57FB-D34C-BACD-0AF228045F25}" srcOrd="1" destOrd="0" presId="urn:microsoft.com/office/officeart/2005/8/layout/process1"/>
    <dgm:cxn modelId="{EDB568F3-99B0-BA4A-9623-350D3975BB4A}" srcId="{74B5F74A-4011-4A47-ABE5-4BE8EBE24EAE}" destId="{1BE0C2FE-F80A-C042-8D40-7E85785CEB88}" srcOrd="1" destOrd="0" parTransId="{21B1D9F8-B68E-5A46-AF78-46F39435AD9F}" sibTransId="{D9184865-6691-054A-A246-CA521690DE10}"/>
    <dgm:cxn modelId="{D1AC8649-7BB7-2044-9376-33F85D434D0A}" srcId="{74B5F74A-4011-4A47-ABE5-4BE8EBE24EAE}" destId="{EFA70C75-1854-D94C-9AC1-930531F62B37}" srcOrd="3" destOrd="0" parTransId="{08AF1476-28A4-FC48-BABF-6EEE624A9FFE}" sibTransId="{67251F08-2AA4-5C4D-8C3C-AC889D6E7084}"/>
    <dgm:cxn modelId="{471AA3D9-B16E-B143-8DA4-B1109E835F6F}" type="presOf" srcId="{EFA70C75-1854-D94C-9AC1-930531F62B37}" destId="{ADBE8703-3C21-2A4C-91DB-ACBBEB547CB5}" srcOrd="0" destOrd="0" presId="urn:microsoft.com/office/officeart/2005/8/layout/process1"/>
    <dgm:cxn modelId="{776CD448-C564-0A4B-95A3-215BEC6D2F57}" type="presOf" srcId="{DCDAF0AE-9885-6B44-AF33-3F6DE57F40EE}" destId="{6DFEF863-6F83-B346-A139-5C6358E9E657}" srcOrd="0" destOrd="0" presId="urn:microsoft.com/office/officeart/2005/8/layout/process1"/>
    <dgm:cxn modelId="{FE3DEC38-5F09-9849-A233-9AB446B76530}" srcId="{74B5F74A-4011-4A47-ABE5-4BE8EBE24EAE}" destId="{AA40BA45-D928-624F-A0C3-7D450F6F1339}" srcOrd="2" destOrd="0" parTransId="{6FBF40DA-4020-4643-9E92-899D59A138ED}" sibTransId="{8119AC81-5E1F-8542-BF4F-D36B5741CE6B}"/>
    <dgm:cxn modelId="{C350EC71-51B2-6641-97C5-4DB0C312A927}" type="presOf" srcId="{74B5F74A-4011-4A47-ABE5-4BE8EBE24EAE}" destId="{13856925-71AB-7C46-8C27-8A9B2AF11AA2}" srcOrd="0" destOrd="0" presId="urn:microsoft.com/office/officeart/2005/8/layout/process1"/>
    <dgm:cxn modelId="{DC8680E3-3EA0-B448-9115-41B0279625DD}" type="presOf" srcId="{1BE0C2FE-F80A-C042-8D40-7E85785CEB88}" destId="{6237AC8F-5CB9-E348-B222-FEEF3808C7A8}" srcOrd="0" destOrd="0" presId="urn:microsoft.com/office/officeart/2005/8/layout/process1"/>
    <dgm:cxn modelId="{501C4ECF-2E2D-F444-897D-2366697128B5}" type="presOf" srcId="{D9184865-6691-054A-A246-CA521690DE10}" destId="{00F51F28-21E8-B645-A017-6A55A59325E9}" srcOrd="0" destOrd="0" presId="urn:microsoft.com/office/officeart/2005/8/layout/process1"/>
    <dgm:cxn modelId="{61865468-65E9-6840-9F8A-1DCECBDA205E}" type="presOf" srcId="{AA40BA45-D928-624F-A0C3-7D450F6F1339}" destId="{C7E103F6-55E4-4741-8E8D-C9CF2A171964}" srcOrd="0" destOrd="0" presId="urn:microsoft.com/office/officeart/2005/8/layout/process1"/>
    <dgm:cxn modelId="{4948FE9D-A45D-ED4A-BF89-403D042C00A8}" srcId="{74B5F74A-4011-4A47-ABE5-4BE8EBE24EAE}" destId="{DCDAF0AE-9885-6B44-AF33-3F6DE57F40EE}" srcOrd="0" destOrd="0" parTransId="{FCFC8F47-BC46-C449-9C49-EA5C97383EC0}" sibTransId="{0F8EE2D4-F6AE-2845-A9FA-716B7E8A2D2C}"/>
    <dgm:cxn modelId="{F0A68AC5-0214-E84F-8D72-52E3573C3869}" type="presOf" srcId="{8119AC81-5E1F-8542-BF4F-D36B5741CE6B}" destId="{3F846062-761C-A241-8C6D-0C825FA360FE}" srcOrd="0" destOrd="0" presId="urn:microsoft.com/office/officeart/2005/8/layout/process1"/>
    <dgm:cxn modelId="{4C273B1D-E64F-794D-80FD-61B8DD1989AE}" type="presParOf" srcId="{13856925-71AB-7C46-8C27-8A9B2AF11AA2}" destId="{6DFEF863-6F83-B346-A139-5C6358E9E657}" srcOrd="0" destOrd="0" presId="urn:microsoft.com/office/officeart/2005/8/layout/process1"/>
    <dgm:cxn modelId="{B7242421-29C4-B941-8470-642C57ABA0EB}" type="presParOf" srcId="{13856925-71AB-7C46-8C27-8A9B2AF11AA2}" destId="{551E457C-C9EC-1044-8FD4-D7B02566700C}" srcOrd="1" destOrd="0" presId="urn:microsoft.com/office/officeart/2005/8/layout/process1"/>
    <dgm:cxn modelId="{1324E834-80D7-6E40-A440-E99F4F50D953}" type="presParOf" srcId="{551E457C-C9EC-1044-8FD4-D7B02566700C}" destId="{E4B2AF3D-6521-D440-A793-2D434F17B4CB}" srcOrd="0" destOrd="0" presId="urn:microsoft.com/office/officeart/2005/8/layout/process1"/>
    <dgm:cxn modelId="{9C57CF17-2FD9-2E49-B588-F572CA857948}" type="presParOf" srcId="{13856925-71AB-7C46-8C27-8A9B2AF11AA2}" destId="{6237AC8F-5CB9-E348-B222-FEEF3808C7A8}" srcOrd="2" destOrd="0" presId="urn:microsoft.com/office/officeart/2005/8/layout/process1"/>
    <dgm:cxn modelId="{6FC1E66E-8D14-A24B-946B-C4A0FF2BDE4D}" type="presParOf" srcId="{13856925-71AB-7C46-8C27-8A9B2AF11AA2}" destId="{00F51F28-21E8-B645-A017-6A55A59325E9}" srcOrd="3" destOrd="0" presId="urn:microsoft.com/office/officeart/2005/8/layout/process1"/>
    <dgm:cxn modelId="{ADBD90BF-8A63-AD4F-8B76-3D322A48B161}" type="presParOf" srcId="{00F51F28-21E8-B645-A017-6A55A59325E9}" destId="{7F4B5E94-57FB-D34C-BACD-0AF228045F25}" srcOrd="0" destOrd="0" presId="urn:microsoft.com/office/officeart/2005/8/layout/process1"/>
    <dgm:cxn modelId="{3706DDD1-603D-1A4A-8875-CD55376230BC}" type="presParOf" srcId="{13856925-71AB-7C46-8C27-8A9B2AF11AA2}" destId="{C7E103F6-55E4-4741-8E8D-C9CF2A171964}" srcOrd="4" destOrd="0" presId="urn:microsoft.com/office/officeart/2005/8/layout/process1"/>
    <dgm:cxn modelId="{80194AA8-642B-CD43-BD51-342B43B6E636}" type="presParOf" srcId="{13856925-71AB-7C46-8C27-8A9B2AF11AA2}" destId="{3F846062-761C-A241-8C6D-0C825FA360FE}" srcOrd="5" destOrd="0" presId="urn:microsoft.com/office/officeart/2005/8/layout/process1"/>
    <dgm:cxn modelId="{1D436C72-9A10-2A46-B323-32C39DA3DC44}" type="presParOf" srcId="{3F846062-761C-A241-8C6D-0C825FA360FE}" destId="{439B458A-363C-044A-949F-7D7DC44EA733}" srcOrd="0" destOrd="0" presId="urn:microsoft.com/office/officeart/2005/8/layout/process1"/>
    <dgm:cxn modelId="{831990F1-8BD9-6342-8CF2-37DB27EEF034}" type="presParOf" srcId="{13856925-71AB-7C46-8C27-8A9B2AF11AA2}" destId="{ADBE8703-3C21-2A4C-91DB-ACBBEB547CB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F863-6F83-B346-A139-5C6358E9E657}">
      <dsp:nvSpPr>
        <dsp:cNvPr id="0" name=""/>
        <dsp:cNvSpPr/>
      </dsp:nvSpPr>
      <dsp:spPr>
        <a:xfrm>
          <a:off x="9746" y="1997961"/>
          <a:ext cx="4261340" cy="2556804"/>
        </a:xfrm>
        <a:prstGeom prst="roundRect">
          <a:avLst>
            <a:gd name="adj" fmla="val 10000"/>
          </a:avLst>
        </a:prstGeom>
        <a:solidFill>
          <a:srgbClr val="0E41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Study selection</a:t>
          </a:r>
          <a:endParaRPr lang="en-US" sz="3600" kern="1200" dirty="0"/>
        </a:p>
      </dsp:txBody>
      <dsp:txXfrm>
        <a:off x="84632" y="2072847"/>
        <a:ext cx="4111568" cy="2407032"/>
      </dsp:txXfrm>
    </dsp:sp>
    <dsp:sp modelId="{551E457C-C9EC-1044-8FD4-D7B02566700C}">
      <dsp:nvSpPr>
        <dsp:cNvPr id="0" name=""/>
        <dsp:cNvSpPr/>
      </dsp:nvSpPr>
      <dsp:spPr>
        <a:xfrm>
          <a:off x="4697221" y="2747957"/>
          <a:ext cx="903404" cy="1056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697221" y="2959319"/>
        <a:ext cx="632383" cy="634088"/>
      </dsp:txXfrm>
    </dsp:sp>
    <dsp:sp modelId="{6237AC8F-5CB9-E348-B222-FEEF3808C7A8}">
      <dsp:nvSpPr>
        <dsp:cNvPr id="0" name=""/>
        <dsp:cNvSpPr/>
      </dsp:nvSpPr>
      <dsp:spPr>
        <a:xfrm>
          <a:off x="5975623" y="1997961"/>
          <a:ext cx="4261340" cy="2556804"/>
        </a:xfrm>
        <a:prstGeom prst="roundRect">
          <a:avLst>
            <a:gd name="adj" fmla="val 10000"/>
          </a:avLst>
        </a:prstGeom>
        <a:solidFill>
          <a:srgbClr val="0E41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Hypothesis identification</a:t>
          </a:r>
          <a:endParaRPr lang="en-US" sz="3600" kern="1200" dirty="0"/>
        </a:p>
      </dsp:txBody>
      <dsp:txXfrm>
        <a:off x="6050509" y="2072847"/>
        <a:ext cx="4111568" cy="2407032"/>
      </dsp:txXfrm>
    </dsp:sp>
    <dsp:sp modelId="{00F51F28-21E8-B645-A017-6A55A59325E9}">
      <dsp:nvSpPr>
        <dsp:cNvPr id="0" name=""/>
        <dsp:cNvSpPr/>
      </dsp:nvSpPr>
      <dsp:spPr>
        <a:xfrm>
          <a:off x="10663097" y="2747957"/>
          <a:ext cx="903404" cy="1056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0663097" y="2959319"/>
        <a:ext cx="632383" cy="634088"/>
      </dsp:txXfrm>
    </dsp:sp>
    <dsp:sp modelId="{C7E103F6-55E4-4741-8E8D-C9CF2A171964}">
      <dsp:nvSpPr>
        <dsp:cNvPr id="0" name=""/>
        <dsp:cNvSpPr/>
      </dsp:nvSpPr>
      <dsp:spPr>
        <a:xfrm>
          <a:off x="11941500" y="1997961"/>
          <a:ext cx="4261340" cy="2556804"/>
        </a:xfrm>
        <a:prstGeom prst="roundRect">
          <a:avLst>
            <a:gd name="adj" fmla="val 10000"/>
          </a:avLst>
        </a:prstGeom>
        <a:solidFill>
          <a:srgbClr val="0D3D8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Simplification</a:t>
          </a:r>
          <a:endParaRPr lang="en-US" sz="3600" kern="1200" dirty="0"/>
        </a:p>
      </dsp:txBody>
      <dsp:txXfrm>
        <a:off x="12016386" y="2072847"/>
        <a:ext cx="4111568" cy="2407032"/>
      </dsp:txXfrm>
    </dsp:sp>
    <dsp:sp modelId="{3F846062-761C-A241-8C6D-0C825FA360FE}">
      <dsp:nvSpPr>
        <dsp:cNvPr id="0" name=""/>
        <dsp:cNvSpPr/>
      </dsp:nvSpPr>
      <dsp:spPr>
        <a:xfrm>
          <a:off x="16628974" y="2747957"/>
          <a:ext cx="903404" cy="10568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6628974" y="2959319"/>
        <a:ext cx="632383" cy="634088"/>
      </dsp:txXfrm>
    </dsp:sp>
    <dsp:sp modelId="{ADBE8703-3C21-2A4C-91DB-ACBBEB547CB5}">
      <dsp:nvSpPr>
        <dsp:cNvPr id="0" name=""/>
        <dsp:cNvSpPr/>
      </dsp:nvSpPr>
      <dsp:spPr>
        <a:xfrm>
          <a:off x="17907376" y="1997961"/>
          <a:ext cx="4261340" cy="2556804"/>
        </a:xfrm>
        <a:prstGeom prst="roundRect">
          <a:avLst>
            <a:gd name="adj" fmla="val 10000"/>
          </a:avLst>
        </a:prstGeom>
        <a:solidFill>
          <a:srgbClr val="0E41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Grouping based on compatibility</a:t>
          </a:r>
          <a:endParaRPr lang="en-US" sz="3600" kern="1200" dirty="0"/>
        </a:p>
      </dsp:txBody>
      <dsp:txXfrm>
        <a:off x="17982262" y="2072847"/>
        <a:ext cx="4111568" cy="240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717550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717550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FE3637D-B50C-4509-A7FB-8D372D8FE1A0}" type="datetimeFigureOut">
              <a:rPr lang="de-CH" smtClean="0"/>
              <a:t>23.05.19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63875" y="1076325"/>
            <a:ext cx="3803650" cy="5381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140" y="6816725"/>
            <a:ext cx="7945120" cy="6457950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3630959"/>
            <a:ext cx="4303607" cy="71755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5495" y="13630959"/>
            <a:ext cx="4303607" cy="71755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1744E356-B3FC-4CDC-81B2-C7CF10A3C94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9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40320" y="4049711"/>
            <a:ext cx="28801467" cy="49691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Master title style: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University </a:t>
            </a:r>
            <a:r>
              <a:rPr lang="de-CH" dirty="0" err="1" smtClean="0"/>
              <a:t>unit</a:t>
            </a:r>
            <a:endParaRPr lang="de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38188" y="9019233"/>
            <a:ext cx="18938875" cy="1295797"/>
          </a:xfrm>
        </p:spPr>
        <p:txBody>
          <a:bodyPr anchor="b" anchorCtr="0"/>
          <a:lstStyle>
            <a:lvl1pPr marL="0" indent="0">
              <a:lnSpc>
                <a:spcPts val="4800"/>
              </a:lnSpc>
              <a:buNone/>
              <a:defRPr sz="3200"/>
            </a:lvl1pPr>
            <a:lvl2pPr>
              <a:lnSpc>
                <a:spcPts val="4800"/>
              </a:lnSpc>
              <a:defRPr sz="3200"/>
            </a:lvl2pPr>
            <a:lvl3pPr>
              <a:lnSpc>
                <a:spcPts val="4800"/>
              </a:lnSpc>
              <a:defRPr sz="3200"/>
            </a:lvl3pPr>
            <a:lvl4pPr>
              <a:lnSpc>
                <a:spcPts val="4800"/>
              </a:lnSpc>
              <a:defRPr sz="3200"/>
            </a:lvl4pPr>
            <a:lvl5pPr>
              <a:lnSpc>
                <a:spcPts val="4800"/>
              </a:lnSpc>
              <a:defRPr sz="3200"/>
            </a:lvl5pPr>
          </a:lstStyle>
          <a:p>
            <a:pPr lvl="0"/>
            <a:r>
              <a:rPr lang="de-CH" dirty="0" err="1" smtClean="0"/>
              <a:t>Authors</a:t>
            </a:r>
            <a:endParaRPr lang="de-CH" dirty="0" smtClean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 hasCustomPrompt="1"/>
          </p:nvPr>
        </p:nvSpPr>
        <p:spPr>
          <a:xfrm>
            <a:off x="27669788" y="8443575"/>
            <a:ext cx="1872000" cy="1872000"/>
          </a:xfrm>
        </p:spPr>
        <p:txBody>
          <a:bodyPr anchor="ctr" anchorCtr="0"/>
          <a:lstStyle>
            <a:lvl1pPr marL="0" indent="0" algn="ctr">
              <a:lnSpc>
                <a:spcPts val="2000"/>
              </a:lnSpc>
              <a:buNone/>
              <a:defRPr sz="2000" baseline="0"/>
            </a:lvl1pPr>
          </a:lstStyle>
          <a:p>
            <a:r>
              <a:rPr lang="de-CH" dirty="0" smtClean="0"/>
              <a:t>Drag </a:t>
            </a:r>
            <a:r>
              <a:rPr lang="de-CH" dirty="0" err="1" smtClean="0"/>
              <a:t>image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placeholder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click</a:t>
            </a:r>
            <a:r>
              <a:rPr lang="de-CH" dirty="0" smtClean="0"/>
              <a:t> </a:t>
            </a:r>
            <a:r>
              <a:rPr lang="de-CH" dirty="0" err="1" smtClean="0"/>
              <a:t>symbol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add</a:t>
            </a:r>
            <a:r>
              <a:rPr lang="de-CH" dirty="0" smtClean="0"/>
              <a:t> </a:t>
            </a:r>
            <a:r>
              <a:rPr lang="de-CH" dirty="0" err="1" smtClean="0"/>
              <a:t>image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293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0320" y="4049711"/>
            <a:ext cx="28801467" cy="49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 title style: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8188" y="10891838"/>
            <a:ext cx="28803600" cy="31178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Edit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602914" y="1169988"/>
            <a:ext cx="9074150" cy="1440185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lnSpc>
                <a:spcPts val="6000"/>
              </a:lnSpc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 smtClean="0"/>
              <a:t>University </a:t>
            </a:r>
            <a:r>
              <a:rPr lang="de-CH" dirty="0" err="1" smtClean="0"/>
              <a:t>unit</a:t>
            </a:r>
            <a:endParaRPr lang="de-CH" dirty="0"/>
          </a:p>
        </p:txBody>
      </p:sp>
      <p:pic>
        <p:nvPicPr>
          <p:cNvPr id="9" name="Bild 8" descr="uzh_logo_e_po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711718"/>
            <a:ext cx="7777063" cy="24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dt="0"/>
  <p:txStyles>
    <p:titleStyle>
      <a:lvl1pPr algn="l" defTabSz="4176431" rtl="0" eaLnBrk="1" latinLnBrk="0" hangingPunct="1">
        <a:lnSpc>
          <a:spcPts val="9600"/>
        </a:lnSpc>
        <a:spcBef>
          <a:spcPct val="0"/>
        </a:spcBef>
        <a:buNone/>
        <a:defRPr sz="8400" b="1" kern="1200" baseline="0">
          <a:solidFill>
            <a:srgbClr val="0028A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4176431" rtl="0" eaLnBrk="1" latinLnBrk="0" hangingPunct="1">
        <a:lnSpc>
          <a:spcPts val="36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4176431" rtl="0" eaLnBrk="1" latinLnBrk="0" hangingPunct="1">
        <a:lnSpc>
          <a:spcPts val="36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4176431" rtl="0" eaLnBrk="1" latinLnBrk="0" hangingPunct="1">
        <a:lnSpc>
          <a:spcPts val="36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4176431" rtl="0" eaLnBrk="1" latinLnBrk="0" hangingPunct="1">
        <a:lnSpc>
          <a:spcPts val="36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4176431" rtl="0" eaLnBrk="1" latinLnBrk="0" hangingPunct="1">
        <a:lnSpc>
          <a:spcPts val="36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jpeg"/><Relationship Id="rId9" Type="http://schemas.openxmlformats.org/officeDocument/2006/relationships/image" Target="../media/image4.emf"/><Relationship Id="rId10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Picture 1023" descr="nature-3539665.jpg"/>
          <p:cNvPicPr>
            <a:picLocks noChangeAspect="1"/>
          </p:cNvPicPr>
          <p:nvPr/>
        </p:nvPicPr>
        <p:blipFill>
          <a:blip r:embed="rId2" cstate="print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163" y="-1494282"/>
            <a:ext cx="64968872" cy="43312581"/>
          </a:xfrm>
          <a:prstGeom prst="rect">
            <a:avLst/>
          </a:prstGeom>
          <a:ln>
            <a:noFill/>
          </a:ln>
        </p:spPr>
      </p:pic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295975314"/>
              </p:ext>
            </p:extLst>
          </p:nvPr>
        </p:nvGraphicFramePr>
        <p:xfrm>
          <a:off x="2610595" y="10917946"/>
          <a:ext cx="2217846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6419" y="3474270"/>
            <a:ext cx="28515368" cy="2520280"/>
          </a:xfrm>
          <a:solidFill>
            <a:srgbClr val="074193"/>
          </a:solidFill>
        </p:spPr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Identification, comparison, and analysis of hypotheses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b="0" dirty="0" smtClean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</a:rPr>
              <a:t>in systematic review</a:t>
            </a:r>
            <a:r>
              <a:rPr lang="en-US" sz="6000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US" sz="6000" dirty="0">
                <a:solidFill>
                  <a:schemeClr val="bg1"/>
                </a:solidFill>
                <a:latin typeface="Calibri" charset="0"/>
              </a:rPr>
            </a:br>
            <a:endParaRPr lang="de-CH" sz="6000" b="0" dirty="0">
              <a:solidFill>
                <a:schemeClr val="bg1"/>
              </a:solidFill>
              <a:latin typeface="TheSans LP7 Bold"/>
              <a:cs typeface="TheSans LP7 Bold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0828619" y="1169988"/>
            <a:ext cx="9074150" cy="1440185"/>
          </a:xfrm>
        </p:spPr>
        <p:txBody>
          <a:bodyPr anchor="t"/>
          <a:lstStyle/>
          <a:p>
            <a:pPr>
              <a:lnSpc>
                <a:spcPts val="5000"/>
              </a:lnSpc>
            </a:pPr>
            <a:r>
              <a:rPr lang="de-CH" sz="6000" baseline="30000" dirty="0">
                <a:latin typeface="Palatino Linotype"/>
                <a:cs typeface="Palatino Linotype"/>
              </a:rPr>
              <a:t>University Research Priority Program</a:t>
            </a:r>
            <a:br>
              <a:rPr lang="de-CH" sz="6000" baseline="30000" dirty="0">
                <a:latin typeface="Palatino Linotype"/>
                <a:cs typeface="Palatino Linotype"/>
              </a:rPr>
            </a:br>
            <a:r>
              <a:rPr lang="de-CH" sz="6000" baseline="30000" dirty="0">
                <a:latin typeface="Palatino Linotype"/>
                <a:cs typeface="Palatino Linotype"/>
              </a:rPr>
              <a:t>Global Change </a:t>
            </a:r>
            <a:r>
              <a:rPr lang="de-CH" sz="6000" baseline="30000" dirty="0" smtClean="0">
                <a:latin typeface="Palatino Linotype"/>
                <a:cs typeface="Palatino Linotype"/>
              </a:rPr>
              <a:t>and Biodiversity</a:t>
            </a:r>
            <a:endParaRPr lang="de-CH" sz="6000" baseline="30000" dirty="0">
              <a:latin typeface="Palatino Linotype"/>
              <a:cs typeface="Palatino Linotype"/>
            </a:endParaRPr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5130875" y="6066558"/>
            <a:ext cx="24482720" cy="2458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00000" indent="-36000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AR" sz="4800" b="1" dirty="0" err="1" smtClean="0">
                <a:solidFill>
                  <a:schemeClr val="tx2"/>
                </a:solidFill>
                <a:latin typeface="TheSans LP7 Bold"/>
              </a:rPr>
              <a:t>M.A.Parreño</a:t>
            </a:r>
            <a:r>
              <a:rPr lang="en-US" altLang="es-AR" sz="4800" b="1" dirty="0" smtClean="0">
                <a:solidFill>
                  <a:schemeClr val="tx2"/>
                </a:solidFill>
                <a:latin typeface="TheSans LP7 Bold"/>
              </a:rPr>
              <a:t>*</a:t>
            </a:r>
            <a:r>
              <a:rPr lang="en-US" altLang="es-AR" sz="4800" b="1" dirty="0" smtClean="0">
                <a:solidFill>
                  <a:schemeClr val="tx2"/>
                </a:solidFill>
                <a:latin typeface="TheSans LP7 Bold"/>
              </a:rPr>
              <a:t>, </a:t>
            </a:r>
            <a:r>
              <a:rPr lang="en-US" altLang="es-AR" sz="4800" b="1" dirty="0" smtClean="0">
                <a:solidFill>
                  <a:schemeClr val="tx2"/>
                </a:solidFill>
                <a:latin typeface="TheSans LP7 Bold"/>
              </a:rPr>
              <a:t>B</a:t>
            </a:r>
            <a:r>
              <a:rPr lang="en-US" altLang="es-AR" sz="4800" b="1" dirty="0" smtClean="0">
                <a:solidFill>
                  <a:schemeClr val="tx2"/>
                </a:solidFill>
                <a:latin typeface="TheSans LP7 Bold"/>
              </a:rPr>
              <a:t>. </a:t>
            </a:r>
            <a:r>
              <a:rPr lang="en-US" altLang="es-AR" sz="4800" b="1" dirty="0" err="1" smtClean="0">
                <a:solidFill>
                  <a:schemeClr val="tx2"/>
                </a:solidFill>
                <a:latin typeface="TheSans LP7 Bold"/>
              </a:rPr>
              <a:t>Schmid</a:t>
            </a:r>
            <a:r>
              <a:rPr lang="en-US" altLang="es-AR" sz="4800" b="1" dirty="0" smtClean="0">
                <a:solidFill>
                  <a:schemeClr val="tx2"/>
                </a:solidFill>
                <a:latin typeface="TheSans LP7 Bold"/>
              </a:rPr>
              <a:t>, </a:t>
            </a:r>
            <a:r>
              <a:rPr lang="en-US" altLang="es-AR" sz="4800" b="1" dirty="0">
                <a:solidFill>
                  <a:schemeClr val="tx2"/>
                </a:solidFill>
                <a:latin typeface="TheSans LP7 Bold"/>
              </a:rPr>
              <a:t>O. </a:t>
            </a:r>
            <a:r>
              <a:rPr lang="en-US" altLang="es-AR" sz="4800" b="1" dirty="0" err="1" smtClean="0">
                <a:solidFill>
                  <a:schemeClr val="tx2"/>
                </a:solidFill>
                <a:latin typeface="TheSans LP7 Bold"/>
              </a:rPr>
              <a:t>Petchey</a:t>
            </a:r>
            <a:r>
              <a:rPr lang="en-US" altLang="es-AR" sz="4800" b="1" dirty="0" smtClean="0">
                <a:solidFill>
                  <a:schemeClr val="tx2"/>
                </a:solidFill>
                <a:latin typeface="TheSans LP7 Bold"/>
              </a:rPr>
              <a:t>  </a:t>
            </a:r>
            <a:r>
              <a:rPr lang="en-US" altLang="es-AR" sz="4000" b="1" dirty="0" smtClean="0">
                <a:solidFill>
                  <a:schemeClr val="tx2"/>
                </a:solidFill>
                <a:latin typeface="TheSans LP7 Bold"/>
              </a:rPr>
              <a:t>  </a:t>
            </a:r>
          </a:p>
          <a:p>
            <a:pPr algn="r"/>
            <a:r>
              <a:rPr lang="en-US" altLang="es-AR" sz="4000" b="1" dirty="0" smtClean="0">
                <a:solidFill>
                  <a:schemeClr val="tx2"/>
                </a:solidFill>
                <a:latin typeface="TheSans LP7 Bold"/>
              </a:rPr>
              <a:t>URPP GCB, University of Zurich, Switzerland</a:t>
            </a:r>
          </a:p>
          <a:p>
            <a:pPr algn="r"/>
            <a:r>
              <a:rPr lang="en-US" sz="4000" dirty="0" smtClean="0">
                <a:solidFill>
                  <a:schemeClr val="tx2"/>
                </a:solidFill>
                <a:latin typeface="TheSans LP7 Bold"/>
                <a:cs typeface="Arial" charset="0"/>
              </a:rPr>
              <a:t>*Correspondent author: </a:t>
            </a:r>
            <a:r>
              <a:rPr lang="en-US" sz="4000" dirty="0" err="1" smtClean="0">
                <a:solidFill>
                  <a:schemeClr val="tx2"/>
                </a:solidFill>
                <a:latin typeface="TheSans LP7 Bold"/>
                <a:cs typeface="Arial" charset="0"/>
              </a:rPr>
              <a:t>al</a:t>
            </a:r>
            <a:r>
              <a:rPr lang="en-US" sz="4000" dirty="0" err="1" smtClean="0">
                <a:solidFill>
                  <a:schemeClr val="tx2"/>
                </a:solidFill>
                <a:latin typeface="TheSans LP7 Bold"/>
                <a:cs typeface="Arial" charset="0"/>
              </a:rPr>
              <a:t>ejandra.parreno</a:t>
            </a:r>
            <a:r>
              <a:rPr lang="en-US" sz="4000" dirty="0" err="1">
                <a:solidFill>
                  <a:schemeClr val="tx2"/>
                </a:solidFill>
                <a:latin typeface="TheSans LP7 Bold"/>
                <a:cs typeface="Arial" charset="0"/>
              </a:rPr>
              <a:t>@ieu.uzh.ch</a:t>
            </a:r>
            <a:r>
              <a:rPr lang="en-US" sz="4000" dirty="0">
                <a:solidFill>
                  <a:schemeClr val="tx2"/>
                </a:solidFill>
                <a:latin typeface="TheSans LP7 Bold"/>
                <a:cs typeface="Arial" charset="0"/>
              </a:rPr>
              <a:t> </a:t>
            </a:r>
          </a:p>
          <a:p>
            <a:endParaRPr lang="en-US" altLang="es-AR" sz="4000" baseline="30000" dirty="0">
              <a:solidFill>
                <a:schemeClr val="tx2"/>
              </a:solidFill>
              <a:latin typeface="TheSans LP7 Bold"/>
            </a:endParaRPr>
          </a:p>
          <a:p>
            <a:endParaRPr lang="de-CH" sz="4000" dirty="0">
              <a:solidFill>
                <a:srgbClr val="074193"/>
              </a:solidFill>
              <a:latin typeface="TheSans LP7 Bold"/>
              <a:cs typeface="TheSans LP7 Bold"/>
            </a:endParaRPr>
          </a:p>
        </p:txBody>
      </p:sp>
      <p:sp>
        <p:nvSpPr>
          <p:cNvPr id="34" name="99 CuadroTexto"/>
          <p:cNvSpPr txBox="1">
            <a:spLocks noChangeArrowheads="1"/>
          </p:cNvSpPr>
          <p:nvPr/>
        </p:nvSpPr>
        <p:spPr bwMode="auto">
          <a:xfrm>
            <a:off x="1170435" y="10387038"/>
            <a:ext cx="28227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1116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1116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1116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1116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4000" dirty="0" smtClean="0"/>
              <a:t>We propose </a:t>
            </a:r>
            <a:r>
              <a:rPr lang="en-US" sz="4000" dirty="0"/>
              <a:t>a method to identify, compare and analyze hypotheses for </a:t>
            </a:r>
            <a:r>
              <a:rPr lang="en-US" sz="4000" dirty="0" smtClean="0"/>
              <a:t>any complex ecological system, and we test it using the system of variables of biodiversity, productivity, and resource competition in plants. </a:t>
            </a:r>
          </a:p>
        </p:txBody>
      </p:sp>
      <p:pic>
        <p:nvPicPr>
          <p:cNvPr id="1028" name="Picture 4" descr="C:\Users\Alejandra\Desktop\Documents\Fotos\Oeschinennsee\20141108_1422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1" y="3322864"/>
            <a:ext cx="3888432" cy="454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28 Rectángulo"/>
          <p:cNvSpPr>
            <a:spLocks noChangeArrowheads="1"/>
          </p:cNvSpPr>
          <p:nvPr/>
        </p:nvSpPr>
        <p:spPr bwMode="auto">
          <a:xfrm>
            <a:off x="2538587" y="15634910"/>
            <a:ext cx="1202533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Fig: 1: Our </a:t>
            </a:r>
            <a:r>
              <a:rPr lang="en-US" sz="3200" b="1" dirty="0">
                <a:latin typeface="TheSans LP5 Plain"/>
                <a:cs typeface="Arial" charset="0"/>
              </a:rPr>
              <a:t>m</a:t>
            </a:r>
            <a:r>
              <a:rPr lang="en-US" sz="3200" b="1" dirty="0" smtClean="0">
                <a:latin typeface="TheSans LP5 Plain"/>
                <a:cs typeface="Arial" charset="0"/>
              </a:rPr>
              <a:t>ethod in 4 simple steps</a:t>
            </a:r>
            <a:endParaRPr lang="es-AR" sz="3200" b="1" dirty="0">
              <a:latin typeface="TheSans LP5 Plain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877291" y="42070558"/>
            <a:ext cx="2354661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Ref.: 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blog.stata.com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6" name="Textplatzhalter 3"/>
          <p:cNvSpPr txBox="1">
            <a:spLocks/>
          </p:cNvSpPr>
          <p:nvPr/>
        </p:nvSpPr>
        <p:spPr>
          <a:xfrm>
            <a:off x="23780947" y="5202462"/>
            <a:ext cx="7704856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00000" indent="-360000" algn="l" defTabSz="4176431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s-AR" sz="4000" dirty="0" smtClean="0">
                <a:solidFill>
                  <a:srgbClr val="FFFFFF"/>
                </a:solidFill>
                <a:latin typeface="TheSans LP7 Bold"/>
              </a:rPr>
              <a:t>Data In</a:t>
            </a:r>
            <a:r>
              <a:rPr lang="en-US" altLang="es-AR" sz="4000" dirty="0" smtClean="0">
                <a:solidFill>
                  <a:srgbClr val="FFFFFF"/>
                </a:solidFill>
                <a:latin typeface="TheSans LP7 Bold"/>
              </a:rPr>
              <a:t>tegration Project </a:t>
            </a:r>
            <a:endParaRPr lang="en-US" altLang="es-AR" sz="4000" baseline="30000" dirty="0">
              <a:solidFill>
                <a:srgbClr val="FFFFFF"/>
              </a:solidFill>
              <a:latin typeface="TheSans LP7 Bold"/>
            </a:endParaRPr>
          </a:p>
          <a:p>
            <a:endParaRPr lang="de-CH" sz="4000" dirty="0">
              <a:solidFill>
                <a:srgbClr val="FFFFFF"/>
              </a:solidFill>
              <a:latin typeface="TheSans LP7 Bold"/>
              <a:cs typeface="TheSans LP7 Bold"/>
            </a:endParaRPr>
          </a:p>
        </p:txBody>
      </p:sp>
      <p:sp>
        <p:nvSpPr>
          <p:cNvPr id="39" name="99 CuadroTexto"/>
          <p:cNvSpPr txBox="1">
            <a:spLocks noChangeArrowheads="1"/>
          </p:cNvSpPr>
          <p:nvPr/>
        </p:nvSpPr>
        <p:spPr bwMode="auto">
          <a:xfrm>
            <a:off x="1170435" y="8226798"/>
            <a:ext cx="2829914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1116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1116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1116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111625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4000" dirty="0" smtClean="0"/>
              <a:t>For </a:t>
            </a:r>
            <a:r>
              <a:rPr lang="en-US" sz="4000" dirty="0"/>
              <a:t>any given system of variables, </a:t>
            </a:r>
            <a:r>
              <a:rPr lang="en-US" sz="4000" dirty="0" smtClean="0"/>
              <a:t>we </a:t>
            </a:r>
            <a:r>
              <a:rPr lang="en-US" sz="4000" dirty="0"/>
              <a:t>can propose </a:t>
            </a:r>
            <a:r>
              <a:rPr lang="en-US" sz="4000" dirty="0" smtClean="0"/>
              <a:t>alternative </a:t>
            </a:r>
            <a:r>
              <a:rPr lang="en-US" sz="4000" dirty="0"/>
              <a:t>hypotheses about the effects observed in nature and in </a:t>
            </a:r>
            <a:r>
              <a:rPr lang="en-US" sz="4000" dirty="0" smtClean="0"/>
              <a:t>experiments. Identifying </a:t>
            </a:r>
            <a:r>
              <a:rPr lang="en-US" sz="4000" dirty="0"/>
              <a:t>those hypotheses in the literature that are actually comparable </a:t>
            </a:r>
            <a:r>
              <a:rPr lang="en-US" sz="4000" dirty="0" smtClean="0"/>
              <a:t>for data synthesis is often </a:t>
            </a:r>
            <a:r>
              <a:rPr lang="en-US" sz="4000" dirty="0"/>
              <a:t>hard to achieve for complex ecological </a:t>
            </a:r>
            <a:r>
              <a:rPr lang="en-US" sz="4000" dirty="0" smtClean="0"/>
              <a:t>systems. </a:t>
            </a:r>
            <a:endParaRPr lang="en-US" sz="4000" dirty="0"/>
          </a:p>
          <a:p>
            <a:endParaRPr lang="en-US" sz="3600" dirty="0" smtClean="0"/>
          </a:p>
        </p:txBody>
      </p:sp>
      <p:sp>
        <p:nvSpPr>
          <p:cNvPr id="40" name="28 Rectángulo"/>
          <p:cNvSpPr>
            <a:spLocks noChangeArrowheads="1"/>
          </p:cNvSpPr>
          <p:nvPr/>
        </p:nvSpPr>
        <p:spPr bwMode="auto">
          <a:xfrm>
            <a:off x="1098427" y="12475270"/>
            <a:ext cx="108012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M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E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T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H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O</a:t>
            </a:r>
          </a:p>
          <a:p>
            <a:pPr algn="ctr" defTabSz="4113216">
              <a:defRPr/>
            </a:pPr>
            <a:r>
              <a:rPr lang="es-AR" sz="4400" b="1" u="sng" dirty="0">
                <a:solidFill>
                  <a:srgbClr val="000000"/>
                </a:solidFill>
                <a:latin typeface="TheSans LP5 Plain"/>
                <a:cs typeface="Arial" charset="0"/>
              </a:rPr>
              <a:t>D</a:t>
            </a:r>
            <a:endParaRPr lang="es-AR" sz="4400" b="1" u="sng" dirty="0">
              <a:solidFill>
                <a:srgbClr val="000000"/>
              </a:solidFill>
              <a:latin typeface="TheSans LP5 Plain"/>
              <a:cs typeface="Arial" charset="0"/>
            </a:endParaRPr>
          </a:p>
        </p:txBody>
      </p:sp>
      <p:pic>
        <p:nvPicPr>
          <p:cNvPr id="6" name="Picture 5" descr="5simplification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5" b="47444"/>
          <a:stretch/>
        </p:blipFill>
        <p:spPr>
          <a:xfrm>
            <a:off x="15241105" y="17371814"/>
            <a:ext cx="14113568" cy="3529333"/>
          </a:xfrm>
          <a:prstGeom prst="rect">
            <a:avLst/>
          </a:prstGeom>
        </p:spPr>
      </p:pic>
      <p:sp>
        <p:nvSpPr>
          <p:cNvPr id="52" name="28 Rectángulo"/>
          <p:cNvSpPr>
            <a:spLocks noChangeArrowheads="1"/>
          </p:cNvSpPr>
          <p:nvPr/>
        </p:nvSpPr>
        <p:spPr bwMode="auto">
          <a:xfrm>
            <a:off x="1098427" y="17968193"/>
            <a:ext cx="1080120" cy="75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A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P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P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L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I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C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A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T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I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O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N</a:t>
            </a:r>
          </a:p>
        </p:txBody>
      </p:sp>
      <p:sp>
        <p:nvSpPr>
          <p:cNvPr id="57" name="28 Rectángulo"/>
          <p:cNvSpPr>
            <a:spLocks noChangeArrowheads="1"/>
          </p:cNvSpPr>
          <p:nvPr/>
        </p:nvSpPr>
        <p:spPr bwMode="auto">
          <a:xfrm>
            <a:off x="2898627" y="24995950"/>
            <a:ext cx="7200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Fig: 2: Application to case study. </a:t>
            </a:r>
            <a:endParaRPr lang="en-US" sz="3200" b="1" dirty="0" smtClean="0">
              <a:latin typeface="TheSans LP5 Plain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635931" y="21098956"/>
            <a:ext cx="6120680" cy="1961490"/>
          </a:xfrm>
          <a:prstGeom prst="rect">
            <a:avLst/>
          </a:prstGeom>
          <a:noFill/>
          <a:ln w="12700">
            <a:noFill/>
          </a:ln>
        </p:spPr>
        <p:txBody>
          <a:bodyPr wrap="square" lIns="288000" tIns="288000" rIns="288000" bIns="288000" rtlCol="0">
            <a:spAutoFit/>
          </a:bodyPr>
          <a:lstStyle/>
          <a:p>
            <a:pPr marL="342000" indent="-3420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Stevens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  <a:p>
            <a:pPr marL="342000" indent="-3420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Treatments: Nutrients and Water </a:t>
            </a:r>
          </a:p>
          <a:p>
            <a:pPr marL="342000" indent="-342000" algn="just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Control: null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468579" y="21026948"/>
            <a:ext cx="4493606" cy="1961490"/>
          </a:xfrm>
          <a:prstGeom prst="rect">
            <a:avLst/>
          </a:prstGeom>
          <a:noFill/>
          <a:ln w="12700">
            <a:noFill/>
          </a:ln>
        </p:spPr>
        <p:txBody>
          <a:bodyPr wrap="square" lIns="288000" tIns="288000" rIns="288000" bIns="288000" rtlCol="0">
            <a:spAutoFit/>
          </a:bodyPr>
          <a:lstStyle/>
          <a:p>
            <a:pPr marL="342000" indent="-3420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Weilhoefer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342000" indent="-3420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Treatments: Nutrients </a:t>
            </a:r>
          </a:p>
          <a:p>
            <a:pPr marL="342000" indent="-3420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Control: null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573035" y="20954940"/>
            <a:ext cx="4680520" cy="2423155"/>
          </a:xfrm>
          <a:prstGeom prst="rect">
            <a:avLst/>
          </a:prstGeom>
          <a:noFill/>
          <a:ln w="12700">
            <a:noFill/>
          </a:ln>
        </p:spPr>
        <p:txBody>
          <a:bodyPr wrap="square" lIns="288000" tIns="288000" rIns="288000" bIns="288000" rtlCol="0">
            <a:spAutoFit/>
          </a:bodyPr>
          <a:lstStyle/>
          <a:p>
            <a:pPr marL="342000" indent="-3420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 marL="342000" indent="-3420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Treatments: Nutrients and Light</a:t>
            </a:r>
          </a:p>
          <a:p>
            <a:pPr marL="342000" indent="-3420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Control: null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Left Brace 73"/>
          <p:cNvSpPr/>
          <p:nvPr/>
        </p:nvSpPr>
        <p:spPr>
          <a:xfrm rot="16200000">
            <a:off x="19100427" y="18307918"/>
            <a:ext cx="576064" cy="9361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28 Rectángulo"/>
          <p:cNvSpPr>
            <a:spLocks noChangeArrowheads="1"/>
          </p:cNvSpPr>
          <p:nvPr/>
        </p:nvSpPr>
        <p:spPr bwMode="auto">
          <a:xfrm>
            <a:off x="18703295" y="23124591"/>
            <a:ext cx="139820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2800" b="1" dirty="0" smtClean="0">
                <a:latin typeface="TheSans LP5 Plain"/>
                <a:cs typeface="Arial" charset="0"/>
              </a:rPr>
              <a:t>Compatible hypotheses </a:t>
            </a:r>
          </a:p>
        </p:txBody>
      </p:sp>
      <p:sp>
        <p:nvSpPr>
          <p:cNvPr id="76" name="28 Rectángulo"/>
          <p:cNvSpPr>
            <a:spLocks noChangeArrowheads="1"/>
          </p:cNvSpPr>
          <p:nvPr/>
        </p:nvSpPr>
        <p:spPr bwMode="auto">
          <a:xfrm>
            <a:off x="22484803" y="24212574"/>
            <a:ext cx="139820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2800" b="1" dirty="0" smtClean="0">
                <a:latin typeface="TheSans LP5 Plain"/>
                <a:cs typeface="Arial" charset="0"/>
              </a:rPr>
              <a:t>Incompatible hypotheses </a:t>
            </a:r>
          </a:p>
        </p:txBody>
      </p:sp>
      <p:sp>
        <p:nvSpPr>
          <p:cNvPr id="77" name="28 Rectángulo"/>
          <p:cNvSpPr>
            <a:spLocks noChangeArrowheads="1"/>
          </p:cNvSpPr>
          <p:nvPr/>
        </p:nvSpPr>
        <p:spPr bwMode="auto">
          <a:xfrm>
            <a:off x="8083203" y="21548278"/>
            <a:ext cx="53285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4113216">
              <a:buFont typeface="Arial"/>
              <a:buChar char="•"/>
              <a:defRPr/>
            </a:pPr>
            <a:r>
              <a:rPr lang="en-US" sz="2800" dirty="0" smtClean="0">
                <a:latin typeface="TheSans LP5 Plain"/>
                <a:cs typeface="Arial" charset="0"/>
              </a:rPr>
              <a:t>Backwards inference from stats</a:t>
            </a:r>
          </a:p>
          <a:p>
            <a:pPr marL="457200" indent="-457200" defTabSz="4113216">
              <a:buFont typeface="Arial"/>
              <a:buChar char="•"/>
              <a:defRPr/>
            </a:pPr>
            <a:r>
              <a:rPr lang="en-US" sz="2800" dirty="0" smtClean="0">
                <a:latin typeface="TheSans LP5 Plain"/>
                <a:cs typeface="Arial" charset="0"/>
              </a:rPr>
              <a:t>Effect size count</a:t>
            </a:r>
          </a:p>
        </p:txBody>
      </p:sp>
      <p:sp>
        <p:nvSpPr>
          <p:cNvPr id="73" name="Oval 72"/>
          <p:cNvSpPr/>
          <p:nvPr/>
        </p:nvSpPr>
        <p:spPr>
          <a:xfrm>
            <a:off x="2826619" y="17011774"/>
            <a:ext cx="3672408" cy="3312368"/>
          </a:xfrm>
          <a:prstGeom prst="ellipse">
            <a:avLst/>
          </a:prstGeom>
          <a:solidFill>
            <a:srgbClr val="92D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t" anchorCtr="0">
            <a:noAutofit/>
          </a:bodyPr>
          <a:lstStyle/>
          <a:p>
            <a:pPr algn="just">
              <a:lnSpc>
                <a:spcPts val="3600"/>
              </a:lnSpc>
            </a:pPr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3978747" y="22484382"/>
            <a:ext cx="1440160" cy="1512168"/>
          </a:xfrm>
          <a:prstGeom prst="ellipse">
            <a:avLst/>
          </a:prstGeom>
          <a:solidFill>
            <a:srgbClr val="FD7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t" anchorCtr="0">
            <a:noAutofit/>
          </a:bodyPr>
          <a:lstStyle/>
          <a:p>
            <a:pPr algn="just">
              <a:lnSpc>
                <a:spcPts val="3600"/>
              </a:lnSpc>
            </a:pPr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0" name="28 Rectángulo"/>
          <p:cNvSpPr>
            <a:spLocks noChangeArrowheads="1"/>
          </p:cNvSpPr>
          <p:nvPr/>
        </p:nvSpPr>
        <p:spPr bwMode="auto">
          <a:xfrm>
            <a:off x="2898627" y="18379926"/>
            <a:ext cx="489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2800" dirty="0" smtClean="0">
                <a:latin typeface="TheSans LP5 Plain"/>
                <a:cs typeface="Arial" charset="0"/>
              </a:rPr>
              <a:t>760 studies analyzed </a:t>
            </a:r>
          </a:p>
        </p:txBody>
      </p:sp>
      <p:sp>
        <p:nvSpPr>
          <p:cNvPr id="81" name="28 Rectángulo"/>
          <p:cNvSpPr>
            <a:spLocks noChangeArrowheads="1"/>
          </p:cNvSpPr>
          <p:nvPr/>
        </p:nvSpPr>
        <p:spPr bwMode="auto">
          <a:xfrm>
            <a:off x="2970635" y="22916430"/>
            <a:ext cx="4104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2800" b="1" dirty="0" smtClean="0">
                <a:latin typeface="TheSans LP5 Plain"/>
                <a:cs typeface="Arial" charset="0"/>
              </a:rPr>
              <a:t>74 studies included</a:t>
            </a:r>
          </a:p>
        </p:txBody>
      </p:sp>
      <p:sp>
        <p:nvSpPr>
          <p:cNvPr id="78" name="Down Arrow 77"/>
          <p:cNvSpPr/>
          <p:nvPr/>
        </p:nvSpPr>
        <p:spPr>
          <a:xfrm>
            <a:off x="4338787" y="20540166"/>
            <a:ext cx="648072" cy="1728192"/>
          </a:xfrm>
          <a:prstGeom prst="downArrow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t" anchorCtr="0">
            <a:noAutofit/>
          </a:bodyPr>
          <a:lstStyle/>
          <a:p>
            <a:pPr algn="just">
              <a:lnSpc>
                <a:spcPts val="3600"/>
              </a:lnSpc>
            </a:pPr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2" name="28 Rectángulo"/>
          <p:cNvSpPr>
            <a:spLocks noChangeArrowheads="1"/>
          </p:cNvSpPr>
          <p:nvPr/>
        </p:nvSpPr>
        <p:spPr bwMode="auto">
          <a:xfrm>
            <a:off x="2538587" y="21116230"/>
            <a:ext cx="45365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113216">
              <a:defRPr/>
            </a:pPr>
            <a:r>
              <a:rPr lang="en-US" sz="2800" dirty="0">
                <a:latin typeface="TheSans LP5 Plain"/>
                <a:cs typeface="Arial" charset="0"/>
              </a:rPr>
              <a:t>s</a:t>
            </a:r>
            <a:r>
              <a:rPr lang="en-US" sz="2800" dirty="0" smtClean="0">
                <a:latin typeface="TheSans LP5 Plain"/>
                <a:cs typeface="Arial" charset="0"/>
              </a:rPr>
              <a:t>ystematic review</a:t>
            </a:r>
          </a:p>
          <a:p>
            <a:pPr algn="ctr" defTabSz="4113216">
              <a:defRPr/>
            </a:pPr>
            <a:r>
              <a:rPr lang="en-US" sz="2800" dirty="0" smtClean="0">
                <a:latin typeface="TheSans LP5 Plain"/>
                <a:cs typeface="Arial" charset="0"/>
              </a:rPr>
              <a:t>protocol</a:t>
            </a:r>
          </a:p>
        </p:txBody>
      </p:sp>
      <p:pic>
        <p:nvPicPr>
          <p:cNvPr id="85" name="Picture 84" descr="maxresdefault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1"/>
          <a:stretch/>
        </p:blipFill>
        <p:spPr>
          <a:xfrm>
            <a:off x="8083203" y="18019886"/>
            <a:ext cx="5080907" cy="2731660"/>
          </a:xfrm>
          <a:prstGeom prst="rect">
            <a:avLst/>
          </a:prstGeom>
        </p:spPr>
      </p:pic>
      <p:sp>
        <p:nvSpPr>
          <p:cNvPr id="87" name="Left Brace 86"/>
          <p:cNvSpPr/>
          <p:nvPr/>
        </p:nvSpPr>
        <p:spPr>
          <a:xfrm rot="16200000">
            <a:off x="24434828" y="19933065"/>
            <a:ext cx="361339" cy="78941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7003083" y="19388038"/>
            <a:ext cx="833911" cy="975519"/>
            <a:chOff x="4335897" y="2808443"/>
            <a:chExt cx="833911" cy="975519"/>
          </a:xfrm>
        </p:grpSpPr>
        <p:sp>
          <p:nvSpPr>
            <p:cNvPr id="89" name="Right Arrow 88"/>
            <p:cNvSpPr/>
            <p:nvPr/>
          </p:nvSpPr>
          <p:spPr>
            <a:xfrm>
              <a:off x="4335897" y="2808443"/>
              <a:ext cx="833911" cy="9755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Right Arrow 4"/>
            <p:cNvSpPr/>
            <p:nvPr/>
          </p:nvSpPr>
          <p:spPr>
            <a:xfrm>
              <a:off x="4335897" y="3003547"/>
              <a:ext cx="583738" cy="585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483803" y="19172014"/>
            <a:ext cx="833911" cy="975519"/>
            <a:chOff x="4335897" y="2808443"/>
            <a:chExt cx="833911" cy="975519"/>
          </a:xfrm>
        </p:grpSpPr>
        <p:sp>
          <p:nvSpPr>
            <p:cNvPr id="92" name="Right Arrow 91"/>
            <p:cNvSpPr/>
            <p:nvPr/>
          </p:nvSpPr>
          <p:spPr>
            <a:xfrm>
              <a:off x="4335897" y="2808443"/>
              <a:ext cx="833911" cy="97551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Right Arrow 4"/>
            <p:cNvSpPr/>
            <p:nvPr/>
          </p:nvSpPr>
          <p:spPr>
            <a:xfrm>
              <a:off x="4335897" y="3003547"/>
              <a:ext cx="583738" cy="585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  <p:sp>
        <p:nvSpPr>
          <p:cNvPr id="95" name="28 Rectángulo"/>
          <p:cNvSpPr>
            <a:spLocks noChangeArrowheads="1"/>
          </p:cNvSpPr>
          <p:nvPr/>
        </p:nvSpPr>
        <p:spPr bwMode="auto">
          <a:xfrm>
            <a:off x="13249471" y="24932654"/>
            <a:ext cx="1629211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Fig: 3</a:t>
            </a:r>
            <a:r>
              <a:rPr lang="en-US" sz="3200" b="1" dirty="0" smtClean="0">
                <a:latin typeface="TheSans LP5 Plain"/>
                <a:cs typeface="Arial" charset="0"/>
              </a:rPr>
              <a:t>: </a:t>
            </a:r>
            <a:r>
              <a:rPr lang="en-US" sz="3200" b="1" dirty="0">
                <a:latin typeface="TheSans LP5 Plain"/>
                <a:cs typeface="Arial" charset="0"/>
              </a:rPr>
              <a:t>S</a:t>
            </a:r>
            <a:r>
              <a:rPr lang="en-US" sz="3200" b="1" dirty="0" smtClean="0">
                <a:latin typeface="TheSans LP5 Plain"/>
                <a:cs typeface="Arial" charset="0"/>
              </a:rPr>
              <a:t>implification </a:t>
            </a:r>
            <a:r>
              <a:rPr lang="en-US" sz="3200" b="1" dirty="0">
                <a:latin typeface="TheSans LP5 Plain"/>
                <a:cs typeface="Arial" charset="0"/>
              </a:rPr>
              <a:t>of additional treatments </a:t>
            </a:r>
            <a:r>
              <a:rPr lang="en-US" sz="3200" b="1" dirty="0" smtClean="0">
                <a:latin typeface="TheSans LP5 Plain"/>
                <a:cs typeface="Arial" charset="0"/>
              </a:rPr>
              <a:t>and grouping based on compatibility</a:t>
            </a:r>
            <a:endParaRPr lang="en-US" sz="3200" b="1" dirty="0">
              <a:latin typeface="TheSans LP5 Plain"/>
              <a:cs typeface="Arial" charset="0"/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25149099" y="14923542"/>
            <a:ext cx="4752528" cy="2338775"/>
            <a:chOff x="26949299" y="15787638"/>
            <a:chExt cx="4752528" cy="2338775"/>
          </a:xfrm>
        </p:grpSpPr>
        <p:sp>
          <p:nvSpPr>
            <p:cNvPr id="58" name="99 CuadroTexto"/>
            <p:cNvSpPr txBox="1">
              <a:spLocks noChangeArrowheads="1"/>
            </p:cNvSpPr>
            <p:nvPr/>
          </p:nvSpPr>
          <p:spPr bwMode="auto">
            <a:xfrm>
              <a:off x="27651071" y="15787638"/>
              <a:ext cx="4050756" cy="227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111625" eaLnBrk="0" fontAlgn="base" hangingPunct="0">
                <a:spcBef>
                  <a:spcPct val="0"/>
                </a:spcBef>
                <a:spcAft>
                  <a:spcPct val="0"/>
                </a:spcAft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111625" eaLnBrk="0" fontAlgn="base" hangingPunct="0">
                <a:spcBef>
                  <a:spcPct val="0"/>
                </a:spcBef>
                <a:spcAft>
                  <a:spcPct val="0"/>
                </a:spcAft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111625" eaLnBrk="0" fontAlgn="base" hangingPunct="0">
                <a:spcBef>
                  <a:spcPct val="0"/>
                </a:spcBef>
                <a:spcAft>
                  <a:spcPct val="0"/>
                </a:spcAft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111625" eaLnBrk="0" fontAlgn="base" hangingPunct="0">
                <a:spcBef>
                  <a:spcPct val="0"/>
                </a:spcBef>
                <a:spcAft>
                  <a:spcPct val="0"/>
                </a:spcAft>
                <a:defRPr sz="81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400" dirty="0" smtClean="0"/>
                <a:t>Nitrogen addition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Light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Biodiversity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Productivity</a:t>
              </a:r>
            </a:p>
          </p:txBody>
        </p:sp>
        <p:pic>
          <p:nvPicPr>
            <p:cNvPr id="101" name="Picture 100" descr="5simplification.pdf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16" t="44642" r="12796" b="49327"/>
            <a:stretch/>
          </p:blipFill>
          <p:spPr>
            <a:xfrm>
              <a:off x="27165323" y="17587838"/>
              <a:ext cx="504056" cy="538575"/>
            </a:xfrm>
            <a:prstGeom prst="rect">
              <a:avLst/>
            </a:prstGeom>
          </p:spPr>
        </p:pic>
        <p:pic>
          <p:nvPicPr>
            <p:cNvPr id="102" name="Picture 101" descr="5simplification.pdf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30" t="38308" r="13272" b="56719"/>
            <a:stretch/>
          </p:blipFill>
          <p:spPr>
            <a:xfrm>
              <a:off x="27165323" y="17083782"/>
              <a:ext cx="475884" cy="485399"/>
            </a:xfrm>
            <a:prstGeom prst="rect">
              <a:avLst/>
            </a:prstGeom>
          </p:spPr>
        </p:pic>
        <p:grpSp>
          <p:nvGrpSpPr>
            <p:cNvPr id="1026" name="Group 1025"/>
            <p:cNvGrpSpPr/>
            <p:nvPr/>
          </p:nvGrpSpPr>
          <p:grpSpPr>
            <a:xfrm>
              <a:off x="26949299" y="16363702"/>
              <a:ext cx="792088" cy="648072"/>
              <a:chOff x="25293115" y="16075670"/>
              <a:chExt cx="1765189" cy="1435465"/>
            </a:xfrm>
          </p:grpSpPr>
          <p:pic>
            <p:nvPicPr>
              <p:cNvPr id="103" name="Picture 102" descr="5simplification.pdf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921" t="41142" r="4509" b="54189"/>
              <a:stretch/>
            </p:blipFill>
            <p:spPr>
              <a:xfrm>
                <a:off x="25623959" y="16405483"/>
                <a:ext cx="1434345" cy="1105652"/>
              </a:xfrm>
              <a:prstGeom prst="rect">
                <a:avLst/>
              </a:prstGeom>
            </p:spPr>
          </p:pic>
          <p:sp>
            <p:nvSpPr>
              <p:cNvPr id="1025" name="Rectangle 1024"/>
              <p:cNvSpPr/>
              <p:nvPr/>
            </p:nvSpPr>
            <p:spPr>
              <a:xfrm>
                <a:off x="25293115" y="16075670"/>
                <a:ext cx="864096" cy="57606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tIns="288000" rIns="288000" bIns="288000" rtlCol="0" anchor="t" anchorCtr="0">
                <a:noAutofit/>
              </a:bodyPr>
              <a:lstStyle/>
              <a:p>
                <a:pPr algn="just">
                  <a:lnSpc>
                    <a:spcPts val="3600"/>
                  </a:lnSpc>
                </a:pPr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0" name="Picture 99" descr="5simplification.pdf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43" t="41688" r="22971" b="53533"/>
            <a:stretch/>
          </p:blipFill>
          <p:spPr>
            <a:xfrm>
              <a:off x="26949299" y="16003662"/>
              <a:ext cx="720079" cy="459964"/>
            </a:xfrm>
            <a:prstGeom prst="rect">
              <a:avLst/>
            </a:prstGeom>
          </p:spPr>
        </p:pic>
      </p:grpSp>
      <p:sp>
        <p:nvSpPr>
          <p:cNvPr id="106" name="28 Rectángulo"/>
          <p:cNvSpPr>
            <a:spLocks noChangeArrowheads="1"/>
          </p:cNvSpPr>
          <p:nvPr/>
        </p:nvSpPr>
        <p:spPr bwMode="auto">
          <a:xfrm>
            <a:off x="1242443" y="28749078"/>
            <a:ext cx="10801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R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E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S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U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L</a:t>
            </a:r>
          </a:p>
          <a:p>
            <a:pPr algn="ctr" defTabSz="4113216">
              <a:defRPr/>
            </a:pPr>
            <a:r>
              <a:rPr lang="es-AR" sz="4400" b="1" u="sng" dirty="0" smtClean="0">
                <a:solidFill>
                  <a:srgbClr val="000000"/>
                </a:solidFill>
                <a:latin typeface="TheSans LP5 Plain"/>
                <a:cs typeface="Arial" charset="0"/>
              </a:rPr>
              <a:t>T</a:t>
            </a:r>
          </a:p>
          <a:p>
            <a:pPr algn="ctr" defTabSz="4113216">
              <a:defRPr/>
            </a:pPr>
            <a:r>
              <a:rPr lang="es-AR" sz="4400" b="1" u="sng" dirty="0">
                <a:solidFill>
                  <a:srgbClr val="000000"/>
                </a:solidFill>
                <a:latin typeface="TheSans LP5 Plain"/>
                <a:cs typeface="Arial" charset="0"/>
              </a:rPr>
              <a:t>S</a:t>
            </a:r>
            <a:endParaRPr lang="es-AR" sz="4400" b="1" u="sng" dirty="0" smtClean="0">
              <a:solidFill>
                <a:srgbClr val="000000"/>
              </a:solidFill>
              <a:latin typeface="TheSans LP5 Plain"/>
              <a:cs typeface="Arial" charset="0"/>
            </a:endParaRPr>
          </a:p>
        </p:txBody>
      </p:sp>
      <p:sp>
        <p:nvSpPr>
          <p:cNvPr id="108" name="28 Rectángulo"/>
          <p:cNvSpPr>
            <a:spLocks noChangeArrowheads="1"/>
          </p:cNvSpPr>
          <p:nvPr/>
        </p:nvSpPr>
        <p:spPr bwMode="auto">
          <a:xfrm>
            <a:off x="1458467" y="41422486"/>
            <a:ext cx="149776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Fig: 5: Five most tested hypotheses for this system in the case study and percent of studies that were done in grasslands </a:t>
            </a:r>
            <a:endParaRPr lang="en-US" sz="3200" b="1" dirty="0" smtClean="0">
              <a:latin typeface="TheSans LP5 Plain"/>
              <a:cs typeface="Arial" charset="0"/>
            </a:endParaRPr>
          </a:p>
        </p:txBody>
      </p:sp>
      <p:pic>
        <p:nvPicPr>
          <p:cNvPr id="1029" name="Picture 1028" descr="8bipartite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7622"/>
          <a:stretch/>
        </p:blipFill>
        <p:spPr>
          <a:xfrm>
            <a:off x="19820507" y="26444822"/>
            <a:ext cx="11737304" cy="6694353"/>
          </a:xfrm>
          <a:prstGeom prst="rect">
            <a:avLst/>
          </a:prstGeom>
        </p:spPr>
      </p:pic>
      <p:sp>
        <p:nvSpPr>
          <p:cNvPr id="110" name="28 Rectángulo"/>
          <p:cNvSpPr>
            <a:spLocks noChangeArrowheads="1"/>
          </p:cNvSpPr>
          <p:nvPr/>
        </p:nvSpPr>
        <p:spPr bwMode="auto">
          <a:xfrm>
            <a:off x="20756611" y="34149678"/>
            <a:ext cx="154097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Fig: 6: Connections between authors</a:t>
            </a:r>
            <a:endParaRPr lang="en-US" sz="3200" b="1" dirty="0" smtClean="0">
              <a:latin typeface="TheSans LP5 Plain"/>
              <a:cs typeface="Arial" charset="0"/>
            </a:endParaRPr>
          </a:p>
        </p:txBody>
      </p:sp>
      <p:sp>
        <p:nvSpPr>
          <p:cNvPr id="118" name="28 Rectángulo"/>
          <p:cNvSpPr>
            <a:spLocks noChangeArrowheads="1"/>
          </p:cNvSpPr>
          <p:nvPr/>
        </p:nvSpPr>
        <p:spPr bwMode="auto">
          <a:xfrm>
            <a:off x="2754611" y="28461046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defTabSz="4113216">
              <a:buAutoNum type="arabicParenR"/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Nutrient as effect variable</a:t>
            </a:r>
          </a:p>
          <a:p>
            <a:pPr defTabSz="4113216">
              <a:defRPr/>
            </a:pPr>
            <a:r>
              <a:rPr lang="en-US" sz="3200" b="1" dirty="0">
                <a:latin typeface="TheSans LP5 Plain"/>
                <a:cs typeface="Arial" charset="0"/>
              </a:rPr>
              <a:t> </a:t>
            </a:r>
            <a:r>
              <a:rPr lang="en-US" sz="3200" b="1" dirty="0" smtClean="0">
                <a:latin typeface="TheSans LP5 Plain"/>
                <a:cs typeface="Arial" charset="0"/>
              </a:rPr>
              <a:t>   (38 tests)</a:t>
            </a:r>
          </a:p>
        </p:txBody>
      </p:sp>
      <p:sp>
        <p:nvSpPr>
          <p:cNvPr id="119" name="28 Rectángulo"/>
          <p:cNvSpPr>
            <a:spLocks noChangeArrowheads="1"/>
          </p:cNvSpPr>
          <p:nvPr/>
        </p:nvSpPr>
        <p:spPr bwMode="auto">
          <a:xfrm>
            <a:off x="6643043" y="30765302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2) Nutrient and Light as effects</a:t>
            </a:r>
          </a:p>
          <a:p>
            <a:pPr defTabSz="4113216">
              <a:defRPr/>
            </a:pPr>
            <a:r>
              <a:rPr lang="en-US" sz="3200" b="1" dirty="0">
                <a:latin typeface="TheSans LP5 Plain"/>
                <a:cs typeface="Arial" charset="0"/>
              </a:rPr>
              <a:t> </a:t>
            </a:r>
            <a:r>
              <a:rPr lang="en-US" sz="3200" b="1" dirty="0" smtClean="0">
                <a:latin typeface="TheSans LP5 Plain"/>
                <a:cs typeface="Arial" charset="0"/>
              </a:rPr>
              <a:t>   (19 tests)</a:t>
            </a:r>
          </a:p>
        </p:txBody>
      </p:sp>
      <p:sp>
        <p:nvSpPr>
          <p:cNvPr id="120" name="28 Rectángulo"/>
          <p:cNvSpPr>
            <a:spLocks noChangeArrowheads="1"/>
          </p:cNvSpPr>
          <p:nvPr/>
        </p:nvSpPr>
        <p:spPr bwMode="auto">
          <a:xfrm>
            <a:off x="2826619" y="39118230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>
                <a:latin typeface="TheSans LP5 Plain"/>
                <a:cs typeface="Arial" charset="0"/>
              </a:rPr>
              <a:t>5</a:t>
            </a:r>
            <a:r>
              <a:rPr lang="en-US" sz="3200" b="1" dirty="0" smtClean="0">
                <a:latin typeface="TheSans LP5 Plain"/>
                <a:cs typeface="Arial" charset="0"/>
              </a:rPr>
              <a:t>) Nutrient and Diversity as effects</a:t>
            </a:r>
          </a:p>
          <a:p>
            <a:pPr defTabSz="4113216">
              <a:defRPr/>
            </a:pPr>
            <a:r>
              <a:rPr lang="en-US" sz="3200" b="1" dirty="0">
                <a:latin typeface="TheSans LP5 Plain"/>
                <a:cs typeface="Arial" charset="0"/>
              </a:rPr>
              <a:t> </a:t>
            </a:r>
            <a:r>
              <a:rPr lang="en-US" sz="3200" b="1" dirty="0" smtClean="0">
                <a:latin typeface="TheSans LP5 Plain"/>
                <a:cs typeface="Arial" charset="0"/>
              </a:rPr>
              <a:t>   (2 tests)</a:t>
            </a:r>
          </a:p>
        </p:txBody>
      </p:sp>
      <p:sp>
        <p:nvSpPr>
          <p:cNvPr id="121" name="28 Rectángulo"/>
          <p:cNvSpPr>
            <a:spLocks noChangeArrowheads="1"/>
          </p:cNvSpPr>
          <p:nvPr/>
        </p:nvSpPr>
        <p:spPr bwMode="auto">
          <a:xfrm>
            <a:off x="2826619" y="33645622"/>
            <a:ext cx="72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3) Nutrient, Diversity and Light as main effects</a:t>
            </a:r>
          </a:p>
          <a:p>
            <a:pPr defTabSz="4113216">
              <a:defRPr/>
            </a:pPr>
            <a:r>
              <a:rPr lang="en-US" sz="3200" b="1" dirty="0" smtClean="0">
                <a:latin typeface="TheSans LP5 Plain"/>
                <a:cs typeface="Arial" charset="0"/>
              </a:rPr>
              <a:t>(7 tests)</a:t>
            </a:r>
          </a:p>
        </p:txBody>
      </p:sp>
      <p:sp>
        <p:nvSpPr>
          <p:cNvPr id="122" name="28 Rectángulo"/>
          <p:cNvSpPr>
            <a:spLocks noChangeArrowheads="1"/>
          </p:cNvSpPr>
          <p:nvPr/>
        </p:nvSpPr>
        <p:spPr bwMode="auto">
          <a:xfrm>
            <a:off x="6499027" y="36669958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13216">
              <a:defRPr/>
            </a:pPr>
            <a:r>
              <a:rPr lang="en-US" sz="3200" b="1" dirty="0">
                <a:latin typeface="TheSans LP5 Plain"/>
                <a:cs typeface="Arial" charset="0"/>
              </a:rPr>
              <a:t>4</a:t>
            </a:r>
            <a:r>
              <a:rPr lang="en-US" sz="3200" b="1" dirty="0" smtClean="0">
                <a:latin typeface="TheSans LP5 Plain"/>
                <a:cs typeface="Arial" charset="0"/>
              </a:rPr>
              <a:t>) Diversity as effect variable</a:t>
            </a:r>
          </a:p>
          <a:p>
            <a:pPr defTabSz="4113216">
              <a:defRPr/>
            </a:pPr>
            <a:r>
              <a:rPr lang="en-US" sz="3200" b="1" dirty="0">
                <a:latin typeface="TheSans LP5 Plain"/>
                <a:cs typeface="Arial" charset="0"/>
              </a:rPr>
              <a:t> </a:t>
            </a:r>
            <a:r>
              <a:rPr lang="en-US" sz="3200" b="1" dirty="0" smtClean="0">
                <a:latin typeface="TheSans LP5 Plain"/>
                <a:cs typeface="Arial" charset="0"/>
              </a:rPr>
              <a:t>   (10 tests)</a:t>
            </a:r>
          </a:p>
        </p:txBody>
      </p:sp>
      <p:pic>
        <p:nvPicPr>
          <p:cNvPr id="123" name="Picture 122" descr="7ahypgrouped_morethanonce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8" t="13513" r="10807" b="70007"/>
          <a:stretch/>
        </p:blipFill>
        <p:spPr>
          <a:xfrm>
            <a:off x="9163323" y="32781526"/>
            <a:ext cx="3466944" cy="3123646"/>
          </a:xfrm>
          <a:prstGeom prst="rect">
            <a:avLst/>
          </a:prstGeom>
        </p:spPr>
      </p:pic>
      <p:pic>
        <p:nvPicPr>
          <p:cNvPr id="124" name="Picture 123" descr="7ahypgrouped_morethanonce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2" t="13409" r="37498" b="69748"/>
          <a:stretch/>
        </p:blipFill>
        <p:spPr>
          <a:xfrm>
            <a:off x="3114651" y="29901206"/>
            <a:ext cx="3814496" cy="3192297"/>
          </a:xfrm>
          <a:prstGeom prst="rect">
            <a:avLst/>
          </a:prstGeom>
        </p:spPr>
      </p:pic>
      <p:pic>
        <p:nvPicPr>
          <p:cNvPr id="125" name="Picture 124" descr="7ahypgrouped_morethanonce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36606" r="70747" b="49455"/>
          <a:stretch/>
        </p:blipFill>
        <p:spPr>
          <a:xfrm>
            <a:off x="9523363" y="37894094"/>
            <a:ext cx="3345523" cy="2641979"/>
          </a:xfrm>
          <a:prstGeom prst="rect">
            <a:avLst/>
          </a:prstGeom>
        </p:spPr>
      </p:pic>
      <p:pic>
        <p:nvPicPr>
          <p:cNvPr id="126" name="Picture 125" descr="7ahypgrouped_morethanonce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11634" r="72909" b="70905"/>
          <a:stretch/>
        </p:blipFill>
        <p:spPr>
          <a:xfrm>
            <a:off x="9235331" y="27092894"/>
            <a:ext cx="3068471" cy="3309428"/>
          </a:xfrm>
          <a:prstGeom prst="rect">
            <a:avLst/>
          </a:prstGeom>
        </p:spPr>
      </p:pic>
      <p:pic>
        <p:nvPicPr>
          <p:cNvPr id="127" name="Picture 126" descr="7ahypgrouped_morethanonce.pdf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4" t="33837" r="43800" b="46966"/>
          <a:stretch/>
        </p:blipFill>
        <p:spPr>
          <a:xfrm>
            <a:off x="2970635" y="35517830"/>
            <a:ext cx="3363966" cy="3638532"/>
          </a:xfrm>
          <a:prstGeom prst="rect">
            <a:avLst/>
          </a:prstGeom>
        </p:spPr>
      </p:pic>
      <p:grpSp>
        <p:nvGrpSpPr>
          <p:cNvPr id="1035" name="Group 1034"/>
          <p:cNvGrpSpPr/>
          <p:nvPr/>
        </p:nvGrpSpPr>
        <p:grpSpPr>
          <a:xfrm>
            <a:off x="13627819" y="27668958"/>
            <a:ext cx="2304256" cy="2232248"/>
            <a:chOff x="16148099" y="28461046"/>
            <a:chExt cx="2304256" cy="2232248"/>
          </a:xfrm>
          <a:solidFill>
            <a:srgbClr val="92D150"/>
          </a:solidFill>
        </p:grpSpPr>
        <p:sp>
          <p:nvSpPr>
            <p:cNvPr id="1033" name="Oval 1032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9" name="28 Rectángulo"/>
            <p:cNvSpPr>
              <a:spLocks noChangeArrowheads="1"/>
            </p:cNvSpPr>
            <p:nvPr/>
          </p:nvSpPr>
          <p:spPr bwMode="auto">
            <a:xfrm>
              <a:off x="16652155" y="29181126"/>
              <a:ext cx="1584176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94%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3627819" y="30261246"/>
            <a:ext cx="2304256" cy="2232248"/>
            <a:chOff x="16148099" y="28461046"/>
            <a:chExt cx="2304256" cy="2232248"/>
          </a:xfrm>
          <a:solidFill>
            <a:srgbClr val="92D150"/>
          </a:solidFill>
        </p:grpSpPr>
        <p:sp>
          <p:nvSpPr>
            <p:cNvPr id="133" name="Oval 132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4" name="28 Rectángulo"/>
            <p:cNvSpPr>
              <a:spLocks noChangeArrowheads="1"/>
            </p:cNvSpPr>
            <p:nvPr/>
          </p:nvSpPr>
          <p:spPr bwMode="auto">
            <a:xfrm>
              <a:off x="16652155" y="29181126"/>
              <a:ext cx="1584176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40%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3627819" y="38110118"/>
            <a:ext cx="2304256" cy="2232248"/>
            <a:chOff x="16148099" y="28461046"/>
            <a:chExt cx="2304256" cy="2232248"/>
          </a:xfrm>
          <a:solidFill>
            <a:srgbClr val="92D150"/>
          </a:solidFill>
        </p:grpSpPr>
        <p:sp>
          <p:nvSpPr>
            <p:cNvPr id="142" name="Oval 141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3" name="28 Rectángulo"/>
            <p:cNvSpPr>
              <a:spLocks noChangeArrowheads="1"/>
            </p:cNvSpPr>
            <p:nvPr/>
          </p:nvSpPr>
          <p:spPr bwMode="auto">
            <a:xfrm>
              <a:off x="16364123" y="29181127"/>
              <a:ext cx="1872208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100%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13699827" y="35661846"/>
            <a:ext cx="2304256" cy="2232248"/>
            <a:chOff x="16148099" y="28461046"/>
            <a:chExt cx="2304256" cy="2232248"/>
          </a:xfrm>
          <a:solidFill>
            <a:srgbClr val="92D150"/>
          </a:solidFill>
        </p:grpSpPr>
        <p:sp>
          <p:nvSpPr>
            <p:cNvPr id="145" name="Oval 144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6" name="28 Rectángulo"/>
            <p:cNvSpPr>
              <a:spLocks noChangeArrowheads="1"/>
            </p:cNvSpPr>
            <p:nvPr/>
          </p:nvSpPr>
          <p:spPr bwMode="auto">
            <a:xfrm>
              <a:off x="16364123" y="29181127"/>
              <a:ext cx="1872208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100%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3627819" y="32925542"/>
            <a:ext cx="2304256" cy="2232248"/>
            <a:chOff x="16148099" y="28461046"/>
            <a:chExt cx="2304256" cy="2232248"/>
          </a:xfrm>
          <a:solidFill>
            <a:srgbClr val="92D150"/>
          </a:solidFill>
        </p:grpSpPr>
        <p:sp>
          <p:nvSpPr>
            <p:cNvPr id="148" name="Oval 147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9" name="28 Rectángulo"/>
            <p:cNvSpPr>
              <a:spLocks noChangeArrowheads="1"/>
            </p:cNvSpPr>
            <p:nvPr/>
          </p:nvSpPr>
          <p:spPr bwMode="auto">
            <a:xfrm>
              <a:off x="16364123" y="29181127"/>
              <a:ext cx="1872208" cy="7694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100%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796171" y="38182126"/>
            <a:ext cx="2304256" cy="2232248"/>
            <a:chOff x="16148099" y="28461046"/>
            <a:chExt cx="2304256" cy="2232248"/>
          </a:xfrm>
          <a:solidFill>
            <a:srgbClr val="FF6600"/>
          </a:solidFill>
        </p:grpSpPr>
        <p:sp>
          <p:nvSpPr>
            <p:cNvPr id="151" name="Oval 150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2" name="28 Rectángulo"/>
            <p:cNvSpPr>
              <a:spLocks noChangeArrowheads="1"/>
            </p:cNvSpPr>
            <p:nvPr/>
          </p:nvSpPr>
          <p:spPr bwMode="auto">
            <a:xfrm>
              <a:off x="16868179" y="29181127"/>
              <a:ext cx="1368152" cy="769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>
                  <a:latin typeface="TheSans LP5 Plain"/>
                  <a:cs typeface="Arial" charset="0"/>
                </a:rPr>
                <a:t>0</a:t>
              </a:r>
              <a:r>
                <a:rPr lang="en-US" sz="4400" b="1" dirty="0" smtClean="0">
                  <a:latin typeface="TheSans LP5 Plain"/>
                  <a:cs typeface="Arial" charset="0"/>
                </a:rPr>
                <a:t>%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6796171" y="35661846"/>
            <a:ext cx="2304256" cy="2232248"/>
            <a:chOff x="16148099" y="28461046"/>
            <a:chExt cx="2304256" cy="2232248"/>
          </a:xfrm>
          <a:solidFill>
            <a:srgbClr val="FF6600"/>
          </a:solidFill>
        </p:grpSpPr>
        <p:sp>
          <p:nvSpPr>
            <p:cNvPr id="158" name="Oval 157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9" name="28 Rectángulo"/>
            <p:cNvSpPr>
              <a:spLocks noChangeArrowheads="1"/>
            </p:cNvSpPr>
            <p:nvPr/>
          </p:nvSpPr>
          <p:spPr bwMode="auto">
            <a:xfrm>
              <a:off x="16724163" y="29181127"/>
              <a:ext cx="1368152" cy="769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80%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6796171" y="32925542"/>
            <a:ext cx="2304256" cy="2232248"/>
            <a:chOff x="16148099" y="28461046"/>
            <a:chExt cx="2304256" cy="2232248"/>
          </a:xfrm>
          <a:solidFill>
            <a:srgbClr val="FF6600"/>
          </a:solidFill>
        </p:grpSpPr>
        <p:sp>
          <p:nvSpPr>
            <p:cNvPr id="161" name="Oval 160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2" name="28 Rectángulo"/>
            <p:cNvSpPr>
              <a:spLocks noChangeArrowheads="1"/>
            </p:cNvSpPr>
            <p:nvPr/>
          </p:nvSpPr>
          <p:spPr bwMode="auto">
            <a:xfrm>
              <a:off x="16724163" y="29181127"/>
              <a:ext cx="1368152" cy="769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43%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6652155" y="30117230"/>
            <a:ext cx="2304256" cy="2232248"/>
            <a:chOff x="16148099" y="28461046"/>
            <a:chExt cx="2304256" cy="2232248"/>
          </a:xfrm>
          <a:solidFill>
            <a:srgbClr val="FF6600"/>
          </a:solidFill>
        </p:grpSpPr>
        <p:sp>
          <p:nvSpPr>
            <p:cNvPr id="164" name="Oval 163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5" name="28 Rectángulo"/>
            <p:cNvSpPr>
              <a:spLocks noChangeArrowheads="1"/>
            </p:cNvSpPr>
            <p:nvPr/>
          </p:nvSpPr>
          <p:spPr bwMode="auto">
            <a:xfrm>
              <a:off x="16724163" y="29181127"/>
              <a:ext cx="1368152" cy="769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58%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6796171" y="27452934"/>
            <a:ext cx="2304256" cy="2232248"/>
            <a:chOff x="16148099" y="28461046"/>
            <a:chExt cx="2304256" cy="2232248"/>
          </a:xfrm>
          <a:solidFill>
            <a:srgbClr val="FF6600"/>
          </a:solidFill>
        </p:grpSpPr>
        <p:sp>
          <p:nvSpPr>
            <p:cNvPr id="167" name="Oval 166"/>
            <p:cNvSpPr/>
            <p:nvPr/>
          </p:nvSpPr>
          <p:spPr>
            <a:xfrm>
              <a:off x="16148099" y="28461046"/>
              <a:ext cx="2304256" cy="22322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t" anchorCtr="0">
              <a:noAutofit/>
            </a:bodyPr>
            <a:lstStyle/>
            <a:p>
              <a:pPr algn="just">
                <a:lnSpc>
                  <a:spcPts val="3600"/>
                </a:lnSpc>
              </a:pPr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8" name="28 Rectángulo"/>
            <p:cNvSpPr>
              <a:spLocks noChangeArrowheads="1"/>
            </p:cNvSpPr>
            <p:nvPr/>
          </p:nvSpPr>
          <p:spPr bwMode="auto">
            <a:xfrm>
              <a:off x="16724163" y="29181127"/>
              <a:ext cx="1368152" cy="7694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113216">
                <a:defRPr/>
              </a:pPr>
              <a:r>
                <a:rPr lang="en-US" sz="4400" b="1" dirty="0" smtClean="0">
                  <a:latin typeface="TheSans LP5 Plain"/>
                  <a:cs typeface="Arial" charset="0"/>
                </a:rPr>
                <a:t>63%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251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PPPosterOwen">
  <a:themeElements>
    <a:clrScheme name="Uni ZH">
      <a:dk1>
        <a:srgbClr val="000000"/>
      </a:dk1>
      <a:lt1>
        <a:srgbClr val="FFFFFF"/>
      </a:lt1>
      <a:dk2>
        <a:srgbClr val="0028A5"/>
      </a:dk2>
      <a:lt2>
        <a:srgbClr val="808080"/>
      </a:lt2>
      <a:accent1>
        <a:srgbClr val="0028A5"/>
      </a:accent1>
      <a:accent2>
        <a:srgbClr val="A3ADB7"/>
      </a:accent2>
      <a:accent3>
        <a:srgbClr val="DC6027"/>
      </a:accent3>
      <a:accent4>
        <a:srgbClr val="000000"/>
      </a:accent4>
      <a:accent5>
        <a:srgbClr val="AAACCF"/>
      </a:accent5>
      <a:accent6>
        <a:srgbClr val="939CA6"/>
      </a:accent6>
      <a:hlink>
        <a:srgbClr val="DC6027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lIns="288000" tIns="288000" rIns="288000" bIns="288000" rtlCol="0" anchor="t" anchorCtr="0">
        <a:noAutofit/>
      </a:bodyPr>
      <a:lstStyle>
        <a:defPPr algn="just">
          <a:lnSpc>
            <a:spcPts val="3600"/>
          </a:lnSpc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2700">
          <a:solidFill>
            <a:schemeClr val="tx1"/>
          </a:solidFill>
        </a:ln>
      </a:spPr>
      <a:bodyPr wrap="square" lIns="288000" tIns="288000" rIns="288000" bIns="288000" rtlCol="0">
        <a:spAutoFit/>
      </a:bodyPr>
      <a:lstStyle>
        <a:defPPr marL="342000" indent="-342000" algn="just">
          <a:lnSpc>
            <a:spcPts val="3600"/>
          </a:lnSpc>
          <a:buFont typeface="Arial" panose="020B0604020202020204" pitchFamily="34" charset="0"/>
          <a:buChar char="•"/>
          <a:defRPr sz="2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URPPPosterOwen.potx</Template>
  <TotalTime>805</TotalTime>
  <Words>363</Words>
  <Application>Microsoft Macintosh PowerPoint</Application>
  <PresentationFormat>Custom</PresentationFormat>
  <Paragraphs>83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URPPPosterOwen</vt:lpstr>
      <vt:lpstr>Identification, comparison, and analysis of hypotheses  in systematic review </vt:lpstr>
    </vt:vector>
  </TitlesOfParts>
  <Company>Universität Zürich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Wissenschaftliches Poster</dc:title>
  <dc:creator>Maja</dc:creator>
  <dc:description>Vorlage uzh_Poster_A0hoch_d.potx MSO2011 v1 15.05.2014</dc:description>
  <cp:lastModifiedBy>Alejandra Parreño</cp:lastModifiedBy>
  <cp:revision>136</cp:revision>
  <cp:lastPrinted>2014-01-24T14:42:55Z</cp:lastPrinted>
  <dcterms:created xsi:type="dcterms:W3CDTF">2014-01-24T08:26:46Z</dcterms:created>
  <dcterms:modified xsi:type="dcterms:W3CDTF">2019-05-23T17:38:50Z</dcterms:modified>
</cp:coreProperties>
</file>