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7" r:id="rId25"/>
    <p:sldId id="279" r:id="rId26"/>
    <p:sldId id="280" r:id="rId27"/>
    <p:sldId id="281" r:id="rId28"/>
    <p:sldId id="282" r:id="rId29"/>
    <p:sldId id="284" r:id="rId30"/>
    <p:sldId id="285" r:id="rId31"/>
    <p:sldId id="286" r:id="rId32"/>
  </p:sldIdLst>
  <p:sldSz cx="12192000" cy="6858000"/>
  <p:notesSz cx="6858000" cy="12192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9067F4-B53B-344C-98C5-086DC1729555}">
  <a:tblStyle styleId="{1D9067F4-B53B-344C-98C5-086DC1729555}"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Kopfzeilenplatzhalter 1"/>
          <p:cNvSpPr>
            <a:spLocks noGrp="1"/>
          </p:cNvSpPr>
          <p:nvPr>
            <p:ph type="hdr" sz="quarter"/>
          </p:nvPr>
        </p:nvSpPr>
        <p:spPr bwMode="auto">
          <a:xfrm>
            <a:off x="0" y="0"/>
            <a:ext cx="3077739" cy="513428"/>
          </a:xfrm>
          <a:prstGeom prst="rect">
            <a:avLst/>
          </a:prstGeom>
        </p:spPr>
        <p:txBody>
          <a:bodyPr vert="horz" lIns="99057" tIns="49528" rIns="99057" bIns="49528" rtlCol="0"/>
          <a:lstStyle>
            <a:lvl1pPr algn="l">
              <a:defRPr sz="1300"/>
            </a:lvl1pPr>
          </a:lstStyle>
          <a:p>
            <a:pPr>
              <a:defRPr/>
            </a:pPr>
            <a:endParaRPr lang="de-DE"/>
          </a:p>
        </p:txBody>
      </p:sp>
      <p:sp>
        <p:nvSpPr>
          <p:cNvPr id="5" name="Datumsplatzhalter 2"/>
          <p:cNvSpPr>
            <a:spLocks noGrp="1"/>
          </p:cNvSpPr>
          <p:nvPr>
            <p:ph type="dt" idx="1"/>
          </p:nvPr>
        </p:nvSpPr>
        <p:spPr bwMode="auto">
          <a:xfrm>
            <a:off x="4023092" y="0"/>
            <a:ext cx="3077739" cy="513428"/>
          </a:xfrm>
          <a:prstGeom prst="rect">
            <a:avLst/>
          </a:prstGeom>
        </p:spPr>
        <p:txBody>
          <a:bodyPr vert="horz" lIns="99057" tIns="49528" rIns="99057" bIns="49528" rtlCol="0"/>
          <a:lstStyle>
            <a:lvl1pPr algn="r">
              <a:defRPr sz="1300"/>
            </a:lvl1pPr>
          </a:lstStyle>
          <a:p>
            <a:pPr>
              <a:defRPr/>
            </a:pPr>
            <a:fld id="{B8636850-0DA8-483F-896E-CAD258397C18}" type="datetimeFigureOut">
              <a:rPr lang="de-DE"/>
              <a:t>01.10.2019</a:t>
            </a:fld>
            <a:endParaRPr lang="de-DE"/>
          </a:p>
        </p:txBody>
      </p:sp>
      <p:sp>
        <p:nvSpPr>
          <p:cNvPr id="6" name="Folienbildplatzhalter 3"/>
          <p:cNvSpPr>
            <a:spLocks noGrp="1" noRot="1" noChangeAspect="1"/>
          </p:cNvSpPr>
          <p:nvPr>
            <p:ph type="sldImg" idx="2"/>
          </p:nvPr>
        </p:nvSpPr>
        <p:spPr bwMode="auto">
          <a:xfrm>
            <a:off x="482600" y="1279525"/>
            <a:ext cx="6137275" cy="3452812"/>
          </a:xfrm>
          <a:prstGeom prst="rect">
            <a:avLst/>
          </a:prstGeom>
          <a:noFill/>
          <a:ln w="12700">
            <a:solidFill>
              <a:prstClr val="black"/>
            </a:solidFill>
          </a:ln>
        </p:spPr>
        <p:txBody>
          <a:bodyPr vert="horz" lIns="99057" tIns="49528" rIns="99057" bIns="49528" rtlCol="0" anchor="ctr"/>
          <a:lstStyle/>
          <a:p>
            <a:pPr>
              <a:defRPr/>
            </a:pPr>
            <a:endParaRPr lang="de-DE"/>
          </a:p>
        </p:txBody>
      </p:sp>
      <p:sp>
        <p:nvSpPr>
          <p:cNvPr id="7" name="Notizenplatzhalter 4"/>
          <p:cNvSpPr>
            <a:spLocks noGrp="1"/>
          </p:cNvSpPr>
          <p:nvPr>
            <p:ph type="body" sz="quarter" idx="3"/>
          </p:nvPr>
        </p:nvSpPr>
        <p:spPr bwMode="auto">
          <a:xfrm>
            <a:off x="710248" y="4924643"/>
            <a:ext cx="5681980" cy="4029254"/>
          </a:xfrm>
          <a:prstGeom prst="rect">
            <a:avLst/>
          </a:prstGeom>
        </p:spPr>
        <p:txBody>
          <a:bodyPr vert="horz" lIns="99057" tIns="49528" rIns="99057" bIns="49528"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Fußzeilenplatzhalter 5"/>
          <p:cNvSpPr>
            <a:spLocks noGrp="1"/>
          </p:cNvSpPr>
          <p:nvPr>
            <p:ph type="ftr" sz="quarter" idx="4"/>
          </p:nvPr>
        </p:nvSpPr>
        <p:spPr bwMode="auto">
          <a:xfrm>
            <a:off x="0" y="9719598"/>
            <a:ext cx="3077739" cy="513427"/>
          </a:xfrm>
          <a:prstGeom prst="rect">
            <a:avLst/>
          </a:prstGeom>
        </p:spPr>
        <p:txBody>
          <a:bodyPr vert="horz" lIns="99057" tIns="49528" rIns="99057" bIns="49528" rtlCol="0" anchor="b"/>
          <a:lstStyle>
            <a:lvl1pPr algn="l">
              <a:defRPr sz="1300"/>
            </a:lvl1pPr>
          </a:lstStyle>
          <a:p>
            <a:pPr>
              <a:defRPr/>
            </a:pPr>
            <a:endParaRPr lang="de-DE"/>
          </a:p>
        </p:txBody>
      </p:sp>
      <p:sp>
        <p:nvSpPr>
          <p:cNvPr id="9" name="Foliennummernplatzhalter 6"/>
          <p:cNvSpPr>
            <a:spLocks noGrp="1"/>
          </p:cNvSpPr>
          <p:nvPr>
            <p:ph type="sldNum" sz="quarter" idx="5"/>
          </p:nvPr>
        </p:nvSpPr>
        <p:spPr bwMode="auto">
          <a:xfrm>
            <a:off x="4023092" y="9719598"/>
            <a:ext cx="3077739" cy="513427"/>
          </a:xfrm>
          <a:prstGeom prst="rect">
            <a:avLst/>
          </a:prstGeom>
        </p:spPr>
        <p:txBody>
          <a:bodyPr vert="horz" lIns="99057" tIns="49528" rIns="99057" bIns="49528" rtlCol="0" anchor="b"/>
          <a:lstStyle>
            <a:lvl1pPr algn="r">
              <a:defRPr sz="1300"/>
            </a:lvl1pPr>
          </a:lstStyle>
          <a:p>
            <a:pPr>
              <a:defRPr/>
            </a:pPr>
            <a:fld id="{4A81E4FF-F2C0-4A58-81BD-E5907E1F8E99}" type="slidenum">
              <a:rPr/>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482600" y="1279525"/>
            <a:ext cx="6137275" cy="3452813"/>
          </a:xfrm>
        </p:spPr>
      </p:sp>
      <p:sp>
        <p:nvSpPr>
          <p:cNvPr id="5" name="Notizenplatzhalter 2"/>
          <p:cNvSpPr>
            <a:spLocks noGrp="1"/>
          </p:cNvSpPr>
          <p:nvPr>
            <p:ph type="body" idx="1"/>
          </p:nvPr>
        </p:nvSpPr>
        <p:spPr bwMode="auto"/>
        <p:txBody>
          <a:bodyPr/>
          <a:lstStyle/>
          <a:p>
            <a:pPr>
              <a:defRPr/>
            </a:pPr>
            <a:r>
              <a:rPr lang="de-DE"/>
              <a:t>TN sensibilisieren, was sie brauchen</a:t>
            </a:r>
            <a:endParaRPr/>
          </a:p>
        </p:txBody>
      </p:sp>
      <p:sp>
        <p:nvSpPr>
          <p:cNvPr id="6" name="Foliennummernplatzhalter 3"/>
          <p:cNvSpPr>
            <a:spLocks noGrp="1"/>
          </p:cNvSpPr>
          <p:nvPr>
            <p:ph type="sldNum" sz="quarter" idx="10"/>
          </p:nvPr>
        </p:nvSpPr>
        <p:spPr bwMode="auto"/>
        <p:txBody>
          <a:bodyPr/>
          <a:lstStyle/>
          <a:p>
            <a:pPr>
              <a:defRPr/>
            </a:pPr>
            <a:fld id="{4A81E4FF-F2C0-4A58-81BD-E5907E1F8E99}" type="slidenum">
              <a:rPr/>
              <a:t>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482600" y="1279525"/>
            <a:ext cx="6137275" cy="3452813"/>
          </a:xfrm>
        </p:spPr>
      </p:sp>
      <p:sp>
        <p:nvSpPr>
          <p:cNvPr id="5" name="Notizenplatzhalter 2"/>
          <p:cNvSpPr>
            <a:spLocks noGrp="1"/>
          </p:cNvSpPr>
          <p:nvPr>
            <p:ph type="body" idx="1"/>
          </p:nvPr>
        </p:nvSpPr>
        <p:spPr bwMode="auto"/>
        <p:txBody>
          <a:bodyPr/>
          <a:lstStyle/>
          <a:p>
            <a:pPr>
              <a:defRPr/>
            </a:pPr>
            <a:r>
              <a:rPr lang="de-DE"/>
              <a:t>Sobald GeRDI Suche online ist =&gt; Folie aktualisieren, GeRDI in Liste der Plattformen ergänzen</a:t>
            </a:r>
            <a:endParaRPr/>
          </a:p>
        </p:txBody>
      </p:sp>
      <p:sp>
        <p:nvSpPr>
          <p:cNvPr id="6" name="Foliennummernplatzhalter 3"/>
          <p:cNvSpPr>
            <a:spLocks noGrp="1"/>
          </p:cNvSpPr>
          <p:nvPr>
            <p:ph type="sldNum" sz="quarter" idx="10"/>
          </p:nvPr>
        </p:nvSpPr>
        <p:spPr bwMode="auto"/>
        <p:txBody>
          <a:bodyPr/>
          <a:lstStyle/>
          <a:p>
            <a:pPr>
              <a:defRPr/>
            </a:pPr>
            <a:fld id="{4A81E4FF-F2C0-4A58-81BD-E5907E1F8E99}" type="slidenum">
              <a:rPr lang="de-DE"/>
              <a:t>16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482600" y="1279525"/>
            <a:ext cx="6137275" cy="3452813"/>
          </a:xfrm>
        </p:spPr>
      </p:sp>
      <p:sp>
        <p:nvSpPr>
          <p:cNvPr id="5" name="Notizenplatzhalter 2"/>
          <p:cNvSpPr>
            <a:spLocks noGrp="1"/>
          </p:cNvSpPr>
          <p:nvPr>
            <p:ph type="body" idx="1"/>
          </p:nvPr>
        </p:nvSpPr>
        <p:spPr bwMode="auto"/>
        <p:txBody>
          <a:bodyPr/>
          <a:lstStyle/>
          <a:p>
            <a:pPr>
              <a:defRPr/>
            </a:pPr>
            <a:r>
              <a:rPr lang="de-DE"/>
              <a:t>Peer-Review von Daten z. B. bei Pangaea</a:t>
            </a:r>
            <a:endParaRPr/>
          </a:p>
        </p:txBody>
      </p:sp>
      <p:sp>
        <p:nvSpPr>
          <p:cNvPr id="6" name="Foliennummernplatzhalter 3"/>
          <p:cNvSpPr>
            <a:spLocks noGrp="1"/>
          </p:cNvSpPr>
          <p:nvPr>
            <p:ph type="sldNum" sz="quarter" idx="10"/>
          </p:nvPr>
        </p:nvSpPr>
        <p:spPr bwMode="auto"/>
        <p:txBody>
          <a:bodyPr/>
          <a:lstStyle/>
          <a:p>
            <a:pPr>
              <a:defRPr/>
            </a:pPr>
            <a:fld id="{4A81E4FF-F2C0-4A58-81BD-E5907E1F8E99}" type="slidenum">
              <a:rPr lang="de-DE"/>
              <a:t>24</a:t>
            </a:fld>
            <a:endParaRPr lang="de-DE"/>
          </a:p>
        </p:txBody>
      </p:sp>
    </p:spTree>
    <p:extLst>
      <p:ext uri="{BB962C8B-B14F-4D97-AF65-F5344CB8AC3E}">
        <p14:creationId xmlns:p14="http://schemas.microsoft.com/office/powerpoint/2010/main" val="354085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482600" y="1279525"/>
            <a:ext cx="6137275" cy="3452813"/>
          </a:xfrm>
        </p:spPr>
      </p:sp>
      <p:sp>
        <p:nvSpPr>
          <p:cNvPr id="5" name="Notizenplatzhalter 2"/>
          <p:cNvSpPr>
            <a:spLocks noGrp="1"/>
          </p:cNvSpPr>
          <p:nvPr>
            <p:ph type="body" idx="1"/>
          </p:nvPr>
        </p:nvSpPr>
        <p:spPr bwMode="auto"/>
        <p:txBody>
          <a:bodyPr/>
          <a:lstStyle/>
          <a:p>
            <a:pPr>
              <a:defRPr/>
            </a:pPr>
            <a:r>
              <a:rPr lang="de-DE"/>
              <a:t>Peer-Review von Daten z. B. bei Pangaea</a:t>
            </a:r>
            <a:endParaRPr/>
          </a:p>
        </p:txBody>
      </p:sp>
      <p:sp>
        <p:nvSpPr>
          <p:cNvPr id="6" name="Foliennummernplatzhalter 3"/>
          <p:cNvSpPr>
            <a:spLocks noGrp="1"/>
          </p:cNvSpPr>
          <p:nvPr>
            <p:ph type="sldNum" sz="quarter" idx="10"/>
          </p:nvPr>
        </p:nvSpPr>
        <p:spPr bwMode="auto"/>
        <p:txBody>
          <a:bodyPr/>
          <a:lstStyle/>
          <a:p>
            <a:pPr>
              <a:defRPr/>
            </a:pPr>
            <a:fld id="{4A81E4FF-F2C0-4A58-81BD-E5907E1F8E99}" type="slidenum">
              <a:rPr lang="de-DE"/>
              <a:t>25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624418" y="1122363"/>
            <a:ext cx="10943167" cy="2387600"/>
          </a:xfrm>
          <a:prstGeom prst="rect">
            <a:avLst/>
          </a:prstGeom>
        </p:spPr>
        <p:txBody>
          <a:bodyPr anchor="b">
            <a:normAutofit/>
          </a:bodyPr>
          <a:lstStyle>
            <a:lvl1pPr algn="ctr">
              <a:defRPr sz="4400"/>
            </a:lvl1pPr>
          </a:lstStyle>
          <a:p>
            <a:pPr>
              <a:defRPr/>
            </a:pPr>
            <a:r>
              <a:rPr lang="de-DE"/>
              <a:t>Titelmasterformat durch Klicken bearbeiten</a:t>
            </a:r>
            <a:endParaRPr lang="en-US"/>
          </a:p>
        </p:txBody>
      </p:sp>
      <p:sp>
        <p:nvSpPr>
          <p:cNvPr id="5" name="Subtitle 2"/>
          <p:cNvSpPr>
            <a:spLocks noGrp="1"/>
          </p:cNvSpPr>
          <p:nvPr>
            <p:ph type="subTitle" idx="1"/>
          </p:nvPr>
        </p:nvSpPr>
        <p:spPr bwMode="auto">
          <a:xfrm>
            <a:off x="624418" y="3602038"/>
            <a:ext cx="10943167"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pic>
        <p:nvPicPr>
          <p:cNvPr id="6" name="Grafik 2"/>
          <p:cNvPicPr>
            <a:picLocks noChangeAspect="1"/>
          </p:cNvPicPr>
          <p:nvPr/>
        </p:nvPicPr>
        <p:blipFill>
          <a:blip r:embed="rId2"/>
          <a:stretch/>
        </p:blipFill>
        <p:spPr bwMode="auto">
          <a:xfrm>
            <a:off x="8958635" y="349594"/>
            <a:ext cx="2513963" cy="919167"/>
          </a:xfrm>
          <a:prstGeom prst="rect">
            <a:avLst/>
          </a:prstGeom>
        </p:spPr>
      </p:pic>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31801" y="365127"/>
            <a:ext cx="11135784" cy="543594"/>
          </a:xfrm>
          <a:prstGeom prst="rect">
            <a:avLst/>
          </a:prstGeom>
        </p:spPr>
        <p:txBody>
          <a:bodyPr/>
          <a:lstStyle/>
          <a:p>
            <a:pPr>
              <a:defRPr/>
            </a:pPr>
            <a:r>
              <a:rPr lang="de-DE"/>
              <a:t>Titelmasterformat durch Klicken bearbeiten</a:t>
            </a:r>
            <a:endParaRPr lang="en-US"/>
          </a:p>
        </p:txBody>
      </p:sp>
      <p:sp>
        <p:nvSpPr>
          <p:cNvPr id="5" name="Content Placeholder 2"/>
          <p:cNvSpPr>
            <a:spLocks noGrp="1"/>
          </p:cNvSpPr>
          <p:nvPr>
            <p:ph idx="1"/>
          </p:nvPr>
        </p:nvSpPr>
        <p:spPr bwMode="auto">
          <a:xfrm>
            <a:off x="624418" y="1268413"/>
            <a:ext cx="10943167" cy="5256212"/>
          </a:xfrm>
          <a:prstGeom prst="rect">
            <a:avLst/>
          </a:prstGeo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24418" y="1709740"/>
            <a:ext cx="10943167" cy="2852737"/>
          </a:xfrm>
          <a:prstGeom prst="rect">
            <a:avLst/>
          </a:prstGeom>
        </p:spPr>
        <p:txBody>
          <a:bodyPr anchor="b">
            <a:normAutofit/>
          </a:bodyPr>
          <a:lstStyle>
            <a:lvl1pPr>
              <a:defRPr sz="4400"/>
            </a:lvl1pPr>
          </a:lstStyle>
          <a:p>
            <a:pPr>
              <a:defRPr/>
            </a:pPr>
            <a:r>
              <a:rPr lang="de-DE"/>
              <a:t>Titelmasterformat durch Klicken bearbeiten</a:t>
            </a:r>
            <a:endParaRPr lang="en-US"/>
          </a:p>
        </p:txBody>
      </p:sp>
      <p:sp>
        <p:nvSpPr>
          <p:cNvPr id="5" name="Text Placeholder 2"/>
          <p:cNvSpPr>
            <a:spLocks noGrp="1"/>
          </p:cNvSpPr>
          <p:nvPr>
            <p:ph type="body" idx="1"/>
          </p:nvPr>
        </p:nvSpPr>
        <p:spPr bwMode="auto">
          <a:xfrm>
            <a:off x="624418" y="4589465"/>
            <a:ext cx="10943167"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Textmasterformat bearbeiten</a:t>
            </a:r>
            <a:endParaRPr/>
          </a:p>
        </p:txBody>
      </p:sp>
      <p:pic>
        <p:nvPicPr>
          <p:cNvPr id="6" name="Grafik 2"/>
          <p:cNvPicPr>
            <a:picLocks noChangeAspect="1"/>
          </p:cNvPicPr>
          <p:nvPr/>
        </p:nvPicPr>
        <p:blipFill>
          <a:blip r:embed="rId2"/>
          <a:stretch/>
        </p:blipFill>
        <p:spPr bwMode="auto">
          <a:xfrm>
            <a:off x="8958635" y="349594"/>
            <a:ext cx="2513963" cy="919167"/>
          </a:xfrm>
          <a:prstGeom prst="rect">
            <a:avLst/>
          </a:prstGeom>
        </p:spPr>
      </p:pic>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31801" y="365127"/>
            <a:ext cx="11135784" cy="543594"/>
          </a:xfrm>
          <a:prstGeom prst="rect">
            <a:avLst/>
          </a:prstGeom>
        </p:spPr>
        <p:txBody>
          <a:bodyPr/>
          <a:lstStyle/>
          <a:p>
            <a:pPr>
              <a:defRPr/>
            </a:pPr>
            <a:r>
              <a:rPr lang="de-DE"/>
              <a:t>Titelmasterformat durch Klicken bearbeiten</a:t>
            </a:r>
            <a:endParaRPr lang="en-US"/>
          </a:p>
        </p:txBody>
      </p:sp>
      <p:sp>
        <p:nvSpPr>
          <p:cNvPr id="5" name="Content Placeholder 2"/>
          <p:cNvSpPr>
            <a:spLocks noGrp="1"/>
          </p:cNvSpPr>
          <p:nvPr>
            <p:ph sz="half" idx="1"/>
          </p:nvPr>
        </p:nvSpPr>
        <p:spPr bwMode="auto">
          <a:xfrm>
            <a:off x="527381" y="1268413"/>
            <a:ext cx="5492419" cy="5256212"/>
          </a:xfrm>
          <a:prstGeom prst="rect">
            <a:avLst/>
          </a:prstGeo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Content Placeholder 3"/>
          <p:cNvSpPr>
            <a:spLocks noGrp="1"/>
          </p:cNvSpPr>
          <p:nvPr>
            <p:ph sz="half" idx="2"/>
          </p:nvPr>
        </p:nvSpPr>
        <p:spPr bwMode="auto">
          <a:xfrm>
            <a:off x="6172200" y="1268413"/>
            <a:ext cx="5395384" cy="5256212"/>
          </a:xfrm>
          <a:prstGeom prst="rect">
            <a:avLst/>
          </a:prstGeo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431801" y="365127"/>
            <a:ext cx="11135784" cy="543594"/>
          </a:xfrm>
          <a:prstGeom prst="rect">
            <a:avLst/>
          </a:prstGeom>
        </p:spPr>
        <p:txBody>
          <a:bodyPr vert="horz" lIns="91440" tIns="45720" rIns="91440" bIns="45720" rtlCol="0" anchor="ctr">
            <a:normAutofit/>
          </a:bodyPr>
          <a:lstStyle/>
          <a:p>
            <a:pPr>
              <a:defRPr/>
            </a:pPr>
            <a:r>
              <a:rPr lang="de-DE"/>
              <a:t>Titelmasterformat durch Klicken bearbeiten</a:t>
            </a:r>
            <a:endParaRPr lang="en-US"/>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hf/>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431801" y="365127"/>
            <a:ext cx="11135784" cy="543594"/>
          </a:xfrm>
          <a:prstGeom prst="rect">
            <a:avLst/>
          </a:prstGeom>
        </p:spPr>
        <p:txBody>
          <a:bodyPr vert="horz" lIns="91440" tIns="45720" rIns="91440" bIns="45720" rtlCol="0" anchor="ctr">
            <a:normAutofit/>
          </a:bodyPr>
          <a:lstStyle/>
          <a:p>
            <a:pPr>
              <a:defRPr/>
            </a:pPr>
            <a:r>
              <a:rPr lang="de-DE"/>
              <a:t>Titelmasterformat durch Klicken bearbeiten</a:t>
            </a:r>
            <a:endParaRPr lang="en-US"/>
          </a:p>
        </p:txBody>
      </p:sp>
      <p:sp>
        <p:nvSpPr>
          <p:cNvPr id="5" name="Text Placeholder 2"/>
          <p:cNvSpPr>
            <a:spLocks noGrp="1"/>
          </p:cNvSpPr>
          <p:nvPr>
            <p:ph type="body" idx="1"/>
          </p:nvPr>
        </p:nvSpPr>
        <p:spPr bwMode="auto">
          <a:xfrm>
            <a:off x="624418" y="1268413"/>
            <a:ext cx="10943167" cy="5256212"/>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p:txStyles>
    <p:titleStyle>
      <a:lvl1pPr algn="l" defTabSz="914400">
        <a:lnSpc>
          <a:spcPct val="90000"/>
        </a:lnSpc>
        <a:spcBef>
          <a:spcPts val="0"/>
        </a:spcBef>
        <a:buNone/>
        <a:defRPr sz="3200">
          <a:solidFill>
            <a:schemeClr val="tx1"/>
          </a:solidFill>
          <a:latin typeface="+mn-lt"/>
          <a:ea typeface="+mj-ea"/>
          <a:cs typeface="+mj-cs"/>
        </a:defRPr>
      </a:lvl1pPr>
    </p:titleStyle>
    <p:bodyStyle>
      <a:lvl1pPr marL="228600" indent="-228600" algn="l" defTabSz="914400">
        <a:lnSpc>
          <a:spcPct val="90000"/>
        </a:lnSpc>
        <a:spcBef>
          <a:spcPts val="1000"/>
        </a:spcBef>
        <a:buFont typeface="Wingdings"/>
        <a:buChar char="§"/>
        <a:defRPr sz="2200">
          <a:solidFill>
            <a:schemeClr val="tx1"/>
          </a:solidFill>
          <a:latin typeface="+mn-lt"/>
          <a:ea typeface="+mn-ea"/>
          <a:cs typeface="+mn-cs"/>
        </a:defRPr>
      </a:lvl1pPr>
      <a:lvl2pPr marL="685800" indent="-228600" algn="l" defTabSz="914400">
        <a:lnSpc>
          <a:spcPct val="90000"/>
        </a:lnSpc>
        <a:spcBef>
          <a:spcPts val="500"/>
        </a:spcBef>
        <a:buFont typeface="Wingdings"/>
        <a:buChar char="§"/>
        <a:defRPr sz="1800">
          <a:solidFill>
            <a:schemeClr val="tx1"/>
          </a:solidFill>
          <a:latin typeface="+mn-lt"/>
          <a:ea typeface="+mn-ea"/>
          <a:cs typeface="+mn-cs"/>
        </a:defRPr>
      </a:lvl2pPr>
      <a:lvl3pPr marL="1200150" indent="-285750" algn="l" defTabSz="914400">
        <a:lnSpc>
          <a:spcPct val="90000"/>
        </a:lnSpc>
        <a:spcBef>
          <a:spcPts val="500"/>
        </a:spcBef>
        <a:buFont typeface="Wingdings"/>
        <a:buChar char="§"/>
        <a:defRPr sz="1600">
          <a:solidFill>
            <a:schemeClr val="tx1"/>
          </a:solidFill>
          <a:latin typeface="+mn-lt"/>
          <a:ea typeface="+mn-ea"/>
          <a:cs typeface="+mn-cs"/>
        </a:defRPr>
      </a:lvl3pPr>
      <a:lvl4pPr marL="1657350" indent="-285750" algn="l" defTabSz="914400">
        <a:lnSpc>
          <a:spcPct val="90000"/>
        </a:lnSpc>
        <a:spcBef>
          <a:spcPts val="500"/>
        </a:spcBef>
        <a:buFont typeface="Wingdings"/>
        <a:buChar char="§"/>
        <a:defRPr sz="1600">
          <a:solidFill>
            <a:schemeClr val="tx1"/>
          </a:solidFill>
          <a:latin typeface="+mn-lt"/>
          <a:ea typeface="+mn-ea"/>
          <a:cs typeface="+mn-cs"/>
        </a:defRPr>
      </a:lvl4pPr>
      <a:lvl5pPr marL="2114550" indent="-285750" algn="l" defTabSz="914400">
        <a:lnSpc>
          <a:spcPct val="90000"/>
        </a:lnSpc>
        <a:spcBef>
          <a:spcPts val="500"/>
        </a:spcBef>
        <a:buFont typeface="Wingdings"/>
        <a:buChar char="§"/>
        <a:defRPr sz="16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doi.org/10.5281/zenodo.346620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2find.eudat.eu/" TargetMode="External"/><Relationship Id="rId7" Type="http://schemas.openxmlformats.org/officeDocument/2006/relationships/hyperlink" Target="https://toolbox.google.com/datasetsearch" TargetMode="External"/><Relationship Id="rId2" Type="http://schemas.openxmlformats.org/officeDocument/2006/relationships/hyperlink" Target="https://www.base-search.net/" TargetMode="External"/><Relationship Id="rId1" Type="http://schemas.openxmlformats.org/officeDocument/2006/relationships/slideLayout" Target="../slideLayouts/slideLayout2.xml"/><Relationship Id="rId6" Type="http://schemas.openxmlformats.org/officeDocument/2006/relationships/hyperlink" Target="https://search.crossref.org/" TargetMode="External"/><Relationship Id="rId5" Type="http://schemas.openxmlformats.org/officeDocument/2006/relationships/hyperlink" Target="https://search.datacite.org/" TargetMode="External"/><Relationship Id="rId4" Type="http://schemas.openxmlformats.org/officeDocument/2006/relationships/hyperlink" Target="https://explore.openaire.e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erdi-project.eu/about-gerd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hyperlink" Target="https://repositoryfinder.datacite.org/"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forschungsdaten.org/index.php/Data_Journ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ncbi.nlm.nih.gov/gen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rystallography.net/cod/search.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mrb.wisc.edu/"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www.rcsb.or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rce11.org/group/joint-declaration-data-citation-principles-final" TargetMode="External"/><Relationship Id="rId2" Type="http://schemas.openxmlformats.org/officeDocument/2006/relationships/hyperlink" Target="http://researchdata.ox.ac.uk/portfolio/data-citation-what-you-need-to-kno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iki.creativecommons.org/wiki/Best_practices_for_attribu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25490/a97f-egyk" TargetMode="External"/><Relationship Id="rId2" Type="http://schemas.openxmlformats.org/officeDocument/2006/relationships/hyperlink" Target="https://doi.org/10.1371/journal.pcbi.1006038" TargetMode="External"/><Relationship Id="rId1" Type="http://schemas.openxmlformats.org/officeDocument/2006/relationships/slideLayout" Target="../slideLayouts/slideLayout2.xml"/><Relationship Id="rId4" Type="http://schemas.openxmlformats.org/officeDocument/2006/relationships/hyperlink" Target="http://researchdata.ox.ac.uk/portfolio/data-citation-what-you-need-to-kno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i.org/10.3389/fmars.2019.004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6084/m9.figshare.5048911.v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dx.doi.org/10.2210/pdb2YGD/pd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31801" y="3173438"/>
            <a:ext cx="11135784" cy="543594"/>
          </a:xfrm>
        </p:spPr>
        <p:txBody>
          <a:bodyPr>
            <a:noAutofit/>
          </a:bodyPr>
          <a:lstStyle/>
          <a:p>
            <a:pPr algn="ctr">
              <a:defRPr/>
            </a:pPr>
            <a:r>
              <a:rPr lang="de-DE" sz="4400"/>
              <a:t>Recherche von Daten</a:t>
            </a:r>
            <a:endParaRPr/>
          </a:p>
        </p:txBody>
      </p:sp>
      <p:pic>
        <p:nvPicPr>
          <p:cNvPr id="5" name="Grafik 5"/>
          <p:cNvPicPr>
            <a:picLocks noChangeAspect="1"/>
          </p:cNvPicPr>
          <p:nvPr/>
        </p:nvPicPr>
        <p:blipFill>
          <a:blip r:embed="rId2"/>
          <a:stretch/>
        </p:blipFill>
        <p:spPr bwMode="auto">
          <a:xfrm>
            <a:off x="9192344" y="476672"/>
            <a:ext cx="2260442" cy="1412776"/>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488828" y="5435932"/>
            <a:ext cx="1021730" cy="360000"/>
          </a:xfrm>
          <a:prstGeom prst="rect">
            <a:avLst/>
          </a:prstGeom>
        </p:spPr>
      </p:pic>
      <p:sp>
        <p:nvSpPr>
          <p:cNvPr id="2" name="Textfeld 1"/>
          <p:cNvSpPr txBox="1"/>
          <p:nvPr/>
        </p:nvSpPr>
        <p:spPr>
          <a:xfrm>
            <a:off x="5466534" y="5795972"/>
            <a:ext cx="1066318" cy="369332"/>
          </a:xfrm>
          <a:prstGeom prst="rect">
            <a:avLst/>
          </a:prstGeom>
          <a:noFill/>
        </p:spPr>
        <p:txBody>
          <a:bodyPr wrap="none" rtlCol="0">
            <a:spAutoFit/>
          </a:bodyPr>
          <a:lstStyle/>
          <a:p>
            <a:r>
              <a:rPr lang="de-DE" dirty="0" smtClean="0"/>
              <a:t>CC BY 4.0</a:t>
            </a:r>
            <a:endParaRPr lang="de-DE" dirty="0"/>
          </a:p>
        </p:txBody>
      </p:sp>
      <p:sp>
        <p:nvSpPr>
          <p:cNvPr id="3" name="Rechteck 2"/>
          <p:cNvSpPr/>
          <p:nvPr/>
        </p:nvSpPr>
        <p:spPr>
          <a:xfrm>
            <a:off x="3999786" y="4677856"/>
            <a:ext cx="3999813" cy="646331"/>
          </a:xfrm>
          <a:prstGeom prst="rect">
            <a:avLst/>
          </a:prstGeom>
        </p:spPr>
        <p:txBody>
          <a:bodyPr wrap="none">
            <a:spAutoFit/>
          </a:bodyPr>
          <a:lstStyle/>
          <a:p>
            <a:endParaRPr lang="de-DE" dirty="0"/>
          </a:p>
          <a:p>
            <a:r>
              <a:rPr lang="de-DE" dirty="0">
                <a:hlinkClick r:id="rId4"/>
              </a:rPr>
              <a:t>http://</a:t>
            </a:r>
            <a:r>
              <a:rPr lang="de-DE" dirty="0" smtClean="0">
                <a:hlinkClick r:id="rId4"/>
              </a:rPr>
              <a:t>doi.org/10.5281/zenodo.3466206</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i="1"/>
              <a:t>„Ich möchte wissen, welche Daten es zu einem Thema gibt.“ </a:t>
            </a:r>
            <a:endParaRPr/>
          </a:p>
        </p:txBody>
      </p:sp>
      <p:sp>
        <p:nvSpPr>
          <p:cNvPr id="5" name="Inhaltsplatzhalter 2"/>
          <p:cNvSpPr>
            <a:spLocks noGrp="1"/>
          </p:cNvSpPr>
          <p:nvPr>
            <p:ph idx="1"/>
          </p:nvPr>
        </p:nvSpPr>
        <p:spPr bwMode="auto"/>
        <p:txBody>
          <a:bodyPr/>
          <a:lstStyle/>
          <a:p>
            <a:pPr marL="0" indent="0">
              <a:buNone/>
              <a:defRPr/>
            </a:pPr>
            <a:r>
              <a:rPr lang="de-DE"/>
              <a:t>Überblickssuche</a:t>
            </a:r>
            <a:endParaRPr/>
          </a:p>
          <a:p>
            <a:pPr marL="0" indent="0">
              <a:buNone/>
              <a:defRPr/>
            </a:pPr>
            <a:endParaRPr lang="de-DE"/>
          </a:p>
          <a:p>
            <a:pPr>
              <a:defRPr/>
            </a:pPr>
            <a:r>
              <a:rPr lang="de-DE"/>
              <a:t>Weil man neu in einem Thema ist</a:t>
            </a:r>
            <a:endParaRPr/>
          </a:p>
          <a:p>
            <a:pPr marL="0" indent="0">
              <a:buNone/>
              <a:defRPr/>
            </a:pPr>
            <a:endParaRPr lang="de-DE"/>
          </a:p>
          <a:p>
            <a:pPr>
              <a:defRPr/>
            </a:pPr>
            <a:r>
              <a:rPr lang="de-DE"/>
              <a:t>Weil man sich einen Überblick verschaffen möchte, welche Arten von Daten es zu einem Thema gibt</a:t>
            </a:r>
            <a:endParaRPr/>
          </a:p>
          <a:p>
            <a:pPr marL="0" indent="0">
              <a:buNone/>
              <a:defRPr/>
            </a:pPr>
            <a:endParaRPr lang="de-DE"/>
          </a:p>
          <a:p>
            <a:pPr>
              <a:defRPr/>
            </a:pPr>
            <a:r>
              <a:rPr lang="de-DE"/>
              <a:t>Weil man (weitere) damit zusammenhängende Fragestellungen finden möchte – auch in angrenzenden Disziplinen</a:t>
            </a:r>
            <a:endParaRPr/>
          </a:p>
          <a:p>
            <a:pPr>
              <a:defRPr/>
            </a:pPr>
            <a:endParaRPr lang="de-DE"/>
          </a:p>
          <a:p>
            <a:pPr>
              <a:defRPr/>
            </a:pPr>
            <a:endParaRPr lang="de-DE"/>
          </a:p>
          <a:p>
            <a:pPr marL="0" indent="0">
              <a:buNone/>
              <a:defRPr/>
            </a:pPr>
            <a:endParaRPr lang="de-DE"/>
          </a:p>
          <a:p>
            <a:pPr marL="0" indent="0">
              <a:buNone/>
              <a:defRPr/>
            </a:pPr>
            <a:endParaRPr lang="de-DE"/>
          </a:p>
          <a:p>
            <a:pPr marL="0" indent="0">
              <a:buNone/>
              <a:defRPr/>
            </a:pPr>
            <a:endParaRPr lang="de-DE" sz="24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Fachübergreifende Datenbanken und Suchmaschinen</a:t>
            </a:r>
            <a:endParaRPr/>
          </a:p>
        </p:txBody>
      </p:sp>
      <p:sp>
        <p:nvSpPr>
          <p:cNvPr id="5" name="Inhaltsplatzhalter 2"/>
          <p:cNvSpPr>
            <a:spLocks noGrp="1"/>
          </p:cNvSpPr>
          <p:nvPr>
            <p:ph idx="1"/>
          </p:nvPr>
        </p:nvSpPr>
        <p:spPr bwMode="auto"/>
        <p:txBody>
          <a:bodyPr/>
          <a:lstStyle/>
          <a:p>
            <a:pPr marL="0" indent="0">
              <a:buNone/>
              <a:defRPr/>
            </a:pPr>
            <a:endParaRPr lang="de-DE"/>
          </a:p>
          <a:p>
            <a:pPr>
              <a:defRPr/>
            </a:pPr>
            <a:endParaRPr lang="de-DE"/>
          </a:p>
          <a:p>
            <a:pPr>
              <a:defRPr/>
            </a:pPr>
            <a:endParaRPr lang="de-DE"/>
          </a:p>
          <a:p>
            <a:pPr marL="0" indent="0">
              <a:buNone/>
              <a:defRPr/>
            </a:pPr>
            <a:endParaRPr lang="de-DE"/>
          </a:p>
          <a:p>
            <a:pPr marL="0" indent="0">
              <a:buNone/>
              <a:defRPr/>
            </a:pPr>
            <a:endParaRPr lang="de-DE"/>
          </a:p>
          <a:p>
            <a:pPr marL="0" indent="0">
              <a:buNone/>
              <a:defRPr/>
            </a:pPr>
            <a:endParaRPr lang="de-DE" sz="2400" i="1"/>
          </a:p>
        </p:txBody>
      </p:sp>
      <p:graphicFrame>
        <p:nvGraphicFramePr>
          <p:cNvPr id="6" name="Tabelle 1"/>
          <p:cNvGraphicFramePr>
            <a:graphicFrameLocks noGrp="1"/>
          </p:cNvGraphicFramePr>
          <p:nvPr/>
        </p:nvGraphicFramePr>
        <p:xfrm>
          <a:off x="539301" y="1772816"/>
          <a:ext cx="10920783" cy="3876040"/>
        </p:xfrm>
        <a:graphic>
          <a:graphicData uri="http://schemas.openxmlformats.org/drawingml/2006/table">
            <a:tbl>
              <a:tblPr firstRow="1" bandRow="1">
                <a:tableStyleId>{1D9067F4-B53B-344C-98C5-086DC1729555}</a:tableStyleId>
              </a:tblPr>
              <a:tblGrid>
                <a:gridCol w="3143920">
                  <a:extLst>
                    <a:ext uri="{9D8B030D-6E8A-4147-A177-3AD203B41FA5}">
                      <a16:colId xmlns:a16="http://schemas.microsoft.com/office/drawing/2014/main" val="20000"/>
                    </a:ext>
                  </a:extLst>
                </a:gridCol>
                <a:gridCol w="4253539">
                  <a:extLst>
                    <a:ext uri="{9D8B030D-6E8A-4147-A177-3AD203B41FA5}">
                      <a16:colId xmlns:a16="http://schemas.microsoft.com/office/drawing/2014/main" val="20001"/>
                    </a:ext>
                  </a:extLst>
                </a:gridCol>
                <a:gridCol w="3523324">
                  <a:extLst>
                    <a:ext uri="{9D8B030D-6E8A-4147-A177-3AD203B41FA5}">
                      <a16:colId xmlns:a16="http://schemas.microsoft.com/office/drawing/2014/main" val="20002"/>
                    </a:ext>
                  </a:extLst>
                </a:gridCol>
              </a:tblGrid>
              <a:tr h="370840">
                <a:tc>
                  <a:txBody>
                    <a:bodyPr/>
                    <a:lstStyle/>
                    <a:p>
                      <a:pPr algn="l">
                        <a:defRPr/>
                      </a:pPr>
                      <a:r>
                        <a:rPr lang="de-DE"/>
                        <a:t>Datenbank / Suchmaschine</a:t>
                      </a:r>
                      <a:endParaRPr/>
                    </a:p>
                  </a:txBody>
                  <a:tcPr/>
                </a:tc>
                <a:tc>
                  <a:txBody>
                    <a:bodyPr/>
                    <a:lstStyle/>
                    <a:p>
                      <a:pPr algn="l">
                        <a:defRPr/>
                      </a:pPr>
                      <a:r>
                        <a:rPr lang="de-DE"/>
                        <a:t>Link</a:t>
                      </a:r>
                      <a:endParaRPr/>
                    </a:p>
                  </a:txBody>
                  <a:tcPr/>
                </a:tc>
                <a:tc>
                  <a:txBody>
                    <a:bodyPr/>
                    <a:lstStyle/>
                    <a:p>
                      <a:pPr algn="l">
                        <a:defRPr/>
                      </a:pPr>
                      <a:r>
                        <a:rPr lang="de-DE"/>
                        <a:t>Hintergrund</a:t>
                      </a:r>
                      <a:endParaRPr/>
                    </a:p>
                  </a:txBody>
                  <a:tcPr/>
                </a:tc>
                <a:extLst>
                  <a:ext uri="{0D108BD9-81ED-4DB2-BD59-A6C34878D82A}">
                    <a16:rowId xmlns:a16="http://schemas.microsoft.com/office/drawing/2014/main" val="10000"/>
                  </a:ext>
                </a:extLst>
              </a:tr>
              <a:tr h="370840">
                <a:tc>
                  <a:txBody>
                    <a:bodyPr/>
                    <a:lstStyle/>
                    <a:p>
                      <a:pPr algn="l">
                        <a:defRPr/>
                      </a:pPr>
                      <a:r>
                        <a:rPr lang="de-DE"/>
                        <a:t>Base</a:t>
                      </a:r>
                      <a:endParaRPr/>
                    </a:p>
                  </a:txBody>
                  <a:tcPr/>
                </a:tc>
                <a:tc>
                  <a:txBody>
                    <a:bodyPr/>
                    <a:lstStyle/>
                    <a:p>
                      <a:pPr marL="0" marR="0" lvl="0" indent="0" algn="l" defTabSz="914400">
                        <a:lnSpc>
                          <a:spcPct val="100000"/>
                        </a:lnSpc>
                        <a:spcBef>
                          <a:spcPts val="0"/>
                        </a:spcBef>
                        <a:spcAft>
                          <a:spcPts val="0"/>
                        </a:spcAft>
                        <a:buClrTx/>
                        <a:buSzTx/>
                        <a:buFontTx/>
                        <a:buNone/>
                        <a:defRPr/>
                      </a:pPr>
                      <a:r>
                        <a:rPr lang="de-DE" u="sng">
                          <a:hlinkClick r:id="rId2"/>
                        </a:rPr>
                        <a:t>https://www.base-search.net/</a:t>
                      </a:r>
                      <a:endParaRPr lang="de-DE"/>
                    </a:p>
                  </a:txBody>
                  <a:tcPr/>
                </a:tc>
                <a:tc>
                  <a:txBody>
                    <a:bodyPr/>
                    <a:lstStyle/>
                    <a:p>
                      <a:pPr algn="l">
                        <a:defRPr/>
                      </a:pPr>
                      <a:r>
                        <a:rPr lang="de-DE"/>
                        <a:t>von Universität Bielefeld</a:t>
                      </a:r>
                      <a:endParaRPr/>
                    </a:p>
                  </a:txBody>
                  <a:tcPr/>
                </a:tc>
                <a:extLst>
                  <a:ext uri="{0D108BD9-81ED-4DB2-BD59-A6C34878D82A}">
                    <a16:rowId xmlns:a16="http://schemas.microsoft.com/office/drawing/2014/main" val="10001"/>
                  </a:ext>
                </a:extLst>
              </a:tr>
              <a:tr h="370840">
                <a:tc>
                  <a:txBody>
                    <a:bodyPr/>
                    <a:lstStyle/>
                    <a:p>
                      <a:pPr algn="l">
                        <a:defRPr/>
                      </a:pPr>
                      <a:r>
                        <a:rPr lang="de-DE"/>
                        <a:t>EuDAT</a:t>
                      </a:r>
                      <a:endParaRPr/>
                    </a:p>
                  </a:txBody>
                  <a:tcPr/>
                </a:tc>
                <a:tc>
                  <a:txBody>
                    <a:bodyPr/>
                    <a:lstStyle/>
                    <a:p>
                      <a:pPr algn="l">
                        <a:defRPr/>
                      </a:pPr>
                      <a:r>
                        <a:rPr lang="de-DE" u="sng">
                          <a:hlinkClick r:id="rId3"/>
                        </a:rPr>
                        <a:t>http://b2find.eudat.eu</a:t>
                      </a:r>
                      <a:endParaRPr lang="de-DE"/>
                    </a:p>
                  </a:txBody>
                  <a:tcPr/>
                </a:tc>
                <a:tc>
                  <a:txBody>
                    <a:bodyPr/>
                    <a:lstStyle/>
                    <a:p>
                      <a:pPr algn="l">
                        <a:defRPr/>
                      </a:pPr>
                      <a:r>
                        <a:rPr lang="de-DE"/>
                        <a:t>EU-geförderte Initiative</a:t>
                      </a:r>
                      <a:endParaRPr/>
                    </a:p>
                  </a:txBody>
                  <a:tcPr/>
                </a:tc>
                <a:extLst>
                  <a:ext uri="{0D108BD9-81ED-4DB2-BD59-A6C34878D82A}">
                    <a16:rowId xmlns:a16="http://schemas.microsoft.com/office/drawing/2014/main" val="10002"/>
                  </a:ext>
                </a:extLst>
              </a:tr>
              <a:tr h="370840">
                <a:tc>
                  <a:txBody>
                    <a:bodyPr/>
                    <a:lstStyle/>
                    <a:p>
                      <a:pPr algn="l">
                        <a:defRPr/>
                      </a:pPr>
                      <a:r>
                        <a:rPr lang="de-DE"/>
                        <a:t>OpenAIRE</a:t>
                      </a:r>
                      <a:endParaRPr/>
                    </a:p>
                  </a:txBody>
                  <a:tcPr/>
                </a:tc>
                <a:tc>
                  <a:txBody>
                    <a:bodyPr/>
                    <a:lstStyle/>
                    <a:p>
                      <a:pPr algn="l">
                        <a:defRPr/>
                      </a:pPr>
                      <a:r>
                        <a:rPr lang="de-DE" u="sng">
                          <a:hlinkClick r:id="rId4"/>
                        </a:rPr>
                        <a:t>https://explore.openaire.eu/</a:t>
                      </a:r>
                      <a:endParaRPr lang="de-DE"/>
                    </a:p>
                  </a:txBody>
                  <a:tcPr/>
                </a:tc>
                <a:tc>
                  <a:txBody>
                    <a:bodyPr/>
                    <a:lstStyle/>
                    <a:p>
                      <a:pPr algn="l">
                        <a:defRPr/>
                      </a:pPr>
                      <a:r>
                        <a:rPr lang="de-DE"/>
                        <a:t>EU-geförderte Initiative</a:t>
                      </a:r>
                      <a:endParaRPr/>
                    </a:p>
                  </a:txBody>
                  <a:tcPr/>
                </a:tc>
                <a:extLst>
                  <a:ext uri="{0D108BD9-81ED-4DB2-BD59-A6C34878D82A}">
                    <a16:rowId xmlns:a16="http://schemas.microsoft.com/office/drawing/2014/main" val="10003"/>
                  </a:ext>
                </a:extLst>
              </a:tr>
              <a:tr h="370840">
                <a:tc>
                  <a:txBody>
                    <a:bodyPr/>
                    <a:lstStyle/>
                    <a:p>
                      <a:pPr algn="l">
                        <a:defRPr/>
                      </a:pPr>
                      <a:r>
                        <a:rPr lang="en-US"/>
                        <a:t>DataCite</a:t>
                      </a:r>
                      <a:endParaRPr lang="de-DE"/>
                    </a:p>
                  </a:txBody>
                  <a:tcPr/>
                </a:tc>
                <a:tc>
                  <a:txBody>
                    <a:bodyPr/>
                    <a:lstStyle/>
                    <a:p>
                      <a:pPr algn="l">
                        <a:defRPr/>
                      </a:pPr>
                      <a:r>
                        <a:rPr lang="de-DE" u="sng">
                          <a:hlinkClick r:id="rId5"/>
                        </a:rPr>
                        <a:t>https://search.datacite.org/</a:t>
                      </a:r>
                      <a:endParaRPr lang="de-DE"/>
                    </a:p>
                  </a:txBody>
                  <a:tcPr/>
                </a:tc>
                <a:tc>
                  <a:txBody>
                    <a:bodyPr/>
                    <a:lstStyle/>
                    <a:p>
                      <a:pPr algn="l">
                        <a:defRPr/>
                      </a:pPr>
                      <a:r>
                        <a:rPr lang="de-DE"/>
                        <a:t>globale Non-Profit-Organisation</a:t>
                      </a:r>
                      <a:endParaRPr/>
                    </a:p>
                  </a:txBody>
                  <a:tcPr/>
                </a:tc>
                <a:extLst>
                  <a:ext uri="{0D108BD9-81ED-4DB2-BD59-A6C34878D82A}">
                    <a16:rowId xmlns:a16="http://schemas.microsoft.com/office/drawing/2014/main" val="10004"/>
                  </a:ext>
                </a:extLst>
              </a:tr>
              <a:tr h="370840">
                <a:tc>
                  <a:txBody>
                    <a:bodyPr/>
                    <a:lstStyle/>
                    <a:p>
                      <a:pPr algn="l">
                        <a:defRPr/>
                      </a:pPr>
                      <a:r>
                        <a:rPr lang="en-US"/>
                        <a:t>CrossRef</a:t>
                      </a:r>
                      <a:endParaRPr lang="de-DE"/>
                    </a:p>
                  </a:txBody>
                  <a:tcPr/>
                </a:tc>
                <a:tc>
                  <a:txBody>
                    <a:bodyPr/>
                    <a:lstStyle/>
                    <a:p>
                      <a:pPr algn="l">
                        <a:defRPr/>
                      </a:pPr>
                      <a:r>
                        <a:rPr lang="de-DE" u="sng">
                          <a:hlinkClick r:id="rId6"/>
                        </a:rPr>
                        <a:t>https://search.crossref.org/</a:t>
                      </a:r>
                      <a:endParaRPr lang="de-DE"/>
                    </a:p>
                  </a:txBody>
                  <a:tcPr/>
                </a:tc>
                <a:tc>
                  <a:txBody>
                    <a:bodyPr/>
                    <a:lstStyle/>
                    <a:p>
                      <a:pPr algn="l">
                        <a:defRPr/>
                      </a:pPr>
                      <a:r>
                        <a:rPr lang="de-DE"/>
                        <a:t>von Verlagen gemeinsam gegründete Initiative</a:t>
                      </a:r>
                      <a:endParaRPr/>
                    </a:p>
                  </a:txBody>
                  <a:tcPr/>
                </a:tc>
                <a:extLst>
                  <a:ext uri="{0D108BD9-81ED-4DB2-BD59-A6C34878D82A}">
                    <a16:rowId xmlns:a16="http://schemas.microsoft.com/office/drawing/2014/main" val="10005"/>
                  </a:ext>
                </a:extLst>
              </a:tr>
              <a:tr h="370840">
                <a:tc>
                  <a:txBody>
                    <a:bodyPr/>
                    <a:lstStyle/>
                    <a:p>
                      <a:pPr algn="l">
                        <a:defRPr/>
                      </a:pPr>
                      <a:r>
                        <a:rPr lang="en-US"/>
                        <a:t>Google Dataset Search </a:t>
                      </a:r>
                      <a:endParaRPr lang="de-DE"/>
                    </a:p>
                  </a:txBody>
                  <a:tcPr/>
                </a:tc>
                <a:tc>
                  <a:txBody>
                    <a:bodyPr/>
                    <a:lstStyle/>
                    <a:p>
                      <a:pPr algn="l">
                        <a:defRPr/>
                      </a:pPr>
                      <a:r>
                        <a:rPr lang="en-US" u="sng">
                          <a:hlinkClick r:id="rId7"/>
                        </a:rPr>
                        <a:t>https://toolbox.google.com/datasetsearch</a:t>
                      </a:r>
                      <a:endParaRPr lang="de-DE"/>
                    </a:p>
                  </a:txBody>
                  <a:tcPr/>
                </a:tc>
                <a:tc>
                  <a:txBody>
                    <a:bodyPr/>
                    <a:lstStyle/>
                    <a:p>
                      <a:pPr algn="l">
                        <a:defRPr/>
                      </a:pPr>
                      <a:r>
                        <a:rPr lang="de-DE"/>
                        <a:t>kommerzieller Anbieter Google</a:t>
                      </a:r>
                      <a:endParaRPr/>
                    </a:p>
                  </a:txBody>
                  <a:tcPr/>
                </a:tc>
                <a:extLst>
                  <a:ext uri="{0D108BD9-81ED-4DB2-BD59-A6C34878D82A}">
                    <a16:rowId xmlns:a16="http://schemas.microsoft.com/office/drawing/2014/main" val="10006"/>
                  </a:ext>
                </a:extLst>
              </a:tr>
              <a:tr h="370840">
                <a:tc>
                  <a:txBody>
                    <a:bodyPr/>
                    <a:lstStyle/>
                    <a:p>
                      <a:pPr algn="l">
                        <a:defRPr/>
                      </a:pPr>
                      <a:r>
                        <a:rPr lang="en-US"/>
                        <a:t>Web of Science Data Citation Index </a:t>
                      </a:r>
                      <a:endParaRPr lang="de-DE"/>
                    </a:p>
                  </a:txBody>
                  <a:tcPr/>
                </a:tc>
                <a:tc>
                  <a:txBody>
                    <a:bodyPr/>
                    <a:lstStyle/>
                    <a:p>
                      <a:pPr algn="l">
                        <a:defRPr/>
                      </a:pPr>
                      <a:r>
                        <a:rPr lang="en-US"/>
                        <a:t>(lizenzpflichtig)</a:t>
                      </a:r>
                      <a:endParaRPr lang="de-DE"/>
                    </a:p>
                  </a:txBody>
                  <a:tcPr/>
                </a:tc>
                <a:tc>
                  <a:txBody>
                    <a:bodyPr/>
                    <a:lstStyle/>
                    <a:p>
                      <a:pPr algn="l">
                        <a:defRPr/>
                      </a:pPr>
                      <a:r>
                        <a:rPr lang="de-DE"/>
                        <a:t>kommerzieller Anbieter Clarivate Analytics</a:t>
                      </a:r>
                      <a:endParaRPr/>
                    </a:p>
                  </a:txBody>
                  <a:tcPr/>
                </a:tc>
                <a:extLst>
                  <a:ext uri="{0D108BD9-81ED-4DB2-BD59-A6C34878D82A}">
                    <a16:rowId xmlns:a16="http://schemas.microsoft.com/office/drawing/2014/main" val="10007"/>
                  </a:ext>
                </a:extLst>
              </a:tr>
              <a:tr h="370840">
                <a:tc>
                  <a:txBody>
                    <a:bodyPr/>
                    <a:lstStyle/>
                    <a:p>
                      <a:pPr algn="l">
                        <a:defRPr/>
                      </a:pPr>
                      <a:r>
                        <a:rPr lang="de-DE"/>
                        <a:t>… (noch viele andere)</a:t>
                      </a:r>
                      <a:endParaRPr/>
                    </a:p>
                  </a:txBody>
                  <a:tcPr/>
                </a:tc>
                <a:tc>
                  <a:txBody>
                    <a:bodyPr/>
                    <a:lstStyle/>
                    <a:p>
                      <a:pPr algn="l">
                        <a:defRPr/>
                      </a:pPr>
                      <a:endParaRPr lang="de-DE"/>
                    </a:p>
                  </a:txBody>
                  <a:tcPr/>
                </a:tc>
                <a:tc>
                  <a:txBody>
                    <a:bodyPr/>
                    <a:lstStyle/>
                    <a:p>
                      <a:pPr algn="l">
                        <a:defRPr/>
                      </a:pPr>
                      <a:endParaRPr lang="de-DE"/>
                    </a:p>
                  </a:txBody>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Fachübergreifende Datenbanken und Suchmaschinen</a:t>
            </a:r>
            <a:endParaRPr/>
          </a:p>
        </p:txBody>
      </p:sp>
      <p:sp>
        <p:nvSpPr>
          <p:cNvPr id="5" name="Inhaltsplatzhalter 2"/>
          <p:cNvSpPr>
            <a:spLocks noGrp="1"/>
          </p:cNvSpPr>
          <p:nvPr>
            <p:ph idx="1"/>
          </p:nvPr>
        </p:nvSpPr>
        <p:spPr bwMode="auto"/>
        <p:txBody>
          <a:bodyPr/>
          <a:lstStyle/>
          <a:p>
            <a:pPr marL="0" indent="0">
              <a:buNone/>
              <a:defRPr/>
            </a:pPr>
            <a:endParaRPr lang="de-DE"/>
          </a:p>
          <a:p>
            <a:pPr>
              <a:defRPr/>
            </a:pPr>
            <a:endParaRPr lang="de-DE"/>
          </a:p>
          <a:p>
            <a:pPr>
              <a:defRPr/>
            </a:pPr>
            <a:endParaRPr lang="de-DE"/>
          </a:p>
          <a:p>
            <a:pPr marL="0" indent="0">
              <a:buNone/>
              <a:defRPr/>
            </a:pPr>
            <a:endParaRPr lang="de-DE"/>
          </a:p>
          <a:p>
            <a:pPr marL="0" indent="0">
              <a:buNone/>
              <a:defRPr/>
            </a:pPr>
            <a:endParaRPr lang="de-DE"/>
          </a:p>
          <a:p>
            <a:pPr marL="0" indent="0">
              <a:buNone/>
              <a:defRPr/>
            </a:pPr>
            <a:endParaRPr lang="de-DE" sz="2400" i="1"/>
          </a:p>
        </p:txBody>
      </p:sp>
      <p:graphicFrame>
        <p:nvGraphicFramePr>
          <p:cNvPr id="6" name="Tabelle 8"/>
          <p:cNvGraphicFramePr>
            <a:graphicFrameLocks noGrp="1"/>
          </p:cNvGraphicFramePr>
          <p:nvPr/>
        </p:nvGraphicFramePr>
        <p:xfrm>
          <a:off x="3302000" y="2043906"/>
          <a:ext cx="5588000" cy="4194810"/>
        </p:xfrm>
        <a:graphic>
          <a:graphicData uri="http://schemas.openxmlformats.org/drawingml/2006/table">
            <a:tbl>
              <a:tblPr/>
              <a:tblGrid>
                <a:gridCol w="778815">
                  <a:extLst>
                    <a:ext uri="{9D8B030D-6E8A-4147-A177-3AD203B41FA5}">
                      <a16:colId xmlns:a16="http://schemas.microsoft.com/office/drawing/2014/main" val="20000"/>
                    </a:ext>
                  </a:extLst>
                </a:gridCol>
                <a:gridCol w="253115">
                  <a:extLst>
                    <a:ext uri="{9D8B030D-6E8A-4147-A177-3AD203B41FA5}">
                      <a16:colId xmlns:a16="http://schemas.microsoft.com/office/drawing/2014/main" val="20001"/>
                    </a:ext>
                  </a:extLst>
                </a:gridCol>
                <a:gridCol w="253115">
                  <a:extLst>
                    <a:ext uri="{9D8B030D-6E8A-4147-A177-3AD203B41FA5}">
                      <a16:colId xmlns:a16="http://schemas.microsoft.com/office/drawing/2014/main" val="20002"/>
                    </a:ext>
                  </a:extLst>
                </a:gridCol>
                <a:gridCol w="253115">
                  <a:extLst>
                    <a:ext uri="{9D8B030D-6E8A-4147-A177-3AD203B41FA5}">
                      <a16:colId xmlns:a16="http://schemas.microsoft.com/office/drawing/2014/main" val="20003"/>
                    </a:ext>
                  </a:extLst>
                </a:gridCol>
                <a:gridCol w="253115">
                  <a:extLst>
                    <a:ext uri="{9D8B030D-6E8A-4147-A177-3AD203B41FA5}">
                      <a16:colId xmlns:a16="http://schemas.microsoft.com/office/drawing/2014/main" val="20004"/>
                    </a:ext>
                  </a:extLst>
                </a:gridCol>
                <a:gridCol w="253115">
                  <a:extLst>
                    <a:ext uri="{9D8B030D-6E8A-4147-A177-3AD203B41FA5}">
                      <a16:colId xmlns:a16="http://schemas.microsoft.com/office/drawing/2014/main" val="20005"/>
                    </a:ext>
                  </a:extLst>
                </a:gridCol>
                <a:gridCol w="253115">
                  <a:extLst>
                    <a:ext uri="{9D8B030D-6E8A-4147-A177-3AD203B41FA5}">
                      <a16:colId xmlns:a16="http://schemas.microsoft.com/office/drawing/2014/main" val="20006"/>
                    </a:ext>
                  </a:extLst>
                </a:gridCol>
                <a:gridCol w="253115">
                  <a:extLst>
                    <a:ext uri="{9D8B030D-6E8A-4147-A177-3AD203B41FA5}">
                      <a16:colId xmlns:a16="http://schemas.microsoft.com/office/drawing/2014/main" val="20007"/>
                    </a:ext>
                  </a:extLst>
                </a:gridCol>
                <a:gridCol w="253115">
                  <a:extLst>
                    <a:ext uri="{9D8B030D-6E8A-4147-A177-3AD203B41FA5}">
                      <a16:colId xmlns:a16="http://schemas.microsoft.com/office/drawing/2014/main" val="20008"/>
                    </a:ext>
                  </a:extLst>
                </a:gridCol>
                <a:gridCol w="253115">
                  <a:extLst>
                    <a:ext uri="{9D8B030D-6E8A-4147-A177-3AD203B41FA5}">
                      <a16:colId xmlns:a16="http://schemas.microsoft.com/office/drawing/2014/main" val="20009"/>
                    </a:ext>
                  </a:extLst>
                </a:gridCol>
                <a:gridCol w="253115">
                  <a:extLst>
                    <a:ext uri="{9D8B030D-6E8A-4147-A177-3AD203B41FA5}">
                      <a16:colId xmlns:a16="http://schemas.microsoft.com/office/drawing/2014/main" val="20010"/>
                    </a:ext>
                  </a:extLst>
                </a:gridCol>
                <a:gridCol w="253115">
                  <a:extLst>
                    <a:ext uri="{9D8B030D-6E8A-4147-A177-3AD203B41FA5}">
                      <a16:colId xmlns:a16="http://schemas.microsoft.com/office/drawing/2014/main" val="20011"/>
                    </a:ext>
                  </a:extLst>
                </a:gridCol>
                <a:gridCol w="253115">
                  <a:extLst>
                    <a:ext uri="{9D8B030D-6E8A-4147-A177-3AD203B41FA5}">
                      <a16:colId xmlns:a16="http://schemas.microsoft.com/office/drawing/2014/main" val="20012"/>
                    </a:ext>
                  </a:extLst>
                </a:gridCol>
                <a:gridCol w="253115">
                  <a:extLst>
                    <a:ext uri="{9D8B030D-6E8A-4147-A177-3AD203B41FA5}">
                      <a16:colId xmlns:a16="http://schemas.microsoft.com/office/drawing/2014/main" val="20013"/>
                    </a:ext>
                  </a:extLst>
                </a:gridCol>
                <a:gridCol w="253115">
                  <a:extLst>
                    <a:ext uri="{9D8B030D-6E8A-4147-A177-3AD203B41FA5}">
                      <a16:colId xmlns:a16="http://schemas.microsoft.com/office/drawing/2014/main" val="20014"/>
                    </a:ext>
                  </a:extLst>
                </a:gridCol>
                <a:gridCol w="253115">
                  <a:extLst>
                    <a:ext uri="{9D8B030D-6E8A-4147-A177-3AD203B41FA5}">
                      <a16:colId xmlns:a16="http://schemas.microsoft.com/office/drawing/2014/main" val="20015"/>
                    </a:ext>
                  </a:extLst>
                </a:gridCol>
                <a:gridCol w="253115">
                  <a:extLst>
                    <a:ext uri="{9D8B030D-6E8A-4147-A177-3AD203B41FA5}">
                      <a16:colId xmlns:a16="http://schemas.microsoft.com/office/drawing/2014/main" val="20016"/>
                    </a:ext>
                  </a:extLst>
                </a:gridCol>
                <a:gridCol w="253115">
                  <a:extLst>
                    <a:ext uri="{9D8B030D-6E8A-4147-A177-3AD203B41FA5}">
                      <a16:colId xmlns:a16="http://schemas.microsoft.com/office/drawing/2014/main" val="20017"/>
                    </a:ext>
                  </a:extLst>
                </a:gridCol>
                <a:gridCol w="253115">
                  <a:extLst>
                    <a:ext uri="{9D8B030D-6E8A-4147-A177-3AD203B41FA5}">
                      <a16:colId xmlns:a16="http://schemas.microsoft.com/office/drawing/2014/main" val="20018"/>
                    </a:ext>
                  </a:extLst>
                </a:gridCol>
                <a:gridCol w="253115">
                  <a:extLst>
                    <a:ext uri="{9D8B030D-6E8A-4147-A177-3AD203B41FA5}">
                      <a16:colId xmlns:a16="http://schemas.microsoft.com/office/drawing/2014/main" val="20019"/>
                    </a:ext>
                  </a:extLst>
                </a:gridCol>
              </a:tblGrid>
              <a:tr h="190500">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solidFill>
                        <a:srgbClr val="000000"/>
                      </a:solidFill>
                    </a:lnR>
                    <a:lnT w="12700" algn="ctr">
                      <a:noFill/>
                    </a:lnT>
                    <a:lnB w="6350" algn="ctr">
                      <a:solidFill>
                        <a:srgbClr val="000000"/>
                      </a:solidFill>
                    </a:lnB>
                  </a:tcPr>
                </a:tc>
                <a:tc gridSpan="13">
                  <a:txBody>
                    <a:bodyPr/>
                    <a:lstStyle/>
                    <a:p>
                      <a:pPr algn="ctr">
                        <a:defRPr/>
                      </a:pPr>
                      <a:r>
                        <a:rPr lang="de-DE" sz="1100" b="1" i="0" u="none" strike="noStrike">
                          <a:solidFill>
                            <a:srgbClr val="000000"/>
                          </a:solidFill>
                          <a:latin typeface="Calibri"/>
                        </a:rPr>
                        <a:t>Metadatenfelder/Facetten</a:t>
                      </a:r>
                      <a:endParaRPr/>
                    </a:p>
                  </a:txBody>
                  <a:tcPr marL="9525" marR="9525" marT="9525" marB="0" anchor="b">
                    <a:lnL w="12700" algn="ctr">
                      <a:solidFill>
                        <a:srgbClr val="000000"/>
                      </a:solidFill>
                    </a:lnL>
                    <a:lnR w="12700" algn="ctr">
                      <a:solidFill>
                        <a:srgbClr val="000000"/>
                      </a:solidFill>
                    </a:lnR>
                    <a:lnT w="12700" algn="ctr">
                      <a:solidFill>
                        <a:srgbClr val="000000"/>
                      </a:solidFill>
                    </a:lnT>
                    <a:lnB w="6350" algn="ctr">
                      <a:solidFill>
                        <a:srgbClr val="000000"/>
                      </a:solidFill>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gridSpan="6">
                  <a:txBody>
                    <a:bodyPr/>
                    <a:lstStyle/>
                    <a:p>
                      <a:pPr algn="ctr">
                        <a:defRPr/>
                      </a:pPr>
                      <a:r>
                        <a:rPr lang="de-DE" sz="1100" b="1" i="0" u="none" strike="noStrike">
                          <a:solidFill>
                            <a:srgbClr val="000000"/>
                          </a:solidFill>
                          <a:latin typeface="Calibri"/>
                        </a:rPr>
                        <a:t>Features</a:t>
                      </a:r>
                      <a:endParaRPr/>
                    </a:p>
                  </a:txBody>
                  <a:tcPr marL="9525" marR="9525" marT="9525" marB="0" anchor="b">
                    <a:lnL w="12700" algn="ctr">
                      <a:solidFill>
                        <a:srgbClr val="000000"/>
                      </a:solidFill>
                    </a:lnL>
                    <a:lnR w="12700" algn="ctr">
                      <a:solidFill>
                        <a:srgbClr val="000000"/>
                      </a:solidFill>
                    </a:lnR>
                    <a:lnT w="12700" algn="ctr">
                      <a:solidFill>
                        <a:srgbClr val="000000"/>
                      </a:solidFill>
                    </a:lnT>
                    <a:lnB w="6350" algn="ctr">
                      <a:solidFill>
                        <a:srgbClr val="000000"/>
                      </a:solidFill>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1409700">
                <a:tc>
                  <a:txBody>
                    <a:bodyPr/>
                    <a:lstStyle/>
                    <a:p>
                      <a:pPr algn="l">
                        <a:defRPr/>
                      </a:pPr>
                      <a:r>
                        <a:rPr lang="de-DE" sz="1100" b="1" i="0" u="none" strike="noStrike">
                          <a:solidFill>
                            <a:srgbClr val="000000"/>
                          </a:solidFill>
                          <a:latin typeface="Calibri"/>
                        </a:rPr>
                        <a:t>Plattform</a:t>
                      </a:r>
                      <a:endParaRPr/>
                    </a:p>
                  </a:txBody>
                  <a:tcPr marL="9525" marR="9525" marT="9525" marB="0" anchor="b">
                    <a:lnL w="6350" algn="ctr">
                      <a:solidFill>
                        <a:srgbClr val="000000"/>
                      </a:solidFill>
                    </a:lnL>
                    <a:lnR w="12700" algn="ctr">
                      <a:solidFill>
                        <a:srgbClr val="000000"/>
                      </a:solidFill>
                    </a:lnR>
                    <a:lnT w="6350" algn="ctr">
                      <a:solidFill>
                        <a:srgbClr val="000000"/>
                      </a:solidFill>
                    </a:lnT>
                    <a:lnB w="12700" algn="ctr">
                      <a:solidFill>
                        <a:srgbClr val="000000"/>
                      </a:solidFill>
                    </a:lnB>
                  </a:tcPr>
                </a:tc>
                <a:tc>
                  <a:txBody>
                    <a:bodyPr/>
                    <a:lstStyle/>
                    <a:p>
                      <a:pPr algn="ctr">
                        <a:defRPr/>
                      </a:pPr>
                      <a:r>
                        <a:rPr lang="de-DE" sz="1100" b="0" i="0" u="none" strike="noStrike">
                          <a:solidFill>
                            <a:srgbClr val="000000"/>
                          </a:solidFill>
                          <a:latin typeface="Calibri"/>
                        </a:rPr>
                        <a:t>Titel</a:t>
                      </a:r>
                      <a:endParaRPr/>
                    </a:p>
                  </a:txBody>
                  <a:tcPr marL="9525" marR="9525" marT="9525" marB="0" vert="vert270" anchor="b">
                    <a:lnL w="1270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Autor</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Erscheinungsjahr</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Typ</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Schlagwörter</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Herausgeber</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Sprache</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Beschreibung</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Lizenz/Rechte</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Identifier</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Disziplin/Fach</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Format</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Datenquelle</a:t>
                      </a:r>
                      <a:endParaRPr/>
                    </a:p>
                  </a:txBody>
                  <a:tcPr marL="9525" marR="9525" marT="9525" marB="0" vert="vert270" anchor="b">
                    <a:lnL w="6350" algn="ctr">
                      <a:solidFill>
                        <a:srgbClr val="000000"/>
                      </a:solidFill>
                    </a:lnL>
                    <a:lnR w="1270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Sortierung</a:t>
                      </a:r>
                      <a:endParaRPr/>
                    </a:p>
                  </a:txBody>
                  <a:tcPr marL="9525" marR="9525" marT="9525" marB="0" vert="vert270" anchor="b">
                    <a:lnL w="1270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Schnittstellen</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Open Access sichtbar</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Suchhilfe</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verwandte Datensätze</a:t>
                      </a:r>
                      <a:endParaRPr/>
                    </a:p>
                  </a:txBody>
                  <a:tcPr marL="9525" marR="9525" marT="9525" marB="0" vert="vert270" anchor="b">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Metadatenexport</a:t>
                      </a:r>
                      <a:endParaRPr/>
                    </a:p>
                  </a:txBody>
                  <a:tcPr marL="9525" marR="9525" marT="9525" marB="0" vert="vert270" anchor="b">
                    <a:lnL w="6350" algn="ctr">
                      <a:solidFill>
                        <a:srgbClr val="000000"/>
                      </a:solidFill>
                    </a:lnL>
                    <a:lnR w="1270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1"/>
                  </a:ext>
                </a:extLst>
              </a:tr>
              <a:tr h="190500">
                <a:tc>
                  <a:txBody>
                    <a:bodyPr/>
                    <a:lstStyle/>
                    <a:p>
                      <a:pPr algn="l">
                        <a:defRPr/>
                      </a:pPr>
                      <a:r>
                        <a:rPr lang="de-DE" sz="1100" b="0" i="0" u="none" strike="noStrike">
                          <a:solidFill>
                            <a:srgbClr val="000000"/>
                          </a:solidFill>
                          <a:latin typeface="Calibri"/>
                        </a:rPr>
                        <a:t>Base</a:t>
                      </a:r>
                      <a:endParaRPr/>
                    </a:p>
                  </a:txBody>
                  <a:tcPr marL="9525" marR="9525" marT="9525" marB="0" anchor="b">
                    <a:lnL w="6350" algn="ctr">
                      <a:solidFill>
                        <a:srgbClr val="000000"/>
                      </a:solidFill>
                    </a:lnL>
                    <a:lnR w="12700" algn="ctr">
                      <a:solidFill>
                        <a:srgbClr val="000000"/>
                      </a:solidFill>
                    </a:lnR>
                    <a:lnT w="1270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x</a:t>
                      </a:r>
                      <a:endParaRPr/>
                    </a:p>
                  </a:txBody>
                  <a:tcPr marL="9525" marR="9525" marT="9525" marB="0" anchor="b">
                    <a:lnL w="1270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bevel/>
                    </a:lnB>
                    <a:solidFill>
                      <a:srgbClr val="70AD47"/>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1270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solidFill>
                      <a:srgbClr val="70AD47"/>
                    </a:solidFill>
                  </a:tcPr>
                </a:tc>
                <a:extLst>
                  <a:ext uri="{0D108BD9-81ED-4DB2-BD59-A6C34878D82A}">
                    <a16:rowId xmlns:a16="http://schemas.microsoft.com/office/drawing/2014/main" val="10002"/>
                  </a:ext>
                </a:extLst>
              </a:tr>
              <a:tr h="190500">
                <a:tc>
                  <a:txBody>
                    <a:bodyPr/>
                    <a:lstStyle/>
                    <a:p>
                      <a:pPr algn="l">
                        <a:defRPr/>
                      </a:pPr>
                      <a:r>
                        <a:rPr lang="de-DE" sz="1100" b="0" i="0" u="none" strike="noStrike">
                          <a:solidFill>
                            <a:srgbClr val="000000"/>
                          </a:solidFill>
                          <a:latin typeface="Calibri"/>
                        </a:rPr>
                        <a:t>EuDAT</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x</a:t>
                      </a:r>
                      <a:endParaRPr/>
                    </a:p>
                  </a:txBody>
                  <a:tcPr marL="9525" marR="9525" marT="9525" marB="0" anchor="b">
                    <a:lnL w="1270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beve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1270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3"/>
                  </a:ext>
                </a:extLst>
              </a:tr>
              <a:tr h="190500">
                <a:tc>
                  <a:txBody>
                    <a:bodyPr/>
                    <a:lstStyle/>
                    <a:p>
                      <a:pPr algn="l">
                        <a:defRPr/>
                      </a:pPr>
                      <a:r>
                        <a:rPr lang="de-DE" sz="1100" b="0" i="0" u="none" strike="noStrike">
                          <a:solidFill>
                            <a:srgbClr val="000000"/>
                          </a:solidFill>
                          <a:latin typeface="Calibri"/>
                        </a:rPr>
                        <a:t>OpenAIRE</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x</a:t>
                      </a:r>
                      <a:endParaRPr/>
                    </a:p>
                  </a:txBody>
                  <a:tcPr marL="9525" marR="9525" marT="9525" marB="0" anchor="b">
                    <a:lnL w="1270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beve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1270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solidFill>
                      <a:srgbClr val="FFC000"/>
                    </a:solidFill>
                  </a:tcPr>
                </a:tc>
                <a:extLst>
                  <a:ext uri="{0D108BD9-81ED-4DB2-BD59-A6C34878D82A}">
                    <a16:rowId xmlns:a16="http://schemas.microsoft.com/office/drawing/2014/main" val="10004"/>
                  </a:ext>
                </a:extLst>
              </a:tr>
              <a:tr h="190500">
                <a:tc>
                  <a:txBody>
                    <a:bodyPr/>
                    <a:lstStyle/>
                    <a:p>
                      <a:pPr algn="l">
                        <a:defRPr/>
                      </a:pPr>
                      <a:r>
                        <a:rPr lang="de-DE" sz="1100" b="0" i="0" u="none" strike="noStrike">
                          <a:solidFill>
                            <a:srgbClr val="000000"/>
                          </a:solidFill>
                          <a:latin typeface="Calibri"/>
                        </a:rPr>
                        <a:t>DataCite</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x</a:t>
                      </a:r>
                      <a:endParaRPr/>
                    </a:p>
                  </a:txBody>
                  <a:tcPr marL="9525" marR="9525" marT="9525" marB="0" anchor="b">
                    <a:lnL w="12700" algn="ctr">
                      <a:solidFill>
                        <a:srgbClr val="000000"/>
                      </a:solidFill>
                    </a:lnL>
                    <a:lnR w="6350" algn="ctr">
                      <a:solidFill>
                        <a:srgbClr val="000000"/>
                      </a:solidFill>
                      <a:bevel/>
                    </a:lnR>
                    <a:lnT w="6350" algn="ctr">
                      <a:solidFill>
                        <a:srgbClr val="000000"/>
                      </a:solidFill>
                    </a:lnT>
                    <a:lnB w="6350" algn="ctr">
                      <a:solidFill>
                        <a:srgbClr val="000000"/>
                      </a:solidFill>
                      <a:bevel/>
                    </a:lnB>
                    <a:solidFill>
                      <a:srgbClr val="C6E0B4"/>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beve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bevel/>
                    </a:lnR>
                    <a:lnT w="6350" algn="ctr">
                      <a:solidFill>
                        <a:srgbClr val="000000"/>
                      </a:solidFill>
                    </a:lnT>
                    <a:lnB w="6350" algn="ctr">
                      <a:solidFill>
                        <a:srgbClr val="000000"/>
                      </a:solidFill>
                      <a:beve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cap="flat" cmpd="sng" algn="ctr">
                      <a:solidFill>
                        <a:srgbClr val="000000"/>
                      </a:solidFill>
                      <a:prstDash val="solid"/>
                      <a:bevel/>
                      <a:headEnd type="none" w="med" len="med"/>
                      <a:tailEnd type="none" w="med" len="med"/>
                    </a:lnL>
                    <a:lnR w="6350" algn="ctr">
                      <a:solidFill>
                        <a:srgbClr val="000000"/>
                      </a:solidFill>
                      <a:beve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cap="flat" cmpd="sng" algn="ctr">
                      <a:solidFill>
                        <a:srgbClr val="000000"/>
                      </a:solidFill>
                      <a:prstDash val="solid"/>
                      <a:bevel/>
                      <a:headEnd type="none" w="med" len="med"/>
                      <a:tailEnd type="none" w="med" len="med"/>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bevel/>
                    </a:lnR>
                    <a:lnT w="6350" algn="ctr">
                      <a:solidFill>
                        <a:srgbClr val="000000"/>
                      </a:solidFill>
                    </a:lnT>
                    <a:lnB w="6350" algn="ctr">
                      <a:solidFill>
                        <a:srgbClr val="000000"/>
                      </a:solidFill>
                      <a:bevel/>
                    </a:lnB>
                    <a:solidFill>
                      <a:srgbClr val="FFC000"/>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cap="flat" cmpd="sng" algn="ctr">
                      <a:solidFill>
                        <a:srgbClr val="000000"/>
                      </a:solidFill>
                      <a:prstDash val="solid"/>
                      <a:bevel/>
                      <a:headEnd type="none" w="med" len="med"/>
                      <a:tailEnd type="none" w="med" len="med"/>
                    </a:lnL>
                    <a:lnR w="6350" algn="ctr">
                      <a:solidFill>
                        <a:srgbClr val="000000"/>
                      </a:solidFill>
                      <a:bevel/>
                    </a:lnR>
                    <a:lnT w="6350" cap="flat" cmpd="sng" algn="ctr">
                      <a:solidFill>
                        <a:srgbClr val="000000"/>
                      </a:solidFill>
                      <a:prstDash val="solid"/>
                      <a:round/>
                      <a:headEnd type="none" w="med" len="med"/>
                      <a:tailEnd type="none" w="med" len="med"/>
                    </a:lnT>
                    <a:lnB w="635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cap="flat" cmpd="sng" algn="ctr">
                      <a:solidFill>
                        <a:srgbClr val="000000"/>
                      </a:solidFill>
                      <a:prstDash val="solid"/>
                      <a:bevel/>
                      <a:headEnd type="none" w="med" len="med"/>
                      <a:tailEnd type="none" w="med" len="med"/>
                    </a:lnL>
                    <a:lnR w="6350" algn="ctr">
                      <a:solidFill>
                        <a:srgbClr val="000000"/>
                      </a:solidFill>
                      <a:beve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cap="flat" cmpd="sng" algn="ctr">
                      <a:solidFill>
                        <a:srgbClr val="000000"/>
                      </a:solidFill>
                      <a:prstDash val="solid"/>
                      <a:bevel/>
                      <a:headEnd type="none" w="med" len="med"/>
                      <a:tailEnd type="none" w="med" len="med"/>
                    </a:lnL>
                    <a:lnR w="6350" algn="ctr">
                      <a:solidFill>
                        <a:srgbClr val="000000"/>
                      </a:solidFill>
                      <a:bevel/>
                    </a:lnR>
                    <a:lnT w="6350" algn="ctr">
                      <a:solidFill>
                        <a:srgbClr val="000000"/>
                      </a:solidFill>
                      <a:beve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cap="flat" cmpd="sng" algn="ctr">
                      <a:solidFill>
                        <a:srgbClr val="000000"/>
                      </a:solidFill>
                      <a:prstDash val="solid"/>
                      <a:bevel/>
                      <a:headEnd type="none" w="med" len="med"/>
                      <a:tailEnd type="none" w="med" len="med"/>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1270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bevel/>
                    </a:lnR>
                    <a:lnT w="6350" cap="flat" cmpd="sng" algn="ctr">
                      <a:solidFill>
                        <a:srgbClr val="000000"/>
                      </a:solidFill>
                      <a:prstDash val="solid"/>
                      <a:round/>
                      <a:headEnd type="none" w="med" len="med"/>
                      <a:tailEnd type="none" w="med" len="med"/>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cap="flat" cmpd="sng" algn="ctr">
                      <a:solidFill>
                        <a:srgbClr val="000000"/>
                      </a:solidFill>
                      <a:prstDash val="solid"/>
                      <a:bevel/>
                      <a:headEnd type="none" w="med" len="med"/>
                      <a:tailEnd type="none" w="med" len="med"/>
                    </a:lnL>
                    <a:lnR w="6350" algn="ctr">
                      <a:solidFill>
                        <a:srgbClr val="000000"/>
                      </a:solidFill>
                      <a:bevel/>
                    </a:lnR>
                    <a:lnT w="6350" algn="ctr">
                      <a:solidFill>
                        <a:srgbClr val="000000"/>
                      </a:solidFill>
                    </a:lnT>
                    <a:lnB w="6350" algn="ctr">
                      <a:solidFill>
                        <a:srgbClr val="000000"/>
                      </a:solidFill>
                      <a:beve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cap="flat" cmpd="sng" algn="ctr">
                      <a:solidFill>
                        <a:srgbClr val="000000"/>
                      </a:solidFill>
                      <a:prstDash val="solid"/>
                      <a:bevel/>
                      <a:headEnd type="none" w="med" len="med"/>
                      <a:tailEnd type="none" w="med" len="med"/>
                    </a:lnL>
                    <a:lnR w="12700" algn="ctr">
                      <a:solidFill>
                        <a:srgbClr val="000000"/>
                      </a:solidFill>
                      <a:bevel/>
                    </a:lnR>
                    <a:lnT w="6350" algn="ctr">
                      <a:solidFill>
                        <a:srgbClr val="000000"/>
                      </a:solidFill>
                    </a:lnT>
                    <a:lnB w="6350" algn="ctr">
                      <a:solidFill>
                        <a:srgbClr val="000000"/>
                      </a:solidFill>
                    </a:lnB>
                    <a:solidFill>
                      <a:srgbClr val="70AD47"/>
                    </a:solidFill>
                  </a:tcPr>
                </a:tc>
                <a:extLst>
                  <a:ext uri="{0D108BD9-81ED-4DB2-BD59-A6C34878D82A}">
                    <a16:rowId xmlns:a16="http://schemas.microsoft.com/office/drawing/2014/main" val="10005"/>
                  </a:ext>
                </a:extLst>
              </a:tr>
              <a:tr h="190500">
                <a:tc>
                  <a:txBody>
                    <a:bodyPr/>
                    <a:lstStyle/>
                    <a:p>
                      <a:pPr algn="l">
                        <a:defRPr/>
                      </a:pPr>
                      <a:r>
                        <a:rPr lang="de-DE" sz="1100" b="0" i="0" u="none" strike="noStrike">
                          <a:solidFill>
                            <a:srgbClr val="000000"/>
                          </a:solidFill>
                          <a:latin typeface="Calibri"/>
                        </a:rPr>
                        <a:t>CrossRef</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x</a:t>
                      </a:r>
                      <a:endParaRPr/>
                    </a:p>
                  </a:txBody>
                  <a:tcPr marL="9525" marR="9525" marT="9525" marB="0" anchor="b">
                    <a:lnL w="12700" algn="ctr">
                      <a:solidFill>
                        <a:srgbClr val="000000"/>
                      </a:solidFill>
                    </a:lnL>
                    <a:lnR w="6350" algn="ctr">
                      <a:solidFill>
                        <a:srgbClr val="000000"/>
                      </a:solidFill>
                    </a:lnR>
                    <a:lnT w="6350" cap="flat" cmpd="sng" algn="ctr">
                      <a:solidFill>
                        <a:srgbClr val="000000"/>
                      </a:solidFill>
                      <a:prstDash val="solid"/>
                      <a:bevel/>
                      <a:headEnd type="none" w="med" len="med"/>
                      <a:tailEnd type="none" w="med" len="med"/>
                    </a:lnT>
                    <a:lnB w="635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cap="flat" cmpd="sng" algn="ctr">
                      <a:solidFill>
                        <a:srgbClr val="000000"/>
                      </a:solidFill>
                      <a:prstDash val="solid"/>
                      <a:bevel/>
                      <a:headEnd type="none" w="med" len="med"/>
                      <a:tailEnd type="none" w="med" len="med"/>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cap="flat" cmpd="sng" algn="ctr">
                      <a:solidFill>
                        <a:srgbClr val="000000"/>
                      </a:solidFill>
                      <a:prstDash val="solid"/>
                      <a:round/>
                      <a:headEnd type="none" w="med" len="med"/>
                      <a:tailEnd type="none" w="med" len="med"/>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cap="flat" cmpd="sng" algn="ctr">
                      <a:solidFill>
                        <a:srgbClr val="000000"/>
                      </a:solidFill>
                      <a:prstDash val="solid"/>
                      <a:bevel/>
                      <a:headEnd type="none" w="med" len="med"/>
                      <a:tailEnd type="none" w="med" len="med"/>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1270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6350" algn="ctr">
                      <a:solidFill>
                        <a:srgbClr val="000000"/>
                      </a:solidFill>
                      <a:bevel/>
                    </a:lnB>
                    <a:solidFill>
                      <a:srgbClr val="70AD47"/>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cap="flat" cmpd="sng" algn="ctr">
                      <a:solidFill>
                        <a:srgbClr val="000000"/>
                      </a:solidFill>
                      <a:prstDash val="solid"/>
                      <a:bevel/>
                      <a:headEnd type="none" w="med" len="med"/>
                      <a:tailEnd type="none" w="med" len="med"/>
                    </a:lnT>
                    <a:lnB w="635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x</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solidFill>
                      <a:srgbClr val="70AD47"/>
                    </a:solidFill>
                  </a:tcPr>
                </a:tc>
                <a:extLst>
                  <a:ext uri="{0D108BD9-81ED-4DB2-BD59-A6C34878D82A}">
                    <a16:rowId xmlns:a16="http://schemas.microsoft.com/office/drawing/2014/main" val="10006"/>
                  </a:ext>
                </a:extLst>
              </a:tr>
              <a:tr h="200025">
                <a:tc>
                  <a:txBody>
                    <a:bodyPr/>
                    <a:lstStyle/>
                    <a:p>
                      <a:pPr algn="l">
                        <a:defRPr/>
                      </a:pPr>
                      <a:r>
                        <a:rPr lang="de-DE" sz="1100" b="0" i="0" u="none" strike="noStrike">
                          <a:solidFill>
                            <a:srgbClr val="000000"/>
                          </a:solidFill>
                          <a:latin typeface="Calibri"/>
                        </a:rPr>
                        <a:t>Google</a:t>
                      </a:r>
                      <a:endParaRPr/>
                    </a:p>
                  </a:txBody>
                  <a:tcPr marL="9525" marR="9525" marT="9525" marB="0" anchor="b">
                    <a:lnL w="6350" algn="ctr">
                      <a:solidFill>
                        <a:srgbClr val="000000"/>
                      </a:solidFill>
                    </a:lnL>
                    <a:lnR w="12700" algn="ctr">
                      <a:solidFill>
                        <a:srgbClr val="000000"/>
                      </a:solidFill>
                    </a:lnR>
                    <a:lnT w="6350" algn="ctr">
                      <a:solidFill>
                        <a:srgbClr val="000000"/>
                      </a:solidFill>
                    </a:lnT>
                    <a:lnB w="6350" algn="ctr">
                      <a:solidFill>
                        <a:srgbClr val="000000"/>
                      </a:solidFill>
                    </a:lnB>
                  </a:tcPr>
                </a:tc>
                <a:tc>
                  <a:txBody>
                    <a:bodyPr/>
                    <a:lstStyle/>
                    <a:p>
                      <a:pPr algn="ctr">
                        <a:defRPr/>
                      </a:pPr>
                      <a:r>
                        <a:rPr lang="de-DE" sz="1100" b="0" i="0" u="none" strike="noStrike">
                          <a:solidFill>
                            <a:srgbClr val="000000"/>
                          </a:solidFill>
                          <a:latin typeface="Calibri"/>
                        </a:rPr>
                        <a:t>x</a:t>
                      </a:r>
                      <a:endParaRPr/>
                    </a:p>
                  </a:txBody>
                  <a:tcPr marL="9525" marR="9525" marT="9525" marB="0" anchor="b">
                    <a:lnL w="12700" algn="ctr">
                      <a:solidFill>
                        <a:srgbClr val="000000"/>
                      </a:solidFill>
                    </a:lnL>
                    <a:lnR w="6350" algn="ctr">
                      <a:solidFill>
                        <a:srgbClr val="000000"/>
                      </a:solidFill>
                    </a:lnR>
                    <a:lnT w="6350" algn="ctr">
                      <a:solidFill>
                        <a:srgbClr val="000000"/>
                      </a:solidFill>
                    </a:lnT>
                    <a:lnB w="1270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FFC000"/>
                    </a:solidFill>
                  </a:tcPr>
                </a:tc>
                <a:tc>
                  <a:txBody>
                    <a:bodyPr/>
                    <a:lstStyle/>
                    <a:p>
                      <a:pPr algn="ctr">
                        <a:defRPr/>
                      </a:pPr>
                      <a:r>
                        <a:rPr lang="de-DE" sz="1100" b="0" i="0" u="none" strike="noStrike">
                          <a:solidFill>
                            <a:srgbClr val="000000"/>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FFC000"/>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FFC000"/>
                    </a:solidFill>
                  </a:tcPr>
                </a:tc>
                <a:tc>
                  <a:txBody>
                    <a:bodyPr/>
                    <a:lstStyle/>
                    <a:p>
                      <a:pPr algn="ctr">
                        <a:defRPr/>
                      </a:pPr>
                      <a:r>
                        <a:rPr lang="de-DE" sz="1100" b="0" i="0" u="none" strike="noStrike">
                          <a:solidFill>
                            <a:srgbClr val="000000"/>
                          </a:solidFill>
                          <a:latin typeface="Calibri"/>
                        </a:rPr>
                        <a:t>x</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C6E0B4"/>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FFC000"/>
                    </a:solidFill>
                  </a:tcPr>
                </a:tc>
                <a:tc>
                  <a:txBody>
                    <a:bodyPr/>
                    <a:lstStyle/>
                    <a:p>
                      <a:pPr algn="ctr">
                        <a:defRPr/>
                      </a:pPr>
                      <a:r>
                        <a:rPr lang="de-DE" sz="1100" b="0" i="0" u="none" strike="noStrike">
                          <a:solidFill>
                            <a:srgbClr val="000000"/>
                          </a:solidFill>
                          <a:latin typeface="Calibri"/>
                        </a:rPr>
                        <a:t>?</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C6E0B4"/>
                    </a:solidFill>
                  </a:tcPr>
                </a:tc>
                <a:tc>
                  <a:txBody>
                    <a:bodyPr/>
                    <a:lstStyle/>
                    <a:p>
                      <a:pPr algn="ctr">
                        <a:defRPr/>
                      </a:pPr>
                      <a:r>
                        <a:rPr lang="de-DE" sz="1100" b="0" i="0" u="none" strike="noStrike">
                          <a:solidFill>
                            <a:srgbClr val="000000"/>
                          </a:solidFill>
                          <a:latin typeface="Calibri"/>
                        </a:rPr>
                        <a:t> </a:t>
                      </a:r>
                      <a:endParaRPr/>
                    </a:p>
                  </a:txBody>
                  <a:tcPr marL="9525" marR="9525" marT="9525" marB="0" anchor="b">
                    <a:lnL w="6350" algn="ctr">
                      <a:solidFill>
                        <a:srgbClr val="000000"/>
                      </a:solidFill>
                    </a:lnL>
                    <a:lnR w="12700" algn="ctr">
                      <a:solidFill>
                        <a:srgbClr val="000000"/>
                      </a:solidFill>
                    </a:lnR>
                    <a:lnT w="6350" algn="ctr">
                      <a:solidFill>
                        <a:srgbClr val="000000"/>
                      </a:solidFill>
                    </a:lnT>
                    <a:lnB w="1270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12700" algn="ctr">
                      <a:solidFill>
                        <a:srgbClr val="000000"/>
                      </a:solidFill>
                    </a:lnL>
                    <a:lnR w="6350" algn="ctr">
                      <a:solidFill>
                        <a:srgbClr val="000000"/>
                      </a:solidFill>
                    </a:lnR>
                    <a:lnT w="6350" algn="ctr">
                      <a:solidFill>
                        <a:srgbClr val="000000"/>
                      </a:solidFill>
                    </a:lnT>
                    <a:lnB w="1270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cap="flat" cmpd="sng" algn="ctr">
                      <a:solidFill>
                        <a:srgbClr val="000000"/>
                      </a:solidFill>
                      <a:prstDash val="solid"/>
                      <a:bevel/>
                      <a:headEnd type="none" w="med" len="med"/>
                      <a:tailEnd type="none" w="med" len="med"/>
                    </a:lnT>
                    <a:lnB w="1270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6350" algn="ctr">
                      <a:solidFill>
                        <a:srgbClr val="000000"/>
                      </a:solidFill>
                    </a:lnR>
                    <a:lnT w="6350" algn="ctr">
                      <a:solidFill>
                        <a:srgbClr val="000000"/>
                      </a:solidFill>
                    </a:lnT>
                    <a:lnB w="12700" algn="ctr">
                      <a:solidFill>
                        <a:srgbClr val="000000"/>
                      </a:solidFill>
                    </a:lnB>
                    <a:solidFill>
                      <a:srgbClr val="FFC000"/>
                    </a:solidFill>
                  </a:tcPr>
                </a:tc>
                <a:tc>
                  <a:txBody>
                    <a:bodyPr/>
                    <a:lstStyle/>
                    <a:p>
                      <a:pPr algn="ctr">
                        <a:defRPr/>
                      </a:pPr>
                      <a:r>
                        <a:rPr lang="de-DE" sz="1100" b="0" i="0" u="none" strike="noStrike">
                          <a:solidFill>
                            <a:srgbClr val="FFFFFF"/>
                          </a:solidFill>
                          <a:latin typeface="Calibri"/>
                        </a:rPr>
                        <a:t> </a:t>
                      </a:r>
                      <a:endParaRPr/>
                    </a:p>
                  </a:txBody>
                  <a:tcPr marL="9525" marR="9525" marT="9525" marB="0" anchor="b">
                    <a:lnL w="6350" algn="ctr">
                      <a:solidFill>
                        <a:srgbClr val="000000"/>
                      </a:solidFill>
                    </a:lnL>
                    <a:lnR w="12700" algn="ctr">
                      <a:solidFill>
                        <a:srgbClr val="000000"/>
                      </a:solidFill>
                    </a:lnR>
                    <a:lnT w="6350" algn="ctr">
                      <a:solidFill>
                        <a:srgbClr val="000000"/>
                      </a:solidFill>
                    </a:lnT>
                    <a:lnB w="12700" algn="ctr">
                      <a:solidFill>
                        <a:srgbClr val="000000"/>
                      </a:solidFill>
                    </a:lnB>
                    <a:solidFill>
                      <a:srgbClr val="FFC000"/>
                    </a:solidFill>
                  </a:tcPr>
                </a:tc>
                <a:extLst>
                  <a:ext uri="{0D108BD9-81ED-4DB2-BD59-A6C34878D82A}">
                    <a16:rowId xmlns:a16="http://schemas.microsoft.com/office/drawing/2014/main" val="10007"/>
                  </a:ext>
                </a:extLst>
              </a:tr>
              <a:tr h="190500">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635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bevel/>
                    </a:lnL>
                    <a:lnR w="12700" algn="ctr">
                      <a:noFill/>
                    </a:lnR>
                    <a:lnT w="12700" cap="flat" cmpd="sng" algn="ctr">
                      <a:solidFill>
                        <a:srgbClr val="000000"/>
                      </a:solidFill>
                      <a:prstDash val="solid"/>
                      <a:round/>
                      <a:headEnd type="none" w="med" len="med"/>
                      <a:tailEnd type="none" w="med" len="med"/>
                    </a:lnT>
                    <a:lnB w="12700" algn="ctr">
                      <a:noFill/>
                      <a:beve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beve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solidFill>
                        <a:srgbClr val="000000"/>
                      </a:solidFill>
                    </a:lnT>
                    <a:lnB w="12700" algn="ctr">
                      <a:noFill/>
                    </a:lnB>
                  </a:tcPr>
                </a:tc>
                <a:extLst>
                  <a:ext uri="{0D108BD9-81ED-4DB2-BD59-A6C34878D82A}">
                    <a16:rowId xmlns:a16="http://schemas.microsoft.com/office/drawing/2014/main" val="10008"/>
                  </a:ext>
                </a:extLst>
              </a:tr>
              <a:tr h="190500">
                <a:tc gridSpan="2">
                  <a:txBody>
                    <a:bodyPr/>
                    <a:lstStyle/>
                    <a:p>
                      <a:pPr algn="l">
                        <a:defRPr/>
                      </a:pPr>
                      <a:r>
                        <a:rPr lang="de-DE" sz="1100" b="0" i="0" u="none" strike="noStrike">
                          <a:solidFill>
                            <a:srgbClr val="FFFFFF"/>
                          </a:solidFill>
                          <a:latin typeface="Calibri"/>
                        </a:rPr>
                        <a:t>Facette</a:t>
                      </a:r>
                      <a:endParaRPr/>
                    </a:p>
                  </a:txBody>
                  <a:tcPr marL="9525" marR="9525" marT="9525" marB="0" anchor="b">
                    <a:lnL w="12700" algn="ctr">
                      <a:noFill/>
                    </a:lnL>
                    <a:lnR w="12700" algn="ctr">
                      <a:noFill/>
                    </a:lnR>
                    <a:lnT w="12700" algn="ctr">
                      <a:noFill/>
                    </a:lnT>
                    <a:lnB w="12700" algn="ctr">
                      <a:noFill/>
                    </a:lnB>
                    <a:solidFill>
                      <a:srgbClr val="70AD47"/>
                    </a:solidFill>
                  </a:tcPr>
                </a:tc>
                <a:tc hMerge="1">
                  <a:txBody>
                    <a:bodyPr/>
                    <a:lstStyle/>
                    <a:p>
                      <a:endParaRPr/>
                    </a:p>
                  </a:txBody>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gridSpan="4">
                  <a:txBody>
                    <a:bodyPr/>
                    <a:lstStyle/>
                    <a:p>
                      <a:pPr algn="l">
                        <a:defRPr/>
                      </a:pPr>
                      <a:r>
                        <a:rPr lang="de-DE" sz="1100" b="0" i="0" u="none" strike="noStrike">
                          <a:solidFill>
                            <a:srgbClr val="FFFFFF"/>
                          </a:solidFill>
                          <a:latin typeface="Calibri"/>
                        </a:rPr>
                        <a:t>vorhanden</a:t>
                      </a:r>
                      <a:endParaRPr/>
                    </a:p>
                  </a:txBody>
                  <a:tcPr marL="9525" marR="9525" marT="9525" marB="0" anchor="b">
                    <a:lnL w="12700" algn="ctr">
                      <a:noFill/>
                    </a:lnL>
                    <a:lnR w="12700" algn="ctr">
                      <a:noFill/>
                    </a:lnR>
                    <a:lnT w="12700" algn="ctr">
                      <a:noFill/>
                    </a:lnT>
                    <a:lnB w="12700" algn="ctr">
                      <a:noFill/>
                    </a:lnB>
                    <a:solidFill>
                      <a:srgbClr val="70AD47"/>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extLst>
                  <a:ext uri="{0D108BD9-81ED-4DB2-BD59-A6C34878D82A}">
                    <a16:rowId xmlns:a16="http://schemas.microsoft.com/office/drawing/2014/main" val="10009"/>
                  </a:ext>
                </a:extLst>
              </a:tr>
              <a:tr h="190500">
                <a:tc gridSpan="2">
                  <a:txBody>
                    <a:bodyPr/>
                    <a:lstStyle/>
                    <a:p>
                      <a:pPr algn="l">
                        <a:defRPr/>
                      </a:pPr>
                      <a:r>
                        <a:rPr lang="de-DE" sz="1100" b="0" i="0" u="none" strike="noStrike">
                          <a:solidFill>
                            <a:srgbClr val="000000"/>
                          </a:solidFill>
                          <a:latin typeface="Calibri"/>
                        </a:rPr>
                        <a:t>Metadatenfeld</a:t>
                      </a:r>
                      <a:endParaRPr/>
                    </a:p>
                  </a:txBody>
                  <a:tcPr marL="9525" marR="9525" marT="9525" marB="0" anchor="b">
                    <a:lnL w="12700" algn="ctr">
                      <a:noFill/>
                    </a:lnL>
                    <a:lnR w="12700" algn="ctr">
                      <a:noFill/>
                    </a:lnR>
                    <a:lnT w="12700" algn="ctr">
                      <a:noFill/>
                    </a:lnT>
                    <a:lnB w="12700" algn="ctr">
                      <a:noFill/>
                    </a:lnB>
                    <a:solidFill>
                      <a:srgbClr val="C6E0B4"/>
                    </a:solidFill>
                  </a:tcPr>
                </a:tc>
                <a:tc hMerge="1">
                  <a:txBody>
                    <a:bodyPr/>
                    <a:lstStyle/>
                    <a:p>
                      <a:endParaRPr/>
                    </a:p>
                  </a:txBody>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gridSpan="4">
                  <a:txBody>
                    <a:bodyPr/>
                    <a:lstStyle/>
                    <a:p>
                      <a:pPr algn="l">
                        <a:defRPr/>
                      </a:pPr>
                      <a:r>
                        <a:rPr lang="de-DE" sz="1100" b="0" i="0" u="none" strike="noStrike">
                          <a:solidFill>
                            <a:srgbClr val="000000"/>
                          </a:solidFill>
                          <a:latin typeface="Calibri"/>
                        </a:rPr>
                        <a:t>nicht vorhanden</a:t>
                      </a:r>
                      <a:endParaRPr/>
                    </a:p>
                  </a:txBody>
                  <a:tcPr marL="9525" marR="9525" marT="9525" marB="0" anchor="b">
                    <a:lnL w="12700" algn="ctr">
                      <a:noFill/>
                    </a:lnL>
                    <a:lnR w="12700" algn="ctr">
                      <a:noFill/>
                    </a:lnR>
                    <a:lnT w="12700" algn="ctr">
                      <a:noFill/>
                    </a:lnT>
                    <a:lnB w="12700" algn="ctr">
                      <a:noFill/>
                    </a:lnB>
                    <a:solidFill>
                      <a:srgbClr val="FFC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extLst>
                  <a:ext uri="{0D108BD9-81ED-4DB2-BD59-A6C34878D82A}">
                    <a16:rowId xmlns:a16="http://schemas.microsoft.com/office/drawing/2014/main" val="10010"/>
                  </a:ext>
                </a:extLst>
              </a:tr>
              <a:tr h="190500">
                <a:tc gridSpan="2">
                  <a:txBody>
                    <a:bodyPr/>
                    <a:lstStyle/>
                    <a:p>
                      <a:pPr algn="l">
                        <a:defRPr/>
                      </a:pPr>
                      <a:r>
                        <a:rPr lang="de-DE" sz="1100" b="0" i="0" u="none" strike="noStrike">
                          <a:solidFill>
                            <a:srgbClr val="000000"/>
                          </a:solidFill>
                          <a:latin typeface="Calibri"/>
                        </a:rPr>
                        <a:t>nicht vorhanden</a:t>
                      </a:r>
                      <a:endParaRPr/>
                    </a:p>
                  </a:txBody>
                  <a:tcPr marL="9525" marR="9525" marT="9525" marB="0" anchor="b">
                    <a:lnL w="12700" algn="ctr">
                      <a:noFill/>
                    </a:lnL>
                    <a:lnR w="12700" algn="ctr">
                      <a:noFill/>
                    </a:lnR>
                    <a:lnT w="12700" algn="ctr">
                      <a:noFill/>
                    </a:lnT>
                    <a:lnB w="12700" algn="ctr">
                      <a:noFill/>
                    </a:lnB>
                    <a:solidFill>
                      <a:srgbClr val="FFC000"/>
                    </a:solidFill>
                  </a:tcPr>
                </a:tc>
                <a:tc hMerge="1">
                  <a:txBody>
                    <a:bodyPr/>
                    <a:lstStyle/>
                    <a:p>
                      <a:endParaRPr/>
                    </a:p>
                  </a:txBody>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round/>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extLst>
                  <a:ext uri="{0D108BD9-81ED-4DB2-BD59-A6C34878D82A}">
                    <a16:rowId xmlns:a16="http://schemas.microsoft.com/office/drawing/2014/main" val="10011"/>
                  </a:ext>
                </a:extLst>
              </a:tr>
              <a:tr h="190500">
                <a:tc>
                  <a:txBody>
                    <a:bodyPr/>
                    <a:lstStyle/>
                    <a:p>
                      <a:pPr algn="l">
                        <a:defRPr/>
                      </a:pPr>
                      <a:endParaRPr lang="de-DE" sz="1100" b="0" i="0" u="none" strike="noStrike">
                        <a:solidFill>
                          <a:srgbClr val="000000"/>
                        </a:solidFill>
                        <a:latin typeface="Calibri"/>
                      </a:endParaRPr>
                    </a:p>
                  </a:txBody>
                  <a:tcPr marL="9525" marR="9525" marT="9525" marB="0" anchor="b">
                    <a:lnL w="12700" algn="ctr">
                      <a:noFill/>
                    </a:lnL>
                    <a:lnR w="12700" algn="ctr">
                      <a:noFill/>
                    </a:lnR>
                    <a:lnT w="12700" algn="ctr">
                      <a:noFill/>
                    </a:lnT>
                    <a:lnB w="12700" algn="ctr">
                      <a:noFill/>
                    </a:lnB>
                  </a:tcPr>
                </a:tc>
                <a:tc gridSpan="19">
                  <a:txBody>
                    <a:bodyPr/>
                    <a:lstStyle/>
                    <a:p>
                      <a:pPr algn="l">
                        <a:defRPr/>
                      </a:pPr>
                      <a:r>
                        <a:rPr lang="de-DE" sz="1100" b="0" i="0" u="none" strike="noStrike">
                          <a:solidFill>
                            <a:srgbClr val="000000"/>
                          </a:solidFill>
                          <a:latin typeface="Calibri"/>
                        </a:rPr>
                        <a:t>(Metadaten in Google Dataset Search sind sporadisch vorhanden, viele Lücken)</a:t>
                      </a:r>
                      <a:endParaRPr/>
                    </a:p>
                    <a:p>
                      <a:pPr algn="ctr">
                        <a:defRPr/>
                      </a:pPr>
                      <a:endParaRPr lang="de-DE" sz="1100" b="0" i="0" u="none" strike="noStrike">
                        <a:solidFill>
                          <a:srgbClr val="000000"/>
                        </a:solidFill>
                        <a:latin typeface="Calibri"/>
                      </a:endParaRPr>
                    </a:p>
                    <a:p>
                      <a:pPr algn="ctr">
                        <a:defRPr/>
                      </a:pPr>
                      <a:endParaRPr lang="de-DE" sz="1100" b="0" i="0" u="none" strike="noStrike">
                        <a:solidFill>
                          <a:srgbClr val="000000"/>
                        </a:solidFill>
                        <a:latin typeface="Calibri"/>
                      </a:endParaRPr>
                    </a:p>
                    <a:p>
                      <a:pPr algn="l">
                        <a:defRPr/>
                      </a:pPr>
                      <a:r>
                        <a:rPr lang="de-DE" sz="1100" b="0" i="0" u="none" strike="noStrike">
                          <a:solidFill>
                            <a:srgbClr val="000000"/>
                          </a:solidFill>
                          <a:latin typeface="Calibri"/>
                        </a:rPr>
                        <a:t>Stand: Juli 2019</a:t>
                      </a:r>
                      <a:endParaRPr/>
                    </a:p>
                  </a:txBody>
                  <a:tcPr marL="9525" marR="9525" marT="9525" marB="0" anchor="b">
                    <a:lnL w="12700" algn="ctr">
                      <a:noFill/>
                    </a:lnL>
                    <a:lnR w="12700" algn="ctr">
                      <a:noFill/>
                    </a:lnR>
                    <a:lnT w="12700" algn="ctr">
                      <a:noFill/>
                    </a:lnT>
                    <a:lnB w="12700" algn="ctr">
                      <a:noFill/>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600"/>
              <a:t>Exkurs: Woher kommen die Einträge in den Datenbanken oder Suchmaschinen?</a:t>
            </a:r>
            <a:endParaRPr sz="2900"/>
          </a:p>
        </p:txBody>
      </p:sp>
      <p:sp>
        <p:nvSpPr>
          <p:cNvPr id="5" name="Inhaltsplatzhalter 2"/>
          <p:cNvSpPr>
            <a:spLocks noGrp="1"/>
          </p:cNvSpPr>
          <p:nvPr>
            <p:ph idx="1"/>
          </p:nvPr>
        </p:nvSpPr>
        <p:spPr bwMode="auto"/>
        <p:txBody>
          <a:bodyPr/>
          <a:lstStyle/>
          <a:p>
            <a:pPr marL="0" indent="0">
              <a:buNone/>
              <a:defRPr/>
            </a:pPr>
            <a:r>
              <a:rPr lang="de-DE"/>
              <a:t>OAI-PMH (Open Archives Initiative Protocol for Metadata Harvesting):</a:t>
            </a:r>
            <a:endParaRPr/>
          </a:p>
          <a:p>
            <a:pPr>
              <a:defRPr/>
            </a:pPr>
            <a:r>
              <a:rPr lang="de-DE"/>
              <a:t>Data Provider (Repositorien oder Aggregatoren) liefern Metadaten an Service Provider (Datenbank)</a:t>
            </a:r>
            <a:endParaRPr/>
          </a:p>
          <a:p>
            <a:pPr>
              <a:defRPr/>
            </a:pPr>
            <a:r>
              <a:rPr lang="de-DE"/>
              <a:t>Service Provider bereiten Metadaten auf und bieten eine zentrale Suchmöglichkeit</a:t>
            </a:r>
            <a:endParaRPr/>
          </a:p>
          <a:p>
            <a:pPr>
              <a:defRPr/>
            </a:pPr>
            <a:r>
              <a:rPr lang="de-DE"/>
              <a:t>Beispiel: BASE</a:t>
            </a:r>
            <a:endParaRPr/>
          </a:p>
          <a:p>
            <a:pPr>
              <a:defRPr/>
            </a:pPr>
            <a:endParaRPr lang="de-DE"/>
          </a:p>
          <a:p>
            <a:pPr>
              <a:defRPr/>
            </a:pPr>
            <a:endParaRPr lang="de-DE"/>
          </a:p>
          <a:p>
            <a:pPr marL="0" indent="0">
              <a:buNone/>
              <a:defRPr/>
            </a:pPr>
            <a:endParaRPr lang="de-DE"/>
          </a:p>
          <a:p>
            <a:pPr marL="0" indent="0">
              <a:buNone/>
              <a:defRPr/>
            </a:pPr>
            <a:endParaRPr lang="de-DE"/>
          </a:p>
          <a:p>
            <a:pPr marL="0" indent="0">
              <a:buNone/>
              <a:defRPr/>
            </a:pPr>
            <a:endParaRPr lang="de-DE" sz="2400" i="1"/>
          </a:p>
        </p:txBody>
      </p:sp>
      <p:sp>
        <p:nvSpPr>
          <p:cNvPr id="6" name="Abgerundetes Rechteck 5"/>
          <p:cNvSpPr/>
          <p:nvPr/>
        </p:nvSpPr>
        <p:spPr bwMode="auto">
          <a:xfrm>
            <a:off x="6600056" y="3646068"/>
            <a:ext cx="1872208"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Repositorium 1</a:t>
            </a:r>
            <a:endParaRPr/>
          </a:p>
        </p:txBody>
      </p:sp>
      <p:sp>
        <p:nvSpPr>
          <p:cNvPr id="7" name="Abgerundetes Rechteck 6"/>
          <p:cNvSpPr/>
          <p:nvPr/>
        </p:nvSpPr>
        <p:spPr bwMode="auto">
          <a:xfrm>
            <a:off x="6600056" y="4221784"/>
            <a:ext cx="1872208"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Repositorium 2</a:t>
            </a:r>
            <a:endParaRPr/>
          </a:p>
        </p:txBody>
      </p:sp>
      <p:sp>
        <p:nvSpPr>
          <p:cNvPr id="8" name="Abgerundetes Rechteck 7"/>
          <p:cNvSpPr/>
          <p:nvPr/>
        </p:nvSpPr>
        <p:spPr bwMode="auto">
          <a:xfrm>
            <a:off x="6600056" y="4797500"/>
            <a:ext cx="1872208"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Datenaggregator</a:t>
            </a:r>
            <a:endParaRPr/>
          </a:p>
        </p:txBody>
      </p:sp>
      <p:sp>
        <p:nvSpPr>
          <p:cNvPr id="9" name="Abgerundetes Rechteck 8"/>
          <p:cNvSpPr/>
          <p:nvPr/>
        </p:nvSpPr>
        <p:spPr bwMode="auto">
          <a:xfrm>
            <a:off x="9408368" y="4437808"/>
            <a:ext cx="1872208"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Repositorium 3</a:t>
            </a:r>
            <a:endParaRPr/>
          </a:p>
        </p:txBody>
      </p:sp>
      <p:sp>
        <p:nvSpPr>
          <p:cNvPr id="10" name="Abgerundetes Rechteck 9"/>
          <p:cNvSpPr/>
          <p:nvPr/>
        </p:nvSpPr>
        <p:spPr bwMode="auto">
          <a:xfrm>
            <a:off x="9408368" y="5013524"/>
            <a:ext cx="1872208"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Repositorium 4</a:t>
            </a:r>
            <a:endParaRPr/>
          </a:p>
        </p:txBody>
      </p:sp>
      <p:sp>
        <p:nvSpPr>
          <p:cNvPr id="11" name="Abgerundetes Rechteck 10"/>
          <p:cNvSpPr/>
          <p:nvPr/>
        </p:nvSpPr>
        <p:spPr bwMode="auto">
          <a:xfrm>
            <a:off x="6600056" y="5373216"/>
            <a:ext cx="1872208"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Repositorium 5</a:t>
            </a:r>
            <a:endParaRPr/>
          </a:p>
        </p:txBody>
      </p:sp>
      <p:sp>
        <p:nvSpPr>
          <p:cNvPr id="12" name="Abgerundetes Rechteck 11"/>
          <p:cNvSpPr/>
          <p:nvPr/>
        </p:nvSpPr>
        <p:spPr bwMode="auto">
          <a:xfrm>
            <a:off x="3359696" y="4005760"/>
            <a:ext cx="1948343"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Service Provider 1</a:t>
            </a:r>
            <a:endParaRPr/>
          </a:p>
        </p:txBody>
      </p:sp>
      <p:sp>
        <p:nvSpPr>
          <p:cNvPr id="13" name="Abgerundetes Rechteck 12"/>
          <p:cNvSpPr/>
          <p:nvPr/>
        </p:nvSpPr>
        <p:spPr bwMode="auto">
          <a:xfrm>
            <a:off x="3359696" y="4941168"/>
            <a:ext cx="1948343"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Service Provider 2</a:t>
            </a:r>
            <a:endParaRPr/>
          </a:p>
        </p:txBody>
      </p:sp>
      <p:sp>
        <p:nvSpPr>
          <p:cNvPr id="14" name="Abgerundetes Rechteck 13"/>
          <p:cNvSpPr/>
          <p:nvPr/>
        </p:nvSpPr>
        <p:spPr bwMode="auto">
          <a:xfrm>
            <a:off x="1271464" y="4005760"/>
            <a:ext cx="936104"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User</a:t>
            </a:r>
            <a:endParaRPr/>
          </a:p>
        </p:txBody>
      </p:sp>
      <p:sp>
        <p:nvSpPr>
          <p:cNvPr id="15" name="Abgerundetes Rechteck 14"/>
          <p:cNvSpPr/>
          <p:nvPr/>
        </p:nvSpPr>
        <p:spPr bwMode="auto">
          <a:xfrm>
            <a:off x="1271464" y="4941168"/>
            <a:ext cx="936104" cy="43204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User</a:t>
            </a:r>
            <a:endParaRPr/>
          </a:p>
        </p:txBody>
      </p:sp>
      <p:cxnSp>
        <p:nvCxnSpPr>
          <p:cNvPr id="16" name="Gerade Verbindung mit Pfeil 16"/>
          <p:cNvCxnSpPr>
            <a:cxnSpLocks/>
            <a:endCxn id="12" idx="1"/>
          </p:cNvCxnSpPr>
          <p:nvPr/>
        </p:nvCxnSpPr>
        <p:spPr bwMode="auto">
          <a:xfrm>
            <a:off x="2207568" y="4221784"/>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8"/>
          <p:cNvCxnSpPr>
            <a:cxnSpLocks/>
            <a:stCxn id="15" idx="3"/>
            <a:endCxn id="13" idx="1"/>
          </p:cNvCxnSpPr>
          <p:nvPr/>
        </p:nvCxnSpPr>
        <p:spPr bwMode="auto">
          <a:xfrm>
            <a:off x="2207568" y="5157192"/>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20"/>
          <p:cNvCxnSpPr>
            <a:cxnSpLocks/>
            <a:stCxn id="6" idx="1"/>
            <a:endCxn id="12" idx="3"/>
          </p:cNvCxnSpPr>
          <p:nvPr/>
        </p:nvCxnSpPr>
        <p:spPr bwMode="auto">
          <a:xfrm flipH="1">
            <a:off x="5308039" y="3862092"/>
            <a:ext cx="1292017" cy="359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22"/>
          <p:cNvCxnSpPr>
            <a:cxnSpLocks/>
            <a:stCxn id="6" idx="1"/>
            <a:endCxn id="13" idx="3"/>
          </p:cNvCxnSpPr>
          <p:nvPr/>
        </p:nvCxnSpPr>
        <p:spPr bwMode="auto">
          <a:xfrm flipH="1">
            <a:off x="5308039" y="3862092"/>
            <a:ext cx="1292017" cy="1295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24"/>
          <p:cNvCxnSpPr>
            <a:cxnSpLocks/>
            <a:stCxn id="7" idx="1"/>
          </p:cNvCxnSpPr>
          <p:nvPr/>
        </p:nvCxnSpPr>
        <p:spPr bwMode="auto">
          <a:xfrm flipH="1" flipV="1">
            <a:off x="5308039" y="4221784"/>
            <a:ext cx="1292017"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6"/>
          <p:cNvCxnSpPr>
            <a:cxnSpLocks/>
            <a:stCxn id="7" idx="1"/>
          </p:cNvCxnSpPr>
          <p:nvPr/>
        </p:nvCxnSpPr>
        <p:spPr bwMode="auto">
          <a:xfrm flipH="1">
            <a:off x="5308039" y="4437808"/>
            <a:ext cx="1292017" cy="719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8"/>
          <p:cNvCxnSpPr>
            <a:cxnSpLocks/>
            <a:stCxn id="8" idx="1"/>
          </p:cNvCxnSpPr>
          <p:nvPr/>
        </p:nvCxnSpPr>
        <p:spPr bwMode="auto">
          <a:xfrm flipH="1">
            <a:off x="5308039" y="5013524"/>
            <a:ext cx="1292017" cy="143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30"/>
          <p:cNvCxnSpPr>
            <a:cxnSpLocks/>
            <a:stCxn id="8" idx="1"/>
            <a:endCxn id="12" idx="3"/>
          </p:cNvCxnSpPr>
          <p:nvPr/>
        </p:nvCxnSpPr>
        <p:spPr bwMode="auto">
          <a:xfrm flipH="1" flipV="1">
            <a:off x="5308039" y="4221784"/>
            <a:ext cx="1292017" cy="791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32"/>
          <p:cNvCxnSpPr>
            <a:cxnSpLocks/>
            <a:stCxn id="11" idx="1"/>
            <a:endCxn id="12" idx="3"/>
          </p:cNvCxnSpPr>
          <p:nvPr/>
        </p:nvCxnSpPr>
        <p:spPr bwMode="auto">
          <a:xfrm flipH="1" flipV="1">
            <a:off x="5308039" y="4221784"/>
            <a:ext cx="1292017" cy="136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34"/>
          <p:cNvCxnSpPr>
            <a:cxnSpLocks/>
            <a:stCxn id="11" idx="1"/>
          </p:cNvCxnSpPr>
          <p:nvPr/>
        </p:nvCxnSpPr>
        <p:spPr bwMode="auto">
          <a:xfrm flipH="1" flipV="1">
            <a:off x="5308039" y="5157192"/>
            <a:ext cx="1292017"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36"/>
          <p:cNvCxnSpPr>
            <a:cxnSpLocks/>
            <a:stCxn id="9" idx="1"/>
            <a:endCxn id="8" idx="3"/>
          </p:cNvCxnSpPr>
          <p:nvPr/>
        </p:nvCxnSpPr>
        <p:spPr bwMode="auto">
          <a:xfrm flipH="1">
            <a:off x="8472264" y="4653832"/>
            <a:ext cx="936104" cy="359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38"/>
          <p:cNvCxnSpPr>
            <a:cxnSpLocks/>
            <a:stCxn id="10" idx="1"/>
          </p:cNvCxnSpPr>
          <p:nvPr/>
        </p:nvCxnSpPr>
        <p:spPr bwMode="auto">
          <a:xfrm flipH="1" flipV="1">
            <a:off x="8472264" y="5013524"/>
            <a:ext cx="93610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40"/>
          <p:cNvCxnSpPr>
            <a:cxnSpLocks/>
            <a:stCxn id="12" idx="1"/>
            <a:endCxn id="14" idx="3"/>
          </p:cNvCxnSpPr>
          <p:nvPr/>
        </p:nvCxnSpPr>
        <p:spPr bwMode="auto">
          <a:xfrm flipH="1">
            <a:off x="2207568" y="4221784"/>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42"/>
          <p:cNvCxnSpPr>
            <a:cxnSpLocks/>
            <a:stCxn id="13" idx="1"/>
            <a:endCxn id="15" idx="3"/>
          </p:cNvCxnSpPr>
          <p:nvPr/>
        </p:nvCxnSpPr>
        <p:spPr bwMode="auto">
          <a:xfrm flipH="1">
            <a:off x="2207568" y="5157192"/>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600"/>
              <a:t>Exkurs: Woher kommen die Einträge in den Datenbanken oder Suchmaschinen?</a:t>
            </a:r>
            <a:endParaRPr sz="2900"/>
          </a:p>
        </p:txBody>
      </p:sp>
      <p:sp>
        <p:nvSpPr>
          <p:cNvPr id="5" name="Inhaltsplatzhalter 2"/>
          <p:cNvSpPr>
            <a:spLocks noGrp="1"/>
          </p:cNvSpPr>
          <p:nvPr>
            <p:ph idx="1"/>
          </p:nvPr>
        </p:nvSpPr>
        <p:spPr bwMode="auto"/>
        <p:txBody>
          <a:bodyPr/>
          <a:lstStyle/>
          <a:p>
            <a:pPr marL="0" indent="0">
              <a:buNone/>
              <a:defRPr/>
            </a:pPr>
            <a:r>
              <a:rPr lang="de-DE"/>
              <a:t>Eigene Indexierung:</a:t>
            </a:r>
            <a:endParaRPr/>
          </a:p>
          <a:p>
            <a:pPr>
              <a:defRPr/>
            </a:pPr>
            <a:r>
              <a:rPr lang="de-DE"/>
              <a:t>Anbieter indexiert selbst mit Web Crawlern. </a:t>
            </a:r>
          </a:p>
          <a:p>
            <a:pPr>
              <a:defRPr/>
            </a:pPr>
            <a:r>
              <a:rPr lang="de-DE"/>
              <a:t>Beispiel: Google Dataset Search</a:t>
            </a:r>
            <a:endParaRPr/>
          </a:p>
          <a:p>
            <a:pPr marL="0" indent="0">
              <a:buNone/>
              <a:defRPr/>
            </a:pPr>
            <a:endParaRPr lang="de-DE"/>
          </a:p>
          <a:p>
            <a:pPr marL="0" indent="0">
              <a:buNone/>
              <a:defRPr/>
            </a:pPr>
            <a:r>
              <a:rPr lang="de-DE"/>
              <a:t>Take Home Message:</a:t>
            </a:r>
            <a:endParaRPr/>
          </a:p>
          <a:p>
            <a:pPr marL="0" indent="0">
              <a:buNone/>
              <a:defRPr/>
            </a:pPr>
            <a:r>
              <a:rPr lang="de-DE"/>
              <a:t>Es gibt zwei verschiedene Wege, wie Plattformen Informationen über Forschungsdaten sammeln und durchsuchbar machen können. Mit beiden Ansätzen ist theoretisch eine Abdeckung sowohl spezialisierter als auch allgemeiner oder institutioneller Repositorien möglich. Wichtig ist, sich einen Überblick zu verschaffen, welche Repositorien recherchierbar sind. </a:t>
            </a:r>
            <a:endParaRPr/>
          </a:p>
          <a:p>
            <a:pPr>
              <a:defRPr/>
            </a:pPr>
            <a:endParaRPr lang="de-DE"/>
          </a:p>
          <a:p>
            <a:pPr>
              <a:defRPr/>
            </a:pPr>
            <a:endParaRPr lang="de-DE"/>
          </a:p>
          <a:p>
            <a:pPr marL="0" indent="0">
              <a:buNone/>
              <a:defRPr/>
            </a:pPr>
            <a:endParaRPr lang="de-DE"/>
          </a:p>
          <a:p>
            <a:pPr marL="0" indent="0">
              <a:buNone/>
              <a:defRPr/>
            </a:pPr>
            <a:endParaRPr lang="de-DE"/>
          </a:p>
          <a:p>
            <a:pPr marL="0" indent="0">
              <a:buNone/>
              <a:defRPr/>
            </a:pPr>
            <a:endParaRPr lang="de-DE" sz="24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600"/>
              <a:t>Exkurs: Woher kommen die Einträge in den Datenbanken oder Suchmaschinen?</a:t>
            </a:r>
            <a:endParaRPr sz="2900"/>
          </a:p>
        </p:txBody>
      </p:sp>
      <p:sp>
        <p:nvSpPr>
          <p:cNvPr id="5" name="Inhaltsplatzhalter 2"/>
          <p:cNvSpPr>
            <a:spLocks noGrp="1"/>
          </p:cNvSpPr>
          <p:nvPr>
            <p:ph idx="1"/>
          </p:nvPr>
        </p:nvSpPr>
        <p:spPr bwMode="auto"/>
        <p:txBody>
          <a:bodyPr/>
          <a:lstStyle/>
          <a:p>
            <a:pPr marL="0" indent="0">
              <a:buNone/>
              <a:defRPr/>
            </a:pPr>
            <a:r>
              <a:rPr lang="de-DE"/>
              <a:t>Übung: </a:t>
            </a:r>
            <a:endParaRPr/>
          </a:p>
          <a:p>
            <a:pPr marL="0" indent="0">
              <a:buNone/>
              <a:defRPr/>
            </a:pPr>
            <a:endParaRPr lang="de-DE"/>
          </a:p>
          <a:p>
            <a:pPr>
              <a:defRPr/>
            </a:pPr>
            <a:r>
              <a:rPr lang="de-DE"/>
              <a:t>Verschaffen Sie sich für eine Datenbank oder Suchmaschine einen Überblick, woher die Einträge kommen!</a:t>
            </a:r>
            <a:endParaRPr/>
          </a:p>
          <a:p>
            <a:pPr>
              <a:defRPr/>
            </a:pPr>
            <a:endParaRPr lang="de-DE"/>
          </a:p>
          <a:p>
            <a:pPr>
              <a:defRPr/>
            </a:pPr>
            <a:r>
              <a:rPr lang="de-DE"/>
              <a:t>Ist transparent, was indexiert wird?</a:t>
            </a:r>
            <a:endParaRPr/>
          </a:p>
          <a:p>
            <a:pPr>
              <a:defRPr/>
            </a:pPr>
            <a:endParaRPr lang="de-DE"/>
          </a:p>
          <a:p>
            <a:pPr>
              <a:defRPr/>
            </a:pPr>
            <a:r>
              <a:rPr lang="de-DE"/>
              <a:t>Finden Sie Datensätze aus</a:t>
            </a:r>
            <a:endParaRPr/>
          </a:p>
          <a:p>
            <a:pPr lvl="1">
              <a:defRPr/>
            </a:pPr>
            <a:r>
              <a:rPr lang="de-DE"/>
              <a:t>fachspezifischen Repositorien?</a:t>
            </a:r>
            <a:endParaRPr/>
          </a:p>
          <a:p>
            <a:pPr lvl="1">
              <a:defRPr/>
            </a:pPr>
            <a:r>
              <a:rPr lang="de-DE"/>
              <a:t>fachübergreifenden Repositorien?</a:t>
            </a:r>
            <a:endParaRPr/>
          </a:p>
          <a:p>
            <a:pPr lvl="1">
              <a:defRPr/>
            </a:pPr>
            <a:r>
              <a:rPr lang="de-DE"/>
              <a:t>institutionellen Repositorien?</a:t>
            </a:r>
            <a:endParaRPr/>
          </a:p>
          <a:p>
            <a:pPr>
              <a:defRPr/>
            </a:pPr>
            <a:endParaRPr lang="de-DE"/>
          </a:p>
          <a:p>
            <a:pPr marL="0" indent="0">
              <a:buNone/>
              <a:defRPr/>
            </a:pPr>
            <a:endParaRPr lang="de-DE"/>
          </a:p>
          <a:p>
            <a:pPr marL="0" indent="0">
              <a:buNone/>
              <a:defRPr/>
            </a:pPr>
            <a:endParaRPr lang="de-DE"/>
          </a:p>
          <a:p>
            <a:pPr marL="0" indent="0">
              <a:buNone/>
              <a:defRPr/>
            </a:pPr>
            <a:endParaRPr lang="de-DE" sz="24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Daten finden – Zukunftsmusik </a:t>
            </a:r>
            <a:endParaRPr/>
          </a:p>
        </p:txBody>
      </p:sp>
      <p:sp>
        <p:nvSpPr>
          <p:cNvPr id="5" name="Inhaltsplatzhalter 2"/>
          <p:cNvSpPr>
            <a:spLocks noGrp="1"/>
          </p:cNvSpPr>
          <p:nvPr>
            <p:ph idx="1"/>
          </p:nvPr>
        </p:nvSpPr>
        <p:spPr bwMode="auto"/>
        <p:txBody>
          <a:bodyPr/>
          <a:lstStyle/>
          <a:p>
            <a:pPr marL="0" indent="0">
              <a:buNone/>
              <a:defRPr/>
            </a:pPr>
            <a:r>
              <a:rPr lang="de-DE"/>
              <a:t>GeRDI (Generic Research Data Initiative)</a:t>
            </a:r>
            <a:br>
              <a:rPr lang="de-DE"/>
            </a:br>
            <a:r>
              <a:rPr lang="de-DE" u="sng">
                <a:hlinkClick r:id="rId3"/>
              </a:rPr>
              <a:t>https://www.gerdi-project.eu/about-gerdi/</a:t>
            </a:r>
            <a:r>
              <a:rPr lang="de-DE"/>
              <a:t> </a:t>
            </a:r>
            <a:endParaRPr/>
          </a:p>
          <a:p>
            <a:pPr marL="0" indent="0">
              <a:buNone/>
              <a:defRPr/>
            </a:pPr>
            <a:r>
              <a:rPr lang="de-DE"/>
              <a:t>GeRDI setzt sich zum Ziel, Forschungsdaten aus Deutschland zu erfassen und recherchierbar zu machen (OAI Service Provider). Gleichzeitig wird GeRDI seinen Index mit B2Find (EU Datenbank für Datensätze) teilen. </a:t>
            </a:r>
            <a:endParaRPr/>
          </a:p>
          <a:p>
            <a:pPr marL="0" indent="0">
              <a:buNone/>
              <a:defRPr/>
            </a:pPr>
            <a:r>
              <a:rPr lang="de-DE"/>
              <a:t>Aktuell (Stand Juli 2019) ist die GeRDI Suche noch in Entwicklung.</a:t>
            </a:r>
            <a:endParaRPr/>
          </a:p>
          <a:p>
            <a:pPr marL="0" indent="0">
              <a:buNone/>
              <a:defRPr/>
            </a:pPr>
            <a:endParaRPr lang="de-DE"/>
          </a:p>
          <a:p>
            <a:pPr marL="0" indent="0">
              <a:buNone/>
              <a:defRPr/>
            </a:pPr>
            <a:endParaRPr lang="de-DE"/>
          </a:p>
        </p:txBody>
      </p:sp>
      <p:pic>
        <p:nvPicPr>
          <p:cNvPr id="6" name="Grafik 3"/>
          <p:cNvPicPr>
            <a:picLocks noChangeAspect="1"/>
          </p:cNvPicPr>
          <p:nvPr/>
        </p:nvPicPr>
        <p:blipFill>
          <a:blip r:embed="rId4"/>
          <a:stretch/>
        </p:blipFill>
        <p:spPr bwMode="auto">
          <a:xfrm>
            <a:off x="7104112" y="564692"/>
            <a:ext cx="1952625" cy="1047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i="1"/>
              <a:t>„Ich habe eine klare Vorstellung davon, was ich haben möchte.“</a:t>
            </a:r>
            <a:endParaRPr lang="de-DE"/>
          </a:p>
        </p:txBody>
      </p:sp>
      <p:sp>
        <p:nvSpPr>
          <p:cNvPr id="5" name="Inhaltsplatzhalter 2"/>
          <p:cNvSpPr>
            <a:spLocks noGrp="1"/>
          </p:cNvSpPr>
          <p:nvPr>
            <p:ph idx="1"/>
          </p:nvPr>
        </p:nvSpPr>
        <p:spPr bwMode="auto"/>
        <p:txBody>
          <a:bodyPr/>
          <a:lstStyle/>
          <a:p>
            <a:pPr marL="0" indent="0">
              <a:buNone/>
              <a:defRPr/>
            </a:pPr>
            <a:r>
              <a:rPr lang="de-DE"/>
              <a:t>Fachspezifische Suchen	</a:t>
            </a:r>
            <a:r>
              <a:rPr lang="de-DE">
                <a:latin typeface="Arial"/>
                <a:cs typeface="Arial"/>
              </a:rPr>
              <a:t>►</a:t>
            </a:r>
            <a:r>
              <a:rPr lang="de-DE"/>
              <a:t> Suche direkt in Spezialdatenbanken</a:t>
            </a:r>
            <a:br>
              <a:rPr lang="de-DE"/>
            </a:br>
            <a:r>
              <a:rPr lang="de-DE"/>
              <a:t/>
            </a:r>
            <a:br>
              <a:rPr lang="de-DE"/>
            </a:br>
            <a:r>
              <a:rPr lang="de-DE"/>
              <a:t/>
            </a:r>
            <a:br>
              <a:rPr lang="de-DE"/>
            </a:br>
            <a:r>
              <a:rPr lang="de-DE"/>
              <a:t>Herausforderung: Die richtige Datenbank finden</a:t>
            </a:r>
            <a:endParaRPr/>
          </a:p>
          <a:p>
            <a:pPr>
              <a:defRPr/>
            </a:pPr>
            <a:r>
              <a:rPr lang="de-DE"/>
              <a:t>Oft sind etablierte Datenbanken bereits bekannt</a:t>
            </a:r>
            <a:endParaRPr/>
          </a:p>
          <a:p>
            <a:pPr>
              <a:defRPr/>
            </a:pPr>
            <a:r>
              <a:rPr lang="de-DE"/>
              <a:t>Repository Finder</a:t>
            </a:r>
            <a:br>
              <a:rPr lang="de-DE"/>
            </a:br>
            <a:r>
              <a:rPr lang="de-DE" u="sng">
                <a:hlinkClick r:id="rId2"/>
              </a:rPr>
              <a:t>https://repositoryfinder.datacite.org/</a:t>
            </a:r>
            <a:r>
              <a:rPr lang="de-DE"/>
              <a:t> </a:t>
            </a:r>
            <a:br>
              <a:rPr lang="de-DE"/>
            </a:br>
            <a:r>
              <a:rPr lang="de-DE"/>
              <a:t>(greift auf </a:t>
            </a:r>
            <a:r>
              <a:rPr lang="de-DE" u="sng">
                <a:hlinkClick r:id="rId3"/>
              </a:rPr>
              <a:t>https://www.re3data.org/</a:t>
            </a:r>
            <a:r>
              <a:rPr lang="de-DE"/>
              <a:t> zu)</a:t>
            </a:r>
            <a:endParaRPr/>
          </a:p>
          <a:p>
            <a:pPr>
              <a:defRPr/>
            </a:pPr>
            <a:r>
              <a:rPr lang="de-DE"/>
              <a:t>DBIS (Datenbankinformationssystem)</a:t>
            </a:r>
            <a:endParaRPr/>
          </a:p>
          <a:p>
            <a:pPr>
              <a:defRPr/>
            </a:pPr>
            <a:r>
              <a:rPr lang="de-DE"/>
              <a:t>Evtl. auch Suche in fachspezifischen</a:t>
            </a:r>
            <a:br>
              <a:rPr lang="de-DE"/>
            </a:br>
            <a:r>
              <a:rPr lang="de-DE"/>
              <a:t>Data Journals </a:t>
            </a:r>
            <a:br>
              <a:rPr lang="de-DE"/>
            </a:br>
            <a:r>
              <a:rPr lang="de-DE"/>
              <a:t>(</a:t>
            </a:r>
            <a:r>
              <a:rPr lang="de-DE" u="sng">
                <a:hlinkClick r:id="rId4"/>
              </a:rPr>
              <a:t>https://www.forschungsdaten.org/</a:t>
            </a:r>
            <a:r>
              <a:rPr lang="de-DE">
                <a:hlinkClick r:id="rId4"/>
              </a:rPr>
              <a:t/>
            </a:r>
            <a:br>
              <a:rPr lang="de-DE">
                <a:hlinkClick r:id="rId4"/>
              </a:rPr>
            </a:br>
            <a:r>
              <a:rPr lang="de-DE" u="sng">
                <a:hlinkClick r:id="rId4"/>
              </a:rPr>
              <a:t>index.php/Data_Journals</a:t>
            </a:r>
            <a:r>
              <a:rPr lang="de-DE"/>
              <a:t> )</a:t>
            </a:r>
            <a:endParaRPr/>
          </a:p>
          <a:p>
            <a:pPr marL="0" indent="0">
              <a:buNone/>
              <a:defRPr/>
            </a:pPr>
            <a:endParaRPr lang="de-DE"/>
          </a:p>
          <a:p>
            <a:pPr marL="0" indent="0">
              <a:buNone/>
              <a:defRPr/>
            </a:pPr>
            <a:endParaRPr lang="de-DE" sz="2400" i="1"/>
          </a:p>
        </p:txBody>
      </p:sp>
      <p:pic>
        <p:nvPicPr>
          <p:cNvPr id="6" name="Grafik 2"/>
          <p:cNvPicPr>
            <a:picLocks noChangeAspect="1"/>
          </p:cNvPicPr>
          <p:nvPr/>
        </p:nvPicPr>
        <p:blipFill>
          <a:blip r:embed="rId5"/>
          <a:stretch/>
        </p:blipFill>
        <p:spPr bwMode="auto">
          <a:xfrm>
            <a:off x="7505623" y="2171700"/>
            <a:ext cx="4037224" cy="1617340"/>
          </a:xfrm>
          <a:prstGeom prst="rect">
            <a:avLst/>
          </a:prstGeom>
        </p:spPr>
      </p:pic>
      <p:pic>
        <p:nvPicPr>
          <p:cNvPr id="7" name="Grafik 5"/>
          <p:cNvPicPr>
            <a:picLocks noChangeAspect="1"/>
          </p:cNvPicPr>
          <p:nvPr/>
        </p:nvPicPr>
        <p:blipFill>
          <a:blip r:embed="rId6"/>
          <a:srcRect b="28882"/>
          <a:stretch/>
        </p:blipFill>
        <p:spPr bwMode="auto">
          <a:xfrm>
            <a:off x="6096000" y="3789040"/>
            <a:ext cx="4259407" cy="2880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i="1"/>
              <a:t>„Ich habe eine klare Vorstellung davon, was ich haben möchte.“</a:t>
            </a:r>
            <a:endParaRPr lang="de-DE"/>
          </a:p>
        </p:txBody>
      </p:sp>
      <p:sp>
        <p:nvSpPr>
          <p:cNvPr id="5" name="Inhaltsplatzhalter 2"/>
          <p:cNvSpPr>
            <a:spLocks noGrp="1"/>
          </p:cNvSpPr>
          <p:nvPr>
            <p:ph idx="1"/>
          </p:nvPr>
        </p:nvSpPr>
        <p:spPr bwMode="auto"/>
        <p:txBody>
          <a:bodyPr/>
          <a:lstStyle/>
          <a:p>
            <a:pPr marL="0" indent="0">
              <a:buNone/>
              <a:defRPr/>
            </a:pPr>
            <a:r>
              <a:rPr lang="de-DE"/>
              <a:t>Suche direkt in Spezialdatenbanken</a:t>
            </a:r>
            <a:endParaRPr/>
          </a:p>
          <a:p>
            <a:pPr>
              <a:defRPr/>
            </a:pPr>
            <a:r>
              <a:rPr lang="de-DE"/>
              <a:t>Spezialdatenbanken bieten homogenere Daten und Metadaten. Während in allgemeinen Datenbanken nur eine Überblickssuche realistisch ist, kann in Spezialdatenbanken eine systematische Recherche durchgeführt werden.</a:t>
            </a:r>
            <a:endParaRPr/>
          </a:p>
          <a:p>
            <a:pPr>
              <a:defRPr/>
            </a:pPr>
            <a:r>
              <a:rPr lang="de-DE"/>
              <a:t>Meist findet man mit Spezialdatenbanken schneller Datensätze, die in auswertbaren (idealerweise standardisierten) Formaten vorliegen. </a:t>
            </a:r>
            <a:endParaRPr/>
          </a:p>
          <a:p>
            <a:pPr>
              <a:defRPr/>
            </a:pPr>
            <a:r>
              <a:rPr lang="de-DE"/>
              <a:t>Spezialdatenbanken unterstützen fachspezifische erweiterte Suchen:</a:t>
            </a:r>
            <a:endParaRPr/>
          </a:p>
        </p:txBody>
      </p:sp>
      <p:pic>
        <p:nvPicPr>
          <p:cNvPr id="6" name="Grafik 1"/>
          <p:cNvPicPr>
            <a:picLocks noChangeAspect="1"/>
          </p:cNvPicPr>
          <p:nvPr/>
        </p:nvPicPr>
        <p:blipFill>
          <a:blip r:embed="rId2"/>
          <a:stretch/>
        </p:blipFill>
        <p:spPr bwMode="auto">
          <a:xfrm>
            <a:off x="5375920" y="3880709"/>
            <a:ext cx="5904656" cy="2810129"/>
          </a:xfrm>
          <a:prstGeom prst="rect">
            <a:avLst/>
          </a:prstGeom>
        </p:spPr>
      </p:pic>
      <p:pic>
        <p:nvPicPr>
          <p:cNvPr id="7" name="Grafik 7"/>
          <p:cNvPicPr>
            <a:picLocks noChangeAspect="1"/>
          </p:cNvPicPr>
          <p:nvPr/>
        </p:nvPicPr>
        <p:blipFill>
          <a:blip r:embed="rId3"/>
          <a:stretch/>
        </p:blipFill>
        <p:spPr bwMode="auto">
          <a:xfrm>
            <a:off x="971436" y="4149079"/>
            <a:ext cx="4124325" cy="638175"/>
          </a:xfrm>
          <a:prstGeom prst="rect">
            <a:avLst/>
          </a:prstGeom>
        </p:spPr>
      </p:pic>
      <p:sp>
        <p:nvSpPr>
          <p:cNvPr id="8" name="Rechteck 8"/>
          <p:cNvSpPr/>
          <p:nvPr/>
        </p:nvSpPr>
        <p:spPr bwMode="auto">
          <a:xfrm>
            <a:off x="971436" y="4765253"/>
            <a:ext cx="3913250" cy="369332"/>
          </a:xfrm>
          <a:prstGeom prst="rect">
            <a:avLst/>
          </a:prstGeom>
        </p:spPr>
        <p:txBody>
          <a:bodyPr wrap="none">
            <a:spAutoFit/>
          </a:bodyPr>
          <a:lstStyle/>
          <a:p>
            <a:pPr>
              <a:defRPr/>
            </a:pPr>
            <a:r>
              <a:rPr lang="de-DE"/>
              <a:t>(</a:t>
            </a:r>
            <a:r>
              <a:rPr lang="de-DE" u="sng">
                <a:hlinkClick r:id="rId4"/>
              </a:rPr>
              <a:t>https://www.ncbi.nlm.nih.gov/gene/</a:t>
            </a:r>
            <a:r>
              <a:rPr lang="de-DE"/>
              <a:t>)</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Recherche in einer Datenbank</a:t>
            </a:r>
            <a:endParaRPr/>
          </a:p>
        </p:txBody>
      </p:sp>
      <p:sp>
        <p:nvSpPr>
          <p:cNvPr id="5" name="Inhaltsplatzhalter 2"/>
          <p:cNvSpPr>
            <a:spLocks noGrp="1"/>
          </p:cNvSpPr>
          <p:nvPr>
            <p:ph idx="1"/>
          </p:nvPr>
        </p:nvSpPr>
        <p:spPr bwMode="auto"/>
        <p:txBody>
          <a:bodyPr/>
          <a:lstStyle/>
          <a:p>
            <a:pPr marL="0" indent="0">
              <a:buNone/>
              <a:defRPr/>
            </a:pPr>
            <a:r>
              <a:rPr lang="de-DE"/>
              <a:t>Erstellen und Verfeinern einer Suchanfrage</a:t>
            </a:r>
            <a:endParaRPr/>
          </a:p>
          <a:p>
            <a:pPr>
              <a:defRPr/>
            </a:pPr>
            <a:r>
              <a:rPr lang="de-DE"/>
              <a:t>Suchstrategien für Literatur sind meist auch für Datenrecherchen anwendbar.</a:t>
            </a:r>
            <a:endParaRPr/>
          </a:p>
          <a:p>
            <a:pPr>
              <a:defRPr/>
            </a:pPr>
            <a:endParaRPr lang="de-DE"/>
          </a:p>
          <a:p>
            <a:pPr marL="0" indent="0">
              <a:buNone/>
              <a:defRPr/>
            </a:pPr>
            <a:r>
              <a:rPr lang="de-DE"/>
              <a:t>Informieren Sie sich, welche Suchmöglichkeiten von einer Datenbank unterstützt werden!</a:t>
            </a:r>
            <a:endParaRPr/>
          </a:p>
          <a:p>
            <a:pPr marL="0" indent="0">
              <a:buNone/>
              <a:defRPr/>
            </a:pPr>
            <a:endParaRPr lang="de-DE"/>
          </a:p>
          <a:p>
            <a:pPr marL="0" indent="0">
              <a:buNone/>
              <a:defRPr/>
            </a:pPr>
            <a:r>
              <a:rPr lang="de-DE"/>
              <a:t>Allgemeine Funktionen bei Recherchen:</a:t>
            </a:r>
            <a:endParaRPr/>
          </a:p>
          <a:p>
            <a:pPr>
              <a:defRPr/>
            </a:pPr>
            <a:r>
              <a:rPr lang="de-DE"/>
              <a:t>Trunkierung</a:t>
            </a:r>
            <a:endParaRPr/>
          </a:p>
          <a:p>
            <a:pPr>
              <a:defRPr/>
            </a:pPr>
            <a:r>
              <a:rPr lang="de-DE"/>
              <a:t>Erweiterung um Synonyme / Suche mit definierten Schlagwörtern</a:t>
            </a:r>
            <a:endParaRPr/>
          </a:p>
          <a:p>
            <a:pPr>
              <a:defRPr/>
            </a:pPr>
            <a:r>
              <a:rPr lang="de-DE"/>
              <a:t>Boole‘sche Operatoren</a:t>
            </a:r>
            <a:endParaRPr/>
          </a:p>
          <a:p>
            <a:pPr>
              <a:defRPr/>
            </a:pPr>
            <a:r>
              <a:rPr lang="de-DE"/>
              <a:t>Analysieren und Verfeinern mit Facetten</a:t>
            </a:r>
            <a:endParaRPr/>
          </a:p>
          <a:p>
            <a:pPr>
              <a:defRPr/>
            </a:pPr>
            <a:r>
              <a:rPr lang="de-DE"/>
              <a:t>…</a:t>
            </a:r>
            <a:endParaRPr/>
          </a:p>
          <a:p>
            <a:pPr marL="0" indent="0">
              <a:buNone/>
              <a:defRPr/>
            </a:pPr>
            <a:r>
              <a:rPr lang="de-DE"/>
              <a:t>Wichtige Suchanfragen sollten iterativ optimiert werden!</a:t>
            </a:r>
            <a:endParaRPr/>
          </a:p>
          <a:p>
            <a:pP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Agenda</a:t>
            </a:r>
          </a:p>
        </p:txBody>
      </p:sp>
      <p:sp>
        <p:nvSpPr>
          <p:cNvPr id="5" name="Inhaltsplatzhalter 2"/>
          <p:cNvSpPr>
            <a:spLocks noGrp="1"/>
          </p:cNvSpPr>
          <p:nvPr>
            <p:ph idx="1"/>
          </p:nvPr>
        </p:nvSpPr>
        <p:spPr bwMode="auto"/>
        <p:txBody>
          <a:bodyPr>
            <a:normAutofit/>
          </a:bodyPr>
          <a:lstStyle/>
          <a:p>
            <a:pPr>
              <a:defRPr/>
            </a:pPr>
            <a:r>
              <a:rPr lang="de-DE" dirty="0" smtClean="0"/>
              <a:t>Nutzbarkeit von Forschungsdaten</a:t>
            </a:r>
            <a:endParaRPr dirty="0"/>
          </a:p>
          <a:p>
            <a:pPr>
              <a:defRPr/>
            </a:pPr>
            <a:endParaRPr lang="de-DE" dirty="0"/>
          </a:p>
          <a:p>
            <a:pPr>
              <a:defRPr/>
            </a:pPr>
            <a:r>
              <a:rPr lang="de-DE" dirty="0" err="1"/>
              <a:t>Use</a:t>
            </a:r>
            <a:r>
              <a:rPr lang="de-DE" dirty="0"/>
              <a:t> Cases für die Datenrecherche</a:t>
            </a:r>
            <a:endParaRPr dirty="0"/>
          </a:p>
          <a:p>
            <a:pPr lvl="1">
              <a:defRPr/>
            </a:pPr>
            <a:r>
              <a:rPr lang="de-DE" i="1" dirty="0"/>
              <a:t>„Ich suche nur Literatur und finde dort Hinweise auf verlinkte Datensätze.“</a:t>
            </a:r>
            <a:endParaRPr dirty="0"/>
          </a:p>
          <a:p>
            <a:pPr lvl="1">
              <a:defRPr/>
            </a:pPr>
            <a:r>
              <a:rPr lang="de-DE" i="1" dirty="0"/>
              <a:t>„Ich möchte wissen, welche Daten es zu einem Thema gibt.“ </a:t>
            </a:r>
          </a:p>
          <a:p>
            <a:pPr lvl="1">
              <a:defRPr/>
            </a:pPr>
            <a:r>
              <a:rPr lang="de-DE" i="1" dirty="0"/>
              <a:t>„Ich habe eine klare Vorstellung davon, was ich haben möchte.“</a:t>
            </a:r>
            <a:endParaRPr lang="de-DE" dirty="0"/>
          </a:p>
          <a:p>
            <a:pPr>
              <a:defRPr/>
            </a:pPr>
            <a:endParaRPr lang="de-DE" dirty="0"/>
          </a:p>
          <a:p>
            <a:pPr>
              <a:defRPr/>
            </a:pPr>
            <a:r>
              <a:rPr lang="de-DE" dirty="0"/>
              <a:t>Nachnutzung von </a:t>
            </a:r>
            <a:r>
              <a:rPr lang="de-DE" dirty="0" smtClean="0"/>
              <a:t>Daten</a:t>
            </a:r>
          </a:p>
          <a:p>
            <a:pPr lvl="1">
              <a:defRPr/>
            </a:pPr>
            <a:r>
              <a:rPr lang="de-DE" dirty="0"/>
              <a:t>Qualität der </a:t>
            </a:r>
            <a:r>
              <a:rPr lang="de-DE" dirty="0" smtClean="0"/>
              <a:t>Daten</a:t>
            </a:r>
          </a:p>
          <a:p>
            <a:pPr lvl="1">
              <a:defRPr/>
            </a:pPr>
            <a:r>
              <a:rPr lang="de-DE" dirty="0" smtClean="0"/>
              <a:t>Verwaltung </a:t>
            </a:r>
            <a:r>
              <a:rPr lang="de-DE" dirty="0"/>
              <a:t>von </a:t>
            </a:r>
            <a:r>
              <a:rPr lang="de-DE" dirty="0" smtClean="0"/>
              <a:t>Datenpublikationen</a:t>
            </a:r>
          </a:p>
          <a:p>
            <a:pPr lvl="1">
              <a:defRPr/>
            </a:pPr>
            <a:r>
              <a:rPr lang="de-DE" dirty="0" smtClean="0"/>
              <a:t>Datenzitation</a:t>
            </a:r>
          </a:p>
          <a:p>
            <a:pPr lvl="1">
              <a:defRPr/>
            </a:pPr>
            <a:r>
              <a:rPr lang="de-DE" dirty="0" smtClean="0"/>
              <a:t>Lizenzen</a:t>
            </a:r>
            <a:endParaRPr lang="de-DE" dirty="0"/>
          </a:p>
          <a:p>
            <a:pPr lvl="1">
              <a:defRPr/>
            </a:pPr>
            <a:endParaRPr lang="de-DE" dirty="0" smtClean="0"/>
          </a:p>
          <a:p>
            <a:pPr marL="0" indent="0">
              <a:buNone/>
              <a:defRPr/>
            </a:pPr>
            <a:endParaRPr lang="de-DE" sz="24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Recherche in einer Datenbank</a:t>
            </a:r>
            <a:endParaRPr/>
          </a:p>
        </p:txBody>
      </p:sp>
      <p:sp>
        <p:nvSpPr>
          <p:cNvPr id="5" name="Inhaltsplatzhalter 2"/>
          <p:cNvSpPr>
            <a:spLocks noGrp="1"/>
          </p:cNvSpPr>
          <p:nvPr>
            <p:ph idx="1"/>
          </p:nvPr>
        </p:nvSpPr>
        <p:spPr bwMode="auto"/>
        <p:txBody>
          <a:bodyPr/>
          <a:lstStyle/>
          <a:p>
            <a:pPr marL="0" indent="0">
              <a:buNone/>
              <a:defRPr/>
            </a:pPr>
            <a:r>
              <a:rPr lang="de-DE"/>
              <a:t>Datenspezifische Funktionen bei Recherchen:</a:t>
            </a:r>
            <a:endParaRPr/>
          </a:p>
          <a:p>
            <a:pPr marL="0" indent="0">
              <a:buNone/>
              <a:defRPr/>
            </a:pPr>
            <a:endParaRPr lang="de-DE"/>
          </a:p>
          <a:p>
            <a:pPr>
              <a:defRPr/>
            </a:pPr>
            <a:r>
              <a:rPr lang="de-DE"/>
              <a:t>Einschränkung nach Parametern, </a:t>
            </a:r>
            <a:br>
              <a:rPr lang="de-DE"/>
            </a:br>
            <a:r>
              <a:rPr lang="de-DE"/>
              <a:t>z. B. Temperatur, GPS-Koordinaten,</a:t>
            </a:r>
            <a:br>
              <a:rPr lang="de-DE"/>
            </a:br>
            <a:r>
              <a:rPr lang="de-DE"/>
              <a:t>…</a:t>
            </a:r>
            <a:endParaRPr/>
          </a:p>
          <a:p>
            <a:pPr>
              <a:defRPr/>
            </a:pPr>
            <a:r>
              <a:rPr lang="de-DE"/>
              <a:t>Einschränkungen auf Typen von</a:t>
            </a:r>
            <a:br>
              <a:rPr lang="de-DE"/>
            </a:br>
            <a:r>
              <a:rPr lang="de-DE"/>
              <a:t>Experimenten</a:t>
            </a:r>
            <a:endParaRPr/>
          </a:p>
          <a:p>
            <a:pPr>
              <a:defRPr/>
            </a:pPr>
            <a:r>
              <a:rPr lang="de-DE"/>
              <a:t>Einschränkung auf bestimmte</a:t>
            </a:r>
            <a:br>
              <a:rPr lang="de-DE"/>
            </a:br>
            <a:r>
              <a:rPr lang="de-DE"/>
              <a:t>Dateiformate</a:t>
            </a:r>
            <a:endParaRPr/>
          </a:p>
          <a:p>
            <a:pPr>
              <a:defRPr/>
            </a:pPr>
            <a:r>
              <a:rPr lang="de-DE"/>
              <a:t>…</a:t>
            </a:r>
            <a:endParaRPr/>
          </a:p>
          <a:p>
            <a:pPr>
              <a:defRPr/>
            </a:pPr>
            <a:endParaRPr lang="de-DE"/>
          </a:p>
          <a:p>
            <a:pPr marL="0" indent="0">
              <a:buNone/>
              <a:defRPr/>
            </a:pPr>
            <a:r>
              <a:rPr lang="de-DE"/>
              <a:t>Es lohnt sich, sich mit den Möglichkeiten </a:t>
            </a:r>
            <a:endParaRPr/>
          </a:p>
          <a:p>
            <a:pPr marL="0" indent="0">
              <a:buNone/>
              <a:defRPr/>
            </a:pPr>
            <a:r>
              <a:rPr lang="de-DE"/>
              <a:t>der Plattformen vertraut zu machen!</a:t>
            </a:r>
            <a:endParaRPr/>
          </a:p>
          <a:p>
            <a:pPr marL="0" indent="0">
              <a:buNone/>
              <a:defRPr/>
            </a:pPr>
            <a:endParaRPr lang="de-DE"/>
          </a:p>
        </p:txBody>
      </p:sp>
      <p:sp>
        <p:nvSpPr>
          <p:cNvPr id="6" name="Rechteck 4"/>
          <p:cNvSpPr/>
          <p:nvPr/>
        </p:nvSpPr>
        <p:spPr bwMode="auto">
          <a:xfrm>
            <a:off x="6384032" y="5805264"/>
            <a:ext cx="5113900" cy="369332"/>
          </a:xfrm>
          <a:prstGeom prst="rect">
            <a:avLst/>
          </a:prstGeom>
        </p:spPr>
        <p:txBody>
          <a:bodyPr wrap="none">
            <a:spAutoFit/>
          </a:bodyPr>
          <a:lstStyle/>
          <a:p>
            <a:pPr>
              <a:defRPr/>
            </a:pPr>
            <a:r>
              <a:rPr lang="de-DE"/>
              <a:t>(</a:t>
            </a:r>
            <a:r>
              <a:rPr lang="de-DE" u="sng">
                <a:hlinkClick r:id="rId2"/>
              </a:rPr>
              <a:t>http://www.crystallography.net/cod/search.html</a:t>
            </a:r>
            <a:r>
              <a:rPr lang="de-DE"/>
              <a:t>) </a:t>
            </a:r>
            <a:endParaRPr/>
          </a:p>
        </p:txBody>
      </p:sp>
      <p:pic>
        <p:nvPicPr>
          <p:cNvPr id="7" name="Grafik 5"/>
          <p:cNvPicPr>
            <a:picLocks noChangeAspect="1"/>
          </p:cNvPicPr>
          <p:nvPr/>
        </p:nvPicPr>
        <p:blipFill>
          <a:blip r:embed="rId3"/>
          <a:stretch/>
        </p:blipFill>
        <p:spPr bwMode="auto">
          <a:xfrm>
            <a:off x="6240016" y="365126"/>
            <a:ext cx="5153814" cy="5440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Lassen Sie Datenbanken für sich arbeiten!</a:t>
            </a:r>
            <a:endParaRPr/>
          </a:p>
        </p:txBody>
      </p:sp>
      <p:sp>
        <p:nvSpPr>
          <p:cNvPr id="5" name="Inhaltsplatzhalter 2"/>
          <p:cNvSpPr>
            <a:spLocks noGrp="1"/>
          </p:cNvSpPr>
          <p:nvPr>
            <p:ph idx="1"/>
          </p:nvPr>
        </p:nvSpPr>
        <p:spPr bwMode="auto"/>
        <p:txBody>
          <a:bodyPr/>
          <a:lstStyle/>
          <a:p>
            <a:pPr marL="0" indent="0">
              <a:buNone/>
              <a:defRPr/>
            </a:pPr>
            <a:r>
              <a:rPr lang="de-DE"/>
              <a:t>Fachspezifische Datenbanken bieten oft Tools für die weitere Auswertung:</a:t>
            </a:r>
            <a:endParaRPr/>
          </a:p>
          <a:p>
            <a:pPr>
              <a:defRPr/>
            </a:pPr>
            <a:r>
              <a:rPr lang="de-DE"/>
              <a:t>Visualisierung</a:t>
            </a:r>
            <a:endParaRPr/>
          </a:p>
          <a:p>
            <a:pPr>
              <a:defRPr/>
            </a:pPr>
            <a:r>
              <a:rPr lang="de-DE"/>
              <a:t>Validierung (Dateiformat und inhaltlich)</a:t>
            </a:r>
            <a:endParaRPr/>
          </a:p>
          <a:p>
            <a:pPr>
              <a:defRPr/>
            </a:pPr>
            <a:r>
              <a:rPr lang="de-DE"/>
              <a:t>Verknüpfung mit Daten aus anderen Repositorien</a:t>
            </a:r>
            <a:endParaRPr/>
          </a:p>
          <a:p>
            <a:pPr>
              <a:defRPr/>
            </a:pPr>
            <a:r>
              <a:rPr lang="de-DE"/>
              <a:t>Statistische Auswertungen</a:t>
            </a:r>
            <a:endParaRPr/>
          </a:p>
          <a:p>
            <a:pPr>
              <a:defRPr/>
            </a:pPr>
            <a:r>
              <a:rPr lang="de-DE"/>
              <a:t>Analyse spezieller Aspekte</a:t>
            </a:r>
            <a:endParaRPr/>
          </a:p>
          <a:p>
            <a:pPr>
              <a:defRPr/>
            </a:pPr>
            <a:r>
              <a:rPr lang="de-DE"/>
              <a:t>Export in andere Programme</a:t>
            </a:r>
            <a:endParaRPr/>
          </a:p>
          <a:p>
            <a:pPr>
              <a:defRPr/>
            </a:pPr>
            <a:r>
              <a:rPr lang="de-DE"/>
              <a:t>Bulk-Download, laufende Synchronisierung der Datenbank</a:t>
            </a:r>
            <a:endParaRPr/>
          </a:p>
          <a:p>
            <a:pPr>
              <a:defRPr/>
            </a:pPr>
            <a:r>
              <a:rPr lang="de-DE"/>
              <a:t>…</a:t>
            </a:r>
            <a:endParaRPr/>
          </a:p>
          <a:p>
            <a:pPr marL="0" indent="0">
              <a:buNone/>
              <a:defRPr/>
            </a:pPr>
            <a:endParaRPr lang="de-DE"/>
          </a:p>
          <a:p>
            <a:pP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Lassen Sie Datenbanken für sich arbeiten!</a:t>
            </a:r>
            <a:endParaRPr/>
          </a:p>
        </p:txBody>
      </p:sp>
      <p:sp>
        <p:nvSpPr>
          <p:cNvPr id="5" name="Inhaltsplatzhalter 2"/>
          <p:cNvSpPr>
            <a:spLocks noGrp="1"/>
          </p:cNvSpPr>
          <p:nvPr>
            <p:ph idx="1"/>
          </p:nvPr>
        </p:nvSpPr>
        <p:spPr bwMode="auto"/>
        <p:txBody>
          <a:bodyPr/>
          <a:lstStyle/>
          <a:p>
            <a:pPr marL="0" indent="0">
              <a:buNone/>
              <a:defRPr/>
            </a:pPr>
            <a:r>
              <a:rPr lang="de-DE"/>
              <a:t>Beispiel: Biological Magnetic Resonance Data Bank (</a:t>
            </a:r>
            <a:r>
              <a:rPr lang="de-DE" u="sng">
                <a:hlinkClick r:id="rId2"/>
              </a:rPr>
              <a:t>http://www.bmrb.wisc.edu/</a:t>
            </a:r>
            <a:r>
              <a:rPr lang="de-DE"/>
              <a:t>) </a:t>
            </a:r>
            <a:endParaRPr/>
          </a:p>
          <a:p>
            <a:pPr>
              <a:defRPr/>
            </a:pPr>
            <a:endParaRPr lang="de-DE"/>
          </a:p>
          <a:p>
            <a:pPr marL="0" indent="0">
              <a:buNone/>
              <a:defRPr/>
            </a:pPr>
            <a:endParaRPr lang="de-DE"/>
          </a:p>
        </p:txBody>
      </p:sp>
      <p:pic>
        <p:nvPicPr>
          <p:cNvPr id="6" name="Grafik 3"/>
          <p:cNvPicPr>
            <a:picLocks noChangeAspect="1"/>
          </p:cNvPicPr>
          <p:nvPr/>
        </p:nvPicPr>
        <p:blipFill>
          <a:blip r:embed="rId3"/>
          <a:stretch/>
        </p:blipFill>
        <p:spPr bwMode="auto">
          <a:xfrm>
            <a:off x="407368" y="1733551"/>
            <a:ext cx="2191312" cy="4143722"/>
          </a:xfrm>
          <a:prstGeom prst="rect">
            <a:avLst/>
          </a:prstGeom>
        </p:spPr>
      </p:pic>
      <p:sp>
        <p:nvSpPr>
          <p:cNvPr id="7" name="Pfeil nach rechts 4"/>
          <p:cNvSpPr/>
          <p:nvPr/>
        </p:nvSpPr>
        <p:spPr bwMode="auto">
          <a:xfrm>
            <a:off x="287785" y="2636912"/>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Pfeil nach rechts 5"/>
          <p:cNvSpPr/>
          <p:nvPr/>
        </p:nvSpPr>
        <p:spPr bwMode="auto">
          <a:xfrm>
            <a:off x="281711" y="3068960"/>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Pfeil nach rechts 6"/>
          <p:cNvSpPr/>
          <p:nvPr/>
        </p:nvSpPr>
        <p:spPr bwMode="auto">
          <a:xfrm>
            <a:off x="277876" y="5013176"/>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0" name="Grafik 7"/>
          <p:cNvPicPr>
            <a:picLocks noChangeAspect="1"/>
          </p:cNvPicPr>
          <p:nvPr/>
        </p:nvPicPr>
        <p:blipFill>
          <a:blip r:embed="rId4"/>
          <a:stretch/>
        </p:blipFill>
        <p:spPr bwMode="auto">
          <a:xfrm>
            <a:off x="2639616" y="1733550"/>
            <a:ext cx="2383911" cy="1551434"/>
          </a:xfrm>
          <a:prstGeom prst="rect">
            <a:avLst/>
          </a:prstGeom>
        </p:spPr>
      </p:pic>
      <p:sp>
        <p:nvSpPr>
          <p:cNvPr id="11" name="Pfeil nach rechts 8"/>
          <p:cNvSpPr/>
          <p:nvPr/>
        </p:nvSpPr>
        <p:spPr bwMode="auto">
          <a:xfrm>
            <a:off x="2279576" y="2348880"/>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Pfeil nach rechts 9"/>
          <p:cNvSpPr/>
          <p:nvPr/>
        </p:nvSpPr>
        <p:spPr bwMode="auto">
          <a:xfrm>
            <a:off x="2279576" y="2852936"/>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0"/>
          <p:cNvPicPr>
            <a:picLocks noChangeAspect="1"/>
          </p:cNvPicPr>
          <p:nvPr/>
        </p:nvPicPr>
        <p:blipFill>
          <a:blip r:embed="rId5"/>
          <a:srcRect r="12664"/>
          <a:stretch/>
        </p:blipFill>
        <p:spPr bwMode="auto">
          <a:xfrm>
            <a:off x="5087889" y="1733550"/>
            <a:ext cx="6552728" cy="4618657"/>
          </a:xfrm>
          <a:prstGeom prst="rect">
            <a:avLst/>
          </a:prstGeom>
        </p:spPr>
      </p:pic>
      <p:sp>
        <p:nvSpPr>
          <p:cNvPr id="14" name="Pfeil nach rechts 11"/>
          <p:cNvSpPr/>
          <p:nvPr/>
        </p:nvSpPr>
        <p:spPr bwMode="auto">
          <a:xfrm>
            <a:off x="4879511" y="2204533"/>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Pfeil nach rechts 12"/>
          <p:cNvSpPr/>
          <p:nvPr/>
        </p:nvSpPr>
        <p:spPr bwMode="auto">
          <a:xfrm>
            <a:off x="4879511" y="5949280"/>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Pfeil nach rechts 13"/>
          <p:cNvSpPr/>
          <p:nvPr/>
        </p:nvSpPr>
        <p:spPr bwMode="auto">
          <a:xfrm>
            <a:off x="9264352" y="5085184"/>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 name="Pfeil nach rechts 14"/>
          <p:cNvSpPr/>
          <p:nvPr/>
        </p:nvSpPr>
        <p:spPr bwMode="auto">
          <a:xfrm>
            <a:off x="9264352" y="5622328"/>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Pfeil nach rechts 15"/>
          <p:cNvSpPr/>
          <p:nvPr/>
        </p:nvSpPr>
        <p:spPr bwMode="auto">
          <a:xfrm>
            <a:off x="281711" y="3752503"/>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9" name="Pfeil nach rechts 16"/>
          <p:cNvSpPr/>
          <p:nvPr/>
        </p:nvSpPr>
        <p:spPr bwMode="auto">
          <a:xfrm>
            <a:off x="277876" y="3965798"/>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17"/>
          <p:cNvPicPr>
            <a:picLocks noChangeAspect="1"/>
          </p:cNvPicPr>
          <p:nvPr/>
        </p:nvPicPr>
        <p:blipFill>
          <a:blip r:embed="rId2"/>
          <a:stretch/>
        </p:blipFill>
        <p:spPr bwMode="auto">
          <a:xfrm>
            <a:off x="1709737" y="2204864"/>
            <a:ext cx="7914655" cy="2474941"/>
          </a:xfrm>
          <a:prstGeom prst="rect">
            <a:avLst/>
          </a:prstGeom>
        </p:spPr>
      </p:pic>
      <p:sp>
        <p:nvSpPr>
          <p:cNvPr id="5" name="Titel 1"/>
          <p:cNvSpPr>
            <a:spLocks noGrp="1"/>
          </p:cNvSpPr>
          <p:nvPr>
            <p:ph type="title"/>
          </p:nvPr>
        </p:nvSpPr>
        <p:spPr bwMode="auto"/>
        <p:txBody>
          <a:bodyPr/>
          <a:lstStyle/>
          <a:p>
            <a:pPr>
              <a:defRPr/>
            </a:pPr>
            <a:r>
              <a:rPr lang="de-DE"/>
              <a:t>Lassen Sie Datenbanken für sich arbeiten!</a:t>
            </a:r>
            <a:endParaRPr/>
          </a:p>
        </p:txBody>
      </p:sp>
      <p:sp>
        <p:nvSpPr>
          <p:cNvPr id="6" name="Inhaltsplatzhalter 2"/>
          <p:cNvSpPr>
            <a:spLocks noGrp="1"/>
          </p:cNvSpPr>
          <p:nvPr>
            <p:ph idx="1"/>
          </p:nvPr>
        </p:nvSpPr>
        <p:spPr bwMode="auto"/>
        <p:txBody>
          <a:bodyPr/>
          <a:lstStyle/>
          <a:p>
            <a:pPr marL="0" indent="0">
              <a:buNone/>
              <a:defRPr/>
            </a:pPr>
            <a:r>
              <a:rPr lang="de-DE"/>
              <a:t>Beispiel: Protein Data Bank (</a:t>
            </a:r>
            <a:r>
              <a:rPr lang="de-DE" u="sng">
                <a:hlinkClick r:id="rId3"/>
              </a:rPr>
              <a:t>https://www.rcsb.org/</a:t>
            </a:r>
            <a:r>
              <a:rPr lang="de-DE"/>
              <a:t>) </a:t>
            </a:r>
            <a:endParaRPr/>
          </a:p>
          <a:p>
            <a:pPr>
              <a:defRPr/>
            </a:pPr>
            <a:endParaRPr lang="de-DE"/>
          </a:p>
          <a:p>
            <a:pPr marL="0" indent="0">
              <a:buNone/>
              <a:defRPr/>
            </a:pPr>
            <a:endParaRPr lang="de-DE"/>
          </a:p>
        </p:txBody>
      </p:sp>
      <p:sp>
        <p:nvSpPr>
          <p:cNvPr id="7" name="Pfeil nach rechts 4"/>
          <p:cNvSpPr/>
          <p:nvPr/>
        </p:nvSpPr>
        <p:spPr bwMode="auto">
          <a:xfrm>
            <a:off x="4590057" y="2732575"/>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Pfeil nach rechts 5"/>
          <p:cNvSpPr/>
          <p:nvPr/>
        </p:nvSpPr>
        <p:spPr bwMode="auto">
          <a:xfrm>
            <a:off x="4590057" y="2924944"/>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Pfeil nach rechts 6"/>
          <p:cNvSpPr/>
          <p:nvPr/>
        </p:nvSpPr>
        <p:spPr bwMode="auto">
          <a:xfrm>
            <a:off x="4590057" y="3623668"/>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Pfeil nach rechts 15"/>
          <p:cNvSpPr/>
          <p:nvPr/>
        </p:nvSpPr>
        <p:spPr bwMode="auto">
          <a:xfrm>
            <a:off x="4590057" y="3164970"/>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Pfeil nach rechts 16"/>
          <p:cNvSpPr/>
          <p:nvPr/>
        </p:nvSpPr>
        <p:spPr bwMode="auto">
          <a:xfrm>
            <a:off x="4590057" y="3394319"/>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Pfeil nach rechts 18"/>
          <p:cNvSpPr/>
          <p:nvPr/>
        </p:nvSpPr>
        <p:spPr bwMode="auto">
          <a:xfrm>
            <a:off x="4590057" y="3850562"/>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Pfeil nach rechts 19"/>
          <p:cNvSpPr/>
          <p:nvPr/>
        </p:nvSpPr>
        <p:spPr bwMode="auto">
          <a:xfrm>
            <a:off x="4590057" y="4210254"/>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Pfeil nach rechts 20"/>
          <p:cNvSpPr/>
          <p:nvPr/>
        </p:nvSpPr>
        <p:spPr bwMode="auto">
          <a:xfrm>
            <a:off x="4590057" y="4432831"/>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Pfeil nach rechts 21"/>
          <p:cNvSpPr/>
          <p:nvPr/>
        </p:nvSpPr>
        <p:spPr bwMode="auto">
          <a:xfrm>
            <a:off x="3005881" y="4256559"/>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Pfeil nach rechts 22"/>
          <p:cNvSpPr/>
          <p:nvPr/>
        </p:nvSpPr>
        <p:spPr bwMode="auto">
          <a:xfrm>
            <a:off x="3754312" y="4255491"/>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 name="Pfeil nach rechts 23"/>
          <p:cNvSpPr/>
          <p:nvPr/>
        </p:nvSpPr>
        <p:spPr bwMode="auto">
          <a:xfrm>
            <a:off x="6870694" y="4255491"/>
            <a:ext cx="288032" cy="14401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rmAutofit/>
          </a:bodyPr>
          <a:lstStyle/>
          <a:p>
            <a:pPr>
              <a:defRPr/>
            </a:pPr>
            <a:r>
              <a:rPr lang="de-DE" dirty="0"/>
              <a:t>Nachnutzung von </a:t>
            </a:r>
            <a:r>
              <a:rPr lang="de-DE" dirty="0" smtClean="0"/>
              <a:t>Daten</a:t>
            </a:r>
            <a:endParaRPr dirty="0"/>
          </a:p>
        </p:txBody>
      </p:sp>
      <p:sp>
        <p:nvSpPr>
          <p:cNvPr id="5" name="Inhaltsplatzhalter 2"/>
          <p:cNvSpPr>
            <a:spLocks noGrp="1"/>
          </p:cNvSpPr>
          <p:nvPr>
            <p:ph idx="1"/>
          </p:nvPr>
        </p:nvSpPr>
        <p:spPr bwMode="auto"/>
        <p:txBody>
          <a:bodyPr/>
          <a:lstStyle/>
          <a:p>
            <a:pPr>
              <a:defRPr/>
            </a:pPr>
            <a:r>
              <a:rPr lang="de-DE" dirty="0" smtClean="0"/>
              <a:t>Qualität der Daten</a:t>
            </a:r>
          </a:p>
          <a:p>
            <a:pPr>
              <a:defRPr/>
            </a:pPr>
            <a:endParaRPr lang="de-DE" dirty="0"/>
          </a:p>
          <a:p>
            <a:pPr>
              <a:defRPr/>
            </a:pPr>
            <a:r>
              <a:rPr lang="de-DE" dirty="0" smtClean="0"/>
              <a:t>Verwaltung von Datenpublikationen</a:t>
            </a:r>
          </a:p>
          <a:p>
            <a:pPr>
              <a:defRPr/>
            </a:pPr>
            <a:endParaRPr dirty="0"/>
          </a:p>
          <a:p>
            <a:pPr>
              <a:defRPr/>
            </a:pPr>
            <a:r>
              <a:rPr lang="de-DE" dirty="0" smtClean="0"/>
              <a:t>Datenzitation</a:t>
            </a:r>
          </a:p>
          <a:p>
            <a:pPr>
              <a:defRPr/>
            </a:pPr>
            <a:endParaRPr lang="de-DE" dirty="0"/>
          </a:p>
          <a:p>
            <a:pPr>
              <a:defRPr/>
            </a:pPr>
            <a:r>
              <a:rPr lang="de-DE" dirty="0" smtClean="0"/>
              <a:t>Lizenzen</a:t>
            </a:r>
            <a:endParaRPr dirty="0"/>
          </a:p>
          <a:p>
            <a:pPr>
              <a:defRPr/>
            </a:pPr>
            <a:endParaRPr lang="de-DE" dirty="0"/>
          </a:p>
        </p:txBody>
      </p:sp>
    </p:spTree>
    <p:extLst>
      <p:ext uri="{BB962C8B-B14F-4D97-AF65-F5344CB8AC3E}">
        <p14:creationId xmlns:p14="http://schemas.microsoft.com/office/powerpoint/2010/main" val="184385128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rmAutofit/>
          </a:bodyPr>
          <a:lstStyle/>
          <a:p>
            <a:pPr>
              <a:defRPr/>
            </a:pPr>
            <a:r>
              <a:rPr lang="de-DE" dirty="0" smtClean="0"/>
              <a:t>Qualität </a:t>
            </a:r>
            <a:r>
              <a:rPr lang="de-DE" dirty="0"/>
              <a:t>der Daten</a:t>
            </a:r>
            <a:endParaRPr dirty="0"/>
          </a:p>
        </p:txBody>
      </p:sp>
      <p:sp>
        <p:nvSpPr>
          <p:cNvPr id="5" name="Inhaltsplatzhalter 2"/>
          <p:cNvSpPr>
            <a:spLocks noGrp="1"/>
          </p:cNvSpPr>
          <p:nvPr>
            <p:ph idx="1"/>
          </p:nvPr>
        </p:nvSpPr>
        <p:spPr bwMode="auto"/>
        <p:txBody>
          <a:bodyPr/>
          <a:lstStyle/>
          <a:p>
            <a:pPr marL="0" indent="0">
              <a:buNone/>
              <a:defRPr/>
            </a:pPr>
            <a:r>
              <a:rPr lang="de-DE"/>
              <a:t>Wenn Sie interessante Daten gefunden haben, prüfen Sie, ob die Daten zuverlässig sind!</a:t>
            </a:r>
            <a:endParaRPr/>
          </a:p>
          <a:p>
            <a:pPr>
              <a:defRPr/>
            </a:pPr>
            <a:endParaRPr lang="de-DE"/>
          </a:p>
          <a:p>
            <a:pPr>
              <a:defRPr/>
            </a:pPr>
            <a:r>
              <a:rPr lang="de-DE"/>
              <a:t>Ist die Datenplattform in der Fachcommunity etabliert?</a:t>
            </a:r>
            <a:endParaRPr/>
          </a:p>
          <a:p>
            <a:pPr>
              <a:defRPr/>
            </a:pPr>
            <a:r>
              <a:rPr lang="de-DE"/>
              <a:t>Prüft das Repositorium die Qualität der Daten?</a:t>
            </a:r>
            <a:endParaRPr/>
          </a:p>
          <a:p>
            <a:pPr>
              <a:defRPr/>
            </a:pPr>
            <a:r>
              <a:rPr lang="de-DE"/>
              <a:t>Gab es ein Peer-Review für eine Begleitpublikation?</a:t>
            </a:r>
            <a:endParaRPr/>
          </a:p>
          <a:p>
            <a:pPr>
              <a:defRPr/>
            </a:pPr>
            <a:r>
              <a:rPr lang="de-DE"/>
              <a:t>Gibt es ausreichend Informationen, wie die Daten zu Stande gekommen sind?</a:t>
            </a:r>
            <a:endParaRPr/>
          </a:p>
          <a:p>
            <a:pPr>
              <a:defRPr/>
            </a:pPr>
            <a:r>
              <a:rPr lang="de-DE"/>
              <a:t>Sind die Daten plausibel?</a:t>
            </a:r>
            <a:endParaRPr/>
          </a:p>
          <a:p>
            <a:pP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rmAutofit/>
          </a:bodyPr>
          <a:lstStyle/>
          <a:p>
            <a:pPr>
              <a:defRPr/>
            </a:pPr>
            <a:r>
              <a:rPr lang="de-DE" dirty="0" smtClean="0"/>
              <a:t>Verwaltung </a:t>
            </a:r>
            <a:r>
              <a:rPr lang="de-DE" dirty="0"/>
              <a:t>von </a:t>
            </a:r>
            <a:r>
              <a:rPr lang="de-DE" dirty="0" smtClean="0"/>
              <a:t>Datenpublikationen</a:t>
            </a:r>
            <a:endParaRPr lang="de-DE" dirty="0"/>
          </a:p>
        </p:txBody>
      </p:sp>
      <p:sp>
        <p:nvSpPr>
          <p:cNvPr id="5" name="Inhaltsplatzhalter 2"/>
          <p:cNvSpPr>
            <a:spLocks noGrp="1"/>
          </p:cNvSpPr>
          <p:nvPr>
            <p:ph idx="1"/>
          </p:nvPr>
        </p:nvSpPr>
        <p:spPr bwMode="auto"/>
        <p:txBody>
          <a:bodyPr/>
          <a:lstStyle/>
          <a:p>
            <a:pPr marL="0" indent="0">
              <a:buNone/>
              <a:defRPr/>
            </a:pPr>
            <a:r>
              <a:rPr lang="de-DE"/>
              <a:t>Wenn möglich:</a:t>
            </a:r>
            <a:endParaRPr/>
          </a:p>
          <a:p>
            <a:pPr>
              <a:defRPr/>
            </a:pPr>
            <a:r>
              <a:rPr lang="de-DE"/>
              <a:t>Suchanfragen speichern – später nachvollziehen, ob es neue Daten / Versionen gibt</a:t>
            </a:r>
            <a:endParaRPr/>
          </a:p>
          <a:p>
            <a:pPr>
              <a:defRPr/>
            </a:pPr>
            <a:r>
              <a:rPr lang="de-DE"/>
              <a:t>Alerts setzen – automatisch über neue Treffer zur Suche informiert werden</a:t>
            </a:r>
            <a:endParaRPr/>
          </a:p>
          <a:p>
            <a:pPr>
              <a:defRPr/>
            </a:pPr>
            <a:endParaRPr lang="de-DE"/>
          </a:p>
          <a:p>
            <a:pPr marL="0" indent="0">
              <a:buNone/>
              <a:defRPr/>
            </a:pPr>
            <a:r>
              <a:rPr lang="de-DE"/>
              <a:t>Dokumentieren Sie, welche Daten von wo kommen:</a:t>
            </a:r>
            <a:endParaRPr/>
          </a:p>
          <a:p>
            <a:pPr marL="0" indent="0">
              <a:buNone/>
              <a:defRPr/>
            </a:pPr>
            <a:r>
              <a:rPr lang="de-DE"/>
              <a:t>Literaturverwaltungssoftware kann oft noch nicht mit Forschungsdaten umgehen. </a:t>
            </a:r>
            <a:endParaRPr/>
          </a:p>
          <a:p>
            <a:pPr>
              <a:defRPr/>
            </a:pPr>
            <a:r>
              <a:rPr lang="de-DE"/>
              <a:t>EndNote (ab Version 8) kennt den Entry Type „Dataset“.</a:t>
            </a:r>
            <a:endParaRPr/>
          </a:p>
          <a:p>
            <a:pPr>
              <a:defRPr/>
            </a:pPr>
            <a:r>
              <a:rPr lang="de-DE"/>
              <a:t>In Citavi und BibTex ist momentan nur die Erfassung als generischer Metadatensatz möglich.</a:t>
            </a:r>
            <a:endParaRPr/>
          </a:p>
          <a:p>
            <a:pPr lvl="1">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rmAutofit/>
          </a:bodyPr>
          <a:lstStyle/>
          <a:p>
            <a:pPr>
              <a:defRPr/>
            </a:pPr>
            <a:r>
              <a:rPr lang="de-DE" dirty="0" smtClean="0"/>
              <a:t>Datenzitation</a:t>
            </a:r>
            <a:endParaRPr dirty="0"/>
          </a:p>
        </p:txBody>
      </p:sp>
      <p:sp>
        <p:nvSpPr>
          <p:cNvPr id="5" name="Inhaltsplatzhalter 2"/>
          <p:cNvSpPr>
            <a:spLocks noGrp="1"/>
          </p:cNvSpPr>
          <p:nvPr>
            <p:ph idx="1"/>
          </p:nvPr>
        </p:nvSpPr>
        <p:spPr bwMode="auto"/>
        <p:txBody>
          <a:bodyPr/>
          <a:lstStyle/>
          <a:p>
            <a:pPr marL="0" indent="0">
              <a:buNone/>
              <a:defRPr/>
            </a:pPr>
            <a:r>
              <a:rPr lang="de-DE"/>
              <a:t>Warum zitieren?</a:t>
            </a:r>
            <a:endParaRPr/>
          </a:p>
          <a:p>
            <a:pPr>
              <a:defRPr/>
            </a:pPr>
            <a:r>
              <a:rPr lang="en-US"/>
              <a:t>Würdigung des Autors</a:t>
            </a:r>
          </a:p>
          <a:p>
            <a:pPr>
              <a:defRPr/>
            </a:pPr>
            <a:r>
              <a:rPr lang="en-US"/>
              <a:t>Gute wissenschaftliche Praxis</a:t>
            </a:r>
            <a:endParaRPr/>
          </a:p>
          <a:p>
            <a:pPr>
              <a:defRPr/>
            </a:pPr>
            <a:r>
              <a:rPr lang="en-US"/>
              <a:t>Ermöglicht Wiederfinden und Nachvollziehen</a:t>
            </a:r>
          </a:p>
          <a:p>
            <a:pPr>
              <a:defRPr/>
            </a:pPr>
            <a:endParaRPr lang="en-US"/>
          </a:p>
          <a:p>
            <a:pPr marL="0" indent="0">
              <a:buNone/>
              <a:defRPr/>
            </a:pPr>
            <a:r>
              <a:rPr lang="de-DE"/>
              <a:t>Zum Nachlesen: </a:t>
            </a:r>
            <a:endParaRPr/>
          </a:p>
          <a:p>
            <a:pPr marL="171450" indent="-171450">
              <a:buFont typeface="Wingdings"/>
              <a:buChar char="§"/>
              <a:defRPr/>
            </a:pPr>
            <a:r>
              <a:rPr lang="de-DE" u="sng">
                <a:hlinkClick r:id="rId2"/>
              </a:rPr>
              <a:t>http://researchdata.ox.ac.uk/portfolio/data-citation-what-you-need-to-know/</a:t>
            </a:r>
            <a:endParaRPr lang="de-DE"/>
          </a:p>
          <a:p>
            <a:pPr marL="171450" indent="-171450">
              <a:buFont typeface="Wingdings"/>
              <a:buChar char="§"/>
              <a:defRPr/>
            </a:pPr>
            <a:r>
              <a:rPr lang="en-US"/>
              <a:t>Data Citation Synthesis Group: Joint Declaration of Data Citation Principles. Martone M. (ed.) </a:t>
            </a:r>
            <a:br>
              <a:rPr lang="en-US"/>
            </a:br>
            <a:r>
              <a:rPr lang="en-US"/>
              <a:t>San Diego CA: FORCE11; 2014 [</a:t>
            </a:r>
            <a:r>
              <a:rPr lang="en-US" u="sng">
                <a:hlinkClick r:id="rId3"/>
              </a:rPr>
              <a:t>https://www.force11.org/group/joint-declaration-data-citation-principles-final</a:t>
            </a:r>
            <a:r>
              <a:rPr lang="en-US"/>
              <a:t>]</a:t>
            </a:r>
            <a:endParaRPr lang="de-DE"/>
          </a:p>
          <a:p>
            <a:pPr marL="457200" lvl="1" indent="0">
              <a:buNone/>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smtClean="0"/>
              <a:t>Datenzitation</a:t>
            </a:r>
            <a:endParaRPr dirty="0"/>
          </a:p>
        </p:txBody>
      </p:sp>
      <p:sp>
        <p:nvSpPr>
          <p:cNvPr id="5" name="Inhaltsplatzhalter 2"/>
          <p:cNvSpPr>
            <a:spLocks noGrp="1"/>
          </p:cNvSpPr>
          <p:nvPr>
            <p:ph idx="1"/>
          </p:nvPr>
        </p:nvSpPr>
        <p:spPr bwMode="auto">
          <a:xfrm>
            <a:off x="336386" y="4509120"/>
            <a:ext cx="6407686" cy="2367861"/>
          </a:xfrm>
        </p:spPr>
        <p:txBody>
          <a:bodyPr>
            <a:normAutofit/>
          </a:bodyPr>
          <a:lstStyle/>
          <a:p>
            <a:pPr marL="457200" lvl="1" indent="0">
              <a:lnSpc>
                <a:spcPct val="104999"/>
              </a:lnSpc>
              <a:buNone/>
              <a:defRPr/>
            </a:pPr>
            <a:r>
              <a:rPr lang="de-DE" sz="1300" dirty="0" smtClean="0">
                <a:latin typeface="Arial Unicode MS"/>
              </a:rPr>
              <a:t>@</a:t>
            </a:r>
            <a:r>
              <a:rPr lang="de-DE" sz="1300" dirty="0" err="1">
                <a:latin typeface="Arial Unicode MS"/>
              </a:rPr>
              <a:t>misc</a:t>
            </a:r>
            <a:r>
              <a:rPr lang="de-DE" sz="1300" dirty="0">
                <a:latin typeface="Arial Unicode MS"/>
              </a:rPr>
              <a:t>{maurice_kottelat_2017_886195, </a:t>
            </a:r>
            <a:endParaRPr dirty="0"/>
          </a:p>
          <a:p>
            <a:pPr marL="457200" lvl="1" indent="0">
              <a:lnSpc>
                <a:spcPct val="104999"/>
              </a:lnSpc>
              <a:buNone/>
              <a:defRPr/>
            </a:pPr>
            <a:r>
              <a:rPr lang="de-DE" sz="1300" dirty="0" err="1">
                <a:latin typeface="Arial Unicode MS"/>
              </a:rPr>
              <a:t>author</a:t>
            </a:r>
            <a:r>
              <a:rPr lang="de-DE" sz="1300" dirty="0">
                <a:latin typeface="Arial Unicode MS"/>
              </a:rPr>
              <a:t> = {Maurice </a:t>
            </a:r>
            <a:r>
              <a:rPr lang="de-DE" sz="1300" dirty="0" err="1">
                <a:latin typeface="Arial Unicode MS"/>
              </a:rPr>
              <a:t>Kottelat</a:t>
            </a:r>
            <a:r>
              <a:rPr lang="de-DE" sz="1300" dirty="0">
                <a:latin typeface="Arial Unicode MS"/>
              </a:rPr>
              <a:t>}, </a:t>
            </a:r>
            <a:endParaRPr dirty="0"/>
          </a:p>
          <a:p>
            <a:pPr marL="457200" lvl="1" indent="0">
              <a:lnSpc>
                <a:spcPct val="104999"/>
              </a:lnSpc>
              <a:buNone/>
              <a:defRPr/>
            </a:pPr>
            <a:r>
              <a:rPr lang="de-DE" sz="1300" dirty="0">
                <a:latin typeface="Arial Unicode MS"/>
              </a:rPr>
              <a:t>title = {{Fig. 1 in </a:t>
            </a:r>
            <a:r>
              <a:rPr lang="de-DE" sz="1300" dirty="0" err="1">
                <a:latin typeface="Arial Unicode MS"/>
              </a:rPr>
              <a:t>Vanmanenia</a:t>
            </a:r>
            <a:r>
              <a:rPr lang="de-DE" sz="1300" dirty="0">
                <a:latin typeface="Arial Unicode MS"/>
              </a:rPr>
              <a:t> </a:t>
            </a:r>
            <a:r>
              <a:rPr lang="de-DE" sz="1300" dirty="0" err="1">
                <a:latin typeface="Arial Unicode MS"/>
              </a:rPr>
              <a:t>orcicampus</a:t>
            </a:r>
            <a:r>
              <a:rPr lang="de-DE" sz="1300" dirty="0">
                <a:latin typeface="Arial Unicode MS"/>
              </a:rPr>
              <a:t> ı a </a:t>
            </a:r>
            <a:r>
              <a:rPr lang="de-DE" sz="1300" dirty="0" err="1">
                <a:latin typeface="Arial Unicode MS"/>
              </a:rPr>
              <a:t>new</a:t>
            </a:r>
            <a:r>
              <a:rPr lang="de-DE" sz="1300" dirty="0">
                <a:latin typeface="Arial Unicode MS"/>
              </a:rPr>
              <a:t> </a:t>
            </a:r>
            <a:r>
              <a:rPr lang="de-DE" sz="1300" dirty="0" err="1">
                <a:latin typeface="Arial Unicode MS"/>
              </a:rPr>
              <a:t>species</a:t>
            </a:r>
            <a:r>
              <a:rPr lang="de-DE" sz="1300" dirty="0">
                <a:latin typeface="Arial Unicode MS"/>
              </a:rPr>
              <a:t> </a:t>
            </a:r>
            <a:r>
              <a:rPr lang="de-DE" sz="1300" dirty="0" err="1">
                <a:latin typeface="Arial Unicode MS"/>
              </a:rPr>
              <a:t>of</a:t>
            </a:r>
            <a:r>
              <a:rPr lang="de-DE" sz="1300" dirty="0">
                <a:latin typeface="Arial Unicode MS"/>
              </a:rPr>
              <a:t> </a:t>
            </a:r>
            <a:r>
              <a:rPr lang="de-DE" sz="1300" dirty="0" err="1">
                <a:latin typeface="Arial Unicode MS"/>
              </a:rPr>
              <a:t>loach</a:t>
            </a:r>
            <a:r>
              <a:rPr lang="de-DE" sz="1300" dirty="0">
                <a:latin typeface="Arial Unicode MS"/>
              </a:rPr>
              <a:t> </a:t>
            </a:r>
            <a:r>
              <a:rPr lang="de-DE" sz="1300" dirty="0" err="1">
                <a:latin typeface="Arial Unicode MS"/>
              </a:rPr>
              <a:t>from</a:t>
            </a:r>
            <a:r>
              <a:rPr lang="de-DE" sz="1300" dirty="0">
                <a:latin typeface="Arial Unicode MS"/>
              </a:rPr>
              <a:t> </a:t>
            </a:r>
            <a:r>
              <a:rPr lang="de-DE" sz="1300" dirty="0" err="1">
                <a:latin typeface="Arial Unicode MS"/>
              </a:rPr>
              <a:t>the</a:t>
            </a:r>
            <a:r>
              <a:rPr lang="de-DE" sz="1300" dirty="0">
                <a:latin typeface="Arial Unicode MS"/>
              </a:rPr>
              <a:t> </a:t>
            </a:r>
            <a:r>
              <a:rPr lang="de-DE" sz="1300" dirty="0" err="1">
                <a:latin typeface="Arial Unicode MS"/>
              </a:rPr>
              <a:t>Plain</a:t>
            </a:r>
            <a:r>
              <a:rPr lang="de-DE" sz="1300" dirty="0">
                <a:latin typeface="Arial Unicode MS"/>
              </a:rPr>
              <a:t> </a:t>
            </a:r>
            <a:r>
              <a:rPr lang="de-DE" sz="1300" dirty="0" err="1">
                <a:latin typeface="Arial Unicode MS"/>
              </a:rPr>
              <a:t>of</a:t>
            </a:r>
            <a:r>
              <a:rPr lang="de-DE" sz="1300" dirty="0">
                <a:latin typeface="Arial Unicode MS"/>
              </a:rPr>
              <a:t> </a:t>
            </a:r>
            <a:r>
              <a:rPr lang="de-DE" sz="1300" dirty="0" err="1">
                <a:latin typeface="Arial Unicode MS"/>
              </a:rPr>
              <a:t>Jarsı</a:t>
            </a:r>
            <a:r>
              <a:rPr lang="de-DE" sz="1300" dirty="0">
                <a:latin typeface="Arial Unicode MS"/>
              </a:rPr>
              <a:t> Laos (</a:t>
            </a:r>
            <a:r>
              <a:rPr lang="de-DE" sz="1300" dirty="0" err="1">
                <a:latin typeface="Arial Unicode MS"/>
              </a:rPr>
              <a:t>Teleostei</a:t>
            </a:r>
            <a:r>
              <a:rPr lang="de-DE" sz="1300" dirty="0">
                <a:latin typeface="Arial Unicode MS"/>
              </a:rPr>
              <a:t>: </a:t>
            </a:r>
            <a:r>
              <a:rPr lang="de-DE" sz="1300" dirty="0" err="1">
                <a:latin typeface="Arial Unicode MS"/>
              </a:rPr>
              <a:t>Gastromyzontidae</a:t>
            </a:r>
            <a:r>
              <a:rPr lang="de-DE" sz="1300" dirty="0">
                <a:latin typeface="Arial Unicode MS"/>
              </a:rPr>
              <a:t>)}}, </a:t>
            </a:r>
            <a:endParaRPr dirty="0"/>
          </a:p>
          <a:p>
            <a:pPr marL="457200" lvl="1" indent="0">
              <a:lnSpc>
                <a:spcPct val="104999"/>
              </a:lnSpc>
              <a:buNone/>
              <a:defRPr/>
            </a:pPr>
            <a:r>
              <a:rPr lang="de-DE" sz="1300" dirty="0" err="1">
                <a:latin typeface="Arial Unicode MS"/>
              </a:rPr>
              <a:t>month</a:t>
            </a:r>
            <a:r>
              <a:rPr lang="de-DE" sz="1300" dirty="0">
                <a:latin typeface="Arial Unicode MS"/>
              </a:rPr>
              <a:t> = </a:t>
            </a:r>
            <a:r>
              <a:rPr lang="de-DE" sz="1300" dirty="0" err="1">
                <a:latin typeface="Arial Unicode MS"/>
              </a:rPr>
              <a:t>aug</a:t>
            </a:r>
            <a:r>
              <a:rPr lang="de-DE" sz="1300" dirty="0">
                <a:latin typeface="Arial Unicode MS"/>
              </a:rPr>
              <a:t>, </a:t>
            </a:r>
            <a:endParaRPr dirty="0"/>
          </a:p>
          <a:p>
            <a:pPr marL="457200" lvl="1" indent="0">
              <a:lnSpc>
                <a:spcPct val="104999"/>
              </a:lnSpc>
              <a:buNone/>
              <a:defRPr/>
            </a:pPr>
            <a:r>
              <a:rPr lang="de-DE" sz="1300" dirty="0" err="1">
                <a:latin typeface="Arial Unicode MS"/>
              </a:rPr>
              <a:t>year</a:t>
            </a:r>
            <a:r>
              <a:rPr lang="de-DE" sz="1300" dirty="0">
                <a:latin typeface="Arial Unicode MS"/>
              </a:rPr>
              <a:t> = 2017, </a:t>
            </a:r>
            <a:endParaRPr dirty="0"/>
          </a:p>
          <a:p>
            <a:pPr marL="457200" lvl="1" indent="0">
              <a:lnSpc>
                <a:spcPct val="104999"/>
              </a:lnSpc>
              <a:buNone/>
              <a:defRPr/>
            </a:pPr>
            <a:r>
              <a:rPr lang="de-DE" sz="1300" dirty="0" err="1">
                <a:latin typeface="Arial Unicode MS"/>
              </a:rPr>
              <a:t>doi</a:t>
            </a:r>
            <a:r>
              <a:rPr lang="de-DE" sz="1300" dirty="0">
                <a:latin typeface="Arial Unicode MS"/>
              </a:rPr>
              <a:t> = {10.5281/zenodo.886195}, </a:t>
            </a:r>
            <a:endParaRPr dirty="0"/>
          </a:p>
          <a:p>
            <a:pPr marL="457200" lvl="1" indent="0">
              <a:lnSpc>
                <a:spcPct val="104999"/>
              </a:lnSpc>
              <a:buNone/>
              <a:defRPr/>
            </a:pPr>
            <a:r>
              <a:rPr lang="de-DE" sz="1300" dirty="0" err="1">
                <a:latin typeface="Arial Unicode MS"/>
              </a:rPr>
              <a:t>url</a:t>
            </a:r>
            <a:r>
              <a:rPr lang="de-DE" sz="1300" dirty="0">
                <a:latin typeface="Arial Unicode MS"/>
              </a:rPr>
              <a:t> = {https://doi.org/10.5281/zenodo.886195}    }</a:t>
            </a:r>
            <a:r>
              <a:rPr lang="de-DE" sz="1300" dirty="0"/>
              <a:t> </a:t>
            </a:r>
          </a:p>
        </p:txBody>
      </p:sp>
      <p:sp>
        <p:nvSpPr>
          <p:cNvPr id="6" name="AutoShape 4" descr="data:image/png;base64,iVBORw0KGgoAAAANSUhEUgAAABAAAAAQCAYAAAAf8/9hAAAAGXRFWHRTb2Z0d2FyZQBBZG9iZSBJbWFnZVJlYWR5ccllPAAAAUlJREFUeNpiZEADV7XlEoBUPBA7oEkdAOKF2lcfLUAWZETSqACk1gOxgUBACAOvkzsDMy8fWO7v508Mn/ftZPiwYQ2IewGIA4EGPUC2VQGI398N9vj//frV/7gASA6kBqQWaiHcgPMgiT+fPsIVv1009/+DhLD/zzsa/v96+hguDlIDNeQ83M9AjGIzSDNIDIZvWOigGA5SC5VLYAIFGMjPHBpacBeB/IwMQPyPEP+DAUgtSA9IL8gAB1CAIQNeJzd4AMLAj5tX0dSA9TiADMBQDLJB/fhlBq0rDxmEYpPAYqxSsihqYHqYGAgAZl5+iAHSMljlmbD5GRl82LgabBvIW+jhAjPgACiRYAPPaooZfj99wiDV2ovhTaieA1ijEZZgQNH3fsNqrAkKFo1YE9KnvTv/P60uQklAOBMSpUmZ4szESGl2BggwAJR/ZVgK6XqqAAAAAElFTkSuQmCC"/>
          <p:cNvSpPr>
            <a:spLocks noChangeAspect="1" noChangeArrowheads="1"/>
          </p:cNvSpPr>
          <p:nvPr/>
        </p:nvSpPr>
        <p:spPr bwMode="auto">
          <a:xfrm>
            <a:off x="16984663" y="84138"/>
            <a:ext cx="304800" cy="304800"/>
          </a:xfrm>
          <a:prstGeom prst="rect">
            <a:avLst/>
          </a:prstGeom>
          <a:noFill/>
        </p:spPr>
        <p:txBody>
          <a:bodyPr vert="horz" wrap="square" lIns="91440" tIns="45720" rIns="91440" bIns="45720" numCol="1" anchor="t" anchorCtr="0" compatLnSpc="1">
            <a:prstTxWarp prst="textNoShape">
              <a:avLst/>
            </a:prstTxWarp>
          </a:bodyPr>
          <a:lstStyle/>
          <a:p>
            <a:pPr>
              <a:defRPr/>
            </a:pPr>
            <a:endParaRPr lang="de-DE"/>
          </a:p>
        </p:txBody>
      </p:sp>
      <p:sp>
        <p:nvSpPr>
          <p:cNvPr id="7" name="Inhaltsplatzhalter 2"/>
          <p:cNvSpPr/>
          <p:nvPr/>
        </p:nvSpPr>
        <p:spPr bwMode="auto">
          <a:xfrm>
            <a:off x="4871864" y="1268413"/>
            <a:ext cx="6407686" cy="5589587"/>
          </a:xfrm>
          <a:prstGeom prst="rect">
            <a:avLst/>
          </a:prstGeom>
        </p:spPr>
        <p:txBody>
          <a:bodyPr vert="horz" lIns="91440" tIns="45720" rIns="91440" bIns="45720" rtlCol="0"/>
          <a:lstStyle>
            <a:lvl1pPr marL="228600" indent="-228600" algn="l" defTabSz="914400">
              <a:lnSpc>
                <a:spcPct val="90000"/>
              </a:lnSpc>
              <a:spcBef>
                <a:spcPts val="1000"/>
              </a:spcBef>
              <a:buFont typeface="Wingdings"/>
              <a:buChar char="§"/>
              <a:defRPr sz="2200">
                <a:solidFill>
                  <a:schemeClr val="tx1"/>
                </a:solidFill>
                <a:latin typeface="+mn-lt"/>
                <a:ea typeface="+mn-ea"/>
                <a:cs typeface="+mn-cs"/>
              </a:defRPr>
            </a:lvl1pPr>
            <a:lvl2pPr marL="685800" indent="-228600" algn="l" defTabSz="914400">
              <a:lnSpc>
                <a:spcPct val="90000"/>
              </a:lnSpc>
              <a:spcBef>
                <a:spcPts val="500"/>
              </a:spcBef>
              <a:buFont typeface="Wingdings"/>
              <a:buChar char="§"/>
              <a:defRPr sz="1800">
                <a:solidFill>
                  <a:schemeClr val="tx1"/>
                </a:solidFill>
                <a:latin typeface="+mn-lt"/>
                <a:ea typeface="+mn-ea"/>
                <a:cs typeface="+mn-cs"/>
              </a:defRPr>
            </a:lvl2pPr>
            <a:lvl3pPr marL="1200150" indent="-285750" algn="l" defTabSz="914400">
              <a:lnSpc>
                <a:spcPct val="90000"/>
              </a:lnSpc>
              <a:spcBef>
                <a:spcPts val="500"/>
              </a:spcBef>
              <a:buFont typeface="Wingdings"/>
              <a:buChar char="§"/>
              <a:defRPr sz="1600">
                <a:solidFill>
                  <a:schemeClr val="tx1"/>
                </a:solidFill>
                <a:latin typeface="+mn-lt"/>
                <a:ea typeface="+mn-ea"/>
                <a:cs typeface="+mn-cs"/>
              </a:defRPr>
            </a:lvl3pPr>
            <a:lvl4pPr marL="1657350" indent="-285750" algn="l" defTabSz="914400">
              <a:lnSpc>
                <a:spcPct val="90000"/>
              </a:lnSpc>
              <a:spcBef>
                <a:spcPts val="500"/>
              </a:spcBef>
              <a:buFont typeface="Wingdings"/>
              <a:buChar char="§"/>
              <a:defRPr sz="1600">
                <a:solidFill>
                  <a:schemeClr val="tx1"/>
                </a:solidFill>
                <a:latin typeface="+mn-lt"/>
                <a:ea typeface="+mn-ea"/>
                <a:cs typeface="+mn-cs"/>
              </a:defRPr>
            </a:lvl4pPr>
            <a:lvl5pPr marL="2114550" indent="-285750" algn="l" defTabSz="914400">
              <a:lnSpc>
                <a:spcPct val="90000"/>
              </a:lnSpc>
              <a:spcBef>
                <a:spcPts val="500"/>
              </a:spcBef>
              <a:buFont typeface="Wingdings"/>
              <a:buChar char="§"/>
              <a:defRPr sz="16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Wingdings"/>
              <a:buNone/>
              <a:defRPr/>
            </a:pPr>
            <a:r>
              <a:rPr lang="en-US" dirty="0" err="1" smtClean="0"/>
              <a:t>Optionale</a:t>
            </a:r>
            <a:r>
              <a:rPr lang="en-US" dirty="0" smtClean="0"/>
              <a:t> </a:t>
            </a:r>
            <a:r>
              <a:rPr lang="en-US" dirty="0" err="1" smtClean="0"/>
              <a:t>Angaben</a:t>
            </a:r>
            <a:r>
              <a:rPr lang="en-US" dirty="0" smtClean="0"/>
              <a:t>:</a:t>
            </a:r>
            <a:endParaRPr dirty="0"/>
          </a:p>
          <a:p>
            <a:pPr>
              <a:defRPr/>
            </a:pPr>
            <a:r>
              <a:rPr lang="en-US" dirty="0"/>
              <a:t>Art der </a:t>
            </a:r>
            <a:r>
              <a:rPr lang="en-US" dirty="0" err="1"/>
              <a:t>Referenz</a:t>
            </a:r>
            <a:endParaRPr lang="en-US" dirty="0"/>
          </a:p>
          <a:p>
            <a:pPr>
              <a:defRPr/>
            </a:pPr>
            <a:r>
              <a:rPr lang="en-US" dirty="0"/>
              <a:t>URL</a:t>
            </a:r>
            <a:endParaRPr dirty="0"/>
          </a:p>
          <a:p>
            <a:pPr>
              <a:defRPr/>
            </a:pPr>
            <a:r>
              <a:rPr lang="en-US" dirty="0" err="1"/>
              <a:t>Herausgeber</a:t>
            </a:r>
            <a:endParaRPr lang="en-US" dirty="0"/>
          </a:p>
          <a:p>
            <a:pPr>
              <a:defRPr/>
            </a:pPr>
            <a:r>
              <a:rPr lang="en-US" dirty="0" err="1"/>
              <a:t>Lizenz</a:t>
            </a:r>
            <a:endParaRPr lang="en-US" dirty="0"/>
          </a:p>
          <a:p>
            <a:pPr>
              <a:defRPr/>
            </a:pPr>
            <a:r>
              <a:rPr lang="en-US" dirty="0"/>
              <a:t>Version</a:t>
            </a:r>
            <a:endParaRPr dirty="0"/>
          </a:p>
        </p:txBody>
      </p:sp>
      <p:sp>
        <p:nvSpPr>
          <p:cNvPr id="8" name="Inhaltsplatzhalter 2"/>
          <p:cNvSpPr/>
          <p:nvPr/>
        </p:nvSpPr>
        <p:spPr bwMode="auto">
          <a:xfrm>
            <a:off x="551384" y="1268411"/>
            <a:ext cx="6407686" cy="5589587"/>
          </a:xfrm>
          <a:prstGeom prst="rect">
            <a:avLst/>
          </a:prstGeom>
        </p:spPr>
        <p:txBody>
          <a:bodyPr vert="horz" lIns="91440" tIns="45720" rIns="91440" bIns="45720" rtlCol="0"/>
          <a:lstStyle>
            <a:lvl1pPr marL="228600" indent="-228600" algn="l" defTabSz="914400">
              <a:lnSpc>
                <a:spcPct val="90000"/>
              </a:lnSpc>
              <a:spcBef>
                <a:spcPts val="1000"/>
              </a:spcBef>
              <a:buFont typeface="Wingdings"/>
              <a:buChar char="§"/>
              <a:defRPr sz="2200">
                <a:solidFill>
                  <a:schemeClr val="tx1"/>
                </a:solidFill>
                <a:latin typeface="+mn-lt"/>
                <a:ea typeface="+mn-ea"/>
                <a:cs typeface="+mn-cs"/>
              </a:defRPr>
            </a:lvl1pPr>
            <a:lvl2pPr marL="685800" indent="-228600" algn="l" defTabSz="914400">
              <a:lnSpc>
                <a:spcPct val="90000"/>
              </a:lnSpc>
              <a:spcBef>
                <a:spcPts val="500"/>
              </a:spcBef>
              <a:buFont typeface="Wingdings"/>
              <a:buChar char="§"/>
              <a:defRPr sz="1800">
                <a:solidFill>
                  <a:schemeClr val="tx1"/>
                </a:solidFill>
                <a:latin typeface="+mn-lt"/>
                <a:ea typeface="+mn-ea"/>
                <a:cs typeface="+mn-cs"/>
              </a:defRPr>
            </a:lvl2pPr>
            <a:lvl3pPr marL="1200150" indent="-285750" algn="l" defTabSz="914400">
              <a:lnSpc>
                <a:spcPct val="90000"/>
              </a:lnSpc>
              <a:spcBef>
                <a:spcPts val="500"/>
              </a:spcBef>
              <a:buFont typeface="Wingdings"/>
              <a:buChar char="§"/>
              <a:defRPr sz="1600">
                <a:solidFill>
                  <a:schemeClr val="tx1"/>
                </a:solidFill>
                <a:latin typeface="+mn-lt"/>
                <a:ea typeface="+mn-ea"/>
                <a:cs typeface="+mn-cs"/>
              </a:defRPr>
            </a:lvl3pPr>
            <a:lvl4pPr marL="1657350" indent="-285750" algn="l" defTabSz="914400">
              <a:lnSpc>
                <a:spcPct val="90000"/>
              </a:lnSpc>
              <a:spcBef>
                <a:spcPts val="500"/>
              </a:spcBef>
              <a:buFont typeface="Wingdings"/>
              <a:buChar char="§"/>
              <a:defRPr sz="1600">
                <a:solidFill>
                  <a:schemeClr val="tx1"/>
                </a:solidFill>
                <a:latin typeface="+mn-lt"/>
                <a:ea typeface="+mn-ea"/>
                <a:cs typeface="+mn-cs"/>
              </a:defRPr>
            </a:lvl4pPr>
            <a:lvl5pPr marL="2114550" indent="-285750" algn="l" defTabSz="914400">
              <a:lnSpc>
                <a:spcPct val="90000"/>
              </a:lnSpc>
              <a:spcBef>
                <a:spcPts val="500"/>
              </a:spcBef>
              <a:buFont typeface="Wingdings"/>
              <a:buChar char="§"/>
              <a:defRPr sz="16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4999"/>
              </a:lnSpc>
              <a:buNone/>
              <a:defRPr/>
            </a:pPr>
            <a:r>
              <a:rPr lang="de-DE" dirty="0" smtClean="0"/>
              <a:t>Zwingende Angaben:</a:t>
            </a:r>
            <a:endParaRPr dirty="0"/>
          </a:p>
          <a:p>
            <a:pPr>
              <a:lnSpc>
                <a:spcPct val="104999"/>
              </a:lnSpc>
              <a:defRPr/>
            </a:pPr>
            <a:r>
              <a:rPr lang="de-DE" dirty="0"/>
              <a:t>Autor </a:t>
            </a:r>
            <a:endParaRPr dirty="0"/>
          </a:p>
          <a:p>
            <a:pPr>
              <a:lnSpc>
                <a:spcPct val="104999"/>
              </a:lnSpc>
              <a:defRPr/>
            </a:pPr>
            <a:r>
              <a:rPr lang="de-DE" dirty="0"/>
              <a:t>Titel</a:t>
            </a:r>
            <a:endParaRPr dirty="0"/>
          </a:p>
          <a:p>
            <a:pPr>
              <a:lnSpc>
                <a:spcPct val="104999"/>
              </a:lnSpc>
              <a:defRPr/>
            </a:pPr>
            <a:r>
              <a:rPr lang="de-DE" dirty="0"/>
              <a:t>Erscheinungsjahr</a:t>
            </a:r>
            <a:endParaRPr dirty="0"/>
          </a:p>
          <a:p>
            <a:pPr>
              <a:lnSpc>
                <a:spcPct val="104999"/>
              </a:lnSpc>
              <a:defRPr/>
            </a:pPr>
            <a:r>
              <a:rPr lang="de-DE" dirty="0"/>
              <a:t>Persistenter </a:t>
            </a:r>
            <a:r>
              <a:rPr lang="de-DE" dirty="0" smtClean="0"/>
              <a:t>Identifier</a:t>
            </a:r>
          </a:p>
          <a:p>
            <a:pPr marL="0" indent="0">
              <a:lnSpc>
                <a:spcPct val="104999"/>
              </a:lnSpc>
              <a:buNone/>
              <a:defRPr/>
            </a:pPr>
            <a:endParaRPr lang="de-DE" dirty="0" smtClean="0"/>
          </a:p>
          <a:p>
            <a:pPr marL="0" indent="0">
              <a:lnSpc>
                <a:spcPct val="104999"/>
              </a:lnSpc>
              <a:buNone/>
              <a:defRPr/>
            </a:pPr>
            <a:r>
              <a:rPr lang="de-DE" dirty="0" smtClean="0"/>
              <a:t>Exportfunktionen können das Zitieren erleichtern:</a:t>
            </a:r>
            <a:r>
              <a:rPr lang="de-DE" dirty="0"/>
              <a:t/>
            </a:r>
            <a:br>
              <a:rPr lang="de-DE" dirty="0"/>
            </a:br>
            <a:endParaRPr lang="de-DE" dirty="0"/>
          </a:p>
        </p:txBody>
      </p:sp>
      <p:pic>
        <p:nvPicPr>
          <p:cNvPr id="9" name="Grafik 8"/>
          <p:cNvPicPr>
            <a:picLocks noChangeAspect="1"/>
          </p:cNvPicPr>
          <p:nvPr/>
        </p:nvPicPr>
        <p:blipFill rotWithShape="1">
          <a:blip r:embed="rId2"/>
          <a:srcRect l="56671" t="69043" r="30208" b="4332"/>
          <a:stretch/>
        </p:blipFill>
        <p:spPr bwMode="auto">
          <a:xfrm>
            <a:off x="7680176" y="1556792"/>
            <a:ext cx="3767904" cy="4778264"/>
          </a:xfrm>
          <a:prstGeom prst="rect">
            <a:avLst/>
          </a:prstGeom>
          <a:noFill/>
          <a:ln>
            <a:noFill/>
          </a:ln>
        </p:spPr>
      </p:pic>
      <p:sp>
        <p:nvSpPr>
          <p:cNvPr id="2" name="Rechteck 1"/>
          <p:cNvSpPr/>
          <p:nvPr/>
        </p:nvSpPr>
        <p:spPr>
          <a:xfrm>
            <a:off x="571927" y="3945924"/>
            <a:ext cx="9217024" cy="433452"/>
          </a:xfrm>
          <a:prstGeom prst="rect">
            <a:avLst/>
          </a:prstGeom>
        </p:spPr>
        <p:txBody>
          <a:bodyPr wrap="square">
            <a:spAutoFit/>
          </a:bodyPr>
          <a:lstStyle/>
          <a:p>
            <a:pPr>
              <a:lnSpc>
                <a:spcPct val="104999"/>
              </a:lnSpc>
              <a:defRPr/>
            </a:pPr>
            <a:endParaRPr lang="de-DE" sz="2200" dirty="0"/>
          </a:p>
        </p:txBody>
      </p:sp>
      <p:sp>
        <p:nvSpPr>
          <p:cNvPr id="10" name="Pfeil nach rechts 9"/>
          <p:cNvSpPr/>
          <p:nvPr/>
        </p:nvSpPr>
        <p:spPr bwMode="auto">
          <a:xfrm rot="10800000">
            <a:off x="6600056" y="5246517"/>
            <a:ext cx="1278008" cy="270713"/>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smtClean="0"/>
              <a:t>Lizenzen</a:t>
            </a:r>
            <a:endParaRPr dirty="0"/>
          </a:p>
        </p:txBody>
      </p:sp>
      <p:sp>
        <p:nvSpPr>
          <p:cNvPr id="5" name="Inhaltsplatzhalter 2"/>
          <p:cNvSpPr>
            <a:spLocks noGrp="1"/>
          </p:cNvSpPr>
          <p:nvPr>
            <p:ph idx="1"/>
          </p:nvPr>
        </p:nvSpPr>
        <p:spPr bwMode="auto"/>
        <p:txBody>
          <a:bodyPr/>
          <a:lstStyle/>
          <a:p>
            <a:pPr marL="0" indent="0">
              <a:buNone/>
              <a:defRPr/>
            </a:pPr>
            <a:r>
              <a:rPr lang="en-US"/>
              <a:t>Creative Commons</a:t>
            </a:r>
            <a:endParaRPr/>
          </a:p>
          <a:p>
            <a:pPr>
              <a:defRPr/>
            </a:pPr>
            <a:r>
              <a:rPr lang="en-US"/>
              <a:t>Daten werden häufig unter Creative Commons Lizenzen veröffentlicht. Werden solche Daten nachgenutzt, empfiehlt Creative Commons die Angabe von Titel, Autor, Quelle und Lizenz. </a:t>
            </a:r>
            <a:endParaRPr/>
          </a:p>
          <a:p>
            <a:pPr>
              <a:defRPr/>
            </a:pPr>
            <a:r>
              <a:rPr lang="en-US"/>
              <a:t>Beachten Sie ggf. die Bestimmungen der CC-SA Lizenzen: Wenn Sie Daten mit einer “share-alike” Lizenz weiterbearbeiten, müssen Sie die neuen Daten unter der gleichen Lizenz veröffentlichen. </a:t>
            </a:r>
            <a:endParaRPr/>
          </a:p>
          <a:p>
            <a:pPr marL="0" indent="0">
              <a:buNone/>
              <a:defRPr/>
            </a:pPr>
            <a:endParaRPr lang="en-US"/>
          </a:p>
          <a:p>
            <a:pPr marL="0" indent="0">
              <a:buNone/>
              <a:defRPr/>
            </a:pPr>
            <a:r>
              <a:rPr lang="en-US"/>
              <a:t>Zugangsgeschützte / vertrauliche Daten</a:t>
            </a:r>
          </a:p>
          <a:p>
            <a:pPr>
              <a:defRPr/>
            </a:pPr>
            <a:r>
              <a:rPr lang="en-US"/>
              <a:t>Wenn Daten hinter Zugangssperren liegen oder Sie vertrauliche Daten erhalten haben, klären Sie frühzeitig mit dem Urheber oder Herausgeber, welche Auswertungen zulässig sind. </a:t>
            </a:r>
            <a:endParaRPr/>
          </a:p>
          <a:p>
            <a:pPr marL="0" indent="0">
              <a:buNone/>
              <a:defRPr/>
            </a:pPr>
            <a:endParaRPr lang="en-US"/>
          </a:p>
        </p:txBody>
      </p:sp>
      <p:sp>
        <p:nvSpPr>
          <p:cNvPr id="6" name="Rechteck 3"/>
          <p:cNvSpPr/>
          <p:nvPr/>
        </p:nvSpPr>
        <p:spPr bwMode="auto">
          <a:xfrm>
            <a:off x="839416" y="6237312"/>
            <a:ext cx="8664624" cy="369332"/>
          </a:xfrm>
          <a:prstGeom prst="rect">
            <a:avLst/>
          </a:prstGeom>
        </p:spPr>
        <p:txBody>
          <a:bodyPr wrap="square">
            <a:spAutoFit/>
          </a:bodyPr>
          <a:lstStyle/>
          <a:p>
            <a:pPr>
              <a:defRPr/>
            </a:pPr>
            <a:r>
              <a:rPr lang="de-DE"/>
              <a:t>(</a:t>
            </a:r>
            <a:r>
              <a:rPr lang="de-DE" u="sng">
                <a:hlinkClick r:id="rId2"/>
              </a:rPr>
              <a:t>https://wiki.creativecommons.org/wiki/Best_practices_for_attribution</a:t>
            </a:r>
            <a:r>
              <a:rPr lang="de-DE"/>
              <a:t>)</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Abfrage</a:t>
            </a:r>
            <a:endParaRPr/>
          </a:p>
        </p:txBody>
      </p:sp>
      <p:sp>
        <p:nvSpPr>
          <p:cNvPr id="5" name="Inhaltsplatzhalter 2"/>
          <p:cNvSpPr>
            <a:spLocks noGrp="1"/>
          </p:cNvSpPr>
          <p:nvPr>
            <p:ph idx="1"/>
          </p:nvPr>
        </p:nvSpPr>
        <p:spPr bwMode="auto"/>
        <p:txBody>
          <a:bodyPr/>
          <a:lstStyle/>
          <a:p>
            <a:pPr>
              <a:defRPr/>
            </a:pPr>
            <a:r>
              <a:rPr lang="de-DE"/>
              <a:t>Wonach recherchieren Sie üblicherweise?</a:t>
            </a:r>
            <a:endParaRPr/>
          </a:p>
          <a:p>
            <a:pPr>
              <a:defRPr/>
            </a:pPr>
            <a:endParaRPr lang="de-DE"/>
          </a:p>
          <a:p>
            <a:pPr>
              <a:defRPr/>
            </a:pPr>
            <a:r>
              <a:rPr lang="de-DE"/>
              <a:t>Wer sucht gezielt nach Daten, nicht nur nach Artikeln?</a:t>
            </a:r>
            <a:endParaRPr/>
          </a:p>
          <a:p>
            <a:pPr>
              <a:defRPr/>
            </a:pPr>
            <a:endParaRPr lang="de-DE"/>
          </a:p>
          <a:p>
            <a:pPr>
              <a:defRPr/>
            </a:pPr>
            <a:r>
              <a:rPr lang="de-DE"/>
              <a:t>Was möchten Sie tatsächlich haben? </a:t>
            </a:r>
            <a:endParaRPr/>
          </a:p>
          <a:p>
            <a:pPr>
              <a:defRPr/>
            </a:pPr>
            <a:endParaRPr lang="de-DE"/>
          </a:p>
          <a:p>
            <a:pPr>
              <a:defRPr/>
            </a:pPr>
            <a:r>
              <a:rPr lang="de-DE"/>
              <a:t>Welche Bedingungen stellen Sie an Daten? Nur einfache Informationen ablesen oder Auswertung der Daten?</a:t>
            </a:r>
            <a:endParaRPr/>
          </a:p>
          <a:p>
            <a:pPr marL="0" indent="0">
              <a:buNone/>
              <a:defRPr/>
            </a:pPr>
            <a:endParaRPr lang="de-DE" sz="24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smtClean="0"/>
              <a:t>Feedback </a:t>
            </a:r>
            <a:r>
              <a:rPr lang="de-DE" dirty="0"/>
              <a:t>und neue Daten</a:t>
            </a:r>
            <a:endParaRPr dirty="0"/>
          </a:p>
        </p:txBody>
      </p:sp>
      <p:sp>
        <p:nvSpPr>
          <p:cNvPr id="5" name="Inhaltsplatzhalter 2"/>
          <p:cNvSpPr>
            <a:spLocks noGrp="1"/>
          </p:cNvSpPr>
          <p:nvPr>
            <p:ph idx="1"/>
          </p:nvPr>
        </p:nvSpPr>
        <p:spPr bwMode="auto"/>
        <p:txBody>
          <a:bodyPr/>
          <a:lstStyle/>
          <a:p>
            <a:pPr marL="0" indent="0">
              <a:lnSpc>
                <a:spcPct val="84999"/>
              </a:lnSpc>
              <a:buNone/>
              <a:defRPr/>
            </a:pPr>
            <a:r>
              <a:rPr lang="en-US" sz="2000"/>
              <a:t>Feedback</a:t>
            </a:r>
            <a:endParaRPr sz="2000"/>
          </a:p>
          <a:p>
            <a:pPr marL="0" indent="0">
              <a:lnSpc>
                <a:spcPct val="84999"/>
              </a:lnSpc>
              <a:buNone/>
              <a:defRPr/>
            </a:pPr>
            <a:r>
              <a:rPr lang="en-US" sz="2000"/>
              <a:t>In vielen Disziplinen ist die Praxis der Datenpublikation noch am Anfang. Es hilft allen, wenn Sie Autoren und Herausgebern Feedback geben, wofür Sie die Daten verwenden und was Ihnen bei Ihrer Arbeit noch helfen könnte.</a:t>
            </a:r>
            <a:endParaRPr sz="2000"/>
          </a:p>
          <a:p>
            <a:pPr marL="0" indent="0">
              <a:lnSpc>
                <a:spcPct val="84999"/>
              </a:lnSpc>
              <a:buNone/>
              <a:defRPr/>
            </a:pPr>
            <a:r>
              <a:rPr lang="en-US" sz="2000"/>
              <a:t>Beispiele:</a:t>
            </a:r>
            <a:endParaRPr sz="2000"/>
          </a:p>
          <a:p>
            <a:pPr>
              <a:lnSpc>
                <a:spcPct val="84999"/>
              </a:lnSpc>
              <a:defRPr/>
            </a:pPr>
            <a:r>
              <a:rPr lang="en-US" sz="2000"/>
              <a:t>Datenqualität</a:t>
            </a:r>
            <a:endParaRPr sz="2000"/>
          </a:p>
          <a:p>
            <a:pPr>
              <a:lnSpc>
                <a:spcPct val="84999"/>
              </a:lnSpc>
              <a:defRPr/>
            </a:pPr>
            <a:r>
              <a:rPr lang="en-US" sz="2000"/>
              <a:t>Metadaten</a:t>
            </a:r>
            <a:endParaRPr sz="2000"/>
          </a:p>
          <a:p>
            <a:pPr>
              <a:lnSpc>
                <a:spcPct val="84999"/>
              </a:lnSpc>
              <a:defRPr/>
            </a:pPr>
            <a:r>
              <a:rPr lang="en-US" sz="2000"/>
              <a:t>Dateiformate</a:t>
            </a:r>
            <a:endParaRPr sz="2000"/>
          </a:p>
          <a:p>
            <a:pPr>
              <a:lnSpc>
                <a:spcPct val="84999"/>
              </a:lnSpc>
              <a:defRPr/>
            </a:pPr>
            <a:r>
              <a:rPr lang="en-US" sz="2000"/>
              <a:t>Exportmöglichkeiten</a:t>
            </a:r>
            <a:endParaRPr sz="2000"/>
          </a:p>
          <a:p>
            <a:pPr marL="0" indent="0">
              <a:lnSpc>
                <a:spcPct val="84999"/>
              </a:lnSpc>
              <a:buNone/>
              <a:defRPr/>
            </a:pPr>
            <a:endParaRPr lang="en-US" sz="2000"/>
          </a:p>
          <a:p>
            <a:pPr marL="0" indent="0">
              <a:lnSpc>
                <a:spcPct val="84999"/>
              </a:lnSpc>
              <a:buNone/>
              <a:defRPr/>
            </a:pPr>
            <a:r>
              <a:rPr lang="en-US" sz="2000"/>
              <a:t>Neue Daten</a:t>
            </a:r>
            <a:endParaRPr sz="2000"/>
          </a:p>
          <a:p>
            <a:pPr marL="0" indent="0">
              <a:lnSpc>
                <a:spcPct val="84999"/>
              </a:lnSpc>
              <a:buNone/>
              <a:defRPr/>
            </a:pPr>
            <a:r>
              <a:rPr lang="en-US" sz="2000"/>
              <a:t>Wenn Sie Daten nachnutzen, generieren Sie neue Forschungs-</a:t>
            </a:r>
            <a:br>
              <a:rPr lang="en-US" sz="2000"/>
            </a:br>
            <a:r>
              <a:rPr lang="en-US" sz="2000"/>
              <a:t>daten. Wenn möglich, teilen Sie Ihre Daten bitte auf eine Art </a:t>
            </a:r>
            <a:br>
              <a:rPr lang="en-US" sz="2000"/>
            </a:br>
            <a:r>
              <a:rPr lang="en-US" sz="2000"/>
              <a:t>und Weise, die Sie selbst als hilfreich erachten.</a:t>
            </a:r>
            <a:endParaRPr sz="2000"/>
          </a:p>
          <a:p>
            <a:pPr marL="0" indent="0">
              <a:lnSpc>
                <a:spcPct val="84999"/>
              </a:lnSpc>
              <a:buNone/>
              <a:defRPr/>
            </a:pPr>
            <a:endParaRPr lang="de-DE" sz="2000"/>
          </a:p>
        </p:txBody>
      </p:sp>
      <p:grpSp>
        <p:nvGrpSpPr>
          <p:cNvPr id="6" name="Inhaltsplatzhalter 15"/>
          <p:cNvGrpSpPr/>
          <p:nvPr/>
        </p:nvGrpSpPr>
        <p:grpSpPr bwMode="auto">
          <a:xfrm>
            <a:off x="7464152" y="3068960"/>
            <a:ext cx="3571276" cy="2887356"/>
            <a:chOff x="0" y="0"/>
            <a:chExt cx="3571276" cy="2887356"/>
          </a:xfrm>
        </p:grpSpPr>
        <p:sp>
          <p:nvSpPr>
            <p:cNvPr id="7" name="Abgerundetes Rechteck 6"/>
            <p:cNvSpPr/>
            <p:nvPr/>
          </p:nvSpPr>
          <p:spPr bwMode="auto">
            <a:xfrm>
              <a:off x="1311328" y="1092"/>
              <a:ext cx="948620" cy="616603"/>
            </a:xfrm>
            <a:prstGeom prst="roundRect">
              <a:avLst>
                <a:gd name="adj" fmla="val 16667"/>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ts val="0"/>
                </a:spcBef>
                <a:spcAft>
                  <a:spcPts val="0"/>
                </a:spcAft>
                <a:defRPr/>
              </a:pPr>
              <a:r>
                <a:rPr lang="de-DE" sz="1400">
                  <a:solidFill>
                    <a:schemeClr val="tx1"/>
                  </a:solidFill>
                </a:rPr>
                <a:t>Plan</a:t>
              </a:r>
              <a:endParaRPr sz="1400">
                <a:solidFill>
                  <a:schemeClr val="tx1"/>
                </a:solidFill>
              </a:endParaRPr>
            </a:p>
          </p:txBody>
        </p:sp>
        <p:sp>
          <p:nvSpPr>
            <p:cNvPr id="8" name="Freihandform 7"/>
            <p:cNvSpPr/>
            <p:nvPr/>
          </p:nvSpPr>
          <p:spPr bwMode="auto">
            <a:xfrm>
              <a:off x="554121" y="309394"/>
              <a:ext cx="2463034" cy="2463034"/>
            </a:xfrm>
            <a:custGeom>
              <a:avLst/>
              <a:gdLst/>
              <a:ahLst/>
              <a:cxnLst/>
              <a:rect l="0" t="0" r="0" b="0"/>
              <a:pathLst>
                <a:path w="2463034" h="2463034" extrusionOk="0">
                  <a:moveTo>
                    <a:pt x="1832815" y="156772"/>
                  </a:moveTo>
                  <a:arcTo wR="1231517" hR="1231517" stAng="17953568" swAng="1211327"/>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9" name="Abgerundetes Rechteck 8"/>
            <p:cNvSpPr/>
            <p:nvPr/>
          </p:nvSpPr>
          <p:spPr bwMode="auto">
            <a:xfrm>
              <a:off x="2482570" y="852050"/>
              <a:ext cx="948620" cy="616603"/>
            </a:xfrm>
            <a:prstGeom prst="roundRect">
              <a:avLst>
                <a:gd name="adj" fmla="val 16667"/>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ts val="0"/>
                </a:spcBef>
                <a:spcAft>
                  <a:spcPts val="0"/>
                </a:spcAft>
                <a:defRPr/>
              </a:pPr>
              <a:r>
                <a:rPr lang="de-DE" sz="1400">
                  <a:solidFill>
                    <a:schemeClr val="tx1"/>
                  </a:solidFill>
                </a:rPr>
                <a:t>Create /</a:t>
              </a:r>
              <a:br>
                <a:rPr lang="de-DE" sz="1400">
                  <a:solidFill>
                    <a:schemeClr val="tx1"/>
                  </a:solidFill>
                </a:rPr>
              </a:br>
              <a:r>
                <a:rPr lang="de-DE" sz="1400">
                  <a:solidFill>
                    <a:schemeClr val="tx1"/>
                  </a:solidFill>
                </a:rPr>
                <a:t>Collect</a:t>
              </a:r>
              <a:endParaRPr sz="1400">
                <a:solidFill>
                  <a:schemeClr val="tx1"/>
                </a:solidFill>
              </a:endParaRPr>
            </a:p>
          </p:txBody>
        </p:sp>
        <p:sp>
          <p:nvSpPr>
            <p:cNvPr id="10" name="Freihandform 9"/>
            <p:cNvSpPr/>
            <p:nvPr/>
          </p:nvSpPr>
          <p:spPr bwMode="auto">
            <a:xfrm>
              <a:off x="554121" y="309394"/>
              <a:ext cx="2463034" cy="2463034"/>
            </a:xfrm>
            <a:custGeom>
              <a:avLst/>
              <a:gdLst/>
              <a:ahLst/>
              <a:cxnLst/>
              <a:rect l="0" t="0" r="0" b="0"/>
              <a:pathLst>
                <a:path w="2463034" h="2463034" extrusionOk="0">
                  <a:moveTo>
                    <a:pt x="2460079" y="1316791"/>
                  </a:moveTo>
                  <a:arcTo wR="1231517" hR="1231517" stAng="21838232" swAng="1359563"/>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11" name="Abgerundetes Rechteck 10"/>
            <p:cNvSpPr/>
            <p:nvPr/>
          </p:nvSpPr>
          <p:spPr bwMode="auto">
            <a:xfrm>
              <a:off x="2035196" y="2228928"/>
              <a:ext cx="948620" cy="616603"/>
            </a:xfrm>
            <a:prstGeom prst="roundRect">
              <a:avLst>
                <a:gd name="adj" fmla="val 16667"/>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ts val="0"/>
                </a:spcBef>
                <a:spcAft>
                  <a:spcPts val="0"/>
                </a:spcAft>
                <a:defRPr/>
              </a:pPr>
              <a:r>
                <a:rPr lang="de-DE" sz="1400">
                  <a:solidFill>
                    <a:schemeClr val="tx1"/>
                  </a:solidFill>
                </a:rPr>
                <a:t>Analyse / Process</a:t>
              </a:r>
              <a:endParaRPr sz="1400">
                <a:solidFill>
                  <a:schemeClr val="tx1"/>
                </a:solidFill>
              </a:endParaRPr>
            </a:p>
          </p:txBody>
        </p:sp>
        <p:sp>
          <p:nvSpPr>
            <p:cNvPr id="12" name="Freihandform 11"/>
            <p:cNvSpPr/>
            <p:nvPr/>
          </p:nvSpPr>
          <p:spPr bwMode="auto">
            <a:xfrm>
              <a:off x="554121" y="309394"/>
              <a:ext cx="2463034" cy="2463034"/>
            </a:xfrm>
            <a:custGeom>
              <a:avLst/>
              <a:gdLst/>
              <a:ahLst/>
              <a:cxnLst/>
              <a:rect l="0" t="0" r="0" b="0"/>
              <a:pathLst>
                <a:path w="2463034" h="2463034" extrusionOk="0">
                  <a:moveTo>
                    <a:pt x="1382610" y="2453731"/>
                  </a:moveTo>
                  <a:arcTo wR="1231517" hR="1231517" stAng="4977162" swAng="845676"/>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13" name="Abgerundetes Rechteck 12"/>
            <p:cNvSpPr/>
            <p:nvPr/>
          </p:nvSpPr>
          <p:spPr bwMode="auto">
            <a:xfrm>
              <a:off x="587459" y="2228928"/>
              <a:ext cx="948620" cy="616603"/>
            </a:xfrm>
            <a:prstGeom prst="roundRect">
              <a:avLst>
                <a:gd name="adj" fmla="val 16667"/>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ts val="0"/>
                </a:spcBef>
                <a:spcAft>
                  <a:spcPts val="0"/>
                </a:spcAft>
                <a:defRPr/>
              </a:pPr>
              <a:r>
                <a:rPr lang="de-DE" sz="1400">
                  <a:solidFill>
                    <a:schemeClr val="tx1"/>
                  </a:solidFill>
                </a:rPr>
                <a:t>Archive / Publish</a:t>
              </a:r>
              <a:endParaRPr sz="1400">
                <a:solidFill>
                  <a:schemeClr val="tx1"/>
                </a:solidFill>
              </a:endParaRPr>
            </a:p>
          </p:txBody>
        </p:sp>
        <p:sp>
          <p:nvSpPr>
            <p:cNvPr id="14" name="Freihandform 13"/>
            <p:cNvSpPr/>
            <p:nvPr/>
          </p:nvSpPr>
          <p:spPr bwMode="auto">
            <a:xfrm>
              <a:off x="554121" y="309394"/>
              <a:ext cx="2463034" cy="2463034"/>
            </a:xfrm>
            <a:custGeom>
              <a:avLst/>
              <a:gdLst/>
              <a:ahLst/>
              <a:cxnLst/>
              <a:rect l="0" t="0" r="0" b="0"/>
              <a:pathLst>
                <a:path w="2463034" h="2463034" extrusionOk="0">
                  <a:moveTo>
                    <a:pt x="130638" y="1783515"/>
                  </a:moveTo>
                  <a:arcTo wR="1231517" hR="1231517" stAng="9202205" swAng="1359563"/>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15" name="Abgerundetes Rechteck 14"/>
            <p:cNvSpPr/>
            <p:nvPr/>
          </p:nvSpPr>
          <p:spPr bwMode="auto">
            <a:xfrm>
              <a:off x="140085" y="852050"/>
              <a:ext cx="948620" cy="616603"/>
            </a:xfrm>
            <a:prstGeom prst="roundRect">
              <a:avLst>
                <a:gd name="adj" fmla="val 16667"/>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ts val="0"/>
                </a:spcBef>
                <a:spcAft>
                  <a:spcPts val="0"/>
                </a:spcAft>
                <a:defRPr/>
              </a:pPr>
              <a:r>
                <a:rPr lang="de-DE" sz="1400">
                  <a:solidFill>
                    <a:schemeClr val="tx1"/>
                  </a:solidFill>
                </a:rPr>
                <a:t>Reuse</a:t>
              </a:r>
              <a:endParaRPr sz="1400">
                <a:solidFill>
                  <a:schemeClr val="tx1"/>
                </a:solidFill>
              </a:endParaRPr>
            </a:p>
          </p:txBody>
        </p:sp>
        <p:sp>
          <p:nvSpPr>
            <p:cNvPr id="16" name="Freihandform 15"/>
            <p:cNvSpPr/>
            <p:nvPr/>
          </p:nvSpPr>
          <p:spPr bwMode="auto">
            <a:xfrm>
              <a:off x="554121" y="309394"/>
              <a:ext cx="2463034" cy="2463034"/>
            </a:xfrm>
            <a:custGeom>
              <a:avLst/>
              <a:gdLst/>
              <a:ahLst/>
              <a:cxnLst/>
              <a:rect l="0" t="0" r="0" b="0"/>
              <a:pathLst>
                <a:path w="2463034" h="2463034" extrusionOk="0">
                  <a:moveTo>
                    <a:pt x="296252" y="430321"/>
                  </a:moveTo>
                  <a:arcTo wR="1231517" hR="1231517" stAng="13235104" swAng="1211327"/>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grpSp>
      <p:sp>
        <p:nvSpPr>
          <p:cNvPr id="17" name="Rechteck 5"/>
          <p:cNvSpPr>
            <a:spLocks noChangeArrowheads="1"/>
          </p:cNvSpPr>
          <p:nvPr/>
        </p:nvSpPr>
        <p:spPr bwMode="auto">
          <a:xfrm>
            <a:off x="8572378" y="4230487"/>
            <a:ext cx="1354824" cy="591237"/>
          </a:xfrm>
          <a:prstGeom prst="rect">
            <a:avLst/>
          </a:prstGeom>
          <a:noFill/>
          <a:ln>
            <a:noFill/>
          </a:ln>
        </p:spPr>
        <p:txBody>
          <a:bodyPr/>
          <a:lstStyle>
            <a:lvl1pPr defTabSz="449263">
              <a:defRPr>
                <a:solidFill>
                  <a:schemeClr val="tx1"/>
                </a:solidFill>
                <a:latin typeface="Arial"/>
                <a:cs typeface="Arial"/>
              </a:defRPr>
            </a:lvl1pPr>
            <a:lvl2pPr marL="742950" indent="-285750" defTabSz="449263">
              <a:defRPr>
                <a:solidFill>
                  <a:schemeClr val="tx1"/>
                </a:solidFill>
                <a:latin typeface="Arial"/>
                <a:cs typeface="Arial"/>
              </a:defRPr>
            </a:lvl2pPr>
            <a:lvl3pPr marL="1143000" indent="-228600" defTabSz="449263">
              <a:defRPr>
                <a:solidFill>
                  <a:schemeClr val="tx1"/>
                </a:solidFill>
                <a:latin typeface="Arial"/>
                <a:cs typeface="Arial"/>
              </a:defRPr>
            </a:lvl3pPr>
            <a:lvl4pPr marL="1600200" indent="-228600" defTabSz="449263">
              <a:defRPr>
                <a:solidFill>
                  <a:schemeClr val="tx1"/>
                </a:solidFill>
                <a:latin typeface="Arial"/>
                <a:cs typeface="Arial"/>
              </a:defRPr>
            </a:lvl4pPr>
            <a:lvl5pPr marL="2057400" indent="-228600" defTabSz="449263">
              <a:defRPr>
                <a:solidFill>
                  <a:schemeClr val="tx1"/>
                </a:solidFill>
                <a:latin typeface="Arial"/>
                <a:cs typeface="Arial"/>
              </a:defRPr>
            </a:lvl5pPr>
            <a:lvl6pPr marL="2514600" indent="-228600" defTabSz="449263">
              <a:spcBef>
                <a:spcPts val="0"/>
              </a:spcBef>
              <a:spcAft>
                <a:spcPts val="0"/>
              </a:spcAft>
              <a:defRPr>
                <a:solidFill>
                  <a:schemeClr val="tx1"/>
                </a:solidFill>
                <a:latin typeface="Arial"/>
                <a:cs typeface="Arial"/>
              </a:defRPr>
            </a:lvl6pPr>
            <a:lvl7pPr marL="2971800" indent="-228600" defTabSz="449263">
              <a:spcBef>
                <a:spcPts val="0"/>
              </a:spcBef>
              <a:spcAft>
                <a:spcPts val="0"/>
              </a:spcAft>
              <a:defRPr>
                <a:solidFill>
                  <a:schemeClr val="tx1"/>
                </a:solidFill>
                <a:latin typeface="Arial"/>
                <a:cs typeface="Arial"/>
              </a:defRPr>
            </a:lvl7pPr>
            <a:lvl8pPr marL="3429000" indent="-228600" defTabSz="449263">
              <a:spcBef>
                <a:spcPts val="0"/>
              </a:spcBef>
              <a:spcAft>
                <a:spcPts val="0"/>
              </a:spcAft>
              <a:defRPr>
                <a:solidFill>
                  <a:schemeClr val="tx1"/>
                </a:solidFill>
                <a:latin typeface="Arial"/>
                <a:cs typeface="Arial"/>
              </a:defRPr>
            </a:lvl8pPr>
            <a:lvl9pPr marL="3886200" indent="-228600" defTabSz="449263">
              <a:spcBef>
                <a:spcPts val="0"/>
              </a:spcBef>
              <a:spcAft>
                <a:spcPts val="0"/>
              </a:spcAft>
              <a:defRPr>
                <a:solidFill>
                  <a:schemeClr val="tx1"/>
                </a:solidFill>
                <a:latin typeface="Arial"/>
                <a:cs typeface="Arial"/>
              </a:defRPr>
            </a:lvl9pPr>
          </a:lstStyle>
          <a:p>
            <a:pPr algn="ctr">
              <a:buClr>
                <a:srgbClr val="000000"/>
              </a:buClr>
              <a:buSzPct val="100000"/>
              <a:buFont typeface="Times New Roman"/>
              <a:buNone/>
              <a:defRPr/>
            </a:pPr>
            <a:r>
              <a:rPr lang="de-DE" sz="1400" b="1"/>
              <a:t>Forschungs-datenlebens-zyklus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Literatur</a:t>
            </a:r>
            <a:endParaRPr/>
          </a:p>
        </p:txBody>
      </p:sp>
      <p:sp>
        <p:nvSpPr>
          <p:cNvPr id="5" name="Inhaltsplatzhalter 2"/>
          <p:cNvSpPr>
            <a:spLocks noGrp="1"/>
          </p:cNvSpPr>
          <p:nvPr>
            <p:ph idx="1"/>
          </p:nvPr>
        </p:nvSpPr>
        <p:spPr bwMode="auto"/>
        <p:txBody>
          <a:bodyPr/>
          <a:lstStyle/>
          <a:p>
            <a:pPr marL="0" indent="0">
              <a:buNone/>
              <a:defRPr/>
            </a:pPr>
            <a:r>
              <a:rPr lang="de-DE"/>
              <a:t>Recherche:</a:t>
            </a:r>
            <a:endParaRPr/>
          </a:p>
          <a:p>
            <a:pPr>
              <a:defRPr/>
            </a:pPr>
            <a:r>
              <a:rPr lang="de-DE"/>
              <a:t>11 Tipps zur Strategie: Gregory K, Khalsa SJ, Michener WK, Psomopoulos FE, de Waard A, Wu M (2018) Eleven quick tips for finding research data. PLoS Comput Biol 14(4): e1006038. </a:t>
            </a:r>
            <a:r>
              <a:rPr lang="de-DE" u="sng">
                <a:hlinkClick r:id="rId2"/>
              </a:rPr>
              <a:t>https://doi.org/10.1371/journal.pcbi.1006038</a:t>
            </a:r>
            <a:endParaRPr lang="de-DE"/>
          </a:p>
          <a:p>
            <a:pPr marL="0" indent="0">
              <a:buNone/>
              <a:defRPr/>
            </a:pPr>
            <a:endParaRPr lang="de-DE"/>
          </a:p>
          <a:p>
            <a:pPr marL="0" indent="0">
              <a:buNone/>
              <a:defRPr/>
            </a:pPr>
            <a:r>
              <a:rPr lang="de-DE"/>
              <a:t>Datenzitation:</a:t>
            </a:r>
            <a:endParaRPr/>
          </a:p>
          <a:p>
            <a:pPr>
              <a:defRPr/>
            </a:pPr>
            <a:r>
              <a:rPr lang="de-DE"/>
              <a:t>Data Citation Synthesis Group: Joint Declaration of Data Citation Principles. Martone M. (ed.) San Diego CA: FORCE11; 2014 </a:t>
            </a:r>
            <a:r>
              <a:rPr lang="de-DE" u="sng">
                <a:hlinkClick r:id="rId3"/>
              </a:rPr>
              <a:t>https://doi.org/10.25490/a97f-egyk   </a:t>
            </a:r>
            <a:r>
              <a:rPr lang="de-DE"/>
              <a:t> </a:t>
            </a:r>
            <a:endParaRPr/>
          </a:p>
          <a:p>
            <a:pPr>
              <a:defRPr/>
            </a:pPr>
            <a:r>
              <a:rPr lang="de-DE" u="sng">
                <a:hlinkClick r:id="rId4"/>
              </a:rPr>
              <a:t>http://researchdata.ox.ac.uk/portfolio/data-citation-what-you-need-to-know/</a:t>
            </a:r>
            <a:r>
              <a:rPr lang="de-DE"/>
              <a:t> </a:t>
            </a:r>
            <a:endParaRPr/>
          </a:p>
          <a:p>
            <a:pP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Nutzbarkeit von Forschungsdaten</a:t>
            </a:r>
          </a:p>
        </p:txBody>
      </p:sp>
      <p:sp>
        <p:nvSpPr>
          <p:cNvPr id="5" name="Inhaltsplatzhalter 2"/>
          <p:cNvSpPr>
            <a:spLocks noGrp="1"/>
          </p:cNvSpPr>
          <p:nvPr>
            <p:ph idx="1"/>
          </p:nvPr>
        </p:nvSpPr>
        <p:spPr bwMode="auto"/>
        <p:txBody>
          <a:bodyPr/>
          <a:lstStyle/>
          <a:p>
            <a:pPr marL="0" indent="0">
              <a:buNone/>
              <a:defRPr/>
            </a:pPr>
            <a:r>
              <a:rPr lang="de-DE"/>
              <a:t>Bilder:</a:t>
            </a:r>
            <a:endParaRPr/>
          </a:p>
          <a:p>
            <a:pPr>
              <a:defRPr/>
            </a:pPr>
            <a:r>
              <a:rPr lang="de-DE"/>
              <a:t>Überprüfung von Thesen</a:t>
            </a:r>
            <a:endParaRPr/>
          </a:p>
          <a:p>
            <a:pPr>
              <a:defRPr/>
            </a:pPr>
            <a:r>
              <a:rPr lang="de-DE"/>
              <a:t>Grobes Ablesen einzelner Werte</a:t>
            </a:r>
            <a:endParaRPr lang="de-DE" sz="2400"/>
          </a:p>
        </p:txBody>
      </p:sp>
      <p:pic>
        <p:nvPicPr>
          <p:cNvPr id="6" name="Grafik 1"/>
          <p:cNvPicPr>
            <a:picLocks noChangeAspect="1"/>
          </p:cNvPicPr>
          <p:nvPr/>
        </p:nvPicPr>
        <p:blipFill>
          <a:blip r:embed="rId3"/>
          <a:stretch/>
        </p:blipFill>
        <p:spPr bwMode="auto">
          <a:xfrm>
            <a:off x="5591944" y="908721"/>
            <a:ext cx="5234533" cy="5101075"/>
          </a:xfrm>
          <a:prstGeom prst="rect">
            <a:avLst/>
          </a:prstGeom>
        </p:spPr>
      </p:pic>
      <p:sp>
        <p:nvSpPr>
          <p:cNvPr id="7" name="Rechteck 5"/>
          <p:cNvSpPr/>
          <p:nvPr/>
        </p:nvSpPr>
        <p:spPr bwMode="auto">
          <a:xfrm>
            <a:off x="1272505" y="6138655"/>
            <a:ext cx="9454375" cy="646331"/>
          </a:xfrm>
          <a:prstGeom prst="rect">
            <a:avLst/>
          </a:prstGeom>
        </p:spPr>
        <p:txBody>
          <a:bodyPr wrap="square">
            <a:spAutoFit/>
          </a:bodyPr>
          <a:lstStyle/>
          <a:p>
            <a:pPr>
              <a:defRPr/>
            </a:pPr>
            <a:r>
              <a:rPr lang="de-DE" sz="1200"/>
              <a:t>Wanninkhof, Rik; Pickers, Penelope A.; Omar, Abdirahman M.; Sutton, Adrienne; Murata, Akihiko; Olsen, Are; et al. (2019): Image_1_A Surface Ocean CO2 Reference Network, SOCONET and Associated Marine Boundary Layer CO2 Measurements; </a:t>
            </a:r>
            <a:r>
              <a:rPr lang="de-DE" sz="1200" u="sng">
                <a:hlinkClick r:id="rId4"/>
              </a:rPr>
              <a:t>https://doi.org/10.3389/fmars.2019.00400</a:t>
            </a:r>
            <a:r>
              <a:rPr lang="de-DE" sz="1200"/>
              <a:t>, frontiers in Marine Science  </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Nutzbarkeit von Forschungsdaten</a:t>
            </a:r>
          </a:p>
        </p:txBody>
      </p:sp>
      <p:sp>
        <p:nvSpPr>
          <p:cNvPr id="5" name="Inhaltsplatzhalter 2"/>
          <p:cNvSpPr>
            <a:spLocks noGrp="1"/>
          </p:cNvSpPr>
          <p:nvPr>
            <p:ph idx="1"/>
          </p:nvPr>
        </p:nvSpPr>
        <p:spPr bwMode="auto"/>
        <p:txBody>
          <a:bodyPr/>
          <a:lstStyle/>
          <a:p>
            <a:pPr marL="0" indent="0">
              <a:buNone/>
              <a:defRPr/>
            </a:pPr>
            <a:r>
              <a:rPr lang="de-DE"/>
              <a:t>Tabellen:</a:t>
            </a:r>
            <a:endParaRPr/>
          </a:p>
          <a:p>
            <a:pPr>
              <a:defRPr/>
            </a:pPr>
            <a:r>
              <a:rPr lang="de-DE"/>
              <a:t>Überprüfung von Thesen</a:t>
            </a:r>
            <a:endParaRPr/>
          </a:p>
          <a:p>
            <a:pPr>
              <a:defRPr/>
            </a:pPr>
            <a:r>
              <a:rPr lang="de-DE"/>
              <a:t>Ablesen einzelner Werte</a:t>
            </a:r>
            <a:endParaRPr/>
          </a:p>
          <a:p>
            <a:pPr>
              <a:defRPr/>
            </a:pPr>
            <a:r>
              <a:rPr lang="de-DE"/>
              <a:t>Komplexere Analysen</a:t>
            </a:r>
            <a:endParaRPr/>
          </a:p>
          <a:p>
            <a:pPr>
              <a:defRPr/>
            </a:pPr>
            <a:r>
              <a:rPr lang="de-DE"/>
              <a:t>Weiterverarbeitung</a:t>
            </a:r>
            <a:endParaRPr/>
          </a:p>
        </p:txBody>
      </p:sp>
      <p:sp>
        <p:nvSpPr>
          <p:cNvPr id="6" name="Rechteck 5"/>
          <p:cNvSpPr/>
          <p:nvPr/>
        </p:nvSpPr>
        <p:spPr bwMode="auto">
          <a:xfrm>
            <a:off x="1272505" y="6138655"/>
            <a:ext cx="9454375" cy="461665"/>
          </a:xfrm>
          <a:prstGeom prst="rect">
            <a:avLst/>
          </a:prstGeom>
        </p:spPr>
        <p:txBody>
          <a:bodyPr wrap="square">
            <a:spAutoFit/>
          </a:bodyPr>
          <a:lstStyle/>
          <a:p>
            <a:pPr>
              <a:defRPr/>
            </a:pPr>
            <a:r>
              <a:rPr lang="de-DE" sz="1200"/>
              <a:t>Shan, Yuli; Guan, Dabo; Zheng, Heran; Meng, Jing; Mi, Zhifu; Liu, Zhu (2017): China national CO2 emission inventory (sectoral approach), 2000-2015; </a:t>
            </a:r>
            <a:r>
              <a:rPr lang="de-DE" sz="1200" u="sng">
                <a:hlinkClick r:id="rId2"/>
              </a:rPr>
              <a:t>https://doi.org/10.6084/m9.figshare.5048911.v2</a:t>
            </a:r>
            <a:r>
              <a:rPr lang="de-DE" sz="1200"/>
              <a:t>, figshare		(CC0 licence)</a:t>
            </a:r>
            <a:endParaRPr/>
          </a:p>
        </p:txBody>
      </p:sp>
      <p:pic>
        <p:nvPicPr>
          <p:cNvPr id="7" name="Grafik 2"/>
          <p:cNvPicPr>
            <a:picLocks noChangeAspect="1"/>
          </p:cNvPicPr>
          <p:nvPr/>
        </p:nvPicPr>
        <p:blipFill>
          <a:blip r:embed="rId3"/>
          <a:stretch/>
        </p:blipFill>
        <p:spPr bwMode="auto">
          <a:xfrm>
            <a:off x="4374905" y="835184"/>
            <a:ext cx="6772327" cy="5310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Nutzbarkeit von Forschungsdaten</a:t>
            </a:r>
          </a:p>
        </p:txBody>
      </p:sp>
      <p:sp>
        <p:nvSpPr>
          <p:cNvPr id="5" name="Inhaltsplatzhalter 2"/>
          <p:cNvSpPr>
            <a:spLocks noGrp="1"/>
          </p:cNvSpPr>
          <p:nvPr>
            <p:ph idx="1"/>
          </p:nvPr>
        </p:nvSpPr>
        <p:spPr bwMode="auto"/>
        <p:txBody>
          <a:bodyPr/>
          <a:lstStyle/>
          <a:p>
            <a:pPr marL="0" indent="0">
              <a:buNone/>
              <a:defRPr/>
            </a:pPr>
            <a:r>
              <a:rPr lang="de-DE"/>
              <a:t>Standardisierte Formate:</a:t>
            </a:r>
            <a:endParaRPr/>
          </a:p>
          <a:p>
            <a:pPr>
              <a:defRPr/>
            </a:pPr>
            <a:r>
              <a:rPr lang="de-DE"/>
              <a:t>Überprüfung von Thesen</a:t>
            </a:r>
            <a:endParaRPr/>
          </a:p>
          <a:p>
            <a:pPr>
              <a:defRPr/>
            </a:pPr>
            <a:r>
              <a:rPr lang="de-DE"/>
              <a:t>Ablesen einzelner Werte</a:t>
            </a:r>
            <a:endParaRPr/>
          </a:p>
          <a:p>
            <a:pPr>
              <a:defRPr/>
            </a:pPr>
            <a:r>
              <a:rPr lang="de-DE"/>
              <a:t>Komplexere Analysen</a:t>
            </a:r>
            <a:endParaRPr/>
          </a:p>
          <a:p>
            <a:pPr>
              <a:defRPr/>
            </a:pPr>
            <a:r>
              <a:rPr lang="de-DE"/>
              <a:t>Weiterverarbeitung</a:t>
            </a:r>
            <a:endParaRPr/>
          </a:p>
          <a:p>
            <a:pPr>
              <a:defRPr/>
            </a:pPr>
            <a:r>
              <a:rPr lang="de-DE"/>
              <a:t>Automatische Analysen mit fachspezifischen</a:t>
            </a:r>
            <a:br>
              <a:rPr lang="de-DE"/>
            </a:br>
            <a:r>
              <a:rPr lang="de-DE"/>
              <a:t>Tools</a:t>
            </a:r>
            <a:endParaRPr/>
          </a:p>
        </p:txBody>
      </p:sp>
      <p:sp>
        <p:nvSpPr>
          <p:cNvPr id="6" name="Rechteck 5"/>
          <p:cNvSpPr/>
          <p:nvPr/>
        </p:nvSpPr>
        <p:spPr bwMode="auto">
          <a:xfrm>
            <a:off x="335360" y="5693628"/>
            <a:ext cx="5832648" cy="1015663"/>
          </a:xfrm>
          <a:prstGeom prst="rect">
            <a:avLst/>
          </a:prstGeom>
        </p:spPr>
        <p:txBody>
          <a:bodyPr wrap="square">
            <a:spAutoFit/>
          </a:bodyPr>
          <a:lstStyle/>
          <a:p>
            <a:pPr>
              <a:defRPr/>
            </a:pPr>
            <a:r>
              <a:rPr lang="de-DE" sz="1200"/>
              <a:t>Multiple Molecular Architectures of the Eye Lens Chaperone Alpha Beta-Crystallin </a:t>
            </a:r>
            <a:br>
              <a:rPr lang="de-DE" sz="1200"/>
            </a:br>
            <a:r>
              <a:rPr lang="de-DE" sz="1200"/>
              <a:t>Elucidated by a Triple Hybrid Approach; Braun, N., Zacharias, M., Peschek, J., Kastenmueller, A., Zou, J., Hanzlik, M., Haslbeck, M., Rappsilber, J., Buchner, J., Weinkauf, S. (2011); </a:t>
            </a:r>
            <a:r>
              <a:rPr lang="de-DE" sz="1200" u="sng">
                <a:hlinkClick r:id="rId2"/>
              </a:rPr>
              <a:t>http://dx.doi.org/10.2210/pdb2YGD/pdb</a:t>
            </a:r>
            <a:r>
              <a:rPr lang="de-DE" sz="1200"/>
              <a:t>, Protein Data Bank (ID: 2YGD)  </a:t>
            </a:r>
            <a:endParaRPr/>
          </a:p>
        </p:txBody>
      </p:sp>
      <p:pic>
        <p:nvPicPr>
          <p:cNvPr id="7" name="Grafik 1"/>
          <p:cNvPicPr>
            <a:picLocks noChangeAspect="1"/>
          </p:cNvPicPr>
          <p:nvPr/>
        </p:nvPicPr>
        <p:blipFill>
          <a:blip r:embed="rId3"/>
          <a:stretch/>
        </p:blipFill>
        <p:spPr bwMode="auto">
          <a:xfrm>
            <a:off x="6312024" y="915042"/>
            <a:ext cx="4632812" cy="58390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Nutzbarkeit von Forschungsdaten</a:t>
            </a:r>
          </a:p>
        </p:txBody>
      </p:sp>
      <p:sp>
        <p:nvSpPr>
          <p:cNvPr id="5" name="Inhaltsplatzhalter 2"/>
          <p:cNvSpPr>
            <a:spLocks noGrp="1"/>
          </p:cNvSpPr>
          <p:nvPr>
            <p:ph idx="1"/>
          </p:nvPr>
        </p:nvSpPr>
        <p:spPr bwMode="auto"/>
        <p:txBody>
          <a:bodyPr/>
          <a:lstStyle/>
          <a:p>
            <a:pPr marL="0" indent="0">
              <a:buNone/>
              <a:defRPr/>
            </a:pPr>
            <a:r>
              <a:rPr lang="de-DE"/>
              <a:t>Software:</a:t>
            </a:r>
            <a:endParaRPr/>
          </a:p>
          <a:p>
            <a:pPr>
              <a:defRPr/>
            </a:pPr>
            <a:r>
              <a:rPr lang="de-DE"/>
              <a:t>Sowohl Quelltext als auch Binärdateien können interessant sein.</a:t>
            </a:r>
            <a:endParaRPr/>
          </a:p>
          <a:p>
            <a:pPr>
              <a:defRPr/>
            </a:pPr>
            <a:r>
              <a:rPr lang="de-DE"/>
              <a:t>Bei kleineren Code Schnipseln ist oft der Quelltext wichtiger für das Nachvollziehen oder für Bearbeitungen.</a:t>
            </a:r>
            <a:endParaRPr/>
          </a:p>
          <a:p>
            <a:pPr>
              <a:defRPr/>
            </a:pPr>
            <a:r>
              <a:rPr lang="de-DE"/>
              <a:t>Kompilierter Code kann wichtig sein, um Softwareergebnisse exakt zu reproduzieren.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Use Cases für die Datenrecherche</a:t>
            </a:r>
            <a:endParaRPr/>
          </a:p>
        </p:txBody>
      </p:sp>
      <p:sp>
        <p:nvSpPr>
          <p:cNvPr id="5" name="Inhaltsplatzhalter 2"/>
          <p:cNvSpPr>
            <a:spLocks noGrp="1"/>
          </p:cNvSpPr>
          <p:nvPr>
            <p:ph idx="1"/>
          </p:nvPr>
        </p:nvSpPr>
        <p:spPr bwMode="auto"/>
        <p:txBody>
          <a:bodyPr/>
          <a:lstStyle/>
          <a:p>
            <a:pPr>
              <a:defRPr/>
            </a:pPr>
            <a:r>
              <a:rPr lang="de-DE" i="1"/>
              <a:t>„Ich suche nur Literatur und finde dort Hinweise auf verlinkte Datensätze.“</a:t>
            </a:r>
            <a:endParaRPr/>
          </a:p>
          <a:p>
            <a:pPr>
              <a:defRPr/>
            </a:pPr>
            <a:endParaRPr lang="de-DE" i="1"/>
          </a:p>
          <a:p>
            <a:pPr>
              <a:defRPr/>
            </a:pPr>
            <a:r>
              <a:rPr lang="de-DE" i="1"/>
              <a:t>„Ich möchte wissen, welche Daten es zu einem Thema gibt.“</a:t>
            </a:r>
            <a:endParaRPr/>
          </a:p>
          <a:p>
            <a:pPr marL="0" indent="0">
              <a:buNone/>
              <a:defRPr/>
            </a:pPr>
            <a:endParaRPr lang="de-DE" i="1"/>
          </a:p>
          <a:p>
            <a:pPr>
              <a:defRPr/>
            </a:pPr>
            <a:r>
              <a:rPr lang="de-DE" i="1"/>
              <a:t>„Ich habe eine klare Vorstellung davon, was ich haben möchte.“</a:t>
            </a: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600" i="1"/>
              <a:t>„Ich suche nur Literatur und finde dort Hinweise auf verlinkte Datensätze.“</a:t>
            </a:r>
            <a:endParaRPr sz="2900"/>
          </a:p>
        </p:txBody>
      </p:sp>
      <p:sp>
        <p:nvSpPr>
          <p:cNvPr id="5" name="Inhaltsplatzhalter 2"/>
          <p:cNvSpPr>
            <a:spLocks noGrp="1"/>
          </p:cNvSpPr>
          <p:nvPr>
            <p:ph idx="1"/>
          </p:nvPr>
        </p:nvSpPr>
        <p:spPr bwMode="auto"/>
        <p:txBody>
          <a:bodyPr/>
          <a:lstStyle/>
          <a:p>
            <a:pPr>
              <a:defRPr/>
            </a:pPr>
            <a:r>
              <a:rPr lang="de-DE"/>
              <a:t>Am weitesten verbreiteter Weg</a:t>
            </a:r>
            <a:endParaRPr/>
          </a:p>
          <a:p>
            <a:pPr>
              <a:defRPr/>
            </a:pPr>
            <a:r>
              <a:rPr lang="de-DE"/>
              <a:t>Nicht zu allen Artikeln werden auch Daten veröffentlicht.</a:t>
            </a:r>
            <a:endParaRPr/>
          </a:p>
          <a:p>
            <a:pPr>
              <a:defRPr/>
            </a:pPr>
            <a:r>
              <a:rPr lang="de-DE"/>
              <a:t>Derzeit werden Daten meist in Verbindung mit einem Artikel veröffentlicht.</a:t>
            </a:r>
          </a:p>
          <a:p>
            <a:pPr marL="0" indent="0">
              <a:buNone/>
              <a:defRPr/>
            </a:pPr>
            <a:endParaRPr lang="de-DE"/>
          </a:p>
          <a:p>
            <a:pPr marL="0" indent="0">
              <a:buNone/>
              <a:defRPr/>
            </a:pPr>
            <a:r>
              <a:rPr lang="de-DE"/>
              <a:t>Fazit:</a:t>
            </a:r>
          </a:p>
          <a:p>
            <a:pPr>
              <a:defRPr/>
            </a:pPr>
            <a:r>
              <a:rPr lang="de-DE"/>
              <a:t>Wenn man die Literatur detailliert mitverfolgt, wird man üblicherweise keine interessanten Datensätze verpassen. </a:t>
            </a:r>
            <a:endParaRPr/>
          </a:p>
          <a:p>
            <a:pPr>
              <a:defRPr/>
            </a:pPr>
            <a:r>
              <a:rPr lang="de-DE"/>
              <a:t>Ausnahme: Bei großen Datenmengen (z. B. Humangenom) werden oft nicht alle einzelnen Datensätze in der Literatur erwähnt. </a:t>
            </a:r>
            <a:endParaRPr/>
          </a:p>
          <a:p>
            <a:pPr>
              <a:defRPr/>
            </a:pPr>
            <a:r>
              <a:rPr lang="de-DE"/>
              <a:t>Wenn man konkret Daten braucht, ist die gezielte Datenrecherche effizienter. </a:t>
            </a:r>
            <a:endParaRPr/>
          </a:p>
          <a:p>
            <a:pPr>
              <a:defRPr/>
            </a:pPr>
            <a:endParaRPr lang="de-DE"/>
          </a:p>
          <a:p>
            <a:pPr>
              <a:defRPr/>
            </a:pPr>
            <a:r>
              <a:rPr lang="de-DE"/>
              <a:t>Wenn keine Daten veröffentlicht sind, lohnt sich oft eine Anfrage bei den Autoren. </a:t>
            </a:r>
            <a:endParaRPr/>
          </a:p>
          <a:p>
            <a:pPr marL="0" indent="0">
              <a:buNone/>
              <a:defRPr/>
            </a:pPr>
            <a:endParaRPr lang="de-DE"/>
          </a:p>
          <a:p>
            <a:pPr marL="0" indent="0">
              <a:buNone/>
              <a:defRPr/>
            </a:pPr>
            <a:endParaRPr lang="de-DE"/>
          </a:p>
          <a:p>
            <a:pPr marL="0" indent="0">
              <a:buNone/>
              <a:defRPr/>
            </a:pPr>
            <a:endParaRPr lang="de-DE"/>
          </a:p>
          <a:p>
            <a:pPr marL="0" indent="0">
              <a:buNone/>
              <a:defRPr/>
            </a:pPr>
            <a:endParaRPr lang="de-DE" sz="24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theme/theme1.xml><?xml version="1.0" encoding="utf-8"?>
<a:theme xmlns:a="http://schemas.openxmlformats.org/drawingml/2006/main" name="TU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1724</Words>
  <Application>Microsoft Office PowerPoint</Application>
  <DocSecurity>0</DocSecurity>
  <PresentationFormat>Breitbild</PresentationFormat>
  <Paragraphs>456</Paragraphs>
  <Slides>31</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Arial Unicode MS</vt:lpstr>
      <vt:lpstr>Calibri</vt:lpstr>
      <vt:lpstr>Times New Roman</vt:lpstr>
      <vt:lpstr>Wingdings</vt:lpstr>
      <vt:lpstr>TU9</vt:lpstr>
      <vt:lpstr>Recherche von Daten</vt:lpstr>
      <vt:lpstr>Agenda</vt:lpstr>
      <vt:lpstr>Abfrage</vt:lpstr>
      <vt:lpstr>Nutzbarkeit von Forschungsdaten</vt:lpstr>
      <vt:lpstr>Nutzbarkeit von Forschungsdaten</vt:lpstr>
      <vt:lpstr>Nutzbarkeit von Forschungsdaten</vt:lpstr>
      <vt:lpstr>Nutzbarkeit von Forschungsdaten</vt:lpstr>
      <vt:lpstr>Use Cases für die Datenrecherche</vt:lpstr>
      <vt:lpstr>„Ich suche nur Literatur und finde dort Hinweise auf verlinkte Datensätze.“</vt:lpstr>
      <vt:lpstr>„Ich möchte wissen, welche Daten es zu einem Thema gibt.“ </vt:lpstr>
      <vt:lpstr>Fachübergreifende Datenbanken und Suchmaschinen</vt:lpstr>
      <vt:lpstr>Fachübergreifende Datenbanken und Suchmaschinen</vt:lpstr>
      <vt:lpstr>Exkurs: Woher kommen die Einträge in den Datenbanken oder Suchmaschinen?</vt:lpstr>
      <vt:lpstr>Exkurs: Woher kommen die Einträge in den Datenbanken oder Suchmaschinen?</vt:lpstr>
      <vt:lpstr>Exkurs: Woher kommen die Einträge in den Datenbanken oder Suchmaschinen?</vt:lpstr>
      <vt:lpstr>Daten finden – Zukunftsmusik </vt:lpstr>
      <vt:lpstr>„Ich habe eine klare Vorstellung davon, was ich haben möchte.“</vt:lpstr>
      <vt:lpstr>„Ich habe eine klare Vorstellung davon, was ich haben möchte.“</vt:lpstr>
      <vt:lpstr>Recherche in einer Datenbank</vt:lpstr>
      <vt:lpstr>Recherche in einer Datenbank</vt:lpstr>
      <vt:lpstr>Lassen Sie Datenbanken für sich arbeiten!</vt:lpstr>
      <vt:lpstr>Lassen Sie Datenbanken für sich arbeiten!</vt:lpstr>
      <vt:lpstr>Lassen Sie Datenbanken für sich arbeiten!</vt:lpstr>
      <vt:lpstr>Nachnutzung von Daten</vt:lpstr>
      <vt:lpstr>Qualität der Daten</vt:lpstr>
      <vt:lpstr>Verwaltung von Datenpublikationen</vt:lpstr>
      <vt:lpstr>Datenzitation</vt:lpstr>
      <vt:lpstr>Datenzitation</vt:lpstr>
      <vt:lpstr>Lizenzen</vt:lpstr>
      <vt:lpstr>Feedback und neue Daten</vt:lpstr>
      <vt:lpstr>Literatur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Umgang mit großen Datenmengen</dc:title>
  <dc:subject/>
  <dc:creator>Hora, Manuel</dc:creator>
  <cp:keywords/>
  <dc:description/>
  <cp:lastModifiedBy>Hora, Manuel</cp:lastModifiedBy>
  <cp:revision>387</cp:revision>
  <dcterms:modified xsi:type="dcterms:W3CDTF">2019-10-01T06:10:39Z</dcterms:modified>
  <cp:category/>
  <dc:identifier/>
  <cp:contentStatus/>
  <dc:language/>
  <cp:version/>
</cp:coreProperties>
</file>