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845" r:id="rId6"/>
    <p:sldMasterId id="2147483663" r:id="rId7"/>
    <p:sldMasterId id="2147483666" r:id="rId8"/>
    <p:sldMasterId id="2147483788" r:id="rId9"/>
    <p:sldMasterId id="2147483800" r:id="rId10"/>
    <p:sldMasterId id="2147483791" r:id="rId11"/>
    <p:sldMasterId id="2147483811" r:id="rId12"/>
    <p:sldMasterId id="2147483794" r:id="rId13"/>
    <p:sldMasterId id="2147483822" r:id="rId14"/>
    <p:sldMasterId id="2147483797" r:id="rId15"/>
    <p:sldMasterId id="2147483833" r:id="rId16"/>
    <p:sldMasterId id="2147483718" r:id="rId17"/>
    <p:sldMasterId id="2147483851" r:id="rId18"/>
  </p:sldMasterIdLst>
  <p:notesMasterIdLst>
    <p:notesMasterId r:id="rId41"/>
  </p:notesMasterIdLst>
  <p:handoutMasterIdLst>
    <p:handoutMasterId r:id="rId42"/>
  </p:handoutMasterIdLst>
  <p:sldIdLst>
    <p:sldId id="345" r:id="rId19"/>
    <p:sldId id="562" r:id="rId20"/>
    <p:sldId id="442" r:id="rId21"/>
    <p:sldId id="621" r:id="rId22"/>
    <p:sldId id="618" r:id="rId23"/>
    <p:sldId id="627" r:id="rId24"/>
    <p:sldId id="632" r:id="rId25"/>
    <p:sldId id="633" r:id="rId26"/>
    <p:sldId id="634" r:id="rId27"/>
    <p:sldId id="629" r:id="rId28"/>
    <p:sldId id="630" r:id="rId29"/>
    <p:sldId id="631" r:id="rId30"/>
    <p:sldId id="324" r:id="rId31"/>
    <p:sldId id="619" r:id="rId32"/>
    <p:sldId id="615" r:id="rId33"/>
    <p:sldId id="622" r:id="rId34"/>
    <p:sldId id="626" r:id="rId35"/>
    <p:sldId id="623" r:id="rId36"/>
    <p:sldId id="347" r:id="rId37"/>
    <p:sldId id="624" r:id="rId38"/>
    <p:sldId id="625" r:id="rId39"/>
    <p:sldId id="579"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p15:clr>
            <a:srgbClr val="A4A3A4"/>
          </p15:clr>
        </p15:guide>
        <p15:guide id="3" orient="horz" pos="624">
          <p15:clr>
            <a:srgbClr val="A4A3A4"/>
          </p15:clr>
        </p15:guide>
        <p15:guide id="4" orient="horz" pos="3312" userDrawn="1">
          <p15:clr>
            <a:srgbClr val="A4A3A4"/>
          </p15:clr>
        </p15:guide>
        <p15:guide id="6" pos="1472">
          <p15:clr>
            <a:srgbClr val="A4A3A4"/>
          </p15:clr>
        </p15:guide>
        <p15:guide id="7" pos="287" userDrawn="1">
          <p15:clr>
            <a:srgbClr val="A4A3A4"/>
          </p15:clr>
        </p15:guide>
        <p15:guide id="8" pos="6718">
          <p15:clr>
            <a:srgbClr val="A4A3A4"/>
          </p15:clr>
        </p15:guide>
        <p15:guide id="9" pos="7230">
          <p15:clr>
            <a:srgbClr val="A4A3A4"/>
          </p15:clr>
        </p15:guide>
        <p15:guide id="10" pos="69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3" autoAdjust="0"/>
    <p:restoredTop sz="72000" autoAdjust="0"/>
  </p:normalViewPr>
  <p:slideViewPr>
    <p:cSldViewPr snapToGrid="0" showGuides="1">
      <p:cViewPr varScale="1">
        <p:scale>
          <a:sx n="49" d="100"/>
          <a:sy n="49" d="100"/>
        </p:scale>
        <p:origin x="516" y="32"/>
      </p:cViewPr>
      <p:guideLst>
        <p:guide orient="horz" pos="368"/>
        <p:guide orient="horz" pos="624"/>
        <p:guide orient="horz" pos="3312"/>
        <p:guide pos="1472"/>
        <p:guide pos="287"/>
        <p:guide pos="6718"/>
        <p:guide pos="7230"/>
        <p:guide pos="6974"/>
      </p:guideLst>
    </p:cSldViewPr>
  </p:slideViewPr>
  <p:notesTextViewPr>
    <p:cViewPr>
      <p:scale>
        <a:sx n="3" d="2"/>
        <a:sy n="3" d="2"/>
      </p:scale>
      <p:origin x="0" y="0"/>
    </p:cViewPr>
  </p:notesTextViewPr>
  <p:sorterViewPr>
    <p:cViewPr>
      <p:scale>
        <a:sx n="169" d="100"/>
        <a:sy n="169" d="100"/>
      </p:scale>
      <p:origin x="0" y="0"/>
    </p:cViewPr>
  </p:sorterViewPr>
  <p:notesViewPr>
    <p:cSldViewPr snapToGrid="0">
      <p:cViewPr varScale="1">
        <p:scale>
          <a:sx n="118" d="100"/>
          <a:sy n="118" d="100"/>
        </p:scale>
        <p:origin x="364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6.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A07EE7-EDC2-0042-AA17-92EADA1760E0}" type="datetime1">
              <a:rPr lang="en-US" smtClean="0"/>
              <a:t>6/18/2019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4863D-6DFF-E542-9DF0-909774936A9D}" type="slidenum">
              <a:rPr lang="en-US" smtClean="0"/>
              <a:t>‹#›</a:t>
            </a:fld>
            <a:endParaRPr lang="en-US"/>
          </a:p>
        </p:txBody>
      </p:sp>
    </p:spTree>
    <p:extLst>
      <p:ext uri="{BB962C8B-B14F-4D97-AF65-F5344CB8AC3E}">
        <p14:creationId xmlns:p14="http://schemas.microsoft.com/office/powerpoint/2010/main" val="1051555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E95FF-01CB-0E46-8A57-7E355D44F129}" type="datetime1">
              <a:rPr lang="en-US" smtClean="0"/>
              <a:t>6/18/2019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93564-204A-4A25-A38A-8698FA045A72}" type="slidenum">
              <a:rPr lang="en-US" smtClean="0"/>
              <a:pPr/>
              <a:t>‹#›</a:t>
            </a:fld>
            <a:endParaRPr lang="en-US"/>
          </a:p>
        </p:txBody>
      </p:sp>
    </p:spTree>
    <p:extLst>
      <p:ext uri="{BB962C8B-B14F-4D97-AF65-F5344CB8AC3E}">
        <p14:creationId xmlns:p14="http://schemas.microsoft.com/office/powerpoint/2010/main" val="4113377862"/>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v.com/markets/banking-financ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v.com/services/construc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 </a:t>
            </a:r>
            <a:endParaRPr lang="en-US" b="1"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a:t>
            </a:fld>
            <a:endParaRPr lang="en-US"/>
          </a:p>
        </p:txBody>
      </p:sp>
    </p:spTree>
    <p:extLst>
      <p:ext uri="{BB962C8B-B14F-4D97-AF65-F5344CB8AC3E}">
        <p14:creationId xmlns:p14="http://schemas.microsoft.com/office/powerpoint/2010/main" val="375484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10</a:t>
            </a:fld>
            <a:endParaRPr lang="en-US" dirty="0"/>
          </a:p>
        </p:txBody>
      </p:sp>
    </p:spTree>
    <p:extLst>
      <p:ext uri="{BB962C8B-B14F-4D97-AF65-F5344CB8AC3E}">
        <p14:creationId xmlns:p14="http://schemas.microsoft.com/office/powerpoint/2010/main" val="250018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11</a:t>
            </a:fld>
            <a:endParaRPr lang="en-US" dirty="0"/>
          </a:p>
        </p:txBody>
      </p:sp>
    </p:spTree>
    <p:extLst>
      <p:ext uri="{BB962C8B-B14F-4D97-AF65-F5344CB8AC3E}">
        <p14:creationId xmlns:p14="http://schemas.microsoft.com/office/powerpoint/2010/main" val="3430976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12</a:t>
            </a:fld>
            <a:endParaRPr lang="en-US" dirty="0"/>
          </a:p>
        </p:txBody>
      </p:sp>
    </p:spTree>
    <p:extLst>
      <p:ext uri="{BB962C8B-B14F-4D97-AF65-F5344CB8AC3E}">
        <p14:creationId xmlns:p14="http://schemas.microsoft.com/office/powerpoint/2010/main" val="194188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13</a:t>
            </a:fld>
            <a:endParaRPr lang="en-US" dirty="0"/>
          </a:p>
        </p:txBody>
      </p:sp>
    </p:spTree>
    <p:extLst>
      <p:ext uri="{BB962C8B-B14F-4D97-AF65-F5344CB8AC3E}">
        <p14:creationId xmlns:p14="http://schemas.microsoft.com/office/powerpoint/2010/main" val="238667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47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50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49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17</a:t>
            </a:fld>
            <a:endParaRPr lang="en-US" dirty="0"/>
          </a:p>
        </p:txBody>
      </p:sp>
    </p:spTree>
    <p:extLst>
      <p:ext uri="{BB962C8B-B14F-4D97-AF65-F5344CB8AC3E}">
        <p14:creationId xmlns:p14="http://schemas.microsoft.com/office/powerpoint/2010/main" val="272023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18</a:t>
            </a:fld>
            <a:endParaRPr lang="en-US" dirty="0"/>
          </a:p>
        </p:txBody>
      </p:sp>
    </p:spTree>
    <p:extLst>
      <p:ext uri="{BB962C8B-B14F-4D97-AF65-F5344CB8AC3E}">
        <p14:creationId xmlns:p14="http://schemas.microsoft.com/office/powerpoint/2010/main" val="208068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19</a:t>
            </a:fld>
            <a:endParaRPr lang="en-US"/>
          </a:p>
        </p:txBody>
      </p:sp>
    </p:spTree>
    <p:extLst>
      <p:ext uri="{BB962C8B-B14F-4D97-AF65-F5344CB8AC3E}">
        <p14:creationId xmlns:p14="http://schemas.microsoft.com/office/powerpoint/2010/main" val="154017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GB" dirty="0"/>
              <a:t>Black &amp; Veatch is an employee-owned engineering, procurement, consulting and construction company with a 100-year legacy of creating a better world for humanity today, and for generations to come</a:t>
            </a:r>
          </a:p>
          <a:p>
            <a:pPr marL="0" marR="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Our company operates around the world, with experience and expertise in more than 100 countries – both developed and developing regions of the world – this graphic reflects a quick glance of our reach.</a:t>
            </a:r>
          </a:p>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702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20</a:t>
            </a:fld>
            <a:endParaRPr lang="en-US"/>
          </a:p>
        </p:txBody>
      </p:sp>
    </p:spTree>
    <p:extLst>
      <p:ext uri="{BB962C8B-B14F-4D97-AF65-F5344CB8AC3E}">
        <p14:creationId xmlns:p14="http://schemas.microsoft.com/office/powerpoint/2010/main" val="289259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21</a:t>
            </a:fld>
            <a:endParaRPr lang="en-US"/>
          </a:p>
        </p:txBody>
      </p:sp>
    </p:spTree>
    <p:extLst>
      <p:ext uri="{BB962C8B-B14F-4D97-AF65-F5344CB8AC3E}">
        <p14:creationId xmlns:p14="http://schemas.microsoft.com/office/powerpoint/2010/main" val="49657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99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hlink"/>
                </a:solidFill>
                <a:latin typeface="Calibri" charset="0"/>
                <a:ea typeface="ＭＳ Ｐゴシック" charset="0"/>
              </a:defRPr>
            </a:lvl1pPr>
            <a:lvl2pPr marL="750602" indent="-288693" eaLnBrk="0" hangingPunct="0">
              <a:defRPr sz="2000" b="1">
                <a:solidFill>
                  <a:schemeClr val="hlink"/>
                </a:solidFill>
                <a:latin typeface="Calibri" charset="0"/>
                <a:ea typeface="ＭＳ Ｐゴシック" charset="0"/>
              </a:defRPr>
            </a:lvl2pPr>
            <a:lvl3pPr marL="1154773" indent="-230955" eaLnBrk="0" hangingPunct="0">
              <a:defRPr sz="2000" b="1">
                <a:solidFill>
                  <a:schemeClr val="hlink"/>
                </a:solidFill>
                <a:latin typeface="Calibri" charset="0"/>
                <a:ea typeface="ＭＳ Ｐゴシック" charset="0"/>
              </a:defRPr>
            </a:lvl3pPr>
            <a:lvl4pPr marL="1616682" indent="-230955" eaLnBrk="0" hangingPunct="0">
              <a:defRPr sz="2000" b="1">
                <a:solidFill>
                  <a:schemeClr val="hlink"/>
                </a:solidFill>
                <a:latin typeface="Calibri" charset="0"/>
                <a:ea typeface="ＭＳ Ｐゴシック" charset="0"/>
              </a:defRPr>
            </a:lvl4pPr>
            <a:lvl5pPr marL="2078591" indent="-230955" eaLnBrk="0" hangingPunct="0">
              <a:defRPr sz="2000" b="1">
                <a:solidFill>
                  <a:schemeClr val="hlink"/>
                </a:solidFill>
                <a:latin typeface="Calibri" charset="0"/>
                <a:ea typeface="ＭＳ Ｐゴシック" charset="0"/>
              </a:defRPr>
            </a:lvl5pPr>
            <a:lvl6pPr marL="2540500" indent="-230955"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6pPr>
            <a:lvl7pPr marL="3002410" indent="-230955"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7pPr>
            <a:lvl8pPr marL="3464319" indent="-230955"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8pPr>
            <a:lvl9pPr marL="3926228" indent="-230955"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9pPr>
          </a:lstStyle>
          <a:p>
            <a:pPr eaLnBrk="1" hangingPunct="1"/>
            <a:fld id="{08CE20DD-27BE-D34F-BE2C-586B6FB475E4}" type="slidenum">
              <a:rPr lang="en-US" sz="1200" b="0">
                <a:solidFill>
                  <a:schemeClr val="tx1"/>
                </a:solidFill>
                <a:latin typeface="Arial" charset="0"/>
              </a:rPr>
              <a:pPr eaLnBrk="1" hangingPunct="1"/>
              <a:t>3</a:t>
            </a:fld>
            <a:endParaRPr lang="en-US" sz="1200" b="0">
              <a:solidFill>
                <a:schemeClr val="tx1"/>
              </a:solidFill>
              <a:latin typeface="Arial" charset="0"/>
            </a:endParaRPr>
          </a:p>
        </p:txBody>
      </p:sp>
      <p:sp>
        <p:nvSpPr>
          <p:cNvPr id="49155" name="Rectangle 7"/>
          <p:cNvSpPr txBox="1">
            <a:spLocks noGrp="1" noChangeArrowheads="1"/>
          </p:cNvSpPr>
          <p:nvPr/>
        </p:nvSpPr>
        <p:spPr bwMode="auto">
          <a:xfrm>
            <a:off x="3930986" y="8771255"/>
            <a:ext cx="3003214"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7" tIns="46132" rIns="92267" bIns="46132" anchor="b"/>
          <a:lstStyle>
            <a:lvl1pPr defTabSz="912813" eaLnBrk="0" hangingPunct="0">
              <a:defRPr sz="2000" b="1">
                <a:solidFill>
                  <a:schemeClr val="hlink"/>
                </a:solidFill>
                <a:latin typeface="Calibri" charset="0"/>
                <a:ea typeface="ＭＳ Ｐゴシック" charset="0"/>
              </a:defRPr>
            </a:lvl1pPr>
            <a:lvl2pPr marL="742950" indent="-285750" defTabSz="912813" eaLnBrk="0" hangingPunct="0">
              <a:defRPr sz="2000" b="1">
                <a:solidFill>
                  <a:schemeClr val="hlink"/>
                </a:solidFill>
                <a:latin typeface="Calibri" charset="0"/>
                <a:ea typeface="ＭＳ Ｐゴシック" charset="0"/>
              </a:defRPr>
            </a:lvl2pPr>
            <a:lvl3pPr marL="1143000" indent="-228600" defTabSz="912813" eaLnBrk="0" hangingPunct="0">
              <a:defRPr sz="2000" b="1">
                <a:solidFill>
                  <a:schemeClr val="hlink"/>
                </a:solidFill>
                <a:latin typeface="Calibri" charset="0"/>
                <a:ea typeface="ＭＳ Ｐゴシック" charset="0"/>
              </a:defRPr>
            </a:lvl3pPr>
            <a:lvl4pPr marL="1600200" indent="-228600" defTabSz="912813" eaLnBrk="0" hangingPunct="0">
              <a:defRPr sz="2000" b="1">
                <a:solidFill>
                  <a:schemeClr val="hlink"/>
                </a:solidFill>
                <a:latin typeface="Calibri" charset="0"/>
                <a:ea typeface="ＭＳ Ｐゴシック" charset="0"/>
              </a:defRPr>
            </a:lvl4pPr>
            <a:lvl5pPr marL="2057400" indent="-228600" defTabSz="912813" eaLnBrk="0" hangingPunct="0">
              <a:defRPr sz="2000" b="1">
                <a:solidFill>
                  <a:schemeClr val="hlink"/>
                </a:solidFill>
                <a:latin typeface="Calibri" charset="0"/>
                <a:ea typeface="ＭＳ Ｐゴシック" charset="0"/>
              </a:defRPr>
            </a:lvl5pPr>
            <a:lvl6pPr marL="2514600" indent="-228600" defTabSz="912813"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6pPr>
            <a:lvl7pPr marL="2971800" indent="-228600" defTabSz="912813"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7pPr>
            <a:lvl8pPr marL="3429000" indent="-228600" defTabSz="912813"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8pPr>
            <a:lvl9pPr marL="3886200" indent="-228600" defTabSz="912813" eaLnBrk="0" fontAlgn="base" hangingPunct="0">
              <a:lnSpc>
                <a:spcPct val="90000"/>
              </a:lnSpc>
              <a:spcBef>
                <a:spcPct val="20000"/>
              </a:spcBef>
              <a:spcAft>
                <a:spcPct val="0"/>
              </a:spcAft>
              <a:buClr>
                <a:schemeClr val="tx1"/>
              </a:buClr>
              <a:defRPr sz="2000" b="1">
                <a:solidFill>
                  <a:schemeClr val="hlink"/>
                </a:solidFill>
                <a:latin typeface="Calibri" charset="0"/>
                <a:ea typeface="ＭＳ Ｐゴシック" charset="0"/>
              </a:defRPr>
            </a:lvl9pPr>
          </a:lstStyle>
          <a:p>
            <a:pPr algn="r">
              <a:lnSpc>
                <a:spcPct val="100000"/>
              </a:lnSpc>
              <a:spcBef>
                <a:spcPct val="0"/>
              </a:spcBef>
              <a:buClrTx/>
            </a:pPr>
            <a:fld id="{7CA22589-146A-724C-9B97-DF58FAE7EEBB}" type="slidenum">
              <a:rPr lang="en-US" sz="1100" b="0">
                <a:solidFill>
                  <a:schemeClr val="tx1"/>
                </a:solidFill>
                <a:latin typeface="Times New Roman" charset="0"/>
                <a:cs typeface="ＭＳ Ｐゴシック" charset="0"/>
              </a:rPr>
              <a:pPr algn="r">
                <a:lnSpc>
                  <a:spcPct val="100000"/>
                </a:lnSpc>
                <a:spcBef>
                  <a:spcPct val="0"/>
                </a:spcBef>
                <a:buClrTx/>
              </a:pPr>
              <a:t>3</a:t>
            </a:fld>
            <a:endParaRPr lang="en-US" sz="1100" b="0">
              <a:solidFill>
                <a:schemeClr val="tx1"/>
              </a:solidFill>
              <a:latin typeface="Times New Roman" charset="0"/>
              <a:cs typeface="ＭＳ Ｐゴシック" charset="0"/>
            </a:endParaRPr>
          </a:p>
        </p:txBody>
      </p:sp>
      <p:sp>
        <p:nvSpPr>
          <p:cNvPr id="49156" name="Rectangle 2"/>
          <p:cNvSpPr>
            <a:spLocks noGrp="1" noRot="1" noChangeAspect="1" noChangeArrowheads="1" noTextEdit="1"/>
          </p:cNvSpPr>
          <p:nvPr>
            <p:ph type="sldImg"/>
          </p:nvPr>
        </p:nvSpPr>
        <p:spPr>
          <a:xfrm>
            <a:off x="392113" y="693738"/>
            <a:ext cx="6153150" cy="3462337"/>
          </a:xfrm>
          <a:ln/>
        </p:spPr>
      </p:sp>
      <p:sp>
        <p:nvSpPr>
          <p:cNvPr id="49157" name="Rectangle 3"/>
          <p:cNvSpPr>
            <a:spLocks noGrp="1" noChangeArrowheads="1"/>
          </p:cNvSpPr>
          <p:nvPr>
            <p:ph type="body" idx="1"/>
          </p:nvPr>
        </p:nvSpPr>
        <p:spPr>
          <a:xfrm>
            <a:off x="695026" y="4385628"/>
            <a:ext cx="5544150" cy="4153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2267" tIns="46132" rIns="92267" bIns="46132"/>
          <a:lstStyle/>
          <a:p>
            <a:pPr eaLnBrk="1" hangingPunct="1"/>
            <a:r>
              <a:rPr lang="en-GB" dirty="0"/>
              <a:t>Black &amp; Veatch and its professionals represent some of the earliest pioneers of utility-scale renewable energy. As demand rises for clean energy solutions, Black &amp; Veatch provides comprehensive </a:t>
            </a:r>
            <a:r>
              <a:rPr lang="en-GB" dirty="0">
                <a:hlinkClick r:id="rId3"/>
              </a:rPr>
              <a:t>bankability</a:t>
            </a:r>
            <a:r>
              <a:rPr lang="en-GB" dirty="0"/>
              <a:t>, planning, siting, design and </a:t>
            </a:r>
            <a:r>
              <a:rPr lang="en-GB" dirty="0">
                <a:hlinkClick r:id="rId4"/>
              </a:rPr>
              <a:t>construction services</a:t>
            </a:r>
            <a:r>
              <a:rPr lang="en-GB" dirty="0"/>
              <a:t> for all types of renewable resource development and we have an impressive track record in the most mature technologies as shown here.  </a:t>
            </a:r>
            <a:endParaRPr lang="en-US" dirty="0">
              <a:latin typeface="Arial" charset="0"/>
            </a:endParaRPr>
          </a:p>
        </p:txBody>
      </p:sp>
    </p:spTree>
    <p:extLst>
      <p:ext uri="{BB962C8B-B14F-4D97-AF65-F5344CB8AC3E}">
        <p14:creationId xmlns:p14="http://schemas.microsoft.com/office/powerpoint/2010/main" val="287508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30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36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6</a:t>
            </a:fld>
            <a:endParaRPr lang="en-US" dirty="0"/>
          </a:p>
        </p:txBody>
      </p:sp>
    </p:spTree>
    <p:extLst>
      <p:ext uri="{BB962C8B-B14F-4D97-AF65-F5344CB8AC3E}">
        <p14:creationId xmlns:p14="http://schemas.microsoft.com/office/powerpoint/2010/main" val="225126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7</a:t>
            </a:fld>
            <a:endParaRPr lang="en-US" dirty="0"/>
          </a:p>
        </p:txBody>
      </p:sp>
    </p:spTree>
    <p:extLst>
      <p:ext uri="{BB962C8B-B14F-4D97-AF65-F5344CB8AC3E}">
        <p14:creationId xmlns:p14="http://schemas.microsoft.com/office/powerpoint/2010/main" val="94409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8</a:t>
            </a:fld>
            <a:endParaRPr lang="en-US" dirty="0"/>
          </a:p>
        </p:txBody>
      </p:sp>
    </p:spTree>
    <p:extLst>
      <p:ext uri="{BB962C8B-B14F-4D97-AF65-F5344CB8AC3E}">
        <p14:creationId xmlns:p14="http://schemas.microsoft.com/office/powerpoint/2010/main" val="102062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9</a:t>
            </a:fld>
            <a:endParaRPr lang="en-US" dirty="0"/>
          </a:p>
        </p:txBody>
      </p:sp>
    </p:spTree>
    <p:extLst>
      <p:ext uri="{BB962C8B-B14F-4D97-AF65-F5344CB8AC3E}">
        <p14:creationId xmlns:p14="http://schemas.microsoft.com/office/powerpoint/2010/main" val="217296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 One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1" name="Picture Placeholder 4"/>
          <p:cNvSpPr>
            <a:spLocks noGrp="1"/>
          </p:cNvSpPr>
          <p:nvPr>
            <p:ph type="pic" sz="quarter" idx="12"/>
          </p:nvPr>
        </p:nvSpPr>
        <p:spPr>
          <a:xfrm>
            <a:off x="-1" y="0"/>
            <a:ext cx="12188825"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5" name="Title"/>
          <p:cNvSpPr>
            <a:spLocks noGrp="1"/>
          </p:cNvSpPr>
          <p:nvPr>
            <p:ph type="title"/>
          </p:nvPr>
        </p:nvSpPr>
        <p:spPr>
          <a:xfrm>
            <a:off x="455612" y="4831468"/>
            <a:ext cx="6705600" cy="1233158"/>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endParaRPr lang="en-US" dirty="0"/>
          </a:p>
        </p:txBody>
      </p:sp>
      <p:sp>
        <p:nvSpPr>
          <p:cNvPr id="21"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Edit Master text styles</a:t>
            </a:r>
          </a:p>
        </p:txBody>
      </p:sp>
      <p:sp>
        <p:nvSpPr>
          <p:cNvPr id="24" name="Text Placeholder2"/>
          <p:cNvSpPr>
            <a:spLocks noGrp="1"/>
          </p:cNvSpPr>
          <p:nvPr>
            <p:ph type="body" sz="quarter" idx="15"/>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F39D6D56-057D-0644-B861-7D47594E1010}" type="datetime3">
              <a:rPr lang="en-US" smtClean="0"/>
              <a:t>18 June 2019</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336"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1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1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1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1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1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1 - Text Solid Background">
    <p:bg>
      <p:bgPr>
        <a:solidFill>
          <a:schemeClr val="accent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15" userDrawn="1">
          <p15:clr>
            <a:srgbClr val="FBAE40"/>
          </p15:clr>
        </p15:guide>
        <p15:guide id="3" pos="388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1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1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1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 Three Phot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1" name="Picture Placeholder 4"/>
          <p:cNvSpPr>
            <a:spLocks noGrp="1"/>
          </p:cNvSpPr>
          <p:nvPr>
            <p:ph type="pic" sz="quarter" idx="12"/>
          </p:nvPr>
        </p:nvSpPr>
        <p:spPr>
          <a:xfrm>
            <a:off x="0" y="0"/>
            <a:ext cx="6610350"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2" name="Picture Placeholder 9"/>
          <p:cNvSpPr>
            <a:spLocks noGrp="1"/>
          </p:cNvSpPr>
          <p:nvPr>
            <p:ph type="pic" sz="quarter" idx="13"/>
          </p:nvPr>
        </p:nvSpPr>
        <p:spPr>
          <a:xfrm>
            <a:off x="6731000" y="0"/>
            <a:ext cx="2922587"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3" name="Picture Placeholder 11"/>
          <p:cNvSpPr>
            <a:spLocks noGrp="1"/>
          </p:cNvSpPr>
          <p:nvPr>
            <p:ph type="pic" sz="quarter" idx="14"/>
          </p:nvPr>
        </p:nvSpPr>
        <p:spPr>
          <a:xfrm>
            <a:off x="9774238" y="0"/>
            <a:ext cx="2414587"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5" name="Title"/>
          <p:cNvSpPr>
            <a:spLocks noGrp="1"/>
          </p:cNvSpPr>
          <p:nvPr>
            <p:ph type="title"/>
          </p:nvPr>
        </p:nvSpPr>
        <p:spPr>
          <a:xfrm>
            <a:off x="455612" y="4831468"/>
            <a:ext cx="6705600" cy="1233158"/>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endParaRPr lang="en-US" dirty="0"/>
          </a:p>
        </p:txBody>
      </p:sp>
      <p:sp>
        <p:nvSpPr>
          <p:cNvPr id="21"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Edit Master text styles</a:t>
            </a:r>
          </a:p>
        </p:txBody>
      </p:sp>
      <p:sp>
        <p:nvSpPr>
          <p:cNvPr id="24" name="Text Placeholder2"/>
          <p:cNvSpPr>
            <a:spLocks noGrp="1"/>
          </p:cNvSpPr>
          <p:nvPr>
            <p:ph type="body" sz="quarter" idx="15"/>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F39D6D56-057D-0644-B861-7D47594E1010}" type="datetime3">
              <a:rPr lang="en-US" smtClean="0"/>
              <a:t>18 June 2019</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extLst>
      <p:ext uri="{BB962C8B-B14F-4D97-AF65-F5344CB8AC3E}">
        <p14:creationId xmlns:p14="http://schemas.microsoft.com/office/powerpoint/2010/main" val="389999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2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512334"/>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8"/>
            <a:ext cx="6705600" cy="1373389"/>
          </a:xfrm>
          <a:prstGeom prst="rect">
            <a:avLst/>
          </a:prstGeom>
        </p:spPr>
        <p:txBody>
          <a:bodyPr lIns="0" tIns="0" rIns="0" bIns="0" anchor="t" anchorCtr="0"/>
          <a:lstStyle>
            <a:lvl1pPr>
              <a:lnSpc>
                <a:spcPct val="100000"/>
              </a:lnSpc>
              <a:defRPr lang="en-US" sz="3600" cap="none" baseline="0" dirty="0">
                <a:solidFill>
                  <a:schemeClr val="accent6"/>
                </a:solidFill>
              </a:defRPr>
            </a:lvl1pPr>
          </a:lstStyle>
          <a:p>
            <a:pPr lvl="0"/>
            <a:r>
              <a:rPr lang="en-US" dirty="0"/>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7"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2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2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2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2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2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2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2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2 - Text Solid Background">
    <p:bg>
      <p:bgPr>
        <a:solidFill>
          <a:schemeClr val="accent2"/>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2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 No Photo">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8" name="Rectangle 17"/>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0" name="Title"/>
          <p:cNvSpPr>
            <a:spLocks noGrp="1"/>
          </p:cNvSpPr>
          <p:nvPr>
            <p:ph type="title"/>
          </p:nvPr>
        </p:nvSpPr>
        <p:spPr>
          <a:xfrm>
            <a:off x="455612" y="4831468"/>
            <a:ext cx="6705600" cy="1233158"/>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endParaRPr lang="en-US" dirty="0"/>
          </a:p>
        </p:txBody>
      </p:sp>
      <p:sp>
        <p:nvSpPr>
          <p:cNvPr id="22"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Edit Master text styles</a:t>
            </a:r>
          </a:p>
        </p:txBody>
      </p:sp>
      <p:sp>
        <p:nvSpPr>
          <p:cNvPr id="24"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C4EBBE4A-AFEE-D945-A45B-56B075069BF8}" type="datetime3">
              <a:rPr lang="en-US" smtClean="0"/>
              <a:t>18 June 2019</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336" userDrawn="1">
          <p15:clr>
            <a:srgbClr val="FBAE40"/>
          </p15:clr>
        </p15:guide>
        <p15:guide id="2" pos="383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2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7"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2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8"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3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7"/>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dirty="0"/>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3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3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3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5"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3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3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3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3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1 - Text and Photo">
    <p:spTree>
      <p:nvGrpSpPr>
        <p:cNvPr id="1" name=""/>
        <p:cNvGrpSpPr/>
        <p:nvPr/>
      </p:nvGrpSpPr>
      <p:grpSpPr>
        <a:xfrm>
          <a:off x="0" y="0"/>
          <a:ext cx="0" cy="0"/>
          <a:chOff x="0" y="0"/>
          <a:chExt cx="0" cy="0"/>
        </a:xfrm>
      </p:grpSpPr>
      <p:sp>
        <p:nvSpPr>
          <p:cNvPr id="17" name="Caption Placeholder"/>
          <p:cNvSpPr>
            <a:spLocks noGrp="1"/>
          </p:cNvSpPr>
          <p:nvPr>
            <p:ph type="body" sz="quarter" idx="26" hasCustomPrompt="1"/>
          </p:nvPr>
        </p:nvSpPr>
        <p:spPr>
          <a:xfrm>
            <a:off x="694087" y="5180014"/>
            <a:ext cx="3136083" cy="439737"/>
          </a:xfrm>
          <a:prstGeom prst="rect">
            <a:avLst/>
          </a:prstGeom>
        </p:spPr>
        <p:txBody>
          <a:bodyPr lIns="0" tIns="91440" rIns="0" bIns="0"/>
          <a:lstStyle>
            <a:lvl1pPr algn="r">
              <a:buNone/>
              <a:defRPr lang="en-US" sz="1000" b="0" kern="0" baseline="0" dirty="0" smtClean="0">
                <a:solidFill>
                  <a:schemeClr val="accent3"/>
                </a:solidFill>
                <a:latin typeface="+mj-lt"/>
                <a:ea typeface="+mn-ea"/>
                <a:cs typeface="+mn-cs"/>
              </a:defRPr>
            </a:lvl1pPr>
          </a:lstStyle>
          <a:p>
            <a:pPr lvl="0"/>
            <a:r>
              <a:rPr lang="en-US" dirty="0"/>
              <a:t>Click to edit Caption</a:t>
            </a:r>
          </a:p>
        </p:txBody>
      </p:sp>
      <p:sp>
        <p:nvSpPr>
          <p:cNvPr id="7" name="Picture Placeholder"/>
          <p:cNvSpPr>
            <a:spLocks noGrp="1" noChangeAspect="1"/>
          </p:cNvSpPr>
          <p:nvPr>
            <p:ph type="pic" idx="12"/>
          </p:nvPr>
        </p:nvSpPr>
        <p:spPr>
          <a:xfrm>
            <a:off x="715247" y="804864"/>
            <a:ext cx="3114922" cy="4375153"/>
          </a:xfrm>
          <a:prstGeom prst="rect">
            <a:avLst/>
          </a:prstGeom>
          <a:solidFill>
            <a:schemeClr val="bg1"/>
          </a:solidFill>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Sidebar Placeholder"/>
          <p:cNvSpPr>
            <a:spLocks noGrp="1"/>
          </p:cNvSpPr>
          <p:nvPr>
            <p:ph type="body" sz="quarter" idx="22" hasCustomPrompt="1"/>
          </p:nvPr>
        </p:nvSpPr>
        <p:spPr bwMode="white">
          <a:xfrm rot="16200000">
            <a:off x="-2296397" y="3277473"/>
            <a:ext cx="5202240" cy="609441"/>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Take Away Placeholder"/>
          <p:cNvSpPr>
            <a:spLocks noGrp="1"/>
          </p:cNvSpPr>
          <p:nvPr>
            <p:ph type="body" sz="quarter" idx="20"/>
          </p:nvPr>
        </p:nvSpPr>
        <p:spPr>
          <a:xfrm>
            <a:off x="1557462" y="6162676"/>
            <a:ext cx="8354422" cy="549275"/>
          </a:xfrm>
          <a:prstGeom prst="rect">
            <a:avLst/>
          </a:prstGeom>
          <a:ln>
            <a:noFill/>
          </a:ln>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a:t>Click to edit Master text styles</a:t>
            </a:r>
          </a:p>
          <a:p>
            <a:pPr lvl="0"/>
            <a:r>
              <a:rPr lang="en-US" dirty="0"/>
              <a:t>Edit to be 2 lines max</a:t>
            </a:r>
          </a:p>
        </p:txBody>
      </p:sp>
      <p:sp>
        <p:nvSpPr>
          <p:cNvPr id="16" name="Text Placeholder"/>
          <p:cNvSpPr>
            <a:spLocks noGrp="1"/>
          </p:cNvSpPr>
          <p:nvPr>
            <p:ph type="body" sz="quarter" idx="17"/>
          </p:nvPr>
        </p:nvSpPr>
        <p:spPr>
          <a:xfrm>
            <a:off x="4299945" y="1962150"/>
            <a:ext cx="7156704" cy="3657600"/>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baseline="0">
                <a:solidFill>
                  <a:schemeClr val="accent3"/>
                </a:solidFill>
                <a:latin typeface="Calibri" pitchFamily="34" charset="0"/>
              </a:defRPr>
            </a:lvl1pPr>
            <a:lvl2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2pPr>
            <a:lvl3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3pPr>
            <a:lvl4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4pPr>
            <a:lvl5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cNvSpPr>
            <a:spLocks noGrp="1"/>
          </p:cNvSpPr>
          <p:nvPr>
            <p:ph type="title" hasCustomPrompt="1"/>
          </p:nvPr>
        </p:nvSpPr>
        <p:spPr>
          <a:xfrm>
            <a:off x="4299945" y="800100"/>
            <a:ext cx="7156704"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 no more than 2 lines</a:t>
            </a:r>
          </a:p>
        </p:txBody>
      </p:sp>
      <p:sp>
        <p:nvSpPr>
          <p:cNvPr id="12" name="Date Placeholder"/>
          <p:cNvSpPr>
            <a:spLocks noGrp="1"/>
          </p:cNvSpPr>
          <p:nvPr>
            <p:ph type="dt" sz="half" idx="23"/>
          </p:nvPr>
        </p:nvSpPr>
        <p:spPr/>
        <p:txBody>
          <a:bodyPr/>
          <a:lstStyle>
            <a:lvl1pPr algn="l">
              <a:defRPr>
                <a:solidFill>
                  <a:schemeClr val="bg2"/>
                </a:solidFill>
              </a:defRPr>
            </a:lvl1pPr>
          </a:lstStyle>
          <a:p>
            <a:fld id="{91E1FC55-2160-4FFD-ABA2-B98FF8F46071}" type="datetime3">
              <a:rPr lang="en-US" smtClean="0"/>
              <a:pPr/>
              <a:t>18 June 2019</a:t>
            </a:fld>
            <a:endParaRPr lang="en-US" dirty="0"/>
          </a:p>
        </p:txBody>
      </p:sp>
      <p:sp>
        <p:nvSpPr>
          <p:cNvPr id="14" name="Footer Placeholder"/>
          <p:cNvSpPr>
            <a:spLocks noGrp="1"/>
          </p:cNvSpPr>
          <p:nvPr>
            <p:ph type="ftr" sz="quarter" idx="25"/>
          </p:nvPr>
        </p:nvSpPr>
        <p:spPr/>
        <p:txBody>
          <a:bodyPr/>
          <a:lstStyle>
            <a:lvl1pPr>
              <a:defRPr>
                <a:solidFill>
                  <a:schemeClr val="bg2"/>
                </a:solidFill>
              </a:defRPr>
            </a:lvl1pPr>
          </a:lstStyle>
          <a:p>
            <a:r>
              <a:rPr lang="en-US"/>
              <a:t>B&amp;V Energy</a:t>
            </a:r>
            <a:endParaRPr lang="en-US" dirty="0"/>
          </a:p>
        </p:txBody>
      </p:sp>
      <p:sp>
        <p:nvSpPr>
          <p:cNvPr id="11" name="Slide Number Placeholder"/>
          <p:cNvSpPr>
            <a:spLocks noGrp="1"/>
          </p:cNvSpPr>
          <p:nvPr>
            <p:ph type="sldNum" sz="quarter" idx="4"/>
          </p:nvPr>
        </p:nvSpPr>
        <p:spPr>
          <a:xfrm>
            <a:off x="11481687" y="6163056"/>
            <a:ext cx="707138"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2DD3DCB7-4535-4C0F-BDD6-C6F78ECBB070}" type="slidenum">
              <a:rPr lang="en-US" smtClean="0"/>
              <a:pPr>
                <a:defRPr/>
              </a:pPr>
              <a:t>‹#›</a:t>
            </a:fld>
            <a:endParaRPr lang="en-US" dirty="0"/>
          </a:p>
        </p:txBody>
      </p:sp>
    </p:spTree>
    <p:extLst>
      <p:ext uri="{BB962C8B-B14F-4D97-AF65-F5344CB8AC3E}">
        <p14:creationId xmlns:p14="http://schemas.microsoft.com/office/powerpoint/2010/main" val="315956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3 - Text Solid Background">
    <p:bg>
      <p:bgPr>
        <a:solidFill>
          <a:schemeClr val="tx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3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3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3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4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7"/>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dirty="0"/>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4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4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4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4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4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fety / ASPiRE - Internal Audiences">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100000"/>
              </a:lnSpc>
              <a:defRPr lang="en-US" sz="32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199" y="3048841"/>
            <a:ext cx="3532098" cy="176604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7262" y="714380"/>
            <a:ext cx="2628899" cy="2628899"/>
          </a:xfrm>
          <a:prstGeom prst="rect">
            <a:avLst/>
          </a:prstGeom>
        </p:spPr>
      </p:pic>
      <p:sp>
        <p:nvSpPr>
          <p:cNvPr id="15" name="Text Placeholder 4"/>
          <p:cNvSpPr txBox="1">
            <a:spLocks/>
          </p:cNvSpPr>
          <p:nvPr userDrawn="1"/>
        </p:nvSpPr>
        <p:spPr>
          <a:xfrm>
            <a:off x="0" y="5397504"/>
            <a:ext cx="4543425" cy="1075244"/>
          </a:xfrm>
          <a:prstGeom prst="rect">
            <a:avLst/>
          </a:prstGeom>
        </p:spPr>
        <p:txBody>
          <a:bodyPr lIns="0" tIns="0" rIns="0" bIns="0" anchor="b" anchorCtr="0"/>
          <a:lstStyle>
            <a:lvl1pPr marL="0" indent="0" algn="l" rtl="0" eaLnBrk="1" fontAlgn="base" hangingPunct="1">
              <a:lnSpc>
                <a:spcPct val="80000"/>
              </a:lnSpc>
              <a:spcBef>
                <a:spcPts val="0"/>
              </a:spcBef>
              <a:spcAft>
                <a:spcPct val="0"/>
              </a:spcAft>
              <a:buClr>
                <a:srgbClr val="005596"/>
              </a:buClr>
              <a:buFontTx/>
              <a:buNone/>
              <a:defRPr sz="2400" b="1" i="0" cap="none" baseline="0">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algn="ctr" defTabSz="914400"/>
            <a:r>
              <a:rPr lang="en-US" sz="2200" kern="0" dirty="0">
                <a:solidFill>
                  <a:schemeClr val="bg2"/>
                </a:solidFill>
              </a:rPr>
              <a:t>When we continue to </a:t>
            </a:r>
            <a:br>
              <a:rPr lang="en-US" sz="2000" kern="0" dirty="0">
                <a:solidFill>
                  <a:schemeClr val="bg1"/>
                </a:solidFill>
              </a:rPr>
            </a:br>
            <a:r>
              <a:rPr lang="en-US" sz="4400" kern="0" dirty="0">
                <a:solidFill>
                  <a:schemeClr val="bg1"/>
                </a:solidFill>
              </a:rPr>
              <a:t> Thin</a:t>
            </a:r>
            <a:r>
              <a:rPr lang="en-US" sz="4400" kern="0" spc="-300" dirty="0">
                <a:solidFill>
                  <a:schemeClr val="bg1"/>
                </a:solidFill>
              </a:rPr>
              <a:t>k </a:t>
            </a:r>
            <a:r>
              <a:rPr lang="en-US" sz="4000" kern="0" spc="-300" dirty="0">
                <a:solidFill>
                  <a:schemeClr val="bg1"/>
                </a:solidFill>
              </a:rPr>
              <a:t>•</a:t>
            </a:r>
            <a:r>
              <a:rPr lang="en-US" sz="4400" kern="0" spc="-300" dirty="0">
                <a:solidFill>
                  <a:schemeClr val="bg1"/>
                </a:solidFill>
              </a:rPr>
              <a:t> </a:t>
            </a:r>
            <a:r>
              <a:rPr lang="en-US" sz="4400" kern="0" dirty="0">
                <a:solidFill>
                  <a:schemeClr val="bg1"/>
                </a:solidFill>
              </a:rPr>
              <a:t>Pla</a:t>
            </a:r>
            <a:r>
              <a:rPr lang="en-US" sz="4400" kern="0" spc="-300" dirty="0">
                <a:solidFill>
                  <a:schemeClr val="bg1"/>
                </a:solidFill>
              </a:rPr>
              <a:t>n </a:t>
            </a:r>
            <a:r>
              <a:rPr lang="en-US" sz="4000" kern="0" spc="-300" dirty="0">
                <a:solidFill>
                  <a:schemeClr val="bg1"/>
                </a:solidFill>
              </a:rPr>
              <a:t>•</a:t>
            </a:r>
            <a:r>
              <a:rPr lang="en-US" sz="4400" kern="0" spc="-300" dirty="0">
                <a:solidFill>
                  <a:schemeClr val="bg1"/>
                </a:solidFill>
              </a:rPr>
              <a:t> </a:t>
            </a:r>
            <a:r>
              <a:rPr lang="en-US" sz="4400" kern="0" dirty="0">
                <a:solidFill>
                  <a:schemeClr val="bg1"/>
                </a:solidFill>
              </a:rPr>
              <a:t>Act</a:t>
            </a:r>
            <a:br>
              <a:rPr lang="en-US" sz="2000" kern="0" dirty="0">
                <a:solidFill>
                  <a:schemeClr val="bg1"/>
                </a:solidFill>
              </a:rPr>
            </a:br>
            <a:r>
              <a:rPr lang="en-US" sz="2200" kern="0" dirty="0">
                <a:solidFill>
                  <a:schemeClr val="bg2"/>
                </a:solidFill>
              </a:rPr>
              <a:t>we will achieve </a:t>
            </a:r>
            <a:r>
              <a:rPr lang="en-US" sz="2200" kern="0" dirty="0">
                <a:solidFill>
                  <a:schemeClr val="bg1"/>
                </a:solidFill>
              </a:rPr>
              <a:t>Zero Injuries Today</a:t>
            </a:r>
          </a:p>
        </p:txBody>
      </p:sp>
      <p:sp>
        <p:nvSpPr>
          <p:cNvPr id="23"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Clr>
                <a:schemeClr val="tx1"/>
              </a:buClr>
              <a:buFontTx/>
              <a:buChar char="•"/>
              <a:defRPr lang="en-US" sz="2700" b="1" kern="0">
                <a:solidFill>
                  <a:schemeClr val="accent6"/>
                </a:solidFill>
              </a:defRPr>
            </a:lvl1pPr>
            <a:lvl2pPr marL="742950" indent="-279400" defTabSz="1218987" eaLnBrk="0" hangingPunct="0">
              <a:lnSpc>
                <a:spcPct val="90000"/>
              </a:lnSpc>
              <a:spcBef>
                <a:spcPts val="800"/>
              </a:spcBef>
              <a:buClr>
                <a:schemeClr val="bg2"/>
              </a:buClr>
              <a:buFontTx/>
              <a:buChar char="•"/>
              <a:tabLst/>
              <a:defRPr lang="en-US" sz="2400" b="1" kern="0">
                <a:solidFill>
                  <a:schemeClr val="accent6"/>
                </a:solidFill>
              </a:defRPr>
            </a:lvl2pPr>
            <a:lvl3pPr marL="1200150" indent="-279400" defTabSz="1218987" eaLnBrk="0" hangingPunct="0">
              <a:lnSpc>
                <a:spcPct val="90000"/>
              </a:lnSpc>
              <a:spcBef>
                <a:spcPts val="800"/>
              </a:spcBef>
              <a:buClr>
                <a:schemeClr val="bg2"/>
              </a:buClr>
              <a:buFontTx/>
              <a:buChar char="•"/>
              <a:tabLst/>
              <a:defRPr lang="en-US" sz="2400" b="1" kern="0">
                <a:solidFill>
                  <a:schemeClr val="accent6"/>
                </a:solidFill>
              </a:defRPr>
            </a:lvl3pPr>
            <a:lvl4pPr marL="1663700" indent="-285750" defTabSz="1218987" eaLnBrk="0" hangingPunct="0">
              <a:lnSpc>
                <a:spcPct val="90000"/>
              </a:lnSpc>
              <a:spcBef>
                <a:spcPts val="800"/>
              </a:spcBef>
              <a:buClr>
                <a:schemeClr val="bg2"/>
              </a:buClr>
              <a:buFontTx/>
              <a:buChar char="•"/>
              <a:tabLst/>
              <a:defRPr lang="en-US" sz="2400" b="1" kern="0">
                <a:solidFill>
                  <a:schemeClr val="accent6"/>
                </a:solidFill>
              </a:defRPr>
            </a:lvl4pPr>
            <a:lvl5pPr marL="2120900" indent="-285750" defTabSz="1218987" eaLnBrk="0" hangingPunct="0">
              <a:lnSpc>
                <a:spcPct val="90000"/>
              </a:lnSpc>
              <a:spcBef>
                <a:spcPts val="800"/>
              </a:spcBef>
              <a:buClr>
                <a:schemeClr val="bg2"/>
              </a:buClr>
              <a:buFontTx/>
              <a:buChar char="•"/>
              <a:tabLst/>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4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4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4 - Text Solid Background">
    <p:bg>
      <p:bgPr>
        <a:solidFill>
          <a:schemeClr val="accent6"/>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nSpc>
                <a:spcPct val="100000"/>
              </a:lnSpc>
              <a:defRPr lang="en-US" sz="3200" dirty="0">
                <a:solidFill>
                  <a:schemeClr val="bg1"/>
                </a:solidFill>
              </a:defRPr>
            </a:lvl1pPr>
          </a:lstStyle>
          <a:p>
            <a:pPr lvl="0"/>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4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4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7"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4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5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7"/>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dirty="0"/>
              <a:t>Click to edit Master title style</a:t>
            </a:r>
          </a:p>
        </p:txBody>
      </p:sp>
      <p:sp>
        <p:nvSpPr>
          <p:cNvPr id="16"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7"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5 Divider Solid Color">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5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5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fety - External Audiences">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cap="none" dirty="0">
                <a:solidFill>
                  <a:schemeClr val="tx1"/>
                </a:solidFill>
                <a:ea typeface="+mn-ea"/>
                <a:cs typeface="+mn-cs"/>
              </a:defRPr>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262" y="1357317"/>
            <a:ext cx="2628899" cy="2628899"/>
          </a:xfrm>
          <a:prstGeom prst="rect">
            <a:avLst/>
          </a:prstGeom>
        </p:spPr>
      </p:pic>
      <p:sp>
        <p:nvSpPr>
          <p:cNvPr id="14" name="Text Placeholder 4"/>
          <p:cNvSpPr txBox="1">
            <a:spLocks/>
          </p:cNvSpPr>
          <p:nvPr userDrawn="1"/>
        </p:nvSpPr>
        <p:spPr>
          <a:xfrm>
            <a:off x="0" y="4211642"/>
            <a:ext cx="4543425" cy="1075244"/>
          </a:xfrm>
          <a:prstGeom prst="rect">
            <a:avLst/>
          </a:prstGeom>
        </p:spPr>
        <p:txBody>
          <a:bodyPr lIns="0" tIns="0" rIns="0" bIns="0" anchor="b" anchorCtr="0"/>
          <a:lstStyle>
            <a:lvl1pPr marL="0" indent="0" algn="l" rtl="0" eaLnBrk="1" fontAlgn="base" hangingPunct="1">
              <a:lnSpc>
                <a:spcPct val="80000"/>
              </a:lnSpc>
              <a:spcBef>
                <a:spcPts val="0"/>
              </a:spcBef>
              <a:spcAft>
                <a:spcPct val="0"/>
              </a:spcAft>
              <a:buClr>
                <a:srgbClr val="005596"/>
              </a:buClr>
              <a:buFontTx/>
              <a:buNone/>
              <a:defRPr sz="2400" b="1" i="0" cap="none" baseline="0">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algn="ctr" defTabSz="914400"/>
            <a:r>
              <a:rPr lang="en-US" sz="2200" kern="0" dirty="0">
                <a:solidFill>
                  <a:schemeClr val="bg2"/>
                </a:solidFill>
              </a:rPr>
              <a:t>When we continue to </a:t>
            </a:r>
            <a:br>
              <a:rPr lang="en-US" sz="2000" kern="0" dirty="0">
                <a:solidFill>
                  <a:schemeClr val="bg1"/>
                </a:solidFill>
              </a:rPr>
            </a:br>
            <a:r>
              <a:rPr lang="en-US" sz="4000" kern="0" dirty="0">
                <a:solidFill>
                  <a:schemeClr val="bg1"/>
                </a:solidFill>
              </a:rPr>
              <a:t>Thin</a:t>
            </a:r>
            <a:r>
              <a:rPr lang="en-US" sz="4000" kern="0" spc="-300" dirty="0">
                <a:solidFill>
                  <a:schemeClr val="bg1"/>
                </a:solidFill>
              </a:rPr>
              <a:t>k </a:t>
            </a:r>
            <a:r>
              <a:rPr lang="en-US" sz="3400" kern="0" spc="-300" dirty="0">
                <a:solidFill>
                  <a:schemeClr val="bg1"/>
                </a:solidFill>
              </a:rPr>
              <a:t>•</a:t>
            </a:r>
            <a:r>
              <a:rPr lang="en-US" sz="4000" kern="0" spc="-300" dirty="0">
                <a:solidFill>
                  <a:schemeClr val="bg1"/>
                </a:solidFill>
              </a:rPr>
              <a:t> </a:t>
            </a:r>
            <a:r>
              <a:rPr lang="en-US" sz="4000" kern="0" dirty="0">
                <a:solidFill>
                  <a:schemeClr val="bg1"/>
                </a:solidFill>
              </a:rPr>
              <a:t>Pla</a:t>
            </a:r>
            <a:r>
              <a:rPr lang="en-US" sz="4000" kern="0" spc="-300" dirty="0">
                <a:solidFill>
                  <a:schemeClr val="bg1"/>
                </a:solidFill>
              </a:rPr>
              <a:t>n </a:t>
            </a:r>
            <a:r>
              <a:rPr lang="en-US" sz="3400" kern="0" spc="-300" dirty="0">
                <a:solidFill>
                  <a:schemeClr val="bg1"/>
                </a:solidFill>
              </a:rPr>
              <a:t>•</a:t>
            </a:r>
            <a:r>
              <a:rPr lang="en-US" sz="4000" kern="0" spc="-300" dirty="0">
                <a:solidFill>
                  <a:schemeClr val="bg1"/>
                </a:solidFill>
              </a:rPr>
              <a:t> </a:t>
            </a:r>
            <a:r>
              <a:rPr lang="en-US" sz="4000" kern="0" dirty="0">
                <a:solidFill>
                  <a:schemeClr val="bg1"/>
                </a:solidFill>
              </a:rPr>
              <a:t>Act </a:t>
            </a:r>
            <a:br>
              <a:rPr lang="en-US" sz="2000" kern="0" dirty="0">
                <a:solidFill>
                  <a:schemeClr val="bg1"/>
                </a:solidFill>
              </a:rPr>
            </a:br>
            <a:r>
              <a:rPr lang="en-US" sz="2200" kern="0" dirty="0">
                <a:solidFill>
                  <a:schemeClr val="bg2"/>
                </a:solidFill>
              </a:rPr>
              <a:t>we will achieve </a:t>
            </a:r>
            <a:r>
              <a:rPr lang="en-US" sz="2200" kern="0" dirty="0">
                <a:solidFill>
                  <a:schemeClr val="bg1"/>
                </a:solidFill>
              </a:rPr>
              <a:t>Zero Injuries Today</a:t>
            </a:r>
          </a:p>
        </p:txBody>
      </p:sp>
      <p:sp>
        <p:nvSpPr>
          <p:cNvPr id="17" name="Text Placeholder"/>
          <p:cNvSpPr>
            <a:spLocks noGrp="1"/>
          </p:cNvSpPr>
          <p:nvPr>
            <p:ph type="body" sz="quarter" idx="20"/>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Clr>
                <a:schemeClr val="tx1"/>
              </a:buClr>
              <a:buFontTx/>
              <a:buChar char="•"/>
              <a:defRPr lang="en-US" sz="2700" b="1" kern="0">
                <a:solidFill>
                  <a:schemeClr val="accent6"/>
                </a:solidFill>
              </a:defRPr>
            </a:lvl1pPr>
            <a:lvl2pPr marL="742950" indent="-279400" defTabSz="1218987" eaLnBrk="0" hangingPunct="0">
              <a:lnSpc>
                <a:spcPct val="90000"/>
              </a:lnSpc>
              <a:spcBef>
                <a:spcPts val="800"/>
              </a:spcBef>
              <a:buClr>
                <a:schemeClr val="bg2"/>
              </a:buClr>
              <a:buFontTx/>
              <a:buChar char="•"/>
              <a:tabLst/>
              <a:defRPr lang="en-US" sz="2400" b="1" kern="0">
                <a:solidFill>
                  <a:schemeClr val="accent6"/>
                </a:solidFill>
              </a:defRPr>
            </a:lvl2pPr>
            <a:lvl3pPr marL="1200150" indent="-279400" defTabSz="1218987" eaLnBrk="0" hangingPunct="0">
              <a:lnSpc>
                <a:spcPct val="90000"/>
              </a:lnSpc>
              <a:spcBef>
                <a:spcPts val="800"/>
              </a:spcBef>
              <a:buClr>
                <a:schemeClr val="bg2"/>
              </a:buClr>
              <a:buFontTx/>
              <a:buChar char="•"/>
              <a:tabLst/>
              <a:defRPr lang="en-US" sz="2400" b="1" kern="0">
                <a:solidFill>
                  <a:schemeClr val="accent6"/>
                </a:solidFill>
              </a:defRPr>
            </a:lvl3pPr>
            <a:lvl4pPr marL="1663700" indent="-285750" defTabSz="1218987" eaLnBrk="0" hangingPunct="0">
              <a:lnSpc>
                <a:spcPct val="90000"/>
              </a:lnSpc>
              <a:spcBef>
                <a:spcPts val="800"/>
              </a:spcBef>
              <a:buClr>
                <a:schemeClr val="bg2"/>
              </a:buClr>
              <a:buFontTx/>
              <a:buChar char="•"/>
              <a:tabLst/>
              <a:defRPr lang="en-US" sz="2400" b="1" kern="0">
                <a:solidFill>
                  <a:schemeClr val="accent6"/>
                </a:solidFill>
              </a:defRPr>
            </a:lvl4pPr>
            <a:lvl5pPr marL="2120900" indent="-285750" defTabSz="1218987" eaLnBrk="0" hangingPunct="0">
              <a:lnSpc>
                <a:spcPct val="90000"/>
              </a:lnSpc>
              <a:spcBef>
                <a:spcPts val="800"/>
              </a:spcBef>
              <a:buClr>
                <a:schemeClr val="bg2"/>
              </a:buClr>
              <a:buFontTx/>
              <a:buChar char="•"/>
              <a:tabLst/>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5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5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5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5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5 - Text Solid Background">
    <p:bg>
      <p:bgPr>
        <a:solidFill>
          <a:schemeClr val="tx2"/>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5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5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7"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5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Slide: Photo &amp; Contact Info">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b="0">
                <a:solidFill>
                  <a:schemeClr val="accent6"/>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4" name="Text Placeholder 1"/>
          <p:cNvSpPr>
            <a:spLocks noGrp="1"/>
          </p:cNvSpPr>
          <p:nvPr>
            <p:ph type="body" sz="quarter" idx="11"/>
          </p:nvPr>
        </p:nvSpPr>
        <p:spPr>
          <a:xfrm>
            <a:off x="455612" y="5279599"/>
            <a:ext cx="3974148"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15" name="Text Placeholder 1"/>
          <p:cNvSpPr>
            <a:spLocks noGrp="1"/>
          </p:cNvSpPr>
          <p:nvPr>
            <p:ph type="body" sz="quarter" idx="14"/>
          </p:nvPr>
        </p:nvSpPr>
        <p:spPr>
          <a:xfrm>
            <a:off x="4883573" y="5279598"/>
            <a:ext cx="3697089"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8" name="Title"/>
          <p:cNvSpPr>
            <a:spLocks noGrp="1"/>
          </p:cNvSpPr>
          <p:nvPr>
            <p:ph type="title"/>
          </p:nvPr>
        </p:nvSpPr>
        <p:spPr>
          <a:xfrm>
            <a:off x="455612" y="4572000"/>
            <a:ext cx="8125050" cy="713018"/>
          </a:xfrm>
          <a:prstGeom prst="rect">
            <a:avLst/>
          </a:prstGeom>
        </p:spPr>
        <p:txBody>
          <a:bodyPr lIns="0" tIns="0" rIns="0" bIns="0" anchor="ctr"/>
          <a:lstStyle>
            <a:lvl1pPr>
              <a:defRPr sz="3600" b="1" cap="none" baseline="0">
                <a:solidFill>
                  <a:schemeClr val="accent6"/>
                </a:solidFill>
              </a:defRPr>
            </a:lvl1pPr>
          </a:lstStyle>
          <a:p>
            <a:r>
              <a:rPr lang="en-US" dirty="0"/>
              <a:t>Click to edit Master title style</a:t>
            </a:r>
          </a:p>
        </p:txBody>
      </p:sp>
      <p:sp>
        <p:nvSpPr>
          <p:cNvPr id="16"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AE4F2274-D956-3149-AC16-22711640CA45}" type="datetime3">
              <a:rPr lang="en-US" smtClean="0"/>
              <a:t>18 June 2019</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ing Slide: BaWod &amp; Contact Info">
    <p:bg bwMode="blackGray">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4" name="Text Placeholder 1"/>
          <p:cNvSpPr>
            <a:spLocks noGrp="1"/>
          </p:cNvSpPr>
          <p:nvPr>
            <p:ph type="body" sz="quarter" idx="11"/>
          </p:nvPr>
        </p:nvSpPr>
        <p:spPr>
          <a:xfrm>
            <a:off x="455612" y="5279599"/>
            <a:ext cx="3974148"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15" name="Text Placeholder 1"/>
          <p:cNvSpPr>
            <a:spLocks noGrp="1"/>
          </p:cNvSpPr>
          <p:nvPr>
            <p:ph type="body" sz="quarter" idx="14"/>
          </p:nvPr>
        </p:nvSpPr>
        <p:spPr>
          <a:xfrm>
            <a:off x="4883573" y="5279598"/>
            <a:ext cx="3697089"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8" name="Title"/>
          <p:cNvSpPr>
            <a:spLocks noGrp="1"/>
          </p:cNvSpPr>
          <p:nvPr>
            <p:ph type="title"/>
          </p:nvPr>
        </p:nvSpPr>
        <p:spPr>
          <a:xfrm>
            <a:off x="455612" y="4572000"/>
            <a:ext cx="8125050" cy="713018"/>
          </a:xfrm>
          <a:prstGeom prst="rect">
            <a:avLst/>
          </a:prstGeom>
        </p:spPr>
        <p:txBody>
          <a:bodyPr lIns="0" tIns="0" rIns="0" bIns="0" anchor="ctr"/>
          <a:lstStyle>
            <a:lvl1pPr>
              <a:defRPr sz="3600" b="1" cap="none" baseline="0">
                <a:solidFill>
                  <a:schemeClr val="accent6"/>
                </a:solidFill>
              </a:defRPr>
            </a:lvl1pPr>
          </a:lstStyle>
          <a:p>
            <a:r>
              <a:rPr lang="en-US" dirty="0"/>
              <a:t>Click to edit Master title style</a:t>
            </a:r>
          </a:p>
        </p:txBody>
      </p:sp>
      <p:sp>
        <p:nvSpPr>
          <p:cNvPr id="9" name="Rectangle 8"/>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7"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80E923FC-FE1C-7547-A7A4-8D6D38E69966}" type="datetime3">
              <a:rPr lang="en-US" smtClean="0"/>
              <a:t>18 June 2019</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1 Divider With Photo ">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1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sp>
        <p:nvSpPr>
          <p:cNvPr id="9" name="Title"/>
          <p:cNvSpPr>
            <a:spLocks noGrp="1"/>
          </p:cNvSpPr>
          <p:nvPr>
            <p:ph type="title"/>
          </p:nvPr>
        </p:nvSpPr>
        <p:spPr>
          <a:xfrm>
            <a:off x="455612" y="4831466"/>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dirty="0"/>
              <a:t>Click to edit Master title style</a:t>
            </a:r>
          </a:p>
        </p:txBody>
      </p:sp>
      <p:sp>
        <p:nvSpPr>
          <p:cNvPr id="20"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21"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8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Slide A">
    <p:bg bwMode="blackGray">
      <p:bgPr>
        <a:solidFill>
          <a:schemeClr val="accent1"/>
        </a:solidFill>
        <a:effectLst/>
      </p:bgPr>
    </p:bg>
    <p:spTree>
      <p:nvGrpSpPr>
        <p:cNvPr id="1" name=""/>
        <p:cNvGrpSpPr/>
        <p:nvPr/>
      </p:nvGrpSpPr>
      <p:grpSpPr>
        <a:xfrm>
          <a:off x="0" y="0"/>
          <a:ext cx="0" cy="0"/>
          <a:chOff x="0" y="0"/>
          <a:chExt cx="0" cy="0"/>
        </a:xfrm>
      </p:grpSpPr>
      <p:sp>
        <p:nvSpPr>
          <p:cNvPr id="5" name="Content Placeholder"/>
          <p:cNvSpPr>
            <a:spLocks noGrp="1"/>
          </p:cNvSpPr>
          <p:nvPr>
            <p:ph idx="12" hasCustomPrompt="1"/>
          </p:nvPr>
        </p:nvSpPr>
        <p:spPr>
          <a:xfrm>
            <a:off x="1557462" y="2771733"/>
            <a:ext cx="2433533" cy="2156884"/>
          </a:xfrm>
          <a:prstGeom prst="rect">
            <a:avLst/>
          </a:prstGeom>
        </p:spPr>
        <p:txBody>
          <a:bodyPr lIns="121899" tIns="60949" rIns="121899" bIns="60949" anchor="b" anchorCtr="0"/>
          <a:lstStyle>
            <a:lvl1pPr marL="0" indent="0" algn="l">
              <a:lnSpc>
                <a:spcPct val="90000"/>
              </a:lnSpc>
              <a:spcBef>
                <a:spcPts val="1600"/>
              </a:spcBef>
              <a:buClr>
                <a:schemeClr val="accent4"/>
              </a:buClr>
              <a:buNone/>
              <a:defRPr sz="2700" b="1" baseline="0">
                <a:solidFill>
                  <a:schemeClr val="bg1"/>
                </a:solidFill>
                <a:latin typeface="+mj-lt"/>
              </a:defRPr>
            </a:lvl1pPr>
            <a:lvl2pPr marL="615843" indent="-304747">
              <a:spcBef>
                <a:spcPts val="800"/>
              </a:spcBef>
              <a:spcAft>
                <a:spcPts val="0"/>
              </a:spcAft>
              <a:buClr>
                <a:schemeClr val="accent6"/>
              </a:buClr>
              <a:defRPr sz="2800" b="0">
                <a:solidFill>
                  <a:schemeClr val="accent5"/>
                </a:solidFill>
              </a:defRPr>
            </a:lvl2pPr>
            <a:lvl3pPr marL="910007" indent="-302631">
              <a:spcBef>
                <a:spcPts val="800"/>
              </a:spcBef>
              <a:spcAft>
                <a:spcPts val="0"/>
              </a:spcAft>
              <a:buClr>
                <a:schemeClr val="accent6"/>
              </a:buClr>
              <a:defRPr sz="2700" b="0">
                <a:solidFill>
                  <a:schemeClr val="accent5"/>
                </a:solidFill>
              </a:defRPr>
            </a:lvl3pPr>
            <a:lvl4pPr marL="1218987" indent="-302631">
              <a:spcBef>
                <a:spcPts val="800"/>
              </a:spcBef>
              <a:spcAft>
                <a:spcPts val="0"/>
              </a:spcAft>
              <a:buClr>
                <a:schemeClr val="accent6"/>
              </a:buClr>
              <a:defRPr sz="2700" b="0">
                <a:solidFill>
                  <a:schemeClr val="accent5"/>
                </a:solidFill>
              </a:defRPr>
            </a:lvl4pPr>
            <a:lvl5pPr marL="1530083" indent="-304747">
              <a:spcBef>
                <a:spcPts val="800"/>
              </a:spcBef>
              <a:spcAft>
                <a:spcPts val="0"/>
              </a:spcAft>
              <a:buClr>
                <a:schemeClr val="accent6"/>
              </a:buClr>
              <a:defRPr sz="2700" b="0">
                <a:solidFill>
                  <a:schemeClr val="accent5"/>
                </a:solidFill>
              </a:defRPr>
            </a:lvl5pPr>
          </a:lstStyle>
          <a:p>
            <a:pPr lvl="0"/>
            <a:r>
              <a:rPr lang="en-US" dirty="0"/>
              <a:t>Click to insert client logo</a:t>
            </a:r>
          </a:p>
        </p:txBody>
      </p:sp>
      <p:sp>
        <p:nvSpPr>
          <p:cNvPr id="6" name="Ampersand"/>
          <p:cNvSpPr>
            <a:spLocks noEditPoints="1"/>
          </p:cNvSpPr>
          <p:nvPr userDrawn="1"/>
        </p:nvSpPr>
        <p:spPr bwMode="white">
          <a:xfrm>
            <a:off x="4769671" y="1376897"/>
            <a:ext cx="2976942" cy="3551672"/>
          </a:xfrm>
          <a:custGeom>
            <a:avLst/>
            <a:gdLst/>
            <a:ahLst/>
            <a:cxnLst>
              <a:cxn ang="0">
                <a:pos x="1452" y="2486"/>
              </a:cxn>
              <a:cxn ang="0">
                <a:pos x="1236" y="2604"/>
              </a:cxn>
              <a:cxn ang="0">
                <a:pos x="996" y="2672"/>
              </a:cxn>
              <a:cxn ang="0">
                <a:pos x="794" y="2682"/>
              </a:cxn>
              <a:cxn ang="0">
                <a:pos x="584" y="2654"/>
              </a:cxn>
              <a:cxn ang="0">
                <a:pos x="396" y="2586"/>
              </a:cxn>
              <a:cxn ang="0">
                <a:pos x="240" y="2480"/>
              </a:cxn>
              <a:cxn ang="0">
                <a:pos x="118" y="2342"/>
              </a:cxn>
              <a:cxn ang="0">
                <a:pos x="36" y="2172"/>
              </a:cxn>
              <a:cxn ang="0">
                <a:pos x="0" y="1976"/>
              </a:cxn>
              <a:cxn ang="0">
                <a:pos x="8" y="1806"/>
              </a:cxn>
              <a:cxn ang="0">
                <a:pos x="96" y="1546"/>
              </a:cxn>
              <a:cxn ang="0">
                <a:pos x="276" y="1338"/>
              </a:cxn>
              <a:cxn ang="0">
                <a:pos x="484" y="1212"/>
              </a:cxn>
              <a:cxn ang="0">
                <a:pos x="376" y="1016"/>
              </a:cxn>
              <a:cxn ang="0">
                <a:pos x="326" y="854"/>
              </a:cxn>
              <a:cxn ang="0">
                <a:pos x="310" y="690"/>
              </a:cxn>
              <a:cxn ang="0">
                <a:pos x="318" y="584"/>
              </a:cxn>
              <a:cxn ang="0">
                <a:pos x="360" y="426"/>
              </a:cxn>
              <a:cxn ang="0">
                <a:pos x="442" y="282"/>
              </a:cxn>
              <a:cxn ang="0">
                <a:pos x="558" y="162"/>
              </a:cxn>
              <a:cxn ang="0">
                <a:pos x="710" y="70"/>
              </a:cxn>
              <a:cxn ang="0">
                <a:pos x="896" y="14"/>
              </a:cxn>
              <a:cxn ang="0">
                <a:pos x="1066" y="0"/>
              </a:cxn>
              <a:cxn ang="0">
                <a:pos x="1254" y="20"/>
              </a:cxn>
              <a:cxn ang="0">
                <a:pos x="1418" y="78"/>
              </a:cxn>
              <a:cxn ang="0">
                <a:pos x="1554" y="168"/>
              </a:cxn>
              <a:cxn ang="0">
                <a:pos x="1660" y="286"/>
              </a:cxn>
              <a:cxn ang="0">
                <a:pos x="1732" y="428"/>
              </a:cxn>
              <a:cxn ang="0">
                <a:pos x="1766" y="586"/>
              </a:cxn>
              <a:cxn ang="0">
                <a:pos x="1768" y="694"/>
              </a:cxn>
              <a:cxn ang="0">
                <a:pos x="1748" y="842"/>
              </a:cxn>
              <a:cxn ang="0">
                <a:pos x="1698" y="972"/>
              </a:cxn>
              <a:cxn ang="0">
                <a:pos x="1588" y="1124"/>
              </a:cxn>
              <a:cxn ang="0">
                <a:pos x="1356" y="1290"/>
              </a:cxn>
              <a:cxn ang="0">
                <a:pos x="1638" y="1584"/>
              </a:cxn>
              <a:cxn ang="0">
                <a:pos x="2222" y="1472"/>
              </a:cxn>
              <a:cxn ang="0">
                <a:pos x="1940" y="1956"/>
              </a:cxn>
              <a:cxn ang="0">
                <a:pos x="1262" y="2066"/>
              </a:cxn>
              <a:cxn ang="0">
                <a:pos x="702" y="1614"/>
              </a:cxn>
              <a:cxn ang="0">
                <a:pos x="608" y="1718"/>
              </a:cxn>
              <a:cxn ang="0">
                <a:pos x="560" y="1832"/>
              </a:cxn>
              <a:cxn ang="0">
                <a:pos x="552" y="1910"/>
              </a:cxn>
              <a:cxn ang="0">
                <a:pos x="592" y="2062"/>
              </a:cxn>
              <a:cxn ang="0">
                <a:pos x="702" y="2166"/>
              </a:cxn>
              <a:cxn ang="0">
                <a:pos x="864" y="2214"/>
              </a:cxn>
              <a:cxn ang="0">
                <a:pos x="972" y="2210"/>
              </a:cxn>
              <a:cxn ang="0">
                <a:pos x="1176" y="2128"/>
              </a:cxn>
              <a:cxn ang="0">
                <a:pos x="1292" y="686"/>
              </a:cxn>
              <a:cxn ang="0">
                <a:pos x="1274" y="586"/>
              </a:cxn>
              <a:cxn ang="0">
                <a:pos x="1210" y="496"/>
              </a:cxn>
              <a:cxn ang="0">
                <a:pos x="1106" y="450"/>
              </a:cxn>
              <a:cxn ang="0">
                <a:pos x="1004" y="450"/>
              </a:cxn>
              <a:cxn ang="0">
                <a:pos x="896" y="502"/>
              </a:cxn>
              <a:cxn ang="0">
                <a:pos x="830" y="602"/>
              </a:cxn>
              <a:cxn ang="0">
                <a:pos x="814" y="716"/>
              </a:cxn>
              <a:cxn ang="0">
                <a:pos x="848" y="876"/>
              </a:cxn>
              <a:cxn ang="0">
                <a:pos x="960" y="1040"/>
              </a:cxn>
              <a:cxn ang="0">
                <a:pos x="1132" y="954"/>
              </a:cxn>
              <a:cxn ang="0">
                <a:pos x="1244" y="854"/>
              </a:cxn>
              <a:cxn ang="0">
                <a:pos x="1290" y="724"/>
              </a:cxn>
            </a:cxnLst>
            <a:rect l="0" t="0" r="r" b="b"/>
            <a:pathLst>
              <a:path w="2262" h="2698">
                <a:moveTo>
                  <a:pt x="1570" y="2394"/>
                </a:moveTo>
                <a:lnTo>
                  <a:pt x="1570" y="2394"/>
                </a:lnTo>
                <a:lnTo>
                  <a:pt x="1532" y="2426"/>
                </a:lnTo>
                <a:lnTo>
                  <a:pt x="1492" y="2456"/>
                </a:lnTo>
                <a:lnTo>
                  <a:pt x="1452" y="2486"/>
                </a:lnTo>
                <a:lnTo>
                  <a:pt x="1410" y="2512"/>
                </a:lnTo>
                <a:lnTo>
                  <a:pt x="1368" y="2538"/>
                </a:lnTo>
                <a:lnTo>
                  <a:pt x="1326" y="2562"/>
                </a:lnTo>
                <a:lnTo>
                  <a:pt x="1282" y="2584"/>
                </a:lnTo>
                <a:lnTo>
                  <a:pt x="1236" y="2604"/>
                </a:lnTo>
                <a:lnTo>
                  <a:pt x="1190" y="2622"/>
                </a:lnTo>
                <a:lnTo>
                  <a:pt x="1144" y="2638"/>
                </a:lnTo>
                <a:lnTo>
                  <a:pt x="1094" y="2652"/>
                </a:lnTo>
                <a:lnTo>
                  <a:pt x="1046" y="2662"/>
                </a:lnTo>
                <a:lnTo>
                  <a:pt x="996" y="2672"/>
                </a:lnTo>
                <a:lnTo>
                  <a:pt x="944" y="2678"/>
                </a:lnTo>
                <a:lnTo>
                  <a:pt x="892" y="2682"/>
                </a:lnTo>
                <a:lnTo>
                  <a:pt x="838" y="2684"/>
                </a:lnTo>
                <a:lnTo>
                  <a:pt x="838" y="2684"/>
                </a:lnTo>
                <a:lnTo>
                  <a:pt x="794" y="2682"/>
                </a:lnTo>
                <a:lnTo>
                  <a:pt x="750" y="2680"/>
                </a:lnTo>
                <a:lnTo>
                  <a:pt x="708" y="2676"/>
                </a:lnTo>
                <a:lnTo>
                  <a:pt x="664" y="2670"/>
                </a:lnTo>
                <a:lnTo>
                  <a:pt x="624" y="2662"/>
                </a:lnTo>
                <a:lnTo>
                  <a:pt x="584" y="2654"/>
                </a:lnTo>
                <a:lnTo>
                  <a:pt x="544" y="2644"/>
                </a:lnTo>
                <a:lnTo>
                  <a:pt x="506" y="2630"/>
                </a:lnTo>
                <a:lnTo>
                  <a:pt x="468" y="2618"/>
                </a:lnTo>
                <a:lnTo>
                  <a:pt x="432" y="2602"/>
                </a:lnTo>
                <a:lnTo>
                  <a:pt x="396" y="2586"/>
                </a:lnTo>
                <a:lnTo>
                  <a:pt x="362" y="2568"/>
                </a:lnTo>
                <a:lnTo>
                  <a:pt x="330" y="2548"/>
                </a:lnTo>
                <a:lnTo>
                  <a:pt x="298" y="2526"/>
                </a:lnTo>
                <a:lnTo>
                  <a:pt x="268" y="2504"/>
                </a:lnTo>
                <a:lnTo>
                  <a:pt x="240" y="2480"/>
                </a:lnTo>
                <a:lnTo>
                  <a:pt x="212" y="2456"/>
                </a:lnTo>
                <a:lnTo>
                  <a:pt x="186" y="2430"/>
                </a:lnTo>
                <a:lnTo>
                  <a:pt x="162" y="2402"/>
                </a:lnTo>
                <a:lnTo>
                  <a:pt x="138" y="2372"/>
                </a:lnTo>
                <a:lnTo>
                  <a:pt x="118" y="2342"/>
                </a:lnTo>
                <a:lnTo>
                  <a:pt x="98" y="2310"/>
                </a:lnTo>
                <a:lnTo>
                  <a:pt x="80" y="2278"/>
                </a:lnTo>
                <a:lnTo>
                  <a:pt x="64" y="2244"/>
                </a:lnTo>
                <a:lnTo>
                  <a:pt x="48" y="2210"/>
                </a:lnTo>
                <a:lnTo>
                  <a:pt x="36" y="2172"/>
                </a:lnTo>
                <a:lnTo>
                  <a:pt x="26" y="2136"/>
                </a:lnTo>
                <a:lnTo>
                  <a:pt x="16" y="2098"/>
                </a:lnTo>
                <a:lnTo>
                  <a:pt x="8" y="2058"/>
                </a:lnTo>
                <a:lnTo>
                  <a:pt x="4" y="2016"/>
                </a:lnTo>
                <a:lnTo>
                  <a:pt x="0" y="1976"/>
                </a:lnTo>
                <a:lnTo>
                  <a:pt x="0" y="1932"/>
                </a:lnTo>
                <a:lnTo>
                  <a:pt x="0" y="1924"/>
                </a:lnTo>
                <a:lnTo>
                  <a:pt x="0" y="1924"/>
                </a:lnTo>
                <a:lnTo>
                  <a:pt x="2" y="1864"/>
                </a:lnTo>
                <a:lnTo>
                  <a:pt x="8" y="1806"/>
                </a:lnTo>
                <a:lnTo>
                  <a:pt x="18" y="1748"/>
                </a:lnTo>
                <a:lnTo>
                  <a:pt x="32" y="1694"/>
                </a:lnTo>
                <a:lnTo>
                  <a:pt x="48" y="1642"/>
                </a:lnTo>
                <a:lnTo>
                  <a:pt x="70" y="1592"/>
                </a:lnTo>
                <a:lnTo>
                  <a:pt x="96" y="1546"/>
                </a:lnTo>
                <a:lnTo>
                  <a:pt x="124" y="1500"/>
                </a:lnTo>
                <a:lnTo>
                  <a:pt x="158" y="1456"/>
                </a:lnTo>
                <a:lnTo>
                  <a:pt x="194" y="1416"/>
                </a:lnTo>
                <a:lnTo>
                  <a:pt x="234" y="1376"/>
                </a:lnTo>
                <a:lnTo>
                  <a:pt x="276" y="1338"/>
                </a:lnTo>
                <a:lnTo>
                  <a:pt x="324" y="1304"/>
                </a:lnTo>
                <a:lnTo>
                  <a:pt x="374" y="1270"/>
                </a:lnTo>
                <a:lnTo>
                  <a:pt x="428" y="1240"/>
                </a:lnTo>
                <a:lnTo>
                  <a:pt x="484" y="1212"/>
                </a:lnTo>
                <a:lnTo>
                  <a:pt x="484" y="1212"/>
                </a:lnTo>
                <a:lnTo>
                  <a:pt x="442" y="1144"/>
                </a:lnTo>
                <a:lnTo>
                  <a:pt x="424" y="1112"/>
                </a:lnTo>
                <a:lnTo>
                  <a:pt x="406" y="1080"/>
                </a:lnTo>
                <a:lnTo>
                  <a:pt x="390" y="1048"/>
                </a:lnTo>
                <a:lnTo>
                  <a:pt x="376" y="1016"/>
                </a:lnTo>
                <a:lnTo>
                  <a:pt x="364" y="982"/>
                </a:lnTo>
                <a:lnTo>
                  <a:pt x="352" y="950"/>
                </a:lnTo>
                <a:lnTo>
                  <a:pt x="342" y="918"/>
                </a:lnTo>
                <a:lnTo>
                  <a:pt x="334" y="886"/>
                </a:lnTo>
                <a:lnTo>
                  <a:pt x="326" y="854"/>
                </a:lnTo>
                <a:lnTo>
                  <a:pt x="320" y="822"/>
                </a:lnTo>
                <a:lnTo>
                  <a:pt x="316" y="790"/>
                </a:lnTo>
                <a:lnTo>
                  <a:pt x="312" y="756"/>
                </a:lnTo>
                <a:lnTo>
                  <a:pt x="310" y="724"/>
                </a:lnTo>
                <a:lnTo>
                  <a:pt x="310" y="690"/>
                </a:lnTo>
                <a:lnTo>
                  <a:pt x="310" y="684"/>
                </a:lnTo>
                <a:lnTo>
                  <a:pt x="310" y="684"/>
                </a:lnTo>
                <a:lnTo>
                  <a:pt x="310" y="650"/>
                </a:lnTo>
                <a:lnTo>
                  <a:pt x="314" y="616"/>
                </a:lnTo>
                <a:lnTo>
                  <a:pt x="318" y="584"/>
                </a:lnTo>
                <a:lnTo>
                  <a:pt x="322" y="552"/>
                </a:lnTo>
                <a:lnTo>
                  <a:pt x="330" y="520"/>
                </a:lnTo>
                <a:lnTo>
                  <a:pt x="338" y="488"/>
                </a:lnTo>
                <a:lnTo>
                  <a:pt x="348" y="456"/>
                </a:lnTo>
                <a:lnTo>
                  <a:pt x="360" y="426"/>
                </a:lnTo>
                <a:lnTo>
                  <a:pt x="374" y="396"/>
                </a:lnTo>
                <a:lnTo>
                  <a:pt x="388" y="366"/>
                </a:lnTo>
                <a:lnTo>
                  <a:pt x="404" y="338"/>
                </a:lnTo>
                <a:lnTo>
                  <a:pt x="422" y="310"/>
                </a:lnTo>
                <a:lnTo>
                  <a:pt x="442" y="282"/>
                </a:lnTo>
                <a:lnTo>
                  <a:pt x="462" y="256"/>
                </a:lnTo>
                <a:lnTo>
                  <a:pt x="484" y="232"/>
                </a:lnTo>
                <a:lnTo>
                  <a:pt x="508" y="208"/>
                </a:lnTo>
                <a:lnTo>
                  <a:pt x="532" y="184"/>
                </a:lnTo>
                <a:lnTo>
                  <a:pt x="558" y="162"/>
                </a:lnTo>
                <a:lnTo>
                  <a:pt x="586" y="142"/>
                </a:lnTo>
                <a:lnTo>
                  <a:pt x="616" y="122"/>
                </a:lnTo>
                <a:lnTo>
                  <a:pt x="646" y="102"/>
                </a:lnTo>
                <a:lnTo>
                  <a:pt x="678" y="86"/>
                </a:lnTo>
                <a:lnTo>
                  <a:pt x="710" y="70"/>
                </a:lnTo>
                <a:lnTo>
                  <a:pt x="746" y="56"/>
                </a:lnTo>
                <a:lnTo>
                  <a:pt x="780" y="42"/>
                </a:lnTo>
                <a:lnTo>
                  <a:pt x="818" y="32"/>
                </a:lnTo>
                <a:lnTo>
                  <a:pt x="856" y="22"/>
                </a:lnTo>
                <a:lnTo>
                  <a:pt x="896" y="14"/>
                </a:lnTo>
                <a:lnTo>
                  <a:pt x="936" y="8"/>
                </a:lnTo>
                <a:lnTo>
                  <a:pt x="978" y="2"/>
                </a:lnTo>
                <a:lnTo>
                  <a:pt x="1022" y="0"/>
                </a:lnTo>
                <a:lnTo>
                  <a:pt x="1066" y="0"/>
                </a:lnTo>
                <a:lnTo>
                  <a:pt x="1066" y="0"/>
                </a:lnTo>
                <a:lnTo>
                  <a:pt x="1106" y="0"/>
                </a:lnTo>
                <a:lnTo>
                  <a:pt x="1144" y="2"/>
                </a:lnTo>
                <a:lnTo>
                  <a:pt x="1182" y="6"/>
                </a:lnTo>
                <a:lnTo>
                  <a:pt x="1218" y="12"/>
                </a:lnTo>
                <a:lnTo>
                  <a:pt x="1254" y="20"/>
                </a:lnTo>
                <a:lnTo>
                  <a:pt x="1290" y="28"/>
                </a:lnTo>
                <a:lnTo>
                  <a:pt x="1322" y="38"/>
                </a:lnTo>
                <a:lnTo>
                  <a:pt x="1356" y="50"/>
                </a:lnTo>
                <a:lnTo>
                  <a:pt x="1388" y="64"/>
                </a:lnTo>
                <a:lnTo>
                  <a:pt x="1418" y="78"/>
                </a:lnTo>
                <a:lnTo>
                  <a:pt x="1448" y="94"/>
                </a:lnTo>
                <a:lnTo>
                  <a:pt x="1476" y="110"/>
                </a:lnTo>
                <a:lnTo>
                  <a:pt x="1502" y="128"/>
                </a:lnTo>
                <a:lnTo>
                  <a:pt x="1528" y="148"/>
                </a:lnTo>
                <a:lnTo>
                  <a:pt x="1554" y="168"/>
                </a:lnTo>
                <a:lnTo>
                  <a:pt x="1578" y="190"/>
                </a:lnTo>
                <a:lnTo>
                  <a:pt x="1600" y="212"/>
                </a:lnTo>
                <a:lnTo>
                  <a:pt x="1620" y="236"/>
                </a:lnTo>
                <a:lnTo>
                  <a:pt x="1640" y="260"/>
                </a:lnTo>
                <a:lnTo>
                  <a:pt x="1660" y="286"/>
                </a:lnTo>
                <a:lnTo>
                  <a:pt x="1676" y="312"/>
                </a:lnTo>
                <a:lnTo>
                  <a:pt x="1692" y="340"/>
                </a:lnTo>
                <a:lnTo>
                  <a:pt x="1706" y="368"/>
                </a:lnTo>
                <a:lnTo>
                  <a:pt x="1720" y="398"/>
                </a:lnTo>
                <a:lnTo>
                  <a:pt x="1732" y="428"/>
                </a:lnTo>
                <a:lnTo>
                  <a:pt x="1742" y="458"/>
                </a:lnTo>
                <a:lnTo>
                  <a:pt x="1750" y="488"/>
                </a:lnTo>
                <a:lnTo>
                  <a:pt x="1756" y="520"/>
                </a:lnTo>
                <a:lnTo>
                  <a:pt x="1762" y="554"/>
                </a:lnTo>
                <a:lnTo>
                  <a:pt x="1766" y="586"/>
                </a:lnTo>
                <a:lnTo>
                  <a:pt x="1768" y="620"/>
                </a:lnTo>
                <a:lnTo>
                  <a:pt x="1770" y="654"/>
                </a:lnTo>
                <a:lnTo>
                  <a:pt x="1770" y="660"/>
                </a:lnTo>
                <a:lnTo>
                  <a:pt x="1770" y="660"/>
                </a:lnTo>
                <a:lnTo>
                  <a:pt x="1768" y="694"/>
                </a:lnTo>
                <a:lnTo>
                  <a:pt x="1768" y="724"/>
                </a:lnTo>
                <a:lnTo>
                  <a:pt x="1764" y="756"/>
                </a:lnTo>
                <a:lnTo>
                  <a:pt x="1760" y="786"/>
                </a:lnTo>
                <a:lnTo>
                  <a:pt x="1754" y="814"/>
                </a:lnTo>
                <a:lnTo>
                  <a:pt x="1748" y="842"/>
                </a:lnTo>
                <a:lnTo>
                  <a:pt x="1740" y="870"/>
                </a:lnTo>
                <a:lnTo>
                  <a:pt x="1732" y="896"/>
                </a:lnTo>
                <a:lnTo>
                  <a:pt x="1722" y="922"/>
                </a:lnTo>
                <a:lnTo>
                  <a:pt x="1710" y="948"/>
                </a:lnTo>
                <a:lnTo>
                  <a:pt x="1698" y="972"/>
                </a:lnTo>
                <a:lnTo>
                  <a:pt x="1686" y="996"/>
                </a:lnTo>
                <a:lnTo>
                  <a:pt x="1672" y="1020"/>
                </a:lnTo>
                <a:lnTo>
                  <a:pt x="1656" y="1042"/>
                </a:lnTo>
                <a:lnTo>
                  <a:pt x="1624" y="1084"/>
                </a:lnTo>
                <a:lnTo>
                  <a:pt x="1588" y="1124"/>
                </a:lnTo>
                <a:lnTo>
                  <a:pt x="1548" y="1162"/>
                </a:lnTo>
                <a:lnTo>
                  <a:pt x="1504" y="1198"/>
                </a:lnTo>
                <a:lnTo>
                  <a:pt x="1458" y="1230"/>
                </a:lnTo>
                <a:lnTo>
                  <a:pt x="1408" y="1262"/>
                </a:lnTo>
                <a:lnTo>
                  <a:pt x="1356" y="1290"/>
                </a:lnTo>
                <a:lnTo>
                  <a:pt x="1302" y="1316"/>
                </a:lnTo>
                <a:lnTo>
                  <a:pt x="1244" y="1342"/>
                </a:lnTo>
                <a:lnTo>
                  <a:pt x="1576" y="1686"/>
                </a:lnTo>
                <a:lnTo>
                  <a:pt x="1576" y="1686"/>
                </a:lnTo>
                <a:lnTo>
                  <a:pt x="1638" y="1584"/>
                </a:lnTo>
                <a:lnTo>
                  <a:pt x="1700" y="1474"/>
                </a:lnTo>
                <a:lnTo>
                  <a:pt x="1760" y="1360"/>
                </a:lnTo>
                <a:lnTo>
                  <a:pt x="1820" y="1240"/>
                </a:lnTo>
                <a:lnTo>
                  <a:pt x="2222" y="1472"/>
                </a:lnTo>
                <a:lnTo>
                  <a:pt x="2222" y="1472"/>
                </a:lnTo>
                <a:lnTo>
                  <a:pt x="2148" y="1610"/>
                </a:lnTo>
                <a:lnTo>
                  <a:pt x="2070" y="1750"/>
                </a:lnTo>
                <a:lnTo>
                  <a:pt x="2028" y="1818"/>
                </a:lnTo>
                <a:lnTo>
                  <a:pt x="1984" y="1888"/>
                </a:lnTo>
                <a:lnTo>
                  <a:pt x="1940" y="1956"/>
                </a:lnTo>
                <a:lnTo>
                  <a:pt x="1894" y="2022"/>
                </a:lnTo>
                <a:lnTo>
                  <a:pt x="2262" y="2404"/>
                </a:lnTo>
                <a:lnTo>
                  <a:pt x="1858" y="2698"/>
                </a:lnTo>
                <a:lnTo>
                  <a:pt x="1570" y="2394"/>
                </a:lnTo>
                <a:close/>
                <a:moveTo>
                  <a:pt x="1262" y="2066"/>
                </a:moveTo>
                <a:lnTo>
                  <a:pt x="784" y="1560"/>
                </a:lnTo>
                <a:lnTo>
                  <a:pt x="784" y="1560"/>
                </a:lnTo>
                <a:lnTo>
                  <a:pt x="756" y="1578"/>
                </a:lnTo>
                <a:lnTo>
                  <a:pt x="728" y="1596"/>
                </a:lnTo>
                <a:lnTo>
                  <a:pt x="702" y="1614"/>
                </a:lnTo>
                <a:lnTo>
                  <a:pt x="680" y="1634"/>
                </a:lnTo>
                <a:lnTo>
                  <a:pt x="658" y="1654"/>
                </a:lnTo>
                <a:lnTo>
                  <a:pt x="640" y="1674"/>
                </a:lnTo>
                <a:lnTo>
                  <a:pt x="622" y="1696"/>
                </a:lnTo>
                <a:lnTo>
                  <a:pt x="608" y="1718"/>
                </a:lnTo>
                <a:lnTo>
                  <a:pt x="594" y="1740"/>
                </a:lnTo>
                <a:lnTo>
                  <a:pt x="582" y="1762"/>
                </a:lnTo>
                <a:lnTo>
                  <a:pt x="574" y="1786"/>
                </a:lnTo>
                <a:lnTo>
                  <a:pt x="566" y="1808"/>
                </a:lnTo>
                <a:lnTo>
                  <a:pt x="560" y="1832"/>
                </a:lnTo>
                <a:lnTo>
                  <a:pt x="556" y="1856"/>
                </a:lnTo>
                <a:lnTo>
                  <a:pt x="554" y="1878"/>
                </a:lnTo>
                <a:lnTo>
                  <a:pt x="552" y="1902"/>
                </a:lnTo>
                <a:lnTo>
                  <a:pt x="552" y="1910"/>
                </a:lnTo>
                <a:lnTo>
                  <a:pt x="552" y="1910"/>
                </a:lnTo>
                <a:lnTo>
                  <a:pt x="554" y="1944"/>
                </a:lnTo>
                <a:lnTo>
                  <a:pt x="560" y="1976"/>
                </a:lnTo>
                <a:lnTo>
                  <a:pt x="568" y="2006"/>
                </a:lnTo>
                <a:lnTo>
                  <a:pt x="578" y="2034"/>
                </a:lnTo>
                <a:lnTo>
                  <a:pt x="592" y="2062"/>
                </a:lnTo>
                <a:lnTo>
                  <a:pt x="610" y="2086"/>
                </a:lnTo>
                <a:lnTo>
                  <a:pt x="630" y="2110"/>
                </a:lnTo>
                <a:lnTo>
                  <a:pt x="652" y="2130"/>
                </a:lnTo>
                <a:lnTo>
                  <a:pt x="676" y="2150"/>
                </a:lnTo>
                <a:lnTo>
                  <a:pt x="702" y="2166"/>
                </a:lnTo>
                <a:lnTo>
                  <a:pt x="732" y="2180"/>
                </a:lnTo>
                <a:lnTo>
                  <a:pt x="762" y="2192"/>
                </a:lnTo>
                <a:lnTo>
                  <a:pt x="794" y="2202"/>
                </a:lnTo>
                <a:lnTo>
                  <a:pt x="828" y="2210"/>
                </a:lnTo>
                <a:lnTo>
                  <a:pt x="864" y="2214"/>
                </a:lnTo>
                <a:lnTo>
                  <a:pt x="902" y="2214"/>
                </a:lnTo>
                <a:lnTo>
                  <a:pt x="902" y="2214"/>
                </a:lnTo>
                <a:lnTo>
                  <a:pt x="926" y="2214"/>
                </a:lnTo>
                <a:lnTo>
                  <a:pt x="950" y="2212"/>
                </a:lnTo>
                <a:lnTo>
                  <a:pt x="972" y="2210"/>
                </a:lnTo>
                <a:lnTo>
                  <a:pt x="996" y="2204"/>
                </a:lnTo>
                <a:lnTo>
                  <a:pt x="1042" y="2192"/>
                </a:lnTo>
                <a:lnTo>
                  <a:pt x="1086" y="2176"/>
                </a:lnTo>
                <a:lnTo>
                  <a:pt x="1132" y="2154"/>
                </a:lnTo>
                <a:lnTo>
                  <a:pt x="1176" y="2128"/>
                </a:lnTo>
                <a:lnTo>
                  <a:pt x="1220" y="2100"/>
                </a:lnTo>
                <a:lnTo>
                  <a:pt x="1262" y="2066"/>
                </a:lnTo>
                <a:lnTo>
                  <a:pt x="1262" y="2066"/>
                </a:lnTo>
                <a:close/>
                <a:moveTo>
                  <a:pt x="1292" y="694"/>
                </a:moveTo>
                <a:lnTo>
                  <a:pt x="1292" y="686"/>
                </a:lnTo>
                <a:lnTo>
                  <a:pt x="1292" y="686"/>
                </a:lnTo>
                <a:lnTo>
                  <a:pt x="1290" y="660"/>
                </a:lnTo>
                <a:lnTo>
                  <a:pt x="1286" y="634"/>
                </a:lnTo>
                <a:lnTo>
                  <a:pt x="1282" y="610"/>
                </a:lnTo>
                <a:lnTo>
                  <a:pt x="1274" y="586"/>
                </a:lnTo>
                <a:lnTo>
                  <a:pt x="1264" y="564"/>
                </a:lnTo>
                <a:lnTo>
                  <a:pt x="1254" y="546"/>
                </a:lnTo>
                <a:lnTo>
                  <a:pt x="1240" y="526"/>
                </a:lnTo>
                <a:lnTo>
                  <a:pt x="1226" y="510"/>
                </a:lnTo>
                <a:lnTo>
                  <a:pt x="1210" y="496"/>
                </a:lnTo>
                <a:lnTo>
                  <a:pt x="1192" y="482"/>
                </a:lnTo>
                <a:lnTo>
                  <a:pt x="1172" y="472"/>
                </a:lnTo>
                <a:lnTo>
                  <a:pt x="1152" y="462"/>
                </a:lnTo>
                <a:lnTo>
                  <a:pt x="1130" y="454"/>
                </a:lnTo>
                <a:lnTo>
                  <a:pt x="1106" y="450"/>
                </a:lnTo>
                <a:lnTo>
                  <a:pt x="1082" y="446"/>
                </a:lnTo>
                <a:lnTo>
                  <a:pt x="1056" y="446"/>
                </a:lnTo>
                <a:lnTo>
                  <a:pt x="1056" y="446"/>
                </a:lnTo>
                <a:lnTo>
                  <a:pt x="1030" y="446"/>
                </a:lnTo>
                <a:lnTo>
                  <a:pt x="1004" y="450"/>
                </a:lnTo>
                <a:lnTo>
                  <a:pt x="980" y="456"/>
                </a:lnTo>
                <a:lnTo>
                  <a:pt x="956" y="464"/>
                </a:lnTo>
                <a:lnTo>
                  <a:pt x="934" y="474"/>
                </a:lnTo>
                <a:lnTo>
                  <a:pt x="914" y="488"/>
                </a:lnTo>
                <a:lnTo>
                  <a:pt x="896" y="502"/>
                </a:lnTo>
                <a:lnTo>
                  <a:pt x="880" y="518"/>
                </a:lnTo>
                <a:lnTo>
                  <a:pt x="864" y="536"/>
                </a:lnTo>
                <a:lnTo>
                  <a:pt x="852" y="558"/>
                </a:lnTo>
                <a:lnTo>
                  <a:pt x="840" y="578"/>
                </a:lnTo>
                <a:lnTo>
                  <a:pt x="830" y="602"/>
                </a:lnTo>
                <a:lnTo>
                  <a:pt x="824" y="626"/>
                </a:lnTo>
                <a:lnTo>
                  <a:pt x="818" y="652"/>
                </a:lnTo>
                <a:lnTo>
                  <a:pt x="814" y="680"/>
                </a:lnTo>
                <a:lnTo>
                  <a:pt x="814" y="710"/>
                </a:lnTo>
                <a:lnTo>
                  <a:pt x="814" y="716"/>
                </a:lnTo>
                <a:lnTo>
                  <a:pt x="814" y="716"/>
                </a:lnTo>
                <a:lnTo>
                  <a:pt x="816" y="758"/>
                </a:lnTo>
                <a:lnTo>
                  <a:pt x="822" y="798"/>
                </a:lnTo>
                <a:lnTo>
                  <a:pt x="832" y="838"/>
                </a:lnTo>
                <a:lnTo>
                  <a:pt x="848" y="876"/>
                </a:lnTo>
                <a:lnTo>
                  <a:pt x="868" y="914"/>
                </a:lnTo>
                <a:lnTo>
                  <a:pt x="894" y="954"/>
                </a:lnTo>
                <a:lnTo>
                  <a:pt x="924" y="996"/>
                </a:lnTo>
                <a:lnTo>
                  <a:pt x="960" y="1040"/>
                </a:lnTo>
                <a:lnTo>
                  <a:pt x="960" y="1040"/>
                </a:lnTo>
                <a:lnTo>
                  <a:pt x="1000" y="1024"/>
                </a:lnTo>
                <a:lnTo>
                  <a:pt x="1036" y="1008"/>
                </a:lnTo>
                <a:lnTo>
                  <a:pt x="1070" y="990"/>
                </a:lnTo>
                <a:lnTo>
                  <a:pt x="1104" y="972"/>
                </a:lnTo>
                <a:lnTo>
                  <a:pt x="1132" y="954"/>
                </a:lnTo>
                <a:lnTo>
                  <a:pt x="1160" y="936"/>
                </a:lnTo>
                <a:lnTo>
                  <a:pt x="1184" y="916"/>
                </a:lnTo>
                <a:lnTo>
                  <a:pt x="1208" y="896"/>
                </a:lnTo>
                <a:lnTo>
                  <a:pt x="1226" y="876"/>
                </a:lnTo>
                <a:lnTo>
                  <a:pt x="1244" y="854"/>
                </a:lnTo>
                <a:lnTo>
                  <a:pt x="1258" y="830"/>
                </a:lnTo>
                <a:lnTo>
                  <a:pt x="1270" y="806"/>
                </a:lnTo>
                <a:lnTo>
                  <a:pt x="1280" y="780"/>
                </a:lnTo>
                <a:lnTo>
                  <a:pt x="1286" y="752"/>
                </a:lnTo>
                <a:lnTo>
                  <a:pt x="1290" y="724"/>
                </a:lnTo>
                <a:lnTo>
                  <a:pt x="1292" y="694"/>
                </a:lnTo>
                <a:lnTo>
                  <a:pt x="1292" y="694"/>
                </a:lnTo>
                <a:close/>
              </a:path>
            </a:pathLst>
          </a:custGeom>
          <a:solidFill>
            <a:schemeClr val="bg1"/>
          </a:solidFill>
          <a:ln w="9525">
            <a:noFill/>
            <a:round/>
            <a:headEnd/>
            <a:tailEnd/>
          </a:ln>
          <a:effectLst>
            <a:outerShdw blurRad="76200" dir="18900000" sy="23000" kx="-1200000" algn="bl" rotWithShape="0">
              <a:prstClr val="black">
                <a:alpha val="20000"/>
              </a:prstClr>
            </a:outerShdw>
          </a:effectLst>
          <a:scene3d>
            <a:camera prst="orthographicFront"/>
            <a:lightRig rig="threePt" dir="t"/>
          </a:scene3d>
          <a:sp3d>
            <a:bevelT/>
          </a:sp3d>
        </p:spPr>
        <p:txBody>
          <a:bodyPr lIns="121899" tIns="60949" rIns="121899" bIns="60949"/>
          <a:lstStyle/>
          <a:p>
            <a:pPr>
              <a:defRPr/>
            </a:pPr>
            <a:endParaRPr lang="en-US" dirty="0">
              <a:solidFill>
                <a:srgbClr val="005596"/>
              </a:solidFill>
              <a:latin typeface="Arial" charset="0"/>
            </a:endParaRPr>
          </a:p>
        </p:txBody>
      </p:sp>
      <p:pic>
        <p:nvPicPr>
          <p:cNvPr id="7" name="Picture 6" descr="BVLogo2010_ICON_Blue_RGB.emf"/>
          <p:cNvPicPr>
            <a:picLocks noChangeAspect="1"/>
          </p:cNvPicPr>
          <p:nvPr userDrawn="1"/>
        </p:nvPicPr>
        <p:blipFill>
          <a:blip r:embed="rId2" cstate="print"/>
          <a:stretch>
            <a:fillRect/>
          </a:stretch>
        </p:blipFill>
        <p:spPr>
          <a:xfrm>
            <a:off x="8628880" y="3435728"/>
            <a:ext cx="1684599" cy="1365249"/>
          </a:xfrm>
          <a:prstGeom prst="rect">
            <a:avLst/>
          </a:prstGeom>
        </p:spPr>
      </p:pic>
    </p:spTree>
    <p:extLst>
      <p:ext uri="{BB962C8B-B14F-4D97-AF65-F5344CB8AC3E}">
        <p14:creationId xmlns:p14="http://schemas.microsoft.com/office/powerpoint/2010/main" val="371889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B">
    <p:bg bwMode="gray">
      <p:bgPr>
        <a:solidFill>
          <a:schemeClr val="accent1"/>
        </a:solidFill>
        <a:effectLst/>
      </p:bgPr>
    </p:bg>
    <p:spTree>
      <p:nvGrpSpPr>
        <p:cNvPr id="1" name=""/>
        <p:cNvGrpSpPr/>
        <p:nvPr/>
      </p:nvGrpSpPr>
      <p:grpSpPr>
        <a:xfrm>
          <a:off x="0" y="0"/>
          <a:ext cx="0" cy="0"/>
          <a:chOff x="0" y="0"/>
          <a:chExt cx="0" cy="0"/>
        </a:xfrm>
      </p:grpSpPr>
      <p:pic>
        <p:nvPicPr>
          <p:cNvPr id="50" name="Picture 49" descr="Together transparen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7883" y="2108201"/>
            <a:ext cx="10492084" cy="2657735"/>
          </a:xfrm>
          <a:prstGeom prst="rect">
            <a:avLst/>
          </a:prstGeom>
        </p:spPr>
      </p:pic>
      <p:grpSp>
        <p:nvGrpSpPr>
          <p:cNvPr id="34" name="Building a World of Difference"/>
          <p:cNvGrpSpPr>
            <a:grpSpLocks noChangeAspect="1"/>
          </p:cNvGrpSpPr>
          <p:nvPr userDrawn="1"/>
        </p:nvGrpSpPr>
        <p:grpSpPr bwMode="white">
          <a:xfrm>
            <a:off x="1701357" y="1684867"/>
            <a:ext cx="8940588" cy="527051"/>
            <a:chOff x="1530037" y="2139315"/>
            <a:chExt cx="6083926" cy="342265"/>
          </a:xfrm>
        </p:grpSpPr>
        <p:sp>
          <p:nvSpPr>
            <p:cNvPr id="35" name="Freeform 5"/>
            <p:cNvSpPr>
              <a:spLocks noEditPoints="1"/>
            </p:cNvSpPr>
            <p:nvPr/>
          </p:nvSpPr>
          <p:spPr bwMode="white">
            <a:xfrm>
              <a:off x="1530037" y="2170930"/>
              <a:ext cx="224637" cy="251543"/>
            </a:xfrm>
            <a:custGeom>
              <a:avLst/>
              <a:gdLst>
                <a:gd name="T0" fmla="*/ 2147483647 w 114"/>
                <a:gd name="T1" fmla="*/ 0 h 142"/>
                <a:gd name="T2" fmla="*/ 2147483647 w 114"/>
                <a:gd name="T3" fmla="*/ 0 h 142"/>
                <a:gd name="T4" fmla="*/ 2147483647 w 114"/>
                <a:gd name="T5" fmla="*/ 2147483647 h 142"/>
                <a:gd name="T6" fmla="*/ 2147483647 w 114"/>
                <a:gd name="T7" fmla="*/ 2147483647 h 142"/>
                <a:gd name="T8" fmla="*/ 2147483647 w 114"/>
                <a:gd name="T9" fmla="*/ 2147483647 h 142"/>
                <a:gd name="T10" fmla="*/ 2147483647 w 114"/>
                <a:gd name="T11" fmla="*/ 2147483647 h 142"/>
                <a:gd name="T12" fmla="*/ 2147483647 w 114"/>
                <a:gd name="T13" fmla="*/ 2147483647 h 142"/>
                <a:gd name="T14" fmla="*/ 2147483647 w 114"/>
                <a:gd name="T15" fmla="*/ 2147483647 h 142"/>
                <a:gd name="T16" fmla="*/ 2147483647 w 114"/>
                <a:gd name="T17" fmla="*/ 2147483647 h 142"/>
                <a:gd name="T18" fmla="*/ 2147483647 w 114"/>
                <a:gd name="T19" fmla="*/ 2147483647 h 142"/>
                <a:gd name="T20" fmla="*/ 2147483647 w 114"/>
                <a:gd name="T21" fmla="*/ 2147483647 h 142"/>
                <a:gd name="T22" fmla="*/ 2147483647 w 114"/>
                <a:gd name="T23" fmla="*/ 2147483647 h 142"/>
                <a:gd name="T24" fmla="*/ 2147483647 w 114"/>
                <a:gd name="T25" fmla="*/ 2147483647 h 142"/>
                <a:gd name="T26" fmla="*/ 2147483647 w 114"/>
                <a:gd name="T27" fmla="*/ 2147483647 h 142"/>
                <a:gd name="T28" fmla="*/ 2147483647 w 114"/>
                <a:gd name="T29" fmla="*/ 2147483647 h 142"/>
                <a:gd name="T30" fmla="*/ 2147483647 w 114"/>
                <a:gd name="T31" fmla="*/ 2147483647 h 142"/>
                <a:gd name="T32" fmla="*/ 0 w 114"/>
                <a:gd name="T33" fmla="*/ 2147483647 h 142"/>
                <a:gd name="T34" fmla="*/ 2147483647 w 114"/>
                <a:gd name="T35" fmla="*/ 2147483647 h 142"/>
                <a:gd name="T36" fmla="*/ 2147483647 w 114"/>
                <a:gd name="T37" fmla="*/ 2147483647 h 142"/>
                <a:gd name="T38" fmla="*/ 2147483647 w 114"/>
                <a:gd name="T39" fmla="*/ 2147483647 h 142"/>
                <a:gd name="T40" fmla="*/ 2147483647 w 114"/>
                <a:gd name="T41" fmla="*/ 2147483647 h 142"/>
                <a:gd name="T42" fmla="*/ 2147483647 w 114"/>
                <a:gd name="T43" fmla="*/ 2147483647 h 142"/>
                <a:gd name="T44" fmla="*/ 2147483647 w 114"/>
                <a:gd name="T45" fmla="*/ 2147483647 h 142"/>
                <a:gd name="T46" fmla="*/ 2147483647 w 114"/>
                <a:gd name="T47" fmla="*/ 2147483647 h 142"/>
                <a:gd name="T48" fmla="*/ 2147483647 w 114"/>
                <a:gd name="T49" fmla="*/ 2147483647 h 142"/>
                <a:gd name="T50" fmla="*/ 2147483647 w 114"/>
                <a:gd name="T51" fmla="*/ 2147483647 h 142"/>
                <a:gd name="T52" fmla="*/ 2147483647 w 114"/>
                <a:gd name="T53" fmla="*/ 2147483647 h 142"/>
                <a:gd name="T54" fmla="*/ 2147483647 w 114"/>
                <a:gd name="T55" fmla="*/ 2147483647 h 142"/>
                <a:gd name="T56" fmla="*/ 2147483647 w 114"/>
                <a:gd name="T57" fmla="*/ 2147483647 h 142"/>
                <a:gd name="T58" fmla="*/ 2147483647 w 114"/>
                <a:gd name="T59" fmla="*/ 2147483647 h 142"/>
                <a:gd name="T60" fmla="*/ 2147483647 w 114"/>
                <a:gd name="T61" fmla="*/ 2147483647 h 142"/>
                <a:gd name="T62" fmla="*/ 2147483647 w 114"/>
                <a:gd name="T63" fmla="*/ 2147483647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42"/>
                <a:gd name="T98" fmla="*/ 114 w 114"/>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42">
                  <a:moveTo>
                    <a:pt x="0" y="0"/>
                  </a:moveTo>
                  <a:lnTo>
                    <a:pt x="62" y="0"/>
                  </a:lnTo>
                  <a:lnTo>
                    <a:pt x="72" y="0"/>
                  </a:lnTo>
                  <a:lnTo>
                    <a:pt x="82" y="2"/>
                  </a:lnTo>
                  <a:lnTo>
                    <a:pt x="90" y="6"/>
                  </a:lnTo>
                  <a:lnTo>
                    <a:pt x="98" y="12"/>
                  </a:lnTo>
                  <a:lnTo>
                    <a:pt x="102" y="18"/>
                  </a:lnTo>
                  <a:lnTo>
                    <a:pt x="104" y="22"/>
                  </a:lnTo>
                  <a:lnTo>
                    <a:pt x="106" y="28"/>
                  </a:lnTo>
                  <a:lnTo>
                    <a:pt x="106" y="36"/>
                  </a:lnTo>
                  <a:lnTo>
                    <a:pt x="104" y="48"/>
                  </a:lnTo>
                  <a:lnTo>
                    <a:pt x="100" y="56"/>
                  </a:lnTo>
                  <a:lnTo>
                    <a:pt x="94" y="64"/>
                  </a:lnTo>
                  <a:lnTo>
                    <a:pt x="86" y="68"/>
                  </a:lnTo>
                  <a:lnTo>
                    <a:pt x="98" y="74"/>
                  </a:lnTo>
                  <a:lnTo>
                    <a:pt x="106" y="80"/>
                  </a:lnTo>
                  <a:lnTo>
                    <a:pt x="112" y="90"/>
                  </a:lnTo>
                  <a:lnTo>
                    <a:pt x="114" y="102"/>
                  </a:lnTo>
                  <a:lnTo>
                    <a:pt x="114" y="104"/>
                  </a:lnTo>
                  <a:lnTo>
                    <a:pt x="114" y="112"/>
                  </a:lnTo>
                  <a:lnTo>
                    <a:pt x="110" y="120"/>
                  </a:lnTo>
                  <a:lnTo>
                    <a:pt x="106" y="126"/>
                  </a:lnTo>
                  <a:lnTo>
                    <a:pt x="100" y="132"/>
                  </a:lnTo>
                  <a:lnTo>
                    <a:pt x="92" y="136"/>
                  </a:lnTo>
                  <a:lnTo>
                    <a:pt x="84" y="140"/>
                  </a:lnTo>
                  <a:lnTo>
                    <a:pt x="74" y="142"/>
                  </a:lnTo>
                  <a:lnTo>
                    <a:pt x="64" y="142"/>
                  </a:lnTo>
                  <a:lnTo>
                    <a:pt x="0" y="142"/>
                  </a:lnTo>
                  <a:lnTo>
                    <a:pt x="0" y="0"/>
                  </a:lnTo>
                  <a:close/>
                  <a:moveTo>
                    <a:pt x="56" y="60"/>
                  </a:moveTo>
                  <a:lnTo>
                    <a:pt x="56" y="60"/>
                  </a:lnTo>
                  <a:lnTo>
                    <a:pt x="68" y="58"/>
                  </a:lnTo>
                  <a:lnTo>
                    <a:pt x="76" y="54"/>
                  </a:lnTo>
                  <a:lnTo>
                    <a:pt x="80" y="48"/>
                  </a:lnTo>
                  <a:lnTo>
                    <a:pt x="82" y="40"/>
                  </a:lnTo>
                  <a:lnTo>
                    <a:pt x="80" y="32"/>
                  </a:lnTo>
                  <a:lnTo>
                    <a:pt x="76" y="26"/>
                  </a:lnTo>
                  <a:lnTo>
                    <a:pt x="68" y="22"/>
                  </a:lnTo>
                  <a:lnTo>
                    <a:pt x="58" y="22"/>
                  </a:lnTo>
                  <a:lnTo>
                    <a:pt x="24" y="22"/>
                  </a:lnTo>
                  <a:lnTo>
                    <a:pt x="24" y="60"/>
                  </a:lnTo>
                  <a:lnTo>
                    <a:pt x="56" y="60"/>
                  </a:lnTo>
                  <a:close/>
                  <a:moveTo>
                    <a:pt x="64" y="120"/>
                  </a:moveTo>
                  <a:lnTo>
                    <a:pt x="64" y="120"/>
                  </a:lnTo>
                  <a:lnTo>
                    <a:pt x="74" y="118"/>
                  </a:lnTo>
                  <a:lnTo>
                    <a:pt x="84" y="116"/>
                  </a:lnTo>
                  <a:lnTo>
                    <a:pt x="88" y="108"/>
                  </a:lnTo>
                  <a:lnTo>
                    <a:pt x="90" y="100"/>
                  </a:lnTo>
                  <a:lnTo>
                    <a:pt x="88" y="92"/>
                  </a:lnTo>
                  <a:lnTo>
                    <a:pt x="84" y="86"/>
                  </a:lnTo>
                  <a:lnTo>
                    <a:pt x="74" y="82"/>
                  </a:lnTo>
                  <a:lnTo>
                    <a:pt x="62" y="80"/>
                  </a:lnTo>
                  <a:lnTo>
                    <a:pt x="24" y="80"/>
                  </a:lnTo>
                  <a:lnTo>
                    <a:pt x="24" y="120"/>
                  </a:lnTo>
                  <a:lnTo>
                    <a:pt x="64" y="120"/>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36" name="Freeform 6"/>
            <p:cNvSpPr>
              <a:spLocks/>
            </p:cNvSpPr>
            <p:nvPr/>
          </p:nvSpPr>
          <p:spPr bwMode="white">
            <a:xfrm>
              <a:off x="1802194" y="2231411"/>
              <a:ext cx="181438" cy="193812"/>
            </a:xfrm>
            <a:custGeom>
              <a:avLst/>
              <a:gdLst>
                <a:gd name="T0" fmla="*/ 0 w 92"/>
                <a:gd name="T1" fmla="*/ 2147483647 h 110"/>
                <a:gd name="T2" fmla="*/ 0 w 92"/>
                <a:gd name="T3" fmla="*/ 0 h 110"/>
                <a:gd name="T4" fmla="*/ 2147483647 w 92"/>
                <a:gd name="T5" fmla="*/ 0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2147483647 h 110"/>
                <a:gd name="T16" fmla="*/ 2147483647 w 92"/>
                <a:gd name="T17" fmla="*/ 2147483647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0 h 110"/>
                <a:gd name="T30" fmla="*/ 2147483647 w 92"/>
                <a:gd name="T31" fmla="*/ 0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w 92"/>
                <a:gd name="T67" fmla="*/ 2147483647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2"/>
                <a:gd name="T103" fmla="*/ 0 h 110"/>
                <a:gd name="T104" fmla="*/ 92 w 92"/>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2" h="110">
                  <a:moveTo>
                    <a:pt x="0" y="70"/>
                  </a:moveTo>
                  <a:lnTo>
                    <a:pt x="0" y="0"/>
                  </a:lnTo>
                  <a:lnTo>
                    <a:pt x="24" y="0"/>
                  </a:lnTo>
                  <a:lnTo>
                    <a:pt x="24" y="62"/>
                  </a:lnTo>
                  <a:lnTo>
                    <a:pt x="24" y="72"/>
                  </a:lnTo>
                  <a:lnTo>
                    <a:pt x="28" y="82"/>
                  </a:lnTo>
                  <a:lnTo>
                    <a:pt x="36" y="86"/>
                  </a:lnTo>
                  <a:lnTo>
                    <a:pt x="46" y="88"/>
                  </a:lnTo>
                  <a:lnTo>
                    <a:pt x="54" y="86"/>
                  </a:lnTo>
                  <a:lnTo>
                    <a:pt x="62" y="80"/>
                  </a:lnTo>
                  <a:lnTo>
                    <a:pt x="66" y="72"/>
                  </a:lnTo>
                  <a:lnTo>
                    <a:pt x="68" y="62"/>
                  </a:lnTo>
                  <a:lnTo>
                    <a:pt x="68" y="0"/>
                  </a:lnTo>
                  <a:lnTo>
                    <a:pt x="92" y="0"/>
                  </a:lnTo>
                  <a:lnTo>
                    <a:pt x="92" y="108"/>
                  </a:lnTo>
                  <a:lnTo>
                    <a:pt x="68" y="108"/>
                  </a:lnTo>
                  <a:lnTo>
                    <a:pt x="68" y="92"/>
                  </a:lnTo>
                  <a:lnTo>
                    <a:pt x="64" y="98"/>
                  </a:lnTo>
                  <a:lnTo>
                    <a:pt x="56" y="104"/>
                  </a:lnTo>
                  <a:lnTo>
                    <a:pt x="48" y="108"/>
                  </a:lnTo>
                  <a:lnTo>
                    <a:pt x="36" y="110"/>
                  </a:lnTo>
                  <a:lnTo>
                    <a:pt x="28" y="110"/>
                  </a:lnTo>
                  <a:lnTo>
                    <a:pt x="20" y="108"/>
                  </a:lnTo>
                  <a:lnTo>
                    <a:pt x="14" y="104"/>
                  </a:lnTo>
                  <a:lnTo>
                    <a:pt x="10" y="100"/>
                  </a:lnTo>
                  <a:lnTo>
                    <a:pt x="4" y="94"/>
                  </a:lnTo>
                  <a:lnTo>
                    <a:pt x="2" y="86"/>
                  </a:lnTo>
                  <a:lnTo>
                    <a:pt x="0" y="78"/>
                  </a:lnTo>
                  <a:lnTo>
                    <a:pt x="0" y="70"/>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37" name="Freeform 7"/>
            <p:cNvSpPr>
              <a:spLocks noEditPoints="1"/>
            </p:cNvSpPr>
            <p:nvPr/>
          </p:nvSpPr>
          <p:spPr bwMode="white">
            <a:xfrm>
              <a:off x="2044111" y="2159934"/>
              <a:ext cx="5039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2147483647 w 26"/>
                <a:gd name="T11" fmla="*/ 2147483647 h 148"/>
                <a:gd name="T12" fmla="*/ 2147483647 w 26"/>
                <a:gd name="T13" fmla="*/ 2147483647 h 148"/>
                <a:gd name="T14" fmla="*/ 2147483647 w 26"/>
                <a:gd name="T15" fmla="*/ 2147483647 h 148"/>
                <a:gd name="T16" fmla="*/ 2147483647 w 26"/>
                <a:gd name="T17" fmla="*/ 2147483647 h 148"/>
                <a:gd name="T18" fmla="*/ 2147483647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2" y="40"/>
                  </a:moveTo>
                  <a:lnTo>
                    <a:pt x="26" y="40"/>
                  </a:lnTo>
                  <a:lnTo>
                    <a:pt x="26" y="148"/>
                  </a:lnTo>
                  <a:lnTo>
                    <a:pt x="2" y="148"/>
                  </a:lnTo>
                  <a:lnTo>
                    <a:pt x="2" y="40"/>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38" name="Rectangle 8"/>
            <p:cNvSpPr>
              <a:spLocks noChangeArrowheads="1"/>
            </p:cNvSpPr>
            <p:nvPr/>
          </p:nvSpPr>
          <p:spPr bwMode="white">
            <a:xfrm>
              <a:off x="2156430" y="2159934"/>
              <a:ext cx="48959" cy="262540"/>
            </a:xfrm>
            <a:prstGeom prst="rect">
              <a:avLst/>
            </a:prstGeom>
            <a:solidFill>
              <a:schemeClr val="bg1"/>
            </a:solidFill>
            <a:ln w="34925">
              <a:noFill/>
              <a:miter lim="800000"/>
              <a:headEnd/>
              <a:tailEnd/>
            </a:ln>
          </p:spPr>
          <p:txBody>
            <a:bodyPr lIns="91427" tIns="45713" rIns="91427" bIns="45713"/>
            <a:lstStyle/>
            <a:p>
              <a:pPr>
                <a:defRPr/>
              </a:pPr>
              <a:endParaRPr lang="en-US">
                <a:solidFill>
                  <a:prstClr val="white"/>
                </a:solidFill>
                <a:latin typeface="Arial" charset="0"/>
              </a:endParaRPr>
            </a:p>
          </p:txBody>
        </p:sp>
        <p:sp>
          <p:nvSpPr>
            <p:cNvPr id="39" name="Freeform 9"/>
            <p:cNvSpPr>
              <a:spLocks noEditPoints="1"/>
            </p:cNvSpPr>
            <p:nvPr/>
          </p:nvSpPr>
          <p:spPr bwMode="white">
            <a:xfrm>
              <a:off x="2252908" y="2159934"/>
              <a:ext cx="213117" cy="265289"/>
            </a:xfrm>
            <a:custGeom>
              <a:avLst/>
              <a:gdLst>
                <a:gd name="T0" fmla="*/ 0 w 108"/>
                <a:gd name="T1" fmla="*/ 2147483647 h 150"/>
                <a:gd name="T2" fmla="*/ 2147483647 w 108"/>
                <a:gd name="T3" fmla="*/ 2147483647 h 150"/>
                <a:gd name="T4" fmla="*/ 2147483647 w 108"/>
                <a:gd name="T5" fmla="*/ 2147483647 h 150"/>
                <a:gd name="T6" fmla="*/ 2147483647 w 108"/>
                <a:gd name="T7" fmla="*/ 2147483647 h 150"/>
                <a:gd name="T8" fmla="*/ 2147483647 w 108"/>
                <a:gd name="T9" fmla="*/ 2147483647 h 150"/>
                <a:gd name="T10" fmla="*/ 2147483647 w 108"/>
                <a:gd name="T11" fmla="*/ 2147483647 h 150"/>
                <a:gd name="T12" fmla="*/ 2147483647 w 108"/>
                <a:gd name="T13" fmla="*/ 2147483647 h 150"/>
                <a:gd name="T14" fmla="*/ 2147483647 w 108"/>
                <a:gd name="T15" fmla="*/ 2147483647 h 150"/>
                <a:gd name="T16" fmla="*/ 2147483647 w 108"/>
                <a:gd name="T17" fmla="*/ 0 h 150"/>
                <a:gd name="T18" fmla="*/ 2147483647 w 108"/>
                <a:gd name="T19" fmla="*/ 2147483647 h 150"/>
                <a:gd name="T20" fmla="*/ 2147483647 w 108"/>
                <a:gd name="T21" fmla="*/ 2147483647 h 150"/>
                <a:gd name="T22" fmla="*/ 2147483647 w 108"/>
                <a:gd name="T23" fmla="*/ 2147483647 h 150"/>
                <a:gd name="T24" fmla="*/ 2147483647 w 108"/>
                <a:gd name="T25" fmla="*/ 2147483647 h 150"/>
                <a:gd name="T26" fmla="*/ 2147483647 w 108"/>
                <a:gd name="T27" fmla="*/ 2147483647 h 150"/>
                <a:gd name="T28" fmla="*/ 2147483647 w 108"/>
                <a:gd name="T29" fmla="*/ 2147483647 h 150"/>
                <a:gd name="T30" fmla="*/ 2147483647 w 108"/>
                <a:gd name="T31" fmla="*/ 2147483647 h 150"/>
                <a:gd name="T32" fmla="*/ 2147483647 w 108"/>
                <a:gd name="T33" fmla="*/ 2147483647 h 150"/>
                <a:gd name="T34" fmla="*/ 0 w 108"/>
                <a:gd name="T35" fmla="*/ 2147483647 h 150"/>
                <a:gd name="T36" fmla="*/ 2147483647 w 108"/>
                <a:gd name="T37" fmla="*/ 2147483647 h 150"/>
                <a:gd name="T38" fmla="*/ 2147483647 w 108"/>
                <a:gd name="T39" fmla="*/ 2147483647 h 150"/>
                <a:gd name="T40" fmla="*/ 2147483647 w 108"/>
                <a:gd name="T41" fmla="*/ 2147483647 h 150"/>
                <a:gd name="T42" fmla="*/ 2147483647 w 108"/>
                <a:gd name="T43" fmla="*/ 2147483647 h 150"/>
                <a:gd name="T44" fmla="*/ 2147483647 w 108"/>
                <a:gd name="T45" fmla="*/ 2147483647 h 150"/>
                <a:gd name="T46" fmla="*/ 2147483647 w 108"/>
                <a:gd name="T47" fmla="*/ 2147483647 h 150"/>
                <a:gd name="T48" fmla="*/ 2147483647 w 108"/>
                <a:gd name="T49" fmla="*/ 2147483647 h 150"/>
                <a:gd name="T50" fmla="*/ 2147483647 w 108"/>
                <a:gd name="T51" fmla="*/ 2147483647 h 150"/>
                <a:gd name="T52" fmla="*/ 2147483647 w 108"/>
                <a:gd name="T53" fmla="*/ 2147483647 h 150"/>
                <a:gd name="T54" fmla="*/ 2147483647 w 108"/>
                <a:gd name="T55" fmla="*/ 2147483647 h 150"/>
                <a:gd name="T56" fmla="*/ 2147483647 w 108"/>
                <a:gd name="T57" fmla="*/ 2147483647 h 150"/>
                <a:gd name="T58" fmla="*/ 2147483647 w 108"/>
                <a:gd name="T59" fmla="*/ 2147483647 h 150"/>
                <a:gd name="T60" fmla="*/ 2147483647 w 108"/>
                <a:gd name="T61" fmla="*/ 2147483647 h 150"/>
                <a:gd name="T62" fmla="*/ 2147483647 w 108"/>
                <a:gd name="T63" fmla="*/ 2147483647 h 150"/>
                <a:gd name="T64" fmla="*/ 2147483647 w 108"/>
                <a:gd name="T65" fmla="*/ 2147483647 h 150"/>
                <a:gd name="T66" fmla="*/ 2147483647 w 108"/>
                <a:gd name="T67" fmla="*/ 2147483647 h 150"/>
                <a:gd name="T68" fmla="*/ 2147483647 w 108"/>
                <a:gd name="T69" fmla="*/ 2147483647 h 150"/>
                <a:gd name="T70" fmla="*/ 2147483647 w 108"/>
                <a:gd name="T71" fmla="*/ 2147483647 h 150"/>
                <a:gd name="T72" fmla="*/ 2147483647 w 108"/>
                <a:gd name="T73" fmla="*/ 2147483647 h 150"/>
                <a:gd name="T74" fmla="*/ 2147483647 w 108"/>
                <a:gd name="T75" fmla="*/ 2147483647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50"/>
                <a:gd name="T116" fmla="*/ 108 w 108"/>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50">
                  <a:moveTo>
                    <a:pt x="0" y="94"/>
                  </a:moveTo>
                  <a:lnTo>
                    <a:pt x="0" y="94"/>
                  </a:lnTo>
                  <a:lnTo>
                    <a:pt x="2" y="82"/>
                  </a:lnTo>
                  <a:lnTo>
                    <a:pt x="4" y="70"/>
                  </a:lnTo>
                  <a:lnTo>
                    <a:pt x="10" y="60"/>
                  </a:lnTo>
                  <a:lnTo>
                    <a:pt x="16" y="52"/>
                  </a:lnTo>
                  <a:lnTo>
                    <a:pt x="22" y="46"/>
                  </a:lnTo>
                  <a:lnTo>
                    <a:pt x="30" y="42"/>
                  </a:lnTo>
                  <a:lnTo>
                    <a:pt x="40" y="40"/>
                  </a:lnTo>
                  <a:lnTo>
                    <a:pt x="48" y="38"/>
                  </a:lnTo>
                  <a:lnTo>
                    <a:pt x="60" y="40"/>
                  </a:lnTo>
                  <a:lnTo>
                    <a:pt x="70" y="44"/>
                  </a:lnTo>
                  <a:lnTo>
                    <a:pt x="78" y="50"/>
                  </a:lnTo>
                  <a:lnTo>
                    <a:pt x="84" y="58"/>
                  </a:lnTo>
                  <a:lnTo>
                    <a:pt x="84" y="0"/>
                  </a:lnTo>
                  <a:lnTo>
                    <a:pt x="108" y="0"/>
                  </a:lnTo>
                  <a:lnTo>
                    <a:pt x="108" y="148"/>
                  </a:lnTo>
                  <a:lnTo>
                    <a:pt x="84" y="148"/>
                  </a:lnTo>
                  <a:lnTo>
                    <a:pt x="84" y="130"/>
                  </a:lnTo>
                  <a:lnTo>
                    <a:pt x="78" y="138"/>
                  </a:lnTo>
                  <a:lnTo>
                    <a:pt x="70" y="144"/>
                  </a:lnTo>
                  <a:lnTo>
                    <a:pt x="60" y="148"/>
                  </a:lnTo>
                  <a:lnTo>
                    <a:pt x="48" y="150"/>
                  </a:lnTo>
                  <a:lnTo>
                    <a:pt x="40" y="150"/>
                  </a:lnTo>
                  <a:lnTo>
                    <a:pt x="32" y="146"/>
                  </a:lnTo>
                  <a:lnTo>
                    <a:pt x="24" y="142"/>
                  </a:lnTo>
                  <a:lnTo>
                    <a:pt x="16" y="136"/>
                  </a:lnTo>
                  <a:lnTo>
                    <a:pt x="10" y="128"/>
                  </a:lnTo>
                  <a:lnTo>
                    <a:pt x="4" y="118"/>
                  </a:lnTo>
                  <a:lnTo>
                    <a:pt x="2" y="108"/>
                  </a:lnTo>
                  <a:lnTo>
                    <a:pt x="0" y="94"/>
                  </a:lnTo>
                  <a:close/>
                  <a:moveTo>
                    <a:pt x="84" y="94"/>
                  </a:moveTo>
                  <a:lnTo>
                    <a:pt x="84" y="94"/>
                  </a:lnTo>
                  <a:lnTo>
                    <a:pt x="84" y="86"/>
                  </a:lnTo>
                  <a:lnTo>
                    <a:pt x="82" y="80"/>
                  </a:lnTo>
                  <a:lnTo>
                    <a:pt x="80" y="74"/>
                  </a:lnTo>
                  <a:lnTo>
                    <a:pt x="76" y="70"/>
                  </a:lnTo>
                  <a:lnTo>
                    <a:pt x="72" y="66"/>
                  </a:lnTo>
                  <a:lnTo>
                    <a:pt x="66" y="62"/>
                  </a:lnTo>
                  <a:lnTo>
                    <a:pt x="60" y="60"/>
                  </a:lnTo>
                  <a:lnTo>
                    <a:pt x="54" y="60"/>
                  </a:lnTo>
                  <a:lnTo>
                    <a:pt x="48" y="60"/>
                  </a:lnTo>
                  <a:lnTo>
                    <a:pt x="44" y="62"/>
                  </a:lnTo>
                  <a:lnTo>
                    <a:pt x="38" y="64"/>
                  </a:lnTo>
                  <a:lnTo>
                    <a:pt x="34" y="68"/>
                  </a:lnTo>
                  <a:lnTo>
                    <a:pt x="30" y="74"/>
                  </a:lnTo>
                  <a:lnTo>
                    <a:pt x="28" y="80"/>
                  </a:lnTo>
                  <a:lnTo>
                    <a:pt x="26" y="86"/>
                  </a:lnTo>
                  <a:lnTo>
                    <a:pt x="24" y="94"/>
                  </a:lnTo>
                  <a:lnTo>
                    <a:pt x="26" y="102"/>
                  </a:lnTo>
                  <a:lnTo>
                    <a:pt x="28" y="108"/>
                  </a:lnTo>
                  <a:lnTo>
                    <a:pt x="30" y="114"/>
                  </a:lnTo>
                  <a:lnTo>
                    <a:pt x="34" y="120"/>
                  </a:lnTo>
                  <a:lnTo>
                    <a:pt x="38" y="124"/>
                  </a:lnTo>
                  <a:lnTo>
                    <a:pt x="44" y="126"/>
                  </a:lnTo>
                  <a:lnTo>
                    <a:pt x="48" y="128"/>
                  </a:lnTo>
                  <a:lnTo>
                    <a:pt x="54" y="130"/>
                  </a:lnTo>
                  <a:lnTo>
                    <a:pt x="60" y="128"/>
                  </a:lnTo>
                  <a:lnTo>
                    <a:pt x="66" y="126"/>
                  </a:lnTo>
                  <a:lnTo>
                    <a:pt x="72" y="124"/>
                  </a:lnTo>
                  <a:lnTo>
                    <a:pt x="76" y="120"/>
                  </a:lnTo>
                  <a:lnTo>
                    <a:pt x="80" y="114"/>
                  </a:lnTo>
                  <a:lnTo>
                    <a:pt x="82" y="108"/>
                  </a:lnTo>
                  <a:lnTo>
                    <a:pt x="84" y="102"/>
                  </a:lnTo>
                  <a:lnTo>
                    <a:pt x="84" y="94"/>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40" name="Freeform 10"/>
            <p:cNvSpPr>
              <a:spLocks noEditPoints="1"/>
            </p:cNvSpPr>
            <p:nvPr/>
          </p:nvSpPr>
          <p:spPr bwMode="white">
            <a:xfrm>
              <a:off x="2525065" y="2159934"/>
              <a:ext cx="5039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0 w 26"/>
                <a:gd name="T11" fmla="*/ 2147483647 h 148"/>
                <a:gd name="T12" fmla="*/ 2147483647 w 26"/>
                <a:gd name="T13" fmla="*/ 2147483647 h 148"/>
                <a:gd name="T14" fmla="*/ 2147483647 w 26"/>
                <a:gd name="T15" fmla="*/ 2147483647 h 148"/>
                <a:gd name="T16" fmla="*/ 0 w 26"/>
                <a:gd name="T17" fmla="*/ 2147483647 h 148"/>
                <a:gd name="T18" fmla="*/ 0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0" y="40"/>
                  </a:moveTo>
                  <a:lnTo>
                    <a:pt x="24" y="40"/>
                  </a:lnTo>
                  <a:lnTo>
                    <a:pt x="24" y="148"/>
                  </a:lnTo>
                  <a:lnTo>
                    <a:pt x="0" y="148"/>
                  </a:lnTo>
                  <a:lnTo>
                    <a:pt x="0" y="40"/>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41" name="Freeform 11"/>
            <p:cNvSpPr>
              <a:spLocks/>
            </p:cNvSpPr>
            <p:nvPr/>
          </p:nvSpPr>
          <p:spPr bwMode="white">
            <a:xfrm>
              <a:off x="2635943" y="2228662"/>
              <a:ext cx="181438" cy="193812"/>
            </a:xfrm>
            <a:custGeom>
              <a:avLst/>
              <a:gdLst>
                <a:gd name="T0" fmla="*/ 0 w 92"/>
                <a:gd name="T1" fmla="*/ 2147483647 h 110"/>
                <a:gd name="T2" fmla="*/ 2147483647 w 92"/>
                <a:gd name="T3" fmla="*/ 2147483647 h 110"/>
                <a:gd name="T4" fmla="*/ 2147483647 w 92"/>
                <a:gd name="T5" fmla="*/ 2147483647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0 h 110"/>
                <a:gd name="T16" fmla="*/ 2147483647 w 92"/>
                <a:gd name="T17" fmla="*/ 0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2147483647 h 110"/>
                <a:gd name="T30" fmla="*/ 2147483647 w 92"/>
                <a:gd name="T31" fmla="*/ 2147483647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0"/>
                <a:gd name="T101" fmla="*/ 92 w 9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0">
                  <a:moveTo>
                    <a:pt x="0" y="2"/>
                  </a:moveTo>
                  <a:lnTo>
                    <a:pt x="24" y="2"/>
                  </a:lnTo>
                  <a:lnTo>
                    <a:pt x="24" y="20"/>
                  </a:lnTo>
                  <a:lnTo>
                    <a:pt x="28" y="12"/>
                  </a:lnTo>
                  <a:lnTo>
                    <a:pt x="36" y="6"/>
                  </a:lnTo>
                  <a:lnTo>
                    <a:pt x="44" y="2"/>
                  </a:lnTo>
                  <a:lnTo>
                    <a:pt x="56" y="0"/>
                  </a:lnTo>
                  <a:lnTo>
                    <a:pt x="64" y="2"/>
                  </a:lnTo>
                  <a:lnTo>
                    <a:pt x="72" y="4"/>
                  </a:lnTo>
                  <a:lnTo>
                    <a:pt x="78" y="6"/>
                  </a:lnTo>
                  <a:lnTo>
                    <a:pt x="82" y="12"/>
                  </a:lnTo>
                  <a:lnTo>
                    <a:pt x="86" y="18"/>
                  </a:lnTo>
                  <a:lnTo>
                    <a:pt x="90" y="24"/>
                  </a:lnTo>
                  <a:lnTo>
                    <a:pt x="92" y="32"/>
                  </a:lnTo>
                  <a:lnTo>
                    <a:pt x="92" y="42"/>
                  </a:lnTo>
                  <a:lnTo>
                    <a:pt x="92" y="110"/>
                  </a:lnTo>
                  <a:lnTo>
                    <a:pt x="68" y="110"/>
                  </a:lnTo>
                  <a:lnTo>
                    <a:pt x="68" y="50"/>
                  </a:lnTo>
                  <a:lnTo>
                    <a:pt x="68" y="38"/>
                  </a:lnTo>
                  <a:lnTo>
                    <a:pt x="62" y="30"/>
                  </a:lnTo>
                  <a:lnTo>
                    <a:pt x="56" y="24"/>
                  </a:lnTo>
                  <a:lnTo>
                    <a:pt x="46" y="22"/>
                  </a:lnTo>
                  <a:lnTo>
                    <a:pt x="38" y="24"/>
                  </a:lnTo>
                  <a:lnTo>
                    <a:pt x="30" y="30"/>
                  </a:lnTo>
                  <a:lnTo>
                    <a:pt x="24" y="38"/>
                  </a:lnTo>
                  <a:lnTo>
                    <a:pt x="24" y="5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42" name="Freeform 12"/>
            <p:cNvSpPr>
              <a:spLocks noEditPoints="1"/>
            </p:cNvSpPr>
            <p:nvPr/>
          </p:nvSpPr>
          <p:spPr bwMode="white">
            <a:xfrm>
              <a:off x="2863461" y="2228662"/>
              <a:ext cx="210237" cy="252918"/>
            </a:xfrm>
            <a:custGeom>
              <a:avLst/>
              <a:gdLst>
                <a:gd name="T0" fmla="*/ 2147483647 w 106"/>
                <a:gd name="T1" fmla="*/ 2147483647 h 144"/>
                <a:gd name="T2" fmla="*/ 2147483647 w 106"/>
                <a:gd name="T3" fmla="*/ 2147483647 h 144"/>
                <a:gd name="T4" fmla="*/ 2147483647 w 106"/>
                <a:gd name="T5" fmla="*/ 2147483647 h 144"/>
                <a:gd name="T6" fmla="*/ 2147483647 w 106"/>
                <a:gd name="T7" fmla="*/ 2147483647 h 144"/>
                <a:gd name="T8" fmla="*/ 2147483647 w 106"/>
                <a:gd name="T9" fmla="*/ 2147483647 h 144"/>
                <a:gd name="T10" fmla="*/ 2147483647 w 106"/>
                <a:gd name="T11" fmla="*/ 2147483647 h 144"/>
                <a:gd name="T12" fmla="*/ 2147483647 w 106"/>
                <a:gd name="T13" fmla="*/ 2147483647 h 144"/>
                <a:gd name="T14" fmla="*/ 2147483647 w 106"/>
                <a:gd name="T15" fmla="*/ 2147483647 h 144"/>
                <a:gd name="T16" fmla="*/ 2147483647 w 106"/>
                <a:gd name="T17" fmla="*/ 2147483647 h 144"/>
                <a:gd name="T18" fmla="*/ 2147483647 w 106"/>
                <a:gd name="T19" fmla="*/ 2147483647 h 144"/>
                <a:gd name="T20" fmla="*/ 2147483647 w 106"/>
                <a:gd name="T21" fmla="*/ 2147483647 h 144"/>
                <a:gd name="T22" fmla="*/ 2147483647 w 106"/>
                <a:gd name="T23" fmla="*/ 2147483647 h 144"/>
                <a:gd name="T24" fmla="*/ 2147483647 w 106"/>
                <a:gd name="T25" fmla="*/ 2147483647 h 144"/>
                <a:gd name="T26" fmla="*/ 0 w 106"/>
                <a:gd name="T27" fmla="*/ 2147483647 h 144"/>
                <a:gd name="T28" fmla="*/ 0 w 106"/>
                <a:gd name="T29" fmla="*/ 2147483647 h 144"/>
                <a:gd name="T30" fmla="*/ 0 w 106"/>
                <a:gd name="T31" fmla="*/ 2147483647 h 144"/>
                <a:gd name="T32" fmla="*/ 2147483647 w 106"/>
                <a:gd name="T33" fmla="*/ 2147483647 h 144"/>
                <a:gd name="T34" fmla="*/ 2147483647 w 106"/>
                <a:gd name="T35" fmla="*/ 2147483647 h 144"/>
                <a:gd name="T36" fmla="*/ 2147483647 w 106"/>
                <a:gd name="T37" fmla="*/ 2147483647 h 144"/>
                <a:gd name="T38" fmla="*/ 2147483647 w 106"/>
                <a:gd name="T39" fmla="*/ 0 h 144"/>
                <a:gd name="T40" fmla="*/ 2147483647 w 106"/>
                <a:gd name="T41" fmla="*/ 2147483647 h 144"/>
                <a:gd name="T42" fmla="*/ 2147483647 w 106"/>
                <a:gd name="T43" fmla="*/ 2147483647 h 144"/>
                <a:gd name="T44" fmla="*/ 2147483647 w 106"/>
                <a:gd name="T45" fmla="*/ 2147483647 h 144"/>
                <a:gd name="T46" fmla="*/ 2147483647 w 106"/>
                <a:gd name="T47" fmla="*/ 2147483647 h 144"/>
                <a:gd name="T48" fmla="*/ 2147483647 w 106"/>
                <a:gd name="T49" fmla="*/ 2147483647 h 144"/>
                <a:gd name="T50" fmla="*/ 2147483647 w 106"/>
                <a:gd name="T51" fmla="*/ 2147483647 h 144"/>
                <a:gd name="T52" fmla="*/ 2147483647 w 106"/>
                <a:gd name="T53" fmla="*/ 2147483647 h 144"/>
                <a:gd name="T54" fmla="*/ 2147483647 w 106"/>
                <a:gd name="T55" fmla="*/ 2147483647 h 144"/>
                <a:gd name="T56" fmla="*/ 2147483647 w 106"/>
                <a:gd name="T57" fmla="*/ 2147483647 h 144"/>
                <a:gd name="T58" fmla="*/ 2147483647 w 106"/>
                <a:gd name="T59" fmla="*/ 2147483647 h 144"/>
                <a:gd name="T60" fmla="*/ 2147483647 w 106"/>
                <a:gd name="T61" fmla="*/ 2147483647 h 144"/>
                <a:gd name="T62" fmla="*/ 2147483647 w 106"/>
                <a:gd name="T63" fmla="*/ 2147483647 h 144"/>
                <a:gd name="T64" fmla="*/ 2147483647 w 106"/>
                <a:gd name="T65" fmla="*/ 2147483647 h 144"/>
                <a:gd name="T66" fmla="*/ 2147483647 w 106"/>
                <a:gd name="T67" fmla="*/ 2147483647 h 144"/>
                <a:gd name="T68" fmla="*/ 2147483647 w 106"/>
                <a:gd name="T69" fmla="*/ 2147483647 h 144"/>
                <a:gd name="T70" fmla="*/ 2147483647 w 106"/>
                <a:gd name="T71" fmla="*/ 2147483647 h 144"/>
                <a:gd name="T72" fmla="*/ 2147483647 w 106"/>
                <a:gd name="T73" fmla="*/ 2147483647 h 144"/>
                <a:gd name="T74" fmla="*/ 2147483647 w 106"/>
                <a:gd name="T75" fmla="*/ 2147483647 h 144"/>
                <a:gd name="T76" fmla="*/ 2147483647 w 106"/>
                <a:gd name="T77" fmla="*/ 2147483647 h 144"/>
                <a:gd name="T78" fmla="*/ 2147483647 w 106"/>
                <a:gd name="T79" fmla="*/ 2147483647 h 144"/>
                <a:gd name="T80" fmla="*/ 2147483647 w 106"/>
                <a:gd name="T81" fmla="*/ 2147483647 h 144"/>
                <a:gd name="T82" fmla="*/ 2147483647 w 106"/>
                <a:gd name="T83" fmla="*/ 2147483647 h 144"/>
                <a:gd name="T84" fmla="*/ 2147483647 w 106"/>
                <a:gd name="T85" fmla="*/ 2147483647 h 144"/>
                <a:gd name="T86" fmla="*/ 2147483647 w 106"/>
                <a:gd name="T87" fmla="*/ 2147483647 h 144"/>
                <a:gd name="T88" fmla="*/ 2147483647 w 106"/>
                <a:gd name="T89" fmla="*/ 2147483647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144"/>
                <a:gd name="T137" fmla="*/ 106 w 10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144">
                  <a:moveTo>
                    <a:pt x="4" y="130"/>
                  </a:moveTo>
                  <a:lnTo>
                    <a:pt x="14" y="112"/>
                  </a:lnTo>
                  <a:lnTo>
                    <a:pt x="22" y="116"/>
                  </a:lnTo>
                  <a:lnTo>
                    <a:pt x="30" y="120"/>
                  </a:lnTo>
                  <a:lnTo>
                    <a:pt x="40" y="122"/>
                  </a:lnTo>
                  <a:lnTo>
                    <a:pt x="50" y="124"/>
                  </a:lnTo>
                  <a:lnTo>
                    <a:pt x="64" y="122"/>
                  </a:lnTo>
                  <a:lnTo>
                    <a:pt x="70" y="118"/>
                  </a:lnTo>
                  <a:lnTo>
                    <a:pt x="74" y="114"/>
                  </a:lnTo>
                  <a:lnTo>
                    <a:pt x="78" y="110"/>
                  </a:lnTo>
                  <a:lnTo>
                    <a:pt x="80" y="104"/>
                  </a:lnTo>
                  <a:lnTo>
                    <a:pt x="84" y="90"/>
                  </a:lnTo>
                  <a:lnTo>
                    <a:pt x="84" y="82"/>
                  </a:lnTo>
                  <a:lnTo>
                    <a:pt x="76" y="90"/>
                  </a:lnTo>
                  <a:lnTo>
                    <a:pt x="68" y="96"/>
                  </a:lnTo>
                  <a:lnTo>
                    <a:pt x="58" y="100"/>
                  </a:lnTo>
                  <a:lnTo>
                    <a:pt x="46" y="102"/>
                  </a:lnTo>
                  <a:lnTo>
                    <a:pt x="38" y="100"/>
                  </a:lnTo>
                  <a:lnTo>
                    <a:pt x="30" y="98"/>
                  </a:lnTo>
                  <a:lnTo>
                    <a:pt x="22" y="94"/>
                  </a:lnTo>
                  <a:lnTo>
                    <a:pt x="14" y="88"/>
                  </a:lnTo>
                  <a:lnTo>
                    <a:pt x="8" y="82"/>
                  </a:lnTo>
                  <a:lnTo>
                    <a:pt x="4" y="72"/>
                  </a:lnTo>
                  <a:lnTo>
                    <a:pt x="0" y="62"/>
                  </a:lnTo>
                  <a:lnTo>
                    <a:pt x="0" y="52"/>
                  </a:lnTo>
                  <a:lnTo>
                    <a:pt x="0" y="50"/>
                  </a:lnTo>
                  <a:lnTo>
                    <a:pt x="0" y="40"/>
                  </a:lnTo>
                  <a:lnTo>
                    <a:pt x="4" y="30"/>
                  </a:lnTo>
                  <a:lnTo>
                    <a:pt x="8" y="20"/>
                  </a:lnTo>
                  <a:lnTo>
                    <a:pt x="14" y="14"/>
                  </a:lnTo>
                  <a:lnTo>
                    <a:pt x="22" y="8"/>
                  </a:lnTo>
                  <a:lnTo>
                    <a:pt x="30" y="4"/>
                  </a:lnTo>
                  <a:lnTo>
                    <a:pt x="38" y="2"/>
                  </a:lnTo>
                  <a:lnTo>
                    <a:pt x="46" y="0"/>
                  </a:lnTo>
                  <a:lnTo>
                    <a:pt x="58" y="2"/>
                  </a:lnTo>
                  <a:lnTo>
                    <a:pt x="68" y="6"/>
                  </a:lnTo>
                  <a:lnTo>
                    <a:pt x="76" y="12"/>
                  </a:lnTo>
                  <a:lnTo>
                    <a:pt x="82" y="18"/>
                  </a:lnTo>
                  <a:lnTo>
                    <a:pt x="82" y="2"/>
                  </a:lnTo>
                  <a:lnTo>
                    <a:pt x="106" y="2"/>
                  </a:lnTo>
                  <a:lnTo>
                    <a:pt x="106" y="88"/>
                  </a:lnTo>
                  <a:lnTo>
                    <a:pt x="106" y="100"/>
                  </a:lnTo>
                  <a:lnTo>
                    <a:pt x="104" y="112"/>
                  </a:lnTo>
                  <a:lnTo>
                    <a:pt x="100" y="122"/>
                  </a:lnTo>
                  <a:lnTo>
                    <a:pt x="94" y="128"/>
                  </a:lnTo>
                  <a:lnTo>
                    <a:pt x="86" y="136"/>
                  </a:lnTo>
                  <a:lnTo>
                    <a:pt x="76" y="140"/>
                  </a:lnTo>
                  <a:lnTo>
                    <a:pt x="64" y="142"/>
                  </a:lnTo>
                  <a:lnTo>
                    <a:pt x="50" y="144"/>
                  </a:lnTo>
                  <a:lnTo>
                    <a:pt x="38" y="142"/>
                  </a:lnTo>
                  <a:lnTo>
                    <a:pt x="26" y="140"/>
                  </a:lnTo>
                  <a:lnTo>
                    <a:pt x="16" y="136"/>
                  </a:lnTo>
                  <a:lnTo>
                    <a:pt x="4" y="130"/>
                  </a:lnTo>
                  <a:close/>
                  <a:moveTo>
                    <a:pt x="84" y="52"/>
                  </a:moveTo>
                  <a:lnTo>
                    <a:pt x="84" y="50"/>
                  </a:lnTo>
                  <a:lnTo>
                    <a:pt x="82" y="44"/>
                  </a:lnTo>
                  <a:lnTo>
                    <a:pt x="80" y="38"/>
                  </a:lnTo>
                  <a:lnTo>
                    <a:pt x="74" y="30"/>
                  </a:lnTo>
                  <a:lnTo>
                    <a:pt x="64" y="24"/>
                  </a:lnTo>
                  <a:lnTo>
                    <a:pt x="52" y="22"/>
                  </a:lnTo>
                  <a:lnTo>
                    <a:pt x="42" y="24"/>
                  </a:lnTo>
                  <a:lnTo>
                    <a:pt x="32" y="30"/>
                  </a:lnTo>
                  <a:lnTo>
                    <a:pt x="26" y="38"/>
                  </a:lnTo>
                  <a:lnTo>
                    <a:pt x="24" y="44"/>
                  </a:lnTo>
                  <a:lnTo>
                    <a:pt x="24" y="50"/>
                  </a:lnTo>
                  <a:lnTo>
                    <a:pt x="24" y="52"/>
                  </a:lnTo>
                  <a:lnTo>
                    <a:pt x="24" y="58"/>
                  </a:lnTo>
                  <a:lnTo>
                    <a:pt x="26" y="64"/>
                  </a:lnTo>
                  <a:lnTo>
                    <a:pt x="32" y="72"/>
                  </a:lnTo>
                  <a:lnTo>
                    <a:pt x="42" y="78"/>
                  </a:lnTo>
                  <a:lnTo>
                    <a:pt x="52" y="80"/>
                  </a:lnTo>
                  <a:lnTo>
                    <a:pt x="64" y="78"/>
                  </a:lnTo>
                  <a:lnTo>
                    <a:pt x="74" y="72"/>
                  </a:lnTo>
                  <a:lnTo>
                    <a:pt x="80" y="64"/>
                  </a:lnTo>
                  <a:lnTo>
                    <a:pt x="82" y="58"/>
                  </a:lnTo>
                  <a:lnTo>
                    <a:pt x="84" y="52"/>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43" name="Freeform 13"/>
            <p:cNvSpPr>
              <a:spLocks noEditPoints="1"/>
            </p:cNvSpPr>
            <p:nvPr/>
          </p:nvSpPr>
          <p:spPr bwMode="white">
            <a:xfrm>
              <a:off x="3214816" y="2228662"/>
              <a:ext cx="187198" cy="196561"/>
            </a:xfrm>
            <a:custGeom>
              <a:avLst/>
              <a:gdLst>
                <a:gd name="T0" fmla="*/ 2147483647 w 94"/>
                <a:gd name="T1" fmla="*/ 2147483647 h 112"/>
                <a:gd name="T2" fmla="*/ 2147483647 w 94"/>
                <a:gd name="T3" fmla="*/ 2147483647 h 112"/>
                <a:gd name="T4" fmla="*/ 2147483647 w 94"/>
                <a:gd name="T5" fmla="*/ 2147483647 h 112"/>
                <a:gd name="T6" fmla="*/ 2147483647 w 94"/>
                <a:gd name="T7" fmla="*/ 2147483647 h 112"/>
                <a:gd name="T8" fmla="*/ 2147483647 w 94"/>
                <a:gd name="T9" fmla="*/ 2147483647 h 112"/>
                <a:gd name="T10" fmla="*/ 2147483647 w 94"/>
                <a:gd name="T11" fmla="*/ 2147483647 h 112"/>
                <a:gd name="T12" fmla="*/ 0 w 94"/>
                <a:gd name="T13" fmla="*/ 2147483647 h 112"/>
                <a:gd name="T14" fmla="*/ 0 w 94"/>
                <a:gd name="T15" fmla="*/ 2147483647 h 112"/>
                <a:gd name="T16" fmla="*/ 0 w 94"/>
                <a:gd name="T17" fmla="*/ 2147483647 h 112"/>
                <a:gd name="T18" fmla="*/ 2147483647 w 94"/>
                <a:gd name="T19" fmla="*/ 2147483647 h 112"/>
                <a:gd name="T20" fmla="*/ 2147483647 w 94"/>
                <a:gd name="T21" fmla="*/ 2147483647 h 112"/>
                <a:gd name="T22" fmla="*/ 2147483647 w 94"/>
                <a:gd name="T23" fmla="*/ 2147483647 h 112"/>
                <a:gd name="T24" fmla="*/ 2147483647 w 94"/>
                <a:gd name="T25" fmla="*/ 2147483647 h 112"/>
                <a:gd name="T26" fmla="*/ 2147483647 w 94"/>
                <a:gd name="T27" fmla="*/ 2147483647 h 112"/>
                <a:gd name="T28" fmla="*/ 2147483647 w 94"/>
                <a:gd name="T29" fmla="*/ 2147483647 h 112"/>
                <a:gd name="T30" fmla="*/ 2147483647 w 94"/>
                <a:gd name="T31" fmla="*/ 2147483647 h 112"/>
                <a:gd name="T32" fmla="*/ 2147483647 w 94"/>
                <a:gd name="T33" fmla="*/ 2147483647 h 112"/>
                <a:gd name="T34" fmla="*/ 2147483647 w 94"/>
                <a:gd name="T35" fmla="*/ 2147483647 h 112"/>
                <a:gd name="T36" fmla="*/ 2147483647 w 94"/>
                <a:gd name="T37" fmla="*/ 2147483647 h 112"/>
                <a:gd name="T38" fmla="*/ 2147483647 w 94"/>
                <a:gd name="T39" fmla="*/ 2147483647 h 112"/>
                <a:gd name="T40" fmla="*/ 2147483647 w 94"/>
                <a:gd name="T41" fmla="*/ 0 h 112"/>
                <a:gd name="T42" fmla="*/ 2147483647 w 94"/>
                <a:gd name="T43" fmla="*/ 2147483647 h 112"/>
                <a:gd name="T44" fmla="*/ 2147483647 w 94"/>
                <a:gd name="T45" fmla="*/ 2147483647 h 112"/>
                <a:gd name="T46" fmla="*/ 2147483647 w 94"/>
                <a:gd name="T47" fmla="*/ 2147483647 h 112"/>
                <a:gd name="T48" fmla="*/ 2147483647 w 94"/>
                <a:gd name="T49" fmla="*/ 2147483647 h 112"/>
                <a:gd name="T50" fmla="*/ 2147483647 w 94"/>
                <a:gd name="T51" fmla="*/ 2147483647 h 112"/>
                <a:gd name="T52" fmla="*/ 2147483647 w 94"/>
                <a:gd name="T53" fmla="*/ 2147483647 h 112"/>
                <a:gd name="T54" fmla="*/ 2147483647 w 94"/>
                <a:gd name="T55" fmla="*/ 2147483647 h 112"/>
                <a:gd name="T56" fmla="*/ 2147483647 w 94"/>
                <a:gd name="T57" fmla="*/ 2147483647 h 112"/>
                <a:gd name="T58" fmla="*/ 2147483647 w 94"/>
                <a:gd name="T59" fmla="*/ 2147483647 h 112"/>
                <a:gd name="T60" fmla="*/ 2147483647 w 94"/>
                <a:gd name="T61" fmla="*/ 2147483647 h 112"/>
                <a:gd name="T62" fmla="*/ 2147483647 w 94"/>
                <a:gd name="T63" fmla="*/ 2147483647 h 112"/>
                <a:gd name="T64" fmla="*/ 2147483647 w 94"/>
                <a:gd name="T65" fmla="*/ 2147483647 h 112"/>
                <a:gd name="T66" fmla="*/ 2147483647 w 94"/>
                <a:gd name="T67" fmla="*/ 2147483647 h 112"/>
                <a:gd name="T68" fmla="*/ 2147483647 w 94"/>
                <a:gd name="T69" fmla="*/ 2147483647 h 112"/>
                <a:gd name="T70" fmla="*/ 2147483647 w 94"/>
                <a:gd name="T71" fmla="*/ 2147483647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112"/>
                <a:gd name="T110" fmla="*/ 94 w 94"/>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112">
                  <a:moveTo>
                    <a:pt x="70" y="110"/>
                  </a:moveTo>
                  <a:lnTo>
                    <a:pt x="70" y="98"/>
                  </a:lnTo>
                  <a:lnTo>
                    <a:pt x="64" y="104"/>
                  </a:lnTo>
                  <a:lnTo>
                    <a:pt x="56" y="108"/>
                  </a:lnTo>
                  <a:lnTo>
                    <a:pt x="48" y="112"/>
                  </a:lnTo>
                  <a:lnTo>
                    <a:pt x="36" y="112"/>
                  </a:lnTo>
                  <a:lnTo>
                    <a:pt x="22" y="110"/>
                  </a:lnTo>
                  <a:lnTo>
                    <a:pt x="16" y="108"/>
                  </a:lnTo>
                  <a:lnTo>
                    <a:pt x="12" y="104"/>
                  </a:lnTo>
                  <a:lnTo>
                    <a:pt x="6" y="100"/>
                  </a:lnTo>
                  <a:lnTo>
                    <a:pt x="4" y="94"/>
                  </a:lnTo>
                  <a:lnTo>
                    <a:pt x="0" y="86"/>
                  </a:lnTo>
                  <a:lnTo>
                    <a:pt x="0" y="80"/>
                  </a:lnTo>
                  <a:lnTo>
                    <a:pt x="0" y="78"/>
                  </a:lnTo>
                  <a:lnTo>
                    <a:pt x="0" y="70"/>
                  </a:lnTo>
                  <a:lnTo>
                    <a:pt x="4" y="64"/>
                  </a:lnTo>
                  <a:lnTo>
                    <a:pt x="8" y="58"/>
                  </a:lnTo>
                  <a:lnTo>
                    <a:pt x="12" y="52"/>
                  </a:lnTo>
                  <a:lnTo>
                    <a:pt x="18" y="48"/>
                  </a:lnTo>
                  <a:lnTo>
                    <a:pt x="26" y="46"/>
                  </a:lnTo>
                  <a:lnTo>
                    <a:pt x="42" y="44"/>
                  </a:lnTo>
                  <a:lnTo>
                    <a:pt x="58" y="44"/>
                  </a:lnTo>
                  <a:lnTo>
                    <a:pt x="70" y="48"/>
                  </a:lnTo>
                  <a:lnTo>
                    <a:pt x="70" y="46"/>
                  </a:lnTo>
                  <a:lnTo>
                    <a:pt x="68" y="36"/>
                  </a:lnTo>
                  <a:lnTo>
                    <a:pt x="64" y="28"/>
                  </a:lnTo>
                  <a:lnTo>
                    <a:pt x="56" y="24"/>
                  </a:lnTo>
                  <a:lnTo>
                    <a:pt x="46" y="22"/>
                  </a:lnTo>
                  <a:lnTo>
                    <a:pt x="30" y="24"/>
                  </a:lnTo>
                  <a:lnTo>
                    <a:pt x="16" y="30"/>
                  </a:lnTo>
                  <a:lnTo>
                    <a:pt x="10" y="10"/>
                  </a:lnTo>
                  <a:lnTo>
                    <a:pt x="26" y="4"/>
                  </a:lnTo>
                  <a:lnTo>
                    <a:pt x="36" y="2"/>
                  </a:lnTo>
                  <a:lnTo>
                    <a:pt x="48" y="0"/>
                  </a:lnTo>
                  <a:lnTo>
                    <a:pt x="60" y="2"/>
                  </a:lnTo>
                  <a:lnTo>
                    <a:pt x="68" y="4"/>
                  </a:lnTo>
                  <a:lnTo>
                    <a:pt x="76" y="8"/>
                  </a:lnTo>
                  <a:lnTo>
                    <a:pt x="82" y="12"/>
                  </a:lnTo>
                  <a:lnTo>
                    <a:pt x="88" y="20"/>
                  </a:lnTo>
                  <a:lnTo>
                    <a:pt x="92" y="28"/>
                  </a:lnTo>
                  <a:lnTo>
                    <a:pt x="94" y="36"/>
                  </a:lnTo>
                  <a:lnTo>
                    <a:pt x="94" y="46"/>
                  </a:lnTo>
                  <a:lnTo>
                    <a:pt x="94" y="110"/>
                  </a:lnTo>
                  <a:lnTo>
                    <a:pt x="70" y="110"/>
                  </a:lnTo>
                  <a:close/>
                  <a:moveTo>
                    <a:pt x="72" y="66"/>
                  </a:moveTo>
                  <a:lnTo>
                    <a:pt x="72" y="66"/>
                  </a:lnTo>
                  <a:lnTo>
                    <a:pt x="60" y="62"/>
                  </a:lnTo>
                  <a:lnTo>
                    <a:pt x="48" y="60"/>
                  </a:lnTo>
                  <a:lnTo>
                    <a:pt x="38" y="62"/>
                  </a:lnTo>
                  <a:lnTo>
                    <a:pt x="30" y="66"/>
                  </a:lnTo>
                  <a:lnTo>
                    <a:pt x="26" y="70"/>
                  </a:lnTo>
                  <a:lnTo>
                    <a:pt x="24" y="78"/>
                  </a:lnTo>
                  <a:lnTo>
                    <a:pt x="26" y="84"/>
                  </a:lnTo>
                  <a:lnTo>
                    <a:pt x="30" y="90"/>
                  </a:lnTo>
                  <a:lnTo>
                    <a:pt x="36" y="92"/>
                  </a:lnTo>
                  <a:lnTo>
                    <a:pt x="44" y="94"/>
                  </a:lnTo>
                  <a:lnTo>
                    <a:pt x="54" y="92"/>
                  </a:lnTo>
                  <a:lnTo>
                    <a:pt x="64" y="88"/>
                  </a:lnTo>
                  <a:lnTo>
                    <a:pt x="68" y="80"/>
                  </a:lnTo>
                  <a:lnTo>
                    <a:pt x="72" y="72"/>
                  </a:lnTo>
                  <a:lnTo>
                    <a:pt x="72" y="66"/>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44" name="Freeform 14"/>
            <p:cNvSpPr>
              <a:spLocks/>
            </p:cNvSpPr>
            <p:nvPr/>
          </p:nvSpPr>
          <p:spPr bwMode="white">
            <a:xfrm>
              <a:off x="3515773" y="2228662"/>
              <a:ext cx="400315" cy="246045"/>
            </a:xfrm>
            <a:custGeom>
              <a:avLst/>
              <a:gdLst>
                <a:gd name="T0" fmla="*/ 0 w 202"/>
                <a:gd name="T1" fmla="*/ 0 h 140"/>
                <a:gd name="T2" fmla="*/ 2147483647 w 202"/>
                <a:gd name="T3" fmla="*/ 0 h 140"/>
                <a:gd name="T4" fmla="*/ 2147483647 w 202"/>
                <a:gd name="T5" fmla="*/ 2147483647 h 140"/>
                <a:gd name="T6" fmla="*/ 2147483647 w 202"/>
                <a:gd name="T7" fmla="*/ 0 h 140"/>
                <a:gd name="T8" fmla="*/ 2147483647 w 202"/>
                <a:gd name="T9" fmla="*/ 0 h 140"/>
                <a:gd name="T10" fmla="*/ 2147483647 w 202"/>
                <a:gd name="T11" fmla="*/ 2147483647 h 140"/>
                <a:gd name="T12" fmla="*/ 2147483647 w 202"/>
                <a:gd name="T13" fmla="*/ 0 h 140"/>
                <a:gd name="T14" fmla="*/ 2147483647 w 202"/>
                <a:gd name="T15" fmla="*/ 0 h 140"/>
                <a:gd name="T16" fmla="*/ 2147483647 w 202"/>
                <a:gd name="T17" fmla="*/ 2147483647 h 140"/>
                <a:gd name="T18" fmla="*/ 2147483647 w 202"/>
                <a:gd name="T19" fmla="*/ 2147483647 h 140"/>
                <a:gd name="T20" fmla="*/ 2147483647 w 202"/>
                <a:gd name="T21" fmla="*/ 2147483647 h 140"/>
                <a:gd name="T22" fmla="*/ 2147483647 w 202"/>
                <a:gd name="T23" fmla="*/ 2147483647 h 140"/>
                <a:gd name="T24" fmla="*/ 2147483647 w 202"/>
                <a:gd name="T25" fmla="*/ 2147483647 h 140"/>
                <a:gd name="T26" fmla="*/ 0 w 202"/>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40"/>
                <a:gd name="T44" fmla="*/ 202 w 202"/>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40">
                  <a:moveTo>
                    <a:pt x="0" y="0"/>
                  </a:moveTo>
                  <a:lnTo>
                    <a:pt x="38" y="0"/>
                  </a:lnTo>
                  <a:lnTo>
                    <a:pt x="60" y="84"/>
                  </a:lnTo>
                  <a:lnTo>
                    <a:pt x="86" y="0"/>
                  </a:lnTo>
                  <a:lnTo>
                    <a:pt x="118" y="0"/>
                  </a:lnTo>
                  <a:lnTo>
                    <a:pt x="144" y="84"/>
                  </a:lnTo>
                  <a:lnTo>
                    <a:pt x="164" y="0"/>
                  </a:lnTo>
                  <a:lnTo>
                    <a:pt x="202" y="0"/>
                  </a:lnTo>
                  <a:lnTo>
                    <a:pt x="160" y="140"/>
                  </a:lnTo>
                  <a:lnTo>
                    <a:pt x="126" y="140"/>
                  </a:lnTo>
                  <a:lnTo>
                    <a:pt x="102" y="56"/>
                  </a:lnTo>
                  <a:lnTo>
                    <a:pt x="76" y="140"/>
                  </a:lnTo>
                  <a:lnTo>
                    <a:pt x="42" y="140"/>
                  </a:lnTo>
                  <a:lnTo>
                    <a:pt x="0" y="0"/>
                  </a:lnTo>
                  <a:close/>
                </a:path>
              </a:pathLst>
            </a:custGeom>
            <a:solidFill>
              <a:schemeClr val="tx1"/>
            </a:solidFill>
            <a:ln w="34925">
              <a:noFill/>
              <a:round/>
              <a:headEnd/>
              <a:tailEnd/>
            </a:ln>
          </p:spPr>
          <p:txBody>
            <a:bodyPr/>
            <a:lstStyle/>
            <a:p>
              <a:pPr>
                <a:buFont typeface="Arial" charset="0"/>
                <a:buNone/>
                <a:defRPr/>
              </a:pPr>
              <a:endParaRPr lang="en-US">
                <a:solidFill>
                  <a:srgbClr val="005596"/>
                </a:solidFill>
              </a:endParaRPr>
            </a:p>
          </p:txBody>
        </p:sp>
        <p:sp>
          <p:nvSpPr>
            <p:cNvPr id="45" name="Freeform 15"/>
            <p:cNvSpPr>
              <a:spLocks noEditPoints="1"/>
            </p:cNvSpPr>
            <p:nvPr/>
          </p:nvSpPr>
          <p:spPr bwMode="white">
            <a:xfrm>
              <a:off x="3934808" y="2223163"/>
              <a:ext cx="285117" cy="254293"/>
            </a:xfrm>
            <a:custGeom>
              <a:avLst/>
              <a:gdLst>
                <a:gd name="T0" fmla="*/ 0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0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2147483647 w 144"/>
                <a:gd name="T71" fmla="*/ 2147483647 h 144"/>
                <a:gd name="T72" fmla="*/ 2147483647 w 144"/>
                <a:gd name="T73" fmla="*/ 2147483647 h 144"/>
                <a:gd name="T74" fmla="*/ 2147483647 w 144"/>
                <a:gd name="T75" fmla="*/ 2147483647 h 144"/>
                <a:gd name="T76" fmla="*/ 2147483647 w 144"/>
                <a:gd name="T77" fmla="*/ 2147483647 h 144"/>
                <a:gd name="T78" fmla="*/ 2147483647 w 144"/>
                <a:gd name="T79" fmla="*/ 2147483647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144"/>
                <a:gd name="T122" fmla="*/ 144 w 144"/>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144">
                  <a:moveTo>
                    <a:pt x="0" y="72"/>
                  </a:moveTo>
                  <a:lnTo>
                    <a:pt x="0" y="72"/>
                  </a:lnTo>
                  <a:lnTo>
                    <a:pt x="2" y="58"/>
                  </a:lnTo>
                  <a:lnTo>
                    <a:pt x="6" y="44"/>
                  </a:lnTo>
                  <a:lnTo>
                    <a:pt x="12" y="32"/>
                  </a:lnTo>
                  <a:lnTo>
                    <a:pt x="22" y="22"/>
                  </a:lnTo>
                  <a:lnTo>
                    <a:pt x="32" y="12"/>
                  </a:lnTo>
                  <a:lnTo>
                    <a:pt x="44" y="6"/>
                  </a:lnTo>
                  <a:lnTo>
                    <a:pt x="58" y="2"/>
                  </a:lnTo>
                  <a:lnTo>
                    <a:pt x="72" y="0"/>
                  </a:lnTo>
                  <a:lnTo>
                    <a:pt x="88" y="2"/>
                  </a:lnTo>
                  <a:lnTo>
                    <a:pt x="102" y="6"/>
                  </a:lnTo>
                  <a:lnTo>
                    <a:pt x="114" y="12"/>
                  </a:lnTo>
                  <a:lnTo>
                    <a:pt x="124" y="20"/>
                  </a:lnTo>
                  <a:lnTo>
                    <a:pt x="132" y="32"/>
                  </a:lnTo>
                  <a:lnTo>
                    <a:pt x="138" y="44"/>
                  </a:lnTo>
                  <a:lnTo>
                    <a:pt x="142" y="58"/>
                  </a:lnTo>
                  <a:lnTo>
                    <a:pt x="144" y="72"/>
                  </a:lnTo>
                  <a:lnTo>
                    <a:pt x="142" y="86"/>
                  </a:lnTo>
                  <a:lnTo>
                    <a:pt x="138" y="100"/>
                  </a:lnTo>
                  <a:lnTo>
                    <a:pt x="132" y="112"/>
                  </a:lnTo>
                  <a:lnTo>
                    <a:pt x="124" y="122"/>
                  </a:lnTo>
                  <a:lnTo>
                    <a:pt x="114" y="132"/>
                  </a:lnTo>
                  <a:lnTo>
                    <a:pt x="100" y="138"/>
                  </a:lnTo>
                  <a:lnTo>
                    <a:pt x="88" y="142"/>
                  </a:lnTo>
                  <a:lnTo>
                    <a:pt x="72" y="144"/>
                  </a:lnTo>
                  <a:lnTo>
                    <a:pt x="58" y="142"/>
                  </a:lnTo>
                  <a:lnTo>
                    <a:pt x="44" y="138"/>
                  </a:lnTo>
                  <a:lnTo>
                    <a:pt x="32" y="132"/>
                  </a:lnTo>
                  <a:lnTo>
                    <a:pt x="20" y="124"/>
                  </a:lnTo>
                  <a:lnTo>
                    <a:pt x="12" y="112"/>
                  </a:lnTo>
                  <a:lnTo>
                    <a:pt x="6" y="100"/>
                  </a:lnTo>
                  <a:lnTo>
                    <a:pt x="2" y="88"/>
                  </a:lnTo>
                  <a:lnTo>
                    <a:pt x="0" y="72"/>
                  </a:lnTo>
                  <a:close/>
                  <a:moveTo>
                    <a:pt x="108" y="72"/>
                  </a:moveTo>
                  <a:lnTo>
                    <a:pt x="108" y="72"/>
                  </a:lnTo>
                  <a:lnTo>
                    <a:pt x="106" y="64"/>
                  </a:lnTo>
                  <a:lnTo>
                    <a:pt x="104" y="58"/>
                  </a:lnTo>
                  <a:lnTo>
                    <a:pt x="102" y="50"/>
                  </a:lnTo>
                  <a:lnTo>
                    <a:pt x="98" y="46"/>
                  </a:lnTo>
                  <a:lnTo>
                    <a:pt x="92" y="40"/>
                  </a:lnTo>
                  <a:lnTo>
                    <a:pt x="86" y="36"/>
                  </a:lnTo>
                  <a:lnTo>
                    <a:pt x="80" y="34"/>
                  </a:lnTo>
                  <a:lnTo>
                    <a:pt x="72" y="34"/>
                  </a:lnTo>
                  <a:lnTo>
                    <a:pt x="64" y="34"/>
                  </a:lnTo>
                  <a:lnTo>
                    <a:pt x="58" y="36"/>
                  </a:lnTo>
                  <a:lnTo>
                    <a:pt x="52" y="40"/>
                  </a:lnTo>
                  <a:lnTo>
                    <a:pt x="46" y="44"/>
                  </a:lnTo>
                  <a:lnTo>
                    <a:pt x="42" y="50"/>
                  </a:lnTo>
                  <a:lnTo>
                    <a:pt x="40" y="56"/>
                  </a:lnTo>
                  <a:lnTo>
                    <a:pt x="38" y="64"/>
                  </a:lnTo>
                  <a:lnTo>
                    <a:pt x="38" y="72"/>
                  </a:lnTo>
                  <a:lnTo>
                    <a:pt x="38" y="80"/>
                  </a:lnTo>
                  <a:lnTo>
                    <a:pt x="40" y="86"/>
                  </a:lnTo>
                  <a:lnTo>
                    <a:pt x="44" y="94"/>
                  </a:lnTo>
                  <a:lnTo>
                    <a:pt x="48" y="98"/>
                  </a:lnTo>
                  <a:lnTo>
                    <a:pt x="52" y="104"/>
                  </a:lnTo>
                  <a:lnTo>
                    <a:pt x="58" y="108"/>
                  </a:lnTo>
                  <a:lnTo>
                    <a:pt x="66" y="110"/>
                  </a:lnTo>
                  <a:lnTo>
                    <a:pt x="72" y="110"/>
                  </a:lnTo>
                  <a:lnTo>
                    <a:pt x="80" y="110"/>
                  </a:lnTo>
                  <a:lnTo>
                    <a:pt x="88" y="108"/>
                  </a:lnTo>
                  <a:lnTo>
                    <a:pt x="94" y="104"/>
                  </a:lnTo>
                  <a:lnTo>
                    <a:pt x="98" y="100"/>
                  </a:lnTo>
                  <a:lnTo>
                    <a:pt x="102" y="94"/>
                  </a:lnTo>
                  <a:lnTo>
                    <a:pt x="104" y="88"/>
                  </a:lnTo>
                  <a:lnTo>
                    <a:pt x="106" y="80"/>
                  </a:lnTo>
                  <a:lnTo>
                    <a:pt x="108" y="72"/>
                  </a:lnTo>
                  <a:close/>
                </a:path>
              </a:pathLst>
            </a:custGeom>
            <a:solidFill>
              <a:schemeClr val="tx1"/>
            </a:solidFill>
            <a:ln w="34925">
              <a:noFill/>
              <a:round/>
              <a:headEnd/>
              <a:tailEnd/>
            </a:ln>
          </p:spPr>
          <p:txBody>
            <a:bodyPr/>
            <a:lstStyle/>
            <a:p>
              <a:pPr>
                <a:buFont typeface="Arial" charset="0"/>
                <a:buNone/>
                <a:defRPr/>
              </a:pPr>
              <a:endParaRPr lang="en-US">
                <a:solidFill>
                  <a:srgbClr val="005596"/>
                </a:solidFill>
              </a:endParaRPr>
            </a:p>
          </p:txBody>
        </p:sp>
        <p:sp>
          <p:nvSpPr>
            <p:cNvPr id="46" name="Freeform 16"/>
            <p:cNvSpPr>
              <a:spLocks/>
            </p:cNvSpPr>
            <p:nvPr/>
          </p:nvSpPr>
          <p:spPr bwMode="white">
            <a:xfrm>
              <a:off x="4273204" y="2223163"/>
              <a:ext cx="158398" cy="247420"/>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0 h 140"/>
                <a:gd name="T18" fmla="*/ 2147483647 w 80"/>
                <a:gd name="T19" fmla="*/ 0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0 w 80"/>
                <a:gd name="T45" fmla="*/ 2147483647 h 140"/>
                <a:gd name="T46" fmla="*/ 0 w 80"/>
                <a:gd name="T47" fmla="*/ 2147483647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2"/>
                  </a:moveTo>
                  <a:lnTo>
                    <a:pt x="36" y="2"/>
                  </a:lnTo>
                  <a:lnTo>
                    <a:pt x="36" y="30"/>
                  </a:lnTo>
                  <a:lnTo>
                    <a:pt x="44" y="18"/>
                  </a:lnTo>
                  <a:lnTo>
                    <a:pt x="52" y="8"/>
                  </a:lnTo>
                  <a:lnTo>
                    <a:pt x="58" y="4"/>
                  </a:lnTo>
                  <a:lnTo>
                    <a:pt x="64" y="2"/>
                  </a:lnTo>
                  <a:lnTo>
                    <a:pt x="72" y="0"/>
                  </a:lnTo>
                  <a:lnTo>
                    <a:pt x="80" y="0"/>
                  </a:lnTo>
                  <a:lnTo>
                    <a:pt x="80" y="42"/>
                  </a:lnTo>
                  <a:lnTo>
                    <a:pt x="78" y="42"/>
                  </a:lnTo>
                  <a:lnTo>
                    <a:pt x="68" y="42"/>
                  </a:lnTo>
                  <a:lnTo>
                    <a:pt x="60" y="44"/>
                  </a:lnTo>
                  <a:lnTo>
                    <a:pt x="54" y="48"/>
                  </a:lnTo>
                  <a:lnTo>
                    <a:pt x="48" y="54"/>
                  </a:lnTo>
                  <a:lnTo>
                    <a:pt x="44" y="60"/>
                  </a:lnTo>
                  <a:lnTo>
                    <a:pt x="40" y="68"/>
                  </a:lnTo>
                  <a:lnTo>
                    <a:pt x="38" y="78"/>
                  </a:lnTo>
                  <a:lnTo>
                    <a:pt x="36" y="90"/>
                  </a:lnTo>
                  <a:lnTo>
                    <a:pt x="36" y="140"/>
                  </a:lnTo>
                  <a:lnTo>
                    <a:pt x="0" y="140"/>
                  </a:lnTo>
                  <a:lnTo>
                    <a:pt x="0" y="2"/>
                  </a:lnTo>
                  <a:close/>
                </a:path>
              </a:pathLst>
            </a:custGeom>
            <a:solidFill>
              <a:schemeClr val="tx1"/>
            </a:solidFill>
            <a:ln w="34925">
              <a:noFill/>
              <a:round/>
              <a:headEnd/>
              <a:tailEnd/>
            </a:ln>
          </p:spPr>
          <p:txBody>
            <a:bodyPr/>
            <a:lstStyle/>
            <a:p>
              <a:pPr>
                <a:buFont typeface="Arial" charset="0"/>
                <a:buNone/>
                <a:defRPr/>
              </a:pPr>
              <a:endParaRPr lang="en-US">
                <a:solidFill>
                  <a:srgbClr val="005596"/>
                </a:solidFill>
              </a:endParaRPr>
            </a:p>
          </p:txBody>
        </p:sp>
        <p:sp>
          <p:nvSpPr>
            <p:cNvPr id="47" name="Rectangle 17"/>
            <p:cNvSpPr>
              <a:spLocks noChangeArrowheads="1"/>
            </p:cNvSpPr>
            <p:nvPr/>
          </p:nvSpPr>
          <p:spPr bwMode="white">
            <a:xfrm>
              <a:off x="4476241" y="2139315"/>
              <a:ext cx="74879" cy="331269"/>
            </a:xfrm>
            <a:prstGeom prst="rect">
              <a:avLst/>
            </a:prstGeom>
            <a:solidFill>
              <a:schemeClr val="tx1"/>
            </a:solidFill>
            <a:ln w="34925">
              <a:noFill/>
              <a:miter lim="800000"/>
              <a:headEnd/>
              <a:tailEnd/>
            </a:ln>
          </p:spPr>
          <p:txBody>
            <a:bodyPr lIns="91427" tIns="45713" rIns="91427" bIns="45713"/>
            <a:lstStyle/>
            <a:p>
              <a:pPr>
                <a:defRPr/>
              </a:pPr>
              <a:endParaRPr lang="en-US">
                <a:solidFill>
                  <a:srgbClr val="0062A8"/>
                </a:solidFill>
                <a:latin typeface="Arial" charset="0"/>
              </a:endParaRPr>
            </a:p>
          </p:txBody>
        </p:sp>
        <p:sp>
          <p:nvSpPr>
            <p:cNvPr id="48" name="Freeform 18"/>
            <p:cNvSpPr>
              <a:spLocks noEditPoints="1"/>
            </p:cNvSpPr>
            <p:nvPr/>
          </p:nvSpPr>
          <p:spPr bwMode="white">
            <a:xfrm>
              <a:off x="4605839" y="2139315"/>
              <a:ext cx="275037" cy="338141"/>
            </a:xfrm>
            <a:custGeom>
              <a:avLst/>
              <a:gdLst>
                <a:gd name="T0" fmla="*/ 0 w 140"/>
                <a:gd name="T1" fmla="*/ 2147483647 h 192"/>
                <a:gd name="T2" fmla="*/ 2147483647 w 140"/>
                <a:gd name="T3" fmla="*/ 2147483647 h 192"/>
                <a:gd name="T4" fmla="*/ 2147483647 w 140"/>
                <a:gd name="T5" fmla="*/ 2147483647 h 192"/>
                <a:gd name="T6" fmla="*/ 2147483647 w 140"/>
                <a:gd name="T7" fmla="*/ 2147483647 h 192"/>
                <a:gd name="T8" fmla="*/ 2147483647 w 140"/>
                <a:gd name="T9" fmla="*/ 2147483647 h 192"/>
                <a:gd name="T10" fmla="*/ 2147483647 w 140"/>
                <a:gd name="T11" fmla="*/ 2147483647 h 192"/>
                <a:gd name="T12" fmla="*/ 2147483647 w 140"/>
                <a:gd name="T13" fmla="*/ 2147483647 h 192"/>
                <a:gd name="T14" fmla="*/ 2147483647 w 140"/>
                <a:gd name="T15" fmla="*/ 2147483647 h 192"/>
                <a:gd name="T16" fmla="*/ 2147483647 w 140"/>
                <a:gd name="T17" fmla="*/ 0 h 192"/>
                <a:gd name="T18" fmla="*/ 2147483647 w 140"/>
                <a:gd name="T19" fmla="*/ 2147483647 h 192"/>
                <a:gd name="T20" fmla="*/ 2147483647 w 140"/>
                <a:gd name="T21" fmla="*/ 2147483647 h 192"/>
                <a:gd name="T22" fmla="*/ 2147483647 w 140"/>
                <a:gd name="T23" fmla="*/ 2147483647 h 192"/>
                <a:gd name="T24" fmla="*/ 2147483647 w 140"/>
                <a:gd name="T25" fmla="*/ 2147483647 h 192"/>
                <a:gd name="T26" fmla="*/ 2147483647 w 140"/>
                <a:gd name="T27" fmla="*/ 2147483647 h 192"/>
                <a:gd name="T28" fmla="*/ 2147483647 w 140"/>
                <a:gd name="T29" fmla="*/ 2147483647 h 192"/>
                <a:gd name="T30" fmla="*/ 2147483647 w 140"/>
                <a:gd name="T31" fmla="*/ 2147483647 h 192"/>
                <a:gd name="T32" fmla="*/ 2147483647 w 140"/>
                <a:gd name="T33" fmla="*/ 2147483647 h 192"/>
                <a:gd name="T34" fmla="*/ 0 w 140"/>
                <a:gd name="T35" fmla="*/ 2147483647 h 192"/>
                <a:gd name="T36" fmla="*/ 2147483647 w 140"/>
                <a:gd name="T37" fmla="*/ 2147483647 h 192"/>
                <a:gd name="T38" fmla="*/ 2147483647 w 140"/>
                <a:gd name="T39" fmla="*/ 2147483647 h 192"/>
                <a:gd name="T40" fmla="*/ 2147483647 w 140"/>
                <a:gd name="T41" fmla="*/ 2147483647 h 192"/>
                <a:gd name="T42" fmla="*/ 2147483647 w 140"/>
                <a:gd name="T43" fmla="*/ 2147483647 h 192"/>
                <a:gd name="T44" fmla="*/ 2147483647 w 140"/>
                <a:gd name="T45" fmla="*/ 2147483647 h 192"/>
                <a:gd name="T46" fmla="*/ 2147483647 w 140"/>
                <a:gd name="T47" fmla="*/ 2147483647 h 192"/>
                <a:gd name="T48" fmla="*/ 2147483647 w 140"/>
                <a:gd name="T49" fmla="*/ 2147483647 h 192"/>
                <a:gd name="T50" fmla="*/ 2147483647 w 140"/>
                <a:gd name="T51" fmla="*/ 2147483647 h 192"/>
                <a:gd name="T52" fmla="*/ 2147483647 w 140"/>
                <a:gd name="T53" fmla="*/ 2147483647 h 192"/>
                <a:gd name="T54" fmla="*/ 2147483647 w 140"/>
                <a:gd name="T55" fmla="*/ 2147483647 h 192"/>
                <a:gd name="T56" fmla="*/ 2147483647 w 140"/>
                <a:gd name="T57" fmla="*/ 2147483647 h 192"/>
                <a:gd name="T58" fmla="*/ 2147483647 w 140"/>
                <a:gd name="T59" fmla="*/ 2147483647 h 192"/>
                <a:gd name="T60" fmla="*/ 2147483647 w 140"/>
                <a:gd name="T61" fmla="*/ 2147483647 h 192"/>
                <a:gd name="T62" fmla="*/ 2147483647 w 140"/>
                <a:gd name="T63" fmla="*/ 2147483647 h 192"/>
                <a:gd name="T64" fmla="*/ 2147483647 w 140"/>
                <a:gd name="T65" fmla="*/ 2147483647 h 192"/>
                <a:gd name="T66" fmla="*/ 2147483647 w 140"/>
                <a:gd name="T67" fmla="*/ 2147483647 h 192"/>
                <a:gd name="T68" fmla="*/ 2147483647 w 140"/>
                <a:gd name="T69" fmla="*/ 2147483647 h 192"/>
                <a:gd name="T70" fmla="*/ 2147483647 w 140"/>
                <a:gd name="T71" fmla="*/ 2147483647 h 192"/>
                <a:gd name="T72" fmla="*/ 2147483647 w 140"/>
                <a:gd name="T73" fmla="*/ 2147483647 h 192"/>
                <a:gd name="T74" fmla="*/ 2147483647 w 140"/>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92"/>
                <a:gd name="T116" fmla="*/ 140 w 140"/>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92">
                  <a:moveTo>
                    <a:pt x="0" y="120"/>
                  </a:moveTo>
                  <a:lnTo>
                    <a:pt x="0" y="120"/>
                  </a:lnTo>
                  <a:lnTo>
                    <a:pt x="2" y="104"/>
                  </a:lnTo>
                  <a:lnTo>
                    <a:pt x="6" y="88"/>
                  </a:lnTo>
                  <a:lnTo>
                    <a:pt x="12" y="76"/>
                  </a:lnTo>
                  <a:lnTo>
                    <a:pt x="20" y="66"/>
                  </a:lnTo>
                  <a:lnTo>
                    <a:pt x="28" y="58"/>
                  </a:lnTo>
                  <a:lnTo>
                    <a:pt x="38" y="52"/>
                  </a:lnTo>
                  <a:lnTo>
                    <a:pt x="50" y="50"/>
                  </a:lnTo>
                  <a:lnTo>
                    <a:pt x="62" y="48"/>
                  </a:lnTo>
                  <a:lnTo>
                    <a:pt x="74" y="50"/>
                  </a:lnTo>
                  <a:lnTo>
                    <a:pt x="86" y="54"/>
                  </a:lnTo>
                  <a:lnTo>
                    <a:pt x="96" y="60"/>
                  </a:lnTo>
                  <a:lnTo>
                    <a:pt x="102" y="68"/>
                  </a:lnTo>
                  <a:lnTo>
                    <a:pt x="102" y="0"/>
                  </a:lnTo>
                  <a:lnTo>
                    <a:pt x="140" y="0"/>
                  </a:lnTo>
                  <a:lnTo>
                    <a:pt x="140" y="188"/>
                  </a:lnTo>
                  <a:lnTo>
                    <a:pt x="102" y="188"/>
                  </a:lnTo>
                  <a:lnTo>
                    <a:pt x="102" y="170"/>
                  </a:lnTo>
                  <a:lnTo>
                    <a:pt x="96" y="178"/>
                  </a:lnTo>
                  <a:lnTo>
                    <a:pt x="86" y="186"/>
                  </a:lnTo>
                  <a:lnTo>
                    <a:pt x="74" y="190"/>
                  </a:lnTo>
                  <a:lnTo>
                    <a:pt x="62" y="192"/>
                  </a:lnTo>
                  <a:lnTo>
                    <a:pt x="50" y="190"/>
                  </a:lnTo>
                  <a:lnTo>
                    <a:pt x="38" y="186"/>
                  </a:lnTo>
                  <a:lnTo>
                    <a:pt x="28" y="182"/>
                  </a:lnTo>
                  <a:lnTo>
                    <a:pt x="20" y="174"/>
                  </a:lnTo>
                  <a:lnTo>
                    <a:pt x="12" y="162"/>
                  </a:lnTo>
                  <a:lnTo>
                    <a:pt x="6" y="150"/>
                  </a:lnTo>
                  <a:lnTo>
                    <a:pt x="2" y="136"/>
                  </a:lnTo>
                  <a:lnTo>
                    <a:pt x="0" y="120"/>
                  </a:lnTo>
                  <a:close/>
                  <a:moveTo>
                    <a:pt x="104" y="120"/>
                  </a:moveTo>
                  <a:lnTo>
                    <a:pt x="104" y="120"/>
                  </a:lnTo>
                  <a:lnTo>
                    <a:pt x="102" y="112"/>
                  </a:lnTo>
                  <a:lnTo>
                    <a:pt x="100" y="104"/>
                  </a:lnTo>
                  <a:lnTo>
                    <a:pt x="98" y="98"/>
                  </a:lnTo>
                  <a:lnTo>
                    <a:pt x="94" y="92"/>
                  </a:lnTo>
                  <a:lnTo>
                    <a:pt x="88" y="88"/>
                  </a:lnTo>
                  <a:lnTo>
                    <a:pt x="84" y="84"/>
                  </a:lnTo>
                  <a:lnTo>
                    <a:pt x="78" y="82"/>
                  </a:lnTo>
                  <a:lnTo>
                    <a:pt x="70" y="82"/>
                  </a:lnTo>
                  <a:lnTo>
                    <a:pt x="64" y="82"/>
                  </a:lnTo>
                  <a:lnTo>
                    <a:pt x="58" y="84"/>
                  </a:lnTo>
                  <a:lnTo>
                    <a:pt x="52" y="88"/>
                  </a:lnTo>
                  <a:lnTo>
                    <a:pt x="48" y="92"/>
                  </a:lnTo>
                  <a:lnTo>
                    <a:pt x="44" y="98"/>
                  </a:lnTo>
                  <a:lnTo>
                    <a:pt x="42" y="104"/>
                  </a:lnTo>
                  <a:lnTo>
                    <a:pt x="40" y="112"/>
                  </a:lnTo>
                  <a:lnTo>
                    <a:pt x="38" y="120"/>
                  </a:lnTo>
                  <a:lnTo>
                    <a:pt x="40" y="128"/>
                  </a:lnTo>
                  <a:lnTo>
                    <a:pt x="42" y="136"/>
                  </a:lnTo>
                  <a:lnTo>
                    <a:pt x="44" y="142"/>
                  </a:lnTo>
                  <a:lnTo>
                    <a:pt x="48" y="148"/>
                  </a:lnTo>
                  <a:lnTo>
                    <a:pt x="52" y="152"/>
                  </a:lnTo>
                  <a:lnTo>
                    <a:pt x="58" y="156"/>
                  </a:lnTo>
                  <a:lnTo>
                    <a:pt x="64" y="158"/>
                  </a:lnTo>
                  <a:lnTo>
                    <a:pt x="70" y="158"/>
                  </a:lnTo>
                  <a:lnTo>
                    <a:pt x="78" y="158"/>
                  </a:lnTo>
                  <a:lnTo>
                    <a:pt x="84" y="156"/>
                  </a:lnTo>
                  <a:lnTo>
                    <a:pt x="88" y="152"/>
                  </a:lnTo>
                  <a:lnTo>
                    <a:pt x="94" y="148"/>
                  </a:lnTo>
                  <a:lnTo>
                    <a:pt x="98" y="142"/>
                  </a:lnTo>
                  <a:lnTo>
                    <a:pt x="100" y="136"/>
                  </a:lnTo>
                  <a:lnTo>
                    <a:pt x="102" y="128"/>
                  </a:lnTo>
                  <a:lnTo>
                    <a:pt x="104" y="120"/>
                  </a:lnTo>
                  <a:close/>
                </a:path>
              </a:pathLst>
            </a:custGeom>
            <a:solidFill>
              <a:schemeClr val="tx1"/>
            </a:solidFill>
            <a:ln w="34925">
              <a:noFill/>
              <a:round/>
              <a:headEnd/>
              <a:tailEnd/>
            </a:ln>
          </p:spPr>
          <p:txBody>
            <a:bodyPr/>
            <a:lstStyle/>
            <a:p>
              <a:pPr>
                <a:buFont typeface="Arial" charset="0"/>
                <a:buNone/>
                <a:defRPr/>
              </a:pPr>
              <a:endParaRPr lang="en-US">
                <a:solidFill>
                  <a:srgbClr val="005596"/>
                </a:solidFill>
              </a:endParaRPr>
            </a:p>
          </p:txBody>
        </p:sp>
        <p:sp>
          <p:nvSpPr>
            <p:cNvPr id="49" name="Freeform 19"/>
            <p:cNvSpPr>
              <a:spLocks noEditPoints="1"/>
            </p:cNvSpPr>
            <p:nvPr/>
          </p:nvSpPr>
          <p:spPr bwMode="white">
            <a:xfrm>
              <a:off x="5020554" y="2228662"/>
              <a:ext cx="217438" cy="196561"/>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0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2147483647 h 112"/>
                <a:gd name="T22" fmla="*/ 2147483647 w 110"/>
                <a:gd name="T23" fmla="*/ 2147483647 h 112"/>
                <a:gd name="T24" fmla="*/ 2147483647 w 110"/>
                <a:gd name="T25" fmla="*/ 2147483647 h 112"/>
                <a:gd name="T26" fmla="*/ 2147483647 w 110"/>
                <a:gd name="T27" fmla="*/ 2147483647 h 112"/>
                <a:gd name="T28" fmla="*/ 2147483647 w 110"/>
                <a:gd name="T29" fmla="*/ 2147483647 h 112"/>
                <a:gd name="T30" fmla="*/ 2147483647 w 110"/>
                <a:gd name="T31" fmla="*/ 2147483647 h 112"/>
                <a:gd name="T32" fmla="*/ 2147483647 w 110"/>
                <a:gd name="T33" fmla="*/ 2147483647 h 112"/>
                <a:gd name="T34" fmla="*/ 2147483647 w 110"/>
                <a:gd name="T35" fmla="*/ 2147483647 h 112"/>
                <a:gd name="T36" fmla="*/ 2147483647 w 110"/>
                <a:gd name="T37" fmla="*/ 2147483647 h 112"/>
                <a:gd name="T38" fmla="*/ 0 w 110"/>
                <a:gd name="T39" fmla="*/ 2147483647 h 112"/>
                <a:gd name="T40" fmla="*/ 2147483647 w 110"/>
                <a:gd name="T41" fmla="*/ 2147483647 h 112"/>
                <a:gd name="T42" fmla="*/ 2147483647 w 110"/>
                <a:gd name="T43" fmla="*/ 2147483647 h 112"/>
                <a:gd name="T44" fmla="*/ 2147483647 w 110"/>
                <a:gd name="T45" fmla="*/ 2147483647 h 112"/>
                <a:gd name="T46" fmla="*/ 2147483647 w 110"/>
                <a:gd name="T47" fmla="*/ 2147483647 h 112"/>
                <a:gd name="T48" fmla="*/ 2147483647 w 110"/>
                <a:gd name="T49" fmla="*/ 2147483647 h 112"/>
                <a:gd name="T50" fmla="*/ 2147483647 w 110"/>
                <a:gd name="T51" fmla="*/ 2147483647 h 112"/>
                <a:gd name="T52" fmla="*/ 2147483647 w 110"/>
                <a:gd name="T53" fmla="*/ 2147483647 h 112"/>
                <a:gd name="T54" fmla="*/ 2147483647 w 110"/>
                <a:gd name="T55" fmla="*/ 2147483647 h 112"/>
                <a:gd name="T56" fmla="*/ 2147483647 w 110"/>
                <a:gd name="T57" fmla="*/ 2147483647 h 112"/>
                <a:gd name="T58" fmla="*/ 2147483647 w 110"/>
                <a:gd name="T59" fmla="*/ 2147483647 h 112"/>
                <a:gd name="T60" fmla="*/ 2147483647 w 110"/>
                <a:gd name="T61" fmla="*/ 2147483647 h 112"/>
                <a:gd name="T62" fmla="*/ 2147483647 w 110"/>
                <a:gd name="T63" fmla="*/ 2147483647 h 112"/>
                <a:gd name="T64" fmla="*/ 2147483647 w 110"/>
                <a:gd name="T65" fmla="*/ 2147483647 h 112"/>
                <a:gd name="T66" fmla="*/ 2147483647 w 110"/>
                <a:gd name="T67" fmla="*/ 2147483647 h 112"/>
                <a:gd name="T68" fmla="*/ 2147483647 w 110"/>
                <a:gd name="T69" fmla="*/ 2147483647 h 112"/>
                <a:gd name="T70" fmla="*/ 2147483647 w 110"/>
                <a:gd name="T71" fmla="*/ 2147483647 h 112"/>
                <a:gd name="T72" fmla="*/ 2147483647 w 110"/>
                <a:gd name="T73" fmla="*/ 2147483647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112"/>
                <a:gd name="T113" fmla="*/ 110 w 110"/>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112">
                  <a:moveTo>
                    <a:pt x="0" y="58"/>
                  </a:moveTo>
                  <a:lnTo>
                    <a:pt x="0" y="56"/>
                  </a:lnTo>
                  <a:lnTo>
                    <a:pt x="2" y="46"/>
                  </a:lnTo>
                  <a:lnTo>
                    <a:pt x="4" y="34"/>
                  </a:lnTo>
                  <a:lnTo>
                    <a:pt x="10" y="26"/>
                  </a:lnTo>
                  <a:lnTo>
                    <a:pt x="16" y="16"/>
                  </a:lnTo>
                  <a:lnTo>
                    <a:pt x="24" y="10"/>
                  </a:lnTo>
                  <a:lnTo>
                    <a:pt x="34" y="4"/>
                  </a:lnTo>
                  <a:lnTo>
                    <a:pt x="44" y="2"/>
                  </a:lnTo>
                  <a:lnTo>
                    <a:pt x="56" y="0"/>
                  </a:lnTo>
                  <a:lnTo>
                    <a:pt x="68" y="2"/>
                  </a:lnTo>
                  <a:lnTo>
                    <a:pt x="78" y="4"/>
                  </a:lnTo>
                  <a:lnTo>
                    <a:pt x="88" y="10"/>
                  </a:lnTo>
                  <a:lnTo>
                    <a:pt x="96" y="16"/>
                  </a:lnTo>
                  <a:lnTo>
                    <a:pt x="102" y="24"/>
                  </a:lnTo>
                  <a:lnTo>
                    <a:pt x="106" y="34"/>
                  </a:lnTo>
                  <a:lnTo>
                    <a:pt x="110" y="44"/>
                  </a:lnTo>
                  <a:lnTo>
                    <a:pt x="110" y="56"/>
                  </a:lnTo>
                  <a:lnTo>
                    <a:pt x="110" y="68"/>
                  </a:lnTo>
                  <a:lnTo>
                    <a:pt x="106" y="78"/>
                  </a:lnTo>
                  <a:lnTo>
                    <a:pt x="102" y="88"/>
                  </a:lnTo>
                  <a:lnTo>
                    <a:pt x="96" y="96"/>
                  </a:lnTo>
                  <a:lnTo>
                    <a:pt x="86" y="104"/>
                  </a:lnTo>
                  <a:lnTo>
                    <a:pt x="78" y="108"/>
                  </a:lnTo>
                  <a:lnTo>
                    <a:pt x="66" y="112"/>
                  </a:lnTo>
                  <a:lnTo>
                    <a:pt x="56" y="112"/>
                  </a:lnTo>
                  <a:lnTo>
                    <a:pt x="44" y="112"/>
                  </a:lnTo>
                  <a:lnTo>
                    <a:pt x="34" y="108"/>
                  </a:lnTo>
                  <a:lnTo>
                    <a:pt x="24" y="104"/>
                  </a:lnTo>
                  <a:lnTo>
                    <a:pt x="16" y="96"/>
                  </a:lnTo>
                  <a:lnTo>
                    <a:pt x="10" y="88"/>
                  </a:lnTo>
                  <a:lnTo>
                    <a:pt x="4" y="78"/>
                  </a:lnTo>
                  <a:lnTo>
                    <a:pt x="2" y="68"/>
                  </a:lnTo>
                  <a:lnTo>
                    <a:pt x="0" y="58"/>
                  </a:lnTo>
                  <a:close/>
                  <a:moveTo>
                    <a:pt x="88" y="58"/>
                  </a:moveTo>
                  <a:lnTo>
                    <a:pt x="88" y="56"/>
                  </a:lnTo>
                  <a:lnTo>
                    <a:pt x="86" y="50"/>
                  </a:lnTo>
                  <a:lnTo>
                    <a:pt x="84" y="44"/>
                  </a:lnTo>
                  <a:lnTo>
                    <a:pt x="82" y="38"/>
                  </a:lnTo>
                  <a:lnTo>
                    <a:pt x="78" y="32"/>
                  </a:lnTo>
                  <a:lnTo>
                    <a:pt x="74" y="28"/>
                  </a:lnTo>
                  <a:lnTo>
                    <a:pt x="68" y="24"/>
                  </a:lnTo>
                  <a:lnTo>
                    <a:pt x="62" y="22"/>
                  </a:lnTo>
                  <a:lnTo>
                    <a:pt x="56" y="22"/>
                  </a:lnTo>
                  <a:lnTo>
                    <a:pt x="48" y="22"/>
                  </a:lnTo>
                  <a:lnTo>
                    <a:pt x="42" y="24"/>
                  </a:lnTo>
                  <a:lnTo>
                    <a:pt x="38" y="28"/>
                  </a:lnTo>
                  <a:lnTo>
                    <a:pt x="32" y="32"/>
                  </a:lnTo>
                  <a:lnTo>
                    <a:pt x="26" y="42"/>
                  </a:lnTo>
                  <a:lnTo>
                    <a:pt x="24" y="56"/>
                  </a:lnTo>
                  <a:lnTo>
                    <a:pt x="24" y="64"/>
                  </a:lnTo>
                  <a:lnTo>
                    <a:pt x="26" y="70"/>
                  </a:lnTo>
                  <a:lnTo>
                    <a:pt x="34" y="80"/>
                  </a:lnTo>
                  <a:lnTo>
                    <a:pt x="38" y="86"/>
                  </a:lnTo>
                  <a:lnTo>
                    <a:pt x="44" y="88"/>
                  </a:lnTo>
                  <a:lnTo>
                    <a:pt x="50" y="90"/>
                  </a:lnTo>
                  <a:lnTo>
                    <a:pt x="56" y="92"/>
                  </a:lnTo>
                  <a:lnTo>
                    <a:pt x="62" y="90"/>
                  </a:lnTo>
                  <a:lnTo>
                    <a:pt x="68" y="88"/>
                  </a:lnTo>
                  <a:lnTo>
                    <a:pt x="74" y="86"/>
                  </a:lnTo>
                  <a:lnTo>
                    <a:pt x="78" y="82"/>
                  </a:lnTo>
                  <a:lnTo>
                    <a:pt x="84" y="70"/>
                  </a:lnTo>
                  <a:lnTo>
                    <a:pt x="88" y="58"/>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1" name="Freeform 20"/>
            <p:cNvSpPr>
              <a:spLocks/>
            </p:cNvSpPr>
            <p:nvPr/>
          </p:nvSpPr>
          <p:spPr bwMode="white">
            <a:xfrm>
              <a:off x="5272552" y="2157185"/>
              <a:ext cx="126718"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2" y="64"/>
                  </a:moveTo>
                  <a:lnTo>
                    <a:pt x="0" y="64"/>
                  </a:lnTo>
                  <a:lnTo>
                    <a:pt x="0" y="44"/>
                  </a:lnTo>
                  <a:lnTo>
                    <a:pt x="12" y="44"/>
                  </a:lnTo>
                  <a:lnTo>
                    <a:pt x="12" y="36"/>
                  </a:lnTo>
                  <a:lnTo>
                    <a:pt x="12" y="26"/>
                  </a:lnTo>
                  <a:lnTo>
                    <a:pt x="14" y="20"/>
                  </a:lnTo>
                  <a:lnTo>
                    <a:pt x="16" y="14"/>
                  </a:lnTo>
                  <a:lnTo>
                    <a:pt x="20" y="8"/>
                  </a:lnTo>
                  <a:lnTo>
                    <a:pt x="26" y="4"/>
                  </a:lnTo>
                  <a:lnTo>
                    <a:pt x="30" y="2"/>
                  </a:lnTo>
                  <a:lnTo>
                    <a:pt x="36" y="0"/>
                  </a:lnTo>
                  <a:lnTo>
                    <a:pt x="44" y="0"/>
                  </a:lnTo>
                  <a:lnTo>
                    <a:pt x="54" y="0"/>
                  </a:lnTo>
                  <a:lnTo>
                    <a:pt x="64" y="2"/>
                  </a:lnTo>
                  <a:lnTo>
                    <a:pt x="64" y="24"/>
                  </a:lnTo>
                  <a:lnTo>
                    <a:pt x="56" y="22"/>
                  </a:lnTo>
                  <a:lnTo>
                    <a:pt x="50" y="22"/>
                  </a:lnTo>
                  <a:lnTo>
                    <a:pt x="44" y="22"/>
                  </a:lnTo>
                  <a:lnTo>
                    <a:pt x="38" y="26"/>
                  </a:lnTo>
                  <a:lnTo>
                    <a:pt x="36" y="30"/>
                  </a:lnTo>
                  <a:lnTo>
                    <a:pt x="36" y="38"/>
                  </a:lnTo>
                  <a:lnTo>
                    <a:pt x="36" y="44"/>
                  </a:lnTo>
                  <a:lnTo>
                    <a:pt x="62" y="44"/>
                  </a:lnTo>
                  <a:lnTo>
                    <a:pt x="62" y="64"/>
                  </a:lnTo>
                  <a:lnTo>
                    <a:pt x="36" y="64"/>
                  </a:lnTo>
                  <a:lnTo>
                    <a:pt x="36" y="150"/>
                  </a:lnTo>
                  <a:lnTo>
                    <a:pt x="12" y="150"/>
                  </a:lnTo>
                  <a:lnTo>
                    <a:pt x="12" y="64"/>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2" name="Freeform 21"/>
            <p:cNvSpPr>
              <a:spLocks noEditPoints="1"/>
            </p:cNvSpPr>
            <p:nvPr/>
          </p:nvSpPr>
          <p:spPr bwMode="white">
            <a:xfrm>
              <a:off x="5510148" y="2159934"/>
              <a:ext cx="208798" cy="265289"/>
            </a:xfrm>
            <a:custGeom>
              <a:avLst/>
              <a:gdLst>
                <a:gd name="T0" fmla="*/ 0 w 106"/>
                <a:gd name="T1" fmla="*/ 2147483647 h 150"/>
                <a:gd name="T2" fmla="*/ 0 w 106"/>
                <a:gd name="T3" fmla="*/ 2147483647 h 150"/>
                <a:gd name="T4" fmla="*/ 2147483647 w 106"/>
                <a:gd name="T5" fmla="*/ 2147483647 h 150"/>
                <a:gd name="T6" fmla="*/ 2147483647 w 106"/>
                <a:gd name="T7" fmla="*/ 2147483647 h 150"/>
                <a:gd name="T8" fmla="*/ 2147483647 w 106"/>
                <a:gd name="T9" fmla="*/ 2147483647 h 150"/>
                <a:gd name="T10" fmla="*/ 2147483647 w 106"/>
                <a:gd name="T11" fmla="*/ 2147483647 h 150"/>
                <a:gd name="T12" fmla="*/ 2147483647 w 106"/>
                <a:gd name="T13" fmla="*/ 2147483647 h 150"/>
                <a:gd name="T14" fmla="*/ 2147483647 w 106"/>
                <a:gd name="T15" fmla="*/ 2147483647 h 150"/>
                <a:gd name="T16" fmla="*/ 2147483647 w 106"/>
                <a:gd name="T17" fmla="*/ 0 h 150"/>
                <a:gd name="T18" fmla="*/ 2147483647 w 106"/>
                <a:gd name="T19" fmla="*/ 2147483647 h 150"/>
                <a:gd name="T20" fmla="*/ 2147483647 w 106"/>
                <a:gd name="T21" fmla="*/ 2147483647 h 150"/>
                <a:gd name="T22" fmla="*/ 2147483647 w 106"/>
                <a:gd name="T23" fmla="*/ 2147483647 h 150"/>
                <a:gd name="T24" fmla="*/ 2147483647 w 106"/>
                <a:gd name="T25" fmla="*/ 2147483647 h 150"/>
                <a:gd name="T26" fmla="*/ 2147483647 w 106"/>
                <a:gd name="T27" fmla="*/ 2147483647 h 150"/>
                <a:gd name="T28" fmla="*/ 2147483647 w 106"/>
                <a:gd name="T29" fmla="*/ 2147483647 h 150"/>
                <a:gd name="T30" fmla="*/ 2147483647 w 106"/>
                <a:gd name="T31" fmla="*/ 2147483647 h 150"/>
                <a:gd name="T32" fmla="*/ 0 w 106"/>
                <a:gd name="T33" fmla="*/ 2147483647 h 150"/>
                <a:gd name="T34" fmla="*/ 0 w 106"/>
                <a:gd name="T35" fmla="*/ 2147483647 h 150"/>
                <a:gd name="T36" fmla="*/ 2147483647 w 106"/>
                <a:gd name="T37" fmla="*/ 2147483647 h 150"/>
                <a:gd name="T38" fmla="*/ 2147483647 w 106"/>
                <a:gd name="T39" fmla="*/ 2147483647 h 150"/>
                <a:gd name="T40" fmla="*/ 2147483647 w 106"/>
                <a:gd name="T41" fmla="*/ 2147483647 h 150"/>
                <a:gd name="T42" fmla="*/ 2147483647 w 106"/>
                <a:gd name="T43" fmla="*/ 2147483647 h 150"/>
                <a:gd name="T44" fmla="*/ 2147483647 w 106"/>
                <a:gd name="T45" fmla="*/ 2147483647 h 150"/>
                <a:gd name="T46" fmla="*/ 2147483647 w 106"/>
                <a:gd name="T47" fmla="*/ 2147483647 h 150"/>
                <a:gd name="T48" fmla="*/ 2147483647 w 106"/>
                <a:gd name="T49" fmla="*/ 2147483647 h 150"/>
                <a:gd name="T50" fmla="*/ 2147483647 w 106"/>
                <a:gd name="T51" fmla="*/ 2147483647 h 150"/>
                <a:gd name="T52" fmla="*/ 2147483647 w 106"/>
                <a:gd name="T53" fmla="*/ 2147483647 h 150"/>
                <a:gd name="T54" fmla="*/ 2147483647 w 106"/>
                <a:gd name="T55" fmla="*/ 2147483647 h 150"/>
                <a:gd name="T56" fmla="*/ 2147483647 w 106"/>
                <a:gd name="T57" fmla="*/ 2147483647 h 150"/>
                <a:gd name="T58" fmla="*/ 2147483647 w 106"/>
                <a:gd name="T59" fmla="*/ 2147483647 h 150"/>
                <a:gd name="T60" fmla="*/ 2147483647 w 106"/>
                <a:gd name="T61" fmla="*/ 2147483647 h 150"/>
                <a:gd name="T62" fmla="*/ 2147483647 w 106"/>
                <a:gd name="T63" fmla="*/ 2147483647 h 150"/>
                <a:gd name="T64" fmla="*/ 2147483647 w 106"/>
                <a:gd name="T65" fmla="*/ 2147483647 h 150"/>
                <a:gd name="T66" fmla="*/ 2147483647 w 106"/>
                <a:gd name="T67" fmla="*/ 2147483647 h 150"/>
                <a:gd name="T68" fmla="*/ 2147483647 w 106"/>
                <a:gd name="T69" fmla="*/ 2147483647 h 150"/>
                <a:gd name="T70" fmla="*/ 2147483647 w 106"/>
                <a:gd name="T71" fmla="*/ 2147483647 h 150"/>
                <a:gd name="T72" fmla="*/ 2147483647 w 106"/>
                <a:gd name="T73" fmla="*/ 2147483647 h 150"/>
                <a:gd name="T74" fmla="*/ 2147483647 w 106"/>
                <a:gd name="T75" fmla="*/ 2147483647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150"/>
                <a:gd name="T116" fmla="*/ 106 w 106"/>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150">
                  <a:moveTo>
                    <a:pt x="0" y="94"/>
                  </a:moveTo>
                  <a:lnTo>
                    <a:pt x="0" y="94"/>
                  </a:lnTo>
                  <a:lnTo>
                    <a:pt x="0" y="82"/>
                  </a:lnTo>
                  <a:lnTo>
                    <a:pt x="4" y="70"/>
                  </a:lnTo>
                  <a:lnTo>
                    <a:pt x="8" y="60"/>
                  </a:lnTo>
                  <a:lnTo>
                    <a:pt x="14" y="52"/>
                  </a:lnTo>
                  <a:lnTo>
                    <a:pt x="22" y="46"/>
                  </a:lnTo>
                  <a:lnTo>
                    <a:pt x="30" y="42"/>
                  </a:lnTo>
                  <a:lnTo>
                    <a:pt x="38" y="40"/>
                  </a:lnTo>
                  <a:lnTo>
                    <a:pt x="48" y="38"/>
                  </a:lnTo>
                  <a:lnTo>
                    <a:pt x="58" y="40"/>
                  </a:lnTo>
                  <a:lnTo>
                    <a:pt x="68" y="44"/>
                  </a:lnTo>
                  <a:lnTo>
                    <a:pt x="76" y="50"/>
                  </a:lnTo>
                  <a:lnTo>
                    <a:pt x="82" y="58"/>
                  </a:lnTo>
                  <a:lnTo>
                    <a:pt x="82" y="0"/>
                  </a:lnTo>
                  <a:lnTo>
                    <a:pt x="106" y="0"/>
                  </a:lnTo>
                  <a:lnTo>
                    <a:pt x="106" y="148"/>
                  </a:lnTo>
                  <a:lnTo>
                    <a:pt x="82" y="148"/>
                  </a:lnTo>
                  <a:lnTo>
                    <a:pt x="82" y="130"/>
                  </a:lnTo>
                  <a:lnTo>
                    <a:pt x="76" y="138"/>
                  </a:lnTo>
                  <a:lnTo>
                    <a:pt x="68" y="144"/>
                  </a:lnTo>
                  <a:lnTo>
                    <a:pt x="58" y="148"/>
                  </a:lnTo>
                  <a:lnTo>
                    <a:pt x="48" y="150"/>
                  </a:lnTo>
                  <a:lnTo>
                    <a:pt x="38" y="150"/>
                  </a:lnTo>
                  <a:lnTo>
                    <a:pt x="30" y="146"/>
                  </a:lnTo>
                  <a:lnTo>
                    <a:pt x="22" y="142"/>
                  </a:lnTo>
                  <a:lnTo>
                    <a:pt x="14" y="136"/>
                  </a:lnTo>
                  <a:lnTo>
                    <a:pt x="8" y="128"/>
                  </a:lnTo>
                  <a:lnTo>
                    <a:pt x="4" y="118"/>
                  </a:lnTo>
                  <a:lnTo>
                    <a:pt x="0" y="108"/>
                  </a:lnTo>
                  <a:lnTo>
                    <a:pt x="0" y="94"/>
                  </a:lnTo>
                  <a:close/>
                  <a:moveTo>
                    <a:pt x="82" y="94"/>
                  </a:moveTo>
                  <a:lnTo>
                    <a:pt x="82" y="94"/>
                  </a:lnTo>
                  <a:lnTo>
                    <a:pt x="82" y="86"/>
                  </a:lnTo>
                  <a:lnTo>
                    <a:pt x="80" y="80"/>
                  </a:lnTo>
                  <a:lnTo>
                    <a:pt x="78" y="74"/>
                  </a:lnTo>
                  <a:lnTo>
                    <a:pt x="74" y="70"/>
                  </a:lnTo>
                  <a:lnTo>
                    <a:pt x="70" y="66"/>
                  </a:lnTo>
                  <a:lnTo>
                    <a:pt x="64" y="62"/>
                  </a:lnTo>
                  <a:lnTo>
                    <a:pt x="58" y="60"/>
                  </a:lnTo>
                  <a:lnTo>
                    <a:pt x="54" y="60"/>
                  </a:lnTo>
                  <a:lnTo>
                    <a:pt x="48" y="60"/>
                  </a:lnTo>
                  <a:lnTo>
                    <a:pt x="42" y="62"/>
                  </a:lnTo>
                  <a:lnTo>
                    <a:pt x="36" y="64"/>
                  </a:lnTo>
                  <a:lnTo>
                    <a:pt x="32" y="68"/>
                  </a:lnTo>
                  <a:lnTo>
                    <a:pt x="28" y="74"/>
                  </a:lnTo>
                  <a:lnTo>
                    <a:pt x="26" y="80"/>
                  </a:lnTo>
                  <a:lnTo>
                    <a:pt x="24" y="86"/>
                  </a:lnTo>
                  <a:lnTo>
                    <a:pt x="24" y="94"/>
                  </a:lnTo>
                  <a:lnTo>
                    <a:pt x="24" y="102"/>
                  </a:lnTo>
                  <a:lnTo>
                    <a:pt x="26" y="108"/>
                  </a:lnTo>
                  <a:lnTo>
                    <a:pt x="28" y="114"/>
                  </a:lnTo>
                  <a:lnTo>
                    <a:pt x="32" y="120"/>
                  </a:lnTo>
                  <a:lnTo>
                    <a:pt x="36" y="124"/>
                  </a:lnTo>
                  <a:lnTo>
                    <a:pt x="42" y="126"/>
                  </a:lnTo>
                  <a:lnTo>
                    <a:pt x="48" y="128"/>
                  </a:lnTo>
                  <a:lnTo>
                    <a:pt x="54" y="130"/>
                  </a:lnTo>
                  <a:lnTo>
                    <a:pt x="58" y="128"/>
                  </a:lnTo>
                  <a:lnTo>
                    <a:pt x="64" y="126"/>
                  </a:lnTo>
                  <a:lnTo>
                    <a:pt x="70" y="124"/>
                  </a:lnTo>
                  <a:lnTo>
                    <a:pt x="74" y="120"/>
                  </a:lnTo>
                  <a:lnTo>
                    <a:pt x="78" y="114"/>
                  </a:lnTo>
                  <a:lnTo>
                    <a:pt x="80" y="108"/>
                  </a:lnTo>
                  <a:lnTo>
                    <a:pt x="82" y="102"/>
                  </a:lnTo>
                  <a:lnTo>
                    <a:pt x="82" y="94"/>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3" name="Freeform 22"/>
            <p:cNvSpPr>
              <a:spLocks noEditPoints="1"/>
            </p:cNvSpPr>
            <p:nvPr/>
          </p:nvSpPr>
          <p:spPr bwMode="white">
            <a:xfrm>
              <a:off x="5777985" y="2159934"/>
              <a:ext cx="5183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2147483647 w 26"/>
                <a:gd name="T11" fmla="*/ 2147483647 h 148"/>
                <a:gd name="T12" fmla="*/ 2147483647 w 26"/>
                <a:gd name="T13" fmla="*/ 2147483647 h 148"/>
                <a:gd name="T14" fmla="*/ 2147483647 w 26"/>
                <a:gd name="T15" fmla="*/ 2147483647 h 148"/>
                <a:gd name="T16" fmla="*/ 2147483647 w 26"/>
                <a:gd name="T17" fmla="*/ 2147483647 h 148"/>
                <a:gd name="T18" fmla="*/ 2147483647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2" y="40"/>
                  </a:moveTo>
                  <a:lnTo>
                    <a:pt x="24" y="40"/>
                  </a:lnTo>
                  <a:lnTo>
                    <a:pt x="24" y="148"/>
                  </a:lnTo>
                  <a:lnTo>
                    <a:pt x="2" y="148"/>
                  </a:lnTo>
                  <a:lnTo>
                    <a:pt x="2" y="40"/>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4" name="Freeform 23"/>
            <p:cNvSpPr>
              <a:spLocks/>
            </p:cNvSpPr>
            <p:nvPr/>
          </p:nvSpPr>
          <p:spPr bwMode="white">
            <a:xfrm>
              <a:off x="5873024" y="2157185"/>
              <a:ext cx="125279"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4" y="64"/>
                  </a:moveTo>
                  <a:lnTo>
                    <a:pt x="0" y="64"/>
                  </a:lnTo>
                  <a:lnTo>
                    <a:pt x="0" y="44"/>
                  </a:lnTo>
                  <a:lnTo>
                    <a:pt x="14" y="44"/>
                  </a:lnTo>
                  <a:lnTo>
                    <a:pt x="14" y="36"/>
                  </a:lnTo>
                  <a:lnTo>
                    <a:pt x="14" y="26"/>
                  </a:lnTo>
                  <a:lnTo>
                    <a:pt x="16" y="20"/>
                  </a:lnTo>
                  <a:lnTo>
                    <a:pt x="18" y="14"/>
                  </a:lnTo>
                  <a:lnTo>
                    <a:pt x="22" y="8"/>
                  </a:lnTo>
                  <a:lnTo>
                    <a:pt x="26" y="4"/>
                  </a:lnTo>
                  <a:lnTo>
                    <a:pt x="32" y="2"/>
                  </a:lnTo>
                  <a:lnTo>
                    <a:pt x="38" y="0"/>
                  </a:lnTo>
                  <a:lnTo>
                    <a:pt x="44" y="0"/>
                  </a:lnTo>
                  <a:lnTo>
                    <a:pt x="56" y="0"/>
                  </a:lnTo>
                  <a:lnTo>
                    <a:pt x="64" y="2"/>
                  </a:lnTo>
                  <a:lnTo>
                    <a:pt x="64" y="24"/>
                  </a:lnTo>
                  <a:lnTo>
                    <a:pt x="58" y="22"/>
                  </a:lnTo>
                  <a:lnTo>
                    <a:pt x="50" y="22"/>
                  </a:lnTo>
                  <a:lnTo>
                    <a:pt x="44" y="22"/>
                  </a:lnTo>
                  <a:lnTo>
                    <a:pt x="40" y="26"/>
                  </a:lnTo>
                  <a:lnTo>
                    <a:pt x="38" y="30"/>
                  </a:lnTo>
                  <a:lnTo>
                    <a:pt x="36" y="38"/>
                  </a:lnTo>
                  <a:lnTo>
                    <a:pt x="36" y="44"/>
                  </a:lnTo>
                  <a:lnTo>
                    <a:pt x="64" y="44"/>
                  </a:lnTo>
                  <a:lnTo>
                    <a:pt x="64" y="64"/>
                  </a:lnTo>
                  <a:lnTo>
                    <a:pt x="36" y="64"/>
                  </a:lnTo>
                  <a:lnTo>
                    <a:pt x="36" y="150"/>
                  </a:lnTo>
                  <a:lnTo>
                    <a:pt x="14" y="150"/>
                  </a:lnTo>
                  <a:lnTo>
                    <a:pt x="14" y="64"/>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5" name="Freeform 24"/>
            <p:cNvSpPr>
              <a:spLocks/>
            </p:cNvSpPr>
            <p:nvPr/>
          </p:nvSpPr>
          <p:spPr bwMode="white">
            <a:xfrm>
              <a:off x="6019902" y="2157185"/>
              <a:ext cx="125279"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2" y="64"/>
                  </a:moveTo>
                  <a:lnTo>
                    <a:pt x="0" y="64"/>
                  </a:lnTo>
                  <a:lnTo>
                    <a:pt x="0" y="44"/>
                  </a:lnTo>
                  <a:lnTo>
                    <a:pt x="12" y="44"/>
                  </a:lnTo>
                  <a:lnTo>
                    <a:pt x="12" y="36"/>
                  </a:lnTo>
                  <a:lnTo>
                    <a:pt x="14" y="26"/>
                  </a:lnTo>
                  <a:lnTo>
                    <a:pt x="14" y="20"/>
                  </a:lnTo>
                  <a:lnTo>
                    <a:pt x="18" y="14"/>
                  </a:lnTo>
                  <a:lnTo>
                    <a:pt x="22" y="8"/>
                  </a:lnTo>
                  <a:lnTo>
                    <a:pt x="26" y="4"/>
                  </a:lnTo>
                  <a:lnTo>
                    <a:pt x="32" y="2"/>
                  </a:lnTo>
                  <a:lnTo>
                    <a:pt x="38" y="0"/>
                  </a:lnTo>
                  <a:lnTo>
                    <a:pt x="44" y="0"/>
                  </a:lnTo>
                  <a:lnTo>
                    <a:pt x="56" y="0"/>
                  </a:lnTo>
                  <a:lnTo>
                    <a:pt x="64" y="2"/>
                  </a:lnTo>
                  <a:lnTo>
                    <a:pt x="64" y="24"/>
                  </a:lnTo>
                  <a:lnTo>
                    <a:pt x="56" y="22"/>
                  </a:lnTo>
                  <a:lnTo>
                    <a:pt x="50" y="22"/>
                  </a:lnTo>
                  <a:lnTo>
                    <a:pt x="44" y="22"/>
                  </a:lnTo>
                  <a:lnTo>
                    <a:pt x="40" y="26"/>
                  </a:lnTo>
                  <a:lnTo>
                    <a:pt x="38" y="30"/>
                  </a:lnTo>
                  <a:lnTo>
                    <a:pt x="36" y="38"/>
                  </a:lnTo>
                  <a:lnTo>
                    <a:pt x="36" y="44"/>
                  </a:lnTo>
                  <a:lnTo>
                    <a:pt x="64" y="44"/>
                  </a:lnTo>
                  <a:lnTo>
                    <a:pt x="64" y="64"/>
                  </a:lnTo>
                  <a:lnTo>
                    <a:pt x="36" y="64"/>
                  </a:lnTo>
                  <a:lnTo>
                    <a:pt x="36" y="150"/>
                  </a:lnTo>
                  <a:lnTo>
                    <a:pt x="12" y="150"/>
                  </a:lnTo>
                  <a:lnTo>
                    <a:pt x="12" y="64"/>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6" name="Freeform 25"/>
            <p:cNvSpPr>
              <a:spLocks noEditPoints="1"/>
            </p:cNvSpPr>
            <p:nvPr/>
          </p:nvSpPr>
          <p:spPr bwMode="white">
            <a:xfrm>
              <a:off x="6163900" y="2228662"/>
              <a:ext cx="19871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0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2" y="10"/>
                  </a:lnTo>
                  <a:lnTo>
                    <a:pt x="30" y="4"/>
                  </a:lnTo>
                  <a:lnTo>
                    <a:pt x="40" y="2"/>
                  </a:lnTo>
                  <a:lnTo>
                    <a:pt x="50" y="0"/>
                  </a:lnTo>
                  <a:lnTo>
                    <a:pt x="62" y="2"/>
                  </a:lnTo>
                  <a:lnTo>
                    <a:pt x="72" y="4"/>
                  </a:lnTo>
                  <a:lnTo>
                    <a:pt x="80" y="10"/>
                  </a:lnTo>
                  <a:lnTo>
                    <a:pt x="88" y="18"/>
                  </a:lnTo>
                  <a:lnTo>
                    <a:pt x="92" y="26"/>
                  </a:lnTo>
                  <a:lnTo>
                    <a:pt x="96" y="36"/>
                  </a:lnTo>
                  <a:lnTo>
                    <a:pt x="98" y="46"/>
                  </a:lnTo>
                  <a:lnTo>
                    <a:pt x="100" y="58"/>
                  </a:lnTo>
                  <a:lnTo>
                    <a:pt x="100" y="66"/>
                  </a:lnTo>
                  <a:lnTo>
                    <a:pt x="24" y="66"/>
                  </a:lnTo>
                  <a:lnTo>
                    <a:pt x="26" y="76"/>
                  </a:lnTo>
                  <a:lnTo>
                    <a:pt x="34" y="86"/>
                  </a:lnTo>
                  <a:lnTo>
                    <a:pt x="42" y="90"/>
                  </a:lnTo>
                  <a:lnTo>
                    <a:pt x="54" y="92"/>
                  </a:lnTo>
                  <a:lnTo>
                    <a:pt x="62" y="92"/>
                  </a:lnTo>
                  <a:lnTo>
                    <a:pt x="68" y="90"/>
                  </a:lnTo>
                  <a:lnTo>
                    <a:pt x="74" y="86"/>
                  </a:lnTo>
                  <a:lnTo>
                    <a:pt x="82" y="80"/>
                  </a:lnTo>
                  <a:lnTo>
                    <a:pt x="96" y="92"/>
                  </a:lnTo>
                  <a:lnTo>
                    <a:pt x="86" y="100"/>
                  </a:lnTo>
                  <a:lnTo>
                    <a:pt x="78" y="108"/>
                  </a:lnTo>
                  <a:lnTo>
                    <a:pt x="66" y="112"/>
                  </a:lnTo>
                  <a:lnTo>
                    <a:pt x="52" y="112"/>
                  </a:lnTo>
                  <a:lnTo>
                    <a:pt x="42" y="112"/>
                  </a:lnTo>
                  <a:lnTo>
                    <a:pt x="32" y="108"/>
                  </a:lnTo>
                  <a:lnTo>
                    <a:pt x="22" y="104"/>
                  </a:lnTo>
                  <a:lnTo>
                    <a:pt x="14" y="98"/>
                  </a:lnTo>
                  <a:lnTo>
                    <a:pt x="8" y="90"/>
                  </a:lnTo>
                  <a:lnTo>
                    <a:pt x="4" y="80"/>
                  </a:lnTo>
                  <a:lnTo>
                    <a:pt x="0"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4" y="48"/>
                  </a:lnTo>
                  <a:lnTo>
                    <a:pt x="76" y="48"/>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7" name="Freeform 26"/>
            <p:cNvSpPr>
              <a:spLocks/>
            </p:cNvSpPr>
            <p:nvPr/>
          </p:nvSpPr>
          <p:spPr bwMode="white">
            <a:xfrm>
              <a:off x="6408697" y="2228662"/>
              <a:ext cx="119519" cy="193812"/>
            </a:xfrm>
            <a:custGeom>
              <a:avLst/>
              <a:gdLst>
                <a:gd name="T0" fmla="*/ 0 w 60"/>
                <a:gd name="T1" fmla="*/ 2147483647 h 110"/>
                <a:gd name="T2" fmla="*/ 2147483647 w 60"/>
                <a:gd name="T3" fmla="*/ 2147483647 h 110"/>
                <a:gd name="T4" fmla="*/ 2147483647 w 60"/>
                <a:gd name="T5" fmla="*/ 2147483647 h 110"/>
                <a:gd name="T6" fmla="*/ 2147483647 w 60"/>
                <a:gd name="T7" fmla="*/ 2147483647 h 110"/>
                <a:gd name="T8" fmla="*/ 2147483647 w 60"/>
                <a:gd name="T9" fmla="*/ 2147483647 h 110"/>
                <a:gd name="T10" fmla="*/ 2147483647 w 60"/>
                <a:gd name="T11" fmla="*/ 2147483647 h 110"/>
                <a:gd name="T12" fmla="*/ 2147483647 w 60"/>
                <a:gd name="T13" fmla="*/ 2147483647 h 110"/>
                <a:gd name="T14" fmla="*/ 2147483647 w 60"/>
                <a:gd name="T15" fmla="*/ 0 h 110"/>
                <a:gd name="T16" fmla="*/ 2147483647 w 60"/>
                <a:gd name="T17" fmla="*/ 2147483647 h 110"/>
                <a:gd name="T18" fmla="*/ 2147483647 w 60"/>
                <a:gd name="T19" fmla="*/ 2147483647 h 110"/>
                <a:gd name="T20" fmla="*/ 2147483647 w 60"/>
                <a:gd name="T21" fmla="*/ 2147483647 h 110"/>
                <a:gd name="T22" fmla="*/ 2147483647 w 60"/>
                <a:gd name="T23" fmla="*/ 2147483647 h 110"/>
                <a:gd name="T24" fmla="*/ 2147483647 w 60"/>
                <a:gd name="T25" fmla="*/ 2147483647 h 110"/>
                <a:gd name="T26" fmla="*/ 2147483647 w 60"/>
                <a:gd name="T27" fmla="*/ 2147483647 h 110"/>
                <a:gd name="T28" fmla="*/ 2147483647 w 60"/>
                <a:gd name="T29" fmla="*/ 2147483647 h 110"/>
                <a:gd name="T30" fmla="*/ 2147483647 w 60"/>
                <a:gd name="T31" fmla="*/ 2147483647 h 110"/>
                <a:gd name="T32" fmla="*/ 2147483647 w 60"/>
                <a:gd name="T33" fmla="*/ 2147483647 h 110"/>
                <a:gd name="T34" fmla="*/ 2147483647 w 60"/>
                <a:gd name="T35" fmla="*/ 2147483647 h 110"/>
                <a:gd name="T36" fmla="*/ 2147483647 w 60"/>
                <a:gd name="T37" fmla="*/ 2147483647 h 110"/>
                <a:gd name="T38" fmla="*/ 2147483647 w 60"/>
                <a:gd name="T39" fmla="*/ 2147483647 h 110"/>
                <a:gd name="T40" fmla="*/ 0 w 60"/>
                <a:gd name="T41" fmla="*/ 2147483647 h 110"/>
                <a:gd name="T42" fmla="*/ 0 w 60"/>
                <a:gd name="T43" fmla="*/ 2147483647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110"/>
                <a:gd name="T68" fmla="*/ 60 w 60"/>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110">
                  <a:moveTo>
                    <a:pt x="0" y="2"/>
                  </a:moveTo>
                  <a:lnTo>
                    <a:pt x="24" y="2"/>
                  </a:lnTo>
                  <a:lnTo>
                    <a:pt x="24" y="26"/>
                  </a:lnTo>
                  <a:lnTo>
                    <a:pt x="30" y="16"/>
                  </a:lnTo>
                  <a:lnTo>
                    <a:pt x="38" y="8"/>
                  </a:lnTo>
                  <a:lnTo>
                    <a:pt x="48" y="2"/>
                  </a:lnTo>
                  <a:lnTo>
                    <a:pt x="60" y="0"/>
                  </a:lnTo>
                  <a:lnTo>
                    <a:pt x="60" y="26"/>
                  </a:lnTo>
                  <a:lnTo>
                    <a:pt x="58" y="26"/>
                  </a:lnTo>
                  <a:lnTo>
                    <a:pt x="52" y="28"/>
                  </a:lnTo>
                  <a:lnTo>
                    <a:pt x="44" y="30"/>
                  </a:lnTo>
                  <a:lnTo>
                    <a:pt x="38" y="32"/>
                  </a:lnTo>
                  <a:lnTo>
                    <a:pt x="34" y="38"/>
                  </a:lnTo>
                  <a:lnTo>
                    <a:pt x="28" y="44"/>
                  </a:lnTo>
                  <a:lnTo>
                    <a:pt x="26" y="50"/>
                  </a:lnTo>
                  <a:lnTo>
                    <a:pt x="24" y="60"/>
                  </a:lnTo>
                  <a:lnTo>
                    <a:pt x="24" y="7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8" name="Freeform 27"/>
            <p:cNvSpPr>
              <a:spLocks noEditPoints="1"/>
            </p:cNvSpPr>
            <p:nvPr/>
          </p:nvSpPr>
          <p:spPr bwMode="white">
            <a:xfrm>
              <a:off x="6552696" y="2228662"/>
              <a:ext cx="19727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0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0" y="10"/>
                  </a:lnTo>
                  <a:lnTo>
                    <a:pt x="30" y="4"/>
                  </a:lnTo>
                  <a:lnTo>
                    <a:pt x="40" y="2"/>
                  </a:lnTo>
                  <a:lnTo>
                    <a:pt x="50" y="0"/>
                  </a:lnTo>
                  <a:lnTo>
                    <a:pt x="62" y="2"/>
                  </a:lnTo>
                  <a:lnTo>
                    <a:pt x="72" y="4"/>
                  </a:lnTo>
                  <a:lnTo>
                    <a:pt x="80" y="10"/>
                  </a:lnTo>
                  <a:lnTo>
                    <a:pt x="86" y="18"/>
                  </a:lnTo>
                  <a:lnTo>
                    <a:pt x="92" y="26"/>
                  </a:lnTo>
                  <a:lnTo>
                    <a:pt x="96" y="36"/>
                  </a:lnTo>
                  <a:lnTo>
                    <a:pt x="98" y="46"/>
                  </a:lnTo>
                  <a:lnTo>
                    <a:pt x="100" y="58"/>
                  </a:lnTo>
                  <a:lnTo>
                    <a:pt x="100" y="66"/>
                  </a:lnTo>
                  <a:lnTo>
                    <a:pt x="22" y="66"/>
                  </a:lnTo>
                  <a:lnTo>
                    <a:pt x="26" y="76"/>
                  </a:lnTo>
                  <a:lnTo>
                    <a:pt x="34" y="86"/>
                  </a:lnTo>
                  <a:lnTo>
                    <a:pt x="42" y="90"/>
                  </a:lnTo>
                  <a:lnTo>
                    <a:pt x="52" y="92"/>
                  </a:lnTo>
                  <a:lnTo>
                    <a:pt x="60" y="92"/>
                  </a:lnTo>
                  <a:lnTo>
                    <a:pt x="68" y="90"/>
                  </a:lnTo>
                  <a:lnTo>
                    <a:pt x="74" y="86"/>
                  </a:lnTo>
                  <a:lnTo>
                    <a:pt x="80" y="80"/>
                  </a:lnTo>
                  <a:lnTo>
                    <a:pt x="94" y="92"/>
                  </a:lnTo>
                  <a:lnTo>
                    <a:pt x="86" y="100"/>
                  </a:lnTo>
                  <a:lnTo>
                    <a:pt x="76" y="108"/>
                  </a:lnTo>
                  <a:lnTo>
                    <a:pt x="66" y="112"/>
                  </a:lnTo>
                  <a:lnTo>
                    <a:pt x="52" y="112"/>
                  </a:lnTo>
                  <a:lnTo>
                    <a:pt x="42" y="112"/>
                  </a:lnTo>
                  <a:lnTo>
                    <a:pt x="32" y="108"/>
                  </a:lnTo>
                  <a:lnTo>
                    <a:pt x="22" y="104"/>
                  </a:lnTo>
                  <a:lnTo>
                    <a:pt x="14" y="98"/>
                  </a:lnTo>
                  <a:lnTo>
                    <a:pt x="8" y="90"/>
                  </a:lnTo>
                  <a:lnTo>
                    <a:pt x="4" y="80"/>
                  </a:lnTo>
                  <a:lnTo>
                    <a:pt x="0"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2" y="48"/>
                  </a:lnTo>
                  <a:lnTo>
                    <a:pt x="76" y="48"/>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59" name="Freeform 28"/>
            <p:cNvSpPr>
              <a:spLocks/>
            </p:cNvSpPr>
            <p:nvPr/>
          </p:nvSpPr>
          <p:spPr bwMode="white">
            <a:xfrm>
              <a:off x="6796053" y="2228662"/>
              <a:ext cx="182877" cy="193812"/>
            </a:xfrm>
            <a:custGeom>
              <a:avLst/>
              <a:gdLst>
                <a:gd name="T0" fmla="*/ 0 w 92"/>
                <a:gd name="T1" fmla="*/ 2147483647 h 110"/>
                <a:gd name="T2" fmla="*/ 2147483647 w 92"/>
                <a:gd name="T3" fmla="*/ 2147483647 h 110"/>
                <a:gd name="T4" fmla="*/ 2147483647 w 92"/>
                <a:gd name="T5" fmla="*/ 2147483647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0 h 110"/>
                <a:gd name="T16" fmla="*/ 2147483647 w 92"/>
                <a:gd name="T17" fmla="*/ 0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2147483647 h 110"/>
                <a:gd name="T30" fmla="*/ 2147483647 w 92"/>
                <a:gd name="T31" fmla="*/ 2147483647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0"/>
                <a:gd name="T101" fmla="*/ 92 w 9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0">
                  <a:moveTo>
                    <a:pt x="0" y="2"/>
                  </a:moveTo>
                  <a:lnTo>
                    <a:pt x="24" y="2"/>
                  </a:lnTo>
                  <a:lnTo>
                    <a:pt x="24" y="20"/>
                  </a:lnTo>
                  <a:lnTo>
                    <a:pt x="28" y="12"/>
                  </a:lnTo>
                  <a:lnTo>
                    <a:pt x="36" y="6"/>
                  </a:lnTo>
                  <a:lnTo>
                    <a:pt x="44" y="2"/>
                  </a:lnTo>
                  <a:lnTo>
                    <a:pt x="56" y="0"/>
                  </a:lnTo>
                  <a:lnTo>
                    <a:pt x="64" y="2"/>
                  </a:lnTo>
                  <a:lnTo>
                    <a:pt x="70" y="4"/>
                  </a:lnTo>
                  <a:lnTo>
                    <a:pt x="78" y="6"/>
                  </a:lnTo>
                  <a:lnTo>
                    <a:pt x="82" y="12"/>
                  </a:lnTo>
                  <a:lnTo>
                    <a:pt x="86" y="18"/>
                  </a:lnTo>
                  <a:lnTo>
                    <a:pt x="90" y="24"/>
                  </a:lnTo>
                  <a:lnTo>
                    <a:pt x="92" y="32"/>
                  </a:lnTo>
                  <a:lnTo>
                    <a:pt x="92" y="42"/>
                  </a:lnTo>
                  <a:lnTo>
                    <a:pt x="92" y="110"/>
                  </a:lnTo>
                  <a:lnTo>
                    <a:pt x="68" y="110"/>
                  </a:lnTo>
                  <a:lnTo>
                    <a:pt x="68" y="50"/>
                  </a:lnTo>
                  <a:lnTo>
                    <a:pt x="66" y="38"/>
                  </a:lnTo>
                  <a:lnTo>
                    <a:pt x="62" y="30"/>
                  </a:lnTo>
                  <a:lnTo>
                    <a:pt x="56" y="24"/>
                  </a:lnTo>
                  <a:lnTo>
                    <a:pt x="46" y="22"/>
                  </a:lnTo>
                  <a:lnTo>
                    <a:pt x="36" y="24"/>
                  </a:lnTo>
                  <a:lnTo>
                    <a:pt x="30" y="30"/>
                  </a:lnTo>
                  <a:lnTo>
                    <a:pt x="24" y="38"/>
                  </a:lnTo>
                  <a:lnTo>
                    <a:pt x="24" y="5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60" name="Freeform 29"/>
            <p:cNvSpPr>
              <a:spLocks/>
            </p:cNvSpPr>
            <p:nvPr/>
          </p:nvSpPr>
          <p:spPr bwMode="white">
            <a:xfrm>
              <a:off x="7025010" y="2228662"/>
              <a:ext cx="185758" cy="196561"/>
            </a:xfrm>
            <a:custGeom>
              <a:avLst/>
              <a:gdLst>
                <a:gd name="T0" fmla="*/ 0 w 94"/>
                <a:gd name="T1" fmla="*/ 2147483647 h 112"/>
                <a:gd name="T2" fmla="*/ 0 w 94"/>
                <a:gd name="T3" fmla="*/ 2147483647 h 112"/>
                <a:gd name="T4" fmla="*/ 0 w 94"/>
                <a:gd name="T5" fmla="*/ 2147483647 h 112"/>
                <a:gd name="T6" fmla="*/ 0 w 94"/>
                <a:gd name="T7" fmla="*/ 2147483647 h 112"/>
                <a:gd name="T8" fmla="*/ 2147483647 w 94"/>
                <a:gd name="T9" fmla="*/ 2147483647 h 112"/>
                <a:gd name="T10" fmla="*/ 2147483647 w 94"/>
                <a:gd name="T11" fmla="*/ 2147483647 h 112"/>
                <a:gd name="T12" fmla="*/ 2147483647 w 94"/>
                <a:gd name="T13" fmla="*/ 2147483647 h 112"/>
                <a:gd name="T14" fmla="*/ 2147483647 w 94"/>
                <a:gd name="T15" fmla="*/ 2147483647 h 112"/>
                <a:gd name="T16" fmla="*/ 2147483647 w 94"/>
                <a:gd name="T17" fmla="*/ 2147483647 h 112"/>
                <a:gd name="T18" fmla="*/ 2147483647 w 94"/>
                <a:gd name="T19" fmla="*/ 2147483647 h 112"/>
                <a:gd name="T20" fmla="*/ 2147483647 w 94"/>
                <a:gd name="T21" fmla="*/ 0 h 112"/>
                <a:gd name="T22" fmla="*/ 2147483647 w 94"/>
                <a:gd name="T23" fmla="*/ 0 h 112"/>
                <a:gd name="T24" fmla="*/ 2147483647 w 94"/>
                <a:gd name="T25" fmla="*/ 2147483647 h 112"/>
                <a:gd name="T26" fmla="*/ 2147483647 w 94"/>
                <a:gd name="T27" fmla="*/ 2147483647 h 112"/>
                <a:gd name="T28" fmla="*/ 2147483647 w 94"/>
                <a:gd name="T29" fmla="*/ 2147483647 h 112"/>
                <a:gd name="T30" fmla="*/ 2147483647 w 94"/>
                <a:gd name="T31" fmla="*/ 2147483647 h 112"/>
                <a:gd name="T32" fmla="*/ 2147483647 w 94"/>
                <a:gd name="T33" fmla="*/ 2147483647 h 112"/>
                <a:gd name="T34" fmla="*/ 2147483647 w 94"/>
                <a:gd name="T35" fmla="*/ 2147483647 h 112"/>
                <a:gd name="T36" fmla="*/ 2147483647 w 94"/>
                <a:gd name="T37" fmla="*/ 2147483647 h 112"/>
                <a:gd name="T38" fmla="*/ 2147483647 w 94"/>
                <a:gd name="T39" fmla="*/ 2147483647 h 112"/>
                <a:gd name="T40" fmla="*/ 2147483647 w 94"/>
                <a:gd name="T41" fmla="*/ 2147483647 h 112"/>
                <a:gd name="T42" fmla="*/ 2147483647 w 94"/>
                <a:gd name="T43" fmla="*/ 2147483647 h 112"/>
                <a:gd name="T44" fmla="*/ 2147483647 w 94"/>
                <a:gd name="T45" fmla="*/ 2147483647 h 112"/>
                <a:gd name="T46" fmla="*/ 2147483647 w 94"/>
                <a:gd name="T47" fmla="*/ 2147483647 h 112"/>
                <a:gd name="T48" fmla="*/ 2147483647 w 94"/>
                <a:gd name="T49" fmla="*/ 2147483647 h 112"/>
                <a:gd name="T50" fmla="*/ 2147483647 w 94"/>
                <a:gd name="T51" fmla="*/ 2147483647 h 112"/>
                <a:gd name="T52" fmla="*/ 2147483647 w 94"/>
                <a:gd name="T53" fmla="*/ 2147483647 h 112"/>
                <a:gd name="T54" fmla="*/ 2147483647 w 94"/>
                <a:gd name="T55" fmla="*/ 2147483647 h 112"/>
                <a:gd name="T56" fmla="*/ 2147483647 w 94"/>
                <a:gd name="T57" fmla="*/ 2147483647 h 112"/>
                <a:gd name="T58" fmla="*/ 2147483647 w 94"/>
                <a:gd name="T59" fmla="*/ 2147483647 h 112"/>
                <a:gd name="T60" fmla="*/ 2147483647 w 94"/>
                <a:gd name="T61" fmla="*/ 2147483647 h 112"/>
                <a:gd name="T62" fmla="*/ 2147483647 w 94"/>
                <a:gd name="T63" fmla="*/ 2147483647 h 112"/>
                <a:gd name="T64" fmla="*/ 2147483647 w 94"/>
                <a:gd name="T65" fmla="*/ 2147483647 h 112"/>
                <a:gd name="T66" fmla="*/ 2147483647 w 94"/>
                <a:gd name="T67" fmla="*/ 2147483647 h 112"/>
                <a:gd name="T68" fmla="*/ 2147483647 w 94"/>
                <a:gd name="T69" fmla="*/ 2147483647 h 112"/>
                <a:gd name="T70" fmla="*/ 2147483647 w 94"/>
                <a:gd name="T71" fmla="*/ 2147483647 h 112"/>
                <a:gd name="T72" fmla="*/ 2147483647 w 94"/>
                <a:gd name="T73" fmla="*/ 2147483647 h 112"/>
                <a:gd name="T74" fmla="*/ 2147483647 w 94"/>
                <a:gd name="T75" fmla="*/ 2147483647 h 112"/>
                <a:gd name="T76" fmla="*/ 2147483647 w 94"/>
                <a:gd name="T77" fmla="*/ 2147483647 h 112"/>
                <a:gd name="T78" fmla="*/ 2147483647 w 94"/>
                <a:gd name="T79" fmla="*/ 2147483647 h 112"/>
                <a:gd name="T80" fmla="*/ 2147483647 w 94"/>
                <a:gd name="T81" fmla="*/ 2147483647 h 112"/>
                <a:gd name="T82" fmla="*/ 2147483647 w 94"/>
                <a:gd name="T83" fmla="*/ 2147483647 h 112"/>
                <a:gd name="T84" fmla="*/ 2147483647 w 94"/>
                <a:gd name="T85" fmla="*/ 2147483647 h 112"/>
                <a:gd name="T86" fmla="*/ 2147483647 w 94"/>
                <a:gd name="T87" fmla="*/ 2147483647 h 112"/>
                <a:gd name="T88" fmla="*/ 2147483647 w 94"/>
                <a:gd name="T89" fmla="*/ 2147483647 h 112"/>
                <a:gd name="T90" fmla="*/ 2147483647 w 94"/>
                <a:gd name="T91" fmla="*/ 2147483647 h 112"/>
                <a:gd name="T92" fmla="*/ 2147483647 w 94"/>
                <a:gd name="T93" fmla="*/ 2147483647 h 112"/>
                <a:gd name="T94" fmla="*/ 2147483647 w 94"/>
                <a:gd name="T95" fmla="*/ 2147483647 h 112"/>
                <a:gd name="T96" fmla="*/ 2147483647 w 94"/>
                <a:gd name="T97" fmla="*/ 2147483647 h 112"/>
                <a:gd name="T98" fmla="*/ 2147483647 w 94"/>
                <a:gd name="T99" fmla="*/ 2147483647 h 112"/>
                <a:gd name="T100" fmla="*/ 2147483647 w 94"/>
                <a:gd name="T101" fmla="*/ 2147483647 h 112"/>
                <a:gd name="T102" fmla="*/ 2147483647 w 94"/>
                <a:gd name="T103" fmla="*/ 2147483647 h 112"/>
                <a:gd name="T104" fmla="*/ 2147483647 w 94"/>
                <a:gd name="T105" fmla="*/ 2147483647 h 112"/>
                <a:gd name="T106" fmla="*/ 2147483647 w 94"/>
                <a:gd name="T107" fmla="*/ 2147483647 h 112"/>
                <a:gd name="T108" fmla="*/ 2147483647 w 94"/>
                <a:gd name="T109" fmla="*/ 2147483647 h 112"/>
                <a:gd name="T110" fmla="*/ 0 w 94"/>
                <a:gd name="T111" fmla="*/ 2147483647 h 112"/>
                <a:gd name="T112" fmla="*/ 0 w 94"/>
                <a:gd name="T113" fmla="*/ 2147483647 h 112"/>
                <a:gd name="T114" fmla="*/ 0 w 94"/>
                <a:gd name="T115" fmla="*/ 2147483647 h 1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12"/>
                <a:gd name="T176" fmla="*/ 94 w 94"/>
                <a:gd name="T177" fmla="*/ 112 h 1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12">
                  <a:moveTo>
                    <a:pt x="0" y="58"/>
                  </a:moveTo>
                  <a:lnTo>
                    <a:pt x="0" y="56"/>
                  </a:lnTo>
                  <a:lnTo>
                    <a:pt x="0" y="46"/>
                  </a:lnTo>
                  <a:lnTo>
                    <a:pt x="4" y="34"/>
                  </a:lnTo>
                  <a:lnTo>
                    <a:pt x="8" y="26"/>
                  </a:lnTo>
                  <a:lnTo>
                    <a:pt x="14" y="16"/>
                  </a:lnTo>
                  <a:lnTo>
                    <a:pt x="22" y="10"/>
                  </a:lnTo>
                  <a:lnTo>
                    <a:pt x="32" y="4"/>
                  </a:lnTo>
                  <a:lnTo>
                    <a:pt x="42" y="2"/>
                  </a:lnTo>
                  <a:lnTo>
                    <a:pt x="52" y="0"/>
                  </a:lnTo>
                  <a:lnTo>
                    <a:pt x="66" y="2"/>
                  </a:lnTo>
                  <a:lnTo>
                    <a:pt x="78" y="6"/>
                  </a:lnTo>
                  <a:lnTo>
                    <a:pt x="86" y="12"/>
                  </a:lnTo>
                  <a:lnTo>
                    <a:pt x="94" y="18"/>
                  </a:lnTo>
                  <a:lnTo>
                    <a:pt x="80" y="36"/>
                  </a:lnTo>
                  <a:lnTo>
                    <a:pt x="74" y="30"/>
                  </a:lnTo>
                  <a:lnTo>
                    <a:pt x="68" y="26"/>
                  </a:lnTo>
                  <a:lnTo>
                    <a:pt x="60" y="22"/>
                  </a:lnTo>
                  <a:lnTo>
                    <a:pt x="52" y="22"/>
                  </a:lnTo>
                  <a:lnTo>
                    <a:pt x="46" y="22"/>
                  </a:lnTo>
                  <a:lnTo>
                    <a:pt x="40" y="24"/>
                  </a:lnTo>
                  <a:lnTo>
                    <a:pt x="36" y="28"/>
                  </a:lnTo>
                  <a:lnTo>
                    <a:pt x="32" y="32"/>
                  </a:lnTo>
                  <a:lnTo>
                    <a:pt x="26" y="42"/>
                  </a:lnTo>
                  <a:lnTo>
                    <a:pt x="22" y="56"/>
                  </a:lnTo>
                  <a:lnTo>
                    <a:pt x="26" y="70"/>
                  </a:lnTo>
                  <a:lnTo>
                    <a:pt x="32" y="82"/>
                  </a:lnTo>
                  <a:lnTo>
                    <a:pt x="36" y="86"/>
                  </a:lnTo>
                  <a:lnTo>
                    <a:pt x="42" y="88"/>
                  </a:lnTo>
                  <a:lnTo>
                    <a:pt x="48" y="90"/>
                  </a:lnTo>
                  <a:lnTo>
                    <a:pt x="54" y="92"/>
                  </a:lnTo>
                  <a:lnTo>
                    <a:pt x="62" y="90"/>
                  </a:lnTo>
                  <a:lnTo>
                    <a:pt x="68" y="88"/>
                  </a:lnTo>
                  <a:lnTo>
                    <a:pt x="74" y="84"/>
                  </a:lnTo>
                  <a:lnTo>
                    <a:pt x="80" y="78"/>
                  </a:lnTo>
                  <a:lnTo>
                    <a:pt x="94" y="92"/>
                  </a:lnTo>
                  <a:lnTo>
                    <a:pt x="86" y="100"/>
                  </a:lnTo>
                  <a:lnTo>
                    <a:pt x="78" y="108"/>
                  </a:lnTo>
                  <a:lnTo>
                    <a:pt x="66" y="112"/>
                  </a:lnTo>
                  <a:lnTo>
                    <a:pt x="52" y="112"/>
                  </a:lnTo>
                  <a:lnTo>
                    <a:pt x="42" y="112"/>
                  </a:lnTo>
                  <a:lnTo>
                    <a:pt x="32" y="108"/>
                  </a:lnTo>
                  <a:lnTo>
                    <a:pt x="22" y="104"/>
                  </a:lnTo>
                  <a:lnTo>
                    <a:pt x="14" y="96"/>
                  </a:lnTo>
                  <a:lnTo>
                    <a:pt x="8" y="88"/>
                  </a:lnTo>
                  <a:lnTo>
                    <a:pt x="4" y="78"/>
                  </a:lnTo>
                  <a:lnTo>
                    <a:pt x="0" y="68"/>
                  </a:lnTo>
                  <a:lnTo>
                    <a:pt x="0" y="58"/>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61" name="Freeform 30"/>
            <p:cNvSpPr>
              <a:spLocks noEditPoints="1"/>
            </p:cNvSpPr>
            <p:nvPr/>
          </p:nvSpPr>
          <p:spPr bwMode="white">
            <a:xfrm>
              <a:off x="7238127" y="2228662"/>
              <a:ext cx="19727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2147483647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2" y="10"/>
                  </a:lnTo>
                  <a:lnTo>
                    <a:pt x="30" y="4"/>
                  </a:lnTo>
                  <a:lnTo>
                    <a:pt x="40" y="2"/>
                  </a:lnTo>
                  <a:lnTo>
                    <a:pt x="50" y="0"/>
                  </a:lnTo>
                  <a:lnTo>
                    <a:pt x="62" y="2"/>
                  </a:lnTo>
                  <a:lnTo>
                    <a:pt x="72" y="4"/>
                  </a:lnTo>
                  <a:lnTo>
                    <a:pt x="80" y="10"/>
                  </a:lnTo>
                  <a:lnTo>
                    <a:pt x="88" y="18"/>
                  </a:lnTo>
                  <a:lnTo>
                    <a:pt x="94" y="26"/>
                  </a:lnTo>
                  <a:lnTo>
                    <a:pt x="98" y="36"/>
                  </a:lnTo>
                  <a:lnTo>
                    <a:pt x="100" y="46"/>
                  </a:lnTo>
                  <a:lnTo>
                    <a:pt x="100" y="58"/>
                  </a:lnTo>
                  <a:lnTo>
                    <a:pt x="100" y="66"/>
                  </a:lnTo>
                  <a:lnTo>
                    <a:pt x="24" y="66"/>
                  </a:lnTo>
                  <a:lnTo>
                    <a:pt x="28" y="76"/>
                  </a:lnTo>
                  <a:lnTo>
                    <a:pt x="34" y="86"/>
                  </a:lnTo>
                  <a:lnTo>
                    <a:pt x="42" y="90"/>
                  </a:lnTo>
                  <a:lnTo>
                    <a:pt x="54" y="92"/>
                  </a:lnTo>
                  <a:lnTo>
                    <a:pt x="62" y="92"/>
                  </a:lnTo>
                  <a:lnTo>
                    <a:pt x="68" y="90"/>
                  </a:lnTo>
                  <a:lnTo>
                    <a:pt x="76" y="86"/>
                  </a:lnTo>
                  <a:lnTo>
                    <a:pt x="82" y="80"/>
                  </a:lnTo>
                  <a:lnTo>
                    <a:pt x="96" y="92"/>
                  </a:lnTo>
                  <a:lnTo>
                    <a:pt x="88" y="100"/>
                  </a:lnTo>
                  <a:lnTo>
                    <a:pt x="78" y="108"/>
                  </a:lnTo>
                  <a:lnTo>
                    <a:pt x="66" y="112"/>
                  </a:lnTo>
                  <a:lnTo>
                    <a:pt x="54" y="112"/>
                  </a:lnTo>
                  <a:lnTo>
                    <a:pt x="42" y="112"/>
                  </a:lnTo>
                  <a:lnTo>
                    <a:pt x="32" y="108"/>
                  </a:lnTo>
                  <a:lnTo>
                    <a:pt x="24" y="104"/>
                  </a:lnTo>
                  <a:lnTo>
                    <a:pt x="16" y="98"/>
                  </a:lnTo>
                  <a:lnTo>
                    <a:pt x="8" y="90"/>
                  </a:lnTo>
                  <a:lnTo>
                    <a:pt x="4" y="80"/>
                  </a:lnTo>
                  <a:lnTo>
                    <a:pt x="2"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4" y="48"/>
                  </a:lnTo>
                  <a:lnTo>
                    <a:pt x="76" y="48"/>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sp>
          <p:nvSpPr>
            <p:cNvPr id="62" name="Rectangle 31"/>
            <p:cNvSpPr>
              <a:spLocks noChangeArrowheads="1"/>
            </p:cNvSpPr>
            <p:nvPr/>
          </p:nvSpPr>
          <p:spPr bwMode="white">
            <a:xfrm>
              <a:off x="7475725" y="2371615"/>
              <a:ext cx="50399" cy="50858"/>
            </a:xfrm>
            <a:prstGeom prst="rect">
              <a:avLst/>
            </a:prstGeom>
            <a:solidFill>
              <a:schemeClr val="bg1"/>
            </a:solidFill>
            <a:ln w="34925">
              <a:noFill/>
              <a:miter lim="800000"/>
              <a:headEnd/>
              <a:tailEnd/>
            </a:ln>
          </p:spPr>
          <p:txBody>
            <a:bodyPr lIns="91427" tIns="45713" rIns="91427" bIns="45713"/>
            <a:lstStyle/>
            <a:p>
              <a:pPr>
                <a:defRPr/>
              </a:pPr>
              <a:endParaRPr lang="en-US" dirty="0">
                <a:solidFill>
                  <a:prstClr val="white"/>
                </a:solidFill>
                <a:latin typeface="Arial" charset="0"/>
              </a:endParaRPr>
            </a:p>
          </p:txBody>
        </p:sp>
        <p:sp>
          <p:nvSpPr>
            <p:cNvPr id="63" name="Freeform 32"/>
            <p:cNvSpPr>
              <a:spLocks noEditPoints="1"/>
            </p:cNvSpPr>
            <p:nvPr/>
          </p:nvSpPr>
          <p:spPr bwMode="white">
            <a:xfrm>
              <a:off x="7510284" y="2216290"/>
              <a:ext cx="103679" cy="96219"/>
            </a:xfrm>
            <a:custGeom>
              <a:avLst/>
              <a:gdLst>
                <a:gd name="T0" fmla="*/ 2147483647 w 52"/>
                <a:gd name="T1" fmla="*/ 2147483647 h 54"/>
                <a:gd name="T2" fmla="*/ 2147483647 w 52"/>
                <a:gd name="T3" fmla="*/ 2147483647 h 54"/>
                <a:gd name="T4" fmla="*/ 2147483647 w 52"/>
                <a:gd name="T5" fmla="*/ 2147483647 h 54"/>
                <a:gd name="T6" fmla="*/ 2147483647 w 52"/>
                <a:gd name="T7" fmla="*/ 2147483647 h 54"/>
                <a:gd name="T8" fmla="*/ 2147483647 w 52"/>
                <a:gd name="T9" fmla="*/ 2147483647 h 54"/>
                <a:gd name="T10" fmla="*/ 2147483647 w 52"/>
                <a:gd name="T11" fmla="*/ 0 h 54"/>
                <a:gd name="T12" fmla="*/ 2147483647 w 52"/>
                <a:gd name="T13" fmla="*/ 2147483647 h 54"/>
                <a:gd name="T14" fmla="*/ 0 w 52"/>
                <a:gd name="T15" fmla="*/ 2147483647 h 54"/>
                <a:gd name="T16" fmla="*/ 2147483647 w 52"/>
                <a:gd name="T17" fmla="*/ 2147483647 h 54"/>
                <a:gd name="T18" fmla="*/ 2147483647 w 52"/>
                <a:gd name="T19" fmla="*/ 2147483647 h 54"/>
                <a:gd name="T20" fmla="*/ 2147483647 w 52"/>
                <a:gd name="T21" fmla="*/ 2147483647 h 54"/>
                <a:gd name="T22" fmla="*/ 2147483647 w 52"/>
                <a:gd name="T23" fmla="*/ 2147483647 h 54"/>
                <a:gd name="T24" fmla="*/ 2147483647 w 52"/>
                <a:gd name="T25" fmla="*/ 2147483647 h 54"/>
                <a:gd name="T26" fmla="*/ 2147483647 w 52"/>
                <a:gd name="T27" fmla="*/ 2147483647 h 54"/>
                <a:gd name="T28" fmla="*/ 2147483647 w 52"/>
                <a:gd name="T29" fmla="*/ 2147483647 h 54"/>
                <a:gd name="T30" fmla="*/ 2147483647 w 52"/>
                <a:gd name="T31" fmla="*/ 2147483647 h 54"/>
                <a:gd name="T32" fmla="*/ 2147483647 w 52"/>
                <a:gd name="T33" fmla="*/ 2147483647 h 54"/>
                <a:gd name="T34" fmla="*/ 2147483647 w 52"/>
                <a:gd name="T35" fmla="*/ 2147483647 h 54"/>
                <a:gd name="T36" fmla="*/ 2147483647 w 52"/>
                <a:gd name="T37" fmla="*/ 2147483647 h 54"/>
                <a:gd name="T38" fmla="*/ 2147483647 w 52"/>
                <a:gd name="T39" fmla="*/ 2147483647 h 54"/>
                <a:gd name="T40" fmla="*/ 2147483647 w 52"/>
                <a:gd name="T41" fmla="*/ 2147483647 h 54"/>
                <a:gd name="T42" fmla="*/ 2147483647 w 52"/>
                <a:gd name="T43" fmla="*/ 2147483647 h 54"/>
                <a:gd name="T44" fmla="*/ 2147483647 w 52"/>
                <a:gd name="T45" fmla="*/ 2147483647 h 54"/>
                <a:gd name="T46" fmla="*/ 2147483647 w 52"/>
                <a:gd name="T47" fmla="*/ 2147483647 h 54"/>
                <a:gd name="T48" fmla="*/ 2147483647 w 52"/>
                <a:gd name="T49" fmla="*/ 2147483647 h 54"/>
                <a:gd name="T50" fmla="*/ 2147483647 w 52"/>
                <a:gd name="T51" fmla="*/ 2147483647 h 54"/>
                <a:gd name="T52" fmla="*/ 2147483647 w 52"/>
                <a:gd name="T53" fmla="*/ 2147483647 h 54"/>
                <a:gd name="T54" fmla="*/ 2147483647 w 52"/>
                <a:gd name="T55" fmla="*/ 2147483647 h 54"/>
                <a:gd name="T56" fmla="*/ 2147483647 w 52"/>
                <a:gd name="T57" fmla="*/ 2147483647 h 54"/>
                <a:gd name="T58" fmla="*/ 2147483647 w 52"/>
                <a:gd name="T59" fmla="*/ 2147483647 h 54"/>
                <a:gd name="T60" fmla="*/ 2147483647 w 52"/>
                <a:gd name="T61" fmla="*/ 2147483647 h 54"/>
                <a:gd name="T62" fmla="*/ 2147483647 w 52"/>
                <a:gd name="T63" fmla="*/ 2147483647 h 54"/>
                <a:gd name="T64" fmla="*/ 2147483647 w 52"/>
                <a:gd name="T65" fmla="*/ 2147483647 h 54"/>
                <a:gd name="T66" fmla="*/ 2147483647 w 52"/>
                <a:gd name="T67" fmla="*/ 2147483647 h 54"/>
                <a:gd name="T68" fmla="*/ 2147483647 w 52"/>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4"/>
                <a:gd name="T107" fmla="*/ 52 w 5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4">
                  <a:moveTo>
                    <a:pt x="26" y="54"/>
                  </a:moveTo>
                  <a:lnTo>
                    <a:pt x="26" y="54"/>
                  </a:lnTo>
                  <a:lnTo>
                    <a:pt x="36" y="52"/>
                  </a:lnTo>
                  <a:lnTo>
                    <a:pt x="46" y="46"/>
                  </a:lnTo>
                  <a:lnTo>
                    <a:pt x="50" y="38"/>
                  </a:lnTo>
                  <a:lnTo>
                    <a:pt x="52" y="26"/>
                  </a:lnTo>
                  <a:lnTo>
                    <a:pt x="50" y="16"/>
                  </a:lnTo>
                  <a:lnTo>
                    <a:pt x="46" y="8"/>
                  </a:lnTo>
                  <a:lnTo>
                    <a:pt x="36" y="2"/>
                  </a:lnTo>
                  <a:lnTo>
                    <a:pt x="26" y="0"/>
                  </a:lnTo>
                  <a:lnTo>
                    <a:pt x="16" y="2"/>
                  </a:lnTo>
                  <a:lnTo>
                    <a:pt x="8" y="8"/>
                  </a:lnTo>
                  <a:lnTo>
                    <a:pt x="2" y="16"/>
                  </a:lnTo>
                  <a:lnTo>
                    <a:pt x="0" y="26"/>
                  </a:lnTo>
                  <a:lnTo>
                    <a:pt x="2" y="38"/>
                  </a:lnTo>
                  <a:lnTo>
                    <a:pt x="8" y="46"/>
                  </a:lnTo>
                  <a:lnTo>
                    <a:pt x="16" y="52"/>
                  </a:lnTo>
                  <a:lnTo>
                    <a:pt x="26" y="54"/>
                  </a:lnTo>
                  <a:close/>
                  <a:moveTo>
                    <a:pt x="26" y="50"/>
                  </a:moveTo>
                  <a:lnTo>
                    <a:pt x="26" y="50"/>
                  </a:lnTo>
                  <a:lnTo>
                    <a:pt x="18" y="48"/>
                  </a:lnTo>
                  <a:lnTo>
                    <a:pt x="10" y="42"/>
                  </a:lnTo>
                  <a:lnTo>
                    <a:pt x="6" y="36"/>
                  </a:lnTo>
                  <a:lnTo>
                    <a:pt x="4" y="26"/>
                  </a:lnTo>
                  <a:lnTo>
                    <a:pt x="6" y="18"/>
                  </a:lnTo>
                  <a:lnTo>
                    <a:pt x="10" y="12"/>
                  </a:lnTo>
                  <a:lnTo>
                    <a:pt x="18" y="6"/>
                  </a:lnTo>
                  <a:lnTo>
                    <a:pt x="26" y="4"/>
                  </a:lnTo>
                  <a:lnTo>
                    <a:pt x="36" y="6"/>
                  </a:lnTo>
                  <a:lnTo>
                    <a:pt x="42" y="12"/>
                  </a:lnTo>
                  <a:lnTo>
                    <a:pt x="48" y="18"/>
                  </a:lnTo>
                  <a:lnTo>
                    <a:pt x="48" y="26"/>
                  </a:lnTo>
                  <a:lnTo>
                    <a:pt x="48" y="36"/>
                  </a:lnTo>
                  <a:lnTo>
                    <a:pt x="42" y="42"/>
                  </a:lnTo>
                  <a:lnTo>
                    <a:pt x="36" y="48"/>
                  </a:lnTo>
                  <a:lnTo>
                    <a:pt x="26" y="50"/>
                  </a:lnTo>
                  <a:close/>
                  <a:moveTo>
                    <a:pt x="30" y="28"/>
                  </a:moveTo>
                  <a:lnTo>
                    <a:pt x="30" y="28"/>
                  </a:lnTo>
                  <a:lnTo>
                    <a:pt x="36" y="26"/>
                  </a:lnTo>
                  <a:lnTo>
                    <a:pt x="38" y="24"/>
                  </a:lnTo>
                  <a:lnTo>
                    <a:pt x="40" y="20"/>
                  </a:lnTo>
                  <a:lnTo>
                    <a:pt x="38" y="16"/>
                  </a:lnTo>
                  <a:lnTo>
                    <a:pt x="36" y="14"/>
                  </a:lnTo>
                  <a:lnTo>
                    <a:pt x="30" y="12"/>
                  </a:lnTo>
                  <a:lnTo>
                    <a:pt x="16" y="12"/>
                  </a:lnTo>
                  <a:lnTo>
                    <a:pt x="16" y="42"/>
                  </a:lnTo>
                  <a:lnTo>
                    <a:pt x="20" y="42"/>
                  </a:lnTo>
                  <a:lnTo>
                    <a:pt x="20" y="28"/>
                  </a:lnTo>
                  <a:lnTo>
                    <a:pt x="26" y="28"/>
                  </a:lnTo>
                  <a:lnTo>
                    <a:pt x="34" y="42"/>
                  </a:lnTo>
                  <a:lnTo>
                    <a:pt x="40" y="42"/>
                  </a:lnTo>
                  <a:lnTo>
                    <a:pt x="30" y="28"/>
                  </a:lnTo>
                  <a:close/>
                  <a:moveTo>
                    <a:pt x="20" y="24"/>
                  </a:moveTo>
                  <a:lnTo>
                    <a:pt x="20" y="16"/>
                  </a:lnTo>
                  <a:lnTo>
                    <a:pt x="28" y="16"/>
                  </a:lnTo>
                  <a:lnTo>
                    <a:pt x="34" y="18"/>
                  </a:lnTo>
                  <a:lnTo>
                    <a:pt x="36" y="20"/>
                  </a:lnTo>
                  <a:lnTo>
                    <a:pt x="34" y="22"/>
                  </a:lnTo>
                  <a:lnTo>
                    <a:pt x="32" y="24"/>
                  </a:lnTo>
                  <a:lnTo>
                    <a:pt x="26" y="24"/>
                  </a:lnTo>
                  <a:lnTo>
                    <a:pt x="20" y="24"/>
                  </a:lnTo>
                  <a:close/>
                </a:path>
              </a:pathLst>
            </a:custGeom>
            <a:solidFill>
              <a:schemeClr val="bg1"/>
            </a:solidFill>
            <a:ln w="34925">
              <a:noFill/>
              <a:round/>
              <a:headEnd/>
              <a:tailEnd/>
            </a:ln>
          </p:spPr>
          <p:txBody>
            <a:bodyPr/>
            <a:lstStyle/>
            <a:p>
              <a:pPr>
                <a:buFont typeface="Arial" charset="0"/>
                <a:buNone/>
                <a:defRPr/>
              </a:pPr>
              <a:endParaRPr lang="en-US">
                <a:solidFill>
                  <a:srgbClr val="005596"/>
                </a:solidFill>
              </a:endParaRPr>
            </a:p>
          </p:txBody>
        </p:sp>
      </p:grpSp>
      <p:pic>
        <p:nvPicPr>
          <p:cNvPr id="65" name="Picture 64" descr="BVLogo2010_STACKED_RGB_blue_white.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77105" y="4918541"/>
            <a:ext cx="2234618" cy="873656"/>
          </a:xfrm>
          <a:prstGeom prst="rect">
            <a:avLst/>
          </a:prstGeom>
        </p:spPr>
      </p:pic>
      <p:sp>
        <p:nvSpPr>
          <p:cNvPr id="66" name="TextBox 65"/>
          <p:cNvSpPr txBox="1"/>
          <p:nvPr userDrawn="1"/>
        </p:nvSpPr>
        <p:spPr>
          <a:xfrm>
            <a:off x="5316438" y="6192505"/>
            <a:ext cx="1555951" cy="415476"/>
          </a:xfrm>
          <a:prstGeom prst="rect">
            <a:avLst/>
          </a:prstGeom>
          <a:noFill/>
        </p:spPr>
        <p:txBody>
          <a:bodyPr wrap="none" lIns="121899" tIns="60949" rIns="121899" bIns="60949" rtlCol="0">
            <a:spAutoFit/>
          </a:bodyPr>
          <a:lstStyle/>
          <a:p>
            <a:pPr algn="ctr"/>
            <a:r>
              <a:rPr lang="en-US" sz="1900" dirty="0" err="1">
                <a:solidFill>
                  <a:srgbClr val="002B5C"/>
                </a:solidFill>
              </a:rPr>
              <a:t>www.bv.com</a:t>
            </a:r>
            <a:endParaRPr lang="en-US" sz="1900" dirty="0">
              <a:solidFill>
                <a:srgbClr val="002B5C"/>
              </a:solidFill>
            </a:endParaRPr>
          </a:p>
        </p:txBody>
      </p:sp>
    </p:spTree>
    <p:extLst>
      <p:ext uri="{BB962C8B-B14F-4D97-AF65-F5344CB8AC3E}">
        <p14:creationId xmlns:p14="http://schemas.microsoft.com/office/powerpoint/2010/main" val="409096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4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1 Divider Solid Color">
    <p:spTree>
      <p:nvGrpSpPr>
        <p:cNvPr id="1" name=""/>
        <p:cNvGrpSpPr/>
        <p:nvPr/>
      </p:nvGrpSpPr>
      <p:grpSpPr>
        <a:xfrm>
          <a:off x="0" y="0"/>
          <a:ext cx="0" cy="0"/>
          <a:chOff x="0" y="0"/>
          <a:chExt cx="0" cy="0"/>
        </a:xfrm>
      </p:grpSpPr>
      <p:sp>
        <p:nvSpPr>
          <p:cNvPr id="2" name="Title"/>
          <p:cNvSpPr>
            <a:spLocks noGrp="1"/>
          </p:cNvSpPr>
          <p:nvPr userDrawn="1">
            <p:ph type="title" hasCustomPrompt="1"/>
          </p:nvPr>
        </p:nvSpPr>
        <p:spPr>
          <a:xfrm>
            <a:off x="455612" y="1483360"/>
            <a:ext cx="6705600" cy="3825513"/>
          </a:xfrm>
          <a:prstGeom prst="rect">
            <a:avLst/>
          </a:prstGeom>
        </p:spPr>
        <p:txBody>
          <a:bodyPr lIns="0" tIns="0" rIns="0" bIns="0"/>
          <a:lstStyle>
            <a:lvl1pPr>
              <a:lnSpc>
                <a:spcPct val="80000"/>
              </a:lnSpc>
              <a:defRPr sz="6600" b="1" cap="none" baseline="0">
                <a:solidFill>
                  <a:schemeClr val="bg1"/>
                </a:solidFill>
              </a:defRPr>
            </a:lvl1pPr>
          </a:lstStyle>
          <a:p>
            <a:r>
              <a:rPr lang="en-US" dirty="0"/>
              <a:t>Click to edit Master title style</a:t>
            </a:r>
            <a:br>
              <a:rPr lang="en-US" dirty="0"/>
            </a:br>
            <a:endParaRPr lang="en-US" dirty="0"/>
          </a:p>
        </p:txBody>
      </p:sp>
      <p:sp>
        <p:nvSpPr>
          <p:cNvPr id="21"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1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extLst>
      <p:ext uri="{BB962C8B-B14F-4D97-AF65-F5344CB8AC3E}">
        <p14:creationId xmlns:p14="http://schemas.microsoft.com/office/powerpoint/2010/main" val="40762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p15:clr>
            <a:srgbClr val="FBAE40"/>
          </p15:clr>
        </p15:guide>
        <p15:guide id="2" pos="38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10.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12.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4.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6.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8.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6" r:id="rId1"/>
    <p:sldLayoutId id="2147483848" r:id="rId2"/>
    <p:sldLayoutId id="2147483771" r:id="rId3"/>
    <p:sldLayoutId id="214748384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4013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87932"/>
      </p:ext>
    </p:extLst>
  </p:cSld>
  <p:clrMap bg1="lt1" tx1="dk1" bg2="lt2" tx2="dk2" accent1="accent1" accent2="accent2" accent3="accent3" accent4="accent4" accent5="accent5" accent6="accent6" hlink="hlink" folHlink="folHlink"/>
  <p:sldLayoutIdLst>
    <p:sldLayoutId id="2147483798" r:id="rId1"/>
    <p:sldLayoutId id="214748379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74109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844" r:id="rId2"/>
    <p:sldLayoutId id="21474837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600" b="1">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12694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70000"/>
        </a:lnSpc>
        <a:spcBef>
          <a:spcPct val="0"/>
        </a:spcBef>
        <a:spcAft>
          <a:spcPct val="0"/>
        </a:spcAft>
        <a:defRPr sz="9600" b="1">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Tree>
    <p:extLst>
      <p:ext uri="{BB962C8B-B14F-4D97-AF65-F5344CB8AC3E}">
        <p14:creationId xmlns:p14="http://schemas.microsoft.com/office/powerpoint/2010/main" val="1990504100"/>
      </p:ext>
    </p:extLst>
  </p:cSld>
  <p:clrMap bg1="lt1" tx1="dk1" bg2="lt2" tx2="dk2" accent1="accent1" accent2="accent2" accent3="accent3" accent4="accent4" accent5="accent5" accent6="accent6" hlink="hlink" folHlink="folHlink"/>
  <p:sldLayoutIdLst>
    <p:sldLayoutId id="2147483846" r:id="rId1"/>
    <p:sldLayoutId id="214748384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8" r:id="rId1"/>
    <p:sldLayoutId id="2147483773" r:id="rId2"/>
    <p:sldLayoutId id="214748385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4" r:id="rId1"/>
    <p:sldLayoutId id="2147483785" r:id="rId2"/>
    <p:sldLayoutId id="2147483667" r:id="rId3"/>
    <p:sldLayoutId id="2147483779" r:id="rId4"/>
    <p:sldLayoutId id="2147483780" r:id="rId5"/>
    <p:sldLayoutId id="2147483781" r:id="rId6"/>
    <p:sldLayoutId id="2147483782" r:id="rId7"/>
    <p:sldLayoutId id="2147483783" r:id="rId8"/>
    <p:sldLayoutId id="2147483787" r:id="rId9"/>
    <p:sldLayoutId id="214748378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80026"/>
      </p:ext>
    </p:extLst>
  </p:cSld>
  <p:clrMap bg1="lt1" tx1="dk1" bg2="lt2" tx2="dk2" accent1="accent1" accent2="accent2" accent3="accent3" accent4="accent4" accent5="accent5" accent6="accent6" hlink="hlink" folHlink="folHlink"/>
  <p:sldLayoutIdLst>
    <p:sldLayoutId id="2147483789" r:id="rId1"/>
    <p:sldLayoutId id="214748379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853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27231"/>
      </p:ext>
    </p:extLst>
  </p:cSld>
  <p:clrMap bg1="lt1" tx1="dk1" bg2="lt2" tx2="dk2" accent1="accent1" accent2="accent2" accent3="accent3" accent4="accent4" accent5="accent5" accent6="accent6" hlink="hlink" folHlink="folHlink"/>
  <p:sldLayoutIdLst>
    <p:sldLayoutId id="2147483792" r:id="rId1"/>
    <p:sldLayoutId id="214748379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236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544174"/>
      </p:ext>
    </p:extLst>
  </p:cSld>
  <p:clrMap bg1="lt1" tx1="dk1" bg2="lt2" tx2="dk2" accent1="accent1" accent2="accent2" accent3="accent3" accent4="accent4" accent5="accent5" accent6="accent6" hlink="hlink" folHlink="folHlink"/>
  <p:sldLayoutIdLst>
    <p:sldLayoutId id="2147483795" r:id="rId1"/>
    <p:sldLayoutId id="214748379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hyperlink" Target="mailto:CliveP@bv.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7510-1D46-4D45-8033-90AF3E2024EF}"/>
              </a:ext>
            </a:extLst>
          </p:cNvPr>
          <p:cNvSpPr>
            <a:spLocks noGrp="1"/>
          </p:cNvSpPr>
          <p:nvPr>
            <p:ph type="title"/>
          </p:nvPr>
        </p:nvSpPr>
        <p:spPr>
          <a:xfrm>
            <a:off x="207553" y="4652464"/>
            <a:ext cx="8231053" cy="2048781"/>
          </a:xfrm>
        </p:spPr>
        <p:txBody>
          <a:bodyPr/>
          <a:lstStyle/>
          <a:p>
            <a:r>
              <a:rPr lang="en-GB" sz="2800" dirty="0"/>
              <a:t>Commercial Innovations </a:t>
            </a:r>
            <a:br>
              <a:rPr lang="en-GB" sz="2800" dirty="0"/>
            </a:br>
            <a:r>
              <a:rPr lang="en-GB" sz="2800" dirty="0"/>
              <a:t>to Unlock Investment </a:t>
            </a:r>
            <a:br>
              <a:rPr lang="en-GB" sz="2800" dirty="0"/>
            </a:br>
            <a:r>
              <a:rPr lang="en-GB" sz="2800" dirty="0"/>
              <a:t>in Renewable Energy</a:t>
            </a:r>
            <a:endParaRPr lang="en-US" sz="2800" dirty="0"/>
          </a:p>
        </p:txBody>
      </p:sp>
      <p:sp>
        <p:nvSpPr>
          <p:cNvPr id="12" name="Text Placeholder 11">
            <a:extLst>
              <a:ext uri="{FF2B5EF4-FFF2-40B4-BE49-F238E27FC236}">
                <a16:creationId xmlns:a16="http://schemas.microsoft.com/office/drawing/2014/main" id="{840FEB07-C156-5646-B80C-3DFA8CC069C3}"/>
              </a:ext>
            </a:extLst>
          </p:cNvPr>
          <p:cNvSpPr>
            <a:spLocks noGrp="1"/>
          </p:cNvSpPr>
          <p:nvPr>
            <p:ph type="body" sz="quarter" idx="11"/>
          </p:nvPr>
        </p:nvSpPr>
        <p:spPr>
          <a:xfrm>
            <a:off x="7249886" y="5060316"/>
            <a:ext cx="4545019" cy="491398"/>
          </a:xfrm>
        </p:spPr>
        <p:txBody>
          <a:bodyPr/>
          <a:lstStyle/>
          <a:p>
            <a:r>
              <a:rPr lang="en-US" dirty="0"/>
              <a:t>Dr Peter Clive</a:t>
            </a:r>
          </a:p>
          <a:p>
            <a:endParaRPr lang="en-US" dirty="0"/>
          </a:p>
          <a:p>
            <a:r>
              <a:rPr lang="en-US" dirty="0"/>
              <a:t>Principal Wind Energy Consultant</a:t>
            </a:r>
          </a:p>
        </p:txBody>
      </p:sp>
      <p:sp>
        <p:nvSpPr>
          <p:cNvPr id="3" name="Date Placeholder 2"/>
          <p:cNvSpPr>
            <a:spLocks noGrp="1"/>
          </p:cNvSpPr>
          <p:nvPr>
            <p:ph type="dt" sz="half" idx="10"/>
          </p:nvPr>
        </p:nvSpPr>
        <p:spPr/>
        <p:txBody>
          <a:bodyPr/>
          <a:lstStyle/>
          <a:p>
            <a:fld id="{A55B57F3-4EDA-474A-8134-EB9173B2A22F}" type="datetime3">
              <a:rPr lang="en-US" smtClean="0"/>
              <a:pPr/>
              <a:t>18 June 2019</a:t>
            </a:fld>
            <a:endParaRPr lang="en-US" dirty="0"/>
          </a:p>
        </p:txBody>
      </p:sp>
      <p:pic>
        <p:nvPicPr>
          <p:cNvPr id="19" name="Picture Placeholder 18">
            <a:extLst>
              <a:ext uri="{FF2B5EF4-FFF2-40B4-BE49-F238E27FC236}">
                <a16:creationId xmlns:a16="http://schemas.microsoft.com/office/drawing/2014/main" id="{7E54D34D-54D1-40EA-8F2F-1CA171336CE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166" b="3166"/>
          <a:stretch>
            <a:fillRect/>
          </a:stretch>
        </p:blipFill>
        <p:spPr>
          <a:xfrm>
            <a:off x="0" y="0"/>
            <a:ext cx="6610350" cy="4389120"/>
          </a:xfrm>
        </p:spPr>
      </p:pic>
      <p:pic>
        <p:nvPicPr>
          <p:cNvPr id="21" name="Picture Placeholder 20">
            <a:extLst>
              <a:ext uri="{FF2B5EF4-FFF2-40B4-BE49-F238E27FC236}">
                <a16:creationId xmlns:a16="http://schemas.microsoft.com/office/drawing/2014/main" id="{B42E5E75-FE16-4ECA-B6F1-FF5F1DF6966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4908" r="24908"/>
          <a:stretch>
            <a:fillRect/>
          </a:stretch>
        </p:blipFill>
        <p:spPr/>
      </p:pic>
      <p:pic>
        <p:nvPicPr>
          <p:cNvPr id="7" name="Picture Placeholder 6">
            <a:extLst>
              <a:ext uri="{FF2B5EF4-FFF2-40B4-BE49-F238E27FC236}">
                <a16:creationId xmlns:a16="http://schemas.microsoft.com/office/drawing/2014/main" id="{29D68D5F-AA79-4A64-9D29-3E4B23A7A622}"/>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8805" r="8805"/>
          <a:stretch>
            <a:fillRect/>
          </a:stretch>
        </p:blipFill>
        <p:spPr/>
      </p:pic>
    </p:spTree>
    <p:extLst>
      <p:ext uri="{BB962C8B-B14F-4D97-AF65-F5344CB8AC3E}">
        <p14:creationId xmlns:p14="http://schemas.microsoft.com/office/powerpoint/2010/main" val="19419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Innovation Constellation</a:t>
            </a:r>
          </a:p>
        </p:txBody>
      </p:sp>
      <p:sp>
        <p:nvSpPr>
          <p:cNvPr id="7" name="Text Placeholder 6"/>
          <p:cNvSpPr>
            <a:spLocks noGrp="1"/>
          </p:cNvSpPr>
          <p:nvPr>
            <p:ph type="body" sz="quarter" idx="15"/>
          </p:nvPr>
        </p:nvSpPr>
        <p:spPr>
          <a:xfrm>
            <a:off x="455612" y="1174757"/>
            <a:ext cx="11276141" cy="4234716"/>
          </a:xfrm>
        </p:spPr>
        <p:txBody>
          <a:bodyPr/>
          <a:lstStyle/>
          <a:p>
            <a:r>
              <a:rPr lang="en-GB" sz="2800" dirty="0"/>
              <a:t>The late-TRL organisations are, for example, “customers” exposed to risk from immature technologies </a:t>
            </a:r>
          </a:p>
          <a:p>
            <a:r>
              <a:rPr lang="en-GB" sz="2800" dirty="0"/>
              <a:t>They are averse to premature engagement</a:t>
            </a:r>
          </a:p>
          <a:p>
            <a:r>
              <a:rPr lang="en-GB" sz="2800" dirty="0"/>
              <a:t>A new instrument that compensates them for this risk should be developed</a:t>
            </a:r>
          </a:p>
          <a:p>
            <a:r>
              <a:rPr lang="en-GB" sz="2800" dirty="0"/>
              <a:t>The risk they take is balanced by the risk that is alleviated in general by the development and deployment of technologies that decarbonise our economies</a:t>
            </a:r>
          </a:p>
          <a:p>
            <a:r>
              <a:rPr lang="en-GB" sz="2800" dirty="0"/>
              <a:t>Is it possible to develop an instrument that channels investment from the insurance industry benefiting from the more general alleviation of risk?</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10</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Tree>
    <p:extLst>
      <p:ext uri="{BB962C8B-B14F-4D97-AF65-F5344CB8AC3E}">
        <p14:creationId xmlns:p14="http://schemas.microsoft.com/office/powerpoint/2010/main" val="423749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Collaboration Constellation</a:t>
            </a:r>
          </a:p>
        </p:txBody>
      </p:sp>
      <p:sp>
        <p:nvSpPr>
          <p:cNvPr id="7" name="Text Placeholder 6"/>
          <p:cNvSpPr>
            <a:spLocks noGrp="1"/>
          </p:cNvSpPr>
          <p:nvPr>
            <p:ph type="body" sz="quarter" idx="15"/>
          </p:nvPr>
        </p:nvSpPr>
        <p:spPr>
          <a:xfrm>
            <a:off x="455612" y="1174757"/>
            <a:ext cx="11444651" cy="4234716"/>
          </a:xfrm>
        </p:spPr>
        <p:txBody>
          <a:bodyPr/>
          <a:lstStyle/>
          <a:p>
            <a:r>
              <a:rPr lang="en-GB" sz="2800" dirty="0"/>
              <a:t>Doing everything in-house, or relying on one-stop-shop turnkey service providers, will become less attractive as the energy transition impacts on and transforms our procedures. </a:t>
            </a:r>
          </a:p>
          <a:p>
            <a:r>
              <a:rPr lang="en-GB" sz="2800" dirty="0"/>
              <a:t>Open source tools and platforms </a:t>
            </a:r>
          </a:p>
          <a:p>
            <a:pPr lvl="1"/>
            <a:r>
              <a:rPr lang="en-GB" sz="2500" dirty="0"/>
              <a:t>Maintain complex arrangements that balance openness and confidentiality </a:t>
            </a:r>
          </a:p>
          <a:p>
            <a:pPr lvl="1"/>
            <a:r>
              <a:rPr lang="en-GB" sz="2500" dirty="0"/>
              <a:t>Allow us to share data and analysis outcomes where possible, while protecting IP and preserving commercial interests where necessary. </a:t>
            </a:r>
          </a:p>
          <a:p>
            <a:r>
              <a:rPr lang="en-GB" sz="2800" dirty="0"/>
              <a:t>We require optimised operation of geographically dispersed, technologically diverse, but systematically integrated energy solutions coupled with multiple energy consumption sectors.</a:t>
            </a:r>
          </a:p>
          <a:p>
            <a:r>
              <a:rPr lang="en-GB" sz="2800" dirty="0"/>
              <a:t>This </a:t>
            </a:r>
            <a:r>
              <a:rPr lang="en-GB" sz="2800" dirty="0" err="1"/>
              <a:t>centripetality</a:t>
            </a:r>
            <a:r>
              <a:rPr lang="en-GB" sz="2800" dirty="0"/>
              <a:t> can only be addressed through increased collaboration and decentralisation.</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11</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Tree>
    <p:extLst>
      <p:ext uri="{BB962C8B-B14F-4D97-AF65-F5344CB8AC3E}">
        <p14:creationId xmlns:p14="http://schemas.microsoft.com/office/powerpoint/2010/main" val="12161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Collaboration Constellation</a:t>
            </a:r>
          </a:p>
        </p:txBody>
      </p:sp>
      <p:sp>
        <p:nvSpPr>
          <p:cNvPr id="7" name="Text Placeholder 6"/>
          <p:cNvSpPr>
            <a:spLocks noGrp="1"/>
          </p:cNvSpPr>
          <p:nvPr>
            <p:ph type="body" sz="quarter" idx="15"/>
          </p:nvPr>
        </p:nvSpPr>
        <p:spPr>
          <a:xfrm>
            <a:off x="455612" y="1174757"/>
            <a:ext cx="11444651" cy="4234716"/>
          </a:xfrm>
        </p:spPr>
        <p:txBody>
          <a:bodyPr/>
          <a:lstStyle/>
          <a:p>
            <a:r>
              <a:rPr lang="en-GB" sz="2800" dirty="0"/>
              <a:t>For example, in wind energy alone, we are moving past the era of Weibull distributions and energy yields, and into the age of </a:t>
            </a:r>
          </a:p>
          <a:p>
            <a:pPr lvl="1"/>
            <a:r>
              <a:rPr lang="en-GB" sz="2500" dirty="0"/>
              <a:t>AEM/FEM coupled with </a:t>
            </a:r>
          </a:p>
          <a:p>
            <a:pPr lvl="1"/>
            <a:r>
              <a:rPr lang="en-GB" sz="2500" dirty="0"/>
              <a:t>LiDAR validated site specific CFD models coupled with </a:t>
            </a:r>
          </a:p>
          <a:p>
            <a:pPr lvl="1"/>
            <a:r>
              <a:rPr lang="en-GB" sz="2500" dirty="0"/>
              <a:t>WRF mesoscale forecasts and hindcasts to support </a:t>
            </a:r>
          </a:p>
          <a:p>
            <a:pPr lvl="2"/>
            <a:r>
              <a:rPr lang="en-GB" sz="2500" dirty="0"/>
              <a:t>FID, </a:t>
            </a:r>
          </a:p>
          <a:p>
            <a:pPr lvl="2"/>
            <a:r>
              <a:rPr lang="en-GB" sz="2500" dirty="0"/>
              <a:t>Grid balancing, Energy trading, </a:t>
            </a:r>
          </a:p>
          <a:p>
            <a:pPr lvl="2"/>
            <a:r>
              <a:rPr lang="en-GB" sz="2500" dirty="0"/>
              <a:t>Asset integrity management and </a:t>
            </a:r>
          </a:p>
          <a:p>
            <a:pPr lvl="2"/>
            <a:r>
              <a:rPr lang="en-GB" sz="2500" dirty="0"/>
              <a:t>O&amp;M for full life-cycle optimisation and extended life. </a:t>
            </a:r>
          </a:p>
          <a:p>
            <a:r>
              <a:rPr lang="en-GB" sz="2800" dirty="0"/>
              <a:t>Every abbreviation and sub-clause in that last sentence represents a different stakeholder. All of them need to talk to each other to deliver a successful project. </a:t>
            </a:r>
          </a:p>
          <a:p>
            <a:endParaRPr lang="en-GB" sz="2800" dirty="0"/>
          </a:p>
          <a:p>
            <a:r>
              <a:rPr lang="en-GB" sz="2800" dirty="0"/>
              <a:t>No-one knows everything, but everyone knows something, and we will need to access all of our experience and expertise to make a success of the energy transition and follow a pathway to global sustainability..</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12</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Tree>
    <p:extLst>
      <p:ext uri="{BB962C8B-B14F-4D97-AF65-F5344CB8AC3E}">
        <p14:creationId xmlns:p14="http://schemas.microsoft.com/office/powerpoint/2010/main" val="35824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Silos instead of Constellations</a:t>
            </a:r>
          </a:p>
        </p:txBody>
      </p:sp>
      <p:sp>
        <p:nvSpPr>
          <p:cNvPr id="7" name="Text Placeholder 6"/>
          <p:cNvSpPr>
            <a:spLocks noGrp="1"/>
          </p:cNvSpPr>
          <p:nvPr>
            <p:ph type="body" sz="quarter" idx="15"/>
          </p:nvPr>
        </p:nvSpPr>
        <p:spPr>
          <a:xfrm>
            <a:off x="455612" y="1174757"/>
            <a:ext cx="11276141" cy="4234716"/>
          </a:xfrm>
        </p:spPr>
        <p:txBody>
          <a:bodyPr/>
          <a:lstStyle/>
          <a:p>
            <a:r>
              <a:rPr lang="en-GB" sz="2800" dirty="0"/>
              <a:t>The commercial structure of our industry leads to silos which perpetuate gaps and misalignments</a:t>
            </a:r>
          </a:p>
          <a:p>
            <a:r>
              <a:rPr lang="en-GB" sz="2800" dirty="0"/>
              <a:t>Development to sell (Dev2Flip) rather than development to operate (Dev2Gen) perpetuates an incomplete check list at each stage of project delivery that overlooks key items necessary to achieve long term low cost </a:t>
            </a:r>
            <a:r>
              <a:rPr lang="en-GB" sz="2800" dirty="0" err="1"/>
              <a:t>OpEx</a:t>
            </a:r>
            <a:r>
              <a:rPr lang="en-GB" sz="2800" dirty="0"/>
              <a:t> dominated by zero fuel costs on which to base financial innovation</a:t>
            </a:r>
          </a:p>
          <a:p>
            <a:r>
              <a:rPr lang="en-GB" sz="2800" dirty="0"/>
              <a:t>New financial instruments based on the certification of long term operation will break down the barriers between silos and unlock long term cost reduction</a:t>
            </a:r>
          </a:p>
          <a:p>
            <a:r>
              <a:rPr lang="en-GB" sz="2800" dirty="0"/>
              <a:t>We need to make confidence in negligible long term incremental costs the basis of investment decisions today to unlock the “massive reallocation of capital” necessary</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13</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Tree>
    <p:extLst>
      <p:ext uri="{BB962C8B-B14F-4D97-AF65-F5344CB8AC3E}">
        <p14:creationId xmlns:p14="http://schemas.microsoft.com/office/powerpoint/2010/main" val="289760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n-GB" dirty="0"/>
              <a:t>Aligning data requirements </a:t>
            </a:r>
            <a:br>
              <a:rPr lang="en-GB" dirty="0"/>
            </a:br>
            <a:r>
              <a:rPr lang="en-GB" dirty="0"/>
              <a:t>for realistic uncertainty evaluation</a:t>
            </a:r>
            <a:br>
              <a:rPr lang="en-GB" dirty="0"/>
            </a:br>
            <a:r>
              <a:rPr lang="en-GB" dirty="0"/>
              <a:t>(See Talk in Session 5.9)</a:t>
            </a:r>
            <a:endParaRPr lang="en-US" dirty="0"/>
          </a:p>
        </p:txBody>
      </p:sp>
      <p:sp>
        <p:nvSpPr>
          <p:cNvPr id="40" name="Right Arrow 4">
            <a:extLst>
              <a:ext uri="{FF2B5EF4-FFF2-40B4-BE49-F238E27FC236}">
                <a16:creationId xmlns:a16="http://schemas.microsoft.com/office/drawing/2014/main" id="{62C3B95F-FCF1-42B8-BCE0-BE1AB83C1789}"/>
              </a:ext>
            </a:extLst>
          </p:cNvPr>
          <p:cNvSpPr/>
          <p:nvPr/>
        </p:nvSpPr>
        <p:spPr>
          <a:xfrm>
            <a:off x="1151060" y="1171806"/>
            <a:ext cx="10052343" cy="5417256"/>
          </a:xfrm>
          <a:prstGeom prst="rightArrow">
            <a:avLst/>
          </a:prstGeom>
          <a:ln>
            <a:solidFill>
              <a:schemeClr val="bg1">
                <a:lumMod val="5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1" name="Freeform 5">
            <a:extLst>
              <a:ext uri="{FF2B5EF4-FFF2-40B4-BE49-F238E27FC236}">
                <a16:creationId xmlns:a16="http://schemas.microsoft.com/office/drawing/2014/main" id="{7D395910-015F-4E38-83BD-6AEE06CEB61A}"/>
              </a:ext>
            </a:extLst>
          </p:cNvPr>
          <p:cNvSpPr/>
          <p:nvPr/>
        </p:nvSpPr>
        <p:spPr>
          <a:xfrm>
            <a:off x="265345" y="2788836"/>
            <a:ext cx="3780146" cy="2166890"/>
          </a:xfrm>
          <a:custGeom>
            <a:avLst/>
            <a:gdLst>
              <a:gd name="connsiteX0" fmla="*/ 0 w 2835848"/>
              <a:gd name="connsiteY0" fmla="*/ 270939 h 1625600"/>
              <a:gd name="connsiteX1" fmla="*/ 270939 w 2835848"/>
              <a:gd name="connsiteY1" fmla="*/ 0 h 1625600"/>
              <a:gd name="connsiteX2" fmla="*/ 2564909 w 2835848"/>
              <a:gd name="connsiteY2" fmla="*/ 0 h 1625600"/>
              <a:gd name="connsiteX3" fmla="*/ 2835848 w 2835848"/>
              <a:gd name="connsiteY3" fmla="*/ 270939 h 1625600"/>
              <a:gd name="connsiteX4" fmla="*/ 2835848 w 2835848"/>
              <a:gd name="connsiteY4" fmla="*/ 1354661 h 1625600"/>
              <a:gd name="connsiteX5" fmla="*/ 2564909 w 2835848"/>
              <a:gd name="connsiteY5" fmla="*/ 1625600 h 1625600"/>
              <a:gd name="connsiteX6" fmla="*/ 270939 w 2835848"/>
              <a:gd name="connsiteY6" fmla="*/ 1625600 h 1625600"/>
              <a:gd name="connsiteX7" fmla="*/ 0 w 2835848"/>
              <a:gd name="connsiteY7" fmla="*/ 1354661 h 1625600"/>
              <a:gd name="connsiteX8" fmla="*/ 0 w 283584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848" h="1625600">
                <a:moveTo>
                  <a:pt x="0" y="270939"/>
                </a:moveTo>
                <a:cubicBezTo>
                  <a:pt x="0" y="121304"/>
                  <a:pt x="121304" y="0"/>
                  <a:pt x="270939" y="0"/>
                </a:cubicBezTo>
                <a:lnTo>
                  <a:pt x="2564909" y="0"/>
                </a:lnTo>
                <a:cubicBezTo>
                  <a:pt x="2714544" y="0"/>
                  <a:pt x="2835848" y="121304"/>
                  <a:pt x="2835848" y="270939"/>
                </a:cubicBezTo>
                <a:lnTo>
                  <a:pt x="2835848" y="1354661"/>
                </a:lnTo>
                <a:cubicBezTo>
                  <a:pt x="2835848" y="1504296"/>
                  <a:pt x="2714544" y="1625600"/>
                  <a:pt x="2564909" y="1625600"/>
                </a:cubicBezTo>
                <a:lnTo>
                  <a:pt x="270939" y="1625600"/>
                </a:lnTo>
                <a:cubicBezTo>
                  <a:pt x="121304" y="1625600"/>
                  <a:pt x="0" y="1504296"/>
                  <a:pt x="0" y="1354661"/>
                </a:cubicBezTo>
                <a:lnTo>
                  <a:pt x="0" y="2709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454" tIns="278454" rIns="278454" bIns="278454" numCol="1" spcCol="1270" anchor="b" anchorCtr="0">
            <a:noAutofit/>
          </a:bodyPr>
          <a:lstStyle/>
          <a:p>
            <a:pPr algn="ctr" defTabSz="2014563">
              <a:lnSpc>
                <a:spcPct val="90000"/>
              </a:lnSpc>
              <a:spcBef>
                <a:spcPct val="0"/>
              </a:spcBef>
              <a:spcAft>
                <a:spcPct val="35000"/>
              </a:spcAft>
            </a:pPr>
            <a:r>
              <a:rPr lang="en-US" sz="2133" dirty="0">
                <a:latin typeface="Helvetica LT Pro Light"/>
              </a:rPr>
              <a:t>Pre-construction</a:t>
            </a:r>
          </a:p>
        </p:txBody>
      </p:sp>
      <p:sp>
        <p:nvSpPr>
          <p:cNvPr id="42" name="Freeform 6">
            <a:extLst>
              <a:ext uri="{FF2B5EF4-FFF2-40B4-BE49-F238E27FC236}">
                <a16:creationId xmlns:a16="http://schemas.microsoft.com/office/drawing/2014/main" id="{18EAB9A2-466C-4C10-A550-396166BFF0B2}"/>
              </a:ext>
            </a:extLst>
          </p:cNvPr>
          <p:cNvSpPr/>
          <p:nvPr/>
        </p:nvSpPr>
        <p:spPr>
          <a:xfrm>
            <a:off x="4287157" y="2796983"/>
            <a:ext cx="3780146" cy="2166902"/>
          </a:xfrm>
          <a:custGeom>
            <a:avLst/>
            <a:gdLst>
              <a:gd name="connsiteX0" fmla="*/ 0 w 2835848"/>
              <a:gd name="connsiteY0" fmla="*/ 270939 h 1625600"/>
              <a:gd name="connsiteX1" fmla="*/ 270939 w 2835848"/>
              <a:gd name="connsiteY1" fmla="*/ 0 h 1625600"/>
              <a:gd name="connsiteX2" fmla="*/ 2564909 w 2835848"/>
              <a:gd name="connsiteY2" fmla="*/ 0 h 1625600"/>
              <a:gd name="connsiteX3" fmla="*/ 2835848 w 2835848"/>
              <a:gd name="connsiteY3" fmla="*/ 270939 h 1625600"/>
              <a:gd name="connsiteX4" fmla="*/ 2835848 w 2835848"/>
              <a:gd name="connsiteY4" fmla="*/ 1354661 h 1625600"/>
              <a:gd name="connsiteX5" fmla="*/ 2564909 w 2835848"/>
              <a:gd name="connsiteY5" fmla="*/ 1625600 h 1625600"/>
              <a:gd name="connsiteX6" fmla="*/ 270939 w 2835848"/>
              <a:gd name="connsiteY6" fmla="*/ 1625600 h 1625600"/>
              <a:gd name="connsiteX7" fmla="*/ 0 w 2835848"/>
              <a:gd name="connsiteY7" fmla="*/ 1354661 h 1625600"/>
              <a:gd name="connsiteX8" fmla="*/ 0 w 283584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848" h="1625600">
                <a:moveTo>
                  <a:pt x="0" y="270939"/>
                </a:moveTo>
                <a:cubicBezTo>
                  <a:pt x="0" y="121304"/>
                  <a:pt x="121304" y="0"/>
                  <a:pt x="270939" y="0"/>
                </a:cubicBezTo>
                <a:lnTo>
                  <a:pt x="2564909" y="0"/>
                </a:lnTo>
                <a:cubicBezTo>
                  <a:pt x="2714544" y="0"/>
                  <a:pt x="2835848" y="121304"/>
                  <a:pt x="2835848" y="270939"/>
                </a:cubicBezTo>
                <a:lnTo>
                  <a:pt x="2835848" y="1354661"/>
                </a:lnTo>
                <a:cubicBezTo>
                  <a:pt x="2835848" y="1504296"/>
                  <a:pt x="2714544" y="1625600"/>
                  <a:pt x="2564909" y="1625600"/>
                </a:cubicBezTo>
                <a:lnTo>
                  <a:pt x="270939" y="1625600"/>
                </a:lnTo>
                <a:cubicBezTo>
                  <a:pt x="121304" y="1625600"/>
                  <a:pt x="0" y="1504296"/>
                  <a:pt x="0" y="1354661"/>
                </a:cubicBezTo>
                <a:lnTo>
                  <a:pt x="0" y="2709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454" tIns="278454" rIns="278454" bIns="278454" numCol="1" spcCol="1270" anchor="t" anchorCtr="0">
            <a:noAutofit/>
          </a:bodyPr>
          <a:lstStyle/>
          <a:p>
            <a:pPr algn="ctr" defTabSz="2014563">
              <a:lnSpc>
                <a:spcPct val="90000"/>
              </a:lnSpc>
              <a:spcBef>
                <a:spcPct val="0"/>
              </a:spcBef>
              <a:spcAft>
                <a:spcPct val="35000"/>
              </a:spcAft>
            </a:pPr>
            <a:r>
              <a:rPr lang="en-US" sz="2133" dirty="0">
                <a:latin typeface="Helvetica LT Pro Light"/>
              </a:rPr>
              <a:t>Operation</a:t>
            </a:r>
          </a:p>
        </p:txBody>
      </p:sp>
      <p:sp>
        <p:nvSpPr>
          <p:cNvPr id="43" name="Freeform 7">
            <a:extLst>
              <a:ext uri="{FF2B5EF4-FFF2-40B4-BE49-F238E27FC236}">
                <a16:creationId xmlns:a16="http://schemas.microsoft.com/office/drawing/2014/main" id="{C1060096-4B15-470A-9C06-01194E95901A}"/>
              </a:ext>
            </a:extLst>
          </p:cNvPr>
          <p:cNvSpPr/>
          <p:nvPr/>
        </p:nvSpPr>
        <p:spPr>
          <a:xfrm>
            <a:off x="8308970" y="2796983"/>
            <a:ext cx="3780146" cy="2166902"/>
          </a:xfrm>
          <a:custGeom>
            <a:avLst/>
            <a:gdLst>
              <a:gd name="connsiteX0" fmla="*/ 0 w 2835848"/>
              <a:gd name="connsiteY0" fmla="*/ 270939 h 1625600"/>
              <a:gd name="connsiteX1" fmla="*/ 270939 w 2835848"/>
              <a:gd name="connsiteY1" fmla="*/ 0 h 1625600"/>
              <a:gd name="connsiteX2" fmla="*/ 2564909 w 2835848"/>
              <a:gd name="connsiteY2" fmla="*/ 0 h 1625600"/>
              <a:gd name="connsiteX3" fmla="*/ 2835848 w 2835848"/>
              <a:gd name="connsiteY3" fmla="*/ 270939 h 1625600"/>
              <a:gd name="connsiteX4" fmla="*/ 2835848 w 2835848"/>
              <a:gd name="connsiteY4" fmla="*/ 1354661 h 1625600"/>
              <a:gd name="connsiteX5" fmla="*/ 2564909 w 2835848"/>
              <a:gd name="connsiteY5" fmla="*/ 1625600 h 1625600"/>
              <a:gd name="connsiteX6" fmla="*/ 270939 w 2835848"/>
              <a:gd name="connsiteY6" fmla="*/ 1625600 h 1625600"/>
              <a:gd name="connsiteX7" fmla="*/ 0 w 2835848"/>
              <a:gd name="connsiteY7" fmla="*/ 1354661 h 1625600"/>
              <a:gd name="connsiteX8" fmla="*/ 0 w 283584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848" h="1625600">
                <a:moveTo>
                  <a:pt x="0" y="270939"/>
                </a:moveTo>
                <a:cubicBezTo>
                  <a:pt x="0" y="121304"/>
                  <a:pt x="121304" y="0"/>
                  <a:pt x="270939" y="0"/>
                </a:cubicBezTo>
                <a:lnTo>
                  <a:pt x="2564909" y="0"/>
                </a:lnTo>
                <a:cubicBezTo>
                  <a:pt x="2714544" y="0"/>
                  <a:pt x="2835848" y="121304"/>
                  <a:pt x="2835848" y="270939"/>
                </a:cubicBezTo>
                <a:lnTo>
                  <a:pt x="2835848" y="1354661"/>
                </a:lnTo>
                <a:cubicBezTo>
                  <a:pt x="2835848" y="1504296"/>
                  <a:pt x="2714544" y="1625600"/>
                  <a:pt x="2564909" y="1625600"/>
                </a:cubicBezTo>
                <a:lnTo>
                  <a:pt x="270939" y="1625600"/>
                </a:lnTo>
                <a:cubicBezTo>
                  <a:pt x="121304" y="1625600"/>
                  <a:pt x="0" y="1504296"/>
                  <a:pt x="0" y="1354661"/>
                </a:cubicBezTo>
                <a:lnTo>
                  <a:pt x="0" y="270939"/>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454" tIns="278454" rIns="278454" bIns="278454" numCol="1" spcCol="1270" anchor="b" anchorCtr="0">
            <a:noAutofit/>
          </a:bodyPr>
          <a:lstStyle/>
          <a:p>
            <a:pPr algn="r" defTabSz="2014563">
              <a:lnSpc>
                <a:spcPct val="90000"/>
              </a:lnSpc>
              <a:spcBef>
                <a:spcPct val="0"/>
              </a:spcBef>
              <a:spcAft>
                <a:spcPct val="35000"/>
              </a:spcAft>
            </a:pPr>
            <a:endParaRPr lang="en-US" sz="2133" dirty="0">
              <a:latin typeface="Helvetica LT Pro Light"/>
            </a:endParaRPr>
          </a:p>
        </p:txBody>
      </p:sp>
      <p:cxnSp>
        <p:nvCxnSpPr>
          <p:cNvPr id="44" name="Straight Connector 43">
            <a:extLst>
              <a:ext uri="{FF2B5EF4-FFF2-40B4-BE49-F238E27FC236}">
                <a16:creationId xmlns:a16="http://schemas.microsoft.com/office/drawing/2014/main" id="{C57AB7FB-4920-4AD9-8A51-760D2CD41CAB}"/>
              </a:ext>
            </a:extLst>
          </p:cNvPr>
          <p:cNvCxnSpPr>
            <a:cxnSpLocks/>
          </p:cNvCxnSpPr>
          <p:nvPr/>
        </p:nvCxnSpPr>
        <p:spPr>
          <a:xfrm>
            <a:off x="-1" y="4017739"/>
            <a:ext cx="12188825" cy="0"/>
          </a:xfrm>
          <a:prstGeom prst="line">
            <a:avLst/>
          </a:prstGeom>
          <a:ln w="222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D9CAEC8-327D-4562-B6E8-9CB769453A6D}"/>
              </a:ext>
            </a:extLst>
          </p:cNvPr>
          <p:cNvCxnSpPr>
            <a:cxnSpLocks/>
          </p:cNvCxnSpPr>
          <p:nvPr/>
        </p:nvCxnSpPr>
        <p:spPr>
          <a:xfrm>
            <a:off x="-1" y="3589217"/>
            <a:ext cx="12188825" cy="0"/>
          </a:xfrm>
          <a:prstGeom prst="line">
            <a:avLst/>
          </a:prstGeom>
          <a:ln w="222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CEC9BC-2A42-41EC-8ADB-3713CABBD744}"/>
              </a:ext>
            </a:extLst>
          </p:cNvPr>
          <p:cNvCxnSpPr>
            <a:cxnSpLocks/>
          </p:cNvCxnSpPr>
          <p:nvPr/>
        </p:nvCxnSpPr>
        <p:spPr>
          <a:xfrm>
            <a:off x="-1" y="2796983"/>
            <a:ext cx="12188825"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0BFD496-3809-4BEA-AE82-E0B2D6610243}"/>
              </a:ext>
            </a:extLst>
          </p:cNvPr>
          <p:cNvCxnSpPr>
            <a:cxnSpLocks/>
          </p:cNvCxnSpPr>
          <p:nvPr/>
        </p:nvCxnSpPr>
        <p:spPr>
          <a:xfrm>
            <a:off x="-1" y="4963886"/>
            <a:ext cx="12188825"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5D64918-E1EC-44EF-B8A6-C81985D20511}"/>
              </a:ext>
            </a:extLst>
          </p:cNvPr>
          <p:cNvSpPr txBox="1"/>
          <p:nvPr/>
        </p:nvSpPr>
        <p:spPr>
          <a:xfrm>
            <a:off x="9306835" y="3597826"/>
            <a:ext cx="2616645" cy="379463"/>
          </a:xfrm>
          <a:prstGeom prst="rect">
            <a:avLst/>
          </a:prstGeom>
          <a:noFill/>
        </p:spPr>
        <p:txBody>
          <a:bodyPr wrap="square" rtlCol="0">
            <a:spAutoFit/>
          </a:bodyPr>
          <a:lstStyle/>
          <a:p>
            <a:r>
              <a:rPr lang="en-GB" sz="1866" dirty="0">
                <a:solidFill>
                  <a:schemeClr val="bg1"/>
                </a:solidFill>
                <a:latin typeface="Helvetica LT Pro Light"/>
              </a:rPr>
              <a:t>Project outcome</a:t>
            </a:r>
          </a:p>
        </p:txBody>
      </p:sp>
      <p:sp>
        <p:nvSpPr>
          <p:cNvPr id="49" name="TextBox 48">
            <a:extLst>
              <a:ext uri="{FF2B5EF4-FFF2-40B4-BE49-F238E27FC236}">
                <a16:creationId xmlns:a16="http://schemas.microsoft.com/office/drawing/2014/main" id="{C2452EE0-30B7-4B80-8C3B-7BEAC334F6C5}"/>
              </a:ext>
            </a:extLst>
          </p:cNvPr>
          <p:cNvSpPr txBox="1"/>
          <p:nvPr/>
        </p:nvSpPr>
        <p:spPr>
          <a:xfrm>
            <a:off x="563381" y="3597826"/>
            <a:ext cx="2616645" cy="379463"/>
          </a:xfrm>
          <a:prstGeom prst="rect">
            <a:avLst/>
          </a:prstGeom>
          <a:noFill/>
        </p:spPr>
        <p:txBody>
          <a:bodyPr wrap="square" rtlCol="0">
            <a:spAutoFit/>
          </a:bodyPr>
          <a:lstStyle/>
          <a:p>
            <a:r>
              <a:rPr lang="en-GB" sz="1866" dirty="0">
                <a:solidFill>
                  <a:schemeClr val="bg1"/>
                </a:solidFill>
                <a:latin typeface="Helvetica LT Pro Light"/>
              </a:rPr>
              <a:t>Financial instruments</a:t>
            </a:r>
          </a:p>
        </p:txBody>
      </p:sp>
      <p:sp>
        <p:nvSpPr>
          <p:cNvPr id="50" name="Right Arrow 4">
            <a:extLst>
              <a:ext uri="{FF2B5EF4-FFF2-40B4-BE49-F238E27FC236}">
                <a16:creationId xmlns:a16="http://schemas.microsoft.com/office/drawing/2014/main" id="{839C8D73-B067-43DC-9BCD-49C49D9BCDFD}"/>
              </a:ext>
            </a:extLst>
          </p:cNvPr>
          <p:cNvSpPr/>
          <p:nvPr/>
        </p:nvSpPr>
        <p:spPr>
          <a:xfrm rot="10800000">
            <a:off x="3020190" y="3429000"/>
            <a:ext cx="6314081" cy="738768"/>
          </a:xfrm>
          <a:prstGeom prst="rightArrow">
            <a:avLst/>
          </a:prstGeom>
          <a:ln>
            <a:solidFill>
              <a:schemeClr val="bg1">
                <a:lumMod val="5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1" name="TextBox 50">
            <a:extLst>
              <a:ext uri="{FF2B5EF4-FFF2-40B4-BE49-F238E27FC236}">
                <a16:creationId xmlns:a16="http://schemas.microsoft.com/office/drawing/2014/main" id="{4AE6BC4C-6349-45C5-9FB1-9CFCD07C7CC1}"/>
              </a:ext>
            </a:extLst>
          </p:cNvPr>
          <p:cNvSpPr txBox="1"/>
          <p:nvPr/>
        </p:nvSpPr>
        <p:spPr>
          <a:xfrm>
            <a:off x="3525102" y="3608974"/>
            <a:ext cx="5414106" cy="379463"/>
          </a:xfrm>
          <a:prstGeom prst="rect">
            <a:avLst/>
          </a:prstGeom>
          <a:noFill/>
          <a:ln>
            <a:noFill/>
          </a:ln>
        </p:spPr>
        <p:txBody>
          <a:bodyPr wrap="square" rtlCol="0">
            <a:spAutoFit/>
          </a:bodyPr>
          <a:lstStyle/>
          <a:p>
            <a:r>
              <a:rPr lang="en-GB" sz="1866" dirty="0">
                <a:solidFill>
                  <a:srgbClr val="88C540"/>
                </a:solidFill>
                <a:latin typeface="Helvetica LT Pro Light"/>
              </a:rPr>
              <a:t>Unlocking early access to low incremental costs</a:t>
            </a:r>
          </a:p>
        </p:txBody>
      </p:sp>
      <p:sp>
        <p:nvSpPr>
          <p:cNvPr id="52" name="TextBox 51">
            <a:extLst>
              <a:ext uri="{FF2B5EF4-FFF2-40B4-BE49-F238E27FC236}">
                <a16:creationId xmlns:a16="http://schemas.microsoft.com/office/drawing/2014/main" id="{79C1B565-4796-443A-8BB1-B9ECAFF94FCC}"/>
              </a:ext>
            </a:extLst>
          </p:cNvPr>
          <p:cNvSpPr txBox="1"/>
          <p:nvPr/>
        </p:nvSpPr>
        <p:spPr>
          <a:xfrm>
            <a:off x="239938" y="5711406"/>
            <a:ext cx="11314038" cy="666593"/>
          </a:xfrm>
          <a:prstGeom prst="rect">
            <a:avLst/>
          </a:prstGeom>
          <a:noFill/>
        </p:spPr>
        <p:txBody>
          <a:bodyPr wrap="square" rtlCol="0">
            <a:spAutoFit/>
          </a:bodyPr>
          <a:lstStyle/>
          <a:p>
            <a:pPr marL="380905" indent="-380905">
              <a:buFont typeface="Arial" panose="020B0604020202020204" pitchFamily="34" charset="0"/>
              <a:buChar char="•"/>
            </a:pPr>
            <a:r>
              <a:rPr lang="en-GB" sz="1866" dirty="0">
                <a:solidFill>
                  <a:schemeClr val="accent3">
                    <a:lumMod val="75000"/>
                  </a:schemeClr>
                </a:solidFill>
                <a:latin typeface="Helvetica LT Pro Light"/>
              </a:rPr>
              <a:t>Digital transformation allows the fulfilment of outcome-driven data requirements. </a:t>
            </a:r>
          </a:p>
          <a:p>
            <a:pPr marL="380905" indent="-380905">
              <a:buFont typeface="Arial" panose="020B0604020202020204" pitchFamily="34" charset="0"/>
              <a:buChar char="•"/>
            </a:pPr>
            <a:r>
              <a:rPr lang="en-GB" sz="1866" dirty="0">
                <a:solidFill>
                  <a:schemeClr val="accent3">
                    <a:lumMod val="75000"/>
                  </a:schemeClr>
                </a:solidFill>
                <a:latin typeface="Helvetica LT Pro Light"/>
              </a:rPr>
              <a:t>Procedures must change to implement these unified data requirements throughout the full life cycle</a:t>
            </a:r>
          </a:p>
        </p:txBody>
      </p:sp>
      <p:sp>
        <p:nvSpPr>
          <p:cNvPr id="16" name="Slide Number Placeholder 11">
            <a:extLst>
              <a:ext uri="{FF2B5EF4-FFF2-40B4-BE49-F238E27FC236}">
                <a16:creationId xmlns:a16="http://schemas.microsoft.com/office/drawing/2014/main" id="{EC16633D-FD43-477A-A4B1-DDF679D1A4A8}"/>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14</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Tree>
    <p:extLst>
      <p:ext uri="{BB962C8B-B14F-4D97-AF65-F5344CB8AC3E}">
        <p14:creationId xmlns:p14="http://schemas.microsoft.com/office/powerpoint/2010/main" val="65094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EAC0FBF-9CA8-4F12-B6FE-42E20B56830A}"/>
              </a:ext>
            </a:extLst>
          </p:cNvPr>
          <p:cNvGrpSpPr>
            <a:grpSpLocks noChangeAspect="1"/>
          </p:cNvGrpSpPr>
          <p:nvPr/>
        </p:nvGrpSpPr>
        <p:grpSpPr>
          <a:xfrm>
            <a:off x="10999294" y="1052027"/>
            <a:ext cx="747123" cy="3264052"/>
            <a:chOff x="7497008" y="974642"/>
            <a:chExt cx="641941" cy="2804530"/>
          </a:xfrm>
        </p:grpSpPr>
        <p:sp>
          <p:nvSpPr>
            <p:cNvPr id="8" name="Rectangle 7">
              <a:extLst>
                <a:ext uri="{FF2B5EF4-FFF2-40B4-BE49-F238E27FC236}">
                  <a16:creationId xmlns:a16="http://schemas.microsoft.com/office/drawing/2014/main" id="{F369E5D6-ED65-47EF-947A-147830BC885D}"/>
                </a:ext>
              </a:extLst>
            </p:cNvPr>
            <p:cNvSpPr/>
            <p:nvPr/>
          </p:nvSpPr>
          <p:spPr>
            <a:xfrm flipH="1">
              <a:off x="7703311" y="2206328"/>
              <a:ext cx="209137" cy="41827"/>
            </a:xfrm>
            <a:prstGeom prst="rect">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9" name="Trapezoid 8">
              <a:extLst>
                <a:ext uri="{FF2B5EF4-FFF2-40B4-BE49-F238E27FC236}">
                  <a16:creationId xmlns:a16="http://schemas.microsoft.com/office/drawing/2014/main" id="{03721CA9-2F51-4D12-BAD4-47F339E4FA50}"/>
                </a:ext>
              </a:extLst>
            </p:cNvPr>
            <p:cNvSpPr/>
            <p:nvPr/>
          </p:nvSpPr>
          <p:spPr>
            <a:xfrm flipH="1" flipV="1">
              <a:off x="7683370" y="2343415"/>
              <a:ext cx="292791" cy="70026"/>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0" name="Oval 9">
              <a:extLst>
                <a:ext uri="{FF2B5EF4-FFF2-40B4-BE49-F238E27FC236}">
                  <a16:creationId xmlns:a16="http://schemas.microsoft.com/office/drawing/2014/main" id="{678F35AA-C6B9-42B9-B698-5ADD3A99C665}"/>
                </a:ext>
              </a:extLst>
            </p:cNvPr>
            <p:cNvSpPr/>
            <p:nvPr/>
          </p:nvSpPr>
          <p:spPr>
            <a:xfrm flipH="1">
              <a:off x="7564697" y="2211119"/>
              <a:ext cx="209137" cy="167309"/>
            </a:xfrm>
            <a:prstGeom prst="ellipse">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1" name="Oval 10">
              <a:extLst>
                <a:ext uri="{FF2B5EF4-FFF2-40B4-BE49-F238E27FC236}">
                  <a16:creationId xmlns:a16="http://schemas.microsoft.com/office/drawing/2014/main" id="{1119D69C-04C2-4F23-81FF-A58B14185BDD}"/>
                </a:ext>
              </a:extLst>
            </p:cNvPr>
            <p:cNvSpPr/>
            <p:nvPr/>
          </p:nvSpPr>
          <p:spPr>
            <a:xfrm flipH="1">
              <a:off x="7564697" y="2255382"/>
              <a:ext cx="209137" cy="83655"/>
            </a:xfrm>
            <a:prstGeom prst="ellipse">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2" name="Trapezoid 11">
              <a:extLst>
                <a:ext uri="{FF2B5EF4-FFF2-40B4-BE49-F238E27FC236}">
                  <a16:creationId xmlns:a16="http://schemas.microsoft.com/office/drawing/2014/main" id="{21472466-C81D-4543-90C3-0C35DD65088C}"/>
                </a:ext>
              </a:extLst>
            </p:cNvPr>
            <p:cNvSpPr/>
            <p:nvPr/>
          </p:nvSpPr>
          <p:spPr>
            <a:xfrm flipH="1">
              <a:off x="7704297" y="2413442"/>
              <a:ext cx="125468" cy="1365730"/>
            </a:xfrm>
            <a:prstGeom prst="trapezoid">
              <a:avLst/>
            </a:prstGeom>
            <a:solidFill>
              <a:srgbClr val="FAFAFA"/>
            </a:solidFill>
            <a:ln w="127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3" name="Flowchart: Manual Input 12">
              <a:extLst>
                <a:ext uri="{FF2B5EF4-FFF2-40B4-BE49-F238E27FC236}">
                  <a16:creationId xmlns:a16="http://schemas.microsoft.com/office/drawing/2014/main" id="{32759CA1-09E2-4E55-844C-2FD459749073}"/>
                </a:ext>
              </a:extLst>
            </p:cNvPr>
            <p:cNvSpPr/>
            <p:nvPr/>
          </p:nvSpPr>
          <p:spPr>
            <a:xfrm flipH="1">
              <a:off x="7695823" y="2211119"/>
              <a:ext cx="418273" cy="127917"/>
            </a:xfrm>
            <a:prstGeom prst="flowChartManualInput">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4" name="Rectangle 13">
              <a:extLst>
                <a:ext uri="{FF2B5EF4-FFF2-40B4-BE49-F238E27FC236}">
                  <a16:creationId xmlns:a16="http://schemas.microsoft.com/office/drawing/2014/main" id="{4580924E-AA68-4EFA-8888-F0C503119E87}"/>
                </a:ext>
              </a:extLst>
            </p:cNvPr>
            <p:cNvSpPr/>
            <p:nvPr/>
          </p:nvSpPr>
          <p:spPr>
            <a:xfrm flipH="1">
              <a:off x="7669266" y="2211119"/>
              <a:ext cx="26557" cy="167309"/>
            </a:xfrm>
            <a:prstGeom prst="rect">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9" name="Flowchart: Manual Input 18">
              <a:extLst>
                <a:ext uri="{FF2B5EF4-FFF2-40B4-BE49-F238E27FC236}">
                  <a16:creationId xmlns:a16="http://schemas.microsoft.com/office/drawing/2014/main" id="{7DDA0ACE-052F-4030-8669-D0E355AE5EF3}"/>
                </a:ext>
              </a:extLst>
            </p:cNvPr>
            <p:cNvSpPr/>
            <p:nvPr/>
          </p:nvSpPr>
          <p:spPr>
            <a:xfrm flipH="1" flipV="1">
              <a:off x="7695823" y="2339036"/>
              <a:ext cx="418273" cy="39392"/>
            </a:xfrm>
            <a:prstGeom prst="flowChartManualInpu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pic>
          <p:nvPicPr>
            <p:cNvPr id="20" name="Picture 19">
              <a:extLst>
                <a:ext uri="{FF2B5EF4-FFF2-40B4-BE49-F238E27FC236}">
                  <a16:creationId xmlns:a16="http://schemas.microsoft.com/office/drawing/2014/main" id="{783B072E-54D7-4DE0-A080-6D1F794E768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544136" y="974642"/>
              <a:ext cx="189836" cy="1300436"/>
            </a:xfrm>
            <a:prstGeom prst="rect">
              <a:avLst/>
            </a:prstGeom>
          </p:spPr>
        </p:pic>
        <p:pic>
          <p:nvPicPr>
            <p:cNvPr id="21" name="Picture 20">
              <a:extLst>
                <a:ext uri="{FF2B5EF4-FFF2-40B4-BE49-F238E27FC236}">
                  <a16:creationId xmlns:a16="http://schemas.microsoft.com/office/drawing/2014/main" id="{30D11264-1A10-4C87-8745-0217FE7C582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6946" flipH="1" flipV="1">
              <a:off x="7497008" y="2305874"/>
              <a:ext cx="189836" cy="623620"/>
            </a:xfrm>
            <a:prstGeom prst="rect">
              <a:avLst/>
            </a:prstGeom>
          </p:spPr>
        </p:pic>
        <p:grpSp>
          <p:nvGrpSpPr>
            <p:cNvPr id="22" name="Group 38">
              <a:extLst>
                <a:ext uri="{FF2B5EF4-FFF2-40B4-BE49-F238E27FC236}">
                  <a16:creationId xmlns:a16="http://schemas.microsoft.com/office/drawing/2014/main" id="{FE5441A1-817F-4A04-BE32-E4CCD70CBC6F}"/>
                </a:ext>
              </a:extLst>
            </p:cNvPr>
            <p:cNvGrpSpPr/>
            <p:nvPr/>
          </p:nvGrpSpPr>
          <p:grpSpPr>
            <a:xfrm flipH="1">
              <a:off x="7980842" y="2255381"/>
              <a:ext cx="83547" cy="68062"/>
              <a:chOff x="1080000" y="5076000"/>
              <a:chExt cx="540000" cy="90000"/>
            </a:xfrm>
          </p:grpSpPr>
          <p:cxnSp>
            <p:nvCxnSpPr>
              <p:cNvPr id="40" name="Straight Connector 39">
                <a:extLst>
                  <a:ext uri="{FF2B5EF4-FFF2-40B4-BE49-F238E27FC236}">
                    <a16:creationId xmlns:a16="http://schemas.microsoft.com/office/drawing/2014/main" id="{71314279-8026-47C0-95AE-CAE51CD549FE}"/>
                  </a:ext>
                </a:extLst>
              </p:cNvPr>
              <p:cNvCxnSpPr/>
              <p:nvPr/>
            </p:nvCxnSpPr>
            <p:spPr>
              <a:xfrm>
                <a:off x="1080000" y="507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FB551A-0A8B-4FE4-9C26-486D11DE610B}"/>
                  </a:ext>
                </a:extLst>
              </p:cNvPr>
              <p:cNvCxnSpPr/>
              <p:nvPr/>
            </p:nvCxnSpPr>
            <p:spPr>
              <a:xfrm>
                <a:off x="1080000" y="5148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CA5862-DC1E-4E27-8E0A-C868B266D1EC}"/>
                  </a:ext>
                </a:extLst>
              </p:cNvPr>
              <p:cNvCxnSpPr/>
              <p:nvPr/>
            </p:nvCxnSpPr>
            <p:spPr>
              <a:xfrm>
                <a:off x="1080000" y="5112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AB62308-4573-44F6-A188-657813CEB536}"/>
                  </a:ext>
                </a:extLst>
              </p:cNvPr>
              <p:cNvCxnSpPr/>
              <p:nvPr/>
            </p:nvCxnSpPr>
            <p:spPr>
              <a:xfrm>
                <a:off x="1080000" y="516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F71B3E-BB7A-49F3-A2B2-BC5C229D81B6}"/>
                  </a:ext>
                </a:extLst>
              </p:cNvPr>
              <p:cNvCxnSpPr/>
              <p:nvPr/>
            </p:nvCxnSpPr>
            <p:spPr>
              <a:xfrm>
                <a:off x="108000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1C7C31F-FDC5-43DA-BCD0-3B14C650C800}"/>
                  </a:ext>
                </a:extLst>
              </p:cNvPr>
              <p:cNvCxnSpPr/>
              <p:nvPr/>
            </p:nvCxnSpPr>
            <p:spPr>
              <a:xfrm>
                <a:off x="161415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FEB3ECC-0920-4020-8CA8-E651C97A882B}"/>
                  </a:ext>
                </a:extLst>
              </p:cNvPr>
              <p:cNvCxnSpPr/>
              <p:nvPr/>
            </p:nvCxnSpPr>
            <p:spPr>
              <a:xfrm>
                <a:off x="154766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53B7C67-1E1F-4483-9FF7-99C409E4A3E5}"/>
                  </a:ext>
                </a:extLst>
              </p:cNvPr>
              <p:cNvCxnSpPr/>
              <p:nvPr/>
            </p:nvCxnSpPr>
            <p:spPr>
              <a:xfrm>
                <a:off x="147565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D6C369-1F66-4085-B6E3-78B2AA568F35}"/>
                  </a:ext>
                </a:extLst>
              </p:cNvPr>
              <p:cNvCxnSpPr/>
              <p:nvPr/>
            </p:nvCxnSpPr>
            <p:spPr>
              <a:xfrm>
                <a:off x="140531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ED2E68-B16D-4375-9517-DB427EF61BDE}"/>
                  </a:ext>
                </a:extLst>
              </p:cNvPr>
              <p:cNvCxnSpPr/>
              <p:nvPr/>
            </p:nvCxnSpPr>
            <p:spPr>
              <a:xfrm>
                <a:off x="133164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CFA7752-90A1-4449-8DFA-1FB6E9526D69}"/>
                  </a:ext>
                </a:extLst>
              </p:cNvPr>
              <p:cNvCxnSpPr/>
              <p:nvPr/>
            </p:nvCxnSpPr>
            <p:spPr>
              <a:xfrm>
                <a:off x="1259632"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4A7AAD8-5B71-475E-959A-3813C53E18E2}"/>
                  </a:ext>
                </a:extLst>
              </p:cNvPr>
              <p:cNvCxnSpPr/>
              <p:nvPr/>
            </p:nvCxnSpPr>
            <p:spPr>
              <a:xfrm>
                <a:off x="118762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65B8F89-7222-460C-B31B-5E90D8568694}"/>
                  </a:ext>
                </a:extLst>
              </p:cNvPr>
              <p:cNvCxnSpPr/>
              <p:nvPr/>
            </p:nvCxnSpPr>
            <p:spPr>
              <a:xfrm>
                <a:off x="111561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AB5E1F8E-ACF3-4E37-91B8-85F6D942D17D}"/>
                </a:ext>
              </a:extLst>
            </p:cNvPr>
            <p:cNvCxnSpPr/>
            <p:nvPr/>
          </p:nvCxnSpPr>
          <p:spPr>
            <a:xfrm flipH="1">
              <a:off x="8114096" y="2154530"/>
              <a:ext cx="0" cy="93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A333DA-90E1-4B33-9F01-746A94BEAF5D}"/>
                </a:ext>
              </a:extLst>
            </p:cNvPr>
            <p:cNvCxnSpPr/>
            <p:nvPr/>
          </p:nvCxnSpPr>
          <p:spPr>
            <a:xfrm flipH="1">
              <a:off x="8089243" y="2154530"/>
              <a:ext cx="497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ight Triangle 24">
              <a:extLst>
                <a:ext uri="{FF2B5EF4-FFF2-40B4-BE49-F238E27FC236}">
                  <a16:creationId xmlns:a16="http://schemas.microsoft.com/office/drawing/2014/main" id="{FC45D1C0-C960-4362-8F3D-FE1411D35FD0}"/>
                </a:ext>
              </a:extLst>
            </p:cNvPr>
            <p:cNvSpPr/>
            <p:nvPr/>
          </p:nvSpPr>
          <p:spPr>
            <a:xfrm flipH="1">
              <a:off x="7761687" y="2358732"/>
              <a:ext cx="42717" cy="1409983"/>
            </a:xfrm>
            <a:prstGeom prst="rtTriangle">
              <a:avLst/>
            </a:prstGeom>
            <a:solidFill>
              <a:schemeClr val="bg1">
                <a:lumMod val="75000"/>
              </a:schemeClr>
            </a:solidFill>
            <a:ln>
              <a:noFill/>
            </a:ln>
            <a:scene3d>
              <a:camera prst="orthographicFront">
                <a:rot lat="0" lon="0" rev="215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grpSp>
          <p:nvGrpSpPr>
            <p:cNvPr id="26" name="Group 37">
              <a:extLst>
                <a:ext uri="{FF2B5EF4-FFF2-40B4-BE49-F238E27FC236}">
                  <a16:creationId xmlns:a16="http://schemas.microsoft.com/office/drawing/2014/main" id="{B96DC2B2-E9F2-447B-A9B3-741AA1B84979}"/>
                </a:ext>
              </a:extLst>
            </p:cNvPr>
            <p:cNvGrpSpPr/>
            <p:nvPr/>
          </p:nvGrpSpPr>
          <p:grpSpPr>
            <a:xfrm flipH="1">
              <a:off x="7609703" y="3726893"/>
              <a:ext cx="313670" cy="52278"/>
              <a:chOff x="1080000" y="5076000"/>
              <a:chExt cx="540000" cy="90000"/>
            </a:xfrm>
          </p:grpSpPr>
          <p:cxnSp>
            <p:nvCxnSpPr>
              <p:cNvPr id="27" name="Straight Connector 23">
                <a:extLst>
                  <a:ext uri="{FF2B5EF4-FFF2-40B4-BE49-F238E27FC236}">
                    <a16:creationId xmlns:a16="http://schemas.microsoft.com/office/drawing/2014/main" id="{15316571-8994-418E-B4D3-85CB10155065}"/>
                  </a:ext>
                </a:extLst>
              </p:cNvPr>
              <p:cNvCxnSpPr/>
              <p:nvPr/>
            </p:nvCxnSpPr>
            <p:spPr>
              <a:xfrm>
                <a:off x="1080000" y="507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1AD3AB8A-EAEE-4332-9E8C-855E4E08EEDD}"/>
                  </a:ext>
                </a:extLst>
              </p:cNvPr>
              <p:cNvCxnSpPr/>
              <p:nvPr/>
            </p:nvCxnSpPr>
            <p:spPr>
              <a:xfrm>
                <a:off x="1080000" y="5148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43E74B-1DE9-4715-B197-0C98D2551D34}"/>
                  </a:ext>
                </a:extLst>
              </p:cNvPr>
              <p:cNvCxnSpPr/>
              <p:nvPr/>
            </p:nvCxnSpPr>
            <p:spPr>
              <a:xfrm>
                <a:off x="1080000" y="5112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6">
                <a:extLst>
                  <a:ext uri="{FF2B5EF4-FFF2-40B4-BE49-F238E27FC236}">
                    <a16:creationId xmlns:a16="http://schemas.microsoft.com/office/drawing/2014/main" id="{D5F039A6-4B4A-46F5-B978-7C20A84C5B44}"/>
                  </a:ext>
                </a:extLst>
              </p:cNvPr>
              <p:cNvCxnSpPr/>
              <p:nvPr/>
            </p:nvCxnSpPr>
            <p:spPr>
              <a:xfrm>
                <a:off x="1080000" y="516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4CD1DF-7B99-4479-9580-DC99F7C77881}"/>
                  </a:ext>
                </a:extLst>
              </p:cNvPr>
              <p:cNvCxnSpPr/>
              <p:nvPr/>
            </p:nvCxnSpPr>
            <p:spPr>
              <a:xfrm>
                <a:off x="108000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C182D1A-E953-4C08-B851-37689138A6DF}"/>
                  </a:ext>
                </a:extLst>
              </p:cNvPr>
              <p:cNvCxnSpPr/>
              <p:nvPr/>
            </p:nvCxnSpPr>
            <p:spPr>
              <a:xfrm>
                <a:off x="161415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17F27C-1C0F-410D-973C-AA7FBA3DA47C}"/>
                  </a:ext>
                </a:extLst>
              </p:cNvPr>
              <p:cNvCxnSpPr/>
              <p:nvPr/>
            </p:nvCxnSpPr>
            <p:spPr>
              <a:xfrm>
                <a:off x="154766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03112F-49C6-4F2C-B771-786CA84213D9}"/>
                  </a:ext>
                </a:extLst>
              </p:cNvPr>
              <p:cNvCxnSpPr/>
              <p:nvPr/>
            </p:nvCxnSpPr>
            <p:spPr>
              <a:xfrm>
                <a:off x="147565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9A5CCF-B6C2-467C-9A28-4AEB7E2F5B84}"/>
                  </a:ext>
                </a:extLst>
              </p:cNvPr>
              <p:cNvCxnSpPr/>
              <p:nvPr/>
            </p:nvCxnSpPr>
            <p:spPr>
              <a:xfrm>
                <a:off x="140531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12C326-4163-451F-8CFD-DF9FFCF04788}"/>
                  </a:ext>
                </a:extLst>
              </p:cNvPr>
              <p:cNvCxnSpPr/>
              <p:nvPr/>
            </p:nvCxnSpPr>
            <p:spPr>
              <a:xfrm>
                <a:off x="133164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5D9B6E-2F93-4534-99AD-955ECA77ECB8}"/>
                  </a:ext>
                </a:extLst>
              </p:cNvPr>
              <p:cNvCxnSpPr/>
              <p:nvPr/>
            </p:nvCxnSpPr>
            <p:spPr>
              <a:xfrm>
                <a:off x="1259632"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0EB0E2-8B18-4672-A3EA-F71E042546B5}"/>
                  </a:ext>
                </a:extLst>
              </p:cNvPr>
              <p:cNvCxnSpPr/>
              <p:nvPr/>
            </p:nvCxnSpPr>
            <p:spPr>
              <a:xfrm>
                <a:off x="118762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D9A3EE-0617-4A06-8A44-3148E40D2284}"/>
                  </a:ext>
                </a:extLst>
              </p:cNvPr>
              <p:cNvCxnSpPr/>
              <p:nvPr/>
            </p:nvCxnSpPr>
            <p:spPr>
              <a:xfrm>
                <a:off x="111561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3" name="Picture 52">
            <a:extLst>
              <a:ext uri="{FF2B5EF4-FFF2-40B4-BE49-F238E27FC236}">
                <a16:creationId xmlns:a16="http://schemas.microsoft.com/office/drawing/2014/main" id="{27D5B57E-2D0D-40C8-BD23-24A68B20FB6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957441" y="2143269"/>
            <a:ext cx="451000" cy="2184979"/>
          </a:xfrm>
          <a:prstGeom prst="rect">
            <a:avLst/>
          </a:prstGeom>
        </p:spPr>
      </p:pic>
      <p:grpSp>
        <p:nvGrpSpPr>
          <p:cNvPr id="54" name="Group 53">
            <a:extLst>
              <a:ext uri="{FF2B5EF4-FFF2-40B4-BE49-F238E27FC236}">
                <a16:creationId xmlns:a16="http://schemas.microsoft.com/office/drawing/2014/main" id="{47603DC5-0CBC-4644-AE49-45A9395EAF25}"/>
              </a:ext>
            </a:extLst>
          </p:cNvPr>
          <p:cNvGrpSpPr>
            <a:grpSpLocks noChangeAspect="1"/>
          </p:cNvGrpSpPr>
          <p:nvPr/>
        </p:nvGrpSpPr>
        <p:grpSpPr>
          <a:xfrm>
            <a:off x="122644" y="1504946"/>
            <a:ext cx="1978710" cy="2811132"/>
            <a:chOff x="2347943" y="2430165"/>
            <a:chExt cx="2078914" cy="2953491"/>
          </a:xfrm>
        </p:grpSpPr>
        <p:cxnSp>
          <p:nvCxnSpPr>
            <p:cNvPr id="55" name="Straight Arrow Connector 54">
              <a:extLst>
                <a:ext uri="{FF2B5EF4-FFF2-40B4-BE49-F238E27FC236}">
                  <a16:creationId xmlns:a16="http://schemas.microsoft.com/office/drawing/2014/main" id="{A14374B6-AC65-4B5E-A2F7-AB4CF623333A}"/>
                </a:ext>
              </a:extLst>
            </p:cNvPr>
            <p:cNvCxnSpPr/>
            <p:nvPr/>
          </p:nvCxnSpPr>
          <p:spPr>
            <a:xfrm flipH="1" flipV="1">
              <a:off x="2347943" y="2509862"/>
              <a:ext cx="1182694" cy="2785432"/>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CADE92-BB4E-496C-9232-FC88CDAC8054}"/>
                </a:ext>
              </a:extLst>
            </p:cNvPr>
            <p:cNvCxnSpPr/>
            <p:nvPr/>
          </p:nvCxnSpPr>
          <p:spPr>
            <a:xfrm flipV="1">
              <a:off x="3532666" y="2509862"/>
              <a:ext cx="894191" cy="2769660"/>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09021742-9474-4441-9A0F-39047399FA64}"/>
                </a:ext>
              </a:extLst>
            </p:cNvPr>
            <p:cNvSpPr>
              <a:spLocks noChangeAspect="1"/>
            </p:cNvSpPr>
            <p:nvPr/>
          </p:nvSpPr>
          <p:spPr>
            <a:xfrm flipV="1">
              <a:off x="2494861" y="2675530"/>
              <a:ext cx="1845509" cy="259449"/>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cxnSp>
          <p:nvCxnSpPr>
            <p:cNvPr id="58" name="Straight Arrow Connector 57">
              <a:extLst>
                <a:ext uri="{FF2B5EF4-FFF2-40B4-BE49-F238E27FC236}">
                  <a16:creationId xmlns:a16="http://schemas.microsoft.com/office/drawing/2014/main" id="{66373478-454B-4B28-BE86-3613188285E3}"/>
                </a:ext>
              </a:extLst>
            </p:cNvPr>
            <p:cNvCxnSpPr/>
            <p:nvPr/>
          </p:nvCxnSpPr>
          <p:spPr>
            <a:xfrm flipH="1" flipV="1">
              <a:off x="3089243" y="2675530"/>
              <a:ext cx="412346" cy="2589908"/>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12F4922-2943-4061-BA8A-73E7A8ED18A0}"/>
                </a:ext>
              </a:extLst>
            </p:cNvPr>
            <p:cNvCxnSpPr/>
            <p:nvPr/>
          </p:nvCxnSpPr>
          <p:spPr>
            <a:xfrm flipV="1">
              <a:off x="3498818" y="2430165"/>
              <a:ext cx="218257" cy="2835732"/>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468A892F-5474-42A4-B770-F5AB7ACB4EE8}"/>
                </a:ext>
              </a:extLst>
            </p:cNvPr>
            <p:cNvSpPr>
              <a:spLocks noChangeAspect="1"/>
            </p:cNvSpPr>
            <p:nvPr/>
          </p:nvSpPr>
          <p:spPr>
            <a:xfrm flipV="1">
              <a:off x="2761235" y="3285608"/>
              <a:ext cx="1381279" cy="1944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sp>
          <p:nvSpPr>
            <p:cNvPr id="61" name="Oval 60">
              <a:extLst>
                <a:ext uri="{FF2B5EF4-FFF2-40B4-BE49-F238E27FC236}">
                  <a16:creationId xmlns:a16="http://schemas.microsoft.com/office/drawing/2014/main" id="{2A7DCC36-4919-43BE-8C55-1FF7AF1E24B7}"/>
                </a:ext>
              </a:extLst>
            </p:cNvPr>
            <p:cNvSpPr>
              <a:spLocks noChangeAspect="1"/>
            </p:cNvSpPr>
            <p:nvPr/>
          </p:nvSpPr>
          <p:spPr>
            <a:xfrm flipV="1">
              <a:off x="2974269" y="3805535"/>
              <a:ext cx="976661" cy="1377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sp>
          <p:nvSpPr>
            <p:cNvPr id="62" name="Oval 61">
              <a:extLst>
                <a:ext uri="{FF2B5EF4-FFF2-40B4-BE49-F238E27FC236}">
                  <a16:creationId xmlns:a16="http://schemas.microsoft.com/office/drawing/2014/main" id="{C313C3E5-ED41-4DBC-AB7E-E46A76CA3156}"/>
                </a:ext>
              </a:extLst>
            </p:cNvPr>
            <p:cNvSpPr>
              <a:spLocks noChangeAspect="1"/>
            </p:cNvSpPr>
            <p:nvPr/>
          </p:nvSpPr>
          <p:spPr>
            <a:xfrm flipV="1">
              <a:off x="3192907" y="4405589"/>
              <a:ext cx="582191" cy="810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sp>
          <p:nvSpPr>
            <p:cNvPr id="63" name="Rectangle 62">
              <a:extLst>
                <a:ext uri="{FF2B5EF4-FFF2-40B4-BE49-F238E27FC236}">
                  <a16:creationId xmlns:a16="http://schemas.microsoft.com/office/drawing/2014/main" id="{3A50BAC5-4472-40BF-869E-C390DEEFAA52}"/>
                </a:ext>
              </a:extLst>
            </p:cNvPr>
            <p:cNvSpPr/>
            <p:nvPr/>
          </p:nvSpPr>
          <p:spPr>
            <a:xfrm>
              <a:off x="3417615" y="5265897"/>
              <a:ext cx="190331" cy="11775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199">
                <a:solidFill>
                  <a:prstClr val="white"/>
                </a:solidFill>
              </a:endParaRPr>
            </a:p>
          </p:txBody>
        </p:sp>
      </p:grpSp>
      <p:sp>
        <p:nvSpPr>
          <p:cNvPr id="64" name="TextBox 63">
            <a:extLst>
              <a:ext uri="{FF2B5EF4-FFF2-40B4-BE49-F238E27FC236}">
                <a16:creationId xmlns:a16="http://schemas.microsoft.com/office/drawing/2014/main" id="{019993E6-635A-4881-8E2F-1854D0165C7D}"/>
              </a:ext>
            </a:extLst>
          </p:cNvPr>
          <p:cNvSpPr txBox="1"/>
          <p:nvPr/>
        </p:nvSpPr>
        <p:spPr>
          <a:xfrm>
            <a:off x="9355418" y="4552363"/>
            <a:ext cx="2705813" cy="1631216"/>
          </a:xfrm>
          <a:prstGeom prst="rect">
            <a:avLst/>
          </a:prstGeom>
          <a:noFill/>
          <a:ln>
            <a:noFill/>
          </a:ln>
        </p:spPr>
        <p:txBody>
          <a:bodyPr wrap="square" rtlCol="0">
            <a:spAutoFit/>
          </a:bodyPr>
          <a:lstStyle/>
          <a:p>
            <a:pPr algn="r"/>
            <a:r>
              <a:rPr lang="en-GB" sz="2000" dirty="0"/>
              <a:t>Load evaluation</a:t>
            </a:r>
          </a:p>
          <a:p>
            <a:pPr algn="r"/>
            <a:r>
              <a:rPr lang="en-GB" sz="2000" dirty="0"/>
              <a:t>Predictive analytics</a:t>
            </a:r>
          </a:p>
          <a:p>
            <a:pPr algn="r"/>
            <a:r>
              <a:rPr lang="en-GB" sz="2000" dirty="0"/>
              <a:t>Component life</a:t>
            </a:r>
          </a:p>
          <a:p>
            <a:pPr algn="r"/>
            <a:r>
              <a:rPr lang="en-GB" sz="2000" dirty="0"/>
              <a:t>O&amp;M</a:t>
            </a:r>
          </a:p>
          <a:p>
            <a:pPr algn="r"/>
            <a:r>
              <a:rPr lang="en-GB" sz="2000" dirty="0"/>
              <a:t>Life extension </a:t>
            </a:r>
          </a:p>
        </p:txBody>
      </p:sp>
      <p:sp>
        <p:nvSpPr>
          <p:cNvPr id="65" name="TextBox 64">
            <a:extLst>
              <a:ext uri="{FF2B5EF4-FFF2-40B4-BE49-F238E27FC236}">
                <a16:creationId xmlns:a16="http://schemas.microsoft.com/office/drawing/2014/main" id="{32383983-8C09-487F-BA19-5DC1B1187344}"/>
              </a:ext>
            </a:extLst>
          </p:cNvPr>
          <p:cNvSpPr txBox="1"/>
          <p:nvPr/>
        </p:nvSpPr>
        <p:spPr>
          <a:xfrm>
            <a:off x="8117861" y="3453194"/>
            <a:ext cx="793227" cy="379463"/>
          </a:xfrm>
          <a:prstGeom prst="rect">
            <a:avLst/>
          </a:prstGeom>
          <a:solidFill>
            <a:schemeClr val="accent1"/>
          </a:solidFill>
          <a:ln>
            <a:solidFill>
              <a:schemeClr val="bg1">
                <a:lumMod val="75000"/>
              </a:schemeClr>
            </a:solidFill>
          </a:ln>
        </p:spPr>
        <p:txBody>
          <a:bodyPr wrap="square" rtlCol="0">
            <a:spAutoFit/>
          </a:bodyPr>
          <a:lstStyle/>
          <a:p>
            <a:pPr algn="ctr"/>
            <a:r>
              <a:rPr lang="en-GB" sz="1866" dirty="0">
                <a:solidFill>
                  <a:schemeClr val="bg1"/>
                </a:solidFill>
              </a:rPr>
              <a:t>CFD</a:t>
            </a:r>
          </a:p>
        </p:txBody>
      </p:sp>
      <p:sp>
        <p:nvSpPr>
          <p:cNvPr id="66" name="TextBox 65">
            <a:extLst>
              <a:ext uri="{FF2B5EF4-FFF2-40B4-BE49-F238E27FC236}">
                <a16:creationId xmlns:a16="http://schemas.microsoft.com/office/drawing/2014/main" id="{8B7314E4-A03D-47A0-97AD-3739F4CBA5EA}"/>
              </a:ext>
            </a:extLst>
          </p:cNvPr>
          <p:cNvSpPr txBox="1"/>
          <p:nvPr/>
        </p:nvSpPr>
        <p:spPr>
          <a:xfrm>
            <a:off x="10684483" y="3453194"/>
            <a:ext cx="1376749" cy="379463"/>
          </a:xfrm>
          <a:prstGeom prst="rect">
            <a:avLst/>
          </a:prstGeom>
          <a:solidFill>
            <a:schemeClr val="accent3">
              <a:lumMod val="75000"/>
            </a:schemeClr>
          </a:solidFill>
          <a:ln>
            <a:solidFill>
              <a:schemeClr val="bg1">
                <a:lumMod val="75000"/>
              </a:schemeClr>
            </a:solidFill>
          </a:ln>
        </p:spPr>
        <p:txBody>
          <a:bodyPr wrap="square" rtlCol="0">
            <a:spAutoFit/>
          </a:bodyPr>
          <a:lstStyle/>
          <a:p>
            <a:pPr algn="ctr"/>
            <a:r>
              <a:rPr lang="en-GB" sz="1866" dirty="0">
                <a:solidFill>
                  <a:schemeClr val="bg1"/>
                </a:solidFill>
              </a:rPr>
              <a:t>AEM, FEA</a:t>
            </a:r>
          </a:p>
        </p:txBody>
      </p:sp>
      <p:sp>
        <p:nvSpPr>
          <p:cNvPr id="67" name="TextBox 66">
            <a:extLst>
              <a:ext uri="{FF2B5EF4-FFF2-40B4-BE49-F238E27FC236}">
                <a16:creationId xmlns:a16="http://schemas.microsoft.com/office/drawing/2014/main" id="{64A62882-0AE4-4AF0-B2FC-45150382E2DB}"/>
              </a:ext>
            </a:extLst>
          </p:cNvPr>
          <p:cNvSpPr txBox="1"/>
          <p:nvPr/>
        </p:nvSpPr>
        <p:spPr>
          <a:xfrm>
            <a:off x="346583" y="3474941"/>
            <a:ext cx="1769503" cy="379463"/>
          </a:xfrm>
          <a:prstGeom prst="rect">
            <a:avLst/>
          </a:prstGeom>
          <a:solidFill>
            <a:schemeClr val="accent1"/>
          </a:solidFill>
          <a:ln>
            <a:solidFill>
              <a:schemeClr val="bg1">
                <a:lumMod val="75000"/>
              </a:schemeClr>
            </a:solidFill>
          </a:ln>
        </p:spPr>
        <p:txBody>
          <a:bodyPr wrap="square" rtlCol="0">
            <a:spAutoFit/>
          </a:bodyPr>
          <a:lstStyle/>
          <a:p>
            <a:pPr algn="ctr"/>
            <a:r>
              <a:rPr lang="en-GB" sz="1866" i="1" dirty="0" err="1">
                <a:solidFill>
                  <a:schemeClr val="bg1"/>
                </a:solidFill>
              </a:rPr>
              <a:t>u</a:t>
            </a:r>
            <a:r>
              <a:rPr lang="en-GB" sz="1866" baseline="-25000" dirty="0" err="1">
                <a:solidFill>
                  <a:schemeClr val="bg1"/>
                </a:solidFill>
              </a:rPr>
              <a:t>LoS</a:t>
            </a:r>
            <a:r>
              <a:rPr lang="en-GB" sz="1866" dirty="0">
                <a:solidFill>
                  <a:schemeClr val="bg1"/>
                </a:solidFill>
              </a:rPr>
              <a:t>, </a:t>
            </a:r>
            <a:r>
              <a:rPr lang="el-GR" sz="1866" i="1" dirty="0">
                <a:solidFill>
                  <a:schemeClr val="bg1"/>
                </a:solidFill>
                <a:latin typeface="Arial" panose="020B0604020202020204" pitchFamily="34" charset="0"/>
                <a:cs typeface="Arial" panose="020B0604020202020204" pitchFamily="34" charset="0"/>
              </a:rPr>
              <a:t>θ</a:t>
            </a:r>
            <a:r>
              <a:rPr lang="en-GB" sz="1866" dirty="0">
                <a:solidFill>
                  <a:schemeClr val="bg1"/>
                </a:solidFill>
                <a:latin typeface="Arial" panose="020B0604020202020204" pitchFamily="34" charset="0"/>
                <a:cs typeface="Arial" panose="020B0604020202020204" pitchFamily="34" charset="0"/>
              </a:rPr>
              <a:t>, </a:t>
            </a:r>
            <a:r>
              <a:rPr lang="en-GB" sz="1866" i="1" dirty="0">
                <a:solidFill>
                  <a:schemeClr val="bg1"/>
                </a:solidFill>
                <a:latin typeface="Arial" panose="020B0604020202020204" pitchFamily="34" charset="0"/>
                <a:cs typeface="Arial" panose="020B0604020202020204" pitchFamily="34" charset="0"/>
              </a:rPr>
              <a:t>ø</a:t>
            </a:r>
            <a:r>
              <a:rPr lang="en-GB" sz="1866" dirty="0">
                <a:solidFill>
                  <a:schemeClr val="bg1"/>
                </a:solidFill>
                <a:latin typeface="Arial" panose="020B0604020202020204" pitchFamily="34" charset="0"/>
                <a:cs typeface="Arial" panose="020B0604020202020204" pitchFamily="34" charset="0"/>
              </a:rPr>
              <a:t>, </a:t>
            </a:r>
            <a:r>
              <a:rPr lang="en-GB" sz="1866" i="1" dirty="0">
                <a:solidFill>
                  <a:schemeClr val="bg1"/>
                </a:solidFill>
                <a:latin typeface="Arial" panose="020B0604020202020204" pitchFamily="34" charset="0"/>
                <a:cs typeface="Arial" panose="020B0604020202020204" pitchFamily="34" charset="0"/>
              </a:rPr>
              <a:t>r</a:t>
            </a:r>
            <a:r>
              <a:rPr lang="en-GB" sz="1866" dirty="0">
                <a:solidFill>
                  <a:schemeClr val="bg1"/>
                </a:solidFill>
                <a:latin typeface="Arial" panose="020B0604020202020204" pitchFamily="34" charset="0"/>
                <a:cs typeface="Arial" panose="020B0604020202020204" pitchFamily="34" charset="0"/>
              </a:rPr>
              <a:t>, </a:t>
            </a:r>
            <a:r>
              <a:rPr lang="en-GB" sz="1866" i="1" dirty="0">
                <a:solidFill>
                  <a:schemeClr val="bg1"/>
                </a:solidFill>
                <a:latin typeface="Arial" panose="020B0604020202020204" pitchFamily="34" charset="0"/>
                <a:cs typeface="Arial" panose="020B0604020202020204" pitchFamily="34" charset="0"/>
              </a:rPr>
              <a:t>t</a:t>
            </a:r>
            <a:endParaRPr lang="en-GB" sz="1866" i="1" dirty="0">
              <a:solidFill>
                <a:schemeClr val="bg1"/>
              </a:solidFill>
            </a:endParaRPr>
          </a:p>
        </p:txBody>
      </p:sp>
      <p:sp>
        <p:nvSpPr>
          <p:cNvPr id="68" name="TextBox 67">
            <a:extLst>
              <a:ext uri="{FF2B5EF4-FFF2-40B4-BE49-F238E27FC236}">
                <a16:creationId xmlns:a16="http://schemas.microsoft.com/office/drawing/2014/main" id="{356C465B-C98A-4EA0-B4F2-C350F3BE1B0D}"/>
              </a:ext>
            </a:extLst>
          </p:cNvPr>
          <p:cNvSpPr txBox="1"/>
          <p:nvPr/>
        </p:nvSpPr>
        <p:spPr>
          <a:xfrm>
            <a:off x="3176980" y="3487112"/>
            <a:ext cx="793227" cy="379463"/>
          </a:xfrm>
          <a:prstGeom prst="rect">
            <a:avLst/>
          </a:prstGeom>
          <a:solidFill>
            <a:schemeClr val="accent1"/>
          </a:solidFill>
          <a:ln>
            <a:solidFill>
              <a:schemeClr val="bg1">
                <a:lumMod val="75000"/>
              </a:schemeClr>
            </a:solidFill>
          </a:ln>
        </p:spPr>
        <p:txBody>
          <a:bodyPr wrap="square" rtlCol="0">
            <a:spAutoFit/>
          </a:bodyPr>
          <a:lstStyle/>
          <a:p>
            <a:pPr algn="ctr"/>
            <a:r>
              <a:rPr lang="en-GB" sz="1866" dirty="0">
                <a:solidFill>
                  <a:schemeClr val="bg1"/>
                </a:solidFill>
              </a:rPr>
              <a:t>WFR</a:t>
            </a:r>
          </a:p>
        </p:txBody>
      </p:sp>
      <p:sp>
        <p:nvSpPr>
          <p:cNvPr id="69" name="TextBox 68">
            <a:extLst>
              <a:ext uri="{FF2B5EF4-FFF2-40B4-BE49-F238E27FC236}">
                <a16:creationId xmlns:a16="http://schemas.microsoft.com/office/drawing/2014/main" id="{5F3382FA-7AEF-43A0-8308-8B5FDE8E7951}"/>
              </a:ext>
            </a:extLst>
          </p:cNvPr>
          <p:cNvSpPr txBox="1"/>
          <p:nvPr/>
        </p:nvSpPr>
        <p:spPr>
          <a:xfrm>
            <a:off x="6804453" y="3272179"/>
            <a:ext cx="1304338" cy="753788"/>
          </a:xfrm>
          <a:prstGeom prst="rightArrow">
            <a:avLst/>
          </a:prstGeom>
          <a:solidFill>
            <a:schemeClr val="bg1">
              <a:lumMod val="75000"/>
            </a:schemeClr>
          </a:solidFill>
          <a:ln>
            <a:noFill/>
          </a:ln>
        </p:spPr>
        <p:txBody>
          <a:bodyPr wrap="square" rtlCol="0">
            <a:spAutoFit/>
          </a:bodyPr>
          <a:lstStyle/>
          <a:p>
            <a:pPr algn="ctr"/>
            <a:r>
              <a:rPr lang="en-GB" sz="1866" dirty="0">
                <a:solidFill>
                  <a:schemeClr val="bg1"/>
                </a:solidFill>
              </a:rPr>
              <a:t>Initiates</a:t>
            </a:r>
          </a:p>
        </p:txBody>
      </p:sp>
      <p:sp>
        <p:nvSpPr>
          <p:cNvPr id="70" name="TextBox 69">
            <a:extLst>
              <a:ext uri="{FF2B5EF4-FFF2-40B4-BE49-F238E27FC236}">
                <a16:creationId xmlns:a16="http://schemas.microsoft.com/office/drawing/2014/main" id="{D21CEEBC-34FA-4DC7-AFBA-7ECAC7312EC8}"/>
              </a:ext>
            </a:extLst>
          </p:cNvPr>
          <p:cNvSpPr txBox="1"/>
          <p:nvPr/>
        </p:nvSpPr>
        <p:spPr>
          <a:xfrm>
            <a:off x="5484971" y="3474942"/>
            <a:ext cx="1304338" cy="379463"/>
          </a:xfrm>
          <a:prstGeom prst="rect">
            <a:avLst/>
          </a:prstGeom>
          <a:solidFill>
            <a:schemeClr val="accent1"/>
          </a:solidFill>
          <a:ln>
            <a:solidFill>
              <a:schemeClr val="bg1">
                <a:lumMod val="75000"/>
              </a:schemeClr>
            </a:solidFill>
          </a:ln>
        </p:spPr>
        <p:txBody>
          <a:bodyPr wrap="square" rtlCol="0">
            <a:spAutoFit/>
          </a:bodyPr>
          <a:lstStyle/>
          <a:p>
            <a:pPr algn="ctr"/>
            <a:r>
              <a:rPr lang="en-GB" sz="1866" dirty="0">
                <a:solidFill>
                  <a:schemeClr val="bg1"/>
                </a:solidFill>
              </a:rPr>
              <a:t>Mast data</a:t>
            </a:r>
          </a:p>
        </p:txBody>
      </p:sp>
      <p:sp>
        <p:nvSpPr>
          <p:cNvPr id="71" name="TextBox 70">
            <a:extLst>
              <a:ext uri="{FF2B5EF4-FFF2-40B4-BE49-F238E27FC236}">
                <a16:creationId xmlns:a16="http://schemas.microsoft.com/office/drawing/2014/main" id="{0E402180-53F1-491C-B52E-0F67349B6AA4}"/>
              </a:ext>
            </a:extLst>
          </p:cNvPr>
          <p:cNvSpPr txBox="1"/>
          <p:nvPr/>
        </p:nvSpPr>
        <p:spPr>
          <a:xfrm>
            <a:off x="8920156" y="3250430"/>
            <a:ext cx="1769714" cy="753788"/>
          </a:xfrm>
          <a:prstGeom prst="rightArrow">
            <a:avLst/>
          </a:prstGeom>
          <a:solidFill>
            <a:schemeClr val="bg1">
              <a:lumMod val="75000"/>
            </a:schemeClr>
          </a:solidFill>
          <a:ln>
            <a:noFill/>
          </a:ln>
        </p:spPr>
        <p:txBody>
          <a:bodyPr wrap="square" rtlCol="0">
            <a:spAutoFit/>
          </a:bodyPr>
          <a:lstStyle/>
          <a:p>
            <a:pPr algn="ctr"/>
            <a:r>
              <a:rPr lang="en-GB" sz="1866" dirty="0">
                <a:solidFill>
                  <a:schemeClr val="bg1"/>
                </a:solidFill>
              </a:rPr>
              <a:t>Couples to</a:t>
            </a:r>
          </a:p>
        </p:txBody>
      </p:sp>
      <p:sp>
        <p:nvSpPr>
          <p:cNvPr id="72" name="TextBox 71">
            <a:extLst>
              <a:ext uri="{FF2B5EF4-FFF2-40B4-BE49-F238E27FC236}">
                <a16:creationId xmlns:a16="http://schemas.microsoft.com/office/drawing/2014/main" id="{DACE91DB-EAC5-4E7F-A3EA-29AB5AD7BB2A}"/>
              </a:ext>
            </a:extLst>
          </p:cNvPr>
          <p:cNvSpPr txBox="1"/>
          <p:nvPr/>
        </p:nvSpPr>
        <p:spPr>
          <a:xfrm>
            <a:off x="2109475" y="3277861"/>
            <a:ext cx="1058436" cy="753788"/>
          </a:xfrm>
          <a:prstGeom prst="rightArrow">
            <a:avLst/>
          </a:prstGeom>
          <a:solidFill>
            <a:schemeClr val="bg1">
              <a:lumMod val="75000"/>
            </a:schemeClr>
          </a:solidFill>
          <a:ln>
            <a:noFill/>
          </a:ln>
        </p:spPr>
        <p:txBody>
          <a:bodyPr wrap="square" rtlCol="0">
            <a:spAutoFit/>
          </a:bodyPr>
          <a:lstStyle/>
          <a:p>
            <a:pPr algn="ctr"/>
            <a:r>
              <a:rPr lang="en-GB" sz="1866" dirty="0">
                <a:solidFill>
                  <a:schemeClr val="bg1"/>
                </a:solidFill>
              </a:rPr>
              <a:t>Input</a:t>
            </a:r>
          </a:p>
        </p:txBody>
      </p:sp>
      <p:sp>
        <p:nvSpPr>
          <p:cNvPr id="73" name="TextBox 72">
            <a:extLst>
              <a:ext uri="{FF2B5EF4-FFF2-40B4-BE49-F238E27FC236}">
                <a16:creationId xmlns:a16="http://schemas.microsoft.com/office/drawing/2014/main" id="{69D0B008-5738-4A4D-ACAB-355D44D25AD5}"/>
              </a:ext>
            </a:extLst>
          </p:cNvPr>
          <p:cNvSpPr txBox="1"/>
          <p:nvPr/>
        </p:nvSpPr>
        <p:spPr>
          <a:xfrm>
            <a:off x="3979275" y="3284347"/>
            <a:ext cx="1505696" cy="753788"/>
          </a:xfrm>
          <a:prstGeom prst="rightArrow">
            <a:avLst/>
          </a:prstGeom>
          <a:solidFill>
            <a:schemeClr val="bg1">
              <a:lumMod val="75000"/>
            </a:schemeClr>
          </a:solidFill>
          <a:ln>
            <a:noFill/>
          </a:ln>
        </p:spPr>
        <p:txBody>
          <a:bodyPr wrap="square" rtlCol="0">
            <a:spAutoFit/>
          </a:bodyPr>
          <a:lstStyle/>
          <a:p>
            <a:pPr algn="ctr"/>
            <a:r>
              <a:rPr lang="en-GB" sz="1866" dirty="0">
                <a:solidFill>
                  <a:schemeClr val="bg1"/>
                </a:solidFill>
              </a:rPr>
              <a:t>Emulates</a:t>
            </a:r>
          </a:p>
        </p:txBody>
      </p:sp>
      <p:sp>
        <p:nvSpPr>
          <p:cNvPr id="74" name="TextBox 73">
            <a:extLst>
              <a:ext uri="{FF2B5EF4-FFF2-40B4-BE49-F238E27FC236}">
                <a16:creationId xmlns:a16="http://schemas.microsoft.com/office/drawing/2014/main" id="{EEFABC2D-2F2A-477A-81EB-5CC204A4EF33}"/>
              </a:ext>
            </a:extLst>
          </p:cNvPr>
          <p:cNvSpPr txBox="1"/>
          <p:nvPr/>
        </p:nvSpPr>
        <p:spPr>
          <a:xfrm>
            <a:off x="5484971" y="4676520"/>
            <a:ext cx="2882329" cy="1323439"/>
          </a:xfrm>
          <a:prstGeom prst="rect">
            <a:avLst/>
          </a:prstGeom>
          <a:noFill/>
          <a:ln>
            <a:noFill/>
          </a:ln>
        </p:spPr>
        <p:txBody>
          <a:bodyPr wrap="square" rtlCol="0">
            <a:spAutoFit/>
          </a:bodyPr>
          <a:lstStyle/>
          <a:p>
            <a:pPr marL="380905" indent="-380905">
              <a:buFont typeface="Arial" panose="020B0604020202020204" pitchFamily="34" charset="0"/>
              <a:buChar char="•"/>
            </a:pPr>
            <a:r>
              <a:rPr lang="en-GB" sz="2000" dirty="0"/>
              <a:t>Wind speed</a:t>
            </a:r>
          </a:p>
          <a:p>
            <a:pPr marL="380905" indent="-380905">
              <a:buFont typeface="Arial" panose="020B0604020202020204" pitchFamily="34" charset="0"/>
              <a:buChar char="•"/>
            </a:pPr>
            <a:r>
              <a:rPr lang="en-GB" sz="2000" dirty="0"/>
              <a:t>Direction</a:t>
            </a:r>
          </a:p>
          <a:p>
            <a:pPr marL="380905" indent="-380905">
              <a:buFont typeface="Arial" panose="020B0604020202020204" pitchFamily="34" charset="0"/>
              <a:buChar char="•"/>
            </a:pPr>
            <a:r>
              <a:rPr lang="en-GB" sz="2000" dirty="0"/>
              <a:t>Turbulence Intensity</a:t>
            </a:r>
          </a:p>
          <a:p>
            <a:pPr marL="380905" indent="-380905">
              <a:buFont typeface="Arial" panose="020B0604020202020204" pitchFamily="34" charset="0"/>
              <a:buChar char="•"/>
            </a:pPr>
            <a:r>
              <a:rPr lang="en-GB" sz="2000" dirty="0"/>
              <a:t>Wind shear exponent</a:t>
            </a:r>
          </a:p>
        </p:txBody>
      </p:sp>
      <p:sp>
        <p:nvSpPr>
          <p:cNvPr id="75" name="TextBox 74">
            <a:extLst>
              <a:ext uri="{FF2B5EF4-FFF2-40B4-BE49-F238E27FC236}">
                <a16:creationId xmlns:a16="http://schemas.microsoft.com/office/drawing/2014/main" id="{B4BA5320-E7D7-47A8-B99D-0DB377EC6736}"/>
              </a:ext>
            </a:extLst>
          </p:cNvPr>
          <p:cNvSpPr txBox="1"/>
          <p:nvPr/>
        </p:nvSpPr>
        <p:spPr>
          <a:xfrm>
            <a:off x="346582" y="4412441"/>
            <a:ext cx="4167768" cy="1938992"/>
          </a:xfrm>
          <a:prstGeom prst="rect">
            <a:avLst/>
          </a:prstGeom>
          <a:noFill/>
          <a:ln>
            <a:noFill/>
          </a:ln>
        </p:spPr>
        <p:txBody>
          <a:bodyPr wrap="square" rtlCol="0">
            <a:spAutoFit/>
          </a:bodyPr>
          <a:lstStyle/>
          <a:p>
            <a:pPr marL="380905" indent="-380905">
              <a:buFont typeface="Arial" panose="020B0604020202020204" pitchFamily="34" charset="0"/>
              <a:buChar char="•"/>
            </a:pPr>
            <a:r>
              <a:rPr lang="en-GB" sz="2000" dirty="0"/>
              <a:t>Radial velocity</a:t>
            </a:r>
          </a:p>
          <a:p>
            <a:pPr marL="380905" indent="-380905">
              <a:buFont typeface="Arial" panose="020B0604020202020204" pitchFamily="34" charset="0"/>
              <a:buChar char="•"/>
            </a:pPr>
            <a:r>
              <a:rPr lang="en-GB" sz="2000" dirty="0"/>
              <a:t>Lidar location</a:t>
            </a:r>
          </a:p>
          <a:p>
            <a:pPr marL="380905" indent="-380905">
              <a:buFont typeface="Arial" panose="020B0604020202020204" pitchFamily="34" charset="0"/>
              <a:buChar char="•"/>
            </a:pPr>
            <a:r>
              <a:rPr lang="en-GB" sz="2000" dirty="0"/>
              <a:t>Azimuth and elevation angles</a:t>
            </a:r>
          </a:p>
          <a:p>
            <a:pPr marL="380905" indent="-380905">
              <a:buFont typeface="Arial" panose="020B0604020202020204" pitchFamily="34" charset="0"/>
              <a:buChar char="•"/>
            </a:pPr>
            <a:r>
              <a:rPr lang="en-GB" sz="2000" dirty="0"/>
              <a:t>Range, probe volume geometry</a:t>
            </a:r>
          </a:p>
          <a:p>
            <a:pPr marL="380905" indent="-380905">
              <a:buFont typeface="Arial" panose="020B0604020202020204" pitchFamily="34" charset="0"/>
              <a:buChar char="•"/>
            </a:pPr>
            <a:r>
              <a:rPr lang="en-GB" sz="2000" dirty="0"/>
              <a:t>Scan geometry</a:t>
            </a:r>
          </a:p>
          <a:p>
            <a:pPr marL="380905" indent="-380905">
              <a:buFont typeface="Arial" panose="020B0604020202020204" pitchFamily="34" charset="0"/>
              <a:buChar char="•"/>
            </a:pPr>
            <a:r>
              <a:rPr lang="en-GB" sz="2000" dirty="0"/>
              <a:t>Measurement volume</a:t>
            </a:r>
          </a:p>
        </p:txBody>
      </p:sp>
      <p:sp>
        <p:nvSpPr>
          <p:cNvPr id="76" name="Slide Number Placeholder 11">
            <a:extLst>
              <a:ext uri="{FF2B5EF4-FFF2-40B4-BE49-F238E27FC236}">
                <a16:creationId xmlns:a16="http://schemas.microsoft.com/office/drawing/2014/main" id="{94E1C16D-D3BB-42E9-81F5-1AEDFF967826}"/>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15</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
        <p:nvSpPr>
          <p:cNvPr id="77" name="TextBox 76">
            <a:extLst>
              <a:ext uri="{FF2B5EF4-FFF2-40B4-BE49-F238E27FC236}">
                <a16:creationId xmlns:a16="http://schemas.microsoft.com/office/drawing/2014/main" id="{37963522-3CAA-45FD-AA4F-C2076AE37EB6}"/>
              </a:ext>
            </a:extLst>
          </p:cNvPr>
          <p:cNvSpPr txBox="1"/>
          <p:nvPr/>
        </p:nvSpPr>
        <p:spPr>
          <a:xfrm>
            <a:off x="2227366" y="1673798"/>
            <a:ext cx="3656492" cy="1323439"/>
          </a:xfrm>
          <a:prstGeom prst="rect">
            <a:avLst/>
          </a:prstGeom>
          <a:noFill/>
          <a:ln>
            <a:solidFill>
              <a:srgbClr val="FF0000"/>
            </a:solidFill>
          </a:ln>
        </p:spPr>
        <p:txBody>
          <a:bodyPr wrap="square" rtlCol="0">
            <a:spAutoFit/>
          </a:bodyPr>
          <a:lstStyle/>
          <a:p>
            <a:r>
              <a:rPr lang="en-GB" sz="2000" dirty="0">
                <a:solidFill>
                  <a:srgbClr val="FF0000"/>
                </a:solidFill>
              </a:rPr>
              <a:t>WFR model may not adequately represent the flow, resulting in measurement ambiguity and potentially </a:t>
            </a:r>
            <a:r>
              <a:rPr lang="en-GB" sz="2000" i="1" dirty="0">
                <a:solidFill>
                  <a:srgbClr val="FF0000"/>
                </a:solidFill>
              </a:rPr>
              <a:t>more</a:t>
            </a:r>
            <a:r>
              <a:rPr lang="en-GB" sz="2000" dirty="0">
                <a:solidFill>
                  <a:srgbClr val="FF0000"/>
                </a:solidFill>
              </a:rPr>
              <a:t> uncertainty</a:t>
            </a:r>
          </a:p>
        </p:txBody>
      </p:sp>
      <p:sp>
        <p:nvSpPr>
          <p:cNvPr id="78" name="TextBox 77">
            <a:extLst>
              <a:ext uri="{FF2B5EF4-FFF2-40B4-BE49-F238E27FC236}">
                <a16:creationId xmlns:a16="http://schemas.microsoft.com/office/drawing/2014/main" id="{E164C238-EE59-481F-BE7D-8248C1A9651D}"/>
              </a:ext>
            </a:extLst>
          </p:cNvPr>
          <p:cNvSpPr txBox="1"/>
          <p:nvPr/>
        </p:nvSpPr>
        <p:spPr>
          <a:xfrm>
            <a:off x="7232114" y="1827687"/>
            <a:ext cx="2882329" cy="1015663"/>
          </a:xfrm>
          <a:prstGeom prst="rect">
            <a:avLst/>
          </a:prstGeom>
          <a:noFill/>
          <a:ln>
            <a:solidFill>
              <a:srgbClr val="FF0000"/>
            </a:solidFill>
          </a:ln>
        </p:spPr>
        <p:txBody>
          <a:bodyPr wrap="square" rtlCol="0">
            <a:spAutoFit/>
          </a:bodyPr>
          <a:lstStyle/>
          <a:p>
            <a:r>
              <a:rPr lang="en-GB" sz="2000" dirty="0">
                <a:solidFill>
                  <a:srgbClr val="FF0000"/>
                </a:solidFill>
              </a:rPr>
              <a:t>Mast data does not uniquely determine CFD resulting in uncertainties</a:t>
            </a:r>
          </a:p>
        </p:txBody>
      </p:sp>
      <p:sp>
        <p:nvSpPr>
          <p:cNvPr id="80" name="Title 5">
            <a:extLst>
              <a:ext uri="{FF2B5EF4-FFF2-40B4-BE49-F238E27FC236}">
                <a16:creationId xmlns:a16="http://schemas.microsoft.com/office/drawing/2014/main" id="{925B887B-E5C6-44CE-83C2-EA9BC5C7548D}"/>
              </a:ext>
            </a:extLst>
          </p:cNvPr>
          <p:cNvSpPr>
            <a:spLocks noGrp="1"/>
          </p:cNvSpPr>
          <p:nvPr>
            <p:ph type="title"/>
          </p:nvPr>
        </p:nvSpPr>
        <p:spPr>
          <a:xfrm>
            <a:off x="457073" y="366920"/>
            <a:ext cx="10597071" cy="1143000"/>
          </a:xfrm>
        </p:spPr>
        <p:txBody>
          <a:bodyPr>
            <a:noAutofit/>
          </a:bodyPr>
          <a:lstStyle/>
          <a:p>
            <a:pPr>
              <a:lnSpc>
                <a:spcPct val="100000"/>
              </a:lnSpc>
            </a:pPr>
            <a:r>
              <a:rPr lang="en-GB" dirty="0"/>
              <a:t>Lidar and the Integration of Wind Data Into Digital Workflows</a:t>
            </a:r>
            <a:br>
              <a:rPr lang="en-GB" dirty="0"/>
            </a:br>
            <a:r>
              <a:rPr lang="en-GB" dirty="0"/>
              <a:t>(See Talk in Session 1.29)</a:t>
            </a:r>
            <a:endParaRPr lang="en-US" dirty="0"/>
          </a:p>
        </p:txBody>
      </p:sp>
    </p:spTree>
    <p:extLst>
      <p:ext uri="{BB962C8B-B14F-4D97-AF65-F5344CB8AC3E}">
        <p14:creationId xmlns:p14="http://schemas.microsoft.com/office/powerpoint/2010/main" val="34838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FA5B6E6D-3CBE-4C3F-9A54-64599867DFC4}"/>
              </a:ext>
            </a:extLst>
          </p:cNvPr>
          <p:cNvGrpSpPr>
            <a:grpSpLocks noChangeAspect="1"/>
          </p:cNvGrpSpPr>
          <p:nvPr/>
        </p:nvGrpSpPr>
        <p:grpSpPr>
          <a:xfrm>
            <a:off x="10999294" y="1052027"/>
            <a:ext cx="747123" cy="3264052"/>
            <a:chOff x="7497008" y="974642"/>
            <a:chExt cx="641941" cy="2804530"/>
          </a:xfrm>
        </p:grpSpPr>
        <p:sp>
          <p:nvSpPr>
            <p:cNvPr id="128" name="Rectangle 127">
              <a:extLst>
                <a:ext uri="{FF2B5EF4-FFF2-40B4-BE49-F238E27FC236}">
                  <a16:creationId xmlns:a16="http://schemas.microsoft.com/office/drawing/2014/main" id="{2BD61E51-8AE9-4B3B-B099-D540DEE46996}"/>
                </a:ext>
              </a:extLst>
            </p:cNvPr>
            <p:cNvSpPr/>
            <p:nvPr/>
          </p:nvSpPr>
          <p:spPr>
            <a:xfrm flipH="1">
              <a:off x="7703311" y="2206328"/>
              <a:ext cx="209137" cy="41827"/>
            </a:xfrm>
            <a:prstGeom prst="rect">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29" name="Trapezoid 128">
              <a:extLst>
                <a:ext uri="{FF2B5EF4-FFF2-40B4-BE49-F238E27FC236}">
                  <a16:creationId xmlns:a16="http://schemas.microsoft.com/office/drawing/2014/main" id="{D44CA616-77DB-4D2F-8040-79C5C8377676}"/>
                </a:ext>
              </a:extLst>
            </p:cNvPr>
            <p:cNvSpPr/>
            <p:nvPr/>
          </p:nvSpPr>
          <p:spPr>
            <a:xfrm flipH="1" flipV="1">
              <a:off x="7683370" y="2343415"/>
              <a:ext cx="292791" cy="70026"/>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30" name="Oval 129">
              <a:extLst>
                <a:ext uri="{FF2B5EF4-FFF2-40B4-BE49-F238E27FC236}">
                  <a16:creationId xmlns:a16="http://schemas.microsoft.com/office/drawing/2014/main" id="{14ED8482-408E-4992-A099-73E43AAA62BF}"/>
                </a:ext>
              </a:extLst>
            </p:cNvPr>
            <p:cNvSpPr/>
            <p:nvPr/>
          </p:nvSpPr>
          <p:spPr>
            <a:xfrm flipH="1">
              <a:off x="7564697" y="2211119"/>
              <a:ext cx="209137" cy="167309"/>
            </a:xfrm>
            <a:prstGeom prst="ellipse">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31" name="Oval 130">
              <a:extLst>
                <a:ext uri="{FF2B5EF4-FFF2-40B4-BE49-F238E27FC236}">
                  <a16:creationId xmlns:a16="http://schemas.microsoft.com/office/drawing/2014/main" id="{081DE649-1536-44E5-9DFC-208CA6137E5D}"/>
                </a:ext>
              </a:extLst>
            </p:cNvPr>
            <p:cNvSpPr/>
            <p:nvPr/>
          </p:nvSpPr>
          <p:spPr>
            <a:xfrm flipH="1">
              <a:off x="7564697" y="2255382"/>
              <a:ext cx="209137" cy="83655"/>
            </a:xfrm>
            <a:prstGeom prst="ellipse">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32" name="Trapezoid 131">
              <a:extLst>
                <a:ext uri="{FF2B5EF4-FFF2-40B4-BE49-F238E27FC236}">
                  <a16:creationId xmlns:a16="http://schemas.microsoft.com/office/drawing/2014/main" id="{59B7A2D6-63A2-4106-9930-87D70D071D8F}"/>
                </a:ext>
              </a:extLst>
            </p:cNvPr>
            <p:cNvSpPr/>
            <p:nvPr/>
          </p:nvSpPr>
          <p:spPr>
            <a:xfrm flipH="1">
              <a:off x="7704297" y="2413442"/>
              <a:ext cx="125468" cy="1365730"/>
            </a:xfrm>
            <a:prstGeom prst="trapezoid">
              <a:avLst/>
            </a:prstGeom>
            <a:solidFill>
              <a:srgbClr val="FAFAFA"/>
            </a:solidFill>
            <a:ln w="127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33" name="Flowchart: Manual Input 132">
              <a:extLst>
                <a:ext uri="{FF2B5EF4-FFF2-40B4-BE49-F238E27FC236}">
                  <a16:creationId xmlns:a16="http://schemas.microsoft.com/office/drawing/2014/main" id="{36D07A7D-6A22-43F1-A423-5EE6AA98FEE8}"/>
                </a:ext>
              </a:extLst>
            </p:cNvPr>
            <p:cNvSpPr/>
            <p:nvPr/>
          </p:nvSpPr>
          <p:spPr>
            <a:xfrm flipH="1">
              <a:off x="7695823" y="2211119"/>
              <a:ext cx="418273" cy="127917"/>
            </a:xfrm>
            <a:prstGeom prst="flowChartManualInput">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34" name="Rectangle 133">
              <a:extLst>
                <a:ext uri="{FF2B5EF4-FFF2-40B4-BE49-F238E27FC236}">
                  <a16:creationId xmlns:a16="http://schemas.microsoft.com/office/drawing/2014/main" id="{4FF39590-BD4C-45B6-B859-3370B737A069}"/>
                </a:ext>
              </a:extLst>
            </p:cNvPr>
            <p:cNvSpPr/>
            <p:nvPr/>
          </p:nvSpPr>
          <p:spPr>
            <a:xfrm flipH="1">
              <a:off x="7669266" y="2211119"/>
              <a:ext cx="26557" cy="167309"/>
            </a:xfrm>
            <a:prstGeom prst="rect">
              <a:avLst/>
            </a:prstGeom>
            <a:solidFill>
              <a:srgbClr val="FAFAF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sp>
          <p:nvSpPr>
            <p:cNvPr id="135" name="Flowchart: Manual Input 134">
              <a:extLst>
                <a:ext uri="{FF2B5EF4-FFF2-40B4-BE49-F238E27FC236}">
                  <a16:creationId xmlns:a16="http://schemas.microsoft.com/office/drawing/2014/main" id="{725EC5CD-F92A-48B0-BA45-5E3FCFA0F6F3}"/>
                </a:ext>
              </a:extLst>
            </p:cNvPr>
            <p:cNvSpPr/>
            <p:nvPr/>
          </p:nvSpPr>
          <p:spPr>
            <a:xfrm flipH="1" flipV="1">
              <a:off x="7695823" y="2339036"/>
              <a:ext cx="418273" cy="39392"/>
            </a:xfrm>
            <a:prstGeom prst="flowChartManualInpu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pic>
          <p:nvPicPr>
            <p:cNvPr id="136" name="Picture 135">
              <a:extLst>
                <a:ext uri="{FF2B5EF4-FFF2-40B4-BE49-F238E27FC236}">
                  <a16:creationId xmlns:a16="http://schemas.microsoft.com/office/drawing/2014/main" id="{4916FAC6-53D0-40EE-923A-FFC7B83C8A3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544136" y="974642"/>
              <a:ext cx="189836" cy="1300436"/>
            </a:xfrm>
            <a:prstGeom prst="rect">
              <a:avLst/>
            </a:prstGeom>
          </p:spPr>
        </p:pic>
        <p:pic>
          <p:nvPicPr>
            <p:cNvPr id="137" name="Picture 136">
              <a:extLst>
                <a:ext uri="{FF2B5EF4-FFF2-40B4-BE49-F238E27FC236}">
                  <a16:creationId xmlns:a16="http://schemas.microsoft.com/office/drawing/2014/main" id="{A9CE4B63-6EDB-4D9D-A0F8-E0362124FC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6946" flipH="1" flipV="1">
              <a:off x="7497008" y="2305874"/>
              <a:ext cx="189836" cy="623620"/>
            </a:xfrm>
            <a:prstGeom prst="rect">
              <a:avLst/>
            </a:prstGeom>
          </p:spPr>
        </p:pic>
        <p:grpSp>
          <p:nvGrpSpPr>
            <p:cNvPr id="138" name="Group 38">
              <a:extLst>
                <a:ext uri="{FF2B5EF4-FFF2-40B4-BE49-F238E27FC236}">
                  <a16:creationId xmlns:a16="http://schemas.microsoft.com/office/drawing/2014/main" id="{3070BA2D-8E27-4D37-AA41-D933B2CF4FCE}"/>
                </a:ext>
              </a:extLst>
            </p:cNvPr>
            <p:cNvGrpSpPr/>
            <p:nvPr/>
          </p:nvGrpSpPr>
          <p:grpSpPr>
            <a:xfrm flipH="1">
              <a:off x="7980842" y="2255381"/>
              <a:ext cx="83547" cy="68062"/>
              <a:chOff x="1080000" y="5076000"/>
              <a:chExt cx="540000" cy="90000"/>
            </a:xfrm>
          </p:grpSpPr>
          <p:cxnSp>
            <p:nvCxnSpPr>
              <p:cNvPr id="156" name="Straight Connector 155">
                <a:extLst>
                  <a:ext uri="{FF2B5EF4-FFF2-40B4-BE49-F238E27FC236}">
                    <a16:creationId xmlns:a16="http://schemas.microsoft.com/office/drawing/2014/main" id="{2FAA3724-9C7F-40C0-84B9-07B3E1E76F87}"/>
                  </a:ext>
                </a:extLst>
              </p:cNvPr>
              <p:cNvCxnSpPr/>
              <p:nvPr/>
            </p:nvCxnSpPr>
            <p:spPr>
              <a:xfrm>
                <a:off x="1080000" y="507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BC118F6-3641-4BCD-A218-E54756ED7676}"/>
                  </a:ext>
                </a:extLst>
              </p:cNvPr>
              <p:cNvCxnSpPr/>
              <p:nvPr/>
            </p:nvCxnSpPr>
            <p:spPr>
              <a:xfrm>
                <a:off x="1080000" y="5148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A58DEBE-AE9F-42A0-AE29-8CDCFDFD24CF}"/>
                  </a:ext>
                </a:extLst>
              </p:cNvPr>
              <p:cNvCxnSpPr/>
              <p:nvPr/>
            </p:nvCxnSpPr>
            <p:spPr>
              <a:xfrm>
                <a:off x="1080000" y="5112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28E2BA2-B039-411D-B16F-2775ED58161E}"/>
                  </a:ext>
                </a:extLst>
              </p:cNvPr>
              <p:cNvCxnSpPr/>
              <p:nvPr/>
            </p:nvCxnSpPr>
            <p:spPr>
              <a:xfrm>
                <a:off x="1080000" y="516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E66C04B-3640-4411-8805-8ABB0DADEA56}"/>
                  </a:ext>
                </a:extLst>
              </p:cNvPr>
              <p:cNvCxnSpPr/>
              <p:nvPr/>
            </p:nvCxnSpPr>
            <p:spPr>
              <a:xfrm>
                <a:off x="108000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E3A3A62-F1A5-4A7C-B330-A632F128297C}"/>
                  </a:ext>
                </a:extLst>
              </p:cNvPr>
              <p:cNvCxnSpPr/>
              <p:nvPr/>
            </p:nvCxnSpPr>
            <p:spPr>
              <a:xfrm>
                <a:off x="161415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302C96D-1847-4C1B-A56F-13F59BADA1BD}"/>
                  </a:ext>
                </a:extLst>
              </p:cNvPr>
              <p:cNvCxnSpPr/>
              <p:nvPr/>
            </p:nvCxnSpPr>
            <p:spPr>
              <a:xfrm>
                <a:off x="154766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F43376B-409A-4B7B-B339-CB63C807D99B}"/>
                  </a:ext>
                </a:extLst>
              </p:cNvPr>
              <p:cNvCxnSpPr/>
              <p:nvPr/>
            </p:nvCxnSpPr>
            <p:spPr>
              <a:xfrm>
                <a:off x="147565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7AC14E3-1977-4DF0-A85F-3A0188E9126F}"/>
                  </a:ext>
                </a:extLst>
              </p:cNvPr>
              <p:cNvCxnSpPr/>
              <p:nvPr/>
            </p:nvCxnSpPr>
            <p:spPr>
              <a:xfrm>
                <a:off x="140531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5F56AF7-4AA3-4168-B9C3-DF5DDAE7E163}"/>
                  </a:ext>
                </a:extLst>
              </p:cNvPr>
              <p:cNvCxnSpPr/>
              <p:nvPr/>
            </p:nvCxnSpPr>
            <p:spPr>
              <a:xfrm>
                <a:off x="133164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7BAC574-D691-40B4-9694-9B384C3354F5}"/>
                  </a:ext>
                </a:extLst>
              </p:cNvPr>
              <p:cNvCxnSpPr/>
              <p:nvPr/>
            </p:nvCxnSpPr>
            <p:spPr>
              <a:xfrm>
                <a:off x="1259632"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6C50855-51C9-4F98-8916-EAC1D8F7958A}"/>
                  </a:ext>
                </a:extLst>
              </p:cNvPr>
              <p:cNvCxnSpPr/>
              <p:nvPr/>
            </p:nvCxnSpPr>
            <p:spPr>
              <a:xfrm>
                <a:off x="118762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CA9E217-AFE8-4048-B112-3C649851A59F}"/>
                  </a:ext>
                </a:extLst>
              </p:cNvPr>
              <p:cNvCxnSpPr/>
              <p:nvPr/>
            </p:nvCxnSpPr>
            <p:spPr>
              <a:xfrm>
                <a:off x="111561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D0C1FAC8-29DF-4CCA-A1CF-B9984FD98FDC}"/>
                </a:ext>
              </a:extLst>
            </p:cNvPr>
            <p:cNvCxnSpPr/>
            <p:nvPr/>
          </p:nvCxnSpPr>
          <p:spPr>
            <a:xfrm flipH="1">
              <a:off x="8114096" y="2154530"/>
              <a:ext cx="0" cy="93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BE076DB-5FC1-4DAB-84A0-CD1578D02FF0}"/>
                </a:ext>
              </a:extLst>
            </p:cNvPr>
            <p:cNvCxnSpPr/>
            <p:nvPr/>
          </p:nvCxnSpPr>
          <p:spPr>
            <a:xfrm flipH="1">
              <a:off x="8089243" y="2154530"/>
              <a:ext cx="497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ight Triangle 140">
              <a:extLst>
                <a:ext uri="{FF2B5EF4-FFF2-40B4-BE49-F238E27FC236}">
                  <a16:creationId xmlns:a16="http://schemas.microsoft.com/office/drawing/2014/main" id="{B4D5C3BA-CF8A-44CD-8FD3-E656ED7839B4}"/>
                </a:ext>
              </a:extLst>
            </p:cNvPr>
            <p:cNvSpPr/>
            <p:nvPr/>
          </p:nvSpPr>
          <p:spPr>
            <a:xfrm flipH="1">
              <a:off x="7761687" y="2358732"/>
              <a:ext cx="42717" cy="1409983"/>
            </a:xfrm>
            <a:prstGeom prst="rtTriangle">
              <a:avLst/>
            </a:prstGeom>
            <a:solidFill>
              <a:schemeClr val="bg1">
                <a:lumMod val="75000"/>
              </a:schemeClr>
            </a:solidFill>
            <a:ln>
              <a:noFill/>
            </a:ln>
            <a:scene3d>
              <a:camera prst="orthographicFront">
                <a:rot lat="0" lon="0" rev="215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grpSp>
          <p:nvGrpSpPr>
            <p:cNvPr id="142" name="Group 37">
              <a:extLst>
                <a:ext uri="{FF2B5EF4-FFF2-40B4-BE49-F238E27FC236}">
                  <a16:creationId xmlns:a16="http://schemas.microsoft.com/office/drawing/2014/main" id="{D4BCAE45-6997-4DB7-AC69-66F00E870360}"/>
                </a:ext>
              </a:extLst>
            </p:cNvPr>
            <p:cNvGrpSpPr/>
            <p:nvPr/>
          </p:nvGrpSpPr>
          <p:grpSpPr>
            <a:xfrm flipH="1">
              <a:off x="7609703" y="3726893"/>
              <a:ext cx="313670" cy="52278"/>
              <a:chOff x="1080000" y="5076000"/>
              <a:chExt cx="540000" cy="90000"/>
            </a:xfrm>
          </p:grpSpPr>
          <p:cxnSp>
            <p:nvCxnSpPr>
              <p:cNvPr id="143" name="Straight Connector 23">
                <a:extLst>
                  <a:ext uri="{FF2B5EF4-FFF2-40B4-BE49-F238E27FC236}">
                    <a16:creationId xmlns:a16="http://schemas.microsoft.com/office/drawing/2014/main" id="{6F7F9A4B-6BF1-4675-960C-1ACAA67C48EC}"/>
                  </a:ext>
                </a:extLst>
              </p:cNvPr>
              <p:cNvCxnSpPr/>
              <p:nvPr/>
            </p:nvCxnSpPr>
            <p:spPr>
              <a:xfrm>
                <a:off x="1080000" y="507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24">
                <a:extLst>
                  <a:ext uri="{FF2B5EF4-FFF2-40B4-BE49-F238E27FC236}">
                    <a16:creationId xmlns:a16="http://schemas.microsoft.com/office/drawing/2014/main" id="{A6A38162-1772-4632-B797-9EB342BB3111}"/>
                  </a:ext>
                </a:extLst>
              </p:cNvPr>
              <p:cNvCxnSpPr/>
              <p:nvPr/>
            </p:nvCxnSpPr>
            <p:spPr>
              <a:xfrm>
                <a:off x="1080000" y="5148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A15B7D5-FB9C-4EA2-B310-2B2E490DE5F4}"/>
                  </a:ext>
                </a:extLst>
              </p:cNvPr>
              <p:cNvCxnSpPr/>
              <p:nvPr/>
            </p:nvCxnSpPr>
            <p:spPr>
              <a:xfrm>
                <a:off x="1080000" y="5112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26">
                <a:extLst>
                  <a:ext uri="{FF2B5EF4-FFF2-40B4-BE49-F238E27FC236}">
                    <a16:creationId xmlns:a16="http://schemas.microsoft.com/office/drawing/2014/main" id="{71EB30C9-EA3D-4A87-B9DF-7CFC28346F83}"/>
                  </a:ext>
                </a:extLst>
              </p:cNvPr>
              <p:cNvCxnSpPr/>
              <p:nvPr/>
            </p:nvCxnSpPr>
            <p:spPr>
              <a:xfrm>
                <a:off x="1080000" y="5166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7DCE39A-1F52-498B-B9A0-E0DBA7C0659F}"/>
                  </a:ext>
                </a:extLst>
              </p:cNvPr>
              <p:cNvCxnSpPr/>
              <p:nvPr/>
            </p:nvCxnSpPr>
            <p:spPr>
              <a:xfrm>
                <a:off x="108000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102BEEC-C007-4C60-9874-533DB037FFB0}"/>
                  </a:ext>
                </a:extLst>
              </p:cNvPr>
              <p:cNvCxnSpPr/>
              <p:nvPr/>
            </p:nvCxnSpPr>
            <p:spPr>
              <a:xfrm>
                <a:off x="161415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6EF8A94-979E-4055-B5F1-DDE1D7FE3058}"/>
                  </a:ext>
                </a:extLst>
              </p:cNvPr>
              <p:cNvCxnSpPr/>
              <p:nvPr/>
            </p:nvCxnSpPr>
            <p:spPr>
              <a:xfrm>
                <a:off x="154766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1B5DDD5-F120-414B-BAAC-56DBAE0206AD}"/>
                  </a:ext>
                </a:extLst>
              </p:cNvPr>
              <p:cNvCxnSpPr/>
              <p:nvPr/>
            </p:nvCxnSpPr>
            <p:spPr>
              <a:xfrm>
                <a:off x="147565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01CD32-34F7-4661-BF4E-4795626FD0CA}"/>
                  </a:ext>
                </a:extLst>
              </p:cNvPr>
              <p:cNvCxnSpPr/>
              <p:nvPr/>
            </p:nvCxnSpPr>
            <p:spPr>
              <a:xfrm>
                <a:off x="140531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C5AB681-663C-4380-91ED-F0B6BD46FC2A}"/>
                  </a:ext>
                </a:extLst>
              </p:cNvPr>
              <p:cNvCxnSpPr/>
              <p:nvPr/>
            </p:nvCxnSpPr>
            <p:spPr>
              <a:xfrm>
                <a:off x="1331640"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52268A-9149-423D-BE41-C0D4A1DC328B}"/>
                  </a:ext>
                </a:extLst>
              </p:cNvPr>
              <p:cNvCxnSpPr/>
              <p:nvPr/>
            </p:nvCxnSpPr>
            <p:spPr>
              <a:xfrm>
                <a:off x="1259632"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AC192C5-2874-4D91-AB53-A02317943D0B}"/>
                  </a:ext>
                </a:extLst>
              </p:cNvPr>
              <p:cNvCxnSpPr/>
              <p:nvPr/>
            </p:nvCxnSpPr>
            <p:spPr>
              <a:xfrm>
                <a:off x="1187624"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BCE7C1B-3889-4008-B081-3960CA8CB0BE}"/>
                  </a:ext>
                </a:extLst>
              </p:cNvPr>
              <p:cNvCxnSpPr/>
              <p:nvPr/>
            </p:nvCxnSpPr>
            <p:spPr>
              <a:xfrm>
                <a:off x="1115616" y="5076000"/>
                <a:ext cx="0" cy="9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9" name="Group 168">
            <a:extLst>
              <a:ext uri="{FF2B5EF4-FFF2-40B4-BE49-F238E27FC236}">
                <a16:creationId xmlns:a16="http://schemas.microsoft.com/office/drawing/2014/main" id="{0612B6C2-45DD-4CF0-A42B-421DD506EE4D}"/>
              </a:ext>
            </a:extLst>
          </p:cNvPr>
          <p:cNvGrpSpPr>
            <a:grpSpLocks noChangeAspect="1"/>
          </p:cNvGrpSpPr>
          <p:nvPr/>
        </p:nvGrpSpPr>
        <p:grpSpPr>
          <a:xfrm>
            <a:off x="122644" y="1504946"/>
            <a:ext cx="1978710" cy="2811132"/>
            <a:chOff x="2347943" y="2430165"/>
            <a:chExt cx="2078914" cy="2953491"/>
          </a:xfrm>
        </p:grpSpPr>
        <p:cxnSp>
          <p:nvCxnSpPr>
            <p:cNvPr id="196" name="Straight Arrow Connector 195">
              <a:extLst>
                <a:ext uri="{FF2B5EF4-FFF2-40B4-BE49-F238E27FC236}">
                  <a16:creationId xmlns:a16="http://schemas.microsoft.com/office/drawing/2014/main" id="{B617D840-9AB1-47AB-A7A8-955916D82E1E}"/>
                </a:ext>
              </a:extLst>
            </p:cNvPr>
            <p:cNvCxnSpPr/>
            <p:nvPr/>
          </p:nvCxnSpPr>
          <p:spPr>
            <a:xfrm flipH="1" flipV="1">
              <a:off x="2347943" y="2509862"/>
              <a:ext cx="1182694" cy="2785432"/>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EA99DF6C-56BB-4886-AA20-5F69FB8745FA}"/>
                </a:ext>
              </a:extLst>
            </p:cNvPr>
            <p:cNvCxnSpPr/>
            <p:nvPr/>
          </p:nvCxnSpPr>
          <p:spPr>
            <a:xfrm flipV="1">
              <a:off x="3532666" y="2509862"/>
              <a:ext cx="894191" cy="2769660"/>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7B7058BE-2981-4375-BEB3-5CD9203EF4B4}"/>
                </a:ext>
              </a:extLst>
            </p:cNvPr>
            <p:cNvSpPr>
              <a:spLocks noChangeAspect="1"/>
            </p:cNvSpPr>
            <p:nvPr/>
          </p:nvSpPr>
          <p:spPr>
            <a:xfrm flipV="1">
              <a:off x="2494861" y="2675530"/>
              <a:ext cx="1845509" cy="259449"/>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cxnSp>
          <p:nvCxnSpPr>
            <p:cNvPr id="199" name="Straight Arrow Connector 198">
              <a:extLst>
                <a:ext uri="{FF2B5EF4-FFF2-40B4-BE49-F238E27FC236}">
                  <a16:creationId xmlns:a16="http://schemas.microsoft.com/office/drawing/2014/main" id="{71F9662C-0722-42EE-96DD-7C32AAAFED07}"/>
                </a:ext>
              </a:extLst>
            </p:cNvPr>
            <p:cNvCxnSpPr/>
            <p:nvPr/>
          </p:nvCxnSpPr>
          <p:spPr>
            <a:xfrm flipH="1" flipV="1">
              <a:off x="3089243" y="2675530"/>
              <a:ext cx="412346" cy="2589908"/>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E38A1ED1-FB1C-4431-B6D6-7946B9BCD16A}"/>
                </a:ext>
              </a:extLst>
            </p:cNvPr>
            <p:cNvCxnSpPr/>
            <p:nvPr/>
          </p:nvCxnSpPr>
          <p:spPr>
            <a:xfrm flipV="1">
              <a:off x="3498818" y="2430165"/>
              <a:ext cx="218257" cy="2835732"/>
            </a:xfrm>
            <a:prstGeom prst="straightConnector1">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574369AA-9F3B-4A91-AFEF-49852802CE23}"/>
                </a:ext>
              </a:extLst>
            </p:cNvPr>
            <p:cNvSpPr>
              <a:spLocks noChangeAspect="1"/>
            </p:cNvSpPr>
            <p:nvPr/>
          </p:nvSpPr>
          <p:spPr>
            <a:xfrm flipV="1">
              <a:off x="2761235" y="3285608"/>
              <a:ext cx="1381279" cy="1944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sp>
          <p:nvSpPr>
            <p:cNvPr id="202" name="Oval 201">
              <a:extLst>
                <a:ext uri="{FF2B5EF4-FFF2-40B4-BE49-F238E27FC236}">
                  <a16:creationId xmlns:a16="http://schemas.microsoft.com/office/drawing/2014/main" id="{BA5266FE-6A2A-44AA-872B-BFB68D0C60FB}"/>
                </a:ext>
              </a:extLst>
            </p:cNvPr>
            <p:cNvSpPr>
              <a:spLocks noChangeAspect="1"/>
            </p:cNvSpPr>
            <p:nvPr/>
          </p:nvSpPr>
          <p:spPr>
            <a:xfrm flipV="1">
              <a:off x="2974269" y="3805535"/>
              <a:ext cx="976661" cy="1377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sp>
          <p:nvSpPr>
            <p:cNvPr id="203" name="Oval 202">
              <a:extLst>
                <a:ext uri="{FF2B5EF4-FFF2-40B4-BE49-F238E27FC236}">
                  <a16:creationId xmlns:a16="http://schemas.microsoft.com/office/drawing/2014/main" id="{13FC77B4-5332-4E3E-817C-E0A4C19CF7C6}"/>
                </a:ext>
              </a:extLst>
            </p:cNvPr>
            <p:cNvSpPr>
              <a:spLocks noChangeAspect="1"/>
            </p:cNvSpPr>
            <p:nvPr/>
          </p:nvSpPr>
          <p:spPr>
            <a:xfrm flipV="1">
              <a:off x="3192907" y="4405589"/>
              <a:ext cx="582191" cy="810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199">
                <a:solidFill>
                  <a:prstClr val="white"/>
                </a:solidFill>
              </a:endParaRPr>
            </a:p>
          </p:txBody>
        </p:sp>
        <p:sp>
          <p:nvSpPr>
            <p:cNvPr id="204" name="Rectangle 203">
              <a:extLst>
                <a:ext uri="{FF2B5EF4-FFF2-40B4-BE49-F238E27FC236}">
                  <a16:creationId xmlns:a16="http://schemas.microsoft.com/office/drawing/2014/main" id="{F11663AC-5664-46B8-BAF1-3D77B89F992F}"/>
                </a:ext>
              </a:extLst>
            </p:cNvPr>
            <p:cNvSpPr/>
            <p:nvPr/>
          </p:nvSpPr>
          <p:spPr>
            <a:xfrm>
              <a:off x="3417615" y="5265897"/>
              <a:ext cx="190331" cy="11775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199">
                <a:solidFill>
                  <a:prstClr val="white"/>
                </a:solidFill>
              </a:endParaRPr>
            </a:p>
          </p:txBody>
        </p:sp>
      </p:grpSp>
      <p:sp>
        <p:nvSpPr>
          <p:cNvPr id="205" name="TextBox 204">
            <a:extLst>
              <a:ext uri="{FF2B5EF4-FFF2-40B4-BE49-F238E27FC236}">
                <a16:creationId xmlns:a16="http://schemas.microsoft.com/office/drawing/2014/main" id="{4E869664-5E7B-4569-AEBB-D6F4DA8FC02F}"/>
              </a:ext>
            </a:extLst>
          </p:cNvPr>
          <p:cNvSpPr txBox="1"/>
          <p:nvPr/>
        </p:nvSpPr>
        <p:spPr>
          <a:xfrm>
            <a:off x="9355418" y="4552363"/>
            <a:ext cx="2705813" cy="1631216"/>
          </a:xfrm>
          <a:prstGeom prst="rect">
            <a:avLst/>
          </a:prstGeom>
          <a:noFill/>
          <a:ln>
            <a:noFill/>
          </a:ln>
        </p:spPr>
        <p:txBody>
          <a:bodyPr wrap="square" rtlCol="0">
            <a:spAutoFit/>
          </a:bodyPr>
          <a:lstStyle/>
          <a:p>
            <a:pPr algn="r"/>
            <a:r>
              <a:rPr lang="en-GB" sz="2000" dirty="0"/>
              <a:t>Load evaluation</a:t>
            </a:r>
          </a:p>
          <a:p>
            <a:pPr algn="r"/>
            <a:r>
              <a:rPr lang="en-GB" sz="2000" dirty="0"/>
              <a:t>Predictive analytics</a:t>
            </a:r>
          </a:p>
          <a:p>
            <a:pPr algn="r"/>
            <a:r>
              <a:rPr lang="en-GB" sz="2000" dirty="0"/>
              <a:t>Component life</a:t>
            </a:r>
          </a:p>
          <a:p>
            <a:pPr algn="r"/>
            <a:r>
              <a:rPr lang="en-GB" sz="2000" dirty="0"/>
              <a:t>O&amp;M</a:t>
            </a:r>
          </a:p>
          <a:p>
            <a:pPr algn="r"/>
            <a:r>
              <a:rPr lang="en-GB" sz="2000" dirty="0"/>
              <a:t>Life extension </a:t>
            </a:r>
          </a:p>
        </p:txBody>
      </p:sp>
      <p:sp>
        <p:nvSpPr>
          <p:cNvPr id="206" name="TextBox 205">
            <a:extLst>
              <a:ext uri="{FF2B5EF4-FFF2-40B4-BE49-F238E27FC236}">
                <a16:creationId xmlns:a16="http://schemas.microsoft.com/office/drawing/2014/main" id="{87B29DA9-4052-4DD4-BFF0-D438991C0704}"/>
              </a:ext>
            </a:extLst>
          </p:cNvPr>
          <p:cNvSpPr txBox="1"/>
          <p:nvPr/>
        </p:nvSpPr>
        <p:spPr>
          <a:xfrm>
            <a:off x="8117861" y="3453194"/>
            <a:ext cx="793227" cy="379463"/>
          </a:xfrm>
          <a:prstGeom prst="rect">
            <a:avLst/>
          </a:prstGeom>
          <a:solidFill>
            <a:schemeClr val="accent1"/>
          </a:solidFill>
          <a:ln>
            <a:solidFill>
              <a:schemeClr val="bg1">
                <a:lumMod val="75000"/>
              </a:schemeClr>
            </a:solidFill>
          </a:ln>
        </p:spPr>
        <p:txBody>
          <a:bodyPr wrap="square" rtlCol="0">
            <a:spAutoFit/>
          </a:bodyPr>
          <a:lstStyle/>
          <a:p>
            <a:pPr algn="ctr"/>
            <a:r>
              <a:rPr lang="en-GB" sz="1866" dirty="0">
                <a:solidFill>
                  <a:schemeClr val="bg1"/>
                </a:solidFill>
              </a:rPr>
              <a:t>CFD</a:t>
            </a:r>
          </a:p>
        </p:txBody>
      </p:sp>
      <p:sp>
        <p:nvSpPr>
          <p:cNvPr id="207" name="TextBox 206">
            <a:extLst>
              <a:ext uri="{FF2B5EF4-FFF2-40B4-BE49-F238E27FC236}">
                <a16:creationId xmlns:a16="http://schemas.microsoft.com/office/drawing/2014/main" id="{E0FAD3D5-6E54-4EF5-9444-2167D96C2496}"/>
              </a:ext>
            </a:extLst>
          </p:cNvPr>
          <p:cNvSpPr txBox="1"/>
          <p:nvPr/>
        </p:nvSpPr>
        <p:spPr>
          <a:xfrm>
            <a:off x="10684483" y="3453194"/>
            <a:ext cx="1376749" cy="379463"/>
          </a:xfrm>
          <a:prstGeom prst="rect">
            <a:avLst/>
          </a:prstGeom>
          <a:solidFill>
            <a:schemeClr val="accent3">
              <a:lumMod val="75000"/>
            </a:schemeClr>
          </a:solidFill>
          <a:ln>
            <a:solidFill>
              <a:schemeClr val="bg1">
                <a:lumMod val="75000"/>
              </a:schemeClr>
            </a:solidFill>
          </a:ln>
        </p:spPr>
        <p:txBody>
          <a:bodyPr wrap="square" rtlCol="0">
            <a:spAutoFit/>
          </a:bodyPr>
          <a:lstStyle/>
          <a:p>
            <a:pPr algn="ctr"/>
            <a:r>
              <a:rPr lang="en-GB" sz="1866" dirty="0">
                <a:solidFill>
                  <a:schemeClr val="bg1"/>
                </a:solidFill>
              </a:rPr>
              <a:t>AEM, FEA</a:t>
            </a:r>
          </a:p>
        </p:txBody>
      </p:sp>
      <p:sp>
        <p:nvSpPr>
          <p:cNvPr id="208" name="TextBox 207">
            <a:extLst>
              <a:ext uri="{FF2B5EF4-FFF2-40B4-BE49-F238E27FC236}">
                <a16:creationId xmlns:a16="http://schemas.microsoft.com/office/drawing/2014/main" id="{DFAA6768-F97A-467F-A4D4-BDECF886BB7A}"/>
              </a:ext>
            </a:extLst>
          </p:cNvPr>
          <p:cNvSpPr txBox="1"/>
          <p:nvPr/>
        </p:nvSpPr>
        <p:spPr>
          <a:xfrm>
            <a:off x="346583" y="3474941"/>
            <a:ext cx="1769503" cy="379463"/>
          </a:xfrm>
          <a:prstGeom prst="rect">
            <a:avLst/>
          </a:prstGeom>
          <a:solidFill>
            <a:schemeClr val="accent1"/>
          </a:solidFill>
          <a:ln>
            <a:solidFill>
              <a:schemeClr val="bg1">
                <a:lumMod val="75000"/>
              </a:schemeClr>
            </a:solidFill>
          </a:ln>
        </p:spPr>
        <p:txBody>
          <a:bodyPr wrap="square" rtlCol="0">
            <a:spAutoFit/>
          </a:bodyPr>
          <a:lstStyle/>
          <a:p>
            <a:pPr algn="ctr"/>
            <a:r>
              <a:rPr lang="en-GB" sz="1866" i="1" dirty="0" err="1">
                <a:solidFill>
                  <a:schemeClr val="bg1"/>
                </a:solidFill>
              </a:rPr>
              <a:t>u</a:t>
            </a:r>
            <a:r>
              <a:rPr lang="en-GB" sz="1866" baseline="-25000" dirty="0" err="1">
                <a:solidFill>
                  <a:schemeClr val="bg1"/>
                </a:solidFill>
              </a:rPr>
              <a:t>LoS</a:t>
            </a:r>
            <a:r>
              <a:rPr lang="en-GB" sz="1866" dirty="0">
                <a:solidFill>
                  <a:schemeClr val="bg1"/>
                </a:solidFill>
              </a:rPr>
              <a:t>, </a:t>
            </a:r>
            <a:r>
              <a:rPr lang="el-GR" sz="1866" i="1" dirty="0">
                <a:solidFill>
                  <a:schemeClr val="bg1"/>
                </a:solidFill>
                <a:latin typeface="Arial" panose="020B0604020202020204" pitchFamily="34" charset="0"/>
                <a:cs typeface="Arial" panose="020B0604020202020204" pitchFamily="34" charset="0"/>
              </a:rPr>
              <a:t>θ</a:t>
            </a:r>
            <a:r>
              <a:rPr lang="en-GB" sz="1866" dirty="0">
                <a:solidFill>
                  <a:schemeClr val="bg1"/>
                </a:solidFill>
                <a:latin typeface="Arial" panose="020B0604020202020204" pitchFamily="34" charset="0"/>
                <a:cs typeface="Arial" panose="020B0604020202020204" pitchFamily="34" charset="0"/>
              </a:rPr>
              <a:t>, </a:t>
            </a:r>
            <a:r>
              <a:rPr lang="en-GB" sz="1866" i="1" dirty="0">
                <a:solidFill>
                  <a:schemeClr val="bg1"/>
                </a:solidFill>
                <a:latin typeface="Arial" panose="020B0604020202020204" pitchFamily="34" charset="0"/>
                <a:cs typeface="Arial" panose="020B0604020202020204" pitchFamily="34" charset="0"/>
              </a:rPr>
              <a:t>ø</a:t>
            </a:r>
            <a:r>
              <a:rPr lang="en-GB" sz="1866" dirty="0">
                <a:solidFill>
                  <a:schemeClr val="bg1"/>
                </a:solidFill>
                <a:latin typeface="Arial" panose="020B0604020202020204" pitchFamily="34" charset="0"/>
                <a:cs typeface="Arial" panose="020B0604020202020204" pitchFamily="34" charset="0"/>
              </a:rPr>
              <a:t>, </a:t>
            </a:r>
            <a:r>
              <a:rPr lang="en-GB" sz="1866" i="1" dirty="0">
                <a:solidFill>
                  <a:schemeClr val="bg1"/>
                </a:solidFill>
                <a:latin typeface="Arial" panose="020B0604020202020204" pitchFamily="34" charset="0"/>
                <a:cs typeface="Arial" panose="020B0604020202020204" pitchFamily="34" charset="0"/>
              </a:rPr>
              <a:t>r</a:t>
            </a:r>
            <a:r>
              <a:rPr lang="en-GB" sz="1866" dirty="0">
                <a:solidFill>
                  <a:schemeClr val="bg1"/>
                </a:solidFill>
                <a:latin typeface="Arial" panose="020B0604020202020204" pitchFamily="34" charset="0"/>
                <a:cs typeface="Arial" panose="020B0604020202020204" pitchFamily="34" charset="0"/>
              </a:rPr>
              <a:t>, </a:t>
            </a:r>
            <a:r>
              <a:rPr lang="en-GB" sz="1866" i="1" dirty="0">
                <a:solidFill>
                  <a:schemeClr val="bg1"/>
                </a:solidFill>
                <a:latin typeface="Arial" panose="020B0604020202020204" pitchFamily="34" charset="0"/>
                <a:cs typeface="Arial" panose="020B0604020202020204" pitchFamily="34" charset="0"/>
              </a:rPr>
              <a:t>t</a:t>
            </a:r>
            <a:endParaRPr lang="en-GB" sz="1866" i="1" dirty="0">
              <a:solidFill>
                <a:schemeClr val="bg1"/>
              </a:solidFill>
            </a:endParaRPr>
          </a:p>
        </p:txBody>
      </p:sp>
      <p:sp>
        <p:nvSpPr>
          <p:cNvPr id="209" name="TextBox 208">
            <a:extLst>
              <a:ext uri="{FF2B5EF4-FFF2-40B4-BE49-F238E27FC236}">
                <a16:creationId xmlns:a16="http://schemas.microsoft.com/office/drawing/2014/main" id="{78F1FA3E-38E9-42BA-8894-966646016914}"/>
              </a:ext>
            </a:extLst>
          </p:cNvPr>
          <p:cNvSpPr txBox="1"/>
          <p:nvPr/>
        </p:nvSpPr>
        <p:spPr>
          <a:xfrm>
            <a:off x="8920156" y="3250430"/>
            <a:ext cx="1769714" cy="753788"/>
          </a:xfrm>
          <a:prstGeom prst="rightArrow">
            <a:avLst/>
          </a:prstGeom>
          <a:solidFill>
            <a:schemeClr val="bg1">
              <a:lumMod val="75000"/>
            </a:schemeClr>
          </a:solidFill>
          <a:ln>
            <a:noFill/>
          </a:ln>
        </p:spPr>
        <p:txBody>
          <a:bodyPr wrap="square" rtlCol="0">
            <a:spAutoFit/>
          </a:bodyPr>
          <a:lstStyle/>
          <a:p>
            <a:pPr algn="ctr"/>
            <a:r>
              <a:rPr lang="en-GB" sz="1866" dirty="0">
                <a:solidFill>
                  <a:schemeClr val="bg1"/>
                </a:solidFill>
              </a:rPr>
              <a:t>Couples to</a:t>
            </a:r>
          </a:p>
        </p:txBody>
      </p:sp>
      <p:sp>
        <p:nvSpPr>
          <p:cNvPr id="210" name="TextBox 209">
            <a:extLst>
              <a:ext uri="{FF2B5EF4-FFF2-40B4-BE49-F238E27FC236}">
                <a16:creationId xmlns:a16="http://schemas.microsoft.com/office/drawing/2014/main" id="{114166C9-99CB-4EE6-8D91-76A63ADA1945}"/>
              </a:ext>
            </a:extLst>
          </p:cNvPr>
          <p:cNvSpPr txBox="1"/>
          <p:nvPr/>
        </p:nvSpPr>
        <p:spPr>
          <a:xfrm>
            <a:off x="2109475" y="3277861"/>
            <a:ext cx="5991362" cy="753788"/>
          </a:xfrm>
          <a:prstGeom prst="rightArrow">
            <a:avLst/>
          </a:prstGeom>
          <a:solidFill>
            <a:schemeClr val="bg1">
              <a:lumMod val="75000"/>
            </a:schemeClr>
          </a:solidFill>
          <a:ln>
            <a:noFill/>
          </a:ln>
        </p:spPr>
        <p:txBody>
          <a:bodyPr wrap="square" rtlCol="0">
            <a:spAutoFit/>
          </a:bodyPr>
          <a:lstStyle/>
          <a:p>
            <a:pPr algn="ctr"/>
            <a:r>
              <a:rPr lang="en-GB" sz="1866" dirty="0">
                <a:solidFill>
                  <a:schemeClr val="bg1"/>
                </a:solidFill>
              </a:rPr>
              <a:t>Input</a:t>
            </a:r>
          </a:p>
        </p:txBody>
      </p:sp>
      <p:sp>
        <p:nvSpPr>
          <p:cNvPr id="211" name="TextBox 210">
            <a:extLst>
              <a:ext uri="{FF2B5EF4-FFF2-40B4-BE49-F238E27FC236}">
                <a16:creationId xmlns:a16="http://schemas.microsoft.com/office/drawing/2014/main" id="{C31A3DB1-85C5-4AB3-A7AB-B89612624C89}"/>
              </a:ext>
            </a:extLst>
          </p:cNvPr>
          <p:cNvSpPr txBox="1"/>
          <p:nvPr/>
        </p:nvSpPr>
        <p:spPr>
          <a:xfrm>
            <a:off x="346582" y="4412441"/>
            <a:ext cx="4167768" cy="1938992"/>
          </a:xfrm>
          <a:prstGeom prst="rect">
            <a:avLst/>
          </a:prstGeom>
          <a:noFill/>
          <a:ln>
            <a:noFill/>
          </a:ln>
        </p:spPr>
        <p:txBody>
          <a:bodyPr wrap="square" rtlCol="0">
            <a:spAutoFit/>
          </a:bodyPr>
          <a:lstStyle/>
          <a:p>
            <a:pPr marL="380905" indent="-380905">
              <a:buFont typeface="Arial" panose="020B0604020202020204" pitchFamily="34" charset="0"/>
              <a:buChar char="•"/>
            </a:pPr>
            <a:r>
              <a:rPr lang="en-GB" sz="2000" dirty="0"/>
              <a:t>Radial velocity</a:t>
            </a:r>
          </a:p>
          <a:p>
            <a:pPr marL="380905" indent="-380905">
              <a:buFont typeface="Arial" panose="020B0604020202020204" pitchFamily="34" charset="0"/>
              <a:buChar char="•"/>
            </a:pPr>
            <a:r>
              <a:rPr lang="en-GB" sz="2000" dirty="0"/>
              <a:t>Lidar location</a:t>
            </a:r>
          </a:p>
          <a:p>
            <a:pPr marL="380905" indent="-380905">
              <a:buFont typeface="Arial" panose="020B0604020202020204" pitchFamily="34" charset="0"/>
              <a:buChar char="•"/>
            </a:pPr>
            <a:r>
              <a:rPr lang="en-GB" sz="2000" dirty="0"/>
              <a:t>Azimuth and elevation angles</a:t>
            </a:r>
          </a:p>
          <a:p>
            <a:pPr marL="380905" indent="-380905">
              <a:buFont typeface="Arial" panose="020B0604020202020204" pitchFamily="34" charset="0"/>
              <a:buChar char="•"/>
            </a:pPr>
            <a:r>
              <a:rPr lang="en-GB" sz="2000" dirty="0"/>
              <a:t>Range, probe volume geometry</a:t>
            </a:r>
          </a:p>
          <a:p>
            <a:pPr marL="380905" indent="-380905">
              <a:buFont typeface="Arial" panose="020B0604020202020204" pitchFamily="34" charset="0"/>
              <a:buChar char="•"/>
            </a:pPr>
            <a:r>
              <a:rPr lang="en-GB" sz="2000" dirty="0"/>
              <a:t>Scan geometry</a:t>
            </a:r>
          </a:p>
          <a:p>
            <a:pPr marL="380905" indent="-380905">
              <a:buFont typeface="Arial" panose="020B0604020202020204" pitchFamily="34" charset="0"/>
              <a:buChar char="•"/>
            </a:pPr>
            <a:r>
              <a:rPr lang="en-GB" sz="2000" dirty="0"/>
              <a:t>Measurement volume</a:t>
            </a:r>
          </a:p>
        </p:txBody>
      </p:sp>
      <p:sp>
        <p:nvSpPr>
          <p:cNvPr id="212" name="TextBox 211">
            <a:extLst>
              <a:ext uri="{FF2B5EF4-FFF2-40B4-BE49-F238E27FC236}">
                <a16:creationId xmlns:a16="http://schemas.microsoft.com/office/drawing/2014/main" id="{553546C4-BF20-4B7C-B1D1-596C4ED77649}"/>
              </a:ext>
            </a:extLst>
          </p:cNvPr>
          <p:cNvSpPr txBox="1"/>
          <p:nvPr/>
        </p:nvSpPr>
        <p:spPr>
          <a:xfrm>
            <a:off x="3914515" y="1547848"/>
            <a:ext cx="5569774" cy="1631216"/>
          </a:xfrm>
          <a:prstGeom prst="rect">
            <a:avLst/>
          </a:prstGeom>
          <a:noFill/>
          <a:ln>
            <a:solidFill>
              <a:srgbClr val="00B050"/>
            </a:solidFill>
          </a:ln>
        </p:spPr>
        <p:txBody>
          <a:bodyPr wrap="square" rtlCol="0">
            <a:spAutoFit/>
          </a:bodyPr>
          <a:lstStyle/>
          <a:p>
            <a:r>
              <a:rPr lang="en-GB" sz="2000" dirty="0">
                <a:solidFill>
                  <a:srgbClr val="00B050"/>
                </a:solidFill>
              </a:rPr>
              <a:t>But there is no need to replicate the limitations of met mast data. </a:t>
            </a:r>
            <a:r>
              <a:rPr lang="en-GB" sz="2000" i="1" dirty="0">
                <a:solidFill>
                  <a:srgbClr val="00B050"/>
                </a:solidFill>
              </a:rPr>
              <a:t>Minimum uncertainty </a:t>
            </a:r>
            <a:r>
              <a:rPr lang="en-GB" sz="2000" dirty="0">
                <a:solidFill>
                  <a:srgbClr val="00B050"/>
                </a:solidFill>
              </a:rPr>
              <a:t>is achieved by directly validating CFD with lidar. The main source of error in lidar measurements is WFR that is </a:t>
            </a:r>
            <a:r>
              <a:rPr lang="en-GB" sz="2000" i="1" dirty="0">
                <a:solidFill>
                  <a:srgbClr val="00B050"/>
                </a:solidFill>
              </a:rPr>
              <a:t>only</a:t>
            </a:r>
            <a:r>
              <a:rPr lang="en-GB" sz="2000" dirty="0">
                <a:solidFill>
                  <a:srgbClr val="00B050"/>
                </a:solidFill>
              </a:rPr>
              <a:t> adopted to create mast equivalent data</a:t>
            </a:r>
          </a:p>
        </p:txBody>
      </p:sp>
      <p:sp>
        <p:nvSpPr>
          <p:cNvPr id="213" name="TextBox 212">
            <a:extLst>
              <a:ext uri="{FF2B5EF4-FFF2-40B4-BE49-F238E27FC236}">
                <a16:creationId xmlns:a16="http://schemas.microsoft.com/office/drawing/2014/main" id="{648BD047-39EE-4939-ABA5-9661CC6D5F0A}"/>
              </a:ext>
            </a:extLst>
          </p:cNvPr>
          <p:cNvSpPr txBox="1"/>
          <p:nvPr/>
        </p:nvSpPr>
        <p:spPr>
          <a:xfrm>
            <a:off x="4616795" y="4449042"/>
            <a:ext cx="4636180" cy="1938992"/>
          </a:xfrm>
          <a:prstGeom prst="rect">
            <a:avLst/>
          </a:prstGeom>
          <a:noFill/>
          <a:ln>
            <a:solidFill>
              <a:srgbClr val="00B050"/>
            </a:solidFill>
          </a:ln>
        </p:spPr>
        <p:txBody>
          <a:bodyPr wrap="square" rtlCol="0">
            <a:spAutoFit/>
          </a:bodyPr>
          <a:lstStyle/>
          <a:p>
            <a:r>
              <a:rPr lang="en-GB" sz="2000" dirty="0">
                <a:solidFill>
                  <a:srgbClr val="00B050"/>
                </a:solidFill>
              </a:rPr>
              <a:t>E.g. don’t measure Turbulence Intensity. Validate turbulence closure conditions in the CFD. Don’t measure shear exponents. Characterise complex shear and the directional, diurnal, seasonal and height prevalence of stability effects</a:t>
            </a:r>
          </a:p>
        </p:txBody>
      </p:sp>
      <p:sp>
        <p:nvSpPr>
          <p:cNvPr id="214" name="Slide Number Placeholder 11">
            <a:extLst>
              <a:ext uri="{FF2B5EF4-FFF2-40B4-BE49-F238E27FC236}">
                <a16:creationId xmlns:a16="http://schemas.microsoft.com/office/drawing/2014/main" id="{3CF944F5-7D3D-4B4C-B56B-1B92EF5A86A1}"/>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16</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
        <p:nvSpPr>
          <p:cNvPr id="67" name="Title 5">
            <a:extLst>
              <a:ext uri="{FF2B5EF4-FFF2-40B4-BE49-F238E27FC236}">
                <a16:creationId xmlns:a16="http://schemas.microsoft.com/office/drawing/2014/main" id="{360B0366-9666-4617-BA85-B2B5746A3028}"/>
              </a:ext>
            </a:extLst>
          </p:cNvPr>
          <p:cNvSpPr>
            <a:spLocks noGrp="1"/>
          </p:cNvSpPr>
          <p:nvPr>
            <p:ph type="title"/>
          </p:nvPr>
        </p:nvSpPr>
        <p:spPr>
          <a:xfrm>
            <a:off x="457073" y="366920"/>
            <a:ext cx="10597071" cy="1143000"/>
          </a:xfrm>
        </p:spPr>
        <p:txBody>
          <a:bodyPr>
            <a:noAutofit/>
          </a:bodyPr>
          <a:lstStyle/>
          <a:p>
            <a:pPr>
              <a:lnSpc>
                <a:spcPct val="100000"/>
              </a:lnSpc>
            </a:pPr>
            <a:r>
              <a:rPr lang="en-GB" dirty="0"/>
              <a:t>Lidar and the Integration of Wind Data Into Digital Workflows</a:t>
            </a:r>
            <a:br>
              <a:rPr lang="en-GB" dirty="0"/>
            </a:br>
            <a:r>
              <a:rPr lang="en-GB" dirty="0"/>
              <a:t>(See Talk in Session 1.29)</a:t>
            </a:r>
            <a:endParaRPr lang="en-US" dirty="0"/>
          </a:p>
        </p:txBody>
      </p:sp>
    </p:spTree>
    <p:extLst>
      <p:ext uri="{BB962C8B-B14F-4D97-AF65-F5344CB8AC3E}">
        <p14:creationId xmlns:p14="http://schemas.microsoft.com/office/powerpoint/2010/main" val="340306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Financial innovation</a:t>
            </a:r>
          </a:p>
        </p:txBody>
      </p:sp>
      <p:sp>
        <p:nvSpPr>
          <p:cNvPr id="7" name="Text Placeholder 6"/>
          <p:cNvSpPr>
            <a:spLocks noGrp="1"/>
          </p:cNvSpPr>
          <p:nvPr>
            <p:ph type="body" sz="quarter" idx="15"/>
          </p:nvPr>
        </p:nvSpPr>
        <p:spPr>
          <a:xfrm>
            <a:off x="455612" y="1174756"/>
            <a:ext cx="11276141" cy="5334113"/>
          </a:xfrm>
        </p:spPr>
        <p:txBody>
          <a:bodyPr/>
          <a:lstStyle/>
          <a:p>
            <a:endParaRPr lang="en-GB" sz="2800" dirty="0"/>
          </a:p>
          <a:p>
            <a:r>
              <a:rPr lang="en-GB" sz="2800" dirty="0"/>
              <a:t>Can we make offshore wind as attractive as offshore tax havens to investors and fund managers in order to access the levels of capital requiring "reallocation"?</a:t>
            </a:r>
          </a:p>
          <a:p>
            <a:endParaRPr lang="en-GB" sz="2800" dirty="0"/>
          </a:p>
          <a:p>
            <a:r>
              <a:rPr lang="en-GB" sz="2800" dirty="0"/>
              <a:t>"Investing in cutting CO</a:t>
            </a:r>
            <a:r>
              <a:rPr lang="en-GB" sz="2800" baseline="-25000" dirty="0"/>
              <a:t>2</a:t>
            </a:r>
            <a:r>
              <a:rPr lang="en-GB" sz="2800" dirty="0"/>
              <a:t> emissions is akin to investing in bonds on the financial front. In fact, if we think of CO</a:t>
            </a:r>
            <a:r>
              <a:rPr lang="en-GB" sz="2800" baseline="-25000" dirty="0"/>
              <a:t>2</a:t>
            </a:r>
            <a:r>
              <a:rPr lang="en-GB" sz="2800" dirty="0"/>
              <a:t> in the atmosphere as an asset (albeit one with negative returns), then the issue becomes much clearer“*  </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17</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
        <p:nvSpPr>
          <p:cNvPr id="3" name="TextBox 2">
            <a:extLst>
              <a:ext uri="{FF2B5EF4-FFF2-40B4-BE49-F238E27FC236}">
                <a16:creationId xmlns:a16="http://schemas.microsoft.com/office/drawing/2014/main" id="{FDE93DE7-8E7A-46EC-8AC4-112A930E45C1}"/>
              </a:ext>
            </a:extLst>
          </p:cNvPr>
          <p:cNvSpPr txBox="1"/>
          <p:nvPr/>
        </p:nvSpPr>
        <p:spPr>
          <a:xfrm>
            <a:off x="731497" y="5405933"/>
            <a:ext cx="10703443" cy="1015663"/>
          </a:xfrm>
          <a:prstGeom prst="rect">
            <a:avLst/>
          </a:prstGeom>
          <a:noFill/>
        </p:spPr>
        <p:txBody>
          <a:bodyPr wrap="none" rtlCol="0">
            <a:spAutoFit/>
          </a:bodyPr>
          <a:lstStyle/>
          <a:p>
            <a:r>
              <a:rPr lang="en-GB" sz="2000" dirty="0"/>
              <a:t>*"What changed my mind about climate change," 21st May 2019, The Bulwark</a:t>
            </a:r>
          </a:p>
          <a:p>
            <a:r>
              <a:rPr lang="en-GB" sz="2000" dirty="0"/>
              <a:t>Jerry Taylor, President, </a:t>
            </a:r>
            <a:r>
              <a:rPr lang="en-GB" sz="2000" dirty="0" err="1"/>
              <a:t>Niskanen</a:t>
            </a:r>
            <a:r>
              <a:rPr lang="en-GB" sz="2000" dirty="0"/>
              <a:t> </a:t>
            </a:r>
            <a:r>
              <a:rPr lang="en-GB" sz="2000" dirty="0" err="1"/>
              <a:t>Center</a:t>
            </a:r>
            <a:r>
              <a:rPr lang="en-GB" sz="2000" dirty="0"/>
              <a:t>, Former VP, Cato Institute, and former climate change </a:t>
            </a:r>
            <a:r>
              <a:rPr lang="en-GB" sz="2000" dirty="0" err="1"/>
              <a:t>skeptic</a:t>
            </a:r>
            <a:endParaRPr lang="en-GB" sz="2000" dirty="0"/>
          </a:p>
          <a:p>
            <a:r>
              <a:rPr lang="en-GB" sz="2000" dirty="0"/>
              <a:t>https://thebulwark.com/what-changed-my-mind-about-climate-change/</a:t>
            </a:r>
          </a:p>
        </p:txBody>
      </p:sp>
    </p:spTree>
    <p:extLst>
      <p:ext uri="{BB962C8B-B14F-4D97-AF65-F5344CB8AC3E}">
        <p14:creationId xmlns:p14="http://schemas.microsoft.com/office/powerpoint/2010/main" val="283277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Financial innovation</a:t>
            </a:r>
          </a:p>
        </p:txBody>
      </p:sp>
      <p:sp>
        <p:nvSpPr>
          <p:cNvPr id="7" name="Text Placeholder 6"/>
          <p:cNvSpPr>
            <a:spLocks noGrp="1"/>
          </p:cNvSpPr>
          <p:nvPr>
            <p:ph type="body" sz="quarter" idx="15"/>
          </p:nvPr>
        </p:nvSpPr>
        <p:spPr>
          <a:xfrm>
            <a:off x="455612" y="1174756"/>
            <a:ext cx="11276141" cy="5334113"/>
          </a:xfrm>
        </p:spPr>
        <p:txBody>
          <a:bodyPr/>
          <a:lstStyle/>
          <a:p>
            <a:r>
              <a:rPr lang="en-GB" sz="2800" dirty="0"/>
              <a:t>All our existing activity incurs a negative yield we have simply ignored, and will now be expressed as risk and increased insurance premiums as a consequence?</a:t>
            </a:r>
          </a:p>
          <a:p>
            <a:r>
              <a:rPr lang="en-GB" sz="2800" dirty="0"/>
              <a:t>Can we price in the negative yield of CO</a:t>
            </a:r>
            <a:r>
              <a:rPr lang="en-GB" sz="2800" baseline="-25000" dirty="0"/>
              <a:t>2</a:t>
            </a:r>
            <a:r>
              <a:rPr lang="en-GB" sz="2800" dirty="0"/>
              <a:t>, so have a carbon price offset to a green certified bond, or somehow reflect a differential due to reduction of the negative yield rather than increase of the positive yield</a:t>
            </a:r>
          </a:p>
          <a:p>
            <a:r>
              <a:rPr lang="en-GB" sz="2800" dirty="0"/>
              <a:t>Can we exploit newly established realism about project uncertainty to achieve radical reductions in project uncertainty to support the development of an instrument based around “short-selling” of future production with negligible long term incremental cost to fund immediate needs for capital expenditure?</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18</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spTree>
    <p:extLst>
      <p:ext uri="{BB962C8B-B14F-4D97-AF65-F5344CB8AC3E}">
        <p14:creationId xmlns:p14="http://schemas.microsoft.com/office/powerpoint/2010/main" val="18374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1A3179-C8DF-1149-9CA8-A06183FF2184}"/>
              </a:ext>
            </a:extLst>
          </p:cNvPr>
          <p:cNvSpPr>
            <a:spLocks noGrp="1"/>
          </p:cNvSpPr>
          <p:nvPr>
            <p:ph type="title"/>
          </p:nvPr>
        </p:nvSpPr>
        <p:spPr>
          <a:xfrm>
            <a:off x="739639" y="631748"/>
            <a:ext cx="6836817" cy="1143000"/>
          </a:xfrm>
        </p:spPr>
        <p:txBody>
          <a:bodyPr/>
          <a:lstStyle/>
          <a:p>
            <a:r>
              <a:rPr lang="en-US" dirty="0"/>
              <a:t>Conclusion: the wealth of nations </a:t>
            </a:r>
          </a:p>
        </p:txBody>
      </p:sp>
      <p:sp>
        <p:nvSpPr>
          <p:cNvPr id="5" name="Slide Number Placeholder 11">
            <a:extLst>
              <a:ext uri="{FF2B5EF4-FFF2-40B4-BE49-F238E27FC236}">
                <a16:creationId xmlns:a16="http://schemas.microsoft.com/office/drawing/2014/main" id="{3DC0185B-0FB3-4694-9CFA-3D2E87E533B1}"/>
              </a:ext>
            </a:extLst>
          </p:cNvPr>
          <p:cNvSpPr>
            <a:spLocks noGrp="1"/>
          </p:cNvSpPr>
          <p:nvPr>
            <p:ph type="sldNum" sz="quarter" idx="4"/>
          </p:nvPr>
        </p:nvSpPr>
        <p:spPr>
          <a:xfrm>
            <a:off x="11457382" y="6508870"/>
            <a:ext cx="115416"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chemeClr val="bg1"/>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19</a:t>
            </a:fld>
            <a:endParaRPr kumimoji="0" lang="en-US" sz="900" b="1" i="0" u="none" strike="noStrike" kern="1200" cap="none" spc="0" normalizeH="0" baseline="0" noProof="0" dirty="0">
              <a:ln>
                <a:noFill/>
              </a:ln>
              <a:solidFill>
                <a:schemeClr val="bg1"/>
              </a:solidFill>
              <a:effectLst/>
              <a:uLnTx/>
              <a:uFillTx/>
              <a:latin typeface="Calibri" panose="020F0502020204030204"/>
            </a:endParaRPr>
          </a:p>
        </p:txBody>
      </p:sp>
      <p:sp>
        <p:nvSpPr>
          <p:cNvPr id="7" name="Text Placeholder 6">
            <a:extLst>
              <a:ext uri="{FF2B5EF4-FFF2-40B4-BE49-F238E27FC236}">
                <a16:creationId xmlns:a16="http://schemas.microsoft.com/office/drawing/2014/main" id="{8570E585-00B6-F748-B133-03C223D37FE9}"/>
              </a:ext>
            </a:extLst>
          </p:cNvPr>
          <p:cNvSpPr>
            <a:spLocks noGrp="1"/>
          </p:cNvSpPr>
          <p:nvPr>
            <p:ph type="body" sz="quarter" idx="15"/>
          </p:nvPr>
        </p:nvSpPr>
        <p:spPr>
          <a:xfrm>
            <a:off x="613954" y="1347673"/>
            <a:ext cx="11119259" cy="4907070"/>
          </a:xfrm>
        </p:spPr>
        <p:txBody>
          <a:bodyPr/>
          <a:lstStyle/>
          <a:p>
            <a:pPr>
              <a:lnSpc>
                <a:spcPct val="150000"/>
              </a:lnSpc>
              <a:buClr>
                <a:schemeClr val="bg1"/>
              </a:buClr>
            </a:pPr>
            <a:r>
              <a:rPr lang="en-GB" sz="2400" dirty="0">
                <a:solidFill>
                  <a:schemeClr val="bg1"/>
                </a:solidFill>
              </a:rPr>
              <a:t>Wealth is a fiction we tell ourselves to maintain privilege. "Wealth" is the word we use to describe what we generate and accumulate to confer and preserve that privilege. We quantify it. We have bank balances and portfolios of assets. </a:t>
            </a:r>
          </a:p>
          <a:p>
            <a:pPr>
              <a:lnSpc>
                <a:spcPct val="150000"/>
              </a:lnSpc>
              <a:buClr>
                <a:schemeClr val="bg1"/>
              </a:buClr>
            </a:pPr>
            <a:r>
              <a:rPr lang="en-GB" sz="2400" dirty="0">
                <a:solidFill>
                  <a:schemeClr val="bg1"/>
                </a:solidFill>
              </a:rPr>
              <a:t>In a healthy society this fiction is accepted: privilege is seen as a reward for being socially useful in some way. We pay people more when we value their efforts more in relation to our shared priorities. </a:t>
            </a:r>
          </a:p>
          <a:p>
            <a:pPr>
              <a:lnSpc>
                <a:spcPct val="150000"/>
              </a:lnSpc>
              <a:buClr>
                <a:schemeClr val="bg1"/>
              </a:buClr>
            </a:pPr>
            <a:r>
              <a:rPr lang="en-GB" sz="2400" dirty="0">
                <a:solidFill>
                  <a:schemeClr val="bg1"/>
                </a:solidFill>
              </a:rPr>
              <a:t>But wealth is not quantifiable in any static sense because there is no permanent way to represent wealth. All ways of generating value undermines its own preservation.</a:t>
            </a:r>
            <a:endParaRPr lang="en-US" sz="2100" dirty="0">
              <a:solidFill>
                <a:schemeClr val="bg1"/>
              </a:solidFill>
            </a:endParaRPr>
          </a:p>
        </p:txBody>
      </p:sp>
    </p:spTree>
    <p:extLst>
      <p:ext uri="{BB962C8B-B14F-4D97-AF65-F5344CB8AC3E}">
        <p14:creationId xmlns:p14="http://schemas.microsoft.com/office/powerpoint/2010/main" val="288629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gs>
            <a:gs pos="75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7" name="Group 33"/>
          <p:cNvGrpSpPr>
            <a:grpSpLocks/>
          </p:cNvGrpSpPr>
          <p:nvPr/>
        </p:nvGrpSpPr>
        <p:grpSpPr bwMode="auto">
          <a:xfrm>
            <a:off x="3372731" y="247885"/>
            <a:ext cx="2624140" cy="1443039"/>
            <a:chOff x="964" y="1054"/>
            <a:chExt cx="1653" cy="909"/>
          </a:xfrm>
        </p:grpSpPr>
        <p:sp>
          <p:nvSpPr>
            <p:cNvPr id="18" name="WordArt 31"/>
            <p:cNvSpPr>
              <a:spLocks noChangeArrowheads="1" noChangeShapeType="1" noTextEdit="1"/>
            </p:cNvSpPr>
            <p:nvPr/>
          </p:nvSpPr>
          <p:spPr bwMode="auto">
            <a:xfrm>
              <a:off x="964" y="1054"/>
              <a:ext cx="1593" cy="63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a:noFill/>
                  </a:ln>
                  <a:solidFill>
                    <a:srgbClr val="BDBAB4"/>
                  </a:solidFill>
                  <a:effectLst/>
                  <a:uLnTx/>
                  <a:uFillTx/>
                  <a:latin typeface="Calibri"/>
                  <a:ea typeface="Arial Black"/>
                  <a:cs typeface="Arial Black"/>
                </a:rPr>
                <a:t>$3.4B</a:t>
              </a:r>
            </a:p>
          </p:txBody>
        </p:sp>
        <p:sp>
          <p:nvSpPr>
            <p:cNvPr id="19" name="Text Box 32"/>
            <p:cNvSpPr txBox="1">
              <a:spLocks noChangeArrowheads="1"/>
            </p:cNvSpPr>
            <p:nvPr/>
          </p:nvSpPr>
          <p:spPr bwMode="auto">
            <a:xfrm>
              <a:off x="1060" y="1626"/>
              <a:ext cx="1557" cy="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2017 revenue</a:t>
              </a:r>
            </a:p>
          </p:txBody>
        </p:sp>
      </p:grpSp>
      <p:grpSp>
        <p:nvGrpSpPr>
          <p:cNvPr id="27" name="Group 26"/>
          <p:cNvGrpSpPr/>
          <p:nvPr/>
        </p:nvGrpSpPr>
        <p:grpSpPr>
          <a:xfrm>
            <a:off x="8990012" y="4007416"/>
            <a:ext cx="2426626" cy="2012383"/>
            <a:chOff x="4736967" y="3084889"/>
            <a:chExt cx="1768739" cy="1466802"/>
          </a:xfrm>
        </p:grpSpPr>
        <p:sp>
          <p:nvSpPr>
            <p:cNvPr id="28" name="WordArt 6"/>
            <p:cNvSpPr>
              <a:spLocks noChangeArrowheads="1" noChangeShapeType="1" noTextEdit="1"/>
            </p:cNvSpPr>
            <p:nvPr/>
          </p:nvSpPr>
          <p:spPr bwMode="auto">
            <a:xfrm>
              <a:off x="4888791" y="3084889"/>
              <a:ext cx="1501918" cy="8429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a:noFill/>
                  </a:ln>
                  <a:solidFill>
                    <a:srgbClr val="BDBAB4"/>
                  </a:solidFill>
                  <a:effectLst/>
                  <a:uLnTx/>
                  <a:uFillTx/>
                  <a:latin typeface="Calibri"/>
                  <a:ea typeface="Arial Black"/>
                  <a:cs typeface="Arial Black"/>
                </a:rPr>
                <a:t>7,000</a:t>
              </a:r>
            </a:p>
          </p:txBody>
        </p:sp>
        <p:sp>
          <p:nvSpPr>
            <p:cNvPr id="29" name="Text Box 7"/>
            <p:cNvSpPr txBox="1">
              <a:spLocks noChangeArrowheads="1"/>
            </p:cNvSpPr>
            <p:nvPr/>
          </p:nvSpPr>
          <p:spPr bwMode="auto">
            <a:xfrm>
              <a:off x="4736967" y="3945987"/>
              <a:ext cx="1768739" cy="605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ctr" defTabSz="1218987" rtl="0" eaLnBrk="1" fontAlgn="auto" latinLnBrk="0" hangingPunct="1">
                <a:lnSpc>
                  <a:spcPct val="8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active projects</a:t>
              </a:r>
              <a:br>
                <a:rPr kumimoji="0" lang="en-US" sz="2800" b="0" i="0" u="none" strike="noStrike" kern="1200" cap="none" spc="0" normalizeH="0" baseline="0" noProof="0" dirty="0">
                  <a:ln>
                    <a:noFill/>
                  </a:ln>
                  <a:solidFill>
                    <a:prstClr val="white"/>
                  </a:solidFill>
                  <a:effectLst/>
                  <a:uLnTx/>
                  <a:uFillTx/>
                  <a:latin typeface="Calibri"/>
                  <a:ea typeface="+mn-ea"/>
                  <a:cs typeface="+mn-cs"/>
                </a:rPr>
              </a:br>
              <a:r>
                <a:rPr kumimoji="0" lang="en-US" sz="3200" b="1" i="0" u="none" strike="noStrike" kern="1200" cap="none" spc="0" normalizeH="0" baseline="0" noProof="0" dirty="0">
                  <a:ln>
                    <a:noFill/>
                  </a:ln>
                  <a:solidFill>
                    <a:prstClr val="white"/>
                  </a:solidFill>
                  <a:effectLst/>
                  <a:uLnTx/>
                  <a:uFillTx/>
                  <a:latin typeface="Calibri"/>
                  <a:ea typeface="+mn-ea"/>
                  <a:cs typeface="+mn-cs"/>
                </a:rPr>
                <a:t>WORLDWIDE</a:t>
              </a:r>
            </a:p>
          </p:txBody>
        </p:sp>
      </p:grpSp>
      <p:grpSp>
        <p:nvGrpSpPr>
          <p:cNvPr id="4" name="Group 3"/>
          <p:cNvGrpSpPr/>
          <p:nvPr/>
        </p:nvGrpSpPr>
        <p:grpSpPr>
          <a:xfrm>
            <a:off x="544529" y="4460351"/>
            <a:ext cx="1665623" cy="2029301"/>
            <a:chOff x="9334500" y="3648600"/>
            <a:chExt cx="2252661" cy="2744514"/>
          </a:xfrm>
        </p:grpSpPr>
        <p:grpSp>
          <p:nvGrpSpPr>
            <p:cNvPr id="24" name="Group 18"/>
            <p:cNvGrpSpPr>
              <a:grpSpLocks/>
            </p:cNvGrpSpPr>
            <p:nvPr/>
          </p:nvGrpSpPr>
          <p:grpSpPr bwMode="auto">
            <a:xfrm>
              <a:off x="9334500" y="3648600"/>
              <a:ext cx="2252661" cy="1212802"/>
              <a:chOff x="3386" y="1078"/>
              <a:chExt cx="1419" cy="776"/>
            </a:xfrm>
          </p:grpSpPr>
          <p:sp>
            <p:nvSpPr>
              <p:cNvPr id="25" name="WordArt 19"/>
              <p:cNvSpPr>
                <a:spLocks noChangeArrowheads="1" noChangeShapeType="1" noTextEdit="1"/>
              </p:cNvSpPr>
              <p:nvPr/>
            </p:nvSpPr>
            <p:spPr bwMode="auto">
              <a:xfrm>
                <a:off x="3505" y="1078"/>
                <a:ext cx="1300" cy="53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a:ln>
                      <a:noFill/>
                    </a:ln>
                    <a:solidFill>
                      <a:srgbClr val="BDBAB4"/>
                    </a:solidFill>
                    <a:effectLst/>
                    <a:uLnTx/>
                    <a:uFillTx/>
                    <a:latin typeface="Calibri"/>
                    <a:ea typeface="Arial Black"/>
                    <a:cs typeface="Arial Black"/>
                  </a:rPr>
                  <a:t>10,000</a:t>
                </a:r>
                <a:endParaRPr kumimoji="0" lang="en-US" sz="3600" b="1" i="0" u="none" strike="noStrike" kern="10" cap="none" spc="0" normalizeH="0" baseline="0" noProof="0" dirty="0">
                  <a:ln>
                    <a:noFill/>
                  </a:ln>
                  <a:solidFill>
                    <a:srgbClr val="BDBAB4"/>
                  </a:solidFill>
                  <a:effectLst/>
                  <a:uLnTx/>
                  <a:uFillTx/>
                  <a:latin typeface="Calibri"/>
                  <a:ea typeface="Arial Black"/>
                  <a:cs typeface="Arial Black"/>
                </a:endParaRPr>
              </a:p>
            </p:txBody>
          </p:sp>
          <p:sp>
            <p:nvSpPr>
              <p:cNvPr id="26" name="Text Box 20"/>
              <p:cNvSpPr txBox="1">
                <a:spLocks noChangeArrowheads="1"/>
              </p:cNvSpPr>
              <p:nvPr/>
            </p:nvSpPr>
            <p:spPr bwMode="auto">
              <a:xfrm>
                <a:off x="3386" y="1582"/>
                <a:ext cx="1179" cy="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professionals</a:t>
                </a:r>
              </a:p>
            </p:txBody>
          </p:sp>
        </p:gr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5892" y="4905082"/>
              <a:ext cx="1488033" cy="1488032"/>
            </a:xfrm>
            <a:prstGeom prst="rect">
              <a:avLst/>
            </a:prstGeom>
          </p:spPr>
        </p:pic>
      </p:grpSp>
      <p:grpSp>
        <p:nvGrpSpPr>
          <p:cNvPr id="30" name="Group 29"/>
          <p:cNvGrpSpPr/>
          <p:nvPr/>
        </p:nvGrpSpPr>
        <p:grpSpPr>
          <a:xfrm>
            <a:off x="6964635" y="464856"/>
            <a:ext cx="4028477" cy="2437174"/>
            <a:chOff x="4494886" y="271093"/>
            <a:chExt cx="4028477" cy="2437174"/>
          </a:xfrm>
        </p:grpSpPr>
        <p:grpSp>
          <p:nvGrpSpPr>
            <p:cNvPr id="31" name="Group 8"/>
            <p:cNvGrpSpPr>
              <a:grpSpLocks/>
            </p:cNvGrpSpPr>
            <p:nvPr/>
          </p:nvGrpSpPr>
          <p:grpSpPr bwMode="auto">
            <a:xfrm>
              <a:off x="4494886" y="271093"/>
              <a:ext cx="3848892" cy="2437174"/>
              <a:chOff x="3572" y="2009"/>
              <a:chExt cx="1887" cy="1172"/>
            </a:xfrm>
          </p:grpSpPr>
          <p:sp>
            <p:nvSpPr>
              <p:cNvPr id="32" name="WordArt 9"/>
              <p:cNvSpPr>
                <a:spLocks noChangeArrowheads="1" noChangeShapeType="1" noTextEdit="1"/>
              </p:cNvSpPr>
              <p:nvPr/>
            </p:nvSpPr>
            <p:spPr bwMode="auto">
              <a:xfrm>
                <a:off x="3572" y="2190"/>
                <a:ext cx="571" cy="9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a:noFill/>
                    </a:ln>
                    <a:solidFill>
                      <a:srgbClr val="00A2E5"/>
                    </a:solidFill>
                    <a:effectLst/>
                    <a:uLnTx/>
                    <a:uFillTx/>
                    <a:latin typeface="Calibri"/>
                    <a:ea typeface="Calibri" charset="0"/>
                    <a:cs typeface="Calibri" charset="0"/>
                  </a:rPr>
                  <a:t>6</a:t>
                </a:r>
              </a:p>
            </p:txBody>
          </p:sp>
          <p:sp>
            <p:nvSpPr>
              <p:cNvPr id="33" name="Text Box 10"/>
              <p:cNvSpPr txBox="1">
                <a:spLocks noChangeArrowheads="1"/>
              </p:cNvSpPr>
              <p:nvPr/>
            </p:nvSpPr>
            <p:spPr bwMode="auto">
              <a:xfrm>
                <a:off x="4234" y="2009"/>
                <a:ext cx="89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Calibri" charset="0"/>
                    <a:cs typeface="Calibri" charset="0"/>
                  </a:rPr>
                  <a:t>projects on</a:t>
                </a:r>
              </a:p>
            </p:txBody>
          </p:sp>
          <p:sp>
            <p:nvSpPr>
              <p:cNvPr id="34" name="Text Box 11"/>
              <p:cNvSpPr txBox="1">
                <a:spLocks noChangeArrowheads="1"/>
              </p:cNvSpPr>
              <p:nvPr/>
            </p:nvSpPr>
            <p:spPr bwMode="auto">
              <a:xfrm>
                <a:off x="4613" y="2950"/>
                <a:ext cx="84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Calibri" charset="0"/>
                    <a:cs typeface="Calibri" charset="0"/>
                  </a:rPr>
                  <a:t>continents</a:t>
                </a:r>
              </a:p>
            </p:txBody>
          </p:sp>
        </p:grpSp>
        <p:grpSp>
          <p:nvGrpSpPr>
            <p:cNvPr id="36" name="Group 35"/>
            <p:cNvGrpSpPr/>
            <p:nvPr/>
          </p:nvGrpSpPr>
          <p:grpSpPr>
            <a:xfrm>
              <a:off x="5630526" y="943371"/>
              <a:ext cx="2892837" cy="1402629"/>
              <a:chOff x="1148590" y="1811716"/>
              <a:chExt cx="6810535" cy="3355636"/>
            </a:xfrm>
            <a:solidFill>
              <a:schemeClr val="bg1"/>
            </a:solidFill>
          </p:grpSpPr>
          <p:sp>
            <p:nvSpPr>
              <p:cNvPr id="37" name="Freeform 36"/>
              <p:cNvSpPr>
                <a:spLocks/>
              </p:cNvSpPr>
              <p:nvPr/>
            </p:nvSpPr>
            <p:spPr bwMode="auto">
              <a:xfrm>
                <a:off x="3878319" y="2476226"/>
                <a:ext cx="199905" cy="97884"/>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8" name="Freeform 37"/>
              <p:cNvSpPr>
                <a:spLocks/>
              </p:cNvSpPr>
              <p:nvPr/>
            </p:nvSpPr>
            <p:spPr bwMode="auto">
              <a:xfrm>
                <a:off x="2951865" y="1811716"/>
                <a:ext cx="1155309" cy="861656"/>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9" name="Freeform 5"/>
              <p:cNvSpPr>
                <a:spLocks/>
              </p:cNvSpPr>
              <p:nvPr/>
            </p:nvSpPr>
            <p:spPr bwMode="auto">
              <a:xfrm>
                <a:off x="3201402" y="2900850"/>
                <a:ext cx="132350" cy="121322"/>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0" name="Freeform 35"/>
              <p:cNvSpPr>
                <a:spLocks/>
              </p:cNvSpPr>
              <p:nvPr/>
            </p:nvSpPr>
            <p:spPr bwMode="auto">
              <a:xfrm>
                <a:off x="3114546" y="2942210"/>
                <a:ext cx="45496" cy="22059"/>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1" name="Freeform 36"/>
              <p:cNvSpPr>
                <a:spLocks/>
              </p:cNvSpPr>
              <p:nvPr/>
            </p:nvSpPr>
            <p:spPr bwMode="auto">
              <a:xfrm>
                <a:off x="1897198" y="2918772"/>
                <a:ext cx="86855" cy="59282"/>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2" name="Freeform 58"/>
              <p:cNvSpPr>
                <a:spLocks/>
              </p:cNvSpPr>
              <p:nvPr/>
            </p:nvSpPr>
            <p:spPr bwMode="auto">
              <a:xfrm>
                <a:off x="2582387" y="3637050"/>
                <a:ext cx="68933" cy="77204"/>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3" name="Freeform 59"/>
              <p:cNvSpPr>
                <a:spLocks/>
              </p:cNvSpPr>
              <p:nvPr/>
            </p:nvSpPr>
            <p:spPr bwMode="auto">
              <a:xfrm>
                <a:off x="2640290" y="3626020"/>
                <a:ext cx="13786" cy="52389"/>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4" name="Freeform 60"/>
              <p:cNvSpPr>
                <a:spLocks/>
              </p:cNvSpPr>
              <p:nvPr/>
            </p:nvSpPr>
            <p:spPr bwMode="auto">
              <a:xfrm>
                <a:off x="2622368" y="3701846"/>
                <a:ext cx="41359" cy="27573"/>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5" name="Freeform 61"/>
              <p:cNvSpPr>
                <a:spLocks/>
              </p:cNvSpPr>
              <p:nvPr/>
            </p:nvSpPr>
            <p:spPr bwMode="auto">
              <a:xfrm>
                <a:off x="2637533" y="3675652"/>
                <a:ext cx="114428" cy="57903"/>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6" name="Freeform 62"/>
              <p:cNvSpPr>
                <a:spLocks/>
              </p:cNvSpPr>
              <p:nvPr/>
            </p:nvSpPr>
            <p:spPr bwMode="auto">
              <a:xfrm>
                <a:off x="2673378" y="3694953"/>
                <a:ext cx="77204" cy="79962"/>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7" name="Freeform 63"/>
              <p:cNvSpPr>
                <a:spLocks/>
              </p:cNvSpPr>
              <p:nvPr/>
            </p:nvSpPr>
            <p:spPr bwMode="auto">
              <a:xfrm>
                <a:off x="2702330" y="3768021"/>
                <a:ext cx="59281" cy="52389"/>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8" name="Freeform 64"/>
              <p:cNvSpPr>
                <a:spLocks/>
              </p:cNvSpPr>
              <p:nvPr/>
            </p:nvSpPr>
            <p:spPr bwMode="auto">
              <a:xfrm>
                <a:off x="2747825" y="3798352"/>
                <a:ext cx="122701" cy="45496"/>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9" name="Freeform 65"/>
              <p:cNvSpPr>
                <a:spLocks/>
              </p:cNvSpPr>
              <p:nvPr/>
            </p:nvSpPr>
            <p:spPr bwMode="auto">
              <a:xfrm>
                <a:off x="2721631" y="3532272"/>
                <a:ext cx="198526" cy="66175"/>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0" name="Freeform 66"/>
              <p:cNvSpPr>
                <a:spLocks/>
              </p:cNvSpPr>
              <p:nvPr/>
            </p:nvSpPr>
            <p:spPr bwMode="auto">
              <a:xfrm>
                <a:off x="2920157" y="3594311"/>
                <a:ext cx="53767" cy="35845"/>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1" name="Freeform 67"/>
              <p:cNvSpPr>
                <a:spLocks/>
              </p:cNvSpPr>
              <p:nvPr/>
            </p:nvSpPr>
            <p:spPr bwMode="auto">
              <a:xfrm>
                <a:off x="2845709" y="3620506"/>
                <a:ext cx="38602" cy="22059"/>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2" name="Freeform 68"/>
              <p:cNvSpPr>
                <a:spLocks/>
              </p:cNvSpPr>
              <p:nvPr/>
            </p:nvSpPr>
            <p:spPr bwMode="auto">
              <a:xfrm>
                <a:off x="2964273" y="3598447"/>
                <a:ext cx="68933" cy="44117"/>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3" name="Freeform 69"/>
              <p:cNvSpPr>
                <a:spLocks/>
              </p:cNvSpPr>
              <p:nvPr/>
            </p:nvSpPr>
            <p:spPr bwMode="auto">
              <a:xfrm>
                <a:off x="3055265" y="3623263"/>
                <a:ext cx="30330" cy="12407"/>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4" name="Freeform 70"/>
              <p:cNvSpPr>
                <a:spLocks/>
              </p:cNvSpPr>
              <p:nvPr/>
            </p:nvSpPr>
            <p:spPr bwMode="auto">
              <a:xfrm>
                <a:off x="2844330" y="3490912"/>
                <a:ext cx="13786" cy="19301"/>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5" name="Freeform 71"/>
              <p:cNvSpPr>
                <a:spLocks/>
              </p:cNvSpPr>
              <p:nvPr/>
            </p:nvSpPr>
            <p:spPr bwMode="auto">
              <a:xfrm>
                <a:off x="3098002" y="3336504"/>
                <a:ext cx="15165" cy="9650"/>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6" name="Freeform 72"/>
              <p:cNvSpPr>
                <a:spLocks/>
              </p:cNvSpPr>
              <p:nvPr/>
            </p:nvSpPr>
            <p:spPr bwMode="auto">
              <a:xfrm>
                <a:off x="2836059" y="3743205"/>
                <a:ext cx="223341" cy="319847"/>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7" name="Freeform 73"/>
              <p:cNvSpPr>
                <a:spLocks/>
              </p:cNvSpPr>
              <p:nvPr/>
            </p:nvSpPr>
            <p:spPr bwMode="auto">
              <a:xfrm>
                <a:off x="2797456" y="3955517"/>
                <a:ext cx="106157" cy="119943"/>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8" name="Freeform 74"/>
              <p:cNvSpPr>
                <a:spLocks/>
              </p:cNvSpPr>
              <p:nvPr/>
            </p:nvSpPr>
            <p:spPr bwMode="auto">
              <a:xfrm>
                <a:off x="3155906" y="3772157"/>
                <a:ext cx="23438" cy="19301"/>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9" name="Freeform 75"/>
              <p:cNvSpPr>
                <a:spLocks/>
              </p:cNvSpPr>
              <p:nvPr/>
            </p:nvSpPr>
            <p:spPr bwMode="auto">
              <a:xfrm>
                <a:off x="2944972" y="3745963"/>
                <a:ext cx="252293" cy="220584"/>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0" name="Freeform 76"/>
              <p:cNvSpPr>
                <a:spLocks/>
              </p:cNvSpPr>
              <p:nvPr/>
            </p:nvSpPr>
            <p:spPr bwMode="auto">
              <a:xfrm>
                <a:off x="3169692" y="3820409"/>
                <a:ext cx="84098" cy="136487"/>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1" name="Freeform 77"/>
              <p:cNvSpPr>
                <a:spLocks/>
              </p:cNvSpPr>
              <p:nvPr/>
            </p:nvSpPr>
            <p:spPr bwMode="auto">
              <a:xfrm>
                <a:off x="3297907" y="3871420"/>
                <a:ext cx="57903" cy="71690"/>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2" name="Freeform 78"/>
              <p:cNvSpPr>
                <a:spLocks/>
              </p:cNvSpPr>
              <p:nvPr/>
            </p:nvSpPr>
            <p:spPr bwMode="auto">
              <a:xfrm>
                <a:off x="3233110" y="3868663"/>
                <a:ext cx="75826" cy="77204"/>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3" name="Freeform 79"/>
              <p:cNvSpPr>
                <a:spLocks/>
              </p:cNvSpPr>
              <p:nvPr/>
            </p:nvSpPr>
            <p:spPr bwMode="auto">
              <a:xfrm>
                <a:off x="2789185" y="3981713"/>
                <a:ext cx="237128" cy="351556"/>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4" name="Freeform 80"/>
              <p:cNvSpPr>
                <a:spLocks/>
              </p:cNvSpPr>
              <p:nvPr/>
            </p:nvSpPr>
            <p:spPr bwMode="auto">
              <a:xfrm>
                <a:off x="3013905" y="4169209"/>
                <a:ext cx="226098" cy="257807"/>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5" name="Freeform 81"/>
              <p:cNvSpPr>
                <a:spLocks/>
              </p:cNvSpPr>
              <p:nvPr/>
            </p:nvSpPr>
            <p:spPr bwMode="auto">
              <a:xfrm>
                <a:off x="3143498" y="4352569"/>
                <a:ext cx="161302" cy="168196"/>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6" name="Freeform 82"/>
              <p:cNvSpPr>
                <a:spLocks/>
              </p:cNvSpPr>
              <p:nvPr/>
            </p:nvSpPr>
            <p:spPr bwMode="auto">
              <a:xfrm>
                <a:off x="3224838" y="4569017"/>
                <a:ext cx="102020" cy="107534"/>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7" name="Freeform 85"/>
              <p:cNvSpPr>
                <a:spLocks/>
              </p:cNvSpPr>
              <p:nvPr/>
            </p:nvSpPr>
            <p:spPr bwMode="auto">
              <a:xfrm>
                <a:off x="3030449" y="5097040"/>
                <a:ext cx="67554" cy="56525"/>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8" name="Freeform 86"/>
              <p:cNvSpPr>
                <a:spLocks/>
              </p:cNvSpPr>
              <p:nvPr/>
            </p:nvSpPr>
            <p:spPr bwMode="auto">
              <a:xfrm>
                <a:off x="2980817" y="5090148"/>
                <a:ext cx="81340" cy="77204"/>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9" name="Freeform 87"/>
              <p:cNvSpPr>
                <a:spLocks/>
              </p:cNvSpPr>
              <p:nvPr/>
            </p:nvSpPr>
            <p:spPr bwMode="auto">
              <a:xfrm>
                <a:off x="3182100" y="5057060"/>
                <a:ext cx="22059" cy="20680"/>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0" name="Freeform 88"/>
              <p:cNvSpPr>
                <a:spLocks/>
              </p:cNvSpPr>
              <p:nvPr/>
            </p:nvSpPr>
            <p:spPr bwMode="auto">
              <a:xfrm>
                <a:off x="3201402" y="5058439"/>
                <a:ext cx="33088" cy="24815"/>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1" name="Freeform 89"/>
              <p:cNvSpPr>
                <a:spLocks/>
              </p:cNvSpPr>
              <p:nvPr/>
            </p:nvSpPr>
            <p:spPr bwMode="auto">
              <a:xfrm>
                <a:off x="2928428" y="3881071"/>
                <a:ext cx="743092" cy="766530"/>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2" name="Freeform 90"/>
              <p:cNvSpPr>
                <a:spLocks/>
              </p:cNvSpPr>
              <p:nvPr/>
            </p:nvSpPr>
            <p:spPr bwMode="auto">
              <a:xfrm>
                <a:off x="4808909" y="3353047"/>
                <a:ext cx="206797" cy="206796"/>
              </a:xfrm>
              <a:custGeom>
                <a:avLst/>
                <a:gdLst/>
                <a:ahLst/>
                <a:cxnLst>
                  <a:cxn ang="0">
                    <a:pos x="6" y="0"/>
                  </a:cxn>
                  <a:cxn ang="0">
                    <a:pos x="16" y="4"/>
                  </a:cxn>
                  <a:cxn ang="0">
                    <a:pos x="24" y="2"/>
                  </a:cxn>
                  <a:cxn ang="0">
                    <a:pos x="48" y="12"/>
                  </a:cxn>
                  <a:cxn ang="0">
                    <a:pos x="66" y="16"/>
                  </a:cxn>
                  <a:cxn ang="0">
                    <a:pos x="80" y="14"/>
                  </a:cxn>
                  <a:cxn ang="0">
                    <a:pos x="90" y="8"/>
                  </a:cxn>
                  <a:cxn ang="0">
                    <a:pos x="112" y="6"/>
                  </a:cxn>
                  <a:cxn ang="0">
                    <a:pos x="122" y="12"/>
                  </a:cxn>
                  <a:cxn ang="0">
                    <a:pos x="134" y="10"/>
                  </a:cxn>
                  <a:cxn ang="0">
                    <a:pos x="150" y="12"/>
                  </a:cxn>
                  <a:cxn ang="0">
                    <a:pos x="154" y="20"/>
                  </a:cxn>
                  <a:cxn ang="0">
                    <a:pos x="162" y="40"/>
                  </a:cxn>
                  <a:cxn ang="0">
                    <a:pos x="158" y="44"/>
                  </a:cxn>
                  <a:cxn ang="0">
                    <a:pos x="152" y="56"/>
                  </a:cxn>
                  <a:cxn ang="0">
                    <a:pos x="150" y="66"/>
                  </a:cxn>
                  <a:cxn ang="0">
                    <a:pos x="146" y="70"/>
                  </a:cxn>
                  <a:cxn ang="0">
                    <a:pos x="140" y="60"/>
                  </a:cxn>
                  <a:cxn ang="0">
                    <a:pos x="136" y="48"/>
                  </a:cxn>
                  <a:cxn ang="0">
                    <a:pos x="130" y="40"/>
                  </a:cxn>
                  <a:cxn ang="0">
                    <a:pos x="126" y="28"/>
                  </a:cxn>
                  <a:cxn ang="0">
                    <a:pos x="122" y="16"/>
                  </a:cxn>
                  <a:cxn ang="0">
                    <a:pos x="122" y="24"/>
                  </a:cxn>
                  <a:cxn ang="0">
                    <a:pos x="124" y="42"/>
                  </a:cxn>
                  <a:cxn ang="0">
                    <a:pos x="128" y="54"/>
                  </a:cxn>
                  <a:cxn ang="0">
                    <a:pos x="136" y="64"/>
                  </a:cxn>
                  <a:cxn ang="0">
                    <a:pos x="142" y="72"/>
                  </a:cxn>
                  <a:cxn ang="0">
                    <a:pos x="150" y="96"/>
                  </a:cxn>
                  <a:cxn ang="0">
                    <a:pos x="170" y="130"/>
                  </a:cxn>
                  <a:cxn ang="0">
                    <a:pos x="172" y="136"/>
                  </a:cxn>
                  <a:cxn ang="0">
                    <a:pos x="172" y="152"/>
                  </a:cxn>
                  <a:cxn ang="0">
                    <a:pos x="164" y="152"/>
                  </a:cxn>
                  <a:cxn ang="0">
                    <a:pos x="144" y="172"/>
                  </a:cxn>
                  <a:cxn ang="0">
                    <a:pos x="134" y="166"/>
                  </a:cxn>
                  <a:cxn ang="0">
                    <a:pos x="6" y="164"/>
                  </a:cxn>
                  <a:cxn ang="0">
                    <a:pos x="6" y="38"/>
                  </a:cxn>
                  <a:cxn ang="0">
                    <a:pos x="2" y="36"/>
                  </a:cxn>
                  <a:cxn ang="0">
                    <a:pos x="0" y="24"/>
                  </a:cxn>
                  <a:cxn ang="0">
                    <a:pos x="6" y="20"/>
                  </a:cxn>
                  <a:cxn ang="0">
                    <a:pos x="6" y="0"/>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3" name="Freeform 91"/>
              <p:cNvSpPr>
                <a:spLocks/>
              </p:cNvSpPr>
              <p:nvPr/>
            </p:nvSpPr>
            <p:spPr bwMode="auto">
              <a:xfrm>
                <a:off x="4516634" y="3324095"/>
                <a:ext cx="299167" cy="267458"/>
              </a:xfrm>
              <a:custGeom>
                <a:avLst/>
                <a:gdLst/>
                <a:ahLst/>
                <a:cxnLst>
                  <a:cxn ang="0">
                    <a:pos x="35" y="0"/>
                  </a:cxn>
                  <a:cxn ang="0">
                    <a:pos x="51" y="4"/>
                  </a:cxn>
                  <a:cxn ang="0">
                    <a:pos x="79" y="8"/>
                  </a:cxn>
                  <a:cxn ang="0">
                    <a:pos x="93" y="16"/>
                  </a:cxn>
                  <a:cxn ang="0">
                    <a:pos x="99" y="28"/>
                  </a:cxn>
                  <a:cxn ang="0">
                    <a:pos x="107" y="34"/>
                  </a:cxn>
                  <a:cxn ang="0">
                    <a:pos x="125" y="34"/>
                  </a:cxn>
                  <a:cxn ang="0">
                    <a:pos x="137" y="42"/>
                  </a:cxn>
                  <a:cxn ang="0">
                    <a:pos x="157" y="54"/>
                  </a:cxn>
                  <a:cxn ang="0">
                    <a:pos x="171" y="40"/>
                  </a:cxn>
                  <a:cxn ang="0">
                    <a:pos x="173" y="30"/>
                  </a:cxn>
                  <a:cxn ang="0">
                    <a:pos x="167" y="22"/>
                  </a:cxn>
                  <a:cxn ang="0">
                    <a:pos x="177" y="12"/>
                  </a:cxn>
                  <a:cxn ang="0">
                    <a:pos x="191" y="6"/>
                  </a:cxn>
                  <a:cxn ang="0">
                    <a:pos x="209" y="8"/>
                  </a:cxn>
                  <a:cxn ang="0">
                    <a:pos x="223" y="16"/>
                  </a:cxn>
                  <a:cxn ang="0">
                    <a:pos x="237" y="22"/>
                  </a:cxn>
                  <a:cxn ang="0">
                    <a:pos x="249" y="24"/>
                  </a:cxn>
                  <a:cxn ang="0">
                    <a:pos x="249" y="44"/>
                  </a:cxn>
                  <a:cxn ang="0">
                    <a:pos x="243" y="48"/>
                  </a:cxn>
                  <a:cxn ang="0">
                    <a:pos x="245" y="60"/>
                  </a:cxn>
                  <a:cxn ang="0">
                    <a:pos x="249" y="62"/>
                  </a:cxn>
                  <a:cxn ang="0">
                    <a:pos x="249" y="188"/>
                  </a:cxn>
                  <a:cxn ang="0">
                    <a:pos x="249" y="222"/>
                  </a:cxn>
                  <a:cxn ang="0">
                    <a:pos x="231" y="222"/>
                  </a:cxn>
                  <a:cxn ang="0">
                    <a:pos x="97" y="168"/>
                  </a:cxn>
                  <a:cxn ang="0">
                    <a:pos x="91" y="174"/>
                  </a:cxn>
                  <a:cxn ang="0">
                    <a:pos x="79" y="180"/>
                  </a:cxn>
                  <a:cxn ang="0">
                    <a:pos x="69" y="172"/>
                  </a:cxn>
                  <a:cxn ang="0">
                    <a:pos x="59" y="168"/>
                  </a:cxn>
                  <a:cxn ang="0">
                    <a:pos x="43" y="164"/>
                  </a:cxn>
                  <a:cxn ang="0">
                    <a:pos x="37" y="158"/>
                  </a:cxn>
                  <a:cxn ang="0">
                    <a:pos x="33" y="150"/>
                  </a:cxn>
                  <a:cxn ang="0">
                    <a:pos x="14" y="148"/>
                  </a:cxn>
                  <a:cxn ang="0">
                    <a:pos x="8" y="136"/>
                  </a:cxn>
                  <a:cxn ang="0">
                    <a:pos x="4" y="126"/>
                  </a:cxn>
                  <a:cxn ang="0">
                    <a:pos x="0" y="116"/>
                  </a:cxn>
                  <a:cxn ang="0">
                    <a:pos x="8" y="112"/>
                  </a:cxn>
                  <a:cxn ang="0">
                    <a:pos x="8" y="66"/>
                  </a:cxn>
                  <a:cxn ang="0">
                    <a:pos x="4" y="48"/>
                  </a:cxn>
                  <a:cxn ang="0">
                    <a:pos x="12" y="42"/>
                  </a:cxn>
                  <a:cxn ang="0">
                    <a:pos x="12" y="26"/>
                  </a:cxn>
                  <a:cxn ang="0">
                    <a:pos x="33" y="12"/>
                  </a:cxn>
                  <a:cxn ang="0">
                    <a:pos x="35" y="10"/>
                  </a:cxn>
                  <a:cxn ang="0">
                    <a:pos x="35" y="0"/>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4" name="Freeform 92"/>
              <p:cNvSpPr>
                <a:spLocks/>
              </p:cNvSpPr>
              <p:nvPr/>
            </p:nvSpPr>
            <p:spPr bwMode="auto">
              <a:xfrm>
                <a:off x="4480789" y="3235862"/>
                <a:ext cx="78582" cy="146137"/>
              </a:xfrm>
              <a:custGeom>
                <a:avLst/>
                <a:gdLst/>
                <a:ahLst/>
                <a:cxnLst>
                  <a:cxn ang="0">
                    <a:pos x="16" y="6"/>
                  </a:cxn>
                  <a:cxn ang="0">
                    <a:pos x="30" y="0"/>
                  </a:cxn>
                  <a:cxn ang="0">
                    <a:pos x="38" y="0"/>
                  </a:cxn>
                  <a:cxn ang="0">
                    <a:pos x="42" y="8"/>
                  </a:cxn>
                  <a:cxn ang="0">
                    <a:pos x="48" y="10"/>
                  </a:cxn>
                  <a:cxn ang="0">
                    <a:pos x="54" y="6"/>
                  </a:cxn>
                  <a:cxn ang="0">
                    <a:pos x="58" y="8"/>
                  </a:cxn>
                  <a:cxn ang="0">
                    <a:pos x="56" y="14"/>
                  </a:cxn>
                  <a:cxn ang="0">
                    <a:pos x="50" y="16"/>
                  </a:cxn>
                  <a:cxn ang="0">
                    <a:pos x="46" y="24"/>
                  </a:cxn>
                  <a:cxn ang="0">
                    <a:pos x="50" y="28"/>
                  </a:cxn>
                  <a:cxn ang="0">
                    <a:pos x="58" y="32"/>
                  </a:cxn>
                  <a:cxn ang="0">
                    <a:pos x="58" y="38"/>
                  </a:cxn>
                  <a:cxn ang="0">
                    <a:pos x="52" y="44"/>
                  </a:cxn>
                  <a:cxn ang="0">
                    <a:pos x="46" y="46"/>
                  </a:cxn>
                  <a:cxn ang="0">
                    <a:pos x="40" y="54"/>
                  </a:cxn>
                  <a:cxn ang="0">
                    <a:pos x="44" y="64"/>
                  </a:cxn>
                  <a:cxn ang="0">
                    <a:pos x="54" y="64"/>
                  </a:cxn>
                  <a:cxn ang="0">
                    <a:pos x="58" y="70"/>
                  </a:cxn>
                  <a:cxn ang="0">
                    <a:pos x="65" y="74"/>
                  </a:cxn>
                  <a:cxn ang="0">
                    <a:pos x="65" y="84"/>
                  </a:cxn>
                  <a:cxn ang="0">
                    <a:pos x="42" y="100"/>
                  </a:cxn>
                  <a:cxn ang="0">
                    <a:pos x="42" y="116"/>
                  </a:cxn>
                  <a:cxn ang="0">
                    <a:pos x="34" y="122"/>
                  </a:cxn>
                  <a:cxn ang="0">
                    <a:pos x="28" y="120"/>
                  </a:cxn>
                  <a:cxn ang="0">
                    <a:pos x="26" y="108"/>
                  </a:cxn>
                  <a:cxn ang="0">
                    <a:pos x="24" y="92"/>
                  </a:cxn>
                  <a:cxn ang="0">
                    <a:pos x="10" y="76"/>
                  </a:cxn>
                  <a:cxn ang="0">
                    <a:pos x="0" y="64"/>
                  </a:cxn>
                  <a:cxn ang="0">
                    <a:pos x="0" y="56"/>
                  </a:cxn>
                  <a:cxn ang="0">
                    <a:pos x="12" y="46"/>
                  </a:cxn>
                  <a:cxn ang="0">
                    <a:pos x="12" y="10"/>
                  </a:cxn>
                  <a:cxn ang="0">
                    <a:pos x="16" y="6"/>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5" name="Freeform 93"/>
              <p:cNvSpPr>
                <a:spLocks/>
              </p:cNvSpPr>
              <p:nvPr/>
            </p:nvSpPr>
            <p:spPr bwMode="auto">
              <a:xfrm>
                <a:off x="4171972" y="3242755"/>
                <a:ext cx="397051" cy="373614"/>
              </a:xfrm>
              <a:custGeom>
                <a:avLst/>
                <a:gdLst/>
                <a:ahLst/>
                <a:cxnLst>
                  <a:cxn ang="0">
                    <a:pos x="0" y="164"/>
                  </a:cxn>
                  <a:cxn ang="0">
                    <a:pos x="0" y="146"/>
                  </a:cxn>
                  <a:cxn ang="0">
                    <a:pos x="32" y="126"/>
                  </a:cxn>
                  <a:cxn ang="0">
                    <a:pos x="54" y="124"/>
                  </a:cxn>
                  <a:cxn ang="0">
                    <a:pos x="78" y="104"/>
                  </a:cxn>
                  <a:cxn ang="0">
                    <a:pos x="80" y="96"/>
                  </a:cxn>
                  <a:cxn ang="0">
                    <a:pos x="96" y="86"/>
                  </a:cxn>
                  <a:cxn ang="0">
                    <a:pos x="120" y="84"/>
                  </a:cxn>
                  <a:cxn ang="0">
                    <a:pos x="120" y="76"/>
                  </a:cxn>
                  <a:cxn ang="0">
                    <a:pos x="112" y="66"/>
                  </a:cxn>
                  <a:cxn ang="0">
                    <a:pos x="112" y="40"/>
                  </a:cxn>
                  <a:cxn ang="0">
                    <a:pos x="110" y="34"/>
                  </a:cxn>
                  <a:cxn ang="0">
                    <a:pos x="126" y="22"/>
                  </a:cxn>
                  <a:cxn ang="0">
                    <a:pos x="138" y="20"/>
                  </a:cxn>
                  <a:cxn ang="0">
                    <a:pos x="154" y="10"/>
                  </a:cxn>
                  <a:cxn ang="0">
                    <a:pos x="180" y="6"/>
                  </a:cxn>
                  <a:cxn ang="0">
                    <a:pos x="204" y="2"/>
                  </a:cxn>
                  <a:cxn ang="0">
                    <a:pos x="218" y="4"/>
                  </a:cxn>
                  <a:cxn ang="0">
                    <a:pos x="226" y="6"/>
                  </a:cxn>
                  <a:cxn ang="0">
                    <a:pos x="238" y="0"/>
                  </a:cxn>
                  <a:cxn ang="0">
                    <a:pos x="254" y="0"/>
                  </a:cxn>
                  <a:cxn ang="0">
                    <a:pos x="262" y="0"/>
                  </a:cxn>
                  <a:cxn ang="0">
                    <a:pos x="270" y="4"/>
                  </a:cxn>
                  <a:cxn ang="0">
                    <a:pos x="270" y="40"/>
                  </a:cxn>
                  <a:cxn ang="0">
                    <a:pos x="258" y="50"/>
                  </a:cxn>
                  <a:cxn ang="0">
                    <a:pos x="258" y="58"/>
                  </a:cxn>
                  <a:cxn ang="0">
                    <a:pos x="282" y="86"/>
                  </a:cxn>
                  <a:cxn ang="0">
                    <a:pos x="286" y="114"/>
                  </a:cxn>
                  <a:cxn ang="0">
                    <a:pos x="292" y="116"/>
                  </a:cxn>
                  <a:cxn ang="0">
                    <a:pos x="294" y="132"/>
                  </a:cxn>
                  <a:cxn ang="0">
                    <a:pos x="296" y="180"/>
                  </a:cxn>
                  <a:cxn ang="0">
                    <a:pos x="288" y="184"/>
                  </a:cxn>
                  <a:cxn ang="0">
                    <a:pos x="292" y="194"/>
                  </a:cxn>
                  <a:cxn ang="0">
                    <a:pos x="302" y="216"/>
                  </a:cxn>
                  <a:cxn ang="0">
                    <a:pos x="321" y="218"/>
                  </a:cxn>
                  <a:cxn ang="0">
                    <a:pos x="325" y="226"/>
                  </a:cxn>
                  <a:cxn ang="0">
                    <a:pos x="331" y="232"/>
                  </a:cxn>
                  <a:cxn ang="0">
                    <a:pos x="264" y="272"/>
                  </a:cxn>
                  <a:cxn ang="0">
                    <a:pos x="226" y="304"/>
                  </a:cxn>
                  <a:cxn ang="0">
                    <a:pos x="206" y="308"/>
                  </a:cxn>
                  <a:cxn ang="0">
                    <a:pos x="188" y="310"/>
                  </a:cxn>
                  <a:cxn ang="0">
                    <a:pos x="190" y="294"/>
                  </a:cxn>
                  <a:cxn ang="0">
                    <a:pos x="170" y="286"/>
                  </a:cxn>
                  <a:cxn ang="0">
                    <a:pos x="160" y="276"/>
                  </a:cxn>
                  <a:cxn ang="0">
                    <a:pos x="0" y="164"/>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6" name="Freeform 94"/>
              <p:cNvSpPr>
                <a:spLocks/>
              </p:cNvSpPr>
              <p:nvPr/>
            </p:nvSpPr>
            <p:spPr bwMode="auto">
              <a:xfrm>
                <a:off x="4089252" y="3267571"/>
                <a:ext cx="226098" cy="172331"/>
              </a:xfrm>
              <a:custGeom>
                <a:avLst/>
                <a:gdLst/>
                <a:ahLst/>
                <a:cxnLst>
                  <a:cxn ang="0">
                    <a:pos x="68" y="144"/>
                  </a:cxn>
                  <a:cxn ang="0">
                    <a:pos x="0" y="144"/>
                  </a:cxn>
                  <a:cxn ang="0">
                    <a:pos x="10" y="138"/>
                  </a:cxn>
                  <a:cxn ang="0">
                    <a:pos x="28" y="128"/>
                  </a:cxn>
                  <a:cxn ang="0">
                    <a:pos x="50" y="110"/>
                  </a:cxn>
                  <a:cxn ang="0">
                    <a:pos x="52" y="104"/>
                  </a:cxn>
                  <a:cxn ang="0">
                    <a:pos x="52" y="68"/>
                  </a:cxn>
                  <a:cxn ang="0">
                    <a:pos x="62" y="56"/>
                  </a:cxn>
                  <a:cxn ang="0">
                    <a:pos x="74" y="44"/>
                  </a:cxn>
                  <a:cxn ang="0">
                    <a:pos x="88" y="40"/>
                  </a:cxn>
                  <a:cxn ang="0">
                    <a:pos x="102" y="30"/>
                  </a:cxn>
                  <a:cxn ang="0">
                    <a:pos x="108" y="14"/>
                  </a:cxn>
                  <a:cxn ang="0">
                    <a:pos x="112" y="4"/>
                  </a:cxn>
                  <a:cxn ang="0">
                    <a:pos x="116" y="0"/>
                  </a:cxn>
                  <a:cxn ang="0">
                    <a:pos x="122" y="0"/>
                  </a:cxn>
                  <a:cxn ang="0">
                    <a:pos x="126" y="8"/>
                  </a:cxn>
                  <a:cxn ang="0">
                    <a:pos x="132" y="12"/>
                  </a:cxn>
                  <a:cxn ang="0">
                    <a:pos x="154" y="10"/>
                  </a:cxn>
                  <a:cxn ang="0">
                    <a:pos x="164" y="10"/>
                  </a:cxn>
                  <a:cxn ang="0">
                    <a:pos x="168" y="14"/>
                  </a:cxn>
                  <a:cxn ang="0">
                    <a:pos x="178" y="14"/>
                  </a:cxn>
                  <a:cxn ang="0">
                    <a:pos x="180" y="20"/>
                  </a:cxn>
                  <a:cxn ang="0">
                    <a:pos x="180" y="46"/>
                  </a:cxn>
                  <a:cxn ang="0">
                    <a:pos x="188" y="56"/>
                  </a:cxn>
                  <a:cxn ang="0">
                    <a:pos x="188" y="64"/>
                  </a:cxn>
                  <a:cxn ang="0">
                    <a:pos x="164" y="66"/>
                  </a:cxn>
                  <a:cxn ang="0">
                    <a:pos x="148" y="76"/>
                  </a:cxn>
                  <a:cxn ang="0">
                    <a:pos x="146" y="84"/>
                  </a:cxn>
                  <a:cxn ang="0">
                    <a:pos x="122" y="104"/>
                  </a:cxn>
                  <a:cxn ang="0">
                    <a:pos x="100" y="106"/>
                  </a:cxn>
                  <a:cxn ang="0">
                    <a:pos x="68" y="126"/>
                  </a:cxn>
                  <a:cxn ang="0">
                    <a:pos x="68" y="144"/>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7" name="Freeform 95"/>
              <p:cNvSpPr>
                <a:spLocks/>
              </p:cNvSpPr>
              <p:nvPr/>
            </p:nvSpPr>
            <p:spPr bwMode="auto">
              <a:xfrm>
                <a:off x="4013427" y="3439902"/>
                <a:ext cx="158545" cy="128215"/>
              </a:xfrm>
              <a:custGeom>
                <a:avLst/>
                <a:gdLst/>
                <a:ahLst/>
                <a:cxnLst>
                  <a:cxn ang="0">
                    <a:pos x="0" y="106"/>
                  </a:cxn>
                  <a:cxn ang="0">
                    <a:pos x="4" y="94"/>
                  </a:cxn>
                  <a:cxn ang="0">
                    <a:pos x="14" y="78"/>
                  </a:cxn>
                  <a:cxn ang="0">
                    <a:pos x="20" y="62"/>
                  </a:cxn>
                  <a:cxn ang="0">
                    <a:pos x="30" y="54"/>
                  </a:cxn>
                  <a:cxn ang="0">
                    <a:pos x="36" y="38"/>
                  </a:cxn>
                  <a:cxn ang="0">
                    <a:pos x="46" y="24"/>
                  </a:cxn>
                  <a:cxn ang="0">
                    <a:pos x="52" y="18"/>
                  </a:cxn>
                  <a:cxn ang="0">
                    <a:pos x="60" y="8"/>
                  </a:cxn>
                  <a:cxn ang="0">
                    <a:pos x="64" y="0"/>
                  </a:cxn>
                  <a:cxn ang="0">
                    <a:pos x="132" y="0"/>
                  </a:cxn>
                  <a:cxn ang="0">
                    <a:pos x="132" y="28"/>
                  </a:cxn>
                  <a:cxn ang="0">
                    <a:pos x="82" y="28"/>
                  </a:cxn>
                  <a:cxn ang="0">
                    <a:pos x="82" y="70"/>
                  </a:cxn>
                  <a:cxn ang="0">
                    <a:pos x="72" y="70"/>
                  </a:cxn>
                  <a:cxn ang="0">
                    <a:pos x="64" y="74"/>
                  </a:cxn>
                  <a:cxn ang="0">
                    <a:pos x="64" y="82"/>
                  </a:cxn>
                  <a:cxn ang="0">
                    <a:pos x="64" y="106"/>
                  </a:cxn>
                  <a:cxn ang="0">
                    <a:pos x="0" y="106"/>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8" name="Freeform 96"/>
              <p:cNvSpPr>
                <a:spLocks/>
              </p:cNvSpPr>
              <p:nvPr/>
            </p:nvSpPr>
            <p:spPr bwMode="auto">
              <a:xfrm>
                <a:off x="4023077" y="3736313"/>
                <a:ext cx="56525" cy="33088"/>
              </a:xfrm>
              <a:custGeom>
                <a:avLst/>
                <a:gdLst/>
                <a:ahLst/>
                <a:cxnLst>
                  <a:cxn ang="0">
                    <a:pos x="0" y="6"/>
                  </a:cxn>
                  <a:cxn ang="0">
                    <a:pos x="18" y="4"/>
                  </a:cxn>
                  <a:cxn ang="0">
                    <a:pos x="22" y="0"/>
                  </a:cxn>
                  <a:cxn ang="0">
                    <a:pos x="48" y="0"/>
                  </a:cxn>
                  <a:cxn ang="0">
                    <a:pos x="44" y="10"/>
                  </a:cxn>
                  <a:cxn ang="0">
                    <a:pos x="42" y="16"/>
                  </a:cxn>
                  <a:cxn ang="0">
                    <a:pos x="30" y="20"/>
                  </a:cxn>
                  <a:cxn ang="0">
                    <a:pos x="22" y="28"/>
                  </a:cxn>
                  <a:cxn ang="0">
                    <a:pos x="16" y="22"/>
                  </a:cxn>
                  <a:cxn ang="0">
                    <a:pos x="8" y="14"/>
                  </a:cxn>
                  <a:cxn ang="0">
                    <a:pos x="6" y="12"/>
                  </a:cxn>
                  <a:cxn ang="0">
                    <a:pos x="0" y="6"/>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9" name="Freeform 97"/>
              <p:cNvSpPr>
                <a:spLocks/>
              </p:cNvSpPr>
              <p:nvPr/>
            </p:nvSpPr>
            <p:spPr bwMode="auto">
              <a:xfrm>
                <a:off x="4087873" y="3788701"/>
                <a:ext cx="52389" cy="57903"/>
              </a:xfrm>
              <a:custGeom>
                <a:avLst/>
                <a:gdLst/>
                <a:ahLst/>
                <a:cxnLst>
                  <a:cxn ang="0">
                    <a:pos x="0" y="16"/>
                  </a:cxn>
                  <a:cxn ang="0">
                    <a:pos x="8" y="8"/>
                  </a:cxn>
                  <a:cxn ang="0">
                    <a:pos x="16" y="2"/>
                  </a:cxn>
                  <a:cxn ang="0">
                    <a:pos x="30" y="0"/>
                  </a:cxn>
                  <a:cxn ang="0">
                    <a:pos x="38" y="8"/>
                  </a:cxn>
                  <a:cxn ang="0">
                    <a:pos x="44" y="16"/>
                  </a:cxn>
                  <a:cxn ang="0">
                    <a:pos x="42" y="24"/>
                  </a:cxn>
                  <a:cxn ang="0">
                    <a:pos x="40" y="32"/>
                  </a:cxn>
                  <a:cxn ang="0">
                    <a:pos x="34" y="40"/>
                  </a:cxn>
                  <a:cxn ang="0">
                    <a:pos x="24" y="48"/>
                  </a:cxn>
                  <a:cxn ang="0">
                    <a:pos x="16" y="44"/>
                  </a:cxn>
                  <a:cxn ang="0">
                    <a:pos x="4" y="32"/>
                  </a:cxn>
                  <a:cxn ang="0">
                    <a:pos x="0" y="24"/>
                  </a:cxn>
                  <a:cxn ang="0">
                    <a:pos x="0" y="16"/>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0" name="Freeform 98"/>
              <p:cNvSpPr>
                <a:spLocks/>
              </p:cNvSpPr>
              <p:nvPr/>
            </p:nvSpPr>
            <p:spPr bwMode="auto">
              <a:xfrm>
                <a:off x="4013427" y="3439902"/>
                <a:ext cx="237128" cy="257808"/>
              </a:xfrm>
              <a:custGeom>
                <a:avLst/>
                <a:gdLst/>
                <a:ahLst/>
                <a:cxnLst>
                  <a:cxn ang="0">
                    <a:pos x="0" y="106"/>
                  </a:cxn>
                  <a:cxn ang="0">
                    <a:pos x="64" y="106"/>
                  </a:cxn>
                  <a:cxn ang="0">
                    <a:pos x="64" y="82"/>
                  </a:cxn>
                  <a:cxn ang="0">
                    <a:pos x="64" y="74"/>
                  </a:cxn>
                  <a:cxn ang="0">
                    <a:pos x="68" y="72"/>
                  </a:cxn>
                  <a:cxn ang="0">
                    <a:pos x="72" y="70"/>
                  </a:cxn>
                  <a:cxn ang="0">
                    <a:pos x="82" y="70"/>
                  </a:cxn>
                  <a:cxn ang="0">
                    <a:pos x="82" y="28"/>
                  </a:cxn>
                  <a:cxn ang="0">
                    <a:pos x="132" y="28"/>
                  </a:cxn>
                  <a:cxn ang="0">
                    <a:pos x="132" y="0"/>
                  </a:cxn>
                  <a:cxn ang="0">
                    <a:pos x="198" y="48"/>
                  </a:cxn>
                  <a:cxn ang="0">
                    <a:pos x="168" y="48"/>
                  </a:cxn>
                  <a:cxn ang="0">
                    <a:pos x="180" y="184"/>
                  </a:cxn>
                  <a:cxn ang="0">
                    <a:pos x="186" y="192"/>
                  </a:cxn>
                  <a:cxn ang="0">
                    <a:pos x="184" y="202"/>
                  </a:cxn>
                  <a:cxn ang="0">
                    <a:pos x="84" y="200"/>
                  </a:cxn>
                  <a:cxn ang="0">
                    <a:pos x="78" y="214"/>
                  </a:cxn>
                  <a:cxn ang="0">
                    <a:pos x="68" y="206"/>
                  </a:cxn>
                  <a:cxn ang="0">
                    <a:pos x="60" y="194"/>
                  </a:cxn>
                  <a:cxn ang="0">
                    <a:pos x="52" y="188"/>
                  </a:cxn>
                  <a:cxn ang="0">
                    <a:pos x="40" y="182"/>
                  </a:cxn>
                  <a:cxn ang="0">
                    <a:pos x="26" y="182"/>
                  </a:cxn>
                  <a:cxn ang="0">
                    <a:pos x="12" y="184"/>
                  </a:cxn>
                  <a:cxn ang="0">
                    <a:pos x="12" y="172"/>
                  </a:cxn>
                  <a:cxn ang="0">
                    <a:pos x="18" y="152"/>
                  </a:cxn>
                  <a:cxn ang="0">
                    <a:pos x="12" y="144"/>
                  </a:cxn>
                  <a:cxn ang="0">
                    <a:pos x="8" y="138"/>
                  </a:cxn>
                  <a:cxn ang="0">
                    <a:pos x="12" y="130"/>
                  </a:cxn>
                  <a:cxn ang="0">
                    <a:pos x="12" y="122"/>
                  </a:cxn>
                  <a:cxn ang="0">
                    <a:pos x="8" y="116"/>
                  </a:cxn>
                  <a:cxn ang="0">
                    <a:pos x="0" y="112"/>
                  </a:cxn>
                  <a:cxn ang="0">
                    <a:pos x="0" y="106"/>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1" name="Freeform 99"/>
              <p:cNvSpPr>
                <a:spLocks/>
              </p:cNvSpPr>
              <p:nvPr/>
            </p:nvSpPr>
            <p:spPr bwMode="auto">
              <a:xfrm>
                <a:off x="4049272" y="3736313"/>
                <a:ext cx="139244" cy="106156"/>
              </a:xfrm>
              <a:custGeom>
                <a:avLst/>
                <a:gdLst/>
                <a:ahLst/>
                <a:cxnLst>
                  <a:cxn ang="0">
                    <a:pos x="60" y="6"/>
                  </a:cxn>
                  <a:cxn ang="0">
                    <a:pos x="60" y="8"/>
                  </a:cxn>
                  <a:cxn ang="0">
                    <a:pos x="72" y="12"/>
                  </a:cxn>
                  <a:cxn ang="0">
                    <a:pos x="84" y="8"/>
                  </a:cxn>
                  <a:cxn ang="0">
                    <a:pos x="98" y="6"/>
                  </a:cxn>
                  <a:cxn ang="0">
                    <a:pos x="100" y="14"/>
                  </a:cxn>
                  <a:cxn ang="0">
                    <a:pos x="106" y="24"/>
                  </a:cxn>
                  <a:cxn ang="0">
                    <a:pos x="112" y="38"/>
                  </a:cxn>
                  <a:cxn ang="0">
                    <a:pos x="110" y="46"/>
                  </a:cxn>
                  <a:cxn ang="0">
                    <a:pos x="112" y="50"/>
                  </a:cxn>
                  <a:cxn ang="0">
                    <a:pos x="114" y="54"/>
                  </a:cxn>
                  <a:cxn ang="0">
                    <a:pos x="116" y="68"/>
                  </a:cxn>
                  <a:cxn ang="0">
                    <a:pos x="110" y="70"/>
                  </a:cxn>
                  <a:cxn ang="0">
                    <a:pos x="112" y="80"/>
                  </a:cxn>
                  <a:cxn ang="0">
                    <a:pos x="106" y="84"/>
                  </a:cxn>
                  <a:cxn ang="0">
                    <a:pos x="100" y="82"/>
                  </a:cxn>
                  <a:cxn ang="0">
                    <a:pos x="96" y="88"/>
                  </a:cxn>
                  <a:cxn ang="0">
                    <a:pos x="90" y="86"/>
                  </a:cxn>
                  <a:cxn ang="0">
                    <a:pos x="88" y="72"/>
                  </a:cxn>
                  <a:cxn ang="0">
                    <a:pos x="82" y="70"/>
                  </a:cxn>
                  <a:cxn ang="0">
                    <a:pos x="74" y="68"/>
                  </a:cxn>
                  <a:cxn ang="0">
                    <a:pos x="76" y="60"/>
                  </a:cxn>
                  <a:cxn ang="0">
                    <a:pos x="70" y="52"/>
                  </a:cxn>
                  <a:cxn ang="0">
                    <a:pos x="62" y="44"/>
                  </a:cxn>
                  <a:cxn ang="0">
                    <a:pos x="48" y="46"/>
                  </a:cxn>
                  <a:cxn ang="0">
                    <a:pos x="40" y="52"/>
                  </a:cxn>
                  <a:cxn ang="0">
                    <a:pos x="32" y="60"/>
                  </a:cxn>
                  <a:cxn ang="0">
                    <a:pos x="24" y="50"/>
                  </a:cxn>
                  <a:cxn ang="0">
                    <a:pos x="14" y="40"/>
                  </a:cxn>
                  <a:cxn ang="0">
                    <a:pos x="6" y="38"/>
                  </a:cxn>
                  <a:cxn ang="0">
                    <a:pos x="0" y="28"/>
                  </a:cxn>
                  <a:cxn ang="0">
                    <a:pos x="8" y="20"/>
                  </a:cxn>
                  <a:cxn ang="0">
                    <a:pos x="20" y="16"/>
                  </a:cxn>
                  <a:cxn ang="0">
                    <a:pos x="22" y="10"/>
                  </a:cxn>
                  <a:cxn ang="0">
                    <a:pos x="26" y="0"/>
                  </a:cxn>
                  <a:cxn ang="0">
                    <a:pos x="32" y="0"/>
                  </a:cxn>
                  <a:cxn ang="0">
                    <a:pos x="38" y="4"/>
                  </a:cxn>
                  <a:cxn ang="0">
                    <a:pos x="50" y="4"/>
                  </a:cxn>
                  <a:cxn ang="0">
                    <a:pos x="60" y="6"/>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2" name="Freeform 100"/>
              <p:cNvSpPr>
                <a:spLocks/>
              </p:cNvSpPr>
              <p:nvPr/>
            </p:nvSpPr>
            <p:spPr bwMode="auto">
              <a:xfrm>
                <a:off x="4116825" y="3817653"/>
                <a:ext cx="78582" cy="79962"/>
              </a:xfrm>
              <a:custGeom>
                <a:avLst/>
                <a:gdLst/>
                <a:ahLst/>
                <a:cxnLst>
                  <a:cxn ang="0">
                    <a:pos x="50" y="16"/>
                  </a:cxn>
                  <a:cxn ang="0">
                    <a:pos x="50" y="26"/>
                  </a:cxn>
                  <a:cxn ang="0">
                    <a:pos x="50" y="34"/>
                  </a:cxn>
                  <a:cxn ang="0">
                    <a:pos x="58" y="36"/>
                  </a:cxn>
                  <a:cxn ang="0">
                    <a:pos x="64" y="40"/>
                  </a:cxn>
                  <a:cxn ang="0">
                    <a:pos x="66" y="46"/>
                  </a:cxn>
                  <a:cxn ang="0">
                    <a:pos x="66" y="54"/>
                  </a:cxn>
                  <a:cxn ang="0">
                    <a:pos x="62" y="66"/>
                  </a:cxn>
                  <a:cxn ang="0">
                    <a:pos x="50" y="62"/>
                  </a:cxn>
                  <a:cxn ang="0">
                    <a:pos x="38" y="54"/>
                  </a:cxn>
                  <a:cxn ang="0">
                    <a:pos x="30" y="44"/>
                  </a:cxn>
                  <a:cxn ang="0">
                    <a:pos x="18" y="36"/>
                  </a:cxn>
                  <a:cxn ang="0">
                    <a:pos x="8" y="32"/>
                  </a:cxn>
                  <a:cxn ang="0">
                    <a:pos x="0" y="24"/>
                  </a:cxn>
                  <a:cxn ang="0">
                    <a:pos x="16" y="8"/>
                  </a:cxn>
                  <a:cxn ang="0">
                    <a:pos x="18" y="0"/>
                  </a:cxn>
                  <a:cxn ang="0">
                    <a:pos x="24" y="0"/>
                  </a:cxn>
                  <a:cxn ang="0">
                    <a:pos x="32" y="4"/>
                  </a:cxn>
                  <a:cxn ang="0">
                    <a:pos x="34" y="18"/>
                  </a:cxn>
                  <a:cxn ang="0">
                    <a:pos x="40" y="20"/>
                  </a:cxn>
                  <a:cxn ang="0">
                    <a:pos x="44" y="14"/>
                  </a:cxn>
                  <a:cxn ang="0">
                    <a:pos x="50" y="16"/>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3" name="Freeform 101"/>
              <p:cNvSpPr>
                <a:spLocks/>
              </p:cNvSpPr>
              <p:nvPr/>
            </p:nvSpPr>
            <p:spPr bwMode="auto">
              <a:xfrm>
                <a:off x="4592460" y="3526757"/>
                <a:ext cx="202662" cy="310196"/>
              </a:xfrm>
              <a:custGeom>
                <a:avLst/>
                <a:gdLst/>
                <a:ahLst/>
                <a:cxnLst>
                  <a:cxn ang="0">
                    <a:pos x="166" y="128"/>
                  </a:cxn>
                  <a:cxn ang="0">
                    <a:pos x="152" y="130"/>
                  </a:cxn>
                  <a:cxn ang="0">
                    <a:pos x="148" y="142"/>
                  </a:cxn>
                  <a:cxn ang="0">
                    <a:pos x="136" y="170"/>
                  </a:cxn>
                  <a:cxn ang="0">
                    <a:pos x="144" y="178"/>
                  </a:cxn>
                  <a:cxn ang="0">
                    <a:pos x="148" y="204"/>
                  </a:cxn>
                  <a:cxn ang="0">
                    <a:pos x="136" y="206"/>
                  </a:cxn>
                  <a:cxn ang="0">
                    <a:pos x="112" y="230"/>
                  </a:cxn>
                  <a:cxn ang="0">
                    <a:pos x="88" y="234"/>
                  </a:cxn>
                  <a:cxn ang="0">
                    <a:pos x="86" y="246"/>
                  </a:cxn>
                  <a:cxn ang="0">
                    <a:pos x="40" y="258"/>
                  </a:cxn>
                  <a:cxn ang="0">
                    <a:pos x="30" y="246"/>
                  </a:cxn>
                  <a:cxn ang="0">
                    <a:pos x="10" y="226"/>
                  </a:cxn>
                  <a:cxn ang="0">
                    <a:pos x="12" y="216"/>
                  </a:cxn>
                  <a:cxn ang="0">
                    <a:pos x="32" y="216"/>
                  </a:cxn>
                  <a:cxn ang="0">
                    <a:pos x="26" y="206"/>
                  </a:cxn>
                  <a:cxn ang="0">
                    <a:pos x="24" y="182"/>
                  </a:cxn>
                  <a:cxn ang="0">
                    <a:pos x="16" y="170"/>
                  </a:cxn>
                  <a:cxn ang="0">
                    <a:pos x="2" y="156"/>
                  </a:cxn>
                  <a:cxn ang="0">
                    <a:pos x="0" y="144"/>
                  </a:cxn>
                  <a:cxn ang="0">
                    <a:pos x="32" y="106"/>
                  </a:cxn>
                  <a:cxn ang="0">
                    <a:pos x="36" y="66"/>
                  </a:cxn>
                  <a:cxn ang="0">
                    <a:pos x="40" y="50"/>
                  </a:cxn>
                  <a:cxn ang="0">
                    <a:pos x="28" y="6"/>
                  </a:cxn>
                  <a:cxn ang="0">
                    <a:pos x="34" y="0"/>
                  </a:cxn>
                  <a:cxn ang="0">
                    <a:pos x="168" y="54"/>
                  </a:cxn>
                  <a:cxn ang="0">
                    <a:pos x="166" y="128"/>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4" name="Freeform 102"/>
              <p:cNvSpPr>
                <a:spLocks/>
              </p:cNvSpPr>
              <p:nvPr/>
            </p:nvSpPr>
            <p:spPr bwMode="auto">
              <a:xfrm>
                <a:off x="4340167" y="3522621"/>
                <a:ext cx="300546" cy="232992"/>
              </a:xfrm>
              <a:custGeom>
                <a:avLst/>
                <a:gdLst/>
                <a:ahLst/>
                <a:cxnLst>
                  <a:cxn ang="0">
                    <a:pos x="4" y="142"/>
                  </a:cxn>
                  <a:cxn ang="0">
                    <a:pos x="18" y="142"/>
                  </a:cxn>
                  <a:cxn ang="0">
                    <a:pos x="52" y="136"/>
                  </a:cxn>
                  <a:cxn ang="0">
                    <a:pos x="64" y="118"/>
                  </a:cxn>
                  <a:cxn ang="0">
                    <a:pos x="66" y="76"/>
                  </a:cxn>
                  <a:cxn ang="0">
                    <a:pos x="86" y="72"/>
                  </a:cxn>
                  <a:cxn ang="0">
                    <a:pos x="124" y="40"/>
                  </a:cxn>
                  <a:cxn ang="0">
                    <a:pos x="191" y="0"/>
                  </a:cxn>
                  <a:cxn ang="0">
                    <a:pos x="199" y="2"/>
                  </a:cxn>
                  <a:cxn ang="0">
                    <a:pos x="207" y="4"/>
                  </a:cxn>
                  <a:cxn ang="0">
                    <a:pos x="217" y="8"/>
                  </a:cxn>
                  <a:cxn ang="0">
                    <a:pos x="227" y="16"/>
                  </a:cxn>
                  <a:cxn ang="0">
                    <a:pos x="239" y="10"/>
                  </a:cxn>
                  <a:cxn ang="0">
                    <a:pos x="251" y="54"/>
                  </a:cxn>
                  <a:cxn ang="0">
                    <a:pos x="247" y="70"/>
                  </a:cxn>
                  <a:cxn ang="0">
                    <a:pos x="243" y="110"/>
                  </a:cxn>
                  <a:cxn ang="0">
                    <a:pos x="211" y="148"/>
                  </a:cxn>
                  <a:cxn ang="0">
                    <a:pos x="213" y="160"/>
                  </a:cxn>
                  <a:cxn ang="0">
                    <a:pos x="191" y="174"/>
                  </a:cxn>
                  <a:cxn ang="0">
                    <a:pos x="156" y="170"/>
                  </a:cxn>
                  <a:cxn ang="0">
                    <a:pos x="150" y="178"/>
                  </a:cxn>
                  <a:cxn ang="0">
                    <a:pos x="122" y="168"/>
                  </a:cxn>
                  <a:cxn ang="0">
                    <a:pos x="112" y="174"/>
                  </a:cxn>
                  <a:cxn ang="0">
                    <a:pos x="96" y="162"/>
                  </a:cxn>
                  <a:cxn ang="0">
                    <a:pos x="66" y="162"/>
                  </a:cxn>
                  <a:cxn ang="0">
                    <a:pos x="54" y="194"/>
                  </a:cxn>
                  <a:cxn ang="0">
                    <a:pos x="44" y="184"/>
                  </a:cxn>
                  <a:cxn ang="0">
                    <a:pos x="30" y="186"/>
                  </a:cxn>
                  <a:cxn ang="0">
                    <a:pos x="16" y="178"/>
                  </a:cxn>
                  <a:cxn ang="0">
                    <a:pos x="12" y="176"/>
                  </a:cxn>
                  <a:cxn ang="0">
                    <a:pos x="14" y="170"/>
                  </a:cxn>
                  <a:cxn ang="0">
                    <a:pos x="4" y="158"/>
                  </a:cxn>
                  <a:cxn ang="0">
                    <a:pos x="0" y="150"/>
                  </a:cxn>
                  <a:cxn ang="0">
                    <a:pos x="4" y="142"/>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5" name="Freeform 103"/>
              <p:cNvSpPr>
                <a:spLocks/>
              </p:cNvSpPr>
              <p:nvPr/>
            </p:nvSpPr>
            <p:spPr bwMode="auto">
              <a:xfrm>
                <a:off x="4617275" y="3772157"/>
                <a:ext cx="242642" cy="154409"/>
              </a:xfrm>
              <a:custGeom>
                <a:avLst/>
                <a:gdLst/>
                <a:ahLst/>
                <a:cxnLst>
                  <a:cxn ang="0">
                    <a:pos x="20" y="54"/>
                  </a:cxn>
                  <a:cxn ang="0">
                    <a:pos x="66" y="42"/>
                  </a:cxn>
                  <a:cxn ang="0">
                    <a:pos x="68" y="30"/>
                  </a:cxn>
                  <a:cxn ang="0">
                    <a:pos x="92" y="26"/>
                  </a:cxn>
                  <a:cxn ang="0">
                    <a:pos x="116" y="2"/>
                  </a:cxn>
                  <a:cxn ang="0">
                    <a:pos x="128" y="0"/>
                  </a:cxn>
                  <a:cxn ang="0">
                    <a:pos x="140" y="8"/>
                  </a:cxn>
                  <a:cxn ang="0">
                    <a:pos x="142" y="22"/>
                  </a:cxn>
                  <a:cxn ang="0">
                    <a:pos x="142" y="34"/>
                  </a:cxn>
                  <a:cxn ang="0">
                    <a:pos x="180" y="60"/>
                  </a:cxn>
                  <a:cxn ang="0">
                    <a:pos x="202" y="92"/>
                  </a:cxn>
                  <a:cxn ang="0">
                    <a:pos x="172" y="90"/>
                  </a:cxn>
                  <a:cxn ang="0">
                    <a:pos x="138" y="100"/>
                  </a:cxn>
                  <a:cxn ang="0">
                    <a:pos x="126" y="108"/>
                  </a:cxn>
                  <a:cxn ang="0">
                    <a:pos x="104" y="106"/>
                  </a:cxn>
                  <a:cxn ang="0">
                    <a:pos x="92" y="102"/>
                  </a:cxn>
                  <a:cxn ang="0">
                    <a:pos x="78" y="88"/>
                  </a:cxn>
                  <a:cxn ang="0">
                    <a:pos x="64" y="104"/>
                  </a:cxn>
                  <a:cxn ang="0">
                    <a:pos x="62" y="118"/>
                  </a:cxn>
                  <a:cxn ang="0">
                    <a:pos x="32" y="116"/>
                  </a:cxn>
                  <a:cxn ang="0">
                    <a:pos x="24" y="128"/>
                  </a:cxn>
                  <a:cxn ang="0">
                    <a:pos x="10" y="112"/>
                  </a:cxn>
                  <a:cxn ang="0">
                    <a:pos x="0" y="86"/>
                  </a:cxn>
                  <a:cxn ang="0">
                    <a:pos x="0" y="70"/>
                  </a:cxn>
                  <a:cxn ang="0">
                    <a:pos x="20" y="54"/>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6" name="Freeform 104"/>
              <p:cNvSpPr>
                <a:spLocks/>
              </p:cNvSpPr>
              <p:nvPr/>
            </p:nvSpPr>
            <p:spPr bwMode="auto">
              <a:xfrm>
                <a:off x="4756520" y="3536408"/>
                <a:ext cx="317090" cy="370858"/>
              </a:xfrm>
              <a:custGeom>
                <a:avLst/>
                <a:gdLst/>
                <a:ahLst/>
                <a:cxnLst>
                  <a:cxn ang="0">
                    <a:pos x="188" y="20"/>
                  </a:cxn>
                  <a:cxn ang="0">
                    <a:pos x="208" y="0"/>
                  </a:cxn>
                  <a:cxn ang="0">
                    <a:pos x="216" y="0"/>
                  </a:cxn>
                  <a:cxn ang="0">
                    <a:pos x="238" y="18"/>
                  </a:cxn>
                  <a:cxn ang="0">
                    <a:pos x="242" y="32"/>
                  </a:cxn>
                  <a:cxn ang="0">
                    <a:pos x="240" y="60"/>
                  </a:cxn>
                  <a:cxn ang="0">
                    <a:pos x="264" y="86"/>
                  </a:cxn>
                  <a:cxn ang="0">
                    <a:pos x="236" y="98"/>
                  </a:cxn>
                  <a:cxn ang="0">
                    <a:pos x="230" y="128"/>
                  </a:cxn>
                  <a:cxn ang="0">
                    <a:pos x="230" y="142"/>
                  </a:cxn>
                  <a:cxn ang="0">
                    <a:pos x="206" y="180"/>
                  </a:cxn>
                  <a:cxn ang="0">
                    <a:pos x="206" y="196"/>
                  </a:cxn>
                  <a:cxn ang="0">
                    <a:pos x="194" y="198"/>
                  </a:cxn>
                  <a:cxn ang="0">
                    <a:pos x="194" y="234"/>
                  </a:cxn>
                  <a:cxn ang="0">
                    <a:pos x="174" y="234"/>
                  </a:cxn>
                  <a:cxn ang="0">
                    <a:pos x="178" y="248"/>
                  </a:cxn>
                  <a:cxn ang="0">
                    <a:pos x="188" y="250"/>
                  </a:cxn>
                  <a:cxn ang="0">
                    <a:pos x="212" y="282"/>
                  </a:cxn>
                  <a:cxn ang="0">
                    <a:pos x="218" y="282"/>
                  </a:cxn>
                  <a:cxn ang="0">
                    <a:pos x="218" y="296"/>
                  </a:cxn>
                  <a:cxn ang="0">
                    <a:pos x="198" y="296"/>
                  </a:cxn>
                  <a:cxn ang="0">
                    <a:pos x="190" y="304"/>
                  </a:cxn>
                  <a:cxn ang="0">
                    <a:pos x="138" y="308"/>
                  </a:cxn>
                  <a:cxn ang="0">
                    <a:pos x="122" y="296"/>
                  </a:cxn>
                  <a:cxn ang="0">
                    <a:pos x="94" y="298"/>
                  </a:cxn>
                  <a:cxn ang="0">
                    <a:pos x="86" y="288"/>
                  </a:cxn>
                  <a:cxn ang="0">
                    <a:pos x="64" y="256"/>
                  </a:cxn>
                  <a:cxn ang="0">
                    <a:pos x="26" y="230"/>
                  </a:cxn>
                  <a:cxn ang="0">
                    <a:pos x="24" y="204"/>
                  </a:cxn>
                  <a:cxn ang="0">
                    <a:pos x="12" y="196"/>
                  </a:cxn>
                  <a:cxn ang="0">
                    <a:pos x="8" y="170"/>
                  </a:cxn>
                  <a:cxn ang="0">
                    <a:pos x="0" y="162"/>
                  </a:cxn>
                  <a:cxn ang="0">
                    <a:pos x="16" y="122"/>
                  </a:cxn>
                  <a:cxn ang="0">
                    <a:pos x="30" y="120"/>
                  </a:cxn>
                  <a:cxn ang="0">
                    <a:pos x="32" y="46"/>
                  </a:cxn>
                  <a:cxn ang="0">
                    <a:pos x="50" y="46"/>
                  </a:cxn>
                  <a:cxn ang="0">
                    <a:pos x="50" y="12"/>
                  </a:cxn>
                  <a:cxn ang="0">
                    <a:pos x="178" y="14"/>
                  </a:cxn>
                  <a:cxn ang="0">
                    <a:pos x="188" y="20"/>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7" name="Freeform 105"/>
              <p:cNvSpPr>
                <a:spLocks/>
              </p:cNvSpPr>
              <p:nvPr/>
            </p:nvSpPr>
            <p:spPr bwMode="auto">
              <a:xfrm>
                <a:off x="5032250" y="3639807"/>
                <a:ext cx="119942" cy="103399"/>
              </a:xfrm>
              <a:custGeom>
                <a:avLst/>
                <a:gdLst/>
                <a:ahLst/>
                <a:cxnLst>
                  <a:cxn ang="0">
                    <a:pos x="34" y="0"/>
                  </a:cxn>
                  <a:cxn ang="0">
                    <a:pos x="42" y="12"/>
                  </a:cxn>
                  <a:cxn ang="0">
                    <a:pos x="48" y="26"/>
                  </a:cxn>
                  <a:cxn ang="0">
                    <a:pos x="50" y="44"/>
                  </a:cxn>
                  <a:cxn ang="0">
                    <a:pos x="64" y="44"/>
                  </a:cxn>
                  <a:cxn ang="0">
                    <a:pos x="100" y="76"/>
                  </a:cxn>
                  <a:cxn ang="0">
                    <a:pos x="94" y="86"/>
                  </a:cxn>
                  <a:cxn ang="0">
                    <a:pos x="76" y="68"/>
                  </a:cxn>
                  <a:cxn ang="0">
                    <a:pos x="58" y="52"/>
                  </a:cxn>
                  <a:cxn ang="0">
                    <a:pos x="24" y="50"/>
                  </a:cxn>
                  <a:cxn ang="0">
                    <a:pos x="22" y="56"/>
                  </a:cxn>
                  <a:cxn ang="0">
                    <a:pos x="0" y="56"/>
                  </a:cxn>
                  <a:cxn ang="0">
                    <a:pos x="0" y="42"/>
                  </a:cxn>
                  <a:cxn ang="0">
                    <a:pos x="4" y="28"/>
                  </a:cxn>
                  <a:cxn ang="0">
                    <a:pos x="6" y="12"/>
                  </a:cxn>
                  <a:cxn ang="0">
                    <a:pos x="34" y="0"/>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8" name="Freeform 106"/>
              <p:cNvSpPr>
                <a:spLocks/>
              </p:cNvSpPr>
              <p:nvPr/>
            </p:nvSpPr>
            <p:spPr bwMode="auto">
              <a:xfrm>
                <a:off x="5135648" y="3730798"/>
                <a:ext cx="26194" cy="41359"/>
              </a:xfrm>
              <a:custGeom>
                <a:avLst/>
                <a:gdLst/>
                <a:ahLst/>
                <a:cxnLst>
                  <a:cxn ang="0">
                    <a:pos x="22" y="16"/>
                  </a:cxn>
                  <a:cxn ang="0">
                    <a:pos x="14" y="22"/>
                  </a:cxn>
                  <a:cxn ang="0">
                    <a:pos x="16" y="34"/>
                  </a:cxn>
                  <a:cxn ang="0">
                    <a:pos x="0" y="32"/>
                  </a:cxn>
                  <a:cxn ang="0">
                    <a:pos x="0" y="20"/>
                  </a:cxn>
                  <a:cxn ang="0">
                    <a:pos x="8" y="10"/>
                  </a:cxn>
                  <a:cxn ang="0">
                    <a:pos x="14" y="0"/>
                  </a:cxn>
                  <a:cxn ang="0">
                    <a:pos x="22" y="16"/>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9" name="Freeform 107"/>
              <p:cNvSpPr>
                <a:spLocks/>
              </p:cNvSpPr>
              <p:nvPr/>
            </p:nvSpPr>
            <p:spPr bwMode="auto">
              <a:xfrm>
                <a:off x="5116347" y="3752857"/>
                <a:ext cx="199905" cy="259186"/>
              </a:xfrm>
              <a:custGeom>
                <a:avLst/>
                <a:gdLst/>
                <a:ahLst/>
                <a:cxnLst>
                  <a:cxn ang="0">
                    <a:pos x="60" y="26"/>
                  </a:cxn>
                  <a:cxn ang="0">
                    <a:pos x="78" y="18"/>
                  </a:cxn>
                  <a:cxn ang="0">
                    <a:pos x="146" y="8"/>
                  </a:cxn>
                  <a:cxn ang="0">
                    <a:pos x="164" y="0"/>
                  </a:cxn>
                  <a:cxn ang="0">
                    <a:pos x="166" y="22"/>
                  </a:cxn>
                  <a:cxn ang="0">
                    <a:pos x="158" y="30"/>
                  </a:cxn>
                  <a:cxn ang="0">
                    <a:pos x="132" y="80"/>
                  </a:cxn>
                  <a:cxn ang="0">
                    <a:pos x="80" y="152"/>
                  </a:cxn>
                  <a:cxn ang="0">
                    <a:pos x="12" y="216"/>
                  </a:cxn>
                  <a:cxn ang="0">
                    <a:pos x="2" y="202"/>
                  </a:cxn>
                  <a:cxn ang="0">
                    <a:pos x="0" y="146"/>
                  </a:cxn>
                  <a:cxn ang="0">
                    <a:pos x="16" y="136"/>
                  </a:cxn>
                  <a:cxn ang="0">
                    <a:pos x="16" y="126"/>
                  </a:cxn>
                  <a:cxn ang="0">
                    <a:pos x="40" y="112"/>
                  </a:cxn>
                  <a:cxn ang="0">
                    <a:pos x="66" y="108"/>
                  </a:cxn>
                  <a:cxn ang="0">
                    <a:pos x="108" y="62"/>
                  </a:cxn>
                  <a:cxn ang="0">
                    <a:pos x="52" y="48"/>
                  </a:cxn>
                  <a:cxn ang="0">
                    <a:pos x="32" y="26"/>
                  </a:cxn>
                  <a:cxn ang="0">
                    <a:pos x="32" y="16"/>
                  </a:cxn>
                  <a:cxn ang="0">
                    <a:pos x="40" y="8"/>
                  </a:cxn>
                  <a:cxn ang="0">
                    <a:pos x="60" y="26"/>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0" name="Freeform 108"/>
              <p:cNvSpPr>
                <a:spLocks/>
              </p:cNvSpPr>
              <p:nvPr/>
            </p:nvSpPr>
            <p:spPr bwMode="auto">
              <a:xfrm>
                <a:off x="4964695" y="3700468"/>
                <a:ext cx="281245" cy="213690"/>
              </a:xfrm>
              <a:custGeom>
                <a:avLst/>
                <a:gdLst/>
                <a:ahLst/>
                <a:cxnLst>
                  <a:cxn ang="0">
                    <a:pos x="56" y="6"/>
                  </a:cxn>
                  <a:cxn ang="0">
                    <a:pos x="78" y="6"/>
                  </a:cxn>
                  <a:cxn ang="0">
                    <a:pos x="80" y="0"/>
                  </a:cxn>
                  <a:cxn ang="0">
                    <a:pos x="114" y="2"/>
                  </a:cxn>
                  <a:cxn ang="0">
                    <a:pos x="150" y="36"/>
                  </a:cxn>
                  <a:cxn ang="0">
                    <a:pos x="142" y="46"/>
                  </a:cxn>
                  <a:cxn ang="0">
                    <a:pos x="142" y="58"/>
                  </a:cxn>
                  <a:cxn ang="0">
                    <a:pos x="158" y="60"/>
                  </a:cxn>
                  <a:cxn ang="0">
                    <a:pos x="158" y="70"/>
                  </a:cxn>
                  <a:cxn ang="0">
                    <a:pos x="178" y="92"/>
                  </a:cxn>
                  <a:cxn ang="0">
                    <a:pos x="234" y="106"/>
                  </a:cxn>
                  <a:cxn ang="0">
                    <a:pos x="192" y="152"/>
                  </a:cxn>
                  <a:cxn ang="0">
                    <a:pos x="166" y="156"/>
                  </a:cxn>
                  <a:cxn ang="0">
                    <a:pos x="142" y="170"/>
                  </a:cxn>
                  <a:cxn ang="0">
                    <a:pos x="130" y="174"/>
                  </a:cxn>
                  <a:cxn ang="0">
                    <a:pos x="124" y="166"/>
                  </a:cxn>
                  <a:cxn ang="0">
                    <a:pos x="104" y="178"/>
                  </a:cxn>
                  <a:cxn ang="0">
                    <a:pos x="80" y="176"/>
                  </a:cxn>
                  <a:cxn ang="0">
                    <a:pos x="44" y="160"/>
                  </a:cxn>
                  <a:cxn ang="0">
                    <a:pos x="44" y="146"/>
                  </a:cxn>
                  <a:cxn ang="0">
                    <a:pos x="38" y="146"/>
                  </a:cxn>
                  <a:cxn ang="0">
                    <a:pos x="14" y="114"/>
                  </a:cxn>
                  <a:cxn ang="0">
                    <a:pos x="4" y="112"/>
                  </a:cxn>
                  <a:cxn ang="0">
                    <a:pos x="0" y="98"/>
                  </a:cxn>
                  <a:cxn ang="0">
                    <a:pos x="20" y="98"/>
                  </a:cxn>
                  <a:cxn ang="0">
                    <a:pos x="20" y="62"/>
                  </a:cxn>
                  <a:cxn ang="0">
                    <a:pos x="32" y="60"/>
                  </a:cxn>
                  <a:cxn ang="0">
                    <a:pos x="32" y="44"/>
                  </a:cxn>
                  <a:cxn ang="0">
                    <a:pos x="56" y="6"/>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1" name="Freeform 109"/>
              <p:cNvSpPr>
                <a:spLocks/>
              </p:cNvSpPr>
              <p:nvPr/>
            </p:nvSpPr>
            <p:spPr bwMode="auto">
              <a:xfrm>
                <a:off x="4502848" y="3730798"/>
                <a:ext cx="143379" cy="215070"/>
              </a:xfrm>
              <a:custGeom>
                <a:avLst/>
                <a:gdLst/>
                <a:ahLst/>
                <a:cxnLst>
                  <a:cxn ang="0">
                    <a:pos x="91" y="0"/>
                  </a:cxn>
                  <a:cxn ang="0">
                    <a:pos x="99" y="12"/>
                  </a:cxn>
                  <a:cxn ang="0">
                    <a:pos x="101" y="36"/>
                  </a:cxn>
                  <a:cxn ang="0">
                    <a:pos x="107" y="46"/>
                  </a:cxn>
                  <a:cxn ang="0">
                    <a:pos x="87" y="46"/>
                  </a:cxn>
                  <a:cxn ang="0">
                    <a:pos x="85" y="56"/>
                  </a:cxn>
                  <a:cxn ang="0">
                    <a:pos x="115" y="88"/>
                  </a:cxn>
                  <a:cxn ang="0">
                    <a:pos x="95" y="104"/>
                  </a:cxn>
                  <a:cxn ang="0">
                    <a:pos x="95" y="120"/>
                  </a:cxn>
                  <a:cxn ang="0">
                    <a:pos x="105" y="146"/>
                  </a:cxn>
                  <a:cxn ang="0">
                    <a:pos x="119" y="162"/>
                  </a:cxn>
                  <a:cxn ang="0">
                    <a:pos x="117" y="176"/>
                  </a:cxn>
                  <a:cxn ang="0">
                    <a:pos x="99" y="178"/>
                  </a:cxn>
                  <a:cxn ang="0">
                    <a:pos x="99" y="170"/>
                  </a:cxn>
                  <a:cxn ang="0">
                    <a:pos x="18" y="170"/>
                  </a:cxn>
                  <a:cxn ang="0">
                    <a:pos x="18" y="146"/>
                  </a:cxn>
                  <a:cxn ang="0">
                    <a:pos x="10" y="138"/>
                  </a:cxn>
                  <a:cxn ang="0">
                    <a:pos x="0" y="132"/>
                  </a:cxn>
                  <a:cxn ang="0">
                    <a:pos x="2" y="114"/>
                  </a:cxn>
                  <a:cxn ang="0">
                    <a:pos x="22" y="96"/>
                  </a:cxn>
                  <a:cxn ang="0">
                    <a:pos x="32" y="96"/>
                  </a:cxn>
                  <a:cxn ang="0">
                    <a:pos x="43" y="104"/>
                  </a:cxn>
                  <a:cxn ang="0">
                    <a:pos x="83" y="28"/>
                  </a:cxn>
                  <a:cxn ang="0">
                    <a:pos x="93" y="26"/>
                  </a:cxn>
                  <a:cxn ang="0">
                    <a:pos x="91" y="12"/>
                  </a:cxn>
                  <a:cxn ang="0">
                    <a:pos x="91" y="0"/>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2" name="Freeform 110"/>
              <p:cNvSpPr>
                <a:spLocks/>
              </p:cNvSpPr>
              <p:nvPr/>
            </p:nvSpPr>
            <p:spPr bwMode="auto">
              <a:xfrm>
                <a:off x="4389799" y="3714254"/>
                <a:ext cx="224719" cy="180603"/>
              </a:xfrm>
              <a:custGeom>
                <a:avLst/>
                <a:gdLst/>
                <a:ahLst/>
                <a:cxnLst>
                  <a:cxn ang="0">
                    <a:pos x="94" y="146"/>
                  </a:cxn>
                  <a:cxn ang="0">
                    <a:pos x="64" y="150"/>
                  </a:cxn>
                  <a:cxn ang="0">
                    <a:pos x="44" y="148"/>
                  </a:cxn>
                  <a:cxn ang="0">
                    <a:pos x="46" y="132"/>
                  </a:cxn>
                  <a:cxn ang="0">
                    <a:pos x="22" y="118"/>
                  </a:cxn>
                  <a:cxn ang="0">
                    <a:pos x="2" y="116"/>
                  </a:cxn>
                  <a:cxn ang="0">
                    <a:pos x="0" y="78"/>
                  </a:cxn>
                  <a:cxn ang="0">
                    <a:pos x="22" y="52"/>
                  </a:cxn>
                  <a:cxn ang="0">
                    <a:pos x="10" y="42"/>
                  </a:cxn>
                  <a:cxn ang="0">
                    <a:pos x="12" y="34"/>
                  </a:cxn>
                  <a:cxn ang="0">
                    <a:pos x="24" y="2"/>
                  </a:cxn>
                  <a:cxn ang="0">
                    <a:pos x="54" y="2"/>
                  </a:cxn>
                  <a:cxn ang="0">
                    <a:pos x="70" y="14"/>
                  </a:cxn>
                  <a:cxn ang="0">
                    <a:pos x="80" y="8"/>
                  </a:cxn>
                  <a:cxn ang="0">
                    <a:pos x="108" y="18"/>
                  </a:cxn>
                  <a:cxn ang="0">
                    <a:pos x="114" y="10"/>
                  </a:cxn>
                  <a:cxn ang="0">
                    <a:pos x="149" y="14"/>
                  </a:cxn>
                  <a:cxn ang="0">
                    <a:pos x="171" y="0"/>
                  </a:cxn>
                  <a:cxn ang="0">
                    <a:pos x="185" y="14"/>
                  </a:cxn>
                  <a:cxn ang="0">
                    <a:pos x="187" y="40"/>
                  </a:cxn>
                  <a:cxn ang="0">
                    <a:pos x="177" y="42"/>
                  </a:cxn>
                  <a:cxn ang="0">
                    <a:pos x="137" y="118"/>
                  </a:cxn>
                  <a:cxn ang="0">
                    <a:pos x="126" y="110"/>
                  </a:cxn>
                  <a:cxn ang="0">
                    <a:pos x="116" y="110"/>
                  </a:cxn>
                  <a:cxn ang="0">
                    <a:pos x="96" y="128"/>
                  </a:cxn>
                  <a:cxn ang="0">
                    <a:pos x="94" y="146"/>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3" name="Freeform 111"/>
              <p:cNvSpPr>
                <a:spLocks/>
              </p:cNvSpPr>
              <p:nvPr/>
            </p:nvSpPr>
            <p:spPr bwMode="auto">
              <a:xfrm>
                <a:off x="4351196" y="3743205"/>
                <a:ext cx="64796" cy="115807"/>
              </a:xfrm>
              <a:custGeom>
                <a:avLst/>
                <a:gdLst/>
                <a:ahLst/>
                <a:cxnLst>
                  <a:cxn ang="0">
                    <a:pos x="20" y="2"/>
                  </a:cxn>
                  <a:cxn ang="0">
                    <a:pos x="34" y="0"/>
                  </a:cxn>
                  <a:cxn ang="0">
                    <a:pos x="44" y="10"/>
                  </a:cxn>
                  <a:cxn ang="0">
                    <a:pos x="42" y="18"/>
                  </a:cxn>
                  <a:cxn ang="0">
                    <a:pos x="54" y="28"/>
                  </a:cxn>
                  <a:cxn ang="0">
                    <a:pos x="32" y="54"/>
                  </a:cxn>
                  <a:cxn ang="0">
                    <a:pos x="34" y="92"/>
                  </a:cxn>
                  <a:cxn ang="0">
                    <a:pos x="12" y="96"/>
                  </a:cxn>
                  <a:cxn ang="0">
                    <a:pos x="12" y="48"/>
                  </a:cxn>
                  <a:cxn ang="0">
                    <a:pos x="0" y="32"/>
                  </a:cxn>
                  <a:cxn ang="0">
                    <a:pos x="4" y="20"/>
                  </a:cxn>
                  <a:cxn ang="0">
                    <a:pos x="20" y="16"/>
                  </a:cxn>
                  <a:cxn ang="0">
                    <a:pos x="20" y="2"/>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4" name="Freeform 112"/>
              <p:cNvSpPr>
                <a:spLocks/>
              </p:cNvSpPr>
              <p:nvPr/>
            </p:nvSpPr>
            <p:spPr bwMode="auto">
              <a:xfrm>
                <a:off x="4330516" y="3768021"/>
                <a:ext cx="35845" cy="95127"/>
              </a:xfrm>
              <a:custGeom>
                <a:avLst/>
                <a:gdLst/>
                <a:ahLst/>
                <a:cxnLst>
                  <a:cxn ang="0">
                    <a:pos x="30" y="76"/>
                  </a:cxn>
                  <a:cxn ang="0">
                    <a:pos x="16" y="80"/>
                  </a:cxn>
                  <a:cxn ang="0">
                    <a:pos x="12" y="48"/>
                  </a:cxn>
                  <a:cxn ang="0">
                    <a:pos x="8" y="34"/>
                  </a:cxn>
                  <a:cxn ang="0">
                    <a:pos x="12" y="18"/>
                  </a:cxn>
                  <a:cxn ang="0">
                    <a:pos x="0" y="0"/>
                  </a:cxn>
                  <a:cxn ang="0">
                    <a:pos x="22" y="0"/>
                  </a:cxn>
                  <a:cxn ang="0">
                    <a:pos x="18" y="12"/>
                  </a:cxn>
                  <a:cxn ang="0">
                    <a:pos x="30" y="28"/>
                  </a:cxn>
                  <a:cxn ang="0">
                    <a:pos x="30" y="76"/>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5" name="Freeform 113"/>
              <p:cNvSpPr>
                <a:spLocks/>
              </p:cNvSpPr>
              <p:nvPr/>
            </p:nvSpPr>
            <p:spPr bwMode="auto">
              <a:xfrm>
                <a:off x="4107175" y="3497805"/>
                <a:ext cx="308818" cy="284002"/>
              </a:xfrm>
              <a:custGeom>
                <a:avLst/>
                <a:gdLst/>
                <a:ahLst/>
                <a:cxnLst>
                  <a:cxn ang="0">
                    <a:pos x="120" y="0"/>
                  </a:cxn>
                  <a:cxn ang="0">
                    <a:pos x="210" y="60"/>
                  </a:cxn>
                  <a:cxn ang="0">
                    <a:pos x="224" y="74"/>
                  </a:cxn>
                  <a:cxn ang="0">
                    <a:pos x="244" y="82"/>
                  </a:cxn>
                  <a:cxn ang="0">
                    <a:pos x="242" y="98"/>
                  </a:cxn>
                  <a:cxn ang="0">
                    <a:pos x="258" y="96"/>
                  </a:cxn>
                  <a:cxn ang="0">
                    <a:pos x="258" y="138"/>
                  </a:cxn>
                  <a:cxn ang="0">
                    <a:pos x="246" y="156"/>
                  </a:cxn>
                  <a:cxn ang="0">
                    <a:pos x="212" y="162"/>
                  </a:cxn>
                  <a:cxn ang="0">
                    <a:pos x="198" y="162"/>
                  </a:cxn>
                  <a:cxn ang="0">
                    <a:pos x="178" y="162"/>
                  </a:cxn>
                  <a:cxn ang="0">
                    <a:pos x="154" y="172"/>
                  </a:cxn>
                  <a:cxn ang="0">
                    <a:pos x="136" y="190"/>
                  </a:cxn>
                  <a:cxn ang="0">
                    <a:pos x="128" y="186"/>
                  </a:cxn>
                  <a:cxn ang="0">
                    <a:pos x="118" y="210"/>
                  </a:cxn>
                  <a:cxn ang="0">
                    <a:pos x="108" y="212"/>
                  </a:cxn>
                  <a:cxn ang="0">
                    <a:pos x="104" y="234"/>
                  </a:cxn>
                  <a:cxn ang="0">
                    <a:pos x="64" y="236"/>
                  </a:cxn>
                  <a:cxn ang="0">
                    <a:pos x="56" y="218"/>
                  </a:cxn>
                  <a:cxn ang="0">
                    <a:pos x="50" y="204"/>
                  </a:cxn>
                  <a:cxn ang="0">
                    <a:pos x="24" y="210"/>
                  </a:cxn>
                  <a:cxn ang="0">
                    <a:pos x="12" y="206"/>
                  </a:cxn>
                  <a:cxn ang="0">
                    <a:pos x="12" y="204"/>
                  </a:cxn>
                  <a:cxn ang="0">
                    <a:pos x="12" y="200"/>
                  </a:cxn>
                  <a:cxn ang="0">
                    <a:pos x="10" y="192"/>
                  </a:cxn>
                  <a:cxn ang="0">
                    <a:pos x="4" y="184"/>
                  </a:cxn>
                  <a:cxn ang="0">
                    <a:pos x="2" y="172"/>
                  </a:cxn>
                  <a:cxn ang="0">
                    <a:pos x="0" y="166"/>
                  </a:cxn>
                  <a:cxn ang="0">
                    <a:pos x="6" y="152"/>
                  </a:cxn>
                  <a:cxn ang="0">
                    <a:pos x="106" y="154"/>
                  </a:cxn>
                  <a:cxn ang="0">
                    <a:pos x="108" y="144"/>
                  </a:cxn>
                  <a:cxn ang="0">
                    <a:pos x="102" y="136"/>
                  </a:cxn>
                  <a:cxn ang="0">
                    <a:pos x="90" y="0"/>
                  </a:cxn>
                  <a:cxn ang="0">
                    <a:pos x="120" y="0"/>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6" name="Freeform 114"/>
              <p:cNvSpPr>
                <a:spLocks/>
              </p:cNvSpPr>
              <p:nvPr/>
            </p:nvSpPr>
            <p:spPr bwMode="auto">
              <a:xfrm>
                <a:off x="4231254" y="3692195"/>
                <a:ext cx="144759" cy="103399"/>
              </a:xfrm>
              <a:custGeom>
                <a:avLst/>
                <a:gdLst/>
                <a:ahLst/>
                <a:cxnLst>
                  <a:cxn ang="0">
                    <a:pos x="44" y="62"/>
                  </a:cxn>
                  <a:cxn ang="0">
                    <a:pos x="44" y="84"/>
                  </a:cxn>
                  <a:cxn ang="0">
                    <a:pos x="30" y="78"/>
                  </a:cxn>
                  <a:cxn ang="0">
                    <a:pos x="20" y="86"/>
                  </a:cxn>
                  <a:cxn ang="0">
                    <a:pos x="0" y="72"/>
                  </a:cxn>
                  <a:cxn ang="0">
                    <a:pos x="4" y="50"/>
                  </a:cxn>
                  <a:cxn ang="0">
                    <a:pos x="14" y="48"/>
                  </a:cxn>
                  <a:cxn ang="0">
                    <a:pos x="24" y="24"/>
                  </a:cxn>
                  <a:cxn ang="0">
                    <a:pos x="32" y="28"/>
                  </a:cxn>
                  <a:cxn ang="0">
                    <a:pos x="50" y="10"/>
                  </a:cxn>
                  <a:cxn ang="0">
                    <a:pos x="74" y="0"/>
                  </a:cxn>
                  <a:cxn ang="0">
                    <a:pos x="94" y="0"/>
                  </a:cxn>
                  <a:cxn ang="0">
                    <a:pos x="90" y="8"/>
                  </a:cxn>
                  <a:cxn ang="0">
                    <a:pos x="92" y="14"/>
                  </a:cxn>
                  <a:cxn ang="0">
                    <a:pos x="104" y="28"/>
                  </a:cxn>
                  <a:cxn ang="0">
                    <a:pos x="102" y="34"/>
                  </a:cxn>
                  <a:cxn ang="0">
                    <a:pos x="120" y="44"/>
                  </a:cxn>
                  <a:cxn ang="0">
                    <a:pos x="120" y="58"/>
                  </a:cxn>
                  <a:cxn ang="0">
                    <a:pos x="104" y="62"/>
                  </a:cxn>
                  <a:cxn ang="0">
                    <a:pos x="82" y="62"/>
                  </a:cxn>
                  <a:cxn ang="0">
                    <a:pos x="44" y="62"/>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7" name="Freeform 115"/>
              <p:cNvSpPr>
                <a:spLocks/>
              </p:cNvSpPr>
              <p:nvPr/>
            </p:nvSpPr>
            <p:spPr bwMode="auto">
              <a:xfrm>
                <a:off x="4276749" y="3768021"/>
                <a:ext cx="73068" cy="119943"/>
              </a:xfrm>
              <a:custGeom>
                <a:avLst/>
                <a:gdLst/>
                <a:ahLst/>
                <a:cxnLst>
                  <a:cxn ang="0">
                    <a:pos x="60" y="80"/>
                  </a:cxn>
                  <a:cxn ang="0">
                    <a:pos x="48" y="86"/>
                  </a:cxn>
                  <a:cxn ang="0">
                    <a:pos x="36" y="96"/>
                  </a:cxn>
                  <a:cxn ang="0">
                    <a:pos x="20" y="100"/>
                  </a:cxn>
                  <a:cxn ang="0">
                    <a:pos x="8" y="94"/>
                  </a:cxn>
                  <a:cxn ang="0">
                    <a:pos x="0" y="72"/>
                  </a:cxn>
                  <a:cxn ang="0">
                    <a:pos x="10" y="50"/>
                  </a:cxn>
                  <a:cxn ang="0">
                    <a:pos x="6" y="22"/>
                  </a:cxn>
                  <a:cxn ang="0">
                    <a:pos x="6" y="0"/>
                  </a:cxn>
                  <a:cxn ang="0">
                    <a:pos x="44" y="0"/>
                  </a:cxn>
                  <a:cxn ang="0">
                    <a:pos x="56" y="18"/>
                  </a:cxn>
                  <a:cxn ang="0">
                    <a:pos x="52" y="30"/>
                  </a:cxn>
                  <a:cxn ang="0">
                    <a:pos x="54" y="40"/>
                  </a:cxn>
                  <a:cxn ang="0">
                    <a:pos x="56" y="48"/>
                  </a:cxn>
                  <a:cxn ang="0">
                    <a:pos x="60" y="80"/>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8" name="Freeform 116"/>
              <p:cNvSpPr>
                <a:spLocks/>
              </p:cNvSpPr>
              <p:nvPr/>
            </p:nvSpPr>
            <p:spPr bwMode="auto">
              <a:xfrm>
                <a:off x="4176107" y="3779050"/>
                <a:ext cx="113049" cy="118564"/>
              </a:xfrm>
              <a:custGeom>
                <a:avLst/>
                <a:gdLst/>
                <a:ahLst/>
                <a:cxnLst>
                  <a:cxn ang="0">
                    <a:pos x="92" y="84"/>
                  </a:cxn>
                  <a:cxn ang="0">
                    <a:pos x="50" y="84"/>
                  </a:cxn>
                  <a:cxn ang="0">
                    <a:pos x="24" y="94"/>
                  </a:cxn>
                  <a:cxn ang="0">
                    <a:pos x="12" y="98"/>
                  </a:cxn>
                  <a:cxn ang="0">
                    <a:pos x="16" y="78"/>
                  </a:cxn>
                  <a:cxn ang="0">
                    <a:pos x="14" y="72"/>
                  </a:cxn>
                  <a:cxn ang="0">
                    <a:pos x="8" y="68"/>
                  </a:cxn>
                  <a:cxn ang="0">
                    <a:pos x="0" y="66"/>
                  </a:cxn>
                  <a:cxn ang="0">
                    <a:pos x="0" y="56"/>
                  </a:cxn>
                  <a:cxn ang="0">
                    <a:pos x="0" y="48"/>
                  </a:cxn>
                  <a:cxn ang="0">
                    <a:pos x="6" y="44"/>
                  </a:cxn>
                  <a:cxn ang="0">
                    <a:pos x="4" y="34"/>
                  </a:cxn>
                  <a:cxn ang="0">
                    <a:pos x="10" y="32"/>
                  </a:cxn>
                  <a:cxn ang="0">
                    <a:pos x="8" y="18"/>
                  </a:cxn>
                  <a:cxn ang="0">
                    <a:pos x="4" y="10"/>
                  </a:cxn>
                  <a:cxn ang="0">
                    <a:pos x="6" y="2"/>
                  </a:cxn>
                  <a:cxn ang="0">
                    <a:pos x="46" y="0"/>
                  </a:cxn>
                  <a:cxn ang="0">
                    <a:pos x="66" y="14"/>
                  </a:cxn>
                  <a:cxn ang="0">
                    <a:pos x="76" y="6"/>
                  </a:cxn>
                  <a:cxn ang="0">
                    <a:pos x="90" y="12"/>
                  </a:cxn>
                  <a:cxn ang="0">
                    <a:pos x="94" y="40"/>
                  </a:cxn>
                  <a:cxn ang="0">
                    <a:pos x="84" y="62"/>
                  </a:cxn>
                  <a:cxn ang="0">
                    <a:pos x="92" y="84"/>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9" name="Freeform 117"/>
              <p:cNvSpPr>
                <a:spLocks/>
              </p:cNvSpPr>
              <p:nvPr/>
            </p:nvSpPr>
            <p:spPr bwMode="auto">
              <a:xfrm>
                <a:off x="4519392" y="3936216"/>
                <a:ext cx="34466" cy="28952"/>
              </a:xfrm>
              <a:custGeom>
                <a:avLst/>
                <a:gdLst/>
                <a:ahLst/>
                <a:cxnLst>
                  <a:cxn ang="0">
                    <a:pos x="4" y="0"/>
                  </a:cxn>
                  <a:cxn ang="0">
                    <a:pos x="29" y="0"/>
                  </a:cxn>
                  <a:cxn ang="0">
                    <a:pos x="26" y="22"/>
                  </a:cxn>
                  <a:cxn ang="0">
                    <a:pos x="2" y="24"/>
                  </a:cxn>
                  <a:cxn ang="0">
                    <a:pos x="0" y="10"/>
                  </a:cxn>
                  <a:cxn ang="0">
                    <a:pos x="4" y="0"/>
                  </a:cxn>
                </a:cxnLst>
                <a:rect l="0" t="0" r="r" b="b"/>
                <a:pathLst>
                  <a:path w="29" h="24">
                    <a:moveTo>
                      <a:pt x="4" y="0"/>
                    </a:moveTo>
                    <a:lnTo>
                      <a:pt x="29" y="0"/>
                    </a:lnTo>
                    <a:lnTo>
                      <a:pt x="26" y="22"/>
                    </a:lnTo>
                    <a:lnTo>
                      <a:pt x="2" y="24"/>
                    </a:lnTo>
                    <a:lnTo>
                      <a:pt x="0" y="10"/>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0" name="Freeform 118"/>
              <p:cNvSpPr>
                <a:spLocks/>
              </p:cNvSpPr>
              <p:nvPr/>
            </p:nvSpPr>
            <p:spPr bwMode="auto">
              <a:xfrm>
                <a:off x="5161843" y="4210568"/>
                <a:ext cx="136486" cy="268837"/>
              </a:xfrm>
              <a:custGeom>
                <a:avLst/>
                <a:gdLst/>
                <a:ahLst/>
                <a:cxnLst>
                  <a:cxn ang="0">
                    <a:pos x="22" y="70"/>
                  </a:cxn>
                  <a:cxn ang="0">
                    <a:pos x="46" y="60"/>
                  </a:cxn>
                  <a:cxn ang="0">
                    <a:pos x="70" y="44"/>
                  </a:cxn>
                  <a:cxn ang="0">
                    <a:pos x="78" y="30"/>
                  </a:cxn>
                  <a:cxn ang="0">
                    <a:pos x="86" y="26"/>
                  </a:cxn>
                  <a:cxn ang="0">
                    <a:pos x="94" y="10"/>
                  </a:cxn>
                  <a:cxn ang="0">
                    <a:pos x="96" y="0"/>
                  </a:cxn>
                  <a:cxn ang="0">
                    <a:pos x="108" y="20"/>
                  </a:cxn>
                  <a:cxn ang="0">
                    <a:pos x="112" y="40"/>
                  </a:cxn>
                  <a:cxn ang="0">
                    <a:pos x="114" y="52"/>
                  </a:cxn>
                  <a:cxn ang="0">
                    <a:pos x="114" y="64"/>
                  </a:cxn>
                  <a:cxn ang="0">
                    <a:pos x="102" y="66"/>
                  </a:cxn>
                  <a:cxn ang="0">
                    <a:pos x="102" y="82"/>
                  </a:cxn>
                  <a:cxn ang="0">
                    <a:pos x="82" y="150"/>
                  </a:cxn>
                  <a:cxn ang="0">
                    <a:pos x="74" y="182"/>
                  </a:cxn>
                  <a:cxn ang="0">
                    <a:pos x="62" y="214"/>
                  </a:cxn>
                  <a:cxn ang="0">
                    <a:pos x="40" y="224"/>
                  </a:cxn>
                  <a:cxn ang="0">
                    <a:pos x="18" y="222"/>
                  </a:cxn>
                  <a:cxn ang="0">
                    <a:pos x="8" y="202"/>
                  </a:cxn>
                  <a:cxn ang="0">
                    <a:pos x="6" y="182"/>
                  </a:cxn>
                  <a:cxn ang="0">
                    <a:pos x="0" y="164"/>
                  </a:cxn>
                  <a:cxn ang="0">
                    <a:pos x="16" y="142"/>
                  </a:cxn>
                  <a:cxn ang="0">
                    <a:pos x="20" y="122"/>
                  </a:cxn>
                  <a:cxn ang="0">
                    <a:pos x="16" y="106"/>
                  </a:cxn>
                  <a:cxn ang="0">
                    <a:pos x="10" y="90"/>
                  </a:cxn>
                  <a:cxn ang="0">
                    <a:pos x="18" y="80"/>
                  </a:cxn>
                  <a:cxn ang="0">
                    <a:pos x="22" y="70"/>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1" name="Freeform 120"/>
              <p:cNvSpPr>
                <a:spLocks/>
              </p:cNvSpPr>
              <p:nvPr/>
            </p:nvSpPr>
            <p:spPr bwMode="auto">
              <a:xfrm>
                <a:off x="4821316" y="4285015"/>
                <a:ext cx="143379" cy="126836"/>
              </a:xfrm>
              <a:custGeom>
                <a:avLst/>
                <a:gdLst/>
                <a:ahLst/>
                <a:cxnLst>
                  <a:cxn ang="0">
                    <a:pos x="60" y="104"/>
                  </a:cxn>
                  <a:cxn ang="0">
                    <a:pos x="58" y="98"/>
                  </a:cxn>
                  <a:cxn ang="0">
                    <a:pos x="44" y="96"/>
                  </a:cxn>
                  <a:cxn ang="0">
                    <a:pos x="36" y="76"/>
                  </a:cxn>
                  <a:cxn ang="0">
                    <a:pos x="12" y="64"/>
                  </a:cxn>
                  <a:cxn ang="0">
                    <a:pos x="8" y="48"/>
                  </a:cxn>
                  <a:cxn ang="0">
                    <a:pos x="0" y="36"/>
                  </a:cxn>
                  <a:cxn ang="0">
                    <a:pos x="28" y="34"/>
                  </a:cxn>
                  <a:cxn ang="0">
                    <a:pos x="42" y="16"/>
                  </a:cxn>
                  <a:cxn ang="0">
                    <a:pos x="54" y="14"/>
                  </a:cxn>
                  <a:cxn ang="0">
                    <a:pos x="62" y="0"/>
                  </a:cxn>
                  <a:cxn ang="0">
                    <a:pos x="78" y="0"/>
                  </a:cxn>
                  <a:cxn ang="0">
                    <a:pos x="118" y="14"/>
                  </a:cxn>
                  <a:cxn ang="0">
                    <a:pos x="120" y="42"/>
                  </a:cxn>
                  <a:cxn ang="0">
                    <a:pos x="120" y="72"/>
                  </a:cxn>
                  <a:cxn ang="0">
                    <a:pos x="112" y="90"/>
                  </a:cxn>
                  <a:cxn ang="0">
                    <a:pos x="90" y="106"/>
                  </a:cxn>
                  <a:cxn ang="0">
                    <a:pos x="60" y="104"/>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2" name="Freeform 121"/>
              <p:cNvSpPr>
                <a:spLocks/>
              </p:cNvSpPr>
              <p:nvPr/>
            </p:nvSpPr>
            <p:spPr bwMode="auto">
              <a:xfrm>
                <a:off x="4720675" y="4327753"/>
                <a:ext cx="172331" cy="175089"/>
              </a:xfrm>
              <a:custGeom>
                <a:avLst/>
                <a:gdLst/>
                <a:ahLst/>
                <a:cxnLst>
                  <a:cxn ang="0">
                    <a:pos x="0" y="114"/>
                  </a:cxn>
                  <a:cxn ang="0">
                    <a:pos x="0" y="66"/>
                  </a:cxn>
                  <a:cxn ang="0">
                    <a:pos x="14" y="66"/>
                  </a:cxn>
                  <a:cxn ang="0">
                    <a:pos x="16" y="4"/>
                  </a:cxn>
                  <a:cxn ang="0">
                    <a:pos x="50" y="0"/>
                  </a:cxn>
                  <a:cxn ang="0">
                    <a:pos x="56" y="8"/>
                  </a:cxn>
                  <a:cxn ang="0">
                    <a:pos x="84" y="0"/>
                  </a:cxn>
                  <a:cxn ang="0">
                    <a:pos x="92" y="12"/>
                  </a:cxn>
                  <a:cxn ang="0">
                    <a:pos x="96" y="28"/>
                  </a:cxn>
                  <a:cxn ang="0">
                    <a:pos x="120" y="40"/>
                  </a:cxn>
                  <a:cxn ang="0">
                    <a:pos x="128" y="60"/>
                  </a:cxn>
                  <a:cxn ang="0">
                    <a:pos x="142" y="62"/>
                  </a:cxn>
                  <a:cxn ang="0">
                    <a:pos x="144" y="70"/>
                  </a:cxn>
                  <a:cxn ang="0">
                    <a:pos x="142" y="74"/>
                  </a:cxn>
                  <a:cxn ang="0">
                    <a:pos x="132" y="74"/>
                  </a:cxn>
                  <a:cxn ang="0">
                    <a:pos x="94" y="114"/>
                  </a:cxn>
                  <a:cxn ang="0">
                    <a:pos x="86" y="128"/>
                  </a:cxn>
                  <a:cxn ang="0">
                    <a:pos x="66" y="130"/>
                  </a:cxn>
                  <a:cxn ang="0">
                    <a:pos x="56" y="122"/>
                  </a:cxn>
                  <a:cxn ang="0">
                    <a:pos x="46" y="122"/>
                  </a:cxn>
                  <a:cxn ang="0">
                    <a:pos x="42" y="134"/>
                  </a:cxn>
                  <a:cxn ang="0">
                    <a:pos x="28" y="146"/>
                  </a:cxn>
                  <a:cxn ang="0">
                    <a:pos x="12" y="146"/>
                  </a:cxn>
                  <a:cxn ang="0">
                    <a:pos x="12" y="126"/>
                  </a:cxn>
                  <a:cxn ang="0">
                    <a:pos x="0" y="114"/>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3" name="Freeform 122"/>
              <p:cNvSpPr>
                <a:spLocks/>
              </p:cNvSpPr>
              <p:nvPr/>
            </p:nvSpPr>
            <p:spPr bwMode="auto">
              <a:xfrm>
                <a:off x="4569023" y="4315346"/>
                <a:ext cx="170953" cy="231613"/>
              </a:xfrm>
              <a:custGeom>
                <a:avLst/>
                <a:gdLst/>
                <a:ahLst/>
                <a:cxnLst>
                  <a:cxn ang="0">
                    <a:pos x="0" y="0"/>
                  </a:cxn>
                  <a:cxn ang="0">
                    <a:pos x="98" y="0"/>
                  </a:cxn>
                  <a:cxn ang="0">
                    <a:pos x="106" y="6"/>
                  </a:cxn>
                  <a:cxn ang="0">
                    <a:pos x="134" y="8"/>
                  </a:cxn>
                  <a:cxn ang="0">
                    <a:pos x="142" y="14"/>
                  </a:cxn>
                  <a:cxn ang="0">
                    <a:pos x="140" y="76"/>
                  </a:cxn>
                  <a:cxn ang="0">
                    <a:pos x="126" y="76"/>
                  </a:cxn>
                  <a:cxn ang="0">
                    <a:pos x="126" y="182"/>
                  </a:cxn>
                  <a:cxn ang="0">
                    <a:pos x="110" y="192"/>
                  </a:cxn>
                  <a:cxn ang="0">
                    <a:pos x="94" y="192"/>
                  </a:cxn>
                  <a:cxn ang="0">
                    <a:pos x="86" y="188"/>
                  </a:cxn>
                  <a:cxn ang="0">
                    <a:pos x="80" y="180"/>
                  </a:cxn>
                  <a:cxn ang="0">
                    <a:pos x="72" y="186"/>
                  </a:cxn>
                  <a:cxn ang="0">
                    <a:pos x="52" y="164"/>
                  </a:cxn>
                  <a:cxn ang="0">
                    <a:pos x="44" y="126"/>
                  </a:cxn>
                  <a:cxn ang="0">
                    <a:pos x="38" y="114"/>
                  </a:cxn>
                  <a:cxn ang="0">
                    <a:pos x="38" y="82"/>
                  </a:cxn>
                  <a:cxn ang="0">
                    <a:pos x="12" y="36"/>
                  </a:cxn>
                  <a:cxn ang="0">
                    <a:pos x="0" y="16"/>
                  </a:cxn>
                  <a:cxn ang="0">
                    <a:pos x="0" y="0"/>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4" name="Freeform 123"/>
              <p:cNvSpPr>
                <a:spLocks/>
              </p:cNvSpPr>
              <p:nvPr/>
            </p:nvSpPr>
            <p:spPr bwMode="auto">
              <a:xfrm>
                <a:off x="4919200" y="4181617"/>
                <a:ext cx="194389" cy="323983"/>
              </a:xfrm>
              <a:custGeom>
                <a:avLst/>
                <a:gdLst/>
                <a:ahLst/>
                <a:cxnLst>
                  <a:cxn ang="0">
                    <a:pos x="0" y="88"/>
                  </a:cxn>
                  <a:cxn ang="0">
                    <a:pos x="0" y="72"/>
                  </a:cxn>
                  <a:cxn ang="0">
                    <a:pos x="50" y="64"/>
                  </a:cxn>
                  <a:cxn ang="0">
                    <a:pos x="66" y="64"/>
                  </a:cxn>
                  <a:cxn ang="0">
                    <a:pos x="64" y="94"/>
                  </a:cxn>
                  <a:cxn ang="0">
                    <a:pos x="76" y="106"/>
                  </a:cxn>
                  <a:cxn ang="0">
                    <a:pos x="86" y="92"/>
                  </a:cxn>
                  <a:cxn ang="0">
                    <a:pos x="84" y="64"/>
                  </a:cxn>
                  <a:cxn ang="0">
                    <a:pos x="70" y="48"/>
                  </a:cxn>
                  <a:cxn ang="0">
                    <a:pos x="64" y="32"/>
                  </a:cxn>
                  <a:cxn ang="0">
                    <a:pos x="68" y="16"/>
                  </a:cxn>
                  <a:cxn ang="0">
                    <a:pos x="90" y="18"/>
                  </a:cxn>
                  <a:cxn ang="0">
                    <a:pos x="116" y="20"/>
                  </a:cxn>
                  <a:cxn ang="0">
                    <a:pos x="142" y="10"/>
                  </a:cxn>
                  <a:cxn ang="0">
                    <a:pos x="158" y="0"/>
                  </a:cxn>
                  <a:cxn ang="0">
                    <a:pos x="158" y="40"/>
                  </a:cxn>
                  <a:cxn ang="0">
                    <a:pos x="162" y="80"/>
                  </a:cxn>
                  <a:cxn ang="0">
                    <a:pos x="144" y="98"/>
                  </a:cxn>
                  <a:cxn ang="0">
                    <a:pos x="112" y="118"/>
                  </a:cxn>
                  <a:cxn ang="0">
                    <a:pos x="76" y="150"/>
                  </a:cxn>
                  <a:cxn ang="0">
                    <a:pos x="68" y="154"/>
                  </a:cxn>
                  <a:cxn ang="0">
                    <a:pos x="70" y="168"/>
                  </a:cxn>
                  <a:cxn ang="0">
                    <a:pos x="80" y="196"/>
                  </a:cxn>
                  <a:cxn ang="0">
                    <a:pos x="76" y="228"/>
                  </a:cxn>
                  <a:cxn ang="0">
                    <a:pos x="38" y="248"/>
                  </a:cxn>
                  <a:cxn ang="0">
                    <a:pos x="34" y="256"/>
                  </a:cxn>
                  <a:cxn ang="0">
                    <a:pos x="38" y="264"/>
                  </a:cxn>
                  <a:cxn ang="0">
                    <a:pos x="40" y="270"/>
                  </a:cxn>
                  <a:cxn ang="0">
                    <a:pos x="24" y="268"/>
                  </a:cxn>
                  <a:cxn ang="0">
                    <a:pos x="24" y="258"/>
                  </a:cxn>
                  <a:cxn ang="0">
                    <a:pos x="24" y="222"/>
                  </a:cxn>
                  <a:cxn ang="0">
                    <a:pos x="16" y="198"/>
                  </a:cxn>
                  <a:cxn ang="0">
                    <a:pos x="8" y="192"/>
                  </a:cxn>
                  <a:cxn ang="0">
                    <a:pos x="30" y="176"/>
                  </a:cxn>
                  <a:cxn ang="0">
                    <a:pos x="38" y="158"/>
                  </a:cxn>
                  <a:cxn ang="0">
                    <a:pos x="38" y="128"/>
                  </a:cxn>
                  <a:cxn ang="0">
                    <a:pos x="36" y="100"/>
                  </a:cxn>
                  <a:cxn ang="0">
                    <a:pos x="0" y="88"/>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5" name="Freeform 124"/>
              <p:cNvSpPr>
                <a:spLocks/>
              </p:cNvSpPr>
              <p:nvPr/>
            </p:nvSpPr>
            <p:spPr bwMode="auto">
              <a:xfrm>
                <a:off x="4963317" y="4163694"/>
                <a:ext cx="59281" cy="144758"/>
              </a:xfrm>
              <a:custGeom>
                <a:avLst/>
                <a:gdLst/>
                <a:ahLst/>
                <a:cxnLst>
                  <a:cxn ang="0">
                    <a:pos x="4" y="50"/>
                  </a:cxn>
                  <a:cxn ang="0">
                    <a:pos x="10" y="44"/>
                  </a:cxn>
                  <a:cxn ang="0">
                    <a:pos x="12" y="18"/>
                  </a:cxn>
                  <a:cxn ang="0">
                    <a:pos x="14" y="14"/>
                  </a:cxn>
                  <a:cxn ang="0">
                    <a:pos x="8" y="0"/>
                  </a:cxn>
                  <a:cxn ang="0">
                    <a:pos x="22" y="0"/>
                  </a:cxn>
                  <a:cxn ang="0">
                    <a:pos x="30" y="12"/>
                  </a:cxn>
                  <a:cxn ang="0">
                    <a:pos x="32" y="30"/>
                  </a:cxn>
                  <a:cxn ang="0">
                    <a:pos x="28" y="46"/>
                  </a:cxn>
                  <a:cxn ang="0">
                    <a:pos x="34" y="62"/>
                  </a:cxn>
                  <a:cxn ang="0">
                    <a:pos x="48" y="78"/>
                  </a:cxn>
                  <a:cxn ang="0">
                    <a:pos x="50" y="106"/>
                  </a:cxn>
                  <a:cxn ang="0">
                    <a:pos x="40" y="120"/>
                  </a:cxn>
                  <a:cxn ang="0">
                    <a:pos x="28" y="108"/>
                  </a:cxn>
                  <a:cxn ang="0">
                    <a:pos x="30" y="78"/>
                  </a:cxn>
                  <a:cxn ang="0">
                    <a:pos x="10" y="78"/>
                  </a:cxn>
                  <a:cxn ang="0">
                    <a:pos x="0" y="64"/>
                  </a:cxn>
                  <a:cxn ang="0">
                    <a:pos x="4" y="50"/>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6" name="Freeform 125"/>
              <p:cNvSpPr>
                <a:spLocks/>
              </p:cNvSpPr>
              <p:nvPr/>
            </p:nvSpPr>
            <p:spPr bwMode="auto">
              <a:xfrm>
                <a:off x="4757898" y="4140257"/>
                <a:ext cx="221964" cy="187497"/>
              </a:xfrm>
              <a:custGeom>
                <a:avLst/>
                <a:gdLst/>
                <a:ahLst/>
                <a:cxnLst>
                  <a:cxn ang="0">
                    <a:pos x="52" y="156"/>
                  </a:cxn>
                  <a:cxn ang="0">
                    <a:pos x="46" y="150"/>
                  </a:cxn>
                  <a:cxn ang="0">
                    <a:pos x="20" y="148"/>
                  </a:cxn>
                  <a:cxn ang="0">
                    <a:pos x="2" y="128"/>
                  </a:cxn>
                  <a:cxn ang="0">
                    <a:pos x="0" y="76"/>
                  </a:cxn>
                  <a:cxn ang="0">
                    <a:pos x="30" y="76"/>
                  </a:cxn>
                  <a:cxn ang="0">
                    <a:pos x="30" y="42"/>
                  </a:cxn>
                  <a:cxn ang="0">
                    <a:pos x="48" y="50"/>
                  </a:cxn>
                  <a:cxn ang="0">
                    <a:pos x="68" y="58"/>
                  </a:cxn>
                  <a:cxn ang="0">
                    <a:pos x="82" y="52"/>
                  </a:cxn>
                  <a:cxn ang="0">
                    <a:pos x="90" y="64"/>
                  </a:cxn>
                  <a:cxn ang="0">
                    <a:pos x="102" y="70"/>
                  </a:cxn>
                  <a:cxn ang="0">
                    <a:pos x="110" y="82"/>
                  </a:cxn>
                  <a:cxn ang="0">
                    <a:pos x="124" y="82"/>
                  </a:cxn>
                  <a:cxn ang="0">
                    <a:pos x="124" y="64"/>
                  </a:cxn>
                  <a:cxn ang="0">
                    <a:pos x="110" y="58"/>
                  </a:cxn>
                  <a:cxn ang="0">
                    <a:pos x="100" y="48"/>
                  </a:cxn>
                  <a:cxn ang="0">
                    <a:pos x="104" y="26"/>
                  </a:cxn>
                  <a:cxn ang="0">
                    <a:pos x="102" y="8"/>
                  </a:cxn>
                  <a:cxn ang="0">
                    <a:pos x="118" y="0"/>
                  </a:cxn>
                  <a:cxn ang="0">
                    <a:pos x="136" y="0"/>
                  </a:cxn>
                  <a:cxn ang="0">
                    <a:pos x="178" y="20"/>
                  </a:cxn>
                  <a:cxn ang="0">
                    <a:pos x="184" y="34"/>
                  </a:cxn>
                  <a:cxn ang="0">
                    <a:pos x="180" y="40"/>
                  </a:cxn>
                  <a:cxn ang="0">
                    <a:pos x="180" y="64"/>
                  </a:cxn>
                  <a:cxn ang="0">
                    <a:pos x="174" y="70"/>
                  </a:cxn>
                  <a:cxn ang="0">
                    <a:pos x="170" y="84"/>
                  </a:cxn>
                  <a:cxn ang="0">
                    <a:pos x="180" y="98"/>
                  </a:cxn>
                  <a:cxn ang="0">
                    <a:pos x="134" y="106"/>
                  </a:cxn>
                  <a:cxn ang="0">
                    <a:pos x="134" y="122"/>
                  </a:cxn>
                  <a:cxn ang="0">
                    <a:pos x="114" y="120"/>
                  </a:cxn>
                  <a:cxn ang="0">
                    <a:pos x="106" y="134"/>
                  </a:cxn>
                  <a:cxn ang="0">
                    <a:pos x="94" y="136"/>
                  </a:cxn>
                  <a:cxn ang="0">
                    <a:pos x="80" y="154"/>
                  </a:cxn>
                  <a:cxn ang="0">
                    <a:pos x="52" y="156"/>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7" name="Freeform 126"/>
              <p:cNvSpPr>
                <a:spLocks/>
              </p:cNvSpPr>
              <p:nvPr/>
            </p:nvSpPr>
            <p:spPr bwMode="auto">
              <a:xfrm>
                <a:off x="4899899" y="4001014"/>
                <a:ext cx="209555" cy="204041"/>
              </a:xfrm>
              <a:custGeom>
                <a:avLst/>
                <a:gdLst/>
                <a:ahLst/>
                <a:cxnLst>
                  <a:cxn ang="0">
                    <a:pos x="18" y="116"/>
                  </a:cxn>
                  <a:cxn ang="0">
                    <a:pos x="16" y="100"/>
                  </a:cxn>
                  <a:cxn ang="0">
                    <a:pos x="2" y="82"/>
                  </a:cxn>
                  <a:cxn ang="0">
                    <a:pos x="0" y="56"/>
                  </a:cxn>
                  <a:cxn ang="0">
                    <a:pos x="20" y="34"/>
                  </a:cxn>
                  <a:cxn ang="0">
                    <a:pos x="16" y="20"/>
                  </a:cxn>
                  <a:cxn ang="0">
                    <a:pos x="22" y="12"/>
                  </a:cxn>
                  <a:cxn ang="0">
                    <a:pos x="16" y="0"/>
                  </a:cxn>
                  <a:cxn ang="0">
                    <a:pos x="38" y="0"/>
                  </a:cxn>
                  <a:cxn ang="0">
                    <a:pos x="76" y="2"/>
                  </a:cxn>
                  <a:cxn ang="0">
                    <a:pos x="128" y="30"/>
                  </a:cxn>
                  <a:cxn ang="0">
                    <a:pos x="132" y="40"/>
                  </a:cxn>
                  <a:cxn ang="0">
                    <a:pos x="156" y="58"/>
                  </a:cxn>
                  <a:cxn ang="0">
                    <a:pos x="150" y="72"/>
                  </a:cxn>
                  <a:cxn ang="0">
                    <a:pos x="148" y="86"/>
                  </a:cxn>
                  <a:cxn ang="0">
                    <a:pos x="156" y="98"/>
                  </a:cxn>
                  <a:cxn ang="0">
                    <a:pos x="156" y="126"/>
                  </a:cxn>
                  <a:cxn ang="0">
                    <a:pos x="174" y="150"/>
                  </a:cxn>
                  <a:cxn ang="0">
                    <a:pos x="158" y="160"/>
                  </a:cxn>
                  <a:cxn ang="0">
                    <a:pos x="132" y="170"/>
                  </a:cxn>
                  <a:cxn ang="0">
                    <a:pos x="84" y="166"/>
                  </a:cxn>
                  <a:cxn ang="0">
                    <a:pos x="82" y="148"/>
                  </a:cxn>
                  <a:cxn ang="0">
                    <a:pos x="74" y="136"/>
                  </a:cxn>
                  <a:cxn ang="0">
                    <a:pos x="60" y="136"/>
                  </a:cxn>
                  <a:cxn ang="0">
                    <a:pos x="18" y="116"/>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8" name="Freeform 127"/>
              <p:cNvSpPr>
                <a:spLocks/>
              </p:cNvSpPr>
              <p:nvPr/>
            </p:nvSpPr>
            <p:spPr bwMode="auto">
              <a:xfrm>
                <a:off x="4897142" y="4024450"/>
                <a:ext cx="27573" cy="44117"/>
              </a:xfrm>
              <a:custGeom>
                <a:avLst/>
                <a:gdLst/>
                <a:ahLst/>
                <a:cxnLst>
                  <a:cxn ang="0">
                    <a:pos x="18" y="0"/>
                  </a:cxn>
                  <a:cxn ang="0">
                    <a:pos x="10" y="2"/>
                  </a:cxn>
                  <a:cxn ang="0">
                    <a:pos x="0" y="12"/>
                  </a:cxn>
                  <a:cxn ang="0">
                    <a:pos x="2" y="36"/>
                  </a:cxn>
                  <a:cxn ang="0">
                    <a:pos x="22" y="14"/>
                  </a:cxn>
                  <a:cxn ang="0">
                    <a:pos x="18" y="0"/>
                  </a:cxn>
                </a:cxnLst>
                <a:rect l="0" t="0" r="r" b="b"/>
                <a:pathLst>
                  <a:path w="22" h="36">
                    <a:moveTo>
                      <a:pt x="18" y="0"/>
                    </a:moveTo>
                    <a:lnTo>
                      <a:pt x="10" y="2"/>
                    </a:lnTo>
                    <a:lnTo>
                      <a:pt x="0" y="12"/>
                    </a:lnTo>
                    <a:lnTo>
                      <a:pt x="2" y="36"/>
                    </a:lnTo>
                    <a:lnTo>
                      <a:pt x="22" y="14"/>
                    </a:lnTo>
                    <a:lnTo>
                      <a:pt x="1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9" name="Freeform 128"/>
              <p:cNvSpPr>
                <a:spLocks/>
              </p:cNvSpPr>
              <p:nvPr/>
            </p:nvSpPr>
            <p:spPr bwMode="auto">
              <a:xfrm>
                <a:off x="4890249" y="4001014"/>
                <a:ext cx="35845" cy="38602"/>
              </a:xfrm>
              <a:custGeom>
                <a:avLst/>
                <a:gdLst/>
                <a:ahLst/>
                <a:cxnLst>
                  <a:cxn ang="0">
                    <a:pos x="10" y="2"/>
                  </a:cxn>
                  <a:cxn ang="0">
                    <a:pos x="24" y="0"/>
                  </a:cxn>
                  <a:cxn ang="0">
                    <a:pos x="30" y="12"/>
                  </a:cxn>
                  <a:cxn ang="0">
                    <a:pos x="24" y="20"/>
                  </a:cxn>
                  <a:cxn ang="0">
                    <a:pos x="16" y="22"/>
                  </a:cxn>
                  <a:cxn ang="0">
                    <a:pos x="6" y="32"/>
                  </a:cxn>
                  <a:cxn ang="0">
                    <a:pos x="0" y="16"/>
                  </a:cxn>
                  <a:cxn ang="0">
                    <a:pos x="10" y="2"/>
                  </a:cxn>
                </a:cxnLst>
                <a:rect l="0" t="0" r="r" b="b"/>
                <a:pathLst>
                  <a:path w="30" h="32">
                    <a:moveTo>
                      <a:pt x="10" y="2"/>
                    </a:moveTo>
                    <a:lnTo>
                      <a:pt x="24" y="0"/>
                    </a:lnTo>
                    <a:lnTo>
                      <a:pt x="30" y="12"/>
                    </a:lnTo>
                    <a:lnTo>
                      <a:pt x="24" y="20"/>
                    </a:lnTo>
                    <a:lnTo>
                      <a:pt x="16" y="22"/>
                    </a:lnTo>
                    <a:lnTo>
                      <a:pt x="6" y="32"/>
                    </a:lnTo>
                    <a:lnTo>
                      <a:pt x="0" y="16"/>
                    </a:lnTo>
                    <a:lnTo>
                      <a:pt x="10"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0" name="Freeform 129"/>
              <p:cNvSpPr>
                <a:spLocks/>
              </p:cNvSpPr>
              <p:nvPr/>
            </p:nvSpPr>
            <p:spPr bwMode="auto">
              <a:xfrm>
                <a:off x="4902657" y="3901751"/>
                <a:ext cx="103399" cy="102020"/>
              </a:xfrm>
              <a:custGeom>
                <a:avLst/>
                <a:gdLst/>
                <a:ahLst/>
                <a:cxnLst>
                  <a:cxn ang="0">
                    <a:pos x="0" y="84"/>
                  </a:cxn>
                  <a:cxn ang="0">
                    <a:pos x="2" y="64"/>
                  </a:cxn>
                  <a:cxn ang="0">
                    <a:pos x="6" y="52"/>
                  </a:cxn>
                  <a:cxn ang="0">
                    <a:pos x="26" y="34"/>
                  </a:cxn>
                  <a:cxn ang="0">
                    <a:pos x="26" y="30"/>
                  </a:cxn>
                  <a:cxn ang="0">
                    <a:pos x="20" y="28"/>
                  </a:cxn>
                  <a:cxn ang="0">
                    <a:pos x="16" y="4"/>
                  </a:cxn>
                  <a:cxn ang="0">
                    <a:pos x="68" y="0"/>
                  </a:cxn>
                  <a:cxn ang="0">
                    <a:pos x="80" y="20"/>
                  </a:cxn>
                  <a:cxn ang="0">
                    <a:pos x="86" y="42"/>
                  </a:cxn>
                  <a:cxn ang="0">
                    <a:pos x="72" y="58"/>
                  </a:cxn>
                  <a:cxn ang="0">
                    <a:pos x="76" y="72"/>
                  </a:cxn>
                  <a:cxn ang="0">
                    <a:pos x="70" y="84"/>
                  </a:cxn>
                  <a:cxn ang="0">
                    <a:pos x="36" y="82"/>
                  </a:cxn>
                  <a:cxn ang="0">
                    <a:pos x="14" y="82"/>
                  </a:cxn>
                  <a:cxn ang="0">
                    <a:pos x="0" y="84"/>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1" name="Freeform 130"/>
              <p:cNvSpPr>
                <a:spLocks/>
              </p:cNvSpPr>
              <p:nvPr/>
            </p:nvSpPr>
            <p:spPr bwMode="auto">
              <a:xfrm>
                <a:off x="4569023" y="4092004"/>
                <a:ext cx="252293" cy="245400"/>
              </a:xfrm>
              <a:custGeom>
                <a:avLst/>
                <a:gdLst/>
                <a:ahLst/>
                <a:cxnLst>
                  <a:cxn ang="0">
                    <a:pos x="0" y="186"/>
                  </a:cxn>
                  <a:cxn ang="0">
                    <a:pos x="0" y="162"/>
                  </a:cxn>
                  <a:cxn ang="0">
                    <a:pos x="8" y="126"/>
                  </a:cxn>
                  <a:cxn ang="0">
                    <a:pos x="28" y="94"/>
                  </a:cxn>
                  <a:cxn ang="0">
                    <a:pos x="28" y="78"/>
                  </a:cxn>
                  <a:cxn ang="0">
                    <a:pos x="16" y="52"/>
                  </a:cxn>
                  <a:cxn ang="0">
                    <a:pos x="20" y="38"/>
                  </a:cxn>
                  <a:cxn ang="0">
                    <a:pos x="0" y="2"/>
                  </a:cxn>
                  <a:cxn ang="0">
                    <a:pos x="10" y="0"/>
                  </a:cxn>
                  <a:cxn ang="0">
                    <a:pos x="72" y="0"/>
                  </a:cxn>
                  <a:cxn ang="0">
                    <a:pos x="76" y="14"/>
                  </a:cxn>
                  <a:cxn ang="0">
                    <a:pos x="86" y="32"/>
                  </a:cxn>
                  <a:cxn ang="0">
                    <a:pos x="116" y="34"/>
                  </a:cxn>
                  <a:cxn ang="0">
                    <a:pos x="126" y="18"/>
                  </a:cxn>
                  <a:cxn ang="0">
                    <a:pos x="152" y="24"/>
                  </a:cxn>
                  <a:cxn ang="0">
                    <a:pos x="154" y="64"/>
                  </a:cxn>
                  <a:cxn ang="0">
                    <a:pos x="164" y="70"/>
                  </a:cxn>
                  <a:cxn ang="0">
                    <a:pos x="162" y="82"/>
                  </a:cxn>
                  <a:cxn ang="0">
                    <a:pos x="188" y="82"/>
                  </a:cxn>
                  <a:cxn ang="0">
                    <a:pos x="188" y="116"/>
                  </a:cxn>
                  <a:cxn ang="0">
                    <a:pos x="158" y="116"/>
                  </a:cxn>
                  <a:cxn ang="0">
                    <a:pos x="160" y="168"/>
                  </a:cxn>
                  <a:cxn ang="0">
                    <a:pos x="178" y="188"/>
                  </a:cxn>
                  <a:cxn ang="0">
                    <a:pos x="204" y="190"/>
                  </a:cxn>
                  <a:cxn ang="0">
                    <a:pos x="210" y="196"/>
                  </a:cxn>
                  <a:cxn ang="0">
                    <a:pos x="204" y="196"/>
                  </a:cxn>
                  <a:cxn ang="0">
                    <a:pos x="182" y="204"/>
                  </a:cxn>
                  <a:cxn ang="0">
                    <a:pos x="176" y="196"/>
                  </a:cxn>
                  <a:cxn ang="0">
                    <a:pos x="142" y="200"/>
                  </a:cxn>
                  <a:cxn ang="0">
                    <a:pos x="134" y="194"/>
                  </a:cxn>
                  <a:cxn ang="0">
                    <a:pos x="106" y="192"/>
                  </a:cxn>
                  <a:cxn ang="0">
                    <a:pos x="98" y="186"/>
                  </a:cxn>
                  <a:cxn ang="0">
                    <a:pos x="0" y="186"/>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2" name="Freeform 131"/>
              <p:cNvSpPr>
                <a:spLocks/>
              </p:cNvSpPr>
              <p:nvPr/>
            </p:nvSpPr>
            <p:spPr bwMode="auto">
              <a:xfrm>
                <a:off x="4575916" y="3878313"/>
                <a:ext cx="358449" cy="361206"/>
              </a:xfrm>
              <a:custGeom>
                <a:avLst/>
                <a:gdLst/>
                <a:ahLst/>
                <a:cxnLst>
                  <a:cxn ang="0">
                    <a:pos x="0" y="176"/>
                  </a:cxn>
                  <a:cxn ang="0">
                    <a:pos x="6" y="162"/>
                  </a:cxn>
                  <a:cxn ang="0">
                    <a:pos x="14" y="160"/>
                  </a:cxn>
                  <a:cxn ang="0">
                    <a:pos x="34" y="156"/>
                  </a:cxn>
                  <a:cxn ang="0">
                    <a:pos x="60" y="144"/>
                  </a:cxn>
                  <a:cxn ang="0">
                    <a:pos x="64" y="112"/>
                  </a:cxn>
                  <a:cxn ang="0">
                    <a:pos x="88" y="74"/>
                  </a:cxn>
                  <a:cxn ang="0">
                    <a:pos x="94" y="42"/>
                  </a:cxn>
                  <a:cxn ang="0">
                    <a:pos x="96" y="30"/>
                  </a:cxn>
                  <a:cxn ang="0">
                    <a:pos x="98" y="16"/>
                  </a:cxn>
                  <a:cxn ang="0">
                    <a:pos x="112" y="0"/>
                  </a:cxn>
                  <a:cxn ang="0">
                    <a:pos x="126" y="14"/>
                  </a:cxn>
                  <a:cxn ang="0">
                    <a:pos x="138" y="18"/>
                  </a:cxn>
                  <a:cxn ang="0">
                    <a:pos x="160" y="20"/>
                  </a:cxn>
                  <a:cxn ang="0">
                    <a:pos x="172" y="12"/>
                  </a:cxn>
                  <a:cxn ang="0">
                    <a:pos x="206" y="2"/>
                  </a:cxn>
                  <a:cxn ang="0">
                    <a:pos x="236" y="4"/>
                  </a:cxn>
                  <a:cxn ang="0">
                    <a:pos x="244" y="14"/>
                  </a:cxn>
                  <a:cxn ang="0">
                    <a:pos x="272" y="12"/>
                  </a:cxn>
                  <a:cxn ang="0">
                    <a:pos x="288" y="24"/>
                  </a:cxn>
                  <a:cxn ang="0">
                    <a:pos x="292" y="48"/>
                  </a:cxn>
                  <a:cxn ang="0">
                    <a:pos x="298" y="50"/>
                  </a:cxn>
                  <a:cxn ang="0">
                    <a:pos x="298" y="54"/>
                  </a:cxn>
                  <a:cxn ang="0">
                    <a:pos x="278" y="72"/>
                  </a:cxn>
                  <a:cxn ang="0">
                    <a:pos x="274" y="84"/>
                  </a:cxn>
                  <a:cxn ang="0">
                    <a:pos x="272" y="104"/>
                  </a:cxn>
                  <a:cxn ang="0">
                    <a:pos x="262" y="118"/>
                  </a:cxn>
                  <a:cxn ang="0">
                    <a:pos x="268" y="134"/>
                  </a:cxn>
                  <a:cxn ang="0">
                    <a:pos x="270" y="158"/>
                  </a:cxn>
                  <a:cxn ang="0">
                    <a:pos x="270" y="172"/>
                  </a:cxn>
                  <a:cxn ang="0">
                    <a:pos x="272" y="184"/>
                  </a:cxn>
                  <a:cxn ang="0">
                    <a:pos x="286" y="202"/>
                  </a:cxn>
                  <a:cxn ang="0">
                    <a:pos x="288" y="218"/>
                  </a:cxn>
                  <a:cxn ang="0">
                    <a:pos x="270" y="218"/>
                  </a:cxn>
                  <a:cxn ang="0">
                    <a:pos x="254" y="226"/>
                  </a:cxn>
                  <a:cxn ang="0">
                    <a:pos x="256" y="244"/>
                  </a:cxn>
                  <a:cxn ang="0">
                    <a:pos x="252" y="266"/>
                  </a:cxn>
                  <a:cxn ang="0">
                    <a:pos x="262" y="276"/>
                  </a:cxn>
                  <a:cxn ang="0">
                    <a:pos x="276" y="282"/>
                  </a:cxn>
                  <a:cxn ang="0">
                    <a:pos x="276" y="300"/>
                  </a:cxn>
                  <a:cxn ang="0">
                    <a:pos x="262" y="300"/>
                  </a:cxn>
                  <a:cxn ang="0">
                    <a:pos x="254" y="288"/>
                  </a:cxn>
                  <a:cxn ang="0">
                    <a:pos x="242" y="282"/>
                  </a:cxn>
                  <a:cxn ang="0">
                    <a:pos x="234" y="270"/>
                  </a:cxn>
                  <a:cxn ang="0">
                    <a:pos x="220" y="276"/>
                  </a:cxn>
                  <a:cxn ang="0">
                    <a:pos x="182" y="260"/>
                  </a:cxn>
                  <a:cxn ang="0">
                    <a:pos x="156" y="260"/>
                  </a:cxn>
                  <a:cxn ang="0">
                    <a:pos x="158" y="248"/>
                  </a:cxn>
                  <a:cxn ang="0">
                    <a:pos x="148" y="242"/>
                  </a:cxn>
                  <a:cxn ang="0">
                    <a:pos x="146" y="202"/>
                  </a:cxn>
                  <a:cxn ang="0">
                    <a:pos x="120" y="196"/>
                  </a:cxn>
                  <a:cxn ang="0">
                    <a:pos x="110" y="212"/>
                  </a:cxn>
                  <a:cxn ang="0">
                    <a:pos x="80" y="210"/>
                  </a:cxn>
                  <a:cxn ang="0">
                    <a:pos x="70" y="192"/>
                  </a:cxn>
                  <a:cxn ang="0">
                    <a:pos x="66" y="178"/>
                  </a:cxn>
                  <a:cxn ang="0">
                    <a:pos x="6" y="178"/>
                  </a:cxn>
                  <a:cxn ang="0">
                    <a:pos x="0" y="176"/>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3" name="Freeform 132"/>
              <p:cNvSpPr>
                <a:spLocks/>
              </p:cNvSpPr>
              <p:nvPr/>
            </p:nvSpPr>
            <p:spPr bwMode="auto">
              <a:xfrm>
                <a:off x="4569023" y="4065810"/>
                <a:ext cx="13786" cy="23438"/>
              </a:xfrm>
              <a:custGeom>
                <a:avLst/>
                <a:gdLst/>
                <a:ahLst/>
                <a:cxnLst>
                  <a:cxn ang="0">
                    <a:pos x="0" y="4"/>
                  </a:cxn>
                  <a:cxn ang="0">
                    <a:pos x="10" y="0"/>
                  </a:cxn>
                  <a:cxn ang="0">
                    <a:pos x="12" y="4"/>
                  </a:cxn>
                  <a:cxn ang="0">
                    <a:pos x="10" y="12"/>
                  </a:cxn>
                  <a:cxn ang="0">
                    <a:pos x="0" y="20"/>
                  </a:cxn>
                  <a:cxn ang="0">
                    <a:pos x="0" y="4"/>
                  </a:cxn>
                </a:cxnLst>
                <a:rect l="0" t="0" r="r" b="b"/>
                <a:pathLst>
                  <a:path w="12" h="20">
                    <a:moveTo>
                      <a:pt x="0" y="4"/>
                    </a:moveTo>
                    <a:lnTo>
                      <a:pt x="10" y="0"/>
                    </a:lnTo>
                    <a:lnTo>
                      <a:pt x="12" y="4"/>
                    </a:lnTo>
                    <a:lnTo>
                      <a:pt x="10" y="12"/>
                    </a:lnTo>
                    <a:lnTo>
                      <a:pt x="0" y="20"/>
                    </a:lnTo>
                    <a:lnTo>
                      <a:pt x="0"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4" name="Freeform 133"/>
              <p:cNvSpPr>
                <a:spLocks/>
              </p:cNvSpPr>
              <p:nvPr/>
            </p:nvSpPr>
            <p:spPr bwMode="auto">
              <a:xfrm>
                <a:off x="4551100" y="3911401"/>
                <a:ext cx="140622" cy="158545"/>
              </a:xfrm>
              <a:custGeom>
                <a:avLst/>
                <a:gdLst/>
                <a:ahLst/>
                <a:cxnLst>
                  <a:cxn ang="0">
                    <a:pos x="0" y="116"/>
                  </a:cxn>
                  <a:cxn ang="0">
                    <a:pos x="15" y="116"/>
                  </a:cxn>
                  <a:cxn ang="0">
                    <a:pos x="15" y="106"/>
                  </a:cxn>
                  <a:cxn ang="0">
                    <a:pos x="7" y="106"/>
                  </a:cxn>
                  <a:cxn ang="0">
                    <a:pos x="7" y="94"/>
                  </a:cxn>
                  <a:cxn ang="0">
                    <a:pos x="15" y="94"/>
                  </a:cxn>
                  <a:cxn ang="0">
                    <a:pos x="25" y="86"/>
                  </a:cxn>
                  <a:cxn ang="0">
                    <a:pos x="31" y="94"/>
                  </a:cxn>
                  <a:cxn ang="0">
                    <a:pos x="49" y="96"/>
                  </a:cxn>
                  <a:cxn ang="0">
                    <a:pos x="53" y="88"/>
                  </a:cxn>
                  <a:cxn ang="0">
                    <a:pos x="53" y="68"/>
                  </a:cxn>
                  <a:cxn ang="0">
                    <a:pos x="45" y="62"/>
                  </a:cxn>
                  <a:cxn ang="0">
                    <a:pos x="45" y="50"/>
                  </a:cxn>
                  <a:cxn ang="0">
                    <a:pos x="53" y="44"/>
                  </a:cxn>
                  <a:cxn ang="0">
                    <a:pos x="49" y="34"/>
                  </a:cxn>
                  <a:cxn ang="0">
                    <a:pos x="35" y="36"/>
                  </a:cxn>
                  <a:cxn ang="0">
                    <a:pos x="31" y="20"/>
                  </a:cxn>
                  <a:cxn ang="0">
                    <a:pos x="59" y="20"/>
                  </a:cxn>
                  <a:cxn ang="0">
                    <a:pos x="59" y="28"/>
                  </a:cxn>
                  <a:cxn ang="0">
                    <a:pos x="77" y="26"/>
                  </a:cxn>
                  <a:cxn ang="0">
                    <a:pos x="79" y="12"/>
                  </a:cxn>
                  <a:cxn ang="0">
                    <a:pos x="87" y="0"/>
                  </a:cxn>
                  <a:cxn ang="0">
                    <a:pos x="117" y="2"/>
                  </a:cxn>
                  <a:cxn ang="0">
                    <a:pos x="109" y="46"/>
                  </a:cxn>
                  <a:cxn ang="0">
                    <a:pos x="85" y="84"/>
                  </a:cxn>
                  <a:cxn ang="0">
                    <a:pos x="81" y="116"/>
                  </a:cxn>
                  <a:cxn ang="0">
                    <a:pos x="55" y="128"/>
                  </a:cxn>
                  <a:cxn ang="0">
                    <a:pos x="27" y="132"/>
                  </a:cxn>
                  <a:cxn ang="0">
                    <a:pos x="25" y="128"/>
                  </a:cxn>
                  <a:cxn ang="0">
                    <a:pos x="15" y="132"/>
                  </a:cxn>
                  <a:cxn ang="0">
                    <a:pos x="0" y="116"/>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5" name="Freeform 134"/>
              <p:cNvSpPr>
                <a:spLocks/>
              </p:cNvSpPr>
              <p:nvPr/>
            </p:nvSpPr>
            <p:spPr bwMode="auto">
              <a:xfrm>
                <a:off x="4983997" y="3892100"/>
                <a:ext cx="151652" cy="177846"/>
              </a:xfrm>
              <a:custGeom>
                <a:avLst/>
                <a:gdLst/>
                <a:ahLst/>
                <a:cxnLst>
                  <a:cxn ang="0">
                    <a:pos x="8" y="0"/>
                  </a:cxn>
                  <a:cxn ang="0">
                    <a:pos x="28" y="0"/>
                  </a:cxn>
                  <a:cxn ang="0">
                    <a:pos x="64" y="16"/>
                  </a:cxn>
                  <a:cxn ang="0">
                    <a:pos x="88" y="18"/>
                  </a:cxn>
                  <a:cxn ang="0">
                    <a:pos x="108" y="6"/>
                  </a:cxn>
                  <a:cxn ang="0">
                    <a:pos x="114" y="14"/>
                  </a:cxn>
                  <a:cxn ang="0">
                    <a:pos x="126" y="10"/>
                  </a:cxn>
                  <a:cxn ang="0">
                    <a:pos x="126" y="20"/>
                  </a:cxn>
                  <a:cxn ang="0">
                    <a:pos x="110" y="30"/>
                  </a:cxn>
                  <a:cxn ang="0">
                    <a:pos x="112" y="86"/>
                  </a:cxn>
                  <a:cxn ang="0">
                    <a:pos x="122" y="98"/>
                  </a:cxn>
                  <a:cxn ang="0">
                    <a:pos x="112" y="106"/>
                  </a:cxn>
                  <a:cxn ang="0">
                    <a:pos x="100" y="118"/>
                  </a:cxn>
                  <a:cxn ang="0">
                    <a:pos x="92" y="136"/>
                  </a:cxn>
                  <a:cxn ang="0">
                    <a:pos x="86" y="148"/>
                  </a:cxn>
                  <a:cxn ang="0">
                    <a:pos x="62" y="130"/>
                  </a:cxn>
                  <a:cxn ang="0">
                    <a:pos x="58" y="120"/>
                  </a:cxn>
                  <a:cxn ang="0">
                    <a:pos x="6" y="92"/>
                  </a:cxn>
                  <a:cxn ang="0">
                    <a:pos x="2" y="92"/>
                  </a:cxn>
                  <a:cxn ang="0">
                    <a:pos x="6" y="78"/>
                  </a:cxn>
                  <a:cxn ang="0">
                    <a:pos x="4" y="66"/>
                  </a:cxn>
                  <a:cxn ang="0">
                    <a:pos x="18" y="50"/>
                  </a:cxn>
                  <a:cxn ang="0">
                    <a:pos x="12" y="28"/>
                  </a:cxn>
                  <a:cxn ang="0">
                    <a:pos x="0" y="8"/>
                  </a:cxn>
                  <a:cxn ang="0">
                    <a:pos x="8" y="0"/>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6" name="Freeform 135"/>
              <p:cNvSpPr>
                <a:spLocks/>
              </p:cNvSpPr>
              <p:nvPr/>
            </p:nvSpPr>
            <p:spPr bwMode="auto">
              <a:xfrm>
                <a:off x="4506984" y="3936216"/>
                <a:ext cx="107534" cy="114428"/>
              </a:xfrm>
              <a:custGeom>
                <a:avLst/>
                <a:gdLst/>
                <a:ahLst/>
                <a:cxnLst>
                  <a:cxn ang="0">
                    <a:pos x="39" y="0"/>
                  </a:cxn>
                  <a:cxn ang="0">
                    <a:pos x="67" y="0"/>
                  </a:cxn>
                  <a:cxn ang="0">
                    <a:pos x="71" y="16"/>
                  </a:cxn>
                  <a:cxn ang="0">
                    <a:pos x="85" y="14"/>
                  </a:cxn>
                  <a:cxn ang="0">
                    <a:pos x="89" y="24"/>
                  </a:cxn>
                  <a:cxn ang="0">
                    <a:pos x="81" y="30"/>
                  </a:cxn>
                  <a:cxn ang="0">
                    <a:pos x="81" y="42"/>
                  </a:cxn>
                  <a:cxn ang="0">
                    <a:pos x="89" y="48"/>
                  </a:cxn>
                  <a:cxn ang="0">
                    <a:pos x="89" y="68"/>
                  </a:cxn>
                  <a:cxn ang="0">
                    <a:pos x="85" y="76"/>
                  </a:cxn>
                  <a:cxn ang="0">
                    <a:pos x="67" y="74"/>
                  </a:cxn>
                  <a:cxn ang="0">
                    <a:pos x="61" y="66"/>
                  </a:cxn>
                  <a:cxn ang="0">
                    <a:pos x="51" y="74"/>
                  </a:cxn>
                  <a:cxn ang="0">
                    <a:pos x="43" y="74"/>
                  </a:cxn>
                  <a:cxn ang="0">
                    <a:pos x="43" y="86"/>
                  </a:cxn>
                  <a:cxn ang="0">
                    <a:pos x="51" y="86"/>
                  </a:cxn>
                  <a:cxn ang="0">
                    <a:pos x="51" y="96"/>
                  </a:cxn>
                  <a:cxn ang="0">
                    <a:pos x="36" y="96"/>
                  </a:cxn>
                  <a:cxn ang="0">
                    <a:pos x="18" y="82"/>
                  </a:cxn>
                  <a:cxn ang="0">
                    <a:pos x="10" y="68"/>
                  </a:cxn>
                  <a:cxn ang="0">
                    <a:pos x="0" y="48"/>
                  </a:cxn>
                  <a:cxn ang="0">
                    <a:pos x="10" y="32"/>
                  </a:cxn>
                  <a:cxn ang="0">
                    <a:pos x="12" y="24"/>
                  </a:cxn>
                  <a:cxn ang="0">
                    <a:pos x="36" y="22"/>
                  </a:cxn>
                  <a:cxn ang="0">
                    <a:pos x="39" y="0"/>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7" name="Freeform 136"/>
              <p:cNvSpPr>
                <a:spLocks/>
              </p:cNvSpPr>
              <p:nvPr/>
            </p:nvSpPr>
            <p:spPr bwMode="auto">
              <a:xfrm>
                <a:off x="4014806" y="3717012"/>
                <a:ext cx="60660" cy="13786"/>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8" name="Freeform 137"/>
              <p:cNvSpPr>
                <a:spLocks/>
              </p:cNvSpPr>
              <p:nvPr/>
            </p:nvSpPr>
            <p:spPr bwMode="auto">
              <a:xfrm>
                <a:off x="4014806" y="3717012"/>
                <a:ext cx="60660" cy="13786"/>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9" name="Freeform 138"/>
              <p:cNvSpPr>
                <a:spLocks/>
              </p:cNvSpPr>
              <p:nvPr/>
            </p:nvSpPr>
            <p:spPr bwMode="auto">
              <a:xfrm>
                <a:off x="4010669" y="3659108"/>
                <a:ext cx="110292" cy="84097"/>
              </a:xfrm>
              <a:custGeom>
                <a:avLst/>
                <a:gdLst/>
                <a:ahLst/>
                <a:cxnLst>
                  <a:cxn ang="0">
                    <a:pos x="2" y="34"/>
                  </a:cxn>
                  <a:cxn ang="0">
                    <a:pos x="0" y="28"/>
                  </a:cxn>
                  <a:cxn ang="0">
                    <a:pos x="6" y="20"/>
                  </a:cxn>
                  <a:cxn ang="0">
                    <a:pos x="12" y="12"/>
                  </a:cxn>
                  <a:cxn ang="0">
                    <a:pos x="14" y="2"/>
                  </a:cxn>
                  <a:cxn ang="0">
                    <a:pos x="28" y="0"/>
                  </a:cxn>
                  <a:cxn ang="0">
                    <a:pos x="42" y="0"/>
                  </a:cxn>
                  <a:cxn ang="0">
                    <a:pos x="54" y="6"/>
                  </a:cxn>
                  <a:cxn ang="0">
                    <a:pos x="62" y="12"/>
                  </a:cxn>
                  <a:cxn ang="0">
                    <a:pos x="70" y="24"/>
                  </a:cxn>
                  <a:cxn ang="0">
                    <a:pos x="80" y="32"/>
                  </a:cxn>
                  <a:cxn ang="0">
                    <a:pos x="82" y="38"/>
                  </a:cxn>
                  <a:cxn ang="0">
                    <a:pos x="84" y="50"/>
                  </a:cxn>
                  <a:cxn ang="0">
                    <a:pos x="90" y="58"/>
                  </a:cxn>
                  <a:cxn ang="0">
                    <a:pos x="92" y="66"/>
                  </a:cxn>
                  <a:cxn ang="0">
                    <a:pos x="92" y="70"/>
                  </a:cxn>
                  <a:cxn ang="0">
                    <a:pos x="70" y="68"/>
                  </a:cxn>
                  <a:cxn ang="0">
                    <a:pos x="64" y="64"/>
                  </a:cxn>
                  <a:cxn ang="0">
                    <a:pos x="58" y="64"/>
                  </a:cxn>
                  <a:cxn ang="0">
                    <a:pos x="50" y="64"/>
                  </a:cxn>
                  <a:cxn ang="0">
                    <a:pos x="38" y="64"/>
                  </a:cxn>
                  <a:cxn ang="0">
                    <a:pos x="32" y="64"/>
                  </a:cxn>
                  <a:cxn ang="0">
                    <a:pos x="28" y="68"/>
                  </a:cxn>
                  <a:cxn ang="0">
                    <a:pos x="10" y="70"/>
                  </a:cxn>
                  <a:cxn ang="0">
                    <a:pos x="10" y="60"/>
                  </a:cxn>
                  <a:cxn ang="0">
                    <a:pos x="20" y="56"/>
                  </a:cxn>
                  <a:cxn ang="0">
                    <a:pos x="30" y="56"/>
                  </a:cxn>
                  <a:cxn ang="0">
                    <a:pos x="38" y="56"/>
                  </a:cxn>
                  <a:cxn ang="0">
                    <a:pos x="50" y="56"/>
                  </a:cxn>
                  <a:cxn ang="0">
                    <a:pos x="54" y="54"/>
                  </a:cxn>
                  <a:cxn ang="0">
                    <a:pos x="40" y="50"/>
                  </a:cxn>
                  <a:cxn ang="0">
                    <a:pos x="36" y="50"/>
                  </a:cxn>
                  <a:cxn ang="0">
                    <a:pos x="22" y="48"/>
                  </a:cxn>
                  <a:cxn ang="0">
                    <a:pos x="12" y="48"/>
                  </a:cxn>
                  <a:cxn ang="0">
                    <a:pos x="8" y="48"/>
                  </a:cxn>
                  <a:cxn ang="0">
                    <a:pos x="4" y="40"/>
                  </a:cxn>
                  <a:cxn ang="0">
                    <a:pos x="2" y="34"/>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0" name="Freeform 139"/>
              <p:cNvSpPr>
                <a:spLocks/>
              </p:cNvSpPr>
              <p:nvPr/>
            </p:nvSpPr>
            <p:spPr bwMode="auto">
              <a:xfrm>
                <a:off x="4812311" y="2357662"/>
                <a:ext cx="204040" cy="315712"/>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1" name="Freeform 140"/>
              <p:cNvSpPr>
                <a:spLocks/>
              </p:cNvSpPr>
              <p:nvPr/>
            </p:nvSpPr>
            <p:spPr bwMode="auto">
              <a:xfrm>
                <a:off x="4548343" y="2393507"/>
                <a:ext cx="250915" cy="406701"/>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2" name="Freeform 141"/>
              <p:cNvSpPr>
                <a:spLocks/>
              </p:cNvSpPr>
              <p:nvPr/>
            </p:nvSpPr>
            <p:spPr bwMode="auto">
              <a:xfrm>
                <a:off x="4432536" y="2321817"/>
                <a:ext cx="493557" cy="406701"/>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3" name="Freeform 142"/>
              <p:cNvSpPr>
                <a:spLocks/>
              </p:cNvSpPr>
              <p:nvPr/>
            </p:nvSpPr>
            <p:spPr bwMode="auto">
              <a:xfrm>
                <a:off x="4786850" y="2684401"/>
                <a:ext cx="84097" cy="53768"/>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4" name="Freeform 143"/>
              <p:cNvSpPr>
                <a:spLocks/>
              </p:cNvSpPr>
              <p:nvPr/>
            </p:nvSpPr>
            <p:spPr bwMode="auto">
              <a:xfrm>
                <a:off x="4739976" y="2728519"/>
                <a:ext cx="139244" cy="64797"/>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5" name="Freeform 144"/>
              <p:cNvSpPr>
                <a:spLocks/>
              </p:cNvSpPr>
              <p:nvPr/>
            </p:nvSpPr>
            <p:spPr bwMode="auto">
              <a:xfrm>
                <a:off x="4739976" y="2771257"/>
                <a:ext cx="107534" cy="64796"/>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6" name="Freeform 145"/>
              <p:cNvSpPr>
                <a:spLocks/>
              </p:cNvSpPr>
              <p:nvPr/>
            </p:nvSpPr>
            <p:spPr bwMode="auto">
              <a:xfrm>
                <a:off x="4712402" y="2802965"/>
                <a:ext cx="63418" cy="23438"/>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7" name="Freeform 146"/>
              <p:cNvSpPr>
                <a:spLocks/>
              </p:cNvSpPr>
              <p:nvPr/>
            </p:nvSpPr>
            <p:spPr bwMode="auto">
              <a:xfrm>
                <a:off x="4782713" y="2778150"/>
                <a:ext cx="180604" cy="128215"/>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8" name="Freeform 149"/>
              <p:cNvSpPr>
                <a:spLocks/>
              </p:cNvSpPr>
              <p:nvPr/>
            </p:nvSpPr>
            <p:spPr bwMode="auto">
              <a:xfrm>
                <a:off x="4143020" y="2826403"/>
                <a:ext cx="78583" cy="74447"/>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9" name="Freeform 150"/>
              <p:cNvSpPr>
                <a:spLocks/>
              </p:cNvSpPr>
              <p:nvPr/>
            </p:nvSpPr>
            <p:spPr bwMode="auto">
              <a:xfrm>
                <a:off x="4451837" y="2993219"/>
                <a:ext cx="84098" cy="45496"/>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0" name="Freeform 151"/>
              <p:cNvSpPr>
                <a:spLocks/>
              </p:cNvSpPr>
              <p:nvPr/>
            </p:nvSpPr>
            <p:spPr bwMode="auto">
              <a:xfrm>
                <a:off x="4247797" y="2910500"/>
                <a:ext cx="245400" cy="206797"/>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1" name="Freeform 152"/>
              <p:cNvSpPr>
                <a:spLocks/>
              </p:cNvSpPr>
              <p:nvPr/>
            </p:nvSpPr>
            <p:spPr bwMode="auto">
              <a:xfrm>
                <a:off x="4156806" y="3122813"/>
                <a:ext cx="64797" cy="115807"/>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2" name="Freeform 153"/>
              <p:cNvSpPr>
                <a:spLocks/>
              </p:cNvSpPr>
              <p:nvPr/>
            </p:nvSpPr>
            <p:spPr bwMode="auto">
              <a:xfrm>
                <a:off x="4162321" y="3088347"/>
                <a:ext cx="234371" cy="170953"/>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3" name="Freeform 154"/>
              <p:cNvSpPr>
                <a:spLocks/>
              </p:cNvSpPr>
              <p:nvPr/>
            </p:nvSpPr>
            <p:spPr bwMode="auto">
              <a:xfrm>
                <a:off x="4505605" y="3110405"/>
                <a:ext cx="16544" cy="31708"/>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4" name="Freeform 155"/>
              <p:cNvSpPr>
                <a:spLocks/>
              </p:cNvSpPr>
              <p:nvPr/>
            </p:nvSpPr>
            <p:spPr bwMode="auto">
              <a:xfrm>
                <a:off x="4498711" y="3151765"/>
                <a:ext cx="23438" cy="45495"/>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5" name="Freeform 156"/>
              <p:cNvSpPr>
                <a:spLocks/>
              </p:cNvSpPr>
              <p:nvPr/>
            </p:nvSpPr>
            <p:spPr bwMode="auto">
              <a:xfrm>
                <a:off x="4387041" y="2903607"/>
                <a:ext cx="73068" cy="45495"/>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6" name="Freeform 158"/>
              <p:cNvSpPr>
                <a:spLocks/>
              </p:cNvSpPr>
              <p:nvPr/>
            </p:nvSpPr>
            <p:spPr bwMode="auto">
              <a:xfrm>
                <a:off x="4493197" y="2739548"/>
                <a:ext cx="51011" cy="75826"/>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7" name="Freeform 159"/>
              <p:cNvSpPr>
                <a:spLocks/>
              </p:cNvSpPr>
              <p:nvPr/>
            </p:nvSpPr>
            <p:spPr bwMode="auto">
              <a:xfrm>
                <a:off x="4529042" y="2793316"/>
                <a:ext cx="15165" cy="16544"/>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8" name="Freeform 160"/>
              <p:cNvSpPr>
                <a:spLocks/>
              </p:cNvSpPr>
              <p:nvPr/>
            </p:nvSpPr>
            <p:spPr bwMode="auto">
              <a:xfrm>
                <a:off x="4551100" y="2780907"/>
                <a:ext cx="30330" cy="28952"/>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9" name="Freeform 161"/>
              <p:cNvSpPr>
                <a:spLocks/>
              </p:cNvSpPr>
              <p:nvPr/>
            </p:nvSpPr>
            <p:spPr bwMode="auto">
              <a:xfrm>
                <a:off x="4454595" y="2812616"/>
                <a:ext cx="172332" cy="190253"/>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0" name="Freeform 163"/>
              <p:cNvSpPr>
                <a:spLocks/>
              </p:cNvSpPr>
              <p:nvPr/>
            </p:nvSpPr>
            <p:spPr bwMode="auto">
              <a:xfrm>
                <a:off x="4660014" y="2947724"/>
                <a:ext cx="107534" cy="45495"/>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1" name="Freeform 164"/>
              <p:cNvSpPr>
                <a:spLocks/>
              </p:cNvSpPr>
              <p:nvPr/>
            </p:nvSpPr>
            <p:spPr bwMode="auto">
              <a:xfrm>
                <a:off x="4519392" y="2961510"/>
                <a:ext cx="153030" cy="62039"/>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2" name="Freeform 165"/>
              <p:cNvSpPr>
                <a:spLocks/>
              </p:cNvSpPr>
              <p:nvPr/>
            </p:nvSpPr>
            <p:spPr bwMode="auto">
              <a:xfrm>
                <a:off x="4611760" y="2816752"/>
                <a:ext cx="184739" cy="144759"/>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3" name="Freeform 166"/>
              <p:cNvSpPr>
                <a:spLocks/>
              </p:cNvSpPr>
              <p:nvPr/>
            </p:nvSpPr>
            <p:spPr bwMode="auto">
              <a:xfrm>
                <a:off x="4650363" y="2973918"/>
                <a:ext cx="119943" cy="67554"/>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4" name="Freeform 167"/>
              <p:cNvSpPr>
                <a:spLocks/>
              </p:cNvSpPr>
              <p:nvPr/>
            </p:nvSpPr>
            <p:spPr bwMode="auto">
              <a:xfrm>
                <a:off x="4591082" y="3009763"/>
                <a:ext cx="62039" cy="35845"/>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5" name="Freeform 168"/>
              <p:cNvSpPr>
                <a:spLocks/>
              </p:cNvSpPr>
              <p:nvPr/>
            </p:nvSpPr>
            <p:spPr bwMode="auto">
              <a:xfrm>
                <a:off x="4597974" y="3019414"/>
                <a:ext cx="107534" cy="88234"/>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6" name="Freeform 169"/>
              <p:cNvSpPr>
                <a:spLocks/>
              </p:cNvSpPr>
              <p:nvPr/>
            </p:nvSpPr>
            <p:spPr bwMode="auto">
              <a:xfrm>
                <a:off x="4640713" y="3052502"/>
                <a:ext cx="71690" cy="63418"/>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7" name="Freeform 170"/>
              <p:cNvSpPr>
                <a:spLocks/>
              </p:cNvSpPr>
              <p:nvPr/>
            </p:nvSpPr>
            <p:spPr bwMode="auto">
              <a:xfrm>
                <a:off x="4691723" y="3033201"/>
                <a:ext cx="84098" cy="93748"/>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8" name="Freeform 171"/>
              <p:cNvSpPr>
                <a:spLocks/>
              </p:cNvSpPr>
              <p:nvPr/>
            </p:nvSpPr>
            <p:spPr bwMode="auto">
              <a:xfrm>
                <a:off x="4731704" y="3117298"/>
                <a:ext cx="48252" cy="38602"/>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9" name="Freeform 172"/>
              <p:cNvSpPr>
                <a:spLocks/>
              </p:cNvSpPr>
              <p:nvPr/>
            </p:nvSpPr>
            <p:spPr bwMode="auto">
              <a:xfrm>
                <a:off x="4581430" y="3219318"/>
                <a:ext cx="49631" cy="28952"/>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0" name="Freeform 173"/>
              <p:cNvSpPr>
                <a:spLocks/>
              </p:cNvSpPr>
              <p:nvPr/>
            </p:nvSpPr>
            <p:spPr bwMode="auto">
              <a:xfrm>
                <a:off x="4469760" y="3009763"/>
                <a:ext cx="223341" cy="210934"/>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1" name="Freeform 174"/>
              <p:cNvSpPr>
                <a:spLocks/>
              </p:cNvSpPr>
              <p:nvPr/>
            </p:nvSpPr>
            <p:spPr bwMode="auto">
              <a:xfrm>
                <a:off x="4854404" y="2975298"/>
                <a:ext cx="62039" cy="73068"/>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2" name="Freeform 176"/>
              <p:cNvSpPr>
                <a:spLocks/>
              </p:cNvSpPr>
              <p:nvPr/>
            </p:nvSpPr>
            <p:spPr bwMode="auto">
              <a:xfrm>
                <a:off x="4731704" y="2980812"/>
                <a:ext cx="170953" cy="107534"/>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3" name="Freeform 177"/>
              <p:cNvSpPr>
                <a:spLocks/>
              </p:cNvSpPr>
              <p:nvPr/>
            </p:nvSpPr>
            <p:spPr bwMode="auto">
              <a:xfrm>
                <a:off x="4763412" y="3077317"/>
                <a:ext cx="117186" cy="67554"/>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4" name="Freeform 178"/>
              <p:cNvSpPr>
                <a:spLocks/>
              </p:cNvSpPr>
              <p:nvPr/>
            </p:nvSpPr>
            <p:spPr bwMode="auto">
              <a:xfrm>
                <a:off x="4835102" y="3126948"/>
                <a:ext cx="51011" cy="37223"/>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5" name="Freeform 179"/>
              <p:cNvSpPr>
                <a:spLocks/>
              </p:cNvSpPr>
              <p:nvPr/>
            </p:nvSpPr>
            <p:spPr bwMode="auto">
              <a:xfrm>
                <a:off x="4786850" y="3274464"/>
                <a:ext cx="53767" cy="12408"/>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6" name="Freeform 180"/>
              <p:cNvSpPr>
                <a:spLocks/>
              </p:cNvSpPr>
              <p:nvPr/>
            </p:nvSpPr>
            <p:spPr bwMode="auto">
              <a:xfrm>
                <a:off x="4722053" y="3136599"/>
                <a:ext cx="113049" cy="118564"/>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7" name="Freeform 181"/>
              <p:cNvSpPr>
                <a:spLocks/>
              </p:cNvSpPr>
              <p:nvPr/>
            </p:nvSpPr>
            <p:spPr bwMode="auto">
              <a:xfrm>
                <a:off x="4708267" y="3115920"/>
                <a:ext cx="31709" cy="67554"/>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8" name="Freeform 182"/>
              <p:cNvSpPr>
                <a:spLocks/>
              </p:cNvSpPr>
              <p:nvPr/>
            </p:nvSpPr>
            <p:spPr bwMode="auto">
              <a:xfrm>
                <a:off x="4545586" y="1977154"/>
                <a:ext cx="201283" cy="144758"/>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9" name="Freeform 183"/>
              <p:cNvSpPr>
                <a:spLocks/>
              </p:cNvSpPr>
              <p:nvPr/>
            </p:nvSpPr>
            <p:spPr bwMode="auto">
              <a:xfrm>
                <a:off x="4686208" y="1956474"/>
                <a:ext cx="173710" cy="59282"/>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0" name="Freeform 184"/>
              <p:cNvSpPr>
                <a:spLocks/>
              </p:cNvSpPr>
              <p:nvPr/>
            </p:nvSpPr>
            <p:spPr bwMode="auto">
              <a:xfrm>
                <a:off x="4734461" y="2054358"/>
                <a:ext cx="70311" cy="38602"/>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1" name="Freeform 188"/>
              <p:cNvSpPr>
                <a:spLocks/>
              </p:cNvSpPr>
              <p:nvPr/>
            </p:nvSpPr>
            <p:spPr bwMode="auto">
              <a:xfrm>
                <a:off x="5342446" y="3113162"/>
                <a:ext cx="266080" cy="16543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2" name="Freeform 189"/>
              <p:cNvSpPr>
                <a:spLocks/>
              </p:cNvSpPr>
              <p:nvPr/>
            </p:nvSpPr>
            <p:spPr bwMode="auto">
              <a:xfrm>
                <a:off x="5622312" y="3154522"/>
                <a:ext cx="142000" cy="90991"/>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3" name="Freeform 190"/>
              <p:cNvSpPr>
                <a:spLocks/>
              </p:cNvSpPr>
              <p:nvPr/>
            </p:nvSpPr>
            <p:spPr bwMode="auto">
              <a:xfrm>
                <a:off x="5407242" y="3048365"/>
                <a:ext cx="318468" cy="190253"/>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4" name="Freeform 191"/>
              <p:cNvSpPr>
                <a:spLocks/>
              </p:cNvSpPr>
              <p:nvPr/>
            </p:nvSpPr>
            <p:spPr bwMode="auto">
              <a:xfrm>
                <a:off x="5680216" y="3097997"/>
                <a:ext cx="190253" cy="92370"/>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5" name="Freeform 202"/>
              <p:cNvSpPr>
                <a:spLocks/>
              </p:cNvSpPr>
              <p:nvPr/>
            </p:nvSpPr>
            <p:spPr bwMode="auto">
              <a:xfrm>
                <a:off x="5190794" y="3177958"/>
                <a:ext cx="28952" cy="23438"/>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6" name="Freeform 203"/>
              <p:cNvSpPr>
                <a:spLocks/>
              </p:cNvSpPr>
              <p:nvPr/>
            </p:nvSpPr>
            <p:spPr bwMode="auto">
              <a:xfrm>
                <a:off x="4957803" y="3274464"/>
                <a:ext cx="35845" cy="19301"/>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7" name="Freeform 206"/>
              <p:cNvSpPr>
                <a:spLocks/>
              </p:cNvSpPr>
              <p:nvPr/>
            </p:nvSpPr>
            <p:spPr bwMode="auto">
              <a:xfrm>
                <a:off x="5012948" y="3238619"/>
                <a:ext cx="129593" cy="103399"/>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8" name="Freeform 207"/>
              <p:cNvSpPr>
                <a:spLocks/>
              </p:cNvSpPr>
              <p:nvPr/>
            </p:nvSpPr>
            <p:spPr bwMode="auto">
              <a:xfrm>
                <a:off x="4989511" y="3324095"/>
                <a:ext cx="28952" cy="77204"/>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9" name="Freeform 208"/>
              <p:cNvSpPr>
                <a:spLocks/>
              </p:cNvSpPr>
              <p:nvPr/>
            </p:nvSpPr>
            <p:spPr bwMode="auto">
              <a:xfrm>
                <a:off x="5083259" y="3230347"/>
                <a:ext cx="169575" cy="179224"/>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0" name="Freeform 212"/>
              <p:cNvSpPr>
                <a:spLocks/>
              </p:cNvSpPr>
              <p:nvPr/>
            </p:nvSpPr>
            <p:spPr bwMode="auto">
              <a:xfrm>
                <a:off x="5154950" y="3617749"/>
                <a:ext cx="194390" cy="121322"/>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1" name="Freeform 213"/>
              <p:cNvSpPr>
                <a:spLocks/>
              </p:cNvSpPr>
              <p:nvPr/>
            </p:nvSpPr>
            <p:spPr bwMode="auto">
              <a:xfrm>
                <a:off x="5178387" y="3180716"/>
                <a:ext cx="368100" cy="310197"/>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2" name="Freeform 215"/>
              <p:cNvSpPr>
                <a:spLocks/>
              </p:cNvSpPr>
              <p:nvPr/>
            </p:nvSpPr>
            <p:spPr bwMode="auto">
              <a:xfrm>
                <a:off x="5502370" y="3239999"/>
                <a:ext cx="307439" cy="279866"/>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3" name="Freeform 216"/>
              <p:cNvSpPr>
                <a:spLocks/>
              </p:cNvSpPr>
              <p:nvPr/>
            </p:nvSpPr>
            <p:spPr bwMode="auto">
              <a:xfrm>
                <a:off x="5003298" y="3317203"/>
                <a:ext cx="81341" cy="92369"/>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4" name="Freeform 218"/>
              <p:cNvSpPr>
                <a:spLocks/>
              </p:cNvSpPr>
              <p:nvPr/>
            </p:nvSpPr>
            <p:spPr bwMode="auto">
              <a:xfrm>
                <a:off x="5006055" y="3342018"/>
                <a:ext cx="9651" cy="19301"/>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5" name="Freeform 219"/>
              <p:cNvSpPr>
                <a:spLocks/>
              </p:cNvSpPr>
              <p:nvPr/>
            </p:nvSpPr>
            <p:spPr bwMode="auto">
              <a:xfrm>
                <a:off x="5307980" y="3474369"/>
                <a:ext cx="12407" cy="30330"/>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6" name="Freeform 220"/>
              <p:cNvSpPr>
                <a:spLocks/>
              </p:cNvSpPr>
              <p:nvPr/>
            </p:nvSpPr>
            <p:spPr bwMode="auto">
              <a:xfrm>
                <a:off x="5298329" y="3464718"/>
                <a:ext cx="9651" cy="13786"/>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7" name="Freeform 221"/>
              <p:cNvSpPr>
                <a:spLocks/>
              </p:cNvSpPr>
              <p:nvPr/>
            </p:nvSpPr>
            <p:spPr bwMode="auto">
              <a:xfrm>
                <a:off x="6290958" y="3700468"/>
                <a:ext cx="95127" cy="81340"/>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8" name="Freeform 223"/>
              <p:cNvSpPr>
                <a:spLocks/>
              </p:cNvSpPr>
              <p:nvPr/>
            </p:nvSpPr>
            <p:spPr bwMode="auto">
              <a:xfrm>
                <a:off x="5824973" y="3262056"/>
                <a:ext cx="45496" cy="44117"/>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9" name="Freeform 225"/>
              <p:cNvSpPr>
                <a:spLocks/>
              </p:cNvSpPr>
              <p:nvPr/>
            </p:nvSpPr>
            <p:spPr bwMode="auto">
              <a:xfrm>
                <a:off x="6035907" y="3428873"/>
                <a:ext cx="60660" cy="30330"/>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0" name="Freeform 226"/>
              <p:cNvSpPr>
                <a:spLocks/>
              </p:cNvSpPr>
              <p:nvPr/>
            </p:nvSpPr>
            <p:spPr bwMode="auto">
              <a:xfrm>
                <a:off x="6019363" y="3464718"/>
                <a:ext cx="84097" cy="107534"/>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1" name="Freeform 227"/>
              <p:cNvSpPr>
                <a:spLocks/>
              </p:cNvSpPr>
              <p:nvPr/>
            </p:nvSpPr>
            <p:spPr bwMode="auto">
              <a:xfrm>
                <a:off x="5860819" y="3794216"/>
                <a:ext cx="38602" cy="68933"/>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2" name="Freeform 229"/>
              <p:cNvSpPr>
                <a:spLocks/>
              </p:cNvSpPr>
              <p:nvPr/>
            </p:nvSpPr>
            <p:spPr bwMode="auto">
              <a:xfrm>
                <a:off x="6096568" y="3423358"/>
                <a:ext cx="159923" cy="355692"/>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3" name="Freeform 248"/>
              <p:cNvSpPr>
                <a:spLocks/>
              </p:cNvSpPr>
              <p:nvPr/>
            </p:nvSpPr>
            <p:spPr bwMode="auto">
              <a:xfrm>
                <a:off x="7025778" y="4031344"/>
                <a:ext cx="184739" cy="157166"/>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4" name="Freeform 249"/>
              <p:cNvSpPr>
                <a:spLocks/>
              </p:cNvSpPr>
              <p:nvPr/>
            </p:nvSpPr>
            <p:spPr bwMode="auto">
              <a:xfrm>
                <a:off x="7174673" y="4060295"/>
                <a:ext cx="68933" cy="44117"/>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5" name="Freeform 250"/>
              <p:cNvSpPr>
                <a:spLocks/>
              </p:cNvSpPr>
              <p:nvPr/>
            </p:nvSpPr>
            <p:spPr bwMode="auto">
              <a:xfrm>
                <a:off x="7284965" y="4082354"/>
                <a:ext cx="26194" cy="34467"/>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6" name="Freeform 251"/>
              <p:cNvSpPr>
                <a:spLocks/>
              </p:cNvSpPr>
              <p:nvPr/>
            </p:nvSpPr>
            <p:spPr bwMode="auto">
              <a:xfrm>
                <a:off x="7378713" y="4159558"/>
                <a:ext cx="23437" cy="13786"/>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7" name="Freeform 252"/>
              <p:cNvSpPr>
                <a:spLocks/>
              </p:cNvSpPr>
              <p:nvPr/>
            </p:nvSpPr>
            <p:spPr bwMode="auto">
              <a:xfrm>
                <a:off x="7396635" y="4140257"/>
                <a:ext cx="19301" cy="23438"/>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8" name="Freeform 253"/>
              <p:cNvSpPr>
                <a:spLocks/>
              </p:cNvSpPr>
              <p:nvPr/>
            </p:nvSpPr>
            <p:spPr bwMode="auto">
              <a:xfrm>
                <a:off x="7414558" y="4178859"/>
                <a:ext cx="16544" cy="12408"/>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9" name="Freeform 254"/>
              <p:cNvSpPr>
                <a:spLocks/>
              </p:cNvSpPr>
              <p:nvPr/>
            </p:nvSpPr>
            <p:spPr bwMode="auto">
              <a:xfrm>
                <a:off x="7466947" y="4373249"/>
                <a:ext cx="52389" cy="44117"/>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0" name="Freeform 255"/>
              <p:cNvSpPr>
                <a:spLocks/>
              </p:cNvSpPr>
              <p:nvPr/>
            </p:nvSpPr>
            <p:spPr bwMode="auto">
              <a:xfrm>
                <a:off x="7632385" y="4662766"/>
                <a:ext cx="106156" cy="162681"/>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1" name="Freeform 256"/>
              <p:cNvSpPr>
                <a:spLocks/>
              </p:cNvSpPr>
              <p:nvPr/>
            </p:nvSpPr>
            <p:spPr bwMode="auto">
              <a:xfrm>
                <a:off x="7512442" y="4802009"/>
                <a:ext cx="146137" cy="139244"/>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2" name="Freeform 257"/>
              <p:cNvSpPr>
                <a:spLocks/>
              </p:cNvSpPr>
              <p:nvPr/>
            </p:nvSpPr>
            <p:spPr bwMode="auto">
              <a:xfrm>
                <a:off x="7094711" y="4802009"/>
                <a:ext cx="70311" cy="68933"/>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3" name="Freeform 258"/>
              <p:cNvSpPr>
                <a:spLocks/>
              </p:cNvSpPr>
              <p:nvPr/>
            </p:nvSpPr>
            <p:spPr bwMode="auto">
              <a:xfrm>
                <a:off x="6494998" y="4191267"/>
                <a:ext cx="767909" cy="572139"/>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4" name="Freeform 266"/>
              <p:cNvSpPr>
                <a:spLocks/>
              </p:cNvSpPr>
              <p:nvPr/>
            </p:nvSpPr>
            <p:spPr bwMode="auto">
              <a:xfrm>
                <a:off x="6625970" y="3490912"/>
                <a:ext cx="37223" cy="64796"/>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5" name="Freeform 267"/>
              <p:cNvSpPr>
                <a:spLocks/>
              </p:cNvSpPr>
              <p:nvPr/>
            </p:nvSpPr>
            <p:spPr bwMode="auto">
              <a:xfrm>
                <a:off x="6408143" y="3594311"/>
                <a:ext cx="45495" cy="35845"/>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6" name="Freeform 268"/>
              <p:cNvSpPr>
                <a:spLocks/>
              </p:cNvSpPr>
              <p:nvPr/>
            </p:nvSpPr>
            <p:spPr bwMode="auto">
              <a:xfrm>
                <a:off x="7003721" y="3051123"/>
                <a:ext cx="110292" cy="93748"/>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7" name="Freeform 269"/>
              <p:cNvSpPr>
                <a:spLocks/>
              </p:cNvSpPr>
              <p:nvPr/>
            </p:nvSpPr>
            <p:spPr bwMode="auto">
              <a:xfrm>
                <a:off x="6857584" y="3300659"/>
                <a:ext cx="46874" cy="31708"/>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8" name="Freeform 270"/>
              <p:cNvSpPr>
                <a:spLocks/>
              </p:cNvSpPr>
              <p:nvPr/>
            </p:nvSpPr>
            <p:spPr bwMode="auto">
              <a:xfrm>
                <a:off x="6806573" y="3307551"/>
                <a:ext cx="45496" cy="60660"/>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9" name="Freeform 271"/>
              <p:cNvSpPr>
                <a:spLocks/>
              </p:cNvSpPr>
              <p:nvPr/>
            </p:nvSpPr>
            <p:spPr bwMode="auto">
              <a:xfrm>
                <a:off x="6835525" y="3139357"/>
                <a:ext cx="208176" cy="177846"/>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0" name="Freeform 272"/>
              <p:cNvSpPr>
                <a:spLocks/>
              </p:cNvSpPr>
              <p:nvPr/>
            </p:nvSpPr>
            <p:spPr bwMode="auto">
              <a:xfrm>
                <a:off x="6747291" y="3209668"/>
                <a:ext cx="59281" cy="86855"/>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1" name="Freeform 273"/>
              <p:cNvSpPr>
                <a:spLocks/>
              </p:cNvSpPr>
              <p:nvPr/>
            </p:nvSpPr>
            <p:spPr bwMode="auto">
              <a:xfrm>
                <a:off x="6710068" y="3107648"/>
                <a:ext cx="118564" cy="115807"/>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2" name="Freeform 275"/>
              <p:cNvSpPr>
                <a:spLocks/>
              </p:cNvSpPr>
              <p:nvPr/>
            </p:nvSpPr>
            <p:spPr bwMode="auto">
              <a:xfrm>
                <a:off x="6239948" y="3546059"/>
                <a:ext cx="148894" cy="164059"/>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3" name="Freeform 276"/>
              <p:cNvSpPr>
                <a:spLocks/>
              </p:cNvSpPr>
              <p:nvPr/>
            </p:nvSpPr>
            <p:spPr bwMode="auto">
              <a:xfrm>
                <a:off x="6013849" y="2887064"/>
                <a:ext cx="610742" cy="249535"/>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4" name="Freeform 214"/>
              <p:cNvSpPr>
                <a:spLocks/>
              </p:cNvSpPr>
              <p:nvPr/>
            </p:nvSpPr>
            <p:spPr bwMode="auto">
              <a:xfrm>
                <a:off x="5492719" y="3206911"/>
                <a:ext cx="271594" cy="194389"/>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5" name="Freeform 185"/>
              <p:cNvSpPr>
                <a:spLocks/>
              </p:cNvSpPr>
              <p:nvPr/>
            </p:nvSpPr>
            <p:spPr bwMode="auto">
              <a:xfrm>
                <a:off x="5168736" y="3144871"/>
                <a:ext cx="63418" cy="52389"/>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6" name="Freeform 186"/>
              <p:cNvSpPr>
                <a:spLocks/>
              </p:cNvSpPr>
              <p:nvPr/>
            </p:nvSpPr>
            <p:spPr bwMode="auto">
              <a:xfrm>
                <a:off x="5197688" y="3129706"/>
                <a:ext cx="100641" cy="79962"/>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7" name="Freeform 187"/>
              <p:cNvSpPr>
                <a:spLocks/>
              </p:cNvSpPr>
              <p:nvPr/>
            </p:nvSpPr>
            <p:spPr bwMode="auto">
              <a:xfrm>
                <a:off x="5099803" y="3091104"/>
                <a:ext cx="129593" cy="60660"/>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8" name="Freeform 83"/>
              <p:cNvSpPr>
                <a:spLocks/>
              </p:cNvSpPr>
              <p:nvPr/>
            </p:nvSpPr>
            <p:spPr bwMode="auto">
              <a:xfrm>
                <a:off x="2936701" y="4404958"/>
                <a:ext cx="380508" cy="675539"/>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09" name="Group 6"/>
              <p:cNvGrpSpPr>
                <a:grpSpLocks/>
              </p:cNvGrpSpPr>
              <p:nvPr/>
            </p:nvGrpSpPr>
            <p:grpSpPr bwMode="auto">
              <a:xfrm>
                <a:off x="1653176" y="1833775"/>
                <a:ext cx="1619915" cy="1295932"/>
                <a:chOff x="464" y="783"/>
                <a:chExt cx="1350" cy="1078"/>
              </a:xfrm>
              <a:grpFill/>
            </p:grpSpPr>
            <p:sp>
              <p:nvSpPr>
                <p:cNvPr id="290" name="Freeform 7"/>
                <p:cNvSpPr>
                  <a:spLocks/>
                </p:cNvSpPr>
                <p:nvPr/>
              </p:nvSpPr>
              <p:spPr bwMode="auto">
                <a:xfrm>
                  <a:off x="704" y="1087"/>
                  <a:ext cx="165" cy="104"/>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1" name="Freeform 8"/>
                <p:cNvSpPr>
                  <a:spLocks/>
                </p:cNvSpPr>
                <p:nvPr/>
              </p:nvSpPr>
              <p:spPr bwMode="auto">
                <a:xfrm>
                  <a:off x="814" y="1125"/>
                  <a:ext cx="284" cy="136"/>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2" name="Freeform 9"/>
                <p:cNvSpPr>
                  <a:spLocks/>
                </p:cNvSpPr>
                <p:nvPr/>
              </p:nvSpPr>
              <p:spPr bwMode="auto">
                <a:xfrm>
                  <a:off x="836" y="1011"/>
                  <a:ext cx="190" cy="81"/>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3" name="Freeform 10"/>
                <p:cNvSpPr>
                  <a:spLocks/>
                </p:cNvSpPr>
                <p:nvPr/>
              </p:nvSpPr>
              <p:spPr bwMode="auto">
                <a:xfrm>
                  <a:off x="1026" y="925"/>
                  <a:ext cx="106" cy="56"/>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4" name="Freeform 11"/>
                <p:cNvSpPr>
                  <a:spLocks/>
                </p:cNvSpPr>
                <p:nvPr/>
              </p:nvSpPr>
              <p:spPr bwMode="auto">
                <a:xfrm>
                  <a:off x="1042" y="1017"/>
                  <a:ext cx="113" cy="56"/>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5" name="Freeform 12"/>
                <p:cNvSpPr>
                  <a:spLocks/>
                </p:cNvSpPr>
                <p:nvPr/>
              </p:nvSpPr>
              <p:spPr bwMode="auto">
                <a:xfrm>
                  <a:off x="1168" y="1003"/>
                  <a:ext cx="270" cy="84"/>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6" name="Freeform 13"/>
                <p:cNvSpPr>
                  <a:spLocks/>
                </p:cNvSpPr>
                <p:nvPr/>
              </p:nvSpPr>
              <p:spPr bwMode="auto">
                <a:xfrm>
                  <a:off x="1182" y="1101"/>
                  <a:ext cx="90" cy="64"/>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7" name="Freeform 14"/>
                <p:cNvSpPr>
                  <a:spLocks/>
                </p:cNvSpPr>
                <p:nvPr/>
              </p:nvSpPr>
              <p:spPr bwMode="auto">
                <a:xfrm>
                  <a:off x="1242" y="783"/>
                  <a:ext cx="491" cy="252"/>
                </a:xfrm>
                <a:custGeom>
                  <a:avLst/>
                  <a:gdLst/>
                  <a:ahLst/>
                  <a:cxnLst>
                    <a:cxn ang="0">
                      <a:pos x="370" y="94"/>
                    </a:cxn>
                    <a:cxn ang="0">
                      <a:pos x="324" y="130"/>
                    </a:cxn>
                    <a:cxn ang="0">
                      <a:pos x="280" y="126"/>
                    </a:cxn>
                    <a:cxn ang="0">
                      <a:pos x="296" y="138"/>
                    </a:cxn>
                    <a:cxn ang="0">
                      <a:pos x="264" y="140"/>
                    </a:cxn>
                    <a:cxn ang="0">
                      <a:pos x="254" y="148"/>
                    </a:cxn>
                    <a:cxn ang="0">
                      <a:pos x="254" y="154"/>
                    </a:cxn>
                    <a:cxn ang="0">
                      <a:pos x="268" y="170"/>
                    </a:cxn>
                    <a:cxn ang="0">
                      <a:pos x="260" y="184"/>
                    </a:cxn>
                    <a:cxn ang="0">
                      <a:pos x="220" y="206"/>
                    </a:cxn>
                    <a:cxn ang="0">
                      <a:pos x="164" y="216"/>
                    </a:cxn>
                    <a:cxn ang="0">
                      <a:pos x="206" y="232"/>
                    </a:cxn>
                    <a:cxn ang="0">
                      <a:pos x="224" y="236"/>
                    </a:cxn>
                    <a:cxn ang="0">
                      <a:pos x="172" y="252"/>
                    </a:cxn>
                    <a:cxn ang="0">
                      <a:pos x="138" y="238"/>
                    </a:cxn>
                    <a:cxn ang="0">
                      <a:pos x="88" y="244"/>
                    </a:cxn>
                    <a:cxn ang="0">
                      <a:pos x="62" y="244"/>
                    </a:cxn>
                    <a:cxn ang="0">
                      <a:pos x="42" y="224"/>
                    </a:cxn>
                    <a:cxn ang="0">
                      <a:pos x="80" y="212"/>
                    </a:cxn>
                    <a:cxn ang="0">
                      <a:pos x="88" y="196"/>
                    </a:cxn>
                    <a:cxn ang="0">
                      <a:pos x="132" y="212"/>
                    </a:cxn>
                    <a:cxn ang="0">
                      <a:pos x="140" y="194"/>
                    </a:cxn>
                    <a:cxn ang="0">
                      <a:pos x="108" y="194"/>
                    </a:cxn>
                    <a:cxn ang="0">
                      <a:pos x="106" y="180"/>
                    </a:cxn>
                    <a:cxn ang="0">
                      <a:pos x="68" y="176"/>
                    </a:cxn>
                    <a:cxn ang="0">
                      <a:pos x="114" y="160"/>
                    </a:cxn>
                    <a:cxn ang="0">
                      <a:pos x="160" y="158"/>
                    </a:cxn>
                    <a:cxn ang="0">
                      <a:pos x="114" y="138"/>
                    </a:cxn>
                    <a:cxn ang="0">
                      <a:pos x="86" y="114"/>
                    </a:cxn>
                    <a:cxn ang="0">
                      <a:pos x="144" y="120"/>
                    </a:cxn>
                    <a:cxn ang="0">
                      <a:pos x="166" y="126"/>
                    </a:cxn>
                    <a:cxn ang="0">
                      <a:pos x="168" y="104"/>
                    </a:cxn>
                    <a:cxn ang="0">
                      <a:pos x="208" y="86"/>
                    </a:cxn>
                    <a:cxn ang="0">
                      <a:pos x="226" y="68"/>
                    </a:cxn>
                    <a:cxn ang="0">
                      <a:pos x="162" y="96"/>
                    </a:cxn>
                    <a:cxn ang="0">
                      <a:pos x="128" y="100"/>
                    </a:cxn>
                    <a:cxn ang="0">
                      <a:pos x="98" y="82"/>
                    </a:cxn>
                    <a:cxn ang="0">
                      <a:pos x="62" y="78"/>
                    </a:cxn>
                    <a:cxn ang="0">
                      <a:pos x="48" y="66"/>
                    </a:cxn>
                    <a:cxn ang="0">
                      <a:pos x="32" y="66"/>
                    </a:cxn>
                    <a:cxn ang="0">
                      <a:pos x="20" y="56"/>
                    </a:cxn>
                    <a:cxn ang="0">
                      <a:pos x="36" y="50"/>
                    </a:cxn>
                    <a:cxn ang="0">
                      <a:pos x="80" y="46"/>
                    </a:cxn>
                    <a:cxn ang="0">
                      <a:pos x="102" y="28"/>
                    </a:cxn>
                    <a:cxn ang="0">
                      <a:pos x="168" y="40"/>
                    </a:cxn>
                    <a:cxn ang="0">
                      <a:pos x="164" y="18"/>
                    </a:cxn>
                    <a:cxn ang="0">
                      <a:pos x="216" y="10"/>
                    </a:cxn>
                    <a:cxn ang="0">
                      <a:pos x="254" y="22"/>
                    </a:cxn>
                    <a:cxn ang="0">
                      <a:pos x="278" y="4"/>
                    </a:cxn>
                    <a:cxn ang="0">
                      <a:pos x="298" y="2"/>
                    </a:cxn>
                    <a:cxn ang="0">
                      <a:pos x="350" y="2"/>
                    </a:cxn>
                    <a:cxn ang="0">
                      <a:pos x="388" y="16"/>
                    </a:cxn>
                    <a:cxn ang="0">
                      <a:pos x="452" y="14"/>
                    </a:cxn>
                    <a:cxn ang="0">
                      <a:pos x="482" y="40"/>
                    </a:cxn>
                    <a:cxn ang="0">
                      <a:pos x="376" y="62"/>
                    </a:cxn>
                    <a:cxn ang="0">
                      <a:pos x="398" y="70"/>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8" name="Freeform 15"/>
                <p:cNvSpPr>
                  <a:spLocks/>
                </p:cNvSpPr>
                <p:nvPr/>
              </p:nvSpPr>
              <p:spPr bwMode="auto">
                <a:xfrm>
                  <a:off x="464" y="1171"/>
                  <a:ext cx="1350" cy="690"/>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9" name="Freeform 16"/>
                <p:cNvSpPr>
                  <a:spLocks/>
                </p:cNvSpPr>
                <p:nvPr/>
              </p:nvSpPr>
              <p:spPr bwMode="auto">
                <a:xfrm>
                  <a:off x="1004" y="1111"/>
                  <a:ext cx="38" cy="28"/>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0" name="Freeform 17"/>
                <p:cNvSpPr>
                  <a:spLocks/>
                </p:cNvSpPr>
                <p:nvPr/>
              </p:nvSpPr>
              <p:spPr bwMode="auto">
                <a:xfrm>
                  <a:off x="754" y="987"/>
                  <a:ext cx="113" cy="57"/>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1" name="Freeform 18"/>
                <p:cNvSpPr>
                  <a:spLocks/>
                </p:cNvSpPr>
                <p:nvPr/>
              </p:nvSpPr>
              <p:spPr bwMode="auto">
                <a:xfrm>
                  <a:off x="808" y="1036"/>
                  <a:ext cx="29" cy="21"/>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2" name="Freeform 19"/>
                <p:cNvSpPr>
                  <a:spLocks/>
                </p:cNvSpPr>
                <p:nvPr/>
              </p:nvSpPr>
              <p:spPr bwMode="auto">
                <a:xfrm>
                  <a:off x="904" y="971"/>
                  <a:ext cx="56" cy="26"/>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3" name="Freeform 20"/>
                <p:cNvSpPr>
                  <a:spLocks/>
                </p:cNvSpPr>
                <p:nvPr/>
              </p:nvSpPr>
              <p:spPr bwMode="auto">
                <a:xfrm>
                  <a:off x="904" y="947"/>
                  <a:ext cx="64" cy="18"/>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4" name="Freeform 21"/>
                <p:cNvSpPr>
                  <a:spLocks/>
                </p:cNvSpPr>
                <p:nvPr/>
              </p:nvSpPr>
              <p:spPr bwMode="auto">
                <a:xfrm>
                  <a:off x="1074" y="1109"/>
                  <a:ext cx="95" cy="78"/>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5" name="Freeform 22"/>
                <p:cNvSpPr>
                  <a:spLocks/>
                </p:cNvSpPr>
                <p:nvPr/>
              </p:nvSpPr>
              <p:spPr bwMode="auto">
                <a:xfrm>
                  <a:off x="1169" y="1047"/>
                  <a:ext cx="47" cy="34"/>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6" name="Freeform 23"/>
                <p:cNvSpPr>
                  <a:spLocks/>
                </p:cNvSpPr>
                <p:nvPr/>
              </p:nvSpPr>
              <p:spPr bwMode="auto">
                <a:xfrm>
                  <a:off x="1142" y="945"/>
                  <a:ext cx="54" cy="32"/>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7" name="Freeform 24"/>
                <p:cNvSpPr>
                  <a:spLocks/>
                </p:cNvSpPr>
                <p:nvPr/>
              </p:nvSpPr>
              <p:spPr bwMode="auto">
                <a:xfrm>
                  <a:off x="1166" y="853"/>
                  <a:ext cx="182" cy="116"/>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8" name="Freeform 25"/>
                <p:cNvSpPr>
                  <a:spLocks/>
                </p:cNvSpPr>
                <p:nvPr/>
              </p:nvSpPr>
              <p:spPr bwMode="auto">
                <a:xfrm>
                  <a:off x="1109" y="897"/>
                  <a:ext cx="25" cy="16"/>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9" name="Freeform 26"/>
                <p:cNvSpPr>
                  <a:spLocks/>
                </p:cNvSpPr>
                <p:nvPr/>
              </p:nvSpPr>
              <p:spPr bwMode="auto">
                <a:xfrm>
                  <a:off x="1420" y="1113"/>
                  <a:ext cx="70" cy="28"/>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0" name="Freeform 27"/>
                <p:cNvSpPr>
                  <a:spLocks/>
                </p:cNvSpPr>
                <p:nvPr/>
              </p:nvSpPr>
              <p:spPr bwMode="auto">
                <a:xfrm>
                  <a:off x="1474" y="1269"/>
                  <a:ext cx="36" cy="30"/>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1" name="Freeform 28"/>
                <p:cNvSpPr>
                  <a:spLocks/>
                </p:cNvSpPr>
                <p:nvPr/>
              </p:nvSpPr>
              <p:spPr bwMode="auto">
                <a:xfrm>
                  <a:off x="1317" y="1335"/>
                  <a:ext cx="109" cy="70"/>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2" name="Freeform 29"/>
                <p:cNvSpPr>
                  <a:spLocks/>
                </p:cNvSpPr>
                <p:nvPr/>
              </p:nvSpPr>
              <p:spPr bwMode="auto">
                <a:xfrm>
                  <a:off x="1123" y="1227"/>
                  <a:ext cx="69" cy="37"/>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3" name="Freeform 30"/>
                <p:cNvSpPr>
                  <a:spLocks/>
                </p:cNvSpPr>
                <p:nvPr/>
              </p:nvSpPr>
              <p:spPr bwMode="auto">
                <a:xfrm>
                  <a:off x="1274" y="1109"/>
                  <a:ext cx="460" cy="328"/>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4" name="Freeform 31"/>
                <p:cNvSpPr>
                  <a:spLocks/>
                </p:cNvSpPr>
                <p:nvPr/>
              </p:nvSpPr>
              <p:spPr bwMode="auto">
                <a:xfrm>
                  <a:off x="1364" y="1409"/>
                  <a:ext cx="37" cy="22"/>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5" name="Freeform 32"/>
                <p:cNvSpPr>
                  <a:spLocks/>
                </p:cNvSpPr>
                <p:nvPr/>
              </p:nvSpPr>
              <p:spPr bwMode="auto">
                <a:xfrm>
                  <a:off x="1426" y="1423"/>
                  <a:ext cx="18" cy="22"/>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6" name="Freeform 33"/>
                <p:cNvSpPr>
                  <a:spLocks/>
                </p:cNvSpPr>
                <p:nvPr/>
              </p:nvSpPr>
              <p:spPr bwMode="auto">
                <a:xfrm>
                  <a:off x="876" y="971"/>
                  <a:ext cx="22" cy="14"/>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7" name="Freeform 34"/>
                <p:cNvSpPr>
                  <a:spLocks/>
                </p:cNvSpPr>
                <p:nvPr/>
              </p:nvSpPr>
              <p:spPr bwMode="auto">
                <a:xfrm>
                  <a:off x="1516" y="1272"/>
                  <a:ext cx="20" cy="15"/>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10" name="Freeform 84"/>
              <p:cNvSpPr>
                <a:spLocks/>
              </p:cNvSpPr>
              <p:nvPr/>
            </p:nvSpPr>
            <p:spPr bwMode="auto">
              <a:xfrm>
                <a:off x="2896719" y="4311210"/>
                <a:ext cx="162681" cy="807889"/>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1" name="Freeform 162"/>
              <p:cNvSpPr>
                <a:spLocks/>
              </p:cNvSpPr>
              <p:nvPr/>
            </p:nvSpPr>
            <p:spPr bwMode="auto">
              <a:xfrm>
                <a:off x="4569023" y="2910500"/>
                <a:ext cx="132350" cy="60660"/>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12" name="Group 211"/>
              <p:cNvGrpSpPr/>
              <p:nvPr/>
            </p:nvGrpSpPr>
            <p:grpSpPr>
              <a:xfrm>
                <a:off x="6151714" y="3878313"/>
                <a:ext cx="874065" cy="303303"/>
                <a:chOff x="6646829" y="4445783"/>
                <a:chExt cx="1076796" cy="373651"/>
              </a:xfrm>
              <a:grpFill/>
            </p:grpSpPr>
            <p:sp>
              <p:nvSpPr>
                <p:cNvPr id="275" name="Freeform 233"/>
                <p:cNvSpPr>
                  <a:spLocks/>
                </p:cNvSpPr>
                <p:nvPr/>
              </p:nvSpPr>
              <p:spPr bwMode="auto">
                <a:xfrm>
                  <a:off x="6967830" y="4466164"/>
                  <a:ext cx="237778" cy="198715"/>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6" name="Freeform 234"/>
                <p:cNvSpPr>
                  <a:spLocks/>
                </p:cNvSpPr>
                <p:nvPr/>
              </p:nvSpPr>
              <p:spPr bwMode="auto">
                <a:xfrm>
                  <a:off x="6646829" y="4445783"/>
                  <a:ext cx="253064" cy="259858"/>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7" name="Freeform 235"/>
                <p:cNvSpPr>
                  <a:spLocks/>
                </p:cNvSpPr>
                <p:nvPr/>
              </p:nvSpPr>
              <p:spPr bwMode="auto">
                <a:xfrm>
                  <a:off x="6935560" y="4632609"/>
                  <a:ext cx="23778" cy="20381"/>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8" name="Freeform 236"/>
                <p:cNvSpPr>
                  <a:spLocks/>
                </p:cNvSpPr>
                <p:nvPr/>
              </p:nvSpPr>
              <p:spPr bwMode="auto">
                <a:xfrm>
                  <a:off x="6886306" y="4608831"/>
                  <a:ext cx="37365" cy="40762"/>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9" name="Freeform 237"/>
                <p:cNvSpPr>
                  <a:spLocks/>
                </p:cNvSpPr>
                <p:nvPr/>
              </p:nvSpPr>
              <p:spPr bwMode="auto">
                <a:xfrm>
                  <a:off x="6891401" y="4715832"/>
                  <a:ext cx="234381" cy="64540"/>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0" name="Freeform 238"/>
                <p:cNvSpPr>
                  <a:spLocks/>
                </p:cNvSpPr>
                <p:nvPr/>
              </p:nvSpPr>
              <p:spPr bwMode="auto">
                <a:xfrm>
                  <a:off x="7317703" y="4765085"/>
                  <a:ext cx="83223" cy="54349"/>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1" name="Freeform 239"/>
                <p:cNvSpPr>
                  <a:spLocks/>
                </p:cNvSpPr>
                <p:nvPr/>
              </p:nvSpPr>
              <p:spPr bwMode="auto">
                <a:xfrm>
                  <a:off x="7207307" y="4792260"/>
                  <a:ext cx="45857" cy="23778"/>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2" name="Freeform 240"/>
                <p:cNvSpPr>
                  <a:spLocks/>
                </p:cNvSpPr>
                <p:nvPr/>
              </p:nvSpPr>
              <p:spPr bwMode="auto">
                <a:xfrm>
                  <a:off x="7229386" y="4765085"/>
                  <a:ext cx="56048" cy="15286"/>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3" name="Freeform 241"/>
                <p:cNvSpPr>
                  <a:spLocks/>
                </p:cNvSpPr>
                <p:nvPr/>
              </p:nvSpPr>
              <p:spPr bwMode="auto">
                <a:xfrm>
                  <a:off x="7185227" y="4765085"/>
                  <a:ext cx="28874" cy="15286"/>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4" name="Freeform 242"/>
                <p:cNvSpPr>
                  <a:spLocks/>
                </p:cNvSpPr>
                <p:nvPr/>
              </p:nvSpPr>
              <p:spPr bwMode="auto">
                <a:xfrm>
                  <a:off x="7137671" y="4765085"/>
                  <a:ext cx="37365" cy="27175"/>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5" name="Freeform 243"/>
                <p:cNvSpPr>
                  <a:spLocks/>
                </p:cNvSpPr>
                <p:nvPr/>
              </p:nvSpPr>
              <p:spPr bwMode="auto">
                <a:xfrm>
                  <a:off x="7205608" y="4530704"/>
                  <a:ext cx="144366" cy="174937"/>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6" name="Freeform 244"/>
                <p:cNvSpPr>
                  <a:spLocks/>
                </p:cNvSpPr>
                <p:nvPr/>
              </p:nvSpPr>
              <p:spPr bwMode="auto">
                <a:xfrm>
                  <a:off x="7482450" y="4585053"/>
                  <a:ext cx="241175" cy="200413"/>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7" name="Freeform 245"/>
                <p:cNvSpPr>
                  <a:spLocks/>
                </p:cNvSpPr>
                <p:nvPr/>
              </p:nvSpPr>
              <p:spPr bwMode="auto">
                <a:xfrm>
                  <a:off x="7414514" y="4637705"/>
                  <a:ext cx="71333" cy="23778"/>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8" name="Freeform 246"/>
                <p:cNvSpPr>
                  <a:spLocks/>
                </p:cNvSpPr>
                <p:nvPr/>
              </p:nvSpPr>
              <p:spPr bwMode="auto">
                <a:xfrm>
                  <a:off x="7377149" y="4646196"/>
                  <a:ext cx="25476" cy="15286"/>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9" name="Freeform 247"/>
                <p:cNvSpPr>
                  <a:spLocks/>
                </p:cNvSpPr>
                <p:nvPr/>
              </p:nvSpPr>
              <p:spPr bwMode="auto">
                <a:xfrm>
                  <a:off x="7406021" y="4525609"/>
                  <a:ext cx="32270" cy="74730"/>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13" name="Freeform 209"/>
              <p:cNvSpPr>
                <a:spLocks/>
              </p:cNvSpPr>
              <p:nvPr/>
            </p:nvSpPr>
            <p:spPr bwMode="auto">
              <a:xfrm>
                <a:off x="5229396" y="3387514"/>
                <a:ext cx="33088" cy="33088"/>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4" name="Freeform 192"/>
              <p:cNvSpPr>
                <a:spLocks/>
              </p:cNvSpPr>
              <p:nvPr/>
            </p:nvSpPr>
            <p:spPr bwMode="auto">
              <a:xfrm>
                <a:off x="5226639" y="2802965"/>
                <a:ext cx="767909" cy="358449"/>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5" name="Freeform 231"/>
              <p:cNvSpPr>
                <a:spLocks/>
              </p:cNvSpPr>
              <p:nvPr/>
            </p:nvSpPr>
            <p:spPr bwMode="auto">
              <a:xfrm>
                <a:off x="6246841" y="3853497"/>
                <a:ext cx="77204" cy="99263"/>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6" name="Freeform 4"/>
              <p:cNvSpPr>
                <a:spLocks/>
              </p:cNvSpPr>
              <p:nvPr/>
            </p:nvSpPr>
            <p:spPr bwMode="auto">
              <a:xfrm>
                <a:off x="2103995" y="3333747"/>
                <a:ext cx="579033" cy="368100"/>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7" name="Freeform 224"/>
              <p:cNvSpPr>
                <a:spLocks/>
              </p:cNvSpPr>
              <p:nvPr/>
            </p:nvSpPr>
            <p:spPr bwMode="auto">
              <a:xfrm>
                <a:off x="5863576" y="3380621"/>
                <a:ext cx="155788" cy="85476"/>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8" name="Freeform 157"/>
              <p:cNvSpPr>
                <a:spLocks/>
              </p:cNvSpPr>
              <p:nvPr/>
            </p:nvSpPr>
            <p:spPr bwMode="auto">
              <a:xfrm>
                <a:off x="4402206" y="2848461"/>
                <a:ext cx="71690" cy="67554"/>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9" name="Freeform 211"/>
              <p:cNvSpPr>
                <a:spLocks/>
              </p:cNvSpPr>
              <p:nvPr/>
            </p:nvSpPr>
            <p:spPr bwMode="auto">
              <a:xfrm>
                <a:off x="5330038" y="3504699"/>
                <a:ext cx="148894" cy="157166"/>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0" name="Freeform 205"/>
              <p:cNvSpPr>
                <a:spLocks/>
              </p:cNvSpPr>
              <p:nvPr/>
            </p:nvSpPr>
            <p:spPr bwMode="auto">
              <a:xfrm>
                <a:off x="5006055" y="3293765"/>
                <a:ext cx="33088" cy="33088"/>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21" name="Group 220"/>
              <p:cNvGrpSpPr/>
              <p:nvPr/>
            </p:nvGrpSpPr>
            <p:grpSpPr>
              <a:xfrm>
                <a:off x="6430202" y="3626020"/>
                <a:ext cx="318468" cy="336391"/>
                <a:chOff x="6989910" y="4134973"/>
                <a:chExt cx="392334" cy="414414"/>
              </a:xfrm>
              <a:grpFill/>
            </p:grpSpPr>
            <p:sp>
              <p:nvSpPr>
                <p:cNvPr id="267" name="Freeform 266"/>
                <p:cNvSpPr>
                  <a:spLocks/>
                </p:cNvSpPr>
                <p:nvPr/>
              </p:nvSpPr>
              <p:spPr bwMode="auto">
                <a:xfrm>
                  <a:off x="6989910" y="4410117"/>
                  <a:ext cx="227588" cy="139270"/>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8" name="Freeform 259"/>
                <p:cNvSpPr>
                  <a:spLocks/>
                </p:cNvSpPr>
                <p:nvPr/>
              </p:nvSpPr>
              <p:spPr bwMode="auto">
                <a:xfrm>
                  <a:off x="7225989" y="4134973"/>
                  <a:ext cx="103604" cy="140968"/>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9" name="Freeform 260"/>
                <p:cNvSpPr>
                  <a:spLocks/>
                </p:cNvSpPr>
                <p:nvPr/>
              </p:nvSpPr>
              <p:spPr bwMode="auto">
                <a:xfrm>
                  <a:off x="7163148" y="4309910"/>
                  <a:ext cx="62841" cy="67937"/>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0" name="Freeform 261"/>
                <p:cNvSpPr>
                  <a:spLocks/>
                </p:cNvSpPr>
                <p:nvPr/>
              </p:nvSpPr>
              <p:spPr bwMode="auto">
                <a:xfrm>
                  <a:off x="7273545" y="4343878"/>
                  <a:ext cx="108699" cy="90017"/>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1" name="Freeform 262"/>
                <p:cNvSpPr>
                  <a:spLocks/>
                </p:cNvSpPr>
                <p:nvPr/>
              </p:nvSpPr>
              <p:spPr bwMode="auto">
                <a:xfrm>
                  <a:off x="7332990" y="4275941"/>
                  <a:ext cx="25476" cy="33968"/>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2" name="Freeform 263"/>
                <p:cNvSpPr>
                  <a:spLocks/>
                </p:cNvSpPr>
                <p:nvPr/>
              </p:nvSpPr>
              <p:spPr bwMode="auto">
                <a:xfrm>
                  <a:off x="7237878" y="4252163"/>
                  <a:ext cx="28873" cy="35667"/>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3" name="Freeform 264"/>
                <p:cNvSpPr>
                  <a:spLocks/>
                </p:cNvSpPr>
                <p:nvPr/>
              </p:nvSpPr>
              <p:spPr bwMode="auto">
                <a:xfrm>
                  <a:off x="7276941" y="4298021"/>
                  <a:ext cx="32270" cy="28873"/>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4" name="Freeform 265"/>
                <p:cNvSpPr>
                  <a:spLocks/>
                </p:cNvSpPr>
                <p:nvPr/>
              </p:nvSpPr>
              <p:spPr bwMode="auto">
                <a:xfrm>
                  <a:off x="7285434" y="4315005"/>
                  <a:ext cx="35666" cy="40762"/>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22" name="Freeform 217"/>
              <p:cNvSpPr>
                <a:spLocks/>
              </p:cNvSpPr>
              <p:nvPr/>
            </p:nvSpPr>
            <p:spPr bwMode="auto">
              <a:xfrm>
                <a:off x="5000540" y="3346154"/>
                <a:ext cx="397051" cy="322604"/>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3" name="Freeform 119"/>
              <p:cNvSpPr>
                <a:spLocks/>
              </p:cNvSpPr>
              <p:nvPr/>
            </p:nvSpPr>
            <p:spPr bwMode="auto">
              <a:xfrm>
                <a:off x="4655878" y="4409094"/>
                <a:ext cx="311575" cy="263322"/>
              </a:xfrm>
              <a:custGeom>
                <a:avLst/>
                <a:gdLst/>
                <a:ahLst/>
                <a:cxnLst>
                  <a:cxn ang="0">
                    <a:pos x="0" y="108"/>
                  </a:cxn>
                  <a:cxn ang="0">
                    <a:pos x="2" y="104"/>
                  </a:cxn>
                  <a:cxn ang="0">
                    <a:pos x="6" y="102"/>
                  </a:cxn>
                  <a:cxn ang="0">
                    <a:pos x="8" y="102"/>
                  </a:cxn>
                  <a:cxn ang="0">
                    <a:pos x="14" y="110"/>
                  </a:cxn>
                  <a:cxn ang="0">
                    <a:pos x="22" y="114"/>
                  </a:cxn>
                  <a:cxn ang="0">
                    <a:pos x="38" y="114"/>
                  </a:cxn>
                  <a:cxn ang="0">
                    <a:pos x="54" y="104"/>
                  </a:cxn>
                  <a:cxn ang="0">
                    <a:pos x="54" y="46"/>
                  </a:cxn>
                  <a:cxn ang="0">
                    <a:pos x="66" y="58"/>
                  </a:cxn>
                  <a:cxn ang="0">
                    <a:pos x="66" y="78"/>
                  </a:cxn>
                  <a:cxn ang="0">
                    <a:pos x="82" y="78"/>
                  </a:cxn>
                  <a:cxn ang="0">
                    <a:pos x="96" y="66"/>
                  </a:cxn>
                  <a:cxn ang="0">
                    <a:pos x="100" y="54"/>
                  </a:cxn>
                  <a:cxn ang="0">
                    <a:pos x="110" y="54"/>
                  </a:cxn>
                  <a:cxn ang="0">
                    <a:pos x="120" y="62"/>
                  </a:cxn>
                  <a:cxn ang="0">
                    <a:pos x="140" y="60"/>
                  </a:cxn>
                  <a:cxn ang="0">
                    <a:pos x="148" y="46"/>
                  </a:cxn>
                  <a:cxn ang="0">
                    <a:pos x="186" y="6"/>
                  </a:cxn>
                  <a:cxn ang="0">
                    <a:pos x="196" y="6"/>
                  </a:cxn>
                  <a:cxn ang="0">
                    <a:pos x="198" y="0"/>
                  </a:cxn>
                  <a:cxn ang="0">
                    <a:pos x="228" y="2"/>
                  </a:cxn>
                  <a:cxn ang="0">
                    <a:pos x="236" y="8"/>
                  </a:cxn>
                  <a:cxn ang="0">
                    <a:pos x="244" y="32"/>
                  </a:cxn>
                  <a:cxn ang="0">
                    <a:pos x="244" y="68"/>
                  </a:cxn>
                  <a:cxn ang="0">
                    <a:pos x="244" y="78"/>
                  </a:cxn>
                  <a:cxn ang="0">
                    <a:pos x="260" y="80"/>
                  </a:cxn>
                  <a:cxn ang="0">
                    <a:pos x="254" y="90"/>
                  </a:cxn>
                  <a:cxn ang="0">
                    <a:pos x="254" y="104"/>
                  </a:cxn>
                  <a:cxn ang="0">
                    <a:pos x="246" y="110"/>
                  </a:cxn>
                  <a:cxn ang="0">
                    <a:pos x="230" y="130"/>
                  </a:cxn>
                  <a:cxn ang="0">
                    <a:pos x="224" y="142"/>
                  </a:cxn>
                  <a:cxn ang="0">
                    <a:pos x="210" y="160"/>
                  </a:cxn>
                  <a:cxn ang="0">
                    <a:pos x="188" y="176"/>
                  </a:cxn>
                  <a:cxn ang="0">
                    <a:pos x="164" y="198"/>
                  </a:cxn>
                  <a:cxn ang="0">
                    <a:pos x="142" y="202"/>
                  </a:cxn>
                  <a:cxn ang="0">
                    <a:pos x="128" y="208"/>
                  </a:cxn>
                  <a:cxn ang="0">
                    <a:pos x="110" y="206"/>
                  </a:cxn>
                  <a:cxn ang="0">
                    <a:pos x="88" y="206"/>
                  </a:cxn>
                  <a:cxn ang="0">
                    <a:pos x="70" y="212"/>
                  </a:cxn>
                  <a:cxn ang="0">
                    <a:pos x="50" y="218"/>
                  </a:cxn>
                  <a:cxn ang="0">
                    <a:pos x="34" y="210"/>
                  </a:cxn>
                  <a:cxn ang="0">
                    <a:pos x="28" y="198"/>
                  </a:cxn>
                  <a:cxn ang="0">
                    <a:pos x="20" y="184"/>
                  </a:cxn>
                  <a:cxn ang="0">
                    <a:pos x="30" y="172"/>
                  </a:cxn>
                  <a:cxn ang="0">
                    <a:pos x="22" y="158"/>
                  </a:cxn>
                  <a:cxn ang="0">
                    <a:pos x="12" y="144"/>
                  </a:cxn>
                  <a:cxn ang="0">
                    <a:pos x="6" y="122"/>
                  </a:cxn>
                  <a:cxn ang="0">
                    <a:pos x="0" y="108"/>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4" name="Freeform 230"/>
              <p:cNvSpPr>
                <a:spLocks/>
              </p:cNvSpPr>
              <p:nvPr/>
            </p:nvSpPr>
            <p:spPr bwMode="auto">
              <a:xfrm>
                <a:off x="6197210" y="3584661"/>
                <a:ext cx="155788" cy="288138"/>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5" name="Freeform 204"/>
              <p:cNvSpPr>
                <a:spLocks/>
              </p:cNvSpPr>
              <p:nvPr/>
            </p:nvSpPr>
            <p:spPr bwMode="auto">
              <a:xfrm>
                <a:off x="4840617" y="3126948"/>
                <a:ext cx="350177" cy="135108"/>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6" name="Freeform 175"/>
              <p:cNvSpPr>
                <a:spLocks/>
              </p:cNvSpPr>
              <p:nvPr/>
            </p:nvSpPr>
            <p:spPr bwMode="auto">
              <a:xfrm>
                <a:off x="4757898" y="2880170"/>
                <a:ext cx="344663" cy="191633"/>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7" name="Freeform 210"/>
              <p:cNvSpPr>
                <a:spLocks/>
              </p:cNvSpPr>
              <p:nvPr/>
            </p:nvSpPr>
            <p:spPr bwMode="auto">
              <a:xfrm>
                <a:off x="5313494" y="3475747"/>
                <a:ext cx="100641" cy="67554"/>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28" name="Group 227"/>
              <p:cNvGrpSpPr/>
              <p:nvPr/>
            </p:nvGrpSpPr>
            <p:grpSpPr>
              <a:xfrm>
                <a:off x="4185758" y="2709217"/>
                <a:ext cx="190254" cy="230235"/>
                <a:chOff x="4224887" y="3005526"/>
                <a:chExt cx="234382" cy="283636"/>
              </a:xfrm>
              <a:grpFill/>
            </p:grpSpPr>
            <p:sp>
              <p:nvSpPr>
                <p:cNvPr id="265" name="Freeform 147"/>
                <p:cNvSpPr>
                  <a:spLocks/>
                </p:cNvSpPr>
                <p:nvPr/>
              </p:nvSpPr>
              <p:spPr bwMode="auto">
                <a:xfrm>
                  <a:off x="4272443" y="3005526"/>
                  <a:ext cx="186826" cy="283636"/>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6" name="Freeform 148"/>
                <p:cNvSpPr>
                  <a:spLocks/>
                </p:cNvSpPr>
                <p:nvPr/>
              </p:nvSpPr>
              <p:spPr bwMode="auto">
                <a:xfrm>
                  <a:off x="4224887" y="3124415"/>
                  <a:ext cx="56047" cy="35667"/>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29" name="Freeform 222"/>
              <p:cNvSpPr>
                <a:spLocks/>
              </p:cNvSpPr>
              <p:nvPr/>
            </p:nvSpPr>
            <p:spPr bwMode="auto">
              <a:xfrm>
                <a:off x="6288200" y="3533651"/>
                <a:ext cx="133730" cy="281245"/>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30" name="Group 229"/>
              <p:cNvGrpSpPr/>
              <p:nvPr/>
            </p:nvGrpSpPr>
            <p:grpSpPr>
              <a:xfrm>
                <a:off x="4861297" y="1920629"/>
                <a:ext cx="3097828" cy="1225621"/>
                <a:chOff x="5057111" y="2034031"/>
                <a:chExt cx="3816342" cy="1509893"/>
              </a:xfrm>
              <a:grpFill/>
            </p:grpSpPr>
            <p:sp>
              <p:nvSpPr>
                <p:cNvPr id="256" name="Freeform 194"/>
                <p:cNvSpPr>
                  <a:spLocks/>
                </p:cNvSpPr>
                <p:nvPr/>
              </p:nvSpPr>
              <p:spPr bwMode="auto">
                <a:xfrm>
                  <a:off x="5622684" y="2258222"/>
                  <a:ext cx="407620" cy="290430"/>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7" name="Freeform 195"/>
                <p:cNvSpPr>
                  <a:spLocks/>
                </p:cNvSpPr>
                <p:nvPr/>
              </p:nvSpPr>
              <p:spPr bwMode="auto">
                <a:xfrm>
                  <a:off x="6743639" y="2137635"/>
                  <a:ext cx="142667" cy="76428"/>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8" name="Freeform 196"/>
                <p:cNvSpPr>
                  <a:spLocks/>
                </p:cNvSpPr>
                <p:nvPr/>
              </p:nvSpPr>
              <p:spPr bwMode="auto">
                <a:xfrm>
                  <a:off x="6612861" y="2095174"/>
                  <a:ext cx="142667" cy="67937"/>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9" name="Freeform 197"/>
                <p:cNvSpPr>
                  <a:spLocks/>
                </p:cNvSpPr>
                <p:nvPr/>
              </p:nvSpPr>
              <p:spPr bwMode="auto">
                <a:xfrm>
                  <a:off x="6578893" y="2034031"/>
                  <a:ext cx="123984" cy="64540"/>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0" name="Freeform 198"/>
                <p:cNvSpPr>
                  <a:spLocks/>
                </p:cNvSpPr>
                <p:nvPr/>
              </p:nvSpPr>
              <p:spPr bwMode="auto">
                <a:xfrm>
                  <a:off x="7631911" y="2302381"/>
                  <a:ext cx="188524" cy="66239"/>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1" name="Freeform 199"/>
                <p:cNvSpPr>
                  <a:spLocks/>
                </p:cNvSpPr>
                <p:nvPr/>
              </p:nvSpPr>
              <p:spPr bwMode="auto">
                <a:xfrm>
                  <a:off x="7844213" y="2332953"/>
                  <a:ext cx="108699" cy="35667"/>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2" name="Freeform 200"/>
                <p:cNvSpPr>
                  <a:spLocks/>
                </p:cNvSpPr>
                <p:nvPr/>
              </p:nvSpPr>
              <p:spPr bwMode="auto">
                <a:xfrm>
                  <a:off x="8606802" y="2504493"/>
                  <a:ext cx="86619" cy="35666"/>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3" name="Freeform 201"/>
                <p:cNvSpPr>
                  <a:spLocks/>
                </p:cNvSpPr>
                <p:nvPr/>
              </p:nvSpPr>
              <p:spPr bwMode="auto">
                <a:xfrm>
                  <a:off x="7740610" y="3149892"/>
                  <a:ext cx="62841" cy="258159"/>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4" name="Freeform 193"/>
                <p:cNvSpPr>
                  <a:spLocks/>
                </p:cNvSpPr>
                <p:nvPr/>
              </p:nvSpPr>
              <p:spPr bwMode="auto">
                <a:xfrm>
                  <a:off x="5057111" y="2225953"/>
                  <a:ext cx="3816342" cy="1317971"/>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31" name="Group 230"/>
              <p:cNvGrpSpPr/>
              <p:nvPr/>
            </p:nvGrpSpPr>
            <p:grpSpPr>
              <a:xfrm>
                <a:off x="1148590" y="2316302"/>
                <a:ext cx="1910811" cy="1300068"/>
                <a:chOff x="483275" y="2521477"/>
                <a:chExt cx="2354006" cy="1601607"/>
              </a:xfrm>
              <a:grpFill/>
            </p:grpSpPr>
            <p:grpSp>
              <p:nvGrpSpPr>
                <p:cNvPr id="235" name="Group 37"/>
                <p:cNvGrpSpPr>
                  <a:grpSpLocks/>
                </p:cNvGrpSpPr>
                <p:nvPr/>
              </p:nvGrpSpPr>
              <p:grpSpPr bwMode="auto">
                <a:xfrm>
                  <a:off x="483275" y="2521477"/>
                  <a:ext cx="878082" cy="687858"/>
                  <a:chOff x="44" y="1185"/>
                  <a:chExt cx="594" cy="464"/>
                </a:xfrm>
                <a:grpFill/>
              </p:grpSpPr>
              <p:sp>
                <p:nvSpPr>
                  <p:cNvPr id="244" name="Freeform 38"/>
                  <p:cNvSpPr>
                    <a:spLocks/>
                  </p:cNvSpPr>
                  <p:nvPr/>
                </p:nvSpPr>
                <p:spPr bwMode="auto">
                  <a:xfrm>
                    <a:off x="44" y="1185"/>
                    <a:ext cx="594" cy="414"/>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5" name="Freeform 39"/>
                  <p:cNvSpPr>
                    <a:spLocks/>
                  </p:cNvSpPr>
                  <p:nvPr/>
                </p:nvSpPr>
                <p:spPr bwMode="auto">
                  <a:xfrm>
                    <a:off x="250" y="1528"/>
                    <a:ext cx="38" cy="25"/>
                  </a:xfrm>
                  <a:custGeom>
                    <a:avLst/>
                    <a:gdLst/>
                    <a:ahLst/>
                    <a:cxnLst>
                      <a:cxn ang="0">
                        <a:pos x="28" y="2"/>
                      </a:cxn>
                      <a:cxn ang="0">
                        <a:pos x="20" y="4"/>
                      </a:cxn>
                      <a:cxn ang="0">
                        <a:pos x="14" y="6"/>
                      </a:cxn>
                      <a:cxn ang="0">
                        <a:pos x="14" y="14"/>
                      </a:cxn>
                      <a:cxn ang="0">
                        <a:pos x="8" y="12"/>
                      </a:cxn>
                      <a:cxn ang="0">
                        <a:pos x="4" y="8"/>
                      </a:cxn>
                      <a:cxn ang="0">
                        <a:pos x="0" y="12"/>
                      </a:cxn>
                      <a:cxn ang="0">
                        <a:pos x="2" y="20"/>
                      </a:cxn>
                      <a:cxn ang="0">
                        <a:pos x="8" y="26"/>
                      </a:cxn>
                      <a:cxn ang="0">
                        <a:pos x="26" y="24"/>
                      </a:cxn>
                      <a:cxn ang="0">
                        <a:pos x="32" y="16"/>
                      </a:cxn>
                      <a:cxn ang="0">
                        <a:pos x="38" y="10"/>
                      </a:cxn>
                      <a:cxn ang="0">
                        <a:pos x="34" y="0"/>
                      </a:cxn>
                      <a:cxn ang="0">
                        <a:pos x="28" y="2"/>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6" name="Freeform 40"/>
                  <p:cNvSpPr>
                    <a:spLocks/>
                  </p:cNvSpPr>
                  <p:nvPr/>
                </p:nvSpPr>
                <p:spPr bwMode="auto">
                  <a:xfrm>
                    <a:off x="50" y="1473"/>
                    <a:ext cx="26" cy="16"/>
                  </a:xfrm>
                  <a:custGeom>
                    <a:avLst/>
                    <a:gdLst/>
                    <a:ahLst/>
                    <a:cxnLst>
                      <a:cxn ang="0">
                        <a:pos x="22" y="0"/>
                      </a:cxn>
                      <a:cxn ang="0">
                        <a:pos x="26" y="4"/>
                      </a:cxn>
                      <a:cxn ang="0">
                        <a:pos x="26" y="8"/>
                      </a:cxn>
                      <a:cxn ang="0">
                        <a:pos x="22" y="16"/>
                      </a:cxn>
                      <a:cxn ang="0">
                        <a:pos x="14" y="14"/>
                      </a:cxn>
                      <a:cxn ang="0">
                        <a:pos x="10" y="16"/>
                      </a:cxn>
                      <a:cxn ang="0">
                        <a:pos x="4" y="10"/>
                      </a:cxn>
                      <a:cxn ang="0">
                        <a:pos x="0" y="6"/>
                      </a:cxn>
                      <a:cxn ang="0">
                        <a:pos x="2" y="0"/>
                      </a:cxn>
                      <a:cxn ang="0">
                        <a:pos x="8" y="0"/>
                      </a:cxn>
                      <a:cxn ang="0">
                        <a:pos x="22" y="0"/>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7" name="Freeform 41"/>
                  <p:cNvSpPr>
                    <a:spLocks/>
                  </p:cNvSpPr>
                  <p:nvPr/>
                </p:nvSpPr>
                <p:spPr bwMode="auto">
                  <a:xfrm>
                    <a:off x="540" y="1525"/>
                    <a:ext cx="24" cy="40"/>
                  </a:xfrm>
                  <a:custGeom>
                    <a:avLst/>
                    <a:gdLst/>
                    <a:ahLst/>
                    <a:cxnLst>
                      <a:cxn ang="0">
                        <a:pos x="0" y="0"/>
                      </a:cxn>
                      <a:cxn ang="0">
                        <a:pos x="10" y="2"/>
                      </a:cxn>
                      <a:cxn ang="0">
                        <a:pos x="16" y="6"/>
                      </a:cxn>
                      <a:cxn ang="0">
                        <a:pos x="18" y="20"/>
                      </a:cxn>
                      <a:cxn ang="0">
                        <a:pos x="24" y="30"/>
                      </a:cxn>
                      <a:cxn ang="0">
                        <a:pos x="24" y="40"/>
                      </a:cxn>
                      <a:cxn ang="0">
                        <a:pos x="16" y="32"/>
                      </a:cxn>
                      <a:cxn ang="0">
                        <a:pos x="8" y="22"/>
                      </a:cxn>
                      <a:cxn ang="0">
                        <a:pos x="4" y="16"/>
                      </a:cxn>
                      <a:cxn ang="0">
                        <a:pos x="0" y="8"/>
                      </a:cxn>
                      <a:cxn ang="0">
                        <a:pos x="0" y="0"/>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8" name="Freeform 42"/>
                  <p:cNvSpPr>
                    <a:spLocks/>
                  </p:cNvSpPr>
                  <p:nvPr/>
                </p:nvSpPr>
                <p:spPr bwMode="auto">
                  <a:xfrm>
                    <a:off x="584" y="1565"/>
                    <a:ext cx="22" cy="38"/>
                  </a:xfrm>
                  <a:custGeom>
                    <a:avLst/>
                    <a:gdLst/>
                    <a:ahLst/>
                    <a:cxnLst>
                      <a:cxn ang="0">
                        <a:pos x="0" y="8"/>
                      </a:cxn>
                      <a:cxn ang="0">
                        <a:pos x="0" y="0"/>
                      </a:cxn>
                      <a:cxn ang="0">
                        <a:pos x="8" y="2"/>
                      </a:cxn>
                      <a:cxn ang="0">
                        <a:pos x="14" y="14"/>
                      </a:cxn>
                      <a:cxn ang="0">
                        <a:pos x="22" y="24"/>
                      </a:cxn>
                      <a:cxn ang="0">
                        <a:pos x="22" y="32"/>
                      </a:cxn>
                      <a:cxn ang="0">
                        <a:pos x="18" y="38"/>
                      </a:cxn>
                      <a:cxn ang="0">
                        <a:pos x="12" y="30"/>
                      </a:cxn>
                      <a:cxn ang="0">
                        <a:pos x="6" y="24"/>
                      </a:cxn>
                      <a:cxn ang="0">
                        <a:pos x="4" y="16"/>
                      </a:cxn>
                      <a:cxn ang="0">
                        <a:pos x="0" y="8"/>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9" name="Freeform 43"/>
                  <p:cNvSpPr>
                    <a:spLocks/>
                  </p:cNvSpPr>
                  <p:nvPr/>
                </p:nvSpPr>
                <p:spPr bwMode="auto">
                  <a:xfrm>
                    <a:off x="587" y="1615"/>
                    <a:ext cx="26" cy="34"/>
                  </a:xfrm>
                  <a:custGeom>
                    <a:avLst/>
                    <a:gdLst/>
                    <a:ahLst/>
                    <a:cxnLst>
                      <a:cxn ang="0">
                        <a:pos x="0" y="0"/>
                      </a:cxn>
                      <a:cxn ang="0">
                        <a:pos x="10" y="4"/>
                      </a:cxn>
                      <a:cxn ang="0">
                        <a:pos x="18" y="4"/>
                      </a:cxn>
                      <a:cxn ang="0">
                        <a:pos x="20" y="8"/>
                      </a:cxn>
                      <a:cxn ang="0">
                        <a:pos x="18" y="16"/>
                      </a:cxn>
                      <a:cxn ang="0">
                        <a:pos x="22" y="22"/>
                      </a:cxn>
                      <a:cxn ang="0">
                        <a:pos x="26" y="34"/>
                      </a:cxn>
                      <a:cxn ang="0">
                        <a:pos x="18" y="32"/>
                      </a:cxn>
                      <a:cxn ang="0">
                        <a:pos x="8" y="20"/>
                      </a:cxn>
                      <a:cxn ang="0">
                        <a:pos x="2" y="12"/>
                      </a:cxn>
                      <a:cxn ang="0">
                        <a:pos x="0" y="0"/>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0" name="Freeform 44"/>
                  <p:cNvSpPr>
                    <a:spLocks/>
                  </p:cNvSpPr>
                  <p:nvPr/>
                </p:nvSpPr>
                <p:spPr bwMode="auto">
                  <a:xfrm>
                    <a:off x="84" y="1591"/>
                    <a:ext cx="32" cy="21"/>
                  </a:xfrm>
                  <a:custGeom>
                    <a:avLst/>
                    <a:gdLst/>
                    <a:ahLst/>
                    <a:cxnLst>
                      <a:cxn ang="0">
                        <a:pos x="32" y="4"/>
                      </a:cxn>
                      <a:cxn ang="0">
                        <a:pos x="28" y="10"/>
                      </a:cxn>
                      <a:cxn ang="0">
                        <a:pos x="22" y="12"/>
                      </a:cxn>
                      <a:cxn ang="0">
                        <a:pos x="12" y="14"/>
                      </a:cxn>
                      <a:cxn ang="0">
                        <a:pos x="6" y="20"/>
                      </a:cxn>
                      <a:cxn ang="0">
                        <a:pos x="0" y="18"/>
                      </a:cxn>
                      <a:cxn ang="0">
                        <a:pos x="6" y="8"/>
                      </a:cxn>
                      <a:cxn ang="0">
                        <a:pos x="14" y="4"/>
                      </a:cxn>
                      <a:cxn ang="0">
                        <a:pos x="26" y="0"/>
                      </a:cxn>
                      <a:cxn ang="0">
                        <a:pos x="32" y="4"/>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1" name="Freeform 45"/>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2" name="Freeform 46"/>
                  <p:cNvSpPr>
                    <a:spLocks/>
                  </p:cNvSpPr>
                  <p:nvPr/>
                </p:nvSpPr>
                <p:spPr bwMode="auto">
                  <a:xfrm>
                    <a:off x="608" y="1575"/>
                    <a:ext cx="14" cy="21"/>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3" name="Freeform 47"/>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4" name="Freeform 48"/>
                  <p:cNvSpPr>
                    <a:spLocks/>
                  </p:cNvSpPr>
                  <p:nvPr/>
                </p:nvSpPr>
                <p:spPr bwMode="auto">
                  <a:xfrm>
                    <a:off x="608" y="1575"/>
                    <a:ext cx="14" cy="21"/>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5" name="Freeform 49"/>
                  <p:cNvSpPr>
                    <a:spLocks/>
                  </p:cNvSpPr>
                  <p:nvPr/>
                </p:nvSpPr>
                <p:spPr bwMode="auto">
                  <a:xfrm>
                    <a:off x="576" y="1550"/>
                    <a:ext cx="14" cy="15"/>
                  </a:xfrm>
                  <a:custGeom>
                    <a:avLst/>
                    <a:gdLst/>
                    <a:ahLst/>
                    <a:cxnLst>
                      <a:cxn ang="0">
                        <a:pos x="4" y="0"/>
                      </a:cxn>
                      <a:cxn ang="0">
                        <a:pos x="8" y="0"/>
                      </a:cxn>
                      <a:cxn ang="0">
                        <a:pos x="14" y="6"/>
                      </a:cxn>
                      <a:cxn ang="0">
                        <a:pos x="8" y="10"/>
                      </a:cxn>
                      <a:cxn ang="0">
                        <a:pos x="2" y="14"/>
                      </a:cxn>
                      <a:cxn ang="0">
                        <a:pos x="0" y="6"/>
                      </a:cxn>
                      <a:cxn ang="0">
                        <a:pos x="4" y="0"/>
                      </a:cxn>
                    </a:cxnLst>
                    <a:rect l="0" t="0" r="r" b="b"/>
                    <a:pathLst>
                      <a:path w="14" h="14">
                        <a:moveTo>
                          <a:pt x="4" y="0"/>
                        </a:moveTo>
                        <a:lnTo>
                          <a:pt x="8" y="0"/>
                        </a:lnTo>
                        <a:lnTo>
                          <a:pt x="14" y="6"/>
                        </a:lnTo>
                        <a:lnTo>
                          <a:pt x="8" y="10"/>
                        </a:lnTo>
                        <a:lnTo>
                          <a:pt x="2" y="14"/>
                        </a:lnTo>
                        <a:lnTo>
                          <a:pt x="0" y="6"/>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36" name="Group 51"/>
                <p:cNvGrpSpPr>
                  <a:grpSpLocks/>
                </p:cNvGrpSpPr>
                <p:nvPr/>
              </p:nvGrpSpPr>
              <p:grpSpPr bwMode="auto">
                <a:xfrm>
                  <a:off x="670101" y="4041560"/>
                  <a:ext cx="112095" cy="81524"/>
                  <a:chOff x="170" y="2211"/>
                  <a:chExt cx="76" cy="54"/>
                </a:xfrm>
                <a:grpFill/>
              </p:grpSpPr>
              <p:sp>
                <p:nvSpPr>
                  <p:cNvPr id="238" name="Freeform 52"/>
                  <p:cNvSpPr>
                    <a:spLocks/>
                  </p:cNvSpPr>
                  <p:nvPr/>
                </p:nvSpPr>
                <p:spPr bwMode="auto">
                  <a:xfrm>
                    <a:off x="214" y="2231"/>
                    <a:ext cx="13" cy="10"/>
                  </a:xfrm>
                  <a:custGeom>
                    <a:avLst/>
                    <a:gdLst/>
                    <a:ahLst/>
                    <a:cxnLst>
                      <a:cxn ang="0">
                        <a:pos x="12" y="6"/>
                      </a:cxn>
                      <a:cxn ang="0">
                        <a:pos x="10" y="2"/>
                      </a:cxn>
                      <a:cxn ang="0">
                        <a:pos x="4" y="0"/>
                      </a:cxn>
                      <a:cxn ang="0">
                        <a:pos x="0" y="4"/>
                      </a:cxn>
                      <a:cxn ang="0">
                        <a:pos x="4" y="6"/>
                      </a:cxn>
                      <a:cxn ang="0">
                        <a:pos x="10" y="10"/>
                      </a:cxn>
                      <a:cxn ang="0">
                        <a:pos x="12" y="6"/>
                      </a:cxn>
                    </a:cxnLst>
                    <a:rect l="0" t="0" r="r" b="b"/>
                    <a:pathLst>
                      <a:path w="12" h="10">
                        <a:moveTo>
                          <a:pt x="12" y="6"/>
                        </a:moveTo>
                        <a:lnTo>
                          <a:pt x="10" y="2"/>
                        </a:lnTo>
                        <a:lnTo>
                          <a:pt x="4" y="0"/>
                        </a:lnTo>
                        <a:lnTo>
                          <a:pt x="0" y="4"/>
                        </a:lnTo>
                        <a:lnTo>
                          <a:pt x="4" y="6"/>
                        </a:lnTo>
                        <a:lnTo>
                          <a:pt x="10" y="10"/>
                        </a:lnTo>
                        <a:lnTo>
                          <a:pt x="12"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9" name="Freeform 53"/>
                  <p:cNvSpPr>
                    <a:spLocks/>
                  </p:cNvSpPr>
                  <p:nvPr/>
                </p:nvSpPr>
                <p:spPr bwMode="auto">
                  <a:xfrm>
                    <a:off x="230" y="2245"/>
                    <a:ext cx="16" cy="20"/>
                  </a:xfrm>
                  <a:custGeom>
                    <a:avLst/>
                    <a:gdLst/>
                    <a:ahLst/>
                    <a:cxnLst>
                      <a:cxn ang="0">
                        <a:pos x="16" y="14"/>
                      </a:cxn>
                      <a:cxn ang="0">
                        <a:pos x="8" y="16"/>
                      </a:cxn>
                      <a:cxn ang="0">
                        <a:pos x="4" y="20"/>
                      </a:cxn>
                      <a:cxn ang="0">
                        <a:pos x="0" y="12"/>
                      </a:cxn>
                      <a:cxn ang="0">
                        <a:pos x="0" y="6"/>
                      </a:cxn>
                      <a:cxn ang="0">
                        <a:pos x="4" y="0"/>
                      </a:cxn>
                      <a:cxn ang="0">
                        <a:pos x="8" y="2"/>
                      </a:cxn>
                      <a:cxn ang="0">
                        <a:pos x="14" y="6"/>
                      </a:cxn>
                      <a:cxn ang="0">
                        <a:pos x="16" y="14"/>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0" name="Freeform 54"/>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1" name="Freeform 55"/>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2" name="Freeform 56"/>
                  <p:cNvSpPr>
                    <a:spLocks/>
                  </p:cNvSpPr>
                  <p:nvPr/>
                </p:nvSpPr>
                <p:spPr bwMode="auto">
                  <a:xfrm>
                    <a:off x="170" y="2211"/>
                    <a:ext cx="6" cy="5"/>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3" name="Freeform 57"/>
                  <p:cNvSpPr>
                    <a:spLocks/>
                  </p:cNvSpPr>
                  <p:nvPr/>
                </p:nvSpPr>
                <p:spPr bwMode="auto">
                  <a:xfrm>
                    <a:off x="170" y="2211"/>
                    <a:ext cx="6" cy="5"/>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37" name="Freeform 50"/>
                <p:cNvSpPr>
                  <a:spLocks/>
                </p:cNvSpPr>
                <p:nvPr/>
              </p:nvSpPr>
              <p:spPr bwMode="auto">
                <a:xfrm>
                  <a:off x="1488738" y="3307844"/>
                  <a:ext cx="1348543" cy="664081"/>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32" name="Freeform 228"/>
              <p:cNvSpPr>
                <a:spLocks/>
              </p:cNvSpPr>
              <p:nvPr/>
            </p:nvSpPr>
            <p:spPr bwMode="auto">
              <a:xfrm>
                <a:off x="5641613" y="3268950"/>
                <a:ext cx="552839" cy="558354"/>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3" name="Freeform 274"/>
              <p:cNvSpPr>
                <a:spLocks/>
              </p:cNvSpPr>
              <p:nvPr/>
            </p:nvSpPr>
            <p:spPr bwMode="auto">
              <a:xfrm>
                <a:off x="5740876" y="2848461"/>
                <a:ext cx="1166338" cy="736199"/>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6350" cap="flat" cmpd="sng">
                <a:noFill/>
                <a:prstDash val="solid"/>
                <a:round/>
                <a:headEnd type="none" w="med" len="med"/>
                <a:tailEnd type="none" w="med" len="med"/>
              </a:ln>
              <a:effec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4" name="Freeform 104"/>
              <p:cNvSpPr>
                <a:spLocks/>
              </p:cNvSpPr>
              <p:nvPr/>
            </p:nvSpPr>
            <p:spPr bwMode="auto">
              <a:xfrm>
                <a:off x="4758977" y="3730798"/>
                <a:ext cx="257271" cy="178870"/>
              </a:xfrm>
              <a:custGeom>
                <a:avLst/>
                <a:gdLst>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606 w 10000"/>
                  <a:gd name="connsiteY32" fmla="*/ 3961 h 10000"/>
                  <a:gd name="connsiteX33" fmla="*/ 1212 w 10000"/>
                  <a:gd name="connsiteY33" fmla="*/ 1494 h 10000"/>
                  <a:gd name="connsiteX34" fmla="*/ 1894 w 10000"/>
                  <a:gd name="connsiteY34" fmla="*/ 1494 h 10000"/>
                  <a:gd name="connsiteX35" fmla="*/ 1894 w 10000"/>
                  <a:gd name="connsiteY35" fmla="*/ 390 h 10000"/>
                  <a:gd name="connsiteX36" fmla="*/ 6742 w 10000"/>
                  <a:gd name="connsiteY36" fmla="*/ 455 h 10000"/>
                  <a:gd name="connsiteX37" fmla="*/ 7121 w 10000"/>
                  <a:gd name="connsiteY37"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1212 w 10000"/>
                  <a:gd name="connsiteY32" fmla="*/ 1494 h 10000"/>
                  <a:gd name="connsiteX33" fmla="*/ 1894 w 10000"/>
                  <a:gd name="connsiteY33" fmla="*/ 1494 h 10000"/>
                  <a:gd name="connsiteX34" fmla="*/ 1894 w 10000"/>
                  <a:gd name="connsiteY34" fmla="*/ 390 h 10000"/>
                  <a:gd name="connsiteX35" fmla="*/ 6742 w 10000"/>
                  <a:gd name="connsiteY35" fmla="*/ 455 h 10000"/>
                  <a:gd name="connsiteX36" fmla="*/ 7121 w 10000"/>
                  <a:gd name="connsiteY36"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1894 w 10000"/>
                  <a:gd name="connsiteY32" fmla="*/ 1494 h 10000"/>
                  <a:gd name="connsiteX33" fmla="*/ 1894 w 10000"/>
                  <a:gd name="connsiteY33" fmla="*/ 390 h 10000"/>
                  <a:gd name="connsiteX34" fmla="*/ 6742 w 10000"/>
                  <a:gd name="connsiteY34" fmla="*/ 455 h 10000"/>
                  <a:gd name="connsiteX35" fmla="*/ 7121 w 10000"/>
                  <a:gd name="connsiteY35"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1894 w 10000"/>
                  <a:gd name="connsiteY32" fmla="*/ 390 h 10000"/>
                  <a:gd name="connsiteX33" fmla="*/ 6742 w 10000"/>
                  <a:gd name="connsiteY33" fmla="*/ 455 h 10000"/>
                  <a:gd name="connsiteX34" fmla="*/ 7121 w 10000"/>
                  <a:gd name="connsiteY34"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6742 w 10000"/>
                  <a:gd name="connsiteY32" fmla="*/ 455 h 10000"/>
                  <a:gd name="connsiteX33" fmla="*/ 7121 w 10000"/>
                  <a:gd name="connsiteY33"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7121 w 10000"/>
                  <a:gd name="connsiteY32" fmla="*/ 649 h 10000"/>
                  <a:gd name="connsiteX0" fmla="*/ 0 w 10000"/>
                  <a:gd name="connsiteY0" fmla="*/ 5260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0" fmla="*/ 0 w 10000"/>
                  <a:gd name="connsiteY0" fmla="*/ 5260 h 10000"/>
                  <a:gd name="connsiteX1" fmla="*/ 8182 w 10000"/>
                  <a:gd name="connsiteY1" fmla="*/ 0 h 10000"/>
                  <a:gd name="connsiteX2" fmla="*/ 9015 w 10000"/>
                  <a:gd name="connsiteY2" fmla="*/ 584 h 10000"/>
                  <a:gd name="connsiteX3" fmla="*/ 9167 w 10000"/>
                  <a:gd name="connsiteY3" fmla="*/ 1039 h 10000"/>
                  <a:gd name="connsiteX4" fmla="*/ 9091 w 10000"/>
                  <a:gd name="connsiteY4" fmla="*/ 1948 h 10000"/>
                  <a:gd name="connsiteX5" fmla="*/ 10000 w 10000"/>
                  <a:gd name="connsiteY5" fmla="*/ 2792 h 10000"/>
                  <a:gd name="connsiteX6" fmla="*/ 8939 w 10000"/>
                  <a:gd name="connsiteY6" fmla="*/ 3182 h 10000"/>
                  <a:gd name="connsiteX7" fmla="*/ 8712 w 10000"/>
                  <a:gd name="connsiteY7" fmla="*/ 4156 h 10000"/>
                  <a:gd name="connsiteX8" fmla="*/ 8712 w 10000"/>
                  <a:gd name="connsiteY8" fmla="*/ 4610 h 10000"/>
                  <a:gd name="connsiteX9" fmla="*/ 7803 w 10000"/>
                  <a:gd name="connsiteY9" fmla="*/ 5844 h 10000"/>
                  <a:gd name="connsiteX10" fmla="*/ 7803 w 10000"/>
                  <a:gd name="connsiteY10" fmla="*/ 6364 h 10000"/>
                  <a:gd name="connsiteX11" fmla="*/ 7348 w 10000"/>
                  <a:gd name="connsiteY11" fmla="*/ 6429 h 10000"/>
                  <a:gd name="connsiteX12" fmla="*/ 7348 w 10000"/>
                  <a:gd name="connsiteY12" fmla="*/ 7597 h 10000"/>
                  <a:gd name="connsiteX13" fmla="*/ 6591 w 10000"/>
                  <a:gd name="connsiteY13" fmla="*/ 7597 h 10000"/>
                  <a:gd name="connsiteX14" fmla="*/ 6742 w 10000"/>
                  <a:gd name="connsiteY14" fmla="*/ 8052 h 10000"/>
                  <a:gd name="connsiteX15" fmla="*/ 7121 w 10000"/>
                  <a:gd name="connsiteY15" fmla="*/ 8117 h 10000"/>
                  <a:gd name="connsiteX16" fmla="*/ 8030 w 10000"/>
                  <a:gd name="connsiteY16" fmla="*/ 9156 h 10000"/>
                  <a:gd name="connsiteX17" fmla="*/ 8258 w 10000"/>
                  <a:gd name="connsiteY17" fmla="*/ 9156 h 10000"/>
                  <a:gd name="connsiteX18" fmla="*/ 8258 w 10000"/>
                  <a:gd name="connsiteY18" fmla="*/ 9610 h 10000"/>
                  <a:gd name="connsiteX19" fmla="*/ 7500 w 10000"/>
                  <a:gd name="connsiteY19" fmla="*/ 9610 h 10000"/>
                  <a:gd name="connsiteX20" fmla="*/ 7197 w 10000"/>
                  <a:gd name="connsiteY20" fmla="*/ 9870 h 10000"/>
                  <a:gd name="connsiteX21" fmla="*/ 5227 w 10000"/>
                  <a:gd name="connsiteY21" fmla="*/ 10000 h 10000"/>
                  <a:gd name="connsiteX22" fmla="*/ 4621 w 10000"/>
                  <a:gd name="connsiteY22" fmla="*/ 9610 h 10000"/>
                  <a:gd name="connsiteX23" fmla="*/ 3561 w 10000"/>
                  <a:gd name="connsiteY23" fmla="*/ 9675 h 10000"/>
                  <a:gd name="connsiteX24" fmla="*/ 3258 w 10000"/>
                  <a:gd name="connsiteY24" fmla="*/ 9351 h 10000"/>
                  <a:gd name="connsiteX25" fmla="*/ 2424 w 10000"/>
                  <a:gd name="connsiteY25" fmla="*/ 8312 h 10000"/>
                  <a:gd name="connsiteX26" fmla="*/ 985 w 10000"/>
                  <a:gd name="connsiteY26" fmla="*/ 7468 h 10000"/>
                  <a:gd name="connsiteX27" fmla="*/ 909 w 10000"/>
                  <a:gd name="connsiteY27" fmla="*/ 6623 h 10000"/>
                  <a:gd name="connsiteX28" fmla="*/ 455 w 10000"/>
                  <a:gd name="connsiteY28" fmla="*/ 6364 h 10000"/>
                  <a:gd name="connsiteX29" fmla="*/ 303 w 10000"/>
                  <a:gd name="connsiteY29" fmla="*/ 5519 h 10000"/>
                  <a:gd name="connsiteX30" fmla="*/ 0 w 10000"/>
                  <a:gd name="connsiteY30" fmla="*/ 5260 h 10000"/>
                  <a:gd name="connsiteX0" fmla="*/ 0 w 10000"/>
                  <a:gd name="connsiteY0" fmla="*/ 4676 h 9416"/>
                  <a:gd name="connsiteX1" fmla="*/ 9015 w 10000"/>
                  <a:gd name="connsiteY1" fmla="*/ 0 h 9416"/>
                  <a:gd name="connsiteX2" fmla="*/ 9167 w 10000"/>
                  <a:gd name="connsiteY2" fmla="*/ 455 h 9416"/>
                  <a:gd name="connsiteX3" fmla="*/ 9091 w 10000"/>
                  <a:gd name="connsiteY3" fmla="*/ 1364 h 9416"/>
                  <a:gd name="connsiteX4" fmla="*/ 10000 w 10000"/>
                  <a:gd name="connsiteY4" fmla="*/ 2208 h 9416"/>
                  <a:gd name="connsiteX5" fmla="*/ 8939 w 10000"/>
                  <a:gd name="connsiteY5" fmla="*/ 2598 h 9416"/>
                  <a:gd name="connsiteX6" fmla="*/ 8712 w 10000"/>
                  <a:gd name="connsiteY6" fmla="*/ 3572 h 9416"/>
                  <a:gd name="connsiteX7" fmla="*/ 8712 w 10000"/>
                  <a:gd name="connsiteY7" fmla="*/ 4026 h 9416"/>
                  <a:gd name="connsiteX8" fmla="*/ 7803 w 10000"/>
                  <a:gd name="connsiteY8" fmla="*/ 5260 h 9416"/>
                  <a:gd name="connsiteX9" fmla="*/ 7803 w 10000"/>
                  <a:gd name="connsiteY9" fmla="*/ 5780 h 9416"/>
                  <a:gd name="connsiteX10" fmla="*/ 7348 w 10000"/>
                  <a:gd name="connsiteY10" fmla="*/ 5845 h 9416"/>
                  <a:gd name="connsiteX11" fmla="*/ 7348 w 10000"/>
                  <a:gd name="connsiteY11" fmla="*/ 7013 h 9416"/>
                  <a:gd name="connsiteX12" fmla="*/ 6591 w 10000"/>
                  <a:gd name="connsiteY12" fmla="*/ 7013 h 9416"/>
                  <a:gd name="connsiteX13" fmla="*/ 6742 w 10000"/>
                  <a:gd name="connsiteY13" fmla="*/ 7468 h 9416"/>
                  <a:gd name="connsiteX14" fmla="*/ 7121 w 10000"/>
                  <a:gd name="connsiteY14" fmla="*/ 7533 h 9416"/>
                  <a:gd name="connsiteX15" fmla="*/ 8030 w 10000"/>
                  <a:gd name="connsiteY15" fmla="*/ 8572 h 9416"/>
                  <a:gd name="connsiteX16" fmla="*/ 8258 w 10000"/>
                  <a:gd name="connsiteY16" fmla="*/ 8572 h 9416"/>
                  <a:gd name="connsiteX17" fmla="*/ 8258 w 10000"/>
                  <a:gd name="connsiteY17" fmla="*/ 9026 h 9416"/>
                  <a:gd name="connsiteX18" fmla="*/ 7500 w 10000"/>
                  <a:gd name="connsiteY18" fmla="*/ 9026 h 9416"/>
                  <a:gd name="connsiteX19" fmla="*/ 7197 w 10000"/>
                  <a:gd name="connsiteY19" fmla="*/ 9286 h 9416"/>
                  <a:gd name="connsiteX20" fmla="*/ 5227 w 10000"/>
                  <a:gd name="connsiteY20" fmla="*/ 9416 h 9416"/>
                  <a:gd name="connsiteX21" fmla="*/ 4621 w 10000"/>
                  <a:gd name="connsiteY21" fmla="*/ 9026 h 9416"/>
                  <a:gd name="connsiteX22" fmla="*/ 3561 w 10000"/>
                  <a:gd name="connsiteY22" fmla="*/ 9091 h 9416"/>
                  <a:gd name="connsiteX23" fmla="*/ 3258 w 10000"/>
                  <a:gd name="connsiteY23" fmla="*/ 8767 h 9416"/>
                  <a:gd name="connsiteX24" fmla="*/ 2424 w 10000"/>
                  <a:gd name="connsiteY24" fmla="*/ 7728 h 9416"/>
                  <a:gd name="connsiteX25" fmla="*/ 985 w 10000"/>
                  <a:gd name="connsiteY25" fmla="*/ 6884 h 9416"/>
                  <a:gd name="connsiteX26" fmla="*/ 909 w 10000"/>
                  <a:gd name="connsiteY26" fmla="*/ 6039 h 9416"/>
                  <a:gd name="connsiteX27" fmla="*/ 455 w 10000"/>
                  <a:gd name="connsiteY27" fmla="*/ 5780 h 9416"/>
                  <a:gd name="connsiteX28" fmla="*/ 303 w 10000"/>
                  <a:gd name="connsiteY28" fmla="*/ 4935 h 9416"/>
                  <a:gd name="connsiteX29" fmla="*/ 0 w 10000"/>
                  <a:gd name="connsiteY29" fmla="*/ 4676 h 9416"/>
                  <a:gd name="connsiteX0" fmla="*/ 0 w 10000"/>
                  <a:gd name="connsiteY0" fmla="*/ 4483 h 9517"/>
                  <a:gd name="connsiteX1" fmla="*/ 9167 w 10000"/>
                  <a:gd name="connsiteY1" fmla="*/ 0 h 9517"/>
                  <a:gd name="connsiteX2" fmla="*/ 9091 w 10000"/>
                  <a:gd name="connsiteY2" fmla="*/ 966 h 9517"/>
                  <a:gd name="connsiteX3" fmla="*/ 10000 w 10000"/>
                  <a:gd name="connsiteY3" fmla="*/ 1862 h 9517"/>
                  <a:gd name="connsiteX4" fmla="*/ 8939 w 10000"/>
                  <a:gd name="connsiteY4" fmla="*/ 2276 h 9517"/>
                  <a:gd name="connsiteX5" fmla="*/ 8712 w 10000"/>
                  <a:gd name="connsiteY5" fmla="*/ 3311 h 9517"/>
                  <a:gd name="connsiteX6" fmla="*/ 8712 w 10000"/>
                  <a:gd name="connsiteY6" fmla="*/ 3793 h 9517"/>
                  <a:gd name="connsiteX7" fmla="*/ 7803 w 10000"/>
                  <a:gd name="connsiteY7" fmla="*/ 5103 h 9517"/>
                  <a:gd name="connsiteX8" fmla="*/ 7803 w 10000"/>
                  <a:gd name="connsiteY8" fmla="*/ 5655 h 9517"/>
                  <a:gd name="connsiteX9" fmla="*/ 7348 w 10000"/>
                  <a:gd name="connsiteY9" fmla="*/ 5725 h 9517"/>
                  <a:gd name="connsiteX10" fmla="*/ 7348 w 10000"/>
                  <a:gd name="connsiteY10" fmla="*/ 6965 h 9517"/>
                  <a:gd name="connsiteX11" fmla="*/ 6591 w 10000"/>
                  <a:gd name="connsiteY11" fmla="*/ 6965 h 9517"/>
                  <a:gd name="connsiteX12" fmla="*/ 6742 w 10000"/>
                  <a:gd name="connsiteY12" fmla="*/ 7448 h 9517"/>
                  <a:gd name="connsiteX13" fmla="*/ 7121 w 10000"/>
                  <a:gd name="connsiteY13" fmla="*/ 7517 h 9517"/>
                  <a:gd name="connsiteX14" fmla="*/ 8030 w 10000"/>
                  <a:gd name="connsiteY14" fmla="*/ 8621 h 9517"/>
                  <a:gd name="connsiteX15" fmla="*/ 8258 w 10000"/>
                  <a:gd name="connsiteY15" fmla="*/ 8621 h 9517"/>
                  <a:gd name="connsiteX16" fmla="*/ 8258 w 10000"/>
                  <a:gd name="connsiteY16" fmla="*/ 9103 h 9517"/>
                  <a:gd name="connsiteX17" fmla="*/ 7500 w 10000"/>
                  <a:gd name="connsiteY17" fmla="*/ 9103 h 9517"/>
                  <a:gd name="connsiteX18" fmla="*/ 7197 w 10000"/>
                  <a:gd name="connsiteY18" fmla="*/ 9379 h 9517"/>
                  <a:gd name="connsiteX19" fmla="*/ 5227 w 10000"/>
                  <a:gd name="connsiteY19" fmla="*/ 9517 h 9517"/>
                  <a:gd name="connsiteX20" fmla="*/ 4621 w 10000"/>
                  <a:gd name="connsiteY20" fmla="*/ 9103 h 9517"/>
                  <a:gd name="connsiteX21" fmla="*/ 3561 w 10000"/>
                  <a:gd name="connsiteY21" fmla="*/ 9172 h 9517"/>
                  <a:gd name="connsiteX22" fmla="*/ 3258 w 10000"/>
                  <a:gd name="connsiteY22" fmla="*/ 8828 h 9517"/>
                  <a:gd name="connsiteX23" fmla="*/ 2424 w 10000"/>
                  <a:gd name="connsiteY23" fmla="*/ 7724 h 9517"/>
                  <a:gd name="connsiteX24" fmla="*/ 985 w 10000"/>
                  <a:gd name="connsiteY24" fmla="*/ 6828 h 9517"/>
                  <a:gd name="connsiteX25" fmla="*/ 909 w 10000"/>
                  <a:gd name="connsiteY25" fmla="*/ 5931 h 9517"/>
                  <a:gd name="connsiteX26" fmla="*/ 455 w 10000"/>
                  <a:gd name="connsiteY26" fmla="*/ 5655 h 9517"/>
                  <a:gd name="connsiteX27" fmla="*/ 303 w 10000"/>
                  <a:gd name="connsiteY27" fmla="*/ 4758 h 9517"/>
                  <a:gd name="connsiteX28" fmla="*/ 0 w 10000"/>
                  <a:gd name="connsiteY28" fmla="*/ 4483 h 9517"/>
                  <a:gd name="connsiteX0" fmla="*/ 0 w 10000"/>
                  <a:gd name="connsiteY0" fmla="*/ 3696 h 8985"/>
                  <a:gd name="connsiteX1" fmla="*/ 9091 w 10000"/>
                  <a:gd name="connsiteY1" fmla="*/ 0 h 8985"/>
                  <a:gd name="connsiteX2" fmla="*/ 10000 w 10000"/>
                  <a:gd name="connsiteY2" fmla="*/ 941 h 8985"/>
                  <a:gd name="connsiteX3" fmla="*/ 8939 w 10000"/>
                  <a:gd name="connsiteY3" fmla="*/ 1377 h 8985"/>
                  <a:gd name="connsiteX4" fmla="*/ 8712 w 10000"/>
                  <a:gd name="connsiteY4" fmla="*/ 2464 h 8985"/>
                  <a:gd name="connsiteX5" fmla="*/ 8712 w 10000"/>
                  <a:gd name="connsiteY5" fmla="*/ 2970 h 8985"/>
                  <a:gd name="connsiteX6" fmla="*/ 7803 w 10000"/>
                  <a:gd name="connsiteY6" fmla="*/ 4347 h 8985"/>
                  <a:gd name="connsiteX7" fmla="*/ 7803 w 10000"/>
                  <a:gd name="connsiteY7" fmla="*/ 4927 h 8985"/>
                  <a:gd name="connsiteX8" fmla="*/ 7348 w 10000"/>
                  <a:gd name="connsiteY8" fmla="*/ 5001 h 8985"/>
                  <a:gd name="connsiteX9" fmla="*/ 7348 w 10000"/>
                  <a:gd name="connsiteY9" fmla="*/ 6303 h 8985"/>
                  <a:gd name="connsiteX10" fmla="*/ 6591 w 10000"/>
                  <a:gd name="connsiteY10" fmla="*/ 6303 h 8985"/>
                  <a:gd name="connsiteX11" fmla="*/ 6742 w 10000"/>
                  <a:gd name="connsiteY11" fmla="*/ 6811 h 8985"/>
                  <a:gd name="connsiteX12" fmla="*/ 7121 w 10000"/>
                  <a:gd name="connsiteY12" fmla="*/ 6883 h 8985"/>
                  <a:gd name="connsiteX13" fmla="*/ 8030 w 10000"/>
                  <a:gd name="connsiteY13" fmla="*/ 8044 h 8985"/>
                  <a:gd name="connsiteX14" fmla="*/ 8258 w 10000"/>
                  <a:gd name="connsiteY14" fmla="*/ 8044 h 8985"/>
                  <a:gd name="connsiteX15" fmla="*/ 8258 w 10000"/>
                  <a:gd name="connsiteY15" fmla="*/ 8550 h 8985"/>
                  <a:gd name="connsiteX16" fmla="*/ 7500 w 10000"/>
                  <a:gd name="connsiteY16" fmla="*/ 8550 h 8985"/>
                  <a:gd name="connsiteX17" fmla="*/ 7197 w 10000"/>
                  <a:gd name="connsiteY17" fmla="*/ 8840 h 8985"/>
                  <a:gd name="connsiteX18" fmla="*/ 5227 w 10000"/>
                  <a:gd name="connsiteY18" fmla="*/ 8985 h 8985"/>
                  <a:gd name="connsiteX19" fmla="*/ 4621 w 10000"/>
                  <a:gd name="connsiteY19" fmla="*/ 8550 h 8985"/>
                  <a:gd name="connsiteX20" fmla="*/ 3561 w 10000"/>
                  <a:gd name="connsiteY20" fmla="*/ 8622 h 8985"/>
                  <a:gd name="connsiteX21" fmla="*/ 3258 w 10000"/>
                  <a:gd name="connsiteY21" fmla="*/ 8261 h 8985"/>
                  <a:gd name="connsiteX22" fmla="*/ 2424 w 10000"/>
                  <a:gd name="connsiteY22" fmla="*/ 7101 h 8985"/>
                  <a:gd name="connsiteX23" fmla="*/ 985 w 10000"/>
                  <a:gd name="connsiteY23" fmla="*/ 6160 h 8985"/>
                  <a:gd name="connsiteX24" fmla="*/ 909 w 10000"/>
                  <a:gd name="connsiteY24" fmla="*/ 5217 h 8985"/>
                  <a:gd name="connsiteX25" fmla="*/ 455 w 10000"/>
                  <a:gd name="connsiteY25" fmla="*/ 4927 h 8985"/>
                  <a:gd name="connsiteX26" fmla="*/ 303 w 10000"/>
                  <a:gd name="connsiteY26" fmla="*/ 3984 h 8985"/>
                  <a:gd name="connsiteX27" fmla="*/ 0 w 10000"/>
                  <a:gd name="connsiteY27" fmla="*/ 3696 h 8985"/>
                  <a:gd name="connsiteX0" fmla="*/ 0 w 10000"/>
                  <a:gd name="connsiteY0" fmla="*/ 3067 h 8953"/>
                  <a:gd name="connsiteX1" fmla="*/ 10000 w 10000"/>
                  <a:gd name="connsiteY1" fmla="*/ 0 h 8953"/>
                  <a:gd name="connsiteX2" fmla="*/ 8939 w 10000"/>
                  <a:gd name="connsiteY2" fmla="*/ 486 h 8953"/>
                  <a:gd name="connsiteX3" fmla="*/ 8712 w 10000"/>
                  <a:gd name="connsiteY3" fmla="*/ 1695 h 8953"/>
                  <a:gd name="connsiteX4" fmla="*/ 8712 w 10000"/>
                  <a:gd name="connsiteY4" fmla="*/ 2259 h 8953"/>
                  <a:gd name="connsiteX5" fmla="*/ 7803 w 10000"/>
                  <a:gd name="connsiteY5" fmla="*/ 3791 h 8953"/>
                  <a:gd name="connsiteX6" fmla="*/ 7803 w 10000"/>
                  <a:gd name="connsiteY6" fmla="*/ 4437 h 8953"/>
                  <a:gd name="connsiteX7" fmla="*/ 7348 w 10000"/>
                  <a:gd name="connsiteY7" fmla="*/ 4519 h 8953"/>
                  <a:gd name="connsiteX8" fmla="*/ 7348 w 10000"/>
                  <a:gd name="connsiteY8" fmla="*/ 5968 h 8953"/>
                  <a:gd name="connsiteX9" fmla="*/ 6591 w 10000"/>
                  <a:gd name="connsiteY9" fmla="*/ 5968 h 8953"/>
                  <a:gd name="connsiteX10" fmla="*/ 6742 w 10000"/>
                  <a:gd name="connsiteY10" fmla="*/ 6533 h 8953"/>
                  <a:gd name="connsiteX11" fmla="*/ 7121 w 10000"/>
                  <a:gd name="connsiteY11" fmla="*/ 6614 h 8953"/>
                  <a:gd name="connsiteX12" fmla="*/ 8030 w 10000"/>
                  <a:gd name="connsiteY12" fmla="*/ 7906 h 8953"/>
                  <a:gd name="connsiteX13" fmla="*/ 8258 w 10000"/>
                  <a:gd name="connsiteY13" fmla="*/ 7906 h 8953"/>
                  <a:gd name="connsiteX14" fmla="*/ 8258 w 10000"/>
                  <a:gd name="connsiteY14" fmla="*/ 8469 h 8953"/>
                  <a:gd name="connsiteX15" fmla="*/ 7500 w 10000"/>
                  <a:gd name="connsiteY15" fmla="*/ 8469 h 8953"/>
                  <a:gd name="connsiteX16" fmla="*/ 7197 w 10000"/>
                  <a:gd name="connsiteY16" fmla="*/ 8792 h 8953"/>
                  <a:gd name="connsiteX17" fmla="*/ 5227 w 10000"/>
                  <a:gd name="connsiteY17" fmla="*/ 8953 h 8953"/>
                  <a:gd name="connsiteX18" fmla="*/ 4621 w 10000"/>
                  <a:gd name="connsiteY18" fmla="*/ 8469 h 8953"/>
                  <a:gd name="connsiteX19" fmla="*/ 3561 w 10000"/>
                  <a:gd name="connsiteY19" fmla="*/ 8549 h 8953"/>
                  <a:gd name="connsiteX20" fmla="*/ 3258 w 10000"/>
                  <a:gd name="connsiteY20" fmla="*/ 8147 h 8953"/>
                  <a:gd name="connsiteX21" fmla="*/ 2424 w 10000"/>
                  <a:gd name="connsiteY21" fmla="*/ 6856 h 8953"/>
                  <a:gd name="connsiteX22" fmla="*/ 985 w 10000"/>
                  <a:gd name="connsiteY22" fmla="*/ 5809 h 8953"/>
                  <a:gd name="connsiteX23" fmla="*/ 909 w 10000"/>
                  <a:gd name="connsiteY23" fmla="*/ 4759 h 8953"/>
                  <a:gd name="connsiteX24" fmla="*/ 455 w 10000"/>
                  <a:gd name="connsiteY24" fmla="*/ 4437 h 8953"/>
                  <a:gd name="connsiteX25" fmla="*/ 303 w 10000"/>
                  <a:gd name="connsiteY25" fmla="*/ 3387 h 8953"/>
                  <a:gd name="connsiteX26" fmla="*/ 0 w 10000"/>
                  <a:gd name="connsiteY26" fmla="*/ 3067 h 8953"/>
                  <a:gd name="connsiteX0" fmla="*/ 0 w 8939"/>
                  <a:gd name="connsiteY0" fmla="*/ 2883 h 9457"/>
                  <a:gd name="connsiteX1" fmla="*/ 8939 w 8939"/>
                  <a:gd name="connsiteY1" fmla="*/ 0 h 9457"/>
                  <a:gd name="connsiteX2" fmla="*/ 8712 w 8939"/>
                  <a:gd name="connsiteY2" fmla="*/ 1350 h 9457"/>
                  <a:gd name="connsiteX3" fmla="*/ 8712 w 8939"/>
                  <a:gd name="connsiteY3" fmla="*/ 1980 h 9457"/>
                  <a:gd name="connsiteX4" fmla="*/ 7803 w 8939"/>
                  <a:gd name="connsiteY4" fmla="*/ 3691 h 9457"/>
                  <a:gd name="connsiteX5" fmla="*/ 7803 w 8939"/>
                  <a:gd name="connsiteY5" fmla="*/ 4413 h 9457"/>
                  <a:gd name="connsiteX6" fmla="*/ 7348 w 8939"/>
                  <a:gd name="connsiteY6" fmla="*/ 4504 h 9457"/>
                  <a:gd name="connsiteX7" fmla="*/ 7348 w 8939"/>
                  <a:gd name="connsiteY7" fmla="*/ 6123 h 9457"/>
                  <a:gd name="connsiteX8" fmla="*/ 6591 w 8939"/>
                  <a:gd name="connsiteY8" fmla="*/ 6123 h 9457"/>
                  <a:gd name="connsiteX9" fmla="*/ 6742 w 8939"/>
                  <a:gd name="connsiteY9" fmla="*/ 6754 h 9457"/>
                  <a:gd name="connsiteX10" fmla="*/ 7121 w 8939"/>
                  <a:gd name="connsiteY10" fmla="*/ 6844 h 9457"/>
                  <a:gd name="connsiteX11" fmla="*/ 8030 w 8939"/>
                  <a:gd name="connsiteY11" fmla="*/ 8288 h 9457"/>
                  <a:gd name="connsiteX12" fmla="*/ 8258 w 8939"/>
                  <a:gd name="connsiteY12" fmla="*/ 8288 h 9457"/>
                  <a:gd name="connsiteX13" fmla="*/ 8258 w 8939"/>
                  <a:gd name="connsiteY13" fmla="*/ 8916 h 9457"/>
                  <a:gd name="connsiteX14" fmla="*/ 7500 w 8939"/>
                  <a:gd name="connsiteY14" fmla="*/ 8916 h 9457"/>
                  <a:gd name="connsiteX15" fmla="*/ 7197 w 8939"/>
                  <a:gd name="connsiteY15" fmla="*/ 9277 h 9457"/>
                  <a:gd name="connsiteX16" fmla="*/ 5227 w 8939"/>
                  <a:gd name="connsiteY16" fmla="*/ 9457 h 9457"/>
                  <a:gd name="connsiteX17" fmla="*/ 4621 w 8939"/>
                  <a:gd name="connsiteY17" fmla="*/ 8916 h 9457"/>
                  <a:gd name="connsiteX18" fmla="*/ 3561 w 8939"/>
                  <a:gd name="connsiteY18" fmla="*/ 9006 h 9457"/>
                  <a:gd name="connsiteX19" fmla="*/ 3258 w 8939"/>
                  <a:gd name="connsiteY19" fmla="*/ 8557 h 9457"/>
                  <a:gd name="connsiteX20" fmla="*/ 2424 w 8939"/>
                  <a:gd name="connsiteY20" fmla="*/ 7115 h 9457"/>
                  <a:gd name="connsiteX21" fmla="*/ 985 w 8939"/>
                  <a:gd name="connsiteY21" fmla="*/ 5945 h 9457"/>
                  <a:gd name="connsiteX22" fmla="*/ 909 w 8939"/>
                  <a:gd name="connsiteY22" fmla="*/ 4773 h 9457"/>
                  <a:gd name="connsiteX23" fmla="*/ 455 w 8939"/>
                  <a:gd name="connsiteY23" fmla="*/ 4413 h 9457"/>
                  <a:gd name="connsiteX24" fmla="*/ 303 w 8939"/>
                  <a:gd name="connsiteY24" fmla="*/ 3240 h 9457"/>
                  <a:gd name="connsiteX25" fmla="*/ 0 w 8939"/>
                  <a:gd name="connsiteY25" fmla="*/ 2883 h 9457"/>
                  <a:gd name="connsiteX0" fmla="*/ 0 w 9746"/>
                  <a:gd name="connsiteY0" fmla="*/ 1621 h 8572"/>
                  <a:gd name="connsiteX1" fmla="*/ 9746 w 9746"/>
                  <a:gd name="connsiteY1" fmla="*/ 0 h 8572"/>
                  <a:gd name="connsiteX2" fmla="*/ 9746 w 9746"/>
                  <a:gd name="connsiteY2" fmla="*/ 666 h 8572"/>
                  <a:gd name="connsiteX3" fmla="*/ 8729 w 9746"/>
                  <a:gd name="connsiteY3" fmla="*/ 2475 h 8572"/>
                  <a:gd name="connsiteX4" fmla="*/ 8729 w 9746"/>
                  <a:gd name="connsiteY4" fmla="*/ 3238 h 8572"/>
                  <a:gd name="connsiteX5" fmla="*/ 8220 w 9746"/>
                  <a:gd name="connsiteY5" fmla="*/ 3335 h 8572"/>
                  <a:gd name="connsiteX6" fmla="*/ 8220 w 9746"/>
                  <a:gd name="connsiteY6" fmla="*/ 5047 h 8572"/>
                  <a:gd name="connsiteX7" fmla="*/ 7373 w 9746"/>
                  <a:gd name="connsiteY7" fmla="*/ 5047 h 8572"/>
                  <a:gd name="connsiteX8" fmla="*/ 7542 w 9746"/>
                  <a:gd name="connsiteY8" fmla="*/ 5714 h 8572"/>
                  <a:gd name="connsiteX9" fmla="*/ 7966 w 9746"/>
                  <a:gd name="connsiteY9" fmla="*/ 5809 h 8572"/>
                  <a:gd name="connsiteX10" fmla="*/ 8983 w 9746"/>
                  <a:gd name="connsiteY10" fmla="*/ 7336 h 8572"/>
                  <a:gd name="connsiteX11" fmla="*/ 9238 w 9746"/>
                  <a:gd name="connsiteY11" fmla="*/ 7336 h 8572"/>
                  <a:gd name="connsiteX12" fmla="*/ 9238 w 9746"/>
                  <a:gd name="connsiteY12" fmla="*/ 8000 h 8572"/>
                  <a:gd name="connsiteX13" fmla="*/ 8390 w 9746"/>
                  <a:gd name="connsiteY13" fmla="*/ 8000 h 8572"/>
                  <a:gd name="connsiteX14" fmla="*/ 8051 w 9746"/>
                  <a:gd name="connsiteY14" fmla="*/ 8382 h 8572"/>
                  <a:gd name="connsiteX15" fmla="*/ 5847 w 9746"/>
                  <a:gd name="connsiteY15" fmla="*/ 8572 h 8572"/>
                  <a:gd name="connsiteX16" fmla="*/ 5169 w 9746"/>
                  <a:gd name="connsiteY16" fmla="*/ 8000 h 8572"/>
                  <a:gd name="connsiteX17" fmla="*/ 3984 w 9746"/>
                  <a:gd name="connsiteY17" fmla="*/ 8095 h 8572"/>
                  <a:gd name="connsiteX18" fmla="*/ 3645 w 9746"/>
                  <a:gd name="connsiteY18" fmla="*/ 7620 h 8572"/>
                  <a:gd name="connsiteX19" fmla="*/ 2712 w 9746"/>
                  <a:gd name="connsiteY19" fmla="*/ 6096 h 8572"/>
                  <a:gd name="connsiteX20" fmla="*/ 1102 w 9746"/>
                  <a:gd name="connsiteY20" fmla="*/ 4858 h 8572"/>
                  <a:gd name="connsiteX21" fmla="*/ 1017 w 9746"/>
                  <a:gd name="connsiteY21" fmla="*/ 3619 h 8572"/>
                  <a:gd name="connsiteX22" fmla="*/ 509 w 9746"/>
                  <a:gd name="connsiteY22" fmla="*/ 3238 h 8572"/>
                  <a:gd name="connsiteX23" fmla="*/ 339 w 9746"/>
                  <a:gd name="connsiteY23" fmla="*/ 1998 h 8572"/>
                  <a:gd name="connsiteX24" fmla="*/ 0 w 9746"/>
                  <a:gd name="connsiteY24" fmla="*/ 1621 h 8572"/>
                  <a:gd name="connsiteX0" fmla="*/ 0 w 10000"/>
                  <a:gd name="connsiteY0" fmla="*/ 1114 h 9223"/>
                  <a:gd name="connsiteX1" fmla="*/ 10000 w 10000"/>
                  <a:gd name="connsiteY1" fmla="*/ 0 h 9223"/>
                  <a:gd name="connsiteX2" fmla="*/ 8956 w 10000"/>
                  <a:gd name="connsiteY2" fmla="*/ 2110 h 9223"/>
                  <a:gd name="connsiteX3" fmla="*/ 8956 w 10000"/>
                  <a:gd name="connsiteY3" fmla="*/ 3000 h 9223"/>
                  <a:gd name="connsiteX4" fmla="*/ 8434 w 10000"/>
                  <a:gd name="connsiteY4" fmla="*/ 3114 h 9223"/>
                  <a:gd name="connsiteX5" fmla="*/ 8434 w 10000"/>
                  <a:gd name="connsiteY5" fmla="*/ 5111 h 9223"/>
                  <a:gd name="connsiteX6" fmla="*/ 7565 w 10000"/>
                  <a:gd name="connsiteY6" fmla="*/ 5111 h 9223"/>
                  <a:gd name="connsiteX7" fmla="*/ 7739 w 10000"/>
                  <a:gd name="connsiteY7" fmla="*/ 5889 h 9223"/>
                  <a:gd name="connsiteX8" fmla="*/ 8174 w 10000"/>
                  <a:gd name="connsiteY8" fmla="*/ 6000 h 9223"/>
                  <a:gd name="connsiteX9" fmla="*/ 9217 w 10000"/>
                  <a:gd name="connsiteY9" fmla="*/ 7781 h 9223"/>
                  <a:gd name="connsiteX10" fmla="*/ 9479 w 10000"/>
                  <a:gd name="connsiteY10" fmla="*/ 7781 h 9223"/>
                  <a:gd name="connsiteX11" fmla="*/ 9479 w 10000"/>
                  <a:gd name="connsiteY11" fmla="*/ 8556 h 9223"/>
                  <a:gd name="connsiteX12" fmla="*/ 8609 w 10000"/>
                  <a:gd name="connsiteY12" fmla="*/ 8556 h 9223"/>
                  <a:gd name="connsiteX13" fmla="*/ 8261 w 10000"/>
                  <a:gd name="connsiteY13" fmla="*/ 9001 h 9223"/>
                  <a:gd name="connsiteX14" fmla="*/ 5999 w 10000"/>
                  <a:gd name="connsiteY14" fmla="*/ 9223 h 9223"/>
                  <a:gd name="connsiteX15" fmla="*/ 5304 w 10000"/>
                  <a:gd name="connsiteY15" fmla="*/ 8556 h 9223"/>
                  <a:gd name="connsiteX16" fmla="*/ 4088 w 10000"/>
                  <a:gd name="connsiteY16" fmla="*/ 8667 h 9223"/>
                  <a:gd name="connsiteX17" fmla="*/ 3740 w 10000"/>
                  <a:gd name="connsiteY17" fmla="*/ 8112 h 9223"/>
                  <a:gd name="connsiteX18" fmla="*/ 2783 w 10000"/>
                  <a:gd name="connsiteY18" fmla="*/ 6335 h 9223"/>
                  <a:gd name="connsiteX19" fmla="*/ 1131 w 10000"/>
                  <a:gd name="connsiteY19" fmla="*/ 4890 h 9223"/>
                  <a:gd name="connsiteX20" fmla="*/ 1044 w 10000"/>
                  <a:gd name="connsiteY20" fmla="*/ 3445 h 9223"/>
                  <a:gd name="connsiteX21" fmla="*/ 522 w 10000"/>
                  <a:gd name="connsiteY21" fmla="*/ 3000 h 9223"/>
                  <a:gd name="connsiteX22" fmla="*/ 348 w 10000"/>
                  <a:gd name="connsiteY22" fmla="*/ 1554 h 9223"/>
                  <a:gd name="connsiteX23" fmla="*/ 0 w 10000"/>
                  <a:gd name="connsiteY23" fmla="*/ 1114 h 9223"/>
                  <a:gd name="connsiteX0" fmla="*/ 0 w 9479"/>
                  <a:gd name="connsiteY0" fmla="*/ 0 h 8792"/>
                  <a:gd name="connsiteX1" fmla="*/ 8956 w 9479"/>
                  <a:gd name="connsiteY1" fmla="*/ 1080 h 8792"/>
                  <a:gd name="connsiteX2" fmla="*/ 8956 w 9479"/>
                  <a:gd name="connsiteY2" fmla="*/ 2045 h 8792"/>
                  <a:gd name="connsiteX3" fmla="*/ 8434 w 9479"/>
                  <a:gd name="connsiteY3" fmla="*/ 2168 h 8792"/>
                  <a:gd name="connsiteX4" fmla="*/ 8434 w 9479"/>
                  <a:gd name="connsiteY4" fmla="*/ 4334 h 8792"/>
                  <a:gd name="connsiteX5" fmla="*/ 7565 w 9479"/>
                  <a:gd name="connsiteY5" fmla="*/ 4334 h 8792"/>
                  <a:gd name="connsiteX6" fmla="*/ 7739 w 9479"/>
                  <a:gd name="connsiteY6" fmla="*/ 5177 h 8792"/>
                  <a:gd name="connsiteX7" fmla="*/ 8174 w 9479"/>
                  <a:gd name="connsiteY7" fmla="*/ 5297 h 8792"/>
                  <a:gd name="connsiteX8" fmla="*/ 9217 w 9479"/>
                  <a:gd name="connsiteY8" fmla="*/ 7229 h 8792"/>
                  <a:gd name="connsiteX9" fmla="*/ 9479 w 9479"/>
                  <a:gd name="connsiteY9" fmla="*/ 7229 h 8792"/>
                  <a:gd name="connsiteX10" fmla="*/ 9479 w 9479"/>
                  <a:gd name="connsiteY10" fmla="*/ 8069 h 8792"/>
                  <a:gd name="connsiteX11" fmla="*/ 8609 w 9479"/>
                  <a:gd name="connsiteY11" fmla="*/ 8069 h 8792"/>
                  <a:gd name="connsiteX12" fmla="*/ 8261 w 9479"/>
                  <a:gd name="connsiteY12" fmla="*/ 8551 h 8792"/>
                  <a:gd name="connsiteX13" fmla="*/ 5999 w 9479"/>
                  <a:gd name="connsiteY13" fmla="*/ 8792 h 8792"/>
                  <a:gd name="connsiteX14" fmla="*/ 5304 w 9479"/>
                  <a:gd name="connsiteY14" fmla="*/ 8069 h 8792"/>
                  <a:gd name="connsiteX15" fmla="*/ 4088 w 9479"/>
                  <a:gd name="connsiteY15" fmla="*/ 8189 h 8792"/>
                  <a:gd name="connsiteX16" fmla="*/ 3740 w 9479"/>
                  <a:gd name="connsiteY16" fmla="*/ 7587 h 8792"/>
                  <a:gd name="connsiteX17" fmla="*/ 2783 w 9479"/>
                  <a:gd name="connsiteY17" fmla="*/ 5661 h 8792"/>
                  <a:gd name="connsiteX18" fmla="*/ 1131 w 9479"/>
                  <a:gd name="connsiteY18" fmla="*/ 4094 h 8792"/>
                  <a:gd name="connsiteX19" fmla="*/ 1044 w 9479"/>
                  <a:gd name="connsiteY19" fmla="*/ 2527 h 8792"/>
                  <a:gd name="connsiteX20" fmla="*/ 522 w 9479"/>
                  <a:gd name="connsiteY20" fmla="*/ 2045 h 8792"/>
                  <a:gd name="connsiteX21" fmla="*/ 348 w 9479"/>
                  <a:gd name="connsiteY21" fmla="*/ 477 h 8792"/>
                  <a:gd name="connsiteX22" fmla="*/ 0 w 9479"/>
                  <a:gd name="connsiteY22" fmla="*/ 0 h 8792"/>
                  <a:gd name="connsiteX0" fmla="*/ 0 w 10000"/>
                  <a:gd name="connsiteY0" fmla="*/ 0 h 10000"/>
                  <a:gd name="connsiteX1" fmla="*/ 9448 w 10000"/>
                  <a:gd name="connsiteY1" fmla="*/ 2326 h 10000"/>
                  <a:gd name="connsiteX2" fmla="*/ 8898 w 10000"/>
                  <a:gd name="connsiteY2" fmla="*/ 2466 h 10000"/>
                  <a:gd name="connsiteX3" fmla="*/ 8898 w 10000"/>
                  <a:gd name="connsiteY3" fmla="*/ 4929 h 10000"/>
                  <a:gd name="connsiteX4" fmla="*/ 7981 w 10000"/>
                  <a:gd name="connsiteY4" fmla="*/ 4929 h 10000"/>
                  <a:gd name="connsiteX5" fmla="*/ 8164 w 10000"/>
                  <a:gd name="connsiteY5" fmla="*/ 5888 h 10000"/>
                  <a:gd name="connsiteX6" fmla="*/ 8623 w 10000"/>
                  <a:gd name="connsiteY6" fmla="*/ 6025 h 10000"/>
                  <a:gd name="connsiteX7" fmla="*/ 9724 w 10000"/>
                  <a:gd name="connsiteY7" fmla="*/ 8222 h 10000"/>
                  <a:gd name="connsiteX8" fmla="*/ 10000 w 10000"/>
                  <a:gd name="connsiteY8" fmla="*/ 8222 h 10000"/>
                  <a:gd name="connsiteX9" fmla="*/ 10000 w 10000"/>
                  <a:gd name="connsiteY9" fmla="*/ 9178 h 10000"/>
                  <a:gd name="connsiteX10" fmla="*/ 9082 w 10000"/>
                  <a:gd name="connsiteY10" fmla="*/ 9178 h 10000"/>
                  <a:gd name="connsiteX11" fmla="*/ 8715 w 10000"/>
                  <a:gd name="connsiteY11" fmla="*/ 9726 h 10000"/>
                  <a:gd name="connsiteX12" fmla="*/ 6329 w 10000"/>
                  <a:gd name="connsiteY12" fmla="*/ 10000 h 10000"/>
                  <a:gd name="connsiteX13" fmla="*/ 5596 w 10000"/>
                  <a:gd name="connsiteY13" fmla="*/ 9178 h 10000"/>
                  <a:gd name="connsiteX14" fmla="*/ 4313 w 10000"/>
                  <a:gd name="connsiteY14" fmla="*/ 9314 h 10000"/>
                  <a:gd name="connsiteX15" fmla="*/ 3946 w 10000"/>
                  <a:gd name="connsiteY15" fmla="*/ 8629 h 10000"/>
                  <a:gd name="connsiteX16" fmla="*/ 2936 w 10000"/>
                  <a:gd name="connsiteY16" fmla="*/ 6439 h 10000"/>
                  <a:gd name="connsiteX17" fmla="*/ 1193 w 10000"/>
                  <a:gd name="connsiteY17" fmla="*/ 4657 h 10000"/>
                  <a:gd name="connsiteX18" fmla="*/ 1101 w 10000"/>
                  <a:gd name="connsiteY18" fmla="*/ 2874 h 10000"/>
                  <a:gd name="connsiteX19" fmla="*/ 551 w 10000"/>
                  <a:gd name="connsiteY19" fmla="*/ 2326 h 10000"/>
                  <a:gd name="connsiteX20" fmla="*/ 367 w 10000"/>
                  <a:gd name="connsiteY20" fmla="*/ 543 h 10000"/>
                  <a:gd name="connsiteX21" fmla="*/ 0 w 10000"/>
                  <a:gd name="connsiteY21"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5360 w 10000"/>
                  <a:gd name="connsiteY1" fmla="*/ 1481 h 10000"/>
                  <a:gd name="connsiteX2" fmla="*/ 8898 w 10000"/>
                  <a:gd name="connsiteY2" fmla="*/ 2466 h 10000"/>
                  <a:gd name="connsiteX3" fmla="*/ 8898 w 10000"/>
                  <a:gd name="connsiteY3" fmla="*/ 4929 h 10000"/>
                  <a:gd name="connsiteX4" fmla="*/ 7981 w 10000"/>
                  <a:gd name="connsiteY4" fmla="*/ 4929 h 10000"/>
                  <a:gd name="connsiteX5" fmla="*/ 8164 w 10000"/>
                  <a:gd name="connsiteY5" fmla="*/ 5888 h 10000"/>
                  <a:gd name="connsiteX6" fmla="*/ 8623 w 10000"/>
                  <a:gd name="connsiteY6" fmla="*/ 6025 h 10000"/>
                  <a:gd name="connsiteX7" fmla="*/ 9724 w 10000"/>
                  <a:gd name="connsiteY7" fmla="*/ 8222 h 10000"/>
                  <a:gd name="connsiteX8" fmla="*/ 10000 w 10000"/>
                  <a:gd name="connsiteY8" fmla="*/ 8222 h 10000"/>
                  <a:gd name="connsiteX9" fmla="*/ 10000 w 10000"/>
                  <a:gd name="connsiteY9" fmla="*/ 9178 h 10000"/>
                  <a:gd name="connsiteX10" fmla="*/ 9082 w 10000"/>
                  <a:gd name="connsiteY10" fmla="*/ 9178 h 10000"/>
                  <a:gd name="connsiteX11" fmla="*/ 8715 w 10000"/>
                  <a:gd name="connsiteY11" fmla="*/ 9726 h 10000"/>
                  <a:gd name="connsiteX12" fmla="*/ 6329 w 10000"/>
                  <a:gd name="connsiteY12" fmla="*/ 10000 h 10000"/>
                  <a:gd name="connsiteX13" fmla="*/ 5596 w 10000"/>
                  <a:gd name="connsiteY13" fmla="*/ 9178 h 10000"/>
                  <a:gd name="connsiteX14" fmla="*/ 4313 w 10000"/>
                  <a:gd name="connsiteY14" fmla="*/ 9314 h 10000"/>
                  <a:gd name="connsiteX15" fmla="*/ 3946 w 10000"/>
                  <a:gd name="connsiteY15" fmla="*/ 8629 h 10000"/>
                  <a:gd name="connsiteX16" fmla="*/ 2936 w 10000"/>
                  <a:gd name="connsiteY16" fmla="*/ 6439 h 10000"/>
                  <a:gd name="connsiteX17" fmla="*/ 1193 w 10000"/>
                  <a:gd name="connsiteY17" fmla="*/ 4657 h 10000"/>
                  <a:gd name="connsiteX18" fmla="*/ 1101 w 10000"/>
                  <a:gd name="connsiteY18" fmla="*/ 2874 h 10000"/>
                  <a:gd name="connsiteX19" fmla="*/ 551 w 10000"/>
                  <a:gd name="connsiteY19" fmla="*/ 2326 h 10000"/>
                  <a:gd name="connsiteX20" fmla="*/ 367 w 10000"/>
                  <a:gd name="connsiteY20" fmla="*/ 543 h 10000"/>
                  <a:gd name="connsiteX21" fmla="*/ 0 w 10000"/>
                  <a:gd name="connsiteY21" fmla="*/ 0 h 10000"/>
                  <a:gd name="connsiteX0" fmla="*/ 0 w 10000"/>
                  <a:gd name="connsiteY0" fmla="*/ 0 h 10000"/>
                  <a:gd name="connsiteX1" fmla="*/ 7844 w 10000"/>
                  <a:gd name="connsiteY1" fmla="*/ 2164 h 10000"/>
                  <a:gd name="connsiteX2" fmla="*/ 8898 w 10000"/>
                  <a:gd name="connsiteY2" fmla="*/ 2466 h 10000"/>
                  <a:gd name="connsiteX3" fmla="*/ 8898 w 10000"/>
                  <a:gd name="connsiteY3" fmla="*/ 4929 h 10000"/>
                  <a:gd name="connsiteX4" fmla="*/ 7981 w 10000"/>
                  <a:gd name="connsiteY4" fmla="*/ 4929 h 10000"/>
                  <a:gd name="connsiteX5" fmla="*/ 8164 w 10000"/>
                  <a:gd name="connsiteY5" fmla="*/ 5888 h 10000"/>
                  <a:gd name="connsiteX6" fmla="*/ 8623 w 10000"/>
                  <a:gd name="connsiteY6" fmla="*/ 6025 h 10000"/>
                  <a:gd name="connsiteX7" fmla="*/ 9724 w 10000"/>
                  <a:gd name="connsiteY7" fmla="*/ 8222 h 10000"/>
                  <a:gd name="connsiteX8" fmla="*/ 10000 w 10000"/>
                  <a:gd name="connsiteY8" fmla="*/ 8222 h 10000"/>
                  <a:gd name="connsiteX9" fmla="*/ 10000 w 10000"/>
                  <a:gd name="connsiteY9" fmla="*/ 9178 h 10000"/>
                  <a:gd name="connsiteX10" fmla="*/ 9082 w 10000"/>
                  <a:gd name="connsiteY10" fmla="*/ 9178 h 10000"/>
                  <a:gd name="connsiteX11" fmla="*/ 8715 w 10000"/>
                  <a:gd name="connsiteY11" fmla="*/ 9726 h 10000"/>
                  <a:gd name="connsiteX12" fmla="*/ 6329 w 10000"/>
                  <a:gd name="connsiteY12" fmla="*/ 10000 h 10000"/>
                  <a:gd name="connsiteX13" fmla="*/ 5596 w 10000"/>
                  <a:gd name="connsiteY13" fmla="*/ 9178 h 10000"/>
                  <a:gd name="connsiteX14" fmla="*/ 4313 w 10000"/>
                  <a:gd name="connsiteY14" fmla="*/ 9314 h 10000"/>
                  <a:gd name="connsiteX15" fmla="*/ 3946 w 10000"/>
                  <a:gd name="connsiteY15" fmla="*/ 8629 h 10000"/>
                  <a:gd name="connsiteX16" fmla="*/ 2936 w 10000"/>
                  <a:gd name="connsiteY16" fmla="*/ 6439 h 10000"/>
                  <a:gd name="connsiteX17" fmla="*/ 1193 w 10000"/>
                  <a:gd name="connsiteY17" fmla="*/ 4657 h 10000"/>
                  <a:gd name="connsiteX18" fmla="*/ 1101 w 10000"/>
                  <a:gd name="connsiteY18" fmla="*/ 2874 h 10000"/>
                  <a:gd name="connsiteX19" fmla="*/ 551 w 10000"/>
                  <a:gd name="connsiteY19" fmla="*/ 2326 h 10000"/>
                  <a:gd name="connsiteX20" fmla="*/ 367 w 10000"/>
                  <a:gd name="connsiteY20" fmla="*/ 543 h 10000"/>
                  <a:gd name="connsiteX21" fmla="*/ 0 w 10000"/>
                  <a:gd name="connsiteY21" fmla="*/ 0 h 10000"/>
                  <a:gd name="connsiteX0" fmla="*/ 0 w 10000"/>
                  <a:gd name="connsiteY0" fmla="*/ 0 h 10000"/>
                  <a:gd name="connsiteX1" fmla="*/ 6524 w 10000"/>
                  <a:gd name="connsiteY1" fmla="*/ 1788 h 10000"/>
                  <a:gd name="connsiteX2" fmla="*/ 7844 w 10000"/>
                  <a:gd name="connsiteY2" fmla="*/ 2164 h 10000"/>
                  <a:gd name="connsiteX3" fmla="*/ 8898 w 10000"/>
                  <a:gd name="connsiteY3" fmla="*/ 2466 h 10000"/>
                  <a:gd name="connsiteX4" fmla="*/ 8898 w 10000"/>
                  <a:gd name="connsiteY4" fmla="*/ 4929 h 10000"/>
                  <a:gd name="connsiteX5" fmla="*/ 7981 w 10000"/>
                  <a:gd name="connsiteY5" fmla="*/ 4929 h 10000"/>
                  <a:gd name="connsiteX6" fmla="*/ 8164 w 10000"/>
                  <a:gd name="connsiteY6" fmla="*/ 5888 h 10000"/>
                  <a:gd name="connsiteX7" fmla="*/ 8623 w 10000"/>
                  <a:gd name="connsiteY7" fmla="*/ 6025 h 10000"/>
                  <a:gd name="connsiteX8" fmla="*/ 9724 w 10000"/>
                  <a:gd name="connsiteY8" fmla="*/ 8222 h 10000"/>
                  <a:gd name="connsiteX9" fmla="*/ 10000 w 10000"/>
                  <a:gd name="connsiteY9" fmla="*/ 8222 h 10000"/>
                  <a:gd name="connsiteX10" fmla="*/ 10000 w 10000"/>
                  <a:gd name="connsiteY10" fmla="*/ 9178 h 10000"/>
                  <a:gd name="connsiteX11" fmla="*/ 9082 w 10000"/>
                  <a:gd name="connsiteY11" fmla="*/ 9178 h 10000"/>
                  <a:gd name="connsiteX12" fmla="*/ 8715 w 10000"/>
                  <a:gd name="connsiteY12" fmla="*/ 9726 h 10000"/>
                  <a:gd name="connsiteX13" fmla="*/ 6329 w 10000"/>
                  <a:gd name="connsiteY13" fmla="*/ 10000 h 10000"/>
                  <a:gd name="connsiteX14" fmla="*/ 5596 w 10000"/>
                  <a:gd name="connsiteY14" fmla="*/ 9178 h 10000"/>
                  <a:gd name="connsiteX15" fmla="*/ 4313 w 10000"/>
                  <a:gd name="connsiteY15" fmla="*/ 9314 h 10000"/>
                  <a:gd name="connsiteX16" fmla="*/ 3946 w 10000"/>
                  <a:gd name="connsiteY16" fmla="*/ 8629 h 10000"/>
                  <a:gd name="connsiteX17" fmla="*/ 2936 w 10000"/>
                  <a:gd name="connsiteY17" fmla="*/ 6439 h 10000"/>
                  <a:gd name="connsiteX18" fmla="*/ 1193 w 10000"/>
                  <a:gd name="connsiteY18" fmla="*/ 4657 h 10000"/>
                  <a:gd name="connsiteX19" fmla="*/ 1101 w 10000"/>
                  <a:gd name="connsiteY19" fmla="*/ 2874 h 10000"/>
                  <a:gd name="connsiteX20" fmla="*/ 551 w 10000"/>
                  <a:gd name="connsiteY20" fmla="*/ 2326 h 10000"/>
                  <a:gd name="connsiteX21" fmla="*/ 367 w 10000"/>
                  <a:gd name="connsiteY21" fmla="*/ 543 h 10000"/>
                  <a:gd name="connsiteX22" fmla="*/ 0 w 10000"/>
                  <a:gd name="connsiteY22" fmla="*/ 0 h 10000"/>
                  <a:gd name="connsiteX0" fmla="*/ 0 w 10000"/>
                  <a:gd name="connsiteY0" fmla="*/ 0 h 10000"/>
                  <a:gd name="connsiteX1" fmla="*/ 6524 w 10000"/>
                  <a:gd name="connsiteY1" fmla="*/ 1788 h 10000"/>
                  <a:gd name="connsiteX2" fmla="*/ 7330 w 10000"/>
                  <a:gd name="connsiteY2" fmla="*/ 1993 h 10000"/>
                  <a:gd name="connsiteX3" fmla="*/ 7844 w 10000"/>
                  <a:gd name="connsiteY3" fmla="*/ 2164 h 10000"/>
                  <a:gd name="connsiteX4" fmla="*/ 8898 w 10000"/>
                  <a:gd name="connsiteY4" fmla="*/ 2466 h 10000"/>
                  <a:gd name="connsiteX5" fmla="*/ 8898 w 10000"/>
                  <a:gd name="connsiteY5" fmla="*/ 4929 h 10000"/>
                  <a:gd name="connsiteX6" fmla="*/ 7981 w 10000"/>
                  <a:gd name="connsiteY6" fmla="*/ 4929 h 10000"/>
                  <a:gd name="connsiteX7" fmla="*/ 8164 w 10000"/>
                  <a:gd name="connsiteY7" fmla="*/ 5888 h 10000"/>
                  <a:gd name="connsiteX8" fmla="*/ 8623 w 10000"/>
                  <a:gd name="connsiteY8" fmla="*/ 6025 h 10000"/>
                  <a:gd name="connsiteX9" fmla="*/ 9724 w 10000"/>
                  <a:gd name="connsiteY9" fmla="*/ 8222 h 10000"/>
                  <a:gd name="connsiteX10" fmla="*/ 10000 w 10000"/>
                  <a:gd name="connsiteY10" fmla="*/ 8222 h 10000"/>
                  <a:gd name="connsiteX11" fmla="*/ 10000 w 10000"/>
                  <a:gd name="connsiteY11" fmla="*/ 9178 h 10000"/>
                  <a:gd name="connsiteX12" fmla="*/ 9082 w 10000"/>
                  <a:gd name="connsiteY12" fmla="*/ 9178 h 10000"/>
                  <a:gd name="connsiteX13" fmla="*/ 8715 w 10000"/>
                  <a:gd name="connsiteY13" fmla="*/ 9726 h 10000"/>
                  <a:gd name="connsiteX14" fmla="*/ 6329 w 10000"/>
                  <a:gd name="connsiteY14" fmla="*/ 10000 h 10000"/>
                  <a:gd name="connsiteX15" fmla="*/ 5596 w 10000"/>
                  <a:gd name="connsiteY15" fmla="*/ 9178 h 10000"/>
                  <a:gd name="connsiteX16" fmla="*/ 4313 w 10000"/>
                  <a:gd name="connsiteY16" fmla="*/ 9314 h 10000"/>
                  <a:gd name="connsiteX17" fmla="*/ 3946 w 10000"/>
                  <a:gd name="connsiteY17" fmla="*/ 8629 h 10000"/>
                  <a:gd name="connsiteX18" fmla="*/ 2936 w 10000"/>
                  <a:gd name="connsiteY18" fmla="*/ 6439 h 10000"/>
                  <a:gd name="connsiteX19" fmla="*/ 1193 w 10000"/>
                  <a:gd name="connsiteY19" fmla="*/ 4657 h 10000"/>
                  <a:gd name="connsiteX20" fmla="*/ 1101 w 10000"/>
                  <a:gd name="connsiteY20" fmla="*/ 2874 h 10000"/>
                  <a:gd name="connsiteX21" fmla="*/ 551 w 10000"/>
                  <a:gd name="connsiteY21" fmla="*/ 2326 h 10000"/>
                  <a:gd name="connsiteX22" fmla="*/ 367 w 10000"/>
                  <a:gd name="connsiteY22" fmla="*/ 543 h 10000"/>
                  <a:gd name="connsiteX23" fmla="*/ 0 w 10000"/>
                  <a:gd name="connsiteY23" fmla="*/ 0 h 10000"/>
                  <a:gd name="connsiteX0" fmla="*/ 0 w 10000"/>
                  <a:gd name="connsiteY0" fmla="*/ 0 h 10000"/>
                  <a:gd name="connsiteX1" fmla="*/ 6524 w 10000"/>
                  <a:gd name="connsiteY1" fmla="*/ 1788 h 10000"/>
                  <a:gd name="connsiteX2" fmla="*/ 7733 w 10000"/>
                  <a:gd name="connsiteY2" fmla="*/ 217 h 10000"/>
                  <a:gd name="connsiteX3" fmla="*/ 7844 w 10000"/>
                  <a:gd name="connsiteY3" fmla="*/ 2164 h 10000"/>
                  <a:gd name="connsiteX4" fmla="*/ 8898 w 10000"/>
                  <a:gd name="connsiteY4" fmla="*/ 2466 h 10000"/>
                  <a:gd name="connsiteX5" fmla="*/ 8898 w 10000"/>
                  <a:gd name="connsiteY5" fmla="*/ 4929 h 10000"/>
                  <a:gd name="connsiteX6" fmla="*/ 7981 w 10000"/>
                  <a:gd name="connsiteY6" fmla="*/ 4929 h 10000"/>
                  <a:gd name="connsiteX7" fmla="*/ 8164 w 10000"/>
                  <a:gd name="connsiteY7" fmla="*/ 5888 h 10000"/>
                  <a:gd name="connsiteX8" fmla="*/ 8623 w 10000"/>
                  <a:gd name="connsiteY8" fmla="*/ 6025 h 10000"/>
                  <a:gd name="connsiteX9" fmla="*/ 9724 w 10000"/>
                  <a:gd name="connsiteY9" fmla="*/ 8222 h 10000"/>
                  <a:gd name="connsiteX10" fmla="*/ 10000 w 10000"/>
                  <a:gd name="connsiteY10" fmla="*/ 8222 h 10000"/>
                  <a:gd name="connsiteX11" fmla="*/ 10000 w 10000"/>
                  <a:gd name="connsiteY11" fmla="*/ 9178 h 10000"/>
                  <a:gd name="connsiteX12" fmla="*/ 9082 w 10000"/>
                  <a:gd name="connsiteY12" fmla="*/ 9178 h 10000"/>
                  <a:gd name="connsiteX13" fmla="*/ 8715 w 10000"/>
                  <a:gd name="connsiteY13" fmla="*/ 9726 h 10000"/>
                  <a:gd name="connsiteX14" fmla="*/ 6329 w 10000"/>
                  <a:gd name="connsiteY14" fmla="*/ 10000 h 10000"/>
                  <a:gd name="connsiteX15" fmla="*/ 5596 w 10000"/>
                  <a:gd name="connsiteY15" fmla="*/ 9178 h 10000"/>
                  <a:gd name="connsiteX16" fmla="*/ 4313 w 10000"/>
                  <a:gd name="connsiteY16" fmla="*/ 9314 h 10000"/>
                  <a:gd name="connsiteX17" fmla="*/ 3946 w 10000"/>
                  <a:gd name="connsiteY17" fmla="*/ 8629 h 10000"/>
                  <a:gd name="connsiteX18" fmla="*/ 2936 w 10000"/>
                  <a:gd name="connsiteY18" fmla="*/ 6439 h 10000"/>
                  <a:gd name="connsiteX19" fmla="*/ 1193 w 10000"/>
                  <a:gd name="connsiteY19" fmla="*/ 4657 h 10000"/>
                  <a:gd name="connsiteX20" fmla="*/ 1101 w 10000"/>
                  <a:gd name="connsiteY20" fmla="*/ 2874 h 10000"/>
                  <a:gd name="connsiteX21" fmla="*/ 551 w 10000"/>
                  <a:gd name="connsiteY21" fmla="*/ 2326 h 10000"/>
                  <a:gd name="connsiteX22" fmla="*/ 367 w 10000"/>
                  <a:gd name="connsiteY22" fmla="*/ 543 h 10000"/>
                  <a:gd name="connsiteX23" fmla="*/ 0 w 10000"/>
                  <a:gd name="connsiteY23" fmla="*/ 0 h 10000"/>
                  <a:gd name="connsiteX0" fmla="*/ 0 w 10000"/>
                  <a:gd name="connsiteY0" fmla="*/ 0 h 10000"/>
                  <a:gd name="connsiteX1" fmla="*/ 6524 w 10000"/>
                  <a:gd name="connsiteY1" fmla="*/ 1788 h 10000"/>
                  <a:gd name="connsiteX2" fmla="*/ 7106 w 10000"/>
                  <a:gd name="connsiteY2" fmla="*/ 1003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 name="connsiteX0" fmla="*/ 0 w 10000"/>
                  <a:gd name="connsiteY0" fmla="*/ 0 h 10000"/>
                  <a:gd name="connsiteX1" fmla="*/ 6524 w 10000"/>
                  <a:gd name="connsiteY1" fmla="*/ 1788 h 10000"/>
                  <a:gd name="connsiteX2" fmla="*/ 7061 w 10000"/>
                  <a:gd name="connsiteY2" fmla="*/ 183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 name="connsiteX0" fmla="*/ 0 w 10000"/>
                  <a:gd name="connsiteY0" fmla="*/ 0 h 10000"/>
                  <a:gd name="connsiteX1" fmla="*/ 6524 w 10000"/>
                  <a:gd name="connsiteY1" fmla="*/ 1788 h 10000"/>
                  <a:gd name="connsiteX2" fmla="*/ 6748 w 10000"/>
                  <a:gd name="connsiteY2" fmla="*/ 149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 name="connsiteX0" fmla="*/ 0 w 10000"/>
                  <a:gd name="connsiteY0" fmla="*/ 0 h 10000"/>
                  <a:gd name="connsiteX1" fmla="*/ 6524 w 10000"/>
                  <a:gd name="connsiteY1" fmla="*/ 1788 h 10000"/>
                  <a:gd name="connsiteX2" fmla="*/ 6569 w 10000"/>
                  <a:gd name="connsiteY2" fmla="*/ 183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0" y="0"/>
                    </a:moveTo>
                    <a:lnTo>
                      <a:pt x="6524" y="1788"/>
                    </a:lnTo>
                    <a:cubicBezTo>
                      <a:pt x="6599" y="1242"/>
                      <a:pt x="6494" y="729"/>
                      <a:pt x="6569" y="183"/>
                    </a:cubicBezTo>
                    <a:lnTo>
                      <a:pt x="7733" y="217"/>
                    </a:lnTo>
                    <a:lnTo>
                      <a:pt x="7844" y="2164"/>
                    </a:lnTo>
                    <a:lnTo>
                      <a:pt x="8898" y="2466"/>
                    </a:lnTo>
                    <a:lnTo>
                      <a:pt x="8898" y="4929"/>
                    </a:lnTo>
                    <a:lnTo>
                      <a:pt x="7981" y="4929"/>
                    </a:lnTo>
                    <a:lnTo>
                      <a:pt x="8164" y="5888"/>
                    </a:lnTo>
                    <a:lnTo>
                      <a:pt x="8623" y="6025"/>
                    </a:lnTo>
                    <a:lnTo>
                      <a:pt x="9724" y="8222"/>
                    </a:lnTo>
                    <a:lnTo>
                      <a:pt x="10000" y="8222"/>
                    </a:lnTo>
                    <a:lnTo>
                      <a:pt x="10000" y="9178"/>
                    </a:lnTo>
                    <a:lnTo>
                      <a:pt x="9082" y="9178"/>
                    </a:lnTo>
                    <a:lnTo>
                      <a:pt x="8715" y="9726"/>
                    </a:lnTo>
                    <a:lnTo>
                      <a:pt x="6329" y="10000"/>
                    </a:lnTo>
                    <a:lnTo>
                      <a:pt x="5596" y="9178"/>
                    </a:lnTo>
                    <a:lnTo>
                      <a:pt x="4313" y="9314"/>
                    </a:lnTo>
                    <a:lnTo>
                      <a:pt x="3946" y="8629"/>
                    </a:lnTo>
                    <a:lnTo>
                      <a:pt x="2936" y="6439"/>
                    </a:lnTo>
                    <a:lnTo>
                      <a:pt x="1193" y="4657"/>
                    </a:lnTo>
                    <a:cubicBezTo>
                      <a:pt x="1163" y="4059"/>
                      <a:pt x="1131" y="3468"/>
                      <a:pt x="1101" y="2874"/>
                    </a:cubicBezTo>
                    <a:lnTo>
                      <a:pt x="551" y="2326"/>
                    </a:lnTo>
                    <a:cubicBezTo>
                      <a:pt x="490" y="1732"/>
                      <a:pt x="428" y="1141"/>
                      <a:pt x="367" y="543"/>
                    </a:cubicBezTo>
                    <a:lnTo>
                      <a:pt x="0" y="0"/>
                    </a:lnTo>
                    <a:close/>
                  </a:path>
                </a:pathLst>
              </a:custGeom>
              <a:grp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grpSp>
      <p:grpSp>
        <p:nvGrpSpPr>
          <p:cNvPr id="3" name="Group 2"/>
          <p:cNvGrpSpPr/>
          <p:nvPr/>
        </p:nvGrpSpPr>
        <p:grpSpPr>
          <a:xfrm>
            <a:off x="746116" y="457200"/>
            <a:ext cx="1309696" cy="1912316"/>
            <a:chOff x="9828212" y="470588"/>
            <a:chExt cx="1641396" cy="2396639"/>
          </a:xfrm>
        </p:grpSpPr>
        <p:grpSp>
          <p:nvGrpSpPr>
            <p:cNvPr id="20" name="Group 18"/>
            <p:cNvGrpSpPr>
              <a:grpSpLocks/>
            </p:cNvGrpSpPr>
            <p:nvPr/>
          </p:nvGrpSpPr>
          <p:grpSpPr bwMode="auto">
            <a:xfrm>
              <a:off x="9832897" y="470588"/>
              <a:ext cx="1636711" cy="1250311"/>
              <a:chOff x="3838" y="1078"/>
              <a:chExt cx="1031" cy="800"/>
            </a:xfrm>
          </p:grpSpPr>
          <p:sp>
            <p:nvSpPr>
              <p:cNvPr id="21" name="WordArt 19"/>
              <p:cNvSpPr>
                <a:spLocks noChangeArrowheads="1" noChangeShapeType="1" noTextEdit="1"/>
              </p:cNvSpPr>
              <p:nvPr/>
            </p:nvSpPr>
            <p:spPr bwMode="auto">
              <a:xfrm>
                <a:off x="3838" y="1078"/>
                <a:ext cx="970" cy="53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a:noFill/>
                    </a:ln>
                    <a:solidFill>
                      <a:srgbClr val="00A2E5"/>
                    </a:solidFill>
                    <a:effectLst/>
                    <a:uLnTx/>
                    <a:uFillTx/>
                    <a:latin typeface="Calibri"/>
                    <a:ea typeface="Arial Black"/>
                    <a:cs typeface="Arial Black"/>
                  </a:rPr>
                  <a:t>110+</a:t>
                </a:r>
              </a:p>
            </p:txBody>
          </p:sp>
          <p:sp>
            <p:nvSpPr>
              <p:cNvPr id="22" name="Text Box 20"/>
              <p:cNvSpPr txBox="1">
                <a:spLocks noChangeArrowheads="1"/>
              </p:cNvSpPr>
              <p:nvPr/>
            </p:nvSpPr>
            <p:spPr bwMode="auto">
              <a:xfrm>
                <a:off x="4222" y="1606"/>
                <a:ext cx="647" cy="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offices</a:t>
                </a:r>
              </a:p>
            </p:txBody>
          </p:sp>
        </p:gr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8212" y="1516422"/>
              <a:ext cx="1350805" cy="1350805"/>
            </a:xfrm>
            <a:prstGeom prst="rect">
              <a:avLst/>
            </a:prstGeom>
          </p:spPr>
        </p:pic>
      </p:grpSp>
      <p:grpSp>
        <p:nvGrpSpPr>
          <p:cNvPr id="23" name="Group 22"/>
          <p:cNvGrpSpPr/>
          <p:nvPr/>
        </p:nvGrpSpPr>
        <p:grpSpPr>
          <a:xfrm>
            <a:off x="3903821" y="3752987"/>
            <a:ext cx="4356679" cy="2821868"/>
            <a:chOff x="4324296" y="3464995"/>
            <a:chExt cx="4356679" cy="2821868"/>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6669" y="4231768"/>
              <a:ext cx="1584402" cy="1584402"/>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4296" y="4249476"/>
              <a:ext cx="1612955" cy="1612955"/>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04051" y="4185507"/>
              <a:ext cx="1676924" cy="1676924"/>
            </a:xfrm>
            <a:prstGeom prst="rect">
              <a:avLst/>
            </a:prstGeom>
          </p:spPr>
        </p:pic>
        <p:sp>
          <p:nvSpPr>
            <p:cNvPr id="323" name="Text Box 20"/>
            <p:cNvSpPr txBox="1">
              <a:spLocks noChangeArrowheads="1"/>
            </p:cNvSpPr>
            <p:nvPr/>
          </p:nvSpPr>
          <p:spPr bwMode="auto">
            <a:xfrm>
              <a:off x="4601718" y="5862131"/>
              <a:ext cx="1058110"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Energy</a:t>
              </a:r>
            </a:p>
          </p:txBody>
        </p:sp>
        <p:sp>
          <p:nvSpPr>
            <p:cNvPr id="324" name="Text Box 20"/>
            <p:cNvSpPr txBox="1">
              <a:spLocks noChangeArrowheads="1"/>
            </p:cNvSpPr>
            <p:nvPr/>
          </p:nvSpPr>
          <p:spPr bwMode="auto">
            <a:xfrm>
              <a:off x="5886758" y="5862131"/>
              <a:ext cx="1238994"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Telecom</a:t>
              </a:r>
            </a:p>
          </p:txBody>
        </p:sp>
        <p:sp>
          <p:nvSpPr>
            <p:cNvPr id="325" name="Text Box 20"/>
            <p:cNvSpPr txBox="1">
              <a:spLocks noChangeArrowheads="1"/>
            </p:cNvSpPr>
            <p:nvPr/>
          </p:nvSpPr>
          <p:spPr bwMode="auto">
            <a:xfrm>
              <a:off x="7339955" y="5862131"/>
              <a:ext cx="970202"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Water</a:t>
              </a:r>
            </a:p>
          </p:txBody>
        </p:sp>
        <p:sp>
          <p:nvSpPr>
            <p:cNvPr id="326" name="Text Box 20"/>
            <p:cNvSpPr txBox="1">
              <a:spLocks noChangeArrowheads="1"/>
            </p:cNvSpPr>
            <p:nvPr/>
          </p:nvSpPr>
          <p:spPr bwMode="auto">
            <a:xfrm>
              <a:off x="5288796" y="3464995"/>
              <a:ext cx="2382320"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600" normalizeH="0" baseline="0" noProof="0" dirty="0">
                  <a:ln>
                    <a:noFill/>
                  </a:ln>
                  <a:solidFill>
                    <a:srgbClr val="00A2E5"/>
                  </a:solidFill>
                  <a:effectLst/>
                  <a:uLnTx/>
                  <a:uFillTx/>
                  <a:latin typeface="Calibri"/>
                  <a:ea typeface="+mn-ea"/>
                  <a:cs typeface="+mn-cs"/>
                </a:rPr>
                <a:t>MARKETS</a:t>
              </a:r>
            </a:p>
          </p:txBody>
        </p:sp>
      </p:grpSp>
      <p:grpSp>
        <p:nvGrpSpPr>
          <p:cNvPr id="318" name="Group 3"/>
          <p:cNvGrpSpPr>
            <a:grpSpLocks/>
          </p:cNvGrpSpPr>
          <p:nvPr/>
        </p:nvGrpSpPr>
        <p:grpSpPr bwMode="auto">
          <a:xfrm>
            <a:off x="3768738" y="1860191"/>
            <a:ext cx="1923111" cy="1264009"/>
            <a:chOff x="1659" y="1861"/>
            <a:chExt cx="1190" cy="815"/>
          </a:xfrm>
        </p:grpSpPr>
        <p:sp>
          <p:nvSpPr>
            <p:cNvPr id="320" name="WordArt 4"/>
            <p:cNvSpPr>
              <a:spLocks noChangeArrowheads="1" noChangeShapeType="1" noTextEdit="1"/>
            </p:cNvSpPr>
            <p:nvPr/>
          </p:nvSpPr>
          <p:spPr bwMode="auto">
            <a:xfrm>
              <a:off x="1743" y="2174"/>
              <a:ext cx="998" cy="50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a:noFill/>
                  </a:ln>
                  <a:solidFill>
                    <a:srgbClr val="00A2E5"/>
                  </a:solidFill>
                  <a:effectLst/>
                  <a:uLnTx/>
                  <a:uFillTx/>
                  <a:latin typeface="Arial Black"/>
                  <a:ea typeface="Arial Black"/>
                  <a:cs typeface="Arial Black"/>
                </a:rPr>
                <a:t>1915</a:t>
              </a:r>
            </a:p>
          </p:txBody>
        </p:sp>
        <p:sp>
          <p:nvSpPr>
            <p:cNvPr id="321" name="Text Box 5"/>
            <p:cNvSpPr txBox="1">
              <a:spLocks noChangeArrowheads="1"/>
            </p:cNvSpPr>
            <p:nvPr/>
          </p:nvSpPr>
          <p:spPr bwMode="auto">
            <a:xfrm>
              <a:off x="1659" y="1861"/>
              <a:ext cx="1190" cy="3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300" normalizeH="0" baseline="0" noProof="0" dirty="0">
                  <a:ln>
                    <a:noFill/>
                  </a:ln>
                  <a:solidFill>
                    <a:prstClr val="white"/>
                  </a:solidFill>
                  <a:effectLst/>
                  <a:uLnTx/>
                  <a:uFillTx/>
                  <a:latin typeface="Calibri"/>
                  <a:ea typeface="+mn-ea"/>
                  <a:cs typeface="+mn-cs"/>
                </a:rPr>
                <a:t>Founded</a:t>
              </a:r>
            </a:p>
          </p:txBody>
        </p:sp>
      </p:grpSp>
      <p:cxnSp>
        <p:nvCxnSpPr>
          <p:cNvPr id="10" name="Straight Connector 9"/>
          <p:cNvCxnSpPr/>
          <p:nvPr/>
        </p:nvCxnSpPr>
        <p:spPr bwMode="auto">
          <a:xfrm>
            <a:off x="455612" y="3518066"/>
            <a:ext cx="1981200" cy="0"/>
          </a:xfrm>
          <a:prstGeom prst="line">
            <a:avLst/>
          </a:prstGeom>
          <a:noFill/>
          <a:ln w="38100" cap="flat" cmpd="sng" algn="ctr">
            <a:solidFill>
              <a:schemeClr val="bg1"/>
            </a:solidFill>
            <a:prstDash val="solid"/>
            <a:round/>
            <a:headEnd type="none" w="med" len="med"/>
            <a:tailEnd type="none" w="med" len="med"/>
          </a:ln>
          <a:effectLst/>
        </p:spPr>
      </p:cxnSp>
      <p:grpSp>
        <p:nvGrpSpPr>
          <p:cNvPr id="7" name="Group 6"/>
          <p:cNvGrpSpPr/>
          <p:nvPr/>
        </p:nvGrpSpPr>
        <p:grpSpPr>
          <a:xfrm>
            <a:off x="1034567" y="3161455"/>
            <a:ext cx="868845" cy="724745"/>
            <a:chOff x="989012" y="2769821"/>
            <a:chExt cx="868845" cy="724745"/>
          </a:xfrm>
        </p:grpSpPr>
        <p:sp>
          <p:nvSpPr>
            <p:cNvPr id="2" name="Oval 1"/>
            <p:cNvSpPr/>
            <p:nvPr/>
          </p:nvSpPr>
          <p:spPr bwMode="auto">
            <a:xfrm>
              <a:off x="1060071" y="2769821"/>
              <a:ext cx="709275" cy="72474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lvl="0" indent="-342900" algn="l" defTabSz="457200" rtl="0" eaLnBrk="1" fontAlgn="base" latinLnBrk="0" hangingPunct="1">
                <a:lnSpc>
                  <a:spcPct val="100000"/>
                </a:lnSpc>
                <a:spcBef>
                  <a:spcPct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5596"/>
                </a:solidFill>
                <a:effectLst/>
                <a:uLnTx/>
                <a:uFillTx/>
                <a:latin typeface="Calibri"/>
                <a:ea typeface="+mn-ea"/>
                <a:cs typeface="+mn-cs"/>
              </a:endParaRPr>
            </a:p>
          </p:txBody>
        </p:sp>
        <p:sp>
          <p:nvSpPr>
            <p:cNvPr id="5" name="TextBox 4"/>
            <p:cNvSpPr txBox="1"/>
            <p:nvPr/>
          </p:nvSpPr>
          <p:spPr>
            <a:xfrm>
              <a:off x="989012" y="2895600"/>
              <a:ext cx="868845" cy="461665"/>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AND</a:t>
              </a:r>
            </a:p>
          </p:txBody>
        </p:sp>
      </p:grpSp>
      <p:cxnSp>
        <p:nvCxnSpPr>
          <p:cNvPr id="329" name="Straight Connector 328"/>
          <p:cNvCxnSpPr/>
          <p:nvPr/>
        </p:nvCxnSpPr>
        <p:spPr bwMode="auto">
          <a:xfrm>
            <a:off x="3618001" y="3518066"/>
            <a:ext cx="7944570" cy="2233"/>
          </a:xfrm>
          <a:prstGeom prst="line">
            <a:avLst/>
          </a:prstGeom>
          <a:noFill/>
          <a:ln w="38100" cap="flat" cmpd="sng" algn="ctr">
            <a:solidFill>
              <a:schemeClr val="bg1"/>
            </a:solidFill>
            <a:prstDash val="solid"/>
            <a:round/>
            <a:headEnd type="none" w="med" len="med"/>
            <a:tailEnd type="none" w="med" len="med"/>
          </a:ln>
          <a:effectLst/>
        </p:spPr>
      </p:cxnSp>
      <p:cxnSp>
        <p:nvCxnSpPr>
          <p:cNvPr id="330" name="Straight Connector 329"/>
          <p:cNvCxnSpPr/>
          <p:nvPr/>
        </p:nvCxnSpPr>
        <p:spPr bwMode="auto">
          <a:xfrm flipV="1">
            <a:off x="6583576" y="381000"/>
            <a:ext cx="0" cy="2743200"/>
          </a:xfrm>
          <a:prstGeom prst="line">
            <a:avLst/>
          </a:prstGeom>
          <a:noFill/>
          <a:ln w="38100" cap="flat" cmpd="sng" algn="ctr">
            <a:solidFill>
              <a:schemeClr val="bg1"/>
            </a:solidFill>
            <a:prstDash val="solid"/>
            <a:round/>
            <a:headEnd type="none" w="med" len="med"/>
            <a:tailEnd type="none" w="med" len="med"/>
          </a:ln>
          <a:effectLst/>
        </p:spPr>
      </p:cxnSp>
      <p:cxnSp>
        <p:nvCxnSpPr>
          <p:cNvPr id="338" name="Straight Connector 337"/>
          <p:cNvCxnSpPr/>
          <p:nvPr/>
        </p:nvCxnSpPr>
        <p:spPr bwMode="auto">
          <a:xfrm>
            <a:off x="3618001" y="1752600"/>
            <a:ext cx="2286000" cy="0"/>
          </a:xfrm>
          <a:prstGeom prst="line">
            <a:avLst/>
          </a:prstGeom>
          <a:noFill/>
          <a:ln w="381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97468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1A3179-C8DF-1149-9CA8-A06183FF2184}"/>
              </a:ext>
            </a:extLst>
          </p:cNvPr>
          <p:cNvSpPr>
            <a:spLocks noGrp="1"/>
          </p:cNvSpPr>
          <p:nvPr>
            <p:ph type="title"/>
          </p:nvPr>
        </p:nvSpPr>
        <p:spPr>
          <a:xfrm>
            <a:off x="739639" y="631748"/>
            <a:ext cx="6836817" cy="1143000"/>
          </a:xfrm>
        </p:spPr>
        <p:txBody>
          <a:bodyPr/>
          <a:lstStyle/>
          <a:p>
            <a:r>
              <a:rPr lang="en-US" dirty="0"/>
              <a:t>Conclusion: the wealth of nations </a:t>
            </a:r>
          </a:p>
        </p:txBody>
      </p:sp>
      <p:sp>
        <p:nvSpPr>
          <p:cNvPr id="5" name="Slide Number Placeholder 11">
            <a:extLst>
              <a:ext uri="{FF2B5EF4-FFF2-40B4-BE49-F238E27FC236}">
                <a16:creationId xmlns:a16="http://schemas.microsoft.com/office/drawing/2014/main" id="{3DC0185B-0FB3-4694-9CFA-3D2E87E533B1}"/>
              </a:ext>
            </a:extLst>
          </p:cNvPr>
          <p:cNvSpPr>
            <a:spLocks noGrp="1"/>
          </p:cNvSpPr>
          <p:nvPr>
            <p:ph type="sldNum" sz="quarter" idx="4"/>
          </p:nvPr>
        </p:nvSpPr>
        <p:spPr>
          <a:xfrm>
            <a:off x="11457382" y="6508870"/>
            <a:ext cx="115416"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chemeClr val="bg1"/>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20</a:t>
            </a:fld>
            <a:endParaRPr kumimoji="0" lang="en-US" sz="900" b="1" i="0" u="none" strike="noStrike" kern="1200" cap="none" spc="0" normalizeH="0" baseline="0" noProof="0" dirty="0">
              <a:ln>
                <a:noFill/>
              </a:ln>
              <a:solidFill>
                <a:schemeClr val="bg1"/>
              </a:solidFill>
              <a:effectLst/>
              <a:uLnTx/>
              <a:uFillTx/>
              <a:latin typeface="Calibri" panose="020F0502020204030204"/>
            </a:endParaRPr>
          </a:p>
        </p:txBody>
      </p:sp>
      <p:sp>
        <p:nvSpPr>
          <p:cNvPr id="7" name="Text Placeholder 6">
            <a:extLst>
              <a:ext uri="{FF2B5EF4-FFF2-40B4-BE49-F238E27FC236}">
                <a16:creationId xmlns:a16="http://schemas.microsoft.com/office/drawing/2014/main" id="{8570E585-00B6-F748-B133-03C223D37FE9}"/>
              </a:ext>
            </a:extLst>
          </p:cNvPr>
          <p:cNvSpPr>
            <a:spLocks noGrp="1"/>
          </p:cNvSpPr>
          <p:nvPr>
            <p:ph type="body" sz="quarter" idx="15"/>
          </p:nvPr>
        </p:nvSpPr>
        <p:spPr>
          <a:xfrm>
            <a:off x="613954" y="1347673"/>
            <a:ext cx="11119259" cy="4907070"/>
          </a:xfrm>
        </p:spPr>
        <p:txBody>
          <a:bodyPr/>
          <a:lstStyle/>
          <a:p>
            <a:pPr>
              <a:lnSpc>
                <a:spcPct val="150000"/>
              </a:lnSpc>
              <a:buClr>
                <a:schemeClr val="bg1"/>
              </a:buClr>
            </a:pPr>
            <a:r>
              <a:rPr lang="en-GB" sz="2400" dirty="0">
                <a:solidFill>
                  <a:schemeClr val="bg1"/>
                </a:solidFill>
              </a:rPr>
              <a:t>Value is eroded by technological innovation and environmental impacts. All forms of wealth become either obsolete or unsustainable (or, of course, both). Assets are stranded. People are left holding warehouses of things no-one wants anymore, or can no longer afford to buy because the damage they cause has finally been factored into their cost.</a:t>
            </a:r>
          </a:p>
          <a:p>
            <a:pPr>
              <a:lnSpc>
                <a:spcPct val="150000"/>
              </a:lnSpc>
              <a:buClr>
                <a:schemeClr val="bg1"/>
              </a:buClr>
            </a:pPr>
            <a:r>
              <a:rPr lang="en-GB" sz="2400" dirty="0">
                <a:solidFill>
                  <a:schemeClr val="bg1"/>
                </a:solidFill>
              </a:rPr>
              <a:t>Therefore the preservation of the consensus on which a healthy society relies requires the transformation of wealth from one form to another in response to factors that erode its value.</a:t>
            </a:r>
            <a:endParaRPr lang="en-US" sz="2100" dirty="0">
              <a:solidFill>
                <a:schemeClr val="bg1"/>
              </a:solidFill>
            </a:endParaRPr>
          </a:p>
        </p:txBody>
      </p:sp>
    </p:spTree>
    <p:extLst>
      <p:ext uri="{BB962C8B-B14F-4D97-AF65-F5344CB8AC3E}">
        <p14:creationId xmlns:p14="http://schemas.microsoft.com/office/powerpoint/2010/main" val="243887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1A3179-C8DF-1149-9CA8-A06183FF2184}"/>
              </a:ext>
            </a:extLst>
          </p:cNvPr>
          <p:cNvSpPr>
            <a:spLocks noGrp="1"/>
          </p:cNvSpPr>
          <p:nvPr>
            <p:ph type="title"/>
          </p:nvPr>
        </p:nvSpPr>
        <p:spPr>
          <a:xfrm>
            <a:off x="739639" y="631748"/>
            <a:ext cx="6836817" cy="1143000"/>
          </a:xfrm>
        </p:spPr>
        <p:txBody>
          <a:bodyPr/>
          <a:lstStyle/>
          <a:p>
            <a:r>
              <a:rPr lang="en-US" dirty="0"/>
              <a:t>Conclusion: the wealth of nations </a:t>
            </a:r>
          </a:p>
        </p:txBody>
      </p:sp>
      <p:sp>
        <p:nvSpPr>
          <p:cNvPr id="5" name="Slide Number Placeholder 11">
            <a:extLst>
              <a:ext uri="{FF2B5EF4-FFF2-40B4-BE49-F238E27FC236}">
                <a16:creationId xmlns:a16="http://schemas.microsoft.com/office/drawing/2014/main" id="{3DC0185B-0FB3-4694-9CFA-3D2E87E533B1}"/>
              </a:ext>
            </a:extLst>
          </p:cNvPr>
          <p:cNvSpPr>
            <a:spLocks noGrp="1"/>
          </p:cNvSpPr>
          <p:nvPr>
            <p:ph type="sldNum" sz="quarter" idx="4"/>
          </p:nvPr>
        </p:nvSpPr>
        <p:spPr>
          <a:xfrm>
            <a:off x="11457382" y="6508870"/>
            <a:ext cx="115416"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chemeClr val="bg1"/>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21</a:t>
            </a:fld>
            <a:endParaRPr kumimoji="0" lang="en-US" sz="900" b="1" i="0" u="none" strike="noStrike" kern="1200" cap="none" spc="0" normalizeH="0" baseline="0" noProof="0" dirty="0">
              <a:ln>
                <a:noFill/>
              </a:ln>
              <a:solidFill>
                <a:schemeClr val="bg1"/>
              </a:solidFill>
              <a:effectLst/>
              <a:uLnTx/>
              <a:uFillTx/>
              <a:latin typeface="Calibri" panose="020F0502020204030204"/>
            </a:endParaRPr>
          </a:p>
        </p:txBody>
      </p:sp>
      <p:sp>
        <p:nvSpPr>
          <p:cNvPr id="7" name="Text Placeholder 6">
            <a:extLst>
              <a:ext uri="{FF2B5EF4-FFF2-40B4-BE49-F238E27FC236}">
                <a16:creationId xmlns:a16="http://schemas.microsoft.com/office/drawing/2014/main" id="{8570E585-00B6-F748-B133-03C223D37FE9}"/>
              </a:ext>
            </a:extLst>
          </p:cNvPr>
          <p:cNvSpPr>
            <a:spLocks noGrp="1"/>
          </p:cNvSpPr>
          <p:nvPr>
            <p:ph type="body" sz="quarter" idx="15"/>
          </p:nvPr>
        </p:nvSpPr>
        <p:spPr>
          <a:xfrm>
            <a:off x="613954" y="1347673"/>
            <a:ext cx="11119259" cy="4907070"/>
          </a:xfrm>
        </p:spPr>
        <p:txBody>
          <a:bodyPr/>
          <a:lstStyle/>
          <a:p>
            <a:pPr>
              <a:lnSpc>
                <a:spcPct val="150000"/>
              </a:lnSpc>
              <a:buClr>
                <a:schemeClr val="bg1"/>
              </a:buClr>
            </a:pPr>
            <a:r>
              <a:rPr lang="en-GB" sz="2400" dirty="0">
                <a:solidFill>
                  <a:schemeClr val="bg1"/>
                </a:solidFill>
              </a:rPr>
              <a:t>This consensus is threatened if the processes of value erosion, without a process of transformation to change the assets which represent wealth, mean wealth must be expropriated to maintain privilege, leading to perceptions of inequality.</a:t>
            </a:r>
          </a:p>
          <a:p>
            <a:pPr>
              <a:lnSpc>
                <a:spcPct val="150000"/>
              </a:lnSpc>
              <a:buClr>
                <a:schemeClr val="bg1"/>
              </a:buClr>
            </a:pPr>
            <a:endParaRPr lang="en-GB" sz="2400" dirty="0">
              <a:solidFill>
                <a:schemeClr val="bg1"/>
              </a:solidFill>
            </a:endParaRPr>
          </a:p>
          <a:p>
            <a:pPr>
              <a:lnSpc>
                <a:spcPct val="150000"/>
              </a:lnSpc>
              <a:buClr>
                <a:schemeClr val="bg1"/>
              </a:buClr>
            </a:pPr>
            <a:r>
              <a:rPr lang="en-GB" sz="2400" dirty="0">
                <a:solidFill>
                  <a:schemeClr val="bg1"/>
                </a:solidFill>
              </a:rPr>
              <a:t>The "massive reallocation of capital" necessary to invest in renewable energy is precisely the sort of value transformation required. We must find a way to unlock it.</a:t>
            </a:r>
            <a:endParaRPr lang="en-US" sz="2100" dirty="0">
              <a:solidFill>
                <a:schemeClr val="bg1"/>
              </a:solidFill>
            </a:endParaRPr>
          </a:p>
        </p:txBody>
      </p:sp>
    </p:spTree>
    <p:extLst>
      <p:ext uri="{BB962C8B-B14F-4D97-AF65-F5344CB8AC3E}">
        <p14:creationId xmlns:p14="http://schemas.microsoft.com/office/powerpoint/2010/main" val="30030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23" name="TextBox 22"/>
          <p:cNvSpPr txBox="1"/>
          <p:nvPr/>
        </p:nvSpPr>
        <p:spPr>
          <a:xfrm>
            <a:off x="5051685" y="7670978"/>
            <a:ext cx="65" cy="153888"/>
          </a:xfrm>
          <a:prstGeom prst="rect">
            <a:avLst/>
          </a:prstGeom>
          <a:ln/>
        </p:spPr>
        <p:txBody>
          <a:bodyPr wrap="none" lIns="0" tIns="0" rIns="0" bIns="0" rtlCol="0" anchor="b">
            <a:spAutoFit/>
          </a:bodyPr>
          <a:lstStyle/>
          <a:p>
            <a:pPr marL="0" marR="0" lvl="0" indent="0" algn="l" defTabSz="914400" rtl="0" eaLnBrk="0" fontAlgn="base" latinLnBrk="0" hangingPunct="0">
              <a:lnSpc>
                <a:spcPts val="1200"/>
              </a:lnSpc>
              <a:spcBef>
                <a:spcPts val="0"/>
              </a:spcBef>
              <a:spcAft>
                <a:spcPct val="0"/>
              </a:spcAft>
              <a:buClr>
                <a:srgbClr val="005596"/>
              </a:buClr>
              <a:buSzTx/>
              <a:buFontTx/>
              <a:buNone/>
              <a:tabLst/>
              <a:defRPr/>
            </a:pPr>
            <a:endParaRPr kumimoji="0" lang="en-US" sz="1400" b="1" i="0" u="none" strike="noStrike" kern="0" cap="none" spc="0" normalizeH="0" baseline="0" noProof="0">
              <a:ln>
                <a:noFill/>
              </a:ln>
              <a:solidFill>
                <a:srgbClr val="00A2E5"/>
              </a:solidFill>
              <a:effectLst/>
              <a:uLnTx/>
              <a:uFillTx/>
              <a:latin typeface="Calibri"/>
              <a:ea typeface="+mn-ea"/>
              <a:cs typeface="+mn-cs"/>
            </a:endParaRPr>
          </a:p>
        </p:txBody>
      </p:sp>
      <p:sp>
        <p:nvSpPr>
          <p:cNvPr id="7" name="Text Placeholder 6"/>
          <p:cNvSpPr>
            <a:spLocks noGrp="1"/>
          </p:cNvSpPr>
          <p:nvPr>
            <p:ph type="body" sz="quarter" idx="11"/>
          </p:nvPr>
        </p:nvSpPr>
        <p:spPr/>
        <p:txBody>
          <a:bodyPr/>
          <a:lstStyle/>
          <a:p>
            <a:r>
              <a:rPr lang="en-US" dirty="0"/>
              <a:t>Principal Wind Energy Consultant</a:t>
            </a:r>
          </a:p>
          <a:p>
            <a:r>
              <a:rPr lang="en-GB" dirty="0"/>
              <a:t>+44 173 785 6383 / +44 7739 909 040  </a:t>
            </a:r>
          </a:p>
          <a:p>
            <a:r>
              <a:rPr lang="en-US" dirty="0">
                <a:hlinkClick r:id="rId4"/>
              </a:rPr>
              <a:t>CliveP@bv.com</a:t>
            </a:r>
            <a:r>
              <a:rPr lang="en-US" dirty="0"/>
              <a:t> </a:t>
            </a:r>
          </a:p>
          <a:p>
            <a:endParaRPr lang="en-US" dirty="0"/>
          </a:p>
        </p:txBody>
      </p:sp>
      <p:sp>
        <p:nvSpPr>
          <p:cNvPr id="6" name="Title 5"/>
          <p:cNvSpPr>
            <a:spLocks noGrp="1"/>
          </p:cNvSpPr>
          <p:nvPr>
            <p:ph type="title"/>
          </p:nvPr>
        </p:nvSpPr>
        <p:spPr/>
        <p:txBody>
          <a:bodyPr/>
          <a:lstStyle/>
          <a:p>
            <a:r>
              <a:rPr lang="en-US" dirty="0"/>
              <a:t>Peter Clive</a:t>
            </a:r>
          </a:p>
        </p:txBody>
      </p:sp>
      <p:sp>
        <p:nvSpPr>
          <p:cNvPr id="4" name="Date Placeholder 3"/>
          <p:cNvSpPr>
            <a:spLocks noGrp="1"/>
          </p:cNvSpPr>
          <p:nvPr>
            <p:ph type="dt" sz="half"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51A598A-EBEF-9A4D-B56B-F7F368892AD2}" type="datetime3">
              <a:rPr kumimoji="0" lang="en-US" sz="1200" b="0" i="0" u="none" strike="noStrike" kern="1200" cap="none" spc="0" normalizeH="0" baseline="0" noProof="0" smtClean="0">
                <a:ln>
                  <a:noFill/>
                </a:ln>
                <a:solidFill>
                  <a:srgbClr val="4D4D4D"/>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dirty="0">
              <a:ln>
                <a:noFill/>
              </a:ln>
              <a:solidFill>
                <a:srgbClr val="4D4D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8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A26CD6-B20A-44E7-979C-7106ED8625CB}"/>
              </a:ext>
            </a:extLst>
          </p:cNvPr>
          <p:cNvSpPr/>
          <p:nvPr/>
        </p:nvSpPr>
        <p:spPr bwMode="auto">
          <a:xfrm>
            <a:off x="4688235" y="273955"/>
            <a:ext cx="7558766" cy="1320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dirty="0">
              <a:ln>
                <a:noFill/>
              </a:ln>
              <a:solidFill>
                <a:srgbClr val="005596"/>
              </a:solidFill>
              <a:effectLst/>
              <a:latin typeface="Calibri" pitchFamily="34" charset="0"/>
            </a:endParaRPr>
          </a:p>
        </p:txBody>
      </p:sp>
      <p:sp>
        <p:nvSpPr>
          <p:cNvPr id="4" name="Text Placeholder 3">
            <a:extLst>
              <a:ext uri="{FF2B5EF4-FFF2-40B4-BE49-F238E27FC236}">
                <a16:creationId xmlns:a16="http://schemas.microsoft.com/office/drawing/2014/main" id="{8D1AE1F1-1A32-4591-8917-3F35BA908490}"/>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7CDA7294-3E85-4C74-A057-7645C7311F37}"/>
              </a:ext>
            </a:extLst>
          </p:cNvPr>
          <p:cNvSpPr>
            <a:spLocks noGrp="1"/>
          </p:cNvSpPr>
          <p:nvPr>
            <p:ph type="body" sz="quarter" idx="22"/>
          </p:nvPr>
        </p:nvSpPr>
        <p:spPr/>
        <p:txBody>
          <a:bodyPr/>
          <a:lstStyle/>
          <a:p>
            <a:endParaRPr lang="en-US"/>
          </a:p>
        </p:txBody>
      </p:sp>
      <p:sp>
        <p:nvSpPr>
          <p:cNvPr id="22533" name="Rectangle 11"/>
          <p:cNvSpPr>
            <a:spLocks noGrp="1" noChangeArrowheads="1"/>
          </p:cNvSpPr>
          <p:nvPr>
            <p:ph type="title"/>
          </p:nvPr>
        </p:nvSpPr>
        <p:spPr>
          <a:xfrm>
            <a:off x="5094513" y="659263"/>
            <a:ext cx="6570421" cy="1180420"/>
          </a:xfrm>
        </p:spPr>
        <p:txBody>
          <a:bodyPr/>
          <a:lstStyle/>
          <a:p>
            <a:r>
              <a:rPr lang="en-US" dirty="0">
                <a:solidFill>
                  <a:schemeClr val="bg1"/>
                </a:solidFill>
              </a:rPr>
              <a:t>COVER ALL MAJOR Renewable and Alternative Energy TECHNOLOGIES</a:t>
            </a:r>
          </a:p>
        </p:txBody>
      </p:sp>
      <p:sp>
        <p:nvSpPr>
          <p:cNvPr id="2" name="Date Placeholder 1"/>
          <p:cNvSpPr>
            <a:spLocks noGrp="1"/>
          </p:cNvSpPr>
          <p:nvPr>
            <p:ph type="dt" sz="half" idx="23"/>
          </p:nvPr>
        </p:nvSpPr>
        <p:spPr/>
        <p:txBody>
          <a:bodyPr/>
          <a:lstStyle/>
          <a:p>
            <a:endParaRPr lang="en-US" dirty="0"/>
          </a:p>
        </p:txBody>
      </p:sp>
      <p:pic>
        <p:nvPicPr>
          <p:cNvPr id="18" name="Picture 17">
            <a:extLst>
              <a:ext uri="{FF2B5EF4-FFF2-40B4-BE49-F238E27FC236}">
                <a16:creationId xmlns:a16="http://schemas.microsoft.com/office/drawing/2014/main" id="{786049CA-02B6-4CE3-B971-1E64B4A4F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826" y="1740727"/>
            <a:ext cx="5491190" cy="2720406"/>
          </a:xfrm>
          <a:prstGeom prst="rect">
            <a:avLst/>
          </a:prstGeom>
        </p:spPr>
      </p:pic>
      <p:sp>
        <p:nvSpPr>
          <p:cNvPr id="7" name="Picture Placeholder 6">
            <a:extLst>
              <a:ext uri="{FF2B5EF4-FFF2-40B4-BE49-F238E27FC236}">
                <a16:creationId xmlns:a16="http://schemas.microsoft.com/office/drawing/2014/main" id="{87998DDA-B20C-4C92-8F45-983ED149FDB9}"/>
              </a:ext>
            </a:extLst>
          </p:cNvPr>
          <p:cNvSpPr>
            <a:spLocks noGrp="1"/>
          </p:cNvSpPr>
          <p:nvPr>
            <p:ph type="pic" idx="12"/>
          </p:nvPr>
        </p:nvSpPr>
        <p:spPr/>
      </p:sp>
      <p:pic>
        <p:nvPicPr>
          <p:cNvPr id="11" name="Picture 10">
            <a:extLst>
              <a:ext uri="{FF2B5EF4-FFF2-40B4-BE49-F238E27FC236}">
                <a16:creationId xmlns:a16="http://schemas.microsoft.com/office/drawing/2014/main" id="{DD2A1FEA-073B-41F3-A3BA-891A7DA203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0"/>
            <a:ext cx="4783015" cy="6858000"/>
          </a:xfrm>
          <a:prstGeom prst="rect">
            <a:avLst/>
          </a:prstGeom>
        </p:spPr>
      </p:pic>
      <p:pic>
        <p:nvPicPr>
          <p:cNvPr id="8" name="Picture 7">
            <a:extLst>
              <a:ext uri="{FF2B5EF4-FFF2-40B4-BE49-F238E27FC236}">
                <a16:creationId xmlns:a16="http://schemas.microsoft.com/office/drawing/2014/main" id="{0DB513DE-9581-498A-8F78-13230A58B3D7}"/>
              </a:ext>
            </a:extLst>
          </p:cNvPr>
          <p:cNvPicPr>
            <a:picLocks noChangeAspect="1"/>
          </p:cNvPicPr>
          <p:nvPr/>
        </p:nvPicPr>
        <p:blipFill>
          <a:blip r:embed="rId5"/>
          <a:stretch>
            <a:fillRect/>
          </a:stretch>
        </p:blipFill>
        <p:spPr>
          <a:xfrm>
            <a:off x="5387825" y="4668034"/>
            <a:ext cx="2907089" cy="2195487"/>
          </a:xfrm>
          <a:prstGeom prst="rect">
            <a:avLst/>
          </a:prstGeom>
        </p:spPr>
      </p:pic>
      <p:cxnSp>
        <p:nvCxnSpPr>
          <p:cNvPr id="12" name="Straight Connector 11">
            <a:extLst>
              <a:ext uri="{FF2B5EF4-FFF2-40B4-BE49-F238E27FC236}">
                <a16:creationId xmlns:a16="http://schemas.microsoft.com/office/drawing/2014/main" id="{FA3D63FC-5171-4C18-B6E6-A574EA79971B}"/>
              </a:ext>
            </a:extLst>
          </p:cNvPr>
          <p:cNvCxnSpPr/>
          <p:nvPr/>
        </p:nvCxnSpPr>
        <p:spPr>
          <a:xfrm>
            <a:off x="5094513" y="4461133"/>
            <a:ext cx="6909918" cy="0"/>
          </a:xfrm>
          <a:prstGeom prst="line">
            <a:avLst/>
          </a:prstGeom>
          <a:ln w="57150"/>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488C0A8A-FF11-49F4-8CA2-CE7AD2EA05FC}"/>
              </a:ext>
            </a:extLst>
          </p:cNvPr>
          <p:cNvPicPr>
            <a:picLocks noChangeAspect="1"/>
          </p:cNvPicPr>
          <p:nvPr/>
        </p:nvPicPr>
        <p:blipFill rotWithShape="1">
          <a:blip r:embed="rId6"/>
          <a:srcRect l="8969" r="9900" b="3449"/>
          <a:stretch/>
        </p:blipFill>
        <p:spPr>
          <a:xfrm>
            <a:off x="8882743" y="4518387"/>
            <a:ext cx="2782192" cy="2339613"/>
          </a:xfrm>
          <a:prstGeom prst="rect">
            <a:avLst/>
          </a:prstGeom>
        </p:spPr>
      </p:pic>
    </p:spTree>
    <p:extLst>
      <p:ext uri="{BB962C8B-B14F-4D97-AF65-F5344CB8AC3E}">
        <p14:creationId xmlns:p14="http://schemas.microsoft.com/office/powerpoint/2010/main" val="10695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1108" y="1516243"/>
            <a:ext cx="6125309" cy="3825513"/>
          </a:xfrm>
        </p:spPr>
        <p:txBody>
          <a:bodyPr/>
          <a:lstStyle/>
          <a:p>
            <a:r>
              <a:rPr lang="en-GB" sz="3600" dirty="0">
                <a:latin typeface="+mn-lt"/>
              </a:rPr>
              <a:t>The elephant in the room: </a:t>
            </a:r>
            <a:br>
              <a:rPr lang="en-GB" sz="3600" dirty="0">
                <a:latin typeface="+mn-lt"/>
              </a:rPr>
            </a:br>
            <a:br>
              <a:rPr lang="en-GB" sz="3600" dirty="0">
                <a:latin typeface="+mn-lt"/>
              </a:rPr>
            </a:br>
            <a:r>
              <a:rPr lang="en-GB" sz="3600" dirty="0">
                <a:latin typeface="+mn-lt"/>
              </a:rPr>
              <a:t>"Insured losses have risen five-fold in the past three decades"</a:t>
            </a:r>
            <a:br>
              <a:rPr lang="en-GB" sz="3600" dirty="0">
                <a:latin typeface="+mn-lt"/>
              </a:rPr>
            </a:br>
            <a:br>
              <a:rPr lang="en-GB" sz="3600" dirty="0">
                <a:latin typeface="+mn-lt"/>
              </a:rPr>
            </a:br>
            <a:r>
              <a:rPr lang="en-GB" sz="3600" dirty="0">
                <a:latin typeface="+mn-lt"/>
              </a:rPr>
              <a:t>"Carbon emissions have to decline [...] This requires a massive reallocation of capital"</a:t>
            </a:r>
            <a:endParaRPr lang="en-US" sz="3600" dirty="0">
              <a:latin typeface="+mn-lt"/>
            </a:endParaRPr>
          </a:p>
        </p:txBody>
      </p:sp>
      <p:sp>
        <p:nvSpPr>
          <p:cNvPr id="4" name="Slide Number Placeholder 3"/>
          <p:cNvSpPr>
            <a:spLocks noGrp="1"/>
          </p:cNvSpPr>
          <p:nvPr>
            <p:ph type="sldNum" sz="quarter" idx="4"/>
          </p:nvPr>
        </p:nvSpPr>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FFFFFF"/>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4</a:t>
            </a:fld>
            <a:endParaRPr kumimoji="0" lang="en-US" sz="900" b="1" i="0" u="none" strike="noStrike" kern="1200" cap="none" spc="0" normalizeH="0" baseline="0" noProof="0" dirty="0">
              <a:ln>
                <a:noFill/>
              </a:ln>
              <a:solidFill>
                <a:srgbClr val="FFFFFF"/>
              </a:solidFill>
              <a:effectLst/>
              <a:uLnTx/>
              <a:uFillTx/>
              <a:latin typeface="Calibri" panose="020F0502020204030204"/>
            </a:endParaRPr>
          </a:p>
        </p:txBody>
      </p:sp>
      <p:pic>
        <p:nvPicPr>
          <p:cNvPr id="3" name="Picture 2">
            <a:extLst>
              <a:ext uri="{FF2B5EF4-FFF2-40B4-BE49-F238E27FC236}">
                <a16:creationId xmlns:a16="http://schemas.microsoft.com/office/drawing/2014/main" id="{E4B115F1-E209-4323-A1A8-01284C30A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20" y="981075"/>
            <a:ext cx="4114800" cy="4895850"/>
          </a:xfrm>
          <a:prstGeom prst="rect">
            <a:avLst/>
          </a:prstGeom>
        </p:spPr>
      </p:pic>
      <p:sp>
        <p:nvSpPr>
          <p:cNvPr id="2" name="TextBox 1">
            <a:extLst>
              <a:ext uri="{FF2B5EF4-FFF2-40B4-BE49-F238E27FC236}">
                <a16:creationId xmlns:a16="http://schemas.microsoft.com/office/drawing/2014/main" id="{2ED978FA-F0D9-486E-90E1-BAB03577D84E}"/>
              </a:ext>
            </a:extLst>
          </p:cNvPr>
          <p:cNvSpPr txBox="1"/>
          <p:nvPr/>
        </p:nvSpPr>
        <p:spPr>
          <a:xfrm>
            <a:off x="351108" y="5977955"/>
            <a:ext cx="10987451" cy="600164"/>
          </a:xfrm>
          <a:prstGeom prst="rect">
            <a:avLst/>
          </a:prstGeom>
          <a:noFill/>
        </p:spPr>
        <p:txBody>
          <a:bodyPr wrap="square" rtlCol="0">
            <a:spAutoFit/>
          </a:bodyPr>
          <a:lstStyle/>
          <a:p>
            <a:r>
              <a:rPr lang="en-GB" sz="1100" dirty="0">
                <a:solidFill>
                  <a:schemeClr val="bg1"/>
                </a:solidFill>
              </a:rPr>
              <a:t>("Open letter on climate-related financial risks,” 17 April 2019</a:t>
            </a:r>
          </a:p>
          <a:p>
            <a:r>
              <a:rPr lang="en-GB" sz="1100" dirty="0">
                <a:solidFill>
                  <a:schemeClr val="bg1"/>
                </a:solidFill>
              </a:rPr>
              <a:t>Mark Carney (Governor of Bank of England), François </a:t>
            </a:r>
            <a:r>
              <a:rPr lang="en-GB" sz="1100" dirty="0" err="1">
                <a:solidFill>
                  <a:schemeClr val="bg1"/>
                </a:solidFill>
              </a:rPr>
              <a:t>Villeroy</a:t>
            </a:r>
            <a:r>
              <a:rPr lang="en-GB" sz="1100" dirty="0">
                <a:solidFill>
                  <a:schemeClr val="bg1"/>
                </a:solidFill>
              </a:rPr>
              <a:t> de </a:t>
            </a:r>
            <a:r>
              <a:rPr lang="en-GB" sz="1100" dirty="0" err="1">
                <a:solidFill>
                  <a:schemeClr val="bg1"/>
                </a:solidFill>
              </a:rPr>
              <a:t>Galhau</a:t>
            </a:r>
            <a:r>
              <a:rPr lang="en-GB" sz="1100" dirty="0">
                <a:solidFill>
                  <a:schemeClr val="bg1"/>
                </a:solidFill>
              </a:rPr>
              <a:t> (Governor of Banque de France) and Frank </a:t>
            </a:r>
            <a:r>
              <a:rPr lang="en-GB" sz="1100" dirty="0" err="1">
                <a:solidFill>
                  <a:schemeClr val="bg1"/>
                </a:solidFill>
              </a:rPr>
              <a:t>Elderson</a:t>
            </a:r>
            <a:r>
              <a:rPr lang="en-GB" sz="1100" dirty="0">
                <a:solidFill>
                  <a:schemeClr val="bg1"/>
                </a:solidFill>
              </a:rPr>
              <a:t> (Chair of the Network for Greening the Financial Services), https://www.bankofengland.co.uk/news/2019/april/open-letter-on-climate-related-financial-risks)</a:t>
            </a:r>
          </a:p>
        </p:txBody>
      </p:sp>
    </p:spTree>
    <p:extLst>
      <p:ext uri="{BB962C8B-B14F-4D97-AF65-F5344CB8AC3E}">
        <p14:creationId xmlns:p14="http://schemas.microsoft.com/office/powerpoint/2010/main" val="33276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3081" y="603257"/>
            <a:ext cx="7470132" cy="1143000"/>
          </a:xfrm>
        </p:spPr>
        <p:txBody>
          <a:bodyPr/>
          <a:lstStyle/>
          <a:p>
            <a:r>
              <a:rPr lang="en-US" dirty="0"/>
              <a:t>The Challenge</a:t>
            </a:r>
          </a:p>
        </p:txBody>
      </p:sp>
      <p:sp>
        <p:nvSpPr>
          <p:cNvPr id="7" name="Text Placeholder 6"/>
          <p:cNvSpPr>
            <a:spLocks noGrp="1"/>
          </p:cNvSpPr>
          <p:nvPr>
            <p:ph type="body" sz="quarter" idx="15"/>
          </p:nvPr>
        </p:nvSpPr>
        <p:spPr>
          <a:xfrm>
            <a:off x="4263081" y="1746257"/>
            <a:ext cx="7470132" cy="5002886"/>
          </a:xfrm>
        </p:spPr>
        <p:txBody>
          <a:bodyPr/>
          <a:lstStyle/>
          <a:p>
            <a:r>
              <a:rPr lang="en-GB" dirty="0">
                <a:solidFill>
                  <a:schemeClr val="bg1"/>
                </a:solidFill>
              </a:rPr>
              <a:t>IRENA reports global renewables increased by 0.17 TW in 2018</a:t>
            </a:r>
          </a:p>
          <a:p>
            <a:pPr lvl="1"/>
            <a:r>
              <a:rPr lang="en-GB" dirty="0">
                <a:solidFill>
                  <a:schemeClr val="bg1"/>
                </a:solidFill>
              </a:rPr>
              <a:t>They advise a 6-fold increase in this rate is required</a:t>
            </a:r>
          </a:p>
          <a:p>
            <a:pPr lvl="1"/>
            <a:r>
              <a:rPr lang="en-GB" dirty="0">
                <a:solidFill>
                  <a:schemeClr val="bg1"/>
                </a:solidFill>
              </a:rPr>
              <a:t>That equates to 1 TW of new renewables per annum, or &gt; 10 TW by 2030</a:t>
            </a:r>
          </a:p>
          <a:p>
            <a:r>
              <a:rPr lang="en-GB" dirty="0">
                <a:solidFill>
                  <a:schemeClr val="bg1"/>
                </a:solidFill>
              </a:rPr>
              <a:t>But a 6-fold increase in not possible overnight:</a:t>
            </a:r>
          </a:p>
          <a:p>
            <a:pPr lvl="1"/>
            <a:r>
              <a:rPr lang="en-GB" dirty="0">
                <a:solidFill>
                  <a:schemeClr val="bg1"/>
                </a:solidFill>
              </a:rPr>
              <a:t>A 40% increase year on year takes us to </a:t>
            </a:r>
          </a:p>
          <a:p>
            <a:pPr lvl="2"/>
            <a:r>
              <a:rPr lang="en-GB" dirty="0">
                <a:solidFill>
                  <a:schemeClr val="bg1"/>
                </a:solidFill>
              </a:rPr>
              <a:t>A 10-fold increase by 2025</a:t>
            </a:r>
          </a:p>
          <a:p>
            <a:pPr lvl="2"/>
            <a:r>
              <a:rPr lang="en-GB" dirty="0">
                <a:solidFill>
                  <a:schemeClr val="bg1"/>
                </a:solidFill>
              </a:rPr>
              <a:t>&gt; 10 TW of new renewables by 2030</a:t>
            </a:r>
          </a:p>
          <a:p>
            <a:r>
              <a:rPr lang="en-GB" dirty="0">
                <a:solidFill>
                  <a:schemeClr val="bg1"/>
                </a:solidFill>
              </a:rPr>
              <a:t>How do we unlock the necessary investment?</a:t>
            </a:r>
            <a:endParaRPr lang="en-US" dirty="0">
              <a:solidFill>
                <a:schemeClr val="bg1"/>
              </a:solidFill>
            </a:endParaRPr>
          </a:p>
        </p:txBody>
      </p:sp>
      <p:sp>
        <p:nvSpPr>
          <p:cNvPr id="12" name="Slide Number Placeholder 11"/>
          <p:cNvSpPr>
            <a:spLocks noGrp="1"/>
          </p:cNvSpPr>
          <p:nvPr>
            <p:ph type="sldNum" sz="quarter" idx="4"/>
          </p:nvPr>
        </p:nvSpPr>
        <p:spPr>
          <a:xfrm>
            <a:off x="11515090" y="6508870"/>
            <a:ext cx="5770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chemeClr val="bg1"/>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5</a:t>
            </a:fld>
            <a:endParaRPr kumimoji="0" lang="en-US" sz="900" b="1" i="0" u="none" strike="noStrike" kern="1200" cap="none" spc="0" normalizeH="0" baseline="0" noProof="0" dirty="0">
              <a:ln>
                <a:noFill/>
              </a:ln>
              <a:solidFill>
                <a:schemeClr val="bg1"/>
              </a:solidFill>
              <a:effectLst/>
              <a:uLnTx/>
              <a:uFillTx/>
              <a:latin typeface="Calibri" panose="020F0502020204030204"/>
            </a:endParaRPr>
          </a:p>
        </p:txBody>
      </p:sp>
      <p:pic>
        <p:nvPicPr>
          <p:cNvPr id="3" name="Picture 2">
            <a:extLst>
              <a:ext uri="{FF2B5EF4-FFF2-40B4-BE49-F238E27FC236}">
                <a16:creationId xmlns:a16="http://schemas.microsoft.com/office/drawing/2014/main" id="{CEEB01BB-6444-44BB-88B6-32372BA5F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91232" cy="6858000"/>
          </a:xfrm>
          <a:prstGeom prst="rect">
            <a:avLst/>
          </a:prstGeom>
        </p:spPr>
      </p:pic>
    </p:spTree>
    <p:extLst>
      <p:ext uri="{BB962C8B-B14F-4D97-AF65-F5344CB8AC3E}">
        <p14:creationId xmlns:p14="http://schemas.microsoft.com/office/powerpoint/2010/main" val="213914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Innovation Constellation</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6</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pic>
        <p:nvPicPr>
          <p:cNvPr id="5" name="Picture 4">
            <a:extLst>
              <a:ext uri="{FF2B5EF4-FFF2-40B4-BE49-F238E27FC236}">
                <a16:creationId xmlns:a16="http://schemas.microsoft.com/office/drawing/2014/main" id="{EC1F0521-84C0-4C06-A75F-34F84A1C962C}"/>
              </a:ext>
            </a:extLst>
          </p:cNvPr>
          <p:cNvPicPr>
            <a:picLocks noChangeAspect="1"/>
          </p:cNvPicPr>
          <p:nvPr/>
        </p:nvPicPr>
        <p:blipFill>
          <a:blip r:embed="rId3"/>
          <a:stretch>
            <a:fillRect/>
          </a:stretch>
        </p:blipFill>
        <p:spPr>
          <a:xfrm>
            <a:off x="-1" y="893"/>
            <a:ext cx="12188825" cy="6856214"/>
          </a:xfrm>
          <a:prstGeom prst="rect">
            <a:avLst/>
          </a:prstGeom>
        </p:spPr>
      </p:pic>
      <p:cxnSp>
        <p:nvCxnSpPr>
          <p:cNvPr id="9" name="Straight Arrow Connector 8">
            <a:extLst>
              <a:ext uri="{FF2B5EF4-FFF2-40B4-BE49-F238E27FC236}">
                <a16:creationId xmlns:a16="http://schemas.microsoft.com/office/drawing/2014/main" id="{03F4FF26-5780-428E-8E99-5CCEE38956D0}"/>
              </a:ext>
            </a:extLst>
          </p:cNvPr>
          <p:cNvCxnSpPr>
            <a:cxnSpLocks/>
          </p:cNvCxnSpPr>
          <p:nvPr/>
        </p:nvCxnSpPr>
        <p:spPr bwMode="auto">
          <a:xfrm flipV="1">
            <a:off x="10071462" y="1286691"/>
            <a:ext cx="0" cy="4284617"/>
          </a:xfrm>
          <a:prstGeom prst="straightConnector1">
            <a:avLst/>
          </a:prstGeom>
          <a:noFill/>
          <a:ln w="38100" cap="flat" cmpd="sng" algn="ctr">
            <a:solidFill>
              <a:schemeClr val="bg1"/>
            </a:solidFill>
            <a:prstDash val="solid"/>
            <a:round/>
            <a:headEnd type="stealth" w="lg" len="lg"/>
            <a:tailEnd type="stealth" w="lg" len="lg"/>
          </a:ln>
          <a:effectLst/>
        </p:spPr>
      </p:cxnSp>
      <p:cxnSp>
        <p:nvCxnSpPr>
          <p:cNvPr id="13" name="Straight Arrow Connector 12">
            <a:extLst>
              <a:ext uri="{FF2B5EF4-FFF2-40B4-BE49-F238E27FC236}">
                <a16:creationId xmlns:a16="http://schemas.microsoft.com/office/drawing/2014/main" id="{98599693-6316-48B8-A371-DAAD6B84C7E8}"/>
              </a:ext>
            </a:extLst>
          </p:cNvPr>
          <p:cNvCxnSpPr>
            <a:cxnSpLocks/>
          </p:cNvCxnSpPr>
          <p:nvPr/>
        </p:nvCxnSpPr>
        <p:spPr bwMode="auto">
          <a:xfrm flipV="1">
            <a:off x="1288868" y="5723708"/>
            <a:ext cx="8599715" cy="1"/>
          </a:xfrm>
          <a:prstGeom prst="straightConnector1">
            <a:avLst/>
          </a:prstGeom>
          <a:noFill/>
          <a:ln w="38100" cap="flat" cmpd="sng" algn="ctr">
            <a:solidFill>
              <a:schemeClr val="bg1"/>
            </a:solidFill>
            <a:prstDash val="solid"/>
            <a:round/>
            <a:headEnd type="stealth" w="lg" len="lg"/>
            <a:tailEnd type="stealth" w="lg" len="lg"/>
          </a:ln>
          <a:effectLst/>
        </p:spPr>
      </p:cxnSp>
      <p:sp>
        <p:nvSpPr>
          <p:cNvPr id="15" name="TextBox 14">
            <a:extLst>
              <a:ext uri="{FF2B5EF4-FFF2-40B4-BE49-F238E27FC236}">
                <a16:creationId xmlns:a16="http://schemas.microsoft.com/office/drawing/2014/main" id="{D5CAE9A4-A4CC-4901-A6E8-B5F8A535CCBA}"/>
              </a:ext>
            </a:extLst>
          </p:cNvPr>
          <p:cNvSpPr txBox="1"/>
          <p:nvPr/>
        </p:nvSpPr>
        <p:spPr>
          <a:xfrm>
            <a:off x="3788228" y="5828742"/>
            <a:ext cx="4328044" cy="461665"/>
          </a:xfrm>
          <a:prstGeom prst="rect">
            <a:avLst/>
          </a:prstGeom>
          <a:noFill/>
        </p:spPr>
        <p:txBody>
          <a:bodyPr wrap="none" rtlCol="0">
            <a:spAutoFit/>
          </a:bodyPr>
          <a:lstStyle/>
          <a:p>
            <a:r>
              <a:rPr lang="en-GB" dirty="0">
                <a:solidFill>
                  <a:schemeClr val="bg1"/>
                </a:solidFill>
              </a:rPr>
              <a:t>Technology Readiness Level (TRL)</a:t>
            </a:r>
          </a:p>
        </p:txBody>
      </p:sp>
      <p:sp>
        <p:nvSpPr>
          <p:cNvPr id="16" name="TextBox 15">
            <a:extLst>
              <a:ext uri="{FF2B5EF4-FFF2-40B4-BE49-F238E27FC236}">
                <a16:creationId xmlns:a16="http://schemas.microsoft.com/office/drawing/2014/main" id="{124F9120-4FF9-4FD7-8F16-6DCF2477652F}"/>
              </a:ext>
            </a:extLst>
          </p:cNvPr>
          <p:cNvSpPr txBox="1"/>
          <p:nvPr/>
        </p:nvSpPr>
        <p:spPr>
          <a:xfrm rot="5400000">
            <a:off x="8505853" y="3046275"/>
            <a:ext cx="4350165" cy="830997"/>
          </a:xfrm>
          <a:prstGeom prst="rect">
            <a:avLst/>
          </a:prstGeom>
          <a:noFill/>
        </p:spPr>
        <p:txBody>
          <a:bodyPr wrap="none" rtlCol="0">
            <a:spAutoFit/>
          </a:bodyPr>
          <a:lstStyle/>
          <a:p>
            <a:pPr algn="ctr"/>
            <a:r>
              <a:rPr lang="en-GB" dirty="0">
                <a:solidFill>
                  <a:schemeClr val="bg1"/>
                </a:solidFill>
              </a:rPr>
              <a:t>Organisation type</a:t>
            </a:r>
          </a:p>
          <a:p>
            <a:pPr algn="ctr"/>
            <a:r>
              <a:rPr lang="en-GB" dirty="0">
                <a:solidFill>
                  <a:schemeClr val="bg1"/>
                </a:solidFill>
              </a:rPr>
              <a:t>(University / RTO / Company etc.)</a:t>
            </a:r>
          </a:p>
        </p:txBody>
      </p:sp>
      <p:sp>
        <p:nvSpPr>
          <p:cNvPr id="17" name="Title 5">
            <a:extLst>
              <a:ext uri="{FF2B5EF4-FFF2-40B4-BE49-F238E27FC236}">
                <a16:creationId xmlns:a16="http://schemas.microsoft.com/office/drawing/2014/main" id="{D904DAEF-0BC3-4760-8A60-0B6397CFCB17}"/>
              </a:ext>
            </a:extLst>
          </p:cNvPr>
          <p:cNvSpPr txBox="1">
            <a:spLocks/>
          </p:cNvSpPr>
          <p:nvPr/>
        </p:nvSpPr>
        <p:spPr>
          <a:xfrm>
            <a:off x="457200" y="604800"/>
            <a:ext cx="1127614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200" b="1" i="0" u="none" strike="noStrike" kern="1200" cap="none" spc="0" normalizeH="0" baseline="0" noProof="0" dirty="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a:lstStyle>
          <a:p>
            <a:pPr defTabSz="914400"/>
            <a:r>
              <a:rPr lang="en-GB" dirty="0">
                <a:solidFill>
                  <a:schemeClr val="bg1"/>
                </a:solidFill>
              </a:rPr>
              <a:t>The Innovation Constellation</a:t>
            </a:r>
          </a:p>
        </p:txBody>
      </p:sp>
    </p:spTree>
    <p:extLst>
      <p:ext uri="{BB962C8B-B14F-4D97-AF65-F5344CB8AC3E}">
        <p14:creationId xmlns:p14="http://schemas.microsoft.com/office/powerpoint/2010/main" val="74686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Innovation Constellation</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7</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pic>
        <p:nvPicPr>
          <p:cNvPr id="5" name="Picture 4">
            <a:extLst>
              <a:ext uri="{FF2B5EF4-FFF2-40B4-BE49-F238E27FC236}">
                <a16:creationId xmlns:a16="http://schemas.microsoft.com/office/drawing/2014/main" id="{EC1F0521-84C0-4C06-A75F-34F84A1C962C}"/>
              </a:ext>
            </a:extLst>
          </p:cNvPr>
          <p:cNvPicPr>
            <a:picLocks noChangeAspect="1"/>
          </p:cNvPicPr>
          <p:nvPr/>
        </p:nvPicPr>
        <p:blipFill>
          <a:blip r:embed="rId3"/>
          <a:stretch>
            <a:fillRect/>
          </a:stretch>
        </p:blipFill>
        <p:spPr>
          <a:xfrm>
            <a:off x="-1" y="893"/>
            <a:ext cx="12188825" cy="6856214"/>
          </a:xfrm>
          <a:prstGeom prst="rect">
            <a:avLst/>
          </a:prstGeom>
        </p:spPr>
      </p:pic>
      <p:cxnSp>
        <p:nvCxnSpPr>
          <p:cNvPr id="9" name="Straight Arrow Connector 8">
            <a:extLst>
              <a:ext uri="{FF2B5EF4-FFF2-40B4-BE49-F238E27FC236}">
                <a16:creationId xmlns:a16="http://schemas.microsoft.com/office/drawing/2014/main" id="{03F4FF26-5780-428E-8E99-5CCEE38956D0}"/>
              </a:ext>
            </a:extLst>
          </p:cNvPr>
          <p:cNvCxnSpPr>
            <a:cxnSpLocks/>
          </p:cNvCxnSpPr>
          <p:nvPr/>
        </p:nvCxnSpPr>
        <p:spPr bwMode="auto">
          <a:xfrm flipV="1">
            <a:off x="10071462" y="1286691"/>
            <a:ext cx="0" cy="4284617"/>
          </a:xfrm>
          <a:prstGeom prst="straightConnector1">
            <a:avLst/>
          </a:prstGeom>
          <a:noFill/>
          <a:ln w="38100" cap="flat" cmpd="sng" algn="ctr">
            <a:solidFill>
              <a:schemeClr val="bg1"/>
            </a:solidFill>
            <a:prstDash val="solid"/>
            <a:round/>
            <a:headEnd type="stealth" w="lg" len="lg"/>
            <a:tailEnd type="stealth" w="lg" len="lg"/>
          </a:ln>
          <a:effectLst/>
        </p:spPr>
      </p:cxnSp>
      <p:cxnSp>
        <p:nvCxnSpPr>
          <p:cNvPr id="13" name="Straight Arrow Connector 12">
            <a:extLst>
              <a:ext uri="{FF2B5EF4-FFF2-40B4-BE49-F238E27FC236}">
                <a16:creationId xmlns:a16="http://schemas.microsoft.com/office/drawing/2014/main" id="{98599693-6316-48B8-A371-DAAD6B84C7E8}"/>
              </a:ext>
            </a:extLst>
          </p:cNvPr>
          <p:cNvCxnSpPr>
            <a:cxnSpLocks/>
          </p:cNvCxnSpPr>
          <p:nvPr/>
        </p:nvCxnSpPr>
        <p:spPr bwMode="auto">
          <a:xfrm flipV="1">
            <a:off x="1288868" y="5723708"/>
            <a:ext cx="8599715" cy="1"/>
          </a:xfrm>
          <a:prstGeom prst="straightConnector1">
            <a:avLst/>
          </a:prstGeom>
          <a:noFill/>
          <a:ln w="38100" cap="flat" cmpd="sng" algn="ctr">
            <a:solidFill>
              <a:schemeClr val="bg1"/>
            </a:solidFill>
            <a:prstDash val="solid"/>
            <a:round/>
            <a:headEnd type="stealth" w="lg" len="lg"/>
            <a:tailEnd type="stealth" w="lg" len="lg"/>
          </a:ln>
          <a:effectLst/>
        </p:spPr>
      </p:cxnSp>
      <p:sp>
        <p:nvSpPr>
          <p:cNvPr id="15" name="TextBox 14">
            <a:extLst>
              <a:ext uri="{FF2B5EF4-FFF2-40B4-BE49-F238E27FC236}">
                <a16:creationId xmlns:a16="http://schemas.microsoft.com/office/drawing/2014/main" id="{D5CAE9A4-A4CC-4901-A6E8-B5F8A535CCBA}"/>
              </a:ext>
            </a:extLst>
          </p:cNvPr>
          <p:cNvSpPr txBox="1"/>
          <p:nvPr/>
        </p:nvSpPr>
        <p:spPr>
          <a:xfrm>
            <a:off x="3788228" y="5828742"/>
            <a:ext cx="4328044" cy="461665"/>
          </a:xfrm>
          <a:prstGeom prst="rect">
            <a:avLst/>
          </a:prstGeom>
          <a:noFill/>
        </p:spPr>
        <p:txBody>
          <a:bodyPr wrap="none" rtlCol="0">
            <a:spAutoFit/>
          </a:bodyPr>
          <a:lstStyle/>
          <a:p>
            <a:r>
              <a:rPr lang="en-GB" dirty="0">
                <a:solidFill>
                  <a:schemeClr val="bg1"/>
                </a:solidFill>
              </a:rPr>
              <a:t>Technology Readiness Level (TRL)</a:t>
            </a:r>
          </a:p>
        </p:txBody>
      </p:sp>
      <p:sp>
        <p:nvSpPr>
          <p:cNvPr id="16" name="TextBox 15">
            <a:extLst>
              <a:ext uri="{FF2B5EF4-FFF2-40B4-BE49-F238E27FC236}">
                <a16:creationId xmlns:a16="http://schemas.microsoft.com/office/drawing/2014/main" id="{124F9120-4FF9-4FD7-8F16-6DCF2477652F}"/>
              </a:ext>
            </a:extLst>
          </p:cNvPr>
          <p:cNvSpPr txBox="1"/>
          <p:nvPr/>
        </p:nvSpPr>
        <p:spPr>
          <a:xfrm rot="5400000">
            <a:off x="8505853" y="3046275"/>
            <a:ext cx="4350165" cy="830997"/>
          </a:xfrm>
          <a:prstGeom prst="rect">
            <a:avLst/>
          </a:prstGeom>
          <a:noFill/>
        </p:spPr>
        <p:txBody>
          <a:bodyPr wrap="none" rtlCol="0">
            <a:spAutoFit/>
          </a:bodyPr>
          <a:lstStyle/>
          <a:p>
            <a:pPr algn="ctr"/>
            <a:r>
              <a:rPr lang="en-GB" dirty="0">
                <a:solidFill>
                  <a:schemeClr val="bg1"/>
                </a:solidFill>
              </a:rPr>
              <a:t>Organisation type</a:t>
            </a:r>
          </a:p>
          <a:p>
            <a:pPr algn="ctr"/>
            <a:r>
              <a:rPr lang="en-GB" dirty="0">
                <a:solidFill>
                  <a:schemeClr val="bg1"/>
                </a:solidFill>
              </a:rPr>
              <a:t>(University / RTO / Company etc.)</a:t>
            </a:r>
          </a:p>
        </p:txBody>
      </p:sp>
      <p:sp>
        <p:nvSpPr>
          <p:cNvPr id="17" name="Title 5">
            <a:extLst>
              <a:ext uri="{FF2B5EF4-FFF2-40B4-BE49-F238E27FC236}">
                <a16:creationId xmlns:a16="http://schemas.microsoft.com/office/drawing/2014/main" id="{D904DAEF-0BC3-4760-8A60-0B6397CFCB17}"/>
              </a:ext>
            </a:extLst>
          </p:cNvPr>
          <p:cNvSpPr txBox="1">
            <a:spLocks/>
          </p:cNvSpPr>
          <p:nvPr/>
        </p:nvSpPr>
        <p:spPr>
          <a:xfrm>
            <a:off x="457200" y="604800"/>
            <a:ext cx="1127614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200" b="1" i="0" u="none" strike="noStrike" kern="1200" cap="none" spc="0" normalizeH="0" baseline="0" noProof="0" dirty="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a:lstStyle>
          <a:p>
            <a:pPr defTabSz="914400"/>
            <a:r>
              <a:rPr lang="en-GB" dirty="0">
                <a:solidFill>
                  <a:schemeClr val="bg1"/>
                </a:solidFill>
              </a:rPr>
              <a:t>The Innovation Constellation</a:t>
            </a:r>
          </a:p>
        </p:txBody>
      </p:sp>
      <p:sp>
        <p:nvSpPr>
          <p:cNvPr id="10" name="Text Placeholder 6">
            <a:extLst>
              <a:ext uri="{FF2B5EF4-FFF2-40B4-BE49-F238E27FC236}">
                <a16:creationId xmlns:a16="http://schemas.microsoft.com/office/drawing/2014/main" id="{DA1B136D-D7C1-46C2-85AB-88E61A85C0AA}"/>
              </a:ext>
            </a:extLst>
          </p:cNvPr>
          <p:cNvSpPr>
            <a:spLocks noGrp="1"/>
          </p:cNvSpPr>
          <p:nvPr>
            <p:ph type="body" sz="quarter" idx="15"/>
          </p:nvPr>
        </p:nvSpPr>
        <p:spPr>
          <a:xfrm>
            <a:off x="1275305" y="2333381"/>
            <a:ext cx="8884330" cy="4234716"/>
          </a:xfrm>
        </p:spPr>
        <p:txBody>
          <a:bodyPr/>
          <a:lstStyle/>
          <a:p>
            <a:pPr>
              <a:buClr>
                <a:schemeClr val="bg1"/>
              </a:buClr>
            </a:pPr>
            <a:r>
              <a:rPr lang="en-GB" sz="2800" dirty="0">
                <a:solidFill>
                  <a:schemeClr val="bg1"/>
                </a:solidFill>
              </a:rPr>
              <a:t>Innovation progresses through different stages of technological maturity, from </a:t>
            </a:r>
          </a:p>
          <a:p>
            <a:pPr lvl="1">
              <a:buClr>
                <a:schemeClr val="bg1"/>
              </a:buClr>
            </a:pPr>
            <a:r>
              <a:rPr lang="en-GB" sz="2500" dirty="0">
                <a:solidFill>
                  <a:schemeClr val="bg1"/>
                </a:solidFill>
              </a:rPr>
              <a:t>Publicly funded blue sky research in academia, through </a:t>
            </a:r>
          </a:p>
          <a:p>
            <a:pPr lvl="1">
              <a:buClr>
                <a:schemeClr val="bg1"/>
              </a:buClr>
            </a:pPr>
            <a:r>
              <a:rPr lang="en-GB" sz="2500" dirty="0">
                <a:solidFill>
                  <a:schemeClr val="bg1"/>
                </a:solidFill>
              </a:rPr>
              <a:t>Supported development of intermediate TRLs in RTOs to </a:t>
            </a:r>
          </a:p>
          <a:p>
            <a:pPr lvl="1">
              <a:buClr>
                <a:schemeClr val="bg1"/>
              </a:buClr>
            </a:pPr>
            <a:r>
              <a:rPr lang="en-GB" sz="2500" dirty="0">
                <a:solidFill>
                  <a:schemeClr val="bg1"/>
                </a:solidFill>
              </a:rPr>
              <a:t>Privately funded production of TRL 9 products</a:t>
            </a:r>
          </a:p>
        </p:txBody>
      </p:sp>
    </p:spTree>
    <p:extLst>
      <p:ext uri="{BB962C8B-B14F-4D97-AF65-F5344CB8AC3E}">
        <p14:creationId xmlns:p14="http://schemas.microsoft.com/office/powerpoint/2010/main" val="259068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Innovation Constellation</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8</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pic>
        <p:nvPicPr>
          <p:cNvPr id="5" name="Picture 4">
            <a:extLst>
              <a:ext uri="{FF2B5EF4-FFF2-40B4-BE49-F238E27FC236}">
                <a16:creationId xmlns:a16="http://schemas.microsoft.com/office/drawing/2014/main" id="{EC1F0521-84C0-4C06-A75F-34F84A1C962C}"/>
              </a:ext>
            </a:extLst>
          </p:cNvPr>
          <p:cNvPicPr>
            <a:picLocks noChangeAspect="1"/>
          </p:cNvPicPr>
          <p:nvPr/>
        </p:nvPicPr>
        <p:blipFill>
          <a:blip r:embed="rId3"/>
          <a:stretch>
            <a:fillRect/>
          </a:stretch>
        </p:blipFill>
        <p:spPr>
          <a:xfrm>
            <a:off x="-1" y="893"/>
            <a:ext cx="12188825" cy="6856214"/>
          </a:xfrm>
          <a:prstGeom prst="rect">
            <a:avLst/>
          </a:prstGeom>
        </p:spPr>
      </p:pic>
      <p:cxnSp>
        <p:nvCxnSpPr>
          <p:cNvPr id="9" name="Straight Arrow Connector 8">
            <a:extLst>
              <a:ext uri="{FF2B5EF4-FFF2-40B4-BE49-F238E27FC236}">
                <a16:creationId xmlns:a16="http://schemas.microsoft.com/office/drawing/2014/main" id="{03F4FF26-5780-428E-8E99-5CCEE38956D0}"/>
              </a:ext>
            </a:extLst>
          </p:cNvPr>
          <p:cNvCxnSpPr>
            <a:cxnSpLocks/>
          </p:cNvCxnSpPr>
          <p:nvPr/>
        </p:nvCxnSpPr>
        <p:spPr bwMode="auto">
          <a:xfrm flipV="1">
            <a:off x="10071462" y="1286691"/>
            <a:ext cx="0" cy="4284617"/>
          </a:xfrm>
          <a:prstGeom prst="straightConnector1">
            <a:avLst/>
          </a:prstGeom>
          <a:noFill/>
          <a:ln w="38100" cap="flat" cmpd="sng" algn="ctr">
            <a:solidFill>
              <a:schemeClr val="bg1"/>
            </a:solidFill>
            <a:prstDash val="solid"/>
            <a:round/>
            <a:headEnd type="stealth" w="lg" len="lg"/>
            <a:tailEnd type="stealth" w="lg" len="lg"/>
          </a:ln>
          <a:effectLst/>
        </p:spPr>
      </p:cxnSp>
      <p:cxnSp>
        <p:nvCxnSpPr>
          <p:cNvPr id="13" name="Straight Arrow Connector 12">
            <a:extLst>
              <a:ext uri="{FF2B5EF4-FFF2-40B4-BE49-F238E27FC236}">
                <a16:creationId xmlns:a16="http://schemas.microsoft.com/office/drawing/2014/main" id="{98599693-6316-48B8-A371-DAAD6B84C7E8}"/>
              </a:ext>
            </a:extLst>
          </p:cNvPr>
          <p:cNvCxnSpPr>
            <a:cxnSpLocks/>
          </p:cNvCxnSpPr>
          <p:nvPr/>
        </p:nvCxnSpPr>
        <p:spPr bwMode="auto">
          <a:xfrm flipV="1">
            <a:off x="1288868" y="5723708"/>
            <a:ext cx="8599715" cy="1"/>
          </a:xfrm>
          <a:prstGeom prst="straightConnector1">
            <a:avLst/>
          </a:prstGeom>
          <a:noFill/>
          <a:ln w="38100" cap="flat" cmpd="sng" algn="ctr">
            <a:solidFill>
              <a:schemeClr val="bg1"/>
            </a:solidFill>
            <a:prstDash val="solid"/>
            <a:round/>
            <a:headEnd type="stealth" w="lg" len="lg"/>
            <a:tailEnd type="stealth" w="lg" len="lg"/>
          </a:ln>
          <a:effectLst/>
        </p:spPr>
      </p:cxnSp>
      <p:sp>
        <p:nvSpPr>
          <p:cNvPr id="15" name="TextBox 14">
            <a:extLst>
              <a:ext uri="{FF2B5EF4-FFF2-40B4-BE49-F238E27FC236}">
                <a16:creationId xmlns:a16="http://schemas.microsoft.com/office/drawing/2014/main" id="{D5CAE9A4-A4CC-4901-A6E8-B5F8A535CCBA}"/>
              </a:ext>
            </a:extLst>
          </p:cNvPr>
          <p:cNvSpPr txBox="1"/>
          <p:nvPr/>
        </p:nvSpPr>
        <p:spPr>
          <a:xfrm>
            <a:off x="3788228" y="5828742"/>
            <a:ext cx="4328044" cy="461665"/>
          </a:xfrm>
          <a:prstGeom prst="rect">
            <a:avLst/>
          </a:prstGeom>
          <a:noFill/>
        </p:spPr>
        <p:txBody>
          <a:bodyPr wrap="none" rtlCol="0">
            <a:spAutoFit/>
          </a:bodyPr>
          <a:lstStyle/>
          <a:p>
            <a:r>
              <a:rPr lang="en-GB" dirty="0">
                <a:solidFill>
                  <a:schemeClr val="bg1"/>
                </a:solidFill>
              </a:rPr>
              <a:t>Technology Readiness Level (TRL)</a:t>
            </a:r>
          </a:p>
        </p:txBody>
      </p:sp>
      <p:sp>
        <p:nvSpPr>
          <p:cNvPr id="16" name="TextBox 15">
            <a:extLst>
              <a:ext uri="{FF2B5EF4-FFF2-40B4-BE49-F238E27FC236}">
                <a16:creationId xmlns:a16="http://schemas.microsoft.com/office/drawing/2014/main" id="{124F9120-4FF9-4FD7-8F16-6DCF2477652F}"/>
              </a:ext>
            </a:extLst>
          </p:cNvPr>
          <p:cNvSpPr txBox="1"/>
          <p:nvPr/>
        </p:nvSpPr>
        <p:spPr>
          <a:xfrm rot="5400000">
            <a:off x="8505853" y="3046275"/>
            <a:ext cx="4350165" cy="830997"/>
          </a:xfrm>
          <a:prstGeom prst="rect">
            <a:avLst/>
          </a:prstGeom>
          <a:noFill/>
        </p:spPr>
        <p:txBody>
          <a:bodyPr wrap="none" rtlCol="0">
            <a:spAutoFit/>
          </a:bodyPr>
          <a:lstStyle/>
          <a:p>
            <a:pPr algn="ctr"/>
            <a:r>
              <a:rPr lang="en-GB" dirty="0">
                <a:solidFill>
                  <a:schemeClr val="bg1"/>
                </a:solidFill>
              </a:rPr>
              <a:t>Organisation type</a:t>
            </a:r>
          </a:p>
          <a:p>
            <a:pPr algn="ctr"/>
            <a:r>
              <a:rPr lang="en-GB" dirty="0">
                <a:solidFill>
                  <a:schemeClr val="bg1"/>
                </a:solidFill>
              </a:rPr>
              <a:t>(University / RTO / Company etc.)</a:t>
            </a:r>
          </a:p>
        </p:txBody>
      </p:sp>
      <p:sp>
        <p:nvSpPr>
          <p:cNvPr id="17" name="Title 5">
            <a:extLst>
              <a:ext uri="{FF2B5EF4-FFF2-40B4-BE49-F238E27FC236}">
                <a16:creationId xmlns:a16="http://schemas.microsoft.com/office/drawing/2014/main" id="{D904DAEF-0BC3-4760-8A60-0B6397CFCB17}"/>
              </a:ext>
            </a:extLst>
          </p:cNvPr>
          <p:cNvSpPr txBox="1">
            <a:spLocks/>
          </p:cNvSpPr>
          <p:nvPr/>
        </p:nvSpPr>
        <p:spPr>
          <a:xfrm>
            <a:off x="457200" y="604800"/>
            <a:ext cx="1127614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200" b="1" i="0" u="none" strike="noStrike" kern="1200" cap="none" spc="0" normalizeH="0" baseline="0" noProof="0" dirty="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a:lstStyle>
          <a:p>
            <a:pPr defTabSz="914400"/>
            <a:r>
              <a:rPr lang="en-GB" dirty="0">
                <a:solidFill>
                  <a:schemeClr val="bg1"/>
                </a:solidFill>
              </a:rPr>
              <a:t>The Innovation Constellation</a:t>
            </a:r>
          </a:p>
        </p:txBody>
      </p:sp>
      <p:sp>
        <p:nvSpPr>
          <p:cNvPr id="10" name="Text Placeholder 6">
            <a:extLst>
              <a:ext uri="{FF2B5EF4-FFF2-40B4-BE49-F238E27FC236}">
                <a16:creationId xmlns:a16="http://schemas.microsoft.com/office/drawing/2014/main" id="{DA1B136D-D7C1-46C2-85AB-88E61A85C0AA}"/>
              </a:ext>
            </a:extLst>
          </p:cNvPr>
          <p:cNvSpPr>
            <a:spLocks noGrp="1"/>
          </p:cNvSpPr>
          <p:nvPr>
            <p:ph type="body" sz="quarter" idx="15"/>
          </p:nvPr>
        </p:nvSpPr>
        <p:spPr>
          <a:xfrm>
            <a:off x="1275305" y="2333381"/>
            <a:ext cx="8884330" cy="4234716"/>
          </a:xfrm>
        </p:spPr>
        <p:txBody>
          <a:bodyPr/>
          <a:lstStyle/>
          <a:p>
            <a:pPr>
              <a:buClr>
                <a:schemeClr val="bg1"/>
              </a:buClr>
            </a:pPr>
            <a:r>
              <a:rPr lang="en-GB" sz="2800" dirty="0">
                <a:solidFill>
                  <a:schemeClr val="bg1"/>
                </a:solidFill>
              </a:rPr>
              <a:t>“Push” is provided by organisations engaged during earlier TRLs. </a:t>
            </a:r>
          </a:p>
          <a:p>
            <a:pPr>
              <a:buClr>
                <a:schemeClr val="bg1"/>
              </a:buClr>
            </a:pPr>
            <a:r>
              <a:rPr lang="en-GB" sz="2800" dirty="0">
                <a:solidFill>
                  <a:schemeClr val="bg1"/>
                </a:solidFill>
              </a:rPr>
              <a:t>“Pull” should be provided by stakeholders who will benefit from successful maturation of the innovation during later TRLs</a:t>
            </a:r>
          </a:p>
        </p:txBody>
      </p:sp>
    </p:spTree>
    <p:extLst>
      <p:ext uri="{BB962C8B-B14F-4D97-AF65-F5344CB8AC3E}">
        <p14:creationId xmlns:p14="http://schemas.microsoft.com/office/powerpoint/2010/main" val="207718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Innovation Constellation</a:t>
            </a:r>
          </a:p>
        </p:txBody>
      </p:sp>
      <p:sp>
        <p:nvSpPr>
          <p:cNvPr id="11" name="Slide Number Placeholder 11">
            <a:extLst>
              <a:ext uri="{FF2B5EF4-FFF2-40B4-BE49-F238E27FC236}">
                <a16:creationId xmlns:a16="http://schemas.microsoft.com/office/drawing/2014/main" id="{F6E761C1-52FA-4C6C-B614-FA05ED542CEF}"/>
              </a:ext>
            </a:extLst>
          </p:cNvPr>
          <p:cNvSpPr>
            <a:spLocks noGrp="1"/>
          </p:cNvSpPr>
          <p:nvPr>
            <p:ph type="sldNum" sz="quarter" idx="4"/>
          </p:nvPr>
        </p:nvSpPr>
        <p:spPr>
          <a:xfrm>
            <a:off x="11434940" y="6508870"/>
            <a:ext cx="137858" cy="138499"/>
          </a:xfrm>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5596"/>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9</a:t>
            </a:fld>
            <a:endParaRPr kumimoji="0" lang="en-US" sz="900" b="1" i="0" u="none" strike="noStrike" kern="1200" cap="none" spc="0" normalizeH="0" baseline="0" noProof="0" dirty="0">
              <a:ln>
                <a:noFill/>
              </a:ln>
              <a:solidFill>
                <a:srgbClr val="005596"/>
              </a:solidFill>
              <a:effectLst/>
              <a:uLnTx/>
              <a:uFillTx/>
              <a:latin typeface="Calibri" panose="020F0502020204030204"/>
            </a:endParaRPr>
          </a:p>
        </p:txBody>
      </p:sp>
      <p:pic>
        <p:nvPicPr>
          <p:cNvPr id="5" name="Picture 4">
            <a:extLst>
              <a:ext uri="{FF2B5EF4-FFF2-40B4-BE49-F238E27FC236}">
                <a16:creationId xmlns:a16="http://schemas.microsoft.com/office/drawing/2014/main" id="{EC1F0521-84C0-4C06-A75F-34F84A1C962C}"/>
              </a:ext>
            </a:extLst>
          </p:cNvPr>
          <p:cNvPicPr>
            <a:picLocks noChangeAspect="1"/>
          </p:cNvPicPr>
          <p:nvPr/>
        </p:nvPicPr>
        <p:blipFill>
          <a:blip r:embed="rId3"/>
          <a:stretch>
            <a:fillRect/>
          </a:stretch>
        </p:blipFill>
        <p:spPr>
          <a:xfrm>
            <a:off x="-1" y="893"/>
            <a:ext cx="12188825" cy="6856214"/>
          </a:xfrm>
          <a:prstGeom prst="rect">
            <a:avLst/>
          </a:prstGeom>
        </p:spPr>
      </p:pic>
      <p:cxnSp>
        <p:nvCxnSpPr>
          <p:cNvPr id="9" name="Straight Arrow Connector 8">
            <a:extLst>
              <a:ext uri="{FF2B5EF4-FFF2-40B4-BE49-F238E27FC236}">
                <a16:creationId xmlns:a16="http://schemas.microsoft.com/office/drawing/2014/main" id="{03F4FF26-5780-428E-8E99-5CCEE38956D0}"/>
              </a:ext>
            </a:extLst>
          </p:cNvPr>
          <p:cNvCxnSpPr>
            <a:cxnSpLocks/>
          </p:cNvCxnSpPr>
          <p:nvPr/>
        </p:nvCxnSpPr>
        <p:spPr bwMode="auto">
          <a:xfrm flipV="1">
            <a:off x="10071462" y="1286691"/>
            <a:ext cx="0" cy="4284617"/>
          </a:xfrm>
          <a:prstGeom prst="straightConnector1">
            <a:avLst/>
          </a:prstGeom>
          <a:noFill/>
          <a:ln w="38100" cap="flat" cmpd="sng" algn="ctr">
            <a:solidFill>
              <a:schemeClr val="bg1"/>
            </a:solidFill>
            <a:prstDash val="solid"/>
            <a:round/>
            <a:headEnd type="stealth" w="lg" len="lg"/>
            <a:tailEnd type="stealth" w="lg" len="lg"/>
          </a:ln>
          <a:effectLst/>
        </p:spPr>
      </p:cxnSp>
      <p:cxnSp>
        <p:nvCxnSpPr>
          <p:cNvPr id="13" name="Straight Arrow Connector 12">
            <a:extLst>
              <a:ext uri="{FF2B5EF4-FFF2-40B4-BE49-F238E27FC236}">
                <a16:creationId xmlns:a16="http://schemas.microsoft.com/office/drawing/2014/main" id="{98599693-6316-48B8-A371-DAAD6B84C7E8}"/>
              </a:ext>
            </a:extLst>
          </p:cNvPr>
          <p:cNvCxnSpPr>
            <a:cxnSpLocks/>
          </p:cNvCxnSpPr>
          <p:nvPr/>
        </p:nvCxnSpPr>
        <p:spPr bwMode="auto">
          <a:xfrm flipV="1">
            <a:off x="1288868" y="5723708"/>
            <a:ext cx="8599715" cy="1"/>
          </a:xfrm>
          <a:prstGeom prst="straightConnector1">
            <a:avLst/>
          </a:prstGeom>
          <a:noFill/>
          <a:ln w="38100" cap="flat" cmpd="sng" algn="ctr">
            <a:solidFill>
              <a:schemeClr val="bg1"/>
            </a:solidFill>
            <a:prstDash val="solid"/>
            <a:round/>
            <a:headEnd type="stealth" w="lg" len="lg"/>
            <a:tailEnd type="stealth" w="lg" len="lg"/>
          </a:ln>
          <a:effectLst/>
        </p:spPr>
      </p:cxnSp>
      <p:sp>
        <p:nvSpPr>
          <p:cNvPr id="15" name="TextBox 14">
            <a:extLst>
              <a:ext uri="{FF2B5EF4-FFF2-40B4-BE49-F238E27FC236}">
                <a16:creationId xmlns:a16="http://schemas.microsoft.com/office/drawing/2014/main" id="{D5CAE9A4-A4CC-4901-A6E8-B5F8A535CCBA}"/>
              </a:ext>
            </a:extLst>
          </p:cNvPr>
          <p:cNvSpPr txBox="1"/>
          <p:nvPr/>
        </p:nvSpPr>
        <p:spPr>
          <a:xfrm>
            <a:off x="3788228" y="5828742"/>
            <a:ext cx="4328044" cy="461665"/>
          </a:xfrm>
          <a:prstGeom prst="rect">
            <a:avLst/>
          </a:prstGeom>
          <a:noFill/>
        </p:spPr>
        <p:txBody>
          <a:bodyPr wrap="none" rtlCol="0">
            <a:spAutoFit/>
          </a:bodyPr>
          <a:lstStyle/>
          <a:p>
            <a:r>
              <a:rPr lang="en-GB" dirty="0">
                <a:solidFill>
                  <a:schemeClr val="bg1"/>
                </a:solidFill>
              </a:rPr>
              <a:t>Technology Readiness Level (TRL)</a:t>
            </a:r>
          </a:p>
        </p:txBody>
      </p:sp>
      <p:sp>
        <p:nvSpPr>
          <p:cNvPr id="16" name="TextBox 15">
            <a:extLst>
              <a:ext uri="{FF2B5EF4-FFF2-40B4-BE49-F238E27FC236}">
                <a16:creationId xmlns:a16="http://schemas.microsoft.com/office/drawing/2014/main" id="{124F9120-4FF9-4FD7-8F16-6DCF2477652F}"/>
              </a:ext>
            </a:extLst>
          </p:cNvPr>
          <p:cNvSpPr txBox="1"/>
          <p:nvPr/>
        </p:nvSpPr>
        <p:spPr>
          <a:xfrm rot="5400000">
            <a:off x="8505853" y="3046275"/>
            <a:ext cx="4350165" cy="830997"/>
          </a:xfrm>
          <a:prstGeom prst="rect">
            <a:avLst/>
          </a:prstGeom>
          <a:noFill/>
        </p:spPr>
        <p:txBody>
          <a:bodyPr wrap="none" rtlCol="0">
            <a:spAutoFit/>
          </a:bodyPr>
          <a:lstStyle/>
          <a:p>
            <a:pPr algn="ctr"/>
            <a:r>
              <a:rPr lang="en-GB" dirty="0">
                <a:solidFill>
                  <a:schemeClr val="bg1"/>
                </a:solidFill>
              </a:rPr>
              <a:t>Organisation type</a:t>
            </a:r>
          </a:p>
          <a:p>
            <a:pPr algn="ctr"/>
            <a:r>
              <a:rPr lang="en-GB" dirty="0">
                <a:solidFill>
                  <a:schemeClr val="bg1"/>
                </a:solidFill>
              </a:rPr>
              <a:t>(University / RTO / Company etc.)</a:t>
            </a:r>
          </a:p>
        </p:txBody>
      </p:sp>
      <p:sp>
        <p:nvSpPr>
          <p:cNvPr id="17" name="Title 5">
            <a:extLst>
              <a:ext uri="{FF2B5EF4-FFF2-40B4-BE49-F238E27FC236}">
                <a16:creationId xmlns:a16="http://schemas.microsoft.com/office/drawing/2014/main" id="{D904DAEF-0BC3-4760-8A60-0B6397CFCB17}"/>
              </a:ext>
            </a:extLst>
          </p:cNvPr>
          <p:cNvSpPr txBox="1">
            <a:spLocks/>
          </p:cNvSpPr>
          <p:nvPr/>
        </p:nvSpPr>
        <p:spPr>
          <a:xfrm>
            <a:off x="457200" y="604800"/>
            <a:ext cx="1127614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200" b="1" i="0" u="none" strike="noStrike" kern="1200" cap="none" spc="0" normalizeH="0" baseline="0" noProof="0" dirty="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a:lstStyle>
          <a:p>
            <a:pPr defTabSz="914400"/>
            <a:r>
              <a:rPr lang="en-GB" dirty="0">
                <a:solidFill>
                  <a:schemeClr val="bg1"/>
                </a:solidFill>
              </a:rPr>
              <a:t>The Innovation Constellation</a:t>
            </a:r>
          </a:p>
        </p:txBody>
      </p:sp>
      <p:sp>
        <p:nvSpPr>
          <p:cNvPr id="10" name="Text Placeholder 6">
            <a:extLst>
              <a:ext uri="{FF2B5EF4-FFF2-40B4-BE49-F238E27FC236}">
                <a16:creationId xmlns:a16="http://schemas.microsoft.com/office/drawing/2014/main" id="{DA1B136D-D7C1-46C2-85AB-88E61A85C0AA}"/>
              </a:ext>
            </a:extLst>
          </p:cNvPr>
          <p:cNvSpPr>
            <a:spLocks noGrp="1"/>
          </p:cNvSpPr>
          <p:nvPr>
            <p:ph type="body" sz="quarter" idx="15"/>
          </p:nvPr>
        </p:nvSpPr>
        <p:spPr>
          <a:xfrm>
            <a:off x="1275305" y="2333381"/>
            <a:ext cx="8884330" cy="4234716"/>
          </a:xfrm>
        </p:spPr>
        <p:txBody>
          <a:bodyPr/>
          <a:lstStyle/>
          <a:p>
            <a:pPr>
              <a:buClr>
                <a:schemeClr val="bg1"/>
              </a:buClr>
            </a:pPr>
            <a:r>
              <a:rPr lang="en-GB" sz="2800" dirty="0">
                <a:solidFill>
                  <a:schemeClr val="bg1"/>
                </a:solidFill>
              </a:rPr>
              <a:t>The “innovation constellation” connecting all organisations engaged during all TRLs should be assembled from the outset to exert both “push” and “pull”</a:t>
            </a:r>
          </a:p>
        </p:txBody>
      </p:sp>
    </p:spTree>
    <p:extLst>
      <p:ext uri="{BB962C8B-B14F-4D97-AF65-F5344CB8AC3E}">
        <p14:creationId xmlns:p14="http://schemas.microsoft.com/office/powerpoint/2010/main" val="316249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Pages">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extLst>
    <a:ext uri="{05A4C25C-085E-4340-85A3-A5531E510DB2}">
      <thm15:themeFamily xmlns:thm15="http://schemas.microsoft.com/office/thememl/2012/main" name="BV PowerPoint Template_Widescreen" id="{5B37489E-EAD7-3844-98B5-BB0F34A42CDD}" vid="{ABFA4BC4-9D9E-D448-A58B-6BD01A045F23}"/>
    </a:ext>
  </a:extLst>
</a:theme>
</file>

<file path=ppt/theme/theme10.xml><?xml version="1.0" encoding="utf-8"?>
<a:theme xmlns:a="http://schemas.openxmlformats.org/drawingml/2006/main" name="Section 4 Body - Pebble">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A9113385-D924-224A-A2FA-2710E0D24607}"/>
    </a:ext>
  </a:extLst>
</a:theme>
</file>

<file path=ppt/theme/theme11.xml><?xml version="1.0" encoding="utf-8"?>
<a:theme xmlns:a="http://schemas.openxmlformats.org/drawingml/2006/main" name="Section 5 Dividers - Denim">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2F4D3701-4EBE-5748-852F-DE9D95CEC178}"/>
    </a:ext>
  </a:extLst>
</a:theme>
</file>

<file path=ppt/theme/theme12.xml><?xml version="1.0" encoding="utf-8"?>
<a:theme xmlns:a="http://schemas.openxmlformats.org/drawingml/2006/main" name="Section 5 Body - Denim">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0959028A-9394-F442-8EBE-C87DFF98FF4F}"/>
    </a:ext>
  </a:extLst>
</a:theme>
</file>

<file path=ppt/theme/theme13.xml><?xml version="1.0" encoding="utf-8"?>
<a:theme xmlns:a="http://schemas.openxmlformats.org/drawingml/2006/main" name="Closing Slide">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CCB9D3A6-0423-644E-BAA8-F02726DC2D7F}"/>
    </a:ext>
  </a:extLst>
</a:theme>
</file>

<file path=ppt/theme/theme14.xml><?xml version="1.0" encoding="utf-8"?>
<a:theme xmlns:a="http://schemas.openxmlformats.org/drawingml/2006/main" name="1_Closing Slide">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Section 1 Divid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afety Moment">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extLst>
    <a:ext uri="{05A4C25C-085E-4340-85A3-A5531E510DB2}">
      <thm15:themeFamily xmlns:thm15="http://schemas.microsoft.com/office/thememl/2012/main" name="BV PowerPoint Template_Widescreen" id="{5B37489E-EAD7-3844-98B5-BB0F34A42CDD}" vid="{2BB10779-C57E-2C4B-B004-71989C4F9D36}"/>
    </a:ext>
  </a:extLst>
</a:theme>
</file>

<file path=ppt/theme/theme3.xml><?xml version="1.0" encoding="utf-8"?>
<a:theme xmlns:a="http://schemas.openxmlformats.org/drawingml/2006/main" name="Section 1 Dividers - Cyan">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F61897BC-8A63-AE4C-A393-B3FA1A66C4B8}"/>
    </a:ext>
  </a:extLst>
</a:theme>
</file>

<file path=ppt/theme/theme4.xml><?xml version="1.0" encoding="utf-8"?>
<a:theme xmlns:a="http://schemas.openxmlformats.org/drawingml/2006/main" name="Section 1 Body - Cyan">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1E9DDD92-F865-6542-989F-AF79EB837B2B}"/>
    </a:ext>
  </a:extLst>
</a:theme>
</file>

<file path=ppt/theme/theme5.xml><?xml version="1.0" encoding="utf-8"?>
<a:theme xmlns:a="http://schemas.openxmlformats.org/drawingml/2006/main" name="Section 2 Dividers - Palm ">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13ED6185-DFE9-A744-B354-8E4ADCD9E06C}"/>
    </a:ext>
  </a:extLst>
</a:theme>
</file>

<file path=ppt/theme/theme6.xml><?xml version="1.0" encoding="utf-8"?>
<a:theme xmlns:a="http://schemas.openxmlformats.org/drawingml/2006/main" name="Section 2 Body - Palm">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0399F023-1B66-7A48-B6E2-D0BF6E9A89AE}"/>
    </a:ext>
  </a:extLst>
</a:theme>
</file>

<file path=ppt/theme/theme7.xml><?xml version="1.0" encoding="utf-8"?>
<a:theme xmlns:a="http://schemas.openxmlformats.org/drawingml/2006/main" name="Section 3 Dividers - Royal">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2C4EF046-114B-034F-AA99-6BA6D8321A44}"/>
    </a:ext>
  </a:extLst>
</a:theme>
</file>

<file path=ppt/theme/theme8.xml><?xml version="1.0" encoding="utf-8"?>
<a:theme xmlns:a="http://schemas.openxmlformats.org/drawingml/2006/main" name="Section 3 Body - Royal">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53A025A5-D338-C641-8F49-183AFDE50B02}"/>
    </a:ext>
  </a:extLst>
</a:theme>
</file>

<file path=ppt/theme/theme9.xml><?xml version="1.0" encoding="utf-8"?>
<a:theme xmlns:a="http://schemas.openxmlformats.org/drawingml/2006/main" name="Section 4 Dividers - Pebble">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44677667-C26F-5043-BBFD-1FA4A23336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rpBrand" ma:contentTypeID="0x0101000840056F16B8A5478E6DED674F3F0C860600BA12127FE86AB14A94C16D5622A9D9AD" ma:contentTypeVersion="207" ma:contentTypeDescription="" ma:contentTypeScope="" ma:versionID="cf7024318ac2e426f9e8c8acb62992dd">
  <xsd:schema xmlns:xsd="http://www.w3.org/2001/XMLSchema" xmlns:xs="http://www.w3.org/2001/XMLSchema" xmlns:p="http://schemas.microsoft.com/office/2006/metadata/properties" xmlns:ns2="1ecad1bf-37b2-4fe5-8d43-af4e731dea56" xmlns:ns3="2621ab2d-023a-4314-a062-8af2a12954b5" targetNamespace="http://schemas.microsoft.com/office/2006/metadata/properties" ma:root="true" ma:fieldsID="f49ed6c6560511526e60c4eb68d1c501" ns2:_="" ns3:_="">
    <xsd:import namespace="1ecad1bf-37b2-4fe5-8d43-af4e731dea56"/>
    <xsd:import namespace="2621ab2d-023a-4314-a062-8af2a12954b5"/>
    <xsd:element name="properties">
      <xsd:complexType>
        <xsd:sequence>
          <xsd:element name="documentManagement">
            <xsd:complexType>
              <xsd:all>
                <xsd:element ref="ns2:dc43d546639040cea0f4f22381fdbe82" minOccurs="0"/>
                <xsd:element ref="ns2:TaxCatchAll"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ad1bf-37b2-4fe5-8d43-af4e731dea56" elementFormDefault="qualified">
    <xsd:import namespace="http://schemas.microsoft.com/office/2006/documentManagement/types"/>
    <xsd:import namespace="http://schemas.microsoft.com/office/infopath/2007/PartnerControls"/>
    <xsd:element name="dc43d546639040cea0f4f22381fdbe82" ma:index="8" nillable="true" ma:taxonomy="true" ma:internalName="dc43d546639040cea0f4f22381fdbe82" ma:taxonomyFieldName="corp_x002d_brand" ma:displayName="corp-brand" ma:default="" ma:fieldId="{dc43d546-6390-40ce-a0f4-f22381fdbe82}" ma:sspId="dd5ee6cf-0e63-41ed-9d74-2beef34e857a" ma:termSetId="cc74c4b2-6abf-4a6a-b658-9c24d083708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0e43b4f-a227-42a0-8881-dcde341344df}" ma:internalName="TaxCatchAll" ma:showField="CatchAllData" ma:web="2621ab2d-023a-4314-a062-8af2a12954b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0e43b4f-a227-42a0-8881-dcde341344df}" ma:internalName="TaxCatchAllLabel" ma:readOnly="true" ma:showField="CatchAllDataLabel" ma:web="2621ab2d-023a-4314-a062-8af2a12954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21ab2d-023a-4314-a062-8af2a12954b5"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2621ab2d-023a-4314-a062-8af2a12954b5">7PWVWD5CUXWY-2092934967-105</_dlc_DocId>
    <_dlc_DocIdUrl xmlns="2621ab2d-023a-4314-a062-8af2a12954b5">
      <Url>https://blackandveatch.sharepoint.com/sites/CDL/_layouts/15/DocIdRedir.aspx?ID=7PWVWD5CUXWY-2092934967-105</Url>
      <Description>7PWVWD5CUXWY-2092934967-105</Description>
    </_dlc_DocIdUrl>
    <TaxCatchAll xmlns="1ecad1bf-37b2-4fe5-8d43-af4e731dea56"/>
    <dc43d546639040cea0f4f22381fdbe82 xmlns="1ecad1bf-37b2-4fe5-8d43-af4e731dea56">
      <Terms xmlns="http://schemas.microsoft.com/office/infopath/2007/PartnerControls"/>
    </dc43d546639040cea0f4f22381fdbe8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4CE26A-BDA9-4A42-AC56-BC63D13BC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ad1bf-37b2-4fe5-8d43-af4e731dea56"/>
    <ds:schemaRef ds:uri="2621ab2d-023a-4314-a062-8af2a12954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DDC70F-C51E-4365-BE89-62B54A85B833}">
  <ds:schemaRefs>
    <ds:schemaRef ds:uri="http://purl.org/dc/terms/"/>
    <ds:schemaRef ds:uri="http://schemas.openxmlformats.org/package/2006/metadata/core-properties"/>
    <ds:schemaRef ds:uri="2621ab2d-023a-4314-a062-8af2a12954b5"/>
    <ds:schemaRef ds:uri="http://schemas.microsoft.com/office/2006/documentManagement/types"/>
    <ds:schemaRef ds:uri="http://schemas.microsoft.com/office/infopath/2007/PartnerControls"/>
    <ds:schemaRef ds:uri="http://purl.org/dc/elements/1.1/"/>
    <ds:schemaRef ds:uri="http://schemas.microsoft.com/office/2006/metadata/properties"/>
    <ds:schemaRef ds:uri="1ecad1bf-37b2-4fe5-8d43-af4e731dea56"/>
    <ds:schemaRef ds:uri="http://www.w3.org/XML/1998/namespace"/>
    <ds:schemaRef ds:uri="http://purl.org/dc/dcmitype/"/>
  </ds:schemaRefs>
</ds:datastoreItem>
</file>

<file path=customXml/itemProps3.xml><?xml version="1.0" encoding="utf-8"?>
<ds:datastoreItem xmlns:ds="http://schemas.openxmlformats.org/officeDocument/2006/customXml" ds:itemID="{1C2F9682-2C6E-4175-AC5C-0EDB5BA820EF}">
  <ds:schemaRefs>
    <ds:schemaRef ds:uri="http://schemas.microsoft.com/sharepoint/v3/contenttype/forms"/>
  </ds:schemaRefs>
</ds:datastoreItem>
</file>

<file path=customXml/itemProps4.xml><?xml version="1.0" encoding="utf-8"?>
<ds:datastoreItem xmlns:ds="http://schemas.openxmlformats.org/officeDocument/2006/customXml" ds:itemID="{733EE73A-8AF2-483C-A7F7-3CA9C444782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Title Pages</Template>
  <TotalTime>1339</TotalTime>
  <Words>1800</Words>
  <Application>Microsoft Office PowerPoint</Application>
  <PresentationFormat>Custom</PresentationFormat>
  <Paragraphs>221</Paragraphs>
  <Slides>22</Slides>
  <Notes>22</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22</vt:i4>
      </vt:variant>
    </vt:vector>
  </HeadingPairs>
  <TitlesOfParts>
    <vt:vector size="45" baseType="lpstr">
      <vt:lpstr>ＭＳ Ｐゴシック</vt:lpstr>
      <vt:lpstr>Arial</vt:lpstr>
      <vt:lpstr>Arial Black</vt:lpstr>
      <vt:lpstr>Calibri</vt:lpstr>
      <vt:lpstr>Cambria</vt:lpstr>
      <vt:lpstr>Gill Sans</vt:lpstr>
      <vt:lpstr>Gill Sans MT</vt:lpstr>
      <vt:lpstr>Helvetica LT Pro Light</vt:lpstr>
      <vt:lpstr>Times New Roman</vt:lpstr>
      <vt:lpstr>Title Pages</vt:lpstr>
      <vt:lpstr>Safety Moment</vt:lpstr>
      <vt:lpstr>Section 1 Dividers - Cyan</vt:lpstr>
      <vt:lpstr>Section 1 Body - Cyan</vt:lpstr>
      <vt:lpstr>Section 2 Dividers - Palm </vt:lpstr>
      <vt:lpstr>Section 2 Body - Palm</vt:lpstr>
      <vt:lpstr>Section 3 Dividers - Royal</vt:lpstr>
      <vt:lpstr>Section 3 Body - Royal</vt:lpstr>
      <vt:lpstr>Section 4 Dividers - Pebble</vt:lpstr>
      <vt:lpstr>Section 4 Body - Pebble</vt:lpstr>
      <vt:lpstr>Section 5 Dividers - Denim</vt:lpstr>
      <vt:lpstr>Section 5 Body - Denim</vt:lpstr>
      <vt:lpstr>Closing Slide</vt:lpstr>
      <vt:lpstr>1_Closing Slide</vt:lpstr>
      <vt:lpstr>Commercial Innovations  to Unlock Investment  in Renewable Energy</vt:lpstr>
      <vt:lpstr>PowerPoint Presentation</vt:lpstr>
      <vt:lpstr>COVER ALL MAJOR Renewable and Alternative Energy TECHNOLOGIES</vt:lpstr>
      <vt:lpstr>The elephant in the room:   "Insured losses have risen five-fold in the past three decades"  "Carbon emissions have to decline [...] This requires a massive reallocation of capital"</vt:lpstr>
      <vt:lpstr>The Challenge</vt:lpstr>
      <vt:lpstr>The Innovation Constellation</vt:lpstr>
      <vt:lpstr>The Innovation Constellation</vt:lpstr>
      <vt:lpstr>The Innovation Constellation</vt:lpstr>
      <vt:lpstr>The Innovation Constellation</vt:lpstr>
      <vt:lpstr>The Innovation Constellation</vt:lpstr>
      <vt:lpstr>The Collaboration Constellation</vt:lpstr>
      <vt:lpstr>The Collaboration Constellation</vt:lpstr>
      <vt:lpstr>Silos instead of Constellations</vt:lpstr>
      <vt:lpstr>Aligning data requirements  for realistic uncertainty evaluation (See Talk in Session 5.9)</vt:lpstr>
      <vt:lpstr>Lidar and the Integration of Wind Data Into Digital Workflows (See Talk in Session 1.29)</vt:lpstr>
      <vt:lpstr>Lidar and the Integration of Wind Data Into Digital Workflows (See Talk in Session 1.29)</vt:lpstr>
      <vt:lpstr>Financial innovation</vt:lpstr>
      <vt:lpstr>Financial innovation</vt:lpstr>
      <vt:lpstr>Conclusion: the wealth of nations </vt:lpstr>
      <vt:lpstr>Conclusion: the wealth of nations </vt:lpstr>
      <vt:lpstr>Conclusion: the wealth of nations </vt:lpstr>
      <vt:lpstr>Peter Clive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Presentation PowerPoint Presentation Template</dc:title>
  <dc:creator>Miller, Glenda J.</dc:creator>
  <cp:lastModifiedBy>Clive, Peter</cp:lastModifiedBy>
  <cp:revision>61</cp:revision>
  <cp:lastPrinted>2017-10-24T15:59:14Z</cp:lastPrinted>
  <dcterms:created xsi:type="dcterms:W3CDTF">2018-08-06T20:04:08Z</dcterms:created>
  <dcterms:modified xsi:type="dcterms:W3CDTF">2019-06-18T12:50:38Z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untry_x0020_Region">
    <vt:lpwstr>1;#North America|51dd9b9d-e327-4c57-a04f-462794815744</vt:lpwstr>
  </property>
  <property fmtid="{D5CDD505-2E9C-101B-9397-08002B2CF9AE}" pid="4" name="pecb06e091bd4a048f070aef6b7cc515">
    <vt:lpwstr>North America|51dd9b9d-e327-4c57-a04f-462794815744</vt:lpwstr>
  </property>
  <property fmtid="{D5CDD505-2E9C-101B-9397-08002B2CF9AE}" pid="5" name="_dlc_DocIdItemGuid">
    <vt:lpwstr>6210d229-1cdb-4971-bf49-9c4c532d7af6</vt:lpwstr>
  </property>
  <property fmtid="{D5CDD505-2E9C-101B-9397-08002B2CF9AE}" pid="6" name="Country Region">
    <vt:lpwstr>1;#North America|51dd9b9d-e327-4c57-a04f-462794815744</vt:lpwstr>
  </property>
  <property fmtid="{D5CDD505-2E9C-101B-9397-08002B2CF9AE}" pid="7" name="ContentTypeId">
    <vt:lpwstr>0x0101000840056F16B8A5478E6DED674F3F0C860600BA12127FE86AB14A94C16D5622A9D9AD</vt:lpwstr>
  </property>
  <property fmtid="{D5CDD505-2E9C-101B-9397-08002B2CF9AE}" pid="8" name="TaxCatchAll">
    <vt:lpwstr>1;#North America|51dd9b9d-e327-4c57-a04f-462794815744</vt:lpwstr>
  </property>
  <property fmtid="{D5CDD505-2E9C-101B-9397-08002B2CF9AE}" pid="9" name="TaxKeywordTaxHTField">
    <vt:lpwstr/>
  </property>
  <property fmtid="{D5CDD505-2E9C-101B-9397-08002B2CF9AE}" pid="10" name="Corporate Classification">
    <vt:lpwstr>378;#PPT-Templates|4d647753-be27-4827-9a80-6eb264e22dd2</vt:lpwstr>
  </property>
  <property fmtid="{D5CDD505-2E9C-101B-9397-08002B2CF9AE}" pid="11" name="Corp Document Type">
    <vt:lpwstr>715;#Tools-Templates|afedd79a-9204-4c58-955d-189902ab89f9</vt:lpwstr>
  </property>
  <property fmtid="{D5CDD505-2E9C-101B-9397-08002B2CF9AE}" pid="12" name="Corp Functional Area">
    <vt:lpwstr>378;#PPT-Templates|4d647753-be27-4827-9a80-6eb264e22dd2</vt:lpwstr>
  </property>
  <property fmtid="{D5CDD505-2E9C-101B-9397-08002B2CF9AE}" pid="13" name="Corp SubFunction">
    <vt:lpwstr/>
  </property>
  <property fmtid="{D5CDD505-2E9C-101B-9397-08002B2CF9AE}" pid="14" name="Order">
    <vt:r8>10800</vt:r8>
  </property>
  <property fmtid="{D5CDD505-2E9C-101B-9397-08002B2CF9AE}" pid="15" name="xd_ProgID">
    <vt:lpwstr/>
  </property>
  <property fmtid="{D5CDD505-2E9C-101B-9397-08002B2CF9AE}" pid="16" name="corp-brand">
    <vt:lpwstr/>
  </property>
  <property fmtid="{D5CDD505-2E9C-101B-9397-08002B2CF9AE}" pid="17" name="TemplateUrl">
    <vt:lpwstr/>
  </property>
  <property fmtid="{D5CDD505-2E9C-101B-9397-08002B2CF9AE}" pid="18" name="_CopySource">
    <vt:lpwstr>https://blackandveatch.sharepoint.com/sites/CDL/MarCom/BV Pick Me If You Are Starting a New Presentation.pptx</vt:lpwstr>
  </property>
</Properties>
</file>