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8"/>
  </p:notesMasterIdLst>
  <p:sldIdLst>
    <p:sldId id="258" r:id="rId2"/>
    <p:sldId id="350" r:id="rId3"/>
    <p:sldId id="351" r:id="rId4"/>
    <p:sldId id="308" r:id="rId5"/>
    <p:sldId id="354" r:id="rId6"/>
    <p:sldId id="332" r:id="rId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6" autoAdjust="0"/>
    <p:restoredTop sz="86420"/>
  </p:normalViewPr>
  <p:slideViewPr>
    <p:cSldViewPr snapToGrid="0">
      <p:cViewPr varScale="1">
        <p:scale>
          <a:sx n="68" d="100"/>
          <a:sy n="68" d="100"/>
        </p:scale>
        <p:origin x="216" y="1192"/>
      </p:cViewPr>
      <p:guideLst>
        <p:guide orient="horz" pos="91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3904"/>
    </p:cViewPr>
  </p:sorterViewPr>
  <p:notesViewPr>
    <p:cSldViewPr snapToGrid="0" showGuides="1">
      <p:cViewPr varScale="1">
        <p:scale>
          <a:sx n="130" d="100"/>
          <a:sy n="130" d="100"/>
        </p:scale>
        <p:origin x="368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Normaal" charset="0"/>
              </a:defRPr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Normaal" charset="0"/>
              </a:defRPr>
            </a:lvl1pPr>
          </a:lstStyle>
          <a:p>
            <a:fld id="{BC542158-F522-2A4B-94A2-F3C75A09D259}" type="datetimeFigureOut">
              <a:rPr lang="nl-NL" smtClean="0"/>
              <a:pPr/>
              <a:t>05-07-19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Normaal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Normaal" charset="0"/>
              </a:defRPr>
            </a:lvl1pPr>
          </a:lstStyle>
          <a:p>
            <a:fld id="{9E66F414-EC3B-3148-8BEA-12BF464AF81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21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 Norma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 Norma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 Norma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 Norma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 Norma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6F414-EC3B-3148-8BEA-12BF464AF819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922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6F414-EC3B-3148-8BEA-12BF464AF819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15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6F414-EC3B-3148-8BEA-12BF464AF819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13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6F414-EC3B-3148-8BEA-12BF464AF81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16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4800" b="0" i="0" baseline="0">
                <a:solidFill>
                  <a:schemeClr val="tx2"/>
                </a:solidFill>
                <a:latin typeface="Source Sans Pro"/>
                <a:ea typeface="Calibri Normaal" charset="0"/>
                <a:cs typeface="Source Sans Pro"/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200" y="3602040"/>
            <a:ext cx="6858000" cy="9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0" i="0" baseline="0">
                <a:solidFill>
                  <a:schemeClr val="tx2"/>
                </a:solidFill>
                <a:latin typeface="Source Sans Pro"/>
                <a:ea typeface="Calibri Normaal" charset="0"/>
                <a:cs typeface="Source Sans Pr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0" y="5431823"/>
            <a:ext cx="1207786" cy="1202536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00200" y="4916773"/>
            <a:ext cx="6858000" cy="1543987"/>
          </a:xfrm>
          <a:prstGeom prst="rect">
            <a:avLst/>
          </a:prstGeom>
        </p:spPr>
        <p:txBody>
          <a:bodyPr tIns="0" bIns="0" anchor="t" anchorCtr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bg2"/>
                </a:solidFill>
                <a:latin typeface="Source Sans Pro"/>
                <a:ea typeface="Calibri Normaal" charset="0"/>
                <a:cs typeface="Source Sans Pro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1400" b="0" i="0" kern="1200" baseline="0" dirty="0" smtClean="0">
                <a:solidFill>
                  <a:schemeClr val="bg2"/>
                </a:solidFill>
                <a:latin typeface="Source Sans Pro"/>
                <a:ea typeface="Calibri Normaal" charset="0"/>
                <a:cs typeface="Source Sans Pro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GB" sz="1400" b="0" i="0" kern="1200" dirty="0" smtClean="0">
                <a:solidFill>
                  <a:schemeClr val="bg2"/>
                </a:solidFill>
                <a:latin typeface="Source Sans Pro"/>
                <a:ea typeface="Calibri Normaal" charset="0"/>
                <a:cs typeface="Source Sans Pro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bg2"/>
                </a:solidFill>
                <a:latin typeface="Source Sans Pro"/>
                <a:ea typeface="Calibri Normaal" charset="0"/>
                <a:cs typeface="Source Sans Pro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GB" sz="1400" b="0" i="0" kern="1200" dirty="0">
                <a:solidFill>
                  <a:schemeClr val="bg2"/>
                </a:solidFill>
                <a:latin typeface="Source Sans Pro"/>
                <a:ea typeface="Calibri Normaal" charset="0"/>
                <a:cs typeface="Source Sans Pro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532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0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6001"/>
            <a:ext cx="7886700" cy="5112177"/>
          </a:xfrm>
          <a:prstGeom prst="rect">
            <a:avLst/>
          </a:prstGeom>
        </p:spPr>
        <p:txBody>
          <a:bodyPr/>
          <a:lstStyle>
            <a:lvl2pPr marL="627063" indent="-342900">
              <a:buFont typeface="Calibri" panose="020F0502020204030204" pitchFamily="34" charset="0"/>
              <a:buChar char="–"/>
              <a:defRPr sz="2200"/>
            </a:lvl2pPr>
            <a:lvl3pPr marL="914400" indent="-228600">
              <a:defRPr sz="2000"/>
            </a:lvl3pPr>
            <a:lvl4pPr marL="1260475" indent="-228600">
              <a:defRPr sz="1800"/>
            </a:lvl4pPr>
            <a:lvl5pPr marL="1541463" indent="-228600">
              <a:defRPr sz="1800"/>
            </a:lvl5pPr>
            <a:lvl6pPr marL="1828800" indent="-228600">
              <a:defRPr/>
            </a:lvl6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ource Sans Pro"/>
                <a:cs typeface="Source Sans Pro"/>
              </a:defRPr>
            </a:lvl1pPr>
          </a:lstStyle>
          <a:p>
            <a:r>
              <a:rPr lang="mr-IN"/>
              <a:t>5 October 2017                         -                      EFNIL @ IDS, Mannheim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/>
                <a:cs typeface="Source Sans Pro"/>
              </a:defRPr>
            </a:lvl1pPr>
          </a:lstStyle>
          <a:p>
            <a:fld id="{70B9E0CC-5218-4F02-99A8-E56EA2F34919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2833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sz="quarter" idx="13"/>
          </p:nvPr>
        </p:nvSpPr>
        <p:spPr>
          <a:xfrm>
            <a:off x="628651" y="365124"/>
            <a:ext cx="7886700" cy="61277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mr-IN"/>
              <a:t>5 October 2017                         -                      EFNIL @ IDS, Mannheim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0B9E0CC-5218-4F02-99A8-E56EA2F34919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839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0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350" y="1475999"/>
            <a:ext cx="3888000" cy="486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5 October 2017                         -                      EFNIL @ IDS, Mannheim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E0CC-5218-4F02-99A8-E56EA2F34919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8650" y="1475999"/>
            <a:ext cx="3888000" cy="4860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Drag picture to placeholder or click icon to add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367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9E0CC-5218-4F02-99A8-E56EA2F34919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mr-IN"/>
              <a:t>5 October 2017                         -                      EFNIL @ IDS, Mannheim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604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552000"/>
            <a:ext cx="9144000" cy="30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noProof="0">
              <a:latin typeface="Calibri Normaal" charset="0"/>
            </a:endParaRPr>
          </a:p>
        </p:txBody>
      </p:sp>
      <p:sp>
        <p:nvSpPr>
          <p:cNvPr id="8" name="Tijdelijke aanduiding voor titel 7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endParaRPr lang="en-GB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573187"/>
            <a:ext cx="2057400" cy="269823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400" b="0" i="0">
                <a:solidFill>
                  <a:schemeClr val="tx1"/>
                </a:solidFill>
                <a:latin typeface="Source Sans Pro"/>
                <a:ea typeface="Calibri Normaal" charset="0"/>
                <a:cs typeface="Source Sans Pro"/>
              </a:defRPr>
            </a:lvl1pPr>
          </a:lstStyle>
          <a:p>
            <a:fld id="{70B9E0CC-5218-4F02-99A8-E56EA2F34919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11" name="Tijdelijke aanduiding voor voettekst 6"/>
          <p:cNvSpPr>
            <a:spLocks noGrp="1"/>
          </p:cNvSpPr>
          <p:nvPr>
            <p:ph type="ftr" sz="quarter" idx="3"/>
          </p:nvPr>
        </p:nvSpPr>
        <p:spPr>
          <a:xfrm>
            <a:off x="628650" y="6573187"/>
            <a:ext cx="5486400" cy="269823"/>
          </a:xfrm>
          <a:prstGeom prst="rect">
            <a:avLst/>
          </a:prstGeom>
        </p:spPr>
        <p:txBody>
          <a:bodyPr vert="horz" lIns="0" tIns="45720" rIns="91440" bIns="45720" rtlCol="0" anchor="ctr" anchorCtr="0"/>
          <a:lstStyle>
            <a:lvl1pPr algn="l">
              <a:defRPr sz="1400" b="0" i="0">
                <a:solidFill>
                  <a:schemeClr val="tx1"/>
                </a:solidFill>
                <a:latin typeface="Calibri Normaal" charset="0"/>
                <a:ea typeface="Calibri Normaal" charset="0"/>
                <a:cs typeface="Calibri Normaal" charset="0"/>
              </a:defRPr>
            </a:lvl1pPr>
          </a:lstStyle>
          <a:p>
            <a:r>
              <a:rPr lang="mr-IN">
                <a:latin typeface="Source Sans Pro"/>
                <a:cs typeface="Source Sans Pro"/>
              </a:rPr>
              <a:t>5 October 2017                         -                      EFNIL @ IDS, Mannheim</a:t>
            </a:r>
            <a:endParaRPr lang="nl-NL" dirty="0">
              <a:latin typeface="Source Sans Pro"/>
              <a:cs typeface="Source Sans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noProof="0">
              <a:latin typeface="Calibri Norma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28650" y="1630249"/>
            <a:ext cx="7886700" cy="4867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endParaRPr lang="nl-NL" noProof="0" dirty="0"/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066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4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Source Sans Pro"/>
          <a:ea typeface="Calibri Vet" charset="0"/>
          <a:cs typeface="Source Sans Pro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Source Sans Pro"/>
          <a:ea typeface="Calibri Normaal" charset="0"/>
          <a:cs typeface="Source Sans Pro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.AppleSystemUIFont" charset="-120"/>
        <a:buChar char="-"/>
        <a:defRPr sz="2000" b="0" i="0" kern="1200" baseline="0">
          <a:solidFill>
            <a:schemeClr val="tx1"/>
          </a:solidFill>
          <a:latin typeface="Source Sans Pro"/>
          <a:ea typeface="Calibri Normaal" charset="0"/>
          <a:cs typeface="Source Sans Pro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/>
          <a:ea typeface="Calibri Normaal" charset="0"/>
          <a:cs typeface="Source Sans Pro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Source Sans Pro"/>
          <a:ea typeface="Calibri Normaal" charset="0"/>
          <a:cs typeface="Source Sans Pro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ans Pro"/>
          <a:ea typeface="Calibri Normaal" charset="0"/>
          <a:cs typeface="Source Sans Pro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in.e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larin@clarin.e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22363"/>
            <a:ext cx="8534400" cy="2387600"/>
          </a:xfrm>
        </p:spPr>
        <p:txBody>
          <a:bodyPr>
            <a:normAutofit/>
          </a:bodyPr>
          <a:lstStyle/>
          <a:p>
            <a:r>
              <a:rPr lang="en-US" b="1" dirty="0"/>
              <a:t>CLARIN &amp; Research Libraries: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Very Short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8738" y="3602040"/>
            <a:ext cx="7586662" cy="1441448"/>
          </a:xfrm>
        </p:spPr>
        <p:txBody>
          <a:bodyPr>
            <a:normAutofit lnSpcReduction="10000"/>
          </a:bodyPr>
          <a:lstStyle/>
          <a:p>
            <a:endParaRPr lang="en-US" b="1" dirty="0"/>
          </a:p>
          <a:p>
            <a:r>
              <a:rPr lang="en-US" sz="3800" i="1" dirty="0"/>
              <a:t>Leon Wessels</a:t>
            </a:r>
          </a:p>
          <a:p>
            <a:r>
              <a:rPr lang="en-US" sz="2200" dirty="0" err="1"/>
              <a:t>Programme</a:t>
            </a:r>
            <a:r>
              <a:rPr lang="en-US" sz="2200" dirty="0"/>
              <a:t> manager CLARIN ERIC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00200" y="5207000"/>
            <a:ext cx="7200900" cy="125376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3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9249" y="339381"/>
            <a:ext cx="7739502" cy="1079500"/>
          </a:xfrm>
        </p:spPr>
        <p:txBody>
          <a:bodyPr/>
          <a:lstStyle/>
          <a:p>
            <a:r>
              <a:rPr lang="da-DK" dirty="0"/>
              <a:t>CLARIN in eight bullets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CLARIN</a:t>
            </a:r>
            <a:r>
              <a:rPr lang="en-US" dirty="0"/>
              <a:t> is the Common Language Resources and Technology Infrastructure</a:t>
            </a:r>
          </a:p>
          <a:p>
            <a:r>
              <a:rPr lang="en-US" b="1" dirty="0"/>
              <a:t>ESFRI</a:t>
            </a:r>
            <a:r>
              <a:rPr lang="en-US" dirty="0"/>
              <a:t> ERIC status since 2012, Landmark since 2016</a:t>
            </a:r>
          </a:p>
          <a:p>
            <a:r>
              <a:rPr lang="en-US" dirty="0"/>
              <a:t>that provides easy and sustainable access for scholars in the </a:t>
            </a:r>
            <a:r>
              <a:rPr lang="en-US" b="1" dirty="0"/>
              <a:t>humanities and social sciences</a:t>
            </a:r>
            <a:r>
              <a:rPr lang="en-US" dirty="0"/>
              <a:t> and beyond</a:t>
            </a:r>
          </a:p>
          <a:p>
            <a:r>
              <a:rPr lang="en-US" dirty="0"/>
              <a:t>to </a:t>
            </a:r>
            <a:r>
              <a:rPr lang="en-US" b="1" dirty="0"/>
              <a:t>digital language data</a:t>
            </a:r>
            <a:r>
              <a:rPr lang="en-US" dirty="0"/>
              <a:t> (in written, spoken, video or multimodal form)</a:t>
            </a:r>
          </a:p>
          <a:p>
            <a:r>
              <a:rPr lang="en-US" dirty="0"/>
              <a:t>and </a:t>
            </a:r>
            <a:r>
              <a:rPr lang="en-US" b="1" dirty="0"/>
              <a:t>advanced tools</a:t>
            </a:r>
            <a:r>
              <a:rPr lang="en-US" dirty="0"/>
              <a:t> to discover, explore, exploit, annotate, </a:t>
            </a:r>
            <a:r>
              <a:rPr lang="en-US" dirty="0" err="1"/>
              <a:t>analyse</a:t>
            </a:r>
            <a:r>
              <a:rPr lang="en-US" dirty="0"/>
              <a:t> or combine them, wherever they are located</a:t>
            </a:r>
          </a:p>
          <a:p>
            <a:r>
              <a:rPr lang="en-US" dirty="0"/>
              <a:t>through a </a:t>
            </a:r>
            <a:r>
              <a:rPr lang="en-US" b="1" dirty="0"/>
              <a:t>single sign-on </a:t>
            </a:r>
            <a:r>
              <a:rPr lang="en-US" dirty="0"/>
              <a:t>environment</a:t>
            </a:r>
          </a:p>
          <a:p>
            <a:r>
              <a:rPr lang="en-US" dirty="0"/>
              <a:t>that serves as an ecosystem for </a:t>
            </a:r>
            <a:r>
              <a:rPr lang="en-US" b="1" dirty="0"/>
              <a:t>knowledge sharing</a:t>
            </a:r>
          </a:p>
          <a:p>
            <a:r>
              <a:rPr lang="en-US" dirty="0"/>
              <a:t>and: ready for </a:t>
            </a:r>
            <a:r>
              <a:rPr lang="en-US" b="1" dirty="0"/>
              <a:t>integration in EOSC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083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36B8FE3-390B-5046-A82F-7EFF86D40E59}"/>
              </a:ext>
            </a:extLst>
          </p:cNvPr>
          <p:cNvSpPr txBox="1">
            <a:spLocks/>
          </p:cNvSpPr>
          <p:nvPr/>
        </p:nvSpPr>
        <p:spPr>
          <a:xfrm>
            <a:off x="535885" y="306209"/>
            <a:ext cx="78867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Calibri" charset="0"/>
                <a:ea typeface="Calibri Vet" charset="0"/>
                <a:cs typeface="Calibri Vet" charset="0"/>
              </a:defRPr>
            </a:lvl1pPr>
          </a:lstStyle>
          <a:p>
            <a:r>
              <a:rPr lang="nl-NL" dirty="0"/>
              <a:t>CLARIN ERIC in members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centres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607DE4-E48E-6D46-A346-ACE0A2F8222C}"/>
              </a:ext>
            </a:extLst>
          </p:cNvPr>
          <p:cNvSpPr txBox="1">
            <a:spLocks/>
          </p:cNvSpPr>
          <p:nvPr/>
        </p:nvSpPr>
        <p:spPr>
          <a:xfrm>
            <a:off x="0" y="1335375"/>
            <a:ext cx="2463955" cy="5112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Calibri" charset="0"/>
                <a:ea typeface="Calibri Normaal" charset="0"/>
                <a:cs typeface="Calibri Normaal" charset="0"/>
              </a:defRPr>
            </a:lvl1pPr>
            <a:lvl2pPr marL="6270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–"/>
              <a:defRPr sz="2200" b="0" i="0" kern="1200" baseline="0">
                <a:solidFill>
                  <a:schemeClr val="tx1"/>
                </a:solidFill>
                <a:latin typeface="Calibri" charset="0"/>
                <a:ea typeface="Calibri Normaal" charset="0"/>
                <a:cs typeface="Calibri Normaal" charset="0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charset="0"/>
                <a:ea typeface="Calibri Normaal" charset="0"/>
                <a:cs typeface="Calibri Normaal" charset="0"/>
              </a:defRPr>
            </a:lvl3pPr>
            <a:lvl4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Calibri" charset="0"/>
                <a:ea typeface="Calibri Normaal" charset="0"/>
                <a:cs typeface="Calibri Normaal" charset="0"/>
              </a:defRPr>
            </a:lvl4pPr>
            <a:lvl5pPr marL="15414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charset="0"/>
                <a:ea typeface="Calibri Normaal" charset="0"/>
                <a:cs typeface="Calibri Normaal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A </a:t>
            </a:r>
            <a:r>
              <a:rPr lang="da-DK" dirty="0" err="1"/>
              <a:t>consortium</a:t>
            </a:r>
            <a:r>
              <a:rPr lang="da-DK" dirty="0"/>
              <a:t> of:</a:t>
            </a:r>
          </a:p>
          <a:p>
            <a:r>
              <a:rPr lang="da-DK" dirty="0"/>
              <a:t>21 </a:t>
            </a:r>
            <a:r>
              <a:rPr lang="da-DK" dirty="0" err="1"/>
              <a:t>members</a:t>
            </a:r>
            <a:r>
              <a:rPr lang="da-DK" dirty="0"/>
              <a:t>: AT, BG, CY, CZ, DE, DK, DLU, EE, FI, GR, HR, HU, IT, LT, LV, NL, NO, PL, PT, SE, SI</a:t>
            </a:r>
          </a:p>
          <a:p>
            <a:r>
              <a:rPr lang="da-DK" dirty="0"/>
              <a:t>4 </a:t>
            </a:r>
            <a:r>
              <a:rPr lang="da-DK" dirty="0" err="1"/>
              <a:t>observers</a:t>
            </a:r>
            <a:r>
              <a:rPr lang="da-DK" dirty="0"/>
              <a:t>: 	</a:t>
            </a:r>
            <a:br>
              <a:rPr lang="da-DK" dirty="0"/>
            </a:br>
            <a:r>
              <a:rPr lang="da-DK" dirty="0"/>
              <a:t>IS, FR, SA, UK;</a:t>
            </a:r>
          </a:p>
          <a:p>
            <a:r>
              <a:rPr lang="da-DK" dirty="0"/>
              <a:t>&gt;40 centres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4E3E7-BF99-7C44-AF04-A67FEBC28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54" y="1018747"/>
            <a:ext cx="6447903" cy="54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5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9249" y="339381"/>
            <a:ext cx="7739502" cy="1079500"/>
          </a:xfrm>
        </p:spPr>
        <p:txBody>
          <a:bodyPr/>
          <a:lstStyle/>
          <a:p>
            <a:r>
              <a:rPr lang="da-DK" dirty="0"/>
              <a:t>CLARIN in data types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Newspaper</a:t>
            </a:r>
            <a:r>
              <a:rPr lang="nl-NL" dirty="0"/>
              <a:t> </a:t>
            </a:r>
            <a:r>
              <a:rPr lang="nl-NL" dirty="0" err="1"/>
              <a:t>archives</a:t>
            </a:r>
            <a:endParaRPr lang="nl-NL" dirty="0"/>
          </a:p>
          <a:p>
            <a:r>
              <a:rPr lang="nl-NL" dirty="0" err="1"/>
              <a:t>Literary</a:t>
            </a:r>
            <a:r>
              <a:rPr lang="nl-NL" dirty="0"/>
              <a:t> </a:t>
            </a:r>
            <a:r>
              <a:rPr lang="nl-NL" dirty="0" err="1"/>
              <a:t>texts</a:t>
            </a:r>
            <a:endParaRPr lang="nl-NL" dirty="0"/>
          </a:p>
          <a:p>
            <a:r>
              <a:rPr lang="nl-NL" dirty="0" err="1"/>
              <a:t>Social</a:t>
            </a:r>
            <a:r>
              <a:rPr lang="nl-NL" dirty="0"/>
              <a:t> Media data</a:t>
            </a:r>
          </a:p>
          <a:p>
            <a:r>
              <a:rPr lang="en-US" dirty="0"/>
              <a:t>Parliamentary records </a:t>
            </a:r>
            <a:endParaRPr lang="nl-NL" dirty="0"/>
          </a:p>
          <a:p>
            <a:r>
              <a:rPr lang="nl-NL" dirty="0" err="1"/>
              <a:t>Historical</a:t>
            </a:r>
            <a:r>
              <a:rPr lang="nl-NL" dirty="0"/>
              <a:t> letters</a:t>
            </a:r>
          </a:p>
          <a:p>
            <a:r>
              <a:rPr lang="nl-NL" dirty="0"/>
              <a:t>Oral </a:t>
            </a:r>
            <a:r>
              <a:rPr lang="nl-NL" dirty="0" err="1"/>
              <a:t>History</a:t>
            </a:r>
            <a:r>
              <a:rPr lang="nl-NL" dirty="0"/>
              <a:t> data</a:t>
            </a:r>
          </a:p>
          <a:p>
            <a:r>
              <a:rPr lang="nl-NL" dirty="0" err="1"/>
              <a:t>Disciplinary</a:t>
            </a:r>
            <a:r>
              <a:rPr lang="nl-NL" dirty="0"/>
              <a:t> </a:t>
            </a:r>
            <a:r>
              <a:rPr lang="nl-NL" dirty="0" err="1"/>
              <a:t>libraries</a:t>
            </a:r>
            <a:endParaRPr lang="nl-NL" dirty="0"/>
          </a:p>
          <a:p>
            <a:r>
              <a:rPr lang="nl-NL" dirty="0" err="1"/>
              <a:t>Institutional</a:t>
            </a:r>
            <a:r>
              <a:rPr lang="nl-NL" dirty="0"/>
              <a:t> </a:t>
            </a:r>
            <a:r>
              <a:rPr lang="nl-NL" dirty="0" err="1"/>
              <a:t>archival</a:t>
            </a:r>
            <a:r>
              <a:rPr lang="nl-NL" dirty="0"/>
              <a:t> data</a:t>
            </a:r>
          </a:p>
          <a:p>
            <a:r>
              <a:rPr lang="nl-NL" dirty="0"/>
              <a:t>Broadcast </a:t>
            </a:r>
            <a:r>
              <a:rPr lang="nl-NL" dirty="0" err="1"/>
              <a:t>archives</a:t>
            </a:r>
            <a:endParaRPr lang="nl-NL" dirty="0"/>
          </a:p>
          <a:p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477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1F24-83B4-8446-835C-5C6DF592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with research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49F8-2156-994E-AD4C-5B5BE98B1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 on a national scale:</a:t>
            </a:r>
          </a:p>
          <a:p>
            <a:pPr lvl="1"/>
            <a:r>
              <a:rPr lang="en-US" dirty="0"/>
              <a:t>Several national consortia include research libraries</a:t>
            </a:r>
          </a:p>
          <a:p>
            <a:endParaRPr lang="en-US" dirty="0"/>
          </a:p>
          <a:p>
            <a:r>
              <a:rPr lang="en-US" dirty="0"/>
              <a:t>Collaboration on a supranational scale:</a:t>
            </a:r>
          </a:p>
          <a:p>
            <a:pPr lvl="1"/>
            <a:r>
              <a:rPr lang="en-US" dirty="0"/>
              <a:t>LIBER: MoU, SSHOC</a:t>
            </a:r>
          </a:p>
          <a:p>
            <a:pPr lvl="1"/>
            <a:r>
              <a:rPr lang="en-US" dirty="0" err="1"/>
              <a:t>Europeana</a:t>
            </a:r>
            <a:r>
              <a:rPr lang="en-US" dirty="0"/>
              <a:t>: DSI-4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6B826F-47D3-1E4D-94F3-33EBA6855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5176217"/>
            <a:ext cx="3479800" cy="120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0BE16-A073-AF4D-828E-F19932686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953000"/>
            <a:ext cx="1435224" cy="1404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AAFEE4-AA96-274B-A317-DCF8890B0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5049364"/>
            <a:ext cx="3543300" cy="12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68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82042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Want to know more?</a:t>
            </a:r>
            <a:br>
              <a:rPr lang="en-GB" dirty="0"/>
            </a:br>
            <a:br>
              <a:rPr lang="en-GB" dirty="0"/>
            </a:br>
            <a:r>
              <a:rPr lang="en-GB" sz="2800" dirty="0"/>
              <a:t>Visit the </a:t>
            </a:r>
            <a:r>
              <a:rPr lang="en-GB" sz="2800" b="1" dirty="0"/>
              <a:t>CLARIN stand at the Market place  </a:t>
            </a:r>
            <a:br>
              <a:rPr lang="en-GB" sz="2800" dirty="0"/>
            </a:br>
            <a:r>
              <a:rPr lang="en-GB" sz="2800" dirty="0"/>
              <a:t>or </a:t>
            </a:r>
            <a:br>
              <a:rPr lang="en-GB" sz="2800" dirty="0"/>
            </a:br>
            <a:r>
              <a:rPr lang="en-GB" sz="2700" dirty="0">
                <a:hlinkClick r:id="rId3"/>
              </a:rPr>
              <a:t>www.clarin.eu</a:t>
            </a:r>
            <a:r>
              <a:rPr lang="en-GB" sz="2700" dirty="0"/>
              <a:t> / </a:t>
            </a:r>
            <a:r>
              <a:rPr lang="en-GB" sz="2700" dirty="0">
                <a:hlinkClick r:id="rId4"/>
              </a:rPr>
              <a:t>clarin@clarin</a:t>
            </a:r>
            <a:r>
              <a:rPr lang="en-GB" sz="2700">
                <a:hlinkClick r:id="rId4"/>
              </a:rPr>
              <a:t>.eu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9030" y="6109771"/>
            <a:ext cx="9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charset="0"/>
                <a:ea typeface="Cambria" charset="0"/>
                <a:cs typeface="Cambria" charset="0"/>
              </a:rPr>
              <a:t>                   </a:t>
            </a:r>
            <a:r>
              <a:rPr lang="en-US" i="1" dirty="0">
                <a:ea typeface="Cambria" charset="0"/>
                <a:cs typeface="Cambri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403359"/>
      </p:ext>
    </p:extLst>
  </p:cSld>
  <p:clrMapOvr>
    <a:masterClrMapping/>
  </p:clrMapOvr>
</p:sld>
</file>

<file path=ppt/theme/theme1.xml><?xml version="1.0" encoding="utf-8"?>
<a:theme xmlns:a="http://schemas.openxmlformats.org/drawingml/2006/main" name="CLARIN-template-new">
  <a:themeElements>
    <a:clrScheme name="Clarin Colors 1">
      <a:dk1>
        <a:srgbClr val="000000"/>
      </a:dk1>
      <a:lt1>
        <a:srgbClr val="FFFFFF"/>
      </a:lt1>
      <a:dk2>
        <a:srgbClr val="07426E"/>
      </a:dk2>
      <a:lt2>
        <a:srgbClr val="0080AA"/>
      </a:lt2>
      <a:accent1>
        <a:srgbClr val="A2C037"/>
      </a:accent1>
      <a:accent2>
        <a:srgbClr val="3399BB"/>
      </a:accent2>
      <a:accent3>
        <a:srgbClr val="B5CD5F"/>
      </a:accent3>
      <a:accent4>
        <a:srgbClr val="66B3CC"/>
      </a:accent4>
      <a:accent5>
        <a:srgbClr val="C7D987"/>
      </a:accent5>
      <a:accent6>
        <a:srgbClr val="39688B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RIN_SAB_Dieter" id="{2445B34C-B315-4927-AC7C-25360F6CF674}" vid="{DBB2A201-F09B-45C3-858B-4F8816B8088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CLARIN-template-new.potx</Template>
  <TotalTime>2944</TotalTime>
  <Words>228</Words>
  <Application>Microsoft Macintosh PowerPoint</Application>
  <PresentationFormat>On-screen Show (4:3)</PresentationFormat>
  <Paragraphs>43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.AppleSystemUIFont</vt:lpstr>
      <vt:lpstr>Arial</vt:lpstr>
      <vt:lpstr>Calibri</vt:lpstr>
      <vt:lpstr>Calibri Normaal</vt:lpstr>
      <vt:lpstr>Cambria</vt:lpstr>
      <vt:lpstr>Source Sans Pro</vt:lpstr>
      <vt:lpstr>CLARIN-template-new</vt:lpstr>
      <vt:lpstr>CLARIN &amp; Research Libraries:  A Very Short Introduction</vt:lpstr>
      <vt:lpstr>CLARIN in eight bullets</vt:lpstr>
      <vt:lpstr>PowerPoint Presentation</vt:lpstr>
      <vt:lpstr>CLARIN in data types</vt:lpstr>
      <vt:lpstr>Collaboration with research libraries</vt:lpstr>
      <vt:lpstr>Want to know more?  Visit the CLARIN stand at the Market place   or  www.clarin.eu / clarin@clarin.eu 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 velmans</dc:creator>
  <cp:lastModifiedBy>Wessels, L.C. (Leon)</cp:lastModifiedBy>
  <cp:revision>240</cp:revision>
  <cp:lastPrinted>2016-10-27T17:10:10Z</cp:lastPrinted>
  <dcterms:created xsi:type="dcterms:W3CDTF">2016-05-02T05:42:50Z</dcterms:created>
  <dcterms:modified xsi:type="dcterms:W3CDTF">2019-07-05T14:09:50Z</dcterms:modified>
</cp:coreProperties>
</file>