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62" r:id="rId3"/>
    <p:sldId id="266" r:id="rId4"/>
    <p:sldId id="267" r:id="rId5"/>
    <p:sldId id="268" r:id="rId6"/>
    <p:sldId id="269" r:id="rId7"/>
    <p:sldId id="270" r:id="rId8"/>
    <p:sldId id="273" r:id="rId9"/>
    <p:sldId id="272" r:id="rId10"/>
    <p:sldId id="275" r:id="rId11"/>
    <p:sldId id="278" r:id="rId12"/>
    <p:sldId id="271" r:id="rId13"/>
    <p:sldId id="277" r:id="rId14"/>
    <p:sldId id="280" r:id="rId15"/>
    <p:sldId id="281" r:id="rId16"/>
    <p:sldId id="282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79" r:id="rId27"/>
    <p:sldId id="283" r:id="rId28"/>
    <p:sldId id="276" r:id="rId29"/>
    <p:sldId id="265" r:id="rId30"/>
    <p:sldId id="263" r:id="rId31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72"/>
    <p:restoredTop sz="76484"/>
  </p:normalViewPr>
  <p:slideViewPr>
    <p:cSldViewPr snapToGrid="0" snapToObjects="1">
      <p:cViewPr varScale="1">
        <p:scale>
          <a:sx n="108" d="100"/>
          <a:sy n="108" d="100"/>
        </p:scale>
        <p:origin x="9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99EBC-A0D3-C14B-AFDD-E6A6CE73BB90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2E96F-99F0-7F42-A101-5697BEC5D84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96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2E96F-99F0-7F42-A101-5697BEC5D84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813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2E96F-99F0-7F42-A101-5697BEC5D84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424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2E96F-99F0-7F42-A101-5697BEC5D84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12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2E96F-99F0-7F42-A101-5697BEC5D84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004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2E96F-99F0-7F42-A101-5697BEC5D84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781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2E96F-99F0-7F42-A101-5697BEC5D84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05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2E96F-99F0-7F42-A101-5697BEC5D84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30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2E96F-99F0-7F42-A101-5697BEC5D84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443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NOTA: ARXIV is un </a:t>
            </a:r>
            <a:r>
              <a:rPr lang="en-GB" dirty="0" err="1"/>
              <a:t>repositorio</a:t>
            </a:r>
            <a:r>
              <a:rPr lang="en-GB" dirty="0"/>
              <a:t> </a:t>
            </a:r>
            <a:r>
              <a:rPr lang="en-GB" dirty="0" err="1"/>
              <a:t>aceptado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H2020 </a:t>
            </a:r>
            <a:r>
              <a:rPr lang="en-GB" dirty="0" err="1"/>
              <a:t>pero</a:t>
            </a:r>
            <a:r>
              <a:rPr lang="en-GB" dirty="0"/>
              <a:t> la </a:t>
            </a:r>
            <a:r>
              <a:rPr lang="en-GB" dirty="0" err="1"/>
              <a:t>politica</a:t>
            </a:r>
            <a:r>
              <a:rPr lang="en-GB" dirty="0"/>
              <a:t> </a:t>
            </a:r>
            <a:r>
              <a:rPr lang="en-GB" dirty="0" err="1"/>
              <a:t>nacional</a:t>
            </a:r>
            <a:r>
              <a:rPr lang="en-GB" dirty="0"/>
              <a:t> y regional </a:t>
            </a:r>
            <a:r>
              <a:rPr lang="en-GB" dirty="0" err="1"/>
              <a:t>insiste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que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trabajos</a:t>
            </a:r>
            <a:r>
              <a:rPr lang="en-GB" dirty="0"/>
              <a:t> </a:t>
            </a:r>
            <a:r>
              <a:rPr lang="en-GB" dirty="0" err="1"/>
              <a:t>financiados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ellos</a:t>
            </a:r>
            <a:r>
              <a:rPr lang="en-GB" dirty="0"/>
              <a:t> </a:t>
            </a:r>
            <a:r>
              <a:rPr lang="en-GB" dirty="0" err="1"/>
              <a:t>han</a:t>
            </a:r>
            <a:r>
              <a:rPr lang="en-GB" dirty="0"/>
              <a:t> de </a:t>
            </a:r>
            <a:r>
              <a:rPr lang="en-GB" dirty="0" err="1"/>
              <a:t>estar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repositories </a:t>
            </a:r>
            <a:r>
              <a:rPr lang="en-GB" dirty="0" err="1"/>
              <a:t>institucionales</a:t>
            </a:r>
            <a:r>
              <a:rPr lang="en-GB" dirty="0"/>
              <a:t> o </a:t>
            </a:r>
            <a:r>
              <a:rPr lang="en-GB" dirty="0" err="1"/>
              <a:t>nacionales</a:t>
            </a:r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2E96F-99F0-7F42-A101-5697BEC5D84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71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08"/>
            <a:ext cx="9144000" cy="5143500"/>
          </a:xfrm>
          <a:prstGeom prst="rect">
            <a:avLst/>
          </a:prstGeom>
        </p:spPr>
      </p:pic>
      <p:sp>
        <p:nvSpPr>
          <p:cNvPr id="10" name="Rectangle avec coins rognés du même côté 9"/>
          <p:cNvSpPr/>
          <p:nvPr userDrawn="1"/>
        </p:nvSpPr>
        <p:spPr>
          <a:xfrm rot="5400000">
            <a:off x="4439137" y="-291416"/>
            <a:ext cx="929781" cy="5736659"/>
          </a:xfrm>
          <a:prstGeom prst="snip2Same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CB9581CE-444D-A94C-AF49-3A8764C32C6C}"/>
              </a:ext>
            </a:extLst>
          </p:cNvPr>
          <p:cNvSpPr txBox="1">
            <a:spLocks/>
          </p:cNvSpPr>
          <p:nvPr userDrawn="1"/>
        </p:nvSpPr>
        <p:spPr>
          <a:xfrm>
            <a:off x="1143000" y="1509006"/>
            <a:ext cx="6858000" cy="310783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3CD905E-2AF7-B348-A51E-4042C1A68217}"/>
              </a:ext>
            </a:extLst>
          </p:cNvPr>
          <p:cNvSpPr txBox="1"/>
          <p:nvPr userDrawn="1"/>
        </p:nvSpPr>
        <p:spPr>
          <a:xfrm>
            <a:off x="2035697" y="1877941"/>
            <a:ext cx="51680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350" dirty="0"/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0" y="2112023"/>
            <a:ext cx="7307108" cy="915438"/>
          </a:xfrm>
          <a:solidFill>
            <a:schemeClr val="tx1"/>
          </a:solidFill>
        </p:spPr>
        <p:txBody>
          <a:bodyPr/>
          <a:lstStyle>
            <a:lvl1pPr algn="ctr">
              <a:defRPr sz="2400"/>
            </a:lvl1pPr>
          </a:lstStyle>
          <a:p>
            <a:r>
              <a:rPr lang="en-GB" noProof="0" dirty="0"/>
              <a:t>Click to modify the title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448" y="301397"/>
            <a:ext cx="1957520" cy="1862420"/>
          </a:xfrm>
          <a:prstGeom prst="rect">
            <a:avLst/>
          </a:prstGeom>
        </p:spPr>
      </p:pic>
      <p:sp>
        <p:nvSpPr>
          <p:cNvPr id="13" name="Rectangle avec coins rognés du même côté 9">
            <a:extLst>
              <a:ext uri="{FF2B5EF4-FFF2-40B4-BE49-F238E27FC236}">
                <a16:creationId xmlns:a16="http://schemas.microsoft.com/office/drawing/2014/main" id="{34683E77-6BC4-E049-9408-827C2AFDD41A}"/>
              </a:ext>
            </a:extLst>
          </p:cNvPr>
          <p:cNvSpPr/>
          <p:nvPr userDrawn="1"/>
        </p:nvSpPr>
        <p:spPr>
          <a:xfrm rot="16200000">
            <a:off x="5706322" y="165630"/>
            <a:ext cx="494069" cy="6304566"/>
          </a:xfrm>
          <a:prstGeom prst="snip2Same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accent5">
                  <a:lumMod val="90000"/>
                </a:schemeClr>
              </a:solidFill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B14CB474-C952-7B4A-9ECC-90D16B3983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1902" y="49681"/>
            <a:ext cx="431757" cy="2738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3C7C5D3-B2C2-7C4E-B78D-B87B3790614F}"/>
              </a:ext>
            </a:extLst>
          </p:cNvPr>
          <p:cNvSpPr txBox="1"/>
          <p:nvPr userDrawn="1"/>
        </p:nvSpPr>
        <p:spPr>
          <a:xfrm>
            <a:off x="1113686" y="23428"/>
            <a:ext cx="32620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H2020-Grant Agreement 787289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2951545" y="3072098"/>
            <a:ext cx="6154094" cy="47821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b="1" i="0">
                <a:solidFill>
                  <a:schemeClr val="accent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to </a:t>
            </a:r>
            <a:r>
              <a:rPr lang="es-ES" dirty="0" err="1"/>
              <a:t>modify</a:t>
            </a:r>
            <a:r>
              <a:rPr lang="es-ES" dirty="0"/>
              <a:t> </a:t>
            </a:r>
            <a:r>
              <a:rPr lang="es-ES" dirty="0" err="1"/>
              <a:t>authors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14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30196" cy="85725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/>
              <a:t>This project has received funds from the European Union’s Horizon2020 research and innovation programme under Grant Agreement 787289</a:t>
            </a:r>
            <a:endParaRPr lang="en-GB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F4BD216-5DE9-2A4B-90E8-3EDFB4FFAB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7" y="0"/>
            <a:ext cx="7752169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 b="1" i="0">
                <a:solidFill>
                  <a:schemeClr val="accent4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s-ES" dirty="0"/>
              <a:t>CLIC PARA MODIFICAR EL TITULO</a:t>
            </a:r>
            <a:endParaRPr lang="en-GB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8063A92-3C99-8645-B993-2482FCD02E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363" y="-86887"/>
            <a:ext cx="1011973" cy="10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94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conteni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30196" cy="85725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099E7B-C3C6-2645-866E-0A5D7426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9782"/>
            <a:ext cx="7886700" cy="342294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GB" dirty="0"/>
          </a:p>
        </p:txBody>
      </p:sp>
      <p:sp>
        <p:nvSpPr>
          <p:cNvPr id="5" name="Marcador de posición de número de diapositiva 5">
            <a:extLst>
              <a:ext uri="{FF2B5EF4-FFF2-40B4-BE49-F238E27FC236}">
                <a16:creationId xmlns:a16="http://schemas.microsoft.com/office/drawing/2014/main" id="{C4717064-4CEC-D34B-9A51-0F2D2970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20684" y="4897705"/>
            <a:ext cx="1623317" cy="249563"/>
          </a:xfrm>
        </p:spPr>
        <p:txBody>
          <a:bodyPr/>
          <a:lstStyle/>
          <a:p>
            <a:fld id="{E964552B-C10F-5F4F-BBEE-ABF864D8F387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4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 b="1"/>
            </a:lvl1pPr>
          </a:lstStyle>
          <a:p>
            <a:r>
              <a:rPr lang="en-GB"/>
              <a:t>This project has received funds from the European Union’s Horizon2020 research and innovation programme under Grant Agreement 787289</a:t>
            </a:r>
            <a:endParaRPr lang="en-GB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F4BD216-5DE9-2A4B-90E8-3EDFB4FFAB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7" y="0"/>
            <a:ext cx="7752169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 b="1" i="0">
                <a:solidFill>
                  <a:schemeClr val="accent4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s-ES" dirty="0"/>
              <a:t>CLIC PARA MODIFICAR EL TITULO</a:t>
            </a:r>
            <a:endParaRPr lang="en-GB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2AF7E69-175E-EB42-8D3B-8073801DDC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363" y="-86887"/>
            <a:ext cx="1011973" cy="10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78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7C1441-710A-1643-A9C1-001F0981B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29698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 dirty="0"/>
              <a:t>HAGA CLIC PARA MODIFICAR EL ESTILO DE TÍTULO DEL PATRÓN</a:t>
            </a:r>
            <a:endParaRPr lang="en-GB" dirty="0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C6B13E50-DD47-4046-ADB1-461673D7C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/>
              <a:t>This project has received funds from the European Union’s Horizon2020 research and innovation programme under Grant Agreement 787289</a:t>
            </a:r>
            <a:endParaRPr lang="en-GB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035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14010" cy="85725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87BA31-95EA-7E40-AD52-1E12C0E06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935" y="1207390"/>
            <a:ext cx="4331106" cy="326350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GB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940319-B960-5443-BA79-B60ACD0BE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0342" y="1207390"/>
            <a:ext cx="4261943" cy="326350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GB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/>
          <a:lstStyle>
            <a:lvl1pPr>
              <a:defRPr lang="en-GB" b="1" smtClean="0"/>
            </a:lvl1pPr>
          </a:lstStyle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F4BD216-5DE9-2A4B-90E8-3EDFB4FFAB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7" y="0"/>
            <a:ext cx="7752169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 b="1" i="0">
                <a:solidFill>
                  <a:schemeClr val="accent4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s-ES" dirty="0"/>
              <a:t>CLIC PARA MODIFICAR EL TITULO</a:t>
            </a:r>
            <a:endParaRPr lang="en-GB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9671FCE-55BA-D84C-9A51-647BDCA679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363" y="-86887"/>
            <a:ext cx="1011973" cy="10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3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28878" cy="857250"/>
          </a:xfrm>
          <a:prstGeom prst="rect">
            <a:avLst/>
          </a:prstGeom>
        </p:spPr>
      </p:pic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BBFF663E-62A5-E647-8450-8A4DC989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936" y="1063034"/>
            <a:ext cx="4313246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0942EB-069B-F64F-9840-0BA54BB07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4936" y="1878806"/>
            <a:ext cx="4313246" cy="276344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GB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108A3F3B-575A-6344-BD79-3E708F690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063034"/>
            <a:ext cx="4263134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FCC9B8-7E90-F644-8FA6-CFBE56CD71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4263134" cy="276344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GB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/>
              <a:t>This project has received funds from the European Union’s Horizon2020 research and innovation programme under Grant Agreement 787289</a:t>
            </a:r>
            <a:endParaRPr lang="en-GB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F4BD216-5DE9-2A4B-90E8-3EDFB4FFAB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7" y="0"/>
            <a:ext cx="7752169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 b="1" i="0">
                <a:solidFill>
                  <a:schemeClr val="accent4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s-ES" dirty="0"/>
              <a:t>CLIC PARA MODIFICAR EL TITULO</a:t>
            </a:r>
            <a:endParaRPr lang="en-GB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2F2950F-F08A-0443-B511-7C9B6F21FC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363" y="-86887"/>
            <a:ext cx="1011973" cy="10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8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14010" cy="85725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/>
              <a:t>This project has received funds from the European Union’s Horizon2020 research and innovation programme under Grant Agreement 787289</a:t>
            </a:r>
            <a:endParaRPr lang="en-GB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F4BD216-5DE9-2A4B-90E8-3EDFB4FFAB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027" y="0"/>
            <a:ext cx="7752169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 b="1" i="0">
                <a:solidFill>
                  <a:schemeClr val="accent4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s-ES" dirty="0"/>
              <a:t>CLIC PARA MODIFICAR EL TITULO</a:t>
            </a:r>
            <a:endParaRPr lang="en-GB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A31E880-AFA0-1349-9FC0-A3EEB8A9BF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363" y="-86887"/>
            <a:ext cx="1011973" cy="10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3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/>
              <a:t>This project has received funds from the European Union’s Horizon2020 research and innovation programme under Grant Agreement 787289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‹Nº›</a:t>
            </a:fld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14010" cy="8572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332713C-403B-3C4E-98BB-9AF3EDFD1A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363" y="-86887"/>
            <a:ext cx="1011973" cy="10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8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460BF5-CCFD-2348-B5AE-69D4863EE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81" y="415728"/>
            <a:ext cx="325533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BCCA98-148B-564E-811B-08D89C1F2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415728"/>
            <a:ext cx="4957204" cy="39860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GB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7F3FF6D5-1A79-C441-B3DC-4177BBACD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681" y="1741810"/>
            <a:ext cx="3255338" cy="265993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/>
              <a:t>This project has received funds from the European Union’s Horizon2020 research and innovation programme under Grant Agreement 787289</a:t>
            </a:r>
            <a:endParaRPr lang="en-GB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71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BBA2618-09DB-E04E-8938-285F0F13A6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415729"/>
            <a:ext cx="4852007" cy="398006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E3BE4B21-0573-8947-88CC-575D634C5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681" y="1543050"/>
            <a:ext cx="325533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/>
              <a:t>This project has received funds from the European Union’s Horizon2020 research and innovation programme under Grant Agreement 787289</a:t>
            </a:r>
            <a:endParaRPr lang="en-GB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A460BF5-CCFD-2348-B5AE-69D4863EE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81" y="415728"/>
            <a:ext cx="325533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58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66E78BED-9B96-4646-BB79-1D0713EB4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7030" y="4897705"/>
            <a:ext cx="436970" cy="249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964552B-C10F-5F4F-BBEE-ABF864D8F387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2EEE254F-E893-1741-B7BD-6909AE04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n-GB" dirty="0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7FDF5E4A-7684-954B-B24E-D5B33F6A1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GB" dirty="0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F2A7B708-3F51-7944-A124-CF8B553FE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20396" y="4897705"/>
            <a:ext cx="1286634" cy="24956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825" b="0" i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endParaRPr lang="en-GB" dirty="0"/>
          </a:p>
        </p:txBody>
      </p:sp>
      <p:sp>
        <p:nvSpPr>
          <p:cNvPr id="9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0" y="4897705"/>
            <a:ext cx="8707030" cy="249563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/>
          <a:lstStyle>
            <a:lvl1pPr algn="l">
              <a:defRPr sz="675" b="0" i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r>
              <a:rPr lang="en-GB"/>
              <a:t>This project has received funds from the European Union’s Horizon2020 research and innovation programme under Grant Agreement 787289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410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950" b="1" i="0" kern="1200">
          <a:solidFill>
            <a:schemeClr val="accent1"/>
          </a:solidFill>
          <a:latin typeface="Montserrat SemiBold" charset="0"/>
          <a:ea typeface="Montserrat SemiBold" charset="0"/>
          <a:cs typeface="Montserrat SemiBold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0" i="0" kern="1200">
          <a:solidFill>
            <a:schemeClr val="accent3"/>
          </a:solidFill>
          <a:latin typeface="Montserrat Medium" charset="0"/>
          <a:ea typeface="Montserrat Medium" charset="0"/>
          <a:cs typeface="Montserrat Medium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Montserrat Medium" charset="0"/>
          <a:ea typeface="Montserrat Medium" charset="0"/>
          <a:cs typeface="Montserrat Medium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Montserrat Light" charset="0"/>
          <a:ea typeface="Montserrat Light" charset="0"/>
          <a:cs typeface="Montserrat Light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Montserrat Light" charset="0"/>
          <a:ea typeface="Montserrat Light" charset="0"/>
          <a:cs typeface="Montserrat Light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Montserrat Light" charset="0"/>
          <a:ea typeface="Montserrat Light" charset="0"/>
          <a:cs typeface="Montserrat Light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c-by-nc_icon.sv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D-M000_Allgemeines_Gebotszeichen_(DIN_4844-2).sv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3data.org/repository/r3d100011076" TargetMode="External"/><Relationship Id="rId13" Type="http://schemas.openxmlformats.org/officeDocument/2006/relationships/image" Target="../media/image30.tiff"/><Relationship Id="rId18" Type="http://schemas.openxmlformats.org/officeDocument/2006/relationships/image" Target="../media/image33.png"/><Relationship Id="rId3" Type="http://schemas.openxmlformats.org/officeDocument/2006/relationships/hyperlink" Target="http://blogs.ujaen.es/abiertobuja/?page_id=56" TargetMode="External"/><Relationship Id="rId7" Type="http://schemas.openxmlformats.org/officeDocument/2006/relationships/hyperlink" Target="http://www.securitybydefault.com/2010/09/analisis-de-la-gestion-de-contrasenas.html" TargetMode="External"/><Relationship Id="rId12" Type="http://schemas.openxmlformats.org/officeDocument/2006/relationships/hyperlink" Target="https://www.re3data.org/search?query=upm" TargetMode="External"/><Relationship Id="rId17" Type="http://schemas.openxmlformats.org/officeDocument/2006/relationships/hyperlink" Target="http://about.zenodo.org/" TargetMode="External"/><Relationship Id="rId2" Type="http://schemas.openxmlformats.org/officeDocument/2006/relationships/image" Target="../media/image26.jpg"/><Relationship Id="rId16" Type="http://schemas.openxmlformats.org/officeDocument/2006/relationships/image" Target="../media/image32.jpeg"/><Relationship Id="rId20" Type="http://schemas.openxmlformats.org/officeDocument/2006/relationships/hyperlink" Target="https://eprints.ucm.es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11" Type="http://schemas.openxmlformats.org/officeDocument/2006/relationships/hyperlink" Target="https://digital.csic.es/" TargetMode="External"/><Relationship Id="rId5" Type="http://schemas.openxmlformats.org/officeDocument/2006/relationships/hyperlink" Target="http://oa.upm.es/" TargetMode="External"/><Relationship Id="rId15" Type="http://schemas.openxmlformats.org/officeDocument/2006/relationships/hyperlink" Target="https://fr.slideshare.net/paventurier/les-donnes-de-la-recherche-enssib2013paventurier" TargetMode="External"/><Relationship Id="rId10" Type="http://schemas.openxmlformats.org/officeDocument/2006/relationships/hyperlink" Target="http://www.myxotropic.org/logo-csic/" TargetMode="External"/><Relationship Id="rId19" Type="http://schemas.openxmlformats.org/officeDocument/2006/relationships/hyperlink" Target="https://es.wikipedia.org/wiki/Universidad_Complutense_de_Madrid" TargetMode="External"/><Relationship Id="rId4" Type="http://schemas.openxmlformats.org/officeDocument/2006/relationships/image" Target="../media/image27.tiff"/><Relationship Id="rId9" Type="http://schemas.openxmlformats.org/officeDocument/2006/relationships/image" Target="../media/image29.jpeg"/><Relationship Id="rId1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jiki.cs.ui.ac.id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journal/solar-energy-materials-and-solar-cells/vol/92/issue/2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ublishing.aip.org/resources/researchers/rights-and-permissions/sharing-content-online/" TargetMode="External"/><Relationship Id="rId5" Type="http://schemas.openxmlformats.org/officeDocument/2006/relationships/hyperlink" Target="https://aip.scitation.org/doi/full/10.1063/1.4989855" TargetMode="External"/><Relationship Id="rId4" Type="http://schemas.openxmlformats.org/officeDocument/2006/relationships/hyperlink" Target="https://publishing.aip.org/resources/researchers/open-scienc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sevier.com/__data/promis_misc/external-embargo-list.pdf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ip.scitation.org/jcp/authors/charges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sevier.com/__data/promis_misc/external-embargo-list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ubs.acs.org/page/4authors/authorchoice/options.html#optionb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Creative_Commons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iki.creativecommons.org/wiki/best_practices_for_attribution" TargetMode="External"/><Relationship Id="rId4" Type="http://schemas.openxmlformats.org/officeDocument/2006/relationships/hyperlink" Target="https://commons.wikimedia.org/wiki/File:Creative_commons_license_spectrum.sv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fcmdsc.wordpress.com/2010/04/22/science-fair-statistics-girls-and-science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tif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11" Type="http://schemas.openxmlformats.org/officeDocument/2006/relationships/image" Target="../media/image57.tiff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8DE40653-2958-1F44-BE99-3EE6B3DD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Ana </a:t>
            </a:r>
            <a:r>
              <a:rPr lang="en-GB" dirty="0" err="1">
                <a:latin typeface="+mj-lt"/>
              </a:rPr>
              <a:t>Belén</a:t>
            </a:r>
            <a:r>
              <a:rPr lang="en-GB" dirty="0">
                <a:latin typeface="+mj-lt"/>
              </a:rPr>
              <a:t> Cristóbal (</a:t>
            </a:r>
            <a:r>
              <a:rPr lang="en-GB" dirty="0" err="1">
                <a:latin typeface="+mj-lt"/>
              </a:rPr>
              <a:t>anabel.cristobal@ies.upm.es</a:t>
            </a:r>
            <a:r>
              <a:rPr lang="en-GB" dirty="0">
                <a:latin typeface="+mj-lt"/>
              </a:rPr>
              <a:t>)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6CD378A3-76FD-1141-9CDD-6ED7CF678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12023"/>
            <a:ext cx="7804727" cy="915438"/>
          </a:xfrm>
        </p:spPr>
        <p:txBody>
          <a:bodyPr anchor="ctr"/>
          <a:lstStyle/>
          <a:p>
            <a:r>
              <a:rPr lang="en-GB" sz="2000" dirty="0">
                <a:latin typeface="+mj-lt"/>
              </a:rPr>
              <a:t>REAL IMPLEMENATION OF OPEN ACCESS (And some OS practices) in your research: A case for PV Area.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948172C-C8CF-B048-8EA0-A93EAA0A2B0A}"/>
              </a:ext>
            </a:extLst>
          </p:cNvPr>
          <p:cNvSpPr/>
          <p:nvPr/>
        </p:nvSpPr>
        <p:spPr>
          <a:xfrm>
            <a:off x="4765964" y="3757665"/>
            <a:ext cx="390698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350" dirty="0"/>
              <a:t>11th FEBRUARY 2019</a:t>
            </a:r>
          </a:p>
          <a:p>
            <a:r>
              <a:rPr lang="es-ES" dirty="0"/>
              <a:t>International Day of </a:t>
            </a:r>
            <a:r>
              <a:rPr lang="es-ES" dirty="0" err="1"/>
              <a:t>Women</a:t>
            </a:r>
            <a:r>
              <a:rPr lang="es-ES" dirty="0"/>
              <a:t> and </a:t>
            </a:r>
            <a:r>
              <a:rPr lang="es-ES" dirty="0" err="1"/>
              <a:t>Girls</a:t>
            </a:r>
            <a:r>
              <a:rPr lang="es-ES" dirty="0"/>
              <a:t> in </a:t>
            </a:r>
            <a:r>
              <a:rPr lang="es-ES" dirty="0" err="1"/>
              <a:t>Science</a:t>
            </a:r>
            <a:endParaRPr lang="es-ES" dirty="0"/>
          </a:p>
          <a:p>
            <a:pPr lvl="0"/>
            <a:endParaRPr lang="es-ES" sz="1350" dirty="0"/>
          </a:p>
        </p:txBody>
      </p:sp>
      <p:pic>
        <p:nvPicPr>
          <p:cNvPr id="3" name="Imagen 2" descr="File:Cc-by-nc icon.svg - Wikimedia Commons">
            <a:extLst>
              <a:ext uri="{FF2B5EF4-FFF2-40B4-BE49-F238E27FC236}">
                <a16:creationId xmlns:a16="http://schemas.microsoft.com/office/drawing/2014/main" id="{9D3169F3-D727-0747-B542-85BC85FAE4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43800" y="4546172"/>
            <a:ext cx="1561839" cy="54664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F3E0783-4E62-EF40-9936-5001D17CA540}"/>
              </a:ext>
            </a:extLst>
          </p:cNvPr>
          <p:cNvSpPr txBox="1"/>
          <p:nvPr/>
        </p:nvSpPr>
        <p:spPr>
          <a:xfrm>
            <a:off x="807521" y="1742691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DOI: 10.5281/zenodo</a:t>
            </a:r>
            <a:r>
              <a:rPr lang="en-GB"/>
              <a:t>.2658781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2181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04166DC5-3CA7-1144-A9EC-AF189BA07E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Archivar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el paper (</a:t>
            </a:r>
            <a:r>
              <a:rPr lang="en-GB" dirty="0"/>
              <a:t>version Editor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o la version Final del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Trabajo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aceptado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sin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formato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editor (</a:t>
            </a:r>
            <a:r>
              <a:rPr lang="en-GB" dirty="0"/>
              <a:t>post-print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NO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aceptan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 version sin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revisar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GB" dirty="0"/>
              <a:t>Pre-print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algn="just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Antes de </a:t>
            </a:r>
            <a:r>
              <a:rPr lang="en-GB" dirty="0"/>
              <a:t>6 </a:t>
            </a:r>
            <a:r>
              <a:rPr lang="en-GB" dirty="0" err="1"/>
              <a:t>meses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desde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fecha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publicación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en-GB" dirty="0"/>
              <a:t>Junto a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datos</a:t>
            </a:r>
            <a:r>
              <a:rPr lang="en-GB" dirty="0"/>
              <a:t>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apoyan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 el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artículo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just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 </a:t>
            </a:r>
            <a:r>
              <a:rPr lang="en-GB" dirty="0"/>
              <a:t>REPOSITORIOS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DIFERENTES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Dependiendo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del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Financiador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(!!!)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FC9643A-3BB5-E449-A96C-DA0116A7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D820EC-9C04-8D43-9537-008F8C43C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1A647AD-C052-934D-BA4A-156157E72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Access y Open Data MEETING Funders</a:t>
            </a:r>
          </a:p>
        </p:txBody>
      </p:sp>
      <p:pic>
        <p:nvPicPr>
          <p:cNvPr id="8" name="Imagen 7" descr="File:DIN 4844-2 D-M000.svg - Wikimedia Commons">
            <a:extLst>
              <a:ext uri="{FF2B5EF4-FFF2-40B4-BE49-F238E27FC236}">
                <a16:creationId xmlns:a16="http://schemas.microsoft.com/office/drawing/2014/main" id="{1AB23C8E-91E0-7F4C-8DB2-D140542F8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27945" y="1053562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5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2CC419-B728-8143-BE2E-4FF30097B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8790" y="1346875"/>
            <a:ext cx="8355828" cy="3263504"/>
          </a:xfrm>
        </p:spPr>
        <p:txBody>
          <a:bodyPr/>
          <a:lstStyle/>
          <a:p>
            <a:r>
              <a:rPr lang="en-GB" dirty="0"/>
              <a:t>Fully Open (APCs)</a:t>
            </a:r>
          </a:p>
          <a:p>
            <a:r>
              <a:rPr lang="en-GB" dirty="0"/>
              <a:t>Gold OA. (Pay for open the </a:t>
            </a:r>
            <a:r>
              <a:rPr lang="en-GB" dirty="0" err="1"/>
              <a:t>postprint</a:t>
            </a:r>
            <a:r>
              <a:rPr lang="en-GB" dirty="0"/>
              <a:t> /editor version but not for publishing)</a:t>
            </a:r>
          </a:p>
          <a:p>
            <a:r>
              <a:rPr lang="en-GB" dirty="0"/>
              <a:t>Green OA. (Usually they accept open the </a:t>
            </a:r>
            <a:r>
              <a:rPr lang="en-GB" dirty="0" err="1"/>
              <a:t>postprint</a:t>
            </a:r>
            <a:r>
              <a:rPr lang="en-GB" dirty="0"/>
              <a:t>, but with an embargo period that do not fulfil Funders Requests so at the end, it does not matter if they are green because you will have to pay for)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FC8EEFF-9ED6-9C4C-B973-BF434AF7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11B0D4-6AE7-7D49-823C-FF010E7E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DD1C4EF-3D1A-E64D-A335-DE766DA3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Access Ways</a:t>
            </a:r>
          </a:p>
        </p:txBody>
      </p:sp>
    </p:spTree>
    <p:extLst>
      <p:ext uri="{BB962C8B-B14F-4D97-AF65-F5344CB8AC3E}">
        <p14:creationId xmlns:p14="http://schemas.microsoft.com/office/powerpoint/2010/main" val="3969392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A504035-93F5-174A-B405-5ACCBB2F5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897705"/>
            <a:ext cx="8707030" cy="249563"/>
          </a:xfrm>
        </p:spPr>
        <p:txBody>
          <a:bodyPr/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project</a:t>
            </a:r>
            <a:r>
              <a:rPr lang="es-ES" dirty="0"/>
              <a:t> has </a:t>
            </a:r>
            <a:r>
              <a:rPr lang="es-ES" dirty="0" err="1"/>
              <a:t>received</a:t>
            </a:r>
            <a:r>
              <a:rPr lang="es-ES" dirty="0"/>
              <a:t> </a:t>
            </a:r>
            <a:r>
              <a:rPr lang="es-ES" dirty="0" err="1"/>
              <a:t>funds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European</a:t>
            </a:r>
            <a:r>
              <a:rPr lang="es-ES" dirty="0"/>
              <a:t> </a:t>
            </a:r>
            <a:r>
              <a:rPr lang="es-ES" dirty="0" err="1"/>
              <a:t>Union’s</a:t>
            </a:r>
            <a:r>
              <a:rPr lang="es-ES" dirty="0"/>
              <a:t> Horizon2020 </a:t>
            </a:r>
            <a:r>
              <a:rPr lang="es-ES" dirty="0" err="1"/>
              <a:t>research</a:t>
            </a:r>
            <a:r>
              <a:rPr lang="es-ES" dirty="0"/>
              <a:t> and </a:t>
            </a:r>
            <a:r>
              <a:rPr lang="es-ES" dirty="0" err="1"/>
              <a:t>innovation</a:t>
            </a:r>
            <a:r>
              <a:rPr lang="es-ES" dirty="0"/>
              <a:t> </a:t>
            </a:r>
            <a:r>
              <a:rPr lang="es-ES" dirty="0" err="1"/>
              <a:t>programme</a:t>
            </a:r>
            <a:r>
              <a:rPr lang="es-ES" dirty="0"/>
              <a:t> </a:t>
            </a:r>
            <a:r>
              <a:rPr lang="es-ES" dirty="0" err="1"/>
              <a:t>under</a:t>
            </a:r>
            <a:r>
              <a:rPr lang="es-ES" dirty="0"/>
              <a:t> </a:t>
            </a:r>
            <a:r>
              <a:rPr lang="es-ES" dirty="0" err="1"/>
              <a:t>Grant</a:t>
            </a:r>
            <a:r>
              <a:rPr lang="es-ES" dirty="0"/>
              <a:t> </a:t>
            </a:r>
            <a:r>
              <a:rPr lang="es-ES" dirty="0" err="1"/>
              <a:t>Agreement</a:t>
            </a:r>
            <a:r>
              <a:rPr lang="es-ES" dirty="0"/>
              <a:t> 787289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DAD9D7-63E9-034F-92C8-9C2E7CDDA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4D991C2-4CC2-C64E-9770-2C45D4B2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How?: Identification of Repositories for papers and data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B3B29B2-735E-4B49-86A0-E877C770B7A1}"/>
              </a:ext>
            </a:extLst>
          </p:cNvPr>
          <p:cNvSpPr/>
          <p:nvPr/>
        </p:nvSpPr>
        <p:spPr>
          <a:xfrm>
            <a:off x="195414" y="1265011"/>
            <a:ext cx="3199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Repositorios</a:t>
            </a:r>
            <a:r>
              <a:rPr lang="en-GB" dirty="0"/>
              <a:t> </a:t>
            </a:r>
            <a:r>
              <a:rPr lang="en-GB" dirty="0" err="1"/>
              <a:t>Nacionales</a:t>
            </a:r>
            <a:endParaRPr lang="en-GB" dirty="0"/>
          </a:p>
        </p:txBody>
      </p:sp>
      <p:pic>
        <p:nvPicPr>
          <p:cNvPr id="9" name="Imagen 8" descr="repositorios | abiertoBuja">
            <a:extLst>
              <a:ext uri="{FF2B5EF4-FFF2-40B4-BE49-F238E27FC236}">
                <a16:creationId xmlns:a16="http://schemas.microsoft.com/office/drawing/2014/main" id="{98687464-0812-A544-89A5-1678C495B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53515" y="1148405"/>
            <a:ext cx="3987800" cy="7493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99A9659-A90F-B64C-8BB5-4E6BC778DA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23" y="2271542"/>
            <a:ext cx="1697301" cy="4723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8AAEDE6-9196-2C4E-BC56-E907F40B002E}"/>
              </a:ext>
            </a:extLst>
          </p:cNvPr>
          <p:cNvSpPr/>
          <p:nvPr/>
        </p:nvSpPr>
        <p:spPr>
          <a:xfrm>
            <a:off x="178027" y="2276815"/>
            <a:ext cx="3199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Repositorios</a:t>
            </a:r>
            <a:r>
              <a:rPr lang="en-GB" dirty="0"/>
              <a:t> </a:t>
            </a:r>
            <a:r>
              <a:rPr lang="en-GB" dirty="0" err="1"/>
              <a:t>Internacionales</a:t>
            </a:r>
            <a:endParaRPr lang="en-GB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4EB21CB-34B6-324D-ADD9-AC31B21D7B0E}"/>
              </a:ext>
            </a:extLst>
          </p:cNvPr>
          <p:cNvSpPr/>
          <p:nvPr/>
        </p:nvSpPr>
        <p:spPr>
          <a:xfrm>
            <a:off x="637179" y="4276373"/>
            <a:ext cx="769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UPM</a:t>
            </a:r>
            <a:endParaRPr lang="en-GB" dirty="0"/>
          </a:p>
        </p:txBody>
      </p:sp>
      <p:pic>
        <p:nvPicPr>
          <p:cNvPr id="26" name="Imagen 25" descr="Análisis de la gestión de contraseñas en la UPM ~ Security ...">
            <a:extLst>
              <a:ext uri="{FF2B5EF4-FFF2-40B4-BE49-F238E27FC236}">
                <a16:creationId xmlns:a16="http://schemas.microsoft.com/office/drawing/2014/main" id="{00C9E407-9262-9348-AF64-FD5E04CF32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4145" y="3379661"/>
            <a:ext cx="862123" cy="862123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E56B2ECB-C62B-B448-952B-A6FF77632C85}"/>
              </a:ext>
            </a:extLst>
          </p:cNvPr>
          <p:cNvSpPr txBox="1"/>
          <p:nvPr/>
        </p:nvSpPr>
        <p:spPr>
          <a:xfrm>
            <a:off x="1735031" y="4046357"/>
            <a:ext cx="1834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https://</a:t>
            </a:r>
            <a:r>
              <a:rPr lang="en-GB" sz="1050" dirty="0" err="1"/>
              <a:t>edatos.consorciomadrono.es</a:t>
            </a:r>
            <a:endParaRPr lang="en-GB" sz="1050" dirty="0"/>
          </a:p>
        </p:txBody>
      </p:sp>
      <p:pic>
        <p:nvPicPr>
          <p:cNvPr id="34" name="Imagen 33" descr="logo-CSIC | Myxotropic">
            <a:hlinkClick r:id="rId8"/>
            <a:extLst>
              <a:ext uri="{FF2B5EF4-FFF2-40B4-BE49-F238E27FC236}">
                <a16:creationId xmlns:a16="http://schemas.microsoft.com/office/drawing/2014/main" id="{E6B140BA-11C6-7D4E-B051-24721B47C5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317975" y="3315256"/>
            <a:ext cx="1049493" cy="1045244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DCE14C64-2F05-CF40-B8D0-C458534BC2C9}"/>
              </a:ext>
            </a:extLst>
          </p:cNvPr>
          <p:cNvSpPr txBox="1"/>
          <p:nvPr/>
        </p:nvSpPr>
        <p:spPr>
          <a:xfrm>
            <a:off x="5509980" y="434898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11"/>
              </a:rPr>
              <a:t>CSIC</a:t>
            </a:r>
            <a:endParaRPr lang="en-GB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C838E13-1ADD-5148-95C1-42F7CF4726D0}"/>
              </a:ext>
            </a:extLst>
          </p:cNvPr>
          <p:cNvSpPr txBox="1"/>
          <p:nvPr/>
        </p:nvSpPr>
        <p:spPr>
          <a:xfrm>
            <a:off x="1458278" y="363097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</a:p>
        </p:txBody>
      </p:sp>
      <p:pic>
        <p:nvPicPr>
          <p:cNvPr id="39" name="Imagen 38">
            <a:hlinkClick r:id="rId12"/>
            <a:extLst>
              <a:ext uri="{FF2B5EF4-FFF2-40B4-BE49-F238E27FC236}">
                <a16:creationId xmlns:a16="http://schemas.microsoft.com/office/drawing/2014/main" id="{34841974-198B-3044-A850-ACCE03521FE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738" y="3461802"/>
            <a:ext cx="1231030" cy="577984"/>
          </a:xfrm>
          <a:prstGeom prst="rect">
            <a:avLst/>
          </a:prstGeom>
        </p:spPr>
      </p:pic>
      <p:pic>
        <p:nvPicPr>
          <p:cNvPr id="41" name="Imagen 40" descr="Données ouvertes de la recherche : nouvelles pratiques de ...">
            <a:extLst>
              <a:ext uri="{FF2B5EF4-FFF2-40B4-BE49-F238E27FC236}">
                <a16:creationId xmlns:a16="http://schemas.microsoft.com/office/drawing/2014/main" id="{70231839-34C0-FE46-A2AA-1FE5F74DD78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>
          <a:xfrm>
            <a:off x="6523790" y="2151930"/>
            <a:ext cx="2456525" cy="650127"/>
          </a:xfrm>
          <a:prstGeom prst="rect">
            <a:avLst/>
          </a:prstGeom>
        </p:spPr>
      </p:pic>
      <p:pic>
        <p:nvPicPr>
          <p:cNvPr id="44" name="Imagen 43" descr="Zenodo">
            <a:extLst>
              <a:ext uri="{FF2B5EF4-FFF2-40B4-BE49-F238E27FC236}">
                <a16:creationId xmlns:a16="http://schemas.microsoft.com/office/drawing/2014/main" id="{5D1DD824-761A-5C40-8F2E-8A391C4A5B8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566856" y="3382310"/>
            <a:ext cx="1327867" cy="531147"/>
          </a:xfrm>
          <a:prstGeom prst="rect">
            <a:avLst/>
          </a:prstGeom>
        </p:spPr>
      </p:pic>
      <p:sp>
        <p:nvSpPr>
          <p:cNvPr id="46" name="Marco 45">
            <a:extLst>
              <a:ext uri="{FF2B5EF4-FFF2-40B4-BE49-F238E27FC236}">
                <a16:creationId xmlns:a16="http://schemas.microsoft.com/office/drawing/2014/main" id="{9742867C-52C9-B649-B9F6-B7D5D3730963}"/>
              </a:ext>
            </a:extLst>
          </p:cNvPr>
          <p:cNvSpPr/>
          <p:nvPr/>
        </p:nvSpPr>
        <p:spPr>
          <a:xfrm>
            <a:off x="160565" y="3117741"/>
            <a:ext cx="7012131" cy="174841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266A4F6A-BB9C-5C4F-B807-E6330D44CD63}"/>
              </a:ext>
            </a:extLst>
          </p:cNvPr>
          <p:cNvSpPr txBox="1"/>
          <p:nvPr/>
        </p:nvSpPr>
        <p:spPr>
          <a:xfrm>
            <a:off x="1406268" y="3054764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CAM, Plan Nacional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C8ED2BF-7E90-5D41-A2EA-3A08F73F9E8D}"/>
              </a:ext>
            </a:extLst>
          </p:cNvPr>
          <p:cNvSpPr txBox="1"/>
          <p:nvPr/>
        </p:nvSpPr>
        <p:spPr>
          <a:xfrm>
            <a:off x="2392845" y="436347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DOI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5763EDF-50B8-AE4F-BAF8-06691B6E6452}"/>
              </a:ext>
            </a:extLst>
          </p:cNvPr>
          <p:cNvSpPr txBox="1"/>
          <p:nvPr/>
        </p:nvSpPr>
        <p:spPr>
          <a:xfrm>
            <a:off x="7566856" y="3928329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DOI</a:t>
            </a:r>
          </a:p>
          <a:p>
            <a:r>
              <a:rPr lang="en-GB" dirty="0"/>
              <a:t>Communities</a:t>
            </a:r>
          </a:p>
          <a:p>
            <a:r>
              <a:rPr lang="en-GB" dirty="0" err="1"/>
              <a:t>Inglés</a:t>
            </a:r>
            <a:endParaRPr lang="en-GB" dirty="0"/>
          </a:p>
        </p:txBody>
      </p:sp>
      <p:pic>
        <p:nvPicPr>
          <p:cNvPr id="24" name="Imagen 23" descr="Universidad Complutense de Madrid - Wikipedia, la ...">
            <a:extLst>
              <a:ext uri="{FF2B5EF4-FFF2-40B4-BE49-F238E27FC236}">
                <a16:creationId xmlns:a16="http://schemas.microsoft.com/office/drawing/2014/main" id="{6A531F81-4BF1-BE49-A3FA-DED11945D36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4119978" y="3430571"/>
            <a:ext cx="749229" cy="85537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260518F5-13F5-6B49-8A28-23AC27F6B2D8}"/>
              </a:ext>
            </a:extLst>
          </p:cNvPr>
          <p:cNvSpPr txBox="1"/>
          <p:nvPr/>
        </p:nvSpPr>
        <p:spPr>
          <a:xfrm>
            <a:off x="4146174" y="432053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0"/>
              </a:rPr>
              <a:t>UCM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214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A504035-93F5-174A-B405-5ACCBB2F5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DAD9D7-63E9-034F-92C8-9C2E7CDDA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4D991C2-4CC2-C64E-9770-2C45D4B2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How?: Identification of Journals Policies </a:t>
            </a:r>
          </a:p>
        </p:txBody>
      </p:sp>
      <p:pic>
        <p:nvPicPr>
          <p:cNvPr id="20" name="Imagen 19" descr="Jurnal Ilmu Komputer dan Informasi">
            <a:extLst>
              <a:ext uri="{FF2B5EF4-FFF2-40B4-BE49-F238E27FC236}">
                <a16:creationId xmlns:a16="http://schemas.microsoft.com/office/drawing/2014/main" id="{44F0A0F9-EDA4-3F49-B1CA-F5F3442FD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83104" y="2091803"/>
            <a:ext cx="5330216" cy="100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84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FA3D0613-B27F-FE47-AA3B-F4FDDBAF7B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803" y="807471"/>
            <a:ext cx="8794712" cy="4215015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BA0669C-AAF4-C04D-8726-E5327E91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0DBB96-CBC5-E14A-AB15-D18279CD5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82311BD-E385-9049-A168-106EF5E88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in Photovoltaics</a:t>
            </a:r>
          </a:p>
        </p:txBody>
      </p:sp>
    </p:spTree>
    <p:extLst>
      <p:ext uri="{BB962C8B-B14F-4D97-AF65-F5344CB8AC3E}">
        <p14:creationId xmlns:p14="http://schemas.microsoft.com/office/powerpoint/2010/main" val="2913878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1231F7-CBEF-8B49-A2F5-BC2F519FC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308F84-B830-D144-AB95-A948C5E5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A4669A3-0CEC-3E4D-B1A0-089A1736D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SOLMAT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8233FD5-9486-CC46-A01D-CC41287DE6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022" y="838200"/>
            <a:ext cx="8340008" cy="406772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5287033-1A38-B24A-8718-B9910D10BC9B}"/>
              </a:ext>
            </a:extLst>
          </p:cNvPr>
          <p:cNvSpPr txBox="1"/>
          <p:nvPr/>
        </p:nvSpPr>
        <p:spPr>
          <a:xfrm>
            <a:off x="7719094" y="838200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Website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18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2A2E84E-2D6C-2E44-8FAB-2E6D8A27D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E1D05B-F9F5-6F41-A782-AAC0B6AD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ED8D6C8-1BCF-4C4F-9286-AD6C6A38E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 Communication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B13A8BF-3DD5-504B-B64E-8DF10C69EC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27" y="993184"/>
            <a:ext cx="8656007" cy="367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25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E8CF96-27F7-444B-B409-C6200B1D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7E8225A-E11C-6E49-999C-95C641FE9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408CB63-F75B-804A-8390-F31B52E5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IEEE Journal of Photovoltaics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AFCB8B7-E68A-6A46-8A18-2EA3E6B3CD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6637" y="838200"/>
            <a:ext cx="9060303" cy="405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01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6D876D-2C69-7F4F-90EC-7F6B56509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B2BB1D-DDE2-304B-A1AC-05CD2086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C472A787-DCE4-B04B-A4BF-CEBAB3B8A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 Energy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C080EDB-D83D-694C-B048-1CA0B6FA74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653" y="1113696"/>
            <a:ext cx="8237438" cy="336936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470C408-E8BD-1C4E-92FD-F4BC99A7839D}"/>
              </a:ext>
            </a:extLst>
          </p:cNvPr>
          <p:cNvSpPr txBox="1"/>
          <p:nvPr/>
        </p:nvSpPr>
        <p:spPr>
          <a:xfrm>
            <a:off x="1292087" y="4374484"/>
            <a:ext cx="6290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¡CUIDADO- RECLAMO COMERCIAL!</a:t>
            </a:r>
          </a:p>
        </p:txBody>
      </p:sp>
    </p:spTree>
    <p:extLst>
      <p:ext uri="{BB962C8B-B14F-4D97-AF65-F5344CB8AC3E}">
        <p14:creationId xmlns:p14="http://schemas.microsoft.com/office/powerpoint/2010/main" val="14994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06660CE-8610-464C-9798-16B362834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7F631EC-0F93-694A-92B8-5D3AA7C41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7E132E9F-EB26-F64D-B6A6-13BE01762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Physical Review Letters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6A98A21-0397-3B49-8492-1FB1CBEBD7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27" y="1007164"/>
            <a:ext cx="8588590" cy="31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59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569C801-B663-624B-9113-C14637F7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This project has received funds from the European Union’s Horizon2020 research and innovation programme under Grant Agreement 787289</a:t>
            </a:r>
            <a:endParaRPr lang="en-GB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6E547-11E4-E240-B62A-5ABE3609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52169" cy="838200"/>
          </a:xfrm>
        </p:spPr>
        <p:txBody>
          <a:bodyPr/>
          <a:lstStyle/>
          <a:p>
            <a:r>
              <a:rPr lang="en-GB" dirty="0"/>
              <a:t>A brief Review on RRI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203D47B5-E193-C440-BA93-F022B271E6B4}"/>
              </a:ext>
            </a:extLst>
          </p:cNvPr>
          <p:cNvGrpSpPr/>
          <p:nvPr/>
        </p:nvGrpSpPr>
        <p:grpSpPr>
          <a:xfrm>
            <a:off x="1484071" y="3358535"/>
            <a:ext cx="1724558" cy="1480852"/>
            <a:chOff x="1484071" y="3272146"/>
            <a:chExt cx="1724558" cy="1480852"/>
          </a:xfrm>
          <a:scene3d>
            <a:camera prst="orthographicFront"/>
            <a:lightRig rig="flat" dir="t"/>
          </a:scene3d>
        </p:grpSpPr>
        <p:sp>
          <p:nvSpPr>
            <p:cNvPr id="41" name="Hexágono 40">
              <a:extLst>
                <a:ext uri="{FF2B5EF4-FFF2-40B4-BE49-F238E27FC236}">
                  <a16:creationId xmlns:a16="http://schemas.microsoft.com/office/drawing/2014/main" id="{8F60308D-1933-754B-AEE5-CC04CB4FAE22}"/>
                </a:ext>
              </a:extLst>
            </p:cNvPr>
            <p:cNvSpPr/>
            <p:nvPr/>
          </p:nvSpPr>
          <p:spPr>
            <a:xfrm>
              <a:off x="1484071" y="3272146"/>
              <a:ext cx="1724558" cy="1480852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Hexágono 4">
              <a:extLst>
                <a:ext uri="{FF2B5EF4-FFF2-40B4-BE49-F238E27FC236}">
                  <a16:creationId xmlns:a16="http://schemas.microsoft.com/office/drawing/2014/main" id="{C3F5D432-2985-5049-8FB9-792E912DB2D1}"/>
                </a:ext>
              </a:extLst>
            </p:cNvPr>
            <p:cNvSpPr txBox="1"/>
            <p:nvPr/>
          </p:nvSpPr>
          <p:spPr>
            <a:xfrm>
              <a:off x="1751189" y="3501516"/>
              <a:ext cx="1190323" cy="102211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b="1" i="0" kern="1200" err="1">
                  <a:latin typeface="Montserrat" pitchFamily="2" charset="77"/>
                </a:rPr>
                <a:t>Gender</a:t>
              </a:r>
              <a:endParaRPr lang="es-ES" sz="1200" b="1" i="0" kern="1200">
                <a:latin typeface="Montserrat" pitchFamily="2" charset="77"/>
              </a:endParaRPr>
            </a:p>
          </p:txBody>
        </p:sp>
      </p:grpSp>
      <p:sp>
        <p:nvSpPr>
          <p:cNvPr id="7" name="Hexágono 6">
            <a:extLst>
              <a:ext uri="{FF2B5EF4-FFF2-40B4-BE49-F238E27FC236}">
                <a16:creationId xmlns:a16="http://schemas.microsoft.com/office/drawing/2014/main" id="{AC9FBBA7-A526-5048-9814-DFEEADB99ED3}"/>
              </a:ext>
            </a:extLst>
          </p:cNvPr>
          <p:cNvSpPr/>
          <p:nvPr/>
        </p:nvSpPr>
        <p:spPr>
          <a:xfrm>
            <a:off x="2134818" y="654116"/>
            <a:ext cx="201168" cy="173544"/>
          </a:xfrm>
          <a:prstGeom prst="hexagon">
            <a:avLst>
              <a:gd name="adj" fmla="val 25000"/>
              <a:gd name="vf" fmla="val 115470"/>
            </a:avLst>
          </a:prstGeom>
          <a:ln>
            <a:noFill/>
          </a:ln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1C0B449D-77D4-4844-B87E-E6AE98D8C808}"/>
              </a:ext>
            </a:extLst>
          </p:cNvPr>
          <p:cNvSpPr/>
          <p:nvPr/>
        </p:nvSpPr>
        <p:spPr>
          <a:xfrm>
            <a:off x="0" y="2539918"/>
            <a:ext cx="1724558" cy="148085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Hexágono 8">
            <a:extLst>
              <a:ext uri="{FF2B5EF4-FFF2-40B4-BE49-F238E27FC236}">
                <a16:creationId xmlns:a16="http://schemas.microsoft.com/office/drawing/2014/main" id="{018B7202-017C-F042-9E46-E5D3B0E6F015}"/>
              </a:ext>
            </a:extLst>
          </p:cNvPr>
          <p:cNvSpPr/>
          <p:nvPr/>
        </p:nvSpPr>
        <p:spPr>
          <a:xfrm>
            <a:off x="2331333" y="720922"/>
            <a:ext cx="201168" cy="173544"/>
          </a:xfrm>
          <a:prstGeom prst="hexagon">
            <a:avLst>
              <a:gd name="adj" fmla="val 25000"/>
              <a:gd name="vf" fmla="val 115470"/>
            </a:avLst>
          </a:prstGeom>
          <a:ln>
            <a:noFill/>
          </a:ln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887F2D1-1F93-A549-9F9F-E8202A84E00C}"/>
              </a:ext>
            </a:extLst>
          </p:cNvPr>
          <p:cNvGrpSpPr/>
          <p:nvPr/>
        </p:nvGrpSpPr>
        <p:grpSpPr>
          <a:xfrm>
            <a:off x="4424394" y="3331497"/>
            <a:ext cx="1724558" cy="1480852"/>
            <a:chOff x="4424394" y="3245108"/>
            <a:chExt cx="1724558" cy="1480852"/>
          </a:xfrm>
          <a:scene3d>
            <a:camera prst="orthographicFront"/>
            <a:lightRig rig="flat" dir="t"/>
          </a:scene3d>
        </p:grpSpPr>
        <p:sp>
          <p:nvSpPr>
            <p:cNvPr id="39" name="Hexágono 38">
              <a:extLst>
                <a:ext uri="{FF2B5EF4-FFF2-40B4-BE49-F238E27FC236}">
                  <a16:creationId xmlns:a16="http://schemas.microsoft.com/office/drawing/2014/main" id="{936A50C8-DFF3-5847-A371-9C53292CBCE1}"/>
                </a:ext>
              </a:extLst>
            </p:cNvPr>
            <p:cNvSpPr/>
            <p:nvPr/>
          </p:nvSpPr>
          <p:spPr>
            <a:xfrm>
              <a:off x="4424394" y="3245108"/>
              <a:ext cx="1724558" cy="1480852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3">
                <a:hueOff val="-981171"/>
                <a:satOff val="-7390"/>
                <a:lumOff val="-549"/>
                <a:alphaOff val="0"/>
              </a:schemeClr>
            </a:lnRef>
            <a:fillRef idx="3">
              <a:schemeClr val="accent3">
                <a:hueOff val="-981171"/>
                <a:satOff val="-7390"/>
                <a:lumOff val="-549"/>
                <a:alphaOff val="0"/>
              </a:schemeClr>
            </a:fillRef>
            <a:effectRef idx="2">
              <a:schemeClr val="accent3">
                <a:hueOff val="-981171"/>
                <a:satOff val="-7390"/>
                <a:lumOff val="-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Hexágono 9">
              <a:extLst>
                <a:ext uri="{FF2B5EF4-FFF2-40B4-BE49-F238E27FC236}">
                  <a16:creationId xmlns:a16="http://schemas.microsoft.com/office/drawing/2014/main" id="{064139F5-F412-E442-9FE7-111EE5B78006}"/>
                </a:ext>
              </a:extLst>
            </p:cNvPr>
            <p:cNvSpPr txBox="1"/>
            <p:nvPr/>
          </p:nvSpPr>
          <p:spPr>
            <a:xfrm>
              <a:off x="4691512" y="3474478"/>
              <a:ext cx="1190323" cy="102211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b="1" i="0" kern="1200" err="1">
                  <a:latin typeface="Montserrat" pitchFamily="2" charset="77"/>
                </a:rPr>
                <a:t>Governance</a:t>
              </a:r>
              <a:endParaRPr lang="es-ES" sz="1200" b="1" i="0" kern="1200">
                <a:latin typeface="Montserrat" pitchFamily="2" charset="77"/>
              </a:endParaRPr>
            </a:p>
          </p:txBody>
        </p:sp>
      </p:grpSp>
      <p:sp>
        <p:nvSpPr>
          <p:cNvPr id="11" name="Hexágono 10">
            <a:extLst>
              <a:ext uri="{FF2B5EF4-FFF2-40B4-BE49-F238E27FC236}">
                <a16:creationId xmlns:a16="http://schemas.microsoft.com/office/drawing/2014/main" id="{2E663BBB-F258-1346-8033-8531D95DDFB8}"/>
              </a:ext>
            </a:extLst>
          </p:cNvPr>
          <p:cNvSpPr/>
          <p:nvPr/>
        </p:nvSpPr>
        <p:spPr>
          <a:xfrm>
            <a:off x="4155033" y="3816236"/>
            <a:ext cx="201168" cy="173544"/>
          </a:xfrm>
          <a:prstGeom prst="hexagon">
            <a:avLst>
              <a:gd name="adj" fmla="val 25000"/>
              <a:gd name="vf" fmla="val 115470"/>
            </a:avLst>
          </a:pr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3">
              <a:hueOff val="-891973"/>
              <a:satOff val="-6719"/>
              <a:lumOff val="-499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exágono 11">
            <a:extLst>
              <a:ext uri="{FF2B5EF4-FFF2-40B4-BE49-F238E27FC236}">
                <a16:creationId xmlns:a16="http://schemas.microsoft.com/office/drawing/2014/main" id="{372F8761-7A5E-9A41-A50E-6F0263B4CC83}"/>
              </a:ext>
            </a:extLst>
          </p:cNvPr>
          <p:cNvSpPr/>
          <p:nvPr/>
        </p:nvSpPr>
        <p:spPr>
          <a:xfrm>
            <a:off x="2910371" y="2541828"/>
            <a:ext cx="1724558" cy="148085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3">
              <a:hueOff val="-981171"/>
              <a:satOff val="-7390"/>
              <a:lumOff val="-549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Hexágono 12">
            <a:extLst>
              <a:ext uri="{FF2B5EF4-FFF2-40B4-BE49-F238E27FC236}">
                <a16:creationId xmlns:a16="http://schemas.microsoft.com/office/drawing/2014/main" id="{0F87E0D7-9354-6B4F-BD6A-AE3A84FD23B3}"/>
              </a:ext>
            </a:extLst>
          </p:cNvPr>
          <p:cNvSpPr/>
          <p:nvPr/>
        </p:nvSpPr>
        <p:spPr>
          <a:xfrm>
            <a:off x="2207360" y="911154"/>
            <a:ext cx="201168" cy="173544"/>
          </a:xfrm>
          <a:prstGeom prst="hexagon">
            <a:avLst>
              <a:gd name="adj" fmla="val 25000"/>
              <a:gd name="vf" fmla="val 115470"/>
            </a:avLst>
          </a:prstGeom>
          <a:ln>
            <a:noFill/>
          </a:ln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C2AE8E6-1F1A-6C49-8F2A-05A61421B5D7}"/>
              </a:ext>
            </a:extLst>
          </p:cNvPr>
          <p:cNvGrpSpPr/>
          <p:nvPr/>
        </p:nvGrpSpPr>
        <p:grpSpPr>
          <a:xfrm>
            <a:off x="1484071" y="1721778"/>
            <a:ext cx="1724558" cy="1480852"/>
            <a:chOff x="1484071" y="1635389"/>
            <a:chExt cx="1724558" cy="1480852"/>
          </a:xfrm>
          <a:scene3d>
            <a:camera prst="orthographicFront"/>
            <a:lightRig rig="flat" dir="t"/>
          </a:scene3d>
        </p:grpSpPr>
        <p:sp>
          <p:nvSpPr>
            <p:cNvPr id="37" name="Hexágono 36">
              <a:extLst>
                <a:ext uri="{FF2B5EF4-FFF2-40B4-BE49-F238E27FC236}">
                  <a16:creationId xmlns:a16="http://schemas.microsoft.com/office/drawing/2014/main" id="{0DED988A-7672-F047-B003-B82A0E23CAD8}"/>
                </a:ext>
              </a:extLst>
            </p:cNvPr>
            <p:cNvSpPr/>
            <p:nvPr/>
          </p:nvSpPr>
          <p:spPr>
            <a:xfrm>
              <a:off x="1484071" y="1635389"/>
              <a:ext cx="1724558" cy="1480852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3">
                <a:hueOff val="-1962341"/>
                <a:satOff val="-14781"/>
                <a:lumOff val="-1098"/>
                <a:alphaOff val="0"/>
              </a:schemeClr>
            </a:lnRef>
            <a:fillRef idx="3">
              <a:schemeClr val="accent3">
                <a:hueOff val="-1962341"/>
                <a:satOff val="-14781"/>
                <a:lumOff val="-1098"/>
                <a:alphaOff val="0"/>
              </a:schemeClr>
            </a:fillRef>
            <a:effectRef idx="2">
              <a:schemeClr val="accent3">
                <a:hueOff val="-1962341"/>
                <a:satOff val="-14781"/>
                <a:lumOff val="-10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Hexágono 14">
              <a:extLst>
                <a:ext uri="{FF2B5EF4-FFF2-40B4-BE49-F238E27FC236}">
                  <a16:creationId xmlns:a16="http://schemas.microsoft.com/office/drawing/2014/main" id="{1BD01622-DFFB-7845-9DDA-B7C17282910F}"/>
                </a:ext>
              </a:extLst>
            </p:cNvPr>
            <p:cNvSpPr txBox="1"/>
            <p:nvPr/>
          </p:nvSpPr>
          <p:spPr>
            <a:xfrm>
              <a:off x="1751189" y="1864759"/>
              <a:ext cx="1190323" cy="102211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b="1" i="0" kern="1200" err="1">
                  <a:latin typeface="Montserrat" pitchFamily="2" charset="77"/>
                </a:rPr>
                <a:t>Ethics</a:t>
              </a:r>
              <a:endParaRPr lang="es-ES" sz="1200" b="1" i="0" kern="1200">
                <a:latin typeface="Montserrat" pitchFamily="2" charset="77"/>
              </a:endParaRPr>
            </a:p>
          </p:txBody>
        </p:sp>
      </p:grpSp>
      <p:sp>
        <p:nvSpPr>
          <p:cNvPr id="15" name="Hexágono 14">
            <a:extLst>
              <a:ext uri="{FF2B5EF4-FFF2-40B4-BE49-F238E27FC236}">
                <a16:creationId xmlns:a16="http://schemas.microsoft.com/office/drawing/2014/main" id="{613367DB-5F65-9F4F-AAEB-7AFAF43FDD39}"/>
              </a:ext>
            </a:extLst>
          </p:cNvPr>
          <p:cNvSpPr/>
          <p:nvPr/>
        </p:nvSpPr>
        <p:spPr>
          <a:xfrm>
            <a:off x="2582347" y="1057180"/>
            <a:ext cx="201168" cy="173544"/>
          </a:xfrm>
          <a:prstGeom prst="hexagon">
            <a:avLst>
              <a:gd name="adj" fmla="val 25000"/>
              <a:gd name="vf" fmla="val 115470"/>
            </a:avLst>
          </a:prstGeom>
          <a:ln>
            <a:noFill/>
          </a:ln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Hexágono 15">
            <a:extLst>
              <a:ext uri="{FF2B5EF4-FFF2-40B4-BE49-F238E27FC236}">
                <a16:creationId xmlns:a16="http://schemas.microsoft.com/office/drawing/2014/main" id="{8F939AD8-2702-4E41-94A3-D561F458DD35}"/>
              </a:ext>
            </a:extLst>
          </p:cNvPr>
          <p:cNvSpPr/>
          <p:nvPr/>
        </p:nvSpPr>
        <p:spPr>
          <a:xfrm>
            <a:off x="2968142" y="898394"/>
            <a:ext cx="1724558" cy="148085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3">
              <a:hueOff val="-1962341"/>
              <a:satOff val="-14781"/>
              <a:lumOff val="-1098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Hexágono 16">
            <a:extLst>
              <a:ext uri="{FF2B5EF4-FFF2-40B4-BE49-F238E27FC236}">
                <a16:creationId xmlns:a16="http://schemas.microsoft.com/office/drawing/2014/main" id="{0947997A-B42C-1047-AF14-758ED65109B1}"/>
              </a:ext>
            </a:extLst>
          </p:cNvPr>
          <p:cNvSpPr/>
          <p:nvPr/>
        </p:nvSpPr>
        <p:spPr>
          <a:xfrm>
            <a:off x="2351588" y="1166505"/>
            <a:ext cx="201168" cy="173544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8855AF71-E2BC-294F-84EC-D049633DB358}"/>
              </a:ext>
            </a:extLst>
          </p:cNvPr>
          <p:cNvGrpSpPr/>
          <p:nvPr/>
        </p:nvGrpSpPr>
        <p:grpSpPr>
          <a:xfrm>
            <a:off x="4451299" y="1746163"/>
            <a:ext cx="1724558" cy="1480852"/>
            <a:chOff x="4451299" y="1659774"/>
            <a:chExt cx="1724558" cy="1480852"/>
          </a:xfrm>
          <a:scene3d>
            <a:camera prst="orthographicFront"/>
            <a:lightRig rig="flat" dir="t"/>
          </a:scene3d>
        </p:grpSpPr>
        <p:sp>
          <p:nvSpPr>
            <p:cNvPr id="35" name="Hexágono 34">
              <a:extLst>
                <a:ext uri="{FF2B5EF4-FFF2-40B4-BE49-F238E27FC236}">
                  <a16:creationId xmlns:a16="http://schemas.microsoft.com/office/drawing/2014/main" id="{973BC314-AE86-3743-A43D-BAA1F4B8C1D9}"/>
                </a:ext>
              </a:extLst>
            </p:cNvPr>
            <p:cNvSpPr/>
            <p:nvPr/>
          </p:nvSpPr>
          <p:spPr>
            <a:xfrm>
              <a:off x="4451299" y="1659774"/>
              <a:ext cx="1724558" cy="1480852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3">
                <a:hueOff val="-2943512"/>
                <a:satOff val="-22171"/>
                <a:lumOff val="-1646"/>
                <a:alphaOff val="0"/>
              </a:schemeClr>
            </a:lnRef>
            <a:fillRef idx="3">
              <a:schemeClr val="accent3">
                <a:hueOff val="-2943512"/>
                <a:satOff val="-22171"/>
                <a:lumOff val="-1646"/>
                <a:alphaOff val="0"/>
              </a:schemeClr>
            </a:fillRef>
            <a:effectRef idx="2">
              <a:schemeClr val="accent3">
                <a:hueOff val="-2943512"/>
                <a:satOff val="-22171"/>
                <a:lumOff val="-164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Hexágono 19">
              <a:extLst>
                <a:ext uri="{FF2B5EF4-FFF2-40B4-BE49-F238E27FC236}">
                  <a16:creationId xmlns:a16="http://schemas.microsoft.com/office/drawing/2014/main" id="{F17FDA33-1AF6-2E4C-98A6-708CD09E2A3D}"/>
                </a:ext>
              </a:extLst>
            </p:cNvPr>
            <p:cNvSpPr txBox="1"/>
            <p:nvPr/>
          </p:nvSpPr>
          <p:spPr>
            <a:xfrm>
              <a:off x="4718417" y="1889144"/>
              <a:ext cx="1190323" cy="102211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b="1" i="0" kern="1200">
                  <a:latin typeface="Montserrat" pitchFamily="2" charset="77"/>
                </a:rPr>
                <a:t>Open </a:t>
              </a:r>
              <a:r>
                <a:rPr lang="es-ES" sz="1200" b="1" i="0" kern="1200" err="1">
                  <a:latin typeface="Montserrat" pitchFamily="2" charset="77"/>
                </a:rPr>
                <a:t>Science</a:t>
              </a:r>
              <a:endParaRPr lang="es-ES" sz="1200" b="1" i="0" kern="1200">
                <a:latin typeface="Montserrat" pitchFamily="2" charset="77"/>
              </a:endParaRPr>
            </a:p>
          </p:txBody>
        </p:sp>
      </p:grpSp>
      <p:sp>
        <p:nvSpPr>
          <p:cNvPr id="19" name="Hexágono 18">
            <a:extLst>
              <a:ext uri="{FF2B5EF4-FFF2-40B4-BE49-F238E27FC236}">
                <a16:creationId xmlns:a16="http://schemas.microsoft.com/office/drawing/2014/main" id="{46DCDF64-DC69-A04F-8580-8DA9B9AA89F3}"/>
              </a:ext>
            </a:extLst>
          </p:cNvPr>
          <p:cNvSpPr/>
          <p:nvPr/>
        </p:nvSpPr>
        <p:spPr>
          <a:xfrm>
            <a:off x="2438400" y="919751"/>
            <a:ext cx="201168" cy="173544"/>
          </a:xfrm>
          <a:prstGeom prst="hexagon">
            <a:avLst>
              <a:gd name="adj" fmla="val 25000"/>
              <a:gd name="vf" fmla="val 115470"/>
            </a:avLst>
          </a:prstGeom>
          <a:ln>
            <a:noFill/>
          </a:ln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638CAF3E-C841-9647-8676-7C6E52837306}"/>
              </a:ext>
            </a:extLst>
          </p:cNvPr>
          <p:cNvSpPr/>
          <p:nvPr/>
        </p:nvSpPr>
        <p:spPr>
          <a:xfrm>
            <a:off x="5935370" y="2550884"/>
            <a:ext cx="1724558" cy="148085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3">
              <a:hueOff val="-2943512"/>
              <a:satOff val="-22171"/>
              <a:lumOff val="-1646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E9520869-AA4F-7744-9482-331C0C6A407F}"/>
              </a:ext>
            </a:extLst>
          </p:cNvPr>
          <p:cNvSpPr/>
          <p:nvPr/>
        </p:nvSpPr>
        <p:spPr>
          <a:xfrm>
            <a:off x="2364887" y="1012020"/>
            <a:ext cx="201168" cy="173544"/>
          </a:xfrm>
          <a:prstGeom prst="hexagon">
            <a:avLst>
              <a:gd name="adj" fmla="val 25000"/>
              <a:gd name="vf" fmla="val 115470"/>
            </a:avLst>
          </a:prstGeom>
          <a:ln>
            <a:noFill/>
          </a:ln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9023029-51AF-4A45-86FD-F3C28581B1FE}"/>
              </a:ext>
            </a:extLst>
          </p:cNvPr>
          <p:cNvGrpSpPr/>
          <p:nvPr/>
        </p:nvGrpSpPr>
        <p:grpSpPr>
          <a:xfrm>
            <a:off x="5935370" y="914128"/>
            <a:ext cx="1724558" cy="1480852"/>
            <a:chOff x="5935370" y="827739"/>
            <a:chExt cx="1724558" cy="1480852"/>
          </a:xfrm>
          <a:scene3d>
            <a:camera prst="orthographicFront"/>
            <a:lightRig rig="flat" dir="t"/>
          </a:scene3d>
        </p:grpSpPr>
        <p:sp>
          <p:nvSpPr>
            <p:cNvPr id="33" name="Hexágono 32">
              <a:extLst>
                <a:ext uri="{FF2B5EF4-FFF2-40B4-BE49-F238E27FC236}">
                  <a16:creationId xmlns:a16="http://schemas.microsoft.com/office/drawing/2014/main" id="{1AA3A871-B3E8-E94C-863B-022C70CAD3E3}"/>
                </a:ext>
              </a:extLst>
            </p:cNvPr>
            <p:cNvSpPr/>
            <p:nvPr/>
          </p:nvSpPr>
          <p:spPr>
            <a:xfrm>
              <a:off x="5935370" y="827739"/>
              <a:ext cx="1724558" cy="1480852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3">
                <a:hueOff val="-3924682"/>
                <a:satOff val="-29562"/>
                <a:lumOff val="-2195"/>
                <a:alphaOff val="0"/>
              </a:schemeClr>
            </a:lnRef>
            <a:fillRef idx="3">
              <a:schemeClr val="accent3">
                <a:hueOff val="-3924682"/>
                <a:satOff val="-29562"/>
                <a:lumOff val="-2195"/>
                <a:alphaOff val="0"/>
              </a:schemeClr>
            </a:fillRef>
            <a:effectRef idx="2">
              <a:schemeClr val="accent3">
                <a:hueOff val="-3924682"/>
                <a:satOff val="-29562"/>
                <a:lumOff val="-219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Hexágono 24">
              <a:extLst>
                <a:ext uri="{FF2B5EF4-FFF2-40B4-BE49-F238E27FC236}">
                  <a16:creationId xmlns:a16="http://schemas.microsoft.com/office/drawing/2014/main" id="{4056A4DD-232C-D044-B63B-3375ED56C338}"/>
                </a:ext>
              </a:extLst>
            </p:cNvPr>
            <p:cNvSpPr txBox="1"/>
            <p:nvPr/>
          </p:nvSpPr>
          <p:spPr>
            <a:xfrm>
              <a:off x="6202488" y="1057109"/>
              <a:ext cx="1190323" cy="102211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b="1" i="0" kern="1200" err="1">
                  <a:latin typeface="Montserrat" pitchFamily="2" charset="77"/>
                </a:rPr>
                <a:t>Education</a:t>
              </a:r>
              <a:endParaRPr lang="es-ES" sz="1200" b="1" i="0" kern="1200">
                <a:latin typeface="Montserrat" pitchFamily="2" charset="77"/>
              </a:endParaRPr>
            </a:p>
          </p:txBody>
        </p:sp>
      </p:grpSp>
      <p:sp>
        <p:nvSpPr>
          <p:cNvPr id="24" name="Hexágono 23">
            <a:extLst>
              <a:ext uri="{FF2B5EF4-FFF2-40B4-BE49-F238E27FC236}">
                <a16:creationId xmlns:a16="http://schemas.microsoft.com/office/drawing/2014/main" id="{CC2E5E3E-23D3-E444-9332-69BCCB15F5AF}"/>
              </a:ext>
            </a:extLst>
          </p:cNvPr>
          <p:cNvSpPr/>
          <p:nvPr/>
        </p:nvSpPr>
        <p:spPr>
          <a:xfrm>
            <a:off x="2495452" y="732667"/>
            <a:ext cx="201168" cy="173544"/>
          </a:xfrm>
          <a:prstGeom prst="hexagon">
            <a:avLst>
              <a:gd name="adj" fmla="val 25000"/>
              <a:gd name="vf" fmla="val 115470"/>
            </a:avLst>
          </a:prstGeom>
          <a:ln>
            <a:noFill/>
          </a:ln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Hexágono 24">
            <a:extLst>
              <a:ext uri="{FF2B5EF4-FFF2-40B4-BE49-F238E27FC236}">
                <a16:creationId xmlns:a16="http://schemas.microsoft.com/office/drawing/2014/main" id="{471B6685-742C-5746-8914-B6AF983212F6}"/>
              </a:ext>
            </a:extLst>
          </p:cNvPr>
          <p:cNvSpPr/>
          <p:nvPr/>
        </p:nvSpPr>
        <p:spPr>
          <a:xfrm>
            <a:off x="7419441" y="1740373"/>
            <a:ext cx="1724558" cy="148085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3">
              <a:hueOff val="-3924682"/>
              <a:satOff val="-29562"/>
              <a:lumOff val="-2195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Hexágono 25">
            <a:extLst>
              <a:ext uri="{FF2B5EF4-FFF2-40B4-BE49-F238E27FC236}">
                <a16:creationId xmlns:a16="http://schemas.microsoft.com/office/drawing/2014/main" id="{A29339B4-B1EC-F748-B28E-8C82C6852EC5}"/>
              </a:ext>
            </a:extLst>
          </p:cNvPr>
          <p:cNvSpPr/>
          <p:nvPr/>
        </p:nvSpPr>
        <p:spPr>
          <a:xfrm>
            <a:off x="2650929" y="858869"/>
            <a:ext cx="201168" cy="173544"/>
          </a:xfrm>
          <a:prstGeom prst="hexagon">
            <a:avLst>
              <a:gd name="adj" fmla="val 25000"/>
              <a:gd name="vf" fmla="val 115470"/>
            </a:avLst>
          </a:prstGeom>
          <a:ln>
            <a:noFill/>
          </a:ln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85413AA0-9F19-3546-81F6-84D1D2BFFFED}"/>
              </a:ext>
            </a:extLst>
          </p:cNvPr>
          <p:cNvGrpSpPr/>
          <p:nvPr/>
        </p:nvGrpSpPr>
        <p:grpSpPr>
          <a:xfrm>
            <a:off x="55404" y="816247"/>
            <a:ext cx="1724558" cy="1480852"/>
            <a:chOff x="55404" y="729858"/>
            <a:chExt cx="1724558" cy="1480852"/>
          </a:xfrm>
          <a:scene3d>
            <a:camera prst="orthographicFront"/>
            <a:lightRig rig="flat" dir="t"/>
          </a:scene3d>
        </p:grpSpPr>
        <p:sp>
          <p:nvSpPr>
            <p:cNvPr id="31" name="Hexágono 30">
              <a:extLst>
                <a:ext uri="{FF2B5EF4-FFF2-40B4-BE49-F238E27FC236}">
                  <a16:creationId xmlns:a16="http://schemas.microsoft.com/office/drawing/2014/main" id="{D0181D02-0724-9A4B-8856-5E33856AA944}"/>
                </a:ext>
              </a:extLst>
            </p:cNvPr>
            <p:cNvSpPr/>
            <p:nvPr/>
          </p:nvSpPr>
          <p:spPr>
            <a:xfrm>
              <a:off x="55404" y="729858"/>
              <a:ext cx="1724558" cy="1480852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3">
                <a:hueOff val="-4905852"/>
                <a:satOff val="-36952"/>
                <a:lumOff val="-2744"/>
                <a:alphaOff val="0"/>
              </a:schemeClr>
            </a:lnRef>
            <a:fillRef idx="3">
              <a:schemeClr val="accent3">
                <a:hueOff val="-4905852"/>
                <a:satOff val="-36952"/>
                <a:lumOff val="-2744"/>
                <a:alphaOff val="0"/>
              </a:schemeClr>
            </a:fillRef>
            <a:effectRef idx="2">
              <a:schemeClr val="accent3">
                <a:hueOff val="-4905852"/>
                <a:satOff val="-36952"/>
                <a:lumOff val="-274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Hexágono 29">
              <a:extLst>
                <a:ext uri="{FF2B5EF4-FFF2-40B4-BE49-F238E27FC236}">
                  <a16:creationId xmlns:a16="http://schemas.microsoft.com/office/drawing/2014/main" id="{4336CB8E-8E43-9E4F-94C4-D22AA6E5905E}"/>
                </a:ext>
              </a:extLst>
            </p:cNvPr>
            <p:cNvSpPr txBox="1"/>
            <p:nvPr/>
          </p:nvSpPr>
          <p:spPr>
            <a:xfrm>
              <a:off x="322522" y="959228"/>
              <a:ext cx="1190323" cy="102211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3970" rIns="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b="1" i="0" kern="1200" err="1">
                  <a:latin typeface="Montserrat" pitchFamily="2" charset="77"/>
                </a:rPr>
                <a:t>Engagement</a:t>
              </a:r>
              <a:endParaRPr lang="es-ES" sz="1200" b="1" i="0" kern="1200">
                <a:latin typeface="Montserrat" pitchFamily="2" charset="77"/>
              </a:endParaRPr>
            </a:p>
          </p:txBody>
        </p:sp>
      </p:grpSp>
      <p:sp>
        <p:nvSpPr>
          <p:cNvPr id="28" name="Hexágono 27">
            <a:extLst>
              <a:ext uri="{FF2B5EF4-FFF2-40B4-BE49-F238E27FC236}">
                <a16:creationId xmlns:a16="http://schemas.microsoft.com/office/drawing/2014/main" id="{5D62E15E-F5AD-8E47-B2FF-F2E9D6A7F9BF}"/>
              </a:ext>
            </a:extLst>
          </p:cNvPr>
          <p:cNvSpPr/>
          <p:nvPr/>
        </p:nvSpPr>
        <p:spPr>
          <a:xfrm>
            <a:off x="7761427" y="4671564"/>
            <a:ext cx="201168" cy="173544"/>
          </a:xfrm>
          <a:prstGeom prst="hexagon">
            <a:avLst>
              <a:gd name="adj" fmla="val 25000"/>
              <a:gd name="vf" fmla="val 115470"/>
            </a:avLst>
          </a:prstGeom>
          <a:ln>
            <a:noFill/>
          </a:ln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Hexágono 28">
            <a:extLst>
              <a:ext uri="{FF2B5EF4-FFF2-40B4-BE49-F238E27FC236}">
                <a16:creationId xmlns:a16="http://schemas.microsoft.com/office/drawing/2014/main" id="{03E47F95-13FB-7147-A30D-45094AB5CA0A}"/>
              </a:ext>
            </a:extLst>
          </p:cNvPr>
          <p:cNvSpPr/>
          <p:nvPr/>
        </p:nvSpPr>
        <p:spPr>
          <a:xfrm>
            <a:off x="4462166" y="134859"/>
            <a:ext cx="1724558" cy="148085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3">
              <a:hueOff val="-4905852"/>
              <a:satOff val="-36952"/>
              <a:lumOff val="-2744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66657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1E8771-8539-A745-843A-6912744CE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F0F917-6F02-574D-B5D1-2E6A1C0D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1B23A621-9CC6-6349-974B-939E74649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Applied Physics Letters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E0CF73-6688-284E-BB8D-71A6D786DC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217" y="1053547"/>
            <a:ext cx="7513984" cy="333954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CCDE919-5D92-484E-8DD5-E341BDE61776}"/>
              </a:ext>
            </a:extLst>
          </p:cNvPr>
          <p:cNvSpPr txBox="1"/>
          <p:nvPr/>
        </p:nvSpPr>
        <p:spPr>
          <a:xfrm>
            <a:off x="1093305" y="4276068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Politica de AIP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2B858B-1D2A-E248-844E-7D9615D48A87}"/>
              </a:ext>
            </a:extLst>
          </p:cNvPr>
          <p:cNvSpPr txBox="1"/>
          <p:nvPr/>
        </p:nvSpPr>
        <p:spPr>
          <a:xfrm>
            <a:off x="3008371" y="427606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5"/>
              </a:rPr>
              <a:t>News</a:t>
            </a:r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336E99-4386-1446-B669-4AA0F9683409}"/>
              </a:ext>
            </a:extLst>
          </p:cNvPr>
          <p:cNvSpPr txBox="1"/>
          <p:nvPr/>
        </p:nvSpPr>
        <p:spPr>
          <a:xfrm>
            <a:off x="4054111" y="4274902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6"/>
              </a:rPr>
              <a:t>AIP policy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596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9F5CAF-873D-E748-9CDE-32F9D680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6337DA6-305D-3B4B-93E7-FFD4F79F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D240BBB-6873-0743-BFAC-3A2CA2A9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Solar Energy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1F529E-549B-0A49-85C8-B135992508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89" y="912097"/>
            <a:ext cx="8319052" cy="368469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15D5CED-1CD0-AB4A-9DFA-14FF569BAD00}"/>
              </a:ext>
            </a:extLst>
          </p:cNvPr>
          <p:cNvSpPr txBox="1"/>
          <p:nvPr/>
        </p:nvSpPr>
        <p:spPr>
          <a:xfrm>
            <a:off x="7434235" y="2146853"/>
            <a:ext cx="65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Web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697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75E3A4-4138-864A-A6AB-82EA5FF3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76AD74-90E6-9D48-9E5D-2327B3EC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C5D44151-56E9-F240-82B9-0D437968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Journal of Chemical Physics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9BE6760-14B5-1E46-9FF2-071D175EC7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27" y="907775"/>
            <a:ext cx="8329343" cy="358216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A655062-7D10-9441-8738-07020CF6B53C}"/>
              </a:ext>
            </a:extLst>
          </p:cNvPr>
          <p:cNvSpPr txBox="1"/>
          <p:nvPr/>
        </p:nvSpPr>
        <p:spPr>
          <a:xfrm>
            <a:off x="2359016" y="4386470"/>
            <a:ext cx="383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Optional final version</a:t>
            </a:r>
            <a:r>
              <a:rPr lang="en-GB" dirty="0"/>
              <a:t>: Author Select</a:t>
            </a:r>
          </a:p>
        </p:txBody>
      </p:sp>
    </p:spTree>
    <p:extLst>
      <p:ext uri="{BB962C8B-B14F-4D97-AF65-F5344CB8AC3E}">
        <p14:creationId xmlns:p14="http://schemas.microsoft.com/office/powerpoint/2010/main" val="1874863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35DE49-D690-B647-8688-A3E41CC0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CA01463-7EAC-E942-ADFD-818F6B22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D532606-1DE0-444D-AA6B-7C2D50960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Renewable energy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9BFAC41-38C3-8E44-ADF2-0323BB2DC5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749" y="974033"/>
            <a:ext cx="8339282" cy="374885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6B4A951-4334-0E43-8CE4-76065FC9CC5B}"/>
              </a:ext>
            </a:extLst>
          </p:cNvPr>
          <p:cNvSpPr txBox="1"/>
          <p:nvPr/>
        </p:nvSpPr>
        <p:spPr>
          <a:xfrm>
            <a:off x="7116418" y="2126974"/>
            <a:ext cx="913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Web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444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ED3C54-C859-7440-A8BB-DABC9381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09B5C9-7DE2-0C4E-AC98-BF4A9442D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62FAE137-0A31-2840-9EA1-6295C5DE6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Physical Review B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0A16917-E721-1749-8F0A-7ABE2764E7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40" y="954156"/>
            <a:ext cx="8671890" cy="34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68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CD703626-E888-EF46-B0AA-9533CC46C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626" y="952654"/>
            <a:ext cx="8068050" cy="3713263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361D85-D87F-C648-A1CB-4995DA6F9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BFF0B0D-3D70-9642-888E-F1A63917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C422280-E759-014F-AE64-9254A8999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Journal of Physical Chemistry 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E001BA1-1657-2247-A758-729E774CE8B4}"/>
              </a:ext>
            </a:extLst>
          </p:cNvPr>
          <p:cNvSpPr txBox="1"/>
          <p:nvPr/>
        </p:nvSpPr>
        <p:spPr>
          <a:xfrm>
            <a:off x="7278924" y="441391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/>
              </a:rPr>
              <a:t>Pricing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9540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5E89C1BC-92B8-704C-B554-43F30B0C695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11059084"/>
              </p:ext>
            </p:extLst>
          </p:nvPr>
        </p:nvGraphicFramePr>
        <p:xfrm>
          <a:off x="178027" y="915633"/>
          <a:ext cx="8765947" cy="3665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990">
                  <a:extLst>
                    <a:ext uri="{9D8B030D-6E8A-4147-A177-3AD203B41FA5}">
                      <a16:colId xmlns:a16="http://schemas.microsoft.com/office/drawing/2014/main" val="2782712372"/>
                    </a:ext>
                  </a:extLst>
                </a:gridCol>
                <a:gridCol w="867410">
                  <a:extLst>
                    <a:ext uri="{9D8B030D-6E8A-4147-A177-3AD203B41FA5}">
                      <a16:colId xmlns:a16="http://schemas.microsoft.com/office/drawing/2014/main" val="3211946336"/>
                    </a:ext>
                  </a:extLst>
                </a:gridCol>
                <a:gridCol w="1592400">
                  <a:extLst>
                    <a:ext uri="{9D8B030D-6E8A-4147-A177-3AD203B41FA5}">
                      <a16:colId xmlns:a16="http://schemas.microsoft.com/office/drawing/2014/main" val="1520531467"/>
                    </a:ext>
                  </a:extLst>
                </a:gridCol>
                <a:gridCol w="1201836">
                  <a:extLst>
                    <a:ext uri="{9D8B030D-6E8A-4147-A177-3AD203B41FA5}">
                      <a16:colId xmlns:a16="http://schemas.microsoft.com/office/drawing/2014/main" val="1068627891"/>
                    </a:ext>
                  </a:extLst>
                </a:gridCol>
                <a:gridCol w="1875052">
                  <a:extLst>
                    <a:ext uri="{9D8B030D-6E8A-4147-A177-3AD203B41FA5}">
                      <a16:colId xmlns:a16="http://schemas.microsoft.com/office/drawing/2014/main" val="3641401891"/>
                    </a:ext>
                  </a:extLst>
                </a:gridCol>
                <a:gridCol w="1768259">
                  <a:extLst>
                    <a:ext uri="{9D8B030D-6E8A-4147-A177-3AD203B41FA5}">
                      <a16:colId xmlns:a16="http://schemas.microsoft.com/office/drawing/2014/main" val="2632932993"/>
                    </a:ext>
                  </a:extLst>
                </a:gridCol>
              </a:tblGrid>
              <a:tr h="745972">
                <a:tc>
                  <a:txBody>
                    <a:bodyPr/>
                    <a:lstStyle/>
                    <a:p>
                      <a:r>
                        <a:rPr lang="en-GB" dirty="0"/>
                        <a:t>Journal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Archivo</a:t>
                      </a:r>
                      <a:r>
                        <a:rPr lang="en-GB" dirty="0"/>
                        <a:t> Preprint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Archivo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Postprint</a:t>
                      </a:r>
                      <a:r>
                        <a:rPr lang="en-GB" dirty="0"/>
                        <a:t> // Final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Embargo   </a:t>
                      </a:r>
                      <a:r>
                        <a:rPr lang="en-GB" dirty="0" err="1"/>
                        <a:t>postprint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Cobran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por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publicar</a:t>
                      </a:r>
                      <a:r>
                        <a:rPr lang="en-GB" dirty="0"/>
                        <a:t>? OA Gratis para </a:t>
                      </a:r>
                      <a:r>
                        <a:rPr lang="en-GB" dirty="0" err="1"/>
                        <a:t>cumplir</a:t>
                      </a:r>
                      <a:r>
                        <a:rPr lang="en-GB" dirty="0"/>
                        <a:t> Funder?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167766"/>
                  </a:ext>
                </a:extLst>
              </a:tr>
              <a:tr h="373150">
                <a:tc>
                  <a:txBody>
                    <a:bodyPr/>
                    <a:lstStyle/>
                    <a:p>
                      <a:r>
                        <a:rPr lang="en-GB" dirty="0" err="1"/>
                        <a:t>PiP</a:t>
                      </a:r>
                      <a:r>
                        <a:rPr lang="en-GB" dirty="0"/>
                        <a:t> (Wiley)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 //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12 ,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OA journal no </a:t>
                      </a:r>
                      <a:r>
                        <a:rPr lang="en-GB" dirty="0" err="1"/>
                        <a:t>cumple</a:t>
                      </a:r>
                      <a:r>
                        <a:rPr lang="en-GB" dirty="0"/>
                        <a:t> con Funders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 – Gold OA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565320"/>
                  </a:ext>
                </a:extLst>
              </a:tr>
              <a:tr h="369933">
                <a:tc>
                  <a:txBody>
                    <a:bodyPr/>
                    <a:lstStyle/>
                    <a:p>
                      <a:r>
                        <a:rPr lang="en-GB" dirty="0" err="1"/>
                        <a:t>Natur</a:t>
                      </a:r>
                      <a:r>
                        <a:rPr lang="en-GB" dirty="0"/>
                        <a:t>. Comm. (Nature Res.)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 // 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OA Journal- </a:t>
                      </a:r>
                      <a:r>
                        <a:rPr lang="en-GB" dirty="0" err="1"/>
                        <a:t>Cumple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 – Fully OA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054424"/>
                  </a:ext>
                </a:extLst>
              </a:tr>
              <a:tr h="369933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IEEE PV (IEEE)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YES //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NO if </a:t>
                      </a:r>
                      <a:r>
                        <a:rPr lang="en-GB" dirty="0" err="1">
                          <a:solidFill>
                            <a:schemeClr val="accent3"/>
                          </a:solidFill>
                        </a:rPr>
                        <a:t>mand</a:t>
                      </a:r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OA-Journal - </a:t>
                      </a:r>
                      <a:r>
                        <a:rPr lang="en-GB" dirty="0" err="1">
                          <a:solidFill>
                            <a:schemeClr val="accent3"/>
                          </a:solidFill>
                        </a:rPr>
                        <a:t>Cumple</a:t>
                      </a:r>
                      <a:endParaRPr lang="en-GB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NO- 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144843"/>
                  </a:ext>
                </a:extLst>
              </a:tr>
              <a:tr h="369933"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chemeClr val="accent3"/>
                          </a:solidFill>
                        </a:rPr>
                        <a:t>Natur</a:t>
                      </a:r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. Energy (Nature Res.)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YES //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OA- Journal- </a:t>
                      </a:r>
                      <a:r>
                        <a:rPr lang="en-GB" dirty="0" err="1">
                          <a:solidFill>
                            <a:schemeClr val="accent3"/>
                          </a:solidFill>
                        </a:rPr>
                        <a:t>CUmple</a:t>
                      </a:r>
                      <a:endParaRPr lang="en-GB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NO- 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168485"/>
                  </a:ext>
                </a:extLst>
              </a:tr>
              <a:tr h="369933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APL (AIP)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YES-YES </a:t>
                      </a:r>
                      <a:r>
                        <a:rPr lang="en-GB" dirty="0" err="1">
                          <a:solidFill>
                            <a:schemeClr val="accent3"/>
                          </a:solidFill>
                        </a:rPr>
                        <a:t>emb</a:t>
                      </a:r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OA Journal- </a:t>
                      </a:r>
                      <a:r>
                        <a:rPr lang="en-GB" dirty="0" err="1">
                          <a:solidFill>
                            <a:schemeClr val="accent3"/>
                          </a:solidFill>
                        </a:rPr>
                        <a:t>Cumple</a:t>
                      </a:r>
                      <a:endParaRPr lang="en-GB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NO - 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29774"/>
                  </a:ext>
                </a:extLst>
              </a:tr>
              <a:tr h="369933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J. Chem. </a:t>
                      </a:r>
                      <a:r>
                        <a:rPr lang="en-GB" dirty="0" err="1">
                          <a:solidFill>
                            <a:schemeClr val="accent3"/>
                          </a:solidFill>
                        </a:rPr>
                        <a:t>Physc</a:t>
                      </a:r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.</a:t>
                      </a:r>
                    </a:p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(AIP)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YES-YES </a:t>
                      </a:r>
                      <a:r>
                        <a:rPr lang="en-GB" dirty="0" err="1">
                          <a:solidFill>
                            <a:schemeClr val="accent3"/>
                          </a:solidFill>
                        </a:rPr>
                        <a:t>emb</a:t>
                      </a:r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OA Journal- </a:t>
                      </a:r>
                      <a:r>
                        <a:rPr lang="en-GB" dirty="0" err="1">
                          <a:solidFill>
                            <a:schemeClr val="accent3"/>
                          </a:solidFill>
                        </a:rPr>
                        <a:t>Cumple</a:t>
                      </a:r>
                      <a:endParaRPr lang="en-GB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/>
                          </a:solidFill>
                        </a:rPr>
                        <a:t>NO - 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217661"/>
                  </a:ext>
                </a:extLst>
              </a:tr>
            </a:tbl>
          </a:graphicData>
        </a:graphic>
      </p:graphicFrame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F94B260-BAA6-9C44-8BFA-5B7D7C9FF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644FCB8-5A83-9F4B-B1B5-2E6DD5CE4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F801017A-5D2B-6147-A74B-1798F9A0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Resumen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170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4379D93-165D-0045-BC73-D4F44933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619566A-272F-AE42-8CAA-FD25CBB7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8B4151F-485A-AB46-8B88-D57C2C0CA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EE267234-2083-254B-9231-8F68EBE207C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88855661"/>
              </p:ext>
            </p:extLst>
          </p:nvPr>
        </p:nvGraphicFramePr>
        <p:xfrm>
          <a:off x="178027" y="915633"/>
          <a:ext cx="8765947" cy="3798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990">
                  <a:extLst>
                    <a:ext uri="{9D8B030D-6E8A-4147-A177-3AD203B41FA5}">
                      <a16:colId xmlns:a16="http://schemas.microsoft.com/office/drawing/2014/main" val="2782712372"/>
                    </a:ext>
                  </a:extLst>
                </a:gridCol>
                <a:gridCol w="867410">
                  <a:extLst>
                    <a:ext uri="{9D8B030D-6E8A-4147-A177-3AD203B41FA5}">
                      <a16:colId xmlns:a16="http://schemas.microsoft.com/office/drawing/2014/main" val="3211946336"/>
                    </a:ext>
                  </a:extLst>
                </a:gridCol>
                <a:gridCol w="1469225">
                  <a:extLst>
                    <a:ext uri="{9D8B030D-6E8A-4147-A177-3AD203B41FA5}">
                      <a16:colId xmlns:a16="http://schemas.microsoft.com/office/drawing/2014/main" val="1520531467"/>
                    </a:ext>
                  </a:extLst>
                </a:gridCol>
                <a:gridCol w="1325011">
                  <a:extLst>
                    <a:ext uri="{9D8B030D-6E8A-4147-A177-3AD203B41FA5}">
                      <a16:colId xmlns:a16="http://schemas.microsoft.com/office/drawing/2014/main" val="1068627891"/>
                    </a:ext>
                  </a:extLst>
                </a:gridCol>
                <a:gridCol w="1875052">
                  <a:extLst>
                    <a:ext uri="{9D8B030D-6E8A-4147-A177-3AD203B41FA5}">
                      <a16:colId xmlns:a16="http://schemas.microsoft.com/office/drawing/2014/main" val="3641401891"/>
                    </a:ext>
                  </a:extLst>
                </a:gridCol>
                <a:gridCol w="1768259">
                  <a:extLst>
                    <a:ext uri="{9D8B030D-6E8A-4147-A177-3AD203B41FA5}">
                      <a16:colId xmlns:a16="http://schemas.microsoft.com/office/drawing/2014/main" val="2632932993"/>
                    </a:ext>
                  </a:extLst>
                </a:gridCol>
              </a:tblGrid>
              <a:tr h="745972">
                <a:tc>
                  <a:txBody>
                    <a:bodyPr/>
                    <a:lstStyle/>
                    <a:p>
                      <a:r>
                        <a:rPr lang="en-GB" dirty="0"/>
                        <a:t>Journal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Archivo</a:t>
                      </a:r>
                      <a:r>
                        <a:rPr lang="en-GB" dirty="0"/>
                        <a:t> Preprint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Archivo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Postprint</a:t>
                      </a:r>
                      <a:r>
                        <a:rPr lang="en-GB" dirty="0"/>
                        <a:t> o Final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Embargo   </a:t>
                      </a:r>
                      <a:r>
                        <a:rPr lang="en-GB" dirty="0" err="1"/>
                        <a:t>postprint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Cobran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por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publicar</a:t>
                      </a:r>
                      <a:r>
                        <a:rPr lang="en-GB" dirty="0"/>
                        <a:t>? OA Gratis para </a:t>
                      </a:r>
                      <a:r>
                        <a:rPr lang="en-GB" dirty="0" err="1"/>
                        <a:t>cumplir</a:t>
                      </a:r>
                      <a:r>
                        <a:rPr lang="en-GB" dirty="0"/>
                        <a:t> Funder?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167766"/>
                  </a:ext>
                </a:extLst>
              </a:tr>
              <a:tr h="37315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Solar Energy (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Elsev</a:t>
                      </a: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YES //NO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24m? Ver 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OA Journal. ¿NO 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cumple</a:t>
                      </a: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?. </a:t>
                      </a:r>
                      <a:r>
                        <a:rPr lang="en-GB" dirty="0" err="1">
                          <a:solidFill>
                            <a:srgbClr val="92D050"/>
                          </a:solidFill>
                        </a:rPr>
                        <a:t>ArXIV</a:t>
                      </a:r>
                      <a:endParaRPr lang="en-GB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NO – </a:t>
                      </a:r>
                      <a:r>
                        <a:rPr lang="en-GB" dirty="0" err="1">
                          <a:solidFill>
                            <a:srgbClr val="92D050"/>
                          </a:solidFill>
                        </a:rPr>
                        <a:t>ArXIV</a:t>
                      </a:r>
                      <a:r>
                        <a:rPr lang="en-GB" dirty="0">
                          <a:solidFill>
                            <a:srgbClr val="92D050"/>
                          </a:solidFill>
                        </a:rPr>
                        <a:t> </a:t>
                      </a:r>
                      <a:endParaRPr lang="en-GB" dirty="0">
                        <a:solidFill>
                          <a:srgbClr val="002060"/>
                        </a:solidFill>
                      </a:endParaRPr>
                    </a:p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565320"/>
                  </a:ext>
                </a:extLst>
              </a:tr>
              <a:tr h="369933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Ren. Energy (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Elsev</a:t>
                      </a: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YES //NO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24m? Ver 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OA Journal. ¿NO 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cumple?</a:t>
                      </a:r>
                      <a:r>
                        <a:rPr lang="en-GB" dirty="0" err="1">
                          <a:solidFill>
                            <a:srgbClr val="92D050"/>
                          </a:solidFill>
                        </a:rPr>
                        <a:t>ArXIV</a:t>
                      </a:r>
                      <a:endParaRPr lang="en-GB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NO – </a:t>
                      </a:r>
                      <a:r>
                        <a:rPr lang="en-GB" dirty="0" err="1">
                          <a:solidFill>
                            <a:srgbClr val="92D050"/>
                          </a:solidFill>
                        </a:rPr>
                        <a:t>ArXIV</a:t>
                      </a:r>
                      <a:endParaRPr lang="en-GB" dirty="0">
                        <a:solidFill>
                          <a:srgbClr val="002060"/>
                        </a:solidFill>
                      </a:endParaRPr>
                    </a:p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054424"/>
                  </a:ext>
                </a:extLst>
              </a:tr>
              <a:tr h="369933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SOLMAT (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Elsev</a:t>
                      </a: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YES //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24? Ver link.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OA Journal. ¿NO </a:t>
                      </a:r>
                      <a:r>
                        <a:rPr lang="en-GB" dirty="0" err="1">
                          <a:solidFill>
                            <a:srgbClr val="002060"/>
                          </a:solidFill>
                        </a:rPr>
                        <a:t>cumple</a:t>
                      </a:r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?. </a:t>
                      </a:r>
                      <a:r>
                        <a:rPr lang="en-GB" dirty="0" err="1">
                          <a:solidFill>
                            <a:srgbClr val="92D050"/>
                          </a:solidFill>
                        </a:rPr>
                        <a:t>ArXIV</a:t>
                      </a:r>
                      <a:endParaRPr lang="en-GB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NO – </a:t>
                      </a:r>
                      <a:r>
                        <a:rPr lang="en-GB" dirty="0" err="1">
                          <a:solidFill>
                            <a:srgbClr val="92D050"/>
                          </a:solidFill>
                        </a:rPr>
                        <a:t>ArXIV</a:t>
                      </a:r>
                      <a:r>
                        <a:rPr lang="en-GB" dirty="0">
                          <a:solidFill>
                            <a:srgbClr val="92D050"/>
                          </a:solidFill>
                        </a:rPr>
                        <a:t> </a:t>
                      </a:r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168485"/>
                  </a:ext>
                </a:extLst>
              </a:tr>
              <a:tr h="369933">
                <a:tc>
                  <a:txBody>
                    <a:bodyPr/>
                    <a:lstStyle/>
                    <a:p>
                      <a:r>
                        <a:rPr lang="en-GB" dirty="0"/>
                        <a:t>Physical Review B (APS)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 // 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OA-Journal - </a:t>
                      </a:r>
                      <a:r>
                        <a:rPr lang="en-GB" dirty="0" err="1"/>
                        <a:t>Cumple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 – Fully OA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947759"/>
                  </a:ext>
                </a:extLst>
              </a:tr>
              <a:tr h="369933">
                <a:tc>
                  <a:txBody>
                    <a:bodyPr/>
                    <a:lstStyle/>
                    <a:p>
                      <a:r>
                        <a:rPr lang="en-GB" dirty="0"/>
                        <a:t>PRL (APS)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 // 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OA-Journal - </a:t>
                      </a:r>
                      <a:r>
                        <a:rPr lang="en-GB" dirty="0" err="1"/>
                        <a:t>Cumple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 – Fully OA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29774"/>
                  </a:ext>
                </a:extLst>
              </a:tr>
              <a:tr h="369933">
                <a:tc>
                  <a:txBody>
                    <a:bodyPr/>
                    <a:lstStyle/>
                    <a:p>
                      <a:r>
                        <a:rPr lang="en-GB" dirty="0"/>
                        <a:t>Physical Chemistry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 // 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 y </a:t>
                      </a:r>
                      <a:r>
                        <a:rPr lang="en-GB" dirty="0" err="1"/>
                        <a:t>pagando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NO OA JOURNAL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 -- 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255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681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4BCC0C27-8427-B94C-9C11-02D55A81A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7" y="1006522"/>
            <a:ext cx="8690400" cy="35780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To identify requirements of your Funder</a:t>
            </a:r>
          </a:p>
          <a:p>
            <a:r>
              <a:rPr lang="en-GB" dirty="0"/>
              <a:t>To identify the policy of the Journal including APCs or Gold Open Access Fees</a:t>
            </a:r>
          </a:p>
          <a:p>
            <a:r>
              <a:rPr lang="en-GB" dirty="0"/>
              <a:t>Optional but good practice, archive the preprint. </a:t>
            </a:r>
          </a:p>
          <a:p>
            <a:r>
              <a:rPr lang="en-GB" dirty="0"/>
              <a:t>Submit the Paper, Take care of suggestions for changing the Journal within the same Editorial!!!!.</a:t>
            </a:r>
          </a:p>
          <a:p>
            <a:r>
              <a:rPr lang="en-GB" dirty="0"/>
              <a:t>When accepted and prior the final publication: Archive the Post-Print or Final Paper and Data. Check Funder Needs regarding Repositories.</a:t>
            </a:r>
          </a:p>
          <a:p>
            <a:r>
              <a:rPr lang="en-GB" dirty="0"/>
              <a:t>(Institutional Repositories always + Another one allowing OA+OD together). Take care of DOIs.</a:t>
            </a:r>
          </a:p>
          <a:p>
            <a:r>
              <a:rPr lang="en-GB" dirty="0"/>
              <a:t>Set an embargo to paper and data to allow the journal the original release but matching with Funders Requirements.</a:t>
            </a:r>
          </a:p>
          <a:p>
            <a:r>
              <a:rPr lang="en-GB" dirty="0"/>
              <a:t>Check in Sherpa/Romeo if OA policy of the Journal need that you to include DOI in the document archived, or any other </a:t>
            </a:r>
            <a:r>
              <a:rPr lang="en-GB" dirty="0" err="1"/>
              <a:t>spacification</a:t>
            </a:r>
            <a:r>
              <a:rPr lang="en-GB" dirty="0"/>
              <a:t>.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A504035-93F5-174A-B405-5ACCBB2F5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DAD9D7-63E9-034F-92C8-9C2E7CDDA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4D991C2-4CC2-C64E-9770-2C45D4B2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How?: Procedure</a:t>
            </a:r>
          </a:p>
        </p:txBody>
      </p:sp>
    </p:spTree>
    <p:extLst>
      <p:ext uri="{BB962C8B-B14F-4D97-AF65-F5344CB8AC3E}">
        <p14:creationId xmlns:p14="http://schemas.microsoft.com/office/powerpoint/2010/main" val="2170592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This project has received funds from the European Union’s Horizon2020 research and innovation programme under Grant Agreement 787289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0" y="0"/>
            <a:ext cx="5328435" cy="838200"/>
          </a:xfrm>
        </p:spPr>
        <p:txBody>
          <a:bodyPr/>
          <a:lstStyle/>
          <a:p>
            <a:r>
              <a:rPr lang="en-GB" dirty="0"/>
              <a:t>How?. Licenses</a:t>
            </a:r>
          </a:p>
        </p:txBody>
      </p:sp>
      <p:pic>
        <p:nvPicPr>
          <p:cNvPr id="5" name="Imagen 4" descr="Creative Commons – Wikipedia">
            <a:extLst>
              <a:ext uri="{FF2B5EF4-FFF2-40B4-BE49-F238E27FC236}">
                <a16:creationId xmlns:a16="http://schemas.microsoft.com/office/drawing/2014/main" id="{F0646C95-F337-764F-9196-C48912E2F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9867" y="925124"/>
            <a:ext cx="2171700" cy="350367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5A3EAB5-2B18-8F42-9369-FEDA086B5DBB}"/>
              </a:ext>
            </a:extLst>
          </p:cNvPr>
          <p:cNvSpPr txBox="1"/>
          <p:nvPr/>
        </p:nvSpPr>
        <p:spPr>
          <a:xfrm>
            <a:off x="317500" y="4515725"/>
            <a:ext cx="4127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Shaddim</a:t>
            </a:r>
            <a:r>
              <a:rPr lang="es-ES" sz="1200" dirty="0">
                <a:hlinkClick r:id="rId4"/>
              </a:rPr>
              <a:t>, </a:t>
            </a:r>
            <a:r>
              <a:rPr lang="es-ES" sz="1200" dirty="0" err="1">
                <a:hlinkClick r:id="rId4"/>
              </a:rPr>
              <a:t>Creative</a:t>
            </a:r>
            <a:r>
              <a:rPr lang="es-ES" sz="1200" dirty="0">
                <a:hlinkClick r:id="rId4"/>
              </a:rPr>
              <a:t> </a:t>
            </a:r>
            <a:r>
              <a:rPr lang="es-ES" sz="1200" dirty="0" err="1">
                <a:hlinkClick r:id="rId4"/>
              </a:rPr>
              <a:t>commons</a:t>
            </a:r>
            <a:r>
              <a:rPr lang="es-ES" sz="1200" dirty="0">
                <a:hlinkClick r:id="rId4"/>
              </a:rPr>
              <a:t> </a:t>
            </a:r>
            <a:r>
              <a:rPr lang="es-ES" sz="1200" dirty="0" err="1">
                <a:hlinkClick r:id="rId4"/>
              </a:rPr>
              <a:t>license</a:t>
            </a:r>
            <a:r>
              <a:rPr lang="es-ES" sz="1200" dirty="0">
                <a:hlinkClick r:id="rId4"/>
              </a:rPr>
              <a:t> </a:t>
            </a:r>
            <a:r>
              <a:rPr lang="es-ES" sz="1200" dirty="0" err="1">
                <a:hlinkClick r:id="rId4"/>
              </a:rPr>
              <a:t>spectrum</a:t>
            </a:r>
            <a:r>
              <a:rPr lang="es-ES" sz="1200" dirty="0">
                <a:hlinkClick r:id="rId4"/>
              </a:rPr>
              <a:t>, CC BY 4.0 </a:t>
            </a:r>
            <a:endParaRPr lang="es-ES" sz="600" dirty="0">
              <a:effectLst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CE88A26-39A9-D849-A4D1-C292BE100906}"/>
              </a:ext>
            </a:extLst>
          </p:cNvPr>
          <p:cNvSpPr txBox="1"/>
          <p:nvPr/>
        </p:nvSpPr>
        <p:spPr>
          <a:xfrm>
            <a:off x="4262030" y="1245801"/>
            <a:ext cx="444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TASL:Title</a:t>
            </a:r>
            <a:r>
              <a:rPr lang="es-ES" dirty="0"/>
              <a:t>, </a:t>
            </a:r>
            <a:r>
              <a:rPr lang="es-ES" dirty="0" err="1"/>
              <a:t>Author</a:t>
            </a:r>
            <a:r>
              <a:rPr lang="es-ES" dirty="0"/>
              <a:t>, </a:t>
            </a:r>
            <a:r>
              <a:rPr lang="es-ES" dirty="0" err="1"/>
              <a:t>Source</a:t>
            </a:r>
            <a:r>
              <a:rPr lang="es-ES" dirty="0"/>
              <a:t> </a:t>
            </a:r>
            <a:r>
              <a:rPr lang="es-ES" dirty="0" err="1"/>
              <a:t>License</a:t>
            </a:r>
            <a:r>
              <a:rPr lang="es-ES" dirty="0"/>
              <a:t> </a:t>
            </a:r>
          </a:p>
          <a:p>
            <a:r>
              <a:rPr lang="es-ES" dirty="0" err="1"/>
              <a:t>Derivative</a:t>
            </a:r>
            <a:r>
              <a:rPr lang="es-ES" dirty="0"/>
              <a:t> </a:t>
            </a:r>
          </a:p>
          <a:p>
            <a:r>
              <a:rPr lang="es-ES" dirty="0"/>
              <a:t>TASL: </a:t>
            </a:r>
            <a:r>
              <a:rPr lang="es-ES" dirty="0" err="1"/>
              <a:t>Title</a:t>
            </a:r>
            <a:r>
              <a:rPr lang="es-ES" dirty="0"/>
              <a:t>, </a:t>
            </a:r>
            <a:r>
              <a:rPr lang="es-ES" dirty="0" err="1"/>
              <a:t>Author</a:t>
            </a:r>
            <a:r>
              <a:rPr lang="es-ES" dirty="0"/>
              <a:t>, </a:t>
            </a:r>
            <a:r>
              <a:rPr lang="es-ES" dirty="0" err="1"/>
              <a:t>Source</a:t>
            </a:r>
            <a:r>
              <a:rPr lang="es-ES" dirty="0"/>
              <a:t>, </a:t>
            </a:r>
            <a:r>
              <a:rPr lang="es-ES" dirty="0" err="1"/>
              <a:t>License</a:t>
            </a:r>
            <a:r>
              <a:rPr lang="es-ES" dirty="0"/>
              <a:t> </a:t>
            </a:r>
          </a:p>
          <a:p>
            <a:pPr marL="285750" indent="-285750">
              <a:buFontTx/>
              <a:buChar char="-"/>
            </a:pP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name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material?</a:t>
            </a:r>
            <a:br>
              <a:rPr lang="es-ES" dirty="0"/>
            </a:br>
            <a:r>
              <a:rPr lang="es-ES" dirty="0"/>
              <a:t>- </a:t>
            </a:r>
            <a:r>
              <a:rPr lang="es-ES" dirty="0" err="1"/>
              <a:t>Who</a:t>
            </a:r>
            <a:r>
              <a:rPr lang="es-ES" dirty="0"/>
              <a:t> </a:t>
            </a:r>
            <a:r>
              <a:rPr lang="es-ES" dirty="0" err="1"/>
              <a:t>owns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material? Copyright </a:t>
            </a:r>
            <a:r>
              <a:rPr lang="es-ES" dirty="0" err="1"/>
              <a:t>owner</a:t>
            </a:r>
            <a:r>
              <a:rPr lang="es-ES" dirty="0"/>
              <a:t>? </a:t>
            </a:r>
          </a:p>
          <a:p>
            <a:pPr marL="285750" indent="-285750">
              <a:buFontTx/>
              <a:buChar char="-"/>
            </a:pPr>
            <a:r>
              <a:rPr lang="es-ES" dirty="0"/>
              <a:t>- </a:t>
            </a:r>
            <a:r>
              <a:rPr lang="es-ES" dirty="0" err="1"/>
              <a:t>Where</a:t>
            </a:r>
            <a:r>
              <a:rPr lang="es-ES" dirty="0"/>
              <a:t> can I </a:t>
            </a:r>
            <a:r>
              <a:rPr lang="es-ES" dirty="0" err="1"/>
              <a:t>find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?</a:t>
            </a:r>
            <a:br>
              <a:rPr lang="es-ES" dirty="0"/>
            </a:br>
            <a:r>
              <a:rPr lang="es-ES" dirty="0"/>
              <a:t>- </a:t>
            </a:r>
            <a:r>
              <a:rPr lang="es-ES" dirty="0" err="1"/>
              <a:t>How</a:t>
            </a:r>
            <a:r>
              <a:rPr lang="es-ES" dirty="0"/>
              <a:t> can I use </a:t>
            </a:r>
            <a:r>
              <a:rPr lang="es-ES" dirty="0" err="1"/>
              <a:t>it</a:t>
            </a:r>
            <a:r>
              <a:rPr lang="es-ES" dirty="0"/>
              <a:t>? </a:t>
            </a:r>
          </a:p>
          <a:p>
            <a:r>
              <a:rPr lang="es-ES" dirty="0"/>
              <a:t>- </a:t>
            </a:r>
            <a:r>
              <a:rPr lang="es-ES" dirty="0" err="1"/>
              <a:t>Did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change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? </a:t>
            </a:r>
          </a:p>
          <a:p>
            <a:endParaRPr lang="en-GB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B1E5BF4-E78D-B547-B7FE-5901B595B64D}"/>
              </a:ext>
            </a:extLst>
          </p:cNvPr>
          <p:cNvSpPr txBox="1"/>
          <p:nvPr/>
        </p:nvSpPr>
        <p:spPr>
          <a:xfrm>
            <a:off x="4445000" y="911515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Using Creative Common material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9921B66-0BB7-DA48-807A-870C7EE2EBB5}"/>
              </a:ext>
            </a:extLst>
          </p:cNvPr>
          <p:cNvSpPr txBox="1"/>
          <p:nvPr/>
        </p:nvSpPr>
        <p:spPr>
          <a:xfrm>
            <a:off x="4113817" y="3877290"/>
            <a:ext cx="4741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Taken</a:t>
            </a:r>
            <a:r>
              <a:rPr lang="es-ES" sz="1200" dirty="0"/>
              <a:t> </a:t>
            </a:r>
            <a:r>
              <a:rPr lang="es-ES" sz="1200" dirty="0" err="1"/>
              <a:t>from</a:t>
            </a:r>
            <a:r>
              <a:rPr lang="es-ES" sz="1200" dirty="0"/>
              <a:t> </a:t>
            </a:r>
            <a:r>
              <a:rPr lang="es-ES" sz="1200" dirty="0" err="1">
                <a:hlinkClick r:id="rId5"/>
              </a:rPr>
              <a:t>Best</a:t>
            </a:r>
            <a:r>
              <a:rPr lang="es-ES" sz="1200" dirty="0">
                <a:hlinkClick r:id="rId5"/>
              </a:rPr>
              <a:t> </a:t>
            </a:r>
            <a:r>
              <a:rPr lang="es-ES" sz="1200" dirty="0" err="1">
                <a:hlinkClick r:id="rId5"/>
              </a:rPr>
              <a:t>practices</a:t>
            </a:r>
            <a:r>
              <a:rPr lang="es-ES" sz="1200" dirty="0">
                <a:hlinkClick r:id="rId5"/>
              </a:rPr>
              <a:t> </a:t>
            </a:r>
            <a:r>
              <a:rPr lang="es-ES" sz="1200" dirty="0" err="1">
                <a:hlinkClick r:id="rId5"/>
              </a:rPr>
              <a:t>for</a:t>
            </a:r>
            <a:r>
              <a:rPr lang="es-ES" sz="1200" dirty="0">
                <a:hlinkClick r:id="rId5"/>
              </a:rPr>
              <a:t> </a:t>
            </a:r>
            <a:r>
              <a:rPr lang="es-ES" sz="1200" dirty="0" err="1">
                <a:hlinkClick r:id="rId5"/>
              </a:rPr>
              <a:t>attribution</a:t>
            </a:r>
            <a:r>
              <a:rPr lang="es-ES" sz="1200" dirty="0">
                <a:hlinkClick r:id="rId5"/>
              </a:rPr>
              <a:t> </a:t>
            </a:r>
            <a:r>
              <a:rPr lang="es-ES" sz="1200" dirty="0" err="1">
                <a:hlinkClick r:id="rId5"/>
              </a:rPr>
              <a:t>licensed</a:t>
            </a:r>
            <a:r>
              <a:rPr lang="es-ES" sz="1200" dirty="0">
                <a:hlinkClick r:id="rId5"/>
              </a:rPr>
              <a:t> </a:t>
            </a:r>
            <a:r>
              <a:rPr lang="es-ES" sz="1200" dirty="0" err="1">
                <a:hlinkClick r:id="rId5"/>
              </a:rPr>
              <a:t>under</a:t>
            </a:r>
            <a:r>
              <a:rPr lang="es-ES" sz="1200" dirty="0">
                <a:hlinkClick r:id="rId5"/>
              </a:rPr>
              <a:t> CC BY 4.0 </a:t>
            </a:r>
            <a:endParaRPr lang="es-ES" sz="1200" dirty="0"/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36909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248AED54-C8BE-134C-A790-8F0A86C41E74}"/>
              </a:ext>
            </a:extLst>
          </p:cNvPr>
          <p:cNvSpPr/>
          <p:nvPr/>
        </p:nvSpPr>
        <p:spPr>
          <a:xfrm>
            <a:off x="3574144" y="-360"/>
            <a:ext cx="5569856" cy="839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Marcador de contenido 7" descr="Science Fair statistics: Girls and science | More to Explore">
            <a:extLst>
              <a:ext uri="{FF2B5EF4-FFF2-40B4-BE49-F238E27FC236}">
                <a16:creationId xmlns:a16="http://schemas.microsoft.com/office/drawing/2014/main" id="{DE19A455-4C51-924D-9CBC-7C3EBC5AB7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4666831" y="0"/>
            <a:ext cx="4477169" cy="490550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8" y="-358"/>
            <a:ext cx="7101525" cy="514385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9" y="-358"/>
            <a:ext cx="6058539" cy="514385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03504" y="2238341"/>
            <a:ext cx="3793777" cy="24907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INTERNATIONAL DAY OF WOMEN AND GIRL IN SCIENCE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603504" y="1386203"/>
            <a:ext cx="3125532" cy="866644"/>
          </a:xfr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15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might you do to promote gender equality in science and science education for girls and women?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-640" y="4813300"/>
            <a:ext cx="8293740" cy="3301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50" b="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This project has received funds from the European Union’s Horizon2020 research and innovation </a:t>
            </a:r>
            <a:r>
              <a:rPr lang="en-US" sz="1050" b="0" kern="12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programme</a:t>
            </a:r>
            <a:r>
              <a:rPr lang="en-US" sz="1050" b="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under Grant Agreement 787289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2B79390-B68F-7B4F-9EDE-A715C03D3EBA}"/>
              </a:ext>
            </a:extLst>
          </p:cNvPr>
          <p:cNvSpPr txBox="1"/>
          <p:nvPr/>
        </p:nvSpPr>
        <p:spPr>
          <a:xfrm>
            <a:off x="8293100" y="4943445"/>
            <a:ext cx="850900" cy="20005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 dirty="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GB" sz="700" dirty="0">
              <a:solidFill>
                <a:srgbClr val="FFFFFF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9033B31-42C3-9B43-BE2B-407FA4DEDB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980" y="97022"/>
            <a:ext cx="1011973" cy="10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76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696957" y="614599"/>
            <a:ext cx="5915025" cy="186368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Thanks for your attention</a:t>
            </a:r>
            <a:br>
              <a:rPr lang="en-GB" dirty="0"/>
            </a:br>
            <a:r>
              <a:rPr lang="en-GB" sz="2400" dirty="0"/>
              <a:t> Sharing is caring</a:t>
            </a:r>
            <a:br>
              <a:rPr lang="en-GB" sz="2400" dirty="0"/>
            </a:br>
            <a:r>
              <a:rPr lang="en-GB" sz="2400" dirty="0"/>
              <a:t>DOI: 10.5281/zenodo.2658781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This project has received funds from the European Union’s Horizon2020 research and innovation programme under Grant Agreement 787289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B83F615-42AB-A340-9998-91676F32315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03" y="3366763"/>
            <a:ext cx="685800" cy="642461"/>
          </a:xfrm>
          <a:prstGeom prst="rect">
            <a:avLst/>
          </a:prstGeom>
        </p:spPr>
      </p:pic>
      <p:pic>
        <p:nvPicPr>
          <p:cNvPr id="7" name="Imagen 6" descr="CCS_EN_vertical">
            <a:extLst>
              <a:ext uri="{FF2B5EF4-FFF2-40B4-BE49-F238E27FC236}">
                <a16:creationId xmlns:a16="http://schemas.microsoft.com/office/drawing/2014/main" id="{B78DDDF7-9174-824A-B129-FB7C0A4F0BAB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082" y="3366762"/>
            <a:ext cx="1343025" cy="60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logo_horizontal">
            <a:extLst>
              <a:ext uri="{FF2B5EF4-FFF2-40B4-BE49-F238E27FC236}">
                <a16:creationId xmlns:a16="http://schemas.microsoft.com/office/drawing/2014/main" id="{F064FDAF-5BBF-CC48-9C92-0D94FF1C77E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0112" y="3457606"/>
            <a:ext cx="929640" cy="319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fficeArt object">
            <a:extLst>
              <a:ext uri="{FF2B5EF4-FFF2-40B4-BE49-F238E27FC236}">
                <a16:creationId xmlns:a16="http://schemas.microsoft.com/office/drawing/2014/main" id="{02DEB225-BA9A-E447-84C4-9B946FDA5DB0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098" y="3341800"/>
            <a:ext cx="810114" cy="48231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officeArt object">
            <a:extLst>
              <a:ext uri="{FF2B5EF4-FFF2-40B4-BE49-F238E27FC236}">
                <a16:creationId xmlns:a16="http://schemas.microsoft.com/office/drawing/2014/main" id="{15B1F580-B35F-5A4F-A49A-45B2B63128B6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426" y="3406410"/>
            <a:ext cx="741998" cy="42148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Imagen 12" descr="logo_insolight_final">
            <a:extLst>
              <a:ext uri="{FF2B5EF4-FFF2-40B4-BE49-F238E27FC236}">
                <a16:creationId xmlns:a16="http://schemas.microsoft.com/office/drawing/2014/main" id="{153B7B5A-414F-EE4C-9395-79113DF2625F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432" y="4329807"/>
            <a:ext cx="882968" cy="290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CL_SENES logo">
            <a:extLst>
              <a:ext uri="{FF2B5EF4-FFF2-40B4-BE49-F238E27FC236}">
                <a16:creationId xmlns:a16="http://schemas.microsoft.com/office/drawing/2014/main" id="{DC9B31CF-5F1D-3D40-B98B-6464683E4939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9006" y="4132443"/>
            <a:ext cx="739140" cy="51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910E7E0-CE2D-2145-95D3-4ECDB412CD5A}"/>
              </a:ext>
            </a:extLst>
          </p:cNvPr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4235" y="4234618"/>
            <a:ext cx="938213" cy="4124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C0F5C6C-ECEC-604D-A480-B348964C06B3}"/>
              </a:ext>
            </a:extLst>
          </p:cNvPr>
          <p:cNvPicPr/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59" t="7576" r="13924" b="17316"/>
          <a:stretch/>
        </p:blipFill>
        <p:spPr bwMode="auto">
          <a:xfrm>
            <a:off x="6027572" y="4170588"/>
            <a:ext cx="1034944" cy="46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478D2A5-D6DB-914B-B4A8-CAD66BA3B216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366" y="4250077"/>
            <a:ext cx="549116" cy="40147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565DDB2-C077-9545-AE8B-CE0EF8EC2AA9}"/>
              </a:ext>
            </a:extLst>
          </p:cNvPr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030" y="4170588"/>
            <a:ext cx="779970" cy="5164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FA263DF-6DDB-E640-9D1F-F408DFFC5F43}"/>
              </a:ext>
            </a:extLst>
          </p:cNvPr>
          <p:cNvSpPr txBox="1"/>
          <p:nvPr/>
        </p:nvSpPr>
        <p:spPr>
          <a:xfrm>
            <a:off x="3478193" y="2508813"/>
            <a:ext cx="23525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 err="1">
                <a:solidFill>
                  <a:schemeClr val="accent2"/>
                </a:solidFill>
                <a:latin typeface="Montserrat Black" pitchFamily="2" charset="77"/>
              </a:rPr>
              <a:t>www.greco-project.eu</a:t>
            </a:r>
            <a:endParaRPr lang="en-GB" sz="1350" b="1" dirty="0">
              <a:solidFill>
                <a:schemeClr val="accent2"/>
              </a:solidFill>
              <a:latin typeface="Montserrat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00969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064126-DC18-A246-8423-5EA2F2067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64E8AD2-34F8-EB4E-95F1-8A194C7B6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F8D17154-95D0-094E-8B35-7E1AD499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open science?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02812-4C49-7A4A-B43D-1C7172E0A6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321" y="1201389"/>
            <a:ext cx="5009914" cy="333312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347CE65-0DE1-F444-BF81-DDC5AD5AE182}"/>
              </a:ext>
            </a:extLst>
          </p:cNvPr>
          <p:cNvSpPr txBox="1"/>
          <p:nvPr/>
        </p:nvSpPr>
        <p:spPr>
          <a:xfrm>
            <a:off x="4168238" y="234434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DOI: 10.5281/zenodo.2658781</a:t>
            </a:r>
          </a:p>
        </p:txBody>
      </p:sp>
    </p:spTree>
    <p:extLst>
      <p:ext uri="{BB962C8B-B14F-4D97-AF65-F5344CB8AC3E}">
        <p14:creationId xmlns:p14="http://schemas.microsoft.com/office/powerpoint/2010/main" val="3524265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497A27-BE31-D845-A2A8-E17849004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B5689D9-F796-814F-99D0-7BFCF82A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F75E3A5-3BDA-4D4C-BB85-3BA18E096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Science</a:t>
            </a:r>
          </a:p>
        </p:txBody>
      </p:sp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C3030C43-8082-7648-99C6-0738A901D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12" y="1085979"/>
            <a:ext cx="8791803" cy="3264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  <a:defRPr/>
            </a:pPr>
            <a:r>
              <a:rPr lang="es-ES" b="1" dirty="0"/>
              <a:t>“Open </a:t>
            </a:r>
            <a:r>
              <a:rPr lang="es-ES" b="1" dirty="0" err="1"/>
              <a:t>Science</a:t>
            </a:r>
            <a:r>
              <a:rPr lang="es-ES" b="1" dirty="0"/>
              <a:t> </a:t>
            </a:r>
            <a:r>
              <a:rPr lang="es-ES" b="1" dirty="0" err="1"/>
              <a:t>is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idea </a:t>
            </a:r>
            <a:r>
              <a:rPr lang="es-ES" b="1" dirty="0" err="1"/>
              <a:t>that</a:t>
            </a:r>
            <a:r>
              <a:rPr lang="es-ES" b="1" dirty="0"/>
              <a:t> </a:t>
            </a:r>
            <a:r>
              <a:rPr lang="es-ES" b="1" dirty="0" err="1"/>
              <a:t>scientific</a:t>
            </a:r>
            <a:r>
              <a:rPr lang="es-ES" b="1" dirty="0"/>
              <a:t> </a:t>
            </a:r>
            <a:r>
              <a:rPr lang="es-ES" b="1" dirty="0" err="1"/>
              <a:t>knowledge</a:t>
            </a:r>
            <a:r>
              <a:rPr lang="es-ES" b="1" dirty="0"/>
              <a:t> of </a:t>
            </a:r>
            <a:r>
              <a:rPr lang="es-ES" b="1" dirty="0" err="1"/>
              <a:t>all</a:t>
            </a:r>
            <a:r>
              <a:rPr lang="es-ES" b="1" dirty="0"/>
              <a:t> </a:t>
            </a:r>
            <a:r>
              <a:rPr lang="es-ES" b="1" dirty="0" err="1"/>
              <a:t>kinds</a:t>
            </a:r>
            <a:r>
              <a:rPr lang="es-ES" b="1" dirty="0"/>
              <a:t> </a:t>
            </a:r>
            <a:r>
              <a:rPr lang="es-ES" b="1" dirty="0" err="1"/>
              <a:t>should</a:t>
            </a:r>
            <a:r>
              <a:rPr lang="es-ES" b="1" dirty="0"/>
              <a:t> be </a:t>
            </a:r>
            <a:r>
              <a:rPr lang="es-ES" b="1" dirty="0" err="1"/>
              <a:t>openly</a:t>
            </a:r>
            <a:r>
              <a:rPr lang="es-ES" b="1" dirty="0"/>
              <a:t> </a:t>
            </a:r>
            <a:r>
              <a:rPr lang="es-ES" b="1" dirty="0" err="1"/>
              <a:t>shared</a:t>
            </a:r>
            <a:r>
              <a:rPr lang="es-ES" b="1" dirty="0"/>
              <a:t> as </a:t>
            </a:r>
            <a:r>
              <a:rPr lang="es-ES" b="1" dirty="0" err="1"/>
              <a:t>early</a:t>
            </a:r>
            <a:r>
              <a:rPr lang="es-ES" b="1" dirty="0"/>
              <a:t> as </a:t>
            </a:r>
            <a:r>
              <a:rPr lang="es-ES" b="1" dirty="0" err="1"/>
              <a:t>is</a:t>
            </a:r>
            <a:r>
              <a:rPr lang="es-ES" b="1" dirty="0"/>
              <a:t> </a:t>
            </a:r>
            <a:r>
              <a:rPr lang="es-ES" b="1" dirty="0" err="1"/>
              <a:t>practical</a:t>
            </a:r>
            <a:r>
              <a:rPr lang="es-ES" b="1" dirty="0"/>
              <a:t> in </a:t>
            </a:r>
            <a:r>
              <a:rPr lang="es-ES" b="1" dirty="0" err="1"/>
              <a:t>the</a:t>
            </a:r>
            <a:r>
              <a:rPr lang="es-ES" b="1" dirty="0"/>
              <a:t> Discovery </a:t>
            </a:r>
            <a:r>
              <a:rPr lang="es-ES" b="1" dirty="0" err="1"/>
              <a:t>process</a:t>
            </a:r>
            <a:r>
              <a:rPr lang="es-ES" b="1" dirty="0"/>
              <a:t>”. </a:t>
            </a:r>
          </a:p>
          <a:p>
            <a:pPr marL="0" lvl="0" indent="0" algn="ctr">
              <a:buNone/>
              <a:defRPr/>
            </a:pPr>
            <a:r>
              <a:rPr lang="es-ES" dirty="0"/>
              <a:t>Michel </a:t>
            </a:r>
            <a:r>
              <a:rPr lang="es-ES" dirty="0" err="1"/>
              <a:t>Nielsen</a:t>
            </a:r>
            <a:r>
              <a:rPr lang="es-ES" dirty="0"/>
              <a:t>.</a:t>
            </a:r>
          </a:p>
          <a:p>
            <a:pPr lvl="0">
              <a:defRPr/>
            </a:pPr>
            <a:endParaRPr lang="es-ES" dirty="0"/>
          </a:p>
          <a:p>
            <a:pPr lvl="0" algn="just">
              <a:defRPr/>
            </a:pPr>
            <a:r>
              <a:rPr lang="es-ES" sz="2000" b="1" dirty="0" err="1">
                <a:solidFill>
                  <a:schemeClr val="accent4">
                    <a:lumMod val="75000"/>
                  </a:schemeClr>
                </a:solidFill>
              </a:rPr>
              <a:t>Scientific</a:t>
            </a: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4">
                    <a:lumMod val="75000"/>
                  </a:schemeClr>
                </a:solidFill>
              </a:rPr>
              <a:t>Knowledge</a:t>
            </a: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</a:rPr>
              <a:t> of </a:t>
            </a:r>
            <a:r>
              <a:rPr lang="es-ES" sz="2000" b="1" dirty="0" err="1">
                <a:solidFill>
                  <a:schemeClr val="accent4">
                    <a:lumMod val="75000"/>
                  </a:schemeClr>
                </a:solidFill>
              </a:rPr>
              <a:t>all</a:t>
            </a: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4">
                    <a:lumMod val="75000"/>
                  </a:schemeClr>
                </a:solidFill>
              </a:rPr>
              <a:t>kinds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journal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articles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, data,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code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, online software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tools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questions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, ideas,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speculations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failures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, …and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anything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which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 can be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considered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knowledge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lvl="0" algn="just">
              <a:defRPr/>
            </a:pPr>
            <a:endParaRPr lang="es-ES" sz="2000" dirty="0">
              <a:solidFill>
                <a:schemeClr val="accent4">
                  <a:lumMod val="75000"/>
                </a:schemeClr>
              </a:solidFill>
            </a:endParaRPr>
          </a:p>
          <a:p>
            <a:pPr lvl="0" algn="just">
              <a:defRPr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</a:rPr>
              <a:t>As </a:t>
            </a:r>
            <a:r>
              <a:rPr lang="es-ES" sz="2000" b="1" dirty="0" err="1">
                <a:solidFill>
                  <a:schemeClr val="accent4">
                    <a:lumMod val="75000"/>
                  </a:schemeClr>
                </a:solidFill>
              </a:rPr>
              <a:t>is</a:t>
            </a: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4">
                    <a:lumMod val="75000"/>
                  </a:schemeClr>
                </a:solidFill>
              </a:rPr>
              <a:t>practical</a:t>
            </a: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Very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often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there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 are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other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factors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: legal,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ethical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, social…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that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must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 be </a:t>
            </a:r>
            <a:r>
              <a:rPr lang="es-ES" sz="2000" dirty="0" err="1">
                <a:solidFill>
                  <a:schemeClr val="accent4">
                    <a:lumMod val="75000"/>
                  </a:schemeClr>
                </a:solidFill>
              </a:rPr>
              <a:t>considered</a:t>
            </a:r>
            <a:endParaRPr lang="es-E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164554D-4DB7-2C46-81B2-B80850E0CEED}"/>
              </a:ext>
            </a:extLst>
          </p:cNvPr>
          <p:cNvSpPr txBox="1"/>
          <p:nvPr/>
        </p:nvSpPr>
        <p:spPr>
          <a:xfrm>
            <a:off x="4353515" y="108628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10.5281/zenodo.2658781</a:t>
            </a:r>
          </a:p>
        </p:txBody>
      </p:sp>
    </p:spTree>
    <p:extLst>
      <p:ext uri="{BB962C8B-B14F-4D97-AF65-F5344CB8AC3E}">
        <p14:creationId xmlns:p14="http://schemas.microsoft.com/office/powerpoint/2010/main" val="2178862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5FE5DDE-9D17-9947-B1FC-0EA9D896F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6D98EE-C91C-2C47-8CDE-3C67B6AE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B984110-7DB1-6F45-963D-D91D435EC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Tools for Open Science</a:t>
            </a: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C30CC54D-0EC3-E642-B68F-B8A65CF34A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89" y="838200"/>
            <a:ext cx="7002707" cy="396015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78F0C7B-E468-314E-AC13-82CFC2EF6B47}"/>
              </a:ext>
            </a:extLst>
          </p:cNvPr>
          <p:cNvSpPr txBox="1"/>
          <p:nvPr/>
        </p:nvSpPr>
        <p:spPr>
          <a:xfrm>
            <a:off x="4239490" y="189004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10.5281/zenodo.2658781</a:t>
            </a:r>
          </a:p>
        </p:txBody>
      </p:sp>
    </p:spTree>
    <p:extLst>
      <p:ext uri="{BB962C8B-B14F-4D97-AF65-F5344CB8AC3E}">
        <p14:creationId xmlns:p14="http://schemas.microsoft.com/office/powerpoint/2010/main" val="569889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7A53352-FCE1-814D-B0D1-20197966E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935" y="1207390"/>
            <a:ext cx="8683492" cy="3263504"/>
          </a:xfrm>
        </p:spPr>
        <p:txBody>
          <a:bodyPr/>
          <a:lstStyle/>
          <a:p>
            <a:r>
              <a:rPr lang="en-GB" dirty="0"/>
              <a:t>BOCM 27/06/2017 bases de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Programas</a:t>
            </a:r>
            <a:r>
              <a:rPr lang="en-GB" dirty="0"/>
              <a:t> de </a:t>
            </a:r>
            <a:r>
              <a:rPr lang="en-GB" dirty="0" err="1"/>
              <a:t>Tecnologias</a:t>
            </a:r>
            <a:r>
              <a:rPr lang="en-GB" dirty="0"/>
              <a:t> de la CAM. </a:t>
            </a:r>
            <a:r>
              <a:rPr lang="en-GB" dirty="0" err="1"/>
              <a:t>Artículo</a:t>
            </a:r>
            <a:r>
              <a:rPr lang="en-GB" dirty="0"/>
              <a:t> 7.8 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CF7C574-D261-B24B-A2B3-98C28D13F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0AED6C6-B303-F84C-BBFC-A115334CC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FEC78D39-FF03-8942-A0CB-209B7CB7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Access and Open Data in Spain – Local Case Madrid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DB421A1-9A60-E94A-9D1A-1B5387A01D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959" y="1993458"/>
            <a:ext cx="9144000" cy="28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19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7A53352-FCE1-814D-B0D1-20197966E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935" y="1207390"/>
            <a:ext cx="3059306" cy="54625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Ley de la </a:t>
            </a:r>
            <a:r>
              <a:rPr lang="en-GB" dirty="0" err="1"/>
              <a:t>Ciencia</a:t>
            </a:r>
            <a:r>
              <a:rPr lang="en-GB" dirty="0"/>
              <a:t>. 14/2011 Art 37.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CF7C574-D261-B24B-A2B3-98C28D13F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0AED6C6-B303-F84C-BBFC-A115334CC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FEC78D39-FF03-8942-A0CB-209B7CB7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Access and Open Data in Spain (National law)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DE35CE4-9C29-CE48-BC70-992CCD1BEC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241" y="1076613"/>
            <a:ext cx="4909674" cy="35250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8E3EF0E-5C12-0941-BFE5-155F7CC665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44" y="2049680"/>
            <a:ext cx="7703507" cy="271725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EB39172-95D1-B04E-BF63-7F8B569F8EDC}"/>
              </a:ext>
            </a:extLst>
          </p:cNvPr>
          <p:cNvSpPr/>
          <p:nvPr/>
        </p:nvSpPr>
        <p:spPr>
          <a:xfrm>
            <a:off x="690709" y="1699753"/>
            <a:ext cx="7045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3"/>
                </a:solidFill>
              </a:rPr>
              <a:t>Pero no </a:t>
            </a:r>
            <a:r>
              <a:rPr lang="en-GB" dirty="0" err="1">
                <a:solidFill>
                  <a:schemeClr val="accent3"/>
                </a:solidFill>
              </a:rPr>
              <a:t>es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así</a:t>
            </a:r>
            <a:r>
              <a:rPr lang="en-GB" dirty="0">
                <a:solidFill>
                  <a:schemeClr val="accent3"/>
                </a:solidFill>
              </a:rPr>
              <a:t> de </a:t>
            </a:r>
            <a:r>
              <a:rPr lang="en-GB" dirty="0" err="1">
                <a:solidFill>
                  <a:schemeClr val="accent3"/>
                </a:solidFill>
              </a:rPr>
              <a:t>generalista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ahora</a:t>
            </a:r>
            <a:r>
              <a:rPr lang="en-GB" dirty="0">
                <a:solidFill>
                  <a:schemeClr val="accent3"/>
                </a:solidFill>
              </a:rPr>
              <a:t>….Ver la </a:t>
            </a:r>
            <a:r>
              <a:rPr lang="en-GB" dirty="0" err="1">
                <a:solidFill>
                  <a:schemeClr val="accent3"/>
                </a:solidFill>
              </a:rPr>
              <a:t>convocatoria</a:t>
            </a:r>
            <a:r>
              <a:rPr lang="en-GB" dirty="0">
                <a:solidFill>
                  <a:schemeClr val="accent3"/>
                </a:solidFill>
              </a:rPr>
              <a:t> del 2017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0958726-88CE-F545-BB52-8B99CDAD6D7D}"/>
              </a:ext>
            </a:extLst>
          </p:cNvPr>
          <p:cNvCxnSpPr>
            <a:cxnSpLocks/>
          </p:cNvCxnSpPr>
          <p:nvPr/>
        </p:nvCxnSpPr>
        <p:spPr>
          <a:xfrm>
            <a:off x="2315688" y="3586348"/>
            <a:ext cx="47709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5469A16-E969-4F4D-9035-48242F82D60A}"/>
              </a:ext>
            </a:extLst>
          </p:cNvPr>
          <p:cNvCxnSpPr>
            <a:cxnSpLocks/>
          </p:cNvCxnSpPr>
          <p:nvPr/>
        </p:nvCxnSpPr>
        <p:spPr>
          <a:xfrm>
            <a:off x="1415441" y="3762498"/>
            <a:ext cx="32200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C614E08-E964-9C49-AFD9-16918DA15F18}"/>
              </a:ext>
            </a:extLst>
          </p:cNvPr>
          <p:cNvCxnSpPr>
            <a:cxnSpLocks/>
          </p:cNvCxnSpPr>
          <p:nvPr/>
        </p:nvCxnSpPr>
        <p:spPr>
          <a:xfrm>
            <a:off x="2794000" y="3962399"/>
            <a:ext cx="51361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79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FC9643A-3BB5-E449-A96C-DA0116A7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This project has received funds from the European Union’s Horizon2020 research and innovation programme under Grant Agreement 787289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D820EC-9C04-8D43-9537-008F8C43C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4552B-C10F-5F4F-BBEE-ABF864D8F387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1A647AD-C052-934D-BA4A-156157E72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Access y Open Data in H2020.</a:t>
            </a:r>
          </a:p>
        </p:txBody>
      </p:sp>
      <p:sp>
        <p:nvSpPr>
          <p:cNvPr id="7" name="Marcador de contenido 1">
            <a:extLst>
              <a:ext uri="{FF2B5EF4-FFF2-40B4-BE49-F238E27FC236}">
                <a16:creationId xmlns:a16="http://schemas.microsoft.com/office/drawing/2014/main" id="{39574F9B-7AF3-E547-B913-AB3D7EC56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935" y="1207390"/>
            <a:ext cx="3059306" cy="546254"/>
          </a:xfrm>
        </p:spPr>
        <p:txBody>
          <a:bodyPr>
            <a:normAutofit/>
          </a:bodyPr>
          <a:lstStyle/>
          <a:p>
            <a:r>
              <a:rPr lang="en-GB" dirty="0"/>
              <a:t>Art.29 GA.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5139937-3964-3549-9D3B-C271888F2B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521" y="886919"/>
            <a:ext cx="4289322" cy="396206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65C28A5-CBE3-F147-8BFF-681568D19E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6747"/>
            <a:ext cx="4822521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59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nalisée 9">
      <a:dk1>
        <a:srgbClr val="002C50"/>
      </a:dk1>
      <a:lt1>
        <a:srgbClr val="FFFFFF"/>
      </a:lt1>
      <a:dk2>
        <a:srgbClr val="50145C"/>
      </a:dk2>
      <a:lt2>
        <a:srgbClr val="D8D9DC"/>
      </a:lt2>
      <a:accent1>
        <a:srgbClr val="0099D8"/>
      </a:accent1>
      <a:accent2>
        <a:srgbClr val="DC358B"/>
      </a:accent2>
      <a:accent3>
        <a:srgbClr val="B80E80"/>
      </a:accent3>
      <a:accent4>
        <a:srgbClr val="2F3289"/>
      </a:accent4>
      <a:accent5>
        <a:srgbClr val="C2E6FA"/>
      </a:accent5>
      <a:accent6>
        <a:srgbClr val="EDA9CC"/>
      </a:accent6>
      <a:hlink>
        <a:srgbClr val="FFCD2A"/>
      </a:hlink>
      <a:folHlink>
        <a:srgbClr val="E4D2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co-16-9_arial" id="{4AB05C77-71C2-0749-8493-13761728EC9F}" vid="{CF10B106-2503-ED41-AC62-0772220BEBA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D048C48-DB1E-F841-931E-BE519737BCB0}">
  <we:reference id="wa104178141" version="3.9.11.1" store="en-US" storeType="OMEX"/>
  <we:alternateReferences>
    <we:reference id="wa104178141" version="3.9.11.1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450</TotalTime>
  <Words>1572</Words>
  <Application>Microsoft Macintosh PowerPoint</Application>
  <PresentationFormat>Presentación en pantalla (16:9)</PresentationFormat>
  <Paragraphs>252</Paragraphs>
  <Slides>30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Arial</vt:lpstr>
      <vt:lpstr>Calibri</vt:lpstr>
      <vt:lpstr>Montserrat</vt:lpstr>
      <vt:lpstr>Montserrat Black</vt:lpstr>
      <vt:lpstr>Montserrat Light</vt:lpstr>
      <vt:lpstr>Montserrat Medium</vt:lpstr>
      <vt:lpstr>Montserrat SemiBold</vt:lpstr>
      <vt:lpstr>Tema de Office</vt:lpstr>
      <vt:lpstr>REAL IMPLEMENATION OF OPEN ACCESS (And some OS practices) in your research: A case for PV Area.</vt:lpstr>
      <vt:lpstr>A brief Review on RRI</vt:lpstr>
      <vt:lpstr>INTERNATIONAL DAY OF WOMEN AND GIRL IN SCIENCE</vt:lpstr>
      <vt:lpstr>What’s open science?</vt:lpstr>
      <vt:lpstr>Open Science</vt:lpstr>
      <vt:lpstr>Tools for Open Science</vt:lpstr>
      <vt:lpstr>Open Access and Open Data in Spain – Local Case Madrid</vt:lpstr>
      <vt:lpstr>Open Access and Open Data in Spain (National law)</vt:lpstr>
      <vt:lpstr>Open Access y Open Data in H2020.</vt:lpstr>
      <vt:lpstr>Open Access y Open Data MEETING Funders</vt:lpstr>
      <vt:lpstr>Open Access Ways</vt:lpstr>
      <vt:lpstr>How?: Identification of Repositories for papers and data</vt:lpstr>
      <vt:lpstr>How?: Identification of Journals Policies </vt:lpstr>
      <vt:lpstr>Progress in Photovoltaics</vt:lpstr>
      <vt:lpstr>SOLMAT</vt:lpstr>
      <vt:lpstr>Nature Communication</vt:lpstr>
      <vt:lpstr>IEEE Journal of Photovoltaics</vt:lpstr>
      <vt:lpstr>Nature Energy</vt:lpstr>
      <vt:lpstr>Physical Review Letters</vt:lpstr>
      <vt:lpstr>Applied Physics Letters</vt:lpstr>
      <vt:lpstr>Solar Energy</vt:lpstr>
      <vt:lpstr>Journal of Chemical Physics</vt:lpstr>
      <vt:lpstr> Renewable energy</vt:lpstr>
      <vt:lpstr>Physical Review B</vt:lpstr>
      <vt:lpstr>The Journal of Physical Chemistry C</vt:lpstr>
      <vt:lpstr>Resumen</vt:lpstr>
      <vt:lpstr>Presentación de PowerPoint</vt:lpstr>
      <vt:lpstr>How?: Procedure</vt:lpstr>
      <vt:lpstr>How?. Licenses</vt:lpstr>
      <vt:lpstr>Thanks for your attention  Sharing is caring DOI: 10.5281/zenodo.2658781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anabelen.cristobal@upm.es</dc:creator>
  <cp:lastModifiedBy>anabelen.cristobal@upm.es</cp:lastModifiedBy>
  <cp:revision>48</cp:revision>
  <dcterms:created xsi:type="dcterms:W3CDTF">2019-02-09T12:55:01Z</dcterms:created>
  <dcterms:modified xsi:type="dcterms:W3CDTF">2019-05-02T22:29:48Z</dcterms:modified>
</cp:coreProperties>
</file>