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diagrams/colors2.xml" ContentType="application/vnd.openxmlformats-officedocument.drawingml.diagramColors+xml"/>
  <Override PartName="/ppt/notesSlides/notesSlide30.xml" ContentType="application/vnd.openxmlformats-officedocument.presentationml.notesSlide+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diagrams/colors3.xml" ContentType="application/vnd.openxmlformats-officedocument.drawingml.diagramColors+xml"/>
  <Override PartName="/ppt/notesSlides/notesSlide31.xml" ContentType="application/vnd.openxmlformats-officedocument.presentationml.notesSlide+xml"/>
  <Override PartName="/ppt/slides/slide20.xml" ContentType="application/vnd.openxmlformats-officedocument.presentationml.slide+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diagrams/data3.xml" ContentType="application/vnd.openxmlformats-officedocument.drawingml.diagramData+xml"/>
  <Default Extension="jpeg" ContentType="image/jpeg"/>
  <Override PartName="/ppt/diagrams/quickStyle2.xml" ContentType="application/vnd.openxmlformats-officedocument.drawingml.diagramStyle+xml"/>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slideLayouts/slideLayout19.xml" ContentType="application/vnd.openxmlformats-officedocument.presentationml.slideLayout+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diagrams/layout3.xml" ContentType="application/vnd.openxmlformats-officedocument.drawingml.diagram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diagrams/quickStyle3.xml" ContentType="application/vnd.openxmlformats-officedocument.drawingml.diagramStyl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Layouts/slideLayout16.xml" ContentType="application/vnd.openxmlformats-officedocument.presentationml.slideLayout+xml"/>
  <Override PartName="/ppt/slides/slide29.xml" ContentType="application/vnd.openxmlformats-officedocument.presentationml.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diagrams/drawing2.xml" ContentType="application/vnd.ms-office.drawingml.diagramDrawing+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notesSlides/notesSlide40.xml" ContentType="application/vnd.openxmlformats-officedocument.presentationml.notesSlide+xml"/>
  <Default Extension="pdf" ContentType="application/pdf"/>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57"/>
  </p:notesMasterIdLst>
  <p:sldIdLst>
    <p:sldId id="507" r:id="rId3"/>
    <p:sldId id="1281" r:id="rId4"/>
    <p:sldId id="1169" r:id="rId5"/>
    <p:sldId id="1245" r:id="rId6"/>
    <p:sldId id="1294" r:id="rId7"/>
    <p:sldId id="1199" r:id="rId8"/>
    <p:sldId id="1213" r:id="rId9"/>
    <p:sldId id="1256" r:id="rId10"/>
    <p:sldId id="1266" r:id="rId11"/>
    <p:sldId id="1270" r:id="rId12"/>
    <p:sldId id="1271" r:id="rId13"/>
    <p:sldId id="1269" r:id="rId14"/>
    <p:sldId id="1228" r:id="rId15"/>
    <p:sldId id="1229" r:id="rId16"/>
    <p:sldId id="1234" r:id="rId17"/>
    <p:sldId id="1247" r:id="rId18"/>
    <p:sldId id="1248" r:id="rId19"/>
    <p:sldId id="1249" r:id="rId20"/>
    <p:sldId id="1251" r:id="rId21"/>
    <p:sldId id="1252" r:id="rId22"/>
    <p:sldId id="1253" r:id="rId23"/>
    <p:sldId id="1254" r:id="rId24"/>
    <p:sldId id="1255" r:id="rId25"/>
    <p:sldId id="1257" r:id="rId26"/>
    <p:sldId id="1258" r:id="rId27"/>
    <p:sldId id="1276" r:id="rId28"/>
    <p:sldId id="1277" r:id="rId29"/>
    <p:sldId id="1278" r:id="rId30"/>
    <p:sldId id="1279" r:id="rId31"/>
    <p:sldId id="1280" r:id="rId32"/>
    <p:sldId id="1203" r:id="rId33"/>
    <p:sldId id="1223" r:id="rId34"/>
    <p:sldId id="1224" r:id="rId35"/>
    <p:sldId id="1225" r:id="rId36"/>
    <p:sldId id="1222" r:id="rId37"/>
    <p:sldId id="1227" r:id="rId38"/>
    <p:sldId id="1272" r:id="rId39"/>
    <p:sldId id="1273" r:id="rId40"/>
    <p:sldId id="1274" r:id="rId41"/>
    <p:sldId id="1275" r:id="rId42"/>
    <p:sldId id="1205" r:id="rId43"/>
    <p:sldId id="1208" r:id="rId44"/>
    <p:sldId id="1283" r:id="rId45"/>
    <p:sldId id="1295" r:id="rId46"/>
    <p:sldId id="1296" r:id="rId47"/>
    <p:sldId id="1297" r:id="rId48"/>
    <p:sldId id="1298" r:id="rId49"/>
    <p:sldId id="1299" r:id="rId50"/>
    <p:sldId id="1300" r:id="rId51"/>
    <p:sldId id="1302" r:id="rId52"/>
    <p:sldId id="1303" r:id="rId53"/>
    <p:sldId id="1292" r:id="rId54"/>
    <p:sldId id="1293" r:id="rId55"/>
    <p:sldId id="80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Peter Wittenburg" initials="" lastIdx="2" clrIdx="0"/>
  <p:cmAuthor id="1" name="Sarah Jones" initials="" lastIdx="2" clrIdx="1"/>
  <p:cmAuthor id="2" name="" initials="" lastIdx="2" clrIdx="2"/>
  <p:cmAuthor id="3" name="Rūta Petrauskaitė" initials="" lastIdx="1" clrIdx="3"/>
  <p:cmAuthor id="4" name="Simon Hodson" initials="" lastIdx="1" clrIdx="4"/>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D8DFF"/>
    <a:srgbClr val="000001"/>
    <a:srgbClr val="50FF24"/>
    <a:srgbClr val="858963"/>
    <a:srgbClr val="243489"/>
    <a:srgbClr val="8D0424"/>
    <a:srgbClr val="E82434"/>
    <a:srgbClr val="89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7" d="100"/>
          <a:sy n="87" d="100"/>
        </p:scale>
        <p:origin x="-856"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commentAuthors" Target="commentAuthor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168A8-4677-764F-8C13-8CE071EEC222}" type="doc">
      <dgm:prSet loTypeId="urn:microsoft.com/office/officeart/2005/8/layout/vList2" loCatId="list" qsTypeId="urn:microsoft.com/office/officeart/2005/8/quickstyle/simple4" qsCatId="simple" csTypeId="urn:microsoft.com/office/officeart/2005/8/colors/accent1_2" csCatId="accent1" phldr="1"/>
      <dgm:spPr/>
    </dgm:pt>
    <dgm:pt modelId="{DD1B1F91-0053-AB4D-9F72-7B3D6011207B}">
      <dgm:prSet phldrT="[Text]"/>
      <dgm:spPr>
        <a:solidFill>
          <a:srgbClr val="222268"/>
        </a:solidFill>
        <a:ln>
          <a:solidFill>
            <a:schemeClr val="accent6">
              <a:lumMod val="75000"/>
            </a:schemeClr>
          </a:solidFill>
        </a:ln>
      </dgm:spPr>
      <dgm:t>
        <a:bodyPr/>
        <a:lstStyle/>
        <a:p>
          <a:r>
            <a:rPr lang="en-US" dirty="0" smtClean="0"/>
            <a:t>Shared infrastructures</a:t>
          </a:r>
          <a:endParaRPr lang="en-US" dirty="0"/>
        </a:p>
      </dgm:t>
    </dgm:pt>
    <dgm:pt modelId="{D2C2B9AA-0E99-4641-B84A-5106E031E7CF}" type="parTrans" cxnId="{6CABFAF9-75BD-634B-9A08-FD6D0DDE648C}">
      <dgm:prSet/>
      <dgm:spPr/>
      <dgm:t>
        <a:bodyPr/>
        <a:lstStyle/>
        <a:p>
          <a:endParaRPr lang="en-US"/>
        </a:p>
      </dgm:t>
    </dgm:pt>
    <dgm:pt modelId="{424E748E-E8F1-3848-A576-AF9F148D2F03}" type="sibTrans" cxnId="{6CABFAF9-75BD-634B-9A08-FD6D0DDE648C}">
      <dgm:prSet/>
      <dgm:spPr/>
      <dgm:t>
        <a:bodyPr/>
        <a:lstStyle/>
        <a:p>
          <a:endParaRPr lang="en-US"/>
        </a:p>
      </dgm:t>
    </dgm:pt>
    <dgm:pt modelId="{F937C4F8-E81B-784C-8C16-16ECDDD16E4E}">
      <dgm:prSet phldrT="[Text]"/>
      <dgm:spPr>
        <a:solidFill>
          <a:srgbClr val="224B50"/>
        </a:solidFill>
        <a:ln>
          <a:solidFill>
            <a:srgbClr val="224B50"/>
          </a:solidFill>
        </a:ln>
      </dgm:spPr>
      <dgm:t>
        <a:bodyPr/>
        <a:lstStyle/>
        <a:p>
          <a:r>
            <a:rPr lang="en-US" dirty="0" smtClean="0"/>
            <a:t>Community agreements</a:t>
          </a:r>
          <a:endParaRPr lang="en-US" dirty="0"/>
        </a:p>
      </dgm:t>
    </dgm:pt>
    <dgm:pt modelId="{8DD36B4A-86ED-874E-9F99-0F631930324A}" type="parTrans" cxnId="{F4689B41-D7D6-8A4D-96F1-76E886E65BBC}">
      <dgm:prSet/>
      <dgm:spPr/>
      <dgm:t>
        <a:bodyPr/>
        <a:lstStyle/>
        <a:p>
          <a:endParaRPr lang="en-US"/>
        </a:p>
      </dgm:t>
    </dgm:pt>
    <dgm:pt modelId="{ECE31B0F-2AAB-924E-8EBF-92FB2EBE17F8}" type="sibTrans" cxnId="{F4689B41-D7D6-8A4D-96F1-76E886E65BBC}">
      <dgm:prSet/>
      <dgm:spPr/>
      <dgm:t>
        <a:bodyPr/>
        <a:lstStyle/>
        <a:p>
          <a:endParaRPr lang="en-US"/>
        </a:p>
      </dgm:t>
    </dgm:pt>
    <dgm:pt modelId="{FB6DC0B7-5423-1642-BDAD-73DE957A0B63}">
      <dgm:prSet phldrT="[Text]"/>
      <dgm:spPr>
        <a:solidFill>
          <a:srgbClr val="224B50"/>
        </a:solidFill>
        <a:ln>
          <a:solidFill>
            <a:schemeClr val="accent5">
              <a:lumMod val="25000"/>
            </a:schemeClr>
          </a:solidFill>
        </a:ln>
      </dgm:spPr>
      <dgm:t>
        <a:bodyPr/>
        <a:lstStyle/>
        <a:p>
          <a:r>
            <a:rPr lang="en-US" dirty="0" smtClean="0"/>
            <a:t>Data formats</a:t>
          </a:r>
          <a:endParaRPr lang="en-US" dirty="0"/>
        </a:p>
      </dgm:t>
    </dgm:pt>
    <dgm:pt modelId="{1D13608D-FCEE-7C43-A119-2CF96D73B9B2}" type="parTrans" cxnId="{EF39D58F-2348-974A-8702-40B98EF92C3F}">
      <dgm:prSet/>
      <dgm:spPr/>
      <dgm:t>
        <a:bodyPr/>
        <a:lstStyle/>
        <a:p>
          <a:endParaRPr lang="en-US"/>
        </a:p>
      </dgm:t>
    </dgm:pt>
    <dgm:pt modelId="{8273EFA5-E845-9745-9560-217A85C7AC2F}" type="sibTrans" cxnId="{EF39D58F-2348-974A-8702-40B98EF92C3F}">
      <dgm:prSet/>
      <dgm:spPr/>
      <dgm:t>
        <a:bodyPr/>
        <a:lstStyle/>
        <a:p>
          <a:endParaRPr lang="en-US"/>
        </a:p>
      </dgm:t>
    </dgm:pt>
    <dgm:pt modelId="{F2B3D6FC-34AA-1147-9708-1D2B7737EB08}">
      <dgm:prSet phldrT="[Text]"/>
      <dgm:spPr>
        <a:solidFill>
          <a:srgbClr val="222268"/>
        </a:solidFill>
        <a:ln>
          <a:solidFill>
            <a:schemeClr val="accent6">
              <a:lumMod val="75000"/>
            </a:schemeClr>
          </a:solidFill>
        </a:ln>
      </dgm:spPr>
      <dgm:t>
        <a:bodyPr/>
        <a:lstStyle/>
        <a:p>
          <a:r>
            <a:rPr lang="en-US" dirty="0" smtClean="0"/>
            <a:t>Metadata specifications</a:t>
          </a:r>
          <a:endParaRPr lang="en-US" dirty="0"/>
        </a:p>
      </dgm:t>
    </dgm:pt>
    <dgm:pt modelId="{65BB17FC-0179-3644-B92C-62AC2FEE55CA}" type="parTrans" cxnId="{8DD35507-20A8-8C48-A581-4C89D0113D82}">
      <dgm:prSet/>
      <dgm:spPr/>
      <dgm:t>
        <a:bodyPr/>
        <a:lstStyle/>
        <a:p>
          <a:endParaRPr lang="en-US"/>
        </a:p>
      </dgm:t>
    </dgm:pt>
    <dgm:pt modelId="{CDD4A3FC-8759-2346-BD1B-F05D280122B9}" type="sibTrans" cxnId="{8DD35507-20A8-8C48-A581-4C89D0113D82}">
      <dgm:prSet/>
      <dgm:spPr/>
      <dgm:t>
        <a:bodyPr/>
        <a:lstStyle/>
        <a:p>
          <a:endParaRPr lang="en-US"/>
        </a:p>
      </dgm:t>
    </dgm:pt>
    <dgm:pt modelId="{7122293C-BC50-3D4F-8E9A-89A8148F21B4}">
      <dgm:prSet phldrT="[Text]"/>
      <dgm:spPr>
        <a:solidFill>
          <a:schemeClr val="accent5">
            <a:lumMod val="25000"/>
          </a:schemeClr>
        </a:solidFill>
        <a:ln>
          <a:solidFill>
            <a:schemeClr val="accent5">
              <a:lumMod val="25000"/>
            </a:schemeClr>
          </a:solidFill>
        </a:ln>
      </dgm:spPr>
      <dgm:t>
        <a:bodyPr/>
        <a:lstStyle/>
        <a:p>
          <a:r>
            <a:rPr lang="en-US" dirty="0" smtClean="0"/>
            <a:t>Semantic technologies</a:t>
          </a:r>
          <a:endParaRPr lang="en-US" dirty="0"/>
        </a:p>
      </dgm:t>
    </dgm:pt>
    <dgm:pt modelId="{93900377-B2FB-714C-87A6-A8597E161415}" type="parTrans" cxnId="{807A5F32-A77B-2A46-89B2-8CB96F99FE5C}">
      <dgm:prSet/>
      <dgm:spPr/>
      <dgm:t>
        <a:bodyPr/>
        <a:lstStyle/>
        <a:p>
          <a:endParaRPr lang="en-US"/>
        </a:p>
      </dgm:t>
    </dgm:pt>
    <dgm:pt modelId="{BD944CE1-07E5-A644-914F-A92FE1E27968}" type="sibTrans" cxnId="{807A5F32-A77B-2A46-89B2-8CB96F99FE5C}">
      <dgm:prSet/>
      <dgm:spPr/>
      <dgm:t>
        <a:bodyPr/>
        <a:lstStyle/>
        <a:p>
          <a:endParaRPr lang="en-US"/>
        </a:p>
      </dgm:t>
    </dgm:pt>
    <dgm:pt modelId="{8D3C9066-6225-DB4F-A18A-3D4F0D58A887}" type="pres">
      <dgm:prSet presAssocID="{0A9168A8-4677-764F-8C13-8CE071EEC222}" presName="linear" presStyleCnt="0">
        <dgm:presLayoutVars>
          <dgm:animLvl val="lvl"/>
          <dgm:resizeHandles val="exact"/>
        </dgm:presLayoutVars>
      </dgm:prSet>
      <dgm:spPr/>
    </dgm:pt>
    <dgm:pt modelId="{F5E5FDA1-607C-EF4B-A35A-89C3C39097DA}" type="pres">
      <dgm:prSet presAssocID="{7122293C-BC50-3D4F-8E9A-89A8148F21B4}" presName="parentText" presStyleLbl="node1" presStyleIdx="0" presStyleCnt="5">
        <dgm:presLayoutVars>
          <dgm:chMax val="0"/>
          <dgm:bulletEnabled val="1"/>
        </dgm:presLayoutVars>
      </dgm:prSet>
      <dgm:spPr/>
      <dgm:t>
        <a:bodyPr/>
        <a:lstStyle/>
        <a:p>
          <a:endParaRPr lang="en-US"/>
        </a:p>
      </dgm:t>
    </dgm:pt>
    <dgm:pt modelId="{F64A6AEE-1745-CF44-8605-6F5C346E198E}" type="pres">
      <dgm:prSet presAssocID="{BD944CE1-07E5-A644-914F-A92FE1E27968}" presName="spacer" presStyleCnt="0"/>
      <dgm:spPr/>
    </dgm:pt>
    <dgm:pt modelId="{89137FCD-035B-8246-8E4C-BDDCFF57E097}" type="pres">
      <dgm:prSet presAssocID="{F2B3D6FC-34AA-1147-9708-1D2B7737EB08}" presName="parentText" presStyleLbl="node1" presStyleIdx="1" presStyleCnt="5">
        <dgm:presLayoutVars>
          <dgm:chMax val="0"/>
          <dgm:bulletEnabled val="1"/>
        </dgm:presLayoutVars>
      </dgm:prSet>
      <dgm:spPr/>
      <dgm:t>
        <a:bodyPr/>
        <a:lstStyle/>
        <a:p>
          <a:endParaRPr lang="en-US"/>
        </a:p>
      </dgm:t>
    </dgm:pt>
    <dgm:pt modelId="{564DE22F-7CC6-8147-8BE1-5CA76A00E63C}" type="pres">
      <dgm:prSet presAssocID="{CDD4A3FC-8759-2346-BD1B-F05D280122B9}" presName="spacer" presStyleCnt="0"/>
      <dgm:spPr/>
    </dgm:pt>
    <dgm:pt modelId="{67FD05AB-4470-4840-A948-E5A8250EDF79}" type="pres">
      <dgm:prSet presAssocID="{FB6DC0B7-5423-1642-BDAD-73DE957A0B63}" presName="parentText" presStyleLbl="node1" presStyleIdx="2" presStyleCnt="5">
        <dgm:presLayoutVars>
          <dgm:chMax val="0"/>
          <dgm:bulletEnabled val="1"/>
        </dgm:presLayoutVars>
      </dgm:prSet>
      <dgm:spPr/>
      <dgm:t>
        <a:bodyPr/>
        <a:lstStyle/>
        <a:p>
          <a:endParaRPr lang="en-US"/>
        </a:p>
      </dgm:t>
    </dgm:pt>
    <dgm:pt modelId="{2BB76018-4426-DE4B-B89B-E91A6EDC6E3C}" type="pres">
      <dgm:prSet presAssocID="{8273EFA5-E845-9745-9560-217A85C7AC2F}" presName="spacer" presStyleCnt="0"/>
      <dgm:spPr/>
    </dgm:pt>
    <dgm:pt modelId="{9987B4D4-FE88-F445-9790-B50032F144AF}" type="pres">
      <dgm:prSet presAssocID="{DD1B1F91-0053-AB4D-9F72-7B3D6011207B}" presName="parentText" presStyleLbl="node1" presStyleIdx="3" presStyleCnt="5">
        <dgm:presLayoutVars>
          <dgm:chMax val="0"/>
          <dgm:bulletEnabled val="1"/>
        </dgm:presLayoutVars>
      </dgm:prSet>
      <dgm:spPr/>
      <dgm:t>
        <a:bodyPr/>
        <a:lstStyle/>
        <a:p>
          <a:endParaRPr lang="en-US"/>
        </a:p>
      </dgm:t>
    </dgm:pt>
    <dgm:pt modelId="{0092B883-4122-2444-9637-47F52F5678F4}" type="pres">
      <dgm:prSet presAssocID="{424E748E-E8F1-3848-A576-AF9F148D2F03}" presName="spacer" presStyleCnt="0"/>
      <dgm:spPr/>
    </dgm:pt>
    <dgm:pt modelId="{D69C10CE-CAB5-1C4D-AE18-2320112CD251}" type="pres">
      <dgm:prSet presAssocID="{F937C4F8-E81B-784C-8C16-16ECDDD16E4E}" presName="parentText" presStyleLbl="node1" presStyleIdx="4" presStyleCnt="5">
        <dgm:presLayoutVars>
          <dgm:chMax val="0"/>
          <dgm:bulletEnabled val="1"/>
        </dgm:presLayoutVars>
      </dgm:prSet>
      <dgm:spPr/>
      <dgm:t>
        <a:bodyPr/>
        <a:lstStyle/>
        <a:p>
          <a:endParaRPr lang="en-US"/>
        </a:p>
      </dgm:t>
    </dgm:pt>
  </dgm:ptLst>
  <dgm:cxnLst>
    <dgm:cxn modelId="{91BACC66-6786-AF40-96BC-306E3767DEBF}" type="presOf" srcId="{F2B3D6FC-34AA-1147-9708-1D2B7737EB08}" destId="{89137FCD-035B-8246-8E4C-BDDCFF57E097}" srcOrd="0" destOrd="0" presId="urn:microsoft.com/office/officeart/2005/8/layout/vList2"/>
    <dgm:cxn modelId="{0524DED3-B42E-8643-9F70-099EB49B4B23}" type="presOf" srcId="{FB6DC0B7-5423-1642-BDAD-73DE957A0B63}" destId="{67FD05AB-4470-4840-A948-E5A8250EDF79}" srcOrd="0" destOrd="0" presId="urn:microsoft.com/office/officeart/2005/8/layout/vList2"/>
    <dgm:cxn modelId="{6CABFAF9-75BD-634B-9A08-FD6D0DDE648C}" srcId="{0A9168A8-4677-764F-8C13-8CE071EEC222}" destId="{DD1B1F91-0053-AB4D-9F72-7B3D6011207B}" srcOrd="3" destOrd="0" parTransId="{D2C2B9AA-0E99-4641-B84A-5106E031E7CF}" sibTransId="{424E748E-E8F1-3848-A576-AF9F148D2F03}"/>
    <dgm:cxn modelId="{F4689B41-D7D6-8A4D-96F1-76E886E65BBC}" srcId="{0A9168A8-4677-764F-8C13-8CE071EEC222}" destId="{F937C4F8-E81B-784C-8C16-16ECDDD16E4E}" srcOrd="4" destOrd="0" parTransId="{8DD36B4A-86ED-874E-9F99-0F631930324A}" sibTransId="{ECE31B0F-2AAB-924E-8EBF-92FB2EBE17F8}"/>
    <dgm:cxn modelId="{F228DC2E-9888-6B42-BF9E-BD7421BEB6F2}" type="presOf" srcId="{7122293C-BC50-3D4F-8E9A-89A8148F21B4}" destId="{F5E5FDA1-607C-EF4B-A35A-89C3C39097DA}" srcOrd="0" destOrd="0" presId="urn:microsoft.com/office/officeart/2005/8/layout/vList2"/>
    <dgm:cxn modelId="{8DD35507-20A8-8C48-A581-4C89D0113D82}" srcId="{0A9168A8-4677-764F-8C13-8CE071EEC222}" destId="{F2B3D6FC-34AA-1147-9708-1D2B7737EB08}" srcOrd="1" destOrd="0" parTransId="{65BB17FC-0179-3644-B92C-62AC2FEE55CA}" sibTransId="{CDD4A3FC-8759-2346-BD1B-F05D280122B9}"/>
    <dgm:cxn modelId="{DC20D081-7B8B-BB43-961B-D046CF07772B}" type="presOf" srcId="{DD1B1F91-0053-AB4D-9F72-7B3D6011207B}" destId="{9987B4D4-FE88-F445-9790-B50032F144AF}" srcOrd="0" destOrd="0" presId="urn:microsoft.com/office/officeart/2005/8/layout/vList2"/>
    <dgm:cxn modelId="{807A5F32-A77B-2A46-89B2-8CB96F99FE5C}" srcId="{0A9168A8-4677-764F-8C13-8CE071EEC222}" destId="{7122293C-BC50-3D4F-8E9A-89A8148F21B4}" srcOrd="0" destOrd="0" parTransId="{93900377-B2FB-714C-87A6-A8597E161415}" sibTransId="{BD944CE1-07E5-A644-914F-A92FE1E27968}"/>
    <dgm:cxn modelId="{BF4B97D6-2657-A14E-BA25-A6EF963D3A05}" type="presOf" srcId="{F937C4F8-E81B-784C-8C16-16ECDDD16E4E}" destId="{D69C10CE-CAB5-1C4D-AE18-2320112CD251}" srcOrd="0" destOrd="0" presId="urn:microsoft.com/office/officeart/2005/8/layout/vList2"/>
    <dgm:cxn modelId="{65219EC4-5E83-C549-9EB0-DC00D366C231}" type="presOf" srcId="{0A9168A8-4677-764F-8C13-8CE071EEC222}" destId="{8D3C9066-6225-DB4F-A18A-3D4F0D58A887}" srcOrd="0" destOrd="0" presId="urn:microsoft.com/office/officeart/2005/8/layout/vList2"/>
    <dgm:cxn modelId="{EF39D58F-2348-974A-8702-40B98EF92C3F}" srcId="{0A9168A8-4677-764F-8C13-8CE071EEC222}" destId="{FB6DC0B7-5423-1642-BDAD-73DE957A0B63}" srcOrd="2" destOrd="0" parTransId="{1D13608D-FCEE-7C43-A119-2CF96D73B9B2}" sibTransId="{8273EFA5-E845-9745-9560-217A85C7AC2F}"/>
    <dgm:cxn modelId="{30CD5A92-8F90-1441-985C-7CB179BE3526}" type="presParOf" srcId="{8D3C9066-6225-DB4F-A18A-3D4F0D58A887}" destId="{F5E5FDA1-607C-EF4B-A35A-89C3C39097DA}" srcOrd="0" destOrd="0" presId="urn:microsoft.com/office/officeart/2005/8/layout/vList2"/>
    <dgm:cxn modelId="{1428049A-3875-5C4C-8515-A1BFAC2F8FFB}" type="presParOf" srcId="{8D3C9066-6225-DB4F-A18A-3D4F0D58A887}" destId="{F64A6AEE-1745-CF44-8605-6F5C346E198E}" srcOrd="1" destOrd="0" presId="urn:microsoft.com/office/officeart/2005/8/layout/vList2"/>
    <dgm:cxn modelId="{E3B0FB61-86EF-3D4B-A91A-08BE8475743C}" type="presParOf" srcId="{8D3C9066-6225-DB4F-A18A-3D4F0D58A887}" destId="{89137FCD-035B-8246-8E4C-BDDCFF57E097}" srcOrd="2" destOrd="0" presId="urn:microsoft.com/office/officeart/2005/8/layout/vList2"/>
    <dgm:cxn modelId="{9DB884A1-8818-E344-913A-902B7428D51D}" type="presParOf" srcId="{8D3C9066-6225-DB4F-A18A-3D4F0D58A887}" destId="{564DE22F-7CC6-8147-8BE1-5CA76A00E63C}" srcOrd="3" destOrd="0" presId="urn:microsoft.com/office/officeart/2005/8/layout/vList2"/>
    <dgm:cxn modelId="{3303AE56-2FF4-014A-AE19-2055F340D90C}" type="presParOf" srcId="{8D3C9066-6225-DB4F-A18A-3D4F0D58A887}" destId="{67FD05AB-4470-4840-A948-E5A8250EDF79}" srcOrd="4" destOrd="0" presId="urn:microsoft.com/office/officeart/2005/8/layout/vList2"/>
    <dgm:cxn modelId="{1665C6D8-850A-FC48-9823-B896D677D47E}" type="presParOf" srcId="{8D3C9066-6225-DB4F-A18A-3D4F0D58A887}" destId="{2BB76018-4426-DE4B-B89B-E91A6EDC6E3C}" srcOrd="5" destOrd="0" presId="urn:microsoft.com/office/officeart/2005/8/layout/vList2"/>
    <dgm:cxn modelId="{141AF89C-F6E8-4648-AB92-4021ED2AB0A6}" type="presParOf" srcId="{8D3C9066-6225-DB4F-A18A-3D4F0D58A887}" destId="{9987B4D4-FE88-F445-9790-B50032F144AF}" srcOrd="6" destOrd="0" presId="urn:microsoft.com/office/officeart/2005/8/layout/vList2"/>
    <dgm:cxn modelId="{81338772-D668-1942-A824-07C9492F853C}" type="presParOf" srcId="{8D3C9066-6225-DB4F-A18A-3D4F0D58A887}" destId="{0092B883-4122-2444-9637-47F52F5678F4}" srcOrd="7" destOrd="0" presId="urn:microsoft.com/office/officeart/2005/8/layout/vList2"/>
    <dgm:cxn modelId="{2EFE2D2E-ADA0-B54D-852F-420ED5F96710}" type="presParOf" srcId="{8D3C9066-6225-DB4F-A18A-3D4F0D58A887}" destId="{D69C10CE-CAB5-1C4D-AE18-2320112CD251}"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EFB8C5-9593-4849-8F99-67FACA118BF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8B5CB0DC-28C6-43A9-8A3F-AF9A0B39F371}">
      <dgm:prSet phldrT="[Text]" custT="1"/>
      <dgm:spPr/>
      <dgm:t>
        <a:bodyPr/>
        <a:lstStyle/>
        <a:p>
          <a:r>
            <a:rPr kumimoji="0" lang="en-GB" sz="1800" i="0" kern="1200" dirty="0" smtClean="0">
              <a:solidFill>
                <a:srgbClr val="0F5494"/>
              </a:solidFill>
              <a:latin typeface="+mn-lt"/>
              <a:ea typeface="+mn-ea"/>
              <a:cs typeface="+mn-cs"/>
            </a:rPr>
            <a:t>Create / Analyse</a:t>
          </a:r>
          <a:endParaRPr kumimoji="0" lang="en-GB" sz="1800" i="0" kern="1200" dirty="0">
            <a:solidFill>
              <a:srgbClr val="0F5494"/>
            </a:solidFill>
            <a:latin typeface="+mn-lt"/>
            <a:ea typeface="+mn-ea"/>
            <a:cs typeface="+mn-cs"/>
          </a:endParaRPr>
        </a:p>
      </dgm:t>
    </dgm:pt>
    <dgm:pt modelId="{B52805AC-2766-4C7B-A6C8-B5890343DBAC}" type="parTrans" cxnId="{7EBCA427-844B-469D-8851-87ACFC24ADFF}">
      <dgm:prSet/>
      <dgm:spPr/>
      <dgm:t>
        <a:bodyPr/>
        <a:lstStyle/>
        <a:p>
          <a:endParaRPr lang="en-GB"/>
        </a:p>
      </dgm:t>
    </dgm:pt>
    <dgm:pt modelId="{F64CAA2E-8631-4218-857D-C0D3362F8D73}" type="sibTrans" cxnId="{7EBCA427-844B-469D-8851-87ACFC24ADFF}">
      <dgm:prSet/>
      <dgm:spPr>
        <a:solidFill>
          <a:srgbClr val="0070C0"/>
        </a:solidFill>
      </dgm:spPr>
      <dgm:t>
        <a:bodyPr/>
        <a:lstStyle/>
        <a:p>
          <a:endParaRPr lang="en-GB"/>
        </a:p>
      </dgm:t>
    </dgm:pt>
    <dgm:pt modelId="{EB9CA7D2-2B01-4816-BE90-72251D497964}">
      <dgm:prSet phldrT="[Text]" custT="1"/>
      <dgm:spPr/>
      <dgm:t>
        <a:bodyPr/>
        <a:lstStyle/>
        <a:p>
          <a:r>
            <a:rPr kumimoji="0" lang="en-GB" sz="1800" i="0" kern="1200" dirty="0" smtClean="0">
              <a:solidFill>
                <a:srgbClr val="0F5494"/>
              </a:solidFill>
              <a:latin typeface="+mn-lt"/>
              <a:ea typeface="+mn-ea"/>
              <a:cs typeface="+mn-cs"/>
            </a:rPr>
            <a:t>Preserve  / Share</a:t>
          </a:r>
          <a:endParaRPr kumimoji="0" lang="en-GB" sz="1800" i="0" kern="1200" dirty="0">
            <a:solidFill>
              <a:srgbClr val="0F5494"/>
            </a:solidFill>
            <a:latin typeface="+mn-lt"/>
            <a:ea typeface="+mn-ea"/>
            <a:cs typeface="+mn-cs"/>
          </a:endParaRPr>
        </a:p>
      </dgm:t>
    </dgm:pt>
    <dgm:pt modelId="{BBA7E4A5-B3D6-48E6-BBA9-B619C8C77C2B}" type="parTrans" cxnId="{7CEB6207-C730-457B-AE85-4696EF81A02F}">
      <dgm:prSet/>
      <dgm:spPr/>
      <dgm:t>
        <a:bodyPr/>
        <a:lstStyle/>
        <a:p>
          <a:endParaRPr lang="en-GB"/>
        </a:p>
      </dgm:t>
    </dgm:pt>
    <dgm:pt modelId="{830FA480-FC12-405E-AD3D-D2346436AC59}" type="sibTrans" cxnId="{7CEB6207-C730-457B-AE85-4696EF81A02F}">
      <dgm:prSet/>
      <dgm:spPr>
        <a:solidFill>
          <a:srgbClr val="0070C0"/>
        </a:solidFill>
      </dgm:spPr>
      <dgm:t>
        <a:bodyPr/>
        <a:lstStyle/>
        <a:p>
          <a:endParaRPr lang="en-GB"/>
        </a:p>
      </dgm:t>
    </dgm:pt>
    <dgm:pt modelId="{56807B00-B8D6-4511-8396-D276DCA786AF}" type="pres">
      <dgm:prSet presAssocID="{6EEFB8C5-9593-4849-8F99-67FACA118BF9}" presName="cycle" presStyleCnt="0">
        <dgm:presLayoutVars>
          <dgm:dir/>
          <dgm:resizeHandles val="exact"/>
        </dgm:presLayoutVars>
      </dgm:prSet>
      <dgm:spPr/>
      <dgm:t>
        <a:bodyPr/>
        <a:lstStyle/>
        <a:p>
          <a:endParaRPr lang="en-GB"/>
        </a:p>
      </dgm:t>
    </dgm:pt>
    <dgm:pt modelId="{6A801300-C63D-4836-84A0-86F4911B7276}" type="pres">
      <dgm:prSet presAssocID="{8B5CB0DC-28C6-43A9-8A3F-AF9A0B39F371}" presName="dummy" presStyleCnt="0"/>
      <dgm:spPr/>
    </dgm:pt>
    <dgm:pt modelId="{E06E79EF-F7FA-430E-86A3-3E116999FC27}" type="pres">
      <dgm:prSet presAssocID="{8B5CB0DC-28C6-43A9-8A3F-AF9A0B39F371}" presName="node" presStyleLbl="revTx" presStyleIdx="0" presStyleCnt="2">
        <dgm:presLayoutVars>
          <dgm:bulletEnabled val="1"/>
        </dgm:presLayoutVars>
      </dgm:prSet>
      <dgm:spPr/>
      <dgm:t>
        <a:bodyPr/>
        <a:lstStyle/>
        <a:p>
          <a:endParaRPr lang="en-GB"/>
        </a:p>
      </dgm:t>
    </dgm:pt>
    <dgm:pt modelId="{9914699A-A550-450E-A25E-E951D02F2BE9}" type="pres">
      <dgm:prSet presAssocID="{F64CAA2E-8631-4218-857D-C0D3362F8D73}" presName="sibTrans" presStyleLbl="node1" presStyleIdx="0" presStyleCnt="2"/>
      <dgm:spPr/>
      <dgm:t>
        <a:bodyPr/>
        <a:lstStyle/>
        <a:p>
          <a:endParaRPr lang="en-GB"/>
        </a:p>
      </dgm:t>
    </dgm:pt>
    <dgm:pt modelId="{FB320BB8-CDC8-442E-AD0B-FE111A82E6B0}" type="pres">
      <dgm:prSet presAssocID="{EB9CA7D2-2B01-4816-BE90-72251D497964}" presName="dummy" presStyleCnt="0"/>
      <dgm:spPr/>
    </dgm:pt>
    <dgm:pt modelId="{E4B84298-E827-4000-801B-FD9B860A4B55}" type="pres">
      <dgm:prSet presAssocID="{EB9CA7D2-2B01-4816-BE90-72251D497964}" presName="node" presStyleLbl="revTx" presStyleIdx="1" presStyleCnt="2">
        <dgm:presLayoutVars>
          <dgm:bulletEnabled val="1"/>
        </dgm:presLayoutVars>
      </dgm:prSet>
      <dgm:spPr/>
      <dgm:t>
        <a:bodyPr/>
        <a:lstStyle/>
        <a:p>
          <a:endParaRPr lang="en-GB"/>
        </a:p>
      </dgm:t>
    </dgm:pt>
    <dgm:pt modelId="{858CDCDC-5B80-406E-8FA7-BAA04165EAB1}" type="pres">
      <dgm:prSet presAssocID="{830FA480-FC12-405E-AD3D-D2346436AC59}" presName="sibTrans" presStyleLbl="node1" presStyleIdx="1" presStyleCnt="2"/>
      <dgm:spPr/>
      <dgm:t>
        <a:bodyPr/>
        <a:lstStyle/>
        <a:p>
          <a:endParaRPr lang="en-GB"/>
        </a:p>
      </dgm:t>
    </dgm:pt>
  </dgm:ptLst>
  <dgm:cxnLst>
    <dgm:cxn modelId="{F31BABE5-7D67-6246-A701-C1B0092D0A74}" type="presOf" srcId="{8B5CB0DC-28C6-43A9-8A3F-AF9A0B39F371}" destId="{E06E79EF-F7FA-430E-86A3-3E116999FC27}" srcOrd="0" destOrd="0" presId="urn:microsoft.com/office/officeart/2005/8/layout/cycle1"/>
    <dgm:cxn modelId="{368A2151-7F71-E14D-99A7-5560B9B8CFDD}" type="presOf" srcId="{6EEFB8C5-9593-4849-8F99-67FACA118BF9}" destId="{56807B00-B8D6-4511-8396-D276DCA786AF}" srcOrd="0" destOrd="0" presId="urn:microsoft.com/office/officeart/2005/8/layout/cycle1"/>
    <dgm:cxn modelId="{3AB0AD45-1C0E-6F40-B39E-5A5425BF0BA3}" type="presOf" srcId="{830FA480-FC12-405E-AD3D-D2346436AC59}" destId="{858CDCDC-5B80-406E-8FA7-BAA04165EAB1}" srcOrd="0" destOrd="0" presId="urn:microsoft.com/office/officeart/2005/8/layout/cycle1"/>
    <dgm:cxn modelId="{7EBCA427-844B-469D-8851-87ACFC24ADFF}" srcId="{6EEFB8C5-9593-4849-8F99-67FACA118BF9}" destId="{8B5CB0DC-28C6-43A9-8A3F-AF9A0B39F371}" srcOrd="0" destOrd="0" parTransId="{B52805AC-2766-4C7B-A6C8-B5890343DBAC}" sibTransId="{F64CAA2E-8631-4218-857D-C0D3362F8D73}"/>
    <dgm:cxn modelId="{7CEB6207-C730-457B-AE85-4696EF81A02F}" srcId="{6EEFB8C5-9593-4849-8F99-67FACA118BF9}" destId="{EB9CA7D2-2B01-4816-BE90-72251D497964}" srcOrd="1" destOrd="0" parTransId="{BBA7E4A5-B3D6-48E6-BBA9-B619C8C77C2B}" sibTransId="{830FA480-FC12-405E-AD3D-D2346436AC59}"/>
    <dgm:cxn modelId="{D1BCE9EE-8A91-A448-A53E-71DB47B218DE}" type="presOf" srcId="{F64CAA2E-8631-4218-857D-C0D3362F8D73}" destId="{9914699A-A550-450E-A25E-E951D02F2BE9}" srcOrd="0" destOrd="0" presId="urn:microsoft.com/office/officeart/2005/8/layout/cycle1"/>
    <dgm:cxn modelId="{2EC85A9E-39BC-0748-8F64-E4AAE084FB36}" type="presOf" srcId="{EB9CA7D2-2B01-4816-BE90-72251D497964}" destId="{E4B84298-E827-4000-801B-FD9B860A4B55}" srcOrd="0" destOrd="0" presId="urn:microsoft.com/office/officeart/2005/8/layout/cycle1"/>
    <dgm:cxn modelId="{DB93DE80-7BD4-4F4A-9CFB-85677F72A4A9}" type="presParOf" srcId="{56807B00-B8D6-4511-8396-D276DCA786AF}" destId="{6A801300-C63D-4836-84A0-86F4911B7276}" srcOrd="0" destOrd="0" presId="urn:microsoft.com/office/officeart/2005/8/layout/cycle1"/>
    <dgm:cxn modelId="{787C3033-B609-CE4D-91E1-6659C05F44BB}" type="presParOf" srcId="{56807B00-B8D6-4511-8396-D276DCA786AF}" destId="{E06E79EF-F7FA-430E-86A3-3E116999FC27}" srcOrd="1" destOrd="0" presId="urn:microsoft.com/office/officeart/2005/8/layout/cycle1"/>
    <dgm:cxn modelId="{91F6FF67-2650-AC44-89C1-27EEE7479A0B}" type="presParOf" srcId="{56807B00-B8D6-4511-8396-D276DCA786AF}" destId="{9914699A-A550-450E-A25E-E951D02F2BE9}" srcOrd="2" destOrd="0" presId="urn:microsoft.com/office/officeart/2005/8/layout/cycle1"/>
    <dgm:cxn modelId="{65BBD10F-E60B-3F42-BD8D-9AFD88241EA9}" type="presParOf" srcId="{56807B00-B8D6-4511-8396-D276DCA786AF}" destId="{FB320BB8-CDC8-442E-AD0B-FE111A82E6B0}" srcOrd="3" destOrd="0" presId="urn:microsoft.com/office/officeart/2005/8/layout/cycle1"/>
    <dgm:cxn modelId="{725DDA9B-133F-EC46-8B73-B2BC215ADF68}" type="presParOf" srcId="{56807B00-B8D6-4511-8396-D276DCA786AF}" destId="{E4B84298-E827-4000-801B-FD9B860A4B55}" srcOrd="4" destOrd="0" presId="urn:microsoft.com/office/officeart/2005/8/layout/cycle1"/>
    <dgm:cxn modelId="{3A2E4C11-D7F4-4649-8745-34A1662DBCA6}" type="presParOf" srcId="{56807B00-B8D6-4511-8396-D276DCA786AF}" destId="{858CDCDC-5B80-406E-8FA7-BAA04165EAB1}" srcOrd="5"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D6FF0B-9E63-FC4B-88FF-6DCF8B47023A}" type="doc">
      <dgm:prSet loTypeId="urn:microsoft.com/office/officeart/2005/8/layout/chevron1" loCatId="process" qsTypeId="urn:microsoft.com/office/officeart/2005/8/quickstyle/simple4" qsCatId="simple" csTypeId="urn:microsoft.com/office/officeart/2005/8/colors/colorful1" csCatId="colorful" phldr="1"/>
      <dgm:spPr/>
      <dgm:t>
        <a:bodyPr/>
        <a:lstStyle/>
        <a:p>
          <a:endParaRPr lang="en-US"/>
        </a:p>
      </dgm:t>
    </dgm:pt>
    <dgm:pt modelId="{1A1C98DF-6F10-8A44-B63B-40493A93DCEB}">
      <dgm:prSet phldrT="[Text]"/>
      <dgm:spPr>
        <a:solidFill>
          <a:schemeClr val="tx2"/>
        </a:solidFill>
        <a:ln>
          <a:solidFill>
            <a:schemeClr val="tx2"/>
          </a:solidFill>
        </a:ln>
      </dgm:spPr>
      <dgm:t>
        <a:bodyPr/>
        <a:lstStyle/>
        <a:p>
          <a:r>
            <a:rPr lang="en-US" dirty="0" smtClean="0"/>
            <a:t>Convene </a:t>
          </a:r>
          <a:r>
            <a:rPr lang="en-US" dirty="0" err="1" smtClean="0"/>
            <a:t>ISUs</a:t>
          </a:r>
          <a:r>
            <a:rPr lang="en-US" dirty="0" smtClean="0"/>
            <a:t>, International Stakeholders and data experts</a:t>
          </a:r>
          <a:endParaRPr lang="en-US" dirty="0"/>
        </a:p>
      </dgm:t>
    </dgm:pt>
    <dgm:pt modelId="{F4DDEDEB-4422-A14B-89A8-C6E938C1404F}" type="parTrans" cxnId="{EB9604C5-FD66-D54C-BECE-AB47B4264C90}">
      <dgm:prSet/>
      <dgm:spPr/>
      <dgm:t>
        <a:bodyPr/>
        <a:lstStyle/>
        <a:p>
          <a:endParaRPr lang="en-US"/>
        </a:p>
      </dgm:t>
    </dgm:pt>
    <dgm:pt modelId="{E9799B83-9123-8146-B06F-1B36C30F9AC3}" type="sibTrans" cxnId="{EB9604C5-FD66-D54C-BECE-AB47B4264C90}">
      <dgm:prSet/>
      <dgm:spPr/>
      <dgm:t>
        <a:bodyPr/>
        <a:lstStyle/>
        <a:p>
          <a:endParaRPr lang="en-US"/>
        </a:p>
      </dgm:t>
    </dgm:pt>
    <dgm:pt modelId="{60732929-A802-7544-93F9-E471C49CA139}">
      <dgm:prSet phldrT="[Text]"/>
      <dgm:spPr>
        <a:solidFill>
          <a:schemeClr val="accent2"/>
        </a:solidFill>
        <a:ln>
          <a:solidFill>
            <a:schemeClr val="accent2"/>
          </a:solidFill>
        </a:ln>
      </dgm:spPr>
      <dgm:t>
        <a:bodyPr/>
        <a:lstStyle/>
        <a:p>
          <a:r>
            <a:rPr lang="en-US" dirty="0" smtClean="0"/>
            <a:t>Form Working Group</a:t>
          </a:r>
          <a:endParaRPr lang="en-US" dirty="0"/>
        </a:p>
      </dgm:t>
    </dgm:pt>
    <dgm:pt modelId="{9BF1DB72-9DAD-7C4B-BC96-0BA0EF0C1C21}" type="parTrans" cxnId="{44F3C080-1873-BD4E-8DDC-204D9A119A93}">
      <dgm:prSet/>
      <dgm:spPr/>
      <dgm:t>
        <a:bodyPr/>
        <a:lstStyle/>
        <a:p>
          <a:endParaRPr lang="en-US"/>
        </a:p>
      </dgm:t>
    </dgm:pt>
    <dgm:pt modelId="{D248809D-C3BE-FC49-AE10-A739E08BD642}" type="sibTrans" cxnId="{44F3C080-1873-BD4E-8DDC-204D9A119A93}">
      <dgm:prSet/>
      <dgm:spPr/>
      <dgm:t>
        <a:bodyPr/>
        <a:lstStyle/>
        <a:p>
          <a:endParaRPr lang="en-US"/>
        </a:p>
      </dgm:t>
    </dgm:pt>
    <dgm:pt modelId="{DE9772F6-4947-6F49-82FC-685DC5678A63}">
      <dgm:prSet phldrT="[Text]"/>
      <dgm:spPr>
        <a:solidFill>
          <a:schemeClr val="accent3">
            <a:lumMod val="75000"/>
          </a:schemeClr>
        </a:solidFill>
        <a:ln>
          <a:solidFill>
            <a:schemeClr val="accent3">
              <a:lumMod val="75000"/>
            </a:schemeClr>
          </a:solidFill>
        </a:ln>
      </dgm:spPr>
      <dgm:t>
        <a:bodyPr/>
        <a:lstStyle/>
        <a:p>
          <a:r>
            <a:rPr lang="en-US" dirty="0" smtClean="0"/>
            <a:t>Draft Framework for Description of </a:t>
          </a:r>
          <a:r>
            <a:rPr lang="en-US" dirty="0" err="1" smtClean="0"/>
            <a:t>Nanomaterials</a:t>
          </a:r>
          <a:r>
            <a:rPr lang="en-US" dirty="0" smtClean="0"/>
            <a:t> </a:t>
          </a:r>
          <a:endParaRPr lang="en-US" dirty="0"/>
        </a:p>
      </dgm:t>
    </dgm:pt>
    <dgm:pt modelId="{B4D371FE-FE0A-EF43-A3BC-3B1B76BF7974}" type="parTrans" cxnId="{3BE15089-1814-974E-9958-3F4DEFEB4B5E}">
      <dgm:prSet/>
      <dgm:spPr/>
      <dgm:t>
        <a:bodyPr/>
        <a:lstStyle/>
        <a:p>
          <a:endParaRPr lang="en-US"/>
        </a:p>
      </dgm:t>
    </dgm:pt>
    <dgm:pt modelId="{F31BD1CE-7588-B445-B482-EAED1CC6206C}" type="sibTrans" cxnId="{3BE15089-1814-974E-9958-3F4DEFEB4B5E}">
      <dgm:prSet/>
      <dgm:spPr/>
      <dgm:t>
        <a:bodyPr/>
        <a:lstStyle/>
        <a:p>
          <a:endParaRPr lang="en-US"/>
        </a:p>
      </dgm:t>
    </dgm:pt>
    <dgm:pt modelId="{3E837B70-90CF-DA40-82E9-410B820E1828}">
      <dgm:prSet phldrT="[Text]"/>
      <dgm:spPr>
        <a:solidFill>
          <a:schemeClr val="accent4"/>
        </a:solidFill>
        <a:ln>
          <a:solidFill>
            <a:schemeClr val="accent4"/>
          </a:solidFill>
        </a:ln>
      </dgm:spPr>
      <dgm:t>
        <a:bodyPr/>
        <a:lstStyle/>
        <a:p>
          <a:r>
            <a:rPr lang="en-US" dirty="0" smtClean="0"/>
            <a:t>Refine/validate in FP7 Future </a:t>
          </a:r>
          <a:r>
            <a:rPr lang="en-US" dirty="0" err="1" smtClean="0"/>
            <a:t>Nano</a:t>
          </a:r>
          <a:r>
            <a:rPr lang="en-US" dirty="0" smtClean="0"/>
            <a:t> Needs Project</a:t>
          </a:r>
          <a:endParaRPr lang="en-US" dirty="0"/>
        </a:p>
      </dgm:t>
    </dgm:pt>
    <dgm:pt modelId="{886CEAA1-CA05-654B-8F06-17305895E122}" type="parTrans" cxnId="{BED8EC43-27A4-F64D-95EA-39152415DDA9}">
      <dgm:prSet/>
      <dgm:spPr/>
      <dgm:t>
        <a:bodyPr/>
        <a:lstStyle/>
        <a:p>
          <a:endParaRPr lang="en-US"/>
        </a:p>
      </dgm:t>
    </dgm:pt>
    <dgm:pt modelId="{562609FB-0F45-0345-B95A-7B3ECE4F2EFB}" type="sibTrans" cxnId="{BED8EC43-27A4-F64D-95EA-39152415DDA9}">
      <dgm:prSet/>
      <dgm:spPr/>
      <dgm:t>
        <a:bodyPr/>
        <a:lstStyle/>
        <a:p>
          <a:endParaRPr lang="en-US"/>
        </a:p>
      </dgm:t>
    </dgm:pt>
    <dgm:pt modelId="{D1BEB4B6-7DAA-664E-8557-AA0C1B3AEDAE}" type="pres">
      <dgm:prSet presAssocID="{D6D6FF0B-9E63-FC4B-88FF-6DCF8B47023A}" presName="Name0" presStyleCnt="0">
        <dgm:presLayoutVars>
          <dgm:dir/>
          <dgm:animLvl val="lvl"/>
          <dgm:resizeHandles val="exact"/>
        </dgm:presLayoutVars>
      </dgm:prSet>
      <dgm:spPr/>
      <dgm:t>
        <a:bodyPr/>
        <a:lstStyle/>
        <a:p>
          <a:endParaRPr lang="en-US"/>
        </a:p>
      </dgm:t>
    </dgm:pt>
    <dgm:pt modelId="{8A2DB406-796F-A747-8934-643885B3951C}" type="pres">
      <dgm:prSet presAssocID="{1A1C98DF-6F10-8A44-B63B-40493A93DCEB}" presName="parTxOnly" presStyleLbl="node1" presStyleIdx="0" presStyleCnt="4">
        <dgm:presLayoutVars>
          <dgm:chMax val="0"/>
          <dgm:chPref val="0"/>
          <dgm:bulletEnabled val="1"/>
        </dgm:presLayoutVars>
      </dgm:prSet>
      <dgm:spPr/>
      <dgm:t>
        <a:bodyPr/>
        <a:lstStyle/>
        <a:p>
          <a:endParaRPr lang="en-US"/>
        </a:p>
      </dgm:t>
    </dgm:pt>
    <dgm:pt modelId="{B413168E-F0CA-194D-A792-18D894962569}" type="pres">
      <dgm:prSet presAssocID="{E9799B83-9123-8146-B06F-1B36C30F9AC3}" presName="parTxOnlySpace" presStyleCnt="0"/>
      <dgm:spPr/>
    </dgm:pt>
    <dgm:pt modelId="{ADA16896-E063-1742-98C2-633E759770C2}" type="pres">
      <dgm:prSet presAssocID="{60732929-A802-7544-93F9-E471C49CA139}" presName="parTxOnly" presStyleLbl="node1" presStyleIdx="1" presStyleCnt="4">
        <dgm:presLayoutVars>
          <dgm:chMax val="0"/>
          <dgm:chPref val="0"/>
          <dgm:bulletEnabled val="1"/>
        </dgm:presLayoutVars>
      </dgm:prSet>
      <dgm:spPr/>
      <dgm:t>
        <a:bodyPr/>
        <a:lstStyle/>
        <a:p>
          <a:endParaRPr lang="en-US"/>
        </a:p>
      </dgm:t>
    </dgm:pt>
    <dgm:pt modelId="{0607F3EC-6867-B946-8A75-EE2AA0B2E904}" type="pres">
      <dgm:prSet presAssocID="{D248809D-C3BE-FC49-AE10-A739E08BD642}" presName="parTxOnlySpace" presStyleCnt="0"/>
      <dgm:spPr/>
    </dgm:pt>
    <dgm:pt modelId="{4E4E8C45-B729-A44E-B3F4-D3F1EE13E9FF}" type="pres">
      <dgm:prSet presAssocID="{DE9772F6-4947-6F49-82FC-685DC5678A63}" presName="parTxOnly" presStyleLbl="node1" presStyleIdx="2" presStyleCnt="4">
        <dgm:presLayoutVars>
          <dgm:chMax val="0"/>
          <dgm:chPref val="0"/>
          <dgm:bulletEnabled val="1"/>
        </dgm:presLayoutVars>
      </dgm:prSet>
      <dgm:spPr/>
      <dgm:t>
        <a:bodyPr/>
        <a:lstStyle/>
        <a:p>
          <a:endParaRPr lang="en-US"/>
        </a:p>
      </dgm:t>
    </dgm:pt>
    <dgm:pt modelId="{7F0BE897-3E42-8C46-9597-2052E1B22B0F}" type="pres">
      <dgm:prSet presAssocID="{F31BD1CE-7588-B445-B482-EAED1CC6206C}" presName="parTxOnlySpace" presStyleCnt="0"/>
      <dgm:spPr/>
    </dgm:pt>
    <dgm:pt modelId="{F3B8783B-E959-0E43-B575-7A8543E25DFD}" type="pres">
      <dgm:prSet presAssocID="{3E837B70-90CF-DA40-82E9-410B820E1828}" presName="parTxOnly" presStyleLbl="node1" presStyleIdx="3" presStyleCnt="4">
        <dgm:presLayoutVars>
          <dgm:chMax val="0"/>
          <dgm:chPref val="0"/>
          <dgm:bulletEnabled val="1"/>
        </dgm:presLayoutVars>
      </dgm:prSet>
      <dgm:spPr/>
      <dgm:t>
        <a:bodyPr/>
        <a:lstStyle/>
        <a:p>
          <a:endParaRPr lang="en-US"/>
        </a:p>
      </dgm:t>
    </dgm:pt>
  </dgm:ptLst>
  <dgm:cxnLst>
    <dgm:cxn modelId="{DAC9A2C3-B66C-3E40-BBE5-612208F97E8D}" type="presOf" srcId="{D6D6FF0B-9E63-FC4B-88FF-6DCF8B47023A}" destId="{D1BEB4B6-7DAA-664E-8557-AA0C1B3AEDAE}" srcOrd="0" destOrd="0" presId="urn:microsoft.com/office/officeart/2005/8/layout/chevron1"/>
    <dgm:cxn modelId="{9C116015-4BD6-B143-9303-32C7BE474550}" type="presOf" srcId="{60732929-A802-7544-93F9-E471C49CA139}" destId="{ADA16896-E063-1742-98C2-633E759770C2}" srcOrd="0" destOrd="0" presId="urn:microsoft.com/office/officeart/2005/8/layout/chevron1"/>
    <dgm:cxn modelId="{BED8EC43-27A4-F64D-95EA-39152415DDA9}" srcId="{D6D6FF0B-9E63-FC4B-88FF-6DCF8B47023A}" destId="{3E837B70-90CF-DA40-82E9-410B820E1828}" srcOrd="3" destOrd="0" parTransId="{886CEAA1-CA05-654B-8F06-17305895E122}" sibTransId="{562609FB-0F45-0345-B95A-7B3ECE4F2EFB}"/>
    <dgm:cxn modelId="{44F3C080-1873-BD4E-8DDC-204D9A119A93}" srcId="{D6D6FF0B-9E63-FC4B-88FF-6DCF8B47023A}" destId="{60732929-A802-7544-93F9-E471C49CA139}" srcOrd="1" destOrd="0" parTransId="{9BF1DB72-9DAD-7C4B-BC96-0BA0EF0C1C21}" sibTransId="{D248809D-C3BE-FC49-AE10-A739E08BD642}"/>
    <dgm:cxn modelId="{25A01AE9-E9FF-2145-B945-82BF10E635F5}" type="presOf" srcId="{1A1C98DF-6F10-8A44-B63B-40493A93DCEB}" destId="{8A2DB406-796F-A747-8934-643885B3951C}" srcOrd="0" destOrd="0" presId="urn:microsoft.com/office/officeart/2005/8/layout/chevron1"/>
    <dgm:cxn modelId="{C6924E14-8FAA-564D-A36B-B06CCABB6A12}" type="presOf" srcId="{DE9772F6-4947-6F49-82FC-685DC5678A63}" destId="{4E4E8C45-B729-A44E-B3F4-D3F1EE13E9FF}" srcOrd="0" destOrd="0" presId="urn:microsoft.com/office/officeart/2005/8/layout/chevron1"/>
    <dgm:cxn modelId="{EB9604C5-FD66-D54C-BECE-AB47B4264C90}" srcId="{D6D6FF0B-9E63-FC4B-88FF-6DCF8B47023A}" destId="{1A1C98DF-6F10-8A44-B63B-40493A93DCEB}" srcOrd="0" destOrd="0" parTransId="{F4DDEDEB-4422-A14B-89A8-C6E938C1404F}" sibTransId="{E9799B83-9123-8146-B06F-1B36C30F9AC3}"/>
    <dgm:cxn modelId="{3BE15089-1814-974E-9958-3F4DEFEB4B5E}" srcId="{D6D6FF0B-9E63-FC4B-88FF-6DCF8B47023A}" destId="{DE9772F6-4947-6F49-82FC-685DC5678A63}" srcOrd="2" destOrd="0" parTransId="{B4D371FE-FE0A-EF43-A3BC-3B1B76BF7974}" sibTransId="{F31BD1CE-7588-B445-B482-EAED1CC6206C}"/>
    <dgm:cxn modelId="{23A5F465-C53C-A448-8DB3-F98020F61DD4}" type="presOf" srcId="{3E837B70-90CF-DA40-82E9-410B820E1828}" destId="{F3B8783B-E959-0E43-B575-7A8543E25DFD}" srcOrd="0" destOrd="0" presId="urn:microsoft.com/office/officeart/2005/8/layout/chevron1"/>
    <dgm:cxn modelId="{332F3451-211D-6D42-8E98-9C9272E4032F}" type="presParOf" srcId="{D1BEB4B6-7DAA-664E-8557-AA0C1B3AEDAE}" destId="{8A2DB406-796F-A747-8934-643885B3951C}" srcOrd="0" destOrd="0" presId="urn:microsoft.com/office/officeart/2005/8/layout/chevron1"/>
    <dgm:cxn modelId="{71D35E28-F743-AE40-9549-6C66B6F33217}" type="presParOf" srcId="{D1BEB4B6-7DAA-664E-8557-AA0C1B3AEDAE}" destId="{B413168E-F0CA-194D-A792-18D894962569}" srcOrd="1" destOrd="0" presId="urn:microsoft.com/office/officeart/2005/8/layout/chevron1"/>
    <dgm:cxn modelId="{0F25BF8D-9221-B14C-83E5-B77ED3F901BB}" type="presParOf" srcId="{D1BEB4B6-7DAA-664E-8557-AA0C1B3AEDAE}" destId="{ADA16896-E063-1742-98C2-633E759770C2}" srcOrd="2" destOrd="0" presId="urn:microsoft.com/office/officeart/2005/8/layout/chevron1"/>
    <dgm:cxn modelId="{4896480E-2EAC-6240-B171-DB12A9A774C3}" type="presParOf" srcId="{D1BEB4B6-7DAA-664E-8557-AA0C1B3AEDAE}" destId="{0607F3EC-6867-B946-8A75-EE2AA0B2E904}" srcOrd="3" destOrd="0" presId="urn:microsoft.com/office/officeart/2005/8/layout/chevron1"/>
    <dgm:cxn modelId="{8562CF6F-1D27-5B44-AE63-284913828673}" type="presParOf" srcId="{D1BEB4B6-7DAA-664E-8557-AA0C1B3AEDAE}" destId="{4E4E8C45-B729-A44E-B3F4-D3F1EE13E9FF}" srcOrd="4" destOrd="0" presId="urn:microsoft.com/office/officeart/2005/8/layout/chevron1"/>
    <dgm:cxn modelId="{49EB5380-7074-5B47-9E85-6F9A5DF7F8E1}" type="presParOf" srcId="{D1BEB4B6-7DAA-664E-8557-AA0C1B3AEDAE}" destId="{7F0BE897-3E42-8C46-9597-2052E1B22B0F}" srcOrd="5" destOrd="0" presId="urn:microsoft.com/office/officeart/2005/8/layout/chevron1"/>
    <dgm:cxn modelId="{13C1A0F4-B7B7-144B-BD51-BCA2E12532AA}" type="presParOf" srcId="{D1BEB4B6-7DAA-664E-8557-AA0C1B3AEDAE}" destId="{F3B8783B-E959-0E43-B575-7A8543E25DFD}" srcOrd="6"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E5FDA1-607C-EF4B-A35A-89C3C39097DA}">
      <dsp:nvSpPr>
        <dsp:cNvPr id="0" name=""/>
        <dsp:cNvSpPr/>
      </dsp:nvSpPr>
      <dsp:spPr>
        <a:xfrm>
          <a:off x="0" y="577214"/>
          <a:ext cx="3886200" cy="623610"/>
        </a:xfrm>
        <a:prstGeom prst="roundRect">
          <a:avLst/>
        </a:prstGeom>
        <a:solidFill>
          <a:schemeClr val="accent5">
            <a:lumMod val="25000"/>
          </a:schemeClr>
        </a:solidFill>
        <a:ln>
          <a:solidFill>
            <a:schemeClr val="accent5">
              <a:lumMod val="2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Semantic technologies</a:t>
          </a:r>
          <a:endParaRPr lang="en-US" sz="2600" kern="1200" dirty="0"/>
        </a:p>
      </dsp:txBody>
      <dsp:txXfrm>
        <a:off x="0" y="577214"/>
        <a:ext cx="3886200" cy="623610"/>
      </dsp:txXfrm>
    </dsp:sp>
    <dsp:sp modelId="{89137FCD-035B-8246-8E4C-BDDCFF57E097}">
      <dsp:nvSpPr>
        <dsp:cNvPr id="0" name=""/>
        <dsp:cNvSpPr/>
      </dsp:nvSpPr>
      <dsp:spPr>
        <a:xfrm>
          <a:off x="0" y="1275705"/>
          <a:ext cx="3886200" cy="623610"/>
        </a:xfrm>
        <a:prstGeom prst="roundRect">
          <a:avLst/>
        </a:prstGeom>
        <a:solidFill>
          <a:srgbClr val="222268"/>
        </a:solid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Metadata specifications</a:t>
          </a:r>
          <a:endParaRPr lang="en-US" sz="2600" kern="1200" dirty="0"/>
        </a:p>
      </dsp:txBody>
      <dsp:txXfrm>
        <a:off x="0" y="1275705"/>
        <a:ext cx="3886200" cy="623610"/>
      </dsp:txXfrm>
    </dsp:sp>
    <dsp:sp modelId="{67FD05AB-4470-4840-A948-E5A8250EDF79}">
      <dsp:nvSpPr>
        <dsp:cNvPr id="0" name=""/>
        <dsp:cNvSpPr/>
      </dsp:nvSpPr>
      <dsp:spPr>
        <a:xfrm>
          <a:off x="0" y="1974195"/>
          <a:ext cx="3886200" cy="623610"/>
        </a:xfrm>
        <a:prstGeom prst="roundRect">
          <a:avLst/>
        </a:prstGeom>
        <a:solidFill>
          <a:srgbClr val="224B50"/>
        </a:solidFill>
        <a:ln>
          <a:solidFill>
            <a:schemeClr val="accent5">
              <a:lumMod val="2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Data formats</a:t>
          </a:r>
          <a:endParaRPr lang="en-US" sz="2600" kern="1200" dirty="0"/>
        </a:p>
      </dsp:txBody>
      <dsp:txXfrm>
        <a:off x="0" y="1974195"/>
        <a:ext cx="3886200" cy="623610"/>
      </dsp:txXfrm>
    </dsp:sp>
    <dsp:sp modelId="{9987B4D4-FE88-F445-9790-B50032F144AF}">
      <dsp:nvSpPr>
        <dsp:cNvPr id="0" name=""/>
        <dsp:cNvSpPr/>
      </dsp:nvSpPr>
      <dsp:spPr>
        <a:xfrm>
          <a:off x="0" y="2672685"/>
          <a:ext cx="3886200" cy="623610"/>
        </a:xfrm>
        <a:prstGeom prst="roundRect">
          <a:avLst/>
        </a:prstGeom>
        <a:solidFill>
          <a:srgbClr val="222268"/>
        </a:solid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Shared infrastructures</a:t>
          </a:r>
          <a:endParaRPr lang="en-US" sz="2600" kern="1200" dirty="0"/>
        </a:p>
      </dsp:txBody>
      <dsp:txXfrm>
        <a:off x="0" y="2672685"/>
        <a:ext cx="3886200" cy="623610"/>
      </dsp:txXfrm>
    </dsp:sp>
    <dsp:sp modelId="{D69C10CE-CAB5-1C4D-AE18-2320112CD251}">
      <dsp:nvSpPr>
        <dsp:cNvPr id="0" name=""/>
        <dsp:cNvSpPr/>
      </dsp:nvSpPr>
      <dsp:spPr>
        <a:xfrm>
          <a:off x="0" y="3371175"/>
          <a:ext cx="3886200" cy="623610"/>
        </a:xfrm>
        <a:prstGeom prst="roundRect">
          <a:avLst/>
        </a:prstGeom>
        <a:solidFill>
          <a:srgbClr val="224B50"/>
        </a:solidFill>
        <a:ln>
          <a:solidFill>
            <a:srgbClr val="224B5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Community agreements</a:t>
          </a:r>
          <a:endParaRPr lang="en-US" sz="2600" kern="1200" dirty="0"/>
        </a:p>
      </dsp:txBody>
      <dsp:txXfrm>
        <a:off x="0" y="3371175"/>
        <a:ext cx="3886200" cy="62361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6E79EF-F7FA-430E-86A3-3E116999FC27}">
      <dsp:nvSpPr>
        <dsp:cNvPr id="0" name=""/>
        <dsp:cNvSpPr/>
      </dsp:nvSpPr>
      <dsp:spPr>
        <a:xfrm>
          <a:off x="2145558" y="590101"/>
          <a:ext cx="1119391" cy="111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en-GB" sz="1800" i="0" kern="1200" dirty="0" smtClean="0">
              <a:solidFill>
                <a:srgbClr val="0F5494"/>
              </a:solidFill>
              <a:latin typeface="+mn-lt"/>
              <a:ea typeface="+mn-ea"/>
              <a:cs typeface="+mn-cs"/>
            </a:rPr>
            <a:t>Create / Analyse</a:t>
          </a:r>
          <a:endParaRPr kumimoji="0" lang="en-GB" sz="1800" i="0" kern="1200" dirty="0">
            <a:solidFill>
              <a:srgbClr val="0F5494"/>
            </a:solidFill>
            <a:latin typeface="+mn-lt"/>
            <a:ea typeface="+mn-ea"/>
            <a:cs typeface="+mn-cs"/>
          </a:endParaRPr>
        </a:p>
      </dsp:txBody>
      <dsp:txXfrm>
        <a:off x="2145558" y="590101"/>
        <a:ext cx="1119391" cy="1119391"/>
      </dsp:txXfrm>
    </dsp:sp>
    <dsp:sp modelId="{9914699A-A550-450E-A25E-E951D02F2BE9}">
      <dsp:nvSpPr>
        <dsp:cNvPr id="0" name=""/>
        <dsp:cNvSpPr/>
      </dsp:nvSpPr>
      <dsp:spPr>
        <a:xfrm>
          <a:off x="640328" y="-901"/>
          <a:ext cx="2301397" cy="2301397"/>
        </a:xfrm>
        <a:prstGeom prst="circularArrow">
          <a:avLst>
            <a:gd name="adj1" fmla="val 9485"/>
            <a:gd name="adj2" fmla="val 685132"/>
            <a:gd name="adj3" fmla="val 7849915"/>
            <a:gd name="adj4" fmla="val 2264953"/>
            <a:gd name="adj5" fmla="val 11066"/>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B84298-E827-4000-801B-FD9B860A4B55}">
      <dsp:nvSpPr>
        <dsp:cNvPr id="0" name=""/>
        <dsp:cNvSpPr/>
      </dsp:nvSpPr>
      <dsp:spPr>
        <a:xfrm>
          <a:off x="317103" y="590101"/>
          <a:ext cx="1119391" cy="111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en-GB" sz="1800" i="0" kern="1200" dirty="0" smtClean="0">
              <a:solidFill>
                <a:srgbClr val="0F5494"/>
              </a:solidFill>
              <a:latin typeface="+mn-lt"/>
              <a:ea typeface="+mn-ea"/>
              <a:cs typeface="+mn-cs"/>
            </a:rPr>
            <a:t>Preserve  / Share</a:t>
          </a:r>
          <a:endParaRPr kumimoji="0" lang="en-GB" sz="1800" i="0" kern="1200" dirty="0">
            <a:solidFill>
              <a:srgbClr val="0F5494"/>
            </a:solidFill>
            <a:latin typeface="+mn-lt"/>
            <a:ea typeface="+mn-ea"/>
            <a:cs typeface="+mn-cs"/>
          </a:endParaRPr>
        </a:p>
      </dsp:txBody>
      <dsp:txXfrm>
        <a:off x="317103" y="590101"/>
        <a:ext cx="1119391" cy="1119391"/>
      </dsp:txXfrm>
    </dsp:sp>
    <dsp:sp modelId="{858CDCDC-5B80-406E-8FA7-BAA04165EAB1}">
      <dsp:nvSpPr>
        <dsp:cNvPr id="0" name=""/>
        <dsp:cNvSpPr/>
      </dsp:nvSpPr>
      <dsp:spPr>
        <a:xfrm>
          <a:off x="640328" y="-901"/>
          <a:ext cx="2301397" cy="2301397"/>
        </a:xfrm>
        <a:prstGeom prst="circularArrow">
          <a:avLst>
            <a:gd name="adj1" fmla="val 9485"/>
            <a:gd name="adj2" fmla="val 685132"/>
            <a:gd name="adj3" fmla="val 18649915"/>
            <a:gd name="adj4" fmla="val 13064953"/>
            <a:gd name="adj5" fmla="val 11066"/>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DB406-796F-A747-8934-643885B3951C}">
      <dsp:nvSpPr>
        <dsp:cNvPr id="0" name=""/>
        <dsp:cNvSpPr/>
      </dsp:nvSpPr>
      <dsp:spPr>
        <a:xfrm>
          <a:off x="4247" y="465994"/>
          <a:ext cx="2472668" cy="989067"/>
        </a:xfrm>
        <a:prstGeom prst="chevron">
          <a:avLst/>
        </a:prstGeom>
        <a:solidFill>
          <a:schemeClr val="tx2"/>
        </a:solidFill>
        <a:ln>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Convene </a:t>
          </a:r>
          <a:r>
            <a:rPr lang="en-US" sz="1600" kern="1200" dirty="0" err="1" smtClean="0"/>
            <a:t>ISUs</a:t>
          </a:r>
          <a:r>
            <a:rPr lang="en-US" sz="1600" kern="1200" dirty="0" smtClean="0"/>
            <a:t>, International Stakeholders and data experts</a:t>
          </a:r>
          <a:endParaRPr lang="en-US" sz="1600" kern="1200" dirty="0"/>
        </a:p>
      </dsp:txBody>
      <dsp:txXfrm>
        <a:off x="4247" y="465994"/>
        <a:ext cx="2472668" cy="989067"/>
      </dsp:txXfrm>
    </dsp:sp>
    <dsp:sp modelId="{ADA16896-E063-1742-98C2-633E759770C2}">
      <dsp:nvSpPr>
        <dsp:cNvPr id="0" name=""/>
        <dsp:cNvSpPr/>
      </dsp:nvSpPr>
      <dsp:spPr>
        <a:xfrm>
          <a:off x="2229649" y="465994"/>
          <a:ext cx="2472668" cy="989067"/>
        </a:xfrm>
        <a:prstGeom prst="chevron">
          <a:avLst/>
        </a:prstGeom>
        <a:solidFill>
          <a:schemeClr val="accent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Form Working Group</a:t>
          </a:r>
          <a:endParaRPr lang="en-US" sz="1600" kern="1200" dirty="0"/>
        </a:p>
      </dsp:txBody>
      <dsp:txXfrm>
        <a:off x="2229649" y="465994"/>
        <a:ext cx="2472668" cy="989067"/>
      </dsp:txXfrm>
    </dsp:sp>
    <dsp:sp modelId="{4E4E8C45-B729-A44E-B3F4-D3F1EE13E9FF}">
      <dsp:nvSpPr>
        <dsp:cNvPr id="0" name=""/>
        <dsp:cNvSpPr/>
      </dsp:nvSpPr>
      <dsp:spPr>
        <a:xfrm>
          <a:off x="4455050" y="465994"/>
          <a:ext cx="2472668" cy="989067"/>
        </a:xfrm>
        <a:prstGeom prst="chevron">
          <a:avLst/>
        </a:prstGeom>
        <a:solidFill>
          <a:schemeClr val="accent3">
            <a:lumMod val="75000"/>
          </a:schemeClr>
        </a:solidFill>
        <a:ln>
          <a:solidFill>
            <a:schemeClr val="accent3">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Draft Framework for Description of </a:t>
          </a:r>
          <a:r>
            <a:rPr lang="en-US" sz="1600" kern="1200" dirty="0" err="1" smtClean="0"/>
            <a:t>Nanomaterials</a:t>
          </a:r>
          <a:r>
            <a:rPr lang="en-US" sz="1600" kern="1200" dirty="0" smtClean="0"/>
            <a:t> </a:t>
          </a:r>
          <a:endParaRPr lang="en-US" sz="1600" kern="1200" dirty="0"/>
        </a:p>
      </dsp:txBody>
      <dsp:txXfrm>
        <a:off x="4455050" y="465994"/>
        <a:ext cx="2472668" cy="989067"/>
      </dsp:txXfrm>
    </dsp:sp>
    <dsp:sp modelId="{F3B8783B-E959-0E43-B575-7A8543E25DFD}">
      <dsp:nvSpPr>
        <dsp:cNvPr id="0" name=""/>
        <dsp:cNvSpPr/>
      </dsp:nvSpPr>
      <dsp:spPr>
        <a:xfrm>
          <a:off x="6680451" y="465994"/>
          <a:ext cx="2472668" cy="989067"/>
        </a:xfrm>
        <a:prstGeom prst="chevron">
          <a:avLst/>
        </a:prstGeom>
        <a:solidFill>
          <a:schemeClr val="accent4"/>
        </a:solidFill>
        <a:ln>
          <a:solidFill>
            <a:schemeClr val="accent4"/>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Refine/validate in FP7 Future </a:t>
          </a:r>
          <a:r>
            <a:rPr lang="en-US" sz="1600" kern="1200" dirty="0" err="1" smtClean="0"/>
            <a:t>Nano</a:t>
          </a:r>
          <a:r>
            <a:rPr lang="en-US" sz="1600" kern="1200" dirty="0" smtClean="0"/>
            <a:t> Needs Project</a:t>
          </a:r>
          <a:endParaRPr lang="en-US" sz="1600" kern="1200" dirty="0"/>
        </a:p>
      </dsp:txBody>
      <dsp:txXfrm>
        <a:off x="6680451" y="465994"/>
        <a:ext cx="2472668" cy="9890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A2CCB2-5448-2343-82C6-DDF7F73583AF}" type="datetimeFigureOut">
              <a:rPr lang="en-US" smtClean="0"/>
              <a:pPr/>
              <a:t>12/3/18</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D359D-CB5C-ED4C-AA88-868D7B635448}"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It is not an exaggeration</a:t>
            </a:r>
            <a:r>
              <a:rPr lang="en-GB" baseline="0" dirty="0" smtClean="0"/>
              <a:t> to say that there is an emerging policy consensus around FAIR.  In an accessible way, FAIR summarises attributes of data which have been stressed in a number of policy documents, including the Royal Society report on Science as an Open Enterprise and its definition of ‘intelligent openness’.</a:t>
            </a:r>
          </a:p>
        </p:txBody>
      </p:sp>
      <p:sp>
        <p:nvSpPr>
          <p:cNvPr id="4" name="Slide Number Placeholder 3"/>
          <p:cNvSpPr>
            <a:spLocks noGrp="1"/>
          </p:cNvSpPr>
          <p:nvPr>
            <p:ph type="sldNum" sz="quarter" idx="10"/>
          </p:nvPr>
        </p:nvSpPr>
        <p:spPr/>
        <p:txBody>
          <a:bodyPr/>
          <a:lstStyle/>
          <a:p>
            <a:fld id="{1C4D359D-CB5C-ED4C-AA88-868D7B635448}" type="slidenum">
              <a:rPr lang="fr-FR" smtClean="0"/>
              <a:pPr/>
              <a:t>12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7625" y="749300"/>
            <a:ext cx="4922838" cy="3692525"/>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059092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958921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586411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275977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04953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3567957"/>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255594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416977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CODATA</a:t>
            </a:r>
            <a:r>
              <a:rPr lang="en-GB" baseline="0" noProof="0" dirty="0" smtClean="0"/>
              <a:t> was established by the International Council for Science to promote the availability and quality of data for all areas of research.</a:t>
            </a:r>
          </a:p>
          <a:p>
            <a:r>
              <a:rPr lang="en-GB" baseline="0" noProof="0" dirty="0" smtClean="0"/>
              <a:t>CODATA has three strategic priority areas: Please consult the CODATA strategy and Prospectus for more information.</a:t>
            </a:r>
          </a:p>
          <a:p>
            <a:r>
              <a:rPr lang="en-US" baseline="0" noProof="0" dirty="0" smtClean="0"/>
              <a:t>promoting data principles, policies and practice: recent work includes a survey of research data policies, a report on the value of open data sharing for GEO, the promotion of data citation and the Science International Accord on Open Data in a Big Data World, which has been endorsed by </a:t>
            </a:r>
            <a:r>
              <a:rPr lang="en-US" baseline="0" noProof="0" dirty="0" err="1" smtClean="0"/>
              <a:t>IUCr</a:t>
            </a:r>
            <a:r>
              <a:rPr lang="en-US" baseline="0" noProof="0" dirty="0" smtClean="0"/>
              <a:t>.</a:t>
            </a:r>
          </a:p>
          <a:p>
            <a:r>
              <a:rPr lang="en-US" baseline="0" noProof="0" dirty="0" smtClean="0"/>
              <a:t>advancing the frontiers of data science: this is done through Task Groups and Working Groups; by means of the Data Science Journal, </a:t>
            </a:r>
            <a:r>
              <a:rPr lang="en-US" baseline="0" noProof="0" dirty="0" err="1" smtClean="0"/>
              <a:t>relaunched</a:t>
            </a:r>
            <a:r>
              <a:rPr lang="en-US" baseline="0" noProof="0" dirty="0" smtClean="0"/>
              <a:t> with Ubiquity Press and regular conferences (henceforth we intend to </a:t>
            </a:r>
            <a:r>
              <a:rPr lang="en-US" baseline="0" noProof="0" dirty="0" err="1" smtClean="0"/>
              <a:t>organise</a:t>
            </a:r>
            <a:r>
              <a:rPr lang="en-US" baseline="0" noProof="0" dirty="0" smtClean="0"/>
              <a:t> a CODATA Conference in odd years and International Data Week, with RDA and WDS, in even years).</a:t>
            </a:r>
          </a:p>
          <a:p>
            <a:r>
              <a:rPr lang="en-US" baseline="0" noProof="0" dirty="0" err="1" smtClean="0"/>
              <a:t>mobilising</a:t>
            </a:r>
            <a:r>
              <a:rPr lang="en-US" baseline="0" noProof="0" dirty="0" smtClean="0"/>
              <a:t> data capacity (with particular attention strategies, skills and ‘soft’ infrastructure in </a:t>
            </a:r>
            <a:r>
              <a:rPr lang="en-US" baseline="0" noProof="0" dirty="0" err="1" smtClean="0"/>
              <a:t>LMICs</a:t>
            </a:r>
            <a:r>
              <a:rPr lang="en-US" baseline="0" noProof="0" dirty="0" smtClean="0"/>
              <a:t>): through the initiative for a foundational curriculum for research data science (research data science summer schools), the regular Open Data Training Workshops hosted by CODATA China and the capacity building element of initiatives like the African Open Science Platform.</a:t>
            </a:r>
            <a:endParaRPr lang="en-GB"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958921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319213" y="750888"/>
            <a:ext cx="4919662" cy="3690937"/>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589217"/>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31</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32</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33</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36</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37</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38</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39</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40</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41</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43</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44</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45</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5</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47</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48</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49</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50</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51</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52</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Open</a:t>
            </a:r>
            <a:r>
              <a:rPr lang="en-GB" baseline="0" noProof="0" dirty="0" smtClean="0"/>
              <a:t> Science, Open Data and FAIR data have become internationally important for very good reasons.</a:t>
            </a:r>
            <a:endParaRPr lang="en-GB" noProof="0"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Open</a:t>
            </a:r>
            <a:r>
              <a:rPr lang="en-GB" baseline="0" noProof="0" dirty="0" smtClean="0"/>
              <a:t> Science, Open Data and FAIR data have become internationally important for very good reasons.</a:t>
            </a:r>
            <a:endParaRPr lang="en-GB" noProof="0"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We have witnessed</a:t>
            </a:r>
            <a:r>
              <a:rPr lang="en-GB" baseline="0" noProof="0" dirty="0" smtClean="0"/>
              <a:t> a policy push for Open Access, Open Research Data and Open Science.</a:t>
            </a:r>
            <a:endParaRPr lang="en-GB" noProof="0"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It is not an exaggeration</a:t>
            </a:r>
            <a:r>
              <a:rPr lang="en-GB" baseline="0" dirty="0" smtClean="0"/>
              <a:t> to say that there is an emerging policy consensus around FAIR.  In an accessible way, FAIR summarises attributes of data which have been stressed in a number of policy documents, including the Royal Society report on Science as an Open Enterprise and its definition of ‘intelligent openness’.</a:t>
            </a:r>
          </a:p>
        </p:txBody>
      </p:sp>
      <p:sp>
        <p:nvSpPr>
          <p:cNvPr id="4" name="Slide Number Placeholder 3"/>
          <p:cNvSpPr>
            <a:spLocks noGrp="1"/>
          </p:cNvSpPr>
          <p:nvPr>
            <p:ph type="sldNum" sz="quarter" idx="10"/>
          </p:nvPr>
        </p:nvSpPr>
        <p:spPr/>
        <p:txBody>
          <a:bodyPr/>
          <a:lstStyle/>
          <a:p>
            <a:fld id="{1C4D359D-CB5C-ED4C-AA88-868D7B635448}" type="slidenum">
              <a:rPr lang="fr-FR" smtClean="0"/>
              <a:pPr/>
              <a:t>10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12/3/18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12/3/18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12/3/18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spTree>
      <p:nvGrpSpPr>
        <p:cNvPr id="1" name="Shape 18"/>
        <p:cNvGrpSpPr/>
        <p:nvPr/>
      </p:nvGrpSpPr>
      <p:grpSpPr>
        <a:xfrm>
          <a:off x="0" y="0"/>
          <a:ext cx="0" cy="0"/>
          <a:chOff x="0" y="0"/>
          <a:chExt cx="0" cy="0"/>
        </a:xfrm>
      </p:grpSpPr>
      <p:sp>
        <p:nvSpPr>
          <p:cNvPr id="19" name="Shape 19"/>
          <p:cNvSpPr/>
          <p:nvPr/>
        </p:nvSpPr>
        <p:spPr>
          <a:xfrm>
            <a:off x="0" y="981075"/>
            <a:ext cx="9180513" cy="5876925"/>
          </a:xfrm>
          <a:prstGeom prst="rect">
            <a:avLst/>
          </a:prstGeom>
          <a:solidFill>
            <a:srgbClr val="0F5494"/>
          </a:solidFill>
          <a:ln w="25400" cap="flat" cmpd="sng">
            <a:solidFill>
              <a:srgbClr val="0F5494"/>
            </a:solidFill>
            <a:prstDash val="solid"/>
            <a:miter lim="800000"/>
            <a:headEnd type="none" w="med" len="med"/>
            <a:tailEnd type="none" w="med" len="med"/>
          </a:ln>
          <a:effectLst>
            <a:outerShdw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Verdana"/>
              <a:ea typeface="Verdana"/>
              <a:cs typeface="Verdana"/>
              <a:sym typeface="Verdana"/>
            </a:endParaRPr>
          </a:p>
        </p:txBody>
      </p:sp>
      <p:pic>
        <p:nvPicPr>
          <p:cNvPr id="20" name="Shape 20" descr="LOGO CE-EN-quadri.eps"/>
          <p:cNvPicPr preferRelativeResize="0"/>
          <p:nvPr/>
        </p:nvPicPr>
        <p:blipFill rotWithShape="1">
          <a:blip r:embed="rId2">
            <a:alphaModFix/>
          </a:blip>
          <a:srcRect/>
          <a:stretch/>
        </p:blipFill>
        <p:spPr>
          <a:xfrm>
            <a:off x="3957638" y="258763"/>
            <a:ext cx="1436687" cy="998537"/>
          </a:xfrm>
          <a:prstGeom prst="rect">
            <a:avLst/>
          </a:prstGeom>
          <a:noFill/>
          <a:ln>
            <a:noFill/>
          </a:ln>
        </p:spPr>
      </p:pic>
      <p:sp>
        <p:nvSpPr>
          <p:cNvPr id="21" name="Shape 21"/>
          <p:cNvSpPr txBox="1">
            <a:spLocks noGrp="1"/>
          </p:cNvSpPr>
          <p:nvPr>
            <p:ph type="ctrTitle"/>
          </p:nvPr>
        </p:nvSpPr>
        <p:spPr>
          <a:xfrm>
            <a:off x="3995738" y="2565400"/>
            <a:ext cx="5040312" cy="79057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22" name="Shape 22"/>
          <p:cNvSpPr txBox="1">
            <a:spLocks noGrp="1"/>
          </p:cNvSpPr>
          <p:nvPr>
            <p:ph type="subTitle" idx="1"/>
          </p:nvPr>
        </p:nvSpPr>
        <p:spPr>
          <a:xfrm>
            <a:off x="611188" y="3716338"/>
            <a:ext cx="8532812" cy="1728787"/>
          </a:xfrm>
          <a:prstGeom prst="rect">
            <a:avLst/>
          </a:prstGeom>
          <a:noFill/>
          <a:ln>
            <a:noFill/>
          </a:ln>
        </p:spPr>
        <p:txBody>
          <a:bodyPr spcFirstLastPara="1" wrap="square" lIns="91425" tIns="91425" rIns="91425" bIns="91425" anchor="t" anchorCtr="0"/>
          <a:lstStyle>
            <a:lvl1pPr marR="0" lvl="0" algn="l" rtl="0">
              <a:spcBef>
                <a:spcPts val="600"/>
              </a:spcBef>
              <a:spcAft>
                <a:spcPts val="0"/>
              </a:spcAft>
              <a:buClr>
                <a:schemeClr val="lt1"/>
              </a:buClr>
              <a:buSzPts val="3000"/>
              <a:buFont typeface="Verdana"/>
              <a:buNone/>
              <a:defRPr sz="3000" b="1" i="0" u="none" strike="noStrike" cap="none">
                <a:solidFill>
                  <a:schemeClr val="lt1"/>
                </a:solidFill>
                <a:latin typeface="Verdana"/>
                <a:ea typeface="Verdana"/>
                <a:cs typeface="Verdana"/>
                <a:sym typeface="Verdana"/>
              </a:defRPr>
            </a:lvl1pPr>
            <a:lvl2pPr marR="0" lvl="1"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R="0" lvl="2"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FFFFFF"/>
                </a:solidFill>
                <a:latin typeface="Verdana"/>
                <a:ea typeface="Verdana"/>
                <a:cs typeface="Verdana"/>
                <a:sym typeface="Verdana"/>
              </a:defRPr>
            </a:lvl1pPr>
            <a:lvl2pPr marL="0" marR="0" lvl="1" indent="0" algn="r" rtl="0">
              <a:spcBef>
                <a:spcPts val="0"/>
              </a:spcBef>
              <a:spcAft>
                <a:spcPts val="0"/>
              </a:spcAft>
              <a:buNone/>
              <a:defRPr sz="1400" b="1" i="0" u="none" strike="noStrike" cap="none">
                <a:solidFill>
                  <a:srgbClr val="FFFFFF"/>
                </a:solidFill>
                <a:latin typeface="Verdana"/>
                <a:ea typeface="Verdana"/>
                <a:cs typeface="Verdana"/>
                <a:sym typeface="Verdana"/>
              </a:defRPr>
            </a:lvl2pPr>
            <a:lvl3pPr marL="0" marR="0" lvl="2" indent="0" algn="r" rtl="0">
              <a:spcBef>
                <a:spcPts val="0"/>
              </a:spcBef>
              <a:spcAft>
                <a:spcPts val="0"/>
              </a:spcAft>
              <a:buNone/>
              <a:defRPr sz="1400" b="1" i="0" u="none" strike="noStrike" cap="none">
                <a:solidFill>
                  <a:srgbClr val="FFFFFF"/>
                </a:solidFill>
                <a:latin typeface="Verdana"/>
                <a:ea typeface="Verdana"/>
                <a:cs typeface="Verdana"/>
                <a:sym typeface="Verdana"/>
              </a:defRPr>
            </a:lvl3pPr>
            <a:lvl4pPr marL="0" marR="0" lvl="3" indent="0" algn="r" rtl="0">
              <a:spcBef>
                <a:spcPts val="0"/>
              </a:spcBef>
              <a:spcAft>
                <a:spcPts val="0"/>
              </a:spcAft>
              <a:buNone/>
              <a:defRPr sz="1400" b="1" i="0" u="none" strike="noStrike" cap="none">
                <a:solidFill>
                  <a:srgbClr val="FFFFFF"/>
                </a:solidFill>
                <a:latin typeface="Verdana"/>
                <a:ea typeface="Verdana"/>
                <a:cs typeface="Verdana"/>
                <a:sym typeface="Verdana"/>
              </a:defRPr>
            </a:lvl4pPr>
            <a:lvl5pPr marL="0" marR="0" lvl="4" indent="0" algn="r" rtl="0">
              <a:spcBef>
                <a:spcPts val="0"/>
              </a:spcBef>
              <a:spcAft>
                <a:spcPts val="0"/>
              </a:spcAft>
              <a:buNone/>
              <a:defRPr sz="1400" b="1" i="0" u="none" strike="noStrike" cap="none">
                <a:solidFill>
                  <a:srgbClr val="FFFFFF"/>
                </a:solidFill>
                <a:latin typeface="Verdana"/>
                <a:ea typeface="Verdana"/>
                <a:cs typeface="Verdana"/>
                <a:sym typeface="Verdana"/>
              </a:defRPr>
            </a:lvl5pPr>
            <a:lvl6pPr marL="0" marR="0" lvl="5" indent="0" algn="r" rtl="0">
              <a:spcBef>
                <a:spcPts val="0"/>
              </a:spcBef>
              <a:spcAft>
                <a:spcPts val="0"/>
              </a:spcAft>
              <a:buNone/>
              <a:defRPr sz="1400" b="1" i="0" u="none" strike="noStrike" cap="none">
                <a:solidFill>
                  <a:srgbClr val="FFFFFF"/>
                </a:solidFill>
                <a:latin typeface="Verdana"/>
                <a:ea typeface="Verdana"/>
                <a:cs typeface="Verdana"/>
                <a:sym typeface="Verdana"/>
              </a:defRPr>
            </a:lvl6pPr>
            <a:lvl7pPr marL="0" marR="0" lvl="6" indent="0" algn="r" rtl="0">
              <a:spcBef>
                <a:spcPts val="0"/>
              </a:spcBef>
              <a:spcAft>
                <a:spcPts val="0"/>
              </a:spcAft>
              <a:buNone/>
              <a:defRPr sz="1400" b="1" i="0" u="none" strike="noStrike" cap="none">
                <a:solidFill>
                  <a:srgbClr val="FFFFFF"/>
                </a:solidFill>
                <a:latin typeface="Verdana"/>
                <a:ea typeface="Verdana"/>
                <a:cs typeface="Verdana"/>
                <a:sym typeface="Verdana"/>
              </a:defRPr>
            </a:lvl7pPr>
            <a:lvl8pPr marL="0" marR="0" lvl="7" indent="0" algn="r" rtl="0">
              <a:spcBef>
                <a:spcPts val="0"/>
              </a:spcBef>
              <a:spcAft>
                <a:spcPts val="0"/>
              </a:spcAft>
              <a:buNone/>
              <a:defRPr sz="1400" b="1" i="0" u="none" strike="noStrike" cap="none">
                <a:solidFill>
                  <a:srgbClr val="FFFFFF"/>
                </a:solidFill>
                <a:latin typeface="Verdana"/>
                <a:ea typeface="Verdana"/>
                <a:cs typeface="Verdana"/>
                <a:sym typeface="Verdana"/>
              </a:defRPr>
            </a:lvl8pPr>
            <a:lvl9pPr marL="0" marR="0" lvl="8" indent="0" algn="r" rtl="0">
              <a:spcBef>
                <a:spcPts val="0"/>
              </a:spcBef>
              <a:spcAft>
                <a:spcPts val="0"/>
              </a:spcAft>
              <a:buNone/>
              <a:defRPr sz="1400" b="1" i="0" u="none" strike="noStrike" cap="none">
                <a:solidFill>
                  <a:srgbClr val="FFFFFF"/>
                </a:solidFill>
                <a:latin typeface="Verdana"/>
                <a:ea typeface="Verdana"/>
                <a:cs typeface="Verdana"/>
                <a:sym typeface="Verdana"/>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
        <p:nvSpPr>
          <p:cNvPr id="26" name="Shape 26"/>
          <p:cNvSpPr/>
          <p:nvPr/>
        </p:nvSpPr>
        <p:spPr>
          <a:xfrm>
            <a:off x="4267200" y="6659563"/>
            <a:ext cx="611188" cy="215900"/>
          </a:xfrm>
          <a:prstGeom prst="rect">
            <a:avLst/>
          </a:prstGeom>
          <a:solidFill>
            <a:srgbClr val="133176"/>
          </a:solidFill>
          <a:ln w="9525" cap="flat" cmpd="sng">
            <a:solidFill>
              <a:srgbClr val="133176"/>
            </a:solidFill>
            <a:prstDash val="solid"/>
            <a:round/>
            <a:headEnd type="none" w="med" len="med"/>
            <a:tailEnd type="none" w="med" len="med"/>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Verdana"/>
              <a:ea typeface="Verdana"/>
              <a:cs typeface="Verdana"/>
              <a:sym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95288" y="1339850"/>
            <a:ext cx="8229600" cy="9366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50" name="Shape 50"/>
          <p:cNvSpPr txBox="1">
            <a:spLocks noGrp="1"/>
          </p:cNvSpPr>
          <p:nvPr>
            <p:ph type="body" idx="1"/>
          </p:nvPr>
        </p:nvSpPr>
        <p:spPr>
          <a:xfrm>
            <a:off x="457200" y="2492375"/>
            <a:ext cx="4038600" cy="352901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Verdana"/>
              <a:buChar char="•"/>
              <a:defRPr sz="2800" b="0" i="1" u="none" strike="noStrike" cap="none">
                <a:solidFill>
                  <a:srgbClr val="0F5494"/>
                </a:solidFill>
                <a:latin typeface="Verdana"/>
                <a:ea typeface="Verdana"/>
                <a:cs typeface="Verdana"/>
                <a:sym typeface="Verdana"/>
              </a:defRPr>
            </a:lvl1pPr>
            <a:lvl2pPr marL="914400" marR="0" lvl="1" indent="-381000" algn="l" rtl="0">
              <a:spcBef>
                <a:spcPts val="480"/>
              </a:spcBef>
              <a:spcAft>
                <a:spcPts val="0"/>
              </a:spcAft>
              <a:buClr>
                <a:srgbClr val="009FBA"/>
              </a:buClr>
              <a:buSzPts val="2400"/>
              <a:buFont typeface="Verdana"/>
              <a:buChar char="•"/>
              <a:defRPr sz="2400" b="1" i="0" u="none" strike="noStrike" cap="none">
                <a:solidFill>
                  <a:srgbClr val="0F5494"/>
                </a:solidFill>
                <a:latin typeface="Verdana"/>
                <a:ea typeface="Verdana"/>
                <a:cs typeface="Verdana"/>
                <a:sym typeface="Verdana"/>
              </a:defRPr>
            </a:lvl2pPr>
            <a:lvl3pPr marL="1371600" marR="0" lvl="2" indent="-228600" algn="l" rtl="0">
              <a:spcBef>
                <a:spcPts val="400"/>
              </a:spcBef>
              <a:spcAft>
                <a:spcPts val="0"/>
              </a:spcAft>
              <a:buSzPts val="1400"/>
              <a:buNone/>
              <a:defRPr sz="2000" b="0" i="0" u="none" strike="noStrike" cap="none">
                <a:solidFill>
                  <a:srgbClr val="0F5494"/>
                </a:solidFill>
                <a:latin typeface="Verdana"/>
                <a:ea typeface="Verdana"/>
                <a:cs typeface="Verdana"/>
                <a:sym typeface="Verdan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body" idx="2"/>
          </p:nvPr>
        </p:nvSpPr>
        <p:spPr>
          <a:xfrm>
            <a:off x="4648200" y="2492375"/>
            <a:ext cx="4038600" cy="352901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Verdana"/>
              <a:buChar char="•"/>
              <a:defRPr sz="2800" b="0" i="1" u="none" strike="noStrike" cap="none">
                <a:solidFill>
                  <a:srgbClr val="0F5494"/>
                </a:solidFill>
                <a:latin typeface="Verdana"/>
                <a:ea typeface="Verdana"/>
                <a:cs typeface="Verdana"/>
                <a:sym typeface="Verdana"/>
              </a:defRPr>
            </a:lvl1pPr>
            <a:lvl2pPr marL="914400" marR="0" lvl="1" indent="-381000" algn="l" rtl="0">
              <a:spcBef>
                <a:spcPts val="480"/>
              </a:spcBef>
              <a:spcAft>
                <a:spcPts val="0"/>
              </a:spcAft>
              <a:buClr>
                <a:srgbClr val="009FBA"/>
              </a:buClr>
              <a:buSzPts val="2400"/>
              <a:buFont typeface="Verdana"/>
              <a:buChar char="•"/>
              <a:defRPr sz="2400" b="1" i="0" u="none" strike="noStrike" cap="none">
                <a:solidFill>
                  <a:srgbClr val="0F5494"/>
                </a:solidFill>
                <a:latin typeface="Verdana"/>
                <a:ea typeface="Verdana"/>
                <a:cs typeface="Verdana"/>
                <a:sym typeface="Verdana"/>
              </a:defRPr>
            </a:lvl2pPr>
            <a:lvl3pPr marL="1371600" marR="0" lvl="2" indent="-228600" algn="l" rtl="0">
              <a:spcBef>
                <a:spcPts val="400"/>
              </a:spcBef>
              <a:spcAft>
                <a:spcPts val="0"/>
              </a:spcAft>
              <a:buSzPts val="1400"/>
              <a:buNone/>
              <a:defRPr sz="2000" b="0" i="0" u="none" strike="noStrike" cap="none">
                <a:solidFill>
                  <a:srgbClr val="0F5494"/>
                </a:solidFill>
                <a:latin typeface="Verdana"/>
                <a:ea typeface="Verdana"/>
                <a:cs typeface="Verdana"/>
                <a:sym typeface="Verdan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53" name="Shape 5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54" name="Shape 5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57" name="Shape 57"/>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Verdana"/>
              <a:buNone/>
              <a:defRPr sz="2400" b="1" i="1" u="none" strike="noStrike" cap="none">
                <a:solidFill>
                  <a:srgbClr val="0F5494"/>
                </a:solidFill>
                <a:latin typeface="Verdana"/>
                <a:ea typeface="Verdana"/>
                <a:cs typeface="Verdana"/>
                <a:sym typeface="Verdana"/>
              </a:defRPr>
            </a:lvl1pPr>
            <a:lvl2pPr marL="914400" marR="0" lvl="1" indent="-228600" algn="l" rtl="0">
              <a:spcBef>
                <a:spcPts val="400"/>
              </a:spcBef>
              <a:spcAft>
                <a:spcPts val="0"/>
              </a:spcAft>
              <a:buClr>
                <a:srgbClr val="009FBA"/>
              </a:buClr>
              <a:buSzPts val="2000"/>
              <a:buFont typeface="Verdana"/>
              <a:buNone/>
              <a:defRPr sz="2000" b="1" i="0" u="none" strike="noStrike" cap="none">
                <a:solidFill>
                  <a:srgbClr val="0F5494"/>
                </a:solidFill>
                <a:latin typeface="Verdana"/>
                <a:ea typeface="Verdana"/>
                <a:cs typeface="Verdana"/>
                <a:sym typeface="Verdana"/>
              </a:defRPr>
            </a:lvl2pPr>
            <a:lvl3pPr marL="1371600" marR="0" lvl="2" indent="-228600" algn="l" rtl="0">
              <a:spcBef>
                <a:spcPts val="360"/>
              </a:spcBef>
              <a:spcAft>
                <a:spcPts val="0"/>
              </a:spcAft>
              <a:buClr>
                <a:srgbClr val="0F5494"/>
              </a:buClr>
              <a:buSzPts val="1800"/>
              <a:buFont typeface="Verdana"/>
              <a:buNone/>
              <a:defRPr sz="1800" b="1" i="0" u="none" strike="noStrike" cap="none">
                <a:solidFill>
                  <a:srgbClr val="0F5494"/>
                </a:solidFill>
                <a:latin typeface="Verdana"/>
                <a:ea typeface="Verdana"/>
                <a:cs typeface="Verdana"/>
                <a:sym typeface="Verdan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360"/>
              </a:spcBef>
              <a:spcAft>
                <a:spcPts val="0"/>
              </a:spcAft>
              <a:buSzPts val="1400"/>
              <a:buNone/>
              <a:defRPr sz="1800" b="0" i="0" u="none" strike="noStrike" cap="none">
                <a:solidFill>
                  <a:srgbClr val="0F5494"/>
                </a:solidFill>
                <a:latin typeface="Verdana"/>
                <a:ea typeface="Verdana"/>
                <a:cs typeface="Verdana"/>
                <a:sym typeface="Verdan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Verdana"/>
              <a:buNone/>
              <a:defRPr sz="2400" b="1" i="1" u="none" strike="noStrike" cap="none">
                <a:solidFill>
                  <a:srgbClr val="0F5494"/>
                </a:solidFill>
                <a:latin typeface="Verdana"/>
                <a:ea typeface="Verdana"/>
                <a:cs typeface="Verdana"/>
                <a:sym typeface="Verdana"/>
              </a:defRPr>
            </a:lvl1pPr>
            <a:lvl2pPr marL="914400" marR="0" lvl="1" indent="-228600" algn="l" rtl="0">
              <a:spcBef>
                <a:spcPts val="400"/>
              </a:spcBef>
              <a:spcAft>
                <a:spcPts val="0"/>
              </a:spcAft>
              <a:buClr>
                <a:srgbClr val="009FBA"/>
              </a:buClr>
              <a:buSzPts val="2000"/>
              <a:buFont typeface="Verdana"/>
              <a:buNone/>
              <a:defRPr sz="2000" b="1" i="0" u="none" strike="noStrike" cap="none">
                <a:solidFill>
                  <a:srgbClr val="0F5494"/>
                </a:solidFill>
                <a:latin typeface="Verdana"/>
                <a:ea typeface="Verdana"/>
                <a:cs typeface="Verdana"/>
                <a:sym typeface="Verdana"/>
              </a:defRPr>
            </a:lvl2pPr>
            <a:lvl3pPr marL="1371600" marR="0" lvl="2" indent="-228600" algn="l" rtl="0">
              <a:spcBef>
                <a:spcPts val="360"/>
              </a:spcBef>
              <a:spcAft>
                <a:spcPts val="0"/>
              </a:spcAft>
              <a:buClr>
                <a:srgbClr val="0F5494"/>
              </a:buClr>
              <a:buSzPts val="1800"/>
              <a:buFont typeface="Verdana"/>
              <a:buNone/>
              <a:defRPr sz="1800" b="1" i="0" u="none" strike="noStrike" cap="none">
                <a:solidFill>
                  <a:srgbClr val="0F5494"/>
                </a:solidFill>
                <a:latin typeface="Verdana"/>
                <a:ea typeface="Verdana"/>
                <a:cs typeface="Verdana"/>
                <a:sym typeface="Verdan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360"/>
              </a:spcBef>
              <a:spcAft>
                <a:spcPts val="0"/>
              </a:spcAft>
              <a:buSzPts val="1400"/>
              <a:buNone/>
              <a:defRPr sz="1800" b="0" i="0" u="none" strike="noStrike" cap="none">
                <a:solidFill>
                  <a:srgbClr val="0F5494"/>
                </a:solidFill>
                <a:latin typeface="Verdana"/>
                <a:ea typeface="Verdana"/>
                <a:cs typeface="Verdana"/>
                <a:sym typeface="Verdan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62" name="Shape 62"/>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63" name="Shape 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66" name="Shape 66"/>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Verdana"/>
              <a:buChar char="•"/>
              <a:defRPr sz="3200" b="0" i="1" u="none" strike="noStrike" cap="none">
                <a:solidFill>
                  <a:srgbClr val="0F5494"/>
                </a:solidFill>
                <a:latin typeface="Verdana"/>
                <a:ea typeface="Verdana"/>
                <a:cs typeface="Verdana"/>
                <a:sym typeface="Verdana"/>
              </a:defRPr>
            </a:lvl1pPr>
            <a:lvl2pPr marL="914400" marR="0" lvl="1" indent="-406400" algn="l" rtl="0">
              <a:spcBef>
                <a:spcPts val="560"/>
              </a:spcBef>
              <a:spcAft>
                <a:spcPts val="0"/>
              </a:spcAft>
              <a:buClr>
                <a:srgbClr val="009FBA"/>
              </a:buClr>
              <a:buSzPts val="2800"/>
              <a:buFont typeface="Verdana"/>
              <a:buChar char="•"/>
              <a:defRPr sz="2800" b="1" i="0" u="none" strike="noStrike" cap="none">
                <a:solidFill>
                  <a:srgbClr val="0F5494"/>
                </a:solidFill>
                <a:latin typeface="Verdana"/>
                <a:ea typeface="Verdana"/>
                <a:cs typeface="Verdana"/>
                <a:sym typeface="Verdana"/>
              </a:defRPr>
            </a:lvl2pPr>
            <a:lvl3pPr marL="1371600" marR="0" lvl="2" indent="-228600" algn="l" rtl="0">
              <a:spcBef>
                <a:spcPts val="480"/>
              </a:spcBef>
              <a:spcAft>
                <a:spcPts val="0"/>
              </a:spcAft>
              <a:buSzPts val="1400"/>
              <a:buNone/>
              <a:defRPr sz="2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Verdana"/>
              <a:buNone/>
              <a:defRPr sz="1400" b="0" i="1" u="none" strike="noStrike" cap="none">
                <a:solidFill>
                  <a:srgbClr val="0F5494"/>
                </a:solidFill>
                <a:latin typeface="Verdana"/>
                <a:ea typeface="Verdana"/>
                <a:cs typeface="Verdana"/>
                <a:sym typeface="Verdana"/>
              </a:defRPr>
            </a:lvl1pPr>
            <a:lvl2pPr marL="914400" marR="0" lvl="1" indent="-228600" algn="l" rtl="0">
              <a:spcBef>
                <a:spcPts val="240"/>
              </a:spcBef>
              <a:spcAft>
                <a:spcPts val="0"/>
              </a:spcAft>
              <a:buClr>
                <a:srgbClr val="009FBA"/>
              </a:buClr>
              <a:buSzPts val="1200"/>
              <a:buFont typeface="Verdana"/>
              <a:buNone/>
              <a:defRPr sz="1200" b="1" i="0" u="none" strike="noStrike" cap="none">
                <a:solidFill>
                  <a:srgbClr val="0F5494"/>
                </a:solidFill>
                <a:latin typeface="Verdana"/>
                <a:ea typeface="Verdana"/>
                <a:cs typeface="Verdana"/>
                <a:sym typeface="Verdana"/>
              </a:defRPr>
            </a:lvl2pPr>
            <a:lvl3pPr marL="1371600" marR="0" lvl="2" indent="-228600" algn="l" rtl="0">
              <a:spcBef>
                <a:spcPts val="200"/>
              </a:spcBef>
              <a:spcAft>
                <a:spcPts val="0"/>
              </a:spcAft>
              <a:buClr>
                <a:srgbClr val="0F5494"/>
              </a:buClr>
              <a:buSzPts val="1000"/>
              <a:buFont typeface="Verdana"/>
              <a:buNone/>
              <a:defRPr sz="1000" b="0" i="0" u="none" strike="noStrike" cap="none">
                <a:solidFill>
                  <a:srgbClr val="0F5494"/>
                </a:solidFill>
                <a:latin typeface="Verdana"/>
                <a:ea typeface="Verdana"/>
                <a:cs typeface="Verdana"/>
                <a:sym typeface="Verdan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69" name="Shape 69"/>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70" name="Shape 7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73" name="Shape 73"/>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Verdana"/>
              <a:buNone/>
              <a:defRPr sz="3200" b="0" i="1" u="none" strike="noStrike" cap="none">
                <a:solidFill>
                  <a:srgbClr val="0F5494"/>
                </a:solidFill>
                <a:latin typeface="Verdana"/>
                <a:ea typeface="Verdana"/>
                <a:cs typeface="Verdana"/>
                <a:sym typeface="Verdana"/>
              </a:defRPr>
            </a:lvl1pPr>
            <a:lvl2pPr marR="0" lvl="1" algn="l" rtl="0">
              <a:spcBef>
                <a:spcPts val="560"/>
              </a:spcBef>
              <a:spcAft>
                <a:spcPts val="0"/>
              </a:spcAft>
              <a:buClr>
                <a:srgbClr val="009FBA"/>
              </a:buClr>
              <a:buSzPts val="2800"/>
              <a:buFont typeface="Verdana"/>
              <a:buNone/>
              <a:defRPr sz="2800" b="1" i="0" u="none" strike="noStrike" cap="none">
                <a:solidFill>
                  <a:srgbClr val="0F5494"/>
                </a:solidFill>
                <a:latin typeface="Verdana"/>
                <a:ea typeface="Verdana"/>
                <a:cs typeface="Verdana"/>
                <a:sym typeface="Verdana"/>
              </a:defRPr>
            </a:lvl2pPr>
            <a:lvl3pPr marR="0" lvl="2" algn="l" rtl="0">
              <a:spcBef>
                <a:spcPts val="480"/>
              </a:spcBef>
              <a:spcAft>
                <a:spcPts val="0"/>
              </a:spcAft>
              <a:buClr>
                <a:srgbClr val="0F5494"/>
              </a:buClr>
              <a:buSzPts val="2400"/>
              <a:buFont typeface="Verdana"/>
              <a:buNone/>
              <a:defRPr sz="2400" b="0" i="0" u="none" strike="noStrike" cap="none">
                <a:solidFill>
                  <a:srgbClr val="0F5494"/>
                </a:solidFill>
                <a:latin typeface="Verdana"/>
                <a:ea typeface="Verdana"/>
                <a:cs typeface="Verdana"/>
                <a:sym typeface="Verdan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Verdana"/>
              <a:buNone/>
              <a:defRPr sz="1400" b="0" i="1" u="none" strike="noStrike" cap="none">
                <a:solidFill>
                  <a:srgbClr val="0F5494"/>
                </a:solidFill>
                <a:latin typeface="Verdana"/>
                <a:ea typeface="Verdana"/>
                <a:cs typeface="Verdana"/>
                <a:sym typeface="Verdana"/>
              </a:defRPr>
            </a:lvl1pPr>
            <a:lvl2pPr marL="914400" marR="0" lvl="1" indent="-228600" algn="l" rtl="0">
              <a:spcBef>
                <a:spcPts val="240"/>
              </a:spcBef>
              <a:spcAft>
                <a:spcPts val="0"/>
              </a:spcAft>
              <a:buClr>
                <a:srgbClr val="009FBA"/>
              </a:buClr>
              <a:buSzPts val="1200"/>
              <a:buFont typeface="Verdana"/>
              <a:buNone/>
              <a:defRPr sz="1200" b="1" i="0" u="none" strike="noStrike" cap="none">
                <a:solidFill>
                  <a:srgbClr val="0F5494"/>
                </a:solidFill>
                <a:latin typeface="Verdana"/>
                <a:ea typeface="Verdana"/>
                <a:cs typeface="Verdana"/>
                <a:sym typeface="Verdana"/>
              </a:defRPr>
            </a:lvl2pPr>
            <a:lvl3pPr marL="1371600" marR="0" lvl="2" indent="-228600" algn="l" rtl="0">
              <a:spcBef>
                <a:spcPts val="200"/>
              </a:spcBef>
              <a:spcAft>
                <a:spcPts val="0"/>
              </a:spcAft>
              <a:buClr>
                <a:srgbClr val="0F5494"/>
              </a:buClr>
              <a:buSzPts val="1000"/>
              <a:buFont typeface="Verdana"/>
              <a:buNone/>
              <a:defRPr sz="1000" b="0" i="0" u="none" strike="noStrike" cap="none">
                <a:solidFill>
                  <a:srgbClr val="0F5494"/>
                </a:solidFill>
                <a:latin typeface="Verdana"/>
                <a:ea typeface="Verdana"/>
                <a:cs typeface="Verdana"/>
                <a:sym typeface="Verdan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95288" y="1339850"/>
            <a:ext cx="8229600" cy="9366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80" name="Shape 80"/>
          <p:cNvSpPr txBox="1">
            <a:spLocks noGrp="1"/>
          </p:cNvSpPr>
          <p:nvPr>
            <p:ph type="body" idx="1"/>
          </p:nvPr>
        </p:nvSpPr>
        <p:spPr>
          <a:xfrm rot="5400000">
            <a:off x="2807493" y="142081"/>
            <a:ext cx="3529013" cy="82296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rot="5400000">
            <a:off x="5310188" y="2644776"/>
            <a:ext cx="4681538" cy="207168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86" name="Shape 86"/>
          <p:cNvSpPr txBox="1">
            <a:spLocks noGrp="1"/>
          </p:cNvSpPr>
          <p:nvPr>
            <p:ph type="body" idx="1"/>
          </p:nvPr>
        </p:nvSpPr>
        <p:spPr>
          <a:xfrm rot="5400000">
            <a:off x="1088231" y="646906"/>
            <a:ext cx="4681538" cy="6067425"/>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88" name="Shape 88"/>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89" name="Shape 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F5494"/>
                </a:solidFill>
              </a:defRPr>
            </a:lvl1pPr>
          </a:lstStyle>
          <a:p>
            <a:endParaRPr lang="en-GB" altLang="en-US" dirty="0"/>
          </a:p>
        </p:txBody>
      </p:sp>
      <p:sp>
        <p:nvSpPr>
          <p:cNvPr id="3" name="Footer Placeholder 2"/>
          <p:cNvSpPr>
            <a:spLocks noGrp="1"/>
          </p:cNvSpPr>
          <p:nvPr>
            <p:ph type="ftr" sz="quarter" idx="11"/>
          </p:nvPr>
        </p:nvSpPr>
        <p:spPr/>
        <p:txBody>
          <a:bodyPr/>
          <a:lstStyle>
            <a:lvl1pPr>
              <a:defRPr>
                <a:solidFill>
                  <a:srgbClr val="0F5494"/>
                </a:solidFill>
              </a:defRPr>
            </a:lvl1pPr>
          </a:lstStyle>
          <a:p>
            <a:endParaRPr lang="en-GB" altLang="en-US" dirty="0"/>
          </a:p>
        </p:txBody>
      </p:sp>
      <p:sp>
        <p:nvSpPr>
          <p:cNvPr id="4" name="Slide Number Placeholder 3"/>
          <p:cNvSpPr>
            <a:spLocks noGrp="1"/>
          </p:cNvSpPr>
          <p:nvPr>
            <p:ph type="sldNum" sz="quarter" idx="12"/>
          </p:nvPr>
        </p:nvSpPr>
        <p:spPr/>
        <p:txBody>
          <a:bodyPr/>
          <a:lstStyle>
            <a:lvl1pPr>
              <a:defRPr>
                <a:solidFill>
                  <a:srgbClr val="0F5494"/>
                </a:solidFill>
              </a:defRPr>
            </a:lvl1pPr>
          </a:lstStyle>
          <a:p>
            <a:fld id="{7A38C8BF-13A8-46E7-B133-ABC2D2204FA4}" type="slidenum">
              <a:rPr lang="en-GB" altLang="en-US" smtClean="0"/>
              <a:pPr/>
              <a:t>‹#›</a:t>
            </a:fld>
            <a:endParaRPr lang="en-GB" alt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8897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12/3/18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95288" y="1339850"/>
            <a:ext cx="8229600" cy="9366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1" i="0" u="none" strike="noStrike" cap="none">
                <a:solidFill>
                  <a:srgbClr val="0F5494"/>
                </a:solidFill>
                <a:latin typeface="+mn-lt"/>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dirty="0"/>
          </a:p>
        </p:txBody>
      </p:sp>
      <p:sp>
        <p:nvSpPr>
          <p:cNvPr id="33" name="Shape 33"/>
          <p:cNvSpPr txBox="1">
            <a:spLocks noGrp="1"/>
          </p:cNvSpPr>
          <p:nvPr>
            <p:ph type="body" idx="1"/>
          </p:nvPr>
        </p:nvSpPr>
        <p:spPr>
          <a:xfrm>
            <a:off x="457200" y="2492375"/>
            <a:ext cx="8229600" cy="352901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0F5494"/>
              </a:buClr>
              <a:buSzPts val="2400"/>
              <a:buFont typeface="Verdana"/>
              <a:buChar char="•"/>
              <a:defRPr sz="2400" b="0" i="1" u="none" strike="noStrike" cap="none">
                <a:solidFill>
                  <a:srgbClr val="0F5494"/>
                </a:solidFill>
                <a:latin typeface="+mn-lt"/>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4" name="Shape 34"/>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35" name="Shape 35"/>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36" name="Shape 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1"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1"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1"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1"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1"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1"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1"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1"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9BFFAF1-728D-9641-93CF-2037C7AE6583}" type="datetimeFigureOut">
              <a:rPr lang="en-US" smtClean="0"/>
              <a:pPr/>
              <a:t>12/3/18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Date Placeholder 4"/>
          <p:cNvSpPr>
            <a:spLocks noGrp="1"/>
          </p:cNvSpPr>
          <p:nvPr>
            <p:ph type="dt" sz="half" idx="10"/>
          </p:nvPr>
        </p:nvSpPr>
        <p:spPr/>
        <p:txBody>
          <a:bodyPr/>
          <a:lstStyle/>
          <a:p>
            <a:fld id="{89BFFAF1-728D-9641-93CF-2037C7AE6583}" type="datetimeFigureOut">
              <a:rPr lang="en-US" smtClean="0"/>
              <a:pPr/>
              <a:t>12/3/18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7" name="Date Placeholder 6"/>
          <p:cNvSpPr>
            <a:spLocks noGrp="1"/>
          </p:cNvSpPr>
          <p:nvPr>
            <p:ph type="dt" sz="half" idx="10"/>
          </p:nvPr>
        </p:nvSpPr>
        <p:spPr/>
        <p:txBody>
          <a:bodyPr/>
          <a:lstStyle/>
          <a:p>
            <a:fld id="{89BFFAF1-728D-9641-93CF-2037C7AE6583}" type="datetimeFigureOut">
              <a:rPr lang="en-US" smtClean="0"/>
              <a:pPr/>
              <a:t>12/3/18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Date Placeholder 2"/>
          <p:cNvSpPr>
            <a:spLocks noGrp="1"/>
          </p:cNvSpPr>
          <p:nvPr>
            <p:ph type="dt" sz="half" idx="10"/>
          </p:nvPr>
        </p:nvSpPr>
        <p:spPr/>
        <p:txBody>
          <a:bodyPr/>
          <a:lstStyle/>
          <a:p>
            <a:fld id="{89BFFAF1-728D-9641-93CF-2037C7AE6583}" type="datetimeFigureOut">
              <a:rPr lang="en-US" smtClean="0"/>
              <a:pPr/>
              <a:t>12/3/18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FFAF1-728D-9641-93CF-2037C7AE6583}" type="datetimeFigureOut">
              <a:rPr lang="en-US" smtClean="0"/>
              <a:pPr/>
              <a:t>12/3/18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BFFAF1-728D-9641-93CF-2037C7AE6583}" type="datetimeFigureOut">
              <a:rPr lang="en-US" smtClean="0"/>
              <a:pPr/>
              <a:t>12/3/18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BFFAF1-728D-9641-93CF-2037C7AE6583}" type="datetimeFigureOut">
              <a:rPr lang="en-US" smtClean="0"/>
              <a:pPr/>
              <a:t>12/3/18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1"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FFAF1-728D-9641-93CF-2037C7AE6583}" type="datetimeFigureOut">
              <a:rPr lang="en-US" smtClean="0"/>
              <a:pPr/>
              <a:t>12/3/18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C2D3C-B766-FE48-B712-DEF16662B541}"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95288" y="1339850"/>
            <a:ext cx="8229600" cy="9366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dirty="0"/>
          </a:p>
        </p:txBody>
      </p:sp>
      <p:sp>
        <p:nvSpPr>
          <p:cNvPr id="11" name="Shape 11"/>
          <p:cNvSpPr txBox="1">
            <a:spLocks noGrp="1"/>
          </p:cNvSpPr>
          <p:nvPr>
            <p:ph type="body" idx="1"/>
          </p:nvPr>
        </p:nvSpPr>
        <p:spPr>
          <a:xfrm>
            <a:off x="457200" y="2492375"/>
            <a:ext cx="8229600" cy="352901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400" b="1" i="0" u="none" strike="noStrike" cap="none">
                <a:solidFill>
                  <a:srgbClr val="0F5494"/>
                </a:solidFill>
                <a:latin typeface="Arial"/>
                <a:ea typeface="Arial"/>
                <a:cs typeface="Arial"/>
                <a:sym typeface="Arial"/>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F5494"/>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F5494"/>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F5494"/>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F5494"/>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F5494"/>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F5494"/>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F5494"/>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F5494"/>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F5494"/>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
        <p:nvSpPr>
          <p:cNvPr id="15" name="Shape 15"/>
          <p:cNvSpPr/>
          <p:nvPr/>
        </p:nvSpPr>
        <p:spPr>
          <a:xfrm>
            <a:off x="0" y="0"/>
            <a:ext cx="9144000" cy="957263"/>
          </a:xfrm>
          <a:prstGeom prst="rect">
            <a:avLst/>
          </a:prstGeom>
          <a:solidFill>
            <a:srgbClr val="0F5494"/>
          </a:solidFill>
          <a:ln w="9525" cap="flat" cmpd="sng">
            <a:solidFill>
              <a:srgbClr val="0F5494"/>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Verdana"/>
              <a:ea typeface="Verdana"/>
              <a:cs typeface="Verdana"/>
              <a:sym typeface="Verdana"/>
            </a:endParaRPr>
          </a:p>
        </p:txBody>
      </p:sp>
      <p:sp>
        <p:nvSpPr>
          <p:cNvPr id="16" name="Shape 16"/>
          <p:cNvSpPr/>
          <p:nvPr/>
        </p:nvSpPr>
        <p:spPr>
          <a:xfrm>
            <a:off x="4262438" y="6659563"/>
            <a:ext cx="611187" cy="198437"/>
          </a:xfrm>
          <a:prstGeom prst="rect">
            <a:avLst/>
          </a:prstGeom>
          <a:solidFill>
            <a:srgbClr val="133176"/>
          </a:solidFill>
          <a:ln w="9525" cap="flat" cmpd="sng">
            <a:solidFill>
              <a:srgbClr val="133176"/>
            </a:solidFill>
            <a:prstDash val="solid"/>
            <a:round/>
            <a:headEnd type="none" w="med" len="med"/>
            <a:tailEnd type="none" w="med" len="med"/>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F5494"/>
              </a:solidFill>
              <a:latin typeface="Verdana"/>
              <a:ea typeface="Verdana"/>
              <a:cs typeface="Verdana"/>
              <a:sym typeface="Verdana"/>
            </a:endParaRPr>
          </a:p>
        </p:txBody>
      </p:sp>
      <p:pic>
        <p:nvPicPr>
          <p:cNvPr id="17" name="Shape 17" descr="LOGO CE_Vertical_EN_NEG_quadri_HR"/>
          <p:cNvPicPr preferRelativeResize="0"/>
          <p:nvPr/>
        </p:nvPicPr>
        <p:blipFill rotWithShape="1">
          <a:blip r:embed="rId11">
            <a:alphaModFix/>
          </a:blip>
          <a:srcRect/>
          <a:stretch/>
        </p:blipFill>
        <p:spPr>
          <a:xfrm>
            <a:off x="3957638" y="258763"/>
            <a:ext cx="1436687" cy="10048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11.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df"/></Relationships>
</file>

<file path=ppt/slides/_rels/slide10.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s://www.force11.org/node/6062" TargetMode="External"/><Relationship Id="rId6"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 Id="rId3" Type="http://schemas.openxmlformats.org/officeDocument/2006/relationships/hyperlink" Target="https://commons.wikimedia.org/wiki/File:FAIR_data_principles.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bit.ly/EC_H2020_RDM_Guidance" TargetMode="External"/><Relationship Id="rId6" Type="http://schemas.openxmlformats.org/officeDocument/2006/relationships/hyperlink" Target="http://bit.ly/EC_H2020_OpenData_Infographic"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49.jpeg"/><Relationship Id="rId1" Type="http://schemas.openxmlformats.org/officeDocument/2006/relationships/slideLayout" Target="../slideLayouts/slideLayout19.xml"/><Relationship Id="rId2"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bit.ly/codata-fundamental-constants" TargetMode="External"/><Relationship Id="rId6" Type="http://schemas.openxmlformats.org/officeDocument/2006/relationships/hyperlink" Target="http://iopscience.iop.org/article/10.1088/1681-7575/aa950a/pdf" TargetMode="Externa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0.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56.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9" Type="http://schemas.openxmlformats.org/officeDocument/2006/relationships/image" Target="../media/image12.jpeg"/><Relationship Id="rId20" Type="http://schemas.openxmlformats.org/officeDocument/2006/relationships/image" Target="../media/image23.jpeg"/><Relationship Id="rId21" Type="http://schemas.openxmlformats.org/officeDocument/2006/relationships/image" Target="../media/image24.png"/><Relationship Id="rId22" Type="http://schemas.openxmlformats.org/officeDocument/2006/relationships/image" Target="../media/image25.jpeg"/><Relationship Id="rId23" Type="http://schemas.openxmlformats.org/officeDocument/2006/relationships/image" Target="../media/image26.jpeg"/><Relationship Id="rId24" Type="http://schemas.openxmlformats.org/officeDocument/2006/relationships/image" Target="../media/image27.jpeg"/><Relationship Id="rId25" Type="http://schemas.openxmlformats.org/officeDocument/2006/relationships/image" Target="../media/image28.png"/><Relationship Id="rId26" Type="http://schemas.openxmlformats.org/officeDocument/2006/relationships/image" Target="../media/image29.jpeg"/><Relationship Id="rId27" Type="http://schemas.openxmlformats.org/officeDocument/2006/relationships/image" Target="../media/image30.jpeg"/><Relationship Id="rId10" Type="http://schemas.openxmlformats.org/officeDocument/2006/relationships/image" Target="../media/image13.jpeg"/><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png"/><Relationship Id="rId15" Type="http://schemas.openxmlformats.org/officeDocument/2006/relationships/image" Target="../media/image18.jpeg"/><Relationship Id="rId16" Type="http://schemas.openxmlformats.org/officeDocument/2006/relationships/image" Target="../media/image19.jpeg"/><Relationship Id="rId17" Type="http://schemas.openxmlformats.org/officeDocument/2006/relationships/image" Target="../media/image20.jpeg"/><Relationship Id="rId18" Type="http://schemas.openxmlformats.org/officeDocument/2006/relationships/image" Target="../media/image21.jpeg"/><Relationship Id="rId1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dataintegration.codata.org/" TargetMode="External"/><Relationship Id="rId6" Type="http://schemas.openxmlformats.org/officeDocument/2006/relationships/hyperlink" Target="http://bit.ly/codata-ddi-dagstuhl" TargetMode="External"/><Relationship Id="rId7" Type="http://schemas.openxmlformats.org/officeDocument/2006/relationships/image" Target="../media/image5.png"/><Relationship Id="rId8"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s://council.science/" TargetMode="External"/><Relationship Id="rId6" Type="http://schemas.openxmlformats.org/officeDocument/2006/relationships/image" Target="../media/image59.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60.jpe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1" Type="http://schemas.microsoft.com/office/2007/relationships/diagramDrawing" Target="../diagrams/drawing3.xml"/><Relationship Id="rId12"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3.pdf"/><Relationship Id="rId3" Type="http://schemas.openxmlformats.org/officeDocument/2006/relationships/image" Target="../media/image6.png"/><Relationship Id="rId4" Type="http://schemas.openxmlformats.org/officeDocument/2006/relationships/hyperlink" Target="http://www.codata.org/nanomaterials" TargetMode="External"/><Relationship Id="rId5" Type="http://schemas.openxmlformats.org/officeDocument/2006/relationships/hyperlink" Target="http://dx.doi.org/10.5281/zenodo.56720" TargetMode="External"/><Relationship Id="rId6" Type="http://schemas.openxmlformats.org/officeDocument/2006/relationships/hyperlink" Target="http://www.futurenanoneeds.eu/" TargetMode="Externa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s>
</file>

<file path=ppt/slides/_rels/slide35.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www.codata.org/strategic-initiatives/international-data-policy-committee" TargetMode="External"/><Relationship Id="rId6" Type="http://schemas.openxmlformats.org/officeDocument/2006/relationships/hyperlink" Target="http://dataintegration.codata.org" TargetMode="External"/><Relationship Id="rId7" Type="http://schemas.openxmlformats.org/officeDocument/2006/relationships/hyperlink" Target="http://www.codata.org/strategic-initiatives/african-open-science" TargetMode="External"/><Relationship Id="rId8" Type="http://schemas.openxmlformats.org/officeDocument/2006/relationships/hyperlink" Target="https://doi.org/10.5281/zenodo.1407488" TargetMode="External"/><Relationship Id="rId9" Type="http://schemas.openxmlformats.org/officeDocument/2006/relationships/hyperlink" Target="http://www.codata.org/working-groups/research-data-science-summer-schools" TargetMode="External"/><Relationship Id="rId10"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68.jpe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s://vimeo.com/299263596" TargetMode="External"/><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s://www.scidatacon.org/IDW2018/sessions/232/paper/825/" TargetMode="External"/><Relationship Id="rId6" Type="http://schemas.openxmlformats.org/officeDocument/2006/relationships/hyperlink" Target="https://w3c.github.io/dxwg/dcat/%23profiles" TargetMode="External"/><Relationship Id="rId7" Type="http://schemas.openxmlformats.org/officeDocument/2006/relationships/hyperlink" Target="https://github.com/w3c/dxwg/issues/75" TargetMode="External"/><Relationship Id="rId8" Type="http://schemas.openxmlformats.org/officeDocument/2006/relationships/image" Target="../media/image5.png"/><Relationship Id="rId9" Type="http://schemas.openxmlformats.org/officeDocument/2006/relationships/image" Target="../media/image58.png"/><Relationship Id="rId10"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72.jpeg"/><Relationship Id="rId6" Type="http://schemas.openxmlformats.org/officeDocument/2006/relationships/hyperlink" Target="https://ddi-alliance.atlassian.net/wiki/spaces/DDI4/pages/433553433/Interoperability+of+Metadata+Standards+in+Cross-Domain+Science+Health+and+Social+Science+Applications"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codata.org" TargetMode="External"/><Relationship Id="rId5" Type="http://schemas.openxmlformats.org/officeDocument/2006/relationships/hyperlink" Target="http://lists.codata.org/mailman/listinfo/codata-international_lists.codata.org"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df"/></Relationships>
</file>

<file path=ppt/slides/_rels/slide6.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27.jpeg"/><Relationship Id="rId6" Type="http://schemas.openxmlformats.org/officeDocument/2006/relationships/image" Target="../media/image33.jpeg"/><Relationship Id="rId7"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20.jpeg"/><Relationship Id="rId13"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dx.doi.org/10.5281/zenodo.27872" TargetMode="External"/><Relationship Id="rId6" Type="http://schemas.openxmlformats.org/officeDocument/2006/relationships/hyperlink" Target="http://www.science-international.org/%23accord" TargetMode="External"/><Relationship Id="rId7" Type="http://schemas.openxmlformats.org/officeDocument/2006/relationships/hyperlink" Target="http://dx.doi.org/10.5281/zenodo.33830" TargetMode="External"/><Relationship Id="rId8" Type="http://schemas.openxmlformats.org/officeDocument/2006/relationships/hyperlink" Target="https://doi.org/10.5281/zenodo.162241" TargetMode="External"/><Relationship Id="rId9" Type="http://schemas.openxmlformats.org/officeDocument/2006/relationships/hyperlink" Target="https://doi.org/10.1787/302b12bb-en" TargetMode="External"/><Relationship Id="rId10"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6.png"/><Relationship Id="rId5" Type="http://schemas.openxmlformats.org/officeDocument/2006/relationships/hyperlink" Target="http://bit.ly/opendata-bigdata" TargetMode="External"/><Relationship Id="rId6" Type="http://schemas.openxmlformats.org/officeDocument/2006/relationships/hyperlink" Target="https://doi.org/10.2777/1524"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Making FAIR Data a Reality… and the Challenges of Interoperability and Reusability</a:t>
            </a:r>
            <a:endParaRPr lang="en-US" sz="2800" dirty="0" smtClean="0"/>
          </a:p>
        </p:txBody>
      </p:sp>
      <p:sp>
        <p:nvSpPr>
          <p:cNvPr id="3" name="Subtitle 2"/>
          <p:cNvSpPr>
            <a:spLocks noGrp="1"/>
          </p:cNvSpPr>
          <p:nvPr>
            <p:ph type="subTitle" idx="1"/>
          </p:nvPr>
        </p:nvSpPr>
        <p:spPr>
          <a:xfrm>
            <a:off x="1371600" y="4167848"/>
            <a:ext cx="6400800" cy="1752600"/>
          </a:xfrm>
        </p:spPr>
        <p:txBody>
          <a:bodyPr>
            <a:noAutofit/>
          </a:bodyPr>
          <a:lstStyle/>
          <a:p>
            <a:r>
              <a:rPr lang="en-US" sz="1800" dirty="0" smtClean="0">
                <a:solidFill>
                  <a:schemeClr val="tx1">
                    <a:lumMod val="65000"/>
                    <a:lumOff val="35000"/>
                  </a:schemeClr>
                </a:solidFill>
              </a:rPr>
              <a:t>Simon Hodson, Exec</a:t>
            </a:r>
            <a:r>
              <a:rPr lang="fr-FR" sz="1800" dirty="0" err="1" smtClean="0">
                <a:solidFill>
                  <a:schemeClr val="tx1">
                    <a:lumMod val="65000"/>
                    <a:lumOff val="35000"/>
                  </a:schemeClr>
                </a:solidFill>
              </a:rPr>
              <a:t>utive</a:t>
            </a:r>
            <a:r>
              <a:rPr lang="fr-FR" sz="1800" dirty="0" smtClean="0">
                <a:solidFill>
                  <a:schemeClr val="tx1">
                    <a:lumMod val="65000"/>
                    <a:lumOff val="35000"/>
                  </a:schemeClr>
                </a:solidFill>
              </a:rPr>
              <a:t> </a:t>
            </a:r>
            <a:r>
              <a:rPr lang="fr-FR" sz="1800" dirty="0" err="1" smtClean="0">
                <a:solidFill>
                  <a:schemeClr val="tx1">
                    <a:lumMod val="65000"/>
                    <a:lumOff val="35000"/>
                  </a:schemeClr>
                </a:solidFill>
              </a:rPr>
              <a:t>Director</a:t>
            </a:r>
            <a:r>
              <a:rPr lang="fr-FR" sz="1800" dirty="0" smtClean="0">
                <a:solidFill>
                  <a:schemeClr val="tx1">
                    <a:lumMod val="65000"/>
                    <a:lumOff val="35000"/>
                  </a:schemeClr>
                </a:solidFill>
              </a:rPr>
              <a:t>, CODATA</a:t>
            </a:r>
          </a:p>
          <a:p>
            <a:r>
              <a:rPr lang="fr-FR" sz="1800" dirty="0" err="1" smtClean="0">
                <a:solidFill>
                  <a:schemeClr val="tx1">
                    <a:lumMod val="65000"/>
                    <a:lumOff val="35000"/>
                  </a:schemeClr>
                </a:solidFill>
              </a:rPr>
              <a:t>www.codata.org</a:t>
            </a:r>
            <a:endParaRPr lang="fr-FR" sz="1800" dirty="0" smtClean="0">
              <a:solidFill>
                <a:schemeClr val="tx1">
                  <a:lumMod val="65000"/>
                  <a:lumOff val="35000"/>
                </a:schemeClr>
              </a:solidFill>
            </a:endParaRPr>
          </a:p>
        </p:txBody>
      </p:sp>
      <p:pic>
        <p:nvPicPr>
          <p:cNvPr id="4" name="Picture 3" descr="codatalogo-ungrouped.eps"/>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4467" y="-1264"/>
            <a:ext cx="2321591" cy="1800000"/>
          </a:xfrm>
          <a:prstGeom prst="rect">
            <a:avLst/>
          </a:prstGeom>
        </p:spPr>
      </p:pic>
      <p:sp>
        <p:nvSpPr>
          <p:cNvPr id="5" name="TextBox 4"/>
          <p:cNvSpPr txBox="1"/>
          <p:nvPr/>
        </p:nvSpPr>
        <p:spPr>
          <a:xfrm>
            <a:off x="2326058" y="194436"/>
            <a:ext cx="6611116" cy="1077218"/>
          </a:xfrm>
          <a:prstGeom prst="rect">
            <a:avLst/>
          </a:prstGeom>
          <a:noFill/>
        </p:spPr>
        <p:txBody>
          <a:bodyPr wrap="square" rtlCol="0">
            <a:spAutoFit/>
          </a:bodyPr>
          <a:lstStyle/>
          <a:p>
            <a:pPr algn="r"/>
            <a:r>
              <a:rPr lang="en-US" sz="1600" dirty="0" smtClean="0"/>
              <a:t>European DDI User </a:t>
            </a:r>
            <a:r>
              <a:rPr lang="en-US" sz="1600" dirty="0" smtClean="0"/>
              <a:t>Conference</a:t>
            </a:r>
          </a:p>
          <a:p>
            <a:pPr algn="r"/>
            <a:r>
              <a:rPr lang="en-US" sz="1600" dirty="0" smtClean="0"/>
              <a:t>Headquarter of Leibniz </a:t>
            </a:r>
            <a:r>
              <a:rPr lang="en-US" sz="1600" dirty="0" smtClean="0"/>
              <a:t>Association</a:t>
            </a:r>
          </a:p>
          <a:p>
            <a:pPr algn="r"/>
            <a:r>
              <a:rPr lang="en-US" sz="1600" dirty="0" smtClean="0"/>
              <a:t>Berlin, Germany</a:t>
            </a:r>
          </a:p>
          <a:p>
            <a:pPr algn="r"/>
            <a:r>
              <a:rPr lang="en-US" sz="1600" dirty="0" smtClean="0"/>
              <a:t>4 December 2018</a:t>
            </a:r>
            <a:endParaRPr lang="en-US" sz="1600" dirty="0" smtClean="0"/>
          </a:p>
        </p:txBody>
      </p:sp>
      <p:pic>
        <p:nvPicPr>
          <p:cNvPr id="6" name="Picture 5" descr="cc-by.png"/>
          <p:cNvPicPr>
            <a:picLocks noChangeAspect="1"/>
          </p:cNvPicPr>
          <p:nvPr/>
        </p:nvPicPr>
        <p:blipFill>
          <a:blip r:embed="rId5"/>
          <a:stretch>
            <a:fillRect/>
          </a:stretch>
        </p:blipFill>
        <p:spPr>
          <a:xfrm>
            <a:off x="6966085" y="6096000"/>
            <a:ext cx="2177915" cy="762000"/>
          </a:xfrm>
          <a:prstGeom prst="rect">
            <a:avLst/>
          </a:prstGeom>
        </p:spPr>
      </p:pic>
      <p:pic>
        <p:nvPicPr>
          <p:cNvPr id="8" name="Picture 7" descr="ISC-Logo.png"/>
          <p:cNvPicPr>
            <a:picLocks noChangeAspect="1"/>
          </p:cNvPicPr>
          <p:nvPr/>
        </p:nvPicPr>
        <p:blipFill>
          <a:blip r:embed="rId6"/>
          <a:stretch>
            <a:fillRect/>
          </a:stretch>
        </p:blipFill>
        <p:spPr>
          <a:xfrm>
            <a:off x="4467" y="5622517"/>
            <a:ext cx="3757361" cy="123548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636567" y="98211"/>
            <a:ext cx="7688274" cy="523220"/>
          </a:xfrm>
          <a:prstGeom prst="rect">
            <a:avLst/>
          </a:prstGeom>
          <a:noFill/>
        </p:spPr>
        <p:txBody>
          <a:bodyPr wrap="square" rtlCol="0">
            <a:spAutoFit/>
          </a:bodyPr>
          <a:lstStyle/>
          <a:p>
            <a:pPr lvl="0" algn="ctr"/>
            <a:r>
              <a:rPr lang="en-US" sz="2800" b="1" kern="0" dirty="0" smtClean="0">
                <a:solidFill>
                  <a:srgbClr val="1F497D"/>
                </a:solidFill>
              </a:rPr>
              <a:t>Emerging Policy Consensus? FAIR Data</a:t>
            </a:r>
          </a:p>
        </p:txBody>
      </p:sp>
      <p:sp>
        <p:nvSpPr>
          <p:cNvPr id="11" name="TextBox 10"/>
          <p:cNvSpPr txBox="1"/>
          <p:nvPr/>
        </p:nvSpPr>
        <p:spPr>
          <a:xfrm>
            <a:off x="215453" y="1222169"/>
            <a:ext cx="8650003" cy="3323987"/>
          </a:xfrm>
          <a:prstGeom prst="rect">
            <a:avLst/>
          </a:prstGeom>
          <a:noFill/>
        </p:spPr>
        <p:txBody>
          <a:bodyPr wrap="square" rtlCol="0">
            <a:spAutoFit/>
          </a:bodyPr>
          <a:lstStyle/>
          <a:p>
            <a:pPr marL="342900" indent="-342900">
              <a:spcAft>
                <a:spcPts val="600"/>
              </a:spcAft>
              <a:buFont typeface="Arial"/>
              <a:buChar char="•"/>
            </a:pPr>
            <a:r>
              <a:rPr lang="en-US" b="1" dirty="0" smtClean="0">
                <a:solidFill>
                  <a:schemeClr val="tx1">
                    <a:lumMod val="75000"/>
                    <a:lumOff val="25000"/>
                  </a:schemeClr>
                </a:solidFill>
              </a:rPr>
              <a:t>FAIR Data </a:t>
            </a:r>
            <a:r>
              <a:rPr lang="en-US" dirty="0" smtClean="0">
                <a:solidFill>
                  <a:schemeClr val="tx1">
                    <a:lumMod val="75000"/>
                    <a:lumOff val="25000"/>
                  </a:schemeClr>
                </a:solidFill>
              </a:rPr>
              <a:t>(see original guiding principles at </a:t>
            </a:r>
            <a:r>
              <a:rPr lang="en-US" dirty="0" smtClean="0">
                <a:solidFill>
                  <a:schemeClr val="tx1">
                    <a:lumMod val="75000"/>
                    <a:lumOff val="25000"/>
                  </a:schemeClr>
                </a:solidFill>
                <a:hlinkClick r:id="rId5"/>
              </a:rPr>
              <a:t>https://www.force11.org/node/6062</a:t>
            </a:r>
            <a:r>
              <a:rPr lang="en-US" dirty="0" smtClean="0">
                <a:solidFill>
                  <a:schemeClr val="tx1">
                    <a:lumMod val="75000"/>
                    <a:lumOff val="25000"/>
                  </a:schemeClr>
                </a:solidFill>
              </a:rPr>
              <a:t>  </a:t>
            </a:r>
            <a:endParaRPr lang="en-US" b="1" dirty="0" smtClean="0">
              <a:solidFill>
                <a:schemeClr val="tx1">
                  <a:lumMod val="75000"/>
                  <a:lumOff val="25000"/>
                </a:schemeClr>
              </a:solidFill>
            </a:endParaRPr>
          </a:p>
          <a:p>
            <a:pPr marL="800100" lvl="1" indent="-342900">
              <a:spcAft>
                <a:spcPts val="600"/>
              </a:spcAft>
              <a:buFont typeface="Arial"/>
              <a:buChar char="•"/>
            </a:pPr>
            <a:r>
              <a:rPr lang="en-US" b="1" dirty="0" smtClean="0">
                <a:solidFill>
                  <a:schemeClr val="tx1">
                    <a:lumMod val="75000"/>
                    <a:lumOff val="25000"/>
                  </a:schemeClr>
                </a:solidFill>
              </a:rPr>
              <a:t>Findable:</a:t>
            </a:r>
            <a:r>
              <a:rPr lang="en-US" dirty="0" smtClean="0">
                <a:solidFill>
                  <a:schemeClr val="tx1">
                    <a:lumMod val="75000"/>
                    <a:lumOff val="25000"/>
                  </a:schemeClr>
                </a:solidFill>
              </a:rPr>
              <a:t> have sufficiently rich metadata and a unique and persistent identifier.</a:t>
            </a:r>
          </a:p>
          <a:p>
            <a:pPr marL="800100" lvl="1" indent="-342900">
              <a:spcAft>
                <a:spcPts val="600"/>
              </a:spcAft>
              <a:buFont typeface="Arial"/>
              <a:buChar char="•"/>
            </a:pPr>
            <a:r>
              <a:rPr lang="en-US" b="1" dirty="0" smtClean="0">
                <a:solidFill>
                  <a:schemeClr val="tx1">
                    <a:lumMod val="75000"/>
                    <a:lumOff val="25000"/>
                  </a:schemeClr>
                </a:solidFill>
              </a:rPr>
              <a:t>Accessible: </a:t>
            </a:r>
            <a:r>
              <a:rPr lang="en-US" dirty="0" smtClean="0">
                <a:solidFill>
                  <a:schemeClr val="tx1">
                    <a:lumMod val="75000"/>
                    <a:lumOff val="25000"/>
                  </a:schemeClr>
                </a:solidFill>
              </a:rPr>
              <a:t>retrievable by humans and machines through a standard protocol; open and free by default; authentication and authorization where necessary.</a:t>
            </a:r>
          </a:p>
          <a:p>
            <a:pPr marL="800100" lvl="1" indent="-342900">
              <a:spcAft>
                <a:spcPts val="600"/>
              </a:spcAft>
              <a:buFont typeface="Arial"/>
              <a:buChar char="•"/>
            </a:pPr>
            <a:r>
              <a:rPr lang="en-US" b="1" dirty="0" smtClean="0">
                <a:solidFill>
                  <a:schemeClr val="tx1">
                    <a:lumMod val="75000"/>
                    <a:lumOff val="25000"/>
                  </a:schemeClr>
                </a:solidFill>
              </a:rPr>
              <a:t>Interoperable: </a:t>
            </a:r>
            <a:r>
              <a:rPr lang="en-US" dirty="0" smtClean="0">
                <a:solidFill>
                  <a:schemeClr val="tx1">
                    <a:lumMod val="75000"/>
                    <a:lumOff val="25000"/>
                  </a:schemeClr>
                </a:solidFill>
              </a:rPr>
              <a:t>metadata use a ‘formal, accessible, shared, and broadly applicable language for knowledge representation’.</a:t>
            </a:r>
            <a:endParaRPr lang="en-US" b="1" dirty="0" smtClean="0">
              <a:solidFill>
                <a:schemeClr val="tx1">
                  <a:lumMod val="75000"/>
                  <a:lumOff val="25000"/>
                </a:schemeClr>
              </a:solidFill>
            </a:endParaRPr>
          </a:p>
          <a:p>
            <a:pPr marL="800100" lvl="1" indent="-342900">
              <a:spcAft>
                <a:spcPts val="600"/>
              </a:spcAft>
              <a:buFont typeface="Arial"/>
              <a:buChar char="•"/>
            </a:pPr>
            <a:r>
              <a:rPr lang="en-US" b="1" dirty="0" smtClean="0">
                <a:solidFill>
                  <a:schemeClr val="tx1">
                    <a:lumMod val="75000"/>
                    <a:lumOff val="25000"/>
                  </a:schemeClr>
                </a:solidFill>
              </a:rPr>
              <a:t>Reusable: </a:t>
            </a:r>
            <a:r>
              <a:rPr lang="en-US" dirty="0" smtClean="0">
                <a:solidFill>
                  <a:schemeClr val="tx1">
                    <a:lumMod val="75000"/>
                    <a:lumOff val="25000"/>
                  </a:schemeClr>
                </a:solidFill>
              </a:rPr>
              <a:t>metadata provide rich and accurate information; clear usage license; detailed provenance.</a:t>
            </a:r>
            <a:endParaRPr lang="en-US" b="1" dirty="0" smtClean="0">
              <a:solidFill>
                <a:schemeClr val="tx1">
                  <a:lumMod val="75000"/>
                  <a:lumOff val="25000"/>
                </a:schemeClr>
              </a:solidFill>
            </a:endParaRPr>
          </a:p>
          <a:p>
            <a:pPr marL="342900" indent="-342900">
              <a:spcAft>
                <a:spcPts val="600"/>
              </a:spcAft>
            </a:pPr>
            <a:endParaRPr lang="en-US" b="1" dirty="0" smtClean="0">
              <a:solidFill>
                <a:schemeClr val="tx1">
                  <a:lumMod val="75000"/>
                  <a:lumOff val="25000"/>
                </a:schemeClr>
              </a:solidFill>
            </a:endParaRPr>
          </a:p>
          <a:p>
            <a:pPr marL="342900" indent="-342900">
              <a:spcAft>
                <a:spcPts val="600"/>
              </a:spcAft>
            </a:pPr>
            <a:endParaRPr lang="en-US" dirty="0" smtClean="0">
              <a:solidFill>
                <a:schemeClr val="tx1">
                  <a:lumMod val="75000"/>
                  <a:lumOff val="25000"/>
                </a:schemeClr>
              </a:solidFill>
            </a:endParaRPr>
          </a:p>
        </p:txBody>
      </p:sp>
      <p:pic>
        <p:nvPicPr>
          <p:cNvPr id="6" name="Picture 5" descr="FAIR_data_principles-Reduced.jpg"/>
          <p:cNvPicPr>
            <a:picLocks noChangeAspect="1"/>
          </p:cNvPicPr>
          <p:nvPr/>
        </p:nvPicPr>
        <p:blipFill>
          <a:blip r:embed="rId6"/>
          <a:stretch>
            <a:fillRect/>
          </a:stretch>
        </p:blipFill>
        <p:spPr>
          <a:xfrm>
            <a:off x="910505" y="4406732"/>
            <a:ext cx="7224149" cy="2451268"/>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395288" y="1339851"/>
            <a:ext cx="8229600" cy="793006"/>
          </a:xfrm>
        </p:spPr>
        <p:txBody>
          <a:bodyPr/>
          <a:lstStyle/>
          <a:p>
            <a:pPr algn="ctr"/>
            <a:r>
              <a:rPr lang="en-GB" sz="3200" dirty="0" smtClean="0">
                <a:latin typeface="+mn-lt"/>
                <a:ea typeface="Arial Unicode MS" panose="020B0604020202020204" pitchFamily="34" charset="-128"/>
                <a:cs typeface="Arial Unicode MS" panose="020B0604020202020204" pitchFamily="34" charset="-128"/>
              </a:rPr>
              <a:t>What is FAIR?</a:t>
            </a:r>
            <a:endParaRPr lang="en-GB" sz="3200" dirty="0">
              <a:latin typeface="+mn-lt"/>
              <a:ea typeface="Arial Unicode MS" panose="020B0604020202020204" pitchFamily="34" charset="-128"/>
              <a:cs typeface="Arial Unicode MS" panose="020B0604020202020204" pitchFamily="34" charset="-128"/>
            </a:endParaRPr>
          </a:p>
        </p:txBody>
      </p:sp>
      <p:sp>
        <p:nvSpPr>
          <p:cNvPr id="7" name="Text Placeholder 6"/>
          <p:cNvSpPr>
            <a:spLocks noGrp="1"/>
          </p:cNvSpPr>
          <p:nvPr>
            <p:ph type="body" idx="1"/>
          </p:nvPr>
        </p:nvSpPr>
        <p:spPr>
          <a:xfrm>
            <a:off x="564332" y="2492896"/>
            <a:ext cx="8040115" cy="3529013"/>
          </a:xfrm>
        </p:spPr>
        <p:txBody>
          <a:bodyPr/>
          <a:lstStyle/>
          <a:p>
            <a:pPr marL="0" indent="0" algn="ctr">
              <a:buNone/>
            </a:pPr>
            <a:r>
              <a:rPr lang="en-GB" dirty="0">
                <a:latin typeface="+mn-lt"/>
                <a:ea typeface="Arial Unicode MS" panose="020B0604020202020204" pitchFamily="34" charset="-128"/>
                <a:cs typeface="Arial Unicode MS" panose="020B0604020202020204" pitchFamily="34" charset="-128"/>
              </a:rPr>
              <a:t>A set of principles </a:t>
            </a:r>
            <a:r>
              <a:rPr lang="en-GB" dirty="0" smtClean="0">
                <a:latin typeface="+mn-lt"/>
                <a:ea typeface="Arial Unicode MS" panose="020B0604020202020204" pitchFamily="34" charset="-128"/>
                <a:cs typeface="Arial Unicode MS" panose="020B0604020202020204" pitchFamily="34" charset="-128"/>
              </a:rPr>
              <a:t>that describe the attributes </a:t>
            </a:r>
            <a:r>
              <a:rPr lang="en-GB" dirty="0">
                <a:latin typeface="+mn-lt"/>
                <a:ea typeface="Arial Unicode MS" panose="020B0604020202020204" pitchFamily="34" charset="-128"/>
                <a:cs typeface="Arial Unicode MS" panose="020B0604020202020204" pitchFamily="34" charset="-128"/>
              </a:rPr>
              <a:t>data </a:t>
            </a:r>
            <a:r>
              <a:rPr lang="en-GB" dirty="0" smtClean="0">
                <a:latin typeface="+mn-lt"/>
                <a:ea typeface="Arial Unicode MS" panose="020B0604020202020204" pitchFamily="34" charset="-128"/>
                <a:cs typeface="Arial Unicode MS" panose="020B0604020202020204" pitchFamily="34" charset="-128"/>
              </a:rPr>
              <a:t>need to have to enable and enhance </a:t>
            </a:r>
            <a:r>
              <a:rPr lang="en-GB" dirty="0">
                <a:latin typeface="+mn-lt"/>
                <a:ea typeface="Arial Unicode MS" panose="020B0604020202020204" pitchFamily="34" charset="-128"/>
                <a:cs typeface="Arial Unicode MS" panose="020B0604020202020204" pitchFamily="34" charset="-128"/>
              </a:rPr>
              <a:t>reuse, </a:t>
            </a:r>
            <a:r>
              <a:rPr lang="en-GB" b="1" dirty="0">
                <a:latin typeface="+mn-lt"/>
                <a:ea typeface="Arial Unicode MS" panose="020B0604020202020204" pitchFamily="34" charset="-128"/>
                <a:cs typeface="Arial Unicode MS" panose="020B0604020202020204" pitchFamily="34" charset="-128"/>
              </a:rPr>
              <a:t>by humans and machines </a:t>
            </a:r>
          </a:p>
          <a:p>
            <a:endParaRPr lang="en-GB" dirty="0">
              <a:latin typeface="+mn-lt"/>
            </a:endParaRP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pPr marL="0" lvl="0" indent="0">
                <a:spcBef>
                  <a:spcPts val="0"/>
                </a:spcBef>
                <a:spcAft>
                  <a:spcPts val="0"/>
                </a:spcAft>
                <a:buNone/>
              </a:pPr>
              <a:t>11</a:t>
            </a:fld>
            <a:endParaRPr lang="en-GB" dirty="0"/>
          </a:p>
        </p:txBody>
      </p:sp>
      <p:pic>
        <p:nvPicPr>
          <p:cNvPr id="9" name="Picture 8"/>
          <p:cNvPicPr/>
          <p:nvPr/>
        </p:nvPicPr>
        <p:blipFill>
          <a:blip r:embed="rId2"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067944" y="4653136"/>
            <a:ext cx="4789914" cy="1430611"/>
          </a:xfrm>
          <a:prstGeom prst="rect">
            <a:avLst/>
          </a:prstGeom>
        </p:spPr>
      </p:pic>
      <p:sp>
        <p:nvSpPr>
          <p:cNvPr id="10" name="Rectangle 9"/>
          <p:cNvSpPr/>
          <p:nvPr/>
        </p:nvSpPr>
        <p:spPr>
          <a:xfrm>
            <a:off x="5796136" y="6083747"/>
            <a:ext cx="2598788" cy="276999"/>
          </a:xfrm>
          <a:prstGeom prst="rect">
            <a:avLst/>
          </a:prstGeom>
        </p:spPr>
        <p:txBody>
          <a:bodyPr wrap="none">
            <a:spAutoFit/>
          </a:bodyPr>
          <a:lstStyle/>
          <a:p>
            <a:r>
              <a:rPr lang="en-GB" sz="1200" dirty="0">
                <a:solidFill>
                  <a:srgbClr val="0F5494"/>
                </a:solidFill>
                <a:latin typeface="+mn-lt"/>
                <a:ea typeface="Arial Unicode MS" panose="020B0604020202020204" pitchFamily="34" charset="-128"/>
                <a:cs typeface="Arial Unicode MS" panose="020B0604020202020204" pitchFamily="34" charset="-128"/>
              </a:rPr>
              <a:t>Image CC-BY-SA by </a:t>
            </a:r>
            <a:r>
              <a:rPr lang="en-GB" sz="1200" u="sng" dirty="0">
                <a:latin typeface="+mn-lt"/>
                <a:ea typeface="Arial Unicode MS" panose="020B0604020202020204" pitchFamily="34" charset="-128"/>
                <a:cs typeface="Arial Unicode MS" panose="020B0604020202020204" pitchFamily="34" charset="-128"/>
                <a:hlinkClick r:id="rId3"/>
              </a:rPr>
              <a:t>SangyaPundir</a:t>
            </a:r>
            <a:endParaRPr lang="en-GB" sz="1200" dirty="0">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8106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876167" y="98211"/>
            <a:ext cx="7688274" cy="954107"/>
          </a:xfrm>
          <a:prstGeom prst="rect">
            <a:avLst/>
          </a:prstGeom>
          <a:noFill/>
        </p:spPr>
        <p:txBody>
          <a:bodyPr wrap="square" rtlCol="0">
            <a:spAutoFit/>
          </a:bodyPr>
          <a:lstStyle/>
          <a:p>
            <a:pPr lvl="0" algn="ctr"/>
            <a:r>
              <a:rPr lang="en-US" sz="2800" b="1" kern="0" dirty="0" smtClean="0">
                <a:solidFill>
                  <a:srgbClr val="1F497D"/>
                </a:solidFill>
              </a:rPr>
              <a:t>Attributes that give value to </a:t>
            </a:r>
          </a:p>
          <a:p>
            <a:pPr lvl="0" algn="ctr"/>
            <a:r>
              <a:rPr lang="en-US" sz="2800" b="1" kern="0" dirty="0" smtClean="0">
                <a:solidFill>
                  <a:srgbClr val="1F497D"/>
                </a:solidFill>
              </a:rPr>
              <a:t>research data</a:t>
            </a:r>
          </a:p>
        </p:txBody>
      </p:sp>
      <p:sp>
        <p:nvSpPr>
          <p:cNvPr id="11" name="TextBox 10"/>
          <p:cNvSpPr txBox="1"/>
          <p:nvPr/>
        </p:nvSpPr>
        <p:spPr>
          <a:xfrm>
            <a:off x="215453" y="1425817"/>
            <a:ext cx="8650003" cy="5493813"/>
          </a:xfrm>
          <a:prstGeom prst="rect">
            <a:avLst/>
          </a:prstGeom>
          <a:noFill/>
        </p:spPr>
        <p:txBody>
          <a:bodyPr wrap="square" rtlCol="0">
            <a:spAutoFit/>
          </a:bodyPr>
          <a:lstStyle/>
          <a:p>
            <a:pPr marL="342900" lvl="1" indent="-342900">
              <a:spcAft>
                <a:spcPts val="600"/>
              </a:spcAft>
              <a:buFont typeface="Wingdings" charset="2"/>
              <a:buChar char="§"/>
            </a:pPr>
            <a:r>
              <a:rPr lang="en-US" dirty="0" smtClean="0">
                <a:solidFill>
                  <a:schemeClr val="tx1">
                    <a:lumMod val="75000"/>
                    <a:lumOff val="25000"/>
                  </a:schemeClr>
                </a:solidFill>
              </a:rPr>
              <a:t>Builds on previous definitions…</a:t>
            </a:r>
          </a:p>
          <a:p>
            <a:pPr marL="342900" lvl="1" indent="-342900">
              <a:spcAft>
                <a:spcPts val="600"/>
              </a:spcAft>
              <a:buFont typeface="Wingdings" charset="2"/>
              <a:buChar char="§"/>
            </a:pPr>
            <a:r>
              <a:rPr lang="en-US" dirty="0" smtClean="0">
                <a:solidFill>
                  <a:schemeClr val="tx1">
                    <a:lumMod val="75000"/>
                    <a:lumOff val="25000"/>
                  </a:schemeClr>
                </a:solidFill>
              </a:rPr>
              <a:t>OECD Statement of Principles and Guidelines for Access Research Data: include a number of principles including accessibility, interoperability, quality, legal transparency, sustainability…</a:t>
            </a:r>
          </a:p>
          <a:p>
            <a:pPr marL="342900" lvl="1" indent="-342900">
              <a:spcAft>
                <a:spcPts val="600"/>
              </a:spcAft>
              <a:buFont typeface="Wingdings" charset="2"/>
              <a:buChar char="§"/>
            </a:pPr>
            <a:r>
              <a:rPr lang="en-US" dirty="0" smtClean="0">
                <a:solidFill>
                  <a:schemeClr val="tx1">
                    <a:lumMod val="75000"/>
                    <a:lumOff val="25000"/>
                  </a:schemeClr>
                </a:solidFill>
              </a:rPr>
              <a:t>Royal Society, 2012, </a:t>
            </a:r>
            <a:r>
              <a:rPr lang="en-US" i="1" dirty="0" smtClean="0">
                <a:solidFill>
                  <a:schemeClr val="tx1">
                    <a:lumMod val="75000"/>
                    <a:lumOff val="25000"/>
                  </a:schemeClr>
                </a:solidFill>
              </a:rPr>
              <a:t>Science as an Open Enterprise</a:t>
            </a:r>
            <a:r>
              <a:rPr lang="en-US" dirty="0" smtClean="0">
                <a:solidFill>
                  <a:schemeClr val="tx1">
                    <a:lumMod val="75000"/>
                    <a:lumOff val="25000"/>
                  </a:schemeClr>
                </a:solidFill>
              </a:rPr>
              <a:t>, Intelligent Openness: </a:t>
            </a:r>
            <a:r>
              <a:rPr lang="en-US" b="1" dirty="0" smtClean="0">
                <a:solidFill>
                  <a:schemeClr val="tx1">
                    <a:lumMod val="75000"/>
                    <a:lumOff val="25000"/>
                  </a:schemeClr>
                </a:solidFill>
              </a:rPr>
              <a:t>accessible, intelligible, assessable, usable</a:t>
            </a:r>
            <a:r>
              <a:rPr lang="en-US" dirty="0" smtClean="0">
                <a:solidFill>
                  <a:schemeClr val="tx1">
                    <a:lumMod val="75000"/>
                    <a:lumOff val="25000"/>
                  </a:schemeClr>
                </a:solidFill>
              </a:rPr>
              <a:t>.</a:t>
            </a:r>
          </a:p>
          <a:p>
            <a:pPr marL="342900" lvl="1" indent="-342900">
              <a:spcAft>
                <a:spcPts val="600"/>
              </a:spcAft>
              <a:buFont typeface="Wingdings" charset="2"/>
              <a:buChar char="§"/>
            </a:pPr>
            <a:r>
              <a:rPr lang="en-US" dirty="0" smtClean="0">
                <a:solidFill>
                  <a:schemeClr val="tx1">
                    <a:lumMod val="75000"/>
                    <a:lumOff val="25000"/>
                  </a:schemeClr>
                </a:solidFill>
              </a:rPr>
              <a:t>G8 Science Ministers’ Statement, 2013, ‘Open scientific research data should be easily </a:t>
            </a:r>
            <a:r>
              <a:rPr lang="en-US" b="1" dirty="0" smtClean="0">
                <a:solidFill>
                  <a:schemeClr val="tx1">
                    <a:lumMod val="75000"/>
                    <a:lumOff val="25000"/>
                  </a:schemeClr>
                </a:solidFill>
              </a:rPr>
              <a:t>discoverable, accessible, assessable, intelligible, useable, and wherever possible interoperable to  specific quality standards</a:t>
            </a:r>
            <a:r>
              <a:rPr lang="en-US" dirty="0" smtClean="0">
                <a:solidFill>
                  <a:schemeClr val="tx1">
                    <a:lumMod val="75000"/>
                    <a:lumOff val="25000"/>
                  </a:schemeClr>
                </a:solidFill>
              </a:rPr>
              <a:t>.’</a:t>
            </a:r>
          </a:p>
          <a:p>
            <a:pPr marL="342900" lvl="1" indent="-342900">
              <a:spcAft>
                <a:spcPts val="600"/>
              </a:spcAft>
              <a:buFont typeface="Wingdings" charset="2"/>
              <a:buChar char="§"/>
            </a:pPr>
            <a:endParaRPr lang="en-US" dirty="0" smtClean="0">
              <a:solidFill>
                <a:schemeClr val="tx1">
                  <a:lumMod val="75000"/>
                  <a:lumOff val="25000"/>
                </a:schemeClr>
              </a:solidFill>
            </a:endParaRPr>
          </a:p>
          <a:p>
            <a:pPr marL="342900" indent="-342900">
              <a:spcAft>
                <a:spcPts val="600"/>
              </a:spcAft>
              <a:buFont typeface="Wingdings" charset="2"/>
              <a:buChar char="§"/>
            </a:pPr>
            <a:r>
              <a:rPr lang="en-US" dirty="0" smtClean="0">
                <a:solidFill>
                  <a:schemeClr val="tx1">
                    <a:lumMod val="75000"/>
                    <a:lumOff val="25000"/>
                  </a:schemeClr>
                </a:solidFill>
              </a:rPr>
              <a:t>FAIR Data now at the heart of H2020 policy, European Open Science Cloud etc.</a:t>
            </a:r>
          </a:p>
          <a:p>
            <a:pPr marL="800100" lvl="1" indent="-342900">
              <a:spcAft>
                <a:spcPts val="600"/>
              </a:spcAft>
              <a:buFont typeface="Wingdings" charset="2"/>
              <a:buChar char="§"/>
            </a:pPr>
            <a:r>
              <a:rPr lang="en-US" b="1" dirty="0" smtClean="0">
                <a:solidFill>
                  <a:schemeClr val="tx1">
                    <a:lumMod val="75000"/>
                    <a:lumOff val="25000"/>
                  </a:schemeClr>
                </a:solidFill>
              </a:rPr>
              <a:t>Under the revised version of the 2017 work </a:t>
            </a:r>
            <a:r>
              <a:rPr lang="en-US" b="1" dirty="0" err="1" smtClean="0">
                <a:solidFill>
                  <a:schemeClr val="tx1">
                    <a:lumMod val="75000"/>
                    <a:lumOff val="25000"/>
                  </a:schemeClr>
                </a:solidFill>
              </a:rPr>
              <a:t>programme</a:t>
            </a:r>
            <a:r>
              <a:rPr lang="en-US" b="1" dirty="0" smtClean="0">
                <a:solidFill>
                  <a:schemeClr val="tx1">
                    <a:lumMod val="75000"/>
                    <a:lumOff val="25000"/>
                  </a:schemeClr>
                </a:solidFill>
              </a:rPr>
              <a:t>, the Open Research Data pilot has been extended to cover all the thematic areas of Horizon 2020.</a:t>
            </a:r>
          </a:p>
          <a:p>
            <a:pPr marL="342900" lvl="1" indent="-342900">
              <a:spcAft>
                <a:spcPts val="600"/>
              </a:spcAft>
              <a:buFont typeface="Wingdings" charset="2"/>
              <a:buChar char="§"/>
            </a:pPr>
            <a:r>
              <a:rPr lang="en-US" dirty="0" smtClean="0">
                <a:solidFill>
                  <a:schemeClr val="tx1">
                    <a:lumMod val="75000"/>
                    <a:lumOff val="25000"/>
                  </a:schemeClr>
                </a:solidFill>
              </a:rPr>
              <a:t>Current EC Guidance at </a:t>
            </a:r>
            <a:r>
              <a:rPr lang="en-US" dirty="0" smtClean="0">
                <a:solidFill>
                  <a:schemeClr val="tx1">
                    <a:lumMod val="75000"/>
                    <a:lumOff val="25000"/>
                  </a:schemeClr>
                </a:solidFill>
                <a:hlinkClick r:id="rId5"/>
              </a:rPr>
              <a:t>http://bit.ly/EC_H2020_RDM_Guidance</a:t>
            </a:r>
            <a:r>
              <a:rPr lang="en-US" dirty="0" smtClean="0">
                <a:solidFill>
                  <a:schemeClr val="tx1">
                    <a:lumMod val="75000"/>
                    <a:lumOff val="25000"/>
                  </a:schemeClr>
                </a:solidFill>
              </a:rPr>
              <a:t> and </a:t>
            </a:r>
            <a:r>
              <a:rPr lang="en-US" dirty="0" smtClean="0">
                <a:hlinkClick r:id="rId6"/>
              </a:rPr>
              <a:t>http://bit.ly/EC_H2020_OpenData_Infographic</a:t>
            </a:r>
            <a:r>
              <a:rPr lang="en-US" dirty="0" smtClean="0"/>
              <a:t> </a:t>
            </a:r>
            <a:endParaRPr lang="en-US" dirty="0" smtClean="0">
              <a:solidFill>
                <a:schemeClr val="tx1">
                  <a:lumMod val="75000"/>
                  <a:lumOff val="25000"/>
                </a:schemeClr>
              </a:solidFill>
            </a:endParaRPr>
          </a:p>
          <a:p>
            <a:pPr marL="342900" indent="-342900">
              <a:spcAft>
                <a:spcPts val="600"/>
              </a:spcAft>
              <a:buFont typeface="Arial"/>
              <a:buChar char="•"/>
            </a:pPr>
            <a:endParaRPr lang="en-US" b="1" dirty="0" smtClean="0">
              <a:solidFill>
                <a:schemeClr val="tx1">
                  <a:lumMod val="75000"/>
                  <a:lumOff val="25000"/>
                </a:schemeClr>
              </a:solidFill>
            </a:endParaRPr>
          </a:p>
          <a:p>
            <a:pPr marL="342900" indent="-342900">
              <a:spcAft>
                <a:spcPts val="600"/>
              </a:spcAft>
            </a:pPr>
            <a:endParaRPr lang="en-US" dirty="0" smtClean="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0" y="1970897"/>
            <a:ext cx="5080203" cy="4150351"/>
          </a:xfrm>
        </p:spPr>
        <p:txBody>
          <a:bodyPr>
            <a:noAutofit/>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457200" indent="-457200">
              <a:spcBef>
                <a:spcPts val="1200"/>
              </a:spcBef>
              <a:spcAft>
                <a:spcPts val="0"/>
              </a:spcAft>
              <a:buClr>
                <a:srgbClr val="0F5494"/>
              </a:buClr>
              <a:buSzPct val="100000"/>
            </a:pPr>
            <a:r>
              <a:rPr lang="en-US" sz="1800" dirty="0" smtClean="0">
                <a:latin typeface="+mn-lt"/>
                <a:ea typeface="Arial Unicode MS" panose="020B0604020202020204" pitchFamily="34" charset="-128"/>
                <a:cs typeface="Arial Unicode MS" panose="020B0604020202020204" pitchFamily="34" charset="-128"/>
              </a:rPr>
              <a:t>Report and Action Plan: Takes a holistic </a:t>
            </a:r>
            <a:r>
              <a:rPr lang="en-US" sz="1800" b="0" dirty="0" smtClean="0">
                <a:latin typeface="+mn-lt"/>
                <a:ea typeface="Arial Unicode MS" panose="020B0604020202020204" pitchFamily="34" charset="-128"/>
                <a:cs typeface="Arial Unicode MS" panose="020B0604020202020204" pitchFamily="34" charset="-128"/>
              </a:rPr>
              <a:t>approach to lay out what needs to be done to make FAIR a reality,</a:t>
            </a:r>
            <a:r>
              <a:rPr lang="en-US" sz="1800" dirty="0" smtClean="0">
                <a:latin typeface="+mn-lt"/>
                <a:ea typeface="Arial Unicode MS" panose="020B0604020202020204" pitchFamily="34" charset="-128"/>
                <a:cs typeface="Arial Unicode MS" panose="020B0604020202020204" pitchFamily="34" charset="-128"/>
              </a:rPr>
              <a:t> in general and for EOSC</a:t>
            </a:r>
          </a:p>
          <a:p>
            <a:pPr marL="457200" indent="-457200">
              <a:spcBef>
                <a:spcPts val="1200"/>
              </a:spcBef>
              <a:spcAft>
                <a:spcPts val="0"/>
              </a:spcAft>
              <a:buClr>
                <a:srgbClr val="0F5494"/>
              </a:buClr>
              <a:buSzPct val="100000"/>
            </a:pPr>
            <a:r>
              <a:rPr lang="en-US" sz="1800" dirty="0" smtClean="0">
                <a:latin typeface="+mn-lt"/>
                <a:ea typeface="Arial Unicode MS" panose="020B0604020202020204" pitchFamily="34" charset="-128"/>
                <a:cs typeface="Arial Unicode MS" panose="020B0604020202020204" pitchFamily="34" charset="-128"/>
              </a:rPr>
              <a:t>Addresses the following key areas: </a:t>
            </a:r>
            <a:r>
              <a:rPr lang="en-US" sz="1800" b="0" dirty="0" smtClean="0">
                <a:latin typeface="+mn-lt"/>
                <a:ea typeface="Arial Unicode MS" panose="020B0604020202020204" pitchFamily="34" charset="-128"/>
                <a:cs typeface="Arial Unicode MS" panose="020B0604020202020204" pitchFamily="34" charset="-128"/>
              </a:rPr>
              <a:t>Concepts for FAIR, the FAIR data culture, the FAIR data ecosystem, skills, incentives and metrics, investment and sustainability.</a:t>
            </a:r>
          </a:p>
          <a:p>
            <a:pPr marL="457200" indent="-457200">
              <a:spcBef>
                <a:spcPts val="1200"/>
              </a:spcBef>
              <a:spcAft>
                <a:spcPts val="0"/>
              </a:spcAft>
              <a:buClr>
                <a:srgbClr val="0F5494"/>
              </a:buClr>
              <a:buSzPct val="100000"/>
            </a:pPr>
            <a:r>
              <a:rPr lang="en-US" sz="1800" dirty="0" smtClean="0">
                <a:latin typeface="+mn-lt"/>
                <a:ea typeface="Arial Unicode MS" panose="020B0604020202020204" pitchFamily="34" charset="-128"/>
                <a:cs typeface="Arial Unicode MS" panose="020B0604020202020204" pitchFamily="34" charset="-128"/>
              </a:rPr>
              <a:t>Recommendations and Actions: </a:t>
            </a:r>
            <a:r>
              <a:rPr lang="en-US" sz="1800" b="0" dirty="0" smtClean="0">
                <a:latin typeface="+mn-lt"/>
                <a:ea typeface="Arial Unicode MS" panose="020B0604020202020204" pitchFamily="34" charset="-128"/>
                <a:cs typeface="Arial Unicode MS" panose="020B0604020202020204" pitchFamily="34" charset="-128"/>
              </a:rPr>
              <a:t>27 clear recommendations, structured by these topics, are supported by precise actions for stakeholders.</a:t>
            </a:r>
          </a:p>
          <a:p>
            <a:pPr marL="457200" indent="-457200">
              <a:spcBef>
                <a:spcPts val="1200"/>
              </a:spcBef>
              <a:spcAft>
                <a:spcPts val="0"/>
              </a:spcAft>
              <a:buClr>
                <a:srgbClr val="0F5494"/>
              </a:buClr>
              <a:buSzPct val="100000"/>
            </a:pPr>
            <a:r>
              <a:rPr lang="en-US" sz="1800" dirty="0" smtClean="0">
                <a:latin typeface="+mn-lt"/>
                <a:ea typeface="Arial Unicode MS" panose="020B0604020202020204" pitchFamily="34" charset="-128"/>
                <a:cs typeface="Arial Unicode MS" panose="020B0604020202020204" pitchFamily="34" charset="-128"/>
              </a:rPr>
              <a:t>Turning FAIR into Reality: </a:t>
            </a:r>
            <a:r>
              <a:rPr lang="en-US" sz="1800" b="0" dirty="0" smtClean="0">
                <a:latin typeface="+mn-lt"/>
                <a:ea typeface="Arial Unicode MS" panose="020B0604020202020204" pitchFamily="34" charset="-128"/>
                <a:cs typeface="Arial Unicode MS" panose="020B0604020202020204" pitchFamily="34" charset="-128"/>
              </a:rPr>
              <a:t>Report and Action Plan: </a:t>
            </a:r>
            <a:r>
              <a:rPr lang="en-US" sz="1800" u="sng" dirty="0" smtClean="0">
                <a:latin typeface="+mn-lt"/>
                <a:ea typeface="Arial Unicode MS" panose="020B0604020202020204" pitchFamily="34" charset="-128"/>
                <a:cs typeface="Arial Unicode MS" panose="020B0604020202020204" pitchFamily="34" charset="-128"/>
              </a:rPr>
              <a:t>https://doi.org/10.2777/1524</a:t>
            </a:r>
            <a:r>
              <a:rPr lang="en-US" sz="1800" b="0" dirty="0" smtClean="0">
                <a:latin typeface="+mn-lt"/>
                <a:ea typeface="Arial Unicode MS" panose="020B0604020202020204" pitchFamily="34" charset="-128"/>
                <a:cs typeface="Arial Unicode MS" panose="020B0604020202020204" pitchFamily="34" charset="-128"/>
              </a:rPr>
              <a:t> </a:t>
            </a:r>
          </a:p>
          <a:p>
            <a:pPr marL="457200" indent="-457200">
              <a:spcBef>
                <a:spcPts val="1200"/>
              </a:spcBef>
              <a:spcAft>
                <a:spcPts val="0"/>
              </a:spcAft>
              <a:buClr>
                <a:srgbClr val="0F5494"/>
              </a:buClr>
              <a:buSzPct val="100000"/>
            </a:pPr>
            <a:endParaRPr lang="en-US" sz="1800" b="0" dirty="0" smtClean="0">
              <a:latin typeface="+mn-lt"/>
              <a:ea typeface="Arial Unicode MS" panose="020B0604020202020204" pitchFamily="34" charset="-128"/>
              <a:cs typeface="Arial Unicode MS" panose="020B0604020202020204" pitchFamily="34" charset="-128"/>
            </a:endParaRPr>
          </a:p>
        </p:txBody>
      </p:sp>
      <p:sp>
        <p:nvSpPr>
          <p:cNvPr id="4" name="Title 1"/>
          <p:cNvSpPr txBox="1">
            <a:spLocks/>
          </p:cNvSpPr>
          <p:nvPr/>
        </p:nvSpPr>
        <p:spPr>
          <a:xfrm>
            <a:off x="0" y="1340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Turning FAIR into Reality</a:t>
            </a:r>
            <a:endParaRPr lang="en-GB" sz="3200" dirty="0">
              <a:latin typeface="+mn-lt"/>
              <a:ea typeface="Arial Unicode MS" panose="020B0604020202020204" pitchFamily="34" charset="-128"/>
              <a:cs typeface="Arial Unicode MS" panose="020B0604020202020204" pitchFamily="34" charset="-128"/>
            </a:endParaRPr>
          </a:p>
        </p:txBody>
      </p:sp>
      <p:pic>
        <p:nvPicPr>
          <p:cNvPr id="6" name="Picture 5" descr="Turning FAIR into Reality-Cover.jpg"/>
          <p:cNvPicPr>
            <a:picLocks noChangeAspect="1"/>
          </p:cNvPicPr>
          <p:nvPr/>
        </p:nvPicPr>
        <p:blipFill>
          <a:blip r:embed="rId3"/>
          <a:stretch>
            <a:fillRect/>
          </a:stretch>
        </p:blipFill>
        <p:spPr>
          <a:xfrm>
            <a:off x="5755175" y="2043848"/>
            <a:ext cx="3388825" cy="4814152"/>
          </a:xfrm>
          <a:prstGeom prst="rect">
            <a:avLst/>
          </a:prstGeom>
          <a:ln>
            <a:solidFill>
              <a:schemeClr val="bg1">
                <a:lumMod val="65000"/>
              </a:schemeClr>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437005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
          <p:cNvGrpSpPr/>
          <p:nvPr/>
        </p:nvGrpSpPr>
        <p:grpSpPr>
          <a:xfrm>
            <a:off x="179512" y="1988840"/>
            <a:ext cx="8893496" cy="2328034"/>
            <a:chOff x="287016" y="1906165"/>
            <a:chExt cx="8893496" cy="2328034"/>
          </a:xfrm>
        </p:grpSpPr>
        <p:pic>
          <p:nvPicPr>
            <p:cNvPr id="1026" name="Picture 2" descr="Image result for francoise genova"/>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529" y="1916832"/>
              <a:ext cx="1800199" cy="18002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descr="Image result for peter wittenbur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60032" y="1906165"/>
              <a:ext cx="1858841" cy="185884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8" name="Picture 14" descr="Image result for ruta petrauskaite"/>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89" r="24290"/>
            <a:stretch/>
          </p:blipFill>
          <p:spPr bwMode="auto">
            <a:xfrm>
              <a:off x="2445777" y="1916832"/>
              <a:ext cx="2054215" cy="18253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40246" y="1906165"/>
              <a:ext cx="1636210" cy="1830004"/>
            </a:xfrm>
            <a:prstGeom prst="rect">
              <a:avLst/>
            </a:prstGeom>
          </p:spPr>
        </p:pic>
        <p:sp>
          <p:nvSpPr>
            <p:cNvPr id="7" name="TextBox 6"/>
            <p:cNvSpPr txBox="1"/>
            <p:nvPr/>
          </p:nvSpPr>
          <p:spPr>
            <a:xfrm>
              <a:off x="287016" y="3803312"/>
              <a:ext cx="2052736" cy="430887"/>
            </a:xfrm>
            <a:prstGeom prst="rect">
              <a:avLst/>
            </a:prstGeom>
            <a:noFill/>
          </p:spPr>
          <p:txBody>
            <a:bodyPr wrap="square" rtlCol="0">
              <a:spAutoFit/>
            </a:bodyPr>
            <a:lstStyle/>
            <a:p>
              <a:r>
                <a:rPr lang="en-GB" sz="1100" dirty="0" smtClean="0">
                  <a:solidFill>
                    <a:srgbClr val="0F5494"/>
                  </a:solidFill>
                  <a:latin typeface="+mn-lt"/>
                  <a:ea typeface="Arial Unicode MS" panose="020B0604020202020204" pitchFamily="34" charset="-128"/>
                  <a:cs typeface="Arial Unicode MS" panose="020B0604020202020204" pitchFamily="34" charset="-128"/>
                </a:rPr>
                <a:t>Simon Hodson, CODATA</a:t>
              </a:r>
            </a:p>
            <a:p>
              <a:r>
                <a:rPr lang="en-GB" sz="1100" dirty="0" smtClean="0">
                  <a:solidFill>
                    <a:srgbClr val="0F5494"/>
                  </a:solidFill>
                  <a:latin typeface="+mn-lt"/>
                  <a:ea typeface="Arial Unicode MS" panose="020B0604020202020204" pitchFamily="34" charset="-128"/>
                  <a:cs typeface="Arial Unicode MS" panose="020B0604020202020204" pitchFamily="34" charset="-128"/>
                </a:rPr>
                <a:t>Chair of FAIR Data EG</a:t>
              </a:r>
              <a:endParaRPr lang="en-GB"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17" name="TextBox 16"/>
            <p:cNvSpPr txBox="1"/>
            <p:nvPr/>
          </p:nvSpPr>
          <p:spPr>
            <a:xfrm>
              <a:off x="2463952" y="3782927"/>
              <a:ext cx="2144051" cy="430887"/>
            </a:xfrm>
            <a:prstGeom prst="rect">
              <a:avLst/>
            </a:prstGeom>
            <a:noFill/>
          </p:spPr>
          <p:txBody>
            <a:bodyPr wrap="square" rtlCol="0">
              <a:spAutoFit/>
            </a:bodyPr>
            <a:lstStyle/>
            <a:p>
              <a:pPr>
                <a:spcBef>
                  <a:spcPts val="1200"/>
                </a:spcBef>
                <a:buClr>
                  <a:srgbClr val="0F5494"/>
                </a:buClr>
                <a:buSzPct val="100000"/>
              </a:pPr>
              <a:r>
                <a:rPr lang="en-US" sz="1100" dirty="0">
                  <a:solidFill>
                    <a:srgbClr val="0F5494"/>
                  </a:solidFill>
                  <a:latin typeface="+mn-lt"/>
                  <a:ea typeface="Arial Unicode MS" panose="020B0604020202020204" pitchFamily="34" charset="-128"/>
                  <a:cs typeface="Arial Unicode MS" panose="020B0604020202020204" pitchFamily="34" charset="-128"/>
                </a:rPr>
                <a:t>Rūta </a:t>
              </a:r>
              <a:r>
                <a:rPr lang="en-GB" sz="1100" dirty="0" err="1">
                  <a:solidFill>
                    <a:srgbClr val="0F5494"/>
                  </a:solidFill>
                  <a:latin typeface="+mn-lt"/>
                  <a:ea typeface="Arial Unicode MS" panose="020B0604020202020204" pitchFamily="34" charset="-128"/>
                  <a:cs typeface="Arial Unicode MS" panose="020B0604020202020204" pitchFamily="34" charset="-128"/>
                </a:rPr>
                <a:t>Petrauskaité</a:t>
              </a:r>
              <a:r>
                <a:rPr lang="en-US" sz="1100" dirty="0" smtClean="0">
                  <a:solidFill>
                    <a:srgbClr val="0F5494"/>
                  </a:solidFill>
                  <a:latin typeface="+mn-lt"/>
                  <a:ea typeface="Arial Unicode MS" panose="020B0604020202020204" pitchFamily="34" charset="-128"/>
                  <a:cs typeface="Arial Unicode MS" panose="020B0604020202020204" pitchFamily="34" charset="-128"/>
                </a:rPr>
                <a:t>, </a:t>
              </a:r>
              <a:r>
                <a:rPr lang="en-US" sz="1100" dirty="0" err="1" smtClean="0">
                  <a:solidFill>
                    <a:srgbClr val="0F5494"/>
                  </a:solidFill>
                  <a:latin typeface="+mn-lt"/>
                  <a:ea typeface="Arial Unicode MS" panose="020B0604020202020204" pitchFamily="34" charset="-128"/>
                  <a:cs typeface="Arial Unicode MS" panose="020B0604020202020204" pitchFamily="34" charset="-128"/>
                </a:rPr>
                <a:t>Vytautas</a:t>
              </a:r>
              <a:r>
                <a:rPr lang="en-US" sz="1100" dirty="0" smtClean="0">
                  <a:solidFill>
                    <a:srgbClr val="0F5494"/>
                  </a:solidFill>
                  <a:latin typeface="+mn-lt"/>
                  <a:ea typeface="Arial Unicode MS" panose="020B0604020202020204" pitchFamily="34" charset="-128"/>
                  <a:cs typeface="Arial Unicode MS" panose="020B0604020202020204" pitchFamily="34" charset="-128"/>
                </a:rPr>
                <a:t> </a:t>
              </a:r>
              <a:r>
                <a:rPr lang="en-US" sz="1100" dirty="0">
                  <a:solidFill>
                    <a:srgbClr val="0F5494"/>
                  </a:solidFill>
                  <a:latin typeface="+mn-lt"/>
                  <a:ea typeface="Arial Unicode MS" panose="020B0604020202020204" pitchFamily="34" charset="-128"/>
                  <a:cs typeface="Arial Unicode MS" panose="020B0604020202020204" pitchFamily="34" charset="-128"/>
                </a:rPr>
                <a:t>Magnus University</a:t>
              </a:r>
            </a:p>
          </p:txBody>
        </p:sp>
        <p:sp>
          <p:nvSpPr>
            <p:cNvPr id="18" name="TextBox 17"/>
            <p:cNvSpPr txBox="1"/>
            <p:nvPr/>
          </p:nvSpPr>
          <p:spPr>
            <a:xfrm>
              <a:off x="4732203" y="3803312"/>
              <a:ext cx="2085341" cy="430887"/>
            </a:xfrm>
            <a:prstGeom prst="rect">
              <a:avLst/>
            </a:prstGeom>
            <a:noFill/>
          </p:spPr>
          <p:txBody>
            <a:bodyPr wrap="square" rtlCol="0">
              <a:spAutoFit/>
            </a:bodyPr>
            <a:lstStyle/>
            <a:p>
              <a:pPr>
                <a:spcBef>
                  <a:spcPts val="1200"/>
                </a:spcBef>
                <a:buClr>
                  <a:srgbClr val="0F5494"/>
                </a:buClr>
                <a:buSzPct val="100000"/>
              </a:pPr>
              <a:r>
                <a:rPr lang="en-GB" sz="1100" dirty="0">
                  <a:solidFill>
                    <a:srgbClr val="0F5494"/>
                  </a:solidFill>
                  <a:latin typeface="+mn-lt"/>
                  <a:ea typeface="Arial Unicode MS" panose="020B0604020202020204" pitchFamily="34" charset="-128"/>
                  <a:cs typeface="Arial Unicode MS" panose="020B0604020202020204" pitchFamily="34" charset="-128"/>
                </a:rPr>
                <a:t>Peter Wittenburg</a:t>
              </a:r>
              <a:r>
                <a:rPr lang="en-US" sz="1100" dirty="0">
                  <a:solidFill>
                    <a:srgbClr val="0F5494"/>
                  </a:solidFill>
                  <a:latin typeface="+mn-lt"/>
                  <a:ea typeface="Arial Unicode MS" panose="020B0604020202020204" pitchFamily="34" charset="-128"/>
                  <a:cs typeface="Arial Unicode MS" panose="020B0604020202020204" pitchFamily="34" charset="-128"/>
                </a:rPr>
                <a:t>, </a:t>
              </a:r>
              <a:r>
                <a:rPr lang="en-GB" sz="1100" dirty="0">
                  <a:solidFill>
                    <a:srgbClr val="0F5494"/>
                  </a:solidFill>
                  <a:latin typeface="+mn-lt"/>
                  <a:ea typeface="Arial Unicode MS" panose="020B0604020202020204" pitchFamily="34" charset="-128"/>
                  <a:cs typeface="Arial Unicode MS" panose="020B0604020202020204" pitchFamily="34" charset="-128"/>
                </a:rPr>
                <a:t>Max Planck Computing &amp; Data Facility</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19" name="TextBox 18"/>
            <p:cNvSpPr txBox="1"/>
            <p:nvPr/>
          </p:nvSpPr>
          <p:spPr>
            <a:xfrm>
              <a:off x="6967156" y="3803312"/>
              <a:ext cx="2213356" cy="430887"/>
            </a:xfrm>
            <a:prstGeom prst="rect">
              <a:avLst/>
            </a:prstGeom>
            <a:noFill/>
          </p:spPr>
          <p:txBody>
            <a:bodyPr wrap="square" rtlCol="0">
              <a:spAutoFit/>
            </a:bodyPr>
            <a:lstStyle/>
            <a:p>
              <a:pPr>
                <a:spcBef>
                  <a:spcPts val="1200"/>
                </a:spcBef>
                <a:buClr>
                  <a:srgbClr val="0F5494"/>
                </a:buClr>
                <a:buSzPct val="100000"/>
              </a:pPr>
              <a:r>
                <a:rPr lang="en-GB" sz="1100" dirty="0">
                  <a:solidFill>
                    <a:srgbClr val="0F5494"/>
                  </a:solidFill>
                  <a:latin typeface="+mn-lt"/>
                  <a:ea typeface="Arial Unicode MS" panose="020B0604020202020204" pitchFamily="34" charset="-128"/>
                  <a:cs typeface="Arial Unicode MS" panose="020B0604020202020204" pitchFamily="34" charset="-128"/>
                </a:rPr>
                <a:t>Sarah Jones, Digital Curation Centre (DCC), Rapporteur</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grpSp>
      <p:grpSp>
        <p:nvGrpSpPr>
          <p:cNvPr id="3" name="Group 2"/>
          <p:cNvGrpSpPr/>
          <p:nvPr/>
        </p:nvGrpSpPr>
        <p:grpSpPr>
          <a:xfrm>
            <a:off x="155576" y="4437110"/>
            <a:ext cx="8817284" cy="2420890"/>
            <a:chOff x="155576" y="4437110"/>
            <a:chExt cx="8817284" cy="2420890"/>
          </a:xfrm>
        </p:grpSpPr>
        <p:pic>
          <p:nvPicPr>
            <p:cNvPr id="1028" name="Picture 4" descr="Image result for francoise genova"/>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33118" y="4437111"/>
              <a:ext cx="1426958" cy="17123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2" name="Picture 8" descr="https://upload.wikimedia.org/wikipedia/commons/thumb/f/f2/Wikipedia_Science_Conference_-_2015-09_-_Andy_Mabbett_-_11.JPG/600px-Wikipedia_Science_Conference_-_2015-09_-_Andy_Mabbett_-_11.JPG"/>
            <p:cNvPicPr>
              <a:picLocks noChangeAspect="1" noChangeArrowheads="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469" t="9827" r="16403" b="3439"/>
            <a:stretch/>
          </p:blipFill>
          <p:spPr bwMode="auto">
            <a:xfrm>
              <a:off x="155576" y="4437111"/>
              <a:ext cx="1830718" cy="171234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6" name="Picture 12" descr="Image result for leif laaksonen"/>
            <p:cNvPicPr>
              <a:picLocks noChangeAspect="1" noChangeArrowheads="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661"/>
            <a:stretch/>
          </p:blipFill>
          <p:spPr bwMode="auto">
            <a:xfrm>
              <a:off x="3851920" y="4437111"/>
              <a:ext cx="1504539" cy="17425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0" name="Picture 16" descr="Related image"/>
            <p:cNvPicPr>
              <a:picLocks noChangeAspect="1" noChangeArrowheads="1"/>
            </p:cNvPicPr>
            <p:nvPr/>
          </p:nvPicPr>
          <p:blipFill rotWithShape="1">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504" b="11722"/>
            <a:stretch/>
          </p:blipFill>
          <p:spPr bwMode="auto">
            <a:xfrm>
              <a:off x="7316751" y="4437110"/>
              <a:ext cx="1400043" cy="176238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2" name="Picture 18" descr="Image result for natalie harrower"/>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0112" y="4437111"/>
              <a:ext cx="1531235" cy="17400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 name="TextBox 19"/>
            <p:cNvSpPr txBox="1"/>
            <p:nvPr/>
          </p:nvSpPr>
          <p:spPr>
            <a:xfrm>
              <a:off x="155576" y="6221382"/>
              <a:ext cx="1830718" cy="600164"/>
            </a:xfrm>
            <a:prstGeom prst="rect">
              <a:avLst/>
            </a:prstGeom>
            <a:noFill/>
          </p:spPr>
          <p:txBody>
            <a:bodyPr wrap="square" rtlCol="0">
              <a:spAutoFit/>
            </a:bodyPr>
            <a:lstStyle/>
            <a:p>
              <a:pPr>
                <a:spcBef>
                  <a:spcPts val="1200"/>
                </a:spcBef>
                <a:buClr>
                  <a:srgbClr val="0F5494"/>
                </a:buClr>
                <a:buSzPct val="100000"/>
              </a:pPr>
              <a:r>
                <a:rPr lang="en-GB" sz="1100" dirty="0">
                  <a:solidFill>
                    <a:srgbClr val="0F5494"/>
                  </a:solidFill>
                  <a:latin typeface="+mn-lt"/>
                  <a:ea typeface="Arial Unicode MS" panose="020B0604020202020204" pitchFamily="34" charset="-128"/>
                  <a:cs typeface="Arial Unicode MS" panose="020B0604020202020204" pitchFamily="34" charset="-128"/>
                </a:rPr>
                <a:t>Daniel Mietchen,</a:t>
              </a:r>
              <a:r>
                <a:rPr lang="en-US" sz="1100" dirty="0">
                  <a:solidFill>
                    <a:srgbClr val="0F5494"/>
                  </a:solidFill>
                  <a:latin typeface="+mn-lt"/>
                  <a:ea typeface="Arial Unicode MS" panose="020B0604020202020204" pitchFamily="34" charset="-128"/>
                  <a:cs typeface="Arial Unicode MS" panose="020B0604020202020204" pitchFamily="34" charset="-128"/>
                </a:rPr>
                <a:t> Data Science Institute, University of Virginia</a:t>
              </a:r>
              <a:r>
                <a:rPr lang="en-GB" sz="1100" dirty="0">
                  <a:solidFill>
                    <a:srgbClr val="0F5494"/>
                  </a:solidFill>
                  <a:latin typeface="+mn-lt"/>
                  <a:ea typeface="Arial Unicode MS" panose="020B0604020202020204" pitchFamily="34" charset="-128"/>
                  <a:cs typeface="Arial Unicode MS" panose="020B0604020202020204" pitchFamily="34" charset="-128"/>
                </a:rPr>
                <a:t> </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21" name="TextBox 20"/>
            <p:cNvSpPr txBox="1"/>
            <p:nvPr/>
          </p:nvSpPr>
          <p:spPr>
            <a:xfrm>
              <a:off x="2033754" y="6210577"/>
              <a:ext cx="1890174" cy="600164"/>
            </a:xfrm>
            <a:prstGeom prst="rect">
              <a:avLst/>
            </a:prstGeom>
            <a:noFill/>
          </p:spPr>
          <p:txBody>
            <a:bodyPr wrap="square" rtlCol="0">
              <a:spAutoFit/>
            </a:bodyPr>
            <a:lstStyle/>
            <a:p>
              <a:pPr>
                <a:spcBef>
                  <a:spcPts val="1200"/>
                </a:spcBef>
                <a:buClr>
                  <a:srgbClr val="0F5494"/>
                </a:buClr>
                <a:buSzPct val="100000"/>
              </a:pPr>
              <a:r>
                <a:rPr lang="fr-FR" sz="1100" dirty="0">
                  <a:solidFill>
                    <a:srgbClr val="0F5494"/>
                  </a:solidFill>
                  <a:latin typeface="+mn-lt"/>
                  <a:ea typeface="Arial Unicode MS" panose="020B0604020202020204" pitchFamily="34" charset="-128"/>
                  <a:cs typeface="Arial Unicode MS" panose="020B0604020202020204" pitchFamily="34" charset="-128"/>
                </a:rPr>
                <a:t>Françoise Genova, Observatoire Astronomique de Strasbourg</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22" name="TextBox 21"/>
            <p:cNvSpPr txBox="1"/>
            <p:nvPr/>
          </p:nvSpPr>
          <p:spPr>
            <a:xfrm>
              <a:off x="3832155" y="6188359"/>
              <a:ext cx="1618895" cy="430887"/>
            </a:xfrm>
            <a:prstGeom prst="rect">
              <a:avLst/>
            </a:prstGeom>
            <a:noFill/>
          </p:spPr>
          <p:txBody>
            <a:bodyPr wrap="square" rtlCol="0">
              <a:spAutoFit/>
            </a:bodyPr>
            <a:lstStyle/>
            <a:p>
              <a:pPr>
                <a:spcBef>
                  <a:spcPts val="1200"/>
                </a:spcBef>
                <a:buClr>
                  <a:srgbClr val="0F5494"/>
                </a:buClr>
                <a:buSzPct val="100000"/>
              </a:pPr>
              <a:r>
                <a:rPr lang="fr-FR" sz="1100" dirty="0">
                  <a:solidFill>
                    <a:srgbClr val="0F5494"/>
                  </a:solidFill>
                  <a:latin typeface="+mn-lt"/>
                  <a:ea typeface="Arial Unicode MS" panose="020B0604020202020204" pitchFamily="34" charset="-128"/>
                  <a:cs typeface="Arial Unicode MS" panose="020B0604020202020204" pitchFamily="34" charset="-128"/>
                </a:rPr>
                <a:t>Leif Laaksonen, CSC-IT Centre for Science </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23" name="TextBox 22"/>
            <p:cNvSpPr txBox="1"/>
            <p:nvPr/>
          </p:nvSpPr>
          <p:spPr>
            <a:xfrm>
              <a:off x="5563716" y="6237312"/>
              <a:ext cx="1656184" cy="600164"/>
            </a:xfrm>
            <a:prstGeom prst="rect">
              <a:avLst/>
            </a:prstGeom>
            <a:noFill/>
          </p:spPr>
          <p:txBody>
            <a:bodyPr wrap="square" rtlCol="0">
              <a:spAutoFit/>
            </a:bodyPr>
            <a:lstStyle/>
            <a:p>
              <a:pPr>
                <a:spcBef>
                  <a:spcPts val="1200"/>
                </a:spcBef>
                <a:buClr>
                  <a:srgbClr val="0F5494"/>
                </a:buClr>
                <a:buSzPct val="100000"/>
              </a:pPr>
              <a:r>
                <a:rPr lang="fr-FR" sz="1100" dirty="0">
                  <a:solidFill>
                    <a:srgbClr val="0F5494"/>
                  </a:solidFill>
                  <a:latin typeface="+mn-lt"/>
                  <a:ea typeface="Arial Unicode MS" panose="020B0604020202020204" pitchFamily="34" charset="-128"/>
                  <a:cs typeface="Arial Unicode MS" panose="020B0604020202020204" pitchFamily="34" charset="-128"/>
                </a:rPr>
                <a:t>Natalie Harrower, Digital Repository of Ireland – year 2 only</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sp>
          <p:nvSpPr>
            <p:cNvPr id="24" name="TextBox 23"/>
            <p:cNvSpPr txBox="1"/>
            <p:nvPr/>
          </p:nvSpPr>
          <p:spPr>
            <a:xfrm>
              <a:off x="7316676" y="6257836"/>
              <a:ext cx="1656184" cy="600164"/>
            </a:xfrm>
            <a:prstGeom prst="rect">
              <a:avLst/>
            </a:prstGeom>
            <a:noFill/>
          </p:spPr>
          <p:txBody>
            <a:bodyPr wrap="square" rtlCol="0">
              <a:spAutoFit/>
            </a:bodyPr>
            <a:lstStyle/>
            <a:p>
              <a:pPr>
                <a:spcBef>
                  <a:spcPts val="1200"/>
                </a:spcBef>
                <a:buClr>
                  <a:srgbClr val="0F5494"/>
                </a:buClr>
                <a:buSzPct val="100000"/>
              </a:pPr>
              <a:r>
                <a:rPr lang="fr-FR" sz="1100" dirty="0">
                  <a:solidFill>
                    <a:srgbClr val="0F5494"/>
                  </a:solidFill>
                  <a:latin typeface="+mn-lt"/>
                  <a:ea typeface="Arial Unicode MS" panose="020B0604020202020204" pitchFamily="34" charset="-128"/>
                  <a:cs typeface="Arial Unicode MS" panose="020B0604020202020204" pitchFamily="34" charset="-128"/>
                </a:rPr>
                <a:t>Sandra </a:t>
              </a:r>
              <a:r>
                <a:rPr lang="fr-FR" sz="1100" dirty="0" smtClean="0">
                  <a:solidFill>
                    <a:srgbClr val="0F5494"/>
                  </a:solidFill>
                  <a:latin typeface="+mn-lt"/>
                  <a:ea typeface="Arial Unicode MS" panose="020B0604020202020204" pitchFamily="34" charset="-128"/>
                  <a:cs typeface="Arial Unicode MS" panose="020B0604020202020204" pitchFamily="34" charset="-128"/>
                </a:rPr>
                <a:t>Collins, National </a:t>
              </a:r>
              <a:r>
                <a:rPr lang="fr-FR" sz="1100" dirty="0">
                  <a:solidFill>
                    <a:srgbClr val="0F5494"/>
                  </a:solidFill>
                  <a:latin typeface="+mn-lt"/>
                  <a:ea typeface="Arial Unicode MS" panose="020B0604020202020204" pitchFamily="34" charset="-128"/>
                  <a:cs typeface="Arial Unicode MS" panose="020B0604020202020204" pitchFamily="34" charset="-128"/>
                </a:rPr>
                <a:t>Library of Ireland – year 1 only</a:t>
              </a:r>
              <a:endParaRPr lang="en-US" sz="1100" dirty="0">
                <a:solidFill>
                  <a:srgbClr val="0F5494"/>
                </a:solidFill>
                <a:latin typeface="+mn-lt"/>
                <a:ea typeface="Arial Unicode MS" panose="020B0604020202020204" pitchFamily="34" charset="-128"/>
                <a:cs typeface="Arial Unicode MS" panose="020B0604020202020204" pitchFamily="34" charset="-128"/>
              </a:endParaRPr>
            </a:p>
          </p:txBody>
        </p:sp>
      </p:grpSp>
      <p:sp>
        <p:nvSpPr>
          <p:cNvPr id="29" name="Title 1"/>
          <p:cNvSpPr txBox="1">
            <a:spLocks/>
          </p:cNvSpPr>
          <p:nvPr/>
        </p:nvSpPr>
        <p:spPr>
          <a:xfrm>
            <a:off x="0" y="1340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FAIR Data EG: membership</a:t>
            </a:r>
            <a:endParaRPr lang="en-GB" sz="3200" dirty="0">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1995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033" y="1600199"/>
            <a:ext cx="9132967" cy="345336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673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Key Concepts and Messages</a:t>
            </a:r>
            <a:endParaRPr lang="en-GB" sz="3200" dirty="0">
              <a:latin typeface="+mn-lt"/>
              <a:ea typeface="Arial Unicode MS" panose="020B0604020202020204" pitchFamily="34" charset="-128"/>
              <a:cs typeface="Arial Unicode MS" panose="020B0604020202020204" pitchFamily="34" charset="-128"/>
            </a:endParaRPr>
          </a:p>
        </p:txBody>
      </p:sp>
      <p:sp>
        <p:nvSpPr>
          <p:cNvPr id="3" name="TextBox 2"/>
          <p:cNvSpPr txBox="1"/>
          <p:nvPr/>
        </p:nvSpPr>
        <p:spPr>
          <a:xfrm>
            <a:off x="533103" y="2181717"/>
            <a:ext cx="8064896" cy="3600986"/>
          </a:xfrm>
          <a:prstGeom prst="rect">
            <a:avLst/>
          </a:prstGeom>
          <a:noFill/>
        </p:spPr>
        <p:txBody>
          <a:bodyPr wrap="square" rtlCol="0">
            <a:spAutoFit/>
          </a:bodyPr>
          <a:lstStyle/>
          <a:p>
            <a:pPr marL="457200" indent="-457200">
              <a:buFont typeface="+mj-lt"/>
              <a:buAutoNum type="arabicPeriod"/>
            </a:pPr>
            <a:r>
              <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FAIR </a:t>
            </a:r>
            <a:r>
              <a:rPr lang="en-GB" sz="2400" dirty="0" smtClean="0">
                <a:solidFill>
                  <a:srgbClr val="0F5494"/>
                </a:solidFill>
                <a:ea typeface="Arial Unicode MS" panose="020B0604020202020204" pitchFamily="34" charset="-128"/>
                <a:cs typeface="Arial Unicode MS" panose="020B0604020202020204" pitchFamily="34" charset="-128"/>
                <a:sym typeface="Verdana"/>
              </a:rPr>
              <a:t>and Open and other supporting policies</a:t>
            </a:r>
            <a:endPar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457200" indent="-457200">
              <a:buFont typeface="+mj-lt"/>
              <a:buAutoNum type="arabicPeriod"/>
            </a:pPr>
            <a:r>
              <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Model for FAIR Digital Objects</a:t>
            </a:r>
          </a:p>
          <a:p>
            <a:pPr marL="457200" indent="-457200">
              <a:buFont typeface="+mj-lt"/>
              <a:buAutoNum type="arabicPeriod"/>
            </a:pPr>
            <a:r>
              <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FAIR ecosystem</a:t>
            </a:r>
          </a:p>
          <a:p>
            <a:pPr marL="457200" indent="-457200">
              <a:buFont typeface="+mj-lt"/>
              <a:buAutoNum type="arabicPeriod"/>
            </a:pPr>
            <a:r>
              <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Interoperability frameworks</a:t>
            </a:r>
          </a:p>
          <a:p>
            <a:pPr marL="457200" indent="-457200">
              <a:buFont typeface="+mj-lt"/>
              <a:buAutoNum type="arabicPeriod"/>
            </a:pPr>
            <a:r>
              <a:rPr lang="en-GB" sz="2400" dirty="0" smtClean="0">
                <a:solidFill>
                  <a:srgbClr val="0F5494"/>
                </a:solidFill>
                <a:ea typeface="Arial Unicode MS" panose="020B0604020202020204" pitchFamily="34" charset="-128"/>
                <a:cs typeface="Arial Unicode MS" panose="020B0604020202020204" pitchFamily="34" charset="-128"/>
                <a:sym typeface="Verdana"/>
              </a:rPr>
              <a:t>Skills</a:t>
            </a:r>
          </a:p>
          <a:p>
            <a:pPr marL="457200" indent="-457200">
              <a:buFont typeface="+mj-lt"/>
              <a:buAutoNum type="arabicPeriod"/>
            </a:pPr>
            <a:r>
              <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Metrics and Incentives</a:t>
            </a:r>
          </a:p>
          <a:p>
            <a:pPr marL="457200" indent="-457200">
              <a:buFont typeface="+mj-lt"/>
              <a:buAutoNum type="arabicPeriod"/>
            </a:pPr>
            <a:r>
              <a:rPr lang="en-GB" sz="2400" dirty="0" smtClean="0">
                <a:solidFill>
                  <a:srgbClr val="0F5494"/>
                </a:solidFill>
                <a:ea typeface="Arial Unicode MS" panose="020B0604020202020204" pitchFamily="34" charset="-128"/>
                <a:cs typeface="Arial Unicode MS" panose="020B0604020202020204" pitchFamily="34" charset="-128"/>
                <a:sym typeface="Verdana"/>
              </a:rPr>
              <a:t>Investment and Sustainability</a:t>
            </a:r>
            <a:endPar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indent="-342900">
              <a:buFont typeface="Arial" panose="020B0604020202020204" pitchFamily="34" charset="0"/>
              <a:buChar char="•"/>
            </a:pPr>
            <a:endParaRPr lang="en-GB" sz="24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endParaRPr lang="en-GB" dirty="0" smtClean="0"/>
          </a:p>
          <a:p>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294200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106312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FAIR and Open</a:t>
            </a:r>
          </a:p>
        </p:txBody>
      </p:sp>
      <p:sp>
        <p:nvSpPr>
          <p:cNvPr id="6" name="Content Placeholder 2"/>
          <p:cNvSpPr txBox="1">
            <a:spLocks/>
          </p:cNvSpPr>
          <p:nvPr/>
        </p:nvSpPr>
        <p:spPr>
          <a:xfrm>
            <a:off x="323528" y="1971074"/>
            <a:ext cx="8640960" cy="4698285"/>
          </a:xfrm>
          <a:prstGeom prst="rect">
            <a:avLst/>
          </a:prstGeom>
          <a:noFill/>
          <a:ln>
            <a:noFill/>
          </a:ln>
        </p:spPr>
        <p:txBody>
          <a:bodyPr spcFirstLastPara="1" wrap="square" lIns="91425" tIns="91425" rIns="91425" bIns="91425" anchor="t" anchorCtr="0">
            <a:no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42900" indent="-342900">
              <a:spcBef>
                <a:spcPts val="1200"/>
              </a:spcBef>
              <a:spcAft>
                <a:spcPts val="1200"/>
              </a:spcAft>
              <a:buClr>
                <a:srgbClr val="0F5494"/>
              </a:buClr>
              <a:buSzPct val="100000"/>
            </a:pPr>
            <a:r>
              <a:rPr lang="en-GB" sz="2300" b="0" dirty="0">
                <a:latin typeface="Arial" panose="020B0604020202020204" pitchFamily="34" charset="0"/>
                <a:cs typeface="Arial" panose="020B0604020202020204" pitchFamily="34" charset="0"/>
              </a:rPr>
              <a:t>Concepts of FAIR and Open should not be conflated. Data can be FAIR or Open, both or neither</a:t>
            </a:r>
          </a:p>
          <a:p>
            <a:pPr marL="342900" indent="-342900">
              <a:spcBef>
                <a:spcPts val="1200"/>
              </a:spcBef>
              <a:spcAft>
                <a:spcPts val="1200"/>
              </a:spcAft>
              <a:buClr>
                <a:srgbClr val="0F5494"/>
              </a:buClr>
              <a:buSzPct val="100000"/>
            </a:pPr>
            <a:r>
              <a:rPr lang="en-GB" sz="2300" b="0" dirty="0">
                <a:latin typeface="Arial" panose="020B0604020202020204" pitchFamily="34" charset="0"/>
                <a:cs typeface="Arial" panose="020B0604020202020204" pitchFamily="34" charset="0"/>
              </a:rPr>
              <a:t>The greatest potential </a:t>
            </a:r>
            <a:r>
              <a:rPr lang="en-GB" sz="2300" b="0" dirty="0" smtClean="0">
                <a:latin typeface="Arial" panose="020B0604020202020204" pitchFamily="34" charset="0"/>
                <a:cs typeface="Arial" panose="020B0604020202020204" pitchFamily="34" charset="0"/>
              </a:rPr>
              <a:t>reuse and value </a:t>
            </a:r>
            <a:r>
              <a:rPr lang="en-GB" sz="2300" b="0" dirty="0">
                <a:latin typeface="Arial" panose="020B0604020202020204" pitchFamily="34" charset="0"/>
                <a:cs typeface="Arial" panose="020B0604020202020204" pitchFamily="34" charset="0"/>
              </a:rPr>
              <a:t>comes when data are both FAIR and Open</a:t>
            </a:r>
            <a:endParaRPr lang="en-US" sz="2300" b="0" dirty="0">
              <a:latin typeface="Arial" panose="020B0604020202020204" pitchFamily="34" charset="0"/>
              <a:ea typeface="Arial Unicode MS" panose="020B0604020202020204" pitchFamily="34" charset="-128"/>
              <a:cs typeface="Arial" panose="020B0604020202020204" pitchFamily="34" charset="0"/>
            </a:endParaRPr>
          </a:p>
          <a:p>
            <a:pPr marL="342900" indent="-342900">
              <a:spcBef>
                <a:spcPts val="1200"/>
              </a:spcBef>
              <a:spcAft>
                <a:spcPts val="1200"/>
              </a:spcAft>
              <a:buClr>
                <a:srgbClr val="0F5494"/>
              </a:buClr>
              <a:buSzPct val="100000"/>
            </a:pPr>
            <a:r>
              <a:rPr lang="en-US" sz="2300" b="0" dirty="0">
                <a:latin typeface="Arial" panose="020B0604020202020204" pitchFamily="34" charset="0"/>
                <a:ea typeface="Arial Unicode MS" panose="020B0604020202020204" pitchFamily="34" charset="-128"/>
                <a:cs typeface="Arial" panose="020B0604020202020204" pitchFamily="34" charset="0"/>
              </a:rPr>
              <a:t>Even internal or restricted data will benefit from being FAIR, and there are legitimate reasons for restriction which vary by discipline</a:t>
            </a:r>
          </a:p>
          <a:p>
            <a:pPr marL="342900" indent="-342900">
              <a:spcBef>
                <a:spcPts val="1200"/>
              </a:spcBef>
              <a:spcAft>
                <a:spcPts val="1200"/>
              </a:spcAft>
              <a:buClr>
                <a:srgbClr val="0F5494"/>
              </a:buClr>
              <a:buSzPct val="100000"/>
            </a:pPr>
            <a:r>
              <a:rPr lang="en-GB" sz="2300" b="0" i="1" dirty="0">
                <a:latin typeface="Arial" panose="020B0604020202020204" pitchFamily="34" charset="0"/>
                <a:cs typeface="Arial" panose="020B0604020202020204" pitchFamily="34" charset="0"/>
              </a:rPr>
              <a:t>Align and harmonise FAIR and Open data policy</a:t>
            </a:r>
            <a:r>
              <a:rPr lang="en-IE" sz="2300" b="0" dirty="0">
                <a:latin typeface="Arial" panose="020B0604020202020204" pitchFamily="34" charset="0"/>
                <a:cs typeface="Arial" panose="020B0604020202020204" pitchFamily="34" charset="0"/>
              </a:rPr>
              <a:t> </a:t>
            </a:r>
            <a:r>
              <a:rPr lang="en-GB" sz="2300" b="0" dirty="0">
                <a:latin typeface="Arial" panose="020B0604020202020204" pitchFamily="34" charset="0"/>
                <a:cs typeface="Arial" panose="020B0604020202020204" pitchFamily="34" charset="0"/>
              </a:rPr>
              <a:t>to ensure that publicly-funded research data are made FAIR and Open, except for legitimate restrictions </a:t>
            </a:r>
            <a:endParaRPr lang="en-US" sz="2300" b="0" dirty="0">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8879373"/>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284773"/>
            <a:ext cx="9144000" cy="106312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FAIR and Open</a:t>
            </a:r>
          </a:p>
        </p:txBody>
      </p:sp>
      <p:sp>
        <p:nvSpPr>
          <p:cNvPr id="6" name="Content Placeholder 2"/>
          <p:cNvSpPr txBox="1">
            <a:spLocks/>
          </p:cNvSpPr>
          <p:nvPr/>
        </p:nvSpPr>
        <p:spPr>
          <a:xfrm>
            <a:off x="-1" y="1868881"/>
            <a:ext cx="9137551" cy="4554269"/>
          </a:xfrm>
          <a:prstGeom prst="rect">
            <a:avLst/>
          </a:prstGeom>
          <a:noFill/>
          <a:ln>
            <a:noFill/>
          </a:ln>
        </p:spPr>
        <p:txBody>
          <a:bodyPr spcFirstLastPara="1" wrap="square" lIns="91425" tIns="91425" rIns="91425" bIns="91425" anchor="t" anchorCtr="0">
            <a:no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42900" indent="-342900">
              <a:spcBef>
                <a:spcPts val="1200"/>
              </a:spcBef>
              <a:spcAft>
                <a:spcPts val="0"/>
              </a:spcAft>
              <a:buClr>
                <a:srgbClr val="0F5494"/>
              </a:buClr>
              <a:buSzPct val="100000"/>
            </a:pPr>
            <a:r>
              <a:rPr lang="en-GB" sz="2000" dirty="0">
                <a:latin typeface="Arial" panose="020B0604020202020204" pitchFamily="34" charset="0"/>
                <a:cs typeface="Arial" panose="020B0604020202020204" pitchFamily="34" charset="0"/>
              </a:rPr>
              <a:t>‘As Open as possible, as closed as necessary'</a:t>
            </a:r>
          </a:p>
          <a:p>
            <a:pPr marL="342900" indent="-342900">
              <a:spcBef>
                <a:spcPts val="1200"/>
              </a:spcBef>
              <a:spcAft>
                <a:spcPts val="0"/>
              </a:spcAft>
              <a:buClr>
                <a:srgbClr val="0F5494"/>
              </a:buClr>
              <a:buSzPct val="100000"/>
            </a:pPr>
            <a:r>
              <a:rPr lang="en-GB" sz="2000" b="0" dirty="0">
                <a:latin typeface="Arial" panose="020B0604020202020204" pitchFamily="34" charset="0"/>
                <a:cs typeface="Arial" panose="020B0604020202020204" pitchFamily="34" charset="0"/>
              </a:rPr>
              <a:t>By default, data created by publicly funded research projects, initiatives and infrastructures should be to made available as soon as possible.</a:t>
            </a:r>
          </a:p>
          <a:p>
            <a:pPr marL="342900" indent="-342900">
              <a:spcBef>
                <a:spcPts val="1200"/>
              </a:spcBef>
              <a:spcAft>
                <a:spcPts val="0"/>
              </a:spcAft>
              <a:buClr>
                <a:srgbClr val="0F5494"/>
              </a:buClr>
              <a:buSzPct val="100000"/>
            </a:pPr>
            <a:r>
              <a:rPr lang="en-GB" sz="2000" b="0" dirty="0">
                <a:latin typeface="Arial" panose="020B0604020202020204" pitchFamily="34" charset="0"/>
                <a:cs typeface="Arial" panose="020B0604020202020204" pitchFamily="34" charset="0"/>
              </a:rPr>
              <a:t>Policies could allow for (short) embargo periods to facilitate the right of first use for creators</a:t>
            </a:r>
          </a:p>
          <a:p>
            <a:pPr marL="342900" indent="-342900">
              <a:spcBef>
                <a:spcPts val="1200"/>
              </a:spcBef>
              <a:spcAft>
                <a:spcPts val="0"/>
              </a:spcAft>
              <a:buClr>
                <a:srgbClr val="0F5494"/>
              </a:buClr>
              <a:buSzPct val="100000"/>
            </a:pPr>
            <a:r>
              <a:rPr lang="en-GB" sz="2000" b="0" dirty="0">
                <a:latin typeface="Arial" panose="020B0604020202020204" pitchFamily="34" charset="0"/>
                <a:cs typeface="Arial" panose="020B0604020202020204" pitchFamily="34" charset="0"/>
              </a:rPr>
              <a:t>Guidance should be provided to researchers to help find optimal balance between sharing and privacy</a:t>
            </a:r>
            <a:endParaRPr lang="en-IE" sz="2000" b="0" dirty="0">
              <a:latin typeface="Arial" panose="020B0604020202020204" pitchFamily="34" charset="0"/>
              <a:cs typeface="Arial" panose="020B0604020202020204" pitchFamily="34" charset="0"/>
            </a:endParaRPr>
          </a:p>
          <a:p>
            <a:pPr marL="342900" indent="-342900">
              <a:spcBef>
                <a:spcPts val="1200"/>
              </a:spcBef>
              <a:spcAft>
                <a:spcPts val="0"/>
              </a:spcAft>
              <a:buClr>
                <a:srgbClr val="0F5494"/>
              </a:buClr>
              <a:buSzPct val="100000"/>
            </a:pPr>
            <a:endParaRPr lang="en-IE" sz="2000" b="0" dirty="0">
              <a:latin typeface="Arial" panose="020B0604020202020204" pitchFamily="34" charset="0"/>
              <a:cs typeface="Arial" panose="020B0604020202020204" pitchFamily="34" charset="0"/>
            </a:endParaRPr>
          </a:p>
          <a:p>
            <a:pPr marL="342900" indent="-342900">
              <a:spcBef>
                <a:spcPts val="1200"/>
              </a:spcBef>
              <a:spcAft>
                <a:spcPts val="0"/>
              </a:spcAft>
              <a:buClr>
                <a:srgbClr val="0F5494"/>
              </a:buClr>
              <a:buSzPct val="100000"/>
            </a:pPr>
            <a:endParaRPr lang="en-US" sz="2000" b="0" dirty="0">
              <a:latin typeface="Arial" panose="020B0604020202020204" pitchFamily="34" charset="0"/>
              <a:ea typeface="Arial Unicode MS" panose="020B0604020202020204" pitchFamily="34" charset="-128"/>
              <a:cs typeface="Arial" panose="020B0604020202020204" pitchFamily="34" charset="0"/>
            </a:endParaRPr>
          </a:p>
          <a:p>
            <a:pPr marL="342900" indent="-342900">
              <a:spcBef>
                <a:spcPts val="1200"/>
              </a:spcBef>
              <a:spcAft>
                <a:spcPts val="0"/>
              </a:spcAft>
              <a:buClr>
                <a:srgbClr val="0F5494"/>
              </a:buClr>
              <a:buSzPct val="100000"/>
            </a:pPr>
            <a:endParaRPr lang="en-US" sz="2000" b="0" dirty="0">
              <a:latin typeface="Arial" panose="020B0604020202020204" pitchFamily="34" charset="0"/>
              <a:ea typeface="Arial Unicode MS" panose="020B0604020202020204" pitchFamily="34" charset="-128"/>
              <a:cs typeface="Arial" panose="020B0604020202020204" pitchFamily="34" charset="0"/>
            </a:endParaRPr>
          </a:p>
          <a:p>
            <a:pPr marL="342900" indent="-342900">
              <a:spcBef>
                <a:spcPts val="1200"/>
              </a:spcBef>
              <a:spcAft>
                <a:spcPts val="0"/>
              </a:spcAft>
              <a:buClr>
                <a:srgbClr val="0F5494"/>
              </a:buClr>
              <a:buSzPct val="100000"/>
            </a:pPr>
            <a:endParaRPr lang="en-US" sz="2000" b="0" dirty="0">
              <a:latin typeface="Arial" panose="020B0604020202020204" pitchFamily="34" charset="0"/>
              <a:ea typeface="Arial Unicode MS" panose="020B0604020202020204" pitchFamily="34" charset="-128"/>
              <a:cs typeface="Arial" panose="020B0604020202020204" pitchFamily="34" charset="0"/>
            </a:endParaRPr>
          </a:p>
        </p:txBody>
      </p:sp>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41CCE76-2CC3-5E4C-95D8-82F308CE0B39}"/>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23998" y="4468059"/>
            <a:ext cx="4013553" cy="23899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3545161"/>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106312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Concepts Implied by the Principles</a:t>
            </a:r>
          </a:p>
        </p:txBody>
      </p:sp>
      <p:sp>
        <p:nvSpPr>
          <p:cNvPr id="6" name="Content Placeholder 2"/>
          <p:cNvSpPr txBox="1">
            <a:spLocks/>
          </p:cNvSpPr>
          <p:nvPr/>
        </p:nvSpPr>
        <p:spPr>
          <a:xfrm>
            <a:off x="251520" y="2370809"/>
            <a:ext cx="8640960" cy="4487191"/>
          </a:xfrm>
          <a:prstGeom prst="rect">
            <a:avLst/>
          </a:prstGeom>
          <a:noFill/>
          <a:ln>
            <a:noFill/>
          </a:ln>
        </p:spPr>
        <p:txBody>
          <a:bodyPr spcFirstLastPara="1" wrap="square" lIns="91425" tIns="91425" rIns="91425" bIns="91425" anchor="t" anchorCtr="0">
            <a:norm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0" indent="0">
              <a:spcBef>
                <a:spcPts val="1200"/>
              </a:spcBef>
              <a:spcAft>
                <a:spcPts val="1800"/>
              </a:spcAft>
              <a:buClr>
                <a:srgbClr val="0F5494"/>
              </a:buClr>
              <a:buSzPct val="100000"/>
              <a:buNone/>
            </a:pPr>
            <a:r>
              <a:rPr lang="en-GB" b="0" dirty="0">
                <a:latin typeface="Arial" panose="020B0604020202020204" pitchFamily="34" charset="0"/>
                <a:cs typeface="Arial" panose="020B0604020202020204" pitchFamily="34" charset="0"/>
              </a:rPr>
              <a:t>Making FAIR a reality depends on additional concepts that are implied by the principles, including: </a:t>
            </a:r>
          </a:p>
          <a:p>
            <a:pPr marL="0" indent="0">
              <a:lnSpc>
                <a:spcPct val="120000"/>
              </a:lnSpc>
              <a:spcAft>
                <a:spcPts val="0"/>
              </a:spcAft>
              <a:buClr>
                <a:srgbClr val="0F5494"/>
              </a:buClr>
              <a:buSzPct val="100000"/>
              <a:buNone/>
            </a:pPr>
            <a:r>
              <a:rPr lang="en-GB" b="0" dirty="0">
                <a:latin typeface="Arial" panose="020B0604020202020204" pitchFamily="34" charset="0"/>
                <a:cs typeface="Arial" panose="020B0604020202020204" pitchFamily="34" charset="0"/>
              </a:rPr>
              <a:t>	- The timeliness of sharing</a:t>
            </a:r>
          </a:p>
          <a:p>
            <a:pPr marL="0" indent="0">
              <a:lnSpc>
                <a:spcPct val="120000"/>
              </a:lnSpc>
              <a:spcAft>
                <a:spcPts val="0"/>
              </a:spcAft>
              <a:buClr>
                <a:srgbClr val="0F5494"/>
              </a:buClr>
              <a:buSzPct val="100000"/>
              <a:buNone/>
            </a:pPr>
            <a:r>
              <a:rPr lang="en-GB" b="0" dirty="0">
                <a:latin typeface="Arial" panose="020B0604020202020204" pitchFamily="34" charset="0"/>
                <a:cs typeface="Arial" panose="020B0604020202020204" pitchFamily="34" charset="0"/>
              </a:rPr>
              <a:t>	- Data appraisal and selection</a:t>
            </a:r>
          </a:p>
          <a:p>
            <a:pPr marL="0" indent="0">
              <a:lnSpc>
                <a:spcPct val="120000"/>
              </a:lnSpc>
              <a:spcAft>
                <a:spcPts val="0"/>
              </a:spcAft>
              <a:buClr>
                <a:srgbClr val="0F5494"/>
              </a:buClr>
              <a:buSzPct val="100000"/>
              <a:buNone/>
            </a:pPr>
            <a:r>
              <a:rPr lang="en-GB" b="0" dirty="0">
                <a:latin typeface="Arial" panose="020B0604020202020204" pitchFamily="34" charset="0"/>
                <a:cs typeface="Arial" panose="020B0604020202020204" pitchFamily="34" charset="0"/>
              </a:rPr>
              <a:t>	- Long-term preservation and stewardship</a:t>
            </a:r>
          </a:p>
          <a:p>
            <a:pPr marL="0" indent="0">
              <a:lnSpc>
                <a:spcPct val="120000"/>
              </a:lnSpc>
              <a:spcAft>
                <a:spcPts val="0"/>
              </a:spcAft>
              <a:buClr>
                <a:srgbClr val="0F5494"/>
              </a:buClr>
              <a:buSzPct val="100000"/>
              <a:buNone/>
            </a:pPr>
            <a:r>
              <a:rPr lang="en-GB" b="0" dirty="0">
                <a:latin typeface="Arial" panose="020B0604020202020204" pitchFamily="34" charset="0"/>
                <a:cs typeface="Arial" panose="020B0604020202020204" pitchFamily="34" charset="0"/>
              </a:rPr>
              <a:t>	- </a:t>
            </a:r>
            <a:r>
              <a:rPr lang="en-GB" b="0" dirty="0" err="1">
                <a:latin typeface="Arial" panose="020B0604020202020204" pitchFamily="34" charset="0"/>
                <a:cs typeface="Arial" panose="020B0604020202020204" pitchFamily="34" charset="0"/>
              </a:rPr>
              <a:t>Assessability</a:t>
            </a:r>
            <a:r>
              <a:rPr lang="en-GB" b="0" dirty="0">
                <a:latin typeface="Arial" panose="020B0604020202020204" pitchFamily="34" charset="0"/>
                <a:cs typeface="Arial" panose="020B0604020202020204" pitchFamily="34" charset="0"/>
              </a:rPr>
              <a:t> – to assess quality, accuracy, reliability </a:t>
            </a:r>
          </a:p>
          <a:p>
            <a:pPr marL="0" indent="0">
              <a:lnSpc>
                <a:spcPct val="120000"/>
              </a:lnSpc>
              <a:spcAft>
                <a:spcPts val="0"/>
              </a:spcAft>
              <a:buClr>
                <a:srgbClr val="0F5494"/>
              </a:buClr>
              <a:buSzPct val="100000"/>
              <a:buNone/>
            </a:pPr>
            <a:r>
              <a:rPr lang="en-GB" b="0" dirty="0">
                <a:latin typeface="Arial" panose="020B0604020202020204" pitchFamily="34" charset="0"/>
                <a:cs typeface="Arial" panose="020B0604020202020204" pitchFamily="34" charset="0"/>
              </a:rPr>
              <a:t>	- Legal interoperability</a:t>
            </a:r>
            <a:r>
              <a:rPr lang="en-IE" b="0" dirty="0">
                <a:latin typeface="Arial" panose="020B0604020202020204" pitchFamily="34" charset="0"/>
                <a:cs typeface="Arial" panose="020B0604020202020204" pitchFamily="34" charset="0"/>
              </a:rPr>
              <a:t> – licenses, automated</a:t>
            </a:r>
            <a:endParaRPr lang="en-GB" b="0" dirty="0">
              <a:latin typeface="Arial" panose="020B0604020202020204" pitchFamily="34" charset="0"/>
              <a:cs typeface="Arial" panose="020B0604020202020204" pitchFamily="34" charset="0"/>
            </a:endParaRPr>
          </a:p>
          <a:p>
            <a:pPr marL="355600" indent="-355600">
              <a:spcBef>
                <a:spcPts val="1200"/>
              </a:spcBef>
              <a:spcAft>
                <a:spcPts val="1800"/>
              </a:spcAft>
              <a:buClr>
                <a:srgbClr val="0F5494"/>
              </a:buClr>
              <a:buSzPct val="100000"/>
              <a:buFont typeface="Arial" panose="020B0604020202020204" pitchFamily="34" charset="0"/>
              <a:buChar char="•"/>
            </a:pPr>
            <a:endParaRPr lang="en-IE" b="0" dirty="0">
              <a:latin typeface="Arial" panose="020B0604020202020204" pitchFamily="34" charset="0"/>
              <a:cs typeface="Arial" panose="020B0604020202020204" pitchFamily="34" charset="0"/>
            </a:endParaRPr>
          </a:p>
          <a:p>
            <a:pPr marL="355600" indent="-355600">
              <a:spcBef>
                <a:spcPts val="1200"/>
              </a:spcBef>
              <a:spcAft>
                <a:spcPts val="1800"/>
              </a:spcAft>
              <a:buClr>
                <a:srgbClr val="0F5494"/>
              </a:buClr>
              <a:buSzPct val="100000"/>
              <a:buFont typeface="Arial" panose="020B0604020202020204" pitchFamily="34" charset="0"/>
              <a:buChar char="•"/>
            </a:pPr>
            <a:endParaRPr lang="en-US" b="0" dirty="0">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565542"/>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44380" y="170103"/>
            <a:ext cx="7688274" cy="954107"/>
          </a:xfrm>
          <a:prstGeom prst="rect">
            <a:avLst/>
          </a:prstGeom>
          <a:noFill/>
        </p:spPr>
        <p:txBody>
          <a:bodyPr wrap="square" rtlCol="0">
            <a:spAutoFit/>
          </a:bodyPr>
          <a:lstStyle/>
          <a:p>
            <a:pPr lvl="0" algn="ctr"/>
            <a:r>
              <a:rPr lang="en-US" sz="2800" b="1" kern="0" dirty="0" smtClean="0">
                <a:solidFill>
                  <a:srgbClr val="1F497D"/>
                </a:solidFill>
              </a:rPr>
              <a:t>Revision of the SI Units and the CODATA Fundamental Physical Constants</a:t>
            </a:r>
          </a:p>
        </p:txBody>
      </p:sp>
      <p:sp>
        <p:nvSpPr>
          <p:cNvPr id="11" name="TextBox 10"/>
          <p:cNvSpPr txBox="1"/>
          <p:nvPr/>
        </p:nvSpPr>
        <p:spPr>
          <a:xfrm>
            <a:off x="-1" y="1752883"/>
            <a:ext cx="4613060" cy="3939540"/>
          </a:xfrm>
          <a:prstGeom prst="rect">
            <a:avLst/>
          </a:prstGeom>
          <a:noFill/>
        </p:spPr>
        <p:txBody>
          <a:bodyPr wrap="square" rtlCol="0">
            <a:spAutoFit/>
          </a:bodyPr>
          <a:lstStyle/>
          <a:p>
            <a:pPr marL="342900" indent="-342900">
              <a:spcAft>
                <a:spcPts val="600"/>
              </a:spcAft>
              <a:buFont typeface="Arial"/>
              <a:buChar char="•"/>
            </a:pPr>
            <a:r>
              <a:rPr lang="en-GB" sz="2000" dirty="0" smtClean="0">
                <a:solidFill>
                  <a:schemeClr val="tx1">
                    <a:lumMod val="75000"/>
                    <a:lumOff val="25000"/>
                  </a:schemeClr>
                </a:solidFill>
              </a:rPr>
              <a:t>Major revision of the SI Units agreed on 16 November 2018.</a:t>
            </a:r>
          </a:p>
          <a:p>
            <a:pPr marL="342900" indent="-342900">
              <a:spcAft>
                <a:spcPts val="600"/>
              </a:spcAft>
              <a:buFont typeface="Arial"/>
              <a:buChar char="•"/>
            </a:pPr>
            <a:r>
              <a:rPr lang="en-GB" sz="2000" dirty="0" smtClean="0">
                <a:solidFill>
                  <a:schemeClr val="tx1">
                    <a:lumMod val="75000"/>
                    <a:lumOff val="25000"/>
                  </a:schemeClr>
                </a:solidFill>
              </a:rPr>
              <a:t>The kilogram, ampere, </a:t>
            </a:r>
            <a:r>
              <a:rPr lang="en-GB" sz="2000" dirty="0" err="1" smtClean="0">
                <a:solidFill>
                  <a:schemeClr val="tx1">
                    <a:lumMod val="75000"/>
                    <a:lumOff val="25000"/>
                  </a:schemeClr>
                </a:solidFill>
              </a:rPr>
              <a:t>kelvin</a:t>
            </a:r>
            <a:r>
              <a:rPr lang="en-GB" sz="2000" dirty="0" smtClean="0">
                <a:solidFill>
                  <a:schemeClr val="tx1">
                    <a:lumMod val="75000"/>
                    <a:lumOff val="25000"/>
                  </a:schemeClr>
                </a:solidFill>
              </a:rPr>
              <a:t> and mole will now be based, respectively on the </a:t>
            </a:r>
            <a:r>
              <a:rPr lang="en-US" sz="2000" dirty="0" smtClean="0">
                <a:solidFill>
                  <a:schemeClr val="tx1">
                    <a:lumMod val="75000"/>
                    <a:lumOff val="25000"/>
                  </a:schemeClr>
                </a:solidFill>
              </a:rPr>
              <a:t>Planck constant </a:t>
            </a:r>
            <a:r>
              <a:rPr lang="en-US" sz="2000" dirty="0" err="1" smtClean="0">
                <a:solidFill>
                  <a:schemeClr val="tx1">
                    <a:lumMod val="75000"/>
                    <a:lumOff val="25000"/>
                  </a:schemeClr>
                </a:solidFill>
              </a:rPr>
              <a:t>h</a:t>
            </a:r>
            <a:r>
              <a:rPr lang="en-US" sz="2000" dirty="0" smtClean="0">
                <a:solidFill>
                  <a:schemeClr val="tx1">
                    <a:lumMod val="75000"/>
                    <a:lumOff val="25000"/>
                  </a:schemeClr>
                </a:solidFill>
              </a:rPr>
              <a:t>, the elementary charge </a:t>
            </a:r>
            <a:r>
              <a:rPr lang="en-US" sz="2000" dirty="0" err="1" smtClean="0">
                <a:solidFill>
                  <a:schemeClr val="tx1">
                    <a:lumMod val="75000"/>
                    <a:lumOff val="25000"/>
                  </a:schemeClr>
                </a:solidFill>
              </a:rPr>
              <a:t>e</a:t>
            </a:r>
            <a:r>
              <a:rPr lang="en-US" sz="2000" dirty="0" smtClean="0">
                <a:solidFill>
                  <a:schemeClr val="tx1">
                    <a:lumMod val="75000"/>
                    <a:lumOff val="25000"/>
                  </a:schemeClr>
                </a:solidFill>
              </a:rPr>
              <a:t>, the Boltzmann constant </a:t>
            </a:r>
            <a:r>
              <a:rPr lang="en-US" sz="2000" dirty="0" err="1" smtClean="0">
                <a:solidFill>
                  <a:schemeClr val="tx1">
                    <a:lumMod val="75000"/>
                    <a:lumOff val="25000"/>
                  </a:schemeClr>
                </a:solidFill>
              </a:rPr>
              <a:t>k</a:t>
            </a:r>
            <a:r>
              <a:rPr lang="en-US" sz="2000" dirty="0" smtClean="0">
                <a:solidFill>
                  <a:schemeClr val="tx1">
                    <a:lumMod val="75000"/>
                    <a:lumOff val="25000"/>
                  </a:schemeClr>
                </a:solidFill>
              </a:rPr>
              <a:t>, and the Avogadro constant NA.</a:t>
            </a:r>
          </a:p>
          <a:p>
            <a:pPr marL="342900" indent="-342900">
              <a:spcAft>
                <a:spcPts val="600"/>
              </a:spcAft>
              <a:buFont typeface="Arial"/>
              <a:buChar char="•"/>
            </a:pPr>
            <a:r>
              <a:rPr lang="en-US" sz="2000" dirty="0" smtClean="0">
                <a:solidFill>
                  <a:schemeClr val="tx1">
                    <a:lumMod val="75000"/>
                    <a:lumOff val="25000"/>
                  </a:schemeClr>
                </a:solidFill>
              </a:rPr>
              <a:t>See </a:t>
            </a:r>
            <a:r>
              <a:rPr lang="en-US" sz="2000" dirty="0" smtClean="0">
                <a:solidFill>
                  <a:schemeClr val="tx1">
                    <a:lumMod val="75000"/>
                    <a:lumOff val="25000"/>
                  </a:schemeClr>
                </a:solidFill>
                <a:hlinkClick r:id="rId5"/>
              </a:rPr>
              <a:t>http://bit.ly/codata-fundamental-constants</a:t>
            </a:r>
            <a:r>
              <a:rPr lang="en-US" sz="2000" dirty="0" smtClean="0">
                <a:solidFill>
                  <a:schemeClr val="tx1">
                    <a:lumMod val="75000"/>
                    <a:lumOff val="25000"/>
                  </a:schemeClr>
                </a:solidFill>
              </a:rPr>
              <a:t> and </a:t>
            </a:r>
            <a:r>
              <a:rPr lang="en-US" sz="2000" dirty="0" smtClean="0">
                <a:solidFill>
                  <a:schemeClr val="tx1">
                    <a:lumMod val="75000"/>
                    <a:lumOff val="25000"/>
                  </a:schemeClr>
                </a:solidFill>
                <a:hlinkClick r:id="rId6"/>
              </a:rPr>
              <a:t>http://iopscience.iop.org/article/10.1088/1681-7575/aa950a/pdf</a:t>
            </a:r>
            <a:r>
              <a:rPr lang="en-US" sz="2000" dirty="0" smtClean="0">
                <a:solidFill>
                  <a:schemeClr val="tx1">
                    <a:lumMod val="75000"/>
                    <a:lumOff val="25000"/>
                  </a:schemeClr>
                </a:solidFill>
              </a:rPr>
              <a:t> </a:t>
            </a:r>
            <a:endParaRPr lang="en-GB" sz="2000" dirty="0" smtClean="0">
              <a:solidFill>
                <a:schemeClr val="tx1">
                  <a:lumMod val="75000"/>
                  <a:lumOff val="25000"/>
                </a:schemeClr>
              </a:solidFill>
            </a:endParaRPr>
          </a:p>
        </p:txBody>
      </p:sp>
      <p:pic>
        <p:nvPicPr>
          <p:cNvPr id="6" name="Picture 5" descr="SI-Illustration-Constants-Colour-Full-624x624.png"/>
          <p:cNvPicPr>
            <a:picLocks noChangeAspect="1"/>
          </p:cNvPicPr>
          <p:nvPr/>
        </p:nvPicPr>
        <p:blipFill>
          <a:blip r:embed="rId7"/>
          <a:stretch>
            <a:fillRect/>
          </a:stretch>
        </p:blipFill>
        <p:spPr>
          <a:xfrm>
            <a:off x="4855469" y="1752883"/>
            <a:ext cx="4288531" cy="4288531"/>
          </a:xfrm>
          <a:prstGeom prst="rect">
            <a:avLst/>
          </a:prstGeom>
        </p:spPr>
      </p:pic>
      <p:sp>
        <p:nvSpPr>
          <p:cNvPr id="7" name="TextBox 6"/>
          <p:cNvSpPr txBox="1"/>
          <p:nvPr/>
        </p:nvSpPr>
        <p:spPr>
          <a:xfrm>
            <a:off x="6008915" y="6403949"/>
            <a:ext cx="2914079" cy="369332"/>
          </a:xfrm>
          <a:prstGeom prst="rect">
            <a:avLst/>
          </a:prstGeom>
          <a:noFill/>
        </p:spPr>
        <p:txBody>
          <a:bodyPr wrap="none" rtlCol="0">
            <a:spAutoFit/>
          </a:bodyPr>
          <a:lstStyle/>
          <a:p>
            <a:r>
              <a:rPr lang="fr-FR" dirty="0" smtClean="0"/>
              <a:t>Image CC-BY-ND-SA 4.0 BIPM</a:t>
            </a:r>
            <a:endParaRPr lang="fr-F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106312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FAIR Digital Objects</a:t>
            </a:r>
          </a:p>
        </p:txBody>
      </p:sp>
      <p:sp>
        <p:nvSpPr>
          <p:cNvPr id="2" name="Slide Number Placeholder 1"/>
          <p:cNvSpPr>
            <a:spLocks noGrp="1"/>
          </p:cNvSpPr>
          <p:nvPr>
            <p:ph type="sldNum" sz="quarter" idx="12"/>
          </p:nvPr>
        </p:nvSpPr>
        <p:spPr/>
        <p:txBody>
          <a:bodyPr/>
          <a:lstStyle/>
          <a:p>
            <a:fld id="{7A38C8BF-13A8-46E7-B133-ABC2D2204FA4}" type="slidenum">
              <a:rPr lang="en-GB" altLang="en-US" smtClean="0"/>
              <a:pPr/>
              <a:t>20</a:t>
            </a:fld>
            <a:endParaRPr lang="en-GB" altLang="en-US" dirty="0"/>
          </a:p>
        </p:txBody>
      </p:sp>
      <p:sp>
        <p:nvSpPr>
          <p:cNvPr id="6" name="Content Placeholder 2"/>
          <p:cNvSpPr txBox="1">
            <a:spLocks/>
          </p:cNvSpPr>
          <p:nvPr/>
        </p:nvSpPr>
        <p:spPr>
          <a:xfrm>
            <a:off x="437768" y="1965226"/>
            <a:ext cx="8640960" cy="1751806"/>
          </a:xfrm>
          <a:prstGeom prst="rect">
            <a:avLst/>
          </a:prstGeom>
          <a:noFill/>
          <a:ln>
            <a:noFill/>
          </a:ln>
        </p:spPr>
        <p:txBody>
          <a:bodyPr spcFirstLastPara="1" wrap="square" lIns="91425" tIns="91425" rIns="91425" bIns="91425" anchor="t" anchorCtr="0">
            <a:norm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42900" indent="-342900">
              <a:spcBef>
                <a:spcPts val="1200"/>
              </a:spcBef>
              <a:spcAft>
                <a:spcPts val="600"/>
              </a:spcAft>
              <a:buClr>
                <a:srgbClr val="0F5494"/>
              </a:buClr>
              <a:buSzPct val="100000"/>
            </a:pPr>
            <a:r>
              <a:rPr lang="en-US" sz="2100" b="0" dirty="0">
                <a:latin typeface="+mn-lt"/>
                <a:ea typeface="Arial Unicode MS" panose="020B0604020202020204" pitchFamily="34" charset="-128"/>
                <a:cs typeface="Arial Unicode MS" panose="020B0604020202020204" pitchFamily="34" charset="-128"/>
              </a:rPr>
              <a:t>Implementing FAIR requires a model for FAIR digital objects</a:t>
            </a:r>
          </a:p>
          <a:p>
            <a:pPr marL="342900" indent="-342900">
              <a:spcBef>
                <a:spcPts val="1200"/>
              </a:spcBef>
              <a:spcAft>
                <a:spcPts val="600"/>
              </a:spcAft>
              <a:buClr>
                <a:srgbClr val="0F5494"/>
              </a:buClr>
              <a:buSzPct val="100000"/>
            </a:pPr>
            <a:r>
              <a:rPr lang="en-US" sz="2100" b="0" dirty="0">
                <a:latin typeface="+mn-lt"/>
                <a:ea typeface="Arial Unicode MS" panose="020B0604020202020204" pitchFamily="34" charset="-128"/>
                <a:cs typeface="Arial Unicode MS" panose="020B0604020202020204" pitchFamily="34" charset="-128"/>
              </a:rPr>
              <a:t>Digital objects can include data, software, and other research resources</a:t>
            </a:r>
          </a:p>
          <a:p>
            <a:pPr marL="342900" indent="-342900">
              <a:spcBef>
                <a:spcPts val="1200"/>
              </a:spcBef>
              <a:spcAft>
                <a:spcPts val="600"/>
              </a:spcAft>
              <a:buClr>
                <a:srgbClr val="0F5494"/>
              </a:buClr>
              <a:buSzPct val="100000"/>
            </a:pPr>
            <a:endParaRPr lang="en-US" sz="2100" b="0" dirty="0">
              <a:latin typeface="+mn-lt"/>
              <a:ea typeface="Arial Unicode MS" panose="020B0604020202020204" pitchFamily="34" charset="-128"/>
              <a:cs typeface="Arial Unicode MS" panose="020B0604020202020204" pitchFamily="34" charset="-128"/>
            </a:endParaRPr>
          </a:p>
          <a:p>
            <a:pPr marL="342900" indent="-342900">
              <a:spcBef>
                <a:spcPts val="1200"/>
              </a:spcBef>
              <a:spcAft>
                <a:spcPts val="600"/>
              </a:spcAft>
              <a:buClr>
                <a:srgbClr val="0F5494"/>
              </a:buClr>
              <a:buSzPct val="100000"/>
            </a:pPr>
            <a:endParaRPr lang="en-US" sz="2100" b="0" dirty="0">
              <a:latin typeface="+mn-lt"/>
              <a:ea typeface="Arial Unicode MS" panose="020B0604020202020204" pitchFamily="34" charset="-128"/>
              <a:cs typeface="Arial Unicode MS" panose="020B0604020202020204" pitchFamily="34" charset="-128"/>
            </a:endParaRPr>
          </a:p>
        </p:txBody>
      </p:sp>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FAF67F4-CD59-1045-ABBB-1CDC0E568181}"/>
              </a:ext>
            </a:extLst>
          </p:cNvPr>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63370" y="3428999"/>
            <a:ext cx="5691573" cy="3292475"/>
          </a:xfrm>
          <a:prstGeom prst="rect">
            <a:avLst/>
          </a:prstGeom>
        </p:spPr>
      </p:pic>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3AD35F5-7C85-6741-9A0F-6A2C3E1549F5}"/>
              </a:ext>
            </a:extLst>
          </p:cNvPr>
          <p:cNvSpPr txBox="1">
            <a:spLocks/>
          </p:cNvSpPr>
          <p:nvPr/>
        </p:nvSpPr>
        <p:spPr>
          <a:xfrm>
            <a:off x="457200" y="3330714"/>
            <a:ext cx="3322712" cy="3300829"/>
          </a:xfrm>
          <a:prstGeom prst="rect">
            <a:avLst/>
          </a:prstGeom>
          <a:noFill/>
          <a:ln>
            <a:noFill/>
          </a:ln>
        </p:spPr>
        <p:txBody>
          <a:bodyPr spcFirstLastPara="1" wrap="square" lIns="91425" tIns="91425" rIns="91425" bIns="91425" anchor="t" anchorCtr="0">
            <a:no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42900" indent="-342900">
              <a:spcBef>
                <a:spcPts val="600"/>
              </a:spcBef>
              <a:spcAft>
                <a:spcPts val="600"/>
              </a:spcAft>
              <a:buClr>
                <a:srgbClr val="0F5494"/>
              </a:buClr>
              <a:buSzPct val="100000"/>
            </a:pPr>
            <a:r>
              <a:rPr lang="en-US" sz="2100" b="0" dirty="0">
                <a:latin typeface="+mn-lt"/>
                <a:ea typeface="Arial Unicode MS" panose="020B0604020202020204" pitchFamily="34" charset="-128"/>
                <a:cs typeface="Arial Unicode MS" panose="020B0604020202020204" pitchFamily="34" charset="-128"/>
              </a:rPr>
              <a:t>Universal use of appropriate PIDs</a:t>
            </a:r>
          </a:p>
          <a:p>
            <a:pPr marL="342900" indent="-342900">
              <a:spcBef>
                <a:spcPts val="600"/>
              </a:spcBef>
              <a:spcAft>
                <a:spcPts val="600"/>
              </a:spcAft>
              <a:buClr>
                <a:srgbClr val="0F5494"/>
              </a:buClr>
              <a:buSzPct val="100000"/>
            </a:pPr>
            <a:r>
              <a:rPr lang="en-US" sz="2100" b="0" dirty="0">
                <a:latin typeface="+mn-lt"/>
                <a:ea typeface="Arial Unicode MS" panose="020B0604020202020204" pitchFamily="34" charset="-128"/>
                <a:cs typeface="Arial Unicode MS" panose="020B0604020202020204" pitchFamily="34" charset="-128"/>
              </a:rPr>
              <a:t>Use of common (ideally open) formats; data accompanied by code</a:t>
            </a:r>
          </a:p>
          <a:p>
            <a:pPr marL="342900" indent="-342900">
              <a:spcBef>
                <a:spcPts val="600"/>
              </a:spcBef>
              <a:spcAft>
                <a:spcPts val="600"/>
              </a:spcAft>
              <a:buClr>
                <a:srgbClr val="0F5494"/>
              </a:buClr>
              <a:buSzPct val="100000"/>
            </a:pPr>
            <a:r>
              <a:rPr lang="en-US" sz="2100" b="0" dirty="0">
                <a:latin typeface="+mn-lt"/>
                <a:ea typeface="Arial Unicode MS" panose="020B0604020202020204" pitchFamily="34" charset="-128"/>
                <a:cs typeface="Arial Unicode MS" panose="020B0604020202020204" pitchFamily="34" charset="-128"/>
              </a:rPr>
              <a:t>Rich metadata and clear licensing enables broadest reuse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0684752"/>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The FAIR Ecosystem</a:t>
            </a:r>
          </a:p>
        </p:txBody>
      </p:sp>
      <p:sp>
        <p:nvSpPr>
          <p:cNvPr id="5"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2E94D5-39A8-A747-8E52-F1410B95D100}"/>
              </a:ext>
            </a:extLst>
          </p:cNvPr>
          <p:cNvSpPr txBox="1">
            <a:spLocks/>
          </p:cNvSpPr>
          <p:nvPr/>
        </p:nvSpPr>
        <p:spPr>
          <a:xfrm>
            <a:off x="395536" y="2048297"/>
            <a:ext cx="8291264" cy="3981195"/>
          </a:xfrm>
          <a:prstGeom prst="rect">
            <a:avLst/>
          </a:prstGeom>
          <a:noFill/>
          <a:ln>
            <a:noFill/>
          </a:ln>
        </p:spPr>
        <p:txBody>
          <a:bodyPr spcFirstLastPara="1" wrap="square" lIns="91425" tIns="91425" rIns="91425" bIns="91425" anchor="t" anchorCtr="0">
            <a:no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55600" indent="-355600">
              <a:spcBef>
                <a:spcPts val="600"/>
              </a:spcBef>
              <a:spcAft>
                <a:spcPts val="1200"/>
              </a:spcAft>
              <a:buClr>
                <a:srgbClr val="0F5494"/>
              </a:buClr>
              <a:buSzPct val="100000"/>
              <a:buFont typeface="Arial" panose="020B0604020202020204" pitchFamily="34" charset="0"/>
              <a:buChar char="•"/>
            </a:pPr>
            <a:r>
              <a:rPr lang="en-GB" sz="2200" b="0" dirty="0">
                <a:latin typeface="Arial" panose="020B0604020202020204" pitchFamily="34" charset="0"/>
                <a:cs typeface="Arial" panose="020B0604020202020204" pitchFamily="34" charset="0"/>
              </a:rPr>
              <a:t>The realisation of FAIR relies on an ecosystem of components</a:t>
            </a:r>
          </a:p>
          <a:p>
            <a:pPr marL="355600" indent="-355600">
              <a:spcBef>
                <a:spcPts val="600"/>
              </a:spcBef>
              <a:spcAft>
                <a:spcPts val="1200"/>
              </a:spcAft>
              <a:buClr>
                <a:srgbClr val="0F5494"/>
              </a:buClr>
              <a:buSzPct val="100000"/>
              <a:buFont typeface="Arial" panose="020B0604020202020204" pitchFamily="34" charset="0"/>
              <a:buChar char="•"/>
            </a:pPr>
            <a:r>
              <a:rPr lang="en-GB" sz="2200" b="0" dirty="0">
                <a:latin typeface="Arial" panose="020B0604020202020204" pitchFamily="34" charset="0"/>
                <a:cs typeface="Arial" panose="020B0604020202020204" pitchFamily="34" charset="0"/>
              </a:rPr>
              <a:t>Essential are: 	</a:t>
            </a:r>
          </a:p>
          <a:p>
            <a:pPr marL="0" indent="0">
              <a:lnSpc>
                <a:spcPct val="90000"/>
              </a:lnSpc>
              <a:spcAft>
                <a:spcPts val="0"/>
              </a:spcAft>
              <a:buClr>
                <a:srgbClr val="0F5494"/>
              </a:buClr>
              <a:buSzPct val="100000"/>
              <a:buNone/>
            </a:pPr>
            <a:r>
              <a:rPr lang="en-GB" sz="2200" b="0" dirty="0">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Policies</a:t>
            </a:r>
          </a:p>
          <a:p>
            <a:pPr marL="0" indent="0">
              <a:lnSpc>
                <a:spcPct val="90000"/>
              </a:lnSpc>
              <a:spcAft>
                <a:spcPts val="0"/>
              </a:spcAft>
              <a:buClr>
                <a:srgbClr val="0F5494"/>
              </a:buClr>
              <a:buSzPct val="100000"/>
              <a:buNone/>
            </a:pPr>
            <a:r>
              <a:rPr lang="en-GB" sz="2000" b="0" dirty="0">
                <a:latin typeface="Arial" panose="020B0604020202020204" pitchFamily="34" charset="0"/>
                <a:cs typeface="Arial" panose="020B0604020202020204" pitchFamily="34" charset="0"/>
              </a:rPr>
              <a:t>	Data Management Plans</a:t>
            </a:r>
          </a:p>
          <a:p>
            <a:pPr marL="0" indent="0">
              <a:lnSpc>
                <a:spcPct val="90000"/>
              </a:lnSpc>
              <a:spcAft>
                <a:spcPts val="0"/>
              </a:spcAft>
              <a:buClr>
                <a:srgbClr val="0F5494"/>
              </a:buClr>
              <a:buSzPct val="100000"/>
              <a:buNone/>
            </a:pPr>
            <a:r>
              <a:rPr lang="en-GB" sz="2000" b="0" dirty="0">
                <a:latin typeface="Arial" panose="020B0604020202020204" pitchFamily="34" charset="0"/>
                <a:cs typeface="Arial" panose="020B0604020202020204" pitchFamily="34" charset="0"/>
              </a:rPr>
              <a:t>	Identifiers</a:t>
            </a:r>
          </a:p>
          <a:p>
            <a:pPr marL="0" indent="0">
              <a:lnSpc>
                <a:spcPct val="90000"/>
              </a:lnSpc>
              <a:spcAft>
                <a:spcPts val="0"/>
              </a:spcAft>
              <a:buClr>
                <a:srgbClr val="0F5494"/>
              </a:buClr>
              <a:buSzPct val="100000"/>
              <a:buNone/>
            </a:pPr>
            <a:r>
              <a:rPr lang="en-GB" sz="2000" b="0" dirty="0">
                <a:latin typeface="Arial" panose="020B0604020202020204" pitchFamily="34" charset="0"/>
                <a:cs typeface="Arial" panose="020B0604020202020204" pitchFamily="34" charset="0"/>
              </a:rPr>
              <a:t>	Standards</a:t>
            </a:r>
          </a:p>
          <a:p>
            <a:pPr marL="0" indent="0">
              <a:lnSpc>
                <a:spcPct val="90000"/>
              </a:lnSpc>
              <a:spcAft>
                <a:spcPts val="0"/>
              </a:spcAft>
              <a:buClr>
                <a:srgbClr val="0F5494"/>
              </a:buClr>
              <a:buSzPct val="100000"/>
              <a:buNone/>
            </a:pPr>
            <a:r>
              <a:rPr lang="en-GB" sz="2000" b="0" dirty="0">
                <a:latin typeface="Arial" panose="020B0604020202020204" pitchFamily="34" charset="0"/>
                <a:cs typeface="Arial" panose="020B0604020202020204" pitchFamily="34" charset="0"/>
              </a:rPr>
              <a:t>	Repositories</a:t>
            </a:r>
          </a:p>
          <a:p>
            <a:pPr marL="0" indent="0">
              <a:lnSpc>
                <a:spcPct val="90000"/>
              </a:lnSpc>
              <a:spcAft>
                <a:spcPts val="0"/>
              </a:spcAft>
              <a:buClr>
                <a:srgbClr val="0F5494"/>
              </a:buClr>
              <a:buSzPct val="100000"/>
              <a:buNone/>
            </a:pPr>
            <a:endParaRPr lang="en-GB" sz="2000" b="0" dirty="0">
              <a:latin typeface="Arial" panose="020B0604020202020204" pitchFamily="34" charset="0"/>
              <a:cs typeface="Arial" panose="020B0604020202020204" pitchFamily="34" charset="0"/>
            </a:endParaRPr>
          </a:p>
          <a:p>
            <a:pPr marL="355600" indent="-355600">
              <a:spcBef>
                <a:spcPts val="1200"/>
              </a:spcBef>
              <a:spcAft>
                <a:spcPts val="600"/>
              </a:spcAft>
              <a:buClr>
                <a:srgbClr val="0F5494"/>
              </a:buClr>
              <a:buSzPct val="100000"/>
              <a:buFont typeface="Arial" panose="020B0604020202020204" pitchFamily="34" charset="0"/>
              <a:buChar char="•"/>
            </a:pPr>
            <a:r>
              <a:rPr lang="en-GB" sz="2200" b="0" dirty="0">
                <a:latin typeface="Arial" panose="020B0604020202020204" pitchFamily="34" charset="0"/>
                <a:cs typeface="Arial" panose="020B0604020202020204" pitchFamily="34" charset="0"/>
              </a:rPr>
              <a:t>Registries to catalogue each component of the ecosystem, and automated workflows between them. </a:t>
            </a:r>
          </a:p>
          <a:p>
            <a:pPr marL="355600" indent="-355600">
              <a:spcBef>
                <a:spcPts val="1200"/>
              </a:spcBef>
              <a:spcAft>
                <a:spcPts val="600"/>
              </a:spcAft>
              <a:buClr>
                <a:srgbClr val="0F5494"/>
              </a:buClr>
              <a:buSzPct val="100000"/>
              <a:buFont typeface="Arial" panose="020B0604020202020204" pitchFamily="34" charset="0"/>
              <a:buChar char="•"/>
            </a:pPr>
            <a:r>
              <a:rPr lang="en-GB" sz="2200" b="0" dirty="0">
                <a:latin typeface="Arial" panose="020B0604020202020204" pitchFamily="34" charset="0"/>
                <a:cs typeface="Arial" panose="020B0604020202020204" pitchFamily="34" charset="0"/>
              </a:rPr>
              <a:t>Begin by enhancing existing registries; build those for DMPs and IDs</a:t>
            </a:r>
            <a:endParaRPr lang="en-IE" sz="2200" b="0" dirty="0">
              <a:latin typeface="Arial" panose="020B0604020202020204" pitchFamily="34" charset="0"/>
              <a:cs typeface="Arial" panose="020B0604020202020204" pitchFamily="34" charset="0"/>
            </a:endParaRPr>
          </a:p>
          <a:p>
            <a:pPr marL="355600" indent="-355600">
              <a:spcBef>
                <a:spcPts val="1200"/>
              </a:spcBef>
              <a:spcAft>
                <a:spcPts val="1800"/>
              </a:spcAft>
              <a:buClr>
                <a:srgbClr val="0F5494"/>
              </a:buClr>
              <a:buSzPct val="100000"/>
              <a:buFont typeface="Arial" panose="020B0604020202020204" pitchFamily="34" charset="0"/>
              <a:buChar char="•"/>
            </a:pPr>
            <a:endParaRPr lang="en-GB" sz="2000" b="0" dirty="0">
              <a:latin typeface="Arial" panose="020B0604020202020204" pitchFamily="34" charset="0"/>
              <a:cs typeface="Arial" panose="020B0604020202020204" pitchFamily="34" charset="0"/>
            </a:endParaRPr>
          </a:p>
          <a:p>
            <a:pPr marL="355600" indent="-355600">
              <a:spcBef>
                <a:spcPts val="1200"/>
              </a:spcBef>
              <a:spcAft>
                <a:spcPts val="1800"/>
              </a:spcAft>
              <a:buClr>
                <a:srgbClr val="0F5494"/>
              </a:buClr>
              <a:buSzPct val="100000"/>
              <a:buFont typeface="Arial" panose="020B0604020202020204" pitchFamily="34" charset="0"/>
              <a:buChar char="•"/>
            </a:pPr>
            <a:endParaRPr lang="en-US" sz="2000" b="0" dirty="0">
              <a:latin typeface="Arial" panose="020B0604020202020204" pitchFamily="34" charset="0"/>
              <a:ea typeface="Arial Unicode MS" panose="020B0604020202020204" pitchFamily="34" charset="-128"/>
              <a:cs typeface="Arial" panose="020B0604020202020204" pitchFamily="34" charset="0"/>
            </a:endParaRPr>
          </a:p>
        </p:txBody>
      </p:sp>
      <p:pic>
        <p:nvPicPr>
          <p:cNvPr id="6" name="image27.png">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DB868F7-F833-464D-B170-DAD03BF21FFF}"/>
              </a:ext>
            </a:extLst>
          </p:cNvPr>
          <p:cNvPicPr/>
          <p:nvPr/>
        </p:nvPicPr>
        <p:blipFill>
          <a:blip r:embed="rId3"/>
          <a:srcRect/>
          <a:stretch>
            <a:fillRect/>
          </a:stretch>
        </p:blipFill>
        <p:spPr>
          <a:xfrm>
            <a:off x="5940152" y="2751377"/>
            <a:ext cx="2576195" cy="2244725"/>
          </a:xfrm>
          <a:prstGeom prst="rect">
            <a:avLst/>
          </a:prstGeom>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8514408"/>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The FAIR Ecosystem</a:t>
            </a:r>
          </a:p>
        </p:txBody>
      </p:sp>
      <p:sp>
        <p:nvSpPr>
          <p:cNvPr id="5"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2E94D5-39A8-A747-8E52-F1410B95D100}"/>
              </a:ext>
            </a:extLst>
          </p:cNvPr>
          <p:cNvSpPr txBox="1">
            <a:spLocks/>
          </p:cNvSpPr>
          <p:nvPr/>
        </p:nvSpPr>
        <p:spPr>
          <a:xfrm>
            <a:off x="0" y="2060848"/>
            <a:ext cx="4033631" cy="4487191"/>
          </a:xfrm>
          <a:prstGeom prst="rect">
            <a:avLst/>
          </a:prstGeom>
          <a:noFill/>
          <a:ln>
            <a:noFill/>
          </a:ln>
        </p:spPr>
        <p:txBody>
          <a:bodyPr spcFirstLastPara="1" wrap="square" lIns="91425" tIns="91425" rIns="91425" bIns="91425" anchor="t" anchorCtr="0">
            <a:no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355600" indent="-355600">
              <a:spcBef>
                <a:spcPts val="600"/>
              </a:spcBef>
              <a:spcAft>
                <a:spcPts val="1200"/>
              </a:spcAft>
              <a:buClr>
                <a:srgbClr val="0F5494"/>
              </a:buClr>
              <a:buSzPct val="100000"/>
              <a:buFont typeface="Arial" panose="020B0604020202020204" pitchFamily="34" charset="0"/>
              <a:buChar char="•"/>
            </a:pPr>
            <a:r>
              <a:rPr lang="en-CA" sz="2200" b="0" dirty="0">
                <a:latin typeface="Arial" panose="020B0604020202020204" pitchFamily="34" charset="0"/>
                <a:cs typeface="Arial" panose="020B0604020202020204" pitchFamily="34" charset="0"/>
              </a:rPr>
              <a:t>Ecosystem and its components should work for humans and machines</a:t>
            </a:r>
          </a:p>
          <a:p>
            <a:pPr marL="355600" indent="-355600">
              <a:spcBef>
                <a:spcPts val="600"/>
              </a:spcBef>
              <a:spcAft>
                <a:spcPts val="1200"/>
              </a:spcAft>
              <a:buClr>
                <a:srgbClr val="0F5494"/>
              </a:buClr>
              <a:buSzPct val="100000"/>
              <a:buFont typeface="Arial" panose="020B0604020202020204" pitchFamily="34" charset="0"/>
              <a:buChar char="•"/>
            </a:pPr>
            <a:r>
              <a:rPr lang="en-CA" sz="2200" b="0" dirty="0">
                <a:latin typeface="Arial" panose="020B0604020202020204" pitchFamily="34" charset="0"/>
                <a:cs typeface="Arial" panose="020B0604020202020204" pitchFamily="34" charset="0"/>
              </a:rPr>
              <a:t>Need to clearly define infrastructure components essential in specific contexts and fields</a:t>
            </a:r>
          </a:p>
          <a:p>
            <a:pPr marL="355600" indent="-355600">
              <a:spcBef>
                <a:spcPts val="600"/>
              </a:spcBef>
              <a:spcAft>
                <a:spcPts val="1200"/>
              </a:spcAft>
              <a:buClr>
                <a:srgbClr val="0F5494"/>
              </a:buClr>
              <a:buSzPct val="100000"/>
              <a:buFont typeface="Arial" panose="020B0604020202020204" pitchFamily="34" charset="0"/>
              <a:buChar char="•"/>
            </a:pPr>
            <a:r>
              <a:rPr lang="en-CA" sz="2200" b="0" dirty="0">
                <a:latin typeface="Arial" panose="020B0604020202020204" pitchFamily="34" charset="0"/>
                <a:cs typeface="Arial" panose="020B0604020202020204" pitchFamily="34" charset="0"/>
              </a:rPr>
              <a:t>Testbeds need to be used to evaluate, evolve, innovate the ecosystem</a:t>
            </a:r>
            <a:endParaRPr lang="en-US" sz="2200" b="0" dirty="0">
              <a:latin typeface="Arial" panose="020B0604020202020204" pitchFamily="34" charset="0"/>
              <a:ea typeface="Arial Unicode MS" panose="020B0604020202020204" pitchFamily="34" charset="-128"/>
              <a:cs typeface="Arial" panose="020B0604020202020204" pitchFamily="34" charset="0"/>
            </a:endParaRPr>
          </a:p>
        </p:txBody>
      </p:sp>
      <p:pic>
        <p:nvPicPr>
          <p:cNvPr id="6" name="Picture 5" descr="FAIR Ecosystem.jpg"/>
          <p:cNvPicPr>
            <a:picLocks noChangeAspect="1"/>
          </p:cNvPicPr>
          <p:nvPr/>
        </p:nvPicPr>
        <p:blipFill>
          <a:blip r:embed="rId3"/>
          <a:stretch>
            <a:fillRect/>
          </a:stretch>
        </p:blipFill>
        <p:spPr>
          <a:xfrm>
            <a:off x="4281721" y="2204490"/>
            <a:ext cx="4855829" cy="42066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9337805"/>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9850"/>
            <a:ext cx="9144000" cy="936625"/>
          </a:xfrm>
        </p:spPr>
        <p:txBody>
          <a:bodyPr/>
          <a:lstStyle/>
          <a:p>
            <a:r>
              <a:rPr lang="en-GB" sz="3200" dirty="0" smtClean="0"/>
              <a:t>Interoperability Frameworks</a:t>
            </a:r>
            <a:endParaRPr lang="en-GB" sz="3200" dirty="0"/>
          </a:p>
        </p:txBody>
      </p:sp>
      <p:sp>
        <p:nvSpPr>
          <p:cNvPr id="29" name="Content Placeholder 2"/>
          <p:cNvSpPr txBox="1">
            <a:spLocks noGrp="1"/>
          </p:cNvSpPr>
          <p:nvPr>
            <p:ph type="body" idx="4294967295"/>
          </p:nvPr>
        </p:nvSpPr>
        <p:spPr>
          <a:xfrm>
            <a:off x="0" y="2250449"/>
            <a:ext cx="5029200" cy="4150351"/>
          </a:xfrm>
        </p:spPr>
        <p:txBody>
          <a:bodyPr>
            <a:noAutofit/>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0" indent="0">
              <a:spcBef>
                <a:spcPts val="1200"/>
              </a:spcBef>
              <a:spcAft>
                <a:spcPts val="0"/>
              </a:spcAft>
              <a:buClr>
                <a:srgbClr val="0F5494"/>
              </a:buClr>
              <a:buSzPct val="100000"/>
              <a:buNone/>
            </a:pPr>
            <a:r>
              <a:rPr lang="en-US" sz="1800" dirty="0" smtClean="0">
                <a:latin typeface="+mn-lt"/>
                <a:ea typeface="Arial Unicode MS" panose="020B0604020202020204" pitchFamily="34" charset="-128"/>
                <a:cs typeface="Arial Unicode MS" panose="020B0604020202020204" pitchFamily="34" charset="-128"/>
              </a:rPr>
              <a:t>Develop interoperability frameworks for FAIR sharing within disciplines and for interdisciplinary research</a:t>
            </a:r>
          </a:p>
          <a:p>
            <a:pPr marL="0" indent="0">
              <a:spcBef>
                <a:spcPts val="1200"/>
              </a:spcBef>
              <a:spcAft>
                <a:spcPts val="0"/>
              </a:spcAft>
              <a:buClr>
                <a:srgbClr val="0F5494"/>
              </a:buClr>
              <a:buSzPct val="100000"/>
              <a:buNone/>
            </a:pPr>
            <a:r>
              <a:rPr lang="en-US" sz="1800" b="0" dirty="0" smtClean="0">
                <a:latin typeface="+mn-lt"/>
                <a:ea typeface="Arial Unicode MS" panose="020B0604020202020204" pitchFamily="34" charset="-128"/>
                <a:cs typeface="Arial Unicode MS" panose="020B0604020202020204" pitchFamily="34" charset="-128"/>
              </a:rPr>
              <a:t>Research communities need to be supported to develop interoperability frameworks that define their practices for data sharing, data formats, metadata standards, tools and infrastructure.</a:t>
            </a:r>
          </a:p>
          <a:p>
            <a:pPr marL="0" indent="0">
              <a:spcBef>
                <a:spcPts val="1200"/>
              </a:spcBef>
              <a:spcAft>
                <a:spcPts val="0"/>
              </a:spcAft>
              <a:buClr>
                <a:srgbClr val="0F5494"/>
              </a:buClr>
              <a:buSzPct val="100000"/>
              <a:buNone/>
            </a:pPr>
            <a:r>
              <a:rPr lang="en-US" sz="1800" b="0" dirty="0" smtClean="0">
                <a:latin typeface="+mn-lt"/>
                <a:ea typeface="Arial Unicode MS" panose="020B0604020202020204" pitchFamily="34" charset="-128"/>
                <a:cs typeface="Arial Unicode MS" panose="020B0604020202020204" pitchFamily="34" charset="-128"/>
              </a:rPr>
              <a:t>To support interdisciplinary research, these interoperability frameworks should be articulated in common ways and adopt global standards where relevant. Intelligent crosswalks, brokering mechanisms and semantic technologies should all be explored to break down silos.</a:t>
            </a:r>
          </a:p>
        </p:txBody>
      </p:sp>
      <p:graphicFrame>
        <p:nvGraphicFramePr>
          <p:cNvPr id="32" name="Diagram 31"/>
          <p:cNvGraphicFramePr/>
          <p:nvPr/>
        </p:nvGraphicFramePr>
        <p:xfrm>
          <a:off x="5257800" y="2286000"/>
          <a:ext cx="3886200" cy="4572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3903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12271" y="1229619"/>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Interoperability Frameworks</a:t>
            </a:r>
            <a:endParaRPr lang="en-GB" sz="3200" dirty="0">
              <a:latin typeface="+mn-lt"/>
              <a:ea typeface="Arial Unicode MS" panose="020B0604020202020204" pitchFamily="34" charset="-128"/>
              <a:cs typeface="Arial Unicode MS" panose="020B0604020202020204" pitchFamily="34" charset="-128"/>
            </a:endParaRPr>
          </a:p>
        </p:txBody>
      </p:sp>
      <p:sp>
        <p:nvSpPr>
          <p:cNvPr id="6" name="Content Placeholder 2"/>
          <p:cNvSpPr txBox="1">
            <a:spLocks/>
          </p:cNvSpPr>
          <p:nvPr/>
        </p:nvSpPr>
        <p:spPr>
          <a:xfrm>
            <a:off x="0" y="1930920"/>
            <a:ext cx="9044796" cy="4981103"/>
          </a:xfrm>
          <a:prstGeom prst="rect">
            <a:avLst/>
          </a:prstGeom>
          <a:noFill/>
          <a:ln>
            <a:noFill/>
          </a:ln>
        </p:spPr>
        <p:txBody>
          <a:bodyPr spcFirstLastPara="1" wrap="square" lIns="91425" tIns="91425" rIns="91425" bIns="91425" anchor="t" anchorCtr="0">
            <a:normAutofit/>
          </a:bodyPr>
          <a:lstStyle>
            <a:defPPr marL="432000" marR="0" lvl="0" indent="-324000" algn="l" rtl="0" hangingPunct="1">
              <a:lnSpc>
                <a:spcPct val="100000"/>
              </a:lnSpc>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marR="0" lvl="0" indent="-324000" algn="l" rtl="0" hangingPunct="1">
              <a:lnSpc>
                <a:spcPct val="100000"/>
              </a:lnSpc>
              <a:spcBef>
                <a:spcPts val="0"/>
              </a:spcBef>
              <a:spcAft>
                <a:spcPts val="1417"/>
              </a:spcAft>
              <a:buClr>
                <a:schemeClr val="lt1"/>
              </a:buClr>
              <a:buSzPct val="45000"/>
              <a:buFont typeface="StarSymbol"/>
              <a:buChar char="●"/>
              <a:defRPr lang="en-GB" sz="2400" b="1" i="0" u="none" strike="noStrike" kern="1200" cap="none" spc="0">
                <a:ln>
                  <a:noFill/>
                </a:ln>
                <a:solidFill>
                  <a:srgbClr val="0F5494"/>
                </a:solidFill>
                <a:latin typeface="Verdana"/>
                <a:ea typeface="Microsoft YaHei" pitchFamily="2"/>
                <a:cs typeface="Mangal" pitchFamily="2"/>
                <a:sym typeface="Verdana"/>
              </a:defRPr>
            </a:lvl1pPr>
            <a:lvl2pPr marL="864000" marR="0" lvl="1" indent="-324000" algn="l" rtl="0" hangingPunct="1">
              <a:lnSpc>
                <a:spcPct val="100000"/>
              </a:lnSpc>
              <a:spcBef>
                <a:spcPts val="0"/>
              </a:spcBef>
              <a:spcAft>
                <a:spcPts val="1134"/>
              </a:spcAft>
              <a:buClr>
                <a:srgbClr val="009FBA"/>
              </a:buClr>
              <a:buSzPct val="75000"/>
              <a:buFont typeface="StarSymbol"/>
              <a:buChar char="–"/>
              <a:defRPr lang="en-GB" sz="1600" b="0" i="0" u="none" strike="noStrike" kern="1200" cap="none" spc="0">
                <a:ln>
                  <a:noFill/>
                </a:ln>
                <a:solidFill>
                  <a:srgbClr val="0F5494"/>
                </a:solidFill>
                <a:latin typeface="Verdana"/>
                <a:ea typeface="Microsoft YaHei" pitchFamily="2"/>
                <a:cs typeface="Mangal" pitchFamily="2"/>
                <a:sym typeface="Verdana"/>
              </a:defRPr>
            </a:lvl2pPr>
            <a:lvl3pPr marL="1295999" marR="0" lvl="2" indent="-288000" algn="l" rtl="0" hangingPunct="1">
              <a:lnSpc>
                <a:spcPct val="100000"/>
              </a:lnSpc>
              <a:spcBef>
                <a:spcPts val="0"/>
              </a:spcBef>
              <a:spcAft>
                <a:spcPts val="850"/>
              </a:spcAft>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Verdana"/>
              </a:defRPr>
            </a:lvl3pPr>
            <a:lvl4pPr marL="1728000" marR="0" lvl="3" indent="-216000" algn="l" rtl="0" hangingPunct="1">
              <a:lnSpc>
                <a:spcPct val="100000"/>
              </a:lnSpc>
              <a:spcBef>
                <a:spcPts val="0"/>
              </a:spcBef>
              <a:spcAft>
                <a:spcPts val="567"/>
              </a:spcAft>
              <a:buClr>
                <a:schemeClr val="dk1"/>
              </a:buClr>
              <a:buSzPct val="7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4pPr>
            <a:lvl5pPr marL="2160000" marR="0" lvl="4"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5pPr>
            <a:lvl6pPr marL="2592000" marR="0" lvl="5"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6pPr>
            <a:lvl7pPr marL="3024000" marR="0" lvl="6"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7pPr>
            <a:lvl8pPr marL="3456000" marR="0" lvl="7"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8pPr>
            <a:lvl9pPr marL="3887999" marR="0" lvl="8" indent="-216000" algn="l" rtl="0" hangingPunct="1">
              <a:lnSpc>
                <a:spcPct val="100000"/>
              </a:lnSpc>
              <a:spcBef>
                <a:spcPts val="0"/>
              </a:spcBef>
              <a:spcAft>
                <a:spcPts val="283"/>
              </a:spcAft>
              <a:buClr>
                <a:schemeClr val="dk1"/>
              </a:buClr>
              <a:buSzPct val="45000"/>
              <a:buFont typeface="StarSymbol"/>
              <a:buChar char="●"/>
              <a:defRPr lang="en-GB" sz="2000" b="0" i="0" u="none" strike="noStrike" kern="1200" cap="none" spc="0">
                <a:ln>
                  <a:noFill/>
                </a:ln>
                <a:solidFill>
                  <a:srgbClr val="000000"/>
                </a:solidFill>
                <a:latin typeface="Arial"/>
                <a:ea typeface="Microsoft YaHei" pitchFamily="2"/>
                <a:cs typeface="Mangal" pitchFamily="2"/>
                <a:sym typeface="Arial"/>
              </a:defRPr>
            </a:lvl9pPr>
          </a:lstStyle>
          <a:p>
            <a:pPr marL="0" indent="0">
              <a:spcAft>
                <a:spcPts val="1200"/>
              </a:spcAft>
              <a:buClr>
                <a:srgbClr val="0F5494"/>
              </a:buClr>
              <a:buSzPct val="100000"/>
              <a:buNone/>
            </a:pPr>
            <a:r>
              <a:rPr lang="en-US" sz="2000" dirty="0" smtClean="0">
                <a:latin typeface="+mn-lt"/>
                <a:ea typeface="Arial Unicode MS" panose="020B0604020202020204" pitchFamily="34" charset="-128"/>
                <a:cs typeface="Arial Unicode MS" panose="020B0604020202020204" pitchFamily="34" charset="-128"/>
              </a:rPr>
              <a:t>In Astronomy: The International Virtual Observatory Alliance (IVOA)</a:t>
            </a:r>
          </a:p>
          <a:p>
            <a:pPr marL="355600" indent="-355600">
              <a:lnSpc>
                <a:spcPct val="110000"/>
              </a:lnSpc>
              <a:spcAft>
                <a:spcPts val="600"/>
              </a:spcAft>
              <a:buClr>
                <a:srgbClr val="0F5494"/>
              </a:buClr>
              <a:buSzPct val="100000"/>
              <a:buFont typeface="Wingdings" charset="2"/>
              <a:buChar char="§"/>
            </a:pPr>
            <a:r>
              <a:rPr lang="en-US" sz="2000" b="0" dirty="0" smtClean="0">
                <a:latin typeface="+mn-lt"/>
                <a:ea typeface="Arial Unicode MS" panose="020B0604020202020204" pitchFamily="34" charset="-128"/>
                <a:cs typeface="Arial Unicode MS" panose="020B0604020202020204" pitchFamily="34" charset="-128"/>
              </a:rPr>
              <a:t>Created in 2002; National initiatives from the 5 continents; Researchers and IT specialists</a:t>
            </a:r>
          </a:p>
          <a:p>
            <a:pPr marL="355600" indent="-355600">
              <a:lnSpc>
                <a:spcPct val="110000"/>
              </a:lnSpc>
              <a:spcAft>
                <a:spcPts val="600"/>
              </a:spcAft>
              <a:buClr>
                <a:srgbClr val="0F5494"/>
              </a:buClr>
              <a:buSzPct val="100000"/>
              <a:buFont typeface="Wingdings" charset="2"/>
              <a:buChar char="§"/>
            </a:pPr>
            <a:r>
              <a:rPr lang="en-US" sz="2000" b="0" dirty="0" smtClean="0">
                <a:latin typeface="+mn-lt"/>
                <a:ea typeface="Arial Unicode MS" panose="020B0604020202020204" pitchFamily="34" charset="-128"/>
                <a:cs typeface="Arial Unicode MS" panose="020B0604020202020204" pitchFamily="34" charset="-128"/>
              </a:rPr>
              <a:t>An open and inclusive framework of standards and tools </a:t>
            </a:r>
          </a:p>
          <a:p>
            <a:pPr marL="355600" indent="-355600">
              <a:lnSpc>
                <a:spcPct val="110000"/>
              </a:lnSpc>
              <a:spcAft>
                <a:spcPts val="600"/>
              </a:spcAft>
              <a:buClr>
                <a:srgbClr val="0F5494"/>
              </a:buClr>
              <a:buSzPct val="100000"/>
              <a:buFont typeface="Wingdings" charset="2"/>
              <a:buChar char="§"/>
            </a:pPr>
            <a:r>
              <a:rPr lang="en-US" sz="2000" b="0" dirty="0" smtClean="0">
                <a:latin typeface="+mn-lt"/>
                <a:ea typeface="Arial Unicode MS" panose="020B0604020202020204" pitchFamily="34" charset="-128"/>
                <a:cs typeface="Arial Unicode MS" panose="020B0604020202020204" pitchFamily="34" charset="-128"/>
              </a:rPr>
              <a:t>100 “authorities” declared a resource in the Registry of Resources</a:t>
            </a:r>
          </a:p>
          <a:p>
            <a:pPr marL="355600" indent="-355600">
              <a:lnSpc>
                <a:spcPct val="110000"/>
              </a:lnSpc>
              <a:spcAft>
                <a:spcPts val="600"/>
              </a:spcAft>
              <a:buClr>
                <a:srgbClr val="0F5494"/>
              </a:buClr>
              <a:buSzPct val="100000"/>
              <a:buFont typeface="Wingdings" charset="2"/>
              <a:buChar char="§"/>
            </a:pPr>
            <a:r>
              <a:rPr lang="en-US" sz="2000" b="0" dirty="0" smtClean="0">
                <a:latin typeface="+mn-lt"/>
                <a:ea typeface="Arial Unicode MS" panose="020B0604020202020204" pitchFamily="34" charset="-128"/>
                <a:cs typeface="Arial Unicode MS" panose="020B0604020202020204" pitchFamily="34" charset="-128"/>
              </a:rPr>
              <a:t>Customized by planetary sciences, </a:t>
            </a:r>
            <a:r>
              <a:rPr lang="en-US" sz="2000" b="0" dirty="0" err="1" smtClean="0">
                <a:latin typeface="+mn-lt"/>
                <a:ea typeface="Arial Unicode MS" panose="020B0604020202020204" pitchFamily="34" charset="-128"/>
                <a:cs typeface="Arial Unicode MS" panose="020B0604020202020204" pitchFamily="34" charset="-128"/>
              </a:rPr>
              <a:t>astroparticle</a:t>
            </a:r>
            <a:r>
              <a:rPr lang="en-US" sz="2000" b="0" dirty="0" smtClean="0">
                <a:latin typeface="+mn-lt"/>
                <a:ea typeface="Arial Unicode MS" panose="020B0604020202020204" pitchFamily="34" charset="-128"/>
                <a:cs typeface="Arial Unicode MS" panose="020B0604020202020204" pitchFamily="34" charset="-128"/>
              </a:rPr>
              <a:t> physics, the Virtual Atomic and Molecular Data Center, Registry concepts reused for the Materials registry (RDA WG)</a:t>
            </a:r>
          </a:p>
          <a:p>
            <a:pPr marL="355600" indent="-355600">
              <a:spcBef>
                <a:spcPts val="1200"/>
              </a:spcBef>
              <a:spcAft>
                <a:spcPts val="1800"/>
              </a:spcAft>
              <a:buClr>
                <a:srgbClr val="0F5494"/>
              </a:buClr>
              <a:buSzPct val="100000"/>
              <a:buFont typeface="Wingdings" charset="2"/>
              <a:buChar char="§"/>
            </a:pPr>
            <a:endParaRPr lang="en-US" sz="2000" b="0" dirty="0" smtClean="0">
              <a:latin typeface="+mn-lt"/>
              <a:ea typeface="Arial Unicode MS" panose="020B0604020202020204" pitchFamily="34" charset="-128"/>
              <a:cs typeface="Arial Unicode MS" panose="020B0604020202020204" pitchFamily="34" charset="-128"/>
            </a:endParaRPr>
          </a:p>
        </p:txBody>
      </p:sp>
      <p:pic>
        <p:nvPicPr>
          <p:cNvPr id="13" name="Image 12"/>
          <p:cNvPicPr>
            <a:picLocks noChangeAspect="1"/>
          </p:cNvPicPr>
          <p:nvPr/>
        </p:nvPicPr>
        <p:blipFill>
          <a:blip r:embed="rId3"/>
          <a:stretch>
            <a:fillRect/>
          </a:stretch>
        </p:blipFill>
        <p:spPr>
          <a:xfrm>
            <a:off x="4437878" y="4849420"/>
            <a:ext cx="4693851" cy="200858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751700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Key drivers needed for change</a:t>
            </a:r>
            <a:endParaRPr lang="en-GB" sz="3200" dirty="0">
              <a:latin typeface="+mn-lt"/>
              <a:ea typeface="Arial Unicode MS" panose="020B0604020202020204" pitchFamily="34" charset="-128"/>
              <a:cs typeface="Arial Unicode MS" panose="020B0604020202020204" pitchFamily="34" charset="-128"/>
            </a:endParaRPr>
          </a:p>
        </p:txBody>
      </p:sp>
      <p:grpSp>
        <p:nvGrpSpPr>
          <p:cNvPr id="5" name="Group 4"/>
          <p:cNvGrpSpPr/>
          <p:nvPr/>
        </p:nvGrpSpPr>
        <p:grpSpPr>
          <a:xfrm>
            <a:off x="2076870" y="2158519"/>
            <a:ext cx="5141106" cy="4413163"/>
            <a:chOff x="2849129" y="1140810"/>
            <a:chExt cx="6575074" cy="5530432"/>
          </a:xfrm>
        </p:grpSpPr>
        <p:grpSp>
          <p:nvGrpSpPr>
            <p:cNvPr id="6" name="Group 16"/>
            <p:cNvGrpSpPr/>
            <p:nvPr/>
          </p:nvGrpSpPr>
          <p:grpSpPr>
            <a:xfrm>
              <a:off x="2927606" y="1202010"/>
              <a:ext cx="6402419" cy="5469232"/>
              <a:chOff x="1832159" y="1268640"/>
              <a:chExt cx="6402419" cy="5469232"/>
            </a:xfrm>
          </p:grpSpPr>
          <p:sp>
            <p:nvSpPr>
              <p:cNvPr id="22" name="CustomShape 4"/>
              <p:cNvSpPr/>
              <p:nvPr/>
            </p:nvSpPr>
            <p:spPr>
              <a:xfrm>
                <a:off x="1832159" y="1268640"/>
                <a:ext cx="6186779" cy="480229"/>
              </a:xfrm>
              <a:prstGeom prst="rect">
                <a:avLst/>
              </a:prstGeom>
              <a:solidFill>
                <a:srgbClr val="0070C0"/>
              </a:solidFill>
              <a:ln w="25560">
                <a:solidFill>
                  <a:schemeClr val="accent6"/>
                </a:solidFill>
                <a:round/>
              </a:ln>
            </p:spPr>
            <p:style>
              <a:lnRef idx="0">
                <a:scrgbClr r="0" g="0" b="0"/>
              </a:lnRef>
              <a:fillRef idx="0">
                <a:scrgbClr r="0" g="0" b="0"/>
              </a:fillRef>
              <a:effectRef idx="0">
                <a:scrgbClr r="0" g="0" b="0"/>
              </a:effectRef>
              <a:fontRef idx="minor"/>
            </p:style>
            <p:txBody>
              <a:bodyPr anchor="ctr"/>
              <a:lstStyle/>
              <a:p>
                <a:pPr algn="ctr">
                  <a:lnSpc>
                    <a:spcPct val="100000"/>
                  </a:lnSpc>
                </a:pPr>
                <a:endParaRPr lang="en-GB" spc="-1" dirty="0">
                  <a:solidFill>
                    <a:srgbClr val="000000"/>
                  </a:solidFill>
                  <a:uFill>
                    <a:solidFill>
                      <a:srgbClr val="FFFFFF"/>
                    </a:solidFill>
                  </a:uFill>
                  <a:latin typeface="Arial"/>
                </a:endParaRPr>
              </a:p>
            </p:txBody>
          </p:sp>
          <p:sp>
            <p:nvSpPr>
              <p:cNvPr id="23" name="CustomShape 5"/>
              <p:cNvSpPr/>
              <p:nvPr/>
            </p:nvSpPr>
            <p:spPr>
              <a:xfrm rot="10800000">
                <a:off x="1832164" y="6260770"/>
                <a:ext cx="6402414" cy="477100"/>
              </a:xfrm>
              <a:prstGeom prst="rect">
                <a:avLst/>
              </a:prstGeom>
              <a:solidFill>
                <a:srgbClr val="0070C0"/>
              </a:solidFill>
              <a:ln w="25560">
                <a:solidFill>
                  <a:srgbClr val="395E89"/>
                </a:solidFill>
                <a:round/>
              </a:ln>
            </p:spPr>
            <p:style>
              <a:lnRef idx="0">
                <a:scrgbClr r="0" g="0" b="0"/>
              </a:lnRef>
              <a:fillRef idx="0">
                <a:scrgbClr r="0" g="0" b="0"/>
              </a:fillRef>
              <a:effectRef idx="0">
                <a:scrgbClr r="0" g="0" b="0"/>
              </a:effectRef>
              <a:fontRef idx="minor"/>
            </p:style>
          </p:sp>
          <p:sp>
            <p:nvSpPr>
              <p:cNvPr id="24" name="CustomShape 6"/>
              <p:cNvSpPr/>
              <p:nvPr/>
            </p:nvSpPr>
            <p:spPr>
              <a:xfrm>
                <a:off x="4101577" y="6193446"/>
                <a:ext cx="2369450" cy="338041"/>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2400" spc="-1" dirty="0" smtClean="0">
                    <a:solidFill>
                      <a:srgbClr val="FFFFFF"/>
                    </a:solidFill>
                    <a:uFill>
                      <a:solidFill>
                        <a:srgbClr val="FFFFFF"/>
                      </a:solidFill>
                    </a:uFill>
                    <a:latin typeface="Calibri"/>
                    <a:ea typeface="Calibri"/>
                  </a:rPr>
                  <a:t>Incentives</a:t>
                </a:r>
                <a:endParaRPr lang="en-GB" sz="2000" spc="-1" dirty="0">
                  <a:solidFill>
                    <a:srgbClr val="000000"/>
                  </a:solidFill>
                  <a:uFill>
                    <a:solidFill>
                      <a:srgbClr val="FFFFFF"/>
                    </a:solidFill>
                  </a:uFill>
                  <a:latin typeface="Arial"/>
                </a:endParaRPr>
              </a:p>
            </p:txBody>
          </p:sp>
          <p:sp>
            <p:nvSpPr>
              <p:cNvPr id="25" name="CustomShape 7"/>
              <p:cNvSpPr/>
              <p:nvPr/>
            </p:nvSpPr>
            <p:spPr>
              <a:xfrm rot="5400000">
                <a:off x="5262834" y="3766129"/>
                <a:ext cx="5469231" cy="474256"/>
              </a:xfrm>
              <a:prstGeom prst="rect">
                <a:avLst/>
              </a:prstGeom>
              <a:solidFill>
                <a:srgbClr val="0070C0"/>
              </a:solidFill>
              <a:ln w="25560">
                <a:solidFill>
                  <a:srgbClr val="395E89"/>
                </a:solidFill>
                <a:round/>
              </a:ln>
            </p:spPr>
            <p:style>
              <a:lnRef idx="0">
                <a:scrgbClr r="0" g="0" b="0"/>
              </a:lnRef>
              <a:fillRef idx="0">
                <a:scrgbClr r="0" g="0" b="0"/>
              </a:fillRef>
              <a:effectRef idx="0">
                <a:scrgbClr r="0" g="0" b="0"/>
              </a:effectRef>
              <a:fontRef idx="minor"/>
            </p:style>
            <p:txBody>
              <a:bodyPr anchor="ctr"/>
              <a:lstStyle/>
              <a:p>
                <a:pPr algn="ctr">
                  <a:lnSpc>
                    <a:spcPct val="100000"/>
                  </a:lnSpc>
                </a:pPr>
                <a:endParaRPr lang="en-GB" spc="-1" dirty="0">
                  <a:solidFill>
                    <a:srgbClr val="000000"/>
                  </a:solidFill>
                  <a:uFill>
                    <a:solidFill>
                      <a:srgbClr val="FFFFFF"/>
                    </a:solidFill>
                  </a:uFill>
                  <a:latin typeface="Arial"/>
                </a:endParaRPr>
              </a:p>
            </p:txBody>
          </p:sp>
          <p:sp>
            <p:nvSpPr>
              <p:cNvPr id="26" name="CustomShape 8"/>
              <p:cNvSpPr/>
              <p:nvPr/>
            </p:nvSpPr>
            <p:spPr>
              <a:xfrm rot="16200000">
                <a:off x="-176438" y="3757472"/>
                <a:ext cx="4511905" cy="494699"/>
              </a:xfrm>
              <a:prstGeom prst="rect">
                <a:avLst/>
              </a:prstGeom>
              <a:solidFill>
                <a:srgbClr val="0070C0"/>
              </a:solidFill>
              <a:ln w="25560">
                <a:solidFill>
                  <a:srgbClr val="395E89"/>
                </a:solidFill>
                <a:round/>
              </a:ln>
            </p:spPr>
            <p:style>
              <a:lnRef idx="0">
                <a:scrgbClr r="0" g="0" b="0"/>
              </a:lnRef>
              <a:fillRef idx="0">
                <a:scrgbClr r="0" g="0" b="0"/>
              </a:fillRef>
              <a:effectRef idx="0">
                <a:scrgbClr r="0" g="0" b="0"/>
              </a:effectRef>
              <a:fontRef idx="minor"/>
            </p:style>
            <p:txBody>
              <a:bodyPr anchor="ctr"/>
              <a:lstStyle/>
              <a:p>
                <a:pPr algn="ctr">
                  <a:lnSpc>
                    <a:spcPct val="100000"/>
                  </a:lnSpc>
                </a:pPr>
                <a:endParaRPr lang="en-GB" spc="-1" dirty="0">
                  <a:solidFill>
                    <a:srgbClr val="000000"/>
                  </a:solidFill>
                  <a:uFill>
                    <a:solidFill>
                      <a:srgbClr val="FFFFFF"/>
                    </a:solidFill>
                  </a:uFill>
                  <a:latin typeface="Arial"/>
                </a:endParaRPr>
              </a:p>
            </p:txBody>
          </p:sp>
        </p:grpSp>
        <p:sp>
          <p:nvSpPr>
            <p:cNvPr id="8" name="CustomShape 6"/>
            <p:cNvSpPr/>
            <p:nvPr/>
          </p:nvSpPr>
          <p:spPr>
            <a:xfrm rot="5400000">
              <a:off x="8535363" y="4037024"/>
              <a:ext cx="1439640" cy="33804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GB" sz="2400" spc="-1" dirty="0" smtClean="0">
                  <a:solidFill>
                    <a:srgbClr val="FFFFFF"/>
                  </a:solidFill>
                  <a:uFill>
                    <a:solidFill>
                      <a:srgbClr val="FFFFFF"/>
                    </a:solidFill>
                  </a:uFill>
                  <a:latin typeface="Calibri"/>
                  <a:ea typeface="Calibri"/>
                </a:rPr>
                <a:t>Metrics</a:t>
              </a:r>
              <a:endParaRPr lang="en-GB" sz="2000" spc="-1" dirty="0">
                <a:solidFill>
                  <a:srgbClr val="000000"/>
                </a:solidFill>
                <a:uFill>
                  <a:solidFill>
                    <a:srgbClr val="FFFFFF"/>
                  </a:solidFill>
                </a:uFill>
                <a:latin typeface="Arial"/>
              </a:endParaRPr>
            </a:p>
          </p:txBody>
        </p:sp>
        <p:sp>
          <p:nvSpPr>
            <p:cNvPr id="9" name="CustomShape 6"/>
            <p:cNvSpPr/>
            <p:nvPr/>
          </p:nvSpPr>
          <p:spPr>
            <a:xfrm>
              <a:off x="5300727" y="1140810"/>
              <a:ext cx="1439640" cy="541428"/>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GB" sz="2400" spc="-1" dirty="0" smtClean="0">
                  <a:solidFill>
                    <a:srgbClr val="FFFFFF"/>
                  </a:solidFill>
                  <a:uFill>
                    <a:solidFill>
                      <a:srgbClr val="FFFFFF"/>
                    </a:solidFill>
                  </a:uFill>
                  <a:latin typeface="Calibri"/>
                  <a:ea typeface="Calibri"/>
                </a:rPr>
                <a:t>Skills</a:t>
              </a:r>
              <a:endParaRPr lang="en-GB" sz="2000" spc="-1" dirty="0">
                <a:solidFill>
                  <a:srgbClr val="000000"/>
                </a:solidFill>
                <a:uFill>
                  <a:solidFill>
                    <a:srgbClr val="FFFFFF"/>
                  </a:solidFill>
                </a:uFill>
                <a:latin typeface="Arial"/>
              </a:endParaRPr>
            </a:p>
          </p:txBody>
        </p:sp>
        <p:sp>
          <p:nvSpPr>
            <p:cNvPr id="10" name="CustomShape 6"/>
            <p:cNvSpPr/>
            <p:nvPr/>
          </p:nvSpPr>
          <p:spPr>
            <a:xfrm rot="16200000">
              <a:off x="1912015" y="4106848"/>
              <a:ext cx="2212268" cy="3380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GB" sz="2400" spc="-1" dirty="0" smtClean="0">
                  <a:solidFill>
                    <a:schemeClr val="bg1"/>
                  </a:solidFill>
                  <a:uFill>
                    <a:solidFill>
                      <a:srgbClr val="FFFFFF"/>
                    </a:solidFill>
                  </a:uFill>
                </a:rPr>
                <a:t>Investment</a:t>
              </a:r>
              <a:endParaRPr lang="en-GB" sz="2400" spc="-1" dirty="0">
                <a:solidFill>
                  <a:schemeClr val="bg1"/>
                </a:solidFill>
                <a:uFill>
                  <a:solidFill>
                    <a:srgbClr val="FFFFFF"/>
                  </a:solidFill>
                </a:uFill>
              </a:endParaRPr>
            </a:p>
          </p:txBody>
        </p:sp>
      </p:grpSp>
      <p:sp>
        <p:nvSpPr>
          <p:cNvPr id="3" name="TextBox 2"/>
          <p:cNvSpPr txBox="1"/>
          <p:nvPr/>
        </p:nvSpPr>
        <p:spPr>
          <a:xfrm>
            <a:off x="3287140" y="3604689"/>
            <a:ext cx="2708292" cy="1569660"/>
          </a:xfrm>
          <a:prstGeom prst="rect">
            <a:avLst/>
          </a:prstGeom>
          <a:noFill/>
        </p:spPr>
        <p:txBody>
          <a:bodyPr wrap="square" rtlCol="0">
            <a:spAutoFit/>
          </a:bodyPr>
          <a:lstStyle/>
          <a:p>
            <a:pPr algn="ctr"/>
            <a:r>
              <a:rPr lang="en-GB" sz="2400" i="1" dirty="0" smtClean="0">
                <a:latin typeface="Calibri" panose="020F0502020204030204" pitchFamily="34" charset="0"/>
              </a:rPr>
              <a:t>Cultural and social aspects that drive the ecosystem and enact change</a:t>
            </a:r>
            <a:endParaRPr lang="en-GB" sz="2400" i="1" dirty="0">
              <a:latin typeface="Calibri" panose="020F05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581070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270174"/>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a:latin typeface="+mn-lt"/>
                <a:ea typeface="Arial Unicode MS" panose="020B0604020202020204" pitchFamily="34" charset="-128"/>
                <a:cs typeface="Arial Unicode MS" panose="020B0604020202020204" pitchFamily="34" charset="-128"/>
              </a:rPr>
              <a:t>Skills</a:t>
            </a:r>
          </a:p>
        </p:txBody>
      </p:sp>
      <p:sp>
        <p:nvSpPr>
          <p:cNvPr id="3" name="TextBox 2"/>
          <p:cNvSpPr txBox="1"/>
          <p:nvPr/>
        </p:nvSpPr>
        <p:spPr>
          <a:xfrm>
            <a:off x="0" y="3011123"/>
            <a:ext cx="5897707" cy="3477875"/>
          </a:xfrm>
          <a:prstGeom prst="rect">
            <a:avLst/>
          </a:prstGeom>
          <a:noFill/>
        </p:spPr>
        <p:txBody>
          <a:bodyPr wrap="square" rtlCol="0">
            <a:spAutoFit/>
          </a:bodyPr>
          <a:lstStyle/>
          <a:p>
            <a:pPr marL="342900" lvl="1" indent="-342900">
              <a:buFont typeface="Arial" panose="020B0604020202020204" pitchFamily="34" charset="0"/>
              <a:buChar char="•"/>
            </a:pPr>
            <a:endPar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lvl="1" indent="-342900"/>
            <a:endPar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lvl="1" indent="-342900">
              <a:buFont typeface="Arial" panose="020B0604020202020204" pitchFamily="34" charset="0"/>
              <a:buChar char="•"/>
            </a:pPr>
            <a:r>
              <a:rPr lang="en-GB" sz="2000" dirty="0" smtClean="0">
                <a:solidFill>
                  <a:srgbClr val="0F5494"/>
                </a:solidFill>
                <a:ea typeface="Arial Unicode MS" panose="020B0604020202020204" pitchFamily="34" charset="-128"/>
                <a:cs typeface="Arial Unicode MS" panose="020B0604020202020204" pitchFamily="34" charset="-128"/>
                <a:sym typeface="Verdana"/>
              </a:rPr>
              <a:t>Need for a major programme of train-the-trainer activity</a:t>
            </a:r>
            <a:endPar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lvl="1" indent="-342900">
              <a:buFont typeface="Arial" panose="020B0604020202020204" pitchFamily="34" charset="0"/>
              <a:buChar char="•"/>
            </a:pPr>
            <a:endParaRPr lang="en-GB" sz="2000" dirty="0" smtClean="0">
              <a:solidFill>
                <a:srgbClr val="0F5494"/>
              </a:solidFill>
              <a:ea typeface="Arial Unicode MS" panose="020B0604020202020204" pitchFamily="34" charset="-128"/>
              <a:cs typeface="Arial Unicode MS" panose="020B0604020202020204" pitchFamily="34" charset="-128"/>
              <a:sym typeface="Verdana"/>
            </a:endParaRPr>
          </a:p>
          <a:p>
            <a:pPr marL="342900" lvl="1" indent="-342900">
              <a:buFont typeface="Arial" panose="020B0604020202020204" pitchFamily="34" charset="0"/>
              <a:buChar char="•"/>
            </a:pPr>
            <a:r>
              <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Support </a:t>
            </a:r>
            <a:r>
              <a:rPr lang="en-GB" sz="2000" kern="1200" dirty="0">
                <a:solidFill>
                  <a:srgbClr val="0F5494"/>
                </a:solidFill>
                <a:latin typeface="+mn-lt"/>
                <a:ea typeface="Arial Unicode MS" panose="020B0604020202020204" pitchFamily="34" charset="-128"/>
                <a:cs typeface="Arial Unicode MS" panose="020B0604020202020204" pitchFamily="34" charset="-128"/>
                <a:sym typeface="Verdana"/>
              </a:rPr>
              <a:t>formal and informal </a:t>
            </a:r>
            <a:r>
              <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learning, CPD</a:t>
            </a:r>
          </a:p>
          <a:p>
            <a:pPr marL="342900" lvl="1" indent="-342900">
              <a:buFont typeface="Arial" panose="020B0604020202020204" pitchFamily="34" charset="0"/>
              <a:buChar char="•"/>
            </a:pPr>
            <a:endPar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lvl="1" indent="-342900">
              <a:buFont typeface="Arial" panose="020B0604020202020204" pitchFamily="34" charset="0"/>
              <a:buChar char="•"/>
            </a:pPr>
            <a:r>
              <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Ensure </a:t>
            </a:r>
            <a:r>
              <a:rPr lang="en-GB" sz="2000" kern="1200" dirty="0">
                <a:solidFill>
                  <a:srgbClr val="0F5494"/>
                </a:solidFill>
                <a:latin typeface="+mn-lt"/>
                <a:ea typeface="Arial Unicode MS" panose="020B0604020202020204" pitchFamily="34" charset="-128"/>
                <a:cs typeface="Arial Unicode MS" panose="020B0604020202020204" pitchFamily="34" charset="-128"/>
                <a:sym typeface="Verdana"/>
              </a:rPr>
              <a:t>researchers </a:t>
            </a:r>
            <a:r>
              <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have foundational </a:t>
            </a:r>
            <a:r>
              <a:rPr lang="en-GB" sz="2000" kern="1200" dirty="0">
                <a:solidFill>
                  <a:srgbClr val="0F5494"/>
                </a:solidFill>
                <a:latin typeface="+mn-lt"/>
                <a:ea typeface="Arial Unicode MS" panose="020B0604020202020204" pitchFamily="34" charset="-128"/>
                <a:cs typeface="Arial Unicode MS" panose="020B0604020202020204" pitchFamily="34" charset="-128"/>
                <a:sym typeface="Verdana"/>
              </a:rPr>
              <a:t>data skills</a:t>
            </a:r>
          </a:p>
          <a:p>
            <a:endParaRPr lang="en-GB" sz="2000" dirty="0"/>
          </a:p>
          <a:p>
            <a:endParaRPr lang="en-GB" sz="2000" dirty="0"/>
          </a:p>
        </p:txBody>
      </p:sp>
      <p:graphicFrame>
        <p:nvGraphicFramePr>
          <p:cNvPr id="6" name="Diagram 5"/>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0278518"/>
              </p:ext>
            </p:extLst>
          </p:nvPr>
        </p:nvGraphicFramePr>
        <p:xfrm>
          <a:off x="5561947" y="4613364"/>
          <a:ext cx="3582054" cy="229959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7" name="Picture 2" descr="Image result for two people icon"/>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87654" y="5332380"/>
            <a:ext cx="864096" cy="86409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TextBox 7"/>
          <p:cNvSpPr txBox="1"/>
          <p:nvPr/>
        </p:nvSpPr>
        <p:spPr>
          <a:xfrm>
            <a:off x="-8178" y="1877471"/>
            <a:ext cx="9145729" cy="1938992"/>
          </a:xfrm>
          <a:prstGeom prst="rect">
            <a:avLst/>
          </a:prstGeom>
          <a:noFill/>
        </p:spPr>
        <p:txBody>
          <a:bodyPr wrap="square" rtlCol="0">
            <a:spAutoFit/>
          </a:bodyPr>
          <a:lstStyle/>
          <a:p>
            <a:pPr marL="342900" indent="-342900">
              <a:buFont typeface="Arial" panose="020B0604020202020204" pitchFamily="34" charset="0"/>
              <a:buChar char="•"/>
            </a:pPr>
            <a:r>
              <a:rPr lang="en-GB" sz="2000" kern="1200" dirty="0">
                <a:solidFill>
                  <a:srgbClr val="0F5494"/>
                </a:solidFill>
                <a:latin typeface="+mn-lt"/>
                <a:ea typeface="Arial Unicode MS" panose="020B0604020202020204" pitchFamily="34" charset="-128"/>
                <a:cs typeface="Arial Unicode MS" panose="020B0604020202020204" pitchFamily="34" charset="-128"/>
                <a:sym typeface="Verdana"/>
              </a:rPr>
              <a:t>Two cohorts of professionals to support FAIR data:</a:t>
            </a:r>
            <a:r>
              <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rPr>
              <a:t> </a:t>
            </a:r>
          </a:p>
          <a:p>
            <a:pPr marL="800100" lvl="1" indent="-342900">
              <a:buFont typeface="Arial" panose="020B0604020202020204" pitchFamily="34" charset="0"/>
              <a:buChar char="•"/>
            </a:pPr>
            <a:r>
              <a:rPr lang="en-GB" sz="2000" dirty="0" smtClean="0">
                <a:solidFill>
                  <a:srgbClr val="0F5494"/>
                </a:solidFill>
                <a:ea typeface="Arial Unicode MS" panose="020B0604020202020204" pitchFamily="34" charset="-128"/>
                <a:cs typeface="Arial Unicode MS" panose="020B0604020202020204" pitchFamily="34" charset="-128"/>
                <a:sym typeface="Verdana"/>
              </a:rPr>
              <a:t>data scientists embedded in research projects </a:t>
            </a:r>
          </a:p>
          <a:p>
            <a:pPr marL="800100" lvl="1" indent="-342900">
              <a:buFont typeface="Arial" panose="020B0604020202020204" pitchFamily="34" charset="0"/>
              <a:buChar char="•"/>
            </a:pPr>
            <a:r>
              <a:rPr lang="en-GB" sz="2000" dirty="0" smtClean="0">
                <a:solidFill>
                  <a:srgbClr val="0F5494"/>
                </a:solidFill>
                <a:ea typeface="Arial Unicode MS" panose="020B0604020202020204" pitchFamily="34" charset="-128"/>
                <a:cs typeface="Arial Unicode MS" panose="020B0604020202020204" pitchFamily="34" charset="-128"/>
                <a:sym typeface="Verdana"/>
              </a:rPr>
              <a:t>data stewards who will ensure the </a:t>
            </a:r>
            <a:r>
              <a:rPr lang="en-GB" sz="2000" dirty="0" err="1" smtClean="0">
                <a:solidFill>
                  <a:srgbClr val="0F5494"/>
                </a:solidFill>
                <a:ea typeface="Arial Unicode MS" panose="020B0604020202020204" pitchFamily="34" charset="-128"/>
                <a:cs typeface="Arial Unicode MS" panose="020B0604020202020204" pitchFamily="34" charset="-128"/>
                <a:sym typeface="Verdana"/>
              </a:rPr>
              <a:t>curation</a:t>
            </a:r>
            <a:r>
              <a:rPr lang="en-GB" sz="2000" dirty="0" smtClean="0">
                <a:solidFill>
                  <a:srgbClr val="0F5494"/>
                </a:solidFill>
                <a:ea typeface="Arial Unicode MS" panose="020B0604020202020204" pitchFamily="34" charset="-128"/>
                <a:cs typeface="Arial Unicode MS" panose="020B0604020202020204" pitchFamily="34" charset="-128"/>
                <a:sym typeface="Verdana"/>
              </a:rPr>
              <a:t> of FAIR data</a:t>
            </a:r>
          </a:p>
          <a:p>
            <a:pPr marL="800100" lvl="1" indent="-342900">
              <a:buFont typeface="Arial" panose="020B0604020202020204" pitchFamily="34" charset="0"/>
              <a:buChar char="•"/>
            </a:pPr>
            <a:endParaRPr lang="en-GB" sz="2000" dirty="0" smtClean="0">
              <a:solidFill>
                <a:srgbClr val="0F5494"/>
              </a:solidFill>
              <a:ea typeface="Arial Unicode MS" panose="020B0604020202020204" pitchFamily="34" charset="-128"/>
              <a:cs typeface="Arial Unicode MS" panose="020B0604020202020204" pitchFamily="34" charset="-128"/>
              <a:sym typeface="Verdana"/>
            </a:endParaRPr>
          </a:p>
          <a:p>
            <a:pPr marL="342900" lvl="1" indent="-342900">
              <a:buFont typeface="Arial" panose="020B0604020202020204" pitchFamily="34" charset="0"/>
              <a:buChar char="•"/>
            </a:pPr>
            <a:r>
              <a:rPr lang="en-GB" sz="2000" dirty="0" smtClean="0">
                <a:solidFill>
                  <a:srgbClr val="0F5494"/>
                </a:solidFill>
                <a:ea typeface="Arial Unicode MS" panose="020B0604020202020204" pitchFamily="34" charset="-128"/>
                <a:cs typeface="Arial Unicode MS" panose="020B0604020202020204" pitchFamily="34" charset="-128"/>
                <a:sym typeface="Verdana"/>
              </a:rPr>
              <a:t>Coordinate, systematise and accelerate the pedagogy </a:t>
            </a:r>
            <a:endParaRPr lang="en-GB" sz="2000" kern="1200" dirty="0" smtClean="0">
              <a:solidFill>
                <a:srgbClr val="0F5494"/>
              </a:solidFill>
              <a:latin typeface="+mn-lt"/>
              <a:ea typeface="Arial Unicode MS" panose="020B0604020202020204" pitchFamily="34" charset="-128"/>
              <a:cs typeface="Arial Unicode MS" panose="020B0604020202020204" pitchFamily="34" charset="-128"/>
              <a:sym typeface="Verdana"/>
            </a:endParaRPr>
          </a:p>
          <a:p>
            <a:pPr marL="342900" lvl="1" indent="-342900"/>
            <a:endParaRPr lang="en-GB" sz="2000" kern="1200" dirty="0">
              <a:solidFill>
                <a:srgbClr val="0F5494"/>
              </a:solidFill>
              <a:latin typeface="+mn-lt"/>
              <a:ea typeface="Arial Unicode MS" panose="020B0604020202020204" pitchFamily="34" charset="-128"/>
              <a:cs typeface="Arial Unicode MS" panose="020B0604020202020204" pitchFamily="34" charset="-128"/>
              <a:sym typeface="Verdan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047650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Metrics and Certification</a:t>
            </a:r>
            <a:endParaRPr lang="en-GB" sz="3200" dirty="0">
              <a:latin typeface="+mn-lt"/>
              <a:ea typeface="Arial Unicode MS" panose="020B0604020202020204" pitchFamily="34" charset="-128"/>
              <a:cs typeface="Arial Unicode MS" panose="020B0604020202020204" pitchFamily="34" charset="-128"/>
            </a:endParaRPr>
          </a:p>
        </p:txBody>
      </p:sp>
      <p:sp>
        <p:nvSpPr>
          <p:cNvPr id="5" name="TextBox 4"/>
          <p:cNvSpPr txBox="1"/>
          <p:nvPr/>
        </p:nvSpPr>
        <p:spPr>
          <a:xfrm>
            <a:off x="320416" y="2060848"/>
            <a:ext cx="8500056" cy="4339650"/>
          </a:xfrm>
          <a:prstGeom prst="rect">
            <a:avLst/>
          </a:prstGeom>
          <a:noFill/>
        </p:spPr>
        <p:txBody>
          <a:bodyPr wrap="square" rtlCol="0">
            <a:spAutoFit/>
          </a:bodyPr>
          <a:lstStyle/>
          <a:p>
            <a:pPr marL="342900" indent="-342900">
              <a:buFont typeface="Arial" panose="020B0604020202020204" pitchFamily="34" charset="0"/>
              <a:buChar char="•"/>
            </a:pPr>
            <a:r>
              <a:rPr lang="en-GB" sz="2400" kern="1200" dirty="0">
                <a:solidFill>
                  <a:srgbClr val="0F5494"/>
                </a:solidFill>
                <a:latin typeface="+mj-lt"/>
                <a:ea typeface="Arial Unicode MS" panose="020B0604020202020204" pitchFamily="34" charset="-128"/>
                <a:cs typeface="Arial Unicode MS" panose="020B0604020202020204" pitchFamily="34" charset="-128"/>
              </a:rPr>
              <a:t>A set of metrics for FAIR Digital Objects should be developed and implemented, starting from the basic common core of descriptive metadata, PIDs and access. </a:t>
            </a:r>
            <a:endParaRPr lang="en-GB" sz="2400" kern="1200" dirty="0" smtClean="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Certification </a:t>
            </a:r>
            <a:r>
              <a:rPr lang="en-GB" sz="2400" kern="1200" dirty="0">
                <a:solidFill>
                  <a:srgbClr val="0F5494"/>
                </a:solidFill>
                <a:latin typeface="+mj-lt"/>
                <a:ea typeface="Arial Unicode MS" panose="020B0604020202020204" pitchFamily="34" charset="-128"/>
                <a:cs typeface="Arial Unicode MS" panose="020B0604020202020204" pitchFamily="34" charset="-128"/>
              </a:rPr>
              <a:t>schemes are needed to assess all components of the ecosystem as FAIR services. Existing frameworks like </a:t>
            </a:r>
            <a:r>
              <a:rPr lang="en-GB" sz="2400" kern="1200" dirty="0" err="1" smtClean="0">
                <a:solidFill>
                  <a:srgbClr val="0F5494"/>
                </a:solidFill>
                <a:latin typeface="+mj-lt"/>
                <a:ea typeface="Arial Unicode MS" panose="020B0604020202020204" pitchFamily="34" charset="-128"/>
                <a:cs typeface="Arial Unicode MS" panose="020B0604020202020204" pitchFamily="34" charset="-128"/>
              </a:rPr>
              <a:t>CoreTrustSeal</a:t>
            </a:r>
            <a:r>
              <a:rPr lang="en-GB" sz="2400" kern="1200" dirty="0">
                <a:solidFill>
                  <a:srgbClr val="0F5494"/>
                </a:solidFill>
                <a:latin typeface="+mj-lt"/>
                <a:ea typeface="Arial Unicode MS" panose="020B0604020202020204" pitchFamily="34" charset="-128"/>
                <a:cs typeface="Arial Unicode MS" panose="020B0604020202020204" pitchFamily="34" charset="-128"/>
              </a:rPr>
              <a:t> </a:t>
            </a: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for </a:t>
            </a:r>
            <a:r>
              <a:rPr lang="en-GB" sz="2400" kern="1200" dirty="0">
                <a:solidFill>
                  <a:srgbClr val="0F5494"/>
                </a:solidFill>
                <a:latin typeface="+mj-lt"/>
                <a:ea typeface="Arial Unicode MS" panose="020B0604020202020204" pitchFamily="34" charset="-128"/>
                <a:cs typeface="Arial Unicode MS" panose="020B0604020202020204" pitchFamily="34" charset="-128"/>
              </a:rPr>
              <a:t>repository certification should be used and adapted </a:t>
            </a:r>
            <a:r>
              <a:rPr lang="en-GB" sz="2400" b="1" kern="1200" dirty="0">
                <a:solidFill>
                  <a:srgbClr val="0F5494"/>
                </a:solidFill>
                <a:latin typeface="+mj-lt"/>
                <a:ea typeface="Arial Unicode MS" panose="020B0604020202020204" pitchFamily="34" charset="-128"/>
                <a:cs typeface="Arial Unicode MS" panose="020B0604020202020204" pitchFamily="34" charset="-128"/>
              </a:rPr>
              <a:t>rather than initiating new schemes based solely on FAIR, which is articulated for data rather than services.</a:t>
            </a:r>
          </a:p>
          <a:p>
            <a:endParaRPr lang="en-GB" dirty="0">
              <a:latin typeface="+mj-lt"/>
            </a:endParaRPr>
          </a:p>
          <a:p>
            <a:endParaRPr lang="en-GB" dirty="0">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68344" y="5485954"/>
            <a:ext cx="1372046" cy="137204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58649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Assessing FAIR services</a:t>
            </a:r>
            <a:endParaRPr lang="en-GB" sz="3200" dirty="0">
              <a:latin typeface="+mn-lt"/>
              <a:ea typeface="Arial Unicode MS" panose="020B0604020202020204" pitchFamily="34" charset="-128"/>
              <a:cs typeface="Arial Unicode MS" panose="020B0604020202020204" pitchFamily="34" charset="-128"/>
            </a:endParaRPr>
          </a:p>
        </p:txBody>
      </p:sp>
      <p:sp>
        <p:nvSpPr>
          <p:cNvPr id="5" name="TextBox 4"/>
          <p:cNvSpPr txBox="1"/>
          <p:nvPr/>
        </p:nvSpPr>
        <p:spPr>
          <a:xfrm>
            <a:off x="320416" y="2060848"/>
            <a:ext cx="8500056" cy="5816977"/>
          </a:xfrm>
          <a:prstGeom prst="rect">
            <a:avLst/>
          </a:prstGeom>
          <a:noFill/>
        </p:spPr>
        <p:txBody>
          <a:bodyPr wrap="square" rtlCol="0">
            <a:spAutoFit/>
          </a:bodyPr>
          <a:lstStyle/>
          <a:p>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Many aspects of FAIR apply to services (findability, accessibility, use of standards…) but also important to assess:</a:t>
            </a:r>
          </a:p>
          <a:p>
            <a:pPr marL="342900" indent="-342900">
              <a:buFont typeface="Arial" panose="020B0604020202020204" pitchFamily="34" charset="0"/>
              <a:buChar char="•"/>
            </a:pPr>
            <a:endParaRPr lang="en-GB" sz="2400" kern="1200" dirty="0" smtClean="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Appropriate policy is in place</a:t>
            </a: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Robustness of business processes</a:t>
            </a:r>
          </a:p>
          <a:p>
            <a:pPr marL="342900" indent="-342900">
              <a:buFont typeface="Arial" panose="020B0604020202020204" pitchFamily="34" charset="0"/>
              <a:buChar char="•"/>
            </a:pPr>
            <a:r>
              <a:rPr lang="en-GB" sz="2400" kern="1200" dirty="0">
                <a:solidFill>
                  <a:srgbClr val="0F5494"/>
                </a:solidFill>
                <a:ea typeface="Arial Unicode MS" panose="020B0604020202020204" pitchFamily="34" charset="-128"/>
                <a:cs typeface="Arial Unicode MS" panose="020B0604020202020204" pitchFamily="34" charset="-128"/>
              </a:rPr>
              <a:t>Expertise of current </a:t>
            </a:r>
            <a:r>
              <a:rPr lang="en-GB" sz="2400" kern="1200" dirty="0" smtClean="0">
                <a:solidFill>
                  <a:srgbClr val="0F5494"/>
                </a:solidFill>
                <a:ea typeface="Arial Unicode MS" panose="020B0604020202020204" pitchFamily="34" charset="-128"/>
                <a:cs typeface="Arial Unicode MS" panose="020B0604020202020204" pitchFamily="34" charset="-128"/>
              </a:rPr>
              <a:t>staff</a:t>
            </a:r>
          </a:p>
          <a:p>
            <a:pPr marL="342900" indent="-342900">
              <a:buFont typeface="Arial" panose="020B0604020202020204" pitchFamily="34" charset="0"/>
              <a:buChar char="•"/>
            </a:pPr>
            <a:r>
              <a:rPr lang="en-GB" sz="2400" kern="1200" dirty="0" smtClean="0">
                <a:solidFill>
                  <a:srgbClr val="0F5494"/>
                </a:solidFill>
                <a:ea typeface="Arial Unicode MS" panose="020B0604020202020204" pitchFamily="34" charset="-128"/>
                <a:cs typeface="Arial Unicode MS" panose="020B0604020202020204" pitchFamily="34" charset="-128"/>
              </a:rPr>
              <a:t>Value proposition / business model</a:t>
            </a:r>
          </a:p>
          <a:p>
            <a:pPr marL="342900" indent="-342900">
              <a:buFont typeface="Arial" panose="020B0604020202020204" pitchFamily="34" charset="0"/>
              <a:buChar char="•"/>
            </a:pPr>
            <a:r>
              <a:rPr lang="en-GB" sz="2400" kern="1200" dirty="0" smtClean="0">
                <a:solidFill>
                  <a:srgbClr val="0F5494"/>
                </a:solidFill>
                <a:ea typeface="Arial Unicode MS" panose="020B0604020202020204" pitchFamily="34" charset="-128"/>
                <a:cs typeface="Arial Unicode MS" panose="020B0604020202020204" pitchFamily="34" charset="-128"/>
              </a:rPr>
              <a:t>Succession plans</a:t>
            </a:r>
          </a:p>
          <a:p>
            <a:pPr marL="342900" indent="-342900">
              <a:buFont typeface="Arial" panose="020B0604020202020204" pitchFamily="34" charset="0"/>
              <a:buChar char="•"/>
            </a:pPr>
            <a:r>
              <a:rPr lang="en-GB" sz="2400" kern="1200" dirty="0" smtClean="0">
                <a:solidFill>
                  <a:srgbClr val="0F5494"/>
                </a:solidFill>
                <a:ea typeface="Arial Unicode MS" panose="020B0604020202020204" pitchFamily="34" charset="-128"/>
                <a:cs typeface="Arial Unicode MS" panose="020B0604020202020204" pitchFamily="34" charset="-128"/>
              </a:rPr>
              <a:t>Trustworthiness</a:t>
            </a:r>
          </a:p>
          <a:p>
            <a:pPr marL="342900" indent="-342900">
              <a:buFont typeface="Arial" panose="020B0604020202020204" pitchFamily="34" charset="0"/>
              <a:buChar char="•"/>
            </a:pPr>
            <a:endParaRPr lang="en-GB" sz="2400" kern="1200" dirty="0" smtClean="0">
              <a:solidFill>
                <a:srgbClr val="0F5494"/>
              </a:solidFill>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endParaRPr lang="en-GB" sz="2400" kern="1200" dirty="0">
              <a:solidFill>
                <a:srgbClr val="0F5494"/>
              </a:solidFill>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endParaRPr lang="en-GB" sz="2400" kern="1200" dirty="0" smtClean="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a:p>
            <a:endParaRPr lang="en-GB" dirty="0">
              <a:latin typeface="+mj-lt"/>
            </a:endParaRPr>
          </a:p>
          <a:p>
            <a:endParaRPr lang="en-GB" dirty="0">
              <a:latin typeface="+mj-lt"/>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90390" y="4708000"/>
            <a:ext cx="2150000" cy="2150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653140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From metrics to incentives</a:t>
            </a:r>
            <a:endParaRPr lang="en-GB" sz="3200" dirty="0">
              <a:latin typeface="+mn-lt"/>
              <a:ea typeface="Arial Unicode MS" panose="020B0604020202020204" pitchFamily="34" charset="-128"/>
              <a:cs typeface="Arial Unicode MS" panose="020B0604020202020204" pitchFamily="34" charset="-128"/>
            </a:endParaRPr>
          </a:p>
        </p:txBody>
      </p:sp>
      <p:sp>
        <p:nvSpPr>
          <p:cNvPr id="5" name="TextBox 4"/>
          <p:cNvSpPr txBox="1"/>
          <p:nvPr/>
        </p:nvSpPr>
        <p:spPr>
          <a:xfrm>
            <a:off x="320416" y="2204864"/>
            <a:ext cx="8644072" cy="4154983"/>
          </a:xfrm>
          <a:prstGeom prst="rect">
            <a:avLst/>
          </a:prstGeom>
          <a:noFill/>
        </p:spPr>
        <p:txBody>
          <a:bodyPr wrap="square" rtlCol="0">
            <a:spAutoFit/>
          </a:bodyPr>
          <a:lstStyle/>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Use metrics to measure practice but beware misuse</a:t>
            </a:r>
          </a:p>
          <a:p>
            <a:pPr marL="342900" indent="-342900">
              <a:buFont typeface="Arial" panose="020B0604020202020204" pitchFamily="34" charset="0"/>
              <a:buChar char="•"/>
            </a:pPr>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Generate genuine incentives </a:t>
            </a:r>
            <a:r>
              <a:rPr lang="en-GB" sz="2400" dirty="0" smtClean="0">
                <a:solidFill>
                  <a:srgbClr val="0F5494"/>
                </a:solidFill>
                <a:latin typeface="+mj-lt"/>
                <a:ea typeface="Arial Unicode MS" panose="020B0604020202020204" pitchFamily="34" charset="-128"/>
                <a:cs typeface="Arial Unicode MS" panose="020B0604020202020204" pitchFamily="34" charset="-128"/>
              </a:rPr>
              <a:t>to promote FAIR practices</a:t>
            </a: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 – career progression for data sharing and curation, recognise all outputs of research, include in recruitment and project evaluation processes… </a:t>
            </a:r>
          </a:p>
          <a:p>
            <a:pPr marL="342900" indent="-342900">
              <a:buFont typeface="Arial" panose="020B0604020202020204" pitchFamily="34" charset="0"/>
              <a:buChar char="•"/>
            </a:pPr>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Implement ‘next-generation’ metrics</a:t>
            </a:r>
          </a:p>
          <a:p>
            <a:pPr marL="342900" indent="-342900">
              <a:buFont typeface="Arial" panose="020B0604020202020204" pitchFamily="34" charset="0"/>
              <a:buChar char="•"/>
            </a:pPr>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GB" sz="2400" kern="1200" dirty="0" smtClean="0">
                <a:solidFill>
                  <a:srgbClr val="0F5494"/>
                </a:solidFill>
                <a:latin typeface="+mj-lt"/>
                <a:ea typeface="Arial Unicode MS" panose="020B0604020202020204" pitchFamily="34" charset="-128"/>
                <a:cs typeface="Arial Unicode MS" panose="020B0604020202020204" pitchFamily="34" charset="-128"/>
              </a:rPr>
              <a:t>Automate reporting as far as possible</a:t>
            </a:r>
          </a:p>
          <a:p>
            <a:endParaRPr lang="en-GB" sz="2400" kern="1200" dirty="0">
              <a:solidFill>
                <a:srgbClr val="0F5494"/>
              </a:solidFill>
              <a:latin typeface="+mj-lt"/>
              <a:ea typeface="Arial Unicode MS" panose="020B0604020202020204" pitchFamily="34" charset="-128"/>
              <a:cs typeface="Arial Unicode MS" panose="020B0604020202020204" pitchFamily="34"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508903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253255" y="0"/>
            <a:ext cx="6578810" cy="861774"/>
          </a:xfrm>
          <a:prstGeom prst="rect">
            <a:avLst/>
          </a:prstGeom>
          <a:noFill/>
        </p:spPr>
        <p:txBody>
          <a:bodyPr wrap="square" rtlCol="0">
            <a:spAutoFit/>
          </a:bodyPr>
          <a:lstStyle/>
          <a:p>
            <a:pPr algn="ctr"/>
            <a:r>
              <a:rPr lang="fr-FR" sz="3200" b="1" dirty="0" smtClean="0">
                <a:solidFill>
                  <a:schemeClr val="accent5">
                    <a:lumMod val="50000"/>
                  </a:schemeClr>
                </a:solidFill>
              </a:rPr>
              <a:t>CODATA Prospectus:</a:t>
            </a:r>
          </a:p>
          <a:p>
            <a:pPr algn="ctr"/>
            <a:r>
              <a:rPr lang="en-US" b="1" dirty="0" smtClean="0">
                <a:solidFill>
                  <a:schemeClr val="accent5">
                    <a:lumMod val="50000"/>
                  </a:schemeClr>
                </a:solidFill>
              </a:rPr>
              <a:t>https://doi.org/10.5281/zenodo.1167846</a:t>
            </a:r>
            <a:endParaRPr lang="fr-FR" b="1" dirty="0">
              <a:solidFill>
                <a:schemeClr val="accent5">
                  <a:lumMod val="50000"/>
                </a:schemeClr>
              </a:solidFill>
            </a:endParaRPr>
          </a:p>
        </p:txBody>
      </p:sp>
      <p:sp>
        <p:nvSpPr>
          <p:cNvPr id="6" name="Content Placeholder 2"/>
          <p:cNvSpPr>
            <a:spLocks noGrp="1"/>
          </p:cNvSpPr>
          <p:nvPr>
            <p:ph idx="1"/>
          </p:nvPr>
        </p:nvSpPr>
        <p:spPr>
          <a:xfrm>
            <a:off x="228600" y="1001480"/>
            <a:ext cx="4379437" cy="656077"/>
          </a:xfrm>
        </p:spPr>
        <p:txBody>
          <a:bodyPr>
            <a:noAutofit/>
          </a:bodyPr>
          <a:lstStyle/>
          <a:p>
            <a:pPr algn="ctr">
              <a:buNone/>
            </a:pPr>
            <a:r>
              <a:rPr lang="en-GB" sz="2400" b="1" dirty="0" smtClean="0">
                <a:solidFill>
                  <a:schemeClr val="accent1">
                    <a:lumMod val="75000"/>
                  </a:schemeClr>
                </a:solidFill>
              </a:rPr>
              <a:t>Principles, Policies and Practice</a:t>
            </a:r>
            <a:endParaRPr lang="en-GB" sz="2400" b="1" dirty="0">
              <a:solidFill>
                <a:schemeClr val="accent1">
                  <a:lumMod val="75000"/>
                </a:schemeClr>
              </a:solidFill>
            </a:endParaRPr>
          </a:p>
        </p:txBody>
      </p:sp>
      <p:sp>
        <p:nvSpPr>
          <p:cNvPr id="7" name="Content Placeholder 2"/>
          <p:cNvSpPr txBox="1">
            <a:spLocks/>
          </p:cNvSpPr>
          <p:nvPr/>
        </p:nvSpPr>
        <p:spPr bwMode="auto">
          <a:xfrm>
            <a:off x="159721" y="4039739"/>
            <a:ext cx="4038600" cy="560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2400" b="1" i="0" u="none" strike="noStrike" kern="0" cap="none" spc="0" normalizeH="0" baseline="0" noProof="0" dirty="0" smtClean="0">
                <a:ln>
                  <a:noFill/>
                </a:ln>
                <a:solidFill>
                  <a:schemeClr val="accent3">
                    <a:lumMod val="50000"/>
                  </a:schemeClr>
                </a:solidFill>
                <a:effectLst/>
                <a:uLnTx/>
                <a:uFillTx/>
                <a:latin typeface="+mn-lt"/>
                <a:ea typeface="+mn-ea"/>
                <a:cs typeface="+mn-cs"/>
              </a:rPr>
              <a:t>Capacity Building</a:t>
            </a:r>
            <a:endParaRPr kumimoji="0" lang="en-GB" sz="2400" b="1" i="0" u="none" strike="noStrike" kern="0" cap="none" spc="0" normalizeH="0" baseline="0" noProof="0" dirty="0">
              <a:ln>
                <a:noFill/>
              </a:ln>
              <a:solidFill>
                <a:schemeClr val="accent3">
                  <a:lumMod val="50000"/>
                </a:schemeClr>
              </a:solidFill>
              <a:effectLst/>
              <a:uLnTx/>
              <a:uFillTx/>
              <a:latin typeface="+mn-lt"/>
              <a:ea typeface="+mn-ea"/>
              <a:cs typeface="+mn-cs"/>
            </a:endParaRPr>
          </a:p>
        </p:txBody>
      </p:sp>
      <p:sp>
        <p:nvSpPr>
          <p:cNvPr id="8" name="Content Placeholder 2"/>
          <p:cNvSpPr txBox="1">
            <a:spLocks/>
          </p:cNvSpPr>
          <p:nvPr/>
        </p:nvSpPr>
        <p:spPr bwMode="auto">
          <a:xfrm>
            <a:off x="4800600" y="944561"/>
            <a:ext cx="4092575" cy="6560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2400" b="1" i="0" u="none" strike="noStrike" kern="0" cap="none" spc="0" normalizeH="0" noProof="0" dirty="0" smtClean="0">
                <a:ln>
                  <a:noFill/>
                </a:ln>
                <a:solidFill>
                  <a:schemeClr val="accent2">
                    <a:lumMod val="75000"/>
                  </a:schemeClr>
                </a:solidFill>
                <a:effectLst/>
                <a:uLnTx/>
                <a:uFillTx/>
                <a:latin typeface="+mn-lt"/>
                <a:ea typeface="+mn-ea"/>
                <a:cs typeface="+mn-cs"/>
              </a:rPr>
              <a:t>Frontiers of Data Science</a:t>
            </a:r>
            <a:endParaRPr kumimoji="0" lang="en-GB" sz="2400" b="1" i="0" u="none" strike="noStrike" kern="0" cap="none" spc="0" normalizeH="0" baseline="0" noProof="0" dirty="0">
              <a:ln>
                <a:noFill/>
              </a:ln>
              <a:solidFill>
                <a:schemeClr val="accent2">
                  <a:lumMod val="75000"/>
                </a:schemeClr>
              </a:solidFill>
              <a:effectLst/>
              <a:uLnTx/>
              <a:uFillTx/>
              <a:latin typeface="+mn-lt"/>
              <a:ea typeface="+mn-ea"/>
              <a:cs typeface="+mn-cs"/>
            </a:endParaRPr>
          </a:p>
        </p:txBody>
      </p:sp>
      <p:pic>
        <p:nvPicPr>
          <p:cNvPr id="16" name="Picture 15" descr="nano_image01.png"/>
          <p:cNvPicPr>
            <a:picLocks noChangeAspect="1"/>
          </p:cNvPicPr>
          <p:nvPr/>
        </p:nvPicPr>
        <p:blipFill>
          <a:blip r:embed="rId5"/>
          <a:stretch>
            <a:fillRect/>
          </a:stretch>
        </p:blipFill>
        <p:spPr>
          <a:xfrm>
            <a:off x="4735180" y="1516616"/>
            <a:ext cx="1202859" cy="917769"/>
          </a:xfrm>
          <a:prstGeom prst="rect">
            <a:avLst/>
          </a:prstGeom>
          <a:ln>
            <a:noFill/>
          </a:ln>
          <a:effectLst>
            <a:softEdge rad="112500"/>
          </a:effectLst>
        </p:spPr>
      </p:pic>
      <p:pic>
        <p:nvPicPr>
          <p:cNvPr id="26" name="Picture 25" descr="Policy Briefing.jpg"/>
          <p:cNvPicPr>
            <a:picLocks noChangeAspect="1"/>
          </p:cNvPicPr>
          <p:nvPr/>
        </p:nvPicPr>
        <p:blipFill>
          <a:blip r:embed="rId6"/>
          <a:stretch>
            <a:fillRect/>
          </a:stretch>
        </p:blipFill>
        <p:spPr>
          <a:xfrm>
            <a:off x="18879" y="1582499"/>
            <a:ext cx="959021" cy="1356164"/>
          </a:xfrm>
          <a:prstGeom prst="rect">
            <a:avLst/>
          </a:prstGeom>
        </p:spPr>
      </p:pic>
      <p:pic>
        <p:nvPicPr>
          <p:cNvPr id="27" name="Picture 26" descr="UNESCO.png"/>
          <p:cNvPicPr>
            <a:picLocks noChangeAspect="1"/>
          </p:cNvPicPr>
          <p:nvPr/>
        </p:nvPicPr>
        <p:blipFill>
          <a:blip r:embed="rId7"/>
          <a:stretch>
            <a:fillRect/>
          </a:stretch>
        </p:blipFill>
        <p:spPr>
          <a:xfrm>
            <a:off x="1901165" y="5808662"/>
            <a:ext cx="590747" cy="446294"/>
          </a:xfrm>
          <a:prstGeom prst="rect">
            <a:avLst/>
          </a:prstGeom>
        </p:spPr>
      </p:pic>
      <p:pic>
        <p:nvPicPr>
          <p:cNvPr id="28" name="Picture 27" descr="JKUAT-Logo.png"/>
          <p:cNvPicPr>
            <a:picLocks noChangeAspect="1"/>
          </p:cNvPicPr>
          <p:nvPr/>
        </p:nvPicPr>
        <p:blipFill>
          <a:blip r:embed="rId8"/>
          <a:stretch>
            <a:fillRect/>
          </a:stretch>
        </p:blipFill>
        <p:spPr>
          <a:xfrm>
            <a:off x="2377223" y="6278920"/>
            <a:ext cx="445018" cy="463560"/>
          </a:xfrm>
          <a:prstGeom prst="rect">
            <a:avLst/>
          </a:prstGeom>
        </p:spPr>
      </p:pic>
      <p:pic>
        <p:nvPicPr>
          <p:cNvPr id="34" name="Picture 33" descr="codata-china-logo.jpg"/>
          <p:cNvPicPr>
            <a:picLocks noChangeAspect="1"/>
          </p:cNvPicPr>
          <p:nvPr/>
        </p:nvPicPr>
        <p:blipFill>
          <a:blip r:embed="rId9"/>
          <a:stretch>
            <a:fillRect/>
          </a:stretch>
        </p:blipFill>
        <p:spPr>
          <a:xfrm>
            <a:off x="0" y="4509073"/>
            <a:ext cx="774700" cy="645583"/>
          </a:xfrm>
          <a:prstGeom prst="rect">
            <a:avLst/>
          </a:prstGeom>
        </p:spPr>
      </p:pic>
      <p:pic>
        <p:nvPicPr>
          <p:cNvPr id="35" name="Picture 34" descr="Chinese_Academy_of_Sciences_logo-300x279.jpg"/>
          <p:cNvPicPr>
            <a:picLocks noChangeAspect="1"/>
          </p:cNvPicPr>
          <p:nvPr/>
        </p:nvPicPr>
        <p:blipFill>
          <a:blip r:embed="rId10"/>
          <a:stretch>
            <a:fillRect/>
          </a:stretch>
        </p:blipFill>
        <p:spPr>
          <a:xfrm>
            <a:off x="159721" y="5154656"/>
            <a:ext cx="703232" cy="654006"/>
          </a:xfrm>
          <a:prstGeom prst="rect">
            <a:avLst/>
          </a:prstGeom>
        </p:spPr>
      </p:pic>
      <p:pic>
        <p:nvPicPr>
          <p:cNvPr id="36" name="Picture 35" descr="group.jpg"/>
          <p:cNvPicPr>
            <a:picLocks noChangeAspect="1"/>
          </p:cNvPicPr>
          <p:nvPr/>
        </p:nvPicPr>
        <p:blipFill>
          <a:blip r:embed="rId11"/>
          <a:stretch>
            <a:fillRect/>
          </a:stretch>
        </p:blipFill>
        <p:spPr>
          <a:xfrm>
            <a:off x="977900" y="4709397"/>
            <a:ext cx="1885026" cy="890517"/>
          </a:xfrm>
          <a:prstGeom prst="rect">
            <a:avLst/>
          </a:prstGeom>
        </p:spPr>
      </p:pic>
      <p:pic>
        <p:nvPicPr>
          <p:cNvPr id="38" name="Picture 37" descr="LODGD.jpg"/>
          <p:cNvPicPr>
            <a:picLocks noChangeAspect="1"/>
          </p:cNvPicPr>
          <p:nvPr/>
        </p:nvPicPr>
        <p:blipFill>
          <a:blip r:embed="rId12"/>
          <a:stretch>
            <a:fillRect/>
          </a:stretch>
        </p:blipFill>
        <p:spPr>
          <a:xfrm>
            <a:off x="5968189" y="1473744"/>
            <a:ext cx="1485423" cy="1049281"/>
          </a:xfrm>
          <a:prstGeom prst="rect">
            <a:avLst/>
          </a:prstGeom>
        </p:spPr>
      </p:pic>
      <p:sp>
        <p:nvSpPr>
          <p:cNvPr id="39" name="TextBox 38"/>
          <p:cNvSpPr txBox="1"/>
          <p:nvPr/>
        </p:nvSpPr>
        <p:spPr>
          <a:xfrm>
            <a:off x="4735180" y="3282361"/>
            <a:ext cx="3004272" cy="400110"/>
          </a:xfrm>
          <a:prstGeom prst="rect">
            <a:avLst/>
          </a:prstGeom>
          <a:noFill/>
        </p:spPr>
        <p:txBody>
          <a:bodyPr wrap="square" rtlCol="0">
            <a:spAutoFit/>
          </a:bodyPr>
          <a:lstStyle/>
          <a:p>
            <a:pPr algn="ctr"/>
            <a:r>
              <a:rPr lang="fr-FR" sz="2000" b="1" dirty="0" smtClean="0">
                <a:solidFill>
                  <a:schemeClr val="accent5">
                    <a:lumMod val="50000"/>
                  </a:schemeClr>
                </a:solidFill>
                <a:latin typeface="Gill Sans MT"/>
                <a:cs typeface="Gill Sans MT"/>
              </a:rPr>
              <a:t>Data Science Journal</a:t>
            </a:r>
            <a:endParaRPr lang="fr-FR" sz="2000" b="1" dirty="0">
              <a:solidFill>
                <a:schemeClr val="accent5">
                  <a:lumMod val="50000"/>
                </a:schemeClr>
              </a:solidFill>
              <a:latin typeface="Gill Sans MT"/>
              <a:cs typeface="Gill Sans MT"/>
            </a:endParaRPr>
          </a:p>
        </p:txBody>
      </p:sp>
      <p:pic>
        <p:nvPicPr>
          <p:cNvPr id="31" name="Picture 30" descr="Data Citation Logo - small(1).jpg"/>
          <p:cNvPicPr>
            <a:picLocks noChangeAspect="1"/>
          </p:cNvPicPr>
          <p:nvPr/>
        </p:nvPicPr>
        <p:blipFill>
          <a:blip r:embed="rId13"/>
          <a:stretch>
            <a:fillRect/>
          </a:stretch>
        </p:blipFill>
        <p:spPr>
          <a:xfrm>
            <a:off x="1153603" y="1576457"/>
            <a:ext cx="761789" cy="502022"/>
          </a:xfrm>
          <a:prstGeom prst="rect">
            <a:avLst/>
          </a:prstGeom>
        </p:spPr>
      </p:pic>
      <p:pic>
        <p:nvPicPr>
          <p:cNvPr id="32" name="Picture 31" descr="Ubiquity Logo.png"/>
          <p:cNvPicPr>
            <a:picLocks noChangeAspect="1"/>
          </p:cNvPicPr>
          <p:nvPr/>
        </p:nvPicPr>
        <p:blipFill>
          <a:blip r:embed="rId14"/>
          <a:stretch>
            <a:fillRect/>
          </a:stretch>
        </p:blipFill>
        <p:spPr>
          <a:xfrm>
            <a:off x="4800600" y="2668844"/>
            <a:ext cx="2634815" cy="549647"/>
          </a:xfrm>
          <a:prstGeom prst="rect">
            <a:avLst/>
          </a:prstGeom>
        </p:spPr>
      </p:pic>
      <p:cxnSp>
        <p:nvCxnSpPr>
          <p:cNvPr id="43" name="Straight Connector 42"/>
          <p:cNvCxnSpPr/>
          <p:nvPr/>
        </p:nvCxnSpPr>
        <p:spPr>
          <a:xfrm rot="5400000">
            <a:off x="1707011" y="3911611"/>
            <a:ext cx="5856739" cy="36038"/>
          </a:xfrm>
          <a:prstGeom prst="line">
            <a:avLst/>
          </a:prstGeom>
          <a:ln w="381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a:off x="18879" y="3960359"/>
            <a:ext cx="4589158" cy="1588"/>
          </a:xfrm>
          <a:prstGeom prst="line">
            <a:avLst/>
          </a:prstGeom>
          <a:ln w="381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2" name="Picture 41" descr="dsj_cover.jpg"/>
          <p:cNvPicPr>
            <a:picLocks noChangeAspect="1"/>
          </p:cNvPicPr>
          <p:nvPr/>
        </p:nvPicPr>
        <p:blipFill>
          <a:blip r:embed="rId15"/>
          <a:stretch>
            <a:fillRect/>
          </a:stretch>
        </p:blipFill>
        <p:spPr>
          <a:xfrm>
            <a:off x="7880500" y="2757984"/>
            <a:ext cx="1155488" cy="1519467"/>
          </a:xfrm>
          <a:prstGeom prst="rect">
            <a:avLst/>
          </a:prstGeom>
        </p:spPr>
      </p:pic>
      <p:pic>
        <p:nvPicPr>
          <p:cNvPr id="45" name="Picture 44" descr="Barbara Ryan.jpg"/>
          <p:cNvPicPr>
            <a:picLocks noChangeAspect="1"/>
          </p:cNvPicPr>
          <p:nvPr/>
        </p:nvPicPr>
        <p:blipFill>
          <a:blip r:embed="rId16"/>
          <a:stretch>
            <a:fillRect/>
          </a:stretch>
        </p:blipFill>
        <p:spPr>
          <a:xfrm>
            <a:off x="7665285" y="1489049"/>
            <a:ext cx="1273653" cy="1053259"/>
          </a:xfrm>
          <a:prstGeom prst="rect">
            <a:avLst/>
          </a:prstGeom>
        </p:spPr>
      </p:pic>
      <p:pic>
        <p:nvPicPr>
          <p:cNvPr id="47" name="Picture 46" descr="GEO Benefits of Open Data Sharing.jpg"/>
          <p:cNvPicPr>
            <a:picLocks noChangeAspect="1"/>
          </p:cNvPicPr>
          <p:nvPr/>
        </p:nvPicPr>
        <p:blipFill>
          <a:blip r:embed="rId17"/>
          <a:stretch>
            <a:fillRect/>
          </a:stretch>
        </p:blipFill>
        <p:spPr>
          <a:xfrm>
            <a:off x="1129419" y="2361333"/>
            <a:ext cx="923265" cy="1308612"/>
          </a:xfrm>
          <a:prstGeom prst="rect">
            <a:avLst/>
          </a:prstGeom>
        </p:spPr>
      </p:pic>
      <p:pic>
        <p:nvPicPr>
          <p:cNvPr id="48" name="Picture 47" descr="Open Data Accord.jpg"/>
          <p:cNvPicPr>
            <a:picLocks noChangeAspect="1"/>
          </p:cNvPicPr>
          <p:nvPr/>
        </p:nvPicPr>
        <p:blipFill>
          <a:blip r:embed="rId18"/>
          <a:stretch>
            <a:fillRect/>
          </a:stretch>
        </p:blipFill>
        <p:spPr>
          <a:xfrm>
            <a:off x="2377223" y="2361333"/>
            <a:ext cx="911406" cy="1288831"/>
          </a:xfrm>
          <a:prstGeom prst="rect">
            <a:avLst/>
          </a:prstGeom>
        </p:spPr>
      </p:pic>
      <p:pic>
        <p:nvPicPr>
          <p:cNvPr id="49" name="Picture 48" descr="GEO.png"/>
          <p:cNvPicPr>
            <a:picLocks noChangeAspect="1"/>
          </p:cNvPicPr>
          <p:nvPr/>
        </p:nvPicPr>
        <p:blipFill>
          <a:blip r:embed="rId19"/>
          <a:stretch>
            <a:fillRect/>
          </a:stretch>
        </p:blipFill>
        <p:spPr>
          <a:xfrm>
            <a:off x="159721" y="3103710"/>
            <a:ext cx="749300" cy="668294"/>
          </a:xfrm>
          <a:prstGeom prst="rect">
            <a:avLst/>
          </a:prstGeom>
        </p:spPr>
      </p:pic>
      <p:pic>
        <p:nvPicPr>
          <p:cNvPr id="50" name="Picture 49" descr="IMG_5511-Medium.jpg"/>
          <p:cNvPicPr>
            <a:picLocks noChangeAspect="1"/>
          </p:cNvPicPr>
          <p:nvPr/>
        </p:nvPicPr>
        <p:blipFill>
          <a:blip r:embed="rId20"/>
          <a:stretch>
            <a:fillRect/>
          </a:stretch>
        </p:blipFill>
        <p:spPr>
          <a:xfrm>
            <a:off x="3079711" y="4544110"/>
            <a:ext cx="1301108" cy="1734810"/>
          </a:xfrm>
          <a:prstGeom prst="rect">
            <a:avLst/>
          </a:prstGeom>
        </p:spPr>
      </p:pic>
      <p:pic>
        <p:nvPicPr>
          <p:cNvPr id="51" name="Picture 1"/>
          <p:cNvPicPr>
            <a:picLocks noChangeAspect="1"/>
          </p:cNvPicPr>
          <p:nvPr/>
        </p:nvPicPr>
        <p:blipFill>
          <a:blip r:embed="rId21"/>
          <a:srcRect/>
          <a:stretch>
            <a:fillRect/>
          </a:stretch>
        </p:blipFill>
        <p:spPr bwMode="auto">
          <a:xfrm>
            <a:off x="3026398" y="6379154"/>
            <a:ext cx="1359814" cy="375308"/>
          </a:xfrm>
          <a:prstGeom prst="rect">
            <a:avLst/>
          </a:prstGeom>
          <a:noFill/>
          <a:ln w="9525">
            <a:noFill/>
            <a:miter lim="800000"/>
            <a:headEnd/>
            <a:tailEnd/>
          </a:ln>
        </p:spPr>
      </p:pic>
      <p:pic>
        <p:nvPicPr>
          <p:cNvPr id="41" name="Picture 40" descr="ICSU Logo 3Lines CMYK.jpg"/>
          <p:cNvPicPr>
            <a:picLocks noChangeAspect="1"/>
          </p:cNvPicPr>
          <p:nvPr/>
        </p:nvPicPr>
        <p:blipFill>
          <a:blip r:embed="rId22"/>
          <a:stretch>
            <a:fillRect/>
          </a:stretch>
        </p:blipFill>
        <p:spPr>
          <a:xfrm>
            <a:off x="1958241" y="1576457"/>
            <a:ext cx="1728000" cy="648000"/>
          </a:xfrm>
          <a:prstGeom prst="rect">
            <a:avLst/>
          </a:prstGeom>
        </p:spPr>
      </p:pic>
      <p:sp>
        <p:nvSpPr>
          <p:cNvPr id="53" name="Content Placeholder 2"/>
          <p:cNvSpPr txBox="1">
            <a:spLocks/>
          </p:cNvSpPr>
          <p:nvPr/>
        </p:nvSpPr>
        <p:spPr bwMode="auto">
          <a:xfrm>
            <a:off x="6600301" y="3874183"/>
            <a:ext cx="1256663" cy="7997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1000" b="1" i="0" u="none" strike="noStrike" kern="0" cap="none" spc="0" normalizeH="0" baseline="0" noProof="0" dirty="0" smtClean="0">
                <a:ln>
                  <a:noFill/>
                </a:ln>
                <a:solidFill>
                  <a:schemeClr val="tx2"/>
                </a:solidFill>
                <a:effectLst/>
                <a:uLnTx/>
                <a:uFillTx/>
                <a:latin typeface="+mn-lt"/>
                <a:ea typeface="+mn-ea"/>
                <a:cs typeface="+mn-cs"/>
              </a:rPr>
              <a:t>CODATA 2017,</a:t>
            </a:r>
            <a:r>
              <a:rPr kumimoji="0" lang="en-GB" sz="1000" b="1" i="0" u="none" strike="noStrike" kern="0" cap="none" spc="0" normalizeH="0" noProof="0" dirty="0" smtClean="0">
                <a:ln>
                  <a:noFill/>
                </a:ln>
                <a:solidFill>
                  <a:schemeClr val="tx2"/>
                </a:solidFill>
                <a:effectLst/>
                <a:uLnTx/>
                <a:uFillTx/>
                <a:latin typeface="+mn-lt"/>
                <a:ea typeface="+mn-ea"/>
                <a:cs typeface="+mn-cs"/>
              </a:rPr>
              <a:t> </a:t>
            </a:r>
            <a:r>
              <a:rPr kumimoji="0" lang="en-GB" sz="1000" b="1" i="0" u="none" strike="noStrike" kern="0" cap="none" spc="0" normalizeH="0" baseline="0" noProof="0" dirty="0" smtClean="0">
                <a:ln>
                  <a:noFill/>
                </a:ln>
                <a:solidFill>
                  <a:schemeClr val="tx2"/>
                </a:solidFill>
                <a:effectLst/>
                <a:uLnTx/>
                <a:uFillTx/>
                <a:latin typeface="+mn-lt"/>
                <a:ea typeface="+mn-ea"/>
                <a:cs typeface="+mn-cs"/>
              </a:rPr>
              <a:t>Saint Petersburg</a:t>
            </a:r>
            <a:r>
              <a:rPr kumimoji="0" lang="en-GB" sz="1000" b="1" i="0" u="none" strike="noStrike" kern="0" cap="none" spc="0" normalizeH="0" noProof="0" dirty="0" smtClean="0">
                <a:ln>
                  <a:noFill/>
                </a:ln>
                <a:solidFill>
                  <a:schemeClr val="tx2"/>
                </a:solidFill>
                <a:effectLst/>
                <a:uLnTx/>
                <a:uFillTx/>
                <a:latin typeface="+mn-lt"/>
                <a:ea typeface="+mn-ea"/>
                <a:cs typeface="+mn-cs"/>
              </a:rPr>
              <a:t> </a:t>
            </a:r>
            <a:r>
              <a:rPr lang="en-GB" sz="1000" b="1" kern="0" dirty="0" smtClean="0">
                <a:solidFill>
                  <a:schemeClr val="tx2"/>
                </a:solidFill>
              </a:rPr>
              <a:t>8</a:t>
            </a:r>
            <a:r>
              <a:rPr kumimoji="0" lang="en-GB" sz="1000" b="1" i="0" u="none" strike="noStrike" kern="0" cap="none" spc="0" normalizeH="0" noProof="0" dirty="0" smtClean="0">
                <a:ln>
                  <a:noFill/>
                </a:ln>
                <a:solidFill>
                  <a:schemeClr val="tx2"/>
                </a:solidFill>
                <a:effectLst/>
                <a:uLnTx/>
                <a:uFillTx/>
                <a:latin typeface="+mn-lt"/>
                <a:ea typeface="+mn-ea"/>
                <a:cs typeface="+mn-cs"/>
              </a:rPr>
              <a:t>-13 Oct 2017</a:t>
            </a:r>
          </a:p>
        </p:txBody>
      </p:sp>
      <p:pic>
        <p:nvPicPr>
          <p:cNvPr id="54" name="Picture 53" descr="rsf-banner.jpg"/>
          <p:cNvPicPr>
            <a:picLocks noChangeAspect="1"/>
          </p:cNvPicPr>
          <p:nvPr/>
        </p:nvPicPr>
        <p:blipFill>
          <a:blip r:embed="rId23"/>
          <a:stretch>
            <a:fillRect/>
          </a:stretch>
        </p:blipFill>
        <p:spPr>
          <a:xfrm>
            <a:off x="4800600" y="3735936"/>
            <a:ext cx="1799702" cy="863857"/>
          </a:xfrm>
          <a:prstGeom prst="rect">
            <a:avLst/>
          </a:prstGeom>
        </p:spPr>
      </p:pic>
      <p:pic>
        <p:nvPicPr>
          <p:cNvPr id="44" name="Picture 43" descr="GO-FAIR.jpg"/>
          <p:cNvPicPr>
            <a:picLocks noChangeAspect="1"/>
          </p:cNvPicPr>
          <p:nvPr/>
        </p:nvPicPr>
        <p:blipFill>
          <a:blip r:embed="rId24"/>
          <a:stretch>
            <a:fillRect/>
          </a:stretch>
        </p:blipFill>
        <p:spPr>
          <a:xfrm>
            <a:off x="45311" y="6202351"/>
            <a:ext cx="1681777" cy="552111"/>
          </a:xfrm>
          <a:prstGeom prst="rect">
            <a:avLst/>
          </a:prstGeom>
        </p:spPr>
      </p:pic>
      <p:pic>
        <p:nvPicPr>
          <p:cNvPr id="52" name="Picture 51" descr="OECD-CODATA-Business_Models_Report.png"/>
          <p:cNvPicPr>
            <a:picLocks noChangeAspect="1"/>
          </p:cNvPicPr>
          <p:nvPr/>
        </p:nvPicPr>
        <p:blipFill>
          <a:blip r:embed="rId25"/>
          <a:stretch>
            <a:fillRect/>
          </a:stretch>
        </p:blipFill>
        <p:spPr>
          <a:xfrm>
            <a:off x="3409998" y="2309619"/>
            <a:ext cx="970821" cy="1372851"/>
          </a:xfrm>
          <a:prstGeom prst="rect">
            <a:avLst/>
          </a:prstGeom>
        </p:spPr>
      </p:pic>
      <p:pic>
        <p:nvPicPr>
          <p:cNvPr id="55" name="Picture 54" descr="OECD.jpg"/>
          <p:cNvPicPr>
            <a:picLocks noChangeAspect="1"/>
          </p:cNvPicPr>
          <p:nvPr/>
        </p:nvPicPr>
        <p:blipFill>
          <a:blip r:embed="rId26"/>
          <a:stretch>
            <a:fillRect/>
          </a:stretch>
        </p:blipFill>
        <p:spPr>
          <a:xfrm>
            <a:off x="3479292" y="1763524"/>
            <a:ext cx="906920" cy="314955"/>
          </a:xfrm>
          <a:prstGeom prst="rect">
            <a:avLst/>
          </a:prstGeom>
        </p:spPr>
      </p:pic>
      <p:pic>
        <p:nvPicPr>
          <p:cNvPr id="40" name="Picture 39" descr="18-05-14-HODSON-AOSP FRAMEWORK AND ROADMAP FOR OPEN SCIENCE INFRASTRUCTURE.jpg"/>
          <p:cNvPicPr>
            <a:picLocks noChangeAspect="1"/>
          </p:cNvPicPr>
          <p:nvPr/>
        </p:nvPicPr>
        <p:blipFill>
          <a:blip r:embed="rId27"/>
          <a:stretch>
            <a:fillRect/>
          </a:stretch>
        </p:blipFill>
        <p:spPr>
          <a:xfrm>
            <a:off x="5385147" y="4709396"/>
            <a:ext cx="2905246" cy="217893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6449" y="1357768"/>
            <a:ext cx="9144000" cy="703080"/>
          </a:xfrm>
          <a:prstGeom prst="rect">
            <a:avLst/>
          </a:prstGeom>
          <a:noFill/>
          <a:ln>
            <a:noFill/>
          </a:ln>
        </p:spPr>
        <p:txBody>
          <a:bodyPr vert="horz" wrap="square" lIns="90000" tIns="45000" rIns="90000" bIns="45000" anchor="t"/>
          <a:lstStyle>
            <a:defPPr lvl="0">
              <a:buSzPct val="45000"/>
              <a:buFont typeface="StarSymbol"/>
              <a:buNone/>
              <a:defRPr/>
            </a:defPPr>
            <a:lvl1pPr marL="358920" marR="0" lvl="0" indent="0" algn="l" rtl="0" hangingPunct="1">
              <a:spcBef>
                <a:spcPts val="0"/>
              </a:spcBef>
              <a:spcAft>
                <a:spcPts val="0"/>
              </a:spcAft>
              <a:buSzPct val="45000"/>
              <a:buFont typeface="StarSymbol"/>
              <a:buChar char="●"/>
              <a:tabLst/>
              <a:defRPr lang="en-GB" sz="3000" b="1" i="0" u="none" strike="noStrike" kern="1200" spc="0">
                <a:ln>
                  <a:noFill/>
                </a:ln>
                <a:solidFill>
                  <a:srgbClr val="0F5494"/>
                </a:solidFill>
                <a:latin typeface="Verdana" pitchFamily="34"/>
                <a:ea typeface="Microsoft YaHei" pitchFamily="2"/>
                <a:cs typeface="Mangal"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algn="ctr">
              <a:buFont typeface="StarSymbol"/>
              <a:buNone/>
            </a:pPr>
            <a:r>
              <a:rPr lang="en-GB" sz="3200" dirty="0" smtClean="0">
                <a:latin typeface="+mn-lt"/>
                <a:ea typeface="Arial Unicode MS" panose="020B0604020202020204" pitchFamily="34" charset="-128"/>
                <a:cs typeface="Arial Unicode MS" panose="020B0604020202020204" pitchFamily="34" charset="-128"/>
              </a:rPr>
              <a:t>Investment and Sustainability</a:t>
            </a:r>
            <a:endParaRPr lang="en-GB" sz="3200" dirty="0">
              <a:latin typeface="+mn-lt"/>
              <a:ea typeface="Arial Unicode MS" panose="020B0604020202020204" pitchFamily="34" charset="-128"/>
              <a:cs typeface="Arial Unicode MS" panose="020B0604020202020204" pitchFamily="34" charset="-128"/>
            </a:endParaRPr>
          </a:p>
        </p:txBody>
      </p:sp>
      <p:sp>
        <p:nvSpPr>
          <p:cNvPr id="3" name="Rectangle 2"/>
          <p:cNvSpPr/>
          <p:nvPr/>
        </p:nvSpPr>
        <p:spPr>
          <a:xfrm>
            <a:off x="1" y="2072822"/>
            <a:ext cx="5766322" cy="4708981"/>
          </a:xfrm>
          <a:prstGeom prst="rect">
            <a:avLst/>
          </a:prstGeom>
        </p:spPr>
        <p:txBody>
          <a:bodyPr wrap="square">
            <a:spAutoFit/>
          </a:bodyPr>
          <a:lstStyle/>
          <a:p>
            <a:pPr marL="342900" indent="-342900">
              <a:spcAft>
                <a:spcPts val="1200"/>
              </a:spcAft>
              <a:buFont typeface="Arial" panose="020B0604020202020204" pitchFamily="34" charset="0"/>
              <a:buChar char="•"/>
            </a:pPr>
            <a:r>
              <a:rPr lang="en-GB" sz="2000" kern="1200" dirty="0" smtClean="0">
                <a:solidFill>
                  <a:srgbClr val="0F5494"/>
                </a:solidFill>
                <a:latin typeface="+mj-lt"/>
                <a:ea typeface="Arial Unicode MS" panose="020B0604020202020204" pitchFamily="34" charset="-128"/>
                <a:cs typeface="Arial Unicode MS" panose="020B0604020202020204" pitchFamily="34" charset="-128"/>
              </a:rPr>
              <a:t>Considerable evidence of the ROI for Open Science and FAIR.</a:t>
            </a:r>
          </a:p>
          <a:p>
            <a:pPr marL="342900" indent="-342900">
              <a:spcAft>
                <a:spcPts val="1200"/>
              </a:spcAft>
              <a:buFont typeface="Arial" panose="020B0604020202020204" pitchFamily="34" charset="0"/>
              <a:buChar char="•"/>
            </a:pPr>
            <a:r>
              <a:rPr lang="en-GB" sz="2000" kern="1200" dirty="0" smtClean="0">
                <a:solidFill>
                  <a:srgbClr val="0F5494"/>
                </a:solidFill>
                <a:latin typeface="+mj-lt"/>
                <a:ea typeface="Arial Unicode MS" panose="020B0604020202020204" pitchFamily="34" charset="-128"/>
                <a:cs typeface="Arial Unicode MS" panose="020B0604020202020204" pitchFamily="34" charset="-128"/>
              </a:rPr>
              <a:t>Provide </a:t>
            </a:r>
            <a:r>
              <a:rPr lang="en-GB" sz="2000" kern="1200" dirty="0">
                <a:solidFill>
                  <a:srgbClr val="0F5494"/>
                </a:solidFill>
                <a:latin typeface="+mj-lt"/>
                <a:ea typeface="Arial Unicode MS" panose="020B0604020202020204" pitchFamily="34" charset="-128"/>
                <a:cs typeface="Arial Unicode MS" panose="020B0604020202020204" pitchFamily="34" charset="-128"/>
              </a:rPr>
              <a:t>strategic and coordinated funding to maintain the components of the FAIR </a:t>
            </a:r>
            <a:r>
              <a:rPr lang="en-GB" sz="2000" kern="1200" dirty="0" smtClean="0">
                <a:solidFill>
                  <a:srgbClr val="0F5494"/>
                </a:solidFill>
                <a:latin typeface="+mj-lt"/>
                <a:ea typeface="Arial Unicode MS" panose="020B0604020202020204" pitchFamily="34" charset="-128"/>
                <a:cs typeface="Arial Unicode MS" panose="020B0604020202020204" pitchFamily="34" charset="-128"/>
              </a:rPr>
              <a:t>ecosystem.</a:t>
            </a:r>
          </a:p>
          <a:p>
            <a:pPr marL="342900" indent="-342900">
              <a:spcAft>
                <a:spcPts val="1200"/>
              </a:spcAft>
              <a:buFont typeface="Arial" panose="020B0604020202020204" pitchFamily="34" charset="0"/>
              <a:buChar char="•"/>
            </a:pPr>
            <a:r>
              <a:rPr lang="en-GB" sz="2000" dirty="0" smtClean="0">
                <a:solidFill>
                  <a:srgbClr val="0F5494"/>
                </a:solidFill>
                <a:latin typeface="+mj-lt"/>
                <a:ea typeface="Arial Unicode MS" panose="020B0604020202020204" pitchFamily="34" charset="-128"/>
                <a:cs typeface="Arial Unicode MS" panose="020B0604020202020204" pitchFamily="34" charset="-128"/>
              </a:rPr>
              <a:t>Component / service providers need to demonstrate value proposition and robust business model.</a:t>
            </a:r>
            <a:endParaRPr lang="en-GB" sz="2000" kern="1200" dirty="0" smtClean="0">
              <a:solidFill>
                <a:srgbClr val="0F5494"/>
              </a:solidFill>
              <a:latin typeface="+mj-lt"/>
              <a:ea typeface="Arial Unicode MS" panose="020B0604020202020204" pitchFamily="34" charset="-128"/>
              <a:cs typeface="Arial Unicode MS" panose="020B0604020202020204" pitchFamily="34" charset="-128"/>
            </a:endParaRPr>
          </a:p>
          <a:p>
            <a:pPr marL="342900" indent="-342900">
              <a:spcAft>
                <a:spcPts val="1200"/>
              </a:spcAft>
              <a:buFont typeface="Arial" panose="020B0604020202020204" pitchFamily="34" charset="0"/>
              <a:buChar char="•"/>
            </a:pPr>
            <a:r>
              <a:rPr lang="en-GB" sz="2000" kern="1200" dirty="0">
                <a:solidFill>
                  <a:srgbClr val="0F5494"/>
                </a:solidFill>
                <a:latin typeface="+mj-lt"/>
                <a:ea typeface="Arial Unicode MS" panose="020B0604020202020204" pitchFamily="34" charset="-128"/>
                <a:cs typeface="Arial Unicode MS" panose="020B0604020202020204" pitchFamily="34" charset="-128"/>
              </a:rPr>
              <a:t>Ensure funding is </a:t>
            </a:r>
            <a:r>
              <a:rPr lang="en-GB" sz="2000" kern="1200" dirty="0" smtClean="0">
                <a:solidFill>
                  <a:srgbClr val="0F5494"/>
                </a:solidFill>
                <a:latin typeface="+mj-lt"/>
                <a:ea typeface="Arial Unicode MS" panose="020B0604020202020204" pitchFamily="34" charset="-128"/>
                <a:cs typeface="Arial Unicode MS" panose="020B0604020202020204" pitchFamily="34" charset="-128"/>
              </a:rPr>
              <a:t>sustainable, understand the </a:t>
            </a:r>
            <a:r>
              <a:rPr lang="en-GB" sz="2000" dirty="0" smtClean="0">
                <a:solidFill>
                  <a:srgbClr val="0F5494"/>
                </a:solidFill>
                <a:latin typeface="+mj-lt"/>
                <a:ea typeface="Arial Unicode MS" panose="020B0604020202020204" pitchFamily="34" charset="-128"/>
                <a:cs typeface="Arial Unicode MS" panose="020B0604020202020204" pitchFamily="34" charset="-128"/>
              </a:rPr>
              <a:t>dynamics of the income streams and funding models. No unfunded mandates.</a:t>
            </a:r>
            <a:endParaRPr lang="en-GB" sz="2000" kern="1200" dirty="0" smtClean="0">
              <a:solidFill>
                <a:srgbClr val="0F5494"/>
              </a:solidFill>
              <a:latin typeface="+mj-lt"/>
              <a:ea typeface="Arial Unicode MS" panose="020B0604020202020204" pitchFamily="34" charset="-128"/>
              <a:cs typeface="Arial Unicode MS" panose="020B0604020202020204" pitchFamily="34" charset="-128"/>
            </a:endParaRPr>
          </a:p>
          <a:p>
            <a:pPr marL="342900" indent="-342900">
              <a:spcAft>
                <a:spcPts val="1200"/>
              </a:spcAft>
              <a:buFont typeface="Arial" panose="020B0604020202020204" pitchFamily="34" charset="0"/>
              <a:buChar char="•"/>
            </a:pPr>
            <a:r>
              <a:rPr lang="en-GB" sz="2000" kern="1200" dirty="0" smtClean="0">
                <a:solidFill>
                  <a:srgbClr val="0F5494"/>
                </a:solidFill>
                <a:latin typeface="+mj-lt"/>
                <a:ea typeface="Arial Unicode MS" panose="020B0604020202020204" pitchFamily="34" charset="-128"/>
                <a:cs typeface="Arial Unicode MS" panose="020B0604020202020204" pitchFamily="34" charset="-128"/>
              </a:rPr>
              <a:t>Open </a:t>
            </a:r>
            <a:r>
              <a:rPr lang="en-GB" sz="2000" kern="1200" dirty="0">
                <a:solidFill>
                  <a:srgbClr val="0F5494"/>
                </a:solidFill>
                <a:latin typeface="+mj-lt"/>
                <a:ea typeface="Arial Unicode MS" panose="020B0604020202020204" pitchFamily="34" charset="-128"/>
                <a:cs typeface="Arial Unicode MS" panose="020B0604020202020204" pitchFamily="34" charset="-128"/>
              </a:rPr>
              <a:t>EOSC to all providers, but ensure services are FAIR</a:t>
            </a:r>
          </a:p>
        </p:txBody>
      </p:sp>
      <p:pic>
        <p:nvPicPr>
          <p:cNvPr id="5" name="Picture 4" descr="OECD-CODATA-Business_Models_Report.png"/>
          <p:cNvPicPr>
            <a:picLocks noChangeAspect="1"/>
          </p:cNvPicPr>
          <p:nvPr/>
        </p:nvPicPr>
        <p:blipFill>
          <a:blip r:embed="rId3"/>
          <a:stretch>
            <a:fillRect/>
          </a:stretch>
        </p:blipFill>
        <p:spPr>
          <a:xfrm>
            <a:off x="5985292" y="2321005"/>
            <a:ext cx="3167828" cy="447966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118573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Data Integration and</a:t>
            </a:r>
          </a:p>
          <a:p>
            <a:pPr lvl="0" algn="ctr"/>
            <a:r>
              <a:rPr lang="en-US" sz="2800" b="1" kern="0" dirty="0" smtClean="0">
                <a:solidFill>
                  <a:srgbClr val="1F497D"/>
                </a:solidFill>
              </a:rPr>
              <a:t>Interoperability Initiative</a:t>
            </a:r>
          </a:p>
        </p:txBody>
      </p:sp>
      <p:sp>
        <p:nvSpPr>
          <p:cNvPr id="11" name="TextBox 10"/>
          <p:cNvSpPr txBox="1"/>
          <p:nvPr/>
        </p:nvSpPr>
        <p:spPr>
          <a:xfrm>
            <a:off x="-2" y="1343131"/>
            <a:ext cx="9144001" cy="4324261"/>
          </a:xfrm>
          <a:prstGeom prst="rect">
            <a:avLst/>
          </a:prstGeom>
          <a:noFill/>
        </p:spPr>
        <p:txBody>
          <a:bodyPr wrap="square" rtlCol="0">
            <a:spAutoFit/>
          </a:bodyPr>
          <a:lstStyle/>
          <a:p>
            <a:pPr marL="342900" indent="-342900">
              <a:spcAft>
                <a:spcPts val="600"/>
              </a:spcAft>
              <a:buFont typeface="Wingdings" charset="2"/>
              <a:buChar char="§"/>
            </a:pPr>
            <a:r>
              <a:rPr lang="en-US" sz="2000" b="1" dirty="0" smtClean="0">
                <a:solidFill>
                  <a:schemeClr val="tx1">
                    <a:lumMod val="75000"/>
                    <a:lumOff val="25000"/>
                  </a:schemeClr>
                </a:solidFill>
              </a:rPr>
              <a:t>The interoperability of data in interdisciplinary grand challenge research </a:t>
            </a:r>
            <a:r>
              <a:rPr lang="en-US" sz="2000" b="1" dirty="0" err="1" smtClean="0">
                <a:solidFill>
                  <a:schemeClr val="tx1">
                    <a:lumMod val="75000"/>
                    <a:lumOff val="25000"/>
                  </a:schemeClr>
                </a:solidFill>
              </a:rPr>
              <a:t>programmes</a:t>
            </a:r>
            <a:r>
              <a:rPr lang="en-US" sz="2000" b="1" dirty="0" smtClean="0">
                <a:solidFill>
                  <a:schemeClr val="tx1">
                    <a:lumMod val="75000"/>
                    <a:lumOff val="25000"/>
                  </a:schemeClr>
                </a:solidFill>
              </a:rPr>
              <a:t> is one of the major challenges for global research.</a:t>
            </a:r>
          </a:p>
          <a:p>
            <a:pPr marL="342900" indent="-342900">
              <a:spcAft>
                <a:spcPts val="600"/>
              </a:spcAft>
              <a:buFont typeface="Wingdings" charset="2"/>
              <a:buChar char="§"/>
            </a:pPr>
            <a:r>
              <a:rPr lang="en-US" sz="2000" dirty="0" smtClean="0">
                <a:solidFill>
                  <a:schemeClr val="tx1">
                    <a:lumMod val="75000"/>
                    <a:lumOff val="25000"/>
                  </a:schemeClr>
                </a:solidFill>
              </a:rPr>
              <a:t>Information on the initiative, workshops, position documents and the pilot at </a:t>
            </a:r>
            <a:r>
              <a:rPr lang="en-US" sz="2000" dirty="0" smtClean="0">
                <a:solidFill>
                  <a:schemeClr val="tx1">
                    <a:lumMod val="75000"/>
                    <a:lumOff val="25000"/>
                  </a:schemeClr>
                </a:solidFill>
                <a:hlinkClick r:id="rId5"/>
              </a:rPr>
              <a:t>http://dataintegration.codata.org/</a:t>
            </a:r>
            <a:r>
              <a:rPr lang="en-US" sz="2000" dirty="0" smtClean="0">
                <a:solidFill>
                  <a:schemeClr val="tx1">
                    <a:lumMod val="75000"/>
                    <a:lumOff val="25000"/>
                  </a:schemeClr>
                </a:solidFill>
              </a:rPr>
              <a:t> </a:t>
            </a:r>
            <a:endParaRPr lang="en-US" sz="2000" dirty="0" smtClean="0">
              <a:solidFill>
                <a:schemeClr val="tx1">
                  <a:lumMod val="75000"/>
                  <a:lumOff val="25000"/>
                </a:schemeClr>
              </a:solidFill>
            </a:endParaRPr>
          </a:p>
          <a:p>
            <a:pPr marL="342900" indent="-342900">
              <a:spcAft>
                <a:spcPts val="600"/>
              </a:spcAft>
              <a:buFont typeface="Wingdings" charset="2"/>
              <a:buChar char="§"/>
            </a:pPr>
            <a:r>
              <a:rPr lang="en-US" sz="2000" dirty="0" smtClean="0">
                <a:solidFill>
                  <a:schemeClr val="tx1">
                    <a:lumMod val="75000"/>
                    <a:lumOff val="25000"/>
                  </a:schemeClr>
                </a:solidFill>
              </a:rPr>
              <a:t>Vision </a:t>
            </a:r>
            <a:r>
              <a:rPr lang="en-US" sz="2000" dirty="0" smtClean="0">
                <a:solidFill>
                  <a:schemeClr val="tx1">
                    <a:lumMod val="75000"/>
                    <a:lumOff val="25000"/>
                  </a:schemeClr>
                </a:solidFill>
              </a:rPr>
              <a:t>of an international coordinating </a:t>
            </a:r>
            <a:r>
              <a:rPr lang="en-US" sz="2000" dirty="0" err="1" smtClean="0">
                <a:solidFill>
                  <a:schemeClr val="tx1">
                    <a:lumMod val="75000"/>
                    <a:lumOff val="25000"/>
                  </a:schemeClr>
                </a:solidFill>
              </a:rPr>
              <a:t>programme</a:t>
            </a:r>
            <a:r>
              <a:rPr lang="en-US" sz="2000" dirty="0" smtClean="0">
                <a:solidFill>
                  <a:schemeClr val="tx1">
                    <a:lumMod val="75000"/>
                    <a:lumOff val="25000"/>
                  </a:schemeClr>
                </a:solidFill>
              </a:rPr>
              <a:t> with an expanding series of pilots / case studies in interdisciplinary research areas.</a:t>
            </a:r>
          </a:p>
          <a:p>
            <a:pPr marL="342900" indent="-342900">
              <a:spcAft>
                <a:spcPts val="600"/>
              </a:spcAft>
              <a:buFont typeface="Wingdings" charset="2"/>
              <a:buChar char="§"/>
            </a:pPr>
            <a:r>
              <a:rPr lang="en-US" sz="2000" dirty="0" smtClean="0">
                <a:solidFill>
                  <a:schemeClr val="tx1">
                    <a:lumMod val="75000"/>
                    <a:lumOff val="25000"/>
                  </a:schemeClr>
                </a:solidFill>
              </a:rPr>
              <a:t>Proposal to new International Science Council for major 10 year </a:t>
            </a:r>
            <a:r>
              <a:rPr lang="en-US" sz="2000" dirty="0" err="1" smtClean="0">
                <a:solidFill>
                  <a:schemeClr val="tx1">
                    <a:lumMod val="75000"/>
                    <a:lumOff val="25000"/>
                  </a:schemeClr>
                </a:solidFill>
              </a:rPr>
              <a:t>programme</a:t>
            </a:r>
            <a:r>
              <a:rPr lang="en-US" sz="2000" dirty="0" smtClean="0">
                <a:solidFill>
                  <a:schemeClr val="tx1">
                    <a:lumMod val="75000"/>
                    <a:lumOff val="25000"/>
                  </a:schemeClr>
                </a:solidFill>
              </a:rPr>
              <a:t>.</a:t>
            </a:r>
          </a:p>
          <a:p>
            <a:pPr marL="342900" indent="-342900">
              <a:spcAft>
                <a:spcPts val="600"/>
              </a:spcAft>
              <a:buFont typeface="Wingdings" charset="2"/>
              <a:buChar char="§"/>
            </a:pPr>
            <a:r>
              <a:rPr lang="en-US" sz="2000" dirty="0" err="1" smtClean="0">
                <a:solidFill>
                  <a:schemeClr val="tx1">
                    <a:lumMod val="75000"/>
                    <a:lumOff val="25000"/>
                  </a:schemeClr>
                </a:solidFill>
              </a:rPr>
              <a:t>Dagstuhl</a:t>
            </a:r>
            <a:r>
              <a:rPr lang="en-US" sz="2000" dirty="0" smtClean="0">
                <a:solidFill>
                  <a:schemeClr val="tx1">
                    <a:lumMod val="75000"/>
                    <a:lumOff val="25000"/>
                  </a:schemeClr>
                </a:solidFill>
              </a:rPr>
              <a:t> </a:t>
            </a:r>
            <a:r>
              <a:rPr lang="en-US" sz="2000" dirty="0" smtClean="0">
                <a:solidFill>
                  <a:schemeClr val="tx1">
                    <a:lumMod val="75000"/>
                    <a:lumOff val="25000"/>
                  </a:schemeClr>
                </a:solidFill>
              </a:rPr>
              <a:t>workshop in partnership with DDI, 1-5 October: </a:t>
            </a:r>
            <a:r>
              <a:rPr lang="en-US" sz="2000" dirty="0" smtClean="0">
                <a:solidFill>
                  <a:schemeClr val="tx1">
                    <a:lumMod val="75000"/>
                    <a:lumOff val="25000"/>
                  </a:schemeClr>
                </a:solidFill>
                <a:hlinkClick r:id="rId6"/>
              </a:rPr>
              <a:t>http://bit.ly/codata-ddi-dagstuhl</a:t>
            </a:r>
            <a:r>
              <a:rPr lang="en-US" sz="2000" dirty="0" smtClean="0">
                <a:solidFill>
                  <a:schemeClr val="tx1">
                    <a:lumMod val="75000"/>
                    <a:lumOff val="25000"/>
                  </a:schemeClr>
                </a:solidFill>
              </a:rPr>
              <a:t> </a:t>
            </a: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7"/>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8"/>
          <a:stretch>
            <a:fillRect/>
          </a:stretch>
        </p:blipFill>
        <p:spPr>
          <a:xfrm>
            <a:off x="1" y="4716091"/>
            <a:ext cx="5342972" cy="2141908"/>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20418" y="170103"/>
            <a:ext cx="7689786" cy="954107"/>
          </a:xfrm>
          <a:prstGeom prst="rect">
            <a:avLst/>
          </a:prstGeom>
          <a:noFill/>
        </p:spPr>
        <p:txBody>
          <a:bodyPr wrap="square" rtlCol="0">
            <a:spAutoFit/>
          </a:bodyPr>
          <a:lstStyle/>
          <a:p>
            <a:pPr lvl="0" algn="ctr"/>
            <a:r>
              <a:rPr lang="en-US" sz="2800" b="1" kern="0" dirty="0" smtClean="0">
                <a:solidFill>
                  <a:srgbClr val="1F497D"/>
                </a:solidFill>
              </a:rPr>
              <a:t>International Science Council</a:t>
            </a:r>
          </a:p>
          <a:p>
            <a:pPr lvl="0" algn="ctr"/>
            <a:r>
              <a:rPr lang="en-US" sz="2800" b="1" kern="0" dirty="0" smtClean="0">
                <a:solidFill>
                  <a:srgbClr val="1F497D"/>
                </a:solidFill>
                <a:hlinkClick r:id="rId5"/>
              </a:rPr>
              <a:t>https://council.science/</a:t>
            </a:r>
            <a:r>
              <a:rPr lang="en-US" sz="2800" b="1" kern="0" dirty="0" smtClean="0">
                <a:solidFill>
                  <a:srgbClr val="1F497D"/>
                </a:solidFill>
              </a:rPr>
              <a:t> </a:t>
            </a:r>
          </a:p>
        </p:txBody>
      </p:sp>
      <p:pic>
        <p:nvPicPr>
          <p:cNvPr id="7" name="Picture 6" descr="International Science Council.jpg"/>
          <p:cNvPicPr>
            <a:picLocks noChangeAspect="1"/>
          </p:cNvPicPr>
          <p:nvPr/>
        </p:nvPicPr>
        <p:blipFill>
          <a:blip r:embed="rId6"/>
          <a:stretch>
            <a:fillRect/>
          </a:stretch>
        </p:blipFill>
        <p:spPr>
          <a:xfrm>
            <a:off x="0" y="1593525"/>
            <a:ext cx="9144000" cy="3670949"/>
          </a:xfrm>
          <a:prstGeom prst="rect">
            <a:avLst/>
          </a:prstGeom>
        </p:spPr>
      </p:pic>
      <p:sp>
        <p:nvSpPr>
          <p:cNvPr id="14" name="TextBox 13"/>
          <p:cNvSpPr txBox="1"/>
          <p:nvPr/>
        </p:nvSpPr>
        <p:spPr>
          <a:xfrm>
            <a:off x="-2" y="5348348"/>
            <a:ext cx="5705097" cy="1277273"/>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Formed by a merger of the International Council for Science and the International Social Science Council.</a:t>
            </a:r>
          </a:p>
          <a:p>
            <a:pPr marL="342900" indent="-342900">
              <a:spcAft>
                <a:spcPts val="600"/>
              </a:spcAft>
              <a:buFont typeface="Wingdings" charset="2"/>
              <a:buChar char="§"/>
            </a:pPr>
            <a:r>
              <a:rPr lang="en-US" dirty="0" smtClean="0">
                <a:solidFill>
                  <a:schemeClr val="tx1">
                    <a:lumMod val="75000"/>
                    <a:lumOff val="25000"/>
                  </a:schemeClr>
                </a:solidFill>
              </a:rPr>
              <a:t>Explicit mission for all the sciences and for interdisciplinary and </a:t>
            </a:r>
            <a:r>
              <a:rPr lang="en-US" dirty="0" err="1" smtClean="0">
                <a:solidFill>
                  <a:schemeClr val="tx1">
                    <a:lumMod val="75000"/>
                    <a:lumOff val="25000"/>
                  </a:schemeClr>
                </a:solidFill>
              </a:rPr>
              <a:t>transdisciplinary</a:t>
            </a:r>
            <a:r>
              <a:rPr lang="en-US" dirty="0" smtClean="0">
                <a:solidFill>
                  <a:schemeClr val="tx1">
                    <a:lumMod val="75000"/>
                    <a:lumOff val="25000"/>
                  </a:schemeClr>
                </a:solidFill>
              </a:rPr>
              <a:t> research.</a:t>
            </a:r>
          </a:p>
        </p:txBody>
      </p:sp>
      <p:pic>
        <p:nvPicPr>
          <p:cNvPr id="15" name="Picture 14" descr="ISC-Logo.png"/>
          <p:cNvPicPr>
            <a:picLocks noChangeAspect="1"/>
          </p:cNvPicPr>
          <p:nvPr/>
        </p:nvPicPr>
        <p:blipFill>
          <a:blip r:embed="rId7"/>
          <a:stretch>
            <a:fillRect/>
          </a:stretch>
        </p:blipFill>
        <p:spPr>
          <a:xfrm>
            <a:off x="5705095" y="5487591"/>
            <a:ext cx="3438904" cy="1130769"/>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4" y="14337"/>
            <a:ext cx="7751045" cy="954107"/>
          </a:xfrm>
          <a:prstGeom prst="rect">
            <a:avLst/>
          </a:prstGeom>
          <a:noFill/>
        </p:spPr>
        <p:txBody>
          <a:bodyPr wrap="square" rtlCol="0">
            <a:spAutoFit/>
          </a:bodyPr>
          <a:lstStyle/>
          <a:p>
            <a:pPr lvl="0" algn="ctr"/>
            <a:r>
              <a:rPr lang="en-US" sz="2800" b="1" kern="0" dirty="0" smtClean="0">
                <a:solidFill>
                  <a:srgbClr val="1F497D"/>
                </a:solidFill>
              </a:rPr>
              <a:t>Interdisciplinary Research and Use Beyond the Designated Community</a:t>
            </a:r>
          </a:p>
        </p:txBody>
      </p:sp>
      <p:sp>
        <p:nvSpPr>
          <p:cNvPr id="11" name="TextBox 10"/>
          <p:cNvSpPr txBox="1"/>
          <p:nvPr/>
        </p:nvSpPr>
        <p:spPr>
          <a:xfrm>
            <a:off x="-2" y="1328532"/>
            <a:ext cx="6744409" cy="5062925"/>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Major interdisciplinary research issues depend on the integration of data and information from different sources.</a:t>
            </a:r>
          </a:p>
          <a:p>
            <a:pPr marL="342900" indent="-342900">
              <a:spcAft>
                <a:spcPts val="600"/>
              </a:spcAft>
              <a:buFont typeface="Wingdings" charset="2"/>
              <a:buChar char="§"/>
            </a:pPr>
            <a:r>
              <a:rPr lang="en-US" dirty="0" smtClean="0">
                <a:solidFill>
                  <a:schemeClr val="tx1">
                    <a:lumMod val="75000"/>
                    <a:lumOff val="25000"/>
                  </a:schemeClr>
                </a:solidFill>
              </a:rPr>
              <a:t>Fundamental importance of agreed vocabularies and standards.</a:t>
            </a:r>
          </a:p>
          <a:p>
            <a:pPr marL="800100" lvl="1" indent="-342900">
              <a:spcAft>
                <a:spcPts val="600"/>
              </a:spcAft>
              <a:buFont typeface="Wingdings" charset="2"/>
              <a:buChar char="§"/>
            </a:pPr>
            <a:r>
              <a:rPr lang="en-US" dirty="0" smtClean="0">
                <a:solidFill>
                  <a:schemeClr val="tx1">
                    <a:lumMod val="75000"/>
                    <a:lumOff val="25000"/>
                  </a:schemeClr>
                </a:solidFill>
              </a:rPr>
              <a:t>Fundamental to integration of social science, geospatial and other data</a:t>
            </a:r>
          </a:p>
          <a:p>
            <a:pPr marL="800100" lvl="1" indent="-342900">
              <a:spcAft>
                <a:spcPts val="600"/>
              </a:spcAft>
              <a:buFont typeface="Wingdings" charset="2"/>
              <a:buChar char="§"/>
            </a:pPr>
            <a:r>
              <a:rPr lang="en-US" dirty="0" smtClean="0">
                <a:solidFill>
                  <a:schemeClr val="tx1">
                    <a:lumMod val="75000"/>
                    <a:lumOff val="25000"/>
                  </a:schemeClr>
                </a:solidFill>
              </a:rPr>
              <a:t>Essential to effective interface of science and monitoring (e.g. Sendai, </a:t>
            </a:r>
            <a:r>
              <a:rPr lang="en-US" dirty="0" err="1" smtClean="0">
                <a:solidFill>
                  <a:schemeClr val="tx1">
                    <a:lumMod val="75000"/>
                    <a:lumOff val="25000"/>
                  </a:schemeClr>
                </a:solidFill>
              </a:rPr>
              <a:t>SDGs</a:t>
            </a:r>
            <a:r>
              <a:rPr lang="en-US" dirty="0" smtClean="0">
                <a:solidFill>
                  <a:schemeClr val="tx1">
                    <a:lumMod val="75000"/>
                    <a:lumOff val="25000"/>
                  </a:schemeClr>
                </a:solidFill>
              </a:rPr>
              <a:t>, sustainable cities)</a:t>
            </a:r>
          </a:p>
          <a:p>
            <a:pPr marL="800100" lvl="1" indent="-342900">
              <a:spcAft>
                <a:spcPts val="600"/>
              </a:spcAft>
              <a:buFont typeface="Wingdings" charset="2"/>
              <a:buChar char="§"/>
            </a:pPr>
            <a:r>
              <a:rPr lang="en-US" dirty="0" smtClean="0">
                <a:solidFill>
                  <a:schemeClr val="tx1">
                    <a:lumMod val="75000"/>
                    <a:lumOff val="25000"/>
                  </a:schemeClr>
                </a:solidFill>
              </a:rPr>
              <a:t>Recent CODATA work: LOD for Disaster Research, </a:t>
            </a:r>
            <a:r>
              <a:rPr lang="en-US" dirty="0" err="1" smtClean="0">
                <a:solidFill>
                  <a:schemeClr val="tx1">
                    <a:lumMod val="75000"/>
                    <a:lumOff val="25000"/>
                  </a:schemeClr>
                </a:solidFill>
              </a:rPr>
              <a:t>Nanomaterials</a:t>
            </a:r>
            <a:r>
              <a:rPr lang="en-US" dirty="0" smtClean="0">
                <a:solidFill>
                  <a:schemeClr val="tx1">
                    <a:lumMod val="75000"/>
                    <a:lumOff val="25000"/>
                  </a:schemeClr>
                </a:solidFill>
              </a:rPr>
              <a:t> Uniform Description System</a:t>
            </a:r>
          </a:p>
          <a:p>
            <a:pPr marL="342900" indent="-342900">
              <a:spcAft>
                <a:spcPts val="600"/>
              </a:spcAft>
              <a:buFont typeface="Wingdings" charset="2"/>
              <a:buChar char="§"/>
            </a:pPr>
            <a:r>
              <a:rPr lang="en-US" dirty="0" smtClean="0">
                <a:solidFill>
                  <a:schemeClr val="tx1">
                    <a:lumMod val="75000"/>
                    <a:lumOff val="25000"/>
                  </a:schemeClr>
                </a:solidFill>
              </a:rPr>
              <a:t>Huge opportunities but significant challenges.</a:t>
            </a:r>
          </a:p>
          <a:p>
            <a:pPr marL="342900" indent="-342900">
              <a:spcAft>
                <a:spcPts val="600"/>
              </a:spcAft>
              <a:buFont typeface="Wingdings" charset="2"/>
              <a:buChar char="§"/>
            </a:pPr>
            <a:r>
              <a:rPr lang="en-US" b="1" dirty="0" smtClean="0">
                <a:solidFill>
                  <a:schemeClr val="tx1">
                    <a:lumMod val="75000"/>
                    <a:lumOff val="25000"/>
                  </a:schemeClr>
                </a:solidFill>
              </a:rPr>
              <a:t>Better exploitation of data resources for research is the epochal challenge of the 21</a:t>
            </a:r>
            <a:r>
              <a:rPr lang="en-US" b="1" baseline="30000" dirty="0" smtClean="0">
                <a:solidFill>
                  <a:schemeClr val="tx1">
                    <a:lumMod val="75000"/>
                    <a:lumOff val="25000"/>
                  </a:schemeClr>
                </a:solidFill>
              </a:rPr>
              <a:t>st</a:t>
            </a:r>
            <a:r>
              <a:rPr lang="en-US" b="1" dirty="0" smtClean="0">
                <a:solidFill>
                  <a:schemeClr val="tx1">
                    <a:lumMod val="75000"/>
                    <a:lumOff val="25000"/>
                  </a:schemeClr>
                </a:solidFill>
              </a:rPr>
              <a:t> century.</a:t>
            </a:r>
          </a:p>
          <a:p>
            <a:pPr marL="342900" indent="-342900">
              <a:spcAft>
                <a:spcPts val="600"/>
              </a:spcAft>
              <a:buFont typeface="Wingdings" charset="2"/>
              <a:buChar char="§"/>
            </a:pPr>
            <a:r>
              <a:rPr lang="en-US" dirty="0" smtClean="0">
                <a:solidFill>
                  <a:schemeClr val="tx1">
                    <a:lumMod val="75000"/>
                    <a:lumOff val="25000"/>
                  </a:schemeClr>
                </a:solidFill>
              </a:rPr>
              <a:t>With the merger of ICSU and ISSC to form the </a:t>
            </a:r>
            <a:r>
              <a:rPr lang="en-US" b="1" dirty="0" smtClean="0">
                <a:solidFill>
                  <a:schemeClr val="tx1">
                    <a:lumMod val="75000"/>
                    <a:lumOff val="25000"/>
                  </a:schemeClr>
                </a:solidFill>
              </a:rPr>
              <a:t>International Science Council</a:t>
            </a:r>
            <a:r>
              <a:rPr lang="en-US" dirty="0" smtClean="0">
                <a:solidFill>
                  <a:schemeClr val="tx1">
                    <a:lumMod val="75000"/>
                    <a:lumOff val="25000"/>
                  </a:schemeClr>
                </a:solidFill>
              </a:rPr>
              <a:t>, data integration should be a major initiative and the ISC should have a major role to play to encourage and accelerate these developments.</a:t>
            </a:r>
          </a:p>
        </p:txBody>
      </p:sp>
      <p:pic>
        <p:nvPicPr>
          <p:cNvPr id="12" name="Picture 11" descr="ISC-Logo.png"/>
          <p:cNvPicPr>
            <a:picLocks noChangeAspect="1"/>
          </p:cNvPicPr>
          <p:nvPr/>
        </p:nvPicPr>
        <p:blipFill>
          <a:blip r:embed="rId5"/>
          <a:stretch>
            <a:fillRect/>
          </a:stretch>
        </p:blipFill>
        <p:spPr>
          <a:xfrm>
            <a:off x="6744407" y="6068974"/>
            <a:ext cx="2399592" cy="789026"/>
          </a:xfrm>
          <a:prstGeom prst="rect">
            <a:avLst/>
          </a:prstGeom>
        </p:spPr>
      </p:pic>
      <p:pic>
        <p:nvPicPr>
          <p:cNvPr id="7" name="Picture 6" descr="future_earth_logo.jpg"/>
          <p:cNvPicPr>
            <a:picLocks noChangeAspect="1"/>
          </p:cNvPicPr>
          <p:nvPr/>
        </p:nvPicPr>
        <p:blipFill>
          <a:blip r:embed="rId6"/>
          <a:stretch>
            <a:fillRect/>
          </a:stretch>
        </p:blipFill>
        <p:spPr>
          <a:xfrm>
            <a:off x="6963076" y="1985498"/>
            <a:ext cx="2180923" cy="730628"/>
          </a:xfrm>
          <a:prstGeom prst="rect">
            <a:avLst/>
          </a:prstGeom>
        </p:spPr>
      </p:pic>
      <p:pic>
        <p:nvPicPr>
          <p:cNvPr id="13" name="Picture 12" descr="irdr_logo_high-320.png"/>
          <p:cNvPicPr>
            <a:picLocks noChangeAspect="1"/>
          </p:cNvPicPr>
          <p:nvPr/>
        </p:nvPicPr>
        <p:blipFill>
          <a:blip r:embed="rId7"/>
          <a:stretch>
            <a:fillRect/>
          </a:stretch>
        </p:blipFill>
        <p:spPr>
          <a:xfrm>
            <a:off x="7196315" y="3250349"/>
            <a:ext cx="1641222" cy="682133"/>
          </a:xfrm>
          <a:prstGeom prst="rect">
            <a:avLst/>
          </a:prstGeom>
        </p:spPr>
      </p:pic>
      <p:pic>
        <p:nvPicPr>
          <p:cNvPr id="14" name="Picture 13" descr="urban_health_logo.png"/>
          <p:cNvPicPr>
            <a:picLocks noChangeAspect="1"/>
          </p:cNvPicPr>
          <p:nvPr/>
        </p:nvPicPr>
        <p:blipFill>
          <a:blip r:embed="rId8"/>
          <a:stretch>
            <a:fillRect/>
          </a:stretch>
        </p:blipFill>
        <p:spPr>
          <a:xfrm>
            <a:off x="6963076" y="4334079"/>
            <a:ext cx="2180924" cy="825533"/>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392955" cy="1080000"/>
          </a:xfrm>
          <a:prstGeom prst="rect">
            <a:avLst/>
          </a:prstGeom>
        </p:spPr>
      </p:pic>
      <p:sp>
        <p:nvSpPr>
          <p:cNvPr id="10" name="TextBox 9"/>
          <p:cNvSpPr txBox="1"/>
          <p:nvPr/>
        </p:nvSpPr>
        <p:spPr>
          <a:xfrm>
            <a:off x="1366628" y="2782"/>
            <a:ext cx="6397376" cy="1077218"/>
          </a:xfrm>
          <a:prstGeom prst="rect">
            <a:avLst/>
          </a:prstGeom>
          <a:noFill/>
        </p:spPr>
        <p:txBody>
          <a:bodyPr wrap="square" rtlCol="0">
            <a:spAutoFit/>
          </a:bodyPr>
          <a:lstStyle/>
          <a:p>
            <a:pPr algn="ctr"/>
            <a:r>
              <a:rPr lang="fr-FR" sz="3200" b="1" dirty="0" smtClean="0">
                <a:solidFill>
                  <a:schemeClr val="accent2">
                    <a:lumMod val="75000"/>
                  </a:schemeClr>
                </a:solidFill>
              </a:rPr>
              <a:t>CODATA WG on Description of </a:t>
            </a:r>
            <a:r>
              <a:rPr lang="fr-FR" sz="3200" b="1" dirty="0" err="1" smtClean="0">
                <a:solidFill>
                  <a:schemeClr val="accent2">
                    <a:lumMod val="75000"/>
                  </a:schemeClr>
                </a:solidFill>
              </a:rPr>
              <a:t>Nanomaterials</a:t>
            </a:r>
            <a:endParaRPr lang="fr-FR" sz="3200" b="1" dirty="0" smtClean="0">
              <a:solidFill>
                <a:schemeClr val="accent2">
                  <a:lumMod val="75000"/>
                </a:schemeClr>
              </a:solidFill>
            </a:endParaRPr>
          </a:p>
        </p:txBody>
      </p:sp>
      <p:sp>
        <p:nvSpPr>
          <p:cNvPr id="23" name="TextBox 22"/>
          <p:cNvSpPr txBox="1"/>
          <p:nvPr/>
        </p:nvSpPr>
        <p:spPr>
          <a:xfrm>
            <a:off x="3917574" y="3786202"/>
            <a:ext cx="5226425" cy="2308324"/>
          </a:xfrm>
          <a:prstGeom prst="rect">
            <a:avLst/>
          </a:prstGeom>
          <a:noFill/>
        </p:spPr>
        <p:txBody>
          <a:bodyPr wrap="square" rtlCol="0">
            <a:spAutoFit/>
          </a:bodyPr>
          <a:lstStyle/>
          <a:p>
            <a:r>
              <a:rPr lang="fr-FR" dirty="0" smtClean="0"/>
              <a:t>CODATA WG on the Description of </a:t>
            </a:r>
            <a:r>
              <a:rPr lang="fr-FR" dirty="0" err="1" smtClean="0"/>
              <a:t>Nanomaterials</a:t>
            </a:r>
            <a:r>
              <a:rPr lang="fr-FR" dirty="0" smtClean="0"/>
              <a:t>: </a:t>
            </a:r>
            <a:r>
              <a:rPr lang="en-US" dirty="0" smtClean="0">
                <a:hlinkClick r:id="rId4"/>
              </a:rPr>
              <a:t>http://www.codata.org/nanomaterials</a:t>
            </a:r>
            <a:r>
              <a:rPr lang="en-US" dirty="0" smtClean="0"/>
              <a:t> </a:t>
            </a:r>
          </a:p>
          <a:p>
            <a:endParaRPr lang="en-US" dirty="0" smtClean="0"/>
          </a:p>
          <a:p>
            <a:r>
              <a:rPr lang="en-US" dirty="0" smtClean="0"/>
              <a:t>Uniform Description System v.02, May 2016: </a:t>
            </a:r>
            <a:r>
              <a:rPr lang="en-US" dirty="0" smtClean="0">
                <a:hlinkClick r:id="rId5"/>
              </a:rPr>
              <a:t>http://dx.doi.org/10.5281/zenodo.56720</a:t>
            </a:r>
            <a:r>
              <a:rPr lang="en-US" dirty="0" smtClean="0"/>
              <a:t> </a:t>
            </a:r>
          </a:p>
          <a:p>
            <a:endParaRPr lang="en-US" dirty="0" smtClean="0"/>
          </a:p>
          <a:p>
            <a:r>
              <a:rPr lang="en-US" dirty="0" smtClean="0"/>
              <a:t>Future </a:t>
            </a:r>
            <a:r>
              <a:rPr lang="en-US" dirty="0" err="1" smtClean="0"/>
              <a:t>Nano</a:t>
            </a:r>
            <a:r>
              <a:rPr lang="en-US" dirty="0" smtClean="0"/>
              <a:t> Needs Project: </a:t>
            </a:r>
            <a:r>
              <a:rPr lang="en-US" dirty="0" smtClean="0">
                <a:hlinkClick r:id="rId6"/>
              </a:rPr>
              <a:t>http://www.futurenanoneeds.eu/</a:t>
            </a:r>
            <a:r>
              <a:rPr lang="en-US" dirty="0" smtClean="0"/>
              <a:t> </a:t>
            </a:r>
            <a:endParaRPr lang="fr-FR" dirty="0"/>
          </a:p>
        </p:txBody>
      </p:sp>
      <p:graphicFrame>
        <p:nvGraphicFramePr>
          <p:cNvPr id="7" name="Diagram 6"/>
          <p:cNvGraphicFramePr/>
          <p:nvPr/>
        </p:nvGraphicFramePr>
        <p:xfrm>
          <a:off x="-13368" y="1622244"/>
          <a:ext cx="9157368" cy="1921056"/>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pic>
        <p:nvPicPr>
          <p:cNvPr id="11" name="Picture 10" descr="Nanomaterial Information Categories.jpg"/>
          <p:cNvPicPr>
            <a:picLocks noChangeAspect="1"/>
          </p:cNvPicPr>
          <p:nvPr/>
        </p:nvPicPr>
        <p:blipFill>
          <a:blip r:embed="rId12"/>
          <a:stretch>
            <a:fillRect/>
          </a:stretch>
        </p:blipFill>
        <p:spPr>
          <a:xfrm>
            <a:off x="-1105" y="3786202"/>
            <a:ext cx="3632829" cy="2479636"/>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6" y="170103"/>
            <a:ext cx="6274466" cy="954107"/>
          </a:xfrm>
          <a:prstGeom prst="rect">
            <a:avLst/>
          </a:prstGeom>
          <a:noFill/>
        </p:spPr>
        <p:txBody>
          <a:bodyPr wrap="square" rtlCol="0">
            <a:spAutoFit/>
          </a:bodyPr>
          <a:lstStyle/>
          <a:p>
            <a:pPr lvl="0" algn="ctr"/>
            <a:r>
              <a:rPr lang="en-US" sz="2800" b="1" kern="0" dirty="0" smtClean="0">
                <a:solidFill>
                  <a:srgbClr val="1F497D"/>
                </a:solidFill>
              </a:rPr>
              <a:t>Initiative for Data Interoperability</a:t>
            </a:r>
          </a:p>
          <a:p>
            <a:pPr lvl="0" algn="ctr"/>
            <a:r>
              <a:rPr lang="en-US" sz="2800" b="1" kern="0" dirty="0" smtClean="0">
                <a:solidFill>
                  <a:srgbClr val="1F497D"/>
                </a:solidFill>
              </a:rPr>
              <a:t>and Integration</a:t>
            </a:r>
          </a:p>
        </p:txBody>
      </p:sp>
      <p:sp>
        <p:nvSpPr>
          <p:cNvPr id="11" name="TextBox 10"/>
          <p:cNvSpPr txBox="1"/>
          <p:nvPr/>
        </p:nvSpPr>
        <p:spPr>
          <a:xfrm>
            <a:off x="-2" y="1377282"/>
            <a:ext cx="9144001" cy="1862048"/>
          </a:xfrm>
          <a:prstGeom prst="rect">
            <a:avLst/>
          </a:prstGeom>
          <a:noFill/>
        </p:spPr>
        <p:txBody>
          <a:bodyPr wrap="square" rtlCol="0">
            <a:spAutoFit/>
          </a:bodyPr>
          <a:lstStyle/>
          <a:p>
            <a:pPr marL="342900" indent="-342900">
              <a:spcAft>
                <a:spcPts val="600"/>
              </a:spcAft>
              <a:buFont typeface="Wingdings" charset="2"/>
              <a:buChar char="§"/>
            </a:pPr>
            <a:r>
              <a:rPr lang="en-US" sz="2000" dirty="0" smtClean="0">
                <a:solidFill>
                  <a:schemeClr val="tx1">
                    <a:lumMod val="75000"/>
                    <a:lumOff val="25000"/>
                  </a:schemeClr>
                </a:solidFill>
              </a:rPr>
              <a:t>Series of workshops supported by CODATA, ISC.</a:t>
            </a:r>
          </a:p>
          <a:p>
            <a:pPr marL="342900" indent="-342900">
              <a:spcAft>
                <a:spcPts val="600"/>
              </a:spcAft>
              <a:buFont typeface="Wingdings" charset="2"/>
              <a:buChar char="§"/>
            </a:pPr>
            <a:r>
              <a:rPr lang="en-US" sz="2000" dirty="0" smtClean="0">
                <a:solidFill>
                  <a:schemeClr val="tx1">
                    <a:lumMod val="75000"/>
                    <a:lumOff val="25000"/>
                  </a:schemeClr>
                </a:solidFill>
              </a:rPr>
              <a:t>Paris, June 2017; London, November 2017; Beijing, August 2018</a:t>
            </a:r>
          </a:p>
          <a:p>
            <a:pPr marL="342900" indent="-342900">
              <a:spcAft>
                <a:spcPts val="600"/>
              </a:spcAft>
              <a:buFont typeface="Wingdings" charset="2"/>
              <a:buChar char="§"/>
            </a:pPr>
            <a:r>
              <a:rPr lang="en-US" sz="2000" dirty="0" err="1" smtClean="0">
                <a:solidFill>
                  <a:schemeClr val="tx1">
                    <a:lumMod val="75000"/>
                    <a:lumOff val="25000"/>
                  </a:schemeClr>
                </a:solidFill>
              </a:rPr>
              <a:t>Dagstuhl</a:t>
            </a:r>
            <a:r>
              <a:rPr lang="en-US" sz="2000" dirty="0" smtClean="0">
                <a:solidFill>
                  <a:schemeClr val="tx1">
                    <a:lumMod val="75000"/>
                    <a:lumOff val="25000"/>
                  </a:schemeClr>
                </a:solidFill>
              </a:rPr>
              <a:t> Workshop, October 2018</a:t>
            </a:r>
          </a:p>
          <a:p>
            <a:pPr marL="342900" indent="-342900">
              <a:spcAft>
                <a:spcPts val="600"/>
              </a:spcAft>
              <a:buFont typeface="Wingdings" charset="2"/>
              <a:buChar char="§"/>
            </a:pPr>
            <a:r>
              <a:rPr lang="en-US" sz="2000" b="1" dirty="0" smtClean="0">
                <a:solidFill>
                  <a:schemeClr val="tx1">
                    <a:lumMod val="75000"/>
                    <a:lumOff val="25000"/>
                  </a:schemeClr>
                </a:solidFill>
              </a:rPr>
              <a:t>Kind support of CAST for pilots stage of the initiative: examining the core questions, data audit, preliminary recommendations and findings, proposal to ISC</a:t>
            </a:r>
          </a:p>
        </p:txBody>
      </p:sp>
      <p:pic>
        <p:nvPicPr>
          <p:cNvPr id="7" name="Picture 6" descr="ISC-Logo.png"/>
          <p:cNvPicPr>
            <a:picLocks noChangeAspect="1"/>
          </p:cNvPicPr>
          <p:nvPr/>
        </p:nvPicPr>
        <p:blipFill>
          <a:blip r:embed="rId5"/>
          <a:stretch>
            <a:fillRect/>
          </a:stretch>
        </p:blipFill>
        <p:spPr>
          <a:xfrm>
            <a:off x="6907574" y="3587617"/>
            <a:ext cx="2236425" cy="735374"/>
          </a:xfrm>
          <a:prstGeom prst="rect">
            <a:avLst/>
          </a:prstGeom>
        </p:spPr>
      </p:pic>
      <p:pic>
        <p:nvPicPr>
          <p:cNvPr id="6" name="Picture 5" descr="Union Standards Workshop.jpg"/>
          <p:cNvPicPr>
            <a:picLocks noChangeAspect="1"/>
          </p:cNvPicPr>
          <p:nvPr/>
        </p:nvPicPr>
        <p:blipFill>
          <a:blip r:embed="rId6"/>
          <a:stretch>
            <a:fillRect/>
          </a:stretch>
        </p:blipFill>
        <p:spPr>
          <a:xfrm>
            <a:off x="0" y="3883402"/>
            <a:ext cx="3458838" cy="2974599"/>
          </a:xfrm>
          <a:prstGeom prst="rect">
            <a:avLst/>
          </a:prstGeom>
        </p:spPr>
      </p:pic>
      <p:pic>
        <p:nvPicPr>
          <p:cNvPr id="8" name="Picture 7" descr="IMG_20171114_104313.jpg"/>
          <p:cNvPicPr>
            <a:picLocks noChangeAspect="1"/>
          </p:cNvPicPr>
          <p:nvPr/>
        </p:nvPicPr>
        <p:blipFill>
          <a:blip r:embed="rId7"/>
          <a:stretch>
            <a:fillRect/>
          </a:stretch>
        </p:blipFill>
        <p:spPr>
          <a:xfrm>
            <a:off x="3458839" y="4666132"/>
            <a:ext cx="5685162" cy="2191869"/>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6" y="170103"/>
            <a:ext cx="6274466" cy="954107"/>
          </a:xfrm>
          <a:prstGeom prst="rect">
            <a:avLst/>
          </a:prstGeom>
          <a:noFill/>
        </p:spPr>
        <p:txBody>
          <a:bodyPr wrap="square" rtlCol="0">
            <a:spAutoFit/>
          </a:bodyPr>
          <a:lstStyle/>
          <a:p>
            <a:pPr lvl="0" algn="ctr"/>
            <a:r>
              <a:rPr lang="en-US" sz="2800" b="1" kern="0" dirty="0" smtClean="0">
                <a:solidFill>
                  <a:srgbClr val="1F497D"/>
                </a:solidFill>
              </a:rPr>
              <a:t>Initiative for Data Interoperability</a:t>
            </a:r>
          </a:p>
          <a:p>
            <a:pPr lvl="0" algn="ctr"/>
            <a:r>
              <a:rPr lang="en-US" sz="2800" b="1" kern="0" dirty="0" smtClean="0">
                <a:solidFill>
                  <a:srgbClr val="1F497D"/>
                </a:solidFill>
              </a:rPr>
              <a:t>and Integration</a:t>
            </a:r>
          </a:p>
        </p:txBody>
      </p:sp>
      <p:sp>
        <p:nvSpPr>
          <p:cNvPr id="11" name="TextBox 10"/>
          <p:cNvSpPr txBox="1"/>
          <p:nvPr/>
        </p:nvSpPr>
        <p:spPr>
          <a:xfrm>
            <a:off x="-2" y="1461156"/>
            <a:ext cx="9144001" cy="4632038"/>
          </a:xfrm>
          <a:prstGeom prst="rect">
            <a:avLst/>
          </a:prstGeom>
          <a:noFill/>
        </p:spPr>
        <p:txBody>
          <a:bodyPr wrap="square" rtlCol="0">
            <a:spAutoFit/>
          </a:bodyPr>
          <a:lstStyle/>
          <a:p>
            <a:pPr marL="342900" indent="-342900">
              <a:spcAft>
                <a:spcPts val="600"/>
              </a:spcAft>
              <a:buFont typeface="Wingdings" charset="2"/>
              <a:buChar char="§"/>
            </a:pPr>
            <a:r>
              <a:rPr lang="en-US" b="1" dirty="0" smtClean="0">
                <a:solidFill>
                  <a:schemeClr val="tx1">
                    <a:lumMod val="75000"/>
                    <a:lumOff val="25000"/>
                  </a:schemeClr>
                </a:solidFill>
              </a:rPr>
              <a:t>Strand 1. </a:t>
            </a:r>
            <a:r>
              <a:rPr lang="en-US" dirty="0" smtClean="0">
                <a:solidFill>
                  <a:schemeClr val="tx1">
                    <a:lumMod val="75000"/>
                    <a:lumOff val="25000"/>
                  </a:schemeClr>
                </a:solidFill>
              </a:rPr>
              <a:t>This </a:t>
            </a:r>
            <a:r>
              <a:rPr lang="en-US" b="1" dirty="0" smtClean="0">
                <a:solidFill>
                  <a:schemeClr val="tx1">
                    <a:lumMod val="75000"/>
                    <a:lumOff val="25000"/>
                  </a:schemeClr>
                </a:solidFill>
              </a:rPr>
              <a:t>addresses important application domains </a:t>
            </a:r>
            <a:r>
              <a:rPr lang="en-US" dirty="0" smtClean="0">
                <a:solidFill>
                  <a:schemeClr val="tx1">
                    <a:lumMod val="75000"/>
                    <a:lumOff val="25000"/>
                  </a:schemeClr>
                </a:solidFill>
              </a:rPr>
              <a:t>(infectious disease, resilient cities, and disaster risk, with a possibility of adding agriculture): They have been chosen as major issues where relevant data exists and is accessible, where data integration is a tractable objective, and where there are existing communities of practice that are willing to collaborate.</a:t>
            </a:r>
          </a:p>
          <a:p>
            <a:pPr marL="800100" lvl="1" indent="-342900">
              <a:spcAft>
                <a:spcPts val="600"/>
              </a:spcAft>
              <a:buFont typeface="Wingdings" charset="2"/>
              <a:buChar char="Ø"/>
            </a:pPr>
            <a:r>
              <a:rPr lang="en-US" b="1" dirty="0" smtClean="0">
                <a:solidFill>
                  <a:schemeClr val="tx1">
                    <a:lumMod val="75000"/>
                    <a:lumOff val="25000"/>
                  </a:schemeClr>
                </a:solidFill>
              </a:rPr>
              <a:t>Demonstrate the tractable, achievable benefits of data interoperability.</a:t>
            </a:r>
          </a:p>
          <a:p>
            <a:pPr marL="800100" lvl="1" indent="-342900">
              <a:spcAft>
                <a:spcPts val="600"/>
              </a:spcAft>
            </a:pPr>
            <a:endParaRPr lang="en-US" dirty="0" smtClean="0">
              <a:solidFill>
                <a:schemeClr val="tx1">
                  <a:lumMod val="75000"/>
                  <a:lumOff val="25000"/>
                </a:schemeClr>
              </a:solidFill>
            </a:endParaRPr>
          </a:p>
          <a:p>
            <a:pPr marL="342900" indent="-342900">
              <a:spcAft>
                <a:spcPts val="600"/>
              </a:spcAft>
              <a:buFont typeface="Wingdings" charset="2"/>
              <a:buChar char="§"/>
            </a:pPr>
            <a:r>
              <a:rPr lang="en-US" b="1" dirty="0" smtClean="0">
                <a:solidFill>
                  <a:schemeClr val="tx1">
                    <a:lumMod val="75000"/>
                    <a:lumOff val="25000"/>
                  </a:schemeClr>
                </a:solidFill>
              </a:rPr>
              <a:t>Strand 2 </a:t>
            </a:r>
            <a:r>
              <a:rPr lang="en-US" dirty="0" smtClean="0">
                <a:solidFill>
                  <a:schemeClr val="tx1">
                    <a:lumMod val="75000"/>
                    <a:lumOff val="25000"/>
                  </a:schemeClr>
                </a:solidFill>
              </a:rPr>
              <a:t>will seek to provide </a:t>
            </a:r>
            <a:r>
              <a:rPr lang="en-US" b="1" dirty="0" smtClean="0">
                <a:solidFill>
                  <a:schemeClr val="tx1">
                    <a:lumMod val="75000"/>
                    <a:lumOff val="25000"/>
                  </a:schemeClr>
                </a:solidFill>
              </a:rPr>
              <a:t>data science support for the pilots </a:t>
            </a:r>
            <a:r>
              <a:rPr lang="en-US" dirty="0" smtClean="0">
                <a:solidFill>
                  <a:schemeClr val="tx1">
                    <a:lumMod val="75000"/>
                    <a:lumOff val="25000"/>
                  </a:schemeClr>
                </a:solidFill>
              </a:rPr>
              <a:t>and by extension other disciplines of science that have not yet developed the standards (vocabularies, </a:t>
            </a:r>
            <a:r>
              <a:rPr lang="en-US" dirty="0" err="1" smtClean="0">
                <a:solidFill>
                  <a:schemeClr val="tx1">
                    <a:lumMod val="75000"/>
                    <a:lumOff val="25000"/>
                  </a:schemeClr>
                </a:solidFill>
              </a:rPr>
              <a:t>ontologies</a:t>
            </a:r>
            <a:r>
              <a:rPr lang="en-US" dirty="0" smtClean="0">
                <a:solidFill>
                  <a:schemeClr val="tx1">
                    <a:lumMod val="75000"/>
                    <a:lumOff val="25000"/>
                  </a:schemeClr>
                </a:solidFill>
              </a:rPr>
              <a:t>, etc) that are necessary for effective data integration. … </a:t>
            </a:r>
            <a:r>
              <a:rPr lang="en-US" dirty="0" err="1" smtClean="0">
                <a:solidFill>
                  <a:schemeClr val="tx1">
                    <a:lumMod val="75000"/>
                    <a:lumOff val="25000"/>
                  </a:schemeClr>
                </a:solidFill>
              </a:rPr>
              <a:t>Formalisation</a:t>
            </a:r>
            <a:r>
              <a:rPr lang="en-US" dirty="0" smtClean="0">
                <a:solidFill>
                  <a:schemeClr val="tx1">
                    <a:lumMod val="75000"/>
                    <a:lumOff val="25000"/>
                  </a:schemeClr>
                </a:solidFill>
              </a:rPr>
              <a:t> of the discipline-specific vocabularies is an essential pre-requisite for integration of data from different disciplines.</a:t>
            </a:r>
          </a:p>
          <a:p>
            <a:pPr marL="800100" lvl="1" indent="-342900">
              <a:spcAft>
                <a:spcPts val="600"/>
              </a:spcAft>
              <a:buFont typeface="Wingdings" charset="2"/>
              <a:buChar char="Ø"/>
            </a:pPr>
            <a:r>
              <a:rPr lang="en-US" b="1" dirty="0" smtClean="0">
                <a:solidFill>
                  <a:schemeClr val="tx1">
                    <a:lumMod val="75000"/>
                    <a:lumOff val="25000"/>
                  </a:schemeClr>
                </a:solidFill>
              </a:rPr>
              <a:t>Drawing generic lessons on the actions and support required to promote interoperability and data integration.</a:t>
            </a:r>
          </a:p>
          <a:p>
            <a:pPr marL="800100" lvl="1" indent="-342900">
              <a:spcAft>
                <a:spcPts val="600"/>
              </a:spcAft>
            </a:pPr>
            <a:endParaRPr lang="en-US" dirty="0" smtClean="0">
              <a:solidFill>
                <a:schemeClr val="tx1">
                  <a:lumMod val="75000"/>
                  <a:lumOff val="25000"/>
                </a:schemeClr>
              </a:solidFill>
            </a:endParaRP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Ebola Data 1.jpg"/>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6567328" y="6465125"/>
            <a:ext cx="2576672" cy="307777"/>
          </a:xfrm>
          <a:prstGeom prst="rect">
            <a:avLst/>
          </a:prstGeom>
          <a:noFill/>
        </p:spPr>
        <p:txBody>
          <a:bodyPr wrap="none" rtlCol="0">
            <a:spAutoFit/>
          </a:bodyPr>
          <a:lstStyle/>
          <a:p>
            <a:r>
              <a:rPr lang="fr-FR" sz="1400" dirty="0" err="1" smtClean="0"/>
              <a:t>Slide</a:t>
            </a:r>
            <a:r>
              <a:rPr lang="fr-FR" sz="1400" dirty="0" smtClean="0"/>
              <a:t> </a:t>
            </a:r>
            <a:r>
              <a:rPr lang="fr-FR" sz="1400" dirty="0" err="1" smtClean="0"/>
              <a:t>Credit</a:t>
            </a:r>
            <a:r>
              <a:rPr lang="fr-FR" sz="1400" dirty="0" smtClean="0"/>
              <a:t>: Laura </a:t>
            </a:r>
            <a:r>
              <a:rPr lang="fr-FR" sz="1400" dirty="0" err="1" smtClean="0"/>
              <a:t>Merson</a:t>
            </a:r>
            <a:r>
              <a:rPr lang="fr-FR" sz="1400" dirty="0" smtClean="0"/>
              <a:t>, IDDO</a:t>
            </a:r>
            <a:endParaRPr lang="fr-FR" sz="1400"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bola Data 2.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6567328" y="6465125"/>
            <a:ext cx="2576672" cy="307777"/>
          </a:xfrm>
          <a:prstGeom prst="rect">
            <a:avLst/>
          </a:prstGeom>
          <a:noFill/>
        </p:spPr>
        <p:txBody>
          <a:bodyPr wrap="none" rtlCol="0">
            <a:spAutoFit/>
          </a:bodyPr>
          <a:lstStyle/>
          <a:p>
            <a:r>
              <a:rPr lang="fr-FR" sz="1400" dirty="0" err="1" smtClean="0"/>
              <a:t>Slide</a:t>
            </a:r>
            <a:r>
              <a:rPr lang="fr-FR" sz="1400" dirty="0" smtClean="0"/>
              <a:t> </a:t>
            </a:r>
            <a:r>
              <a:rPr lang="fr-FR" sz="1400" dirty="0" err="1" smtClean="0"/>
              <a:t>Credit</a:t>
            </a:r>
            <a:r>
              <a:rPr lang="fr-FR" sz="1400" dirty="0" smtClean="0"/>
              <a:t>: Laura </a:t>
            </a:r>
            <a:r>
              <a:rPr lang="fr-FR" sz="1400" dirty="0" err="1" smtClean="0"/>
              <a:t>Merson</a:t>
            </a:r>
            <a:r>
              <a:rPr lang="fr-FR" sz="1400" dirty="0" smtClean="0"/>
              <a:t>, IDDO</a:t>
            </a:r>
            <a:endParaRPr lang="fr-FR" sz="14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5" y="170103"/>
            <a:ext cx="6286448" cy="954107"/>
          </a:xfrm>
          <a:prstGeom prst="rect">
            <a:avLst/>
          </a:prstGeom>
          <a:noFill/>
        </p:spPr>
        <p:txBody>
          <a:bodyPr wrap="square" rtlCol="0">
            <a:spAutoFit/>
          </a:bodyPr>
          <a:lstStyle/>
          <a:p>
            <a:pPr lvl="0" algn="ctr"/>
            <a:r>
              <a:rPr lang="en-US" sz="2800" b="1" kern="0" dirty="0" smtClean="0">
                <a:solidFill>
                  <a:srgbClr val="1F497D"/>
                </a:solidFill>
              </a:rPr>
              <a:t>Data Integration Initiative:</a:t>
            </a:r>
          </a:p>
          <a:p>
            <a:pPr lvl="0" algn="ctr"/>
            <a:r>
              <a:rPr lang="en-US" sz="2800" b="1" kern="0" dirty="0" smtClean="0">
                <a:solidFill>
                  <a:srgbClr val="1F497D"/>
                </a:solidFill>
              </a:rPr>
              <a:t>Infectious Disease Pilot</a:t>
            </a:r>
          </a:p>
        </p:txBody>
      </p:sp>
      <p:sp>
        <p:nvSpPr>
          <p:cNvPr id="11" name="TextBox 10"/>
          <p:cNvSpPr txBox="1"/>
          <p:nvPr/>
        </p:nvSpPr>
        <p:spPr>
          <a:xfrm>
            <a:off x="-2" y="1461156"/>
            <a:ext cx="9144001" cy="4324261"/>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Data that </a:t>
            </a:r>
            <a:r>
              <a:rPr lang="en-US" dirty="0" err="1" smtClean="0">
                <a:solidFill>
                  <a:schemeClr val="tx1">
                    <a:lumMod val="75000"/>
                    <a:lumOff val="25000"/>
                  </a:schemeClr>
                </a:solidFill>
              </a:rPr>
              <a:t>characterise</a:t>
            </a:r>
            <a:r>
              <a:rPr lang="en-US" dirty="0" smtClean="0">
                <a:solidFill>
                  <a:schemeClr val="tx1">
                    <a:lumMod val="75000"/>
                    <a:lumOff val="25000"/>
                  </a:schemeClr>
                </a:solidFill>
              </a:rPr>
              <a:t> many of the factors influencing the progression of an outbreak are available, but remain isolated in </a:t>
            </a:r>
            <a:r>
              <a:rPr lang="en-US" dirty="0" err="1" smtClean="0">
                <a:solidFill>
                  <a:schemeClr val="tx1">
                    <a:lumMod val="75000"/>
                    <a:lumOff val="25000"/>
                  </a:schemeClr>
                </a:solidFill>
              </a:rPr>
              <a:t>siloes</a:t>
            </a:r>
            <a:r>
              <a:rPr lang="en-US" dirty="0" smtClean="0">
                <a:solidFill>
                  <a:schemeClr val="tx1">
                    <a:lumMod val="75000"/>
                    <a:lumOff val="25000"/>
                  </a:schemeClr>
                </a:solidFill>
              </a:rPr>
              <a:t> within the various domain- specific communities, often with their own domain-specific formats, vocabularies and </a:t>
            </a:r>
            <a:r>
              <a:rPr lang="en-US" dirty="0" err="1" smtClean="0">
                <a:solidFill>
                  <a:schemeClr val="tx1">
                    <a:lumMod val="75000"/>
                    <a:lumOff val="25000"/>
                  </a:schemeClr>
                </a:solidFill>
              </a:rPr>
              <a:t>ontologies</a:t>
            </a:r>
            <a:r>
              <a:rPr lang="en-US" dirty="0" smtClean="0">
                <a:solidFill>
                  <a:schemeClr val="tx1">
                    <a:lumMod val="75000"/>
                    <a:lumOff val="25000"/>
                  </a:schemeClr>
                </a:solidFill>
              </a:rPr>
              <a:t>.</a:t>
            </a:r>
          </a:p>
          <a:p>
            <a:pPr marL="342900" indent="-342900">
              <a:spcAft>
                <a:spcPts val="600"/>
              </a:spcAft>
              <a:buFont typeface="Wingdings" charset="2"/>
              <a:buChar char="§"/>
            </a:pPr>
            <a:r>
              <a:rPr lang="en-US" dirty="0" smtClean="0">
                <a:solidFill>
                  <a:schemeClr val="tx1">
                    <a:lumMod val="75000"/>
                    <a:lumOff val="25000"/>
                  </a:schemeClr>
                </a:solidFill>
              </a:rPr>
              <a:t>Availability of datasets from </a:t>
            </a:r>
            <a:r>
              <a:rPr lang="en-US" b="1" dirty="0" smtClean="0">
                <a:solidFill>
                  <a:schemeClr val="tx1">
                    <a:lumMod val="75000"/>
                    <a:lumOff val="25000"/>
                  </a:schemeClr>
                </a:solidFill>
              </a:rPr>
              <a:t>industry, the research community, national public health surveillance, climate and environmental monitoring systems, health systems administration, social media feeds, and animal health services</a:t>
            </a:r>
            <a:r>
              <a:rPr lang="en-US" dirty="0" smtClean="0">
                <a:solidFill>
                  <a:schemeClr val="tx1">
                    <a:lumMod val="75000"/>
                    <a:lumOff val="25000"/>
                  </a:schemeClr>
                </a:solidFill>
              </a:rPr>
              <a:t> will then be sought in order to understand how their integration can fill critical knowledge gaps across disciplines. Reports and lessons learned from previous infectious disease outbreaks have identified </a:t>
            </a:r>
            <a:r>
              <a:rPr lang="en-US" b="1" dirty="0" smtClean="0">
                <a:solidFill>
                  <a:schemeClr val="tx1">
                    <a:lumMod val="75000"/>
                    <a:lumOff val="25000"/>
                  </a:schemeClr>
                </a:solidFill>
              </a:rPr>
              <a:t>clinical, genomic, demographic, pathogen and vector surveillance, communications, land-use, health administration, and environmental data </a:t>
            </a:r>
            <a:r>
              <a:rPr lang="en-US" dirty="0" smtClean="0">
                <a:solidFill>
                  <a:schemeClr val="tx1">
                    <a:lumMod val="75000"/>
                    <a:lumOff val="25000"/>
                  </a:schemeClr>
                </a:solidFill>
              </a:rPr>
              <a:t>as powerful inputs to support planning and </a:t>
            </a:r>
            <a:r>
              <a:rPr lang="en-US" dirty="0" err="1" smtClean="0">
                <a:solidFill>
                  <a:schemeClr val="tx1">
                    <a:lumMod val="75000"/>
                    <a:lumOff val="25000"/>
                  </a:schemeClr>
                </a:solidFill>
              </a:rPr>
              <a:t>operationalising</a:t>
            </a:r>
            <a:r>
              <a:rPr lang="en-US" dirty="0" smtClean="0">
                <a:solidFill>
                  <a:schemeClr val="tx1">
                    <a:lumMod val="75000"/>
                    <a:lumOff val="25000"/>
                  </a:schemeClr>
                </a:solidFill>
              </a:rPr>
              <a:t> outbreak response. We can anticipate data in numerous formats such as tabular data in </a:t>
            </a:r>
            <a:r>
              <a:rPr lang="en-US" b="1" dirty="0" smtClean="0">
                <a:solidFill>
                  <a:schemeClr val="tx1">
                    <a:lumMod val="75000"/>
                    <a:lumOff val="25000"/>
                  </a:schemeClr>
                </a:solidFill>
              </a:rPr>
              <a:t>spreadsheets, CSV, TSV, and/or plain text, geospatial point-wise data, geographic data, and a variety of XML and JSON dialects</a:t>
            </a:r>
            <a:r>
              <a:rPr lang="en-US" dirty="0" smtClean="0">
                <a:solidFill>
                  <a:schemeClr val="tx1">
                    <a:lumMod val="75000"/>
                    <a:lumOff val="25000"/>
                  </a:schemeClr>
                </a:solidFill>
              </a:rPr>
              <a:t>. For the domains of interest, available </a:t>
            </a:r>
            <a:r>
              <a:rPr lang="en-US" dirty="0" err="1" smtClean="0">
                <a:solidFill>
                  <a:schemeClr val="tx1">
                    <a:lumMod val="75000"/>
                    <a:lumOff val="25000"/>
                  </a:schemeClr>
                </a:solidFill>
              </a:rPr>
              <a:t>ontologies</a:t>
            </a:r>
            <a:r>
              <a:rPr lang="en-US" dirty="0" smtClean="0">
                <a:solidFill>
                  <a:schemeClr val="tx1">
                    <a:lumMod val="75000"/>
                    <a:lumOff val="25000"/>
                  </a:schemeClr>
                </a:solidFill>
              </a:rPr>
              <a:t> will be sourced and compared to determine methods for integration and interchange.</a:t>
            </a: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44380" y="170103"/>
            <a:ext cx="7688274" cy="523220"/>
          </a:xfrm>
          <a:prstGeom prst="rect">
            <a:avLst/>
          </a:prstGeom>
          <a:noFill/>
        </p:spPr>
        <p:txBody>
          <a:bodyPr wrap="square" rtlCol="0">
            <a:spAutoFit/>
          </a:bodyPr>
          <a:lstStyle/>
          <a:p>
            <a:pPr lvl="0" algn="ctr"/>
            <a:r>
              <a:rPr lang="en-US" sz="2800" b="1" kern="0" dirty="0" smtClean="0">
                <a:solidFill>
                  <a:srgbClr val="1F497D"/>
                </a:solidFill>
              </a:rPr>
              <a:t>Major CODATA Initiatives</a:t>
            </a:r>
          </a:p>
        </p:txBody>
      </p:sp>
      <p:sp>
        <p:nvSpPr>
          <p:cNvPr id="11" name="TextBox 10"/>
          <p:cNvSpPr txBox="1"/>
          <p:nvPr/>
        </p:nvSpPr>
        <p:spPr>
          <a:xfrm>
            <a:off x="-2" y="1475497"/>
            <a:ext cx="5240786" cy="4632037"/>
          </a:xfrm>
          <a:prstGeom prst="rect">
            <a:avLst/>
          </a:prstGeom>
          <a:noFill/>
        </p:spPr>
        <p:txBody>
          <a:bodyPr wrap="square" rtlCol="0">
            <a:spAutoFit/>
          </a:bodyPr>
          <a:lstStyle/>
          <a:p>
            <a:pPr marL="342900" indent="-342900">
              <a:spcAft>
                <a:spcPts val="600"/>
              </a:spcAft>
              <a:buFont typeface="Arial"/>
              <a:buChar char="•"/>
            </a:pPr>
            <a:r>
              <a:rPr lang="en-GB" sz="2000" b="1" dirty="0" smtClean="0">
                <a:solidFill>
                  <a:schemeClr val="tx1">
                    <a:lumMod val="75000"/>
                    <a:lumOff val="25000"/>
                  </a:schemeClr>
                </a:solidFill>
              </a:rPr>
              <a:t>Data Policy Committee: </a:t>
            </a:r>
            <a:r>
              <a:rPr lang="en-US" sz="2000" b="1" dirty="0" smtClean="0">
                <a:solidFill>
                  <a:schemeClr val="tx1">
                    <a:lumMod val="75000"/>
                    <a:lumOff val="25000"/>
                  </a:schemeClr>
                </a:solidFill>
                <a:hlinkClick r:id="rId5"/>
              </a:rPr>
              <a:t>http://www.codata.org/strategic-initiatives/international-data-policy-committee</a:t>
            </a:r>
            <a:r>
              <a:rPr lang="en-US" sz="2000" b="1" dirty="0" smtClean="0">
                <a:solidFill>
                  <a:schemeClr val="tx1">
                    <a:lumMod val="75000"/>
                    <a:lumOff val="25000"/>
                  </a:schemeClr>
                </a:solidFill>
              </a:rPr>
              <a:t> </a:t>
            </a:r>
          </a:p>
          <a:p>
            <a:pPr marL="342900" indent="-342900">
              <a:spcAft>
                <a:spcPts val="600"/>
              </a:spcAft>
              <a:buFont typeface="Arial"/>
              <a:buChar char="•"/>
            </a:pPr>
            <a:r>
              <a:rPr lang="en-GB" sz="2000" b="1" dirty="0" smtClean="0">
                <a:solidFill>
                  <a:schemeClr val="tx1">
                    <a:lumMod val="75000"/>
                    <a:lumOff val="25000"/>
                  </a:schemeClr>
                </a:solidFill>
              </a:rPr>
              <a:t>Data Interoperability and Integration for Interdisciplinary Research: </a:t>
            </a:r>
            <a:r>
              <a:rPr lang="en-US" sz="2000" b="1" dirty="0" smtClean="0">
                <a:solidFill>
                  <a:schemeClr val="tx1">
                    <a:lumMod val="75000"/>
                    <a:lumOff val="25000"/>
                  </a:schemeClr>
                </a:solidFill>
                <a:hlinkClick r:id="rId6"/>
              </a:rPr>
              <a:t>http://dataintegration.codata.org</a:t>
            </a:r>
            <a:r>
              <a:rPr lang="en-US" sz="2000" b="1" dirty="0" smtClean="0">
                <a:solidFill>
                  <a:schemeClr val="tx1">
                    <a:lumMod val="75000"/>
                    <a:lumOff val="25000"/>
                  </a:schemeClr>
                </a:solidFill>
              </a:rPr>
              <a:t> </a:t>
            </a:r>
            <a:endParaRPr lang="en-GB" sz="2000" b="1" dirty="0" smtClean="0">
              <a:solidFill>
                <a:schemeClr val="tx1">
                  <a:lumMod val="75000"/>
                  <a:lumOff val="25000"/>
                </a:schemeClr>
              </a:solidFill>
            </a:endParaRPr>
          </a:p>
          <a:p>
            <a:pPr marL="342900" indent="-342900">
              <a:spcAft>
                <a:spcPts val="600"/>
              </a:spcAft>
              <a:buFont typeface="Arial"/>
              <a:buChar char="•"/>
            </a:pPr>
            <a:r>
              <a:rPr lang="en-GB" sz="2000" b="1" dirty="0" smtClean="0">
                <a:solidFill>
                  <a:schemeClr val="tx1">
                    <a:lumMod val="75000"/>
                    <a:lumOff val="25000"/>
                  </a:schemeClr>
                </a:solidFill>
              </a:rPr>
              <a:t>African Open Science Platform: </a:t>
            </a:r>
            <a:r>
              <a:rPr lang="en-US" sz="2000" b="1" dirty="0" smtClean="0">
                <a:solidFill>
                  <a:schemeClr val="tx1">
                    <a:lumMod val="75000"/>
                    <a:lumOff val="25000"/>
                  </a:schemeClr>
                </a:solidFill>
                <a:hlinkClick r:id="rId7"/>
              </a:rPr>
              <a:t>http://www.codata.org/strategic-initiatives/african-open-science</a:t>
            </a:r>
            <a:r>
              <a:rPr lang="en-US" sz="2000" b="1" dirty="0" smtClean="0">
                <a:solidFill>
                  <a:schemeClr val="tx1">
                    <a:lumMod val="75000"/>
                    <a:lumOff val="25000"/>
                  </a:schemeClr>
                </a:solidFill>
              </a:rPr>
              <a:t> and </a:t>
            </a:r>
            <a:r>
              <a:rPr lang="en-US" sz="2000" b="1" dirty="0" smtClean="0">
                <a:solidFill>
                  <a:schemeClr val="tx1">
                    <a:lumMod val="75000"/>
                    <a:lumOff val="25000"/>
                  </a:schemeClr>
                </a:solidFill>
                <a:hlinkClick r:id="rId8"/>
              </a:rPr>
              <a:t>https://doi.org/10.5281/zenodo.1407488</a:t>
            </a:r>
            <a:r>
              <a:rPr lang="en-US" sz="2000" b="1" dirty="0" smtClean="0">
                <a:solidFill>
                  <a:schemeClr val="tx1">
                    <a:lumMod val="75000"/>
                    <a:lumOff val="25000"/>
                  </a:schemeClr>
                </a:solidFill>
              </a:rPr>
              <a:t> </a:t>
            </a:r>
            <a:endParaRPr lang="en-GB" sz="2000" b="1" dirty="0" smtClean="0">
              <a:solidFill>
                <a:schemeClr val="tx1">
                  <a:lumMod val="75000"/>
                  <a:lumOff val="25000"/>
                </a:schemeClr>
              </a:solidFill>
            </a:endParaRPr>
          </a:p>
          <a:p>
            <a:pPr marL="342900" indent="-342900">
              <a:spcAft>
                <a:spcPts val="600"/>
              </a:spcAft>
              <a:buFont typeface="Arial"/>
              <a:buChar char="•"/>
            </a:pPr>
            <a:r>
              <a:rPr lang="en-GB" sz="2000" b="1" dirty="0" smtClean="0">
                <a:solidFill>
                  <a:schemeClr val="tx1">
                    <a:lumMod val="75000"/>
                    <a:lumOff val="25000"/>
                  </a:schemeClr>
                </a:solidFill>
              </a:rPr>
              <a:t>CODATA-RDA Schools of Research Data Science: </a:t>
            </a:r>
            <a:r>
              <a:rPr lang="en-US" sz="2000" b="1" dirty="0" smtClean="0">
                <a:solidFill>
                  <a:schemeClr val="tx1">
                    <a:lumMod val="75000"/>
                    <a:lumOff val="25000"/>
                  </a:schemeClr>
                </a:solidFill>
                <a:hlinkClick r:id="rId9"/>
              </a:rPr>
              <a:t>http://www.codata.org/working-groups/research-data-science-summer-schools</a:t>
            </a:r>
            <a:r>
              <a:rPr lang="en-US" sz="2000" b="1" dirty="0" smtClean="0">
                <a:solidFill>
                  <a:schemeClr val="tx1">
                    <a:lumMod val="75000"/>
                    <a:lumOff val="25000"/>
                  </a:schemeClr>
                </a:solidFill>
              </a:rPr>
              <a:t> </a:t>
            </a:r>
            <a:endParaRPr lang="en-GB" sz="2000" b="1" dirty="0" smtClean="0">
              <a:solidFill>
                <a:schemeClr val="tx1">
                  <a:lumMod val="75000"/>
                  <a:lumOff val="25000"/>
                </a:schemeClr>
              </a:solidFill>
            </a:endParaRPr>
          </a:p>
        </p:txBody>
      </p:sp>
      <p:pic>
        <p:nvPicPr>
          <p:cNvPr id="5" name="Picture 4" descr="AOSP Vision.jpg"/>
          <p:cNvPicPr>
            <a:picLocks noChangeAspect="1"/>
          </p:cNvPicPr>
          <p:nvPr/>
        </p:nvPicPr>
        <p:blipFill>
          <a:blip r:embed="rId10"/>
          <a:stretch>
            <a:fillRect/>
          </a:stretch>
        </p:blipFill>
        <p:spPr>
          <a:xfrm>
            <a:off x="5885913" y="1500230"/>
            <a:ext cx="3258087" cy="4607304"/>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7425979" cy="954107"/>
          </a:xfrm>
          <a:prstGeom prst="rect">
            <a:avLst/>
          </a:prstGeom>
          <a:noFill/>
        </p:spPr>
        <p:txBody>
          <a:bodyPr wrap="square" rtlCol="0">
            <a:spAutoFit/>
          </a:bodyPr>
          <a:lstStyle/>
          <a:p>
            <a:pPr lvl="0" algn="ctr"/>
            <a:r>
              <a:rPr lang="en-US" sz="2800" b="1" kern="0" dirty="0" smtClean="0">
                <a:solidFill>
                  <a:srgbClr val="1F497D"/>
                </a:solidFill>
              </a:rPr>
              <a:t>Initiative for Data Integration:</a:t>
            </a:r>
          </a:p>
          <a:p>
            <a:pPr lvl="0" algn="ctr"/>
            <a:r>
              <a:rPr lang="en-US" sz="2800" b="1" kern="0" dirty="0" smtClean="0">
                <a:solidFill>
                  <a:srgbClr val="1F497D"/>
                </a:solidFill>
              </a:rPr>
              <a:t>Pilots / Case Studies</a:t>
            </a:r>
          </a:p>
        </p:txBody>
      </p:sp>
      <p:sp>
        <p:nvSpPr>
          <p:cNvPr id="11" name="TextBox 10"/>
          <p:cNvSpPr txBox="1"/>
          <p:nvPr/>
        </p:nvSpPr>
        <p:spPr>
          <a:xfrm>
            <a:off x="-2" y="1461156"/>
            <a:ext cx="9144001" cy="4955203"/>
          </a:xfrm>
          <a:prstGeom prst="rect">
            <a:avLst/>
          </a:prstGeom>
          <a:noFill/>
        </p:spPr>
        <p:txBody>
          <a:bodyPr wrap="square" rtlCol="0">
            <a:spAutoFit/>
          </a:bodyPr>
          <a:lstStyle/>
          <a:p>
            <a:pPr marL="342900" indent="-342900">
              <a:spcAft>
                <a:spcPts val="600"/>
              </a:spcAft>
              <a:buFont typeface="Wingdings" charset="2"/>
              <a:buChar char="§"/>
            </a:pPr>
            <a:r>
              <a:rPr lang="en-US" sz="1600" dirty="0" smtClean="0">
                <a:solidFill>
                  <a:schemeClr val="tx1">
                    <a:lumMod val="75000"/>
                    <a:lumOff val="25000"/>
                  </a:schemeClr>
                </a:solidFill>
              </a:rPr>
              <a:t>Data audits / inventories:</a:t>
            </a:r>
          </a:p>
          <a:p>
            <a:pPr marL="800100" lvl="1" indent="-342900">
              <a:spcAft>
                <a:spcPts val="600"/>
              </a:spcAft>
              <a:buFont typeface="Wingdings" charset="2"/>
              <a:buChar char="Ø"/>
            </a:pPr>
            <a:r>
              <a:rPr lang="en-US" sz="1600" dirty="0" smtClean="0">
                <a:solidFill>
                  <a:schemeClr val="tx1">
                    <a:lumMod val="75000"/>
                    <a:lumOff val="25000"/>
                  </a:schemeClr>
                </a:solidFill>
              </a:rPr>
              <a:t>What is the overarching question or challenge that is being addressed?</a:t>
            </a:r>
          </a:p>
          <a:p>
            <a:pPr marL="1257300" lvl="2" indent="-342900">
              <a:spcAft>
                <a:spcPts val="600"/>
              </a:spcAft>
              <a:buFont typeface="Wingdings" charset="2"/>
              <a:buChar char="Ø"/>
            </a:pPr>
            <a:r>
              <a:rPr lang="en-US" sz="1600" dirty="0" smtClean="0">
                <a:solidFill>
                  <a:schemeClr val="tx1">
                    <a:lumMod val="75000"/>
                    <a:lumOff val="25000"/>
                  </a:schemeClr>
                </a:solidFill>
              </a:rPr>
              <a:t>What additional or related research questions need to be asked?</a:t>
            </a:r>
          </a:p>
          <a:p>
            <a:pPr marL="800100" lvl="1" indent="-342900">
              <a:spcAft>
                <a:spcPts val="600"/>
              </a:spcAft>
              <a:buFont typeface="Wingdings" charset="2"/>
              <a:buChar char="Ø"/>
            </a:pPr>
            <a:r>
              <a:rPr lang="en-US" sz="1600" dirty="0" smtClean="0">
                <a:solidFill>
                  <a:schemeClr val="tx1">
                    <a:lumMod val="75000"/>
                    <a:lumOff val="25000"/>
                  </a:schemeClr>
                </a:solidFill>
              </a:rPr>
              <a:t>What are the data sets which, ideally, need to be accessed, assembled in order to address these questions?</a:t>
            </a:r>
          </a:p>
          <a:p>
            <a:pPr marL="1257300" lvl="2" indent="-342900">
              <a:spcAft>
                <a:spcPts val="600"/>
              </a:spcAft>
              <a:buFont typeface="Wingdings" charset="2"/>
              <a:buChar char="Ø"/>
            </a:pPr>
            <a:r>
              <a:rPr lang="en-US" sz="1600" dirty="0" smtClean="0">
                <a:solidFill>
                  <a:schemeClr val="tx1">
                    <a:lumMod val="75000"/>
                    <a:lumOff val="25000"/>
                  </a:schemeClr>
                </a:solidFill>
              </a:rPr>
              <a:t>Who ‘owns’ the data? What is the licensing and use regime?</a:t>
            </a:r>
          </a:p>
          <a:p>
            <a:pPr marL="1257300" lvl="2" indent="-342900">
              <a:spcAft>
                <a:spcPts val="600"/>
              </a:spcAft>
              <a:buFont typeface="Wingdings" charset="2"/>
              <a:buChar char="Ø"/>
            </a:pPr>
            <a:r>
              <a:rPr lang="en-US" sz="1600" dirty="0" smtClean="0">
                <a:solidFill>
                  <a:schemeClr val="tx1">
                    <a:lumMod val="75000"/>
                    <a:lumOff val="25000"/>
                  </a:schemeClr>
                </a:solidFill>
              </a:rPr>
              <a:t>Where are the data stored?  What are the access requirements?</a:t>
            </a:r>
          </a:p>
          <a:p>
            <a:pPr marL="1257300" lvl="2" indent="-342900">
              <a:spcAft>
                <a:spcPts val="600"/>
              </a:spcAft>
              <a:buFont typeface="Wingdings" charset="2"/>
              <a:buChar char="Ø"/>
            </a:pPr>
            <a:r>
              <a:rPr lang="en-US" sz="1600" dirty="0" smtClean="0">
                <a:solidFill>
                  <a:schemeClr val="tx1">
                    <a:lumMod val="75000"/>
                    <a:lumOff val="25000"/>
                  </a:schemeClr>
                </a:solidFill>
              </a:rPr>
              <a:t>What is the data format?</a:t>
            </a:r>
          </a:p>
          <a:p>
            <a:pPr marL="1257300" lvl="2" indent="-342900">
              <a:spcAft>
                <a:spcPts val="600"/>
              </a:spcAft>
              <a:buFont typeface="Wingdings" charset="2"/>
              <a:buChar char="Ø"/>
            </a:pPr>
            <a:r>
              <a:rPr lang="en-US" sz="1600" dirty="0" smtClean="0">
                <a:solidFill>
                  <a:schemeClr val="tx1">
                    <a:lumMod val="75000"/>
                    <a:lumOff val="25000"/>
                  </a:schemeClr>
                </a:solidFill>
              </a:rPr>
              <a:t>What is the metadata format used?  What provenance information is provided?  Can fitness for use be assessed?</a:t>
            </a:r>
          </a:p>
          <a:p>
            <a:pPr marL="1257300" lvl="2" indent="-342900">
              <a:spcAft>
                <a:spcPts val="600"/>
              </a:spcAft>
              <a:buFont typeface="Wingdings" charset="2"/>
              <a:buChar char="Ø"/>
            </a:pPr>
            <a:r>
              <a:rPr lang="en-US" sz="1600" dirty="0" smtClean="0">
                <a:solidFill>
                  <a:schemeClr val="tx1">
                    <a:lumMod val="75000"/>
                    <a:lumOff val="25000"/>
                  </a:schemeClr>
                </a:solidFill>
              </a:rPr>
              <a:t>How are the variables defined?  What semantics, controlled vocabularies or </a:t>
            </a:r>
            <a:r>
              <a:rPr lang="en-US" sz="1600" dirty="0" err="1" smtClean="0">
                <a:solidFill>
                  <a:schemeClr val="tx1">
                    <a:lumMod val="75000"/>
                    <a:lumOff val="25000"/>
                  </a:schemeClr>
                </a:solidFill>
              </a:rPr>
              <a:t>ontologies</a:t>
            </a:r>
            <a:r>
              <a:rPr lang="en-US" sz="1600" dirty="0" smtClean="0">
                <a:solidFill>
                  <a:schemeClr val="tx1">
                    <a:lumMod val="75000"/>
                    <a:lumOff val="25000"/>
                  </a:schemeClr>
                </a:solidFill>
              </a:rPr>
              <a:t> are used to define these qualities, values?</a:t>
            </a:r>
          </a:p>
          <a:p>
            <a:pPr marL="1257300" lvl="2" indent="-342900">
              <a:spcAft>
                <a:spcPts val="600"/>
              </a:spcAft>
              <a:buFont typeface="Wingdings" charset="2"/>
              <a:buChar char="Ø"/>
            </a:pPr>
            <a:r>
              <a:rPr lang="en-US" sz="1600" dirty="0" smtClean="0">
                <a:solidFill>
                  <a:schemeClr val="tx1">
                    <a:lumMod val="75000"/>
                    <a:lumOff val="25000"/>
                  </a:schemeClr>
                </a:solidFill>
              </a:rPr>
              <a:t>Is code associated with processing/analyzing the data available? </a:t>
            </a:r>
          </a:p>
          <a:p>
            <a:pPr marL="1257300" lvl="2" indent="-342900">
              <a:spcAft>
                <a:spcPts val="600"/>
              </a:spcAft>
              <a:buFont typeface="Wingdings" charset="2"/>
              <a:buChar char="Ø"/>
            </a:pPr>
            <a:r>
              <a:rPr lang="en-US" sz="1600" dirty="0" smtClean="0">
                <a:solidFill>
                  <a:schemeClr val="tx1">
                    <a:lumMod val="75000"/>
                    <a:lumOff val="25000"/>
                  </a:schemeClr>
                </a:solidFill>
              </a:rPr>
              <a:t>Etc…</a:t>
            </a:r>
          </a:p>
          <a:p>
            <a:pPr marL="800100" lvl="1" indent="-342900">
              <a:spcAft>
                <a:spcPts val="600"/>
              </a:spcAft>
              <a:buFont typeface="Wingdings" charset="2"/>
              <a:buChar char="Ø"/>
            </a:pPr>
            <a:endParaRPr lang="en-US" sz="1600" dirty="0" smtClean="0">
              <a:solidFill>
                <a:schemeClr val="tx1">
                  <a:lumMod val="75000"/>
                  <a:lumOff val="25000"/>
                </a:schemeClr>
              </a:solidFill>
            </a:endParaRPr>
          </a:p>
          <a:p>
            <a:pPr marL="800100" lvl="1" indent="-342900">
              <a:spcAft>
                <a:spcPts val="600"/>
              </a:spcAft>
              <a:buFont typeface="Wingdings" charset="2"/>
              <a:buChar char="§"/>
            </a:pPr>
            <a:endParaRPr lang="en-US" sz="1600" dirty="0" smtClean="0">
              <a:solidFill>
                <a:schemeClr val="tx1">
                  <a:lumMod val="75000"/>
                  <a:lumOff val="25000"/>
                </a:schemeClr>
              </a:solidFill>
            </a:endParaRP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4" y="170103"/>
            <a:ext cx="6334369" cy="954107"/>
          </a:xfrm>
          <a:prstGeom prst="rect">
            <a:avLst/>
          </a:prstGeom>
          <a:noFill/>
        </p:spPr>
        <p:txBody>
          <a:bodyPr wrap="square" rtlCol="0">
            <a:spAutoFit/>
          </a:bodyPr>
          <a:lstStyle/>
          <a:p>
            <a:pPr lvl="0" algn="ctr"/>
            <a:r>
              <a:rPr lang="en-US" sz="2800" b="1" kern="0" dirty="0" smtClean="0">
                <a:solidFill>
                  <a:srgbClr val="1F497D"/>
                </a:solidFill>
              </a:rPr>
              <a:t>Pilots / Case Studies for </a:t>
            </a:r>
          </a:p>
          <a:p>
            <a:pPr lvl="0" algn="ctr"/>
            <a:r>
              <a:rPr lang="en-US" sz="2800" b="1" kern="0" dirty="0" smtClean="0">
                <a:solidFill>
                  <a:srgbClr val="1F497D"/>
                </a:solidFill>
              </a:rPr>
              <a:t>Interoperability and Integration</a:t>
            </a:r>
          </a:p>
        </p:txBody>
      </p:sp>
      <p:sp>
        <p:nvSpPr>
          <p:cNvPr id="11" name="TextBox 10"/>
          <p:cNvSpPr txBox="1"/>
          <p:nvPr/>
        </p:nvSpPr>
        <p:spPr>
          <a:xfrm>
            <a:off x="-2" y="1242171"/>
            <a:ext cx="6285880" cy="5139870"/>
          </a:xfrm>
          <a:prstGeom prst="rect">
            <a:avLst/>
          </a:prstGeom>
          <a:noFill/>
        </p:spPr>
        <p:txBody>
          <a:bodyPr wrap="square" rtlCol="0">
            <a:spAutoFit/>
          </a:bodyPr>
          <a:lstStyle/>
          <a:p>
            <a:pPr marL="342900" indent="-342900">
              <a:spcAft>
                <a:spcPts val="600"/>
              </a:spcAft>
              <a:buFont typeface="Wingdings" charset="2"/>
              <a:buChar char="§"/>
            </a:pPr>
            <a:r>
              <a:rPr lang="en-US" sz="1600" b="1" dirty="0" smtClean="0">
                <a:solidFill>
                  <a:schemeClr val="tx1">
                    <a:lumMod val="75000"/>
                    <a:lumOff val="25000"/>
                  </a:schemeClr>
                </a:solidFill>
              </a:rPr>
              <a:t>Infectious Diseases:</a:t>
            </a:r>
            <a:r>
              <a:rPr lang="en-US" sz="1600" dirty="0" smtClean="0">
                <a:solidFill>
                  <a:schemeClr val="tx1">
                    <a:lumMod val="75000"/>
                    <a:lumOff val="25000"/>
                  </a:schemeClr>
                </a:solidFill>
              </a:rPr>
              <a:t> working with </a:t>
            </a:r>
            <a:r>
              <a:rPr lang="en-US" sz="1600" b="1" dirty="0" smtClean="0">
                <a:solidFill>
                  <a:schemeClr val="tx1">
                    <a:lumMod val="75000"/>
                    <a:lumOff val="25000"/>
                  </a:schemeClr>
                </a:solidFill>
              </a:rPr>
              <a:t>IDDO, University of Oxford.</a:t>
            </a:r>
          </a:p>
          <a:p>
            <a:pPr marL="800100" lvl="1" indent="-342900">
              <a:spcAft>
                <a:spcPts val="600"/>
              </a:spcAft>
              <a:buFont typeface="Wingdings" charset="2"/>
              <a:buChar char="§"/>
            </a:pPr>
            <a:r>
              <a:rPr lang="en-US" sz="1600" dirty="0" smtClean="0">
                <a:solidFill>
                  <a:schemeClr val="tx1">
                    <a:lumMod val="75000"/>
                    <a:lumOff val="25000"/>
                  </a:schemeClr>
                </a:solidFill>
              </a:rPr>
              <a:t>Preparing a data platform for trial and clinical data relating to Ebola.</a:t>
            </a:r>
          </a:p>
          <a:p>
            <a:pPr marL="342900" indent="-342900">
              <a:spcAft>
                <a:spcPts val="600"/>
              </a:spcAft>
              <a:buFont typeface="Wingdings" charset="2"/>
              <a:buChar char="§"/>
            </a:pPr>
            <a:r>
              <a:rPr lang="en-US" sz="1600" b="1" dirty="0" smtClean="0">
                <a:solidFill>
                  <a:schemeClr val="tx1">
                    <a:lumMod val="75000"/>
                    <a:lumOff val="25000"/>
                  </a:schemeClr>
                </a:solidFill>
              </a:rPr>
              <a:t>Resilient Cities: </a:t>
            </a:r>
            <a:r>
              <a:rPr lang="en-US" sz="1600" dirty="0" smtClean="0">
                <a:solidFill>
                  <a:schemeClr val="tx1">
                    <a:lumMod val="75000"/>
                    <a:lumOff val="25000"/>
                  </a:schemeClr>
                </a:solidFill>
              </a:rPr>
              <a:t>working with </a:t>
            </a:r>
            <a:r>
              <a:rPr lang="en-US" sz="1600" b="1" dirty="0" err="1" smtClean="0">
                <a:solidFill>
                  <a:schemeClr val="tx1">
                    <a:lumMod val="75000"/>
                    <a:lumOff val="25000"/>
                  </a:schemeClr>
                </a:solidFill>
              </a:rPr>
              <a:t>resilience.io</a:t>
            </a:r>
            <a:r>
              <a:rPr lang="en-US" sz="1600" b="1" dirty="0" smtClean="0">
                <a:solidFill>
                  <a:schemeClr val="tx1">
                    <a:lumMod val="75000"/>
                    <a:lumOff val="25000"/>
                  </a:schemeClr>
                </a:solidFill>
              </a:rPr>
              <a:t> </a:t>
            </a:r>
            <a:r>
              <a:rPr lang="en-US" sz="1600" dirty="0" smtClean="0">
                <a:solidFill>
                  <a:schemeClr val="tx1">
                    <a:lumMod val="75000"/>
                    <a:lumOff val="25000"/>
                  </a:schemeClr>
                </a:solidFill>
              </a:rPr>
              <a:t>– international not-for-profit with data platform.</a:t>
            </a:r>
          </a:p>
          <a:p>
            <a:pPr marL="800100" lvl="1" indent="-342900">
              <a:spcAft>
                <a:spcPts val="600"/>
              </a:spcAft>
              <a:buFont typeface="Wingdings" charset="2"/>
              <a:buChar char="§"/>
            </a:pPr>
            <a:r>
              <a:rPr lang="en-US" sz="1600" b="1" dirty="0" smtClean="0">
                <a:solidFill>
                  <a:schemeClr val="tx1">
                    <a:lumMod val="75000"/>
                    <a:lumOff val="25000"/>
                  </a:schemeClr>
                </a:solidFill>
              </a:rPr>
              <a:t>Strong links with ISC </a:t>
            </a:r>
            <a:r>
              <a:rPr lang="en-US" sz="1600" b="1" dirty="0" err="1" smtClean="0">
                <a:solidFill>
                  <a:schemeClr val="tx1">
                    <a:lumMod val="75000"/>
                    <a:lumOff val="25000"/>
                  </a:schemeClr>
                </a:solidFill>
              </a:rPr>
              <a:t>Programme</a:t>
            </a:r>
            <a:r>
              <a:rPr lang="en-US" sz="1600" b="1" dirty="0" smtClean="0">
                <a:solidFill>
                  <a:schemeClr val="tx1">
                    <a:lumMod val="75000"/>
                    <a:lumOff val="25000"/>
                  </a:schemeClr>
                </a:solidFill>
              </a:rPr>
              <a:t> on Urban Health and Well-Being</a:t>
            </a:r>
          </a:p>
          <a:p>
            <a:pPr marL="800100" lvl="1" indent="-342900">
              <a:spcAft>
                <a:spcPts val="600"/>
              </a:spcAft>
              <a:buFont typeface="Wingdings" charset="2"/>
              <a:buChar char="§"/>
            </a:pPr>
            <a:r>
              <a:rPr lang="en-US" sz="1600" dirty="0" smtClean="0">
                <a:solidFill>
                  <a:schemeClr val="tx1">
                    <a:lumMod val="75000"/>
                    <a:lumOff val="25000"/>
                  </a:schemeClr>
                </a:solidFill>
              </a:rPr>
              <a:t>Pilot will focus on systems approach to air pollution, primarily using </a:t>
            </a:r>
            <a:r>
              <a:rPr lang="en-US" sz="1600" b="1" dirty="0" err="1" smtClean="0">
                <a:solidFill>
                  <a:schemeClr val="tx1">
                    <a:lumMod val="75000"/>
                    <a:lumOff val="25000"/>
                  </a:schemeClr>
                </a:solidFill>
              </a:rPr>
              <a:t>Medellín</a:t>
            </a:r>
            <a:r>
              <a:rPr lang="en-US" sz="1600" b="1" dirty="0" smtClean="0">
                <a:solidFill>
                  <a:schemeClr val="tx1">
                    <a:lumMod val="75000"/>
                    <a:lumOff val="25000"/>
                  </a:schemeClr>
                </a:solidFill>
              </a:rPr>
              <a:t>, Columbia </a:t>
            </a:r>
            <a:r>
              <a:rPr lang="en-US" sz="1600" dirty="0" smtClean="0">
                <a:solidFill>
                  <a:schemeClr val="tx1">
                    <a:lumMod val="75000"/>
                    <a:lumOff val="25000"/>
                  </a:schemeClr>
                </a:solidFill>
              </a:rPr>
              <a:t>as a case study.  Also possibly engage with Ulaanbaatar, Mongolia; Accra, Ghana.</a:t>
            </a:r>
          </a:p>
          <a:p>
            <a:pPr marL="342900" indent="-342900">
              <a:spcAft>
                <a:spcPts val="600"/>
              </a:spcAft>
              <a:buFont typeface="Wingdings" charset="2"/>
              <a:buChar char="§"/>
            </a:pPr>
            <a:r>
              <a:rPr lang="en-US" sz="1600" b="1" dirty="0" smtClean="0">
                <a:solidFill>
                  <a:schemeClr val="tx1">
                    <a:lumMod val="75000"/>
                    <a:lumOff val="25000"/>
                  </a:schemeClr>
                </a:solidFill>
              </a:rPr>
              <a:t>Disaster Risk Reduction:</a:t>
            </a:r>
            <a:r>
              <a:rPr lang="en-US" sz="1600" dirty="0" smtClean="0">
                <a:solidFill>
                  <a:schemeClr val="tx1">
                    <a:lumMod val="75000"/>
                    <a:lumOff val="25000"/>
                  </a:schemeClr>
                </a:solidFill>
              </a:rPr>
              <a:t> with </a:t>
            </a:r>
            <a:r>
              <a:rPr lang="en-US" sz="1600" b="1" dirty="0" smtClean="0">
                <a:solidFill>
                  <a:schemeClr val="tx1">
                    <a:lumMod val="75000"/>
                    <a:lumOff val="25000"/>
                  </a:schemeClr>
                </a:solidFill>
              </a:rPr>
              <a:t>members of CODATA TG on Linked Open Data for Global Disaster Risk Research, Public Health England</a:t>
            </a:r>
            <a:endParaRPr lang="en-US" sz="1600" dirty="0" smtClean="0">
              <a:solidFill>
                <a:schemeClr val="tx1">
                  <a:lumMod val="75000"/>
                  <a:lumOff val="25000"/>
                </a:schemeClr>
              </a:solidFill>
            </a:endParaRPr>
          </a:p>
          <a:p>
            <a:pPr marL="800100" lvl="1" indent="-342900">
              <a:spcAft>
                <a:spcPts val="600"/>
              </a:spcAft>
              <a:buFont typeface="Wingdings" charset="2"/>
              <a:buChar char="§"/>
            </a:pPr>
            <a:r>
              <a:rPr lang="en-US" sz="1600" b="1" dirty="0" smtClean="0">
                <a:solidFill>
                  <a:schemeClr val="tx1">
                    <a:lumMod val="75000"/>
                    <a:lumOff val="25000"/>
                  </a:schemeClr>
                </a:solidFill>
              </a:rPr>
              <a:t>Strong links with ISC </a:t>
            </a:r>
            <a:r>
              <a:rPr lang="en-US" sz="1600" b="1" dirty="0" err="1" smtClean="0">
                <a:solidFill>
                  <a:schemeClr val="tx1">
                    <a:lumMod val="75000"/>
                    <a:lumOff val="25000"/>
                  </a:schemeClr>
                </a:solidFill>
              </a:rPr>
              <a:t>Programme</a:t>
            </a:r>
            <a:r>
              <a:rPr lang="en-US" sz="1600" b="1" dirty="0" smtClean="0">
                <a:solidFill>
                  <a:schemeClr val="tx1">
                    <a:lumMod val="75000"/>
                    <a:lumOff val="25000"/>
                  </a:schemeClr>
                </a:solidFill>
              </a:rPr>
              <a:t> on Integrated Research on Disaster Risk</a:t>
            </a:r>
          </a:p>
          <a:p>
            <a:pPr marL="800100" lvl="1" indent="-342900">
              <a:spcAft>
                <a:spcPts val="600"/>
              </a:spcAft>
              <a:buFont typeface="Wingdings" charset="2"/>
              <a:buChar char="§"/>
            </a:pPr>
            <a:r>
              <a:rPr lang="en-US" sz="1600" dirty="0" smtClean="0">
                <a:solidFill>
                  <a:schemeClr val="tx1">
                    <a:lumMod val="75000"/>
                    <a:lumOff val="25000"/>
                  </a:schemeClr>
                </a:solidFill>
              </a:rPr>
              <a:t>Pilot will focus on challenges of reporting mortality in the context of the </a:t>
            </a:r>
            <a:r>
              <a:rPr lang="en-US" sz="1600" b="1" dirty="0" smtClean="0">
                <a:solidFill>
                  <a:schemeClr val="tx1">
                    <a:lumMod val="75000"/>
                    <a:lumOff val="25000"/>
                  </a:schemeClr>
                </a:solidFill>
              </a:rPr>
              <a:t>Sendai Framework for Disaster Risk Reduction</a:t>
            </a:r>
            <a:r>
              <a:rPr lang="en-US" sz="1600" dirty="0" smtClean="0">
                <a:solidFill>
                  <a:schemeClr val="tx1">
                    <a:lumMod val="75000"/>
                    <a:lumOff val="25000"/>
                  </a:schemeClr>
                </a:solidFill>
              </a:rPr>
              <a:t>.  </a:t>
            </a:r>
          </a:p>
          <a:p>
            <a:pPr marL="800100" lvl="1" indent="-342900">
              <a:spcAft>
                <a:spcPts val="600"/>
              </a:spcAft>
              <a:buFont typeface="Wingdings" charset="2"/>
              <a:buChar char="§"/>
            </a:pPr>
            <a:r>
              <a:rPr lang="en-US" sz="1600" dirty="0" smtClean="0">
                <a:solidFill>
                  <a:schemeClr val="tx1">
                    <a:lumMod val="75000"/>
                    <a:lumOff val="25000"/>
                  </a:schemeClr>
                </a:solidFill>
              </a:rPr>
              <a:t>Complementary to the other pilots: significant policy dimensions, looking at different levels of data.</a:t>
            </a: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pic>
        <p:nvPicPr>
          <p:cNvPr id="6" name="Picture 5" descr="Panoramica_Centro_De_Medellin.jpg"/>
          <p:cNvPicPr>
            <a:picLocks noChangeAspect="1"/>
          </p:cNvPicPr>
          <p:nvPr/>
        </p:nvPicPr>
        <p:blipFill>
          <a:blip r:embed="rId6"/>
          <a:stretch>
            <a:fillRect/>
          </a:stretch>
        </p:blipFill>
        <p:spPr>
          <a:xfrm>
            <a:off x="6285878" y="1461157"/>
            <a:ext cx="2858122" cy="2144860"/>
          </a:xfrm>
          <a:prstGeom prst="rect">
            <a:avLst/>
          </a:prstGeom>
        </p:spPr>
      </p:pic>
      <p:pic>
        <p:nvPicPr>
          <p:cNvPr id="8" name="Picture 2"/>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864" t="23112" r="36086" b="26888"/>
          <a:stretch>
            <a:fillRect/>
          </a:stretch>
        </p:blipFill>
        <p:spPr bwMode="auto">
          <a:xfrm>
            <a:off x="7016215" y="3606017"/>
            <a:ext cx="2127784" cy="221135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90651" y="898564"/>
            <a:ext cx="2001696" cy="4090987"/>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305976" y="1126217"/>
            <a:ext cx="1982270" cy="3139321"/>
          </a:xfrm>
          <a:prstGeom prst="rect">
            <a:avLst/>
          </a:prstGeom>
          <a:noFill/>
        </p:spPr>
        <p:txBody>
          <a:bodyPr wrap="square" rtlCol="0">
            <a:spAutoFit/>
          </a:bodyPr>
          <a:lstStyle/>
          <a:p>
            <a:pPr algn="ctr"/>
            <a:r>
              <a:rPr lang="en-GB" b="1" dirty="0" smtClean="0"/>
              <a:t>Problem Issue:</a:t>
            </a:r>
          </a:p>
          <a:p>
            <a:pPr algn="ctr"/>
            <a:r>
              <a:rPr lang="en-GB" dirty="0" smtClean="0"/>
              <a:t>Inter- or trans- disciplinary research topic where there is need for data integration</a:t>
            </a:r>
          </a:p>
          <a:p>
            <a:pPr algn="ctr"/>
            <a:r>
              <a:rPr lang="en-GB" dirty="0" smtClean="0"/>
              <a:t>(infectious diseases, disaster risk research, resilient cities…</a:t>
            </a:r>
            <a:endParaRPr lang="en-GB" dirty="0"/>
          </a:p>
        </p:txBody>
      </p:sp>
      <p:sp>
        <p:nvSpPr>
          <p:cNvPr id="6" name="Rectangle 5"/>
          <p:cNvSpPr/>
          <p:nvPr/>
        </p:nvSpPr>
        <p:spPr>
          <a:xfrm>
            <a:off x="2934255" y="945160"/>
            <a:ext cx="2686086" cy="4090987"/>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2934255" y="1005065"/>
            <a:ext cx="2686083" cy="3785652"/>
          </a:xfrm>
          <a:prstGeom prst="rect">
            <a:avLst/>
          </a:prstGeom>
          <a:noFill/>
        </p:spPr>
        <p:txBody>
          <a:bodyPr wrap="square" rtlCol="0">
            <a:spAutoFit/>
          </a:bodyPr>
          <a:lstStyle/>
          <a:p>
            <a:pPr algn="ctr"/>
            <a:r>
              <a:rPr lang="en-GB" sz="1600" b="1" dirty="0" smtClean="0"/>
              <a:t>Data Integration Intelligence Methodology:</a:t>
            </a:r>
          </a:p>
          <a:p>
            <a:pPr algn="ctr"/>
            <a:r>
              <a:rPr lang="en-US" sz="1600" dirty="0" smtClean="0"/>
              <a:t>Phase 1: Understanding the Pilot </a:t>
            </a:r>
          </a:p>
          <a:p>
            <a:pPr algn="ctr"/>
            <a:r>
              <a:rPr lang="en-US" sz="1600" dirty="0" smtClean="0"/>
              <a:t>Phase 2: Understanding the Data</a:t>
            </a:r>
          </a:p>
          <a:p>
            <a:pPr algn="ctr"/>
            <a:r>
              <a:rPr lang="en-US" sz="1600" dirty="0" smtClean="0"/>
              <a:t>Phase 3: Identifying Opportunities for Data Integration</a:t>
            </a:r>
          </a:p>
          <a:p>
            <a:pPr algn="ctr"/>
            <a:r>
              <a:rPr lang="en-US" sz="1600" dirty="0" smtClean="0"/>
              <a:t>Phase 4: Identifying Recommendations and Requirements</a:t>
            </a:r>
          </a:p>
          <a:p>
            <a:pPr algn="ctr"/>
            <a:r>
              <a:rPr lang="en-US" sz="1600" b="1" dirty="0" smtClean="0"/>
              <a:t>(Including intensive workshop on datasets and standards)</a:t>
            </a:r>
            <a:endParaRPr lang="en-GB" sz="1600" b="1" dirty="0"/>
          </a:p>
        </p:txBody>
      </p:sp>
      <p:sp>
        <p:nvSpPr>
          <p:cNvPr id="8" name="Rectangle 7"/>
          <p:cNvSpPr/>
          <p:nvPr/>
        </p:nvSpPr>
        <p:spPr>
          <a:xfrm>
            <a:off x="6156969" y="898564"/>
            <a:ext cx="2669959" cy="2045494"/>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6156969" y="898566"/>
            <a:ext cx="2669959" cy="2062103"/>
          </a:xfrm>
          <a:prstGeom prst="rect">
            <a:avLst/>
          </a:prstGeom>
          <a:noFill/>
        </p:spPr>
        <p:txBody>
          <a:bodyPr wrap="square" rtlCol="0">
            <a:spAutoFit/>
          </a:bodyPr>
          <a:lstStyle/>
          <a:p>
            <a:pPr algn="ctr"/>
            <a:r>
              <a:rPr lang="en-US" sz="1600" b="1" dirty="0" smtClean="0"/>
              <a:t>Phase 5: Implementation of Data Integration Intelligence</a:t>
            </a:r>
            <a:r>
              <a:rPr lang="en-GB" sz="1600" b="1" dirty="0" smtClean="0"/>
              <a:t> </a:t>
            </a:r>
          </a:p>
          <a:p>
            <a:pPr algn="ctr"/>
            <a:r>
              <a:rPr lang="en-US" sz="1600" dirty="0" smtClean="0"/>
              <a:t>Interoperability and data integration solutions, including </a:t>
            </a:r>
            <a:r>
              <a:rPr lang="en-US" sz="1600" b="1" dirty="0" smtClean="0"/>
              <a:t>semantics</a:t>
            </a:r>
            <a:r>
              <a:rPr lang="en-US" sz="1600" dirty="0" smtClean="0"/>
              <a:t>, </a:t>
            </a:r>
            <a:r>
              <a:rPr lang="en-US" sz="1600" b="1" dirty="0" smtClean="0"/>
              <a:t>crosswalks </a:t>
            </a:r>
            <a:r>
              <a:rPr lang="en-US" sz="1600" dirty="0" smtClean="0"/>
              <a:t>and </a:t>
            </a:r>
            <a:r>
              <a:rPr lang="en-US" sz="1600" b="1" dirty="0" smtClean="0"/>
              <a:t>Plinth </a:t>
            </a:r>
            <a:r>
              <a:rPr lang="en-US" sz="1600" dirty="0" smtClean="0"/>
              <a:t>as run-time data integration solution.</a:t>
            </a:r>
            <a:endParaRPr lang="en-GB" sz="1600" dirty="0" smtClean="0"/>
          </a:p>
        </p:txBody>
      </p:sp>
      <p:sp>
        <p:nvSpPr>
          <p:cNvPr id="11" name="TextBox 10"/>
          <p:cNvSpPr txBox="1"/>
          <p:nvPr/>
        </p:nvSpPr>
        <p:spPr>
          <a:xfrm>
            <a:off x="6176395" y="3486662"/>
            <a:ext cx="2631107" cy="1077218"/>
          </a:xfrm>
          <a:prstGeom prst="rect">
            <a:avLst/>
          </a:prstGeom>
          <a:noFill/>
        </p:spPr>
        <p:txBody>
          <a:bodyPr wrap="square" rtlCol="0">
            <a:spAutoFit/>
          </a:bodyPr>
          <a:lstStyle/>
          <a:p>
            <a:pPr algn="ctr"/>
            <a:r>
              <a:rPr lang="en-US" sz="1600" b="1" dirty="0" smtClean="0"/>
              <a:t>Phase 6: Enhanced Research</a:t>
            </a:r>
          </a:p>
          <a:p>
            <a:pPr algn="ctr"/>
            <a:r>
              <a:rPr lang="en-GB" sz="1600" dirty="0" smtClean="0"/>
              <a:t>Innovative research outcomes and recommendations</a:t>
            </a:r>
          </a:p>
        </p:txBody>
      </p:sp>
      <p:sp>
        <p:nvSpPr>
          <p:cNvPr id="12" name="Rectangle 11"/>
          <p:cNvSpPr/>
          <p:nvPr/>
        </p:nvSpPr>
        <p:spPr>
          <a:xfrm>
            <a:off x="6156969" y="3486662"/>
            <a:ext cx="2650533" cy="150288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p:cNvCxnSpPr>
            <a:stCxn id="4" idx="3"/>
          </p:cNvCxnSpPr>
          <p:nvPr/>
        </p:nvCxnSpPr>
        <p:spPr>
          <a:xfrm>
            <a:off x="2292347" y="2944058"/>
            <a:ext cx="641908" cy="15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620339" y="1823912"/>
            <a:ext cx="514935" cy="15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2" idx="0"/>
          </p:cNvCxnSpPr>
          <p:nvPr/>
        </p:nvCxnSpPr>
        <p:spPr>
          <a:xfrm rot="5400000">
            <a:off x="7219240" y="3223665"/>
            <a:ext cx="525994" cy="1"/>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2" idx="2"/>
          </p:cNvCxnSpPr>
          <p:nvPr/>
        </p:nvCxnSpPr>
        <p:spPr>
          <a:xfrm rot="5400000">
            <a:off x="3986289" y="2117444"/>
            <a:ext cx="623841" cy="6368054"/>
          </a:xfrm>
          <a:prstGeom prst="bentConnector2">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802251" y="5301471"/>
            <a:ext cx="623842" cy="1588"/>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05976" y="5775159"/>
            <a:ext cx="8482100" cy="830997"/>
          </a:xfrm>
          <a:prstGeom prst="rect">
            <a:avLst/>
          </a:prstGeom>
          <a:noFill/>
        </p:spPr>
        <p:txBody>
          <a:bodyPr wrap="square" rtlCol="0">
            <a:spAutoFit/>
          </a:bodyPr>
          <a:lstStyle/>
          <a:p>
            <a:pPr algn="ctr"/>
            <a:r>
              <a:rPr lang="en-US" sz="1600" b="1" dirty="0" smtClean="0"/>
              <a:t>Phase 7: Distilling Generic Lessons for Data Integration and </a:t>
            </a:r>
            <a:r>
              <a:rPr lang="en-US" sz="1600" b="1" dirty="0" err="1" smtClean="0"/>
              <a:t>Enhnaced</a:t>
            </a:r>
            <a:r>
              <a:rPr lang="en-US" sz="1600" b="1" dirty="0" smtClean="0"/>
              <a:t> Research</a:t>
            </a:r>
            <a:r>
              <a:rPr lang="en-GB" sz="1600" b="1" dirty="0" smtClean="0"/>
              <a:t> </a:t>
            </a:r>
            <a:endParaRPr lang="fr-FR" sz="1600" b="1" dirty="0" smtClean="0"/>
          </a:p>
          <a:p>
            <a:pPr algn="ctr"/>
            <a:r>
              <a:rPr lang="fr-FR" sz="1600" dirty="0" err="1" smtClean="0"/>
              <a:t>Recommendations</a:t>
            </a:r>
            <a:r>
              <a:rPr lang="fr-FR" sz="1600" dirty="0" smtClean="0"/>
              <a:t> for </a:t>
            </a:r>
            <a:r>
              <a:rPr lang="fr-FR" sz="1600" dirty="0" err="1" smtClean="0"/>
              <a:t>interdisciplinary</a:t>
            </a:r>
            <a:r>
              <a:rPr lang="fr-FR" sz="1600" dirty="0" smtClean="0"/>
              <a:t> </a:t>
            </a:r>
            <a:r>
              <a:rPr lang="fr-FR" sz="1600" dirty="0" err="1" smtClean="0"/>
              <a:t>research</a:t>
            </a:r>
            <a:r>
              <a:rPr lang="fr-FR" sz="1600" dirty="0" smtClean="0"/>
              <a:t>; </a:t>
            </a:r>
            <a:r>
              <a:rPr lang="fr-FR" sz="1600" dirty="0" err="1" smtClean="0"/>
              <a:t>recommendations</a:t>
            </a:r>
            <a:r>
              <a:rPr lang="fr-FR" sz="1600" dirty="0" smtClean="0"/>
              <a:t> for </a:t>
            </a:r>
            <a:r>
              <a:rPr lang="fr-FR" sz="1600" dirty="0" err="1" smtClean="0"/>
              <a:t>societal</a:t>
            </a:r>
            <a:r>
              <a:rPr lang="fr-FR" sz="1600" dirty="0" smtClean="0"/>
              <a:t> </a:t>
            </a:r>
            <a:r>
              <a:rPr lang="fr-FR" sz="1600" dirty="0" err="1" smtClean="0"/>
              <a:t>actors</a:t>
            </a:r>
            <a:endParaRPr lang="fr-FR" sz="1600" dirty="0" smtClean="0"/>
          </a:p>
          <a:p>
            <a:pPr algn="ctr"/>
            <a:endParaRPr lang="fr-FR" sz="1600" dirty="0"/>
          </a:p>
        </p:txBody>
      </p:sp>
      <p:sp>
        <p:nvSpPr>
          <p:cNvPr id="43" name="Rectangle 42"/>
          <p:cNvSpPr/>
          <p:nvPr/>
        </p:nvSpPr>
        <p:spPr>
          <a:xfrm>
            <a:off x="290651" y="5775159"/>
            <a:ext cx="8497425" cy="682954"/>
          </a:xfrm>
          <a:prstGeom prst="rect">
            <a:avLst/>
          </a:prstGeom>
          <a:noFill/>
          <a:ln w="127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TextBox 43"/>
          <p:cNvSpPr txBox="1"/>
          <p:nvPr/>
        </p:nvSpPr>
        <p:spPr>
          <a:xfrm>
            <a:off x="305976" y="119812"/>
            <a:ext cx="8520952" cy="461665"/>
          </a:xfrm>
          <a:prstGeom prst="rect">
            <a:avLst/>
          </a:prstGeom>
          <a:noFill/>
        </p:spPr>
        <p:txBody>
          <a:bodyPr wrap="square" rtlCol="0">
            <a:spAutoFit/>
          </a:bodyPr>
          <a:lstStyle/>
          <a:p>
            <a:pPr algn="ctr"/>
            <a:r>
              <a:rPr lang="fr-FR" sz="2400" b="1" dirty="0" err="1" smtClean="0"/>
              <a:t>Enhancing</a:t>
            </a:r>
            <a:r>
              <a:rPr lang="fr-FR" sz="2400" b="1" dirty="0" smtClean="0"/>
              <a:t> Data </a:t>
            </a:r>
            <a:r>
              <a:rPr lang="fr-FR" sz="2400" b="1" dirty="0" err="1" smtClean="0"/>
              <a:t>Integration</a:t>
            </a:r>
            <a:r>
              <a:rPr lang="fr-FR" sz="2400" b="1" dirty="0" smtClean="0"/>
              <a:t> Intelligence</a:t>
            </a:r>
            <a:endParaRPr lang="fr-FR" sz="24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Interoperability of Metadata Standards in </a:t>
            </a:r>
          </a:p>
          <a:p>
            <a:pPr lvl="0" algn="ctr"/>
            <a:r>
              <a:rPr lang="en-US" sz="2800" b="1" kern="0" dirty="0" smtClean="0">
                <a:solidFill>
                  <a:srgbClr val="1F497D"/>
                </a:solidFill>
              </a:rPr>
              <a:t>Cross-Domain Science</a:t>
            </a:r>
          </a:p>
        </p:txBody>
      </p:sp>
      <p:sp>
        <p:nvSpPr>
          <p:cNvPr id="11" name="TextBox 10"/>
          <p:cNvSpPr txBox="1"/>
          <p:nvPr/>
        </p:nvSpPr>
        <p:spPr>
          <a:xfrm>
            <a:off x="-2" y="1545030"/>
            <a:ext cx="9144001" cy="3400931"/>
          </a:xfrm>
          <a:prstGeom prst="rect">
            <a:avLst/>
          </a:prstGeom>
          <a:noFill/>
        </p:spPr>
        <p:txBody>
          <a:bodyPr wrap="square" rtlCol="0">
            <a:spAutoFit/>
          </a:bodyPr>
          <a:lstStyle/>
          <a:p>
            <a:pPr marL="342900" indent="-342900">
              <a:spcAft>
                <a:spcPts val="600"/>
              </a:spcAft>
              <a:buFont typeface="Wingdings" charset="2"/>
              <a:buChar char="§"/>
            </a:pPr>
            <a:r>
              <a:rPr lang="en-US" sz="2000" b="1" dirty="0" err="1" smtClean="0">
                <a:solidFill>
                  <a:schemeClr val="tx1">
                    <a:lumMod val="75000"/>
                    <a:lumOff val="25000"/>
                  </a:schemeClr>
                </a:solidFill>
              </a:rPr>
              <a:t>Dagstuhl</a:t>
            </a:r>
            <a:r>
              <a:rPr lang="en-US" sz="2000" b="1" dirty="0" smtClean="0">
                <a:solidFill>
                  <a:schemeClr val="tx1">
                    <a:lumMod val="75000"/>
                    <a:lumOff val="25000"/>
                  </a:schemeClr>
                </a:solidFill>
              </a:rPr>
              <a:t> workshop in partnership with DDI, 1-5 October.</a:t>
            </a:r>
          </a:p>
          <a:p>
            <a:pPr marL="342900" indent="-342900">
              <a:spcAft>
                <a:spcPts val="600"/>
              </a:spcAft>
              <a:buFont typeface="Wingdings" charset="2"/>
              <a:buChar char="§"/>
            </a:pPr>
            <a:r>
              <a:rPr lang="en-US" sz="2000" dirty="0" smtClean="0">
                <a:solidFill>
                  <a:schemeClr val="tx1">
                    <a:lumMod val="75000"/>
                    <a:lumOff val="25000"/>
                  </a:schemeClr>
                </a:solidFill>
              </a:rPr>
              <a:t>An opportunity to explore alignment of standards at collection and variable level, with reference to the use cases provided by the pilots.</a:t>
            </a:r>
          </a:p>
          <a:p>
            <a:pPr marL="342900" indent="-342900">
              <a:spcAft>
                <a:spcPts val="600"/>
              </a:spcAft>
              <a:buFont typeface="Wingdings" charset="2"/>
              <a:buChar char="§"/>
            </a:pPr>
            <a:r>
              <a:rPr lang="en-US" sz="2000" b="1" dirty="0" smtClean="0">
                <a:solidFill>
                  <a:schemeClr val="tx1">
                    <a:lumMod val="75000"/>
                    <a:lumOff val="25000"/>
                  </a:schemeClr>
                </a:solidFill>
              </a:rPr>
              <a:t>A pilot for a process of working between standards and pilots/case studies.</a:t>
            </a:r>
          </a:p>
          <a:p>
            <a:pPr marL="342900" indent="-342900">
              <a:spcAft>
                <a:spcPts val="600"/>
              </a:spcAft>
              <a:buFont typeface="Wingdings" charset="2"/>
              <a:buChar char="§"/>
            </a:pPr>
            <a:endParaRPr lang="en-US" sz="2000" b="1"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Issues in the Discovery, Assessment and</a:t>
            </a:r>
          </a:p>
          <a:p>
            <a:pPr lvl="0" algn="ctr"/>
            <a:r>
              <a:rPr lang="en-US" sz="2800" b="1" kern="0" dirty="0" smtClean="0">
                <a:solidFill>
                  <a:srgbClr val="1F497D"/>
                </a:solidFill>
              </a:rPr>
              <a:t>Reuse of Datasets in Interdisciplinary Research</a:t>
            </a:r>
            <a:endParaRPr lang="en-US" sz="2800" b="1" kern="0" dirty="0" smtClean="0">
              <a:solidFill>
                <a:srgbClr val="1F497D"/>
              </a:solidFill>
            </a:endParaRPr>
          </a:p>
        </p:txBody>
      </p:sp>
      <p:sp>
        <p:nvSpPr>
          <p:cNvPr id="11" name="TextBox 10"/>
          <p:cNvSpPr txBox="1"/>
          <p:nvPr/>
        </p:nvSpPr>
        <p:spPr>
          <a:xfrm>
            <a:off x="-2" y="1545030"/>
            <a:ext cx="9144001" cy="4632037"/>
          </a:xfrm>
          <a:prstGeom prst="rect">
            <a:avLst/>
          </a:prstGeom>
          <a:noFill/>
        </p:spPr>
        <p:txBody>
          <a:bodyPr wrap="square" rtlCol="0">
            <a:spAutoFit/>
          </a:bodyPr>
          <a:lstStyle/>
          <a:p>
            <a:pPr marL="342900" indent="-342900">
              <a:spcAft>
                <a:spcPts val="600"/>
              </a:spcAft>
              <a:buFont typeface="Wingdings" charset="2"/>
              <a:buChar char="§"/>
            </a:pPr>
            <a:r>
              <a:rPr lang="en-US" sz="2000" dirty="0" smtClean="0">
                <a:solidFill>
                  <a:schemeClr val="tx1">
                    <a:lumMod val="75000"/>
                    <a:lumOff val="25000"/>
                  </a:schemeClr>
                </a:solidFill>
              </a:rPr>
              <a:t>Not </a:t>
            </a:r>
            <a:r>
              <a:rPr lang="en-US" sz="2000" dirty="0" smtClean="0">
                <a:solidFill>
                  <a:schemeClr val="tx1">
                    <a:lumMod val="75000"/>
                    <a:lumOff val="25000"/>
                  </a:schemeClr>
                </a:solidFill>
              </a:rPr>
              <a:t>precise, detailed, fine grained </a:t>
            </a:r>
            <a:r>
              <a:rPr lang="en-US" sz="2000" dirty="0" smtClean="0">
                <a:solidFill>
                  <a:schemeClr val="tx1">
                    <a:lumMod val="75000"/>
                    <a:lumOff val="25000"/>
                  </a:schemeClr>
                </a:solidFill>
              </a:rPr>
              <a:t>enough:</a:t>
            </a:r>
          </a:p>
          <a:p>
            <a:pPr marL="800100" lvl="1" indent="-342900">
              <a:spcAft>
                <a:spcPts val="600"/>
              </a:spcAft>
              <a:buFont typeface="Wingdings" charset="2"/>
              <a:buChar char="§"/>
            </a:pPr>
            <a:r>
              <a:rPr lang="en-US" sz="2000" dirty="0" smtClean="0">
                <a:solidFill>
                  <a:schemeClr val="tx1">
                    <a:lumMod val="75000"/>
                    <a:lumOff val="25000"/>
                  </a:schemeClr>
                </a:solidFill>
              </a:rPr>
              <a:t>General, abstract </a:t>
            </a:r>
            <a:r>
              <a:rPr lang="en-US" sz="2000" dirty="0" smtClean="0">
                <a:solidFill>
                  <a:schemeClr val="tx1">
                    <a:lumMod val="75000"/>
                    <a:lumOff val="25000"/>
                  </a:schemeClr>
                </a:solidFill>
              </a:rPr>
              <a:t>keywords, subject </a:t>
            </a:r>
            <a:r>
              <a:rPr lang="en-US" sz="2000" dirty="0" smtClean="0">
                <a:solidFill>
                  <a:schemeClr val="tx1">
                    <a:lumMod val="75000"/>
                    <a:lumOff val="25000"/>
                  </a:schemeClr>
                </a:solidFill>
              </a:rPr>
              <a:t>headings</a:t>
            </a:r>
          </a:p>
          <a:p>
            <a:pPr marL="800100" lvl="1" indent="-342900">
              <a:spcAft>
                <a:spcPts val="600"/>
              </a:spcAft>
              <a:buFont typeface="Wingdings" charset="2"/>
              <a:buChar char="§"/>
            </a:pPr>
            <a:r>
              <a:rPr lang="en-US" sz="2000" dirty="0" smtClean="0">
                <a:solidFill>
                  <a:schemeClr val="tx1">
                    <a:lumMod val="75000"/>
                    <a:lumOff val="25000"/>
                  </a:schemeClr>
                </a:solidFill>
              </a:rPr>
              <a:t>N</a:t>
            </a:r>
            <a:r>
              <a:rPr lang="en-US" sz="2000" dirty="0" smtClean="0">
                <a:solidFill>
                  <a:schemeClr val="tx1">
                    <a:lumMod val="75000"/>
                    <a:lumOff val="25000"/>
                  </a:schemeClr>
                </a:solidFill>
              </a:rPr>
              <a:t>ot </a:t>
            </a:r>
            <a:r>
              <a:rPr lang="en-US" sz="2000" dirty="0" smtClean="0">
                <a:solidFill>
                  <a:schemeClr val="tx1">
                    <a:lumMod val="75000"/>
                    <a:lumOff val="25000"/>
                  </a:schemeClr>
                </a:solidFill>
              </a:rPr>
              <a:t>tied to a well-governed </a:t>
            </a:r>
            <a:r>
              <a:rPr lang="en-US" sz="2000" dirty="0" smtClean="0">
                <a:solidFill>
                  <a:schemeClr val="tx1">
                    <a:lumMod val="75000"/>
                    <a:lumOff val="25000"/>
                  </a:schemeClr>
                </a:solidFill>
              </a:rPr>
              <a:t>terminology</a:t>
            </a:r>
          </a:p>
          <a:p>
            <a:pPr marL="800100" lvl="1" indent="-342900">
              <a:spcAft>
                <a:spcPts val="600"/>
              </a:spcAft>
              <a:buFont typeface="Wingdings" charset="2"/>
              <a:buChar char="§"/>
            </a:pPr>
            <a:r>
              <a:rPr lang="en-US" sz="2000" dirty="0" smtClean="0">
                <a:solidFill>
                  <a:schemeClr val="tx1">
                    <a:lumMod val="75000"/>
                    <a:lumOff val="25000"/>
                  </a:schemeClr>
                </a:solidFill>
              </a:rPr>
              <a:t>Often remote from concepts describing the variables / attributes themselves</a:t>
            </a:r>
          </a:p>
          <a:p>
            <a:pPr marL="342900" indent="-342900">
              <a:spcAft>
                <a:spcPts val="600"/>
              </a:spcAft>
              <a:buFont typeface="Wingdings" charset="2"/>
              <a:buChar char="§"/>
            </a:pPr>
            <a:r>
              <a:rPr lang="en-US" sz="2000" dirty="0" smtClean="0">
                <a:solidFill>
                  <a:schemeClr val="tx1">
                    <a:lumMod val="75000"/>
                    <a:lumOff val="25000"/>
                  </a:schemeClr>
                </a:solidFill>
              </a:rPr>
              <a:t>Not </a:t>
            </a:r>
            <a:r>
              <a:rPr lang="en-US" sz="2000" dirty="0" err="1" smtClean="0">
                <a:solidFill>
                  <a:schemeClr val="tx1">
                    <a:lumMod val="75000"/>
                    <a:lumOff val="25000"/>
                  </a:schemeClr>
                </a:solidFill>
              </a:rPr>
              <a:t>processable</a:t>
            </a:r>
            <a:r>
              <a:rPr lang="en-US" sz="2000" dirty="0" smtClean="0">
                <a:solidFill>
                  <a:schemeClr val="tx1">
                    <a:lumMod val="75000"/>
                    <a:lumOff val="25000"/>
                  </a:schemeClr>
                </a:solidFill>
              </a:rPr>
              <a:t> by</a:t>
            </a:r>
            <a:r>
              <a:rPr lang="en-US" sz="2000" dirty="0" smtClean="0">
                <a:solidFill>
                  <a:schemeClr val="tx1">
                    <a:lumMod val="75000"/>
                    <a:lumOff val="25000"/>
                  </a:schemeClr>
                </a:solidFill>
              </a:rPr>
              <a:t> machines:</a:t>
            </a:r>
            <a:endParaRPr lang="en-US" sz="2000" dirty="0" smtClean="0">
              <a:solidFill>
                <a:schemeClr val="tx1">
                  <a:lumMod val="75000"/>
                  <a:lumOff val="25000"/>
                </a:schemeClr>
              </a:solidFill>
            </a:endParaRPr>
          </a:p>
          <a:p>
            <a:pPr marL="800100" lvl="1" indent="-342900">
              <a:spcAft>
                <a:spcPts val="600"/>
              </a:spcAft>
              <a:buFont typeface="Wingdings" charset="2"/>
              <a:buChar char="§"/>
            </a:pPr>
            <a:r>
              <a:rPr lang="en-US" sz="2000" dirty="0" smtClean="0">
                <a:solidFill>
                  <a:schemeClr val="tx1">
                    <a:lumMod val="75000"/>
                    <a:lumOff val="25000"/>
                  </a:schemeClr>
                </a:solidFill>
              </a:rPr>
              <a:t>Link from metadata to data often obscured by an intermediate</a:t>
            </a:r>
            <a:r>
              <a:rPr lang="en-US" sz="2000" dirty="0" smtClean="0">
                <a:solidFill>
                  <a:schemeClr val="tx1">
                    <a:lumMod val="75000"/>
                    <a:lumOff val="25000"/>
                  </a:schemeClr>
                </a:solidFill>
              </a:rPr>
              <a:t> landing page</a:t>
            </a:r>
          </a:p>
          <a:p>
            <a:pPr marL="800100" lvl="1" indent="-342900">
              <a:spcAft>
                <a:spcPts val="600"/>
              </a:spcAft>
              <a:buFont typeface="Wingdings" charset="2"/>
              <a:buChar char="§"/>
            </a:pPr>
            <a:r>
              <a:rPr lang="en-US" sz="2000" dirty="0" smtClean="0">
                <a:solidFill>
                  <a:schemeClr val="tx1">
                    <a:lumMod val="75000"/>
                    <a:lumOff val="25000"/>
                  </a:schemeClr>
                </a:solidFill>
              </a:rPr>
              <a:t>Variables themselves inaccessible or inconsistently described</a:t>
            </a:r>
          </a:p>
          <a:p>
            <a:pPr marL="342900" indent="-342900">
              <a:spcAft>
                <a:spcPts val="600"/>
              </a:spcAft>
              <a:buFont typeface="Wingdings" charset="2"/>
              <a:buChar char="§"/>
            </a:pPr>
            <a:endParaRPr lang="en-US" sz="2000" b="1"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Possible Solutions for </a:t>
            </a:r>
          </a:p>
          <a:p>
            <a:pPr lvl="0" algn="ctr"/>
            <a:r>
              <a:rPr lang="en-US" sz="2800" b="1" kern="0" dirty="0" smtClean="0">
                <a:solidFill>
                  <a:srgbClr val="1F497D"/>
                </a:solidFill>
              </a:rPr>
              <a:t>Interdisciplinary Research</a:t>
            </a:r>
            <a:endParaRPr lang="en-US" sz="2800" b="1" kern="0" dirty="0" smtClean="0">
              <a:solidFill>
                <a:srgbClr val="1F497D"/>
              </a:solidFill>
            </a:endParaRPr>
          </a:p>
        </p:txBody>
      </p:sp>
      <p:sp>
        <p:nvSpPr>
          <p:cNvPr id="11" name="TextBox 10"/>
          <p:cNvSpPr txBox="1"/>
          <p:nvPr/>
        </p:nvSpPr>
        <p:spPr>
          <a:xfrm>
            <a:off x="-2" y="1545030"/>
            <a:ext cx="9144001" cy="4555093"/>
          </a:xfrm>
          <a:prstGeom prst="rect">
            <a:avLst/>
          </a:prstGeom>
          <a:noFill/>
        </p:spPr>
        <p:txBody>
          <a:bodyPr wrap="square" rtlCol="0">
            <a:spAutoFit/>
          </a:bodyPr>
          <a:lstStyle/>
          <a:p>
            <a:pPr marL="342900" indent="-342900">
              <a:spcAft>
                <a:spcPts val="600"/>
              </a:spcAft>
              <a:buFont typeface="Wingdings" charset="2"/>
              <a:buChar char="§"/>
            </a:pPr>
            <a:r>
              <a:rPr lang="en-US" sz="2000" dirty="0" smtClean="0">
                <a:solidFill>
                  <a:schemeClr val="tx1">
                    <a:lumMod val="75000"/>
                    <a:lumOff val="25000"/>
                  </a:schemeClr>
                </a:solidFill>
              </a:rPr>
              <a:t>Richer metadata and more </a:t>
            </a:r>
            <a:r>
              <a:rPr lang="en-US" sz="2000" dirty="0" smtClean="0">
                <a:solidFill>
                  <a:schemeClr val="tx1">
                    <a:lumMod val="75000"/>
                    <a:lumOff val="25000"/>
                  </a:schemeClr>
                </a:solidFill>
              </a:rPr>
              <a:t>precise semantics with</a:t>
            </a:r>
            <a:r>
              <a:rPr lang="en-US" sz="2000" dirty="0" smtClean="0">
                <a:solidFill>
                  <a:schemeClr val="tx1">
                    <a:lumMod val="75000"/>
                    <a:lumOff val="25000"/>
                  </a:schemeClr>
                </a:solidFill>
              </a:rPr>
              <a:t> fields for</a:t>
            </a:r>
          </a:p>
          <a:p>
            <a:pPr marL="800100" lvl="1" indent="-342900">
              <a:spcAft>
                <a:spcPts val="600"/>
              </a:spcAft>
              <a:buFont typeface="Wingdings" charset="2"/>
              <a:buChar char="§"/>
            </a:pPr>
            <a:r>
              <a:rPr lang="en-US" sz="2000" dirty="0" smtClean="0">
                <a:solidFill>
                  <a:schemeClr val="tx1">
                    <a:lumMod val="75000"/>
                    <a:lumOff val="25000"/>
                  </a:schemeClr>
                </a:solidFill>
              </a:rPr>
              <a:t>variables, properties or dimensions reported in the dataset </a:t>
            </a:r>
          </a:p>
          <a:p>
            <a:pPr marL="800100" lvl="1" indent="-342900">
              <a:spcAft>
                <a:spcPts val="600"/>
              </a:spcAft>
              <a:buFont typeface="Wingdings" charset="2"/>
              <a:buChar char="§"/>
            </a:pPr>
            <a:r>
              <a:rPr lang="en-US" sz="2000" dirty="0" smtClean="0">
                <a:solidFill>
                  <a:schemeClr val="tx1">
                    <a:lumMod val="75000"/>
                    <a:lumOff val="25000"/>
                  </a:schemeClr>
                </a:solidFill>
              </a:rPr>
              <a:t>the target entity or population that a dataset describes </a:t>
            </a:r>
          </a:p>
          <a:p>
            <a:pPr marL="800100" lvl="1" indent="-342900">
              <a:spcAft>
                <a:spcPts val="600"/>
              </a:spcAft>
              <a:buFont typeface="Wingdings" charset="2"/>
              <a:buChar char="§"/>
            </a:pPr>
            <a:r>
              <a:rPr lang="en-US" sz="2000" dirty="0" smtClean="0">
                <a:solidFill>
                  <a:schemeClr val="tx1">
                    <a:lumMod val="75000"/>
                    <a:lumOff val="25000"/>
                  </a:schemeClr>
                </a:solidFill>
              </a:rPr>
              <a:t>the </a:t>
            </a:r>
            <a:r>
              <a:rPr lang="en-US" sz="2000" dirty="0" err="1" smtClean="0">
                <a:solidFill>
                  <a:schemeClr val="tx1">
                    <a:lumMod val="75000"/>
                    <a:lumOff val="25000"/>
                  </a:schemeClr>
                </a:solidFill>
              </a:rPr>
              <a:t>sample(s</a:t>
            </a:r>
            <a:r>
              <a:rPr lang="en-US" sz="2000" dirty="0" smtClean="0">
                <a:solidFill>
                  <a:schemeClr val="tx1">
                    <a:lumMod val="75000"/>
                    <a:lumOff val="25000"/>
                  </a:schemeClr>
                </a:solidFill>
              </a:rPr>
              <a:t>) of that entity used in the specific investigation</a:t>
            </a:r>
          </a:p>
          <a:p>
            <a:pPr marL="800100" lvl="1" indent="-342900">
              <a:spcAft>
                <a:spcPts val="600"/>
              </a:spcAft>
              <a:buFont typeface="Wingdings" charset="2"/>
              <a:buChar char="§"/>
            </a:pPr>
            <a:r>
              <a:rPr lang="en-US" sz="2000" dirty="0" smtClean="0">
                <a:solidFill>
                  <a:schemeClr val="tx1">
                    <a:lumMod val="75000"/>
                    <a:lumOff val="25000"/>
                  </a:schemeClr>
                </a:solidFill>
              </a:rPr>
              <a:t>provide summary statistics to indicate thematic, </a:t>
            </a:r>
            <a:r>
              <a:rPr lang="en-US" sz="2000" dirty="0" smtClean="0">
                <a:solidFill>
                  <a:schemeClr val="tx1">
                    <a:lumMod val="75000"/>
                    <a:lumOff val="25000"/>
                  </a:schemeClr>
                </a:solidFill>
              </a:rPr>
              <a:t>geographic</a:t>
            </a:r>
          </a:p>
          <a:p>
            <a:pPr marL="342900" indent="-342900">
              <a:spcAft>
                <a:spcPts val="600"/>
              </a:spcAft>
              <a:buFont typeface="Wingdings" charset="2"/>
              <a:buChar char="§"/>
            </a:pPr>
            <a:r>
              <a:rPr lang="en-US" sz="2000" dirty="0" smtClean="0">
                <a:solidFill>
                  <a:schemeClr val="tx1">
                    <a:lumMod val="75000"/>
                    <a:lumOff val="25000"/>
                  </a:schemeClr>
                </a:solidFill>
              </a:rPr>
              <a:t>Challenging of surfacing this detail in standards that describe dataset / collection level attributes.</a:t>
            </a:r>
          </a:p>
          <a:p>
            <a:pPr marL="342900" indent="-342900">
              <a:spcAft>
                <a:spcPts val="600"/>
              </a:spcAft>
              <a:buFont typeface="Wingdings" charset="2"/>
              <a:buChar char="§"/>
            </a:pPr>
            <a:r>
              <a:rPr lang="en-US" sz="2000" dirty="0" smtClean="0">
                <a:solidFill>
                  <a:schemeClr val="tx1">
                    <a:lumMod val="75000"/>
                    <a:lumOff val="25000"/>
                  </a:schemeClr>
                </a:solidFill>
              </a:rPr>
              <a:t>Case study of DDI and DCAT?  </a:t>
            </a:r>
            <a:endParaRPr lang="en-US" sz="2000" b="1"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Metadata Specifications</a:t>
            </a:r>
          </a:p>
          <a:p>
            <a:pPr lvl="0" algn="ctr"/>
            <a:r>
              <a:rPr lang="en-US" sz="2800" b="1" kern="0" dirty="0" smtClean="0">
                <a:solidFill>
                  <a:srgbClr val="1F497D"/>
                </a:solidFill>
              </a:rPr>
              <a:t>and Standards Examined</a:t>
            </a:r>
            <a:endParaRPr lang="en-US" sz="2800" b="1" kern="0" dirty="0" smtClean="0">
              <a:solidFill>
                <a:srgbClr val="1F497D"/>
              </a:solidFill>
            </a:endParaRPr>
          </a:p>
        </p:txBody>
      </p:sp>
      <p:sp>
        <p:nvSpPr>
          <p:cNvPr id="11" name="TextBox 10"/>
          <p:cNvSpPr txBox="1"/>
          <p:nvPr/>
        </p:nvSpPr>
        <p:spPr>
          <a:xfrm>
            <a:off x="-2" y="1545030"/>
            <a:ext cx="9144001" cy="5016758"/>
          </a:xfrm>
          <a:prstGeom prst="rect">
            <a:avLst/>
          </a:prstGeom>
          <a:noFill/>
        </p:spPr>
        <p:txBody>
          <a:bodyPr wrap="square" rtlCol="0">
            <a:spAutoFit/>
          </a:bodyPr>
          <a:lstStyle/>
          <a:p>
            <a:pPr marL="365125" indent="-365125" fontAlgn="base">
              <a:buFont typeface="Wingdings" charset="2"/>
              <a:buChar char="§"/>
            </a:pPr>
            <a:r>
              <a:rPr lang="en-US" sz="2000" dirty="0" smtClean="0"/>
              <a:t>Study- or collection-level: </a:t>
            </a:r>
            <a:r>
              <a:rPr lang="en-US" sz="2000" dirty="0" smtClean="0">
                <a:solidFill>
                  <a:srgbClr val="00B050"/>
                </a:solidFill>
              </a:rPr>
              <a:t>DCAT</a:t>
            </a:r>
            <a:r>
              <a:rPr lang="en-US" sz="2000" dirty="0" smtClean="0"/>
              <a:t>, </a:t>
            </a:r>
            <a:r>
              <a:rPr lang="en-US" sz="2000" dirty="0" smtClean="0">
                <a:solidFill>
                  <a:srgbClr val="00B050"/>
                </a:solidFill>
              </a:rPr>
              <a:t>Dublin Core</a:t>
            </a:r>
            <a:r>
              <a:rPr lang="en-US" sz="2000" dirty="0" smtClean="0"/>
              <a:t>, </a:t>
            </a:r>
            <a:r>
              <a:rPr lang="en-US" sz="2000" dirty="0" smtClean="0">
                <a:solidFill>
                  <a:srgbClr val="00B050"/>
                </a:solidFill>
              </a:rPr>
              <a:t>ISO 19115-1</a:t>
            </a:r>
            <a:r>
              <a:rPr lang="en-US" sz="2000" dirty="0" smtClean="0"/>
              <a:t>, </a:t>
            </a:r>
            <a:r>
              <a:rPr lang="en-US" sz="2000" dirty="0" smtClean="0">
                <a:solidFill>
                  <a:srgbClr val="00B050"/>
                </a:solidFill>
              </a:rPr>
              <a:t>CERIF</a:t>
            </a:r>
            <a:r>
              <a:rPr lang="en-US" sz="2000" dirty="0" smtClean="0"/>
              <a:t>, DDI 4, </a:t>
            </a:r>
            <a:r>
              <a:rPr lang="en-US" sz="2000" dirty="0" smtClean="0">
                <a:solidFill>
                  <a:schemeClr val="tx2">
                    <a:lumMod val="60000"/>
                    <a:lumOff val="40000"/>
                  </a:schemeClr>
                </a:solidFill>
              </a:rPr>
              <a:t>DISCO</a:t>
            </a:r>
            <a:r>
              <a:rPr lang="en-US" sz="2000" dirty="0" smtClean="0"/>
              <a:t>, </a:t>
            </a:r>
            <a:r>
              <a:rPr lang="en-US" sz="2000" dirty="0" smtClean="0">
                <a:solidFill>
                  <a:schemeClr val="tx2">
                    <a:lumMod val="60000"/>
                    <a:lumOff val="40000"/>
                  </a:schemeClr>
                </a:solidFill>
              </a:rPr>
              <a:t>DATS </a:t>
            </a:r>
          </a:p>
          <a:p>
            <a:pPr marL="365125" indent="-365125" fontAlgn="base">
              <a:buFont typeface="Wingdings" charset="2"/>
              <a:buChar char="§"/>
            </a:pPr>
            <a:r>
              <a:rPr lang="en-US" sz="2000" dirty="0" smtClean="0"/>
              <a:t>Variable and dimension level</a:t>
            </a:r>
          </a:p>
          <a:p>
            <a:pPr marL="822325" lvl="2" indent="-365125" fontAlgn="base">
              <a:buFont typeface="Wingdings" charset="2"/>
              <a:buChar char="§"/>
            </a:pPr>
            <a:r>
              <a:rPr lang="en-US" sz="2000" dirty="0" err="1" smtClean="0"/>
              <a:t>Microdata</a:t>
            </a:r>
            <a:r>
              <a:rPr lang="en-US" sz="2000" dirty="0" smtClean="0"/>
              <a:t>: DDI 4, </a:t>
            </a:r>
            <a:r>
              <a:rPr lang="en-US" sz="2000" dirty="0" smtClean="0">
                <a:solidFill>
                  <a:srgbClr val="00B050"/>
                </a:solidFill>
              </a:rPr>
              <a:t>W3C SSN</a:t>
            </a:r>
            <a:r>
              <a:rPr lang="en-US" sz="2000" dirty="0" smtClean="0"/>
              <a:t>, </a:t>
            </a:r>
            <a:r>
              <a:rPr lang="en-US" sz="2000" dirty="0" smtClean="0">
                <a:solidFill>
                  <a:schemeClr val="tx2">
                    <a:lumMod val="60000"/>
                    <a:lumOff val="40000"/>
                  </a:schemeClr>
                </a:solidFill>
              </a:rPr>
              <a:t>FHIR-HL7</a:t>
            </a:r>
            <a:r>
              <a:rPr lang="en-US" sz="2000" dirty="0" smtClean="0"/>
              <a:t>, </a:t>
            </a:r>
            <a:r>
              <a:rPr lang="en-US" sz="2000" dirty="0" smtClean="0">
                <a:solidFill>
                  <a:schemeClr val="tx2">
                    <a:lumMod val="60000"/>
                    <a:lumOff val="40000"/>
                  </a:schemeClr>
                </a:solidFill>
              </a:rPr>
              <a:t>CDISC</a:t>
            </a:r>
            <a:r>
              <a:rPr lang="en-US" sz="2000" dirty="0" smtClean="0"/>
              <a:t>, </a:t>
            </a:r>
            <a:r>
              <a:rPr lang="en-US" sz="2000" dirty="0" smtClean="0">
                <a:solidFill>
                  <a:schemeClr val="tx2">
                    <a:lumMod val="60000"/>
                    <a:lumOff val="40000"/>
                  </a:schemeClr>
                </a:solidFill>
              </a:rPr>
              <a:t>EML</a:t>
            </a:r>
            <a:r>
              <a:rPr lang="en-US" sz="2000" dirty="0" smtClean="0"/>
              <a:t>, </a:t>
            </a:r>
            <a:r>
              <a:rPr lang="en-US" sz="2000" dirty="0" err="1" smtClean="0">
                <a:solidFill>
                  <a:srgbClr val="00B050"/>
                </a:solidFill>
              </a:rPr>
              <a:t>SensorML</a:t>
            </a:r>
            <a:r>
              <a:rPr lang="en-US" sz="2000" dirty="0" smtClean="0"/>
              <a:t>, </a:t>
            </a:r>
            <a:r>
              <a:rPr lang="en-US" sz="2000" dirty="0" smtClean="0">
                <a:solidFill>
                  <a:srgbClr val="00B050"/>
                </a:solidFill>
              </a:rPr>
              <a:t>GSIM</a:t>
            </a:r>
            <a:r>
              <a:rPr lang="en-US" sz="2000" dirty="0" smtClean="0"/>
              <a:t>, </a:t>
            </a:r>
            <a:r>
              <a:rPr lang="en-US" sz="2000" dirty="0" smtClean="0">
                <a:solidFill>
                  <a:srgbClr val="00B050"/>
                </a:solidFill>
              </a:rPr>
              <a:t>ISO/IEC 11179</a:t>
            </a:r>
            <a:r>
              <a:rPr lang="en-US" sz="2000" dirty="0" smtClean="0"/>
              <a:t>, </a:t>
            </a:r>
            <a:r>
              <a:rPr lang="en-US" sz="2000" dirty="0" smtClean="0">
                <a:solidFill>
                  <a:srgbClr val="00B050"/>
                </a:solidFill>
              </a:rPr>
              <a:t>ISO/IEC 11404</a:t>
            </a:r>
          </a:p>
          <a:p>
            <a:pPr marL="822325" lvl="2" indent="-365125" fontAlgn="base">
              <a:buFont typeface="Wingdings" charset="2"/>
              <a:buChar char="§"/>
            </a:pPr>
            <a:r>
              <a:rPr lang="en-US" sz="2000" dirty="0" smtClean="0"/>
              <a:t>Aggregate data: </a:t>
            </a:r>
            <a:r>
              <a:rPr lang="en-US" sz="2000" dirty="0" smtClean="0">
                <a:solidFill>
                  <a:srgbClr val="00B050"/>
                </a:solidFill>
              </a:rPr>
              <a:t>W3C </a:t>
            </a:r>
            <a:r>
              <a:rPr lang="en-US" sz="2000" dirty="0" err="1" smtClean="0">
                <a:solidFill>
                  <a:srgbClr val="00B050"/>
                </a:solidFill>
              </a:rPr>
              <a:t>DataCube</a:t>
            </a:r>
            <a:r>
              <a:rPr lang="en-US" sz="2000" dirty="0" smtClean="0"/>
              <a:t>, </a:t>
            </a:r>
            <a:r>
              <a:rPr lang="en-US" sz="2000" dirty="0" smtClean="0">
                <a:solidFill>
                  <a:srgbClr val="00B050"/>
                </a:solidFill>
              </a:rPr>
              <a:t>ISO 19123</a:t>
            </a:r>
            <a:r>
              <a:rPr lang="en-US" sz="2000" dirty="0" smtClean="0"/>
              <a:t>, </a:t>
            </a:r>
            <a:r>
              <a:rPr lang="en-US" sz="2000" dirty="0" smtClean="0">
                <a:solidFill>
                  <a:schemeClr val="tx2">
                    <a:lumMod val="60000"/>
                    <a:lumOff val="40000"/>
                  </a:schemeClr>
                </a:solidFill>
              </a:rPr>
              <a:t>DATS</a:t>
            </a:r>
            <a:r>
              <a:rPr lang="en-US" sz="2000" dirty="0" smtClean="0"/>
              <a:t>, </a:t>
            </a:r>
            <a:r>
              <a:rPr lang="en-US" sz="2000" dirty="0" smtClean="0">
                <a:solidFill>
                  <a:schemeClr val="tx2">
                    <a:lumMod val="60000"/>
                    <a:lumOff val="40000"/>
                  </a:schemeClr>
                </a:solidFill>
              </a:rPr>
              <a:t>DDI</a:t>
            </a:r>
          </a:p>
          <a:p>
            <a:pPr marL="365125" indent="-365125" fontAlgn="base">
              <a:buFont typeface="Wingdings" charset="2"/>
              <a:buChar char="§"/>
            </a:pPr>
            <a:r>
              <a:rPr lang="en-US" sz="2000" dirty="0" smtClean="0"/>
              <a:t>Provenance: </a:t>
            </a:r>
            <a:r>
              <a:rPr lang="en-US" sz="2000" dirty="0" smtClean="0">
                <a:solidFill>
                  <a:srgbClr val="00B050"/>
                </a:solidFill>
              </a:rPr>
              <a:t>W3C PROV-O</a:t>
            </a:r>
            <a:r>
              <a:rPr lang="en-US" sz="2000" dirty="0" smtClean="0"/>
              <a:t>, </a:t>
            </a:r>
            <a:r>
              <a:rPr lang="en-US" sz="2000" dirty="0" smtClean="0">
                <a:solidFill>
                  <a:srgbClr val="00B050"/>
                </a:solidFill>
              </a:rPr>
              <a:t>ISO 19115-2</a:t>
            </a:r>
          </a:p>
          <a:p>
            <a:pPr marL="365125" indent="-365125" fontAlgn="base">
              <a:buFont typeface="Wingdings" charset="2"/>
              <a:buChar char="§"/>
            </a:pPr>
            <a:r>
              <a:rPr lang="en-US" sz="2000" dirty="0" smtClean="0"/>
              <a:t>Workflows/data transformation: DDI 4</a:t>
            </a:r>
          </a:p>
          <a:p>
            <a:pPr marL="365125" indent="-365125" fontAlgn="base">
              <a:buFont typeface="Wingdings" charset="2"/>
              <a:buChar char="§"/>
            </a:pPr>
            <a:r>
              <a:rPr lang="en-US" sz="2000" b="1" dirty="0" smtClean="0"/>
              <a:t>Some of these standards are focused on the data within a </a:t>
            </a:r>
            <a:r>
              <a:rPr lang="en-US" sz="2000" b="1" dirty="0" smtClean="0">
                <a:solidFill>
                  <a:schemeClr val="tx2">
                    <a:lumMod val="60000"/>
                    <a:lumOff val="40000"/>
                  </a:schemeClr>
                </a:solidFill>
              </a:rPr>
              <a:t>particular discipline or domain</a:t>
            </a:r>
            <a:r>
              <a:rPr lang="en-US" sz="2000" b="1" dirty="0" smtClean="0"/>
              <a:t>. Others are more </a:t>
            </a:r>
            <a:r>
              <a:rPr lang="en-US" sz="2000" b="1" dirty="0" smtClean="0">
                <a:solidFill>
                  <a:srgbClr val="00B050"/>
                </a:solidFill>
              </a:rPr>
              <a:t>general in scope</a:t>
            </a:r>
            <a:r>
              <a:rPr lang="en-US" sz="2000" b="1" dirty="0" smtClean="0"/>
              <a:t>.</a:t>
            </a:r>
          </a:p>
          <a:p>
            <a:pPr marL="365125" indent="-365125">
              <a:spcAft>
                <a:spcPts val="600"/>
              </a:spcAft>
              <a:buFont typeface="Wingdings" charset="2"/>
              <a:buChar char="§"/>
            </a:pPr>
            <a:endParaRPr lang="en-US" sz="2000" b="1" dirty="0" smtClean="0">
              <a:solidFill>
                <a:schemeClr val="tx1">
                  <a:lumMod val="75000"/>
                  <a:lumOff val="25000"/>
                </a:schemeClr>
              </a:solidFill>
            </a:endParaRPr>
          </a:p>
          <a:p>
            <a:pPr marL="365125" indent="-365125">
              <a:spcAft>
                <a:spcPts val="600"/>
              </a:spcAft>
              <a:buFont typeface="Wingdings" charset="2"/>
              <a:buChar char="§"/>
            </a:pPr>
            <a:endParaRPr lang="en-US" sz="2000" dirty="0" smtClean="0">
              <a:solidFill>
                <a:schemeClr val="tx1">
                  <a:lumMod val="75000"/>
                  <a:lumOff val="25000"/>
                </a:schemeClr>
              </a:solidFill>
            </a:endParaRPr>
          </a:p>
          <a:p>
            <a:pPr marL="365125" indent="-365125">
              <a:spcAft>
                <a:spcPts val="600"/>
              </a:spcAft>
              <a:buFont typeface="Wingdings" charset="2"/>
              <a:buChar char="§"/>
            </a:pPr>
            <a:endParaRPr lang="en-US" sz="2000" dirty="0" smtClean="0">
              <a:solidFill>
                <a:schemeClr val="tx1">
                  <a:lumMod val="75000"/>
                  <a:lumOff val="25000"/>
                </a:schemeClr>
              </a:solidFill>
            </a:endParaRPr>
          </a:p>
          <a:p>
            <a:pPr marL="365125" lvl="1" indent="-365125">
              <a:spcAft>
                <a:spcPts val="600"/>
              </a:spcAft>
              <a:buFont typeface="Wingdings" charset="2"/>
              <a:buChar char="§"/>
            </a:pPr>
            <a:endParaRPr lang="en-US" sz="2000" dirty="0" smtClean="0">
              <a:solidFill>
                <a:schemeClr val="tx1">
                  <a:lumMod val="75000"/>
                  <a:lumOff val="25000"/>
                </a:schemeClr>
              </a:solidFill>
            </a:endParaRPr>
          </a:p>
          <a:p>
            <a:pPr marL="365125" lvl="1" indent="-365125">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Summary of Relation of</a:t>
            </a:r>
            <a:r>
              <a:rPr lang="en-US" sz="2800" b="1" kern="0" dirty="0" smtClean="0">
                <a:solidFill>
                  <a:srgbClr val="1F497D"/>
                </a:solidFill>
              </a:rPr>
              <a:t/>
            </a:r>
            <a:br>
              <a:rPr lang="en-US" sz="2800" b="1" kern="0" dirty="0" smtClean="0">
                <a:solidFill>
                  <a:srgbClr val="1F497D"/>
                </a:solidFill>
              </a:rPr>
            </a:br>
            <a:r>
              <a:rPr lang="en-US" sz="2800" b="1" kern="0" dirty="0" smtClean="0">
                <a:solidFill>
                  <a:srgbClr val="1F497D"/>
                </a:solidFill>
              </a:rPr>
              <a:t>Surveyed Metadata </a:t>
            </a:r>
            <a:r>
              <a:rPr lang="en-US" sz="2800" b="1" kern="0" dirty="0" smtClean="0">
                <a:solidFill>
                  <a:srgbClr val="1F497D"/>
                </a:solidFill>
              </a:rPr>
              <a:t>Standards</a:t>
            </a:r>
            <a:endParaRPr lang="en-US" sz="2800" b="1" kern="0" dirty="0" smtClean="0">
              <a:solidFill>
                <a:srgbClr val="1F497D"/>
              </a:solidFill>
            </a:endParaRPr>
          </a:p>
        </p:txBody>
      </p:sp>
      <p:pic>
        <p:nvPicPr>
          <p:cNvPr id="8" name="Picture 2" descr="https://lh5.googleusercontent.com/zRYiOMSAL3IAFhig8iZ3pQjcsHXkyhb5sb2mUUXP5Q-6R63-LDkoyrgen7vVTrU_T_fc_8MZcVt4S8UHxp4HhFbd1RgV9Rs1hHE3gSJQJQxXpUb7Gg6a_qLEb4Q3pWU-OQ"/>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61817"/>
            <a:ext cx="9148349" cy="515164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Classification of the</a:t>
            </a:r>
            <a:br>
              <a:rPr lang="en-US" sz="2800" b="1" kern="0" dirty="0" smtClean="0">
                <a:solidFill>
                  <a:srgbClr val="1F497D"/>
                </a:solidFill>
              </a:rPr>
            </a:br>
            <a:r>
              <a:rPr lang="en-US" sz="2800" b="1" kern="0" dirty="0" smtClean="0">
                <a:solidFill>
                  <a:srgbClr val="1F497D"/>
                </a:solidFill>
              </a:rPr>
              <a:t>Technical Specifications</a:t>
            </a:r>
            <a:endParaRPr lang="en-US" sz="2800" b="1" kern="0" dirty="0" smtClean="0">
              <a:solidFill>
                <a:srgbClr val="1F497D"/>
              </a:solidFill>
            </a:endParaRPr>
          </a:p>
        </p:txBody>
      </p:sp>
      <p:graphicFrame>
        <p:nvGraphicFramePr>
          <p:cNvPr id="5"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7366642"/>
              </p:ext>
            </p:extLst>
          </p:nvPr>
        </p:nvGraphicFramePr>
        <p:xfrm>
          <a:off x="467544" y="1444343"/>
          <a:ext cx="7920882" cy="5336210"/>
        </p:xfrm>
        <a:graphic>
          <a:graphicData uri="http://schemas.openxmlformats.org/drawingml/2006/table">
            <a:tbl>
              <a:tblPr firstRow="1" firstCol="1" bandRow="1">
                <a:tableStyleId>{5C22544A-7EE6-4342-B048-85BDC9FD1C3A}</a:tableStyleId>
              </a:tblPr>
              <a:tblGrid>
                <a:gridCol w="1320147"/>
                <a:gridCol w="1320147"/>
                <a:gridCol w="1320147"/>
                <a:gridCol w="1320147"/>
                <a:gridCol w="1320147"/>
                <a:gridCol w="1320147"/>
              </a:tblGrid>
              <a:tr h="252696">
                <a:tc>
                  <a:txBody>
                    <a:bodyPr/>
                    <a:lstStyle/>
                    <a:p>
                      <a:pPr>
                        <a:lnSpc>
                          <a:spcPct val="115000"/>
                        </a:lnSpc>
                      </a:pPr>
                      <a:endParaRPr lang="en-US" sz="1000" dirty="0">
                        <a:effectLst/>
                        <a:latin typeface="Calibri"/>
                      </a:endParaRPr>
                    </a:p>
                  </a:txBody>
                  <a:tcPr marL="62163" marR="93244" marT="43514" marB="43514"/>
                </a:tc>
                <a:tc>
                  <a:txBody>
                    <a:bodyPr/>
                    <a:lstStyle/>
                    <a:p>
                      <a:pPr>
                        <a:lnSpc>
                          <a:spcPct val="115000"/>
                        </a:lnSpc>
                        <a:spcAft>
                          <a:spcPts val="0"/>
                        </a:spcAft>
                      </a:pPr>
                      <a:r>
                        <a:rPr lang="en-US" sz="1000">
                          <a:effectLst/>
                        </a:rPr>
                        <a:t>Technology</a:t>
                      </a:r>
                      <a:endParaRPr lang="en-US" sz="1000">
                        <a:effectLst/>
                        <a:latin typeface="Calibri"/>
                        <a:ea typeface="Calibri"/>
                        <a:cs typeface="Times New Roman"/>
                      </a:endParaRPr>
                    </a:p>
                  </a:txBody>
                  <a:tcPr marL="62163" marR="93244" marT="43514" marB="43514"/>
                </a:tc>
                <a:tc>
                  <a:txBody>
                    <a:bodyPr/>
                    <a:lstStyle/>
                    <a:p>
                      <a:pPr>
                        <a:lnSpc>
                          <a:spcPct val="115000"/>
                        </a:lnSpc>
                        <a:spcAft>
                          <a:spcPts val="0"/>
                        </a:spcAft>
                      </a:pPr>
                      <a:r>
                        <a:rPr lang="en-US" sz="1000">
                          <a:effectLst/>
                        </a:rPr>
                        <a:t>Governance</a:t>
                      </a:r>
                      <a:endParaRPr lang="en-US" sz="1000">
                        <a:effectLst/>
                        <a:latin typeface="Calibri"/>
                        <a:ea typeface="Calibri"/>
                        <a:cs typeface="Times New Roman"/>
                      </a:endParaRPr>
                    </a:p>
                  </a:txBody>
                  <a:tcPr marL="62163" marR="93244" marT="43514" marB="43514"/>
                </a:tc>
                <a:tc>
                  <a:txBody>
                    <a:bodyPr/>
                    <a:lstStyle/>
                    <a:p>
                      <a:pPr>
                        <a:lnSpc>
                          <a:spcPct val="115000"/>
                        </a:lnSpc>
                        <a:spcAft>
                          <a:spcPts val="0"/>
                        </a:spcAft>
                      </a:pPr>
                      <a:r>
                        <a:rPr lang="en-US" sz="1000">
                          <a:effectLst/>
                        </a:rPr>
                        <a:t>License</a:t>
                      </a:r>
                      <a:endParaRPr lang="en-US" sz="1000">
                        <a:effectLst/>
                        <a:latin typeface="Calibri"/>
                        <a:ea typeface="Calibri"/>
                        <a:cs typeface="Times New Roman"/>
                      </a:endParaRPr>
                    </a:p>
                  </a:txBody>
                  <a:tcPr marL="62163" marR="93244" marT="43514" marB="43514"/>
                </a:tc>
                <a:tc>
                  <a:txBody>
                    <a:bodyPr/>
                    <a:lstStyle/>
                    <a:p>
                      <a:pPr>
                        <a:lnSpc>
                          <a:spcPct val="115000"/>
                        </a:lnSpc>
                        <a:spcAft>
                          <a:spcPts val="0"/>
                        </a:spcAft>
                      </a:pPr>
                      <a:r>
                        <a:rPr lang="en-US" sz="1000">
                          <a:effectLst/>
                        </a:rPr>
                        <a:t>User community</a:t>
                      </a:r>
                      <a:endParaRPr lang="en-US" sz="1000">
                        <a:effectLst/>
                        <a:latin typeface="Calibri"/>
                        <a:ea typeface="Calibri"/>
                        <a:cs typeface="Times New Roman"/>
                      </a:endParaRPr>
                    </a:p>
                  </a:txBody>
                  <a:tcPr marL="62163" marR="93244" marT="43514" marB="43514"/>
                </a:tc>
                <a:tc>
                  <a:txBody>
                    <a:bodyPr/>
                    <a:lstStyle/>
                    <a:p>
                      <a:pPr>
                        <a:lnSpc>
                          <a:spcPct val="115000"/>
                        </a:lnSpc>
                        <a:spcAft>
                          <a:spcPts val="0"/>
                        </a:spcAft>
                      </a:pPr>
                      <a:r>
                        <a:rPr lang="en-US" sz="1000">
                          <a:effectLst/>
                        </a:rPr>
                        <a:t>Where used</a:t>
                      </a:r>
                      <a:endParaRPr lang="en-US" sz="1000">
                        <a:effectLst/>
                        <a:latin typeface="Calibri"/>
                        <a:ea typeface="Calibri"/>
                        <a:cs typeface="Times New Roman"/>
                      </a:endParaRPr>
                    </a:p>
                  </a:txBody>
                  <a:tcPr marL="62163" marR="93244" marT="43514" marB="43514"/>
                </a:tc>
              </a:tr>
              <a:tr h="407340">
                <a:tc>
                  <a:txBody>
                    <a:bodyPr/>
                    <a:lstStyle/>
                    <a:p>
                      <a:pPr>
                        <a:lnSpc>
                          <a:spcPct val="115000"/>
                        </a:lnSpc>
                        <a:spcAft>
                          <a:spcPts val="0"/>
                        </a:spcAft>
                      </a:pPr>
                      <a:r>
                        <a:rPr lang="en-US" sz="1000" dirty="0">
                          <a:effectLst/>
                        </a:rPr>
                        <a:t>CERIF</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E-E-R, DBMS</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euroCRIS</a:t>
                      </a:r>
                      <a:endParaRPr lang="en-US" sz="1000">
                        <a:effectLst/>
                        <a:latin typeface="Calibri"/>
                        <a:ea typeface="Calibri"/>
                        <a:cs typeface="Times New Roman"/>
                      </a:endParaRPr>
                    </a:p>
                  </a:txBody>
                  <a:tcPr marL="62163" marR="62163" marT="43514" marB="43514"/>
                </a:tc>
                <a:tc>
                  <a:txBody>
                    <a:bodyPr/>
                    <a:lstStyle/>
                    <a:p>
                      <a:pPr>
                        <a:lnSpc>
                          <a:spcPct val="115000"/>
                        </a:lnSpc>
                      </a:pPr>
                      <a:endParaRPr lang="en-US" sz="1000">
                        <a:effectLst/>
                        <a:latin typeface="Calibri"/>
                      </a:endParaRPr>
                    </a:p>
                  </a:txBody>
                  <a:tcPr marL="62163" marR="62163" marT="43514" marB="43514"/>
                </a:tc>
                <a:tc>
                  <a:txBody>
                    <a:bodyPr/>
                    <a:lstStyle/>
                    <a:p>
                      <a:pPr>
                        <a:lnSpc>
                          <a:spcPct val="115000"/>
                        </a:lnSpc>
                        <a:spcAft>
                          <a:spcPts val="0"/>
                        </a:spcAft>
                      </a:pPr>
                      <a:r>
                        <a:rPr lang="en-US" sz="1000">
                          <a:effectLst/>
                        </a:rPr>
                        <a:t>EPOS, ENVRI+, CRIS</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Europe, some US Universities</a:t>
                      </a:r>
                      <a:endParaRPr lang="en-US" sz="1000">
                        <a:effectLst/>
                        <a:latin typeface="Calibri"/>
                        <a:ea typeface="Calibri"/>
                        <a:cs typeface="Times New Roman"/>
                      </a:endParaRPr>
                    </a:p>
                  </a:txBody>
                  <a:tcPr marL="62163" marR="62163" marT="43514" marB="43514"/>
                </a:tc>
              </a:tr>
              <a:tr h="562732">
                <a:tc>
                  <a:txBody>
                    <a:bodyPr/>
                    <a:lstStyle/>
                    <a:p>
                      <a:pPr>
                        <a:lnSpc>
                          <a:spcPct val="115000"/>
                        </a:lnSpc>
                        <a:spcAft>
                          <a:spcPts val="0"/>
                        </a:spcAft>
                      </a:pPr>
                      <a:r>
                        <a:rPr lang="en-US" sz="1000" dirty="0">
                          <a:effectLst/>
                        </a:rPr>
                        <a:t>DATS</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de-DE" sz="1000" dirty="0">
                          <a:effectLst/>
                        </a:rPr>
                        <a:t>JSON-schema → JSON-LD</a:t>
                      </a:r>
                      <a:br>
                        <a:rPr lang="de-DE" sz="1000" dirty="0">
                          <a:effectLst/>
                        </a:rPr>
                      </a:br>
                      <a:r>
                        <a:rPr lang="de-DE" sz="1000" dirty="0">
                          <a:effectLst/>
                        </a:rPr>
                        <a:t>schema.org + OBO</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NIH Data Commons</a:t>
                      </a:r>
                      <a:br>
                        <a:rPr lang="en-US" sz="1000">
                          <a:effectLst/>
                        </a:rPr>
                      </a:br>
                      <a:r>
                        <a:rPr lang="en-US" sz="1000">
                          <a:effectLst/>
                        </a:rPr>
                        <a:t>GitHub</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u="none" strike="noStrike">
                          <a:effectLst/>
                          <a:hlinkClick r:id="rId5"/>
                        </a:rPr>
                        <a:t>CC-BY SA 3.0</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DataMed</a:t>
                      </a:r>
                      <a:br>
                        <a:rPr lang="en-US" sz="1000">
                          <a:effectLst/>
                        </a:rPr>
                      </a:br>
                      <a:r>
                        <a:rPr lang="en-US" sz="1000">
                          <a:effectLst/>
                        </a:rPr>
                        <a:t>Biomedical</a:t>
                      </a:r>
                      <a:endParaRPr lang="en-US" sz="1000">
                        <a:effectLst/>
                        <a:latin typeface="Calibri"/>
                        <a:ea typeface="Calibri"/>
                        <a:cs typeface="Times New Roman"/>
                      </a:endParaRPr>
                    </a:p>
                  </a:txBody>
                  <a:tcPr marL="62163" marR="62163" marT="43514" marB="43514"/>
                </a:tc>
                <a:tc>
                  <a:txBody>
                    <a:bodyPr/>
                    <a:lstStyle/>
                    <a:p>
                      <a:pPr>
                        <a:lnSpc>
                          <a:spcPct val="115000"/>
                        </a:lnSpc>
                      </a:pPr>
                      <a:endParaRPr lang="en-US" sz="1000">
                        <a:effectLst/>
                        <a:latin typeface="Calibri"/>
                      </a:endParaRPr>
                    </a:p>
                  </a:txBody>
                  <a:tcPr marL="62163" marR="62163" marT="43514" marB="43514"/>
                </a:tc>
              </a:tr>
              <a:tr h="407340">
                <a:tc>
                  <a:txBody>
                    <a:bodyPr/>
                    <a:lstStyle/>
                    <a:p>
                      <a:pPr>
                        <a:lnSpc>
                          <a:spcPct val="115000"/>
                        </a:lnSpc>
                        <a:spcAft>
                          <a:spcPts val="0"/>
                        </a:spcAft>
                      </a:pPr>
                      <a:r>
                        <a:rPr lang="en-US" sz="1000">
                          <a:effectLst/>
                        </a:rPr>
                        <a:t>DCAT</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RDF</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W3C</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Open</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EC, Google, CKAN</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Europe, Australia</a:t>
                      </a:r>
                      <a:endParaRPr lang="en-US" sz="1000">
                        <a:effectLst/>
                        <a:latin typeface="Calibri"/>
                        <a:ea typeface="Calibri"/>
                        <a:cs typeface="Times New Roman"/>
                      </a:endParaRPr>
                    </a:p>
                  </a:txBody>
                  <a:tcPr marL="62163" marR="62163" marT="43514" marB="43514"/>
                </a:tc>
              </a:tr>
              <a:tr h="562732">
                <a:tc>
                  <a:txBody>
                    <a:bodyPr/>
                    <a:lstStyle/>
                    <a:p>
                      <a:pPr>
                        <a:lnSpc>
                          <a:spcPct val="115000"/>
                        </a:lnSpc>
                        <a:spcAft>
                          <a:spcPts val="0"/>
                        </a:spcAft>
                      </a:pPr>
                      <a:r>
                        <a:rPr lang="en-US" sz="1000" dirty="0">
                          <a:effectLst/>
                        </a:rPr>
                        <a:t>DDI</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3.2 - XML</a:t>
                      </a:r>
                      <a:br>
                        <a:rPr lang="en-US" sz="1000" dirty="0">
                          <a:effectLst/>
                        </a:rPr>
                      </a:br>
                      <a:r>
                        <a:rPr lang="en-US" sz="1000" dirty="0">
                          <a:effectLst/>
                        </a:rPr>
                        <a:t>4.X - UML → XML, RDF</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DDI Alliance</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Open GPL3</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Social Sciences, Official statistics, public health</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Global, World Bank</a:t>
                      </a:r>
                      <a:endParaRPr lang="en-US" sz="1000">
                        <a:effectLst/>
                        <a:latin typeface="Calibri"/>
                        <a:ea typeface="Calibri"/>
                        <a:cs typeface="Times New Roman"/>
                      </a:endParaRPr>
                    </a:p>
                  </a:txBody>
                  <a:tcPr marL="62163" marR="62163" marT="43514" marB="43514"/>
                </a:tc>
              </a:tr>
              <a:tr h="252696">
                <a:tc>
                  <a:txBody>
                    <a:bodyPr/>
                    <a:lstStyle/>
                    <a:p>
                      <a:pPr>
                        <a:lnSpc>
                          <a:spcPct val="115000"/>
                        </a:lnSpc>
                        <a:spcAft>
                          <a:spcPts val="0"/>
                        </a:spcAft>
                      </a:pPr>
                      <a:r>
                        <a:rPr lang="en-US" sz="1000">
                          <a:effectLst/>
                        </a:rPr>
                        <a:t>DQV</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RDF</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W3C</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Open</a:t>
                      </a:r>
                      <a:endParaRPr lang="en-US" sz="1000">
                        <a:effectLst/>
                        <a:latin typeface="Calibri"/>
                        <a:ea typeface="Calibri"/>
                        <a:cs typeface="Times New Roman"/>
                      </a:endParaRPr>
                    </a:p>
                  </a:txBody>
                  <a:tcPr marL="62163" marR="62163" marT="43514" marB="43514"/>
                </a:tc>
                <a:tc>
                  <a:txBody>
                    <a:bodyPr/>
                    <a:lstStyle/>
                    <a:p>
                      <a:pPr>
                        <a:lnSpc>
                          <a:spcPct val="115000"/>
                        </a:lnSpc>
                      </a:pPr>
                      <a:endParaRPr lang="en-US" sz="1000">
                        <a:effectLst/>
                        <a:latin typeface="Calibri"/>
                      </a:endParaRPr>
                    </a:p>
                  </a:txBody>
                  <a:tcPr marL="62163" marR="62163" marT="43514" marB="43514"/>
                </a:tc>
                <a:tc>
                  <a:txBody>
                    <a:bodyPr/>
                    <a:lstStyle/>
                    <a:p>
                      <a:pPr>
                        <a:lnSpc>
                          <a:spcPct val="115000"/>
                        </a:lnSpc>
                      </a:pPr>
                      <a:endParaRPr lang="en-US" sz="1000">
                        <a:effectLst/>
                        <a:latin typeface="Calibri"/>
                      </a:endParaRPr>
                    </a:p>
                  </a:txBody>
                  <a:tcPr marL="62163" marR="62163" marT="43514" marB="43514"/>
                </a:tc>
              </a:tr>
              <a:tr h="561983">
                <a:tc>
                  <a:txBody>
                    <a:bodyPr/>
                    <a:lstStyle/>
                    <a:p>
                      <a:pPr>
                        <a:lnSpc>
                          <a:spcPct val="115000"/>
                        </a:lnSpc>
                        <a:spcAft>
                          <a:spcPts val="0"/>
                        </a:spcAft>
                      </a:pPr>
                      <a:r>
                        <a:rPr lang="en-US" sz="1000">
                          <a:effectLst/>
                        </a:rPr>
                        <a:t>EML</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XML/XSD</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"EML Community" (Matt Jones)</a:t>
                      </a:r>
                      <a:endParaRPr lang="en-US" sz="1000" dirty="0">
                        <a:effectLst/>
                        <a:latin typeface="Calibri"/>
                        <a:ea typeface="Calibri"/>
                        <a:cs typeface="Times New Roman"/>
                      </a:endParaRPr>
                    </a:p>
                  </a:txBody>
                  <a:tcPr marL="62163" marR="62163" marT="43514" marB="43514"/>
                </a:tc>
                <a:tc>
                  <a:txBody>
                    <a:bodyPr/>
                    <a:lstStyle/>
                    <a:p>
                      <a:pPr>
                        <a:lnSpc>
                          <a:spcPct val="115000"/>
                        </a:lnSpc>
                      </a:pPr>
                      <a:endParaRPr lang="en-US" sz="1000">
                        <a:effectLst/>
                        <a:latin typeface="Calibri"/>
                      </a:endParaRPr>
                    </a:p>
                  </a:txBody>
                  <a:tcPr marL="62163" marR="62163" marT="43514" marB="43514"/>
                </a:tc>
                <a:tc>
                  <a:txBody>
                    <a:bodyPr/>
                    <a:lstStyle/>
                    <a:p>
                      <a:pPr>
                        <a:lnSpc>
                          <a:spcPct val="115000"/>
                        </a:lnSpc>
                        <a:spcAft>
                          <a:spcPts val="0"/>
                        </a:spcAft>
                      </a:pPr>
                      <a:r>
                        <a:rPr lang="en-US" sz="1000">
                          <a:effectLst/>
                        </a:rPr>
                        <a:t>Ecosciences and nearby </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USA, LTER jurisdictions</a:t>
                      </a:r>
                      <a:endParaRPr lang="en-US" sz="1000">
                        <a:effectLst/>
                        <a:latin typeface="Calibri"/>
                        <a:ea typeface="Calibri"/>
                        <a:cs typeface="Times New Roman"/>
                      </a:endParaRPr>
                    </a:p>
                  </a:txBody>
                  <a:tcPr marL="62163" marR="62163" marT="43514" marB="43514"/>
                </a:tc>
              </a:tr>
              <a:tr h="720702">
                <a:tc>
                  <a:txBody>
                    <a:bodyPr/>
                    <a:lstStyle/>
                    <a:p>
                      <a:pPr>
                        <a:lnSpc>
                          <a:spcPct val="115000"/>
                        </a:lnSpc>
                        <a:spcAft>
                          <a:spcPts val="0"/>
                        </a:spcAft>
                      </a:pPr>
                      <a:r>
                        <a:rPr lang="en-US" sz="1000">
                          <a:effectLst/>
                        </a:rPr>
                        <a:t>FHIR</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FHIR StructureDefinition → REST, XML, JSON, RDF</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HL7/ANSI</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CC0</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Health data software developers</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USA, Europe, Australia, Russia, China, ...</a:t>
                      </a:r>
                      <a:endParaRPr lang="en-US" sz="1000">
                        <a:effectLst/>
                        <a:latin typeface="Calibri"/>
                        <a:ea typeface="Calibri"/>
                        <a:cs typeface="Times New Roman"/>
                      </a:endParaRPr>
                    </a:p>
                  </a:txBody>
                  <a:tcPr marL="62163" marR="62163" marT="43514" marB="43514"/>
                </a:tc>
              </a:tr>
              <a:tr h="562732">
                <a:tc>
                  <a:txBody>
                    <a:bodyPr/>
                    <a:lstStyle/>
                    <a:p>
                      <a:pPr>
                        <a:lnSpc>
                          <a:spcPct val="115000"/>
                        </a:lnSpc>
                        <a:spcAft>
                          <a:spcPts val="0"/>
                        </a:spcAft>
                      </a:pPr>
                      <a:r>
                        <a:rPr lang="en-US" sz="1000">
                          <a:effectLst/>
                        </a:rPr>
                        <a:t>ISO 19115</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UML → XSD</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ISO/TC 211</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 $</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Geographic information, Government agencies</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Worldwide</a:t>
                      </a:r>
                      <a:endParaRPr lang="en-US" sz="1000">
                        <a:effectLst/>
                        <a:latin typeface="Calibri"/>
                        <a:ea typeface="Calibri"/>
                        <a:cs typeface="Times New Roman"/>
                      </a:endParaRPr>
                    </a:p>
                  </a:txBody>
                  <a:tcPr marL="62163" marR="62163" marT="43514" marB="43514"/>
                </a:tc>
              </a:tr>
              <a:tr h="407340">
                <a:tc>
                  <a:txBody>
                    <a:bodyPr/>
                    <a:lstStyle/>
                    <a:p>
                      <a:pPr>
                        <a:lnSpc>
                          <a:spcPct val="115000"/>
                        </a:lnSpc>
                        <a:spcAft>
                          <a:spcPts val="0"/>
                        </a:spcAft>
                      </a:pPr>
                      <a:r>
                        <a:rPr lang="en-US" sz="1000">
                          <a:effectLst/>
                        </a:rPr>
                        <a:t>QB</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RDF/SKOS</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W3C</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Open</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Statistics </a:t>
                      </a:r>
                      <a:r>
                        <a:rPr lang="en-US" sz="1000" dirty="0" err="1">
                          <a:effectLst/>
                        </a:rPr>
                        <a:t>bureaux</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European Central Bank ...</a:t>
                      </a:r>
                      <a:endParaRPr lang="en-US" sz="1000">
                        <a:effectLst/>
                        <a:latin typeface="Calibri"/>
                        <a:ea typeface="Calibri"/>
                        <a:cs typeface="Times New Roman"/>
                      </a:endParaRPr>
                    </a:p>
                  </a:txBody>
                  <a:tcPr marL="62163" marR="62163" marT="43514" marB="43514"/>
                </a:tc>
              </a:tr>
              <a:tr h="407340">
                <a:tc>
                  <a:txBody>
                    <a:bodyPr/>
                    <a:lstStyle/>
                    <a:p>
                      <a:pPr>
                        <a:lnSpc>
                          <a:spcPct val="115000"/>
                        </a:lnSpc>
                        <a:spcAft>
                          <a:spcPts val="0"/>
                        </a:spcAft>
                      </a:pPr>
                      <a:r>
                        <a:rPr lang="en-US" sz="1000">
                          <a:effectLst/>
                        </a:rPr>
                        <a:t>SSN/SOSA</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RDF/OWL</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W3C</a:t>
                      </a:r>
                      <a:endParaRPr lang="en-US" sz="1000" dirty="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a:effectLst/>
                        </a:rPr>
                        <a:t>Open</a:t>
                      </a:r>
                      <a:endParaRPr lang="en-US" sz="1000">
                        <a:effectLst/>
                        <a:latin typeface="Calibri"/>
                        <a:ea typeface="Calibri"/>
                        <a:cs typeface="Times New Roman"/>
                      </a:endParaRPr>
                    </a:p>
                  </a:txBody>
                  <a:tcPr marL="62163" marR="62163" marT="43514" marB="43514"/>
                </a:tc>
                <a:tc>
                  <a:txBody>
                    <a:bodyPr/>
                    <a:lstStyle/>
                    <a:p>
                      <a:pPr>
                        <a:lnSpc>
                          <a:spcPct val="115000"/>
                        </a:lnSpc>
                        <a:spcAft>
                          <a:spcPts val="0"/>
                        </a:spcAft>
                      </a:pPr>
                      <a:r>
                        <a:rPr lang="en-US" sz="1000" dirty="0">
                          <a:effectLst/>
                        </a:rPr>
                        <a:t>Ontology researchers</a:t>
                      </a:r>
                      <a:endParaRPr lang="en-US" sz="1000" dirty="0">
                        <a:effectLst/>
                        <a:latin typeface="Calibri"/>
                        <a:ea typeface="Calibri"/>
                        <a:cs typeface="Times New Roman"/>
                      </a:endParaRPr>
                    </a:p>
                  </a:txBody>
                  <a:tcPr marL="62163" marR="62163" marT="43514" marB="43514"/>
                </a:tc>
                <a:tc>
                  <a:txBody>
                    <a:bodyPr/>
                    <a:lstStyle/>
                    <a:p>
                      <a:pPr>
                        <a:lnSpc>
                          <a:spcPct val="115000"/>
                        </a:lnSpc>
                      </a:pPr>
                      <a:endParaRPr lang="en-US" sz="1000" dirty="0">
                        <a:effectLst/>
                        <a:latin typeface="Calibri"/>
                      </a:endParaRPr>
                    </a:p>
                  </a:txBody>
                  <a:tcPr marL="62163" marR="62163" marT="43514" marB="43514"/>
                </a:tc>
              </a:tr>
            </a:tbl>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DDI 4</a:t>
            </a:r>
            <a:r>
              <a:rPr lang="en-US" sz="2800" b="1" kern="0" dirty="0" smtClean="0">
                <a:solidFill>
                  <a:srgbClr val="1F497D"/>
                </a:solidFill>
              </a:rPr>
              <a:t> Perspective and Outlook:</a:t>
            </a:r>
            <a:r>
              <a:rPr lang="en-US" sz="2800" b="1" kern="0" dirty="0" smtClean="0">
                <a:solidFill>
                  <a:srgbClr val="1F497D"/>
                </a:solidFill>
              </a:rPr>
              <a:t/>
            </a:r>
            <a:br>
              <a:rPr lang="en-US" sz="2800" b="1" kern="0" dirty="0" smtClean="0">
                <a:solidFill>
                  <a:srgbClr val="1F497D"/>
                </a:solidFill>
              </a:rPr>
            </a:br>
            <a:r>
              <a:rPr lang="en-US" sz="2800" b="1" kern="0" dirty="0" smtClean="0">
                <a:solidFill>
                  <a:srgbClr val="1F497D"/>
                </a:solidFill>
              </a:rPr>
              <a:t>Potential in Cross-Domain Use</a:t>
            </a:r>
            <a:endParaRPr lang="en-US" sz="2800" b="1" kern="0" dirty="0" smtClean="0">
              <a:solidFill>
                <a:srgbClr val="1F497D"/>
              </a:solidFill>
            </a:endParaRPr>
          </a:p>
        </p:txBody>
      </p:sp>
      <p:sp>
        <p:nvSpPr>
          <p:cNvPr id="11" name="TextBox 10"/>
          <p:cNvSpPr txBox="1"/>
          <p:nvPr/>
        </p:nvSpPr>
        <p:spPr>
          <a:xfrm>
            <a:off x="-2" y="1545030"/>
            <a:ext cx="9144001" cy="5940088"/>
          </a:xfrm>
          <a:prstGeom prst="rect">
            <a:avLst/>
          </a:prstGeom>
          <a:noFill/>
        </p:spPr>
        <p:txBody>
          <a:bodyPr wrap="square" rtlCol="0">
            <a:spAutoFit/>
          </a:bodyPr>
          <a:lstStyle/>
          <a:p>
            <a:pPr marL="342900" indent="-342900">
              <a:spcAft>
                <a:spcPts val="600"/>
              </a:spcAft>
              <a:buFont typeface="Wingdings" charset="2"/>
              <a:buChar char="§"/>
            </a:pPr>
            <a:r>
              <a:rPr lang="en-US" sz="2000" dirty="0" smtClean="0">
                <a:solidFill>
                  <a:schemeClr val="tx1">
                    <a:lumMod val="75000"/>
                    <a:lumOff val="25000"/>
                  </a:schemeClr>
                </a:solidFill>
              </a:rPr>
              <a:t>Large parts of DDI 4 are independent from the social science domain,</a:t>
            </a:r>
            <a:r>
              <a:rPr lang="en-US" sz="2000" dirty="0" smtClean="0">
                <a:solidFill>
                  <a:schemeClr val="tx1">
                    <a:lumMod val="75000"/>
                    <a:lumOff val="25000"/>
                  </a:schemeClr>
                </a:solidFill>
              </a:rPr>
              <a:t> particularly in relation to:</a:t>
            </a:r>
          </a:p>
          <a:p>
            <a:pPr marL="800100" lvl="1" indent="-342900">
              <a:spcAft>
                <a:spcPts val="600"/>
              </a:spcAft>
              <a:buFont typeface="Wingdings" charset="2"/>
              <a:buChar char="Ø"/>
            </a:pPr>
            <a:r>
              <a:rPr lang="en-US" sz="2000" dirty="0" smtClean="0">
                <a:solidFill>
                  <a:schemeClr val="tx1">
                    <a:lumMod val="75000"/>
                    <a:lumOff val="25000"/>
                  </a:schemeClr>
                </a:solidFill>
              </a:rPr>
              <a:t>Conceptual definitions</a:t>
            </a:r>
          </a:p>
          <a:p>
            <a:pPr marL="1257300" lvl="2" indent="-342900">
              <a:spcAft>
                <a:spcPts val="600"/>
              </a:spcAft>
              <a:buFont typeface="Wingdings" charset="2"/>
              <a:buChar char="ü"/>
            </a:pPr>
            <a:r>
              <a:rPr lang="en-US" sz="2000" dirty="0" smtClean="0">
                <a:solidFill>
                  <a:schemeClr val="tx1">
                    <a:lumMod val="75000"/>
                    <a:lumOff val="25000"/>
                  </a:schemeClr>
                </a:solidFill>
              </a:rPr>
              <a:t>the target entity or population, theoretical  concepts</a:t>
            </a:r>
          </a:p>
          <a:p>
            <a:pPr marL="800100" lvl="1" indent="-342900">
              <a:spcAft>
                <a:spcPts val="600"/>
              </a:spcAft>
              <a:buFont typeface="Wingdings" charset="2"/>
              <a:buChar char="Ø"/>
            </a:pPr>
            <a:r>
              <a:rPr lang="en-US" sz="2000" dirty="0" smtClean="0">
                <a:solidFill>
                  <a:schemeClr val="tx1">
                    <a:lumMod val="75000"/>
                    <a:lumOff val="25000"/>
                  </a:schemeClr>
                </a:solidFill>
              </a:rPr>
              <a:t>Data description</a:t>
            </a:r>
          </a:p>
          <a:p>
            <a:pPr marL="1257300" lvl="2" indent="-342900">
              <a:spcAft>
                <a:spcPts val="600"/>
              </a:spcAft>
              <a:buFont typeface="Wingdings" charset="2"/>
              <a:buChar char="ü"/>
            </a:pPr>
            <a:r>
              <a:rPr lang="en-US" sz="2000" dirty="0" smtClean="0">
                <a:solidFill>
                  <a:schemeClr val="tx1">
                    <a:lumMod val="75000"/>
                    <a:lumOff val="25000"/>
                  </a:schemeClr>
                </a:solidFill>
              </a:rPr>
              <a:t>variable cascade which links conceptual definitions down to the instance variable</a:t>
            </a:r>
          </a:p>
          <a:p>
            <a:pPr marL="1257300" lvl="2" indent="-342900">
              <a:spcAft>
                <a:spcPts val="600"/>
              </a:spcAft>
              <a:buFont typeface="Wingdings" charset="2"/>
              <a:buChar char="ü"/>
            </a:pPr>
            <a:r>
              <a:rPr lang="en-US" sz="2000" dirty="0" smtClean="0">
                <a:solidFill>
                  <a:schemeClr val="tx1">
                    <a:lumMod val="75000"/>
                    <a:lumOff val="25000"/>
                  </a:schemeClr>
                </a:solidFill>
              </a:rPr>
              <a:t>datum-based approach which enables the description of data in many forms (also data lakes and legacy forms)</a:t>
            </a:r>
          </a:p>
          <a:p>
            <a:pPr marL="800100" lvl="1" indent="-342900">
              <a:spcAft>
                <a:spcPts val="600"/>
              </a:spcAft>
              <a:buFont typeface="Wingdings" charset="2"/>
              <a:buChar char="Ø"/>
            </a:pPr>
            <a:r>
              <a:rPr lang="en-US" sz="2000" dirty="0" smtClean="0">
                <a:solidFill>
                  <a:schemeClr val="tx1">
                    <a:lumMod val="75000"/>
                    <a:lumOff val="25000"/>
                  </a:schemeClr>
                </a:solidFill>
              </a:rPr>
              <a:t>Workflows (for process description)</a:t>
            </a:r>
          </a:p>
          <a:p>
            <a:pPr marL="1257300" lvl="2" indent="-342900">
              <a:spcAft>
                <a:spcPts val="600"/>
              </a:spcAft>
              <a:buFont typeface="Wingdings" charset="2"/>
              <a:buChar char="ü"/>
            </a:pPr>
            <a:r>
              <a:rPr lang="en-US" sz="2000" dirty="0" smtClean="0">
                <a:solidFill>
                  <a:schemeClr val="tx1">
                    <a:lumMod val="75000"/>
                    <a:lumOff val="25000"/>
                  </a:schemeClr>
                </a:solidFill>
              </a:rPr>
              <a:t>Patterns of BPMN (Business Process Model and Notation)</a:t>
            </a:r>
          </a:p>
          <a:p>
            <a:pPr marL="342900" indent="-342900">
              <a:spcAft>
                <a:spcPts val="600"/>
              </a:spcAft>
              <a:buFont typeface="Wingdings" charset="2"/>
              <a:buChar char="§"/>
            </a:pPr>
            <a:r>
              <a:rPr lang="en-US" sz="2000" dirty="0" smtClean="0">
                <a:solidFill>
                  <a:schemeClr val="tx1">
                    <a:lumMod val="75000"/>
                    <a:lumOff val="25000"/>
                  </a:schemeClr>
                </a:solidFill>
              </a:rPr>
              <a:t>Use DDI to </a:t>
            </a:r>
            <a:r>
              <a:rPr lang="en-US" sz="2000" b="1" dirty="0" smtClean="0">
                <a:solidFill>
                  <a:schemeClr val="tx1">
                    <a:lumMod val="75000"/>
                    <a:lumOff val="25000"/>
                  </a:schemeClr>
                </a:solidFill>
              </a:rPr>
              <a:t>Document, Discover and </a:t>
            </a:r>
            <a:r>
              <a:rPr lang="en-US" sz="2000" b="1" dirty="0" smtClean="0">
                <a:solidFill>
                  <a:schemeClr val="tx1">
                    <a:lumMod val="75000"/>
                    <a:lumOff val="25000"/>
                  </a:schemeClr>
                </a:solidFill>
              </a:rPr>
              <a:t>Interoperate</a:t>
            </a:r>
            <a:r>
              <a:rPr lang="en-US" sz="2000" dirty="0" smtClean="0">
                <a:solidFill>
                  <a:schemeClr val="tx1">
                    <a:lumMod val="75000"/>
                    <a:lumOff val="25000"/>
                  </a:schemeClr>
                </a:solidFill>
              </a:rPr>
              <a:t> (and assess and reuse…)</a:t>
            </a:r>
            <a:endParaRPr lang="en-US" sz="2000" b="1"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1384995"/>
          </a:xfrm>
          <a:prstGeom prst="rect">
            <a:avLst/>
          </a:prstGeom>
          <a:noFill/>
        </p:spPr>
        <p:txBody>
          <a:bodyPr wrap="square" rtlCol="0">
            <a:spAutoFit/>
          </a:bodyPr>
          <a:lstStyle/>
          <a:p>
            <a:pPr lvl="0" algn="ctr"/>
            <a:r>
              <a:rPr lang="en-US" sz="2800" b="1" kern="0" dirty="0" smtClean="0">
                <a:solidFill>
                  <a:srgbClr val="1F497D"/>
                </a:solidFill>
              </a:rPr>
              <a:t>CODATA RDA </a:t>
            </a:r>
          </a:p>
          <a:p>
            <a:pPr lvl="0" algn="ctr"/>
            <a:r>
              <a:rPr lang="en-US" sz="2800" b="1" kern="0" dirty="0" smtClean="0">
                <a:solidFill>
                  <a:srgbClr val="1F497D"/>
                </a:solidFill>
              </a:rPr>
              <a:t>School of Research Data Science</a:t>
            </a:r>
          </a:p>
          <a:p>
            <a:pPr lvl="0" algn="ctr"/>
            <a:r>
              <a:rPr lang="en-US" sz="2800" b="1" kern="0" dirty="0" smtClean="0">
                <a:solidFill>
                  <a:srgbClr val="1F497D"/>
                </a:solidFill>
                <a:hlinkClick r:id="rId5"/>
              </a:rPr>
              <a:t>https://vimeo.com/299263596</a:t>
            </a:r>
            <a:r>
              <a:rPr lang="en-US" sz="2800" b="1" kern="0" dirty="0" smtClean="0">
                <a:solidFill>
                  <a:srgbClr val="1F497D"/>
                </a:solidFill>
              </a:rPr>
              <a:t> </a:t>
            </a:r>
          </a:p>
        </p:txBody>
      </p:sp>
      <p:pic>
        <p:nvPicPr>
          <p:cNvPr id="8" name="Picture 7" descr="CODATA-RDA Data School.jpg"/>
          <p:cNvPicPr>
            <a:picLocks noChangeAspect="1"/>
          </p:cNvPicPr>
          <p:nvPr/>
        </p:nvPicPr>
        <p:blipFill>
          <a:blip r:embed="rId6"/>
          <a:stretch>
            <a:fillRect/>
          </a:stretch>
        </p:blipFill>
        <p:spPr>
          <a:xfrm>
            <a:off x="-1" y="1698859"/>
            <a:ext cx="9144000" cy="5159141"/>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523220"/>
          </a:xfrm>
          <a:prstGeom prst="rect">
            <a:avLst/>
          </a:prstGeom>
          <a:noFill/>
        </p:spPr>
        <p:txBody>
          <a:bodyPr wrap="square" rtlCol="0">
            <a:spAutoFit/>
          </a:bodyPr>
          <a:lstStyle/>
          <a:p>
            <a:pPr lvl="0" algn="ctr"/>
            <a:r>
              <a:rPr lang="en-US" sz="2800" b="1" kern="0" dirty="0" smtClean="0">
                <a:solidFill>
                  <a:srgbClr val="1F497D"/>
                </a:solidFill>
              </a:rPr>
              <a:t>DCAT Profile for DDI</a:t>
            </a:r>
            <a:endParaRPr lang="en-US" sz="2800" b="1" kern="0" dirty="0" smtClean="0">
              <a:solidFill>
                <a:srgbClr val="1F497D"/>
              </a:solidFill>
            </a:endParaRPr>
          </a:p>
        </p:txBody>
      </p:sp>
      <p:sp>
        <p:nvSpPr>
          <p:cNvPr id="11" name="TextBox 10"/>
          <p:cNvSpPr txBox="1"/>
          <p:nvPr/>
        </p:nvSpPr>
        <p:spPr>
          <a:xfrm>
            <a:off x="-2" y="1545030"/>
            <a:ext cx="9144001" cy="2862322"/>
          </a:xfrm>
          <a:prstGeom prst="rect">
            <a:avLst/>
          </a:prstGeom>
          <a:noFill/>
        </p:spPr>
        <p:txBody>
          <a:bodyPr wrap="square" rtlCol="0">
            <a:spAutoFit/>
          </a:bodyPr>
          <a:lstStyle/>
          <a:p>
            <a:pPr marL="365125" indent="-365125">
              <a:buFont typeface="Wingdings" charset="2"/>
              <a:buChar char="§"/>
            </a:pPr>
            <a:r>
              <a:rPr lang="de-DE" sz="2000" dirty="0" err="1" smtClean="0"/>
              <a:t>Example</a:t>
            </a:r>
            <a:r>
              <a:rPr lang="de-DE" sz="2000" dirty="0" smtClean="0"/>
              <a:t> </a:t>
            </a:r>
            <a:r>
              <a:rPr lang="de-DE" sz="2000" dirty="0" err="1" smtClean="0"/>
              <a:t>for</a:t>
            </a:r>
            <a:r>
              <a:rPr lang="de-DE" sz="2000" dirty="0" smtClean="0"/>
              <a:t> </a:t>
            </a:r>
            <a:r>
              <a:rPr lang="de-DE" sz="2000" dirty="0" err="1" smtClean="0"/>
              <a:t>handover</a:t>
            </a:r>
            <a:r>
              <a:rPr lang="de-DE" sz="2000" dirty="0" smtClean="0"/>
              <a:t> </a:t>
            </a:r>
            <a:r>
              <a:rPr lang="de-DE" sz="2000" dirty="0" err="1" smtClean="0"/>
              <a:t>from</a:t>
            </a:r>
            <a:r>
              <a:rPr lang="de-DE" sz="2000" dirty="0" smtClean="0"/>
              <a:t> </a:t>
            </a:r>
            <a:r>
              <a:rPr lang="de-DE" sz="2000" dirty="0" err="1" smtClean="0"/>
              <a:t>generic</a:t>
            </a:r>
            <a:r>
              <a:rPr lang="de-DE" sz="2000" dirty="0" smtClean="0"/>
              <a:t> </a:t>
            </a:r>
            <a:r>
              <a:rPr lang="de-DE" sz="2000" dirty="0" err="1" smtClean="0"/>
              <a:t>level</a:t>
            </a:r>
            <a:r>
              <a:rPr lang="de-DE" sz="2000" dirty="0" smtClean="0"/>
              <a:t> to </a:t>
            </a:r>
            <a:r>
              <a:rPr lang="de-DE" sz="2000" dirty="0" err="1" smtClean="0"/>
              <a:t>specific</a:t>
            </a:r>
            <a:r>
              <a:rPr lang="de-DE" sz="2000" dirty="0" smtClean="0"/>
              <a:t> </a:t>
            </a:r>
            <a:r>
              <a:rPr lang="de-DE" sz="2000" dirty="0" err="1" smtClean="0"/>
              <a:t>level</a:t>
            </a:r>
            <a:endParaRPr lang="de-DE" sz="2000" dirty="0" smtClean="0"/>
          </a:p>
          <a:p>
            <a:pPr marL="822325" lvl="2" indent="-365125">
              <a:buFont typeface="Wingdings" charset="2"/>
              <a:buChar char="§"/>
            </a:pPr>
            <a:r>
              <a:rPr lang="de-DE" sz="2000" dirty="0" smtClean="0"/>
              <a:t>See </a:t>
            </a:r>
            <a:r>
              <a:rPr lang="de-DE" sz="2000" dirty="0" err="1" smtClean="0"/>
              <a:t>presentation</a:t>
            </a:r>
            <a:r>
              <a:rPr lang="en-US" sz="2000" dirty="0" smtClean="0">
                <a:hlinkClick r:id="rId5"/>
              </a:rPr>
              <a:t>Harmonising </a:t>
            </a:r>
            <a:r>
              <a:rPr lang="en-US" sz="2000" dirty="0" smtClean="0">
                <a:hlinkClick r:id="rId5"/>
              </a:rPr>
              <a:t>data description across the social and natural </a:t>
            </a:r>
            <a:r>
              <a:rPr lang="en-US" sz="2000" dirty="0" smtClean="0">
                <a:hlinkClick r:id="rId5"/>
              </a:rPr>
              <a:t>sciences</a:t>
            </a:r>
            <a:r>
              <a:rPr lang="en-US" sz="2000" dirty="0" smtClean="0"/>
              <a:t>, </a:t>
            </a:r>
            <a:r>
              <a:rPr lang="en-US" sz="2000" dirty="0" smtClean="0"/>
              <a:t>Simon Cox et al.</a:t>
            </a:r>
            <a:endParaRPr lang="de-DE" sz="2000" dirty="0" smtClean="0"/>
          </a:p>
          <a:p>
            <a:pPr marL="365125" indent="-365125">
              <a:buFont typeface="Wingdings" charset="2"/>
              <a:buChar char="§"/>
            </a:pPr>
            <a:r>
              <a:rPr lang="en-US" sz="2000" dirty="0" smtClean="0"/>
              <a:t>Profiles of DCAT are required for specific applications and disciplines (from DCAT </a:t>
            </a:r>
            <a:r>
              <a:rPr lang="en-US" sz="2000" dirty="0" smtClean="0">
                <a:hlinkClick r:id="rId6"/>
              </a:rPr>
              <a:t>revised edition 2018</a:t>
            </a:r>
            <a:r>
              <a:rPr lang="en-US" sz="2000" dirty="0" smtClean="0"/>
              <a:t>)</a:t>
            </a:r>
          </a:p>
          <a:p>
            <a:pPr marL="365125" indent="-365125">
              <a:buFont typeface="Wingdings" charset="2"/>
              <a:buChar char="§"/>
            </a:pPr>
            <a:r>
              <a:rPr lang="en-US" sz="2000" dirty="0" smtClean="0"/>
              <a:t>Machine-readable specifications of application profiles need to be easily publishable, and optimize re-use of existing specifications (from ongoing DXWG work, </a:t>
            </a:r>
            <a:r>
              <a:rPr lang="en-US" sz="2000" dirty="0" smtClean="0">
                <a:hlinkClick r:id="rId7"/>
              </a:rPr>
              <a:t>issue 75</a:t>
            </a:r>
            <a:r>
              <a:rPr lang="en-US" sz="2000" dirty="0" smtClean="0"/>
              <a:t>)</a:t>
            </a:r>
          </a:p>
        </p:txBody>
      </p:sp>
      <p:pic>
        <p:nvPicPr>
          <p:cNvPr id="5" name="Picture 4" descr="ISC-Logo.png"/>
          <p:cNvPicPr>
            <a:picLocks noChangeAspect="1"/>
          </p:cNvPicPr>
          <p:nvPr/>
        </p:nvPicPr>
        <p:blipFill>
          <a:blip r:embed="rId8"/>
          <a:stretch>
            <a:fillRect/>
          </a:stretch>
        </p:blipFill>
        <p:spPr>
          <a:xfrm>
            <a:off x="5705095" y="5727231"/>
            <a:ext cx="3438904" cy="1130769"/>
          </a:xfrm>
          <a:prstGeom prst="rect">
            <a:avLst/>
          </a:prstGeom>
        </p:spPr>
      </p:pic>
      <p:pic>
        <p:nvPicPr>
          <p:cNvPr id="6" name="Picture 5" descr="Dagstuhl Workshop.png"/>
          <p:cNvPicPr>
            <a:picLocks noChangeAspect="1"/>
          </p:cNvPicPr>
          <p:nvPr/>
        </p:nvPicPr>
        <p:blipFill>
          <a:blip r:embed="rId9"/>
          <a:stretch>
            <a:fillRect/>
          </a:stretch>
        </p:blipFill>
        <p:spPr>
          <a:xfrm>
            <a:off x="0" y="4844562"/>
            <a:ext cx="4992613" cy="2001455"/>
          </a:xfrm>
          <a:prstGeom prst="rect">
            <a:avLst/>
          </a:prstGeom>
        </p:spPr>
      </p:pic>
      <p:pic>
        <p:nvPicPr>
          <p:cNvPr id="7" name="Picture 2"/>
          <p:cNvPicPr>
            <a:picLocks noChangeAspect="1" noChangeArrowheads="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26150" y="4574561"/>
            <a:ext cx="1363762" cy="9132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DDI-CODATA </a:t>
            </a:r>
            <a:r>
              <a:rPr lang="en-US" sz="2800" b="1" kern="0" dirty="0" err="1" smtClean="0">
                <a:solidFill>
                  <a:srgbClr val="1F497D"/>
                </a:solidFill>
              </a:rPr>
              <a:t>Dagstuhl</a:t>
            </a:r>
            <a:r>
              <a:rPr lang="en-US" sz="2800" b="1" kern="0" dirty="0" smtClean="0">
                <a:solidFill>
                  <a:srgbClr val="1F497D"/>
                </a:solidFill>
              </a:rPr>
              <a:t> Workshop</a:t>
            </a:r>
          </a:p>
          <a:p>
            <a:pPr lvl="0" algn="ctr"/>
            <a:r>
              <a:rPr lang="en-US" sz="2800" b="1" kern="0" dirty="0" smtClean="0">
                <a:solidFill>
                  <a:srgbClr val="1F497D"/>
                </a:solidFill>
              </a:rPr>
              <a:t>Participants</a:t>
            </a:r>
            <a:endParaRPr lang="en-US" sz="2800" b="1" kern="0" dirty="0" smtClean="0">
              <a:solidFill>
                <a:srgbClr val="1F497D"/>
              </a:solidFill>
            </a:endParaRPr>
          </a:p>
        </p:txBody>
      </p:sp>
      <p:graphicFrame>
        <p:nvGraphicFramePr>
          <p:cNvPr id="12"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992870"/>
              </p:ext>
            </p:extLst>
          </p:nvPr>
        </p:nvGraphicFramePr>
        <p:xfrm>
          <a:off x="0" y="1546548"/>
          <a:ext cx="5184576" cy="5311452"/>
        </p:xfrm>
        <a:graphic>
          <a:graphicData uri="http://schemas.openxmlformats.org/drawingml/2006/table">
            <a:tbl>
              <a:tblPr>
                <a:tableStyleId>{5C22544A-7EE6-4342-B048-85BDC9FD1C3A}</a:tableStyleId>
              </a:tblPr>
              <a:tblGrid>
                <a:gridCol w="620038"/>
                <a:gridCol w="1068577"/>
                <a:gridCol w="3495961"/>
              </a:tblGrid>
              <a:tr h="216024">
                <a:tc>
                  <a:txBody>
                    <a:bodyPr/>
                    <a:lstStyle/>
                    <a:p>
                      <a:pPr algn="l" fontAlgn="t"/>
                      <a:r>
                        <a:rPr lang="en-US" sz="1100" u="none" strike="noStrike" dirty="0">
                          <a:effectLst/>
                        </a:rPr>
                        <a:t>Phil</a:t>
                      </a:r>
                      <a:endParaRPr lang="en-US" sz="1100" b="0" i="0" u="none" strike="noStrike" dirty="0">
                        <a:solidFill>
                          <a:srgbClr val="000000"/>
                        </a:solidFill>
                        <a:effectLst/>
                        <a:latin typeface="Calibri"/>
                      </a:endParaRPr>
                    </a:p>
                  </a:txBody>
                  <a:tcPr marL="7620" marR="7620" marT="7620" marB="0"/>
                </a:tc>
                <a:tc>
                  <a:txBody>
                    <a:bodyPr/>
                    <a:lstStyle/>
                    <a:p>
                      <a:pPr algn="l" fontAlgn="t"/>
                      <a:r>
                        <a:rPr lang="en-US" sz="1100" u="none" strike="noStrike">
                          <a:effectLst/>
                        </a:rPr>
                        <a:t>Archer</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Consultant</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Adrian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Burton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Australian National Data Service</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Simon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Cox</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CSIRO</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Michelle</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Edwards</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University of Guelph</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Dan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Gillman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BLS - U.S. Bureau of Labor Statistics</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Alejandra</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Gonzalez-Beltran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a:effectLst/>
                        </a:rPr>
                        <a:t>Oxford e-Research </a:t>
                      </a:r>
                      <a:r>
                        <a:rPr lang="en-US" sz="1100" u="none" strike="noStrike" dirty="0" smtClean="0">
                          <a:effectLst/>
                        </a:rPr>
                        <a:t>Centre</a:t>
                      </a:r>
                      <a:br>
                        <a:rPr lang="en-US" sz="1100" u="none" strike="noStrike" dirty="0" smtClean="0">
                          <a:effectLst/>
                        </a:rPr>
                      </a:br>
                      <a:r>
                        <a:rPr lang="en-US" sz="1100" u="none" strike="noStrike" dirty="0" smtClean="0">
                          <a:effectLst/>
                        </a:rPr>
                        <a:t>University </a:t>
                      </a:r>
                      <a:r>
                        <a:rPr lang="en-US" sz="1100" u="none" strike="noStrike" dirty="0">
                          <a:effectLst/>
                        </a:rPr>
                        <a:t>of Oxford</a:t>
                      </a:r>
                      <a:endParaRPr lang="en-US" sz="1100" b="0" i="0" u="none" strike="noStrike" dirty="0">
                        <a:solidFill>
                          <a:srgbClr val="000000"/>
                        </a:solidFill>
                        <a:effectLst/>
                        <a:latin typeface="Calibri"/>
                      </a:endParaRPr>
                    </a:p>
                  </a:txBody>
                  <a:tcPr marL="7620" marR="7620" marT="7620" marB="0"/>
                </a:tc>
              </a:tr>
              <a:tr h="216024">
                <a:tc>
                  <a:txBody>
                    <a:bodyPr/>
                    <a:lstStyle/>
                    <a:p>
                      <a:pPr algn="l" fontAlgn="t"/>
                      <a:r>
                        <a:rPr lang="en-US" sz="1100" u="none" strike="noStrike">
                          <a:effectLst/>
                        </a:rPr>
                        <a:t>Jay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Greenfield</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Consultant</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Arofan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Gregory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Consultant</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Armin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a:effectLst/>
                        </a:rPr>
                        <a:t>Haller</a:t>
                      </a:r>
                      <a:endParaRPr lang="en-US" sz="1100" b="0" i="0" u="none" strike="noStrike" dirty="0">
                        <a:solidFill>
                          <a:srgbClr val="000000"/>
                        </a:solidFill>
                        <a:effectLst/>
                        <a:latin typeface="Calibri"/>
                      </a:endParaRPr>
                    </a:p>
                  </a:txBody>
                  <a:tcPr marL="7620" marR="7620" marT="7620" marB="0"/>
                </a:tc>
                <a:tc>
                  <a:txBody>
                    <a:bodyPr/>
                    <a:lstStyle/>
                    <a:p>
                      <a:pPr algn="l" fontAlgn="t"/>
                      <a:r>
                        <a:rPr lang="en-US" sz="1100" u="none" strike="noStrike">
                          <a:effectLst/>
                        </a:rPr>
                        <a:t>ANU</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Simon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Hodson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CODATA</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Larry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Hoyle</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a:effectLst/>
                        </a:rPr>
                        <a:t>University of Kansas, Institute for Policy &amp; Social Research</a:t>
                      </a:r>
                      <a:endParaRPr lang="en-US" sz="1100" b="0" i="0" u="none" strike="noStrike" dirty="0">
                        <a:solidFill>
                          <a:srgbClr val="000000"/>
                        </a:solidFill>
                        <a:effectLst/>
                        <a:latin typeface="Calibri"/>
                      </a:endParaRPr>
                    </a:p>
                  </a:txBody>
                  <a:tcPr marL="7620" marR="7620" marT="7620" marB="0"/>
                </a:tc>
              </a:tr>
              <a:tr h="216024">
                <a:tc>
                  <a:txBody>
                    <a:bodyPr/>
                    <a:lstStyle/>
                    <a:p>
                      <a:pPr algn="l" fontAlgn="t"/>
                      <a:r>
                        <a:rPr lang="en-US" sz="1100" u="none" strike="noStrike">
                          <a:effectLst/>
                        </a:rPr>
                        <a:t>Rebecca</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Koskela</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err="1">
                          <a:effectLst/>
                        </a:rPr>
                        <a:t>DataONE</a:t>
                      </a:r>
                      <a:endParaRPr lang="en-US" sz="1100" b="0" i="0" u="none" strike="noStrike" dirty="0">
                        <a:solidFill>
                          <a:srgbClr val="000000"/>
                        </a:solidFill>
                        <a:effectLst/>
                        <a:latin typeface="Calibri"/>
                      </a:endParaRPr>
                    </a:p>
                  </a:txBody>
                  <a:tcPr marL="7620" marR="7620" marT="7620" marB="0"/>
                </a:tc>
              </a:tr>
              <a:tr h="216024">
                <a:tc>
                  <a:txBody>
                    <a:bodyPr/>
                    <a:lstStyle/>
                    <a:p>
                      <a:pPr algn="l" fontAlgn="t"/>
                      <a:r>
                        <a:rPr lang="en-US" sz="1100" u="none" strike="noStrike">
                          <a:effectLst/>
                        </a:rPr>
                        <a:t>Steven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McEachern</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Australian Data Archives, Australian National University</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Bill</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a:effectLst/>
                        </a:rPr>
                        <a:t>Michener</a:t>
                      </a:r>
                      <a:endParaRPr lang="en-US" sz="1100" b="0" i="0" u="none" strike="noStrike" dirty="0">
                        <a:solidFill>
                          <a:srgbClr val="000000"/>
                        </a:solidFill>
                        <a:effectLst/>
                        <a:latin typeface="Calibri"/>
                      </a:endParaRPr>
                    </a:p>
                  </a:txBody>
                  <a:tcPr marL="7620" marR="7620" marT="7620" marB="0"/>
                </a:tc>
                <a:tc>
                  <a:txBody>
                    <a:bodyPr/>
                    <a:lstStyle/>
                    <a:p>
                      <a:pPr algn="l" fontAlgn="t"/>
                      <a:r>
                        <a:rPr lang="en-US" sz="1100" u="none" strike="noStrike">
                          <a:effectLst/>
                        </a:rPr>
                        <a:t>DataONE</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Virginia</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Murray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University of Cambridge</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Raymond</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Plante</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NIST</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Eric</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Prud'hommeaux</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W3C</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Fernando</a:t>
                      </a:r>
                      <a:endParaRPr lang="en-US" sz="1100" b="0" i="0" u="none" strike="noStrike">
                        <a:solidFill>
                          <a:srgbClr val="000000"/>
                        </a:solidFill>
                        <a:effectLst/>
                        <a:latin typeface="Calibri"/>
                      </a:endParaRPr>
                    </a:p>
                  </a:txBody>
                  <a:tcPr marL="7620" marR="7620" marT="7620" marB="0"/>
                </a:tc>
                <a:tc>
                  <a:txBody>
                    <a:bodyPr/>
                    <a:lstStyle/>
                    <a:p>
                      <a:pPr algn="l" fontAlgn="b"/>
                      <a:r>
                        <a:rPr lang="en-US" sz="1100" u="none" strike="noStrike">
                          <a:effectLst/>
                        </a:rPr>
                        <a:t>Reis</a:t>
                      </a:r>
                      <a:endParaRPr lang="en-US" sz="1100" b="0" i="0" u="none" strike="noStrike">
                        <a:solidFill>
                          <a:srgbClr val="000000"/>
                        </a:solidFill>
                        <a:effectLst/>
                        <a:latin typeface="Calibri"/>
                      </a:endParaRPr>
                    </a:p>
                  </a:txBody>
                  <a:tcPr marL="7620" marR="7620" marT="7620" marB="0" anchor="b"/>
                </a:tc>
                <a:tc>
                  <a:txBody>
                    <a:bodyPr/>
                    <a:lstStyle/>
                    <a:p>
                      <a:pPr algn="l" fontAlgn="t"/>
                      <a:r>
                        <a:rPr lang="en-US" sz="1100" u="none" strike="noStrike">
                          <a:effectLst/>
                        </a:rPr>
                        <a:t>Oxford University</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Steve</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Richard</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Columbia University</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Harold</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Solbrig</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Johns Hopkins University</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Wendy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Thomas</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University of Minnesota, Minnesota Population Center</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Philipp</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Ulbrich</a:t>
                      </a:r>
                      <a:endParaRPr lang="en-US" sz="1100" b="0" i="0" u="none" strike="noStrike">
                        <a:solidFill>
                          <a:srgbClr val="000000"/>
                        </a:solidFill>
                        <a:effectLst/>
                        <a:latin typeface="Calibri"/>
                      </a:endParaRPr>
                    </a:p>
                  </a:txBody>
                  <a:tcPr marL="7620" marR="7620" marT="7620" marB="0"/>
                </a:tc>
                <a:tc>
                  <a:txBody>
                    <a:bodyPr/>
                    <a:lstStyle/>
                    <a:p>
                      <a:pPr algn="l" fontAlgn="b"/>
                      <a:r>
                        <a:rPr lang="en-US" sz="1100" u="none" strike="noStrike">
                          <a:effectLst/>
                        </a:rPr>
                        <a:t>Ecological Sequestration Trust</a:t>
                      </a:r>
                      <a:endParaRPr lang="en-US" sz="1100" b="0" i="0" u="none" strike="noStrike">
                        <a:solidFill>
                          <a:srgbClr val="000000"/>
                        </a:solidFill>
                        <a:effectLst/>
                        <a:latin typeface="Calibri"/>
                      </a:endParaRPr>
                    </a:p>
                  </a:txBody>
                  <a:tcPr marL="7620" marR="7620" marT="7620" marB="0" anchor="b"/>
                </a:tc>
              </a:tr>
              <a:tr h="216024">
                <a:tc>
                  <a:txBody>
                    <a:bodyPr/>
                    <a:lstStyle/>
                    <a:p>
                      <a:pPr algn="l" fontAlgn="t"/>
                      <a:r>
                        <a:rPr lang="en-US" sz="1100" u="none" strike="noStrike">
                          <a:effectLst/>
                        </a:rPr>
                        <a:t>Joachim</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Wackerow</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GESIS - Leibniz Institute for the Social Sciences</a:t>
                      </a:r>
                      <a:endParaRPr lang="en-US" sz="1100" b="0" i="0" u="none" strike="noStrike">
                        <a:solidFill>
                          <a:srgbClr val="000000"/>
                        </a:solidFill>
                        <a:effectLst/>
                        <a:latin typeface="Calibri"/>
                      </a:endParaRPr>
                    </a:p>
                  </a:txBody>
                  <a:tcPr marL="7620" marR="7620" marT="7620" marB="0"/>
                </a:tc>
              </a:tr>
              <a:tr h="216024">
                <a:tc>
                  <a:txBody>
                    <a:bodyPr/>
                    <a:lstStyle/>
                    <a:p>
                      <a:pPr algn="l" fontAlgn="t"/>
                      <a:r>
                        <a:rPr lang="en-US" sz="1100" u="none" strike="noStrike">
                          <a:effectLst/>
                        </a:rPr>
                        <a:t>Peter</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a:effectLst/>
                        </a:rPr>
                        <a:t>Winstanley</a:t>
                      </a:r>
                      <a:endParaRPr lang="en-US" sz="1100" b="0" i="0" u="none" strike="noStrike">
                        <a:solidFill>
                          <a:srgbClr val="000000"/>
                        </a:solidFill>
                        <a:effectLst/>
                        <a:latin typeface="Calibri"/>
                      </a:endParaRPr>
                    </a:p>
                  </a:txBody>
                  <a:tcPr marL="7620" marR="7620" marT="7620" marB="0"/>
                </a:tc>
                <a:tc>
                  <a:txBody>
                    <a:bodyPr/>
                    <a:lstStyle/>
                    <a:p>
                      <a:pPr algn="l" fontAlgn="t"/>
                      <a:r>
                        <a:rPr lang="en-US" sz="1100" u="none" strike="noStrike" dirty="0">
                          <a:effectLst/>
                        </a:rPr>
                        <a:t>Scottish Government</a:t>
                      </a:r>
                      <a:endParaRPr lang="en-US" sz="1100" b="0" i="0" u="none" strike="noStrike" dirty="0">
                        <a:solidFill>
                          <a:srgbClr val="000000"/>
                        </a:solidFill>
                        <a:effectLst/>
                        <a:latin typeface="Calibri"/>
                      </a:endParaRPr>
                    </a:p>
                  </a:txBody>
                  <a:tcPr marL="7620" marR="7620" marT="7620" marB="0"/>
                </a:tc>
              </a:tr>
            </a:tbl>
          </a:graphicData>
        </a:graphic>
      </p:graphicFrame>
      <p:pic>
        <p:nvPicPr>
          <p:cNvPr id="13" name="Picture 4" descr="https://www.dagstuhl.de/Gruppenbilder/18403.01.l.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44567" y="1241001"/>
            <a:ext cx="5299433" cy="353295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 name="TextBox 13"/>
          <p:cNvSpPr txBox="1"/>
          <p:nvPr/>
        </p:nvSpPr>
        <p:spPr>
          <a:xfrm>
            <a:off x="5920637" y="4942814"/>
            <a:ext cx="2232248" cy="461665"/>
          </a:xfrm>
          <a:prstGeom prst="rect">
            <a:avLst/>
          </a:prstGeom>
          <a:noFill/>
        </p:spPr>
        <p:txBody>
          <a:bodyPr wrap="square" rtlCol="0">
            <a:spAutoFit/>
          </a:bodyPr>
          <a:lstStyle/>
          <a:p>
            <a:r>
              <a:rPr lang="de-DE" sz="2400" dirty="0" smtClean="0"/>
              <a:t>Workshop </a:t>
            </a:r>
            <a:r>
              <a:rPr lang="de-DE" sz="2400" dirty="0" smtClean="0">
                <a:hlinkClick r:id="rId6"/>
              </a:rPr>
              <a:t>Wiki</a:t>
            </a:r>
            <a:endParaRPr lang="en-US" sz="2400" dirty="0"/>
          </a:p>
        </p:txBody>
      </p:sp>
      <p:pic>
        <p:nvPicPr>
          <p:cNvPr id="15" name="Picture 14" descr="ISC-Logo.png"/>
          <p:cNvPicPr>
            <a:picLocks noChangeAspect="1"/>
          </p:cNvPicPr>
          <p:nvPr/>
        </p:nvPicPr>
        <p:blipFill>
          <a:blip r:embed="rId7"/>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Interoperability of Metadata Standards in </a:t>
            </a:r>
          </a:p>
          <a:p>
            <a:pPr lvl="0" algn="ctr"/>
            <a:r>
              <a:rPr lang="en-US" sz="2800" b="1" kern="0" dirty="0" smtClean="0">
                <a:solidFill>
                  <a:srgbClr val="1F497D"/>
                </a:solidFill>
              </a:rPr>
              <a:t>Cross-Domain Science</a:t>
            </a:r>
          </a:p>
        </p:txBody>
      </p:sp>
      <p:sp>
        <p:nvSpPr>
          <p:cNvPr id="11" name="TextBox 10"/>
          <p:cNvSpPr txBox="1"/>
          <p:nvPr/>
        </p:nvSpPr>
        <p:spPr>
          <a:xfrm>
            <a:off x="-2" y="1545030"/>
            <a:ext cx="9144001" cy="4632037"/>
          </a:xfrm>
          <a:prstGeom prst="rect">
            <a:avLst/>
          </a:prstGeom>
          <a:noFill/>
        </p:spPr>
        <p:txBody>
          <a:bodyPr wrap="square" rtlCol="0">
            <a:spAutoFit/>
          </a:bodyPr>
          <a:lstStyle/>
          <a:p>
            <a:pPr marL="342900" indent="-342900">
              <a:spcAft>
                <a:spcPts val="600"/>
              </a:spcAft>
              <a:buFont typeface="Wingdings" charset="2"/>
              <a:buChar char="§"/>
            </a:pPr>
            <a:r>
              <a:rPr lang="en-US" sz="2000" dirty="0" smtClean="0">
                <a:solidFill>
                  <a:schemeClr val="tx1">
                    <a:lumMod val="75000"/>
                    <a:lumOff val="25000"/>
                  </a:schemeClr>
                </a:solidFill>
              </a:rPr>
              <a:t>Developed insights into how to address issues of interoperability and integration: what standards can and should be used; how implementing those standards may assist the pilots; what work is necessary on the standards to assist interoperability in these use cases.</a:t>
            </a:r>
          </a:p>
          <a:p>
            <a:pPr marL="342900" indent="-342900">
              <a:spcAft>
                <a:spcPts val="600"/>
              </a:spcAft>
              <a:buFont typeface="Wingdings" charset="2"/>
              <a:buChar char="§"/>
            </a:pPr>
            <a:r>
              <a:rPr lang="en-US" sz="2000" b="1" dirty="0" smtClean="0">
                <a:solidFill>
                  <a:schemeClr val="tx1">
                    <a:lumMod val="75000"/>
                    <a:lumOff val="25000"/>
                  </a:schemeClr>
                </a:solidFill>
              </a:rPr>
              <a:t>Five research papers: one on the overall methodology; one each on the case studies; one on the alignment of DCAT and DDI.</a:t>
            </a:r>
          </a:p>
          <a:p>
            <a:pPr marL="342900" indent="-342900">
              <a:spcAft>
                <a:spcPts val="600"/>
              </a:spcAft>
              <a:buFont typeface="Wingdings" charset="2"/>
              <a:buChar char="§"/>
            </a:pPr>
            <a:r>
              <a:rPr lang="en-US" sz="2000" b="1" dirty="0" smtClean="0">
                <a:solidFill>
                  <a:schemeClr val="tx1">
                    <a:lumMod val="75000"/>
                    <a:lumOff val="25000"/>
                  </a:schemeClr>
                </a:solidFill>
              </a:rPr>
              <a:t>Endorsement in principle by ISC Governing Board. </a:t>
            </a:r>
            <a:r>
              <a:rPr lang="en-US" sz="2000" b="1" dirty="0" err="1" smtClean="0">
                <a:solidFill>
                  <a:schemeClr val="tx1">
                    <a:lumMod val="75000"/>
                    <a:lumOff val="25000"/>
                  </a:schemeClr>
                </a:solidFill>
              </a:rPr>
              <a:t>Programme</a:t>
            </a:r>
            <a:r>
              <a:rPr lang="en-US" sz="2000" b="1" dirty="0" smtClean="0">
                <a:solidFill>
                  <a:schemeClr val="tx1">
                    <a:lumMod val="75000"/>
                    <a:lumOff val="25000"/>
                  </a:schemeClr>
                </a:solidFill>
              </a:rPr>
              <a:t> Design and Fundraising.</a:t>
            </a:r>
          </a:p>
          <a:p>
            <a:pPr marL="342900" indent="-342900">
              <a:spcAft>
                <a:spcPts val="600"/>
              </a:spcAft>
              <a:buFont typeface="Wingdings" charset="2"/>
              <a:buChar char="§"/>
            </a:pPr>
            <a:endParaRPr lang="en-US" sz="2000" b="1"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342900" indent="-342900">
              <a:spcAft>
                <a:spcPts val="600"/>
              </a:spcAft>
              <a:buFont typeface="Wingdings" charset="2"/>
              <a:buChar char="§"/>
            </a:pPr>
            <a:endParaRPr lang="en-US" sz="2000" dirty="0" smtClean="0">
              <a:solidFill>
                <a:schemeClr val="tx1">
                  <a:lumMod val="75000"/>
                  <a:lumOff val="25000"/>
                </a:schemeClr>
              </a:solidFill>
            </a:endParaRPr>
          </a:p>
          <a:p>
            <a:pPr marL="800100" lvl="1" indent="-342900">
              <a:spcAft>
                <a:spcPts val="600"/>
              </a:spcAft>
              <a:buFont typeface="Wingdings" charset="2"/>
              <a:buChar char="Ø"/>
            </a:pPr>
            <a:endParaRPr lang="en-US" sz="2000" dirty="0" smtClean="0">
              <a:solidFill>
                <a:schemeClr val="tx1">
                  <a:lumMod val="75000"/>
                  <a:lumOff val="25000"/>
                </a:schemeClr>
              </a:solidFill>
            </a:endParaRPr>
          </a:p>
          <a:p>
            <a:pPr marL="800100" lvl="1" indent="-342900">
              <a:spcAft>
                <a:spcPts val="600"/>
              </a:spcAft>
              <a:buFont typeface="Wingdings" charset="2"/>
              <a:buChar char="§"/>
            </a:pPr>
            <a:endParaRPr lang="en-US" sz="2000"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11489" y="563138"/>
            <a:ext cx="8518027" cy="970514"/>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467234" y="850700"/>
            <a:ext cx="8194557" cy="369332"/>
          </a:xfrm>
          <a:prstGeom prst="rect">
            <a:avLst/>
          </a:prstGeom>
          <a:noFill/>
        </p:spPr>
        <p:txBody>
          <a:bodyPr wrap="square" rtlCol="0">
            <a:spAutoFit/>
          </a:bodyPr>
          <a:lstStyle/>
          <a:p>
            <a:pPr algn="ctr"/>
            <a:r>
              <a:rPr lang="en-GB" smtClean="0"/>
              <a:t>Data Science / Data Integration Intelligence Support</a:t>
            </a:r>
            <a:endParaRPr lang="en-GB"/>
          </a:p>
        </p:txBody>
      </p:sp>
      <p:sp>
        <p:nvSpPr>
          <p:cNvPr id="6" name="Rectangle 5"/>
          <p:cNvSpPr/>
          <p:nvPr/>
        </p:nvSpPr>
        <p:spPr>
          <a:xfrm>
            <a:off x="296164"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311489" y="2084808"/>
            <a:ext cx="1150113" cy="923330"/>
          </a:xfrm>
          <a:prstGeom prst="rect">
            <a:avLst/>
          </a:prstGeom>
          <a:noFill/>
        </p:spPr>
        <p:txBody>
          <a:bodyPr wrap="square" rtlCol="0">
            <a:spAutoFit/>
          </a:bodyPr>
          <a:lstStyle/>
          <a:p>
            <a:pPr algn="ctr"/>
            <a:r>
              <a:rPr lang="en-GB" smtClean="0"/>
              <a:t>Pilot:</a:t>
            </a:r>
          </a:p>
          <a:p>
            <a:pPr algn="ctr"/>
            <a:r>
              <a:rPr lang="en-GB" smtClean="0"/>
              <a:t>Infectious Diseases</a:t>
            </a:r>
            <a:endParaRPr lang="en-GB"/>
          </a:p>
        </p:txBody>
      </p:sp>
      <p:sp>
        <p:nvSpPr>
          <p:cNvPr id="9" name="Rectangle 8"/>
          <p:cNvSpPr/>
          <p:nvPr/>
        </p:nvSpPr>
        <p:spPr>
          <a:xfrm>
            <a:off x="1614002"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2947165" y="2084808"/>
            <a:ext cx="1150113" cy="923330"/>
          </a:xfrm>
          <a:prstGeom prst="rect">
            <a:avLst/>
          </a:prstGeom>
          <a:noFill/>
        </p:spPr>
        <p:txBody>
          <a:bodyPr wrap="square" rtlCol="0">
            <a:spAutoFit/>
          </a:bodyPr>
          <a:lstStyle/>
          <a:p>
            <a:pPr algn="ctr"/>
            <a:r>
              <a:rPr lang="en-GB" smtClean="0"/>
              <a:t>Pilot:</a:t>
            </a:r>
          </a:p>
          <a:p>
            <a:pPr algn="ctr"/>
            <a:r>
              <a:rPr lang="en-GB" smtClean="0"/>
              <a:t>Resilient Cities</a:t>
            </a:r>
            <a:endParaRPr lang="en-GB"/>
          </a:p>
        </p:txBody>
      </p:sp>
      <p:sp>
        <p:nvSpPr>
          <p:cNvPr id="11" name="Rectangle 10"/>
          <p:cNvSpPr/>
          <p:nvPr/>
        </p:nvSpPr>
        <p:spPr>
          <a:xfrm>
            <a:off x="2931840"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1614002" y="2084808"/>
            <a:ext cx="1150113" cy="1200329"/>
          </a:xfrm>
          <a:prstGeom prst="rect">
            <a:avLst/>
          </a:prstGeom>
          <a:noFill/>
        </p:spPr>
        <p:txBody>
          <a:bodyPr wrap="square" rtlCol="0">
            <a:spAutoFit/>
          </a:bodyPr>
          <a:lstStyle/>
          <a:p>
            <a:pPr algn="ctr"/>
            <a:r>
              <a:rPr lang="en-GB" smtClean="0"/>
              <a:t>Pilot:</a:t>
            </a:r>
          </a:p>
          <a:p>
            <a:pPr algn="ctr"/>
            <a:r>
              <a:rPr lang="en-GB" smtClean="0"/>
              <a:t>Disaster Risk Research</a:t>
            </a:r>
            <a:endParaRPr lang="en-GB"/>
          </a:p>
        </p:txBody>
      </p:sp>
      <p:sp>
        <p:nvSpPr>
          <p:cNvPr id="15" name="TextBox 14"/>
          <p:cNvSpPr txBox="1"/>
          <p:nvPr/>
        </p:nvSpPr>
        <p:spPr>
          <a:xfrm>
            <a:off x="4265003" y="2084808"/>
            <a:ext cx="1150113" cy="646331"/>
          </a:xfrm>
          <a:prstGeom prst="rect">
            <a:avLst/>
          </a:prstGeom>
          <a:noFill/>
        </p:spPr>
        <p:txBody>
          <a:bodyPr wrap="square" rtlCol="0">
            <a:spAutoFit/>
          </a:bodyPr>
          <a:lstStyle/>
          <a:p>
            <a:pPr algn="ctr"/>
            <a:r>
              <a:rPr lang="en-GB" smtClean="0"/>
              <a:t>Pilot:</a:t>
            </a:r>
          </a:p>
          <a:p>
            <a:pPr algn="ctr"/>
            <a:r>
              <a:rPr lang="en-GB" smtClean="0"/>
              <a:t>…</a:t>
            </a:r>
            <a:endParaRPr lang="en-GB"/>
          </a:p>
        </p:txBody>
      </p:sp>
      <p:sp>
        <p:nvSpPr>
          <p:cNvPr id="16" name="Rectangle 15"/>
          <p:cNvSpPr/>
          <p:nvPr/>
        </p:nvSpPr>
        <p:spPr>
          <a:xfrm>
            <a:off x="4249678"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ight Arrow 16"/>
          <p:cNvSpPr/>
          <p:nvPr/>
        </p:nvSpPr>
        <p:spPr>
          <a:xfrm>
            <a:off x="5870370" y="2084808"/>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311489" y="5679305"/>
            <a:ext cx="8518027" cy="646331"/>
          </a:xfrm>
          <a:prstGeom prst="rect">
            <a:avLst/>
          </a:prstGeom>
          <a:noFill/>
        </p:spPr>
        <p:txBody>
          <a:bodyPr wrap="square" rtlCol="0">
            <a:spAutoFit/>
          </a:bodyPr>
          <a:lstStyle/>
          <a:p>
            <a:r>
              <a:rPr lang="en-GB" smtClean="0"/>
              <a:t>The Data Science / Data Integration Intelligence Support activity provides generic support for an expanding series of pilots.</a:t>
            </a:r>
            <a:endParaRPr lang="en-GB"/>
          </a:p>
        </p:txBody>
      </p:sp>
      <p:sp>
        <p:nvSpPr>
          <p:cNvPr id="14" name="Right Arrow 13"/>
          <p:cNvSpPr/>
          <p:nvPr/>
        </p:nvSpPr>
        <p:spPr>
          <a:xfrm>
            <a:off x="5870370" y="2961971"/>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ight Arrow 18"/>
          <p:cNvSpPr/>
          <p:nvPr/>
        </p:nvSpPr>
        <p:spPr>
          <a:xfrm>
            <a:off x="5870370" y="3839134"/>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011401" y="-1"/>
            <a:ext cx="2132599" cy="1653468"/>
          </a:xfrm>
          <a:prstGeom prst="rect">
            <a:avLst/>
          </a:prstGeom>
        </p:spPr>
      </p:pic>
      <p:sp>
        <p:nvSpPr>
          <p:cNvPr id="11" name="TextBox 10"/>
          <p:cNvSpPr txBox="1"/>
          <p:nvPr/>
        </p:nvSpPr>
        <p:spPr>
          <a:xfrm>
            <a:off x="334210" y="4039425"/>
            <a:ext cx="8462209" cy="2800767"/>
          </a:xfrm>
          <a:prstGeom prst="rect">
            <a:avLst/>
          </a:prstGeom>
          <a:noFill/>
        </p:spPr>
        <p:txBody>
          <a:bodyPr wrap="square" rtlCol="0">
            <a:spAutoFit/>
          </a:bodyPr>
          <a:lstStyle/>
          <a:p>
            <a:pPr algn="ctr"/>
            <a:r>
              <a:rPr lang="fr-FR" sz="2400" dirty="0" smtClean="0"/>
              <a:t>Simon Hodson</a:t>
            </a:r>
          </a:p>
          <a:p>
            <a:pPr algn="ctr"/>
            <a:r>
              <a:rPr lang="fr-FR" sz="2400" dirty="0" err="1" smtClean="0"/>
              <a:t>Executive</a:t>
            </a:r>
            <a:r>
              <a:rPr lang="fr-FR" sz="2400" dirty="0" smtClean="0"/>
              <a:t> </a:t>
            </a:r>
            <a:r>
              <a:rPr lang="fr-FR" sz="2400" dirty="0" err="1" smtClean="0"/>
              <a:t>Director</a:t>
            </a:r>
            <a:r>
              <a:rPr lang="fr-FR" sz="2400" dirty="0" smtClean="0"/>
              <a:t> CODATA</a:t>
            </a:r>
          </a:p>
          <a:p>
            <a:pPr algn="ctr"/>
            <a:r>
              <a:rPr lang="fr-FR" dirty="0" smtClean="0">
                <a:hlinkClick r:id="rId4"/>
              </a:rPr>
              <a:t>www.codata.org</a:t>
            </a:r>
            <a:endParaRPr lang="fr-FR" dirty="0" smtClean="0"/>
          </a:p>
          <a:p>
            <a:pPr algn="ctr"/>
            <a:r>
              <a:rPr lang="en-US" u="sng" dirty="0" smtClean="0">
                <a:hlinkClick r:id="rId5"/>
              </a:rPr>
              <a:t>http://lists.codata.org/mailman/listinfo/codata-international_lists.codata.org</a:t>
            </a:r>
            <a:endParaRPr lang="fr-FR" dirty="0" smtClean="0"/>
          </a:p>
          <a:p>
            <a:pPr algn="ctr"/>
            <a:r>
              <a:rPr lang="fr-FR" dirty="0" smtClean="0"/>
              <a:t>Email: </a:t>
            </a:r>
            <a:r>
              <a:rPr lang="fr-FR" dirty="0" err="1" smtClean="0"/>
              <a:t>simon@codata.org</a:t>
            </a:r>
            <a:endParaRPr lang="fr-FR" dirty="0" smtClean="0"/>
          </a:p>
          <a:p>
            <a:pPr algn="ctr"/>
            <a:r>
              <a:rPr lang="fr-FR" dirty="0" err="1" smtClean="0"/>
              <a:t>Twitter</a:t>
            </a:r>
            <a:r>
              <a:rPr lang="fr-FR" dirty="0" smtClean="0"/>
              <a:t>: @simonhodson99</a:t>
            </a:r>
          </a:p>
          <a:p>
            <a:pPr algn="ctr"/>
            <a:r>
              <a:rPr lang="en-US" dirty="0" smtClean="0"/>
              <a:t>Tel (Office): +33 1 45 25 04 96 | Tel (Cell): +33 6 86 30 42 59</a:t>
            </a:r>
          </a:p>
          <a:p>
            <a:pPr algn="ctr"/>
            <a:endParaRPr lang="en-US" sz="2400" dirty="0" smtClean="0"/>
          </a:p>
          <a:p>
            <a:pPr algn="ctr"/>
            <a:r>
              <a:rPr lang="en-US" sz="1400" dirty="0" smtClean="0">
                <a:latin typeface="GillSans"/>
              </a:rPr>
              <a:t>CODATA (ICSU Committee on Data for Science and Technology), 5 rue </a:t>
            </a:r>
            <a:r>
              <a:rPr lang="en-US" sz="1400" dirty="0" err="1" smtClean="0">
                <a:latin typeface="GillSans"/>
              </a:rPr>
              <a:t>Auguste</a:t>
            </a:r>
            <a:r>
              <a:rPr lang="en-US" sz="1400" dirty="0" smtClean="0">
                <a:latin typeface="GillSans"/>
              </a:rPr>
              <a:t> </a:t>
            </a:r>
            <a:r>
              <a:rPr lang="en-US" sz="1400" dirty="0" err="1" smtClean="0">
                <a:latin typeface="GillSans"/>
              </a:rPr>
              <a:t>Vacquerie</a:t>
            </a:r>
            <a:r>
              <a:rPr lang="en-US" sz="1400" dirty="0" smtClean="0">
                <a:latin typeface="GillSans"/>
              </a:rPr>
              <a:t>, 75016 Paris, FRANCE</a:t>
            </a:r>
            <a:endParaRPr lang="fr-FR" sz="1400" dirty="0" smtClean="0"/>
          </a:p>
        </p:txBody>
      </p:sp>
      <p:pic>
        <p:nvPicPr>
          <p:cNvPr id="8" name="Picture 7" descr="ISC-Logo.png"/>
          <p:cNvPicPr>
            <a:picLocks noChangeAspect="1"/>
          </p:cNvPicPr>
          <p:nvPr/>
        </p:nvPicPr>
        <p:blipFill>
          <a:blip r:embed="rId6"/>
          <a:stretch>
            <a:fillRect/>
          </a:stretch>
        </p:blipFill>
        <p:spPr>
          <a:xfrm>
            <a:off x="-1" y="1"/>
            <a:ext cx="4133221" cy="1359072"/>
          </a:xfrm>
          <a:prstGeom prst="rect">
            <a:avLst/>
          </a:prstGeom>
        </p:spPr>
      </p:pic>
      <p:sp>
        <p:nvSpPr>
          <p:cNvPr id="6" name="TextBox 5"/>
          <p:cNvSpPr txBox="1"/>
          <p:nvPr/>
        </p:nvSpPr>
        <p:spPr>
          <a:xfrm>
            <a:off x="1392955" y="1881121"/>
            <a:ext cx="6397376" cy="2554545"/>
          </a:xfrm>
          <a:prstGeom prst="rect">
            <a:avLst/>
          </a:prstGeom>
          <a:noFill/>
        </p:spPr>
        <p:txBody>
          <a:bodyPr wrap="square" rtlCol="0">
            <a:spAutoFit/>
          </a:bodyPr>
          <a:lstStyle/>
          <a:p>
            <a:pPr algn="ctr"/>
            <a:r>
              <a:rPr lang="fr-FR" sz="3200" dirty="0" err="1" smtClean="0">
                <a:solidFill>
                  <a:schemeClr val="tx1">
                    <a:lumMod val="75000"/>
                    <a:lumOff val="25000"/>
                  </a:schemeClr>
                </a:solidFill>
              </a:rPr>
              <a:t>Thank</a:t>
            </a:r>
            <a:r>
              <a:rPr lang="fr-FR" sz="3200" dirty="0" smtClean="0">
                <a:solidFill>
                  <a:schemeClr val="tx1">
                    <a:lumMod val="75000"/>
                    <a:lumOff val="25000"/>
                  </a:schemeClr>
                </a:solidFill>
              </a:rPr>
              <a:t> </a:t>
            </a:r>
            <a:r>
              <a:rPr lang="fr-FR" sz="3200" dirty="0" err="1" smtClean="0">
                <a:solidFill>
                  <a:schemeClr val="tx1">
                    <a:lumMod val="75000"/>
                    <a:lumOff val="25000"/>
                  </a:schemeClr>
                </a:solidFill>
              </a:rPr>
              <a:t>you</a:t>
            </a:r>
            <a:r>
              <a:rPr lang="fr-FR" sz="3200" dirty="0" smtClean="0">
                <a:solidFill>
                  <a:schemeClr val="tx1">
                    <a:lumMod val="75000"/>
                    <a:lumOff val="25000"/>
                  </a:schemeClr>
                </a:solidFill>
              </a:rPr>
              <a:t> for </a:t>
            </a:r>
            <a:r>
              <a:rPr lang="fr-FR" sz="3200" dirty="0" err="1" smtClean="0">
                <a:solidFill>
                  <a:schemeClr val="tx1">
                    <a:lumMod val="75000"/>
                    <a:lumOff val="25000"/>
                  </a:schemeClr>
                </a:solidFill>
              </a:rPr>
              <a:t>your</a:t>
            </a:r>
            <a:r>
              <a:rPr lang="fr-FR" sz="3200" dirty="0" smtClean="0">
                <a:solidFill>
                  <a:schemeClr val="tx1">
                    <a:lumMod val="75000"/>
                    <a:lumOff val="25000"/>
                  </a:schemeClr>
                </a:solidFill>
              </a:rPr>
              <a:t> attention!</a:t>
            </a:r>
          </a:p>
          <a:p>
            <a:pPr algn="ctr"/>
            <a:endParaRPr lang="fr-FR" sz="3200" dirty="0" smtClean="0">
              <a:solidFill>
                <a:schemeClr val="tx1">
                  <a:lumMod val="75000"/>
                  <a:lumOff val="25000"/>
                </a:schemeClr>
              </a:solidFill>
            </a:endParaRPr>
          </a:p>
          <a:p>
            <a:pPr algn="ctr"/>
            <a:endParaRPr lang="fr-FR" sz="3200" dirty="0" smtClean="0">
              <a:solidFill>
                <a:schemeClr val="tx1">
                  <a:lumMod val="75000"/>
                  <a:lumOff val="25000"/>
                </a:schemeClr>
              </a:solidFill>
            </a:endParaRPr>
          </a:p>
          <a:p>
            <a:pPr algn="ctr"/>
            <a:r>
              <a:rPr lang="fr-FR" sz="1600" dirty="0" err="1" smtClean="0">
                <a:solidFill>
                  <a:schemeClr val="tx1">
                    <a:lumMod val="75000"/>
                    <a:lumOff val="25000"/>
                  </a:schemeClr>
                </a:solidFill>
              </a:rPr>
              <a:t>Dagstuhl</a:t>
            </a:r>
            <a:r>
              <a:rPr lang="fr-FR" sz="1600" dirty="0" smtClean="0">
                <a:solidFill>
                  <a:schemeClr val="tx1">
                    <a:lumMod val="75000"/>
                    <a:lumOff val="25000"/>
                  </a:schemeClr>
                </a:solidFill>
              </a:rPr>
              <a:t> Workshop </a:t>
            </a:r>
            <a:r>
              <a:rPr lang="fr-FR" sz="1600" dirty="0" err="1" smtClean="0">
                <a:solidFill>
                  <a:schemeClr val="tx1">
                    <a:lumMod val="75000"/>
                    <a:lumOff val="25000"/>
                  </a:schemeClr>
                </a:solidFill>
              </a:rPr>
              <a:t>Slide</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Credits</a:t>
            </a:r>
            <a:r>
              <a:rPr lang="fr-FR" sz="1600" dirty="0" smtClean="0">
                <a:solidFill>
                  <a:schemeClr val="tx1">
                    <a:lumMod val="75000"/>
                    <a:lumOff val="25000"/>
                  </a:schemeClr>
                </a:solidFill>
              </a:rPr>
              <a:t>: Joachim </a:t>
            </a:r>
            <a:r>
              <a:rPr lang="fr-FR" sz="1600" dirty="0" err="1" smtClean="0">
                <a:solidFill>
                  <a:schemeClr val="tx1">
                    <a:lumMod val="75000"/>
                    <a:lumOff val="25000"/>
                  </a:schemeClr>
                </a:solidFill>
              </a:rPr>
              <a:t>Wackerow</a:t>
            </a:r>
            <a:r>
              <a:rPr lang="fr-FR" sz="1600" dirty="0" smtClean="0">
                <a:solidFill>
                  <a:schemeClr val="tx1">
                    <a:lumMod val="75000"/>
                    <a:lumOff val="25000"/>
                  </a:schemeClr>
                </a:solidFill>
              </a:rPr>
              <a:t>, Steve McEachern and Simon Cox</a:t>
            </a:r>
          </a:p>
          <a:p>
            <a:pPr algn="ctr"/>
            <a:endParaRPr lang="fr-FR" sz="32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44380" y="170103"/>
            <a:ext cx="7688274" cy="954107"/>
          </a:xfrm>
          <a:prstGeom prst="rect">
            <a:avLst/>
          </a:prstGeom>
          <a:noFill/>
        </p:spPr>
        <p:txBody>
          <a:bodyPr wrap="square" rtlCol="0">
            <a:spAutoFit/>
          </a:bodyPr>
          <a:lstStyle/>
          <a:p>
            <a:pPr lvl="0" algn="ctr"/>
            <a:r>
              <a:rPr lang="en-US" sz="2800" b="1" kern="0" dirty="0" smtClean="0">
                <a:solidFill>
                  <a:srgbClr val="1F497D"/>
                </a:solidFill>
              </a:rPr>
              <a:t>New CODATA </a:t>
            </a:r>
          </a:p>
          <a:p>
            <a:pPr lvl="0" algn="ctr"/>
            <a:r>
              <a:rPr lang="en-US" sz="2800" b="1" kern="0" dirty="0" smtClean="0">
                <a:solidFill>
                  <a:srgbClr val="1F497D"/>
                </a:solidFill>
              </a:rPr>
              <a:t>Executive Committee and President</a:t>
            </a:r>
          </a:p>
        </p:txBody>
      </p:sp>
      <p:sp>
        <p:nvSpPr>
          <p:cNvPr id="11" name="TextBox 10"/>
          <p:cNvSpPr txBox="1"/>
          <p:nvPr/>
        </p:nvSpPr>
        <p:spPr>
          <a:xfrm>
            <a:off x="-2" y="1475497"/>
            <a:ext cx="3956137" cy="5247590"/>
          </a:xfrm>
          <a:prstGeom prst="rect">
            <a:avLst/>
          </a:prstGeom>
          <a:noFill/>
        </p:spPr>
        <p:txBody>
          <a:bodyPr wrap="square" rtlCol="0">
            <a:spAutoFit/>
          </a:bodyPr>
          <a:lstStyle/>
          <a:p>
            <a:pPr marL="342900" indent="-342900">
              <a:spcAft>
                <a:spcPts val="600"/>
              </a:spcAft>
              <a:buFont typeface="Arial"/>
              <a:buChar char="•"/>
            </a:pPr>
            <a:r>
              <a:rPr lang="en-GB" sz="2000" dirty="0" smtClean="0">
                <a:solidFill>
                  <a:schemeClr val="tx1">
                    <a:lumMod val="75000"/>
                    <a:lumOff val="25000"/>
                  </a:schemeClr>
                </a:solidFill>
              </a:rPr>
              <a:t>CODATA General Assembly Nov 2018, new CODATA President is </a:t>
            </a:r>
            <a:r>
              <a:rPr lang="en-GB" sz="2000" dirty="0" err="1" smtClean="0">
                <a:solidFill>
                  <a:schemeClr val="tx1">
                    <a:lumMod val="75000"/>
                    <a:lumOff val="25000"/>
                  </a:schemeClr>
                </a:solidFill>
              </a:rPr>
              <a:t>Barend</a:t>
            </a:r>
            <a:r>
              <a:rPr lang="en-GB" sz="2000" dirty="0" smtClean="0">
                <a:solidFill>
                  <a:schemeClr val="tx1">
                    <a:lumMod val="75000"/>
                    <a:lumOff val="25000"/>
                  </a:schemeClr>
                </a:solidFill>
              </a:rPr>
              <a:t> Mons.</a:t>
            </a:r>
          </a:p>
          <a:p>
            <a:pPr marL="342900" indent="-342900">
              <a:spcAft>
                <a:spcPts val="600"/>
              </a:spcAft>
              <a:buFont typeface="Arial"/>
              <a:buChar char="•"/>
            </a:pPr>
            <a:endParaRPr lang="en-GB" sz="2000" dirty="0" smtClean="0">
              <a:solidFill>
                <a:schemeClr val="tx1">
                  <a:lumMod val="75000"/>
                  <a:lumOff val="25000"/>
                </a:schemeClr>
              </a:solidFill>
            </a:endParaRPr>
          </a:p>
          <a:p>
            <a:pPr marL="342900" indent="-342900">
              <a:spcAft>
                <a:spcPts val="600"/>
              </a:spcAft>
              <a:buFont typeface="Arial"/>
              <a:buChar char="•"/>
            </a:pPr>
            <a:r>
              <a:rPr lang="en-GB" sz="2000" dirty="0" smtClean="0">
                <a:solidFill>
                  <a:schemeClr val="tx1">
                    <a:lumMod val="75000"/>
                    <a:lumOff val="25000"/>
                  </a:schemeClr>
                </a:solidFill>
              </a:rPr>
              <a:t>Replaces Geoffrey </a:t>
            </a:r>
            <a:r>
              <a:rPr lang="en-GB" sz="2000" dirty="0" err="1" smtClean="0">
                <a:solidFill>
                  <a:schemeClr val="tx1">
                    <a:lumMod val="75000"/>
                    <a:lumOff val="25000"/>
                  </a:schemeClr>
                </a:solidFill>
              </a:rPr>
              <a:t>Boulton</a:t>
            </a:r>
            <a:r>
              <a:rPr lang="en-GB" sz="2000" dirty="0" smtClean="0">
                <a:solidFill>
                  <a:schemeClr val="tx1">
                    <a:lumMod val="75000"/>
                    <a:lumOff val="25000"/>
                  </a:schemeClr>
                </a:solidFill>
              </a:rPr>
              <a:t>.</a:t>
            </a:r>
          </a:p>
          <a:p>
            <a:pPr marL="342900" indent="-342900">
              <a:spcAft>
                <a:spcPts val="600"/>
              </a:spcAft>
              <a:buFont typeface="Arial"/>
              <a:buChar char="•"/>
            </a:pPr>
            <a:endParaRPr lang="en-GB" sz="2000" dirty="0" smtClean="0">
              <a:solidFill>
                <a:schemeClr val="tx1">
                  <a:lumMod val="75000"/>
                  <a:lumOff val="25000"/>
                </a:schemeClr>
              </a:solidFill>
            </a:endParaRPr>
          </a:p>
          <a:p>
            <a:pPr marL="342900" indent="-342900">
              <a:spcAft>
                <a:spcPts val="600"/>
              </a:spcAft>
              <a:buFont typeface="Arial"/>
              <a:buChar char="•"/>
            </a:pPr>
            <a:r>
              <a:rPr lang="en-GB" sz="2000" dirty="0" smtClean="0">
                <a:solidFill>
                  <a:schemeClr val="tx1">
                    <a:lumMod val="75000"/>
                    <a:lumOff val="25000"/>
                  </a:schemeClr>
                </a:solidFill>
              </a:rPr>
              <a:t>New Executive Committee enhances expertise and retains global geographic reach.</a:t>
            </a:r>
          </a:p>
          <a:p>
            <a:pPr marL="342900" indent="-342900">
              <a:spcAft>
                <a:spcPts val="600"/>
              </a:spcAft>
              <a:buFont typeface="Arial"/>
              <a:buChar char="•"/>
            </a:pPr>
            <a:endParaRPr lang="en-GB" sz="2000" dirty="0" smtClean="0">
              <a:solidFill>
                <a:schemeClr val="tx1">
                  <a:lumMod val="75000"/>
                  <a:lumOff val="25000"/>
                </a:schemeClr>
              </a:solidFill>
            </a:endParaRPr>
          </a:p>
          <a:p>
            <a:pPr marL="342900" indent="-342900">
              <a:spcAft>
                <a:spcPts val="600"/>
              </a:spcAft>
              <a:buFont typeface="Arial"/>
              <a:buChar char="•"/>
            </a:pPr>
            <a:r>
              <a:rPr lang="en-GB" sz="2000" dirty="0" err="1" smtClean="0">
                <a:solidFill>
                  <a:schemeClr val="tx1">
                    <a:lumMod val="75000"/>
                    <a:lumOff val="25000"/>
                  </a:schemeClr>
                </a:solidFill>
              </a:rPr>
              <a:t>Refocussing</a:t>
            </a:r>
            <a:r>
              <a:rPr lang="en-GB" sz="2000" dirty="0" smtClean="0">
                <a:solidFill>
                  <a:schemeClr val="tx1">
                    <a:lumMod val="75000"/>
                    <a:lumOff val="25000"/>
                  </a:schemeClr>
                </a:solidFill>
              </a:rPr>
              <a:t> of CODATA </a:t>
            </a:r>
            <a:r>
              <a:rPr lang="en-GB" sz="2000" dirty="0" smtClean="0">
                <a:solidFill>
                  <a:schemeClr val="tx1">
                    <a:lumMod val="75000"/>
                    <a:lumOff val="25000"/>
                  </a:schemeClr>
                </a:solidFill>
              </a:rPr>
              <a:t>activity, in particular towards refining, formalising and recognising / accrediting good practice.</a:t>
            </a:r>
            <a:endParaRPr lang="en-GB" sz="2000" dirty="0" smtClean="0">
              <a:solidFill>
                <a:schemeClr val="tx1">
                  <a:lumMod val="75000"/>
                  <a:lumOff val="25000"/>
                </a:schemeClr>
              </a:solidFill>
            </a:endParaRPr>
          </a:p>
          <a:p>
            <a:pPr marL="342900" indent="-342900">
              <a:spcAft>
                <a:spcPts val="600"/>
              </a:spcAft>
              <a:buFont typeface="Arial"/>
              <a:buChar char="•"/>
            </a:pPr>
            <a:endParaRPr lang="en-GB" sz="2000" dirty="0" smtClean="0">
              <a:solidFill>
                <a:schemeClr val="tx1">
                  <a:lumMod val="75000"/>
                  <a:lumOff val="25000"/>
                </a:schemeClr>
              </a:solidFill>
            </a:endParaRPr>
          </a:p>
        </p:txBody>
      </p:sp>
      <p:pic>
        <p:nvPicPr>
          <p:cNvPr id="5" name="Picture 4" descr="GO-FAIR.jpg"/>
          <p:cNvPicPr>
            <a:picLocks noChangeAspect="1"/>
          </p:cNvPicPr>
          <p:nvPr/>
        </p:nvPicPr>
        <p:blipFill>
          <a:blip r:embed="rId5"/>
          <a:stretch>
            <a:fillRect/>
          </a:stretch>
        </p:blipFill>
        <p:spPr>
          <a:xfrm>
            <a:off x="4160511" y="1857091"/>
            <a:ext cx="2254720" cy="740203"/>
          </a:xfrm>
          <a:prstGeom prst="rect">
            <a:avLst/>
          </a:prstGeom>
        </p:spPr>
      </p:pic>
      <p:pic>
        <p:nvPicPr>
          <p:cNvPr id="6" name="Picture 5" descr="Barend-Mons-300x300.jpg"/>
          <p:cNvPicPr>
            <a:picLocks noChangeAspect="1"/>
          </p:cNvPicPr>
          <p:nvPr/>
        </p:nvPicPr>
        <p:blipFill>
          <a:blip r:embed="rId6"/>
          <a:stretch>
            <a:fillRect/>
          </a:stretch>
        </p:blipFill>
        <p:spPr>
          <a:xfrm>
            <a:off x="6876185" y="1124210"/>
            <a:ext cx="1937209" cy="1937209"/>
          </a:xfrm>
          <a:prstGeom prst="rect">
            <a:avLst/>
          </a:prstGeom>
        </p:spPr>
      </p:pic>
      <p:pic>
        <p:nvPicPr>
          <p:cNvPr id="7" name="Picture 6" descr="CODATA ExComm 2018.jpg"/>
          <p:cNvPicPr>
            <a:picLocks noChangeAspect="1"/>
          </p:cNvPicPr>
          <p:nvPr/>
        </p:nvPicPr>
        <p:blipFill>
          <a:blip r:embed="rId7"/>
          <a:stretch>
            <a:fillRect/>
          </a:stretch>
        </p:blipFill>
        <p:spPr>
          <a:xfrm>
            <a:off x="4160511" y="3003067"/>
            <a:ext cx="4983489" cy="3854934"/>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636567" y="38301"/>
            <a:ext cx="7688274" cy="523220"/>
          </a:xfrm>
          <a:prstGeom prst="rect">
            <a:avLst/>
          </a:prstGeom>
          <a:noFill/>
        </p:spPr>
        <p:txBody>
          <a:bodyPr wrap="square" rtlCol="0">
            <a:spAutoFit/>
          </a:bodyPr>
          <a:lstStyle/>
          <a:p>
            <a:pPr lvl="0" algn="ctr"/>
            <a:r>
              <a:rPr lang="en-US" sz="2800" b="1" kern="0" dirty="0" smtClean="0">
                <a:solidFill>
                  <a:srgbClr val="1F497D"/>
                </a:solidFill>
              </a:rPr>
              <a:t>CODATA Data Policy Reports Since 2015</a:t>
            </a:r>
          </a:p>
        </p:txBody>
      </p:sp>
      <p:sp>
        <p:nvSpPr>
          <p:cNvPr id="11" name="TextBox 10"/>
          <p:cNvSpPr txBox="1"/>
          <p:nvPr/>
        </p:nvSpPr>
        <p:spPr>
          <a:xfrm>
            <a:off x="0" y="1307765"/>
            <a:ext cx="5055707" cy="4555094"/>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Current Best Practice for Research Data Management Policies (for Danish </a:t>
            </a:r>
            <a:r>
              <a:rPr lang="en-US" dirty="0" err="1" smtClean="0">
                <a:solidFill>
                  <a:schemeClr val="tx1">
                    <a:lumMod val="75000"/>
                    <a:lumOff val="25000"/>
                  </a:schemeClr>
                </a:solidFill>
              </a:rPr>
              <a:t>e</a:t>
            </a:r>
            <a:r>
              <a:rPr lang="en-US" dirty="0" smtClean="0">
                <a:solidFill>
                  <a:schemeClr val="tx1">
                    <a:lumMod val="75000"/>
                    <a:lumOff val="25000"/>
                  </a:schemeClr>
                </a:solidFill>
              </a:rPr>
              <a:t>-Infrastructure Cooperation, 2015) </a:t>
            </a:r>
            <a:r>
              <a:rPr lang="en-US" dirty="0" smtClean="0">
                <a:solidFill>
                  <a:schemeClr val="tx1">
                    <a:lumMod val="75000"/>
                    <a:lumOff val="25000"/>
                  </a:schemeClr>
                </a:solidFill>
                <a:hlinkClick r:id="rId5"/>
              </a:rPr>
              <a:t>http://dx.doi.org/10.5281/zenodo.27872</a:t>
            </a:r>
            <a:r>
              <a:rPr lang="en-US" dirty="0" smtClean="0">
                <a:solidFill>
                  <a:schemeClr val="tx1">
                    <a:lumMod val="75000"/>
                    <a:lumOff val="25000"/>
                  </a:schemeClr>
                </a:solidFill>
              </a:rPr>
              <a:t>  </a:t>
            </a:r>
          </a:p>
          <a:p>
            <a:pPr marL="342900" indent="-342900">
              <a:spcAft>
                <a:spcPts val="600"/>
              </a:spcAft>
              <a:buFont typeface="Wingdings" charset="2"/>
              <a:buChar char="§"/>
            </a:pPr>
            <a:r>
              <a:rPr lang="en-US" dirty="0" smtClean="0">
                <a:solidFill>
                  <a:schemeClr val="tx1">
                    <a:lumMod val="75000"/>
                    <a:lumOff val="25000"/>
                  </a:schemeClr>
                </a:solidFill>
              </a:rPr>
              <a:t>The Science International Accord on Open Data in a Big Data World (for ICSU, 2015) </a:t>
            </a:r>
            <a:r>
              <a:rPr lang="en-US" dirty="0" smtClean="0">
                <a:solidFill>
                  <a:schemeClr val="tx1">
                    <a:lumMod val="75000"/>
                    <a:lumOff val="25000"/>
                  </a:schemeClr>
                </a:solidFill>
                <a:hlinkClick r:id="rId6"/>
              </a:rPr>
              <a:t>http://www.science-international.org/#accord</a:t>
            </a:r>
            <a:r>
              <a:rPr lang="en-US" dirty="0" smtClean="0">
                <a:solidFill>
                  <a:schemeClr val="tx1">
                    <a:lumMod val="75000"/>
                    <a:lumOff val="25000"/>
                  </a:schemeClr>
                </a:solidFill>
              </a:rPr>
              <a:t>   </a:t>
            </a:r>
          </a:p>
          <a:p>
            <a:pPr marL="342900" indent="-342900">
              <a:spcAft>
                <a:spcPts val="600"/>
              </a:spcAft>
              <a:buFont typeface="Wingdings" charset="2"/>
              <a:buChar char="§"/>
            </a:pPr>
            <a:r>
              <a:rPr lang="en-US" dirty="0" smtClean="0">
                <a:solidFill>
                  <a:schemeClr val="tx1">
                    <a:lumMod val="75000"/>
                    <a:lumOff val="25000"/>
                  </a:schemeClr>
                </a:solidFill>
              </a:rPr>
              <a:t>The Value of Open Data Sharing (for GEO, 2015) </a:t>
            </a:r>
            <a:r>
              <a:rPr lang="en-US" dirty="0" smtClean="0">
                <a:solidFill>
                  <a:schemeClr val="tx1">
                    <a:lumMod val="75000"/>
                    <a:lumOff val="25000"/>
                  </a:schemeClr>
                </a:solidFill>
                <a:hlinkClick r:id="rId7"/>
              </a:rPr>
              <a:t>http://dx.doi.org/10.5281/zenodo.33830</a:t>
            </a:r>
            <a:r>
              <a:rPr lang="en-US" dirty="0" smtClean="0">
                <a:solidFill>
                  <a:schemeClr val="tx1">
                    <a:lumMod val="75000"/>
                    <a:lumOff val="25000"/>
                  </a:schemeClr>
                </a:solidFill>
              </a:rPr>
              <a:t>  </a:t>
            </a:r>
          </a:p>
          <a:p>
            <a:pPr marL="342900" indent="-342900">
              <a:spcAft>
                <a:spcPts val="600"/>
              </a:spcAft>
              <a:buFont typeface="Wingdings" charset="2"/>
              <a:buChar char="§"/>
            </a:pPr>
            <a:r>
              <a:rPr lang="en-US" dirty="0" smtClean="0">
                <a:solidFill>
                  <a:schemeClr val="tx1">
                    <a:lumMod val="75000"/>
                    <a:lumOff val="25000"/>
                  </a:schemeClr>
                </a:solidFill>
              </a:rPr>
              <a:t>Guidelines for the Legal Interoperability of Research Data (with RDA, 2016) </a:t>
            </a:r>
            <a:r>
              <a:rPr lang="en-US" dirty="0" smtClean="0">
                <a:solidFill>
                  <a:schemeClr val="tx1">
                    <a:lumMod val="75000"/>
                    <a:lumOff val="25000"/>
                  </a:schemeClr>
                </a:solidFill>
                <a:hlinkClick r:id="rId8"/>
              </a:rPr>
              <a:t>https://doi.org/10.5281/zenodo.162241</a:t>
            </a:r>
            <a:endParaRPr lang="en-US" dirty="0" smtClean="0">
              <a:solidFill>
                <a:schemeClr val="tx1">
                  <a:lumMod val="75000"/>
                  <a:lumOff val="25000"/>
                </a:schemeClr>
              </a:solidFill>
            </a:endParaRPr>
          </a:p>
          <a:p>
            <a:pPr marL="342900" indent="-342900">
              <a:spcAft>
                <a:spcPts val="600"/>
              </a:spcAft>
              <a:buFont typeface="Wingdings" charset="2"/>
              <a:buChar char="§"/>
            </a:pPr>
            <a:r>
              <a:rPr lang="en-US" dirty="0" smtClean="0">
                <a:solidFill>
                  <a:schemeClr val="tx1">
                    <a:lumMod val="75000"/>
                    <a:lumOff val="25000"/>
                  </a:schemeClr>
                </a:solidFill>
              </a:rPr>
              <a:t>Business models for sustainable research data repositories (with OECD, 2017) </a:t>
            </a:r>
            <a:r>
              <a:rPr lang="en-US" dirty="0" smtClean="0">
                <a:solidFill>
                  <a:schemeClr val="tx1">
                    <a:lumMod val="75000"/>
                    <a:lumOff val="25000"/>
                  </a:schemeClr>
                </a:solidFill>
                <a:hlinkClick r:id="rId9"/>
              </a:rPr>
              <a:t>https://doi.org/10.1787/302b12bb-en</a:t>
            </a:r>
            <a:r>
              <a:rPr lang="en-US" dirty="0" smtClean="0">
                <a:solidFill>
                  <a:schemeClr val="tx1">
                    <a:lumMod val="75000"/>
                    <a:lumOff val="25000"/>
                  </a:schemeClr>
                </a:solidFill>
              </a:rPr>
              <a:t>  </a:t>
            </a:r>
          </a:p>
        </p:txBody>
      </p:sp>
      <p:pic>
        <p:nvPicPr>
          <p:cNvPr id="12" name="Picture 11" descr="Open Data Accord.jpg"/>
          <p:cNvPicPr>
            <a:picLocks noChangeAspect="1"/>
          </p:cNvPicPr>
          <p:nvPr/>
        </p:nvPicPr>
        <p:blipFill>
          <a:blip r:embed="rId10"/>
          <a:stretch>
            <a:fillRect/>
          </a:stretch>
        </p:blipFill>
        <p:spPr>
          <a:xfrm>
            <a:off x="7561111" y="1080000"/>
            <a:ext cx="1527460" cy="2160000"/>
          </a:xfrm>
          <a:prstGeom prst="rect">
            <a:avLst/>
          </a:prstGeom>
        </p:spPr>
      </p:pic>
      <p:pic>
        <p:nvPicPr>
          <p:cNvPr id="13" name="Picture 12" descr="Policy Briefing.jpg"/>
          <p:cNvPicPr>
            <a:picLocks noChangeAspect="1"/>
          </p:cNvPicPr>
          <p:nvPr/>
        </p:nvPicPr>
        <p:blipFill>
          <a:blip r:embed="rId11"/>
          <a:stretch>
            <a:fillRect/>
          </a:stretch>
        </p:blipFill>
        <p:spPr>
          <a:xfrm>
            <a:off x="5724584" y="1634335"/>
            <a:ext cx="1357314" cy="1919395"/>
          </a:xfrm>
          <a:prstGeom prst="rect">
            <a:avLst/>
          </a:prstGeom>
          <a:ln w="1905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pic>
        <p:nvPicPr>
          <p:cNvPr id="14" name="Picture 13" descr="GEO Benefits of Open Data Sharing.jpg"/>
          <p:cNvPicPr>
            <a:picLocks noChangeAspect="1"/>
          </p:cNvPicPr>
          <p:nvPr/>
        </p:nvPicPr>
        <p:blipFill>
          <a:blip r:embed="rId12"/>
          <a:stretch>
            <a:fillRect/>
          </a:stretch>
        </p:blipFill>
        <p:spPr>
          <a:xfrm>
            <a:off x="7561112" y="3553730"/>
            <a:ext cx="1527460" cy="2164982"/>
          </a:xfrm>
          <a:prstGeom prst="rect">
            <a:avLst/>
          </a:prstGeom>
        </p:spPr>
      </p:pic>
      <p:pic>
        <p:nvPicPr>
          <p:cNvPr id="8" name="Picture 7" descr="OECD-CODATA-Business_Models_Report.png"/>
          <p:cNvPicPr>
            <a:picLocks noChangeAspect="1"/>
          </p:cNvPicPr>
          <p:nvPr/>
        </p:nvPicPr>
        <p:blipFill>
          <a:blip r:embed="rId13"/>
          <a:stretch>
            <a:fillRect/>
          </a:stretch>
        </p:blipFill>
        <p:spPr>
          <a:xfrm>
            <a:off x="5055707" y="3780962"/>
            <a:ext cx="2003021" cy="2832499"/>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636567" y="38301"/>
            <a:ext cx="7688274" cy="523220"/>
          </a:xfrm>
          <a:prstGeom prst="rect">
            <a:avLst/>
          </a:prstGeom>
          <a:noFill/>
        </p:spPr>
        <p:txBody>
          <a:bodyPr wrap="square" rtlCol="0">
            <a:spAutoFit/>
          </a:bodyPr>
          <a:lstStyle/>
          <a:p>
            <a:pPr lvl="0" algn="ctr"/>
            <a:r>
              <a:rPr lang="en-US" sz="2800" b="1" kern="0" dirty="0" smtClean="0">
                <a:solidFill>
                  <a:srgbClr val="1F497D"/>
                </a:solidFill>
              </a:rPr>
              <a:t>Why Open Science / FAIR Data?</a:t>
            </a:r>
          </a:p>
        </p:txBody>
      </p:sp>
      <p:sp>
        <p:nvSpPr>
          <p:cNvPr id="11" name="TextBox 10"/>
          <p:cNvSpPr txBox="1"/>
          <p:nvPr/>
        </p:nvSpPr>
        <p:spPr>
          <a:xfrm>
            <a:off x="0" y="1307765"/>
            <a:ext cx="6613152" cy="5293758"/>
          </a:xfrm>
          <a:prstGeom prst="rect">
            <a:avLst/>
          </a:prstGeom>
          <a:noFill/>
        </p:spPr>
        <p:txBody>
          <a:bodyPr wrap="square" rtlCol="0">
            <a:spAutoFit/>
          </a:bodyPr>
          <a:lstStyle/>
          <a:p>
            <a:pPr marL="342900" indent="-342900">
              <a:spcAft>
                <a:spcPts val="600"/>
              </a:spcAft>
              <a:buFont typeface="Wingdings" charset="2"/>
              <a:buChar char="§"/>
            </a:pPr>
            <a:r>
              <a:rPr lang="en-US" sz="1600" b="1" dirty="0" smtClean="0">
                <a:solidFill>
                  <a:schemeClr val="tx1">
                    <a:lumMod val="75000"/>
                    <a:lumOff val="25000"/>
                  </a:schemeClr>
                </a:solidFill>
              </a:rPr>
              <a:t>Good scientific practice depends on communicating the evidence.</a:t>
            </a:r>
          </a:p>
          <a:p>
            <a:pPr marL="800100" lvl="1" indent="-342900">
              <a:spcAft>
                <a:spcPts val="600"/>
              </a:spcAft>
              <a:buFont typeface="Wingdings" charset="2"/>
              <a:buChar char="§"/>
            </a:pPr>
            <a:r>
              <a:rPr lang="en-US" sz="1600" dirty="0" smtClean="0">
                <a:solidFill>
                  <a:schemeClr val="tx1">
                    <a:lumMod val="75000"/>
                    <a:lumOff val="25000"/>
                  </a:schemeClr>
                </a:solidFill>
              </a:rPr>
              <a:t>Open research data are essential for reproducibility, self-correction.</a:t>
            </a:r>
          </a:p>
          <a:p>
            <a:pPr marL="800100" lvl="1" indent="-342900">
              <a:spcAft>
                <a:spcPts val="600"/>
              </a:spcAft>
              <a:buFont typeface="Wingdings" charset="2"/>
              <a:buChar char="§"/>
            </a:pPr>
            <a:r>
              <a:rPr lang="en-US" sz="1600" dirty="0" smtClean="0">
                <a:solidFill>
                  <a:schemeClr val="tx1">
                    <a:lumMod val="75000"/>
                    <a:lumOff val="25000"/>
                  </a:schemeClr>
                </a:solidFill>
              </a:rPr>
              <a:t>Academic publishing has not kept up with age of digital data.</a:t>
            </a:r>
          </a:p>
          <a:p>
            <a:pPr marL="800100" lvl="1" indent="-342900">
              <a:spcAft>
                <a:spcPts val="600"/>
              </a:spcAft>
              <a:buFont typeface="Wingdings" charset="2"/>
              <a:buChar char="§"/>
            </a:pPr>
            <a:r>
              <a:rPr lang="en-US" sz="1600" dirty="0" smtClean="0">
                <a:solidFill>
                  <a:schemeClr val="tx1">
                    <a:lumMod val="75000"/>
                    <a:lumOff val="25000"/>
                  </a:schemeClr>
                </a:solidFill>
              </a:rPr>
              <a:t>Danger of an replication / evidence / credibility gap.</a:t>
            </a:r>
          </a:p>
          <a:p>
            <a:pPr marL="800100" lvl="1" indent="-342900">
              <a:spcAft>
                <a:spcPts val="600"/>
              </a:spcAft>
              <a:buFont typeface="Wingdings" charset="2"/>
              <a:buChar char="§"/>
            </a:pPr>
            <a:r>
              <a:rPr lang="en-US" sz="1600" dirty="0" err="1" smtClean="0">
                <a:solidFill>
                  <a:schemeClr val="tx1">
                    <a:lumMod val="75000"/>
                    <a:lumOff val="25000"/>
                  </a:schemeClr>
                </a:solidFill>
              </a:rPr>
              <a:t>Boulton</a:t>
            </a:r>
            <a:r>
              <a:rPr lang="en-US" sz="1600" dirty="0" smtClean="0">
                <a:solidFill>
                  <a:schemeClr val="tx1">
                    <a:lumMod val="75000"/>
                    <a:lumOff val="25000"/>
                  </a:schemeClr>
                </a:solidFill>
              </a:rPr>
              <a:t>: to fail to communicate the data that supports scientific assertions is malpractice</a:t>
            </a:r>
          </a:p>
          <a:p>
            <a:pPr marL="342900" indent="-342900">
              <a:spcAft>
                <a:spcPts val="600"/>
              </a:spcAft>
              <a:buFont typeface="Wingdings" charset="2"/>
              <a:buChar char="§"/>
            </a:pPr>
            <a:r>
              <a:rPr lang="en-US" sz="1600" b="1" dirty="0" smtClean="0">
                <a:solidFill>
                  <a:schemeClr val="tx1">
                    <a:lumMod val="75000"/>
                    <a:lumOff val="25000"/>
                  </a:schemeClr>
                </a:solidFill>
              </a:rPr>
              <a:t>Open data practices have transformed certain areas of research.</a:t>
            </a:r>
          </a:p>
          <a:p>
            <a:pPr marL="800100" lvl="1" indent="-342900">
              <a:spcAft>
                <a:spcPts val="600"/>
              </a:spcAft>
              <a:buFont typeface="Wingdings" charset="2"/>
              <a:buChar char="§"/>
            </a:pPr>
            <a:r>
              <a:rPr lang="en-US" sz="1600" dirty="0" smtClean="0">
                <a:solidFill>
                  <a:schemeClr val="tx1">
                    <a:lumMod val="75000"/>
                    <a:lumOff val="25000"/>
                  </a:schemeClr>
                </a:solidFill>
              </a:rPr>
              <a:t>Genomics and related biomedical sciences; crystallography; astronomy; areas of earth systems science; various disciplines using remote sensing data…</a:t>
            </a:r>
          </a:p>
          <a:p>
            <a:pPr marL="800100" lvl="1" indent="-342900">
              <a:spcAft>
                <a:spcPts val="600"/>
              </a:spcAft>
              <a:buFont typeface="Wingdings" charset="2"/>
              <a:buChar char="§"/>
            </a:pPr>
            <a:r>
              <a:rPr lang="en-US" sz="1600" b="1" dirty="0" smtClean="0">
                <a:solidFill>
                  <a:schemeClr val="tx1">
                    <a:lumMod val="75000"/>
                    <a:lumOff val="25000"/>
                  </a:schemeClr>
                </a:solidFill>
              </a:rPr>
              <a:t>FAIR data helps use of data at scale, by machines, harnessing technological potential.</a:t>
            </a:r>
          </a:p>
          <a:p>
            <a:pPr marL="800100" lvl="1" indent="-342900">
              <a:spcAft>
                <a:spcPts val="600"/>
              </a:spcAft>
              <a:buFont typeface="Wingdings" charset="2"/>
              <a:buChar char="§"/>
            </a:pPr>
            <a:r>
              <a:rPr lang="en-US" sz="1600" dirty="0" smtClean="0">
                <a:solidFill>
                  <a:schemeClr val="tx1">
                    <a:lumMod val="75000"/>
                    <a:lumOff val="25000"/>
                  </a:schemeClr>
                </a:solidFill>
              </a:rPr>
              <a:t>Research data often have considerable potential for reuse, reinterpretation, use in different studies.</a:t>
            </a:r>
          </a:p>
          <a:p>
            <a:pPr marL="342900" indent="-342900">
              <a:spcAft>
                <a:spcPts val="600"/>
              </a:spcAft>
              <a:buFont typeface="Wingdings" charset="2"/>
              <a:buChar char="§"/>
            </a:pPr>
            <a:r>
              <a:rPr lang="en-US" sz="1600" b="1" dirty="0" smtClean="0">
                <a:solidFill>
                  <a:schemeClr val="tx1">
                    <a:lumMod val="75000"/>
                    <a:lumOff val="25000"/>
                  </a:schemeClr>
                </a:solidFill>
              </a:rPr>
              <a:t>Open data foster innovation and accelerate scientific discovery through reuse of data within and outside the academic system.</a:t>
            </a:r>
          </a:p>
          <a:p>
            <a:pPr marL="800100" lvl="1" indent="-342900">
              <a:spcAft>
                <a:spcPts val="600"/>
              </a:spcAft>
              <a:buFont typeface="Wingdings" charset="2"/>
              <a:buChar char="§"/>
            </a:pPr>
            <a:r>
              <a:rPr lang="en-US" sz="1600" dirty="0" smtClean="0">
                <a:solidFill>
                  <a:schemeClr val="tx1">
                    <a:lumMod val="75000"/>
                    <a:lumOff val="25000"/>
                  </a:schemeClr>
                </a:solidFill>
              </a:rPr>
              <a:t>Research data produced by publicly funded research are a public asset.</a:t>
            </a:r>
          </a:p>
        </p:txBody>
      </p:sp>
      <p:pic>
        <p:nvPicPr>
          <p:cNvPr id="6" name="Picture 5" descr="Data Revolution.jpg"/>
          <p:cNvPicPr>
            <a:picLocks noChangeAspect="1"/>
          </p:cNvPicPr>
          <p:nvPr/>
        </p:nvPicPr>
        <p:blipFill>
          <a:blip r:embed="rId5"/>
          <a:stretch>
            <a:fillRect/>
          </a:stretch>
        </p:blipFill>
        <p:spPr>
          <a:xfrm>
            <a:off x="7405463" y="2058450"/>
            <a:ext cx="1738537" cy="2160000"/>
          </a:xfrm>
          <a:prstGeom prst="rect">
            <a:avLst/>
          </a:prstGeom>
        </p:spPr>
      </p:pic>
      <p:pic>
        <p:nvPicPr>
          <p:cNvPr id="7" name="Picture 6" descr="SOAE.jpg"/>
          <p:cNvPicPr>
            <a:picLocks noChangeAspect="1"/>
          </p:cNvPicPr>
          <p:nvPr/>
        </p:nvPicPr>
        <p:blipFill>
          <a:blip r:embed="rId6"/>
          <a:stretch>
            <a:fillRect/>
          </a:stretch>
        </p:blipFill>
        <p:spPr>
          <a:xfrm>
            <a:off x="7616362" y="-1767"/>
            <a:ext cx="1527638" cy="2160000"/>
          </a:xfrm>
          <a:prstGeom prst="rect">
            <a:avLst/>
          </a:prstGeom>
        </p:spPr>
      </p:pic>
      <p:pic>
        <p:nvPicPr>
          <p:cNvPr id="8" name="Picture 7" descr="GODAN-ODI Report.jpg"/>
          <p:cNvPicPr>
            <a:picLocks noChangeAspect="1"/>
          </p:cNvPicPr>
          <p:nvPr/>
        </p:nvPicPr>
        <p:blipFill>
          <a:blip r:embed="rId7"/>
          <a:stretch>
            <a:fillRect/>
          </a:stretch>
        </p:blipFill>
        <p:spPr>
          <a:xfrm>
            <a:off x="6613152" y="2958725"/>
            <a:ext cx="1527458" cy="2160000"/>
          </a:xfrm>
          <a:prstGeom prst="rect">
            <a:avLst/>
          </a:prstGeom>
        </p:spPr>
      </p:pic>
      <p:pic>
        <p:nvPicPr>
          <p:cNvPr id="12" name="Picture 11" descr="Open Data Accord.jpg"/>
          <p:cNvPicPr>
            <a:picLocks noChangeAspect="1"/>
          </p:cNvPicPr>
          <p:nvPr/>
        </p:nvPicPr>
        <p:blipFill>
          <a:blip r:embed="rId8"/>
          <a:stretch>
            <a:fillRect/>
          </a:stretch>
        </p:blipFill>
        <p:spPr>
          <a:xfrm>
            <a:off x="7616540" y="4698000"/>
            <a:ext cx="1527460" cy="2160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636567" y="38301"/>
            <a:ext cx="7688274" cy="954107"/>
          </a:xfrm>
          <a:prstGeom prst="rect">
            <a:avLst/>
          </a:prstGeom>
          <a:noFill/>
        </p:spPr>
        <p:txBody>
          <a:bodyPr wrap="square" rtlCol="0">
            <a:spAutoFit/>
          </a:bodyPr>
          <a:lstStyle/>
          <a:p>
            <a:pPr lvl="0" algn="ctr"/>
            <a:r>
              <a:rPr lang="en-US" sz="2800" b="1" kern="0" dirty="0" smtClean="0">
                <a:solidFill>
                  <a:srgbClr val="1F497D"/>
                </a:solidFill>
              </a:rPr>
              <a:t>Policy Push for </a:t>
            </a:r>
          </a:p>
          <a:p>
            <a:pPr lvl="0" algn="ctr"/>
            <a:r>
              <a:rPr lang="en-US" sz="2800" b="1" kern="0" dirty="0" smtClean="0">
                <a:solidFill>
                  <a:srgbClr val="1F497D"/>
                </a:solidFill>
              </a:rPr>
              <a:t>Open Research Data</a:t>
            </a:r>
          </a:p>
        </p:txBody>
      </p:sp>
      <p:sp>
        <p:nvSpPr>
          <p:cNvPr id="11" name="TextBox 10"/>
          <p:cNvSpPr txBox="1"/>
          <p:nvPr/>
        </p:nvSpPr>
        <p:spPr>
          <a:xfrm>
            <a:off x="215453" y="1363955"/>
            <a:ext cx="8650003" cy="5093703"/>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Bits of Power: issues in global access to scientific data, NAS, 1997</a:t>
            </a:r>
          </a:p>
          <a:p>
            <a:pPr marL="342900" indent="-342900">
              <a:spcAft>
                <a:spcPts val="600"/>
              </a:spcAft>
              <a:buFont typeface="Wingdings" charset="2"/>
              <a:buChar char="§"/>
            </a:pPr>
            <a:r>
              <a:rPr lang="en-US" dirty="0" smtClean="0">
                <a:solidFill>
                  <a:schemeClr val="tx1">
                    <a:lumMod val="75000"/>
                    <a:lumOff val="25000"/>
                  </a:schemeClr>
                </a:solidFill>
              </a:rPr>
              <a:t>The three Bs (Budapest, Berlin and Bethesda) and Open Access, 2002-3</a:t>
            </a:r>
          </a:p>
          <a:p>
            <a:pPr marL="342900" indent="-342900">
              <a:spcAft>
                <a:spcPts val="600"/>
              </a:spcAft>
              <a:buFont typeface="Wingdings" charset="2"/>
              <a:buChar char="§"/>
            </a:pPr>
            <a:r>
              <a:rPr lang="en-US" b="1" dirty="0" smtClean="0">
                <a:solidFill>
                  <a:schemeClr val="tx1">
                    <a:lumMod val="75000"/>
                    <a:lumOff val="25000"/>
                  </a:schemeClr>
                </a:solidFill>
              </a:rPr>
              <a:t>OECD Principles and Guidelines on Access to Research Data, 2004, 2007</a:t>
            </a:r>
          </a:p>
          <a:p>
            <a:pPr marL="342900" indent="-342900">
              <a:spcAft>
                <a:spcPts val="600"/>
              </a:spcAft>
              <a:buFont typeface="Wingdings" charset="2"/>
              <a:buChar char="§"/>
            </a:pPr>
            <a:r>
              <a:rPr lang="en-US" dirty="0" smtClean="0">
                <a:solidFill>
                  <a:schemeClr val="tx1">
                    <a:lumMod val="75000"/>
                    <a:lumOff val="25000"/>
                  </a:schemeClr>
                </a:solidFill>
              </a:rPr>
              <a:t>UK Funder Data Policies, from 2001, but accelerates from 2009</a:t>
            </a:r>
          </a:p>
          <a:p>
            <a:pPr marL="342900" indent="-342900">
              <a:spcAft>
                <a:spcPts val="600"/>
              </a:spcAft>
              <a:buFont typeface="Wingdings" charset="2"/>
              <a:buChar char="§"/>
            </a:pPr>
            <a:r>
              <a:rPr lang="en-US" dirty="0" smtClean="0">
                <a:solidFill>
                  <a:schemeClr val="tx1">
                    <a:lumMod val="75000"/>
                    <a:lumOff val="25000"/>
                  </a:schemeClr>
                </a:solidFill>
              </a:rPr>
              <a:t>NSF Data Management Plan Requirements, 2010</a:t>
            </a:r>
          </a:p>
          <a:p>
            <a:pPr marL="342900" indent="-342900">
              <a:spcAft>
                <a:spcPts val="600"/>
              </a:spcAft>
              <a:buFont typeface="Wingdings" charset="2"/>
              <a:buChar char="§"/>
            </a:pPr>
            <a:r>
              <a:rPr lang="en-US" dirty="0" smtClean="0">
                <a:solidFill>
                  <a:schemeClr val="tx1">
                    <a:lumMod val="75000"/>
                    <a:lumOff val="25000"/>
                  </a:schemeClr>
                </a:solidFill>
              </a:rPr>
              <a:t>Royal Society Report ‘Science as an Open Enterprise’, 2012</a:t>
            </a:r>
          </a:p>
          <a:p>
            <a:pPr marL="342900" indent="-342900">
              <a:spcAft>
                <a:spcPts val="600"/>
              </a:spcAft>
              <a:buFont typeface="Wingdings" charset="2"/>
              <a:buChar char="§"/>
            </a:pPr>
            <a:r>
              <a:rPr lang="en-US" dirty="0" smtClean="0">
                <a:solidFill>
                  <a:schemeClr val="tx1">
                    <a:lumMod val="75000"/>
                    <a:lumOff val="25000"/>
                  </a:schemeClr>
                </a:solidFill>
              </a:rPr>
              <a:t>OSTP Memo ‘Increasing Access to the Results of Federally Funded Scientific Research’, Feb 2013</a:t>
            </a:r>
          </a:p>
          <a:p>
            <a:pPr marL="342900" indent="-342900">
              <a:spcAft>
                <a:spcPts val="600"/>
              </a:spcAft>
              <a:buFont typeface="Wingdings" charset="2"/>
              <a:buChar char="§"/>
            </a:pPr>
            <a:r>
              <a:rPr lang="en-US" dirty="0" smtClean="0">
                <a:solidFill>
                  <a:schemeClr val="tx1">
                    <a:lumMod val="75000"/>
                    <a:lumOff val="25000"/>
                  </a:schemeClr>
                </a:solidFill>
              </a:rPr>
              <a:t>G8 Science Ministers Statement, June 2013</a:t>
            </a:r>
          </a:p>
          <a:p>
            <a:pPr marL="342900" indent="-342900">
              <a:spcAft>
                <a:spcPts val="600"/>
              </a:spcAft>
              <a:buFont typeface="Wingdings" charset="2"/>
              <a:buChar char="§"/>
            </a:pPr>
            <a:r>
              <a:rPr lang="en-US" dirty="0" smtClean="0">
                <a:solidFill>
                  <a:schemeClr val="tx1">
                    <a:lumMod val="75000"/>
                    <a:lumOff val="25000"/>
                  </a:schemeClr>
                </a:solidFill>
              </a:rPr>
              <a:t>G8 Open Data Charter and Technical Appendix, June 2013</a:t>
            </a:r>
          </a:p>
          <a:p>
            <a:pPr marL="342900" indent="-342900">
              <a:spcAft>
                <a:spcPts val="600"/>
              </a:spcAft>
              <a:buFont typeface="Wingdings" charset="2"/>
              <a:buChar char="§"/>
            </a:pPr>
            <a:r>
              <a:rPr lang="en-US" dirty="0" smtClean="0">
                <a:solidFill>
                  <a:schemeClr val="tx1">
                    <a:lumMod val="75000"/>
                    <a:lumOff val="25000"/>
                  </a:schemeClr>
                </a:solidFill>
              </a:rPr>
              <a:t>Science International Accord on Open Data in a Big Data World, Dec 2015: </a:t>
            </a:r>
            <a:r>
              <a:rPr lang="en-US" dirty="0" smtClean="0">
                <a:solidFill>
                  <a:schemeClr val="tx1">
                    <a:lumMod val="75000"/>
                    <a:lumOff val="25000"/>
                  </a:schemeClr>
                </a:solidFill>
                <a:hlinkClick r:id="rId5"/>
              </a:rPr>
              <a:t>http://bit.ly/opendata-bigdata</a:t>
            </a:r>
            <a:endParaRPr lang="en-US" b="1" dirty="0" smtClean="0">
              <a:solidFill>
                <a:schemeClr val="tx1">
                  <a:lumMod val="75000"/>
                  <a:lumOff val="25000"/>
                </a:schemeClr>
              </a:solidFill>
            </a:endParaRPr>
          </a:p>
          <a:p>
            <a:pPr marL="342900" indent="-342900">
              <a:spcAft>
                <a:spcPts val="600"/>
              </a:spcAft>
              <a:buFont typeface="Wingdings" charset="2"/>
              <a:buChar char="§"/>
            </a:pPr>
            <a:r>
              <a:rPr lang="en-US" b="1" dirty="0" smtClean="0">
                <a:solidFill>
                  <a:schemeClr val="tx1">
                    <a:lumMod val="75000"/>
                    <a:lumOff val="25000"/>
                  </a:schemeClr>
                </a:solidFill>
              </a:rPr>
              <a:t>EC H2020 Open Data Policy Pilot, 2014; Adoption of FAIR Data Principles, 2017.</a:t>
            </a:r>
          </a:p>
          <a:p>
            <a:pPr marL="342900" indent="-342900">
              <a:spcAft>
                <a:spcPts val="600"/>
              </a:spcAft>
              <a:buFont typeface="Wingdings" charset="2"/>
              <a:buChar char="§"/>
            </a:pPr>
            <a:r>
              <a:rPr lang="en-US" b="1" dirty="0" smtClean="0">
                <a:solidFill>
                  <a:schemeClr val="tx1">
                    <a:lumMod val="75000"/>
                    <a:lumOff val="25000"/>
                  </a:schemeClr>
                </a:solidFill>
              </a:rPr>
              <a:t>Expert Group Report ‘Turning FAIR into Reality’ Nov 2018 </a:t>
            </a:r>
            <a:r>
              <a:rPr lang="en-US" b="1" dirty="0" smtClean="0">
                <a:solidFill>
                  <a:schemeClr val="tx1">
                    <a:lumMod val="75000"/>
                    <a:lumOff val="25000"/>
                  </a:schemeClr>
                </a:solidFill>
                <a:hlinkClick r:id="rId6"/>
              </a:rPr>
              <a:t>https://doi.org/10.2777/1524</a:t>
            </a:r>
            <a:r>
              <a:rPr lang="en-US" b="1" dirty="0" smtClean="0">
                <a:solidFill>
                  <a:schemeClr val="tx1">
                    <a:lumMod val="75000"/>
                    <a:lumOff val="25000"/>
                  </a:schemeClr>
                </a:solidFill>
              </a:rPr>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DATA Presentation Template-v01-13-08">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080"/>
      </a:hlink>
      <a:folHlink>
        <a:srgbClr val="0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CODATA Presentation Template-v01-13-08.potx</Template>
  <TotalTime>53846</TotalTime>
  <Words>4915</Words>
  <Application>Microsoft Macintosh PowerPoint</Application>
  <PresentationFormat>On-screen Show (4:3)</PresentationFormat>
  <Paragraphs>578</Paragraphs>
  <Slides>54</Slides>
  <Notes>45</Notes>
  <HiddenSlides>0</HiddenSlides>
  <MMClips>0</MMClips>
  <ScaleCrop>false</ScaleCrop>
  <HeadingPairs>
    <vt:vector size="4" baseType="variant">
      <vt:variant>
        <vt:lpstr>Design Template</vt:lpstr>
      </vt:variant>
      <vt:variant>
        <vt:i4>2</vt:i4>
      </vt:variant>
      <vt:variant>
        <vt:lpstr>Slide Titles</vt:lpstr>
      </vt:variant>
      <vt:variant>
        <vt:i4>54</vt:i4>
      </vt:variant>
    </vt:vector>
  </HeadingPairs>
  <TitlesOfParts>
    <vt:vector size="56" baseType="lpstr">
      <vt:lpstr>CODATA Presentation Template-v01-13-08</vt:lpstr>
      <vt:lpstr>Blank</vt:lpstr>
      <vt:lpstr>Making FAIR Data a Reality… and the Challenges of Interoperability and Reusability</vt:lpstr>
      <vt:lpstr>Slide 2</vt:lpstr>
      <vt:lpstr>Slide 3</vt:lpstr>
      <vt:lpstr>Slide 4</vt:lpstr>
      <vt:lpstr>Slide 5</vt:lpstr>
      <vt:lpstr>Slide 6</vt:lpstr>
      <vt:lpstr>Slide 7</vt:lpstr>
      <vt:lpstr>Slide 8</vt:lpstr>
      <vt:lpstr>Slide 9</vt:lpstr>
      <vt:lpstr>Slide 10</vt:lpstr>
      <vt:lpstr>What is FAIR?</vt:lpstr>
      <vt:lpstr>Slide 12</vt:lpstr>
      <vt:lpstr>Slide 13</vt:lpstr>
      <vt:lpstr>Slide 14</vt:lpstr>
      <vt:lpstr>Slide 15</vt:lpstr>
      <vt:lpstr>Slide 16</vt:lpstr>
      <vt:lpstr>Slide 17</vt:lpstr>
      <vt:lpstr>Slide 18</vt:lpstr>
      <vt:lpstr>Slide 19</vt:lpstr>
      <vt:lpstr>Slide 20</vt:lpstr>
      <vt:lpstr>Slide 21</vt:lpstr>
      <vt:lpstr>Slide 22</vt:lpstr>
      <vt:lpstr>Interoperability Frameworks</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University of Hull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Simon Hodson</dc:creator>
  <cp:lastModifiedBy>Simon Hodson</cp:lastModifiedBy>
  <cp:revision>1802</cp:revision>
  <dcterms:created xsi:type="dcterms:W3CDTF">2018-12-03T12:58:24Z</dcterms:created>
  <dcterms:modified xsi:type="dcterms:W3CDTF">2018-12-03T22:07:56Z</dcterms:modified>
</cp:coreProperties>
</file>