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9"/>
  </p:notesMasterIdLst>
  <p:sldIdLst>
    <p:sldId id="256" r:id="rId2"/>
    <p:sldId id="271" r:id="rId3"/>
    <p:sldId id="272" r:id="rId4"/>
    <p:sldId id="276" r:id="rId5"/>
    <p:sldId id="277" r:id="rId6"/>
    <p:sldId id="279" r:id="rId7"/>
    <p:sldId id="274" r:id="rId8"/>
    <p:sldId id="282" r:id="rId9"/>
    <p:sldId id="278" r:id="rId10"/>
    <p:sldId id="280" r:id="rId11"/>
    <p:sldId id="265" r:id="rId12"/>
    <p:sldId id="281" r:id="rId13"/>
    <p:sldId id="269" r:id="rId14"/>
    <p:sldId id="270" r:id="rId15"/>
    <p:sldId id="283" r:id="rId16"/>
    <p:sldId id="285" r:id="rId17"/>
    <p:sldId id="284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555F6F6-3B50-47BB-99E1-E20DACD15227}">
  <a:tblStyle styleId="{C555F6F6-3B50-47BB-99E1-E20DACD152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A46EC1-01F5-49C4-ADA8-8CCE4C5140B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02" autoAdjust="0"/>
  </p:normalViewPr>
  <p:slideViewPr>
    <p:cSldViewPr snapToGrid="0">
      <p:cViewPr>
        <p:scale>
          <a:sx n="78" d="100"/>
          <a:sy n="78" d="100"/>
        </p:scale>
        <p:origin x="-93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8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76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94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ceb41663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4ceb41663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4ceb41663b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ff94533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ff945335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4ff945335e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ff945335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4ff945335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4ff945335e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">
  <p:cSld name="0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83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76000" y="1143000"/>
            <a:ext cx="7992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7D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D00"/>
              </a:buClr>
              <a:buSzPts val="1080"/>
              <a:buFont typeface="Merriweather Sans"/>
              <a:buChar char="─"/>
              <a:defRPr sz="18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7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7D00"/>
              </a:buClr>
              <a:buSzPts val="700"/>
              <a:buFont typeface="Merriweather Sans"/>
              <a:buChar char="─"/>
              <a:defRPr sz="10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576000" y="5950800"/>
            <a:ext cx="4464000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3">
  <p:cSld name="0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76000" y="1143000"/>
            <a:ext cx="7992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7D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D00"/>
              </a:buClr>
              <a:buSzPts val="1080"/>
              <a:buFont typeface="Merriweather Sans"/>
              <a:buChar char="─"/>
              <a:defRPr sz="18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7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7D00"/>
              </a:buClr>
              <a:buSzPts val="700"/>
              <a:buFont typeface="Merriweather Sans"/>
              <a:buChar char="─"/>
              <a:defRPr sz="10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21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576000" y="5950800"/>
            <a:ext cx="4464000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">
  <p:cSld name="04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D00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576000" y="1692000"/>
            <a:ext cx="7992000" cy="3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7D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D00"/>
              </a:buClr>
              <a:buSzPts val="1080"/>
              <a:buFont typeface="Merriweather Sans"/>
              <a:buChar char="─"/>
              <a:defRPr sz="18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7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7D00"/>
              </a:buClr>
              <a:buSzPts val="700"/>
              <a:buFont typeface="Merriweather Sans"/>
              <a:buChar char="─"/>
              <a:defRPr sz="10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2"/>
          </p:nvPr>
        </p:nvSpPr>
        <p:spPr>
          <a:xfrm>
            <a:off x="576000" y="1031557"/>
            <a:ext cx="79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D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3"/>
          </p:nvPr>
        </p:nvSpPr>
        <p:spPr>
          <a:xfrm>
            <a:off x="576000" y="5950800"/>
            <a:ext cx="4464000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5">
  <p:cSld name="05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576000" y="1692000"/>
            <a:ext cx="7992000" cy="3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7D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D00"/>
              </a:buClr>
              <a:buSzPts val="1080"/>
              <a:buFont typeface="Merriweather Sans"/>
              <a:buChar char="─"/>
              <a:defRPr sz="18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7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7D00"/>
              </a:buClr>
              <a:buSzPts val="700"/>
              <a:buFont typeface="Merriweather Sans"/>
              <a:buChar char="─"/>
              <a:defRPr sz="10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2"/>
          </p:nvPr>
        </p:nvSpPr>
        <p:spPr>
          <a:xfrm>
            <a:off x="576000" y="1031557"/>
            <a:ext cx="79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D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3"/>
          </p:nvPr>
        </p:nvSpPr>
        <p:spPr>
          <a:xfrm>
            <a:off x="576000" y="5950800"/>
            <a:ext cx="4464000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">
  <p:cSld name="06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D00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576000" y="1143000"/>
            <a:ext cx="3816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7D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D00"/>
              </a:buClr>
              <a:buSzPts val="1080"/>
              <a:buFont typeface="Merriweather Sans"/>
              <a:buChar char="─"/>
              <a:defRPr sz="18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7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7D00"/>
              </a:buClr>
              <a:buSzPts val="700"/>
              <a:buFont typeface="Merriweather Sans"/>
              <a:buChar char="─"/>
              <a:defRPr sz="10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752000" y="1143000"/>
            <a:ext cx="38160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7D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D00"/>
              </a:buClr>
              <a:buSzPts val="1080"/>
              <a:buFont typeface="Merriweather Sans"/>
              <a:buChar char="─"/>
              <a:defRPr sz="18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7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7D00"/>
              </a:buClr>
              <a:buSzPts val="700"/>
              <a:buFont typeface="Merriweather Sans"/>
              <a:buChar char="─"/>
              <a:defRPr sz="10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3"/>
          </p:nvPr>
        </p:nvSpPr>
        <p:spPr>
          <a:xfrm>
            <a:off x="576000" y="5950800"/>
            <a:ext cx="4464000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7">
  <p:cSld name="07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D00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576000" y="1605600"/>
            <a:ext cx="3816000" cy="3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7D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D00"/>
              </a:buClr>
              <a:buSzPts val="1080"/>
              <a:buFont typeface="Merriweather Sans"/>
              <a:buChar char="─"/>
              <a:defRPr sz="18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7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7D00"/>
              </a:buClr>
              <a:buSzPts val="700"/>
              <a:buFont typeface="Merriweather Sans"/>
              <a:buChar char="─"/>
              <a:defRPr sz="10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576000" y="406137"/>
            <a:ext cx="3816000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D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752000" y="1603800"/>
            <a:ext cx="3816000" cy="3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7D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D00"/>
              </a:buClr>
              <a:buSzPts val="1080"/>
              <a:buFont typeface="Merriweather Sans"/>
              <a:buChar char="─"/>
              <a:defRPr sz="18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7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7D00"/>
              </a:buClr>
              <a:buSzPts val="700"/>
              <a:buFont typeface="Merriweather Sans"/>
              <a:buChar char="─"/>
              <a:defRPr sz="10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752000" y="404337"/>
            <a:ext cx="3816000" cy="120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7D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5"/>
          </p:nvPr>
        </p:nvSpPr>
        <p:spPr>
          <a:xfrm>
            <a:off x="576000" y="5950800"/>
            <a:ext cx="4464000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8">
  <p:cSld name="08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576000" y="428399"/>
            <a:ext cx="799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83"/>
              </a:buClr>
              <a:buSzPts val="2800"/>
              <a:buFont typeface="Verdana"/>
              <a:buNone/>
              <a:defRPr sz="2800" b="1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576000" y="5950800"/>
            <a:ext cx="4464000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">
  <p:cSld name="09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576000" y="5950800"/>
            <a:ext cx="4464000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">
  <p:cSld name="10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576000" y="428400"/>
            <a:ext cx="7992000" cy="50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FF7D00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7D00"/>
              </a:buClr>
              <a:buSzPts val="1080"/>
              <a:buFont typeface="Merriweather Sans"/>
              <a:buChar char="─"/>
              <a:defRPr sz="18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7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7305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F7D00"/>
              </a:buClr>
              <a:buSzPts val="700"/>
              <a:buFont typeface="Merriweather Sans"/>
              <a:buChar char="─"/>
              <a:defRPr sz="1000" b="0" i="0" u="none" strike="noStrike" cap="none">
                <a:solidFill>
                  <a:srgbClr val="00318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2"/>
          </p:nvPr>
        </p:nvSpPr>
        <p:spPr>
          <a:xfrm>
            <a:off x="576000" y="5950800"/>
            <a:ext cx="4464000" cy="36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003183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ctrTitle"/>
          </p:nvPr>
        </p:nvSpPr>
        <p:spPr>
          <a:xfrm>
            <a:off x="611550" y="759084"/>
            <a:ext cx="7992000" cy="399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83"/>
              </a:buClr>
              <a:buSzPts val="3200"/>
              <a:buFont typeface="Calibri"/>
              <a:buNone/>
            </a:pPr>
            <a:r>
              <a:rPr lang="en-GB" sz="3200" b="1" i="0" u="none" strike="noStrike" cap="none" dirty="0" err="1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rPr>
              <a:t>ZonMw</a:t>
            </a:r>
            <a:r>
              <a:rPr lang="en-GB" sz="3200" b="1" i="0" u="none" strike="noStrike" cap="none" dirty="0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rPr>
              <a:t> project: </a:t>
            </a:r>
            <a:r>
              <a:rPr lang="en-GB" sz="3200" b="1" i="0" u="none" strike="noStrike" cap="none" dirty="0" smtClean="0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200" b="1" i="0" u="none" strike="noStrike" cap="none" dirty="0" smtClean="0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 b="1" i="0" u="none" strike="noStrike" cap="none" dirty="0" smtClean="0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rPr>
              <a:t>Towards </a:t>
            </a:r>
            <a:r>
              <a:rPr lang="en-GB" sz="3200" b="1" i="0" u="none" strike="noStrike" cap="none" dirty="0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rPr>
              <a:t>FAIR Data Steward as profession for the Life Sciences</a:t>
            </a:r>
            <a:endParaRPr sz="3200" b="1" i="0" u="none" strike="noStrike" cap="none" dirty="0">
              <a:solidFill>
                <a:srgbClr val="00318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83"/>
              </a:buClr>
              <a:buSzPts val="3200"/>
              <a:buFont typeface="Calibri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83"/>
              </a:buClr>
              <a:buSzPts val="3200"/>
              <a:buFont typeface="Calibri"/>
              <a:buNone/>
            </a:pPr>
            <a:r>
              <a:rPr lang="nl-NL" sz="3200" dirty="0" smtClean="0">
                <a:latin typeface="Calibri"/>
                <a:ea typeface="Calibri"/>
                <a:cs typeface="Calibri"/>
                <a:sym typeface="Calibri"/>
              </a:rPr>
              <a:t>LCRDM </a:t>
            </a:r>
            <a:r>
              <a:rPr lang="nl-NL" sz="3200" dirty="0" err="1" smtClean="0">
                <a:latin typeface="Calibri"/>
                <a:ea typeface="Calibri"/>
                <a:cs typeface="Calibri"/>
                <a:sym typeface="Calibri"/>
              </a:rPr>
              <a:t>network</a:t>
            </a:r>
            <a:r>
              <a:rPr lang="nl-NL" sz="3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dirty="0" err="1" smtClean="0">
                <a:latin typeface="Calibri"/>
                <a:ea typeface="Calibri"/>
                <a:cs typeface="Calibri"/>
                <a:sym typeface="Calibri"/>
              </a:rPr>
              <a:t>day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83"/>
              </a:buClr>
              <a:buSzPts val="3200"/>
              <a:buFont typeface="Calibri"/>
              <a:buNone/>
            </a:pP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0" dirty="0" smtClean="0">
                <a:latin typeface="Calibri"/>
                <a:ea typeface="Calibri"/>
                <a:cs typeface="Calibri"/>
                <a:sym typeface="Calibri"/>
              </a:rPr>
              <a:t>Salome </a:t>
            </a:r>
            <a:r>
              <a:rPr lang="en-GB" sz="2400" b="0" dirty="0" err="1" smtClean="0">
                <a:latin typeface="Calibri"/>
                <a:ea typeface="Calibri"/>
                <a:cs typeface="Calibri"/>
                <a:sym typeface="Calibri"/>
              </a:rPr>
              <a:t>Scholtens</a:t>
            </a:r>
            <a:r>
              <a:rPr lang="en-GB" sz="2400" b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GB" sz="2400" b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0" dirty="0" smtClean="0">
                <a:latin typeface="Calibri"/>
                <a:ea typeface="Calibri"/>
                <a:cs typeface="Calibri"/>
                <a:sym typeface="Calibri"/>
              </a:rPr>
              <a:t>April 11, </a:t>
            </a:r>
            <a:r>
              <a:rPr lang="en-GB" sz="2400" b="0" dirty="0">
                <a:latin typeface="Calibri"/>
                <a:ea typeface="Calibri"/>
                <a:cs typeface="Calibri"/>
                <a:sym typeface="Calibri"/>
              </a:rPr>
              <a:t>2019</a:t>
            </a:r>
            <a:r>
              <a:rPr lang="en-GB" sz="2400" b="0" i="0" u="none" strike="noStrike" cap="none" dirty="0">
                <a:solidFill>
                  <a:srgbClr val="00318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003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40" y="5961670"/>
            <a:ext cx="1803300" cy="5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 descr="C:\Users\scholtenss\Dropbox\Salome\WERK\Presentaties\Pictures\zonmw-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5366" y="5940365"/>
            <a:ext cx="2718048" cy="63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6432" y="5849833"/>
            <a:ext cx="1685286" cy="8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3528" y="5841041"/>
            <a:ext cx="1619360" cy="8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284033"/>
            <a:ext cx="8514272" cy="4763684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SzPct val="100000"/>
            </a:pPr>
            <a:r>
              <a:rPr lang="en-GB" sz="2400" dirty="0">
                <a:solidFill>
                  <a:srgbClr val="002060"/>
                </a:solidFill>
              </a:rPr>
              <a:t>The combination of observable and measurable knowledge, skills, abilities and personal attributes that contribute to enhanced employee performance and ultimately result in organizational success</a:t>
            </a:r>
          </a:p>
          <a:p>
            <a:pPr>
              <a:buClr>
                <a:srgbClr val="002060"/>
              </a:buClr>
              <a:buSzPct val="100000"/>
            </a:pPr>
            <a:endParaRPr lang="en-GB" sz="24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100000"/>
            </a:pPr>
            <a:r>
              <a:rPr lang="en-GB" sz="2400" dirty="0">
                <a:solidFill>
                  <a:srgbClr val="002060"/>
                </a:solidFill>
              </a:rPr>
              <a:t>“things” that an individual must demonstrate to be effective in a job, role, function, </a:t>
            </a:r>
            <a:r>
              <a:rPr lang="en-GB" sz="2400" dirty="0" smtClean="0">
                <a:solidFill>
                  <a:srgbClr val="002060"/>
                </a:solidFill>
              </a:rPr>
              <a:t>task</a:t>
            </a:r>
            <a:r>
              <a:rPr lang="en-GB" sz="2400" dirty="0">
                <a:solidFill>
                  <a:srgbClr val="002060"/>
                </a:solidFill>
              </a:rPr>
              <a:t>, or duty </a:t>
            </a:r>
          </a:p>
          <a:p>
            <a:pPr>
              <a:buClr>
                <a:srgbClr val="002060"/>
              </a:buClr>
              <a:buSzPct val="100000"/>
            </a:pPr>
            <a:endParaRPr lang="en-GB" sz="2400" dirty="0" smtClean="0">
              <a:solidFill>
                <a:srgbClr val="002060"/>
              </a:solidFill>
            </a:endParaRPr>
          </a:p>
          <a:p>
            <a:pPr lvl="0" indent="-419100">
              <a:lnSpc>
                <a:spcPct val="115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2400" dirty="0" smtClean="0">
                <a:solidFill>
                  <a:srgbClr val="002060"/>
                </a:solidFill>
              </a:rPr>
              <a:t>Translate the responsibilities and activities into: </a:t>
            </a:r>
          </a:p>
          <a:p>
            <a:pPr lvl="1" indent="-419100">
              <a:lnSpc>
                <a:spcPct val="115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000" b="1" dirty="0" smtClean="0">
                <a:solidFill>
                  <a:srgbClr val="002060"/>
                </a:solidFill>
              </a:rPr>
              <a:t>Knowledge </a:t>
            </a:r>
          </a:p>
          <a:p>
            <a:pPr lvl="1" indent="-419100">
              <a:lnSpc>
                <a:spcPct val="115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000" b="1" dirty="0" smtClean="0">
                <a:solidFill>
                  <a:srgbClr val="002060"/>
                </a:solidFill>
              </a:rPr>
              <a:t>Skills</a:t>
            </a:r>
          </a:p>
          <a:p>
            <a:pPr lvl="1" indent="-419100">
              <a:lnSpc>
                <a:spcPct val="115000"/>
              </a:lnSpc>
              <a:spcBef>
                <a:spcPts val="440"/>
              </a:spcBef>
              <a:buClr>
                <a:srgbClr val="00206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GB" sz="2000" b="1" dirty="0" smtClean="0">
                <a:solidFill>
                  <a:srgbClr val="002060"/>
                </a:solidFill>
              </a:rPr>
              <a:t>Abilities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0513-8E4A-8D4A-9DF1-8B2BAF3C41FA}" type="datetime1">
              <a:rPr lang="en-GB" smtClean="0"/>
              <a:t>11/04/2019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10</a:t>
            </a:fld>
            <a:endParaRPr lang="en-US"/>
          </a:p>
        </p:txBody>
      </p:sp>
      <p:sp>
        <p:nvSpPr>
          <p:cNvPr id="7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b="1" dirty="0" smtClean="0">
                <a:solidFill>
                  <a:srgbClr val="002060"/>
                </a:solidFill>
              </a:rPr>
              <a:t>Deliverable 2: Competencies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ctrTitle"/>
          </p:nvPr>
        </p:nvSpPr>
        <p:spPr>
          <a:xfrm>
            <a:off x="611560" y="178825"/>
            <a:ext cx="7992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83"/>
              </a:buClr>
              <a:buSzPts val="3200"/>
              <a:buFont typeface="Calibri"/>
              <a:buNone/>
            </a:pPr>
            <a:r>
              <a:rPr lang="en-GB" sz="4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Example: KSAs</a:t>
            </a:r>
            <a:endParaRPr sz="4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5" name="Google Shape;225;p31"/>
          <p:cNvGraphicFramePr/>
          <p:nvPr>
            <p:extLst>
              <p:ext uri="{D42A27DB-BD31-4B8C-83A1-F6EECF244321}">
                <p14:modId xmlns:p14="http://schemas.microsoft.com/office/powerpoint/2010/main" val="347207201"/>
              </p:ext>
            </p:extLst>
          </p:nvPr>
        </p:nvGraphicFramePr>
        <p:xfrm>
          <a:off x="293588" y="1569738"/>
          <a:ext cx="8532912" cy="3596580"/>
        </p:xfrm>
        <a:graphic>
          <a:graphicData uri="http://schemas.openxmlformats.org/drawingml/2006/table">
            <a:tbl>
              <a:tblPr>
                <a:noFill/>
                <a:tableStyleId>{9EA46EC1-01F5-49C4-ADA8-8CCE4C5140B6}</a:tableStyleId>
              </a:tblPr>
              <a:tblGrid>
                <a:gridCol w="2920439"/>
                <a:gridCol w="2772122"/>
                <a:gridCol w="2840351"/>
              </a:tblGrid>
              <a:tr h="29917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smtClean="0"/>
                        <a:t>Knowledge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dirty="0" smtClean="0"/>
                        <a:t>Skills</a:t>
                      </a:r>
                      <a:r>
                        <a:rPr lang="en-GB" sz="1800" b="1" baseline="0" dirty="0" smtClean="0"/>
                        <a:t> and abilities</a:t>
                      </a:r>
                      <a:br>
                        <a:rPr lang="en-GB" sz="1800" b="1" baseline="0" dirty="0" smtClean="0"/>
                      </a:br>
                      <a:r>
                        <a:rPr lang="en-GB" sz="1800" b="1" baseline="0" dirty="0" smtClean="0"/>
                        <a:t> (DS policy)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 dirty="0" smtClean="0"/>
                        <a:t>Skills</a:t>
                      </a:r>
                      <a:r>
                        <a:rPr lang="en-GB" sz="1800" b="1" baseline="0" dirty="0" smtClean="0"/>
                        <a:t> and abilities</a:t>
                      </a:r>
                      <a:r>
                        <a:rPr lang="en-GB" sz="1800" b="1" dirty="0" smtClean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en-GB" sz="1800" b="1" dirty="0" smtClean="0">
                          <a:solidFill>
                            <a:schemeClr val="dk1"/>
                          </a:solidFill>
                        </a:rPr>
                      </a:br>
                      <a:r>
                        <a:rPr lang="en-GB" sz="1800" b="1" dirty="0" smtClean="0">
                          <a:solidFill>
                            <a:schemeClr val="dk1"/>
                          </a:solidFill>
                        </a:rPr>
                        <a:t>(DS research)</a:t>
                      </a:r>
                      <a:endParaRPr sz="1800" b="1" dirty="0"/>
                    </a:p>
                  </a:txBody>
                  <a:tcPr marL="91425" marR="91425" marT="91425" marB="91425"/>
                </a:tc>
              </a:tr>
              <a:tr h="27157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</a:rPr>
                        <a:t>Area: Compliance</a:t>
                      </a:r>
                      <a:br>
                        <a:rPr lang="en-GB" sz="1600" b="1" dirty="0">
                          <a:solidFill>
                            <a:schemeClr val="dk1"/>
                          </a:solidFill>
                        </a:rPr>
                      </a:b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/>
                        <a:t>Knowledge about legislation, ethics, code of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/>
                        <a:t>conducts and research codes with regard to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(research)data, (medical) research and privacy </a:t>
                      </a: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(e.g. WGBO, WMO, GDPR)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</a:rPr>
                        <a:t>Area: Compliance</a:t>
                      </a: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en-GB" sz="1600" dirty="0">
                          <a:solidFill>
                            <a:schemeClr val="dk1"/>
                          </a:solidFill>
                        </a:rPr>
                      </a:b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Translate legislation and codes of conducts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with regard to research data to practical</a:t>
                      </a:r>
                      <a:endParaRPr sz="1600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chemeClr val="dk1"/>
                          </a:solidFill>
                        </a:rPr>
                        <a:t>implications and guidelines that researchers can understand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dirty="0">
                          <a:solidFill>
                            <a:schemeClr val="dk1"/>
                          </a:solidFill>
                        </a:rPr>
                        <a:t>Area: Compliance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/>
                        <a:t>Sufficient understanding of research data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/>
                        <a:t>management related issues in the field of</a:t>
                      </a:r>
                      <a:endParaRPr sz="16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/>
                        <a:t>legislation and ethics in the different stages of the data life cycle (for both quantitative as well as qualitative research)</a:t>
                      </a:r>
                      <a:endParaRPr sz="16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284033"/>
            <a:ext cx="8514272" cy="4763684"/>
          </a:xfrm>
        </p:spPr>
        <p:txBody>
          <a:bodyPr>
            <a:noAutofit/>
          </a:bodyPr>
          <a:lstStyle/>
          <a:p>
            <a:pPr lvl="0">
              <a:buClr>
                <a:srgbClr val="002060"/>
              </a:buClr>
              <a:buSzPct val="100000"/>
            </a:pPr>
            <a:r>
              <a:rPr lang="en-GB" sz="2800" dirty="0" smtClean="0">
                <a:solidFill>
                  <a:srgbClr val="002060"/>
                </a:solidFill>
              </a:rPr>
              <a:t>Outline for curriculum and education line </a:t>
            </a:r>
          </a:p>
          <a:p>
            <a:pPr lvl="0">
              <a:buClr>
                <a:srgbClr val="002060"/>
              </a:buClr>
              <a:buSzPct val="100000"/>
            </a:pPr>
            <a:r>
              <a:rPr lang="en-GB" sz="2800" dirty="0" smtClean="0">
                <a:solidFill>
                  <a:srgbClr val="002060"/>
                </a:solidFill>
              </a:rPr>
              <a:t>Evaluate and pilot with data stewards</a:t>
            </a:r>
            <a:endParaRPr lang="en-GB" sz="28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en-GB" sz="2800" dirty="0" smtClean="0">
                <a:solidFill>
                  <a:srgbClr val="002060"/>
                </a:solidFill>
              </a:rPr>
              <a:t>Design </a:t>
            </a:r>
            <a:r>
              <a:rPr lang="en-GB" sz="2800" dirty="0">
                <a:solidFill>
                  <a:srgbClr val="002060"/>
                </a:solidFill>
              </a:rPr>
              <a:t>a script for an eLearning module</a:t>
            </a:r>
          </a:p>
          <a:p>
            <a:pPr lvl="0">
              <a:buClr>
                <a:srgbClr val="002060"/>
              </a:buClr>
              <a:buSzPct val="100000"/>
            </a:pPr>
            <a:endParaRPr lang="en-GB" sz="2800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100000"/>
            </a:pPr>
            <a:r>
              <a:rPr lang="en-GB" sz="2800" dirty="0" smtClean="0">
                <a:solidFill>
                  <a:srgbClr val="002060"/>
                </a:solidFill>
              </a:rPr>
              <a:t>First step: Translate </a:t>
            </a:r>
            <a:r>
              <a:rPr lang="en-GB" sz="2800" dirty="0">
                <a:solidFill>
                  <a:srgbClr val="002060"/>
                </a:solidFill>
              </a:rPr>
              <a:t>KSAs into learning objectives</a:t>
            </a:r>
          </a:p>
          <a:p>
            <a:pPr>
              <a:buClr>
                <a:srgbClr val="002060"/>
              </a:buClr>
              <a:buSzPct val="100000"/>
            </a:pPr>
            <a:r>
              <a:rPr lang="en-GB" sz="2800" dirty="0">
                <a:solidFill>
                  <a:srgbClr val="002060"/>
                </a:solidFill>
              </a:rPr>
              <a:t>Guided by </a:t>
            </a:r>
            <a:r>
              <a:rPr lang="en-GB" sz="2800" i="1" dirty="0" err="1" smtClean="0">
                <a:solidFill>
                  <a:srgbClr val="002060"/>
                </a:solidFill>
              </a:rPr>
              <a:t>ElevateHealth</a:t>
            </a:r>
            <a:endParaRPr lang="en-GB" sz="2800" i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100000"/>
            </a:pPr>
            <a:r>
              <a:rPr lang="en-GB" sz="2800" dirty="0" smtClean="0">
                <a:solidFill>
                  <a:srgbClr val="002060"/>
                </a:solidFill>
              </a:rPr>
              <a:t>Develop taxonomy of training aspects</a:t>
            </a:r>
            <a:endParaRPr lang="en-GB" sz="28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0513-8E4A-8D4A-9DF1-8B2BAF3C41FA}" type="datetime1">
              <a:rPr lang="en-GB" smtClean="0"/>
              <a:t>11/04/2019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12</a:t>
            </a:fld>
            <a:endParaRPr lang="en-US"/>
          </a:p>
        </p:txBody>
      </p:sp>
      <p:sp>
        <p:nvSpPr>
          <p:cNvPr id="7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b="1" dirty="0" smtClean="0">
                <a:solidFill>
                  <a:srgbClr val="002060"/>
                </a:solidFill>
              </a:rPr>
              <a:t>Deliverables 3, 4, 5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59" name="Google Shape;259;p35"/>
          <p:cNvPicPr preferRelativeResize="0"/>
          <p:nvPr/>
        </p:nvPicPr>
        <p:blipFill rotWithShape="1">
          <a:blip r:embed="rId3">
            <a:alphaModFix/>
          </a:blip>
          <a:srcRect t="12136" b="8269"/>
          <a:stretch/>
        </p:blipFill>
        <p:spPr>
          <a:xfrm>
            <a:off x="511250" y="2130879"/>
            <a:ext cx="8349678" cy="37365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b="1" dirty="0" smtClean="0">
                <a:solidFill>
                  <a:srgbClr val="002060"/>
                </a:solidFill>
              </a:rPr>
              <a:t>Example of taxonomy</a:t>
            </a:r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body" idx="1"/>
          </p:nvPr>
        </p:nvSpPr>
        <p:spPr>
          <a:xfrm>
            <a:off x="576000" y="1308100"/>
            <a:ext cx="7992000" cy="432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4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module would cover all knowledge areas that we have identified and gives a participant the possibility to go through them and asses his/her level of expertise in each area.</a:t>
            </a:r>
            <a:endParaRPr sz="2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268" name="Google Shape;268;p36"/>
          <p:cNvPicPr preferRelativeResize="0"/>
          <p:nvPr/>
        </p:nvPicPr>
        <p:blipFill rotWithShape="1">
          <a:blip r:embed="rId3">
            <a:alphaModFix/>
          </a:blip>
          <a:srcRect t="3767" b="6380"/>
          <a:stretch/>
        </p:blipFill>
        <p:spPr>
          <a:xfrm>
            <a:off x="444500" y="3397700"/>
            <a:ext cx="5602775" cy="285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6"/>
          <p:cNvSpPr txBox="1"/>
          <p:nvPr/>
        </p:nvSpPr>
        <p:spPr>
          <a:xfrm>
            <a:off x="6472575" y="3397700"/>
            <a:ext cx="1860600" cy="2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Example for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look&amp;feel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: Mantra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In our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elearning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the blocks would contain our defined  Knowledge Areas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b="1" dirty="0" smtClean="0">
                <a:solidFill>
                  <a:srgbClr val="002060"/>
                </a:solidFill>
              </a:rPr>
              <a:t>E-learning blueprint</a:t>
            </a:r>
            <a:endParaRPr lang="en-GB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15</a:t>
            </a:fld>
            <a:endParaRPr lang="en-US"/>
          </a:p>
        </p:txBody>
      </p:sp>
      <p:sp>
        <p:nvSpPr>
          <p:cNvPr id="7" name="Google Shape;162;p24"/>
          <p:cNvSpPr txBox="1">
            <a:spLocks/>
          </p:cNvSpPr>
          <p:nvPr/>
        </p:nvSpPr>
        <p:spPr>
          <a:xfrm>
            <a:off x="611560" y="1852444"/>
            <a:ext cx="7992000" cy="2041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b="1" dirty="0" smtClean="0">
                <a:solidFill>
                  <a:srgbClr val="002060"/>
                </a:solidFill>
              </a:rPr>
              <a:t>Save the date!</a:t>
            </a:r>
          </a:p>
          <a:p>
            <a:pPr>
              <a:buClr>
                <a:srgbClr val="003183"/>
              </a:buClr>
              <a:buSzPts val="3200"/>
            </a:pPr>
            <a:endParaRPr lang="en-GB" b="1" dirty="0">
              <a:solidFill>
                <a:srgbClr val="002060"/>
              </a:solidFill>
            </a:endParaRPr>
          </a:p>
          <a:p>
            <a:pPr lvl="1" algn="ctr">
              <a:buClr>
                <a:srgbClr val="003183"/>
              </a:buClr>
              <a:buSzPts val="3200"/>
            </a:pPr>
            <a:r>
              <a:rPr lang="en-GB" sz="4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Interactive workshop on </a:t>
            </a:r>
          </a:p>
          <a:p>
            <a:pPr lvl="1" algn="ctr">
              <a:buClr>
                <a:srgbClr val="003183"/>
              </a:buClr>
              <a:buSzPts val="3200"/>
            </a:pPr>
            <a:r>
              <a:rPr lang="en-GB" sz="4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data stewardship for all disciples</a:t>
            </a:r>
          </a:p>
          <a:p>
            <a:pPr lvl="1" algn="ctr">
              <a:buClr>
                <a:srgbClr val="003183"/>
              </a:buClr>
              <a:buSzPts val="3200"/>
            </a:pPr>
            <a:endParaRPr lang="en-GB" sz="4400" b="1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algn="ctr">
              <a:buClr>
                <a:srgbClr val="003183"/>
              </a:buClr>
              <a:buSzPts val="3200"/>
            </a:pPr>
            <a:r>
              <a:rPr lang="en-GB" sz="4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r>
              <a:rPr lang="en-GB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June 12 and 13 </a:t>
            </a:r>
          </a:p>
          <a:p>
            <a:pPr>
              <a:buClr>
                <a:srgbClr val="003183"/>
              </a:buClr>
              <a:buSzPts val="3200"/>
            </a:pP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284033"/>
            <a:ext cx="8514272" cy="4763684"/>
          </a:xfrm>
        </p:spPr>
        <p:txBody>
          <a:bodyPr>
            <a:noAutofit/>
          </a:bodyPr>
          <a:lstStyle/>
          <a:p>
            <a:pPr lvl="0">
              <a:buClr>
                <a:srgbClr val="002060"/>
              </a:buClr>
              <a:buSzPct val="100000"/>
            </a:pPr>
            <a:r>
              <a:rPr lang="en-GB" sz="2800" dirty="0" smtClean="0">
                <a:solidFill>
                  <a:srgbClr val="002060"/>
                </a:solidFill>
              </a:rPr>
              <a:t>Finish learning objectives and outline for curriculum and education line </a:t>
            </a:r>
          </a:p>
          <a:p>
            <a:pPr lvl="0">
              <a:buClr>
                <a:srgbClr val="002060"/>
              </a:buClr>
              <a:buSzPct val="100000"/>
            </a:pPr>
            <a:r>
              <a:rPr lang="en-GB" sz="2800" dirty="0" smtClean="0">
                <a:solidFill>
                  <a:srgbClr val="002060"/>
                </a:solidFill>
              </a:rPr>
              <a:t>Develop a sustainable embedding for the training</a:t>
            </a:r>
            <a:endParaRPr lang="en-GB" sz="2800" dirty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endParaRPr lang="en-GB" sz="2800" dirty="0" smtClean="0">
              <a:solidFill>
                <a:srgbClr val="002060"/>
              </a:solidFill>
            </a:endParaRPr>
          </a:p>
          <a:p>
            <a:pPr lvl="0">
              <a:buClr>
                <a:srgbClr val="002060"/>
              </a:buClr>
              <a:buSzPct val="100000"/>
            </a:pPr>
            <a:r>
              <a:rPr lang="en-GB" sz="2800" dirty="0" smtClean="0">
                <a:solidFill>
                  <a:srgbClr val="002060"/>
                </a:solidFill>
              </a:rPr>
              <a:t>Future:</a:t>
            </a:r>
          </a:p>
          <a:p>
            <a:pPr lvl="1">
              <a:buClr>
                <a:srgbClr val="002060"/>
              </a:buClr>
              <a:buSzPct val="100000"/>
            </a:pPr>
            <a:r>
              <a:rPr lang="en-GB" sz="2400" dirty="0" smtClean="0">
                <a:solidFill>
                  <a:srgbClr val="002060"/>
                </a:solidFill>
              </a:rPr>
              <a:t>Formalise function profile(s)</a:t>
            </a:r>
          </a:p>
          <a:p>
            <a:pPr lvl="1">
              <a:buClr>
                <a:srgbClr val="002060"/>
              </a:buClr>
              <a:buSzPct val="100000"/>
            </a:pPr>
            <a:r>
              <a:rPr lang="en-GB" sz="2400" dirty="0" smtClean="0">
                <a:solidFill>
                  <a:srgbClr val="002060"/>
                </a:solidFill>
              </a:rPr>
              <a:t>Align with other disciplines</a:t>
            </a:r>
          </a:p>
          <a:p>
            <a:pPr lvl="1">
              <a:buClr>
                <a:srgbClr val="002060"/>
              </a:buClr>
              <a:buSzPct val="100000"/>
            </a:pPr>
            <a:r>
              <a:rPr lang="en-GB" sz="2400" dirty="0" smtClean="0">
                <a:solidFill>
                  <a:srgbClr val="002060"/>
                </a:solidFill>
              </a:rPr>
              <a:t>Develop gaps in training</a:t>
            </a:r>
          </a:p>
          <a:p>
            <a:pPr lvl="1">
              <a:buClr>
                <a:srgbClr val="002060"/>
              </a:buClr>
              <a:buSzPct val="100000"/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16</a:t>
            </a:fld>
            <a:endParaRPr lang="en-US"/>
          </a:p>
        </p:txBody>
      </p:sp>
      <p:sp>
        <p:nvSpPr>
          <p:cNvPr id="7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b="1" dirty="0" smtClean="0">
                <a:solidFill>
                  <a:srgbClr val="002060"/>
                </a:solidFill>
              </a:rPr>
              <a:t>Next steps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3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62;p24"/>
          <p:cNvSpPr txBox="1">
            <a:spLocks/>
          </p:cNvSpPr>
          <p:nvPr/>
        </p:nvSpPr>
        <p:spPr>
          <a:xfrm>
            <a:off x="611560" y="15250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sz="5400" b="1" dirty="0" smtClean="0">
                <a:solidFill>
                  <a:srgbClr val="002060"/>
                </a:solidFill>
              </a:rPr>
              <a:t>Questions?</a:t>
            </a:r>
            <a:endParaRPr lang="en-GB" sz="5400" b="1" dirty="0">
              <a:solidFill>
                <a:srgbClr val="002060"/>
              </a:solidFill>
            </a:endParaRPr>
          </a:p>
        </p:txBody>
      </p:sp>
      <p:pic>
        <p:nvPicPr>
          <p:cNvPr id="6" name="Tijdelijke aanduiding voor inhou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98401"/>
            <a:ext cx="2617333" cy="26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2;p24"/>
          <p:cNvSpPr txBox="1">
            <a:spLocks/>
          </p:cNvSpPr>
          <p:nvPr/>
        </p:nvSpPr>
        <p:spPr>
          <a:xfrm>
            <a:off x="5778500" y="5588000"/>
            <a:ext cx="3129860" cy="6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3183"/>
              </a:buClr>
              <a:buSzPts val="3200"/>
            </a:pPr>
            <a:r>
              <a:rPr lang="en-GB" sz="2000" dirty="0" smtClean="0">
                <a:solidFill>
                  <a:srgbClr val="002060"/>
                </a:solidFill>
              </a:rPr>
              <a:t>s.scholtens@umcg.nl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83" y="1710471"/>
            <a:ext cx="8514272" cy="12963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What is a data steward?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0513-8E4A-8D4A-9DF1-8B2BAF3C41FA}" type="datetime1">
              <a:rPr lang="en-GB" smtClean="0"/>
              <a:t>11/04/2019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1583" y="3439225"/>
            <a:ext cx="8514272" cy="129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How to become a data steward?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3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284033"/>
            <a:ext cx="8514272" cy="476368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Sufficient high-quality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steward expertise 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 </a:t>
            </a: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 data management in Lifesciences </a:t>
            </a:r>
            <a:endParaRPr lang="en-GB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persons are currently insufficiently available, which is a concern for FAIR data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consensus on what a data steward is or does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education or certification available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0513-8E4A-8D4A-9DF1-8B2BAF3C41FA}" type="datetime1">
              <a:rPr lang="en-GB" smtClean="0"/>
              <a:t>11/04/2019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3</a:t>
            </a:fld>
            <a:endParaRPr lang="en-US"/>
          </a:p>
        </p:txBody>
      </p:sp>
      <p:sp>
        <p:nvSpPr>
          <p:cNvPr id="7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b="1" dirty="0" smtClean="0">
                <a:solidFill>
                  <a:srgbClr val="002060"/>
                </a:solidFill>
              </a:rPr>
              <a:t>Background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31" y="5234214"/>
            <a:ext cx="42433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3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284033"/>
            <a:ext cx="8514272" cy="4763684"/>
          </a:xfrm>
        </p:spPr>
        <p:txBody>
          <a:bodyPr>
            <a:noAutofit/>
          </a:bodyPr>
          <a:lstStyle/>
          <a:p>
            <a:pPr marL="342900" lvl="0" indent="-3556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2400"/>
            </a:pPr>
            <a:r>
              <a:rPr lang="en-GB" sz="2800" dirty="0" smtClean="0">
                <a:solidFill>
                  <a:srgbClr val="002060"/>
                </a:solidFill>
              </a:rPr>
              <a:t>To </a:t>
            </a:r>
            <a:r>
              <a:rPr lang="en-GB" sz="2800" dirty="0">
                <a:solidFill>
                  <a:srgbClr val="002060"/>
                </a:solidFill>
              </a:rPr>
              <a:t>professionalise the data steward function within the life-sciences domain, with a special focus on implementation of the FAIR principles. </a:t>
            </a:r>
          </a:p>
          <a:p>
            <a:pPr marL="342900" lvl="0" indent="-355600">
              <a:lnSpc>
                <a:spcPct val="115000"/>
              </a:lnSpc>
              <a:spcBef>
                <a:spcPts val="600"/>
              </a:spcBef>
              <a:buClr>
                <a:srgbClr val="000000"/>
              </a:buClr>
              <a:buSzPts val="2400"/>
            </a:pPr>
            <a:r>
              <a:rPr lang="en-GB" sz="2800" dirty="0">
                <a:solidFill>
                  <a:srgbClr val="002060"/>
                </a:solidFill>
              </a:rPr>
              <a:t>In order to increase the quality and capacity of data stewards for life sciences</a:t>
            </a:r>
            <a:r>
              <a:rPr lang="en-GB" sz="2800" dirty="0" smtClean="0">
                <a:solidFill>
                  <a:srgbClr val="002060"/>
                </a:solidFill>
              </a:rPr>
              <a:t>.</a:t>
            </a:r>
            <a:endParaRPr lang="en-GB" sz="2800" dirty="0">
              <a:solidFill>
                <a:srgbClr val="002060"/>
              </a:solidFill>
            </a:endParaRPr>
          </a:p>
          <a:p>
            <a:pPr marL="342900" indent="-3556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en-GB" sz="2800" dirty="0">
                <a:solidFill>
                  <a:srgbClr val="002060"/>
                </a:solidFill>
              </a:rPr>
              <a:t>By developing training for </a:t>
            </a:r>
            <a:r>
              <a:rPr lang="en-GB" sz="2800" dirty="0" smtClean="0">
                <a:solidFill>
                  <a:srgbClr val="002060"/>
                </a:solidFill>
              </a:rPr>
              <a:t>data </a:t>
            </a:r>
            <a:r>
              <a:rPr lang="en-GB" sz="2800" dirty="0">
                <a:solidFill>
                  <a:srgbClr val="002060"/>
                </a:solidFill>
              </a:rPr>
              <a:t>stewards, creating a standardized job description, </a:t>
            </a:r>
            <a:r>
              <a:rPr lang="en-GB" sz="2800" dirty="0" smtClean="0">
                <a:solidFill>
                  <a:srgbClr val="002060"/>
                </a:solidFill>
              </a:rPr>
              <a:t>and </a:t>
            </a:r>
            <a:r>
              <a:rPr lang="en-GB" sz="2800" dirty="0">
                <a:solidFill>
                  <a:srgbClr val="002060"/>
                </a:solidFill>
              </a:rPr>
              <a:t>creating more visibility of the function. </a:t>
            </a:r>
            <a:endParaRPr lang="en-GB" sz="2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  <a:buNone/>
            </a:pPr>
            <a:r>
              <a:rPr lang="en-GB" sz="28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sz="2800" dirty="0" smtClean="0">
                <a:solidFill>
                  <a:srgbClr val="002060"/>
                </a:solidFill>
              </a:rPr>
              <a:t>A </a:t>
            </a:r>
            <a:r>
              <a:rPr lang="en-GB" sz="2800" dirty="0">
                <a:solidFill>
                  <a:srgbClr val="002060"/>
                </a:solidFill>
              </a:rPr>
              <a:t>collaborative approach built on existing </a:t>
            </a:r>
            <a:r>
              <a:rPr lang="en-GB" sz="2800" dirty="0" smtClean="0">
                <a:solidFill>
                  <a:srgbClr val="002060"/>
                </a:solidFill>
              </a:rPr>
              <a:t>expertise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0513-8E4A-8D4A-9DF1-8B2BAF3C41FA}" type="datetime1">
              <a:rPr lang="en-GB" smtClean="0"/>
              <a:t>11/04/2019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4</a:t>
            </a:fld>
            <a:endParaRPr lang="en-US"/>
          </a:p>
        </p:txBody>
      </p:sp>
      <p:sp>
        <p:nvSpPr>
          <p:cNvPr id="7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b="1" dirty="0" smtClean="0">
                <a:solidFill>
                  <a:srgbClr val="002060"/>
                </a:solidFill>
              </a:rPr>
              <a:t>Aim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284033"/>
            <a:ext cx="8514272" cy="4763684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</a:rPr>
              <a:t>1 year project, started August 1, 2018</a:t>
            </a:r>
          </a:p>
          <a:p>
            <a:pPr>
              <a:buClr>
                <a:srgbClr val="002060"/>
              </a:buClr>
              <a:buSzPct val="100000"/>
            </a:pPr>
            <a:r>
              <a:rPr lang="en-US" sz="2400" dirty="0" err="1">
                <a:solidFill>
                  <a:srgbClr val="002060"/>
                </a:solidFill>
              </a:rPr>
              <a:t>ZonMw</a:t>
            </a:r>
            <a:r>
              <a:rPr lang="en-US" sz="2400" dirty="0">
                <a:solidFill>
                  <a:srgbClr val="002060"/>
                </a:solidFill>
              </a:rPr>
              <a:t> funded, complemented with in-kind contributions</a:t>
            </a:r>
          </a:p>
          <a:p>
            <a:pPr>
              <a:buClr>
                <a:srgbClr val="002060"/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</a:rPr>
              <a:t>Core team: DTL, UMCG/RUG, </a:t>
            </a:r>
            <a:r>
              <a:rPr lang="en-US" sz="2400" dirty="0" err="1">
                <a:solidFill>
                  <a:srgbClr val="002060"/>
                </a:solidFill>
              </a:rPr>
              <a:t>RadboudUMC</a:t>
            </a:r>
            <a:r>
              <a:rPr lang="en-US" sz="2400" dirty="0">
                <a:solidFill>
                  <a:srgbClr val="002060"/>
                </a:solidFill>
              </a:rPr>
              <a:t>/RU, UMCU </a:t>
            </a:r>
          </a:p>
          <a:p>
            <a:pPr>
              <a:buClr>
                <a:srgbClr val="002060"/>
              </a:buClr>
              <a:buSzPct val="100000"/>
            </a:pPr>
            <a:r>
              <a:rPr lang="en-US" sz="2400" dirty="0">
                <a:solidFill>
                  <a:srgbClr val="002060"/>
                </a:solidFill>
              </a:rPr>
              <a:t>Consultation committee: representatives of main stakeholders: LCRDM, Data4Lifesciences, DTL, Health-RI, 4TU, SURF, NFU, DAS (</a:t>
            </a:r>
            <a:r>
              <a:rPr lang="en-US" sz="2400" dirty="0" err="1">
                <a:solidFill>
                  <a:srgbClr val="002060"/>
                </a:solidFill>
              </a:rPr>
              <a:t>hogescholen</a:t>
            </a:r>
            <a:r>
              <a:rPr lang="en-US" sz="2400" dirty="0">
                <a:solidFill>
                  <a:srgbClr val="002060"/>
                </a:solidFill>
              </a:rPr>
              <a:t>), </a:t>
            </a:r>
            <a:r>
              <a:rPr lang="en-US" sz="2400" dirty="0" err="1">
                <a:solidFill>
                  <a:srgbClr val="002060"/>
                </a:solidFill>
              </a:rPr>
              <a:t>ZonMw</a:t>
            </a:r>
            <a:r>
              <a:rPr lang="en-US" sz="2400" dirty="0">
                <a:solidFill>
                  <a:srgbClr val="002060"/>
                </a:solidFill>
              </a:rPr>
              <a:t> and </a:t>
            </a:r>
            <a:r>
              <a:rPr lang="en-US" sz="2400" dirty="0" smtClean="0">
                <a:solidFill>
                  <a:srgbClr val="002060"/>
                </a:solidFill>
              </a:rPr>
              <a:t>ELIXIR-NL</a:t>
            </a:r>
            <a:endParaRPr lang="nl-NL" sz="2400" b="1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100000"/>
            </a:pPr>
            <a:endParaRPr lang="nl-NL" sz="24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100000"/>
            </a:pPr>
            <a:r>
              <a:rPr lang="en-GB" sz="2400" dirty="0" smtClean="0">
                <a:solidFill>
                  <a:srgbClr val="002060"/>
                </a:solidFill>
              </a:rPr>
              <a:t>Use </a:t>
            </a:r>
            <a:r>
              <a:rPr lang="en-GB" sz="2400" dirty="0">
                <a:solidFill>
                  <a:srgbClr val="002060"/>
                </a:solidFill>
              </a:rPr>
              <a:t>of existing competency frameworks for data management and data stewardship (Purdue, DAMA) and projects as the </a:t>
            </a:r>
            <a:r>
              <a:rPr lang="en-GB" sz="2400" dirty="0" smtClean="0">
                <a:solidFill>
                  <a:srgbClr val="002060"/>
                </a:solidFill>
              </a:rPr>
              <a:t>HANDS, EOSC </a:t>
            </a:r>
            <a:r>
              <a:rPr lang="en-GB" sz="2400" dirty="0">
                <a:solidFill>
                  <a:srgbClr val="002060"/>
                </a:solidFill>
              </a:rPr>
              <a:t>pilot, EDISON. </a:t>
            </a:r>
            <a:endParaRPr lang="en-GB" sz="2400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100000"/>
            </a:pPr>
            <a:r>
              <a:rPr lang="en-GB" sz="2400" dirty="0" smtClean="0">
                <a:solidFill>
                  <a:srgbClr val="002060"/>
                </a:solidFill>
              </a:rPr>
              <a:t>Review </a:t>
            </a:r>
            <a:r>
              <a:rPr lang="en-GB" sz="2400" dirty="0">
                <a:solidFill>
                  <a:srgbClr val="002060"/>
                </a:solidFill>
              </a:rPr>
              <a:t>of over 40 published vacancies texts and experiences of persons working as data experts. 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5</a:t>
            </a:fld>
            <a:endParaRPr lang="en-US"/>
          </a:p>
        </p:txBody>
      </p:sp>
      <p:sp>
        <p:nvSpPr>
          <p:cNvPr id="7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b="1" dirty="0" smtClean="0">
                <a:solidFill>
                  <a:srgbClr val="002060"/>
                </a:solidFill>
              </a:rPr>
              <a:t>Project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270939"/>
            <a:ext cx="8514272" cy="4763684"/>
          </a:xfrm>
        </p:spPr>
        <p:txBody>
          <a:bodyPr>
            <a:noAutofit/>
          </a:bodyPr>
          <a:lstStyle/>
          <a:p>
            <a:pPr marL="25400" indent="0">
              <a:lnSpc>
                <a:spcPct val="100000"/>
              </a:lnSpc>
              <a:buSzPct val="100000"/>
              <a:buNone/>
            </a:pPr>
            <a:r>
              <a:rPr lang="en-US" sz="2800" dirty="0" smtClean="0">
                <a:solidFill>
                  <a:srgbClr val="002060"/>
                </a:solidFill>
              </a:rPr>
              <a:t>Intermediate results are already available, are shared and we received feedback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6</a:t>
            </a:fld>
            <a:endParaRPr lang="en-US"/>
          </a:p>
        </p:txBody>
      </p:sp>
      <p:sp>
        <p:nvSpPr>
          <p:cNvPr id="8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sz="4000" b="1" dirty="0" smtClean="0">
                <a:solidFill>
                  <a:srgbClr val="002060"/>
                </a:solidFill>
              </a:rPr>
              <a:t>Open science in practice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6" name="Google Shape;181;p26"/>
          <p:cNvPicPr preferRelativeResize="0"/>
          <p:nvPr/>
        </p:nvPicPr>
        <p:blipFill rotWithShape="1">
          <a:blip r:embed="rId2">
            <a:alphaModFix/>
          </a:blip>
          <a:srcRect t="4312" b="6291"/>
          <a:stretch/>
        </p:blipFill>
        <p:spPr>
          <a:xfrm>
            <a:off x="804152" y="2387600"/>
            <a:ext cx="7606816" cy="4076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0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270939"/>
            <a:ext cx="8514272" cy="47636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sz="2800" dirty="0">
                <a:solidFill>
                  <a:srgbClr val="002060"/>
                </a:solidFill>
              </a:rPr>
              <a:t>Data stewards: 3 different </a:t>
            </a:r>
            <a:r>
              <a:rPr lang="en-US" sz="2800" dirty="0" smtClean="0">
                <a:solidFill>
                  <a:srgbClr val="002060"/>
                </a:solidFill>
              </a:rPr>
              <a:t>types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</a:rPr>
              <a:t>No division based on ‘level’, </a:t>
            </a:r>
          </a:p>
          <a:p>
            <a:pPr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sz="2800" dirty="0" smtClean="0">
                <a:solidFill>
                  <a:srgbClr val="002060"/>
                </a:solidFill>
              </a:rPr>
              <a:t>Focus on stakeholder or data stewardship aspect: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dirty="0" smtClean="0">
                <a:solidFill>
                  <a:srgbClr val="002060"/>
                </a:solidFill>
              </a:rPr>
              <a:t>Policy and protocol focused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dirty="0" smtClean="0">
                <a:solidFill>
                  <a:srgbClr val="002060"/>
                </a:solidFill>
              </a:rPr>
              <a:t>Researcher and workflow focused </a:t>
            </a:r>
          </a:p>
          <a:p>
            <a:pPr lvl="1"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en-US" dirty="0" smtClean="0">
                <a:solidFill>
                  <a:srgbClr val="002060"/>
                </a:solidFill>
              </a:rPr>
              <a:t>Infrastructure focused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sz="4000" b="1" dirty="0" smtClean="0">
                <a:solidFill>
                  <a:srgbClr val="002060"/>
                </a:solidFill>
              </a:rPr>
              <a:t>Deliverable 1: Function description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8</a:t>
            </a:fld>
            <a:endParaRPr lang="en-US"/>
          </a:p>
        </p:txBody>
      </p:sp>
      <p:sp>
        <p:nvSpPr>
          <p:cNvPr id="8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sz="4000" b="1" dirty="0" smtClean="0">
                <a:solidFill>
                  <a:srgbClr val="002060"/>
                </a:solidFill>
              </a:rPr>
              <a:t>Deliverable 1: Function description</a:t>
            </a:r>
            <a:endParaRPr lang="en-GB" sz="4000" b="1" dirty="0">
              <a:solidFill>
                <a:srgbClr val="00206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0" y="1428388"/>
            <a:ext cx="7212129" cy="54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270939"/>
            <a:ext cx="8514272" cy="4763684"/>
          </a:xfrm>
        </p:spPr>
        <p:txBody>
          <a:bodyPr>
            <a:noAutofit/>
          </a:bodyPr>
          <a:lstStyle/>
          <a:p>
            <a:pPr marL="25400" indent="0">
              <a:lnSpc>
                <a:spcPct val="100000"/>
              </a:lnSpc>
              <a:buSzPct val="100000"/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Definition of responsibilities and activities for each type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1400" b="1" dirty="0" smtClean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9DD2-1A31-B94E-9643-1FC31CC76927}" type="slidenum">
              <a:rPr lang="en-US" smtClean="0"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6" b="4464"/>
          <a:stretch/>
        </p:blipFill>
        <p:spPr bwMode="auto">
          <a:xfrm>
            <a:off x="1021133" y="1944909"/>
            <a:ext cx="7101734" cy="4876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Google Shape;162;p24"/>
          <p:cNvSpPr txBox="1">
            <a:spLocks/>
          </p:cNvSpPr>
          <p:nvPr/>
        </p:nvSpPr>
        <p:spPr>
          <a:xfrm>
            <a:off x="611560" y="178825"/>
            <a:ext cx="7992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3183"/>
              </a:buClr>
              <a:buSzPts val="3200"/>
            </a:pPr>
            <a:r>
              <a:rPr lang="en-GB" sz="4000" b="1" dirty="0" smtClean="0">
                <a:solidFill>
                  <a:srgbClr val="002060"/>
                </a:solidFill>
              </a:rPr>
              <a:t>Deliverable 1: Function description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582</Words>
  <Application>Microsoft Office PowerPoint</Application>
  <PresentationFormat>Diavoorstelling (4:3)</PresentationFormat>
  <Paragraphs>117</Paragraphs>
  <Slides>17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ZonMw project:  Towards FAIR Data Steward as profession for the Life Sciences  LCRDM network day  Salome Scholtens April 11, 2019 </vt:lpstr>
      <vt:lpstr>What is a data steward?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Example: KSAs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ZonMw project:  Towards FAIR Data Steward as profession for the Life Sciences  LCRDM  Salome Scholtens April 11, 2019 </dc:title>
  <cp:lastModifiedBy>Salome</cp:lastModifiedBy>
  <cp:revision>12</cp:revision>
  <dcterms:modified xsi:type="dcterms:W3CDTF">2019-04-11T11:09:04Z</dcterms:modified>
</cp:coreProperties>
</file>