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Lst>
  <p:sldSz cx="10083800" cy="5676900"/>
  <p:notesSz cx="10083800" cy="56769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7" d="100"/>
          <a:sy n="77" d="100"/>
        </p:scale>
        <p:origin x="900" y="6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4370388" cy="284163"/>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5711825" y="0"/>
            <a:ext cx="4370388" cy="284163"/>
          </a:xfrm>
          <a:prstGeom prst="rect">
            <a:avLst/>
          </a:prstGeom>
        </p:spPr>
        <p:txBody>
          <a:bodyPr vert="horz" lIns="91440" tIns="45720" rIns="91440" bIns="45720" rtlCol="0"/>
          <a:lstStyle>
            <a:lvl1pPr algn="r">
              <a:defRPr sz="1200"/>
            </a:lvl1pPr>
          </a:lstStyle>
          <a:p>
            <a:fld id="{25107D81-6202-40A5-9A2D-2D14FAA6FC48}" type="datetimeFigureOut">
              <a:rPr lang="el-GR" smtClean="0"/>
              <a:t>11/10/2019</a:t>
            </a:fld>
            <a:endParaRPr lang="el-GR"/>
          </a:p>
        </p:txBody>
      </p:sp>
      <p:sp>
        <p:nvSpPr>
          <p:cNvPr id="4" name="Θέση εικόνας διαφάνειας 3"/>
          <p:cNvSpPr>
            <a:spLocks noGrp="1" noRot="1" noChangeAspect="1"/>
          </p:cNvSpPr>
          <p:nvPr>
            <p:ph type="sldImg" idx="2"/>
          </p:nvPr>
        </p:nvSpPr>
        <p:spPr>
          <a:xfrm>
            <a:off x="3340100" y="709613"/>
            <a:ext cx="3403600" cy="1916112"/>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1008063" y="2732088"/>
            <a:ext cx="8067675" cy="223520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5392738"/>
            <a:ext cx="4370388" cy="284162"/>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5711825" y="5392738"/>
            <a:ext cx="4370388" cy="284162"/>
          </a:xfrm>
          <a:prstGeom prst="rect">
            <a:avLst/>
          </a:prstGeom>
        </p:spPr>
        <p:txBody>
          <a:bodyPr vert="horz" lIns="91440" tIns="45720" rIns="91440" bIns="45720" rtlCol="0" anchor="b"/>
          <a:lstStyle>
            <a:lvl1pPr algn="r">
              <a:defRPr sz="1200"/>
            </a:lvl1pPr>
          </a:lstStyle>
          <a:p>
            <a:fld id="{3ECB816E-9FFC-42AE-9723-6CA9F58AF7C8}" type="slidenum">
              <a:rPr lang="el-GR" smtClean="0"/>
              <a:t>‹#›</a:t>
            </a:fld>
            <a:endParaRPr lang="el-GR"/>
          </a:p>
        </p:txBody>
      </p:sp>
    </p:spTree>
    <p:extLst>
      <p:ext uri="{BB962C8B-B14F-4D97-AF65-F5344CB8AC3E}">
        <p14:creationId xmlns:p14="http://schemas.microsoft.com/office/powerpoint/2010/main" val="12189434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718819" y="570102"/>
            <a:ext cx="8646160" cy="1489710"/>
          </a:xfrm>
          <a:prstGeom prst="rect">
            <a:avLst/>
          </a:prstGeom>
        </p:spPr>
        <p:txBody>
          <a:bodyPr wrap="square" lIns="0" tIns="0" rIns="0" bIns="0">
            <a:spAutoFit/>
          </a:bodyPr>
          <a:lstStyle>
            <a:lvl1pPr>
              <a:defRPr sz="3200" b="0" i="0">
                <a:solidFill>
                  <a:srgbClr val="001F5F"/>
                </a:solidFill>
                <a:latin typeface="Verdana"/>
                <a:cs typeface="Verdana"/>
              </a:defRPr>
            </a:lvl1pPr>
          </a:lstStyle>
          <a:p>
            <a:endParaRPr/>
          </a:p>
        </p:txBody>
      </p:sp>
      <p:sp>
        <p:nvSpPr>
          <p:cNvPr id="3" name="Holder 3"/>
          <p:cNvSpPr>
            <a:spLocks noGrp="1"/>
          </p:cNvSpPr>
          <p:nvPr>
            <p:ph type="subTitle" idx="4"/>
          </p:nvPr>
        </p:nvSpPr>
        <p:spPr>
          <a:xfrm>
            <a:off x="491439" y="3439413"/>
            <a:ext cx="9100921" cy="1002029"/>
          </a:xfrm>
          <a:prstGeom prst="rect">
            <a:avLst/>
          </a:prstGeom>
        </p:spPr>
        <p:txBody>
          <a:bodyPr wrap="square" lIns="0" tIns="0" rIns="0" bIns="0">
            <a:spAutoFit/>
          </a:bodyPr>
          <a:lstStyle>
            <a:lvl1pPr>
              <a:defRPr sz="3200" b="0" i="0">
                <a:solidFill>
                  <a:srgbClr val="001F5F"/>
                </a:solidFill>
                <a:latin typeface="Verdana"/>
                <a:cs typeface="Verdan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10/11/2019</a:t>
            </a:fld>
            <a:endParaRPr lang="en-US"/>
          </a:p>
        </p:txBody>
      </p:sp>
      <p:sp>
        <p:nvSpPr>
          <p:cNvPr id="6" name="Holder 6"/>
          <p:cNvSpPr>
            <a:spLocks noGrp="1"/>
          </p:cNvSpPr>
          <p:nvPr>
            <p:ph type="sldNum" sz="quarter" idx="7"/>
          </p:nvPr>
        </p:nvSpPr>
        <p:spPr/>
        <p:txBody>
          <a:bodyPr lIns="0" tIns="0" rIns="0" bIns="0"/>
          <a:lstStyle>
            <a:lvl1pPr>
              <a:defRPr sz="1400" b="0" i="0">
                <a:solidFill>
                  <a:schemeClr val="tx1"/>
                </a:solidFill>
                <a:latin typeface="Times New Roman"/>
                <a:cs typeface="Times New Roman"/>
              </a:defRPr>
            </a:lvl1pPr>
          </a:lstStyle>
          <a:p>
            <a:pPr marL="25400">
              <a:lnSpc>
                <a:spcPts val="1630"/>
              </a:lnSpc>
            </a:pPr>
            <a:fld id="{81D60167-4931-47E6-BA6A-407CBD079E47}" type="slidenum">
              <a:rPr dirty="0"/>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rgbClr val="001F5F"/>
                </a:solidFill>
                <a:latin typeface="Verdana"/>
                <a:cs typeface="Verdana"/>
              </a:defRPr>
            </a:lvl1pPr>
          </a:lstStyle>
          <a:p>
            <a:endParaRPr/>
          </a:p>
        </p:txBody>
      </p:sp>
      <p:sp>
        <p:nvSpPr>
          <p:cNvPr id="3" name="Holder 3"/>
          <p:cNvSpPr>
            <a:spLocks noGrp="1"/>
          </p:cNvSpPr>
          <p:nvPr>
            <p:ph type="body" idx="1"/>
          </p:nvPr>
        </p:nvSpPr>
        <p:spPr/>
        <p:txBody>
          <a:bodyPr lIns="0" tIns="0" rIns="0" bIns="0"/>
          <a:lstStyle>
            <a:lvl1pPr>
              <a:defRPr sz="3200" b="0" i="0">
                <a:solidFill>
                  <a:srgbClr val="001F5F"/>
                </a:solidFill>
                <a:latin typeface="Verdana"/>
                <a:cs typeface="Verdan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10/11/2019</a:t>
            </a:fld>
            <a:endParaRPr lang="en-US"/>
          </a:p>
        </p:txBody>
      </p:sp>
      <p:sp>
        <p:nvSpPr>
          <p:cNvPr id="6" name="Holder 6"/>
          <p:cNvSpPr>
            <a:spLocks noGrp="1"/>
          </p:cNvSpPr>
          <p:nvPr>
            <p:ph type="sldNum" sz="quarter" idx="7"/>
          </p:nvPr>
        </p:nvSpPr>
        <p:spPr/>
        <p:txBody>
          <a:bodyPr lIns="0" tIns="0" rIns="0" bIns="0"/>
          <a:lstStyle>
            <a:lvl1pPr>
              <a:defRPr sz="1400" b="0" i="0">
                <a:solidFill>
                  <a:schemeClr val="tx1"/>
                </a:solidFill>
                <a:latin typeface="Times New Roman"/>
                <a:cs typeface="Times New Roman"/>
              </a:defRPr>
            </a:lvl1pPr>
          </a:lstStyle>
          <a:p>
            <a:pPr marL="25400">
              <a:lnSpc>
                <a:spcPts val="1630"/>
              </a:lnSpc>
            </a:pPr>
            <a:fld id="{81D60167-4931-47E6-BA6A-407CBD079E47}" type="slidenum">
              <a:rPr dirty="0"/>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rgbClr val="001F5F"/>
                </a:solidFill>
                <a:latin typeface="Verdana"/>
                <a:cs typeface="Verdana"/>
              </a:defRPr>
            </a:lvl1pPr>
          </a:lstStyle>
          <a:p>
            <a:endParaRPr/>
          </a:p>
        </p:txBody>
      </p:sp>
      <p:sp>
        <p:nvSpPr>
          <p:cNvPr id="3" name="Holder 3"/>
          <p:cNvSpPr>
            <a:spLocks noGrp="1"/>
          </p:cNvSpPr>
          <p:nvPr>
            <p:ph sz="half" idx="2"/>
          </p:nvPr>
        </p:nvSpPr>
        <p:spPr>
          <a:xfrm>
            <a:off x="504190" y="1305687"/>
            <a:ext cx="4386453" cy="374675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193157" y="1305687"/>
            <a:ext cx="4386453" cy="374675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10/11/2019</a:t>
            </a:fld>
            <a:endParaRPr lang="en-US"/>
          </a:p>
        </p:txBody>
      </p:sp>
      <p:sp>
        <p:nvSpPr>
          <p:cNvPr id="7" name="Holder 7"/>
          <p:cNvSpPr>
            <a:spLocks noGrp="1"/>
          </p:cNvSpPr>
          <p:nvPr>
            <p:ph type="sldNum" sz="quarter" idx="7"/>
          </p:nvPr>
        </p:nvSpPr>
        <p:spPr/>
        <p:txBody>
          <a:bodyPr lIns="0" tIns="0" rIns="0" bIns="0"/>
          <a:lstStyle>
            <a:lvl1pPr>
              <a:defRPr sz="1400" b="0" i="0">
                <a:solidFill>
                  <a:schemeClr val="tx1"/>
                </a:solidFill>
                <a:latin typeface="Times New Roman"/>
                <a:cs typeface="Times New Roman"/>
              </a:defRPr>
            </a:lvl1pPr>
          </a:lstStyle>
          <a:p>
            <a:pPr marL="25400">
              <a:lnSpc>
                <a:spcPts val="1630"/>
              </a:lnSpc>
            </a:pPr>
            <a:fld id="{81D60167-4931-47E6-BA6A-407CBD079E47}" type="slidenum">
              <a:rPr dirty="0"/>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rgbClr val="001F5F"/>
                </a:solidFill>
                <a:latin typeface="Verdana"/>
                <a:cs typeface="Verdan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10/11/2019</a:t>
            </a:fld>
            <a:endParaRPr lang="en-US"/>
          </a:p>
        </p:txBody>
      </p:sp>
      <p:sp>
        <p:nvSpPr>
          <p:cNvPr id="5" name="Holder 5"/>
          <p:cNvSpPr>
            <a:spLocks noGrp="1"/>
          </p:cNvSpPr>
          <p:nvPr>
            <p:ph type="sldNum" sz="quarter" idx="7"/>
          </p:nvPr>
        </p:nvSpPr>
        <p:spPr/>
        <p:txBody>
          <a:bodyPr lIns="0" tIns="0" rIns="0" bIns="0"/>
          <a:lstStyle>
            <a:lvl1pPr>
              <a:defRPr sz="1400" b="0" i="0">
                <a:solidFill>
                  <a:schemeClr val="tx1"/>
                </a:solidFill>
                <a:latin typeface="Times New Roman"/>
                <a:cs typeface="Times New Roman"/>
              </a:defRPr>
            </a:lvl1pPr>
          </a:lstStyle>
          <a:p>
            <a:pPr marL="25400">
              <a:lnSpc>
                <a:spcPts val="1630"/>
              </a:lnSpc>
            </a:pPr>
            <a:fld id="{81D60167-4931-47E6-BA6A-407CBD079E47}" type="slidenum">
              <a:rPr dirty="0"/>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10/11/2019</a:t>
            </a:fld>
            <a:endParaRPr lang="en-US"/>
          </a:p>
        </p:txBody>
      </p:sp>
      <p:sp>
        <p:nvSpPr>
          <p:cNvPr id="4" name="Holder 4"/>
          <p:cNvSpPr>
            <a:spLocks noGrp="1"/>
          </p:cNvSpPr>
          <p:nvPr>
            <p:ph type="sldNum" sz="quarter" idx="7"/>
          </p:nvPr>
        </p:nvSpPr>
        <p:spPr/>
        <p:txBody>
          <a:bodyPr lIns="0" tIns="0" rIns="0" bIns="0"/>
          <a:lstStyle>
            <a:lvl1pPr>
              <a:defRPr sz="1400" b="0" i="0">
                <a:solidFill>
                  <a:schemeClr val="tx1"/>
                </a:solidFill>
                <a:latin typeface="Times New Roman"/>
                <a:cs typeface="Times New Roman"/>
              </a:defRPr>
            </a:lvl1pPr>
          </a:lstStyle>
          <a:p>
            <a:pPr marL="25400">
              <a:lnSpc>
                <a:spcPts val="1630"/>
              </a:lnSpc>
            </a:pPr>
            <a:fld id="{81D60167-4931-47E6-BA6A-407CBD079E47}" type="slidenum">
              <a:rPr dirty="0"/>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0081260" cy="5670804"/>
          </a:xfrm>
          <a:prstGeom prst="rect">
            <a:avLst/>
          </a:prstGeom>
          <a:blipFill>
            <a:blip r:embed="rId7" cstate="print"/>
            <a:stretch>
              <a:fillRect/>
            </a:stretch>
          </a:blipFill>
        </p:spPr>
        <p:txBody>
          <a:bodyPr wrap="square" lIns="0" tIns="0" rIns="0" bIns="0" rtlCol="0"/>
          <a:lstStyle/>
          <a:p>
            <a:endParaRPr/>
          </a:p>
        </p:txBody>
      </p:sp>
      <p:sp>
        <p:nvSpPr>
          <p:cNvPr id="2" name="Holder 2"/>
          <p:cNvSpPr>
            <a:spLocks noGrp="1"/>
          </p:cNvSpPr>
          <p:nvPr>
            <p:ph type="title"/>
          </p:nvPr>
        </p:nvSpPr>
        <p:spPr>
          <a:xfrm>
            <a:off x="296672" y="11683"/>
            <a:ext cx="9490455" cy="1367790"/>
          </a:xfrm>
          <a:prstGeom prst="rect">
            <a:avLst/>
          </a:prstGeom>
        </p:spPr>
        <p:txBody>
          <a:bodyPr wrap="square" lIns="0" tIns="0" rIns="0" bIns="0">
            <a:spAutoFit/>
          </a:bodyPr>
          <a:lstStyle>
            <a:lvl1pPr>
              <a:defRPr sz="4400" b="0" i="0">
                <a:solidFill>
                  <a:srgbClr val="001F5F"/>
                </a:solidFill>
                <a:latin typeface="Verdana"/>
                <a:cs typeface="Verdana"/>
              </a:defRPr>
            </a:lvl1pPr>
          </a:lstStyle>
          <a:p>
            <a:endParaRPr/>
          </a:p>
        </p:txBody>
      </p:sp>
      <p:sp>
        <p:nvSpPr>
          <p:cNvPr id="3" name="Holder 3"/>
          <p:cNvSpPr>
            <a:spLocks noGrp="1"/>
          </p:cNvSpPr>
          <p:nvPr>
            <p:ph type="body" idx="1"/>
          </p:nvPr>
        </p:nvSpPr>
        <p:spPr>
          <a:xfrm>
            <a:off x="491439" y="1311401"/>
            <a:ext cx="9100921" cy="2465070"/>
          </a:xfrm>
          <a:prstGeom prst="rect">
            <a:avLst/>
          </a:prstGeom>
        </p:spPr>
        <p:txBody>
          <a:bodyPr wrap="square" lIns="0" tIns="0" rIns="0" bIns="0">
            <a:spAutoFit/>
          </a:bodyPr>
          <a:lstStyle>
            <a:lvl1pPr>
              <a:defRPr sz="3200" b="0" i="0">
                <a:solidFill>
                  <a:srgbClr val="001F5F"/>
                </a:solidFill>
                <a:latin typeface="Verdana"/>
                <a:cs typeface="Verdana"/>
              </a:defRPr>
            </a:lvl1pPr>
          </a:lstStyle>
          <a:p>
            <a:endParaRPr/>
          </a:p>
        </p:txBody>
      </p:sp>
      <p:sp>
        <p:nvSpPr>
          <p:cNvPr id="4" name="Holder 4"/>
          <p:cNvSpPr>
            <a:spLocks noGrp="1"/>
          </p:cNvSpPr>
          <p:nvPr>
            <p:ph type="ftr" sz="quarter" idx="5"/>
          </p:nvPr>
        </p:nvSpPr>
        <p:spPr>
          <a:xfrm>
            <a:off x="3428492" y="5279517"/>
            <a:ext cx="3226816" cy="283845"/>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04190" y="5279517"/>
            <a:ext cx="2319274" cy="283845"/>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10/11/2019</a:t>
            </a:fld>
            <a:endParaRPr lang="en-US"/>
          </a:p>
        </p:txBody>
      </p:sp>
      <p:sp>
        <p:nvSpPr>
          <p:cNvPr id="6" name="Holder 6"/>
          <p:cNvSpPr>
            <a:spLocks noGrp="1"/>
          </p:cNvSpPr>
          <p:nvPr>
            <p:ph type="sldNum" sz="quarter" idx="7"/>
          </p:nvPr>
        </p:nvSpPr>
        <p:spPr>
          <a:xfrm>
            <a:off x="9372218" y="5167588"/>
            <a:ext cx="231140" cy="222885"/>
          </a:xfrm>
          <a:prstGeom prst="rect">
            <a:avLst/>
          </a:prstGeom>
        </p:spPr>
        <p:txBody>
          <a:bodyPr wrap="square" lIns="0" tIns="0" rIns="0" bIns="0">
            <a:spAutoFit/>
          </a:bodyPr>
          <a:lstStyle>
            <a:lvl1pPr>
              <a:defRPr sz="1400" b="0" i="0">
                <a:solidFill>
                  <a:schemeClr val="tx1"/>
                </a:solidFill>
                <a:latin typeface="Times New Roman"/>
                <a:cs typeface="Times New Roman"/>
              </a:defRPr>
            </a:lvl1pPr>
          </a:lstStyle>
          <a:p>
            <a:pPr marL="25400">
              <a:lnSpc>
                <a:spcPts val="1630"/>
              </a:lnSpc>
            </a:pPr>
            <a:fld id="{81D60167-4931-47E6-BA6A-407CBD079E47}" type="slidenum">
              <a:rPr dirty="0"/>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hyperlink" Target="http://openaire.cern.ch/" TargetMode="External"/><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hyperlink" Target="http://www.openaire.eu/"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hyperlink" Target="http://info.cern.ch/Proposal.html" TargetMode="External"/><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http://digital.lib.auth.gr/" TargetMode="External"/><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86155" y="461771"/>
            <a:ext cx="9246870" cy="1829562"/>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ctrTitle"/>
          </p:nvPr>
        </p:nvSpPr>
        <p:spPr>
          <a:prstGeom prst="rect">
            <a:avLst/>
          </a:prstGeom>
        </p:spPr>
        <p:txBody>
          <a:bodyPr vert="horz" wrap="square" lIns="0" tIns="13335" rIns="0" bIns="0" rtlCol="0">
            <a:spAutoFit/>
          </a:bodyPr>
          <a:lstStyle/>
          <a:p>
            <a:pPr marL="10795" marR="5080" algn="ctr">
              <a:lnSpc>
                <a:spcPct val="100000"/>
              </a:lnSpc>
              <a:spcBef>
                <a:spcPts val="105"/>
              </a:spcBef>
            </a:pPr>
            <a:r>
              <a:rPr spc="-20" dirty="0"/>
              <a:t>Zenodo. </a:t>
            </a:r>
            <a:r>
              <a:rPr spc="-5" dirty="0"/>
              <a:t>Ψηφιακές </a:t>
            </a:r>
            <a:r>
              <a:rPr dirty="0"/>
              <a:t>βιβλιοθήκες,</a:t>
            </a:r>
            <a:r>
              <a:rPr spc="-80" dirty="0"/>
              <a:t> </a:t>
            </a:r>
            <a:r>
              <a:rPr dirty="0"/>
              <a:t>διαχείριση  ερευνητικών δεδομένων και </a:t>
            </a:r>
            <a:r>
              <a:rPr spc="-5" dirty="0"/>
              <a:t>ανοικτή  πρόσβαση στην</a:t>
            </a:r>
            <a:r>
              <a:rPr spc="-35" dirty="0"/>
              <a:t> </a:t>
            </a:r>
            <a:r>
              <a:rPr dirty="0"/>
              <a:t>επιστήμη</a:t>
            </a:r>
          </a:p>
        </p:txBody>
      </p:sp>
      <p:sp>
        <p:nvSpPr>
          <p:cNvPr id="4" name="object 4"/>
          <p:cNvSpPr txBox="1"/>
          <p:nvPr/>
        </p:nvSpPr>
        <p:spPr>
          <a:xfrm>
            <a:off x="1122984" y="4044492"/>
            <a:ext cx="7833995" cy="1459230"/>
          </a:xfrm>
          <a:prstGeom prst="rect">
            <a:avLst/>
          </a:prstGeom>
        </p:spPr>
        <p:txBody>
          <a:bodyPr vert="horz" wrap="square" lIns="0" tIns="12700" rIns="0" bIns="0" rtlCol="0">
            <a:spAutoFit/>
          </a:bodyPr>
          <a:lstStyle/>
          <a:p>
            <a:pPr marL="12065" marR="5080" algn="ctr">
              <a:lnSpc>
                <a:spcPct val="150100"/>
              </a:lnSpc>
              <a:spcBef>
                <a:spcPts val="100"/>
              </a:spcBef>
              <a:tabLst>
                <a:tab pos="5911850" algn="l"/>
              </a:tabLst>
            </a:pPr>
            <a:r>
              <a:rPr sz="2000" spc="-5" dirty="0">
                <a:solidFill>
                  <a:srgbClr val="001F5F"/>
                </a:solidFill>
                <a:latin typeface="Verdana"/>
                <a:cs typeface="Verdana"/>
              </a:rPr>
              <a:t>Κωνσταντίνος Ν. Νίκας. 12</a:t>
            </a:r>
            <a:r>
              <a:rPr sz="2000" spc="50" dirty="0">
                <a:solidFill>
                  <a:srgbClr val="001F5F"/>
                </a:solidFill>
                <a:latin typeface="Verdana"/>
                <a:cs typeface="Verdana"/>
              </a:rPr>
              <a:t> </a:t>
            </a:r>
            <a:r>
              <a:rPr sz="2000" spc="-5" dirty="0">
                <a:solidFill>
                  <a:srgbClr val="001F5F"/>
                </a:solidFill>
                <a:latin typeface="Verdana"/>
                <a:cs typeface="Verdana"/>
              </a:rPr>
              <a:t>Οκτωβρίου </a:t>
            </a:r>
            <a:r>
              <a:rPr sz="2000" dirty="0">
                <a:solidFill>
                  <a:srgbClr val="001F5F"/>
                </a:solidFill>
                <a:latin typeface="Verdana"/>
                <a:cs typeface="Verdana"/>
              </a:rPr>
              <a:t>2019,	</a:t>
            </a:r>
            <a:r>
              <a:rPr sz="2000" spc="-5" dirty="0">
                <a:solidFill>
                  <a:srgbClr val="001F5F"/>
                </a:solidFill>
                <a:latin typeface="Verdana"/>
                <a:cs typeface="Verdana"/>
              </a:rPr>
              <a:t>Σχολή</a:t>
            </a:r>
            <a:r>
              <a:rPr sz="2000" spc="-80" dirty="0">
                <a:solidFill>
                  <a:srgbClr val="001F5F"/>
                </a:solidFill>
                <a:latin typeface="Verdana"/>
                <a:cs typeface="Verdana"/>
              </a:rPr>
              <a:t> </a:t>
            </a:r>
            <a:r>
              <a:rPr sz="2000" spc="-5" dirty="0">
                <a:solidFill>
                  <a:srgbClr val="001F5F"/>
                </a:solidFill>
                <a:latin typeface="Verdana"/>
                <a:cs typeface="Verdana"/>
              </a:rPr>
              <a:t>Θετικών  Επιστημών, Πανεπιστήμιο Θεσσαλίας, Λαμία. </a:t>
            </a:r>
            <a:r>
              <a:rPr sz="2000" i="1" spc="-5" dirty="0">
                <a:solidFill>
                  <a:srgbClr val="001F5F"/>
                </a:solidFill>
                <a:latin typeface="Verdana"/>
                <a:cs typeface="Verdana"/>
              </a:rPr>
              <a:t>Open</a:t>
            </a:r>
            <a:r>
              <a:rPr sz="2000" i="1" dirty="0">
                <a:solidFill>
                  <a:srgbClr val="001F5F"/>
                </a:solidFill>
                <a:latin typeface="Verdana"/>
                <a:cs typeface="Verdana"/>
              </a:rPr>
              <a:t> </a:t>
            </a:r>
            <a:r>
              <a:rPr sz="2000" i="1" spc="-5" dirty="0">
                <a:solidFill>
                  <a:srgbClr val="001F5F"/>
                </a:solidFill>
                <a:latin typeface="Verdana"/>
                <a:cs typeface="Verdana"/>
              </a:rPr>
              <a:t>Software</a:t>
            </a:r>
            <a:r>
              <a:rPr sz="2000" spc="-5" dirty="0">
                <a:solidFill>
                  <a:srgbClr val="001F5F"/>
                </a:solidFill>
                <a:latin typeface="Verdana"/>
                <a:cs typeface="Verdana"/>
              </a:rPr>
              <a:t>.</a:t>
            </a:r>
            <a:endParaRPr sz="2000">
              <a:latin typeface="Verdana"/>
              <a:cs typeface="Verdana"/>
            </a:endParaRPr>
          </a:p>
          <a:p>
            <a:pPr marL="635" algn="ctr">
              <a:lnSpc>
                <a:spcPct val="100000"/>
              </a:lnSpc>
              <a:spcBef>
                <a:spcPts val="240"/>
              </a:spcBef>
            </a:pPr>
            <a:r>
              <a:rPr sz="3200" spc="-10" dirty="0">
                <a:solidFill>
                  <a:srgbClr val="001F5F"/>
                </a:solidFill>
                <a:latin typeface="Verdana"/>
                <a:cs typeface="Verdana"/>
              </a:rPr>
              <a:t>Fosscomm</a:t>
            </a:r>
            <a:r>
              <a:rPr sz="3200" spc="-50" dirty="0">
                <a:solidFill>
                  <a:srgbClr val="001F5F"/>
                </a:solidFill>
                <a:latin typeface="Verdana"/>
                <a:cs typeface="Verdana"/>
              </a:rPr>
              <a:t> </a:t>
            </a:r>
            <a:r>
              <a:rPr sz="3200" dirty="0">
                <a:solidFill>
                  <a:srgbClr val="001F5F"/>
                </a:solidFill>
                <a:latin typeface="Verdana"/>
                <a:cs typeface="Verdana"/>
              </a:rPr>
              <a:t>2019</a:t>
            </a:r>
            <a:endParaRPr sz="3200">
              <a:latin typeface="Verdana"/>
              <a:cs typeface="Verdan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91439" y="1176019"/>
            <a:ext cx="8810625" cy="2465070"/>
          </a:xfrm>
          <a:prstGeom prst="rect">
            <a:avLst/>
          </a:prstGeom>
        </p:spPr>
        <p:txBody>
          <a:bodyPr vert="horz" wrap="square" lIns="0" tIns="13335" rIns="0" bIns="0" rtlCol="0">
            <a:spAutoFit/>
          </a:bodyPr>
          <a:lstStyle/>
          <a:p>
            <a:pPr marL="12700" marR="5080">
              <a:lnSpc>
                <a:spcPct val="100000"/>
              </a:lnSpc>
              <a:spcBef>
                <a:spcPts val="105"/>
              </a:spcBef>
            </a:pPr>
            <a:r>
              <a:rPr sz="3200" dirty="0"/>
              <a:t>Ο </a:t>
            </a:r>
            <a:r>
              <a:rPr sz="3200" spc="-15" dirty="0"/>
              <a:t>Zenodo </a:t>
            </a:r>
            <a:r>
              <a:rPr sz="3200" spc="-5" dirty="0"/>
              <a:t>διατείθεται </a:t>
            </a:r>
            <a:r>
              <a:rPr sz="3200" dirty="0"/>
              <a:t>με </a:t>
            </a:r>
            <a:r>
              <a:rPr sz="3200" spc="-5" dirty="0"/>
              <a:t>άδεια </a:t>
            </a:r>
            <a:r>
              <a:rPr sz="3200" dirty="0"/>
              <a:t>χρήσης </a:t>
            </a:r>
            <a:r>
              <a:rPr sz="3200" spc="-5" dirty="0"/>
              <a:t>GNU  </a:t>
            </a:r>
            <a:r>
              <a:rPr sz="3200" spc="-15" dirty="0"/>
              <a:t>General </a:t>
            </a:r>
            <a:r>
              <a:rPr sz="3200" spc="-5" dirty="0"/>
              <a:t>Public </a:t>
            </a:r>
            <a:r>
              <a:rPr sz="3200" dirty="0"/>
              <a:t>License </a:t>
            </a:r>
            <a:r>
              <a:rPr sz="3200" spc="-25" dirty="0"/>
              <a:t>(GPLv2), </a:t>
            </a:r>
            <a:r>
              <a:rPr sz="3200" dirty="0"/>
              <a:t>με  μοναδικό περιορισμό την ονομασία </a:t>
            </a:r>
            <a:r>
              <a:rPr sz="3200" spc="-5" dirty="0"/>
              <a:t>του </a:t>
            </a:r>
            <a:r>
              <a:rPr sz="3200" dirty="0"/>
              <a:t>και  </a:t>
            </a:r>
            <a:r>
              <a:rPr sz="3200" spc="-5" dirty="0"/>
              <a:t>το </a:t>
            </a:r>
            <a:r>
              <a:rPr sz="3200" dirty="0"/>
              <a:t>λογότυπό </a:t>
            </a:r>
            <a:r>
              <a:rPr sz="3200" spc="-5" dirty="0"/>
              <a:t>του, τα </a:t>
            </a:r>
            <a:r>
              <a:rPr sz="3200" dirty="0"/>
              <a:t>οποία </a:t>
            </a:r>
            <a:r>
              <a:rPr sz="3200" spc="-5" dirty="0"/>
              <a:t>αποτελούν  </a:t>
            </a:r>
            <a:r>
              <a:rPr sz="3200" dirty="0"/>
              <a:t>εμπορικό σήμα του</a:t>
            </a:r>
            <a:r>
              <a:rPr sz="3200" spc="-65" dirty="0"/>
              <a:t> </a:t>
            </a:r>
            <a:r>
              <a:rPr sz="3200" spc="-5" dirty="0"/>
              <a:t>CERN</a:t>
            </a:r>
            <a:endParaRPr sz="3200"/>
          </a:p>
        </p:txBody>
      </p:sp>
      <p:sp>
        <p:nvSpPr>
          <p:cNvPr id="3" name="object 3"/>
          <p:cNvSpPr txBox="1">
            <a:spLocks noGrp="1"/>
          </p:cNvSpPr>
          <p:nvPr>
            <p:ph type="sldNum" sz="quarter" idx="7"/>
          </p:nvPr>
        </p:nvSpPr>
        <p:spPr>
          <a:prstGeom prst="rect">
            <a:avLst/>
          </a:prstGeom>
        </p:spPr>
        <p:txBody>
          <a:bodyPr vert="horz" wrap="square" lIns="0" tIns="0" rIns="0" bIns="0" rtlCol="0">
            <a:spAutoFit/>
          </a:bodyPr>
          <a:lstStyle/>
          <a:p>
            <a:pPr marL="25400">
              <a:lnSpc>
                <a:spcPts val="1630"/>
              </a:lnSpc>
            </a:pPr>
            <a:fld id="{81D60167-4931-47E6-BA6A-407CBD079E47}" type="slidenum">
              <a:rPr dirty="0"/>
              <a:t>10</a:t>
            </a:fld>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391015" y="5148173"/>
            <a:ext cx="193040" cy="239395"/>
          </a:xfrm>
          <a:prstGeom prst="rect">
            <a:avLst/>
          </a:prstGeom>
        </p:spPr>
        <p:txBody>
          <a:bodyPr vert="horz" wrap="square" lIns="0" tIns="12700" rIns="0" bIns="0" rtlCol="0">
            <a:spAutoFit/>
          </a:bodyPr>
          <a:lstStyle/>
          <a:p>
            <a:pPr marL="12700">
              <a:lnSpc>
                <a:spcPct val="100000"/>
              </a:lnSpc>
              <a:spcBef>
                <a:spcPts val="100"/>
              </a:spcBef>
            </a:pPr>
            <a:r>
              <a:rPr sz="1400" spc="-45" dirty="0">
                <a:latin typeface="Times New Roman"/>
                <a:cs typeface="Times New Roman"/>
              </a:rPr>
              <a:t>11</a:t>
            </a:r>
            <a:endParaRPr sz="1400">
              <a:latin typeface="Times New Roman"/>
              <a:cs typeface="Times New Roman"/>
            </a:endParaRPr>
          </a:p>
        </p:txBody>
      </p:sp>
      <p:sp>
        <p:nvSpPr>
          <p:cNvPr id="3" name="object 3"/>
          <p:cNvSpPr txBox="1">
            <a:spLocks noGrp="1"/>
          </p:cNvSpPr>
          <p:nvPr>
            <p:ph type="title"/>
          </p:nvPr>
        </p:nvSpPr>
        <p:spPr>
          <a:xfrm>
            <a:off x="3192526" y="0"/>
            <a:ext cx="3695065" cy="697230"/>
          </a:xfrm>
          <a:prstGeom prst="rect">
            <a:avLst/>
          </a:prstGeom>
        </p:spPr>
        <p:txBody>
          <a:bodyPr vert="horz" wrap="square" lIns="0" tIns="13335" rIns="0" bIns="0" rtlCol="0">
            <a:spAutoFit/>
          </a:bodyPr>
          <a:lstStyle/>
          <a:p>
            <a:pPr marL="12700">
              <a:lnSpc>
                <a:spcPct val="100000"/>
              </a:lnSpc>
              <a:spcBef>
                <a:spcPts val="105"/>
              </a:spcBef>
            </a:pPr>
            <a:r>
              <a:rPr dirty="0"/>
              <a:t>Log</a:t>
            </a:r>
            <a:r>
              <a:rPr spc="-5" dirty="0"/>
              <a:t>o</a:t>
            </a:r>
            <a:r>
              <a:rPr spc="-60" dirty="0"/>
              <a:t>-</a:t>
            </a:r>
            <a:r>
              <a:rPr spc="-140" dirty="0"/>
              <a:t>Z</a:t>
            </a:r>
            <a:r>
              <a:rPr dirty="0"/>
              <a:t>enodo</a:t>
            </a:r>
          </a:p>
        </p:txBody>
      </p:sp>
      <p:sp>
        <p:nvSpPr>
          <p:cNvPr id="4" name="object 4"/>
          <p:cNvSpPr/>
          <p:nvPr/>
        </p:nvSpPr>
        <p:spPr>
          <a:xfrm>
            <a:off x="2639567" y="661415"/>
            <a:ext cx="4800600" cy="4503420"/>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2717673" y="5356351"/>
            <a:ext cx="3146425" cy="299720"/>
          </a:xfrm>
          <a:prstGeom prst="rect">
            <a:avLst/>
          </a:prstGeom>
        </p:spPr>
        <p:txBody>
          <a:bodyPr vert="horz" wrap="square" lIns="0" tIns="12700" rIns="0" bIns="0" rtlCol="0">
            <a:spAutoFit/>
          </a:bodyPr>
          <a:lstStyle/>
          <a:p>
            <a:pPr marL="12700">
              <a:lnSpc>
                <a:spcPct val="100000"/>
              </a:lnSpc>
              <a:spcBef>
                <a:spcPts val="100"/>
              </a:spcBef>
            </a:pPr>
            <a:r>
              <a:rPr sz="1800" spc="-5" dirty="0">
                <a:solidFill>
                  <a:srgbClr val="001F5F"/>
                </a:solidFill>
                <a:latin typeface="Arial"/>
                <a:cs typeface="Arial"/>
              </a:rPr>
              <a:t>Πηγή:https://about.zenodo.org/</a:t>
            </a:r>
            <a:endParaRPr sz="1800">
              <a:latin typeface="Arial"/>
              <a:cs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384918" y="5148173"/>
            <a:ext cx="205740" cy="239395"/>
          </a:xfrm>
          <a:prstGeom prst="rect">
            <a:avLst/>
          </a:prstGeom>
        </p:spPr>
        <p:txBody>
          <a:bodyPr vert="horz" wrap="square" lIns="0" tIns="12700" rIns="0" bIns="0" rtlCol="0">
            <a:spAutoFit/>
          </a:bodyPr>
          <a:lstStyle/>
          <a:p>
            <a:pPr marL="12700">
              <a:lnSpc>
                <a:spcPct val="100000"/>
              </a:lnSpc>
              <a:spcBef>
                <a:spcPts val="100"/>
              </a:spcBef>
            </a:pPr>
            <a:r>
              <a:rPr sz="1400" spc="5" dirty="0">
                <a:latin typeface="Times New Roman"/>
                <a:cs typeface="Times New Roman"/>
              </a:rPr>
              <a:t>12</a:t>
            </a:r>
            <a:endParaRPr sz="1400">
              <a:latin typeface="Times New Roman"/>
              <a:cs typeface="Times New Roman"/>
            </a:endParaRPr>
          </a:p>
        </p:txBody>
      </p:sp>
      <p:sp>
        <p:nvSpPr>
          <p:cNvPr id="3" name="object 3"/>
          <p:cNvSpPr txBox="1">
            <a:spLocks noGrp="1"/>
          </p:cNvSpPr>
          <p:nvPr>
            <p:ph type="title"/>
          </p:nvPr>
        </p:nvSpPr>
        <p:spPr>
          <a:xfrm>
            <a:off x="2896870" y="0"/>
            <a:ext cx="4286250" cy="696595"/>
          </a:xfrm>
          <a:prstGeom prst="rect">
            <a:avLst/>
          </a:prstGeom>
        </p:spPr>
        <p:txBody>
          <a:bodyPr vert="horz" wrap="square" lIns="0" tIns="13335" rIns="0" bIns="0" rtlCol="0">
            <a:spAutoFit/>
          </a:bodyPr>
          <a:lstStyle/>
          <a:p>
            <a:pPr marL="12700">
              <a:lnSpc>
                <a:spcPct val="100000"/>
              </a:lnSpc>
              <a:spcBef>
                <a:spcPts val="105"/>
              </a:spcBef>
            </a:pPr>
            <a:r>
              <a:rPr spc="-15" dirty="0"/>
              <a:t>GitHub-Zenodo</a:t>
            </a:r>
          </a:p>
        </p:txBody>
      </p:sp>
      <p:sp>
        <p:nvSpPr>
          <p:cNvPr id="4" name="object 4"/>
          <p:cNvSpPr/>
          <p:nvPr/>
        </p:nvSpPr>
        <p:spPr>
          <a:xfrm>
            <a:off x="862583" y="653795"/>
            <a:ext cx="8353044" cy="4096512"/>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77215" y="4785461"/>
            <a:ext cx="9772650" cy="300355"/>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001F5F"/>
                </a:solidFill>
                <a:latin typeface="Verdana"/>
                <a:cs typeface="Verdana"/>
              </a:rPr>
              <a:t>Ο </a:t>
            </a:r>
            <a:r>
              <a:rPr sz="1800" spc="-5" dirty="0">
                <a:solidFill>
                  <a:srgbClr val="001F5F"/>
                </a:solidFill>
                <a:latin typeface="Verdana"/>
                <a:cs typeface="Verdana"/>
              </a:rPr>
              <a:t>Zenodo </a:t>
            </a:r>
            <a:r>
              <a:rPr sz="1800" dirty="0">
                <a:solidFill>
                  <a:srgbClr val="001F5F"/>
                </a:solidFill>
                <a:latin typeface="Verdana"/>
                <a:cs typeface="Verdana"/>
              </a:rPr>
              <a:t>είναι ανοικτός </a:t>
            </a:r>
            <a:r>
              <a:rPr sz="1800" spc="-5" dirty="0">
                <a:solidFill>
                  <a:srgbClr val="001F5F"/>
                </a:solidFill>
                <a:latin typeface="Verdana"/>
                <a:cs typeface="Verdana"/>
              </a:rPr>
              <a:t>σε </a:t>
            </a:r>
            <a:r>
              <a:rPr sz="1800" dirty="0">
                <a:solidFill>
                  <a:srgbClr val="001F5F"/>
                </a:solidFill>
                <a:latin typeface="Verdana"/>
                <a:cs typeface="Verdana"/>
              </a:rPr>
              <a:t>όλες </a:t>
            </a:r>
            <a:r>
              <a:rPr sz="1800" spc="-5" dirty="0">
                <a:solidFill>
                  <a:srgbClr val="001F5F"/>
                </a:solidFill>
                <a:latin typeface="Verdana"/>
                <a:cs typeface="Verdana"/>
              </a:rPr>
              <a:t>τις προτάσεις </a:t>
            </a:r>
            <a:r>
              <a:rPr sz="1800" dirty="0">
                <a:solidFill>
                  <a:srgbClr val="001F5F"/>
                </a:solidFill>
                <a:latin typeface="Verdana"/>
                <a:cs typeface="Verdana"/>
              </a:rPr>
              <a:t>για νέες λειτουργίες, μέσω </a:t>
            </a:r>
            <a:r>
              <a:rPr sz="1800" spc="-5" dirty="0">
                <a:solidFill>
                  <a:srgbClr val="001F5F"/>
                </a:solidFill>
                <a:latin typeface="Verdana"/>
                <a:cs typeface="Verdana"/>
              </a:rPr>
              <a:t>του</a:t>
            </a:r>
            <a:r>
              <a:rPr sz="1800" spc="-65" dirty="0">
                <a:solidFill>
                  <a:srgbClr val="001F5F"/>
                </a:solidFill>
                <a:latin typeface="Verdana"/>
                <a:cs typeface="Verdana"/>
              </a:rPr>
              <a:t> </a:t>
            </a:r>
            <a:r>
              <a:rPr sz="1800" spc="-5" dirty="0">
                <a:solidFill>
                  <a:srgbClr val="001F5F"/>
                </a:solidFill>
                <a:latin typeface="Verdana"/>
                <a:cs typeface="Verdana"/>
              </a:rPr>
              <a:t>GitHub</a:t>
            </a:r>
            <a:endParaRPr sz="1800">
              <a:latin typeface="Verdana"/>
              <a:cs typeface="Verdana"/>
            </a:endParaRPr>
          </a:p>
        </p:txBody>
      </p:sp>
      <p:sp>
        <p:nvSpPr>
          <p:cNvPr id="6" name="object 6"/>
          <p:cNvSpPr txBox="1"/>
          <p:nvPr/>
        </p:nvSpPr>
        <p:spPr>
          <a:xfrm>
            <a:off x="77215" y="5063438"/>
            <a:ext cx="7126605" cy="577215"/>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001F5F"/>
                </a:solidFill>
                <a:latin typeface="Verdana"/>
                <a:cs typeface="Verdana"/>
              </a:rPr>
              <a:t>και ειδικά σε όλες τις συνεισφορές κώδικα μέσω pull</a:t>
            </a:r>
            <a:r>
              <a:rPr sz="1800" spc="-155" dirty="0">
                <a:solidFill>
                  <a:srgbClr val="001F5F"/>
                </a:solidFill>
                <a:latin typeface="Verdana"/>
                <a:cs typeface="Verdana"/>
              </a:rPr>
              <a:t> </a:t>
            </a:r>
            <a:r>
              <a:rPr sz="1800" spc="-5" dirty="0">
                <a:solidFill>
                  <a:srgbClr val="001F5F"/>
                </a:solidFill>
                <a:latin typeface="Verdana"/>
                <a:cs typeface="Verdana"/>
              </a:rPr>
              <a:t>requests.</a:t>
            </a:r>
            <a:endParaRPr sz="1800">
              <a:latin typeface="Verdana"/>
              <a:cs typeface="Verdana"/>
            </a:endParaRPr>
          </a:p>
          <a:p>
            <a:pPr marL="12700">
              <a:lnSpc>
                <a:spcPct val="100000"/>
              </a:lnSpc>
              <a:spcBef>
                <a:spcPts val="20"/>
              </a:spcBef>
            </a:pPr>
            <a:r>
              <a:rPr sz="1800" spc="-5" dirty="0">
                <a:solidFill>
                  <a:srgbClr val="001F5F"/>
                </a:solidFill>
                <a:latin typeface="Verdana"/>
                <a:cs typeface="Verdana"/>
              </a:rPr>
              <a:t>Πηγή:https://github.com/zenodo/zenodo</a:t>
            </a:r>
            <a:endParaRPr sz="1800">
              <a:latin typeface="Verdana"/>
              <a:cs typeface="Verdan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48229" y="235711"/>
            <a:ext cx="5384800" cy="696595"/>
          </a:xfrm>
          <a:prstGeom prst="rect">
            <a:avLst/>
          </a:prstGeom>
        </p:spPr>
        <p:txBody>
          <a:bodyPr vert="horz" wrap="square" lIns="0" tIns="13335" rIns="0" bIns="0" rtlCol="0">
            <a:spAutoFit/>
          </a:bodyPr>
          <a:lstStyle/>
          <a:p>
            <a:pPr marL="12700">
              <a:lnSpc>
                <a:spcPct val="100000"/>
              </a:lnSpc>
              <a:spcBef>
                <a:spcPts val="105"/>
              </a:spcBef>
            </a:pPr>
            <a:r>
              <a:rPr dirty="0"/>
              <a:t>Ιστορική</a:t>
            </a:r>
            <a:r>
              <a:rPr spc="-60" dirty="0"/>
              <a:t> </a:t>
            </a:r>
            <a:r>
              <a:rPr spc="-5" dirty="0"/>
              <a:t>αναδρομή</a:t>
            </a:r>
          </a:p>
        </p:txBody>
      </p:sp>
      <p:sp>
        <p:nvSpPr>
          <p:cNvPr id="3" name="object 3"/>
          <p:cNvSpPr txBox="1">
            <a:spLocks noGrp="1"/>
          </p:cNvSpPr>
          <p:nvPr>
            <p:ph type="sldNum" sz="quarter" idx="7"/>
          </p:nvPr>
        </p:nvSpPr>
        <p:spPr>
          <a:prstGeom prst="rect">
            <a:avLst/>
          </a:prstGeom>
        </p:spPr>
        <p:txBody>
          <a:bodyPr vert="horz" wrap="square" lIns="0" tIns="0" rIns="0" bIns="0" rtlCol="0">
            <a:spAutoFit/>
          </a:bodyPr>
          <a:lstStyle/>
          <a:p>
            <a:pPr marL="25400">
              <a:lnSpc>
                <a:spcPts val="1630"/>
              </a:lnSpc>
            </a:pPr>
            <a:fld id="{81D60167-4931-47E6-BA6A-407CBD079E47}" type="slidenum">
              <a:rPr dirty="0"/>
              <a:t>13</a:t>
            </a:fld>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91439" y="858977"/>
            <a:ext cx="8622665" cy="3702050"/>
          </a:xfrm>
          <a:prstGeom prst="rect">
            <a:avLst/>
          </a:prstGeom>
        </p:spPr>
        <p:txBody>
          <a:bodyPr vert="horz" wrap="square" lIns="0" tIns="55244" rIns="0" bIns="0" rtlCol="0">
            <a:spAutoFit/>
          </a:bodyPr>
          <a:lstStyle/>
          <a:p>
            <a:pPr marL="12700" marR="5080" algn="just">
              <a:lnSpc>
                <a:spcPct val="90000"/>
              </a:lnSpc>
              <a:spcBef>
                <a:spcPts val="434"/>
              </a:spcBef>
            </a:pPr>
            <a:r>
              <a:rPr sz="2800" spc="-5" dirty="0">
                <a:solidFill>
                  <a:srgbClr val="001F5F"/>
                </a:solidFill>
                <a:latin typeface="Verdana"/>
                <a:cs typeface="Verdana"/>
              </a:rPr>
              <a:t>Η </a:t>
            </a:r>
            <a:r>
              <a:rPr sz="2800" spc="-10" dirty="0">
                <a:solidFill>
                  <a:srgbClr val="001F5F"/>
                </a:solidFill>
                <a:latin typeface="Verdana"/>
                <a:cs typeface="Verdana"/>
              </a:rPr>
              <a:t>λειτουργία </a:t>
            </a:r>
            <a:r>
              <a:rPr sz="2800" spc="-5" dirty="0">
                <a:solidFill>
                  <a:srgbClr val="001F5F"/>
                </a:solidFill>
                <a:latin typeface="Verdana"/>
                <a:cs typeface="Verdana"/>
              </a:rPr>
              <a:t>του </a:t>
            </a:r>
            <a:r>
              <a:rPr sz="2800" spc="-15" dirty="0">
                <a:solidFill>
                  <a:srgbClr val="001F5F"/>
                </a:solidFill>
                <a:latin typeface="Verdana"/>
                <a:cs typeface="Verdana"/>
              </a:rPr>
              <a:t>Zenodo </a:t>
            </a:r>
            <a:r>
              <a:rPr sz="2800" spc="-10" dirty="0">
                <a:solidFill>
                  <a:srgbClr val="001F5F"/>
                </a:solidFill>
                <a:latin typeface="Verdana"/>
                <a:cs typeface="Verdana"/>
              </a:rPr>
              <a:t>ξεκίνησε </a:t>
            </a:r>
            <a:r>
              <a:rPr sz="2800" spc="-5" dirty="0">
                <a:solidFill>
                  <a:srgbClr val="001F5F"/>
                </a:solidFill>
                <a:latin typeface="Verdana"/>
                <a:cs typeface="Verdana"/>
              </a:rPr>
              <a:t>τον Μάιο </a:t>
            </a:r>
            <a:r>
              <a:rPr sz="2800" spc="-10" dirty="0">
                <a:solidFill>
                  <a:srgbClr val="001F5F"/>
                </a:solidFill>
                <a:latin typeface="Verdana"/>
                <a:cs typeface="Verdana"/>
              </a:rPr>
              <a:t>του  </a:t>
            </a:r>
            <a:r>
              <a:rPr sz="2800" spc="-5" dirty="0">
                <a:solidFill>
                  <a:srgbClr val="001F5F"/>
                </a:solidFill>
                <a:latin typeface="Verdana"/>
                <a:cs typeface="Verdana"/>
              </a:rPr>
              <a:t>2013, ώς </a:t>
            </a:r>
            <a:r>
              <a:rPr sz="2800" spc="-10" dirty="0">
                <a:solidFill>
                  <a:srgbClr val="001F5F"/>
                </a:solidFill>
                <a:latin typeface="Verdana"/>
                <a:cs typeface="Verdana"/>
              </a:rPr>
              <a:t>εξέλιξη του OpenAIRE Orphan </a:t>
            </a:r>
            <a:r>
              <a:rPr sz="2800" spc="-20" dirty="0">
                <a:solidFill>
                  <a:srgbClr val="001F5F"/>
                </a:solidFill>
                <a:latin typeface="Verdana"/>
                <a:cs typeface="Verdana"/>
              </a:rPr>
              <a:t>Record  </a:t>
            </a:r>
            <a:r>
              <a:rPr sz="2800" spc="-15" dirty="0">
                <a:solidFill>
                  <a:srgbClr val="001F5F"/>
                </a:solidFill>
                <a:latin typeface="Verdana"/>
                <a:cs typeface="Verdana"/>
              </a:rPr>
              <a:t>Repository(2009),</a:t>
            </a:r>
            <a:endParaRPr sz="2800">
              <a:latin typeface="Verdana"/>
              <a:cs typeface="Verdana"/>
            </a:endParaRPr>
          </a:p>
          <a:p>
            <a:pPr marL="12700" marR="62230">
              <a:lnSpc>
                <a:spcPct val="90000"/>
              </a:lnSpc>
              <a:spcBef>
                <a:spcPts val="1390"/>
              </a:spcBef>
            </a:pPr>
            <a:r>
              <a:rPr sz="2800" spc="-5" dirty="0">
                <a:solidFill>
                  <a:srgbClr val="001F5F"/>
                </a:solidFill>
                <a:latin typeface="Verdana"/>
                <a:cs typeface="Verdana"/>
              </a:rPr>
              <a:t>εξυπηρετώντας </a:t>
            </a:r>
            <a:r>
              <a:rPr sz="2800" spc="-10" dirty="0">
                <a:solidFill>
                  <a:srgbClr val="001F5F"/>
                </a:solidFill>
                <a:latin typeface="Verdana"/>
                <a:cs typeface="Verdana"/>
              </a:rPr>
              <a:t>την ανάγκη ύπαρξης ενός  ψηφιακού αποθετηρίου ανοικτής πρόσβασης </a:t>
            </a:r>
            <a:r>
              <a:rPr sz="2800" spc="-5" dirty="0">
                <a:solidFill>
                  <a:srgbClr val="001F5F"/>
                </a:solidFill>
                <a:latin typeface="Verdana"/>
                <a:cs typeface="Verdana"/>
              </a:rPr>
              <a:t>για  τους </a:t>
            </a:r>
            <a:r>
              <a:rPr sz="2800" spc="-10" dirty="0">
                <a:solidFill>
                  <a:srgbClr val="001F5F"/>
                </a:solidFill>
                <a:latin typeface="Verdana"/>
                <a:cs typeface="Verdana"/>
              </a:rPr>
              <a:t>σκοπούς </a:t>
            </a:r>
            <a:r>
              <a:rPr sz="2800" spc="-5" dirty="0">
                <a:solidFill>
                  <a:srgbClr val="001F5F"/>
                </a:solidFill>
                <a:latin typeface="Verdana"/>
                <a:cs typeface="Verdana"/>
              </a:rPr>
              <a:t>του προγράμματος FP7 για </a:t>
            </a:r>
            <a:r>
              <a:rPr sz="2800" spc="-10" dirty="0">
                <a:solidFill>
                  <a:srgbClr val="001F5F"/>
                </a:solidFill>
                <a:latin typeface="Verdana"/>
                <a:cs typeface="Verdana"/>
              </a:rPr>
              <a:t>την  </a:t>
            </a:r>
            <a:r>
              <a:rPr sz="2800" spc="-5" dirty="0">
                <a:solidFill>
                  <a:srgbClr val="001F5F"/>
                </a:solidFill>
                <a:latin typeface="Verdana"/>
                <a:cs typeface="Verdana"/>
              </a:rPr>
              <a:t>έρευνα και </a:t>
            </a:r>
            <a:r>
              <a:rPr sz="2800" spc="-10" dirty="0">
                <a:solidFill>
                  <a:srgbClr val="001F5F"/>
                </a:solidFill>
                <a:latin typeface="Verdana"/>
                <a:cs typeface="Verdana"/>
              </a:rPr>
              <a:t>την καινοτομία στην Ευρωπαϊκή  </a:t>
            </a:r>
            <a:r>
              <a:rPr sz="2800" spc="-5" dirty="0">
                <a:solidFill>
                  <a:srgbClr val="001F5F"/>
                </a:solidFill>
                <a:latin typeface="Verdana"/>
                <a:cs typeface="Verdana"/>
              </a:rPr>
              <a:t>Ένωση, (2007-2013) και </a:t>
            </a:r>
            <a:r>
              <a:rPr sz="2800" spc="-10" dirty="0">
                <a:solidFill>
                  <a:srgbClr val="001F5F"/>
                </a:solidFill>
                <a:latin typeface="Verdana"/>
                <a:cs typeface="Verdana"/>
              </a:rPr>
              <a:t>αναβαθμίστηκε τον  Σεπτέμβριο </a:t>
            </a:r>
            <a:r>
              <a:rPr sz="2800" spc="-5" dirty="0">
                <a:solidFill>
                  <a:srgbClr val="001F5F"/>
                </a:solidFill>
                <a:latin typeface="Verdana"/>
                <a:cs typeface="Verdana"/>
              </a:rPr>
              <a:t>του 2016 στην δεύτερη του</a:t>
            </a:r>
            <a:r>
              <a:rPr sz="2800" spc="60" dirty="0">
                <a:solidFill>
                  <a:srgbClr val="001F5F"/>
                </a:solidFill>
                <a:latin typeface="Verdana"/>
                <a:cs typeface="Verdana"/>
              </a:rPr>
              <a:t> </a:t>
            </a:r>
            <a:r>
              <a:rPr sz="2800" spc="-10" dirty="0">
                <a:solidFill>
                  <a:srgbClr val="001F5F"/>
                </a:solidFill>
                <a:latin typeface="Verdana"/>
                <a:cs typeface="Verdana"/>
              </a:rPr>
              <a:t>έκδοση.</a:t>
            </a:r>
            <a:endParaRPr sz="2800">
              <a:latin typeface="Verdana"/>
              <a:cs typeface="Verdana"/>
            </a:endParaRPr>
          </a:p>
        </p:txBody>
      </p:sp>
      <p:sp>
        <p:nvSpPr>
          <p:cNvPr id="3" name="object 3"/>
          <p:cNvSpPr txBox="1">
            <a:spLocks noGrp="1"/>
          </p:cNvSpPr>
          <p:nvPr>
            <p:ph type="sldNum" sz="quarter" idx="7"/>
          </p:nvPr>
        </p:nvSpPr>
        <p:spPr>
          <a:prstGeom prst="rect">
            <a:avLst/>
          </a:prstGeom>
        </p:spPr>
        <p:txBody>
          <a:bodyPr vert="horz" wrap="square" lIns="0" tIns="0" rIns="0" bIns="0" rtlCol="0">
            <a:spAutoFit/>
          </a:bodyPr>
          <a:lstStyle/>
          <a:p>
            <a:pPr marL="25400">
              <a:lnSpc>
                <a:spcPts val="1630"/>
              </a:lnSpc>
            </a:pPr>
            <a:fld id="{81D60167-4931-47E6-BA6A-407CBD079E47}" type="slidenum">
              <a:rPr dirty="0"/>
              <a:t>14</a:t>
            </a:fld>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8655" y="139394"/>
            <a:ext cx="9745980" cy="697230"/>
          </a:xfrm>
          <a:prstGeom prst="rect">
            <a:avLst/>
          </a:prstGeom>
        </p:spPr>
        <p:txBody>
          <a:bodyPr vert="horz" wrap="square" lIns="0" tIns="13335" rIns="0" bIns="0" rtlCol="0">
            <a:spAutoFit/>
          </a:bodyPr>
          <a:lstStyle/>
          <a:p>
            <a:pPr marL="12700">
              <a:lnSpc>
                <a:spcPct val="100000"/>
              </a:lnSpc>
              <a:spcBef>
                <a:spcPts val="105"/>
              </a:spcBef>
            </a:pPr>
            <a:r>
              <a:rPr spc="-5" dirty="0"/>
              <a:t>OpenAIRE </a:t>
            </a:r>
            <a:r>
              <a:rPr sz="4000" spc="-10" dirty="0"/>
              <a:t>Orphan </a:t>
            </a:r>
            <a:r>
              <a:rPr sz="4000" spc="-20" dirty="0"/>
              <a:t>Record</a:t>
            </a:r>
            <a:r>
              <a:rPr sz="4000" spc="45" dirty="0"/>
              <a:t> </a:t>
            </a:r>
            <a:r>
              <a:rPr sz="4000" spc="-15" dirty="0"/>
              <a:t>Repository</a:t>
            </a:r>
            <a:endParaRPr sz="4000"/>
          </a:p>
        </p:txBody>
      </p:sp>
      <p:sp>
        <p:nvSpPr>
          <p:cNvPr id="3" name="object 3"/>
          <p:cNvSpPr/>
          <p:nvPr/>
        </p:nvSpPr>
        <p:spPr>
          <a:xfrm>
            <a:off x="1641348" y="1325879"/>
            <a:ext cx="6795516" cy="3288792"/>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1157427" y="4843983"/>
            <a:ext cx="7623175" cy="299720"/>
          </a:xfrm>
          <a:prstGeom prst="rect">
            <a:avLst/>
          </a:prstGeom>
        </p:spPr>
        <p:txBody>
          <a:bodyPr vert="horz" wrap="square" lIns="0" tIns="12700" rIns="0" bIns="0" rtlCol="0">
            <a:spAutoFit/>
          </a:bodyPr>
          <a:lstStyle/>
          <a:p>
            <a:pPr marL="12700">
              <a:lnSpc>
                <a:spcPct val="100000"/>
              </a:lnSpc>
              <a:spcBef>
                <a:spcPts val="100"/>
              </a:spcBef>
            </a:pPr>
            <a:r>
              <a:rPr sz="1800" spc="-10" dirty="0">
                <a:solidFill>
                  <a:srgbClr val="001F5F"/>
                </a:solidFill>
                <a:latin typeface="Arial"/>
                <a:cs typeface="Arial"/>
              </a:rPr>
              <a:t>Πηγή:https://web.archive.org/web/201</a:t>
            </a:r>
            <a:r>
              <a:rPr sz="1800" spc="-10" dirty="0">
                <a:solidFill>
                  <a:srgbClr val="001F5F"/>
                </a:solidFill>
                <a:latin typeface="Arial"/>
                <a:cs typeface="Arial"/>
                <a:hlinkClick r:id="rId3"/>
              </a:rPr>
              <a:t>10322171751/h</a:t>
            </a:r>
            <a:r>
              <a:rPr sz="1800" spc="-10" dirty="0">
                <a:solidFill>
                  <a:srgbClr val="001F5F"/>
                </a:solidFill>
                <a:latin typeface="Arial"/>
                <a:cs typeface="Arial"/>
              </a:rPr>
              <a:t>ttp://opena</a:t>
            </a:r>
            <a:r>
              <a:rPr sz="1800" spc="-10" dirty="0">
                <a:solidFill>
                  <a:srgbClr val="001F5F"/>
                </a:solidFill>
                <a:latin typeface="Arial"/>
                <a:cs typeface="Arial"/>
                <a:hlinkClick r:id="rId3"/>
              </a:rPr>
              <a:t>ire.cern.ch</a:t>
            </a:r>
            <a:r>
              <a:rPr sz="1800" spc="-10" dirty="0">
                <a:solidFill>
                  <a:srgbClr val="001F5F"/>
                </a:solidFill>
                <a:latin typeface="Arial"/>
                <a:cs typeface="Arial"/>
              </a:rPr>
              <a:t>/</a:t>
            </a:r>
            <a:endParaRPr sz="1800">
              <a:latin typeface="Arial"/>
              <a:cs typeface="Arial"/>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25400">
              <a:lnSpc>
                <a:spcPts val="1630"/>
              </a:lnSpc>
            </a:pPr>
            <a:fld id="{81D60167-4931-47E6-BA6A-407CBD079E47}" type="slidenum">
              <a:rPr dirty="0"/>
              <a:t>15</a:t>
            </a:fld>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814573" y="95453"/>
            <a:ext cx="4455160" cy="697230"/>
          </a:xfrm>
          <a:prstGeom prst="rect">
            <a:avLst/>
          </a:prstGeom>
        </p:spPr>
        <p:txBody>
          <a:bodyPr vert="horz" wrap="square" lIns="0" tIns="13335" rIns="0" bIns="0" rtlCol="0">
            <a:spAutoFit/>
          </a:bodyPr>
          <a:lstStyle/>
          <a:p>
            <a:pPr marL="12700">
              <a:lnSpc>
                <a:spcPct val="100000"/>
              </a:lnSpc>
              <a:spcBef>
                <a:spcPts val="105"/>
              </a:spcBef>
            </a:pPr>
            <a:r>
              <a:rPr dirty="0"/>
              <a:t>Χρηματοδότηση</a:t>
            </a: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25400">
              <a:lnSpc>
                <a:spcPts val="1630"/>
              </a:lnSpc>
            </a:pPr>
            <a:fld id="{81D60167-4931-47E6-BA6A-407CBD079E47}" type="slidenum">
              <a:rPr dirty="0"/>
              <a:t>16</a:t>
            </a:fld>
            <a:endParaRPr dirty="0"/>
          </a:p>
        </p:txBody>
      </p:sp>
      <p:sp>
        <p:nvSpPr>
          <p:cNvPr id="3" name="object 3"/>
          <p:cNvSpPr txBox="1"/>
          <p:nvPr/>
        </p:nvSpPr>
        <p:spPr>
          <a:xfrm>
            <a:off x="239369" y="865237"/>
            <a:ext cx="8110855" cy="4272915"/>
          </a:xfrm>
          <a:prstGeom prst="rect">
            <a:avLst/>
          </a:prstGeom>
        </p:spPr>
        <p:txBody>
          <a:bodyPr vert="horz" wrap="square" lIns="0" tIns="13970" rIns="0" bIns="0" rtlCol="0">
            <a:spAutoFit/>
          </a:bodyPr>
          <a:lstStyle/>
          <a:p>
            <a:pPr marL="12700" marR="589280">
              <a:lnSpc>
                <a:spcPct val="112999"/>
              </a:lnSpc>
              <a:spcBef>
                <a:spcPts val="110"/>
              </a:spcBef>
            </a:pPr>
            <a:r>
              <a:rPr sz="2200" spc="-5" dirty="0">
                <a:solidFill>
                  <a:srgbClr val="001F5F"/>
                </a:solidFill>
                <a:latin typeface="Verdana"/>
                <a:cs typeface="Verdana"/>
              </a:rPr>
              <a:t>Χρηματοδοτείται από την Ευρωπαϊκή Επιτροπή, όπως  </a:t>
            </a:r>
            <a:r>
              <a:rPr sz="2200" spc="-10" dirty="0">
                <a:solidFill>
                  <a:srgbClr val="001F5F"/>
                </a:solidFill>
                <a:latin typeface="Verdana"/>
                <a:cs typeface="Verdana"/>
              </a:rPr>
              <a:t>προαναφέρθηκε </a:t>
            </a:r>
            <a:r>
              <a:rPr sz="2200" spc="-5" dirty="0">
                <a:solidFill>
                  <a:srgbClr val="001F5F"/>
                </a:solidFill>
                <a:latin typeface="Verdana"/>
                <a:cs typeface="Verdana"/>
              </a:rPr>
              <a:t>μέσω </a:t>
            </a:r>
            <a:r>
              <a:rPr sz="2200" spc="-10" dirty="0">
                <a:solidFill>
                  <a:srgbClr val="001F5F"/>
                </a:solidFill>
                <a:latin typeface="Verdana"/>
                <a:cs typeface="Verdana"/>
              </a:rPr>
              <a:t>του οργανισμού OpenAIRE από  </a:t>
            </a:r>
            <a:r>
              <a:rPr sz="2200" spc="-5" dirty="0">
                <a:solidFill>
                  <a:srgbClr val="001F5F"/>
                </a:solidFill>
                <a:latin typeface="Verdana"/>
                <a:cs typeface="Verdana"/>
              </a:rPr>
              <a:t>τα</a:t>
            </a:r>
            <a:r>
              <a:rPr sz="2200" dirty="0">
                <a:solidFill>
                  <a:srgbClr val="001F5F"/>
                </a:solidFill>
                <a:latin typeface="Verdana"/>
                <a:cs typeface="Verdana"/>
              </a:rPr>
              <a:t> </a:t>
            </a:r>
            <a:r>
              <a:rPr sz="2200" spc="-10" dirty="0">
                <a:solidFill>
                  <a:srgbClr val="001F5F"/>
                </a:solidFill>
                <a:latin typeface="Verdana"/>
                <a:cs typeface="Verdana"/>
              </a:rPr>
              <a:t>προγράμματα</a:t>
            </a:r>
            <a:r>
              <a:rPr sz="1700" spc="-10" dirty="0">
                <a:solidFill>
                  <a:srgbClr val="001F5F"/>
                </a:solidFill>
                <a:latin typeface="Verdana"/>
                <a:cs typeface="Verdana"/>
              </a:rPr>
              <a:t>,</a:t>
            </a:r>
            <a:endParaRPr sz="1700">
              <a:latin typeface="Verdana"/>
              <a:cs typeface="Verdana"/>
            </a:endParaRPr>
          </a:p>
          <a:p>
            <a:pPr marL="12700">
              <a:lnSpc>
                <a:spcPct val="100000"/>
              </a:lnSpc>
              <a:spcBef>
                <a:spcPts val="580"/>
              </a:spcBef>
            </a:pPr>
            <a:r>
              <a:rPr sz="1700" dirty="0">
                <a:solidFill>
                  <a:srgbClr val="001F5F"/>
                </a:solidFill>
                <a:latin typeface="Verdana"/>
                <a:cs typeface="Verdana"/>
              </a:rPr>
              <a:t>FP7 (OpenAIRE</a:t>
            </a:r>
            <a:r>
              <a:rPr sz="1700" spc="-40" dirty="0">
                <a:solidFill>
                  <a:srgbClr val="001F5F"/>
                </a:solidFill>
                <a:latin typeface="Verdana"/>
                <a:cs typeface="Verdana"/>
              </a:rPr>
              <a:t> </a:t>
            </a:r>
            <a:r>
              <a:rPr sz="1700" spc="-5" dirty="0">
                <a:solidFill>
                  <a:srgbClr val="001F5F"/>
                </a:solidFill>
                <a:latin typeface="Verdana"/>
                <a:cs typeface="Verdana"/>
              </a:rPr>
              <a:t>(246686),</a:t>
            </a:r>
            <a:endParaRPr sz="1700">
              <a:latin typeface="Verdana"/>
              <a:cs typeface="Verdana"/>
            </a:endParaRPr>
          </a:p>
          <a:p>
            <a:pPr marL="12700">
              <a:lnSpc>
                <a:spcPct val="100000"/>
              </a:lnSpc>
              <a:spcBef>
                <a:spcPts val="580"/>
              </a:spcBef>
            </a:pPr>
            <a:r>
              <a:rPr sz="1700" spc="-5" dirty="0">
                <a:solidFill>
                  <a:srgbClr val="001F5F"/>
                </a:solidFill>
                <a:latin typeface="Verdana"/>
                <a:cs typeface="Verdana"/>
              </a:rPr>
              <a:t>OpenAIREplus</a:t>
            </a:r>
            <a:r>
              <a:rPr sz="1700" spc="-35" dirty="0">
                <a:solidFill>
                  <a:srgbClr val="001F5F"/>
                </a:solidFill>
                <a:latin typeface="Verdana"/>
                <a:cs typeface="Verdana"/>
              </a:rPr>
              <a:t> </a:t>
            </a:r>
            <a:r>
              <a:rPr sz="1700" spc="-5" dirty="0">
                <a:solidFill>
                  <a:srgbClr val="001F5F"/>
                </a:solidFill>
                <a:latin typeface="Verdana"/>
                <a:cs typeface="Verdana"/>
              </a:rPr>
              <a:t>(283595)),</a:t>
            </a:r>
            <a:endParaRPr sz="1700">
              <a:latin typeface="Verdana"/>
              <a:cs typeface="Verdana"/>
            </a:endParaRPr>
          </a:p>
          <a:p>
            <a:pPr marL="12700">
              <a:lnSpc>
                <a:spcPct val="100000"/>
              </a:lnSpc>
              <a:spcBef>
                <a:spcPts val="590"/>
              </a:spcBef>
            </a:pPr>
            <a:r>
              <a:rPr sz="1700" spc="-5" dirty="0">
                <a:solidFill>
                  <a:srgbClr val="001F5F"/>
                </a:solidFill>
                <a:latin typeface="Verdana"/>
                <a:cs typeface="Verdana"/>
              </a:rPr>
              <a:t>Horizon 2020(OpenAIRE2020</a:t>
            </a:r>
            <a:r>
              <a:rPr sz="1700" spc="-55" dirty="0">
                <a:solidFill>
                  <a:srgbClr val="001F5F"/>
                </a:solidFill>
                <a:latin typeface="Verdana"/>
                <a:cs typeface="Verdana"/>
              </a:rPr>
              <a:t> </a:t>
            </a:r>
            <a:r>
              <a:rPr sz="1700" spc="-5" dirty="0">
                <a:solidFill>
                  <a:srgbClr val="001F5F"/>
                </a:solidFill>
                <a:latin typeface="Verdana"/>
                <a:cs typeface="Verdana"/>
              </a:rPr>
              <a:t>(643410),</a:t>
            </a:r>
            <a:endParaRPr sz="1700">
              <a:latin typeface="Verdana"/>
              <a:cs typeface="Verdana"/>
            </a:endParaRPr>
          </a:p>
          <a:p>
            <a:pPr marL="12700">
              <a:lnSpc>
                <a:spcPct val="100000"/>
              </a:lnSpc>
              <a:spcBef>
                <a:spcPts val="585"/>
              </a:spcBef>
            </a:pPr>
            <a:r>
              <a:rPr sz="1700" dirty="0">
                <a:solidFill>
                  <a:srgbClr val="001F5F"/>
                </a:solidFill>
                <a:latin typeface="Verdana"/>
                <a:cs typeface="Verdana"/>
              </a:rPr>
              <a:t>OpenAIRE-Connect</a:t>
            </a:r>
            <a:r>
              <a:rPr sz="1700" spc="-25" dirty="0">
                <a:solidFill>
                  <a:srgbClr val="001F5F"/>
                </a:solidFill>
                <a:latin typeface="Verdana"/>
                <a:cs typeface="Verdana"/>
              </a:rPr>
              <a:t> </a:t>
            </a:r>
            <a:r>
              <a:rPr sz="1700" spc="-5" dirty="0">
                <a:solidFill>
                  <a:srgbClr val="001F5F"/>
                </a:solidFill>
                <a:latin typeface="Verdana"/>
                <a:cs typeface="Verdana"/>
              </a:rPr>
              <a:t>(731011)</a:t>
            </a:r>
            <a:endParaRPr sz="1700">
              <a:latin typeface="Verdana"/>
              <a:cs typeface="Verdana"/>
            </a:endParaRPr>
          </a:p>
          <a:p>
            <a:pPr marL="12700">
              <a:lnSpc>
                <a:spcPct val="100000"/>
              </a:lnSpc>
              <a:spcBef>
                <a:spcPts val="580"/>
              </a:spcBef>
            </a:pPr>
            <a:r>
              <a:rPr sz="1700" spc="-5" dirty="0">
                <a:solidFill>
                  <a:srgbClr val="001F5F"/>
                </a:solidFill>
                <a:latin typeface="Verdana"/>
                <a:cs typeface="Verdana"/>
              </a:rPr>
              <a:t>και OpenAIRE-Advance</a:t>
            </a:r>
            <a:r>
              <a:rPr sz="1700" spc="-35" dirty="0">
                <a:solidFill>
                  <a:srgbClr val="001F5F"/>
                </a:solidFill>
                <a:latin typeface="Verdana"/>
                <a:cs typeface="Verdana"/>
              </a:rPr>
              <a:t> </a:t>
            </a:r>
            <a:r>
              <a:rPr sz="1700" spc="-5" dirty="0">
                <a:solidFill>
                  <a:srgbClr val="001F5F"/>
                </a:solidFill>
                <a:latin typeface="Verdana"/>
                <a:cs typeface="Verdana"/>
              </a:rPr>
              <a:t>(777541)),</a:t>
            </a:r>
            <a:endParaRPr sz="1700">
              <a:latin typeface="Verdana"/>
              <a:cs typeface="Verdana"/>
            </a:endParaRPr>
          </a:p>
          <a:p>
            <a:pPr marL="12700">
              <a:lnSpc>
                <a:spcPct val="100000"/>
              </a:lnSpc>
              <a:spcBef>
                <a:spcPts val="445"/>
              </a:spcBef>
            </a:pPr>
            <a:r>
              <a:rPr sz="2000" spc="-5" dirty="0">
                <a:solidFill>
                  <a:srgbClr val="001F5F"/>
                </a:solidFill>
                <a:latin typeface="Verdana"/>
                <a:cs typeface="Verdana"/>
              </a:rPr>
              <a:t>από τον</a:t>
            </a:r>
            <a:r>
              <a:rPr sz="2000" spc="-30" dirty="0">
                <a:solidFill>
                  <a:srgbClr val="001F5F"/>
                </a:solidFill>
                <a:latin typeface="Verdana"/>
                <a:cs typeface="Verdana"/>
              </a:rPr>
              <a:t> </a:t>
            </a:r>
            <a:r>
              <a:rPr sz="2000" spc="-5" dirty="0">
                <a:solidFill>
                  <a:srgbClr val="001F5F"/>
                </a:solidFill>
                <a:latin typeface="Verdana"/>
                <a:cs typeface="Verdana"/>
              </a:rPr>
              <a:t>CERN,</a:t>
            </a:r>
            <a:endParaRPr sz="2000">
              <a:latin typeface="Verdana"/>
              <a:cs typeface="Verdana"/>
            </a:endParaRPr>
          </a:p>
          <a:p>
            <a:pPr marL="12700">
              <a:lnSpc>
                <a:spcPct val="100000"/>
              </a:lnSpc>
              <a:spcBef>
                <a:spcPts val="445"/>
              </a:spcBef>
            </a:pPr>
            <a:r>
              <a:rPr sz="2000" spc="-5" dirty="0">
                <a:solidFill>
                  <a:srgbClr val="001F5F"/>
                </a:solidFill>
                <a:latin typeface="Verdana"/>
                <a:cs typeface="Verdana"/>
              </a:rPr>
              <a:t>από </a:t>
            </a:r>
            <a:r>
              <a:rPr sz="2000" dirty="0">
                <a:solidFill>
                  <a:srgbClr val="001F5F"/>
                </a:solidFill>
                <a:latin typeface="Verdana"/>
                <a:cs typeface="Verdana"/>
              </a:rPr>
              <a:t>το </a:t>
            </a:r>
            <a:r>
              <a:rPr sz="2000" spc="-5" dirty="0">
                <a:solidFill>
                  <a:srgbClr val="001F5F"/>
                </a:solidFill>
                <a:latin typeface="Verdana"/>
                <a:cs typeface="Verdana"/>
              </a:rPr>
              <a:t>ίδρυμα Alfred </a:t>
            </a:r>
            <a:r>
              <a:rPr sz="2000" spc="-140" dirty="0">
                <a:solidFill>
                  <a:srgbClr val="001F5F"/>
                </a:solidFill>
                <a:latin typeface="Verdana"/>
                <a:cs typeface="Verdana"/>
              </a:rPr>
              <a:t>P. </a:t>
            </a:r>
            <a:r>
              <a:rPr sz="2000" spc="-5" dirty="0">
                <a:solidFill>
                  <a:srgbClr val="001F5F"/>
                </a:solidFill>
                <a:latin typeface="Verdana"/>
                <a:cs typeface="Verdana"/>
              </a:rPr>
              <a:t>Sloan</a:t>
            </a:r>
            <a:r>
              <a:rPr sz="2000" spc="75" dirty="0">
                <a:solidFill>
                  <a:srgbClr val="001F5F"/>
                </a:solidFill>
                <a:latin typeface="Verdana"/>
                <a:cs typeface="Verdana"/>
              </a:rPr>
              <a:t> </a:t>
            </a:r>
            <a:r>
              <a:rPr sz="2000" spc="-5" dirty="0">
                <a:solidFill>
                  <a:srgbClr val="001F5F"/>
                </a:solidFill>
                <a:latin typeface="Verdana"/>
                <a:cs typeface="Verdana"/>
              </a:rPr>
              <a:t>Foundation</a:t>
            </a:r>
            <a:endParaRPr sz="2000">
              <a:latin typeface="Verdana"/>
              <a:cs typeface="Verdana"/>
            </a:endParaRPr>
          </a:p>
          <a:p>
            <a:pPr marL="12700">
              <a:lnSpc>
                <a:spcPct val="100000"/>
              </a:lnSpc>
              <a:spcBef>
                <a:spcPts val="445"/>
              </a:spcBef>
            </a:pPr>
            <a:r>
              <a:rPr sz="2000" dirty="0">
                <a:solidFill>
                  <a:srgbClr val="001F5F"/>
                </a:solidFill>
                <a:latin typeface="Verdana"/>
                <a:cs typeface="Verdana"/>
              </a:rPr>
              <a:t>και </a:t>
            </a:r>
            <a:r>
              <a:rPr sz="2000" spc="-5" dirty="0">
                <a:solidFill>
                  <a:srgbClr val="001F5F"/>
                </a:solidFill>
                <a:latin typeface="Verdana"/>
                <a:cs typeface="Verdana"/>
              </a:rPr>
              <a:t>από </a:t>
            </a:r>
            <a:r>
              <a:rPr sz="2000" dirty="0">
                <a:solidFill>
                  <a:srgbClr val="001F5F"/>
                </a:solidFill>
                <a:latin typeface="Verdana"/>
                <a:cs typeface="Verdana"/>
              </a:rPr>
              <a:t>δωρεές μέσω </a:t>
            </a:r>
            <a:r>
              <a:rPr sz="2000" spc="-5" dirty="0">
                <a:solidFill>
                  <a:srgbClr val="001F5F"/>
                </a:solidFill>
                <a:latin typeface="Verdana"/>
                <a:cs typeface="Verdana"/>
              </a:rPr>
              <a:t>του </a:t>
            </a:r>
            <a:r>
              <a:rPr sz="2000" dirty="0">
                <a:solidFill>
                  <a:srgbClr val="001F5F"/>
                </a:solidFill>
                <a:latin typeface="Verdana"/>
                <a:cs typeface="Verdana"/>
              </a:rPr>
              <a:t>CERN &amp; </a:t>
            </a:r>
            <a:r>
              <a:rPr sz="2000" spc="-5" dirty="0">
                <a:solidFill>
                  <a:srgbClr val="001F5F"/>
                </a:solidFill>
                <a:latin typeface="Verdana"/>
                <a:cs typeface="Verdana"/>
              </a:rPr>
              <a:t>Society</a:t>
            </a:r>
            <a:r>
              <a:rPr sz="2000" spc="-114" dirty="0">
                <a:solidFill>
                  <a:srgbClr val="001F5F"/>
                </a:solidFill>
                <a:latin typeface="Verdana"/>
                <a:cs typeface="Verdana"/>
              </a:rPr>
              <a:t> </a:t>
            </a:r>
            <a:r>
              <a:rPr sz="2000" spc="-5" dirty="0">
                <a:solidFill>
                  <a:srgbClr val="001F5F"/>
                </a:solidFill>
                <a:latin typeface="Verdana"/>
                <a:cs typeface="Verdana"/>
              </a:rPr>
              <a:t>Foundation.</a:t>
            </a:r>
            <a:endParaRPr sz="2000">
              <a:latin typeface="Verdana"/>
              <a:cs typeface="Verdana"/>
            </a:endParaRPr>
          </a:p>
          <a:p>
            <a:pPr marL="12700">
              <a:lnSpc>
                <a:spcPct val="100000"/>
              </a:lnSpc>
              <a:spcBef>
                <a:spcPts val="430"/>
              </a:spcBef>
            </a:pPr>
            <a:r>
              <a:rPr sz="2000" dirty="0">
                <a:solidFill>
                  <a:srgbClr val="001F5F"/>
                </a:solidFill>
                <a:latin typeface="Verdana"/>
                <a:cs typeface="Verdana"/>
              </a:rPr>
              <a:t>Φιλοξενείται </a:t>
            </a:r>
            <a:r>
              <a:rPr sz="2000" spc="-5" dirty="0">
                <a:solidFill>
                  <a:srgbClr val="001F5F"/>
                </a:solidFill>
                <a:latin typeface="Verdana"/>
                <a:cs typeface="Verdana"/>
              </a:rPr>
              <a:t>στις υποδομές αποθήκευσης </a:t>
            </a:r>
            <a:r>
              <a:rPr sz="2000" dirty="0">
                <a:solidFill>
                  <a:srgbClr val="001F5F"/>
                </a:solidFill>
                <a:latin typeface="Verdana"/>
                <a:cs typeface="Verdana"/>
              </a:rPr>
              <a:t>δεδομένων </a:t>
            </a:r>
            <a:r>
              <a:rPr sz="2000" spc="-5" dirty="0">
                <a:solidFill>
                  <a:srgbClr val="001F5F"/>
                </a:solidFill>
                <a:latin typeface="Verdana"/>
                <a:cs typeface="Verdana"/>
              </a:rPr>
              <a:t>του</a:t>
            </a:r>
            <a:r>
              <a:rPr sz="2000" spc="-70" dirty="0">
                <a:solidFill>
                  <a:srgbClr val="001F5F"/>
                </a:solidFill>
                <a:latin typeface="Verdana"/>
                <a:cs typeface="Verdana"/>
              </a:rPr>
              <a:t> </a:t>
            </a:r>
            <a:r>
              <a:rPr sz="2000" dirty="0">
                <a:solidFill>
                  <a:srgbClr val="001F5F"/>
                </a:solidFill>
                <a:latin typeface="Verdana"/>
                <a:cs typeface="Verdana"/>
              </a:rPr>
              <a:t>CERN.</a:t>
            </a:r>
            <a:endParaRPr sz="2000">
              <a:latin typeface="Verdana"/>
              <a:cs typeface="Verdana"/>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384918" y="5148173"/>
            <a:ext cx="205740" cy="239395"/>
          </a:xfrm>
          <a:prstGeom prst="rect">
            <a:avLst/>
          </a:prstGeom>
        </p:spPr>
        <p:txBody>
          <a:bodyPr vert="horz" wrap="square" lIns="0" tIns="12700" rIns="0" bIns="0" rtlCol="0">
            <a:spAutoFit/>
          </a:bodyPr>
          <a:lstStyle/>
          <a:p>
            <a:pPr marL="12700">
              <a:lnSpc>
                <a:spcPct val="100000"/>
              </a:lnSpc>
              <a:spcBef>
                <a:spcPts val="100"/>
              </a:spcBef>
            </a:pPr>
            <a:r>
              <a:rPr sz="1400" spc="5" dirty="0">
                <a:latin typeface="Times New Roman"/>
                <a:cs typeface="Times New Roman"/>
              </a:rPr>
              <a:t>17</a:t>
            </a:r>
            <a:endParaRPr sz="1400">
              <a:latin typeface="Times New Roman"/>
              <a:cs typeface="Times New Roman"/>
            </a:endParaRPr>
          </a:p>
        </p:txBody>
      </p:sp>
      <p:sp>
        <p:nvSpPr>
          <p:cNvPr id="3" name="object 3"/>
          <p:cNvSpPr txBox="1">
            <a:spLocks noGrp="1"/>
          </p:cNvSpPr>
          <p:nvPr>
            <p:ph type="title"/>
          </p:nvPr>
        </p:nvSpPr>
        <p:spPr>
          <a:xfrm>
            <a:off x="1602486" y="120472"/>
            <a:ext cx="6879590" cy="697230"/>
          </a:xfrm>
          <a:prstGeom prst="rect">
            <a:avLst/>
          </a:prstGeom>
        </p:spPr>
        <p:txBody>
          <a:bodyPr vert="horz" wrap="square" lIns="0" tIns="13335" rIns="0" bIns="0" rtlCol="0">
            <a:spAutoFit/>
          </a:bodyPr>
          <a:lstStyle/>
          <a:p>
            <a:pPr marL="12700">
              <a:lnSpc>
                <a:spcPct val="100000"/>
              </a:lnSpc>
              <a:spcBef>
                <a:spcPts val="105"/>
              </a:spcBef>
            </a:pPr>
            <a:r>
              <a:rPr dirty="0"/>
              <a:t>CERN-EOS open</a:t>
            </a:r>
            <a:r>
              <a:rPr spc="-45" dirty="0"/>
              <a:t> </a:t>
            </a:r>
            <a:r>
              <a:rPr spc="-10" dirty="0"/>
              <a:t>storage</a:t>
            </a:r>
          </a:p>
        </p:txBody>
      </p:sp>
      <p:sp>
        <p:nvSpPr>
          <p:cNvPr id="4" name="object 4"/>
          <p:cNvSpPr/>
          <p:nvPr/>
        </p:nvSpPr>
        <p:spPr>
          <a:xfrm>
            <a:off x="850391" y="841247"/>
            <a:ext cx="7854696" cy="3854196"/>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77215" y="4601362"/>
            <a:ext cx="9158605" cy="1025525"/>
          </a:xfrm>
          <a:prstGeom prst="rect">
            <a:avLst/>
          </a:prstGeom>
        </p:spPr>
        <p:txBody>
          <a:bodyPr vert="horz" wrap="square" lIns="0" tIns="12700" rIns="0" bIns="0" rtlCol="0">
            <a:spAutoFit/>
          </a:bodyPr>
          <a:lstStyle/>
          <a:p>
            <a:pPr marL="12700">
              <a:lnSpc>
                <a:spcPct val="100000"/>
              </a:lnSpc>
              <a:spcBef>
                <a:spcPts val="100"/>
              </a:spcBef>
            </a:pPr>
            <a:r>
              <a:rPr sz="2400" spc="-5" dirty="0">
                <a:solidFill>
                  <a:srgbClr val="001F5F"/>
                </a:solidFill>
                <a:latin typeface="Verdana"/>
                <a:cs typeface="Verdana"/>
              </a:rPr>
              <a:t>Tα αρχεία από τον Zenodo αποθηκεύονται στην</a:t>
            </a:r>
            <a:r>
              <a:rPr sz="2400" spc="10" dirty="0">
                <a:solidFill>
                  <a:srgbClr val="001F5F"/>
                </a:solidFill>
                <a:latin typeface="Verdana"/>
                <a:cs typeface="Verdana"/>
              </a:rPr>
              <a:t> </a:t>
            </a:r>
            <a:r>
              <a:rPr sz="2400" spc="-5" dirty="0">
                <a:solidFill>
                  <a:srgbClr val="001F5F"/>
                </a:solidFill>
                <a:latin typeface="Verdana"/>
                <a:cs typeface="Verdana"/>
              </a:rPr>
              <a:t>υπηρεσία</a:t>
            </a:r>
            <a:endParaRPr sz="2400">
              <a:latin typeface="Verdana"/>
              <a:cs typeface="Verdana"/>
            </a:endParaRPr>
          </a:p>
          <a:p>
            <a:pPr marL="12700">
              <a:lnSpc>
                <a:spcPts val="2840"/>
              </a:lnSpc>
              <a:spcBef>
                <a:spcPts val="35"/>
              </a:spcBef>
            </a:pPr>
            <a:r>
              <a:rPr sz="2400" spc="-5" dirty="0">
                <a:solidFill>
                  <a:srgbClr val="001F5F"/>
                </a:solidFill>
                <a:latin typeface="Verdana"/>
                <a:cs typeface="Verdana"/>
              </a:rPr>
              <a:t>EOS του CERN σε συστάδα δίσκων 18</a:t>
            </a:r>
            <a:r>
              <a:rPr sz="2400" spc="10" dirty="0">
                <a:solidFill>
                  <a:srgbClr val="001F5F"/>
                </a:solidFill>
                <a:latin typeface="Verdana"/>
                <a:cs typeface="Verdana"/>
              </a:rPr>
              <a:t> </a:t>
            </a:r>
            <a:r>
              <a:rPr sz="2400" spc="-5" dirty="0">
                <a:solidFill>
                  <a:srgbClr val="001F5F"/>
                </a:solidFill>
                <a:latin typeface="Verdana"/>
                <a:cs typeface="Verdana"/>
              </a:rPr>
              <a:t>petabytes(10</a:t>
            </a:r>
            <a:r>
              <a:rPr sz="1800" spc="-7" baseline="25462" dirty="0">
                <a:solidFill>
                  <a:srgbClr val="001F5F"/>
                </a:solidFill>
                <a:latin typeface="Trebuchet MS"/>
                <a:cs typeface="Trebuchet MS"/>
              </a:rPr>
              <a:t>15</a:t>
            </a:r>
            <a:r>
              <a:rPr sz="2400" spc="-5" dirty="0">
                <a:solidFill>
                  <a:srgbClr val="001F5F"/>
                </a:solidFill>
                <a:latin typeface="Verdana"/>
                <a:cs typeface="Verdana"/>
              </a:rPr>
              <a:t>bytes).</a:t>
            </a:r>
            <a:endParaRPr sz="2400">
              <a:latin typeface="Verdana"/>
              <a:cs typeface="Verdana"/>
            </a:endParaRPr>
          </a:p>
          <a:p>
            <a:pPr marL="12700">
              <a:lnSpc>
                <a:spcPts val="2120"/>
              </a:lnSpc>
            </a:pPr>
            <a:r>
              <a:rPr sz="1800" spc="-5" dirty="0">
                <a:solidFill>
                  <a:srgbClr val="001F5F"/>
                </a:solidFill>
                <a:latin typeface="Arial"/>
                <a:cs typeface="Arial"/>
              </a:rPr>
              <a:t>Πηγή:https://eos.web.cern.ch/content/about-eos</a:t>
            </a:r>
            <a:endParaRPr sz="1800">
              <a:latin typeface="Arial"/>
              <a:cs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48232" y="152475"/>
            <a:ext cx="7379334" cy="697230"/>
          </a:xfrm>
          <a:prstGeom prst="rect">
            <a:avLst/>
          </a:prstGeom>
        </p:spPr>
        <p:txBody>
          <a:bodyPr vert="horz" wrap="square" lIns="0" tIns="13335" rIns="0" bIns="0" rtlCol="0">
            <a:spAutoFit/>
          </a:bodyPr>
          <a:lstStyle/>
          <a:p>
            <a:pPr marL="12700">
              <a:lnSpc>
                <a:spcPct val="100000"/>
              </a:lnSpc>
              <a:spcBef>
                <a:spcPts val="105"/>
              </a:spcBef>
            </a:pPr>
            <a:r>
              <a:rPr dirty="0"/>
              <a:t>Το </a:t>
            </a:r>
            <a:r>
              <a:rPr spc="-5" dirty="0"/>
              <a:t>προσωπικό </a:t>
            </a:r>
            <a:r>
              <a:rPr dirty="0"/>
              <a:t>του</a:t>
            </a:r>
            <a:r>
              <a:rPr spc="-80" dirty="0"/>
              <a:t> </a:t>
            </a:r>
            <a:r>
              <a:rPr spc="-25" dirty="0"/>
              <a:t>Zenodo</a:t>
            </a:r>
          </a:p>
        </p:txBody>
      </p:sp>
      <p:sp>
        <p:nvSpPr>
          <p:cNvPr id="3" name="object 3"/>
          <p:cNvSpPr txBox="1"/>
          <p:nvPr/>
        </p:nvSpPr>
        <p:spPr>
          <a:xfrm>
            <a:off x="491439" y="883383"/>
            <a:ext cx="9098915" cy="4504690"/>
          </a:xfrm>
          <a:prstGeom prst="rect">
            <a:avLst/>
          </a:prstGeom>
        </p:spPr>
        <p:txBody>
          <a:bodyPr vert="horz" wrap="square" lIns="0" tIns="130175" rIns="0" bIns="0" rtlCol="0">
            <a:spAutoFit/>
          </a:bodyPr>
          <a:lstStyle/>
          <a:p>
            <a:pPr marL="12700">
              <a:lnSpc>
                <a:spcPct val="100000"/>
              </a:lnSpc>
              <a:spcBef>
                <a:spcPts val="1025"/>
              </a:spcBef>
            </a:pPr>
            <a:r>
              <a:rPr sz="2000" spc="-5" dirty="0">
                <a:solidFill>
                  <a:srgbClr val="001F5F"/>
                </a:solidFill>
                <a:latin typeface="Verdana"/>
                <a:cs typeface="Verdana"/>
              </a:rPr>
              <a:t>Οι άνθρωποι </a:t>
            </a:r>
            <a:r>
              <a:rPr sz="2000" dirty="0">
                <a:solidFill>
                  <a:srgbClr val="001F5F"/>
                </a:solidFill>
                <a:latin typeface="Verdana"/>
                <a:cs typeface="Verdana"/>
              </a:rPr>
              <a:t>του </a:t>
            </a:r>
            <a:r>
              <a:rPr sz="2000" spc="-10" dirty="0">
                <a:solidFill>
                  <a:srgbClr val="001F5F"/>
                </a:solidFill>
                <a:latin typeface="Verdana"/>
                <a:cs typeface="Verdana"/>
              </a:rPr>
              <a:t>Zenodo </a:t>
            </a:r>
            <a:r>
              <a:rPr sz="2000" spc="-5" dirty="0">
                <a:solidFill>
                  <a:srgbClr val="001F5F"/>
                </a:solidFill>
                <a:latin typeface="Verdana"/>
                <a:cs typeface="Verdana"/>
              </a:rPr>
              <a:t>(20/09/2019) </a:t>
            </a:r>
            <a:r>
              <a:rPr sz="2000" dirty="0">
                <a:solidFill>
                  <a:srgbClr val="001F5F"/>
                </a:solidFill>
                <a:latin typeface="Verdana"/>
                <a:cs typeface="Verdana"/>
              </a:rPr>
              <a:t>είναι</a:t>
            </a:r>
            <a:r>
              <a:rPr sz="2000" spc="15" dirty="0">
                <a:solidFill>
                  <a:srgbClr val="001F5F"/>
                </a:solidFill>
                <a:latin typeface="Verdana"/>
                <a:cs typeface="Verdana"/>
              </a:rPr>
              <a:t> </a:t>
            </a:r>
            <a:r>
              <a:rPr sz="2000" dirty="0">
                <a:solidFill>
                  <a:srgbClr val="001F5F"/>
                </a:solidFill>
                <a:latin typeface="Verdana"/>
                <a:cs typeface="Verdana"/>
              </a:rPr>
              <a:t>οι,</a:t>
            </a:r>
            <a:endParaRPr sz="2000">
              <a:latin typeface="Verdana"/>
              <a:cs typeface="Verdana"/>
            </a:endParaRPr>
          </a:p>
          <a:p>
            <a:pPr marL="12700">
              <a:lnSpc>
                <a:spcPct val="100000"/>
              </a:lnSpc>
              <a:spcBef>
                <a:spcPts val="930"/>
              </a:spcBef>
            </a:pPr>
            <a:r>
              <a:rPr sz="2000" spc="-5" dirty="0">
                <a:solidFill>
                  <a:srgbClr val="001F5F"/>
                </a:solidFill>
                <a:latin typeface="Verdana"/>
                <a:cs typeface="Verdana"/>
              </a:rPr>
              <a:t>Tim Smith </a:t>
            </a:r>
            <a:r>
              <a:rPr sz="2000" dirty="0">
                <a:solidFill>
                  <a:srgbClr val="001F5F"/>
                </a:solidFill>
                <a:latin typeface="Verdana"/>
                <a:cs typeface="Verdana"/>
              </a:rPr>
              <a:t>(Εκτελεστικός</a:t>
            </a:r>
            <a:r>
              <a:rPr sz="2000" spc="-60" dirty="0">
                <a:solidFill>
                  <a:srgbClr val="001F5F"/>
                </a:solidFill>
                <a:latin typeface="Verdana"/>
                <a:cs typeface="Verdana"/>
              </a:rPr>
              <a:t> </a:t>
            </a:r>
            <a:r>
              <a:rPr sz="2000" spc="-5" dirty="0">
                <a:solidFill>
                  <a:srgbClr val="001F5F"/>
                </a:solidFill>
                <a:latin typeface="Verdana"/>
                <a:cs typeface="Verdana"/>
              </a:rPr>
              <a:t>Διευθυντής),</a:t>
            </a:r>
            <a:endParaRPr sz="2000">
              <a:latin typeface="Verdana"/>
              <a:cs typeface="Verdana"/>
            </a:endParaRPr>
          </a:p>
          <a:p>
            <a:pPr marL="12700">
              <a:lnSpc>
                <a:spcPct val="100000"/>
              </a:lnSpc>
              <a:spcBef>
                <a:spcPts val="919"/>
              </a:spcBef>
            </a:pPr>
            <a:r>
              <a:rPr sz="2000" dirty="0">
                <a:solidFill>
                  <a:srgbClr val="001F5F"/>
                </a:solidFill>
                <a:latin typeface="Verdana"/>
                <a:cs typeface="Verdana"/>
              </a:rPr>
              <a:t>Lars </a:t>
            </a:r>
            <a:r>
              <a:rPr sz="2000" spc="-5" dirty="0">
                <a:solidFill>
                  <a:srgbClr val="001F5F"/>
                </a:solidFill>
                <a:latin typeface="Verdana"/>
                <a:cs typeface="Verdana"/>
              </a:rPr>
              <a:t>Holm Nielsen (Διαχειριστής </a:t>
            </a:r>
            <a:r>
              <a:rPr sz="2000" dirty="0">
                <a:solidFill>
                  <a:srgbClr val="001F5F"/>
                </a:solidFill>
                <a:latin typeface="Verdana"/>
                <a:cs typeface="Verdana"/>
              </a:rPr>
              <a:t>της</a:t>
            </a:r>
            <a:r>
              <a:rPr sz="2000" spc="-55" dirty="0">
                <a:solidFill>
                  <a:srgbClr val="001F5F"/>
                </a:solidFill>
                <a:latin typeface="Verdana"/>
                <a:cs typeface="Verdana"/>
              </a:rPr>
              <a:t> </a:t>
            </a:r>
            <a:r>
              <a:rPr sz="2000" spc="-5" dirty="0">
                <a:solidFill>
                  <a:srgbClr val="001F5F"/>
                </a:solidFill>
                <a:latin typeface="Verdana"/>
                <a:cs typeface="Verdana"/>
              </a:rPr>
              <a:t>Υπηρεσίας),</a:t>
            </a:r>
            <a:endParaRPr sz="2000">
              <a:latin typeface="Verdana"/>
              <a:cs typeface="Verdana"/>
            </a:endParaRPr>
          </a:p>
          <a:p>
            <a:pPr marL="12700">
              <a:lnSpc>
                <a:spcPct val="100000"/>
              </a:lnSpc>
              <a:spcBef>
                <a:spcPts val="915"/>
              </a:spcBef>
            </a:pPr>
            <a:r>
              <a:rPr sz="2000" dirty="0">
                <a:solidFill>
                  <a:srgbClr val="001F5F"/>
                </a:solidFill>
                <a:latin typeface="Verdana"/>
                <a:cs typeface="Verdana"/>
              </a:rPr>
              <a:t>Krzysztof</a:t>
            </a:r>
            <a:r>
              <a:rPr sz="2000" spc="-50" dirty="0">
                <a:solidFill>
                  <a:srgbClr val="001F5F"/>
                </a:solidFill>
                <a:latin typeface="Verdana"/>
                <a:cs typeface="Verdana"/>
              </a:rPr>
              <a:t> </a:t>
            </a:r>
            <a:r>
              <a:rPr sz="2000" spc="-5" dirty="0">
                <a:solidFill>
                  <a:srgbClr val="001F5F"/>
                </a:solidFill>
                <a:latin typeface="Verdana"/>
                <a:cs typeface="Verdana"/>
              </a:rPr>
              <a:t>Nowak,</a:t>
            </a:r>
            <a:endParaRPr sz="2000">
              <a:latin typeface="Verdana"/>
              <a:cs typeface="Verdana"/>
            </a:endParaRPr>
          </a:p>
          <a:p>
            <a:pPr marL="12700">
              <a:lnSpc>
                <a:spcPct val="100000"/>
              </a:lnSpc>
              <a:spcBef>
                <a:spcPts val="925"/>
              </a:spcBef>
            </a:pPr>
            <a:r>
              <a:rPr sz="2000" dirty="0">
                <a:solidFill>
                  <a:srgbClr val="001F5F"/>
                </a:solidFill>
                <a:latin typeface="Verdana"/>
                <a:cs typeface="Verdana"/>
              </a:rPr>
              <a:t>Αλέξανδρος</a:t>
            </a:r>
            <a:r>
              <a:rPr sz="2000" spc="-50" dirty="0">
                <a:solidFill>
                  <a:srgbClr val="001F5F"/>
                </a:solidFill>
                <a:latin typeface="Verdana"/>
                <a:cs typeface="Verdana"/>
              </a:rPr>
              <a:t> </a:t>
            </a:r>
            <a:r>
              <a:rPr sz="2000" dirty="0">
                <a:solidFill>
                  <a:srgbClr val="001F5F"/>
                </a:solidFill>
                <a:latin typeface="Verdana"/>
                <a:cs typeface="Verdana"/>
              </a:rPr>
              <a:t>Ιωαννίδης-Παντοπικός</a:t>
            </a:r>
            <a:endParaRPr sz="2000">
              <a:latin typeface="Verdana"/>
              <a:cs typeface="Verdana"/>
            </a:endParaRPr>
          </a:p>
          <a:p>
            <a:pPr marL="12700" marR="3985895">
              <a:lnSpc>
                <a:spcPct val="138000"/>
              </a:lnSpc>
              <a:spcBef>
                <a:spcPts val="15"/>
              </a:spcBef>
            </a:pPr>
            <a:r>
              <a:rPr sz="2000" dirty="0">
                <a:solidFill>
                  <a:srgbClr val="001F5F"/>
                </a:solidFill>
                <a:latin typeface="Verdana"/>
                <a:cs typeface="Verdana"/>
              </a:rPr>
              <a:t>και </a:t>
            </a:r>
            <a:r>
              <a:rPr sz="2000" spc="-10" dirty="0">
                <a:solidFill>
                  <a:srgbClr val="001F5F"/>
                </a:solidFill>
                <a:latin typeface="Verdana"/>
                <a:cs typeface="Verdana"/>
              </a:rPr>
              <a:t>Chiara Bigarella </a:t>
            </a:r>
            <a:r>
              <a:rPr sz="2000" spc="-5" dirty="0">
                <a:solidFill>
                  <a:srgbClr val="001F5F"/>
                </a:solidFill>
                <a:latin typeface="Verdana"/>
                <a:cs typeface="Verdana"/>
              </a:rPr>
              <a:t>(Προγραμματιστές),  </a:t>
            </a:r>
            <a:r>
              <a:rPr sz="2000" dirty="0">
                <a:solidFill>
                  <a:srgbClr val="001F5F"/>
                </a:solidFill>
                <a:latin typeface="Verdana"/>
                <a:cs typeface="Verdana"/>
              </a:rPr>
              <a:t>ενταγμένοι </a:t>
            </a:r>
            <a:r>
              <a:rPr sz="2000" spc="-5" dirty="0">
                <a:solidFill>
                  <a:srgbClr val="001F5F"/>
                </a:solidFill>
                <a:latin typeface="Verdana"/>
                <a:cs typeface="Verdana"/>
              </a:rPr>
              <a:t>σε </a:t>
            </a:r>
            <a:r>
              <a:rPr sz="2000" dirty="0">
                <a:solidFill>
                  <a:srgbClr val="001F5F"/>
                </a:solidFill>
                <a:latin typeface="Verdana"/>
                <a:cs typeface="Verdana"/>
              </a:rPr>
              <a:t>μία </a:t>
            </a:r>
            <a:r>
              <a:rPr sz="2000" spc="-5" dirty="0">
                <a:solidFill>
                  <a:srgbClr val="001F5F"/>
                </a:solidFill>
                <a:latin typeface="Verdana"/>
                <a:cs typeface="Verdana"/>
              </a:rPr>
              <a:t>μεγαλύτερη</a:t>
            </a:r>
            <a:r>
              <a:rPr sz="2000" spc="-90" dirty="0">
                <a:solidFill>
                  <a:srgbClr val="001F5F"/>
                </a:solidFill>
                <a:latin typeface="Verdana"/>
                <a:cs typeface="Verdana"/>
              </a:rPr>
              <a:t> </a:t>
            </a:r>
            <a:r>
              <a:rPr sz="2000" dirty="0">
                <a:solidFill>
                  <a:srgbClr val="001F5F"/>
                </a:solidFill>
                <a:latin typeface="Verdana"/>
                <a:cs typeface="Verdana"/>
              </a:rPr>
              <a:t>ομάδα,</a:t>
            </a:r>
            <a:endParaRPr sz="2000">
              <a:latin typeface="Verdana"/>
              <a:cs typeface="Verdana"/>
            </a:endParaRPr>
          </a:p>
          <a:p>
            <a:pPr marL="12700">
              <a:lnSpc>
                <a:spcPct val="100000"/>
              </a:lnSpc>
              <a:spcBef>
                <a:spcPts val="925"/>
              </a:spcBef>
            </a:pPr>
            <a:r>
              <a:rPr sz="2000" spc="-5" dirty="0">
                <a:solidFill>
                  <a:srgbClr val="001F5F"/>
                </a:solidFill>
                <a:latin typeface="Verdana"/>
                <a:cs typeface="Verdana"/>
              </a:rPr>
              <a:t>υπό </a:t>
            </a:r>
            <a:r>
              <a:rPr sz="2000" dirty="0">
                <a:solidFill>
                  <a:srgbClr val="001F5F"/>
                </a:solidFill>
                <a:latin typeface="Verdana"/>
                <a:cs typeface="Verdana"/>
              </a:rPr>
              <a:t>τη διεύθυνση του Jose Benito </a:t>
            </a:r>
            <a:r>
              <a:rPr sz="2000" spc="-5" dirty="0">
                <a:solidFill>
                  <a:srgbClr val="001F5F"/>
                </a:solidFill>
                <a:latin typeface="Verdana"/>
                <a:cs typeface="Verdana"/>
              </a:rPr>
              <a:t>Gonzalez</a:t>
            </a:r>
            <a:r>
              <a:rPr sz="2000" spc="-120" dirty="0">
                <a:solidFill>
                  <a:srgbClr val="001F5F"/>
                </a:solidFill>
                <a:latin typeface="Verdana"/>
                <a:cs typeface="Verdana"/>
              </a:rPr>
              <a:t> </a:t>
            </a:r>
            <a:r>
              <a:rPr sz="2000" spc="-5" dirty="0">
                <a:solidFill>
                  <a:srgbClr val="001F5F"/>
                </a:solidFill>
                <a:latin typeface="Verdana"/>
                <a:cs typeface="Verdana"/>
              </a:rPr>
              <a:t>Lopez,</a:t>
            </a:r>
            <a:endParaRPr sz="2000">
              <a:latin typeface="Verdana"/>
              <a:cs typeface="Verdana"/>
            </a:endParaRPr>
          </a:p>
          <a:p>
            <a:pPr marL="12700">
              <a:lnSpc>
                <a:spcPct val="100000"/>
              </a:lnSpc>
              <a:spcBef>
                <a:spcPts val="925"/>
              </a:spcBef>
            </a:pPr>
            <a:r>
              <a:rPr sz="2000" dirty="0">
                <a:solidFill>
                  <a:srgbClr val="001F5F"/>
                </a:solidFill>
                <a:latin typeface="Verdana"/>
                <a:cs typeface="Verdana"/>
              </a:rPr>
              <a:t>ο </a:t>
            </a:r>
            <a:r>
              <a:rPr sz="2000" spc="-5" dirty="0">
                <a:solidFill>
                  <a:srgbClr val="001F5F"/>
                </a:solidFill>
                <a:latin typeface="Verdana"/>
                <a:cs typeface="Verdana"/>
              </a:rPr>
              <a:t>οποίος είναι υπεύθυνος </a:t>
            </a:r>
            <a:r>
              <a:rPr sz="2000" dirty="0">
                <a:solidFill>
                  <a:srgbClr val="001F5F"/>
                </a:solidFill>
                <a:latin typeface="Verdana"/>
                <a:cs typeface="Verdana"/>
              </a:rPr>
              <a:t>για </a:t>
            </a:r>
            <a:r>
              <a:rPr sz="2000" spc="-5" dirty="0">
                <a:solidFill>
                  <a:srgbClr val="001F5F"/>
                </a:solidFill>
                <a:latin typeface="Verdana"/>
                <a:cs typeface="Verdana"/>
              </a:rPr>
              <a:t>τη </a:t>
            </a:r>
            <a:r>
              <a:rPr sz="2000" dirty="0">
                <a:solidFill>
                  <a:srgbClr val="001F5F"/>
                </a:solidFill>
                <a:latin typeface="Verdana"/>
                <a:cs typeface="Verdana"/>
              </a:rPr>
              <a:t>λειτουργία υπηρεσιών </a:t>
            </a:r>
            <a:r>
              <a:rPr sz="2000" spc="-5" dirty="0">
                <a:solidFill>
                  <a:srgbClr val="001F5F"/>
                </a:solidFill>
                <a:latin typeface="Verdana"/>
                <a:cs typeface="Verdana"/>
              </a:rPr>
              <a:t>όπως οι</a:t>
            </a:r>
            <a:r>
              <a:rPr sz="2000" spc="-45" dirty="0">
                <a:solidFill>
                  <a:srgbClr val="001F5F"/>
                </a:solidFill>
                <a:latin typeface="Verdana"/>
                <a:cs typeface="Verdana"/>
              </a:rPr>
              <a:t> </a:t>
            </a:r>
            <a:r>
              <a:rPr sz="2000" dirty="0">
                <a:solidFill>
                  <a:srgbClr val="001F5F"/>
                </a:solidFill>
                <a:latin typeface="Verdana"/>
                <a:cs typeface="Verdana"/>
              </a:rPr>
              <a:t>CERN</a:t>
            </a:r>
            <a:endParaRPr sz="2000">
              <a:latin typeface="Verdana"/>
              <a:cs typeface="Verdana"/>
            </a:endParaRPr>
          </a:p>
          <a:p>
            <a:pPr marR="200025" algn="ctr">
              <a:lnSpc>
                <a:spcPct val="100000"/>
              </a:lnSpc>
              <a:spcBef>
                <a:spcPts val="910"/>
              </a:spcBef>
            </a:pPr>
            <a:r>
              <a:rPr sz="2000" dirty="0">
                <a:solidFill>
                  <a:srgbClr val="001F5F"/>
                </a:solidFill>
                <a:latin typeface="Verdana"/>
                <a:cs typeface="Verdana"/>
              </a:rPr>
              <a:t>Document </a:t>
            </a:r>
            <a:r>
              <a:rPr sz="2000" spc="-45" dirty="0">
                <a:solidFill>
                  <a:srgbClr val="001F5F"/>
                </a:solidFill>
                <a:latin typeface="Verdana"/>
                <a:cs typeface="Verdana"/>
              </a:rPr>
              <a:t>Server, </a:t>
            </a:r>
            <a:r>
              <a:rPr sz="2000" dirty="0">
                <a:solidFill>
                  <a:srgbClr val="001F5F"/>
                </a:solidFill>
                <a:latin typeface="Verdana"/>
                <a:cs typeface="Verdana"/>
              </a:rPr>
              <a:t>CERN </a:t>
            </a:r>
            <a:r>
              <a:rPr sz="2000" spc="-5" dirty="0">
                <a:solidFill>
                  <a:srgbClr val="001F5F"/>
                </a:solidFill>
                <a:latin typeface="Verdana"/>
                <a:cs typeface="Verdana"/>
              </a:rPr>
              <a:t>Open Data </a:t>
            </a:r>
            <a:r>
              <a:rPr sz="2000" dirty="0">
                <a:solidFill>
                  <a:srgbClr val="001F5F"/>
                </a:solidFill>
                <a:latin typeface="Verdana"/>
                <a:cs typeface="Verdana"/>
              </a:rPr>
              <a:t>και CERN Analysis</a:t>
            </a:r>
            <a:r>
              <a:rPr sz="2000" spc="-114" dirty="0">
                <a:solidFill>
                  <a:srgbClr val="001F5F"/>
                </a:solidFill>
                <a:latin typeface="Verdana"/>
                <a:cs typeface="Verdana"/>
              </a:rPr>
              <a:t> </a:t>
            </a:r>
            <a:r>
              <a:rPr sz="2000" spc="-5" dirty="0">
                <a:solidFill>
                  <a:srgbClr val="001F5F"/>
                </a:solidFill>
                <a:latin typeface="Verdana"/>
                <a:cs typeface="Verdana"/>
              </a:rPr>
              <a:t>Preservation.</a:t>
            </a:r>
            <a:endParaRPr sz="2000">
              <a:latin typeface="Verdana"/>
              <a:cs typeface="Verdana"/>
            </a:endParaRPr>
          </a:p>
          <a:p>
            <a:pPr marR="5080" algn="r">
              <a:lnSpc>
                <a:spcPct val="100000"/>
              </a:lnSpc>
              <a:spcBef>
                <a:spcPts val="370"/>
              </a:spcBef>
            </a:pPr>
            <a:r>
              <a:rPr sz="1400" spc="5" dirty="0">
                <a:latin typeface="Times New Roman"/>
                <a:cs typeface="Times New Roman"/>
              </a:rPr>
              <a:t>18</a:t>
            </a:r>
            <a:endParaRPr sz="1400">
              <a:latin typeface="Times New Roman"/>
              <a:cs typeface="Times New Roman"/>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384918" y="5148173"/>
            <a:ext cx="205740" cy="239395"/>
          </a:xfrm>
          <a:prstGeom prst="rect">
            <a:avLst/>
          </a:prstGeom>
        </p:spPr>
        <p:txBody>
          <a:bodyPr vert="horz" wrap="square" lIns="0" tIns="12700" rIns="0" bIns="0" rtlCol="0">
            <a:spAutoFit/>
          </a:bodyPr>
          <a:lstStyle/>
          <a:p>
            <a:pPr marL="12700">
              <a:lnSpc>
                <a:spcPct val="100000"/>
              </a:lnSpc>
              <a:spcBef>
                <a:spcPts val="100"/>
              </a:spcBef>
            </a:pPr>
            <a:r>
              <a:rPr sz="1400" spc="5" dirty="0">
                <a:latin typeface="Times New Roman"/>
                <a:cs typeface="Times New Roman"/>
              </a:rPr>
              <a:t>19</a:t>
            </a:r>
            <a:endParaRPr sz="1400">
              <a:latin typeface="Times New Roman"/>
              <a:cs typeface="Times New Roman"/>
            </a:endParaRPr>
          </a:p>
        </p:txBody>
      </p:sp>
      <p:sp>
        <p:nvSpPr>
          <p:cNvPr id="3" name="object 3"/>
          <p:cNvSpPr txBox="1">
            <a:spLocks noGrp="1"/>
          </p:cNvSpPr>
          <p:nvPr>
            <p:ph type="title"/>
          </p:nvPr>
        </p:nvSpPr>
        <p:spPr>
          <a:xfrm>
            <a:off x="778255" y="0"/>
            <a:ext cx="8160384" cy="1002030"/>
          </a:xfrm>
          <a:prstGeom prst="rect">
            <a:avLst/>
          </a:prstGeom>
        </p:spPr>
        <p:txBody>
          <a:bodyPr vert="horz" wrap="square" lIns="0" tIns="13335" rIns="0" bIns="0" rtlCol="0">
            <a:spAutoFit/>
          </a:bodyPr>
          <a:lstStyle/>
          <a:p>
            <a:pPr marL="12700" marR="5080" indent="2220595">
              <a:lnSpc>
                <a:spcPct val="100000"/>
              </a:lnSpc>
              <a:spcBef>
                <a:spcPts val="105"/>
              </a:spcBef>
            </a:pPr>
            <a:r>
              <a:rPr sz="3200" dirty="0"/>
              <a:t>Ανοικτό Λογισμικό  </a:t>
            </a:r>
            <a:r>
              <a:rPr sz="3200" spc="-5" dirty="0"/>
              <a:t>Πλατφόρμες Ηλεκτρονικής</a:t>
            </a:r>
            <a:r>
              <a:rPr sz="3200" spc="-55" dirty="0"/>
              <a:t> </a:t>
            </a:r>
            <a:r>
              <a:rPr sz="3200" spc="-5" dirty="0"/>
              <a:t>Δημοσίευσης</a:t>
            </a:r>
            <a:endParaRPr sz="3200"/>
          </a:p>
        </p:txBody>
      </p:sp>
      <p:sp>
        <p:nvSpPr>
          <p:cNvPr id="4" name="object 4"/>
          <p:cNvSpPr txBox="1"/>
          <p:nvPr/>
        </p:nvSpPr>
        <p:spPr>
          <a:xfrm>
            <a:off x="75082" y="827023"/>
            <a:ext cx="7192009" cy="299720"/>
          </a:xfrm>
          <a:prstGeom prst="rect">
            <a:avLst/>
          </a:prstGeom>
        </p:spPr>
        <p:txBody>
          <a:bodyPr vert="horz" wrap="square" lIns="0" tIns="12700" rIns="0" bIns="0" rtlCol="0">
            <a:spAutoFit/>
          </a:bodyPr>
          <a:lstStyle/>
          <a:p>
            <a:pPr marL="12700">
              <a:lnSpc>
                <a:spcPct val="100000"/>
              </a:lnSpc>
              <a:spcBef>
                <a:spcPts val="100"/>
              </a:spcBef>
            </a:pPr>
            <a:r>
              <a:rPr sz="1800" spc="-5" dirty="0">
                <a:solidFill>
                  <a:srgbClr val="001F5F"/>
                </a:solidFill>
                <a:latin typeface="Verdana"/>
                <a:cs typeface="Verdana"/>
              </a:rPr>
              <a:t>Εκτός από τον </a:t>
            </a:r>
            <a:r>
              <a:rPr sz="1800" spc="-15" dirty="0">
                <a:solidFill>
                  <a:srgbClr val="001F5F"/>
                </a:solidFill>
                <a:latin typeface="Verdana"/>
                <a:cs typeface="Verdana"/>
              </a:rPr>
              <a:t>Zenodo </a:t>
            </a:r>
            <a:r>
              <a:rPr sz="1800" dirty="0">
                <a:solidFill>
                  <a:srgbClr val="001F5F"/>
                </a:solidFill>
                <a:latin typeface="Verdana"/>
                <a:cs typeface="Verdana"/>
              </a:rPr>
              <a:t>και </a:t>
            </a:r>
            <a:r>
              <a:rPr sz="1800" spc="-5" dirty="0">
                <a:solidFill>
                  <a:srgbClr val="001F5F"/>
                </a:solidFill>
                <a:latin typeface="Verdana"/>
                <a:cs typeface="Verdana"/>
              </a:rPr>
              <a:t>το Invenio άλλες γνωστές</a:t>
            </a:r>
            <a:r>
              <a:rPr sz="1800" spc="20" dirty="0">
                <a:solidFill>
                  <a:srgbClr val="001F5F"/>
                </a:solidFill>
                <a:latin typeface="Verdana"/>
                <a:cs typeface="Verdana"/>
              </a:rPr>
              <a:t> </a:t>
            </a:r>
            <a:r>
              <a:rPr sz="1800" dirty="0">
                <a:solidFill>
                  <a:srgbClr val="001F5F"/>
                </a:solidFill>
                <a:latin typeface="Verdana"/>
                <a:cs typeface="Verdana"/>
              </a:rPr>
              <a:t>ψηφιακές</a:t>
            </a:r>
            <a:endParaRPr sz="1800">
              <a:latin typeface="Verdana"/>
              <a:cs typeface="Verdana"/>
            </a:endParaRPr>
          </a:p>
        </p:txBody>
      </p:sp>
      <p:sp>
        <p:nvSpPr>
          <p:cNvPr id="5" name="object 5"/>
          <p:cNvSpPr txBox="1"/>
          <p:nvPr/>
        </p:nvSpPr>
        <p:spPr>
          <a:xfrm>
            <a:off x="75082" y="1102207"/>
            <a:ext cx="8468995" cy="4395470"/>
          </a:xfrm>
          <a:prstGeom prst="rect">
            <a:avLst/>
          </a:prstGeom>
        </p:spPr>
        <p:txBody>
          <a:bodyPr vert="horz" wrap="square" lIns="0" tIns="12065" rIns="0" bIns="0" rtlCol="0">
            <a:spAutoFit/>
          </a:bodyPr>
          <a:lstStyle/>
          <a:p>
            <a:pPr marL="12700" marR="243204" indent="80645">
              <a:lnSpc>
                <a:spcPct val="144800"/>
              </a:lnSpc>
              <a:spcBef>
                <a:spcPts val="95"/>
              </a:spcBef>
            </a:pPr>
            <a:r>
              <a:rPr sz="1800" dirty="0">
                <a:solidFill>
                  <a:srgbClr val="001F5F"/>
                </a:solidFill>
                <a:latin typeface="Verdana"/>
                <a:cs typeface="Verdana"/>
              </a:rPr>
              <a:t>βιβλιοθήκες </a:t>
            </a:r>
            <a:r>
              <a:rPr sz="1800" spc="-5" dirty="0">
                <a:solidFill>
                  <a:srgbClr val="001F5F"/>
                </a:solidFill>
                <a:latin typeface="Verdana"/>
                <a:cs typeface="Verdana"/>
              </a:rPr>
              <a:t>και πλατφόρμες </a:t>
            </a:r>
            <a:r>
              <a:rPr sz="1800" dirty="0">
                <a:solidFill>
                  <a:srgbClr val="001F5F"/>
                </a:solidFill>
                <a:latin typeface="Verdana"/>
                <a:cs typeface="Verdana"/>
              </a:rPr>
              <a:t>ηλεκτρονικής δημοσίευσης </a:t>
            </a:r>
            <a:r>
              <a:rPr sz="1800" spc="-5" dirty="0">
                <a:solidFill>
                  <a:srgbClr val="001F5F"/>
                </a:solidFill>
                <a:latin typeface="Verdana"/>
                <a:cs typeface="Verdana"/>
              </a:rPr>
              <a:t>και </a:t>
            </a:r>
            <a:r>
              <a:rPr sz="1800" dirty="0">
                <a:solidFill>
                  <a:srgbClr val="001F5F"/>
                </a:solidFill>
                <a:latin typeface="Verdana"/>
                <a:cs typeface="Verdana"/>
              </a:rPr>
              <a:t>διαχείρισης  ερευνητικών δεδομένων, </a:t>
            </a:r>
            <a:r>
              <a:rPr sz="1800" spc="-5" dirty="0">
                <a:solidFill>
                  <a:srgbClr val="001F5F"/>
                </a:solidFill>
                <a:latin typeface="Verdana"/>
                <a:cs typeface="Verdana"/>
              </a:rPr>
              <a:t>βασισμένες </a:t>
            </a:r>
            <a:r>
              <a:rPr sz="1800" dirty="0">
                <a:solidFill>
                  <a:srgbClr val="001F5F"/>
                </a:solidFill>
                <a:latin typeface="Verdana"/>
                <a:cs typeface="Verdana"/>
              </a:rPr>
              <a:t>στο </a:t>
            </a:r>
            <a:r>
              <a:rPr sz="1800" b="1" spc="-5" dirty="0">
                <a:solidFill>
                  <a:srgbClr val="001F5F"/>
                </a:solidFill>
                <a:latin typeface="Verdana"/>
                <a:cs typeface="Verdana"/>
              </a:rPr>
              <a:t>ανοικτό λογισμικό </a:t>
            </a:r>
            <a:r>
              <a:rPr sz="1800" dirty="0">
                <a:solidFill>
                  <a:srgbClr val="001F5F"/>
                </a:solidFill>
                <a:latin typeface="Verdana"/>
                <a:cs typeface="Verdana"/>
              </a:rPr>
              <a:t>είναι </a:t>
            </a:r>
            <a:r>
              <a:rPr sz="1800" spc="-5" dirty="0">
                <a:solidFill>
                  <a:srgbClr val="001F5F"/>
                </a:solidFill>
                <a:latin typeface="Verdana"/>
                <a:cs typeface="Verdana"/>
              </a:rPr>
              <a:t>οι  DSpace (DSpace </a:t>
            </a:r>
            <a:r>
              <a:rPr sz="1800" spc="-10" dirty="0">
                <a:solidFill>
                  <a:srgbClr val="001F5F"/>
                </a:solidFill>
                <a:latin typeface="Verdana"/>
                <a:cs typeface="Verdana"/>
              </a:rPr>
              <a:t>Foundation DuraSpace),</a:t>
            </a:r>
            <a:endParaRPr sz="1800">
              <a:latin typeface="Verdana"/>
              <a:cs typeface="Verdana"/>
            </a:endParaRPr>
          </a:p>
          <a:p>
            <a:pPr marL="12700">
              <a:lnSpc>
                <a:spcPct val="100000"/>
              </a:lnSpc>
              <a:spcBef>
                <a:spcPts val="975"/>
              </a:spcBef>
            </a:pPr>
            <a:r>
              <a:rPr sz="1800" dirty="0">
                <a:solidFill>
                  <a:srgbClr val="001F5F"/>
                </a:solidFill>
                <a:latin typeface="Verdana"/>
                <a:cs typeface="Verdana"/>
              </a:rPr>
              <a:t>EPrints </a:t>
            </a:r>
            <a:r>
              <a:rPr sz="1800" spc="-5" dirty="0">
                <a:solidFill>
                  <a:srgbClr val="001F5F"/>
                </a:solidFill>
                <a:latin typeface="Verdana"/>
                <a:cs typeface="Verdana"/>
              </a:rPr>
              <a:t>Free</a:t>
            </a:r>
            <a:r>
              <a:rPr sz="1800" spc="-10" dirty="0">
                <a:solidFill>
                  <a:srgbClr val="001F5F"/>
                </a:solidFill>
                <a:latin typeface="Verdana"/>
                <a:cs typeface="Verdana"/>
              </a:rPr>
              <a:t> </a:t>
            </a:r>
            <a:r>
              <a:rPr sz="1800" spc="-5" dirty="0">
                <a:solidFill>
                  <a:srgbClr val="001F5F"/>
                </a:solidFill>
                <a:latin typeface="Verdana"/>
                <a:cs typeface="Verdana"/>
              </a:rPr>
              <a:t>Software,</a:t>
            </a:r>
            <a:endParaRPr sz="1800">
              <a:latin typeface="Verdana"/>
              <a:cs typeface="Verdana"/>
            </a:endParaRPr>
          </a:p>
          <a:p>
            <a:pPr marL="12700">
              <a:lnSpc>
                <a:spcPct val="100000"/>
              </a:lnSpc>
              <a:spcBef>
                <a:spcPts val="960"/>
              </a:spcBef>
            </a:pPr>
            <a:r>
              <a:rPr sz="1800" spc="-20" dirty="0">
                <a:solidFill>
                  <a:srgbClr val="001F5F"/>
                </a:solidFill>
                <a:latin typeface="Verdana"/>
                <a:cs typeface="Verdana"/>
              </a:rPr>
              <a:t>Fedora (Fedora </a:t>
            </a:r>
            <a:r>
              <a:rPr sz="1800" spc="-5" dirty="0">
                <a:solidFill>
                  <a:srgbClr val="001F5F"/>
                </a:solidFill>
                <a:latin typeface="Verdana"/>
                <a:cs typeface="Verdana"/>
              </a:rPr>
              <a:t>Commons</a:t>
            </a:r>
            <a:r>
              <a:rPr sz="1800" spc="70" dirty="0">
                <a:solidFill>
                  <a:srgbClr val="001F5F"/>
                </a:solidFill>
                <a:latin typeface="Verdana"/>
                <a:cs typeface="Verdana"/>
              </a:rPr>
              <a:t> </a:t>
            </a:r>
            <a:r>
              <a:rPr sz="1800" spc="-5" dirty="0">
                <a:solidFill>
                  <a:srgbClr val="001F5F"/>
                </a:solidFill>
                <a:latin typeface="Verdana"/>
                <a:cs typeface="Verdana"/>
              </a:rPr>
              <a:t>DuraSpace),</a:t>
            </a:r>
            <a:endParaRPr sz="1800">
              <a:latin typeface="Verdana"/>
              <a:cs typeface="Verdana"/>
            </a:endParaRPr>
          </a:p>
          <a:p>
            <a:pPr marL="12700" marR="5080">
              <a:lnSpc>
                <a:spcPts val="3130"/>
              </a:lnSpc>
              <a:spcBef>
                <a:spcPts val="270"/>
              </a:spcBef>
            </a:pPr>
            <a:r>
              <a:rPr sz="1800" spc="-5" dirty="0">
                <a:solidFill>
                  <a:srgbClr val="001F5F"/>
                </a:solidFill>
                <a:latin typeface="Verdana"/>
                <a:cs typeface="Verdana"/>
              </a:rPr>
              <a:t>Greenstone (New Zealand </a:t>
            </a:r>
            <a:r>
              <a:rPr sz="1800" dirty="0">
                <a:solidFill>
                  <a:srgbClr val="001F5F"/>
                </a:solidFill>
                <a:latin typeface="Verdana"/>
                <a:cs typeface="Verdana"/>
              </a:rPr>
              <a:t>Digital </a:t>
            </a:r>
            <a:r>
              <a:rPr sz="1800" spc="-5" dirty="0">
                <a:solidFill>
                  <a:srgbClr val="001F5F"/>
                </a:solidFill>
                <a:latin typeface="Verdana"/>
                <a:cs typeface="Verdana"/>
              </a:rPr>
              <a:t>Library </a:t>
            </a:r>
            <a:r>
              <a:rPr sz="1800" dirty="0">
                <a:solidFill>
                  <a:srgbClr val="001F5F"/>
                </a:solidFill>
                <a:latin typeface="Verdana"/>
                <a:cs typeface="Verdana"/>
              </a:rPr>
              <a:t>Project, University of </a:t>
            </a:r>
            <a:r>
              <a:rPr sz="1800" spc="-15" dirty="0">
                <a:solidFill>
                  <a:srgbClr val="001F5F"/>
                </a:solidFill>
                <a:latin typeface="Verdana"/>
                <a:cs typeface="Verdana"/>
              </a:rPr>
              <a:t>Wankato),  </a:t>
            </a:r>
            <a:r>
              <a:rPr sz="1800" spc="-5" dirty="0">
                <a:solidFill>
                  <a:srgbClr val="001F5F"/>
                </a:solidFill>
                <a:latin typeface="Verdana"/>
                <a:cs typeface="Verdana"/>
              </a:rPr>
              <a:t>Islandora (University </a:t>
            </a:r>
            <a:r>
              <a:rPr sz="1800" dirty="0">
                <a:solidFill>
                  <a:srgbClr val="001F5F"/>
                </a:solidFill>
                <a:latin typeface="Verdana"/>
                <a:cs typeface="Verdana"/>
              </a:rPr>
              <a:t>of Prince </a:t>
            </a:r>
            <a:r>
              <a:rPr sz="1800" spc="-5" dirty="0">
                <a:solidFill>
                  <a:srgbClr val="001F5F"/>
                </a:solidFill>
                <a:latin typeface="Verdana"/>
                <a:cs typeface="Verdana"/>
              </a:rPr>
              <a:t>Edward</a:t>
            </a:r>
            <a:r>
              <a:rPr sz="1800" spc="-35" dirty="0">
                <a:solidFill>
                  <a:srgbClr val="001F5F"/>
                </a:solidFill>
                <a:latin typeface="Verdana"/>
                <a:cs typeface="Verdana"/>
              </a:rPr>
              <a:t> </a:t>
            </a:r>
            <a:r>
              <a:rPr sz="1800" spc="-5" dirty="0">
                <a:solidFill>
                  <a:srgbClr val="001F5F"/>
                </a:solidFill>
                <a:latin typeface="Verdana"/>
                <a:cs typeface="Verdana"/>
              </a:rPr>
              <a:t>Island),</a:t>
            </a:r>
            <a:endParaRPr sz="1800">
              <a:latin typeface="Verdana"/>
              <a:cs typeface="Verdana"/>
            </a:endParaRPr>
          </a:p>
          <a:p>
            <a:pPr marL="12700">
              <a:lnSpc>
                <a:spcPct val="100000"/>
              </a:lnSpc>
              <a:spcBef>
                <a:spcPts val="695"/>
              </a:spcBef>
            </a:pPr>
            <a:r>
              <a:rPr sz="1800" spc="-5" dirty="0">
                <a:solidFill>
                  <a:srgbClr val="001F5F"/>
                </a:solidFill>
                <a:latin typeface="Verdana"/>
                <a:cs typeface="Verdana"/>
              </a:rPr>
              <a:t>Omeka (Center </a:t>
            </a:r>
            <a:r>
              <a:rPr sz="1800" dirty="0">
                <a:solidFill>
                  <a:srgbClr val="001F5F"/>
                </a:solidFill>
                <a:latin typeface="Verdana"/>
                <a:cs typeface="Verdana"/>
              </a:rPr>
              <a:t>for History and </a:t>
            </a:r>
            <a:r>
              <a:rPr sz="1800" spc="-5" dirty="0">
                <a:solidFill>
                  <a:srgbClr val="001F5F"/>
                </a:solidFill>
                <a:latin typeface="Verdana"/>
                <a:cs typeface="Verdana"/>
              </a:rPr>
              <a:t>New Media, George Mason</a:t>
            </a:r>
            <a:r>
              <a:rPr sz="1800" spc="15" dirty="0">
                <a:solidFill>
                  <a:srgbClr val="001F5F"/>
                </a:solidFill>
                <a:latin typeface="Verdana"/>
                <a:cs typeface="Verdana"/>
              </a:rPr>
              <a:t> </a:t>
            </a:r>
            <a:r>
              <a:rPr sz="1800" spc="-5" dirty="0">
                <a:solidFill>
                  <a:srgbClr val="001F5F"/>
                </a:solidFill>
                <a:latin typeface="Verdana"/>
                <a:cs typeface="Verdana"/>
              </a:rPr>
              <a:t>University),</a:t>
            </a:r>
            <a:endParaRPr sz="1800">
              <a:latin typeface="Verdana"/>
              <a:cs typeface="Verdana"/>
            </a:endParaRPr>
          </a:p>
          <a:p>
            <a:pPr marL="12700">
              <a:lnSpc>
                <a:spcPct val="100000"/>
              </a:lnSpc>
              <a:spcBef>
                <a:spcPts val="975"/>
              </a:spcBef>
            </a:pPr>
            <a:r>
              <a:rPr sz="1800" spc="-10" dirty="0">
                <a:solidFill>
                  <a:srgbClr val="001F5F"/>
                </a:solidFill>
                <a:latin typeface="Verdana"/>
                <a:cs typeface="Verdana"/>
              </a:rPr>
              <a:t>Dataverse(Harvard</a:t>
            </a:r>
            <a:r>
              <a:rPr sz="1800" spc="-30" dirty="0">
                <a:solidFill>
                  <a:srgbClr val="001F5F"/>
                </a:solidFill>
                <a:latin typeface="Verdana"/>
                <a:cs typeface="Verdana"/>
              </a:rPr>
              <a:t> </a:t>
            </a:r>
            <a:r>
              <a:rPr sz="1800" spc="-5" dirty="0">
                <a:solidFill>
                  <a:srgbClr val="001F5F"/>
                </a:solidFill>
                <a:latin typeface="Verdana"/>
                <a:cs typeface="Verdana"/>
              </a:rPr>
              <a:t>Dataverse),</a:t>
            </a:r>
            <a:endParaRPr sz="1800">
              <a:latin typeface="Verdana"/>
              <a:cs typeface="Verdana"/>
            </a:endParaRPr>
          </a:p>
          <a:p>
            <a:pPr marL="12700">
              <a:lnSpc>
                <a:spcPct val="100000"/>
              </a:lnSpc>
              <a:spcBef>
                <a:spcPts val="975"/>
              </a:spcBef>
            </a:pPr>
            <a:r>
              <a:rPr sz="1800" dirty="0">
                <a:solidFill>
                  <a:srgbClr val="001F5F"/>
                </a:solidFill>
                <a:latin typeface="Verdana"/>
                <a:cs typeface="Verdana"/>
              </a:rPr>
              <a:t>Scalar </a:t>
            </a:r>
            <a:r>
              <a:rPr sz="1800" spc="-5" dirty="0">
                <a:solidFill>
                  <a:srgbClr val="001F5F"/>
                </a:solidFill>
                <a:latin typeface="Verdana"/>
                <a:cs typeface="Verdana"/>
              </a:rPr>
              <a:t>(The </a:t>
            </a:r>
            <a:r>
              <a:rPr sz="1800" dirty="0">
                <a:solidFill>
                  <a:srgbClr val="001F5F"/>
                </a:solidFill>
                <a:latin typeface="Verdana"/>
                <a:cs typeface="Verdana"/>
              </a:rPr>
              <a:t>Alliance for </a:t>
            </a:r>
            <a:r>
              <a:rPr sz="1800" spc="-5" dirty="0">
                <a:solidFill>
                  <a:srgbClr val="001F5F"/>
                </a:solidFill>
                <a:latin typeface="Verdana"/>
                <a:cs typeface="Verdana"/>
              </a:rPr>
              <a:t>Networking </a:t>
            </a:r>
            <a:r>
              <a:rPr sz="1800" dirty="0">
                <a:solidFill>
                  <a:srgbClr val="001F5F"/>
                </a:solidFill>
                <a:latin typeface="Verdana"/>
                <a:cs typeface="Verdana"/>
              </a:rPr>
              <a:t>Visual</a:t>
            </a:r>
            <a:r>
              <a:rPr sz="1800" spc="-60" dirty="0">
                <a:solidFill>
                  <a:srgbClr val="001F5F"/>
                </a:solidFill>
                <a:latin typeface="Verdana"/>
                <a:cs typeface="Verdana"/>
              </a:rPr>
              <a:t> </a:t>
            </a:r>
            <a:r>
              <a:rPr sz="1800" spc="-5" dirty="0">
                <a:solidFill>
                  <a:srgbClr val="001F5F"/>
                </a:solidFill>
                <a:latin typeface="Verdana"/>
                <a:cs typeface="Verdana"/>
              </a:rPr>
              <a:t>Culture)</a:t>
            </a:r>
            <a:endParaRPr sz="1800">
              <a:latin typeface="Verdana"/>
              <a:cs typeface="Verdana"/>
            </a:endParaRPr>
          </a:p>
          <a:p>
            <a:pPr marL="12700">
              <a:lnSpc>
                <a:spcPct val="100000"/>
              </a:lnSpc>
              <a:spcBef>
                <a:spcPts val="960"/>
              </a:spcBef>
            </a:pPr>
            <a:r>
              <a:rPr sz="1800" dirty="0">
                <a:solidFill>
                  <a:srgbClr val="001F5F"/>
                </a:solidFill>
                <a:latin typeface="Verdana"/>
                <a:cs typeface="Verdana"/>
              </a:rPr>
              <a:t>και Ηumanities </a:t>
            </a:r>
            <a:r>
              <a:rPr sz="1800" spc="-5" dirty="0">
                <a:solidFill>
                  <a:srgbClr val="001F5F"/>
                </a:solidFill>
                <a:latin typeface="Verdana"/>
                <a:cs typeface="Verdana"/>
              </a:rPr>
              <a:t>Commons (Modern Language</a:t>
            </a:r>
            <a:r>
              <a:rPr sz="1800" spc="-15" dirty="0">
                <a:solidFill>
                  <a:srgbClr val="001F5F"/>
                </a:solidFill>
                <a:latin typeface="Verdana"/>
                <a:cs typeface="Verdana"/>
              </a:rPr>
              <a:t> </a:t>
            </a:r>
            <a:r>
              <a:rPr sz="1800" dirty="0">
                <a:solidFill>
                  <a:srgbClr val="001F5F"/>
                </a:solidFill>
                <a:latin typeface="Verdana"/>
                <a:cs typeface="Verdana"/>
              </a:rPr>
              <a:t>Association).</a:t>
            </a:r>
            <a:endParaRPr sz="1800">
              <a:latin typeface="Verdana"/>
              <a:cs typeface="Verdan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986910" y="346659"/>
            <a:ext cx="2108200" cy="697230"/>
          </a:xfrm>
          <a:prstGeom prst="rect">
            <a:avLst/>
          </a:prstGeom>
        </p:spPr>
        <p:txBody>
          <a:bodyPr vert="horz" wrap="square" lIns="0" tIns="13335" rIns="0" bIns="0" rtlCol="0">
            <a:spAutoFit/>
          </a:bodyPr>
          <a:lstStyle/>
          <a:p>
            <a:pPr marL="12700">
              <a:lnSpc>
                <a:spcPct val="100000"/>
              </a:lnSpc>
              <a:spcBef>
                <a:spcPts val="105"/>
              </a:spcBef>
            </a:pPr>
            <a:r>
              <a:rPr spc="-140" dirty="0"/>
              <a:t>Z</a:t>
            </a:r>
            <a:r>
              <a:rPr dirty="0"/>
              <a:t>enodo</a:t>
            </a:r>
          </a:p>
        </p:txBody>
      </p:sp>
      <p:sp>
        <p:nvSpPr>
          <p:cNvPr id="4" name="object 4"/>
          <p:cNvSpPr txBox="1"/>
          <p:nvPr/>
        </p:nvSpPr>
        <p:spPr>
          <a:xfrm>
            <a:off x="9462134" y="5167588"/>
            <a:ext cx="140335" cy="222885"/>
          </a:xfrm>
          <a:prstGeom prst="rect">
            <a:avLst/>
          </a:prstGeom>
        </p:spPr>
        <p:txBody>
          <a:bodyPr vert="horz" wrap="square" lIns="0" tIns="0" rIns="0" bIns="0" rtlCol="0">
            <a:spAutoFit/>
          </a:bodyPr>
          <a:lstStyle/>
          <a:p>
            <a:pPr marL="25400">
              <a:lnSpc>
                <a:spcPts val="1630"/>
              </a:lnSpc>
            </a:pPr>
            <a:fld id="{81D60167-4931-47E6-BA6A-407CBD079E47}" type="slidenum">
              <a:rPr sz="1400" dirty="0">
                <a:latin typeface="Times New Roman"/>
                <a:cs typeface="Times New Roman"/>
              </a:rPr>
              <a:t>2</a:t>
            </a:fld>
            <a:endParaRPr sz="1400">
              <a:latin typeface="Times New Roman"/>
              <a:cs typeface="Times New Roman"/>
            </a:endParaRPr>
          </a:p>
        </p:txBody>
      </p:sp>
      <p:sp>
        <p:nvSpPr>
          <p:cNvPr id="3" name="object 3"/>
          <p:cNvSpPr txBox="1">
            <a:spLocks noGrp="1"/>
          </p:cNvSpPr>
          <p:nvPr>
            <p:ph type="body" idx="1"/>
          </p:nvPr>
        </p:nvSpPr>
        <p:spPr>
          <a:prstGeom prst="rect">
            <a:avLst/>
          </a:prstGeom>
        </p:spPr>
        <p:txBody>
          <a:bodyPr vert="horz" wrap="square" lIns="0" tIns="13335" rIns="0" bIns="0" rtlCol="0">
            <a:spAutoFit/>
          </a:bodyPr>
          <a:lstStyle/>
          <a:p>
            <a:pPr marL="12700" marR="5080">
              <a:lnSpc>
                <a:spcPct val="100000"/>
              </a:lnSpc>
              <a:spcBef>
                <a:spcPts val="105"/>
              </a:spcBef>
            </a:pPr>
            <a:r>
              <a:rPr dirty="0"/>
              <a:t>Το </a:t>
            </a:r>
            <a:r>
              <a:rPr spc="-5" dirty="0"/>
              <a:t>ψηφιακό αποθετήριο </a:t>
            </a:r>
            <a:r>
              <a:rPr spc="-15" dirty="0"/>
              <a:t>Zenodo  </a:t>
            </a:r>
            <a:r>
              <a:rPr dirty="0"/>
              <a:t>δημιουργήθηκε με </a:t>
            </a:r>
            <a:r>
              <a:rPr spc="-5" dirty="0"/>
              <a:t>σκοπό την ανοικτή  πρόσβαση στην </a:t>
            </a:r>
            <a:r>
              <a:rPr dirty="0"/>
              <a:t>επιστήμη και </a:t>
            </a:r>
            <a:r>
              <a:rPr spc="-5" dirty="0"/>
              <a:t>τα </a:t>
            </a:r>
            <a:r>
              <a:rPr dirty="0"/>
              <a:t>ερευνητικά  δεδομένα κάθε </a:t>
            </a:r>
            <a:r>
              <a:rPr spc="-5" dirty="0"/>
              <a:t>τύπου και </a:t>
            </a:r>
            <a:r>
              <a:rPr dirty="0"/>
              <a:t>μορφότυπου, </a:t>
            </a:r>
            <a:r>
              <a:rPr spc="-5" dirty="0"/>
              <a:t>από  </a:t>
            </a:r>
            <a:r>
              <a:rPr dirty="0"/>
              <a:t>οποιοδήποτε επιστημονικό</a:t>
            </a:r>
            <a:r>
              <a:rPr spc="-70" dirty="0"/>
              <a:t> </a:t>
            </a:r>
            <a:r>
              <a:rPr spc="-5" dirty="0"/>
              <a:t>πεδίο.</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384918" y="5148173"/>
            <a:ext cx="205740" cy="239395"/>
          </a:xfrm>
          <a:prstGeom prst="rect">
            <a:avLst/>
          </a:prstGeom>
        </p:spPr>
        <p:txBody>
          <a:bodyPr vert="horz" wrap="square" lIns="0" tIns="12700" rIns="0" bIns="0" rtlCol="0">
            <a:spAutoFit/>
          </a:bodyPr>
          <a:lstStyle/>
          <a:p>
            <a:pPr marL="12700">
              <a:lnSpc>
                <a:spcPct val="100000"/>
              </a:lnSpc>
              <a:spcBef>
                <a:spcPts val="100"/>
              </a:spcBef>
            </a:pPr>
            <a:r>
              <a:rPr sz="1400" spc="5" dirty="0">
                <a:latin typeface="Times New Roman"/>
                <a:cs typeface="Times New Roman"/>
              </a:rPr>
              <a:t>20</a:t>
            </a:r>
            <a:endParaRPr sz="1400">
              <a:latin typeface="Times New Roman"/>
              <a:cs typeface="Times New Roman"/>
            </a:endParaRPr>
          </a:p>
        </p:txBody>
      </p:sp>
      <p:sp>
        <p:nvSpPr>
          <p:cNvPr id="3" name="object 3"/>
          <p:cNvSpPr txBox="1">
            <a:spLocks noGrp="1"/>
          </p:cNvSpPr>
          <p:nvPr>
            <p:ph type="title"/>
          </p:nvPr>
        </p:nvSpPr>
        <p:spPr>
          <a:xfrm>
            <a:off x="4233798" y="18033"/>
            <a:ext cx="1611630" cy="696595"/>
          </a:xfrm>
          <a:prstGeom prst="rect">
            <a:avLst/>
          </a:prstGeom>
        </p:spPr>
        <p:txBody>
          <a:bodyPr vert="horz" wrap="square" lIns="0" tIns="13335" rIns="0" bIns="0" rtlCol="0">
            <a:spAutoFit/>
          </a:bodyPr>
          <a:lstStyle/>
          <a:p>
            <a:pPr marL="12700">
              <a:lnSpc>
                <a:spcPct val="100000"/>
              </a:lnSpc>
              <a:spcBef>
                <a:spcPts val="105"/>
              </a:spcBef>
            </a:pPr>
            <a:r>
              <a:rPr dirty="0">
                <a:latin typeface="Arial"/>
                <a:cs typeface="Arial"/>
              </a:rPr>
              <a:t>Sca</a:t>
            </a:r>
            <a:r>
              <a:rPr spc="5" dirty="0">
                <a:latin typeface="Arial"/>
                <a:cs typeface="Arial"/>
              </a:rPr>
              <a:t>l</a:t>
            </a:r>
            <a:r>
              <a:rPr dirty="0">
                <a:latin typeface="Arial"/>
                <a:cs typeface="Arial"/>
              </a:rPr>
              <a:t>ar</a:t>
            </a:r>
          </a:p>
        </p:txBody>
      </p:sp>
      <p:sp>
        <p:nvSpPr>
          <p:cNvPr id="4" name="object 4"/>
          <p:cNvSpPr/>
          <p:nvPr/>
        </p:nvSpPr>
        <p:spPr>
          <a:xfrm>
            <a:off x="661416" y="768095"/>
            <a:ext cx="8060435" cy="3899916"/>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1157427" y="4772050"/>
            <a:ext cx="7411720" cy="826135"/>
          </a:xfrm>
          <a:prstGeom prst="rect">
            <a:avLst/>
          </a:prstGeom>
        </p:spPr>
        <p:txBody>
          <a:bodyPr vert="horz" wrap="square" lIns="0" tIns="31750" rIns="0" bIns="0" rtlCol="0">
            <a:spAutoFit/>
          </a:bodyPr>
          <a:lstStyle/>
          <a:p>
            <a:pPr marL="12700" marR="5080">
              <a:lnSpc>
                <a:spcPts val="2060"/>
              </a:lnSpc>
              <a:spcBef>
                <a:spcPts val="250"/>
              </a:spcBef>
            </a:pPr>
            <a:r>
              <a:rPr sz="1800" spc="-90" dirty="0">
                <a:solidFill>
                  <a:srgbClr val="001F5F"/>
                </a:solidFill>
                <a:latin typeface="Arial"/>
                <a:cs typeface="Arial"/>
              </a:rPr>
              <a:t>Το </a:t>
            </a:r>
            <a:r>
              <a:rPr sz="1800" spc="-5" dirty="0">
                <a:solidFill>
                  <a:srgbClr val="001F5F"/>
                </a:solidFill>
                <a:latin typeface="Arial"/>
                <a:cs typeface="Arial"/>
              </a:rPr>
              <a:t>Scalar </a:t>
            </a:r>
            <a:r>
              <a:rPr sz="1800" dirty="0">
                <a:solidFill>
                  <a:srgbClr val="001F5F"/>
                </a:solidFill>
                <a:latin typeface="Arial"/>
                <a:cs typeface="Arial"/>
              </a:rPr>
              <a:t>είναι </a:t>
            </a:r>
            <a:r>
              <a:rPr sz="1800" spc="-5" dirty="0">
                <a:solidFill>
                  <a:srgbClr val="001F5F"/>
                </a:solidFill>
                <a:latin typeface="Arial"/>
                <a:cs typeface="Arial"/>
              </a:rPr>
              <a:t>μία </a:t>
            </a:r>
            <a:r>
              <a:rPr sz="1800" spc="-10" dirty="0">
                <a:solidFill>
                  <a:srgbClr val="001F5F"/>
                </a:solidFill>
                <a:latin typeface="Arial"/>
                <a:cs typeface="Arial"/>
              </a:rPr>
              <a:t>πλατφόρμα </a:t>
            </a:r>
            <a:r>
              <a:rPr sz="1800" spc="-5" dirty="0">
                <a:solidFill>
                  <a:srgbClr val="001F5F"/>
                </a:solidFill>
                <a:latin typeface="Arial"/>
                <a:cs typeface="Arial"/>
              </a:rPr>
              <a:t>ηλεκτρονικής συγγραφής </a:t>
            </a:r>
            <a:r>
              <a:rPr sz="1800" spc="-10" dirty="0">
                <a:solidFill>
                  <a:srgbClr val="001F5F"/>
                </a:solidFill>
                <a:latin typeface="Arial"/>
                <a:cs typeface="Arial"/>
              </a:rPr>
              <a:t>και </a:t>
            </a:r>
            <a:r>
              <a:rPr sz="1800" spc="-5" dirty="0">
                <a:solidFill>
                  <a:srgbClr val="001F5F"/>
                </a:solidFill>
                <a:latin typeface="Arial"/>
                <a:cs typeface="Arial"/>
              </a:rPr>
              <a:t>δημοσίευσης  ελεύθερου </a:t>
            </a:r>
            <a:r>
              <a:rPr sz="1800" spc="-10" dirty="0">
                <a:solidFill>
                  <a:srgbClr val="001F5F"/>
                </a:solidFill>
                <a:latin typeface="Arial"/>
                <a:cs typeface="Arial"/>
              </a:rPr>
              <a:t>ανοικτού</a:t>
            </a:r>
            <a:r>
              <a:rPr sz="1800" dirty="0">
                <a:solidFill>
                  <a:srgbClr val="001F5F"/>
                </a:solidFill>
                <a:latin typeface="Arial"/>
                <a:cs typeface="Arial"/>
              </a:rPr>
              <a:t> </a:t>
            </a:r>
            <a:r>
              <a:rPr sz="1800" spc="-10" dirty="0">
                <a:solidFill>
                  <a:srgbClr val="001F5F"/>
                </a:solidFill>
                <a:latin typeface="Arial"/>
                <a:cs typeface="Arial"/>
              </a:rPr>
              <a:t>λογισμικού.</a:t>
            </a:r>
            <a:endParaRPr sz="1800">
              <a:latin typeface="Arial"/>
              <a:cs typeface="Arial"/>
            </a:endParaRPr>
          </a:p>
          <a:p>
            <a:pPr marL="12700">
              <a:lnSpc>
                <a:spcPts val="2030"/>
              </a:lnSpc>
            </a:pPr>
            <a:r>
              <a:rPr sz="1800" spc="-10" dirty="0">
                <a:solidFill>
                  <a:srgbClr val="001F5F"/>
                </a:solidFill>
                <a:latin typeface="Arial"/>
                <a:cs typeface="Arial"/>
              </a:rPr>
              <a:t>Πηγή:https://scalar.me/anvc/</a:t>
            </a:r>
            <a:endParaRPr sz="1800">
              <a:latin typeface="Arial"/>
              <a:cs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384918" y="5148173"/>
            <a:ext cx="205740" cy="239395"/>
          </a:xfrm>
          <a:prstGeom prst="rect">
            <a:avLst/>
          </a:prstGeom>
        </p:spPr>
        <p:txBody>
          <a:bodyPr vert="horz" wrap="square" lIns="0" tIns="12700" rIns="0" bIns="0" rtlCol="0">
            <a:spAutoFit/>
          </a:bodyPr>
          <a:lstStyle/>
          <a:p>
            <a:pPr marL="12700">
              <a:lnSpc>
                <a:spcPct val="100000"/>
              </a:lnSpc>
              <a:spcBef>
                <a:spcPts val="100"/>
              </a:spcBef>
            </a:pPr>
            <a:r>
              <a:rPr sz="1400" spc="5" dirty="0">
                <a:latin typeface="Times New Roman"/>
                <a:cs typeface="Times New Roman"/>
              </a:rPr>
              <a:t>21</a:t>
            </a:r>
            <a:endParaRPr sz="1400">
              <a:latin typeface="Times New Roman"/>
              <a:cs typeface="Times New Roman"/>
            </a:endParaRPr>
          </a:p>
        </p:txBody>
      </p:sp>
      <p:sp>
        <p:nvSpPr>
          <p:cNvPr id="3" name="object 3"/>
          <p:cNvSpPr txBox="1">
            <a:spLocks noGrp="1"/>
          </p:cNvSpPr>
          <p:nvPr>
            <p:ph type="title"/>
          </p:nvPr>
        </p:nvSpPr>
        <p:spPr>
          <a:xfrm>
            <a:off x="3752215" y="137286"/>
            <a:ext cx="2574290" cy="696595"/>
          </a:xfrm>
          <a:prstGeom prst="rect">
            <a:avLst/>
          </a:prstGeom>
        </p:spPr>
        <p:txBody>
          <a:bodyPr vert="horz" wrap="square" lIns="0" tIns="13335" rIns="0" bIns="0" rtlCol="0">
            <a:spAutoFit/>
          </a:bodyPr>
          <a:lstStyle/>
          <a:p>
            <a:pPr marL="12700">
              <a:lnSpc>
                <a:spcPct val="100000"/>
              </a:lnSpc>
              <a:spcBef>
                <a:spcPts val="105"/>
              </a:spcBef>
            </a:pPr>
            <a:r>
              <a:rPr dirty="0">
                <a:latin typeface="Arial"/>
                <a:cs typeface="Arial"/>
              </a:rPr>
              <a:t>Dataverse</a:t>
            </a:r>
          </a:p>
        </p:txBody>
      </p:sp>
      <p:sp>
        <p:nvSpPr>
          <p:cNvPr id="4" name="object 4"/>
          <p:cNvSpPr/>
          <p:nvPr/>
        </p:nvSpPr>
        <p:spPr>
          <a:xfrm>
            <a:off x="428244" y="801623"/>
            <a:ext cx="8008620" cy="3875532"/>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77215" y="4843983"/>
            <a:ext cx="8470900" cy="826135"/>
          </a:xfrm>
          <a:prstGeom prst="rect">
            <a:avLst/>
          </a:prstGeom>
        </p:spPr>
        <p:txBody>
          <a:bodyPr vert="horz" wrap="square" lIns="0" tIns="23495" rIns="0" bIns="0" rtlCol="0">
            <a:spAutoFit/>
          </a:bodyPr>
          <a:lstStyle/>
          <a:p>
            <a:pPr marL="12700" marR="5080">
              <a:lnSpc>
                <a:spcPct val="95900"/>
              </a:lnSpc>
              <a:spcBef>
                <a:spcPts val="185"/>
              </a:spcBef>
            </a:pPr>
            <a:r>
              <a:rPr sz="1800" spc="5" dirty="0">
                <a:solidFill>
                  <a:srgbClr val="001F5F"/>
                </a:solidFill>
                <a:latin typeface="Arial"/>
                <a:cs typeface="Arial"/>
              </a:rPr>
              <a:t>Το </a:t>
            </a:r>
            <a:r>
              <a:rPr sz="1800" spc="-5" dirty="0">
                <a:solidFill>
                  <a:srgbClr val="001F5F"/>
                </a:solidFill>
                <a:latin typeface="Arial"/>
                <a:cs typeface="Arial"/>
              </a:rPr>
              <a:t>Dataverse </a:t>
            </a:r>
            <a:r>
              <a:rPr sz="1800" dirty="0">
                <a:solidFill>
                  <a:srgbClr val="001F5F"/>
                </a:solidFill>
                <a:latin typeface="Arial"/>
                <a:cs typeface="Arial"/>
              </a:rPr>
              <a:t>είναι </a:t>
            </a:r>
            <a:r>
              <a:rPr sz="1800" spc="-10" dirty="0">
                <a:solidFill>
                  <a:srgbClr val="001F5F"/>
                </a:solidFill>
                <a:latin typeface="Arial"/>
                <a:cs typeface="Arial"/>
              </a:rPr>
              <a:t>μια </a:t>
            </a:r>
            <a:r>
              <a:rPr sz="1800" spc="-5" dirty="0">
                <a:solidFill>
                  <a:srgbClr val="001F5F"/>
                </a:solidFill>
                <a:latin typeface="Arial"/>
                <a:cs typeface="Arial"/>
              </a:rPr>
              <a:t>διαδικτυακή εφαρμογή </a:t>
            </a:r>
            <a:r>
              <a:rPr sz="1800" spc="-10" dirty="0">
                <a:solidFill>
                  <a:srgbClr val="001F5F"/>
                </a:solidFill>
                <a:latin typeface="Arial"/>
                <a:cs typeface="Arial"/>
              </a:rPr>
              <a:t>ανοικτού </a:t>
            </a:r>
            <a:r>
              <a:rPr sz="1800" spc="-5" dirty="0">
                <a:solidFill>
                  <a:srgbClr val="001F5F"/>
                </a:solidFill>
                <a:latin typeface="Arial"/>
                <a:cs typeface="Arial"/>
              </a:rPr>
              <a:t>κώδικα για την κοινή χρήση,  τη </a:t>
            </a:r>
            <a:r>
              <a:rPr sz="1800" spc="-10" dirty="0">
                <a:solidFill>
                  <a:srgbClr val="001F5F"/>
                </a:solidFill>
                <a:latin typeface="Arial"/>
                <a:cs typeface="Arial"/>
              </a:rPr>
              <a:t>διατήρηση, </a:t>
            </a:r>
            <a:r>
              <a:rPr sz="1800" spc="-5" dirty="0">
                <a:solidFill>
                  <a:srgbClr val="001F5F"/>
                </a:solidFill>
                <a:latin typeface="Arial"/>
                <a:cs typeface="Arial"/>
              </a:rPr>
              <a:t>την </a:t>
            </a:r>
            <a:r>
              <a:rPr sz="1800" spc="-10" dirty="0">
                <a:solidFill>
                  <a:srgbClr val="001F5F"/>
                </a:solidFill>
                <a:latin typeface="Arial"/>
                <a:cs typeface="Arial"/>
              </a:rPr>
              <a:t>δημιουργία βιβλιογραφίας, </a:t>
            </a:r>
            <a:r>
              <a:rPr sz="1800" spc="-5" dirty="0">
                <a:solidFill>
                  <a:srgbClr val="001F5F"/>
                </a:solidFill>
                <a:latin typeface="Arial"/>
                <a:cs typeface="Arial"/>
              </a:rPr>
              <a:t>την </a:t>
            </a:r>
            <a:r>
              <a:rPr sz="1800" dirty="0">
                <a:solidFill>
                  <a:srgbClr val="001F5F"/>
                </a:solidFill>
                <a:latin typeface="Arial"/>
                <a:cs typeface="Arial"/>
              </a:rPr>
              <a:t>εξερεύνηση και </a:t>
            </a:r>
            <a:r>
              <a:rPr sz="1800" spc="-5" dirty="0">
                <a:solidFill>
                  <a:srgbClr val="001F5F"/>
                </a:solidFill>
                <a:latin typeface="Arial"/>
                <a:cs typeface="Arial"/>
              </a:rPr>
              <a:t>την ανάλυση  δεδομένων </a:t>
            </a:r>
            <a:r>
              <a:rPr sz="1800" dirty="0">
                <a:solidFill>
                  <a:srgbClr val="001F5F"/>
                </a:solidFill>
                <a:latin typeface="Arial"/>
                <a:cs typeface="Arial"/>
              </a:rPr>
              <a:t>έρευνας.</a:t>
            </a:r>
            <a:r>
              <a:rPr sz="1800" spc="15" dirty="0">
                <a:solidFill>
                  <a:srgbClr val="001F5F"/>
                </a:solidFill>
                <a:latin typeface="Arial"/>
                <a:cs typeface="Arial"/>
              </a:rPr>
              <a:t> </a:t>
            </a:r>
            <a:r>
              <a:rPr sz="1800" spc="-5" dirty="0">
                <a:solidFill>
                  <a:srgbClr val="001F5F"/>
                </a:solidFill>
                <a:latin typeface="Arial"/>
                <a:cs typeface="Arial"/>
              </a:rPr>
              <a:t>Πηγή:https://dataverse.org/</a:t>
            </a:r>
            <a:endParaRPr sz="1800">
              <a:latin typeface="Arial"/>
              <a:cs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384918" y="5148173"/>
            <a:ext cx="205740" cy="239395"/>
          </a:xfrm>
          <a:prstGeom prst="rect">
            <a:avLst/>
          </a:prstGeom>
        </p:spPr>
        <p:txBody>
          <a:bodyPr vert="horz" wrap="square" lIns="0" tIns="12700" rIns="0" bIns="0" rtlCol="0">
            <a:spAutoFit/>
          </a:bodyPr>
          <a:lstStyle/>
          <a:p>
            <a:pPr marL="12700">
              <a:lnSpc>
                <a:spcPct val="100000"/>
              </a:lnSpc>
              <a:spcBef>
                <a:spcPts val="100"/>
              </a:spcBef>
            </a:pPr>
            <a:r>
              <a:rPr sz="1400" spc="5" dirty="0">
                <a:latin typeface="Times New Roman"/>
                <a:cs typeface="Times New Roman"/>
              </a:rPr>
              <a:t>22</a:t>
            </a:r>
            <a:endParaRPr sz="1400">
              <a:latin typeface="Times New Roman"/>
              <a:cs typeface="Times New Roman"/>
            </a:endParaRPr>
          </a:p>
        </p:txBody>
      </p:sp>
      <p:sp>
        <p:nvSpPr>
          <p:cNvPr id="3" name="object 3"/>
          <p:cNvSpPr txBox="1">
            <a:spLocks noGrp="1"/>
          </p:cNvSpPr>
          <p:nvPr>
            <p:ph type="title"/>
          </p:nvPr>
        </p:nvSpPr>
        <p:spPr>
          <a:xfrm>
            <a:off x="4125214" y="109804"/>
            <a:ext cx="1829435" cy="697230"/>
          </a:xfrm>
          <a:prstGeom prst="rect">
            <a:avLst/>
          </a:prstGeom>
        </p:spPr>
        <p:txBody>
          <a:bodyPr vert="horz" wrap="square" lIns="0" tIns="13335" rIns="0" bIns="0" rtlCol="0">
            <a:spAutoFit/>
          </a:bodyPr>
          <a:lstStyle/>
          <a:p>
            <a:pPr marL="12700">
              <a:lnSpc>
                <a:spcPct val="100000"/>
              </a:lnSpc>
              <a:spcBef>
                <a:spcPts val="105"/>
              </a:spcBef>
            </a:pPr>
            <a:r>
              <a:rPr dirty="0">
                <a:latin typeface="Arial"/>
                <a:cs typeface="Arial"/>
              </a:rPr>
              <a:t>Omeka</a:t>
            </a:r>
          </a:p>
        </p:txBody>
      </p:sp>
      <p:sp>
        <p:nvSpPr>
          <p:cNvPr id="4" name="object 4"/>
          <p:cNvSpPr/>
          <p:nvPr/>
        </p:nvSpPr>
        <p:spPr>
          <a:xfrm>
            <a:off x="856488" y="946403"/>
            <a:ext cx="7580375" cy="3668268"/>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77215" y="4772050"/>
            <a:ext cx="9396095"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001F5F"/>
                </a:solidFill>
                <a:latin typeface="Arial"/>
                <a:cs typeface="Arial"/>
              </a:rPr>
              <a:t>Η </a:t>
            </a:r>
            <a:r>
              <a:rPr sz="1800" spc="-5" dirty="0">
                <a:solidFill>
                  <a:srgbClr val="001F5F"/>
                </a:solidFill>
                <a:latin typeface="Arial"/>
                <a:cs typeface="Arial"/>
              </a:rPr>
              <a:t>Omeka παρέχει πλατφόρμες </a:t>
            </a:r>
            <a:r>
              <a:rPr sz="1800" spc="-10" dirty="0">
                <a:solidFill>
                  <a:srgbClr val="001F5F"/>
                </a:solidFill>
                <a:latin typeface="Arial"/>
                <a:cs typeface="Arial"/>
              </a:rPr>
              <a:t>δημοσίευσης </a:t>
            </a:r>
            <a:r>
              <a:rPr sz="1800" spc="-5" dirty="0">
                <a:solidFill>
                  <a:srgbClr val="001F5F"/>
                </a:solidFill>
                <a:latin typeface="Arial"/>
                <a:cs typeface="Arial"/>
              </a:rPr>
              <a:t>στον ιστό, ανοιχτού κώδικα </a:t>
            </a:r>
            <a:r>
              <a:rPr sz="1800" dirty="0">
                <a:solidFill>
                  <a:srgbClr val="001F5F"/>
                </a:solidFill>
                <a:latin typeface="Arial"/>
                <a:cs typeface="Arial"/>
              </a:rPr>
              <a:t>για </a:t>
            </a:r>
            <a:r>
              <a:rPr sz="1800" spc="-5" dirty="0">
                <a:solidFill>
                  <a:srgbClr val="001F5F"/>
                </a:solidFill>
                <a:latin typeface="Arial"/>
                <a:cs typeface="Arial"/>
              </a:rPr>
              <a:t>την </a:t>
            </a:r>
            <a:r>
              <a:rPr sz="1800" dirty="0">
                <a:solidFill>
                  <a:srgbClr val="001F5F"/>
                </a:solidFill>
                <a:latin typeface="Arial"/>
                <a:cs typeface="Arial"/>
              </a:rPr>
              <a:t>κοινή</a:t>
            </a:r>
            <a:r>
              <a:rPr sz="1800" spc="135" dirty="0">
                <a:solidFill>
                  <a:srgbClr val="001F5F"/>
                </a:solidFill>
                <a:latin typeface="Arial"/>
                <a:cs typeface="Arial"/>
              </a:rPr>
              <a:t> </a:t>
            </a:r>
            <a:r>
              <a:rPr sz="1800" spc="-5" dirty="0">
                <a:solidFill>
                  <a:srgbClr val="001F5F"/>
                </a:solidFill>
                <a:latin typeface="Arial"/>
                <a:cs typeface="Arial"/>
              </a:rPr>
              <a:t>χρήση</a:t>
            </a:r>
            <a:endParaRPr sz="1800">
              <a:latin typeface="Arial"/>
              <a:cs typeface="Arial"/>
            </a:endParaRPr>
          </a:p>
        </p:txBody>
      </p:sp>
      <p:sp>
        <p:nvSpPr>
          <p:cNvPr id="6" name="object 6"/>
          <p:cNvSpPr txBox="1"/>
          <p:nvPr/>
        </p:nvSpPr>
        <p:spPr>
          <a:xfrm>
            <a:off x="77215" y="5034178"/>
            <a:ext cx="9081770" cy="563880"/>
          </a:xfrm>
          <a:prstGeom prst="rect">
            <a:avLst/>
          </a:prstGeom>
        </p:spPr>
        <p:txBody>
          <a:bodyPr vert="horz" wrap="square" lIns="0" tIns="29845" rIns="0" bIns="0" rtlCol="0">
            <a:spAutoFit/>
          </a:bodyPr>
          <a:lstStyle/>
          <a:p>
            <a:pPr marL="12700" marR="5080">
              <a:lnSpc>
                <a:spcPts val="2080"/>
              </a:lnSpc>
              <a:spcBef>
                <a:spcPts val="235"/>
              </a:spcBef>
            </a:pPr>
            <a:r>
              <a:rPr sz="1800" spc="-5" dirty="0">
                <a:solidFill>
                  <a:srgbClr val="001F5F"/>
                </a:solidFill>
                <a:latin typeface="Arial"/>
                <a:cs typeface="Arial"/>
              </a:rPr>
              <a:t>ψηφιακών συλλογών </a:t>
            </a:r>
            <a:r>
              <a:rPr sz="1800" dirty="0">
                <a:solidFill>
                  <a:srgbClr val="001F5F"/>
                </a:solidFill>
                <a:latin typeface="Arial"/>
                <a:cs typeface="Arial"/>
              </a:rPr>
              <a:t>και </a:t>
            </a:r>
            <a:r>
              <a:rPr sz="1800" spc="-5" dirty="0">
                <a:solidFill>
                  <a:srgbClr val="001F5F"/>
                </a:solidFill>
                <a:latin typeface="Arial"/>
                <a:cs typeface="Arial"/>
              </a:rPr>
              <a:t>τη δημιουργία διαδικτυακών εκθεμάτων πλούσιων </a:t>
            </a:r>
            <a:r>
              <a:rPr sz="1800" dirty="0">
                <a:solidFill>
                  <a:srgbClr val="001F5F"/>
                </a:solidFill>
                <a:latin typeface="Arial"/>
                <a:cs typeface="Arial"/>
              </a:rPr>
              <a:t>σε </a:t>
            </a:r>
            <a:r>
              <a:rPr sz="1800" spc="-5" dirty="0">
                <a:solidFill>
                  <a:srgbClr val="001F5F"/>
                </a:solidFill>
                <a:latin typeface="Arial"/>
                <a:cs typeface="Arial"/>
              </a:rPr>
              <a:t>πολυμέσα.  Πηγή:https://omeka.org/</a:t>
            </a:r>
            <a:endParaRPr sz="1800">
              <a:latin typeface="Arial"/>
              <a:cs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384918" y="5148173"/>
            <a:ext cx="205740" cy="239395"/>
          </a:xfrm>
          <a:prstGeom prst="rect">
            <a:avLst/>
          </a:prstGeom>
        </p:spPr>
        <p:txBody>
          <a:bodyPr vert="horz" wrap="square" lIns="0" tIns="12700" rIns="0" bIns="0" rtlCol="0">
            <a:spAutoFit/>
          </a:bodyPr>
          <a:lstStyle/>
          <a:p>
            <a:pPr marL="12700">
              <a:lnSpc>
                <a:spcPct val="100000"/>
              </a:lnSpc>
              <a:spcBef>
                <a:spcPts val="100"/>
              </a:spcBef>
            </a:pPr>
            <a:r>
              <a:rPr sz="1400" spc="5" dirty="0">
                <a:latin typeface="Times New Roman"/>
                <a:cs typeface="Times New Roman"/>
              </a:rPr>
              <a:t>23</a:t>
            </a:r>
            <a:endParaRPr sz="1400">
              <a:latin typeface="Times New Roman"/>
              <a:cs typeface="Times New Roman"/>
            </a:endParaRPr>
          </a:p>
        </p:txBody>
      </p:sp>
      <p:sp>
        <p:nvSpPr>
          <p:cNvPr id="3" name="object 3"/>
          <p:cNvSpPr txBox="1">
            <a:spLocks noGrp="1"/>
          </p:cNvSpPr>
          <p:nvPr>
            <p:ph type="title"/>
          </p:nvPr>
        </p:nvSpPr>
        <p:spPr>
          <a:xfrm>
            <a:off x="1595374" y="120472"/>
            <a:ext cx="6883400" cy="697230"/>
          </a:xfrm>
          <a:prstGeom prst="rect">
            <a:avLst/>
          </a:prstGeom>
        </p:spPr>
        <p:txBody>
          <a:bodyPr vert="horz" wrap="square" lIns="0" tIns="13335" rIns="0" bIns="0" rtlCol="0">
            <a:spAutoFit/>
          </a:bodyPr>
          <a:lstStyle/>
          <a:p>
            <a:pPr marL="12700">
              <a:lnSpc>
                <a:spcPct val="100000"/>
              </a:lnSpc>
              <a:spcBef>
                <a:spcPts val="105"/>
              </a:spcBef>
            </a:pPr>
            <a:r>
              <a:rPr spc="-5" dirty="0"/>
              <a:t>HUMANITIES</a:t>
            </a:r>
            <a:r>
              <a:rPr spc="-60" dirty="0"/>
              <a:t> </a:t>
            </a:r>
            <a:r>
              <a:rPr spc="-5" dirty="0"/>
              <a:t>COMMONS</a:t>
            </a:r>
          </a:p>
        </p:txBody>
      </p:sp>
      <p:sp>
        <p:nvSpPr>
          <p:cNvPr id="4" name="object 4"/>
          <p:cNvSpPr/>
          <p:nvPr/>
        </p:nvSpPr>
        <p:spPr>
          <a:xfrm>
            <a:off x="504444" y="763523"/>
            <a:ext cx="7932420" cy="3838955"/>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77215" y="4784242"/>
            <a:ext cx="8961120" cy="854710"/>
          </a:xfrm>
          <a:prstGeom prst="rect">
            <a:avLst/>
          </a:prstGeom>
        </p:spPr>
        <p:txBody>
          <a:bodyPr vert="horz" wrap="square" lIns="0" tIns="9525" rIns="0" bIns="0" rtlCol="0">
            <a:spAutoFit/>
          </a:bodyPr>
          <a:lstStyle/>
          <a:p>
            <a:pPr marL="12700" marR="5080">
              <a:lnSpc>
                <a:spcPct val="101099"/>
              </a:lnSpc>
              <a:spcBef>
                <a:spcPts val="75"/>
              </a:spcBef>
            </a:pPr>
            <a:r>
              <a:rPr sz="1800" spc="-5" dirty="0">
                <a:solidFill>
                  <a:srgbClr val="001F5F"/>
                </a:solidFill>
                <a:latin typeface="Verdana"/>
                <a:cs typeface="Verdana"/>
              </a:rPr>
              <a:t>Το </a:t>
            </a:r>
            <a:r>
              <a:rPr sz="1800" dirty="0">
                <a:solidFill>
                  <a:srgbClr val="001F5F"/>
                </a:solidFill>
                <a:latin typeface="Verdana"/>
                <a:cs typeface="Verdana"/>
              </a:rPr>
              <a:t>Humanities </a:t>
            </a:r>
            <a:r>
              <a:rPr sz="1800" spc="-5" dirty="0">
                <a:solidFill>
                  <a:srgbClr val="001F5F"/>
                </a:solidFill>
                <a:latin typeface="Verdana"/>
                <a:cs typeface="Verdana"/>
              </a:rPr>
              <a:t>Commons </a:t>
            </a:r>
            <a:r>
              <a:rPr sz="1800" dirty="0">
                <a:solidFill>
                  <a:srgbClr val="001F5F"/>
                </a:solidFill>
                <a:latin typeface="Verdana"/>
                <a:cs typeface="Verdana"/>
              </a:rPr>
              <a:t>είναι ένα </a:t>
            </a:r>
            <a:r>
              <a:rPr sz="1800" spc="-5" dirty="0">
                <a:solidFill>
                  <a:srgbClr val="001F5F"/>
                </a:solidFill>
                <a:latin typeface="Verdana"/>
                <a:cs typeface="Verdana"/>
              </a:rPr>
              <a:t>αξιόπιστο </a:t>
            </a:r>
            <a:r>
              <a:rPr sz="1800" dirty="0">
                <a:solidFill>
                  <a:srgbClr val="001F5F"/>
                </a:solidFill>
                <a:latin typeface="Verdana"/>
                <a:cs typeface="Verdana"/>
              </a:rPr>
              <a:t>μη κερδοσκοπικό δίκτυο για τις  ανθρωπιστικές </a:t>
            </a:r>
            <a:r>
              <a:rPr sz="1800" spc="-5" dirty="0">
                <a:solidFill>
                  <a:srgbClr val="001F5F"/>
                </a:solidFill>
                <a:latin typeface="Verdana"/>
                <a:cs typeface="Verdana"/>
              </a:rPr>
              <a:t>επιστήμες, βασισμένο στο </a:t>
            </a:r>
            <a:r>
              <a:rPr sz="1800" dirty="0">
                <a:solidFill>
                  <a:srgbClr val="001F5F"/>
                </a:solidFill>
                <a:latin typeface="Verdana"/>
                <a:cs typeface="Verdana"/>
              </a:rPr>
              <a:t>ανοικτού κώδικα </a:t>
            </a:r>
            <a:r>
              <a:rPr sz="1800" spc="-5" dirty="0">
                <a:solidFill>
                  <a:srgbClr val="001F5F"/>
                </a:solidFill>
                <a:latin typeface="Verdana"/>
                <a:cs typeface="Verdana"/>
              </a:rPr>
              <a:t>Commons-in-a-Box  project. Πηγή:</a:t>
            </a:r>
            <a:r>
              <a:rPr sz="1800" spc="-10" dirty="0">
                <a:solidFill>
                  <a:srgbClr val="001F5F"/>
                </a:solidFill>
                <a:latin typeface="Verdana"/>
                <a:cs typeface="Verdana"/>
              </a:rPr>
              <a:t> </a:t>
            </a:r>
            <a:r>
              <a:rPr sz="1800" spc="-5" dirty="0">
                <a:solidFill>
                  <a:srgbClr val="001F5F"/>
                </a:solidFill>
                <a:latin typeface="Verdana"/>
                <a:cs typeface="Verdana"/>
              </a:rPr>
              <a:t>https://hcommons.org/</a:t>
            </a:r>
            <a:endParaRPr sz="1800">
              <a:latin typeface="Verdana"/>
              <a:cs typeface="Verdana"/>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21638" y="422274"/>
            <a:ext cx="7235825" cy="696595"/>
          </a:xfrm>
          <a:prstGeom prst="rect">
            <a:avLst/>
          </a:prstGeom>
        </p:spPr>
        <p:txBody>
          <a:bodyPr vert="horz" wrap="square" lIns="0" tIns="13335" rIns="0" bIns="0" rtlCol="0">
            <a:spAutoFit/>
          </a:bodyPr>
          <a:lstStyle/>
          <a:p>
            <a:pPr marL="12700">
              <a:lnSpc>
                <a:spcPct val="100000"/>
              </a:lnSpc>
              <a:spcBef>
                <a:spcPts val="105"/>
              </a:spcBef>
            </a:pPr>
            <a:r>
              <a:rPr spc="-5" dirty="0"/>
              <a:t>Οι </a:t>
            </a:r>
            <a:r>
              <a:rPr dirty="0"/>
              <a:t>κοινότητες </a:t>
            </a:r>
            <a:r>
              <a:rPr spc="-5" dirty="0"/>
              <a:t>του</a:t>
            </a:r>
            <a:r>
              <a:rPr spc="-35" dirty="0"/>
              <a:t> </a:t>
            </a:r>
            <a:r>
              <a:rPr spc="-25" dirty="0"/>
              <a:t>Zenodo</a:t>
            </a:r>
          </a:p>
        </p:txBody>
      </p:sp>
      <p:sp>
        <p:nvSpPr>
          <p:cNvPr id="3" name="object 3"/>
          <p:cNvSpPr txBox="1">
            <a:spLocks noGrp="1"/>
          </p:cNvSpPr>
          <p:nvPr>
            <p:ph type="sldNum" sz="quarter" idx="7"/>
          </p:nvPr>
        </p:nvSpPr>
        <p:spPr>
          <a:prstGeom prst="rect">
            <a:avLst/>
          </a:prstGeom>
        </p:spPr>
        <p:txBody>
          <a:bodyPr vert="horz" wrap="square" lIns="0" tIns="0" rIns="0" bIns="0" rtlCol="0">
            <a:spAutoFit/>
          </a:bodyPr>
          <a:lstStyle/>
          <a:p>
            <a:pPr marL="25400">
              <a:lnSpc>
                <a:spcPts val="1630"/>
              </a:lnSpc>
            </a:pPr>
            <a:fld id="{81D60167-4931-47E6-BA6A-407CBD079E47}" type="slidenum">
              <a:rPr dirty="0"/>
              <a:t>24</a:t>
            </a:fld>
            <a:endParaRP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91744" y="406161"/>
            <a:ext cx="9076055" cy="4509770"/>
          </a:xfrm>
          <a:prstGeom prst="rect">
            <a:avLst/>
          </a:prstGeom>
        </p:spPr>
        <p:txBody>
          <a:bodyPr vert="horz" wrap="square" lIns="0" tIns="140970" rIns="0" bIns="0" rtlCol="0">
            <a:spAutoFit/>
          </a:bodyPr>
          <a:lstStyle/>
          <a:p>
            <a:pPr marL="12700">
              <a:lnSpc>
                <a:spcPct val="100000"/>
              </a:lnSpc>
              <a:spcBef>
                <a:spcPts val="1110"/>
              </a:spcBef>
            </a:pPr>
            <a:r>
              <a:rPr sz="3200" spc="5" dirty="0">
                <a:solidFill>
                  <a:srgbClr val="001F5F"/>
                </a:solidFill>
                <a:latin typeface="Verdana"/>
                <a:cs typeface="Verdana"/>
              </a:rPr>
              <a:t>Ο </a:t>
            </a:r>
            <a:r>
              <a:rPr sz="3200" spc="-20" dirty="0">
                <a:solidFill>
                  <a:srgbClr val="001F5F"/>
                </a:solidFill>
                <a:latin typeface="Verdana"/>
                <a:cs typeface="Verdana"/>
              </a:rPr>
              <a:t>Zenodo </a:t>
            </a:r>
            <a:r>
              <a:rPr sz="3200" dirty="0">
                <a:solidFill>
                  <a:srgbClr val="001F5F"/>
                </a:solidFill>
                <a:latin typeface="Verdana"/>
                <a:cs typeface="Verdana"/>
              </a:rPr>
              <a:t>ξεκίνησε</a:t>
            </a:r>
            <a:r>
              <a:rPr sz="3200" spc="-15" dirty="0">
                <a:solidFill>
                  <a:srgbClr val="001F5F"/>
                </a:solidFill>
                <a:latin typeface="Verdana"/>
                <a:cs typeface="Verdana"/>
              </a:rPr>
              <a:t> </a:t>
            </a:r>
            <a:r>
              <a:rPr sz="3200" spc="-5" dirty="0">
                <a:solidFill>
                  <a:srgbClr val="001F5F"/>
                </a:solidFill>
                <a:latin typeface="Verdana"/>
                <a:cs typeface="Verdana"/>
              </a:rPr>
              <a:t>ως</a:t>
            </a:r>
            <a:endParaRPr sz="3200">
              <a:latin typeface="Verdana"/>
              <a:cs typeface="Verdana"/>
            </a:endParaRPr>
          </a:p>
          <a:p>
            <a:pPr marL="12700" marR="5080">
              <a:lnSpc>
                <a:spcPct val="90000"/>
              </a:lnSpc>
              <a:spcBef>
                <a:spcPts val="1395"/>
              </a:spcBef>
            </a:pPr>
            <a:r>
              <a:rPr sz="3200" dirty="0">
                <a:solidFill>
                  <a:srgbClr val="001F5F"/>
                </a:solidFill>
                <a:latin typeface="Verdana"/>
                <a:cs typeface="Verdana"/>
              </a:rPr>
              <a:t>"μια </a:t>
            </a:r>
            <a:r>
              <a:rPr sz="3200" spc="-5" dirty="0">
                <a:solidFill>
                  <a:srgbClr val="001F5F"/>
                </a:solidFill>
                <a:latin typeface="Verdana"/>
                <a:cs typeface="Verdana"/>
              </a:rPr>
              <a:t>υπηρεσία αποθετηρίων που </a:t>
            </a:r>
            <a:r>
              <a:rPr sz="3200" dirty="0">
                <a:solidFill>
                  <a:srgbClr val="001F5F"/>
                </a:solidFill>
                <a:latin typeface="Verdana"/>
                <a:cs typeface="Verdana"/>
              </a:rPr>
              <a:t>επιτρέπει </a:t>
            </a:r>
            <a:r>
              <a:rPr sz="3200" spc="-5" dirty="0">
                <a:solidFill>
                  <a:srgbClr val="001F5F"/>
                </a:solidFill>
                <a:latin typeface="Verdana"/>
                <a:cs typeface="Verdana"/>
              </a:rPr>
              <a:t>σε  </a:t>
            </a:r>
            <a:r>
              <a:rPr sz="3200" dirty="0">
                <a:solidFill>
                  <a:srgbClr val="001F5F"/>
                </a:solidFill>
                <a:latin typeface="Verdana"/>
                <a:cs typeface="Verdana"/>
              </a:rPr>
              <a:t>ερευνητές, επιστήμονες, </a:t>
            </a:r>
            <a:r>
              <a:rPr sz="3200" spc="-5" dirty="0">
                <a:solidFill>
                  <a:srgbClr val="001F5F"/>
                </a:solidFill>
                <a:latin typeface="Verdana"/>
                <a:cs typeface="Verdana"/>
              </a:rPr>
              <a:t>προγράμματα </a:t>
            </a:r>
            <a:r>
              <a:rPr sz="3200" dirty="0">
                <a:solidFill>
                  <a:srgbClr val="001F5F"/>
                </a:solidFill>
                <a:latin typeface="Verdana"/>
                <a:cs typeface="Verdana"/>
              </a:rPr>
              <a:t>και  </a:t>
            </a:r>
            <a:r>
              <a:rPr sz="3200" spc="-5" dirty="0">
                <a:solidFill>
                  <a:srgbClr val="001F5F"/>
                </a:solidFill>
                <a:latin typeface="Verdana"/>
                <a:cs typeface="Verdana"/>
              </a:rPr>
              <a:t>ιδρύματα </a:t>
            </a:r>
            <a:r>
              <a:rPr sz="3200" dirty="0">
                <a:solidFill>
                  <a:srgbClr val="001F5F"/>
                </a:solidFill>
                <a:latin typeface="Verdana"/>
                <a:cs typeface="Verdana"/>
              </a:rPr>
              <a:t>να μοιράζονται και να  </a:t>
            </a:r>
            <a:r>
              <a:rPr sz="3200" spc="-5" dirty="0">
                <a:solidFill>
                  <a:srgbClr val="001F5F"/>
                </a:solidFill>
                <a:latin typeface="Verdana"/>
                <a:cs typeface="Verdana"/>
              </a:rPr>
              <a:t>παρουσιάζουν </a:t>
            </a:r>
            <a:r>
              <a:rPr sz="3200" dirty="0">
                <a:solidFill>
                  <a:srgbClr val="001F5F"/>
                </a:solidFill>
                <a:latin typeface="Verdana"/>
                <a:cs typeface="Verdana"/>
              </a:rPr>
              <a:t>διεπιστημονικά </a:t>
            </a:r>
            <a:r>
              <a:rPr sz="3200" spc="-5" dirty="0">
                <a:solidFill>
                  <a:srgbClr val="001F5F"/>
                </a:solidFill>
                <a:latin typeface="Verdana"/>
                <a:cs typeface="Verdana"/>
              </a:rPr>
              <a:t>αποτελέσματα  </a:t>
            </a:r>
            <a:r>
              <a:rPr sz="3200" spc="5" dirty="0">
                <a:solidFill>
                  <a:srgbClr val="001F5F"/>
                </a:solidFill>
                <a:latin typeface="Verdana"/>
                <a:cs typeface="Verdana"/>
              </a:rPr>
              <a:t>έρευνας </a:t>
            </a:r>
            <a:r>
              <a:rPr sz="3200" dirty="0">
                <a:solidFill>
                  <a:srgbClr val="001F5F"/>
                </a:solidFill>
                <a:latin typeface="Verdana"/>
                <a:cs typeface="Verdana"/>
              </a:rPr>
              <a:t>(δεδομένα και δημοσιεύσεις) </a:t>
            </a:r>
            <a:r>
              <a:rPr sz="3200" spc="-5" dirty="0">
                <a:solidFill>
                  <a:srgbClr val="001F5F"/>
                </a:solidFill>
                <a:latin typeface="Verdana"/>
                <a:cs typeface="Verdana"/>
              </a:rPr>
              <a:t>που  </a:t>
            </a:r>
            <a:r>
              <a:rPr sz="3200" dirty="0">
                <a:solidFill>
                  <a:srgbClr val="001F5F"/>
                </a:solidFill>
                <a:latin typeface="Verdana"/>
                <a:cs typeface="Verdana"/>
              </a:rPr>
              <a:t>δεν </a:t>
            </a:r>
            <a:r>
              <a:rPr sz="3200" spc="-5" dirty="0">
                <a:solidFill>
                  <a:srgbClr val="001F5F"/>
                </a:solidFill>
                <a:latin typeface="Verdana"/>
                <a:cs typeface="Verdana"/>
              </a:rPr>
              <a:t>αποτελούν </a:t>
            </a:r>
            <a:r>
              <a:rPr sz="3200" dirty="0">
                <a:solidFill>
                  <a:srgbClr val="001F5F"/>
                </a:solidFill>
                <a:latin typeface="Verdana"/>
                <a:cs typeface="Verdana"/>
              </a:rPr>
              <a:t>μέρος </a:t>
            </a:r>
            <a:r>
              <a:rPr sz="3200" spc="-5" dirty="0">
                <a:solidFill>
                  <a:srgbClr val="001F5F"/>
                </a:solidFill>
                <a:latin typeface="Verdana"/>
                <a:cs typeface="Verdana"/>
              </a:rPr>
              <a:t>των υπαρχόντων  </a:t>
            </a:r>
            <a:r>
              <a:rPr sz="3200" dirty="0">
                <a:solidFill>
                  <a:srgbClr val="001F5F"/>
                </a:solidFill>
                <a:latin typeface="Verdana"/>
                <a:cs typeface="Verdana"/>
              </a:rPr>
              <a:t>ιδρυματικών και θεματικών</a:t>
            </a:r>
            <a:r>
              <a:rPr sz="3200" spc="-55" dirty="0">
                <a:solidFill>
                  <a:srgbClr val="001F5F"/>
                </a:solidFill>
                <a:latin typeface="Verdana"/>
                <a:cs typeface="Verdana"/>
              </a:rPr>
              <a:t> </a:t>
            </a:r>
            <a:r>
              <a:rPr sz="3200" spc="-5" dirty="0">
                <a:solidFill>
                  <a:srgbClr val="001F5F"/>
                </a:solidFill>
                <a:latin typeface="Verdana"/>
                <a:cs typeface="Verdana"/>
              </a:rPr>
              <a:t>αποθετηρίων"</a:t>
            </a:r>
            <a:endParaRPr sz="3200">
              <a:latin typeface="Verdana"/>
              <a:cs typeface="Verdana"/>
            </a:endParaRPr>
          </a:p>
          <a:p>
            <a:pPr marL="12700">
              <a:lnSpc>
                <a:spcPct val="100000"/>
              </a:lnSpc>
              <a:spcBef>
                <a:spcPts val="1019"/>
              </a:spcBef>
            </a:pPr>
            <a:r>
              <a:rPr sz="3200" spc="-5" dirty="0">
                <a:solidFill>
                  <a:srgbClr val="001F5F"/>
                </a:solidFill>
                <a:latin typeface="Verdana"/>
                <a:cs typeface="Verdana"/>
              </a:rPr>
              <a:t>(Δήλωση </a:t>
            </a:r>
            <a:r>
              <a:rPr sz="3200" dirty="0">
                <a:solidFill>
                  <a:srgbClr val="001F5F"/>
                </a:solidFill>
                <a:latin typeface="Verdana"/>
                <a:cs typeface="Verdana"/>
              </a:rPr>
              <a:t>Αποστολής,</a:t>
            </a:r>
            <a:r>
              <a:rPr sz="3200" spc="-65" dirty="0">
                <a:solidFill>
                  <a:srgbClr val="001F5F"/>
                </a:solidFill>
                <a:latin typeface="Verdana"/>
                <a:cs typeface="Verdana"/>
              </a:rPr>
              <a:t> </a:t>
            </a:r>
            <a:r>
              <a:rPr sz="3200" dirty="0">
                <a:solidFill>
                  <a:srgbClr val="001F5F"/>
                </a:solidFill>
                <a:latin typeface="Verdana"/>
                <a:cs typeface="Verdana"/>
              </a:rPr>
              <a:t>2013)</a:t>
            </a:r>
            <a:endParaRPr sz="3200">
              <a:latin typeface="Verdana"/>
              <a:cs typeface="Verdana"/>
            </a:endParaRPr>
          </a:p>
        </p:txBody>
      </p:sp>
      <p:sp>
        <p:nvSpPr>
          <p:cNvPr id="3" name="object 3"/>
          <p:cNvSpPr txBox="1">
            <a:spLocks noGrp="1"/>
          </p:cNvSpPr>
          <p:nvPr>
            <p:ph type="sldNum" sz="quarter" idx="7"/>
          </p:nvPr>
        </p:nvSpPr>
        <p:spPr>
          <a:prstGeom prst="rect">
            <a:avLst/>
          </a:prstGeom>
        </p:spPr>
        <p:txBody>
          <a:bodyPr vert="horz" wrap="square" lIns="0" tIns="0" rIns="0" bIns="0" rtlCol="0">
            <a:spAutoFit/>
          </a:bodyPr>
          <a:lstStyle/>
          <a:p>
            <a:pPr marL="25400">
              <a:lnSpc>
                <a:spcPts val="1630"/>
              </a:lnSpc>
            </a:pPr>
            <a:fld id="{81D60167-4931-47E6-BA6A-407CBD079E47}" type="slidenum">
              <a:rPr dirty="0"/>
              <a:t>25</a:t>
            </a:fld>
            <a:endParaRP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91439" y="410336"/>
            <a:ext cx="9070975" cy="4598670"/>
          </a:xfrm>
          <a:prstGeom prst="rect">
            <a:avLst/>
          </a:prstGeom>
        </p:spPr>
        <p:txBody>
          <a:bodyPr vert="horz" wrap="square" lIns="0" tIns="12700" rIns="0" bIns="0" rtlCol="0">
            <a:spAutoFit/>
          </a:bodyPr>
          <a:lstStyle/>
          <a:p>
            <a:pPr marL="12700" marR="5080">
              <a:lnSpc>
                <a:spcPct val="100000"/>
              </a:lnSpc>
              <a:spcBef>
                <a:spcPts val="100"/>
              </a:spcBef>
              <a:tabLst>
                <a:tab pos="3246120" algn="l"/>
                <a:tab pos="4406900" algn="l"/>
                <a:tab pos="7075170" algn="l"/>
              </a:tabLst>
            </a:pPr>
            <a:r>
              <a:rPr sz="3000" dirty="0">
                <a:solidFill>
                  <a:srgbClr val="001F5F"/>
                </a:solidFill>
                <a:latin typeface="Verdana"/>
                <a:cs typeface="Verdana"/>
              </a:rPr>
              <a:t>O </a:t>
            </a:r>
            <a:r>
              <a:rPr sz="3000" spc="-15" dirty="0">
                <a:solidFill>
                  <a:srgbClr val="001F5F"/>
                </a:solidFill>
                <a:latin typeface="Verdana"/>
                <a:cs typeface="Verdana"/>
              </a:rPr>
              <a:t>Zenodo </a:t>
            </a:r>
            <a:r>
              <a:rPr sz="3000" spc="-5" dirty="0">
                <a:solidFill>
                  <a:srgbClr val="001F5F"/>
                </a:solidFill>
                <a:latin typeface="Verdana"/>
                <a:cs typeface="Verdana"/>
              </a:rPr>
              <a:t>μέχρι σήμερα (20/09/2019) αποτελεί  </a:t>
            </a:r>
            <a:r>
              <a:rPr sz="3000" dirty="0">
                <a:solidFill>
                  <a:srgbClr val="001F5F"/>
                </a:solidFill>
                <a:latin typeface="Verdana"/>
                <a:cs typeface="Verdana"/>
              </a:rPr>
              <a:t>μία εναλλακτική λύση </a:t>
            </a:r>
            <a:r>
              <a:rPr sz="3000" spc="-5" dirty="0">
                <a:solidFill>
                  <a:srgbClr val="001F5F"/>
                </a:solidFill>
                <a:latin typeface="Verdana"/>
                <a:cs typeface="Verdana"/>
              </a:rPr>
              <a:t>ως προς τις εμπορικές  υπηρεσίες ψηφιακών αποθετηρίων,  </a:t>
            </a:r>
            <a:r>
              <a:rPr sz="3000" dirty="0">
                <a:solidFill>
                  <a:srgbClr val="001F5F"/>
                </a:solidFill>
                <a:latin typeface="Verdana"/>
                <a:cs typeface="Verdana"/>
              </a:rPr>
              <a:t>φιλοξενώντας </a:t>
            </a:r>
            <a:r>
              <a:rPr sz="3000" spc="-5" dirty="0">
                <a:solidFill>
                  <a:srgbClr val="001F5F"/>
                </a:solidFill>
                <a:latin typeface="Verdana"/>
                <a:cs typeface="Verdana"/>
              </a:rPr>
              <a:t>πάνω από </a:t>
            </a:r>
            <a:r>
              <a:rPr sz="3000" dirty="0">
                <a:solidFill>
                  <a:srgbClr val="001F5F"/>
                </a:solidFill>
                <a:latin typeface="Verdana"/>
                <a:cs typeface="Verdana"/>
              </a:rPr>
              <a:t>3500 κοινότητες  </a:t>
            </a:r>
            <a:r>
              <a:rPr sz="3000" spc="-5" dirty="0">
                <a:solidFill>
                  <a:srgbClr val="001F5F"/>
                </a:solidFill>
                <a:latin typeface="Verdana"/>
                <a:cs typeface="Verdana"/>
              </a:rPr>
              <a:t>(communities), </a:t>
            </a:r>
            <a:r>
              <a:rPr sz="3000" dirty="0">
                <a:solidFill>
                  <a:srgbClr val="001F5F"/>
                </a:solidFill>
                <a:latin typeface="Verdana"/>
                <a:cs typeface="Verdana"/>
              </a:rPr>
              <a:t>λογισμικού, </a:t>
            </a:r>
            <a:r>
              <a:rPr sz="3000" spc="-5" dirty="0">
                <a:solidFill>
                  <a:srgbClr val="001F5F"/>
                </a:solidFill>
                <a:latin typeface="Verdana"/>
                <a:cs typeface="Verdana"/>
              </a:rPr>
              <a:t>ερευνητικών  αποτελεσμάτων,	ιδρυματικών αποθετηρίων,  επιστημονικών </a:t>
            </a:r>
            <a:r>
              <a:rPr sz="3000" dirty="0">
                <a:solidFill>
                  <a:srgbClr val="001F5F"/>
                </a:solidFill>
                <a:latin typeface="Verdana"/>
                <a:cs typeface="Verdana"/>
              </a:rPr>
              <a:t>εκδόσεων, </a:t>
            </a:r>
            <a:r>
              <a:rPr sz="3000" spc="-5" dirty="0">
                <a:solidFill>
                  <a:srgbClr val="001F5F"/>
                </a:solidFill>
                <a:latin typeface="Verdana"/>
                <a:cs typeface="Verdana"/>
              </a:rPr>
              <a:t>ανθρωπιστικών  επιστημών, πρακτικών	συνεδρίων,  χρηματοδοτούμενων</a:t>
            </a:r>
            <a:r>
              <a:rPr sz="3000" spc="70" dirty="0">
                <a:solidFill>
                  <a:srgbClr val="001F5F"/>
                </a:solidFill>
                <a:latin typeface="Verdana"/>
                <a:cs typeface="Verdana"/>
              </a:rPr>
              <a:t> </a:t>
            </a:r>
            <a:r>
              <a:rPr sz="3000" spc="-5" dirty="0">
                <a:solidFill>
                  <a:srgbClr val="001F5F"/>
                </a:solidFill>
                <a:latin typeface="Verdana"/>
                <a:cs typeface="Verdana"/>
              </a:rPr>
              <a:t>προγραμμάτων	</a:t>
            </a:r>
            <a:r>
              <a:rPr sz="3000" dirty="0">
                <a:solidFill>
                  <a:srgbClr val="001F5F"/>
                </a:solidFill>
                <a:latin typeface="Verdana"/>
                <a:cs typeface="Verdana"/>
              </a:rPr>
              <a:t>από </a:t>
            </a:r>
            <a:r>
              <a:rPr sz="3000" spc="-5" dirty="0">
                <a:solidFill>
                  <a:srgbClr val="001F5F"/>
                </a:solidFill>
                <a:latin typeface="Verdana"/>
                <a:cs typeface="Verdana"/>
              </a:rPr>
              <a:t>την  Ευρώπη </a:t>
            </a:r>
            <a:r>
              <a:rPr sz="3000" dirty="0">
                <a:solidFill>
                  <a:srgbClr val="001F5F"/>
                </a:solidFill>
                <a:latin typeface="Verdana"/>
                <a:cs typeface="Verdana"/>
              </a:rPr>
              <a:t>και ολόκληρο </a:t>
            </a:r>
            <a:r>
              <a:rPr sz="3000" spc="-5" dirty="0">
                <a:solidFill>
                  <a:srgbClr val="001F5F"/>
                </a:solidFill>
                <a:latin typeface="Verdana"/>
                <a:cs typeface="Verdana"/>
              </a:rPr>
              <a:t>τον</a:t>
            </a:r>
            <a:r>
              <a:rPr sz="3000" dirty="0">
                <a:solidFill>
                  <a:srgbClr val="001F5F"/>
                </a:solidFill>
                <a:latin typeface="Verdana"/>
                <a:cs typeface="Verdana"/>
              </a:rPr>
              <a:t> κόσμο</a:t>
            </a:r>
            <a:endParaRPr sz="3000">
              <a:latin typeface="Verdana"/>
              <a:cs typeface="Verdana"/>
            </a:endParaRPr>
          </a:p>
        </p:txBody>
      </p:sp>
      <p:sp>
        <p:nvSpPr>
          <p:cNvPr id="3" name="object 3"/>
          <p:cNvSpPr txBox="1">
            <a:spLocks noGrp="1"/>
          </p:cNvSpPr>
          <p:nvPr>
            <p:ph type="sldNum" sz="quarter" idx="7"/>
          </p:nvPr>
        </p:nvSpPr>
        <p:spPr>
          <a:prstGeom prst="rect">
            <a:avLst/>
          </a:prstGeom>
        </p:spPr>
        <p:txBody>
          <a:bodyPr vert="horz" wrap="square" lIns="0" tIns="0" rIns="0" bIns="0" rtlCol="0">
            <a:spAutoFit/>
          </a:bodyPr>
          <a:lstStyle/>
          <a:p>
            <a:pPr marL="25400">
              <a:lnSpc>
                <a:spcPts val="1630"/>
              </a:lnSpc>
            </a:pPr>
            <a:fld id="{81D60167-4931-47E6-BA6A-407CBD079E47}" type="slidenum">
              <a:rPr dirty="0"/>
              <a:t>26</a:t>
            </a:fld>
            <a:endParaRP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95680" y="1435353"/>
            <a:ext cx="8576945" cy="3810635"/>
          </a:xfrm>
          <a:prstGeom prst="rect">
            <a:avLst/>
          </a:prstGeom>
        </p:spPr>
        <p:txBody>
          <a:bodyPr vert="horz" wrap="square" lIns="0" tIns="13335" rIns="0" bIns="0" rtlCol="0">
            <a:spAutoFit/>
          </a:bodyPr>
          <a:lstStyle/>
          <a:p>
            <a:pPr marL="12700" marR="65405">
              <a:lnSpc>
                <a:spcPct val="100000"/>
              </a:lnSpc>
              <a:spcBef>
                <a:spcPts val="105"/>
              </a:spcBef>
            </a:pPr>
            <a:r>
              <a:rPr sz="3200" spc="-120" dirty="0">
                <a:solidFill>
                  <a:srgbClr val="001F5F"/>
                </a:solidFill>
                <a:latin typeface="Arial"/>
                <a:cs typeface="Arial"/>
              </a:rPr>
              <a:t>«Το </a:t>
            </a:r>
            <a:r>
              <a:rPr sz="3200" spc="-5" dirty="0">
                <a:solidFill>
                  <a:srgbClr val="001F5F"/>
                </a:solidFill>
                <a:latin typeface="Arial"/>
                <a:cs typeface="Arial"/>
              </a:rPr>
              <a:t>Zenodo </a:t>
            </a:r>
            <a:r>
              <a:rPr sz="3200" dirty="0">
                <a:solidFill>
                  <a:srgbClr val="001F5F"/>
                </a:solidFill>
                <a:latin typeface="Arial"/>
                <a:cs typeface="Arial"/>
              </a:rPr>
              <a:t>είναι ένα </a:t>
            </a:r>
            <a:r>
              <a:rPr sz="3200" spc="-10" dirty="0">
                <a:solidFill>
                  <a:srgbClr val="001F5F"/>
                </a:solidFill>
                <a:latin typeface="Arial"/>
                <a:cs typeface="Arial"/>
              </a:rPr>
              <a:t>αποθετήριο </a:t>
            </a:r>
            <a:r>
              <a:rPr sz="3200" dirty="0">
                <a:solidFill>
                  <a:srgbClr val="001F5F"/>
                </a:solidFill>
                <a:latin typeface="Arial"/>
                <a:cs typeface="Arial"/>
              </a:rPr>
              <a:t>δεδομένων  έρευνας για </a:t>
            </a:r>
            <a:r>
              <a:rPr sz="3200" spc="-5" dirty="0">
                <a:solidFill>
                  <a:srgbClr val="001F5F"/>
                </a:solidFill>
                <a:latin typeface="Arial"/>
                <a:cs typeface="Arial"/>
              </a:rPr>
              <a:t>τη διατήρηση </a:t>
            </a:r>
            <a:r>
              <a:rPr sz="3200" spc="-15" dirty="0">
                <a:solidFill>
                  <a:srgbClr val="001F5F"/>
                </a:solidFill>
                <a:latin typeface="Arial"/>
                <a:cs typeface="Arial"/>
              </a:rPr>
              <a:t>και </a:t>
            </a:r>
            <a:r>
              <a:rPr sz="3200" spc="-5" dirty="0">
                <a:solidFill>
                  <a:srgbClr val="001F5F"/>
                </a:solidFill>
                <a:latin typeface="Arial"/>
                <a:cs typeface="Arial"/>
              </a:rPr>
              <a:t>διάθεση  ερευνητικού, </a:t>
            </a:r>
            <a:r>
              <a:rPr sz="3200" spc="-10" dirty="0">
                <a:solidFill>
                  <a:srgbClr val="001F5F"/>
                </a:solidFill>
                <a:latin typeface="Arial"/>
                <a:cs typeface="Arial"/>
              </a:rPr>
              <a:t>εκπαιδευτικού </a:t>
            </a:r>
            <a:r>
              <a:rPr sz="3200" spc="-15" dirty="0">
                <a:solidFill>
                  <a:srgbClr val="001F5F"/>
                </a:solidFill>
                <a:latin typeface="Arial"/>
                <a:cs typeface="Arial"/>
              </a:rPr>
              <a:t>και </a:t>
            </a:r>
            <a:r>
              <a:rPr sz="3200" spc="-5" dirty="0">
                <a:solidFill>
                  <a:srgbClr val="001F5F"/>
                </a:solidFill>
                <a:latin typeface="Arial"/>
                <a:cs typeface="Arial"/>
              </a:rPr>
              <a:t>πληροφοριακού  </a:t>
            </a:r>
            <a:r>
              <a:rPr sz="3200" spc="-10" dirty="0">
                <a:solidFill>
                  <a:srgbClr val="001F5F"/>
                </a:solidFill>
                <a:latin typeface="Arial"/>
                <a:cs typeface="Arial"/>
              </a:rPr>
              <a:t>περιεχομένου.</a:t>
            </a:r>
            <a:endParaRPr sz="3200">
              <a:latin typeface="Arial"/>
              <a:cs typeface="Arial"/>
            </a:endParaRPr>
          </a:p>
          <a:p>
            <a:pPr marL="12700" marR="5080">
              <a:lnSpc>
                <a:spcPct val="100000"/>
              </a:lnSpc>
            </a:pPr>
            <a:r>
              <a:rPr sz="3200" dirty="0">
                <a:solidFill>
                  <a:srgbClr val="001F5F"/>
                </a:solidFill>
                <a:latin typeface="Arial"/>
                <a:cs typeface="Arial"/>
              </a:rPr>
              <a:t>Η </a:t>
            </a:r>
            <a:r>
              <a:rPr sz="3200" spc="-5" dirty="0">
                <a:solidFill>
                  <a:srgbClr val="001F5F"/>
                </a:solidFill>
                <a:latin typeface="Arial"/>
                <a:cs typeface="Arial"/>
              </a:rPr>
              <a:t>πρόσβαση </a:t>
            </a:r>
            <a:r>
              <a:rPr sz="3200" spc="-20" dirty="0">
                <a:solidFill>
                  <a:srgbClr val="001F5F"/>
                </a:solidFill>
                <a:latin typeface="Arial"/>
                <a:cs typeface="Arial"/>
              </a:rPr>
              <a:t>στο </a:t>
            </a:r>
            <a:r>
              <a:rPr sz="3200" spc="-10" dirty="0">
                <a:solidFill>
                  <a:srgbClr val="001F5F"/>
                </a:solidFill>
                <a:latin typeface="Arial"/>
                <a:cs typeface="Arial"/>
              </a:rPr>
              <a:t>περιεχόμενο </a:t>
            </a:r>
            <a:r>
              <a:rPr sz="3200" spc="-20" dirty="0">
                <a:solidFill>
                  <a:srgbClr val="001F5F"/>
                </a:solidFill>
                <a:latin typeface="Arial"/>
                <a:cs typeface="Arial"/>
              </a:rPr>
              <a:t>του </a:t>
            </a:r>
            <a:r>
              <a:rPr sz="3200" spc="-5" dirty="0">
                <a:solidFill>
                  <a:srgbClr val="001F5F"/>
                </a:solidFill>
                <a:latin typeface="Arial"/>
                <a:cs typeface="Arial"/>
              </a:rPr>
              <a:t>Zenodo </a:t>
            </a:r>
            <a:r>
              <a:rPr sz="3200" dirty="0">
                <a:solidFill>
                  <a:srgbClr val="001F5F"/>
                </a:solidFill>
                <a:latin typeface="Arial"/>
                <a:cs typeface="Arial"/>
              </a:rPr>
              <a:t>είναι  </a:t>
            </a:r>
            <a:r>
              <a:rPr sz="3200" spc="-5" dirty="0">
                <a:solidFill>
                  <a:srgbClr val="001F5F"/>
                </a:solidFill>
                <a:latin typeface="Arial"/>
                <a:cs typeface="Arial"/>
              </a:rPr>
              <a:t>ανοικτή σε</a:t>
            </a:r>
            <a:r>
              <a:rPr sz="3200" spc="-30" dirty="0">
                <a:solidFill>
                  <a:srgbClr val="001F5F"/>
                </a:solidFill>
                <a:latin typeface="Arial"/>
                <a:cs typeface="Arial"/>
              </a:rPr>
              <a:t> </a:t>
            </a:r>
            <a:r>
              <a:rPr sz="3200" spc="-25" dirty="0">
                <a:solidFill>
                  <a:srgbClr val="001F5F"/>
                </a:solidFill>
                <a:latin typeface="Arial"/>
                <a:cs typeface="Arial"/>
              </a:rPr>
              <a:t>όλους,</a:t>
            </a:r>
            <a:endParaRPr sz="3200">
              <a:latin typeface="Arial"/>
              <a:cs typeface="Arial"/>
            </a:endParaRPr>
          </a:p>
          <a:p>
            <a:pPr marL="12700">
              <a:lnSpc>
                <a:spcPct val="100000"/>
              </a:lnSpc>
              <a:spcBef>
                <a:spcPts val="5"/>
              </a:spcBef>
            </a:pPr>
            <a:r>
              <a:rPr sz="3200" spc="-5" dirty="0">
                <a:solidFill>
                  <a:srgbClr val="001F5F"/>
                </a:solidFill>
                <a:latin typeface="Arial"/>
                <a:cs typeface="Arial"/>
              </a:rPr>
              <a:t>μόνο </a:t>
            </a:r>
            <a:r>
              <a:rPr sz="3200" dirty="0">
                <a:solidFill>
                  <a:srgbClr val="001F5F"/>
                </a:solidFill>
                <a:latin typeface="Arial"/>
                <a:cs typeface="Arial"/>
              </a:rPr>
              <a:t>για μη </a:t>
            </a:r>
            <a:r>
              <a:rPr sz="3200" spc="-10" dirty="0">
                <a:solidFill>
                  <a:srgbClr val="001F5F"/>
                </a:solidFill>
                <a:latin typeface="Arial"/>
                <a:cs typeface="Arial"/>
              </a:rPr>
              <a:t>στρατιωτικούς</a:t>
            </a:r>
            <a:r>
              <a:rPr sz="3200" spc="-35" dirty="0">
                <a:solidFill>
                  <a:srgbClr val="001F5F"/>
                </a:solidFill>
                <a:latin typeface="Arial"/>
                <a:cs typeface="Arial"/>
              </a:rPr>
              <a:t> </a:t>
            </a:r>
            <a:r>
              <a:rPr sz="3200" spc="-20" dirty="0">
                <a:solidFill>
                  <a:srgbClr val="001F5F"/>
                </a:solidFill>
                <a:latin typeface="Arial"/>
                <a:cs typeface="Arial"/>
              </a:rPr>
              <a:t>σκοπούς.»</a:t>
            </a:r>
            <a:endParaRPr sz="3200">
              <a:latin typeface="Arial"/>
              <a:cs typeface="Arial"/>
            </a:endParaRPr>
          </a:p>
          <a:p>
            <a:pPr marL="12700">
              <a:lnSpc>
                <a:spcPct val="100000"/>
              </a:lnSpc>
              <a:spcBef>
                <a:spcPts val="30"/>
              </a:spcBef>
            </a:pPr>
            <a:r>
              <a:rPr sz="2400" spc="-5" dirty="0">
                <a:solidFill>
                  <a:srgbClr val="001F5F"/>
                </a:solidFill>
                <a:latin typeface="Arial"/>
                <a:cs typeface="Arial"/>
              </a:rPr>
              <a:t>Πηγή:</a:t>
            </a:r>
            <a:r>
              <a:rPr sz="2400" dirty="0">
                <a:solidFill>
                  <a:srgbClr val="001F5F"/>
                </a:solidFill>
                <a:latin typeface="Arial"/>
                <a:cs typeface="Arial"/>
              </a:rPr>
              <a:t> https://about.zenodo.org/terms/</a:t>
            </a:r>
            <a:endParaRPr sz="2400">
              <a:latin typeface="Arial"/>
              <a:cs typeface="Arial"/>
            </a:endParaRP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25400">
              <a:lnSpc>
                <a:spcPts val="1630"/>
              </a:lnSpc>
            </a:pPr>
            <a:fld id="{81D60167-4931-47E6-BA6A-407CBD079E47}" type="slidenum">
              <a:rPr dirty="0"/>
              <a:t>27</a:t>
            </a:fld>
            <a:endParaRPr dirty="0"/>
          </a:p>
        </p:txBody>
      </p:sp>
      <p:sp>
        <p:nvSpPr>
          <p:cNvPr id="3" name="object 3"/>
          <p:cNvSpPr txBox="1">
            <a:spLocks noGrp="1"/>
          </p:cNvSpPr>
          <p:nvPr>
            <p:ph type="title"/>
          </p:nvPr>
        </p:nvSpPr>
        <p:spPr>
          <a:xfrm>
            <a:off x="1933448" y="254584"/>
            <a:ext cx="6252210" cy="1245235"/>
          </a:xfrm>
          <a:prstGeom prst="rect">
            <a:avLst/>
          </a:prstGeom>
        </p:spPr>
        <p:txBody>
          <a:bodyPr vert="horz" wrap="square" lIns="0" tIns="12065" rIns="0" bIns="0" rtlCol="0">
            <a:spAutoFit/>
          </a:bodyPr>
          <a:lstStyle/>
          <a:p>
            <a:pPr marL="1240790" marR="5080" indent="-1228725">
              <a:lnSpc>
                <a:spcPct val="100000"/>
              </a:lnSpc>
              <a:spcBef>
                <a:spcPts val="95"/>
              </a:spcBef>
            </a:pPr>
            <a:r>
              <a:rPr sz="4000" spc="-10" dirty="0"/>
              <a:t>Πρώτος κανόνας </a:t>
            </a:r>
            <a:r>
              <a:rPr sz="4000" spc="-5" dirty="0"/>
              <a:t>χρήσης  </a:t>
            </a:r>
            <a:r>
              <a:rPr sz="4000" spc="-10" dirty="0"/>
              <a:t>της</a:t>
            </a:r>
            <a:r>
              <a:rPr sz="4000" spc="15" dirty="0"/>
              <a:t> </a:t>
            </a:r>
            <a:r>
              <a:rPr sz="4000" spc="-10" dirty="0"/>
              <a:t>υπηρεσίας</a:t>
            </a:r>
            <a:endParaRPr sz="40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72129" y="346659"/>
            <a:ext cx="3935095" cy="697230"/>
          </a:xfrm>
          <a:prstGeom prst="rect">
            <a:avLst/>
          </a:prstGeom>
        </p:spPr>
        <p:txBody>
          <a:bodyPr vert="horz" wrap="square" lIns="0" tIns="13335" rIns="0" bIns="0" rtlCol="0">
            <a:spAutoFit/>
          </a:bodyPr>
          <a:lstStyle/>
          <a:p>
            <a:pPr marL="12700">
              <a:lnSpc>
                <a:spcPct val="100000"/>
              </a:lnSpc>
              <a:spcBef>
                <a:spcPts val="105"/>
              </a:spcBef>
            </a:pPr>
            <a:r>
              <a:rPr spc="-5" dirty="0"/>
              <a:t>Παραδείγματα</a:t>
            </a: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25400">
              <a:lnSpc>
                <a:spcPts val="1630"/>
              </a:lnSpc>
            </a:pPr>
            <a:fld id="{81D60167-4931-47E6-BA6A-407CBD079E47}" type="slidenum">
              <a:rPr dirty="0"/>
              <a:t>28</a:t>
            </a:fld>
            <a:endParaRPr dirty="0"/>
          </a:p>
        </p:txBody>
      </p:sp>
      <p:sp>
        <p:nvSpPr>
          <p:cNvPr id="3" name="object 3"/>
          <p:cNvSpPr txBox="1">
            <a:spLocks noGrp="1"/>
          </p:cNvSpPr>
          <p:nvPr>
            <p:ph type="body" idx="1"/>
          </p:nvPr>
        </p:nvSpPr>
        <p:spPr>
          <a:prstGeom prst="rect">
            <a:avLst/>
          </a:prstGeom>
        </p:spPr>
        <p:txBody>
          <a:bodyPr vert="horz" wrap="square" lIns="0" tIns="13335" rIns="0" bIns="0" rtlCol="0">
            <a:spAutoFit/>
          </a:bodyPr>
          <a:lstStyle/>
          <a:p>
            <a:pPr marL="12700" marR="5080">
              <a:lnSpc>
                <a:spcPct val="100000"/>
              </a:lnSpc>
              <a:spcBef>
                <a:spcPts val="105"/>
              </a:spcBef>
            </a:pPr>
            <a:r>
              <a:rPr dirty="0"/>
              <a:t>Κάθε κοινότητα </a:t>
            </a:r>
            <a:r>
              <a:rPr spc="-5" dirty="0"/>
              <a:t>αποτελεί </a:t>
            </a:r>
            <a:r>
              <a:rPr dirty="0"/>
              <a:t>ουσιαστικά</a:t>
            </a:r>
            <a:r>
              <a:rPr spc="-90" dirty="0"/>
              <a:t> </a:t>
            </a:r>
            <a:r>
              <a:rPr dirty="0"/>
              <a:t>ένα  ψηφιακό </a:t>
            </a:r>
            <a:r>
              <a:rPr spc="-5" dirty="0"/>
              <a:t>αποθετήριο </a:t>
            </a:r>
            <a:r>
              <a:rPr dirty="0"/>
              <a:t>ή μία ψηφιακή  βιβλιοθήκη, </a:t>
            </a:r>
            <a:r>
              <a:rPr spc="-5" dirty="0"/>
              <a:t>όπως </a:t>
            </a:r>
            <a:r>
              <a:rPr dirty="0"/>
              <a:t>για </a:t>
            </a:r>
            <a:r>
              <a:rPr spc="-5" dirty="0"/>
              <a:t>παράδειγμα </a:t>
            </a:r>
            <a:r>
              <a:rPr dirty="0"/>
              <a:t>οι  κοινότητες που</a:t>
            </a:r>
            <a:r>
              <a:rPr spc="-50" dirty="0"/>
              <a:t> </a:t>
            </a:r>
            <a:r>
              <a:rPr dirty="0"/>
              <a:t>ακολουθούν.</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3335" rIns="0" bIns="0" rtlCol="0">
            <a:spAutoFit/>
          </a:bodyPr>
          <a:lstStyle/>
          <a:p>
            <a:pPr marL="3129280" marR="5080" indent="-2913380">
              <a:lnSpc>
                <a:spcPct val="100000"/>
              </a:lnSpc>
              <a:spcBef>
                <a:spcPts val="105"/>
              </a:spcBef>
            </a:pPr>
            <a:r>
              <a:rPr spc="-5" dirty="0"/>
              <a:t>University </a:t>
            </a:r>
            <a:r>
              <a:rPr dirty="0"/>
              <a:t>of </a:t>
            </a:r>
            <a:r>
              <a:rPr spc="-5" dirty="0"/>
              <a:t>Cambridge </a:t>
            </a:r>
            <a:r>
              <a:rPr spc="-25" dirty="0"/>
              <a:t>Zenodo  </a:t>
            </a:r>
            <a:r>
              <a:rPr spc="-5" dirty="0"/>
              <a:t>Community</a:t>
            </a:r>
          </a:p>
        </p:txBody>
      </p:sp>
      <p:sp>
        <p:nvSpPr>
          <p:cNvPr id="3" name="object 3"/>
          <p:cNvSpPr/>
          <p:nvPr/>
        </p:nvSpPr>
        <p:spPr>
          <a:xfrm>
            <a:off x="1655064" y="1325879"/>
            <a:ext cx="6769608" cy="3288792"/>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869391" y="4787290"/>
            <a:ext cx="7974330" cy="299720"/>
          </a:xfrm>
          <a:prstGeom prst="rect">
            <a:avLst/>
          </a:prstGeom>
        </p:spPr>
        <p:txBody>
          <a:bodyPr vert="horz" wrap="square" lIns="0" tIns="12700" rIns="0" bIns="0" rtlCol="0">
            <a:spAutoFit/>
          </a:bodyPr>
          <a:lstStyle/>
          <a:p>
            <a:pPr marL="12700">
              <a:lnSpc>
                <a:spcPct val="100000"/>
              </a:lnSpc>
              <a:spcBef>
                <a:spcPts val="100"/>
              </a:spcBef>
            </a:pPr>
            <a:r>
              <a:rPr sz="1800" spc="-5" dirty="0">
                <a:solidFill>
                  <a:srgbClr val="001F5F"/>
                </a:solidFill>
                <a:latin typeface="Verdana"/>
                <a:cs typeface="Verdana"/>
              </a:rPr>
              <a:t>Πηγή:https://zenodo.org/communities/cambridge/?page=1&amp;size=20</a:t>
            </a:r>
            <a:endParaRPr sz="1800">
              <a:latin typeface="Verdana"/>
              <a:cs typeface="Verdana"/>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25400">
              <a:lnSpc>
                <a:spcPts val="1630"/>
              </a:lnSpc>
            </a:pPr>
            <a:fld id="{81D60167-4931-47E6-BA6A-407CBD079E47}" type="slidenum">
              <a:rPr dirty="0"/>
              <a:t>29</a:t>
            </a:fld>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91439" y="1311401"/>
            <a:ext cx="9032240" cy="2465070"/>
          </a:xfrm>
          <a:prstGeom prst="rect">
            <a:avLst/>
          </a:prstGeom>
        </p:spPr>
        <p:txBody>
          <a:bodyPr vert="horz" wrap="square" lIns="0" tIns="13335" rIns="0" bIns="0" rtlCol="0">
            <a:spAutoFit/>
          </a:bodyPr>
          <a:lstStyle/>
          <a:p>
            <a:pPr marL="12700" marR="5080">
              <a:lnSpc>
                <a:spcPct val="100000"/>
              </a:lnSpc>
              <a:spcBef>
                <a:spcPts val="105"/>
              </a:spcBef>
            </a:pPr>
            <a:r>
              <a:rPr sz="3200" dirty="0"/>
              <a:t>Η </a:t>
            </a:r>
            <a:r>
              <a:rPr sz="3200" spc="-5" dirty="0"/>
              <a:t>ονομασία του </a:t>
            </a:r>
            <a:r>
              <a:rPr sz="3200" spc="-15" dirty="0"/>
              <a:t>Zenodo </a:t>
            </a:r>
            <a:r>
              <a:rPr sz="3200" spc="-5" dirty="0"/>
              <a:t>προέρχεται από το  </a:t>
            </a:r>
            <a:r>
              <a:rPr sz="3200" dirty="0"/>
              <a:t>όνομα </a:t>
            </a:r>
            <a:r>
              <a:rPr sz="3200" spc="-5" dirty="0"/>
              <a:t>Ζηνόδοτος του πρώτου </a:t>
            </a:r>
            <a:r>
              <a:rPr sz="3200" dirty="0"/>
              <a:t>διευθυντή  </a:t>
            </a:r>
            <a:r>
              <a:rPr sz="3200" spc="-5" dirty="0"/>
              <a:t>της </a:t>
            </a:r>
            <a:r>
              <a:rPr sz="3200" dirty="0"/>
              <a:t>βιβλιοθήκης </a:t>
            </a:r>
            <a:r>
              <a:rPr sz="3200" spc="-5" dirty="0"/>
              <a:t>της </a:t>
            </a:r>
            <a:r>
              <a:rPr sz="3200" dirty="0"/>
              <a:t>Αλεξάνδρειας, και  πρωτοπόρου της επιστημονικής μελέτης</a:t>
            </a:r>
            <a:r>
              <a:rPr sz="3200" spc="-130" dirty="0"/>
              <a:t> </a:t>
            </a:r>
            <a:r>
              <a:rPr sz="3200" spc="-5" dirty="0"/>
              <a:t>των  </a:t>
            </a:r>
            <a:r>
              <a:rPr sz="3200" dirty="0"/>
              <a:t>έργων </a:t>
            </a:r>
            <a:r>
              <a:rPr sz="3200" spc="-5" dirty="0"/>
              <a:t>του</a:t>
            </a:r>
            <a:r>
              <a:rPr sz="3200" spc="-30" dirty="0"/>
              <a:t> </a:t>
            </a:r>
            <a:r>
              <a:rPr sz="3200" spc="-5" dirty="0"/>
              <a:t>Ομήρου.</a:t>
            </a:r>
            <a:endParaRPr sz="3200"/>
          </a:p>
        </p:txBody>
      </p:sp>
      <p:sp>
        <p:nvSpPr>
          <p:cNvPr id="3" name="object 3"/>
          <p:cNvSpPr txBox="1"/>
          <p:nvPr/>
        </p:nvSpPr>
        <p:spPr>
          <a:xfrm>
            <a:off x="9462134" y="5167588"/>
            <a:ext cx="140335" cy="222885"/>
          </a:xfrm>
          <a:prstGeom prst="rect">
            <a:avLst/>
          </a:prstGeom>
        </p:spPr>
        <p:txBody>
          <a:bodyPr vert="horz" wrap="square" lIns="0" tIns="0" rIns="0" bIns="0" rtlCol="0">
            <a:spAutoFit/>
          </a:bodyPr>
          <a:lstStyle/>
          <a:p>
            <a:pPr marL="25400">
              <a:lnSpc>
                <a:spcPts val="1630"/>
              </a:lnSpc>
            </a:pPr>
            <a:fld id="{81D60167-4931-47E6-BA6A-407CBD079E47}" type="slidenum">
              <a:rPr sz="1400" dirty="0">
                <a:latin typeface="Times New Roman"/>
                <a:cs typeface="Times New Roman"/>
              </a:rPr>
              <a:t>3</a:t>
            </a:fld>
            <a:endParaRPr sz="1400">
              <a:latin typeface="Times New Roman"/>
              <a:cs typeface="Times New Roman"/>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45744" y="258571"/>
            <a:ext cx="9396730" cy="696595"/>
          </a:xfrm>
          <a:prstGeom prst="rect">
            <a:avLst/>
          </a:prstGeom>
        </p:spPr>
        <p:txBody>
          <a:bodyPr vert="horz" wrap="square" lIns="0" tIns="13335" rIns="0" bIns="0" rtlCol="0">
            <a:spAutoFit/>
          </a:bodyPr>
          <a:lstStyle/>
          <a:p>
            <a:pPr marL="12700">
              <a:lnSpc>
                <a:spcPct val="100000"/>
              </a:lnSpc>
              <a:spcBef>
                <a:spcPts val="105"/>
              </a:spcBef>
            </a:pPr>
            <a:r>
              <a:rPr spc="-5" dirty="0"/>
              <a:t>Biodiversity Literature</a:t>
            </a:r>
            <a:r>
              <a:rPr spc="-60" dirty="0"/>
              <a:t> </a:t>
            </a:r>
            <a:r>
              <a:rPr spc="-10" dirty="0"/>
              <a:t>Repository</a:t>
            </a:r>
          </a:p>
        </p:txBody>
      </p:sp>
      <p:sp>
        <p:nvSpPr>
          <p:cNvPr id="3" name="object 3"/>
          <p:cNvSpPr/>
          <p:nvPr/>
        </p:nvSpPr>
        <p:spPr>
          <a:xfrm>
            <a:off x="1655064" y="1325879"/>
            <a:ext cx="6769608" cy="3288792"/>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941324" y="4714129"/>
            <a:ext cx="7724775" cy="303530"/>
          </a:xfrm>
          <a:prstGeom prst="rect">
            <a:avLst/>
          </a:prstGeom>
        </p:spPr>
        <p:txBody>
          <a:bodyPr vert="horz" wrap="square" lIns="0" tIns="13970" rIns="0" bIns="0" rtlCol="0">
            <a:spAutoFit/>
          </a:bodyPr>
          <a:lstStyle/>
          <a:p>
            <a:pPr marL="12700">
              <a:lnSpc>
                <a:spcPct val="100000"/>
              </a:lnSpc>
              <a:spcBef>
                <a:spcPts val="110"/>
              </a:spcBef>
            </a:pPr>
            <a:r>
              <a:rPr sz="1800" spc="-5" dirty="0">
                <a:solidFill>
                  <a:srgbClr val="001F5F"/>
                </a:solidFill>
                <a:latin typeface="Verdana"/>
                <a:cs typeface="Verdana"/>
              </a:rPr>
              <a:t>Πηγή:https://zenodo.org/communities/biosyslit/?page=1&amp;size=20</a:t>
            </a:r>
            <a:endParaRPr sz="1800">
              <a:latin typeface="Verdana"/>
              <a:cs typeface="Verdana"/>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25400">
              <a:lnSpc>
                <a:spcPts val="1630"/>
              </a:lnSpc>
            </a:pPr>
            <a:fld id="{81D60167-4931-47E6-BA6A-407CBD079E47}" type="slidenum">
              <a:rPr dirty="0"/>
              <a:t>30</a:t>
            </a:fld>
            <a:endParaRP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46222" y="346659"/>
            <a:ext cx="3988435" cy="697230"/>
          </a:xfrm>
          <a:prstGeom prst="rect">
            <a:avLst/>
          </a:prstGeom>
        </p:spPr>
        <p:txBody>
          <a:bodyPr vert="horz" wrap="square" lIns="0" tIns="13335" rIns="0" bIns="0" rtlCol="0">
            <a:spAutoFit/>
          </a:bodyPr>
          <a:lstStyle/>
          <a:p>
            <a:pPr marL="12700">
              <a:lnSpc>
                <a:spcPct val="100000"/>
              </a:lnSpc>
              <a:spcBef>
                <a:spcPts val="105"/>
              </a:spcBef>
            </a:pPr>
            <a:r>
              <a:rPr dirty="0"/>
              <a:t>CERN</a:t>
            </a:r>
            <a:r>
              <a:rPr spc="-70" dirty="0"/>
              <a:t> </a:t>
            </a:r>
            <a:r>
              <a:rPr dirty="0"/>
              <a:t>openlab</a:t>
            </a:r>
          </a:p>
        </p:txBody>
      </p:sp>
      <p:sp>
        <p:nvSpPr>
          <p:cNvPr id="3" name="object 3"/>
          <p:cNvSpPr/>
          <p:nvPr/>
        </p:nvSpPr>
        <p:spPr>
          <a:xfrm>
            <a:off x="1655064" y="1325879"/>
            <a:ext cx="6769608" cy="3288792"/>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1085494" y="4714129"/>
            <a:ext cx="8174355" cy="303530"/>
          </a:xfrm>
          <a:prstGeom prst="rect">
            <a:avLst/>
          </a:prstGeom>
        </p:spPr>
        <p:txBody>
          <a:bodyPr vert="horz" wrap="square" lIns="0" tIns="13970" rIns="0" bIns="0" rtlCol="0">
            <a:spAutoFit/>
          </a:bodyPr>
          <a:lstStyle/>
          <a:p>
            <a:pPr marL="12700">
              <a:lnSpc>
                <a:spcPct val="100000"/>
              </a:lnSpc>
              <a:spcBef>
                <a:spcPts val="110"/>
              </a:spcBef>
            </a:pPr>
            <a:r>
              <a:rPr sz="1800" spc="-5" dirty="0">
                <a:solidFill>
                  <a:srgbClr val="001F5F"/>
                </a:solidFill>
                <a:latin typeface="Verdana"/>
                <a:cs typeface="Verdana"/>
              </a:rPr>
              <a:t>Πηγή:https://zenodo.org/communities/cernopenlab/?page=1&amp;size=20</a:t>
            </a:r>
            <a:endParaRPr sz="1800">
              <a:latin typeface="Verdana"/>
              <a:cs typeface="Verdana"/>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25400">
              <a:lnSpc>
                <a:spcPts val="1630"/>
              </a:lnSpc>
            </a:pPr>
            <a:fld id="{81D60167-4931-47E6-BA6A-407CBD079E47}" type="slidenum">
              <a:rPr dirty="0"/>
              <a:t>31</a:t>
            </a:fld>
            <a:endParaRP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3335" rIns="0" bIns="0" rtlCol="0">
            <a:spAutoFit/>
          </a:bodyPr>
          <a:lstStyle/>
          <a:p>
            <a:pPr marL="3467735" marR="5080" indent="-2978785">
              <a:lnSpc>
                <a:spcPct val="100000"/>
              </a:lnSpc>
              <a:spcBef>
                <a:spcPts val="105"/>
              </a:spcBef>
            </a:pPr>
            <a:r>
              <a:rPr dirty="0"/>
              <a:t>European </a:t>
            </a:r>
            <a:r>
              <a:rPr spc="-5" dirty="0"/>
              <a:t>Commission </a:t>
            </a:r>
            <a:r>
              <a:rPr dirty="0"/>
              <a:t>Funded  </a:t>
            </a:r>
            <a:r>
              <a:rPr spc="-15" dirty="0"/>
              <a:t>Research</a:t>
            </a:r>
          </a:p>
        </p:txBody>
      </p:sp>
      <p:sp>
        <p:nvSpPr>
          <p:cNvPr id="3" name="object 3"/>
          <p:cNvSpPr/>
          <p:nvPr/>
        </p:nvSpPr>
        <p:spPr>
          <a:xfrm>
            <a:off x="1655064" y="1325879"/>
            <a:ext cx="6769608" cy="3288792"/>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1157427" y="4721771"/>
            <a:ext cx="6702425" cy="281305"/>
          </a:xfrm>
          <a:prstGeom prst="rect">
            <a:avLst/>
          </a:prstGeom>
        </p:spPr>
        <p:txBody>
          <a:bodyPr vert="horz" wrap="square" lIns="0" tIns="0" rIns="0" bIns="0" rtlCol="0">
            <a:spAutoFit/>
          </a:bodyPr>
          <a:lstStyle/>
          <a:p>
            <a:pPr marL="12700">
              <a:lnSpc>
                <a:spcPts val="2090"/>
              </a:lnSpc>
            </a:pPr>
            <a:r>
              <a:rPr sz="1800" spc="-5" dirty="0">
                <a:solidFill>
                  <a:srgbClr val="001F5F"/>
                </a:solidFill>
                <a:latin typeface="Arial"/>
                <a:cs typeface="Arial"/>
              </a:rPr>
              <a:t>Πηγή:https://zenodo.org/communities/ecfunded/?page=1&amp;size=20</a:t>
            </a:r>
            <a:endParaRPr sz="1800">
              <a:latin typeface="Arial"/>
              <a:cs typeface="Arial"/>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25400">
              <a:lnSpc>
                <a:spcPts val="1630"/>
              </a:lnSpc>
            </a:pPr>
            <a:fld id="{81D60167-4931-47E6-BA6A-407CBD079E47}" type="slidenum">
              <a:rPr dirty="0"/>
              <a:t>32</a:t>
            </a:fld>
            <a:endParaRP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22677" y="275031"/>
            <a:ext cx="5835650" cy="697230"/>
          </a:xfrm>
          <a:prstGeom prst="rect">
            <a:avLst/>
          </a:prstGeom>
        </p:spPr>
        <p:txBody>
          <a:bodyPr vert="horz" wrap="square" lIns="0" tIns="13335" rIns="0" bIns="0" rtlCol="0">
            <a:spAutoFit/>
          </a:bodyPr>
          <a:lstStyle/>
          <a:p>
            <a:pPr marL="12700">
              <a:lnSpc>
                <a:spcPct val="100000"/>
              </a:lnSpc>
              <a:spcBef>
                <a:spcPts val="105"/>
              </a:spcBef>
            </a:pPr>
            <a:r>
              <a:rPr spc="-5" dirty="0"/>
              <a:t>Human </a:t>
            </a:r>
            <a:r>
              <a:rPr spc="-15" dirty="0"/>
              <a:t>Brain</a:t>
            </a:r>
            <a:r>
              <a:rPr spc="-60" dirty="0"/>
              <a:t> </a:t>
            </a:r>
            <a:r>
              <a:rPr spc="-5" dirty="0"/>
              <a:t>Project</a:t>
            </a:r>
          </a:p>
        </p:txBody>
      </p:sp>
      <p:sp>
        <p:nvSpPr>
          <p:cNvPr id="3" name="object 3"/>
          <p:cNvSpPr/>
          <p:nvPr/>
        </p:nvSpPr>
        <p:spPr>
          <a:xfrm>
            <a:off x="1655064" y="1325879"/>
            <a:ext cx="6769608" cy="3288792"/>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1624075" y="4728172"/>
            <a:ext cx="6142990" cy="281305"/>
          </a:xfrm>
          <a:prstGeom prst="rect">
            <a:avLst/>
          </a:prstGeom>
        </p:spPr>
        <p:txBody>
          <a:bodyPr vert="horz" wrap="square" lIns="0" tIns="0" rIns="0" bIns="0" rtlCol="0">
            <a:spAutoFit/>
          </a:bodyPr>
          <a:lstStyle/>
          <a:p>
            <a:pPr marL="12700">
              <a:lnSpc>
                <a:spcPts val="2090"/>
              </a:lnSpc>
            </a:pPr>
            <a:r>
              <a:rPr sz="1800" spc="-5" dirty="0">
                <a:solidFill>
                  <a:srgbClr val="001F5F"/>
                </a:solidFill>
                <a:latin typeface="Arial"/>
                <a:cs typeface="Arial"/>
              </a:rPr>
              <a:t>Πηγή:https://zenodo.org/communities/hbp/?page=1&amp;size=20</a:t>
            </a:r>
            <a:endParaRPr sz="1800">
              <a:latin typeface="Arial"/>
              <a:cs typeface="Arial"/>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25400">
              <a:lnSpc>
                <a:spcPts val="1630"/>
              </a:lnSpc>
            </a:pPr>
            <a:fld id="{81D60167-4931-47E6-BA6A-407CBD079E47}" type="slidenum">
              <a:rPr dirty="0"/>
              <a:t>33</a:t>
            </a:fld>
            <a:endParaRP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22450" y="346659"/>
            <a:ext cx="6440170" cy="697230"/>
          </a:xfrm>
          <a:prstGeom prst="rect">
            <a:avLst/>
          </a:prstGeom>
        </p:spPr>
        <p:txBody>
          <a:bodyPr vert="horz" wrap="square" lIns="0" tIns="13335" rIns="0" bIns="0" rtlCol="0">
            <a:spAutoFit/>
          </a:bodyPr>
          <a:lstStyle/>
          <a:p>
            <a:pPr marL="12700">
              <a:lnSpc>
                <a:spcPct val="100000"/>
              </a:lnSpc>
              <a:spcBef>
                <a:spcPts val="105"/>
              </a:spcBef>
            </a:pPr>
            <a:r>
              <a:rPr spc="-10" dirty="0"/>
              <a:t>Palaeontology </a:t>
            </a:r>
            <a:r>
              <a:rPr dirty="0"/>
              <a:t>3D</a:t>
            </a:r>
            <a:r>
              <a:rPr spc="-20" dirty="0"/>
              <a:t> </a:t>
            </a:r>
            <a:r>
              <a:rPr spc="-5" dirty="0"/>
              <a:t>Data</a:t>
            </a:r>
          </a:p>
        </p:txBody>
      </p:sp>
      <p:sp>
        <p:nvSpPr>
          <p:cNvPr id="3" name="object 3"/>
          <p:cNvSpPr/>
          <p:nvPr/>
        </p:nvSpPr>
        <p:spPr>
          <a:xfrm>
            <a:off x="1655064" y="1325879"/>
            <a:ext cx="6769608" cy="3288792"/>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1414399" y="4810773"/>
            <a:ext cx="6702425" cy="281305"/>
          </a:xfrm>
          <a:prstGeom prst="rect">
            <a:avLst/>
          </a:prstGeom>
        </p:spPr>
        <p:txBody>
          <a:bodyPr vert="horz" wrap="square" lIns="0" tIns="0" rIns="0" bIns="0" rtlCol="0">
            <a:spAutoFit/>
          </a:bodyPr>
          <a:lstStyle/>
          <a:p>
            <a:pPr marL="12700">
              <a:lnSpc>
                <a:spcPts val="2090"/>
              </a:lnSpc>
            </a:pPr>
            <a:r>
              <a:rPr sz="1800" spc="-5" dirty="0">
                <a:solidFill>
                  <a:srgbClr val="001F5F"/>
                </a:solidFill>
                <a:latin typeface="Arial"/>
                <a:cs typeface="Arial"/>
              </a:rPr>
              <a:t>Πηγή:https://zenodo.org/communities/palaeo3d/?page=1&amp;size=20</a:t>
            </a:r>
            <a:endParaRPr sz="1800">
              <a:latin typeface="Arial"/>
              <a:cs typeface="Arial"/>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25400">
              <a:lnSpc>
                <a:spcPts val="1630"/>
              </a:lnSpc>
            </a:pPr>
            <a:fld id="{81D60167-4931-47E6-BA6A-407CBD079E47}" type="slidenum">
              <a:rPr dirty="0"/>
              <a:t>34</a:t>
            </a:fld>
            <a:endParaRP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79880" y="346659"/>
            <a:ext cx="6915150" cy="697230"/>
          </a:xfrm>
          <a:prstGeom prst="rect">
            <a:avLst/>
          </a:prstGeom>
        </p:spPr>
        <p:txBody>
          <a:bodyPr vert="horz" wrap="square" lIns="0" tIns="13335" rIns="0" bIns="0" rtlCol="0">
            <a:spAutoFit/>
          </a:bodyPr>
          <a:lstStyle/>
          <a:p>
            <a:pPr marL="12700">
              <a:lnSpc>
                <a:spcPct val="100000"/>
              </a:lnSpc>
              <a:spcBef>
                <a:spcPts val="105"/>
              </a:spcBef>
            </a:pPr>
            <a:r>
              <a:rPr spc="5" dirty="0"/>
              <a:t>Videos </a:t>
            </a:r>
            <a:r>
              <a:rPr spc="-10" dirty="0"/>
              <a:t>in digital</a:t>
            </a:r>
            <a:r>
              <a:rPr spc="-90" dirty="0"/>
              <a:t> </a:t>
            </a:r>
            <a:r>
              <a:rPr spc="-10" dirty="0"/>
              <a:t>libraries</a:t>
            </a:r>
          </a:p>
        </p:txBody>
      </p:sp>
      <p:sp>
        <p:nvSpPr>
          <p:cNvPr id="3" name="object 3"/>
          <p:cNvSpPr/>
          <p:nvPr/>
        </p:nvSpPr>
        <p:spPr>
          <a:xfrm>
            <a:off x="1655064" y="1325879"/>
            <a:ext cx="6769608" cy="3288792"/>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581355" y="4767491"/>
            <a:ext cx="9278620" cy="623570"/>
          </a:xfrm>
          <a:prstGeom prst="rect">
            <a:avLst/>
          </a:prstGeom>
        </p:spPr>
        <p:txBody>
          <a:bodyPr vert="horz" wrap="square" lIns="0" tIns="0" rIns="0" bIns="0" rtlCol="0">
            <a:spAutoFit/>
          </a:bodyPr>
          <a:lstStyle/>
          <a:p>
            <a:pPr marL="12700">
              <a:lnSpc>
                <a:spcPts val="2090"/>
              </a:lnSpc>
            </a:pPr>
            <a:r>
              <a:rPr sz="1800" spc="-5" dirty="0">
                <a:solidFill>
                  <a:srgbClr val="001F5F"/>
                </a:solidFill>
                <a:latin typeface="Arial"/>
                <a:cs typeface="Arial"/>
              </a:rPr>
              <a:t>Πηγή:https://zenodo.org/communities/tpdl_ws_videos_in_digital_libraries/?page=1&amp;size=20</a:t>
            </a:r>
            <a:endParaRPr sz="1800">
              <a:latin typeface="Arial"/>
              <a:cs typeface="Arial"/>
            </a:endParaRPr>
          </a:p>
          <a:p>
            <a:pPr marR="274320" algn="r">
              <a:lnSpc>
                <a:spcPct val="100000"/>
              </a:lnSpc>
              <a:spcBef>
                <a:spcPts val="1010"/>
              </a:spcBef>
            </a:pPr>
            <a:fld id="{81D60167-4931-47E6-BA6A-407CBD079E47}" type="slidenum">
              <a:rPr sz="1400" dirty="0">
                <a:latin typeface="Times New Roman"/>
                <a:cs typeface="Times New Roman"/>
              </a:rPr>
              <a:t>35</a:t>
            </a:fld>
            <a:endParaRPr sz="1400">
              <a:latin typeface="Times New Roman"/>
              <a:cs typeface="Times New Roman"/>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3335" rIns="0" bIns="0" rtlCol="0">
            <a:spAutoFit/>
          </a:bodyPr>
          <a:lstStyle/>
          <a:p>
            <a:pPr marL="907415" marR="5080" indent="-895350">
              <a:lnSpc>
                <a:spcPct val="100000"/>
              </a:lnSpc>
              <a:spcBef>
                <a:spcPts val="105"/>
              </a:spcBef>
            </a:pPr>
            <a:r>
              <a:rPr dirty="0"/>
              <a:t>4η </a:t>
            </a:r>
            <a:r>
              <a:rPr spc="-5" dirty="0"/>
              <a:t>Νοσηλευτική Διημερίδα, 11-12  Οκτωβρίου 2019,</a:t>
            </a:r>
            <a:r>
              <a:rPr spc="-15" dirty="0"/>
              <a:t> </a:t>
            </a:r>
            <a:r>
              <a:rPr dirty="0"/>
              <a:t>Κέρκυρα.</a:t>
            </a:r>
          </a:p>
        </p:txBody>
      </p:sp>
      <p:sp>
        <p:nvSpPr>
          <p:cNvPr id="3" name="object 3"/>
          <p:cNvSpPr/>
          <p:nvPr/>
        </p:nvSpPr>
        <p:spPr>
          <a:xfrm>
            <a:off x="1655064" y="1325879"/>
            <a:ext cx="6769608" cy="3288792"/>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1229360" y="4700117"/>
            <a:ext cx="8294370" cy="299720"/>
          </a:xfrm>
          <a:prstGeom prst="rect">
            <a:avLst/>
          </a:prstGeom>
        </p:spPr>
        <p:txBody>
          <a:bodyPr vert="horz" wrap="square" lIns="0" tIns="12700" rIns="0" bIns="0" rtlCol="0">
            <a:spAutoFit/>
          </a:bodyPr>
          <a:lstStyle/>
          <a:p>
            <a:pPr marL="12700">
              <a:lnSpc>
                <a:spcPct val="100000"/>
              </a:lnSpc>
              <a:spcBef>
                <a:spcPts val="100"/>
              </a:spcBef>
            </a:pPr>
            <a:r>
              <a:rPr sz="1800" spc="-5" dirty="0">
                <a:solidFill>
                  <a:srgbClr val="001F5F"/>
                </a:solidFill>
                <a:latin typeface="Arial"/>
                <a:cs typeface="Arial"/>
              </a:rPr>
              <a:t>Πηγή:https://zenodo.org/communities/4thcorfunursingconf2019/?page=1&amp;size=20</a:t>
            </a:r>
            <a:endParaRPr sz="1800">
              <a:latin typeface="Arial"/>
              <a:cs typeface="Arial"/>
            </a:endParaRPr>
          </a:p>
        </p:txBody>
      </p:sp>
      <p:sp>
        <p:nvSpPr>
          <p:cNvPr id="5" name="object 5"/>
          <p:cNvSpPr txBox="1"/>
          <p:nvPr/>
        </p:nvSpPr>
        <p:spPr>
          <a:xfrm>
            <a:off x="9384918" y="5167588"/>
            <a:ext cx="205740" cy="222885"/>
          </a:xfrm>
          <a:prstGeom prst="rect">
            <a:avLst/>
          </a:prstGeom>
        </p:spPr>
        <p:txBody>
          <a:bodyPr vert="horz" wrap="square" lIns="0" tIns="0" rIns="0" bIns="0" rtlCol="0">
            <a:spAutoFit/>
          </a:bodyPr>
          <a:lstStyle/>
          <a:p>
            <a:pPr marL="12700">
              <a:lnSpc>
                <a:spcPts val="1630"/>
              </a:lnSpc>
            </a:pPr>
            <a:r>
              <a:rPr sz="1400" spc="5" dirty="0">
                <a:latin typeface="Times New Roman"/>
                <a:cs typeface="Times New Roman"/>
              </a:rPr>
              <a:t>36</a:t>
            </a:r>
            <a:endParaRPr sz="1400">
              <a:latin typeface="Times New Roman"/>
              <a:cs typeface="Times New Roman"/>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049395" y="346659"/>
            <a:ext cx="1984375" cy="697230"/>
          </a:xfrm>
          <a:prstGeom prst="rect">
            <a:avLst/>
          </a:prstGeom>
        </p:spPr>
        <p:txBody>
          <a:bodyPr vert="horz" wrap="square" lIns="0" tIns="13335" rIns="0" bIns="0" rtlCol="0">
            <a:spAutoFit/>
          </a:bodyPr>
          <a:lstStyle/>
          <a:p>
            <a:pPr marL="12700">
              <a:lnSpc>
                <a:spcPct val="100000"/>
              </a:lnSpc>
              <a:spcBef>
                <a:spcPts val="105"/>
              </a:spcBef>
            </a:pPr>
            <a:r>
              <a:rPr dirty="0"/>
              <a:t>Debian</a:t>
            </a:r>
          </a:p>
        </p:txBody>
      </p:sp>
      <p:sp>
        <p:nvSpPr>
          <p:cNvPr id="3" name="object 3"/>
          <p:cNvSpPr/>
          <p:nvPr/>
        </p:nvSpPr>
        <p:spPr>
          <a:xfrm>
            <a:off x="1655064" y="1325879"/>
            <a:ext cx="6769608" cy="3288792"/>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1732279" y="4829047"/>
            <a:ext cx="6448425" cy="299720"/>
          </a:xfrm>
          <a:prstGeom prst="rect">
            <a:avLst/>
          </a:prstGeom>
        </p:spPr>
        <p:txBody>
          <a:bodyPr vert="horz" wrap="square" lIns="0" tIns="12700" rIns="0" bIns="0" rtlCol="0">
            <a:spAutoFit/>
          </a:bodyPr>
          <a:lstStyle/>
          <a:p>
            <a:pPr marL="12700">
              <a:lnSpc>
                <a:spcPct val="100000"/>
              </a:lnSpc>
              <a:spcBef>
                <a:spcPts val="100"/>
              </a:spcBef>
            </a:pPr>
            <a:r>
              <a:rPr sz="1800" spc="-5" dirty="0">
                <a:solidFill>
                  <a:srgbClr val="001F5F"/>
                </a:solidFill>
                <a:latin typeface="Arial"/>
                <a:cs typeface="Arial"/>
              </a:rPr>
              <a:t>Πηγή:https://zenodo.org/communities/debian/?page=1&amp;size=20</a:t>
            </a:r>
            <a:endParaRPr sz="1800">
              <a:latin typeface="Arial"/>
              <a:cs typeface="Arial"/>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25400">
              <a:lnSpc>
                <a:spcPts val="1630"/>
              </a:lnSpc>
            </a:pPr>
            <a:fld id="{81D60167-4931-47E6-BA6A-407CBD079E47}" type="slidenum">
              <a:rPr dirty="0"/>
              <a:t>37</a:t>
            </a:fld>
            <a:endParaRPr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37563" y="346659"/>
            <a:ext cx="7406005" cy="697230"/>
          </a:xfrm>
          <a:prstGeom prst="rect">
            <a:avLst/>
          </a:prstGeom>
        </p:spPr>
        <p:txBody>
          <a:bodyPr vert="horz" wrap="square" lIns="0" tIns="13335" rIns="0" bIns="0" rtlCol="0">
            <a:spAutoFit/>
          </a:bodyPr>
          <a:lstStyle/>
          <a:p>
            <a:pPr marL="12700">
              <a:lnSpc>
                <a:spcPct val="100000"/>
              </a:lnSpc>
              <a:spcBef>
                <a:spcPts val="105"/>
              </a:spcBef>
            </a:pPr>
            <a:r>
              <a:rPr dirty="0"/>
              <a:t>Οι λειτουργίες του</a:t>
            </a:r>
            <a:r>
              <a:rPr spc="-100" dirty="0"/>
              <a:t> </a:t>
            </a:r>
            <a:r>
              <a:rPr spc="-20" dirty="0"/>
              <a:t>Zenodo</a:t>
            </a:r>
          </a:p>
        </p:txBody>
      </p:sp>
      <p:sp>
        <p:nvSpPr>
          <p:cNvPr id="3" name="object 3"/>
          <p:cNvSpPr txBox="1">
            <a:spLocks noGrp="1"/>
          </p:cNvSpPr>
          <p:nvPr>
            <p:ph type="sldNum" sz="quarter" idx="7"/>
          </p:nvPr>
        </p:nvSpPr>
        <p:spPr>
          <a:prstGeom prst="rect">
            <a:avLst/>
          </a:prstGeom>
        </p:spPr>
        <p:txBody>
          <a:bodyPr vert="horz" wrap="square" lIns="0" tIns="0" rIns="0" bIns="0" rtlCol="0">
            <a:spAutoFit/>
          </a:bodyPr>
          <a:lstStyle/>
          <a:p>
            <a:pPr marL="25400">
              <a:lnSpc>
                <a:spcPts val="1630"/>
              </a:lnSpc>
            </a:pPr>
            <a:fld id="{81D60167-4931-47E6-BA6A-407CBD079E47}" type="slidenum">
              <a:rPr dirty="0"/>
              <a:t>38</a:t>
            </a:fld>
            <a:endParaRPr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91439" y="1262633"/>
            <a:ext cx="8919210" cy="3148330"/>
          </a:xfrm>
          <a:prstGeom prst="rect">
            <a:avLst/>
          </a:prstGeom>
        </p:spPr>
        <p:txBody>
          <a:bodyPr vert="horz" wrap="square" lIns="0" tIns="61594" rIns="0" bIns="0" rtlCol="0">
            <a:spAutoFit/>
          </a:bodyPr>
          <a:lstStyle/>
          <a:p>
            <a:pPr marL="12700" marR="5080">
              <a:lnSpc>
                <a:spcPct val="90000"/>
              </a:lnSpc>
              <a:spcBef>
                <a:spcPts val="484"/>
              </a:spcBef>
            </a:pPr>
            <a:r>
              <a:rPr sz="3200" spc="-5" dirty="0">
                <a:solidFill>
                  <a:srgbClr val="001F5F"/>
                </a:solidFill>
                <a:latin typeface="Verdana"/>
                <a:cs typeface="Verdana"/>
              </a:rPr>
              <a:t>Οι </a:t>
            </a:r>
            <a:r>
              <a:rPr sz="3200" dirty="0">
                <a:solidFill>
                  <a:srgbClr val="001F5F"/>
                </a:solidFill>
                <a:latin typeface="Verdana"/>
                <a:cs typeface="Verdana"/>
              </a:rPr>
              <a:t>κοινότητες </a:t>
            </a:r>
            <a:r>
              <a:rPr sz="3200" spc="-5" dirty="0">
                <a:solidFill>
                  <a:srgbClr val="001F5F"/>
                </a:solidFill>
                <a:latin typeface="Verdana"/>
                <a:cs typeface="Verdana"/>
              </a:rPr>
              <a:t>αποτελούν </a:t>
            </a:r>
            <a:r>
              <a:rPr sz="3200" dirty="0">
                <a:solidFill>
                  <a:srgbClr val="001F5F"/>
                </a:solidFill>
                <a:latin typeface="Verdana"/>
                <a:cs typeface="Verdana"/>
              </a:rPr>
              <a:t>ένα </a:t>
            </a:r>
            <a:r>
              <a:rPr sz="3200" spc="-5" dirty="0">
                <a:solidFill>
                  <a:srgbClr val="001F5F"/>
                </a:solidFill>
                <a:latin typeface="Verdana"/>
                <a:cs typeface="Verdana"/>
              </a:rPr>
              <a:t>από τα βασικά  </a:t>
            </a:r>
            <a:r>
              <a:rPr sz="3200" dirty="0">
                <a:solidFill>
                  <a:srgbClr val="001F5F"/>
                </a:solidFill>
                <a:latin typeface="Verdana"/>
                <a:cs typeface="Verdana"/>
              </a:rPr>
              <a:t>χαρακτηριστικά λειτουργίας του </a:t>
            </a:r>
            <a:r>
              <a:rPr sz="3200" spc="-25" dirty="0">
                <a:solidFill>
                  <a:srgbClr val="001F5F"/>
                </a:solidFill>
                <a:latin typeface="Verdana"/>
                <a:cs typeface="Verdana"/>
              </a:rPr>
              <a:t>Zenodo,  </a:t>
            </a:r>
            <a:r>
              <a:rPr sz="3200" dirty="0">
                <a:solidFill>
                  <a:srgbClr val="001F5F"/>
                </a:solidFill>
                <a:latin typeface="Verdana"/>
                <a:cs typeface="Verdana"/>
              </a:rPr>
              <a:t>καθώς επίσης και </a:t>
            </a:r>
            <a:r>
              <a:rPr sz="3200" spc="-5" dirty="0">
                <a:solidFill>
                  <a:srgbClr val="001F5F"/>
                </a:solidFill>
                <a:latin typeface="Verdana"/>
                <a:cs typeface="Verdana"/>
              </a:rPr>
              <a:t>το </a:t>
            </a:r>
            <a:r>
              <a:rPr sz="3200" dirty="0">
                <a:solidFill>
                  <a:srgbClr val="001F5F"/>
                </a:solidFill>
                <a:latin typeface="Verdana"/>
                <a:cs typeface="Verdana"/>
              </a:rPr>
              <a:t>αναγνωριστικό Digital  </a:t>
            </a:r>
            <a:r>
              <a:rPr sz="3200" spc="-5" dirty="0">
                <a:solidFill>
                  <a:srgbClr val="001F5F"/>
                </a:solidFill>
                <a:latin typeface="Verdana"/>
                <a:cs typeface="Verdana"/>
              </a:rPr>
              <a:t>Object </a:t>
            </a:r>
            <a:r>
              <a:rPr sz="3200" dirty="0">
                <a:solidFill>
                  <a:srgbClr val="001F5F"/>
                </a:solidFill>
                <a:latin typeface="Verdana"/>
                <a:cs typeface="Verdana"/>
              </a:rPr>
              <a:t>Identifier </a:t>
            </a:r>
            <a:r>
              <a:rPr sz="3200" spc="-5" dirty="0">
                <a:solidFill>
                  <a:srgbClr val="001F5F"/>
                </a:solidFill>
                <a:latin typeface="Verdana"/>
                <a:cs typeface="Verdana"/>
              </a:rPr>
              <a:t>(DOI) </a:t>
            </a:r>
            <a:r>
              <a:rPr sz="3200" dirty="0">
                <a:solidFill>
                  <a:srgbClr val="001F5F"/>
                </a:solidFill>
                <a:latin typeface="Verdana"/>
                <a:cs typeface="Verdana"/>
              </a:rPr>
              <a:t>που </a:t>
            </a:r>
            <a:r>
              <a:rPr sz="3200" spc="-5" dirty="0">
                <a:solidFill>
                  <a:srgbClr val="001F5F"/>
                </a:solidFill>
                <a:latin typeface="Verdana"/>
                <a:cs typeface="Verdana"/>
              </a:rPr>
              <a:t>αποδίδεται σε  </a:t>
            </a:r>
            <a:r>
              <a:rPr sz="3200" dirty="0">
                <a:solidFill>
                  <a:srgbClr val="001F5F"/>
                </a:solidFill>
                <a:latin typeface="Verdana"/>
                <a:cs typeface="Verdana"/>
              </a:rPr>
              <a:t>κάθε εγγραφή, </a:t>
            </a:r>
            <a:r>
              <a:rPr sz="3200" spc="-5" dirty="0">
                <a:solidFill>
                  <a:srgbClr val="001F5F"/>
                </a:solidFill>
                <a:latin typeface="Verdana"/>
                <a:cs typeface="Verdana"/>
              </a:rPr>
              <a:t>εξασφαλίζοντας τη  </a:t>
            </a:r>
            <a:r>
              <a:rPr sz="3200" dirty="0">
                <a:solidFill>
                  <a:srgbClr val="001F5F"/>
                </a:solidFill>
                <a:latin typeface="Verdana"/>
                <a:cs typeface="Verdana"/>
              </a:rPr>
              <a:t>μακροβιότητα, </a:t>
            </a:r>
            <a:r>
              <a:rPr sz="3200" spc="-5" dirty="0">
                <a:solidFill>
                  <a:srgbClr val="001F5F"/>
                </a:solidFill>
                <a:latin typeface="Verdana"/>
                <a:cs typeface="Verdana"/>
              </a:rPr>
              <a:t>την αναζήτηση </a:t>
            </a:r>
            <a:r>
              <a:rPr sz="3200" dirty="0">
                <a:solidFill>
                  <a:srgbClr val="001F5F"/>
                </a:solidFill>
                <a:latin typeface="Verdana"/>
                <a:cs typeface="Verdana"/>
              </a:rPr>
              <a:t>και </a:t>
            </a:r>
            <a:r>
              <a:rPr sz="3200" spc="-5" dirty="0">
                <a:solidFill>
                  <a:srgbClr val="001F5F"/>
                </a:solidFill>
                <a:latin typeface="Verdana"/>
                <a:cs typeface="Verdana"/>
              </a:rPr>
              <a:t>την  ανάκτηση των </a:t>
            </a:r>
            <a:r>
              <a:rPr sz="3200" dirty="0">
                <a:solidFill>
                  <a:srgbClr val="001F5F"/>
                </a:solidFill>
                <a:latin typeface="Verdana"/>
                <a:cs typeface="Verdana"/>
              </a:rPr>
              <a:t>ψηφιακών</a:t>
            </a:r>
            <a:r>
              <a:rPr sz="3200" spc="5" dirty="0">
                <a:solidFill>
                  <a:srgbClr val="001F5F"/>
                </a:solidFill>
                <a:latin typeface="Verdana"/>
                <a:cs typeface="Verdana"/>
              </a:rPr>
              <a:t> </a:t>
            </a:r>
            <a:r>
              <a:rPr sz="3200" spc="-5" dirty="0">
                <a:solidFill>
                  <a:srgbClr val="001F5F"/>
                </a:solidFill>
                <a:latin typeface="Verdana"/>
                <a:cs typeface="Verdana"/>
              </a:rPr>
              <a:t>πόρων.</a:t>
            </a:r>
            <a:endParaRPr sz="3200">
              <a:latin typeface="Verdana"/>
              <a:cs typeface="Verdana"/>
            </a:endParaRPr>
          </a:p>
        </p:txBody>
      </p:sp>
      <p:sp>
        <p:nvSpPr>
          <p:cNvPr id="3" name="object 3"/>
          <p:cNvSpPr txBox="1">
            <a:spLocks noGrp="1"/>
          </p:cNvSpPr>
          <p:nvPr>
            <p:ph type="sldNum" sz="quarter" idx="7"/>
          </p:nvPr>
        </p:nvSpPr>
        <p:spPr>
          <a:prstGeom prst="rect">
            <a:avLst/>
          </a:prstGeom>
        </p:spPr>
        <p:txBody>
          <a:bodyPr vert="horz" wrap="square" lIns="0" tIns="0" rIns="0" bIns="0" rtlCol="0">
            <a:spAutoFit/>
          </a:bodyPr>
          <a:lstStyle/>
          <a:p>
            <a:pPr marL="25400">
              <a:lnSpc>
                <a:spcPts val="1630"/>
              </a:lnSpc>
            </a:pPr>
            <a:fld id="{81D60167-4931-47E6-BA6A-407CBD079E47}" type="slidenum">
              <a:rPr dirty="0"/>
              <a:t>39</a:t>
            </a:fld>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91439" y="1612137"/>
            <a:ext cx="8807450" cy="1489710"/>
          </a:xfrm>
          <a:prstGeom prst="rect">
            <a:avLst/>
          </a:prstGeom>
        </p:spPr>
        <p:txBody>
          <a:bodyPr vert="horz" wrap="square" lIns="0" tIns="13335" rIns="0" bIns="0" rtlCol="0">
            <a:spAutoFit/>
          </a:bodyPr>
          <a:lstStyle/>
          <a:p>
            <a:pPr marL="12700" marR="5080">
              <a:lnSpc>
                <a:spcPct val="100000"/>
              </a:lnSpc>
              <a:spcBef>
                <a:spcPts val="105"/>
              </a:spcBef>
              <a:tabLst>
                <a:tab pos="3016250" algn="l"/>
              </a:tabLst>
            </a:pPr>
            <a:r>
              <a:rPr sz="3200" dirty="0"/>
              <a:t>Ο </a:t>
            </a:r>
            <a:r>
              <a:rPr sz="3200" spc="-15" dirty="0"/>
              <a:t>Zenodo </a:t>
            </a:r>
            <a:r>
              <a:rPr sz="3200" dirty="0"/>
              <a:t>αποτελεί μία </a:t>
            </a:r>
            <a:r>
              <a:rPr sz="3200" spc="-5" dirty="0"/>
              <a:t>υπηρεσία</a:t>
            </a:r>
            <a:r>
              <a:rPr sz="3200" spc="-70" dirty="0"/>
              <a:t> </a:t>
            </a:r>
            <a:r>
              <a:rPr sz="3200" dirty="0"/>
              <a:t>ψηφιακού  </a:t>
            </a:r>
            <a:r>
              <a:rPr sz="3200" spc="-5" dirty="0"/>
              <a:t>αποθετηρίου που ιδρύθηκε από τους  </a:t>
            </a:r>
            <a:r>
              <a:rPr sz="3200" dirty="0"/>
              <a:t>οργανισμούς	</a:t>
            </a:r>
            <a:r>
              <a:rPr sz="3200" spc="-5" dirty="0"/>
              <a:t>CERN </a:t>
            </a:r>
            <a:r>
              <a:rPr sz="3200" dirty="0"/>
              <a:t>και</a:t>
            </a:r>
            <a:r>
              <a:rPr sz="3200" spc="-5" dirty="0"/>
              <a:t> OpenAIRE.</a:t>
            </a:r>
            <a:endParaRPr sz="3200"/>
          </a:p>
        </p:txBody>
      </p:sp>
      <p:sp>
        <p:nvSpPr>
          <p:cNvPr id="3" name="object 3"/>
          <p:cNvSpPr txBox="1"/>
          <p:nvPr/>
        </p:nvSpPr>
        <p:spPr>
          <a:xfrm>
            <a:off x="9462134" y="5167588"/>
            <a:ext cx="140335" cy="222885"/>
          </a:xfrm>
          <a:prstGeom prst="rect">
            <a:avLst/>
          </a:prstGeom>
        </p:spPr>
        <p:txBody>
          <a:bodyPr vert="horz" wrap="square" lIns="0" tIns="0" rIns="0" bIns="0" rtlCol="0">
            <a:spAutoFit/>
          </a:bodyPr>
          <a:lstStyle/>
          <a:p>
            <a:pPr marL="25400">
              <a:lnSpc>
                <a:spcPts val="1630"/>
              </a:lnSpc>
            </a:pPr>
            <a:fld id="{81D60167-4931-47E6-BA6A-407CBD079E47}" type="slidenum">
              <a:rPr sz="1400" dirty="0">
                <a:latin typeface="Times New Roman"/>
                <a:cs typeface="Times New Roman"/>
              </a:rPr>
              <a:t>4</a:t>
            </a:fld>
            <a:endParaRPr sz="1400">
              <a:latin typeface="Times New Roman"/>
              <a:cs typeface="Times New Roman"/>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91439" y="1311401"/>
            <a:ext cx="8980170" cy="2952750"/>
          </a:xfrm>
          <a:prstGeom prst="rect">
            <a:avLst/>
          </a:prstGeom>
        </p:spPr>
        <p:txBody>
          <a:bodyPr vert="horz" wrap="square" lIns="0" tIns="13335" rIns="0" bIns="0" rtlCol="0">
            <a:spAutoFit/>
          </a:bodyPr>
          <a:lstStyle/>
          <a:p>
            <a:pPr marL="12700" marR="5080">
              <a:lnSpc>
                <a:spcPct val="100000"/>
              </a:lnSpc>
              <a:spcBef>
                <a:spcPts val="105"/>
              </a:spcBef>
            </a:pPr>
            <a:r>
              <a:rPr sz="3200" dirty="0">
                <a:solidFill>
                  <a:srgbClr val="001F5F"/>
                </a:solidFill>
                <a:latin typeface="Verdana"/>
                <a:cs typeface="Verdana"/>
              </a:rPr>
              <a:t>Άλλες λειτουργίες </a:t>
            </a:r>
            <a:r>
              <a:rPr sz="3200" spc="-5" dirty="0">
                <a:solidFill>
                  <a:srgbClr val="001F5F"/>
                </a:solidFill>
                <a:latin typeface="Verdana"/>
                <a:cs typeface="Verdana"/>
              </a:rPr>
              <a:t>του </a:t>
            </a:r>
            <a:r>
              <a:rPr sz="3200" spc="-15" dirty="0">
                <a:solidFill>
                  <a:srgbClr val="001F5F"/>
                </a:solidFill>
                <a:latin typeface="Verdana"/>
                <a:cs typeface="Verdana"/>
              </a:rPr>
              <a:t>Zenodo </a:t>
            </a:r>
            <a:r>
              <a:rPr sz="3200" spc="-5" dirty="0">
                <a:solidFill>
                  <a:srgbClr val="001F5F"/>
                </a:solidFill>
                <a:latin typeface="Verdana"/>
                <a:cs typeface="Verdana"/>
              </a:rPr>
              <a:t>αποτελούν, </a:t>
            </a:r>
            <a:r>
              <a:rPr sz="3200" dirty="0">
                <a:solidFill>
                  <a:srgbClr val="001F5F"/>
                </a:solidFill>
                <a:latin typeface="Verdana"/>
                <a:cs typeface="Verdana"/>
              </a:rPr>
              <a:t>η  </a:t>
            </a:r>
            <a:r>
              <a:rPr sz="3200" spc="-5" dirty="0">
                <a:solidFill>
                  <a:srgbClr val="001F5F"/>
                </a:solidFill>
                <a:latin typeface="Verdana"/>
                <a:cs typeface="Verdana"/>
              </a:rPr>
              <a:t>αναφορά της ύπαρξης </a:t>
            </a:r>
            <a:r>
              <a:rPr sz="3200" dirty="0">
                <a:solidFill>
                  <a:srgbClr val="001F5F"/>
                </a:solidFill>
                <a:latin typeface="Verdana"/>
                <a:cs typeface="Verdana"/>
              </a:rPr>
              <a:t>χρηματοδοτούμενων  και επιχορηγούμενων </a:t>
            </a:r>
            <a:r>
              <a:rPr sz="3200" spc="-5" dirty="0">
                <a:solidFill>
                  <a:srgbClr val="001F5F"/>
                </a:solidFill>
                <a:latin typeface="Verdana"/>
                <a:cs typeface="Verdana"/>
              </a:rPr>
              <a:t>προγραμμάτων, </a:t>
            </a:r>
            <a:r>
              <a:rPr sz="3200" dirty="0">
                <a:solidFill>
                  <a:srgbClr val="001F5F"/>
                </a:solidFill>
                <a:latin typeface="Verdana"/>
                <a:cs typeface="Verdana"/>
              </a:rPr>
              <a:t>η  δυνατότητα επιλογής </a:t>
            </a:r>
            <a:r>
              <a:rPr sz="3200" spc="-10" dirty="0">
                <a:solidFill>
                  <a:srgbClr val="001F5F"/>
                </a:solidFill>
                <a:latin typeface="Verdana"/>
                <a:cs typeface="Verdana"/>
              </a:rPr>
              <a:t>ανοικτής </a:t>
            </a:r>
            <a:r>
              <a:rPr sz="3200" dirty="0">
                <a:solidFill>
                  <a:srgbClr val="001F5F"/>
                </a:solidFill>
                <a:latin typeface="Verdana"/>
                <a:cs typeface="Verdana"/>
              </a:rPr>
              <a:t>ή  </a:t>
            </a:r>
            <a:r>
              <a:rPr sz="3200" spc="-5" dirty="0">
                <a:solidFill>
                  <a:srgbClr val="001F5F"/>
                </a:solidFill>
                <a:latin typeface="Verdana"/>
                <a:cs typeface="Verdana"/>
              </a:rPr>
              <a:t>περιορισμένης πρόσβασης στα </a:t>
            </a:r>
            <a:r>
              <a:rPr sz="3200" dirty="0">
                <a:solidFill>
                  <a:srgbClr val="001F5F"/>
                </a:solidFill>
                <a:latin typeface="Verdana"/>
                <a:cs typeface="Verdana"/>
              </a:rPr>
              <a:t>ερευνητικά  δεδομένα...</a:t>
            </a:r>
            <a:endParaRPr sz="3200">
              <a:latin typeface="Verdana"/>
              <a:cs typeface="Verdana"/>
            </a:endParaRPr>
          </a:p>
        </p:txBody>
      </p:sp>
      <p:sp>
        <p:nvSpPr>
          <p:cNvPr id="3" name="object 3"/>
          <p:cNvSpPr txBox="1">
            <a:spLocks noGrp="1"/>
          </p:cNvSpPr>
          <p:nvPr>
            <p:ph type="sldNum" sz="quarter" idx="7"/>
          </p:nvPr>
        </p:nvSpPr>
        <p:spPr>
          <a:prstGeom prst="rect">
            <a:avLst/>
          </a:prstGeom>
        </p:spPr>
        <p:txBody>
          <a:bodyPr vert="horz" wrap="square" lIns="0" tIns="0" rIns="0" bIns="0" rtlCol="0">
            <a:spAutoFit/>
          </a:bodyPr>
          <a:lstStyle/>
          <a:p>
            <a:pPr marL="25400">
              <a:lnSpc>
                <a:spcPts val="1630"/>
              </a:lnSpc>
            </a:pPr>
            <a:fld id="{81D60167-4931-47E6-BA6A-407CBD079E47}" type="slidenum">
              <a:rPr dirty="0"/>
              <a:t>40</a:t>
            </a:fld>
            <a:endParaRPr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91439" y="1311401"/>
            <a:ext cx="8207375" cy="1977389"/>
          </a:xfrm>
          <a:prstGeom prst="rect">
            <a:avLst/>
          </a:prstGeom>
        </p:spPr>
        <p:txBody>
          <a:bodyPr vert="horz" wrap="square" lIns="0" tIns="13335" rIns="0" bIns="0" rtlCol="0">
            <a:spAutoFit/>
          </a:bodyPr>
          <a:lstStyle/>
          <a:p>
            <a:pPr marL="12700" marR="5080">
              <a:lnSpc>
                <a:spcPct val="100000"/>
              </a:lnSpc>
              <a:spcBef>
                <a:spcPts val="105"/>
              </a:spcBef>
              <a:tabLst>
                <a:tab pos="5245100" algn="l"/>
              </a:tabLst>
            </a:pPr>
            <a:r>
              <a:rPr sz="3200" dirty="0">
                <a:solidFill>
                  <a:srgbClr val="001F5F"/>
                </a:solidFill>
                <a:latin typeface="Verdana"/>
                <a:cs typeface="Verdana"/>
              </a:rPr>
              <a:t>H</a:t>
            </a:r>
            <a:r>
              <a:rPr sz="3200" spc="5" dirty="0">
                <a:solidFill>
                  <a:srgbClr val="001F5F"/>
                </a:solidFill>
                <a:latin typeface="Verdana"/>
                <a:cs typeface="Verdana"/>
              </a:rPr>
              <a:t> </a:t>
            </a:r>
            <a:r>
              <a:rPr sz="3200" dirty="0">
                <a:solidFill>
                  <a:srgbClr val="001F5F"/>
                </a:solidFill>
                <a:latin typeface="Verdana"/>
                <a:cs typeface="Verdana"/>
              </a:rPr>
              <a:t>διαλειτουργικότητα</a:t>
            </a:r>
            <a:r>
              <a:rPr sz="3200" spc="-10" dirty="0">
                <a:solidFill>
                  <a:srgbClr val="001F5F"/>
                </a:solidFill>
                <a:latin typeface="Verdana"/>
                <a:cs typeface="Verdana"/>
              </a:rPr>
              <a:t> </a:t>
            </a:r>
            <a:r>
              <a:rPr sz="3200" dirty="0">
                <a:solidFill>
                  <a:srgbClr val="001F5F"/>
                </a:solidFill>
                <a:latin typeface="Verdana"/>
                <a:cs typeface="Verdana"/>
              </a:rPr>
              <a:t>με	εφαρμογές</a:t>
            </a:r>
            <a:r>
              <a:rPr sz="3200" spc="-100" dirty="0">
                <a:solidFill>
                  <a:srgbClr val="001F5F"/>
                </a:solidFill>
                <a:latin typeface="Verdana"/>
                <a:cs typeface="Verdana"/>
              </a:rPr>
              <a:t> </a:t>
            </a:r>
            <a:r>
              <a:rPr sz="3200" dirty="0">
                <a:solidFill>
                  <a:srgbClr val="001F5F"/>
                </a:solidFill>
                <a:latin typeface="Verdana"/>
                <a:cs typeface="Verdana"/>
              </a:rPr>
              <a:t>και  </a:t>
            </a:r>
            <a:r>
              <a:rPr sz="3200" spc="-5" dirty="0">
                <a:solidFill>
                  <a:srgbClr val="001F5F"/>
                </a:solidFill>
                <a:latin typeface="Verdana"/>
                <a:cs typeface="Verdana"/>
              </a:rPr>
              <a:t>πλαίσια του </a:t>
            </a:r>
            <a:r>
              <a:rPr sz="3200" spc="-15" dirty="0">
                <a:solidFill>
                  <a:srgbClr val="001F5F"/>
                </a:solidFill>
                <a:latin typeface="Verdana"/>
                <a:cs typeface="Verdana"/>
              </a:rPr>
              <a:t>ιστού </a:t>
            </a:r>
            <a:r>
              <a:rPr sz="3200" dirty="0">
                <a:solidFill>
                  <a:srgbClr val="001F5F"/>
                </a:solidFill>
                <a:latin typeface="Verdana"/>
                <a:cs typeface="Verdana"/>
              </a:rPr>
              <a:t>όπως </a:t>
            </a:r>
            <a:r>
              <a:rPr sz="3200" spc="-5" dirty="0">
                <a:solidFill>
                  <a:srgbClr val="001F5F"/>
                </a:solidFill>
                <a:latin typeface="Verdana"/>
                <a:cs typeface="Verdana"/>
              </a:rPr>
              <a:t>το GitHub </a:t>
            </a:r>
            <a:r>
              <a:rPr sz="3200" dirty="0">
                <a:solidFill>
                  <a:srgbClr val="001F5F"/>
                </a:solidFill>
                <a:latin typeface="Verdana"/>
                <a:cs typeface="Verdana"/>
              </a:rPr>
              <a:t>και η  </a:t>
            </a:r>
            <a:r>
              <a:rPr sz="3200" spc="-5" dirty="0">
                <a:solidFill>
                  <a:srgbClr val="001F5F"/>
                </a:solidFill>
                <a:latin typeface="Verdana"/>
                <a:cs typeface="Verdana"/>
              </a:rPr>
              <a:t>απόδοση </a:t>
            </a:r>
            <a:r>
              <a:rPr sz="3200" dirty="0">
                <a:solidFill>
                  <a:srgbClr val="001F5F"/>
                </a:solidFill>
                <a:latin typeface="Verdana"/>
                <a:cs typeface="Verdana"/>
              </a:rPr>
              <a:t>DOI </a:t>
            </a:r>
            <a:r>
              <a:rPr sz="3200" spc="-5" dirty="0">
                <a:solidFill>
                  <a:srgbClr val="001F5F"/>
                </a:solidFill>
                <a:latin typeface="Verdana"/>
                <a:cs typeface="Verdana"/>
              </a:rPr>
              <a:t>σε </a:t>
            </a:r>
            <a:r>
              <a:rPr sz="3200" dirty="0">
                <a:solidFill>
                  <a:srgbClr val="001F5F"/>
                </a:solidFill>
                <a:latin typeface="Verdana"/>
                <a:cs typeface="Verdana"/>
              </a:rPr>
              <a:t>κάθε νέα </a:t>
            </a:r>
            <a:r>
              <a:rPr sz="3200" spc="-5" dirty="0">
                <a:solidFill>
                  <a:srgbClr val="001F5F"/>
                </a:solidFill>
                <a:latin typeface="Verdana"/>
                <a:cs typeface="Verdana"/>
              </a:rPr>
              <a:t>έκδοση  αποθετηρίων στο</a:t>
            </a:r>
            <a:r>
              <a:rPr sz="3200" spc="-35" dirty="0">
                <a:solidFill>
                  <a:srgbClr val="001F5F"/>
                </a:solidFill>
                <a:latin typeface="Verdana"/>
                <a:cs typeface="Verdana"/>
              </a:rPr>
              <a:t> </a:t>
            </a:r>
            <a:r>
              <a:rPr sz="3200" spc="-10" dirty="0">
                <a:solidFill>
                  <a:srgbClr val="001F5F"/>
                </a:solidFill>
                <a:latin typeface="Verdana"/>
                <a:cs typeface="Verdana"/>
              </a:rPr>
              <a:t>GitHub,</a:t>
            </a:r>
            <a:endParaRPr sz="3200">
              <a:latin typeface="Verdana"/>
              <a:cs typeface="Verdana"/>
            </a:endParaRP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25400">
              <a:lnSpc>
                <a:spcPts val="1630"/>
              </a:lnSpc>
            </a:pPr>
            <a:fld id="{81D60167-4931-47E6-BA6A-407CBD079E47}" type="slidenum">
              <a:rPr dirty="0"/>
              <a:t>41</a:t>
            </a:fld>
            <a:endParaRPr dirty="0"/>
          </a:p>
        </p:txBody>
      </p:sp>
      <p:sp>
        <p:nvSpPr>
          <p:cNvPr id="3" name="object 3"/>
          <p:cNvSpPr txBox="1">
            <a:spLocks noGrp="1"/>
          </p:cNvSpPr>
          <p:nvPr>
            <p:ph type="subTitle" idx="4"/>
          </p:nvPr>
        </p:nvSpPr>
        <p:spPr>
          <a:prstGeom prst="rect">
            <a:avLst/>
          </a:prstGeom>
        </p:spPr>
        <p:txBody>
          <a:bodyPr vert="horz" wrap="square" lIns="0" tIns="12700" rIns="0" bIns="0" rtlCol="0">
            <a:spAutoFit/>
          </a:bodyPr>
          <a:lstStyle/>
          <a:p>
            <a:pPr marL="12700" marR="5080">
              <a:lnSpc>
                <a:spcPct val="100000"/>
              </a:lnSpc>
              <a:spcBef>
                <a:spcPts val="100"/>
              </a:spcBef>
            </a:pPr>
            <a:r>
              <a:rPr dirty="0"/>
              <a:t>η </a:t>
            </a:r>
            <a:r>
              <a:rPr spc="-5" dirty="0"/>
              <a:t>παρακολούθηση των </a:t>
            </a:r>
            <a:r>
              <a:rPr dirty="0"/>
              <a:t>εκδόσεων </a:t>
            </a:r>
            <a:r>
              <a:rPr spc="-5" dirty="0"/>
              <a:t>των  </a:t>
            </a:r>
            <a:r>
              <a:rPr dirty="0"/>
              <a:t>εγγραφών...</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91439" y="1219961"/>
            <a:ext cx="8778875" cy="3390265"/>
          </a:xfrm>
          <a:prstGeom prst="rect">
            <a:avLst/>
          </a:prstGeom>
        </p:spPr>
        <p:txBody>
          <a:bodyPr vert="horz" wrap="square" lIns="0" tIns="104140" rIns="0" bIns="0" rtlCol="0">
            <a:spAutoFit/>
          </a:bodyPr>
          <a:lstStyle/>
          <a:p>
            <a:pPr marL="12700" marR="5080">
              <a:lnSpc>
                <a:spcPct val="80000"/>
              </a:lnSpc>
              <a:spcBef>
                <a:spcPts val="820"/>
              </a:spcBef>
              <a:tabLst>
                <a:tab pos="6169025" algn="l"/>
              </a:tabLst>
            </a:pPr>
            <a:r>
              <a:rPr sz="3000" dirty="0">
                <a:solidFill>
                  <a:srgbClr val="001F5F"/>
                </a:solidFill>
                <a:latin typeface="Verdana"/>
                <a:cs typeface="Verdana"/>
              </a:rPr>
              <a:t>H</a:t>
            </a:r>
            <a:r>
              <a:rPr sz="3000" spc="-15" dirty="0">
                <a:solidFill>
                  <a:srgbClr val="001F5F"/>
                </a:solidFill>
                <a:latin typeface="Verdana"/>
                <a:cs typeface="Verdana"/>
              </a:rPr>
              <a:t> </a:t>
            </a:r>
            <a:r>
              <a:rPr sz="3000" dirty="0">
                <a:solidFill>
                  <a:srgbClr val="001F5F"/>
                </a:solidFill>
                <a:latin typeface="Verdana"/>
                <a:cs typeface="Verdana"/>
              </a:rPr>
              <a:t>δυνατότητα</a:t>
            </a:r>
            <a:r>
              <a:rPr sz="3000" spc="15" dirty="0">
                <a:solidFill>
                  <a:srgbClr val="001F5F"/>
                </a:solidFill>
                <a:latin typeface="Verdana"/>
                <a:cs typeface="Verdana"/>
              </a:rPr>
              <a:t> </a:t>
            </a:r>
            <a:r>
              <a:rPr sz="3000" dirty="0">
                <a:solidFill>
                  <a:srgbClr val="001F5F"/>
                </a:solidFill>
                <a:latin typeface="Verdana"/>
                <a:cs typeface="Verdana"/>
              </a:rPr>
              <a:t>επιλογής </a:t>
            </a:r>
            <a:r>
              <a:rPr sz="3000" spc="-5" dirty="0">
                <a:solidFill>
                  <a:srgbClr val="001F5F"/>
                </a:solidFill>
                <a:latin typeface="Verdana"/>
                <a:cs typeface="Verdana"/>
              </a:rPr>
              <a:t>πολλώ</a:t>
            </a:r>
            <a:r>
              <a:rPr sz="3000" dirty="0">
                <a:solidFill>
                  <a:srgbClr val="001F5F"/>
                </a:solidFill>
                <a:latin typeface="Verdana"/>
                <a:cs typeface="Verdana"/>
              </a:rPr>
              <a:t>ν	δ</a:t>
            </a:r>
            <a:r>
              <a:rPr sz="3000" spc="10" dirty="0">
                <a:solidFill>
                  <a:srgbClr val="001F5F"/>
                </a:solidFill>
                <a:latin typeface="Verdana"/>
                <a:cs typeface="Verdana"/>
              </a:rPr>
              <a:t>ι</a:t>
            </a:r>
            <a:r>
              <a:rPr sz="3000" spc="-5" dirty="0">
                <a:solidFill>
                  <a:srgbClr val="001F5F"/>
                </a:solidFill>
                <a:latin typeface="Verdana"/>
                <a:cs typeface="Verdana"/>
              </a:rPr>
              <a:t>αφ</a:t>
            </a:r>
            <a:r>
              <a:rPr sz="3000" spc="5" dirty="0">
                <a:solidFill>
                  <a:srgbClr val="001F5F"/>
                </a:solidFill>
                <a:latin typeface="Verdana"/>
                <a:cs typeface="Verdana"/>
              </a:rPr>
              <a:t>ο</a:t>
            </a:r>
            <a:r>
              <a:rPr sz="3000" dirty="0">
                <a:solidFill>
                  <a:srgbClr val="001F5F"/>
                </a:solidFill>
                <a:latin typeface="Verdana"/>
                <a:cs typeface="Verdana"/>
              </a:rPr>
              <a:t>ρετικών  </a:t>
            </a:r>
            <a:r>
              <a:rPr sz="3000" spc="-5" dirty="0">
                <a:solidFill>
                  <a:srgbClr val="001F5F"/>
                </a:solidFill>
                <a:latin typeface="Verdana"/>
                <a:cs typeface="Verdana"/>
              </a:rPr>
              <a:t>αδειών χρήσης,</a:t>
            </a:r>
            <a:endParaRPr sz="3000">
              <a:latin typeface="Verdana"/>
              <a:cs typeface="Verdana"/>
            </a:endParaRPr>
          </a:p>
          <a:p>
            <a:pPr marL="12700" marR="514350">
              <a:lnSpc>
                <a:spcPts val="2880"/>
              </a:lnSpc>
              <a:spcBef>
                <a:spcPts val="1380"/>
              </a:spcBef>
            </a:pPr>
            <a:r>
              <a:rPr sz="3000" spc="-5" dirty="0">
                <a:solidFill>
                  <a:srgbClr val="001F5F"/>
                </a:solidFill>
                <a:latin typeface="Verdana"/>
                <a:cs typeface="Verdana"/>
              </a:rPr>
              <a:t>(Software </a:t>
            </a:r>
            <a:r>
              <a:rPr sz="3000" spc="-10" dirty="0">
                <a:solidFill>
                  <a:srgbClr val="001F5F"/>
                </a:solidFill>
                <a:latin typeface="Verdana"/>
                <a:cs typeface="Verdana"/>
              </a:rPr>
              <a:t>Package </a:t>
            </a:r>
            <a:r>
              <a:rPr sz="3000" dirty="0">
                <a:solidFill>
                  <a:srgbClr val="001F5F"/>
                </a:solidFill>
                <a:latin typeface="Verdana"/>
                <a:cs typeface="Verdana"/>
              </a:rPr>
              <a:t>Data </a:t>
            </a:r>
            <a:r>
              <a:rPr sz="3000" spc="-5" dirty="0">
                <a:solidFill>
                  <a:srgbClr val="001F5F"/>
                </a:solidFill>
                <a:latin typeface="Verdana"/>
                <a:cs typeface="Verdana"/>
              </a:rPr>
              <a:t>Exchange</a:t>
            </a:r>
            <a:r>
              <a:rPr sz="3000" spc="-110" dirty="0">
                <a:solidFill>
                  <a:srgbClr val="001F5F"/>
                </a:solidFill>
                <a:latin typeface="Verdana"/>
                <a:cs typeface="Verdana"/>
              </a:rPr>
              <a:t> </a:t>
            </a:r>
            <a:r>
              <a:rPr sz="3000" spc="-5" dirty="0">
                <a:solidFill>
                  <a:srgbClr val="001F5F"/>
                </a:solidFill>
                <a:latin typeface="Verdana"/>
                <a:cs typeface="Verdana"/>
              </a:rPr>
              <a:t>(SPDX),  Creative</a:t>
            </a:r>
            <a:r>
              <a:rPr sz="3000" spc="-30" dirty="0">
                <a:solidFill>
                  <a:srgbClr val="001F5F"/>
                </a:solidFill>
                <a:latin typeface="Verdana"/>
                <a:cs typeface="Verdana"/>
              </a:rPr>
              <a:t> </a:t>
            </a:r>
            <a:r>
              <a:rPr sz="3000" spc="-5" dirty="0">
                <a:solidFill>
                  <a:srgbClr val="001F5F"/>
                </a:solidFill>
                <a:latin typeface="Verdana"/>
                <a:cs typeface="Verdana"/>
              </a:rPr>
              <a:t>Commons)</a:t>
            </a:r>
            <a:endParaRPr sz="3000">
              <a:latin typeface="Verdana"/>
              <a:cs typeface="Verdana"/>
            </a:endParaRPr>
          </a:p>
          <a:p>
            <a:pPr marL="12700" marR="3521710">
              <a:lnSpc>
                <a:spcPct val="118900"/>
              </a:lnSpc>
              <a:spcBef>
                <a:spcPts val="30"/>
              </a:spcBef>
            </a:pPr>
            <a:r>
              <a:rPr sz="3000" dirty="0">
                <a:solidFill>
                  <a:srgbClr val="001F5F"/>
                </a:solidFill>
                <a:latin typeface="Verdana"/>
                <a:cs typeface="Verdana"/>
              </a:rPr>
              <a:t>για </a:t>
            </a:r>
            <a:r>
              <a:rPr sz="3000" spc="-5" dirty="0">
                <a:solidFill>
                  <a:srgbClr val="001F5F"/>
                </a:solidFill>
                <a:latin typeface="Verdana"/>
                <a:cs typeface="Verdana"/>
              </a:rPr>
              <a:t>ερευνητικά </a:t>
            </a:r>
            <a:r>
              <a:rPr sz="3000" dirty="0">
                <a:solidFill>
                  <a:srgbClr val="001F5F"/>
                </a:solidFill>
                <a:latin typeface="Verdana"/>
                <a:cs typeface="Verdana"/>
              </a:rPr>
              <a:t>δεδομένα,  επιστημονικές</a:t>
            </a:r>
            <a:r>
              <a:rPr sz="3000" spc="-65" dirty="0">
                <a:solidFill>
                  <a:srgbClr val="001F5F"/>
                </a:solidFill>
                <a:latin typeface="Verdana"/>
                <a:cs typeface="Verdana"/>
              </a:rPr>
              <a:t> </a:t>
            </a:r>
            <a:r>
              <a:rPr sz="3000" dirty="0">
                <a:solidFill>
                  <a:srgbClr val="001F5F"/>
                </a:solidFill>
                <a:latin typeface="Verdana"/>
                <a:cs typeface="Verdana"/>
              </a:rPr>
              <a:t>δημοσιεύσεις  ή</a:t>
            </a:r>
            <a:r>
              <a:rPr sz="3000" spc="-5" dirty="0">
                <a:solidFill>
                  <a:srgbClr val="001F5F"/>
                </a:solidFill>
                <a:latin typeface="Verdana"/>
                <a:cs typeface="Verdana"/>
              </a:rPr>
              <a:t> </a:t>
            </a:r>
            <a:r>
              <a:rPr sz="3000" dirty="0">
                <a:solidFill>
                  <a:srgbClr val="001F5F"/>
                </a:solidFill>
                <a:latin typeface="Verdana"/>
                <a:cs typeface="Verdana"/>
              </a:rPr>
              <a:t>λογισμικό...</a:t>
            </a:r>
            <a:endParaRPr sz="3000">
              <a:latin typeface="Verdana"/>
              <a:cs typeface="Verdana"/>
            </a:endParaRPr>
          </a:p>
        </p:txBody>
      </p:sp>
      <p:sp>
        <p:nvSpPr>
          <p:cNvPr id="3" name="object 3"/>
          <p:cNvSpPr txBox="1">
            <a:spLocks noGrp="1"/>
          </p:cNvSpPr>
          <p:nvPr>
            <p:ph type="sldNum" sz="quarter" idx="7"/>
          </p:nvPr>
        </p:nvSpPr>
        <p:spPr>
          <a:prstGeom prst="rect">
            <a:avLst/>
          </a:prstGeom>
        </p:spPr>
        <p:txBody>
          <a:bodyPr vert="horz" wrap="square" lIns="0" tIns="0" rIns="0" bIns="0" rtlCol="0">
            <a:spAutoFit/>
          </a:bodyPr>
          <a:lstStyle/>
          <a:p>
            <a:pPr marL="25400">
              <a:lnSpc>
                <a:spcPts val="1630"/>
              </a:lnSpc>
            </a:pPr>
            <a:fld id="{81D60167-4931-47E6-BA6A-407CBD079E47}" type="slidenum">
              <a:rPr dirty="0"/>
              <a:t>42</a:t>
            </a:fld>
            <a:endParaRPr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1977" y="1286382"/>
            <a:ext cx="9100820" cy="2953385"/>
          </a:xfrm>
          <a:prstGeom prst="rect">
            <a:avLst/>
          </a:prstGeom>
        </p:spPr>
        <p:txBody>
          <a:bodyPr vert="horz" wrap="square" lIns="0" tIns="13335" rIns="0" bIns="0" rtlCol="0">
            <a:spAutoFit/>
          </a:bodyPr>
          <a:lstStyle/>
          <a:p>
            <a:pPr marL="12700" marR="5080">
              <a:lnSpc>
                <a:spcPct val="100000"/>
              </a:lnSpc>
              <a:spcBef>
                <a:spcPts val="105"/>
              </a:spcBef>
            </a:pPr>
            <a:r>
              <a:rPr sz="3200" dirty="0">
                <a:solidFill>
                  <a:srgbClr val="001F5F"/>
                </a:solidFill>
                <a:latin typeface="Verdana"/>
                <a:cs typeface="Verdana"/>
              </a:rPr>
              <a:t>H δημιουργία και η εξαγωγή </a:t>
            </a:r>
            <a:r>
              <a:rPr sz="3200" spc="-5" dirty="0">
                <a:solidFill>
                  <a:srgbClr val="001F5F"/>
                </a:solidFill>
                <a:latin typeface="Verdana"/>
                <a:cs typeface="Verdana"/>
              </a:rPr>
              <a:t>βιβλιογραφικών  αναφορών </a:t>
            </a:r>
            <a:r>
              <a:rPr sz="3200" spc="-10" dirty="0">
                <a:solidFill>
                  <a:srgbClr val="001F5F"/>
                </a:solidFill>
                <a:latin typeface="Verdana"/>
                <a:cs typeface="Verdana"/>
              </a:rPr>
              <a:t>για </a:t>
            </a:r>
            <a:r>
              <a:rPr sz="3200" spc="-5" dirty="0">
                <a:solidFill>
                  <a:srgbClr val="001F5F"/>
                </a:solidFill>
                <a:latin typeface="Verdana"/>
                <a:cs typeface="Verdana"/>
              </a:rPr>
              <a:t>τις </a:t>
            </a:r>
            <a:r>
              <a:rPr sz="3200" dirty="0">
                <a:solidFill>
                  <a:srgbClr val="001F5F"/>
                </a:solidFill>
                <a:latin typeface="Verdana"/>
                <a:cs typeface="Verdana"/>
              </a:rPr>
              <a:t>εγγραφές και η </a:t>
            </a:r>
            <a:r>
              <a:rPr sz="3200" spc="-5" dirty="0">
                <a:solidFill>
                  <a:srgbClr val="001F5F"/>
                </a:solidFill>
                <a:latin typeface="Verdana"/>
                <a:cs typeface="Verdana"/>
              </a:rPr>
              <a:t>εξαγωγή  </a:t>
            </a:r>
            <a:r>
              <a:rPr sz="3200" dirty="0">
                <a:solidFill>
                  <a:srgbClr val="001F5F"/>
                </a:solidFill>
                <a:latin typeface="Verdana"/>
                <a:cs typeface="Verdana"/>
              </a:rPr>
              <a:t>μεταδεδομένων με </a:t>
            </a:r>
            <a:r>
              <a:rPr sz="3200" spc="-5" dirty="0">
                <a:solidFill>
                  <a:srgbClr val="001F5F"/>
                </a:solidFill>
                <a:latin typeface="Verdana"/>
                <a:cs typeface="Verdana"/>
              </a:rPr>
              <a:t>άδεια </a:t>
            </a:r>
            <a:r>
              <a:rPr sz="3200" dirty="0">
                <a:solidFill>
                  <a:srgbClr val="001F5F"/>
                </a:solidFill>
                <a:latin typeface="Verdana"/>
                <a:cs typeface="Verdana"/>
              </a:rPr>
              <a:t>χρήσης </a:t>
            </a:r>
            <a:r>
              <a:rPr sz="3200" spc="-10" dirty="0">
                <a:solidFill>
                  <a:srgbClr val="001F5F"/>
                </a:solidFill>
                <a:latin typeface="Verdana"/>
                <a:cs typeface="Verdana"/>
              </a:rPr>
              <a:t>Creative  </a:t>
            </a:r>
            <a:r>
              <a:rPr sz="3200" spc="-5" dirty="0">
                <a:solidFill>
                  <a:srgbClr val="001F5F"/>
                </a:solidFill>
                <a:latin typeface="Verdana"/>
                <a:cs typeface="Verdana"/>
              </a:rPr>
              <a:t>Commons </a:t>
            </a:r>
            <a:r>
              <a:rPr sz="3200" spc="-25" dirty="0">
                <a:solidFill>
                  <a:srgbClr val="001F5F"/>
                </a:solidFill>
                <a:latin typeface="Verdana"/>
                <a:cs typeface="Verdana"/>
              </a:rPr>
              <a:t>Zero </a:t>
            </a:r>
            <a:r>
              <a:rPr sz="3200" dirty="0">
                <a:solidFill>
                  <a:srgbClr val="001F5F"/>
                </a:solidFill>
                <a:latin typeface="Verdana"/>
                <a:cs typeface="Verdana"/>
              </a:rPr>
              <a:t>διαμέσου του </a:t>
            </a:r>
            <a:r>
              <a:rPr sz="3200" spc="-5" dirty="0">
                <a:solidFill>
                  <a:srgbClr val="001F5F"/>
                </a:solidFill>
                <a:latin typeface="Verdana"/>
                <a:cs typeface="Verdana"/>
              </a:rPr>
              <a:t>Open </a:t>
            </a:r>
            <a:r>
              <a:rPr sz="3200" dirty="0">
                <a:solidFill>
                  <a:srgbClr val="001F5F"/>
                </a:solidFill>
                <a:latin typeface="Verdana"/>
                <a:cs typeface="Verdana"/>
              </a:rPr>
              <a:t>Archives  </a:t>
            </a:r>
            <a:r>
              <a:rPr sz="3200" spc="-5" dirty="0">
                <a:solidFill>
                  <a:srgbClr val="001F5F"/>
                </a:solidFill>
                <a:latin typeface="Verdana"/>
                <a:cs typeface="Verdana"/>
              </a:rPr>
              <a:t>Initiative Protocol </a:t>
            </a:r>
            <a:r>
              <a:rPr sz="3200" dirty="0">
                <a:solidFill>
                  <a:srgbClr val="001F5F"/>
                </a:solidFill>
                <a:latin typeface="Verdana"/>
                <a:cs typeface="Verdana"/>
              </a:rPr>
              <a:t>for </a:t>
            </a:r>
            <a:r>
              <a:rPr sz="3200" spc="-5" dirty="0">
                <a:solidFill>
                  <a:srgbClr val="001F5F"/>
                </a:solidFill>
                <a:latin typeface="Verdana"/>
                <a:cs typeface="Verdana"/>
              </a:rPr>
              <a:t>Metadata Harvesting  </a:t>
            </a:r>
            <a:r>
              <a:rPr sz="3200" spc="-15" dirty="0">
                <a:solidFill>
                  <a:srgbClr val="001F5F"/>
                </a:solidFill>
                <a:latin typeface="Verdana"/>
                <a:cs typeface="Verdana"/>
              </a:rPr>
              <a:t>(OAI- </a:t>
            </a:r>
            <a:r>
              <a:rPr sz="3200" dirty="0">
                <a:solidFill>
                  <a:srgbClr val="001F5F"/>
                </a:solidFill>
                <a:latin typeface="Verdana"/>
                <a:cs typeface="Verdana"/>
              </a:rPr>
              <a:t>PMH)</a:t>
            </a:r>
            <a:r>
              <a:rPr sz="3200" spc="-20" dirty="0">
                <a:solidFill>
                  <a:srgbClr val="001F5F"/>
                </a:solidFill>
                <a:latin typeface="Verdana"/>
                <a:cs typeface="Verdana"/>
              </a:rPr>
              <a:t> </a:t>
            </a:r>
            <a:r>
              <a:rPr sz="3200" dirty="0">
                <a:solidFill>
                  <a:srgbClr val="001F5F"/>
                </a:solidFill>
                <a:latin typeface="Verdana"/>
                <a:cs typeface="Verdana"/>
              </a:rPr>
              <a:t>...</a:t>
            </a:r>
            <a:endParaRPr sz="3200">
              <a:latin typeface="Verdana"/>
              <a:cs typeface="Verdana"/>
            </a:endParaRPr>
          </a:p>
        </p:txBody>
      </p:sp>
      <p:sp>
        <p:nvSpPr>
          <p:cNvPr id="3" name="object 3"/>
          <p:cNvSpPr txBox="1">
            <a:spLocks noGrp="1"/>
          </p:cNvSpPr>
          <p:nvPr>
            <p:ph type="sldNum" sz="quarter" idx="7"/>
          </p:nvPr>
        </p:nvSpPr>
        <p:spPr>
          <a:prstGeom prst="rect">
            <a:avLst/>
          </a:prstGeom>
        </p:spPr>
        <p:txBody>
          <a:bodyPr vert="horz" wrap="square" lIns="0" tIns="0" rIns="0" bIns="0" rtlCol="0">
            <a:spAutoFit/>
          </a:bodyPr>
          <a:lstStyle/>
          <a:p>
            <a:pPr marL="25400">
              <a:lnSpc>
                <a:spcPts val="1630"/>
              </a:lnSpc>
            </a:pPr>
            <a:fld id="{81D60167-4931-47E6-BA6A-407CBD079E47}" type="slidenum">
              <a:rPr dirty="0"/>
              <a:t>43</a:t>
            </a:fld>
            <a:endParaRPr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3377" y="2252294"/>
            <a:ext cx="9087485" cy="1002030"/>
          </a:xfrm>
          <a:prstGeom prst="rect">
            <a:avLst/>
          </a:prstGeom>
        </p:spPr>
        <p:txBody>
          <a:bodyPr vert="horz" wrap="square" lIns="0" tIns="13335" rIns="0" bIns="0" rtlCol="0">
            <a:spAutoFit/>
          </a:bodyPr>
          <a:lstStyle/>
          <a:p>
            <a:pPr marL="12700" marR="5080">
              <a:lnSpc>
                <a:spcPct val="100000"/>
              </a:lnSpc>
              <a:spcBef>
                <a:spcPts val="105"/>
              </a:spcBef>
            </a:pPr>
            <a:r>
              <a:rPr sz="3200" dirty="0"/>
              <a:t>H αξιοποίηση </a:t>
            </a:r>
            <a:r>
              <a:rPr sz="3200" spc="-10" dirty="0"/>
              <a:t>στατιστικών </a:t>
            </a:r>
            <a:r>
              <a:rPr sz="3200" dirty="0"/>
              <a:t>μετρήσεων για </a:t>
            </a:r>
            <a:r>
              <a:rPr sz="3200" spc="-5" dirty="0"/>
              <a:t>τις  θεάσεις </a:t>
            </a:r>
            <a:r>
              <a:rPr sz="3200" dirty="0"/>
              <a:t>ή </a:t>
            </a:r>
            <a:r>
              <a:rPr sz="3200" spc="-5" dirty="0"/>
              <a:t>τις μεταφορτώσεις των εγγραφών.</a:t>
            </a:r>
            <a:endParaRPr sz="3200"/>
          </a:p>
        </p:txBody>
      </p:sp>
      <p:sp>
        <p:nvSpPr>
          <p:cNvPr id="3" name="object 3"/>
          <p:cNvSpPr txBox="1">
            <a:spLocks noGrp="1"/>
          </p:cNvSpPr>
          <p:nvPr>
            <p:ph type="sldNum" sz="quarter" idx="7"/>
          </p:nvPr>
        </p:nvSpPr>
        <p:spPr>
          <a:prstGeom prst="rect">
            <a:avLst/>
          </a:prstGeom>
        </p:spPr>
        <p:txBody>
          <a:bodyPr vert="horz" wrap="square" lIns="0" tIns="0" rIns="0" bIns="0" rtlCol="0">
            <a:spAutoFit/>
          </a:bodyPr>
          <a:lstStyle/>
          <a:p>
            <a:pPr marL="25400">
              <a:lnSpc>
                <a:spcPts val="1630"/>
              </a:lnSpc>
            </a:pPr>
            <a:fld id="{81D60167-4931-47E6-BA6A-407CBD079E47}" type="slidenum">
              <a:rPr dirty="0"/>
              <a:t>44</a:t>
            </a:fld>
            <a:endParaRPr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8739" y="1238249"/>
            <a:ext cx="9657715" cy="2465070"/>
          </a:xfrm>
          <a:prstGeom prst="rect">
            <a:avLst/>
          </a:prstGeom>
        </p:spPr>
        <p:txBody>
          <a:bodyPr vert="horz" wrap="square" lIns="0" tIns="13335" rIns="0" bIns="0" rtlCol="0">
            <a:spAutoFit/>
          </a:bodyPr>
          <a:lstStyle/>
          <a:p>
            <a:pPr marL="12700" marR="5080">
              <a:lnSpc>
                <a:spcPct val="100000"/>
              </a:lnSpc>
              <a:spcBef>
                <a:spcPts val="105"/>
              </a:spcBef>
            </a:pPr>
            <a:r>
              <a:rPr sz="3200" dirty="0"/>
              <a:t>Όλα </a:t>
            </a:r>
            <a:r>
              <a:rPr sz="3200" spc="-5" dirty="0"/>
              <a:t>τα αρχεία </a:t>
            </a:r>
            <a:r>
              <a:rPr sz="3200" dirty="0"/>
              <a:t>δεδομένων </a:t>
            </a:r>
            <a:r>
              <a:rPr sz="3200" spc="-10" dirty="0"/>
              <a:t>τα </a:t>
            </a:r>
            <a:r>
              <a:rPr sz="3200" dirty="0"/>
              <a:t>οποία  </a:t>
            </a:r>
            <a:r>
              <a:rPr sz="3200" spc="-5" dirty="0"/>
              <a:t>μεταφορτώνονται στον </a:t>
            </a:r>
            <a:r>
              <a:rPr sz="3200" spc="-25" dirty="0"/>
              <a:t>Zenodo, </a:t>
            </a:r>
            <a:r>
              <a:rPr sz="3200" spc="-5" dirty="0"/>
              <a:t>αποθηκεύονται  στα </a:t>
            </a:r>
            <a:r>
              <a:rPr sz="3200" dirty="0"/>
              <a:t>κέντρα δεδομένων </a:t>
            </a:r>
            <a:r>
              <a:rPr sz="3200" spc="-5" dirty="0"/>
              <a:t>του CERN(CERN Data  Centres),στη Γενεύη, </a:t>
            </a:r>
            <a:r>
              <a:rPr sz="3200" dirty="0"/>
              <a:t>και </a:t>
            </a:r>
            <a:r>
              <a:rPr sz="3200" spc="-5" dirty="0"/>
              <a:t>στη </a:t>
            </a:r>
            <a:r>
              <a:rPr sz="3200" dirty="0"/>
              <a:t>Βουδαπέστη, </a:t>
            </a:r>
            <a:r>
              <a:rPr sz="3200" spc="-5" dirty="0"/>
              <a:t>σε  πολλαπλά</a:t>
            </a:r>
            <a:r>
              <a:rPr sz="3200" spc="-10" dirty="0"/>
              <a:t> αντίγραφα.</a:t>
            </a:r>
            <a:endParaRPr sz="3200"/>
          </a:p>
        </p:txBody>
      </p:sp>
      <p:sp>
        <p:nvSpPr>
          <p:cNvPr id="3" name="object 3"/>
          <p:cNvSpPr txBox="1">
            <a:spLocks noGrp="1"/>
          </p:cNvSpPr>
          <p:nvPr>
            <p:ph type="sldNum" sz="quarter" idx="7"/>
          </p:nvPr>
        </p:nvSpPr>
        <p:spPr>
          <a:prstGeom prst="rect">
            <a:avLst/>
          </a:prstGeom>
        </p:spPr>
        <p:txBody>
          <a:bodyPr vert="horz" wrap="square" lIns="0" tIns="0" rIns="0" bIns="0" rtlCol="0">
            <a:spAutoFit/>
          </a:bodyPr>
          <a:lstStyle/>
          <a:p>
            <a:pPr marL="25400">
              <a:lnSpc>
                <a:spcPts val="1630"/>
              </a:lnSpc>
            </a:pPr>
            <a:fld id="{81D60167-4931-47E6-BA6A-407CBD079E47}" type="slidenum">
              <a:rPr dirty="0"/>
              <a:t>45</a:t>
            </a:fld>
            <a:endParaRPr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06627" y="346659"/>
            <a:ext cx="8670290" cy="697230"/>
          </a:xfrm>
          <a:prstGeom prst="rect">
            <a:avLst/>
          </a:prstGeom>
        </p:spPr>
        <p:txBody>
          <a:bodyPr vert="horz" wrap="square" lIns="0" tIns="13335" rIns="0" bIns="0" rtlCol="0">
            <a:spAutoFit/>
          </a:bodyPr>
          <a:lstStyle/>
          <a:p>
            <a:pPr marL="12700">
              <a:lnSpc>
                <a:spcPct val="100000"/>
              </a:lnSpc>
              <a:spcBef>
                <a:spcPts val="105"/>
              </a:spcBef>
            </a:pPr>
            <a:r>
              <a:rPr spc="-5" dirty="0"/>
              <a:t>Δημιουργία </a:t>
            </a:r>
            <a:r>
              <a:rPr spc="-20" dirty="0"/>
              <a:t>Zenodo</a:t>
            </a:r>
            <a:r>
              <a:rPr spc="-55" dirty="0"/>
              <a:t> </a:t>
            </a:r>
            <a:r>
              <a:rPr dirty="0"/>
              <a:t>κοινότητας</a:t>
            </a:r>
          </a:p>
        </p:txBody>
      </p:sp>
      <p:sp>
        <p:nvSpPr>
          <p:cNvPr id="3" name="object 3"/>
          <p:cNvSpPr txBox="1">
            <a:spLocks noGrp="1"/>
          </p:cNvSpPr>
          <p:nvPr>
            <p:ph type="sldNum" sz="quarter" idx="7"/>
          </p:nvPr>
        </p:nvSpPr>
        <p:spPr>
          <a:prstGeom prst="rect">
            <a:avLst/>
          </a:prstGeom>
        </p:spPr>
        <p:txBody>
          <a:bodyPr vert="horz" wrap="square" lIns="0" tIns="0" rIns="0" bIns="0" rtlCol="0">
            <a:spAutoFit/>
          </a:bodyPr>
          <a:lstStyle/>
          <a:p>
            <a:pPr marL="25400">
              <a:lnSpc>
                <a:spcPts val="1630"/>
              </a:lnSpc>
            </a:pPr>
            <a:fld id="{81D60167-4931-47E6-BA6A-407CBD079E47}" type="slidenum">
              <a:rPr dirty="0"/>
              <a:t>46</a:t>
            </a:fld>
            <a:endParaRPr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88136" y="0"/>
            <a:ext cx="7903463" cy="5670801"/>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sldNum" sz="quarter" idx="7"/>
          </p:nvPr>
        </p:nvSpPr>
        <p:spPr>
          <a:prstGeom prst="rect">
            <a:avLst/>
          </a:prstGeom>
        </p:spPr>
        <p:txBody>
          <a:bodyPr vert="horz" wrap="square" lIns="0" tIns="0" rIns="0" bIns="0" rtlCol="0">
            <a:spAutoFit/>
          </a:bodyPr>
          <a:lstStyle/>
          <a:p>
            <a:pPr marL="25400">
              <a:lnSpc>
                <a:spcPts val="1630"/>
              </a:lnSpc>
            </a:pPr>
            <a:fld id="{81D60167-4931-47E6-BA6A-407CBD079E47}" type="slidenum">
              <a:rPr dirty="0"/>
              <a:t>47</a:t>
            </a:fld>
            <a:endParaRPr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91439" y="1863979"/>
            <a:ext cx="8394065" cy="1489710"/>
          </a:xfrm>
          <a:prstGeom prst="rect">
            <a:avLst/>
          </a:prstGeom>
        </p:spPr>
        <p:txBody>
          <a:bodyPr vert="horz" wrap="square" lIns="0" tIns="13335" rIns="0" bIns="0" rtlCol="0">
            <a:spAutoFit/>
          </a:bodyPr>
          <a:lstStyle/>
          <a:p>
            <a:pPr marL="12700" marR="5080">
              <a:lnSpc>
                <a:spcPct val="100000"/>
              </a:lnSpc>
              <a:spcBef>
                <a:spcPts val="105"/>
              </a:spcBef>
            </a:pPr>
            <a:r>
              <a:rPr sz="3200" dirty="0"/>
              <a:t>Η δημιουργία ενός </a:t>
            </a:r>
            <a:r>
              <a:rPr sz="3200" spc="-5" dirty="0"/>
              <a:t>αποθετηρίου στον  </a:t>
            </a:r>
            <a:r>
              <a:rPr sz="3200" spc="-15" dirty="0"/>
              <a:t>Zenodo </a:t>
            </a:r>
            <a:r>
              <a:rPr sz="3200" dirty="0"/>
              <a:t>επιτυγχάνεται με μεγάλη ευκολία  </a:t>
            </a:r>
            <a:r>
              <a:rPr sz="3200" spc="-5" dirty="0"/>
              <a:t>ακόμα </a:t>
            </a:r>
            <a:r>
              <a:rPr sz="3200" dirty="0"/>
              <a:t>και για μή</a:t>
            </a:r>
            <a:r>
              <a:rPr sz="3200" spc="5" dirty="0"/>
              <a:t> </a:t>
            </a:r>
            <a:r>
              <a:rPr sz="3200" dirty="0"/>
              <a:t>ειδικούς.</a:t>
            </a:r>
            <a:endParaRPr sz="3200"/>
          </a:p>
        </p:txBody>
      </p:sp>
      <p:sp>
        <p:nvSpPr>
          <p:cNvPr id="3" name="object 3"/>
          <p:cNvSpPr txBox="1">
            <a:spLocks noGrp="1"/>
          </p:cNvSpPr>
          <p:nvPr>
            <p:ph type="sldNum" sz="quarter" idx="7"/>
          </p:nvPr>
        </p:nvSpPr>
        <p:spPr>
          <a:prstGeom prst="rect">
            <a:avLst/>
          </a:prstGeom>
        </p:spPr>
        <p:txBody>
          <a:bodyPr vert="horz" wrap="square" lIns="0" tIns="0" rIns="0" bIns="0" rtlCol="0">
            <a:spAutoFit/>
          </a:bodyPr>
          <a:lstStyle/>
          <a:p>
            <a:pPr marL="25400">
              <a:lnSpc>
                <a:spcPts val="1630"/>
              </a:lnSpc>
            </a:pPr>
            <a:fld id="{81D60167-4931-47E6-BA6A-407CBD079E47}" type="slidenum">
              <a:rPr dirty="0"/>
              <a:t>48</a:t>
            </a:fld>
            <a:endParaRPr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8739" y="1420444"/>
            <a:ext cx="9624695" cy="2465705"/>
          </a:xfrm>
          <a:prstGeom prst="rect">
            <a:avLst/>
          </a:prstGeom>
        </p:spPr>
        <p:txBody>
          <a:bodyPr vert="horz" wrap="square" lIns="0" tIns="13335" rIns="0" bIns="0" rtlCol="0">
            <a:spAutoFit/>
          </a:bodyPr>
          <a:lstStyle/>
          <a:p>
            <a:pPr marL="12700" marR="5080">
              <a:lnSpc>
                <a:spcPct val="100000"/>
              </a:lnSpc>
              <a:spcBef>
                <a:spcPts val="105"/>
              </a:spcBef>
            </a:pPr>
            <a:r>
              <a:rPr sz="3200" spc="-5" dirty="0"/>
              <a:t>Προϋποθέτει </a:t>
            </a:r>
            <a:r>
              <a:rPr sz="3200" dirty="0"/>
              <a:t>όμως την έγγραφή </a:t>
            </a:r>
            <a:r>
              <a:rPr sz="3200" spc="-5" dirty="0"/>
              <a:t>στην υπηρεσία  του </a:t>
            </a:r>
            <a:r>
              <a:rPr sz="3200" spc="-15" dirty="0"/>
              <a:t>Zenodo </a:t>
            </a:r>
            <a:r>
              <a:rPr sz="3200" dirty="0"/>
              <a:t>με </a:t>
            </a:r>
            <a:r>
              <a:rPr sz="3200" spc="-5" dirty="0"/>
              <a:t>τη χρήση </a:t>
            </a:r>
            <a:r>
              <a:rPr sz="3200" dirty="0"/>
              <a:t>λογαριασμού  ηλεκτρονικού ταχυδρομείου, τη χρήση  λογαριασμού </a:t>
            </a:r>
            <a:r>
              <a:rPr sz="3200" spc="-10" dirty="0"/>
              <a:t>GitHub, </a:t>
            </a:r>
            <a:r>
              <a:rPr sz="3200" dirty="0"/>
              <a:t>ή </a:t>
            </a:r>
            <a:r>
              <a:rPr sz="3200" spc="-5" dirty="0"/>
              <a:t>τη </a:t>
            </a:r>
            <a:r>
              <a:rPr sz="3200" dirty="0"/>
              <a:t>χρήση λογαριασμού  </a:t>
            </a:r>
            <a:r>
              <a:rPr sz="3200" spc="-5" dirty="0"/>
              <a:t>ORCID (Open Researcher </a:t>
            </a:r>
            <a:r>
              <a:rPr sz="3200" dirty="0"/>
              <a:t>and </a:t>
            </a:r>
            <a:r>
              <a:rPr sz="3200" spc="-5" dirty="0"/>
              <a:t>Contributor</a:t>
            </a:r>
            <a:r>
              <a:rPr sz="3200" spc="-50" dirty="0"/>
              <a:t> </a:t>
            </a:r>
            <a:r>
              <a:rPr sz="3200" dirty="0"/>
              <a:t>ID).</a:t>
            </a:r>
            <a:endParaRPr sz="3200"/>
          </a:p>
        </p:txBody>
      </p:sp>
      <p:sp>
        <p:nvSpPr>
          <p:cNvPr id="3" name="object 3"/>
          <p:cNvSpPr txBox="1">
            <a:spLocks noGrp="1"/>
          </p:cNvSpPr>
          <p:nvPr>
            <p:ph type="sldNum" sz="quarter" idx="7"/>
          </p:nvPr>
        </p:nvSpPr>
        <p:spPr>
          <a:prstGeom prst="rect">
            <a:avLst/>
          </a:prstGeom>
        </p:spPr>
        <p:txBody>
          <a:bodyPr vert="horz" wrap="square" lIns="0" tIns="0" rIns="0" bIns="0" rtlCol="0">
            <a:spAutoFit/>
          </a:bodyPr>
          <a:lstStyle/>
          <a:p>
            <a:pPr marL="25400">
              <a:lnSpc>
                <a:spcPts val="1630"/>
              </a:lnSpc>
            </a:pPr>
            <a:fld id="{81D60167-4931-47E6-BA6A-407CBD079E47}" type="slidenum">
              <a:rPr dirty="0"/>
              <a:t>49</a:t>
            </a:fld>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474834" y="5148173"/>
            <a:ext cx="114935" cy="239395"/>
          </a:xfrm>
          <a:prstGeom prst="rect">
            <a:avLst/>
          </a:prstGeom>
        </p:spPr>
        <p:txBody>
          <a:bodyPr vert="horz" wrap="square" lIns="0" tIns="12700" rIns="0" bIns="0" rtlCol="0">
            <a:spAutoFit/>
          </a:bodyPr>
          <a:lstStyle/>
          <a:p>
            <a:pPr marL="12700">
              <a:lnSpc>
                <a:spcPct val="100000"/>
              </a:lnSpc>
              <a:spcBef>
                <a:spcPts val="100"/>
              </a:spcBef>
            </a:pPr>
            <a:r>
              <a:rPr sz="1400" dirty="0">
                <a:latin typeface="Times New Roman"/>
                <a:cs typeface="Times New Roman"/>
              </a:rPr>
              <a:t>5</a:t>
            </a:r>
            <a:endParaRPr sz="1400">
              <a:latin typeface="Times New Roman"/>
              <a:cs typeface="Times New Roman"/>
            </a:endParaRPr>
          </a:p>
        </p:txBody>
      </p:sp>
      <p:sp>
        <p:nvSpPr>
          <p:cNvPr id="3" name="object 3"/>
          <p:cNvSpPr txBox="1">
            <a:spLocks noGrp="1"/>
          </p:cNvSpPr>
          <p:nvPr>
            <p:ph type="title"/>
          </p:nvPr>
        </p:nvSpPr>
        <p:spPr>
          <a:xfrm>
            <a:off x="625855" y="0"/>
            <a:ext cx="8822055" cy="1099185"/>
          </a:xfrm>
          <a:prstGeom prst="rect">
            <a:avLst/>
          </a:prstGeom>
        </p:spPr>
        <p:txBody>
          <a:bodyPr vert="horz" wrap="square" lIns="0" tIns="6985" rIns="0" bIns="0" rtlCol="0">
            <a:spAutoFit/>
          </a:bodyPr>
          <a:lstStyle/>
          <a:p>
            <a:pPr marL="844550" marR="5080" indent="-832485">
              <a:lnSpc>
                <a:spcPct val="100899"/>
              </a:lnSpc>
              <a:spcBef>
                <a:spcPts val="55"/>
              </a:spcBef>
            </a:pPr>
            <a:r>
              <a:rPr dirty="0">
                <a:latin typeface="Arial"/>
                <a:cs typeface="Arial"/>
              </a:rPr>
              <a:t>CERN </a:t>
            </a:r>
            <a:r>
              <a:rPr sz="2600" spc="-5" dirty="0">
                <a:latin typeface="Arial"/>
                <a:cs typeface="Arial"/>
              </a:rPr>
              <a:t>Conseil </a:t>
            </a:r>
            <a:r>
              <a:rPr sz="2600" dirty="0">
                <a:latin typeface="Arial"/>
                <a:cs typeface="Arial"/>
              </a:rPr>
              <a:t>européenne </a:t>
            </a:r>
            <a:r>
              <a:rPr sz="2600" spc="-5" dirty="0">
                <a:latin typeface="Arial"/>
                <a:cs typeface="Arial"/>
              </a:rPr>
              <a:t>pour la </a:t>
            </a:r>
            <a:r>
              <a:rPr sz="2600" dirty="0">
                <a:latin typeface="Arial"/>
                <a:cs typeface="Arial"/>
              </a:rPr>
              <a:t>recherche </a:t>
            </a:r>
            <a:r>
              <a:rPr sz="2600" spc="-5" dirty="0">
                <a:latin typeface="Arial"/>
                <a:cs typeface="Arial"/>
              </a:rPr>
              <a:t>nucléaire  </a:t>
            </a:r>
            <a:r>
              <a:rPr sz="2600" dirty="0">
                <a:latin typeface="Arial"/>
                <a:cs typeface="Arial"/>
              </a:rPr>
              <a:t>(the </a:t>
            </a:r>
            <a:r>
              <a:rPr sz="2600" spc="5" dirty="0">
                <a:latin typeface="Arial"/>
                <a:cs typeface="Arial"/>
              </a:rPr>
              <a:t>European </a:t>
            </a:r>
            <a:r>
              <a:rPr sz="2600" dirty="0">
                <a:latin typeface="Arial"/>
                <a:cs typeface="Arial"/>
              </a:rPr>
              <a:t>organization for </a:t>
            </a:r>
            <a:r>
              <a:rPr sz="2600" spc="5" dirty="0">
                <a:latin typeface="Arial"/>
                <a:cs typeface="Arial"/>
              </a:rPr>
              <a:t>nuclear</a:t>
            </a:r>
            <a:r>
              <a:rPr sz="2600" spc="-50" dirty="0">
                <a:latin typeface="Arial"/>
                <a:cs typeface="Arial"/>
              </a:rPr>
              <a:t> </a:t>
            </a:r>
            <a:r>
              <a:rPr sz="2600" dirty="0">
                <a:latin typeface="Arial"/>
                <a:cs typeface="Arial"/>
              </a:rPr>
              <a:t>research)</a:t>
            </a:r>
            <a:endParaRPr sz="2600">
              <a:latin typeface="Arial"/>
              <a:cs typeface="Arial"/>
            </a:endParaRPr>
          </a:p>
        </p:txBody>
      </p:sp>
      <p:sp>
        <p:nvSpPr>
          <p:cNvPr id="4" name="object 4"/>
          <p:cNvSpPr/>
          <p:nvPr/>
        </p:nvSpPr>
        <p:spPr>
          <a:xfrm>
            <a:off x="504444" y="1071371"/>
            <a:ext cx="8214359" cy="3977640"/>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77215" y="5069839"/>
            <a:ext cx="8812530" cy="561975"/>
          </a:xfrm>
          <a:prstGeom prst="rect">
            <a:avLst/>
          </a:prstGeom>
        </p:spPr>
        <p:txBody>
          <a:bodyPr vert="horz" wrap="square" lIns="0" tIns="31750" rIns="0" bIns="0" rtlCol="0">
            <a:spAutoFit/>
          </a:bodyPr>
          <a:lstStyle/>
          <a:p>
            <a:pPr marL="12700" marR="5080">
              <a:lnSpc>
                <a:spcPts val="2060"/>
              </a:lnSpc>
              <a:spcBef>
                <a:spcPts val="250"/>
              </a:spcBef>
            </a:pPr>
            <a:r>
              <a:rPr sz="1800" spc="-5" dirty="0">
                <a:solidFill>
                  <a:srgbClr val="001F5F"/>
                </a:solidFill>
                <a:latin typeface="Arial"/>
                <a:cs typeface="Arial"/>
              </a:rPr>
              <a:t>Στο CERN οι επιστήμονες εργάζονται </a:t>
            </a:r>
            <a:r>
              <a:rPr sz="1800" dirty="0">
                <a:solidFill>
                  <a:srgbClr val="001F5F"/>
                </a:solidFill>
                <a:latin typeface="Arial"/>
                <a:cs typeface="Arial"/>
              </a:rPr>
              <a:t>για να </a:t>
            </a:r>
            <a:r>
              <a:rPr sz="1800" spc="-5" dirty="0">
                <a:solidFill>
                  <a:srgbClr val="001F5F"/>
                </a:solidFill>
                <a:latin typeface="Arial"/>
                <a:cs typeface="Arial"/>
              </a:rPr>
              <a:t>ανακαλύψουν με </a:t>
            </a:r>
            <a:r>
              <a:rPr sz="1800" spc="-10" dirty="0">
                <a:solidFill>
                  <a:srgbClr val="001F5F"/>
                </a:solidFill>
                <a:latin typeface="Arial"/>
                <a:cs typeface="Arial"/>
              </a:rPr>
              <a:t>ποιο τρόπο </a:t>
            </a:r>
            <a:r>
              <a:rPr sz="1800" spc="-5" dirty="0">
                <a:solidFill>
                  <a:srgbClr val="001F5F"/>
                </a:solidFill>
                <a:latin typeface="Arial"/>
                <a:cs typeface="Arial"/>
              </a:rPr>
              <a:t>λειτουργεί </a:t>
            </a:r>
            <a:r>
              <a:rPr sz="1800" dirty="0">
                <a:solidFill>
                  <a:srgbClr val="001F5F"/>
                </a:solidFill>
                <a:latin typeface="Arial"/>
                <a:cs typeface="Arial"/>
              </a:rPr>
              <a:t>το  </a:t>
            </a:r>
            <a:r>
              <a:rPr sz="1800" spc="-5" dirty="0">
                <a:solidFill>
                  <a:srgbClr val="001F5F"/>
                </a:solidFill>
                <a:latin typeface="Arial"/>
                <a:cs typeface="Arial"/>
              </a:rPr>
              <a:t>σύμπαν </a:t>
            </a:r>
            <a:r>
              <a:rPr sz="1800" dirty="0">
                <a:solidFill>
                  <a:srgbClr val="001F5F"/>
                </a:solidFill>
                <a:latin typeface="Arial"/>
                <a:cs typeface="Arial"/>
              </a:rPr>
              <a:t>και </a:t>
            </a:r>
            <a:r>
              <a:rPr sz="1800" spc="-5" dirty="0">
                <a:solidFill>
                  <a:srgbClr val="001F5F"/>
                </a:solidFill>
                <a:latin typeface="Arial"/>
                <a:cs typeface="Arial"/>
              </a:rPr>
              <a:t>από τι</a:t>
            </a:r>
            <a:r>
              <a:rPr sz="1800" spc="15" dirty="0">
                <a:solidFill>
                  <a:srgbClr val="001F5F"/>
                </a:solidFill>
                <a:latin typeface="Arial"/>
                <a:cs typeface="Arial"/>
              </a:rPr>
              <a:t> </a:t>
            </a:r>
            <a:r>
              <a:rPr sz="1800" spc="-5" dirty="0">
                <a:solidFill>
                  <a:srgbClr val="001F5F"/>
                </a:solidFill>
                <a:latin typeface="Arial"/>
                <a:cs typeface="Arial"/>
              </a:rPr>
              <a:t>αποτελείται.Πηγή:https://home.cern/</a:t>
            </a:r>
            <a:endParaRPr sz="1800">
              <a:latin typeface="Arial"/>
              <a:cs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384918" y="5148173"/>
            <a:ext cx="205740" cy="239395"/>
          </a:xfrm>
          <a:prstGeom prst="rect">
            <a:avLst/>
          </a:prstGeom>
        </p:spPr>
        <p:txBody>
          <a:bodyPr vert="horz" wrap="square" lIns="0" tIns="12700" rIns="0" bIns="0" rtlCol="0">
            <a:spAutoFit/>
          </a:bodyPr>
          <a:lstStyle/>
          <a:p>
            <a:pPr marL="12700">
              <a:lnSpc>
                <a:spcPct val="100000"/>
              </a:lnSpc>
              <a:spcBef>
                <a:spcPts val="100"/>
              </a:spcBef>
            </a:pPr>
            <a:r>
              <a:rPr sz="1400" spc="5" dirty="0">
                <a:latin typeface="Times New Roman"/>
                <a:cs typeface="Times New Roman"/>
              </a:rPr>
              <a:t>50</a:t>
            </a:r>
            <a:endParaRPr sz="1400">
              <a:latin typeface="Times New Roman"/>
              <a:cs typeface="Times New Roman"/>
            </a:endParaRPr>
          </a:p>
        </p:txBody>
      </p:sp>
      <p:sp>
        <p:nvSpPr>
          <p:cNvPr id="3" name="object 3"/>
          <p:cNvSpPr/>
          <p:nvPr/>
        </p:nvSpPr>
        <p:spPr>
          <a:xfrm>
            <a:off x="989075" y="225551"/>
            <a:ext cx="7002780" cy="4582668"/>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2444623" y="5185359"/>
            <a:ext cx="3247390" cy="299720"/>
          </a:xfrm>
          <a:prstGeom prst="rect">
            <a:avLst/>
          </a:prstGeom>
        </p:spPr>
        <p:txBody>
          <a:bodyPr vert="horz" wrap="square" lIns="0" tIns="12700" rIns="0" bIns="0" rtlCol="0">
            <a:spAutoFit/>
          </a:bodyPr>
          <a:lstStyle/>
          <a:p>
            <a:pPr marL="12700">
              <a:lnSpc>
                <a:spcPct val="100000"/>
              </a:lnSpc>
              <a:spcBef>
                <a:spcPts val="100"/>
              </a:spcBef>
            </a:pPr>
            <a:r>
              <a:rPr sz="1800" spc="-5" dirty="0">
                <a:solidFill>
                  <a:srgbClr val="001F5F"/>
                </a:solidFill>
                <a:latin typeface="Arial"/>
                <a:cs typeface="Arial"/>
              </a:rPr>
              <a:t>Πηγή:https://zenodo.org/signup/</a:t>
            </a:r>
            <a:endParaRPr sz="1800">
              <a:latin typeface="Arial"/>
              <a:cs typeface="Aria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91439" y="1259332"/>
            <a:ext cx="8552180" cy="2390140"/>
          </a:xfrm>
          <a:prstGeom prst="rect">
            <a:avLst/>
          </a:prstGeom>
        </p:spPr>
        <p:txBody>
          <a:bodyPr vert="horz" wrap="square" lIns="0" tIns="191135" rIns="0" bIns="0" rtlCol="0">
            <a:spAutoFit/>
          </a:bodyPr>
          <a:lstStyle/>
          <a:p>
            <a:pPr marL="12700">
              <a:lnSpc>
                <a:spcPct val="100000"/>
              </a:lnSpc>
              <a:spcBef>
                <a:spcPts val="1505"/>
              </a:spcBef>
            </a:pPr>
            <a:r>
              <a:rPr sz="3000" spc="-5" dirty="0">
                <a:solidFill>
                  <a:srgbClr val="001F5F"/>
                </a:solidFill>
                <a:latin typeface="Verdana"/>
                <a:cs typeface="Verdana"/>
              </a:rPr>
              <a:t>Στη συνέχεια </a:t>
            </a:r>
            <a:r>
              <a:rPr sz="3000" dirty="0">
                <a:solidFill>
                  <a:srgbClr val="001F5F"/>
                </a:solidFill>
                <a:latin typeface="Verdana"/>
                <a:cs typeface="Verdana"/>
              </a:rPr>
              <a:t>επιλέγουμε</a:t>
            </a:r>
            <a:endParaRPr sz="3000">
              <a:latin typeface="Verdana"/>
              <a:cs typeface="Verdana"/>
            </a:endParaRPr>
          </a:p>
          <a:p>
            <a:pPr marL="12700">
              <a:lnSpc>
                <a:spcPct val="100000"/>
              </a:lnSpc>
              <a:spcBef>
                <a:spcPts val="1405"/>
              </a:spcBef>
            </a:pPr>
            <a:r>
              <a:rPr sz="3000" dirty="0">
                <a:solidFill>
                  <a:srgbClr val="001F5F"/>
                </a:solidFill>
                <a:latin typeface="Verdana"/>
                <a:cs typeface="Verdana"/>
              </a:rPr>
              <a:t>My</a:t>
            </a:r>
            <a:r>
              <a:rPr sz="3000" spc="-15" dirty="0">
                <a:solidFill>
                  <a:srgbClr val="001F5F"/>
                </a:solidFill>
                <a:latin typeface="Verdana"/>
                <a:cs typeface="Verdana"/>
              </a:rPr>
              <a:t> </a:t>
            </a:r>
            <a:r>
              <a:rPr sz="3000" dirty="0">
                <a:solidFill>
                  <a:srgbClr val="001F5F"/>
                </a:solidFill>
                <a:latin typeface="Verdana"/>
                <a:cs typeface="Verdana"/>
              </a:rPr>
              <a:t>communities/New</a:t>
            </a:r>
            <a:endParaRPr sz="3000">
              <a:latin typeface="Verdana"/>
              <a:cs typeface="Verdana"/>
            </a:endParaRPr>
          </a:p>
          <a:p>
            <a:pPr marL="12700" marR="5080">
              <a:lnSpc>
                <a:spcPct val="100000"/>
              </a:lnSpc>
              <a:spcBef>
                <a:spcPts val="1405"/>
              </a:spcBef>
              <a:tabLst>
                <a:tab pos="7915909" algn="l"/>
              </a:tabLst>
            </a:pPr>
            <a:r>
              <a:rPr sz="3000" spc="-5" dirty="0">
                <a:solidFill>
                  <a:srgbClr val="001F5F"/>
                </a:solidFill>
                <a:latin typeface="Verdana"/>
                <a:cs typeface="Verdana"/>
              </a:rPr>
              <a:t>απ</a:t>
            </a:r>
            <a:r>
              <a:rPr sz="3000" dirty="0">
                <a:solidFill>
                  <a:srgbClr val="001F5F"/>
                </a:solidFill>
                <a:latin typeface="Verdana"/>
                <a:cs typeface="Verdana"/>
              </a:rPr>
              <a:t>ό </a:t>
            </a:r>
            <a:r>
              <a:rPr sz="3000" spc="-5" dirty="0">
                <a:solidFill>
                  <a:srgbClr val="001F5F"/>
                </a:solidFill>
                <a:latin typeface="Verdana"/>
                <a:cs typeface="Verdana"/>
              </a:rPr>
              <a:t>τ</a:t>
            </a:r>
            <a:r>
              <a:rPr sz="3000" dirty="0">
                <a:solidFill>
                  <a:srgbClr val="001F5F"/>
                </a:solidFill>
                <a:latin typeface="Verdana"/>
                <a:cs typeface="Verdana"/>
              </a:rPr>
              <a:t>ο </a:t>
            </a:r>
            <a:r>
              <a:rPr sz="3000" spc="-5" dirty="0">
                <a:solidFill>
                  <a:srgbClr val="001F5F"/>
                </a:solidFill>
                <a:latin typeface="Verdana"/>
                <a:cs typeface="Verdana"/>
              </a:rPr>
              <a:t>πλα</a:t>
            </a:r>
            <a:r>
              <a:rPr sz="3000" spc="10" dirty="0">
                <a:solidFill>
                  <a:srgbClr val="001F5F"/>
                </a:solidFill>
                <a:latin typeface="Verdana"/>
                <a:cs typeface="Verdana"/>
              </a:rPr>
              <a:t>ί</a:t>
            </a:r>
            <a:r>
              <a:rPr sz="3000" spc="-5" dirty="0">
                <a:solidFill>
                  <a:srgbClr val="001F5F"/>
                </a:solidFill>
                <a:latin typeface="Verdana"/>
                <a:cs typeface="Verdana"/>
              </a:rPr>
              <a:t>σ</a:t>
            </a:r>
            <a:r>
              <a:rPr sz="3000" spc="10" dirty="0">
                <a:solidFill>
                  <a:srgbClr val="001F5F"/>
                </a:solidFill>
                <a:latin typeface="Verdana"/>
                <a:cs typeface="Verdana"/>
              </a:rPr>
              <a:t>ι</a:t>
            </a:r>
            <a:r>
              <a:rPr sz="3000" dirty="0">
                <a:solidFill>
                  <a:srgbClr val="001F5F"/>
                </a:solidFill>
                <a:latin typeface="Verdana"/>
                <a:cs typeface="Verdana"/>
              </a:rPr>
              <a:t>ο</a:t>
            </a:r>
            <a:r>
              <a:rPr sz="3000" spc="-10" dirty="0">
                <a:solidFill>
                  <a:srgbClr val="001F5F"/>
                </a:solidFill>
                <a:latin typeface="Verdana"/>
                <a:cs typeface="Verdana"/>
              </a:rPr>
              <a:t> </a:t>
            </a:r>
            <a:r>
              <a:rPr sz="3000" spc="-5" dirty="0">
                <a:solidFill>
                  <a:srgbClr val="001F5F"/>
                </a:solidFill>
                <a:latin typeface="Verdana"/>
                <a:cs typeface="Verdana"/>
              </a:rPr>
              <a:t>στη</a:t>
            </a:r>
            <a:r>
              <a:rPr sz="3000" dirty="0">
                <a:solidFill>
                  <a:srgbClr val="001F5F"/>
                </a:solidFill>
                <a:latin typeface="Verdana"/>
                <a:cs typeface="Verdana"/>
              </a:rPr>
              <a:t>ν</a:t>
            </a:r>
            <a:r>
              <a:rPr sz="3000" spc="-5" dirty="0">
                <a:solidFill>
                  <a:srgbClr val="001F5F"/>
                </a:solidFill>
                <a:latin typeface="Verdana"/>
                <a:cs typeface="Verdana"/>
              </a:rPr>
              <a:t> </a:t>
            </a:r>
            <a:r>
              <a:rPr sz="3000" dirty="0">
                <a:solidFill>
                  <a:srgbClr val="001F5F"/>
                </a:solidFill>
                <a:latin typeface="Verdana"/>
                <a:cs typeface="Verdana"/>
              </a:rPr>
              <a:t>δ</a:t>
            </a:r>
            <a:r>
              <a:rPr sz="3000" spc="-15" dirty="0">
                <a:solidFill>
                  <a:srgbClr val="001F5F"/>
                </a:solidFill>
                <a:latin typeface="Verdana"/>
                <a:cs typeface="Verdana"/>
              </a:rPr>
              <a:t>ε</a:t>
            </a:r>
            <a:r>
              <a:rPr sz="3000" dirty="0">
                <a:solidFill>
                  <a:srgbClr val="001F5F"/>
                </a:solidFill>
                <a:latin typeface="Verdana"/>
                <a:cs typeface="Verdana"/>
              </a:rPr>
              <a:t>ξ</a:t>
            </a:r>
            <a:r>
              <a:rPr sz="3000" spc="10" dirty="0">
                <a:solidFill>
                  <a:srgbClr val="001F5F"/>
                </a:solidFill>
                <a:latin typeface="Verdana"/>
                <a:cs typeface="Verdana"/>
              </a:rPr>
              <a:t>ι</a:t>
            </a:r>
            <a:r>
              <a:rPr sz="3000" dirty="0">
                <a:solidFill>
                  <a:srgbClr val="001F5F"/>
                </a:solidFill>
                <a:latin typeface="Verdana"/>
                <a:cs typeface="Verdana"/>
              </a:rPr>
              <a:t>ά</a:t>
            </a:r>
            <a:r>
              <a:rPr sz="3000" spc="-10" dirty="0">
                <a:solidFill>
                  <a:srgbClr val="001F5F"/>
                </a:solidFill>
                <a:latin typeface="Verdana"/>
                <a:cs typeface="Verdana"/>
              </a:rPr>
              <a:t> </a:t>
            </a:r>
            <a:r>
              <a:rPr sz="3000" dirty="0">
                <a:solidFill>
                  <a:srgbClr val="001F5F"/>
                </a:solidFill>
                <a:latin typeface="Verdana"/>
                <a:cs typeface="Verdana"/>
              </a:rPr>
              <a:t>επάνω </a:t>
            </a:r>
            <a:r>
              <a:rPr sz="3000" spc="-5" dirty="0">
                <a:solidFill>
                  <a:srgbClr val="001F5F"/>
                </a:solidFill>
                <a:latin typeface="Verdana"/>
                <a:cs typeface="Verdana"/>
              </a:rPr>
              <a:t>πλευρ</a:t>
            </a:r>
            <a:r>
              <a:rPr sz="3000" dirty="0">
                <a:solidFill>
                  <a:srgbClr val="001F5F"/>
                </a:solidFill>
                <a:latin typeface="Verdana"/>
                <a:cs typeface="Verdana"/>
              </a:rPr>
              <a:t>ά	</a:t>
            </a:r>
            <a:r>
              <a:rPr sz="3000" spc="-5" dirty="0">
                <a:solidFill>
                  <a:srgbClr val="001F5F"/>
                </a:solidFill>
                <a:latin typeface="Verdana"/>
                <a:cs typeface="Verdana"/>
              </a:rPr>
              <a:t>της  </a:t>
            </a:r>
            <a:r>
              <a:rPr sz="3000" dirty="0">
                <a:solidFill>
                  <a:srgbClr val="001F5F"/>
                </a:solidFill>
                <a:latin typeface="Verdana"/>
                <a:cs typeface="Verdana"/>
              </a:rPr>
              <a:t>διεπαφής </a:t>
            </a:r>
            <a:r>
              <a:rPr sz="3000" spc="-5" dirty="0">
                <a:solidFill>
                  <a:srgbClr val="001F5F"/>
                </a:solidFill>
                <a:latin typeface="Verdana"/>
                <a:cs typeface="Verdana"/>
              </a:rPr>
              <a:t>του αποθετηρίου</a:t>
            </a:r>
            <a:r>
              <a:rPr sz="3000" spc="15" dirty="0">
                <a:solidFill>
                  <a:srgbClr val="001F5F"/>
                </a:solidFill>
                <a:latin typeface="Verdana"/>
                <a:cs typeface="Verdana"/>
              </a:rPr>
              <a:t> </a:t>
            </a:r>
            <a:r>
              <a:rPr sz="3000" dirty="0">
                <a:solidFill>
                  <a:srgbClr val="001F5F"/>
                </a:solidFill>
                <a:latin typeface="Verdana"/>
                <a:cs typeface="Verdana"/>
              </a:rPr>
              <a:t>μας</a:t>
            </a:r>
            <a:endParaRPr sz="3000">
              <a:latin typeface="Verdana"/>
              <a:cs typeface="Verdana"/>
            </a:endParaRPr>
          </a:p>
        </p:txBody>
      </p:sp>
      <p:sp>
        <p:nvSpPr>
          <p:cNvPr id="3" name="object 3"/>
          <p:cNvSpPr txBox="1">
            <a:spLocks noGrp="1"/>
          </p:cNvSpPr>
          <p:nvPr>
            <p:ph type="sldNum" sz="quarter" idx="7"/>
          </p:nvPr>
        </p:nvSpPr>
        <p:spPr>
          <a:prstGeom prst="rect">
            <a:avLst/>
          </a:prstGeom>
        </p:spPr>
        <p:txBody>
          <a:bodyPr vert="horz" wrap="square" lIns="0" tIns="0" rIns="0" bIns="0" rtlCol="0">
            <a:spAutoFit/>
          </a:bodyPr>
          <a:lstStyle/>
          <a:p>
            <a:pPr marL="25400">
              <a:lnSpc>
                <a:spcPts val="1630"/>
              </a:lnSpc>
            </a:pPr>
            <a:fld id="{81D60167-4931-47E6-BA6A-407CBD079E47}" type="slidenum">
              <a:rPr dirty="0"/>
              <a:t>51</a:t>
            </a:fld>
            <a:endParaRPr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04444" y="1045463"/>
            <a:ext cx="9072372" cy="2240280"/>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1123289" y="3801236"/>
            <a:ext cx="4337050" cy="299720"/>
          </a:xfrm>
          <a:prstGeom prst="rect">
            <a:avLst/>
          </a:prstGeom>
        </p:spPr>
        <p:txBody>
          <a:bodyPr vert="horz" wrap="square" lIns="0" tIns="12700" rIns="0" bIns="0" rtlCol="0">
            <a:spAutoFit/>
          </a:bodyPr>
          <a:lstStyle/>
          <a:p>
            <a:pPr marL="12700">
              <a:lnSpc>
                <a:spcPct val="100000"/>
              </a:lnSpc>
              <a:spcBef>
                <a:spcPts val="100"/>
              </a:spcBef>
            </a:pPr>
            <a:r>
              <a:rPr sz="1800" spc="-5" dirty="0">
                <a:solidFill>
                  <a:srgbClr val="001F5F"/>
                </a:solidFill>
                <a:latin typeface="Arial"/>
                <a:cs typeface="Arial"/>
              </a:rPr>
              <a:t>Πηγή:https://zenodo.org/communities/new/</a:t>
            </a:r>
            <a:endParaRPr sz="1800">
              <a:latin typeface="Arial"/>
              <a:cs typeface="Arial"/>
            </a:endParaRP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25400">
              <a:lnSpc>
                <a:spcPts val="1630"/>
              </a:lnSpc>
            </a:pPr>
            <a:fld id="{81D60167-4931-47E6-BA6A-407CBD079E47}" type="slidenum">
              <a:rPr dirty="0"/>
              <a:t>52</a:t>
            </a:fld>
            <a:endParaRPr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03047" y="1471040"/>
            <a:ext cx="8456930" cy="1854835"/>
          </a:xfrm>
          <a:prstGeom prst="rect">
            <a:avLst/>
          </a:prstGeom>
        </p:spPr>
        <p:txBody>
          <a:bodyPr vert="horz" wrap="square" lIns="0" tIns="12700" rIns="0" bIns="0" rtlCol="0">
            <a:spAutoFit/>
          </a:bodyPr>
          <a:lstStyle/>
          <a:p>
            <a:pPr marL="12700" marR="1296670">
              <a:lnSpc>
                <a:spcPct val="100000"/>
              </a:lnSpc>
              <a:spcBef>
                <a:spcPts val="100"/>
              </a:spcBef>
            </a:pPr>
            <a:r>
              <a:rPr sz="3000" spc="-5" dirty="0"/>
              <a:t>Συμπληρώνουμε τα απαραίτητα πεδία  πληροφοριών,</a:t>
            </a:r>
            <a:endParaRPr sz="3000"/>
          </a:p>
          <a:p>
            <a:pPr marL="12700" marR="5080">
              <a:lnSpc>
                <a:spcPct val="100000"/>
              </a:lnSpc>
            </a:pPr>
            <a:r>
              <a:rPr sz="3000" spc="-40" dirty="0"/>
              <a:t>Identifier, </a:t>
            </a:r>
            <a:r>
              <a:rPr sz="3000" dirty="0"/>
              <a:t>Title, Description, </a:t>
            </a:r>
            <a:r>
              <a:rPr sz="3000" spc="-10" dirty="0"/>
              <a:t>Curation </a:t>
            </a:r>
            <a:r>
              <a:rPr sz="3000" spc="-50" dirty="0"/>
              <a:t>Policy,  </a:t>
            </a:r>
            <a:r>
              <a:rPr sz="3000" spc="-20" dirty="0"/>
              <a:t>Page </a:t>
            </a:r>
            <a:r>
              <a:rPr sz="3000" dirty="0"/>
              <a:t>και </a:t>
            </a:r>
            <a:r>
              <a:rPr sz="3000" spc="-5" dirty="0"/>
              <a:t>Logo.</a:t>
            </a:r>
            <a:endParaRPr sz="3000"/>
          </a:p>
        </p:txBody>
      </p:sp>
      <p:sp>
        <p:nvSpPr>
          <p:cNvPr id="3" name="object 3"/>
          <p:cNvSpPr txBox="1">
            <a:spLocks noGrp="1"/>
          </p:cNvSpPr>
          <p:nvPr>
            <p:ph type="sldNum" sz="quarter" idx="7"/>
          </p:nvPr>
        </p:nvSpPr>
        <p:spPr>
          <a:prstGeom prst="rect">
            <a:avLst/>
          </a:prstGeom>
        </p:spPr>
        <p:txBody>
          <a:bodyPr vert="horz" wrap="square" lIns="0" tIns="0" rIns="0" bIns="0" rtlCol="0">
            <a:spAutoFit/>
          </a:bodyPr>
          <a:lstStyle/>
          <a:p>
            <a:pPr marL="25400">
              <a:lnSpc>
                <a:spcPts val="1630"/>
              </a:lnSpc>
            </a:pPr>
            <a:fld id="{81D60167-4931-47E6-BA6A-407CBD079E47}" type="slidenum">
              <a:rPr dirty="0"/>
              <a:t>53</a:t>
            </a:fld>
            <a:endParaRPr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04444" y="0"/>
            <a:ext cx="5006721" cy="5556502"/>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5478271" y="4339843"/>
            <a:ext cx="4337050" cy="299720"/>
          </a:xfrm>
          <a:prstGeom prst="rect">
            <a:avLst/>
          </a:prstGeom>
        </p:spPr>
        <p:txBody>
          <a:bodyPr vert="horz" wrap="square" lIns="0" tIns="12700" rIns="0" bIns="0" rtlCol="0">
            <a:spAutoFit/>
          </a:bodyPr>
          <a:lstStyle/>
          <a:p>
            <a:pPr marL="12700">
              <a:lnSpc>
                <a:spcPct val="100000"/>
              </a:lnSpc>
              <a:spcBef>
                <a:spcPts val="100"/>
              </a:spcBef>
            </a:pPr>
            <a:r>
              <a:rPr sz="1800" spc="-5" dirty="0">
                <a:solidFill>
                  <a:srgbClr val="001F5F"/>
                </a:solidFill>
                <a:latin typeface="Arial"/>
                <a:cs typeface="Arial"/>
              </a:rPr>
              <a:t>Πηγή:https://zenodo.org/communities/new/</a:t>
            </a:r>
            <a:endParaRPr sz="1800">
              <a:latin typeface="Arial"/>
              <a:cs typeface="Arial"/>
            </a:endParaRP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25400">
              <a:lnSpc>
                <a:spcPts val="1630"/>
              </a:lnSpc>
            </a:pPr>
            <a:fld id="{81D60167-4931-47E6-BA6A-407CBD079E47}" type="slidenum">
              <a:rPr dirty="0"/>
              <a:t>54</a:t>
            </a:fld>
            <a:endParaRPr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4558" y="1665477"/>
            <a:ext cx="9239885" cy="2312035"/>
          </a:xfrm>
          <a:prstGeom prst="rect">
            <a:avLst/>
          </a:prstGeom>
        </p:spPr>
        <p:txBody>
          <a:bodyPr vert="horz" wrap="square" lIns="0" tIns="12700" rIns="0" bIns="0" rtlCol="0">
            <a:spAutoFit/>
          </a:bodyPr>
          <a:lstStyle/>
          <a:p>
            <a:pPr marL="12700">
              <a:lnSpc>
                <a:spcPct val="100000"/>
              </a:lnSpc>
              <a:spcBef>
                <a:spcPts val="100"/>
              </a:spcBef>
            </a:pPr>
            <a:r>
              <a:rPr sz="3000" dirty="0">
                <a:solidFill>
                  <a:srgbClr val="001F5F"/>
                </a:solidFill>
                <a:latin typeface="Verdana"/>
                <a:cs typeface="Verdana"/>
              </a:rPr>
              <a:t>Και ολοκληρώνουμε </a:t>
            </a:r>
            <a:r>
              <a:rPr sz="3000" spc="-5" dirty="0">
                <a:solidFill>
                  <a:srgbClr val="001F5F"/>
                </a:solidFill>
                <a:latin typeface="Verdana"/>
                <a:cs typeface="Verdana"/>
              </a:rPr>
              <a:t>τη </a:t>
            </a:r>
            <a:r>
              <a:rPr sz="3000" dirty="0">
                <a:solidFill>
                  <a:srgbClr val="001F5F"/>
                </a:solidFill>
                <a:latin typeface="Verdana"/>
                <a:cs typeface="Verdana"/>
              </a:rPr>
              <a:t>διαδικασία</a:t>
            </a:r>
            <a:r>
              <a:rPr sz="3000" spc="-55" dirty="0">
                <a:solidFill>
                  <a:srgbClr val="001F5F"/>
                </a:solidFill>
                <a:latin typeface="Verdana"/>
                <a:cs typeface="Verdana"/>
              </a:rPr>
              <a:t> </a:t>
            </a:r>
            <a:r>
              <a:rPr sz="3000" dirty="0">
                <a:solidFill>
                  <a:srgbClr val="001F5F"/>
                </a:solidFill>
                <a:latin typeface="Verdana"/>
                <a:cs typeface="Verdana"/>
              </a:rPr>
              <a:t>επιλέγοντας</a:t>
            </a:r>
            <a:endParaRPr sz="3000">
              <a:latin typeface="Verdana"/>
              <a:cs typeface="Verdana"/>
            </a:endParaRPr>
          </a:p>
          <a:p>
            <a:pPr marL="12700">
              <a:lnSpc>
                <a:spcPct val="100000"/>
              </a:lnSpc>
            </a:pPr>
            <a:r>
              <a:rPr sz="3000" b="1" spc="-5" dirty="0">
                <a:solidFill>
                  <a:srgbClr val="001F5F"/>
                </a:solidFill>
                <a:latin typeface="Verdana"/>
                <a:cs typeface="Verdana"/>
              </a:rPr>
              <a:t>Create</a:t>
            </a:r>
            <a:r>
              <a:rPr sz="3000" spc="-5" dirty="0">
                <a:solidFill>
                  <a:srgbClr val="001F5F"/>
                </a:solidFill>
                <a:latin typeface="Verdana"/>
                <a:cs typeface="Verdana"/>
              </a:rPr>
              <a:t>(Δημιουργία)</a:t>
            </a:r>
            <a:endParaRPr sz="3000">
              <a:latin typeface="Verdana"/>
              <a:cs typeface="Verdana"/>
            </a:endParaRPr>
          </a:p>
          <a:p>
            <a:pPr marL="12700" marR="5080">
              <a:lnSpc>
                <a:spcPct val="100000"/>
              </a:lnSpc>
            </a:pPr>
            <a:r>
              <a:rPr sz="3000" dirty="0">
                <a:solidFill>
                  <a:srgbClr val="001F5F"/>
                </a:solidFill>
                <a:latin typeface="Verdana"/>
                <a:cs typeface="Verdana"/>
              </a:rPr>
              <a:t>με σκοπό </a:t>
            </a:r>
            <a:r>
              <a:rPr sz="3000" spc="-5" dirty="0">
                <a:solidFill>
                  <a:srgbClr val="001F5F"/>
                </a:solidFill>
                <a:latin typeface="Verdana"/>
                <a:cs typeface="Verdana"/>
              </a:rPr>
              <a:t>τη </a:t>
            </a:r>
            <a:r>
              <a:rPr sz="3000" dirty="0">
                <a:solidFill>
                  <a:srgbClr val="001F5F"/>
                </a:solidFill>
                <a:latin typeface="Verdana"/>
                <a:cs typeface="Verdana"/>
              </a:rPr>
              <a:t>δημιουργία </a:t>
            </a:r>
            <a:r>
              <a:rPr sz="3000" spc="-5" dirty="0">
                <a:solidFill>
                  <a:srgbClr val="001F5F"/>
                </a:solidFill>
                <a:latin typeface="Verdana"/>
                <a:cs typeface="Verdana"/>
              </a:rPr>
              <a:t>του </a:t>
            </a:r>
            <a:r>
              <a:rPr sz="3000" dirty="0">
                <a:solidFill>
                  <a:srgbClr val="001F5F"/>
                </a:solidFill>
                <a:latin typeface="Verdana"/>
                <a:cs typeface="Verdana"/>
              </a:rPr>
              <a:t>νέου μας ψηφιακού  </a:t>
            </a:r>
            <a:r>
              <a:rPr sz="3000" spc="-5" dirty="0">
                <a:solidFill>
                  <a:srgbClr val="001F5F"/>
                </a:solidFill>
                <a:latin typeface="Verdana"/>
                <a:cs typeface="Verdana"/>
              </a:rPr>
              <a:t>αποθετηρίου.</a:t>
            </a:r>
            <a:endParaRPr sz="3000">
              <a:latin typeface="Verdana"/>
              <a:cs typeface="Verdana"/>
            </a:endParaRPr>
          </a:p>
          <a:p>
            <a:pPr marL="12700">
              <a:lnSpc>
                <a:spcPct val="100000"/>
              </a:lnSpc>
              <a:spcBef>
                <a:spcPts val="5"/>
              </a:spcBef>
            </a:pPr>
            <a:r>
              <a:rPr sz="3000" spc="-5" dirty="0">
                <a:solidFill>
                  <a:srgbClr val="001F5F"/>
                </a:solidFill>
                <a:latin typeface="Verdana"/>
                <a:cs typeface="Verdana"/>
              </a:rPr>
              <a:t>Το </a:t>
            </a:r>
            <a:r>
              <a:rPr sz="3000" dirty="0">
                <a:solidFill>
                  <a:srgbClr val="001F5F"/>
                </a:solidFill>
                <a:latin typeface="Verdana"/>
                <a:cs typeface="Verdana"/>
              </a:rPr>
              <a:t>νέο μας </a:t>
            </a:r>
            <a:r>
              <a:rPr sz="3000" spc="-5" dirty="0">
                <a:solidFill>
                  <a:srgbClr val="001F5F"/>
                </a:solidFill>
                <a:latin typeface="Verdana"/>
                <a:cs typeface="Verdana"/>
              </a:rPr>
              <a:t>ψηφιακό αποθετήριο </a:t>
            </a:r>
            <a:r>
              <a:rPr sz="3000" dirty="0">
                <a:solidFill>
                  <a:srgbClr val="001F5F"/>
                </a:solidFill>
                <a:latin typeface="Verdana"/>
                <a:cs typeface="Verdana"/>
              </a:rPr>
              <a:t>είναι</a:t>
            </a:r>
            <a:r>
              <a:rPr sz="3000" spc="-15" dirty="0">
                <a:solidFill>
                  <a:srgbClr val="001F5F"/>
                </a:solidFill>
                <a:latin typeface="Verdana"/>
                <a:cs typeface="Verdana"/>
              </a:rPr>
              <a:t> </a:t>
            </a:r>
            <a:r>
              <a:rPr sz="3000" dirty="0">
                <a:solidFill>
                  <a:srgbClr val="001F5F"/>
                </a:solidFill>
                <a:latin typeface="Verdana"/>
                <a:cs typeface="Verdana"/>
              </a:rPr>
              <a:t>έτοιμο.</a:t>
            </a:r>
            <a:endParaRPr sz="3000">
              <a:latin typeface="Verdana"/>
              <a:cs typeface="Verdana"/>
            </a:endParaRPr>
          </a:p>
        </p:txBody>
      </p:sp>
      <p:sp>
        <p:nvSpPr>
          <p:cNvPr id="3" name="object 3"/>
          <p:cNvSpPr txBox="1">
            <a:spLocks noGrp="1"/>
          </p:cNvSpPr>
          <p:nvPr>
            <p:ph type="sldNum" sz="quarter" idx="7"/>
          </p:nvPr>
        </p:nvSpPr>
        <p:spPr>
          <a:prstGeom prst="rect">
            <a:avLst/>
          </a:prstGeom>
        </p:spPr>
        <p:txBody>
          <a:bodyPr vert="horz" wrap="square" lIns="0" tIns="0" rIns="0" bIns="0" rtlCol="0">
            <a:spAutoFit/>
          </a:bodyPr>
          <a:lstStyle/>
          <a:p>
            <a:pPr marL="25400">
              <a:lnSpc>
                <a:spcPts val="1630"/>
              </a:lnSpc>
            </a:pPr>
            <a:fld id="{81D60167-4931-47E6-BA6A-407CBD079E47}" type="slidenum">
              <a:rPr dirty="0"/>
              <a:t>55</a:t>
            </a:fld>
            <a:endParaRPr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41095" y="346659"/>
            <a:ext cx="8797925" cy="697230"/>
          </a:xfrm>
          <a:prstGeom prst="rect">
            <a:avLst/>
          </a:prstGeom>
        </p:spPr>
        <p:txBody>
          <a:bodyPr vert="horz" wrap="square" lIns="0" tIns="13335" rIns="0" bIns="0" rtlCol="0">
            <a:spAutoFit/>
          </a:bodyPr>
          <a:lstStyle/>
          <a:p>
            <a:pPr marL="12700">
              <a:lnSpc>
                <a:spcPct val="100000"/>
              </a:lnSpc>
              <a:spcBef>
                <a:spcPts val="105"/>
              </a:spcBef>
            </a:pPr>
            <a:r>
              <a:rPr dirty="0"/>
              <a:t>Mεταφόρτωση</a:t>
            </a:r>
            <a:r>
              <a:rPr spc="-45" dirty="0"/>
              <a:t> </a:t>
            </a:r>
            <a:r>
              <a:rPr spc="5" dirty="0"/>
              <a:t>αρχείων-Zenodo</a:t>
            </a:r>
          </a:p>
        </p:txBody>
      </p:sp>
      <p:sp>
        <p:nvSpPr>
          <p:cNvPr id="3" name="object 3"/>
          <p:cNvSpPr txBox="1">
            <a:spLocks noGrp="1"/>
          </p:cNvSpPr>
          <p:nvPr>
            <p:ph type="sldNum" sz="quarter" idx="7"/>
          </p:nvPr>
        </p:nvSpPr>
        <p:spPr>
          <a:prstGeom prst="rect">
            <a:avLst/>
          </a:prstGeom>
        </p:spPr>
        <p:txBody>
          <a:bodyPr vert="horz" wrap="square" lIns="0" tIns="0" rIns="0" bIns="0" rtlCol="0">
            <a:spAutoFit/>
          </a:bodyPr>
          <a:lstStyle/>
          <a:p>
            <a:pPr marL="25400">
              <a:lnSpc>
                <a:spcPts val="1630"/>
              </a:lnSpc>
            </a:pPr>
            <a:fld id="{81D60167-4931-47E6-BA6A-407CBD079E47}" type="slidenum">
              <a:rPr dirty="0"/>
              <a:t>56</a:t>
            </a:fld>
            <a:endParaRPr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92353" y="1816430"/>
            <a:ext cx="8631555" cy="1397635"/>
          </a:xfrm>
          <a:prstGeom prst="rect">
            <a:avLst/>
          </a:prstGeom>
        </p:spPr>
        <p:txBody>
          <a:bodyPr vert="horz" wrap="square" lIns="0" tIns="12700" rIns="0" bIns="0" rtlCol="0">
            <a:spAutoFit/>
          </a:bodyPr>
          <a:lstStyle/>
          <a:p>
            <a:pPr marL="12700" marR="5080">
              <a:lnSpc>
                <a:spcPct val="100000"/>
              </a:lnSpc>
              <a:spcBef>
                <a:spcPts val="100"/>
              </a:spcBef>
            </a:pPr>
            <a:r>
              <a:rPr sz="3000" dirty="0"/>
              <a:t>Η </a:t>
            </a:r>
            <a:r>
              <a:rPr sz="3000" spc="-5" dirty="0"/>
              <a:t>μεταφόρτωση </a:t>
            </a:r>
            <a:r>
              <a:rPr sz="3000" spc="-10" dirty="0"/>
              <a:t>των </a:t>
            </a:r>
            <a:r>
              <a:rPr sz="3000" spc="-5" dirty="0"/>
              <a:t>αρχείων στην </a:t>
            </a:r>
            <a:r>
              <a:rPr sz="3000" dirty="0"/>
              <a:t>κοινότητά  μας ή </a:t>
            </a:r>
            <a:r>
              <a:rPr sz="3000" spc="-5" dirty="0"/>
              <a:t>σε άλλη </a:t>
            </a:r>
            <a:r>
              <a:rPr sz="3000" dirty="0"/>
              <a:t>κοινότητα </a:t>
            </a:r>
            <a:r>
              <a:rPr sz="3000" spc="-5" dirty="0"/>
              <a:t>επιτυγχάνεται,  ακολουθώντας τα παρακάτω απλά</a:t>
            </a:r>
            <a:r>
              <a:rPr sz="3000" spc="-10" dirty="0"/>
              <a:t> </a:t>
            </a:r>
            <a:r>
              <a:rPr sz="3000" spc="-5" dirty="0"/>
              <a:t>βήματα.</a:t>
            </a:r>
            <a:endParaRPr sz="3000"/>
          </a:p>
        </p:txBody>
      </p:sp>
      <p:sp>
        <p:nvSpPr>
          <p:cNvPr id="3" name="object 3"/>
          <p:cNvSpPr txBox="1">
            <a:spLocks noGrp="1"/>
          </p:cNvSpPr>
          <p:nvPr>
            <p:ph type="sldNum" sz="quarter" idx="7"/>
          </p:nvPr>
        </p:nvSpPr>
        <p:spPr>
          <a:prstGeom prst="rect">
            <a:avLst/>
          </a:prstGeom>
        </p:spPr>
        <p:txBody>
          <a:bodyPr vert="horz" wrap="square" lIns="0" tIns="0" rIns="0" bIns="0" rtlCol="0">
            <a:spAutoFit/>
          </a:bodyPr>
          <a:lstStyle/>
          <a:p>
            <a:pPr marL="25400">
              <a:lnSpc>
                <a:spcPts val="1630"/>
              </a:lnSpc>
            </a:pPr>
            <a:fld id="{81D60167-4931-47E6-BA6A-407CBD079E47}" type="slidenum">
              <a:rPr dirty="0"/>
              <a:t>57</a:t>
            </a:fld>
            <a:endParaRPr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29844" y="1665477"/>
            <a:ext cx="9114790" cy="2312035"/>
          </a:xfrm>
          <a:prstGeom prst="rect">
            <a:avLst/>
          </a:prstGeom>
        </p:spPr>
        <p:txBody>
          <a:bodyPr vert="horz" wrap="square" lIns="0" tIns="12700" rIns="0" bIns="0" rtlCol="0">
            <a:spAutoFit/>
          </a:bodyPr>
          <a:lstStyle/>
          <a:p>
            <a:pPr marL="12700" marR="612775">
              <a:lnSpc>
                <a:spcPct val="100000"/>
              </a:lnSpc>
              <a:spcBef>
                <a:spcPts val="100"/>
              </a:spcBef>
              <a:tabLst>
                <a:tab pos="3439795" algn="l"/>
              </a:tabLst>
            </a:pPr>
            <a:r>
              <a:rPr sz="3000" spc="-5" dirty="0">
                <a:solidFill>
                  <a:srgbClr val="001F5F"/>
                </a:solidFill>
                <a:latin typeface="Verdana"/>
                <a:cs typeface="Verdana"/>
              </a:rPr>
              <a:t>Επιλέγουμε </a:t>
            </a:r>
            <a:r>
              <a:rPr sz="3000" b="1" dirty="0">
                <a:solidFill>
                  <a:srgbClr val="001F5F"/>
                </a:solidFill>
                <a:latin typeface="Verdana"/>
                <a:cs typeface="Verdana"/>
              </a:rPr>
              <a:t>Upload </a:t>
            </a:r>
            <a:r>
              <a:rPr sz="3000" spc="-5" dirty="0">
                <a:solidFill>
                  <a:srgbClr val="001F5F"/>
                </a:solidFill>
                <a:latin typeface="Verdana"/>
                <a:cs typeface="Verdana"/>
              </a:rPr>
              <a:t>στο </a:t>
            </a:r>
            <a:r>
              <a:rPr sz="3000" dirty="0">
                <a:solidFill>
                  <a:srgbClr val="001F5F"/>
                </a:solidFill>
                <a:latin typeface="Verdana"/>
                <a:cs typeface="Verdana"/>
              </a:rPr>
              <a:t>κεντρικό </a:t>
            </a:r>
            <a:r>
              <a:rPr sz="3000" spc="-5" dirty="0">
                <a:solidFill>
                  <a:srgbClr val="001F5F"/>
                </a:solidFill>
                <a:latin typeface="Verdana"/>
                <a:cs typeface="Verdana"/>
              </a:rPr>
              <a:t>σημείο της  </a:t>
            </a:r>
            <a:r>
              <a:rPr sz="3000" dirty="0">
                <a:solidFill>
                  <a:srgbClr val="001F5F"/>
                </a:solidFill>
                <a:latin typeface="Verdana"/>
                <a:cs typeface="Verdana"/>
              </a:rPr>
              <a:t>επικεφαλίδας του	αποθετηρίου, έπειτα</a:t>
            </a:r>
            <a:endParaRPr sz="3000">
              <a:latin typeface="Verdana"/>
              <a:cs typeface="Verdana"/>
            </a:endParaRPr>
          </a:p>
          <a:p>
            <a:pPr marL="12700" marR="5080" algn="just">
              <a:lnSpc>
                <a:spcPct val="100000"/>
              </a:lnSpc>
            </a:pPr>
            <a:r>
              <a:rPr sz="3000" b="1" dirty="0">
                <a:solidFill>
                  <a:srgbClr val="001F5F"/>
                </a:solidFill>
                <a:latin typeface="Verdana"/>
                <a:cs typeface="Verdana"/>
              </a:rPr>
              <a:t>New </a:t>
            </a:r>
            <a:r>
              <a:rPr sz="3000" b="1" spc="-5" dirty="0">
                <a:solidFill>
                  <a:srgbClr val="001F5F"/>
                </a:solidFill>
                <a:latin typeface="Verdana"/>
                <a:cs typeface="Verdana"/>
              </a:rPr>
              <a:t>Upload </a:t>
            </a:r>
            <a:r>
              <a:rPr sz="3000" spc="-5" dirty="0">
                <a:solidFill>
                  <a:srgbClr val="001F5F"/>
                </a:solidFill>
                <a:latin typeface="Verdana"/>
                <a:cs typeface="Verdana"/>
              </a:rPr>
              <a:t>στο πράσινο </a:t>
            </a:r>
            <a:r>
              <a:rPr sz="3000" dirty="0">
                <a:solidFill>
                  <a:srgbClr val="001F5F"/>
                </a:solidFill>
                <a:latin typeface="Verdana"/>
                <a:cs typeface="Verdana"/>
              </a:rPr>
              <a:t>πλαίσιο κειμένου και  κατευθυνόμαστε στην επιφάνεια </a:t>
            </a:r>
            <a:r>
              <a:rPr sz="3000" spc="-5" dirty="0">
                <a:solidFill>
                  <a:srgbClr val="001F5F"/>
                </a:solidFill>
                <a:latin typeface="Verdana"/>
                <a:cs typeface="Verdana"/>
              </a:rPr>
              <a:t>μεταφόρτωσης  των</a:t>
            </a:r>
            <a:r>
              <a:rPr sz="3000" spc="-20" dirty="0">
                <a:solidFill>
                  <a:srgbClr val="001F5F"/>
                </a:solidFill>
                <a:latin typeface="Verdana"/>
                <a:cs typeface="Verdana"/>
              </a:rPr>
              <a:t> </a:t>
            </a:r>
            <a:r>
              <a:rPr sz="3000" spc="-5" dirty="0">
                <a:solidFill>
                  <a:srgbClr val="001F5F"/>
                </a:solidFill>
                <a:latin typeface="Verdana"/>
                <a:cs typeface="Verdana"/>
              </a:rPr>
              <a:t>αρχείων.</a:t>
            </a:r>
            <a:endParaRPr sz="3000">
              <a:latin typeface="Verdana"/>
              <a:cs typeface="Verdana"/>
            </a:endParaRPr>
          </a:p>
        </p:txBody>
      </p:sp>
      <p:sp>
        <p:nvSpPr>
          <p:cNvPr id="3" name="object 3"/>
          <p:cNvSpPr txBox="1">
            <a:spLocks noGrp="1"/>
          </p:cNvSpPr>
          <p:nvPr>
            <p:ph type="sldNum" sz="quarter" idx="7"/>
          </p:nvPr>
        </p:nvSpPr>
        <p:spPr>
          <a:prstGeom prst="rect">
            <a:avLst/>
          </a:prstGeom>
        </p:spPr>
        <p:txBody>
          <a:bodyPr vert="horz" wrap="square" lIns="0" tIns="0" rIns="0" bIns="0" rtlCol="0">
            <a:spAutoFit/>
          </a:bodyPr>
          <a:lstStyle/>
          <a:p>
            <a:pPr marL="25400">
              <a:lnSpc>
                <a:spcPts val="1630"/>
              </a:lnSpc>
            </a:pPr>
            <a:fld id="{81D60167-4931-47E6-BA6A-407CBD079E47}" type="slidenum">
              <a:rPr dirty="0"/>
              <a:t>58</a:t>
            </a:fld>
            <a:endParaRPr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388619"/>
            <a:ext cx="10081259" cy="4596384"/>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sldNum" sz="quarter" idx="7"/>
          </p:nvPr>
        </p:nvSpPr>
        <p:spPr>
          <a:prstGeom prst="rect">
            <a:avLst/>
          </a:prstGeom>
        </p:spPr>
        <p:txBody>
          <a:bodyPr vert="horz" wrap="square" lIns="0" tIns="0" rIns="0" bIns="0" rtlCol="0">
            <a:spAutoFit/>
          </a:bodyPr>
          <a:lstStyle/>
          <a:p>
            <a:pPr marL="25400">
              <a:lnSpc>
                <a:spcPts val="1630"/>
              </a:lnSpc>
            </a:pPr>
            <a:fld id="{81D60167-4931-47E6-BA6A-407CBD079E47}" type="slidenum">
              <a:rPr dirty="0"/>
              <a:t>59</a:t>
            </a:fld>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474834" y="5148173"/>
            <a:ext cx="114935" cy="239395"/>
          </a:xfrm>
          <a:prstGeom prst="rect">
            <a:avLst/>
          </a:prstGeom>
        </p:spPr>
        <p:txBody>
          <a:bodyPr vert="horz" wrap="square" lIns="0" tIns="12700" rIns="0" bIns="0" rtlCol="0">
            <a:spAutoFit/>
          </a:bodyPr>
          <a:lstStyle/>
          <a:p>
            <a:pPr marL="12700">
              <a:lnSpc>
                <a:spcPct val="100000"/>
              </a:lnSpc>
              <a:spcBef>
                <a:spcPts val="100"/>
              </a:spcBef>
            </a:pPr>
            <a:r>
              <a:rPr sz="1400" dirty="0">
                <a:latin typeface="Times New Roman"/>
                <a:cs typeface="Times New Roman"/>
              </a:rPr>
              <a:t>6</a:t>
            </a:r>
            <a:endParaRPr sz="1400">
              <a:latin typeface="Times New Roman"/>
              <a:cs typeface="Times New Roman"/>
            </a:endParaRPr>
          </a:p>
        </p:txBody>
      </p:sp>
      <p:sp>
        <p:nvSpPr>
          <p:cNvPr id="3" name="object 3"/>
          <p:cNvSpPr txBox="1">
            <a:spLocks noGrp="1"/>
          </p:cNvSpPr>
          <p:nvPr>
            <p:ph type="title"/>
          </p:nvPr>
        </p:nvSpPr>
        <p:spPr>
          <a:xfrm>
            <a:off x="1087018" y="0"/>
            <a:ext cx="7905750" cy="1105535"/>
          </a:xfrm>
          <a:prstGeom prst="rect">
            <a:avLst/>
          </a:prstGeom>
        </p:spPr>
        <p:txBody>
          <a:bodyPr vert="horz" wrap="square" lIns="0" tIns="635" rIns="0" bIns="0" rtlCol="0">
            <a:spAutoFit/>
          </a:bodyPr>
          <a:lstStyle/>
          <a:p>
            <a:pPr marL="2350770" marR="5080" indent="-2338705">
              <a:lnSpc>
                <a:spcPct val="101800"/>
              </a:lnSpc>
              <a:spcBef>
                <a:spcPts val="5"/>
              </a:spcBef>
            </a:pPr>
            <a:r>
              <a:rPr dirty="0">
                <a:latin typeface="Arial"/>
                <a:cs typeface="Arial"/>
              </a:rPr>
              <a:t>OpenAIRE </a:t>
            </a:r>
            <a:r>
              <a:rPr sz="2600" spc="-5" dirty="0"/>
              <a:t>Open </a:t>
            </a:r>
            <a:r>
              <a:rPr sz="2600" dirty="0"/>
              <a:t>Access </a:t>
            </a:r>
            <a:r>
              <a:rPr sz="2600" spc="-5" dirty="0"/>
              <a:t>Infrastructure</a:t>
            </a:r>
            <a:r>
              <a:rPr sz="2600" spc="-355" dirty="0"/>
              <a:t> </a:t>
            </a:r>
            <a:r>
              <a:rPr sz="2600" spc="-5" dirty="0"/>
              <a:t>for  </a:t>
            </a:r>
            <a:r>
              <a:rPr sz="2600" spc="-10" dirty="0"/>
              <a:t>Research </a:t>
            </a:r>
            <a:r>
              <a:rPr sz="2600" dirty="0"/>
              <a:t>in</a:t>
            </a:r>
            <a:r>
              <a:rPr sz="2600" spc="-25" dirty="0"/>
              <a:t> </a:t>
            </a:r>
            <a:r>
              <a:rPr sz="2600" spc="-5" dirty="0"/>
              <a:t>Europe</a:t>
            </a:r>
            <a:endParaRPr sz="2600">
              <a:latin typeface="Arial"/>
              <a:cs typeface="Arial"/>
            </a:endParaRPr>
          </a:p>
        </p:txBody>
      </p:sp>
      <p:sp>
        <p:nvSpPr>
          <p:cNvPr id="4" name="object 4"/>
          <p:cNvSpPr/>
          <p:nvPr/>
        </p:nvSpPr>
        <p:spPr>
          <a:xfrm>
            <a:off x="784859" y="1027175"/>
            <a:ext cx="7719059" cy="3774948"/>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77215" y="4803444"/>
            <a:ext cx="9485630" cy="299720"/>
          </a:xfrm>
          <a:prstGeom prst="rect">
            <a:avLst/>
          </a:prstGeom>
        </p:spPr>
        <p:txBody>
          <a:bodyPr vert="horz" wrap="square" lIns="0" tIns="12700" rIns="0" bIns="0" rtlCol="0">
            <a:spAutoFit/>
          </a:bodyPr>
          <a:lstStyle/>
          <a:p>
            <a:pPr marL="12700">
              <a:lnSpc>
                <a:spcPct val="100000"/>
              </a:lnSpc>
              <a:spcBef>
                <a:spcPts val="100"/>
              </a:spcBef>
            </a:pPr>
            <a:r>
              <a:rPr sz="1800" spc="-5" dirty="0">
                <a:solidFill>
                  <a:srgbClr val="001F5F"/>
                </a:solidFill>
                <a:latin typeface="Arial"/>
                <a:cs typeface="Arial"/>
              </a:rPr>
              <a:t>Όραμα της OpenAIRE, </a:t>
            </a:r>
            <a:r>
              <a:rPr sz="1800" dirty="0">
                <a:solidFill>
                  <a:srgbClr val="001F5F"/>
                </a:solidFill>
                <a:latin typeface="Arial"/>
                <a:cs typeface="Arial"/>
              </a:rPr>
              <a:t>είναι ο </a:t>
            </a:r>
            <a:r>
              <a:rPr sz="1800" spc="-10" dirty="0">
                <a:solidFill>
                  <a:srgbClr val="001F5F"/>
                </a:solidFill>
                <a:latin typeface="Arial"/>
                <a:cs typeface="Arial"/>
              </a:rPr>
              <a:t>μετασχηματισμός </a:t>
            </a:r>
            <a:r>
              <a:rPr sz="1800" spc="-5" dirty="0">
                <a:solidFill>
                  <a:srgbClr val="001F5F"/>
                </a:solidFill>
                <a:latin typeface="Arial"/>
                <a:cs typeface="Arial"/>
              </a:rPr>
              <a:t>της </a:t>
            </a:r>
            <a:r>
              <a:rPr sz="1800" spc="-10" dirty="0">
                <a:solidFill>
                  <a:srgbClr val="001F5F"/>
                </a:solidFill>
                <a:latin typeface="Arial"/>
                <a:cs typeface="Arial"/>
              </a:rPr>
              <a:t>ευρωπαϊκής κοινωνίας </a:t>
            </a:r>
            <a:r>
              <a:rPr sz="1800" spc="-5" dirty="0">
                <a:solidFill>
                  <a:srgbClr val="001F5F"/>
                </a:solidFill>
                <a:latin typeface="Arial"/>
                <a:cs typeface="Arial"/>
              </a:rPr>
              <a:t>μέσω της</a:t>
            </a:r>
            <a:r>
              <a:rPr sz="1800" spc="180" dirty="0">
                <a:solidFill>
                  <a:srgbClr val="001F5F"/>
                </a:solidFill>
                <a:latin typeface="Arial"/>
                <a:cs typeface="Arial"/>
              </a:rPr>
              <a:t> </a:t>
            </a:r>
            <a:r>
              <a:rPr sz="1800" spc="-5" dirty="0">
                <a:solidFill>
                  <a:srgbClr val="001F5F"/>
                </a:solidFill>
                <a:latin typeface="Arial"/>
                <a:cs typeface="Arial"/>
              </a:rPr>
              <a:t>έγκυρης</a:t>
            </a:r>
            <a:endParaRPr sz="1800">
              <a:latin typeface="Arial"/>
              <a:cs typeface="Arial"/>
            </a:endParaRPr>
          </a:p>
        </p:txBody>
      </p:sp>
      <p:sp>
        <p:nvSpPr>
          <p:cNvPr id="6" name="object 6"/>
          <p:cNvSpPr txBox="1"/>
          <p:nvPr/>
        </p:nvSpPr>
        <p:spPr>
          <a:xfrm>
            <a:off x="77215" y="5065572"/>
            <a:ext cx="7867015" cy="563880"/>
          </a:xfrm>
          <a:prstGeom prst="rect">
            <a:avLst/>
          </a:prstGeom>
        </p:spPr>
        <p:txBody>
          <a:bodyPr vert="horz" wrap="square" lIns="0" tIns="29845" rIns="0" bIns="0" rtlCol="0">
            <a:spAutoFit/>
          </a:bodyPr>
          <a:lstStyle/>
          <a:p>
            <a:pPr marL="12700" marR="5080" indent="63500">
              <a:lnSpc>
                <a:spcPts val="2080"/>
              </a:lnSpc>
              <a:spcBef>
                <a:spcPts val="235"/>
              </a:spcBef>
            </a:pPr>
            <a:r>
              <a:rPr sz="1800" spc="-5" dirty="0">
                <a:solidFill>
                  <a:srgbClr val="001F5F"/>
                </a:solidFill>
                <a:latin typeface="Arial"/>
                <a:cs typeface="Arial"/>
              </a:rPr>
              <a:t>επιστημονικής </a:t>
            </a:r>
            <a:r>
              <a:rPr sz="1800" dirty="0">
                <a:solidFill>
                  <a:srgbClr val="001F5F"/>
                </a:solidFill>
                <a:latin typeface="Arial"/>
                <a:cs typeface="Arial"/>
              </a:rPr>
              <a:t>έρευνας, η </a:t>
            </a:r>
            <a:r>
              <a:rPr sz="1800" spc="-10" dirty="0">
                <a:solidFill>
                  <a:srgbClr val="001F5F"/>
                </a:solidFill>
                <a:latin typeface="Arial"/>
                <a:cs typeface="Arial"/>
              </a:rPr>
              <a:t>οποία </a:t>
            </a:r>
            <a:r>
              <a:rPr sz="1800" spc="-5" dirty="0">
                <a:solidFill>
                  <a:srgbClr val="001F5F"/>
                </a:solidFill>
                <a:latin typeface="Arial"/>
                <a:cs typeface="Arial"/>
              </a:rPr>
              <a:t>θα </a:t>
            </a:r>
            <a:r>
              <a:rPr sz="1800" dirty="0">
                <a:solidFill>
                  <a:srgbClr val="001F5F"/>
                </a:solidFill>
                <a:latin typeface="Arial"/>
                <a:cs typeface="Arial"/>
              </a:rPr>
              <a:t>είναι </a:t>
            </a:r>
            <a:r>
              <a:rPr sz="1800" spc="-5" dirty="0">
                <a:solidFill>
                  <a:srgbClr val="001F5F"/>
                </a:solidFill>
                <a:latin typeface="Arial"/>
                <a:cs typeface="Arial"/>
              </a:rPr>
              <a:t>χρήσιμη </a:t>
            </a:r>
            <a:r>
              <a:rPr sz="1800" dirty="0">
                <a:solidFill>
                  <a:srgbClr val="001F5F"/>
                </a:solidFill>
                <a:latin typeface="Arial"/>
                <a:cs typeface="Arial"/>
              </a:rPr>
              <a:t>για </a:t>
            </a:r>
            <a:r>
              <a:rPr sz="1800" spc="-5" dirty="0">
                <a:solidFill>
                  <a:srgbClr val="001F5F"/>
                </a:solidFill>
                <a:latin typeface="Arial"/>
                <a:cs typeface="Arial"/>
              </a:rPr>
              <a:t>όλους τους πολίτες της.  </a:t>
            </a:r>
            <a:r>
              <a:rPr sz="1800" spc="-10" dirty="0">
                <a:solidFill>
                  <a:srgbClr val="001F5F"/>
                </a:solidFill>
                <a:latin typeface="Arial"/>
                <a:cs typeface="Arial"/>
              </a:rPr>
              <a:t>Πηγή:https://</a:t>
            </a:r>
            <a:r>
              <a:rPr sz="1800" spc="-10" dirty="0">
                <a:solidFill>
                  <a:srgbClr val="001F5F"/>
                </a:solidFill>
                <a:latin typeface="Arial"/>
                <a:cs typeface="Arial"/>
                <a:hlinkClick r:id="rId3"/>
              </a:rPr>
              <a:t>www.openaire.eu/</a:t>
            </a:r>
            <a:endParaRPr sz="1800">
              <a:latin typeface="Arial"/>
              <a:cs typeface="Aria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91744" y="784097"/>
            <a:ext cx="9037320" cy="3942715"/>
          </a:xfrm>
          <a:prstGeom prst="rect">
            <a:avLst/>
          </a:prstGeom>
        </p:spPr>
        <p:txBody>
          <a:bodyPr vert="horz" wrap="square" lIns="0" tIns="67945" rIns="0" bIns="0" rtlCol="0">
            <a:spAutoFit/>
          </a:bodyPr>
          <a:lstStyle/>
          <a:p>
            <a:pPr marL="12700" marR="647700">
              <a:lnSpc>
                <a:spcPts val="3460"/>
              </a:lnSpc>
              <a:spcBef>
                <a:spcPts val="535"/>
              </a:spcBef>
            </a:pPr>
            <a:r>
              <a:rPr sz="3200" spc="-5" dirty="0">
                <a:solidFill>
                  <a:srgbClr val="001F5F"/>
                </a:solidFill>
                <a:latin typeface="Verdana"/>
                <a:cs typeface="Verdana"/>
              </a:rPr>
              <a:t>Στην </a:t>
            </a:r>
            <a:r>
              <a:rPr sz="3200" dirty="0">
                <a:solidFill>
                  <a:srgbClr val="001F5F"/>
                </a:solidFill>
                <a:latin typeface="Verdana"/>
                <a:cs typeface="Verdana"/>
              </a:rPr>
              <a:t>ενότητα </a:t>
            </a:r>
            <a:r>
              <a:rPr sz="3200" b="1" spc="-5" dirty="0">
                <a:solidFill>
                  <a:srgbClr val="001F5F"/>
                </a:solidFill>
                <a:latin typeface="Verdana"/>
                <a:cs typeface="Verdana"/>
              </a:rPr>
              <a:t>Files </a:t>
            </a:r>
            <a:r>
              <a:rPr sz="3200" dirty="0">
                <a:solidFill>
                  <a:srgbClr val="001F5F"/>
                </a:solidFill>
                <a:latin typeface="Verdana"/>
                <a:cs typeface="Verdana"/>
              </a:rPr>
              <a:t>επιλέγουμε </a:t>
            </a:r>
            <a:r>
              <a:rPr sz="3200" spc="-5" dirty="0">
                <a:solidFill>
                  <a:srgbClr val="001F5F"/>
                </a:solidFill>
                <a:latin typeface="Verdana"/>
                <a:cs typeface="Verdana"/>
              </a:rPr>
              <a:t>τα αρχεία  </a:t>
            </a:r>
            <a:r>
              <a:rPr sz="3200" dirty="0">
                <a:solidFill>
                  <a:srgbClr val="001F5F"/>
                </a:solidFill>
                <a:latin typeface="Verdana"/>
                <a:cs typeface="Verdana"/>
              </a:rPr>
              <a:t>μας με όριο τα</a:t>
            </a:r>
            <a:r>
              <a:rPr sz="3200" spc="-50" dirty="0">
                <a:solidFill>
                  <a:srgbClr val="001F5F"/>
                </a:solidFill>
                <a:latin typeface="Verdana"/>
                <a:cs typeface="Verdana"/>
              </a:rPr>
              <a:t> </a:t>
            </a:r>
            <a:r>
              <a:rPr sz="3200" spc="-5" dirty="0">
                <a:solidFill>
                  <a:srgbClr val="001F5F"/>
                </a:solidFill>
                <a:latin typeface="Verdana"/>
                <a:cs typeface="Verdana"/>
              </a:rPr>
              <a:t>50GB.</a:t>
            </a:r>
            <a:endParaRPr sz="3200">
              <a:latin typeface="Verdana"/>
              <a:cs typeface="Verdana"/>
            </a:endParaRPr>
          </a:p>
          <a:p>
            <a:pPr marL="12700" marR="167005">
              <a:lnSpc>
                <a:spcPts val="3460"/>
              </a:lnSpc>
              <a:spcBef>
                <a:spcPts val="1385"/>
              </a:spcBef>
            </a:pPr>
            <a:r>
              <a:rPr sz="3200" spc="-5" dirty="0">
                <a:solidFill>
                  <a:srgbClr val="001F5F"/>
                </a:solidFill>
                <a:latin typeface="Verdana"/>
                <a:cs typeface="Verdana"/>
              </a:rPr>
              <a:t>Στην </a:t>
            </a:r>
            <a:r>
              <a:rPr sz="3200" dirty="0">
                <a:solidFill>
                  <a:srgbClr val="001F5F"/>
                </a:solidFill>
                <a:latin typeface="Verdana"/>
                <a:cs typeface="Verdana"/>
              </a:rPr>
              <a:t>ενότητα </a:t>
            </a:r>
            <a:r>
              <a:rPr sz="3200" b="1" dirty="0">
                <a:solidFill>
                  <a:srgbClr val="001F5F"/>
                </a:solidFill>
                <a:latin typeface="Verdana"/>
                <a:cs typeface="Verdana"/>
              </a:rPr>
              <a:t>Communities </a:t>
            </a:r>
            <a:r>
              <a:rPr sz="3200" dirty="0">
                <a:solidFill>
                  <a:srgbClr val="001F5F"/>
                </a:solidFill>
                <a:latin typeface="Verdana"/>
                <a:cs typeface="Verdana"/>
              </a:rPr>
              <a:t>επιλέγουμε </a:t>
            </a:r>
            <a:r>
              <a:rPr sz="3200" spc="-5" dirty="0">
                <a:solidFill>
                  <a:srgbClr val="001F5F"/>
                </a:solidFill>
                <a:latin typeface="Verdana"/>
                <a:cs typeface="Verdana"/>
              </a:rPr>
              <a:t>σε  ποιό αποθετήριο </a:t>
            </a:r>
            <a:r>
              <a:rPr sz="3200" dirty="0">
                <a:solidFill>
                  <a:srgbClr val="001F5F"/>
                </a:solidFill>
                <a:latin typeface="Verdana"/>
                <a:cs typeface="Verdana"/>
              </a:rPr>
              <a:t>θα γίνει η</a:t>
            </a:r>
            <a:r>
              <a:rPr sz="3200" spc="-50" dirty="0">
                <a:solidFill>
                  <a:srgbClr val="001F5F"/>
                </a:solidFill>
                <a:latin typeface="Verdana"/>
                <a:cs typeface="Verdana"/>
              </a:rPr>
              <a:t> </a:t>
            </a:r>
            <a:r>
              <a:rPr sz="3200" spc="-5" dirty="0">
                <a:solidFill>
                  <a:srgbClr val="001F5F"/>
                </a:solidFill>
                <a:latin typeface="Verdana"/>
                <a:cs typeface="Verdana"/>
              </a:rPr>
              <a:t>μεταφόρτωση.</a:t>
            </a:r>
            <a:endParaRPr sz="3200">
              <a:latin typeface="Verdana"/>
              <a:cs typeface="Verdana"/>
            </a:endParaRPr>
          </a:p>
          <a:p>
            <a:pPr marL="12700" marR="5080">
              <a:lnSpc>
                <a:spcPct val="90000"/>
              </a:lnSpc>
              <a:spcBef>
                <a:spcPts val="1350"/>
              </a:spcBef>
            </a:pPr>
            <a:r>
              <a:rPr sz="3200" spc="-5" dirty="0">
                <a:solidFill>
                  <a:srgbClr val="001F5F"/>
                </a:solidFill>
                <a:latin typeface="Verdana"/>
                <a:cs typeface="Verdana"/>
              </a:rPr>
              <a:t>Στην </a:t>
            </a:r>
            <a:r>
              <a:rPr sz="3200" dirty="0">
                <a:solidFill>
                  <a:srgbClr val="001F5F"/>
                </a:solidFill>
                <a:latin typeface="Verdana"/>
                <a:cs typeface="Verdana"/>
              </a:rPr>
              <a:t>ενότητα </a:t>
            </a:r>
            <a:r>
              <a:rPr sz="3200" b="1" dirty="0">
                <a:solidFill>
                  <a:srgbClr val="001F5F"/>
                </a:solidFill>
                <a:latin typeface="Verdana"/>
                <a:cs typeface="Verdana"/>
              </a:rPr>
              <a:t>Upload type </a:t>
            </a:r>
            <a:r>
              <a:rPr sz="3200" dirty="0">
                <a:solidFill>
                  <a:srgbClr val="001F5F"/>
                </a:solidFill>
                <a:latin typeface="Verdana"/>
                <a:cs typeface="Verdana"/>
              </a:rPr>
              <a:t>η οποία  </a:t>
            </a:r>
            <a:r>
              <a:rPr sz="3200" spc="-5" dirty="0">
                <a:solidFill>
                  <a:srgbClr val="001F5F"/>
                </a:solidFill>
                <a:latin typeface="Verdana"/>
                <a:cs typeface="Verdana"/>
              </a:rPr>
              <a:t>απαιτείται, </a:t>
            </a:r>
            <a:r>
              <a:rPr sz="3200" dirty="0">
                <a:solidFill>
                  <a:srgbClr val="001F5F"/>
                </a:solidFill>
                <a:latin typeface="Verdana"/>
                <a:cs typeface="Verdana"/>
              </a:rPr>
              <a:t>επιλέγουμε τον τύπο </a:t>
            </a:r>
            <a:r>
              <a:rPr sz="3200" spc="-5" dirty="0">
                <a:solidFill>
                  <a:srgbClr val="001F5F"/>
                </a:solidFill>
                <a:latin typeface="Verdana"/>
                <a:cs typeface="Verdana"/>
              </a:rPr>
              <a:t>του αρχείου  </a:t>
            </a:r>
            <a:r>
              <a:rPr sz="3200" dirty="0">
                <a:solidFill>
                  <a:srgbClr val="001F5F"/>
                </a:solidFill>
                <a:latin typeface="Verdana"/>
                <a:cs typeface="Verdana"/>
              </a:rPr>
              <a:t>όπως για </a:t>
            </a:r>
            <a:r>
              <a:rPr sz="3200" spc="-5" dirty="0">
                <a:solidFill>
                  <a:srgbClr val="001F5F"/>
                </a:solidFill>
                <a:latin typeface="Verdana"/>
                <a:cs typeface="Verdana"/>
              </a:rPr>
              <a:t>παράδειγμα </a:t>
            </a:r>
            <a:r>
              <a:rPr sz="3200" dirty="0">
                <a:solidFill>
                  <a:srgbClr val="001F5F"/>
                </a:solidFill>
                <a:latin typeface="Verdana"/>
                <a:cs typeface="Verdana"/>
              </a:rPr>
              <a:t>λογισμικό, εικόνα,  δεδομένα ή </a:t>
            </a:r>
            <a:r>
              <a:rPr sz="3200" spc="-5" dirty="0">
                <a:solidFill>
                  <a:srgbClr val="001F5F"/>
                </a:solidFill>
                <a:latin typeface="Verdana"/>
                <a:cs typeface="Verdana"/>
              </a:rPr>
              <a:t>άλλο</a:t>
            </a:r>
            <a:r>
              <a:rPr sz="3200" spc="-20" dirty="0">
                <a:solidFill>
                  <a:srgbClr val="001F5F"/>
                </a:solidFill>
                <a:latin typeface="Verdana"/>
                <a:cs typeface="Verdana"/>
              </a:rPr>
              <a:t> </a:t>
            </a:r>
            <a:r>
              <a:rPr sz="3200" spc="-5" dirty="0">
                <a:solidFill>
                  <a:srgbClr val="001F5F"/>
                </a:solidFill>
                <a:latin typeface="Verdana"/>
                <a:cs typeface="Verdana"/>
              </a:rPr>
              <a:t>τύπο.</a:t>
            </a:r>
            <a:endParaRPr sz="3200">
              <a:latin typeface="Verdana"/>
              <a:cs typeface="Verdana"/>
            </a:endParaRPr>
          </a:p>
        </p:txBody>
      </p:sp>
      <p:sp>
        <p:nvSpPr>
          <p:cNvPr id="3" name="object 3"/>
          <p:cNvSpPr txBox="1">
            <a:spLocks noGrp="1"/>
          </p:cNvSpPr>
          <p:nvPr>
            <p:ph type="sldNum" sz="quarter" idx="7"/>
          </p:nvPr>
        </p:nvSpPr>
        <p:spPr>
          <a:prstGeom prst="rect">
            <a:avLst/>
          </a:prstGeom>
        </p:spPr>
        <p:txBody>
          <a:bodyPr vert="horz" wrap="square" lIns="0" tIns="0" rIns="0" bIns="0" rtlCol="0">
            <a:spAutoFit/>
          </a:bodyPr>
          <a:lstStyle/>
          <a:p>
            <a:pPr marL="25400">
              <a:lnSpc>
                <a:spcPts val="1630"/>
              </a:lnSpc>
            </a:pPr>
            <a:fld id="{81D60167-4931-47E6-BA6A-407CBD079E47}" type="slidenum">
              <a:rPr dirty="0"/>
              <a:t>60</a:t>
            </a:fld>
            <a:endParaRPr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0584" y="225551"/>
            <a:ext cx="9744456" cy="4582668"/>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1301622" y="4829047"/>
            <a:ext cx="3729990" cy="299720"/>
          </a:xfrm>
          <a:prstGeom prst="rect">
            <a:avLst/>
          </a:prstGeom>
        </p:spPr>
        <p:txBody>
          <a:bodyPr vert="horz" wrap="square" lIns="0" tIns="12700" rIns="0" bIns="0" rtlCol="0">
            <a:spAutoFit/>
          </a:bodyPr>
          <a:lstStyle/>
          <a:p>
            <a:pPr marL="12700">
              <a:lnSpc>
                <a:spcPct val="100000"/>
              </a:lnSpc>
              <a:spcBef>
                <a:spcPts val="100"/>
              </a:spcBef>
            </a:pPr>
            <a:r>
              <a:rPr sz="1800" spc="-5" dirty="0">
                <a:solidFill>
                  <a:srgbClr val="001F5F"/>
                </a:solidFill>
                <a:latin typeface="Arial"/>
                <a:cs typeface="Arial"/>
              </a:rPr>
              <a:t>Πηγή:https://zenodo.org/deposit/new</a:t>
            </a:r>
            <a:endParaRPr sz="1800">
              <a:latin typeface="Arial"/>
              <a:cs typeface="Arial"/>
            </a:endParaRP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25400">
              <a:lnSpc>
                <a:spcPts val="1630"/>
              </a:lnSpc>
            </a:pPr>
            <a:fld id="{81D60167-4931-47E6-BA6A-407CBD079E47}" type="slidenum">
              <a:rPr dirty="0"/>
              <a:t>61</a:t>
            </a:fld>
            <a:endParaRPr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37566" y="1351946"/>
            <a:ext cx="9869170" cy="2440940"/>
          </a:xfrm>
          <a:prstGeom prst="rect">
            <a:avLst/>
          </a:prstGeom>
        </p:spPr>
        <p:txBody>
          <a:bodyPr vert="horz" wrap="square" lIns="0" tIns="145415" rIns="0" bIns="0" rtlCol="0">
            <a:spAutoFit/>
          </a:bodyPr>
          <a:lstStyle/>
          <a:p>
            <a:pPr marL="12700">
              <a:lnSpc>
                <a:spcPct val="100000"/>
              </a:lnSpc>
              <a:spcBef>
                <a:spcPts val="1145"/>
              </a:spcBef>
            </a:pPr>
            <a:r>
              <a:rPr sz="3000" spc="-5" dirty="0">
                <a:solidFill>
                  <a:srgbClr val="001F5F"/>
                </a:solidFill>
                <a:latin typeface="Verdana"/>
                <a:cs typeface="Verdana"/>
              </a:rPr>
              <a:t>Στην </a:t>
            </a:r>
            <a:r>
              <a:rPr sz="3000" dirty="0">
                <a:solidFill>
                  <a:srgbClr val="001F5F"/>
                </a:solidFill>
                <a:latin typeface="Verdana"/>
                <a:cs typeface="Verdana"/>
              </a:rPr>
              <a:t>βασική </a:t>
            </a:r>
            <a:r>
              <a:rPr sz="3000" spc="-5" dirty="0">
                <a:solidFill>
                  <a:srgbClr val="001F5F"/>
                </a:solidFill>
                <a:latin typeface="Verdana"/>
                <a:cs typeface="Verdana"/>
              </a:rPr>
              <a:t>ενότητα</a:t>
            </a:r>
            <a:r>
              <a:rPr sz="3000" spc="-30" dirty="0">
                <a:solidFill>
                  <a:srgbClr val="001F5F"/>
                </a:solidFill>
                <a:latin typeface="Verdana"/>
                <a:cs typeface="Verdana"/>
              </a:rPr>
              <a:t> </a:t>
            </a:r>
            <a:r>
              <a:rPr sz="3000" spc="-5" dirty="0">
                <a:solidFill>
                  <a:srgbClr val="001F5F"/>
                </a:solidFill>
                <a:latin typeface="Verdana"/>
                <a:cs typeface="Verdana"/>
              </a:rPr>
              <a:t>περιγραφής</a:t>
            </a:r>
            <a:endParaRPr sz="3000">
              <a:latin typeface="Verdana"/>
              <a:cs typeface="Verdana"/>
            </a:endParaRPr>
          </a:p>
          <a:p>
            <a:pPr marL="12700" marR="1130300">
              <a:lnSpc>
                <a:spcPct val="90000"/>
              </a:lnSpc>
              <a:spcBef>
                <a:spcPts val="1410"/>
              </a:spcBef>
              <a:tabLst>
                <a:tab pos="3470910" algn="l"/>
              </a:tabLst>
            </a:pPr>
            <a:r>
              <a:rPr sz="3000" b="1" spc="-5" dirty="0">
                <a:solidFill>
                  <a:srgbClr val="001F5F"/>
                </a:solidFill>
                <a:latin typeface="Verdana"/>
                <a:cs typeface="Verdana"/>
              </a:rPr>
              <a:t>Basic </a:t>
            </a:r>
            <a:r>
              <a:rPr sz="3000" b="1" dirty="0">
                <a:solidFill>
                  <a:srgbClr val="001F5F"/>
                </a:solidFill>
                <a:latin typeface="Verdana"/>
                <a:cs typeface="Verdana"/>
              </a:rPr>
              <a:t>information </a:t>
            </a:r>
            <a:r>
              <a:rPr sz="3000" spc="-5" dirty="0">
                <a:solidFill>
                  <a:srgbClr val="001F5F"/>
                </a:solidFill>
                <a:latin typeface="Verdana"/>
                <a:cs typeface="Verdana"/>
              </a:rPr>
              <a:t>συμπληρώνουμε τα πεδία  </a:t>
            </a:r>
            <a:r>
              <a:rPr sz="3000" dirty="0">
                <a:solidFill>
                  <a:srgbClr val="001F5F"/>
                </a:solidFill>
                <a:latin typeface="Verdana"/>
                <a:cs typeface="Verdana"/>
              </a:rPr>
              <a:t>Digital </a:t>
            </a:r>
            <a:r>
              <a:rPr sz="3000" spc="-5" dirty="0">
                <a:solidFill>
                  <a:srgbClr val="001F5F"/>
                </a:solidFill>
                <a:latin typeface="Verdana"/>
                <a:cs typeface="Verdana"/>
              </a:rPr>
              <a:t>Object </a:t>
            </a:r>
            <a:r>
              <a:rPr sz="3000" spc="-40" dirty="0">
                <a:solidFill>
                  <a:srgbClr val="001F5F"/>
                </a:solidFill>
                <a:latin typeface="Verdana"/>
                <a:cs typeface="Verdana"/>
              </a:rPr>
              <a:t>Identifier, </a:t>
            </a:r>
            <a:r>
              <a:rPr sz="3000" dirty="0">
                <a:solidFill>
                  <a:srgbClr val="001F5F"/>
                </a:solidFill>
                <a:latin typeface="Verdana"/>
                <a:cs typeface="Verdana"/>
              </a:rPr>
              <a:t>ή </a:t>
            </a:r>
            <a:r>
              <a:rPr sz="3000" spc="-15" dirty="0">
                <a:solidFill>
                  <a:srgbClr val="001F5F"/>
                </a:solidFill>
                <a:latin typeface="Verdana"/>
                <a:cs typeface="Verdana"/>
              </a:rPr>
              <a:t>Reserve </a:t>
            </a:r>
            <a:r>
              <a:rPr sz="3000" dirty="0">
                <a:solidFill>
                  <a:srgbClr val="001F5F"/>
                </a:solidFill>
                <a:latin typeface="Verdana"/>
                <a:cs typeface="Verdana"/>
              </a:rPr>
              <a:t>DOI,  Publication </a:t>
            </a:r>
            <a:r>
              <a:rPr sz="3000" spc="-5" dirty="0">
                <a:solidFill>
                  <a:srgbClr val="001F5F"/>
                </a:solidFill>
                <a:latin typeface="Verdana"/>
                <a:cs typeface="Verdana"/>
              </a:rPr>
              <a:t>date</a:t>
            </a:r>
            <a:r>
              <a:rPr sz="3000" dirty="0">
                <a:solidFill>
                  <a:srgbClr val="001F5F"/>
                </a:solidFill>
                <a:latin typeface="Verdana"/>
                <a:cs typeface="Verdana"/>
              </a:rPr>
              <a:t> ,	Title, </a:t>
            </a:r>
            <a:r>
              <a:rPr sz="3000" spc="-5" dirty="0">
                <a:solidFill>
                  <a:srgbClr val="001F5F"/>
                </a:solidFill>
                <a:latin typeface="Verdana"/>
                <a:cs typeface="Verdana"/>
              </a:rPr>
              <a:t>Authors,</a:t>
            </a:r>
            <a:r>
              <a:rPr sz="3000" spc="-80" dirty="0">
                <a:solidFill>
                  <a:srgbClr val="001F5F"/>
                </a:solidFill>
                <a:latin typeface="Verdana"/>
                <a:cs typeface="Verdana"/>
              </a:rPr>
              <a:t> </a:t>
            </a:r>
            <a:r>
              <a:rPr sz="3000" dirty="0">
                <a:solidFill>
                  <a:srgbClr val="001F5F"/>
                </a:solidFill>
                <a:latin typeface="Verdana"/>
                <a:cs typeface="Verdana"/>
              </a:rPr>
              <a:t>Description,</a:t>
            </a:r>
            <a:endParaRPr sz="3000">
              <a:latin typeface="Verdana"/>
              <a:cs typeface="Verdana"/>
            </a:endParaRPr>
          </a:p>
          <a:p>
            <a:pPr marL="12700">
              <a:lnSpc>
                <a:spcPts val="3240"/>
              </a:lnSpc>
              <a:tabLst>
                <a:tab pos="1824989" algn="l"/>
              </a:tabLst>
            </a:pPr>
            <a:r>
              <a:rPr sz="3000" spc="-20" dirty="0">
                <a:solidFill>
                  <a:srgbClr val="001F5F"/>
                </a:solidFill>
                <a:latin typeface="Verdana"/>
                <a:cs typeface="Verdana"/>
              </a:rPr>
              <a:t>Version,	</a:t>
            </a:r>
            <a:r>
              <a:rPr sz="3000" spc="-5" dirty="0">
                <a:solidFill>
                  <a:srgbClr val="001F5F"/>
                </a:solidFill>
                <a:latin typeface="Verdana"/>
                <a:cs typeface="Verdana"/>
              </a:rPr>
              <a:t>Language, </a:t>
            </a:r>
            <a:r>
              <a:rPr sz="3000" spc="-15" dirty="0">
                <a:solidFill>
                  <a:srgbClr val="001F5F"/>
                </a:solidFill>
                <a:latin typeface="Verdana"/>
                <a:cs typeface="Verdana"/>
              </a:rPr>
              <a:t>Keywords </a:t>
            </a:r>
            <a:r>
              <a:rPr sz="3000" dirty="0">
                <a:solidFill>
                  <a:srgbClr val="001F5F"/>
                </a:solidFill>
                <a:latin typeface="Verdana"/>
                <a:cs typeface="Verdana"/>
              </a:rPr>
              <a:t>και Additional</a:t>
            </a:r>
            <a:r>
              <a:rPr sz="3000" spc="-25" dirty="0">
                <a:solidFill>
                  <a:srgbClr val="001F5F"/>
                </a:solidFill>
                <a:latin typeface="Verdana"/>
                <a:cs typeface="Verdana"/>
              </a:rPr>
              <a:t> </a:t>
            </a:r>
            <a:r>
              <a:rPr sz="3000" spc="-5" dirty="0">
                <a:solidFill>
                  <a:srgbClr val="001F5F"/>
                </a:solidFill>
                <a:latin typeface="Verdana"/>
                <a:cs typeface="Verdana"/>
              </a:rPr>
              <a:t>notes.</a:t>
            </a:r>
            <a:endParaRPr sz="3000">
              <a:latin typeface="Verdana"/>
              <a:cs typeface="Verdana"/>
            </a:endParaRPr>
          </a:p>
        </p:txBody>
      </p:sp>
      <p:sp>
        <p:nvSpPr>
          <p:cNvPr id="3" name="object 3"/>
          <p:cNvSpPr txBox="1">
            <a:spLocks noGrp="1"/>
          </p:cNvSpPr>
          <p:nvPr>
            <p:ph type="sldNum" sz="quarter" idx="7"/>
          </p:nvPr>
        </p:nvSpPr>
        <p:spPr>
          <a:prstGeom prst="rect">
            <a:avLst/>
          </a:prstGeom>
        </p:spPr>
        <p:txBody>
          <a:bodyPr vert="horz" wrap="square" lIns="0" tIns="0" rIns="0" bIns="0" rtlCol="0">
            <a:spAutoFit/>
          </a:bodyPr>
          <a:lstStyle/>
          <a:p>
            <a:pPr marL="25400">
              <a:lnSpc>
                <a:spcPts val="1630"/>
              </a:lnSpc>
            </a:pPr>
            <a:fld id="{81D60167-4931-47E6-BA6A-407CBD079E47}" type="slidenum">
              <a:rPr dirty="0"/>
              <a:t>62</a:t>
            </a:fld>
            <a:endParaRPr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24483" y="208787"/>
            <a:ext cx="8462772" cy="4111752"/>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1085494" y="4555947"/>
            <a:ext cx="3729990" cy="299720"/>
          </a:xfrm>
          <a:prstGeom prst="rect">
            <a:avLst/>
          </a:prstGeom>
        </p:spPr>
        <p:txBody>
          <a:bodyPr vert="horz" wrap="square" lIns="0" tIns="12700" rIns="0" bIns="0" rtlCol="0">
            <a:spAutoFit/>
          </a:bodyPr>
          <a:lstStyle/>
          <a:p>
            <a:pPr marL="12700">
              <a:lnSpc>
                <a:spcPct val="100000"/>
              </a:lnSpc>
              <a:spcBef>
                <a:spcPts val="100"/>
              </a:spcBef>
            </a:pPr>
            <a:r>
              <a:rPr sz="1800" spc="-5" dirty="0">
                <a:solidFill>
                  <a:srgbClr val="001F5F"/>
                </a:solidFill>
                <a:latin typeface="Arial"/>
                <a:cs typeface="Arial"/>
              </a:rPr>
              <a:t>Πηγή:https://zenodo.org/deposit/new</a:t>
            </a:r>
            <a:endParaRPr sz="1800">
              <a:latin typeface="Arial"/>
              <a:cs typeface="Arial"/>
            </a:endParaRP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25400">
              <a:lnSpc>
                <a:spcPts val="1630"/>
              </a:lnSpc>
            </a:pPr>
            <a:fld id="{81D60167-4931-47E6-BA6A-407CBD079E47}" type="slidenum">
              <a:rPr dirty="0"/>
              <a:t>63</a:t>
            </a:fld>
            <a:endParaRPr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8739" y="1319225"/>
            <a:ext cx="9436100" cy="2953385"/>
          </a:xfrm>
          <a:prstGeom prst="rect">
            <a:avLst/>
          </a:prstGeom>
        </p:spPr>
        <p:txBody>
          <a:bodyPr vert="horz" wrap="square" lIns="0" tIns="64769" rIns="0" bIns="0" rtlCol="0">
            <a:spAutoFit/>
          </a:bodyPr>
          <a:lstStyle/>
          <a:p>
            <a:pPr marL="12700" marR="5080">
              <a:lnSpc>
                <a:spcPts val="3240"/>
              </a:lnSpc>
              <a:spcBef>
                <a:spcPts val="509"/>
              </a:spcBef>
            </a:pPr>
            <a:r>
              <a:rPr sz="3000" spc="-5" dirty="0">
                <a:solidFill>
                  <a:srgbClr val="001F5F"/>
                </a:solidFill>
                <a:latin typeface="Verdana"/>
                <a:cs typeface="Verdana"/>
              </a:rPr>
              <a:t>Τα πεδία </a:t>
            </a:r>
            <a:r>
              <a:rPr sz="3000" dirty="0">
                <a:solidFill>
                  <a:srgbClr val="001F5F"/>
                </a:solidFill>
                <a:latin typeface="Verdana"/>
                <a:cs typeface="Verdana"/>
              </a:rPr>
              <a:t>με κόκκινο </a:t>
            </a:r>
            <a:r>
              <a:rPr sz="3000" spc="-5" dirty="0">
                <a:solidFill>
                  <a:srgbClr val="001F5F"/>
                </a:solidFill>
                <a:latin typeface="Verdana"/>
                <a:cs typeface="Verdana"/>
              </a:rPr>
              <a:t>αστερίσκο </a:t>
            </a:r>
            <a:r>
              <a:rPr sz="3000" dirty="0">
                <a:solidFill>
                  <a:srgbClr val="001F5F"/>
                </a:solidFill>
                <a:latin typeface="Verdana"/>
                <a:cs typeface="Verdana"/>
              </a:rPr>
              <a:t>είναι </a:t>
            </a:r>
            <a:r>
              <a:rPr sz="3000" spc="-5" dirty="0">
                <a:solidFill>
                  <a:srgbClr val="001F5F"/>
                </a:solidFill>
                <a:latin typeface="Verdana"/>
                <a:cs typeface="Verdana"/>
              </a:rPr>
              <a:t>υποχρεωτικά  σε </a:t>
            </a:r>
            <a:r>
              <a:rPr sz="3000" dirty="0">
                <a:solidFill>
                  <a:srgbClr val="001F5F"/>
                </a:solidFill>
                <a:latin typeface="Verdana"/>
                <a:cs typeface="Verdana"/>
              </a:rPr>
              <a:t>όλες τις ενότητες</a:t>
            </a:r>
            <a:r>
              <a:rPr sz="3000" spc="-30" dirty="0">
                <a:solidFill>
                  <a:srgbClr val="001F5F"/>
                </a:solidFill>
                <a:latin typeface="Verdana"/>
                <a:cs typeface="Verdana"/>
              </a:rPr>
              <a:t> </a:t>
            </a:r>
            <a:r>
              <a:rPr sz="3000" spc="-5" dirty="0">
                <a:solidFill>
                  <a:srgbClr val="001F5F"/>
                </a:solidFill>
                <a:latin typeface="Verdana"/>
                <a:cs typeface="Verdana"/>
              </a:rPr>
              <a:t>περιγραφής.</a:t>
            </a:r>
            <a:endParaRPr sz="3000">
              <a:latin typeface="Verdana"/>
              <a:cs typeface="Verdana"/>
            </a:endParaRPr>
          </a:p>
          <a:p>
            <a:pPr marL="12700" marR="4142104">
              <a:lnSpc>
                <a:spcPts val="3240"/>
              </a:lnSpc>
            </a:pPr>
            <a:r>
              <a:rPr sz="3000" spc="-5" dirty="0">
                <a:solidFill>
                  <a:srgbClr val="001F5F"/>
                </a:solidFill>
                <a:latin typeface="Verdana"/>
                <a:cs typeface="Verdana"/>
              </a:rPr>
              <a:t>Επίσης άλλες </a:t>
            </a:r>
            <a:r>
              <a:rPr sz="3000" dirty="0">
                <a:solidFill>
                  <a:srgbClr val="001F5F"/>
                </a:solidFill>
                <a:latin typeface="Verdana"/>
                <a:cs typeface="Verdana"/>
              </a:rPr>
              <a:t>ενότητες</a:t>
            </a:r>
            <a:r>
              <a:rPr sz="3000" spc="-65" dirty="0">
                <a:solidFill>
                  <a:srgbClr val="001F5F"/>
                </a:solidFill>
                <a:latin typeface="Verdana"/>
                <a:cs typeface="Verdana"/>
              </a:rPr>
              <a:t> </a:t>
            </a:r>
            <a:r>
              <a:rPr sz="3000" dirty="0">
                <a:solidFill>
                  <a:srgbClr val="001F5F"/>
                </a:solidFill>
                <a:latin typeface="Verdana"/>
                <a:cs typeface="Verdana"/>
              </a:rPr>
              <a:t>είναι  </a:t>
            </a:r>
            <a:r>
              <a:rPr sz="3000" spc="-5" dirty="0">
                <a:solidFill>
                  <a:srgbClr val="001F5F"/>
                </a:solidFill>
                <a:latin typeface="Verdana"/>
                <a:cs typeface="Verdana"/>
              </a:rPr>
              <a:t>υποχρεωτικές(required),</a:t>
            </a:r>
            <a:endParaRPr sz="3000">
              <a:latin typeface="Verdana"/>
              <a:cs typeface="Verdana"/>
            </a:endParaRPr>
          </a:p>
          <a:p>
            <a:pPr marL="12700" marR="1279525">
              <a:lnSpc>
                <a:spcPts val="3240"/>
              </a:lnSpc>
              <a:spcBef>
                <a:spcPts val="5"/>
              </a:spcBef>
            </a:pPr>
            <a:r>
              <a:rPr sz="3000" spc="-5" dirty="0">
                <a:solidFill>
                  <a:srgbClr val="001F5F"/>
                </a:solidFill>
                <a:latin typeface="Verdana"/>
                <a:cs typeface="Verdana"/>
              </a:rPr>
              <a:t>άλλες </a:t>
            </a:r>
            <a:r>
              <a:rPr sz="3000" dirty="0">
                <a:solidFill>
                  <a:srgbClr val="001F5F"/>
                </a:solidFill>
                <a:latin typeface="Verdana"/>
                <a:cs typeface="Verdana"/>
              </a:rPr>
              <a:t>είναι </a:t>
            </a:r>
            <a:r>
              <a:rPr sz="3000" spc="-5" dirty="0">
                <a:solidFill>
                  <a:srgbClr val="001F5F"/>
                </a:solidFill>
                <a:latin typeface="Verdana"/>
                <a:cs typeface="Verdana"/>
              </a:rPr>
              <a:t>προτεινόμενες (recommended)  </a:t>
            </a:r>
            <a:r>
              <a:rPr sz="3000" dirty="0">
                <a:solidFill>
                  <a:srgbClr val="001F5F"/>
                </a:solidFill>
                <a:latin typeface="Verdana"/>
                <a:cs typeface="Verdana"/>
              </a:rPr>
              <a:t>και </a:t>
            </a:r>
            <a:r>
              <a:rPr sz="3000" spc="-5" dirty="0">
                <a:solidFill>
                  <a:srgbClr val="001F5F"/>
                </a:solidFill>
                <a:latin typeface="Verdana"/>
                <a:cs typeface="Verdana"/>
              </a:rPr>
              <a:t>άλλες προαιρετικές</a:t>
            </a:r>
            <a:r>
              <a:rPr sz="3000" spc="5" dirty="0">
                <a:solidFill>
                  <a:srgbClr val="001F5F"/>
                </a:solidFill>
                <a:latin typeface="Verdana"/>
                <a:cs typeface="Verdana"/>
              </a:rPr>
              <a:t> </a:t>
            </a:r>
            <a:r>
              <a:rPr sz="3000" dirty="0">
                <a:solidFill>
                  <a:srgbClr val="001F5F"/>
                </a:solidFill>
                <a:latin typeface="Verdana"/>
                <a:cs typeface="Verdana"/>
              </a:rPr>
              <a:t>(optional).</a:t>
            </a:r>
            <a:endParaRPr sz="3000">
              <a:latin typeface="Verdana"/>
              <a:cs typeface="Verdana"/>
            </a:endParaRPr>
          </a:p>
          <a:p>
            <a:pPr marL="12700">
              <a:lnSpc>
                <a:spcPts val="3195"/>
              </a:lnSpc>
            </a:pPr>
            <a:r>
              <a:rPr sz="3000" spc="-5" dirty="0">
                <a:solidFill>
                  <a:srgbClr val="001F5F"/>
                </a:solidFill>
                <a:latin typeface="Verdana"/>
                <a:cs typeface="Verdana"/>
              </a:rPr>
              <a:t>Πολλά πεδία </a:t>
            </a:r>
            <a:r>
              <a:rPr sz="3000" dirty="0">
                <a:solidFill>
                  <a:srgbClr val="001F5F"/>
                </a:solidFill>
                <a:latin typeface="Verdana"/>
                <a:cs typeface="Verdana"/>
              </a:rPr>
              <a:t>είναι επαναλαμβανόμενα.</a:t>
            </a:r>
            <a:endParaRPr sz="3000">
              <a:latin typeface="Verdana"/>
              <a:cs typeface="Verdana"/>
            </a:endParaRPr>
          </a:p>
        </p:txBody>
      </p:sp>
      <p:sp>
        <p:nvSpPr>
          <p:cNvPr id="3" name="object 3"/>
          <p:cNvSpPr txBox="1">
            <a:spLocks noGrp="1"/>
          </p:cNvSpPr>
          <p:nvPr>
            <p:ph type="sldNum" sz="quarter" idx="7"/>
          </p:nvPr>
        </p:nvSpPr>
        <p:spPr>
          <a:prstGeom prst="rect">
            <a:avLst/>
          </a:prstGeom>
        </p:spPr>
        <p:txBody>
          <a:bodyPr vert="horz" wrap="square" lIns="0" tIns="0" rIns="0" bIns="0" rtlCol="0">
            <a:spAutoFit/>
          </a:bodyPr>
          <a:lstStyle/>
          <a:p>
            <a:pPr marL="25400">
              <a:lnSpc>
                <a:spcPts val="1630"/>
              </a:lnSpc>
            </a:pPr>
            <a:fld id="{81D60167-4931-47E6-BA6A-407CBD079E47}" type="slidenum">
              <a:rPr dirty="0"/>
              <a:t>64</a:t>
            </a:fld>
            <a:endParaRPr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65887" y="1088927"/>
            <a:ext cx="8865235" cy="2028189"/>
          </a:xfrm>
          <a:prstGeom prst="rect">
            <a:avLst/>
          </a:prstGeom>
        </p:spPr>
        <p:txBody>
          <a:bodyPr vert="horz" wrap="square" lIns="0" tIns="144780" rIns="0" bIns="0" rtlCol="0">
            <a:spAutoFit/>
          </a:bodyPr>
          <a:lstStyle/>
          <a:p>
            <a:pPr marL="12700">
              <a:lnSpc>
                <a:spcPct val="100000"/>
              </a:lnSpc>
              <a:spcBef>
                <a:spcPts val="1140"/>
              </a:spcBef>
            </a:pPr>
            <a:r>
              <a:rPr sz="3000" spc="-5" dirty="0">
                <a:solidFill>
                  <a:srgbClr val="001F5F"/>
                </a:solidFill>
                <a:latin typeface="Verdana"/>
                <a:cs typeface="Verdana"/>
              </a:rPr>
              <a:t>Στην πολύ σημαντική </a:t>
            </a:r>
            <a:r>
              <a:rPr sz="3000" dirty="0">
                <a:solidFill>
                  <a:srgbClr val="001F5F"/>
                </a:solidFill>
                <a:latin typeface="Verdana"/>
                <a:cs typeface="Verdana"/>
              </a:rPr>
              <a:t>ενότητα</a:t>
            </a:r>
            <a:r>
              <a:rPr sz="3000" spc="-10" dirty="0">
                <a:solidFill>
                  <a:srgbClr val="001F5F"/>
                </a:solidFill>
                <a:latin typeface="Verdana"/>
                <a:cs typeface="Verdana"/>
              </a:rPr>
              <a:t> </a:t>
            </a:r>
            <a:r>
              <a:rPr sz="3000" b="1" spc="-10" dirty="0">
                <a:solidFill>
                  <a:srgbClr val="001F5F"/>
                </a:solidFill>
                <a:latin typeface="Verdana"/>
                <a:cs typeface="Verdana"/>
              </a:rPr>
              <a:t>License</a:t>
            </a:r>
            <a:endParaRPr sz="3000">
              <a:latin typeface="Verdana"/>
              <a:cs typeface="Verdana"/>
            </a:endParaRPr>
          </a:p>
          <a:p>
            <a:pPr marL="12700" marR="5080">
              <a:lnSpc>
                <a:spcPct val="90000"/>
              </a:lnSpc>
              <a:spcBef>
                <a:spcPts val="1405"/>
              </a:spcBef>
            </a:pPr>
            <a:r>
              <a:rPr sz="3000" spc="-5" dirty="0">
                <a:solidFill>
                  <a:srgbClr val="001F5F"/>
                </a:solidFill>
                <a:latin typeface="Verdana"/>
                <a:cs typeface="Verdana"/>
              </a:rPr>
              <a:t>για την επαναχρησιμοποίηση των ερευνητικών  έργων </a:t>
            </a:r>
            <a:r>
              <a:rPr sz="3000" dirty="0">
                <a:solidFill>
                  <a:srgbClr val="001F5F"/>
                </a:solidFill>
                <a:latin typeface="Verdana"/>
                <a:cs typeface="Verdana"/>
              </a:rPr>
              <a:t>ή </a:t>
            </a:r>
            <a:r>
              <a:rPr sz="3000" spc="-5" dirty="0">
                <a:solidFill>
                  <a:srgbClr val="001F5F"/>
                </a:solidFill>
                <a:latin typeface="Verdana"/>
                <a:cs typeface="Verdana"/>
              </a:rPr>
              <a:t>συλλογών, </a:t>
            </a:r>
            <a:r>
              <a:rPr sz="3000" dirty="0">
                <a:solidFill>
                  <a:srgbClr val="001F5F"/>
                </a:solidFill>
                <a:latin typeface="Verdana"/>
                <a:cs typeface="Verdana"/>
              </a:rPr>
              <a:t>η οποία </a:t>
            </a:r>
            <a:r>
              <a:rPr sz="3000" spc="-5" dirty="0">
                <a:solidFill>
                  <a:srgbClr val="001F5F"/>
                </a:solidFill>
                <a:latin typeface="Verdana"/>
                <a:cs typeface="Verdana"/>
              </a:rPr>
              <a:t>απαιτείται,  περιλαμβάνονται </a:t>
            </a:r>
            <a:r>
              <a:rPr sz="3000" dirty="0">
                <a:solidFill>
                  <a:srgbClr val="001F5F"/>
                </a:solidFill>
                <a:latin typeface="Verdana"/>
                <a:cs typeface="Verdana"/>
              </a:rPr>
              <a:t>δύο </a:t>
            </a:r>
            <a:r>
              <a:rPr sz="3000" spc="-5" dirty="0">
                <a:solidFill>
                  <a:srgbClr val="001F5F"/>
                </a:solidFill>
                <a:latin typeface="Verdana"/>
                <a:cs typeface="Verdana"/>
              </a:rPr>
              <a:t>υποχρεωτικά</a:t>
            </a:r>
            <a:r>
              <a:rPr sz="3000" spc="35" dirty="0">
                <a:solidFill>
                  <a:srgbClr val="001F5F"/>
                </a:solidFill>
                <a:latin typeface="Verdana"/>
                <a:cs typeface="Verdana"/>
              </a:rPr>
              <a:t> </a:t>
            </a:r>
            <a:r>
              <a:rPr sz="3000" spc="-5" dirty="0">
                <a:solidFill>
                  <a:srgbClr val="001F5F"/>
                </a:solidFill>
                <a:latin typeface="Verdana"/>
                <a:cs typeface="Verdana"/>
              </a:rPr>
              <a:t>πεδία.</a:t>
            </a:r>
            <a:endParaRPr sz="3000">
              <a:latin typeface="Verdana"/>
              <a:cs typeface="Verdana"/>
            </a:endParaRPr>
          </a:p>
        </p:txBody>
      </p:sp>
      <p:sp>
        <p:nvSpPr>
          <p:cNvPr id="3" name="object 3"/>
          <p:cNvSpPr txBox="1">
            <a:spLocks noGrp="1"/>
          </p:cNvSpPr>
          <p:nvPr>
            <p:ph type="sldNum" sz="quarter" idx="7"/>
          </p:nvPr>
        </p:nvSpPr>
        <p:spPr>
          <a:prstGeom prst="rect">
            <a:avLst/>
          </a:prstGeom>
        </p:spPr>
        <p:txBody>
          <a:bodyPr vert="horz" wrap="square" lIns="0" tIns="0" rIns="0" bIns="0" rtlCol="0">
            <a:spAutoFit/>
          </a:bodyPr>
          <a:lstStyle/>
          <a:p>
            <a:pPr marL="25400">
              <a:lnSpc>
                <a:spcPts val="1630"/>
              </a:lnSpc>
            </a:pPr>
            <a:fld id="{81D60167-4931-47E6-BA6A-407CBD079E47}" type="slidenum">
              <a:rPr dirty="0"/>
              <a:t>65</a:t>
            </a:fld>
            <a:endParaRPr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8739" y="322579"/>
            <a:ext cx="8931910" cy="4798695"/>
          </a:xfrm>
          <a:prstGeom prst="rect">
            <a:avLst/>
          </a:prstGeom>
        </p:spPr>
        <p:txBody>
          <a:bodyPr vert="horz" wrap="square" lIns="0" tIns="12700" rIns="0" bIns="0" rtlCol="0">
            <a:spAutoFit/>
          </a:bodyPr>
          <a:lstStyle/>
          <a:p>
            <a:pPr marL="12700" marR="1625600">
              <a:lnSpc>
                <a:spcPct val="129000"/>
              </a:lnSpc>
              <a:spcBef>
                <a:spcPts val="100"/>
              </a:spcBef>
            </a:pPr>
            <a:r>
              <a:rPr sz="3000" spc="-5" dirty="0">
                <a:solidFill>
                  <a:srgbClr val="001F5F"/>
                </a:solidFill>
                <a:latin typeface="Verdana"/>
                <a:cs typeface="Verdana"/>
              </a:rPr>
              <a:t>Το πεδίο </a:t>
            </a:r>
            <a:r>
              <a:rPr sz="3000" b="1" spc="-5" dirty="0">
                <a:solidFill>
                  <a:srgbClr val="001F5F"/>
                </a:solidFill>
                <a:latin typeface="Verdana"/>
                <a:cs typeface="Verdana"/>
              </a:rPr>
              <a:t>Access right </a:t>
            </a:r>
            <a:r>
              <a:rPr sz="3000" dirty="0">
                <a:solidFill>
                  <a:srgbClr val="001F5F"/>
                </a:solidFill>
                <a:latin typeface="Verdana"/>
                <a:cs typeface="Verdana"/>
              </a:rPr>
              <a:t>με τις </a:t>
            </a:r>
            <a:r>
              <a:rPr sz="3000" spc="-5" dirty="0">
                <a:solidFill>
                  <a:srgbClr val="001F5F"/>
                </a:solidFill>
                <a:latin typeface="Verdana"/>
                <a:cs typeface="Verdana"/>
              </a:rPr>
              <a:t>επιλογές  Open </a:t>
            </a:r>
            <a:r>
              <a:rPr sz="3000" dirty="0">
                <a:solidFill>
                  <a:srgbClr val="001F5F"/>
                </a:solidFill>
                <a:latin typeface="Verdana"/>
                <a:cs typeface="Verdana"/>
              </a:rPr>
              <a:t>Access η </a:t>
            </a:r>
            <a:r>
              <a:rPr sz="3000" spc="-5" dirty="0">
                <a:solidFill>
                  <a:srgbClr val="001F5F"/>
                </a:solidFill>
                <a:latin typeface="Verdana"/>
                <a:cs typeface="Verdana"/>
              </a:rPr>
              <a:t>οποία συνιστάται,  Embargoed</a:t>
            </a:r>
            <a:r>
              <a:rPr sz="3000" spc="-10" dirty="0">
                <a:solidFill>
                  <a:srgbClr val="001F5F"/>
                </a:solidFill>
                <a:latin typeface="Verdana"/>
                <a:cs typeface="Verdana"/>
              </a:rPr>
              <a:t> </a:t>
            </a:r>
            <a:r>
              <a:rPr sz="3000" dirty="0">
                <a:solidFill>
                  <a:srgbClr val="001F5F"/>
                </a:solidFill>
                <a:latin typeface="Verdana"/>
                <a:cs typeface="Verdana"/>
              </a:rPr>
              <a:t>Access,</a:t>
            </a:r>
            <a:endParaRPr sz="3000">
              <a:latin typeface="Verdana"/>
              <a:cs typeface="Verdana"/>
            </a:endParaRPr>
          </a:p>
          <a:p>
            <a:pPr marL="12700">
              <a:lnSpc>
                <a:spcPct val="100000"/>
              </a:lnSpc>
              <a:spcBef>
                <a:spcPts val="1030"/>
              </a:spcBef>
            </a:pPr>
            <a:r>
              <a:rPr sz="3000" spc="-10" dirty="0">
                <a:solidFill>
                  <a:srgbClr val="001F5F"/>
                </a:solidFill>
                <a:latin typeface="Verdana"/>
                <a:cs typeface="Verdana"/>
              </a:rPr>
              <a:t>Restricted</a:t>
            </a:r>
            <a:r>
              <a:rPr sz="3000" spc="-15" dirty="0">
                <a:solidFill>
                  <a:srgbClr val="001F5F"/>
                </a:solidFill>
                <a:latin typeface="Verdana"/>
                <a:cs typeface="Verdana"/>
              </a:rPr>
              <a:t> </a:t>
            </a:r>
            <a:r>
              <a:rPr sz="3000" spc="-5" dirty="0">
                <a:solidFill>
                  <a:srgbClr val="001F5F"/>
                </a:solidFill>
                <a:latin typeface="Verdana"/>
                <a:cs typeface="Verdana"/>
              </a:rPr>
              <a:t>Access</a:t>
            </a:r>
            <a:endParaRPr sz="3000">
              <a:latin typeface="Verdana"/>
              <a:cs typeface="Verdana"/>
            </a:endParaRPr>
          </a:p>
          <a:p>
            <a:pPr marL="12700">
              <a:lnSpc>
                <a:spcPct val="100000"/>
              </a:lnSpc>
              <a:spcBef>
                <a:spcPts val="1045"/>
              </a:spcBef>
            </a:pPr>
            <a:r>
              <a:rPr sz="3000" dirty="0">
                <a:solidFill>
                  <a:srgbClr val="001F5F"/>
                </a:solidFill>
                <a:latin typeface="Verdana"/>
                <a:cs typeface="Verdana"/>
              </a:rPr>
              <a:t>και Closed</a:t>
            </a:r>
            <a:r>
              <a:rPr sz="3000" spc="-5" dirty="0">
                <a:solidFill>
                  <a:srgbClr val="001F5F"/>
                </a:solidFill>
                <a:latin typeface="Verdana"/>
                <a:cs typeface="Verdana"/>
              </a:rPr>
              <a:t> </a:t>
            </a:r>
            <a:r>
              <a:rPr sz="3000" dirty="0">
                <a:solidFill>
                  <a:srgbClr val="001F5F"/>
                </a:solidFill>
                <a:latin typeface="Verdana"/>
                <a:cs typeface="Verdana"/>
              </a:rPr>
              <a:t>Access</a:t>
            </a:r>
            <a:endParaRPr sz="3000">
              <a:latin typeface="Verdana"/>
              <a:cs typeface="Verdana"/>
            </a:endParaRPr>
          </a:p>
          <a:p>
            <a:pPr marL="12700" marR="5080">
              <a:lnSpc>
                <a:spcPct val="90000"/>
              </a:lnSpc>
              <a:spcBef>
                <a:spcPts val="1405"/>
              </a:spcBef>
              <a:tabLst>
                <a:tab pos="6602730" algn="l"/>
              </a:tabLst>
            </a:pPr>
            <a:r>
              <a:rPr sz="3000" spc="-5" dirty="0">
                <a:solidFill>
                  <a:srgbClr val="001F5F"/>
                </a:solidFill>
                <a:latin typeface="Verdana"/>
                <a:cs typeface="Verdana"/>
              </a:rPr>
              <a:t>για την </a:t>
            </a:r>
            <a:r>
              <a:rPr sz="3000" dirty="0">
                <a:solidFill>
                  <a:srgbClr val="001F5F"/>
                </a:solidFill>
                <a:latin typeface="Verdana"/>
                <a:cs typeface="Verdana"/>
              </a:rPr>
              <a:t>προστασία </a:t>
            </a:r>
            <a:r>
              <a:rPr sz="3000" spc="-5" dirty="0">
                <a:solidFill>
                  <a:srgbClr val="001F5F"/>
                </a:solidFill>
                <a:latin typeface="Verdana"/>
                <a:cs typeface="Verdana"/>
              </a:rPr>
              <a:t>των δεδομένων όπως </a:t>
            </a:r>
            <a:r>
              <a:rPr sz="3000" dirty="0">
                <a:solidFill>
                  <a:srgbClr val="001F5F"/>
                </a:solidFill>
                <a:latin typeface="Verdana"/>
                <a:cs typeface="Verdana"/>
              </a:rPr>
              <a:t>για  </a:t>
            </a:r>
            <a:r>
              <a:rPr sz="3000" spc="-5" dirty="0">
                <a:solidFill>
                  <a:srgbClr val="001F5F"/>
                </a:solidFill>
                <a:latin typeface="Verdana"/>
                <a:cs typeface="Verdana"/>
              </a:rPr>
              <a:t>παράδειγμα </a:t>
            </a:r>
            <a:r>
              <a:rPr sz="3000" dirty="0">
                <a:solidFill>
                  <a:srgbClr val="001F5F"/>
                </a:solidFill>
                <a:latin typeface="Verdana"/>
                <a:cs typeface="Verdana"/>
              </a:rPr>
              <a:t>ηλεκτρονικών εγγραφών </a:t>
            </a:r>
            <a:r>
              <a:rPr sz="3000" spc="-5" dirty="0">
                <a:solidFill>
                  <a:srgbClr val="001F5F"/>
                </a:solidFill>
                <a:latin typeface="Verdana"/>
                <a:cs typeface="Verdana"/>
              </a:rPr>
              <a:t>υγείας, </a:t>
            </a:r>
            <a:r>
              <a:rPr sz="3000" dirty="0">
                <a:solidFill>
                  <a:srgbClr val="001F5F"/>
                </a:solidFill>
                <a:latin typeface="Verdana"/>
                <a:cs typeface="Verdana"/>
              </a:rPr>
              <a:t>ή  </a:t>
            </a:r>
            <a:r>
              <a:rPr sz="3000" spc="-5" dirty="0">
                <a:solidFill>
                  <a:srgbClr val="001F5F"/>
                </a:solidFill>
                <a:latin typeface="Verdana"/>
                <a:cs typeface="Verdana"/>
              </a:rPr>
              <a:t>χρηματοδοτούμενων</a:t>
            </a:r>
            <a:r>
              <a:rPr sz="3000" spc="70" dirty="0">
                <a:solidFill>
                  <a:srgbClr val="001F5F"/>
                </a:solidFill>
                <a:latin typeface="Verdana"/>
                <a:cs typeface="Verdana"/>
              </a:rPr>
              <a:t> </a:t>
            </a:r>
            <a:r>
              <a:rPr sz="3000" spc="-5" dirty="0">
                <a:solidFill>
                  <a:srgbClr val="001F5F"/>
                </a:solidFill>
                <a:latin typeface="Verdana"/>
                <a:cs typeface="Verdana"/>
              </a:rPr>
              <a:t>ερευνητικών	έργων σε  </a:t>
            </a:r>
            <a:r>
              <a:rPr sz="3000" dirty="0">
                <a:solidFill>
                  <a:srgbClr val="001F5F"/>
                </a:solidFill>
                <a:latin typeface="Verdana"/>
                <a:cs typeface="Verdana"/>
              </a:rPr>
              <a:t>εξέλιξη.</a:t>
            </a:r>
            <a:endParaRPr sz="3000">
              <a:latin typeface="Verdana"/>
              <a:cs typeface="Verdana"/>
            </a:endParaRPr>
          </a:p>
        </p:txBody>
      </p:sp>
      <p:sp>
        <p:nvSpPr>
          <p:cNvPr id="3" name="object 3"/>
          <p:cNvSpPr txBox="1">
            <a:spLocks noGrp="1"/>
          </p:cNvSpPr>
          <p:nvPr>
            <p:ph type="sldNum" sz="quarter" idx="7"/>
          </p:nvPr>
        </p:nvSpPr>
        <p:spPr>
          <a:prstGeom prst="rect">
            <a:avLst/>
          </a:prstGeom>
        </p:spPr>
        <p:txBody>
          <a:bodyPr vert="horz" wrap="square" lIns="0" tIns="0" rIns="0" bIns="0" rtlCol="0">
            <a:spAutoFit/>
          </a:bodyPr>
          <a:lstStyle/>
          <a:p>
            <a:pPr marL="25400">
              <a:lnSpc>
                <a:spcPts val="1630"/>
              </a:lnSpc>
            </a:pPr>
            <a:fld id="{81D60167-4931-47E6-BA6A-407CBD079E47}" type="slidenum">
              <a:rPr dirty="0"/>
              <a:t>66</a:t>
            </a:fld>
            <a:endParaRPr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0008108" cy="4808219"/>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797458" y="4829047"/>
            <a:ext cx="3729990" cy="299720"/>
          </a:xfrm>
          <a:prstGeom prst="rect">
            <a:avLst/>
          </a:prstGeom>
        </p:spPr>
        <p:txBody>
          <a:bodyPr vert="horz" wrap="square" lIns="0" tIns="12700" rIns="0" bIns="0" rtlCol="0">
            <a:spAutoFit/>
          </a:bodyPr>
          <a:lstStyle/>
          <a:p>
            <a:pPr marL="12700">
              <a:lnSpc>
                <a:spcPct val="100000"/>
              </a:lnSpc>
              <a:spcBef>
                <a:spcPts val="100"/>
              </a:spcBef>
            </a:pPr>
            <a:r>
              <a:rPr sz="1800" spc="-5" dirty="0">
                <a:solidFill>
                  <a:srgbClr val="001F5F"/>
                </a:solidFill>
                <a:latin typeface="Arial"/>
                <a:cs typeface="Arial"/>
              </a:rPr>
              <a:t>Πηγή:https://zenodo.org/deposit/new</a:t>
            </a:r>
            <a:endParaRPr sz="1800">
              <a:latin typeface="Arial"/>
              <a:cs typeface="Arial"/>
            </a:endParaRP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25400">
              <a:lnSpc>
                <a:spcPts val="1630"/>
              </a:lnSpc>
            </a:pPr>
            <a:fld id="{81D60167-4931-47E6-BA6A-407CBD079E47}" type="slidenum">
              <a:rPr dirty="0"/>
              <a:t>67</a:t>
            </a:fld>
            <a:endParaRPr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1503" y="2358389"/>
            <a:ext cx="9192895" cy="939800"/>
          </a:xfrm>
          <a:prstGeom prst="rect">
            <a:avLst/>
          </a:prstGeom>
        </p:spPr>
        <p:txBody>
          <a:bodyPr vert="horz" wrap="square" lIns="0" tIns="12700" rIns="0" bIns="0" rtlCol="0">
            <a:spAutoFit/>
          </a:bodyPr>
          <a:lstStyle/>
          <a:p>
            <a:pPr marL="12700" marR="5080">
              <a:lnSpc>
                <a:spcPct val="100000"/>
              </a:lnSpc>
              <a:spcBef>
                <a:spcPts val="100"/>
              </a:spcBef>
              <a:tabLst>
                <a:tab pos="3918585" algn="l"/>
              </a:tabLst>
            </a:pPr>
            <a:r>
              <a:rPr sz="3000" dirty="0"/>
              <a:t>Καθώς </a:t>
            </a:r>
            <a:r>
              <a:rPr sz="3000" spc="-5" dirty="0"/>
              <a:t>και</a:t>
            </a:r>
            <a:r>
              <a:rPr sz="3000" spc="15" dirty="0"/>
              <a:t> </a:t>
            </a:r>
            <a:r>
              <a:rPr sz="3000" spc="-5" dirty="0"/>
              <a:t>το</a:t>
            </a:r>
            <a:r>
              <a:rPr sz="3000" dirty="0"/>
              <a:t> </a:t>
            </a:r>
            <a:r>
              <a:rPr sz="3000" spc="-5" dirty="0"/>
              <a:t>πεδίο	</a:t>
            </a:r>
            <a:r>
              <a:rPr sz="3000" dirty="0"/>
              <a:t>License για </a:t>
            </a:r>
            <a:r>
              <a:rPr sz="3000" spc="-5" dirty="0"/>
              <a:t>την </a:t>
            </a:r>
            <a:r>
              <a:rPr sz="3000" dirty="0"/>
              <a:t>επιλογή</a:t>
            </a:r>
            <a:r>
              <a:rPr sz="3000" spc="-80" dirty="0"/>
              <a:t> </a:t>
            </a:r>
            <a:r>
              <a:rPr sz="3000" spc="-5" dirty="0"/>
              <a:t>της  </a:t>
            </a:r>
            <a:r>
              <a:rPr sz="3000" dirty="0"/>
              <a:t>κατάλληλης άδειας</a:t>
            </a:r>
            <a:r>
              <a:rPr sz="3000" spc="-10" dirty="0"/>
              <a:t> </a:t>
            </a:r>
            <a:r>
              <a:rPr sz="3000" dirty="0"/>
              <a:t>χρήσης.</a:t>
            </a:r>
            <a:endParaRPr sz="3000"/>
          </a:p>
        </p:txBody>
      </p:sp>
      <p:sp>
        <p:nvSpPr>
          <p:cNvPr id="3" name="object 3"/>
          <p:cNvSpPr txBox="1">
            <a:spLocks noGrp="1"/>
          </p:cNvSpPr>
          <p:nvPr>
            <p:ph type="sldNum" sz="quarter" idx="7"/>
          </p:nvPr>
        </p:nvSpPr>
        <p:spPr>
          <a:prstGeom prst="rect">
            <a:avLst/>
          </a:prstGeom>
        </p:spPr>
        <p:txBody>
          <a:bodyPr vert="horz" wrap="square" lIns="0" tIns="0" rIns="0" bIns="0" rtlCol="0">
            <a:spAutoFit/>
          </a:bodyPr>
          <a:lstStyle/>
          <a:p>
            <a:pPr marL="25400">
              <a:lnSpc>
                <a:spcPts val="1630"/>
              </a:lnSpc>
            </a:pPr>
            <a:fld id="{81D60167-4931-47E6-BA6A-407CBD079E47}" type="slidenum">
              <a:rPr dirty="0"/>
              <a:t>68</a:t>
            </a:fld>
            <a:endParaRPr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91744" y="1195354"/>
            <a:ext cx="9006840" cy="3030855"/>
          </a:xfrm>
          <a:prstGeom prst="rect">
            <a:avLst/>
          </a:prstGeom>
        </p:spPr>
        <p:txBody>
          <a:bodyPr vert="horz" wrap="square" lIns="0" tIns="146050" rIns="0" bIns="0" rtlCol="0">
            <a:spAutoFit/>
          </a:bodyPr>
          <a:lstStyle/>
          <a:p>
            <a:pPr marL="12700">
              <a:lnSpc>
                <a:spcPct val="100000"/>
              </a:lnSpc>
              <a:spcBef>
                <a:spcPts val="1150"/>
              </a:spcBef>
            </a:pPr>
            <a:r>
              <a:rPr sz="3000" spc="-5" dirty="0">
                <a:solidFill>
                  <a:srgbClr val="001F5F"/>
                </a:solidFill>
                <a:latin typeface="Verdana"/>
                <a:cs typeface="Verdana"/>
              </a:rPr>
              <a:t>Τέλος </a:t>
            </a:r>
            <a:r>
              <a:rPr sz="3000" dirty="0">
                <a:solidFill>
                  <a:srgbClr val="001F5F"/>
                </a:solidFill>
                <a:latin typeface="Verdana"/>
                <a:cs typeface="Verdana"/>
              </a:rPr>
              <a:t>ακολουθούν οι</a:t>
            </a:r>
            <a:r>
              <a:rPr sz="3000" spc="-5" dirty="0">
                <a:solidFill>
                  <a:srgbClr val="001F5F"/>
                </a:solidFill>
                <a:latin typeface="Verdana"/>
                <a:cs typeface="Verdana"/>
              </a:rPr>
              <a:t> ενότητες</a:t>
            </a:r>
            <a:endParaRPr sz="3000">
              <a:latin typeface="Verdana"/>
              <a:cs typeface="Verdana"/>
            </a:endParaRPr>
          </a:p>
          <a:p>
            <a:pPr marL="12700" marR="5080">
              <a:lnSpc>
                <a:spcPct val="90000"/>
              </a:lnSpc>
              <a:spcBef>
                <a:spcPts val="1405"/>
              </a:spcBef>
            </a:pPr>
            <a:r>
              <a:rPr sz="3000" spc="-5" dirty="0">
                <a:solidFill>
                  <a:srgbClr val="001F5F"/>
                </a:solidFill>
                <a:latin typeface="Verdana"/>
                <a:cs typeface="Verdana"/>
              </a:rPr>
              <a:t>Funding, Related/alternate </a:t>
            </a:r>
            <a:r>
              <a:rPr sz="3000" dirty="0">
                <a:solidFill>
                  <a:srgbClr val="001F5F"/>
                </a:solidFill>
                <a:latin typeface="Verdana"/>
                <a:cs typeface="Verdana"/>
              </a:rPr>
              <a:t>identifiers,  Contributors, </a:t>
            </a:r>
            <a:r>
              <a:rPr sz="3000" spc="-10" dirty="0">
                <a:solidFill>
                  <a:srgbClr val="001F5F"/>
                </a:solidFill>
                <a:latin typeface="Verdana"/>
                <a:cs typeface="Verdana"/>
              </a:rPr>
              <a:t>References, </a:t>
            </a:r>
            <a:r>
              <a:rPr sz="3000" dirty="0">
                <a:solidFill>
                  <a:srgbClr val="001F5F"/>
                </a:solidFill>
                <a:latin typeface="Verdana"/>
                <a:cs typeface="Verdana"/>
              </a:rPr>
              <a:t>Journal, Conference,  </a:t>
            </a:r>
            <a:r>
              <a:rPr sz="3000" spc="-25" dirty="0">
                <a:solidFill>
                  <a:srgbClr val="001F5F"/>
                </a:solidFill>
                <a:latin typeface="Verdana"/>
                <a:cs typeface="Verdana"/>
              </a:rPr>
              <a:t>Book/Report/Chapter, </a:t>
            </a:r>
            <a:r>
              <a:rPr sz="3000" spc="-5" dirty="0">
                <a:solidFill>
                  <a:srgbClr val="001F5F"/>
                </a:solidFill>
                <a:latin typeface="Verdana"/>
                <a:cs typeface="Verdana"/>
              </a:rPr>
              <a:t>Thesis </a:t>
            </a:r>
            <a:r>
              <a:rPr sz="3000" dirty="0">
                <a:solidFill>
                  <a:srgbClr val="001F5F"/>
                </a:solidFill>
                <a:latin typeface="Verdana"/>
                <a:cs typeface="Verdana"/>
              </a:rPr>
              <a:t>και Subjects,</a:t>
            </a:r>
            <a:endParaRPr sz="3000">
              <a:latin typeface="Verdana"/>
              <a:cs typeface="Verdana"/>
            </a:endParaRPr>
          </a:p>
          <a:p>
            <a:pPr marL="12700" marR="752475">
              <a:lnSpc>
                <a:spcPts val="3240"/>
              </a:lnSpc>
              <a:spcBef>
                <a:spcPts val="1450"/>
              </a:spcBef>
            </a:pPr>
            <a:r>
              <a:rPr sz="3000" spc="-5" dirty="0">
                <a:solidFill>
                  <a:srgbClr val="001F5F"/>
                </a:solidFill>
                <a:latin typeface="Verdana"/>
                <a:cs typeface="Verdana"/>
              </a:rPr>
              <a:t>από </a:t>
            </a:r>
            <a:r>
              <a:rPr sz="3000" dirty="0">
                <a:solidFill>
                  <a:srgbClr val="001F5F"/>
                </a:solidFill>
                <a:latin typeface="Verdana"/>
                <a:cs typeface="Verdana"/>
              </a:rPr>
              <a:t>τις οποίες </a:t>
            </a:r>
            <a:r>
              <a:rPr sz="3000" spc="-5" dirty="0">
                <a:solidFill>
                  <a:srgbClr val="001F5F"/>
                </a:solidFill>
                <a:latin typeface="Verdana"/>
                <a:cs typeface="Verdana"/>
              </a:rPr>
              <a:t>άλλες συνιστώνται </a:t>
            </a:r>
            <a:r>
              <a:rPr sz="3000" dirty="0">
                <a:solidFill>
                  <a:srgbClr val="001F5F"/>
                </a:solidFill>
                <a:latin typeface="Verdana"/>
                <a:cs typeface="Verdana"/>
              </a:rPr>
              <a:t>και </a:t>
            </a:r>
            <a:r>
              <a:rPr sz="3000" spc="-5" dirty="0">
                <a:solidFill>
                  <a:srgbClr val="001F5F"/>
                </a:solidFill>
                <a:latin typeface="Verdana"/>
                <a:cs typeface="Verdana"/>
              </a:rPr>
              <a:t>άλλες  </a:t>
            </a:r>
            <a:r>
              <a:rPr sz="3000" dirty="0">
                <a:solidFill>
                  <a:srgbClr val="001F5F"/>
                </a:solidFill>
                <a:latin typeface="Verdana"/>
                <a:cs typeface="Verdana"/>
              </a:rPr>
              <a:t>είναι προαιρετικές.</a:t>
            </a:r>
            <a:endParaRPr sz="3000">
              <a:latin typeface="Verdana"/>
              <a:cs typeface="Verdana"/>
            </a:endParaRPr>
          </a:p>
        </p:txBody>
      </p:sp>
      <p:sp>
        <p:nvSpPr>
          <p:cNvPr id="3" name="object 3"/>
          <p:cNvSpPr txBox="1">
            <a:spLocks noGrp="1"/>
          </p:cNvSpPr>
          <p:nvPr>
            <p:ph type="sldNum" sz="quarter" idx="7"/>
          </p:nvPr>
        </p:nvSpPr>
        <p:spPr>
          <a:prstGeom prst="rect">
            <a:avLst/>
          </a:prstGeom>
        </p:spPr>
        <p:txBody>
          <a:bodyPr vert="horz" wrap="square" lIns="0" tIns="0" rIns="0" bIns="0" rtlCol="0">
            <a:spAutoFit/>
          </a:bodyPr>
          <a:lstStyle/>
          <a:p>
            <a:pPr marL="25400">
              <a:lnSpc>
                <a:spcPts val="1630"/>
              </a:lnSpc>
            </a:pPr>
            <a:fld id="{81D60167-4931-47E6-BA6A-407CBD079E47}" type="slidenum">
              <a:rPr dirty="0"/>
              <a:t>69</a:t>
            </a:fld>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474834" y="5148173"/>
            <a:ext cx="114935" cy="239395"/>
          </a:xfrm>
          <a:prstGeom prst="rect">
            <a:avLst/>
          </a:prstGeom>
        </p:spPr>
        <p:txBody>
          <a:bodyPr vert="horz" wrap="square" lIns="0" tIns="12700" rIns="0" bIns="0" rtlCol="0">
            <a:spAutoFit/>
          </a:bodyPr>
          <a:lstStyle/>
          <a:p>
            <a:pPr marL="12700">
              <a:lnSpc>
                <a:spcPct val="100000"/>
              </a:lnSpc>
              <a:spcBef>
                <a:spcPts val="100"/>
              </a:spcBef>
            </a:pPr>
            <a:r>
              <a:rPr sz="1400" dirty="0">
                <a:latin typeface="Times New Roman"/>
                <a:cs typeface="Times New Roman"/>
              </a:rPr>
              <a:t>7</a:t>
            </a:r>
            <a:endParaRPr sz="1400">
              <a:latin typeface="Times New Roman"/>
              <a:cs typeface="Times New Roman"/>
            </a:endParaRPr>
          </a:p>
        </p:txBody>
      </p:sp>
      <p:sp>
        <p:nvSpPr>
          <p:cNvPr id="3" name="object 3"/>
          <p:cNvSpPr txBox="1">
            <a:spLocks noGrp="1"/>
          </p:cNvSpPr>
          <p:nvPr>
            <p:ph type="title"/>
          </p:nvPr>
        </p:nvSpPr>
        <p:spPr>
          <a:xfrm>
            <a:off x="242112" y="1983105"/>
            <a:ext cx="9605010" cy="1002030"/>
          </a:xfrm>
          <a:prstGeom prst="rect">
            <a:avLst/>
          </a:prstGeom>
        </p:spPr>
        <p:txBody>
          <a:bodyPr vert="horz" wrap="square" lIns="0" tIns="13335" rIns="0" bIns="0" rtlCol="0">
            <a:spAutoFit/>
          </a:bodyPr>
          <a:lstStyle/>
          <a:p>
            <a:pPr marL="12700" marR="5080" indent="243840">
              <a:lnSpc>
                <a:spcPct val="100000"/>
              </a:lnSpc>
              <a:spcBef>
                <a:spcPts val="105"/>
              </a:spcBef>
            </a:pPr>
            <a:r>
              <a:rPr sz="3200" dirty="0"/>
              <a:t>Ο </a:t>
            </a:r>
            <a:r>
              <a:rPr sz="3200" spc="-15" dirty="0"/>
              <a:t>Zenodo </a:t>
            </a:r>
            <a:r>
              <a:rPr sz="3200" spc="-5" dirty="0"/>
              <a:t>στηρίζεται στο </a:t>
            </a:r>
            <a:r>
              <a:rPr sz="3200" spc="-15" dirty="0"/>
              <a:t>Invenio, </a:t>
            </a:r>
            <a:r>
              <a:rPr sz="3200" spc="-5" dirty="0"/>
              <a:t>το </a:t>
            </a:r>
            <a:r>
              <a:rPr sz="3200" dirty="0"/>
              <a:t>ανοικτό  λογισμικό για ψηφιακές βιβλιοθήκες του</a:t>
            </a:r>
            <a:r>
              <a:rPr sz="3200" spc="-60" dirty="0"/>
              <a:t> </a:t>
            </a:r>
            <a:r>
              <a:rPr sz="3200" spc="-5" dirty="0"/>
              <a:t>CERN.</a:t>
            </a:r>
            <a:endParaRPr sz="320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384918" y="5148173"/>
            <a:ext cx="205740" cy="239395"/>
          </a:xfrm>
          <a:prstGeom prst="rect">
            <a:avLst/>
          </a:prstGeom>
        </p:spPr>
        <p:txBody>
          <a:bodyPr vert="horz" wrap="square" lIns="0" tIns="12700" rIns="0" bIns="0" rtlCol="0">
            <a:spAutoFit/>
          </a:bodyPr>
          <a:lstStyle/>
          <a:p>
            <a:pPr marL="12700">
              <a:lnSpc>
                <a:spcPct val="100000"/>
              </a:lnSpc>
              <a:spcBef>
                <a:spcPts val="100"/>
              </a:spcBef>
            </a:pPr>
            <a:r>
              <a:rPr sz="1400" spc="5" dirty="0">
                <a:latin typeface="Times New Roman"/>
                <a:cs typeface="Times New Roman"/>
              </a:rPr>
              <a:t>70</a:t>
            </a:r>
            <a:endParaRPr sz="1400">
              <a:latin typeface="Times New Roman"/>
              <a:cs typeface="Times New Roman"/>
            </a:endParaRPr>
          </a:p>
        </p:txBody>
      </p:sp>
      <p:sp>
        <p:nvSpPr>
          <p:cNvPr id="3" name="object 3"/>
          <p:cNvSpPr/>
          <p:nvPr/>
        </p:nvSpPr>
        <p:spPr>
          <a:xfrm>
            <a:off x="371856" y="280415"/>
            <a:ext cx="9203436" cy="4471416"/>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1044955" y="5012232"/>
            <a:ext cx="3729990" cy="299720"/>
          </a:xfrm>
          <a:prstGeom prst="rect">
            <a:avLst/>
          </a:prstGeom>
        </p:spPr>
        <p:txBody>
          <a:bodyPr vert="horz" wrap="square" lIns="0" tIns="12700" rIns="0" bIns="0" rtlCol="0">
            <a:spAutoFit/>
          </a:bodyPr>
          <a:lstStyle/>
          <a:p>
            <a:pPr marL="12700">
              <a:lnSpc>
                <a:spcPct val="100000"/>
              </a:lnSpc>
              <a:spcBef>
                <a:spcPts val="100"/>
              </a:spcBef>
            </a:pPr>
            <a:r>
              <a:rPr sz="1800" spc="-5" dirty="0">
                <a:solidFill>
                  <a:srgbClr val="001F5F"/>
                </a:solidFill>
                <a:latin typeface="Arial"/>
                <a:cs typeface="Arial"/>
              </a:rPr>
              <a:t>Πηγή:https://zenodo.org/deposit/new</a:t>
            </a:r>
            <a:endParaRPr sz="1800">
              <a:latin typeface="Arial"/>
              <a:cs typeface="Arial"/>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8739" y="1434159"/>
            <a:ext cx="9757410" cy="2769870"/>
          </a:xfrm>
          <a:prstGeom prst="rect">
            <a:avLst/>
          </a:prstGeom>
        </p:spPr>
        <p:txBody>
          <a:bodyPr vert="horz" wrap="square" lIns="0" tIns="12700" rIns="0" bIns="0" rtlCol="0">
            <a:spAutoFit/>
          </a:bodyPr>
          <a:lstStyle/>
          <a:p>
            <a:pPr marL="12700" marR="5080">
              <a:lnSpc>
                <a:spcPct val="100000"/>
              </a:lnSpc>
              <a:spcBef>
                <a:spcPts val="100"/>
              </a:spcBef>
              <a:tabLst>
                <a:tab pos="4447540" algn="l"/>
                <a:tab pos="6695440" algn="l"/>
              </a:tabLst>
            </a:pPr>
            <a:r>
              <a:rPr sz="3000" dirty="0"/>
              <a:t>Αφού</a:t>
            </a:r>
            <a:r>
              <a:rPr sz="3000" spc="20" dirty="0"/>
              <a:t> </a:t>
            </a:r>
            <a:r>
              <a:rPr sz="3000" spc="-5" dirty="0"/>
              <a:t>συμπληρώσουμε	τα πεδία των ενοτήτων  περιγραφής των</a:t>
            </a:r>
            <a:r>
              <a:rPr sz="3000" spc="25" dirty="0"/>
              <a:t> </a:t>
            </a:r>
            <a:r>
              <a:rPr sz="3000" spc="-5" dirty="0"/>
              <a:t>ψηφιακών</a:t>
            </a:r>
            <a:r>
              <a:rPr sz="3000" spc="15" dirty="0"/>
              <a:t> </a:t>
            </a:r>
            <a:r>
              <a:rPr sz="3000" spc="-5" dirty="0"/>
              <a:t>πόρων	</a:t>
            </a:r>
            <a:r>
              <a:rPr sz="3000" dirty="0"/>
              <a:t>μας,</a:t>
            </a:r>
            <a:r>
              <a:rPr sz="3000" spc="-55" dirty="0"/>
              <a:t> </a:t>
            </a:r>
            <a:r>
              <a:rPr sz="3000" spc="-5" dirty="0"/>
              <a:t>επιλέγουμε  </a:t>
            </a:r>
            <a:r>
              <a:rPr sz="3000" b="1" spc="-5" dirty="0">
                <a:latin typeface="Verdana"/>
                <a:cs typeface="Verdana"/>
              </a:rPr>
              <a:t>Save</a:t>
            </a:r>
            <a:r>
              <a:rPr sz="3000" spc="-5" dirty="0"/>
              <a:t>, ώστε </a:t>
            </a:r>
            <a:r>
              <a:rPr sz="3000" dirty="0"/>
              <a:t>να </a:t>
            </a:r>
            <a:r>
              <a:rPr sz="3000" spc="-5" dirty="0"/>
              <a:t>αποθηκευτούν </a:t>
            </a:r>
            <a:r>
              <a:rPr sz="3000" dirty="0"/>
              <a:t>οι </a:t>
            </a:r>
            <a:r>
              <a:rPr sz="3000" spc="-5" dirty="0"/>
              <a:t>αλλαγές </a:t>
            </a:r>
            <a:r>
              <a:rPr sz="3000" dirty="0"/>
              <a:t>μας και  να </a:t>
            </a:r>
            <a:r>
              <a:rPr sz="3000" spc="-5" dirty="0"/>
              <a:t>επιστρέψουμε αργότερα </a:t>
            </a:r>
            <a:r>
              <a:rPr sz="3000" dirty="0"/>
              <a:t>για να δημοσιεύσουμε  </a:t>
            </a:r>
            <a:r>
              <a:rPr sz="3000" spc="-5" dirty="0"/>
              <a:t>το έργο </a:t>
            </a:r>
            <a:r>
              <a:rPr sz="3000" dirty="0"/>
              <a:t>μας επιλέγοντας</a:t>
            </a:r>
            <a:r>
              <a:rPr sz="3000" spc="-25" dirty="0"/>
              <a:t> </a:t>
            </a:r>
            <a:r>
              <a:rPr sz="3000" b="1" spc="-5" dirty="0">
                <a:latin typeface="Verdana"/>
                <a:cs typeface="Verdana"/>
              </a:rPr>
              <a:t>Publish</a:t>
            </a:r>
            <a:r>
              <a:rPr sz="3000" spc="-5" dirty="0"/>
              <a:t>.</a:t>
            </a:r>
            <a:endParaRPr sz="3000">
              <a:latin typeface="Verdana"/>
              <a:cs typeface="Verdana"/>
            </a:endParaRPr>
          </a:p>
          <a:p>
            <a:pPr marL="12700">
              <a:lnSpc>
                <a:spcPct val="100000"/>
              </a:lnSpc>
              <a:spcBef>
                <a:spcPts val="10"/>
              </a:spcBef>
            </a:pPr>
            <a:r>
              <a:rPr sz="3000" spc="-5" dirty="0"/>
              <a:t>Το </a:t>
            </a:r>
            <a:r>
              <a:rPr sz="3000" dirty="0"/>
              <a:t>έργο μας </a:t>
            </a:r>
            <a:r>
              <a:rPr sz="3000" spc="-5" dirty="0"/>
              <a:t>έχει </a:t>
            </a:r>
            <a:r>
              <a:rPr sz="3000" dirty="0"/>
              <a:t>δημοσιευθεί.</a:t>
            </a:r>
            <a:endParaRPr sz="3000"/>
          </a:p>
        </p:txBody>
      </p:sp>
      <p:sp>
        <p:nvSpPr>
          <p:cNvPr id="3" name="object 3"/>
          <p:cNvSpPr txBox="1">
            <a:spLocks noGrp="1"/>
          </p:cNvSpPr>
          <p:nvPr>
            <p:ph type="sldNum" sz="quarter" idx="7"/>
          </p:nvPr>
        </p:nvSpPr>
        <p:spPr>
          <a:prstGeom prst="rect">
            <a:avLst/>
          </a:prstGeom>
        </p:spPr>
        <p:txBody>
          <a:bodyPr vert="horz" wrap="square" lIns="0" tIns="0" rIns="0" bIns="0" rtlCol="0">
            <a:spAutoFit/>
          </a:bodyPr>
          <a:lstStyle/>
          <a:p>
            <a:pPr marL="25400">
              <a:lnSpc>
                <a:spcPts val="1630"/>
              </a:lnSpc>
            </a:pPr>
            <a:fld id="{81D60167-4931-47E6-BA6A-407CBD079E47}" type="slidenum">
              <a:rPr dirty="0"/>
              <a:t>71</a:t>
            </a:fld>
            <a:endParaRPr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91439" y="3323666"/>
            <a:ext cx="8591550" cy="1002030"/>
          </a:xfrm>
          <a:prstGeom prst="rect">
            <a:avLst/>
          </a:prstGeom>
        </p:spPr>
        <p:txBody>
          <a:bodyPr vert="horz" wrap="square" lIns="0" tIns="13335" rIns="0" bIns="0" rtlCol="0">
            <a:spAutoFit/>
          </a:bodyPr>
          <a:lstStyle/>
          <a:p>
            <a:pPr marL="12700" marR="5080">
              <a:lnSpc>
                <a:spcPct val="100000"/>
              </a:lnSpc>
              <a:spcBef>
                <a:spcPts val="105"/>
              </a:spcBef>
            </a:pPr>
            <a:r>
              <a:rPr sz="3200" spc="-45" dirty="0">
                <a:solidFill>
                  <a:srgbClr val="001F5F"/>
                </a:solidFill>
                <a:latin typeface="Arial"/>
                <a:cs typeface="Arial"/>
              </a:rPr>
              <a:t>Στην </a:t>
            </a:r>
            <a:r>
              <a:rPr sz="3200" spc="-5" dirty="0">
                <a:solidFill>
                  <a:srgbClr val="001F5F"/>
                </a:solidFill>
                <a:latin typeface="Arial"/>
                <a:cs typeface="Arial"/>
              </a:rPr>
              <a:t>περίπτωση της δημοσίευσης </a:t>
            </a:r>
            <a:r>
              <a:rPr sz="3200" spc="-10" dirty="0">
                <a:solidFill>
                  <a:srgbClr val="001F5F"/>
                </a:solidFill>
                <a:latin typeface="Arial"/>
                <a:cs typeface="Arial"/>
              </a:rPr>
              <a:t>αποθετηρίων  </a:t>
            </a:r>
            <a:r>
              <a:rPr sz="3200" spc="-20" dirty="0">
                <a:solidFill>
                  <a:srgbClr val="001F5F"/>
                </a:solidFill>
                <a:latin typeface="Arial"/>
                <a:cs typeface="Arial"/>
              </a:rPr>
              <a:t>του </a:t>
            </a:r>
            <a:r>
              <a:rPr sz="3200" dirty="0">
                <a:solidFill>
                  <a:srgbClr val="001F5F"/>
                </a:solidFill>
                <a:latin typeface="Arial"/>
                <a:cs typeface="Arial"/>
              </a:rPr>
              <a:t>GitHub η </a:t>
            </a:r>
            <a:r>
              <a:rPr sz="3200" spc="-5" dirty="0">
                <a:solidFill>
                  <a:srgbClr val="001F5F"/>
                </a:solidFill>
                <a:latin typeface="Arial"/>
                <a:cs typeface="Arial"/>
              </a:rPr>
              <a:t>διαδικασία </a:t>
            </a:r>
            <a:r>
              <a:rPr sz="3200" dirty="0">
                <a:solidFill>
                  <a:srgbClr val="001F5F"/>
                </a:solidFill>
                <a:latin typeface="Arial"/>
                <a:cs typeface="Arial"/>
              </a:rPr>
              <a:t>είναι </a:t>
            </a:r>
            <a:r>
              <a:rPr sz="3200" spc="-10" dirty="0">
                <a:solidFill>
                  <a:srgbClr val="001F5F"/>
                </a:solidFill>
                <a:latin typeface="Arial"/>
                <a:cs typeface="Arial"/>
              </a:rPr>
              <a:t>ακόμη </a:t>
            </a:r>
            <a:r>
              <a:rPr sz="3200" dirty="0">
                <a:solidFill>
                  <a:srgbClr val="001F5F"/>
                </a:solidFill>
                <a:latin typeface="Arial"/>
                <a:cs typeface="Arial"/>
              </a:rPr>
              <a:t>πιο</a:t>
            </a:r>
            <a:r>
              <a:rPr sz="3200" spc="-95" dirty="0">
                <a:solidFill>
                  <a:srgbClr val="001F5F"/>
                </a:solidFill>
                <a:latin typeface="Arial"/>
                <a:cs typeface="Arial"/>
              </a:rPr>
              <a:t> </a:t>
            </a:r>
            <a:r>
              <a:rPr sz="3200" spc="-15" dirty="0">
                <a:solidFill>
                  <a:srgbClr val="001F5F"/>
                </a:solidFill>
                <a:latin typeface="Arial"/>
                <a:cs typeface="Arial"/>
              </a:rPr>
              <a:t>εύκολη</a:t>
            </a:r>
            <a:endParaRPr sz="3200">
              <a:latin typeface="Arial"/>
              <a:cs typeface="Arial"/>
            </a:endParaRPr>
          </a:p>
        </p:txBody>
      </p:sp>
      <p:sp>
        <p:nvSpPr>
          <p:cNvPr id="3" name="object 3"/>
          <p:cNvSpPr/>
          <p:nvPr/>
        </p:nvSpPr>
        <p:spPr>
          <a:xfrm>
            <a:off x="688848" y="513587"/>
            <a:ext cx="8153400" cy="2703576"/>
          </a:xfrm>
          <a:prstGeom prst="rect">
            <a:avLst/>
          </a:prstGeom>
          <a:blipFill>
            <a:blip r:embed="rId2" cstate="print"/>
            <a:stretch>
              <a:fillRect/>
            </a:stretch>
          </a:blipFill>
        </p:spPr>
        <p:txBody>
          <a:bodyPr wrap="square" lIns="0" tIns="0" rIns="0" bIns="0" rtlCol="0"/>
          <a:lstStyle/>
          <a:p>
            <a:endParaRP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25400">
              <a:lnSpc>
                <a:spcPts val="1630"/>
              </a:lnSpc>
            </a:pPr>
            <a:fld id="{81D60167-4931-47E6-BA6A-407CBD079E47}" type="slidenum">
              <a:rPr dirty="0"/>
              <a:t>72</a:t>
            </a:fld>
            <a:endParaRPr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54304" y="4441647"/>
            <a:ext cx="9250045" cy="878840"/>
          </a:xfrm>
          <a:prstGeom prst="rect">
            <a:avLst/>
          </a:prstGeom>
        </p:spPr>
        <p:txBody>
          <a:bodyPr vert="horz" wrap="square" lIns="0" tIns="12065" rIns="0" bIns="0" rtlCol="0">
            <a:spAutoFit/>
          </a:bodyPr>
          <a:lstStyle/>
          <a:p>
            <a:pPr marL="12700" marR="5080">
              <a:lnSpc>
                <a:spcPct val="100000"/>
              </a:lnSpc>
              <a:spcBef>
                <a:spcPts val="95"/>
              </a:spcBef>
            </a:pPr>
            <a:r>
              <a:rPr sz="2800" spc="-5" dirty="0">
                <a:solidFill>
                  <a:srgbClr val="001F5F"/>
                </a:solidFill>
                <a:latin typeface="Verdana"/>
                <a:cs typeface="Verdana"/>
              </a:rPr>
              <a:t>και περιγράφεται σε απλά βήματα στην ηλεκτρονική  διεύθυνση&lt;</a:t>
            </a:r>
            <a:r>
              <a:rPr sz="2800" b="1" spc="-5" dirty="0">
                <a:solidFill>
                  <a:srgbClr val="001F5F"/>
                </a:solidFill>
                <a:latin typeface="Verdana"/>
                <a:cs typeface="Verdana"/>
              </a:rPr>
              <a:t>https://genr.eu/wp/cite</a:t>
            </a:r>
            <a:r>
              <a:rPr sz="2800" spc="-5" dirty="0">
                <a:solidFill>
                  <a:srgbClr val="001F5F"/>
                </a:solidFill>
                <a:latin typeface="Verdana"/>
                <a:cs typeface="Verdana"/>
              </a:rPr>
              <a:t>/&gt;</a:t>
            </a:r>
            <a:endParaRPr sz="2800">
              <a:latin typeface="Verdana"/>
              <a:cs typeface="Verdana"/>
            </a:endParaRPr>
          </a:p>
        </p:txBody>
      </p:sp>
      <p:sp>
        <p:nvSpPr>
          <p:cNvPr id="3" name="object 3"/>
          <p:cNvSpPr/>
          <p:nvPr/>
        </p:nvSpPr>
        <p:spPr>
          <a:xfrm>
            <a:off x="175260" y="41147"/>
            <a:ext cx="9905999" cy="4305300"/>
          </a:xfrm>
          <a:prstGeom prst="rect">
            <a:avLst/>
          </a:prstGeom>
          <a:blipFill>
            <a:blip r:embed="rId2" cstate="print"/>
            <a:stretch>
              <a:fillRect/>
            </a:stretch>
          </a:blipFill>
        </p:spPr>
        <p:txBody>
          <a:bodyPr wrap="square" lIns="0" tIns="0" rIns="0" bIns="0" rtlCol="0"/>
          <a:lstStyle/>
          <a:p>
            <a:endParaRP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25400">
              <a:lnSpc>
                <a:spcPts val="1630"/>
              </a:lnSpc>
            </a:pPr>
            <a:fld id="{81D60167-4931-47E6-BA6A-407CBD079E47}" type="slidenum">
              <a:rPr dirty="0"/>
              <a:t>73</a:t>
            </a:fld>
            <a:endParaRPr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48382" y="409701"/>
            <a:ext cx="5996940" cy="696595"/>
          </a:xfrm>
          <a:prstGeom prst="rect">
            <a:avLst/>
          </a:prstGeom>
        </p:spPr>
        <p:txBody>
          <a:bodyPr vert="horz" wrap="square" lIns="0" tIns="13335" rIns="0" bIns="0" rtlCol="0">
            <a:spAutoFit/>
          </a:bodyPr>
          <a:lstStyle/>
          <a:p>
            <a:pPr marL="12700">
              <a:lnSpc>
                <a:spcPct val="100000"/>
              </a:lnSpc>
              <a:spcBef>
                <a:spcPts val="105"/>
              </a:spcBef>
            </a:pPr>
            <a:r>
              <a:rPr dirty="0"/>
              <a:t>Μελλοντικές</a:t>
            </a:r>
            <a:r>
              <a:rPr spc="-40" dirty="0"/>
              <a:t> </a:t>
            </a:r>
            <a:r>
              <a:rPr dirty="0"/>
              <a:t>εξελίξεις</a:t>
            </a:r>
          </a:p>
        </p:txBody>
      </p:sp>
      <p:sp>
        <p:nvSpPr>
          <p:cNvPr id="3" name="object 3"/>
          <p:cNvSpPr txBox="1">
            <a:spLocks noGrp="1"/>
          </p:cNvSpPr>
          <p:nvPr>
            <p:ph type="sldNum" sz="quarter" idx="7"/>
          </p:nvPr>
        </p:nvSpPr>
        <p:spPr>
          <a:prstGeom prst="rect">
            <a:avLst/>
          </a:prstGeom>
        </p:spPr>
        <p:txBody>
          <a:bodyPr vert="horz" wrap="square" lIns="0" tIns="0" rIns="0" bIns="0" rtlCol="0">
            <a:spAutoFit/>
          </a:bodyPr>
          <a:lstStyle/>
          <a:p>
            <a:pPr marL="25400">
              <a:lnSpc>
                <a:spcPts val="1630"/>
              </a:lnSpc>
            </a:pPr>
            <a:fld id="{81D60167-4931-47E6-BA6A-407CBD079E47}" type="slidenum">
              <a:rPr dirty="0"/>
              <a:t>74</a:t>
            </a:fld>
            <a:endParaRPr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91439" y="1127251"/>
            <a:ext cx="8900160" cy="3148330"/>
          </a:xfrm>
          <a:prstGeom prst="rect">
            <a:avLst/>
          </a:prstGeom>
        </p:spPr>
        <p:txBody>
          <a:bodyPr vert="horz" wrap="square" lIns="0" tIns="61594" rIns="0" bIns="0" rtlCol="0">
            <a:spAutoFit/>
          </a:bodyPr>
          <a:lstStyle/>
          <a:p>
            <a:pPr marL="12700" marR="5080">
              <a:lnSpc>
                <a:spcPct val="90000"/>
              </a:lnSpc>
              <a:spcBef>
                <a:spcPts val="484"/>
              </a:spcBef>
            </a:pPr>
            <a:r>
              <a:rPr sz="3200" spc="-5" dirty="0">
                <a:solidFill>
                  <a:srgbClr val="001F5F"/>
                </a:solidFill>
                <a:latin typeface="Verdana"/>
                <a:cs typeface="Verdana"/>
              </a:rPr>
              <a:t>Το </a:t>
            </a:r>
            <a:r>
              <a:rPr sz="3200" dirty="0">
                <a:solidFill>
                  <a:srgbClr val="001F5F"/>
                </a:solidFill>
                <a:latin typeface="Verdana"/>
                <a:cs typeface="Verdana"/>
              </a:rPr>
              <a:t>1989 </a:t>
            </a:r>
            <a:r>
              <a:rPr sz="3200" spc="-5" dirty="0">
                <a:solidFill>
                  <a:srgbClr val="001F5F"/>
                </a:solidFill>
                <a:latin typeface="Verdana"/>
                <a:cs typeface="Verdana"/>
              </a:rPr>
              <a:t>στον CERN, </a:t>
            </a:r>
            <a:r>
              <a:rPr sz="3200" dirty="0">
                <a:solidFill>
                  <a:srgbClr val="001F5F"/>
                </a:solidFill>
                <a:latin typeface="Verdana"/>
                <a:cs typeface="Verdana"/>
              </a:rPr>
              <a:t>ένας </a:t>
            </a:r>
            <a:r>
              <a:rPr sz="3200" spc="-5" dirty="0">
                <a:solidFill>
                  <a:srgbClr val="001F5F"/>
                </a:solidFill>
                <a:latin typeface="Verdana"/>
                <a:cs typeface="Verdana"/>
              </a:rPr>
              <a:t>Βρετανός  </a:t>
            </a:r>
            <a:r>
              <a:rPr sz="3200" dirty="0">
                <a:solidFill>
                  <a:srgbClr val="001F5F"/>
                </a:solidFill>
                <a:latin typeface="Verdana"/>
                <a:cs typeface="Verdana"/>
              </a:rPr>
              <a:t>επιστήμονας </a:t>
            </a:r>
            <a:r>
              <a:rPr sz="3200" spc="-5" dirty="0">
                <a:solidFill>
                  <a:srgbClr val="001F5F"/>
                </a:solidFill>
                <a:latin typeface="Verdana"/>
                <a:cs typeface="Verdana"/>
              </a:rPr>
              <a:t>(Sir Tim Berners-Lee)  διατύπωσε </a:t>
            </a:r>
            <a:r>
              <a:rPr sz="3200" dirty="0">
                <a:solidFill>
                  <a:srgbClr val="001F5F"/>
                </a:solidFill>
                <a:latin typeface="Verdana"/>
                <a:cs typeface="Verdana"/>
              </a:rPr>
              <a:t>μία </a:t>
            </a:r>
            <a:r>
              <a:rPr sz="3200" spc="-5" dirty="0">
                <a:solidFill>
                  <a:srgbClr val="001F5F"/>
                </a:solidFill>
                <a:latin typeface="Verdana"/>
                <a:cs typeface="Verdana"/>
              </a:rPr>
              <a:t>“ασαφή </a:t>
            </a:r>
            <a:r>
              <a:rPr sz="3200" dirty="0">
                <a:solidFill>
                  <a:srgbClr val="001F5F"/>
                </a:solidFill>
                <a:latin typeface="Verdana"/>
                <a:cs typeface="Verdana"/>
              </a:rPr>
              <a:t>αλλά </a:t>
            </a:r>
            <a:r>
              <a:rPr sz="3200" spc="-10" dirty="0">
                <a:solidFill>
                  <a:srgbClr val="001F5F"/>
                </a:solidFill>
                <a:latin typeface="Verdana"/>
                <a:cs typeface="Verdana"/>
              </a:rPr>
              <a:t>συναρπαστική”  </a:t>
            </a:r>
            <a:r>
              <a:rPr sz="3200" spc="-5" dirty="0">
                <a:solidFill>
                  <a:srgbClr val="001F5F"/>
                </a:solidFill>
                <a:latin typeface="Verdana"/>
                <a:cs typeface="Verdana"/>
              </a:rPr>
              <a:t>πρόταση </a:t>
            </a:r>
            <a:r>
              <a:rPr sz="3200" dirty="0">
                <a:solidFill>
                  <a:srgbClr val="001F5F"/>
                </a:solidFill>
                <a:latin typeface="Verdana"/>
                <a:cs typeface="Verdana"/>
              </a:rPr>
              <a:t>για </a:t>
            </a:r>
            <a:r>
              <a:rPr sz="3200" spc="-5" dirty="0">
                <a:solidFill>
                  <a:srgbClr val="001F5F"/>
                </a:solidFill>
                <a:latin typeface="Verdana"/>
                <a:cs typeface="Verdana"/>
              </a:rPr>
              <a:t>τη </a:t>
            </a:r>
            <a:r>
              <a:rPr sz="3200" dirty="0">
                <a:solidFill>
                  <a:srgbClr val="001F5F"/>
                </a:solidFill>
                <a:latin typeface="Verdana"/>
                <a:cs typeface="Verdana"/>
              </a:rPr>
              <a:t>διαχείριση </a:t>
            </a:r>
            <a:r>
              <a:rPr sz="3200" spc="-5" dirty="0">
                <a:solidFill>
                  <a:srgbClr val="001F5F"/>
                </a:solidFill>
                <a:latin typeface="Verdana"/>
                <a:cs typeface="Verdana"/>
              </a:rPr>
              <a:t>της πληροφορίας  </a:t>
            </a:r>
            <a:r>
              <a:rPr sz="3200" dirty="0">
                <a:solidFill>
                  <a:srgbClr val="001F5F"/>
                </a:solidFill>
                <a:latin typeface="Verdana"/>
                <a:cs typeface="Verdana"/>
              </a:rPr>
              <a:t>και των δεδομένων της έρευνας, η οποία  οδήγησε </a:t>
            </a:r>
            <a:r>
              <a:rPr sz="3200" spc="-5" dirty="0">
                <a:solidFill>
                  <a:srgbClr val="001F5F"/>
                </a:solidFill>
                <a:latin typeface="Verdana"/>
                <a:cs typeface="Verdana"/>
              </a:rPr>
              <a:t>στην ανακάλυψη του παγκόσμιου  </a:t>
            </a:r>
            <a:r>
              <a:rPr sz="3200" spc="-10" dirty="0">
                <a:solidFill>
                  <a:srgbClr val="001F5F"/>
                </a:solidFill>
                <a:latin typeface="Verdana"/>
                <a:cs typeface="Verdana"/>
              </a:rPr>
              <a:t>ιστού.</a:t>
            </a:r>
            <a:endParaRPr sz="3200">
              <a:latin typeface="Verdana"/>
              <a:cs typeface="Verdana"/>
            </a:endParaRP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25400">
              <a:lnSpc>
                <a:spcPts val="1630"/>
              </a:lnSpc>
            </a:pPr>
            <a:fld id="{81D60167-4931-47E6-BA6A-407CBD079E47}" type="slidenum">
              <a:rPr dirty="0"/>
              <a:t>75</a:t>
            </a:fld>
            <a:endParaRPr dirty="0"/>
          </a:p>
        </p:txBody>
      </p:sp>
      <p:sp>
        <p:nvSpPr>
          <p:cNvPr id="3" name="object 3"/>
          <p:cNvSpPr txBox="1"/>
          <p:nvPr/>
        </p:nvSpPr>
        <p:spPr>
          <a:xfrm>
            <a:off x="581355" y="4555947"/>
            <a:ext cx="3832860" cy="299720"/>
          </a:xfrm>
          <a:prstGeom prst="rect">
            <a:avLst/>
          </a:prstGeom>
        </p:spPr>
        <p:txBody>
          <a:bodyPr vert="horz" wrap="square" lIns="0" tIns="12700" rIns="0" bIns="0" rtlCol="0">
            <a:spAutoFit/>
          </a:bodyPr>
          <a:lstStyle/>
          <a:p>
            <a:pPr marL="12700">
              <a:lnSpc>
                <a:spcPct val="100000"/>
              </a:lnSpc>
              <a:spcBef>
                <a:spcPts val="100"/>
              </a:spcBef>
            </a:pPr>
            <a:r>
              <a:rPr sz="1800" spc="-5" dirty="0">
                <a:solidFill>
                  <a:srgbClr val="001F5F"/>
                </a:solidFill>
                <a:latin typeface="Arial"/>
                <a:cs typeface="Arial"/>
              </a:rPr>
              <a:t>Πη</a:t>
            </a:r>
            <a:r>
              <a:rPr sz="1800" spc="-5" dirty="0">
                <a:solidFill>
                  <a:srgbClr val="001F5F"/>
                </a:solidFill>
                <a:latin typeface="Arial"/>
                <a:cs typeface="Arial"/>
                <a:hlinkClick r:id="rId2"/>
              </a:rPr>
              <a:t>γή:h</a:t>
            </a:r>
            <a:r>
              <a:rPr sz="1800" spc="-5" dirty="0">
                <a:solidFill>
                  <a:srgbClr val="001F5F"/>
                </a:solidFill>
                <a:latin typeface="Arial"/>
                <a:cs typeface="Arial"/>
              </a:rPr>
              <a:t>tt</a:t>
            </a:r>
            <a:r>
              <a:rPr sz="1800" spc="-5" dirty="0">
                <a:solidFill>
                  <a:srgbClr val="001F5F"/>
                </a:solidFill>
                <a:latin typeface="Arial"/>
                <a:cs typeface="Arial"/>
                <a:hlinkClick r:id="rId2"/>
              </a:rPr>
              <a:t>p://info.cern.ch/Proposal.html</a:t>
            </a:r>
            <a:endParaRPr sz="1800">
              <a:latin typeface="Arial"/>
              <a:cs typeface="Arial"/>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91439" y="349706"/>
            <a:ext cx="8951595" cy="4904740"/>
          </a:xfrm>
          <a:prstGeom prst="rect">
            <a:avLst/>
          </a:prstGeom>
        </p:spPr>
        <p:txBody>
          <a:bodyPr vert="horz" wrap="square" lIns="0" tIns="13335" rIns="0" bIns="0" rtlCol="0">
            <a:spAutoFit/>
          </a:bodyPr>
          <a:lstStyle/>
          <a:p>
            <a:pPr marL="12700" marR="5080">
              <a:lnSpc>
                <a:spcPct val="100000"/>
              </a:lnSpc>
              <a:spcBef>
                <a:spcPts val="105"/>
              </a:spcBef>
            </a:pPr>
            <a:r>
              <a:rPr sz="3200" dirty="0">
                <a:solidFill>
                  <a:srgbClr val="001F5F"/>
                </a:solidFill>
                <a:latin typeface="Verdana"/>
                <a:cs typeface="Verdana"/>
              </a:rPr>
              <a:t>30 χρόνια </a:t>
            </a:r>
            <a:r>
              <a:rPr sz="3200" spc="-5" dirty="0">
                <a:solidFill>
                  <a:srgbClr val="001F5F"/>
                </a:solidFill>
                <a:latin typeface="Verdana"/>
                <a:cs typeface="Verdana"/>
              </a:rPr>
              <a:t>μετά, </a:t>
            </a:r>
            <a:r>
              <a:rPr sz="3200" dirty="0">
                <a:solidFill>
                  <a:srgbClr val="001F5F"/>
                </a:solidFill>
                <a:latin typeface="Verdana"/>
                <a:cs typeface="Verdana"/>
              </a:rPr>
              <a:t>ο </a:t>
            </a:r>
            <a:r>
              <a:rPr sz="3200" spc="-20" dirty="0">
                <a:solidFill>
                  <a:srgbClr val="001F5F"/>
                </a:solidFill>
                <a:latin typeface="Verdana"/>
                <a:cs typeface="Verdana"/>
              </a:rPr>
              <a:t>Zenodo </a:t>
            </a:r>
            <a:r>
              <a:rPr sz="3200" dirty="0">
                <a:solidFill>
                  <a:srgbClr val="001F5F"/>
                </a:solidFill>
                <a:latin typeface="Verdana"/>
                <a:cs typeface="Verdana"/>
              </a:rPr>
              <a:t>έχει ενταχθεί </a:t>
            </a:r>
            <a:r>
              <a:rPr sz="3200" spc="-5" dirty="0">
                <a:solidFill>
                  <a:srgbClr val="001F5F"/>
                </a:solidFill>
                <a:latin typeface="Verdana"/>
                <a:cs typeface="Verdana"/>
              </a:rPr>
              <a:t>στο  πρόγραμμα της </a:t>
            </a:r>
            <a:r>
              <a:rPr sz="3200" dirty="0">
                <a:solidFill>
                  <a:srgbClr val="001F5F"/>
                </a:solidFill>
                <a:latin typeface="Verdana"/>
                <a:cs typeface="Verdana"/>
              </a:rPr>
              <a:t>δημιουργίας μιας </a:t>
            </a:r>
            <a:r>
              <a:rPr sz="3200" spc="-5" dirty="0">
                <a:solidFill>
                  <a:srgbClr val="001F5F"/>
                </a:solidFill>
                <a:latin typeface="Verdana"/>
                <a:cs typeface="Verdana"/>
              </a:rPr>
              <a:t>ανοικτού  κώδικα </a:t>
            </a:r>
            <a:r>
              <a:rPr sz="3200" dirty="0">
                <a:solidFill>
                  <a:srgbClr val="001F5F"/>
                </a:solidFill>
                <a:latin typeface="Verdana"/>
                <a:cs typeface="Verdana"/>
              </a:rPr>
              <a:t>πλατφόρμας διαχείρισης  ερευνητικών δεδομένων, </a:t>
            </a:r>
            <a:r>
              <a:rPr sz="3200" spc="-5" dirty="0">
                <a:solidFill>
                  <a:srgbClr val="001F5F"/>
                </a:solidFill>
                <a:latin typeface="Verdana"/>
                <a:cs typeface="Verdana"/>
              </a:rPr>
              <a:t>την InvenioRDM  </a:t>
            </a:r>
            <a:r>
              <a:rPr sz="3200" dirty="0">
                <a:solidFill>
                  <a:srgbClr val="001F5F"/>
                </a:solidFill>
                <a:latin typeface="Verdana"/>
                <a:cs typeface="Verdana"/>
              </a:rPr>
              <a:t>μαζί με άλλους δέκα διεπιστημονικούς  </a:t>
            </a:r>
            <a:r>
              <a:rPr sz="3200" spc="-5" dirty="0">
                <a:solidFill>
                  <a:srgbClr val="001F5F"/>
                </a:solidFill>
                <a:latin typeface="Verdana"/>
                <a:cs typeface="Verdana"/>
              </a:rPr>
              <a:t>φορείς </a:t>
            </a:r>
            <a:r>
              <a:rPr sz="3200" dirty="0">
                <a:solidFill>
                  <a:srgbClr val="001F5F"/>
                </a:solidFill>
                <a:latin typeface="Verdana"/>
                <a:cs typeface="Verdana"/>
              </a:rPr>
              <a:t>και εταιρείες, μεταξύ </a:t>
            </a:r>
            <a:r>
              <a:rPr sz="3200" spc="-5" dirty="0">
                <a:solidFill>
                  <a:srgbClr val="001F5F"/>
                </a:solidFill>
                <a:latin typeface="Verdana"/>
                <a:cs typeface="Verdana"/>
              </a:rPr>
              <a:t>των </a:t>
            </a:r>
            <a:r>
              <a:rPr sz="3200" dirty="0">
                <a:solidFill>
                  <a:srgbClr val="001F5F"/>
                </a:solidFill>
                <a:latin typeface="Verdana"/>
                <a:cs typeface="Verdana"/>
              </a:rPr>
              <a:t>οποίων και  του ελληνικού γραφείου της </a:t>
            </a:r>
            <a:r>
              <a:rPr sz="3200" spc="-5" dirty="0">
                <a:solidFill>
                  <a:srgbClr val="001F5F"/>
                </a:solidFill>
                <a:latin typeface="Verdana"/>
                <a:cs typeface="Verdana"/>
              </a:rPr>
              <a:t>OpenAire(GR)  </a:t>
            </a:r>
            <a:r>
              <a:rPr sz="3200" dirty="0">
                <a:solidFill>
                  <a:srgbClr val="001F5F"/>
                </a:solidFill>
                <a:latin typeface="Verdana"/>
                <a:cs typeface="Verdana"/>
              </a:rPr>
              <a:t>η οποία έχει χαρακτηρίσει </a:t>
            </a:r>
            <a:r>
              <a:rPr sz="3200" spc="-5" dirty="0">
                <a:solidFill>
                  <a:srgbClr val="001F5F"/>
                </a:solidFill>
                <a:latin typeface="Verdana"/>
                <a:cs typeface="Verdana"/>
              </a:rPr>
              <a:t>το </a:t>
            </a:r>
            <a:r>
              <a:rPr sz="3200" dirty="0">
                <a:solidFill>
                  <a:srgbClr val="001F5F"/>
                </a:solidFill>
                <a:latin typeface="Verdana"/>
                <a:cs typeface="Verdana"/>
              </a:rPr>
              <a:t>2020 ώς </a:t>
            </a:r>
            <a:r>
              <a:rPr sz="3200" spc="-5" dirty="0">
                <a:solidFill>
                  <a:srgbClr val="001F5F"/>
                </a:solidFill>
                <a:latin typeface="Verdana"/>
                <a:cs typeface="Verdana"/>
              </a:rPr>
              <a:t>την  </a:t>
            </a:r>
            <a:r>
              <a:rPr sz="3200" dirty="0">
                <a:solidFill>
                  <a:srgbClr val="001F5F"/>
                </a:solidFill>
                <a:latin typeface="Verdana"/>
                <a:cs typeface="Verdana"/>
              </a:rPr>
              <a:t>χρονιά της </a:t>
            </a:r>
            <a:r>
              <a:rPr sz="3200" spc="-10" dirty="0">
                <a:solidFill>
                  <a:srgbClr val="001F5F"/>
                </a:solidFill>
                <a:latin typeface="Verdana"/>
                <a:cs typeface="Verdana"/>
              </a:rPr>
              <a:t>ανοικτής </a:t>
            </a:r>
            <a:r>
              <a:rPr sz="3200" dirty="0">
                <a:solidFill>
                  <a:srgbClr val="001F5F"/>
                </a:solidFill>
                <a:latin typeface="Verdana"/>
                <a:cs typeface="Verdana"/>
              </a:rPr>
              <a:t>επιστήμης </a:t>
            </a:r>
            <a:r>
              <a:rPr sz="3200" spc="5" dirty="0">
                <a:solidFill>
                  <a:srgbClr val="001F5F"/>
                </a:solidFill>
                <a:latin typeface="Verdana"/>
                <a:cs typeface="Verdana"/>
              </a:rPr>
              <a:t>(Open  </a:t>
            </a:r>
            <a:r>
              <a:rPr sz="3200" dirty="0">
                <a:solidFill>
                  <a:srgbClr val="001F5F"/>
                </a:solidFill>
                <a:latin typeface="Verdana"/>
                <a:cs typeface="Verdana"/>
              </a:rPr>
              <a:t>Science) για </a:t>
            </a:r>
            <a:r>
              <a:rPr sz="3200" spc="-5" dirty="0">
                <a:solidFill>
                  <a:srgbClr val="001F5F"/>
                </a:solidFill>
                <a:latin typeface="Verdana"/>
                <a:cs typeface="Verdana"/>
              </a:rPr>
              <a:t>την</a:t>
            </a:r>
            <a:r>
              <a:rPr sz="3200" spc="-25" dirty="0">
                <a:solidFill>
                  <a:srgbClr val="001F5F"/>
                </a:solidFill>
                <a:latin typeface="Verdana"/>
                <a:cs typeface="Verdana"/>
              </a:rPr>
              <a:t> </a:t>
            </a:r>
            <a:r>
              <a:rPr sz="3200" spc="-5" dirty="0">
                <a:solidFill>
                  <a:srgbClr val="001F5F"/>
                </a:solidFill>
                <a:latin typeface="Verdana"/>
                <a:cs typeface="Verdana"/>
              </a:rPr>
              <a:t>Ελλάδα.</a:t>
            </a:r>
            <a:endParaRPr sz="3200">
              <a:latin typeface="Verdana"/>
              <a:cs typeface="Verdana"/>
            </a:endParaRPr>
          </a:p>
        </p:txBody>
      </p:sp>
      <p:sp>
        <p:nvSpPr>
          <p:cNvPr id="3" name="object 3"/>
          <p:cNvSpPr txBox="1">
            <a:spLocks noGrp="1"/>
          </p:cNvSpPr>
          <p:nvPr>
            <p:ph type="sldNum" sz="quarter" idx="7"/>
          </p:nvPr>
        </p:nvSpPr>
        <p:spPr>
          <a:prstGeom prst="rect">
            <a:avLst/>
          </a:prstGeom>
        </p:spPr>
        <p:txBody>
          <a:bodyPr vert="horz" wrap="square" lIns="0" tIns="0" rIns="0" bIns="0" rtlCol="0">
            <a:spAutoFit/>
          </a:bodyPr>
          <a:lstStyle/>
          <a:p>
            <a:pPr marL="25400">
              <a:lnSpc>
                <a:spcPts val="1630"/>
              </a:lnSpc>
            </a:pPr>
            <a:fld id="{81D60167-4931-47E6-BA6A-407CBD079E47}" type="slidenum">
              <a:rPr dirty="0"/>
              <a:t>76</a:t>
            </a:fld>
            <a:endParaRPr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971545" y="346659"/>
            <a:ext cx="4138295" cy="697230"/>
          </a:xfrm>
          <a:prstGeom prst="rect">
            <a:avLst/>
          </a:prstGeom>
        </p:spPr>
        <p:txBody>
          <a:bodyPr vert="horz" wrap="square" lIns="0" tIns="13335" rIns="0" bIns="0" rtlCol="0">
            <a:spAutoFit/>
          </a:bodyPr>
          <a:lstStyle/>
          <a:p>
            <a:pPr marL="12700">
              <a:lnSpc>
                <a:spcPct val="100000"/>
              </a:lnSpc>
              <a:spcBef>
                <a:spcPts val="105"/>
              </a:spcBef>
            </a:pPr>
            <a:r>
              <a:rPr spc="-5" dirty="0"/>
              <a:t>Συμπεράσματα</a:t>
            </a:r>
          </a:p>
        </p:txBody>
      </p:sp>
      <p:sp>
        <p:nvSpPr>
          <p:cNvPr id="3" name="object 3"/>
          <p:cNvSpPr txBox="1">
            <a:spLocks noGrp="1"/>
          </p:cNvSpPr>
          <p:nvPr>
            <p:ph type="sldNum" sz="quarter" idx="7"/>
          </p:nvPr>
        </p:nvSpPr>
        <p:spPr>
          <a:prstGeom prst="rect">
            <a:avLst/>
          </a:prstGeom>
        </p:spPr>
        <p:txBody>
          <a:bodyPr vert="horz" wrap="square" lIns="0" tIns="0" rIns="0" bIns="0" rtlCol="0">
            <a:spAutoFit/>
          </a:bodyPr>
          <a:lstStyle/>
          <a:p>
            <a:pPr marL="25400">
              <a:lnSpc>
                <a:spcPts val="1630"/>
              </a:lnSpc>
            </a:pPr>
            <a:fld id="{81D60167-4931-47E6-BA6A-407CBD079E47}" type="slidenum">
              <a:rPr dirty="0"/>
              <a:t>77</a:t>
            </a:fld>
            <a:endParaRPr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91439" y="1311401"/>
            <a:ext cx="8792210" cy="2952750"/>
          </a:xfrm>
          <a:prstGeom prst="rect">
            <a:avLst/>
          </a:prstGeom>
        </p:spPr>
        <p:txBody>
          <a:bodyPr vert="horz" wrap="square" lIns="0" tIns="13335" rIns="0" bIns="0" rtlCol="0">
            <a:spAutoFit/>
          </a:bodyPr>
          <a:lstStyle/>
          <a:p>
            <a:pPr marL="12700" marR="5080">
              <a:lnSpc>
                <a:spcPct val="100000"/>
              </a:lnSpc>
              <a:spcBef>
                <a:spcPts val="105"/>
              </a:spcBef>
            </a:pPr>
            <a:r>
              <a:rPr sz="3200" dirty="0">
                <a:solidFill>
                  <a:srgbClr val="001F5F"/>
                </a:solidFill>
                <a:latin typeface="Verdana"/>
                <a:cs typeface="Verdana"/>
              </a:rPr>
              <a:t>O </a:t>
            </a:r>
            <a:r>
              <a:rPr sz="3200" spc="-15" dirty="0">
                <a:solidFill>
                  <a:srgbClr val="001F5F"/>
                </a:solidFill>
                <a:latin typeface="Verdana"/>
                <a:cs typeface="Verdana"/>
              </a:rPr>
              <a:t>Zenodo </a:t>
            </a:r>
            <a:r>
              <a:rPr sz="3200" spc="-5" dirty="0">
                <a:solidFill>
                  <a:srgbClr val="001F5F"/>
                </a:solidFill>
                <a:latin typeface="Verdana"/>
                <a:cs typeface="Verdana"/>
              </a:rPr>
              <a:t>αποτελεί </a:t>
            </a:r>
            <a:r>
              <a:rPr sz="3200" dirty="0">
                <a:solidFill>
                  <a:srgbClr val="001F5F"/>
                </a:solidFill>
                <a:latin typeface="Verdana"/>
                <a:cs typeface="Verdana"/>
              </a:rPr>
              <a:t>μία </a:t>
            </a:r>
            <a:r>
              <a:rPr sz="3200" spc="-10" dirty="0">
                <a:solidFill>
                  <a:srgbClr val="001F5F"/>
                </a:solidFill>
                <a:latin typeface="Verdana"/>
                <a:cs typeface="Verdana"/>
              </a:rPr>
              <a:t>εναλλακτική  </a:t>
            </a:r>
            <a:r>
              <a:rPr sz="3200" spc="-5" dirty="0">
                <a:solidFill>
                  <a:srgbClr val="001F5F"/>
                </a:solidFill>
                <a:latin typeface="Verdana"/>
                <a:cs typeface="Verdana"/>
              </a:rPr>
              <a:t>υπηρεσία </a:t>
            </a:r>
            <a:r>
              <a:rPr sz="3200" dirty="0">
                <a:solidFill>
                  <a:srgbClr val="001F5F"/>
                </a:solidFill>
                <a:latin typeface="Verdana"/>
                <a:cs typeface="Verdana"/>
              </a:rPr>
              <a:t>για κοινότητες </a:t>
            </a:r>
            <a:r>
              <a:rPr sz="3200" spc="-5" dirty="0">
                <a:solidFill>
                  <a:srgbClr val="001F5F"/>
                </a:solidFill>
                <a:latin typeface="Verdana"/>
                <a:cs typeface="Verdana"/>
              </a:rPr>
              <a:t>παθιασμένες </a:t>
            </a:r>
            <a:r>
              <a:rPr sz="3200" dirty="0">
                <a:solidFill>
                  <a:srgbClr val="001F5F"/>
                </a:solidFill>
                <a:latin typeface="Verdana"/>
                <a:cs typeface="Verdana"/>
              </a:rPr>
              <a:t>με </a:t>
            </a:r>
            <a:r>
              <a:rPr sz="3200" spc="-5" dirty="0">
                <a:solidFill>
                  <a:srgbClr val="001F5F"/>
                </a:solidFill>
                <a:latin typeface="Verdana"/>
                <a:cs typeface="Verdana"/>
              </a:rPr>
              <a:t>το  ανοικτό </a:t>
            </a:r>
            <a:r>
              <a:rPr sz="3200" spc="-15" dirty="0">
                <a:solidFill>
                  <a:srgbClr val="001F5F"/>
                </a:solidFill>
                <a:latin typeface="Verdana"/>
                <a:cs typeface="Verdana"/>
              </a:rPr>
              <a:t>λογισμικό, </a:t>
            </a:r>
            <a:r>
              <a:rPr sz="3200" spc="-10" dirty="0">
                <a:solidFill>
                  <a:srgbClr val="001F5F"/>
                </a:solidFill>
                <a:latin typeface="Verdana"/>
                <a:cs typeface="Verdana"/>
              </a:rPr>
              <a:t>τη </a:t>
            </a:r>
            <a:r>
              <a:rPr sz="3200" spc="-5" dirty="0">
                <a:solidFill>
                  <a:srgbClr val="001F5F"/>
                </a:solidFill>
                <a:latin typeface="Verdana"/>
                <a:cs typeface="Verdana"/>
              </a:rPr>
              <a:t>συνεργασία </a:t>
            </a:r>
            <a:r>
              <a:rPr sz="3200" dirty="0">
                <a:solidFill>
                  <a:srgbClr val="001F5F"/>
                </a:solidFill>
                <a:latin typeface="Verdana"/>
                <a:cs typeface="Verdana"/>
              </a:rPr>
              <a:t>και </a:t>
            </a:r>
            <a:r>
              <a:rPr sz="3200" spc="-5" dirty="0">
                <a:solidFill>
                  <a:srgbClr val="001F5F"/>
                </a:solidFill>
                <a:latin typeface="Verdana"/>
                <a:cs typeface="Verdana"/>
              </a:rPr>
              <a:t>την  </a:t>
            </a:r>
            <a:r>
              <a:rPr sz="3200" dirty="0">
                <a:solidFill>
                  <a:srgbClr val="001F5F"/>
                </a:solidFill>
                <a:latin typeface="Verdana"/>
                <a:cs typeface="Verdana"/>
              </a:rPr>
              <a:t>ελεύθερη </a:t>
            </a:r>
            <a:r>
              <a:rPr sz="3200" spc="-5" dirty="0">
                <a:solidFill>
                  <a:srgbClr val="001F5F"/>
                </a:solidFill>
                <a:latin typeface="Verdana"/>
                <a:cs typeface="Verdana"/>
              </a:rPr>
              <a:t>πρόσβαση στη </a:t>
            </a:r>
            <a:r>
              <a:rPr sz="3200" dirty="0">
                <a:solidFill>
                  <a:srgbClr val="001F5F"/>
                </a:solidFill>
                <a:latin typeface="Verdana"/>
                <a:cs typeface="Verdana"/>
              </a:rPr>
              <a:t>διαχείριση  </a:t>
            </a:r>
            <a:r>
              <a:rPr sz="3200" spc="-5" dirty="0">
                <a:solidFill>
                  <a:srgbClr val="001F5F"/>
                </a:solidFill>
                <a:latin typeface="Verdana"/>
                <a:cs typeface="Verdana"/>
              </a:rPr>
              <a:t>ανοικτών </a:t>
            </a:r>
            <a:r>
              <a:rPr sz="3200" dirty="0">
                <a:solidFill>
                  <a:srgbClr val="001F5F"/>
                </a:solidFill>
                <a:latin typeface="Verdana"/>
                <a:cs typeface="Verdana"/>
              </a:rPr>
              <a:t>ερευνητικών δεδομένων </a:t>
            </a:r>
            <a:r>
              <a:rPr sz="3200" spc="-10" dirty="0">
                <a:solidFill>
                  <a:srgbClr val="001F5F"/>
                </a:solidFill>
                <a:latin typeface="Verdana"/>
                <a:cs typeface="Verdana"/>
              </a:rPr>
              <a:t>για </a:t>
            </a:r>
            <a:r>
              <a:rPr sz="3200" spc="-5" dirty="0">
                <a:solidFill>
                  <a:srgbClr val="001F5F"/>
                </a:solidFill>
                <a:latin typeface="Verdana"/>
                <a:cs typeface="Verdana"/>
              </a:rPr>
              <a:t>την  </a:t>
            </a:r>
            <a:r>
              <a:rPr sz="3200" dirty="0">
                <a:solidFill>
                  <a:srgbClr val="001F5F"/>
                </a:solidFill>
                <a:latin typeface="Verdana"/>
                <a:cs typeface="Verdana"/>
              </a:rPr>
              <a:t>επιστήμη.</a:t>
            </a:r>
            <a:endParaRPr sz="3200">
              <a:latin typeface="Verdana"/>
              <a:cs typeface="Verdana"/>
            </a:endParaRPr>
          </a:p>
        </p:txBody>
      </p:sp>
      <p:sp>
        <p:nvSpPr>
          <p:cNvPr id="3" name="object 3"/>
          <p:cNvSpPr txBox="1">
            <a:spLocks noGrp="1"/>
          </p:cNvSpPr>
          <p:nvPr>
            <p:ph type="sldNum" sz="quarter" idx="7"/>
          </p:nvPr>
        </p:nvSpPr>
        <p:spPr>
          <a:prstGeom prst="rect">
            <a:avLst/>
          </a:prstGeom>
        </p:spPr>
        <p:txBody>
          <a:bodyPr vert="horz" wrap="square" lIns="0" tIns="0" rIns="0" bIns="0" rtlCol="0">
            <a:spAutoFit/>
          </a:bodyPr>
          <a:lstStyle/>
          <a:p>
            <a:pPr marL="25400">
              <a:lnSpc>
                <a:spcPts val="1630"/>
              </a:lnSpc>
            </a:pPr>
            <a:fld id="{81D60167-4931-47E6-BA6A-407CBD079E47}" type="slidenum">
              <a:rPr dirty="0"/>
              <a:t>78</a:t>
            </a:fld>
            <a:endParaRPr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71469" y="2303729"/>
            <a:ext cx="2999105" cy="697230"/>
          </a:xfrm>
          <a:prstGeom prst="rect">
            <a:avLst/>
          </a:prstGeom>
        </p:spPr>
        <p:txBody>
          <a:bodyPr vert="horz" wrap="square" lIns="0" tIns="13335" rIns="0" bIns="0" rtlCol="0">
            <a:spAutoFit/>
          </a:bodyPr>
          <a:lstStyle/>
          <a:p>
            <a:pPr marL="12700">
              <a:lnSpc>
                <a:spcPct val="100000"/>
              </a:lnSpc>
              <a:spcBef>
                <a:spcPts val="105"/>
              </a:spcBef>
            </a:pPr>
            <a:r>
              <a:rPr spc="-5" dirty="0"/>
              <a:t>Ευχαριστώ</a:t>
            </a:r>
          </a:p>
        </p:txBody>
      </p:sp>
      <p:sp>
        <p:nvSpPr>
          <p:cNvPr id="3" name="object 3"/>
          <p:cNvSpPr txBox="1">
            <a:spLocks noGrp="1"/>
          </p:cNvSpPr>
          <p:nvPr>
            <p:ph type="sldNum" sz="quarter" idx="7"/>
          </p:nvPr>
        </p:nvSpPr>
        <p:spPr>
          <a:prstGeom prst="rect">
            <a:avLst/>
          </a:prstGeom>
        </p:spPr>
        <p:txBody>
          <a:bodyPr vert="horz" wrap="square" lIns="0" tIns="0" rIns="0" bIns="0" rtlCol="0">
            <a:spAutoFit/>
          </a:bodyPr>
          <a:lstStyle/>
          <a:p>
            <a:pPr marL="25400">
              <a:lnSpc>
                <a:spcPts val="1630"/>
              </a:lnSpc>
            </a:pPr>
            <a:fld id="{81D60167-4931-47E6-BA6A-407CBD079E47}" type="slidenum">
              <a:rPr dirty="0"/>
              <a:t>79</a:t>
            </a:fld>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474834" y="5148173"/>
            <a:ext cx="114935" cy="239395"/>
          </a:xfrm>
          <a:prstGeom prst="rect">
            <a:avLst/>
          </a:prstGeom>
        </p:spPr>
        <p:txBody>
          <a:bodyPr vert="horz" wrap="square" lIns="0" tIns="12700" rIns="0" bIns="0" rtlCol="0">
            <a:spAutoFit/>
          </a:bodyPr>
          <a:lstStyle/>
          <a:p>
            <a:pPr marL="12700">
              <a:lnSpc>
                <a:spcPct val="100000"/>
              </a:lnSpc>
              <a:spcBef>
                <a:spcPts val="100"/>
              </a:spcBef>
            </a:pPr>
            <a:r>
              <a:rPr sz="1400" dirty="0">
                <a:latin typeface="Times New Roman"/>
                <a:cs typeface="Times New Roman"/>
              </a:rPr>
              <a:t>8</a:t>
            </a:r>
            <a:endParaRPr sz="1400">
              <a:latin typeface="Times New Roman"/>
              <a:cs typeface="Times New Roman"/>
            </a:endParaRPr>
          </a:p>
        </p:txBody>
      </p:sp>
      <p:sp>
        <p:nvSpPr>
          <p:cNvPr id="3" name="object 3"/>
          <p:cNvSpPr txBox="1">
            <a:spLocks noGrp="1"/>
          </p:cNvSpPr>
          <p:nvPr>
            <p:ph type="title"/>
          </p:nvPr>
        </p:nvSpPr>
        <p:spPr>
          <a:xfrm>
            <a:off x="3876802" y="109804"/>
            <a:ext cx="2326640" cy="697230"/>
          </a:xfrm>
          <a:prstGeom prst="rect">
            <a:avLst/>
          </a:prstGeom>
        </p:spPr>
        <p:txBody>
          <a:bodyPr vert="horz" wrap="square" lIns="0" tIns="13335" rIns="0" bIns="0" rtlCol="0">
            <a:spAutoFit/>
          </a:bodyPr>
          <a:lstStyle/>
          <a:p>
            <a:pPr marL="12700">
              <a:lnSpc>
                <a:spcPct val="100000"/>
              </a:lnSpc>
              <a:spcBef>
                <a:spcPts val="105"/>
              </a:spcBef>
            </a:pPr>
            <a:r>
              <a:rPr spc="-5" dirty="0">
                <a:latin typeface="Arial"/>
                <a:cs typeface="Arial"/>
              </a:rPr>
              <a:t>I</a:t>
            </a:r>
            <a:r>
              <a:rPr dirty="0">
                <a:latin typeface="Arial"/>
                <a:cs typeface="Arial"/>
              </a:rPr>
              <a:t>NVENIO</a:t>
            </a:r>
          </a:p>
        </p:txBody>
      </p:sp>
      <p:sp>
        <p:nvSpPr>
          <p:cNvPr id="4" name="object 4"/>
          <p:cNvSpPr/>
          <p:nvPr/>
        </p:nvSpPr>
        <p:spPr>
          <a:xfrm>
            <a:off x="987552" y="736091"/>
            <a:ext cx="8104632" cy="3962400"/>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152806" y="4874462"/>
            <a:ext cx="9668510" cy="299720"/>
          </a:xfrm>
          <a:prstGeom prst="rect">
            <a:avLst/>
          </a:prstGeom>
        </p:spPr>
        <p:txBody>
          <a:bodyPr vert="horz" wrap="square" lIns="0" tIns="12700" rIns="0" bIns="0" rtlCol="0">
            <a:spAutoFit/>
          </a:bodyPr>
          <a:lstStyle/>
          <a:p>
            <a:pPr marL="12700">
              <a:lnSpc>
                <a:spcPct val="100000"/>
              </a:lnSpc>
              <a:spcBef>
                <a:spcPts val="100"/>
              </a:spcBef>
            </a:pPr>
            <a:r>
              <a:rPr sz="1800" spc="5" dirty="0">
                <a:solidFill>
                  <a:srgbClr val="001F5F"/>
                </a:solidFill>
                <a:latin typeface="Arial"/>
                <a:cs typeface="Arial"/>
              </a:rPr>
              <a:t>Το </a:t>
            </a:r>
            <a:r>
              <a:rPr sz="1800" dirty="0">
                <a:solidFill>
                  <a:srgbClr val="001F5F"/>
                </a:solidFill>
                <a:latin typeface="Arial"/>
                <a:cs typeface="Arial"/>
              </a:rPr>
              <a:t>INVENIO </a:t>
            </a:r>
            <a:r>
              <a:rPr sz="1800" spc="-5" dirty="0">
                <a:solidFill>
                  <a:srgbClr val="001F5F"/>
                </a:solidFill>
                <a:latin typeface="Arial"/>
                <a:cs typeface="Arial"/>
              </a:rPr>
              <a:t>αποτελεί </a:t>
            </a:r>
            <a:r>
              <a:rPr sz="1800" dirty="0">
                <a:solidFill>
                  <a:srgbClr val="001F5F"/>
                </a:solidFill>
                <a:latin typeface="Arial"/>
                <a:cs typeface="Arial"/>
              </a:rPr>
              <a:t>ένα </a:t>
            </a:r>
            <a:r>
              <a:rPr sz="1800" spc="-5" dirty="0">
                <a:solidFill>
                  <a:srgbClr val="001F5F"/>
                </a:solidFill>
                <a:latin typeface="Arial"/>
                <a:cs typeface="Arial"/>
              </a:rPr>
              <a:t>πλαίσιο ανοιχτού κώδικα </a:t>
            </a:r>
            <a:r>
              <a:rPr sz="1800" dirty="0">
                <a:solidFill>
                  <a:srgbClr val="001F5F"/>
                </a:solidFill>
                <a:latin typeface="Arial"/>
                <a:cs typeface="Arial"/>
              </a:rPr>
              <a:t>για </a:t>
            </a:r>
            <a:r>
              <a:rPr sz="1800" spc="-5" dirty="0">
                <a:solidFill>
                  <a:srgbClr val="001F5F"/>
                </a:solidFill>
                <a:latin typeface="Arial"/>
                <a:cs typeface="Arial"/>
              </a:rPr>
              <a:t>ψηφιακά </a:t>
            </a:r>
            <a:r>
              <a:rPr sz="1800" spc="-10" dirty="0">
                <a:solidFill>
                  <a:srgbClr val="001F5F"/>
                </a:solidFill>
                <a:latin typeface="Arial"/>
                <a:cs typeface="Arial"/>
              </a:rPr>
              <a:t>αποθετήρια </a:t>
            </a:r>
            <a:r>
              <a:rPr sz="1800" spc="-5" dirty="0">
                <a:solidFill>
                  <a:srgbClr val="001F5F"/>
                </a:solidFill>
                <a:latin typeface="Arial"/>
                <a:cs typeface="Arial"/>
              </a:rPr>
              <a:t>μεγάλης</a:t>
            </a:r>
            <a:r>
              <a:rPr sz="1800" spc="30" dirty="0">
                <a:solidFill>
                  <a:srgbClr val="001F5F"/>
                </a:solidFill>
                <a:latin typeface="Arial"/>
                <a:cs typeface="Arial"/>
              </a:rPr>
              <a:t> </a:t>
            </a:r>
            <a:r>
              <a:rPr sz="1800" dirty="0">
                <a:solidFill>
                  <a:srgbClr val="001F5F"/>
                </a:solidFill>
                <a:latin typeface="Arial"/>
                <a:cs typeface="Arial"/>
              </a:rPr>
              <a:t>κλίμακας.</a:t>
            </a:r>
            <a:endParaRPr sz="1800">
              <a:latin typeface="Arial"/>
              <a:cs typeface="Arial"/>
            </a:endParaRPr>
          </a:p>
        </p:txBody>
      </p:sp>
      <p:sp>
        <p:nvSpPr>
          <p:cNvPr id="6" name="object 6"/>
          <p:cNvSpPr txBox="1"/>
          <p:nvPr/>
        </p:nvSpPr>
        <p:spPr>
          <a:xfrm>
            <a:off x="152806" y="5136591"/>
            <a:ext cx="3347720" cy="299720"/>
          </a:xfrm>
          <a:prstGeom prst="rect">
            <a:avLst/>
          </a:prstGeom>
        </p:spPr>
        <p:txBody>
          <a:bodyPr vert="horz" wrap="square" lIns="0" tIns="12700" rIns="0" bIns="0" rtlCol="0">
            <a:spAutoFit/>
          </a:bodyPr>
          <a:lstStyle/>
          <a:p>
            <a:pPr marL="12700">
              <a:lnSpc>
                <a:spcPct val="100000"/>
              </a:lnSpc>
              <a:spcBef>
                <a:spcPts val="100"/>
              </a:spcBef>
            </a:pPr>
            <a:r>
              <a:rPr sz="1800" spc="-5" dirty="0">
                <a:solidFill>
                  <a:srgbClr val="001F5F"/>
                </a:solidFill>
                <a:latin typeface="Arial"/>
                <a:cs typeface="Arial"/>
              </a:rPr>
              <a:t>Πηγή:https://inveniosoftware.org/</a:t>
            </a:r>
            <a:endParaRPr sz="1800">
              <a:latin typeface="Arial"/>
              <a:cs typeface="Arial"/>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86155" y="461771"/>
            <a:ext cx="9246870" cy="1829562"/>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718819" y="570102"/>
            <a:ext cx="8644255" cy="1489710"/>
          </a:xfrm>
          <a:prstGeom prst="rect">
            <a:avLst/>
          </a:prstGeom>
        </p:spPr>
        <p:txBody>
          <a:bodyPr vert="horz" wrap="square" lIns="0" tIns="13335" rIns="0" bIns="0" rtlCol="0">
            <a:spAutoFit/>
          </a:bodyPr>
          <a:lstStyle/>
          <a:p>
            <a:pPr marL="12700" marR="5080" algn="ctr">
              <a:lnSpc>
                <a:spcPct val="100000"/>
              </a:lnSpc>
              <a:spcBef>
                <a:spcPts val="105"/>
              </a:spcBef>
            </a:pPr>
            <a:r>
              <a:rPr sz="3200" spc="-20" dirty="0"/>
              <a:t>Zenodo. </a:t>
            </a:r>
            <a:r>
              <a:rPr sz="3200" spc="-5" dirty="0"/>
              <a:t>Ψηφιακές </a:t>
            </a:r>
            <a:r>
              <a:rPr sz="3200" dirty="0"/>
              <a:t>βιβλιοθήκες,</a:t>
            </a:r>
            <a:r>
              <a:rPr sz="3200" spc="-80" dirty="0"/>
              <a:t> </a:t>
            </a:r>
            <a:r>
              <a:rPr sz="3200" dirty="0"/>
              <a:t>διαχείριση  ερευνητικών δεδομένων και </a:t>
            </a:r>
            <a:r>
              <a:rPr sz="3200" spc="-5" dirty="0"/>
              <a:t>ανοικτή  πρόσβαση στην</a:t>
            </a:r>
            <a:r>
              <a:rPr sz="3200" spc="-35" dirty="0"/>
              <a:t> </a:t>
            </a:r>
            <a:r>
              <a:rPr sz="3200" dirty="0"/>
              <a:t>επιστήμη</a:t>
            </a:r>
            <a:endParaRPr sz="3200"/>
          </a:p>
        </p:txBody>
      </p:sp>
      <p:sp>
        <p:nvSpPr>
          <p:cNvPr id="4" name="object 4"/>
          <p:cNvSpPr txBox="1"/>
          <p:nvPr/>
        </p:nvSpPr>
        <p:spPr>
          <a:xfrm>
            <a:off x="1122984" y="3141700"/>
            <a:ext cx="7838440" cy="1458595"/>
          </a:xfrm>
          <a:prstGeom prst="rect">
            <a:avLst/>
          </a:prstGeom>
        </p:spPr>
        <p:txBody>
          <a:bodyPr vert="horz" wrap="square" lIns="0" tIns="12700" rIns="0" bIns="0" rtlCol="0">
            <a:spAutoFit/>
          </a:bodyPr>
          <a:lstStyle/>
          <a:p>
            <a:pPr marL="12065" marR="5080" algn="ctr">
              <a:lnSpc>
                <a:spcPct val="150000"/>
              </a:lnSpc>
              <a:spcBef>
                <a:spcPts val="100"/>
              </a:spcBef>
              <a:tabLst>
                <a:tab pos="5916295" algn="l"/>
              </a:tabLst>
            </a:pPr>
            <a:r>
              <a:rPr sz="2000" dirty="0">
                <a:solidFill>
                  <a:srgbClr val="001F5F"/>
                </a:solidFill>
                <a:latin typeface="Verdana"/>
                <a:cs typeface="Verdana"/>
              </a:rPr>
              <a:t>Κωνσταντίνος </a:t>
            </a:r>
            <a:r>
              <a:rPr sz="2000" spc="-5" dirty="0">
                <a:solidFill>
                  <a:srgbClr val="001F5F"/>
                </a:solidFill>
                <a:latin typeface="Verdana"/>
                <a:cs typeface="Verdana"/>
              </a:rPr>
              <a:t>Ν. Νίκας. </a:t>
            </a:r>
            <a:r>
              <a:rPr sz="2000" dirty="0">
                <a:solidFill>
                  <a:srgbClr val="001F5F"/>
                </a:solidFill>
                <a:latin typeface="Verdana"/>
                <a:cs typeface="Verdana"/>
              </a:rPr>
              <a:t>12</a:t>
            </a:r>
            <a:r>
              <a:rPr sz="2000" spc="25" dirty="0">
                <a:solidFill>
                  <a:srgbClr val="001F5F"/>
                </a:solidFill>
                <a:latin typeface="Verdana"/>
                <a:cs typeface="Verdana"/>
              </a:rPr>
              <a:t> </a:t>
            </a:r>
            <a:r>
              <a:rPr sz="2000" spc="-5" dirty="0">
                <a:solidFill>
                  <a:srgbClr val="001F5F"/>
                </a:solidFill>
                <a:latin typeface="Verdana"/>
                <a:cs typeface="Verdana"/>
              </a:rPr>
              <a:t>Οκτωβρίου </a:t>
            </a:r>
            <a:r>
              <a:rPr sz="2000" dirty="0">
                <a:solidFill>
                  <a:srgbClr val="001F5F"/>
                </a:solidFill>
                <a:latin typeface="Verdana"/>
                <a:cs typeface="Verdana"/>
              </a:rPr>
              <a:t>2019,	</a:t>
            </a:r>
            <a:r>
              <a:rPr sz="2000" spc="-5" dirty="0">
                <a:solidFill>
                  <a:srgbClr val="001F5F"/>
                </a:solidFill>
                <a:latin typeface="Verdana"/>
                <a:cs typeface="Verdana"/>
              </a:rPr>
              <a:t>Σχολή</a:t>
            </a:r>
            <a:r>
              <a:rPr sz="2000" spc="-80" dirty="0">
                <a:solidFill>
                  <a:srgbClr val="001F5F"/>
                </a:solidFill>
                <a:latin typeface="Verdana"/>
                <a:cs typeface="Verdana"/>
              </a:rPr>
              <a:t> </a:t>
            </a:r>
            <a:r>
              <a:rPr sz="2000" spc="-5" dirty="0">
                <a:solidFill>
                  <a:srgbClr val="001F5F"/>
                </a:solidFill>
                <a:latin typeface="Verdana"/>
                <a:cs typeface="Verdana"/>
              </a:rPr>
              <a:t>Θετικών  </a:t>
            </a:r>
            <a:r>
              <a:rPr sz="2000" dirty="0">
                <a:solidFill>
                  <a:srgbClr val="001F5F"/>
                </a:solidFill>
                <a:latin typeface="Verdana"/>
                <a:cs typeface="Verdana"/>
              </a:rPr>
              <a:t>Επιστημών, </a:t>
            </a:r>
            <a:r>
              <a:rPr sz="2000" spc="-5" dirty="0">
                <a:solidFill>
                  <a:srgbClr val="001F5F"/>
                </a:solidFill>
                <a:latin typeface="Verdana"/>
                <a:cs typeface="Verdana"/>
              </a:rPr>
              <a:t>Πανεπιστήμιο Θεσσαλίας, Λαμία. </a:t>
            </a:r>
            <a:r>
              <a:rPr sz="2000" i="1" spc="-5" dirty="0">
                <a:solidFill>
                  <a:srgbClr val="001F5F"/>
                </a:solidFill>
                <a:latin typeface="Verdana"/>
                <a:cs typeface="Verdana"/>
              </a:rPr>
              <a:t>Open</a:t>
            </a:r>
            <a:r>
              <a:rPr sz="2000" i="1" spc="-35" dirty="0">
                <a:solidFill>
                  <a:srgbClr val="001F5F"/>
                </a:solidFill>
                <a:latin typeface="Verdana"/>
                <a:cs typeface="Verdana"/>
              </a:rPr>
              <a:t> </a:t>
            </a:r>
            <a:r>
              <a:rPr sz="2000" i="1" spc="-5" dirty="0">
                <a:solidFill>
                  <a:srgbClr val="001F5F"/>
                </a:solidFill>
                <a:latin typeface="Verdana"/>
                <a:cs typeface="Verdana"/>
              </a:rPr>
              <a:t>Software</a:t>
            </a:r>
            <a:r>
              <a:rPr sz="2000" spc="-5" dirty="0">
                <a:solidFill>
                  <a:srgbClr val="001F5F"/>
                </a:solidFill>
                <a:latin typeface="Verdana"/>
                <a:cs typeface="Verdana"/>
              </a:rPr>
              <a:t>.</a:t>
            </a:r>
            <a:endParaRPr sz="2000">
              <a:latin typeface="Verdana"/>
              <a:cs typeface="Verdana"/>
            </a:endParaRPr>
          </a:p>
          <a:p>
            <a:pPr algn="ctr">
              <a:lnSpc>
                <a:spcPct val="100000"/>
              </a:lnSpc>
              <a:spcBef>
                <a:spcPts val="235"/>
              </a:spcBef>
            </a:pPr>
            <a:r>
              <a:rPr sz="3200" spc="-10" dirty="0">
                <a:solidFill>
                  <a:srgbClr val="001F5F"/>
                </a:solidFill>
                <a:latin typeface="Verdana"/>
                <a:cs typeface="Verdana"/>
              </a:rPr>
              <a:t>Fosscomm</a:t>
            </a:r>
            <a:r>
              <a:rPr sz="3200" spc="-50" dirty="0">
                <a:solidFill>
                  <a:srgbClr val="001F5F"/>
                </a:solidFill>
                <a:latin typeface="Verdana"/>
                <a:cs typeface="Verdana"/>
              </a:rPr>
              <a:t> </a:t>
            </a:r>
            <a:r>
              <a:rPr sz="3200" dirty="0">
                <a:solidFill>
                  <a:srgbClr val="001F5F"/>
                </a:solidFill>
                <a:latin typeface="Verdana"/>
                <a:cs typeface="Verdana"/>
              </a:rPr>
              <a:t>2019</a:t>
            </a:r>
            <a:endParaRPr sz="3200">
              <a:latin typeface="Verdana"/>
              <a:cs typeface="Verdana"/>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a:extLst>
              <a:ext uri="{FF2B5EF4-FFF2-40B4-BE49-F238E27FC236}">
                <a16:creationId xmlns:a16="http://schemas.microsoft.com/office/drawing/2014/main" id="{666969BF-6002-40B9-AE07-E201905CF349}"/>
              </a:ext>
            </a:extLst>
          </p:cNvPr>
          <p:cNvSpPr/>
          <p:nvPr/>
        </p:nvSpPr>
        <p:spPr>
          <a:xfrm>
            <a:off x="-12178" y="0"/>
            <a:ext cx="10095978" cy="5816977"/>
          </a:xfrm>
          <a:prstGeom prst="rect">
            <a:avLst/>
          </a:prstGeom>
        </p:spPr>
        <p:txBody>
          <a:bodyPr wrap="square">
            <a:spAutoFit/>
          </a:bodyPr>
          <a:lstStyle/>
          <a:p>
            <a:r>
              <a:rPr lang="el-GR" sz="1200" dirty="0">
                <a:solidFill>
                  <a:srgbClr val="002060"/>
                </a:solidFill>
                <a:latin typeface="Verdana" panose="020B0604030504040204" pitchFamily="34" charset="0"/>
                <a:ea typeface="Verdana" panose="020B0604030504040204" pitchFamily="34" charset="0"/>
              </a:rPr>
              <a:t>Βιβλιογραφία</a:t>
            </a:r>
            <a:endParaRPr lang="en-US" sz="1200" dirty="0">
              <a:solidFill>
                <a:srgbClr val="002060"/>
              </a:solidFill>
              <a:latin typeface="Verdana" panose="020B0604030504040204" pitchFamily="34" charset="0"/>
              <a:ea typeface="Verdana" panose="020B0604030504040204" pitchFamily="34" charset="0"/>
            </a:endParaRPr>
          </a:p>
          <a:p>
            <a:r>
              <a:rPr lang="en-US" sz="1200" b="0" i="0" dirty="0">
                <a:solidFill>
                  <a:srgbClr val="002060"/>
                </a:solidFill>
                <a:effectLst/>
                <a:latin typeface="Verdana" panose="020B0604030504040204" pitchFamily="34" charset="0"/>
                <a:ea typeface="Verdana" panose="020B0604030504040204" pitchFamily="34" charset="0"/>
              </a:rPr>
              <a:t>Archive.org. (2012). </a:t>
            </a:r>
            <a:r>
              <a:rPr lang="en-US" sz="1200" b="0" i="1" dirty="0">
                <a:solidFill>
                  <a:srgbClr val="002060"/>
                </a:solidFill>
                <a:effectLst/>
                <a:latin typeface="Verdana" panose="020B0604030504040204" pitchFamily="34" charset="0"/>
                <a:ea typeface="Verdana" panose="020B0604030504040204" pitchFamily="34" charset="0"/>
              </a:rPr>
              <a:t>ZENODO</a:t>
            </a:r>
            <a:r>
              <a:rPr lang="en-US" sz="1200" b="0" i="0" dirty="0">
                <a:solidFill>
                  <a:srgbClr val="002060"/>
                </a:solidFill>
                <a:effectLst/>
                <a:latin typeface="Verdana" panose="020B0604030504040204" pitchFamily="34" charset="0"/>
                <a:ea typeface="Verdana" panose="020B0604030504040204" pitchFamily="34" charset="0"/>
              </a:rPr>
              <a:t>. [online] Available at: https://web.archive.org/web/20130531095304/http://zenodo.org/ [Accessed 18 Sep. 2019].</a:t>
            </a:r>
          </a:p>
          <a:p>
            <a:r>
              <a:rPr lang="en-US" sz="1200" b="0" i="0" dirty="0" err="1">
                <a:solidFill>
                  <a:srgbClr val="002060"/>
                </a:solidFill>
                <a:effectLst/>
                <a:latin typeface="Verdana" panose="020B0604030504040204" pitchFamily="34" charset="0"/>
                <a:ea typeface="Verdana" panose="020B0604030504040204" pitchFamily="34" charset="0"/>
              </a:rPr>
              <a:t>Bibliothèque</a:t>
            </a:r>
            <a:r>
              <a:rPr lang="en-US" sz="1200" b="0" i="0" dirty="0">
                <a:solidFill>
                  <a:srgbClr val="002060"/>
                </a:solidFill>
                <a:effectLst/>
                <a:latin typeface="Verdana" panose="020B0604030504040204" pitchFamily="34" charset="0"/>
                <a:ea typeface="Verdana" panose="020B0604030504040204" pitchFamily="34" charset="0"/>
              </a:rPr>
              <a:t> de </a:t>
            </a:r>
            <a:r>
              <a:rPr lang="en-US" sz="1200" b="0" i="0" dirty="0" err="1">
                <a:solidFill>
                  <a:srgbClr val="002060"/>
                </a:solidFill>
                <a:effectLst/>
                <a:latin typeface="Verdana" panose="020B0604030504040204" pitchFamily="34" charset="0"/>
                <a:ea typeface="Verdana" panose="020B0604030504040204" pitchFamily="34" charset="0"/>
              </a:rPr>
              <a:t>l’EPFL</a:t>
            </a:r>
            <a:r>
              <a:rPr lang="en-US" sz="1200" b="0" i="0" dirty="0">
                <a:solidFill>
                  <a:srgbClr val="002060"/>
                </a:solidFill>
                <a:effectLst/>
                <a:latin typeface="Verdana" panose="020B0604030504040204" pitchFamily="34" charset="0"/>
                <a:ea typeface="Verdana" panose="020B0604030504040204" pitchFamily="34" charset="0"/>
              </a:rPr>
              <a:t> (2013). </a:t>
            </a:r>
            <a:r>
              <a:rPr lang="en-US" sz="1200" b="0" i="1" dirty="0">
                <a:solidFill>
                  <a:srgbClr val="002060"/>
                </a:solidFill>
                <a:effectLst/>
                <a:latin typeface="Verdana" panose="020B0604030504040204" pitchFamily="34" charset="0"/>
                <a:ea typeface="Verdana" panose="020B0604030504040204" pitchFamily="34" charset="0"/>
              </a:rPr>
              <a:t>ZENODO: a new generation shared workspace</a:t>
            </a:r>
            <a:r>
              <a:rPr lang="en-US" sz="1200" b="0" i="0" dirty="0">
                <a:solidFill>
                  <a:srgbClr val="002060"/>
                </a:solidFill>
                <a:effectLst/>
                <a:latin typeface="Verdana" panose="020B0604030504040204" pitchFamily="34" charset="0"/>
                <a:ea typeface="Verdana" panose="020B0604030504040204" pitchFamily="34" charset="0"/>
              </a:rPr>
              <a:t>. [online] Epfl.ch. Available at: https://actu.epfl.ch/news/zenodo-a-new-generation-shared-workspace/ [Accessed 18 Sep. 2019].</a:t>
            </a:r>
          </a:p>
          <a:p>
            <a:r>
              <a:rPr lang="en-US" sz="1200" b="0" i="0" dirty="0">
                <a:solidFill>
                  <a:srgbClr val="002060"/>
                </a:solidFill>
                <a:effectLst/>
                <a:latin typeface="Verdana" panose="020B0604030504040204" pitchFamily="34" charset="0"/>
                <a:ea typeface="Verdana" panose="020B0604030504040204" pitchFamily="34" charset="0"/>
              </a:rPr>
              <a:t>Center for Plant Biotechnology and Genomics, Universidad </a:t>
            </a:r>
            <a:r>
              <a:rPr lang="en-US" sz="1200" b="0" i="0" dirty="0" err="1">
                <a:solidFill>
                  <a:srgbClr val="002060"/>
                </a:solidFill>
                <a:effectLst/>
                <a:latin typeface="Verdana" panose="020B0604030504040204" pitchFamily="34" charset="0"/>
                <a:ea typeface="Verdana" panose="020B0604030504040204" pitchFamily="34" charset="0"/>
              </a:rPr>
              <a:t>Politécnica</a:t>
            </a:r>
            <a:r>
              <a:rPr lang="en-US" sz="1200" b="0" i="0" dirty="0">
                <a:solidFill>
                  <a:srgbClr val="002060"/>
                </a:solidFill>
                <a:effectLst/>
                <a:latin typeface="Verdana" panose="020B0604030504040204" pitchFamily="34" charset="0"/>
                <a:ea typeface="Verdana" panose="020B0604030504040204" pitchFamily="34" charset="0"/>
              </a:rPr>
              <a:t> de Madrid (2016). </a:t>
            </a:r>
            <a:r>
              <a:rPr lang="en-US" sz="1200" b="0" i="1" dirty="0">
                <a:solidFill>
                  <a:srgbClr val="002060"/>
                </a:solidFill>
                <a:effectLst/>
                <a:latin typeface="Verdana" panose="020B0604030504040204" pitchFamily="34" charset="0"/>
                <a:ea typeface="Verdana" panose="020B0604030504040204" pitchFamily="34" charset="0"/>
              </a:rPr>
              <a:t>The FAIR Guiding Principles for scientific data management and stewardship</a:t>
            </a:r>
            <a:r>
              <a:rPr lang="en-US" sz="1200" b="0" i="0" dirty="0">
                <a:solidFill>
                  <a:srgbClr val="002060"/>
                </a:solidFill>
                <a:effectLst/>
                <a:latin typeface="Verdana" panose="020B0604030504040204" pitchFamily="34" charset="0"/>
                <a:ea typeface="Verdana" panose="020B0604030504040204" pitchFamily="34" charset="0"/>
              </a:rPr>
              <a:t>. [online] Scientific Data. Available at: https://www.nature.com/articles/sdata201618 [Accessed 20 Sep. 2019].</a:t>
            </a:r>
          </a:p>
          <a:p>
            <a:r>
              <a:rPr lang="en-US" sz="1200" b="0" i="0" dirty="0">
                <a:solidFill>
                  <a:srgbClr val="002060"/>
                </a:solidFill>
                <a:effectLst/>
                <a:latin typeface="Verdana" panose="020B0604030504040204" pitchFamily="34" charset="0"/>
                <a:ea typeface="Verdana" panose="020B0604030504040204" pitchFamily="34" charset="0"/>
              </a:rPr>
              <a:t>Figshare.com. (2019). </a:t>
            </a:r>
            <a:r>
              <a:rPr lang="en-US" sz="1200" b="0" i="1" dirty="0" err="1">
                <a:solidFill>
                  <a:srgbClr val="002060"/>
                </a:solidFill>
                <a:effectLst/>
                <a:latin typeface="Verdana" panose="020B0604030504040204" pitchFamily="34" charset="0"/>
                <a:ea typeface="Verdana" panose="020B0604030504040204" pitchFamily="34" charset="0"/>
              </a:rPr>
              <a:t>Zenodo</a:t>
            </a:r>
            <a:r>
              <a:rPr lang="en-US" sz="1200" b="0" i="1" dirty="0">
                <a:solidFill>
                  <a:srgbClr val="002060"/>
                </a:solidFill>
                <a:effectLst/>
                <a:latin typeface="Verdana" panose="020B0604030504040204" pitchFamily="34" charset="0"/>
                <a:ea typeface="Verdana" panose="020B0604030504040204" pitchFamily="34" charset="0"/>
              </a:rPr>
              <a:t> data repository</a:t>
            </a:r>
            <a:r>
              <a:rPr lang="en-US" sz="1200" b="0" i="0" dirty="0">
                <a:solidFill>
                  <a:srgbClr val="002060"/>
                </a:solidFill>
                <a:effectLst/>
                <a:latin typeface="Verdana" panose="020B0604030504040204" pitchFamily="34" charset="0"/>
                <a:ea typeface="Verdana" panose="020B0604030504040204" pitchFamily="34" charset="0"/>
              </a:rPr>
              <a:t>. [online] Available at: https://zenodo.figshare.com/ [Accessed 18 Sep. 2019].</a:t>
            </a:r>
          </a:p>
          <a:p>
            <a:r>
              <a:rPr lang="en-US" sz="1200" b="0" i="0" dirty="0">
                <a:solidFill>
                  <a:srgbClr val="002060"/>
                </a:solidFill>
                <a:effectLst/>
                <a:latin typeface="Verdana" panose="020B0604030504040204" pitchFamily="34" charset="0"/>
                <a:ea typeface="Verdana" panose="020B0604030504040204" pitchFamily="34" charset="0"/>
              </a:rPr>
              <a:t>Generation R. (2018). </a:t>
            </a:r>
            <a:r>
              <a:rPr lang="en-US" sz="1200" b="0" i="1" dirty="0">
                <a:solidFill>
                  <a:srgbClr val="002060"/>
                </a:solidFill>
                <a:effectLst/>
                <a:latin typeface="Verdana" panose="020B0604030504040204" pitchFamily="34" charset="0"/>
                <a:ea typeface="Verdana" panose="020B0604030504040204" pitchFamily="34" charset="0"/>
              </a:rPr>
              <a:t>Make Your Code Citable Using GitHub and </a:t>
            </a:r>
            <a:r>
              <a:rPr lang="en-US" sz="1200" b="0" i="1" dirty="0" err="1">
                <a:solidFill>
                  <a:srgbClr val="002060"/>
                </a:solidFill>
                <a:effectLst/>
                <a:latin typeface="Verdana" panose="020B0604030504040204" pitchFamily="34" charset="0"/>
                <a:ea typeface="Verdana" panose="020B0604030504040204" pitchFamily="34" charset="0"/>
              </a:rPr>
              <a:t>Zenodo</a:t>
            </a:r>
            <a:r>
              <a:rPr lang="en-US" sz="1200" b="0" i="1" dirty="0">
                <a:solidFill>
                  <a:srgbClr val="002060"/>
                </a:solidFill>
                <a:effectLst/>
                <a:latin typeface="Verdana" panose="020B0604030504040204" pitchFamily="34" charset="0"/>
                <a:ea typeface="Verdana" panose="020B0604030504040204" pitchFamily="34" charset="0"/>
              </a:rPr>
              <a:t>: A How-to Guide</a:t>
            </a:r>
            <a:r>
              <a:rPr lang="en-US" sz="1200" b="0" i="0" dirty="0">
                <a:solidFill>
                  <a:srgbClr val="002060"/>
                </a:solidFill>
                <a:effectLst/>
                <a:latin typeface="Verdana" panose="020B0604030504040204" pitchFamily="34" charset="0"/>
                <a:ea typeface="Verdana" panose="020B0604030504040204" pitchFamily="34" charset="0"/>
              </a:rPr>
              <a:t>. [online] Available at: https://genr.eu/wp/cite/ [Accessed 18 Sep. 2019].</a:t>
            </a:r>
          </a:p>
          <a:p>
            <a:r>
              <a:rPr lang="en-US" sz="1200" b="0" i="0" dirty="0">
                <a:solidFill>
                  <a:srgbClr val="002060"/>
                </a:solidFill>
                <a:effectLst/>
                <a:latin typeface="Verdana" panose="020B0604030504040204" pitchFamily="34" charset="0"/>
                <a:ea typeface="Verdana" panose="020B0604030504040204" pitchFamily="34" charset="0"/>
              </a:rPr>
              <a:t>GitLab. (2018). </a:t>
            </a:r>
            <a:r>
              <a:rPr lang="en-US" sz="1200" b="0" i="1" dirty="0">
                <a:solidFill>
                  <a:srgbClr val="002060"/>
                </a:solidFill>
                <a:effectLst/>
                <a:latin typeface="Verdana" panose="020B0604030504040204" pitchFamily="34" charset="0"/>
                <a:ea typeface="Verdana" panose="020B0604030504040204" pitchFamily="34" charset="0"/>
              </a:rPr>
              <a:t>Ability to send snapshots of repos to </a:t>
            </a:r>
            <a:r>
              <a:rPr lang="en-US" sz="1200" b="0" i="1" dirty="0" err="1">
                <a:solidFill>
                  <a:srgbClr val="002060"/>
                </a:solidFill>
                <a:effectLst/>
                <a:latin typeface="Verdana" panose="020B0604030504040204" pitchFamily="34" charset="0"/>
                <a:ea typeface="Verdana" panose="020B0604030504040204" pitchFamily="34" charset="0"/>
              </a:rPr>
              <a:t>Zenodo</a:t>
            </a:r>
            <a:r>
              <a:rPr lang="en-US" sz="1200" b="0" i="1" dirty="0">
                <a:solidFill>
                  <a:srgbClr val="002060"/>
                </a:solidFill>
                <a:effectLst/>
                <a:latin typeface="Verdana" panose="020B0604030504040204" pitchFamily="34" charset="0"/>
                <a:ea typeface="Verdana" panose="020B0604030504040204" pitchFamily="34" charset="0"/>
              </a:rPr>
              <a:t> (#54858) · Issues · GitLab.org / GitLab FOSS</a:t>
            </a:r>
            <a:r>
              <a:rPr lang="en-US" sz="1200" b="0" i="0" dirty="0">
                <a:solidFill>
                  <a:srgbClr val="002060"/>
                </a:solidFill>
                <a:effectLst/>
                <a:latin typeface="Verdana" panose="020B0604030504040204" pitchFamily="34" charset="0"/>
                <a:ea typeface="Verdana" panose="020B0604030504040204" pitchFamily="34" charset="0"/>
              </a:rPr>
              <a:t>. [online] Available at: https://gitlab.com/gitlab-org/gitlab-foss/issues/54858 [Accessed 18 Sep. 2019].</a:t>
            </a:r>
          </a:p>
          <a:p>
            <a:r>
              <a:rPr lang="en-US" sz="1200" b="0" i="0" dirty="0">
                <a:solidFill>
                  <a:srgbClr val="002060"/>
                </a:solidFill>
                <a:effectLst/>
                <a:latin typeface="Verdana" panose="020B0604030504040204" pitchFamily="34" charset="0"/>
                <a:ea typeface="Verdana" panose="020B0604030504040204" pitchFamily="34" charset="0"/>
              </a:rPr>
              <a:t>Inveniosoftware.org. (2019). </a:t>
            </a:r>
            <a:r>
              <a:rPr lang="en-US" sz="1200" b="0" i="1" dirty="0" err="1">
                <a:solidFill>
                  <a:srgbClr val="002060"/>
                </a:solidFill>
                <a:effectLst/>
                <a:latin typeface="Verdana" panose="020B0604030504040204" pitchFamily="34" charset="0"/>
                <a:ea typeface="Verdana" panose="020B0604030504040204" pitchFamily="34" charset="0"/>
              </a:rPr>
              <a:t>InvenioRDM</a:t>
            </a:r>
            <a:r>
              <a:rPr lang="en-US" sz="1200" b="0" i="1" dirty="0">
                <a:solidFill>
                  <a:srgbClr val="002060"/>
                </a:solidFill>
                <a:effectLst/>
                <a:latin typeface="Verdana" panose="020B0604030504040204" pitchFamily="34" charset="0"/>
                <a:ea typeface="Verdana" panose="020B0604030504040204" pitchFamily="34" charset="0"/>
              </a:rPr>
              <a:t>: a turn-key open source research data management platform — inveniosoftware.org</a:t>
            </a:r>
            <a:r>
              <a:rPr lang="en-US" sz="1200" b="0" i="0" dirty="0">
                <a:solidFill>
                  <a:srgbClr val="002060"/>
                </a:solidFill>
                <a:effectLst/>
                <a:latin typeface="Verdana" panose="020B0604030504040204" pitchFamily="34" charset="0"/>
                <a:ea typeface="Verdana" panose="020B0604030504040204" pitchFamily="34" charset="0"/>
              </a:rPr>
              <a:t>. [online] Available at: https://inveniosoftware.org/blog/2019-04-29-rdm/ [Accessed 18 Sep. 2019].</a:t>
            </a:r>
          </a:p>
          <a:p>
            <a:r>
              <a:rPr lang="en-US" sz="1200" b="0" i="0" dirty="0">
                <a:solidFill>
                  <a:srgbClr val="002060"/>
                </a:solidFill>
                <a:effectLst/>
                <a:latin typeface="Verdana" panose="020B0604030504040204" pitchFamily="34" charset="0"/>
                <a:ea typeface="Verdana" panose="020B0604030504040204" pitchFamily="34" charset="0"/>
              </a:rPr>
              <a:t>Open Science Monitoring Impact Case Study -</a:t>
            </a:r>
            <a:r>
              <a:rPr lang="en-US" sz="1200" b="0" i="0" dirty="0" err="1">
                <a:solidFill>
                  <a:srgbClr val="002060"/>
                </a:solidFill>
                <a:effectLst/>
                <a:latin typeface="Verdana" panose="020B0604030504040204" pitchFamily="34" charset="0"/>
                <a:ea typeface="Verdana" panose="020B0604030504040204" pitchFamily="34" charset="0"/>
              </a:rPr>
              <a:t>Zenodo</a:t>
            </a:r>
            <a:r>
              <a:rPr lang="en-US" sz="1200" b="0" i="0" dirty="0">
                <a:solidFill>
                  <a:srgbClr val="002060"/>
                </a:solidFill>
                <a:effectLst/>
                <a:latin typeface="Verdana" panose="020B0604030504040204" pitchFamily="34" charset="0"/>
                <a:ea typeface="Verdana" panose="020B0604030504040204" pitchFamily="34" charset="0"/>
              </a:rPr>
              <a:t>. (2017). [online] Available at: https://ec.europa.eu/research/openscience/pdf/monitor/zenodo_case_study.pdf [Accessed 19 Sep. 2019].</a:t>
            </a:r>
          </a:p>
          <a:p>
            <a:r>
              <a:rPr lang="en-US" sz="1200" b="0" i="0" dirty="0" err="1">
                <a:solidFill>
                  <a:srgbClr val="002060"/>
                </a:solidFill>
                <a:effectLst/>
                <a:latin typeface="Verdana" panose="020B0604030504040204" pitchFamily="34" charset="0"/>
                <a:ea typeface="Verdana" panose="020B0604030504040204" pitchFamily="34" charset="0"/>
              </a:rPr>
              <a:t>Papadopoulou</a:t>
            </a:r>
            <a:r>
              <a:rPr lang="en-US" sz="1200" b="0" i="0" dirty="0">
                <a:solidFill>
                  <a:srgbClr val="002060"/>
                </a:solidFill>
                <a:effectLst/>
                <a:latin typeface="Verdana" panose="020B0604030504040204" pitchFamily="34" charset="0"/>
                <a:ea typeface="Verdana" panose="020B0604030504040204" pitchFamily="34" charset="0"/>
              </a:rPr>
              <a:t>, E. (2019). </a:t>
            </a:r>
            <a:r>
              <a:rPr lang="en-US" sz="1200" b="0" i="1" dirty="0">
                <a:solidFill>
                  <a:srgbClr val="002060"/>
                </a:solidFill>
                <a:effectLst/>
                <a:latin typeface="Verdana" panose="020B0604030504040204" pitchFamily="34" charset="0"/>
                <a:ea typeface="Verdana" panose="020B0604030504040204" pitchFamily="34" charset="0"/>
              </a:rPr>
              <a:t>2020 - the year of Open Science in Greece?</a:t>
            </a:r>
            <a:r>
              <a:rPr lang="en-US" sz="1200" b="0" i="0" dirty="0">
                <a:solidFill>
                  <a:srgbClr val="002060"/>
                </a:solidFill>
                <a:effectLst/>
                <a:latin typeface="Verdana" panose="020B0604030504040204" pitchFamily="34" charset="0"/>
                <a:ea typeface="Verdana" panose="020B0604030504040204" pitchFamily="34" charset="0"/>
              </a:rPr>
              <a:t> [online] Openaire.eu. Available at: https://www.openaire.eu/blogs/2020-the-year-of-open-science-in-greece [Accessed 21 Sep. 2019].</a:t>
            </a:r>
          </a:p>
          <a:p>
            <a:r>
              <a:rPr lang="en-US" sz="1200" b="0" i="0" dirty="0" err="1">
                <a:solidFill>
                  <a:srgbClr val="002060"/>
                </a:solidFill>
                <a:effectLst/>
                <a:latin typeface="Verdana" panose="020B0604030504040204" pitchFamily="34" charset="0"/>
                <a:ea typeface="Verdana" panose="020B0604030504040204" pitchFamily="34" charset="0"/>
              </a:rPr>
              <a:t>PyPI</a:t>
            </a:r>
            <a:r>
              <a:rPr lang="en-US" sz="1200" b="0" i="0" dirty="0">
                <a:solidFill>
                  <a:srgbClr val="002060"/>
                </a:solidFill>
                <a:effectLst/>
                <a:latin typeface="Verdana" panose="020B0604030504040204" pitchFamily="34" charset="0"/>
                <a:ea typeface="Verdana" panose="020B0604030504040204" pitchFamily="34" charset="0"/>
              </a:rPr>
              <a:t>. (2016). </a:t>
            </a:r>
            <a:r>
              <a:rPr lang="en-US" sz="1200" b="0" i="1" dirty="0" err="1">
                <a:solidFill>
                  <a:srgbClr val="002060"/>
                </a:solidFill>
                <a:effectLst/>
                <a:latin typeface="Verdana" panose="020B0604030504040204" pitchFamily="34" charset="0"/>
                <a:ea typeface="Verdana" panose="020B0604030504040204" pitchFamily="34" charset="0"/>
              </a:rPr>
              <a:t>zenodo</a:t>
            </a:r>
            <a:r>
              <a:rPr lang="en-US" sz="1200" b="0" i="0" dirty="0">
                <a:solidFill>
                  <a:srgbClr val="002060"/>
                </a:solidFill>
                <a:effectLst/>
                <a:latin typeface="Verdana" panose="020B0604030504040204" pitchFamily="34" charset="0"/>
                <a:ea typeface="Verdana" panose="020B0604030504040204" pitchFamily="34" charset="0"/>
              </a:rPr>
              <a:t>. [online] Available at: https://pypi.org/project/zenodo/ [Accessed 18 Sep. 2019].</a:t>
            </a:r>
          </a:p>
          <a:p>
            <a:r>
              <a:rPr lang="en-US" sz="1200" b="0" i="0" dirty="0">
                <a:solidFill>
                  <a:srgbClr val="002060"/>
                </a:solidFill>
                <a:effectLst/>
                <a:latin typeface="Verdana" panose="020B0604030504040204" pitchFamily="34" charset="0"/>
                <a:ea typeface="Verdana" panose="020B0604030504040204" pitchFamily="34" charset="0"/>
              </a:rPr>
              <a:t>Pythonhosted.org. (2015). </a:t>
            </a:r>
            <a:r>
              <a:rPr lang="en-US" sz="1200" b="0" i="1" dirty="0" err="1">
                <a:solidFill>
                  <a:srgbClr val="002060"/>
                </a:solidFill>
                <a:effectLst/>
                <a:latin typeface="Verdana" panose="020B0604030504040204" pitchFamily="34" charset="0"/>
                <a:ea typeface="Verdana" panose="020B0604030504040204" pitchFamily="34" charset="0"/>
              </a:rPr>
              <a:t>Zenodo</a:t>
            </a:r>
            <a:r>
              <a:rPr lang="en-US" sz="1200" b="0" i="1" dirty="0">
                <a:solidFill>
                  <a:srgbClr val="002060"/>
                </a:solidFill>
                <a:effectLst/>
                <a:latin typeface="Verdana" panose="020B0604030504040204" pitchFamily="34" charset="0"/>
                <a:ea typeface="Verdana" panose="020B0604030504040204" pitchFamily="34" charset="0"/>
              </a:rPr>
              <a:t> - Research. Shared. — </a:t>
            </a:r>
            <a:r>
              <a:rPr lang="en-US" sz="1200" b="0" i="1" dirty="0" err="1">
                <a:solidFill>
                  <a:srgbClr val="002060"/>
                </a:solidFill>
                <a:effectLst/>
                <a:latin typeface="Verdana" panose="020B0604030504040204" pitchFamily="34" charset="0"/>
                <a:ea typeface="Verdana" panose="020B0604030504040204" pitchFamily="34" charset="0"/>
              </a:rPr>
              <a:t>Zenodo</a:t>
            </a:r>
            <a:r>
              <a:rPr lang="en-US" sz="1200" b="0" i="1" dirty="0">
                <a:solidFill>
                  <a:srgbClr val="002060"/>
                </a:solidFill>
                <a:effectLst/>
                <a:latin typeface="Verdana" panose="020B0604030504040204" pitchFamily="34" charset="0"/>
                <a:ea typeface="Verdana" panose="020B0604030504040204" pitchFamily="34" charset="0"/>
              </a:rPr>
              <a:t> 3.0.0.dev20150000 documentation</a:t>
            </a:r>
            <a:r>
              <a:rPr lang="en-US" sz="1200" b="0" i="0" dirty="0">
                <a:solidFill>
                  <a:srgbClr val="002060"/>
                </a:solidFill>
                <a:effectLst/>
                <a:latin typeface="Verdana" panose="020B0604030504040204" pitchFamily="34" charset="0"/>
                <a:ea typeface="Verdana" panose="020B0604030504040204" pitchFamily="34" charset="0"/>
              </a:rPr>
              <a:t>. [online] Available at: https://pythonhosted.org/zenodo/ [Accessed 18 Sep. 2019].</a:t>
            </a:r>
          </a:p>
          <a:p>
            <a:r>
              <a:rPr lang="en-US" sz="1200" b="0" i="0" dirty="0">
                <a:solidFill>
                  <a:srgbClr val="002060"/>
                </a:solidFill>
                <a:effectLst/>
                <a:latin typeface="Verdana" panose="020B0604030504040204" pitchFamily="34" charset="0"/>
                <a:ea typeface="Verdana" panose="020B0604030504040204" pitchFamily="34" charset="0"/>
              </a:rPr>
              <a:t>Readthedocs.org. (2019). </a:t>
            </a:r>
            <a:r>
              <a:rPr lang="en-US" sz="1200" b="0" i="1" dirty="0">
                <a:solidFill>
                  <a:srgbClr val="002060"/>
                </a:solidFill>
                <a:effectLst/>
                <a:latin typeface="Verdana" panose="020B0604030504040204" pitchFamily="34" charset="0"/>
                <a:ea typeface="Verdana" panose="020B0604030504040204" pitchFamily="34" charset="0"/>
              </a:rPr>
              <a:t>Versions  | Read the Docs</a:t>
            </a:r>
            <a:r>
              <a:rPr lang="en-US" sz="1200" b="0" i="0" dirty="0">
                <a:solidFill>
                  <a:srgbClr val="002060"/>
                </a:solidFill>
                <a:effectLst/>
                <a:latin typeface="Verdana" panose="020B0604030504040204" pitchFamily="34" charset="0"/>
                <a:ea typeface="Verdana" panose="020B0604030504040204" pitchFamily="34" charset="0"/>
              </a:rPr>
              <a:t>. [online] Available at: https://readthedocs.org/projects/zenodo/versions/ [Accessed 18 Sep. 2019].</a:t>
            </a:r>
          </a:p>
          <a:p>
            <a:r>
              <a:rPr lang="en-US" sz="1200" b="0" i="0" dirty="0">
                <a:solidFill>
                  <a:srgbClr val="002060"/>
                </a:solidFill>
                <a:effectLst/>
                <a:latin typeface="Verdana" panose="020B0604030504040204" pitchFamily="34" charset="0"/>
                <a:ea typeface="Verdana" panose="020B0604030504040204" pitchFamily="34" charset="0"/>
              </a:rPr>
              <a:t>Simmons.edu. (2009). </a:t>
            </a:r>
            <a:r>
              <a:rPr lang="en-US" sz="1200" b="0" i="1" dirty="0">
                <a:solidFill>
                  <a:srgbClr val="002060"/>
                </a:solidFill>
                <a:effectLst/>
                <a:latin typeface="Verdana" panose="020B0604030504040204" pitchFamily="34" charset="0"/>
                <a:ea typeface="Verdana" panose="020B0604030504040204" pitchFamily="34" charset="0"/>
              </a:rPr>
              <a:t>Free and open-source repository software - Open Access Directory</a:t>
            </a:r>
            <a:r>
              <a:rPr lang="en-US" sz="1200" b="0" i="0" dirty="0">
                <a:solidFill>
                  <a:srgbClr val="002060"/>
                </a:solidFill>
                <a:effectLst/>
                <a:latin typeface="Verdana" panose="020B0604030504040204" pitchFamily="34" charset="0"/>
                <a:ea typeface="Verdana" panose="020B0604030504040204" pitchFamily="34" charset="0"/>
              </a:rPr>
              <a:t>. [online] Available at: http://oad.simmons.edu/oadwiki/Free_and_open-source_repository_software [Accessed 20 Sep. 2019].</a:t>
            </a:r>
          </a:p>
          <a:p>
            <a:r>
              <a:rPr lang="en-US" sz="1200" b="0" i="0" dirty="0" err="1">
                <a:solidFill>
                  <a:srgbClr val="002060"/>
                </a:solidFill>
                <a:effectLst/>
                <a:latin typeface="Verdana" panose="020B0604030504040204" pitchFamily="34" charset="0"/>
                <a:ea typeface="Verdana" panose="020B0604030504040204" pitchFamily="34" charset="0"/>
              </a:rPr>
              <a:t>ThemeGrill</a:t>
            </a:r>
            <a:r>
              <a:rPr lang="en-US" sz="1200" b="0" i="0" dirty="0">
                <a:solidFill>
                  <a:srgbClr val="002060"/>
                </a:solidFill>
                <a:effectLst/>
                <a:latin typeface="Verdana" panose="020B0604030504040204" pitchFamily="34" charset="0"/>
                <a:ea typeface="Verdana" panose="020B0604030504040204" pitchFamily="34" charset="0"/>
              </a:rPr>
              <a:t> (2019). </a:t>
            </a:r>
            <a:r>
              <a:rPr lang="en-US" sz="1200" b="0" i="1" dirty="0">
                <a:solidFill>
                  <a:srgbClr val="002060"/>
                </a:solidFill>
                <a:effectLst/>
                <a:latin typeface="Verdana" panose="020B0604030504040204" pitchFamily="34" charset="0"/>
                <a:ea typeface="Verdana" panose="020B0604030504040204" pitchFamily="34" charset="0"/>
              </a:rPr>
              <a:t>How to upload your scientific software code to GitHub and get a DOI from </a:t>
            </a:r>
            <a:r>
              <a:rPr lang="en-US" sz="1200" b="0" i="1" dirty="0" err="1">
                <a:solidFill>
                  <a:srgbClr val="002060"/>
                </a:solidFill>
                <a:effectLst/>
                <a:latin typeface="Verdana" panose="020B0604030504040204" pitchFamily="34" charset="0"/>
                <a:ea typeface="Verdana" panose="020B0604030504040204" pitchFamily="34" charset="0"/>
              </a:rPr>
              <a:t>Zenodo</a:t>
            </a:r>
            <a:r>
              <a:rPr lang="en-US" sz="1200" b="0" i="1" dirty="0">
                <a:solidFill>
                  <a:srgbClr val="002060"/>
                </a:solidFill>
                <a:effectLst/>
                <a:latin typeface="Verdana" panose="020B0604030504040204" pitchFamily="34" charset="0"/>
                <a:ea typeface="Verdana" panose="020B0604030504040204" pitchFamily="34" charset="0"/>
              </a:rPr>
              <a:t> – </a:t>
            </a:r>
            <a:r>
              <a:rPr lang="en-US" sz="1200" b="0" i="1" dirty="0" err="1">
                <a:solidFill>
                  <a:srgbClr val="002060"/>
                </a:solidFill>
                <a:effectLst/>
                <a:latin typeface="Verdana" panose="020B0604030504040204" pitchFamily="34" charset="0"/>
                <a:ea typeface="Verdana" panose="020B0604030504040204" pitchFamily="34" charset="0"/>
              </a:rPr>
              <a:t>Pandelis</a:t>
            </a:r>
            <a:r>
              <a:rPr lang="en-US" sz="1200" b="0" i="1" dirty="0">
                <a:solidFill>
                  <a:srgbClr val="002060"/>
                </a:solidFill>
                <a:effectLst/>
                <a:latin typeface="Verdana" panose="020B0604030504040204" pitchFamily="34" charset="0"/>
                <a:ea typeface="Verdana" panose="020B0604030504040204" pitchFamily="34" charset="0"/>
              </a:rPr>
              <a:t> </a:t>
            </a:r>
            <a:r>
              <a:rPr lang="en-US" sz="1200" b="0" i="1" dirty="0" err="1">
                <a:solidFill>
                  <a:srgbClr val="002060"/>
                </a:solidFill>
                <a:effectLst/>
                <a:latin typeface="Verdana" panose="020B0604030504040204" pitchFamily="34" charset="0"/>
                <a:ea typeface="Verdana" panose="020B0604030504040204" pitchFamily="34" charset="0"/>
              </a:rPr>
              <a:t>Perakakis</a:t>
            </a:r>
            <a:r>
              <a:rPr lang="en-US" sz="1200" b="0" i="0" dirty="0">
                <a:solidFill>
                  <a:srgbClr val="002060"/>
                </a:solidFill>
                <a:effectLst/>
                <a:latin typeface="Verdana" panose="020B0604030504040204" pitchFamily="34" charset="0"/>
                <a:ea typeface="Verdana" panose="020B0604030504040204" pitchFamily="34" charset="0"/>
              </a:rPr>
              <a:t>. [online] Pandelisperakakis.info. Available at: https://pandelisperakakis.info/2019/04/14/how-to-upload-your-scientific-software-code-to-github-and-get-a-doi-from-zenodo/ [Accessed 18 Sep. 2019].</a:t>
            </a:r>
          </a:p>
          <a:p>
            <a:r>
              <a:rPr lang="en-US" sz="1200" b="0" i="0" dirty="0" err="1">
                <a:solidFill>
                  <a:srgbClr val="002060"/>
                </a:solidFill>
                <a:effectLst/>
                <a:latin typeface="Verdana" panose="020B0604030504040204" pitchFamily="34" charset="0"/>
                <a:ea typeface="Verdana" panose="020B0604030504040204" pitchFamily="34" charset="0"/>
              </a:rPr>
              <a:t>zenodo</a:t>
            </a:r>
            <a:r>
              <a:rPr lang="en-US" sz="1200" b="0" i="0" dirty="0">
                <a:solidFill>
                  <a:srgbClr val="002060"/>
                </a:solidFill>
                <a:effectLst/>
                <a:latin typeface="Verdana" panose="020B0604030504040204" pitchFamily="34" charset="0"/>
                <a:ea typeface="Verdana" panose="020B0604030504040204" pitchFamily="34" charset="0"/>
              </a:rPr>
              <a:t> (2019). </a:t>
            </a:r>
            <a:r>
              <a:rPr lang="en-US" sz="1200" b="0" i="1" dirty="0" err="1">
                <a:solidFill>
                  <a:srgbClr val="002060"/>
                </a:solidFill>
                <a:effectLst/>
                <a:latin typeface="Verdana" panose="020B0604030504040204" pitchFamily="34" charset="0"/>
                <a:ea typeface="Verdana" panose="020B0604030504040204" pitchFamily="34" charset="0"/>
              </a:rPr>
              <a:t>zenodo</a:t>
            </a:r>
            <a:r>
              <a:rPr lang="en-US" sz="1200" b="0" i="1" dirty="0">
                <a:solidFill>
                  <a:srgbClr val="002060"/>
                </a:solidFill>
                <a:effectLst/>
                <a:latin typeface="Verdana" panose="020B0604030504040204" pitchFamily="34" charset="0"/>
                <a:ea typeface="Verdana" panose="020B0604030504040204" pitchFamily="34" charset="0"/>
              </a:rPr>
              <a:t>/</a:t>
            </a:r>
            <a:r>
              <a:rPr lang="en-US" sz="1200" b="0" i="1" dirty="0" err="1">
                <a:solidFill>
                  <a:srgbClr val="002060"/>
                </a:solidFill>
                <a:effectLst/>
                <a:latin typeface="Verdana" panose="020B0604030504040204" pitchFamily="34" charset="0"/>
                <a:ea typeface="Verdana" panose="020B0604030504040204" pitchFamily="34" charset="0"/>
              </a:rPr>
              <a:t>zenodo</a:t>
            </a:r>
            <a:r>
              <a:rPr lang="en-US" sz="1200" b="0" i="0" dirty="0">
                <a:solidFill>
                  <a:srgbClr val="002060"/>
                </a:solidFill>
                <a:effectLst/>
                <a:latin typeface="Verdana" panose="020B0604030504040204" pitchFamily="34" charset="0"/>
                <a:ea typeface="Verdana" panose="020B0604030504040204" pitchFamily="34" charset="0"/>
              </a:rPr>
              <a:t>. [online] GitHub. Available at: https://github.com/zenodo/zenodo [Accessed 19 Sep. 2019].</a:t>
            </a:r>
          </a:p>
          <a:p>
            <a:r>
              <a:rPr lang="en-US" sz="1200" b="0" i="0" dirty="0">
                <a:solidFill>
                  <a:srgbClr val="000000"/>
                </a:solidFill>
                <a:effectLst/>
                <a:latin typeface="Times New Roman" panose="02020603050405020304" pitchFamily="18" charset="0"/>
              </a:rPr>
              <a:t>‌</a:t>
            </a:r>
          </a:p>
        </p:txBody>
      </p:sp>
      <p:sp>
        <p:nvSpPr>
          <p:cNvPr id="3" name="Θέση αριθμού διαφάνειας 2">
            <a:extLst>
              <a:ext uri="{FF2B5EF4-FFF2-40B4-BE49-F238E27FC236}">
                <a16:creationId xmlns:a16="http://schemas.microsoft.com/office/drawing/2014/main" id="{28D10460-52B2-4B12-B8C3-28878C41D662}"/>
              </a:ext>
            </a:extLst>
          </p:cNvPr>
          <p:cNvSpPr>
            <a:spLocks noGrp="1"/>
          </p:cNvSpPr>
          <p:nvPr>
            <p:ph type="sldNum" sz="quarter" idx="7"/>
          </p:nvPr>
        </p:nvSpPr>
        <p:spPr/>
        <p:txBody>
          <a:bodyPr/>
          <a:lstStyle/>
          <a:p>
            <a:pPr marL="25400">
              <a:lnSpc>
                <a:spcPts val="1630"/>
              </a:lnSpc>
            </a:pPr>
            <a:fld id="{81D60167-4931-47E6-BA6A-407CBD079E47}" type="slidenum">
              <a:rPr lang="el-GR" smtClean="0"/>
              <a:t>81</a:t>
            </a:fld>
            <a:endParaRPr lang="el-GR" dirty="0"/>
          </a:p>
        </p:txBody>
      </p:sp>
    </p:spTree>
    <p:extLst>
      <p:ext uri="{BB962C8B-B14F-4D97-AF65-F5344CB8AC3E}">
        <p14:creationId xmlns:p14="http://schemas.microsoft.com/office/powerpoint/2010/main" val="11099851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7320" y="93039"/>
            <a:ext cx="9784715" cy="1002665"/>
          </a:xfrm>
          <a:prstGeom prst="rect">
            <a:avLst/>
          </a:prstGeom>
        </p:spPr>
        <p:txBody>
          <a:bodyPr vert="horz" wrap="square" lIns="0" tIns="13335" rIns="0" bIns="0" rtlCol="0">
            <a:spAutoFit/>
          </a:bodyPr>
          <a:lstStyle/>
          <a:p>
            <a:pPr marL="12700" marR="5080" indent="184150">
              <a:lnSpc>
                <a:spcPct val="100000"/>
              </a:lnSpc>
              <a:spcBef>
                <a:spcPts val="105"/>
              </a:spcBef>
            </a:pPr>
            <a:r>
              <a:rPr sz="3200" dirty="0"/>
              <a:t>Στο </a:t>
            </a:r>
            <a:r>
              <a:rPr sz="3200" spc="-10" dirty="0"/>
              <a:t>Invenio </a:t>
            </a:r>
            <a:r>
              <a:rPr sz="3200" spc="-5" dirty="0"/>
              <a:t>βασίζεται </a:t>
            </a:r>
            <a:r>
              <a:rPr sz="3200" dirty="0"/>
              <a:t>επίσης και η Ψηφιοθήκη  </a:t>
            </a:r>
            <a:r>
              <a:rPr sz="3200" spc="-5" dirty="0"/>
              <a:t>του </a:t>
            </a:r>
            <a:r>
              <a:rPr sz="3200" dirty="0"/>
              <a:t>Αριστοτελείου </a:t>
            </a:r>
            <a:r>
              <a:rPr sz="3200" spc="-5" dirty="0"/>
              <a:t>Πανεπιστημίου</a:t>
            </a:r>
            <a:r>
              <a:rPr sz="3200" spc="-55" dirty="0"/>
              <a:t> </a:t>
            </a:r>
            <a:r>
              <a:rPr sz="3200" spc="-5" dirty="0"/>
              <a:t>Θεσσαλονίκης</a:t>
            </a:r>
            <a:endParaRPr sz="3200"/>
          </a:p>
        </p:txBody>
      </p:sp>
      <p:sp>
        <p:nvSpPr>
          <p:cNvPr id="3" name="object 3"/>
          <p:cNvSpPr/>
          <p:nvPr/>
        </p:nvSpPr>
        <p:spPr>
          <a:xfrm>
            <a:off x="1303019" y="1271015"/>
            <a:ext cx="7098792" cy="3471672"/>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1229360" y="4839106"/>
            <a:ext cx="2987675" cy="299720"/>
          </a:xfrm>
          <a:prstGeom prst="rect">
            <a:avLst/>
          </a:prstGeom>
        </p:spPr>
        <p:txBody>
          <a:bodyPr vert="horz" wrap="square" lIns="0" tIns="12700" rIns="0" bIns="0" rtlCol="0">
            <a:spAutoFit/>
          </a:bodyPr>
          <a:lstStyle/>
          <a:p>
            <a:pPr marL="12700">
              <a:lnSpc>
                <a:spcPct val="100000"/>
              </a:lnSpc>
              <a:spcBef>
                <a:spcPts val="100"/>
              </a:spcBef>
            </a:pPr>
            <a:r>
              <a:rPr sz="1800" spc="-5" dirty="0">
                <a:solidFill>
                  <a:srgbClr val="001F5F"/>
                </a:solidFill>
                <a:latin typeface="Arial"/>
                <a:cs typeface="Arial"/>
              </a:rPr>
              <a:t>Πηγή:</a:t>
            </a:r>
            <a:r>
              <a:rPr sz="1800" spc="-45" dirty="0">
                <a:solidFill>
                  <a:srgbClr val="001F5F"/>
                </a:solidFill>
                <a:latin typeface="Arial"/>
                <a:cs typeface="Arial"/>
              </a:rPr>
              <a:t> </a:t>
            </a:r>
            <a:r>
              <a:rPr sz="1800" spc="-5" dirty="0">
                <a:solidFill>
                  <a:srgbClr val="001F5F"/>
                </a:solidFill>
                <a:latin typeface="Arial"/>
                <a:cs typeface="Arial"/>
                <a:hlinkClick r:id="rId3"/>
              </a:rPr>
              <a:t>http://digital.lib.auth.gr/</a:t>
            </a:r>
            <a:endParaRPr sz="1800">
              <a:latin typeface="Arial"/>
              <a:cs typeface="Arial"/>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25400">
              <a:lnSpc>
                <a:spcPts val="1630"/>
              </a:lnSpc>
            </a:pPr>
            <a:fld id="{81D60167-4931-47E6-BA6A-407CBD079E47}" type="slidenum">
              <a:rPr dirty="0"/>
              <a:t>9</a:t>
            </a:fld>
            <a:endParaRPr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1F5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TotalTime>
  <Words>2076</Words>
  <Application>Microsoft Office PowerPoint</Application>
  <PresentationFormat>Προσαρμογή</PresentationFormat>
  <Paragraphs>269</Paragraphs>
  <Slides>81</Slides>
  <Notes>0</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81</vt:i4>
      </vt:variant>
    </vt:vector>
  </HeadingPairs>
  <TitlesOfParts>
    <vt:vector size="87" baseType="lpstr">
      <vt:lpstr>Arial</vt:lpstr>
      <vt:lpstr>Calibri</vt:lpstr>
      <vt:lpstr>Times New Roman</vt:lpstr>
      <vt:lpstr>Trebuchet MS</vt:lpstr>
      <vt:lpstr>Verdana</vt:lpstr>
      <vt:lpstr>Office Theme</vt:lpstr>
      <vt:lpstr>Zenodo. Ψηφιακές βιβλιοθήκες, διαχείριση  ερευνητικών δεδομένων και ανοικτή  πρόσβαση στην επιστήμη</vt:lpstr>
      <vt:lpstr>Zenodo</vt:lpstr>
      <vt:lpstr>Η ονομασία του Zenodo προέρχεται από το  όνομα Ζηνόδοτος του πρώτου διευθυντή  της βιβλιοθήκης της Αλεξάνδρειας, και  πρωτοπόρου της επιστημονικής μελέτης των  έργων του Ομήρου.</vt:lpstr>
      <vt:lpstr>Ο Zenodo αποτελεί μία υπηρεσία ψηφιακού  αποθετηρίου που ιδρύθηκε από τους  οργανισμούς CERN και OpenAIRE.</vt:lpstr>
      <vt:lpstr>CERN Conseil européenne pour la recherche nucléaire  (the European organization for nuclear research)</vt:lpstr>
      <vt:lpstr>OpenAIRE Open Access Infrastructure for  Research in Europe</vt:lpstr>
      <vt:lpstr>Ο Zenodo στηρίζεται στο Invenio, το ανοικτό  λογισμικό για ψηφιακές βιβλιοθήκες του CERN.</vt:lpstr>
      <vt:lpstr>INVENIO</vt:lpstr>
      <vt:lpstr>Στο Invenio βασίζεται επίσης και η Ψηφιοθήκη  του Αριστοτελείου Πανεπιστημίου Θεσσαλονίκης</vt:lpstr>
      <vt:lpstr>Ο Zenodo διατείθεται με άδεια χρήσης GNU  General Public License (GPLv2), με  μοναδικό περιορισμό την ονομασία του και  το λογότυπό του, τα οποία αποτελούν  εμπορικό σήμα του CERN</vt:lpstr>
      <vt:lpstr>Logo-Zenodo</vt:lpstr>
      <vt:lpstr>GitHub-Zenodo</vt:lpstr>
      <vt:lpstr>Ιστορική αναδρομή</vt:lpstr>
      <vt:lpstr>Παρουσίαση του PowerPoint</vt:lpstr>
      <vt:lpstr>OpenAIRE Orphan Record Repository</vt:lpstr>
      <vt:lpstr>Χρηματοδότηση</vt:lpstr>
      <vt:lpstr>CERN-EOS open storage</vt:lpstr>
      <vt:lpstr>Το προσωπικό του Zenodo</vt:lpstr>
      <vt:lpstr>Ανοικτό Λογισμικό  Πλατφόρμες Ηλεκτρονικής Δημοσίευσης</vt:lpstr>
      <vt:lpstr>Scalar</vt:lpstr>
      <vt:lpstr>Dataverse</vt:lpstr>
      <vt:lpstr>Omeka</vt:lpstr>
      <vt:lpstr>HUMANITIES COMMONS</vt:lpstr>
      <vt:lpstr>Οι κοινότητες του Zenodo</vt:lpstr>
      <vt:lpstr>Παρουσίαση του PowerPoint</vt:lpstr>
      <vt:lpstr>Παρουσίαση του PowerPoint</vt:lpstr>
      <vt:lpstr>Πρώτος κανόνας χρήσης  της υπηρεσίας</vt:lpstr>
      <vt:lpstr>Παραδείγματα</vt:lpstr>
      <vt:lpstr>University of Cambridge Zenodo  Community</vt:lpstr>
      <vt:lpstr>Biodiversity Literature Repository</vt:lpstr>
      <vt:lpstr>CERN openlab</vt:lpstr>
      <vt:lpstr>European Commission Funded  Research</vt:lpstr>
      <vt:lpstr>Human Brain Project</vt:lpstr>
      <vt:lpstr>Palaeontology 3D Data</vt:lpstr>
      <vt:lpstr>Videos in digital libraries</vt:lpstr>
      <vt:lpstr>4η Νοσηλευτική Διημερίδα, 11-12  Οκτωβρίου 2019, Κέρκυρα.</vt:lpstr>
      <vt:lpstr>Debian</vt:lpstr>
      <vt:lpstr>Οι λειτουργίες του Zenodo</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H αξιοποίηση στατιστικών μετρήσεων για τις  θεάσεις ή τις μεταφορτώσεις των εγγραφών.</vt:lpstr>
      <vt:lpstr>Όλα τα αρχεία δεδομένων τα οποία  μεταφορτώνονται στον Zenodo, αποθηκεύονται  στα κέντρα δεδομένων του CERN(CERN Data  Centres),στη Γενεύη, και στη Βουδαπέστη, σε  πολλαπλά αντίγραφα.</vt:lpstr>
      <vt:lpstr>Δημιουργία Zenodo κοινότητας</vt:lpstr>
      <vt:lpstr>Παρουσίαση του PowerPoint</vt:lpstr>
      <vt:lpstr>Η δημιουργία ενός αποθετηρίου στον  Zenodo επιτυγχάνεται με μεγάλη ευκολία  ακόμα και για μή ειδικούς.</vt:lpstr>
      <vt:lpstr>Προϋποθέτει όμως την έγγραφή στην υπηρεσία  του Zenodo με τη χρήση λογαριασμού  ηλεκτρονικού ταχυδρομείου, τη χρήση  λογαριασμού GitHub, ή τη χρήση λογαριασμού  ORCID (Open Researcher and Contributor ID).</vt:lpstr>
      <vt:lpstr>Παρουσίαση του PowerPoint</vt:lpstr>
      <vt:lpstr>Παρουσίαση του PowerPoint</vt:lpstr>
      <vt:lpstr>Παρουσίαση του PowerPoint</vt:lpstr>
      <vt:lpstr>Συμπληρώνουμε τα απαραίτητα πεδία  πληροφοριών, Identifier, Title, Description, Curation Policy,  Page και Logo.</vt:lpstr>
      <vt:lpstr>Παρουσίαση του PowerPoint</vt:lpstr>
      <vt:lpstr>Παρουσίαση του PowerPoint</vt:lpstr>
      <vt:lpstr>Mεταφόρτωση αρχείων-Zenodo</vt:lpstr>
      <vt:lpstr>Η μεταφόρτωση των αρχείων στην κοινότητά  μας ή σε άλλη κοινότητα επιτυγχάνεται,  ακολουθώντας τα παρακάτω απλά βήματα.</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Καθώς και το πεδίο License για την επιλογή της  κατάλληλης άδειας χρήσης.</vt:lpstr>
      <vt:lpstr>Παρουσίαση του PowerPoint</vt:lpstr>
      <vt:lpstr>Παρουσίαση του PowerPoint</vt:lpstr>
      <vt:lpstr>Αφού συμπληρώσουμε τα πεδία των ενοτήτων  περιγραφής των ψηφιακών πόρων μας, επιλέγουμε  Save, ώστε να αποθηκευτούν οι αλλαγές μας και  να επιστρέψουμε αργότερα για να δημοσιεύσουμε  το έργο μας επιλέγοντας Publish. Το έργο μας έχει δημοσιευθεί.</vt:lpstr>
      <vt:lpstr>Παρουσίαση του PowerPoint</vt:lpstr>
      <vt:lpstr>Παρουσίαση του PowerPoint</vt:lpstr>
      <vt:lpstr>Μελλοντικές εξελίξεις</vt:lpstr>
      <vt:lpstr>Παρουσίαση του PowerPoint</vt:lpstr>
      <vt:lpstr>Παρουσίαση του PowerPoint</vt:lpstr>
      <vt:lpstr>Συμπεράσματα</vt:lpstr>
      <vt:lpstr>Παρουσίαση του PowerPoint</vt:lpstr>
      <vt:lpstr>Ευχαριστώ</vt:lpstr>
      <vt:lpstr>Zenodo. Ψηφιακές βιβλιοθήκες, διαχείριση  ερευνητικών δεδομένων και ανοικτή  πρόσβαση στην επιστήμη</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Zenodo. Ψηφιακές βιβλιοθήκες, διαχείριση ερευνητικών δεδομένων και ανοικτή πρόσβαση στην επιστήμη</dc:title>
  <cp:lastModifiedBy>konstantinos ...</cp:lastModifiedBy>
  <cp:revision>1</cp:revision>
  <dcterms:created xsi:type="dcterms:W3CDTF">2019-10-11T12:18:13Z</dcterms:created>
  <dcterms:modified xsi:type="dcterms:W3CDTF">2019-10-11T12:29:14Z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2019-10-11T00:00:00Z</vt:filetime>
  </property>
  <property fmtid="{D5CDD505-2E9C-101B-9397-08002B2CF9AE}" pid="3" name="Creator">
    <vt:lpwstr>Microsoft® PowerPoint® για το Office 365</vt:lpwstr>
  </property>
  <property fmtid="{D5CDD505-2E9C-101B-9397-08002B2CF9AE}" pid="4" name="LastSaved">
    <vt:filetime>2019-10-11T00:00:00Z</vt:filetime>
  </property>
</Properties>
</file>