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78" r:id="rId3"/>
    <p:sldId id="259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90" r:id="rId13"/>
    <p:sldId id="289" r:id="rId14"/>
    <p:sldId id="277" r:id="rId15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433136" marR="0" indent="-433136" algn="l" defTabSz="4476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Pct val="100000"/>
      <a:buFont typeface="Arial"/>
      <a:buChar char="✓"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1pPr>
    <a:lvl2pPr marL="457200" marR="0" indent="0" algn="l" defTabSz="4476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Pct val="100000"/>
      <a:buFont typeface="Arial"/>
      <a:buChar char="✓"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2pPr>
    <a:lvl3pPr marL="914400" marR="0" indent="0" algn="l" defTabSz="4476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Pct val="100000"/>
      <a:buFont typeface="Arial"/>
      <a:buChar char="✓"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3pPr>
    <a:lvl4pPr marL="1371600" marR="0" indent="0" algn="l" defTabSz="4476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Pct val="100000"/>
      <a:buFont typeface="Arial"/>
      <a:buChar char="✓"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4pPr>
    <a:lvl5pPr marL="1828800" marR="0" indent="0" algn="l" defTabSz="4476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Pct val="100000"/>
      <a:buFont typeface="Arial"/>
      <a:buChar char="✓"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5pPr>
    <a:lvl6pPr marL="0" marR="0" indent="0" algn="l" defTabSz="4476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Pct val="100000"/>
      <a:buFont typeface="Arial"/>
      <a:buChar char="✓"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6pPr>
    <a:lvl7pPr marL="0" marR="0" indent="0" algn="l" defTabSz="4476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Pct val="100000"/>
      <a:buFont typeface="Arial"/>
      <a:buChar char="✓"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7pPr>
    <a:lvl8pPr marL="0" marR="0" indent="0" algn="l" defTabSz="4476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Pct val="100000"/>
      <a:buFont typeface="Arial"/>
      <a:buChar char="✓"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8pPr>
    <a:lvl9pPr marL="0" marR="0" indent="0" algn="l" defTabSz="447675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Pct val="100000"/>
      <a:buFont typeface="Arial"/>
      <a:buChar char="✓"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imes New 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41"/>
    <p:restoredTop sz="93220"/>
  </p:normalViewPr>
  <p:slideViewPr>
    <p:cSldViewPr snapToGrid="0" snapToObjects="1">
      <p:cViewPr varScale="1">
        <p:scale>
          <a:sx n="113" d="100"/>
          <a:sy n="113" d="100"/>
        </p:scale>
        <p:origin x="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47675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defTabSz="447675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defTabSz="447675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defTabSz="447675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defTabSz="447675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defTabSz="447675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defTabSz="447675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defTabSz="447675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defTabSz="447675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1967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API = Application Programming Interface </a:t>
            </a:r>
            <a:r>
              <a:rPr lang="it-IT" dirty="0" err="1"/>
              <a:t>created</a:t>
            </a:r>
            <a:r>
              <a:rPr lang="it-IT" dirty="0"/>
              <a:t> by Elettra…the </a:t>
            </a:r>
            <a:r>
              <a:rPr lang="it-IT" dirty="0" err="1"/>
              <a:t>wayforlight.eu</a:t>
            </a:r>
            <a:r>
              <a:rPr lang="it-IT" dirty="0"/>
              <a:t> </a:t>
            </a:r>
            <a:r>
              <a:rPr lang="it-IT" dirty="0" err="1"/>
              <a:t>portal</a:t>
            </a:r>
            <a:r>
              <a:rPr lang="it-IT" dirty="0"/>
              <a:t> </a:t>
            </a:r>
            <a:r>
              <a:rPr lang="it-IT" dirty="0" err="1"/>
              <a:t>queries</a:t>
            </a:r>
            <a:r>
              <a:rPr lang="it-IT" dirty="0"/>
              <a:t> the data from WFL database and </a:t>
            </a:r>
            <a:r>
              <a:rPr lang="it-IT" dirty="0" err="1"/>
              <a:t>displays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dinamically</a:t>
            </a:r>
            <a:endParaRPr lang="it-IT" dirty="0"/>
          </a:p>
          <a:p>
            <a:r>
              <a:rPr lang="it-IT" dirty="0" err="1"/>
              <a:t>Mirroring</a:t>
            </a:r>
            <a:r>
              <a:rPr lang="it-IT" dirty="0"/>
              <a:t>…</a:t>
            </a:r>
            <a:r>
              <a:rPr lang="it-IT" dirty="0" err="1"/>
              <a:t>better</a:t>
            </a:r>
            <a:r>
              <a:rPr lang="it-IT" dirty="0"/>
              <a:t> to use «roaming»</a:t>
            </a:r>
          </a:p>
          <a:p>
            <a:r>
              <a:rPr lang="it-IT" dirty="0"/>
              <a:t>Elettra WFL </a:t>
            </a:r>
            <a:r>
              <a:rPr lang="it-IT" dirty="0" err="1"/>
              <a:t>plugin</a:t>
            </a:r>
            <a:r>
              <a:rPr lang="it-IT" dirty="0"/>
              <a:t>: </a:t>
            </a:r>
            <a:r>
              <a:rPr lang="it-IT" dirty="0" err="1"/>
              <a:t>not</a:t>
            </a:r>
            <a:r>
              <a:rPr lang="it-IT" dirty="0"/>
              <a:t> the API, </a:t>
            </a:r>
            <a:r>
              <a:rPr lang="it-IT" dirty="0" err="1"/>
              <a:t>but</a:t>
            </a:r>
            <a:r>
              <a:rPr lang="it-IT" dirty="0"/>
              <a:t> the client </a:t>
            </a:r>
            <a:r>
              <a:rPr lang="it-IT" dirty="0" err="1"/>
              <a:t>commands</a:t>
            </a:r>
            <a:r>
              <a:rPr lang="it-IT" dirty="0"/>
              <a:t> to import the data</a:t>
            </a:r>
          </a:p>
        </p:txBody>
      </p:sp>
    </p:spTree>
    <p:extLst>
      <p:ext uri="{BB962C8B-B14F-4D97-AF65-F5344CB8AC3E}">
        <p14:creationId xmlns:p14="http://schemas.microsoft.com/office/powerpoint/2010/main" val="185178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PT-sfondo ok.jpg" descr="PPT-sfondo o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"/>
            <a:ext cx="10080625" cy="755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PT_EST logo.png" descr="PPT_EST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450" y="223836"/>
            <a:ext cx="2162175" cy="107791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. Blasetti"/>
          <p:cNvSpPr txBox="1"/>
          <p:nvPr/>
        </p:nvSpPr>
        <p:spPr>
          <a:xfrm>
            <a:off x="8200899" y="7019925"/>
            <a:ext cx="733673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algn="ctr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dirty="0"/>
              <a:t>C. Blasetti</a:t>
            </a:r>
          </a:p>
        </p:txBody>
      </p:sp>
      <p:sp>
        <p:nvSpPr>
          <p:cNvPr id="18" name="HERCULES 2018 – Trieste, March 22"/>
          <p:cNvSpPr txBox="1"/>
          <p:nvPr/>
        </p:nvSpPr>
        <p:spPr>
          <a:xfrm>
            <a:off x="1152524" y="6951661"/>
            <a:ext cx="2771090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lang="en-US" dirty="0"/>
              <a:t>MERIL-2 Final Meeting, Lisbon 24/06/2019</a:t>
            </a:r>
          </a:p>
        </p:txBody>
      </p:sp>
      <p:pic>
        <p:nvPicPr>
          <p:cNvPr id="1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450" y="6888161"/>
            <a:ext cx="827088" cy="38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WFL - Logo.png" descr="WFL - 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61261" y="9525"/>
            <a:ext cx="2476502" cy="1336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CALIPSOplus_logo.tiff" descr="CALIPSOplus_logo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76712" y="6553200"/>
            <a:ext cx="2043114" cy="104298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9720261" y="7038975"/>
            <a:ext cx="398784" cy="172815"/>
          </a:xfrm>
          <a:prstGeom prst="rect">
            <a:avLst/>
          </a:prstGeom>
        </p:spPr>
        <p:txBody>
          <a:bodyPr/>
          <a:lstStyle>
            <a:lvl1pPr marL="216568" indent="-216568" defTabSz="455612">
              <a:buClr>
                <a:srgbClr val="000000"/>
              </a:buClr>
              <a:buSzPct val="100000"/>
              <a:buFont typeface="Arial"/>
              <a:buChar char="✓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PT-schermata 1.jpg" descr="PPT-schermata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080625" cy="755491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7217620" y="7003756"/>
            <a:ext cx="398784" cy="172815"/>
          </a:xfrm>
          <a:prstGeom prst="rect">
            <a:avLst/>
          </a:prstGeom>
        </p:spPr>
        <p:txBody>
          <a:bodyPr/>
          <a:lstStyle>
            <a:lvl1pPr marL="216568" indent="-216568" defTabSz="455612">
              <a:buClr>
                <a:srgbClr val="000000"/>
              </a:buClr>
              <a:buSzPct val="100000"/>
              <a:buFont typeface="Arial"/>
              <a:buChar char="✓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PT-sfondo ok.jpg" descr="PPT-sfondo o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"/>
            <a:ext cx="10080625" cy="755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PT_EST logo.png" descr="PPT_EST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450" y="223836"/>
            <a:ext cx="2162175" cy="1077914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C. Blasetti"/>
          <p:cNvSpPr txBox="1"/>
          <p:nvPr/>
        </p:nvSpPr>
        <p:spPr>
          <a:xfrm>
            <a:off x="8200899" y="7019925"/>
            <a:ext cx="733673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algn="ctr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dirty="0"/>
              <a:t>C. Blasetti</a:t>
            </a:r>
          </a:p>
        </p:txBody>
      </p:sp>
      <p:sp>
        <p:nvSpPr>
          <p:cNvPr id="40" name="HERCULES 2018 – Trieste, March 22"/>
          <p:cNvSpPr txBox="1"/>
          <p:nvPr/>
        </p:nvSpPr>
        <p:spPr>
          <a:xfrm>
            <a:off x="1152524" y="6951661"/>
            <a:ext cx="2771090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lang="en-US" dirty="0"/>
              <a:t>MERIL-2 Final Meeting, Lisbon 24/06/2019</a:t>
            </a:r>
            <a:endParaRPr dirty="0"/>
          </a:p>
        </p:txBody>
      </p:sp>
      <p:pic>
        <p:nvPicPr>
          <p:cNvPr id="4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450" y="6888161"/>
            <a:ext cx="827088" cy="38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WFL - Logo.png" descr="WFL - 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61261" y="9525"/>
            <a:ext cx="2476502" cy="1336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CALIPSOplus_logo.tiff" descr="CALIPSOplus_logo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76712" y="6553200"/>
            <a:ext cx="2043114" cy="104298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9271000" y="7052427"/>
            <a:ext cx="182216" cy="172815"/>
          </a:xfrm>
          <a:prstGeom prst="rect">
            <a:avLst/>
          </a:prstGeom>
        </p:spPr>
        <p:txBody>
          <a:bodyPr/>
          <a:lstStyle>
            <a:lvl1pPr defTabSz="455612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PT-sfondo ok.jpg" descr="PPT-sfondo o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"/>
            <a:ext cx="10080625" cy="755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PT_EST logo.png" descr="PPT_EST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450" y="223836"/>
            <a:ext cx="2162175" cy="1077914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C. Blasetti"/>
          <p:cNvSpPr txBox="1"/>
          <p:nvPr/>
        </p:nvSpPr>
        <p:spPr>
          <a:xfrm>
            <a:off x="8200899" y="7019925"/>
            <a:ext cx="733673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algn="ctr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dirty="0"/>
              <a:t>C. Blasetti</a:t>
            </a:r>
          </a:p>
        </p:txBody>
      </p:sp>
      <p:sp>
        <p:nvSpPr>
          <p:cNvPr id="54" name="HERCULES 2018 – Trieste, March 22"/>
          <p:cNvSpPr txBox="1"/>
          <p:nvPr/>
        </p:nvSpPr>
        <p:spPr>
          <a:xfrm>
            <a:off x="1152524" y="6951661"/>
            <a:ext cx="2771090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lang="en-US" dirty="0"/>
              <a:t>MERIL-2 Final Meeting, Lisbon 24/06/2019</a:t>
            </a:r>
          </a:p>
        </p:txBody>
      </p:sp>
      <p:pic>
        <p:nvPicPr>
          <p:cNvPr id="5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450" y="6888161"/>
            <a:ext cx="827088" cy="38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WFL - Logo.png" descr="WFL - 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61261" y="9525"/>
            <a:ext cx="2476502" cy="1336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CALIPSOplus_logo.tiff" descr="CALIPSOplus_logo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76712" y="6553200"/>
            <a:ext cx="2043114" cy="104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35261" y="107950"/>
            <a:ext cx="276227" cy="1093788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455612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PT-sfondo ok.jpg" descr="PPT-sfondo o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"/>
            <a:ext cx="10080625" cy="755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PT_EST logo.png" descr="PPT_EST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450" y="223836"/>
            <a:ext cx="2162175" cy="1077914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C. Blasetti"/>
          <p:cNvSpPr txBox="1"/>
          <p:nvPr/>
        </p:nvSpPr>
        <p:spPr>
          <a:xfrm>
            <a:off x="8200899" y="7019925"/>
            <a:ext cx="733673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algn="ctr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dirty="0"/>
              <a:t>C. Blasetti</a:t>
            </a:r>
          </a:p>
        </p:txBody>
      </p:sp>
      <p:sp>
        <p:nvSpPr>
          <p:cNvPr id="69" name="HERCULES 2018 – Trieste, March 22"/>
          <p:cNvSpPr txBox="1"/>
          <p:nvPr/>
        </p:nvSpPr>
        <p:spPr>
          <a:xfrm>
            <a:off x="1152524" y="6951661"/>
            <a:ext cx="2771090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lang="en-US" dirty="0"/>
              <a:t>MERIL-2 Final Meeting, Lisbon 24/06/2019</a:t>
            </a:r>
          </a:p>
        </p:txBody>
      </p:sp>
      <p:pic>
        <p:nvPicPr>
          <p:cNvPr id="7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450" y="6888161"/>
            <a:ext cx="827088" cy="38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WFL - Logo.png" descr="WFL - 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61261" y="9525"/>
            <a:ext cx="2476502" cy="1336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CALIPSOplus_logo.tiff" descr="CALIPSOplus_logo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76712" y="6553200"/>
            <a:ext cx="2043114" cy="104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35261" y="107950"/>
            <a:ext cx="276227" cy="1093788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9720261" y="7038975"/>
            <a:ext cx="398784" cy="172815"/>
          </a:xfrm>
          <a:prstGeom prst="rect">
            <a:avLst/>
          </a:prstGeom>
        </p:spPr>
        <p:txBody>
          <a:bodyPr/>
          <a:lstStyle>
            <a:lvl1pPr marL="216568" indent="-216568" defTabSz="455612">
              <a:buClr>
                <a:srgbClr val="000000"/>
              </a:buClr>
              <a:buSzPct val="100000"/>
              <a:buFont typeface="Arial"/>
              <a:buChar char="✓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PT-sfondo ok.jpg" descr="PPT-sfondo o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"/>
            <a:ext cx="10080625" cy="755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PPT_EST logo.png" descr="PPT_EST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450" y="223836"/>
            <a:ext cx="2162175" cy="1077914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C. Blasetti"/>
          <p:cNvSpPr txBox="1"/>
          <p:nvPr/>
        </p:nvSpPr>
        <p:spPr>
          <a:xfrm>
            <a:off x="8200899" y="7019925"/>
            <a:ext cx="733673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algn="ctr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dirty="0"/>
              <a:t>C. Blasetti</a:t>
            </a:r>
          </a:p>
        </p:txBody>
      </p:sp>
      <p:sp>
        <p:nvSpPr>
          <p:cNvPr id="84" name="HERCULES 2018 – Trieste, March 22"/>
          <p:cNvSpPr txBox="1"/>
          <p:nvPr/>
        </p:nvSpPr>
        <p:spPr>
          <a:xfrm>
            <a:off x="1152524" y="6951661"/>
            <a:ext cx="2771090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lang="en-US" dirty="0"/>
              <a:t>MERIL-2 Final Meeting, Lisbon 24/06/2019</a:t>
            </a:r>
          </a:p>
        </p:txBody>
      </p:sp>
      <p:pic>
        <p:nvPicPr>
          <p:cNvPr id="8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450" y="6888161"/>
            <a:ext cx="827088" cy="38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WFL - Logo.png" descr="WFL - 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61261" y="9525"/>
            <a:ext cx="2476502" cy="1336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CALIPSOplus_logo.tiff" descr="CALIPSOplus_logo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76712" y="6553200"/>
            <a:ext cx="2043114" cy="104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35261" y="107950"/>
            <a:ext cx="276227" cy="1093788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9720261" y="7038975"/>
            <a:ext cx="398784" cy="172815"/>
          </a:xfrm>
          <a:prstGeom prst="rect">
            <a:avLst/>
          </a:prstGeom>
        </p:spPr>
        <p:txBody>
          <a:bodyPr/>
          <a:lstStyle>
            <a:lvl1pPr marL="216568" indent="-216568" defTabSz="455612">
              <a:buClr>
                <a:srgbClr val="000000"/>
              </a:buClr>
              <a:buSzPct val="100000"/>
              <a:buFont typeface="Arial"/>
              <a:buChar char="✓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PT-sfondo ok.jpg" descr="PPT-sfondo o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"/>
            <a:ext cx="10080625" cy="755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PT_EST logo.png" descr="PPT_EST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450" y="223836"/>
            <a:ext cx="2162175" cy="107791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C. Blasetti"/>
          <p:cNvSpPr txBox="1"/>
          <p:nvPr/>
        </p:nvSpPr>
        <p:spPr>
          <a:xfrm>
            <a:off x="8200899" y="7019925"/>
            <a:ext cx="733673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algn="ctr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dirty="0"/>
              <a:t>C. Blasetti</a:t>
            </a:r>
          </a:p>
        </p:txBody>
      </p:sp>
      <p:sp>
        <p:nvSpPr>
          <p:cNvPr id="99" name="HERCULES 2018 – Trieste, March 22"/>
          <p:cNvSpPr txBox="1"/>
          <p:nvPr/>
        </p:nvSpPr>
        <p:spPr>
          <a:xfrm>
            <a:off x="1152524" y="6951661"/>
            <a:ext cx="2771090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455612" rtl="0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/>
            </a:pPr>
            <a:r>
              <a:rPr lang="en-US" dirty="0"/>
              <a:t>MERIL-2 Final Meeting, Lisbon 24/06/2019</a:t>
            </a:r>
          </a:p>
        </p:txBody>
      </p:sp>
      <p:pic>
        <p:nvPicPr>
          <p:cNvPr id="10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450" y="6888161"/>
            <a:ext cx="827088" cy="38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WFL - Logo.png" descr="WFL - 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61261" y="9525"/>
            <a:ext cx="2476502" cy="1336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CALIPSOplus_logo.tiff" descr="CALIPSOplus_logo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76712" y="6553200"/>
            <a:ext cx="2043114" cy="104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35261" y="107950"/>
            <a:ext cx="276227" cy="1093788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9720261" y="7038975"/>
            <a:ext cx="398784" cy="172815"/>
          </a:xfrm>
          <a:prstGeom prst="rect">
            <a:avLst/>
          </a:prstGeom>
        </p:spPr>
        <p:txBody>
          <a:bodyPr/>
          <a:lstStyle>
            <a:lvl1pPr marL="216568" indent="-216568" defTabSz="455612">
              <a:buClr>
                <a:srgbClr val="000000"/>
              </a:buClr>
              <a:buSzPct val="100000"/>
              <a:buFont typeface="Arial"/>
              <a:buChar char="✓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PT-sfondo ok.jpg" descr="PPT-sfondo o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"/>
            <a:ext cx="10080625" cy="755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PT_EST logo.png" descr="PPT_EST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450" y="223836"/>
            <a:ext cx="2162175" cy="1077914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C. Blasetti"/>
          <p:cNvSpPr txBox="1"/>
          <p:nvPr/>
        </p:nvSpPr>
        <p:spPr>
          <a:xfrm>
            <a:off x="8200899" y="7019925"/>
            <a:ext cx="733673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algn="ctr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dirty="0"/>
              <a:t>C. Blasetti</a:t>
            </a:r>
          </a:p>
        </p:txBody>
      </p:sp>
      <p:sp>
        <p:nvSpPr>
          <p:cNvPr id="114" name="HERCULES 2018 – Trieste, March 22"/>
          <p:cNvSpPr txBox="1"/>
          <p:nvPr/>
        </p:nvSpPr>
        <p:spPr>
          <a:xfrm>
            <a:off x="1152524" y="6951661"/>
            <a:ext cx="2771090" cy="248284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808080">
                <a:alpha val="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198520" indent="-198520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lang="en-US" dirty="0"/>
              <a:t>MERIL-2 Final Meeting, Lisbon 24/06/2019</a:t>
            </a:r>
          </a:p>
        </p:txBody>
      </p:sp>
      <p:pic>
        <p:nvPicPr>
          <p:cNvPr id="11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450" y="6888161"/>
            <a:ext cx="827088" cy="38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WFL - Logo.png" descr="WFL - 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61261" y="9525"/>
            <a:ext cx="2476502" cy="1336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CALIPSOplus_logo.tiff" descr="CALIPSOplus_logo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76712" y="6553200"/>
            <a:ext cx="2043114" cy="104298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hank you!"/>
          <p:cNvSpPr txBox="1"/>
          <p:nvPr/>
        </p:nvSpPr>
        <p:spPr>
          <a:xfrm>
            <a:off x="3948117" y="3275012"/>
            <a:ext cx="2184391" cy="56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5" tIns="44995" rIns="44995" bIns="44995">
            <a:spAutoFit/>
          </a:bodyPr>
          <a:lstStyle>
            <a:lvl1pPr marL="595563" indent="-595563" algn="ctr" defTabSz="455612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</a:tabLst>
              <a:defRPr sz="3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dirty="0"/>
              <a:t>Thank you!</a:t>
            </a:r>
          </a:p>
        </p:txBody>
      </p:sp>
      <p:sp>
        <p:nvSpPr>
          <p:cNvPr id="11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9720261" y="7038975"/>
            <a:ext cx="398784" cy="172815"/>
          </a:xfrm>
          <a:prstGeom prst="rect">
            <a:avLst/>
          </a:prstGeom>
        </p:spPr>
        <p:txBody>
          <a:bodyPr/>
          <a:lstStyle>
            <a:lvl1pPr marL="216568" indent="-216568" defTabSz="455612">
              <a:buClr>
                <a:srgbClr val="000000"/>
              </a:buClr>
              <a:buSzPct val="100000"/>
              <a:buFont typeface="Arial"/>
              <a:buChar char="✓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PT_Videata finale+www.jpg" descr="PPT_Videata finale+ww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080625" cy="755491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7217620" y="7003756"/>
            <a:ext cx="398784" cy="172815"/>
          </a:xfrm>
          <a:prstGeom prst="rect">
            <a:avLst/>
          </a:prstGeom>
        </p:spPr>
        <p:txBody>
          <a:bodyPr/>
          <a:lstStyle>
            <a:lvl1pPr marL="216568" indent="-216568" defTabSz="455612">
              <a:buClr>
                <a:srgbClr val="000000"/>
              </a:buClr>
              <a:buSzPct val="100000"/>
              <a:buFont typeface="Arial"/>
              <a:buChar char="✓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 descr="Immagine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0" y="38100"/>
            <a:ext cx="10080625" cy="7558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1" descr="Immagine 1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98450" y="223838"/>
            <a:ext cx="2162175" cy="1077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2" descr="Immagine 2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98450" y="6888163"/>
            <a:ext cx="827088" cy="38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6" descr="Picture 6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735263" y="107950"/>
            <a:ext cx="276227" cy="10937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Testo"/>
          <p:cNvSpPr txBox="1">
            <a:spLocks noGrp="1"/>
          </p:cNvSpPr>
          <p:nvPr>
            <p:ph type="title"/>
          </p:nvPr>
        </p:nvSpPr>
        <p:spPr>
          <a:xfrm>
            <a:off x="2952080" y="179438"/>
            <a:ext cx="6696745" cy="936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504825" y="1763713"/>
            <a:ext cx="9072565" cy="4989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9648825" y="7019925"/>
            <a:ext cx="182216" cy="17281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0" indent="0">
              <a:lnSpc>
                <a:spcPct val="93000"/>
              </a:lnSpc>
              <a:buClrTx/>
              <a:buSzTx/>
              <a:buFontTx/>
              <a:buNone/>
              <a:tabLst>
                <a:tab pos="444500" algn="l"/>
                <a:tab pos="889000" algn="l"/>
                <a:tab pos="13335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276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21700" algn="l"/>
                <a:tab pos="8978900" algn="l"/>
              </a:tabLst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447675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47675" rtl="0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47675" rtl="0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47675" rtl="0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47675" rtl="0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457200" marR="0" indent="0" algn="l" defTabSz="447675" rtl="0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914400" marR="0" indent="0" algn="l" defTabSz="447675" rtl="0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1371600" marR="0" indent="0" algn="l" defTabSz="447675" rtl="0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1828800" marR="0" indent="0" algn="l" defTabSz="447675" rtl="0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7675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68926" marR="0" indent="-311726" algn="l" defTabSz="447675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57300" marR="0" indent="-342900" algn="l" defTabSz="447675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47675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47675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Tx/>
        <a:buFont typeface="Arial"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286000" marR="0" indent="0" algn="l" defTabSz="447675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743200" marR="0" indent="0" algn="l" defTabSz="447675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200400" marR="0" indent="0" algn="l" defTabSz="447675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657600" marR="0" indent="0" algn="l" defTabSz="447675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447675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335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276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21700" algn="l"/>
          <a:tab pos="8978900" algn="l"/>
        </a:tabLst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457200" marR="0" indent="0" algn="l" defTabSz="447675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>
          <a:tab pos="444500" algn="l"/>
          <a:tab pos="889000" algn="l"/>
          <a:tab pos="13335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276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21700" algn="l"/>
          <a:tab pos="8978900" algn="l"/>
        </a:tabLst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914400" marR="0" indent="0" algn="l" defTabSz="447675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>
          <a:tab pos="444500" algn="l"/>
          <a:tab pos="889000" algn="l"/>
          <a:tab pos="13335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276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21700" algn="l"/>
          <a:tab pos="8978900" algn="l"/>
        </a:tabLst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1371600" marR="0" indent="0" algn="l" defTabSz="447675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>
          <a:tab pos="444500" algn="l"/>
          <a:tab pos="889000" algn="l"/>
          <a:tab pos="13335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276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21700" algn="l"/>
          <a:tab pos="8978900" algn="l"/>
        </a:tabLst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1828800" marR="0" indent="0" algn="l" defTabSz="447675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>
          <a:tab pos="444500" algn="l"/>
          <a:tab pos="889000" algn="l"/>
          <a:tab pos="13335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276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21700" algn="l"/>
          <a:tab pos="8978900" algn="l"/>
        </a:tabLst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447675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>
          <a:tab pos="444500" algn="l"/>
          <a:tab pos="889000" algn="l"/>
          <a:tab pos="13335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276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21700" algn="l"/>
          <a:tab pos="8978900" algn="l"/>
        </a:tabLst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447675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>
          <a:tab pos="444500" algn="l"/>
          <a:tab pos="889000" algn="l"/>
          <a:tab pos="13335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276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21700" algn="l"/>
          <a:tab pos="8978900" algn="l"/>
        </a:tabLst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447675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>
          <a:tab pos="444500" algn="l"/>
          <a:tab pos="889000" algn="l"/>
          <a:tab pos="13335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276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21700" algn="l"/>
          <a:tab pos="8978900" algn="l"/>
        </a:tabLst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447675" latinLnBrk="0">
        <a:lnSpc>
          <a:spcPct val="93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>
          <a:tab pos="444500" algn="l"/>
          <a:tab pos="889000" algn="l"/>
          <a:tab pos="13335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276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21700" algn="l"/>
          <a:tab pos="8978900" algn="l"/>
        </a:tabLst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tif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leaps-initiative.eu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Hint and tips for a successful beamtime proposal"/>
          <p:cNvSpPr txBox="1">
            <a:spLocks noGrp="1"/>
          </p:cNvSpPr>
          <p:nvPr>
            <p:ph type="title" idx="4294967295"/>
          </p:nvPr>
        </p:nvSpPr>
        <p:spPr>
          <a:xfrm>
            <a:off x="750887" y="2401642"/>
            <a:ext cx="8569326" cy="1620839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buClr>
                <a:srgbClr val="000000"/>
              </a:buClr>
              <a:buFont typeface="Arial"/>
              <a:defRPr sz="30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lang="en-US" dirty="0"/>
              <a:t>Interoperability case study: </a:t>
            </a:r>
            <a:r>
              <a:rPr lang="en-US" dirty="0" err="1"/>
              <a:t>wayforlight</a:t>
            </a:r>
            <a:endParaRPr dirty="0"/>
          </a:p>
        </p:txBody>
      </p:sp>
      <p:sp>
        <p:nvSpPr>
          <p:cNvPr id="146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6461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699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59" name="Wayforlight’s intro"/>
          <p:cNvSpPr txBox="1">
            <a:spLocks noGrp="1"/>
          </p:cNvSpPr>
          <p:nvPr>
            <p:ph type="title" idx="4294967295"/>
          </p:nvPr>
        </p:nvSpPr>
        <p:spPr>
          <a:xfrm>
            <a:off x="2481944" y="179387"/>
            <a:ext cx="4849586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Possible match with MERIL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6C6BB6-443A-894B-BA04-0AF5E1184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51" y="1282789"/>
            <a:ext cx="4488117" cy="3262638"/>
          </a:xfrm>
          <a:prstGeom prst="rect">
            <a:avLst/>
          </a:prstGeom>
          <a:ln>
            <a:solidFill>
              <a:srgbClr val="96C31E"/>
            </a:solidFill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2A3F086-7295-2E4E-8D3B-C8E9096BE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840" y="1282789"/>
            <a:ext cx="4532207" cy="1911645"/>
          </a:xfrm>
          <a:prstGeom prst="rect">
            <a:avLst/>
          </a:prstGeom>
          <a:ln>
            <a:noFill/>
          </a:ln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i="1" dirty="0">
                <a:solidFill>
                  <a:srgbClr val="96C3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Additional data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Optional data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Online User Office page </a:t>
            </a:r>
            <a:r>
              <a:rPr lang="en-US" sz="18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Access </a:t>
            </a:r>
            <a:r>
              <a:rPr lang="en-US" sz="18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webpage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User distribution: not on WFL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D068EB-424C-0C42-9907-B0F7FE3FD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7" y="3523708"/>
            <a:ext cx="4328834" cy="3032058"/>
          </a:xfrm>
          <a:prstGeom prst="rect">
            <a:avLst/>
          </a:prstGeom>
          <a:ln>
            <a:solidFill>
              <a:srgbClr val="96C31E"/>
            </a:solidFill>
          </a:ln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65D6E9B8-4414-1645-8D0D-F4AC4EDAD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737" y="4712203"/>
            <a:ext cx="4071852" cy="180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i="1" dirty="0">
                <a:solidFill>
                  <a:srgbClr val="0091A5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Advanced data module 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Optional data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Data not present on WFL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Personnel share, costs, training…</a:t>
            </a:r>
          </a:p>
        </p:txBody>
      </p:sp>
    </p:spTree>
    <p:extLst>
      <p:ext uri="{BB962C8B-B14F-4D97-AF65-F5344CB8AC3E}">
        <p14:creationId xmlns:p14="http://schemas.microsoft.com/office/powerpoint/2010/main" val="311854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699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59" name="Wayforlight’s intro"/>
          <p:cNvSpPr txBox="1">
            <a:spLocks noGrp="1"/>
          </p:cNvSpPr>
          <p:nvPr>
            <p:ph type="title" idx="4294967295"/>
          </p:nvPr>
        </p:nvSpPr>
        <p:spPr>
          <a:xfrm>
            <a:off x="2481944" y="179387"/>
            <a:ext cx="4849586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Possible match with MERIL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2A3F086-7295-2E4E-8D3B-C8E9096BE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965" y="3301280"/>
            <a:ext cx="5833902" cy="882353"/>
          </a:xfrm>
          <a:prstGeom prst="rect">
            <a:avLst/>
          </a:prstGeom>
          <a:ln>
            <a:noFill/>
          </a:ln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i="1" dirty="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CALIPSOplus</a:t>
            </a:r>
            <a:r>
              <a:rPr lang="en-US" sz="24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Annual Meeting, June 4</a:t>
            </a:r>
            <a:r>
              <a:rPr lang="en-US" sz="2400" b="1" i="1" baseline="300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th</a:t>
            </a:r>
            <a:r>
              <a:rPr lang="en-US" sz="24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, 2019: </a:t>
            </a:r>
            <a:br>
              <a:rPr lang="en-US" sz="24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</a:br>
            <a:r>
              <a:rPr lang="en-US" sz="24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positive feedback towards interoperability !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1709CB3-797B-ED4E-B0E3-53D9439F8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53" y="1116014"/>
            <a:ext cx="9733847" cy="2024752"/>
          </a:xfrm>
          <a:prstGeom prst="rect">
            <a:avLst/>
          </a:prstGeom>
          <a:ln>
            <a:noFill/>
          </a:ln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i="1" dirty="0">
                <a:solidFill>
                  <a:srgbClr val="96C3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Disciplines on WFL </a:t>
            </a:r>
            <a:r>
              <a:rPr lang="en-US" sz="2400" b="1" i="1" dirty="0">
                <a:solidFill>
                  <a:srgbClr val="96C3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Scientific domains on MERIL</a:t>
            </a:r>
            <a:endParaRPr lang="en-US" sz="2400" b="1" i="1" dirty="0">
              <a:solidFill>
                <a:srgbClr val="96C31E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On WFL: at beamline (instrument) level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On MERIL: at Facility level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Match possible: e.g. Energy + Engineering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Energy &amp; Engineering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2C0D149-D413-C84D-876C-E14445AE8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011" y="4288572"/>
            <a:ext cx="5323586" cy="2483289"/>
          </a:xfrm>
          <a:prstGeom prst="rect">
            <a:avLst/>
          </a:prstGeom>
          <a:ln>
            <a:noFill/>
          </a:ln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b="1" i="1" dirty="0">
                <a:solidFill>
                  <a:srgbClr val="96C3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Example of fields we could add on WFL to maximize interoperability</a:t>
            </a:r>
          </a:p>
          <a:p>
            <a:pPr marL="285750" indent="-285750" algn="ctr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Type of RI, Current status</a:t>
            </a:r>
          </a:p>
          <a:p>
            <a:pPr marL="285750" indent="-285750" algn="ctr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RI category</a:t>
            </a:r>
          </a:p>
          <a:p>
            <a:pPr marL="285750" indent="-285750" algn="ctr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Access type </a:t>
            </a:r>
          </a:p>
          <a:p>
            <a:pPr marL="285750" indent="-285750" algn="ctr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Data Access, Data Service, Metadata</a:t>
            </a:r>
          </a:p>
        </p:txBody>
      </p:sp>
    </p:spTree>
    <p:extLst>
      <p:ext uri="{BB962C8B-B14F-4D97-AF65-F5344CB8AC3E}">
        <p14:creationId xmlns:p14="http://schemas.microsoft.com/office/powerpoint/2010/main" val="2677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/>
      <p:bldP spid="1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699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59" name="Wayforlight’s intro"/>
          <p:cNvSpPr txBox="1">
            <a:spLocks noGrp="1"/>
          </p:cNvSpPr>
          <p:nvPr>
            <p:ph type="title" idx="4294967295"/>
          </p:nvPr>
        </p:nvSpPr>
        <p:spPr>
          <a:xfrm>
            <a:off x="2481944" y="179387"/>
            <a:ext cx="4849586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Possible match with MERIL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05CC95-2C1C-124F-8C4B-6F593D987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57" y="1494106"/>
            <a:ext cx="9603043" cy="1845441"/>
          </a:xfrm>
          <a:prstGeom prst="rect">
            <a:avLst/>
          </a:prstGeom>
          <a:ln>
            <a:noFill/>
          </a:ln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i="1" dirty="0">
                <a:solidFill>
                  <a:srgbClr val="96C3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Possible bottleneck: </a:t>
            </a:r>
            <a:endParaRPr lang="en-US" sz="1800" i="1" dirty="0">
              <a:solidFill>
                <a:srgbClr val="3C3C3C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MERIL’s criteria (2016): facilities should be listed as </a:t>
            </a:r>
            <a:r>
              <a:rPr lang="en-US" sz="2000" dirty="0">
                <a:solidFill>
                  <a:srgbClr val="96C3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single or multiple according to the access point (physical entry point and/or address) </a:t>
            </a: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en-US" sz="20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As a consequence, Elettra-FERMI, SLS-</a:t>
            </a:r>
            <a:r>
              <a:rPr lang="en-US" sz="2000" dirty="0" err="1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SwissFEL</a:t>
            </a:r>
            <a:r>
              <a:rPr lang="en-US" sz="20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, PETRA III-FLASH </a:t>
            </a:r>
            <a:br>
              <a:rPr lang="en-US" sz="20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</a:br>
            <a:r>
              <a:rPr lang="en-US" sz="20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are single entries for MERIL  </a:t>
            </a:r>
            <a:r>
              <a:rPr lang="en-US" sz="20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</a:t>
            </a:r>
            <a:endParaRPr lang="en-US" sz="2000" i="1" dirty="0">
              <a:solidFill>
                <a:srgbClr val="96C31E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6F853AB-6F58-4E48-80C7-FC3312095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641" y="3772088"/>
            <a:ext cx="8972459" cy="1365706"/>
          </a:xfrm>
          <a:prstGeom prst="rect">
            <a:avLst/>
          </a:prstGeom>
          <a:ln>
            <a:noFill/>
          </a:ln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hose facilities are run by a single legal entity (company, research entity) but</a:t>
            </a:r>
          </a:p>
          <a:p>
            <a:pPr>
              <a:defRPr/>
            </a:pPr>
            <a:r>
              <a:rPr lang="en-US" sz="20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have different building and infrastructures</a:t>
            </a:r>
          </a:p>
          <a:p>
            <a:pPr>
              <a:defRPr/>
            </a:pPr>
            <a:r>
              <a:rPr lang="en-US" sz="20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have different (complementary!) science capabilities and programs</a:t>
            </a:r>
            <a:endParaRPr lang="en-US" sz="2000" i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5CC81C-3157-1E4D-A7B6-8AF6C6042BE5}"/>
              </a:ext>
            </a:extLst>
          </p:cNvPr>
          <p:cNvSpPr/>
          <p:nvPr/>
        </p:nvSpPr>
        <p:spPr>
          <a:xfrm>
            <a:off x="8736257" y="5570335"/>
            <a:ext cx="6607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it-IT" sz="6000" b="1" dirty="0">
                <a:latin typeface="American Typewriter" panose="02090604020004020304" pitchFamily="18" charset="77"/>
              </a:rPr>
              <a:t>?</a:t>
            </a:r>
            <a:endParaRPr lang="it-IT" sz="6000" dirty="0">
              <a:latin typeface="American Typewriter Semibold" panose="02090604020004020304" pitchFamily="18" charset="77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0DBB392-53BB-094D-8FE5-9A86E0D96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57" y="5821225"/>
            <a:ext cx="8576552" cy="513884"/>
          </a:xfrm>
          <a:prstGeom prst="rect">
            <a:avLst/>
          </a:prstGeom>
          <a:ln>
            <a:noFill/>
          </a:ln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but </a:t>
            </a:r>
            <a:r>
              <a:rPr lang="en-US" sz="2400" i="1" dirty="0">
                <a:solidFill>
                  <a:srgbClr val="96C3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2400" i="1" dirty="0">
                <a:solidFill>
                  <a:srgbClr val="96C3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could we agree to create 2 sub-objects in each MERIL sheet </a:t>
            </a:r>
          </a:p>
        </p:txBody>
      </p:sp>
    </p:spTree>
    <p:extLst>
      <p:ext uri="{BB962C8B-B14F-4D97-AF65-F5344CB8AC3E}">
        <p14:creationId xmlns:p14="http://schemas.microsoft.com/office/powerpoint/2010/main" val="7444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2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699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59" name="Wayforlight’s intro"/>
          <p:cNvSpPr txBox="1">
            <a:spLocks noGrp="1"/>
          </p:cNvSpPr>
          <p:nvPr>
            <p:ph type="title" idx="4294967295"/>
          </p:nvPr>
        </p:nvSpPr>
        <p:spPr>
          <a:xfrm>
            <a:off x="2481944" y="179387"/>
            <a:ext cx="4849586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Interoperability also means…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2A3F086-7295-2E4E-8D3B-C8E9096BE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740" y="1488599"/>
            <a:ext cx="6315338" cy="2117112"/>
          </a:xfrm>
          <a:prstGeom prst="rect">
            <a:avLst/>
          </a:prstGeom>
          <a:ln>
            <a:noFill/>
          </a:ln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Finding who’s who at the various facilities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Who’s working on </a:t>
            </a:r>
            <a:r>
              <a:rPr lang="en-US" sz="24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WFL datasheets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Who’s taking care of facilities’ website(s)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Who’s working on </a:t>
            </a:r>
            <a:r>
              <a:rPr lang="en-US" sz="24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MERIL datasheets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1B6067C-3498-AC49-9CD2-C3BFA064F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891" y="4224430"/>
            <a:ext cx="5556483" cy="1996249"/>
          </a:xfrm>
          <a:prstGeom prst="rect">
            <a:avLst/>
          </a:prstGeom>
          <a:ln>
            <a:noFill/>
          </a:ln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Share a set of goals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Ensure good quality entries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Avoid duplication efforts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rgbClr val="3C3C3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Aim at long-term sustainability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2C22A-B87C-7349-8D69-2F6697924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33" y="1734732"/>
            <a:ext cx="3322960" cy="1049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C4B3C8-E4B7-EB42-B754-08757C0AA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44" y="4223190"/>
            <a:ext cx="1597991" cy="199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  <p:bldP spid="8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Your feedback is crucial for us…"/>
          <p:cNvSpPr txBox="1">
            <a:spLocks noGrp="1"/>
          </p:cNvSpPr>
          <p:nvPr>
            <p:ph type="body" sz="half" idx="4294967295"/>
          </p:nvPr>
        </p:nvSpPr>
        <p:spPr>
          <a:xfrm>
            <a:off x="338137" y="2145689"/>
            <a:ext cx="9525966" cy="25437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 b="1"/>
            </a:pPr>
            <a:r>
              <a:rPr lang="en-US" sz="4400" i="1" dirty="0">
                <a:latin typeface="Calibri" panose="020F0502020204030204" pitchFamily="34" charset="0"/>
                <a:cs typeface="Calibri" panose="020F0502020204030204" pitchFamily="34" charset="0"/>
              </a:rPr>
              <a:t>Thanks for your attention !</a:t>
            </a:r>
          </a:p>
          <a:p>
            <a:pPr marL="0" indent="0" algn="ctr">
              <a:buSzTx/>
              <a:buNone/>
              <a:defRPr b="1"/>
            </a:pPr>
            <a:endParaRPr lang="en-US" sz="4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SzTx/>
              <a:buNone/>
              <a:defRPr b="1"/>
            </a:pPr>
            <a:r>
              <a:rPr lang="en-US" sz="4400" i="1" dirty="0">
                <a:latin typeface="Calibri" panose="020F0502020204030204" pitchFamily="34" charset="0"/>
                <a:cs typeface="Calibri" panose="020F0502020204030204" pitchFamily="34" charset="0"/>
              </a:rPr>
              <a:t>Questions and comments are welcome</a:t>
            </a:r>
            <a:endParaRPr sz="4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6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700" y="7078661"/>
            <a:ext cx="196342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307" name="Q &amp; A"/>
          <p:cNvSpPr txBox="1">
            <a:spLocks noGrp="1"/>
          </p:cNvSpPr>
          <p:nvPr>
            <p:ph type="title" idx="4294967295"/>
          </p:nvPr>
        </p:nvSpPr>
        <p:spPr>
          <a:xfrm>
            <a:off x="2952750" y="179387"/>
            <a:ext cx="4391025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t>Q &amp; A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699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59" name="Wayforlight’s intro"/>
          <p:cNvSpPr txBox="1">
            <a:spLocks noGrp="1"/>
          </p:cNvSpPr>
          <p:nvPr>
            <p:ph type="title" idx="4294967295"/>
          </p:nvPr>
        </p:nvSpPr>
        <p:spPr>
          <a:xfrm>
            <a:off x="2952750" y="179387"/>
            <a:ext cx="3959225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rPr lang="en-US" dirty="0" err="1"/>
              <a:t>w</a:t>
            </a:r>
            <a:r>
              <a:rPr dirty="0" err="1"/>
              <a:t>ayforlight’s</a:t>
            </a:r>
            <a:r>
              <a:rPr dirty="0"/>
              <a:t> intro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161" name="WFL teaser trailer_2.mp4" descr="WFL teaser trailer_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73403" y="1521208"/>
            <a:ext cx="8340495" cy="4691531"/>
          </a:xfrm>
          <a:prstGeom prst="rect">
            <a:avLst/>
          </a:prstGeo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34034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0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ALIPSOplus_logo.tiff">
            <a:extLst>
              <a:ext uri="{FF2B5EF4-FFF2-40B4-BE49-F238E27FC236}">
                <a16:creationId xmlns:a16="http://schemas.microsoft.com/office/drawing/2014/main" id="{81D06CEA-559F-C84B-B445-5690676DE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264" y="1589428"/>
            <a:ext cx="2041074" cy="1041946"/>
          </a:xfrm>
          <a:prstGeom prst="rect">
            <a:avLst/>
          </a:prstGeom>
        </p:spPr>
      </p:pic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699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59" name="Wayforlight’s intro"/>
          <p:cNvSpPr txBox="1">
            <a:spLocks noGrp="1"/>
          </p:cNvSpPr>
          <p:nvPr>
            <p:ph type="title" idx="4294967295"/>
          </p:nvPr>
        </p:nvSpPr>
        <p:spPr>
          <a:xfrm>
            <a:off x="2952750" y="179387"/>
            <a:ext cx="3959225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</a:rPr>
              <a:t>ayforlight’s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history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DF5E7E1-EE83-6940-86D5-01FEEED3149F}"/>
              </a:ext>
            </a:extLst>
          </p:cNvPr>
          <p:cNvSpPr txBox="1">
            <a:spLocks/>
          </p:cNvSpPr>
          <p:nvPr/>
        </p:nvSpPr>
        <p:spPr>
          <a:xfrm>
            <a:off x="88587" y="1021235"/>
            <a:ext cx="9513887" cy="2717239"/>
          </a:xfrm>
          <a:prstGeom prst="rect">
            <a:avLst/>
          </a:prstGeom>
        </p:spPr>
        <p:txBody>
          <a:bodyPr/>
          <a:lstStyle>
            <a:lvl1pPr marL="342900" marR="0" indent="-342900" algn="l" defTabSz="447675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68926" marR="0" indent="-311726" algn="l" defTabSz="447675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57300" marR="0" indent="-342900" algn="l" defTabSz="447675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−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47675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47675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defTabSz="447675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defTabSz="447675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defTabSz="447675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defTabSz="447675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User portal: catalogue, industries, proposals</a:t>
            </a:r>
          </a:p>
          <a:p>
            <a:pPr hangingPunct="1">
              <a:buFont typeface="Wingdings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Created under FP7 CALIPSO (2012-2015)</a:t>
            </a:r>
          </a:p>
          <a:p>
            <a:pPr hangingPunct="1">
              <a:buFont typeface="Wingdings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European Synchrotron and FEL User 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Organization (ESUO) </a:t>
            </a:r>
          </a:p>
          <a:p>
            <a:pPr hangingPunct="1">
              <a:buFont typeface="Wingdings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H2020 EUCALL (2015-2018): smart new database + Lasers added !</a:t>
            </a:r>
          </a:p>
          <a:p>
            <a:pPr hangingPunct="1">
              <a:buFont typeface="Wingdings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H2020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CALIPSOplus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(2017-2021): focus on sustainability</a:t>
            </a:r>
          </a:p>
          <a:p>
            <a:pPr hangingPunct="1">
              <a:buFont typeface="Wingdings" pitchFamily="2" charset="2"/>
              <a:buChar char="ü"/>
            </a:pPr>
            <a:endParaRPr lang="en-GB" dirty="0"/>
          </a:p>
        </p:txBody>
      </p:sp>
      <p:pic>
        <p:nvPicPr>
          <p:cNvPr id="7" name="Picture 6" descr="calipso_LOGO_vect-01.png">
            <a:extLst>
              <a:ext uri="{FF2B5EF4-FFF2-40B4-BE49-F238E27FC236}">
                <a16:creationId xmlns:a16="http://schemas.microsoft.com/office/drawing/2014/main" id="{BBAF2620-5568-034D-82CC-D7D59337B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31" y="43426"/>
            <a:ext cx="2325669" cy="11482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8">
            <a:extLst>
              <a:ext uri="{FF2B5EF4-FFF2-40B4-BE49-F238E27FC236}">
                <a16:creationId xmlns:a16="http://schemas.microsoft.com/office/drawing/2014/main" id="{C3C57ACD-7D11-B940-90BC-3CEB6D5C38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-8866" r="2401" b="4546"/>
          <a:stretch/>
        </p:blipFill>
        <p:spPr>
          <a:xfrm>
            <a:off x="6488742" y="851659"/>
            <a:ext cx="1268856" cy="7712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A6CCD2-62B9-064A-A2F1-81CB8B9CC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" y="4701210"/>
            <a:ext cx="3952608" cy="284384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46DB0-6415-7F43-8AB6-EBD9669DD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24" y="1205029"/>
            <a:ext cx="1528650" cy="9199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42C59-B3F0-264C-B4D6-A0797C6FC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82" y="3738474"/>
            <a:ext cx="4142779" cy="2819667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3C06CC-3F55-F148-9AB5-821BA9FAC5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649" y="3733868"/>
            <a:ext cx="4132959" cy="2812984"/>
          </a:xfrm>
          <a:prstGeom prst="rect">
            <a:avLst/>
          </a:prstGeom>
          <a:ln>
            <a:noFill/>
          </a:ln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2AC5E2EA-616E-B84C-9372-187D5B5F4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6117" y="4306667"/>
            <a:ext cx="2042583" cy="317470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Filters by: 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Facility type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Name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Technique 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Discipline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Energy range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…</a:t>
            </a:r>
            <a:endParaRPr lang="en-US" sz="2000" dirty="0">
              <a:solidFill>
                <a:srgbClr val="96C31E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699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59" name="Wayforlight’s intro"/>
          <p:cNvSpPr txBox="1">
            <a:spLocks noGrp="1"/>
          </p:cNvSpPr>
          <p:nvPr>
            <p:ph type="title" idx="4294967295"/>
          </p:nvPr>
        </p:nvSpPr>
        <p:spPr>
          <a:xfrm>
            <a:off x="2952750" y="179387"/>
            <a:ext cx="3959225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</a:rPr>
              <a:t>ayforlight’s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3" descr="Wayforlight DB - Schema finale - small.png">
            <a:extLst>
              <a:ext uri="{FF2B5EF4-FFF2-40B4-BE49-F238E27FC236}">
                <a16:creationId xmlns:a16="http://schemas.microsoft.com/office/drawing/2014/main" id="{6A419393-16E3-D94F-A63B-FBA9BA0AA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9" y="1264099"/>
            <a:ext cx="3451379" cy="4882972"/>
          </a:xfrm>
          <a:prstGeom prst="rect">
            <a:avLst/>
          </a:prstGeom>
          <a:solidFill>
            <a:schemeClr val="bg1"/>
          </a:solidFill>
          <a:ln w="9525">
            <a:solidFill>
              <a:srgbClr val="1067EA"/>
            </a:solidFill>
            <a:miter lim="800000"/>
            <a:headEnd/>
            <a:tailEnd/>
          </a:ln>
        </p:spPr>
      </p:pic>
      <p:sp>
        <p:nvSpPr>
          <p:cNvPr id="11" name="Inhaltsplatzhalter 6">
            <a:extLst>
              <a:ext uri="{FF2B5EF4-FFF2-40B4-BE49-F238E27FC236}">
                <a16:creationId xmlns:a16="http://schemas.microsoft.com/office/drawing/2014/main" id="{13837DDA-34C9-4343-94D3-5E29B321F565}"/>
              </a:ext>
            </a:extLst>
          </p:cNvPr>
          <p:cNvSpPr txBox="1">
            <a:spLocks/>
          </p:cNvSpPr>
          <p:nvPr/>
        </p:nvSpPr>
        <p:spPr bwMode="auto">
          <a:xfrm>
            <a:off x="4042094" y="1026429"/>
            <a:ext cx="5739762" cy="504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Tx/>
              <a:buBlip>
                <a:blip r:embed="rId3"/>
              </a:buBlip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0D71C"/>
              </a:buClr>
              <a:buFont typeface="Wingdings" pitchFamily="2" charset="2"/>
              <a:buChar char="§"/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D6DA36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0D71C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Calibri" panose="020F0502020204030204" pitchFamily="34" charset="0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DAD636"/>
              </a:buClr>
              <a:buChar char="»"/>
              <a:defRPr sz="2400">
                <a:solidFill>
                  <a:srgbClr val="100F2E"/>
                </a:solidFill>
                <a:latin typeface="Calibri" panose="020F0502020204030204" pitchFamily="34" charset="0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GB" b="1" dirty="0">
                <a:solidFill>
                  <a:schemeClr val="tx1"/>
                </a:solidFill>
              </a:rPr>
              <a:t>A smart sustainable system</a:t>
            </a: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Designed and created at Elettra</a:t>
            </a:r>
          </a:p>
          <a:p>
            <a:pPr marL="0" indent="0">
              <a:buClr>
                <a:schemeClr val="tx1"/>
              </a:buClr>
              <a:buNone/>
            </a:pPr>
            <a:endParaRPr lang="en-GB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Scientists have to fill data only once</a:t>
            </a:r>
          </a:p>
          <a:p>
            <a:pPr marL="0" indent="0">
              <a:buClr>
                <a:schemeClr val="tx1"/>
              </a:buClr>
              <a:buNone/>
            </a:pPr>
            <a:endParaRPr lang="en-GB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Elettra provides application programming interfaces (APIs) for easy data export</a:t>
            </a:r>
          </a:p>
          <a:p>
            <a:pPr marL="0" indent="0">
              <a:buClr>
                <a:schemeClr val="tx1"/>
              </a:buClr>
              <a:buNone/>
            </a:pPr>
            <a:endParaRPr lang="en-GB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Login based on Umbrella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GB" dirty="0">
                <a:solidFill>
                  <a:schemeClr val="tx1"/>
                </a:solidFill>
              </a:rPr>
              <a:t> </a:t>
            </a: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Key for any future interface with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other websites / catalogues </a:t>
            </a:r>
            <a:r>
              <a:rPr lang="en-GB" dirty="0">
                <a:solidFill>
                  <a:srgbClr val="0070C0"/>
                </a:solidFill>
                <a:sym typeface="Wingdings" pitchFamily="2" charset="2"/>
              </a:rPr>
              <a:t> MERIL !</a:t>
            </a:r>
            <a:endParaRPr lang="en-GB" dirty="0"/>
          </a:p>
          <a:p>
            <a:pPr lvl="1">
              <a:buClr>
                <a:srgbClr val="FD930A"/>
              </a:buClr>
            </a:pPr>
            <a:endParaRPr lang="en-GB" dirty="0"/>
          </a:p>
        </p:txBody>
      </p:sp>
      <p:pic>
        <p:nvPicPr>
          <p:cNvPr id="13" name="Picture 12" descr="umbrella_logo.tiff">
            <a:extLst>
              <a:ext uri="{FF2B5EF4-FFF2-40B4-BE49-F238E27FC236}">
                <a16:creationId xmlns:a16="http://schemas.microsoft.com/office/drawing/2014/main" id="{288317F1-81A4-2B4C-BA58-06745E95B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95" y="4479395"/>
            <a:ext cx="1090614" cy="427003"/>
          </a:xfrm>
          <a:prstGeom prst="rect">
            <a:avLst/>
          </a:prstGeom>
          <a:ln>
            <a:solidFill>
              <a:srgbClr val="261748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B49CD5-C8BF-6A44-AADB-5B61F99F5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73" y="6338733"/>
            <a:ext cx="1392464" cy="12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699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59" name="Wayforlight’s intro"/>
          <p:cNvSpPr txBox="1">
            <a:spLocks noGrp="1"/>
          </p:cNvSpPr>
          <p:nvPr>
            <p:ph type="title" idx="4294967295"/>
          </p:nvPr>
        </p:nvSpPr>
        <p:spPr>
          <a:xfrm>
            <a:off x="2539093" y="185940"/>
            <a:ext cx="4849586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Interoperability: data mirroring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Inhaltsplatzhalter 6">
            <a:extLst>
              <a:ext uri="{FF2B5EF4-FFF2-40B4-BE49-F238E27FC236}">
                <a16:creationId xmlns:a16="http://schemas.microsoft.com/office/drawing/2014/main" id="{13837DDA-34C9-4343-94D3-5E29B321F565}"/>
              </a:ext>
            </a:extLst>
          </p:cNvPr>
          <p:cNvSpPr txBox="1">
            <a:spLocks/>
          </p:cNvSpPr>
          <p:nvPr/>
        </p:nvSpPr>
        <p:spPr bwMode="auto">
          <a:xfrm>
            <a:off x="407965" y="1381176"/>
            <a:ext cx="4670221" cy="15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Tx/>
              <a:buBlip>
                <a:blip r:embed="rId3"/>
              </a:buBlip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0D71C"/>
              </a:buClr>
              <a:buFont typeface="Wingdings" pitchFamily="2" charset="2"/>
              <a:buChar char="§"/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D6DA36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0D71C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Calibri" panose="020F0502020204030204" pitchFamily="34" charset="0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DAD636"/>
              </a:buClr>
              <a:buChar char="»"/>
              <a:defRPr sz="2400">
                <a:solidFill>
                  <a:srgbClr val="100F2E"/>
                </a:solidFill>
                <a:latin typeface="Calibri" panose="020F0502020204030204" pitchFamily="34" charset="0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GB" b="1" dirty="0">
                <a:solidFill>
                  <a:schemeClr val="tx1"/>
                </a:solidFill>
              </a:rPr>
              <a:t>Data inserted in WFL database</a:t>
            </a:r>
            <a:endParaRPr lang="en-GB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All published data displayed on </a:t>
            </a:r>
            <a:r>
              <a:rPr lang="en-GB" dirty="0" err="1">
                <a:solidFill>
                  <a:schemeClr val="tx1"/>
                </a:solidFill>
              </a:rPr>
              <a:t>wayforlight.eu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573B66-98BA-3D45-BA43-682A1BD8A981}"/>
              </a:ext>
            </a:extLst>
          </p:cNvPr>
          <p:cNvGrpSpPr/>
          <p:nvPr/>
        </p:nvGrpSpPr>
        <p:grpSpPr>
          <a:xfrm>
            <a:off x="5023066" y="3521837"/>
            <a:ext cx="5000150" cy="3939159"/>
            <a:chOff x="-597468" y="2973739"/>
            <a:chExt cx="4761830" cy="3504161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F7A2681C-FD7D-904A-980E-98D4E3F02469}"/>
                </a:ext>
              </a:extLst>
            </p:cNvPr>
            <p:cNvSpPr/>
            <p:nvPr/>
          </p:nvSpPr>
          <p:spPr>
            <a:xfrm rot="1327696">
              <a:off x="7060" y="3461857"/>
              <a:ext cx="1439052" cy="206786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91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9F2BFF-9640-6840-BF31-F75CE68A10BE}"/>
                </a:ext>
              </a:extLst>
            </p:cNvPr>
            <p:cNvSpPr txBox="1"/>
            <p:nvPr/>
          </p:nvSpPr>
          <p:spPr>
            <a:xfrm>
              <a:off x="519087" y="2973739"/>
              <a:ext cx="681169" cy="410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indent="0">
                <a:buNone/>
              </a:pPr>
              <a:r>
                <a:rPr lang="it-IT" b="1" dirty="0">
                  <a:solidFill>
                    <a:srgbClr val="00B0F0"/>
                  </a:solidFill>
                </a:rPr>
                <a:t>API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7011AD-F71C-7347-B305-484C38F1F613}"/>
                </a:ext>
              </a:extLst>
            </p:cNvPr>
            <p:cNvGrpSpPr/>
            <p:nvPr/>
          </p:nvGrpSpPr>
          <p:grpSpPr>
            <a:xfrm>
              <a:off x="-597468" y="3880364"/>
              <a:ext cx="4761830" cy="2597536"/>
              <a:chOff x="-597468" y="3897289"/>
              <a:chExt cx="4761830" cy="259753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0F519C6-CC67-FF4F-B2F3-7CC2E9DD2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5649" y="4337185"/>
                <a:ext cx="2968713" cy="215764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pic>
            <p:nvPicPr>
              <p:cNvPr id="19" name="image.png" descr="image.png">
                <a:extLst>
                  <a:ext uri="{FF2B5EF4-FFF2-40B4-BE49-F238E27FC236}">
                    <a16:creationId xmlns:a16="http://schemas.microsoft.com/office/drawing/2014/main" id="{4F5FAFF4-E58A-2141-8590-19C1FA662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597468" y="3897289"/>
                <a:ext cx="1600117" cy="1378434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D3B8B5D-FE2D-C34B-9113-B2E1FD0854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365" y="2232177"/>
            <a:ext cx="2787866" cy="1747816"/>
          </a:xfrm>
          <a:prstGeom prst="rect">
            <a:avLst/>
          </a:prstGeom>
        </p:spPr>
      </p:pic>
      <p:sp>
        <p:nvSpPr>
          <p:cNvPr id="21" name="Inhaltsplatzhalter 6">
            <a:extLst>
              <a:ext uri="{FF2B5EF4-FFF2-40B4-BE49-F238E27FC236}">
                <a16:creationId xmlns:a16="http://schemas.microsoft.com/office/drawing/2014/main" id="{A89B8666-B99C-E44E-A1C7-530A67A9C4D8}"/>
              </a:ext>
            </a:extLst>
          </p:cNvPr>
          <p:cNvSpPr txBox="1">
            <a:spLocks/>
          </p:cNvSpPr>
          <p:nvPr/>
        </p:nvSpPr>
        <p:spPr bwMode="auto">
          <a:xfrm>
            <a:off x="304800" y="4603507"/>
            <a:ext cx="4659086" cy="117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Tx/>
              <a:buBlip>
                <a:blip r:embed="rId3"/>
              </a:buBlip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0D71C"/>
              </a:buClr>
              <a:buFont typeface="Wingdings" pitchFamily="2" charset="2"/>
              <a:buChar char="§"/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D6DA36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0D71C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Calibri" panose="020F0502020204030204" pitchFamily="34" charset="0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DAD636"/>
              </a:buClr>
              <a:buChar char="»"/>
              <a:defRPr sz="2400">
                <a:solidFill>
                  <a:srgbClr val="100F2E"/>
                </a:solidFill>
                <a:latin typeface="Calibri" panose="020F0502020204030204" pitchFamily="34" charset="0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Single facilities’ data imported by facility’s own websites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 beamlines technical datasheets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9FB6A4-5C15-7646-A8D8-B8F3CC952152}"/>
              </a:ext>
            </a:extLst>
          </p:cNvPr>
          <p:cNvGrpSpPr/>
          <p:nvPr/>
        </p:nvGrpSpPr>
        <p:grpSpPr>
          <a:xfrm>
            <a:off x="5605570" y="1278275"/>
            <a:ext cx="4249629" cy="1896503"/>
            <a:chOff x="3502274" y="819826"/>
            <a:chExt cx="4249629" cy="189650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8385973-5711-144D-8DB3-5B13A7761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823" y="955535"/>
              <a:ext cx="2417080" cy="1760794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8A7C90E7-B32F-3F4F-9DCA-3DDCCA680DB9}"/>
                </a:ext>
              </a:extLst>
            </p:cNvPr>
            <p:cNvSpPr/>
            <p:nvPr/>
          </p:nvSpPr>
          <p:spPr>
            <a:xfrm rot="20725296">
              <a:off x="3558886" y="2216995"/>
              <a:ext cx="1637984" cy="243932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E01C48-9CD4-3542-8F75-CB9325F6B15F}"/>
                </a:ext>
              </a:extLst>
            </p:cNvPr>
            <p:cNvSpPr/>
            <p:nvPr/>
          </p:nvSpPr>
          <p:spPr>
            <a:xfrm>
              <a:off x="3502274" y="819826"/>
              <a:ext cx="130516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 algn="ctr">
                <a:buNone/>
              </a:pPr>
              <a:r>
                <a:rPr lang="it-IT" b="1" dirty="0">
                  <a:solidFill>
                    <a:srgbClr val="7030A0"/>
                  </a:solidFill>
                </a:rPr>
                <a:t>API</a:t>
              </a:r>
            </a:p>
            <a:p>
              <a:pPr marL="0" indent="0" algn="ctr">
                <a:buNone/>
              </a:pPr>
              <a:r>
                <a:rPr lang="it-IT" sz="1400" b="1" dirty="0">
                  <a:solidFill>
                    <a:srgbClr val="7030A0"/>
                  </a:solidFill>
                </a:rPr>
                <a:t>Application </a:t>
              </a:r>
            </a:p>
            <a:p>
              <a:pPr marL="0" indent="0" algn="ctr">
                <a:buNone/>
              </a:pPr>
              <a:r>
                <a:rPr lang="it-IT" sz="1400" b="1" dirty="0">
                  <a:solidFill>
                    <a:srgbClr val="7030A0"/>
                  </a:solidFill>
                </a:rPr>
                <a:t>Programming </a:t>
              </a:r>
            </a:p>
            <a:p>
              <a:pPr marL="0" indent="0" algn="ctr">
                <a:buNone/>
              </a:pPr>
              <a:r>
                <a:rPr lang="it-IT" sz="1400" b="1" dirty="0">
                  <a:solidFill>
                    <a:srgbClr val="7030A0"/>
                  </a:solidFill>
                </a:rPr>
                <a:t>Interface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71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699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59" name="Wayforlight’s intro"/>
          <p:cNvSpPr txBox="1">
            <a:spLocks noGrp="1"/>
          </p:cNvSpPr>
          <p:nvPr>
            <p:ph type="title" idx="4294967295"/>
          </p:nvPr>
        </p:nvSpPr>
        <p:spPr>
          <a:xfrm>
            <a:off x="2481944" y="179387"/>
            <a:ext cx="4849586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Interoperability: data mirroring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Inhaltsplatzhalter 6">
            <a:extLst>
              <a:ext uri="{FF2B5EF4-FFF2-40B4-BE49-F238E27FC236}">
                <a16:creationId xmlns:a16="http://schemas.microsoft.com/office/drawing/2014/main" id="{13837DDA-34C9-4343-94D3-5E29B321F565}"/>
              </a:ext>
            </a:extLst>
          </p:cNvPr>
          <p:cNvSpPr txBox="1">
            <a:spLocks/>
          </p:cNvSpPr>
          <p:nvPr/>
        </p:nvSpPr>
        <p:spPr bwMode="auto">
          <a:xfrm>
            <a:off x="407965" y="1381175"/>
            <a:ext cx="7625692" cy="45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Tx/>
              <a:buBlip>
                <a:blip r:embed="rId2"/>
              </a:buBlip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0D71C"/>
              </a:buClr>
              <a:buFont typeface="Wingdings" pitchFamily="2" charset="2"/>
              <a:buChar char="§"/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D6DA36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0D71C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Calibri" panose="020F0502020204030204" pitchFamily="34" charset="0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DAD636"/>
              </a:buClr>
              <a:buChar char="»"/>
              <a:defRPr sz="2400">
                <a:solidFill>
                  <a:srgbClr val="100F2E"/>
                </a:solidFill>
                <a:latin typeface="Calibri" panose="020F0502020204030204" pitchFamily="34" charset="0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GB" b="1" dirty="0">
                <a:solidFill>
                  <a:schemeClr val="tx1"/>
                </a:solidFill>
              </a:rPr>
              <a:t>Next to come:</a:t>
            </a:r>
            <a:endParaRPr lang="en-GB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Other </a:t>
            </a:r>
            <a:r>
              <a:rPr lang="en-GB" dirty="0" err="1">
                <a:solidFill>
                  <a:schemeClr val="tx1"/>
                </a:solidFill>
              </a:rPr>
              <a:t>CALIPSOplus</a:t>
            </a:r>
            <a:r>
              <a:rPr lang="en-GB" dirty="0">
                <a:solidFill>
                  <a:schemeClr val="tx1"/>
                </a:solidFill>
              </a:rPr>
              <a:t> facilities: PETRAIII, FLASH, </a:t>
            </a:r>
            <a:r>
              <a:rPr lang="en-GB" dirty="0" err="1">
                <a:solidFill>
                  <a:schemeClr val="tx1"/>
                </a:solidFill>
              </a:rPr>
              <a:t>EuXFEL</a:t>
            </a:r>
            <a:r>
              <a:rPr lang="en-GB" dirty="0">
                <a:solidFill>
                  <a:schemeClr val="tx1"/>
                </a:solidFill>
              </a:rPr>
              <a:t>…</a:t>
            </a: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endParaRPr lang="en-GB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FELs of Europe </a:t>
            </a: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 FELs main datasheets</a:t>
            </a:r>
            <a:endParaRPr lang="en-GB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endParaRPr lang="en-GB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GB" dirty="0" err="1">
                <a:solidFill>
                  <a:schemeClr val="tx1"/>
                </a:solidFill>
              </a:rPr>
              <a:t>LaserLab</a:t>
            </a:r>
            <a:r>
              <a:rPr lang="en-GB" dirty="0">
                <a:solidFill>
                  <a:schemeClr val="tx1"/>
                </a:solidFill>
              </a:rPr>
              <a:t>-Europe ? To be investigated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FAA31D-0775-0A49-A7BD-607E54D42155}"/>
              </a:ext>
            </a:extLst>
          </p:cNvPr>
          <p:cNvGrpSpPr/>
          <p:nvPr/>
        </p:nvGrpSpPr>
        <p:grpSpPr>
          <a:xfrm>
            <a:off x="184120" y="4163786"/>
            <a:ext cx="4142948" cy="3343992"/>
            <a:chOff x="5148009" y="3087162"/>
            <a:chExt cx="4367042" cy="31936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70A749-5DD7-D449-811D-8A5A8537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482" y="3087162"/>
              <a:ext cx="2521569" cy="84052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B12273-4537-5B45-AF44-A61BBD09C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09" y="3772586"/>
              <a:ext cx="4367042" cy="25082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A6A396F-5804-6F4B-8017-9DEA1680C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70" y="2337449"/>
            <a:ext cx="4054929" cy="261721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6" name="Inhaltsplatzhalter 6">
            <a:extLst>
              <a:ext uri="{FF2B5EF4-FFF2-40B4-BE49-F238E27FC236}">
                <a16:creationId xmlns:a16="http://schemas.microsoft.com/office/drawing/2014/main" id="{01025F13-F688-594A-8DF2-6DE5132FF25C}"/>
              </a:ext>
            </a:extLst>
          </p:cNvPr>
          <p:cNvSpPr txBox="1">
            <a:spLocks/>
          </p:cNvSpPr>
          <p:nvPr/>
        </p:nvSpPr>
        <p:spPr bwMode="auto">
          <a:xfrm>
            <a:off x="5280507" y="5636538"/>
            <a:ext cx="4010450" cy="53956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Tx/>
              <a:buBlip>
                <a:blip r:embed="rId2"/>
              </a:buBlip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0D71C"/>
              </a:buClr>
              <a:buFont typeface="Wingdings" pitchFamily="2" charset="2"/>
              <a:buChar char="§"/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D6DA36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accent3"/>
                </a:solidFill>
                <a:latin typeface="Calibri" panose="020F0502020204030204" pitchFamily="34" charset="0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0D71C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Calibri" panose="020F0502020204030204" pitchFamily="34" charset="0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DAD636"/>
              </a:buClr>
              <a:buChar char="»"/>
              <a:defRPr sz="2400">
                <a:solidFill>
                  <a:srgbClr val="100F2E"/>
                </a:solidFill>
                <a:latin typeface="Calibri" panose="020F0502020204030204" pitchFamily="34" charset="0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n-GB" b="1" i="1" dirty="0">
                <a:solidFill>
                  <a:schemeClr val="tx1"/>
                </a:solidFill>
              </a:rPr>
              <a:t>MERIL ? Work in progress ! </a:t>
            </a:r>
          </a:p>
        </p:txBody>
      </p:sp>
    </p:spTree>
    <p:extLst>
      <p:ext uri="{BB962C8B-B14F-4D97-AF65-F5344CB8AC3E}">
        <p14:creationId xmlns:p14="http://schemas.microsoft.com/office/powerpoint/2010/main" val="13384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699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59" name="Wayforlight’s intro"/>
          <p:cNvSpPr txBox="1">
            <a:spLocks noGrp="1"/>
          </p:cNvSpPr>
          <p:nvPr>
            <p:ph type="title" idx="4294967295"/>
          </p:nvPr>
        </p:nvSpPr>
        <p:spPr>
          <a:xfrm>
            <a:off x="2481944" y="179387"/>
            <a:ext cx="4849586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Interoperability: linking projects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97B72D-7A1F-D149-AB86-E968E648D50A}"/>
              </a:ext>
            </a:extLst>
          </p:cNvPr>
          <p:cNvGrpSpPr/>
          <p:nvPr/>
        </p:nvGrpSpPr>
        <p:grpSpPr>
          <a:xfrm>
            <a:off x="672901" y="3006622"/>
            <a:ext cx="5190051" cy="1651335"/>
            <a:chOff x="323528" y="1134499"/>
            <a:chExt cx="4724643" cy="1539875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309DF114-9E52-8044-B2C5-33206A67E4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8895" y="1157926"/>
              <a:ext cx="3099276" cy="1478092"/>
            </a:xfrm>
            <a:prstGeom prst="rect">
              <a:avLst/>
            </a:prstGeom>
            <a:ln>
              <a:noFill/>
            </a:ln>
          </p:spPr>
          <p:txBody>
            <a:bodyPr/>
            <a:lstStyle>
              <a:lvl1pPr marL="341313" indent="-3413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charset="0"/>
                <a:defRPr sz="32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1363" indent="-28416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defRPr sz="28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2pPr>
              <a:lvl3pPr marL="11414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3pPr>
              <a:lvl4pPr marL="15986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20558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5pPr>
              <a:lvl6pPr marL="2514340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971492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428645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885797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itchFamily="2" charset="2"/>
                <a:buChar char="ü"/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MERIL-2 ends August 2019, then ?</a:t>
              </a:r>
              <a:endParaRPr lang="en-US" sz="1800" dirty="0">
                <a:solidFill>
                  <a:srgbClr val="96C3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endParaRPr>
            </a:p>
            <a:p>
              <a:pPr>
                <a:buFont typeface="Wingdings" pitchFamily="2" charset="2"/>
                <a:buChar char="ü"/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Most </a:t>
              </a:r>
              <a:r>
                <a:rPr lang="en-US" sz="18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CALIPSOplus</a:t>
              </a: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 facilities are represented there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F8A814-C4FA-304D-9A39-F7D4A1D48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134499"/>
              <a:ext cx="1539875" cy="1539875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4B77C8-5CAC-8945-A868-755A491E044D}"/>
              </a:ext>
            </a:extLst>
          </p:cNvPr>
          <p:cNvGrpSpPr/>
          <p:nvPr/>
        </p:nvGrpSpPr>
        <p:grpSpPr>
          <a:xfrm>
            <a:off x="152493" y="1322107"/>
            <a:ext cx="5976250" cy="1321095"/>
            <a:chOff x="7190471" y="1254970"/>
            <a:chExt cx="5976250" cy="13210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A5B0D2-1E18-ED44-891A-BEE0D55A1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471" y="1258991"/>
              <a:ext cx="2314419" cy="1181487"/>
            </a:xfrm>
            <a:prstGeom prst="rect">
              <a:avLst/>
            </a:prstGeom>
            <a:ln>
              <a:solidFill>
                <a:srgbClr val="0091A5"/>
              </a:solidFill>
            </a:ln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BEE891E2-F455-744F-B82F-62475B76E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9922" y="1254970"/>
              <a:ext cx="3646799" cy="1321095"/>
            </a:xfrm>
            <a:prstGeom prst="rect">
              <a:avLst/>
            </a:prstGeom>
          </p:spPr>
          <p:txBody>
            <a:bodyPr/>
            <a:lstStyle>
              <a:lvl1pPr marL="341313" indent="-3413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charset="0"/>
                <a:defRPr sz="32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1363" indent="-28416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defRPr sz="28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2pPr>
              <a:lvl3pPr marL="11414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3pPr>
              <a:lvl4pPr marL="15986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20558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5pPr>
              <a:lvl6pPr marL="2514340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971492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428645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885797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itchFamily="2" charset="2"/>
                <a:buChar char="ü"/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14 synchrotrons and 9 free electron lasers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IDEA: MERIL gathers WFL data automatically </a:t>
              </a:r>
              <a:endParaRPr lang="en-US" sz="1800" dirty="0">
                <a:solidFill>
                  <a:srgbClr val="96C3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4D8908-7193-D749-AE64-3E23E7A0E47B}"/>
              </a:ext>
            </a:extLst>
          </p:cNvPr>
          <p:cNvGrpSpPr/>
          <p:nvPr/>
        </p:nvGrpSpPr>
        <p:grpSpPr>
          <a:xfrm>
            <a:off x="6236051" y="1313418"/>
            <a:ext cx="3473124" cy="2093580"/>
            <a:chOff x="235708" y="2938836"/>
            <a:chExt cx="3074507" cy="210852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6E9C376-92EF-4347-AB3C-5D189DD69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29" y="2938836"/>
              <a:ext cx="2701404" cy="1185508"/>
            </a:xfrm>
            <a:prstGeom prst="rect">
              <a:avLst/>
            </a:prstGeom>
            <a:ln>
              <a:solidFill>
                <a:srgbClr val="96C31E"/>
              </a:solidFill>
            </a:ln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F24CF3FC-896C-8240-9DD9-B61285B98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708" y="4159750"/>
              <a:ext cx="3074507" cy="887614"/>
            </a:xfrm>
            <a:prstGeom prst="rect">
              <a:avLst/>
            </a:prstGeom>
          </p:spPr>
          <p:txBody>
            <a:bodyPr/>
            <a:lstStyle>
              <a:lvl1pPr marL="341313" indent="-3413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charset="0"/>
                <a:defRPr sz="32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1363" indent="-28416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defRPr sz="28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2pPr>
              <a:lvl3pPr marL="11414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3pPr>
              <a:lvl4pPr marL="15986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20558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5pPr>
              <a:lvl6pPr marL="2514340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971492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428645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885797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itchFamily="2" charset="2"/>
                <a:buChar char="ü"/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Started January 2019, 2,5 years</a:t>
              </a:r>
              <a:endParaRPr lang="en-US" sz="1800" dirty="0">
                <a:solidFill>
                  <a:srgbClr val="96C3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endParaRPr>
            </a:p>
            <a:p>
              <a:pPr>
                <a:buFont typeface="Wingdings" pitchFamily="2" charset="2"/>
                <a:buChar char="ü"/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spin-off of MERIL, not MERIL-3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8CD791-7629-8C4D-8155-C3FEE57CEF5D}"/>
              </a:ext>
            </a:extLst>
          </p:cNvPr>
          <p:cNvGrpSpPr/>
          <p:nvPr/>
        </p:nvGrpSpPr>
        <p:grpSpPr>
          <a:xfrm>
            <a:off x="437046" y="5156964"/>
            <a:ext cx="5185396" cy="1005494"/>
            <a:chOff x="323529" y="4425015"/>
            <a:chExt cx="5185396" cy="100549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EE0D415-7881-B546-9DA1-9B7A7C69F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9" y="4425015"/>
              <a:ext cx="2304256" cy="100549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620DDFDC-9579-C645-9F36-4920C13BF7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7849" y="4474002"/>
              <a:ext cx="2811076" cy="890243"/>
            </a:xfrm>
            <a:prstGeom prst="rect">
              <a:avLst/>
            </a:prstGeom>
          </p:spPr>
          <p:txBody>
            <a:bodyPr/>
            <a:lstStyle>
              <a:lvl1pPr marL="341313" indent="-3413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charset="0"/>
                <a:defRPr sz="32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1363" indent="-28416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defRPr sz="28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2pPr>
              <a:lvl3pPr marL="11414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3pPr>
              <a:lvl4pPr marL="15986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20558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5pPr>
              <a:lvl6pPr marL="2514340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971492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428645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885797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itchFamily="2" charset="2"/>
                <a:buChar char="ü"/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Created RIs observatory, will be merged with MERIL database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20B95C-C649-4449-80E5-43A0EFAC84A1}"/>
              </a:ext>
            </a:extLst>
          </p:cNvPr>
          <p:cNvGrpSpPr/>
          <p:nvPr/>
        </p:nvGrpSpPr>
        <p:grpSpPr>
          <a:xfrm>
            <a:off x="5622442" y="6127832"/>
            <a:ext cx="4169257" cy="726054"/>
            <a:chOff x="5622442" y="6105554"/>
            <a:chExt cx="4169257" cy="72605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76B8AC-3F75-1840-B155-21F0F4909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33" y="6105554"/>
              <a:ext cx="3084066" cy="72605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" name="Striped Right Arrow 1">
              <a:extLst>
                <a:ext uri="{FF2B5EF4-FFF2-40B4-BE49-F238E27FC236}">
                  <a16:creationId xmlns:a16="http://schemas.microsoft.com/office/drawing/2014/main" id="{58DC9E60-E06C-B542-A200-8CD3DD715729}"/>
                </a:ext>
              </a:extLst>
            </p:cNvPr>
            <p:cNvSpPr/>
            <p:nvPr/>
          </p:nvSpPr>
          <p:spPr>
            <a:xfrm>
              <a:off x="5622442" y="6226265"/>
              <a:ext cx="1012603" cy="484632"/>
            </a:xfrm>
            <a:prstGeom prst="stripedRightArrow">
              <a:avLst>
                <a:gd name="adj1" fmla="val 36523"/>
                <a:gd name="adj2" fmla="val 50000"/>
              </a:avLst>
            </a:prstGeom>
            <a:solidFill>
              <a:srgbClr val="002060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433136" marR="0" indent="-433136" algn="l" defTabSz="4476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Char char="✓"/>
                <a:tabLst/>
              </a:pPr>
              <a:endParaRPr kumimoji="0" lang="it-IT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Times New Roman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034D23-E3C7-F64E-8F07-41458D49AB71}"/>
              </a:ext>
            </a:extLst>
          </p:cNvPr>
          <p:cNvGrpSpPr/>
          <p:nvPr/>
        </p:nvGrpSpPr>
        <p:grpSpPr>
          <a:xfrm>
            <a:off x="5862952" y="3983467"/>
            <a:ext cx="4332209" cy="1538236"/>
            <a:chOff x="3610596" y="4455089"/>
            <a:chExt cx="3626127" cy="132375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B246F25-234C-1045-A36E-7C4BEFA08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596" y="4455089"/>
              <a:ext cx="1355377" cy="1323751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B833D444-2CC3-1946-B957-6EAAC5D0A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4618" y="4483707"/>
              <a:ext cx="2212105" cy="1241478"/>
            </a:xfrm>
            <a:prstGeom prst="rect">
              <a:avLst/>
            </a:prstGeom>
          </p:spPr>
          <p:txBody>
            <a:bodyPr/>
            <a:lstStyle>
              <a:lvl1pPr marL="341313" indent="-3413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charset="0"/>
                <a:defRPr sz="32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1363" indent="-28416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charset="0"/>
                <a:defRPr sz="28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2pPr>
              <a:lvl3pPr marL="11414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3pPr>
              <a:lvl4pPr marL="15986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2055813" indent="-227013" algn="l" defTabSz="447675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defRPr>
              </a:lvl5pPr>
              <a:lvl6pPr marL="2514340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971492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428645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885797" indent="-228576" algn="l" defTabSz="449216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itchFamily="2" charset="2"/>
                <a:buChar char="ü"/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ALBA and DESY  Partners</a:t>
              </a:r>
            </a:p>
            <a:p>
              <a:pPr>
                <a:buFont typeface="Wingdings" pitchFamily="2" charset="2"/>
                <a:buChar char="ü"/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Linked to LEAPS WG5 pilot on standardized metric</a:t>
              </a:r>
            </a:p>
            <a:p>
              <a:pPr marL="0" indent="0">
                <a:defRPr/>
              </a:pPr>
              <a:endParaRPr lang="en-US" sz="1200" dirty="0">
                <a:solidFill>
                  <a:srgbClr val="96C31E"/>
                </a:solidFill>
                <a:sym typeface="Wingding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53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699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59" name="Wayforlight’s intro"/>
          <p:cNvSpPr txBox="1">
            <a:spLocks noGrp="1"/>
          </p:cNvSpPr>
          <p:nvPr>
            <p:ph type="title" idx="4294967295"/>
          </p:nvPr>
        </p:nvSpPr>
        <p:spPr>
          <a:xfrm>
            <a:off x="2717405" y="253652"/>
            <a:ext cx="3073795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Introducing LEAPS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BD6F8614-72E4-F74F-A0A2-F36A13F10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9" y="1430029"/>
            <a:ext cx="9339712" cy="3255396"/>
          </a:xfrm>
          <a:prstGeom prst="rect">
            <a:avLst/>
          </a:prstGeom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League of European Accelerator Based Photon Sources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16 members + 1 associate (SESAME):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https://www.leaps-initiative.eu/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it-IT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it-IT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future Science and Technology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it-IT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</a:t>
            </a:r>
            <a:r>
              <a:rPr lang="it-IT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r>
              <a:rPr lang="it-IT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boost</a:t>
            </a:r>
            <a:r>
              <a:rPr lang="it-IT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</a:t>
            </a:r>
            <a:endParaRPr lang="it-IT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it-IT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</a:t>
            </a:r>
            <a:r>
              <a:rPr lang="it-IT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</a:t>
            </a:r>
            <a:r>
              <a:rPr lang="it-IT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it-IT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</a:t>
            </a:r>
            <a:r>
              <a:rPr lang="it-IT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 </a:t>
            </a:r>
            <a:r>
              <a:rPr lang="it-IT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endParaRPr lang="it-IT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Published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Strategy</a:t>
            </a:r>
            <a:r>
              <a:rPr 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2030 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it-IT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INFRAINNOV in H2020 </a:t>
            </a:r>
            <a:r>
              <a:rPr lang="it-IT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it-IT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it-IT" sz="1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Horizon</a:t>
            </a:r>
            <a:r>
              <a:rPr lang="it-IT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Europe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11896837-FE59-8B4E-B6EB-B866E53D5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9" y="4999441"/>
            <a:ext cx="7337332" cy="1785044"/>
          </a:xfrm>
          <a:prstGeom prst="rect">
            <a:avLst/>
          </a:prstGeom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WG5 “User services and Impact”</a:t>
            </a:r>
          </a:p>
          <a:p>
            <a:pPr>
              <a:defRPr/>
            </a:pP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Wayforlight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as a new e-infrastructure</a:t>
            </a: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Standardized metrics and impact assessment</a:t>
            </a: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Co-spokespersons: C. Blasetti (Elettra), B. Schramm (HZDR) </a:t>
            </a:r>
            <a:endParaRPr lang="en-US" sz="1800" dirty="0">
              <a:solidFill>
                <a:srgbClr val="96C31E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A042D-92F8-A24F-B32F-5B8322E9E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41" y="2292332"/>
            <a:ext cx="3653658" cy="4111171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6909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9791699" y="7078661"/>
            <a:ext cx="127001" cy="1851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5612">
              <a:defRPr sz="1300"/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59" name="Wayforlight’s intro"/>
          <p:cNvSpPr txBox="1">
            <a:spLocks noGrp="1"/>
          </p:cNvSpPr>
          <p:nvPr>
            <p:ph type="title" idx="4294967295"/>
          </p:nvPr>
        </p:nvSpPr>
        <p:spPr>
          <a:xfrm>
            <a:off x="2521703" y="219143"/>
            <a:ext cx="4515201" cy="936626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Possible match with MERIL 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68025D-65B2-7D40-8A2C-A57BB1547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56" y="1155769"/>
            <a:ext cx="4790109" cy="2961910"/>
          </a:xfrm>
          <a:prstGeom prst="rect">
            <a:avLst/>
          </a:prstGeom>
          <a:ln>
            <a:solidFill>
              <a:srgbClr val="96C31E"/>
            </a:solidFill>
          </a:ln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0DB3EF3E-B719-274D-8366-773693E05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2119"/>
            <a:ext cx="9132995" cy="1778890"/>
          </a:xfrm>
          <a:prstGeom prst="rect">
            <a:avLst/>
          </a:prstGeom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i="1" dirty="0">
                <a:solidFill>
                  <a:srgbClr val="0091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data module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Only mandatory data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Mainsheet in WFL database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Facility on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wayforlight.eu</a:t>
            </a:r>
            <a:endParaRPr lang="en-US" sz="2400" dirty="0">
              <a:solidFill>
                <a:srgbClr val="96C31E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0" indent="0">
              <a:defRPr/>
            </a:pPr>
            <a:endParaRPr lang="en-US" sz="2400" dirty="0">
              <a:solidFill>
                <a:srgbClr val="96C31E"/>
              </a:solidFill>
              <a:sym typeface="Wingding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96E6DA-BE5E-4546-BC3C-532DB59BB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0" y="3391176"/>
            <a:ext cx="3766446" cy="403142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EC187F1C-E9B6-6D4D-8176-60FD600B9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847" y="4242642"/>
            <a:ext cx="5054047" cy="2676777"/>
          </a:xfrm>
          <a:prstGeom prst="rect">
            <a:avLst/>
          </a:prstGeom>
        </p:spPr>
        <p:txBody>
          <a:bodyPr/>
          <a:lstStyle>
            <a:lvl1pPr marL="341313" indent="-3413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363" indent="-28416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11414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514340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b="1" i="1" dirty="0">
                <a:solidFill>
                  <a:srgbClr val="0091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One-to-one match for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Short Facility Name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Acronym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Facility name  Name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Website  Website</a:t>
            </a:r>
            <a:endParaRPr lang="en-US" sz="1800" dirty="0">
              <a:solidFill>
                <a:srgbClr val="96C31E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Managing Institution  Hosting legal entity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Address  Location</a:t>
            </a:r>
          </a:p>
        </p:txBody>
      </p:sp>
    </p:spTree>
    <p:extLst>
      <p:ext uri="{BB962C8B-B14F-4D97-AF65-F5344CB8AC3E}">
        <p14:creationId xmlns:p14="http://schemas.microsoft.com/office/powerpoint/2010/main" val="32801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4" grpId="0" build="p"/>
    </p:bldLst>
  </p:timing>
</p:sld>
</file>

<file path=ppt/theme/theme1.xml><?xml version="1.0" encoding="utf-8"?>
<a:theme xmlns:a="http://schemas.openxmlformats.org/drawingml/2006/main" name="Elettra Sincrotrone Trieste_Template Slides ENG">
  <a:themeElements>
    <a:clrScheme name="Elettra Sincrotrone Trieste_Template Slides E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Elettra Sincrotrone Trieste_Template Slides ENG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Elettra Sincrotrone Trieste_Template Slides E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433136" marR="0" indent="-433136" algn="l" defTabSz="4476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Pct val="100000"/>
          <a:buFont typeface="Arial"/>
          <a:buChar char="✓"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433136" marR="0" indent="-433136" algn="l" defTabSz="4476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Pct val="100000"/>
          <a:buFont typeface="Arial"/>
          <a:buChar char="✓"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lettra Sincrotrone Trieste_Template Slides ENG">
  <a:themeElements>
    <a:clrScheme name="Elettra Sincrotrone Trieste_Template Slides E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Elettra Sincrotrone Trieste_Template Slides ENG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Elettra Sincrotrone Trieste_Template Slides E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433136" marR="0" indent="-433136" algn="l" defTabSz="4476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Pct val="100000"/>
          <a:buFont typeface="Arial"/>
          <a:buChar char="✓"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433136" marR="0" indent="-433136" algn="l" defTabSz="4476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Pct val="100000"/>
          <a:buFont typeface="Arial"/>
          <a:buChar char="✓"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3185</TotalTime>
  <Words>668</Words>
  <Application>Microsoft Macintosh PowerPoint</Application>
  <PresentationFormat>Custom</PresentationFormat>
  <Paragraphs>135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ＭＳ Ｐゴシック</vt:lpstr>
      <vt:lpstr>American Typewriter</vt:lpstr>
      <vt:lpstr>American Typewriter Semibold</vt:lpstr>
      <vt:lpstr>Arial</vt:lpstr>
      <vt:lpstr>Calibri</vt:lpstr>
      <vt:lpstr>Helvetica</vt:lpstr>
      <vt:lpstr>Times New Roman</vt:lpstr>
      <vt:lpstr>Wingdings</vt:lpstr>
      <vt:lpstr>Elettra Sincrotrone Trieste_Template Slides ENG</vt:lpstr>
      <vt:lpstr>Interoperability case study: wayforlight</vt:lpstr>
      <vt:lpstr>wayforlight’s intro </vt:lpstr>
      <vt:lpstr>wayforlight’s history </vt:lpstr>
      <vt:lpstr>wayforlight’s database</vt:lpstr>
      <vt:lpstr>Interoperability: data mirroring</vt:lpstr>
      <vt:lpstr>Interoperability: data mirroring</vt:lpstr>
      <vt:lpstr>Interoperability: linking projects</vt:lpstr>
      <vt:lpstr>Introducing LEAPS</vt:lpstr>
      <vt:lpstr>Possible match with MERIL  </vt:lpstr>
      <vt:lpstr>Possible match with MERIL </vt:lpstr>
      <vt:lpstr>Possible match with MERIL </vt:lpstr>
      <vt:lpstr>Possible match with MERIL </vt:lpstr>
      <vt:lpstr>Interoperability also means…</vt:lpstr>
      <vt:lpstr>Q &amp; A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Hint and tips for a successful beamtime proposal</dc:title>
  <cp:lastModifiedBy>Microsoft Office User</cp:lastModifiedBy>
  <cp:revision>227</cp:revision>
  <dcterms:modified xsi:type="dcterms:W3CDTF">2019-06-18T09:46:55Z</dcterms:modified>
</cp:coreProperties>
</file>