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 id="2147483653" r:id="rId4"/>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iocGGrU7Ler1Vb2ptB1tStDbvn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ikidata.org/wiki/Q17714" TargetMode="External"/><Relationship Id="rId3" Type="http://schemas.openxmlformats.org/officeDocument/2006/relationships/hyperlink" Target="https://www.wikidata.org/wiki/Q42307084" TargetMode="External"/><Relationship Id="rId4" Type="http://schemas.openxmlformats.org/officeDocument/2006/relationships/hyperlink" Target="https://www.wikidata.org/wiki/Property:P4536" TargetMode="External"/><Relationship Id="rId5" Type="http://schemas.openxmlformats.org/officeDocument/2006/relationships/hyperlink" Target="https://ethos.bl.uk/" TargetMode="External"/><Relationship Id="rId6" Type="http://schemas.openxmlformats.org/officeDocument/2006/relationships/hyperlink" Target="https://en.wikipedia.org/wiki/SPARQL" TargetMode="External"/><Relationship Id="rId7" Type="http://schemas.openxmlformats.org/officeDocument/2006/relationships/hyperlink" Target="http://histropedia.com/"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ools.wmflabs.org/quickstatements/" TargetMode="External"/><Relationship Id="rId3" Type="http://schemas.openxmlformats.org/officeDocument/2006/relationships/hyperlink" Target="https://ora.ox.ac.uk/" TargetMode="External"/><Relationship Id="rId4" Type="http://schemas.openxmlformats.org/officeDocument/2006/relationships/hyperlink" Target="http://tinyurl.com/ybpv534c" TargetMode="External"/><Relationship Id="rId5" Type="http://schemas.openxmlformats.org/officeDocument/2006/relationships/hyperlink" Target="https://tools.wmflabs.org/scholia/author/Q17714"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1: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1: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0: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0: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1: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1: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2: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3: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3: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A competition has been launched by The University of Cambridge, SPARC Europe and Jisc to elicit new</a:t>
            </a:r>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and imaginative ideas for engaging researchers in the practices of good Research Data Management</a:t>
            </a:r>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(RDM). This builds on the Engaging Researchers in Good Data Management Conference that took place</a:t>
            </a:r>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at the University of Cambridge in November 2017. One submission will be chosen as the winner, and</a:t>
            </a:r>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up to ￡1750 awarded to bring it to life.</a:t>
            </a:r>
            <a:endParaRPr/>
          </a:p>
        </p:txBody>
      </p:sp>
      <p:sp>
        <p:nvSpPr>
          <p:cNvPr id="213" name="Google Shape;213;p13: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4: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GB"/>
              <a:t>IRUSdata (beta)</a:t>
            </a:r>
            <a:endParaRPr/>
          </a:p>
          <a:p>
            <a:pPr indent="0" lvl="1" marL="457200" rtl="0" algn="l">
              <a:spcBef>
                <a:spcPts val="0"/>
              </a:spcBef>
              <a:spcAft>
                <a:spcPts val="0"/>
              </a:spcAft>
              <a:buNone/>
            </a:pPr>
            <a:r>
              <a:rPr lang="en-GB"/>
              <a:t> Altmetric data</a:t>
            </a:r>
            <a:endParaRPr/>
          </a:p>
          <a:p>
            <a:pPr indent="0" lvl="0" marL="0" rtl="0" algn="l">
              <a:spcBef>
                <a:spcPts val="0"/>
              </a:spcBef>
              <a:spcAft>
                <a:spcPts val="0"/>
              </a:spcAft>
              <a:buNone/>
            </a:pPr>
            <a:r>
              <a:t/>
            </a:r>
            <a:endParaRPr/>
          </a:p>
        </p:txBody>
      </p:sp>
      <p:sp>
        <p:nvSpPr>
          <p:cNvPr id="224" name="Google Shape;224;p14: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5: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5: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6: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6: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17: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7: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18: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8: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63d51a63ff_0_25:notes"/>
          <p:cNvSpPr/>
          <p:nvPr>
            <p:ph idx="2" type="sldImg"/>
          </p:nvPr>
        </p:nvSpPr>
        <p:spPr>
          <a:xfrm>
            <a:off x="1165225" y="1241425"/>
            <a:ext cx="4467300" cy="33495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63d51a63ff_0_25: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63d51a63ff_0_25: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19: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9: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63d51a63ff_0_17:notes"/>
          <p:cNvSpPr/>
          <p:nvPr>
            <p:ph idx="2" type="sldImg"/>
          </p:nvPr>
        </p:nvSpPr>
        <p:spPr>
          <a:xfrm>
            <a:off x="1165225" y="1241425"/>
            <a:ext cx="4467300" cy="33495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63d51a63ff_0_17: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63d51a63ff_0_17: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20: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0: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21: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1: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22: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2: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23: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23: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Wikidata is a knowledge database containing millions of statements such as “Stephen Hawking was a British theoretical physicist, cosmologist, and author” (</a:t>
            </a:r>
            <a:r>
              <a:rPr b="0" i="0" lang="en-GB" sz="1200" u="sng" strike="noStrike">
                <a:solidFill>
                  <a:schemeClr val="dk1"/>
                </a:solidFill>
                <a:latin typeface="Calibri"/>
                <a:ea typeface="Calibri"/>
                <a:cs typeface="Calibri"/>
                <a:sym typeface="Calibri"/>
                <a:hlinkClick r:id="rId2"/>
              </a:rPr>
              <a:t>Q17714</a:t>
            </a:r>
            <a:r>
              <a:rPr b="0" i="0" lang="en-GB" sz="1200">
                <a:solidFill>
                  <a:schemeClr val="dk1"/>
                </a:solidFill>
                <a:latin typeface="Calibri"/>
                <a:ea typeface="Calibri"/>
                <a:cs typeface="Calibri"/>
                <a:sym typeface="Calibri"/>
              </a:rPr>
              <a:t>) or indeed “Properties of expanding universes is the doctoral thesis of Stephen Hawking” (</a:t>
            </a:r>
            <a:r>
              <a:rPr b="0" i="0" lang="en-GB" sz="1200" u="sng" strike="noStrike">
                <a:solidFill>
                  <a:schemeClr val="dk1"/>
                </a:solidFill>
                <a:latin typeface="Calibri"/>
                <a:ea typeface="Calibri"/>
                <a:cs typeface="Calibri"/>
                <a:sym typeface="Calibri"/>
                <a:hlinkClick r:id="rId3"/>
              </a:rPr>
              <a:t>Q42307084</a:t>
            </a:r>
            <a:r>
              <a:rPr b="0" i="0" lang="en-GB" sz="1200">
                <a:solidFill>
                  <a:schemeClr val="dk1"/>
                </a:solidFill>
                <a:latin typeface="Calibri"/>
                <a:ea typeface="Calibri"/>
                <a:cs typeface="Calibri"/>
                <a:sym typeface="Calibri"/>
              </a:rPr>
              <a:t>). Additional); there is also an ‘EThOS thesis ID’ property (</a:t>
            </a:r>
            <a:r>
              <a:rPr b="0" i="0" lang="en-GB" sz="1200" u="sng" strike="noStrike">
                <a:solidFill>
                  <a:schemeClr val="dk1"/>
                </a:solidFill>
                <a:latin typeface="Calibri"/>
                <a:ea typeface="Calibri"/>
                <a:cs typeface="Calibri"/>
                <a:sym typeface="Calibri"/>
                <a:hlinkClick r:id="rId4"/>
              </a:rPr>
              <a:t>P4536</a:t>
            </a:r>
            <a:r>
              <a:rPr b="0" i="0" lang="en-GB" sz="1200">
                <a:solidFill>
                  <a:schemeClr val="dk1"/>
                </a:solidFill>
                <a:latin typeface="Calibri"/>
                <a:ea typeface="Calibri"/>
                <a:cs typeface="Calibri"/>
                <a:sym typeface="Calibri"/>
              </a:rPr>
              <a:t>) to link to the </a:t>
            </a:r>
            <a:r>
              <a:rPr b="0" i="0" lang="en-GB" sz="1200" u="sng" strike="noStrike">
                <a:solidFill>
                  <a:schemeClr val="dk1"/>
                </a:solidFill>
                <a:latin typeface="Calibri"/>
                <a:ea typeface="Calibri"/>
                <a:cs typeface="Calibri"/>
                <a:sym typeface="Calibri"/>
                <a:hlinkClick r:id="rId5"/>
              </a:rPr>
              <a:t>British Library EThOS</a:t>
            </a:r>
            <a:r>
              <a:rPr b="0" i="0" lang="en-GB" sz="1200">
                <a:solidFill>
                  <a:schemeClr val="dk1"/>
                </a:solidFill>
                <a:latin typeface="Calibri"/>
                <a:ea typeface="Calibri"/>
                <a:cs typeface="Calibri"/>
                <a:sym typeface="Calibri"/>
              </a:rPr>
              <a:t> thesis record.  The Wikidata database can be queried using </a:t>
            </a:r>
            <a:r>
              <a:rPr b="0" i="0" lang="en-GB" sz="1200" u="sng" strike="noStrike">
                <a:solidFill>
                  <a:schemeClr val="dk1"/>
                </a:solidFill>
                <a:latin typeface="Calibri"/>
                <a:ea typeface="Calibri"/>
                <a:cs typeface="Calibri"/>
                <a:sym typeface="Calibri"/>
                <a:hlinkClick r:id="rId6"/>
              </a:rPr>
              <a:t>SPARQL</a:t>
            </a:r>
            <a:r>
              <a:rPr b="0" i="0" lang="en-GB" sz="1200">
                <a:solidFill>
                  <a:schemeClr val="dk1"/>
                </a:solidFill>
                <a:latin typeface="Calibri"/>
                <a:ea typeface="Calibri"/>
                <a:cs typeface="Calibri"/>
                <a:sym typeface="Calibri"/>
              </a:rPr>
              <a:t> to answer all manner of questions and build data visualisations. The Women’s suffrage in Scotland timeline for example is built using a 3</a:t>
            </a:r>
            <a:r>
              <a:rPr b="0" baseline="30000" i="0" lang="en-GB" sz="1200">
                <a:solidFill>
                  <a:schemeClr val="dk1"/>
                </a:solidFill>
                <a:latin typeface="Calibri"/>
                <a:ea typeface="Calibri"/>
                <a:cs typeface="Calibri"/>
                <a:sym typeface="Calibri"/>
              </a:rPr>
              <a:t>rd</a:t>
            </a:r>
            <a:r>
              <a:rPr b="0" i="0" lang="en-GB" sz="1200">
                <a:solidFill>
                  <a:schemeClr val="dk1"/>
                </a:solidFill>
                <a:latin typeface="Calibri"/>
                <a:ea typeface="Calibri"/>
                <a:cs typeface="Calibri"/>
                <a:sym typeface="Calibri"/>
              </a:rPr>
              <a:t> party application called </a:t>
            </a:r>
            <a:r>
              <a:rPr b="0" i="0" lang="en-GB" sz="1200" u="sng" strike="noStrike">
                <a:solidFill>
                  <a:schemeClr val="dk1"/>
                </a:solidFill>
                <a:latin typeface="Calibri"/>
                <a:ea typeface="Calibri"/>
                <a:cs typeface="Calibri"/>
                <a:sym typeface="Calibri"/>
                <a:hlinkClick r:id="rId7"/>
              </a:rPr>
              <a:t>Histropedia</a:t>
            </a:r>
            <a:r>
              <a:rPr b="0" i="0" lang="en-GB" sz="1200">
                <a:solidFill>
                  <a:schemeClr val="dk1"/>
                </a:solidFill>
                <a:latin typeface="Calibri"/>
                <a:ea typeface="Calibri"/>
                <a:cs typeface="Calibri"/>
                <a:sym typeface="Calibri"/>
              </a:rPr>
              <a:t> that uses data from Wikipedia and Wikidata to automatically generate interactive timelines with events linked to Wikipedia articles.</a:t>
            </a:r>
            <a:endParaRPr/>
          </a:p>
        </p:txBody>
      </p:sp>
      <p:sp>
        <p:nvSpPr>
          <p:cNvPr id="311" name="Google Shape;311;p23: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24: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2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Manually adding records to Wikidata is time consuming so Martin has used a tool called </a:t>
            </a:r>
            <a:r>
              <a:rPr b="0" i="0" lang="en-GB" sz="1200" u="sng" strike="noStrike">
                <a:solidFill>
                  <a:schemeClr val="dk1"/>
                </a:solidFill>
                <a:latin typeface="Calibri"/>
                <a:ea typeface="Calibri"/>
                <a:cs typeface="Calibri"/>
                <a:sym typeface="Calibri"/>
                <a:hlinkClick r:id="rId2"/>
              </a:rPr>
              <a:t>QuickStatements</a:t>
            </a:r>
            <a:r>
              <a:rPr b="0" i="0" lang="en-GB" sz="1200">
                <a:solidFill>
                  <a:schemeClr val="dk1"/>
                </a:solidFill>
                <a:latin typeface="Calibri"/>
                <a:ea typeface="Calibri"/>
                <a:cs typeface="Calibri"/>
                <a:sym typeface="Calibri"/>
              </a:rPr>
              <a:t> to bulk import thesis metadata from the </a:t>
            </a:r>
            <a:r>
              <a:rPr b="0" i="0" lang="en-GB" sz="1200" u="sng" strike="noStrike">
                <a:solidFill>
                  <a:schemeClr val="dk1"/>
                </a:solidFill>
                <a:latin typeface="Calibri"/>
                <a:ea typeface="Calibri"/>
                <a:cs typeface="Calibri"/>
                <a:sym typeface="Calibri"/>
                <a:hlinkClick r:id="rId3"/>
              </a:rPr>
              <a:t>Oxford Research Archive</a:t>
            </a:r>
            <a:r>
              <a:rPr b="0" i="0" lang="en-GB" sz="1200">
                <a:solidFill>
                  <a:schemeClr val="dk1"/>
                </a:solidFill>
                <a:latin typeface="Calibri"/>
                <a:ea typeface="Calibri"/>
                <a:cs typeface="Calibri"/>
                <a:sym typeface="Calibri"/>
              </a:rPr>
              <a:t> meaning we can run queries like “</a:t>
            </a:r>
            <a:r>
              <a:rPr b="0" i="0" lang="en-GB" sz="1200" u="sng" strike="noStrike">
                <a:solidFill>
                  <a:schemeClr val="dk1"/>
                </a:solidFill>
                <a:latin typeface="Calibri"/>
                <a:ea typeface="Calibri"/>
                <a:cs typeface="Calibri"/>
                <a:sym typeface="Calibri"/>
                <a:hlinkClick r:id="rId4"/>
              </a:rPr>
              <a:t>English Wikipedia articles of people whose doctoral theses are available full-text in Oxford Research Archive</a:t>
            </a:r>
            <a:r>
              <a:rPr b="0" i="0" lang="en-GB" sz="1200">
                <a:solidFill>
                  <a:schemeClr val="dk1"/>
                </a:solidFill>
                <a:latin typeface="Calibri"/>
                <a:ea typeface="Calibri"/>
                <a:cs typeface="Calibri"/>
                <a:sym typeface="Calibri"/>
              </a:rPr>
              <a:t>“. In addition these theses automatically appear in the Wikidata-driven bibliographic tool Scholia – </a:t>
            </a:r>
            <a:r>
              <a:rPr b="0" i="0" lang="en-GB" sz="1200" u="sng" strike="noStrike">
                <a:solidFill>
                  <a:schemeClr val="dk1"/>
                </a:solidFill>
                <a:latin typeface="Calibri"/>
                <a:ea typeface="Calibri"/>
                <a:cs typeface="Calibri"/>
                <a:sym typeface="Calibri"/>
                <a:hlinkClick r:id="rId5"/>
              </a:rPr>
              <a:t>https://tools.wmflabs.org/scholia/author/Q17714</a:t>
            </a:r>
            <a:endParaRPr/>
          </a:p>
        </p:txBody>
      </p:sp>
      <p:sp>
        <p:nvSpPr>
          <p:cNvPr id="319" name="Google Shape;319;p24: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25: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5: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26: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6: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p27: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7: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28: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8: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29: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9: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6239db05c4_0_16:notes"/>
          <p:cNvSpPr/>
          <p:nvPr>
            <p:ph idx="2" type="sldImg"/>
          </p:nvPr>
        </p:nvSpPr>
        <p:spPr>
          <a:xfrm>
            <a:off x="1165225" y="1241425"/>
            <a:ext cx="4467300" cy="33495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6239db05c4_0_16: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g6239db05c4_0_16: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6239db05c4_0_3:notes"/>
          <p:cNvSpPr/>
          <p:nvPr>
            <p:ph idx="2" type="sldImg"/>
          </p:nvPr>
        </p:nvSpPr>
        <p:spPr>
          <a:xfrm>
            <a:off x="1165225" y="1241425"/>
            <a:ext cx="4467300" cy="33495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6239db05c4_0_3: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g6239db05c4_0_3: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30: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30: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6: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Open Access, Open Data, Open Infrastructure</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While its impact on how we access and share information has been revolutionary and while individuals and society have undoubtedly used it to “cross barriers and connect cultures” (CNN, 2005) as its inventor hoped, it has also been reinvented as a tool of capitalist hegemony, not to mention political disruption, where a small number of powerful corporations control information on an unprecedented scale. In March 2017 Berniers Lee himself expressed concern over the direction the Web was taking, highlighting how easily misinformation can spread, due in part to these corporations harvesting our personal data to target us with personalised content that their algorithms have identified will most engage us (Berniers-Lee, 2017).</a:t>
            </a:r>
            <a:endParaRPr b="0"/>
          </a:p>
          <a:p>
            <a:pPr indent="0" lvl="0" marL="0" rtl="0" algn="l">
              <a:spcBef>
                <a:spcPts val="0"/>
              </a:spcBef>
              <a:spcAft>
                <a:spcPts val="0"/>
              </a:spcAft>
              <a:buNone/>
            </a:pPr>
            <a:br>
              <a:rPr lang="en-GB"/>
            </a:br>
            <a:r>
              <a:rPr b="0" i="0" lang="en-GB" sz="1200" u="none" strike="noStrike">
                <a:solidFill>
                  <a:schemeClr val="dk1"/>
                </a:solidFill>
                <a:latin typeface="Calibri"/>
                <a:ea typeface="Calibri"/>
                <a:cs typeface="Calibri"/>
                <a:sym typeface="Calibri"/>
              </a:rPr>
              <a:t>There is one domain on the web, however, where the utopian vision of the early years still applies: Wikipedia. Nor is it a quiet backwater frequented only by those mindful of the compromises of the corporate Web. “The free encyclopedia that anyone can edit” (Wikipedia, n.d.) is currently the 10th most popular website in the world - down from 5th in 2016 - making it the fourth most visited “Western” domain in the world behind Google (1), YouTube (2) and Facebook (7) and ahead of major online service destinations including Amazon (13), Netflix (21) and Twitter (35).</a:t>
            </a:r>
            <a:endParaRPr b="0"/>
          </a:p>
          <a:p>
            <a:pPr indent="0" lvl="0" marL="0" rtl="0" algn="l">
              <a:spcBef>
                <a:spcPts val="0"/>
              </a:spcBef>
              <a:spcAft>
                <a:spcPts val="0"/>
              </a:spcAft>
              <a:buNone/>
            </a:pPr>
            <a:br>
              <a:rPr lang="en-GB"/>
            </a:br>
            <a:r>
              <a:rPr b="0" i="0" lang="en-GB" sz="1200" u="none" strike="noStrike">
                <a:solidFill>
                  <a:schemeClr val="dk1"/>
                </a:solidFill>
                <a:latin typeface="Calibri"/>
                <a:ea typeface="Calibri"/>
                <a:cs typeface="Calibri"/>
                <a:sym typeface="Calibri"/>
              </a:rPr>
              <a:t>The scale of Wikipedia is particularly striking considering its vastly different business model from just about every other Western site in the top 50, which are sustained either through advertising revenue (Google, Facebook, Twitter) or by providing a commercial service of some kind (Amazon, Netflix, PayPal). Wikipedia, by contrast, is financed by charitable donations through the Wikimedia foundation. The business model is arguably secondary to the story of Wikipedia however and the donations that really enable it to thrive are of information.</a:t>
            </a:r>
            <a:endParaRPr b="0"/>
          </a:p>
          <a:p>
            <a:pPr indent="0" lvl="0" marL="0" rtl="0" algn="l">
              <a:spcBef>
                <a:spcPts val="0"/>
              </a:spcBef>
              <a:spcAft>
                <a:spcPts val="0"/>
              </a:spcAft>
              <a:buNone/>
            </a:pPr>
            <a:br>
              <a:rPr b="0" lang="en-GB"/>
            </a:br>
            <a:endParaRPr/>
          </a:p>
        </p:txBody>
      </p:sp>
      <p:sp>
        <p:nvSpPr>
          <p:cNvPr id="143" name="Google Shape;143;p6: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7: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8: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8: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8: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9: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32"/>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2"/>
          <p:cNvSpPr txBox="1"/>
          <p:nvPr>
            <p:ph idx="1" type="body"/>
          </p:nvPr>
        </p:nvSpPr>
        <p:spPr>
          <a:xfrm>
            <a:off x="431801" y="2698750"/>
            <a:ext cx="8277225" cy="3682578"/>
          </a:xfrm>
          <a:prstGeom prst="rect">
            <a:avLst/>
          </a:prstGeom>
          <a:noFill/>
          <a:ln>
            <a:noFill/>
          </a:ln>
        </p:spPr>
        <p:txBody>
          <a:bodyPr anchorCtr="0" anchor="t" bIns="0" lIns="0" spcFirstLastPara="1" rIns="0" wrap="square" tIns="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peech" showMasterSp="0">
  <p:cSld name="Title - Speech">
    <p:bg>
      <p:bgPr>
        <a:solidFill>
          <a:srgbClr val="8C6CD0"/>
        </a:solidFill>
      </p:bgPr>
    </p:bg>
    <p:spTree>
      <p:nvGrpSpPr>
        <p:cNvPr id="82" name="Shape 82"/>
        <p:cNvGrpSpPr/>
        <p:nvPr/>
      </p:nvGrpSpPr>
      <p:grpSpPr>
        <a:xfrm>
          <a:off x="0" y="0"/>
          <a:ext cx="0" cy="0"/>
          <a:chOff x="0" y="0"/>
          <a:chExt cx="0" cy="0"/>
        </a:xfrm>
      </p:grpSpPr>
      <p:sp>
        <p:nvSpPr>
          <p:cNvPr id="83" name="Google Shape;83;p43"/>
          <p:cNvSpPr txBox="1"/>
          <p:nvPr>
            <p:ph type="ctrTitle"/>
          </p:nvPr>
        </p:nvSpPr>
        <p:spPr>
          <a:xfrm>
            <a:off x="431800" y="2159000"/>
            <a:ext cx="8281988" cy="8382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1"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3"/>
          <p:cNvSpPr txBox="1"/>
          <p:nvPr>
            <p:ph idx="1" type="subTitle"/>
          </p:nvPr>
        </p:nvSpPr>
        <p:spPr>
          <a:xfrm>
            <a:off x="431801" y="4869160"/>
            <a:ext cx="3887788" cy="900000"/>
          </a:xfrm>
          <a:prstGeom prst="rect">
            <a:avLst/>
          </a:prstGeom>
          <a:noFill/>
          <a:ln>
            <a:noFill/>
          </a:ln>
        </p:spPr>
        <p:txBody>
          <a:bodyPr anchorCtr="0" anchor="t" bIns="0" lIns="0" spcFirstLastPara="1" rIns="0" wrap="square" tIns="0">
            <a:noAutofit/>
          </a:bodyPr>
          <a:lstStyle>
            <a:lvl1pPr lvl="0" algn="l">
              <a:spcBef>
                <a:spcPts val="360"/>
              </a:spcBef>
              <a:spcAft>
                <a:spcPts val="0"/>
              </a:spcAft>
              <a:buClr>
                <a:schemeClr val="dk1"/>
              </a:buClr>
              <a:buSzPts val="1800"/>
              <a:buNone/>
              <a:defRPr sz="18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SzPts val="1400"/>
              <a:buNone/>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p:txBody>
      </p:sp>
      <p:cxnSp>
        <p:nvCxnSpPr>
          <p:cNvPr id="85" name="Google Shape;85;p43"/>
          <p:cNvCxnSpPr/>
          <p:nvPr/>
        </p:nvCxnSpPr>
        <p:spPr>
          <a:xfrm>
            <a:off x="180976" y="1438275"/>
            <a:ext cx="8780463" cy="0"/>
          </a:xfrm>
          <a:prstGeom prst="straightConnector1">
            <a:avLst/>
          </a:prstGeom>
          <a:noFill/>
          <a:ln cap="flat" cmpd="sng" w="9525">
            <a:solidFill>
              <a:schemeClr val="dk1"/>
            </a:solidFill>
            <a:prstDash val="solid"/>
            <a:round/>
            <a:headEnd len="med" w="med" type="none"/>
            <a:tailEnd len="med" w="med" type="none"/>
          </a:ln>
        </p:spPr>
      </p:cxnSp>
      <p:pic>
        <p:nvPicPr>
          <p:cNvPr descr="UoL_logo_black RGB" id="86" name="Google Shape;86;p43"/>
          <p:cNvPicPr preferRelativeResize="0"/>
          <p:nvPr/>
        </p:nvPicPr>
        <p:blipFill rotWithShape="1">
          <a:blip r:embed="rId2">
            <a:alphaModFix/>
          </a:blip>
          <a:srcRect b="0" l="0" r="0" t="0"/>
          <a:stretch/>
        </p:blipFill>
        <p:spPr>
          <a:xfrm>
            <a:off x="6622132" y="606427"/>
            <a:ext cx="2160000" cy="617145"/>
          </a:xfrm>
          <a:prstGeom prst="rect">
            <a:avLst/>
          </a:prstGeom>
          <a:noFill/>
          <a:ln>
            <a:noFill/>
          </a:ln>
        </p:spPr>
      </p:pic>
      <p:pic>
        <p:nvPicPr>
          <p:cNvPr descr="inspired" id="87" name="Google Shape;87;p43"/>
          <p:cNvPicPr preferRelativeResize="0"/>
          <p:nvPr/>
        </p:nvPicPr>
        <p:blipFill rotWithShape="1">
          <a:blip r:embed="rId3">
            <a:alphaModFix/>
          </a:blip>
          <a:srcRect b="0" l="0" r="0" t="0"/>
          <a:stretch/>
        </p:blipFill>
        <p:spPr>
          <a:xfrm>
            <a:off x="425449" y="785914"/>
            <a:ext cx="3240000" cy="434863"/>
          </a:xfrm>
          <a:prstGeom prst="rect">
            <a:avLst/>
          </a:prstGeom>
          <a:noFill/>
          <a:ln>
            <a:noFill/>
          </a:ln>
        </p:spPr>
      </p:pic>
      <p:pic>
        <p:nvPicPr>
          <p:cNvPr descr="C:\Documents and Settings\acdpsy1\Desktop\speech.png" id="88" name="Google Shape;88;p43"/>
          <p:cNvPicPr preferRelativeResize="0"/>
          <p:nvPr/>
        </p:nvPicPr>
        <p:blipFill rotWithShape="1">
          <a:blip r:embed="rId4">
            <a:alphaModFix/>
          </a:blip>
          <a:srcRect b="0" l="0" r="0" t="0"/>
          <a:stretch/>
        </p:blipFill>
        <p:spPr>
          <a:xfrm>
            <a:off x="5400001" y="3420000"/>
            <a:ext cx="3433231" cy="280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ulb" showMasterSp="0">
  <p:cSld name="Title - Bulb">
    <p:bg>
      <p:bgPr>
        <a:solidFill>
          <a:srgbClr val="8C6CD0"/>
        </a:solidFill>
      </p:bgPr>
    </p:bg>
    <p:spTree>
      <p:nvGrpSpPr>
        <p:cNvPr id="89" name="Shape 89"/>
        <p:cNvGrpSpPr/>
        <p:nvPr/>
      </p:nvGrpSpPr>
      <p:grpSpPr>
        <a:xfrm>
          <a:off x="0" y="0"/>
          <a:ext cx="0" cy="0"/>
          <a:chOff x="0" y="0"/>
          <a:chExt cx="0" cy="0"/>
        </a:xfrm>
      </p:grpSpPr>
      <p:sp>
        <p:nvSpPr>
          <p:cNvPr id="90" name="Google Shape;90;p44"/>
          <p:cNvSpPr txBox="1"/>
          <p:nvPr>
            <p:ph type="ctrTitle"/>
          </p:nvPr>
        </p:nvSpPr>
        <p:spPr>
          <a:xfrm>
            <a:off x="431800" y="2159000"/>
            <a:ext cx="8281988" cy="8382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1"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4"/>
          <p:cNvSpPr txBox="1"/>
          <p:nvPr>
            <p:ph idx="1" type="subTitle"/>
          </p:nvPr>
        </p:nvSpPr>
        <p:spPr>
          <a:xfrm>
            <a:off x="431801" y="4869160"/>
            <a:ext cx="3887788" cy="900000"/>
          </a:xfrm>
          <a:prstGeom prst="rect">
            <a:avLst/>
          </a:prstGeom>
          <a:noFill/>
          <a:ln>
            <a:noFill/>
          </a:ln>
        </p:spPr>
        <p:txBody>
          <a:bodyPr anchorCtr="0" anchor="t" bIns="0" lIns="0" spcFirstLastPara="1" rIns="0" wrap="square" tIns="0">
            <a:noAutofit/>
          </a:bodyPr>
          <a:lstStyle>
            <a:lvl1pPr lvl="0" algn="l">
              <a:spcBef>
                <a:spcPts val="360"/>
              </a:spcBef>
              <a:spcAft>
                <a:spcPts val="0"/>
              </a:spcAft>
              <a:buClr>
                <a:schemeClr val="dk1"/>
              </a:buClr>
              <a:buSzPts val="1800"/>
              <a:buNone/>
              <a:defRPr sz="18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SzPts val="1400"/>
              <a:buNone/>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p:txBody>
      </p:sp>
      <p:cxnSp>
        <p:nvCxnSpPr>
          <p:cNvPr id="92" name="Google Shape;92;p44"/>
          <p:cNvCxnSpPr/>
          <p:nvPr/>
        </p:nvCxnSpPr>
        <p:spPr>
          <a:xfrm>
            <a:off x="180976" y="1438275"/>
            <a:ext cx="8780463" cy="0"/>
          </a:xfrm>
          <a:prstGeom prst="straightConnector1">
            <a:avLst/>
          </a:prstGeom>
          <a:noFill/>
          <a:ln cap="flat" cmpd="sng" w="9525">
            <a:solidFill>
              <a:schemeClr val="dk1"/>
            </a:solidFill>
            <a:prstDash val="solid"/>
            <a:round/>
            <a:headEnd len="med" w="med" type="none"/>
            <a:tailEnd len="med" w="med" type="none"/>
          </a:ln>
        </p:spPr>
      </p:cxnSp>
      <p:pic>
        <p:nvPicPr>
          <p:cNvPr descr="UoL_logo_black RGB" id="93" name="Google Shape;93;p44"/>
          <p:cNvPicPr preferRelativeResize="0"/>
          <p:nvPr/>
        </p:nvPicPr>
        <p:blipFill rotWithShape="1">
          <a:blip r:embed="rId2">
            <a:alphaModFix/>
          </a:blip>
          <a:srcRect b="0" l="0" r="0" t="0"/>
          <a:stretch/>
        </p:blipFill>
        <p:spPr>
          <a:xfrm>
            <a:off x="6622132" y="606427"/>
            <a:ext cx="2160000" cy="617145"/>
          </a:xfrm>
          <a:prstGeom prst="rect">
            <a:avLst/>
          </a:prstGeom>
          <a:noFill/>
          <a:ln>
            <a:noFill/>
          </a:ln>
        </p:spPr>
      </p:pic>
      <p:pic>
        <p:nvPicPr>
          <p:cNvPr descr="inspired" id="94" name="Google Shape;94;p44"/>
          <p:cNvPicPr preferRelativeResize="0"/>
          <p:nvPr/>
        </p:nvPicPr>
        <p:blipFill rotWithShape="1">
          <a:blip r:embed="rId3">
            <a:alphaModFix/>
          </a:blip>
          <a:srcRect b="0" l="0" r="0" t="0"/>
          <a:stretch/>
        </p:blipFill>
        <p:spPr>
          <a:xfrm>
            <a:off x="425449" y="785914"/>
            <a:ext cx="3240000" cy="434863"/>
          </a:xfrm>
          <a:prstGeom prst="rect">
            <a:avLst/>
          </a:prstGeom>
          <a:noFill/>
          <a:ln>
            <a:noFill/>
          </a:ln>
        </p:spPr>
      </p:pic>
      <p:pic>
        <p:nvPicPr>
          <p:cNvPr descr="C:\Documents and Settings\acdpsy1\Desktop\bulb.png" id="95" name="Google Shape;95;p44"/>
          <p:cNvPicPr preferRelativeResize="0"/>
          <p:nvPr/>
        </p:nvPicPr>
        <p:blipFill rotWithShape="1">
          <a:blip r:embed="rId4">
            <a:alphaModFix/>
          </a:blip>
          <a:srcRect b="0" l="0" r="0" t="0"/>
          <a:stretch/>
        </p:blipFill>
        <p:spPr>
          <a:xfrm>
            <a:off x="5400001" y="3420000"/>
            <a:ext cx="2656387" cy="280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6" name="Shape 96"/>
        <p:cNvGrpSpPr/>
        <p:nvPr/>
      </p:nvGrpSpPr>
      <p:grpSpPr>
        <a:xfrm>
          <a:off x="0" y="0"/>
          <a:ext cx="0" cy="0"/>
          <a:chOff x="0" y="0"/>
          <a:chExt cx="0" cy="0"/>
        </a:xfrm>
      </p:grpSpPr>
      <p:sp>
        <p:nvSpPr>
          <p:cNvPr id="97" name="Google Shape;97;p45"/>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5"/>
          <p:cNvSpPr txBox="1"/>
          <p:nvPr>
            <p:ph idx="1" type="body"/>
          </p:nvPr>
        </p:nvSpPr>
        <p:spPr>
          <a:xfrm>
            <a:off x="431801" y="2698750"/>
            <a:ext cx="8277225" cy="3682578"/>
          </a:xfrm>
          <a:prstGeom prst="rect">
            <a:avLst/>
          </a:prstGeom>
          <a:noFill/>
          <a:ln>
            <a:noFill/>
          </a:ln>
        </p:spPr>
        <p:txBody>
          <a:bodyPr anchorCtr="0" anchor="t" bIns="0" lIns="0" spcFirstLastPara="1" rIns="0" wrap="square" tIns="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tarburst" showMasterSp="0" type="title">
  <p:cSld name="TITLE">
    <p:bg>
      <p:bgPr>
        <a:solidFill>
          <a:srgbClr val="009FDA"/>
        </a:solidFill>
      </p:bgPr>
    </p:bg>
    <p:spTree>
      <p:nvGrpSpPr>
        <p:cNvPr id="18" name="Shape 18"/>
        <p:cNvGrpSpPr/>
        <p:nvPr/>
      </p:nvGrpSpPr>
      <p:grpSpPr>
        <a:xfrm>
          <a:off x="0" y="0"/>
          <a:ext cx="0" cy="0"/>
          <a:chOff x="0" y="0"/>
          <a:chExt cx="0" cy="0"/>
        </a:xfrm>
      </p:grpSpPr>
      <p:sp>
        <p:nvSpPr>
          <p:cNvPr id="19" name="Google Shape;19;p33"/>
          <p:cNvSpPr txBox="1"/>
          <p:nvPr>
            <p:ph type="ctrTitle"/>
          </p:nvPr>
        </p:nvSpPr>
        <p:spPr>
          <a:xfrm>
            <a:off x="431800" y="2159000"/>
            <a:ext cx="8281988" cy="8382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1"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3"/>
          <p:cNvSpPr txBox="1"/>
          <p:nvPr>
            <p:ph idx="1" type="subTitle"/>
          </p:nvPr>
        </p:nvSpPr>
        <p:spPr>
          <a:xfrm>
            <a:off x="431801" y="4869160"/>
            <a:ext cx="3887788" cy="900000"/>
          </a:xfrm>
          <a:prstGeom prst="rect">
            <a:avLst/>
          </a:prstGeom>
          <a:noFill/>
          <a:ln>
            <a:noFill/>
          </a:ln>
        </p:spPr>
        <p:txBody>
          <a:bodyPr anchorCtr="0" anchor="t" bIns="0" lIns="0" spcFirstLastPara="1" rIns="0" wrap="square" tIns="0">
            <a:noAutofit/>
          </a:bodyPr>
          <a:lstStyle>
            <a:lvl1pPr lvl="0" algn="l">
              <a:spcBef>
                <a:spcPts val="360"/>
              </a:spcBef>
              <a:spcAft>
                <a:spcPts val="0"/>
              </a:spcAft>
              <a:buClr>
                <a:schemeClr val="dk1"/>
              </a:buClr>
              <a:buSzPts val="1800"/>
              <a:buNone/>
              <a:defRPr sz="18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SzPts val="1400"/>
              <a:buNone/>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p:txBody>
      </p:sp>
      <p:cxnSp>
        <p:nvCxnSpPr>
          <p:cNvPr id="21" name="Google Shape;21;p33"/>
          <p:cNvCxnSpPr/>
          <p:nvPr/>
        </p:nvCxnSpPr>
        <p:spPr>
          <a:xfrm>
            <a:off x="180976" y="1438275"/>
            <a:ext cx="8780463" cy="0"/>
          </a:xfrm>
          <a:prstGeom prst="straightConnector1">
            <a:avLst/>
          </a:prstGeom>
          <a:noFill/>
          <a:ln cap="flat" cmpd="sng" w="9525">
            <a:solidFill>
              <a:schemeClr val="dk1"/>
            </a:solidFill>
            <a:prstDash val="solid"/>
            <a:round/>
            <a:headEnd len="med" w="med" type="none"/>
            <a:tailEnd len="med" w="med" type="none"/>
          </a:ln>
        </p:spPr>
      </p:cxnSp>
      <p:pic>
        <p:nvPicPr>
          <p:cNvPr descr="UoL_logo_black RGB" id="22" name="Google Shape;22;p33"/>
          <p:cNvPicPr preferRelativeResize="0"/>
          <p:nvPr/>
        </p:nvPicPr>
        <p:blipFill rotWithShape="1">
          <a:blip r:embed="rId2">
            <a:alphaModFix/>
          </a:blip>
          <a:srcRect b="0" l="0" r="0" t="0"/>
          <a:stretch/>
        </p:blipFill>
        <p:spPr>
          <a:xfrm>
            <a:off x="6622132" y="606427"/>
            <a:ext cx="2160000" cy="617145"/>
          </a:xfrm>
          <a:prstGeom prst="rect">
            <a:avLst/>
          </a:prstGeom>
          <a:noFill/>
          <a:ln>
            <a:noFill/>
          </a:ln>
        </p:spPr>
      </p:pic>
      <p:pic>
        <p:nvPicPr>
          <p:cNvPr descr="inspired" id="23" name="Google Shape;23;p33"/>
          <p:cNvPicPr preferRelativeResize="0"/>
          <p:nvPr/>
        </p:nvPicPr>
        <p:blipFill rotWithShape="1">
          <a:blip r:embed="rId3">
            <a:alphaModFix/>
          </a:blip>
          <a:srcRect b="0" l="0" r="0" t="0"/>
          <a:stretch/>
        </p:blipFill>
        <p:spPr>
          <a:xfrm>
            <a:off x="425449" y="785914"/>
            <a:ext cx="3240000" cy="434863"/>
          </a:xfrm>
          <a:prstGeom prst="rect">
            <a:avLst/>
          </a:prstGeom>
          <a:noFill/>
          <a:ln>
            <a:noFill/>
          </a:ln>
        </p:spPr>
      </p:pic>
      <p:pic>
        <p:nvPicPr>
          <p:cNvPr descr="C:\Documents and Settings\acdpsy1\Desktop\star.png" id="24" name="Google Shape;24;p33"/>
          <p:cNvPicPr preferRelativeResize="0"/>
          <p:nvPr/>
        </p:nvPicPr>
        <p:blipFill rotWithShape="1">
          <a:blip r:embed="rId4">
            <a:alphaModFix/>
          </a:blip>
          <a:srcRect b="0" l="0" r="0" t="0"/>
          <a:stretch/>
        </p:blipFill>
        <p:spPr>
          <a:xfrm>
            <a:off x="5400000" y="3420000"/>
            <a:ext cx="2808000" cy="280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Lightbulb" showMasterSp="0">
  <p:cSld name="Title - Lightbulb">
    <p:bg>
      <p:bgPr>
        <a:solidFill>
          <a:srgbClr val="009FDA"/>
        </a:solidFill>
      </p:bgPr>
    </p:bg>
    <p:spTree>
      <p:nvGrpSpPr>
        <p:cNvPr id="25" name="Shape 25"/>
        <p:cNvGrpSpPr/>
        <p:nvPr/>
      </p:nvGrpSpPr>
      <p:grpSpPr>
        <a:xfrm>
          <a:off x="0" y="0"/>
          <a:ext cx="0" cy="0"/>
          <a:chOff x="0" y="0"/>
          <a:chExt cx="0" cy="0"/>
        </a:xfrm>
      </p:grpSpPr>
      <p:sp>
        <p:nvSpPr>
          <p:cNvPr id="26" name="Google Shape;26;p34"/>
          <p:cNvSpPr txBox="1"/>
          <p:nvPr>
            <p:ph type="ctrTitle"/>
          </p:nvPr>
        </p:nvSpPr>
        <p:spPr>
          <a:xfrm>
            <a:off x="431800" y="2159000"/>
            <a:ext cx="8281988" cy="8382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1"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4"/>
          <p:cNvSpPr txBox="1"/>
          <p:nvPr>
            <p:ph idx="1" type="subTitle"/>
          </p:nvPr>
        </p:nvSpPr>
        <p:spPr>
          <a:xfrm>
            <a:off x="431801" y="4869160"/>
            <a:ext cx="3887788" cy="900000"/>
          </a:xfrm>
          <a:prstGeom prst="rect">
            <a:avLst/>
          </a:prstGeom>
          <a:noFill/>
          <a:ln>
            <a:noFill/>
          </a:ln>
        </p:spPr>
        <p:txBody>
          <a:bodyPr anchorCtr="0" anchor="t" bIns="0" lIns="0" spcFirstLastPara="1" rIns="0" wrap="square" tIns="0">
            <a:noAutofit/>
          </a:bodyPr>
          <a:lstStyle>
            <a:lvl1pPr lvl="0" algn="l">
              <a:spcBef>
                <a:spcPts val="360"/>
              </a:spcBef>
              <a:spcAft>
                <a:spcPts val="0"/>
              </a:spcAft>
              <a:buClr>
                <a:schemeClr val="dk1"/>
              </a:buClr>
              <a:buSzPts val="1800"/>
              <a:buNone/>
              <a:defRPr sz="18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SzPts val="1400"/>
              <a:buNone/>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p:txBody>
      </p:sp>
      <p:cxnSp>
        <p:nvCxnSpPr>
          <p:cNvPr id="28" name="Google Shape;28;p34"/>
          <p:cNvCxnSpPr/>
          <p:nvPr/>
        </p:nvCxnSpPr>
        <p:spPr>
          <a:xfrm>
            <a:off x="180976" y="1438275"/>
            <a:ext cx="8780463" cy="0"/>
          </a:xfrm>
          <a:prstGeom prst="straightConnector1">
            <a:avLst/>
          </a:prstGeom>
          <a:noFill/>
          <a:ln cap="flat" cmpd="sng" w="9525">
            <a:solidFill>
              <a:schemeClr val="dk1"/>
            </a:solidFill>
            <a:prstDash val="solid"/>
            <a:round/>
            <a:headEnd len="med" w="med" type="none"/>
            <a:tailEnd len="med" w="med" type="none"/>
          </a:ln>
        </p:spPr>
      </p:cxnSp>
      <p:pic>
        <p:nvPicPr>
          <p:cNvPr descr="UoL_logo_black RGB" id="29" name="Google Shape;29;p34"/>
          <p:cNvPicPr preferRelativeResize="0"/>
          <p:nvPr/>
        </p:nvPicPr>
        <p:blipFill rotWithShape="1">
          <a:blip r:embed="rId2">
            <a:alphaModFix/>
          </a:blip>
          <a:srcRect b="0" l="0" r="0" t="0"/>
          <a:stretch/>
        </p:blipFill>
        <p:spPr>
          <a:xfrm>
            <a:off x="6622132" y="606427"/>
            <a:ext cx="2160000" cy="617145"/>
          </a:xfrm>
          <a:prstGeom prst="rect">
            <a:avLst/>
          </a:prstGeom>
          <a:noFill/>
          <a:ln>
            <a:noFill/>
          </a:ln>
        </p:spPr>
      </p:pic>
      <p:pic>
        <p:nvPicPr>
          <p:cNvPr descr="inspired" id="30" name="Google Shape;30;p34"/>
          <p:cNvPicPr preferRelativeResize="0"/>
          <p:nvPr/>
        </p:nvPicPr>
        <p:blipFill rotWithShape="1">
          <a:blip r:embed="rId3">
            <a:alphaModFix/>
          </a:blip>
          <a:srcRect b="0" l="0" r="0" t="0"/>
          <a:stretch/>
        </p:blipFill>
        <p:spPr>
          <a:xfrm>
            <a:off x="425449" y="785914"/>
            <a:ext cx="3240000" cy="434863"/>
          </a:xfrm>
          <a:prstGeom prst="rect">
            <a:avLst/>
          </a:prstGeom>
          <a:noFill/>
          <a:ln>
            <a:noFill/>
          </a:ln>
        </p:spPr>
      </p:pic>
      <p:pic>
        <p:nvPicPr>
          <p:cNvPr descr="C:\Documents and Settings\acdpsy1\Desktop\bulb.png" id="31" name="Google Shape;31;p34"/>
          <p:cNvPicPr preferRelativeResize="0"/>
          <p:nvPr/>
        </p:nvPicPr>
        <p:blipFill rotWithShape="1">
          <a:blip r:embed="rId4">
            <a:alphaModFix/>
          </a:blip>
          <a:srcRect b="0" l="0" r="0" t="0"/>
          <a:stretch/>
        </p:blipFill>
        <p:spPr>
          <a:xfrm>
            <a:off x="5400001" y="3420000"/>
            <a:ext cx="2656387" cy="280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ook" showMasterSp="0">
  <p:cSld name="Title - Book">
    <p:bg>
      <p:bgPr>
        <a:solidFill>
          <a:srgbClr val="009FDA"/>
        </a:solidFill>
      </p:bgPr>
    </p:bg>
    <p:spTree>
      <p:nvGrpSpPr>
        <p:cNvPr id="32" name="Shape 32"/>
        <p:cNvGrpSpPr/>
        <p:nvPr/>
      </p:nvGrpSpPr>
      <p:grpSpPr>
        <a:xfrm>
          <a:off x="0" y="0"/>
          <a:ext cx="0" cy="0"/>
          <a:chOff x="0" y="0"/>
          <a:chExt cx="0" cy="0"/>
        </a:xfrm>
      </p:grpSpPr>
      <p:sp>
        <p:nvSpPr>
          <p:cNvPr id="33" name="Google Shape;33;p35"/>
          <p:cNvSpPr txBox="1"/>
          <p:nvPr>
            <p:ph type="ctrTitle"/>
          </p:nvPr>
        </p:nvSpPr>
        <p:spPr>
          <a:xfrm>
            <a:off x="431800" y="2159000"/>
            <a:ext cx="8281988" cy="8382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1"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5"/>
          <p:cNvSpPr txBox="1"/>
          <p:nvPr>
            <p:ph idx="1" type="subTitle"/>
          </p:nvPr>
        </p:nvSpPr>
        <p:spPr>
          <a:xfrm>
            <a:off x="431801" y="4869160"/>
            <a:ext cx="3887788" cy="900000"/>
          </a:xfrm>
          <a:prstGeom prst="rect">
            <a:avLst/>
          </a:prstGeom>
          <a:noFill/>
          <a:ln>
            <a:noFill/>
          </a:ln>
        </p:spPr>
        <p:txBody>
          <a:bodyPr anchorCtr="0" anchor="t" bIns="0" lIns="0" spcFirstLastPara="1" rIns="0" wrap="square" tIns="0">
            <a:noAutofit/>
          </a:bodyPr>
          <a:lstStyle>
            <a:lvl1pPr lvl="0" algn="l">
              <a:spcBef>
                <a:spcPts val="360"/>
              </a:spcBef>
              <a:spcAft>
                <a:spcPts val="0"/>
              </a:spcAft>
              <a:buClr>
                <a:schemeClr val="dk1"/>
              </a:buClr>
              <a:buSzPts val="1800"/>
              <a:buNone/>
              <a:defRPr sz="18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SzPts val="1400"/>
              <a:buNone/>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p:txBody>
      </p:sp>
      <p:cxnSp>
        <p:nvCxnSpPr>
          <p:cNvPr id="35" name="Google Shape;35;p35"/>
          <p:cNvCxnSpPr/>
          <p:nvPr/>
        </p:nvCxnSpPr>
        <p:spPr>
          <a:xfrm>
            <a:off x="180976" y="1438275"/>
            <a:ext cx="8780463" cy="0"/>
          </a:xfrm>
          <a:prstGeom prst="straightConnector1">
            <a:avLst/>
          </a:prstGeom>
          <a:noFill/>
          <a:ln cap="flat" cmpd="sng" w="9525">
            <a:solidFill>
              <a:schemeClr val="dk1"/>
            </a:solidFill>
            <a:prstDash val="solid"/>
            <a:round/>
            <a:headEnd len="med" w="med" type="none"/>
            <a:tailEnd len="med" w="med" type="none"/>
          </a:ln>
        </p:spPr>
      </p:cxnSp>
      <p:pic>
        <p:nvPicPr>
          <p:cNvPr descr="UoL_logo_black RGB" id="36" name="Google Shape;36;p35"/>
          <p:cNvPicPr preferRelativeResize="0"/>
          <p:nvPr/>
        </p:nvPicPr>
        <p:blipFill rotWithShape="1">
          <a:blip r:embed="rId2">
            <a:alphaModFix/>
          </a:blip>
          <a:srcRect b="0" l="0" r="0" t="0"/>
          <a:stretch/>
        </p:blipFill>
        <p:spPr>
          <a:xfrm>
            <a:off x="6622132" y="606427"/>
            <a:ext cx="2160000" cy="617145"/>
          </a:xfrm>
          <a:prstGeom prst="rect">
            <a:avLst/>
          </a:prstGeom>
          <a:noFill/>
          <a:ln>
            <a:noFill/>
          </a:ln>
        </p:spPr>
      </p:pic>
      <p:pic>
        <p:nvPicPr>
          <p:cNvPr descr="inspired" id="37" name="Google Shape;37;p35"/>
          <p:cNvPicPr preferRelativeResize="0"/>
          <p:nvPr/>
        </p:nvPicPr>
        <p:blipFill rotWithShape="1">
          <a:blip r:embed="rId3">
            <a:alphaModFix/>
          </a:blip>
          <a:srcRect b="0" l="0" r="0" t="0"/>
          <a:stretch/>
        </p:blipFill>
        <p:spPr>
          <a:xfrm>
            <a:off x="425449" y="785914"/>
            <a:ext cx="3240000" cy="434863"/>
          </a:xfrm>
          <a:prstGeom prst="rect">
            <a:avLst/>
          </a:prstGeom>
          <a:noFill/>
          <a:ln>
            <a:noFill/>
          </a:ln>
        </p:spPr>
      </p:pic>
      <p:pic>
        <p:nvPicPr>
          <p:cNvPr descr="C:\Documents and Settings\acdpsy1\Desktop\latinbook.png" id="38" name="Google Shape;38;p35"/>
          <p:cNvPicPr preferRelativeResize="0"/>
          <p:nvPr/>
        </p:nvPicPr>
        <p:blipFill rotWithShape="1">
          <a:blip r:embed="rId4">
            <a:alphaModFix/>
          </a:blip>
          <a:srcRect b="0" l="0" r="0" t="0"/>
          <a:stretch/>
        </p:blipFill>
        <p:spPr>
          <a:xfrm>
            <a:off x="5400000" y="3420000"/>
            <a:ext cx="3184722" cy="280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ompass" showMasterSp="0" type="title">
  <p:cSld name="TITLE">
    <p:bg>
      <p:bgPr>
        <a:solidFill>
          <a:srgbClr val="8C6CD0"/>
        </a:solidFill>
      </p:bgPr>
    </p:bg>
    <p:spTree>
      <p:nvGrpSpPr>
        <p:cNvPr id="45" name="Shape 45"/>
        <p:cNvGrpSpPr/>
        <p:nvPr/>
      </p:nvGrpSpPr>
      <p:grpSpPr>
        <a:xfrm>
          <a:off x="0" y="0"/>
          <a:ext cx="0" cy="0"/>
          <a:chOff x="0" y="0"/>
          <a:chExt cx="0" cy="0"/>
        </a:xfrm>
      </p:grpSpPr>
      <p:sp>
        <p:nvSpPr>
          <p:cNvPr id="46" name="Google Shape;46;p37"/>
          <p:cNvSpPr txBox="1"/>
          <p:nvPr>
            <p:ph type="ctrTitle"/>
          </p:nvPr>
        </p:nvSpPr>
        <p:spPr>
          <a:xfrm>
            <a:off x="431800" y="2159000"/>
            <a:ext cx="8281988" cy="8382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1"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7"/>
          <p:cNvSpPr txBox="1"/>
          <p:nvPr>
            <p:ph idx="1" type="subTitle"/>
          </p:nvPr>
        </p:nvSpPr>
        <p:spPr>
          <a:xfrm>
            <a:off x="431801" y="4869160"/>
            <a:ext cx="3887788" cy="900000"/>
          </a:xfrm>
          <a:prstGeom prst="rect">
            <a:avLst/>
          </a:prstGeom>
          <a:noFill/>
          <a:ln>
            <a:noFill/>
          </a:ln>
        </p:spPr>
        <p:txBody>
          <a:bodyPr anchorCtr="0" anchor="t" bIns="0" lIns="0" spcFirstLastPara="1" rIns="0" wrap="square" tIns="0">
            <a:noAutofit/>
          </a:bodyPr>
          <a:lstStyle>
            <a:lvl1pPr lvl="0" algn="l">
              <a:spcBef>
                <a:spcPts val="360"/>
              </a:spcBef>
              <a:spcAft>
                <a:spcPts val="0"/>
              </a:spcAft>
              <a:buClr>
                <a:schemeClr val="dk1"/>
              </a:buClr>
              <a:buSzPts val="1800"/>
              <a:buNone/>
              <a:defRPr sz="18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SzPts val="1400"/>
              <a:buNone/>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p:txBody>
      </p:sp>
      <p:cxnSp>
        <p:nvCxnSpPr>
          <p:cNvPr id="48" name="Google Shape;48;p37"/>
          <p:cNvCxnSpPr/>
          <p:nvPr/>
        </p:nvCxnSpPr>
        <p:spPr>
          <a:xfrm>
            <a:off x="180976" y="1438275"/>
            <a:ext cx="8780463" cy="0"/>
          </a:xfrm>
          <a:prstGeom prst="straightConnector1">
            <a:avLst/>
          </a:prstGeom>
          <a:noFill/>
          <a:ln cap="flat" cmpd="sng" w="9525">
            <a:solidFill>
              <a:schemeClr val="dk1"/>
            </a:solidFill>
            <a:prstDash val="solid"/>
            <a:round/>
            <a:headEnd len="med" w="med" type="none"/>
            <a:tailEnd len="med" w="med" type="none"/>
          </a:ln>
        </p:spPr>
      </p:cxnSp>
      <p:pic>
        <p:nvPicPr>
          <p:cNvPr descr="UoL_logo_black RGB" id="49" name="Google Shape;49;p37"/>
          <p:cNvPicPr preferRelativeResize="0"/>
          <p:nvPr/>
        </p:nvPicPr>
        <p:blipFill rotWithShape="1">
          <a:blip r:embed="rId2">
            <a:alphaModFix/>
          </a:blip>
          <a:srcRect b="0" l="0" r="0" t="0"/>
          <a:stretch/>
        </p:blipFill>
        <p:spPr>
          <a:xfrm>
            <a:off x="6622132" y="606427"/>
            <a:ext cx="2160000" cy="617145"/>
          </a:xfrm>
          <a:prstGeom prst="rect">
            <a:avLst/>
          </a:prstGeom>
          <a:noFill/>
          <a:ln>
            <a:noFill/>
          </a:ln>
        </p:spPr>
      </p:pic>
      <p:pic>
        <p:nvPicPr>
          <p:cNvPr descr="inspired" id="50" name="Google Shape;50;p37"/>
          <p:cNvPicPr preferRelativeResize="0"/>
          <p:nvPr/>
        </p:nvPicPr>
        <p:blipFill rotWithShape="1">
          <a:blip r:embed="rId3">
            <a:alphaModFix/>
          </a:blip>
          <a:srcRect b="0" l="0" r="0" t="0"/>
          <a:stretch/>
        </p:blipFill>
        <p:spPr>
          <a:xfrm>
            <a:off x="425449" y="785914"/>
            <a:ext cx="3240000" cy="434863"/>
          </a:xfrm>
          <a:prstGeom prst="rect">
            <a:avLst/>
          </a:prstGeom>
          <a:noFill/>
          <a:ln>
            <a:noFill/>
          </a:ln>
        </p:spPr>
      </p:pic>
      <p:pic>
        <p:nvPicPr>
          <p:cNvPr descr="C:\Documents and Settings\acdpsy1\Desktop\compass.png" id="51" name="Google Shape;51;p37"/>
          <p:cNvPicPr preferRelativeResize="0"/>
          <p:nvPr/>
        </p:nvPicPr>
        <p:blipFill rotWithShape="1">
          <a:blip r:embed="rId4">
            <a:alphaModFix/>
          </a:blip>
          <a:srcRect b="0" l="0" r="0" t="0"/>
          <a:stretch/>
        </p:blipFill>
        <p:spPr>
          <a:xfrm>
            <a:off x="5400000" y="3420000"/>
            <a:ext cx="2944284" cy="280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peech" showMasterSp="0">
  <p:cSld name="Title - Speech">
    <p:bg>
      <p:bgPr>
        <a:solidFill>
          <a:srgbClr val="8C6CD0"/>
        </a:solidFill>
      </p:bgPr>
    </p:bg>
    <p:spTree>
      <p:nvGrpSpPr>
        <p:cNvPr id="52" name="Shape 52"/>
        <p:cNvGrpSpPr/>
        <p:nvPr/>
      </p:nvGrpSpPr>
      <p:grpSpPr>
        <a:xfrm>
          <a:off x="0" y="0"/>
          <a:ext cx="0" cy="0"/>
          <a:chOff x="0" y="0"/>
          <a:chExt cx="0" cy="0"/>
        </a:xfrm>
      </p:grpSpPr>
      <p:sp>
        <p:nvSpPr>
          <p:cNvPr id="53" name="Google Shape;53;p38"/>
          <p:cNvSpPr txBox="1"/>
          <p:nvPr>
            <p:ph type="ctrTitle"/>
          </p:nvPr>
        </p:nvSpPr>
        <p:spPr>
          <a:xfrm>
            <a:off x="431800" y="2159000"/>
            <a:ext cx="8281988" cy="8382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1"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8"/>
          <p:cNvSpPr txBox="1"/>
          <p:nvPr>
            <p:ph idx="1" type="subTitle"/>
          </p:nvPr>
        </p:nvSpPr>
        <p:spPr>
          <a:xfrm>
            <a:off x="431801" y="4869160"/>
            <a:ext cx="3887788" cy="900000"/>
          </a:xfrm>
          <a:prstGeom prst="rect">
            <a:avLst/>
          </a:prstGeom>
          <a:noFill/>
          <a:ln>
            <a:noFill/>
          </a:ln>
        </p:spPr>
        <p:txBody>
          <a:bodyPr anchorCtr="0" anchor="t" bIns="0" lIns="0" spcFirstLastPara="1" rIns="0" wrap="square" tIns="0">
            <a:noAutofit/>
          </a:bodyPr>
          <a:lstStyle>
            <a:lvl1pPr lvl="0" algn="l">
              <a:spcBef>
                <a:spcPts val="360"/>
              </a:spcBef>
              <a:spcAft>
                <a:spcPts val="0"/>
              </a:spcAft>
              <a:buClr>
                <a:schemeClr val="dk1"/>
              </a:buClr>
              <a:buSzPts val="1800"/>
              <a:buNone/>
              <a:defRPr sz="18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SzPts val="1400"/>
              <a:buNone/>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p:txBody>
      </p:sp>
      <p:cxnSp>
        <p:nvCxnSpPr>
          <p:cNvPr id="55" name="Google Shape;55;p38"/>
          <p:cNvCxnSpPr/>
          <p:nvPr/>
        </p:nvCxnSpPr>
        <p:spPr>
          <a:xfrm>
            <a:off x="180976" y="1438275"/>
            <a:ext cx="8780463" cy="0"/>
          </a:xfrm>
          <a:prstGeom prst="straightConnector1">
            <a:avLst/>
          </a:prstGeom>
          <a:noFill/>
          <a:ln cap="flat" cmpd="sng" w="9525">
            <a:solidFill>
              <a:schemeClr val="dk1"/>
            </a:solidFill>
            <a:prstDash val="solid"/>
            <a:round/>
            <a:headEnd len="med" w="med" type="none"/>
            <a:tailEnd len="med" w="med" type="none"/>
          </a:ln>
        </p:spPr>
      </p:cxnSp>
      <p:pic>
        <p:nvPicPr>
          <p:cNvPr descr="UoL_logo_black RGB" id="56" name="Google Shape;56;p38"/>
          <p:cNvPicPr preferRelativeResize="0"/>
          <p:nvPr/>
        </p:nvPicPr>
        <p:blipFill rotWithShape="1">
          <a:blip r:embed="rId2">
            <a:alphaModFix/>
          </a:blip>
          <a:srcRect b="0" l="0" r="0" t="0"/>
          <a:stretch/>
        </p:blipFill>
        <p:spPr>
          <a:xfrm>
            <a:off x="6622132" y="606427"/>
            <a:ext cx="2160000" cy="617145"/>
          </a:xfrm>
          <a:prstGeom prst="rect">
            <a:avLst/>
          </a:prstGeom>
          <a:noFill/>
          <a:ln>
            <a:noFill/>
          </a:ln>
        </p:spPr>
      </p:pic>
      <p:pic>
        <p:nvPicPr>
          <p:cNvPr descr="inspired" id="57" name="Google Shape;57;p38"/>
          <p:cNvPicPr preferRelativeResize="0"/>
          <p:nvPr/>
        </p:nvPicPr>
        <p:blipFill rotWithShape="1">
          <a:blip r:embed="rId3">
            <a:alphaModFix/>
          </a:blip>
          <a:srcRect b="0" l="0" r="0" t="0"/>
          <a:stretch/>
        </p:blipFill>
        <p:spPr>
          <a:xfrm>
            <a:off x="425449" y="785914"/>
            <a:ext cx="3240000" cy="434863"/>
          </a:xfrm>
          <a:prstGeom prst="rect">
            <a:avLst/>
          </a:prstGeom>
          <a:noFill/>
          <a:ln>
            <a:noFill/>
          </a:ln>
        </p:spPr>
      </p:pic>
      <p:pic>
        <p:nvPicPr>
          <p:cNvPr descr="C:\Documents and Settings\acdpsy1\Desktop\speech.png" id="58" name="Google Shape;58;p38"/>
          <p:cNvPicPr preferRelativeResize="0"/>
          <p:nvPr/>
        </p:nvPicPr>
        <p:blipFill rotWithShape="1">
          <a:blip r:embed="rId4">
            <a:alphaModFix/>
          </a:blip>
          <a:srcRect b="0" l="0" r="0" t="0"/>
          <a:stretch/>
        </p:blipFill>
        <p:spPr>
          <a:xfrm>
            <a:off x="5400001" y="3420000"/>
            <a:ext cx="3433231" cy="280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Bulb" showMasterSp="0">
  <p:cSld name="Title - Bulb">
    <p:bg>
      <p:bgPr>
        <a:solidFill>
          <a:srgbClr val="8C6CD0"/>
        </a:solidFill>
      </p:bgPr>
    </p:bg>
    <p:spTree>
      <p:nvGrpSpPr>
        <p:cNvPr id="59" name="Shape 59"/>
        <p:cNvGrpSpPr/>
        <p:nvPr/>
      </p:nvGrpSpPr>
      <p:grpSpPr>
        <a:xfrm>
          <a:off x="0" y="0"/>
          <a:ext cx="0" cy="0"/>
          <a:chOff x="0" y="0"/>
          <a:chExt cx="0" cy="0"/>
        </a:xfrm>
      </p:grpSpPr>
      <p:sp>
        <p:nvSpPr>
          <p:cNvPr id="60" name="Google Shape;60;p39"/>
          <p:cNvSpPr txBox="1"/>
          <p:nvPr>
            <p:ph type="ctrTitle"/>
          </p:nvPr>
        </p:nvSpPr>
        <p:spPr>
          <a:xfrm>
            <a:off x="431800" y="2159000"/>
            <a:ext cx="8281988" cy="8382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1"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9"/>
          <p:cNvSpPr txBox="1"/>
          <p:nvPr>
            <p:ph idx="1" type="subTitle"/>
          </p:nvPr>
        </p:nvSpPr>
        <p:spPr>
          <a:xfrm>
            <a:off x="431801" y="4869160"/>
            <a:ext cx="3887788" cy="900000"/>
          </a:xfrm>
          <a:prstGeom prst="rect">
            <a:avLst/>
          </a:prstGeom>
          <a:noFill/>
          <a:ln>
            <a:noFill/>
          </a:ln>
        </p:spPr>
        <p:txBody>
          <a:bodyPr anchorCtr="0" anchor="t" bIns="0" lIns="0" spcFirstLastPara="1" rIns="0" wrap="square" tIns="0">
            <a:noAutofit/>
          </a:bodyPr>
          <a:lstStyle>
            <a:lvl1pPr lvl="0" algn="l">
              <a:spcBef>
                <a:spcPts val="360"/>
              </a:spcBef>
              <a:spcAft>
                <a:spcPts val="0"/>
              </a:spcAft>
              <a:buClr>
                <a:schemeClr val="dk1"/>
              </a:buClr>
              <a:buSzPts val="1800"/>
              <a:buNone/>
              <a:defRPr sz="18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SzPts val="1400"/>
              <a:buNone/>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p:txBody>
      </p:sp>
      <p:cxnSp>
        <p:nvCxnSpPr>
          <p:cNvPr id="62" name="Google Shape;62;p39"/>
          <p:cNvCxnSpPr/>
          <p:nvPr/>
        </p:nvCxnSpPr>
        <p:spPr>
          <a:xfrm>
            <a:off x="180976" y="1438275"/>
            <a:ext cx="8780463" cy="0"/>
          </a:xfrm>
          <a:prstGeom prst="straightConnector1">
            <a:avLst/>
          </a:prstGeom>
          <a:noFill/>
          <a:ln cap="flat" cmpd="sng" w="9525">
            <a:solidFill>
              <a:schemeClr val="dk1"/>
            </a:solidFill>
            <a:prstDash val="solid"/>
            <a:round/>
            <a:headEnd len="med" w="med" type="none"/>
            <a:tailEnd len="med" w="med" type="none"/>
          </a:ln>
        </p:spPr>
      </p:cxnSp>
      <p:pic>
        <p:nvPicPr>
          <p:cNvPr descr="UoL_logo_black RGB" id="63" name="Google Shape;63;p39"/>
          <p:cNvPicPr preferRelativeResize="0"/>
          <p:nvPr/>
        </p:nvPicPr>
        <p:blipFill rotWithShape="1">
          <a:blip r:embed="rId2">
            <a:alphaModFix/>
          </a:blip>
          <a:srcRect b="0" l="0" r="0" t="0"/>
          <a:stretch/>
        </p:blipFill>
        <p:spPr>
          <a:xfrm>
            <a:off x="6622132" y="606427"/>
            <a:ext cx="2160000" cy="617145"/>
          </a:xfrm>
          <a:prstGeom prst="rect">
            <a:avLst/>
          </a:prstGeom>
          <a:noFill/>
          <a:ln>
            <a:noFill/>
          </a:ln>
        </p:spPr>
      </p:pic>
      <p:pic>
        <p:nvPicPr>
          <p:cNvPr descr="inspired" id="64" name="Google Shape;64;p39"/>
          <p:cNvPicPr preferRelativeResize="0"/>
          <p:nvPr/>
        </p:nvPicPr>
        <p:blipFill rotWithShape="1">
          <a:blip r:embed="rId3">
            <a:alphaModFix/>
          </a:blip>
          <a:srcRect b="0" l="0" r="0" t="0"/>
          <a:stretch/>
        </p:blipFill>
        <p:spPr>
          <a:xfrm>
            <a:off x="425449" y="785914"/>
            <a:ext cx="3240000" cy="434863"/>
          </a:xfrm>
          <a:prstGeom prst="rect">
            <a:avLst/>
          </a:prstGeom>
          <a:noFill/>
          <a:ln>
            <a:noFill/>
          </a:ln>
        </p:spPr>
      </p:pic>
      <p:pic>
        <p:nvPicPr>
          <p:cNvPr descr="C:\Documents and Settings\acdpsy1\Desktop\bulb.png" id="65" name="Google Shape;65;p39"/>
          <p:cNvPicPr preferRelativeResize="0"/>
          <p:nvPr/>
        </p:nvPicPr>
        <p:blipFill rotWithShape="1">
          <a:blip r:embed="rId4">
            <a:alphaModFix/>
          </a:blip>
          <a:srcRect b="0" l="0" r="0" t="0"/>
          <a:stretch/>
        </p:blipFill>
        <p:spPr>
          <a:xfrm>
            <a:off x="5400001" y="3420000"/>
            <a:ext cx="2656387" cy="280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6" name="Shape 66"/>
        <p:cNvGrpSpPr/>
        <p:nvPr/>
      </p:nvGrpSpPr>
      <p:grpSpPr>
        <a:xfrm>
          <a:off x="0" y="0"/>
          <a:ext cx="0" cy="0"/>
          <a:chOff x="0" y="0"/>
          <a:chExt cx="0" cy="0"/>
        </a:xfrm>
      </p:grpSpPr>
      <p:sp>
        <p:nvSpPr>
          <p:cNvPr id="67" name="Google Shape;67;p40"/>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0"/>
          <p:cNvSpPr txBox="1"/>
          <p:nvPr>
            <p:ph idx="1" type="body"/>
          </p:nvPr>
        </p:nvSpPr>
        <p:spPr>
          <a:xfrm>
            <a:off x="431801" y="2698750"/>
            <a:ext cx="8277225" cy="3682578"/>
          </a:xfrm>
          <a:prstGeom prst="rect">
            <a:avLst/>
          </a:prstGeom>
          <a:noFill/>
          <a:ln>
            <a:noFill/>
          </a:ln>
        </p:spPr>
        <p:txBody>
          <a:bodyPr anchorCtr="0" anchor="t" bIns="0" lIns="0" spcFirstLastPara="1" rIns="0" wrap="square" tIns="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ompass" showMasterSp="0" type="title">
  <p:cSld name="TITLE">
    <p:bg>
      <p:bgPr>
        <a:solidFill>
          <a:srgbClr val="8C6CD0"/>
        </a:solidFill>
      </p:bgPr>
    </p:bg>
    <p:spTree>
      <p:nvGrpSpPr>
        <p:cNvPr id="75" name="Shape 75"/>
        <p:cNvGrpSpPr/>
        <p:nvPr/>
      </p:nvGrpSpPr>
      <p:grpSpPr>
        <a:xfrm>
          <a:off x="0" y="0"/>
          <a:ext cx="0" cy="0"/>
          <a:chOff x="0" y="0"/>
          <a:chExt cx="0" cy="0"/>
        </a:xfrm>
      </p:grpSpPr>
      <p:sp>
        <p:nvSpPr>
          <p:cNvPr id="76" name="Google Shape;76;p42"/>
          <p:cNvSpPr txBox="1"/>
          <p:nvPr>
            <p:ph type="ctrTitle"/>
          </p:nvPr>
        </p:nvSpPr>
        <p:spPr>
          <a:xfrm>
            <a:off x="431800" y="2159000"/>
            <a:ext cx="8281988" cy="8382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1"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2"/>
          <p:cNvSpPr txBox="1"/>
          <p:nvPr>
            <p:ph idx="1" type="subTitle"/>
          </p:nvPr>
        </p:nvSpPr>
        <p:spPr>
          <a:xfrm>
            <a:off x="431801" y="4869160"/>
            <a:ext cx="3887788" cy="900000"/>
          </a:xfrm>
          <a:prstGeom prst="rect">
            <a:avLst/>
          </a:prstGeom>
          <a:noFill/>
          <a:ln>
            <a:noFill/>
          </a:ln>
        </p:spPr>
        <p:txBody>
          <a:bodyPr anchorCtr="0" anchor="t" bIns="0" lIns="0" spcFirstLastPara="1" rIns="0" wrap="square" tIns="0">
            <a:noAutofit/>
          </a:bodyPr>
          <a:lstStyle>
            <a:lvl1pPr lvl="0" algn="l">
              <a:spcBef>
                <a:spcPts val="360"/>
              </a:spcBef>
              <a:spcAft>
                <a:spcPts val="0"/>
              </a:spcAft>
              <a:buClr>
                <a:schemeClr val="dk1"/>
              </a:buClr>
              <a:buSzPts val="1800"/>
              <a:buNone/>
              <a:defRPr sz="1800"/>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SzPts val="1400"/>
              <a:buNone/>
              <a:defRPr/>
            </a:lvl4pPr>
            <a:lvl5pPr lvl="4" algn="l">
              <a:spcBef>
                <a:spcPts val="360"/>
              </a:spcBef>
              <a:spcAft>
                <a:spcPts val="0"/>
              </a:spcAft>
              <a:buSzPts val="1400"/>
              <a:buNone/>
              <a:defRPr/>
            </a:lvl5pPr>
            <a:lvl6pPr lvl="5" algn="l">
              <a:spcBef>
                <a:spcPts val="360"/>
              </a:spcBef>
              <a:spcAft>
                <a:spcPts val="0"/>
              </a:spcAft>
              <a:buSzPts val="1400"/>
              <a:buNone/>
              <a:defRPr/>
            </a:lvl6pPr>
            <a:lvl7pPr lvl="6" algn="l">
              <a:spcBef>
                <a:spcPts val="360"/>
              </a:spcBef>
              <a:spcAft>
                <a:spcPts val="0"/>
              </a:spcAft>
              <a:buSzPts val="1400"/>
              <a:buNone/>
              <a:defRPr/>
            </a:lvl7pPr>
            <a:lvl8pPr lvl="7" algn="l">
              <a:spcBef>
                <a:spcPts val="360"/>
              </a:spcBef>
              <a:spcAft>
                <a:spcPts val="0"/>
              </a:spcAft>
              <a:buSzPts val="1400"/>
              <a:buNone/>
              <a:defRPr/>
            </a:lvl8pPr>
            <a:lvl9pPr lvl="8" algn="l">
              <a:spcBef>
                <a:spcPts val="360"/>
              </a:spcBef>
              <a:spcAft>
                <a:spcPts val="0"/>
              </a:spcAft>
              <a:buSzPts val="1400"/>
              <a:buNone/>
              <a:defRPr/>
            </a:lvl9pPr>
          </a:lstStyle>
          <a:p/>
        </p:txBody>
      </p:sp>
      <p:cxnSp>
        <p:nvCxnSpPr>
          <p:cNvPr id="78" name="Google Shape;78;p42"/>
          <p:cNvCxnSpPr/>
          <p:nvPr/>
        </p:nvCxnSpPr>
        <p:spPr>
          <a:xfrm>
            <a:off x="180976" y="1438275"/>
            <a:ext cx="8780463" cy="0"/>
          </a:xfrm>
          <a:prstGeom prst="straightConnector1">
            <a:avLst/>
          </a:prstGeom>
          <a:noFill/>
          <a:ln cap="flat" cmpd="sng" w="9525">
            <a:solidFill>
              <a:schemeClr val="dk1"/>
            </a:solidFill>
            <a:prstDash val="solid"/>
            <a:round/>
            <a:headEnd len="med" w="med" type="none"/>
            <a:tailEnd len="med" w="med" type="none"/>
          </a:ln>
        </p:spPr>
      </p:cxnSp>
      <p:pic>
        <p:nvPicPr>
          <p:cNvPr descr="UoL_logo_black RGB" id="79" name="Google Shape;79;p42"/>
          <p:cNvPicPr preferRelativeResize="0"/>
          <p:nvPr/>
        </p:nvPicPr>
        <p:blipFill rotWithShape="1">
          <a:blip r:embed="rId2">
            <a:alphaModFix/>
          </a:blip>
          <a:srcRect b="0" l="0" r="0" t="0"/>
          <a:stretch/>
        </p:blipFill>
        <p:spPr>
          <a:xfrm>
            <a:off x="6622132" y="606427"/>
            <a:ext cx="2160000" cy="617145"/>
          </a:xfrm>
          <a:prstGeom prst="rect">
            <a:avLst/>
          </a:prstGeom>
          <a:noFill/>
          <a:ln>
            <a:noFill/>
          </a:ln>
        </p:spPr>
      </p:pic>
      <p:pic>
        <p:nvPicPr>
          <p:cNvPr descr="inspired" id="80" name="Google Shape;80;p42"/>
          <p:cNvPicPr preferRelativeResize="0"/>
          <p:nvPr/>
        </p:nvPicPr>
        <p:blipFill rotWithShape="1">
          <a:blip r:embed="rId3">
            <a:alphaModFix/>
          </a:blip>
          <a:srcRect b="0" l="0" r="0" t="0"/>
          <a:stretch/>
        </p:blipFill>
        <p:spPr>
          <a:xfrm>
            <a:off x="425449" y="785914"/>
            <a:ext cx="3240000" cy="434863"/>
          </a:xfrm>
          <a:prstGeom prst="rect">
            <a:avLst/>
          </a:prstGeom>
          <a:noFill/>
          <a:ln>
            <a:noFill/>
          </a:ln>
        </p:spPr>
      </p:pic>
      <p:pic>
        <p:nvPicPr>
          <p:cNvPr descr="C:\Documents and Settings\acdpsy1\Desktop\compass.png" id="81" name="Google Shape;81;p42"/>
          <p:cNvPicPr preferRelativeResize="0"/>
          <p:nvPr/>
        </p:nvPicPr>
        <p:blipFill rotWithShape="1">
          <a:blip r:embed="rId4">
            <a:alphaModFix/>
          </a:blip>
          <a:srcRect b="0" l="0" r="0" t="0"/>
          <a:stretch/>
        </p:blipFill>
        <p:spPr>
          <a:xfrm>
            <a:off x="5400000" y="3420000"/>
            <a:ext cx="2944284" cy="280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31"/>
          <p:cNvSpPr/>
          <p:nvPr/>
        </p:nvSpPr>
        <p:spPr>
          <a:xfrm>
            <a:off x="0" y="2"/>
            <a:ext cx="9144000" cy="1439863"/>
          </a:xfrm>
          <a:prstGeom prst="rect">
            <a:avLst/>
          </a:prstGeom>
          <a:solidFill>
            <a:srgbClr val="009FD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11" name="Google Shape;11;p31"/>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21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2"/>
                </a:solidFill>
                <a:latin typeface="Arial"/>
                <a:ea typeface="Arial"/>
                <a:cs typeface="Arial"/>
                <a:sym typeface="Arial"/>
              </a:defRPr>
            </a:lvl9pPr>
          </a:lstStyle>
          <a:p/>
        </p:txBody>
      </p:sp>
      <p:sp>
        <p:nvSpPr>
          <p:cNvPr id="12" name="Google Shape;12;p31"/>
          <p:cNvSpPr txBox="1"/>
          <p:nvPr>
            <p:ph idx="1" type="body"/>
          </p:nvPr>
        </p:nvSpPr>
        <p:spPr>
          <a:xfrm>
            <a:off x="431801" y="2698750"/>
            <a:ext cx="8277225" cy="3682578"/>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23850" lvl="1" marL="9144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5pPr>
            <a:lvl6pPr indent="-228600" lvl="5" marL="27432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6pPr>
            <a:lvl7pPr indent="-228600" lvl="6" marL="32004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7pPr>
            <a:lvl8pPr indent="-228600" lvl="7" marL="36576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8pPr>
            <a:lvl9pPr indent="-228600" lvl="8" marL="41148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descr="UoL_logo_black RGB" id="13" name="Google Shape;13;p31"/>
          <p:cNvPicPr preferRelativeResize="0"/>
          <p:nvPr/>
        </p:nvPicPr>
        <p:blipFill rotWithShape="1">
          <a:blip r:embed="rId1">
            <a:alphaModFix/>
          </a:blip>
          <a:srcRect b="0" l="0" r="0" t="0"/>
          <a:stretch/>
        </p:blipFill>
        <p:spPr>
          <a:xfrm>
            <a:off x="6622132" y="606427"/>
            <a:ext cx="2160000" cy="617145"/>
          </a:xfrm>
          <a:prstGeom prst="rect">
            <a:avLst/>
          </a:prstGeom>
          <a:noFill/>
          <a:ln>
            <a:noFill/>
          </a:ln>
        </p:spPr>
      </p:pic>
      <p:pic>
        <p:nvPicPr>
          <p:cNvPr descr="inspired" id="14" name="Google Shape;14;p31"/>
          <p:cNvPicPr preferRelativeResize="0"/>
          <p:nvPr/>
        </p:nvPicPr>
        <p:blipFill rotWithShape="1">
          <a:blip r:embed="rId2">
            <a:alphaModFix/>
          </a:blip>
          <a:srcRect b="0" l="0" r="0" t="0"/>
          <a:stretch/>
        </p:blipFill>
        <p:spPr>
          <a:xfrm>
            <a:off x="425449" y="785914"/>
            <a:ext cx="3240000" cy="4348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 name="Shape 39"/>
        <p:cNvGrpSpPr/>
        <p:nvPr/>
      </p:nvGrpSpPr>
      <p:grpSpPr>
        <a:xfrm>
          <a:off x="0" y="0"/>
          <a:ext cx="0" cy="0"/>
          <a:chOff x="0" y="0"/>
          <a:chExt cx="0" cy="0"/>
        </a:xfrm>
      </p:grpSpPr>
      <p:sp>
        <p:nvSpPr>
          <p:cNvPr id="40" name="Google Shape;40;p36"/>
          <p:cNvSpPr/>
          <p:nvPr/>
        </p:nvSpPr>
        <p:spPr>
          <a:xfrm>
            <a:off x="0" y="2"/>
            <a:ext cx="9144000" cy="1439863"/>
          </a:xfrm>
          <a:prstGeom prst="rect">
            <a:avLst/>
          </a:prstGeom>
          <a:solidFill>
            <a:srgbClr val="8C6CD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41" name="Google Shape;41;p36"/>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21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2"/>
                </a:solidFill>
                <a:latin typeface="Arial"/>
                <a:ea typeface="Arial"/>
                <a:cs typeface="Arial"/>
                <a:sym typeface="Arial"/>
              </a:defRPr>
            </a:lvl9pPr>
          </a:lstStyle>
          <a:p/>
        </p:txBody>
      </p:sp>
      <p:sp>
        <p:nvSpPr>
          <p:cNvPr id="42" name="Google Shape;42;p36"/>
          <p:cNvSpPr txBox="1"/>
          <p:nvPr>
            <p:ph idx="1" type="body"/>
          </p:nvPr>
        </p:nvSpPr>
        <p:spPr>
          <a:xfrm>
            <a:off x="431801" y="2698750"/>
            <a:ext cx="8277225" cy="3682578"/>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23850" lvl="1" marL="9144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5pPr>
            <a:lvl6pPr indent="-228600" lvl="5" marL="27432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6pPr>
            <a:lvl7pPr indent="-228600" lvl="6" marL="32004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7pPr>
            <a:lvl8pPr indent="-228600" lvl="7" marL="36576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8pPr>
            <a:lvl9pPr indent="-228600" lvl="8" marL="41148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descr="UoL_logo_black RGB" id="43" name="Google Shape;43;p36"/>
          <p:cNvPicPr preferRelativeResize="0"/>
          <p:nvPr/>
        </p:nvPicPr>
        <p:blipFill rotWithShape="1">
          <a:blip r:embed="rId1">
            <a:alphaModFix/>
          </a:blip>
          <a:srcRect b="0" l="0" r="0" t="0"/>
          <a:stretch/>
        </p:blipFill>
        <p:spPr>
          <a:xfrm>
            <a:off x="6622132" y="606427"/>
            <a:ext cx="2160000" cy="617145"/>
          </a:xfrm>
          <a:prstGeom prst="rect">
            <a:avLst/>
          </a:prstGeom>
          <a:noFill/>
          <a:ln>
            <a:noFill/>
          </a:ln>
        </p:spPr>
      </p:pic>
      <p:pic>
        <p:nvPicPr>
          <p:cNvPr descr="inspired" id="44" name="Google Shape;44;p36"/>
          <p:cNvPicPr preferRelativeResize="0"/>
          <p:nvPr/>
        </p:nvPicPr>
        <p:blipFill rotWithShape="1">
          <a:blip r:embed="rId2">
            <a:alphaModFix/>
          </a:blip>
          <a:srcRect b="0" l="0" r="0" t="0"/>
          <a:stretch/>
        </p:blipFill>
        <p:spPr>
          <a:xfrm>
            <a:off x="425449" y="785914"/>
            <a:ext cx="3240000" cy="4348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3"/>
    <p:sldLayoutId id="2147483655" r:id="rId4"/>
    <p:sldLayoutId id="2147483656" r:id="rId5"/>
    <p:sldLayoutId id="2147483657"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9" name="Shape 69"/>
        <p:cNvGrpSpPr/>
        <p:nvPr/>
      </p:nvGrpSpPr>
      <p:grpSpPr>
        <a:xfrm>
          <a:off x="0" y="0"/>
          <a:ext cx="0" cy="0"/>
          <a:chOff x="0" y="0"/>
          <a:chExt cx="0" cy="0"/>
        </a:xfrm>
      </p:grpSpPr>
      <p:sp>
        <p:nvSpPr>
          <p:cNvPr id="70" name="Google Shape;70;p41"/>
          <p:cNvSpPr/>
          <p:nvPr/>
        </p:nvSpPr>
        <p:spPr>
          <a:xfrm>
            <a:off x="0" y="2"/>
            <a:ext cx="9144000" cy="1439863"/>
          </a:xfrm>
          <a:prstGeom prst="rect">
            <a:avLst/>
          </a:prstGeom>
          <a:solidFill>
            <a:srgbClr val="8C6CD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71" name="Google Shape;71;p41"/>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21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2"/>
                </a:solidFill>
                <a:latin typeface="Arial"/>
                <a:ea typeface="Arial"/>
                <a:cs typeface="Arial"/>
                <a:sym typeface="Arial"/>
              </a:defRPr>
            </a:lvl9pPr>
          </a:lstStyle>
          <a:p/>
        </p:txBody>
      </p:sp>
      <p:sp>
        <p:nvSpPr>
          <p:cNvPr id="72" name="Google Shape;72;p41"/>
          <p:cNvSpPr txBox="1"/>
          <p:nvPr>
            <p:ph idx="1" type="body"/>
          </p:nvPr>
        </p:nvSpPr>
        <p:spPr>
          <a:xfrm>
            <a:off x="431801" y="2698750"/>
            <a:ext cx="8277225" cy="3682578"/>
          </a:xfrm>
          <a:prstGeom prst="rect">
            <a:avLst/>
          </a:prstGeom>
          <a:noFill/>
          <a:ln>
            <a:noFill/>
          </a:ln>
        </p:spPr>
        <p:txBody>
          <a:bodyPr anchorCtr="0" anchor="t" bIns="0" lIns="0" spcFirstLastPara="1" rIns="0" wrap="square" tIns="0">
            <a:noAutofit/>
          </a:bodyPr>
          <a:lstStyle>
            <a:lvl1pPr indent="-342900" lvl="0" marL="457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23850" lvl="1" marL="9144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5pPr>
            <a:lvl6pPr indent="-228600" lvl="5" marL="27432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6pPr>
            <a:lvl7pPr indent="-228600" lvl="6" marL="32004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7pPr>
            <a:lvl8pPr indent="-228600" lvl="7" marL="36576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8pPr>
            <a:lvl9pPr indent="-228600" lvl="8" marL="4114800" marR="0" rtl="0" algn="l">
              <a:spcBef>
                <a:spcPts val="36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descr="UoL_logo_black RGB" id="73" name="Google Shape;73;p41"/>
          <p:cNvPicPr preferRelativeResize="0"/>
          <p:nvPr/>
        </p:nvPicPr>
        <p:blipFill rotWithShape="1">
          <a:blip r:embed="rId1">
            <a:alphaModFix/>
          </a:blip>
          <a:srcRect b="0" l="0" r="0" t="0"/>
          <a:stretch/>
        </p:blipFill>
        <p:spPr>
          <a:xfrm>
            <a:off x="6622132" y="606427"/>
            <a:ext cx="2160000" cy="617145"/>
          </a:xfrm>
          <a:prstGeom prst="rect">
            <a:avLst/>
          </a:prstGeom>
          <a:noFill/>
          <a:ln>
            <a:noFill/>
          </a:ln>
        </p:spPr>
      </p:pic>
      <p:pic>
        <p:nvPicPr>
          <p:cNvPr descr="inspired" id="74" name="Google Shape;74;p41"/>
          <p:cNvPicPr preferRelativeResize="0"/>
          <p:nvPr/>
        </p:nvPicPr>
        <p:blipFill rotWithShape="1">
          <a:blip r:embed="rId2">
            <a:alphaModFix/>
          </a:blip>
          <a:srcRect b="0" l="0" r="0" t="0"/>
          <a:stretch/>
        </p:blipFill>
        <p:spPr>
          <a:xfrm>
            <a:off x="425449" y="785914"/>
            <a:ext cx="3240000" cy="4348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orcid.org/0000-0002-3400-0274" TargetMode="External"/><Relationship Id="rId4" Type="http://schemas.openxmlformats.org/officeDocument/2006/relationships/image" Target="../media/image13.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hyperlink" Target="https://whiterose.altmetric.com/details/16900363/wikipedia" TargetMode="External"/><Relationship Id="rId10" Type="http://schemas.openxmlformats.org/officeDocument/2006/relationships/hyperlink" Target="https://en.wikipedia.org/wiki/Wikipedia:OABOT" TargetMode="External"/><Relationship Id="rId9" Type="http://schemas.openxmlformats.org/officeDocument/2006/relationships/hyperlink" Target="https://whiterose.altmetric.com/details/16900363/wikipedia" TargetMode="External"/><Relationship Id="rId5" Type="http://schemas.openxmlformats.org/officeDocument/2006/relationships/image" Target="../media/image23.png"/><Relationship Id="rId6" Type="http://schemas.openxmlformats.org/officeDocument/2006/relationships/image" Target="../media/image20.png"/><Relationship Id="rId7" Type="http://schemas.openxmlformats.org/officeDocument/2006/relationships/hyperlink" Target="http://eprints.whiterose.ac.uk/112179/" TargetMode="External"/><Relationship Id="rId8"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en.wikipedia.org/w/index.php?search=insource:%22eprints.whiterose.ac.uk%22&amp;title=Special:Search&amp;profile=default&amp;fulltext=1" TargetMode="External"/><Relationship Id="rId4" Type="http://schemas.openxmlformats.org/officeDocument/2006/relationships/hyperlink" Target="https://docs.google.com/spreadsheets/d/1rJ3Se0y6dJJW43SLeFxaKlSsdrQN5p4lQLK_rMhxAZQ/edit?usp=sharing" TargetMode="External"/><Relationship Id="rId5"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en.wikipedia.org/w/index.php?search=insource:%2210.5518%22&amp;title=Special:Search&amp;profile=default&amp;fulltext=1" TargetMode="External"/><Relationship Id="rId4" Type="http://schemas.openxmlformats.org/officeDocument/2006/relationships/hyperlink" Target="https://docs.google.com/spreadsheets/d/1rJ3Se0y6dJJW43SLeFxaKlSsdrQN5p4lQLK_rMhxAZQ/edit?usp=sharing" TargetMode="External"/><Relationship Id="rId5"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www.rdmengagementaward.org/" TargetMode="External"/><Relationship Id="rId4" Type="http://schemas.openxmlformats.org/officeDocument/2006/relationships/image" Target="../media/image39.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slideshare.net/MrNick/has-anyone-seen-my-data-incentivising-opendata-sharing-with-altmetrics" TargetMode="External"/><Relationship Id="rId4" Type="http://schemas.openxmlformats.org/officeDocument/2006/relationships/hyperlink" Target="https://leedsunilibrary.wordpress.com/2018/08/02/has-anyone-seen-my-data-incentivising-opendata-sharing-with-altmetrics/" TargetMode="External"/><Relationship Id="rId5" Type="http://schemas.openxmlformats.org/officeDocument/2006/relationships/hyperlink" Target="https://docs.google.com/spreadsheets/d/1RXmgVXcHFigp4_ifeDbFTRrXmL8gvma4CEpbm_JxB0U/edit#gid=629322622" TargetMode="External"/><Relationship Id="rId6" Type="http://schemas.openxmlformats.org/officeDocument/2006/relationships/hyperlink" Target="https://www.re3data.org/" TargetMode="External"/><Relationship Id="rId7"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sparceurope.org/download/2906/" TargetMode="External"/><Relationship Id="rId4" Type="http://schemas.openxmlformats.org/officeDocument/2006/relationships/hyperlink" Target="http://climate.leeds.ac.uk/the-science-is-settled-exploring-expert-views-on-climate-communication/" TargetMode="External"/><Relationship Id="rId5" Type="http://schemas.openxmlformats.org/officeDocument/2006/relationships/image" Target="../media/image29.png"/><Relationship Id="rId6" Type="http://schemas.openxmlformats.org/officeDocument/2006/relationships/hyperlink" Target="http://climate.leeds.ac.uk/the-science-is-settled-exploring-expert-views-on-climate-communica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www.rdmengagementaward.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doi.org/10.5518/110" TargetMode="External"/><Relationship Id="rId4" Type="http://schemas.openxmlformats.org/officeDocument/2006/relationships/image" Target="../media/image31.png"/><Relationship Id="rId5" Type="http://schemas.openxmlformats.org/officeDocument/2006/relationships/hyperlink" Target="https://commons.wikimedia.org/wiki/File:Baxter_full.webm" TargetMode="External"/><Relationship Id="rId6"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hyperlink" Target="https://commons.wikimedia.org/wiki/File:Baxter_full.webm" TargetMode="External"/><Relationship Id="rId5" Type="http://schemas.openxmlformats.org/officeDocument/2006/relationships/image" Target="../media/image36.png"/><Relationship Id="rId6" Type="http://schemas.openxmlformats.org/officeDocument/2006/relationships/image" Target="../media/image33.png"/><Relationship Id="rId7" Type="http://schemas.openxmlformats.org/officeDocument/2006/relationships/image" Target="../media/image32.png"/><Relationship Id="rId8"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0.png"/><Relationship Id="rId5"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en.wikipedia.org/wiki/Haua_Fteah" TargetMode="External"/><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commons.wikimedia.org/w/index.php?title=Special:ListFiles/OAnick&amp;ilshowall=1" TargetMode="External"/><Relationship Id="rId4" Type="http://schemas.openxmlformats.org/officeDocument/2006/relationships/image" Target="../media/image37.png"/><Relationship Id="rId5" Type="http://schemas.openxmlformats.org/officeDocument/2006/relationships/hyperlink" Target="https://commons.wikimedia.org/w/index.php?title=Special:ListFiles/OAnick&amp;ilshowall=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8.png"/><Relationship Id="rId4" Type="http://schemas.openxmlformats.org/officeDocument/2006/relationships/hyperlink" Target="https://commons.wikimedia.org/wiki/File:Alanf777_Lcd_fig02.p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tools.wmflabs.org/reasonator/" TargetMode="External"/><Relationship Id="rId4" Type="http://schemas.openxmlformats.org/officeDocument/2006/relationships/hyperlink" Target="http://histropedia.com/" TargetMode="External"/><Relationship Id="rId5"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www.wikidata.org/wiki/Q17714" TargetMode="External"/><Relationship Id="rId4" Type="http://schemas.openxmlformats.org/officeDocument/2006/relationships/hyperlink" Target="https://www.wikidata.org/wiki/Q42307084" TargetMode="External"/><Relationship Id="rId9" Type="http://schemas.openxmlformats.org/officeDocument/2006/relationships/image" Target="../media/image41.png"/><Relationship Id="rId5" Type="http://schemas.openxmlformats.org/officeDocument/2006/relationships/hyperlink" Target="https://www.wikidata.org/wiki/Property:P569" TargetMode="External"/><Relationship Id="rId6" Type="http://schemas.openxmlformats.org/officeDocument/2006/relationships/hyperlink" Target="https://www.wikidata.org/wiki/Property:P570" TargetMode="External"/><Relationship Id="rId7" Type="http://schemas.openxmlformats.org/officeDocument/2006/relationships/hyperlink" Target="https://www.wikidata.org/wiki/Property:P953" TargetMode="External"/><Relationship Id="rId8" Type="http://schemas.openxmlformats.org/officeDocument/2006/relationships/hyperlink" Target="https://en.wikipedia.org/wiki/SPARQ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tools.wmflabs.org/quickstatements/" TargetMode="External"/><Relationship Id="rId4" Type="http://schemas.openxmlformats.org/officeDocument/2006/relationships/hyperlink" Target="https://ora.ox.ac.uk/" TargetMode="External"/><Relationship Id="rId9" Type="http://schemas.openxmlformats.org/officeDocument/2006/relationships/image" Target="../media/image43.png"/><Relationship Id="rId5" Type="http://schemas.openxmlformats.org/officeDocument/2006/relationships/hyperlink" Target="https://query.wikidata.org/embed.html#SELECT%20%3Fthesis%20%3FauthorLabel%20%3Fauthorwp%20%3Fora_url%20WHERE%20%7B%0A%3Fthesis%20wdt%3AP31%20wd%3AQ187685%3B%20%20%23%20doctoral%20theses%0A%20%20%20%20%20%20%20%20wdt%3AP4101%20wd%3AQ34433%3B%20%20%23%20submitted%20to%20University%20of%20Oxford%0A%20%20%20%20%20%20%20%20wdt%3AP953%20%3Fora_url%20.%20%20%20%20%23%20with%20open%20access%20link%0A%3Fthesis%20wdt%3AP50%20%3Fauthor.%0A%3Fauthorwp%20schema%3Aabout%20%3Fauthor.%20%3Fauthorwp%20schema%3AisPartOf%20%3Chttps%3A%2F%2Fen.wikipedia.org%2F%3E%0ASERVICE%20wikibase%3Alabel%20%7B%20bd%3AserviceParam%20wikibase%3Alanguage%20%22%5BAUTO_LANGUAGE%5D%2Cen%22%20%7D%0A%7D%20ORDER%20BY%20DESC(%3Fauthorwp)" TargetMode="External"/><Relationship Id="rId6" Type="http://schemas.openxmlformats.org/officeDocument/2006/relationships/hyperlink" Target="https://tools.wmflabs.org/scholia/author/Q17714" TargetMode="External"/><Relationship Id="rId7" Type="http://schemas.openxmlformats.org/officeDocument/2006/relationships/hyperlink" Target="https://tools.wmflabs.org/scholia/topic/Q125928" TargetMode="External"/><Relationship Id="rId8"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6.png"/><Relationship Id="rId4" Type="http://schemas.openxmlformats.org/officeDocument/2006/relationships/image" Target="../media/image44.png"/><Relationship Id="rId5" Type="http://schemas.openxmlformats.org/officeDocument/2006/relationships/hyperlink" Target="https://en.wikipedia.org/wiki/Die_Dollarprinzessin" TargetMode="External"/><Relationship Id="rId6"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9.jpg"/><Relationship Id="rId4" Type="http://schemas.openxmlformats.org/officeDocument/2006/relationships/hyperlink" Target="https://commons.wikimedia.org/wiki/File:Chess_for_Three_-_Hexagonal_Board.jp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1.png"/><Relationship Id="rId4" Type="http://schemas.openxmlformats.org/officeDocument/2006/relationships/hyperlink" Target="https://en.wikipedia.org/wiki/Wikipedia:University_of_Edinburgh"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hyperlink" Target="http://bit.ly/wikimedia_uni_survey" TargetMode="External"/><Relationship Id="rId4" Type="http://schemas.openxmlformats.org/officeDocument/2006/relationships/hyperlink" Target="https://twitter.com/OpenResLeeds" TargetMode="External"/><Relationship Id="rId11" Type="http://schemas.openxmlformats.org/officeDocument/2006/relationships/image" Target="../media/image39.png"/><Relationship Id="rId10" Type="http://schemas.openxmlformats.org/officeDocument/2006/relationships/hyperlink" Target="https://leedsunilibrary.wordpress.com/2017/07/14/wikipedia-information-literacy-and-open-access/" TargetMode="External"/><Relationship Id="rId9" Type="http://schemas.openxmlformats.org/officeDocument/2006/relationships/hyperlink" Target="https://leedsunilibrary.wordpress.com/2017/10/25/open-in-order-to-contribute-to-the-global-digital-commons-university-collections-and-wikimedia/" TargetMode="External"/><Relationship Id="rId5" Type="http://schemas.openxmlformats.org/officeDocument/2006/relationships/hyperlink" Target="https://twitter.com/search?q=%23RDMEngage&amp;src=typed_query" TargetMode="External"/><Relationship Id="rId6" Type="http://schemas.openxmlformats.org/officeDocument/2006/relationships/hyperlink" Target="https://leedsunilibrary.wordpress.com/2019/02/01/wikimedia-in-universities/" TargetMode="External"/><Relationship Id="rId7" Type="http://schemas.openxmlformats.org/officeDocument/2006/relationships/hyperlink" Target="https://leedsunilibrary.wordpress.com/2019/01/18/wikimedia-research-and-global-impact/" TargetMode="External"/><Relationship Id="rId8" Type="http://schemas.openxmlformats.org/officeDocument/2006/relationships/hyperlink" Target="https://leedsunilibrary.wordpress.com/2017/10/25/open-in-order-to-contribute-to-the-global-digital-commons-university-collections-and-wikimedi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hyperlink" Target="https://en.wikipedia.org/wiki/List_of_most_popular_websit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en.wikipedia.org/wiki/List_of_most_popular_websites"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hyperlink" Target="https://creativecommons.org/licenses/by-sa/4.0" TargetMode="External"/><Relationship Id="rId5" Type="http://schemas.openxmlformats.org/officeDocument/2006/relationships/hyperlink" Target="https://commons.wikimedia.org/wiki/File:Sir_Tim_Berners-Lee.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hyperlink" Target="https://www.crossref.org/blog/where-do-doi-clicks-come-fr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hyperlink" Target="https://www.crossref.org/blog/where-do-doi-clicks-come-from/" TargetMode="External"/><Relationship Id="rId5" Type="http://schemas.openxmlformats.org/officeDocument/2006/relationships/hyperlink" Target="https://www.doi.org/10.1038/nature.2017.2265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en.wikipedia.org/w/index.php?search=insource:%22eprints.whiterose.ac.uk%22&amp;title=Special:Search&amp;profile=default&amp;fulltext=1&amp;ns0=1" TargetMode="External"/><Relationship Id="rId4" Type="http://schemas.openxmlformats.org/officeDocument/2006/relationships/hyperlink" Target="https://en.wikipedia.org/w/index.php?search=insource:%22etheses.whiterose.ac.uk%22&amp;title=Special:Search&amp;profile=default&amp;fulltext=1&amp;ns0=1" TargetMode="External"/><Relationship Id="rId5" Type="http://schemas.openxmlformats.org/officeDocument/2006/relationships/image" Target="../media/image19.jpg"/><Relationship Id="rId6" Type="http://schemas.openxmlformats.org/officeDocument/2006/relationships/hyperlink" Target="https://leedsunilibrary.wordpress.com/2017/10/25/open-in-order-to-contribute-to-the-global-digital-commons-university-collections-and-wikimedi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02" name="Shape 102"/>
        <p:cNvGrpSpPr/>
        <p:nvPr/>
      </p:nvGrpSpPr>
      <p:grpSpPr>
        <a:xfrm>
          <a:off x="0" y="0"/>
          <a:ext cx="0" cy="0"/>
          <a:chOff x="0" y="0"/>
          <a:chExt cx="0" cy="0"/>
        </a:xfrm>
      </p:grpSpPr>
      <p:sp>
        <p:nvSpPr>
          <p:cNvPr id="103" name="Google Shape;103;p1"/>
          <p:cNvSpPr txBox="1"/>
          <p:nvPr/>
        </p:nvSpPr>
        <p:spPr>
          <a:xfrm>
            <a:off x="348320" y="224644"/>
            <a:ext cx="8112112" cy="110799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GB" sz="3600">
                <a:solidFill>
                  <a:schemeClr val="dk2"/>
                </a:solidFill>
                <a:latin typeface="Arial"/>
                <a:ea typeface="Arial"/>
                <a:cs typeface="Arial"/>
                <a:sym typeface="Arial"/>
              </a:rPr>
              <a:t>Contributing to the global commons: Repositories and Wikimedia</a:t>
            </a:r>
            <a:endParaRPr b="1" sz="3600">
              <a:solidFill>
                <a:schemeClr val="dk2"/>
              </a:solidFill>
              <a:latin typeface="Arial"/>
              <a:ea typeface="Arial"/>
              <a:cs typeface="Arial"/>
              <a:sym typeface="Arial"/>
            </a:endParaRPr>
          </a:p>
        </p:txBody>
      </p:sp>
      <p:sp>
        <p:nvSpPr>
          <p:cNvPr id="104" name="Google Shape;104;p1"/>
          <p:cNvSpPr txBox="1"/>
          <p:nvPr/>
        </p:nvSpPr>
        <p:spPr>
          <a:xfrm>
            <a:off x="1007604" y="5803250"/>
            <a:ext cx="5544616" cy="95410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Arial"/>
              <a:buNone/>
            </a:pPr>
            <a:r>
              <a:rPr b="1" lang="en-GB" sz="1800">
                <a:solidFill>
                  <a:schemeClr val="dk1"/>
                </a:solidFill>
                <a:latin typeface="Arial"/>
                <a:ea typeface="Arial"/>
                <a:cs typeface="Arial"/>
                <a:sym typeface="Arial"/>
              </a:rPr>
              <a:t>Nick Sheppard, Open Research Advisor</a:t>
            </a:r>
            <a:endParaRPr/>
          </a:p>
          <a:p>
            <a:pPr indent="0" lvl="0" marL="0" marR="0" rtl="0" algn="l">
              <a:spcBef>
                <a:spcPts val="360"/>
              </a:spcBef>
              <a:spcAft>
                <a:spcPts val="0"/>
              </a:spcAft>
              <a:buClr>
                <a:schemeClr val="dk1"/>
              </a:buClr>
              <a:buSzPts val="1800"/>
              <a:buFont typeface="Arial"/>
              <a:buNone/>
            </a:pPr>
            <a:r>
              <a:rPr b="1" lang="en-GB" sz="1800">
                <a:solidFill>
                  <a:schemeClr val="dk1"/>
                </a:solidFill>
                <a:latin typeface="Arial"/>
                <a:ea typeface="Arial"/>
                <a:cs typeface="Arial"/>
                <a:sym typeface="Arial"/>
              </a:rPr>
              <a:t>Leeds University Library</a:t>
            </a:r>
            <a:endParaRPr b="1" sz="1800">
              <a:solidFill>
                <a:schemeClr val="dk1"/>
              </a:solidFill>
              <a:latin typeface="Arial"/>
              <a:ea typeface="Arial"/>
              <a:cs typeface="Arial"/>
              <a:sym typeface="Arial"/>
            </a:endParaRPr>
          </a:p>
        </p:txBody>
      </p:sp>
      <p:sp>
        <p:nvSpPr>
          <p:cNvPr id="105" name="Google Shape;105;p1"/>
          <p:cNvSpPr/>
          <p:nvPr/>
        </p:nvSpPr>
        <p:spPr>
          <a:xfrm>
            <a:off x="915483" y="6396158"/>
            <a:ext cx="528369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u="sng">
                <a:solidFill>
                  <a:schemeClr val="dk1"/>
                </a:solidFill>
                <a:latin typeface="Arial"/>
                <a:ea typeface="Arial"/>
                <a:cs typeface="Arial"/>
                <a:sym typeface="Arial"/>
                <a:hlinkClick r:id="rId3"/>
              </a:rPr>
              <a:t>https://orcid.org/0000-0002-3400-0274</a:t>
            </a:r>
            <a:r>
              <a:rPr lang="en-GB" sz="14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p:txBody>
      </p:sp>
      <p:pic>
        <p:nvPicPr>
          <p:cNvPr id="106" name="Google Shape;106;p1"/>
          <p:cNvPicPr preferRelativeResize="0"/>
          <p:nvPr/>
        </p:nvPicPr>
        <p:blipFill rotWithShape="1">
          <a:blip r:embed="rId4">
            <a:alphaModFix/>
          </a:blip>
          <a:srcRect b="0" l="0" r="0" t="0"/>
          <a:stretch/>
        </p:blipFill>
        <p:spPr>
          <a:xfrm>
            <a:off x="915483" y="1500615"/>
            <a:ext cx="7240465" cy="4175092"/>
          </a:xfrm>
          <a:prstGeom prst="rect">
            <a:avLst/>
          </a:prstGeom>
          <a:noFill/>
          <a:ln cap="flat" cmpd="sng" w="9525">
            <a:solidFill>
              <a:schemeClr val="accent1"/>
            </a:solidFill>
            <a:prstDash val="solid"/>
            <a:round/>
            <a:headEnd len="sm" w="sm" type="none"/>
            <a:tailEnd len="sm" w="sm" type="none"/>
          </a:ln>
        </p:spPr>
      </p:pic>
      <p:pic>
        <p:nvPicPr>
          <p:cNvPr descr="Image result for cc-by" id="107" name="Google Shape;107;p1"/>
          <p:cNvPicPr preferRelativeResize="0"/>
          <p:nvPr/>
        </p:nvPicPr>
        <p:blipFill rotWithShape="1">
          <a:blip r:embed="rId5">
            <a:alphaModFix/>
          </a:blip>
          <a:srcRect b="0" l="0" r="0" t="0"/>
          <a:stretch/>
        </p:blipFill>
        <p:spPr>
          <a:xfrm>
            <a:off x="6460536" y="5983710"/>
            <a:ext cx="1695412" cy="5931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pic>
        <p:nvPicPr>
          <p:cNvPr id="178" name="Google Shape;178;p10"/>
          <p:cNvPicPr preferRelativeResize="0"/>
          <p:nvPr/>
        </p:nvPicPr>
        <p:blipFill rotWithShape="1">
          <a:blip r:embed="rId3">
            <a:alphaModFix/>
          </a:blip>
          <a:srcRect b="0" l="0" r="0" t="0"/>
          <a:stretch/>
        </p:blipFill>
        <p:spPr>
          <a:xfrm>
            <a:off x="3915395" y="4702316"/>
            <a:ext cx="3000072" cy="1145066"/>
          </a:xfrm>
          <a:prstGeom prst="rect">
            <a:avLst/>
          </a:prstGeom>
          <a:noFill/>
          <a:ln cap="flat" cmpd="sng" w="9525">
            <a:solidFill>
              <a:schemeClr val="accent1"/>
            </a:solidFill>
            <a:prstDash val="solid"/>
            <a:round/>
            <a:headEnd len="sm" w="sm" type="none"/>
            <a:tailEnd len="sm" w="sm" type="none"/>
          </a:ln>
        </p:spPr>
      </p:pic>
      <p:pic>
        <p:nvPicPr>
          <p:cNvPr id="179" name="Google Shape;179;p10">
            <a:hlinkClick r:id="rId4"/>
          </p:cNvPr>
          <p:cNvPicPr preferRelativeResize="0"/>
          <p:nvPr/>
        </p:nvPicPr>
        <p:blipFill rotWithShape="1">
          <a:blip r:embed="rId5">
            <a:alphaModFix/>
          </a:blip>
          <a:srcRect b="0" l="0" r="0" t="0"/>
          <a:stretch/>
        </p:blipFill>
        <p:spPr>
          <a:xfrm>
            <a:off x="0" y="-6398"/>
            <a:ext cx="9144000" cy="4179564"/>
          </a:xfrm>
          <a:prstGeom prst="rect">
            <a:avLst/>
          </a:prstGeom>
          <a:noFill/>
          <a:ln>
            <a:noFill/>
          </a:ln>
        </p:spPr>
      </p:pic>
      <p:pic>
        <p:nvPicPr>
          <p:cNvPr id="180" name="Google Shape;180;p10"/>
          <p:cNvPicPr preferRelativeResize="0"/>
          <p:nvPr/>
        </p:nvPicPr>
        <p:blipFill rotWithShape="1">
          <a:blip r:embed="rId6">
            <a:alphaModFix/>
          </a:blip>
          <a:srcRect b="8850" l="0" r="0" t="6572"/>
          <a:stretch/>
        </p:blipFill>
        <p:spPr>
          <a:xfrm>
            <a:off x="7153804" y="4250987"/>
            <a:ext cx="1678241" cy="2519464"/>
          </a:xfrm>
          <a:prstGeom prst="rect">
            <a:avLst/>
          </a:prstGeom>
          <a:noFill/>
          <a:ln cap="flat" cmpd="sng" w="9525">
            <a:solidFill>
              <a:schemeClr val="accent1"/>
            </a:solidFill>
            <a:prstDash val="solid"/>
            <a:round/>
            <a:headEnd len="sm" w="sm" type="none"/>
            <a:tailEnd len="sm" w="sm" type="none"/>
          </a:ln>
        </p:spPr>
      </p:pic>
      <p:pic>
        <p:nvPicPr>
          <p:cNvPr id="181" name="Google Shape;181;p10">
            <a:hlinkClick r:id="rId7"/>
          </p:cNvPr>
          <p:cNvPicPr preferRelativeResize="0"/>
          <p:nvPr/>
        </p:nvPicPr>
        <p:blipFill rotWithShape="1">
          <a:blip r:embed="rId8">
            <a:alphaModFix/>
          </a:blip>
          <a:srcRect b="0" l="0" r="0" t="0"/>
          <a:stretch/>
        </p:blipFill>
        <p:spPr>
          <a:xfrm>
            <a:off x="150524" y="4462436"/>
            <a:ext cx="3604354" cy="2123190"/>
          </a:xfrm>
          <a:prstGeom prst="rect">
            <a:avLst/>
          </a:prstGeom>
          <a:noFill/>
          <a:ln cap="flat" cmpd="sng" w="9525">
            <a:solidFill>
              <a:schemeClr val="accent1"/>
            </a:solidFill>
            <a:prstDash val="solid"/>
            <a:round/>
            <a:headEnd len="sm" w="sm" type="none"/>
            <a:tailEnd len="sm" w="sm" type="none"/>
          </a:ln>
        </p:spPr>
      </p:pic>
      <p:sp>
        <p:nvSpPr>
          <p:cNvPr id="182" name="Google Shape;182;p10"/>
          <p:cNvSpPr/>
          <p:nvPr/>
        </p:nvSpPr>
        <p:spPr>
          <a:xfrm>
            <a:off x="1952701" y="1371601"/>
            <a:ext cx="1303506" cy="376048"/>
          </a:xfrm>
          <a:prstGeom prst="ellipse">
            <a:avLst/>
          </a:prstGeom>
          <a:noFill/>
          <a:ln cap="flat" cmpd="sng" w="15875">
            <a:solidFill>
              <a:srgbClr val="2626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cxnSp>
        <p:nvCxnSpPr>
          <p:cNvPr id="183" name="Google Shape;183;p10"/>
          <p:cNvCxnSpPr/>
          <p:nvPr/>
        </p:nvCxnSpPr>
        <p:spPr>
          <a:xfrm>
            <a:off x="2597285" y="1747649"/>
            <a:ext cx="2240186" cy="2954667"/>
          </a:xfrm>
          <a:prstGeom prst="straightConnector1">
            <a:avLst/>
          </a:prstGeom>
          <a:noFill/>
          <a:ln cap="flat" cmpd="sng" w="12700">
            <a:solidFill>
              <a:srgbClr val="262672"/>
            </a:solidFill>
            <a:prstDash val="solid"/>
            <a:round/>
            <a:headEnd len="sm" w="sm" type="none"/>
            <a:tailEnd len="sm" w="sm" type="none"/>
          </a:ln>
        </p:spPr>
      </p:cxnSp>
      <p:cxnSp>
        <p:nvCxnSpPr>
          <p:cNvPr id="184" name="Google Shape;184;p10"/>
          <p:cNvCxnSpPr>
            <a:stCxn id="185" idx="3"/>
          </p:cNvCxnSpPr>
          <p:nvPr/>
        </p:nvCxnSpPr>
        <p:spPr>
          <a:xfrm>
            <a:off x="6621659" y="5406172"/>
            <a:ext cx="1034100" cy="527700"/>
          </a:xfrm>
          <a:prstGeom prst="straightConnector1">
            <a:avLst/>
          </a:prstGeom>
          <a:noFill/>
          <a:ln cap="flat" cmpd="sng" w="12700">
            <a:solidFill>
              <a:srgbClr val="262672"/>
            </a:solidFill>
            <a:prstDash val="solid"/>
            <a:round/>
            <a:headEnd len="sm" w="sm" type="none"/>
            <a:tailEnd len="sm" w="sm" type="none"/>
          </a:ln>
        </p:spPr>
      </p:cxnSp>
      <p:sp>
        <p:nvSpPr>
          <p:cNvPr id="185" name="Google Shape;185;p10"/>
          <p:cNvSpPr/>
          <p:nvPr/>
        </p:nvSpPr>
        <p:spPr>
          <a:xfrm>
            <a:off x="5464068" y="5328351"/>
            <a:ext cx="1157591" cy="155642"/>
          </a:xfrm>
          <a:prstGeom prst="rect">
            <a:avLst/>
          </a:prstGeom>
          <a:noFill/>
          <a:ln cap="flat" cmpd="sng" w="12700">
            <a:solidFill>
              <a:srgbClr val="2626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6" name="Google Shape;186;p10"/>
          <p:cNvSpPr/>
          <p:nvPr/>
        </p:nvSpPr>
        <p:spPr>
          <a:xfrm>
            <a:off x="7655669" y="5848055"/>
            <a:ext cx="642026" cy="225469"/>
          </a:xfrm>
          <a:prstGeom prst="rect">
            <a:avLst/>
          </a:prstGeom>
          <a:noFill/>
          <a:ln cap="flat" cmpd="sng" w="12700">
            <a:solidFill>
              <a:srgbClr val="2626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7" name="Google Shape;187;p10"/>
          <p:cNvSpPr/>
          <p:nvPr/>
        </p:nvSpPr>
        <p:spPr>
          <a:xfrm>
            <a:off x="3993215" y="5026794"/>
            <a:ext cx="2728597" cy="301557"/>
          </a:xfrm>
          <a:prstGeom prst="rect">
            <a:avLst/>
          </a:prstGeom>
          <a:noFill/>
          <a:ln cap="flat" cmpd="sng" w="12700">
            <a:solidFill>
              <a:srgbClr val="2626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8" name="Google Shape;188;p10"/>
          <p:cNvSpPr/>
          <p:nvPr/>
        </p:nvSpPr>
        <p:spPr>
          <a:xfrm>
            <a:off x="2686834" y="5190345"/>
            <a:ext cx="927903" cy="286327"/>
          </a:xfrm>
          <a:prstGeom prst="rect">
            <a:avLst/>
          </a:prstGeom>
          <a:noFill/>
          <a:ln cap="flat" cmpd="sng" w="12700">
            <a:solidFill>
              <a:srgbClr val="2626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cxnSp>
        <p:nvCxnSpPr>
          <p:cNvPr id="189" name="Google Shape;189;p10"/>
          <p:cNvCxnSpPr>
            <a:stCxn id="187" idx="1"/>
            <a:endCxn id="188" idx="3"/>
          </p:cNvCxnSpPr>
          <p:nvPr/>
        </p:nvCxnSpPr>
        <p:spPr>
          <a:xfrm flipH="1">
            <a:off x="3614615" y="5177573"/>
            <a:ext cx="378600" cy="156000"/>
          </a:xfrm>
          <a:prstGeom prst="straightConnector1">
            <a:avLst/>
          </a:prstGeom>
          <a:noFill/>
          <a:ln cap="flat" cmpd="sng" w="9525">
            <a:solidFill>
              <a:srgbClr val="262672"/>
            </a:solidFill>
            <a:prstDash val="solid"/>
            <a:round/>
            <a:headEnd len="sm" w="sm" type="none"/>
            <a:tailEnd len="sm" w="sm" type="none"/>
          </a:ln>
        </p:spPr>
      </p:cxnSp>
      <p:sp>
        <p:nvSpPr>
          <p:cNvPr id="190" name="Google Shape;190;p10"/>
          <p:cNvSpPr txBox="1"/>
          <p:nvPr/>
        </p:nvSpPr>
        <p:spPr>
          <a:xfrm>
            <a:off x="3993202" y="5857674"/>
            <a:ext cx="2922300" cy="523200"/>
          </a:xfrm>
          <a:prstGeom prst="rect">
            <a:avLst/>
          </a:prstGeom>
          <a:noFill/>
          <a:ln cap="flat" cmpd="sng" w="9525">
            <a:solidFill>
              <a:srgbClr val="26267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Might this be automated by bots using unpaywall, CORE etc?</a:t>
            </a:r>
            <a:endParaRPr sz="1400">
              <a:solidFill>
                <a:schemeClr val="dk1"/>
              </a:solidFill>
              <a:latin typeface="Arial"/>
              <a:ea typeface="Arial"/>
              <a:cs typeface="Arial"/>
              <a:sym typeface="Arial"/>
            </a:endParaRPr>
          </a:p>
        </p:txBody>
      </p:sp>
      <p:sp>
        <p:nvSpPr>
          <p:cNvPr id="191" name="Google Shape;191;p10"/>
          <p:cNvSpPr/>
          <p:nvPr/>
        </p:nvSpPr>
        <p:spPr>
          <a:xfrm>
            <a:off x="20860" y="4105391"/>
            <a:ext cx="52099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u="sng">
                <a:solidFill>
                  <a:schemeClr val="dk1"/>
                </a:solidFill>
                <a:latin typeface="Arial"/>
                <a:ea typeface="Arial"/>
                <a:cs typeface="Arial"/>
                <a:sym typeface="Arial"/>
                <a:hlinkClick r:id="rId9"/>
              </a:rPr>
              <a:t>https://whiterose.altmetric.com/details/16900363/wikipedia</a:t>
            </a:r>
            <a:endParaRPr sz="1200">
              <a:solidFill>
                <a:schemeClr val="dk1"/>
              </a:solidFill>
              <a:latin typeface="Arial"/>
              <a:ea typeface="Arial"/>
              <a:cs typeface="Arial"/>
              <a:sym typeface="Arial"/>
            </a:endParaRPr>
          </a:p>
        </p:txBody>
      </p:sp>
      <p:sp>
        <p:nvSpPr>
          <p:cNvPr id="192" name="Google Shape;192;p10"/>
          <p:cNvSpPr txBox="1"/>
          <p:nvPr/>
        </p:nvSpPr>
        <p:spPr>
          <a:xfrm>
            <a:off x="3993225" y="6376525"/>
            <a:ext cx="2922300" cy="523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600"/>
              </a:spcAft>
              <a:buNone/>
            </a:pPr>
            <a:r>
              <a:rPr lang="en-GB" sz="1800" u="sng">
                <a:solidFill>
                  <a:schemeClr val="hlink"/>
                </a:solidFill>
                <a:latin typeface="Georgia"/>
                <a:ea typeface="Georgia"/>
                <a:cs typeface="Georgia"/>
                <a:sym typeface="Georgia"/>
                <a:hlinkClick r:id="rId10"/>
              </a:rPr>
              <a:t>Wikipedia:OABOT</a:t>
            </a:r>
            <a:endParaRPr sz="1800">
              <a:solidFill>
                <a:schemeClr val="dk1"/>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11"/>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Wikipedia links to UK repositories</a:t>
            </a:r>
            <a:endParaRPr/>
          </a:p>
        </p:txBody>
      </p:sp>
      <p:sp>
        <p:nvSpPr>
          <p:cNvPr id="198" name="Google Shape;198;p11"/>
          <p:cNvSpPr txBox="1"/>
          <p:nvPr>
            <p:ph idx="1" type="body"/>
          </p:nvPr>
        </p:nvSpPr>
        <p:spPr>
          <a:xfrm>
            <a:off x="431801" y="2698750"/>
            <a:ext cx="3410625" cy="3682578"/>
          </a:xfrm>
          <a:prstGeom prst="rect">
            <a:avLst/>
          </a:prstGeom>
          <a:noFill/>
          <a:ln>
            <a:noFill/>
          </a:ln>
        </p:spPr>
        <p:txBody>
          <a:bodyPr anchorCtr="0" anchor="t" bIns="0" lIns="0" spcFirstLastPara="1" rIns="0" wrap="square" tIns="0">
            <a:noAutofit/>
          </a:bodyPr>
          <a:lstStyle/>
          <a:p>
            <a:pPr indent="-133350" lvl="0" marL="133350" rtl="0" algn="l">
              <a:spcBef>
                <a:spcPts val="0"/>
              </a:spcBef>
              <a:spcAft>
                <a:spcPts val="0"/>
              </a:spcAft>
              <a:buClr>
                <a:schemeClr val="dk1"/>
              </a:buClr>
              <a:buSzPts val="1800"/>
              <a:buChar char="•"/>
            </a:pPr>
            <a:r>
              <a:rPr lang="en-GB"/>
              <a:t>Russell Group</a:t>
            </a:r>
            <a:endParaRPr/>
          </a:p>
          <a:p>
            <a:pPr indent="-129779" lvl="1" marL="398860" rtl="0" algn="l">
              <a:spcBef>
                <a:spcPts val="300"/>
              </a:spcBef>
              <a:spcAft>
                <a:spcPts val="0"/>
              </a:spcAft>
              <a:buClr>
                <a:schemeClr val="dk1"/>
              </a:buClr>
              <a:buSzPts val="1500"/>
              <a:buChar char="–"/>
            </a:pPr>
            <a:r>
              <a:rPr lang="en-GB"/>
              <a:t>OA repositories</a:t>
            </a:r>
            <a:endParaRPr/>
          </a:p>
          <a:p>
            <a:pPr indent="-129779" lvl="1" marL="398860" rtl="0" algn="l">
              <a:spcBef>
                <a:spcPts val="300"/>
              </a:spcBef>
              <a:spcAft>
                <a:spcPts val="0"/>
              </a:spcAft>
              <a:buClr>
                <a:schemeClr val="dk1"/>
              </a:buClr>
              <a:buSzPts val="1500"/>
              <a:buChar char="–"/>
            </a:pPr>
            <a:r>
              <a:rPr lang="en-GB"/>
              <a:t> eTheses</a:t>
            </a:r>
            <a:endParaRPr/>
          </a:p>
          <a:p>
            <a:pPr indent="-129779" lvl="1" marL="398860" rtl="0" algn="l">
              <a:spcBef>
                <a:spcPts val="300"/>
              </a:spcBef>
              <a:spcAft>
                <a:spcPts val="0"/>
              </a:spcAft>
              <a:buClr>
                <a:schemeClr val="dk1"/>
              </a:buClr>
              <a:buSzPts val="1500"/>
              <a:buChar char="–"/>
            </a:pPr>
            <a:r>
              <a:rPr lang="en-GB"/>
              <a:t>Data repositories</a:t>
            </a:r>
            <a:endParaRPr/>
          </a:p>
          <a:p>
            <a:pPr indent="-133350" lvl="0" marL="133350" rtl="0" algn="l">
              <a:spcBef>
                <a:spcPts val="360"/>
              </a:spcBef>
              <a:spcAft>
                <a:spcPts val="0"/>
              </a:spcAft>
              <a:buClr>
                <a:schemeClr val="dk1"/>
              </a:buClr>
              <a:buSzPts val="1800"/>
              <a:buChar char="•"/>
            </a:pPr>
            <a:r>
              <a:rPr lang="en-GB"/>
              <a:t>Etheses highly linked</a:t>
            </a:r>
            <a:endParaRPr/>
          </a:p>
          <a:p>
            <a:pPr indent="-133350" lvl="0" marL="133350" rtl="0" algn="l">
              <a:spcBef>
                <a:spcPts val="360"/>
              </a:spcBef>
              <a:spcAft>
                <a:spcPts val="0"/>
              </a:spcAft>
              <a:buClr>
                <a:schemeClr val="dk1"/>
              </a:buClr>
              <a:buSzPts val="1800"/>
              <a:buChar char="•"/>
            </a:pPr>
            <a:r>
              <a:rPr lang="en-GB"/>
              <a:t>Few links to (institutional) data repositories</a:t>
            </a:r>
            <a:endParaRPr/>
          </a:p>
          <a:p>
            <a:pPr indent="-19050" lvl="0" marL="133350" rtl="0" algn="l">
              <a:spcBef>
                <a:spcPts val="360"/>
              </a:spcBef>
              <a:spcAft>
                <a:spcPts val="0"/>
              </a:spcAft>
              <a:buClr>
                <a:schemeClr val="dk1"/>
              </a:buClr>
              <a:buSzPts val="1800"/>
              <a:buNone/>
            </a:pPr>
            <a:r>
              <a:t/>
            </a:r>
            <a:endParaRPr/>
          </a:p>
          <a:p>
            <a:pPr indent="0" lvl="0" marL="0" rtl="0" algn="l">
              <a:spcBef>
                <a:spcPts val="320"/>
              </a:spcBef>
              <a:spcAft>
                <a:spcPts val="0"/>
              </a:spcAft>
              <a:buClr>
                <a:schemeClr val="dk1"/>
              </a:buClr>
              <a:buSzPts val="1600"/>
              <a:buNone/>
            </a:pPr>
            <a:r>
              <a:rPr lang="en-GB" sz="1600" u="sng">
                <a:solidFill>
                  <a:schemeClr val="hlink"/>
                </a:solidFill>
                <a:hlinkClick r:id="rId3"/>
              </a:rPr>
              <a:t>[insource:”eprints.whiterose.ac.uk]</a:t>
            </a:r>
            <a:endParaRPr sz="1600"/>
          </a:p>
        </p:txBody>
      </p:sp>
      <p:sp>
        <p:nvSpPr>
          <p:cNvPr id="199" name="Google Shape;199;p11"/>
          <p:cNvSpPr/>
          <p:nvPr/>
        </p:nvSpPr>
        <p:spPr>
          <a:xfrm>
            <a:off x="3667329" y="6444500"/>
            <a:ext cx="548691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rgbClr val="FF0000"/>
                </a:solidFill>
                <a:latin typeface="Arial"/>
                <a:ea typeface="Arial"/>
                <a:cs typeface="Arial"/>
                <a:sym typeface="Arial"/>
              </a:rPr>
              <a:t>* Wikipedia insource checked for both repository URI AND DOI prefix where possible</a:t>
            </a:r>
            <a:endParaRPr sz="1100">
              <a:solidFill>
                <a:schemeClr val="dk1"/>
              </a:solidFill>
              <a:latin typeface="Arial"/>
              <a:ea typeface="Arial"/>
              <a:cs typeface="Arial"/>
              <a:sym typeface="Arial"/>
            </a:endParaRPr>
          </a:p>
        </p:txBody>
      </p:sp>
      <p:pic>
        <p:nvPicPr>
          <p:cNvPr id="200" name="Google Shape;200;p11">
            <a:hlinkClick r:id="rId4"/>
          </p:cNvPr>
          <p:cNvPicPr preferRelativeResize="0"/>
          <p:nvPr/>
        </p:nvPicPr>
        <p:blipFill rotWithShape="1">
          <a:blip r:embed="rId5">
            <a:alphaModFix/>
          </a:blip>
          <a:srcRect b="0" l="0" r="0" t="0"/>
          <a:stretch/>
        </p:blipFill>
        <p:spPr>
          <a:xfrm>
            <a:off x="4675976" y="2078172"/>
            <a:ext cx="3824862" cy="4040525"/>
          </a:xfrm>
          <a:prstGeom prst="rect">
            <a:avLst/>
          </a:prstGeom>
          <a:noFill/>
          <a:ln>
            <a:noFill/>
          </a:ln>
        </p:spPr>
      </p:pic>
      <p:sp>
        <p:nvSpPr>
          <p:cNvPr id="201" name="Google Shape;201;p11"/>
          <p:cNvSpPr/>
          <p:nvPr/>
        </p:nvSpPr>
        <p:spPr>
          <a:xfrm>
            <a:off x="4675976" y="5555226"/>
            <a:ext cx="3824862" cy="265471"/>
          </a:xfrm>
          <a:prstGeom prst="rect">
            <a:avLst/>
          </a:prstGeom>
          <a:noFill/>
          <a:ln cap="flat" cmpd="sng" w="158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12"/>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Wikipedia links to UK repositories</a:t>
            </a:r>
            <a:endParaRPr/>
          </a:p>
        </p:txBody>
      </p:sp>
      <p:sp>
        <p:nvSpPr>
          <p:cNvPr id="207" name="Google Shape;207;p12"/>
          <p:cNvSpPr txBox="1"/>
          <p:nvPr>
            <p:ph idx="1" type="body"/>
          </p:nvPr>
        </p:nvSpPr>
        <p:spPr>
          <a:xfrm>
            <a:off x="431801" y="2698750"/>
            <a:ext cx="3410625" cy="3682578"/>
          </a:xfrm>
          <a:prstGeom prst="rect">
            <a:avLst/>
          </a:prstGeom>
          <a:noFill/>
          <a:ln>
            <a:noFill/>
          </a:ln>
        </p:spPr>
        <p:txBody>
          <a:bodyPr anchorCtr="0" anchor="t" bIns="0" lIns="0" spcFirstLastPara="1" rIns="0" wrap="square" tIns="0">
            <a:noAutofit/>
          </a:bodyPr>
          <a:lstStyle/>
          <a:p>
            <a:pPr indent="-133350" lvl="0" marL="133350" rtl="0" algn="l">
              <a:spcBef>
                <a:spcPts val="0"/>
              </a:spcBef>
              <a:spcAft>
                <a:spcPts val="0"/>
              </a:spcAft>
              <a:buClr>
                <a:schemeClr val="dk1"/>
              </a:buClr>
              <a:buSzPts val="1800"/>
              <a:buChar char="•"/>
            </a:pPr>
            <a:r>
              <a:rPr lang="en-GB"/>
              <a:t>Russell Group</a:t>
            </a:r>
            <a:endParaRPr/>
          </a:p>
          <a:p>
            <a:pPr indent="-129779" lvl="1" marL="398860" rtl="0" algn="l">
              <a:spcBef>
                <a:spcPts val="300"/>
              </a:spcBef>
              <a:spcAft>
                <a:spcPts val="0"/>
              </a:spcAft>
              <a:buClr>
                <a:schemeClr val="dk1"/>
              </a:buClr>
              <a:buSzPts val="1500"/>
              <a:buChar char="–"/>
            </a:pPr>
            <a:r>
              <a:rPr lang="en-GB"/>
              <a:t>OA repositories</a:t>
            </a:r>
            <a:endParaRPr/>
          </a:p>
          <a:p>
            <a:pPr indent="-129779" lvl="1" marL="398860" rtl="0" algn="l">
              <a:spcBef>
                <a:spcPts val="300"/>
              </a:spcBef>
              <a:spcAft>
                <a:spcPts val="0"/>
              </a:spcAft>
              <a:buClr>
                <a:schemeClr val="dk1"/>
              </a:buClr>
              <a:buSzPts val="1500"/>
              <a:buChar char="–"/>
            </a:pPr>
            <a:r>
              <a:rPr lang="en-GB"/>
              <a:t> eTheses</a:t>
            </a:r>
            <a:endParaRPr/>
          </a:p>
          <a:p>
            <a:pPr indent="-129779" lvl="1" marL="398860" rtl="0" algn="l">
              <a:spcBef>
                <a:spcPts val="300"/>
              </a:spcBef>
              <a:spcAft>
                <a:spcPts val="0"/>
              </a:spcAft>
              <a:buClr>
                <a:schemeClr val="dk1"/>
              </a:buClr>
              <a:buSzPts val="1500"/>
              <a:buChar char="–"/>
            </a:pPr>
            <a:r>
              <a:rPr lang="en-GB"/>
              <a:t>Data repositories</a:t>
            </a:r>
            <a:endParaRPr/>
          </a:p>
          <a:p>
            <a:pPr indent="-133350" lvl="0" marL="133350" rtl="0" algn="l">
              <a:spcBef>
                <a:spcPts val="360"/>
              </a:spcBef>
              <a:spcAft>
                <a:spcPts val="0"/>
              </a:spcAft>
              <a:buClr>
                <a:schemeClr val="dk1"/>
              </a:buClr>
              <a:buSzPts val="1800"/>
              <a:buChar char="•"/>
            </a:pPr>
            <a:r>
              <a:rPr lang="en-GB"/>
              <a:t>Etheses highly linked</a:t>
            </a:r>
            <a:endParaRPr/>
          </a:p>
          <a:p>
            <a:pPr indent="-133350" lvl="0" marL="133350" rtl="0" algn="l">
              <a:spcBef>
                <a:spcPts val="360"/>
              </a:spcBef>
              <a:spcAft>
                <a:spcPts val="0"/>
              </a:spcAft>
              <a:buClr>
                <a:schemeClr val="dk1"/>
              </a:buClr>
              <a:buSzPts val="1800"/>
              <a:buChar char="•"/>
            </a:pPr>
            <a:r>
              <a:rPr lang="en-GB"/>
              <a:t>Few links to (institutional) data repositories</a:t>
            </a:r>
            <a:endParaRPr/>
          </a:p>
          <a:p>
            <a:pPr indent="-19050" lvl="0" marL="133350" rtl="0" algn="l">
              <a:spcBef>
                <a:spcPts val="360"/>
              </a:spcBef>
              <a:spcAft>
                <a:spcPts val="0"/>
              </a:spcAft>
              <a:buClr>
                <a:schemeClr val="dk1"/>
              </a:buClr>
              <a:buSzPts val="1800"/>
              <a:buNone/>
            </a:pPr>
            <a:r>
              <a:t/>
            </a:r>
            <a:endParaRPr/>
          </a:p>
          <a:p>
            <a:pPr indent="0" lvl="0" marL="0" rtl="0" algn="l">
              <a:spcBef>
                <a:spcPts val="320"/>
              </a:spcBef>
              <a:spcAft>
                <a:spcPts val="0"/>
              </a:spcAft>
              <a:buClr>
                <a:schemeClr val="dk1"/>
              </a:buClr>
              <a:buSzPts val="1600"/>
              <a:buNone/>
            </a:pPr>
            <a:r>
              <a:rPr lang="en-GB" sz="1600" u="sng">
                <a:solidFill>
                  <a:schemeClr val="hlink"/>
                </a:solidFill>
                <a:hlinkClick r:id="rId3"/>
              </a:rPr>
              <a:t>[insource:"10.5518“]</a:t>
            </a:r>
            <a:endParaRPr sz="1600"/>
          </a:p>
          <a:p>
            <a:pPr indent="0" lvl="0" marL="0" rtl="0" algn="l">
              <a:spcBef>
                <a:spcPts val="360"/>
              </a:spcBef>
              <a:spcAft>
                <a:spcPts val="0"/>
              </a:spcAft>
              <a:buClr>
                <a:schemeClr val="dk1"/>
              </a:buClr>
              <a:buSzPts val="1800"/>
              <a:buNone/>
            </a:pPr>
            <a:r>
              <a:rPr lang="en-GB"/>
              <a:t> </a:t>
            </a:r>
            <a:endParaRPr/>
          </a:p>
        </p:txBody>
      </p:sp>
      <p:sp>
        <p:nvSpPr>
          <p:cNvPr id="208" name="Google Shape;208;p12"/>
          <p:cNvSpPr/>
          <p:nvPr/>
        </p:nvSpPr>
        <p:spPr>
          <a:xfrm>
            <a:off x="3667329" y="6444500"/>
            <a:ext cx="548691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rgbClr val="FF0000"/>
                </a:solidFill>
                <a:latin typeface="Arial"/>
                <a:ea typeface="Arial"/>
                <a:cs typeface="Arial"/>
                <a:sym typeface="Arial"/>
              </a:rPr>
              <a:t>* Wikipedia insource checked for both repository URI AND DOI prefix where possible</a:t>
            </a:r>
            <a:endParaRPr sz="1100">
              <a:solidFill>
                <a:schemeClr val="dk1"/>
              </a:solidFill>
              <a:latin typeface="Arial"/>
              <a:ea typeface="Arial"/>
              <a:cs typeface="Arial"/>
              <a:sym typeface="Arial"/>
            </a:endParaRPr>
          </a:p>
        </p:txBody>
      </p:sp>
      <p:pic>
        <p:nvPicPr>
          <p:cNvPr id="209" name="Google Shape;209;p12">
            <a:hlinkClick r:id="rId4"/>
          </p:cNvPr>
          <p:cNvPicPr preferRelativeResize="0"/>
          <p:nvPr/>
        </p:nvPicPr>
        <p:blipFill rotWithShape="1">
          <a:blip r:embed="rId5">
            <a:alphaModFix/>
          </a:blip>
          <a:srcRect b="0" l="0" r="0" t="0"/>
          <a:stretch/>
        </p:blipFill>
        <p:spPr>
          <a:xfrm>
            <a:off x="4570413" y="2066518"/>
            <a:ext cx="4093456" cy="39311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13"/>
          <p:cNvSpPr txBox="1"/>
          <p:nvPr>
            <p:ph type="title"/>
          </p:nvPr>
        </p:nvSpPr>
        <p:spPr>
          <a:xfrm>
            <a:off x="431801" y="1851566"/>
            <a:ext cx="8277225" cy="576263"/>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GB" sz="2400"/>
              <a:t>Manage it locally to share it globally: RDM and Wikimedia Commons</a:t>
            </a:r>
            <a:br>
              <a:rPr lang="en-GB" sz="2400"/>
            </a:br>
            <a:endParaRPr sz="2400"/>
          </a:p>
        </p:txBody>
      </p:sp>
      <p:sp>
        <p:nvSpPr>
          <p:cNvPr id="216" name="Google Shape;216;p13"/>
          <p:cNvSpPr txBox="1"/>
          <p:nvPr>
            <p:ph idx="1" type="body"/>
          </p:nvPr>
        </p:nvSpPr>
        <p:spPr>
          <a:xfrm>
            <a:off x="431801" y="2881312"/>
            <a:ext cx="4767006" cy="2595360"/>
          </a:xfrm>
          <a:prstGeom prst="rect">
            <a:avLst/>
          </a:prstGeom>
          <a:noFill/>
          <a:ln>
            <a:noFill/>
          </a:ln>
        </p:spPr>
        <p:txBody>
          <a:bodyPr anchorCtr="0" anchor="t" bIns="0" lIns="0" spcFirstLastPara="1" rIns="0" wrap="square" tIns="0">
            <a:noAutofit/>
          </a:bodyPr>
          <a:lstStyle/>
          <a:p>
            <a:pPr indent="-133350" lvl="0" marL="133350" rtl="0" algn="l">
              <a:spcBef>
                <a:spcPts val="0"/>
              </a:spcBef>
              <a:spcAft>
                <a:spcPts val="0"/>
              </a:spcAft>
              <a:buClr>
                <a:schemeClr val="dk1"/>
              </a:buClr>
              <a:buSzPts val="1800"/>
              <a:buChar char="•"/>
            </a:pPr>
            <a:r>
              <a:rPr lang="en-GB"/>
              <a:t>First Data Management Engagement Award </a:t>
            </a:r>
            <a:endParaRPr/>
          </a:p>
          <a:p>
            <a:pPr indent="-129779" lvl="1" marL="398860" rtl="0" algn="l">
              <a:spcBef>
                <a:spcPts val="300"/>
              </a:spcBef>
              <a:spcAft>
                <a:spcPts val="0"/>
              </a:spcAft>
              <a:buClr>
                <a:schemeClr val="dk1"/>
              </a:buClr>
              <a:buSzPts val="1500"/>
              <a:buChar char="–"/>
            </a:pPr>
            <a:r>
              <a:rPr lang="en-GB"/>
              <a:t>Sponsored by SPARC Europe, University of Cambridge, Jisc </a:t>
            </a:r>
            <a:endParaRPr/>
          </a:p>
          <a:p>
            <a:pPr indent="-129779" lvl="1" marL="398860" rtl="0" algn="l">
              <a:spcBef>
                <a:spcPts val="300"/>
              </a:spcBef>
              <a:spcAft>
                <a:spcPts val="0"/>
              </a:spcAft>
              <a:buClr>
                <a:schemeClr val="dk1"/>
              </a:buClr>
              <a:buSzPts val="1500"/>
              <a:buChar char="–"/>
            </a:pPr>
            <a:r>
              <a:rPr lang="en-GB"/>
              <a:t> </a:t>
            </a:r>
            <a:r>
              <a:rPr lang="en-GB" u="sng">
                <a:solidFill>
                  <a:schemeClr val="hlink"/>
                </a:solidFill>
                <a:hlinkClick r:id="rId3"/>
              </a:rPr>
              <a:t>http://www.rdmengagementaward.org/</a:t>
            </a:r>
            <a:r>
              <a:rPr lang="en-GB"/>
              <a:t> </a:t>
            </a:r>
            <a:endParaRPr/>
          </a:p>
          <a:p>
            <a:pPr indent="-133350" lvl="0" marL="133350" rtl="0" algn="l">
              <a:spcBef>
                <a:spcPts val="360"/>
              </a:spcBef>
              <a:spcAft>
                <a:spcPts val="0"/>
              </a:spcAft>
              <a:buClr>
                <a:schemeClr val="dk1"/>
              </a:buClr>
              <a:buSzPts val="1800"/>
              <a:buChar char="•"/>
            </a:pPr>
            <a:r>
              <a:rPr lang="en-GB"/>
              <a:t>Link RDM with the open science movement  </a:t>
            </a:r>
            <a:endParaRPr/>
          </a:p>
          <a:p>
            <a:pPr indent="-133350" lvl="0" marL="133350" rtl="0" algn="l">
              <a:spcBef>
                <a:spcPts val="360"/>
              </a:spcBef>
              <a:spcAft>
                <a:spcPts val="0"/>
              </a:spcAft>
              <a:buClr>
                <a:schemeClr val="dk1"/>
              </a:buClr>
              <a:buSzPts val="1800"/>
              <a:buChar char="•"/>
            </a:pPr>
            <a:r>
              <a:rPr lang="en-GB"/>
              <a:t>Wikimedia suite of tools </a:t>
            </a:r>
            <a:endParaRPr/>
          </a:p>
          <a:p>
            <a:pPr indent="-129779" lvl="1" marL="398860" rtl="0" algn="l">
              <a:spcBef>
                <a:spcPts val="300"/>
              </a:spcBef>
              <a:spcAft>
                <a:spcPts val="0"/>
              </a:spcAft>
              <a:buClr>
                <a:schemeClr val="dk1"/>
              </a:buClr>
              <a:buSzPts val="1500"/>
              <a:buChar char="–"/>
            </a:pPr>
            <a:r>
              <a:rPr lang="en-GB"/>
              <a:t>share openly licensed research material via Wikimedia Commons </a:t>
            </a:r>
            <a:endParaRPr/>
          </a:p>
          <a:p>
            <a:pPr indent="-129779" lvl="1" marL="398860" rtl="0" algn="l">
              <a:spcBef>
                <a:spcPts val="300"/>
              </a:spcBef>
              <a:spcAft>
                <a:spcPts val="0"/>
              </a:spcAft>
              <a:buClr>
                <a:schemeClr val="dk1"/>
              </a:buClr>
              <a:buSzPts val="1500"/>
              <a:buChar char="–"/>
            </a:pPr>
            <a:r>
              <a:rPr lang="en-GB"/>
              <a:t>can be used to improve Wikipedia</a:t>
            </a:r>
            <a:endParaRPr/>
          </a:p>
        </p:txBody>
      </p:sp>
      <p:pic>
        <p:nvPicPr>
          <p:cNvPr descr="https://leedsunilibrary.files.wordpress.com/2018/07/600px-arctic_from_low_orbiting_satellite_suomi_npp1.png?w=600" id="217" name="Google Shape;217;p13"/>
          <p:cNvPicPr preferRelativeResize="0"/>
          <p:nvPr/>
        </p:nvPicPr>
        <p:blipFill rotWithShape="1">
          <a:blip r:embed="rId4">
            <a:alphaModFix/>
          </a:blip>
          <a:srcRect b="0" l="0" r="0" t="0"/>
          <a:stretch/>
        </p:blipFill>
        <p:spPr>
          <a:xfrm>
            <a:off x="5567516" y="2787441"/>
            <a:ext cx="2949677" cy="2949677"/>
          </a:xfrm>
          <a:prstGeom prst="rect">
            <a:avLst/>
          </a:prstGeom>
          <a:noFill/>
          <a:ln>
            <a:noFill/>
          </a:ln>
        </p:spPr>
      </p:pic>
      <p:pic>
        <p:nvPicPr>
          <p:cNvPr descr="Image result for sparc europe" id="218" name="Google Shape;218;p13"/>
          <p:cNvPicPr preferRelativeResize="0"/>
          <p:nvPr/>
        </p:nvPicPr>
        <p:blipFill rotWithShape="1">
          <a:blip r:embed="rId5">
            <a:alphaModFix/>
          </a:blip>
          <a:srcRect b="0" l="0" r="0" t="0"/>
          <a:stretch/>
        </p:blipFill>
        <p:spPr>
          <a:xfrm>
            <a:off x="293662" y="5663636"/>
            <a:ext cx="1144306" cy="697040"/>
          </a:xfrm>
          <a:prstGeom prst="rect">
            <a:avLst/>
          </a:prstGeom>
          <a:noFill/>
          <a:ln>
            <a:noFill/>
          </a:ln>
        </p:spPr>
      </p:pic>
      <p:pic>
        <p:nvPicPr>
          <p:cNvPr descr="http://insectphysiologicalecology.org/wp-content/uploads/2016/09/university-of-cambridge-logo-300x76.png" id="219" name="Google Shape;219;p13"/>
          <p:cNvPicPr preferRelativeResize="0"/>
          <p:nvPr/>
        </p:nvPicPr>
        <p:blipFill rotWithShape="1">
          <a:blip r:embed="rId6">
            <a:alphaModFix/>
          </a:blip>
          <a:srcRect b="0" l="0" r="0" t="0"/>
          <a:stretch/>
        </p:blipFill>
        <p:spPr>
          <a:xfrm>
            <a:off x="1694760" y="5740815"/>
            <a:ext cx="1881725" cy="476704"/>
          </a:xfrm>
          <a:prstGeom prst="rect">
            <a:avLst/>
          </a:prstGeom>
          <a:noFill/>
          <a:ln>
            <a:noFill/>
          </a:ln>
        </p:spPr>
      </p:pic>
      <p:pic>
        <p:nvPicPr>
          <p:cNvPr descr="Image result for jisc logo" id="220" name="Google Shape;220;p13"/>
          <p:cNvPicPr preferRelativeResize="0"/>
          <p:nvPr/>
        </p:nvPicPr>
        <p:blipFill rotWithShape="1">
          <a:blip r:embed="rId7">
            <a:alphaModFix/>
          </a:blip>
          <a:srcRect b="19616" l="0" r="0" t="27447"/>
          <a:stretch/>
        </p:blipFill>
        <p:spPr>
          <a:xfrm>
            <a:off x="3945194" y="5740815"/>
            <a:ext cx="840658" cy="445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14"/>
          <p:cNvSpPr txBox="1"/>
          <p:nvPr>
            <p:ph idx="1" type="body"/>
          </p:nvPr>
        </p:nvSpPr>
        <p:spPr>
          <a:xfrm>
            <a:off x="431801" y="2844441"/>
            <a:ext cx="8277225" cy="3867643"/>
          </a:xfrm>
          <a:prstGeom prst="rect">
            <a:avLst/>
          </a:prstGeom>
          <a:noFill/>
          <a:ln>
            <a:noFill/>
          </a:ln>
        </p:spPr>
        <p:txBody>
          <a:bodyPr anchorCtr="0" anchor="t" bIns="0" lIns="0" spcFirstLastPara="1" rIns="0" wrap="square" tIns="0">
            <a:noAutofit/>
          </a:bodyPr>
          <a:lstStyle/>
          <a:p>
            <a:pPr indent="-133350" lvl="0" marL="133350" rtl="0" algn="l">
              <a:spcBef>
                <a:spcPts val="0"/>
              </a:spcBef>
              <a:spcAft>
                <a:spcPts val="0"/>
              </a:spcAft>
              <a:buClr>
                <a:schemeClr val="dk1"/>
              </a:buClr>
              <a:buSzPts val="1800"/>
              <a:buChar char="•"/>
            </a:pPr>
            <a:r>
              <a:rPr lang="en-GB"/>
              <a:t>Research data, software, code </a:t>
            </a:r>
            <a:endParaRPr/>
          </a:p>
          <a:p>
            <a:pPr indent="-129779" lvl="1" marL="398860" rtl="0" algn="l">
              <a:spcBef>
                <a:spcPts val="300"/>
              </a:spcBef>
              <a:spcAft>
                <a:spcPts val="0"/>
              </a:spcAft>
              <a:buClr>
                <a:schemeClr val="dk1"/>
              </a:buClr>
              <a:buSzPts val="1500"/>
              <a:buChar char="–"/>
            </a:pPr>
            <a:r>
              <a:rPr lang="en-GB"/>
              <a:t> increasingly managed as research outputs in their own right</a:t>
            </a:r>
            <a:endParaRPr/>
          </a:p>
          <a:p>
            <a:pPr indent="-133350" lvl="0" marL="133350" rtl="0" algn="l">
              <a:spcBef>
                <a:spcPts val="360"/>
              </a:spcBef>
              <a:spcAft>
                <a:spcPts val="0"/>
              </a:spcAft>
              <a:buClr>
                <a:schemeClr val="dk1"/>
              </a:buClr>
              <a:buSzPts val="1800"/>
              <a:buChar char="•"/>
            </a:pPr>
            <a:r>
              <a:rPr lang="en-GB"/>
              <a:t>Data repositories </a:t>
            </a:r>
            <a:endParaRPr/>
          </a:p>
          <a:p>
            <a:pPr indent="-129779" lvl="1" marL="398860" rtl="0" algn="l">
              <a:spcBef>
                <a:spcPts val="300"/>
              </a:spcBef>
              <a:spcAft>
                <a:spcPts val="0"/>
              </a:spcAft>
              <a:buClr>
                <a:schemeClr val="dk1"/>
              </a:buClr>
              <a:buSzPts val="1500"/>
              <a:buChar char="–"/>
            </a:pPr>
            <a:r>
              <a:rPr lang="en-GB"/>
              <a:t> institutional </a:t>
            </a:r>
            <a:endParaRPr/>
          </a:p>
          <a:p>
            <a:pPr indent="-129779" lvl="1" marL="398860" rtl="0" algn="l">
              <a:spcBef>
                <a:spcPts val="300"/>
              </a:spcBef>
              <a:spcAft>
                <a:spcPts val="0"/>
              </a:spcAft>
              <a:buClr>
                <a:schemeClr val="dk1"/>
              </a:buClr>
              <a:buSzPts val="1500"/>
              <a:buChar char="–"/>
            </a:pPr>
            <a:r>
              <a:rPr lang="en-GB"/>
              <a:t> disciplinary (crystallography, The Electron Microscopy Data Bank)</a:t>
            </a:r>
            <a:endParaRPr/>
          </a:p>
          <a:p>
            <a:pPr indent="-129779" lvl="1" marL="398860" rtl="0" algn="l">
              <a:spcBef>
                <a:spcPts val="300"/>
              </a:spcBef>
              <a:spcAft>
                <a:spcPts val="0"/>
              </a:spcAft>
              <a:buClr>
                <a:schemeClr val="dk1"/>
              </a:buClr>
              <a:buSzPts val="1500"/>
              <a:buChar char="–"/>
            </a:pPr>
            <a:r>
              <a:rPr lang="en-GB"/>
              <a:t> funder (UK Data Archive, NERC data centres)</a:t>
            </a:r>
            <a:endParaRPr/>
          </a:p>
          <a:p>
            <a:pPr indent="-129779" lvl="1" marL="398860" rtl="0" algn="l">
              <a:spcBef>
                <a:spcPts val="300"/>
              </a:spcBef>
              <a:spcAft>
                <a:spcPts val="0"/>
              </a:spcAft>
              <a:buClr>
                <a:schemeClr val="dk1"/>
              </a:buClr>
              <a:buSzPts val="1500"/>
              <a:buChar char="–"/>
            </a:pPr>
            <a:r>
              <a:rPr lang="en-GB"/>
              <a:t> general (Datadryad, Figshare, Zenodo)</a:t>
            </a:r>
            <a:endParaRPr/>
          </a:p>
          <a:p>
            <a:pPr indent="-133350" lvl="0" marL="133350" rtl="0" algn="l">
              <a:spcBef>
                <a:spcPts val="360"/>
              </a:spcBef>
              <a:spcAft>
                <a:spcPts val="0"/>
              </a:spcAft>
              <a:buClr>
                <a:schemeClr val="dk1"/>
              </a:buClr>
              <a:buSzPts val="1800"/>
              <a:buChar char="•"/>
            </a:pPr>
            <a:r>
              <a:rPr lang="en-GB"/>
              <a:t>Reward mechanisms immature</a:t>
            </a:r>
            <a:endParaRPr/>
          </a:p>
          <a:p>
            <a:pPr indent="-129779" lvl="1" marL="398860" rtl="0" algn="l">
              <a:spcBef>
                <a:spcPts val="300"/>
              </a:spcBef>
              <a:spcAft>
                <a:spcPts val="0"/>
              </a:spcAft>
              <a:buClr>
                <a:schemeClr val="dk1"/>
              </a:buClr>
              <a:buSzPts val="1500"/>
              <a:buChar char="–"/>
            </a:pPr>
            <a:r>
              <a:rPr lang="en-GB"/>
              <a:t> data citation limited and not easy to track</a:t>
            </a:r>
            <a:endParaRPr/>
          </a:p>
          <a:p>
            <a:pPr indent="-133350" lvl="0" marL="133350" rtl="0" algn="l">
              <a:spcBef>
                <a:spcPts val="360"/>
              </a:spcBef>
              <a:spcAft>
                <a:spcPts val="0"/>
              </a:spcAft>
              <a:buClr>
                <a:schemeClr val="dk1"/>
              </a:buClr>
              <a:buSzPts val="1800"/>
              <a:buChar char="•"/>
            </a:pPr>
            <a:r>
              <a:rPr lang="en-GB"/>
              <a:t>Limited sharing</a:t>
            </a:r>
            <a:endParaRPr/>
          </a:p>
          <a:p>
            <a:pPr indent="-129779" lvl="1" marL="398860" rtl="0" algn="l">
              <a:spcBef>
                <a:spcPts val="300"/>
              </a:spcBef>
              <a:spcAft>
                <a:spcPts val="0"/>
              </a:spcAft>
              <a:buClr>
                <a:schemeClr val="dk1"/>
              </a:buClr>
              <a:buSzPts val="1500"/>
              <a:buChar char="–"/>
            </a:pPr>
            <a:r>
              <a:rPr lang="en-GB"/>
              <a:t> Has anyone seen my data? (5:AM Altmetric conference) [</a:t>
            </a:r>
            <a:r>
              <a:rPr lang="en-GB" u="sng">
                <a:solidFill>
                  <a:schemeClr val="hlink"/>
                </a:solidFill>
                <a:hlinkClick r:id="rId3"/>
              </a:rPr>
              <a:t>slides</a:t>
            </a:r>
            <a:r>
              <a:rPr lang="en-GB"/>
              <a:t>] [</a:t>
            </a:r>
            <a:r>
              <a:rPr lang="en-GB" u="sng">
                <a:solidFill>
                  <a:schemeClr val="hlink"/>
                </a:solidFill>
                <a:hlinkClick r:id="rId4"/>
              </a:rPr>
              <a:t>abstract</a:t>
            </a:r>
            <a:r>
              <a:rPr lang="en-GB"/>
              <a:t>] [</a:t>
            </a:r>
            <a:r>
              <a:rPr lang="en-GB" u="sng">
                <a:solidFill>
                  <a:schemeClr val="hlink"/>
                </a:solidFill>
                <a:hlinkClick r:id="rId5"/>
              </a:rPr>
              <a:t>data</a:t>
            </a:r>
            <a:r>
              <a:rPr lang="en-GB"/>
              <a:t>]</a:t>
            </a:r>
            <a:endParaRPr/>
          </a:p>
          <a:p>
            <a:pPr indent="-133350" lvl="0" marL="133350" rtl="0" algn="l">
              <a:spcBef>
                <a:spcPts val="360"/>
              </a:spcBef>
              <a:spcAft>
                <a:spcPts val="0"/>
              </a:spcAft>
              <a:buClr>
                <a:schemeClr val="dk1"/>
              </a:buClr>
              <a:buSzPts val="1800"/>
              <a:buChar char="•"/>
            </a:pPr>
            <a:r>
              <a:rPr lang="en-GB"/>
              <a:t>How can data repository managers encourage and facilitate data sharing through social media networks, blogs and Wikipedia? </a:t>
            </a:r>
            <a:endParaRPr/>
          </a:p>
          <a:p>
            <a:pPr indent="-19050" lvl="0" marL="133350" rtl="0" algn="l">
              <a:spcBef>
                <a:spcPts val="360"/>
              </a:spcBef>
              <a:spcAft>
                <a:spcPts val="0"/>
              </a:spcAft>
              <a:buClr>
                <a:schemeClr val="dk1"/>
              </a:buClr>
              <a:buSzPts val="1800"/>
              <a:buNone/>
            </a:pPr>
            <a:r>
              <a:t/>
            </a:r>
            <a:endParaRPr/>
          </a:p>
        </p:txBody>
      </p:sp>
      <p:sp>
        <p:nvSpPr>
          <p:cNvPr id="227" name="Google Shape;227;p14"/>
          <p:cNvSpPr txBox="1"/>
          <p:nvPr>
            <p:ph type="title"/>
          </p:nvPr>
        </p:nvSpPr>
        <p:spPr>
          <a:xfrm>
            <a:off x="431801" y="2340770"/>
            <a:ext cx="8277225" cy="432197"/>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400"/>
              <a:t>Has anyone seen my data? </a:t>
            </a:r>
            <a:endParaRPr/>
          </a:p>
        </p:txBody>
      </p:sp>
      <p:pic>
        <p:nvPicPr>
          <p:cNvPr descr="re3data logo" id="228" name="Google Shape;228;p14">
            <a:hlinkClick r:id="rId6"/>
          </p:cNvPr>
          <p:cNvPicPr preferRelativeResize="0"/>
          <p:nvPr/>
        </p:nvPicPr>
        <p:blipFill rotWithShape="1">
          <a:blip r:embed="rId7">
            <a:alphaModFix/>
          </a:blip>
          <a:srcRect b="0" l="0" r="0" t="0"/>
          <a:stretch/>
        </p:blipFill>
        <p:spPr>
          <a:xfrm>
            <a:off x="5184775" y="1783519"/>
            <a:ext cx="3295650" cy="9715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15"/>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400"/>
              <a:t>The Proposal</a:t>
            </a:r>
            <a:endParaRPr/>
          </a:p>
        </p:txBody>
      </p:sp>
      <p:sp>
        <p:nvSpPr>
          <p:cNvPr id="234" name="Google Shape;234;p15"/>
          <p:cNvSpPr txBox="1"/>
          <p:nvPr>
            <p:ph idx="1" type="body"/>
          </p:nvPr>
        </p:nvSpPr>
        <p:spPr>
          <a:xfrm>
            <a:off x="431801" y="2698750"/>
            <a:ext cx="4286113" cy="3215667"/>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400"/>
              <a:buNone/>
            </a:pPr>
            <a:r>
              <a:rPr i="1" lang="en-GB" sz="1400"/>
              <a:t>This proposal is to link Research Data Management (RDM) with the open science movement via the Wikimedia suite of tools. We will invite experts from the Wikimedia Foundation to co-facilitate an editathon across the White Rose Consortium focussed on a specific subject</a:t>
            </a:r>
            <a:r>
              <a:rPr baseline="30000" i="1" lang="en-GB" sz="1400"/>
              <a:t>1 </a:t>
            </a:r>
            <a:r>
              <a:rPr i="1" lang="en-GB" sz="1400"/>
              <a:t>and featuring high profile academics from each of the three universities (Leeds, Sheffield and York).</a:t>
            </a:r>
            <a:endParaRPr/>
          </a:p>
          <a:p>
            <a:pPr indent="0" lvl="0" marL="0" rtl="0" algn="l">
              <a:spcBef>
                <a:spcPts val="280"/>
              </a:spcBef>
              <a:spcAft>
                <a:spcPts val="0"/>
              </a:spcAft>
              <a:buClr>
                <a:schemeClr val="dk1"/>
              </a:buClr>
              <a:buSzPts val="1400"/>
              <a:buNone/>
            </a:pPr>
            <a:r>
              <a:rPr b="1" lang="en-GB" sz="1400" u="sng">
                <a:solidFill>
                  <a:schemeClr val="hlink"/>
                </a:solidFill>
                <a:hlinkClick r:id="rId3"/>
              </a:rPr>
              <a:t>https://sparceurope.org/download/2906/</a:t>
            </a:r>
            <a:r>
              <a:rPr b="1" lang="en-GB" sz="1400"/>
              <a:t> [PDF]</a:t>
            </a:r>
            <a:endParaRPr/>
          </a:p>
          <a:p>
            <a:pPr indent="0" lvl="0" marL="0" rtl="0" algn="l">
              <a:spcBef>
                <a:spcPts val="280"/>
              </a:spcBef>
              <a:spcAft>
                <a:spcPts val="0"/>
              </a:spcAft>
              <a:buClr>
                <a:schemeClr val="dk1"/>
              </a:buClr>
              <a:buSzPts val="1400"/>
              <a:buNone/>
            </a:pPr>
            <a:r>
              <a:t/>
            </a:r>
            <a:endParaRPr b="1" sz="1400"/>
          </a:p>
          <a:p>
            <a:pPr indent="0" lvl="0" marL="0" rtl="0" algn="l">
              <a:spcBef>
                <a:spcPts val="280"/>
              </a:spcBef>
              <a:spcAft>
                <a:spcPts val="0"/>
              </a:spcAft>
              <a:buClr>
                <a:schemeClr val="dk1"/>
              </a:buClr>
              <a:buSzPts val="1400"/>
              <a:buNone/>
            </a:pPr>
            <a:r>
              <a:rPr baseline="30000" i="1" lang="en-GB" sz="1400"/>
              <a:t>1</a:t>
            </a:r>
            <a:r>
              <a:rPr i="1" lang="en-GB" sz="1400"/>
              <a:t> TBC. A discipline or related range of disciplines with established expertise across the White Rose Consortium e.g. Climate Science, Environment, Conservation</a:t>
            </a:r>
            <a:endParaRPr/>
          </a:p>
          <a:p>
            <a:pPr indent="0" lvl="0" marL="0" rtl="0" algn="l">
              <a:spcBef>
                <a:spcPts val="360"/>
              </a:spcBef>
              <a:spcAft>
                <a:spcPts val="0"/>
              </a:spcAft>
              <a:buClr>
                <a:schemeClr val="dk1"/>
              </a:buClr>
              <a:buSzPts val="1800"/>
              <a:buNone/>
            </a:pPr>
            <a:br>
              <a:rPr lang="en-GB"/>
            </a:br>
            <a:endParaRPr/>
          </a:p>
        </p:txBody>
      </p:sp>
      <p:pic>
        <p:nvPicPr>
          <p:cNvPr id="235" name="Google Shape;235;p15">
            <a:hlinkClick r:id="rId4"/>
          </p:cNvPr>
          <p:cNvPicPr preferRelativeResize="0"/>
          <p:nvPr/>
        </p:nvPicPr>
        <p:blipFill rotWithShape="1">
          <a:blip r:embed="rId5">
            <a:alphaModFix/>
          </a:blip>
          <a:srcRect b="0" l="0" r="0" t="0"/>
          <a:stretch/>
        </p:blipFill>
        <p:spPr>
          <a:xfrm>
            <a:off x="5112071" y="1978027"/>
            <a:ext cx="3419088" cy="4105472"/>
          </a:xfrm>
          <a:prstGeom prst="rect">
            <a:avLst/>
          </a:prstGeom>
          <a:noFill/>
          <a:ln>
            <a:noFill/>
          </a:ln>
        </p:spPr>
      </p:pic>
      <p:sp>
        <p:nvSpPr>
          <p:cNvPr id="236" name="Google Shape;236;p15"/>
          <p:cNvSpPr/>
          <p:nvPr/>
        </p:nvSpPr>
        <p:spPr>
          <a:xfrm>
            <a:off x="5155660" y="6085209"/>
            <a:ext cx="355336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u="sng">
                <a:solidFill>
                  <a:schemeClr val="dk1"/>
                </a:solidFill>
                <a:latin typeface="Arial"/>
                <a:ea typeface="Arial"/>
                <a:cs typeface="Arial"/>
                <a:sym typeface="Arial"/>
                <a:hlinkClick r:id="rId6"/>
              </a:rPr>
              <a:t>http://climate.leeds.ac.uk/the-science-is-settled-exploring-expert-views-on-climate-communication/</a:t>
            </a:r>
            <a:r>
              <a:rPr b="1" lang="en-GB" sz="1000">
                <a:solidFill>
                  <a:schemeClr val="dk1"/>
                </a:solidFill>
                <a:latin typeface="Arial"/>
                <a:ea typeface="Arial"/>
                <a:cs typeface="Arial"/>
                <a:sym typeface="Arial"/>
              </a:rPr>
              <a:t> </a:t>
            </a:r>
            <a:endParaRPr b="1" sz="10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16"/>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400"/>
              <a:t>Feedback</a:t>
            </a:r>
            <a:endParaRPr/>
          </a:p>
        </p:txBody>
      </p:sp>
      <p:sp>
        <p:nvSpPr>
          <p:cNvPr id="242" name="Google Shape;242;p16"/>
          <p:cNvSpPr txBox="1"/>
          <p:nvPr>
            <p:ph idx="1" type="body"/>
          </p:nvPr>
        </p:nvSpPr>
        <p:spPr>
          <a:xfrm>
            <a:off x="431801" y="2698750"/>
            <a:ext cx="8277225" cy="3682578"/>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800"/>
              <a:buNone/>
            </a:pPr>
            <a:r>
              <a:rPr i="1" lang="en-GB"/>
              <a:t>“a good idea to select a topic of high public interest such as climate science or conservation to stimulate more researchers to share more research data”</a:t>
            </a:r>
            <a:endParaRPr/>
          </a:p>
          <a:p>
            <a:pPr indent="0" lvl="0" marL="0" rtl="0" algn="l">
              <a:spcBef>
                <a:spcPts val="200"/>
              </a:spcBef>
              <a:spcAft>
                <a:spcPts val="0"/>
              </a:spcAft>
              <a:buClr>
                <a:schemeClr val="dk1"/>
              </a:buClr>
              <a:buSzPts val="1000"/>
              <a:buNone/>
            </a:pPr>
            <a:r>
              <a:t/>
            </a:r>
            <a:endParaRPr i="1" sz="1000"/>
          </a:p>
          <a:p>
            <a:pPr indent="0" lvl="0" marL="0" rtl="0" algn="l">
              <a:spcBef>
                <a:spcPts val="360"/>
              </a:spcBef>
              <a:spcAft>
                <a:spcPts val="0"/>
              </a:spcAft>
              <a:buClr>
                <a:schemeClr val="dk1"/>
              </a:buClr>
              <a:buSzPts val="1800"/>
              <a:buNone/>
            </a:pPr>
            <a:r>
              <a:rPr lang="en-GB"/>
              <a:t>“outcomes are limited to participants of the day, thereby limiting the potential impact”</a:t>
            </a:r>
            <a:endParaRPr/>
          </a:p>
          <a:p>
            <a:pPr indent="0" lvl="0" marL="0" rtl="0" algn="l">
              <a:spcBef>
                <a:spcPts val="200"/>
              </a:spcBef>
              <a:spcAft>
                <a:spcPts val="0"/>
              </a:spcAft>
              <a:buClr>
                <a:schemeClr val="dk1"/>
              </a:buClr>
              <a:buSzPts val="1000"/>
              <a:buNone/>
            </a:pPr>
            <a:r>
              <a:t/>
            </a:r>
            <a:endParaRPr i="1" sz="1000"/>
          </a:p>
          <a:p>
            <a:pPr indent="0" lvl="0" marL="0" rtl="0" algn="l">
              <a:spcBef>
                <a:spcPts val="360"/>
              </a:spcBef>
              <a:spcAft>
                <a:spcPts val="0"/>
              </a:spcAft>
              <a:buClr>
                <a:schemeClr val="dk1"/>
              </a:buClr>
              <a:buSzPts val="1800"/>
              <a:buNone/>
            </a:pPr>
            <a:r>
              <a:rPr lang="en-GB"/>
              <a:t>“It would have been helpful to have more information on how to get researchers to attend”</a:t>
            </a:r>
            <a:endParaRPr/>
          </a:p>
          <a:p>
            <a:pPr indent="0" lvl="0" marL="0" rtl="0" algn="l">
              <a:spcBef>
                <a:spcPts val="200"/>
              </a:spcBef>
              <a:spcAft>
                <a:spcPts val="0"/>
              </a:spcAft>
              <a:buClr>
                <a:schemeClr val="dk1"/>
              </a:buClr>
              <a:buSzPts val="1000"/>
              <a:buNone/>
            </a:pPr>
            <a:r>
              <a:t/>
            </a:r>
            <a:endParaRPr i="1" sz="1000"/>
          </a:p>
          <a:p>
            <a:pPr indent="0" lvl="0" marL="0" rtl="0" algn="l">
              <a:spcBef>
                <a:spcPts val="360"/>
              </a:spcBef>
              <a:spcAft>
                <a:spcPts val="0"/>
              </a:spcAft>
              <a:buClr>
                <a:schemeClr val="dk1"/>
              </a:buClr>
              <a:buSzPts val="1800"/>
              <a:buNone/>
            </a:pPr>
            <a:r>
              <a:rPr i="1" lang="en-GB"/>
              <a:t>“Reviewers believe that there is high potential to transfer this concept to others to hold similar events in the future based on the same format were this written up as a case study and guidelines made available.” </a:t>
            </a:r>
            <a:endParaRPr/>
          </a:p>
          <a:p>
            <a:pPr indent="0" lvl="0" marL="0" rtl="0" algn="l">
              <a:spcBef>
                <a:spcPts val="200"/>
              </a:spcBef>
              <a:spcAft>
                <a:spcPts val="0"/>
              </a:spcAft>
              <a:buClr>
                <a:schemeClr val="dk1"/>
              </a:buClr>
              <a:buSzPts val="1000"/>
              <a:buNone/>
            </a:pPr>
            <a:r>
              <a:t/>
            </a:r>
            <a:endParaRPr sz="1000">
              <a:solidFill>
                <a:schemeClr val="dk2"/>
              </a:solidFill>
            </a:endParaRPr>
          </a:p>
          <a:p>
            <a:pPr indent="0" lvl="0" marL="0" rtl="0" algn="l">
              <a:spcBef>
                <a:spcPts val="360"/>
              </a:spcBef>
              <a:spcAft>
                <a:spcPts val="0"/>
              </a:spcAft>
              <a:buClr>
                <a:schemeClr val="dk1"/>
              </a:buClr>
              <a:buSzPts val="1800"/>
              <a:buNone/>
            </a:pPr>
            <a:r>
              <a:rPr b="1" lang="en-GB" u="sng">
                <a:solidFill>
                  <a:schemeClr val="hlink"/>
                </a:solidFill>
                <a:hlinkClick r:id="rId3"/>
              </a:rPr>
              <a:t>http://www.rdmengagementaward.org/</a:t>
            </a:r>
            <a:r>
              <a:rPr b="1" lang="en-GB"/>
              <a:t> </a:t>
            </a:r>
            <a:endParaRPr/>
          </a:p>
          <a:p>
            <a:pPr indent="0" lvl="0" marL="0" rtl="0" algn="l">
              <a:spcBef>
                <a:spcPts val="360"/>
              </a:spcBef>
              <a:spcAft>
                <a:spcPts val="0"/>
              </a:spcAft>
              <a:buClr>
                <a:schemeClr val="dk1"/>
              </a:buClr>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17"/>
          <p:cNvSpPr txBox="1"/>
          <p:nvPr/>
        </p:nvSpPr>
        <p:spPr>
          <a:xfrm>
            <a:off x="431801" y="2881313"/>
            <a:ext cx="8277225" cy="63802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500"/>
              <a:buFont typeface="Arial"/>
              <a:buNone/>
            </a:pPr>
            <a:r>
              <a:rPr lang="en-GB" sz="1500">
                <a:solidFill>
                  <a:schemeClr val="dk1"/>
                </a:solidFill>
                <a:latin typeface="Arial"/>
                <a:ea typeface="Arial"/>
                <a:cs typeface="Arial"/>
                <a:sym typeface="Arial"/>
              </a:rPr>
              <a:t>Alomari, Muhannad and Hogg, David C. and Cohn, Anthony G. (2017) Leeds Robotic Commands. University of Leeds. [Dataset] </a:t>
            </a:r>
            <a:r>
              <a:rPr lang="en-GB" sz="1500" u="sng">
                <a:solidFill>
                  <a:schemeClr val="dk1"/>
                </a:solidFill>
                <a:latin typeface="Arial"/>
                <a:ea typeface="Arial"/>
                <a:cs typeface="Arial"/>
                <a:sym typeface="Arial"/>
                <a:hlinkClick r:id="rId3"/>
              </a:rPr>
              <a:t>https://doi.org/10.5518/110</a:t>
            </a:r>
            <a:r>
              <a:rPr lang="en-GB" sz="1500">
                <a:solidFill>
                  <a:schemeClr val="dk1"/>
                </a:solidFill>
                <a:latin typeface="Arial"/>
                <a:ea typeface="Arial"/>
                <a:cs typeface="Arial"/>
                <a:sym typeface="Arial"/>
              </a:rPr>
              <a:t> </a:t>
            </a:r>
            <a:endParaRPr/>
          </a:p>
          <a:p>
            <a:pPr indent="0" lvl="0" marL="0" marR="0" rtl="0" algn="l">
              <a:spcBef>
                <a:spcPts val="300"/>
              </a:spcBef>
              <a:spcAft>
                <a:spcPts val="0"/>
              </a:spcAft>
              <a:buClr>
                <a:schemeClr val="dk1"/>
              </a:buClr>
              <a:buSzPts val="1500"/>
              <a:buFont typeface="Arial"/>
              <a:buNone/>
            </a:pPr>
            <a:r>
              <a:t/>
            </a:r>
            <a:endParaRPr sz="1500">
              <a:solidFill>
                <a:schemeClr val="dk1"/>
              </a:solidFill>
              <a:latin typeface="Arial"/>
              <a:ea typeface="Arial"/>
              <a:cs typeface="Arial"/>
              <a:sym typeface="Arial"/>
            </a:endParaRPr>
          </a:p>
          <a:p>
            <a:pPr indent="0" lvl="0" marL="0" marR="0" rtl="0" algn="l">
              <a:spcBef>
                <a:spcPts val="300"/>
              </a:spcBef>
              <a:spcAft>
                <a:spcPts val="0"/>
              </a:spcAft>
              <a:buClr>
                <a:schemeClr val="dk1"/>
              </a:buClr>
              <a:buSzPts val="1500"/>
              <a:buFont typeface="Arial"/>
              <a:buNone/>
            </a:pPr>
            <a:r>
              <a:t/>
            </a:r>
            <a:endParaRPr sz="1500">
              <a:solidFill>
                <a:schemeClr val="dk1"/>
              </a:solidFill>
              <a:latin typeface="Arial"/>
              <a:ea typeface="Arial"/>
              <a:cs typeface="Arial"/>
              <a:sym typeface="Arial"/>
            </a:endParaRPr>
          </a:p>
        </p:txBody>
      </p:sp>
      <p:sp>
        <p:nvSpPr>
          <p:cNvPr id="248" name="Google Shape;248;p17"/>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400"/>
              <a:t>Example: Baxter the Robot</a:t>
            </a:r>
            <a:br>
              <a:rPr lang="en-GB" sz="2400"/>
            </a:br>
            <a:endParaRPr sz="2400"/>
          </a:p>
        </p:txBody>
      </p:sp>
      <p:pic>
        <p:nvPicPr>
          <p:cNvPr id="249" name="Google Shape;249;p17"/>
          <p:cNvPicPr preferRelativeResize="0"/>
          <p:nvPr/>
        </p:nvPicPr>
        <p:blipFill rotWithShape="1">
          <a:blip r:embed="rId4">
            <a:alphaModFix/>
          </a:blip>
          <a:srcRect b="0" l="0" r="0" t="0"/>
          <a:stretch/>
        </p:blipFill>
        <p:spPr>
          <a:xfrm>
            <a:off x="431801" y="3519334"/>
            <a:ext cx="3975168" cy="3136216"/>
          </a:xfrm>
          <a:prstGeom prst="rect">
            <a:avLst/>
          </a:prstGeom>
          <a:noFill/>
          <a:ln cap="flat" cmpd="sng" w="9525">
            <a:solidFill>
              <a:schemeClr val="accent1"/>
            </a:solidFill>
            <a:prstDash val="solid"/>
            <a:round/>
            <a:headEnd len="sm" w="sm" type="none"/>
            <a:tailEnd len="sm" w="sm" type="none"/>
          </a:ln>
        </p:spPr>
      </p:pic>
      <p:pic>
        <p:nvPicPr>
          <p:cNvPr id="250" name="Google Shape;250;p17">
            <a:hlinkClick r:id="rId5"/>
          </p:cNvPr>
          <p:cNvPicPr preferRelativeResize="0"/>
          <p:nvPr/>
        </p:nvPicPr>
        <p:blipFill rotWithShape="1">
          <a:blip r:embed="rId6">
            <a:alphaModFix/>
          </a:blip>
          <a:srcRect b="0" l="0" r="0" t="0"/>
          <a:stretch/>
        </p:blipFill>
        <p:spPr>
          <a:xfrm>
            <a:off x="5014242" y="3519334"/>
            <a:ext cx="3555826" cy="3136216"/>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pic>
        <p:nvPicPr>
          <p:cNvPr id="255" name="Google Shape;255;p18"/>
          <p:cNvPicPr preferRelativeResize="0"/>
          <p:nvPr/>
        </p:nvPicPr>
        <p:blipFill rotWithShape="1">
          <a:blip r:embed="rId3">
            <a:alphaModFix/>
          </a:blip>
          <a:srcRect b="0" l="0" r="0" t="0"/>
          <a:stretch/>
        </p:blipFill>
        <p:spPr>
          <a:xfrm>
            <a:off x="4630994" y="1716778"/>
            <a:ext cx="4257777" cy="2667799"/>
          </a:xfrm>
          <a:prstGeom prst="rect">
            <a:avLst/>
          </a:prstGeom>
          <a:noFill/>
          <a:ln cap="flat" cmpd="sng" w="9525">
            <a:solidFill>
              <a:schemeClr val="accent1"/>
            </a:solidFill>
            <a:prstDash val="solid"/>
            <a:round/>
            <a:headEnd len="sm" w="sm" type="none"/>
            <a:tailEnd len="sm" w="sm" type="none"/>
          </a:ln>
        </p:spPr>
      </p:pic>
      <p:pic>
        <p:nvPicPr>
          <p:cNvPr id="256" name="Google Shape;256;p18">
            <a:hlinkClick r:id="rId4"/>
          </p:cNvPr>
          <p:cNvPicPr preferRelativeResize="0"/>
          <p:nvPr/>
        </p:nvPicPr>
        <p:blipFill rotWithShape="1">
          <a:blip r:embed="rId5">
            <a:alphaModFix/>
          </a:blip>
          <a:srcRect b="0" l="0" r="0" t="0"/>
          <a:stretch/>
        </p:blipFill>
        <p:spPr>
          <a:xfrm>
            <a:off x="431799" y="2011549"/>
            <a:ext cx="3555826" cy="3136216"/>
          </a:xfrm>
          <a:prstGeom prst="rect">
            <a:avLst/>
          </a:prstGeom>
          <a:noFill/>
          <a:ln cap="flat" cmpd="sng" w="9525">
            <a:solidFill>
              <a:schemeClr val="accent1"/>
            </a:solidFill>
            <a:prstDash val="solid"/>
            <a:round/>
            <a:headEnd len="sm" w="sm" type="none"/>
            <a:tailEnd len="sm" w="sm" type="none"/>
          </a:ln>
        </p:spPr>
      </p:pic>
      <p:pic>
        <p:nvPicPr>
          <p:cNvPr descr="Baxter_altmetrics" id="257" name="Google Shape;257;p18"/>
          <p:cNvPicPr preferRelativeResize="0"/>
          <p:nvPr/>
        </p:nvPicPr>
        <p:blipFill rotWithShape="1">
          <a:blip r:embed="rId6">
            <a:alphaModFix/>
          </a:blip>
          <a:srcRect b="0" l="0" r="0" t="0"/>
          <a:stretch/>
        </p:blipFill>
        <p:spPr>
          <a:xfrm>
            <a:off x="5587372" y="4314717"/>
            <a:ext cx="3121654" cy="2366579"/>
          </a:xfrm>
          <a:prstGeom prst="rect">
            <a:avLst/>
          </a:prstGeom>
          <a:noFill/>
          <a:ln>
            <a:noFill/>
          </a:ln>
        </p:spPr>
      </p:pic>
      <p:pic>
        <p:nvPicPr>
          <p:cNvPr id="258" name="Google Shape;258;p18"/>
          <p:cNvPicPr preferRelativeResize="0"/>
          <p:nvPr/>
        </p:nvPicPr>
        <p:blipFill rotWithShape="1">
          <a:blip r:embed="rId7">
            <a:alphaModFix/>
          </a:blip>
          <a:srcRect b="0" l="0" r="0" t="0"/>
          <a:stretch/>
        </p:blipFill>
        <p:spPr>
          <a:xfrm>
            <a:off x="431800" y="5577355"/>
            <a:ext cx="4123445" cy="609869"/>
          </a:xfrm>
          <a:prstGeom prst="rect">
            <a:avLst/>
          </a:prstGeom>
          <a:noFill/>
          <a:ln>
            <a:noFill/>
          </a:ln>
        </p:spPr>
      </p:pic>
      <p:sp>
        <p:nvSpPr>
          <p:cNvPr id="259" name="Google Shape;259;p18"/>
          <p:cNvSpPr/>
          <p:nvPr/>
        </p:nvSpPr>
        <p:spPr>
          <a:xfrm>
            <a:off x="431801" y="5577355"/>
            <a:ext cx="4199193" cy="757354"/>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 name="Google Shape;260;p18"/>
          <p:cNvSpPr/>
          <p:nvPr/>
        </p:nvSpPr>
        <p:spPr>
          <a:xfrm>
            <a:off x="5587372" y="6206350"/>
            <a:ext cx="3148371" cy="461388"/>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61" name="Google Shape;261;p18"/>
          <p:cNvCxnSpPr>
            <a:stCxn id="260" idx="1"/>
            <a:endCxn id="259" idx="3"/>
          </p:cNvCxnSpPr>
          <p:nvPr/>
        </p:nvCxnSpPr>
        <p:spPr>
          <a:xfrm rot="10800000">
            <a:off x="4630972" y="5956144"/>
            <a:ext cx="956400" cy="480900"/>
          </a:xfrm>
          <a:prstGeom prst="straightConnector1">
            <a:avLst/>
          </a:prstGeom>
          <a:noFill/>
          <a:ln cap="flat" cmpd="sng" w="12700">
            <a:solidFill>
              <a:srgbClr val="FF0000"/>
            </a:solidFill>
            <a:prstDash val="solid"/>
            <a:round/>
            <a:headEnd len="sm" w="sm" type="none"/>
            <a:tailEnd len="sm" w="sm" type="none"/>
          </a:ln>
        </p:spPr>
      </p:cxnSp>
      <p:pic>
        <p:nvPicPr>
          <p:cNvPr id="262" name="Google Shape;262;p18"/>
          <p:cNvPicPr preferRelativeResize="0"/>
          <p:nvPr/>
        </p:nvPicPr>
        <p:blipFill rotWithShape="1">
          <a:blip r:embed="rId8">
            <a:alphaModFix/>
          </a:blip>
          <a:srcRect b="0" l="0" r="0" t="0"/>
          <a:stretch/>
        </p:blipFill>
        <p:spPr>
          <a:xfrm>
            <a:off x="3120703" y="4729421"/>
            <a:ext cx="1434542" cy="727976"/>
          </a:xfrm>
          <a:prstGeom prst="rect">
            <a:avLst/>
          </a:prstGeom>
          <a:noFill/>
          <a:ln cap="flat" cmpd="sng" w="9525">
            <a:solidFill>
              <a:schemeClr val="accent1"/>
            </a:solidFill>
            <a:prstDash val="solid"/>
            <a:round/>
            <a:headEnd len="sm" w="sm" type="none"/>
            <a:tailEnd len="sm" w="sm" type="none"/>
          </a:ln>
        </p:spPr>
      </p:pic>
      <p:sp>
        <p:nvSpPr>
          <p:cNvPr id="263" name="Google Shape;263;p18"/>
          <p:cNvSpPr/>
          <p:nvPr/>
        </p:nvSpPr>
        <p:spPr>
          <a:xfrm>
            <a:off x="3120704" y="4715863"/>
            <a:ext cx="1434542" cy="741534"/>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64" name="Google Shape;264;p18"/>
          <p:cNvCxnSpPr>
            <a:stCxn id="265" idx="2"/>
          </p:cNvCxnSpPr>
          <p:nvPr/>
        </p:nvCxnSpPr>
        <p:spPr>
          <a:xfrm flipH="1">
            <a:off x="3882645" y="3579656"/>
            <a:ext cx="1708200" cy="1126800"/>
          </a:xfrm>
          <a:prstGeom prst="straightConnector1">
            <a:avLst/>
          </a:prstGeom>
          <a:noFill/>
          <a:ln cap="flat" cmpd="sng" w="12700">
            <a:solidFill>
              <a:srgbClr val="FF0000"/>
            </a:solidFill>
            <a:prstDash val="solid"/>
            <a:round/>
            <a:headEnd len="sm" w="sm" type="none"/>
            <a:tailEnd len="sm" w="sm" type="none"/>
          </a:ln>
        </p:spPr>
      </p:cxnSp>
      <p:sp>
        <p:nvSpPr>
          <p:cNvPr id="265" name="Google Shape;265;p18"/>
          <p:cNvSpPr/>
          <p:nvPr/>
        </p:nvSpPr>
        <p:spPr>
          <a:xfrm>
            <a:off x="4761435" y="3463047"/>
            <a:ext cx="1658819" cy="116609"/>
          </a:xfrm>
          <a:prstGeom prst="rect">
            <a:avLst/>
          </a:prstGeom>
          <a:noFill/>
          <a:ln cap="flat" cmpd="sng" w="19050">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g63d51a63ff_0_25"/>
          <p:cNvSpPr txBox="1"/>
          <p:nvPr>
            <p:ph type="title"/>
          </p:nvPr>
        </p:nvSpPr>
        <p:spPr>
          <a:xfrm>
            <a:off x="431801" y="1978027"/>
            <a:ext cx="8277300" cy="576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400"/>
              <a:t>Microfluidics</a:t>
            </a:r>
            <a:endParaRPr sz="2400"/>
          </a:p>
        </p:txBody>
      </p:sp>
      <p:sp>
        <p:nvSpPr>
          <p:cNvPr id="272" name="Google Shape;272;g63d51a63ff_0_25"/>
          <p:cNvSpPr txBox="1"/>
          <p:nvPr>
            <p:ph idx="1" type="body"/>
          </p:nvPr>
        </p:nvSpPr>
        <p:spPr>
          <a:xfrm>
            <a:off x="5009475" y="2698750"/>
            <a:ext cx="3699900" cy="36825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n-GB"/>
              <a:t>“I am more than happy for my images/media to be uploaded to Wikimedia Commons, as long as I am directly referenced...I have zero reservations about Wikipedia and would like to contribute to it as it is an excellent platform. This may be useful to me in the future since I am looking to work in the fields of Research Communication”</a:t>
            </a:r>
            <a:endParaRPr/>
          </a:p>
        </p:txBody>
      </p:sp>
      <p:pic>
        <p:nvPicPr>
          <p:cNvPr id="273" name="Google Shape;273;g63d51a63ff_0_25"/>
          <p:cNvPicPr preferRelativeResize="0"/>
          <p:nvPr/>
        </p:nvPicPr>
        <p:blipFill>
          <a:blip r:embed="rId3">
            <a:alphaModFix/>
          </a:blip>
          <a:stretch>
            <a:fillRect/>
          </a:stretch>
        </p:blipFill>
        <p:spPr>
          <a:xfrm>
            <a:off x="431800" y="2540550"/>
            <a:ext cx="4324279" cy="43174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descr="Image result for creative commons" id="112" name="Google Shape;112;p2"/>
          <p:cNvPicPr preferRelativeResize="0"/>
          <p:nvPr/>
        </p:nvPicPr>
        <p:blipFill rotWithShape="1">
          <a:blip r:embed="rId3">
            <a:alphaModFix/>
          </a:blip>
          <a:srcRect b="25876" l="0" r="0" t="21939"/>
          <a:stretch/>
        </p:blipFill>
        <p:spPr>
          <a:xfrm>
            <a:off x="5857623" y="5359942"/>
            <a:ext cx="2684902" cy="943584"/>
          </a:xfrm>
          <a:prstGeom prst="rect">
            <a:avLst/>
          </a:prstGeom>
          <a:noFill/>
          <a:ln>
            <a:noFill/>
          </a:ln>
        </p:spPr>
      </p:pic>
      <p:sp>
        <p:nvSpPr>
          <p:cNvPr id="113" name="Google Shape;113;p2"/>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400"/>
              <a:t>Wikimedia in Universities</a:t>
            </a:r>
            <a:endParaRPr sz="2400"/>
          </a:p>
        </p:txBody>
      </p:sp>
      <p:sp>
        <p:nvSpPr>
          <p:cNvPr id="114" name="Google Shape;114;p2"/>
          <p:cNvSpPr txBox="1"/>
          <p:nvPr>
            <p:ph idx="1" type="body"/>
          </p:nvPr>
        </p:nvSpPr>
        <p:spPr>
          <a:xfrm>
            <a:off x="431802" y="2698750"/>
            <a:ext cx="5536380" cy="3682578"/>
          </a:xfrm>
          <a:prstGeom prst="rect">
            <a:avLst/>
          </a:prstGeom>
          <a:noFill/>
          <a:ln>
            <a:noFill/>
          </a:ln>
        </p:spPr>
        <p:txBody>
          <a:bodyPr anchorCtr="0" anchor="t" bIns="0" lIns="0" spcFirstLastPara="1" rIns="0" wrap="square" tIns="0">
            <a:noAutofit/>
          </a:bodyPr>
          <a:lstStyle/>
          <a:p>
            <a:pPr indent="-133350" lvl="0" marL="133350" rtl="0" algn="l">
              <a:spcBef>
                <a:spcPts val="0"/>
              </a:spcBef>
              <a:spcAft>
                <a:spcPts val="0"/>
              </a:spcAft>
              <a:buClr>
                <a:schemeClr val="dk1"/>
              </a:buClr>
              <a:buSzPts val="1800"/>
              <a:buChar char="•"/>
            </a:pPr>
            <a:r>
              <a:rPr lang="en-GB"/>
              <a:t>The Wikimedia suite of tools</a:t>
            </a:r>
            <a:endParaRPr/>
          </a:p>
          <a:p>
            <a:pPr indent="-133350" lvl="0" marL="133350" rtl="0" algn="l">
              <a:spcBef>
                <a:spcPts val="360"/>
              </a:spcBef>
              <a:spcAft>
                <a:spcPts val="0"/>
              </a:spcAft>
              <a:buClr>
                <a:schemeClr val="dk1"/>
              </a:buClr>
              <a:buSzPts val="1800"/>
              <a:buChar char="•"/>
            </a:pPr>
            <a:r>
              <a:rPr lang="en-GB"/>
              <a:t>Wikipedia and the modern Web</a:t>
            </a:r>
            <a:endParaRPr/>
          </a:p>
          <a:p>
            <a:pPr indent="-133350" lvl="0" marL="133350" rtl="0" algn="l">
              <a:spcBef>
                <a:spcPts val="360"/>
              </a:spcBef>
              <a:spcAft>
                <a:spcPts val="0"/>
              </a:spcAft>
              <a:buClr>
                <a:schemeClr val="dk1"/>
              </a:buClr>
              <a:buSzPts val="1800"/>
              <a:buChar char="•"/>
            </a:pPr>
            <a:r>
              <a:rPr lang="en-GB"/>
              <a:t>Repositories and Wikipedia </a:t>
            </a:r>
            <a:endParaRPr/>
          </a:p>
          <a:p>
            <a:pPr indent="-133350" lvl="0" marL="133350" rtl="0" algn="l">
              <a:spcBef>
                <a:spcPts val="360"/>
              </a:spcBef>
              <a:spcAft>
                <a:spcPts val="0"/>
              </a:spcAft>
              <a:buClr>
                <a:schemeClr val="dk1"/>
              </a:buClr>
              <a:buSzPts val="1800"/>
              <a:buChar char="•"/>
            </a:pPr>
            <a:r>
              <a:rPr lang="en-GB"/>
              <a:t>RDM engagement award</a:t>
            </a:r>
            <a:endParaRPr/>
          </a:p>
          <a:p>
            <a:pPr indent="-129779" lvl="1" marL="398860" rtl="0" algn="l">
              <a:spcBef>
                <a:spcPts val="320"/>
              </a:spcBef>
              <a:spcAft>
                <a:spcPts val="0"/>
              </a:spcAft>
              <a:buClr>
                <a:schemeClr val="dk1"/>
              </a:buClr>
              <a:buSzPts val="1600"/>
              <a:buChar char="–"/>
            </a:pPr>
            <a:r>
              <a:rPr lang="en-GB" sz="1600"/>
              <a:t>Manage it locally to share it globally: RDM and Wikimedia Commons</a:t>
            </a:r>
            <a:endParaRPr/>
          </a:p>
          <a:p>
            <a:pPr indent="-133350" lvl="0" marL="133350" rtl="0" algn="l">
              <a:spcBef>
                <a:spcPts val="360"/>
              </a:spcBef>
              <a:spcAft>
                <a:spcPts val="0"/>
              </a:spcAft>
              <a:buClr>
                <a:schemeClr val="dk1"/>
              </a:buClr>
              <a:buSzPts val="1800"/>
              <a:buChar char="•"/>
            </a:pPr>
            <a:r>
              <a:rPr lang="en-GB"/>
              <a:t>Learning curves</a:t>
            </a:r>
            <a:endParaRPr/>
          </a:p>
          <a:p>
            <a:pPr indent="-133350" lvl="0" marL="133350" rtl="0" algn="l">
              <a:spcBef>
                <a:spcPts val="360"/>
              </a:spcBef>
              <a:spcAft>
                <a:spcPts val="0"/>
              </a:spcAft>
              <a:buClr>
                <a:schemeClr val="dk1"/>
              </a:buClr>
              <a:buSzPts val="1800"/>
              <a:buChar char="•"/>
            </a:pPr>
            <a:r>
              <a:rPr lang="en-GB"/>
              <a:t>Inter-disciplinary, inter-silo</a:t>
            </a:r>
            <a:endParaRPr/>
          </a:p>
          <a:p>
            <a:pPr indent="-133350" lvl="0" marL="133350" rtl="0" algn="l">
              <a:spcBef>
                <a:spcPts val="360"/>
              </a:spcBef>
              <a:spcAft>
                <a:spcPts val="0"/>
              </a:spcAft>
              <a:buClr>
                <a:schemeClr val="dk1"/>
              </a:buClr>
              <a:buSzPts val="1800"/>
              <a:buChar char="•"/>
            </a:pPr>
            <a:r>
              <a:rPr lang="en-GB"/>
              <a:t>What next at Leeds?</a:t>
            </a:r>
            <a:endParaRPr/>
          </a:p>
          <a:p>
            <a:pPr indent="-133350" lvl="0" marL="133350" rtl="0" algn="l">
              <a:spcBef>
                <a:spcPts val="360"/>
              </a:spcBef>
              <a:spcAft>
                <a:spcPts val="0"/>
              </a:spcAft>
              <a:buClr>
                <a:schemeClr val="dk1"/>
              </a:buClr>
              <a:buSzPts val="1800"/>
              <a:buChar char="•"/>
            </a:pPr>
            <a:r>
              <a:rPr lang="en-GB"/>
              <a:t>Towards a toolkit</a:t>
            </a:r>
            <a:endParaRPr/>
          </a:p>
          <a:p>
            <a:pPr indent="0" lvl="0" marL="0" rtl="0" algn="l">
              <a:spcBef>
                <a:spcPts val="360"/>
              </a:spcBef>
              <a:spcAft>
                <a:spcPts val="0"/>
              </a:spcAft>
              <a:buNone/>
            </a:pPr>
            <a:r>
              <a:t/>
            </a:r>
            <a:endParaRPr sz="800"/>
          </a:p>
          <a:p>
            <a:pPr indent="0" lvl="0" marL="0" rtl="0" algn="l">
              <a:spcBef>
                <a:spcPts val="360"/>
              </a:spcBef>
              <a:spcAft>
                <a:spcPts val="0"/>
              </a:spcAft>
              <a:buNone/>
            </a:pPr>
            <a:r>
              <a:rPr lang="en-GB"/>
              <a:t>Why aren’t more universities engaging more strategically with Wikimedia?</a:t>
            </a:r>
            <a:endParaRPr/>
          </a:p>
          <a:p>
            <a:pPr indent="0" lvl="0" marL="0" rtl="0" algn="l">
              <a:spcBef>
                <a:spcPts val="360"/>
              </a:spcBef>
              <a:spcAft>
                <a:spcPts val="0"/>
              </a:spcAft>
              <a:buClr>
                <a:schemeClr val="dk1"/>
              </a:buClr>
              <a:buSzPts val="1800"/>
              <a:buNone/>
            </a:pPr>
            <a:r>
              <a:t/>
            </a:r>
            <a:endParaRPr/>
          </a:p>
        </p:txBody>
      </p:sp>
      <p:pic>
        <p:nvPicPr>
          <p:cNvPr descr="Image result for wikimedia" id="115" name="Google Shape;115;p2"/>
          <p:cNvPicPr preferRelativeResize="0"/>
          <p:nvPr/>
        </p:nvPicPr>
        <p:blipFill rotWithShape="1">
          <a:blip r:embed="rId4">
            <a:alphaModFix/>
          </a:blip>
          <a:srcRect b="0" l="0" r="0" t="0"/>
          <a:stretch/>
        </p:blipFill>
        <p:spPr>
          <a:xfrm>
            <a:off x="6510960" y="2143172"/>
            <a:ext cx="1378228" cy="1378228"/>
          </a:xfrm>
          <a:prstGeom prst="rect">
            <a:avLst/>
          </a:prstGeom>
          <a:noFill/>
          <a:ln>
            <a:noFill/>
          </a:ln>
        </p:spPr>
      </p:pic>
      <p:pic>
        <p:nvPicPr>
          <p:cNvPr descr="Image result for openaccess" id="116" name="Google Shape;116;p2"/>
          <p:cNvPicPr preferRelativeResize="0"/>
          <p:nvPr/>
        </p:nvPicPr>
        <p:blipFill rotWithShape="1">
          <a:blip r:embed="rId5">
            <a:alphaModFix/>
          </a:blip>
          <a:srcRect b="0" l="0" r="0" t="0"/>
          <a:stretch/>
        </p:blipFill>
        <p:spPr>
          <a:xfrm>
            <a:off x="6757055" y="3686545"/>
            <a:ext cx="886038" cy="138443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19"/>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400"/>
              <a:t> Haua Fteah </a:t>
            </a:r>
            <a:endParaRPr/>
          </a:p>
        </p:txBody>
      </p:sp>
      <p:sp>
        <p:nvSpPr>
          <p:cNvPr id="279" name="Google Shape;279;p19"/>
          <p:cNvSpPr txBox="1"/>
          <p:nvPr>
            <p:ph idx="1" type="body"/>
          </p:nvPr>
        </p:nvSpPr>
        <p:spPr>
          <a:xfrm>
            <a:off x="431801" y="2698750"/>
            <a:ext cx="4500240" cy="3682578"/>
          </a:xfrm>
          <a:prstGeom prst="rect">
            <a:avLst/>
          </a:prstGeom>
          <a:noFill/>
          <a:ln>
            <a:noFill/>
          </a:ln>
        </p:spPr>
        <p:txBody>
          <a:bodyPr anchorCtr="0" anchor="t" bIns="0" lIns="0" spcFirstLastPara="1" rIns="0" wrap="square" tIns="0">
            <a:noAutofit/>
          </a:bodyPr>
          <a:lstStyle/>
          <a:p>
            <a:pPr indent="-133350" lvl="0" marL="133350" rtl="0" algn="l">
              <a:spcBef>
                <a:spcPts val="0"/>
              </a:spcBef>
              <a:spcAft>
                <a:spcPts val="0"/>
              </a:spcAft>
              <a:buClr>
                <a:schemeClr val="dk1"/>
              </a:buClr>
              <a:buSzPts val="1800"/>
              <a:buChar char="•"/>
            </a:pPr>
            <a:r>
              <a:rPr lang="en-GB"/>
              <a:t>large karstic cave located in the Cyrenaica in northeastern Libya</a:t>
            </a:r>
            <a:endParaRPr/>
          </a:p>
          <a:p>
            <a:pPr indent="-133350" lvl="0" marL="133350" rtl="0" algn="l">
              <a:spcBef>
                <a:spcPts val="360"/>
              </a:spcBef>
              <a:spcAft>
                <a:spcPts val="0"/>
              </a:spcAft>
              <a:buClr>
                <a:schemeClr val="dk1"/>
              </a:buClr>
              <a:buSzPts val="1800"/>
              <a:buChar char="•"/>
            </a:pPr>
            <a:r>
              <a:rPr lang="en-GB"/>
              <a:t>section on stratigraphy and layout of the cave </a:t>
            </a:r>
            <a:endParaRPr/>
          </a:p>
          <a:p>
            <a:pPr indent="-133350" lvl="0" marL="133350" rtl="0" algn="l">
              <a:spcBef>
                <a:spcPts val="360"/>
              </a:spcBef>
              <a:spcAft>
                <a:spcPts val="0"/>
              </a:spcAft>
              <a:buClr>
                <a:schemeClr val="dk1"/>
              </a:buClr>
              <a:buSzPts val="1800"/>
              <a:buChar char="•"/>
            </a:pPr>
            <a:r>
              <a:rPr lang="en-GB"/>
              <a:t>cites a 2014 article archived in WRRO </a:t>
            </a:r>
            <a:endParaRPr/>
          </a:p>
          <a:p>
            <a:pPr indent="-133350" lvl="0" marL="133350" rtl="0" algn="l">
              <a:spcBef>
                <a:spcPts val="360"/>
              </a:spcBef>
              <a:spcAft>
                <a:spcPts val="0"/>
              </a:spcAft>
              <a:buClr>
                <a:schemeClr val="dk1"/>
              </a:buClr>
              <a:buSzPts val="1800"/>
              <a:buChar char="•"/>
            </a:pPr>
            <a:r>
              <a:rPr lang="en-GB"/>
              <a:t>use an image of the cave from the paper to illustrate Wikipedia</a:t>
            </a:r>
            <a:endParaRPr/>
          </a:p>
          <a:p>
            <a:pPr indent="-133350" lvl="0" marL="133350" rtl="0" algn="l">
              <a:spcBef>
                <a:spcPts val="360"/>
              </a:spcBef>
              <a:spcAft>
                <a:spcPts val="0"/>
              </a:spcAft>
              <a:buClr>
                <a:schemeClr val="dk1"/>
              </a:buClr>
              <a:buSzPts val="1800"/>
              <a:buChar char="•"/>
            </a:pPr>
            <a:r>
              <a:rPr lang="en-GB" u="sng">
                <a:solidFill>
                  <a:schemeClr val="hlink"/>
                </a:solidFill>
                <a:hlinkClick r:id="rId3"/>
              </a:rPr>
              <a:t>https://en.wikipedia.org/wiki/Haua_Fteah</a:t>
            </a:r>
            <a:endParaRPr/>
          </a:p>
        </p:txBody>
      </p:sp>
      <p:pic>
        <p:nvPicPr>
          <p:cNvPr descr="Haua Fteah cave" id="280" name="Google Shape;280;p19"/>
          <p:cNvPicPr preferRelativeResize="0"/>
          <p:nvPr/>
        </p:nvPicPr>
        <p:blipFill rotWithShape="1">
          <a:blip r:embed="rId4">
            <a:alphaModFix/>
          </a:blip>
          <a:srcRect b="0" l="0" r="0" t="0"/>
          <a:stretch/>
        </p:blipFill>
        <p:spPr>
          <a:xfrm>
            <a:off x="5616116" y="2554288"/>
            <a:ext cx="2618384" cy="40324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pic>
        <p:nvPicPr>
          <p:cNvPr id="286" name="Google Shape;286;g63d51a63ff_0_17"/>
          <p:cNvPicPr preferRelativeResize="0"/>
          <p:nvPr/>
        </p:nvPicPr>
        <p:blipFill>
          <a:blip r:embed="rId3">
            <a:alphaModFix/>
          </a:blip>
          <a:stretch>
            <a:fillRect/>
          </a:stretch>
        </p:blipFill>
        <p:spPr>
          <a:xfrm>
            <a:off x="-76200" y="1624000"/>
            <a:ext cx="9251723" cy="52015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90" name="Shape 290"/>
        <p:cNvGrpSpPr/>
        <p:nvPr/>
      </p:nvGrpSpPr>
      <p:grpSpPr>
        <a:xfrm>
          <a:off x="0" y="0"/>
          <a:ext cx="0" cy="0"/>
          <a:chOff x="0" y="0"/>
          <a:chExt cx="0" cy="0"/>
        </a:xfrm>
      </p:grpSpPr>
      <p:pic>
        <p:nvPicPr>
          <p:cNvPr id="291" name="Google Shape;291;p20">
            <a:hlinkClick r:id="rId3"/>
          </p:cNvPr>
          <p:cNvPicPr preferRelativeResize="0"/>
          <p:nvPr/>
        </p:nvPicPr>
        <p:blipFill rotWithShape="1">
          <a:blip r:embed="rId4">
            <a:alphaModFix/>
          </a:blip>
          <a:srcRect b="0" l="0" r="0" t="0"/>
          <a:stretch/>
        </p:blipFill>
        <p:spPr>
          <a:xfrm>
            <a:off x="0" y="0"/>
            <a:ext cx="8029339" cy="6858000"/>
          </a:xfrm>
          <a:prstGeom prst="rect">
            <a:avLst/>
          </a:prstGeom>
          <a:noFill/>
          <a:ln>
            <a:noFill/>
          </a:ln>
        </p:spPr>
      </p:pic>
      <p:sp>
        <p:nvSpPr>
          <p:cNvPr id="292" name="Google Shape;292;p20"/>
          <p:cNvSpPr txBox="1"/>
          <p:nvPr/>
        </p:nvSpPr>
        <p:spPr>
          <a:xfrm rot="-5400000">
            <a:off x="5062006" y="3105833"/>
            <a:ext cx="685800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dk1"/>
                </a:solidFill>
                <a:latin typeface="Arial"/>
                <a:ea typeface="Arial"/>
                <a:cs typeface="Arial"/>
                <a:sym typeface="Arial"/>
                <a:hlinkClick r:id="rId5"/>
              </a:rPr>
              <a:t>https://commons.wikimedia.org/w/index.php?title=Special:ListFiles/OAnick&amp;ilshowall=1</a:t>
            </a:r>
            <a:r>
              <a:rPr lang="en-GB"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21"/>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400"/>
              <a:t>Learning curves</a:t>
            </a:r>
            <a:endParaRPr sz="2400"/>
          </a:p>
        </p:txBody>
      </p:sp>
      <p:sp>
        <p:nvSpPr>
          <p:cNvPr id="298" name="Google Shape;298;p21"/>
          <p:cNvSpPr txBox="1"/>
          <p:nvPr>
            <p:ph idx="1" type="body"/>
          </p:nvPr>
        </p:nvSpPr>
        <p:spPr>
          <a:xfrm>
            <a:off x="431800" y="2698750"/>
            <a:ext cx="3770400" cy="3845100"/>
          </a:xfrm>
          <a:prstGeom prst="rect">
            <a:avLst/>
          </a:prstGeom>
          <a:noFill/>
          <a:ln>
            <a:noFill/>
          </a:ln>
        </p:spPr>
        <p:txBody>
          <a:bodyPr anchorCtr="0" anchor="t" bIns="0" lIns="0" spcFirstLastPara="1" rIns="0" wrap="square" tIns="0">
            <a:noAutofit/>
          </a:bodyPr>
          <a:lstStyle/>
          <a:p>
            <a:pPr indent="-133350" lvl="0" marL="133350" rtl="0" algn="l">
              <a:spcBef>
                <a:spcPts val="0"/>
              </a:spcBef>
              <a:spcAft>
                <a:spcPts val="0"/>
              </a:spcAft>
              <a:buClr>
                <a:schemeClr val="dk1"/>
              </a:buClr>
              <a:buSzPts val="1800"/>
              <a:buChar char="•"/>
            </a:pPr>
            <a:r>
              <a:rPr lang="en-GB"/>
              <a:t>steep learning curve (for me!)</a:t>
            </a:r>
            <a:endParaRPr/>
          </a:p>
          <a:p>
            <a:pPr indent="-133350" lvl="0" marL="133350" rtl="0" algn="l">
              <a:spcBef>
                <a:spcPts val="0"/>
              </a:spcBef>
              <a:spcAft>
                <a:spcPts val="0"/>
              </a:spcAft>
              <a:buSzPts val="1800"/>
              <a:buChar char="•"/>
            </a:pPr>
            <a:r>
              <a:rPr lang="en-GB"/>
              <a:t>conflict of interest?</a:t>
            </a:r>
            <a:endParaRPr/>
          </a:p>
          <a:p>
            <a:pPr indent="-133350" lvl="0" marL="133350" rtl="0" algn="l">
              <a:spcBef>
                <a:spcPts val="0"/>
              </a:spcBef>
              <a:spcAft>
                <a:spcPts val="0"/>
              </a:spcAft>
              <a:buSzPts val="1800"/>
              <a:buChar char="•"/>
            </a:pPr>
            <a:r>
              <a:rPr lang="en-GB"/>
              <a:t>arts/humanities easier than STEM?</a:t>
            </a:r>
            <a:endParaRPr/>
          </a:p>
          <a:p>
            <a:pPr indent="-133350" lvl="0" marL="133350" rtl="0" algn="l">
              <a:spcBef>
                <a:spcPts val="360"/>
              </a:spcBef>
              <a:spcAft>
                <a:spcPts val="0"/>
              </a:spcAft>
              <a:buClr>
                <a:schemeClr val="dk1"/>
              </a:buClr>
              <a:buSzPts val="1800"/>
              <a:buChar char="•"/>
            </a:pPr>
            <a:r>
              <a:rPr lang="en-GB"/>
              <a:t>my first editathon</a:t>
            </a:r>
            <a:endParaRPr/>
          </a:p>
          <a:p>
            <a:pPr indent="-129779" lvl="1" marL="398860" rtl="0" algn="l">
              <a:spcBef>
                <a:spcPts val="300"/>
              </a:spcBef>
              <a:spcAft>
                <a:spcPts val="0"/>
              </a:spcAft>
              <a:buClr>
                <a:schemeClr val="dk1"/>
              </a:buClr>
              <a:buSzPts val="1500"/>
              <a:buChar char="–"/>
            </a:pPr>
            <a:r>
              <a:rPr lang="en-GB"/>
              <a:t> University of Edinburgh</a:t>
            </a:r>
            <a:endParaRPr/>
          </a:p>
          <a:p>
            <a:pPr indent="-129779" lvl="1" marL="398860" rtl="0" algn="l">
              <a:spcBef>
                <a:spcPts val="300"/>
              </a:spcBef>
              <a:spcAft>
                <a:spcPts val="0"/>
              </a:spcAft>
              <a:buClr>
                <a:schemeClr val="dk1"/>
              </a:buClr>
              <a:buSzPts val="1500"/>
              <a:buChar char="–"/>
            </a:pPr>
            <a:r>
              <a:rPr lang="en-GB"/>
              <a:t> Women in Red</a:t>
            </a:r>
            <a:endParaRPr/>
          </a:p>
          <a:p>
            <a:pPr indent="-129779" lvl="1" marL="398860" rtl="0" algn="l">
              <a:spcBef>
                <a:spcPts val="300"/>
              </a:spcBef>
              <a:spcAft>
                <a:spcPts val="0"/>
              </a:spcAft>
              <a:buClr>
                <a:schemeClr val="dk1"/>
              </a:buClr>
              <a:buSzPts val="1500"/>
              <a:buChar char="–"/>
            </a:pPr>
            <a:r>
              <a:rPr lang="en-GB"/>
              <a:t> Wikimedian in Residence</a:t>
            </a:r>
            <a:endParaRPr/>
          </a:p>
          <a:p>
            <a:pPr indent="-133350" lvl="0" marL="133350" rtl="0" algn="l">
              <a:spcBef>
                <a:spcPts val="360"/>
              </a:spcBef>
              <a:spcAft>
                <a:spcPts val="0"/>
              </a:spcAft>
              <a:buClr>
                <a:schemeClr val="dk1"/>
              </a:buClr>
              <a:buSzPts val="1800"/>
              <a:buChar char="•"/>
            </a:pPr>
            <a:r>
              <a:rPr lang="en-GB"/>
              <a:t>Wikidata</a:t>
            </a:r>
            <a:endParaRPr/>
          </a:p>
          <a:p>
            <a:pPr indent="-133350" lvl="0" marL="133350" rtl="0" algn="l">
              <a:spcBef>
                <a:spcPts val="360"/>
              </a:spcBef>
              <a:spcAft>
                <a:spcPts val="0"/>
              </a:spcAft>
              <a:buClr>
                <a:schemeClr val="dk1"/>
              </a:buClr>
              <a:buSzPts val="1800"/>
              <a:buChar char="•"/>
            </a:pPr>
            <a:r>
              <a:rPr lang="en-GB"/>
              <a:t>Thanks to:</a:t>
            </a:r>
            <a:endParaRPr/>
          </a:p>
          <a:p>
            <a:pPr indent="-129779" lvl="1" marL="398860" rtl="0" algn="l">
              <a:spcBef>
                <a:spcPts val="300"/>
              </a:spcBef>
              <a:spcAft>
                <a:spcPts val="0"/>
              </a:spcAft>
              <a:buClr>
                <a:schemeClr val="dk1"/>
              </a:buClr>
              <a:buSzPts val="1500"/>
              <a:buChar char="–"/>
            </a:pPr>
            <a:r>
              <a:rPr lang="en-GB"/>
              <a:t>Ewan McAndrew (WiR Edinburgh)</a:t>
            </a:r>
            <a:endParaRPr/>
          </a:p>
          <a:p>
            <a:pPr indent="-129779" lvl="1" marL="398860" rtl="0" algn="l">
              <a:spcBef>
                <a:spcPts val="300"/>
              </a:spcBef>
              <a:spcAft>
                <a:spcPts val="0"/>
              </a:spcAft>
              <a:buClr>
                <a:schemeClr val="dk1"/>
              </a:buClr>
              <a:buSzPts val="1500"/>
              <a:buChar char="–"/>
            </a:pPr>
            <a:r>
              <a:rPr lang="en-GB"/>
              <a:t>Martin Poulter (WiR Bodleian, Oxford)</a:t>
            </a:r>
            <a:endParaRPr/>
          </a:p>
          <a:p>
            <a:pPr indent="-129779" lvl="1" marL="398860" rtl="0" algn="l">
              <a:spcBef>
                <a:spcPts val="300"/>
              </a:spcBef>
              <a:spcAft>
                <a:spcPts val="0"/>
              </a:spcAft>
              <a:buClr>
                <a:schemeClr val="dk1"/>
              </a:buClr>
              <a:buSzPts val="1500"/>
              <a:buChar char="–"/>
            </a:pPr>
            <a:r>
              <a:rPr lang="en-GB"/>
              <a:t>Richard Nevell (Wikimedia UK)</a:t>
            </a:r>
            <a:endParaRPr/>
          </a:p>
          <a:p>
            <a:pPr indent="0" lvl="0" marL="0" rtl="0" algn="l">
              <a:spcBef>
                <a:spcPts val="360"/>
              </a:spcBef>
              <a:spcAft>
                <a:spcPts val="0"/>
              </a:spcAft>
              <a:buClr>
                <a:schemeClr val="dk1"/>
              </a:buClr>
              <a:buSzPts val="1800"/>
              <a:buNone/>
            </a:pPr>
            <a:r>
              <a:t/>
            </a:r>
            <a:endParaRPr/>
          </a:p>
        </p:txBody>
      </p:sp>
      <p:pic>
        <p:nvPicPr>
          <p:cNvPr descr="File:Alanf777 Lcd fig02.png" id="299" name="Google Shape;299;p21"/>
          <p:cNvPicPr preferRelativeResize="0"/>
          <p:nvPr/>
        </p:nvPicPr>
        <p:blipFill rotWithShape="1">
          <a:blip r:embed="rId3">
            <a:alphaModFix/>
          </a:blip>
          <a:srcRect b="6944" l="0" r="17106" t="14756"/>
          <a:stretch/>
        </p:blipFill>
        <p:spPr>
          <a:xfrm>
            <a:off x="4343629" y="2796547"/>
            <a:ext cx="4683639" cy="2947481"/>
          </a:xfrm>
          <a:prstGeom prst="rect">
            <a:avLst/>
          </a:prstGeom>
          <a:noFill/>
          <a:ln>
            <a:noFill/>
          </a:ln>
        </p:spPr>
      </p:pic>
      <p:sp>
        <p:nvSpPr>
          <p:cNvPr id="300" name="Google Shape;300;p21"/>
          <p:cNvSpPr txBox="1"/>
          <p:nvPr/>
        </p:nvSpPr>
        <p:spPr>
          <a:xfrm>
            <a:off x="4330169" y="5771726"/>
            <a:ext cx="465954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Alan Fletcher 2013 (CC-BY) </a:t>
            </a:r>
            <a:r>
              <a:rPr lang="en-GB" sz="1200" u="sng">
                <a:solidFill>
                  <a:schemeClr val="dk1"/>
                </a:solidFill>
                <a:latin typeface="Arial"/>
                <a:ea typeface="Arial"/>
                <a:cs typeface="Arial"/>
                <a:sym typeface="Arial"/>
                <a:hlinkClick r:id="rId4"/>
              </a:rPr>
              <a:t>https://commons.wikimedia.org/wiki/File:Alanf777_Lcd_fig02.png</a:t>
            </a:r>
            <a:endParaRPr sz="12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22"/>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400"/>
              <a:t>Wikidata</a:t>
            </a:r>
            <a:endParaRPr sz="2400"/>
          </a:p>
        </p:txBody>
      </p:sp>
      <p:sp>
        <p:nvSpPr>
          <p:cNvPr id="306" name="Google Shape;306;p22"/>
          <p:cNvSpPr txBox="1"/>
          <p:nvPr>
            <p:ph idx="1" type="body"/>
          </p:nvPr>
        </p:nvSpPr>
        <p:spPr>
          <a:xfrm>
            <a:off x="431802" y="2698750"/>
            <a:ext cx="4722656" cy="3682578"/>
          </a:xfrm>
          <a:prstGeom prst="rect">
            <a:avLst/>
          </a:prstGeom>
          <a:noFill/>
          <a:ln>
            <a:noFill/>
          </a:ln>
        </p:spPr>
        <p:txBody>
          <a:bodyPr anchorCtr="0" anchor="t" bIns="0" lIns="0" spcFirstLastPara="1" rIns="0" wrap="square" tIns="0">
            <a:noAutofit/>
          </a:bodyPr>
          <a:lstStyle/>
          <a:p>
            <a:pPr indent="-133350" lvl="0" marL="133350" rtl="0" algn="l">
              <a:spcBef>
                <a:spcPts val="0"/>
              </a:spcBef>
              <a:spcAft>
                <a:spcPts val="0"/>
              </a:spcAft>
              <a:buClr>
                <a:schemeClr val="dk1"/>
              </a:buClr>
              <a:buSzPts val="1800"/>
              <a:buChar char="•"/>
            </a:pPr>
            <a:r>
              <a:rPr lang="en-GB"/>
              <a:t>free and open “knowledge base” </a:t>
            </a:r>
            <a:endParaRPr/>
          </a:p>
          <a:p>
            <a:pPr indent="-133350" lvl="0" marL="133350" rtl="0" algn="l">
              <a:spcBef>
                <a:spcPts val="360"/>
              </a:spcBef>
              <a:spcAft>
                <a:spcPts val="0"/>
              </a:spcAft>
              <a:buClr>
                <a:schemeClr val="dk1"/>
              </a:buClr>
              <a:buSzPts val="1800"/>
              <a:buChar char="•"/>
            </a:pPr>
            <a:r>
              <a:rPr lang="en-GB"/>
              <a:t>read and edited by humans or machines </a:t>
            </a:r>
            <a:endParaRPr/>
          </a:p>
          <a:p>
            <a:pPr indent="-133350" lvl="0" marL="133350" rtl="0" algn="l">
              <a:spcBef>
                <a:spcPts val="360"/>
              </a:spcBef>
              <a:spcAft>
                <a:spcPts val="0"/>
              </a:spcAft>
              <a:buClr>
                <a:schemeClr val="dk1"/>
              </a:buClr>
              <a:buSzPts val="1800"/>
              <a:buChar char="•"/>
            </a:pPr>
            <a:r>
              <a:rPr lang="en-GB"/>
              <a:t>central storage of “structured data” </a:t>
            </a:r>
            <a:endParaRPr/>
          </a:p>
          <a:p>
            <a:pPr indent="-133350" lvl="0" marL="133350" rtl="0" algn="l">
              <a:spcBef>
                <a:spcPts val="360"/>
              </a:spcBef>
              <a:spcAft>
                <a:spcPts val="0"/>
              </a:spcAft>
              <a:buClr>
                <a:schemeClr val="dk1"/>
              </a:buClr>
              <a:buSzPts val="1800"/>
              <a:buChar char="•"/>
            </a:pPr>
            <a:r>
              <a:rPr lang="en-GB"/>
              <a:t>fastest growing Wikimedia project </a:t>
            </a:r>
            <a:endParaRPr/>
          </a:p>
          <a:p>
            <a:pPr indent="-133350" lvl="0" marL="133350" rtl="0" algn="l">
              <a:spcBef>
                <a:spcPts val="360"/>
              </a:spcBef>
              <a:spcAft>
                <a:spcPts val="0"/>
              </a:spcAft>
              <a:buClr>
                <a:schemeClr val="dk1"/>
              </a:buClr>
              <a:buSzPts val="1800"/>
              <a:buChar char="•"/>
            </a:pPr>
            <a:r>
              <a:rPr lang="en-GB"/>
              <a:t>recently surpassed a billion edits </a:t>
            </a:r>
            <a:endParaRPr/>
          </a:p>
          <a:p>
            <a:pPr indent="-133350" lvl="0" marL="133350" rtl="0" algn="l">
              <a:spcBef>
                <a:spcPts val="360"/>
              </a:spcBef>
              <a:spcAft>
                <a:spcPts val="0"/>
              </a:spcAft>
              <a:buClr>
                <a:schemeClr val="dk1"/>
              </a:buClr>
              <a:buSzPts val="1800"/>
              <a:buChar char="•"/>
            </a:pPr>
            <a:r>
              <a:rPr lang="en-GB"/>
              <a:t>enabling a new generation of applications for education and reference </a:t>
            </a:r>
            <a:endParaRPr/>
          </a:p>
          <a:p>
            <a:pPr indent="-129779" lvl="1" marL="398860" rtl="0" algn="l">
              <a:spcBef>
                <a:spcPts val="300"/>
              </a:spcBef>
              <a:spcAft>
                <a:spcPts val="0"/>
              </a:spcAft>
              <a:buClr>
                <a:schemeClr val="dk1"/>
              </a:buClr>
              <a:buSzPts val="1500"/>
              <a:buChar char="–"/>
            </a:pPr>
            <a:r>
              <a:rPr lang="en-GB" u="sng">
                <a:solidFill>
                  <a:schemeClr val="hlink"/>
                </a:solidFill>
                <a:hlinkClick r:id="rId3"/>
              </a:rPr>
              <a:t>Reasonator</a:t>
            </a:r>
            <a:r>
              <a:rPr lang="en-GB"/>
              <a:t> gives a visual overview of what Wikidata knows about an entity</a:t>
            </a:r>
            <a:endParaRPr/>
          </a:p>
          <a:p>
            <a:pPr indent="-129779" lvl="1" marL="398860" rtl="0" algn="l">
              <a:spcBef>
                <a:spcPts val="300"/>
              </a:spcBef>
              <a:spcAft>
                <a:spcPts val="0"/>
              </a:spcAft>
              <a:buClr>
                <a:schemeClr val="dk1"/>
              </a:buClr>
              <a:buSzPts val="1500"/>
              <a:buChar char="–"/>
            </a:pPr>
            <a:r>
              <a:rPr lang="en-GB" u="sng">
                <a:solidFill>
                  <a:schemeClr val="hlink"/>
                </a:solidFill>
                <a:hlinkClick r:id="rId4"/>
              </a:rPr>
              <a:t>Histropedia</a:t>
            </a:r>
            <a:r>
              <a:rPr lang="en-GB"/>
              <a:t> is a tool for building timelines (try “Discovery of chemical elements” then zoom in). </a:t>
            </a:r>
            <a:endParaRPr/>
          </a:p>
          <a:p>
            <a:pPr indent="0" lvl="0" marL="0" rtl="0" algn="l">
              <a:spcBef>
                <a:spcPts val="360"/>
              </a:spcBef>
              <a:spcAft>
                <a:spcPts val="0"/>
              </a:spcAft>
              <a:buClr>
                <a:schemeClr val="dk1"/>
              </a:buClr>
              <a:buSzPts val="1800"/>
              <a:buNone/>
            </a:pPr>
            <a:r>
              <a:t/>
            </a:r>
            <a:endParaRPr/>
          </a:p>
        </p:txBody>
      </p:sp>
      <p:pic>
        <p:nvPicPr>
          <p:cNvPr id="307" name="Google Shape;307;p22"/>
          <p:cNvPicPr preferRelativeResize="0"/>
          <p:nvPr/>
        </p:nvPicPr>
        <p:blipFill rotWithShape="1">
          <a:blip r:embed="rId5">
            <a:alphaModFix/>
          </a:blip>
          <a:srcRect b="0" l="0" r="0" t="0"/>
          <a:stretch/>
        </p:blipFill>
        <p:spPr>
          <a:xfrm>
            <a:off x="5483942" y="2495128"/>
            <a:ext cx="2895600" cy="3886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23"/>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Wikidata</a:t>
            </a:r>
            <a:endParaRPr/>
          </a:p>
        </p:txBody>
      </p:sp>
      <p:sp>
        <p:nvSpPr>
          <p:cNvPr id="314" name="Google Shape;314;p23"/>
          <p:cNvSpPr txBox="1"/>
          <p:nvPr>
            <p:ph idx="1" type="body"/>
          </p:nvPr>
        </p:nvSpPr>
        <p:spPr>
          <a:xfrm>
            <a:off x="431802" y="2698750"/>
            <a:ext cx="4769464" cy="3682578"/>
          </a:xfrm>
          <a:prstGeom prst="rect">
            <a:avLst/>
          </a:prstGeom>
          <a:noFill/>
          <a:ln>
            <a:noFill/>
          </a:ln>
        </p:spPr>
        <p:txBody>
          <a:bodyPr anchorCtr="0" anchor="t" bIns="0" lIns="0" spcFirstLastPara="1" rIns="0" wrap="square" tIns="0">
            <a:noAutofit/>
          </a:bodyPr>
          <a:lstStyle/>
          <a:p>
            <a:pPr indent="-133350" lvl="0" marL="133350" rtl="0" algn="l">
              <a:spcBef>
                <a:spcPts val="0"/>
              </a:spcBef>
              <a:spcAft>
                <a:spcPts val="0"/>
              </a:spcAft>
              <a:buClr>
                <a:schemeClr val="dk1"/>
              </a:buClr>
              <a:buSzPts val="1800"/>
              <a:buChar char="•"/>
            </a:pPr>
            <a:r>
              <a:rPr lang="en-GB"/>
              <a:t>Stephen Hawking was a British theoretical physicist, cosmologist, and author (</a:t>
            </a:r>
            <a:r>
              <a:rPr lang="en-GB" u="sng">
                <a:solidFill>
                  <a:schemeClr val="hlink"/>
                </a:solidFill>
                <a:hlinkClick r:id="rId3"/>
              </a:rPr>
              <a:t>Q17714</a:t>
            </a:r>
            <a:r>
              <a:rPr lang="en-GB"/>
              <a:t>)</a:t>
            </a:r>
            <a:endParaRPr/>
          </a:p>
          <a:p>
            <a:pPr indent="-133350" lvl="0" marL="133350" rtl="0" algn="l">
              <a:spcBef>
                <a:spcPts val="360"/>
              </a:spcBef>
              <a:spcAft>
                <a:spcPts val="0"/>
              </a:spcAft>
              <a:buClr>
                <a:schemeClr val="dk1"/>
              </a:buClr>
              <a:buSzPts val="1800"/>
              <a:buChar char="•"/>
            </a:pPr>
            <a:r>
              <a:rPr lang="en-GB"/>
              <a:t>“Properties of expanding universes” is the doctoral thesis of Stephen Hawking (</a:t>
            </a:r>
            <a:r>
              <a:rPr lang="en-GB" u="sng">
                <a:solidFill>
                  <a:schemeClr val="hlink"/>
                </a:solidFill>
                <a:hlinkClick r:id="rId4"/>
              </a:rPr>
              <a:t>Q42307084</a:t>
            </a:r>
            <a:r>
              <a:rPr lang="en-GB"/>
              <a:t>)</a:t>
            </a:r>
            <a:endParaRPr/>
          </a:p>
          <a:p>
            <a:pPr indent="-133350" lvl="0" marL="133350" rtl="0" algn="l">
              <a:spcBef>
                <a:spcPts val="360"/>
              </a:spcBef>
              <a:spcAft>
                <a:spcPts val="0"/>
              </a:spcAft>
              <a:buClr>
                <a:schemeClr val="dk1"/>
              </a:buClr>
              <a:buSzPts val="1800"/>
              <a:buChar char="•"/>
            </a:pPr>
            <a:r>
              <a:rPr lang="en-GB"/>
              <a:t>statements to link to related informational ‘properties’</a:t>
            </a:r>
            <a:endParaRPr/>
          </a:p>
          <a:p>
            <a:pPr indent="-129779" lvl="1" marL="398860" rtl="0" algn="l">
              <a:spcBef>
                <a:spcPts val="300"/>
              </a:spcBef>
              <a:spcAft>
                <a:spcPts val="0"/>
              </a:spcAft>
              <a:buClr>
                <a:schemeClr val="dk1"/>
              </a:buClr>
              <a:buSzPts val="1500"/>
              <a:buChar char="–"/>
            </a:pPr>
            <a:r>
              <a:rPr lang="en-GB"/>
              <a:t>‘date of birth’ (</a:t>
            </a:r>
            <a:r>
              <a:rPr lang="en-GB" u="sng">
                <a:solidFill>
                  <a:schemeClr val="hlink"/>
                </a:solidFill>
                <a:hlinkClick r:id="rId5"/>
              </a:rPr>
              <a:t>Property:P569</a:t>
            </a:r>
            <a:r>
              <a:rPr lang="en-GB"/>
              <a:t>) </a:t>
            </a:r>
            <a:endParaRPr/>
          </a:p>
          <a:p>
            <a:pPr indent="-129779" lvl="1" marL="398860" rtl="0" algn="l">
              <a:spcBef>
                <a:spcPts val="300"/>
              </a:spcBef>
              <a:spcAft>
                <a:spcPts val="0"/>
              </a:spcAft>
              <a:buClr>
                <a:schemeClr val="dk1"/>
              </a:buClr>
              <a:buSzPts val="1500"/>
              <a:buChar char="–"/>
            </a:pPr>
            <a:r>
              <a:rPr lang="en-GB"/>
              <a:t>‘date of death’ (</a:t>
            </a:r>
            <a:r>
              <a:rPr lang="en-GB" u="sng">
                <a:solidFill>
                  <a:schemeClr val="hlink"/>
                </a:solidFill>
                <a:hlinkClick r:id="rId6"/>
              </a:rPr>
              <a:t>Property:P570</a:t>
            </a:r>
            <a:r>
              <a:rPr lang="en-GB"/>
              <a:t>), </a:t>
            </a:r>
            <a:endParaRPr/>
          </a:p>
          <a:p>
            <a:pPr indent="-129779" lvl="1" marL="398860" rtl="0" algn="l">
              <a:spcBef>
                <a:spcPts val="300"/>
              </a:spcBef>
              <a:spcAft>
                <a:spcPts val="0"/>
              </a:spcAft>
              <a:buClr>
                <a:schemeClr val="dk1"/>
              </a:buClr>
              <a:buSzPts val="1500"/>
              <a:buChar char="–"/>
            </a:pPr>
            <a:r>
              <a:rPr lang="en-GB"/>
              <a:t>‘full work available at’ (</a:t>
            </a:r>
            <a:r>
              <a:rPr lang="en-GB" u="sng">
                <a:solidFill>
                  <a:schemeClr val="hlink"/>
                </a:solidFill>
                <a:hlinkClick r:id="rId7"/>
              </a:rPr>
              <a:t>Property:P953</a:t>
            </a:r>
            <a:r>
              <a:rPr lang="en-GB"/>
              <a:t>)</a:t>
            </a:r>
            <a:endParaRPr/>
          </a:p>
          <a:p>
            <a:pPr indent="-133350" lvl="0" marL="133350" rtl="0" algn="l">
              <a:spcBef>
                <a:spcPts val="360"/>
              </a:spcBef>
              <a:spcAft>
                <a:spcPts val="0"/>
              </a:spcAft>
              <a:buClr>
                <a:schemeClr val="dk1"/>
              </a:buClr>
              <a:buSzPts val="1800"/>
              <a:buChar char="•"/>
            </a:pPr>
            <a:r>
              <a:rPr lang="en-GB"/>
              <a:t>queried using </a:t>
            </a:r>
            <a:r>
              <a:rPr lang="en-GB" u="sng">
                <a:solidFill>
                  <a:schemeClr val="hlink"/>
                </a:solidFill>
                <a:hlinkClick r:id="rId8"/>
              </a:rPr>
              <a:t>SPARQL</a:t>
            </a:r>
            <a:r>
              <a:rPr lang="en-GB"/>
              <a:t> to answer questions and build data visualisations</a:t>
            </a:r>
            <a:endParaRPr/>
          </a:p>
          <a:p>
            <a:pPr indent="-19050" lvl="0" marL="133350" rtl="0" algn="l">
              <a:spcBef>
                <a:spcPts val="360"/>
              </a:spcBef>
              <a:spcAft>
                <a:spcPts val="0"/>
              </a:spcAft>
              <a:buClr>
                <a:schemeClr val="dk1"/>
              </a:buClr>
              <a:buSzPts val="1800"/>
              <a:buNone/>
            </a:pPr>
            <a:r>
              <a:t/>
            </a:r>
            <a:endParaRPr/>
          </a:p>
        </p:txBody>
      </p:sp>
      <p:pic>
        <p:nvPicPr>
          <p:cNvPr id="315" name="Google Shape;315;p23"/>
          <p:cNvPicPr preferRelativeResize="0"/>
          <p:nvPr/>
        </p:nvPicPr>
        <p:blipFill rotWithShape="1">
          <a:blip r:embed="rId9">
            <a:alphaModFix/>
          </a:blip>
          <a:srcRect b="0" l="0" r="0" t="0"/>
          <a:stretch/>
        </p:blipFill>
        <p:spPr>
          <a:xfrm>
            <a:off x="5201266" y="2698750"/>
            <a:ext cx="3588773" cy="3468880"/>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24"/>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400"/>
              <a:t>Wikidata</a:t>
            </a:r>
            <a:endParaRPr sz="2400"/>
          </a:p>
        </p:txBody>
      </p:sp>
      <p:sp>
        <p:nvSpPr>
          <p:cNvPr id="322" name="Google Shape;322;p24"/>
          <p:cNvSpPr txBox="1"/>
          <p:nvPr>
            <p:ph idx="1" type="body"/>
          </p:nvPr>
        </p:nvSpPr>
        <p:spPr>
          <a:xfrm>
            <a:off x="431801" y="2698750"/>
            <a:ext cx="5084095" cy="3682578"/>
          </a:xfrm>
          <a:prstGeom prst="rect">
            <a:avLst/>
          </a:prstGeom>
          <a:noFill/>
          <a:ln>
            <a:noFill/>
          </a:ln>
        </p:spPr>
        <p:txBody>
          <a:bodyPr anchorCtr="0" anchor="t" bIns="0" lIns="0" spcFirstLastPara="1" rIns="0" wrap="square" tIns="0">
            <a:noAutofit/>
          </a:bodyPr>
          <a:lstStyle/>
          <a:p>
            <a:pPr indent="-133350" lvl="0" marL="133350" rtl="0" algn="l">
              <a:spcBef>
                <a:spcPts val="0"/>
              </a:spcBef>
              <a:spcAft>
                <a:spcPts val="0"/>
              </a:spcAft>
              <a:buClr>
                <a:schemeClr val="dk1"/>
              </a:buClr>
              <a:buSzPts val="1800"/>
              <a:buChar char="•"/>
            </a:pPr>
            <a:r>
              <a:rPr lang="en-GB" u="sng">
                <a:solidFill>
                  <a:schemeClr val="hlink"/>
                </a:solidFill>
                <a:hlinkClick r:id="rId3"/>
              </a:rPr>
              <a:t>QuickStatements</a:t>
            </a:r>
            <a:r>
              <a:rPr lang="en-GB"/>
              <a:t> to bulk import thesis metadata from the </a:t>
            </a:r>
            <a:r>
              <a:rPr lang="en-GB" u="sng">
                <a:solidFill>
                  <a:schemeClr val="hlink"/>
                </a:solidFill>
                <a:hlinkClick r:id="rId4"/>
              </a:rPr>
              <a:t>Oxford Research Archive</a:t>
            </a:r>
            <a:endParaRPr/>
          </a:p>
          <a:p>
            <a:pPr indent="-133350" lvl="0" marL="133350" rtl="0" algn="l">
              <a:spcBef>
                <a:spcPts val="360"/>
              </a:spcBef>
              <a:spcAft>
                <a:spcPts val="0"/>
              </a:spcAft>
              <a:buClr>
                <a:schemeClr val="dk1"/>
              </a:buClr>
              <a:buSzPts val="1800"/>
              <a:buChar char="•"/>
            </a:pPr>
            <a:r>
              <a:rPr lang="en-GB"/>
              <a:t>SPARQL query: </a:t>
            </a:r>
            <a:r>
              <a:rPr lang="en-GB" u="sng">
                <a:solidFill>
                  <a:schemeClr val="hlink"/>
                </a:solidFill>
                <a:hlinkClick r:id="rId5"/>
              </a:rPr>
              <a:t>English Wikipedia articles of people whose doctoral theses are available full-text in Oxford Research Archive</a:t>
            </a:r>
            <a:endParaRPr/>
          </a:p>
          <a:p>
            <a:pPr indent="-133350" lvl="0" marL="133350" rtl="0" algn="l">
              <a:spcBef>
                <a:spcPts val="360"/>
              </a:spcBef>
              <a:spcAft>
                <a:spcPts val="0"/>
              </a:spcAft>
              <a:buClr>
                <a:schemeClr val="dk1"/>
              </a:buClr>
              <a:buSzPts val="1800"/>
              <a:buChar char="•"/>
            </a:pPr>
            <a:r>
              <a:rPr lang="en-GB"/>
              <a:t>Wikidata-driven bibliographic tool Scholia</a:t>
            </a:r>
            <a:endParaRPr/>
          </a:p>
          <a:p>
            <a:pPr indent="-129779" lvl="1" marL="398860" rtl="0" algn="l">
              <a:spcBef>
                <a:spcPts val="300"/>
              </a:spcBef>
              <a:spcAft>
                <a:spcPts val="0"/>
              </a:spcAft>
              <a:buClr>
                <a:schemeClr val="dk1"/>
              </a:buClr>
              <a:buSzPts val="1500"/>
              <a:buChar char="–"/>
            </a:pPr>
            <a:r>
              <a:rPr lang="en-GB"/>
              <a:t> </a:t>
            </a:r>
            <a:r>
              <a:rPr lang="en-GB" u="sng">
                <a:solidFill>
                  <a:schemeClr val="hlink"/>
                </a:solidFill>
                <a:hlinkClick r:id="rId6"/>
              </a:rPr>
              <a:t>https://tools.wmflabs.org/scholia/author/Q17714</a:t>
            </a:r>
            <a:endParaRPr/>
          </a:p>
          <a:p>
            <a:pPr indent="-133350" lvl="0" marL="133350" rtl="0" algn="l">
              <a:spcBef>
                <a:spcPts val="360"/>
              </a:spcBef>
              <a:spcAft>
                <a:spcPts val="0"/>
              </a:spcAft>
              <a:buClr>
                <a:schemeClr val="dk1"/>
              </a:buClr>
              <a:buSzPts val="1800"/>
              <a:buChar char="•"/>
            </a:pPr>
            <a:r>
              <a:rPr lang="en-GB"/>
              <a:t>Scholia query on the topic of climate change</a:t>
            </a:r>
            <a:endParaRPr/>
          </a:p>
          <a:p>
            <a:pPr indent="-129779" lvl="1" marL="398860" rtl="0" algn="l">
              <a:spcBef>
                <a:spcPts val="300"/>
              </a:spcBef>
              <a:spcAft>
                <a:spcPts val="0"/>
              </a:spcAft>
              <a:buClr>
                <a:schemeClr val="dk1"/>
              </a:buClr>
              <a:buSzPts val="1500"/>
              <a:buChar char="–"/>
            </a:pPr>
            <a:r>
              <a:rPr lang="en-GB" u="sng">
                <a:solidFill>
                  <a:schemeClr val="hlink"/>
                </a:solidFill>
                <a:hlinkClick r:id="rId7"/>
              </a:rPr>
              <a:t>https://tools.wmflabs.org/scholia/topic/Q125928</a:t>
            </a:r>
            <a:endParaRPr/>
          </a:p>
          <a:p>
            <a:pPr indent="-129779" lvl="1" marL="398860" rtl="0" algn="l">
              <a:spcBef>
                <a:spcPts val="300"/>
              </a:spcBef>
              <a:spcAft>
                <a:spcPts val="0"/>
              </a:spcAft>
              <a:buClr>
                <a:schemeClr val="dk1"/>
              </a:buClr>
              <a:buSzPts val="1500"/>
              <a:buChar char="–"/>
            </a:pPr>
            <a:r>
              <a:rPr lang="en-GB"/>
              <a:t>recently published works </a:t>
            </a:r>
            <a:endParaRPr/>
          </a:p>
          <a:p>
            <a:pPr indent="-129779" lvl="1" marL="398860" rtl="0" algn="l">
              <a:spcBef>
                <a:spcPts val="300"/>
              </a:spcBef>
              <a:spcAft>
                <a:spcPts val="0"/>
              </a:spcAft>
              <a:buClr>
                <a:schemeClr val="dk1"/>
              </a:buClr>
              <a:buSzPts val="1500"/>
              <a:buChar char="–"/>
            </a:pPr>
            <a:r>
              <a:rPr lang="en-GB"/>
              <a:t>authors publishing on the topic</a:t>
            </a:r>
            <a:endParaRPr/>
          </a:p>
          <a:p>
            <a:pPr indent="-129779" lvl="1" marL="398860" rtl="0" algn="l">
              <a:spcBef>
                <a:spcPts val="300"/>
              </a:spcBef>
              <a:spcAft>
                <a:spcPts val="0"/>
              </a:spcAft>
              <a:buClr>
                <a:schemeClr val="dk1"/>
              </a:buClr>
              <a:buSzPts val="1500"/>
              <a:buChar char="–"/>
            </a:pPr>
            <a:r>
              <a:rPr lang="en-GB"/>
              <a:t>co-author graph</a:t>
            </a:r>
            <a:endParaRPr/>
          </a:p>
          <a:p>
            <a:pPr indent="-129779" lvl="1" marL="398860" rtl="0" algn="l">
              <a:spcBef>
                <a:spcPts val="300"/>
              </a:spcBef>
              <a:spcAft>
                <a:spcPts val="0"/>
              </a:spcAft>
              <a:buClr>
                <a:schemeClr val="dk1"/>
              </a:buClr>
              <a:buSzPts val="1500"/>
              <a:buChar char="–"/>
            </a:pPr>
            <a:r>
              <a:rPr lang="en-GB"/>
              <a:t>highly cited works etc </a:t>
            </a:r>
            <a:endParaRPr/>
          </a:p>
        </p:txBody>
      </p:sp>
      <p:pic>
        <p:nvPicPr>
          <p:cNvPr id="323" name="Google Shape;323;p24"/>
          <p:cNvPicPr preferRelativeResize="0"/>
          <p:nvPr/>
        </p:nvPicPr>
        <p:blipFill rotWithShape="1">
          <a:blip r:embed="rId8">
            <a:alphaModFix/>
          </a:blip>
          <a:srcRect b="0" l="0" r="0" t="0"/>
          <a:stretch/>
        </p:blipFill>
        <p:spPr>
          <a:xfrm>
            <a:off x="5515896" y="2343757"/>
            <a:ext cx="3547149" cy="2182861"/>
          </a:xfrm>
          <a:prstGeom prst="rect">
            <a:avLst/>
          </a:prstGeom>
          <a:noFill/>
          <a:ln cap="flat" cmpd="sng" w="9525">
            <a:solidFill>
              <a:schemeClr val="accent1"/>
            </a:solidFill>
            <a:prstDash val="solid"/>
            <a:round/>
            <a:headEnd len="sm" w="sm" type="none"/>
            <a:tailEnd len="sm" w="sm" type="none"/>
          </a:ln>
        </p:spPr>
      </p:pic>
      <p:pic>
        <p:nvPicPr>
          <p:cNvPr id="324" name="Google Shape;324;p24"/>
          <p:cNvPicPr preferRelativeResize="0"/>
          <p:nvPr/>
        </p:nvPicPr>
        <p:blipFill rotWithShape="1">
          <a:blip r:embed="rId9">
            <a:alphaModFix/>
          </a:blip>
          <a:srcRect b="0" l="0" r="0" t="0"/>
          <a:stretch/>
        </p:blipFill>
        <p:spPr>
          <a:xfrm>
            <a:off x="5493205" y="4621162"/>
            <a:ext cx="3569839" cy="2214652"/>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25"/>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400"/>
              <a:t>Inter-disciplinary, inter-silo</a:t>
            </a:r>
            <a:endParaRPr/>
          </a:p>
        </p:txBody>
      </p:sp>
      <p:sp>
        <p:nvSpPr>
          <p:cNvPr id="330" name="Google Shape;330;p25"/>
          <p:cNvSpPr txBox="1"/>
          <p:nvPr>
            <p:ph idx="1" type="body"/>
          </p:nvPr>
        </p:nvSpPr>
        <p:spPr>
          <a:xfrm>
            <a:off x="431801" y="2698750"/>
            <a:ext cx="3746909" cy="3407082"/>
          </a:xfrm>
          <a:prstGeom prst="rect">
            <a:avLst/>
          </a:prstGeom>
          <a:noFill/>
          <a:ln>
            <a:noFill/>
          </a:ln>
        </p:spPr>
        <p:txBody>
          <a:bodyPr anchorCtr="0" anchor="t" bIns="0" lIns="0" spcFirstLastPara="1" rIns="0" wrap="square" tIns="0">
            <a:noAutofit/>
          </a:bodyPr>
          <a:lstStyle/>
          <a:p>
            <a:pPr indent="-133350" lvl="0" marL="133350" rtl="0" algn="l">
              <a:spcBef>
                <a:spcPts val="0"/>
              </a:spcBef>
              <a:spcAft>
                <a:spcPts val="0"/>
              </a:spcAft>
              <a:buClr>
                <a:schemeClr val="dk1"/>
              </a:buClr>
              <a:buSzPts val="1800"/>
              <a:buChar char="•"/>
            </a:pPr>
            <a:r>
              <a:rPr lang="en-GB"/>
              <a:t>Editathons</a:t>
            </a:r>
            <a:endParaRPr/>
          </a:p>
          <a:p>
            <a:pPr indent="-129779" lvl="1" marL="398860" rtl="0" algn="l">
              <a:spcBef>
                <a:spcPts val="300"/>
              </a:spcBef>
              <a:spcAft>
                <a:spcPts val="0"/>
              </a:spcAft>
              <a:buClr>
                <a:schemeClr val="dk1"/>
              </a:buClr>
              <a:buSzPts val="1500"/>
              <a:buChar char="–"/>
            </a:pPr>
            <a:r>
              <a:rPr lang="en-GB"/>
              <a:t>Leeds interdisciplinary editathon</a:t>
            </a:r>
            <a:endParaRPr/>
          </a:p>
          <a:p>
            <a:pPr indent="-129779" lvl="1" marL="398860" rtl="0" algn="l">
              <a:spcBef>
                <a:spcPts val="300"/>
              </a:spcBef>
              <a:spcAft>
                <a:spcPts val="0"/>
              </a:spcAft>
              <a:buClr>
                <a:schemeClr val="dk1"/>
              </a:buClr>
              <a:buSzPts val="1500"/>
              <a:buChar char="–"/>
            </a:pPr>
            <a:r>
              <a:rPr lang="en-GB"/>
              <a:t>Histories of Women in the British Film and Television Industries, 1933-89</a:t>
            </a:r>
            <a:endParaRPr/>
          </a:p>
          <a:p>
            <a:pPr indent="-133350" lvl="0" marL="133350" rtl="0" algn="l">
              <a:spcBef>
                <a:spcPts val="360"/>
              </a:spcBef>
              <a:spcAft>
                <a:spcPts val="0"/>
              </a:spcAft>
              <a:buClr>
                <a:schemeClr val="dk1"/>
              </a:buClr>
              <a:buSzPts val="1800"/>
              <a:buChar char="•"/>
            </a:pPr>
            <a:r>
              <a:rPr lang="en-GB"/>
              <a:t>Supported by Wikimedia UK</a:t>
            </a:r>
            <a:endParaRPr/>
          </a:p>
          <a:p>
            <a:pPr indent="-133350" lvl="0" marL="133350" rtl="0" algn="l">
              <a:spcBef>
                <a:spcPts val="360"/>
              </a:spcBef>
              <a:spcAft>
                <a:spcPts val="0"/>
              </a:spcAft>
              <a:buClr>
                <a:schemeClr val="dk1"/>
              </a:buClr>
              <a:buSzPts val="1800"/>
              <a:buChar char="•"/>
            </a:pPr>
            <a:r>
              <a:rPr lang="en-GB"/>
              <a:t>Colleagues from Special Collections</a:t>
            </a:r>
            <a:endParaRPr/>
          </a:p>
          <a:p>
            <a:pPr indent="-133350" lvl="0" marL="133350" rtl="0" algn="l">
              <a:spcBef>
                <a:spcPts val="360"/>
              </a:spcBef>
              <a:spcAft>
                <a:spcPts val="0"/>
              </a:spcAft>
              <a:buClr>
                <a:schemeClr val="dk1"/>
              </a:buClr>
              <a:buSzPts val="1800"/>
              <a:buChar char="•"/>
            </a:pPr>
            <a:r>
              <a:rPr lang="en-GB"/>
              <a:t>Offer to run future events for a faculty or school</a:t>
            </a:r>
            <a:endParaRPr/>
          </a:p>
          <a:p>
            <a:pPr indent="-129779" lvl="1" marL="398860" rtl="0" algn="l">
              <a:spcBef>
                <a:spcPts val="300"/>
              </a:spcBef>
              <a:spcAft>
                <a:spcPts val="0"/>
              </a:spcAft>
              <a:buClr>
                <a:schemeClr val="dk1"/>
              </a:buClr>
              <a:buSzPts val="1500"/>
              <a:buChar char="–"/>
            </a:pPr>
            <a:r>
              <a:rPr lang="en-GB"/>
              <a:t>Specific research project?</a:t>
            </a:r>
            <a:endParaRPr/>
          </a:p>
          <a:p>
            <a:pPr indent="-129779" lvl="1" marL="398860" rtl="0" algn="l">
              <a:spcBef>
                <a:spcPts val="300"/>
              </a:spcBef>
              <a:spcAft>
                <a:spcPts val="0"/>
              </a:spcAft>
              <a:buClr>
                <a:schemeClr val="dk1"/>
              </a:buClr>
              <a:buSzPts val="1500"/>
              <a:buChar char="–"/>
            </a:pPr>
            <a:r>
              <a:rPr lang="en-GB"/>
              <a:t>Impact statements for REF?? </a:t>
            </a:r>
            <a:endParaRPr/>
          </a:p>
          <a:p>
            <a:pPr indent="-19050" lvl="0" marL="133350" rtl="0" algn="l">
              <a:spcBef>
                <a:spcPts val="360"/>
              </a:spcBef>
              <a:spcAft>
                <a:spcPts val="0"/>
              </a:spcAft>
              <a:buClr>
                <a:schemeClr val="dk1"/>
              </a:buClr>
              <a:buSzPts val="1800"/>
              <a:buNone/>
            </a:pPr>
            <a:r>
              <a:t/>
            </a:r>
            <a:endParaRPr/>
          </a:p>
        </p:txBody>
      </p:sp>
      <p:pic>
        <p:nvPicPr>
          <p:cNvPr id="331" name="Google Shape;331;p25"/>
          <p:cNvPicPr preferRelativeResize="0"/>
          <p:nvPr/>
        </p:nvPicPr>
        <p:blipFill rotWithShape="1">
          <a:blip r:embed="rId3">
            <a:alphaModFix/>
          </a:blip>
          <a:srcRect b="0" l="0" r="0" t="0"/>
          <a:stretch/>
        </p:blipFill>
        <p:spPr>
          <a:xfrm>
            <a:off x="4306529" y="2698750"/>
            <a:ext cx="4402497" cy="330187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pic>
        <p:nvPicPr>
          <p:cNvPr id="336" name="Google Shape;336;p26"/>
          <p:cNvPicPr preferRelativeResize="0"/>
          <p:nvPr/>
        </p:nvPicPr>
        <p:blipFill rotWithShape="1">
          <a:blip r:embed="rId3">
            <a:alphaModFix/>
          </a:blip>
          <a:srcRect b="0" l="0" r="0" t="0"/>
          <a:stretch/>
        </p:blipFill>
        <p:spPr>
          <a:xfrm>
            <a:off x="0" y="3972"/>
            <a:ext cx="9144000" cy="7155347"/>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27"/>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400"/>
              <a:t>Die Dollarprinzessin</a:t>
            </a:r>
            <a:endParaRPr sz="2400"/>
          </a:p>
        </p:txBody>
      </p:sp>
      <p:pic>
        <p:nvPicPr>
          <p:cNvPr id="342" name="Google Shape;342;p27"/>
          <p:cNvPicPr preferRelativeResize="0"/>
          <p:nvPr/>
        </p:nvPicPr>
        <p:blipFill rotWithShape="1">
          <a:blip r:embed="rId3">
            <a:alphaModFix/>
          </a:blip>
          <a:srcRect b="0" l="0" r="0" t="0"/>
          <a:stretch/>
        </p:blipFill>
        <p:spPr>
          <a:xfrm>
            <a:off x="5436096" y="1974048"/>
            <a:ext cx="3435947" cy="4542829"/>
          </a:xfrm>
          <a:prstGeom prst="rect">
            <a:avLst/>
          </a:prstGeom>
          <a:noFill/>
          <a:ln cap="flat" cmpd="sng" w="9525">
            <a:solidFill>
              <a:schemeClr val="accent1"/>
            </a:solidFill>
            <a:prstDash val="solid"/>
            <a:round/>
            <a:headEnd len="sm" w="sm" type="none"/>
            <a:tailEnd len="sm" w="sm" type="none"/>
          </a:ln>
        </p:spPr>
      </p:pic>
      <p:pic>
        <p:nvPicPr>
          <p:cNvPr id="343" name="Google Shape;343;p27"/>
          <p:cNvPicPr preferRelativeResize="0"/>
          <p:nvPr>
            <p:ph idx="1" type="body"/>
          </p:nvPr>
        </p:nvPicPr>
        <p:blipFill rotWithShape="1">
          <a:blip r:embed="rId4">
            <a:alphaModFix/>
          </a:blip>
          <a:srcRect b="0" l="0" r="0" t="0"/>
          <a:stretch/>
        </p:blipFill>
        <p:spPr>
          <a:xfrm>
            <a:off x="430377" y="4789142"/>
            <a:ext cx="8278647" cy="680810"/>
          </a:xfrm>
          <a:prstGeom prst="rect">
            <a:avLst/>
          </a:prstGeom>
          <a:noFill/>
          <a:ln cap="flat" cmpd="sng" w="9525">
            <a:solidFill>
              <a:schemeClr val="accent1"/>
            </a:solidFill>
            <a:prstDash val="solid"/>
            <a:round/>
            <a:headEnd len="sm" w="sm" type="none"/>
            <a:tailEnd len="sm" w="sm" type="none"/>
          </a:ln>
        </p:spPr>
      </p:pic>
      <p:sp>
        <p:nvSpPr>
          <p:cNvPr id="344" name="Google Shape;344;p27"/>
          <p:cNvSpPr/>
          <p:nvPr/>
        </p:nvSpPr>
        <p:spPr>
          <a:xfrm>
            <a:off x="430378" y="3140968"/>
            <a:ext cx="45720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dk1"/>
                </a:solidFill>
                <a:latin typeface="Arial"/>
                <a:ea typeface="Arial"/>
                <a:cs typeface="Arial"/>
                <a:sym typeface="Arial"/>
                <a:hlinkClick r:id="rId5"/>
              </a:rPr>
              <a:t>https://en.wikipedia.org/wiki/Die_Dollarprinzessin</a:t>
            </a:r>
            <a:endParaRPr sz="1800">
              <a:solidFill>
                <a:schemeClr val="dk1"/>
              </a:solidFill>
              <a:latin typeface="Arial"/>
              <a:ea typeface="Arial"/>
              <a:cs typeface="Arial"/>
              <a:sym typeface="Arial"/>
            </a:endParaRPr>
          </a:p>
        </p:txBody>
      </p:sp>
      <p:pic>
        <p:nvPicPr>
          <p:cNvPr id="345" name="Google Shape;345;p27"/>
          <p:cNvPicPr preferRelativeResize="0"/>
          <p:nvPr/>
        </p:nvPicPr>
        <p:blipFill rotWithShape="1">
          <a:blip r:embed="rId6">
            <a:alphaModFix/>
          </a:blip>
          <a:srcRect b="0" l="0" r="0" t="0"/>
          <a:stretch/>
        </p:blipFill>
        <p:spPr>
          <a:xfrm>
            <a:off x="428333" y="5539862"/>
            <a:ext cx="8724900" cy="847725"/>
          </a:xfrm>
          <a:prstGeom prst="rect">
            <a:avLst/>
          </a:prstGeom>
          <a:noFill/>
          <a:ln cap="flat" cmpd="sng" w="9525">
            <a:solidFill>
              <a:schemeClr val="accent1"/>
            </a:solidFill>
            <a:prstDash val="solid"/>
            <a:round/>
            <a:headEnd len="sm" w="sm" type="none"/>
            <a:tailEnd len="sm" w="sm" type="none"/>
          </a:ln>
        </p:spPr>
      </p:pic>
      <p:sp>
        <p:nvSpPr>
          <p:cNvPr id="346" name="Google Shape;346;p27"/>
          <p:cNvSpPr txBox="1"/>
          <p:nvPr/>
        </p:nvSpPr>
        <p:spPr>
          <a:xfrm>
            <a:off x="431800" y="2624198"/>
            <a:ext cx="428421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“The Dollar Princess”</a:t>
            </a: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id="121" name="Google Shape;121;p3"/>
          <p:cNvPicPr preferRelativeResize="0"/>
          <p:nvPr/>
        </p:nvPicPr>
        <p:blipFill rotWithShape="1">
          <a:blip r:embed="rId3">
            <a:alphaModFix/>
          </a:blip>
          <a:srcRect b="0" l="0" r="0" t="0"/>
          <a:stretch/>
        </p:blipFill>
        <p:spPr>
          <a:xfrm>
            <a:off x="844583" y="1517312"/>
            <a:ext cx="7610475" cy="5010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28"/>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400"/>
              <a:t>What next at Leeds?</a:t>
            </a:r>
            <a:endParaRPr sz="2400"/>
          </a:p>
        </p:txBody>
      </p:sp>
      <p:sp>
        <p:nvSpPr>
          <p:cNvPr id="352" name="Google Shape;352;p28"/>
          <p:cNvSpPr txBox="1"/>
          <p:nvPr>
            <p:ph idx="1" type="body"/>
          </p:nvPr>
        </p:nvSpPr>
        <p:spPr>
          <a:xfrm>
            <a:off x="431800" y="2698750"/>
            <a:ext cx="4470900" cy="3994800"/>
          </a:xfrm>
          <a:prstGeom prst="rect">
            <a:avLst/>
          </a:prstGeom>
          <a:noFill/>
          <a:ln>
            <a:noFill/>
          </a:ln>
        </p:spPr>
        <p:txBody>
          <a:bodyPr anchorCtr="0" anchor="t" bIns="0" lIns="0" spcFirstLastPara="1" rIns="0" wrap="square" tIns="0">
            <a:noAutofit/>
          </a:bodyPr>
          <a:lstStyle/>
          <a:p>
            <a:pPr indent="-133350" lvl="0" marL="133350" rtl="0" algn="l">
              <a:spcBef>
                <a:spcPts val="0"/>
              </a:spcBef>
              <a:spcAft>
                <a:spcPts val="0"/>
              </a:spcAft>
              <a:buClr>
                <a:schemeClr val="dk1"/>
              </a:buClr>
              <a:buSzPts val="1800"/>
              <a:buChar char="•"/>
            </a:pPr>
            <a:r>
              <a:rPr lang="en-GB"/>
              <a:t>Strategic engagement across the Library</a:t>
            </a:r>
            <a:endParaRPr/>
          </a:p>
          <a:p>
            <a:pPr indent="-129778" lvl="1" marL="398860" rtl="0" algn="l">
              <a:spcBef>
                <a:spcPts val="300"/>
              </a:spcBef>
              <a:spcAft>
                <a:spcPts val="0"/>
              </a:spcAft>
              <a:buClr>
                <a:schemeClr val="dk1"/>
              </a:buClr>
              <a:buSzPts val="1500"/>
              <a:buChar char="–"/>
            </a:pPr>
            <a:r>
              <a:rPr lang="en-GB"/>
              <a:t>Cross-Library working group</a:t>
            </a:r>
            <a:endParaRPr/>
          </a:p>
          <a:p>
            <a:pPr indent="-129778" lvl="1" marL="398860" rtl="0" algn="l">
              <a:spcBef>
                <a:spcPts val="300"/>
              </a:spcBef>
              <a:spcAft>
                <a:spcPts val="0"/>
              </a:spcAft>
              <a:buClr>
                <a:schemeClr val="dk1"/>
              </a:buClr>
              <a:buSzPts val="1500"/>
              <a:buChar char="–"/>
            </a:pPr>
            <a:r>
              <a:rPr lang="en-GB"/>
              <a:t>Open Research agenda</a:t>
            </a:r>
            <a:endParaRPr/>
          </a:p>
          <a:p>
            <a:pPr indent="-148828" lvl="1" marL="398860" rtl="0" algn="l">
              <a:spcBef>
                <a:spcPts val="300"/>
              </a:spcBef>
              <a:spcAft>
                <a:spcPts val="0"/>
              </a:spcAft>
              <a:buSzPts val="1800"/>
              <a:buChar char="–"/>
            </a:pPr>
            <a:r>
              <a:rPr lang="en-GB"/>
              <a:t>Repository metadata -&gt; Wikidata</a:t>
            </a:r>
            <a:endParaRPr/>
          </a:p>
          <a:p>
            <a:pPr indent="-148829" lvl="1" marL="398860" rtl="0" algn="l">
              <a:spcBef>
                <a:spcPts val="300"/>
              </a:spcBef>
              <a:spcAft>
                <a:spcPts val="0"/>
              </a:spcAft>
              <a:buSzPts val="1800"/>
              <a:buChar char="–"/>
            </a:pPr>
            <a:r>
              <a:rPr lang="en-GB"/>
              <a:t>Teaching and learning</a:t>
            </a:r>
            <a:endParaRPr/>
          </a:p>
          <a:p>
            <a:pPr indent="-129779" lvl="1" marL="398860" rtl="0" algn="l">
              <a:spcBef>
                <a:spcPts val="300"/>
              </a:spcBef>
              <a:spcAft>
                <a:spcPts val="0"/>
              </a:spcAft>
              <a:buClr>
                <a:schemeClr val="dk1"/>
              </a:buClr>
              <a:buSzPts val="1500"/>
              <a:buChar char="–"/>
            </a:pPr>
            <a:r>
              <a:rPr lang="en-GB"/>
              <a:t>White Rose Consortium </a:t>
            </a:r>
            <a:endParaRPr/>
          </a:p>
          <a:p>
            <a:pPr indent="-129779" lvl="1" marL="398860" rtl="0" algn="l">
              <a:spcBef>
                <a:spcPts val="300"/>
              </a:spcBef>
              <a:spcAft>
                <a:spcPts val="0"/>
              </a:spcAft>
              <a:buClr>
                <a:schemeClr val="dk1"/>
              </a:buClr>
              <a:buSzPts val="1500"/>
              <a:buChar char="–"/>
            </a:pPr>
            <a:r>
              <a:rPr lang="en-GB"/>
              <a:t>Public Engagement strategy</a:t>
            </a:r>
            <a:endParaRPr/>
          </a:p>
          <a:p>
            <a:pPr indent="-129779" lvl="1" marL="398860" rtl="0" algn="l">
              <a:spcBef>
                <a:spcPts val="300"/>
              </a:spcBef>
              <a:spcAft>
                <a:spcPts val="0"/>
              </a:spcAft>
              <a:buClr>
                <a:schemeClr val="dk1"/>
              </a:buClr>
              <a:buSzPts val="1500"/>
              <a:buChar char="–"/>
            </a:pPr>
            <a:r>
              <a:rPr lang="en-GB"/>
              <a:t>Wikimedian in Residence?</a:t>
            </a:r>
            <a:endParaRPr/>
          </a:p>
          <a:p>
            <a:pPr indent="-133350" lvl="0" marL="133350" rtl="0" algn="l">
              <a:spcBef>
                <a:spcPts val="360"/>
              </a:spcBef>
              <a:spcAft>
                <a:spcPts val="0"/>
              </a:spcAft>
              <a:buClr>
                <a:schemeClr val="dk1"/>
              </a:buClr>
              <a:buSzPts val="1800"/>
              <a:buChar char="•"/>
            </a:pPr>
            <a:r>
              <a:rPr lang="en-GB"/>
              <a:t>Promote data as a scholarly output in its own right</a:t>
            </a:r>
            <a:endParaRPr/>
          </a:p>
          <a:p>
            <a:pPr indent="-129779" lvl="1" marL="398860" rtl="0" algn="l">
              <a:spcBef>
                <a:spcPts val="300"/>
              </a:spcBef>
              <a:spcAft>
                <a:spcPts val="0"/>
              </a:spcAft>
              <a:buClr>
                <a:schemeClr val="dk1"/>
              </a:buClr>
              <a:buSzPts val="1500"/>
              <a:buChar char="–"/>
            </a:pPr>
            <a:r>
              <a:rPr lang="en-GB"/>
              <a:t> Repositories / DOIs</a:t>
            </a:r>
            <a:endParaRPr/>
          </a:p>
          <a:p>
            <a:pPr indent="-129779" lvl="1" marL="398860" rtl="0" algn="l">
              <a:spcBef>
                <a:spcPts val="300"/>
              </a:spcBef>
              <a:spcAft>
                <a:spcPts val="0"/>
              </a:spcAft>
              <a:buClr>
                <a:schemeClr val="dk1"/>
              </a:buClr>
              <a:buSzPts val="1500"/>
              <a:buChar char="–"/>
            </a:pPr>
            <a:r>
              <a:rPr lang="en-GB"/>
              <a:t> Share publications AND underlying data</a:t>
            </a:r>
            <a:endParaRPr/>
          </a:p>
          <a:p>
            <a:pPr indent="0" lvl="0" marL="133350" rtl="0" algn="l">
              <a:spcBef>
                <a:spcPts val="360"/>
              </a:spcBef>
              <a:spcAft>
                <a:spcPts val="0"/>
              </a:spcAft>
              <a:buNone/>
            </a:pPr>
            <a:r>
              <a:t/>
            </a:r>
            <a:endParaRPr/>
          </a:p>
        </p:txBody>
      </p:sp>
      <p:pic>
        <p:nvPicPr>
          <p:cNvPr descr="File:Chess for Three - Hexagonal Board.jpg" id="353" name="Google Shape;353;p28"/>
          <p:cNvPicPr preferRelativeResize="0"/>
          <p:nvPr/>
        </p:nvPicPr>
        <p:blipFill rotWithShape="1">
          <a:blip r:embed="rId3">
            <a:alphaModFix/>
          </a:blip>
          <a:srcRect b="0" l="0" r="0" t="0"/>
          <a:stretch/>
        </p:blipFill>
        <p:spPr>
          <a:xfrm>
            <a:off x="4902740" y="2554290"/>
            <a:ext cx="3939701" cy="2954776"/>
          </a:xfrm>
          <a:prstGeom prst="rect">
            <a:avLst/>
          </a:prstGeom>
          <a:noFill/>
          <a:ln>
            <a:noFill/>
          </a:ln>
        </p:spPr>
      </p:pic>
      <p:sp>
        <p:nvSpPr>
          <p:cNvPr id="354" name="Google Shape;354;p28"/>
          <p:cNvSpPr/>
          <p:nvPr/>
        </p:nvSpPr>
        <p:spPr>
          <a:xfrm>
            <a:off x="5060056" y="5531331"/>
            <a:ext cx="393970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Arial"/>
                <a:ea typeface="Arial"/>
                <a:cs typeface="Arial"/>
                <a:sym typeface="Arial"/>
              </a:rPr>
              <a:t>Dr Jacek Filek [Public domain]</a:t>
            </a:r>
            <a:endParaRPr/>
          </a:p>
          <a:p>
            <a:pPr indent="0" lvl="0" marL="0" marR="0" rtl="0" algn="l">
              <a:spcBef>
                <a:spcPts val="0"/>
              </a:spcBef>
              <a:spcAft>
                <a:spcPts val="0"/>
              </a:spcAft>
              <a:buNone/>
            </a:pPr>
            <a:r>
              <a:rPr lang="en-GB" sz="1000" u="sng">
                <a:solidFill>
                  <a:schemeClr val="dk1"/>
                </a:solidFill>
                <a:latin typeface="Arial"/>
                <a:ea typeface="Arial"/>
                <a:cs typeface="Arial"/>
                <a:sym typeface="Arial"/>
                <a:hlinkClick r:id="rId4"/>
              </a:rPr>
              <a:t>https://commons.wikimedia.org/wiki/File:Chess_for_Three_-_Hexagonal_Board.jpg</a:t>
            </a:r>
            <a:r>
              <a:rPr lang="en-GB"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29"/>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400"/>
              <a:t>Towards a toolkit</a:t>
            </a:r>
            <a:endParaRPr sz="2400"/>
          </a:p>
        </p:txBody>
      </p:sp>
      <p:pic>
        <p:nvPicPr>
          <p:cNvPr id="360" name="Google Shape;360;p29"/>
          <p:cNvPicPr preferRelativeResize="0"/>
          <p:nvPr/>
        </p:nvPicPr>
        <p:blipFill rotWithShape="1">
          <a:blip r:embed="rId3">
            <a:alphaModFix/>
          </a:blip>
          <a:srcRect b="0" l="0" r="0" t="0"/>
          <a:stretch/>
        </p:blipFill>
        <p:spPr>
          <a:xfrm>
            <a:off x="4264027" y="2918083"/>
            <a:ext cx="4835258" cy="3158252"/>
          </a:xfrm>
          <a:prstGeom prst="rect">
            <a:avLst/>
          </a:prstGeom>
          <a:noFill/>
          <a:ln cap="flat" cmpd="sng" w="9525">
            <a:solidFill>
              <a:schemeClr val="accent1"/>
            </a:solidFill>
            <a:prstDash val="solid"/>
            <a:round/>
            <a:headEnd len="sm" w="sm" type="none"/>
            <a:tailEnd len="sm" w="sm" type="none"/>
          </a:ln>
        </p:spPr>
      </p:pic>
      <p:sp>
        <p:nvSpPr>
          <p:cNvPr id="361" name="Google Shape;361;p29"/>
          <p:cNvSpPr/>
          <p:nvPr/>
        </p:nvSpPr>
        <p:spPr>
          <a:xfrm>
            <a:off x="431801" y="2800097"/>
            <a:ext cx="3832226"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800">
                <a:solidFill>
                  <a:schemeClr val="dk1"/>
                </a:solidFill>
                <a:latin typeface="Arial"/>
                <a:ea typeface="Arial"/>
                <a:cs typeface="Arial"/>
                <a:sym typeface="Arial"/>
              </a:rPr>
              <a:t>“…high potential to transfer this concept to others to hold similar events in the future…were this written up as a case study and guidelines made available.”</a:t>
            </a:r>
            <a:endParaRPr/>
          </a:p>
          <a:p>
            <a:pPr indent="0" lvl="0" marL="0" marR="0" rtl="0" algn="l">
              <a:spcBef>
                <a:spcPts val="0"/>
              </a:spcBef>
              <a:spcAft>
                <a:spcPts val="0"/>
              </a:spcAft>
              <a:buNone/>
            </a:pPr>
            <a:r>
              <a:t/>
            </a:r>
            <a:endParaRPr i="1"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i="1" lang="en-GB" sz="1800">
                <a:solidFill>
                  <a:schemeClr val="dk1"/>
                </a:solidFill>
                <a:latin typeface="Arial"/>
                <a:ea typeface="Arial"/>
                <a:cs typeface="Arial"/>
                <a:sym typeface="Arial"/>
              </a:rPr>
              <a:t>Why aren’t more Universities engaging more strategically with Wikimedia? </a:t>
            </a:r>
            <a:endParaRPr i="1"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i="1" lang="en-GB" sz="1800">
                <a:solidFill>
                  <a:schemeClr val="dk1"/>
                </a:solidFill>
                <a:latin typeface="Arial"/>
                <a:ea typeface="Arial"/>
                <a:cs typeface="Arial"/>
                <a:sym typeface="Arial"/>
              </a:rPr>
              <a:t>What would guidelines or a toolkit look like?</a:t>
            </a:r>
            <a:endParaRPr i="1" sz="18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g6239db05c4_0_16"/>
          <p:cNvSpPr txBox="1"/>
          <p:nvPr>
            <p:ph type="title"/>
          </p:nvPr>
        </p:nvSpPr>
        <p:spPr>
          <a:xfrm>
            <a:off x="431801" y="1978027"/>
            <a:ext cx="8277300" cy="576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400"/>
              <a:t>Survey (n=22)</a:t>
            </a:r>
            <a:endParaRPr sz="2400"/>
          </a:p>
        </p:txBody>
      </p:sp>
      <p:sp>
        <p:nvSpPr>
          <p:cNvPr id="368" name="Google Shape;368;g6239db05c4_0_16"/>
          <p:cNvSpPr txBox="1"/>
          <p:nvPr>
            <p:ph idx="1" type="body"/>
          </p:nvPr>
        </p:nvSpPr>
        <p:spPr>
          <a:xfrm>
            <a:off x="431801" y="2698750"/>
            <a:ext cx="8277300" cy="3682500"/>
          </a:xfrm>
          <a:prstGeom prst="rect">
            <a:avLst/>
          </a:prstGeom>
        </p:spPr>
        <p:txBody>
          <a:bodyPr anchorCtr="0" anchor="t" bIns="0" lIns="0" spcFirstLastPara="1" rIns="0" wrap="square" tIns="0">
            <a:noAutofit/>
          </a:bodyPr>
          <a:lstStyle/>
          <a:p>
            <a:pPr indent="0" lvl="0" marL="0" rtl="0" algn="l">
              <a:spcBef>
                <a:spcPts val="360"/>
              </a:spcBef>
              <a:spcAft>
                <a:spcPts val="0"/>
              </a:spcAft>
              <a:buNone/>
            </a:pPr>
            <a:r>
              <a:rPr lang="en-GB"/>
              <a:t>Does any part of your University or organisation formally engage with Wikimedia?</a:t>
            </a:r>
            <a:endParaRPr/>
          </a:p>
          <a:p>
            <a:pPr indent="0" lvl="0" marL="0" rtl="0" algn="l">
              <a:spcBef>
                <a:spcPts val="360"/>
              </a:spcBef>
              <a:spcAft>
                <a:spcPts val="0"/>
              </a:spcAft>
              <a:buNone/>
            </a:pPr>
            <a:r>
              <a:rPr lang="en-GB"/>
              <a:t>No (10) Not sure (10) Yes (2)</a:t>
            </a:r>
            <a:endParaRPr/>
          </a:p>
          <a:p>
            <a:pPr indent="0" lvl="0" marL="0" rtl="0" algn="l">
              <a:spcBef>
                <a:spcPts val="360"/>
              </a:spcBef>
              <a:spcAft>
                <a:spcPts val="0"/>
              </a:spcAft>
              <a:buNone/>
            </a:pPr>
            <a:r>
              <a:t/>
            </a:r>
            <a:endParaRPr/>
          </a:p>
          <a:p>
            <a:pPr indent="0" lvl="0" marL="0" rtl="0" algn="l">
              <a:spcBef>
                <a:spcPts val="360"/>
              </a:spcBef>
              <a:spcAft>
                <a:spcPts val="0"/>
              </a:spcAft>
              <a:buNone/>
            </a:pPr>
            <a:r>
              <a:rPr i="1" lang="en-GB"/>
              <a:t>I think I'd really like an idiot's guide to Wikimedia, like properly idiot level. Just 'why engage, what's the point?' kid of thing. And then obviously a basic how to.</a:t>
            </a:r>
            <a:endParaRPr i="1"/>
          </a:p>
          <a:p>
            <a:pPr indent="0" lvl="0" marL="0" rtl="0" algn="l">
              <a:spcBef>
                <a:spcPts val="360"/>
              </a:spcBef>
              <a:spcAft>
                <a:spcPts val="0"/>
              </a:spcAft>
              <a:buNone/>
            </a:pPr>
            <a:r>
              <a:t/>
            </a:r>
            <a:endParaRPr i="1"/>
          </a:p>
          <a:p>
            <a:pPr indent="0" lvl="0" marL="0" rtl="0" algn="l">
              <a:spcBef>
                <a:spcPts val="360"/>
              </a:spcBef>
              <a:spcAft>
                <a:spcPts val="0"/>
              </a:spcAft>
              <a:buNone/>
            </a:pPr>
            <a:r>
              <a:rPr i="1" lang="en-GB"/>
              <a:t>We have thought in the library for a long time that we could use Wikimedia in teaching and learning and for research purposes but getting the engagement from academics is really difficult</a:t>
            </a:r>
            <a:endParaRPr i="1"/>
          </a:p>
          <a:p>
            <a:pPr indent="0" lvl="0" marL="0" rtl="0" algn="l">
              <a:spcBef>
                <a:spcPts val="360"/>
              </a:spcBef>
              <a:spcAft>
                <a:spcPts val="0"/>
              </a:spcAft>
              <a:buNone/>
            </a:pPr>
            <a:r>
              <a:t/>
            </a:r>
            <a:endParaRPr i="1"/>
          </a:p>
          <a:p>
            <a:pPr indent="0" lvl="0" marL="0" rtl="0" algn="l">
              <a:spcBef>
                <a:spcPts val="360"/>
              </a:spcBef>
              <a:spcAft>
                <a:spcPts val="0"/>
              </a:spcAft>
              <a:buNone/>
            </a:pPr>
            <a:r>
              <a:rPr i="1" lang="en-GB"/>
              <a:t>Automatic tools to rapidly update from repository source. Wikimedia as a source/re-user of repository Name Authorities.</a:t>
            </a:r>
            <a:endParaRPr i="1"/>
          </a:p>
          <a:p>
            <a:pPr indent="0" lvl="0" marL="0" rtl="0" algn="l">
              <a:spcBef>
                <a:spcPts val="36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g6239db05c4_0_3"/>
          <p:cNvSpPr txBox="1"/>
          <p:nvPr>
            <p:ph type="title"/>
          </p:nvPr>
        </p:nvSpPr>
        <p:spPr>
          <a:xfrm>
            <a:off x="431801" y="1978027"/>
            <a:ext cx="8277300" cy="576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400"/>
              <a:t>The last word...</a:t>
            </a:r>
            <a:endParaRPr sz="2400"/>
          </a:p>
        </p:txBody>
      </p:sp>
      <p:sp>
        <p:nvSpPr>
          <p:cNvPr id="375" name="Google Shape;375;g6239db05c4_0_3"/>
          <p:cNvSpPr txBox="1"/>
          <p:nvPr>
            <p:ph idx="1" type="body"/>
          </p:nvPr>
        </p:nvSpPr>
        <p:spPr>
          <a:xfrm>
            <a:off x="431800" y="2698750"/>
            <a:ext cx="8277300" cy="1766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i="1" lang="en-GB"/>
              <a:t>Universities really can’t afford not to have a Wikimedian in Residence these days. It still surprises me how few do.</a:t>
            </a:r>
            <a:endParaRPr i="1">
              <a:solidFill>
                <a:srgbClr val="000000"/>
              </a:solidFill>
            </a:endParaRPr>
          </a:p>
          <a:p>
            <a:pPr indent="0" lvl="0" marL="0" rtl="0" algn="l">
              <a:spcBef>
                <a:spcPts val="360"/>
              </a:spcBef>
              <a:spcAft>
                <a:spcPts val="0"/>
              </a:spcAft>
              <a:buNone/>
            </a:pPr>
            <a:r>
              <a:t/>
            </a:r>
            <a:endParaRPr sz="800"/>
          </a:p>
          <a:p>
            <a:pPr indent="0" lvl="0" marL="0" rtl="0" algn="l">
              <a:spcBef>
                <a:spcPts val="360"/>
              </a:spcBef>
              <a:spcAft>
                <a:spcPts val="0"/>
              </a:spcAft>
              <a:buNone/>
            </a:pPr>
            <a:r>
              <a:rPr lang="en-GB" sz="1400"/>
              <a:t>Melissa Highton, </a:t>
            </a:r>
            <a:r>
              <a:rPr lang="en-GB" sz="1400">
                <a:solidFill>
                  <a:srgbClr val="000000"/>
                </a:solidFill>
                <a:highlight>
                  <a:srgbClr val="FFFFFF"/>
                </a:highlight>
              </a:rPr>
              <a:t>Director of Learning, Teaching and Web Services, University of Edinburgh</a:t>
            </a:r>
            <a:endParaRPr sz="1400">
              <a:solidFill>
                <a:srgbClr val="666666"/>
              </a:solidFill>
              <a:highlight>
                <a:srgbClr val="FFFFFF"/>
              </a:highlight>
            </a:endParaRPr>
          </a:p>
          <a:p>
            <a:pPr indent="0" lvl="0" marL="0" rtl="0" algn="l">
              <a:spcBef>
                <a:spcPts val="360"/>
              </a:spcBef>
              <a:spcAft>
                <a:spcPts val="0"/>
              </a:spcAft>
              <a:buNone/>
            </a:pPr>
            <a:r>
              <a:t/>
            </a:r>
            <a:endParaRPr sz="2150">
              <a:solidFill>
                <a:srgbClr val="666666"/>
              </a:solidFill>
              <a:highlight>
                <a:srgbClr val="FFFFFF"/>
              </a:highlight>
            </a:endParaRPr>
          </a:p>
        </p:txBody>
      </p:sp>
      <p:pic>
        <p:nvPicPr>
          <p:cNvPr id="376" name="Google Shape;376;g6239db05c4_0_3"/>
          <p:cNvPicPr preferRelativeResize="0"/>
          <p:nvPr/>
        </p:nvPicPr>
        <p:blipFill>
          <a:blip r:embed="rId3">
            <a:alphaModFix/>
          </a:blip>
          <a:stretch>
            <a:fillRect/>
          </a:stretch>
        </p:blipFill>
        <p:spPr>
          <a:xfrm>
            <a:off x="431800" y="3849000"/>
            <a:ext cx="8219173" cy="2521850"/>
          </a:xfrm>
          <a:prstGeom prst="rect">
            <a:avLst/>
          </a:prstGeom>
          <a:noFill/>
          <a:ln>
            <a:noFill/>
          </a:ln>
        </p:spPr>
      </p:pic>
      <p:sp>
        <p:nvSpPr>
          <p:cNvPr id="377" name="Google Shape;377;g6239db05c4_0_3"/>
          <p:cNvSpPr txBox="1"/>
          <p:nvPr/>
        </p:nvSpPr>
        <p:spPr>
          <a:xfrm>
            <a:off x="374538" y="6243000"/>
            <a:ext cx="6900600" cy="4626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GB" sz="1800" u="sng">
                <a:solidFill>
                  <a:schemeClr val="hlink"/>
                </a:solidFill>
                <a:hlinkClick r:id="rId4"/>
              </a:rPr>
              <a:t>https://en.wikipedia.org/wiki/Wikipedia:University_of_Edinburgh</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30"/>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2400"/>
              <a:t>Get involved</a:t>
            </a:r>
            <a:endParaRPr sz="2400"/>
          </a:p>
        </p:txBody>
      </p:sp>
      <p:sp>
        <p:nvSpPr>
          <p:cNvPr id="383" name="Google Shape;383;p30"/>
          <p:cNvSpPr txBox="1"/>
          <p:nvPr>
            <p:ph idx="1" type="body"/>
          </p:nvPr>
        </p:nvSpPr>
        <p:spPr>
          <a:xfrm>
            <a:off x="431801" y="2881313"/>
            <a:ext cx="4892367" cy="2577434"/>
          </a:xfrm>
          <a:prstGeom prst="rect">
            <a:avLst/>
          </a:prstGeom>
          <a:noFill/>
          <a:ln>
            <a:noFill/>
          </a:ln>
        </p:spPr>
        <p:txBody>
          <a:bodyPr anchorCtr="0" anchor="t" bIns="0" lIns="0" spcFirstLastPara="1" rIns="0" wrap="square" tIns="0">
            <a:noAutofit/>
          </a:bodyPr>
          <a:lstStyle/>
          <a:p>
            <a:pPr indent="-133350" lvl="0" marL="133350" rtl="0" algn="l">
              <a:spcBef>
                <a:spcPts val="0"/>
              </a:spcBef>
              <a:spcAft>
                <a:spcPts val="0"/>
              </a:spcAft>
              <a:buClr>
                <a:schemeClr val="dk1"/>
              </a:buClr>
              <a:buSzPts val="1800"/>
              <a:buChar char="•"/>
            </a:pPr>
            <a:r>
              <a:rPr lang="en-GB"/>
              <a:t>Survey: Wikimedia in Universities</a:t>
            </a:r>
            <a:endParaRPr/>
          </a:p>
          <a:p>
            <a:pPr indent="-129779" lvl="1" marL="398860" rtl="0" algn="l">
              <a:spcBef>
                <a:spcPts val="300"/>
              </a:spcBef>
              <a:spcAft>
                <a:spcPts val="0"/>
              </a:spcAft>
              <a:buClr>
                <a:schemeClr val="dk1"/>
              </a:buClr>
              <a:buSzPts val="1500"/>
              <a:buChar char="–"/>
            </a:pPr>
            <a:r>
              <a:rPr lang="en-GB" u="sng">
                <a:solidFill>
                  <a:schemeClr val="hlink"/>
                </a:solidFill>
                <a:hlinkClick r:id="rId3"/>
              </a:rPr>
              <a:t>http://bit.ly/wikimedia_uni_survey</a:t>
            </a:r>
            <a:r>
              <a:rPr lang="en-GB"/>
              <a:t> </a:t>
            </a:r>
            <a:endParaRPr/>
          </a:p>
          <a:p>
            <a:pPr indent="-133350" lvl="0" marL="133350" rtl="0" algn="l">
              <a:spcBef>
                <a:spcPts val="360"/>
              </a:spcBef>
              <a:spcAft>
                <a:spcPts val="0"/>
              </a:spcAft>
              <a:buClr>
                <a:schemeClr val="dk1"/>
              </a:buClr>
              <a:buSzPts val="1800"/>
              <a:buChar char="•"/>
            </a:pPr>
            <a:r>
              <a:rPr lang="en-GB"/>
              <a:t>Twitter:</a:t>
            </a:r>
            <a:endParaRPr/>
          </a:p>
          <a:p>
            <a:pPr indent="-129779" lvl="1" marL="398860" rtl="0" algn="l">
              <a:spcBef>
                <a:spcPts val="300"/>
              </a:spcBef>
              <a:spcAft>
                <a:spcPts val="0"/>
              </a:spcAft>
              <a:buClr>
                <a:schemeClr val="dk1"/>
              </a:buClr>
              <a:buSzPts val="1500"/>
              <a:buChar char="–"/>
            </a:pPr>
            <a:r>
              <a:rPr lang="en-GB" u="sng">
                <a:solidFill>
                  <a:schemeClr val="hlink"/>
                </a:solidFill>
                <a:hlinkClick r:id="rId4"/>
              </a:rPr>
              <a:t>@OpenResLeeds</a:t>
            </a:r>
            <a:endParaRPr/>
          </a:p>
          <a:p>
            <a:pPr indent="-129779" lvl="1" marL="398860" rtl="0" algn="l">
              <a:spcBef>
                <a:spcPts val="300"/>
              </a:spcBef>
              <a:spcAft>
                <a:spcPts val="0"/>
              </a:spcAft>
              <a:buClr>
                <a:schemeClr val="dk1"/>
              </a:buClr>
              <a:buSzPts val="1500"/>
              <a:buChar char="–"/>
            </a:pPr>
            <a:r>
              <a:rPr lang="en-GB" u="sng">
                <a:solidFill>
                  <a:schemeClr val="hlink"/>
                </a:solidFill>
                <a:hlinkClick r:id="rId5"/>
              </a:rPr>
              <a:t>#RDMEngage</a:t>
            </a:r>
            <a:endParaRPr/>
          </a:p>
          <a:p>
            <a:pPr indent="0" lvl="0" marL="0" rtl="0" algn="l">
              <a:spcBef>
                <a:spcPts val="360"/>
              </a:spcBef>
              <a:spcAft>
                <a:spcPts val="0"/>
              </a:spcAft>
              <a:buClr>
                <a:schemeClr val="dk1"/>
              </a:buClr>
              <a:buSzPts val="1800"/>
              <a:buNone/>
            </a:pPr>
            <a:r>
              <a:t/>
            </a:r>
            <a:endParaRPr/>
          </a:p>
          <a:p>
            <a:pPr indent="0" lvl="0" marL="0" rtl="0" algn="l">
              <a:spcBef>
                <a:spcPts val="360"/>
              </a:spcBef>
              <a:spcAft>
                <a:spcPts val="0"/>
              </a:spcAft>
              <a:buClr>
                <a:schemeClr val="dk1"/>
              </a:buClr>
              <a:buSzPts val="1800"/>
              <a:buNone/>
            </a:pPr>
            <a:r>
              <a:rPr lang="en-GB"/>
              <a:t>Related blogposts:</a:t>
            </a:r>
            <a:endParaRPr/>
          </a:p>
          <a:p>
            <a:pPr indent="-129779" lvl="1" marL="398860" rtl="0" algn="l">
              <a:spcBef>
                <a:spcPts val="300"/>
              </a:spcBef>
              <a:spcAft>
                <a:spcPts val="0"/>
              </a:spcAft>
              <a:buClr>
                <a:schemeClr val="dk1"/>
              </a:buClr>
              <a:buSzPts val="1500"/>
              <a:buChar char="–"/>
            </a:pPr>
            <a:r>
              <a:rPr lang="en-GB" u="sng">
                <a:solidFill>
                  <a:schemeClr val="hlink"/>
                </a:solidFill>
                <a:hlinkClick r:id="rId6"/>
              </a:rPr>
              <a:t>Wikimedia in Universities</a:t>
            </a:r>
            <a:endParaRPr/>
          </a:p>
          <a:p>
            <a:pPr indent="-129779" lvl="1" marL="398860" rtl="0" algn="l">
              <a:spcBef>
                <a:spcPts val="300"/>
              </a:spcBef>
              <a:spcAft>
                <a:spcPts val="0"/>
              </a:spcAft>
              <a:buClr>
                <a:schemeClr val="dk1"/>
              </a:buClr>
              <a:buSzPts val="1500"/>
              <a:buChar char="–"/>
            </a:pPr>
            <a:r>
              <a:rPr lang="en-GB" u="sng">
                <a:solidFill>
                  <a:schemeClr val="hlink"/>
                </a:solidFill>
                <a:hlinkClick r:id="rId7"/>
              </a:rPr>
              <a:t>Wikimedia, research and global impact</a:t>
            </a:r>
            <a:endParaRPr u="sng">
              <a:solidFill>
                <a:schemeClr val="hlink"/>
              </a:solidFill>
              <a:hlinkClick r:id="rId8"/>
            </a:endParaRPr>
          </a:p>
          <a:p>
            <a:pPr indent="-129779" lvl="1" marL="398860" rtl="0" algn="l">
              <a:spcBef>
                <a:spcPts val="300"/>
              </a:spcBef>
              <a:spcAft>
                <a:spcPts val="0"/>
              </a:spcAft>
              <a:buClr>
                <a:schemeClr val="dk1"/>
              </a:buClr>
              <a:buSzPts val="1500"/>
              <a:buChar char="–"/>
            </a:pPr>
            <a:r>
              <a:rPr lang="en-GB" u="sng">
                <a:solidFill>
                  <a:schemeClr val="hlink"/>
                </a:solidFill>
                <a:hlinkClick r:id="rId9"/>
              </a:rPr>
              <a:t>Open in order to…contribute to the global digital commons: University collections and Wikimedia</a:t>
            </a:r>
            <a:endParaRPr/>
          </a:p>
          <a:p>
            <a:pPr indent="-129779" lvl="1" marL="398860" rtl="0" algn="l">
              <a:spcBef>
                <a:spcPts val="300"/>
              </a:spcBef>
              <a:spcAft>
                <a:spcPts val="0"/>
              </a:spcAft>
              <a:buClr>
                <a:schemeClr val="dk1"/>
              </a:buClr>
              <a:buSzPts val="1500"/>
              <a:buChar char="–"/>
            </a:pPr>
            <a:r>
              <a:rPr lang="en-GB" u="sng">
                <a:solidFill>
                  <a:schemeClr val="hlink"/>
                </a:solidFill>
                <a:hlinkClick r:id="rId10"/>
              </a:rPr>
              <a:t>Wikipedia, information literacy and open access</a:t>
            </a:r>
            <a:endParaRPr/>
          </a:p>
          <a:p>
            <a:pPr indent="0" lvl="0" marL="0" rtl="0" algn="l">
              <a:spcBef>
                <a:spcPts val="360"/>
              </a:spcBef>
              <a:spcAft>
                <a:spcPts val="0"/>
              </a:spcAft>
              <a:buClr>
                <a:schemeClr val="dk1"/>
              </a:buClr>
              <a:buSzPts val="1800"/>
              <a:buNone/>
            </a:pPr>
            <a:r>
              <a:t/>
            </a:r>
            <a:endParaRPr/>
          </a:p>
        </p:txBody>
      </p:sp>
      <p:pic>
        <p:nvPicPr>
          <p:cNvPr descr="https://leedsunilibrary.files.wordpress.com/2018/07/600px-arctic_from_low_orbiting_satellite_suomi_npp1.png?w=600" id="384" name="Google Shape;384;p30"/>
          <p:cNvPicPr preferRelativeResize="0"/>
          <p:nvPr/>
        </p:nvPicPr>
        <p:blipFill rotWithShape="1">
          <a:blip r:embed="rId11">
            <a:alphaModFix/>
          </a:blip>
          <a:srcRect b="0" l="0" r="0" t="0"/>
          <a:stretch/>
        </p:blipFill>
        <p:spPr>
          <a:xfrm>
            <a:off x="5567516" y="2787441"/>
            <a:ext cx="2949677" cy="29496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4"/>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The World Wide Web in 2019</a:t>
            </a:r>
            <a:endParaRPr/>
          </a:p>
        </p:txBody>
      </p:sp>
      <p:sp>
        <p:nvSpPr>
          <p:cNvPr id="127" name="Google Shape;127;p4"/>
          <p:cNvSpPr txBox="1"/>
          <p:nvPr>
            <p:ph idx="1" type="body"/>
          </p:nvPr>
        </p:nvSpPr>
        <p:spPr>
          <a:xfrm>
            <a:off x="431801" y="2698750"/>
            <a:ext cx="8277225" cy="3682578"/>
          </a:xfrm>
          <a:prstGeom prst="rect">
            <a:avLst/>
          </a:prstGeom>
          <a:noFill/>
          <a:ln>
            <a:noFill/>
          </a:ln>
        </p:spPr>
        <p:txBody>
          <a:bodyPr anchorCtr="0" anchor="t" bIns="0" lIns="0" spcFirstLastPara="1" rIns="0" wrap="square" tIns="0">
            <a:noAutofit/>
          </a:bodyPr>
          <a:lstStyle/>
          <a:p>
            <a:pPr indent="-19050" lvl="0" marL="133350" rtl="0" algn="l">
              <a:spcBef>
                <a:spcPts val="0"/>
              </a:spcBef>
              <a:spcAft>
                <a:spcPts val="0"/>
              </a:spcAft>
              <a:buClr>
                <a:schemeClr val="dk1"/>
              </a:buClr>
              <a:buSzPts val="1800"/>
              <a:buNone/>
            </a:pPr>
            <a:r>
              <a:t/>
            </a:r>
            <a:endParaRPr/>
          </a:p>
        </p:txBody>
      </p:sp>
      <p:pic>
        <p:nvPicPr>
          <p:cNvPr id="128" name="Google Shape;128;p4"/>
          <p:cNvPicPr preferRelativeResize="0"/>
          <p:nvPr/>
        </p:nvPicPr>
        <p:blipFill rotWithShape="1">
          <a:blip r:embed="rId3">
            <a:alphaModFix/>
          </a:blip>
          <a:srcRect b="0" l="0" r="0" t="0"/>
          <a:stretch/>
        </p:blipFill>
        <p:spPr>
          <a:xfrm>
            <a:off x="431801" y="2698750"/>
            <a:ext cx="8284025" cy="3585318"/>
          </a:xfrm>
          <a:prstGeom prst="rect">
            <a:avLst/>
          </a:prstGeom>
          <a:noFill/>
          <a:ln>
            <a:noFill/>
          </a:ln>
        </p:spPr>
      </p:pic>
      <p:sp>
        <p:nvSpPr>
          <p:cNvPr id="129" name="Google Shape;129;p4"/>
          <p:cNvSpPr/>
          <p:nvPr/>
        </p:nvSpPr>
        <p:spPr>
          <a:xfrm>
            <a:off x="431801" y="5992238"/>
            <a:ext cx="8284025" cy="291830"/>
          </a:xfrm>
          <a:prstGeom prst="rect">
            <a:avLst/>
          </a:prstGeom>
          <a:noFill/>
          <a:ln cap="flat" cmpd="sng" w="22225">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0" name="Google Shape;130;p4"/>
          <p:cNvSpPr txBox="1"/>
          <p:nvPr/>
        </p:nvSpPr>
        <p:spPr>
          <a:xfrm>
            <a:off x="624950" y="6381325"/>
            <a:ext cx="5591700" cy="1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4"/>
              </a:rPr>
              <a:t>https://en.wikipedia.org/wiki/List_of_most_popular_websites</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5"/>
          <p:cNvSpPr txBox="1"/>
          <p:nvPr/>
        </p:nvSpPr>
        <p:spPr>
          <a:xfrm>
            <a:off x="674300" y="6413400"/>
            <a:ext cx="63975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3"/>
              </a:rPr>
              <a:t>https://en.wikipedia.org/wiki/List_of_most_popular_websites</a:t>
            </a:r>
            <a:endParaRPr/>
          </a:p>
          <a:p>
            <a:pPr indent="0" lvl="0" marL="0" rtl="0" algn="l">
              <a:spcBef>
                <a:spcPts val="0"/>
              </a:spcBef>
              <a:spcAft>
                <a:spcPts val="0"/>
              </a:spcAft>
              <a:buNone/>
            </a:pPr>
            <a:r>
              <a:t/>
            </a:r>
            <a:endParaRPr/>
          </a:p>
        </p:txBody>
      </p:sp>
      <p:sp>
        <p:nvSpPr>
          <p:cNvPr id="136" name="Google Shape;136;p5"/>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The World Wide Web in 2019</a:t>
            </a:r>
            <a:endParaRPr/>
          </a:p>
        </p:txBody>
      </p:sp>
      <p:sp>
        <p:nvSpPr>
          <p:cNvPr id="137" name="Google Shape;137;p5"/>
          <p:cNvSpPr txBox="1"/>
          <p:nvPr>
            <p:ph idx="1" type="body"/>
          </p:nvPr>
        </p:nvSpPr>
        <p:spPr>
          <a:xfrm>
            <a:off x="431801" y="2698750"/>
            <a:ext cx="8277225" cy="3682578"/>
          </a:xfrm>
          <a:prstGeom prst="rect">
            <a:avLst/>
          </a:prstGeom>
          <a:noFill/>
          <a:ln>
            <a:noFill/>
          </a:ln>
        </p:spPr>
        <p:txBody>
          <a:bodyPr anchorCtr="0" anchor="t" bIns="0" lIns="0" spcFirstLastPara="1" rIns="0" wrap="square" tIns="0">
            <a:noAutofit/>
          </a:bodyPr>
          <a:lstStyle/>
          <a:p>
            <a:pPr indent="-19050" lvl="0" marL="133350" rtl="0" algn="l">
              <a:spcBef>
                <a:spcPts val="0"/>
              </a:spcBef>
              <a:spcAft>
                <a:spcPts val="0"/>
              </a:spcAft>
              <a:buClr>
                <a:schemeClr val="dk1"/>
              </a:buClr>
              <a:buSzPts val="1800"/>
              <a:buNone/>
            </a:pPr>
            <a:r>
              <a:t/>
            </a:r>
            <a:endParaRPr/>
          </a:p>
        </p:txBody>
      </p:sp>
      <p:pic>
        <p:nvPicPr>
          <p:cNvPr id="138" name="Google Shape;138;p5"/>
          <p:cNvPicPr preferRelativeResize="0"/>
          <p:nvPr/>
        </p:nvPicPr>
        <p:blipFill rotWithShape="1">
          <a:blip r:embed="rId4">
            <a:alphaModFix/>
          </a:blip>
          <a:srcRect b="0" l="0" r="0" t="0"/>
          <a:stretch/>
        </p:blipFill>
        <p:spPr>
          <a:xfrm>
            <a:off x="431801" y="2698750"/>
            <a:ext cx="8277225" cy="3816323"/>
          </a:xfrm>
          <a:prstGeom prst="rect">
            <a:avLst/>
          </a:prstGeom>
          <a:noFill/>
          <a:ln>
            <a:noFill/>
          </a:ln>
        </p:spPr>
      </p:pic>
      <p:sp>
        <p:nvSpPr>
          <p:cNvPr id="139" name="Google Shape;139;p5"/>
          <p:cNvSpPr/>
          <p:nvPr/>
        </p:nvSpPr>
        <p:spPr>
          <a:xfrm>
            <a:off x="425001" y="4394124"/>
            <a:ext cx="8284025" cy="291830"/>
          </a:xfrm>
          <a:prstGeom prst="rect">
            <a:avLst/>
          </a:prstGeom>
          <a:noFill/>
          <a:ln cap="flat" cmpd="sng" w="22225">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6"/>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The World Wide Web in 2019</a:t>
            </a:r>
            <a:endParaRPr/>
          </a:p>
        </p:txBody>
      </p:sp>
      <p:sp>
        <p:nvSpPr>
          <p:cNvPr id="146" name="Google Shape;146;p6"/>
          <p:cNvSpPr txBox="1"/>
          <p:nvPr>
            <p:ph idx="1" type="body"/>
          </p:nvPr>
        </p:nvSpPr>
        <p:spPr>
          <a:xfrm>
            <a:off x="431801" y="2698750"/>
            <a:ext cx="4723859" cy="3682578"/>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800"/>
              <a:buNone/>
            </a:pPr>
            <a:r>
              <a:rPr i="1" lang="en-GB"/>
              <a:t>“The original idea of the web was that it should be a collaborative space...by writing something together [people] could iron out misunderstanding” Tim Berniers Lee (2003)</a:t>
            </a:r>
            <a:endParaRPr/>
          </a:p>
          <a:p>
            <a:pPr indent="0" lvl="0" marL="0" rtl="0" algn="l">
              <a:spcBef>
                <a:spcPts val="360"/>
              </a:spcBef>
              <a:spcAft>
                <a:spcPts val="0"/>
              </a:spcAft>
              <a:buClr>
                <a:schemeClr val="dk1"/>
              </a:buClr>
              <a:buSzPts val="1800"/>
              <a:buNone/>
            </a:pPr>
            <a:r>
              <a:t/>
            </a:r>
            <a:endParaRPr i="1"/>
          </a:p>
          <a:p>
            <a:pPr indent="0" lvl="0" marL="0" rtl="0" algn="l">
              <a:spcBef>
                <a:spcPts val="360"/>
              </a:spcBef>
              <a:spcAft>
                <a:spcPts val="0"/>
              </a:spcAft>
              <a:buClr>
                <a:schemeClr val="dk1"/>
              </a:buClr>
              <a:buSzPts val="1800"/>
              <a:buNone/>
            </a:pPr>
            <a:r>
              <a:rPr i="1" lang="en-GB"/>
              <a:t>“The Web as I envisaged it, we have not seen it yet. The future is still so much bigger than the past” Tim Berniers Lee (2009)</a:t>
            </a:r>
            <a:endParaRPr/>
          </a:p>
          <a:p>
            <a:pPr indent="0" lvl="0" marL="0" rtl="0" algn="l">
              <a:spcBef>
                <a:spcPts val="360"/>
              </a:spcBef>
              <a:spcAft>
                <a:spcPts val="0"/>
              </a:spcAft>
              <a:buClr>
                <a:schemeClr val="dk1"/>
              </a:buClr>
              <a:buSzPts val="1800"/>
              <a:buNone/>
            </a:pPr>
            <a:r>
              <a:t/>
            </a:r>
            <a:endParaRPr i="1"/>
          </a:p>
          <a:p>
            <a:pPr indent="0" lvl="0" marL="0" rtl="0" algn="l">
              <a:spcBef>
                <a:spcPts val="360"/>
              </a:spcBef>
              <a:spcAft>
                <a:spcPts val="0"/>
              </a:spcAft>
              <a:buClr>
                <a:schemeClr val="dk1"/>
              </a:buClr>
              <a:buSzPts val="1800"/>
              <a:buNone/>
            </a:pPr>
            <a:r>
              <a:rPr i="1" lang="en-GB"/>
              <a:t>“It has taken all of us to build the web we have, and now it is up to all of us to build the web we want - for everyone” Tim Berniers Lee (2017)</a:t>
            </a:r>
            <a:endParaRPr i="1"/>
          </a:p>
          <a:p>
            <a:pPr indent="0" lvl="0" marL="0" rtl="0" algn="l">
              <a:spcBef>
                <a:spcPts val="360"/>
              </a:spcBef>
              <a:spcAft>
                <a:spcPts val="0"/>
              </a:spcAft>
              <a:buClr>
                <a:schemeClr val="dk1"/>
              </a:buClr>
              <a:buSzPts val="1800"/>
              <a:buNone/>
            </a:pPr>
            <a:r>
              <a:t/>
            </a:r>
            <a:endParaRPr i="1"/>
          </a:p>
        </p:txBody>
      </p:sp>
      <p:pic>
        <p:nvPicPr>
          <p:cNvPr descr="File:Sir Tim Berners-Lee.jpg" id="147" name="Google Shape;147;p6"/>
          <p:cNvPicPr preferRelativeResize="0"/>
          <p:nvPr/>
        </p:nvPicPr>
        <p:blipFill rotWithShape="1">
          <a:blip r:embed="rId3">
            <a:alphaModFix/>
          </a:blip>
          <a:srcRect b="0" l="30002" r="3488" t="0"/>
          <a:stretch/>
        </p:blipFill>
        <p:spPr>
          <a:xfrm>
            <a:off x="5443824" y="2698750"/>
            <a:ext cx="3515352" cy="3521396"/>
          </a:xfrm>
          <a:prstGeom prst="rect">
            <a:avLst/>
          </a:prstGeom>
          <a:noFill/>
          <a:ln>
            <a:noFill/>
          </a:ln>
        </p:spPr>
      </p:pic>
      <p:sp>
        <p:nvSpPr>
          <p:cNvPr id="148" name="Google Shape;148;p6"/>
          <p:cNvSpPr/>
          <p:nvPr/>
        </p:nvSpPr>
        <p:spPr>
          <a:xfrm>
            <a:off x="5241743" y="6220146"/>
            <a:ext cx="3919514"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Arial"/>
                <a:ea typeface="Arial"/>
                <a:cs typeface="Arial"/>
                <a:sym typeface="Arial"/>
              </a:rPr>
              <a:t>Paul Clarke [CC BY-SA 4.0 (</a:t>
            </a:r>
            <a:r>
              <a:rPr lang="en-GB" sz="1000" u="sng">
                <a:solidFill>
                  <a:schemeClr val="dk1"/>
                </a:solidFill>
                <a:latin typeface="Arial"/>
                <a:ea typeface="Arial"/>
                <a:cs typeface="Arial"/>
                <a:sym typeface="Arial"/>
                <a:hlinkClick r:id="rId4"/>
              </a:rPr>
              <a:t>https://creativecommons.org/licenses/by-sa/4.0</a:t>
            </a:r>
            <a:r>
              <a:rPr lang="en-GB" sz="1000">
                <a:solidFill>
                  <a:schemeClr val="dk1"/>
                </a:solidFill>
                <a:latin typeface="Arial"/>
                <a:ea typeface="Arial"/>
                <a:cs typeface="Arial"/>
                <a:sym typeface="Arial"/>
              </a:rPr>
              <a:t>)]</a:t>
            </a:r>
            <a:endParaRPr/>
          </a:p>
          <a:p>
            <a:pPr indent="0" lvl="0" marL="0" marR="0" rtl="0" algn="l">
              <a:spcBef>
                <a:spcPts val="0"/>
              </a:spcBef>
              <a:spcAft>
                <a:spcPts val="0"/>
              </a:spcAft>
              <a:buNone/>
            </a:pPr>
            <a:r>
              <a:rPr lang="en-GB" sz="1000" u="sng">
                <a:solidFill>
                  <a:schemeClr val="dk1"/>
                </a:solidFill>
                <a:latin typeface="Arial"/>
                <a:ea typeface="Arial"/>
                <a:cs typeface="Arial"/>
                <a:sym typeface="Arial"/>
                <a:hlinkClick r:id="rId5"/>
              </a:rPr>
              <a:t>https://commons.wikimedia.org/wiki/File:Sir_Tim_Berners-Lee.jpg</a:t>
            </a:r>
            <a:r>
              <a:rPr lang="en-GB" sz="1000">
                <a:solidFill>
                  <a:schemeClr val="dk1"/>
                </a:solidFill>
                <a:latin typeface="Arial"/>
                <a:ea typeface="Arial"/>
                <a:cs typeface="Arial"/>
                <a:sym typeface="Arial"/>
              </a:rPr>
              <a:t> </a:t>
            </a:r>
            <a:endParaRPr sz="10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52" name="Shape 152"/>
        <p:cNvGrpSpPr/>
        <p:nvPr/>
      </p:nvGrpSpPr>
      <p:grpSpPr>
        <a:xfrm>
          <a:off x="0" y="0"/>
          <a:ext cx="0" cy="0"/>
          <a:chOff x="0" y="0"/>
          <a:chExt cx="0" cy="0"/>
        </a:xfrm>
      </p:grpSpPr>
      <p:pic>
        <p:nvPicPr>
          <p:cNvPr id="153" name="Google Shape;153;p7"/>
          <p:cNvPicPr preferRelativeResize="0"/>
          <p:nvPr/>
        </p:nvPicPr>
        <p:blipFill rotWithShape="1">
          <a:blip r:embed="rId3">
            <a:alphaModFix/>
          </a:blip>
          <a:srcRect b="0" l="0" r="0" t="0"/>
          <a:stretch/>
        </p:blipFill>
        <p:spPr>
          <a:xfrm>
            <a:off x="0" y="661473"/>
            <a:ext cx="7906460" cy="5100254"/>
          </a:xfrm>
          <a:prstGeom prst="rect">
            <a:avLst/>
          </a:prstGeom>
          <a:noFill/>
          <a:ln>
            <a:noFill/>
          </a:ln>
        </p:spPr>
      </p:pic>
      <p:sp>
        <p:nvSpPr>
          <p:cNvPr id="154" name="Google Shape;154;p7"/>
          <p:cNvSpPr/>
          <p:nvPr/>
        </p:nvSpPr>
        <p:spPr>
          <a:xfrm>
            <a:off x="431801" y="311578"/>
            <a:ext cx="5521527" cy="9694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100">
                <a:solidFill>
                  <a:schemeClr val="dk2"/>
                </a:solidFill>
                <a:latin typeface="Arial"/>
                <a:ea typeface="Arial"/>
                <a:cs typeface="Arial"/>
                <a:sym typeface="Arial"/>
              </a:rPr>
              <a:t>Top 10 DOI referrals from websites in 2015</a:t>
            </a:r>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155" name="Google Shape;155;p7"/>
          <p:cNvSpPr/>
          <p:nvPr/>
        </p:nvSpPr>
        <p:spPr>
          <a:xfrm>
            <a:off x="431801" y="6111622"/>
            <a:ext cx="76601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dk1"/>
                </a:solidFill>
                <a:latin typeface="Arial"/>
                <a:ea typeface="Arial"/>
                <a:cs typeface="Arial"/>
                <a:sym typeface="Arial"/>
                <a:hlinkClick r:id="rId4"/>
              </a:rPr>
              <a:t>https://www.crossref.org/blog/where-do-doi-clicks-come-from/</a:t>
            </a: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60" name="Shape 160"/>
        <p:cNvGrpSpPr/>
        <p:nvPr/>
      </p:nvGrpSpPr>
      <p:grpSpPr>
        <a:xfrm>
          <a:off x="0" y="0"/>
          <a:ext cx="0" cy="0"/>
          <a:chOff x="0" y="0"/>
          <a:chExt cx="0" cy="0"/>
        </a:xfrm>
      </p:grpSpPr>
      <p:pic>
        <p:nvPicPr>
          <p:cNvPr id="161" name="Google Shape;161;p8"/>
          <p:cNvPicPr preferRelativeResize="0"/>
          <p:nvPr/>
        </p:nvPicPr>
        <p:blipFill rotWithShape="1">
          <a:blip r:embed="rId3">
            <a:alphaModFix/>
          </a:blip>
          <a:srcRect b="31147" l="0" r="0" t="0"/>
          <a:stretch/>
        </p:blipFill>
        <p:spPr>
          <a:xfrm>
            <a:off x="0" y="661473"/>
            <a:ext cx="7906460" cy="3511686"/>
          </a:xfrm>
          <a:prstGeom prst="rect">
            <a:avLst/>
          </a:prstGeom>
          <a:noFill/>
          <a:ln>
            <a:noFill/>
          </a:ln>
        </p:spPr>
      </p:pic>
      <p:sp>
        <p:nvSpPr>
          <p:cNvPr id="162" name="Google Shape;162;p8"/>
          <p:cNvSpPr/>
          <p:nvPr/>
        </p:nvSpPr>
        <p:spPr>
          <a:xfrm>
            <a:off x="431801" y="311578"/>
            <a:ext cx="5521527" cy="9694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100">
                <a:solidFill>
                  <a:schemeClr val="dk2"/>
                </a:solidFill>
                <a:latin typeface="Arial"/>
                <a:ea typeface="Arial"/>
                <a:cs typeface="Arial"/>
                <a:sym typeface="Arial"/>
              </a:rPr>
              <a:t>Top 10 DOI referrals from websites in 2015</a:t>
            </a:r>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163" name="Google Shape;163;p8"/>
          <p:cNvSpPr/>
          <p:nvPr/>
        </p:nvSpPr>
        <p:spPr>
          <a:xfrm>
            <a:off x="431801" y="4219414"/>
            <a:ext cx="6459166" cy="255454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AutoNum type="arabicPeriod"/>
            </a:pPr>
            <a:r>
              <a:rPr lang="en-GB" sz="1600">
                <a:solidFill>
                  <a:schemeClr val="dk1"/>
                </a:solidFill>
                <a:latin typeface="Arial"/>
                <a:ea typeface="Arial"/>
                <a:cs typeface="Arial"/>
                <a:sym typeface="Arial"/>
              </a:rPr>
              <a:t>webofknowledge.com</a:t>
            </a:r>
            <a:endParaRPr sz="16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600"/>
              <a:buFont typeface="Arial"/>
              <a:buAutoNum type="arabicPeriod"/>
            </a:pPr>
            <a:r>
              <a:rPr lang="en-GB" sz="1600">
                <a:solidFill>
                  <a:schemeClr val="dk1"/>
                </a:solidFill>
                <a:latin typeface="Arial"/>
                <a:ea typeface="Arial"/>
                <a:cs typeface="Arial"/>
                <a:sym typeface="Arial"/>
              </a:rPr>
              <a:t>baidu.com</a:t>
            </a:r>
            <a:endParaRPr/>
          </a:p>
          <a:p>
            <a:pPr indent="-342900" lvl="0" marL="342900" marR="0" rtl="0" algn="l">
              <a:spcBef>
                <a:spcPts val="0"/>
              </a:spcBef>
              <a:spcAft>
                <a:spcPts val="0"/>
              </a:spcAft>
              <a:buClr>
                <a:schemeClr val="dk1"/>
              </a:buClr>
              <a:buSzPts val="1600"/>
              <a:buFont typeface="Arial"/>
              <a:buAutoNum type="arabicPeriod"/>
            </a:pPr>
            <a:r>
              <a:rPr lang="en-GB" sz="1600">
                <a:solidFill>
                  <a:schemeClr val="dk1"/>
                </a:solidFill>
                <a:latin typeface="Arial"/>
                <a:ea typeface="Arial"/>
                <a:cs typeface="Arial"/>
                <a:sym typeface="Arial"/>
              </a:rPr>
              <a:t>serialssolutions.com</a:t>
            </a:r>
            <a:endParaRPr/>
          </a:p>
          <a:p>
            <a:pPr indent="-342900" lvl="0" marL="342900" marR="0" rtl="0" algn="l">
              <a:spcBef>
                <a:spcPts val="0"/>
              </a:spcBef>
              <a:spcAft>
                <a:spcPts val="0"/>
              </a:spcAft>
              <a:buClr>
                <a:schemeClr val="dk1"/>
              </a:buClr>
              <a:buSzPts val="1600"/>
              <a:buFont typeface="Arial"/>
              <a:buAutoNum type="arabicPeriod"/>
            </a:pPr>
            <a:r>
              <a:rPr lang="en-GB" sz="1600">
                <a:solidFill>
                  <a:schemeClr val="dk1"/>
                </a:solidFill>
                <a:latin typeface="Arial"/>
                <a:ea typeface="Arial"/>
                <a:cs typeface="Arial"/>
                <a:sym typeface="Arial"/>
              </a:rPr>
              <a:t>scopus.com</a:t>
            </a:r>
            <a:endParaRPr/>
          </a:p>
          <a:p>
            <a:pPr indent="-342900" lvl="0" marL="342900" marR="0" rtl="0" algn="l">
              <a:spcBef>
                <a:spcPts val="0"/>
              </a:spcBef>
              <a:spcAft>
                <a:spcPts val="0"/>
              </a:spcAft>
              <a:buClr>
                <a:schemeClr val="dk1"/>
              </a:buClr>
              <a:buSzPts val="1600"/>
              <a:buFont typeface="Arial"/>
              <a:buAutoNum type="arabicPeriod"/>
            </a:pPr>
            <a:r>
              <a:rPr lang="en-GB" sz="1600">
                <a:solidFill>
                  <a:schemeClr val="dk1"/>
                </a:solidFill>
                <a:latin typeface="Arial"/>
                <a:ea typeface="Arial"/>
                <a:cs typeface="Arial"/>
                <a:sym typeface="Arial"/>
              </a:rPr>
              <a:t>exlibrisgroup.com</a:t>
            </a:r>
            <a:endParaRPr/>
          </a:p>
          <a:p>
            <a:pPr indent="-342900" lvl="0" marL="342900" marR="0" rtl="0" algn="l">
              <a:spcBef>
                <a:spcPts val="0"/>
              </a:spcBef>
              <a:spcAft>
                <a:spcPts val="0"/>
              </a:spcAft>
              <a:buClr>
                <a:schemeClr val="dk1"/>
              </a:buClr>
              <a:buSzPts val="1600"/>
              <a:buFont typeface="Arial"/>
              <a:buAutoNum type="arabicPeriod"/>
            </a:pPr>
            <a:r>
              <a:rPr lang="en-GB" sz="1600">
                <a:solidFill>
                  <a:schemeClr val="dk1"/>
                </a:solidFill>
                <a:latin typeface="Arial"/>
                <a:ea typeface="Arial"/>
                <a:cs typeface="Arial"/>
                <a:sym typeface="Arial"/>
              </a:rPr>
              <a:t>wikipedia.org</a:t>
            </a:r>
            <a:endParaRPr/>
          </a:p>
          <a:p>
            <a:pPr indent="-342900" lvl="0" marL="342900" marR="0" rtl="0" algn="l">
              <a:spcBef>
                <a:spcPts val="0"/>
              </a:spcBef>
              <a:spcAft>
                <a:spcPts val="0"/>
              </a:spcAft>
              <a:buClr>
                <a:schemeClr val="dk1"/>
              </a:buClr>
              <a:buSzPts val="1600"/>
              <a:buFont typeface="Arial"/>
              <a:buAutoNum type="arabicPeriod"/>
            </a:pPr>
            <a:r>
              <a:rPr lang="en-GB" sz="1600">
                <a:solidFill>
                  <a:schemeClr val="dk1"/>
                </a:solidFill>
                <a:latin typeface="Arial"/>
                <a:ea typeface="Arial"/>
                <a:cs typeface="Arial"/>
                <a:sym typeface="Arial"/>
              </a:rPr>
              <a:t>google.com</a:t>
            </a:r>
            <a:endParaRPr/>
          </a:p>
          <a:p>
            <a:pPr indent="-342900" lvl="0" marL="342900" marR="0" rtl="0" algn="l">
              <a:spcBef>
                <a:spcPts val="0"/>
              </a:spcBef>
              <a:spcAft>
                <a:spcPts val="0"/>
              </a:spcAft>
              <a:buClr>
                <a:schemeClr val="dk1"/>
              </a:buClr>
              <a:buSzPts val="1600"/>
              <a:buFont typeface="Arial"/>
              <a:buAutoNum type="arabicPeriod"/>
            </a:pPr>
            <a:r>
              <a:rPr lang="en-GB" sz="1600">
                <a:solidFill>
                  <a:schemeClr val="dk1"/>
                </a:solidFill>
                <a:latin typeface="Arial"/>
                <a:ea typeface="Arial"/>
                <a:cs typeface="Arial"/>
                <a:sym typeface="Arial"/>
              </a:rPr>
              <a:t>uni-trier.de</a:t>
            </a:r>
            <a:endParaRPr/>
          </a:p>
          <a:p>
            <a:pPr indent="-342900" lvl="0" marL="342900" marR="0" rtl="0" algn="l">
              <a:spcBef>
                <a:spcPts val="0"/>
              </a:spcBef>
              <a:spcAft>
                <a:spcPts val="0"/>
              </a:spcAft>
              <a:buClr>
                <a:schemeClr val="dk1"/>
              </a:buClr>
              <a:buSzPts val="1600"/>
              <a:buFont typeface="Arial"/>
              <a:buAutoNum type="arabicPeriod"/>
            </a:pPr>
            <a:r>
              <a:rPr lang="en-GB" sz="1600">
                <a:solidFill>
                  <a:schemeClr val="dk1"/>
                </a:solidFill>
                <a:latin typeface="Arial"/>
                <a:ea typeface="Arial"/>
                <a:cs typeface="Arial"/>
                <a:sym typeface="Arial"/>
              </a:rPr>
              <a:t>ebsco.com</a:t>
            </a:r>
            <a:endParaRPr/>
          </a:p>
          <a:p>
            <a:pPr indent="-342900" lvl="0" marL="342900" marR="0" rtl="0" algn="l">
              <a:spcBef>
                <a:spcPts val="0"/>
              </a:spcBef>
              <a:spcAft>
                <a:spcPts val="0"/>
              </a:spcAft>
              <a:buClr>
                <a:schemeClr val="dk1"/>
              </a:buClr>
              <a:buSzPts val="1600"/>
              <a:buFont typeface="Arial"/>
              <a:buAutoNum type="arabicPeriod"/>
            </a:pPr>
            <a:r>
              <a:rPr lang="en-GB" sz="1600">
                <a:solidFill>
                  <a:schemeClr val="dk1"/>
                </a:solidFill>
                <a:latin typeface="Arial"/>
                <a:ea typeface="Arial"/>
                <a:cs typeface="Arial"/>
                <a:sym typeface="Arial"/>
              </a:rPr>
              <a:t>google.co.uk</a:t>
            </a:r>
            <a:endParaRPr sz="1600">
              <a:solidFill>
                <a:schemeClr val="dk1"/>
              </a:solidFill>
              <a:latin typeface="Arial"/>
              <a:ea typeface="Arial"/>
              <a:cs typeface="Arial"/>
              <a:sym typeface="Arial"/>
            </a:endParaRPr>
          </a:p>
        </p:txBody>
      </p:sp>
      <p:sp>
        <p:nvSpPr>
          <p:cNvPr id="164" name="Google Shape;164;p8"/>
          <p:cNvSpPr/>
          <p:nvPr/>
        </p:nvSpPr>
        <p:spPr>
          <a:xfrm>
            <a:off x="3192564" y="4312319"/>
            <a:ext cx="5181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dk1"/>
                </a:solidFill>
                <a:latin typeface="Arial"/>
                <a:ea typeface="Arial"/>
                <a:cs typeface="Arial"/>
                <a:sym typeface="Arial"/>
                <a:hlinkClick r:id="rId4"/>
              </a:rPr>
              <a:t>https://www.crossref.org/blog/where-do-doi-clicks-come-from/</a:t>
            </a:r>
            <a:endParaRPr sz="1800">
              <a:solidFill>
                <a:schemeClr val="dk1"/>
              </a:solidFill>
              <a:latin typeface="Arial"/>
              <a:ea typeface="Arial"/>
              <a:cs typeface="Arial"/>
              <a:sym typeface="Arial"/>
            </a:endParaRPr>
          </a:p>
        </p:txBody>
      </p:sp>
      <p:sp>
        <p:nvSpPr>
          <p:cNvPr id="165" name="Google Shape;165;p8"/>
          <p:cNvSpPr txBox="1"/>
          <p:nvPr/>
        </p:nvSpPr>
        <p:spPr>
          <a:xfrm>
            <a:off x="3192575" y="5097825"/>
            <a:ext cx="5841600" cy="1676100"/>
          </a:xfrm>
          <a:prstGeom prst="rect">
            <a:avLst/>
          </a:prstGeom>
          <a:noFill/>
          <a:ln>
            <a:noFill/>
          </a:ln>
        </p:spPr>
        <p:txBody>
          <a:bodyPr anchorCtr="0" anchor="t" bIns="91425" lIns="91425" spcFirstLastPara="1" rIns="91425" wrap="square" tIns="91425">
            <a:noAutofit/>
          </a:bodyPr>
          <a:lstStyle/>
          <a:p>
            <a:pPr indent="0" lvl="0" marL="0" rtl="0" algn="l">
              <a:lnSpc>
                <a:spcPct val="117300"/>
              </a:lnSpc>
              <a:spcBef>
                <a:spcPts val="0"/>
              </a:spcBef>
              <a:spcAft>
                <a:spcPts val="0"/>
              </a:spcAft>
              <a:buNone/>
            </a:pPr>
            <a:r>
              <a:rPr lang="en-GB" sz="1800">
                <a:solidFill>
                  <a:srgbClr val="222222"/>
                </a:solidFill>
                <a:highlight>
                  <a:srgbClr val="FFFFFF"/>
                </a:highlight>
              </a:rPr>
              <a:t>Wikipedia shapes language in science papers </a:t>
            </a:r>
            <a:endParaRPr sz="1800">
              <a:solidFill>
                <a:srgbClr val="222222"/>
              </a:solidFill>
              <a:highlight>
                <a:srgbClr val="FFFFFF"/>
              </a:highlight>
            </a:endParaRPr>
          </a:p>
          <a:p>
            <a:pPr indent="0" lvl="0" marL="0" rtl="0" algn="l">
              <a:lnSpc>
                <a:spcPct val="117300"/>
              </a:lnSpc>
              <a:spcBef>
                <a:spcPts val="800"/>
              </a:spcBef>
              <a:spcAft>
                <a:spcPts val="0"/>
              </a:spcAft>
              <a:buNone/>
            </a:pPr>
            <a:r>
              <a:rPr lang="en-GB" sz="1800" u="sng">
                <a:solidFill>
                  <a:schemeClr val="hlink"/>
                </a:solidFill>
                <a:highlight>
                  <a:srgbClr val="FFFFFF"/>
                </a:highlight>
                <a:hlinkClick r:id="rId5"/>
              </a:rPr>
              <a:t>https://www.doi.org/10.1038/nature.2017.22656</a:t>
            </a:r>
            <a:r>
              <a:rPr lang="en-GB" sz="1800">
                <a:solidFill>
                  <a:srgbClr val="222222"/>
                </a:solidFill>
                <a:highlight>
                  <a:srgbClr val="FFFFFF"/>
                </a:highlight>
              </a:rPr>
              <a:t> </a:t>
            </a:r>
            <a:endParaRPr sz="1800">
              <a:solidFill>
                <a:srgbClr val="222222"/>
              </a:solidFill>
              <a:highlight>
                <a:srgbClr val="FFFFFF"/>
              </a:highlight>
            </a:endParaRPr>
          </a:p>
          <a:p>
            <a:pPr indent="0" lvl="0" marL="0" rtl="0" algn="l">
              <a:lnSpc>
                <a:spcPct val="117300"/>
              </a:lnSpc>
              <a:spcBef>
                <a:spcPts val="800"/>
              </a:spcBef>
              <a:spcAft>
                <a:spcPts val="0"/>
              </a:spcAft>
              <a:buNone/>
            </a:pPr>
            <a:r>
              <a:rPr lang="en-GB" sz="1800">
                <a:solidFill>
                  <a:srgbClr val="222222"/>
                </a:solidFill>
                <a:highlight>
                  <a:srgbClr val="FFFFFF"/>
                </a:highlight>
              </a:rPr>
              <a:t>SSRN preprint (2017) Thompson et al</a:t>
            </a:r>
            <a:endParaRPr sz="1800">
              <a:solidFill>
                <a:srgbClr val="222222"/>
              </a:solidFill>
              <a:highlight>
                <a:srgbClr val="FFFFFF"/>
              </a:highlight>
            </a:endParaRPr>
          </a:p>
          <a:p>
            <a:pPr indent="0" lvl="0" marL="0" rtl="0" algn="l">
              <a:lnSpc>
                <a:spcPct val="117300"/>
              </a:lnSpc>
              <a:spcBef>
                <a:spcPts val="800"/>
              </a:spcBef>
              <a:spcAft>
                <a:spcPts val="0"/>
              </a:spcAft>
              <a:buNone/>
            </a:pPr>
            <a:r>
              <a:rPr lang="en-GB" sz="1800">
                <a:solidFill>
                  <a:srgbClr val="222222"/>
                </a:solidFill>
                <a:highlight>
                  <a:srgbClr val="FFFFFF"/>
                </a:highlight>
              </a:rPr>
              <a:t>“Academia is fighting Wikipedia”</a:t>
            </a:r>
            <a:r>
              <a:rPr lang="en-GB" sz="1800">
                <a:solidFill>
                  <a:srgbClr val="333333"/>
                </a:solidFill>
                <a:highlight>
                  <a:srgbClr val="FFFFFF"/>
                </a:highlight>
              </a:rPr>
              <a:t>”</a:t>
            </a:r>
            <a:endParaRPr sz="1800">
              <a:solidFill>
                <a:srgbClr val="222222"/>
              </a:solidFill>
              <a:highlight>
                <a:srgbClr val="FFFFFF"/>
              </a:highlight>
            </a:endParaRPr>
          </a:p>
          <a:p>
            <a:pPr indent="0" lvl="0" marL="0" rtl="0" algn="l">
              <a:lnSpc>
                <a:spcPct val="115000"/>
              </a:lnSpc>
              <a:spcBef>
                <a:spcPts val="800"/>
              </a:spcBef>
              <a:spcAft>
                <a:spcPts val="0"/>
              </a:spcAft>
              <a:buNone/>
            </a:pPr>
            <a:r>
              <a:t/>
            </a:r>
            <a:endParaRPr sz="11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9"/>
          <p:cNvSpPr txBox="1"/>
          <p:nvPr>
            <p:ph type="title"/>
          </p:nvPr>
        </p:nvSpPr>
        <p:spPr>
          <a:xfrm>
            <a:off x="431801" y="1978027"/>
            <a:ext cx="8277225" cy="57626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Links from Wikipedia to Leeds Research</a:t>
            </a:r>
            <a:endParaRPr/>
          </a:p>
        </p:txBody>
      </p:sp>
      <p:sp>
        <p:nvSpPr>
          <p:cNvPr id="171" name="Google Shape;171;p9"/>
          <p:cNvSpPr txBox="1"/>
          <p:nvPr>
            <p:ph idx="1" type="body"/>
          </p:nvPr>
        </p:nvSpPr>
        <p:spPr>
          <a:xfrm>
            <a:off x="431801" y="2698750"/>
            <a:ext cx="4824276" cy="2719556"/>
          </a:xfrm>
          <a:prstGeom prst="rect">
            <a:avLst/>
          </a:prstGeom>
          <a:noFill/>
          <a:ln>
            <a:noFill/>
          </a:ln>
        </p:spPr>
        <p:txBody>
          <a:bodyPr anchorCtr="0" anchor="t" bIns="0" lIns="0" spcFirstLastPara="1" rIns="0" wrap="square" tIns="0">
            <a:noAutofit/>
          </a:bodyPr>
          <a:lstStyle/>
          <a:p>
            <a:pPr indent="-133350" lvl="0" marL="133350" rtl="0" algn="l">
              <a:spcBef>
                <a:spcPts val="0"/>
              </a:spcBef>
              <a:spcAft>
                <a:spcPts val="0"/>
              </a:spcAft>
              <a:buClr>
                <a:schemeClr val="dk1"/>
              </a:buClr>
              <a:buSzPts val="1800"/>
              <a:buChar char="•"/>
            </a:pPr>
            <a:r>
              <a:rPr lang="en-GB"/>
              <a:t>Over 1500 DOIs cited across Wikipedia (April 2019)</a:t>
            </a:r>
            <a:endParaRPr/>
          </a:p>
          <a:p>
            <a:pPr indent="-129779" lvl="1" marL="398860" rtl="0" algn="l">
              <a:spcBef>
                <a:spcPts val="300"/>
              </a:spcBef>
              <a:spcAft>
                <a:spcPts val="0"/>
              </a:spcAft>
              <a:buClr>
                <a:schemeClr val="dk1"/>
              </a:buClr>
              <a:buSzPts val="1500"/>
              <a:buChar char="–"/>
            </a:pPr>
            <a:r>
              <a:rPr lang="en-GB"/>
              <a:t> only around 50% open access</a:t>
            </a:r>
            <a:endParaRPr/>
          </a:p>
          <a:p>
            <a:pPr indent="-129779" lvl="1" marL="398860" rtl="0" algn="l">
              <a:spcBef>
                <a:spcPts val="300"/>
              </a:spcBef>
              <a:spcAft>
                <a:spcPts val="0"/>
              </a:spcAft>
              <a:buClr>
                <a:schemeClr val="dk1"/>
              </a:buClr>
              <a:buSzPts val="1500"/>
              <a:buChar char="–"/>
            </a:pPr>
            <a:r>
              <a:rPr lang="en-GB"/>
              <a:t> data via Altmetric.com and Unpaywall</a:t>
            </a:r>
            <a:endParaRPr/>
          </a:p>
          <a:p>
            <a:pPr indent="-133350" lvl="0" marL="133350" rtl="0" algn="l">
              <a:spcBef>
                <a:spcPts val="360"/>
              </a:spcBef>
              <a:spcAft>
                <a:spcPts val="0"/>
              </a:spcAft>
              <a:buClr>
                <a:schemeClr val="dk1"/>
              </a:buClr>
              <a:buSzPts val="1800"/>
              <a:buChar char="•"/>
            </a:pPr>
            <a:r>
              <a:rPr lang="en-GB"/>
              <a:t>527 links to White Rose Research Online (</a:t>
            </a:r>
            <a:r>
              <a:rPr lang="en-GB" u="sng">
                <a:solidFill>
                  <a:schemeClr val="hlink"/>
                </a:solidFill>
                <a:hlinkClick r:id="rId3"/>
              </a:rPr>
              <a:t>insource search results</a:t>
            </a:r>
            <a:r>
              <a:rPr lang="en-GB"/>
              <a:t>) (16/10/19, up from 93 on 18/10/17)</a:t>
            </a:r>
            <a:endParaRPr/>
          </a:p>
          <a:p>
            <a:pPr indent="-133350" lvl="0" marL="133350" rtl="0" algn="l">
              <a:spcBef>
                <a:spcPts val="360"/>
              </a:spcBef>
              <a:spcAft>
                <a:spcPts val="0"/>
              </a:spcAft>
              <a:buClr>
                <a:schemeClr val="dk1"/>
              </a:buClr>
              <a:buSzPts val="1800"/>
              <a:buChar char="•"/>
            </a:pPr>
            <a:r>
              <a:rPr lang="en-GB"/>
              <a:t>262 links to White Rose Etheses Online (</a:t>
            </a:r>
            <a:r>
              <a:rPr lang="en-GB" u="sng">
                <a:solidFill>
                  <a:schemeClr val="hlink"/>
                </a:solidFill>
                <a:hlinkClick r:id="rId4"/>
              </a:rPr>
              <a:t>insource search results</a:t>
            </a:r>
            <a:r>
              <a:rPr lang="en-GB"/>
              <a:t>)</a:t>
            </a:r>
            <a:endParaRPr/>
          </a:p>
          <a:p>
            <a:pPr indent="-133350" lvl="0" marL="133350" rtl="0" algn="l">
              <a:spcBef>
                <a:spcPts val="360"/>
              </a:spcBef>
              <a:spcAft>
                <a:spcPts val="0"/>
              </a:spcAft>
              <a:buClr>
                <a:schemeClr val="dk1"/>
              </a:buClr>
              <a:buSzPts val="1800"/>
              <a:buChar char="•"/>
            </a:pPr>
            <a:r>
              <a:rPr lang="en-GB"/>
              <a:t>Significant referrer to both WRRO and WREO</a:t>
            </a:r>
            <a:endParaRPr/>
          </a:p>
          <a:p>
            <a:pPr indent="-19050" lvl="0" marL="133350" rtl="0" algn="l">
              <a:spcBef>
                <a:spcPts val="360"/>
              </a:spcBef>
              <a:spcAft>
                <a:spcPts val="0"/>
              </a:spcAft>
              <a:buClr>
                <a:schemeClr val="dk1"/>
              </a:buClr>
              <a:buSzPts val="1800"/>
              <a:buNone/>
            </a:pPr>
            <a:r>
              <a:t/>
            </a:r>
            <a:endParaRPr/>
          </a:p>
          <a:p>
            <a:pPr indent="-19050" lvl="0" marL="133350" rtl="0" algn="l">
              <a:spcBef>
                <a:spcPts val="360"/>
              </a:spcBef>
              <a:spcAft>
                <a:spcPts val="0"/>
              </a:spcAft>
              <a:buClr>
                <a:schemeClr val="dk1"/>
              </a:buClr>
              <a:buSzPts val="1800"/>
              <a:buNone/>
            </a:pPr>
            <a:r>
              <a:t/>
            </a:r>
            <a:endParaRPr/>
          </a:p>
        </p:txBody>
      </p:sp>
      <p:pic>
        <p:nvPicPr>
          <p:cNvPr id="172" name="Google Shape;172;p9"/>
          <p:cNvPicPr preferRelativeResize="0"/>
          <p:nvPr/>
        </p:nvPicPr>
        <p:blipFill rotWithShape="1">
          <a:blip r:embed="rId5">
            <a:alphaModFix/>
          </a:blip>
          <a:srcRect b="0" l="0" r="0" t="0"/>
          <a:stretch/>
        </p:blipFill>
        <p:spPr>
          <a:xfrm>
            <a:off x="5580112" y="2634340"/>
            <a:ext cx="2963828" cy="3811398"/>
          </a:xfrm>
          <a:prstGeom prst="rect">
            <a:avLst/>
          </a:prstGeom>
          <a:noFill/>
          <a:ln cap="flat" cmpd="sng" w="9525">
            <a:solidFill>
              <a:schemeClr val="accent1"/>
            </a:solidFill>
            <a:prstDash val="solid"/>
            <a:round/>
            <a:headEnd len="sm" w="sm" type="none"/>
            <a:tailEnd len="sm" w="sm" type="none"/>
          </a:ln>
        </p:spPr>
      </p:pic>
      <p:sp>
        <p:nvSpPr>
          <p:cNvPr id="173" name="Google Shape;173;p9"/>
          <p:cNvSpPr/>
          <p:nvPr/>
        </p:nvSpPr>
        <p:spPr>
          <a:xfrm>
            <a:off x="431801" y="5632714"/>
            <a:ext cx="457200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u="sng">
                <a:solidFill>
                  <a:srgbClr val="111111"/>
                </a:solidFill>
                <a:latin typeface="Arial"/>
                <a:ea typeface="Arial"/>
                <a:cs typeface="Arial"/>
                <a:sym typeface="Arial"/>
                <a:hlinkClick r:id="rId6"/>
              </a:rPr>
              <a:t>Open in order to…contribute to the global digital commons: University collections and Wikimedia</a:t>
            </a:r>
            <a:endParaRPr sz="1400">
              <a:solidFill>
                <a:srgbClr val="111111"/>
              </a:solidFill>
              <a:latin typeface="Arial"/>
              <a:ea typeface="Arial"/>
              <a:cs typeface="Arial"/>
              <a:sym typeface="Arial"/>
            </a:endParaRPr>
          </a:p>
          <a:p>
            <a:pPr indent="0" lvl="0" marL="0" marR="0" rtl="0" algn="l">
              <a:spcBef>
                <a:spcPts val="0"/>
              </a:spcBef>
              <a:spcAft>
                <a:spcPts val="0"/>
              </a:spcAft>
              <a:buNone/>
            </a:pPr>
            <a:r>
              <a:rPr lang="en-GB" sz="1400">
                <a:solidFill>
                  <a:srgbClr val="111111"/>
                </a:solidFill>
                <a:latin typeface="Arial"/>
                <a:ea typeface="Arial"/>
                <a:cs typeface="Arial"/>
                <a:sym typeface="Arial"/>
              </a:rPr>
              <a:t>(Leeds Library blog, 18/10/17)</a:t>
            </a:r>
            <a:endParaRPr b="0" i="0" sz="1400">
              <a:solidFill>
                <a:srgbClr val="11111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be_inspired_purple">
  <a:themeElements>
    <a:clrScheme name="UoL Design 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_inspired_purple">
  <a:themeElements>
    <a:clrScheme name="UoL Design 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e_inspired_blue">
  <a:themeElements>
    <a:clrScheme name="UoL Design 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2012-07-27T01:16:44Z</dcterms:created>
  <dc:creator>Nick Sheppard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0x010100C2B2A55DB9B49D4B89A1FC1A6A54A4BD</vt:lpwstr>
  </property>
  <property fmtid="{D5CDD505-2E9C-101B-9397-08002B2CF9AE}" pid="3" name="_dlc_DocIdItemGuid">
    <vt:lpwstr>bb17b3ef-62b3-4ae2-ab0b-22ad5eb6bbe6</vt:lpwstr>
  </property>
</Properties>
</file>