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Exo 2" panose="020B0604020202020204" charset="0"/>
      <p:regular r:id="rId14"/>
      <p:bold r:id="rId15"/>
      <p:italic r:id="rId16"/>
      <p:boldItalic r:id="rId17"/>
    </p:embeddedFont>
    <p:embeddedFont>
      <p:font typeface="Exo 2 Light" panose="020B0604020202020204" charset="0"/>
      <p:regular r:id="rId18"/>
      <p:bold r:id="rId19"/>
      <p:italic r:id="rId20"/>
      <p:boldItalic r:id="rId21"/>
    </p:embeddedFont>
    <p:embeddedFont>
      <p:font typeface="Fira Sans Extra Condensed Medium" panose="020B0604020202020204" charset="0"/>
      <p:regular r:id="rId22"/>
      <p:bold r:id="rId23"/>
      <p:italic r:id="rId24"/>
      <p:boldItalic r:id="rId25"/>
    </p:embeddedFont>
    <p:embeddedFont>
      <p:font typeface="Roboto Condensed" panose="020B0604020202020204" charset="0"/>
      <p:regular r:id="rId26"/>
      <p:bold r:id="rId27"/>
      <p:italic r:id="rId28"/>
      <p:boldItalic r:id="rId29"/>
    </p:embeddedFont>
    <p:embeddedFont>
      <p:font typeface="Roboto Condensed Light" panose="020B0604020202020204" charset="0"/>
      <p:regular r:id="rId30"/>
      <p:bold r:id="rId31"/>
      <p:italic r:id="rId32"/>
      <p:boldItalic r:id="rId33"/>
    </p:embeddedFont>
    <p:embeddedFont>
      <p:font typeface="Squada One" panose="020B0604020202020204" charset="0"/>
      <p:regular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60a77bf7c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60a77bf7c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60b2363a4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60b2363a4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5465e7bc0b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5465e7bc0b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60a7821b6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60a7821b6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19515fe0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19515fe0b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60b0c2c9c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60b0c2c9c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41abfbaf28_3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41abfbaf28_3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419515fe0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419515fe0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bit.ly/2Tynxth" TargetMode="External"/><Relationship Id="rId7" Type="http://schemas.openxmlformats.org/officeDocument/2006/relationships/image" Target="../media/image3.jp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g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35981" y="1393699"/>
            <a:ext cx="68868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70681" y="2933522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3">
  <p:cSld name="CUSTOM_2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1"/>
          <p:cNvSpPr txBox="1">
            <a:spLocks noGrp="1"/>
          </p:cNvSpPr>
          <p:nvPr>
            <p:ph type="ctrTitle"/>
          </p:nvPr>
        </p:nvSpPr>
        <p:spPr>
          <a:xfrm flipH="1">
            <a:off x="275454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7094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1"/>
          <p:cNvSpPr txBox="1">
            <a:spLocks noGrp="1"/>
          </p:cNvSpPr>
          <p:nvPr>
            <p:ph type="subTitle" idx="1"/>
          </p:nvPr>
        </p:nvSpPr>
        <p:spPr>
          <a:xfrm>
            <a:off x="372534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1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15" name="Google Shape;11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2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1" name="Google Shape;121;p12"/>
          <p:cNvSpPr txBox="1">
            <a:spLocks noGrp="1"/>
          </p:cNvSpPr>
          <p:nvPr>
            <p:ph type="ctrTitle" idx="2"/>
          </p:nvPr>
        </p:nvSpPr>
        <p:spPr>
          <a:xfrm>
            <a:off x="464478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2"/>
          <p:cNvSpPr txBox="1">
            <a:spLocks noGrp="1"/>
          </p:cNvSpPr>
          <p:nvPr>
            <p:ph type="subTitle" idx="1"/>
          </p:nvPr>
        </p:nvSpPr>
        <p:spPr>
          <a:xfrm>
            <a:off x="616128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ctrTitle" idx="3"/>
          </p:nvPr>
        </p:nvSpPr>
        <p:spPr>
          <a:xfrm>
            <a:off x="2077426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subTitle" idx="4"/>
          </p:nvPr>
        </p:nvSpPr>
        <p:spPr>
          <a:xfrm>
            <a:off x="2229076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ctrTitle" idx="5"/>
          </p:nvPr>
        </p:nvSpPr>
        <p:spPr>
          <a:xfrm>
            <a:off x="3690375" y="18065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subTitle" idx="6"/>
          </p:nvPr>
        </p:nvSpPr>
        <p:spPr>
          <a:xfrm>
            <a:off x="3842025" y="2100749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ctrTitle" idx="7"/>
          </p:nvPr>
        </p:nvSpPr>
        <p:spPr>
          <a:xfrm>
            <a:off x="3707117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2"/>
          <p:cNvSpPr txBox="1">
            <a:spLocks noGrp="1"/>
          </p:cNvSpPr>
          <p:nvPr>
            <p:ph type="subTitle" idx="8"/>
          </p:nvPr>
        </p:nvSpPr>
        <p:spPr>
          <a:xfrm>
            <a:off x="3858772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9" name="Google Shape;129;p12"/>
          <p:cNvSpPr txBox="1">
            <a:spLocks noGrp="1"/>
          </p:cNvSpPr>
          <p:nvPr>
            <p:ph type="ctrTitle" idx="9"/>
          </p:nvPr>
        </p:nvSpPr>
        <p:spPr>
          <a:xfrm>
            <a:off x="5343519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ubTitle" idx="13"/>
          </p:nvPr>
        </p:nvSpPr>
        <p:spPr>
          <a:xfrm>
            <a:off x="5500261" y="3890201"/>
            <a:ext cx="1477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ctrTitle" idx="14"/>
          </p:nvPr>
        </p:nvSpPr>
        <p:spPr>
          <a:xfrm>
            <a:off x="6979921" y="3549862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12"/>
          <p:cNvSpPr txBox="1">
            <a:spLocks noGrp="1"/>
          </p:cNvSpPr>
          <p:nvPr>
            <p:ph type="subTitle" idx="15"/>
          </p:nvPr>
        </p:nvSpPr>
        <p:spPr>
          <a:xfrm>
            <a:off x="7141750" y="3890201"/>
            <a:ext cx="14568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33" name="Google Shape;133;p12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34" name="Google Shape;13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2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0" name="Google Shape;140;p13"/>
          <p:cNvSpPr txBox="1">
            <a:spLocks noGrp="1"/>
          </p:cNvSpPr>
          <p:nvPr>
            <p:ph type="ctrTitle" idx="2"/>
          </p:nvPr>
        </p:nvSpPr>
        <p:spPr>
          <a:xfrm>
            <a:off x="1741950" y="2846700"/>
            <a:ext cx="1257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subTitle" idx="1"/>
          </p:nvPr>
        </p:nvSpPr>
        <p:spPr>
          <a:xfrm>
            <a:off x="1741950" y="1650025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ctrTitle" idx="3"/>
          </p:nvPr>
        </p:nvSpPr>
        <p:spPr>
          <a:xfrm>
            <a:off x="5633751" y="3635300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4"/>
          </p:nvPr>
        </p:nvSpPr>
        <p:spPr>
          <a:xfrm>
            <a:off x="5256958" y="2440056"/>
            <a:ext cx="21573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45" name="Google Shape;14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CUSTOM_1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14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52" name="Google Shape;15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4">
  <p:cSld name="CUSTOM_2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 txBox="1">
            <a:spLocks noGrp="1"/>
          </p:cNvSpPr>
          <p:nvPr>
            <p:ph type="ctrTitle"/>
          </p:nvPr>
        </p:nvSpPr>
        <p:spPr>
          <a:xfrm flipH="1">
            <a:off x="1180003" y="1347038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80003" y="1035213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1"/>
          </p:nvPr>
        </p:nvSpPr>
        <p:spPr>
          <a:xfrm>
            <a:off x="1180003" y="274298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5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CUSTOM_2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7" name="Google Shape;167;p16"/>
          <p:cNvSpPr txBox="1">
            <a:spLocks noGrp="1"/>
          </p:cNvSpPr>
          <p:nvPr>
            <p:ph type="ctrTitle" idx="2"/>
          </p:nvPr>
        </p:nvSpPr>
        <p:spPr>
          <a:xfrm>
            <a:off x="2285760" y="1652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1"/>
          </p:nvPr>
        </p:nvSpPr>
        <p:spPr>
          <a:xfrm>
            <a:off x="2285760" y="1946292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69" name="Google Shape;169;p16"/>
          <p:cNvSpPr txBox="1">
            <a:spLocks noGrp="1"/>
          </p:cNvSpPr>
          <p:nvPr>
            <p:ph type="ctrTitle" idx="3"/>
          </p:nvPr>
        </p:nvSpPr>
        <p:spPr>
          <a:xfrm>
            <a:off x="2285760" y="35705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16"/>
          <p:cNvSpPr txBox="1">
            <a:spLocks noGrp="1"/>
          </p:cNvSpPr>
          <p:nvPr>
            <p:ph type="subTitle" idx="4"/>
          </p:nvPr>
        </p:nvSpPr>
        <p:spPr>
          <a:xfrm>
            <a:off x="2285760" y="3864823"/>
            <a:ext cx="170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1" name="Google Shape;171;p16"/>
          <p:cNvSpPr txBox="1">
            <a:spLocks noGrp="1"/>
          </p:cNvSpPr>
          <p:nvPr>
            <p:ph type="ctrTitle" idx="5"/>
          </p:nvPr>
        </p:nvSpPr>
        <p:spPr>
          <a:xfrm>
            <a:off x="5047297" y="1652042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6"/>
          </p:nvPr>
        </p:nvSpPr>
        <p:spPr>
          <a:xfrm>
            <a:off x="5047299" y="1946292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7"/>
          </p:nvPr>
        </p:nvSpPr>
        <p:spPr>
          <a:xfrm>
            <a:off x="5047297" y="3570573"/>
            <a:ext cx="17931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8"/>
          </p:nvPr>
        </p:nvSpPr>
        <p:spPr>
          <a:xfrm>
            <a:off x="5047299" y="3864823"/>
            <a:ext cx="17931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75" name="Google Shape;175;p16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76" name="Google Shape;1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CUSTOM_29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>
            <a:spLocks noGrp="1"/>
          </p:cNvSpPr>
          <p:nvPr>
            <p:ph type="ctrTitle"/>
          </p:nvPr>
        </p:nvSpPr>
        <p:spPr>
          <a:xfrm flipH="1">
            <a:off x="1193529" y="1611150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rtl="0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>
            <a:endParaRPr/>
          </a:p>
        </p:txBody>
      </p:sp>
      <p:sp>
        <p:nvSpPr>
          <p:cNvPr id="182" name="Google Shape;182;p17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83" name="Google Shape;18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5">
  <p:cSld name="CUSTOM_3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 txBox="1">
            <a:spLocks noGrp="1"/>
          </p:cNvSpPr>
          <p:nvPr>
            <p:ph type="ctrTitle"/>
          </p:nvPr>
        </p:nvSpPr>
        <p:spPr>
          <a:xfrm flipH="1">
            <a:off x="2260329" y="219380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260329" y="188198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"/>
          </p:nvPr>
        </p:nvSpPr>
        <p:spPr>
          <a:xfrm>
            <a:off x="2260329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92" name="Google Shape;1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CUSTOM_15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8" name="Google Shape;198;p19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99" name="Google Shape;1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CUSTOM_15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385875" y="2098650"/>
            <a:ext cx="23724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 idx="2"/>
          </p:nvPr>
        </p:nvSpPr>
        <p:spPr>
          <a:xfrm>
            <a:off x="390296" y="2016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690446" y="656478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3" hasCustomPrompt="1"/>
          </p:nvPr>
        </p:nvSpPr>
        <p:spPr>
          <a:xfrm>
            <a:off x="2118448" y="54444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4" hasCustomPrompt="1"/>
          </p:nvPr>
        </p:nvSpPr>
        <p:spPr>
          <a:xfrm>
            <a:off x="2105406" y="151580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2105406" y="2487168"/>
            <a:ext cx="1107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5922008" y="2092638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 idx="7" hasCustomPrompt="1"/>
          </p:nvPr>
        </p:nvSpPr>
        <p:spPr>
          <a:xfrm>
            <a:off x="5922008" y="3112336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5922008" y="4132033"/>
            <a:ext cx="10722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390296" y="1167854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690446" y="162267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ctrTitle" idx="14"/>
          </p:nvPr>
        </p:nvSpPr>
        <p:spPr>
          <a:xfrm>
            <a:off x="390296" y="2141336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subTitle" idx="15"/>
          </p:nvPr>
        </p:nvSpPr>
        <p:spPr>
          <a:xfrm>
            <a:off x="690446" y="2596156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6811558" y="1775180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6811558" y="2230005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6811558" y="2799095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6811558" y="3253917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ctrTitle" idx="20"/>
          </p:nvPr>
        </p:nvSpPr>
        <p:spPr>
          <a:xfrm>
            <a:off x="6811558" y="3811353"/>
            <a:ext cx="1974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subTitle" idx="21"/>
          </p:nvPr>
        </p:nvSpPr>
        <p:spPr>
          <a:xfrm>
            <a:off x="6811558" y="4266173"/>
            <a:ext cx="16743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3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8" name="Google Shape;38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6">
  <p:cSld name="CUSTOM_3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ctrTitle"/>
          </p:nvPr>
        </p:nvSpPr>
        <p:spPr>
          <a:xfrm flipH="1">
            <a:off x="1698072" y="21784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3914472" y="18666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1"/>
          </p:nvPr>
        </p:nvSpPr>
        <p:spPr>
          <a:xfrm>
            <a:off x="2668872" y="347605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21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15" name="Google Shape;2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5">
  <p:cSld name="CUSTOM_15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2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22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22" name="Google Shape;2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3"/>
          <p:cNvSpPr txBox="1">
            <a:spLocks noGrp="1"/>
          </p:cNvSpPr>
          <p:nvPr>
            <p:ph type="ctrTitle"/>
          </p:nvPr>
        </p:nvSpPr>
        <p:spPr>
          <a:xfrm flipH="1">
            <a:off x="1974150" y="11610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23"/>
          <p:cNvSpPr txBox="1">
            <a:spLocks noGrp="1"/>
          </p:cNvSpPr>
          <p:nvPr>
            <p:ph type="subTitle" idx="1"/>
          </p:nvPr>
        </p:nvSpPr>
        <p:spPr>
          <a:xfrm>
            <a:off x="2152500" y="24948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3"/>
          <p:cNvSpPr txBox="1"/>
          <p:nvPr/>
        </p:nvSpPr>
        <p:spPr>
          <a:xfrm>
            <a:off x="625906" y="3722418"/>
            <a:ext cx="3830100" cy="17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Slidesgo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Flaticon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en" sz="1000" b="1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5"/>
              </a:rPr>
              <a:t>Freepik</a:t>
            </a:r>
            <a:r>
              <a:rPr lang="en" sz="10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10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 b="1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30" name="Google Shape;230;p23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31" name="Google Shape;23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4"/>
          <p:cNvSpPr txBox="1">
            <a:spLocks noGrp="1"/>
          </p:cNvSpPr>
          <p:nvPr>
            <p:ph type="body" idx="1"/>
          </p:nvPr>
        </p:nvSpPr>
        <p:spPr>
          <a:xfrm>
            <a:off x="642050" y="2134800"/>
            <a:ext cx="5308200" cy="14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4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8" name="Google Shape;238;p24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39" name="Google Shape;2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CUSTOM_33">
    <p:bg>
      <p:bgPr>
        <a:noFill/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45" name="Google Shape;245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1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ctrTitle"/>
          </p:nvPr>
        </p:nvSpPr>
        <p:spPr>
          <a:xfrm flipH="1">
            <a:off x="1147650" y="3085150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1475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5" name="Google Shape;45;p4"/>
          <p:cNvSpPr txBox="1">
            <a:spLocks noGrp="1"/>
          </p:cNvSpPr>
          <p:nvPr>
            <p:ph type="subTitle" idx="1"/>
          </p:nvPr>
        </p:nvSpPr>
        <p:spPr>
          <a:xfrm>
            <a:off x="1147575" y="4028959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ubtitle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"/>
          <p:cNvSpPr txBox="1">
            <a:spLocks noGrp="1"/>
          </p:cNvSpPr>
          <p:nvPr>
            <p:ph type="ctrTitle"/>
          </p:nvPr>
        </p:nvSpPr>
        <p:spPr>
          <a:xfrm>
            <a:off x="2638350" y="376498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2459550" y="2314225"/>
            <a:ext cx="42249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55" name="Google Shape;55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6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62" name="Google Shape;6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2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>
            <a:spLocks noGrp="1"/>
          </p:cNvSpPr>
          <p:nvPr>
            <p:ph type="ctrTitle"/>
          </p:nvPr>
        </p:nvSpPr>
        <p:spPr>
          <a:xfrm flipH="1">
            <a:off x="2747779" y="2635675"/>
            <a:ext cx="5195700" cy="19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500"/>
              <a:buNone/>
              <a:defRPr sz="6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4964179" y="2323850"/>
            <a:ext cx="29793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1"/>
          </p:nvPr>
        </p:nvSpPr>
        <p:spPr>
          <a:xfrm>
            <a:off x="3718579" y="4030481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71" name="Google Shape;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+ photo">
  <p:cSld name="CUSTOM_2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 txBox="1">
            <a:spLocks noGrp="1"/>
          </p:cNvSpPr>
          <p:nvPr>
            <p:ph type="ctrTitle"/>
          </p:nvPr>
        </p:nvSpPr>
        <p:spPr>
          <a:xfrm>
            <a:off x="1600733" y="985228"/>
            <a:ext cx="26736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  <a:defRPr sz="2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ubTitle" idx="1"/>
          </p:nvPr>
        </p:nvSpPr>
        <p:spPr>
          <a:xfrm>
            <a:off x="1179233" y="3058425"/>
            <a:ext cx="3095100" cy="17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ctrTitle" idx="2"/>
          </p:nvPr>
        </p:nvSpPr>
        <p:spPr>
          <a:xfrm>
            <a:off x="1932090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9" name="Google Shape;79;p8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80" name="Google Shape;8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">
  <p:cSld name="CUSTOM_2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 idx="2" hasCustomPrompt="1"/>
          </p:nvPr>
        </p:nvSpPr>
        <p:spPr>
          <a:xfrm>
            <a:off x="1086651" y="14751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 flipH="1">
            <a:off x="3481677" y="1666454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title" idx="3" hasCustomPrompt="1"/>
          </p:nvPr>
        </p:nvSpPr>
        <p:spPr>
          <a:xfrm>
            <a:off x="2298451" y="2475350"/>
            <a:ext cx="17637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4"/>
          </p:nvPr>
        </p:nvSpPr>
        <p:spPr>
          <a:xfrm flipH="1">
            <a:off x="4568051" y="2688425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title" idx="5" hasCustomPrompt="1"/>
          </p:nvPr>
        </p:nvSpPr>
        <p:spPr>
          <a:xfrm>
            <a:off x="3353176" y="3513625"/>
            <a:ext cx="1795200" cy="7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Fira Sans Extra Condensed Medium"/>
              <a:buNone/>
              <a:defRPr sz="60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9"/>
          <p:cNvSpPr txBox="1">
            <a:spLocks noGrp="1"/>
          </p:cNvSpPr>
          <p:nvPr>
            <p:ph type="subTitle" idx="6"/>
          </p:nvPr>
        </p:nvSpPr>
        <p:spPr>
          <a:xfrm flipH="1">
            <a:off x="5671490" y="3709941"/>
            <a:ext cx="3264900" cy="3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92" name="Google Shape;92;p9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93" name="Google Shape;9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CUSTOM_2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 txBox="1">
            <a:spLocks noGrp="1"/>
          </p:cNvSpPr>
          <p:nvPr>
            <p:ph type="ctrTitle"/>
          </p:nvPr>
        </p:nvSpPr>
        <p:spPr>
          <a:xfrm>
            <a:off x="1964851" y="3528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9" name="Google Shape;99;p10"/>
          <p:cNvSpPr txBox="1">
            <a:spLocks noGrp="1"/>
          </p:cNvSpPr>
          <p:nvPr>
            <p:ph type="ctrTitle" idx="2"/>
          </p:nvPr>
        </p:nvSpPr>
        <p:spPr>
          <a:xfrm>
            <a:off x="5616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0"/>
          <p:cNvSpPr txBox="1">
            <a:spLocks noGrp="1"/>
          </p:cNvSpPr>
          <p:nvPr>
            <p:ph type="subTitle" idx="1"/>
          </p:nvPr>
        </p:nvSpPr>
        <p:spPr>
          <a:xfrm>
            <a:off x="872450" y="3090475"/>
            <a:ext cx="2052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1" name="Google Shape;101;p10"/>
          <p:cNvSpPr txBox="1">
            <a:spLocks noGrp="1"/>
          </p:cNvSpPr>
          <p:nvPr>
            <p:ph type="ctrTitle" idx="3"/>
          </p:nvPr>
        </p:nvSpPr>
        <p:spPr>
          <a:xfrm>
            <a:off x="32352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0"/>
          <p:cNvSpPr txBox="1">
            <a:spLocks noGrp="1"/>
          </p:cNvSpPr>
          <p:nvPr>
            <p:ph type="subTitle" idx="4"/>
          </p:nvPr>
        </p:nvSpPr>
        <p:spPr>
          <a:xfrm>
            <a:off x="3462900" y="2036750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ctrTitle" idx="5"/>
          </p:nvPr>
        </p:nvSpPr>
        <p:spPr>
          <a:xfrm>
            <a:off x="5908800" y="28047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ubTitle" idx="6"/>
          </p:nvPr>
        </p:nvSpPr>
        <p:spPr>
          <a:xfrm>
            <a:off x="6136500" y="3090475"/>
            <a:ext cx="22182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000000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05" name="Google Shape;105;p10"/>
          <p:cNvSpPr txBox="1"/>
          <p:nvPr/>
        </p:nvSpPr>
        <p:spPr>
          <a:xfrm>
            <a:off x="-44400" y="4725900"/>
            <a:ext cx="9332400" cy="41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106" name="Google Shape;10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002" y="4751138"/>
            <a:ext cx="629049" cy="367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9621" y="4751150"/>
            <a:ext cx="365478" cy="36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37484" y="4751139"/>
            <a:ext cx="448042" cy="367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Exo 2"/>
              <a:buNone/>
              <a:defRPr sz="2800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quada One"/>
              <a:buNone/>
              <a:defRPr sz="2800">
                <a:solidFill>
                  <a:schemeClr val="dk1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●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Condensed Light"/>
              <a:buChar char="○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Condensed Light"/>
              <a:buChar char="■"/>
              <a:defRPr sz="12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 algn="r">
              <a:buNone/>
              <a:defRPr sz="13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lli.p@imis.athena-innovation.g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26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6958750" y="0"/>
            <a:ext cx="1914725" cy="11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6"/>
          <p:cNvSpPr txBox="1">
            <a:spLocks noGrp="1"/>
          </p:cNvSpPr>
          <p:nvPr>
            <p:ph type="sldNum" idx="12"/>
          </p:nvPr>
        </p:nvSpPr>
        <p:spPr>
          <a:xfrm>
            <a:off x="8873480" y="4749850"/>
            <a:ext cx="2319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/>
              <a:t>1</a:t>
            </a:fld>
            <a:endParaRPr sz="900"/>
          </a:p>
        </p:txBody>
      </p:sp>
      <p:sp>
        <p:nvSpPr>
          <p:cNvPr id="255" name="Google Shape;255;p26"/>
          <p:cNvSpPr txBox="1"/>
          <p:nvPr/>
        </p:nvSpPr>
        <p:spPr>
          <a:xfrm>
            <a:off x="6261000" y="4796500"/>
            <a:ext cx="27960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56" name="Google Shape;256;p26"/>
          <p:cNvSpPr txBox="1">
            <a:spLocks noGrp="1"/>
          </p:cNvSpPr>
          <p:nvPr>
            <p:ph type="ctrTitle"/>
          </p:nvPr>
        </p:nvSpPr>
        <p:spPr>
          <a:xfrm>
            <a:off x="5150475" y="1742325"/>
            <a:ext cx="3723000" cy="111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3A9FB"/>
                </a:solidFill>
              </a:rPr>
              <a:t>National Initiatives </a:t>
            </a:r>
            <a:endParaRPr sz="2400">
              <a:solidFill>
                <a:srgbClr val="63A9FB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3A9FB"/>
                </a:solidFill>
              </a:rPr>
              <a:t>for Open Science </a:t>
            </a:r>
            <a:endParaRPr sz="2400">
              <a:solidFill>
                <a:srgbClr val="63A9FB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3A9FB"/>
                </a:solidFill>
              </a:rPr>
              <a:t>in Europe</a:t>
            </a:r>
            <a:endParaRPr sz="2400">
              <a:solidFill>
                <a:srgbClr val="63A9FB"/>
              </a:solidFill>
            </a:endParaRPr>
          </a:p>
        </p:txBody>
      </p:sp>
      <p:sp>
        <p:nvSpPr>
          <p:cNvPr id="257" name="Google Shape;257;p26"/>
          <p:cNvSpPr txBox="1">
            <a:spLocks noGrp="1"/>
          </p:cNvSpPr>
          <p:nvPr>
            <p:ph type="subTitle" idx="1"/>
          </p:nvPr>
        </p:nvSpPr>
        <p:spPr>
          <a:xfrm>
            <a:off x="4521381" y="2526897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3A9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Greek paradigm</a:t>
            </a:r>
            <a:endParaRPr b="1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258" name="Google Shape;258;p26"/>
          <p:cNvSpPr txBox="1"/>
          <p:nvPr/>
        </p:nvSpPr>
        <p:spPr>
          <a:xfrm>
            <a:off x="5783175" y="3515825"/>
            <a:ext cx="3090300" cy="8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E06F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Elli Papadopoulou </a:t>
            </a:r>
            <a:endParaRPr sz="1200" b="1" dirty="0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E06F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(ARC/ OpenAIRE Greek NOADs coordinator)</a:t>
            </a:r>
            <a:endParaRPr sz="1200" b="1" dirty="0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E06F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Ognjen Prnjat (GRNET/ NI4OS coordinator)</a:t>
            </a:r>
            <a:endParaRPr sz="1200" b="1" dirty="0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i="1" dirty="0">
                <a:solidFill>
                  <a:srgbClr val="63A9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on behalf of NI4OS-Europe consortium</a:t>
            </a:r>
            <a:endParaRPr sz="1200" b="1" i="1" dirty="0">
              <a:solidFill>
                <a:srgbClr val="63A9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cxnSp>
        <p:nvCxnSpPr>
          <p:cNvPr id="259" name="Google Shape;259;p26"/>
          <p:cNvCxnSpPr/>
          <p:nvPr/>
        </p:nvCxnSpPr>
        <p:spPr>
          <a:xfrm>
            <a:off x="6739881" y="2869497"/>
            <a:ext cx="2057400" cy="15900"/>
          </a:xfrm>
          <a:prstGeom prst="straightConnector1">
            <a:avLst/>
          </a:prstGeom>
          <a:noFill/>
          <a:ln w="28575" cap="flat" cmpd="sng">
            <a:solidFill>
              <a:srgbClr val="63A9FB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5"/>
          <p:cNvSpPr txBox="1">
            <a:spLocks noGrp="1"/>
          </p:cNvSpPr>
          <p:nvPr>
            <p:ph type="ctrTitle" idx="2"/>
          </p:nvPr>
        </p:nvSpPr>
        <p:spPr>
          <a:xfrm>
            <a:off x="307115" y="94620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Roadmap</a:t>
            </a:r>
            <a:endParaRPr>
              <a:solidFill>
                <a:srgbClr val="63A9FB"/>
              </a:solidFill>
            </a:endParaRPr>
          </a:p>
        </p:txBody>
      </p:sp>
      <p:sp>
        <p:nvSpPr>
          <p:cNvPr id="397" name="Google Shape;397;p3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98" name="Google Shape;398;p35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99" name="Google Shape;39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046" y="1687875"/>
            <a:ext cx="4564866" cy="256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5"/>
          <p:cNvPicPr preferRelativeResize="0"/>
          <p:nvPr/>
        </p:nvPicPr>
        <p:blipFill>
          <a:blip r:embed="rId4">
            <a:alphaModFix amt="16000"/>
          </a:blip>
          <a:stretch>
            <a:fillRect/>
          </a:stretch>
        </p:blipFill>
        <p:spPr>
          <a:xfrm>
            <a:off x="7522780" y="0"/>
            <a:ext cx="1621218" cy="9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5"/>
          <p:cNvSpPr txBox="1">
            <a:spLocks noGrp="1"/>
          </p:cNvSpPr>
          <p:nvPr>
            <p:ph type="ctrTitle"/>
          </p:nvPr>
        </p:nvSpPr>
        <p:spPr>
          <a:xfrm>
            <a:off x="5846975" y="992600"/>
            <a:ext cx="2024100" cy="51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63A9FB"/>
                </a:solidFill>
              </a:rPr>
              <a:t>Next Steps</a:t>
            </a:r>
            <a:endParaRPr sz="2400">
              <a:solidFill>
                <a:srgbClr val="63A9FB"/>
              </a:solidFill>
            </a:endParaRPr>
          </a:p>
        </p:txBody>
      </p:sp>
      <p:sp>
        <p:nvSpPr>
          <p:cNvPr id="402" name="Google Shape;402;p35"/>
          <p:cNvSpPr txBox="1"/>
          <p:nvPr/>
        </p:nvSpPr>
        <p:spPr>
          <a:xfrm>
            <a:off x="5521425" y="1552600"/>
            <a:ext cx="3424500" cy="29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Exo 2 Light"/>
              <a:buChar char="●"/>
            </a:pPr>
            <a:r>
              <a:rPr lang="en">
                <a:latin typeface="Exo 2 Light"/>
                <a:ea typeface="Exo 2 Light"/>
                <a:cs typeface="Exo 2 Light"/>
                <a:sym typeface="Exo 2 Light"/>
              </a:rPr>
              <a:t>Inaugural meeting of the </a:t>
            </a:r>
            <a:endParaRPr>
              <a:latin typeface="Exo 2 Light"/>
              <a:ea typeface="Exo 2 Light"/>
              <a:cs typeface="Exo 2 Light"/>
              <a:sym typeface="Exo 2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 2 Light"/>
                <a:ea typeface="Exo 2 Light"/>
                <a:cs typeface="Exo 2 Light"/>
                <a:sym typeface="Exo 2 Light"/>
              </a:rPr>
              <a:t>bottom-up Open Science Task Force 	-&gt;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	</a:t>
            </a:r>
            <a:r>
              <a:rPr lang="en">
                <a:solidFill>
                  <a:srgbClr val="FF0000"/>
                </a:solidFill>
                <a:latin typeface="Exo 2"/>
                <a:ea typeface="Exo 2"/>
                <a:cs typeface="Exo 2"/>
                <a:sym typeface="Exo 2"/>
              </a:rPr>
              <a:t>institutional policies</a:t>
            </a:r>
            <a:endParaRPr>
              <a:latin typeface="Exo 2 Light"/>
              <a:ea typeface="Exo 2 Light"/>
              <a:cs typeface="Exo 2 Light"/>
              <a:sym typeface="Exo 2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069F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Exo 2 Light"/>
              <a:buChar char="●"/>
            </a:pPr>
            <a:r>
              <a:rPr lang="en">
                <a:latin typeface="Exo 2 Light"/>
                <a:ea typeface="Exo 2 Light"/>
                <a:cs typeface="Exo 2 Light"/>
                <a:sym typeface="Exo 2 Light"/>
              </a:rPr>
              <a:t>Launch </a:t>
            </a:r>
            <a:r>
              <a:rPr lang="en">
                <a:solidFill>
                  <a:srgbClr val="FF0000"/>
                </a:solidFill>
                <a:latin typeface="Exo 2 Light"/>
                <a:ea typeface="Exo 2 Light"/>
                <a:cs typeface="Exo 2 Light"/>
                <a:sym typeface="Exo 2 Light"/>
              </a:rPr>
              <a:t>questionnaire </a:t>
            </a:r>
            <a:r>
              <a:rPr lang="en">
                <a:latin typeface="Exo 2 Light"/>
                <a:ea typeface="Exo 2 Light"/>
                <a:cs typeface="Exo 2 Light"/>
                <a:sym typeface="Exo 2 Light"/>
              </a:rPr>
              <a:t>for gap analysis		</a:t>
            </a:r>
            <a:endParaRPr>
              <a:latin typeface="Exo 2 Light"/>
              <a:ea typeface="Exo 2 Light"/>
              <a:cs typeface="Exo 2 Light"/>
              <a:sym typeface="Exo 2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069F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Exo 2"/>
              <a:buChar char="●"/>
            </a:pPr>
            <a:r>
              <a:rPr lang="en">
                <a:solidFill>
                  <a:srgbClr val="FF0000"/>
                </a:solidFill>
                <a:latin typeface="Exo 2"/>
                <a:ea typeface="Exo 2"/>
                <a:cs typeface="Exo 2"/>
                <a:sym typeface="Exo 2"/>
              </a:rPr>
              <a:t>Helpdesks enrichment </a:t>
            </a:r>
            <a:endParaRPr>
              <a:solidFill>
                <a:srgbClr val="FF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-&gt; RIs x libraries</a:t>
            </a:r>
            <a:endParaRPr>
              <a:latin typeface="Exo 2 Light"/>
              <a:ea typeface="Exo 2 Light"/>
              <a:cs typeface="Exo 2 Light"/>
              <a:sym typeface="Exo 2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0069F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Exo 2 Light"/>
              <a:buChar char="●"/>
            </a:pPr>
            <a:r>
              <a:rPr lang="en">
                <a:latin typeface="Exo 2 Light"/>
                <a:ea typeface="Exo 2 Light"/>
                <a:cs typeface="Exo 2 Light"/>
                <a:sym typeface="Exo 2 Light"/>
              </a:rPr>
              <a:t>Data stewards?</a:t>
            </a:r>
            <a:endParaRPr>
              <a:latin typeface="Exo 2 Light"/>
              <a:ea typeface="Exo 2 Light"/>
              <a:cs typeface="Exo 2 Light"/>
              <a:sym typeface="Exo 2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Exo 2 Light"/>
              <a:ea typeface="Exo 2 Light"/>
              <a:cs typeface="Exo 2 Light"/>
              <a:sym typeface="Exo 2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Exo 2 Light"/>
              <a:buChar char="●"/>
            </a:pPr>
            <a:r>
              <a:rPr lang="en">
                <a:latin typeface="Exo 2 Light"/>
                <a:ea typeface="Exo 2 Light"/>
                <a:cs typeface="Exo 2 Light"/>
                <a:sym typeface="Exo 2 Light"/>
              </a:rPr>
              <a:t>National service catalogue?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36"/>
          <p:cNvSpPr txBox="1">
            <a:spLocks noGrp="1"/>
          </p:cNvSpPr>
          <p:nvPr>
            <p:ph type="subTitle" idx="1"/>
          </p:nvPr>
        </p:nvSpPr>
        <p:spPr>
          <a:xfrm>
            <a:off x="2304900" y="2266250"/>
            <a:ext cx="4839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i="1">
                <a:solidFill>
                  <a:srgbClr val="63A9FB"/>
                </a:solidFill>
              </a:rPr>
              <a:t>On behalf of NI4OS project consortium</a:t>
            </a:r>
            <a:endParaRPr i="1">
              <a:solidFill>
                <a:srgbClr val="63A9FB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E06F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Elli Papadopoulou </a:t>
            </a:r>
            <a:endParaRPr b="1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rgbClr val="E06FA9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ARC/ OpenAIRE</a:t>
            </a:r>
            <a:endParaRPr b="1">
              <a:solidFill>
                <a:srgbClr val="E06FA9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elli.p</a:t>
            </a:r>
            <a:r>
              <a:rPr lang="en" u="sng">
                <a:solidFill>
                  <a:schemeClr val="hlink"/>
                </a:solidFill>
                <a:hlinkClick r:id="rId3"/>
              </a:rPr>
              <a:t>@imis.athena-innovation.gr</a:t>
            </a:r>
            <a:r>
              <a:rPr lang="en"/>
              <a:t>  </a:t>
            </a:r>
            <a:endParaRPr/>
          </a:p>
        </p:txBody>
      </p:sp>
      <p:sp>
        <p:nvSpPr>
          <p:cNvPr id="408" name="Google Shape;408;p36"/>
          <p:cNvSpPr txBox="1">
            <a:spLocks noGrp="1"/>
          </p:cNvSpPr>
          <p:nvPr>
            <p:ph type="ctrTitle"/>
          </p:nvPr>
        </p:nvSpPr>
        <p:spPr>
          <a:xfrm flipH="1">
            <a:off x="2126550" y="932400"/>
            <a:ext cx="5195700" cy="136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THANKS</a:t>
            </a:r>
            <a:endParaRPr>
              <a:solidFill>
                <a:srgbClr val="63A9FB"/>
              </a:solidFill>
            </a:endParaRPr>
          </a:p>
        </p:txBody>
      </p:sp>
      <p:cxnSp>
        <p:nvCxnSpPr>
          <p:cNvPr id="409" name="Google Shape;409;p36"/>
          <p:cNvCxnSpPr/>
          <p:nvPr/>
        </p:nvCxnSpPr>
        <p:spPr>
          <a:xfrm rot="10800000">
            <a:off x="-125" y="4765850"/>
            <a:ext cx="95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0" name="Google Shape;410;p3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11" name="Google Shape;411;p36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412" name="Google Shape;412;p36"/>
          <p:cNvPicPr preferRelativeResize="0"/>
          <p:nvPr/>
        </p:nvPicPr>
        <p:blipFill>
          <a:blip r:embed="rId4">
            <a:alphaModFix amt="16000"/>
          </a:blip>
          <a:stretch>
            <a:fillRect/>
          </a:stretch>
        </p:blipFill>
        <p:spPr>
          <a:xfrm>
            <a:off x="7229275" y="0"/>
            <a:ext cx="1914725" cy="1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4" name="Google Shape;264;p27"/>
          <p:cNvCxnSpPr/>
          <p:nvPr/>
        </p:nvCxnSpPr>
        <p:spPr>
          <a:xfrm>
            <a:off x="0" y="2737950"/>
            <a:ext cx="1676700" cy="0"/>
          </a:xfrm>
          <a:prstGeom prst="straightConnector1">
            <a:avLst/>
          </a:prstGeom>
          <a:noFill/>
          <a:ln w="28575" cap="flat" cmpd="sng">
            <a:solidFill>
              <a:srgbClr val="EFD6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2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66" name="Google Shape;266;p27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67" name="Google Shape;267;p27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0"/>
            <a:ext cx="1914725" cy="11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7"/>
          <p:cNvSpPr txBox="1">
            <a:spLocks noGrp="1"/>
          </p:cNvSpPr>
          <p:nvPr>
            <p:ph type="ctrTitle"/>
          </p:nvPr>
        </p:nvSpPr>
        <p:spPr>
          <a:xfrm flipH="1">
            <a:off x="846075" y="1646675"/>
            <a:ext cx="5005500" cy="10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The NI4OS project</a:t>
            </a:r>
            <a:endParaRPr>
              <a:solidFill>
                <a:srgbClr val="63A9FB"/>
              </a:solidFill>
            </a:endParaRPr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1"/>
          </p:nvPr>
        </p:nvSpPr>
        <p:spPr>
          <a:xfrm>
            <a:off x="947750" y="290803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3A9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Partners; Aim &amp; Objectives</a:t>
            </a:r>
            <a:endParaRPr sz="1200" b="1">
              <a:solidFill>
                <a:srgbClr val="63A9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 txBox="1">
            <a:spLocks noGrp="1"/>
          </p:cNvSpPr>
          <p:nvPr>
            <p:ph type="ctrTitle"/>
          </p:nvPr>
        </p:nvSpPr>
        <p:spPr>
          <a:xfrm>
            <a:off x="679500" y="574800"/>
            <a:ext cx="52143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Partners</a:t>
            </a:r>
            <a:endParaRPr>
              <a:solidFill>
                <a:srgbClr val="63A9FB"/>
              </a:solidFill>
            </a:endParaRPr>
          </a:p>
        </p:txBody>
      </p:sp>
      <p:sp>
        <p:nvSpPr>
          <p:cNvPr id="275" name="Google Shape;275;p2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76" name="Google Shape;276;p28"/>
          <p:cNvSpPr/>
          <p:nvPr/>
        </p:nvSpPr>
        <p:spPr>
          <a:xfrm rot="10800000">
            <a:off x="6549675" y="1297950"/>
            <a:ext cx="2960100" cy="939900"/>
          </a:xfrm>
          <a:prstGeom prst="homePlate">
            <a:avLst>
              <a:gd name="adj" fmla="val 50000"/>
            </a:avLst>
          </a:prstGeom>
          <a:solidFill>
            <a:srgbClr val="63A9F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8"/>
          <p:cNvSpPr txBox="1"/>
          <p:nvPr/>
        </p:nvSpPr>
        <p:spPr>
          <a:xfrm>
            <a:off x="6949075" y="1266300"/>
            <a:ext cx="2508900" cy="100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Mission </a:t>
            </a:r>
            <a:endParaRPr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1200"/>
              <a:buFont typeface="Roboto Condensed Light"/>
              <a:buChar char="★"/>
            </a:pPr>
            <a:r>
              <a:rPr lang="en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EOSC service portfolio</a:t>
            </a:r>
            <a:endParaRPr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1200"/>
              <a:buFont typeface="Roboto Condensed Light"/>
              <a:buChar char="★"/>
            </a:pPr>
            <a:r>
              <a:rPr lang="en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EOSC Governance</a:t>
            </a:r>
            <a:endParaRPr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1200"/>
              <a:buFont typeface="Roboto Condensed Light"/>
              <a:buChar char="★"/>
            </a:pPr>
            <a:r>
              <a:rPr lang="en">
                <a:solidFill>
                  <a:srgbClr val="FFFFFF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inclusiveness</a:t>
            </a:r>
            <a:endParaRPr>
              <a:solidFill>
                <a:srgbClr val="FFFFFF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278" name="Google Shape;278;p28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79" name="Google Shape;279;p28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0"/>
            <a:ext cx="1914725" cy="111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 rotWithShape="1">
          <a:blip r:embed="rId4">
            <a:alphaModFix/>
          </a:blip>
          <a:srcRect l="4860" t="4408" r="4288" b="5631"/>
          <a:stretch/>
        </p:blipFill>
        <p:spPr>
          <a:xfrm>
            <a:off x="367725" y="1266300"/>
            <a:ext cx="5449877" cy="3035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9"/>
          <p:cNvSpPr txBox="1">
            <a:spLocks noGrp="1"/>
          </p:cNvSpPr>
          <p:nvPr>
            <p:ph type="ctrTitle"/>
          </p:nvPr>
        </p:nvSpPr>
        <p:spPr>
          <a:xfrm>
            <a:off x="1964851" y="2107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Aim &amp; Objectives</a:t>
            </a:r>
            <a:endParaRPr>
              <a:solidFill>
                <a:srgbClr val="63A9FB"/>
              </a:solidFill>
            </a:endParaRPr>
          </a:p>
        </p:txBody>
      </p:sp>
      <p:sp>
        <p:nvSpPr>
          <p:cNvPr id="286" name="Google Shape;286;p29"/>
          <p:cNvSpPr txBox="1">
            <a:spLocks noGrp="1"/>
          </p:cNvSpPr>
          <p:nvPr>
            <p:ph type="ctrTitle" idx="3"/>
          </p:nvPr>
        </p:nvSpPr>
        <p:spPr>
          <a:xfrm>
            <a:off x="248625" y="1594575"/>
            <a:ext cx="2010900" cy="62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A9FB"/>
                </a:solidFill>
              </a:rPr>
              <a:t>Federation &amp; on-boarding preparation</a:t>
            </a:r>
            <a:endParaRPr sz="1200">
              <a:solidFill>
                <a:srgbClr val="63A9FB"/>
              </a:solidFill>
            </a:endParaRPr>
          </a:p>
        </p:txBody>
      </p:sp>
      <p:sp>
        <p:nvSpPr>
          <p:cNvPr id="287" name="Google Shape;287;p29"/>
          <p:cNvSpPr txBox="1">
            <a:spLocks noGrp="1"/>
          </p:cNvSpPr>
          <p:nvPr>
            <p:ph type="subTitle" idx="4"/>
          </p:nvPr>
        </p:nvSpPr>
        <p:spPr>
          <a:xfrm>
            <a:off x="324825" y="2105850"/>
            <a:ext cx="2010900" cy="27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Enrich EOSC catalogue</a:t>
            </a:r>
            <a:endParaRPr sz="1200" b="1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 Provide a pre-production environment for testing and validation  of generic &amp; thematic services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Support federated management with EOSC core services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Support harmonization of service templates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288" name="Google Shape;288;p29"/>
          <p:cNvSpPr txBox="1">
            <a:spLocks noGrp="1"/>
          </p:cNvSpPr>
          <p:nvPr>
            <p:ph type="ctrTitle" idx="5"/>
          </p:nvPr>
        </p:nvSpPr>
        <p:spPr>
          <a:xfrm>
            <a:off x="2437700" y="1601688"/>
            <a:ext cx="17805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A9FB"/>
                </a:solidFill>
              </a:rPr>
              <a:t>On-boarding</a:t>
            </a:r>
            <a:endParaRPr sz="1200">
              <a:solidFill>
                <a:srgbClr val="63A9FB"/>
              </a:solidFill>
            </a:endParaRPr>
          </a:p>
        </p:txBody>
      </p:sp>
      <p:sp>
        <p:nvSpPr>
          <p:cNvPr id="289" name="Google Shape;289;p29"/>
          <p:cNvSpPr txBox="1">
            <a:spLocks noGrp="1"/>
          </p:cNvSpPr>
          <p:nvPr>
            <p:ph type="subTitle" idx="6"/>
          </p:nvPr>
        </p:nvSpPr>
        <p:spPr>
          <a:xfrm>
            <a:off x="2448875" y="2105850"/>
            <a:ext cx="2010900" cy="28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Ensure technical support</a:t>
            </a:r>
            <a:endParaRPr sz="1200" b="1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</a:t>
            </a: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 Interoperability between national and EOSC services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 National repositories and FAIRness of their practices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Resources from the region, which will be available as proof-of-concept for testing and fine-tuning with user communities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cxnSp>
        <p:nvCxnSpPr>
          <p:cNvPr id="290" name="Google Shape;290;p29"/>
          <p:cNvCxnSpPr/>
          <p:nvPr/>
        </p:nvCxnSpPr>
        <p:spPr>
          <a:xfrm flipH="1">
            <a:off x="26600" y="1690575"/>
            <a:ext cx="6632400" cy="48900"/>
          </a:xfrm>
          <a:prstGeom prst="straightConnector1">
            <a:avLst/>
          </a:prstGeom>
          <a:noFill/>
          <a:ln w="28575" cap="flat" cmpd="sng">
            <a:solidFill>
              <a:srgbClr val="EFD6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1" name="Google Shape;291;p2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92" name="Google Shape;292;p29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293" name="Google Shape;293;p29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0"/>
            <a:ext cx="1621218" cy="9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9"/>
          <p:cNvSpPr/>
          <p:nvPr/>
        </p:nvSpPr>
        <p:spPr>
          <a:xfrm>
            <a:off x="1049649" y="1041298"/>
            <a:ext cx="457191" cy="548689"/>
          </a:xfrm>
          <a:custGeom>
            <a:avLst/>
            <a:gdLst/>
            <a:ahLst/>
            <a:cxnLst/>
            <a:rect l="l" t="t" r="r" b="b"/>
            <a:pathLst>
              <a:path w="11816" h="11721" extrusionOk="0">
                <a:moveTo>
                  <a:pt x="2395" y="631"/>
                </a:moveTo>
                <a:cubicBezTo>
                  <a:pt x="2584" y="631"/>
                  <a:pt x="2742" y="789"/>
                  <a:pt x="2742" y="978"/>
                </a:cubicBezTo>
                <a:cubicBezTo>
                  <a:pt x="2742" y="1167"/>
                  <a:pt x="2584" y="1324"/>
                  <a:pt x="2395" y="1324"/>
                </a:cubicBezTo>
                <a:lnTo>
                  <a:pt x="1009" y="1324"/>
                </a:lnTo>
                <a:cubicBezTo>
                  <a:pt x="820" y="1324"/>
                  <a:pt x="663" y="1167"/>
                  <a:pt x="663" y="978"/>
                </a:cubicBezTo>
                <a:cubicBezTo>
                  <a:pt x="663" y="789"/>
                  <a:pt x="820" y="631"/>
                  <a:pt x="1009" y="631"/>
                </a:cubicBezTo>
                <a:close/>
                <a:moveTo>
                  <a:pt x="6554" y="631"/>
                </a:moveTo>
                <a:cubicBezTo>
                  <a:pt x="6774" y="631"/>
                  <a:pt x="6932" y="789"/>
                  <a:pt x="6932" y="978"/>
                </a:cubicBezTo>
                <a:cubicBezTo>
                  <a:pt x="6932" y="1167"/>
                  <a:pt x="6774" y="1324"/>
                  <a:pt x="6554" y="1324"/>
                </a:cubicBezTo>
                <a:lnTo>
                  <a:pt x="5199" y="1324"/>
                </a:lnTo>
                <a:cubicBezTo>
                  <a:pt x="4979" y="1324"/>
                  <a:pt x="4821" y="1167"/>
                  <a:pt x="4821" y="978"/>
                </a:cubicBezTo>
                <a:cubicBezTo>
                  <a:pt x="4821" y="789"/>
                  <a:pt x="4979" y="631"/>
                  <a:pt x="5199" y="631"/>
                </a:cubicBezTo>
                <a:close/>
                <a:moveTo>
                  <a:pt x="10776" y="631"/>
                </a:moveTo>
                <a:cubicBezTo>
                  <a:pt x="10965" y="631"/>
                  <a:pt x="11122" y="789"/>
                  <a:pt x="11122" y="978"/>
                </a:cubicBezTo>
                <a:cubicBezTo>
                  <a:pt x="11122" y="1167"/>
                  <a:pt x="10965" y="1324"/>
                  <a:pt x="10776" y="1324"/>
                </a:cubicBezTo>
                <a:lnTo>
                  <a:pt x="9389" y="1324"/>
                </a:lnTo>
                <a:cubicBezTo>
                  <a:pt x="9200" y="1324"/>
                  <a:pt x="9043" y="1167"/>
                  <a:pt x="9043" y="978"/>
                </a:cubicBezTo>
                <a:cubicBezTo>
                  <a:pt x="9043" y="789"/>
                  <a:pt x="9200" y="631"/>
                  <a:pt x="9389" y="631"/>
                </a:cubicBezTo>
                <a:close/>
                <a:moveTo>
                  <a:pt x="7279" y="4790"/>
                </a:moveTo>
                <a:cubicBezTo>
                  <a:pt x="7468" y="4790"/>
                  <a:pt x="7625" y="4947"/>
                  <a:pt x="7625" y="5136"/>
                </a:cubicBezTo>
                <a:lnTo>
                  <a:pt x="7625" y="6554"/>
                </a:lnTo>
                <a:cubicBezTo>
                  <a:pt x="7625" y="6775"/>
                  <a:pt x="7468" y="6932"/>
                  <a:pt x="7279" y="6932"/>
                </a:cubicBezTo>
                <a:lnTo>
                  <a:pt x="4506" y="6932"/>
                </a:lnTo>
                <a:cubicBezTo>
                  <a:pt x="4317" y="6932"/>
                  <a:pt x="4160" y="6775"/>
                  <a:pt x="4160" y="6554"/>
                </a:cubicBezTo>
                <a:lnTo>
                  <a:pt x="4160" y="5136"/>
                </a:lnTo>
                <a:cubicBezTo>
                  <a:pt x="4160" y="4947"/>
                  <a:pt x="4317" y="4790"/>
                  <a:pt x="4506" y="4790"/>
                </a:cubicBezTo>
                <a:close/>
                <a:moveTo>
                  <a:pt x="2395" y="10398"/>
                </a:moveTo>
                <a:cubicBezTo>
                  <a:pt x="2584" y="10398"/>
                  <a:pt x="2742" y="10555"/>
                  <a:pt x="2742" y="10744"/>
                </a:cubicBezTo>
                <a:cubicBezTo>
                  <a:pt x="2742" y="10933"/>
                  <a:pt x="2584" y="11091"/>
                  <a:pt x="2395" y="11091"/>
                </a:cubicBezTo>
                <a:lnTo>
                  <a:pt x="1009" y="11091"/>
                </a:lnTo>
                <a:cubicBezTo>
                  <a:pt x="820" y="11091"/>
                  <a:pt x="663" y="10933"/>
                  <a:pt x="663" y="10744"/>
                </a:cubicBezTo>
                <a:cubicBezTo>
                  <a:pt x="663" y="10555"/>
                  <a:pt x="820" y="10398"/>
                  <a:pt x="1009" y="10398"/>
                </a:cubicBezTo>
                <a:close/>
                <a:moveTo>
                  <a:pt x="6585" y="10398"/>
                </a:moveTo>
                <a:cubicBezTo>
                  <a:pt x="6806" y="10398"/>
                  <a:pt x="6964" y="10555"/>
                  <a:pt x="6964" y="10744"/>
                </a:cubicBezTo>
                <a:cubicBezTo>
                  <a:pt x="6964" y="10933"/>
                  <a:pt x="6806" y="11091"/>
                  <a:pt x="6585" y="11091"/>
                </a:cubicBezTo>
                <a:lnTo>
                  <a:pt x="5231" y="11091"/>
                </a:lnTo>
                <a:cubicBezTo>
                  <a:pt x="5010" y="11091"/>
                  <a:pt x="4853" y="10933"/>
                  <a:pt x="4853" y="10744"/>
                </a:cubicBezTo>
                <a:cubicBezTo>
                  <a:pt x="4853" y="10555"/>
                  <a:pt x="5010" y="10398"/>
                  <a:pt x="5231" y="10398"/>
                </a:cubicBezTo>
                <a:close/>
                <a:moveTo>
                  <a:pt x="10776" y="10398"/>
                </a:moveTo>
                <a:cubicBezTo>
                  <a:pt x="10965" y="10398"/>
                  <a:pt x="11122" y="10555"/>
                  <a:pt x="11122" y="10744"/>
                </a:cubicBezTo>
                <a:cubicBezTo>
                  <a:pt x="11122" y="10933"/>
                  <a:pt x="10965" y="11091"/>
                  <a:pt x="10776" y="11091"/>
                </a:cubicBezTo>
                <a:lnTo>
                  <a:pt x="9389" y="11091"/>
                </a:lnTo>
                <a:cubicBezTo>
                  <a:pt x="9200" y="11091"/>
                  <a:pt x="9043" y="10933"/>
                  <a:pt x="9043" y="10744"/>
                </a:cubicBezTo>
                <a:cubicBezTo>
                  <a:pt x="9043" y="10555"/>
                  <a:pt x="9200" y="10398"/>
                  <a:pt x="9389" y="10398"/>
                </a:cubicBezTo>
                <a:close/>
                <a:moveTo>
                  <a:pt x="1009" y="1"/>
                </a:moveTo>
                <a:cubicBezTo>
                  <a:pt x="410" y="1"/>
                  <a:pt x="1" y="474"/>
                  <a:pt x="1" y="1009"/>
                </a:cubicBezTo>
                <a:cubicBezTo>
                  <a:pt x="1" y="1608"/>
                  <a:pt x="473" y="2049"/>
                  <a:pt x="1009" y="2049"/>
                </a:cubicBezTo>
                <a:lnTo>
                  <a:pt x="1356" y="2049"/>
                </a:lnTo>
                <a:lnTo>
                  <a:pt x="1356" y="2395"/>
                </a:lnTo>
                <a:cubicBezTo>
                  <a:pt x="1356" y="2994"/>
                  <a:pt x="1828" y="3403"/>
                  <a:pt x="2395" y="3403"/>
                </a:cubicBezTo>
                <a:lnTo>
                  <a:pt x="5546" y="3403"/>
                </a:lnTo>
                <a:lnTo>
                  <a:pt x="5546" y="4128"/>
                </a:lnTo>
                <a:lnTo>
                  <a:pt x="4506" y="4128"/>
                </a:lnTo>
                <a:cubicBezTo>
                  <a:pt x="3939" y="4128"/>
                  <a:pt x="3466" y="4601"/>
                  <a:pt x="3466" y="5136"/>
                </a:cubicBezTo>
                <a:lnTo>
                  <a:pt x="3466" y="6554"/>
                </a:lnTo>
                <a:cubicBezTo>
                  <a:pt x="3466" y="7153"/>
                  <a:pt x="3939" y="7594"/>
                  <a:pt x="4506" y="7594"/>
                </a:cubicBezTo>
                <a:lnTo>
                  <a:pt x="5546" y="7594"/>
                </a:lnTo>
                <a:lnTo>
                  <a:pt x="5546" y="8287"/>
                </a:lnTo>
                <a:lnTo>
                  <a:pt x="2395" y="8287"/>
                </a:lnTo>
                <a:cubicBezTo>
                  <a:pt x="1797" y="8287"/>
                  <a:pt x="1356" y="8759"/>
                  <a:pt x="1356" y="9326"/>
                </a:cubicBezTo>
                <a:lnTo>
                  <a:pt x="1356" y="9673"/>
                </a:lnTo>
                <a:lnTo>
                  <a:pt x="1009" y="9673"/>
                </a:lnTo>
                <a:cubicBezTo>
                  <a:pt x="410" y="9673"/>
                  <a:pt x="1" y="10146"/>
                  <a:pt x="1" y="10713"/>
                </a:cubicBezTo>
                <a:cubicBezTo>
                  <a:pt x="1" y="11280"/>
                  <a:pt x="473" y="11721"/>
                  <a:pt x="1009" y="11721"/>
                </a:cubicBezTo>
                <a:lnTo>
                  <a:pt x="2395" y="11721"/>
                </a:lnTo>
                <a:cubicBezTo>
                  <a:pt x="2994" y="11721"/>
                  <a:pt x="3403" y="11248"/>
                  <a:pt x="3403" y="10713"/>
                </a:cubicBezTo>
                <a:cubicBezTo>
                  <a:pt x="3403" y="10114"/>
                  <a:pt x="2931" y="9673"/>
                  <a:pt x="2395" y="9673"/>
                </a:cubicBezTo>
                <a:lnTo>
                  <a:pt x="2049" y="9673"/>
                </a:lnTo>
                <a:lnTo>
                  <a:pt x="2049" y="9326"/>
                </a:lnTo>
                <a:cubicBezTo>
                  <a:pt x="2049" y="9137"/>
                  <a:pt x="2206" y="8980"/>
                  <a:pt x="2395" y="8980"/>
                </a:cubicBezTo>
                <a:lnTo>
                  <a:pt x="5546" y="8980"/>
                </a:lnTo>
                <a:lnTo>
                  <a:pt x="5546" y="9673"/>
                </a:lnTo>
                <a:lnTo>
                  <a:pt x="5199" y="9673"/>
                </a:lnTo>
                <a:cubicBezTo>
                  <a:pt x="4601" y="9673"/>
                  <a:pt x="4160" y="10146"/>
                  <a:pt x="4160" y="10713"/>
                </a:cubicBezTo>
                <a:cubicBezTo>
                  <a:pt x="4160" y="11280"/>
                  <a:pt x="4632" y="11721"/>
                  <a:pt x="5199" y="11721"/>
                </a:cubicBezTo>
                <a:lnTo>
                  <a:pt x="6554" y="11721"/>
                </a:lnTo>
                <a:cubicBezTo>
                  <a:pt x="7153" y="11721"/>
                  <a:pt x="7594" y="11248"/>
                  <a:pt x="7594" y="10713"/>
                </a:cubicBezTo>
                <a:cubicBezTo>
                  <a:pt x="7594" y="10114"/>
                  <a:pt x="7121" y="9673"/>
                  <a:pt x="6554" y="9673"/>
                </a:cubicBezTo>
                <a:lnTo>
                  <a:pt x="6207" y="9673"/>
                </a:lnTo>
                <a:lnTo>
                  <a:pt x="6207" y="8980"/>
                </a:lnTo>
                <a:lnTo>
                  <a:pt x="9358" y="8980"/>
                </a:lnTo>
                <a:cubicBezTo>
                  <a:pt x="9547" y="8980"/>
                  <a:pt x="9704" y="9137"/>
                  <a:pt x="9704" y="9326"/>
                </a:cubicBezTo>
                <a:lnTo>
                  <a:pt x="9704" y="9673"/>
                </a:lnTo>
                <a:lnTo>
                  <a:pt x="9358" y="9673"/>
                </a:lnTo>
                <a:cubicBezTo>
                  <a:pt x="8759" y="9673"/>
                  <a:pt x="8350" y="10146"/>
                  <a:pt x="8350" y="10713"/>
                </a:cubicBezTo>
                <a:cubicBezTo>
                  <a:pt x="8350" y="11280"/>
                  <a:pt x="8791" y="11721"/>
                  <a:pt x="9358" y="11721"/>
                </a:cubicBezTo>
                <a:lnTo>
                  <a:pt x="10744" y="11721"/>
                </a:lnTo>
                <a:cubicBezTo>
                  <a:pt x="11311" y="11721"/>
                  <a:pt x="11752" y="11248"/>
                  <a:pt x="11752" y="10713"/>
                </a:cubicBezTo>
                <a:cubicBezTo>
                  <a:pt x="11752" y="10114"/>
                  <a:pt x="11280" y="9673"/>
                  <a:pt x="10744" y="9673"/>
                </a:cubicBezTo>
                <a:lnTo>
                  <a:pt x="10366" y="9673"/>
                </a:lnTo>
                <a:lnTo>
                  <a:pt x="10366" y="9326"/>
                </a:lnTo>
                <a:cubicBezTo>
                  <a:pt x="10366" y="8728"/>
                  <a:pt x="9925" y="8287"/>
                  <a:pt x="9358" y="8287"/>
                </a:cubicBezTo>
                <a:lnTo>
                  <a:pt x="6207" y="8287"/>
                </a:lnTo>
                <a:lnTo>
                  <a:pt x="6207" y="7594"/>
                </a:lnTo>
                <a:lnTo>
                  <a:pt x="7216" y="7594"/>
                </a:lnTo>
                <a:cubicBezTo>
                  <a:pt x="7814" y="7594"/>
                  <a:pt x="8287" y="7121"/>
                  <a:pt x="8287" y="6554"/>
                </a:cubicBezTo>
                <a:lnTo>
                  <a:pt x="8287" y="5136"/>
                </a:lnTo>
                <a:cubicBezTo>
                  <a:pt x="8287" y="4569"/>
                  <a:pt x="7814" y="4128"/>
                  <a:pt x="7216" y="4128"/>
                </a:cubicBezTo>
                <a:lnTo>
                  <a:pt x="6207" y="4128"/>
                </a:lnTo>
                <a:lnTo>
                  <a:pt x="6207" y="3403"/>
                </a:lnTo>
                <a:lnTo>
                  <a:pt x="9389" y="3403"/>
                </a:lnTo>
                <a:cubicBezTo>
                  <a:pt x="9988" y="3403"/>
                  <a:pt x="10429" y="2931"/>
                  <a:pt x="10429" y="2395"/>
                </a:cubicBezTo>
                <a:lnTo>
                  <a:pt x="10429" y="2049"/>
                </a:lnTo>
                <a:lnTo>
                  <a:pt x="10776" y="2049"/>
                </a:lnTo>
                <a:cubicBezTo>
                  <a:pt x="11374" y="2049"/>
                  <a:pt x="11815" y="1576"/>
                  <a:pt x="11815" y="1009"/>
                </a:cubicBezTo>
                <a:cubicBezTo>
                  <a:pt x="11815" y="411"/>
                  <a:pt x="11343" y="1"/>
                  <a:pt x="10776" y="1"/>
                </a:cubicBezTo>
                <a:lnTo>
                  <a:pt x="9389" y="1"/>
                </a:lnTo>
                <a:cubicBezTo>
                  <a:pt x="8822" y="1"/>
                  <a:pt x="8381" y="474"/>
                  <a:pt x="8381" y="1009"/>
                </a:cubicBezTo>
                <a:cubicBezTo>
                  <a:pt x="8381" y="1608"/>
                  <a:pt x="8854" y="2049"/>
                  <a:pt x="9389" y="2049"/>
                </a:cubicBezTo>
                <a:lnTo>
                  <a:pt x="9767" y="2049"/>
                </a:lnTo>
                <a:lnTo>
                  <a:pt x="9767" y="2395"/>
                </a:lnTo>
                <a:cubicBezTo>
                  <a:pt x="9767" y="2584"/>
                  <a:pt x="9610" y="2742"/>
                  <a:pt x="9389" y="2742"/>
                </a:cubicBezTo>
                <a:lnTo>
                  <a:pt x="6239" y="2742"/>
                </a:lnTo>
                <a:lnTo>
                  <a:pt x="6239" y="2049"/>
                </a:lnTo>
                <a:lnTo>
                  <a:pt x="6617" y="2049"/>
                </a:lnTo>
                <a:cubicBezTo>
                  <a:pt x="7184" y="2049"/>
                  <a:pt x="7625" y="1576"/>
                  <a:pt x="7625" y="1009"/>
                </a:cubicBezTo>
                <a:cubicBezTo>
                  <a:pt x="7625" y="411"/>
                  <a:pt x="7153" y="1"/>
                  <a:pt x="6617" y="1"/>
                </a:cubicBezTo>
                <a:lnTo>
                  <a:pt x="5231" y="1"/>
                </a:lnTo>
                <a:cubicBezTo>
                  <a:pt x="4632" y="1"/>
                  <a:pt x="4191" y="474"/>
                  <a:pt x="4191" y="1009"/>
                </a:cubicBezTo>
                <a:cubicBezTo>
                  <a:pt x="4191" y="1608"/>
                  <a:pt x="4664" y="2049"/>
                  <a:pt x="5231" y="2049"/>
                </a:cubicBezTo>
                <a:lnTo>
                  <a:pt x="5577" y="2049"/>
                </a:lnTo>
                <a:lnTo>
                  <a:pt x="5577" y="2742"/>
                </a:lnTo>
                <a:lnTo>
                  <a:pt x="2427" y="2742"/>
                </a:lnTo>
                <a:cubicBezTo>
                  <a:pt x="2238" y="2742"/>
                  <a:pt x="2080" y="2584"/>
                  <a:pt x="2080" y="2395"/>
                </a:cubicBezTo>
                <a:lnTo>
                  <a:pt x="2080" y="2049"/>
                </a:lnTo>
                <a:lnTo>
                  <a:pt x="2427" y="2049"/>
                </a:lnTo>
                <a:cubicBezTo>
                  <a:pt x="3025" y="2049"/>
                  <a:pt x="3466" y="1576"/>
                  <a:pt x="3466" y="1009"/>
                </a:cubicBezTo>
                <a:cubicBezTo>
                  <a:pt x="3466" y="411"/>
                  <a:pt x="2994" y="1"/>
                  <a:pt x="242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>
            <a:off x="3246096" y="1200099"/>
            <a:ext cx="457202" cy="427495"/>
          </a:xfrm>
          <a:custGeom>
            <a:avLst/>
            <a:gdLst/>
            <a:ahLst/>
            <a:cxnLst/>
            <a:rect l="l" t="t" r="r" b="b"/>
            <a:pathLst>
              <a:path w="12004" h="11713" extrusionOk="0">
                <a:moveTo>
                  <a:pt x="8633" y="2088"/>
                </a:moveTo>
                <a:cubicBezTo>
                  <a:pt x="8900" y="2088"/>
                  <a:pt x="9168" y="2182"/>
                  <a:pt x="9357" y="2371"/>
                </a:cubicBezTo>
                <a:cubicBezTo>
                  <a:pt x="9767" y="2781"/>
                  <a:pt x="9767" y="3442"/>
                  <a:pt x="9357" y="3820"/>
                </a:cubicBezTo>
                <a:lnTo>
                  <a:pt x="8128" y="5018"/>
                </a:lnTo>
                <a:cubicBezTo>
                  <a:pt x="7939" y="4702"/>
                  <a:pt x="7750" y="4419"/>
                  <a:pt x="7498" y="4135"/>
                </a:cubicBezTo>
                <a:cubicBezTo>
                  <a:pt x="7278" y="3915"/>
                  <a:pt x="6994" y="3726"/>
                  <a:pt x="6679" y="3568"/>
                </a:cubicBezTo>
                <a:lnTo>
                  <a:pt x="7908" y="2371"/>
                </a:lnTo>
                <a:cubicBezTo>
                  <a:pt x="8097" y="2182"/>
                  <a:pt x="8365" y="2088"/>
                  <a:pt x="8633" y="2088"/>
                </a:cubicBezTo>
                <a:close/>
                <a:moveTo>
                  <a:pt x="5230" y="5333"/>
                </a:moveTo>
                <a:cubicBezTo>
                  <a:pt x="5514" y="5333"/>
                  <a:pt x="5829" y="5396"/>
                  <a:pt x="6018" y="5648"/>
                </a:cubicBezTo>
                <a:cubicBezTo>
                  <a:pt x="6207" y="5837"/>
                  <a:pt x="6333" y="6120"/>
                  <a:pt x="6333" y="6435"/>
                </a:cubicBezTo>
                <a:cubicBezTo>
                  <a:pt x="6049" y="6435"/>
                  <a:pt x="5766" y="6309"/>
                  <a:pt x="5545" y="6120"/>
                </a:cubicBezTo>
                <a:cubicBezTo>
                  <a:pt x="5356" y="5931"/>
                  <a:pt x="5230" y="5648"/>
                  <a:pt x="5230" y="5333"/>
                </a:cubicBezTo>
                <a:close/>
                <a:moveTo>
                  <a:pt x="8617" y="717"/>
                </a:moveTo>
                <a:cubicBezTo>
                  <a:pt x="9223" y="717"/>
                  <a:pt x="9830" y="953"/>
                  <a:pt x="10302" y="1426"/>
                </a:cubicBezTo>
                <a:cubicBezTo>
                  <a:pt x="11247" y="2340"/>
                  <a:pt x="11247" y="3883"/>
                  <a:pt x="10302" y="4828"/>
                </a:cubicBezTo>
                <a:lnTo>
                  <a:pt x="8381" y="6719"/>
                </a:lnTo>
                <a:cubicBezTo>
                  <a:pt x="8412" y="6404"/>
                  <a:pt x="8412" y="6089"/>
                  <a:pt x="8349" y="5774"/>
                </a:cubicBezTo>
                <a:lnTo>
                  <a:pt x="9798" y="4356"/>
                </a:lnTo>
                <a:cubicBezTo>
                  <a:pt x="10460" y="3663"/>
                  <a:pt x="10460" y="2560"/>
                  <a:pt x="9798" y="1930"/>
                </a:cubicBezTo>
                <a:cubicBezTo>
                  <a:pt x="9467" y="1599"/>
                  <a:pt x="9034" y="1434"/>
                  <a:pt x="8601" y="1434"/>
                </a:cubicBezTo>
                <a:cubicBezTo>
                  <a:pt x="8168" y="1434"/>
                  <a:pt x="7735" y="1599"/>
                  <a:pt x="7404" y="1930"/>
                </a:cubicBezTo>
                <a:cubicBezTo>
                  <a:pt x="7309" y="2025"/>
                  <a:pt x="5356" y="3946"/>
                  <a:pt x="5073" y="4230"/>
                </a:cubicBezTo>
                <a:cubicBezTo>
                  <a:pt x="4411" y="4892"/>
                  <a:pt x="4411" y="5963"/>
                  <a:pt x="5073" y="6624"/>
                </a:cubicBezTo>
                <a:cubicBezTo>
                  <a:pt x="5356" y="6908"/>
                  <a:pt x="5671" y="7065"/>
                  <a:pt x="6049" y="7097"/>
                </a:cubicBezTo>
                <a:lnTo>
                  <a:pt x="5514" y="7664"/>
                </a:lnTo>
                <a:cubicBezTo>
                  <a:pt x="5167" y="7538"/>
                  <a:pt x="4883" y="7349"/>
                  <a:pt x="4600" y="7097"/>
                </a:cubicBezTo>
                <a:cubicBezTo>
                  <a:pt x="3655" y="6152"/>
                  <a:pt x="3655" y="4671"/>
                  <a:pt x="4600" y="3726"/>
                </a:cubicBezTo>
                <a:lnTo>
                  <a:pt x="6931" y="1426"/>
                </a:lnTo>
                <a:cubicBezTo>
                  <a:pt x="7404" y="953"/>
                  <a:pt x="8010" y="717"/>
                  <a:pt x="8617" y="717"/>
                </a:cubicBezTo>
                <a:close/>
                <a:moveTo>
                  <a:pt x="3497" y="6719"/>
                </a:moveTo>
                <a:cubicBezTo>
                  <a:pt x="3655" y="7034"/>
                  <a:pt x="3844" y="7286"/>
                  <a:pt x="4127" y="7569"/>
                </a:cubicBezTo>
                <a:cubicBezTo>
                  <a:pt x="4348" y="7821"/>
                  <a:pt x="4663" y="8042"/>
                  <a:pt x="4978" y="8168"/>
                </a:cubicBezTo>
                <a:lnTo>
                  <a:pt x="3812" y="9334"/>
                </a:lnTo>
                <a:cubicBezTo>
                  <a:pt x="3608" y="9538"/>
                  <a:pt x="3340" y="9641"/>
                  <a:pt x="3076" y="9641"/>
                </a:cubicBezTo>
                <a:cubicBezTo>
                  <a:pt x="2812" y="9641"/>
                  <a:pt x="2552" y="9538"/>
                  <a:pt x="2363" y="9334"/>
                </a:cubicBezTo>
                <a:cubicBezTo>
                  <a:pt x="1954" y="8956"/>
                  <a:pt x="1954" y="8294"/>
                  <a:pt x="2363" y="7884"/>
                </a:cubicBezTo>
                <a:lnTo>
                  <a:pt x="3497" y="6719"/>
                </a:lnTo>
                <a:close/>
                <a:moveTo>
                  <a:pt x="6112" y="4135"/>
                </a:moveTo>
                <a:cubicBezTo>
                  <a:pt x="6396" y="4261"/>
                  <a:pt x="6742" y="4450"/>
                  <a:pt x="6963" y="4702"/>
                </a:cubicBezTo>
                <a:cubicBezTo>
                  <a:pt x="7908" y="5648"/>
                  <a:pt x="7908" y="7128"/>
                  <a:pt x="6963" y="8073"/>
                </a:cubicBezTo>
                <a:lnTo>
                  <a:pt x="4757" y="10342"/>
                </a:lnTo>
                <a:cubicBezTo>
                  <a:pt x="4285" y="10814"/>
                  <a:pt x="3671" y="11051"/>
                  <a:pt x="3056" y="11051"/>
                </a:cubicBezTo>
                <a:cubicBezTo>
                  <a:pt x="2442" y="11051"/>
                  <a:pt x="1828" y="10814"/>
                  <a:pt x="1355" y="10342"/>
                </a:cubicBezTo>
                <a:cubicBezTo>
                  <a:pt x="945" y="9901"/>
                  <a:pt x="662" y="9271"/>
                  <a:pt x="662" y="8641"/>
                </a:cubicBezTo>
                <a:cubicBezTo>
                  <a:pt x="662" y="8010"/>
                  <a:pt x="882" y="7380"/>
                  <a:pt x="1355" y="6939"/>
                </a:cubicBezTo>
                <a:lnTo>
                  <a:pt x="3214" y="5081"/>
                </a:lnTo>
                <a:lnTo>
                  <a:pt x="3214" y="5081"/>
                </a:lnTo>
                <a:cubicBezTo>
                  <a:pt x="3182" y="5396"/>
                  <a:pt x="3214" y="5679"/>
                  <a:pt x="3245" y="5994"/>
                </a:cubicBezTo>
                <a:lnTo>
                  <a:pt x="1828" y="7443"/>
                </a:lnTo>
                <a:cubicBezTo>
                  <a:pt x="1166" y="8105"/>
                  <a:pt x="1166" y="9176"/>
                  <a:pt x="1828" y="9838"/>
                </a:cubicBezTo>
                <a:cubicBezTo>
                  <a:pt x="2174" y="10184"/>
                  <a:pt x="2623" y="10358"/>
                  <a:pt x="3064" y="10358"/>
                </a:cubicBezTo>
                <a:cubicBezTo>
                  <a:pt x="3505" y="10358"/>
                  <a:pt x="3938" y="10184"/>
                  <a:pt x="4253" y="9838"/>
                </a:cubicBezTo>
                <a:lnTo>
                  <a:pt x="6490" y="7569"/>
                </a:lnTo>
                <a:cubicBezTo>
                  <a:pt x="7152" y="6908"/>
                  <a:pt x="7152" y="5837"/>
                  <a:pt x="6490" y="5175"/>
                </a:cubicBezTo>
                <a:cubicBezTo>
                  <a:pt x="6207" y="4892"/>
                  <a:pt x="5892" y="4734"/>
                  <a:pt x="5514" y="4702"/>
                </a:cubicBezTo>
                <a:lnTo>
                  <a:pt x="6112" y="4135"/>
                </a:lnTo>
                <a:close/>
                <a:moveTo>
                  <a:pt x="8585" y="0"/>
                </a:moveTo>
                <a:cubicBezTo>
                  <a:pt x="7798" y="0"/>
                  <a:pt x="7010" y="308"/>
                  <a:pt x="6396" y="922"/>
                </a:cubicBezTo>
                <a:lnTo>
                  <a:pt x="4096" y="3190"/>
                </a:lnTo>
                <a:lnTo>
                  <a:pt x="882" y="6467"/>
                </a:lnTo>
                <a:cubicBezTo>
                  <a:pt x="315" y="7065"/>
                  <a:pt x="0" y="7821"/>
                  <a:pt x="0" y="8641"/>
                </a:cubicBezTo>
                <a:cubicBezTo>
                  <a:pt x="0" y="9460"/>
                  <a:pt x="315" y="10247"/>
                  <a:pt x="882" y="10814"/>
                </a:cubicBezTo>
                <a:cubicBezTo>
                  <a:pt x="1497" y="11413"/>
                  <a:pt x="2284" y="11712"/>
                  <a:pt x="3072" y="11712"/>
                </a:cubicBezTo>
                <a:cubicBezTo>
                  <a:pt x="3860" y="11712"/>
                  <a:pt x="4647" y="11413"/>
                  <a:pt x="5262" y="10814"/>
                </a:cubicBezTo>
                <a:cubicBezTo>
                  <a:pt x="8034" y="8010"/>
                  <a:pt x="6837" y="9145"/>
                  <a:pt x="10775" y="5301"/>
                </a:cubicBezTo>
                <a:cubicBezTo>
                  <a:pt x="12004" y="4072"/>
                  <a:pt x="12004" y="2151"/>
                  <a:pt x="10775" y="922"/>
                </a:cubicBezTo>
                <a:cubicBezTo>
                  <a:pt x="10161" y="308"/>
                  <a:pt x="9373" y="0"/>
                  <a:pt x="858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 txBox="1">
            <a:spLocks noGrp="1"/>
          </p:cNvSpPr>
          <p:nvPr>
            <p:ph type="ctrTitle" idx="7"/>
          </p:nvPr>
        </p:nvSpPr>
        <p:spPr>
          <a:xfrm>
            <a:off x="4649867" y="1607737"/>
            <a:ext cx="1780500" cy="427500"/>
          </a:xfrm>
          <a:prstGeom prst="rect">
            <a:avLst/>
          </a:prstGeom>
          <a:ln>
            <a:noFill/>
          </a:ln>
          <a:effectLst>
            <a:outerShdw blurRad="57150" dist="19050" dir="5400000" algn="bl" rotWithShape="0">
              <a:srgbClr val="999999">
                <a:alpha val="6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A9FB"/>
                </a:solidFill>
              </a:rPr>
              <a:t>ORDM practices</a:t>
            </a:r>
            <a:endParaRPr sz="1200">
              <a:solidFill>
                <a:srgbClr val="63A9FB"/>
              </a:solidFill>
            </a:endParaRPr>
          </a:p>
        </p:txBody>
      </p:sp>
      <p:sp>
        <p:nvSpPr>
          <p:cNvPr id="297" name="Google Shape;297;p29"/>
          <p:cNvSpPr txBox="1">
            <a:spLocks noGrp="1"/>
          </p:cNvSpPr>
          <p:nvPr>
            <p:ph type="subTitle" idx="8"/>
          </p:nvPr>
        </p:nvSpPr>
        <p:spPr>
          <a:xfrm>
            <a:off x="4649875" y="2105850"/>
            <a:ext cx="2789700" cy="31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Technical-organisational-legal</a:t>
            </a:r>
            <a:endParaRPr sz="1200" b="1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Produce specific guidelines for ORDM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Emphasis on ensuring  FAIR compliance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Adapt (or develop)  tools for:  DMP management, FAIR assessors, licence calculators, decision trees, provision of identifiers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Explore certification schemes for data and service management, including  GDPR, ethics and IPR rules and policies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grpSp>
        <p:nvGrpSpPr>
          <p:cNvPr id="298" name="Google Shape;298;p29"/>
          <p:cNvGrpSpPr/>
          <p:nvPr/>
        </p:nvGrpSpPr>
        <p:grpSpPr>
          <a:xfrm>
            <a:off x="5312757" y="1057544"/>
            <a:ext cx="535510" cy="584625"/>
            <a:chOff x="-1700225" y="2768875"/>
            <a:chExt cx="291450" cy="292225"/>
          </a:xfrm>
        </p:grpSpPr>
        <p:sp>
          <p:nvSpPr>
            <p:cNvPr id="299" name="Google Shape;299;p29"/>
            <p:cNvSpPr/>
            <p:nvPr/>
          </p:nvSpPr>
          <p:spPr>
            <a:xfrm>
              <a:off x="-1700225" y="2768875"/>
              <a:ext cx="291450" cy="292225"/>
            </a:xfrm>
            <a:custGeom>
              <a:avLst/>
              <a:gdLst/>
              <a:ahLst/>
              <a:cxnLst/>
              <a:rect l="l" t="t" r="r" b="b"/>
              <a:pathLst>
                <a:path w="11658" h="11689" extrusionOk="0">
                  <a:moveTo>
                    <a:pt x="10617" y="662"/>
                  </a:moveTo>
                  <a:cubicBezTo>
                    <a:pt x="10806" y="662"/>
                    <a:pt x="10964" y="820"/>
                    <a:pt x="10964" y="1009"/>
                  </a:cubicBezTo>
                  <a:lnTo>
                    <a:pt x="10964" y="2710"/>
                  </a:lnTo>
                  <a:lnTo>
                    <a:pt x="662" y="2710"/>
                  </a:lnTo>
                  <a:lnTo>
                    <a:pt x="662" y="1009"/>
                  </a:ln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933" y="3372"/>
                  </a:moveTo>
                  <a:lnTo>
                    <a:pt x="10933" y="9232"/>
                  </a:lnTo>
                  <a:cubicBezTo>
                    <a:pt x="10964" y="9484"/>
                    <a:pt x="10806" y="9610"/>
                    <a:pt x="10617" y="9610"/>
                  </a:cubicBezTo>
                  <a:lnTo>
                    <a:pt x="8916" y="9610"/>
                  </a:lnTo>
                  <a:lnTo>
                    <a:pt x="8570" y="9232"/>
                  </a:lnTo>
                  <a:cubicBezTo>
                    <a:pt x="8601" y="9169"/>
                    <a:pt x="8664" y="9043"/>
                    <a:pt x="8696" y="8917"/>
                  </a:cubicBezTo>
                  <a:lnTo>
                    <a:pt x="9200" y="8917"/>
                  </a:lnTo>
                  <a:cubicBezTo>
                    <a:pt x="9389" y="8917"/>
                    <a:pt x="9546" y="8759"/>
                    <a:pt x="9546" y="8570"/>
                  </a:cubicBezTo>
                  <a:lnTo>
                    <a:pt x="9546" y="7184"/>
                  </a:lnTo>
                  <a:cubicBezTo>
                    <a:pt x="9546" y="6995"/>
                    <a:pt x="9389" y="6837"/>
                    <a:pt x="9200" y="6837"/>
                  </a:cubicBezTo>
                  <a:lnTo>
                    <a:pt x="8696" y="6837"/>
                  </a:lnTo>
                  <a:cubicBezTo>
                    <a:pt x="8664" y="6711"/>
                    <a:pt x="8601" y="6648"/>
                    <a:pt x="8570" y="6522"/>
                  </a:cubicBezTo>
                  <a:lnTo>
                    <a:pt x="8916" y="6176"/>
                  </a:lnTo>
                  <a:cubicBezTo>
                    <a:pt x="9042" y="6050"/>
                    <a:pt x="9042" y="5798"/>
                    <a:pt x="8916" y="5703"/>
                  </a:cubicBezTo>
                  <a:lnTo>
                    <a:pt x="7940" y="4695"/>
                  </a:lnTo>
                  <a:cubicBezTo>
                    <a:pt x="7877" y="4648"/>
                    <a:pt x="7790" y="4624"/>
                    <a:pt x="7703" y="4624"/>
                  </a:cubicBezTo>
                  <a:cubicBezTo>
                    <a:pt x="7617" y="4624"/>
                    <a:pt x="7530" y="4648"/>
                    <a:pt x="7467" y="4695"/>
                  </a:cubicBezTo>
                  <a:lnTo>
                    <a:pt x="7120" y="5073"/>
                  </a:lnTo>
                  <a:cubicBezTo>
                    <a:pt x="7026" y="5041"/>
                    <a:pt x="6931" y="4978"/>
                    <a:pt x="6805" y="4947"/>
                  </a:cubicBezTo>
                  <a:lnTo>
                    <a:pt x="6805" y="4443"/>
                  </a:lnTo>
                  <a:cubicBezTo>
                    <a:pt x="6805" y="4222"/>
                    <a:pt x="6648" y="4065"/>
                    <a:pt x="6459" y="4065"/>
                  </a:cubicBezTo>
                  <a:lnTo>
                    <a:pt x="5073" y="4065"/>
                  </a:lnTo>
                  <a:cubicBezTo>
                    <a:pt x="4884" y="4065"/>
                    <a:pt x="4726" y="4222"/>
                    <a:pt x="4726" y="4443"/>
                  </a:cubicBezTo>
                  <a:lnTo>
                    <a:pt x="4726" y="4947"/>
                  </a:lnTo>
                  <a:cubicBezTo>
                    <a:pt x="4600" y="4978"/>
                    <a:pt x="4506" y="5010"/>
                    <a:pt x="4411" y="5073"/>
                  </a:cubicBezTo>
                  <a:lnTo>
                    <a:pt x="4033" y="4695"/>
                  </a:lnTo>
                  <a:cubicBezTo>
                    <a:pt x="3986" y="4648"/>
                    <a:pt x="3899" y="4624"/>
                    <a:pt x="3808" y="4624"/>
                  </a:cubicBezTo>
                  <a:cubicBezTo>
                    <a:pt x="3718" y="4624"/>
                    <a:pt x="3623" y="4648"/>
                    <a:pt x="3560" y="4695"/>
                  </a:cubicBezTo>
                  <a:lnTo>
                    <a:pt x="2584" y="5703"/>
                  </a:lnTo>
                  <a:cubicBezTo>
                    <a:pt x="2458" y="5829"/>
                    <a:pt x="2458" y="6050"/>
                    <a:pt x="2584" y="6176"/>
                  </a:cubicBezTo>
                  <a:lnTo>
                    <a:pt x="2930" y="6522"/>
                  </a:lnTo>
                  <a:cubicBezTo>
                    <a:pt x="2899" y="6585"/>
                    <a:pt x="2867" y="6711"/>
                    <a:pt x="2836" y="6837"/>
                  </a:cubicBezTo>
                  <a:lnTo>
                    <a:pt x="2300" y="6837"/>
                  </a:lnTo>
                  <a:cubicBezTo>
                    <a:pt x="2111" y="6837"/>
                    <a:pt x="1954" y="6995"/>
                    <a:pt x="1954" y="7184"/>
                  </a:cubicBezTo>
                  <a:lnTo>
                    <a:pt x="1954" y="8570"/>
                  </a:lnTo>
                  <a:cubicBezTo>
                    <a:pt x="1954" y="8759"/>
                    <a:pt x="2111" y="8917"/>
                    <a:pt x="2300" y="8917"/>
                  </a:cubicBezTo>
                  <a:lnTo>
                    <a:pt x="2836" y="8917"/>
                  </a:lnTo>
                  <a:cubicBezTo>
                    <a:pt x="2867" y="9043"/>
                    <a:pt x="2899" y="9137"/>
                    <a:pt x="2930" y="9232"/>
                  </a:cubicBezTo>
                  <a:lnTo>
                    <a:pt x="2584" y="9610"/>
                  </a:lnTo>
                  <a:lnTo>
                    <a:pt x="977" y="9610"/>
                  </a:lnTo>
                  <a:cubicBezTo>
                    <a:pt x="788" y="9610"/>
                    <a:pt x="630" y="9452"/>
                    <a:pt x="630" y="9232"/>
                  </a:cubicBezTo>
                  <a:lnTo>
                    <a:pt x="630" y="3372"/>
                  </a:lnTo>
                  <a:close/>
                  <a:moveTo>
                    <a:pt x="6112" y="4726"/>
                  </a:moveTo>
                  <a:lnTo>
                    <a:pt x="6112" y="5136"/>
                  </a:lnTo>
                  <a:cubicBezTo>
                    <a:pt x="6112" y="5294"/>
                    <a:pt x="6207" y="5420"/>
                    <a:pt x="6364" y="5451"/>
                  </a:cubicBezTo>
                  <a:cubicBezTo>
                    <a:pt x="6553" y="5514"/>
                    <a:pt x="6805" y="5609"/>
                    <a:pt x="6994" y="5735"/>
                  </a:cubicBezTo>
                  <a:cubicBezTo>
                    <a:pt x="7041" y="5769"/>
                    <a:pt x="7096" y="5783"/>
                    <a:pt x="7153" y="5783"/>
                  </a:cubicBezTo>
                  <a:cubicBezTo>
                    <a:pt x="7251" y="5783"/>
                    <a:pt x="7356" y="5743"/>
                    <a:pt x="7435" y="5703"/>
                  </a:cubicBezTo>
                  <a:lnTo>
                    <a:pt x="7751" y="5388"/>
                  </a:lnTo>
                  <a:lnTo>
                    <a:pt x="8223" y="5861"/>
                  </a:lnTo>
                  <a:lnTo>
                    <a:pt x="7908" y="6176"/>
                  </a:lnTo>
                  <a:cubicBezTo>
                    <a:pt x="7782" y="6302"/>
                    <a:pt x="7782" y="6459"/>
                    <a:pt x="7877" y="6617"/>
                  </a:cubicBezTo>
                  <a:cubicBezTo>
                    <a:pt x="7971" y="6806"/>
                    <a:pt x="8066" y="6995"/>
                    <a:pt x="8129" y="7247"/>
                  </a:cubicBezTo>
                  <a:cubicBezTo>
                    <a:pt x="8192" y="7404"/>
                    <a:pt x="8286" y="7499"/>
                    <a:pt x="8444" y="7499"/>
                  </a:cubicBezTo>
                  <a:lnTo>
                    <a:pt x="8885" y="7499"/>
                  </a:lnTo>
                  <a:lnTo>
                    <a:pt x="8885" y="8192"/>
                  </a:lnTo>
                  <a:lnTo>
                    <a:pt x="8444" y="8192"/>
                  </a:lnTo>
                  <a:cubicBezTo>
                    <a:pt x="8286" y="8192"/>
                    <a:pt x="8192" y="8286"/>
                    <a:pt x="8129" y="8444"/>
                  </a:cubicBezTo>
                  <a:cubicBezTo>
                    <a:pt x="8097" y="8665"/>
                    <a:pt x="7971" y="8885"/>
                    <a:pt x="7877" y="9074"/>
                  </a:cubicBezTo>
                  <a:cubicBezTo>
                    <a:pt x="7782" y="9200"/>
                    <a:pt x="7814" y="9389"/>
                    <a:pt x="7908" y="9515"/>
                  </a:cubicBezTo>
                  <a:lnTo>
                    <a:pt x="8223" y="9830"/>
                  </a:lnTo>
                  <a:lnTo>
                    <a:pt x="7751" y="10303"/>
                  </a:lnTo>
                  <a:lnTo>
                    <a:pt x="7435" y="9988"/>
                  </a:lnTo>
                  <a:cubicBezTo>
                    <a:pt x="7368" y="9920"/>
                    <a:pt x="7291" y="9889"/>
                    <a:pt x="7211" y="9889"/>
                  </a:cubicBezTo>
                  <a:cubicBezTo>
                    <a:pt x="7141" y="9889"/>
                    <a:pt x="7068" y="9912"/>
                    <a:pt x="6994" y="9956"/>
                  </a:cubicBezTo>
                  <a:cubicBezTo>
                    <a:pt x="6805" y="10082"/>
                    <a:pt x="6616" y="10145"/>
                    <a:pt x="6364" y="10208"/>
                  </a:cubicBezTo>
                  <a:cubicBezTo>
                    <a:pt x="6207" y="10271"/>
                    <a:pt x="6112" y="10366"/>
                    <a:pt x="6112" y="10555"/>
                  </a:cubicBezTo>
                  <a:lnTo>
                    <a:pt x="6112" y="10964"/>
                  </a:lnTo>
                  <a:lnTo>
                    <a:pt x="5419" y="10964"/>
                  </a:lnTo>
                  <a:lnTo>
                    <a:pt x="5419" y="10555"/>
                  </a:lnTo>
                  <a:cubicBezTo>
                    <a:pt x="5419" y="10366"/>
                    <a:pt x="5325" y="10271"/>
                    <a:pt x="5167" y="10208"/>
                  </a:cubicBezTo>
                  <a:cubicBezTo>
                    <a:pt x="4947" y="10177"/>
                    <a:pt x="4726" y="10051"/>
                    <a:pt x="4537" y="9956"/>
                  </a:cubicBezTo>
                  <a:cubicBezTo>
                    <a:pt x="4491" y="9921"/>
                    <a:pt x="4436" y="9908"/>
                    <a:pt x="4379" y="9908"/>
                  </a:cubicBezTo>
                  <a:cubicBezTo>
                    <a:pt x="4281" y="9908"/>
                    <a:pt x="4176" y="9948"/>
                    <a:pt x="4096" y="9988"/>
                  </a:cubicBezTo>
                  <a:lnTo>
                    <a:pt x="3781" y="10303"/>
                  </a:lnTo>
                  <a:lnTo>
                    <a:pt x="3308" y="9830"/>
                  </a:lnTo>
                  <a:lnTo>
                    <a:pt x="3623" y="9515"/>
                  </a:lnTo>
                  <a:cubicBezTo>
                    <a:pt x="3749" y="9389"/>
                    <a:pt x="3749" y="9232"/>
                    <a:pt x="3655" y="9074"/>
                  </a:cubicBezTo>
                  <a:cubicBezTo>
                    <a:pt x="3529" y="8885"/>
                    <a:pt x="3466" y="8696"/>
                    <a:pt x="3371" y="8444"/>
                  </a:cubicBezTo>
                  <a:cubicBezTo>
                    <a:pt x="3340" y="8286"/>
                    <a:pt x="3214" y="8192"/>
                    <a:pt x="3056" y="8192"/>
                  </a:cubicBezTo>
                  <a:lnTo>
                    <a:pt x="2647" y="8192"/>
                  </a:lnTo>
                  <a:lnTo>
                    <a:pt x="2647" y="7499"/>
                  </a:lnTo>
                  <a:lnTo>
                    <a:pt x="3056" y="7499"/>
                  </a:lnTo>
                  <a:cubicBezTo>
                    <a:pt x="3214" y="7499"/>
                    <a:pt x="3340" y="7404"/>
                    <a:pt x="3371" y="7247"/>
                  </a:cubicBezTo>
                  <a:cubicBezTo>
                    <a:pt x="3434" y="7026"/>
                    <a:pt x="3529" y="6806"/>
                    <a:pt x="3655" y="6617"/>
                  </a:cubicBezTo>
                  <a:cubicBezTo>
                    <a:pt x="3749" y="6491"/>
                    <a:pt x="3686" y="6302"/>
                    <a:pt x="3623" y="6176"/>
                  </a:cubicBezTo>
                  <a:lnTo>
                    <a:pt x="3308" y="5861"/>
                  </a:lnTo>
                  <a:lnTo>
                    <a:pt x="3781" y="5388"/>
                  </a:lnTo>
                  <a:lnTo>
                    <a:pt x="4096" y="5703"/>
                  </a:lnTo>
                  <a:cubicBezTo>
                    <a:pt x="4163" y="5771"/>
                    <a:pt x="4240" y="5802"/>
                    <a:pt x="4321" y="5802"/>
                  </a:cubicBezTo>
                  <a:cubicBezTo>
                    <a:pt x="4391" y="5802"/>
                    <a:pt x="4464" y="5778"/>
                    <a:pt x="4537" y="5735"/>
                  </a:cubicBezTo>
                  <a:cubicBezTo>
                    <a:pt x="4726" y="5609"/>
                    <a:pt x="4915" y="5546"/>
                    <a:pt x="5167" y="5451"/>
                  </a:cubicBezTo>
                  <a:cubicBezTo>
                    <a:pt x="5325" y="5420"/>
                    <a:pt x="5419" y="5294"/>
                    <a:pt x="5419" y="5136"/>
                  </a:cubicBezTo>
                  <a:lnTo>
                    <a:pt x="5419" y="4726"/>
                  </a:lnTo>
                  <a:close/>
                  <a:moveTo>
                    <a:pt x="1008" y="1"/>
                  </a:moveTo>
                  <a:cubicBezTo>
                    <a:pt x="473" y="1"/>
                    <a:pt x="0" y="473"/>
                    <a:pt x="0" y="1009"/>
                  </a:cubicBezTo>
                  <a:lnTo>
                    <a:pt x="0" y="9295"/>
                  </a:lnTo>
                  <a:cubicBezTo>
                    <a:pt x="0" y="9830"/>
                    <a:pt x="473" y="10303"/>
                    <a:pt x="1008" y="10303"/>
                  </a:cubicBezTo>
                  <a:lnTo>
                    <a:pt x="2867" y="10303"/>
                  </a:lnTo>
                  <a:lnTo>
                    <a:pt x="3623" y="11059"/>
                  </a:lnTo>
                  <a:cubicBezTo>
                    <a:pt x="3671" y="11122"/>
                    <a:pt x="3757" y="11153"/>
                    <a:pt x="3848" y="11153"/>
                  </a:cubicBezTo>
                  <a:cubicBezTo>
                    <a:pt x="3938" y="11153"/>
                    <a:pt x="4033" y="11122"/>
                    <a:pt x="4096" y="11059"/>
                  </a:cubicBezTo>
                  <a:lnTo>
                    <a:pt x="4442" y="10712"/>
                  </a:lnTo>
                  <a:cubicBezTo>
                    <a:pt x="4506" y="10744"/>
                    <a:pt x="4632" y="10775"/>
                    <a:pt x="4758" y="10807"/>
                  </a:cubicBezTo>
                  <a:lnTo>
                    <a:pt x="4758" y="11342"/>
                  </a:lnTo>
                  <a:cubicBezTo>
                    <a:pt x="4758" y="11531"/>
                    <a:pt x="4915" y="11689"/>
                    <a:pt x="5104" y="11689"/>
                  </a:cubicBezTo>
                  <a:lnTo>
                    <a:pt x="6490" y="11689"/>
                  </a:lnTo>
                  <a:cubicBezTo>
                    <a:pt x="6679" y="11689"/>
                    <a:pt x="6837" y="11531"/>
                    <a:pt x="6837" y="11342"/>
                  </a:cubicBezTo>
                  <a:lnTo>
                    <a:pt x="6837" y="10807"/>
                  </a:lnTo>
                  <a:cubicBezTo>
                    <a:pt x="6963" y="10775"/>
                    <a:pt x="7026" y="10744"/>
                    <a:pt x="7152" y="10712"/>
                  </a:cubicBezTo>
                  <a:lnTo>
                    <a:pt x="7498" y="11059"/>
                  </a:lnTo>
                  <a:cubicBezTo>
                    <a:pt x="7561" y="11122"/>
                    <a:pt x="7656" y="11153"/>
                    <a:pt x="7747" y="11153"/>
                  </a:cubicBezTo>
                  <a:cubicBezTo>
                    <a:pt x="7837" y="11153"/>
                    <a:pt x="7924" y="11122"/>
                    <a:pt x="7971" y="11059"/>
                  </a:cubicBezTo>
                  <a:lnTo>
                    <a:pt x="8727" y="10303"/>
                  </a:lnTo>
                  <a:lnTo>
                    <a:pt x="10617" y="10303"/>
                  </a:lnTo>
                  <a:cubicBezTo>
                    <a:pt x="11185" y="10303"/>
                    <a:pt x="11657" y="9830"/>
                    <a:pt x="11657" y="9295"/>
                  </a:cubicBezTo>
                  <a:lnTo>
                    <a:pt x="11657" y="1009"/>
                  </a:lnTo>
                  <a:cubicBezTo>
                    <a:pt x="11657" y="473"/>
                    <a:pt x="11216" y="1"/>
                    <a:pt x="106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9"/>
            <p:cNvSpPr/>
            <p:nvPr/>
          </p:nvSpPr>
          <p:spPr>
            <a:xfrm>
              <a:off x="-1667150" y="2801950"/>
              <a:ext cx="18150" cy="18150"/>
            </a:xfrm>
            <a:custGeom>
              <a:avLst/>
              <a:gdLst/>
              <a:ahLst/>
              <a:cxnLst/>
              <a:rect l="l" t="t" r="r" b="b"/>
              <a:pathLst>
                <a:path w="726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726"/>
                    <a:pt x="347" y="726"/>
                  </a:cubicBezTo>
                  <a:cubicBezTo>
                    <a:pt x="568" y="726"/>
                    <a:pt x="725" y="536"/>
                    <a:pt x="725" y="347"/>
                  </a:cubicBezTo>
                  <a:cubicBezTo>
                    <a:pt x="725" y="158"/>
                    <a:pt x="568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9"/>
            <p:cNvSpPr/>
            <p:nvPr/>
          </p:nvSpPr>
          <p:spPr>
            <a:xfrm>
              <a:off x="-1632500" y="2801950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6" y="726"/>
                    <a:pt x="694" y="568"/>
                    <a:pt x="694" y="347"/>
                  </a:cubicBez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9"/>
            <p:cNvSpPr/>
            <p:nvPr/>
          </p:nvSpPr>
          <p:spPr>
            <a:xfrm>
              <a:off x="-1597850" y="2801950"/>
              <a:ext cx="17375" cy="18150"/>
            </a:xfrm>
            <a:custGeom>
              <a:avLst/>
              <a:gdLst/>
              <a:ahLst/>
              <a:cxnLst/>
              <a:rect l="l" t="t" r="r" b="b"/>
              <a:pathLst>
                <a:path w="695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6"/>
                    <a:pt x="347" y="726"/>
                  </a:cubicBezTo>
                  <a:cubicBezTo>
                    <a:pt x="537" y="726"/>
                    <a:pt x="694" y="568"/>
                    <a:pt x="694" y="347"/>
                  </a:cubicBezTo>
                  <a:cubicBezTo>
                    <a:pt x="694" y="158"/>
                    <a:pt x="53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9"/>
            <p:cNvSpPr/>
            <p:nvPr/>
          </p:nvSpPr>
          <p:spPr>
            <a:xfrm>
              <a:off x="-1564750" y="280195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32" y="568"/>
                    <a:pt x="189" y="726"/>
                    <a:pt x="347" y="726"/>
                  </a:cubicBezTo>
                  <a:lnTo>
                    <a:pt x="4442" y="726"/>
                  </a:lnTo>
                  <a:cubicBezTo>
                    <a:pt x="4663" y="726"/>
                    <a:pt x="4820" y="568"/>
                    <a:pt x="4820" y="347"/>
                  </a:cubicBezTo>
                  <a:cubicBezTo>
                    <a:pt x="4820" y="158"/>
                    <a:pt x="4663" y="1"/>
                    <a:pt x="4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9"/>
            <p:cNvSpPr/>
            <p:nvPr/>
          </p:nvSpPr>
          <p:spPr>
            <a:xfrm>
              <a:off x="-1597850" y="2924050"/>
              <a:ext cx="85100" cy="85075"/>
            </a:xfrm>
            <a:custGeom>
              <a:avLst/>
              <a:gdLst/>
              <a:ahLst/>
              <a:cxnLst/>
              <a:rect l="l" t="t" r="r" b="b"/>
              <a:pathLst>
                <a:path w="3404" h="3403" extrusionOk="0">
                  <a:moveTo>
                    <a:pt x="1671" y="662"/>
                  </a:moveTo>
                  <a:cubicBezTo>
                    <a:pt x="2238" y="662"/>
                    <a:pt x="2710" y="1134"/>
                    <a:pt x="2710" y="1701"/>
                  </a:cubicBezTo>
                  <a:cubicBezTo>
                    <a:pt x="2710" y="2237"/>
                    <a:pt x="2269" y="2710"/>
                    <a:pt x="1671" y="2710"/>
                  </a:cubicBezTo>
                  <a:cubicBezTo>
                    <a:pt x="1135" y="2710"/>
                    <a:pt x="663" y="2237"/>
                    <a:pt x="663" y="1701"/>
                  </a:cubicBezTo>
                  <a:cubicBezTo>
                    <a:pt x="663" y="1134"/>
                    <a:pt x="1135" y="662"/>
                    <a:pt x="1671" y="662"/>
                  </a:cubicBezTo>
                  <a:close/>
                  <a:moveTo>
                    <a:pt x="1671" y="0"/>
                  </a:moveTo>
                  <a:cubicBezTo>
                    <a:pt x="726" y="0"/>
                    <a:pt x="1" y="756"/>
                    <a:pt x="1" y="1701"/>
                  </a:cubicBezTo>
                  <a:cubicBezTo>
                    <a:pt x="1" y="2647"/>
                    <a:pt x="726" y="3403"/>
                    <a:pt x="1671" y="3403"/>
                  </a:cubicBezTo>
                  <a:cubicBezTo>
                    <a:pt x="2616" y="3403"/>
                    <a:pt x="3372" y="2647"/>
                    <a:pt x="3372" y="1701"/>
                  </a:cubicBezTo>
                  <a:cubicBezTo>
                    <a:pt x="3403" y="756"/>
                    <a:pt x="2616" y="0"/>
                    <a:pt x="16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10" name="Google Shape;310;p30"/>
          <p:cNvSpPr txBox="1">
            <a:spLocks noGrp="1"/>
          </p:cNvSpPr>
          <p:nvPr>
            <p:ph type="ctrTitle" idx="4294967295"/>
          </p:nvPr>
        </p:nvSpPr>
        <p:spPr>
          <a:xfrm>
            <a:off x="275549" y="1749550"/>
            <a:ext cx="20775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A9FB"/>
                </a:solidFill>
              </a:rPr>
              <a:t>Community engagement</a:t>
            </a:r>
            <a:endParaRPr sz="1200">
              <a:solidFill>
                <a:srgbClr val="63A9FB"/>
              </a:solidFill>
            </a:endParaRPr>
          </a:p>
        </p:txBody>
      </p:sp>
      <p:sp>
        <p:nvSpPr>
          <p:cNvPr id="311" name="Google Shape;311;p30"/>
          <p:cNvSpPr txBox="1">
            <a:spLocks noGrp="1"/>
          </p:cNvSpPr>
          <p:nvPr>
            <p:ph type="subTitle" idx="4294967295"/>
          </p:nvPr>
        </p:nvSpPr>
        <p:spPr>
          <a:xfrm>
            <a:off x="105000" y="2187275"/>
            <a:ext cx="2418600" cy="254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Awareness-training-validation of NI4OS practices</a:t>
            </a:r>
            <a:endParaRPr b="1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Cross-country and inter-disciplinary approach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Promote the uptake of EOSC guidelines and test solutions and specifications produced by the project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Prepare for capacity building: training for service providers and users</a:t>
            </a:r>
            <a:endParaRPr sz="11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  <a:latin typeface="Exo 2 Light"/>
              <a:ea typeface="Exo 2 Light"/>
              <a:cs typeface="Exo 2 Light"/>
              <a:sym typeface="Exo 2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>
              <a:solidFill>
                <a:srgbClr val="000000"/>
              </a:solidFill>
              <a:latin typeface="Exo 2 Light"/>
              <a:ea typeface="Exo 2 Light"/>
              <a:cs typeface="Exo 2 Light"/>
              <a:sym typeface="Exo 2 Light"/>
            </a:endParaRPr>
          </a:p>
        </p:txBody>
      </p:sp>
      <p:sp>
        <p:nvSpPr>
          <p:cNvPr id="312" name="Google Shape;312;p30"/>
          <p:cNvSpPr/>
          <p:nvPr/>
        </p:nvSpPr>
        <p:spPr>
          <a:xfrm>
            <a:off x="928111" y="1029277"/>
            <a:ext cx="612165" cy="548707"/>
          </a:xfrm>
          <a:custGeom>
            <a:avLst/>
            <a:gdLst/>
            <a:ahLst/>
            <a:cxnLst/>
            <a:rect l="l" t="t" r="r" b="b"/>
            <a:pathLst>
              <a:path w="11815" h="11846" extrusionOk="0">
                <a:moveTo>
                  <a:pt x="5829" y="693"/>
                </a:moveTo>
                <a:cubicBezTo>
                  <a:pt x="6238" y="693"/>
                  <a:pt x="6553" y="1008"/>
                  <a:pt x="6553" y="1418"/>
                </a:cubicBezTo>
                <a:cubicBezTo>
                  <a:pt x="6553" y="1796"/>
                  <a:pt x="6238" y="2111"/>
                  <a:pt x="5829" y="2111"/>
                </a:cubicBezTo>
                <a:cubicBezTo>
                  <a:pt x="5451" y="2111"/>
                  <a:pt x="5136" y="1796"/>
                  <a:pt x="5136" y="1418"/>
                </a:cubicBezTo>
                <a:cubicBezTo>
                  <a:pt x="5136" y="1008"/>
                  <a:pt x="5482" y="693"/>
                  <a:pt x="5829" y="693"/>
                </a:cubicBezTo>
                <a:close/>
                <a:moveTo>
                  <a:pt x="5829" y="2773"/>
                </a:moveTo>
                <a:cubicBezTo>
                  <a:pt x="6774" y="2773"/>
                  <a:pt x="7562" y="3560"/>
                  <a:pt x="7562" y="4568"/>
                </a:cubicBezTo>
                <a:lnTo>
                  <a:pt x="7562" y="4915"/>
                </a:lnTo>
                <a:lnTo>
                  <a:pt x="4096" y="4915"/>
                </a:lnTo>
                <a:lnTo>
                  <a:pt x="4096" y="4568"/>
                </a:lnTo>
                <a:cubicBezTo>
                  <a:pt x="4096" y="3560"/>
                  <a:pt x="4884" y="2773"/>
                  <a:pt x="5829" y="2773"/>
                </a:cubicBezTo>
                <a:close/>
                <a:moveTo>
                  <a:pt x="2363" y="6963"/>
                </a:moveTo>
                <a:cubicBezTo>
                  <a:pt x="2773" y="6963"/>
                  <a:pt x="3088" y="7278"/>
                  <a:pt x="3088" y="7656"/>
                </a:cubicBezTo>
                <a:cubicBezTo>
                  <a:pt x="3088" y="8065"/>
                  <a:pt x="2773" y="8380"/>
                  <a:pt x="2363" y="8380"/>
                </a:cubicBezTo>
                <a:cubicBezTo>
                  <a:pt x="1985" y="8380"/>
                  <a:pt x="1670" y="8065"/>
                  <a:pt x="1670" y="7656"/>
                </a:cubicBezTo>
                <a:cubicBezTo>
                  <a:pt x="1670" y="7278"/>
                  <a:pt x="1985" y="6963"/>
                  <a:pt x="2363" y="6963"/>
                </a:cubicBezTo>
                <a:close/>
                <a:moveTo>
                  <a:pt x="9357" y="6963"/>
                </a:moveTo>
                <a:cubicBezTo>
                  <a:pt x="9735" y="6963"/>
                  <a:pt x="10050" y="7278"/>
                  <a:pt x="10050" y="7656"/>
                </a:cubicBezTo>
                <a:cubicBezTo>
                  <a:pt x="10050" y="8065"/>
                  <a:pt x="9735" y="8380"/>
                  <a:pt x="9357" y="8380"/>
                </a:cubicBezTo>
                <a:cubicBezTo>
                  <a:pt x="8948" y="8380"/>
                  <a:pt x="8633" y="8065"/>
                  <a:pt x="8633" y="7656"/>
                </a:cubicBezTo>
                <a:cubicBezTo>
                  <a:pt x="8633" y="7278"/>
                  <a:pt x="8948" y="6963"/>
                  <a:pt x="9357" y="6963"/>
                </a:cubicBezTo>
                <a:close/>
                <a:moveTo>
                  <a:pt x="2363" y="9042"/>
                </a:moveTo>
                <a:cubicBezTo>
                  <a:pt x="3308" y="9042"/>
                  <a:pt x="4096" y="9830"/>
                  <a:pt x="4096" y="10806"/>
                </a:cubicBezTo>
                <a:lnTo>
                  <a:pt x="4096" y="11184"/>
                </a:lnTo>
                <a:lnTo>
                  <a:pt x="630" y="11184"/>
                </a:lnTo>
                <a:lnTo>
                  <a:pt x="630" y="10806"/>
                </a:lnTo>
                <a:cubicBezTo>
                  <a:pt x="630" y="9830"/>
                  <a:pt x="1418" y="9042"/>
                  <a:pt x="2363" y="9042"/>
                </a:cubicBezTo>
                <a:close/>
                <a:moveTo>
                  <a:pt x="9357" y="9042"/>
                </a:moveTo>
                <a:cubicBezTo>
                  <a:pt x="10302" y="9042"/>
                  <a:pt x="11090" y="9830"/>
                  <a:pt x="11090" y="10806"/>
                </a:cubicBezTo>
                <a:lnTo>
                  <a:pt x="11090" y="11184"/>
                </a:lnTo>
                <a:lnTo>
                  <a:pt x="7625" y="11184"/>
                </a:lnTo>
                <a:lnTo>
                  <a:pt x="7625" y="10806"/>
                </a:lnTo>
                <a:cubicBezTo>
                  <a:pt x="7625" y="9830"/>
                  <a:pt x="8412" y="9042"/>
                  <a:pt x="9357" y="9042"/>
                </a:cubicBezTo>
                <a:close/>
                <a:moveTo>
                  <a:pt x="5892" y="0"/>
                </a:moveTo>
                <a:cubicBezTo>
                  <a:pt x="5136" y="0"/>
                  <a:pt x="4506" y="630"/>
                  <a:pt x="4506" y="1355"/>
                </a:cubicBezTo>
                <a:cubicBezTo>
                  <a:pt x="4506" y="1733"/>
                  <a:pt x="4632" y="2016"/>
                  <a:pt x="4852" y="2300"/>
                </a:cubicBezTo>
                <a:cubicBezTo>
                  <a:pt x="4033" y="2710"/>
                  <a:pt x="3466" y="3529"/>
                  <a:pt x="3466" y="4505"/>
                </a:cubicBezTo>
                <a:lnTo>
                  <a:pt x="3466" y="5230"/>
                </a:lnTo>
                <a:cubicBezTo>
                  <a:pt x="3466" y="5419"/>
                  <a:pt x="3623" y="5577"/>
                  <a:pt x="3844" y="5577"/>
                </a:cubicBezTo>
                <a:lnTo>
                  <a:pt x="5577" y="5577"/>
                </a:lnTo>
                <a:lnTo>
                  <a:pt x="5577" y="7152"/>
                </a:lnTo>
                <a:lnTo>
                  <a:pt x="3875" y="8822"/>
                </a:lnTo>
                <a:cubicBezTo>
                  <a:pt x="3749" y="8696"/>
                  <a:pt x="3592" y="8601"/>
                  <a:pt x="3434" y="8569"/>
                </a:cubicBezTo>
                <a:cubicBezTo>
                  <a:pt x="3686" y="8349"/>
                  <a:pt x="3781" y="8034"/>
                  <a:pt x="3781" y="7624"/>
                </a:cubicBezTo>
                <a:cubicBezTo>
                  <a:pt x="3781" y="6868"/>
                  <a:pt x="3151" y="6238"/>
                  <a:pt x="2426" y="6238"/>
                </a:cubicBezTo>
                <a:cubicBezTo>
                  <a:pt x="1670" y="6238"/>
                  <a:pt x="1040" y="6868"/>
                  <a:pt x="1040" y="7624"/>
                </a:cubicBezTo>
                <a:cubicBezTo>
                  <a:pt x="1040" y="7971"/>
                  <a:pt x="1166" y="8286"/>
                  <a:pt x="1387" y="8569"/>
                </a:cubicBezTo>
                <a:cubicBezTo>
                  <a:pt x="567" y="8979"/>
                  <a:pt x="0" y="9798"/>
                  <a:pt x="0" y="10775"/>
                </a:cubicBezTo>
                <a:lnTo>
                  <a:pt x="0" y="11499"/>
                </a:lnTo>
                <a:cubicBezTo>
                  <a:pt x="0" y="11688"/>
                  <a:pt x="158" y="11846"/>
                  <a:pt x="378" y="11846"/>
                </a:cubicBezTo>
                <a:lnTo>
                  <a:pt x="4474" y="11846"/>
                </a:lnTo>
                <a:cubicBezTo>
                  <a:pt x="4663" y="11846"/>
                  <a:pt x="4821" y="11688"/>
                  <a:pt x="4821" y="11499"/>
                </a:cubicBezTo>
                <a:lnTo>
                  <a:pt x="4821" y="10775"/>
                </a:lnTo>
                <a:cubicBezTo>
                  <a:pt x="4821" y="10239"/>
                  <a:pt x="4632" y="9704"/>
                  <a:pt x="4348" y="9326"/>
                </a:cubicBezTo>
                <a:lnTo>
                  <a:pt x="5860" y="7782"/>
                </a:lnTo>
                <a:lnTo>
                  <a:pt x="7404" y="9326"/>
                </a:lnTo>
                <a:cubicBezTo>
                  <a:pt x="7089" y="9704"/>
                  <a:pt x="6931" y="10239"/>
                  <a:pt x="6931" y="10775"/>
                </a:cubicBezTo>
                <a:lnTo>
                  <a:pt x="6931" y="11499"/>
                </a:lnTo>
                <a:cubicBezTo>
                  <a:pt x="6931" y="11688"/>
                  <a:pt x="7089" y="11846"/>
                  <a:pt x="7309" y="11846"/>
                </a:cubicBezTo>
                <a:lnTo>
                  <a:pt x="11468" y="11846"/>
                </a:lnTo>
                <a:cubicBezTo>
                  <a:pt x="11657" y="11846"/>
                  <a:pt x="11815" y="11688"/>
                  <a:pt x="11815" y="11499"/>
                </a:cubicBezTo>
                <a:lnTo>
                  <a:pt x="11815" y="10775"/>
                </a:lnTo>
                <a:cubicBezTo>
                  <a:pt x="11783" y="9830"/>
                  <a:pt x="11185" y="8979"/>
                  <a:pt x="10365" y="8569"/>
                </a:cubicBezTo>
                <a:cubicBezTo>
                  <a:pt x="10586" y="8349"/>
                  <a:pt x="10712" y="8034"/>
                  <a:pt x="10712" y="7624"/>
                </a:cubicBezTo>
                <a:cubicBezTo>
                  <a:pt x="10712" y="6868"/>
                  <a:pt x="10082" y="6238"/>
                  <a:pt x="9357" y="6238"/>
                </a:cubicBezTo>
                <a:cubicBezTo>
                  <a:pt x="8601" y="6238"/>
                  <a:pt x="7971" y="6868"/>
                  <a:pt x="7971" y="7624"/>
                </a:cubicBezTo>
                <a:cubicBezTo>
                  <a:pt x="7971" y="7971"/>
                  <a:pt x="8097" y="8286"/>
                  <a:pt x="8318" y="8569"/>
                </a:cubicBezTo>
                <a:cubicBezTo>
                  <a:pt x="8160" y="8664"/>
                  <a:pt x="8034" y="8727"/>
                  <a:pt x="7877" y="8822"/>
                </a:cubicBezTo>
                <a:lnTo>
                  <a:pt x="6207" y="7152"/>
                </a:lnTo>
                <a:lnTo>
                  <a:pt x="6207" y="5577"/>
                </a:lnTo>
                <a:lnTo>
                  <a:pt x="7940" y="5577"/>
                </a:lnTo>
                <a:cubicBezTo>
                  <a:pt x="8129" y="5577"/>
                  <a:pt x="8286" y="5419"/>
                  <a:pt x="8286" y="5230"/>
                </a:cubicBezTo>
                <a:lnTo>
                  <a:pt x="8286" y="4505"/>
                </a:lnTo>
                <a:cubicBezTo>
                  <a:pt x="8286" y="3529"/>
                  <a:pt x="7688" y="2710"/>
                  <a:pt x="6900" y="2300"/>
                </a:cubicBezTo>
                <a:cubicBezTo>
                  <a:pt x="7152" y="2080"/>
                  <a:pt x="7246" y="1764"/>
                  <a:pt x="7246" y="1355"/>
                </a:cubicBezTo>
                <a:cubicBezTo>
                  <a:pt x="7246" y="630"/>
                  <a:pt x="6616" y="0"/>
                  <a:pt x="589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0"/>
          <p:cNvSpPr txBox="1">
            <a:spLocks noGrp="1"/>
          </p:cNvSpPr>
          <p:nvPr>
            <p:ph type="ctrTitle"/>
          </p:nvPr>
        </p:nvSpPr>
        <p:spPr>
          <a:xfrm>
            <a:off x="1964851" y="2107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Aim &amp; Objectives</a:t>
            </a:r>
            <a:endParaRPr>
              <a:solidFill>
                <a:srgbClr val="63A9FB"/>
              </a:solidFill>
            </a:endParaRPr>
          </a:p>
        </p:txBody>
      </p:sp>
      <p:cxnSp>
        <p:nvCxnSpPr>
          <p:cNvPr id="314" name="Google Shape;314;p30"/>
          <p:cNvCxnSpPr/>
          <p:nvPr/>
        </p:nvCxnSpPr>
        <p:spPr>
          <a:xfrm flipH="1">
            <a:off x="26350" y="1673925"/>
            <a:ext cx="5238900" cy="65400"/>
          </a:xfrm>
          <a:prstGeom prst="straightConnector1">
            <a:avLst/>
          </a:prstGeom>
          <a:noFill/>
          <a:ln w="28575" cap="flat" cmpd="sng">
            <a:solidFill>
              <a:srgbClr val="EFD6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5" name="Google Shape;315;p30"/>
          <p:cNvSpPr txBox="1">
            <a:spLocks noGrp="1"/>
          </p:cNvSpPr>
          <p:nvPr>
            <p:ph type="ctrTitle" idx="2"/>
          </p:nvPr>
        </p:nvSpPr>
        <p:spPr>
          <a:xfrm>
            <a:off x="3012775" y="1841625"/>
            <a:ext cx="16089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A9FB"/>
                </a:solidFill>
              </a:rPr>
              <a:t>Building national </a:t>
            </a:r>
            <a:endParaRPr sz="1200">
              <a:solidFill>
                <a:srgbClr val="63A9F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3A9FB"/>
                </a:solidFill>
              </a:rPr>
              <a:t>OSC initiatives</a:t>
            </a:r>
            <a:endParaRPr sz="1200">
              <a:solidFill>
                <a:srgbClr val="63A9FB"/>
              </a:solidFill>
            </a:endParaRPr>
          </a:p>
        </p:txBody>
      </p:sp>
      <p:sp>
        <p:nvSpPr>
          <p:cNvPr id="316" name="Google Shape;316;p30"/>
          <p:cNvSpPr txBox="1">
            <a:spLocks noGrp="1"/>
          </p:cNvSpPr>
          <p:nvPr>
            <p:ph type="subTitle" idx="1"/>
          </p:nvPr>
        </p:nvSpPr>
        <p:spPr>
          <a:xfrm>
            <a:off x="2700800" y="2200500"/>
            <a:ext cx="2418600" cy="212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Support EOSC Governance</a:t>
            </a:r>
            <a:endParaRPr sz="1200" b="1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Perform a stakeholder analysis</a:t>
            </a: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Map the existing landscape at the national level</a:t>
            </a: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Set up national OSC initiatives</a:t>
            </a: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- Influence policy making</a:t>
            </a: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000000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17" name="Google Shape;317;p30"/>
          <p:cNvSpPr/>
          <p:nvPr/>
        </p:nvSpPr>
        <p:spPr>
          <a:xfrm>
            <a:off x="3367402" y="1156950"/>
            <a:ext cx="548693" cy="427493"/>
          </a:xfrm>
          <a:custGeom>
            <a:avLst/>
            <a:gdLst/>
            <a:ahLst/>
            <a:cxnLst/>
            <a:rect l="l" t="t" r="r" b="b"/>
            <a:pathLst>
              <a:path w="11973" h="11957" extrusionOk="0">
                <a:moveTo>
                  <a:pt x="5986" y="748"/>
                </a:moveTo>
                <a:lnTo>
                  <a:pt x="8003" y="1756"/>
                </a:lnTo>
                <a:lnTo>
                  <a:pt x="5986" y="2796"/>
                </a:lnTo>
                <a:lnTo>
                  <a:pt x="4002" y="1756"/>
                </a:lnTo>
                <a:lnTo>
                  <a:pt x="5986" y="748"/>
                </a:lnTo>
                <a:close/>
                <a:moveTo>
                  <a:pt x="3561" y="2324"/>
                </a:moveTo>
                <a:lnTo>
                  <a:pt x="5671" y="3395"/>
                </a:lnTo>
                <a:lnTo>
                  <a:pt x="5671" y="6136"/>
                </a:lnTo>
                <a:lnTo>
                  <a:pt x="3561" y="5064"/>
                </a:lnTo>
                <a:lnTo>
                  <a:pt x="3561" y="2324"/>
                </a:lnTo>
                <a:close/>
                <a:moveTo>
                  <a:pt x="8475" y="2324"/>
                </a:moveTo>
                <a:lnTo>
                  <a:pt x="8475" y="5064"/>
                </a:lnTo>
                <a:lnTo>
                  <a:pt x="6364" y="6136"/>
                </a:lnTo>
                <a:lnTo>
                  <a:pt x="6364" y="3395"/>
                </a:lnTo>
                <a:lnTo>
                  <a:pt x="8475" y="2324"/>
                </a:lnTo>
                <a:close/>
                <a:moveTo>
                  <a:pt x="3214" y="5663"/>
                </a:moveTo>
                <a:lnTo>
                  <a:pt x="5230" y="6703"/>
                </a:lnTo>
                <a:lnTo>
                  <a:pt x="3214" y="7711"/>
                </a:lnTo>
                <a:lnTo>
                  <a:pt x="1166" y="6703"/>
                </a:lnTo>
                <a:lnTo>
                  <a:pt x="3214" y="5663"/>
                </a:lnTo>
                <a:close/>
                <a:moveTo>
                  <a:pt x="8822" y="5663"/>
                </a:moveTo>
                <a:lnTo>
                  <a:pt x="10870" y="6703"/>
                </a:lnTo>
                <a:lnTo>
                  <a:pt x="8822" y="7711"/>
                </a:lnTo>
                <a:lnTo>
                  <a:pt x="6837" y="6703"/>
                </a:lnTo>
                <a:lnTo>
                  <a:pt x="8822" y="5663"/>
                </a:lnTo>
                <a:close/>
                <a:moveTo>
                  <a:pt x="5671" y="7238"/>
                </a:moveTo>
                <a:lnTo>
                  <a:pt x="5671" y="9948"/>
                </a:lnTo>
                <a:lnTo>
                  <a:pt x="3561" y="11019"/>
                </a:lnTo>
                <a:lnTo>
                  <a:pt x="3561" y="8309"/>
                </a:lnTo>
                <a:lnTo>
                  <a:pt x="5671" y="7238"/>
                </a:lnTo>
                <a:close/>
                <a:moveTo>
                  <a:pt x="11311" y="7238"/>
                </a:moveTo>
                <a:lnTo>
                  <a:pt x="11311" y="10011"/>
                </a:lnTo>
                <a:lnTo>
                  <a:pt x="9200" y="11050"/>
                </a:lnTo>
                <a:lnTo>
                  <a:pt x="9200" y="8309"/>
                </a:lnTo>
                <a:lnTo>
                  <a:pt x="11311" y="7238"/>
                </a:lnTo>
                <a:close/>
                <a:moveTo>
                  <a:pt x="725" y="7270"/>
                </a:moveTo>
                <a:lnTo>
                  <a:pt x="2836" y="8341"/>
                </a:lnTo>
                <a:lnTo>
                  <a:pt x="2836" y="11082"/>
                </a:lnTo>
                <a:lnTo>
                  <a:pt x="725" y="10042"/>
                </a:lnTo>
                <a:lnTo>
                  <a:pt x="725" y="7270"/>
                </a:lnTo>
                <a:close/>
                <a:moveTo>
                  <a:pt x="6364" y="7270"/>
                </a:moveTo>
                <a:lnTo>
                  <a:pt x="8475" y="8341"/>
                </a:lnTo>
                <a:lnTo>
                  <a:pt x="8475" y="11082"/>
                </a:lnTo>
                <a:lnTo>
                  <a:pt x="6364" y="10042"/>
                </a:lnTo>
                <a:lnTo>
                  <a:pt x="6364" y="7270"/>
                </a:lnTo>
                <a:close/>
                <a:moveTo>
                  <a:pt x="5998" y="0"/>
                </a:moveTo>
                <a:cubicBezTo>
                  <a:pt x="5947" y="0"/>
                  <a:pt x="5892" y="8"/>
                  <a:pt x="5829" y="24"/>
                </a:cubicBezTo>
                <a:lnTo>
                  <a:pt x="3056" y="1441"/>
                </a:lnTo>
                <a:cubicBezTo>
                  <a:pt x="2930" y="1536"/>
                  <a:pt x="2836" y="1662"/>
                  <a:pt x="2836" y="1756"/>
                </a:cubicBezTo>
                <a:lnTo>
                  <a:pt x="2836" y="5064"/>
                </a:lnTo>
                <a:lnTo>
                  <a:pt x="221" y="6388"/>
                </a:lnTo>
                <a:cubicBezTo>
                  <a:pt x="95" y="6451"/>
                  <a:pt x="0" y="6577"/>
                  <a:pt x="0" y="6703"/>
                </a:cubicBezTo>
                <a:lnTo>
                  <a:pt x="0" y="10200"/>
                </a:lnTo>
                <a:cubicBezTo>
                  <a:pt x="0" y="10326"/>
                  <a:pt x="95" y="10420"/>
                  <a:pt x="221" y="10515"/>
                </a:cubicBezTo>
                <a:lnTo>
                  <a:pt x="3056" y="11933"/>
                </a:lnTo>
                <a:cubicBezTo>
                  <a:pt x="3088" y="11948"/>
                  <a:pt x="3135" y="11956"/>
                  <a:pt x="3190" y="11956"/>
                </a:cubicBezTo>
                <a:cubicBezTo>
                  <a:pt x="3245" y="11956"/>
                  <a:pt x="3308" y="11948"/>
                  <a:pt x="3371" y="11933"/>
                </a:cubicBezTo>
                <a:lnTo>
                  <a:pt x="5986" y="10578"/>
                </a:lnTo>
                <a:lnTo>
                  <a:pt x="8633" y="11933"/>
                </a:lnTo>
                <a:cubicBezTo>
                  <a:pt x="8680" y="11948"/>
                  <a:pt x="8727" y="11956"/>
                  <a:pt x="8779" y="11956"/>
                </a:cubicBezTo>
                <a:cubicBezTo>
                  <a:pt x="8830" y="11956"/>
                  <a:pt x="8885" y="11948"/>
                  <a:pt x="8948" y="11933"/>
                </a:cubicBezTo>
                <a:lnTo>
                  <a:pt x="11783" y="10515"/>
                </a:lnTo>
                <a:cubicBezTo>
                  <a:pt x="11909" y="10420"/>
                  <a:pt x="11972" y="10326"/>
                  <a:pt x="11972" y="10200"/>
                </a:cubicBezTo>
                <a:lnTo>
                  <a:pt x="11972" y="6703"/>
                </a:lnTo>
                <a:cubicBezTo>
                  <a:pt x="11972" y="6577"/>
                  <a:pt x="11941" y="6451"/>
                  <a:pt x="11783" y="6388"/>
                </a:cubicBezTo>
                <a:lnTo>
                  <a:pt x="9137" y="5064"/>
                </a:lnTo>
                <a:lnTo>
                  <a:pt x="9137" y="1756"/>
                </a:lnTo>
                <a:cubicBezTo>
                  <a:pt x="9137" y="1662"/>
                  <a:pt x="9074" y="1536"/>
                  <a:pt x="8948" y="1441"/>
                </a:cubicBezTo>
                <a:lnTo>
                  <a:pt x="6144" y="24"/>
                </a:lnTo>
                <a:cubicBezTo>
                  <a:pt x="6097" y="8"/>
                  <a:pt x="6049" y="0"/>
                  <a:pt x="59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"/>
          <p:cNvSpPr txBox="1"/>
          <p:nvPr/>
        </p:nvSpPr>
        <p:spPr>
          <a:xfrm>
            <a:off x="5871925" y="3065738"/>
            <a:ext cx="3336300" cy="17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19" name="Google Shape;319;p30"/>
          <p:cNvSpPr/>
          <p:nvPr/>
        </p:nvSpPr>
        <p:spPr>
          <a:xfrm>
            <a:off x="5970150" y="1673925"/>
            <a:ext cx="3015600" cy="2742300"/>
          </a:xfrm>
          <a:prstGeom prst="verticalScroll">
            <a:avLst>
              <a:gd name="adj" fmla="val 12500"/>
            </a:avLst>
          </a:prstGeom>
          <a:solidFill>
            <a:srgbClr val="EFD67E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15 National Open Science Initiatives </a:t>
            </a:r>
            <a:endParaRPr b="1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&gt; 40 services onboarded </a:t>
            </a:r>
            <a:endParaRPr b="1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1 integrated production - level platform </a:t>
            </a:r>
            <a:endParaRPr b="1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Operational best practices </a:t>
            </a:r>
            <a:endParaRPr b="1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Guidelines and tools for IPR, data protection compliance, ORD</a:t>
            </a:r>
            <a:endParaRPr/>
          </a:p>
        </p:txBody>
      </p:sp>
      <p:grpSp>
        <p:nvGrpSpPr>
          <p:cNvPr id="320" name="Google Shape;320;p30"/>
          <p:cNvGrpSpPr/>
          <p:nvPr/>
        </p:nvGrpSpPr>
        <p:grpSpPr>
          <a:xfrm>
            <a:off x="8026403" y="3847925"/>
            <a:ext cx="593084" cy="568300"/>
            <a:chOff x="1487200" y="4993750"/>
            <a:chExt cx="483125" cy="483125"/>
          </a:xfrm>
        </p:grpSpPr>
        <p:sp>
          <p:nvSpPr>
            <p:cNvPr id="321" name="Google Shape;321;p30"/>
            <p:cNvSpPr/>
            <p:nvPr/>
          </p:nvSpPr>
          <p:spPr>
            <a:xfrm>
              <a:off x="1487200" y="4993750"/>
              <a:ext cx="483125" cy="483125"/>
            </a:xfrm>
            <a:custGeom>
              <a:avLst/>
              <a:gdLst/>
              <a:ahLst/>
              <a:cxnLst/>
              <a:rect l="l" t="t" r="r" b="b"/>
              <a:pathLst>
                <a:path w="19325" h="19325" extrusionOk="0">
                  <a:moveTo>
                    <a:pt x="9662" y="1133"/>
                  </a:moveTo>
                  <a:cubicBezTo>
                    <a:pt x="11824" y="1133"/>
                    <a:pt x="13983" y="1975"/>
                    <a:pt x="15668" y="3657"/>
                  </a:cubicBezTo>
                  <a:cubicBezTo>
                    <a:pt x="19035" y="7027"/>
                    <a:pt x="19035" y="12302"/>
                    <a:pt x="15668" y="15668"/>
                  </a:cubicBezTo>
                  <a:cubicBezTo>
                    <a:pt x="13983" y="17352"/>
                    <a:pt x="11822" y="18193"/>
                    <a:pt x="9661" y="18193"/>
                  </a:cubicBezTo>
                  <a:cubicBezTo>
                    <a:pt x="7500" y="18193"/>
                    <a:pt x="5340" y="17352"/>
                    <a:pt x="3657" y="15668"/>
                  </a:cubicBezTo>
                  <a:cubicBezTo>
                    <a:pt x="290" y="12302"/>
                    <a:pt x="290" y="7024"/>
                    <a:pt x="3657" y="3657"/>
                  </a:cubicBezTo>
                  <a:cubicBezTo>
                    <a:pt x="5342" y="1975"/>
                    <a:pt x="7500" y="1133"/>
                    <a:pt x="9662" y="1133"/>
                  </a:cubicBezTo>
                  <a:close/>
                  <a:moveTo>
                    <a:pt x="9662" y="1"/>
                  </a:moveTo>
                  <a:cubicBezTo>
                    <a:pt x="7117" y="1"/>
                    <a:pt x="4698" y="1015"/>
                    <a:pt x="2857" y="2857"/>
                  </a:cubicBezTo>
                  <a:cubicBezTo>
                    <a:pt x="1015" y="4699"/>
                    <a:pt x="0" y="7117"/>
                    <a:pt x="0" y="9663"/>
                  </a:cubicBezTo>
                  <a:cubicBezTo>
                    <a:pt x="0" y="12208"/>
                    <a:pt x="1015" y="14627"/>
                    <a:pt x="2857" y="16469"/>
                  </a:cubicBezTo>
                  <a:cubicBezTo>
                    <a:pt x="4698" y="18310"/>
                    <a:pt x="7117" y="19325"/>
                    <a:pt x="9662" y="19325"/>
                  </a:cubicBezTo>
                  <a:cubicBezTo>
                    <a:pt x="12208" y="19325"/>
                    <a:pt x="14626" y="18310"/>
                    <a:pt x="16468" y="16469"/>
                  </a:cubicBezTo>
                  <a:cubicBezTo>
                    <a:pt x="18310" y="14627"/>
                    <a:pt x="19325" y="12208"/>
                    <a:pt x="19325" y="9663"/>
                  </a:cubicBezTo>
                  <a:cubicBezTo>
                    <a:pt x="19325" y="7117"/>
                    <a:pt x="18310" y="4699"/>
                    <a:pt x="16468" y="2857"/>
                  </a:cubicBezTo>
                  <a:cubicBezTo>
                    <a:pt x="14626" y="1015"/>
                    <a:pt x="12208" y="1"/>
                    <a:pt x="9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322" name="Google Shape;322;p30"/>
            <p:cNvSpPr/>
            <p:nvPr/>
          </p:nvSpPr>
          <p:spPr>
            <a:xfrm>
              <a:off x="1602600" y="5143950"/>
              <a:ext cx="250350" cy="182725"/>
            </a:xfrm>
            <a:custGeom>
              <a:avLst/>
              <a:gdLst/>
              <a:ahLst/>
              <a:cxnLst/>
              <a:rect l="l" t="t" r="r" b="b"/>
              <a:pathLst>
                <a:path w="10014" h="7309" extrusionOk="0">
                  <a:moveTo>
                    <a:pt x="8149" y="1134"/>
                  </a:moveTo>
                  <a:cubicBezTo>
                    <a:pt x="8294" y="1134"/>
                    <a:pt x="8439" y="1189"/>
                    <a:pt x="8549" y="1300"/>
                  </a:cubicBezTo>
                  <a:cubicBezTo>
                    <a:pt x="8769" y="1520"/>
                    <a:pt x="8769" y="1879"/>
                    <a:pt x="8549" y="2100"/>
                  </a:cubicBezTo>
                  <a:lnTo>
                    <a:pt x="4639" y="6007"/>
                  </a:lnTo>
                  <a:cubicBezTo>
                    <a:pt x="4527" y="6120"/>
                    <a:pt x="4377" y="6177"/>
                    <a:pt x="4227" y="6177"/>
                  </a:cubicBezTo>
                  <a:cubicBezTo>
                    <a:pt x="4081" y="6177"/>
                    <a:pt x="3937" y="6123"/>
                    <a:pt x="3830" y="6016"/>
                  </a:cubicBezTo>
                  <a:lnTo>
                    <a:pt x="1547" y="3748"/>
                  </a:lnTo>
                  <a:cubicBezTo>
                    <a:pt x="1296" y="3534"/>
                    <a:pt x="1281" y="3151"/>
                    <a:pt x="1514" y="2918"/>
                  </a:cubicBezTo>
                  <a:cubicBezTo>
                    <a:pt x="1626" y="2806"/>
                    <a:pt x="1771" y="2750"/>
                    <a:pt x="1916" y="2750"/>
                  </a:cubicBezTo>
                  <a:cubicBezTo>
                    <a:pt x="2074" y="2750"/>
                    <a:pt x="2232" y="2817"/>
                    <a:pt x="2344" y="2948"/>
                  </a:cubicBezTo>
                  <a:lnTo>
                    <a:pt x="3784" y="4388"/>
                  </a:lnTo>
                  <a:cubicBezTo>
                    <a:pt x="3793" y="4401"/>
                    <a:pt x="3805" y="4410"/>
                    <a:pt x="3817" y="4419"/>
                  </a:cubicBezTo>
                  <a:cubicBezTo>
                    <a:pt x="3817" y="4422"/>
                    <a:pt x="3820" y="4422"/>
                    <a:pt x="3823" y="4425"/>
                  </a:cubicBezTo>
                  <a:cubicBezTo>
                    <a:pt x="3934" y="4535"/>
                    <a:pt x="4078" y="4590"/>
                    <a:pt x="4222" y="4590"/>
                  </a:cubicBezTo>
                  <a:cubicBezTo>
                    <a:pt x="4367" y="4590"/>
                    <a:pt x="4512" y="4535"/>
                    <a:pt x="4624" y="4425"/>
                  </a:cubicBezTo>
                  <a:lnTo>
                    <a:pt x="7749" y="1300"/>
                  </a:lnTo>
                  <a:cubicBezTo>
                    <a:pt x="7859" y="1189"/>
                    <a:pt x="8004" y="1134"/>
                    <a:pt x="8149" y="1134"/>
                  </a:cubicBezTo>
                  <a:close/>
                  <a:moveTo>
                    <a:pt x="8146" y="1"/>
                  </a:moveTo>
                  <a:cubicBezTo>
                    <a:pt x="7712" y="1"/>
                    <a:pt x="7279" y="166"/>
                    <a:pt x="6949" y="496"/>
                  </a:cubicBezTo>
                  <a:lnTo>
                    <a:pt x="6946" y="496"/>
                  </a:lnTo>
                  <a:lnTo>
                    <a:pt x="4219" y="3223"/>
                  </a:lnTo>
                  <a:lnTo>
                    <a:pt x="3144" y="2148"/>
                  </a:lnTo>
                  <a:cubicBezTo>
                    <a:pt x="2808" y="1779"/>
                    <a:pt x="2348" y="1594"/>
                    <a:pt x="1887" y="1594"/>
                  </a:cubicBezTo>
                  <a:cubicBezTo>
                    <a:pt x="1453" y="1594"/>
                    <a:pt x="1019" y="1758"/>
                    <a:pt x="686" y="2091"/>
                  </a:cubicBezTo>
                  <a:cubicBezTo>
                    <a:pt x="1" y="2776"/>
                    <a:pt x="28" y="3896"/>
                    <a:pt x="747" y="4549"/>
                  </a:cubicBezTo>
                  <a:lnTo>
                    <a:pt x="3029" y="6819"/>
                  </a:lnTo>
                  <a:cubicBezTo>
                    <a:pt x="3344" y="7131"/>
                    <a:pt x="3768" y="7308"/>
                    <a:pt x="4214" y="7308"/>
                  </a:cubicBezTo>
                  <a:cubicBezTo>
                    <a:pt x="4218" y="7308"/>
                    <a:pt x="4221" y="7308"/>
                    <a:pt x="4225" y="7308"/>
                  </a:cubicBezTo>
                  <a:cubicBezTo>
                    <a:pt x="4678" y="7308"/>
                    <a:pt x="5116" y="7127"/>
                    <a:pt x="5439" y="6807"/>
                  </a:cubicBezTo>
                  <a:lnTo>
                    <a:pt x="9349" y="2900"/>
                  </a:lnTo>
                  <a:cubicBezTo>
                    <a:pt x="10013" y="2236"/>
                    <a:pt x="10013" y="1161"/>
                    <a:pt x="9349" y="499"/>
                  </a:cubicBezTo>
                  <a:cubicBezTo>
                    <a:pt x="9017" y="167"/>
                    <a:pt x="8581" y="1"/>
                    <a:pt x="81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323" name="Google Shape;323;p30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1"/>
          <p:cNvSpPr txBox="1">
            <a:spLocks noGrp="1"/>
          </p:cNvSpPr>
          <p:nvPr>
            <p:ph type="ctrTitle"/>
          </p:nvPr>
        </p:nvSpPr>
        <p:spPr>
          <a:xfrm>
            <a:off x="2638350" y="1057373"/>
            <a:ext cx="3867300" cy="205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3A9FB"/>
                </a:solidFill>
              </a:rPr>
              <a:t>The Greek Open Science initiative</a:t>
            </a:r>
            <a:endParaRPr>
              <a:solidFill>
                <a:srgbClr val="63A9FB"/>
              </a:solidFill>
            </a:endParaRPr>
          </a:p>
        </p:txBody>
      </p:sp>
      <p:cxnSp>
        <p:nvCxnSpPr>
          <p:cNvPr id="329" name="Google Shape;329;p31"/>
          <p:cNvCxnSpPr/>
          <p:nvPr/>
        </p:nvCxnSpPr>
        <p:spPr>
          <a:xfrm>
            <a:off x="4569600" y="1494500"/>
            <a:ext cx="4574400" cy="0"/>
          </a:xfrm>
          <a:prstGeom prst="straightConnector1">
            <a:avLst/>
          </a:prstGeom>
          <a:noFill/>
          <a:ln w="28575" cap="flat" cmpd="sng">
            <a:solidFill>
              <a:srgbClr val="EFD67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0" name="Google Shape;330;p31"/>
          <p:cNvCxnSpPr/>
          <p:nvPr/>
        </p:nvCxnSpPr>
        <p:spPr>
          <a:xfrm>
            <a:off x="0" y="3568175"/>
            <a:ext cx="4574400" cy="0"/>
          </a:xfrm>
          <a:prstGeom prst="straightConnector1">
            <a:avLst/>
          </a:prstGeom>
          <a:noFill/>
          <a:ln w="28575" cap="flat" cmpd="sng">
            <a:solidFill>
              <a:srgbClr val="EFD6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1" name="Google Shape;331;p31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32" name="Google Shape;332;p31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33" name="Google Shape;333;p31"/>
          <p:cNvSpPr txBox="1">
            <a:spLocks noGrp="1"/>
          </p:cNvSpPr>
          <p:nvPr>
            <p:ph type="subTitle" idx="1"/>
          </p:nvPr>
        </p:nvSpPr>
        <p:spPr>
          <a:xfrm>
            <a:off x="1502825" y="3688534"/>
            <a:ext cx="4224900" cy="5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63A9F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idea; The focus; People; Roadmap</a:t>
            </a:r>
            <a:endParaRPr b="1">
              <a:solidFill>
                <a:srgbClr val="63A9FB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34" name="Google Shape;334;p31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7229275" y="0"/>
            <a:ext cx="1914725" cy="111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2"/>
          <p:cNvSpPr/>
          <p:nvPr/>
        </p:nvSpPr>
        <p:spPr>
          <a:xfrm>
            <a:off x="6866250" y="2622900"/>
            <a:ext cx="1763400" cy="1122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32"/>
          <p:cNvSpPr/>
          <p:nvPr/>
        </p:nvSpPr>
        <p:spPr>
          <a:xfrm>
            <a:off x="1848475" y="3260450"/>
            <a:ext cx="1763400" cy="1122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2"/>
          <p:cNvSpPr txBox="1"/>
          <p:nvPr/>
        </p:nvSpPr>
        <p:spPr>
          <a:xfrm>
            <a:off x="1914665" y="2904151"/>
            <a:ext cx="1430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TOP-DOWN</a:t>
            </a:r>
            <a:endParaRPr b="1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360875" y="3336650"/>
            <a:ext cx="1763400" cy="1122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2"/>
          <p:cNvSpPr txBox="1"/>
          <p:nvPr/>
        </p:nvSpPr>
        <p:spPr>
          <a:xfrm>
            <a:off x="5420261" y="2987988"/>
            <a:ext cx="14307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BOTTOM-UP</a:t>
            </a:r>
            <a:endParaRPr b="1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44" name="Google Shape;344;p32"/>
          <p:cNvSpPr txBox="1">
            <a:spLocks noGrp="1"/>
          </p:cNvSpPr>
          <p:nvPr>
            <p:ph type="ctrTitle"/>
          </p:nvPr>
        </p:nvSpPr>
        <p:spPr>
          <a:xfrm>
            <a:off x="1964851" y="17130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The idea</a:t>
            </a:r>
            <a:endParaRPr>
              <a:solidFill>
                <a:srgbClr val="63A9FB"/>
              </a:solidFill>
            </a:endParaRPr>
          </a:p>
        </p:txBody>
      </p:sp>
      <p:cxnSp>
        <p:nvCxnSpPr>
          <p:cNvPr id="345" name="Google Shape;345;p32"/>
          <p:cNvCxnSpPr/>
          <p:nvPr/>
        </p:nvCxnSpPr>
        <p:spPr>
          <a:xfrm rot="-5400000" flipH="1">
            <a:off x="4396930" y="2390725"/>
            <a:ext cx="360900" cy="600"/>
          </a:xfrm>
          <a:prstGeom prst="curvedConnector3">
            <a:avLst>
              <a:gd name="adj1" fmla="val 50000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6" name="Google Shape;346;p32"/>
          <p:cNvSpPr/>
          <p:nvPr/>
        </p:nvSpPr>
        <p:spPr>
          <a:xfrm>
            <a:off x="3992763" y="2572350"/>
            <a:ext cx="1181100" cy="833700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47" name="Google Shape;347;p32"/>
          <p:cNvCxnSpPr/>
          <p:nvPr/>
        </p:nvCxnSpPr>
        <p:spPr>
          <a:xfrm rot="5400000">
            <a:off x="3394900" y="2808138"/>
            <a:ext cx="611100" cy="5847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8" name="Google Shape;348;p32"/>
          <p:cNvCxnSpPr/>
          <p:nvPr/>
        </p:nvCxnSpPr>
        <p:spPr>
          <a:xfrm>
            <a:off x="5140613" y="3014775"/>
            <a:ext cx="577800" cy="560100"/>
          </a:xfrm>
          <a:prstGeom prst="bentConnector3">
            <a:avLst>
              <a:gd name="adj1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9" name="Google Shape;349;p32"/>
          <p:cNvSpPr txBox="1"/>
          <p:nvPr/>
        </p:nvSpPr>
        <p:spPr>
          <a:xfrm>
            <a:off x="3723151" y="2681556"/>
            <a:ext cx="1697700" cy="6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Exo 2"/>
                <a:ea typeface="Exo 2"/>
                <a:cs typeface="Exo 2"/>
                <a:sym typeface="Exo 2"/>
              </a:rPr>
              <a:t>Open Science Strategy</a:t>
            </a:r>
            <a:endParaRPr b="1">
              <a:solidFill>
                <a:schemeClr val="dk1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50" name="Google Shape;350;p32"/>
          <p:cNvSpPr txBox="1"/>
          <p:nvPr/>
        </p:nvSpPr>
        <p:spPr>
          <a:xfrm>
            <a:off x="3082950" y="936675"/>
            <a:ext cx="2978100" cy="1337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xo 2"/>
              <a:buChar char="●"/>
            </a:pPr>
            <a:r>
              <a:rPr lang="en" b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rPr>
              <a:t>Open Access to publications by year 2025 </a:t>
            </a:r>
            <a:endParaRPr b="1">
              <a:solidFill>
                <a:srgbClr val="FFFFFF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rgbClr val="FFFFFF"/>
              </a:solidFill>
              <a:latin typeface="Exo 2"/>
              <a:ea typeface="Exo 2"/>
              <a:cs typeface="Exo 2"/>
              <a:sym typeface="Exo 2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Exo 2"/>
              <a:buChar char="●"/>
            </a:pPr>
            <a:r>
              <a:rPr lang="en" b="1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rPr>
              <a:t>European Open Science Cloud</a:t>
            </a:r>
            <a:endParaRPr b="1">
              <a:solidFill>
                <a:srgbClr val="FFFFFF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51" name="Google Shape;351;p32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52" name="Google Shape;352;p32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53" name="Google Shape;353;p32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0" y="0"/>
            <a:ext cx="1914725" cy="11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2"/>
          <p:cNvSpPr txBox="1"/>
          <p:nvPr/>
        </p:nvSpPr>
        <p:spPr>
          <a:xfrm>
            <a:off x="6866250" y="2626125"/>
            <a:ext cx="1697700" cy="133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Focus: develop institutional policies; work on sustainability and EOSC</a:t>
            </a:r>
            <a:endParaRPr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55" name="Google Shape;355;p32"/>
          <p:cNvSpPr txBox="1"/>
          <p:nvPr/>
        </p:nvSpPr>
        <p:spPr>
          <a:xfrm>
            <a:off x="1963825" y="3281750"/>
            <a:ext cx="1515900" cy="9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General Secretariat </a:t>
            </a:r>
            <a:endParaRPr sz="1000" b="1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for Research and Technology </a:t>
            </a:r>
            <a:endParaRPr sz="1000" b="1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rgbClr val="FFFF00"/>
                </a:solidFill>
                <a:latin typeface="Exo 2"/>
                <a:ea typeface="Exo 2"/>
                <a:cs typeface="Exo 2"/>
                <a:sym typeface="Exo 2"/>
              </a:rPr>
              <a:t>Open Science Working Group</a:t>
            </a:r>
            <a:endParaRPr sz="1000" b="1" i="1">
              <a:solidFill>
                <a:srgbClr val="FFFF00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5393724" y="3575050"/>
            <a:ext cx="1697700" cy="12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lt1"/>
                </a:solidFill>
                <a:latin typeface="Exo 2"/>
                <a:ea typeface="Exo 2"/>
                <a:cs typeface="Exo 2"/>
                <a:sym typeface="Exo 2"/>
              </a:rPr>
              <a:t>All stakeholders</a:t>
            </a:r>
            <a:endParaRPr sz="1000" b="1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>
              <a:solidFill>
                <a:schemeClr val="lt1"/>
              </a:solidFill>
              <a:latin typeface="Exo 2"/>
              <a:ea typeface="Exo 2"/>
              <a:cs typeface="Exo 2"/>
              <a:sym typeface="Exo 2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b="1" i="1">
                <a:solidFill>
                  <a:srgbClr val="FFFF00"/>
                </a:solidFill>
                <a:latin typeface="Exo 2"/>
                <a:ea typeface="Exo 2"/>
                <a:cs typeface="Exo 2"/>
                <a:sym typeface="Exo 2"/>
              </a:rPr>
              <a:t>Open Science Task Force</a:t>
            </a:r>
            <a:endParaRPr sz="1000" b="1" i="1">
              <a:solidFill>
                <a:srgbClr val="FFFF00"/>
              </a:solidFill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57" name="Google Shape;357;p32"/>
          <p:cNvSpPr/>
          <p:nvPr/>
        </p:nvSpPr>
        <p:spPr>
          <a:xfrm>
            <a:off x="276625" y="2539050"/>
            <a:ext cx="1763400" cy="11229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2"/>
          <p:cNvSpPr txBox="1"/>
          <p:nvPr/>
        </p:nvSpPr>
        <p:spPr>
          <a:xfrm>
            <a:off x="365751" y="2607451"/>
            <a:ext cx="1486200" cy="8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Focus: develop a national policy for Open Access to publications</a:t>
            </a:r>
            <a:endParaRPr b="1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 txBox="1">
            <a:spLocks noGrp="1"/>
          </p:cNvSpPr>
          <p:nvPr>
            <p:ph type="ctrTitle"/>
          </p:nvPr>
        </p:nvSpPr>
        <p:spPr>
          <a:xfrm>
            <a:off x="1964851" y="182050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The focus</a:t>
            </a:r>
            <a:endParaRPr>
              <a:solidFill>
                <a:srgbClr val="63A9FB"/>
              </a:solidFill>
            </a:endParaRPr>
          </a:p>
        </p:txBody>
      </p:sp>
      <p:sp>
        <p:nvSpPr>
          <p:cNvPr id="364" name="Google Shape;364;p33"/>
          <p:cNvSpPr txBox="1">
            <a:spLocks noGrp="1"/>
          </p:cNvSpPr>
          <p:nvPr>
            <p:ph type="ctrTitle" idx="2"/>
          </p:nvPr>
        </p:nvSpPr>
        <p:spPr>
          <a:xfrm>
            <a:off x="561600" y="21189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POLICIES</a:t>
            </a:r>
            <a:endParaRPr>
              <a:solidFill>
                <a:srgbClr val="63A9FB"/>
              </a:solidFill>
            </a:endParaRPr>
          </a:p>
        </p:txBody>
      </p:sp>
      <p:sp>
        <p:nvSpPr>
          <p:cNvPr id="365" name="Google Shape;365;p33"/>
          <p:cNvSpPr txBox="1">
            <a:spLocks noGrp="1"/>
          </p:cNvSpPr>
          <p:nvPr>
            <p:ph type="subTitle" idx="1"/>
          </p:nvPr>
        </p:nvSpPr>
        <p:spPr>
          <a:xfrm>
            <a:off x="872450" y="2470225"/>
            <a:ext cx="22242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xo 2"/>
                <a:ea typeface="Exo 2"/>
                <a:cs typeface="Exo 2"/>
                <a:sym typeface="Exo 2"/>
              </a:rPr>
              <a:t>- </a:t>
            </a:r>
            <a:r>
              <a:rPr lang="en" sz="1400" b="1">
                <a:latin typeface="Exo 2"/>
                <a:ea typeface="Exo 2"/>
                <a:cs typeface="Exo 2"/>
                <a:sym typeface="Exo 2"/>
              </a:rPr>
              <a:t>Coverage:</a:t>
            </a:r>
            <a:r>
              <a:rPr lang="en" sz="1400">
                <a:latin typeface="Exo 2"/>
                <a:ea typeface="Exo 2"/>
                <a:cs typeface="Exo 2"/>
                <a:sym typeface="Exo 2"/>
              </a:rPr>
              <a:t> National and institutional level</a:t>
            </a:r>
            <a:endParaRPr sz="1400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xo 2"/>
                <a:ea typeface="Exo 2"/>
                <a:cs typeface="Exo 2"/>
                <a:sym typeface="Exo 2"/>
              </a:rPr>
              <a:t>- </a:t>
            </a:r>
            <a:r>
              <a:rPr lang="en" sz="1400" b="1">
                <a:latin typeface="Exo 2"/>
                <a:ea typeface="Exo 2"/>
                <a:cs typeface="Exo 2"/>
                <a:sym typeface="Exo 2"/>
              </a:rPr>
              <a:t>Scope: </a:t>
            </a:r>
            <a:r>
              <a:rPr lang="en" sz="1400">
                <a:latin typeface="Exo 2"/>
                <a:ea typeface="Exo 2"/>
                <a:cs typeface="Exo 2"/>
                <a:sym typeface="Exo 2"/>
              </a:rPr>
              <a:t>Alignment with EU requirements</a:t>
            </a:r>
            <a:endParaRPr sz="1400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Exo 2"/>
                <a:ea typeface="Exo 2"/>
                <a:cs typeface="Exo 2"/>
                <a:sym typeface="Exo 2"/>
              </a:rPr>
              <a:t>- </a:t>
            </a:r>
            <a:r>
              <a:rPr lang="en" sz="1400" b="1">
                <a:latin typeface="Exo 2"/>
                <a:ea typeface="Exo 2"/>
                <a:cs typeface="Exo 2"/>
                <a:sym typeface="Exo 2"/>
              </a:rPr>
              <a:t>Approach/ needs: </a:t>
            </a:r>
            <a:r>
              <a:rPr lang="en" sz="1400">
                <a:latin typeface="Exo 2"/>
                <a:ea typeface="Exo 2"/>
                <a:cs typeface="Exo 2"/>
                <a:sym typeface="Exo 2"/>
              </a:rPr>
              <a:t>bottom-up Open Science Task Force</a:t>
            </a:r>
            <a:endParaRPr sz="1400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66" name="Google Shape;366;p33"/>
          <p:cNvSpPr txBox="1">
            <a:spLocks noGrp="1"/>
          </p:cNvSpPr>
          <p:nvPr>
            <p:ph type="ctrTitle" idx="3"/>
          </p:nvPr>
        </p:nvSpPr>
        <p:spPr>
          <a:xfrm>
            <a:off x="3235200" y="28809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INFRASTRUCTURE</a:t>
            </a:r>
            <a:endParaRPr>
              <a:solidFill>
                <a:srgbClr val="63A9FB"/>
              </a:solidFill>
            </a:endParaRPr>
          </a:p>
        </p:txBody>
      </p:sp>
      <p:sp>
        <p:nvSpPr>
          <p:cNvPr id="367" name="Google Shape;367;p33"/>
          <p:cNvSpPr txBox="1">
            <a:spLocks noGrp="1"/>
          </p:cNvSpPr>
          <p:nvPr>
            <p:ph type="subTitle" idx="4"/>
          </p:nvPr>
        </p:nvSpPr>
        <p:spPr>
          <a:xfrm>
            <a:off x="3369073" y="1222850"/>
            <a:ext cx="2496000" cy="16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xo 2"/>
                <a:ea typeface="Exo 2"/>
                <a:cs typeface="Exo 2"/>
                <a:sym typeface="Exo 2"/>
              </a:rPr>
              <a:t>- Coverage:</a:t>
            </a:r>
            <a:r>
              <a:rPr lang="en" sz="1400">
                <a:latin typeface="Exo 2"/>
                <a:ea typeface="Exo 2"/>
                <a:cs typeface="Exo 2"/>
                <a:sym typeface="Exo 2"/>
              </a:rPr>
              <a:t> Research and e- infrastructures; repositories and OS services</a:t>
            </a:r>
            <a:endParaRPr sz="1400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xo 2"/>
                <a:ea typeface="Exo 2"/>
                <a:cs typeface="Exo 2"/>
                <a:sym typeface="Exo 2"/>
              </a:rPr>
              <a:t>- Scope: </a:t>
            </a:r>
            <a:r>
              <a:rPr lang="en" sz="1400">
                <a:latin typeface="Exo 2"/>
                <a:ea typeface="Exo 2"/>
                <a:cs typeface="Exo 2"/>
                <a:sym typeface="Exo 2"/>
              </a:rPr>
              <a:t>communication &amp; coordination; best practices</a:t>
            </a:r>
            <a:endParaRPr sz="1400">
              <a:latin typeface="Exo 2"/>
              <a:ea typeface="Exo 2"/>
              <a:cs typeface="Exo 2"/>
              <a:sym typeface="Exo 2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>
                <a:latin typeface="Exo 2"/>
                <a:ea typeface="Exo 2"/>
                <a:cs typeface="Exo 2"/>
                <a:sym typeface="Exo 2"/>
              </a:rPr>
              <a:t>- Approach/ needs: </a:t>
            </a:r>
            <a:r>
              <a:rPr lang="en" sz="1400">
                <a:latin typeface="Exo 2"/>
                <a:ea typeface="Exo 2"/>
                <a:cs typeface="Exo 2"/>
                <a:sym typeface="Exo 2"/>
              </a:rPr>
              <a:t>Open Science services catalogue?</a:t>
            </a:r>
            <a:endParaRPr sz="1400">
              <a:latin typeface="Exo 2"/>
              <a:ea typeface="Exo 2"/>
              <a:cs typeface="Exo 2"/>
              <a:sym typeface="Exo 2"/>
            </a:endParaRPr>
          </a:p>
        </p:txBody>
      </p:sp>
      <p:sp>
        <p:nvSpPr>
          <p:cNvPr id="368" name="Google Shape;368;p33"/>
          <p:cNvSpPr txBox="1">
            <a:spLocks noGrp="1"/>
          </p:cNvSpPr>
          <p:nvPr>
            <p:ph type="ctrTitle" idx="5"/>
          </p:nvPr>
        </p:nvSpPr>
        <p:spPr>
          <a:xfrm>
            <a:off x="6289800" y="2118913"/>
            <a:ext cx="2673600" cy="42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SUPPORT &amp; TRAINING</a:t>
            </a:r>
            <a:endParaRPr>
              <a:solidFill>
                <a:srgbClr val="63A9FB"/>
              </a:solidFill>
            </a:endParaRPr>
          </a:p>
        </p:txBody>
      </p:sp>
      <p:cxnSp>
        <p:nvCxnSpPr>
          <p:cNvPr id="369" name="Google Shape;369;p33"/>
          <p:cNvCxnSpPr/>
          <p:nvPr/>
        </p:nvCxnSpPr>
        <p:spPr>
          <a:xfrm flipH="1">
            <a:off x="3235100" y="1178725"/>
            <a:ext cx="10200" cy="2502600"/>
          </a:xfrm>
          <a:prstGeom prst="straightConnector1">
            <a:avLst/>
          </a:prstGeom>
          <a:noFill/>
          <a:ln w="28575" cap="flat" cmpd="sng">
            <a:solidFill>
              <a:srgbClr val="EFD67E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0" name="Google Shape;370;p33"/>
          <p:cNvCxnSpPr/>
          <p:nvPr/>
        </p:nvCxnSpPr>
        <p:spPr>
          <a:xfrm>
            <a:off x="5908800" y="2033775"/>
            <a:ext cx="0" cy="2451600"/>
          </a:xfrm>
          <a:prstGeom prst="straightConnector1">
            <a:avLst/>
          </a:prstGeom>
          <a:noFill/>
          <a:ln w="28575" cap="flat" cmpd="sng">
            <a:solidFill>
              <a:srgbClr val="EFD67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71" name="Google Shape;371;p3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72" name="Google Shape;372;p33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73" name="Google Shape;37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1488" y="1091088"/>
            <a:ext cx="966125" cy="966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33"/>
          <p:cNvGrpSpPr/>
          <p:nvPr/>
        </p:nvGrpSpPr>
        <p:grpSpPr>
          <a:xfrm>
            <a:off x="4088938" y="3396657"/>
            <a:ext cx="966131" cy="866933"/>
            <a:chOff x="-60987850" y="4100950"/>
            <a:chExt cx="316650" cy="315650"/>
          </a:xfrm>
        </p:grpSpPr>
        <p:sp>
          <p:nvSpPr>
            <p:cNvPr id="375" name="Google Shape;375;p33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3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3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3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3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FD6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33"/>
          <p:cNvSpPr txBox="1"/>
          <p:nvPr/>
        </p:nvSpPr>
        <p:spPr>
          <a:xfrm>
            <a:off x="6219550" y="2514373"/>
            <a:ext cx="2917500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- Approach: 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T</a:t>
            </a:r>
            <a:r>
              <a:rPr lang="en" i="0" u="none" strike="noStrike" cap="none">
                <a:latin typeface="Exo 2"/>
                <a:ea typeface="Exo 2"/>
                <a:cs typeface="Exo 2"/>
                <a:sym typeface="Exo 2"/>
              </a:rPr>
              <a:t>rain-the-trainer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 &amp; Researchers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Exo 2"/>
                <a:ea typeface="Exo 2"/>
                <a:cs typeface="Exo 2"/>
                <a:sym typeface="Exo 2"/>
              </a:rPr>
              <a:t>- </a:t>
            </a:r>
            <a:r>
              <a:rPr lang="en" b="1">
                <a:latin typeface="Exo 2"/>
                <a:ea typeface="Exo 2"/>
                <a:cs typeface="Exo 2"/>
                <a:sym typeface="Exo 2"/>
              </a:rPr>
              <a:t>Tools: 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Helpdesks; workshops and hands-on; webinars, etc</a:t>
            </a:r>
            <a:endParaRPr>
              <a:latin typeface="Exo 2"/>
              <a:ea typeface="Exo 2"/>
              <a:cs typeface="Exo 2"/>
              <a:sym typeface="Exo 2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Exo 2"/>
                <a:ea typeface="Exo 2"/>
                <a:cs typeface="Exo 2"/>
                <a:sym typeface="Exo 2"/>
              </a:rPr>
              <a:t>- Approach/ needs: </a:t>
            </a:r>
            <a:r>
              <a:rPr lang="en">
                <a:latin typeface="Exo 2"/>
                <a:ea typeface="Exo 2"/>
                <a:cs typeface="Exo 2"/>
                <a:sym typeface="Exo 2"/>
              </a:rPr>
              <a:t>New curricula?</a:t>
            </a:r>
            <a:endParaRPr>
              <a:latin typeface="Exo 2"/>
              <a:ea typeface="Exo 2"/>
              <a:cs typeface="Exo 2"/>
              <a:sym typeface="Exo 2"/>
            </a:endParaRPr>
          </a:p>
        </p:txBody>
      </p:sp>
      <p:pic>
        <p:nvPicPr>
          <p:cNvPr id="381" name="Google Shape;381;p33" descr="A close up of a sign&#10;&#10;Description automatically generated"/>
          <p:cNvPicPr preferRelativeResize="0"/>
          <p:nvPr/>
        </p:nvPicPr>
        <p:blipFill rotWithShape="1">
          <a:blip r:embed="rId4">
            <a:alphaModFix amt="50000"/>
          </a:blip>
          <a:srcRect/>
          <a:stretch/>
        </p:blipFill>
        <p:spPr>
          <a:xfrm>
            <a:off x="6950163" y="1128250"/>
            <a:ext cx="1349275" cy="891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3" descr="A screenshot of a cell phone&#10;&#10;Description automatically generated"/>
          <p:cNvPicPr preferRelativeResize="0"/>
          <p:nvPr/>
        </p:nvPicPr>
        <p:blipFill rotWithShape="1">
          <a:blip r:embed="rId5">
            <a:alphaModFix amt="70000"/>
          </a:blip>
          <a:srcRect/>
          <a:stretch/>
        </p:blipFill>
        <p:spPr>
          <a:xfrm>
            <a:off x="6914921" y="3815999"/>
            <a:ext cx="1528290" cy="8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88" name="Google Shape;388;p34"/>
          <p:cNvSpPr txBox="1"/>
          <p:nvPr/>
        </p:nvSpPr>
        <p:spPr>
          <a:xfrm>
            <a:off x="6303750" y="4796500"/>
            <a:ext cx="2642100" cy="3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Open Science Fair 2019, 16-18 September, Porto </a:t>
            </a:r>
            <a:endParaRPr sz="1000"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pic>
        <p:nvPicPr>
          <p:cNvPr id="389" name="Google Shape;389;p34"/>
          <p:cNvPicPr preferRelativeResize="0"/>
          <p:nvPr/>
        </p:nvPicPr>
        <p:blipFill>
          <a:blip r:embed="rId3">
            <a:alphaModFix amt="16000"/>
          </a:blip>
          <a:stretch>
            <a:fillRect/>
          </a:stretch>
        </p:blipFill>
        <p:spPr>
          <a:xfrm>
            <a:off x="7229275" y="0"/>
            <a:ext cx="1914725" cy="111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4"/>
          <p:cNvSpPr txBox="1">
            <a:spLocks noGrp="1"/>
          </p:cNvSpPr>
          <p:nvPr>
            <p:ph type="ctrTitle" idx="2"/>
          </p:nvPr>
        </p:nvSpPr>
        <p:spPr>
          <a:xfrm>
            <a:off x="2287151" y="679075"/>
            <a:ext cx="52143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63A9FB"/>
                </a:solidFill>
              </a:rPr>
              <a:t>People</a:t>
            </a:r>
            <a:endParaRPr>
              <a:solidFill>
                <a:srgbClr val="63A9FB"/>
              </a:solidFill>
            </a:endParaRPr>
          </a:p>
        </p:txBody>
      </p:sp>
      <p:pic>
        <p:nvPicPr>
          <p:cNvPr id="391" name="Google Shape;391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73676" y="840375"/>
            <a:ext cx="7298449" cy="462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 Newsletter by Slidesgo">
  <a:themeElements>
    <a:clrScheme name="Simple Light">
      <a:dk1>
        <a:srgbClr val="434343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587</Words>
  <Application>Microsoft Office PowerPoint</Application>
  <PresentationFormat>On-screen Show (16:9)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Roboto Condensed Light</vt:lpstr>
      <vt:lpstr>Squada One</vt:lpstr>
      <vt:lpstr>Exo 2 Light</vt:lpstr>
      <vt:lpstr>Fira Sans Extra Condensed Medium</vt:lpstr>
      <vt:lpstr>Roboto Condensed</vt:lpstr>
      <vt:lpstr>Arial</vt:lpstr>
      <vt:lpstr>Exo 2</vt:lpstr>
      <vt:lpstr>Tech Newsletter by Slidesgo</vt:lpstr>
      <vt:lpstr>National Initiatives  for Open Science  in Europe</vt:lpstr>
      <vt:lpstr>The NI4OS project</vt:lpstr>
      <vt:lpstr>Partners</vt:lpstr>
      <vt:lpstr>Aim &amp; Objectives</vt:lpstr>
      <vt:lpstr>Community engagement</vt:lpstr>
      <vt:lpstr>The Greek Open Science initiative</vt:lpstr>
      <vt:lpstr>The idea</vt:lpstr>
      <vt:lpstr>The focus</vt:lpstr>
      <vt:lpstr>People</vt:lpstr>
      <vt:lpstr>Roadmap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Initiatives  for Open Science  in Europe</dc:title>
  <dc:creator>Kermit</dc:creator>
  <cp:lastModifiedBy>Kermit</cp:lastModifiedBy>
  <cp:revision>2</cp:revision>
  <dcterms:modified xsi:type="dcterms:W3CDTF">2019-09-17T17:21:38Z</dcterms:modified>
</cp:coreProperties>
</file>