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</p:sldIdLst>
  <p:sldSz cx="30275213" cy="42811700"/>
  <p:notesSz cx="9926638" cy="14355763"/>
  <p:defaultTextStyle>
    <a:defPPr>
      <a:defRPr lang="en-US"/>
    </a:defPPr>
    <a:lvl1pPr marL="0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1pPr>
    <a:lvl2pPr marL="2088170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2pPr>
    <a:lvl3pPr marL="4176339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3pPr>
    <a:lvl4pPr marL="6264509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4pPr>
    <a:lvl5pPr marL="8352678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5pPr>
    <a:lvl6pPr marL="10440848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6pPr>
    <a:lvl7pPr marL="12529017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7pPr>
    <a:lvl8pPr marL="14617187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8pPr>
    <a:lvl9pPr marL="16705356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754" userDrawn="1">
          <p15:clr>
            <a:srgbClr val="A4A3A4"/>
          </p15:clr>
        </p15:guide>
        <p15:guide id="2" orient="horz" pos="19861">
          <p15:clr>
            <a:srgbClr val="A4A3A4"/>
          </p15:clr>
        </p15:guide>
        <p15:guide id="3" pos="1907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3990"/>
    <a:srgbClr val="A2CC45"/>
    <a:srgbClr val="595959"/>
    <a:srgbClr val="00AEEF"/>
    <a:srgbClr val="00A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7619" autoAdjust="0"/>
  </p:normalViewPr>
  <p:slideViewPr>
    <p:cSldViewPr snapToGrid="0" showGuides="1">
      <p:cViewPr varScale="1">
        <p:scale>
          <a:sx n="18" d="100"/>
          <a:sy n="18" d="100"/>
        </p:scale>
        <p:origin x="2502" y="156"/>
      </p:cViewPr>
      <p:guideLst>
        <p:guide orient="horz" pos="25754"/>
        <p:guide orient="horz" pos="19861"/>
        <p:guide pos="1907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/>
          <p:cNvSpPr>
            <a:spLocks noGrp="1"/>
          </p:cNvSpPr>
          <p:nvPr>
            <p:ph type="body" sz="quarter" idx="10" hasCustomPrompt="1"/>
          </p:nvPr>
        </p:nvSpPr>
        <p:spPr>
          <a:xfrm>
            <a:off x="8006574" y="1745154"/>
            <a:ext cx="20921751" cy="35301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0" b="1">
                <a:solidFill>
                  <a:srgbClr val="2B3990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en-I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1" hasCustomPrompt="1"/>
          </p:nvPr>
        </p:nvSpPr>
        <p:spPr>
          <a:xfrm>
            <a:off x="1196126" y="6091673"/>
            <a:ext cx="27580580" cy="1231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A2CC45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IE" dirty="0"/>
              <a:t>Authors</a:t>
            </a:r>
          </a:p>
        </p:txBody>
      </p:sp>
      <p:sp>
        <p:nvSpPr>
          <p:cNvPr id="35" name="Text Placeholder 31"/>
          <p:cNvSpPr>
            <a:spLocks noGrp="1"/>
          </p:cNvSpPr>
          <p:nvPr>
            <p:ph type="body" sz="quarter" idx="12" hasCustomPrompt="1"/>
          </p:nvPr>
        </p:nvSpPr>
        <p:spPr>
          <a:xfrm>
            <a:off x="1186470" y="7584663"/>
            <a:ext cx="27590235" cy="9170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rgbClr val="595959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IE" dirty="0"/>
              <a:t>Affiliations</a:t>
            </a:r>
          </a:p>
        </p:txBody>
      </p:sp>
      <p:sp>
        <p:nvSpPr>
          <p:cNvPr id="36" name="Text Placeholder 31"/>
          <p:cNvSpPr>
            <a:spLocks noGrp="1"/>
          </p:cNvSpPr>
          <p:nvPr>
            <p:ph type="body" sz="quarter" idx="13" hasCustomPrompt="1"/>
          </p:nvPr>
        </p:nvSpPr>
        <p:spPr>
          <a:xfrm>
            <a:off x="1129320" y="9601520"/>
            <a:ext cx="27647385" cy="12941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1">
                <a:solidFill>
                  <a:srgbClr val="2B3990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IE" dirty="0"/>
              <a:t>Heading</a:t>
            </a:r>
          </a:p>
        </p:txBody>
      </p:sp>
      <p:sp>
        <p:nvSpPr>
          <p:cNvPr id="37" name="Text Placeholder 31"/>
          <p:cNvSpPr>
            <a:spLocks noGrp="1"/>
          </p:cNvSpPr>
          <p:nvPr>
            <p:ph type="body" sz="quarter" idx="14" hasCustomPrompt="1"/>
          </p:nvPr>
        </p:nvSpPr>
        <p:spPr>
          <a:xfrm>
            <a:off x="1186470" y="11207042"/>
            <a:ext cx="27590235" cy="2168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>
                <a:solidFill>
                  <a:srgbClr val="595959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IE" dirty="0"/>
              <a:t>Body text</a:t>
            </a:r>
          </a:p>
        </p:txBody>
      </p:sp>
      <p:sp>
        <p:nvSpPr>
          <p:cNvPr id="39" name="Text Placeholder 31"/>
          <p:cNvSpPr>
            <a:spLocks noGrp="1"/>
          </p:cNvSpPr>
          <p:nvPr>
            <p:ph type="body" sz="quarter" idx="16" hasCustomPrompt="1"/>
          </p:nvPr>
        </p:nvSpPr>
        <p:spPr>
          <a:xfrm>
            <a:off x="1133154" y="14323089"/>
            <a:ext cx="27643531" cy="14473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1">
                <a:solidFill>
                  <a:srgbClr val="2B3990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IE" dirty="0"/>
              <a:t>Heading</a:t>
            </a:r>
          </a:p>
        </p:txBody>
      </p:sp>
      <p:sp>
        <p:nvSpPr>
          <p:cNvPr id="40" name="Text Placeholder 31"/>
          <p:cNvSpPr>
            <a:spLocks noGrp="1"/>
          </p:cNvSpPr>
          <p:nvPr>
            <p:ph type="body" sz="quarter" idx="17" hasCustomPrompt="1"/>
          </p:nvPr>
        </p:nvSpPr>
        <p:spPr>
          <a:xfrm>
            <a:off x="1132683" y="16117966"/>
            <a:ext cx="27644022" cy="19907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>
                <a:solidFill>
                  <a:srgbClr val="595959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IE" dirty="0"/>
              <a:t>Body text</a:t>
            </a:r>
          </a:p>
        </p:txBody>
      </p:sp>
      <p:sp>
        <p:nvSpPr>
          <p:cNvPr id="41" name="Text Placeholder 31"/>
          <p:cNvSpPr>
            <a:spLocks noGrp="1"/>
          </p:cNvSpPr>
          <p:nvPr>
            <p:ph type="body" sz="quarter" idx="18" hasCustomPrompt="1"/>
          </p:nvPr>
        </p:nvSpPr>
        <p:spPr>
          <a:xfrm>
            <a:off x="1129320" y="38217762"/>
            <a:ext cx="27799005" cy="18855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595959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IE" dirty="0"/>
              <a:t>Body text</a:t>
            </a:r>
          </a:p>
        </p:txBody>
      </p:sp>
      <p:sp>
        <p:nvSpPr>
          <p:cNvPr id="11" name="Text Placeholder 31"/>
          <p:cNvSpPr>
            <a:spLocks noGrp="1"/>
          </p:cNvSpPr>
          <p:nvPr>
            <p:ph type="body" sz="quarter" idx="19" hasCustomPrompt="1"/>
          </p:nvPr>
        </p:nvSpPr>
        <p:spPr>
          <a:xfrm>
            <a:off x="1129320" y="36892936"/>
            <a:ext cx="27799005" cy="9170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>
                <a:solidFill>
                  <a:srgbClr val="2B3990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IE" dirty="0"/>
              <a:t>Acknowledgements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FF8F26-9F98-4EC7-855F-6C623C67E6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29320" y="41291460"/>
            <a:ext cx="3556000" cy="5232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IE" dirty="0"/>
              <a:t>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685008-B826-476A-815E-4F9BD4DF3C4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29320" y="41814749"/>
            <a:ext cx="2883880" cy="3937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rgbClr val="2B3990"/>
                </a:solidFill>
              </a:defRPr>
            </a:lvl1pPr>
          </a:lstStyle>
          <a:p>
            <a:pPr lvl="0"/>
            <a:r>
              <a:rPr lang="en-IE" dirty="0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3985397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/>
          <p:cNvSpPr>
            <a:spLocks noGrp="1"/>
          </p:cNvSpPr>
          <p:nvPr>
            <p:ph type="body" sz="quarter" idx="10" hasCustomPrompt="1"/>
          </p:nvPr>
        </p:nvSpPr>
        <p:spPr>
          <a:xfrm>
            <a:off x="7701774" y="1745154"/>
            <a:ext cx="21226551" cy="35301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0" b="1">
                <a:solidFill>
                  <a:srgbClr val="2B3990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en-I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1" hasCustomPrompt="1"/>
          </p:nvPr>
        </p:nvSpPr>
        <p:spPr>
          <a:xfrm>
            <a:off x="1196126" y="5837673"/>
            <a:ext cx="27580580" cy="1231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A2CC45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IE" dirty="0"/>
              <a:t>Authors</a:t>
            </a:r>
          </a:p>
        </p:txBody>
      </p:sp>
      <p:sp>
        <p:nvSpPr>
          <p:cNvPr id="35" name="Text Placeholder 31"/>
          <p:cNvSpPr>
            <a:spLocks noGrp="1"/>
          </p:cNvSpPr>
          <p:nvPr>
            <p:ph type="body" sz="quarter" idx="12" hasCustomPrompt="1"/>
          </p:nvPr>
        </p:nvSpPr>
        <p:spPr>
          <a:xfrm>
            <a:off x="1186470" y="7432263"/>
            <a:ext cx="27590235" cy="9170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rgbClr val="595959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IE" dirty="0"/>
              <a:t>Affiliations</a:t>
            </a:r>
          </a:p>
        </p:txBody>
      </p:sp>
      <p:sp>
        <p:nvSpPr>
          <p:cNvPr id="36" name="Text Placeholder 31"/>
          <p:cNvSpPr>
            <a:spLocks noGrp="1"/>
          </p:cNvSpPr>
          <p:nvPr>
            <p:ph type="body" sz="quarter" idx="13" hasCustomPrompt="1"/>
          </p:nvPr>
        </p:nvSpPr>
        <p:spPr>
          <a:xfrm>
            <a:off x="1196126" y="9347520"/>
            <a:ext cx="27580579" cy="12941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1">
                <a:solidFill>
                  <a:srgbClr val="2B3990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IE" dirty="0"/>
              <a:t>Heading</a:t>
            </a:r>
          </a:p>
        </p:txBody>
      </p:sp>
      <p:sp>
        <p:nvSpPr>
          <p:cNvPr id="37" name="Text Placeholder 31"/>
          <p:cNvSpPr>
            <a:spLocks noGrp="1"/>
          </p:cNvSpPr>
          <p:nvPr>
            <p:ph type="body" sz="quarter" idx="14" hasCustomPrompt="1"/>
          </p:nvPr>
        </p:nvSpPr>
        <p:spPr>
          <a:xfrm>
            <a:off x="1186470" y="10953042"/>
            <a:ext cx="27590235" cy="2168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>
                <a:solidFill>
                  <a:srgbClr val="595959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IE" dirty="0"/>
              <a:t>Body text</a:t>
            </a:r>
          </a:p>
        </p:txBody>
      </p:sp>
      <p:sp>
        <p:nvSpPr>
          <p:cNvPr id="39" name="Text Placeholder 31"/>
          <p:cNvSpPr>
            <a:spLocks noGrp="1"/>
          </p:cNvSpPr>
          <p:nvPr>
            <p:ph type="body" sz="quarter" idx="16" hasCustomPrompt="1"/>
          </p:nvPr>
        </p:nvSpPr>
        <p:spPr>
          <a:xfrm>
            <a:off x="1196126" y="14069089"/>
            <a:ext cx="27580559" cy="14473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1">
                <a:solidFill>
                  <a:srgbClr val="2B3990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IE" dirty="0"/>
              <a:t>Heading</a:t>
            </a:r>
          </a:p>
        </p:txBody>
      </p:sp>
      <p:sp>
        <p:nvSpPr>
          <p:cNvPr id="40" name="Text Placeholder 31"/>
          <p:cNvSpPr>
            <a:spLocks noGrp="1"/>
          </p:cNvSpPr>
          <p:nvPr>
            <p:ph type="body" sz="quarter" idx="17" hasCustomPrompt="1"/>
          </p:nvPr>
        </p:nvSpPr>
        <p:spPr>
          <a:xfrm>
            <a:off x="1186469" y="15813166"/>
            <a:ext cx="27590235" cy="19907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>
                <a:solidFill>
                  <a:srgbClr val="595959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IE" dirty="0"/>
              <a:t>Body text</a:t>
            </a:r>
          </a:p>
        </p:txBody>
      </p:sp>
      <p:sp>
        <p:nvSpPr>
          <p:cNvPr id="41" name="Text Placeholder 31"/>
          <p:cNvSpPr>
            <a:spLocks noGrp="1"/>
          </p:cNvSpPr>
          <p:nvPr>
            <p:ph type="body" sz="quarter" idx="18" hasCustomPrompt="1"/>
          </p:nvPr>
        </p:nvSpPr>
        <p:spPr>
          <a:xfrm>
            <a:off x="1196126" y="38217762"/>
            <a:ext cx="27732199" cy="18855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595959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IE" dirty="0"/>
              <a:t>Body text</a:t>
            </a:r>
          </a:p>
        </p:txBody>
      </p:sp>
      <p:sp>
        <p:nvSpPr>
          <p:cNvPr id="11" name="Text Placeholder 31"/>
          <p:cNvSpPr>
            <a:spLocks noGrp="1"/>
          </p:cNvSpPr>
          <p:nvPr>
            <p:ph type="body" sz="quarter" idx="19" hasCustomPrompt="1"/>
          </p:nvPr>
        </p:nvSpPr>
        <p:spPr>
          <a:xfrm>
            <a:off x="1129320" y="36892936"/>
            <a:ext cx="27799006" cy="10262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>
                <a:solidFill>
                  <a:srgbClr val="2B3990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IE" dirty="0"/>
              <a:t>Acknowledgements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9EF11F-25A8-4A2F-BB5E-2C664FC9C7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783" y="16348888"/>
            <a:ext cx="23575646" cy="10951268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1CF6FE7-2DB4-4F82-B587-7F3C13A06E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29320" y="41291460"/>
            <a:ext cx="3556000" cy="5232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IE" dirty="0"/>
              <a:t> NAME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C6EAF7F-E548-4C21-81C7-43B1A4151D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29320" y="41814749"/>
            <a:ext cx="2883880" cy="3937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rgbClr val="2B3990"/>
                </a:solidFill>
              </a:defRPr>
            </a:lvl1pPr>
          </a:lstStyle>
          <a:p>
            <a:pPr lvl="0"/>
            <a:r>
              <a:rPr lang="en-IE" dirty="0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2359182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" r="32365" b="83970"/>
          <a:stretch/>
        </p:blipFill>
        <p:spPr>
          <a:xfrm>
            <a:off x="0" y="-1287171"/>
            <a:ext cx="30275213" cy="56360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4E8F40-33CE-4E0A-9F64-B81C3538DD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93" y="3149695"/>
            <a:ext cx="5162995" cy="23982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08162"/>
            <a:ext cx="30275213" cy="500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24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txStyles>
    <p:titleStyle>
      <a:lvl1pPr algn="ctr" defTabSz="2088170" rtl="0" eaLnBrk="1" latinLnBrk="0" hangingPunct="1">
        <a:spcBef>
          <a:spcPct val="0"/>
        </a:spcBef>
        <a:buNone/>
        <a:defRPr sz="20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66127" indent="-1566127" algn="l" defTabSz="2088170" rtl="0" eaLnBrk="1" latinLnBrk="0" hangingPunct="1">
        <a:spcBef>
          <a:spcPct val="20000"/>
        </a:spcBef>
        <a:buFont typeface="Arial"/>
        <a:buChar char="•"/>
        <a:defRPr sz="14600" kern="1200">
          <a:solidFill>
            <a:schemeClr val="tx1"/>
          </a:solidFill>
          <a:latin typeface="+mn-lt"/>
          <a:ea typeface="+mn-ea"/>
          <a:cs typeface="+mn-cs"/>
        </a:defRPr>
      </a:lvl1pPr>
      <a:lvl2pPr marL="3393276" indent="-1305106" algn="l" defTabSz="2088170" rtl="0" eaLnBrk="1" latinLnBrk="0" hangingPunct="1">
        <a:spcBef>
          <a:spcPct val="20000"/>
        </a:spcBef>
        <a:buFont typeface="Arial"/>
        <a:buChar char="–"/>
        <a:defRPr sz="12800" kern="1200">
          <a:solidFill>
            <a:schemeClr val="tx1"/>
          </a:solidFill>
          <a:latin typeface="+mn-lt"/>
          <a:ea typeface="+mn-ea"/>
          <a:cs typeface="+mn-cs"/>
        </a:defRPr>
      </a:lvl2pPr>
      <a:lvl3pPr marL="5220424" indent="-1044085" algn="l" defTabSz="2088170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08593" indent="-1044085" algn="l" defTabSz="2088170" rtl="0" eaLnBrk="1" latinLnBrk="0" hangingPunct="1">
        <a:spcBef>
          <a:spcPct val="20000"/>
        </a:spcBef>
        <a:buFont typeface="Arial"/>
        <a:buChar char="–"/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396763" indent="-1044085" algn="l" defTabSz="2088170" rtl="0" eaLnBrk="1" latinLnBrk="0" hangingPunct="1">
        <a:spcBef>
          <a:spcPct val="20000"/>
        </a:spcBef>
        <a:buFont typeface="Arial"/>
        <a:buChar char="»"/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484933" indent="-1044085" algn="l" defTabSz="2088170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73102" indent="-1044085" algn="l" defTabSz="2088170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61272" indent="-1044085" algn="l" defTabSz="2088170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49441" indent="-1044085" algn="l" defTabSz="2088170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8170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6339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64509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52678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40848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29017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17187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05356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15.jp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jpg"/><Relationship Id="rId10" Type="http://schemas.openxmlformats.org/officeDocument/2006/relationships/image" Target="../media/image12.jpg"/><Relationship Id="rId19" Type="http://schemas.openxmlformats.org/officeDocument/2006/relationships/image" Target="../media/image21.JP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3B60E72-94A7-40CC-91BF-5BEA92EFAE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32035" y="1473059"/>
            <a:ext cx="20921751" cy="4129352"/>
          </a:xfrm>
        </p:spPr>
        <p:txBody>
          <a:bodyPr/>
          <a:lstStyle/>
          <a:p>
            <a:pPr algn="ctr"/>
            <a:r>
              <a:rPr lang="en-GB" sz="9600" dirty="0"/>
              <a:t>Engaging the public with deep-marine </a:t>
            </a:r>
            <a:r>
              <a:rPr lang="en-GB" sz="9600" dirty="0" smtClean="0"/>
              <a:t>ecosystems </a:t>
            </a:r>
          </a:p>
          <a:p>
            <a:pPr algn="ctr"/>
            <a:r>
              <a:rPr lang="en-GB" sz="6000" dirty="0" smtClean="0"/>
              <a:t>An </a:t>
            </a:r>
            <a:r>
              <a:rPr lang="en-GB" sz="6000" dirty="0"/>
              <a:t>outreach portfolio for the ATLAS Project </a:t>
            </a:r>
            <a:r>
              <a:rPr lang="en-GB" sz="5400" dirty="0"/>
              <a:t>by Dynamic Earth</a:t>
            </a:r>
          </a:p>
          <a:p>
            <a:endParaRPr lang="en-IE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A677355-A6EE-40B0-8FAE-B483897EA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29320" y="5863550"/>
            <a:ext cx="27580580" cy="1231439"/>
          </a:xfrm>
        </p:spPr>
        <p:txBody>
          <a:bodyPr/>
          <a:lstStyle/>
          <a:p>
            <a:r>
              <a:rPr lang="en-IE" dirty="0" smtClean="0"/>
              <a:t>Emma Paterson</a:t>
            </a:r>
            <a:endParaRPr lang="en-IE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87A7FA8-89DB-481A-8E0E-A14310F317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29320" y="6896682"/>
            <a:ext cx="27590235" cy="917066"/>
          </a:xfrm>
        </p:spPr>
        <p:txBody>
          <a:bodyPr/>
          <a:lstStyle/>
          <a:p>
            <a:r>
              <a:rPr lang="en-IE" sz="4800" dirty="0" smtClean="0"/>
              <a:t>Learning Officer, ATLAS Project, Dynamic Earth</a:t>
            </a:r>
            <a:endParaRPr lang="en-IE" sz="4800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5C32EBF-F9B4-4A27-A542-11D2CED696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9319" y="8020814"/>
            <a:ext cx="9286590" cy="1319362"/>
          </a:xfrm>
        </p:spPr>
        <p:txBody>
          <a:bodyPr/>
          <a:lstStyle/>
          <a:p>
            <a:r>
              <a:rPr lang="en-IE" dirty="0" smtClean="0"/>
              <a:t>Atlas at a Glance</a:t>
            </a:r>
            <a:endParaRPr lang="en-IE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F96E7BE-0957-432A-9B0D-102D4266AC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9320" y="9380790"/>
            <a:ext cx="13841243" cy="6997435"/>
          </a:xfrm>
        </p:spPr>
        <p:txBody>
          <a:bodyPr/>
          <a:lstStyle/>
          <a:p>
            <a:pPr algn="just"/>
            <a:r>
              <a:rPr lang="en-GB" sz="4400" dirty="0" smtClean="0"/>
              <a:t>A </a:t>
            </a:r>
            <a:r>
              <a:rPr lang="en-GB" sz="4400" dirty="0"/>
              <a:t>trans-Atlantic research project funded by the </a:t>
            </a:r>
            <a:r>
              <a:rPr lang="en-IE" sz="4400" dirty="0"/>
              <a:t>EU under the Horizon 2020 Blue Growth call. </a:t>
            </a:r>
            <a:endParaRPr lang="en-GB" sz="4000" dirty="0" smtClean="0"/>
          </a:p>
          <a:p>
            <a:pPr marL="514350" indent="-514350" algn="just">
              <a:buAutoNum type="arabicPeriod"/>
            </a:pPr>
            <a:r>
              <a:rPr lang="en-GB" sz="4400" dirty="0" smtClean="0"/>
              <a:t>What </a:t>
            </a:r>
            <a:r>
              <a:rPr lang="en-GB" sz="4400" dirty="0"/>
              <a:t>lives in the deep (200-2000m) North Atlantic and how is it connected to other areas?</a:t>
            </a:r>
          </a:p>
          <a:p>
            <a:pPr marL="514350" indent="-514350" algn="just">
              <a:buAutoNum type="arabicPeriod"/>
            </a:pPr>
            <a:r>
              <a:rPr lang="en-GB" sz="4400" dirty="0"/>
              <a:t>How will it be affected by issues such as climate change, fishing techniques, ocean acidification and resource extraction?</a:t>
            </a:r>
          </a:p>
          <a:p>
            <a:pPr marL="514350" indent="-514350" algn="just">
              <a:buAutoNum type="arabicPeriod"/>
            </a:pPr>
            <a:r>
              <a:rPr lang="en-GB" sz="4400" dirty="0"/>
              <a:t>How can the discoveries of ATLAS advise </a:t>
            </a:r>
            <a:r>
              <a:rPr lang="en-GB" sz="4400" dirty="0" smtClean="0"/>
              <a:t>governments   </a:t>
            </a:r>
            <a:r>
              <a:rPr lang="en-GB" sz="4400" dirty="0" smtClean="0"/>
              <a:t>on sustainable management of </a:t>
            </a:r>
            <a:r>
              <a:rPr lang="en-GB" sz="4400" dirty="0"/>
              <a:t>the North Atlantic?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4" t="59057" r="22619"/>
          <a:stretch/>
        </p:blipFill>
        <p:spPr>
          <a:xfrm>
            <a:off x="17416690" y="27036296"/>
            <a:ext cx="4370993" cy="46647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0" t="17703" r="22116" b="40874"/>
          <a:stretch/>
        </p:blipFill>
        <p:spPr>
          <a:xfrm>
            <a:off x="23158535" y="26917971"/>
            <a:ext cx="4516586" cy="4767288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flipH="1">
            <a:off x="25978466" y="28375681"/>
            <a:ext cx="446734" cy="1600927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20034621" y="27586256"/>
            <a:ext cx="1696656" cy="646331"/>
          </a:xfrm>
          <a:prstGeom prst="rect">
            <a:avLst/>
          </a:prstGeom>
          <a:noFill/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</a:rPr>
              <a:t>Sustainable use of resources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19868393" y="28232587"/>
            <a:ext cx="492032" cy="974361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arrow"/>
          </a:ln>
          <a:effectLst/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3788" y="34991240"/>
            <a:ext cx="5363433" cy="4212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7778" b="7609"/>
          <a:stretch/>
        </p:blipFill>
        <p:spPr>
          <a:xfrm>
            <a:off x="15541167" y="8065362"/>
            <a:ext cx="7621659" cy="40305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48028" y="10746947"/>
            <a:ext cx="5893764" cy="38021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03788" y="31783126"/>
            <a:ext cx="4599575" cy="27946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30893" y="31783126"/>
            <a:ext cx="5029277" cy="265839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96042" y="34852215"/>
            <a:ext cx="6747658" cy="47665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8028" y="6146389"/>
            <a:ext cx="5893764" cy="2219985"/>
          </a:xfrm>
          <a:prstGeom prst="rect">
            <a:avLst/>
          </a:prstGeom>
        </p:spPr>
      </p:pic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35C32EBF-F9B4-4A27-A542-11D2CED696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541166" y="6423205"/>
            <a:ext cx="9286590" cy="1498072"/>
          </a:xfrm>
        </p:spPr>
        <p:txBody>
          <a:bodyPr/>
          <a:lstStyle/>
          <a:p>
            <a:pPr algn="just"/>
            <a:r>
              <a:rPr lang="en-IE" dirty="0" smtClean="0"/>
              <a:t>Dynamic Earth</a:t>
            </a:r>
            <a:endParaRPr lang="en-IE" dirty="0"/>
          </a:p>
        </p:txBody>
      </p:sp>
      <p:sp>
        <p:nvSpPr>
          <p:cNvPr id="36" name="Text Placeholder 23">
            <a:extLst>
              <a:ext uri="{FF2B5EF4-FFF2-40B4-BE49-F238E27FC236}">
                <a16:creationId xmlns:a16="http://schemas.microsoft.com/office/drawing/2014/main" id="{5F96E7BE-0957-432A-9B0D-102D4266AC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944410" y="19044827"/>
            <a:ext cx="8986161" cy="1364145"/>
          </a:xfrm>
        </p:spPr>
        <p:txBody>
          <a:bodyPr/>
          <a:lstStyle/>
          <a:p>
            <a:r>
              <a:rPr lang="en-GB" sz="4000" dirty="0"/>
              <a:t>A</a:t>
            </a:r>
            <a:r>
              <a:rPr lang="en-GB" sz="4000" dirty="0" smtClean="0"/>
              <a:t>udiences </a:t>
            </a:r>
            <a:r>
              <a:rPr lang="en-GB" sz="4000" dirty="0"/>
              <a:t>of around 10,000 families and </a:t>
            </a:r>
            <a:r>
              <a:rPr lang="en-GB" sz="4000" dirty="0" smtClean="0"/>
              <a:t>school children p.a. </a:t>
            </a:r>
            <a:endParaRPr lang="en-GB" sz="4000" dirty="0"/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35C32EBF-F9B4-4A27-A542-11D2CED696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86470" y="19399247"/>
            <a:ext cx="9286590" cy="1319362"/>
          </a:xfrm>
        </p:spPr>
        <p:txBody>
          <a:bodyPr/>
          <a:lstStyle/>
          <a:p>
            <a:r>
              <a:rPr lang="en-IE" dirty="0" smtClean="0"/>
              <a:t>Outreach Portfolio</a:t>
            </a:r>
            <a:endParaRPr lang="en-IE" dirty="0"/>
          </a:p>
        </p:txBody>
      </p:sp>
      <p:sp>
        <p:nvSpPr>
          <p:cNvPr id="38" name="Text Placeholder 23">
            <a:extLst>
              <a:ext uri="{FF2B5EF4-FFF2-40B4-BE49-F238E27FC236}">
                <a16:creationId xmlns:a16="http://schemas.microsoft.com/office/drawing/2014/main" id="{5F96E7BE-0957-432A-9B0D-102D4266AC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7884" y="20806280"/>
            <a:ext cx="13842679" cy="8438449"/>
          </a:xfrm>
        </p:spPr>
        <p:txBody>
          <a:bodyPr/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GB" sz="4800" dirty="0" smtClean="0"/>
              <a:t>Developing Ocean Literacy in Scotland: delivery through Dynamic Earth’s programmes and activities.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GB" sz="4800" dirty="0" smtClean="0"/>
              <a:t>Wider reach through uptake by ATLAS partners.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GB" sz="4800" dirty="0" smtClean="0"/>
              <a:t>Script, presentation and kit list for a curriculum-linked Primary school show/assembly.  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GB" sz="4800" dirty="0" smtClean="0"/>
              <a:t>Instructions for experiments and activities for families, Primary and Secondary school teachers.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GB" sz="4800" dirty="0"/>
              <a:t>S</a:t>
            </a:r>
            <a:r>
              <a:rPr lang="en-GB" sz="4800" dirty="0" smtClean="0"/>
              <a:t>eries of informative and engaging pop-up banners aimed at a non-specialist audience.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GB" sz="4800" dirty="0" smtClean="0"/>
              <a:t>Use of VR and AR to spark interest.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4800" dirty="0"/>
          </a:p>
        </p:txBody>
      </p:sp>
      <p:sp>
        <p:nvSpPr>
          <p:cNvPr id="40" name="Text Placeholder 23">
            <a:extLst>
              <a:ext uri="{FF2B5EF4-FFF2-40B4-BE49-F238E27FC236}">
                <a16:creationId xmlns:a16="http://schemas.microsoft.com/office/drawing/2014/main" id="{5F96E7BE-0957-432A-9B0D-102D4266AC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541166" y="22427696"/>
            <a:ext cx="13838415" cy="3770475"/>
          </a:xfrm>
        </p:spPr>
        <p:txBody>
          <a:bodyPr/>
          <a:lstStyle/>
          <a:p>
            <a:pPr algn="just"/>
            <a:r>
              <a:rPr lang="en-GB" sz="4800" dirty="0" smtClean="0"/>
              <a:t>Following extensive research into how ATLAS and Ocean Literacy themes fit with the Scottish curriculum.</a:t>
            </a:r>
          </a:p>
          <a:p>
            <a:pPr algn="just"/>
            <a:r>
              <a:rPr lang="en-GB" sz="4800" dirty="0" smtClean="0"/>
              <a:t>~70</a:t>
            </a:r>
            <a:r>
              <a:rPr lang="en-GB" sz="4800" dirty="0"/>
              <a:t>% of teachers </a:t>
            </a:r>
            <a:r>
              <a:rPr lang="en-GB" sz="4800" dirty="0" smtClean="0"/>
              <a:t>already teach </a:t>
            </a:r>
            <a:r>
              <a:rPr lang="en-GB" sz="4800" dirty="0"/>
              <a:t>oceans </a:t>
            </a:r>
            <a:r>
              <a:rPr lang="en-GB" sz="4800" dirty="0" smtClean="0"/>
              <a:t>science, mainly </a:t>
            </a:r>
            <a:r>
              <a:rPr lang="en-GB" sz="4800" dirty="0"/>
              <a:t>ocean circulation/currents and plastic pollution. K</a:t>
            </a:r>
            <a:r>
              <a:rPr lang="en-GB" sz="4800" dirty="0" smtClean="0"/>
              <a:t>een on </a:t>
            </a:r>
            <a:r>
              <a:rPr lang="en-GB" sz="4800" dirty="0"/>
              <a:t>real marine data being made available for students to analyse</a:t>
            </a:r>
            <a:r>
              <a:rPr lang="en-GB" sz="4800" dirty="0" smtClean="0"/>
              <a:t>.</a:t>
            </a:r>
            <a:endParaRPr lang="en-GB" sz="4800" dirty="0"/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6"/>
          </p:nvPr>
        </p:nvSpPr>
        <p:spPr>
          <a:xfrm>
            <a:off x="15541166" y="21087247"/>
            <a:ext cx="12954338" cy="1447358"/>
          </a:xfrm>
        </p:spPr>
        <p:txBody>
          <a:bodyPr/>
          <a:lstStyle/>
          <a:p>
            <a:r>
              <a:rPr lang="en-GB" dirty="0" smtClean="0"/>
              <a:t>Teacher Survey</a:t>
            </a:r>
            <a:endParaRPr lang="en-GB" dirty="0"/>
          </a:p>
        </p:txBody>
      </p:sp>
      <p:sp>
        <p:nvSpPr>
          <p:cNvPr id="41" name="Text Placeholder 22">
            <a:extLst>
              <a:ext uri="{FF2B5EF4-FFF2-40B4-BE49-F238E27FC236}">
                <a16:creationId xmlns:a16="http://schemas.microsoft.com/office/drawing/2014/main" id="{35C32EBF-F9B4-4A27-A542-11D2CED696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9319" y="33512904"/>
            <a:ext cx="9286590" cy="1319362"/>
          </a:xfrm>
        </p:spPr>
        <p:txBody>
          <a:bodyPr/>
          <a:lstStyle/>
          <a:p>
            <a:r>
              <a:rPr lang="en-IE" dirty="0" smtClean="0"/>
              <a:t>Oceans Gallery</a:t>
            </a:r>
            <a:endParaRPr lang="en-IE" dirty="0"/>
          </a:p>
        </p:txBody>
      </p:sp>
      <p:sp>
        <p:nvSpPr>
          <p:cNvPr id="42" name="Text Placeholder 23">
            <a:extLst>
              <a:ext uri="{FF2B5EF4-FFF2-40B4-BE49-F238E27FC236}">
                <a16:creationId xmlns:a16="http://schemas.microsoft.com/office/drawing/2014/main" id="{5F96E7BE-0957-432A-9B0D-102D4266AC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2148" y="34931417"/>
            <a:ext cx="13838415" cy="4987839"/>
          </a:xfrm>
        </p:spPr>
        <p:txBody>
          <a:bodyPr/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GB" sz="4800" dirty="0" smtClean="0"/>
              <a:t>Custom-designed ROV simulator game based on two ATLAS case study locations.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GB" sz="4800" dirty="0" err="1" smtClean="0"/>
              <a:t>Setwork</a:t>
            </a:r>
            <a:r>
              <a:rPr lang="en-GB" sz="4800" dirty="0" smtClean="0"/>
              <a:t> to create look and feel of ship-board ROV control room. Portable version for public engagement.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GB" sz="4800" dirty="0" smtClean="0"/>
              <a:t>Seeking funding for wider redevelopment.</a:t>
            </a:r>
            <a:endParaRPr lang="en-GB" sz="4800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469" y="16140905"/>
            <a:ext cx="4751681" cy="26728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348028" y="8622694"/>
            <a:ext cx="5995671" cy="1977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An Earth and Environmental Science Educational charity based in Edinburgh.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541166" y="12214265"/>
            <a:ext cx="76216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000" dirty="0">
                <a:solidFill>
                  <a:srgbClr val="595959"/>
                </a:solidFill>
                <a:latin typeface="Calibri" panose="020F0502020204030204" pitchFamily="34" charset="0"/>
              </a:rPr>
              <a:t>In-house programme of educational workshops and public </a:t>
            </a:r>
            <a:r>
              <a:rPr lang="en-GB" sz="4000" dirty="0" smtClean="0">
                <a:solidFill>
                  <a:srgbClr val="595959"/>
                </a:solidFill>
                <a:latin typeface="Calibri" panose="020F0502020204030204" pitchFamily="34" charset="0"/>
              </a:rPr>
              <a:t>engagement. 240,000 </a:t>
            </a:r>
            <a:r>
              <a:rPr lang="en-GB" sz="4000" dirty="0">
                <a:solidFill>
                  <a:srgbClr val="595959"/>
                </a:solidFill>
                <a:latin typeface="Calibri" panose="020F0502020204030204" pitchFamily="34" charset="0"/>
              </a:rPr>
              <a:t>visitors to the </a:t>
            </a:r>
            <a:r>
              <a:rPr lang="en-GB" sz="4000" dirty="0" smtClean="0">
                <a:solidFill>
                  <a:srgbClr val="595959"/>
                </a:solidFill>
                <a:latin typeface="Calibri" panose="020F0502020204030204" pitchFamily="34" charset="0"/>
              </a:rPr>
              <a:t>centre p.a. </a:t>
            </a:r>
            <a:endParaRPr lang="en-GB" sz="8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615293" y="17152990"/>
            <a:ext cx="4249287" cy="31886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615293" y="14757681"/>
            <a:ext cx="4267570" cy="320067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9944411" y="14621985"/>
            <a:ext cx="36943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595959"/>
                </a:solidFill>
                <a:latin typeface="Calibri" panose="020F0502020204030204" pitchFamily="34" charset="0"/>
              </a:rPr>
              <a:t>Outreach at regional science festivals across </a:t>
            </a:r>
            <a:r>
              <a:rPr lang="en-GB" sz="4000" dirty="0" smtClean="0">
                <a:solidFill>
                  <a:srgbClr val="595959"/>
                </a:solidFill>
                <a:latin typeface="Calibri" panose="020F0502020204030204" pitchFamily="34" charset="0"/>
              </a:rPr>
              <a:t>Scotland with school shows and family activity days. 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25754414" y="27468505"/>
            <a:ext cx="1696656" cy="923330"/>
          </a:xfrm>
          <a:prstGeom prst="rect">
            <a:avLst/>
          </a:prstGeom>
          <a:noFill/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</a:rPr>
              <a:t>Careers relating to marine science</a:t>
            </a:r>
          </a:p>
        </p:txBody>
      </p:sp>
      <p:sp>
        <p:nvSpPr>
          <p:cNvPr id="58" name="Text Placeholder 23">
            <a:extLst>
              <a:ext uri="{FF2B5EF4-FFF2-40B4-BE49-F238E27FC236}">
                <a16:creationId xmlns:a16="http://schemas.microsoft.com/office/drawing/2014/main" id="{5F96E7BE-0957-432A-9B0D-102D4266AC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992230" y="32551343"/>
            <a:ext cx="3603811" cy="1245598"/>
          </a:xfrm>
        </p:spPr>
        <p:txBody>
          <a:bodyPr/>
          <a:lstStyle/>
          <a:p>
            <a:r>
              <a:rPr lang="en-GB" sz="3600" dirty="0" smtClean="0"/>
              <a:t>Scottish teacher responses</a:t>
            </a:r>
            <a:endParaRPr lang="en-GB" sz="3600" dirty="0"/>
          </a:p>
        </p:txBody>
      </p:sp>
      <p:sp>
        <p:nvSpPr>
          <p:cNvPr id="61" name="Text Placeholder 23">
            <a:extLst>
              <a:ext uri="{FF2B5EF4-FFF2-40B4-BE49-F238E27FC236}">
                <a16:creationId xmlns:a16="http://schemas.microsoft.com/office/drawing/2014/main" id="{5F96E7BE-0957-432A-9B0D-102D4266AC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509907" y="32292439"/>
            <a:ext cx="2877794" cy="1656393"/>
          </a:xfrm>
        </p:spPr>
        <p:txBody>
          <a:bodyPr/>
          <a:lstStyle/>
          <a:p>
            <a:r>
              <a:rPr lang="en-GB" sz="3600" dirty="0" smtClean="0"/>
              <a:t>International teacher responses</a:t>
            </a:r>
            <a:endParaRPr lang="en-GB" sz="3600" dirty="0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982" y="16140906"/>
            <a:ext cx="3565025" cy="2672820"/>
          </a:xfrm>
          <a:prstGeom prst="rect">
            <a:avLst/>
          </a:prstGeom>
        </p:spPr>
      </p:pic>
      <p:sp>
        <p:nvSpPr>
          <p:cNvPr id="63" name="Text Placeholder 23">
            <a:extLst>
              <a:ext uri="{FF2B5EF4-FFF2-40B4-BE49-F238E27FC236}">
                <a16:creationId xmlns:a16="http://schemas.microsoft.com/office/drawing/2014/main" id="{5F96E7BE-0957-432A-9B0D-102D4266AC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3788" y="16188579"/>
            <a:ext cx="4249272" cy="2512962"/>
          </a:xfrm>
        </p:spPr>
        <p:txBody>
          <a:bodyPr/>
          <a:lstStyle/>
          <a:p>
            <a:pPr algn="ctr"/>
            <a:r>
              <a:rPr lang="en-GB" sz="2400" dirty="0" smtClean="0"/>
              <a:t>ROV LUSO being deployed and new hydrothermal vent discovered in the Azores. Credit: ROV </a:t>
            </a:r>
            <a:r>
              <a:rPr lang="en-GB" sz="2400" dirty="0" err="1"/>
              <a:t>Luso</a:t>
            </a:r>
            <a:r>
              <a:rPr lang="en-GB" sz="2400" dirty="0"/>
              <a:t>, Portuguese Task Force for the Extension of the Continental Shelf (EMEPC), </a:t>
            </a:r>
            <a:r>
              <a:rPr lang="en-GB" sz="2400" dirty="0" err="1"/>
              <a:t>Oceano</a:t>
            </a:r>
            <a:r>
              <a:rPr lang="en-GB" sz="2400" dirty="0"/>
              <a:t> Azul Expedition</a:t>
            </a:r>
          </a:p>
        </p:txBody>
      </p:sp>
      <p:sp>
        <p:nvSpPr>
          <p:cNvPr id="64" name="Text Placeholder 23">
            <a:extLst>
              <a:ext uri="{FF2B5EF4-FFF2-40B4-BE49-F238E27FC236}">
                <a16:creationId xmlns:a16="http://schemas.microsoft.com/office/drawing/2014/main" id="{5F96E7BE-0957-432A-9B0D-102D4266AC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8911" y="39936896"/>
            <a:ext cx="8693195" cy="773937"/>
          </a:xfrm>
        </p:spPr>
        <p:txBody>
          <a:bodyPr/>
          <a:lstStyle/>
          <a:p>
            <a:r>
              <a:rPr lang="en-GB" sz="2400" dirty="0" smtClean="0"/>
              <a:t>Except where specified, all images credit: Dynamic Earth</a:t>
            </a:r>
            <a:endParaRPr lang="en-GB" sz="2400" dirty="0"/>
          </a:p>
        </p:txBody>
      </p:sp>
      <p:sp>
        <p:nvSpPr>
          <p:cNvPr id="65" name="Text Placeholder 23">
            <a:extLst>
              <a:ext uri="{FF2B5EF4-FFF2-40B4-BE49-F238E27FC236}">
                <a16:creationId xmlns:a16="http://schemas.microsoft.com/office/drawing/2014/main" id="{5F96E7BE-0957-432A-9B0D-102D4266AC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703788" y="39433062"/>
            <a:ext cx="5363433" cy="486194"/>
          </a:xfrm>
        </p:spPr>
        <p:txBody>
          <a:bodyPr/>
          <a:lstStyle/>
          <a:p>
            <a:pPr algn="ctr"/>
            <a:r>
              <a:rPr lang="en-GB" sz="2400" dirty="0" smtClean="0"/>
              <a:t>Yellow Submarine gallery, Dynamic Earth</a:t>
            </a:r>
            <a:endParaRPr lang="en-GB" sz="2400" dirty="0"/>
          </a:p>
        </p:txBody>
      </p:sp>
      <p:sp>
        <p:nvSpPr>
          <p:cNvPr id="67" name="Text Placeholder 23">
            <a:extLst>
              <a:ext uri="{FF2B5EF4-FFF2-40B4-BE49-F238E27FC236}">
                <a16:creationId xmlns:a16="http://schemas.microsoft.com/office/drawing/2014/main" id="{5F96E7BE-0957-432A-9B0D-102D4266AC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830893" y="39403040"/>
            <a:ext cx="6628424" cy="431430"/>
          </a:xfrm>
        </p:spPr>
        <p:txBody>
          <a:bodyPr/>
          <a:lstStyle/>
          <a:p>
            <a:pPr algn="ctr"/>
            <a:r>
              <a:rPr lang="en-GB" sz="2400" dirty="0" smtClean="0"/>
              <a:t>Proposed gallery redevelopment © Studio MB</a:t>
            </a:r>
            <a:endParaRPr lang="en-GB" sz="24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3" t="4577" r="13860" b="7010"/>
          <a:stretch/>
        </p:blipFill>
        <p:spPr>
          <a:xfrm rot="5400000">
            <a:off x="1068641" y="30742647"/>
            <a:ext cx="2534902" cy="227773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4" t="5040" r="4538" b="15572"/>
          <a:stretch/>
        </p:blipFill>
        <p:spPr>
          <a:xfrm rot="5400000">
            <a:off x="6236104" y="30639609"/>
            <a:ext cx="2530813" cy="2478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" t="-1" r="21729" b="2788"/>
          <a:stretch/>
        </p:blipFill>
        <p:spPr>
          <a:xfrm>
            <a:off x="3608364" y="30614065"/>
            <a:ext cx="2477336" cy="2530064"/>
          </a:xfrm>
          <a:prstGeom prst="rect">
            <a:avLst/>
          </a:prstGeom>
        </p:spPr>
      </p:pic>
      <p:sp>
        <p:nvSpPr>
          <p:cNvPr id="53" name="Text Placeholder 23">
            <a:extLst>
              <a:ext uri="{FF2B5EF4-FFF2-40B4-BE49-F238E27FC236}">
                <a16:creationId xmlns:a16="http://schemas.microsoft.com/office/drawing/2014/main" id="{5F96E7BE-0957-432A-9B0D-102D4266AC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119104" y="29608770"/>
            <a:ext cx="3057153" cy="4521498"/>
          </a:xfrm>
        </p:spPr>
        <p:txBody>
          <a:bodyPr/>
          <a:lstStyle/>
          <a:p>
            <a:r>
              <a:rPr lang="en-GB" sz="2400" dirty="0" smtClean="0"/>
              <a:t>Example activities from Primary school show left to right: ‘Science at Sea’ balancing; simulating ROV coral sample collection; sea characters from a Marine Protected Area demonstration; model </a:t>
            </a:r>
            <a:r>
              <a:rPr lang="en-GB" sz="2400" i="1" dirty="0" err="1" smtClean="0"/>
              <a:t>Lophelia</a:t>
            </a:r>
            <a:r>
              <a:rPr lang="en-GB" sz="2400" i="1" dirty="0" smtClean="0"/>
              <a:t> </a:t>
            </a:r>
            <a:r>
              <a:rPr lang="en-GB" sz="2400" i="1" dirty="0" err="1" smtClean="0"/>
              <a:t>Pertusa</a:t>
            </a:r>
            <a:r>
              <a:rPr lang="en-GB" sz="2400" i="1" dirty="0" smtClean="0"/>
              <a:t> </a:t>
            </a:r>
            <a:r>
              <a:rPr lang="en-GB" sz="2400" dirty="0" smtClean="0"/>
              <a:t>coral colony.</a:t>
            </a:r>
            <a:endParaRPr lang="en-GB" sz="2400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17321" y="30594910"/>
            <a:ext cx="3061218" cy="2549219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0086463" y="31335074"/>
            <a:ext cx="3555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Where ‘1 is least and ‘5’ is most. 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7906" y="19792421"/>
            <a:ext cx="2395793" cy="22647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1"/>
          <a:stretch/>
        </p:blipFill>
        <p:spPr>
          <a:xfrm>
            <a:off x="23544581" y="14948852"/>
            <a:ext cx="5697211" cy="401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30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986</TotalTime>
  <Words>423</Words>
  <Application>Microsoft Office PowerPoint</Application>
  <PresentationFormat>Custom</PresentationFormat>
  <Paragraphs>38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Company>AquaTT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Anne-Marie Williams</dc:creator>
  <cp:lastModifiedBy>Emma Paterson</cp:lastModifiedBy>
  <cp:revision>132</cp:revision>
  <cp:lastPrinted>2018-09-18T14:44:15Z</cp:lastPrinted>
  <dcterms:created xsi:type="dcterms:W3CDTF">2017-03-05T17:24:29Z</dcterms:created>
  <dcterms:modified xsi:type="dcterms:W3CDTF">2018-09-18T15:08:09Z</dcterms:modified>
</cp:coreProperties>
</file>