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2"/>
  </p:normalViewPr>
  <p:slideViewPr>
    <p:cSldViewPr snapToGrid="0" snapToObjects="1">
      <p:cViewPr>
        <p:scale>
          <a:sx n="96" d="100"/>
          <a:sy n="96" d="100"/>
        </p:scale>
        <p:origin x="116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55566-AF6B-AC4E-8D98-11601C53E5DD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88974-A372-3140-BF5D-C5A968528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0384C-F375-3844-A74D-246B0A32CA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3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6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62946" y="1696190"/>
            <a:ext cx="5233057" cy="728228"/>
          </a:xfrm>
          <a:prstGeom prst="rect">
            <a:avLst/>
          </a:prstGeom>
        </p:spPr>
        <p:txBody>
          <a:bodyPr/>
          <a:lstStyle>
            <a:lvl1pPr>
              <a:defRPr sz="1584" baseline="0">
                <a:solidFill>
                  <a:srgbClr val="002D4A"/>
                </a:solidFill>
                <a:latin typeface="Arial" charset="0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2946" y="2516696"/>
            <a:ext cx="5233057" cy="32884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6" spc="-20">
                <a:solidFill>
                  <a:srgbClr val="002D4A"/>
                </a:solidFill>
              </a:defRPr>
            </a:lvl1pPr>
            <a:lvl2pPr marL="301825" indent="0" algn="ctr">
              <a:buNone/>
              <a:defRPr/>
            </a:lvl2pPr>
            <a:lvl3pPr marL="603653" indent="0" algn="ctr">
              <a:buNone/>
              <a:defRPr/>
            </a:lvl3pPr>
            <a:lvl4pPr marL="905478" indent="0" algn="ctr">
              <a:buNone/>
              <a:defRPr/>
            </a:lvl4pPr>
            <a:lvl5pPr marL="1207304" indent="0" algn="ctr">
              <a:buNone/>
              <a:defRPr/>
            </a:lvl5pPr>
            <a:lvl6pPr marL="1509129" indent="0" algn="ctr">
              <a:buNone/>
              <a:defRPr/>
            </a:lvl6pPr>
            <a:lvl7pPr marL="1810956" indent="0" algn="ctr">
              <a:buNone/>
              <a:defRPr/>
            </a:lvl7pPr>
            <a:lvl8pPr marL="2112782" indent="0" algn="ctr">
              <a:buNone/>
              <a:defRPr/>
            </a:lvl8pPr>
            <a:lvl9pPr marL="2414608" indent="0" algn="ctr">
              <a:buNone/>
              <a:defRPr/>
            </a:lvl9pPr>
          </a:lstStyle>
          <a:p>
            <a:r>
              <a:rPr lang="en-GB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4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6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1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9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F70D5-6CDD-5641-9177-31354011227E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40FDF-9061-A549-B321-99E3D794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8.gif"/><Relationship Id="rId8" Type="http://schemas.openxmlformats.org/officeDocument/2006/relationships/image" Target="../media/image19.gif"/><Relationship Id="rId9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"/>
            <a:ext cx="9906000" cy="68580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57508" y="2177143"/>
            <a:ext cx="5876985" cy="2714743"/>
            <a:chOff x="3006712" y="3961071"/>
            <a:chExt cx="4339844" cy="18778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032" t="21781" r="4838" b="13965"/>
            <a:stretch/>
          </p:blipFill>
          <p:spPr>
            <a:xfrm>
              <a:off x="3006712" y="3961071"/>
              <a:ext cx="4339844" cy="11329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1184" y="5334231"/>
              <a:ext cx="3970899" cy="5047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1184" y="4915437"/>
              <a:ext cx="3970899" cy="383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32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64" y="1271752"/>
            <a:ext cx="7579299" cy="50497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49" y="220717"/>
            <a:ext cx="647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Multi-physics and Multi-Scale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2249" y="1124607"/>
            <a:ext cx="31846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applications: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Multi-scale/Multi-physics analysis of composites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Fracture mechanics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Acoustics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Bone remodeling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Force identification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Modelling of gels/cellulose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Unsaturated flows with mix formulation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Shells and plates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Plasticity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Magnetics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Contact </a:t>
            </a:r>
            <a:r>
              <a:rPr lang="en-US" dirty="0" smtClean="0"/>
              <a:t>mechanics (in development)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Nitsche</a:t>
            </a:r>
            <a:r>
              <a:rPr lang="en-US" dirty="0" smtClean="0"/>
              <a:t> method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and more </a:t>
            </a:r>
            <a:r>
              <a:rPr lang="is-IS" dirty="0" smtClean="0"/>
              <a:t>…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2522" y="6293683"/>
            <a:ext cx="286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m</a:t>
            </a:r>
            <a:r>
              <a:rPr lang="en-US" sz="2400" b="1" dirty="0" err="1" smtClean="0">
                <a:solidFill>
                  <a:schemeClr val="accent5"/>
                </a:solidFill>
              </a:rPr>
              <a:t>ofem.eng.gla.ac.uk</a:t>
            </a:r>
            <a:endParaRPr lang="en-US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here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014" b="7394"/>
          <a:stretch/>
        </p:blipFill>
        <p:spPr>
          <a:xfrm>
            <a:off x="7721405" y="956126"/>
            <a:ext cx="5426017" cy="29350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86945" y="856582"/>
            <a:ext cx="3022063" cy="2310855"/>
            <a:chOff x="5990028" y="1166189"/>
            <a:chExt cx="3368829" cy="2576016"/>
          </a:xfrm>
        </p:grpSpPr>
        <p:grpSp>
          <p:nvGrpSpPr>
            <p:cNvPr id="6" name="Group 5"/>
            <p:cNvGrpSpPr/>
            <p:nvPr/>
          </p:nvGrpSpPr>
          <p:grpSpPr>
            <a:xfrm>
              <a:off x="6945511" y="1166189"/>
              <a:ext cx="2413346" cy="2576016"/>
              <a:chOff x="6945511" y="1166189"/>
              <a:chExt cx="2413346" cy="2576016"/>
            </a:xfrm>
          </p:grpSpPr>
          <p:pic>
            <p:nvPicPr>
              <p:cNvPr id="8" name="Picture 7" descr="Tet.bmp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62" t="19517" r="33635" b="8567"/>
              <a:stretch/>
            </p:blipFill>
            <p:spPr>
              <a:xfrm>
                <a:off x="6994766" y="1277155"/>
                <a:ext cx="2298369" cy="2403867"/>
              </a:xfrm>
              <a:prstGeom prst="rect">
                <a:avLst/>
              </a:prstGeom>
            </p:spPr>
          </p:pic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7135340" y="1166189"/>
                <a:ext cx="1054378" cy="365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defTabSz="263525" eaLnBrk="0" hangingPunct="0">
                  <a:lnSpc>
                    <a:spcPct val="120000"/>
                  </a:lnSpc>
                </a:pPr>
                <a:r>
                  <a:rPr lang="en-GB" sz="2000" dirty="0" smtClean="0">
                    <a:solidFill>
                      <a:srgbClr val="FF0000"/>
                    </a:solidFill>
                  </a:rPr>
                  <a:t>Vertex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9152652" y="3299245"/>
                <a:ext cx="206205" cy="20620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205519" y="3536000"/>
                <a:ext cx="206205" cy="20620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945511" y="2366828"/>
                <a:ext cx="206205" cy="20620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302150" y="1230279"/>
                <a:ext cx="206205" cy="20620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7411724" y="3407034"/>
                <a:ext cx="1740928" cy="23675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478157" y="1406286"/>
                <a:ext cx="777598" cy="1892959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7381526" y="1406286"/>
                <a:ext cx="950822" cy="2159912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7121518" y="1406286"/>
                <a:ext cx="1210830" cy="99074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048614" y="2573033"/>
                <a:ext cx="260008" cy="962967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4"/>
              <p:cNvSpPr>
                <a:spLocks noChangeArrowheads="1"/>
              </p:cNvSpPr>
              <p:nvPr/>
            </p:nvSpPr>
            <p:spPr bwMode="auto">
              <a:xfrm rot="4046851">
                <a:off x="8635322" y="2111268"/>
                <a:ext cx="1054378" cy="365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defTabSz="263525" eaLnBrk="0" hangingPunct="0">
                  <a:lnSpc>
                    <a:spcPct val="120000"/>
                  </a:lnSpc>
                </a:pPr>
                <a:r>
                  <a:rPr lang="en-GB" sz="2000" dirty="0" smtClean="0">
                    <a:solidFill>
                      <a:srgbClr val="0000FF"/>
                    </a:solidFill>
                  </a:rPr>
                  <a:t>Edge</a:t>
                </a:r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 rot="21152277">
                <a:off x="7927573" y="2439874"/>
                <a:ext cx="1005903" cy="35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defTabSz="263525" eaLnBrk="0" hangingPunct="0">
                  <a:lnSpc>
                    <a:spcPct val="120000"/>
                  </a:lnSpc>
                </a:pPr>
                <a:r>
                  <a:rPr lang="en-GB" sz="2000" dirty="0" smtClean="0">
                    <a:solidFill>
                      <a:schemeClr val="bg1"/>
                    </a:solidFill>
                  </a:rPr>
                  <a:t>Face</a:t>
                </a:r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990028" y="2774819"/>
              <a:ext cx="1286244" cy="365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 defTabSz="263525" eaLnBrk="0" hangingPunct="0">
                <a:lnSpc>
                  <a:spcPct val="120000"/>
                </a:lnSpc>
              </a:pPr>
              <a:r>
                <a:rPr lang="en-GB" sz="2000" dirty="0" smtClean="0">
                  <a:solidFill>
                    <a:srgbClr val="025443"/>
                  </a:solidFill>
                </a:rPr>
                <a:t>Volume</a:t>
              </a:r>
            </a:p>
          </p:txBody>
        </p:sp>
      </p:grpSp>
      <p:pic>
        <p:nvPicPr>
          <p:cNvPr id="21" name="Picture 20" descr="shap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18" y="3270651"/>
            <a:ext cx="5492779" cy="32468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5056" y="108231"/>
            <a:ext cx="6372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Smart approximation spaces</a:t>
            </a:r>
            <a:endParaRPr lang="en-US" sz="4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7827" y="1170867"/>
            <a:ext cx="55212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Hierarchical approximation bases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Heterogeneous meshes (tetrahedrons, hex, prisms, ...)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On space </a:t>
            </a:r>
            <a:r>
              <a:rPr lang="en-US" b="1" dirty="0" smtClean="0"/>
              <a:t>H1</a:t>
            </a:r>
            <a:r>
              <a:rPr lang="en-US" dirty="0" smtClean="0"/>
              <a:t>, </a:t>
            </a:r>
            <a:r>
              <a:rPr lang="en-US" b="1" dirty="0" err="1" smtClean="0"/>
              <a:t>Hdiv</a:t>
            </a:r>
            <a:r>
              <a:rPr lang="en-US" dirty="0" smtClean="0"/>
              <a:t>, </a:t>
            </a:r>
            <a:r>
              <a:rPr lang="en-US" b="1" dirty="0" err="1" smtClean="0"/>
              <a:t>Hcurl</a:t>
            </a:r>
            <a:r>
              <a:rPr lang="en-US" dirty="0" smtClean="0"/>
              <a:t> and </a:t>
            </a:r>
            <a:r>
              <a:rPr lang="en-US" b="1" dirty="0" smtClean="0"/>
              <a:t>L2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On bases Lagrange/Jacobi/</a:t>
            </a:r>
            <a:r>
              <a:rPr lang="en-US" dirty="0" err="1" smtClean="0"/>
              <a:t>Lobatto</a:t>
            </a:r>
            <a:r>
              <a:rPr lang="en-US" dirty="0" smtClean="0"/>
              <a:t> bases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h/p </a:t>
            </a:r>
            <a:r>
              <a:rPr lang="en-US" dirty="0" err="1" smtClean="0"/>
              <a:t>adaptivity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Flexible way of mixing spaces and bases on one element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Mixed-dimension formulation </a:t>
            </a:r>
            <a:r>
              <a:rPr lang="en-US" b="1" dirty="0" smtClean="0"/>
              <a:t>1D-2D-3D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Representation of geometry on higher-order heterogeneous base with arbitrary precision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67740" y="327370"/>
            <a:ext cx="3521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order polynomial</a:t>
            </a:r>
          </a:p>
          <a:p>
            <a:r>
              <a:rPr lang="en-US" dirty="0" smtClean="0"/>
              <a:t>used to approximate displacements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32522" y="6293683"/>
            <a:ext cx="286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m</a:t>
            </a:r>
            <a:r>
              <a:rPr lang="en-US" sz="2400" b="1" dirty="0" err="1" smtClean="0">
                <a:solidFill>
                  <a:schemeClr val="accent5"/>
                </a:solidFill>
              </a:rPr>
              <a:t>ofem.eng.gla.ac.uk</a:t>
            </a:r>
            <a:endParaRPr lang="en-US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056" y="108231"/>
            <a:ext cx="116325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Why smart approximation spaces ? Because amazing </a:t>
            </a:r>
          </a:p>
          <a:p>
            <a:r>
              <a:rPr lang="en-US" sz="4000" b="1" dirty="0"/>
              <a:t>c</a:t>
            </a:r>
            <a:r>
              <a:rPr lang="en-US" sz="4000" b="1" dirty="0" smtClean="0"/>
              <a:t>onvergence rates and tailored for multi-grid solvers.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0" y="1608602"/>
            <a:ext cx="6940274" cy="4535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24" y="1459469"/>
            <a:ext cx="4775101" cy="2570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22" y="6293683"/>
            <a:ext cx="286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m</a:t>
            </a:r>
            <a:r>
              <a:rPr lang="en-US" sz="2400" b="1" dirty="0" err="1" smtClean="0">
                <a:solidFill>
                  <a:schemeClr val="accent5"/>
                </a:solidFill>
              </a:rPr>
              <a:t>ofem.eng.gla.ac.uk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178" y="4276358"/>
            <a:ext cx="3673191" cy="23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05" y="1078947"/>
            <a:ext cx="5461000" cy="521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6033" y="371061"/>
            <a:ext cx="6213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MoFEM</a:t>
            </a:r>
            <a:r>
              <a:rPr lang="en-US" sz="4000" b="1" dirty="0" smtClean="0"/>
              <a:t> Software Ecosystem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8051" y="429591"/>
            <a:ext cx="536823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Free and Open</a:t>
            </a:r>
            <a:r>
              <a:rPr lang="en-US" dirty="0" smtClean="0"/>
              <a:t> (GNU License)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Funding from EDF Energy, EPSRC, Royal Academy of Science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Developed since 2013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File formats</a:t>
            </a:r>
            <a:r>
              <a:rPr lang="en-US" dirty="0" smtClean="0"/>
              <a:t>: Salome </a:t>
            </a:r>
            <a:r>
              <a:rPr lang="en-US" dirty="0" err="1" smtClean="0"/>
              <a:t>Meca</a:t>
            </a:r>
            <a:r>
              <a:rPr lang="en-US" dirty="0" smtClean="0"/>
              <a:t>, Cubit, </a:t>
            </a:r>
            <a:r>
              <a:rPr lang="en-US" dirty="0" err="1" smtClean="0"/>
              <a:t>gMesh</a:t>
            </a:r>
            <a:r>
              <a:rPr lang="en-US" dirty="0" smtClean="0"/>
              <a:t>, </a:t>
            </a:r>
            <a:r>
              <a:rPr lang="en-US" dirty="0" err="1" smtClean="0"/>
              <a:t>TetGen</a:t>
            </a:r>
            <a:r>
              <a:rPr lang="en-US" dirty="0" smtClean="0"/>
              <a:t>, and more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Modularization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Novel code organization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Tutorials and Examples</a:t>
            </a:r>
            <a:r>
              <a:rPr lang="en-US" dirty="0" smtClean="0"/>
              <a:t> (more to come)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Slack discussion channel and Q&amp;A group with </a:t>
            </a:r>
            <a:r>
              <a:rPr lang="en-US" b="1" dirty="0" smtClean="0">
                <a:solidFill>
                  <a:srgbClr val="FF0000"/>
                </a:solidFill>
              </a:rPr>
              <a:t>friendly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developers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Parallel implementation</a:t>
            </a:r>
            <a:r>
              <a:rPr lang="en-US" dirty="0" smtClean="0"/>
              <a:t> </a:t>
            </a:r>
            <a:r>
              <a:rPr lang="en-US" b="1" dirty="0" smtClean="0"/>
              <a:t>on</a:t>
            </a:r>
            <a:r>
              <a:rPr lang="en-US" dirty="0" smtClean="0"/>
              <a:t> </a:t>
            </a:r>
            <a:r>
              <a:rPr lang="en-US" b="1" dirty="0" smtClean="0"/>
              <a:t>distributed meshes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Multi-grid and block solvers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Automatic differentiation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Efficient error handling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Version control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Automatic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Docker</a:t>
            </a:r>
            <a:r>
              <a:rPr lang="en-US" dirty="0" smtClean="0"/>
              <a:t> containers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and more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2522" y="6293683"/>
            <a:ext cx="286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m</a:t>
            </a:r>
            <a:r>
              <a:rPr lang="en-US" sz="2400" b="1" dirty="0" err="1" smtClean="0">
                <a:solidFill>
                  <a:schemeClr val="accent5"/>
                </a:solidFill>
              </a:rPr>
              <a:t>ofem.eng.gla.ac.uk</a:t>
            </a:r>
            <a:endParaRPr lang="en-US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2409">
            <a:off x="7683990" y="4513615"/>
            <a:ext cx="3029043" cy="1787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853" y="0"/>
            <a:ext cx="7461294" cy="3392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162" y="3392557"/>
            <a:ext cx="6510276" cy="3244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93" y="278295"/>
            <a:ext cx="4342296" cy="3256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53" y="3856383"/>
            <a:ext cx="3829837" cy="278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03" y="3312"/>
            <a:ext cx="3761097" cy="1757570"/>
          </a:xfrm>
          <a:prstGeom prst="rect">
            <a:avLst/>
          </a:prstGeom>
        </p:spPr>
      </p:pic>
      <p:pic>
        <p:nvPicPr>
          <p:cNvPr id="9" name="Picture 8" descr="ezgif.com-video-to-gif copy 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972" y="1906656"/>
            <a:ext cx="4031194" cy="2035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619" y="4088183"/>
            <a:ext cx="1860381" cy="26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173</Words>
  <Application>Microsoft Macintosh PowerPoint</Application>
  <PresentationFormat>Widescreen</PresentationFormat>
  <Paragraphs>55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Lukasz Kaczmarczyk</dc:creator>
  <cp:lastModifiedBy>Lukasz Kaczmarczyk</cp:lastModifiedBy>
  <cp:revision>19</cp:revision>
  <dcterms:created xsi:type="dcterms:W3CDTF">2017-11-15T08:15:23Z</dcterms:created>
  <dcterms:modified xsi:type="dcterms:W3CDTF">2018-06-28T09:15:18Z</dcterms:modified>
</cp:coreProperties>
</file>