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  <p:sldMasterId id="2147483667" r:id="rId2"/>
    <p:sldMasterId id="2147483668" r:id="rId3"/>
    <p:sldMasterId id="2147483669" r:id="rId4"/>
    <p:sldMasterId id="2147483670" r:id="rId5"/>
    <p:sldMasterId id="2147483671" r:id="rId6"/>
  </p:sldMasterIdLst>
  <p:notesMasterIdLst>
    <p:notesMasterId r:id="rId42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</p:sldIdLst>
  <p:sldSz cx="9144000" cy="6858000" type="screen4x3"/>
  <p:notesSz cx="6858000" cy="9144000"/>
  <p:embeddedFontLst>
    <p:embeddedFont>
      <p:font typeface="Caveat" panose="020B0604020202020204" charset="0"/>
      <p:regular r:id="rId43"/>
      <p:bold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Tahoma" panose="020B0604030504040204" pitchFamily="34" charset="0"/>
      <p:regular r:id="rId49"/>
      <p:bold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font" Target="fonts/font3.fntdata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font" Target="fonts/font7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font" Target="fonts/font2.fntdata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8" Type="http://schemas.openxmlformats.org/officeDocument/2006/relationships/slide" Target="slides/slide2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43859c1192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43859c1192_0_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43859c1192_0_73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43859c1192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43859c1192_0_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43859c1192_0_8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43859c1192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43859c1192_0_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g43859c1192_0_9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47ddf3d65b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47ddf3d65b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47ddf3d65b_0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47ddf3d65b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47ddf3d65b_0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g47ddf3d65b_0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47ddf3d65b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47ddf3d65b_0_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g47ddf3d65b_0_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43859c1192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43859c1192_0_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43859c1192_0_96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43e01af911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43e01af911_0_1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g43e01af911_0_174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8325b0cd5_4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g38325b0cd5_4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g38325b0cd5_4_9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Calibri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43859c1192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g43859c1192_0_1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marR="0" lvl="0" indent="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g43859c1192_0_177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3e2877caf_1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3e2877caf_1_2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g43e2877caf_1_2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8325b0cd5_4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g38325b0cd5_4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marR="0" lvl="0" indent="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g38325b0cd5_4_22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46e3ac825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46e3ac8258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g46e3ac8258_0_1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46e3ac825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46e3ac8258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g46e3ac8258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47e80f21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47e80f21bc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g47e80f21bc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47e80f21bc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47e80f21bc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g47e80f21bc_0_8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45e4dd538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45e4dd5380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g45e4dd5380_0_26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47ddf3d65b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47ddf3d65b_0_1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g47ddf3d65b_0_1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45e4dd5380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45e4dd5380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g45e4dd5380_0_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45e4dd5380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45e4dd5380_0_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g45e4dd5380_0_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45e4dd5380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45e4dd5380_0_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g45e4dd5380_0_7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7ddf3d65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47ddf3d65b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47ddf3d65b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43e01af911_0_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43e01af911_0_4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g43e01af911_0_4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43e01af911_0_3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g43e01af911_0_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45e4dd53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45e4dd538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g45e4dd5380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45e4dd538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45e4dd5380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g45e4dd5380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45e4dd538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45e4dd5380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g45e4dd5380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45e4dd5380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45e4dd5380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g45e4dd5380_0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3e01af91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43e01af911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43e01af911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47ddf3d65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47ddf3d65b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47ddf3d65b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8325b0cd5_0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8325b0cd5_0_4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g38325b0cd5_0_479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8325b0cd5_0_5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8325b0cd5_0_5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38325b0cd5_0_5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7ddf3d65b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47ddf3d65b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47ddf3d65b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43859c1192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43859c1192_0_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43859c1192_0_66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title"/>
          </p:nvPr>
        </p:nvSpPr>
        <p:spPr>
          <a:xfrm>
            <a:off x="1763106" y="274639"/>
            <a:ext cx="71064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A6D6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A6D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1"/>
          </p:nvPr>
        </p:nvSpPr>
        <p:spPr>
          <a:xfrm>
            <a:off x="1763106" y="1600200"/>
            <a:ext cx="7106400" cy="46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0A6D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0A6D6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00A6D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ctrTitle"/>
          </p:nvPr>
        </p:nvSpPr>
        <p:spPr>
          <a:xfrm>
            <a:off x="1802191" y="822995"/>
            <a:ext cx="7265400" cy="29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6D6"/>
              </a:buClr>
              <a:buSzPts val="7200"/>
              <a:buFont typeface="Arial"/>
              <a:buNone/>
              <a:defRPr sz="7200" b="0" i="0" u="none" strike="noStrike" cap="none">
                <a:solidFill>
                  <a:srgbClr val="00A6D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1"/>
          </p:nvPr>
        </p:nvSpPr>
        <p:spPr>
          <a:xfrm>
            <a:off x="1802191" y="4271062"/>
            <a:ext cx="7067400" cy="13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A6D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A6D6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A6D6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1763106" y="274638"/>
            <a:ext cx="7106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6D6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A6D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body" idx="1"/>
          </p:nvPr>
        </p:nvSpPr>
        <p:spPr>
          <a:xfrm>
            <a:off x="1763106" y="1600200"/>
            <a:ext cx="71064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A6D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A6D6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A6D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1763106" y="274639"/>
            <a:ext cx="7106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6D6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00A6D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1"/>
          </p:nvPr>
        </p:nvSpPr>
        <p:spPr>
          <a:xfrm>
            <a:off x="1763106" y="1600200"/>
            <a:ext cx="71064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A6D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A6D6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A6D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ctrTitle"/>
          </p:nvPr>
        </p:nvSpPr>
        <p:spPr>
          <a:xfrm>
            <a:off x="1802192" y="822996"/>
            <a:ext cx="7265400" cy="29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6D6"/>
              </a:buClr>
              <a:buSzPts val="1400"/>
              <a:buFont typeface="Arial"/>
              <a:buNone/>
              <a:defRPr sz="7200" b="0" i="0" u="none" strike="noStrike" cap="none">
                <a:solidFill>
                  <a:srgbClr val="00A6D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ubTitle" idx="1"/>
          </p:nvPr>
        </p:nvSpPr>
        <p:spPr>
          <a:xfrm>
            <a:off x="1802192" y="4271063"/>
            <a:ext cx="7067400" cy="13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A6D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A6D6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A6D6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ctrTitle"/>
          </p:nvPr>
        </p:nvSpPr>
        <p:spPr>
          <a:xfrm>
            <a:off x="1802191" y="822995"/>
            <a:ext cx="7265400" cy="29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6D6"/>
              </a:buClr>
              <a:buSzPts val="7200"/>
              <a:buFont typeface="Arial"/>
              <a:buNone/>
              <a:defRPr sz="7200" b="0" i="0" u="none" strike="noStrike" cap="none">
                <a:solidFill>
                  <a:srgbClr val="00A6D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ubTitle" idx="1"/>
          </p:nvPr>
        </p:nvSpPr>
        <p:spPr>
          <a:xfrm>
            <a:off x="1802191" y="4271062"/>
            <a:ext cx="7067400" cy="13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A6D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A6D6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A6D6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/>
          </p:nvPr>
        </p:nvSpPr>
        <p:spPr>
          <a:xfrm>
            <a:off x="1763106" y="274638"/>
            <a:ext cx="7106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6D6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A6D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1763106" y="1600200"/>
            <a:ext cx="71064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A6D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A6D6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A6D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1802192" y="822996"/>
            <a:ext cx="7265400" cy="29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A6D6"/>
              </a:buClr>
              <a:buSzPts val="7200"/>
              <a:buFont typeface="Arial"/>
              <a:buNone/>
              <a:defRPr sz="7200" b="0" i="0" u="none" strike="noStrike" cap="none">
                <a:solidFill>
                  <a:srgbClr val="00A6D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1802192" y="4271063"/>
            <a:ext cx="7067400" cy="13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560"/>
              </a:spcBef>
              <a:spcAft>
                <a:spcPts val="0"/>
              </a:spcAft>
              <a:buClr>
                <a:srgbClr val="00A6D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480"/>
              </a:spcBef>
              <a:spcAft>
                <a:spcPts val="0"/>
              </a:spcAft>
              <a:buClr>
                <a:srgbClr val="00A6D6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00A6D6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ctrTitle"/>
          </p:nvPr>
        </p:nvSpPr>
        <p:spPr>
          <a:xfrm>
            <a:off x="1802191" y="822995"/>
            <a:ext cx="7265400" cy="29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6D6"/>
              </a:buClr>
              <a:buSzPts val="7200"/>
              <a:buFont typeface="Arial"/>
              <a:buNone/>
              <a:defRPr sz="7200" b="0" i="0" u="none" strike="noStrike" cap="none">
                <a:solidFill>
                  <a:srgbClr val="00A6D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ubTitle" idx="1"/>
          </p:nvPr>
        </p:nvSpPr>
        <p:spPr>
          <a:xfrm>
            <a:off x="1802191" y="4271062"/>
            <a:ext cx="7067400" cy="13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A6D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A6D6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A6D6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1763106" y="274638"/>
            <a:ext cx="7106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6D6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A6D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1763106" y="1600200"/>
            <a:ext cx="71064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A6D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A6D6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A6D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ctrTitle"/>
          </p:nvPr>
        </p:nvSpPr>
        <p:spPr>
          <a:xfrm>
            <a:off x="1802192" y="822996"/>
            <a:ext cx="7265400" cy="29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A6D6"/>
              </a:buClr>
              <a:buSzPts val="1400"/>
              <a:buFont typeface="Arial"/>
              <a:buNone/>
              <a:defRPr sz="7200" b="0" i="0" u="none" strike="noStrike" cap="none">
                <a:solidFill>
                  <a:srgbClr val="00A6D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ubTitle" idx="1"/>
          </p:nvPr>
        </p:nvSpPr>
        <p:spPr>
          <a:xfrm>
            <a:off x="1802192" y="4271063"/>
            <a:ext cx="7067400" cy="13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560"/>
              </a:spcBef>
              <a:spcAft>
                <a:spcPts val="0"/>
              </a:spcAft>
              <a:buClr>
                <a:srgbClr val="00A6D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480"/>
              </a:spcBef>
              <a:spcAft>
                <a:spcPts val="0"/>
              </a:spcAft>
              <a:buClr>
                <a:srgbClr val="00A6D6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00A6D6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title"/>
          </p:nvPr>
        </p:nvSpPr>
        <p:spPr>
          <a:xfrm>
            <a:off x="1763106" y="274639"/>
            <a:ext cx="7106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A6D6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00A6D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body" idx="1"/>
          </p:nvPr>
        </p:nvSpPr>
        <p:spPr>
          <a:xfrm>
            <a:off x="1763106" y="1600200"/>
            <a:ext cx="71064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0A6D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0A6D6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00A6D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.png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763106" y="274639"/>
            <a:ext cx="71064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A6D6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A6D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763106" y="1600200"/>
            <a:ext cx="7106400" cy="46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0A6D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0A6D6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00A6D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" name="Google Shape;12;p1" descr="TU_P5#white.ep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264" y="6108245"/>
            <a:ext cx="1368883" cy="63242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 txBox="1"/>
          <p:nvPr/>
        </p:nvSpPr>
        <p:spPr>
          <a:xfrm>
            <a:off x="6651560" y="6420936"/>
            <a:ext cx="2316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A6D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 b="0" i="0" u="none" strike="noStrike" cap="none">
              <a:solidFill>
                <a:srgbClr val="00A6D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"/>
          <p:cNvSpPr/>
          <p:nvPr/>
        </p:nvSpPr>
        <p:spPr>
          <a:xfrm>
            <a:off x="0" y="0"/>
            <a:ext cx="1576500" cy="6865200"/>
          </a:xfrm>
          <a:prstGeom prst="rect">
            <a:avLst/>
          </a:prstGeom>
          <a:solidFill>
            <a:srgbClr val="00A6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5" name="Google Shape;15;p1" descr="TU_P5#white.ep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264" y="5852440"/>
            <a:ext cx="1368884" cy="84323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1763106" y="274638"/>
            <a:ext cx="7106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6D6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A6D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1763106" y="1600200"/>
            <a:ext cx="71064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A6D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A6D6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A6D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6" name="Google Shape;26;p5" descr="TU_P5#white.ep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265" y="6108244"/>
            <a:ext cx="1363320" cy="842557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"/>
          <p:cNvSpPr txBox="1"/>
          <p:nvPr/>
        </p:nvSpPr>
        <p:spPr>
          <a:xfrm>
            <a:off x="6651560" y="6420935"/>
            <a:ext cx="2316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6D6"/>
              </a:buClr>
              <a:buSzPts val="25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A6D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 b="0" i="0" u="none" strike="noStrike" cap="none">
              <a:solidFill>
                <a:srgbClr val="00A6D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5"/>
          <p:cNvSpPr/>
          <p:nvPr/>
        </p:nvSpPr>
        <p:spPr>
          <a:xfrm>
            <a:off x="0" y="12"/>
            <a:ext cx="1576500" cy="6858000"/>
          </a:xfrm>
          <a:prstGeom prst="rect">
            <a:avLst/>
          </a:prstGeom>
          <a:solidFill>
            <a:srgbClr val="00A6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9" name="Google Shape;29;p5" descr="TU_P5#white.ep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263" y="6108244"/>
            <a:ext cx="1363320" cy="84255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1763106" y="274639"/>
            <a:ext cx="7106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A6D6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00A6D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1763106" y="1600200"/>
            <a:ext cx="71064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0A6D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0A6D6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00A6D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0" name="Google Shape;40;p9" descr="TU_P5#white.ep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265" y="6108245"/>
            <a:ext cx="1366101" cy="842894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9"/>
          <p:cNvSpPr txBox="1"/>
          <p:nvPr/>
        </p:nvSpPr>
        <p:spPr>
          <a:xfrm>
            <a:off x="6651560" y="6420936"/>
            <a:ext cx="2316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A6D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 b="0" i="0" u="none" strike="noStrike" cap="none">
              <a:solidFill>
                <a:srgbClr val="00A6D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9"/>
          <p:cNvSpPr/>
          <p:nvPr/>
        </p:nvSpPr>
        <p:spPr>
          <a:xfrm>
            <a:off x="-1" y="13"/>
            <a:ext cx="1576500" cy="6858000"/>
          </a:xfrm>
          <a:prstGeom prst="rect">
            <a:avLst/>
          </a:prstGeom>
          <a:solidFill>
            <a:srgbClr val="00A6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3" name="Google Shape;43;p9" descr="TU_P5#white.ep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263" y="6108245"/>
            <a:ext cx="1366101" cy="84289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1763106" y="274638"/>
            <a:ext cx="7106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6D6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A6D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1763106" y="1600200"/>
            <a:ext cx="71064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A6D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A6D6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A6D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4" name="Google Shape;54;p13" descr="TU_P5#white.ep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265" y="6108244"/>
            <a:ext cx="1363320" cy="842557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6651560" y="6420935"/>
            <a:ext cx="2316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6D6"/>
              </a:buClr>
              <a:buSzPts val="25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A6D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 b="0" i="0" u="none" strike="noStrike" cap="none">
              <a:solidFill>
                <a:srgbClr val="00A6D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0" y="12"/>
            <a:ext cx="1576500" cy="6858000"/>
          </a:xfrm>
          <a:prstGeom prst="rect">
            <a:avLst/>
          </a:prstGeom>
          <a:solidFill>
            <a:srgbClr val="00A6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7" name="Google Shape;57;p13" descr="TU_P5#white.ep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263" y="6108244"/>
            <a:ext cx="1363320" cy="84255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1763106" y="274639"/>
            <a:ext cx="7106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6D6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00A6D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1763106" y="1600200"/>
            <a:ext cx="71064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A6D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A6D6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A6D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8" name="Google Shape;68;p17" descr="TU_P5#white.ep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265" y="6108245"/>
            <a:ext cx="1366101" cy="842894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7"/>
          <p:cNvSpPr txBox="1"/>
          <p:nvPr/>
        </p:nvSpPr>
        <p:spPr>
          <a:xfrm>
            <a:off x="6651560" y="6420936"/>
            <a:ext cx="2316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A6D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 b="0" i="0" u="none" strike="noStrike" cap="none">
              <a:solidFill>
                <a:srgbClr val="00A6D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7"/>
          <p:cNvSpPr/>
          <p:nvPr/>
        </p:nvSpPr>
        <p:spPr>
          <a:xfrm>
            <a:off x="-1" y="13"/>
            <a:ext cx="1576500" cy="6858000"/>
          </a:xfrm>
          <a:prstGeom prst="rect">
            <a:avLst/>
          </a:prstGeom>
          <a:solidFill>
            <a:srgbClr val="00A6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71" name="Google Shape;71;p17" descr="TU_P5#white.ep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263" y="6108245"/>
            <a:ext cx="1366101" cy="84289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1"/>
          <p:cNvSpPr txBox="1">
            <a:spLocks noGrp="1"/>
          </p:cNvSpPr>
          <p:nvPr>
            <p:ph type="title"/>
          </p:nvPr>
        </p:nvSpPr>
        <p:spPr>
          <a:xfrm>
            <a:off x="1763106" y="274638"/>
            <a:ext cx="7106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6D6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A6D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body" idx="1"/>
          </p:nvPr>
        </p:nvSpPr>
        <p:spPr>
          <a:xfrm>
            <a:off x="1763106" y="1600200"/>
            <a:ext cx="71064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A6D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A6D6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A6D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2" name="Google Shape;82;p21" descr="TU_P5#white.ep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265" y="6108244"/>
            <a:ext cx="1363320" cy="842557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1"/>
          <p:cNvSpPr txBox="1"/>
          <p:nvPr/>
        </p:nvSpPr>
        <p:spPr>
          <a:xfrm>
            <a:off x="6651560" y="6420935"/>
            <a:ext cx="2316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6D6"/>
              </a:buClr>
              <a:buSzPts val="25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A6D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 b="0" i="0" u="none" strike="noStrike" cap="none">
              <a:solidFill>
                <a:srgbClr val="00A6D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1"/>
          <p:cNvSpPr/>
          <p:nvPr/>
        </p:nvSpPr>
        <p:spPr>
          <a:xfrm>
            <a:off x="0" y="12"/>
            <a:ext cx="1576500" cy="6858000"/>
          </a:xfrm>
          <a:prstGeom prst="rect">
            <a:avLst/>
          </a:prstGeom>
          <a:solidFill>
            <a:srgbClr val="00A6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85" name="Google Shape;85;p21" descr="TU_P5#white.ep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263" y="6108244"/>
            <a:ext cx="1363320" cy="84255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doi.org/10.1177/2515245917751886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doi.org/10.1177/2515245917751886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6084/m9.figshare.4055448.v1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doi.org/10.5281/zenodo.177856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working.wordpress.com/2018/02/07/do-as-you-preach-results-of-2017-data-management-survey-now-published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hyperlink" Target="https://openworking.wordpress.com/2017/09/18/training-for-data-stewards/" TargetMode="External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281/zenodo.145192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hyperlink" Target="https://publicwiki.deltares.nl/display/OET/Data+Protoco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delft.nl/en/library/current-topics/research-data-management/research-data-management/data-stewardship/data-champions/our-data-champions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openworking.wordpress.com/2018/10/06/changing-cultures-of-research-data-management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openxmlformats.org/officeDocument/2006/relationships/hyperlink" Target="https://doi.org/10.5281/zenodo.1451925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openworking.wordpress.com/data-stewardship/" TargetMode="External"/><Relationship Id="rId5" Type="http://schemas.openxmlformats.org/officeDocument/2006/relationships/image" Target="../media/image40.png"/><Relationship Id="rId4" Type="http://schemas.openxmlformats.org/officeDocument/2006/relationships/hyperlink" Target="mailto:m.teperek@tudelft.nl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www.uniglobetravel.com/315/destination-guides/country/Netherlands#map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7/2515245917751886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1625" y="0"/>
            <a:ext cx="7679283" cy="683032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5"/>
          <p:cNvSpPr txBox="1"/>
          <p:nvPr/>
        </p:nvSpPr>
        <p:spPr>
          <a:xfrm>
            <a:off x="1556825" y="-4575"/>
            <a:ext cx="7679400" cy="1473300"/>
          </a:xfrm>
          <a:prstGeom prst="rect">
            <a:avLst/>
          </a:prstGeom>
          <a:solidFill>
            <a:srgbClr val="FFFFFF">
              <a:alpha val="4269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</a:rPr>
              <a:t>On a (cultural) journey towards FAIR data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99" name="Google Shape;99;p25"/>
          <p:cNvSpPr/>
          <p:nvPr/>
        </p:nvSpPr>
        <p:spPr>
          <a:xfrm>
            <a:off x="4673325" y="5874900"/>
            <a:ext cx="4658400" cy="1050900"/>
          </a:xfrm>
          <a:prstGeom prst="rect">
            <a:avLst/>
          </a:prstGeom>
          <a:solidFill>
            <a:srgbClr val="FFFFFF">
              <a:alpha val="7038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</a:rPr>
              <a:t>Marta Teperek </a:t>
            </a:r>
            <a:endParaRPr b="1" i="1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Data Stewardship Coordinator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TU Delft Library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SciData18, 14 November 2018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100" name="Google Shape;10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62725" y="6367091"/>
            <a:ext cx="1188174" cy="42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4"/>
          <p:cNvSpPr txBox="1">
            <a:spLocks noGrp="1"/>
          </p:cNvSpPr>
          <p:nvPr>
            <p:ph type="title"/>
          </p:nvPr>
        </p:nvSpPr>
        <p:spPr>
          <a:xfrm>
            <a:off x="1763106" y="274638"/>
            <a:ext cx="71064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To what extent do you agree with the following statements about barriers related to data sharing?</a:t>
            </a:r>
            <a:endParaRPr sz="2400"/>
          </a:p>
        </p:txBody>
      </p:sp>
      <p:pic>
        <p:nvPicPr>
          <p:cNvPr id="165" name="Google Shape;165;p34"/>
          <p:cNvPicPr preferRelativeResize="0"/>
          <p:nvPr/>
        </p:nvPicPr>
        <p:blipFill rotWithShape="1">
          <a:blip r:embed="rId3">
            <a:alphaModFix/>
          </a:blip>
          <a:srcRect l="1254" t="8029"/>
          <a:stretch/>
        </p:blipFill>
        <p:spPr>
          <a:xfrm>
            <a:off x="1575125" y="1372825"/>
            <a:ext cx="7578375" cy="472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34"/>
          <p:cNvSpPr txBox="1"/>
          <p:nvPr/>
        </p:nvSpPr>
        <p:spPr>
          <a:xfrm>
            <a:off x="3352800" y="6477000"/>
            <a:ext cx="36594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https://doi.org/10.1177/2515245917751886</a:t>
            </a:r>
            <a:r>
              <a:rPr lang="en-US"/>
              <a:t> 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5"/>
          <p:cNvPicPr preferRelativeResize="0"/>
          <p:nvPr/>
        </p:nvPicPr>
        <p:blipFill rotWithShape="1">
          <a:blip r:embed="rId3">
            <a:alphaModFix/>
          </a:blip>
          <a:srcRect l="1254" t="8029"/>
          <a:stretch/>
        </p:blipFill>
        <p:spPr>
          <a:xfrm>
            <a:off x="1575125" y="1372825"/>
            <a:ext cx="7578375" cy="472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5"/>
          <p:cNvSpPr txBox="1"/>
          <p:nvPr/>
        </p:nvSpPr>
        <p:spPr>
          <a:xfrm>
            <a:off x="3352800" y="6477000"/>
            <a:ext cx="36594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https://doi.org/10.1177/2515245917751886</a:t>
            </a:r>
            <a:r>
              <a:rPr lang="en-US"/>
              <a:t>  </a:t>
            </a:r>
            <a:endParaRPr/>
          </a:p>
        </p:txBody>
      </p:sp>
      <p:sp>
        <p:nvSpPr>
          <p:cNvPr id="174" name="Google Shape;174;p35"/>
          <p:cNvSpPr/>
          <p:nvPr/>
        </p:nvSpPr>
        <p:spPr>
          <a:xfrm>
            <a:off x="1603100" y="4421525"/>
            <a:ext cx="2266800" cy="4437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5" name="Google Shape;175;p35"/>
          <p:cNvCxnSpPr/>
          <p:nvPr/>
        </p:nvCxnSpPr>
        <p:spPr>
          <a:xfrm flipH="1">
            <a:off x="3985600" y="4460125"/>
            <a:ext cx="646200" cy="144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6" name="Google Shape;176;p35"/>
          <p:cNvSpPr txBox="1"/>
          <p:nvPr/>
        </p:nvSpPr>
        <p:spPr>
          <a:xfrm>
            <a:off x="4631800" y="3891025"/>
            <a:ext cx="3221700" cy="569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Only two reasons close to the bottom are technological</a:t>
            </a:r>
            <a:endParaRPr/>
          </a:p>
        </p:txBody>
      </p:sp>
      <p:sp>
        <p:nvSpPr>
          <p:cNvPr id="177" name="Google Shape;177;p35"/>
          <p:cNvSpPr txBox="1">
            <a:spLocks noGrp="1"/>
          </p:cNvSpPr>
          <p:nvPr>
            <p:ph type="title"/>
          </p:nvPr>
        </p:nvSpPr>
        <p:spPr>
          <a:xfrm>
            <a:off x="1763106" y="274638"/>
            <a:ext cx="71064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To what extent do you agree with the following statements about barriers related to data sharing?</a:t>
            </a: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6"/>
          <p:cNvSpPr txBox="1">
            <a:spLocks noGrp="1"/>
          </p:cNvSpPr>
          <p:nvPr>
            <p:ph type="title"/>
          </p:nvPr>
        </p:nvSpPr>
        <p:spPr>
          <a:xfrm>
            <a:off x="1763106" y="274638"/>
            <a:ext cx="71064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Similar findings in other reports (from other disciplines), e.g.</a:t>
            </a:r>
            <a:endParaRPr/>
          </a:p>
        </p:txBody>
      </p:sp>
      <p:sp>
        <p:nvSpPr>
          <p:cNvPr id="184" name="Google Shape;184;p36"/>
          <p:cNvSpPr txBox="1"/>
          <p:nvPr/>
        </p:nvSpPr>
        <p:spPr>
          <a:xfrm>
            <a:off x="1629600" y="1958925"/>
            <a:ext cx="7373400" cy="30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-US" sz="2200"/>
              <a:t>Life sciences, social sciences and humanities:</a:t>
            </a:r>
            <a:endParaRPr sz="2200"/>
          </a:p>
          <a:p>
            <a:pPr marL="914400" lvl="1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-US" sz="2200"/>
              <a:t>Van den Eynden et al. (2016)</a:t>
            </a:r>
            <a:endParaRPr sz="2200"/>
          </a:p>
          <a:p>
            <a:pPr marL="914400" lvl="1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-US" sz="2200" u="sng">
                <a:solidFill>
                  <a:schemeClr val="hlink"/>
                </a:solidFill>
                <a:hlinkClick r:id="rId3"/>
              </a:rPr>
              <a:t>https://doi.org/10.6084/m9.figshare.4055448.v1</a:t>
            </a:r>
            <a:endParaRPr sz="2200"/>
          </a:p>
          <a:p>
            <a:pPr marL="9144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 </a:t>
            </a:r>
            <a:endParaRPr sz="2200"/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-US" sz="2200"/>
              <a:t>All disciplines:</a:t>
            </a:r>
            <a:endParaRPr sz="2200"/>
          </a:p>
          <a:p>
            <a:pPr marL="914400" lvl="1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-US" sz="2200"/>
              <a:t>Johnson et al. (2016) </a:t>
            </a:r>
            <a:endParaRPr sz="2200"/>
          </a:p>
          <a:p>
            <a:pPr marL="914400" lvl="1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-US" sz="2200" u="sng">
                <a:solidFill>
                  <a:schemeClr val="hlink"/>
                </a:solidFill>
                <a:hlinkClick r:id="rId4"/>
              </a:rPr>
              <a:t>http://doi.org/10.5281/zenodo.177856</a:t>
            </a:r>
            <a:r>
              <a:rPr lang="en-US" sz="2200"/>
              <a:t> </a:t>
            </a:r>
            <a:endParaRPr sz="2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7"/>
          <p:cNvSpPr txBox="1">
            <a:spLocks noGrp="1"/>
          </p:cNvSpPr>
          <p:nvPr>
            <p:ph type="title"/>
          </p:nvPr>
        </p:nvSpPr>
        <p:spPr>
          <a:xfrm>
            <a:off x="1763106" y="350838"/>
            <a:ext cx="71064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2"/>
                </a:solidFill>
              </a:rPr>
              <a:t>What do we already have?</a:t>
            </a:r>
            <a:endParaRPr sz="30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2"/>
                </a:solidFill>
              </a:rPr>
              <a:t>A lot of services (and infrastructure support) already available</a:t>
            </a:r>
            <a:endParaRPr sz="3000">
              <a:solidFill>
                <a:schemeClr val="dk2"/>
              </a:solidFill>
            </a:endParaRPr>
          </a:p>
        </p:txBody>
      </p:sp>
      <p:pic>
        <p:nvPicPr>
          <p:cNvPr id="191" name="Google Shape;19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3875" y="1855900"/>
            <a:ext cx="7305649" cy="4836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8"/>
          <p:cNvSpPr txBox="1">
            <a:spLocks noGrp="1"/>
          </p:cNvSpPr>
          <p:nvPr>
            <p:ph type="title"/>
          </p:nvPr>
        </p:nvSpPr>
        <p:spPr>
          <a:xfrm>
            <a:off x="1763106" y="350838"/>
            <a:ext cx="71064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2"/>
                </a:solidFill>
              </a:rPr>
              <a:t>What do we already have?</a:t>
            </a:r>
            <a:endParaRPr sz="30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2"/>
                </a:solidFill>
              </a:rPr>
              <a:t>A lot of services (and infrastructure support) already available</a:t>
            </a:r>
            <a:endParaRPr sz="3000">
              <a:solidFill>
                <a:schemeClr val="dk2"/>
              </a:solidFill>
            </a:endParaRPr>
          </a:p>
        </p:txBody>
      </p:sp>
      <p:pic>
        <p:nvPicPr>
          <p:cNvPr id="198" name="Google Shape;19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3875" y="1855900"/>
            <a:ext cx="7305649" cy="4836276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8"/>
          <p:cNvSpPr txBox="1"/>
          <p:nvPr/>
        </p:nvSpPr>
        <p:spPr>
          <a:xfrm>
            <a:off x="4807800" y="5384150"/>
            <a:ext cx="997500" cy="8580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Storage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Software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GitLab</a:t>
            </a:r>
            <a:endParaRPr b="1"/>
          </a:p>
        </p:txBody>
      </p:sp>
      <p:sp>
        <p:nvSpPr>
          <p:cNvPr id="200" name="Google Shape;200;p38"/>
          <p:cNvSpPr txBox="1"/>
          <p:nvPr/>
        </p:nvSpPr>
        <p:spPr>
          <a:xfrm>
            <a:off x="6059150" y="5660250"/>
            <a:ext cx="1717500" cy="8424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Data Archive</a:t>
            </a:r>
            <a:endParaRPr b="1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Funds for data archiving</a:t>
            </a:r>
            <a:endParaRPr b="1"/>
          </a:p>
        </p:txBody>
      </p:sp>
      <p:sp>
        <p:nvSpPr>
          <p:cNvPr id="201" name="Google Shape;201;p38"/>
          <p:cNvSpPr txBox="1"/>
          <p:nvPr/>
        </p:nvSpPr>
        <p:spPr>
          <a:xfrm>
            <a:off x="6815600" y="2726225"/>
            <a:ext cx="1328100" cy="10404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Agreements</a:t>
            </a:r>
            <a:endParaRPr b="1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Contracts</a:t>
            </a:r>
            <a:endParaRPr b="1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Grants</a:t>
            </a:r>
            <a:endParaRPr b="1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Patents</a:t>
            </a:r>
            <a:endParaRPr b="1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202" name="Google Shape;202;p38"/>
          <p:cNvSpPr txBox="1"/>
          <p:nvPr/>
        </p:nvSpPr>
        <p:spPr>
          <a:xfrm>
            <a:off x="7538125" y="3897225"/>
            <a:ext cx="1328100" cy="3924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Training</a:t>
            </a:r>
            <a:endParaRPr b="1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203" name="Google Shape;203;p38"/>
          <p:cNvSpPr txBox="1"/>
          <p:nvPr/>
        </p:nvSpPr>
        <p:spPr>
          <a:xfrm>
            <a:off x="3384900" y="3845038"/>
            <a:ext cx="1422900" cy="8580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DMPs</a:t>
            </a:r>
            <a:endParaRPr b="1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Publications repository</a:t>
            </a:r>
            <a:endParaRPr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9"/>
          <p:cNvSpPr txBox="1">
            <a:spLocks noGrp="1"/>
          </p:cNvSpPr>
          <p:nvPr>
            <p:ph type="title"/>
          </p:nvPr>
        </p:nvSpPr>
        <p:spPr>
          <a:xfrm>
            <a:off x="1763106" y="274639"/>
            <a:ext cx="71064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However… Some anonymous feedback from researchers</a:t>
            </a:r>
            <a:endParaRPr/>
          </a:p>
        </p:txBody>
      </p:sp>
      <p:sp>
        <p:nvSpPr>
          <p:cNvPr id="210" name="Google Shape;210;p39"/>
          <p:cNvSpPr txBox="1">
            <a:spLocks noGrp="1"/>
          </p:cNvSpPr>
          <p:nvPr>
            <p:ph type="body" idx="1"/>
          </p:nvPr>
        </p:nvSpPr>
        <p:spPr>
          <a:xfrm>
            <a:off x="1763100" y="1600200"/>
            <a:ext cx="7245300" cy="46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200" i="1"/>
              <a:t>“People don't tell us anything, we don't know the options, we just do it ourselves.”</a:t>
            </a:r>
            <a:endParaRPr sz="2200" i="1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2200" i="1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200" i="1"/>
              <a:t>“I think data management support, if it exists, is not well-known among the researchers.”</a:t>
            </a:r>
            <a:endParaRPr sz="2200" i="1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2200" i="1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200" i="1"/>
              <a:t>“I think I miss out on a lot of possibilities within the university that I have not heard of. There is too much sparsely distributed information available and one needs to search for highly specific terminology to find manuals.” </a:t>
            </a:r>
            <a:endParaRPr sz="2200" i="1"/>
          </a:p>
        </p:txBody>
      </p:sp>
      <p:sp>
        <p:nvSpPr>
          <p:cNvPr id="211" name="Google Shape;211;p39"/>
          <p:cNvSpPr txBox="1"/>
          <p:nvPr/>
        </p:nvSpPr>
        <p:spPr>
          <a:xfrm>
            <a:off x="1701325" y="5601150"/>
            <a:ext cx="7307100" cy="14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https://openworking.wordpress.com/2018/02/07/do-as-you-preach-results-of-2017-data-management-survey-now-published/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0"/>
          <p:cNvSpPr txBox="1">
            <a:spLocks noGrp="1"/>
          </p:cNvSpPr>
          <p:nvPr>
            <p:ph type="title"/>
          </p:nvPr>
        </p:nvSpPr>
        <p:spPr>
          <a:xfrm>
            <a:off x="1763106" y="274638"/>
            <a:ext cx="71064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Summary</a:t>
            </a:r>
            <a:endParaRPr/>
          </a:p>
        </p:txBody>
      </p:sp>
      <p:sp>
        <p:nvSpPr>
          <p:cNvPr id="218" name="Google Shape;218;p40"/>
          <p:cNvSpPr txBox="1">
            <a:spLocks noGrp="1"/>
          </p:cNvSpPr>
          <p:nvPr>
            <p:ph type="body" idx="1"/>
          </p:nvPr>
        </p:nvSpPr>
        <p:spPr>
          <a:xfrm>
            <a:off x="1763106" y="1571250"/>
            <a:ext cx="7106400" cy="46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The main obstacles to data management and sharing are </a:t>
            </a:r>
            <a:r>
              <a:rPr lang="en-US" b="1">
                <a:solidFill>
                  <a:schemeClr val="dk2"/>
                </a:solidFill>
              </a:rPr>
              <a:t>cultural, not technological</a:t>
            </a:r>
            <a:endParaRPr/>
          </a:p>
        </p:txBody>
      </p:sp>
      <p:pic>
        <p:nvPicPr>
          <p:cNvPr id="219" name="Google Shape;21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5975" y="3397475"/>
            <a:ext cx="7568026" cy="3618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1625" y="0"/>
            <a:ext cx="7679283" cy="683032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41"/>
          <p:cNvSpPr txBox="1">
            <a:spLocks noGrp="1"/>
          </p:cNvSpPr>
          <p:nvPr>
            <p:ph type="title"/>
          </p:nvPr>
        </p:nvSpPr>
        <p:spPr>
          <a:xfrm>
            <a:off x="1571625" y="0"/>
            <a:ext cx="7679400" cy="10896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to achieve cultural change?</a:t>
            </a:r>
            <a:endParaRPr/>
          </a:p>
        </p:txBody>
      </p:sp>
      <p:sp>
        <p:nvSpPr>
          <p:cNvPr id="227" name="Google Shape;227;p41"/>
          <p:cNvSpPr txBox="1">
            <a:spLocks noGrp="1"/>
          </p:cNvSpPr>
          <p:nvPr>
            <p:ph type="body" idx="1"/>
          </p:nvPr>
        </p:nvSpPr>
        <p:spPr>
          <a:xfrm>
            <a:off x="1763106" y="1600200"/>
            <a:ext cx="7106400" cy="46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20700" lvl="0" indent="1270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2"/>
          <p:cNvSpPr txBox="1">
            <a:spLocks noGrp="1"/>
          </p:cNvSpPr>
          <p:nvPr>
            <p:ph type="title"/>
          </p:nvPr>
        </p:nvSpPr>
        <p:spPr>
          <a:xfrm>
            <a:off x="1763106" y="274638"/>
            <a:ext cx="7106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6D6"/>
              </a:buClr>
              <a:buSzPts val="1400"/>
              <a:buFont typeface="Arial"/>
              <a:buNone/>
            </a:pPr>
            <a:r>
              <a:rPr lang="en-US" sz="3000"/>
              <a:t>Researchers need support - someone to give them a helpful hand</a:t>
            </a:r>
            <a:endParaRPr/>
          </a:p>
        </p:txBody>
      </p:sp>
      <p:pic>
        <p:nvPicPr>
          <p:cNvPr id="234" name="Google Shape;234;p42" descr="Shoes, Girls Shoes, Sneaker, Suede, Sneaker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17114" y="1761288"/>
            <a:ext cx="6998351" cy="4671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3"/>
          <p:cNvSpPr txBox="1">
            <a:spLocks noGrp="1"/>
          </p:cNvSpPr>
          <p:nvPr>
            <p:ph type="title"/>
          </p:nvPr>
        </p:nvSpPr>
        <p:spPr>
          <a:xfrm>
            <a:off x="1763106" y="274638"/>
            <a:ext cx="7106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6D6"/>
              </a:buClr>
              <a:buSzPts val="3600"/>
              <a:buFont typeface="Arial"/>
              <a:buNone/>
            </a:pPr>
            <a:r>
              <a:rPr lang="en-US"/>
              <a:t>For support to be relevant, it needs to be discipline-specific</a:t>
            </a:r>
            <a:endParaRPr sz="3600" b="0" i="0" u="none" strike="noStrike" cap="none">
              <a:solidFill>
                <a:srgbClr val="00A6D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43"/>
          <p:cNvSpPr txBox="1"/>
          <p:nvPr/>
        </p:nvSpPr>
        <p:spPr>
          <a:xfrm>
            <a:off x="1687286" y="1714786"/>
            <a:ext cx="7931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200"/>
              <a:t>We appointed a dedicated Data Steward at every faculty:</a:t>
            </a:r>
            <a:endParaRPr sz="2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200"/>
              <a:t>all have a PhD (or equivalent)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43"/>
          <p:cNvSpPr txBox="1"/>
          <p:nvPr/>
        </p:nvSpPr>
        <p:spPr>
          <a:xfrm>
            <a:off x="1614000" y="5972475"/>
            <a:ext cx="6335700" cy="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Training in data management provided: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https://openworking.wordpress.com/2017/09/18/training-for-data-stewards/</a:t>
            </a:r>
            <a:r>
              <a:rPr lang="en-US"/>
              <a:t> </a:t>
            </a:r>
            <a:endParaRPr/>
          </a:p>
        </p:txBody>
      </p:sp>
      <p:grpSp>
        <p:nvGrpSpPr>
          <p:cNvPr id="243" name="Google Shape;243;p43"/>
          <p:cNvGrpSpPr/>
          <p:nvPr/>
        </p:nvGrpSpPr>
        <p:grpSpPr>
          <a:xfrm>
            <a:off x="1611086" y="2495566"/>
            <a:ext cx="7495798" cy="3353992"/>
            <a:chOff x="847725" y="1657349"/>
            <a:chExt cx="7495798" cy="3353992"/>
          </a:xfrm>
        </p:grpSpPr>
        <p:pic>
          <p:nvPicPr>
            <p:cNvPr id="244" name="Google Shape;244;p4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47725" y="1685925"/>
              <a:ext cx="3713288" cy="3325416"/>
            </a:xfrm>
            <a:prstGeom prst="rect">
              <a:avLst/>
            </a:prstGeom>
            <a:solidFill>
              <a:srgbClr val="A5CA1A"/>
            </a:solidFill>
            <a:ln>
              <a:noFill/>
            </a:ln>
          </p:spPr>
        </p:pic>
        <p:pic>
          <p:nvPicPr>
            <p:cNvPr id="245" name="Google Shape;245;p4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572000" y="1657349"/>
              <a:ext cx="3771523" cy="33529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6" name="Google Shape;246;p43"/>
          <p:cNvSpPr/>
          <p:nvPr/>
        </p:nvSpPr>
        <p:spPr>
          <a:xfrm>
            <a:off x="1611086" y="2495566"/>
            <a:ext cx="7496100" cy="3447900"/>
          </a:xfrm>
          <a:prstGeom prst="rect">
            <a:avLst/>
          </a:prstGeom>
          <a:noFill/>
          <a:ln w="28575" cap="flat" cmpd="sng">
            <a:solidFill>
              <a:srgbClr val="00A6D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7" name="Google Shape;247;p4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14575" y="2555447"/>
            <a:ext cx="853375" cy="85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43"/>
          <p:cNvPicPr preferRelativeResize="0"/>
          <p:nvPr/>
        </p:nvPicPr>
        <p:blipFill rotWithShape="1">
          <a:blip r:embed="rId7">
            <a:alphaModFix/>
          </a:blip>
          <a:srcRect b="14994"/>
          <a:stretch/>
        </p:blipFill>
        <p:spPr>
          <a:xfrm>
            <a:off x="6260150" y="2602750"/>
            <a:ext cx="853375" cy="9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4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174748" y="4290898"/>
            <a:ext cx="853375" cy="85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43" descr="Pasfoto.jpg"/>
          <p:cNvPicPr preferRelativeResize="0"/>
          <p:nvPr/>
        </p:nvPicPr>
        <p:blipFill rotWithShape="1">
          <a:blip r:embed="rId9">
            <a:alphaModFix/>
          </a:blip>
          <a:srcRect l="9013" t="4494" r="17163" b="16925"/>
          <a:stretch/>
        </p:blipFill>
        <p:spPr>
          <a:xfrm>
            <a:off x="2555513" y="4290899"/>
            <a:ext cx="776250" cy="103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4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174741" y="2629466"/>
            <a:ext cx="853375" cy="85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4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355163" y="4263963"/>
            <a:ext cx="853375" cy="85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4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516950" y="2528725"/>
            <a:ext cx="853375" cy="85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43"/>
          <p:cNvPicPr preferRelativeResize="0"/>
          <p:nvPr/>
        </p:nvPicPr>
        <p:blipFill rotWithShape="1">
          <a:blip r:embed="rId13">
            <a:alphaModFix/>
          </a:blip>
          <a:srcRect l="23292" r="28210" b="46569"/>
          <a:stretch/>
        </p:blipFill>
        <p:spPr>
          <a:xfrm>
            <a:off x="6383248" y="4290900"/>
            <a:ext cx="776225" cy="855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>
            <a:spLocks noGrp="1"/>
          </p:cNvSpPr>
          <p:nvPr>
            <p:ph type="title"/>
          </p:nvPr>
        </p:nvSpPr>
        <p:spPr>
          <a:xfrm>
            <a:off x="1763106" y="274639"/>
            <a:ext cx="7106400" cy="114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Slides are available</a:t>
            </a:r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body" idx="1"/>
          </p:nvPr>
        </p:nvSpPr>
        <p:spPr>
          <a:xfrm>
            <a:off x="1763106" y="1600200"/>
            <a:ext cx="7106400" cy="4647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https://</a:t>
            </a:r>
            <a:r>
              <a:rPr lang="en-US" u="sng" dirty="0" smtClean="0">
                <a:solidFill>
                  <a:schemeClr val="hlink"/>
                </a:solidFill>
                <a:hlinkClick r:id="rId3"/>
              </a:rPr>
              <a:t>doi.org/10.5281/zenodo.</a:t>
            </a:r>
            <a:r>
              <a:rPr lang="en-US" u="sng" dirty="0" smtClean="0">
                <a:solidFill>
                  <a:schemeClr val="hlink"/>
                </a:solidFill>
              </a:rPr>
              <a:t>1485701</a:t>
            </a:r>
            <a:r>
              <a:rPr lang="en-US" dirty="0" smtClean="0"/>
              <a:t> </a:t>
            </a:r>
            <a:endParaRPr dirty="0"/>
          </a:p>
        </p:txBody>
      </p:sp>
      <p:pic>
        <p:nvPicPr>
          <p:cNvPr id="1026" name="Picture 2" descr="Image result for zenodo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330" y="3216912"/>
            <a:ext cx="5708356" cy="228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4"/>
          <p:cNvSpPr txBox="1">
            <a:spLocks noGrp="1"/>
          </p:cNvSpPr>
          <p:nvPr>
            <p:ph type="title"/>
          </p:nvPr>
        </p:nvSpPr>
        <p:spPr>
          <a:xfrm>
            <a:off x="1763106" y="274639"/>
            <a:ext cx="7106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6D6"/>
              </a:buClr>
              <a:buSzPts val="1400"/>
              <a:buFont typeface="Arial"/>
              <a:buNone/>
            </a:pPr>
            <a:r>
              <a:rPr lang="en-US" sz="3600" b="0" i="0" u="none" strike="noStrike" cap="none">
                <a:solidFill>
                  <a:srgbClr val="00A6D6"/>
                </a:solidFill>
                <a:latin typeface="Arial"/>
                <a:ea typeface="Arial"/>
                <a:cs typeface="Arial"/>
                <a:sym typeface="Arial"/>
              </a:rPr>
              <a:t>Key principles behind the </a:t>
            </a:r>
            <a:r>
              <a:rPr lang="en-US"/>
              <a:t>initiative</a:t>
            </a:r>
            <a:endParaRPr sz="3600" b="0" i="0" u="none" strike="noStrike" cap="none">
              <a:solidFill>
                <a:srgbClr val="00A6D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44"/>
          <p:cNvSpPr txBox="1">
            <a:spLocks noGrp="1"/>
          </p:cNvSpPr>
          <p:nvPr>
            <p:ph type="body" idx="1"/>
          </p:nvPr>
        </p:nvSpPr>
        <p:spPr>
          <a:xfrm>
            <a:off x="1475275" y="1600200"/>
            <a:ext cx="84927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0640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00A6D6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Research is central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6D6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stewards are consultants, not police!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6D6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Objective: improve culture (</a:t>
            </a:r>
            <a:r>
              <a:rPr lang="en-US" sz="2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 compliance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6D6"/>
              </a:buClr>
              <a:buSzPts val="2400"/>
              <a:buFont typeface="Arial"/>
              <a:buChar char="–"/>
            </a:pPr>
            <a:r>
              <a:rPr lang="en-US"/>
              <a:t>Focus on incremental changes, be realistic</a:t>
            </a:r>
            <a:endParaRPr/>
          </a:p>
        </p:txBody>
      </p:sp>
      <p:pic>
        <p:nvPicPr>
          <p:cNvPr id="262" name="Google Shape;262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1300" y="4082875"/>
            <a:ext cx="4162699" cy="277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5"/>
          <p:cNvSpPr txBox="1">
            <a:spLocks noGrp="1"/>
          </p:cNvSpPr>
          <p:nvPr>
            <p:ph type="title"/>
          </p:nvPr>
        </p:nvSpPr>
        <p:spPr>
          <a:xfrm>
            <a:off x="1763106" y="274639"/>
            <a:ext cx="71064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do the Data Stewards do?</a:t>
            </a:r>
            <a:endParaRPr/>
          </a:p>
        </p:txBody>
      </p:sp>
      <p:pic>
        <p:nvPicPr>
          <p:cNvPr id="269" name="Google Shape;26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3100" y="1417639"/>
            <a:ext cx="2567780" cy="513556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45"/>
          <p:cNvSpPr txBox="1"/>
          <p:nvPr/>
        </p:nvSpPr>
        <p:spPr>
          <a:xfrm>
            <a:off x="3832375" y="1799900"/>
            <a:ext cx="5519700" cy="25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06400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rgbClr val="00A6D6"/>
              </a:buClr>
              <a:buSzPts val="2800"/>
              <a:buChar char="•"/>
            </a:pPr>
            <a:r>
              <a:rPr lang="en-US" sz="2800">
                <a:solidFill>
                  <a:schemeClr val="dk1"/>
                </a:solidFill>
              </a:rPr>
              <a:t>First contact points for any data questions</a:t>
            </a:r>
            <a:endParaRPr sz="2800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  <a:p>
            <a:pPr marL="457200" marR="0" lvl="0" indent="-406400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rgbClr val="00A6D6"/>
              </a:buClr>
              <a:buSzPts val="2800"/>
              <a:buChar char="•"/>
            </a:pPr>
            <a:r>
              <a:rPr lang="en-US" sz="2800">
                <a:solidFill>
                  <a:schemeClr val="dk1"/>
                </a:solidFill>
              </a:rPr>
              <a:t>Advocacy and training</a:t>
            </a:r>
            <a:endParaRPr sz="2800">
              <a:solidFill>
                <a:schemeClr val="dk1"/>
              </a:solidFill>
            </a:endParaRPr>
          </a:p>
          <a:p>
            <a:pPr marL="914400" marR="0" lvl="1" indent="-406400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sz="2800" i="1">
                <a:solidFill>
                  <a:schemeClr val="dk1"/>
                </a:solidFill>
              </a:rPr>
              <a:t>Reaching out to researchers who “don’t have data” and who “don’t have any problems”</a:t>
            </a:r>
            <a:endParaRPr sz="2800" i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2775" y="70900"/>
            <a:ext cx="6600414" cy="65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7"/>
          <p:cNvSpPr txBox="1">
            <a:spLocks noGrp="1"/>
          </p:cNvSpPr>
          <p:nvPr>
            <p:ph type="title"/>
          </p:nvPr>
        </p:nvSpPr>
        <p:spPr>
          <a:xfrm>
            <a:off x="1763106" y="274639"/>
            <a:ext cx="71064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Development of disciplinary protocols</a:t>
            </a:r>
            <a:endParaRPr/>
          </a:p>
        </p:txBody>
      </p:sp>
      <p:pic>
        <p:nvPicPr>
          <p:cNvPr id="283" name="Google Shape;283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2475" y="1350589"/>
            <a:ext cx="2867025" cy="2867025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47"/>
          <p:cNvSpPr txBox="1"/>
          <p:nvPr/>
        </p:nvSpPr>
        <p:spPr>
          <a:xfrm>
            <a:off x="6002476" y="4217625"/>
            <a:ext cx="28671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Heather Andrews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 Steward at the Faculty of Aerospace Engineering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TU Delft</a:t>
            </a:r>
            <a:endParaRPr/>
          </a:p>
        </p:txBody>
      </p:sp>
      <p:pic>
        <p:nvPicPr>
          <p:cNvPr id="285" name="Google Shape;285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663" y="2636000"/>
            <a:ext cx="7325274" cy="3424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7800" y="1556339"/>
            <a:ext cx="2171700" cy="2200275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48"/>
          <p:cNvSpPr txBox="1"/>
          <p:nvPr/>
        </p:nvSpPr>
        <p:spPr>
          <a:xfrm>
            <a:off x="6350101" y="3756625"/>
            <a:ext cx="28671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Kees den Heijer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 Steward at the Faculty of Civil Engineering &amp; Geosciences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TU Delft</a:t>
            </a:r>
            <a:endParaRPr/>
          </a:p>
        </p:txBody>
      </p:sp>
      <p:sp>
        <p:nvSpPr>
          <p:cNvPr id="293" name="Google Shape;293;p48"/>
          <p:cNvSpPr txBox="1"/>
          <p:nvPr/>
        </p:nvSpPr>
        <p:spPr>
          <a:xfrm>
            <a:off x="2401650" y="5138925"/>
            <a:ext cx="5829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https://publicwiki.deltares.nl/display/OET/Data+Protocol</a:t>
            </a:r>
            <a:r>
              <a:rPr lang="en-US"/>
              <a:t> </a:t>
            </a:r>
            <a:endParaRPr/>
          </a:p>
        </p:txBody>
      </p:sp>
      <p:pic>
        <p:nvPicPr>
          <p:cNvPr id="294" name="Google Shape;294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17975" y="1577675"/>
            <a:ext cx="6870175" cy="490631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95" name="Google Shape;295;p48"/>
          <p:cNvSpPr txBox="1">
            <a:spLocks noGrp="1"/>
          </p:cNvSpPr>
          <p:nvPr>
            <p:ph type="title"/>
          </p:nvPr>
        </p:nvSpPr>
        <p:spPr>
          <a:xfrm>
            <a:off x="1763106" y="274639"/>
            <a:ext cx="71064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Development of disciplinary protocols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1625" y="0"/>
            <a:ext cx="7679283" cy="6830325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49"/>
          <p:cNvSpPr txBox="1">
            <a:spLocks noGrp="1"/>
          </p:cNvSpPr>
          <p:nvPr>
            <p:ph type="title"/>
          </p:nvPr>
        </p:nvSpPr>
        <p:spPr>
          <a:xfrm>
            <a:off x="1571625" y="0"/>
            <a:ext cx="7679400" cy="10896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 has the cultural change happened?</a:t>
            </a:r>
            <a:endParaRPr/>
          </a:p>
        </p:txBody>
      </p:sp>
      <p:sp>
        <p:nvSpPr>
          <p:cNvPr id="303" name="Google Shape;303;p49"/>
          <p:cNvSpPr txBox="1">
            <a:spLocks noGrp="1"/>
          </p:cNvSpPr>
          <p:nvPr>
            <p:ph type="body" idx="1"/>
          </p:nvPr>
        </p:nvSpPr>
        <p:spPr>
          <a:xfrm>
            <a:off x="1763106" y="1600200"/>
            <a:ext cx="7106400" cy="46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20700" lvl="0" indent="1270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0"/>
          <p:cNvSpPr txBox="1">
            <a:spLocks noGrp="1"/>
          </p:cNvSpPr>
          <p:nvPr>
            <p:ph type="title"/>
          </p:nvPr>
        </p:nvSpPr>
        <p:spPr>
          <a:xfrm>
            <a:off x="1763106" y="274638"/>
            <a:ext cx="71064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Visible change: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 Champions</a:t>
            </a:r>
            <a:endParaRPr/>
          </a:p>
        </p:txBody>
      </p:sp>
      <p:sp>
        <p:nvSpPr>
          <p:cNvPr id="310" name="Google Shape;310;p50"/>
          <p:cNvSpPr txBox="1"/>
          <p:nvPr/>
        </p:nvSpPr>
        <p:spPr>
          <a:xfrm>
            <a:off x="1636050" y="5790425"/>
            <a:ext cx="7208100" cy="13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https://www.tudelft.nl/en/library/current-topics/research-data-management/research-data-management/data-stewardship/data-champions/our-data-champions/</a:t>
            </a:r>
            <a:r>
              <a:rPr lang="en-US"/>
              <a:t> </a:t>
            </a:r>
            <a:endParaRPr/>
          </a:p>
        </p:txBody>
      </p:sp>
      <p:pic>
        <p:nvPicPr>
          <p:cNvPr id="311" name="Google Shape;311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81513" y="1722438"/>
            <a:ext cx="5869574" cy="4296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1"/>
          <p:cNvSpPr txBox="1">
            <a:spLocks noGrp="1"/>
          </p:cNvSpPr>
          <p:nvPr>
            <p:ph type="title"/>
          </p:nvPr>
        </p:nvSpPr>
        <p:spPr>
          <a:xfrm>
            <a:off x="1763106" y="274638"/>
            <a:ext cx="71064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Front runners: Data champions</a:t>
            </a:r>
            <a:endParaRPr/>
          </a:p>
        </p:txBody>
      </p:sp>
      <p:sp>
        <p:nvSpPr>
          <p:cNvPr id="318" name="Google Shape;318;p51"/>
          <p:cNvSpPr txBox="1">
            <a:spLocks noGrp="1"/>
          </p:cNvSpPr>
          <p:nvPr>
            <p:ph type="body" idx="1"/>
          </p:nvPr>
        </p:nvSpPr>
        <p:spPr>
          <a:xfrm>
            <a:off x="1763106" y="1600200"/>
            <a:ext cx="7106400" cy="46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9" name="Google Shape;319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0025" y="4316822"/>
            <a:ext cx="4263747" cy="156630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51"/>
          <p:cNvSpPr/>
          <p:nvPr/>
        </p:nvSpPr>
        <p:spPr>
          <a:xfrm>
            <a:off x="4993100" y="4011675"/>
            <a:ext cx="4084200" cy="1566300"/>
          </a:xfrm>
          <a:prstGeom prst="wedgeRoundRectCallout">
            <a:avLst>
              <a:gd name="adj1" fmla="val -50000"/>
              <a:gd name="adj2" fmla="val 78353"/>
              <a:gd name="adj3" fmla="val 0"/>
            </a:avLst>
          </a:prstGeom>
          <a:solidFill>
            <a:srgbClr val="FFFFFF"/>
          </a:solidFill>
          <a:ln w="9525" cap="flat" cmpd="sng">
            <a:solidFill>
              <a:srgbClr val="00A6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For the code to be re-usable, it is important that it is findable and documented. Data and code sharing outside the group is good for the visibility of our own research and for the scientific progress in general.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1" name="Google Shape;321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60025" y="2008475"/>
            <a:ext cx="3954050" cy="1844725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51"/>
          <p:cNvSpPr/>
          <p:nvPr/>
        </p:nvSpPr>
        <p:spPr>
          <a:xfrm>
            <a:off x="4993100" y="1696738"/>
            <a:ext cx="4084200" cy="1566300"/>
          </a:xfrm>
          <a:prstGeom prst="wedgeRoundRectCallout">
            <a:avLst>
              <a:gd name="adj1" fmla="val -54697"/>
              <a:gd name="adj2" fmla="val 31012"/>
              <a:gd name="adj3" fmla="val 0"/>
            </a:avLst>
          </a:prstGeom>
          <a:solidFill>
            <a:srgbClr val="FFFFFF"/>
          </a:solidFill>
          <a:ln w="9525" cap="flat" cmpd="sng">
            <a:solidFill>
              <a:srgbClr val="00A6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For increasing the reproducibility of research, best practices in data management, software development and collaboration are crucial.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2"/>
          <p:cNvSpPr txBox="1">
            <a:spLocks noGrp="1"/>
          </p:cNvSpPr>
          <p:nvPr>
            <p:ph type="title"/>
          </p:nvPr>
        </p:nvSpPr>
        <p:spPr>
          <a:xfrm>
            <a:off x="1763106" y="274638"/>
            <a:ext cx="71064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Front Runners: Data Champions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52"/>
          <p:cNvSpPr txBox="1">
            <a:spLocks noGrp="1"/>
          </p:cNvSpPr>
          <p:nvPr>
            <p:ph type="body" idx="1"/>
          </p:nvPr>
        </p:nvSpPr>
        <p:spPr>
          <a:xfrm>
            <a:off x="1763106" y="1600200"/>
            <a:ext cx="7106400" cy="46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  </a:t>
            </a:r>
            <a:endParaRPr/>
          </a:p>
        </p:txBody>
      </p:sp>
      <p:sp>
        <p:nvSpPr>
          <p:cNvPr id="330" name="Google Shape;330;p52"/>
          <p:cNvSpPr txBox="1"/>
          <p:nvPr/>
        </p:nvSpPr>
        <p:spPr>
          <a:xfrm>
            <a:off x="2237725" y="23583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1" name="Google Shape;331;p52"/>
          <p:cNvPicPr preferRelativeResize="0"/>
          <p:nvPr/>
        </p:nvPicPr>
        <p:blipFill rotWithShape="1">
          <a:blip r:embed="rId3">
            <a:alphaModFix/>
          </a:blip>
          <a:srcRect l="5204" b="69545"/>
          <a:stretch/>
        </p:blipFill>
        <p:spPr>
          <a:xfrm>
            <a:off x="1542775" y="1263349"/>
            <a:ext cx="7380901" cy="103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0575" y="3913950"/>
            <a:ext cx="6581349" cy="225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52"/>
          <p:cNvPicPr preferRelativeResize="0"/>
          <p:nvPr/>
        </p:nvPicPr>
        <p:blipFill rotWithShape="1">
          <a:blip r:embed="rId5">
            <a:alphaModFix/>
          </a:blip>
          <a:srcRect l="43364" t="3854" r="15086" b="31907"/>
          <a:stretch/>
        </p:blipFill>
        <p:spPr>
          <a:xfrm>
            <a:off x="1648475" y="2219613"/>
            <a:ext cx="1375450" cy="142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52"/>
          <p:cNvPicPr preferRelativeResize="0"/>
          <p:nvPr/>
        </p:nvPicPr>
        <p:blipFill rotWithShape="1">
          <a:blip r:embed="rId3">
            <a:alphaModFix/>
          </a:blip>
          <a:srcRect l="5204" t="43100"/>
          <a:stretch/>
        </p:blipFill>
        <p:spPr>
          <a:xfrm>
            <a:off x="3099350" y="2180774"/>
            <a:ext cx="5694625" cy="1498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3"/>
          <p:cNvSpPr txBox="1">
            <a:spLocks noGrp="1"/>
          </p:cNvSpPr>
          <p:nvPr>
            <p:ph type="title"/>
          </p:nvPr>
        </p:nvSpPr>
        <p:spPr>
          <a:xfrm>
            <a:off x="1763106" y="274638"/>
            <a:ext cx="71064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do the Data Champions do?</a:t>
            </a:r>
            <a:endParaRPr/>
          </a:p>
        </p:txBody>
      </p:sp>
      <p:pic>
        <p:nvPicPr>
          <p:cNvPr id="341" name="Google Shape;341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2950" y="1417647"/>
            <a:ext cx="4418876" cy="247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94725" y="1885875"/>
            <a:ext cx="5817224" cy="438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7"/>
          <p:cNvSpPr txBox="1">
            <a:spLocks noGrp="1"/>
          </p:cNvSpPr>
          <p:nvPr>
            <p:ph type="title"/>
          </p:nvPr>
        </p:nvSpPr>
        <p:spPr>
          <a:xfrm>
            <a:off x="1763106" y="274639"/>
            <a:ext cx="7106400" cy="114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Some questions to you:</a:t>
            </a:r>
            <a:endParaRPr/>
          </a:p>
        </p:txBody>
      </p:sp>
      <p:sp>
        <p:nvSpPr>
          <p:cNvPr id="114" name="Google Shape;114;p27"/>
          <p:cNvSpPr txBox="1">
            <a:spLocks noGrp="1"/>
          </p:cNvSpPr>
          <p:nvPr>
            <p:ph type="body" idx="1"/>
          </p:nvPr>
        </p:nvSpPr>
        <p:spPr>
          <a:xfrm>
            <a:off x="1763100" y="1600200"/>
            <a:ext cx="7257300" cy="46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SzPts val="2800"/>
              <a:buAutoNum type="arabicPeriod"/>
            </a:pPr>
            <a:r>
              <a:rPr lang="en-US"/>
              <a:t>Who has never heard of journals requiring that data supporting publications is shared?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/>
              <a:t>Who has never heard of funders requiring data management plans?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/>
              <a:t>Who has never heard that institutions have policies for data management?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4"/>
          <p:cNvSpPr txBox="1">
            <a:spLocks noGrp="1"/>
          </p:cNvSpPr>
          <p:nvPr>
            <p:ph type="title"/>
          </p:nvPr>
        </p:nvSpPr>
        <p:spPr>
          <a:xfrm>
            <a:off x="1763106" y="274638"/>
            <a:ext cx="71064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Summary - quote</a:t>
            </a:r>
            <a:endParaRPr/>
          </a:p>
        </p:txBody>
      </p:sp>
      <p:sp>
        <p:nvSpPr>
          <p:cNvPr id="349" name="Google Shape;349;p54"/>
          <p:cNvSpPr txBox="1">
            <a:spLocks noGrp="1"/>
          </p:cNvSpPr>
          <p:nvPr>
            <p:ph type="body" idx="1"/>
          </p:nvPr>
        </p:nvSpPr>
        <p:spPr>
          <a:xfrm>
            <a:off x="1924700" y="1984000"/>
            <a:ext cx="4004100" cy="46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i="1"/>
              <a:t>Perhaps we should focus not so much on “do we have the right infrastructure” but on “do we have the right people?”</a:t>
            </a:r>
            <a:endParaRPr i="1"/>
          </a:p>
        </p:txBody>
      </p:sp>
      <p:pic>
        <p:nvPicPr>
          <p:cNvPr id="350" name="Google Shape;350;p54"/>
          <p:cNvPicPr preferRelativeResize="0"/>
          <p:nvPr/>
        </p:nvPicPr>
        <p:blipFill rotWithShape="1">
          <a:blip r:embed="rId3">
            <a:alphaModFix/>
          </a:blip>
          <a:srcRect l="17245"/>
          <a:stretch/>
        </p:blipFill>
        <p:spPr>
          <a:xfrm>
            <a:off x="6151000" y="1906200"/>
            <a:ext cx="23647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54"/>
          <p:cNvSpPr txBox="1"/>
          <p:nvPr/>
        </p:nvSpPr>
        <p:spPr>
          <a:xfrm>
            <a:off x="5928800" y="4823575"/>
            <a:ext cx="3090600" cy="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Alastair Dunning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Head of Research Data Services at TU Delft</a:t>
            </a:r>
            <a:endParaRPr/>
          </a:p>
        </p:txBody>
      </p:sp>
      <p:sp>
        <p:nvSpPr>
          <p:cNvPr id="352" name="Google Shape;352;p54"/>
          <p:cNvSpPr txBox="1"/>
          <p:nvPr/>
        </p:nvSpPr>
        <p:spPr>
          <a:xfrm>
            <a:off x="1830750" y="4893775"/>
            <a:ext cx="69711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https://openworking.wordpress.com/2018/10/06/changing-cultures-of-research-data-management/ </a:t>
            </a:r>
            <a:endParaRPr sz="1600"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4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5"/>
          <p:cNvSpPr txBox="1">
            <a:spLocks noGrp="1"/>
          </p:cNvSpPr>
          <p:nvPr>
            <p:ph type="title"/>
          </p:nvPr>
        </p:nvSpPr>
        <p:spPr>
          <a:xfrm>
            <a:off x="1763106" y="-30161"/>
            <a:ext cx="7106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A6D6"/>
              </a:buClr>
              <a:buFont typeface="Arial"/>
              <a:buNone/>
            </a:pPr>
            <a:r>
              <a:rPr lang="en-US"/>
              <a:t>Time for questions</a:t>
            </a:r>
            <a:endParaRPr sz="3600" b="0" i="0" u="none" strike="noStrike" cap="none">
              <a:solidFill>
                <a:srgbClr val="00A6D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8" name="Google Shape;358;p55" descr="Creative, Logo, The Background, Folder, The Inscription"/>
          <p:cNvPicPr preferRelativeResize="0"/>
          <p:nvPr/>
        </p:nvPicPr>
        <p:blipFill rotWithShape="1">
          <a:blip r:embed="rId3">
            <a:alphaModFix/>
          </a:blip>
          <a:srcRect t="5687" b="6945"/>
          <a:stretch/>
        </p:blipFill>
        <p:spPr>
          <a:xfrm>
            <a:off x="1763100" y="1273350"/>
            <a:ext cx="7214501" cy="4177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9" name="Google Shape;359;p55"/>
          <p:cNvGrpSpPr/>
          <p:nvPr/>
        </p:nvGrpSpPr>
        <p:grpSpPr>
          <a:xfrm>
            <a:off x="3466015" y="2105703"/>
            <a:ext cx="5665200" cy="2898300"/>
            <a:chOff x="3770815" y="2867703"/>
            <a:chExt cx="5665200" cy="2898300"/>
          </a:xfrm>
        </p:grpSpPr>
        <p:sp>
          <p:nvSpPr>
            <p:cNvPr id="360" name="Google Shape;360;p55"/>
            <p:cNvSpPr txBox="1"/>
            <p:nvPr/>
          </p:nvSpPr>
          <p:spPr>
            <a:xfrm rot="-60041">
              <a:off x="3794836" y="2916539"/>
              <a:ext cx="5617157" cy="28006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>
                  <a:solidFill>
                    <a:schemeClr val="dk1"/>
                  </a:solidFill>
                  <a:latin typeface="Caveat"/>
                  <a:ea typeface="Caveat"/>
                  <a:cs typeface="Caveat"/>
                  <a:sym typeface="Caveat"/>
                </a:rPr>
                <a:t>       Marta Teperek</a:t>
              </a:r>
              <a:endParaRPr sz="3000" b="1">
                <a:latin typeface="Caveat"/>
                <a:ea typeface="Caveat"/>
                <a:cs typeface="Caveat"/>
                <a:sym typeface="Cavea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 b="1">
                  <a:solidFill>
                    <a:schemeClr val="dk1"/>
                  </a:solidFill>
                  <a:latin typeface="Caveat"/>
                  <a:ea typeface="Caveat"/>
                  <a:cs typeface="Caveat"/>
                  <a:sym typeface="Caveat"/>
                </a:rPr>
                <a:t>Data Stewardship Coordinator</a:t>
              </a:r>
              <a:endParaRPr sz="2900" b="1">
                <a:latin typeface="Caveat"/>
                <a:ea typeface="Caveat"/>
                <a:cs typeface="Caveat"/>
                <a:sym typeface="Cavea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 b="1">
                  <a:solidFill>
                    <a:schemeClr val="dk1"/>
                  </a:solidFill>
                  <a:latin typeface="Caveat"/>
                  <a:ea typeface="Caveat"/>
                  <a:cs typeface="Caveat"/>
                  <a:sym typeface="Caveat"/>
                </a:rPr>
                <a:t>Technical University Delft</a:t>
              </a:r>
              <a:endParaRPr sz="2900" b="1">
                <a:latin typeface="Caveat"/>
                <a:ea typeface="Caveat"/>
                <a:cs typeface="Caveat"/>
                <a:sym typeface="Cavea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 b="1" u="sng">
                  <a:solidFill>
                    <a:schemeClr val="hlink"/>
                  </a:solidFill>
                  <a:latin typeface="Caveat"/>
                  <a:ea typeface="Caveat"/>
                  <a:cs typeface="Caveat"/>
                  <a:sym typeface="Caveat"/>
                  <a:hlinkClick r:id="rId4"/>
                </a:rPr>
                <a:t>m.teperek@tudelft.nl</a:t>
              </a:r>
              <a:endParaRPr sz="2900" b="1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 b="1">
                  <a:solidFill>
                    <a:schemeClr val="dk1"/>
                  </a:solidFill>
                  <a:latin typeface="Caveat"/>
                  <a:ea typeface="Caveat"/>
                  <a:cs typeface="Caveat"/>
                  <a:sym typeface="Caveat"/>
                </a:rPr>
                <a:t>      @martateperek </a:t>
              </a:r>
              <a:endParaRPr sz="2900" b="1">
                <a:latin typeface="Caveat"/>
                <a:ea typeface="Caveat"/>
                <a:cs typeface="Caveat"/>
                <a:sym typeface="Caveat"/>
              </a:endParaRPr>
            </a:p>
          </p:txBody>
        </p:sp>
        <p:pic>
          <p:nvPicPr>
            <p:cNvPr id="361" name="Google Shape;361;p55" descr="Image result for twitter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940892" y="5290307"/>
              <a:ext cx="377510" cy="30723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2" name="Google Shape;362;p55"/>
          <p:cNvSpPr txBox="1"/>
          <p:nvPr/>
        </p:nvSpPr>
        <p:spPr>
          <a:xfrm>
            <a:off x="1652800" y="5374625"/>
            <a:ext cx="7553400" cy="15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</a:rPr>
              <a:t>Project updates: </a:t>
            </a:r>
            <a:r>
              <a:rPr lang="en-US" sz="1800" u="sng" dirty="0">
                <a:solidFill>
                  <a:schemeClr val="hlink"/>
                </a:solidFill>
                <a:hlinkClick r:id="rId6"/>
              </a:rPr>
              <a:t>https://openworking.wordpress.com/data-stewardship/</a:t>
            </a:r>
            <a:endParaRPr sz="1800" dirty="0">
              <a:solidFill>
                <a:schemeClr val="dk1"/>
              </a:solidFill>
            </a:endParaRPr>
          </a:p>
          <a:p>
            <a:pPr lvl="0"/>
            <a:r>
              <a:rPr lang="en-US" sz="1800" dirty="0">
                <a:solidFill>
                  <a:schemeClr val="dk1"/>
                </a:solidFill>
              </a:rPr>
              <a:t>Slides: </a:t>
            </a:r>
            <a:r>
              <a:rPr lang="en-US" sz="1800" u="sng" dirty="0">
                <a:solidFill>
                  <a:schemeClr val="hlink"/>
                </a:solidFill>
                <a:hlinkClick r:id="rId7"/>
              </a:rPr>
              <a:t>https://</a:t>
            </a:r>
            <a:r>
              <a:rPr lang="en-US" sz="1800" u="sng" dirty="0" smtClean="0">
                <a:solidFill>
                  <a:schemeClr val="hlink"/>
                </a:solidFill>
                <a:hlinkClick r:id="rId7"/>
              </a:rPr>
              <a:t>doi.org/10.5281/zenodo.</a:t>
            </a:r>
            <a:r>
              <a:rPr lang="en-US" sz="1800" u="sng" dirty="0" smtClean="0">
                <a:solidFill>
                  <a:schemeClr val="hlink"/>
                </a:solidFill>
              </a:rPr>
              <a:t>1485701</a:t>
            </a:r>
            <a:r>
              <a:rPr lang="en-US" sz="1800" dirty="0" smtClean="0">
                <a:solidFill>
                  <a:schemeClr val="dk1"/>
                </a:solidFill>
              </a:rPr>
              <a:t>   </a:t>
            </a:r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6"/>
          <p:cNvSpPr txBox="1">
            <a:spLocks noGrp="1"/>
          </p:cNvSpPr>
          <p:nvPr>
            <p:ph type="title"/>
          </p:nvPr>
        </p:nvSpPr>
        <p:spPr>
          <a:xfrm>
            <a:off x="1763106" y="274639"/>
            <a:ext cx="71064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And let’s come back to some original problems...</a:t>
            </a:r>
            <a:endParaRPr/>
          </a:p>
        </p:txBody>
      </p:sp>
      <p:sp>
        <p:nvSpPr>
          <p:cNvPr id="369" name="Google Shape;369;p56"/>
          <p:cNvSpPr txBox="1">
            <a:spLocks noGrp="1"/>
          </p:cNvSpPr>
          <p:nvPr>
            <p:ph type="body" idx="1"/>
          </p:nvPr>
        </p:nvSpPr>
        <p:spPr>
          <a:xfrm>
            <a:off x="1763100" y="1600200"/>
            <a:ext cx="7245300" cy="46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200" i="1"/>
              <a:t>“People don't tell us anything, we don't know the options, we just do it ourselves.”</a:t>
            </a:r>
            <a:endParaRPr sz="2200" i="1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2200" i="1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200" i="1"/>
              <a:t>“I think data management support, if it exists, is not well-known among the researchers.”</a:t>
            </a:r>
            <a:endParaRPr sz="2200" i="1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2200" i="1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200" i="1"/>
              <a:t>“I think I miss out on a lot of possibilities within the university that I have not heard of. There is too much sparsely distributed information available and one needs to search for highly specific terminology to find manuals.” </a:t>
            </a:r>
            <a:endParaRPr sz="2200" i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7"/>
          <p:cNvSpPr txBox="1">
            <a:spLocks noGrp="1"/>
          </p:cNvSpPr>
          <p:nvPr>
            <p:ph type="title"/>
          </p:nvPr>
        </p:nvSpPr>
        <p:spPr>
          <a:xfrm>
            <a:off x="1763106" y="274638"/>
            <a:ext cx="71064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2"/>
                </a:solidFill>
              </a:rPr>
              <a:t>Collaboration across the campus: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2"/>
                </a:solidFill>
              </a:rPr>
              <a:t>Making good practices easy(ier) to adopt</a:t>
            </a:r>
            <a:endParaRPr/>
          </a:p>
        </p:txBody>
      </p:sp>
      <p:pic>
        <p:nvPicPr>
          <p:cNvPr id="376" name="Google Shape;376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3875" y="1855900"/>
            <a:ext cx="7305649" cy="4836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8"/>
          <p:cNvSpPr txBox="1">
            <a:spLocks noGrp="1"/>
          </p:cNvSpPr>
          <p:nvPr>
            <p:ph type="title"/>
          </p:nvPr>
        </p:nvSpPr>
        <p:spPr>
          <a:xfrm>
            <a:off x="1763106" y="274638"/>
            <a:ext cx="71064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2"/>
                </a:solidFill>
              </a:rPr>
              <a:t>Collaboration across the campus: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2"/>
                </a:solidFill>
              </a:rPr>
              <a:t>Making good practices easy(ier) to adopt</a:t>
            </a:r>
            <a:endParaRPr/>
          </a:p>
        </p:txBody>
      </p:sp>
      <p:pic>
        <p:nvPicPr>
          <p:cNvPr id="383" name="Google Shape;383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3875" y="1855900"/>
            <a:ext cx="7305649" cy="4836276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58"/>
          <p:cNvSpPr txBox="1"/>
          <p:nvPr/>
        </p:nvSpPr>
        <p:spPr>
          <a:xfrm>
            <a:off x="2797725" y="2525025"/>
            <a:ext cx="5373300" cy="280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highlight>
                  <a:srgbClr val="FFFFFF"/>
                </a:highlight>
              </a:rPr>
              <a:t>Workflow integration (in progress):</a:t>
            </a:r>
            <a:endParaRPr sz="240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highlight>
                  <a:srgbClr val="FFFFFF"/>
                </a:highlight>
              </a:rPr>
              <a:t>Request support from all relevant service providers based on a single data management plan</a:t>
            </a:r>
            <a:endParaRPr sz="240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highlight>
                  <a:srgbClr val="FFFFFF"/>
                </a:highlight>
              </a:rPr>
              <a:t>Data management plans useful?</a:t>
            </a:r>
            <a:endParaRPr sz="2400" i="1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highlight>
                <a:srgbClr val="FFFFFF"/>
              </a:highligh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9"/>
          <p:cNvSpPr txBox="1">
            <a:spLocks noGrp="1"/>
          </p:cNvSpPr>
          <p:nvPr>
            <p:ph type="title"/>
          </p:nvPr>
        </p:nvSpPr>
        <p:spPr>
          <a:xfrm>
            <a:off x="1763106" y="274638"/>
            <a:ext cx="71064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2"/>
                </a:solidFill>
              </a:rPr>
              <a:t>Collaboration across the campus: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2"/>
                </a:solidFill>
              </a:rPr>
              <a:t>Making good practices easy(ier) to adopt</a:t>
            </a:r>
            <a:endParaRPr/>
          </a:p>
        </p:txBody>
      </p:sp>
      <p:pic>
        <p:nvPicPr>
          <p:cNvPr id="391" name="Google Shape;391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3875" y="1855900"/>
            <a:ext cx="7305649" cy="4836276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59"/>
          <p:cNvSpPr txBox="1"/>
          <p:nvPr/>
        </p:nvSpPr>
        <p:spPr>
          <a:xfrm>
            <a:off x="2797725" y="2525025"/>
            <a:ext cx="5373300" cy="280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highlight>
                  <a:srgbClr val="FFFFFF"/>
                </a:highlight>
              </a:rPr>
              <a:t>Note:</a:t>
            </a:r>
            <a:endParaRPr sz="240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highlight>
                  <a:srgbClr val="FFFFFF"/>
                </a:highlight>
              </a:rPr>
              <a:t>Not a single new tool or piece of infrastructure developed during the process</a:t>
            </a:r>
            <a:endParaRPr sz="240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highlight>
                  <a:srgbClr val="FFFFFF"/>
                </a:highlight>
              </a:rPr>
              <a:t>Just improvement of communication</a:t>
            </a:r>
            <a:endParaRPr sz="240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highlight>
                <a:srgbClr val="FFFFFF"/>
              </a:highligh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ctrTitle"/>
          </p:nvPr>
        </p:nvSpPr>
        <p:spPr>
          <a:xfrm>
            <a:off x="1802191" y="1051595"/>
            <a:ext cx="7265400" cy="29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/>
              <a:t>That’s a LOT of new requirements!</a:t>
            </a:r>
            <a:endParaRPr sz="5000"/>
          </a:p>
        </p:txBody>
      </p:sp>
      <p:pic>
        <p:nvPicPr>
          <p:cNvPr id="121" name="Google Shape;12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1975" y="3821370"/>
            <a:ext cx="4214842" cy="2528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9"/>
          <p:cNvSpPr txBox="1">
            <a:spLocks noGrp="1"/>
          </p:cNvSpPr>
          <p:nvPr>
            <p:ph type="ctrTitle"/>
          </p:nvPr>
        </p:nvSpPr>
        <p:spPr>
          <a:xfrm>
            <a:off x="1802191" y="1051595"/>
            <a:ext cx="7265400" cy="29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/>
              <a:t>How to best support researchers in good data management and sharing practices?</a:t>
            </a:r>
            <a:endParaRPr sz="5000"/>
          </a:p>
        </p:txBody>
      </p:sp>
      <p:sp>
        <p:nvSpPr>
          <p:cNvPr id="128" name="Google Shape;128;p29"/>
          <p:cNvSpPr txBox="1">
            <a:spLocks noGrp="1"/>
          </p:cNvSpPr>
          <p:nvPr>
            <p:ph type="subTitle" idx="1"/>
          </p:nvPr>
        </p:nvSpPr>
        <p:spPr>
          <a:xfrm>
            <a:off x="1802191" y="5033062"/>
            <a:ext cx="7067400" cy="13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i="1"/>
              <a:t>Case study from TU Delft</a:t>
            </a:r>
            <a:endParaRPr i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0"/>
          <p:cNvSpPr txBox="1">
            <a:spLocks noGrp="1"/>
          </p:cNvSpPr>
          <p:nvPr>
            <p:ph type="title"/>
          </p:nvPr>
        </p:nvSpPr>
        <p:spPr>
          <a:xfrm>
            <a:off x="1763106" y="274638"/>
            <a:ext cx="71064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Where is TU Delft? </a:t>
            </a:r>
            <a:br>
              <a:rPr lang="en-US"/>
            </a:br>
            <a:r>
              <a:rPr lang="en-US"/>
              <a:t>(Delft University of Technology)</a:t>
            </a:r>
            <a:endParaRPr/>
          </a:p>
        </p:txBody>
      </p:sp>
      <p:pic>
        <p:nvPicPr>
          <p:cNvPr id="135" name="Google Shape;135;p30" descr="http://www.wordtravels.com/images/map/Netherlands_map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77004" y="1417639"/>
            <a:ext cx="4513064" cy="4815172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30"/>
          <p:cNvSpPr/>
          <p:nvPr/>
        </p:nvSpPr>
        <p:spPr>
          <a:xfrm>
            <a:off x="1948541" y="6383255"/>
            <a:ext cx="9492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http://www.uniglobetravel.com/315/destination-guides/country/Netherlands#map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1"/>
          <p:cNvSpPr txBox="1">
            <a:spLocks noGrp="1"/>
          </p:cNvSpPr>
          <p:nvPr>
            <p:ph type="title"/>
          </p:nvPr>
        </p:nvSpPr>
        <p:spPr>
          <a:xfrm>
            <a:off x="1763106" y="274638"/>
            <a:ext cx="71064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TU Delft - statistics</a:t>
            </a:r>
            <a:endParaRPr/>
          </a:p>
        </p:txBody>
      </p:sp>
      <p:sp>
        <p:nvSpPr>
          <p:cNvPr id="143" name="Google Shape;143;p31"/>
          <p:cNvSpPr txBox="1">
            <a:spLocks noGrp="1"/>
          </p:cNvSpPr>
          <p:nvPr>
            <p:ph type="body" idx="1"/>
          </p:nvPr>
        </p:nvSpPr>
        <p:spPr>
          <a:xfrm>
            <a:off x="1586550" y="1257300"/>
            <a:ext cx="7459500" cy="46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275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SzPts val="2900"/>
              <a:buChar char="•"/>
            </a:pPr>
            <a:r>
              <a:rPr lang="en-US" sz="2900"/>
              <a:t>Research intensive: </a:t>
            </a:r>
            <a:endParaRPr sz="2900"/>
          </a:p>
          <a:p>
            <a:pPr marL="914400" lvl="0" indent="-412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900"/>
              <a:buChar char="•"/>
            </a:pPr>
            <a:r>
              <a:rPr lang="en-US" sz="2900"/>
              <a:t>11th top beneficiary of H2020 funding in 2017</a:t>
            </a:r>
            <a:endParaRPr sz="2900"/>
          </a:p>
          <a:p>
            <a:pPr marL="457200" lvl="0" indent="-412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900"/>
              <a:buChar char="•"/>
            </a:pPr>
            <a:r>
              <a:rPr lang="en-US" sz="2900"/>
              <a:t>8 Faculties</a:t>
            </a:r>
            <a:endParaRPr sz="2900"/>
          </a:p>
          <a:p>
            <a:pPr marL="457200" lvl="0" indent="-412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900"/>
              <a:buChar char="•"/>
            </a:pPr>
            <a:r>
              <a:rPr lang="en-US" sz="2900"/>
              <a:t>5,000 employees</a:t>
            </a:r>
            <a:endParaRPr sz="2900"/>
          </a:p>
          <a:p>
            <a:pPr marL="914400" lvl="0" indent="-412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900"/>
              <a:buChar char="•"/>
            </a:pPr>
            <a:r>
              <a:rPr lang="en-US" sz="2900"/>
              <a:t>including PhD students </a:t>
            </a:r>
            <a:endParaRPr sz="2900"/>
          </a:p>
          <a:p>
            <a:pPr marL="457200" lvl="0" indent="-412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900"/>
              <a:buChar char="•"/>
            </a:pPr>
            <a:r>
              <a:rPr lang="en-US" sz="2900"/>
              <a:t>~23,500 students (Bachelor &amp; Master)</a:t>
            </a:r>
            <a:endParaRPr sz="29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2"/>
          <p:cNvSpPr txBox="1">
            <a:spLocks noGrp="1"/>
          </p:cNvSpPr>
          <p:nvPr>
            <p:ph type="title"/>
          </p:nvPr>
        </p:nvSpPr>
        <p:spPr>
          <a:xfrm>
            <a:off x="1763106" y="427038"/>
            <a:ext cx="71064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to best support researchers in good data management and sharing practices?</a:t>
            </a:r>
            <a:endParaRPr/>
          </a:p>
        </p:txBody>
      </p:sp>
      <p:sp>
        <p:nvSpPr>
          <p:cNvPr id="150" name="Google Shape;150;p32"/>
          <p:cNvSpPr txBox="1">
            <a:spLocks noGrp="1"/>
          </p:cNvSpPr>
          <p:nvPr>
            <p:ph type="body" idx="1"/>
          </p:nvPr>
        </p:nvSpPr>
        <p:spPr>
          <a:xfrm>
            <a:off x="1763106" y="1981200"/>
            <a:ext cx="7106400" cy="46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The usual beginning:</a:t>
            </a:r>
            <a:endParaRPr/>
          </a:p>
          <a:p>
            <a:pPr marL="914400" lvl="1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Let’s build some tools</a:t>
            </a:r>
            <a:endParaRPr/>
          </a:p>
          <a:p>
            <a:pPr marL="914400" lvl="1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Let’s improve infrastructure</a:t>
            </a:r>
            <a:br>
              <a:rPr lang="en-US"/>
            </a:b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Let’s instead try to be </a:t>
            </a:r>
            <a:r>
              <a:rPr lang="en-US" i="1" u="sng"/>
              <a:t>a bit</a:t>
            </a:r>
            <a:r>
              <a:rPr lang="en-US"/>
              <a:t> scientific and do some research….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3"/>
          <p:cNvSpPr txBox="1">
            <a:spLocks noGrp="1"/>
          </p:cNvSpPr>
          <p:nvPr>
            <p:ph type="title"/>
          </p:nvPr>
        </p:nvSpPr>
        <p:spPr>
          <a:xfrm>
            <a:off x="1763106" y="274638"/>
            <a:ext cx="71064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are the main barriers to data sharing?</a:t>
            </a:r>
            <a:endParaRPr/>
          </a:p>
        </p:txBody>
      </p:sp>
      <p:sp>
        <p:nvSpPr>
          <p:cNvPr id="157" name="Google Shape;157;p33"/>
          <p:cNvSpPr txBox="1"/>
          <p:nvPr/>
        </p:nvSpPr>
        <p:spPr>
          <a:xfrm>
            <a:off x="3352800" y="6477000"/>
            <a:ext cx="36594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https://doi.org/10.1177/2515245917751886</a:t>
            </a:r>
            <a:r>
              <a:rPr lang="en-US"/>
              <a:t>  </a:t>
            </a:r>
            <a:endParaRPr/>
          </a:p>
        </p:txBody>
      </p:sp>
      <p:pic>
        <p:nvPicPr>
          <p:cNvPr id="158" name="Google Shape;158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2750" y="1971406"/>
            <a:ext cx="7106401" cy="36321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U Delft">
      <a:dk1>
        <a:srgbClr val="000000"/>
      </a:dk1>
      <a:lt1>
        <a:srgbClr val="FFFFFF"/>
      </a:lt1>
      <a:dk2>
        <a:srgbClr val="00A6D6"/>
      </a:dk2>
      <a:lt2>
        <a:srgbClr val="FFFFFF"/>
      </a:lt2>
      <a:accent1>
        <a:srgbClr val="A5CA1A"/>
      </a:accent1>
      <a:accent2>
        <a:srgbClr val="E21A1A"/>
      </a:accent2>
      <a:accent3>
        <a:srgbClr val="6D177F"/>
      </a:accent3>
      <a:accent4>
        <a:srgbClr val="E64616"/>
      </a:accent4>
      <a:accent5>
        <a:srgbClr val="008891"/>
      </a:accent5>
      <a:accent6>
        <a:srgbClr val="6B8689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TU Delft">
      <a:dk1>
        <a:srgbClr val="000000"/>
      </a:dk1>
      <a:lt1>
        <a:srgbClr val="FFFFFF"/>
      </a:lt1>
      <a:dk2>
        <a:srgbClr val="00A6D6"/>
      </a:dk2>
      <a:lt2>
        <a:srgbClr val="FFFFFF"/>
      </a:lt2>
      <a:accent1>
        <a:srgbClr val="A5CA1A"/>
      </a:accent1>
      <a:accent2>
        <a:srgbClr val="E21A1A"/>
      </a:accent2>
      <a:accent3>
        <a:srgbClr val="6D177F"/>
      </a:accent3>
      <a:accent4>
        <a:srgbClr val="E64616"/>
      </a:accent4>
      <a:accent5>
        <a:srgbClr val="008891"/>
      </a:accent5>
      <a:accent6>
        <a:srgbClr val="6B8689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U Delft">
      <a:dk1>
        <a:srgbClr val="000000"/>
      </a:dk1>
      <a:lt1>
        <a:srgbClr val="FFFFFF"/>
      </a:lt1>
      <a:dk2>
        <a:srgbClr val="00A6D6"/>
      </a:dk2>
      <a:lt2>
        <a:srgbClr val="FFFFFF"/>
      </a:lt2>
      <a:accent1>
        <a:srgbClr val="A5CA1A"/>
      </a:accent1>
      <a:accent2>
        <a:srgbClr val="E21A1A"/>
      </a:accent2>
      <a:accent3>
        <a:srgbClr val="6D177F"/>
      </a:accent3>
      <a:accent4>
        <a:srgbClr val="E64616"/>
      </a:accent4>
      <a:accent5>
        <a:srgbClr val="008891"/>
      </a:accent5>
      <a:accent6>
        <a:srgbClr val="6B8689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TU Delft">
      <a:dk1>
        <a:srgbClr val="000000"/>
      </a:dk1>
      <a:lt1>
        <a:srgbClr val="FFFFFF"/>
      </a:lt1>
      <a:dk2>
        <a:srgbClr val="00A6D6"/>
      </a:dk2>
      <a:lt2>
        <a:srgbClr val="FFFFFF"/>
      </a:lt2>
      <a:accent1>
        <a:srgbClr val="A5CA1A"/>
      </a:accent1>
      <a:accent2>
        <a:srgbClr val="E21A1A"/>
      </a:accent2>
      <a:accent3>
        <a:srgbClr val="6D177F"/>
      </a:accent3>
      <a:accent4>
        <a:srgbClr val="E64616"/>
      </a:accent4>
      <a:accent5>
        <a:srgbClr val="008891"/>
      </a:accent5>
      <a:accent6>
        <a:srgbClr val="6B8689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TU Delft">
      <a:dk1>
        <a:srgbClr val="000000"/>
      </a:dk1>
      <a:lt1>
        <a:srgbClr val="FFFFFF"/>
      </a:lt1>
      <a:dk2>
        <a:srgbClr val="00A6D6"/>
      </a:dk2>
      <a:lt2>
        <a:srgbClr val="FFFFFF"/>
      </a:lt2>
      <a:accent1>
        <a:srgbClr val="A5CA1A"/>
      </a:accent1>
      <a:accent2>
        <a:srgbClr val="E21A1A"/>
      </a:accent2>
      <a:accent3>
        <a:srgbClr val="6D177F"/>
      </a:accent3>
      <a:accent4>
        <a:srgbClr val="E64616"/>
      </a:accent4>
      <a:accent5>
        <a:srgbClr val="008891"/>
      </a:accent5>
      <a:accent6>
        <a:srgbClr val="6B8689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TU Delft">
      <a:dk1>
        <a:srgbClr val="000000"/>
      </a:dk1>
      <a:lt1>
        <a:srgbClr val="FFFFFF"/>
      </a:lt1>
      <a:dk2>
        <a:srgbClr val="00A6D6"/>
      </a:dk2>
      <a:lt2>
        <a:srgbClr val="FFFFFF"/>
      </a:lt2>
      <a:accent1>
        <a:srgbClr val="A5CA1A"/>
      </a:accent1>
      <a:accent2>
        <a:srgbClr val="E21A1A"/>
      </a:accent2>
      <a:accent3>
        <a:srgbClr val="6D177F"/>
      </a:accent3>
      <a:accent4>
        <a:srgbClr val="E64616"/>
      </a:accent4>
      <a:accent5>
        <a:srgbClr val="008891"/>
      </a:accent5>
      <a:accent6>
        <a:srgbClr val="6B8689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946</Words>
  <Application>Microsoft Office PowerPoint</Application>
  <PresentationFormat>On-screen Show (4:3)</PresentationFormat>
  <Paragraphs>175</Paragraphs>
  <Slides>35</Slides>
  <Notes>35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Caveat</vt:lpstr>
      <vt:lpstr>Calibri</vt:lpstr>
      <vt:lpstr>Arial</vt:lpstr>
      <vt:lpstr>Tahoma</vt:lpstr>
      <vt:lpstr>Office Theme</vt:lpstr>
      <vt:lpstr>Office Theme</vt:lpstr>
      <vt:lpstr>Office Theme</vt:lpstr>
      <vt:lpstr>Office Theme</vt:lpstr>
      <vt:lpstr>Office Theme</vt:lpstr>
      <vt:lpstr>Office Theme</vt:lpstr>
      <vt:lpstr>PowerPoint Presentation</vt:lpstr>
      <vt:lpstr>Slides are available</vt:lpstr>
      <vt:lpstr>Some questions to you:</vt:lpstr>
      <vt:lpstr>That’s a LOT of new requirements!</vt:lpstr>
      <vt:lpstr>How to best support researchers in good data management and sharing practices?</vt:lpstr>
      <vt:lpstr>Where is TU Delft?  (Delft University of Technology)</vt:lpstr>
      <vt:lpstr>TU Delft - statistics</vt:lpstr>
      <vt:lpstr>How to best support researchers in good data management and sharing practices?</vt:lpstr>
      <vt:lpstr>What are the main barriers to data sharing?</vt:lpstr>
      <vt:lpstr>To what extent do you agree with the following statements about barriers related to data sharing?</vt:lpstr>
      <vt:lpstr>To what extent do you agree with the following statements about barriers related to data sharing?</vt:lpstr>
      <vt:lpstr>Similar findings in other reports (from other disciplines), e.g.</vt:lpstr>
      <vt:lpstr>What do we already have? A lot of services (and infrastructure support) already available</vt:lpstr>
      <vt:lpstr>What do we already have? A lot of services (and infrastructure support) already available</vt:lpstr>
      <vt:lpstr>However… Some anonymous feedback from researchers</vt:lpstr>
      <vt:lpstr>Summary</vt:lpstr>
      <vt:lpstr>How to achieve cultural change?</vt:lpstr>
      <vt:lpstr>Researchers need support - someone to give them a helpful hand</vt:lpstr>
      <vt:lpstr>For support to be relevant, it needs to be discipline-specific</vt:lpstr>
      <vt:lpstr>Key principles behind the initiative</vt:lpstr>
      <vt:lpstr>What do the Data Stewards do?</vt:lpstr>
      <vt:lpstr>PowerPoint Presentation</vt:lpstr>
      <vt:lpstr>Development of disciplinary protocols</vt:lpstr>
      <vt:lpstr>Development of disciplinary protocols</vt:lpstr>
      <vt:lpstr>So has the cultural change happened?</vt:lpstr>
      <vt:lpstr>Visible change:  Data Champions</vt:lpstr>
      <vt:lpstr>Front runners: Data champions</vt:lpstr>
      <vt:lpstr>Front Runners: Data Champions </vt:lpstr>
      <vt:lpstr>What do the Data Champions do?</vt:lpstr>
      <vt:lpstr>Summary - quote</vt:lpstr>
      <vt:lpstr>Time for questions</vt:lpstr>
      <vt:lpstr>And let’s come back to some original problems...</vt:lpstr>
      <vt:lpstr>Collaboration across the campus: Making good practices easy(ier) to adopt</vt:lpstr>
      <vt:lpstr>Collaboration across the campus: Making good practices easy(ier) to adopt</vt:lpstr>
      <vt:lpstr>Collaboration across the campus: Making good practices easy(ier) to adopt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Marta Teperek</cp:lastModifiedBy>
  <cp:revision>2</cp:revision>
  <dcterms:modified xsi:type="dcterms:W3CDTF">2018-11-13T12:18:27Z</dcterms:modified>
</cp:coreProperties>
</file>