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  <p:sldMasterId id="2147483730" r:id="rId2"/>
  </p:sldMasterIdLst>
  <p:notesMasterIdLst>
    <p:notesMasterId r:id="rId11"/>
  </p:notesMasterIdLst>
  <p:sldIdLst>
    <p:sldId id="256" r:id="rId3"/>
    <p:sldId id="287" r:id="rId4"/>
    <p:sldId id="301" r:id="rId5"/>
    <p:sldId id="302" r:id="rId6"/>
    <p:sldId id="290" r:id="rId7"/>
    <p:sldId id="293" r:id="rId8"/>
    <p:sldId id="294" r:id="rId9"/>
    <p:sldId id="30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2" autoAdjust="0"/>
  </p:normalViewPr>
  <p:slideViewPr>
    <p:cSldViewPr snapToGrid="0" snapToObjects="1">
      <p:cViewPr>
        <p:scale>
          <a:sx n="99" d="100"/>
          <a:sy n="99" d="100"/>
        </p:scale>
        <p:origin x="-1240" y="-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7017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Introduce</a:t>
            </a:r>
            <a:r>
              <a:rPr lang="en-GB" baseline="0" dirty="0" smtClean="0"/>
              <a:t> myself. Thank you for the opportunity,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case how long this has been going on. Series of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US" dirty="0" smtClean="0"/>
              <a:t>The Belmont Forum and its members will support and promote this data policy and principles with the intent of making these data principles enforceable over time. FAIR plus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GB" sz="1100" dirty="0" smtClean="0">
                <a:solidFill>
                  <a:schemeClr val="tx1"/>
                </a:solidFill>
              </a:rPr>
              <a:t>Harmonising language and expectations for researchers throughout the research process – from the initial funding call through Data Management Plans to final published outputs</a:t>
            </a:r>
          </a:p>
          <a:p>
            <a:endParaRPr lang="en-US" dirty="0" smtClean="0"/>
          </a:p>
          <a:p>
            <a:r>
              <a:rPr lang="en-US" dirty="0" smtClean="0"/>
              <a:t>Seeking to enable the open</a:t>
            </a:r>
            <a:r>
              <a:rPr lang="en-US" baseline="0" dirty="0" smtClean="0"/>
              <a:t> data policy from initial funding call </a:t>
            </a:r>
            <a:r>
              <a:rPr lang="en-US" baseline="0" dirty="0" err="1" smtClean="0"/>
              <a:t>ghrough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managmeent</a:t>
            </a:r>
            <a:r>
              <a:rPr lang="en-US" baseline="0" dirty="0" smtClean="0"/>
              <a:t> planning to publication.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GB" sz="1100" dirty="0" smtClean="0">
                <a:solidFill>
                  <a:schemeClr val="tx1"/>
                </a:solidFill>
              </a:rPr>
              <a:t>Data &amp; Digital Objects Management Plan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GB" sz="1100" dirty="0" smtClean="0">
                <a:solidFill>
                  <a:schemeClr val="tx1"/>
                </a:solidFill>
              </a:rPr>
              <a:t>Develop and deliver a jointly recommended Data Accessibility Statement template and policy to the Belmont Forum Principals during November 2018 meeting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endParaRPr lang="en-GB" sz="11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8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629969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99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4000" marR="0" lvl="0" indent="50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4700" marR="0" lvl="2" indent="88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4900" marR="0" lvl="3" indent="38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09700" marR="0" lvl="4" indent="25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36618" y="4806275"/>
            <a:ext cx="250200" cy="195900"/>
          </a:xfrm>
          <a:prstGeom prst="rect">
            <a:avLst/>
          </a:prstGeom>
          <a:noFill/>
          <a:ln>
            <a:noFill/>
          </a:ln>
        </p:spPr>
        <p:txBody>
          <a:bodyPr wrap="square" lIns="41875" tIns="41875" rIns="41875" bIns="418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199" y="416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199" y="969169"/>
            <a:ext cx="8229600" cy="362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325200" cy="2562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199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29969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199" y="-1"/>
            <a:ext cx="8229600" cy="94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199" y="969169"/>
            <a:ext cx="8229600" cy="41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562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5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28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302979" y="4669348"/>
            <a:ext cx="250200" cy="1959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4723805" y="2685604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3"/>
          </p:nvPr>
        </p:nvSpPr>
        <p:spPr>
          <a:xfrm>
            <a:off x="4728177" y="468809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4"/>
          </p:nvPr>
        </p:nvSpPr>
        <p:spPr>
          <a:xfrm>
            <a:off x="669727" y="468809"/>
            <a:ext cx="3750600" cy="4206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29840" y="342901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114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2"/>
          </p:nvPr>
        </p:nvSpPr>
        <p:spPr>
          <a:xfrm>
            <a:off x="629840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29840" y="342901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29840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" y="1806"/>
            <a:ext cx="9135883" cy="51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44129" y="1501666"/>
            <a:ext cx="7260431" cy="2512382"/>
          </a:xfrm>
        </p:spPr>
        <p:txBody>
          <a:bodyPr/>
          <a:lstStyle>
            <a:lvl1pPr marL="0" indent="0">
              <a:buNone/>
              <a:defRPr sz="1500">
                <a:latin typeface="Myriad Pro" charset="0"/>
                <a:ea typeface="Myriad Pro" charset="0"/>
                <a:cs typeface="Myriad Pro" charset="0"/>
              </a:defRPr>
            </a:lvl1pPr>
            <a:lvl2pPr marL="257162" indent="0">
              <a:buNone/>
              <a:defRPr/>
            </a:lvl2pPr>
            <a:lvl3pPr>
              <a:defRPr sz="1200"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1100"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900"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4129" y="697707"/>
            <a:ext cx="7260431" cy="61477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3BA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15524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1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1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1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1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1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1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1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39700" marR="0" lvl="0" indent="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3700" marR="0" lvl="1" indent="38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12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684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224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971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SzPct val="122222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SzPct val="122222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ealofapproval.org/en/" TargetMode="External"/><Relationship Id="rId4" Type="http://schemas.openxmlformats.org/officeDocument/2006/relationships/hyperlink" Target="https://docs.google.com/document/d/1QRQbQaWf5j-IPUoyxxqinZ5GEKPfuENo2LH2I7vd1mc/edit?usp=sharing" TargetMode="External"/><Relationship Id="rId5" Type="http://schemas.openxmlformats.org/officeDocument/2006/relationships/hyperlink" Target="https://doi.org/10.1101/100784" TargetMode="External"/><Relationship Id="rId6" Type="http://schemas.openxmlformats.org/officeDocument/2006/relationships/hyperlink" Target="https://osf.io/sm78t/" TargetMode="External"/><Relationship Id="rId7" Type="http://schemas.openxmlformats.org/officeDocument/2006/relationships/hyperlink" Target="https://jats4r.org/data-availability-statements" TargetMode="External"/><Relationship Id="rId1" Type="http://schemas.openxmlformats.org/officeDocument/2006/relationships/slideLayout" Target="../slideLayouts/slideLayout30.xml"/><Relationship Id="rId2" Type="http://schemas.openxmlformats.org/officeDocument/2006/relationships/hyperlink" Target="https://www.coretrustsea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hyperlink" Target="http://www.belmontforum.org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mailto:fiona@murphymitchellconsulting.com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bit.ly/FAIRCommit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ctrTitle"/>
          </p:nvPr>
        </p:nvSpPr>
        <p:spPr>
          <a:xfrm>
            <a:off x="311708" y="-224556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Funders Facing FAIR Data 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1"/>
          </p:nvPr>
        </p:nvSpPr>
        <p:spPr>
          <a:xfrm>
            <a:off x="311700" y="2332850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Fiona Murphy, Murphy Mitchell Consulting Ltd</a:t>
            </a:r>
          </a:p>
          <a:p>
            <a:pPr lvl="0" algn="l"/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:    0000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-0003-1693-</a:t>
            </a: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1240</a:t>
            </a:r>
          </a:p>
          <a:p>
            <a:pPr lvl="0" algn="l"/>
            <a:endParaRPr lang="en-GB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l"/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10.5281/zenodo.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1421204</a:t>
            </a:r>
          </a:p>
          <a:p>
            <a:pPr lvl="0" algn="l"/>
            <a:r>
              <a:rPr lang="en-GB" sz="2000" i="1" dirty="0" smtClean="0">
                <a:latin typeface="Calibri"/>
                <a:ea typeface="Calibri"/>
                <a:cs typeface="Calibri"/>
                <a:sym typeface="Calibri"/>
              </a:rPr>
              <a:t>COASP</a:t>
            </a:r>
            <a:r>
              <a:rPr lang="en-GB" sz="2000" i="1" dirty="0" smtClean="0">
                <a:latin typeface="Calibri"/>
                <a:ea typeface="Calibri"/>
                <a:cs typeface="Calibri"/>
                <a:sym typeface="Calibri"/>
              </a:rPr>
              <a:t>, Vienna, 19 September 2018</a:t>
            </a:r>
            <a:endParaRPr lang="en-GB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Screen Shot 2017-11-08 at 17.5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165"/>
            <a:ext cx="3299995" cy="683378"/>
          </a:xfrm>
          <a:prstGeom prst="rect">
            <a:avLst/>
          </a:prstGeom>
        </p:spPr>
      </p:pic>
      <p:pic>
        <p:nvPicPr>
          <p:cNvPr id="7" name="Picture 6" descr="Screen Shot 2017-11-14 at 13.53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3" y="4529493"/>
            <a:ext cx="930275" cy="330200"/>
          </a:xfrm>
          <a:prstGeom prst="rect">
            <a:avLst/>
          </a:prstGeom>
        </p:spPr>
      </p:pic>
      <p:pic>
        <p:nvPicPr>
          <p:cNvPr id="4" name="Picture 3" descr="Screen Shot 2017-11-14 at 15.57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8" y="2795299"/>
            <a:ext cx="409352" cy="358295"/>
          </a:xfrm>
          <a:prstGeom prst="rect">
            <a:avLst/>
          </a:prstGeom>
        </p:spPr>
      </p:pic>
      <p:pic>
        <p:nvPicPr>
          <p:cNvPr id="2" name="Picture 1" descr="Screen Shot 2018-09-17 at 06.53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9" y="4107470"/>
            <a:ext cx="1912349" cy="102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69219"/>
            <a:ext cx="7393175" cy="3263400"/>
          </a:xfrm>
        </p:spPr>
        <p:txBody>
          <a:bodyPr/>
          <a:lstStyle/>
          <a:p>
            <a:r>
              <a:rPr lang="en-US" dirty="0" smtClean="0"/>
              <a:t>FAIR Data</a:t>
            </a:r>
          </a:p>
          <a:p>
            <a:r>
              <a:rPr lang="en-US" dirty="0" smtClean="0"/>
              <a:t>Belmont Forum</a:t>
            </a:r>
          </a:p>
          <a:p>
            <a:r>
              <a:rPr lang="en-US" dirty="0" smtClean="0"/>
              <a:t>The Challenges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7" name="Picture 6" descr="Screen Shot 2018-09-17 at 06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9" y="4107470"/>
            <a:ext cx="1912349" cy="102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8946" y="146583"/>
            <a:ext cx="11788996" cy="78144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400"/>
            </a:lvl9pPr>
          </a:lstStyle>
          <a:p>
            <a:r>
              <a:rPr lang="en-US" dirty="0" smtClean="0"/>
              <a:t>FAIR Guiding Principles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4173" y="6492876"/>
            <a:ext cx="2844800" cy="365125"/>
          </a:xfrm>
        </p:spPr>
        <p:txBody>
          <a:bodyPr/>
          <a:lstStyle/>
          <a:p>
            <a:fld id="{F44F923B-FC71-9144-8FBA-BE66D401A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3234" y="2058335"/>
            <a:ext cx="775595" cy="37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95" y="3562793"/>
            <a:ext cx="4031524" cy="1477328"/>
          </a:xfrm>
          <a:prstGeom prst="rect">
            <a:avLst/>
          </a:prstGeom>
          <a:noFill/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Article in Nature journal </a:t>
            </a:r>
            <a:r>
              <a:rPr lang="en-US" i="1" dirty="0">
                <a:solidFill>
                  <a:prstClr val="black"/>
                </a:solidFill>
              </a:rPr>
              <a:t>Scientific Data</a:t>
            </a:r>
            <a:r>
              <a:rPr lang="en-US" dirty="0">
                <a:solidFill>
                  <a:prstClr val="black"/>
                </a:solidFill>
              </a:rPr>
              <a:t>: Wilkinson, M. D. </a:t>
            </a:r>
            <a:r>
              <a:rPr lang="en-US" i="1" dirty="0">
                <a:solidFill>
                  <a:prstClr val="black"/>
                </a:solidFill>
              </a:rPr>
              <a:t>et al.</a:t>
            </a:r>
            <a:r>
              <a:rPr lang="en-US" dirty="0">
                <a:solidFill>
                  <a:prstClr val="black"/>
                </a:solidFill>
              </a:rPr>
              <a:t> The FAIR Guiding Principles for scientific data management and stewardship. </a:t>
            </a:r>
            <a:r>
              <a:rPr lang="en-US" i="1" dirty="0">
                <a:solidFill>
                  <a:prstClr val="black"/>
                </a:solidFill>
              </a:rPr>
              <a:t>Sci. Data</a:t>
            </a:r>
            <a:r>
              <a:rPr lang="en-US" dirty="0">
                <a:solidFill>
                  <a:prstClr val="black"/>
                </a:solidFill>
              </a:rPr>
              <a:t> 3:160018 </a:t>
            </a:r>
            <a:r>
              <a:rPr lang="en-US" dirty="0" err="1">
                <a:solidFill>
                  <a:prstClr val="black"/>
                </a:solidFill>
              </a:rPr>
              <a:t>doi</a:t>
            </a:r>
            <a:r>
              <a:rPr lang="en-US" dirty="0">
                <a:solidFill>
                  <a:prstClr val="black"/>
                </a:solidFill>
              </a:rPr>
              <a:t>: 10.1038/sdata.2016.18 (2016).</a:t>
            </a:r>
          </a:p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B23E16E-B2EF-4646-8636-0DF8F628684D}"/>
              </a:ext>
            </a:extLst>
          </p:cNvPr>
          <p:cNvGrpSpPr/>
          <p:nvPr/>
        </p:nvGrpSpPr>
        <p:grpSpPr>
          <a:xfrm>
            <a:off x="4848829" y="778945"/>
            <a:ext cx="4186002" cy="4261176"/>
            <a:chOff x="5775161" y="374754"/>
            <a:chExt cx="6335389" cy="626899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847B87E-5F15-3D46-AD9C-684ECA3AD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0" r="2085"/>
            <a:stretch/>
          </p:blipFill>
          <p:spPr>
            <a:xfrm>
              <a:off x="5978338" y="629587"/>
              <a:ext cx="6132212" cy="60141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5C51849-FB38-7341-9192-FB037B2B35C8}"/>
                </a:ext>
              </a:extLst>
            </p:cNvPr>
            <p:cNvSpPr/>
            <p:nvPr/>
          </p:nvSpPr>
          <p:spPr>
            <a:xfrm>
              <a:off x="5775161" y="374754"/>
              <a:ext cx="745560" cy="55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0B4431-52BC-254A-8BC3-2E692DFC6AB1}"/>
              </a:ext>
            </a:extLst>
          </p:cNvPr>
          <p:cNvSpPr txBox="1"/>
          <p:nvPr/>
        </p:nvSpPr>
        <p:spPr>
          <a:xfrm>
            <a:off x="188946" y="1316024"/>
            <a:ext cx="4659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80A7A"/>
                </a:solidFill>
              </a:rPr>
              <a:t>FAIR is…</a:t>
            </a:r>
          </a:p>
          <a:p>
            <a:pPr lvl="1"/>
            <a:r>
              <a:rPr lang="en-US" sz="2000" b="1" dirty="0" smtClean="0">
                <a:solidFill>
                  <a:srgbClr val="D80A7A"/>
                </a:solidFill>
              </a:rPr>
              <a:t>	Findable</a:t>
            </a:r>
            <a:endParaRPr lang="en-US" sz="2000" b="1" dirty="0">
              <a:solidFill>
                <a:srgbClr val="D80A7A"/>
              </a:solidFill>
            </a:endParaRPr>
          </a:p>
          <a:p>
            <a:pPr lvl="1"/>
            <a:r>
              <a:rPr lang="en-US" sz="2000" b="1" dirty="0" smtClean="0">
                <a:solidFill>
                  <a:srgbClr val="D80A7A"/>
                </a:solidFill>
              </a:rPr>
              <a:t>	Accessible</a:t>
            </a:r>
            <a:endParaRPr lang="en-US" sz="2000" b="1" dirty="0">
              <a:solidFill>
                <a:srgbClr val="D80A7A"/>
              </a:solidFill>
            </a:endParaRPr>
          </a:p>
          <a:p>
            <a:pPr lvl="1"/>
            <a:r>
              <a:rPr lang="en-US" sz="2000" b="1" dirty="0" smtClean="0">
                <a:solidFill>
                  <a:srgbClr val="D80A7A"/>
                </a:solidFill>
              </a:rPr>
              <a:t>	Interoperable</a:t>
            </a:r>
            <a:endParaRPr lang="en-US" sz="2000" b="1" dirty="0">
              <a:solidFill>
                <a:srgbClr val="D80A7A"/>
              </a:solidFill>
            </a:endParaRPr>
          </a:p>
          <a:p>
            <a:pPr lvl="1"/>
            <a:r>
              <a:rPr lang="en-US" sz="2000" b="1" dirty="0" smtClean="0">
                <a:solidFill>
                  <a:srgbClr val="D80A7A"/>
                </a:solidFill>
              </a:rPr>
              <a:t>	Reusable</a:t>
            </a:r>
            <a:endParaRPr lang="en-US" sz="2000" b="1" dirty="0">
              <a:solidFill>
                <a:srgbClr val="D80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3B88D60-1A26-DD42-80B9-F38CFA5A9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129" y="948145"/>
            <a:ext cx="8078390" cy="3316671"/>
          </a:xfrm>
        </p:spPr>
        <p:txBody>
          <a:bodyPr>
            <a:noAutofit/>
          </a:bodyPr>
          <a:lstStyle/>
          <a:p>
            <a:pPr marL="257175" indent="-257175" fontAlgn="base">
              <a:buFont typeface="Arial" panose="020B0604020202020204" pitchFamily="34" charset="0"/>
              <a:buChar char="•"/>
            </a:pPr>
            <a:r>
              <a:rPr lang="en-US" sz="1400" dirty="0"/>
              <a:t>Ensure that data and other research outputs supporting publications are open and accessible at the time of publication.</a:t>
            </a:r>
          </a:p>
          <a:p>
            <a:pPr marL="257175" indent="-257175" fontAlgn="base">
              <a:buFont typeface="Arial" panose="020B0604020202020204" pitchFamily="34" charset="0"/>
              <a:buChar char="•"/>
            </a:pPr>
            <a:r>
              <a:rPr lang="en-US" sz="1400" dirty="0"/>
              <a:t>Direct all core research outputs (data, software, appropriate samples and sample descriptions) to trusted repositories, following the FAIR Principles (e.g., using </a:t>
            </a:r>
            <a:r>
              <a:rPr lang="en-US" sz="1400" u="sng" dirty="0">
                <a:hlinkClick r:id="rId2"/>
              </a:rPr>
              <a:t>CoreTrustSeal</a:t>
            </a:r>
            <a:r>
              <a:rPr lang="en-US" sz="1400" dirty="0"/>
              <a:t> or </a:t>
            </a:r>
            <a:r>
              <a:rPr lang="en-US" sz="1400" u="sng" dirty="0">
                <a:hlinkClick r:id="rId3"/>
              </a:rPr>
              <a:t>Data Seal of Approval</a:t>
            </a:r>
            <a:r>
              <a:rPr lang="en-US" sz="1400" dirty="0"/>
              <a:t> certification). This means that supplements will no longer be used as the primary archive for data.</a:t>
            </a:r>
          </a:p>
          <a:p>
            <a:pPr marL="257175" indent="-257175" fontAlgn="base">
              <a:buFont typeface="Arial" panose="020B0604020202020204" pitchFamily="34" charset="0"/>
              <a:buChar char="•"/>
            </a:pPr>
            <a:r>
              <a:rPr lang="en-US" sz="1400" dirty="0"/>
              <a:t>Adopt the following </a:t>
            </a:r>
            <a:r>
              <a:rPr lang="en-US" sz="1400" u="sng" dirty="0">
                <a:hlinkClick r:id="rId4"/>
              </a:rPr>
              <a:t>shared set of author instructions</a:t>
            </a:r>
            <a:r>
              <a:rPr lang="en-US" sz="1400" dirty="0"/>
              <a:t> that support these principles, providing a common set of expectations for authors in the Earth, space, and environmental sciences. These include:</a:t>
            </a:r>
          </a:p>
          <a:p>
            <a:pPr marL="514337" lvl="1" indent="-257175" fontAlgn="base">
              <a:buFont typeface="Arial" panose="020B0604020202020204" pitchFamily="34" charset="0"/>
              <a:buChar char="•"/>
            </a:pPr>
            <a:r>
              <a:rPr lang="en-US" dirty="0"/>
              <a:t>Adding data citations in the reference list following leading </a:t>
            </a:r>
            <a:r>
              <a:rPr lang="en-US" u="sng" dirty="0">
                <a:hlinkClick r:id="rId5"/>
              </a:rPr>
              <a:t>practices</a:t>
            </a:r>
            <a:r>
              <a:rPr lang="en-US" dirty="0"/>
              <a:t>.</a:t>
            </a:r>
          </a:p>
          <a:p>
            <a:pPr marL="514337" lvl="1" indent="-257175" fontAlgn="base">
              <a:buFont typeface="Arial" panose="020B0604020202020204" pitchFamily="34" charset="0"/>
              <a:buChar char="•"/>
            </a:pPr>
            <a:r>
              <a:rPr lang="en-US" dirty="0"/>
              <a:t>Including a “data availability statement” in published manuscripts that have research outputs (described </a:t>
            </a:r>
            <a:r>
              <a:rPr lang="en-US" u="sng" dirty="0">
                <a:hlinkClick r:id="rId6"/>
              </a:rPr>
              <a:t>here</a:t>
            </a:r>
            <a:r>
              <a:rPr lang="en-US" dirty="0"/>
              <a:t> as the “TOP Statement”). This statement should be publicly accessible, machine readable and conform to common </a:t>
            </a:r>
            <a:r>
              <a:rPr lang="en-US" u="sng" dirty="0">
                <a:hlinkClick r:id="rId7"/>
              </a:rPr>
              <a:t>community standards</a:t>
            </a:r>
            <a:r>
              <a:rPr lang="en-US" dirty="0"/>
              <a:t>.</a:t>
            </a:r>
          </a:p>
          <a:p>
            <a:pPr marL="514337" lvl="1" indent="-257175" fontAlgn="base">
              <a:buFont typeface="Arial" panose="020B0604020202020204" pitchFamily="34" charset="0"/>
              <a:buChar char="•"/>
            </a:pPr>
            <a:r>
              <a:rPr lang="en-US" dirty="0"/>
              <a:t>Inform editors and reviewers of the FAIR data principles, and communicate these principles in author and reviewer workshops and training.</a:t>
            </a:r>
          </a:p>
          <a:p>
            <a:pPr marL="257175" indent="-257175" fontAlgn="base">
              <a:buFont typeface="Arial" panose="020B0604020202020204" pitchFamily="34" charset="0"/>
              <a:buChar char="•"/>
            </a:pPr>
            <a:r>
              <a:rPr lang="en-US" sz="1400" dirty="0"/>
              <a:t>Regularly review and update these data management practices, to align with current developments.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/>
              <a:t>Enable the connections between data citations in references and data, allowing researchers to receive credit for data sharing practices.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29A531-A322-B145-93F0-A6053B17B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129" y="333372"/>
            <a:ext cx="7260431" cy="614773"/>
          </a:xfrm>
        </p:spPr>
        <p:txBody>
          <a:bodyPr/>
          <a:lstStyle/>
          <a:p>
            <a:r>
              <a:rPr lang="en-US" dirty="0"/>
              <a:t>Publishers Will Strive To:</a:t>
            </a:r>
          </a:p>
        </p:txBody>
      </p:sp>
    </p:spTree>
    <p:extLst>
      <p:ext uri="{BB962C8B-B14F-4D97-AF65-F5344CB8AC3E}">
        <p14:creationId xmlns:p14="http://schemas.microsoft.com/office/powerpoint/2010/main" val="317583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97" y="1113018"/>
            <a:ext cx="4544571" cy="326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creen Shot 2018-09-17 at 06.53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9" y="4120430"/>
            <a:ext cx="1912349" cy="1021073"/>
          </a:xfrm>
          <a:prstGeom prst="rect">
            <a:avLst/>
          </a:prstGeom>
        </p:spPr>
      </p:pic>
      <p:pic>
        <p:nvPicPr>
          <p:cNvPr id="10" name="Shape 76" descr="letterhead_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1206" y="124707"/>
            <a:ext cx="5387288" cy="7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13577" y="1579332"/>
            <a:ext cx="4137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Formed </a:t>
            </a:r>
            <a:r>
              <a:rPr lang="en-US" dirty="0"/>
              <a:t>in 2009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Approximately 2 dozen national funders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Sustainable Development Goals (SDGs)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International, cross-disciplinary research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Stewardship of Research Outputs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2598" y="3322111"/>
            <a:ext cx="2030524" cy="307777"/>
          </a:xfrm>
          <a:prstGeom prst="rect">
            <a:avLst/>
          </a:prstGeom>
          <a:noFill/>
          <a:ln>
            <a:solidFill>
              <a:schemeClr val="tx1">
                <a:alpha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www.belmontforum.org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14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85041"/>
            <a:ext cx="7374520" cy="805397"/>
          </a:xfrm>
        </p:spPr>
        <p:txBody>
          <a:bodyPr/>
          <a:lstStyle/>
          <a:p>
            <a:r>
              <a:rPr lang="en-US" sz="2800" dirty="0"/>
              <a:t>Open Data Policy and Principles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49" y="1741193"/>
            <a:ext cx="7081689" cy="3263400"/>
          </a:xfrm>
        </p:spPr>
        <p:txBody>
          <a:bodyPr/>
          <a:lstStyle/>
          <a:p>
            <a:r>
              <a:rPr lang="en-US" sz="1600" dirty="0"/>
              <a:t>Data should be: </a:t>
            </a:r>
          </a:p>
          <a:p>
            <a:r>
              <a:rPr lang="en-US" sz="1600" dirty="0">
                <a:latin typeface="Wingdings"/>
              </a:rPr>
              <a:t></a:t>
            </a:r>
            <a:r>
              <a:rPr lang="en-US" sz="1600" b="1" dirty="0"/>
              <a:t>Discoverable</a:t>
            </a:r>
            <a:r>
              <a:rPr lang="en-US" sz="1600" dirty="0"/>
              <a:t> through catalogues and search engines </a:t>
            </a:r>
          </a:p>
          <a:p>
            <a:r>
              <a:rPr lang="en-US" sz="1600" dirty="0">
                <a:latin typeface="Wingdings"/>
              </a:rPr>
              <a:t></a:t>
            </a:r>
            <a:r>
              <a:rPr lang="en-US" sz="1600" b="1" dirty="0"/>
              <a:t>Accessible</a:t>
            </a:r>
            <a:r>
              <a:rPr lang="en-US" sz="1600" dirty="0"/>
              <a:t> as open data by default, and made available with minimum time delay </a:t>
            </a:r>
          </a:p>
          <a:p>
            <a:r>
              <a:rPr lang="en-US" sz="1600" dirty="0">
                <a:latin typeface="Wingdings"/>
              </a:rPr>
              <a:t></a:t>
            </a:r>
            <a:r>
              <a:rPr lang="en-US" sz="1600" b="1" dirty="0"/>
              <a:t>Understandable</a:t>
            </a:r>
            <a:r>
              <a:rPr lang="en-US" sz="1600" dirty="0"/>
              <a:t> in a way that allows researchers—including those outside the discipline of origin—to use them </a:t>
            </a:r>
          </a:p>
          <a:p>
            <a:r>
              <a:rPr lang="en-US" sz="1600" dirty="0">
                <a:latin typeface="Wingdings"/>
              </a:rPr>
              <a:t></a:t>
            </a:r>
            <a:r>
              <a:rPr lang="en-US" sz="1600" b="1" dirty="0"/>
              <a:t>Manageable</a:t>
            </a:r>
            <a:r>
              <a:rPr lang="en-US" sz="1600" dirty="0"/>
              <a:t> and protected from loss for future use in sustainable, trustworthy repositories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6" name="Shape 76" descr="letterhea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206" y="137533"/>
            <a:ext cx="5387288" cy="747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56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49" y="1084453"/>
            <a:ext cx="7669790" cy="326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Shape 76" descr="letterhea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206" y="137533"/>
            <a:ext cx="5387288" cy="7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37207" y="26679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11-20 at 18.2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1" y="1282901"/>
            <a:ext cx="1790700" cy="1092200"/>
          </a:xfrm>
          <a:prstGeom prst="rect">
            <a:avLst/>
          </a:prstGeom>
        </p:spPr>
      </p:pic>
      <p:pic>
        <p:nvPicPr>
          <p:cNvPr id="9" name="Picture 8" descr="Screen Shot 2018-09-18 at 12.18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5" y="3928875"/>
            <a:ext cx="7453390" cy="837955"/>
          </a:xfrm>
          <a:prstGeom prst="rect">
            <a:avLst/>
          </a:prstGeom>
        </p:spPr>
      </p:pic>
      <p:pic>
        <p:nvPicPr>
          <p:cNvPr id="10" name="Picture 9" descr="Screen Shot 2017-11-13 at 17.21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7" y="1266436"/>
            <a:ext cx="1290948" cy="12060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4B23E16E-B2EF-4646-8636-0DF8F628684D}"/>
              </a:ext>
            </a:extLst>
          </p:cNvPr>
          <p:cNvGrpSpPr/>
          <p:nvPr/>
        </p:nvGrpSpPr>
        <p:grpSpPr>
          <a:xfrm>
            <a:off x="1446615" y="2621319"/>
            <a:ext cx="1350515" cy="1307556"/>
            <a:chOff x="5775161" y="374754"/>
            <a:chExt cx="6335389" cy="626899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2847B87E-5F15-3D46-AD9C-684ECA3AD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00" r="2085"/>
            <a:stretch/>
          </p:blipFill>
          <p:spPr>
            <a:xfrm>
              <a:off x="5978338" y="629587"/>
              <a:ext cx="6132212" cy="60141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5C51849-FB38-7341-9192-FB037B2B35C8}"/>
                </a:ext>
              </a:extLst>
            </p:cNvPr>
            <p:cNvSpPr/>
            <p:nvPr/>
          </p:nvSpPr>
          <p:spPr>
            <a:xfrm>
              <a:off x="5775161" y="374754"/>
              <a:ext cx="745560" cy="55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 Shot 2018-09-18 at 14.33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31" y="885041"/>
            <a:ext cx="1471416" cy="1459550"/>
          </a:xfrm>
          <a:prstGeom prst="rect">
            <a:avLst/>
          </a:prstGeom>
        </p:spPr>
      </p:pic>
      <p:pic>
        <p:nvPicPr>
          <p:cNvPr id="16" name="Picture 15" descr="Screen Shot 2018-09-18 at 14.38.0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1" y="3112790"/>
            <a:ext cx="3022599" cy="805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7100" y="2511093"/>
            <a:ext cx="2676734" cy="584776"/>
          </a:xfrm>
          <a:prstGeom prst="rect">
            <a:avLst/>
          </a:prstGeom>
          <a:noFill/>
          <a:ln>
            <a:solidFill>
              <a:schemeClr val="tx1">
                <a:alpha val="82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tencil"/>
                <a:cs typeface="Stencil"/>
              </a:rPr>
              <a:t>PUBLISHERS</a:t>
            </a:r>
            <a:endParaRPr lang="en-US" sz="3200" b="1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3118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and </a:t>
            </a:r>
            <a:r>
              <a:rPr lang="en-US" dirty="0" err="1" smtClean="0"/>
              <a:t>Operationalising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0535" y="1318049"/>
            <a:ext cx="8106006" cy="2763300"/>
          </a:xfrm>
        </p:spPr>
        <p:txBody>
          <a:bodyPr/>
          <a:lstStyle/>
          <a:p>
            <a:r>
              <a:rPr lang="en-US" dirty="0" smtClean="0"/>
              <a:t>In what direction(s) does the aligning take place </a:t>
            </a:r>
            <a:r>
              <a:rPr lang="mr-IN" dirty="0" smtClean="0"/>
              <a:t>–</a:t>
            </a:r>
            <a:r>
              <a:rPr lang="en-US" dirty="0" smtClean="0"/>
              <a:t> and at what pace?</a:t>
            </a:r>
          </a:p>
          <a:p>
            <a:r>
              <a:rPr lang="en-US" dirty="0" smtClean="0"/>
              <a:t>To what data does it apply?</a:t>
            </a:r>
          </a:p>
          <a:p>
            <a:r>
              <a:rPr lang="en-US" dirty="0" smtClean="0"/>
              <a:t>Sign up to Enabling FAIR Data Commitment? </a:t>
            </a:r>
            <a:r>
              <a:rPr lang="en-US" b="1" dirty="0" smtClean="0"/>
              <a:t>(</a:t>
            </a:r>
            <a:r>
              <a:rPr lang="en-US" b="1" dirty="0"/>
              <a:t>Link to the Commitment Statement: </a:t>
            </a:r>
            <a:r>
              <a:rPr lang="en-US" b="1" dirty="0">
                <a:hlinkClick r:id="rId2"/>
              </a:rPr>
              <a:t>http://bit.ly/</a:t>
            </a:r>
            <a:r>
              <a:rPr lang="en-US" b="1" dirty="0" smtClean="0">
                <a:hlinkClick r:id="rId2"/>
              </a:rPr>
              <a:t>FAIRCommitment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smtClean="0"/>
              <a:t>Internal workings within funders?</a:t>
            </a:r>
          </a:p>
          <a:p>
            <a:r>
              <a:rPr lang="en-US" dirty="0" smtClean="0"/>
              <a:t>External workings with partners, e.g. Research Data Alliance?</a:t>
            </a:r>
          </a:p>
          <a:p>
            <a:r>
              <a:rPr lang="en-US" dirty="0" smtClean="0"/>
              <a:t>What resources are required?</a:t>
            </a:r>
          </a:p>
          <a:p>
            <a:endParaRPr lang="en-US" dirty="0"/>
          </a:p>
        </p:txBody>
      </p:sp>
      <p:pic>
        <p:nvPicPr>
          <p:cNvPr id="10" name="Picture 9" descr="Screen Shot 2018-09-17 at 06.5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59" y="4120430"/>
            <a:ext cx="1912349" cy="10210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409" y="4232805"/>
            <a:ext cx="3160954" cy="523220"/>
          </a:xfrm>
          <a:prstGeom prst="rect">
            <a:avLst/>
          </a:prstGeom>
          <a:noFill/>
          <a:ln>
            <a:solidFill>
              <a:schemeClr val="tx1">
                <a:alpha val="84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fiona@murphymitchellconsulting.com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DrFionaLM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1994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13666</TotalTime>
  <Words>601</Words>
  <Application>Microsoft Macintosh PowerPoint</Application>
  <PresentationFormat>On-screen Show (16:9)</PresentationFormat>
  <Paragraphs>60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Simple Light</vt:lpstr>
      <vt:lpstr>1_Office Theme</vt:lpstr>
      <vt:lpstr>Funders Facing FAIR Data </vt:lpstr>
      <vt:lpstr>The Talk</vt:lpstr>
      <vt:lpstr>PowerPoint Presentation</vt:lpstr>
      <vt:lpstr>PowerPoint Presentation</vt:lpstr>
      <vt:lpstr>PowerPoint Presentation</vt:lpstr>
      <vt:lpstr>Open Data Policy and Principles</vt:lpstr>
      <vt:lpstr>PowerPoint Presentation</vt:lpstr>
      <vt:lpstr>Aligning and Operationalising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the Gap</dc:title>
  <cp:lastModifiedBy>Fiona Murphy</cp:lastModifiedBy>
  <cp:revision>83</cp:revision>
  <dcterms:modified xsi:type="dcterms:W3CDTF">2018-09-18T12:59:18Z</dcterms:modified>
</cp:coreProperties>
</file>