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0" r:id="rId3"/>
    <p:sldId id="291" r:id="rId4"/>
    <p:sldId id="292" r:id="rId5"/>
    <p:sldId id="293" r:id="rId6"/>
    <p:sldId id="294" r:id="rId7"/>
    <p:sldId id="295" r:id="rId8"/>
    <p:sldId id="271" r:id="rId9"/>
    <p:sldId id="257" r:id="rId10"/>
    <p:sldId id="287" r:id="rId11"/>
    <p:sldId id="288" r:id="rId12"/>
    <p:sldId id="259" r:id="rId13"/>
    <p:sldId id="278" r:id="rId14"/>
    <p:sldId id="272" r:id="rId15"/>
    <p:sldId id="277" r:id="rId16"/>
    <p:sldId id="289" r:id="rId17"/>
    <p:sldId id="282" r:id="rId18"/>
    <p:sldId id="273" r:id="rId19"/>
    <p:sldId id="283" r:id="rId20"/>
    <p:sldId id="281" r:id="rId21"/>
    <p:sldId id="290" r:id="rId22"/>
    <p:sldId id="276" r:id="rId23"/>
    <p:sldId id="274" r:id="rId24"/>
    <p:sldId id="275" r:id="rId25"/>
    <p:sldId id="279" r:id="rId26"/>
    <p:sldId id="285" r:id="rId2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413" autoAdjust="0"/>
    <p:restoredTop sz="79907" autoAdjust="0"/>
  </p:normalViewPr>
  <p:slideViewPr>
    <p:cSldViewPr>
      <p:cViewPr varScale="1">
        <p:scale>
          <a:sx n="73" d="100"/>
          <a:sy n="73" d="100"/>
        </p:scale>
        <p:origin x="200" y="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12172-1D24-4198-B4D8-DC5F74C5906D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37638-7B5C-4668-881C-0A94EF024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112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580B6-0C64-4C0F-933F-970228F32B47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FCDB6-D3F3-44F9-BA5C-1D53F479C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2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Speed up research</a:t>
            </a:r>
          </a:p>
          <a:p>
            <a:pPr>
              <a:buFont typeface="Arial" charset="0"/>
              <a:buChar char="•"/>
            </a:pPr>
            <a:r>
              <a:rPr lang="en-US" dirty="0"/>
              <a:t>Enhance quality of research, avoid duplication of studies</a:t>
            </a:r>
          </a:p>
          <a:p>
            <a:pPr>
              <a:buFont typeface="Arial" charset="0"/>
              <a:buChar char="•"/>
            </a:pPr>
            <a:r>
              <a:rPr lang="en-US" dirty="0"/>
              <a:t>Enhance accountability to public and safeguard returns on public investment in research</a:t>
            </a:r>
          </a:p>
          <a:p>
            <a:pPr>
              <a:buFont typeface="Arial" charset="0"/>
              <a:buChar char="•"/>
            </a:pPr>
            <a:r>
              <a:rPr lang="en-US" dirty="0"/>
              <a:t>Improve visibility of research teams</a:t>
            </a:r>
          </a:p>
          <a:p>
            <a:pPr>
              <a:buFont typeface="Arial" charset="0"/>
              <a:buChar char="•"/>
            </a:pPr>
            <a:r>
              <a:rPr lang="en-US" dirty="0"/>
              <a:t>Enhance local research and facilitate capacity-building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FCDB6-D3F3-44F9-BA5C-1D53F479C3C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02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daily life scientists need to balance the benefits and concerns to ensure</a:t>
            </a:r>
            <a:r>
              <a:rPr lang="en-GB" baseline="0" dirty="0"/>
              <a:t> that their data are maximally open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FCDB6-D3F3-44F9-BA5C-1D53F479C3C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20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FCDB6-D3F3-44F9-BA5C-1D53F479C3C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955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FCDB6-D3F3-44F9-BA5C-1D53F479C3C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35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B99F-3A3A-4717-8467-60EF5E4F2874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4F02CC-74EE-4E90-88C8-5521CF84C23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B99F-3A3A-4717-8467-60EF5E4F2874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02CC-74EE-4E90-88C8-5521CF84C23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B99F-3A3A-4717-8467-60EF5E4F2874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02CC-74EE-4E90-88C8-5521CF84C23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B99F-3A3A-4717-8467-60EF5E4F2874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02CC-74EE-4E90-88C8-5521CF84C23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B99F-3A3A-4717-8467-60EF5E4F2874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4F02CC-74EE-4E90-88C8-5521CF84C23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B99F-3A3A-4717-8467-60EF5E4F2874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02CC-74EE-4E90-88C8-5521CF84C23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B99F-3A3A-4717-8467-60EF5E4F2874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02CC-74EE-4E90-88C8-5521CF84C23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B99F-3A3A-4717-8467-60EF5E4F2874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02CC-74EE-4E90-88C8-5521CF84C23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B99F-3A3A-4717-8467-60EF5E4F2874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02CC-74EE-4E90-88C8-5521CF84C23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B99F-3A3A-4717-8467-60EF5E4F2874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02CC-74EE-4E90-88C8-5521CF84C23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B99F-3A3A-4717-8467-60EF5E4F2874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4F02CC-74EE-4E90-88C8-5521CF84C23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4BBB99F-3A3A-4717-8467-60EF5E4F2874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94F02CC-74EE-4E90-88C8-5521CF84C23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Hugh.Shanahan@rhul.a.c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596336" cy="1398240"/>
          </a:xfrm>
        </p:spPr>
        <p:txBody>
          <a:bodyPr/>
          <a:lstStyle/>
          <a:p>
            <a:pPr algn="ctr"/>
            <a:r>
              <a:rPr lang="en-GB" sz="6000" dirty="0"/>
              <a:t>OPEN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221088"/>
            <a:ext cx="6858000" cy="990600"/>
          </a:xfrm>
        </p:spPr>
        <p:txBody>
          <a:bodyPr>
            <a:normAutofit fontScale="92500"/>
          </a:bodyPr>
          <a:lstStyle/>
          <a:p>
            <a:pPr algn="ctr"/>
            <a:r>
              <a:rPr lang="en-GB" dirty="0"/>
              <a:t>Hugh Shanahan</a:t>
            </a:r>
          </a:p>
          <a:p>
            <a:pPr algn="ctr"/>
            <a:r>
              <a:rPr lang="en-GB" dirty="0"/>
              <a:t>Royal Holloway, University of LONDON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C9168-C2DC-B34C-8102-666785C270DD}"/>
              </a:ext>
            </a:extLst>
          </p:cNvPr>
          <p:cNvSpPr txBox="1"/>
          <p:nvPr/>
        </p:nvSpPr>
        <p:spPr>
          <a:xfrm>
            <a:off x="4184576" y="5794538"/>
            <a:ext cx="4557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Closely based on material from </a:t>
            </a:r>
          </a:p>
          <a:p>
            <a:r>
              <a:rPr lang="en-US" dirty="0"/>
              <a:t>Louise Bezuidenhout, University of Oxford</a:t>
            </a:r>
          </a:p>
        </p:txBody>
      </p:sp>
    </p:spTree>
    <p:extLst>
      <p:ext uri="{BB962C8B-B14F-4D97-AF65-F5344CB8AC3E}">
        <p14:creationId xmlns:p14="http://schemas.microsoft.com/office/powerpoint/2010/main" val="1264635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More holistic views on ethics</a:t>
            </a:r>
          </a:p>
        </p:txBody>
      </p:sp>
      <p:pic>
        <p:nvPicPr>
          <p:cNvPr id="2050" name="Picture 2" descr="Image result for research ethics committ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056784" cy="490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5940152" y="3284984"/>
            <a:ext cx="457200" cy="4572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4343400" y="6006719"/>
            <a:ext cx="457200" cy="4572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5938173" y="5085184"/>
            <a:ext cx="457200" cy="4572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2843808" y="5085184"/>
            <a:ext cx="457200" cy="4572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732240" y="3356992"/>
            <a:ext cx="5069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9229" y="308173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Is what I’m doing living up to these ideals?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732240" y="5157192"/>
            <a:ext cx="5069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08304" y="4737918"/>
            <a:ext cx="1413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Can I make things better?</a:t>
            </a:r>
          </a:p>
        </p:txBody>
      </p:sp>
    </p:spTree>
    <p:extLst>
      <p:ext uri="{BB962C8B-B14F-4D97-AF65-F5344CB8AC3E}">
        <p14:creationId xmlns:p14="http://schemas.microsoft.com/office/powerpoint/2010/main" val="34042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13716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Ethics and data 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What are the values underpinning data sciences?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How are these values translated into the regulations and expectations of conduct governing data sciences?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How should these values be translated into daily research practices – both in terms of working with data and building data infrastructures?</a:t>
            </a:r>
          </a:p>
        </p:txBody>
      </p:sp>
      <p:pic>
        <p:nvPicPr>
          <p:cNvPr id="3074" name="Picture 2" descr="Image result for data scien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31930"/>
            <a:ext cx="5112568" cy="325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alibri" panose="020F0502020204030204" pitchFamily="34" charset="0"/>
              </a:rPr>
              <a:t>1. Values underpinning data sciences: the Open science movement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7909487" cy="3604323"/>
          </a:xfrm>
        </p:spPr>
      </p:pic>
      <p:sp>
        <p:nvSpPr>
          <p:cNvPr id="3" name="TextBox 2"/>
          <p:cNvSpPr txBox="1"/>
          <p:nvPr/>
        </p:nvSpPr>
        <p:spPr>
          <a:xfrm>
            <a:off x="349932" y="3933056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Justice</a:t>
            </a:r>
          </a:p>
          <a:p>
            <a:pPr marL="285750" indent="-285750">
              <a:buFontTx/>
              <a:buChar char="-"/>
            </a:pPr>
            <a:r>
              <a:rPr lang="en-GB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Beneficence (increase benefits)</a:t>
            </a:r>
          </a:p>
          <a:p>
            <a:pPr marL="285750" indent="-285750">
              <a:buFontTx/>
              <a:buChar char="-"/>
            </a:pPr>
            <a:r>
              <a:rPr lang="en-GB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Non-maleficence (avoid harms)</a:t>
            </a:r>
          </a:p>
          <a:p>
            <a:pPr marL="285750" indent="-285750">
              <a:buFontTx/>
              <a:buChar char="-"/>
            </a:pPr>
            <a:r>
              <a:rPr lang="en-GB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Responsibility </a:t>
            </a:r>
          </a:p>
        </p:txBody>
      </p:sp>
    </p:spTree>
    <p:extLst>
      <p:ext uri="{BB962C8B-B14F-4D97-AF65-F5344CB8AC3E}">
        <p14:creationId xmlns:p14="http://schemas.microsoft.com/office/powerpoint/2010/main" val="194707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Open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00736"/>
          </a:xfrm>
        </p:spPr>
        <p:txBody>
          <a:bodyPr/>
          <a:lstStyle/>
          <a:p>
            <a:pPr marL="342900" indent="-342900" algn="just">
              <a:buFontTx/>
              <a:buChar char="-"/>
            </a:pPr>
            <a:r>
              <a:rPr lang="en-US" dirty="0">
                <a:latin typeface="Calibri" panose="020F0502020204030204" pitchFamily="34" charset="0"/>
              </a:rPr>
              <a:t>Data should be freely available to everyone to use and republish as  they wish, without restrictions from copyright, patents or other mechanisms of control</a:t>
            </a:r>
          </a:p>
          <a:p>
            <a:pPr marL="342900" indent="-342900" algn="just">
              <a:buFontTx/>
              <a:buChar char="-"/>
            </a:pPr>
            <a:r>
              <a:rPr lang="en-US" dirty="0">
                <a:latin typeface="Calibri" panose="020F0502020204030204" pitchFamily="34" charset="0"/>
              </a:rPr>
              <a:t>Open Data movement is broadly understood as including activities that:</a:t>
            </a:r>
          </a:p>
          <a:p>
            <a:pPr marL="800100" lvl="1" indent="-342900" algn="just">
              <a:buFontTx/>
              <a:buChar char="-"/>
            </a:pPr>
            <a:r>
              <a:rPr lang="en-US" dirty="0">
                <a:latin typeface="Calibri" panose="020F0502020204030204" pitchFamily="34" charset="0"/>
              </a:rPr>
              <a:t>facilitate data sharing</a:t>
            </a:r>
          </a:p>
          <a:p>
            <a:pPr marL="800100" lvl="1" indent="-342900" algn="just">
              <a:buFontTx/>
              <a:buChar char="-"/>
            </a:pPr>
            <a:r>
              <a:rPr lang="en-US" dirty="0">
                <a:latin typeface="Calibri" panose="020F0502020204030204" pitchFamily="34" charset="0"/>
              </a:rPr>
              <a:t>improve awareness of sharing</a:t>
            </a:r>
          </a:p>
          <a:p>
            <a:pPr marL="800100" lvl="1" indent="-342900" algn="just">
              <a:buFontTx/>
              <a:buChar char="-"/>
            </a:pPr>
            <a:r>
              <a:rPr lang="en-US" dirty="0">
                <a:latin typeface="Calibri" panose="020F0502020204030204" pitchFamily="34" charset="0"/>
              </a:rPr>
              <a:t>create linkages between datasets</a:t>
            </a:r>
          </a:p>
          <a:p>
            <a:pPr marL="800100" lvl="1" indent="-342900" algn="just">
              <a:buFontTx/>
              <a:buChar char="-"/>
            </a:pPr>
            <a:r>
              <a:rPr lang="en-US" dirty="0">
                <a:latin typeface="Calibri" panose="020F0502020204030204" pitchFamily="34" charset="0"/>
              </a:rPr>
              <a:t>advocate for removal of financial barriers</a:t>
            </a:r>
          </a:p>
          <a:p>
            <a:pPr marL="800100" lvl="1" indent="-342900" algn="just">
              <a:buFontTx/>
              <a:buChar char="-"/>
            </a:pPr>
            <a:endParaRPr lang="en-US" i="1" dirty="0">
              <a:latin typeface="Calibri" panose="020F0502020204030204" pitchFamily="34" charset="0"/>
            </a:endParaRPr>
          </a:p>
          <a:p>
            <a:pPr marL="800100" lvl="1" indent="-342900" algn="just">
              <a:buFontTx/>
              <a:buChar char="-"/>
            </a:pPr>
            <a:r>
              <a:rPr lang="en-US" i="1" dirty="0">
                <a:latin typeface="Calibri" panose="020F0502020204030204" pitchFamily="34" charset="0"/>
              </a:rPr>
              <a:t>Include sharing data, re-using data and building/curating data infrastructures</a:t>
            </a:r>
          </a:p>
          <a:p>
            <a:pPr algn="just"/>
            <a:endParaRPr lang="en-US" b="0" dirty="0">
              <a:latin typeface="Calibri" panose="020F0502020204030204" pitchFamily="34" charset="0"/>
            </a:endParaRPr>
          </a:p>
          <a:p>
            <a:endParaRPr lang="en-US" b="0" dirty="0">
              <a:latin typeface="Calibri" panose="020F0502020204030204" pitchFamily="34" charset="0"/>
            </a:endParaRPr>
          </a:p>
          <a:p>
            <a:endParaRPr lang="en-GB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557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Open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418640"/>
              </p:ext>
            </p:extLst>
          </p:nvPr>
        </p:nvGraphicFramePr>
        <p:xfrm>
          <a:off x="539552" y="1700808"/>
          <a:ext cx="7776864" cy="471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7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Benefits</a:t>
                      </a: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Concerns</a:t>
                      </a: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48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Increase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re-use of data – improve returns on public investment and </a:t>
                      </a:r>
                      <a:r>
                        <a:rPr lang="en-US" sz="2000" dirty="0">
                          <a:latin typeface="Calibri" panose="020F0502020204030204" pitchFamily="34" charset="0"/>
                        </a:rPr>
                        <a:t>decrease replicate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research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Relating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to human data: confidentiality, privacy, ownership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484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Improve visibility of research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and researchers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Relating to authors: credit, purposes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of re-use, limits of informed consent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835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Provide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research resources for scientists who might not otherwise have access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Motivations to share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and rewards for sharing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484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Maximize use of data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contributed by research subjects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Sharing in ways that do not unintentionally cause marginalization</a:t>
                      </a: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838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2. International endorsements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8" y="1700808"/>
            <a:ext cx="83439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75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Regulations, codes and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Funding agencies</a:t>
            </a:r>
          </a:p>
          <a:p>
            <a:pPr lvl="1"/>
            <a:r>
              <a:rPr lang="en-US" dirty="0"/>
              <a:t>National funding agencies – RCUK (UK), NRF (RSA)</a:t>
            </a:r>
          </a:p>
          <a:p>
            <a:pPr lvl="1"/>
            <a:r>
              <a:rPr lang="en-US" dirty="0"/>
              <a:t>Private funding agencies – </a:t>
            </a:r>
            <a:r>
              <a:rPr lang="en-US" dirty="0" err="1"/>
              <a:t>Wellcome</a:t>
            </a:r>
            <a:r>
              <a:rPr lang="en-US" dirty="0"/>
              <a:t> Trust</a:t>
            </a:r>
          </a:p>
          <a:p>
            <a:pPr marL="342900" indent="-342900">
              <a:buFontTx/>
              <a:buChar char="-"/>
            </a:pPr>
            <a:r>
              <a:rPr lang="en-US" dirty="0"/>
              <a:t>Journals</a:t>
            </a:r>
          </a:p>
          <a:p>
            <a:pPr marL="342900" indent="-342900">
              <a:buFontTx/>
              <a:buChar char="-"/>
            </a:pPr>
            <a:r>
              <a:rPr lang="en-US" dirty="0"/>
              <a:t>Institutions – repositories</a:t>
            </a:r>
          </a:p>
          <a:p>
            <a:pPr marL="342900" indent="-342900">
              <a:buFontTx/>
              <a:buChar char="-"/>
            </a:pPr>
            <a:r>
              <a:rPr lang="en-US" dirty="0"/>
              <a:t>MOUs in collaboration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Most data requirements are advisory and cover the </a:t>
            </a:r>
            <a:r>
              <a:rPr lang="en-US" i="1" dirty="0"/>
              <a:t>contribution</a:t>
            </a:r>
            <a:r>
              <a:rPr lang="en-US" dirty="0"/>
              <a:t> </a:t>
            </a:r>
            <a:r>
              <a:rPr lang="en-US" i="1" dirty="0"/>
              <a:t>(and reuse) </a:t>
            </a:r>
            <a:r>
              <a:rPr lang="en-US" dirty="0"/>
              <a:t>of data.  </a:t>
            </a:r>
          </a:p>
          <a:p>
            <a:pPr marL="342900" indent="-342900">
              <a:buFontTx/>
              <a:buChar char="-"/>
            </a:pPr>
            <a:r>
              <a:rPr lang="en-US" dirty="0"/>
              <a:t>Less said about the design of data infrastructures</a:t>
            </a:r>
          </a:p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4133" y="2967335"/>
            <a:ext cx="5255734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No one size fits all</a:t>
            </a:r>
          </a:p>
        </p:txBody>
      </p:sp>
    </p:spTree>
    <p:extLst>
      <p:ext uri="{BB962C8B-B14F-4D97-AF65-F5344CB8AC3E}">
        <p14:creationId xmlns:p14="http://schemas.microsoft.com/office/powerpoint/2010/main" val="135026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3. Openness in daily research practices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54" y="1628800"/>
            <a:ext cx="53721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7" y="2492896"/>
            <a:ext cx="190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Motivations of individual researcher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2492896"/>
            <a:ext cx="1426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Support from environment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5" y="494116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Characteristics of the data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4283968" y="3573016"/>
            <a:ext cx="601215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187624" y="1628800"/>
            <a:ext cx="7128792" cy="502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511114" y="6165304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Values and policy</a:t>
            </a:r>
          </a:p>
        </p:txBody>
      </p:sp>
    </p:spTree>
    <p:extLst>
      <p:ext uri="{BB962C8B-B14F-4D97-AF65-F5344CB8AC3E}">
        <p14:creationId xmlns:p14="http://schemas.microsoft.com/office/powerpoint/2010/main" val="2797337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1371600"/>
          </a:xfrm>
        </p:spPr>
        <p:txBody>
          <a:bodyPr>
            <a:normAutofit/>
          </a:bodyPr>
          <a:lstStyle/>
          <a:p>
            <a:r>
              <a:rPr lang="en-GB" b="1" dirty="0">
                <a:latin typeface="Calibri" panose="020F0502020204030204" pitchFamily="34" charset="0"/>
              </a:rPr>
              <a:t>3.1 Individual motivations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5" t="21946" r="18171" b="55656"/>
          <a:stretch/>
        </p:blipFill>
        <p:spPr bwMode="auto">
          <a:xfrm>
            <a:off x="827584" y="1916832"/>
            <a:ext cx="6912768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66587" y="5013176"/>
            <a:ext cx="1234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Wiley 2014</a:t>
            </a:r>
          </a:p>
        </p:txBody>
      </p:sp>
    </p:spTree>
    <p:extLst>
      <p:ext uri="{BB962C8B-B14F-4D97-AF65-F5344CB8AC3E}">
        <p14:creationId xmlns:p14="http://schemas.microsoft.com/office/powerpoint/2010/main" val="4282975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Individual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Engaging with the Open Data paradigm involves addressing and overcoming some common challenges:</a:t>
            </a:r>
          </a:p>
          <a:p>
            <a:pPr lvl="3"/>
            <a:r>
              <a:rPr lang="en-GB" dirty="0"/>
              <a:t>Fears of “being scooped”</a:t>
            </a:r>
            <a:endParaRPr lang="en-GB" sz="1600" dirty="0"/>
          </a:p>
          <a:p>
            <a:pPr lvl="3"/>
            <a:r>
              <a:rPr lang="en-GB" dirty="0"/>
              <a:t>Lack of credit for sharing</a:t>
            </a:r>
            <a:endParaRPr lang="en-GB" sz="1600" dirty="0"/>
          </a:p>
          <a:p>
            <a:pPr lvl="3"/>
            <a:r>
              <a:rPr lang="en-GB" dirty="0"/>
              <a:t>Lack of tangible rewards such as promotion</a:t>
            </a:r>
            <a:endParaRPr lang="en-GB" sz="1600" dirty="0"/>
          </a:p>
          <a:p>
            <a:pPr lvl="3"/>
            <a:r>
              <a:rPr lang="en-GB" dirty="0"/>
              <a:t>Lack of time and resources to share</a:t>
            </a:r>
            <a:endParaRPr lang="en-GB" sz="1600" dirty="0"/>
          </a:p>
          <a:p>
            <a:pPr lvl="3"/>
            <a:r>
              <a:rPr lang="en-GB" dirty="0"/>
              <a:t>Lack of expertise and mentors</a:t>
            </a:r>
          </a:p>
          <a:p>
            <a:pPr marL="342900" indent="-342900">
              <a:buFontTx/>
              <a:buChar char="-"/>
            </a:pPr>
            <a:r>
              <a:rPr lang="en-GB" dirty="0">
                <a:latin typeface="Calibri" charset="0"/>
                <a:ea typeface="Calibri" charset="0"/>
                <a:cs typeface="Calibri" charset="0"/>
              </a:rPr>
              <a:t>Establishing cultures of sharing is a mediated process in which these challenges are discussed and solutions agreed on</a:t>
            </a:r>
          </a:p>
          <a:p>
            <a:pPr marL="342900" indent="-342900">
              <a:buFontTx/>
              <a:buChar char="-"/>
            </a:pPr>
            <a:r>
              <a:rPr lang="en-GB" dirty="0">
                <a:latin typeface="Calibri" charset="0"/>
                <a:ea typeface="Calibri" charset="0"/>
                <a:cs typeface="Calibri" charset="0"/>
              </a:rPr>
              <a:t>If individual benefits do not outweigh harms, Open Data will continue to only be an ideal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pPr marL="1485900" lvl="2" indent="-342900">
              <a:buFontTx/>
              <a:buChar char="-"/>
            </a:pPr>
            <a:endParaRPr lang="en-GB" sz="2000" i="1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34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Lecture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Short lecture</a:t>
            </a:r>
            <a:r>
              <a:rPr lang="en-GB" b="0" dirty="0">
                <a:latin typeface="Calibri" panose="020F0502020204030204" pitchFamily="34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Interdisciplinarity and the Reproducibility Crisis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What are the values underpinning data sciences?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How are these values translated into the regulations and expectations of conduct governing data sciences?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How should these values be translated into daily research practices – both in terms of working with data and building data infrastructures?</a:t>
            </a:r>
          </a:p>
          <a:p>
            <a:pPr marL="457200" indent="-457200"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Breakaway 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3492877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931224" cy="13716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3.2 (truly) open environments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01" y="1340768"/>
            <a:ext cx="5363998" cy="5378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1692097"/>
            <a:ext cx="1404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Physical (lab)</a:t>
            </a:r>
          </a:p>
          <a:p>
            <a:r>
              <a:rPr lang="en-GB" dirty="0">
                <a:latin typeface="Calibri" panose="020F0502020204030204" pitchFamily="34" charset="0"/>
              </a:rPr>
              <a:t>environment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0298" y="3284984"/>
            <a:ext cx="848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latin typeface="Calibri" panose="020F0502020204030204" pitchFamily="34" charset="0"/>
              </a:rPr>
              <a:t>Work</a:t>
            </a:r>
          </a:p>
          <a:p>
            <a:pPr algn="r"/>
            <a:r>
              <a:rPr lang="en-GB" dirty="0">
                <a:latin typeface="Calibri" panose="020F0502020204030204" pitchFamily="34" charset="0"/>
              </a:rPr>
              <a:t>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7336" y="5949280"/>
            <a:ext cx="1418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Bureaucratic 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enviro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8740" y="5445224"/>
            <a:ext cx="1391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Online </a:t>
            </a:r>
          </a:p>
          <a:p>
            <a:r>
              <a:rPr lang="en-GB" dirty="0">
                <a:latin typeface="Calibri" panose="020F0502020204030204" pitchFamily="34" charset="0"/>
              </a:rPr>
              <a:t>environment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720" y="2996952"/>
            <a:ext cx="973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Cultural </a:t>
            </a:r>
          </a:p>
          <a:p>
            <a:r>
              <a:rPr lang="en-GB" dirty="0">
                <a:latin typeface="Calibri" panose="020F0502020204030204" pitchFamily="34" charset="0"/>
              </a:rPr>
              <a:t>enviro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6622" y="3573016"/>
            <a:ext cx="14776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Open and </a:t>
            </a:r>
          </a:p>
          <a:p>
            <a:pPr algn="ctr"/>
            <a:r>
              <a:rPr lang="en-GB" b="1" dirty="0">
                <a:latin typeface="Calibri" panose="020F0502020204030204" pitchFamily="34" charset="0"/>
              </a:rPr>
              <a:t>international </a:t>
            </a:r>
          </a:p>
          <a:p>
            <a:pPr algn="ctr"/>
            <a:r>
              <a:rPr lang="en-GB" b="1" dirty="0">
                <a:latin typeface="Calibri" panose="020F0502020204030204" pitchFamily="34" charset="0"/>
              </a:rPr>
              <a:t>data sharing</a:t>
            </a:r>
          </a:p>
          <a:p>
            <a:pPr algn="ctr"/>
            <a:r>
              <a:rPr lang="en-GB" b="1" dirty="0">
                <a:latin typeface="Calibri" panose="020F0502020204030204" pitchFamily="34" charset="0"/>
              </a:rPr>
              <a:t>practices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6176" y="1412776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>
                <a:latin typeface="Calibri" panose="020F0502020204030204" pitchFamily="34" charset="0"/>
              </a:rPr>
              <a:t>Provision of equipment to enable data creation and dissemination</a:t>
            </a:r>
          </a:p>
          <a:p>
            <a:pPr marL="285750" indent="-285750">
              <a:buFontTx/>
              <a:buChar char="-"/>
            </a:pPr>
            <a:r>
              <a:rPr lang="en-GB" sz="1600" i="1" dirty="0">
                <a:latin typeface="Calibri" panose="020F0502020204030204" pitchFamily="34" charset="0"/>
              </a:rPr>
              <a:t>Slowing down, blocking, dissuading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82114" y="1984484"/>
            <a:ext cx="6740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64288" y="2852936"/>
            <a:ext cx="18900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>
                <a:latin typeface="Calibri" panose="020F0502020204030204" pitchFamily="34" charset="0"/>
              </a:rPr>
              <a:t>Encourage and train good data practices in daily work</a:t>
            </a:r>
          </a:p>
          <a:p>
            <a:pPr marL="285750" indent="-285750">
              <a:buFontTx/>
              <a:buChar char="-"/>
            </a:pPr>
            <a:r>
              <a:rPr lang="en-GB" sz="1600" i="1" dirty="0">
                <a:latin typeface="Calibri" panose="020F0502020204030204" pitchFamily="34" charset="0"/>
              </a:rPr>
              <a:t>Absence of mentors, cultures of secrecy and competition, no evidence of utility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778258" y="4509120"/>
            <a:ext cx="6740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16216" y="5733256"/>
            <a:ext cx="2538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</a:rPr>
              <a:t>- Provide legal environment protecting and facilitating data sharing</a:t>
            </a:r>
          </a:p>
          <a:p>
            <a:r>
              <a:rPr lang="en-GB" sz="1600" dirty="0">
                <a:latin typeface="Calibri" panose="020F0502020204030204" pitchFamily="34" charset="0"/>
              </a:rPr>
              <a:t>- </a:t>
            </a:r>
            <a:r>
              <a:rPr lang="en-GB" sz="1600" i="1" dirty="0">
                <a:latin typeface="Calibri" panose="020F0502020204030204" pitchFamily="34" charset="0"/>
              </a:rPr>
              <a:t>Scooping, ownership, IP</a:t>
            </a:r>
            <a:endParaRPr lang="en-GB" sz="1600" dirty="0">
              <a:latin typeface="Calibri" panose="020F050202020403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104196" y="6256097"/>
            <a:ext cx="4120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36512" y="4437112"/>
            <a:ext cx="2108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>
                <a:latin typeface="Calibri" panose="020F0502020204030204" pitchFamily="34" charset="0"/>
              </a:rPr>
              <a:t>Design enables the maximum number of individuals to contribute, access and re-use data</a:t>
            </a:r>
          </a:p>
          <a:p>
            <a:pPr marL="285750" indent="-285750">
              <a:buFontTx/>
              <a:buChar char="-"/>
            </a:pPr>
            <a:r>
              <a:rPr lang="en-GB" sz="1600" i="1" dirty="0">
                <a:latin typeface="Calibri" panose="020F0502020204030204" pitchFamily="34" charset="0"/>
              </a:rPr>
              <a:t>Platforms are exclusionary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702481" y="5229200"/>
            <a:ext cx="6949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36512" y="1772816"/>
            <a:ext cx="1782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>
                <a:latin typeface="Calibri" panose="020F0502020204030204" pitchFamily="34" charset="0"/>
              </a:rPr>
              <a:t>Broader culture drives attitudes to data</a:t>
            </a:r>
          </a:p>
          <a:p>
            <a:pPr marL="285750" indent="-285750">
              <a:buFontTx/>
              <a:buChar char="-"/>
            </a:pPr>
            <a:r>
              <a:rPr lang="en-GB" sz="1600" i="1" dirty="0">
                <a:latin typeface="Calibri" panose="020F0502020204030204" pitchFamily="34" charset="0"/>
              </a:rPr>
              <a:t>Failure to understand taboo, preferences and possible harms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470309" y="2920733"/>
            <a:ext cx="5814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05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3.3 Data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5969000" cy="4381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244132" y="2996952"/>
            <a:ext cx="2984500" cy="1038622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64288" y="2396787"/>
            <a:ext cx="1919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metadata, 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useable formats, 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sites of sharing </a:t>
            </a: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ethics compliance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46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13716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The pivotal role of data scientists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Data scientists play a crucial role in Open Data, as they not only work with data but also build, monitor and facilitate the structures that enable openness</a:t>
            </a:r>
          </a:p>
          <a:p>
            <a:pPr marL="342900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In all aspects, they must consider how best to advance the ideals of Open Data – justice, beneficence, non-maleficence, responsibility</a:t>
            </a:r>
          </a:p>
          <a:p>
            <a:pPr marL="342900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This must transcend their multiple roles:</a:t>
            </a:r>
          </a:p>
          <a:p>
            <a:pPr marL="800100" lvl="1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Training others to work with data</a:t>
            </a:r>
          </a:p>
          <a:p>
            <a:pPr marL="800100" lvl="1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Building data infrastructures</a:t>
            </a:r>
          </a:p>
          <a:p>
            <a:pPr marL="800100" lvl="1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Contributing data</a:t>
            </a:r>
          </a:p>
          <a:p>
            <a:pPr marL="800100" lvl="1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Using data</a:t>
            </a:r>
          </a:p>
          <a:p>
            <a:pPr marL="800100" lvl="1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Communicating data to public </a:t>
            </a:r>
          </a:p>
        </p:txBody>
      </p:sp>
    </p:spTree>
    <p:extLst>
      <p:ext uri="{BB962C8B-B14F-4D97-AF65-F5344CB8AC3E}">
        <p14:creationId xmlns:p14="http://schemas.microsoft.com/office/powerpoint/2010/main" val="643521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851104" cy="13716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Examples of issues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105400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When building data infrastructures:</a:t>
            </a:r>
          </a:p>
          <a:p>
            <a:pPr marL="800100" lvl="1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Cultural norms</a:t>
            </a:r>
          </a:p>
          <a:p>
            <a:pPr marL="1485900" lvl="2" indent="-342900">
              <a:buFontTx/>
              <a:buChar char="-"/>
            </a:pPr>
            <a:r>
              <a:rPr lang="en-GB" i="1" dirty="0">
                <a:latin typeface="Calibri" panose="020F0502020204030204" pitchFamily="34" charset="0"/>
              </a:rPr>
              <a:t>Are there implicit cultural biases or traditions embedded in the design/decision-making processes?</a:t>
            </a:r>
          </a:p>
          <a:p>
            <a:pPr marL="800100" lvl="1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Access in low-bandwidth environments</a:t>
            </a:r>
          </a:p>
          <a:p>
            <a:pPr marL="1485900" lvl="2" indent="-342900">
              <a:buFontTx/>
              <a:buChar char="-"/>
            </a:pPr>
            <a:r>
              <a:rPr lang="en-GB" i="1" dirty="0">
                <a:latin typeface="Calibri" panose="020F0502020204030204" pitchFamily="34" charset="0"/>
              </a:rPr>
              <a:t>Do design choices exclude those with slower connections or less data?</a:t>
            </a:r>
          </a:p>
          <a:p>
            <a:pPr marL="342900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When contributing data:</a:t>
            </a:r>
          </a:p>
          <a:p>
            <a:pPr marL="800100" lvl="1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Access requirements – security vs exclusion</a:t>
            </a:r>
          </a:p>
          <a:p>
            <a:pPr marL="1485900" lvl="2" indent="-342900">
              <a:buFontTx/>
              <a:buChar char="-"/>
            </a:pPr>
            <a:r>
              <a:rPr lang="en-GB" i="1" dirty="0">
                <a:latin typeface="Calibri" panose="020F0502020204030204" pitchFamily="34" charset="0"/>
              </a:rPr>
              <a:t>Are sign-up requirements excluding individuals in certain regions?</a:t>
            </a:r>
          </a:p>
          <a:p>
            <a:pPr marL="800100" lvl="1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Metadata</a:t>
            </a:r>
          </a:p>
          <a:p>
            <a:pPr marL="1485900" lvl="2" indent="-342900">
              <a:buFontTx/>
              <a:buChar char="-"/>
            </a:pPr>
            <a:r>
              <a:rPr lang="en-GB" i="1" dirty="0">
                <a:latin typeface="Calibri" panose="020F0502020204030204" pitchFamily="34" charset="0"/>
              </a:rPr>
              <a:t>What metadata are expected to be associated with the data?  Are there problems associated with this?</a:t>
            </a:r>
          </a:p>
          <a:p>
            <a:pPr marL="1485900" lvl="2" indent="-342900">
              <a:buFontTx/>
              <a:buChar char="-"/>
            </a:pPr>
            <a:endParaRPr lang="en-GB" i="1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32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13716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Examples of issues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1676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Tx/>
              <a:buChar char="-"/>
            </a:pPr>
            <a:r>
              <a:rPr lang="en-GB" sz="2200" dirty="0">
                <a:latin typeface="Calibri" panose="020F0502020204030204" pitchFamily="34" charset="0"/>
              </a:rPr>
              <a:t>When contributing data:</a:t>
            </a:r>
          </a:p>
          <a:p>
            <a:pPr marL="800100" lvl="1" indent="-342900">
              <a:buFontTx/>
              <a:buChar char="-"/>
            </a:pPr>
            <a:r>
              <a:rPr lang="en-GB" sz="2200" dirty="0">
                <a:latin typeface="Calibri" panose="020F0502020204030204" pitchFamily="34" charset="0"/>
              </a:rPr>
              <a:t>Saving/discarding data	</a:t>
            </a:r>
          </a:p>
          <a:p>
            <a:pPr marL="1485900" lvl="2" indent="-342900">
              <a:buFontTx/>
              <a:buChar char="-"/>
            </a:pPr>
            <a:r>
              <a:rPr lang="en-GB" sz="2200" i="1" dirty="0">
                <a:latin typeface="Calibri" panose="020F0502020204030204" pitchFamily="34" charset="0"/>
              </a:rPr>
              <a:t>How and when are decisions made about what data are deemed valuable and worth saving?  When not?</a:t>
            </a:r>
          </a:p>
          <a:p>
            <a:pPr marL="800100" lvl="1" indent="-342900">
              <a:buFontTx/>
              <a:buChar char="-"/>
            </a:pPr>
            <a:r>
              <a:rPr lang="en-GB" sz="2200" dirty="0">
                <a:latin typeface="Calibri" panose="020F0502020204030204" pitchFamily="34" charset="0"/>
              </a:rPr>
              <a:t>Sorting data</a:t>
            </a:r>
          </a:p>
          <a:p>
            <a:pPr marL="1485900" lvl="2" indent="-342900">
              <a:buFontTx/>
              <a:buChar char="-"/>
            </a:pPr>
            <a:r>
              <a:rPr lang="en-GB" sz="2200" i="1" dirty="0">
                <a:latin typeface="Calibri" panose="020F0502020204030204" pitchFamily="34" charset="0"/>
              </a:rPr>
              <a:t>How are decisions about how to sort and prioritise data?</a:t>
            </a:r>
          </a:p>
          <a:p>
            <a:pPr marL="800100" lvl="1" indent="-342900">
              <a:buFontTx/>
              <a:buChar char="-"/>
            </a:pPr>
            <a:r>
              <a:rPr lang="en-GB" sz="2200" dirty="0">
                <a:latin typeface="Calibri" panose="020F0502020204030204" pitchFamily="34" charset="0"/>
              </a:rPr>
              <a:t>Ethics commitments</a:t>
            </a:r>
          </a:p>
          <a:p>
            <a:pPr marL="1485900" lvl="2" indent="-342900">
              <a:buFontTx/>
              <a:buChar char="-"/>
            </a:pPr>
            <a:r>
              <a:rPr lang="en-GB" sz="2200" dirty="0">
                <a:latin typeface="Calibri" panose="020F0502020204030204" pitchFamily="34" charset="0"/>
              </a:rPr>
              <a:t>Were any commitments made when generating the data?</a:t>
            </a:r>
          </a:p>
          <a:p>
            <a:pPr marL="342900" indent="-342900">
              <a:buFontTx/>
              <a:buChar char="-"/>
            </a:pPr>
            <a:r>
              <a:rPr lang="en-GB" sz="2200" dirty="0">
                <a:latin typeface="Calibri" panose="020F0502020204030204" pitchFamily="34" charset="0"/>
              </a:rPr>
              <a:t>When teaching other scientists data skills:</a:t>
            </a:r>
          </a:p>
          <a:p>
            <a:pPr marL="800100" lvl="1" indent="-342900">
              <a:buFontTx/>
              <a:buChar char="-"/>
            </a:pPr>
            <a:r>
              <a:rPr lang="en-GB" sz="2200" dirty="0">
                <a:latin typeface="Calibri" panose="020F0502020204030204" pitchFamily="34" charset="0"/>
              </a:rPr>
              <a:t>Languages used in designing the structures</a:t>
            </a:r>
          </a:p>
          <a:p>
            <a:pPr marL="1485900" lvl="2" indent="-342900">
              <a:buFontTx/>
              <a:buChar char="-"/>
            </a:pPr>
            <a:r>
              <a:rPr lang="en-GB" sz="2200" i="1" dirty="0">
                <a:latin typeface="Calibri" panose="020F0502020204030204" pitchFamily="34" charset="0"/>
              </a:rPr>
              <a:t>Does the choice exclude some groups of potential users?</a:t>
            </a:r>
          </a:p>
          <a:p>
            <a:pPr marL="342900" indent="-342900">
              <a:buFontTx/>
              <a:buChar char="-"/>
            </a:pPr>
            <a:r>
              <a:rPr lang="en-GB" sz="2200" dirty="0">
                <a:latin typeface="Calibri" panose="020F0502020204030204" pitchFamily="34" charset="0"/>
              </a:rPr>
              <a:t>When communicating data to the public:</a:t>
            </a:r>
          </a:p>
          <a:p>
            <a:pPr marL="800100" lvl="1" indent="-342900">
              <a:buFontTx/>
              <a:buChar char="-"/>
            </a:pPr>
            <a:r>
              <a:rPr lang="en-GB" sz="2200" dirty="0">
                <a:latin typeface="Calibri" panose="020F0502020204030204" pitchFamily="34" charset="0"/>
              </a:rPr>
              <a:t>Safeguards and addressing multicultural concerns</a:t>
            </a:r>
          </a:p>
          <a:p>
            <a:pPr marL="1485900" lvl="2" indent="-342900">
              <a:buFontTx/>
              <a:buChar char="-"/>
            </a:pPr>
            <a:r>
              <a:rPr lang="en-GB" sz="2200" i="1" dirty="0">
                <a:latin typeface="Calibri" panose="020F0502020204030204" pitchFamily="34" charset="0"/>
              </a:rPr>
              <a:t>Are the concerns of different users adequately represented in mitigating provisions?</a:t>
            </a:r>
            <a:r>
              <a:rPr lang="en-GB" sz="2200" dirty="0">
                <a:latin typeface="Calibri" panose="020F0502020204030204" pitchFamily="34" charset="0"/>
              </a:rPr>
              <a:t> </a:t>
            </a:r>
          </a:p>
          <a:p>
            <a:pPr marL="800100" lvl="1" indent="-342900">
              <a:buFontTx/>
              <a:buChar char="-"/>
            </a:pP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31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Group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16760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Calibri" panose="020F0502020204030204" pitchFamily="34" charset="0"/>
              </a:rPr>
              <a:t>Divide into 3 groups.  Each group will be assigned one of the following roles:</a:t>
            </a:r>
          </a:p>
          <a:p>
            <a:pPr marL="800100" lvl="1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Training others to work with data</a:t>
            </a:r>
          </a:p>
          <a:p>
            <a:pPr marL="800100" lvl="1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Contributing data</a:t>
            </a:r>
          </a:p>
          <a:p>
            <a:pPr marL="800100" lvl="1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Using data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In your groups discuss:</a:t>
            </a:r>
          </a:p>
          <a:p>
            <a:r>
              <a:rPr lang="en-GB" dirty="0">
                <a:latin typeface="Calibri" panose="020F0502020204030204" pitchFamily="34" charset="0"/>
              </a:rPr>
              <a:t>	1) some challenges that you could experience in forwarding 	openness in research</a:t>
            </a:r>
          </a:p>
          <a:p>
            <a:r>
              <a:rPr lang="en-GB" dirty="0">
                <a:latin typeface="Calibri" panose="020F0502020204030204" pitchFamily="34" charset="0"/>
              </a:rPr>
              <a:t>	2) some ways that you could overcome these challenges.  </a:t>
            </a:r>
          </a:p>
          <a:p>
            <a:r>
              <a:rPr lang="en-GB" i="1" dirty="0">
                <a:latin typeface="Calibri" panose="020F0502020204030204" pitchFamily="34" charset="0"/>
              </a:rPr>
              <a:t>Think about your local research contexts and give concrete examples.</a:t>
            </a:r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i="1" dirty="0">
                <a:solidFill>
                  <a:schemeClr val="tx2"/>
                </a:solidFill>
                <a:latin typeface="Calibri" panose="020F0502020204030204" pitchFamily="34" charset="0"/>
              </a:rPr>
              <a:t>20 minutes and 15 minutes group feedback</a:t>
            </a:r>
          </a:p>
        </p:txBody>
      </p:sp>
    </p:spTree>
    <p:extLst>
      <p:ext uri="{BB962C8B-B14F-4D97-AF65-F5344CB8AC3E}">
        <p14:creationId xmlns:p14="http://schemas.microsoft.com/office/powerpoint/2010/main" val="442771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67128" cy="137160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Thanks for your attention!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en-GB" dirty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Any questions please email to </a:t>
            </a:r>
            <a:r>
              <a:rPr lang="en-GB" dirty="0">
                <a:latin typeface="Calibri" panose="020F0502020204030204" pitchFamily="34" charset="0"/>
                <a:hlinkClick r:id="rId2"/>
              </a:rPr>
              <a:t>Hugh.Shanahan@rhul.ac.uk</a:t>
            </a:r>
            <a:r>
              <a:rPr lang="en-GB" dirty="0">
                <a:latin typeface="Calibri" panose="020F0502020204030204" pitchFamily="34" charset="0"/>
              </a:rPr>
              <a:t> or tweet me on @</a:t>
            </a:r>
            <a:r>
              <a:rPr lang="en-GB" dirty="0" err="1">
                <a:latin typeface="Calibri" panose="020F0502020204030204" pitchFamily="34" charset="0"/>
              </a:rPr>
              <a:t>HughShanahan</a:t>
            </a:r>
            <a:r>
              <a:rPr lang="en-GB" dirty="0">
                <a:latin typeface="Calibri" panose="020F0502020204030204" pitchFamily="34" charset="0"/>
              </a:rPr>
              <a:t> or chat to me in the coffee breaks </a:t>
            </a:r>
            <a:r>
              <a:rPr lang="en-GB" dirty="0"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0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FE796-4B3A-E141-B16C-D1F9CB31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InterDisciplinarity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F8F7D-A239-A747-88E4-53E78CDEE56A}"/>
              </a:ext>
            </a:extLst>
          </p:cNvPr>
          <p:cNvSpPr txBox="1"/>
          <p:nvPr/>
        </p:nvSpPr>
        <p:spPr>
          <a:xfrm>
            <a:off x="429135" y="1844824"/>
            <a:ext cx="777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Societal needs are driving Scientific research to be more inter-disciplinary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8AC488-9E6B-8546-A38B-E6DFDA4C60BE}"/>
              </a:ext>
            </a:extLst>
          </p:cNvPr>
          <p:cNvSpPr txBox="1"/>
          <p:nvPr/>
        </p:nvSpPr>
        <p:spPr>
          <a:xfrm>
            <a:off x="776128" y="232672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Climate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22951-3213-F943-AC2C-EAEF4D20F79A}"/>
              </a:ext>
            </a:extLst>
          </p:cNvPr>
          <p:cNvSpPr txBox="1"/>
          <p:nvPr/>
        </p:nvSpPr>
        <p:spPr>
          <a:xfrm>
            <a:off x="776128" y="281661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Food security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1AC58-D533-6D49-86BE-4C2FDBDC7EC9}"/>
              </a:ext>
            </a:extLst>
          </p:cNvPr>
          <p:cNvSpPr txBox="1"/>
          <p:nvPr/>
        </p:nvSpPr>
        <p:spPr>
          <a:xfrm>
            <a:off x="1177520" y="31736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AF040F-36EB-7041-A289-518B070766E7}"/>
              </a:ext>
            </a:extLst>
          </p:cNvPr>
          <p:cNvSpPr txBox="1"/>
          <p:nvPr/>
        </p:nvSpPr>
        <p:spPr>
          <a:xfrm>
            <a:off x="776128" y="3773501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Pulling together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568A39-D633-6B45-B559-4968BF588E5D}"/>
              </a:ext>
            </a:extLst>
          </p:cNvPr>
          <p:cNvSpPr txBox="1"/>
          <p:nvPr/>
        </p:nvSpPr>
        <p:spPr>
          <a:xfrm>
            <a:off x="1177520" y="4324145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Sciences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53545-A343-B140-A313-1358944AB87F}"/>
              </a:ext>
            </a:extLst>
          </p:cNvPr>
          <p:cNvSpPr txBox="1"/>
          <p:nvPr/>
        </p:nvSpPr>
        <p:spPr>
          <a:xfrm>
            <a:off x="1177520" y="4850942"/>
            <a:ext cx="587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Computer Science/Statistics/Mathematics/Data Science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3B3882-1113-1D46-ACF1-2B390B43525E}"/>
              </a:ext>
            </a:extLst>
          </p:cNvPr>
          <p:cNvSpPr txBox="1"/>
          <p:nvPr/>
        </p:nvSpPr>
        <p:spPr>
          <a:xfrm>
            <a:off x="1177520" y="543414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Biology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8F5F95-B638-F245-8ED4-D6B5D620EE5B}"/>
              </a:ext>
            </a:extLst>
          </p:cNvPr>
          <p:cNvSpPr txBox="1"/>
          <p:nvPr/>
        </p:nvSpPr>
        <p:spPr>
          <a:xfrm>
            <a:off x="1177520" y="601734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Sciences</a:t>
            </a:r>
          </a:p>
        </p:txBody>
      </p:sp>
    </p:spTree>
    <p:extLst>
      <p:ext uri="{BB962C8B-B14F-4D97-AF65-F5344CB8AC3E}">
        <p14:creationId xmlns:p14="http://schemas.microsoft.com/office/powerpoint/2010/main" val="32872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FBE-890E-0348-B124-B187DFB5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140EDA-F75D-9D43-8172-92837495C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8840"/>
            <a:ext cx="2794372" cy="413368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57C1BA-73E7-8146-9E5C-7F51B532D302}"/>
              </a:ext>
            </a:extLst>
          </p:cNvPr>
          <p:cNvSpPr txBox="1"/>
          <p:nvPr/>
        </p:nvSpPr>
        <p:spPr>
          <a:xfrm>
            <a:off x="457200" y="1988840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Christine L. </a:t>
            </a:r>
            <a:r>
              <a:rPr lang="en-US" dirty="0" err="1"/>
              <a:t>Borgman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783BC-4C20-BA4F-BE75-6670C2017F23}"/>
              </a:ext>
            </a:extLst>
          </p:cNvPr>
          <p:cNvSpPr txBox="1"/>
          <p:nvPr/>
        </p:nvSpPr>
        <p:spPr>
          <a:xfrm>
            <a:off x="370106" y="2822694"/>
            <a:ext cx="4002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Survey many different large consortia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2658E0-A7EB-B34D-8CE2-0687F3BBD18B}"/>
              </a:ext>
            </a:extLst>
          </p:cNvPr>
          <p:cNvSpPr txBox="1"/>
          <p:nvPr/>
        </p:nvSpPr>
        <p:spPr>
          <a:xfrm>
            <a:off x="370106" y="3732517"/>
            <a:ext cx="3784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 groups have to think hard </a:t>
            </a:r>
          </a:p>
          <a:p>
            <a:r>
              <a:rPr lang="en-US" dirty="0"/>
              <a:t>about definitions of things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915FE2-752C-F849-8FD4-BA2F6EF740DA}"/>
              </a:ext>
            </a:extLst>
          </p:cNvPr>
          <p:cNvSpPr txBox="1"/>
          <p:nvPr/>
        </p:nvSpPr>
        <p:spPr>
          <a:xfrm>
            <a:off x="395989" y="4909993"/>
            <a:ext cx="35532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 by way of efficiency have to </a:t>
            </a:r>
          </a:p>
          <a:p>
            <a:r>
              <a:rPr lang="en-US" dirty="0"/>
              <a:t>develop infrastructures to share </a:t>
            </a:r>
          </a:p>
          <a:p>
            <a:r>
              <a:rPr lang="en-US" dirty="0"/>
              <a:t>between groups </a:t>
            </a:r>
          </a:p>
        </p:txBody>
      </p:sp>
    </p:spTree>
    <p:extLst>
      <p:ext uri="{BB962C8B-B14F-4D97-AF65-F5344CB8AC3E}">
        <p14:creationId xmlns:p14="http://schemas.microsoft.com/office/powerpoint/2010/main" val="21462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702B5-7E30-6240-B056-549C4DBAC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driven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CF085-1385-3548-82F1-FC9D73406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1"/>
            <a:ext cx="4546848" cy="4196680"/>
          </a:xfrm>
        </p:spPr>
        <p:txBody>
          <a:bodyPr>
            <a:normAutofit/>
          </a:bodyPr>
          <a:lstStyle/>
          <a:p>
            <a:r>
              <a:rPr lang="en-US" dirty="0"/>
              <a:t>Variety of different disciplines seeing vast increase in amounts of data being collected.</a:t>
            </a:r>
          </a:p>
          <a:p>
            <a:endParaRPr lang="en-US" dirty="0"/>
          </a:p>
          <a:p>
            <a:r>
              <a:rPr lang="en-US" dirty="0"/>
              <a:t>Fields of research testing many hypotheses at the same time</a:t>
            </a:r>
          </a:p>
          <a:p>
            <a:r>
              <a:rPr lang="en-US" dirty="0"/>
              <a:t> - Molecular Biology</a:t>
            </a:r>
          </a:p>
          <a:p>
            <a:r>
              <a:rPr lang="en-US" dirty="0"/>
              <a:t> - Genetics </a:t>
            </a:r>
          </a:p>
          <a:p>
            <a:r>
              <a:rPr lang="en-US" dirty="0"/>
              <a:t> - Social Sciences</a:t>
            </a:r>
          </a:p>
          <a:p>
            <a:r>
              <a:rPr lang="en-US" dirty="0"/>
              <a:t> -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A4741F-D6BE-E546-AA6A-0CB00EE9F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52601"/>
            <a:ext cx="2510970" cy="362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6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B3701-5A7F-9944-A19A-6F6D2BB7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6419056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Breakdown of traditional Statistics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0D4BAB-D453-B948-A1C5-C5513E68A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24318"/>
            <a:ext cx="5548252" cy="43735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CB8F2C-99E7-934C-BC89-70134D0E6F65}"/>
              </a:ext>
            </a:extLst>
          </p:cNvPr>
          <p:cNvSpPr txBox="1"/>
          <p:nvPr/>
        </p:nvSpPr>
        <p:spPr>
          <a:xfrm>
            <a:off x="683568" y="2204864"/>
            <a:ext cx="777648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hypotheses – number of false positives diverge with usual controls.</a:t>
            </a:r>
          </a:p>
          <a:p>
            <a:endParaRPr lang="en-US" dirty="0"/>
          </a:p>
          <a:p>
            <a:r>
              <a:rPr lang="en-US" dirty="0"/>
              <a:t>Pointed out systematic </a:t>
            </a:r>
            <a:r>
              <a:rPr lang="en-US" dirty="0" err="1"/>
              <a:t>behaviours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GB" b="1" dirty="0"/>
              <a:t>The smaller the studies conducted in a scientific field, the less likely </a:t>
            </a:r>
          </a:p>
          <a:p>
            <a:r>
              <a:rPr lang="en-GB" b="1" dirty="0"/>
              <a:t>the research findings are to be true.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GB" b="1" dirty="0"/>
              <a:t>The greater the number and the lesser the selection of tested </a:t>
            </a:r>
          </a:p>
          <a:p>
            <a:r>
              <a:rPr lang="en-GB" b="1" dirty="0"/>
              <a:t>relationships in a scientific field, the less likely the research findings </a:t>
            </a:r>
          </a:p>
          <a:p>
            <a:r>
              <a:rPr lang="en-GB" b="1" dirty="0"/>
              <a:t>are to be true.</a:t>
            </a:r>
          </a:p>
          <a:p>
            <a:endParaRPr lang="en-GB" b="1" dirty="0"/>
          </a:p>
          <a:p>
            <a:r>
              <a:rPr lang="en-GB" b="1" dirty="0"/>
              <a:t>The hotter a scientific field (with more scientific teams involved), </a:t>
            </a:r>
          </a:p>
          <a:p>
            <a:r>
              <a:rPr lang="en-GB" b="1" dirty="0"/>
              <a:t>the less likely the research findings are to be true </a:t>
            </a:r>
          </a:p>
          <a:p>
            <a:r>
              <a:rPr lang="en-GB" b="1" dirty="0"/>
              <a:t>(if they don’t work together).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0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C52F3-2DDD-8A41-8B65-4A4223546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7139136" cy="1371600"/>
          </a:xfrm>
        </p:spPr>
        <p:txBody>
          <a:bodyPr/>
          <a:lstStyle/>
          <a:p>
            <a:r>
              <a:rPr lang="en-US" dirty="0"/>
              <a:t>Radical (?)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F692A-1F3F-1B46-85BB-35CCBF44D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Reproducibility crisis (some would disagree with that second word).</a:t>
            </a:r>
          </a:p>
          <a:p>
            <a:r>
              <a:rPr lang="en-US" dirty="0"/>
              <a:t>Present model of publication is abetting this.</a:t>
            </a:r>
          </a:p>
          <a:p>
            <a:r>
              <a:rPr lang="en-US" dirty="0"/>
              <a:t>Need to think of alternatives.</a:t>
            </a:r>
          </a:p>
          <a:p>
            <a:r>
              <a:rPr lang="en-US" dirty="0"/>
              <a:t>Openness - sharing </a:t>
            </a:r>
          </a:p>
          <a:p>
            <a:r>
              <a:rPr lang="en-US" dirty="0"/>
              <a:t> Data (negative results as well as positives)</a:t>
            </a:r>
          </a:p>
          <a:p>
            <a:r>
              <a:rPr lang="en-US" dirty="0"/>
              <a:t> Code</a:t>
            </a:r>
          </a:p>
          <a:p>
            <a:r>
              <a:rPr lang="en-US" dirty="0"/>
              <a:t> Alter hegemony of The Paper</a:t>
            </a:r>
          </a:p>
          <a:p>
            <a:r>
              <a:rPr lang="en-US" dirty="0"/>
              <a:t>THIS IS ABOUT PEOPLE NOT ABOUT PROCESS</a:t>
            </a:r>
          </a:p>
        </p:txBody>
      </p:sp>
    </p:spTree>
    <p:extLst>
      <p:ext uri="{BB962C8B-B14F-4D97-AF65-F5344CB8AC3E}">
        <p14:creationId xmlns:p14="http://schemas.microsoft.com/office/powerpoint/2010/main" val="5857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idoman.com/wp-content/uploads/2013/11/Got-eth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48036"/>
            <a:ext cx="8086725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095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371600"/>
          </a:xfrm>
        </p:spPr>
        <p:txBody>
          <a:bodyPr>
            <a:normAutofit/>
          </a:bodyPr>
          <a:lstStyle/>
          <a:p>
            <a:r>
              <a:rPr lang="en-GB" b="1" dirty="0">
                <a:latin typeface="Calibri" panose="020F0502020204030204" pitchFamily="34" charset="0"/>
              </a:rPr>
              <a:t>Common conceptions of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87208" cy="437356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Ethics as …</a:t>
            </a:r>
          </a:p>
          <a:p>
            <a:pPr marL="800100" lvl="1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Something that [only] involves medical data</a:t>
            </a:r>
          </a:p>
          <a:p>
            <a:pPr marL="800100" lvl="1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Bureaucratic – involves research ethics committee</a:t>
            </a:r>
          </a:p>
          <a:p>
            <a:pPr marL="800100" lvl="1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Something you </a:t>
            </a:r>
            <a:r>
              <a:rPr lang="en-GB" i="1" dirty="0">
                <a:latin typeface="Calibri" panose="020F0502020204030204" pitchFamily="34" charset="0"/>
              </a:rPr>
              <a:t>have to do?</a:t>
            </a:r>
            <a:endParaRPr lang="en-GB" dirty="0">
              <a:latin typeface="Calibri" panose="020F050202020403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Something that happens once in the course of the project</a:t>
            </a:r>
          </a:p>
          <a:p>
            <a:pPr marL="800100" lvl="1" indent="-342900">
              <a:buFontTx/>
              <a:buChar char="-"/>
            </a:pPr>
            <a:endParaRPr lang="en-GB" dirty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Image result for research ethics committ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68" y="4005064"/>
            <a:ext cx="519866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784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3833</TotalTime>
  <Words>1220</Words>
  <Application>Microsoft Macintosh PowerPoint</Application>
  <PresentationFormat>On-screen Show (4:3)</PresentationFormat>
  <Paragraphs>220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Calibri</vt:lpstr>
      <vt:lpstr>Wingdings</vt:lpstr>
      <vt:lpstr>Essential</vt:lpstr>
      <vt:lpstr>OPEN science</vt:lpstr>
      <vt:lpstr>Lecture plan</vt:lpstr>
      <vt:lpstr>InterDisciplinarity</vt:lpstr>
      <vt:lpstr>Challenges</vt:lpstr>
      <vt:lpstr>Data driven research</vt:lpstr>
      <vt:lpstr>Breakdown of traditional Statistics</vt:lpstr>
      <vt:lpstr>Radical (?) conclusions</vt:lpstr>
      <vt:lpstr>PowerPoint Presentation</vt:lpstr>
      <vt:lpstr>Common conceptions of ethics</vt:lpstr>
      <vt:lpstr>More holistic views on ethics</vt:lpstr>
      <vt:lpstr>Ethics and data sciences</vt:lpstr>
      <vt:lpstr>1. Values underpinning data sciences: the Open science movement</vt:lpstr>
      <vt:lpstr>Open data</vt:lpstr>
      <vt:lpstr>Open data</vt:lpstr>
      <vt:lpstr>2. International endorsements</vt:lpstr>
      <vt:lpstr>Regulations, codes and guidelines</vt:lpstr>
      <vt:lpstr>3. Openness in daily research practices</vt:lpstr>
      <vt:lpstr>3.1 Individual motivations</vt:lpstr>
      <vt:lpstr>Individual challenges</vt:lpstr>
      <vt:lpstr>3.2 (truly) open environments</vt:lpstr>
      <vt:lpstr>3.3 Data </vt:lpstr>
      <vt:lpstr>The pivotal role of data scientists</vt:lpstr>
      <vt:lpstr>Examples of issues to consider</vt:lpstr>
      <vt:lpstr>Examples of issues to consider</vt:lpstr>
      <vt:lpstr>Group activity</vt:lpstr>
      <vt:lpstr>Thanks for your attention!</vt:lpstr>
    </vt:vector>
  </TitlesOfParts>
  <Company>University of Oxford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Ethics and Open Data</dc:title>
  <dc:creator>Louise Bezuidenhout</dc:creator>
  <cp:lastModifiedBy>Shanahan, Hugh</cp:lastModifiedBy>
  <cp:revision>53</cp:revision>
  <cp:lastPrinted>2017-07-07T10:20:48Z</cp:lastPrinted>
  <dcterms:created xsi:type="dcterms:W3CDTF">2017-07-05T13:59:26Z</dcterms:created>
  <dcterms:modified xsi:type="dcterms:W3CDTF">2018-06-12T01:56:58Z</dcterms:modified>
</cp:coreProperties>
</file>