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940" r:id="rId2"/>
  </p:sldMasterIdLst>
  <p:notesMasterIdLst>
    <p:notesMasterId r:id="rId26"/>
  </p:notesMasterIdLst>
  <p:handoutMasterIdLst>
    <p:handoutMasterId r:id="rId27"/>
  </p:handoutMasterIdLst>
  <p:sldIdLst>
    <p:sldId id="532" r:id="rId3"/>
    <p:sldId id="406" r:id="rId4"/>
    <p:sldId id="530" r:id="rId5"/>
    <p:sldId id="544" r:id="rId6"/>
    <p:sldId id="528" r:id="rId7"/>
    <p:sldId id="546" r:id="rId8"/>
    <p:sldId id="548" r:id="rId9"/>
    <p:sldId id="533" r:id="rId10"/>
    <p:sldId id="516" r:id="rId11"/>
    <p:sldId id="547" r:id="rId12"/>
    <p:sldId id="535" r:id="rId13"/>
    <p:sldId id="507" r:id="rId14"/>
    <p:sldId id="542" r:id="rId15"/>
    <p:sldId id="543" r:id="rId16"/>
    <p:sldId id="537" r:id="rId17"/>
    <p:sldId id="536" r:id="rId18"/>
    <p:sldId id="538" r:id="rId19"/>
    <p:sldId id="539" r:id="rId20"/>
    <p:sldId id="540" r:id="rId21"/>
    <p:sldId id="545" r:id="rId22"/>
    <p:sldId id="555" r:id="rId23"/>
    <p:sldId id="553" r:id="rId24"/>
    <p:sldId id="509" r:id="rId25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415"/>
    <a:srgbClr val="0099AB"/>
    <a:srgbClr val="F7D417"/>
    <a:srgbClr val="BAD405"/>
    <a:srgbClr val="171796"/>
    <a:srgbClr val="3D3D3D"/>
    <a:srgbClr val="3399FF"/>
    <a:srgbClr val="959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65732" autoAdjust="0"/>
  </p:normalViewPr>
  <p:slideViewPr>
    <p:cSldViewPr snapToGrid="0" snapToObjects="1">
      <p:cViewPr varScale="1">
        <p:scale>
          <a:sx n="81" d="100"/>
          <a:sy n="81" d="100"/>
        </p:scale>
        <p:origin x="24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8"/>
    </p:cViewPr>
  </p:sorterViewPr>
  <p:notesViewPr>
    <p:cSldViewPr snapToGrid="0" snapToObjects="1">
      <p:cViewPr varScale="1">
        <p:scale>
          <a:sx n="71" d="100"/>
          <a:sy n="71" d="100"/>
        </p:scale>
        <p:origin x="315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CAE107C-9DB7-48C6-8F5C-0FA1DEF52251}" type="datetimeFigureOut">
              <a:rPr lang="en-US"/>
              <a:pPr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0E7B11B-6C8F-4D22-A3AF-F0E725DAC5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6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2E1DE76-5E87-42F8-AA2D-F4F20794CB46}" type="datetimeFigureOut">
              <a:rPr lang="en-US"/>
              <a:pPr/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026"/>
            <a:ext cx="5437822" cy="4465560"/>
          </a:xfrm>
          <a:prstGeom prst="rect">
            <a:avLst/>
          </a:prstGeom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4A6776E-28FB-42EB-AA83-0E85BBB9A4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55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15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51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19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8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21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79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0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94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18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67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1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27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70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91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65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8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2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5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5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8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776E-28FB-42EB-AA83-0E85BBB9A43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0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BD33-0BA8-4913-9DED-B8D04481981F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5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3487738" y="3686175"/>
            <a:ext cx="4597400" cy="407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solidFill>
                  <a:srgbClr val="DE7008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Subtitle or location, </a:t>
            </a:r>
            <a:fld id="{B522E97C-66AD-42B9-A9FF-C91D3064CA75}" type="datetime1">
              <a:rPr lang="en-US" smtClean="0"/>
              <a:pPr/>
              <a:t>9/14/2018</a:t>
            </a:fld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 userDrawn="1">
            <p:ph type="ftr" sz="quarter" idx="11"/>
          </p:nvPr>
        </p:nvSpPr>
        <p:spPr>
          <a:xfrm>
            <a:off x="3481388" y="2339975"/>
            <a:ext cx="5102225" cy="1346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>
                <a:solidFill>
                  <a:srgbClr val="171796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EFSA today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2617" y="5927876"/>
            <a:ext cx="824811" cy="824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0095" y="6142183"/>
            <a:ext cx="1009295" cy="5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0"/>
          <p:cNvSpPr>
            <a:spLocks noGrp="1"/>
          </p:cNvSpPr>
          <p:nvPr>
            <p:ph type="dt" sz="half" idx="10"/>
          </p:nvPr>
        </p:nvSpPr>
        <p:spPr>
          <a:xfrm>
            <a:off x="1295400" y="6477000"/>
            <a:ext cx="43307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DE7008"/>
                </a:solidFill>
                <a:latin typeface="Verdana" pitchFamily="34" charset="0"/>
              </a:defRPr>
            </a:lvl1pPr>
          </a:lstStyle>
          <a:p>
            <a:fld id="{815FC198-B7D1-40BF-B5F0-D718C88B8411}" type="datetime1">
              <a:rPr lang="en-US" smtClean="0"/>
              <a:pPr/>
              <a:t>9/14/2018</a:t>
            </a:fld>
            <a:endParaRPr lang="en-GB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49911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DE7008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EFSA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83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552450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xfrm>
            <a:off x="1295400" y="6477000"/>
            <a:ext cx="42672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DE7008"/>
                </a:solidFill>
                <a:latin typeface="Verdana" pitchFamily="34" charset="0"/>
              </a:defRPr>
            </a:lvl1pPr>
          </a:lstStyle>
          <a:p>
            <a:fld id="{302C8101-4ADA-4EFB-9752-8A9B980B5644}" type="datetime1">
              <a:rPr lang="en-US" smtClean="0"/>
              <a:pPr/>
              <a:t>9/14/2018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5588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DE7008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EFSA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2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0900" y="4658667"/>
            <a:ext cx="2296140" cy="752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defRPr>
            </a:lvl1pPr>
          </a:lstStyle>
          <a:p>
            <a:pPr lvl="0"/>
            <a:r>
              <a:rPr lang="en-US" dirty="0" smtClean="0"/>
              <a:t>Divider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73575" y="0"/>
            <a:ext cx="467042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81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7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2440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1" hangingPunct="1"/>
            <a:endParaRPr lang="en-GB" dirty="0">
              <a:solidFill>
                <a:srgbClr val="009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1" hangingPunct="1"/>
            <a:endParaRPr lang="en-GB" dirty="0">
              <a:solidFill>
                <a:srgbClr val="009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E700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1" hangingPunct="1"/>
            <a:fld id="{3FDA8E81-60C4-4529-80E8-1F12D46F694A}" type="slidenum">
              <a:rPr lang="en-GB" smtClean="0"/>
              <a:pPr eaLnBrk="1" hangingPunct="1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3856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8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4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307923" y="2956142"/>
            <a:ext cx="8547978" cy="14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2800" b="1" dirty="0" smtClean="0">
              <a:solidFill>
                <a:srgbClr val="0099AB"/>
              </a:solidFill>
              <a:latin typeface="Verdana" pitchFamily="34" charset="0"/>
              <a:ea typeface="MS Pゴシック"/>
              <a:cs typeface="MS Pゴシック"/>
            </a:endParaRPr>
          </a:p>
          <a:p>
            <a:pPr eaLnBrk="1" hangingPunct="1"/>
            <a:r>
              <a:rPr lang="en-US" sz="2800" b="1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rPr>
              <a:t>Simulation </a:t>
            </a:r>
            <a:r>
              <a:rPr lang="en-US" sz="2800" b="1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rPr>
              <a:t>training exercise: multi-national foodborne illness outbreak</a:t>
            </a:r>
          </a:p>
          <a:p>
            <a:pPr eaLnBrk="1" hangingPunct="1"/>
            <a:endParaRPr lang="en-US" sz="2800" b="1" dirty="0">
              <a:solidFill>
                <a:srgbClr val="0099AB"/>
              </a:solidFill>
              <a:latin typeface="Verdana" pitchFamily="34" charset="0"/>
              <a:ea typeface="MS Pゴシック"/>
              <a:cs typeface="MS Pゴシック"/>
            </a:endParaRPr>
          </a:p>
          <a:p>
            <a:pPr eaLnBrk="1" hangingPunct="1"/>
            <a:r>
              <a:rPr lang="en-GB" sz="24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Suggested running time </a:t>
            </a:r>
            <a:r>
              <a:rPr lang="en-GB" sz="2400" b="1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0910 until 1645 </a:t>
            </a:r>
            <a:r>
              <a:rPr lang="en-GB" sz="24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(with lunch break from 1230-1345)</a:t>
            </a:r>
          </a:p>
          <a:p>
            <a:pPr eaLnBrk="1" hangingPunct="1"/>
            <a:endParaRPr lang="en-GB" sz="24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GB" sz="2000" i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to prevent interruption there are no refreshment breaks scheduled during morning </a:t>
            </a:r>
            <a:r>
              <a:rPr lang="en-GB" sz="2000" i="1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GB" sz="2000" i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afternoon sessions.</a:t>
            </a:r>
            <a:endParaRPr lang="en-GB" sz="2000" i="1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GB" sz="24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US" sz="2800" b="1" dirty="0" smtClean="0">
              <a:solidFill>
                <a:srgbClr val="0099AB"/>
              </a:solidFill>
              <a:latin typeface="Verdana" pitchFamily="34" charset="0"/>
              <a:ea typeface="MS Pゴシック"/>
              <a:cs typeface="MS P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60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scenario is based on a developing disease 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outbreak.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vital 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create and maintain epidemiological data for each Member State: line lists, epi curves, records of gender and age for affected patients.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needs to join up with data from the food safety side.</a:t>
            </a:r>
            <a:endParaRPr lang="en-GB" sz="20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 free to think ‘outside of the box’ in terms of gathering information: from other countries, colleagues in other disciplines, even the media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Nominate one or more people to record all your actions: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SzPct val="130000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Running log on flip-charts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SzPct val="130000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observations in the templates we will provide (screen-grabs to be added)</a:t>
            </a: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 fontScale="92500"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Developing insight and logging actions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3892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Time out A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15" y="4003874"/>
            <a:ext cx="2769385" cy="28902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09563" y="1749425"/>
            <a:ext cx="8324850" cy="4730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DE7008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099AB"/>
                </a:solidFill>
              </a:rPr>
              <a:t>What do you think about the situation in your country now?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099AB"/>
                </a:solidFill>
              </a:rPr>
              <a:t>Where are the most important gaps in information and how can they be filled?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099AB"/>
                </a:solidFill>
              </a:rPr>
              <a:t>Which groups are affected and how / how much do you need to communicate with them?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200" dirty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99AB"/>
                </a:solidFill>
              </a:rPr>
              <a:t>What </a:t>
            </a:r>
            <a:r>
              <a:rPr lang="en-GB" sz="2200" dirty="0" smtClean="0">
                <a:solidFill>
                  <a:srgbClr val="0099AB"/>
                </a:solidFill>
              </a:rPr>
              <a:t>are the next steps you</a:t>
            </a:r>
            <a:br>
              <a:rPr lang="en-GB" sz="2200" dirty="0" smtClean="0">
                <a:solidFill>
                  <a:srgbClr val="0099AB"/>
                </a:solidFill>
              </a:rPr>
            </a:br>
            <a:r>
              <a:rPr lang="en-GB" sz="2200" dirty="0" smtClean="0">
                <a:solidFill>
                  <a:srgbClr val="0099AB"/>
                </a:solidFill>
              </a:rPr>
              <a:t>would wish to take?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28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307924" y="2480153"/>
            <a:ext cx="7644950" cy="14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rPr>
              <a:t>Phase </a:t>
            </a:r>
            <a:r>
              <a:rPr lang="en-US" sz="2800" b="1" dirty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rPr>
              <a:t>2: </a:t>
            </a:r>
            <a:r>
              <a:rPr lang="en-US" sz="2800" b="1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rPr>
              <a:t>Evolving Wider Awareness</a:t>
            </a:r>
          </a:p>
        </p:txBody>
      </p:sp>
    </p:spTree>
    <p:extLst>
      <p:ext uri="{BB962C8B-B14F-4D97-AF65-F5344CB8AC3E}">
        <p14:creationId xmlns:p14="http://schemas.microsoft.com/office/powerpoint/2010/main" val="41949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0" y="528638"/>
            <a:ext cx="8735465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Briefing: scheduled Telephone conference (1100)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9563" y="3575908"/>
            <a:ext cx="8726153" cy="281137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DE7008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ECDC wishes to discuss with Member States the current situation concerning </a:t>
            </a:r>
            <a:r>
              <a:rPr lang="en-GB" sz="2000" dirty="0">
                <a:solidFill>
                  <a:srgbClr val="0099AB"/>
                </a:solidFill>
              </a:rPr>
              <a:t>the suspected multi-country listeriosis </a:t>
            </a:r>
            <a:r>
              <a:rPr lang="en-GB" sz="2000" dirty="0" smtClean="0">
                <a:solidFill>
                  <a:srgbClr val="0099AB"/>
                </a:solidFill>
              </a:rPr>
              <a:t>outbreak.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Follow </a:t>
            </a:r>
            <a:r>
              <a:rPr lang="en-GB" sz="2000" dirty="0">
                <a:solidFill>
                  <a:srgbClr val="0099AB"/>
                </a:solidFill>
              </a:rPr>
              <a:t>the teleconference agenda provided within the ECDC ‘Toolkit for investigation and response to Food and Waterborne Disease Outbreaks with an EU dimension’ (Tool 2.4</a:t>
            </a:r>
            <a:r>
              <a:rPr lang="en-GB" sz="2000" dirty="0" smtClean="0">
                <a:solidFill>
                  <a:srgbClr val="0099AB"/>
                </a:solidFill>
              </a:rPr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2104"/>
            <a:ext cx="9144000" cy="23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8473046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Briefing: AD HOC Telephone conference (1150)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9563" y="3575908"/>
            <a:ext cx="8726153" cy="281137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DE7008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99AB"/>
                </a:solidFill>
              </a:rPr>
              <a:t>Following their acceptance of the mandate from DG SANTE to undertake a Joint Rapid Outbreak Assessment (JROA</a:t>
            </a:r>
            <a:r>
              <a:rPr lang="en-GB" sz="2000" dirty="0" smtClean="0">
                <a:solidFill>
                  <a:srgbClr val="0099AB"/>
                </a:solidFill>
              </a:rPr>
              <a:t>), EFSA and ECDC want to obtain </a:t>
            </a:r>
            <a:r>
              <a:rPr lang="en-GB" sz="2000" dirty="0">
                <a:solidFill>
                  <a:srgbClr val="0099AB"/>
                </a:solidFill>
              </a:rPr>
              <a:t>an updated overview of the situation at the Member State </a:t>
            </a:r>
            <a:r>
              <a:rPr lang="en-GB" sz="2000" dirty="0" smtClean="0">
                <a:solidFill>
                  <a:srgbClr val="0099AB"/>
                </a:solidFill>
              </a:rPr>
              <a:t>level.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They are inviting all </a:t>
            </a:r>
            <a:r>
              <a:rPr lang="en-GB" sz="2000" dirty="0">
                <a:solidFill>
                  <a:srgbClr val="0099AB"/>
                </a:solidFill>
              </a:rPr>
              <a:t>Member States </a:t>
            </a:r>
            <a:r>
              <a:rPr lang="en-GB" sz="2000" dirty="0" smtClean="0">
                <a:solidFill>
                  <a:srgbClr val="0099AB"/>
                </a:solidFill>
              </a:rPr>
              <a:t>to an </a:t>
            </a:r>
            <a:r>
              <a:rPr lang="en-GB" sz="2000" i="1" dirty="0" smtClean="0">
                <a:solidFill>
                  <a:srgbClr val="0099AB"/>
                </a:solidFill>
              </a:rPr>
              <a:t>ad hoc </a:t>
            </a:r>
            <a:r>
              <a:rPr lang="en-GB" sz="2000" dirty="0" smtClean="0">
                <a:solidFill>
                  <a:srgbClr val="0099AB"/>
                </a:solidFill>
              </a:rPr>
              <a:t>telephone conference, starting immediately.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All Member States should nominate 2x delegates: one from Public Health and one from Food Safety.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2104"/>
            <a:ext cx="9144000" cy="23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307924" y="2480153"/>
            <a:ext cx="6744230" cy="14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rPr>
              <a:t>Lunch Break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655" y="3883069"/>
            <a:ext cx="2938278" cy="25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Time out B: recap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9563" y="1749425"/>
            <a:ext cx="8324850" cy="4730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DE7008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99AB"/>
                </a:solidFill>
              </a:rPr>
              <a:t>What do you think about the situation in your country now?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099AB"/>
                </a:solidFill>
              </a:rPr>
              <a:t>Where are the most important gaps in information and how can they be filled?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099AB"/>
                </a:solidFill>
              </a:rPr>
              <a:t>Which groups are affected and how / how much do you need to communicate with them?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99AB"/>
                </a:solidFill>
              </a:rPr>
              <a:t>What are the next steps you</a:t>
            </a:r>
            <a:br>
              <a:rPr lang="en-GB" sz="2200" dirty="0">
                <a:solidFill>
                  <a:srgbClr val="0099AB"/>
                </a:solidFill>
              </a:rPr>
            </a:br>
            <a:r>
              <a:rPr lang="en-GB" sz="2200" dirty="0">
                <a:solidFill>
                  <a:srgbClr val="0099AB"/>
                </a:solidFill>
              </a:rPr>
              <a:t>would wish to take?</a:t>
            </a:r>
            <a:endParaRPr lang="en-GB" sz="2400" dirty="0"/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844" y="4063532"/>
            <a:ext cx="2588872" cy="29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13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307924" y="2480153"/>
            <a:ext cx="7644950" cy="14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rPr>
              <a:t>Phase 3: Widespread Issue</a:t>
            </a:r>
          </a:p>
        </p:txBody>
      </p:sp>
    </p:spTree>
    <p:extLst>
      <p:ext uri="{BB962C8B-B14F-4D97-AF65-F5344CB8AC3E}">
        <p14:creationId xmlns:p14="http://schemas.microsoft.com/office/powerpoint/2010/main" val="4073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Briefing: press conference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9563" y="3465299"/>
            <a:ext cx="8726153" cy="281137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DE7008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There will now be a press conference to brief the media on the latest status of the issue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The aim is to provide reassurance that the outbreak has been brought under control and its source has been identified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There is also an opportunity to close down the fear and uncertainty that has arisen over which foods are safe </a:t>
            </a:r>
          </a:p>
        </p:txBody>
      </p:sp>
      <p:pic>
        <p:nvPicPr>
          <p:cNvPr id="7" name="Picture 2" descr="Image result for press conferenc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3682" y="1254257"/>
            <a:ext cx="4479290" cy="202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Briefing: press conference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00027" y="1551643"/>
            <a:ext cx="5233737" cy="186159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DE7008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99AB"/>
                </a:solidFill>
              </a:rPr>
              <a:t>EFSA and ECDC </a:t>
            </a:r>
            <a:r>
              <a:rPr lang="en-GB" sz="2000" dirty="0" smtClean="0">
                <a:solidFill>
                  <a:srgbClr val="0099AB"/>
                </a:solidFill>
              </a:rPr>
              <a:t>have prepared a joint statement based on the JROA. 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EFSA-ECDC </a:t>
            </a:r>
            <a:r>
              <a:rPr lang="en-GB" sz="2000" b="1" dirty="0" smtClean="0">
                <a:solidFill>
                  <a:srgbClr val="0099AB"/>
                </a:solidFill>
              </a:rPr>
              <a:t>Comms to prepare lines-to-take </a:t>
            </a:r>
            <a:r>
              <a:rPr lang="en-GB" sz="2000" dirty="0" smtClean="0">
                <a:solidFill>
                  <a:srgbClr val="0099AB"/>
                </a:solidFill>
              </a:rPr>
              <a:t>and share (including with the Commission) 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13" y="1321064"/>
            <a:ext cx="3486955" cy="2092173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105789" y="3471701"/>
            <a:ext cx="8629137" cy="296519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DE7008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99AB"/>
                </a:solidFill>
              </a:rPr>
              <a:t>Each Member State to provide a spokesperson </a:t>
            </a:r>
            <a:r>
              <a:rPr lang="en-GB" sz="2000" dirty="0" smtClean="0">
                <a:solidFill>
                  <a:srgbClr val="0099AB"/>
                </a:solidFill>
              </a:rPr>
              <a:t>to give a brief statement (2 mins maximum) on the risk management actions being taken in their country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Anyone not presenting in the press conference to </a:t>
            </a:r>
            <a:r>
              <a:rPr lang="en-GB" sz="2000" b="1" dirty="0" smtClean="0">
                <a:solidFill>
                  <a:srgbClr val="0099AB"/>
                </a:solidFill>
              </a:rPr>
              <a:t>role play a journalist</a:t>
            </a:r>
            <a:r>
              <a:rPr lang="en-GB" sz="2000" dirty="0" smtClean="0">
                <a:solidFill>
                  <a:srgbClr val="0099AB"/>
                </a:solidFill>
              </a:rPr>
              <a:t> from their country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</a:endParaRP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The press conference will start at 1615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rgbClr val="009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17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0251" y="1469280"/>
            <a:ext cx="8843749" cy="50310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Practise </a:t>
            </a:r>
            <a:r>
              <a:rPr lang="en-GB" sz="24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emergency risk communication under controlled conditions</a:t>
            </a:r>
          </a:p>
          <a:p>
            <a:pPr lvl="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Rehearse collaboration between </a:t>
            </a:r>
            <a:r>
              <a:rPr lang="en-GB" sz="24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 States and EU Agencies </a:t>
            </a:r>
            <a:r>
              <a:rPr lang="en-GB" sz="24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an ‘urgent response’ situation</a:t>
            </a:r>
          </a:p>
          <a:p>
            <a:pPr lvl="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Familiarise yourself with key resources in a realistic scenario e.g. </a:t>
            </a:r>
            <a:r>
              <a:rPr lang="en-GB" sz="24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RASFF</a:t>
            </a:r>
            <a:r>
              <a:rPr lang="en-GB" sz="24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4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EPIS-EWRS etc.</a:t>
            </a:r>
            <a:endParaRPr lang="en-GB" sz="24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improvements to be </a:t>
            </a:r>
            <a:r>
              <a:rPr lang="en-GB" sz="24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made and gaps </a:t>
            </a:r>
            <a:r>
              <a:rPr lang="en-GB" sz="24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</a:t>
            </a:r>
            <a:r>
              <a:rPr lang="en-GB" sz="24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filled.</a:t>
            </a:r>
            <a:endParaRPr lang="en-GB" sz="24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Exercise objectives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410" y="5059987"/>
            <a:ext cx="2692590" cy="17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3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307923" y="2730674"/>
            <a:ext cx="7648284" cy="14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rPr>
              <a:t>End of exercise</a:t>
            </a:r>
            <a:endParaRPr lang="en-US" sz="2800" b="1" dirty="0">
              <a:solidFill>
                <a:srgbClr val="0099AB"/>
              </a:solidFill>
              <a:latin typeface="Verdana" pitchFamily="34" charset="0"/>
              <a:ea typeface="MS Pゴシック"/>
              <a:cs typeface="MS Pゴシック"/>
            </a:endParaRPr>
          </a:p>
          <a:p>
            <a:pPr eaLnBrk="1" hangingPunct="1"/>
            <a:endParaRPr lang="en-US" sz="2800" b="1" dirty="0" smtClean="0">
              <a:solidFill>
                <a:srgbClr val="0099AB"/>
              </a:solidFill>
              <a:latin typeface="Verdana" pitchFamily="34" charset="0"/>
              <a:ea typeface="MS Pゴシック"/>
              <a:cs typeface="MS Pゴシック"/>
            </a:endParaRPr>
          </a:p>
          <a:p>
            <a:pPr eaLnBrk="1" hangingPunct="1"/>
            <a:r>
              <a:rPr lang="en-US" sz="2800" b="1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rPr>
              <a:t>Consolidate notes (e.g. from template) and observations for debrief session</a:t>
            </a:r>
          </a:p>
        </p:txBody>
      </p:sp>
    </p:spTree>
    <p:extLst>
      <p:ext uri="{BB962C8B-B14F-4D97-AF65-F5344CB8AC3E}">
        <p14:creationId xmlns:p14="http://schemas.microsoft.com/office/powerpoint/2010/main" val="243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Preparation DEBRIEF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58613" y="1528213"/>
            <a:ext cx="8726153" cy="439132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DE7008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</a:rPr>
              <a:t>Consider the following points and make notes to share in the discussion:</a:t>
            </a:r>
          </a:p>
          <a:p>
            <a:pPr marL="342900" indent="-342900"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</a:endParaRPr>
          </a:p>
          <a:p>
            <a:pPr marL="914400" lvl="1" indent="-457200">
              <a:buClr>
                <a:srgbClr val="0099AB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did your individual </a:t>
            </a:r>
            <a:r>
              <a:rPr lang="en-GB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teams (</a:t>
            </a: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i.e. Public Health, Food Safety) work together—scientists and communicators? </a:t>
            </a:r>
          </a:p>
          <a:p>
            <a:pPr marL="914400" lvl="1" indent="-457200">
              <a:buClr>
                <a:srgbClr val="0099AB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did your team perform its scientific and emergency risk communications tasks—what data was analysed and what insights did you obtain?</a:t>
            </a:r>
          </a:p>
          <a:p>
            <a:pPr marL="914400" lvl="1" indent="-457200">
              <a:buClr>
                <a:srgbClr val="0099AB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did your </a:t>
            </a:r>
            <a:r>
              <a:rPr lang="en-GB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</a:t>
            </a: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teams work with </a:t>
            </a:r>
            <a:r>
              <a:rPr lang="en-GB" u="sng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teams from the same MS? How could this be improved?</a:t>
            </a:r>
          </a:p>
          <a:p>
            <a:pPr marL="914400" lvl="1" indent="-457200">
              <a:buClr>
                <a:srgbClr val="0099AB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useful did you find the tools and resources available to you?</a:t>
            </a:r>
          </a:p>
          <a:p>
            <a:pPr marL="914400" lvl="1" indent="-457200">
              <a:buClr>
                <a:srgbClr val="0099AB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there any gaps, areas to clarify, improvements to make?</a:t>
            </a:r>
          </a:p>
          <a:p>
            <a:pPr marL="914400" lvl="1" indent="-457200">
              <a:buClr>
                <a:srgbClr val="0099AB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 you have benefited from additional written or verbal guidance on what to do, with whom, how, when etc</a:t>
            </a:r>
            <a:r>
              <a:rPr lang="en-GB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914400" lvl="1" indent="-457200">
              <a:buClr>
                <a:srgbClr val="0099AB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so, what should this guidance include?</a:t>
            </a:r>
          </a:p>
          <a:p>
            <a:pPr marL="914400" lvl="1" indent="-457200">
              <a:buClr>
                <a:srgbClr val="0099AB"/>
              </a:buClr>
              <a:buFont typeface="Courier New" panose="02070309020205020404" pitchFamily="49" charset="0"/>
              <a:buChar char="o"/>
            </a:pPr>
            <a:endParaRPr lang="en-GB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0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251" y="543709"/>
            <a:ext cx="8568176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 fontScale="85000" lnSpcReduction="20000"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endParaRPr lang="en-GB" sz="20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GB" sz="24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EVALUATION FORMS</a:t>
            </a:r>
            <a:endParaRPr lang="en-GB" sz="24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  <a:p>
            <a:pPr defTabSz="914400" eaLnBrk="1" fontAlgn="auto" hangingPunct="1">
              <a:spcAft>
                <a:spcPts val="0"/>
              </a:spcAft>
              <a:defRPr/>
            </a:pP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6183" y="1469280"/>
            <a:ext cx="3972346" cy="48062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sz="2200" dirty="0" smtClean="0">
                <a:solidFill>
                  <a:srgbClr val="0099AB"/>
                </a:solidFill>
                <a:latin typeface="Verdana" pitchFamily="34" charset="0"/>
                <a:ea typeface="MS PGothic" pitchFamily="34" charset="-128"/>
                <a:cs typeface="Verdana" panose="020B0604030504040204" pitchFamily="34" charset="0"/>
              </a:rPr>
              <a:t>Six questions to help us understand your experience of the workshop.</a:t>
            </a:r>
          </a:p>
          <a:p>
            <a:pPr marL="0" indent="0" eaLnBrk="1" hangingPunct="1">
              <a:buNone/>
            </a:pPr>
            <a:r>
              <a:rPr lang="en-GB" sz="2200" dirty="0" smtClean="0">
                <a:solidFill>
                  <a:srgbClr val="0099AB"/>
                </a:solidFill>
                <a:latin typeface="Verdana" pitchFamily="34" charset="0"/>
                <a:ea typeface="MS PGothic" pitchFamily="34" charset="-128"/>
                <a:cs typeface="Verdana" panose="020B0604030504040204" pitchFamily="34" charset="0"/>
              </a:rPr>
              <a:t>Please fill in your form at the end of the exercise and submit to facilitators.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4506833" y="999553"/>
            <a:ext cx="4320000" cy="555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307924" y="2480153"/>
            <a:ext cx="6744230" cy="14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rPr>
              <a:t>End of exercise</a:t>
            </a:r>
          </a:p>
        </p:txBody>
      </p:sp>
    </p:spTree>
    <p:extLst>
      <p:ext uri="{BB962C8B-B14F-4D97-AF65-F5344CB8AC3E}">
        <p14:creationId xmlns:p14="http://schemas.microsoft.com/office/powerpoint/2010/main" val="8556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0251" y="1529916"/>
            <a:ext cx="8386549" cy="50347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Member State shares a table:</a:t>
            </a: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(scientists and communicators) on one side</a:t>
            </a:r>
          </a:p>
          <a:p>
            <a:pPr lvl="1"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18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Safety (scientists and communicators) on other side</a:t>
            </a: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EFSA/ECDC participants share a table</a:t>
            </a: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 participants 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a table</a:t>
            </a:r>
          </a:p>
          <a:p>
            <a:pPr>
              <a:spcBef>
                <a:spcPts val="0"/>
              </a:spcBef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Working in teams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88999" y="3665212"/>
            <a:ext cx="2404995" cy="27906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0463" y="3495366"/>
            <a:ext cx="840658" cy="1548581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 Health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791394" y="3495365"/>
            <a:ext cx="840658" cy="1548581"/>
          </a:xfrm>
          <a:prstGeom prst="rect">
            <a:avLst/>
          </a:prstGeom>
          <a:solidFill>
            <a:srgbClr val="F074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Food Safety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905432" y="3126658"/>
            <a:ext cx="252000" cy="252000"/>
          </a:xfrm>
          <a:prstGeom prst="ellipse">
            <a:avLst/>
          </a:prstGeom>
          <a:solidFill>
            <a:srgbClr val="009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178494" y="3724003"/>
            <a:ext cx="252000" cy="252000"/>
          </a:xfrm>
          <a:prstGeom prst="ellipse">
            <a:avLst/>
          </a:prstGeom>
          <a:solidFill>
            <a:srgbClr val="009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2188327" y="4567083"/>
            <a:ext cx="252000" cy="252000"/>
          </a:xfrm>
          <a:prstGeom prst="ellipse">
            <a:avLst/>
          </a:prstGeom>
          <a:solidFill>
            <a:srgbClr val="009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4832487" y="3681035"/>
            <a:ext cx="252000" cy="252000"/>
          </a:xfrm>
          <a:prstGeom prst="ellipse">
            <a:avLst/>
          </a:prstGeom>
          <a:solidFill>
            <a:srgbClr val="F074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858887" y="4567083"/>
            <a:ext cx="252000" cy="252000"/>
          </a:xfrm>
          <a:prstGeom prst="ellipse">
            <a:avLst/>
          </a:prstGeom>
          <a:solidFill>
            <a:srgbClr val="F074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4085723" y="3113995"/>
            <a:ext cx="252000" cy="252000"/>
          </a:xfrm>
          <a:prstGeom prst="ellipse">
            <a:avLst/>
          </a:prstGeom>
          <a:solidFill>
            <a:srgbClr val="F074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80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Desktop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exercise with </a:t>
            </a:r>
            <a:r>
              <a:rPr lang="en-GB" sz="2000" b="1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play</a:t>
            </a:r>
          </a:p>
          <a:p>
            <a:pPr>
              <a:lnSpc>
                <a:spcPct val="150000"/>
              </a:lnSpc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</a:t>
            </a: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fictional scenario </a:t>
            </a: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develops over </a:t>
            </a: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</a:t>
            </a:r>
          </a:p>
          <a:p>
            <a:pPr>
              <a:lnSpc>
                <a:spcPct val="150000"/>
              </a:lnSpc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Scenario is </a:t>
            </a: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realistic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—but occasionally you may need to ‘suspend disbelief’</a:t>
            </a:r>
          </a:p>
          <a:p>
            <a:pPr>
              <a:lnSpc>
                <a:spcPct val="150000"/>
              </a:lnSpc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will receive inputs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the scenario unfolds: mocked-up </a:t>
            </a: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emails, role-played phone calls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fictional media coverage etc.</a:t>
            </a:r>
          </a:p>
          <a:p>
            <a:pPr>
              <a:lnSpc>
                <a:spcPct val="150000"/>
              </a:lnSpc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 </a:t>
            </a: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compression of time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take notice of the ‘exercise date’ on each input (the year is ‘20xx’)</a:t>
            </a:r>
          </a:p>
          <a:p>
            <a:pPr>
              <a:lnSpc>
                <a:spcPct val="150000"/>
              </a:lnSpc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</a:t>
            </a:r>
            <a:r>
              <a:rPr lang="en-GB" sz="2000" b="1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‘time-outs’</a:t>
            </a: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built in to ensure </a:t>
            </a: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 has the same understanding of the situation at certain points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99AB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HOW IT WILL WORK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2479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 as you would in a </a:t>
            </a: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situation.</a:t>
            </a:r>
          </a:p>
          <a:p>
            <a:pPr>
              <a:lnSpc>
                <a:spcPct val="200000"/>
              </a:lnSpc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collaboratively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2" indent="-342900">
              <a:buClr>
                <a:srgbClr val="0099AB"/>
              </a:buClr>
              <a:buSzPct val="130000"/>
            </a:pP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liaise closely with other authority disciplines 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your own country, other Member States and/or EU agencies (if that is what you would do in a real situation).</a:t>
            </a:r>
          </a:p>
          <a:p>
            <a:pPr marL="1200150" lvl="3" indent="-342900">
              <a:lnSpc>
                <a:spcPct val="200000"/>
              </a:lnSpc>
              <a:buClr>
                <a:srgbClr val="0099AB"/>
              </a:buClr>
              <a:buSzPct val="130000"/>
            </a:pPr>
            <a:r>
              <a:rPr lang="en-GB" sz="1600" i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Ideally, do this by walking over to them!</a:t>
            </a:r>
          </a:p>
          <a:p>
            <a:pPr marL="742950" lvl="2" indent="-342900">
              <a:lnSpc>
                <a:spcPct val="200000"/>
              </a:lnSpc>
              <a:buClr>
                <a:srgbClr val="0099AB"/>
              </a:buClr>
              <a:buSzPct val="130000"/>
            </a:pP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information 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(which may or may not be available!) </a:t>
            </a:r>
          </a:p>
          <a:p>
            <a:pPr marL="742950" lvl="2" indent="-342900">
              <a:lnSpc>
                <a:spcPct val="200000"/>
              </a:lnSpc>
              <a:buClr>
                <a:srgbClr val="0099AB"/>
              </a:buClr>
              <a:buSzPct val="130000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 what </a:t>
            </a: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take</a:t>
            </a:r>
          </a:p>
          <a:p>
            <a:pPr marL="742950" lvl="2" indent="-342900">
              <a:lnSpc>
                <a:spcPct val="200000"/>
              </a:lnSpc>
              <a:buClr>
                <a:srgbClr val="0099AB"/>
              </a:buClr>
              <a:buSzPct val="130000"/>
            </a:pPr>
            <a:r>
              <a:rPr lang="en-GB" sz="2000" b="1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 </a:t>
            </a:r>
            <a:r>
              <a:rPr lang="en-GB" sz="2000" b="1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 </a:t>
            </a: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required </a:t>
            </a:r>
          </a:p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WHAT YOU NEED TO DO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8030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scenario is based on a developing disease 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outbreak.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vital to create and maintain an epidemiological record for each Member State: line lists, epi curves, records of gender balance and age for affected patients (case definition will be provided).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needs to join up with data from the food safety side.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 free to think ‘outside of the box’ in terms of gathering information: from other countries, colleagues in other disciplines, even the media.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Nominate one or more people to record all your actions: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SzPct val="130000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Running log on flip-charts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Clr>
                <a:srgbClr val="0099AB"/>
              </a:buClr>
              <a:buSzPct val="130000"/>
            </a:pP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observations in the provided template</a:t>
            </a: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1" y="528638"/>
            <a:ext cx="6897522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 fontScale="92500"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Developing insight and logging actions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51120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0250" y="528638"/>
            <a:ext cx="8644243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Template to Capture key points during exercise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69"/>
          <a:stretch/>
        </p:blipFill>
        <p:spPr>
          <a:xfrm>
            <a:off x="300250" y="1070211"/>
            <a:ext cx="4896000" cy="344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493" y="3065362"/>
            <a:ext cx="4896000" cy="345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098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613" y="1262599"/>
            <a:ext cx="8877103" cy="53307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99AB"/>
              </a:buClr>
              <a:buSzPct val="130000"/>
              <a:buNone/>
            </a:pPr>
            <a:endParaRPr lang="en-GB" sz="2000" dirty="0">
              <a:solidFill>
                <a:srgbClr val="0099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250" y="528638"/>
            <a:ext cx="8735465" cy="490537"/>
          </a:xfrm>
          <a:prstGeom prst="rect">
            <a:avLst/>
          </a:prstGeom>
          <a:ln w="38100">
            <a:noFill/>
            <a:miter lim="800000"/>
          </a:ln>
        </p:spPr>
        <p:txBody>
          <a:bodyPr lIns="144000" tIns="0" rIns="180000" bIns="28800" anchor="ctr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000" b="1" cap="all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AVOID UNNECESSARY USE OF PHONES AND COMPUTERS</a:t>
            </a:r>
            <a:endParaRPr lang="en-US" sz="2000" b="1" cap="all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73" y="2703595"/>
            <a:ext cx="2426418" cy="2420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003" y="2636533"/>
            <a:ext cx="2517866" cy="2554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597" y="2559974"/>
            <a:ext cx="3923116" cy="248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1668" y="2225842"/>
            <a:ext cx="4350331" cy="2586052"/>
          </a:xfrm>
        </p:spPr>
        <p:txBody>
          <a:bodyPr>
            <a:noAutofit/>
          </a:bodyPr>
          <a:lstStyle/>
          <a:p>
            <a:r>
              <a:rPr lang="en-GB" dirty="0" smtClean="0"/>
              <a:t>Simulation exercise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Phase 1: </a:t>
            </a:r>
          </a:p>
          <a:p>
            <a:r>
              <a:rPr lang="en-GB" dirty="0" smtClean="0"/>
              <a:t>Emerging </a:t>
            </a:r>
            <a:r>
              <a:rPr lang="en-GB" dirty="0"/>
              <a:t>S</a:t>
            </a:r>
            <a:r>
              <a:rPr lang="en-GB" dirty="0" smtClean="0"/>
              <a:t>ituation</a:t>
            </a:r>
          </a:p>
        </p:txBody>
      </p:sp>
      <p:pic>
        <p:nvPicPr>
          <p:cNvPr id="9218" name="Picture 2" descr="Image result for on your mark get set go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0408_EFS_PPTemplate_v4-1">
  <a:themeElements>
    <a:clrScheme name="EFSA">
      <a:dk1>
        <a:srgbClr val="171796"/>
      </a:dk1>
      <a:lt1>
        <a:srgbClr val="FFFFFF"/>
      </a:lt1>
      <a:dk2>
        <a:srgbClr val="DE7008"/>
      </a:dk2>
      <a:lt2>
        <a:srgbClr val="FFFFFF"/>
      </a:lt2>
      <a:accent1>
        <a:srgbClr val="171796"/>
      </a:accent1>
      <a:accent2>
        <a:srgbClr val="DE7008"/>
      </a:accent2>
      <a:accent3>
        <a:srgbClr val="F7E017"/>
      </a:accent3>
      <a:accent4>
        <a:srgbClr val="9C1A87"/>
      </a:accent4>
      <a:accent5>
        <a:srgbClr val="0A94D6"/>
      </a:accent5>
      <a:accent6>
        <a:srgbClr val="878785"/>
      </a:accent6>
      <a:hlink>
        <a:srgbClr val="171796"/>
      </a:hlink>
      <a:folHlink>
        <a:srgbClr val="DE70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 EFSA ppt template 4.3">
  <a:themeElements>
    <a:clrScheme name="EFSA">
      <a:dk1>
        <a:srgbClr val="0099AB"/>
      </a:dk1>
      <a:lt1>
        <a:srgbClr val="FFFFFF"/>
      </a:lt1>
      <a:dk2>
        <a:srgbClr val="DE7008"/>
      </a:dk2>
      <a:lt2>
        <a:srgbClr val="FFFFFF"/>
      </a:lt2>
      <a:accent1>
        <a:srgbClr val="0099AB"/>
      </a:accent1>
      <a:accent2>
        <a:srgbClr val="DE7008"/>
      </a:accent2>
      <a:accent3>
        <a:srgbClr val="F7E017"/>
      </a:accent3>
      <a:accent4>
        <a:srgbClr val="9C1A87"/>
      </a:accent4>
      <a:accent5>
        <a:srgbClr val="0A94D6"/>
      </a:accent5>
      <a:accent6>
        <a:srgbClr val="878785"/>
      </a:accent6>
      <a:hlink>
        <a:srgbClr val="171796"/>
      </a:hlink>
      <a:folHlink>
        <a:srgbClr val="DE700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10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11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12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13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2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3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4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5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6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7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8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ppt/theme/themeOverride9.xml><?xml version="1.0" encoding="utf-8"?>
<a:themeOverride xmlns:a="http://schemas.openxmlformats.org/drawingml/2006/main">
  <a:clrScheme name="EFSA">
    <a:dk1>
      <a:srgbClr val="171796"/>
    </a:dk1>
    <a:lt1>
      <a:srgbClr val="FFFFFF"/>
    </a:lt1>
    <a:dk2>
      <a:srgbClr val="DE7008"/>
    </a:dk2>
    <a:lt2>
      <a:srgbClr val="FFFFFF"/>
    </a:lt2>
    <a:accent1>
      <a:srgbClr val="171796"/>
    </a:accent1>
    <a:accent2>
      <a:srgbClr val="DE7008"/>
    </a:accent2>
    <a:accent3>
      <a:srgbClr val="F7E017"/>
    </a:accent3>
    <a:accent4>
      <a:srgbClr val="9C1A87"/>
    </a:accent4>
    <a:accent5>
      <a:srgbClr val="0A94D6"/>
    </a:accent5>
    <a:accent6>
      <a:srgbClr val="878785"/>
    </a:accent6>
    <a:hlink>
      <a:srgbClr val="171796"/>
    </a:hlink>
    <a:folHlink>
      <a:srgbClr val="DE700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20130408_EFS_PPTemplate_v4-1.potx</Template>
  <TotalTime>0</TotalTime>
  <Words>1159</Words>
  <Application>Microsoft Office PowerPoint</Application>
  <PresentationFormat>On-screen Show (4:3)</PresentationFormat>
  <Paragraphs>155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MS PGothic</vt:lpstr>
      <vt:lpstr>Arial</vt:lpstr>
      <vt:lpstr>Calibri</vt:lpstr>
      <vt:lpstr>Courier New</vt:lpstr>
      <vt:lpstr>MS Pゴシック</vt:lpstr>
      <vt:lpstr>Tahoma</vt:lpstr>
      <vt:lpstr>Verdana</vt:lpstr>
      <vt:lpstr>Wingdings</vt:lpstr>
      <vt:lpstr>20130408_EFS_PPTemplate_v4-1</vt:lpstr>
      <vt:lpstr>New EFSA ppt template 4.3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2018-09-14T09:37:01Z</dcterms:created>
  <dcterms:modified xsi:type="dcterms:W3CDTF">2018-09-14T11:11:25Z</dcterms:modified>
</cp:coreProperties>
</file>