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0" r:id="rId3"/>
    <p:sldId id="275" r:id="rId4"/>
    <p:sldId id="261" r:id="rId5"/>
    <p:sldId id="263" r:id="rId6"/>
    <p:sldId id="273" r:id="rId7"/>
    <p:sldId id="274" r:id="rId8"/>
    <p:sldId id="595" r:id="rId9"/>
    <p:sldId id="264" r:id="rId10"/>
    <p:sldId id="269" r:id="rId11"/>
    <p:sldId id="270" r:id="rId12"/>
    <p:sldId id="597" r:id="rId13"/>
    <p:sldId id="268" r:id="rId14"/>
    <p:sldId id="271" r:id="rId15"/>
    <p:sldId id="596" r:id="rId16"/>
    <p:sldId id="267" r:id="rId17"/>
    <p:sldId id="272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73" d="100"/>
          <a:sy n="73" d="100"/>
        </p:scale>
        <p:origin x="142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8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D0777E-56F5-4770-B722-4D613FAB10D3}" type="datetimeFigureOut">
              <a:rPr lang="el-GR"/>
              <a:pPr>
                <a:defRPr/>
              </a:pPr>
              <a:t>18/5/2018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48EE6D-A7FF-430A-9393-7C948E81CBC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93460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0F809-F886-4878-BCE5-7BB665BE7F0D}" type="datetimeFigureOut">
              <a:rPr lang="el-GR"/>
              <a:pPr>
                <a:defRPr/>
              </a:pPr>
              <a:t>18/5/2018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/>
              <a:t>Στυλ υποδείγματος κειμένου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121E80-69EC-4008-8692-4975F7A047B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3215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itchFamily="18" charset="0"/>
            </a:endParaRPr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07506" algn="l"/>
                <a:tab pos="1416623" algn="l"/>
                <a:tab pos="2125740" algn="l"/>
                <a:tab pos="2834858" algn="l"/>
              </a:tabLst>
              <a:defRPr i="1">
                <a:solidFill>
                  <a:schemeClr val="bg1"/>
                </a:solidFill>
                <a:latin typeface="Franklin Gothic Book" pitchFamily="34" charset="0"/>
                <a:cs typeface="Arial" charset="0"/>
              </a:defRPr>
            </a:lvl1pPr>
            <a:lvl2pPr eaLnBrk="0" hangingPunct="0">
              <a:tabLst>
                <a:tab pos="707506" algn="l"/>
                <a:tab pos="1416623" algn="l"/>
                <a:tab pos="2125740" algn="l"/>
                <a:tab pos="2834858" algn="l"/>
              </a:tabLst>
              <a:defRPr i="1">
                <a:solidFill>
                  <a:schemeClr val="bg1"/>
                </a:solidFill>
                <a:latin typeface="Franklin Gothic Book" pitchFamily="34" charset="0"/>
                <a:cs typeface="Arial" charset="0"/>
              </a:defRPr>
            </a:lvl2pPr>
            <a:lvl3pPr eaLnBrk="0" hangingPunct="0">
              <a:tabLst>
                <a:tab pos="707506" algn="l"/>
                <a:tab pos="1416623" algn="l"/>
                <a:tab pos="2125740" algn="l"/>
                <a:tab pos="2834858" algn="l"/>
              </a:tabLst>
              <a:defRPr i="1">
                <a:solidFill>
                  <a:schemeClr val="bg1"/>
                </a:solidFill>
                <a:latin typeface="Franklin Gothic Book" pitchFamily="34" charset="0"/>
                <a:cs typeface="Arial" charset="0"/>
              </a:defRPr>
            </a:lvl3pPr>
            <a:lvl4pPr eaLnBrk="0" hangingPunct="0">
              <a:tabLst>
                <a:tab pos="707506" algn="l"/>
                <a:tab pos="1416623" algn="l"/>
                <a:tab pos="2125740" algn="l"/>
                <a:tab pos="2834858" algn="l"/>
              </a:tabLst>
              <a:defRPr i="1">
                <a:solidFill>
                  <a:schemeClr val="bg1"/>
                </a:solidFill>
                <a:latin typeface="Franklin Gothic Book" pitchFamily="34" charset="0"/>
                <a:cs typeface="Arial" charset="0"/>
              </a:defRPr>
            </a:lvl4pPr>
            <a:lvl5pPr eaLnBrk="0" hangingPunct="0">
              <a:tabLst>
                <a:tab pos="707506" algn="l"/>
                <a:tab pos="1416623" algn="l"/>
                <a:tab pos="2125740" algn="l"/>
                <a:tab pos="2834858" algn="l"/>
              </a:tabLst>
              <a:defRPr i="1">
                <a:solidFill>
                  <a:schemeClr val="bg1"/>
                </a:solidFill>
                <a:latin typeface="Franklin Gothic Book" pitchFamily="34" charset="0"/>
                <a:cs typeface="Arial" charset="0"/>
              </a:defRPr>
            </a:lvl5pPr>
            <a:lvl6pPr marL="2552822" indent="-232075" defTabSz="45609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07506" algn="l"/>
                <a:tab pos="1416623" algn="l"/>
                <a:tab pos="2125740" algn="l"/>
                <a:tab pos="2834858" algn="l"/>
              </a:tabLst>
              <a:defRPr i="1">
                <a:solidFill>
                  <a:schemeClr val="bg1"/>
                </a:solidFill>
                <a:latin typeface="Franklin Gothic Book" pitchFamily="34" charset="0"/>
                <a:cs typeface="Arial" charset="0"/>
              </a:defRPr>
            </a:lvl6pPr>
            <a:lvl7pPr marL="3016971" indent="-232075" defTabSz="45609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07506" algn="l"/>
                <a:tab pos="1416623" algn="l"/>
                <a:tab pos="2125740" algn="l"/>
                <a:tab pos="2834858" algn="l"/>
              </a:tabLst>
              <a:defRPr i="1">
                <a:solidFill>
                  <a:schemeClr val="bg1"/>
                </a:solidFill>
                <a:latin typeface="Franklin Gothic Book" pitchFamily="34" charset="0"/>
                <a:cs typeface="Arial" charset="0"/>
              </a:defRPr>
            </a:lvl7pPr>
            <a:lvl8pPr marL="3481121" indent="-232075" defTabSz="45609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07506" algn="l"/>
                <a:tab pos="1416623" algn="l"/>
                <a:tab pos="2125740" algn="l"/>
                <a:tab pos="2834858" algn="l"/>
              </a:tabLst>
              <a:defRPr i="1">
                <a:solidFill>
                  <a:schemeClr val="bg1"/>
                </a:solidFill>
                <a:latin typeface="Franklin Gothic Book" pitchFamily="34" charset="0"/>
                <a:cs typeface="Arial" charset="0"/>
              </a:defRPr>
            </a:lvl8pPr>
            <a:lvl9pPr marL="3945270" indent="-232075" defTabSz="45609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07506" algn="l"/>
                <a:tab pos="1416623" algn="l"/>
                <a:tab pos="2125740" algn="l"/>
                <a:tab pos="2834858" algn="l"/>
              </a:tabLst>
              <a:defRPr i="1">
                <a:solidFill>
                  <a:schemeClr val="bg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E806367D-D257-47B1-8F4B-B99D927EA838}" type="slidenum">
              <a:rPr lang="it-IT" altLang="it-IT" i="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Times New Roman" pitchFamily="18" charset="0"/>
                <a:buNone/>
              </a:pPr>
              <a:t>4</a:t>
            </a:fld>
            <a:endParaRPr lang="it-IT" altLang="it-IT" i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44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2501" y="982731"/>
            <a:ext cx="7339341" cy="3344891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7" y="4402666"/>
            <a:ext cx="6127605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90816" y="6417126"/>
            <a:ext cx="857473" cy="365125"/>
          </a:xfrm>
        </p:spPr>
        <p:txBody>
          <a:bodyPr/>
          <a:lstStyle/>
          <a:p>
            <a:fld id="{3C633830-2244-49AE-BC4A-47F415C177C6}" type="datetimeFigureOut">
              <a:rPr lang="en-US" smtClean="0"/>
              <a:pPr/>
              <a:t>18-May-18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88776" y="641712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0363" y="6417126"/>
            <a:ext cx="411480" cy="365125"/>
          </a:xfrm>
        </p:spPr>
        <p:txBody>
          <a:bodyPr/>
          <a:lstStyle/>
          <a:p>
            <a:fld id="{2E0D8AB1-87CB-429B-9917-535BF51D89BF}" type="slidenum">
              <a:rPr lang="el-GR" altLang="el-GR" smtClean="0"/>
              <a:pPr/>
              <a:t>‹#›</a:t>
            </a:fld>
            <a:endParaRPr lang="el-GR" altLang="el-G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244D57F-31F9-45FF-BA00-04DA3293C949}"/>
              </a:ext>
            </a:extLst>
          </p:cNvPr>
          <p:cNvSpPr/>
          <p:nvPr userDrawn="1"/>
        </p:nvSpPr>
        <p:spPr>
          <a:xfrm>
            <a:off x="638456" y="-10821"/>
            <a:ext cx="3357479" cy="6893169"/>
          </a:xfrm>
          <a:custGeom>
            <a:avLst/>
            <a:gdLst>
              <a:gd name="connsiteX0" fmla="*/ 984738 w 3343782"/>
              <a:gd name="connsiteY0" fmla="*/ 0 h 6893169"/>
              <a:gd name="connsiteX1" fmla="*/ 1374305 w 3343782"/>
              <a:gd name="connsiteY1" fmla="*/ 10821 h 6893169"/>
              <a:gd name="connsiteX2" fmla="*/ 367924 w 3343782"/>
              <a:gd name="connsiteY2" fmla="*/ 3987649 h 6893169"/>
              <a:gd name="connsiteX3" fmla="*/ 3343782 w 3343782"/>
              <a:gd name="connsiteY3" fmla="*/ 6893169 h 6893169"/>
              <a:gd name="connsiteX4" fmla="*/ 2272473 w 3343782"/>
              <a:gd name="connsiteY4" fmla="*/ 6876937 h 6893169"/>
              <a:gd name="connsiteX5" fmla="*/ 0 w 3343782"/>
              <a:gd name="connsiteY5" fmla="*/ 3890258 h 6893169"/>
              <a:gd name="connsiteX6" fmla="*/ 984738 w 3343782"/>
              <a:gd name="connsiteY6" fmla="*/ 0 h 689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3782" h="6893169">
                <a:moveTo>
                  <a:pt x="984738" y="0"/>
                </a:moveTo>
                <a:lnTo>
                  <a:pt x="1374305" y="10821"/>
                </a:lnTo>
                <a:lnTo>
                  <a:pt x="367924" y="3987649"/>
                </a:lnTo>
                <a:lnTo>
                  <a:pt x="3343782" y="6893169"/>
                </a:lnTo>
                <a:lnTo>
                  <a:pt x="2272473" y="6876937"/>
                </a:lnTo>
                <a:lnTo>
                  <a:pt x="0" y="3890258"/>
                </a:lnTo>
                <a:lnTo>
                  <a:pt x="98473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AE0B6-3689-4ADE-9862-D5ECA0A90485}"/>
              </a:ext>
            </a:extLst>
          </p:cNvPr>
          <p:cNvSpPr txBox="1"/>
          <p:nvPr userDrawn="1"/>
        </p:nvSpPr>
        <p:spPr>
          <a:xfrm rot="17023535">
            <a:off x="-402956" y="1697497"/>
            <a:ext cx="25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University of West Attica</a:t>
            </a:r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60653C-7F05-4DBA-A579-39E05424B746}"/>
              </a:ext>
            </a:extLst>
          </p:cNvPr>
          <p:cNvSpPr/>
          <p:nvPr userDrawn="1"/>
        </p:nvSpPr>
        <p:spPr>
          <a:xfrm rot="2937774">
            <a:off x="205685" y="4946508"/>
            <a:ext cx="3610658" cy="7837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>
                <a:gd name="adj" fmla="val 38460"/>
              </a:avLst>
            </a:prstTxWarp>
            <a:spAutoFit/>
          </a:bodyPr>
          <a:lstStyle/>
          <a:p>
            <a:r>
              <a:rPr lang="en-GB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COmputer</a:t>
            </a:r>
            <a:r>
              <a:rPr lang="en-GB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Networks &amp; </a:t>
            </a:r>
            <a:r>
              <a:rPr lang="en-GB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SErvices</a:t>
            </a:r>
            <a:r>
              <a:rPr lang="en-GB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Research Team</a:t>
            </a:r>
            <a:endParaRPr lang="el-GR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8282"/>
            <a:ext cx="1209423" cy="1209423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25" y="44624"/>
            <a:ext cx="99528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66021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18-May-18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AB1-87CB-429B-9917-535BF51D89BF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7915360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18-May-18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AB1-87CB-429B-9917-535BF51D89BF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693249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18-May-18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AB1-87CB-429B-9917-535BF51D89BF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9040540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18-May-18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AB1-87CB-429B-9917-535BF51D89BF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9408900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18-May-18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AB1-87CB-429B-9917-535BF51D89BF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092588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18-May-18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AB1-87CB-429B-9917-535BF51D89BF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507828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18-May-18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AB1-87CB-429B-9917-535BF51D89BF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6178415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18-May-18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AB1-87CB-429B-9917-535BF51D89BF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470543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9A0EED-F7CE-4AC5-A3E5-F4248C8E0DE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32982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93B974-E24B-47A0-892C-933F3FBCC5D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8811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3C633830-2244-49AE-BC4A-47F415C177C6}" type="datetimeFigureOut">
              <a:rPr lang="en-US" smtClean="0"/>
              <a:t>18-May-18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2E0D8AB1-87CB-429B-9917-535BF51D89BF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5462282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4D94E4A-C8BD-4F2F-B244-B80A1D2F8D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523BA-86A5-49BF-852B-341794E86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D15B517E-1A9C-4687-AC3B-DBE7768907D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10/3/2015</a:t>
            </a:r>
          </a:p>
        </p:txBody>
      </p:sp>
    </p:spTree>
    <p:extLst>
      <p:ext uri="{BB962C8B-B14F-4D97-AF65-F5344CB8AC3E}">
        <p14:creationId xmlns:p14="http://schemas.microsoft.com/office/powerpoint/2010/main" val="264531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18-May-18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2E0D8AB1-87CB-429B-9917-535BF51D89BF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0887089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18-May-18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AB1-87CB-429B-9917-535BF51D89BF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7501588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18-May-18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AB1-87CB-429B-9917-535BF51D89BF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4517421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18-May-18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AB1-87CB-429B-9917-535BF51D89BF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1639247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18-May-18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AB1-87CB-429B-9917-535BF51D89BF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109713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18-May-18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AB1-87CB-429B-9917-535BF51D89BF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4135487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18-May-18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8AB1-87CB-429B-9917-535BF51D89BF}" type="slidenum">
              <a:rPr lang="el-GR" altLang="el-GR" smtClean="0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0101967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3149" y="457201"/>
            <a:ext cx="7867981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3150" y="2667000"/>
            <a:ext cx="7867980" cy="357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3010" y="6433362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633830-2244-49AE-BC4A-47F415C177C6}" type="datetimeFigureOut">
              <a:rPr lang="en-US" smtClean="0"/>
              <a:pPr/>
              <a:t>18-May-18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1328" y="6433362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7648" y="6433362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0D8AB1-87CB-429B-9917-535BF51D89BF}" type="slidenum">
              <a:rPr lang="el-GR" altLang="el-GR" smtClean="0"/>
              <a:pPr/>
              <a:t>‹#›</a:t>
            </a:fld>
            <a:endParaRPr lang="el-GR" altLang="el-GR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5763B72-4905-4373-864B-C0A0FBAF1EFE}"/>
              </a:ext>
            </a:extLst>
          </p:cNvPr>
          <p:cNvSpPr/>
          <p:nvPr userDrawn="1"/>
        </p:nvSpPr>
        <p:spPr>
          <a:xfrm>
            <a:off x="-16232" y="-10821"/>
            <a:ext cx="2164260" cy="6887758"/>
          </a:xfrm>
          <a:custGeom>
            <a:avLst/>
            <a:gdLst>
              <a:gd name="connsiteX0" fmla="*/ 827830 w 2164260"/>
              <a:gd name="connsiteY0" fmla="*/ 0 h 6887758"/>
              <a:gd name="connsiteX1" fmla="*/ 1087541 w 2164260"/>
              <a:gd name="connsiteY1" fmla="*/ 10821 h 6887758"/>
              <a:gd name="connsiteX2" fmla="*/ 216426 w 2164260"/>
              <a:gd name="connsiteY2" fmla="*/ 5302438 h 6887758"/>
              <a:gd name="connsiteX3" fmla="*/ 2164260 w 2164260"/>
              <a:gd name="connsiteY3" fmla="*/ 6887758 h 6887758"/>
              <a:gd name="connsiteX4" fmla="*/ 1433823 w 2164260"/>
              <a:gd name="connsiteY4" fmla="*/ 6866116 h 6887758"/>
              <a:gd name="connsiteX5" fmla="*/ 16232 w 2164260"/>
              <a:gd name="connsiteY5" fmla="*/ 5307848 h 6887758"/>
              <a:gd name="connsiteX6" fmla="*/ 0 w 2164260"/>
              <a:gd name="connsiteY6" fmla="*/ 4961567 h 6887758"/>
              <a:gd name="connsiteX7" fmla="*/ 827830 w 2164260"/>
              <a:gd name="connsiteY7" fmla="*/ 0 h 688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4260" h="6887758">
                <a:moveTo>
                  <a:pt x="827830" y="0"/>
                </a:moveTo>
                <a:lnTo>
                  <a:pt x="1087541" y="10821"/>
                </a:lnTo>
                <a:lnTo>
                  <a:pt x="216426" y="5302438"/>
                </a:lnTo>
                <a:lnTo>
                  <a:pt x="2164260" y="6887758"/>
                </a:lnTo>
                <a:lnTo>
                  <a:pt x="1433823" y="6866116"/>
                </a:lnTo>
                <a:lnTo>
                  <a:pt x="16232" y="5307848"/>
                </a:lnTo>
                <a:lnTo>
                  <a:pt x="0" y="4961567"/>
                </a:lnTo>
                <a:lnTo>
                  <a:pt x="82783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B91EA9-7A9D-4C12-B5A5-A8C99C7C13B7}"/>
              </a:ext>
            </a:extLst>
          </p:cNvPr>
          <p:cNvSpPr txBox="1"/>
          <p:nvPr userDrawn="1"/>
        </p:nvSpPr>
        <p:spPr>
          <a:xfrm rot="16783942">
            <a:off x="-863843" y="1828031"/>
            <a:ext cx="2297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University of West Attica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214F75-840D-40EA-83CC-3E1B14CD28CE}"/>
              </a:ext>
            </a:extLst>
          </p:cNvPr>
          <p:cNvSpPr/>
          <p:nvPr userDrawn="1"/>
        </p:nvSpPr>
        <p:spPr>
          <a:xfrm rot="2690554">
            <a:off x="-188450" y="5785059"/>
            <a:ext cx="2048027" cy="498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>
                <a:gd name="adj" fmla="val 38460"/>
              </a:avLst>
            </a:prstTxWarp>
            <a:spAutoFit/>
          </a:bodyPr>
          <a:lstStyle/>
          <a:p>
            <a:r>
              <a:rPr lang="en-GB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COmputer</a:t>
            </a:r>
            <a:r>
              <a:rPr lang="en-GB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Networks &amp; </a:t>
            </a:r>
            <a:r>
              <a:rPr lang="en-GB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SErvices</a:t>
            </a:r>
            <a:r>
              <a:rPr lang="en-GB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Research Team</a:t>
            </a:r>
            <a:endParaRPr lang="el-GR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" y="6309320"/>
            <a:ext cx="518461" cy="518461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172400" y="54862"/>
            <a:ext cx="868974" cy="56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1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724" r:id="rId18"/>
    <p:sldLayoutId id="2147483725" r:id="rId19"/>
    <p:sldLayoutId id="2147483853" r:id="rId2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patr@puas.gr" TargetMode="External"/><Relationship Id="rId2" Type="http://schemas.openxmlformats.org/officeDocument/2006/relationships/hyperlink" Target="mailto:roberto.minerva@gmail.c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com/2013/05/internet-of-things-2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0E76-2B85-4E06-9BAC-66A8E52261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From Digitization to </a:t>
            </a:r>
            <a:r>
              <a:rPr lang="en-GB" dirty="0" err="1"/>
              <a:t>Servitization</a:t>
            </a:r>
            <a:r>
              <a:rPr lang="en-GB" dirty="0"/>
              <a:t> </a:t>
            </a:r>
            <a:br>
              <a:rPr lang="en-GB" dirty="0"/>
            </a:br>
            <a:r>
              <a:rPr lang="en-GB" sz="4400" dirty="0"/>
              <a:t>(using cloud computing)</a:t>
            </a:r>
            <a:endParaRPr lang="el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90620-B384-4CB6-89EF-FABF187EC0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Associate Professor </a:t>
            </a:r>
            <a:r>
              <a:rPr lang="en-GB" dirty="0" err="1"/>
              <a:t>Charalampos</a:t>
            </a:r>
            <a:r>
              <a:rPr lang="en-GB" dirty="0"/>
              <a:t> Z. Patrikakis, Dr. Ing</a:t>
            </a:r>
          </a:p>
          <a:p>
            <a:r>
              <a:rPr lang="en-GB" dirty="0"/>
              <a:t>University of West Attica</a:t>
            </a:r>
            <a:endParaRPr lang="el-GR" dirty="0"/>
          </a:p>
        </p:txBody>
      </p:sp>
      <p:pic>
        <p:nvPicPr>
          <p:cNvPr id="5" name="Picture 2" descr="Just another Storm Project site">
            <a:extLst>
              <a:ext uri="{FF2B5EF4-FFF2-40B4-BE49-F238E27FC236}">
                <a16:creationId xmlns:a16="http://schemas.microsoft.com/office/drawing/2014/main" id="{5E34CD9A-4006-4CE7-9F66-1F6E4E353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24" y="6435534"/>
            <a:ext cx="1283680" cy="2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E Commission">
            <a:extLst>
              <a:ext uri="{FF2B5EF4-FFF2-40B4-BE49-F238E27FC236}">
                <a16:creationId xmlns:a16="http://schemas.microsoft.com/office/drawing/2014/main" id="{D2BA0955-2D46-428C-AFED-A8E98508D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63"/>
          <a:stretch/>
        </p:blipFill>
        <p:spPr bwMode="auto">
          <a:xfrm>
            <a:off x="8604448" y="6386627"/>
            <a:ext cx="504056" cy="3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008BE2-8CDF-452C-A5EA-52C739A3401C}"/>
              </a:ext>
            </a:extLst>
          </p:cNvPr>
          <p:cNvSpPr/>
          <p:nvPr/>
        </p:nvSpPr>
        <p:spPr>
          <a:xfrm>
            <a:off x="4896544" y="6381328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Project  STORM  has  received  funding  from  the  European Union’s Horizon 2020 research and innovation </a:t>
            </a:r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under grant agreement no. 700191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48891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67568-7E1A-4202-A5F0-5000667E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39551"/>
          </a:xfrm>
        </p:spPr>
        <p:txBody>
          <a:bodyPr/>
          <a:lstStyle/>
          <a:p>
            <a:r>
              <a:rPr lang="en-GB" dirty="0"/>
              <a:t>From incident to knowledge</a:t>
            </a:r>
            <a:endParaRPr lang="en-US" dirty="0"/>
          </a:p>
        </p:txBody>
      </p:sp>
      <p:pic>
        <p:nvPicPr>
          <p:cNvPr id="3074" name="Picture 2" descr="DataFLow">
            <a:extLst>
              <a:ext uri="{FF2B5EF4-FFF2-40B4-BE49-F238E27FC236}">
                <a16:creationId xmlns:a16="http://schemas.microsoft.com/office/drawing/2014/main" id="{B93868EE-54AF-4476-AE47-B9196A717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8342086" cy="399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250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ORMArchitecture03">
            <a:extLst>
              <a:ext uri="{FF2B5EF4-FFF2-40B4-BE49-F238E27FC236}">
                <a16:creationId xmlns:a16="http://schemas.microsoft.com/office/drawing/2014/main" id="{3FCE7607-4134-41A6-90C7-077B1C710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37" y="786246"/>
            <a:ext cx="788606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BA5539-1CF1-4020-A1C3-A8983AE63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06896"/>
            <a:ext cx="7704667" cy="883567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Using the cloud: The                     project case </a:t>
            </a:r>
          </a:p>
        </p:txBody>
      </p:sp>
      <p:pic>
        <p:nvPicPr>
          <p:cNvPr id="8" name="Picture 2" descr="Just another Storm Project site">
            <a:extLst>
              <a:ext uri="{FF2B5EF4-FFF2-40B4-BE49-F238E27FC236}">
                <a16:creationId xmlns:a16="http://schemas.microsoft.com/office/drawing/2014/main" id="{645901E6-CDA2-4C78-8093-722CBD1D0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51" y="385289"/>
            <a:ext cx="1728192" cy="3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287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ÎÏÎ¿ÏÎ­Î»ÎµÏÎ¼Î± ÎµÎ¹ÎºÏÎ½Î±Ï Î³Î¹Î± stormcloud">
            <a:extLst>
              <a:ext uri="{FF2B5EF4-FFF2-40B4-BE49-F238E27FC236}">
                <a16:creationId xmlns:a16="http://schemas.microsoft.com/office/drawing/2014/main" id="{B64C90C2-0B98-4D3E-B2A2-0E51F28CA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41" y="764704"/>
            <a:ext cx="8572500" cy="5819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81B085A-152A-4CF5-BF6B-3A370C4F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0" y="3145629"/>
            <a:ext cx="4378692" cy="1027583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C00000"/>
                </a:solidFill>
              </a:rPr>
              <a:t>Clouds</a:t>
            </a:r>
          </a:p>
        </p:txBody>
      </p:sp>
      <p:pic>
        <p:nvPicPr>
          <p:cNvPr id="8" name="Picture 2" descr="Just another Storm Project site">
            <a:extLst>
              <a:ext uri="{FF2B5EF4-FFF2-40B4-BE49-F238E27FC236}">
                <a16:creationId xmlns:a16="http://schemas.microsoft.com/office/drawing/2014/main" id="{99DE966E-4D2E-4D56-9B85-A00421A3F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49" y="3265609"/>
            <a:ext cx="3923442" cy="8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334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E6ECE3-167F-45F0-AE11-2DCCE888CC7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3" y="745761"/>
            <a:ext cx="8677077" cy="5366478"/>
          </a:xfr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CA0B716-AD75-47BA-AE9F-1F45A2D4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71" y="-19397"/>
            <a:ext cx="5830186" cy="1027583"/>
          </a:xfrm>
        </p:spPr>
        <p:txBody>
          <a:bodyPr/>
          <a:lstStyle/>
          <a:p>
            <a:r>
              <a:rPr lang="en-US" dirty="0"/>
              <a:t>Creating the perfect </a:t>
            </a:r>
          </a:p>
        </p:txBody>
      </p:sp>
      <p:pic>
        <p:nvPicPr>
          <p:cNvPr id="11" name="Picture 2" descr="Just another Storm Project site">
            <a:extLst>
              <a:ext uri="{FF2B5EF4-FFF2-40B4-BE49-F238E27FC236}">
                <a16:creationId xmlns:a16="http://schemas.microsoft.com/office/drawing/2014/main" id="{B0A870B4-FA60-4C89-AD4B-AD5727F6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543" y="249218"/>
            <a:ext cx="2349907" cy="52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578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435D9D-0DAD-4B9E-9E28-B79D5A4EDCB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1437"/>
            <a:ext cx="6377868" cy="6296347"/>
          </a:xfrm>
        </p:spPr>
      </p:pic>
    </p:spTree>
    <p:extLst>
      <p:ext uri="{BB962C8B-B14F-4D97-AF65-F5344CB8AC3E}">
        <p14:creationId xmlns:p14="http://schemas.microsoft.com/office/powerpoint/2010/main" val="559215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91752937-9960-4875-8FEC-637A737DF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64" y="315676"/>
            <a:ext cx="8782956" cy="6641716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FD7F4099-3D20-4FAF-8A71-44BCAA98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229" y="5157192"/>
            <a:ext cx="2215902" cy="1027583"/>
          </a:xfrm>
        </p:spPr>
        <p:txBody>
          <a:bodyPr/>
          <a:lstStyle/>
          <a:p>
            <a:r>
              <a:rPr lang="en-US" dirty="0"/>
              <a:t>After the</a:t>
            </a:r>
          </a:p>
        </p:txBody>
      </p:sp>
      <p:pic>
        <p:nvPicPr>
          <p:cNvPr id="59" name="Picture 2" descr="Just another Storm Project site">
            <a:extLst>
              <a:ext uri="{FF2B5EF4-FFF2-40B4-BE49-F238E27FC236}">
                <a16:creationId xmlns:a16="http://schemas.microsoft.com/office/drawing/2014/main" id="{1F768564-7F42-49C3-993D-35540FB2A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093296"/>
            <a:ext cx="2349907" cy="52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13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0EDA-BD35-43B3-881A-8115A899F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IEEE IoT Initiative and the Cultural Heritage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234408-0723-4897-A1C3-47AC86BEDCD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IEEE IoT Initiative is launching a Vertical Working group for the application of IoT Technologies to the preservation and exploitation of the cultural heritage </a:t>
            </a:r>
          </a:p>
          <a:p>
            <a:r>
              <a:rPr lang="en-US" dirty="0"/>
              <a:t>This group needs to be highly multidisciplinary putting together IoT Technologists, Preservation experts, Artists, Designers and all the possible “users” of the technologies</a:t>
            </a:r>
          </a:p>
          <a:p>
            <a:r>
              <a:rPr lang="en-US" dirty="0"/>
              <a:t>There is a need to explore new application possibilities for IoT in this field  </a:t>
            </a:r>
          </a:p>
          <a:p>
            <a:r>
              <a:rPr lang="en-US" dirty="0"/>
              <a:t>If interested please drop an e-mail to </a:t>
            </a:r>
            <a:r>
              <a:rPr lang="en-US" dirty="0">
                <a:hlinkClick r:id="rId2"/>
              </a:rPr>
              <a:t>roberto.minerva@gmail.com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bpatr@puas.gr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3142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880B-635A-4A92-A0E0-22D01C058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2758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Acknowledgment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41904D-D220-4C65-AE4F-7600750C483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82133" y="1484784"/>
            <a:ext cx="7704667" cy="4515032"/>
          </a:xfrm>
        </p:spPr>
        <p:txBody>
          <a:bodyPr>
            <a:normAutofit fontScale="62500" lnSpcReduction="20000"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Many thanks to Roberto Minerva for allowing parts of his presentation on “Virtual Continuum as an enabler for </a:t>
            </a: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Servitization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” to be used.</a:t>
            </a:r>
          </a:p>
          <a:p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Project  STORM  has  received  funding  from  the  European Union’s Horizon 2020 research and innovation </a:t>
            </a: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 under grant agreement no. 700191.</a:t>
            </a: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 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01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A6B3-74C1-4509-B2F3-CB29A0AE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4624"/>
            <a:ext cx="7478299" cy="1512168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the Programmable World, All Our Objects Will Act as One</a:t>
            </a:r>
          </a:p>
        </p:txBody>
      </p:sp>
      <p:pic>
        <p:nvPicPr>
          <p:cNvPr id="2050" name="Picture 2" descr="https://www.wired.com/images_blogs/gadgetlab/2013/05/internet-01.jpg">
            <a:extLst>
              <a:ext uri="{FF2B5EF4-FFF2-40B4-BE49-F238E27FC236}">
                <a16:creationId xmlns:a16="http://schemas.microsoft.com/office/drawing/2014/main" id="{95B31ED8-54BB-4414-9DFA-C5E8C4C5D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7"/>
            <a:ext cx="7485884" cy="4858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6735CB-4FB4-40A5-9E3C-5F82A44090F9}"/>
              </a:ext>
            </a:extLst>
          </p:cNvPr>
          <p:cNvSpPr/>
          <p:nvPr/>
        </p:nvSpPr>
        <p:spPr>
          <a:xfrm>
            <a:off x="4410472" y="6286639"/>
            <a:ext cx="4733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Wired - BILL WASIK 05.14.13. available at: </a:t>
            </a:r>
            <a:r>
              <a:rPr lang="en-US" sz="1600" dirty="0">
                <a:hlinkClick r:id="rId3"/>
              </a:rPr>
              <a:t>https://www.wired.com/2013/05/internet-of-things-2/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6137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27384"/>
            <a:ext cx="7488832" cy="102758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Top 10 strategic technology trends for 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770"/>
          <a:stretch/>
        </p:blipFill>
        <p:spPr>
          <a:xfrm>
            <a:off x="2195736" y="476672"/>
            <a:ext cx="6948264" cy="641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9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32656"/>
            <a:ext cx="795090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94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32848" cy="94403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Properties of the Programmable World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5FBEFA-7633-4246-BDA2-D42BE957C76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058839" y="2708920"/>
            <a:ext cx="3886200" cy="2667000"/>
          </a:xfrm>
        </p:spPr>
        <p:txBody>
          <a:bodyPr>
            <a:noAutofit/>
          </a:bodyPr>
          <a:lstStyle/>
          <a:p>
            <a:pPr marL="60579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Open</a:t>
            </a:r>
          </a:p>
          <a:p>
            <a:pPr marL="60579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Programmable (API based)</a:t>
            </a:r>
          </a:p>
          <a:p>
            <a:pPr marL="60579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Self configuring </a:t>
            </a:r>
          </a:p>
          <a:p>
            <a:pPr marL="60579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</a:p>
          <a:p>
            <a:pPr marL="60579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Accountable </a:t>
            </a:r>
          </a:p>
          <a:p>
            <a:pPr marL="60579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Manageable</a:t>
            </a:r>
          </a:p>
          <a:p>
            <a:pPr marL="60579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Reliable </a:t>
            </a:r>
          </a:p>
          <a:p>
            <a:pPr marL="60579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Always available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4479E4-2938-4DB4-8642-325730738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20572" y="2708920"/>
            <a:ext cx="3886200" cy="2667000"/>
          </a:xfrm>
        </p:spPr>
        <p:txBody>
          <a:bodyPr>
            <a:noAutofit/>
          </a:bodyPr>
          <a:lstStyle/>
          <a:p>
            <a:pPr marL="60579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Usable</a:t>
            </a:r>
          </a:p>
          <a:p>
            <a:pPr marL="60579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Democratic</a:t>
            </a:r>
          </a:p>
          <a:p>
            <a:pPr marL="60579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Inclusive</a:t>
            </a:r>
          </a:p>
          <a:p>
            <a:pPr marL="60579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Supporting several stakeholders </a:t>
            </a:r>
          </a:p>
          <a:p>
            <a:pPr marL="60579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Enabling different business models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FD354-F17B-4D69-BAE3-32CDE54F230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58839" y="1276691"/>
            <a:ext cx="8077200" cy="1216205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programmable World needs to appear as homogeneous programmable platform with some specific functional and non functional properties:</a:t>
            </a:r>
          </a:p>
        </p:txBody>
      </p:sp>
    </p:spTree>
    <p:extLst>
      <p:ext uri="{BB962C8B-B14F-4D97-AF65-F5344CB8AC3E}">
        <p14:creationId xmlns:p14="http://schemas.microsoft.com/office/powerpoint/2010/main" val="929738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73F234A1-49DE-41C4-9329-91B5D26D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69" y="188640"/>
            <a:ext cx="6811219" cy="790397"/>
          </a:xfrm>
        </p:spPr>
        <p:txBody>
          <a:bodyPr/>
          <a:lstStyle/>
          <a:p>
            <a:r>
              <a:rPr lang="it-IT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Digital Twin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791A4BD9-352E-4272-A849-A43A573482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7584" y="1687056"/>
            <a:ext cx="8280920" cy="4766280"/>
          </a:xfrm>
        </p:spPr>
        <p:txBody>
          <a:bodyPr>
            <a:noAutofit/>
          </a:bodyPr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Digital Twin is more than an digital representation  of physical assets. It includes also: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processes 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systems which can be used for various purposes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APIs</a:t>
            </a: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Therefore it is the cyber equivalent of its physical twin</a:t>
            </a: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Areas already used: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	#1. Space Exploration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	#2. Oil Fields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	#3. Wind Farms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	#4. Gas Turbines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	#5. Smart Cities</a:t>
            </a:r>
          </a:p>
          <a:p>
            <a:pPr lvl="1"/>
            <a:endParaRPr lang="it-IT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https://1.cms.s81c.com/sites/default/files/2017-10-30/D-digital-twin-carengine-whit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85478"/>
            <a:ext cx="3993872" cy="268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245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54" y="0"/>
            <a:ext cx="7867981" cy="1027583"/>
          </a:xfrm>
        </p:spPr>
        <p:txBody>
          <a:bodyPr/>
          <a:lstStyle/>
          <a:p>
            <a:r>
              <a:rPr lang="en-US" dirty="0"/>
              <a:t>Cloud and the Digital Twin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54" y="908720"/>
            <a:ext cx="8170336" cy="4956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9736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B0DF-F7AB-49D3-941F-C0A50B01C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0" y="100528"/>
            <a:ext cx="7867981" cy="8406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Building the Entanglement</a:t>
            </a:r>
          </a:p>
        </p:txBody>
      </p:sp>
      <p:sp>
        <p:nvSpPr>
          <p:cNvPr id="5" name="Cubo 30">
            <a:extLst>
              <a:ext uri="{FF2B5EF4-FFF2-40B4-BE49-F238E27FC236}">
                <a16:creationId xmlns:a16="http://schemas.microsoft.com/office/drawing/2014/main" id="{FDD0B572-E4D6-4D5F-A200-A3878892E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833" y="2046511"/>
            <a:ext cx="1508125" cy="847725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Cyberphysical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</p:txBody>
      </p:sp>
      <p:sp>
        <p:nvSpPr>
          <p:cNvPr id="7" name="Cubo 30">
            <a:extLst>
              <a:ext uri="{FF2B5EF4-FFF2-40B4-BE49-F238E27FC236}">
                <a16:creationId xmlns:a16="http://schemas.microsoft.com/office/drawing/2014/main" id="{7460B0F0-A58E-4916-869E-679C1DCC8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833" y="5004817"/>
            <a:ext cx="1508125" cy="849313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b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73F4522F-95EF-4E87-BC47-4E423BE8DBA8}"/>
              </a:ext>
            </a:extLst>
          </p:cNvPr>
          <p:cNvSpPr/>
          <p:nvPr/>
        </p:nvSpPr>
        <p:spPr>
          <a:xfrm>
            <a:off x="5399176" y="2046510"/>
            <a:ext cx="1295400" cy="8477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Twin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DFA0B78D-2DFA-403F-B7DF-50BFA0084FED}"/>
              </a:ext>
            </a:extLst>
          </p:cNvPr>
          <p:cNvSpPr/>
          <p:nvPr/>
        </p:nvSpPr>
        <p:spPr>
          <a:xfrm>
            <a:off x="5399176" y="5006405"/>
            <a:ext cx="1295400" cy="8477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Twin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C8C0E6-1CE2-4027-8002-AC98DD7C6B05}"/>
              </a:ext>
            </a:extLst>
          </p:cNvPr>
          <p:cNvCxnSpPr>
            <a:cxnSpLocks/>
          </p:cNvCxnSpPr>
          <p:nvPr/>
        </p:nvCxnSpPr>
        <p:spPr>
          <a:xfrm flipV="1">
            <a:off x="2984691" y="2470372"/>
            <a:ext cx="2341562" cy="15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1215B36-C5D6-4C2A-A744-B8AA7C1C083B}"/>
              </a:ext>
            </a:extLst>
          </p:cNvPr>
          <p:cNvSpPr txBox="1"/>
          <p:nvPr/>
        </p:nvSpPr>
        <p:spPr>
          <a:xfrm>
            <a:off x="3496896" y="2038431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Sensor data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D46DB4-5626-416E-902C-89884E76BC4A}"/>
              </a:ext>
            </a:extLst>
          </p:cNvPr>
          <p:cNvCxnSpPr>
            <a:cxnSpLocks/>
          </p:cNvCxnSpPr>
          <p:nvPr/>
        </p:nvCxnSpPr>
        <p:spPr>
          <a:xfrm flipV="1">
            <a:off x="2955536" y="5413995"/>
            <a:ext cx="2341562" cy="15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994B3C5-EA64-4B72-8DD8-177E99D3C810}"/>
              </a:ext>
            </a:extLst>
          </p:cNvPr>
          <p:cNvSpPr txBox="1"/>
          <p:nvPr/>
        </p:nvSpPr>
        <p:spPr>
          <a:xfrm>
            <a:off x="3173376" y="5018704"/>
            <a:ext cx="196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Address or tag info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BD7D88-9904-4533-9863-F058B1110435}"/>
              </a:ext>
            </a:extLst>
          </p:cNvPr>
          <p:cNvSpPr txBox="1"/>
          <p:nvPr/>
        </p:nvSpPr>
        <p:spPr>
          <a:xfrm>
            <a:off x="2310736" y="2681607"/>
            <a:ext cx="3689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Strong entanglement</a:t>
            </a:r>
            <a:b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The status of the two objects is exactly the same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195620-58C5-4C26-B120-EAF6CD8111A8}"/>
              </a:ext>
            </a:extLst>
          </p:cNvPr>
          <p:cNvSpPr txBox="1"/>
          <p:nvPr/>
        </p:nvSpPr>
        <p:spPr>
          <a:xfrm>
            <a:off x="2410944" y="5605500"/>
            <a:ext cx="3635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Weak entanglement</a:t>
            </a:r>
          </a:p>
          <a:p>
            <a:pPr algn="ctr"/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The status of the two objects may be disjointed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2548E662-A23C-4BA1-8DC3-BAD4850CB91C}"/>
              </a:ext>
            </a:extLst>
          </p:cNvPr>
          <p:cNvSpPr/>
          <p:nvPr/>
        </p:nvSpPr>
        <p:spPr>
          <a:xfrm>
            <a:off x="4147504" y="4074542"/>
            <a:ext cx="1614415" cy="638336"/>
          </a:xfrm>
          <a:prstGeom prst="wedgeRectCallout">
            <a:avLst>
              <a:gd name="adj1" fmla="val -64426"/>
              <a:gd name="adj2" fmla="val 107964"/>
            </a:avLst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a pointer to a description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810DA5F0-CBA4-4843-9674-2672D73FB4F2}"/>
              </a:ext>
            </a:extLst>
          </p:cNvPr>
          <p:cNvSpPr/>
          <p:nvPr/>
        </p:nvSpPr>
        <p:spPr>
          <a:xfrm>
            <a:off x="3856920" y="1021534"/>
            <a:ext cx="2341562" cy="638336"/>
          </a:xfrm>
          <a:prstGeom prst="wedgeRectCallout">
            <a:avLst>
              <a:gd name="adj1" fmla="val -39028"/>
              <a:gd name="adj2" fmla="val 124621"/>
            </a:avLst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data generated by the ICT resource is sent to the Digital Twin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94850F-B84A-49D5-8FDB-1D43386971FF}"/>
              </a:ext>
            </a:extLst>
          </p:cNvPr>
          <p:cNvSpPr txBox="1"/>
          <p:nvPr/>
        </p:nvSpPr>
        <p:spPr>
          <a:xfrm>
            <a:off x="6789263" y="1621609"/>
            <a:ext cx="2341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Querying the Digital Twin is exactly the same as querying the physical object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are Status + Sensing Data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0CDA85-16A2-442F-A1F7-769D481CC4BD}"/>
              </a:ext>
            </a:extLst>
          </p:cNvPr>
          <p:cNvSpPr txBox="1"/>
          <p:nvPr/>
        </p:nvSpPr>
        <p:spPr>
          <a:xfrm>
            <a:off x="6772787" y="4831648"/>
            <a:ext cx="2399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Digital Twin describes the main static properties of the Physical Object </a:t>
            </a:r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8C532211-9D59-4A02-AEA5-A344BEEA52D4}"/>
              </a:ext>
            </a:extLst>
          </p:cNvPr>
          <p:cNvSpPr/>
          <p:nvPr/>
        </p:nvSpPr>
        <p:spPr>
          <a:xfrm>
            <a:off x="1243083" y="966445"/>
            <a:ext cx="2069738" cy="822540"/>
          </a:xfrm>
          <a:prstGeom prst="wedgeRectCallout">
            <a:avLst>
              <a:gd name="adj1" fmla="val -7654"/>
              <a:gd name="adj2" fmla="val 93373"/>
            </a:avLst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physical resource has sensing and communication capabilities and a few states</a:t>
            </a: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0EBEC683-B228-4B05-93FD-D63AF25B6D34}"/>
              </a:ext>
            </a:extLst>
          </p:cNvPr>
          <p:cNvSpPr/>
          <p:nvPr/>
        </p:nvSpPr>
        <p:spPr>
          <a:xfrm>
            <a:off x="1106207" y="4040425"/>
            <a:ext cx="2069738" cy="638336"/>
          </a:xfrm>
          <a:prstGeom prst="wedgeRectCallout">
            <a:avLst>
              <a:gd name="adj1" fmla="val -8168"/>
              <a:gd name="adj2" fmla="val 106299"/>
            </a:avLst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physical resource is not equipped and has no communication means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352F06-3573-4D2D-A1B3-F06CEDE0ADFB}"/>
              </a:ext>
            </a:extLst>
          </p:cNvPr>
          <p:cNvSpPr txBox="1"/>
          <p:nvPr/>
        </p:nvSpPr>
        <p:spPr>
          <a:xfrm>
            <a:off x="971600" y="3272604"/>
            <a:ext cx="5622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Cyberphysical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Object is an instrumented physical Object</a:t>
            </a:r>
            <a:b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(it has al least sensors and processing capabilities) </a:t>
            </a:r>
          </a:p>
        </p:txBody>
      </p:sp>
    </p:spTree>
    <p:extLst>
      <p:ext uri="{BB962C8B-B14F-4D97-AF65-F5344CB8AC3E}">
        <p14:creationId xmlns:p14="http://schemas.microsoft.com/office/powerpoint/2010/main" val="249177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73F234A1-49DE-41C4-9329-91B5D26D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69" y="188640"/>
            <a:ext cx="6811219" cy="790397"/>
          </a:xfrm>
        </p:spPr>
        <p:txBody>
          <a:bodyPr/>
          <a:lstStyle/>
          <a:p>
            <a:r>
              <a:rPr lang="it-IT" altLang="en-US" dirty="0">
                <a:latin typeface="Calibri" panose="020F0502020204030204" pitchFamily="34" charset="0"/>
                <a:cs typeface="Calibri" panose="020F0502020204030204" pitchFamily="34" charset="0"/>
              </a:rPr>
              <a:t>SPIME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791A4BD9-352E-4272-A849-A43A573482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38973" y="1484784"/>
            <a:ext cx="7897523" cy="4389120"/>
          </a:xfrm>
        </p:spPr>
        <p:txBody>
          <a:bodyPr>
            <a:noAutofit/>
          </a:bodyPr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SPIME is, by definition, the protagonist of a documented process. It is an historical entity with an accessible, precise trajectory through space and time. (Bruce Sterling, 2005). </a:t>
            </a:r>
          </a:p>
          <a:p>
            <a:r>
              <a:rPr lang="it-IT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Data representing an object could then be a set of triplets :</a:t>
            </a:r>
          </a:p>
          <a:p>
            <a:pPr lvl="1"/>
            <a:r>
              <a:rPr lang="it-IT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location,</a:t>
            </a:r>
          </a:p>
          <a:p>
            <a:pPr lvl="1"/>
            <a:r>
              <a:rPr lang="it-IT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time,</a:t>
            </a:r>
          </a:p>
          <a:p>
            <a:pPr lvl="1"/>
            <a:r>
              <a:rPr lang="it-IT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 </a:t>
            </a:r>
          </a:p>
          <a:p>
            <a:r>
              <a:rPr lang="it-IT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One step down the path of evolution towards servitization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F3816983-06D4-4931-AFF0-F168F8031A5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85000" lnSpcReduction="20000"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FFB46A-DAF7-40CA-BF80-1C39698F9B3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042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49"/>
  <p:tag name="ARTICULATE_PRESENTER_VERSION" val="7"/>
  <p:tag name="ENGAGE_INTERACTION_TITLE_1" val="Τοπολογίες Τοπικών Δικτύων"/>
  <p:tag name="ENGAGE_INTERACTION_FILENAME_1" val="F:\Dimi's Documents\Documents\Έρευνα\Open Courses\ΔΙΚΤΥΑ\Ενότητες\Τοπολογίες Τοπικών Δικτύων.intr"/>
  <p:tag name="ENGAGE_INTERACTION_PAUSE_1" val="1"/>
  <p:tag name="ENGAGE_INTERACTION_ID_1" val="af7ff"/>
  <p:tag name="ENGAGE_INTERACTION_TABNAME_1" val="Τοπολογίες Τοπικών Δικτύων"/>
  <p:tag name="ENGAGE_LAST_MODIFY_DATE_1" val="41959,8956712963"/>
  <p:tag name="EMBEDDEDCONTENT_LASTWRITETIMEUTC_1" val="2014-11-16 19:29:46Z"/>
  <p:tag name="AQP_PASS_ACTION_1" val="0"/>
  <p:tag name="AQP_FAIL_ACTION_1" val="0"/>
  <p:tag name="AQP_PASS_SCORE_1" val="0"/>
  <p:tag name="AQP_TRAP_1" val="0"/>
  <p:tag name="AQP_ATTEMPTS_1" val="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879</TotalTime>
  <Words>497</Words>
  <Application>Microsoft Office PowerPoint</Application>
  <PresentationFormat>On-screen Show (4:3)</PresentationFormat>
  <Paragraphs>80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Corbel</vt:lpstr>
      <vt:lpstr>Times New Roman</vt:lpstr>
      <vt:lpstr>Parallax</vt:lpstr>
      <vt:lpstr>From Digitization to Servitization  (using cloud computing)</vt:lpstr>
      <vt:lpstr>In the Programmable World, All Our Objects Will Act as One</vt:lpstr>
      <vt:lpstr>Top 10 strategic technology trends for 2018</vt:lpstr>
      <vt:lpstr>PowerPoint Presentation</vt:lpstr>
      <vt:lpstr>Properties of the Programmable World</vt:lpstr>
      <vt:lpstr>The Digital Twin</vt:lpstr>
      <vt:lpstr>Cloud and the Digital Twin</vt:lpstr>
      <vt:lpstr>Building the Entanglement</vt:lpstr>
      <vt:lpstr>SPIME (SPace – tIME)</vt:lpstr>
      <vt:lpstr>From incident to knowledge</vt:lpstr>
      <vt:lpstr>Using the cloud: The                     project case </vt:lpstr>
      <vt:lpstr>Clouds</vt:lpstr>
      <vt:lpstr>Creating the perfect </vt:lpstr>
      <vt:lpstr>PowerPoint Presentation</vt:lpstr>
      <vt:lpstr>After the</vt:lpstr>
      <vt:lpstr>The IEEE IoT Initiative and the Cultural Heritage</vt:lpstr>
      <vt:lpstr>Acknowledgment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dimikog@gmail.com</dc:creator>
  <cp:lastModifiedBy>Ch. P.</cp:lastModifiedBy>
  <cp:revision>84</cp:revision>
  <dcterms:created xsi:type="dcterms:W3CDTF">2014-05-04T10:17:35Z</dcterms:created>
  <dcterms:modified xsi:type="dcterms:W3CDTF">2018-05-18T07:15:22Z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E05232C6-F82A-43D1-9725-7C6EA7B9A886</vt:lpwstr>
  </property>
  <property fmtid="{D5CDD505-2E9C-101B-9397-08002B2CF9AE}" pid="3" name="ArticulatePath">
    <vt:lpwstr>Open_Courses_template</vt:lpwstr>
  </property>
  <property fmtid="{D5CDD505-2E9C-101B-9397-08002B2CF9AE}" pid="4" name="ArticulateUseProject">
    <vt:lpwstr>1</vt:lpwstr>
  </property>
  <property fmtid="{D5CDD505-2E9C-101B-9397-08002B2CF9AE}" pid="5" name="ArticulateProjectFull">
    <vt:lpwstr>F:\Dimi's Documents\Dropbox\Ready material for courses\Ανοικτά μαθήματα\Ενότητα 1-splt.ppta</vt:lpwstr>
  </property>
  <property fmtid="{D5CDD505-2E9C-101B-9397-08002B2CF9AE}" pid="6" name="ArticulateProjectVersion">
    <vt:lpwstr>7</vt:lpwstr>
  </property>
</Properties>
</file>