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5"/>
  </p:notesMasterIdLst>
  <p:sldIdLst>
    <p:sldId id="727" r:id="rId7"/>
    <p:sldId id="2327" r:id="rId8"/>
    <p:sldId id="2328" r:id="rId9"/>
    <p:sldId id="2268" r:id="rId10"/>
    <p:sldId id="2276" r:id="rId11"/>
    <p:sldId id="2320" r:id="rId12"/>
    <p:sldId id="2321" r:id="rId13"/>
    <p:sldId id="334" r:id="rId14"/>
    <p:sldId id="331" r:id="rId15"/>
    <p:sldId id="332" r:id="rId16"/>
    <p:sldId id="606" r:id="rId17"/>
    <p:sldId id="466" r:id="rId18"/>
    <p:sldId id="787" r:id="rId19"/>
    <p:sldId id="2326" r:id="rId20"/>
    <p:sldId id="2087" r:id="rId21"/>
    <p:sldId id="598" r:id="rId22"/>
    <p:sldId id="365" r:id="rId23"/>
    <p:sldId id="7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ober, Alana B. (HQ-LE020)" initials="CAB(" lastIdx="1" clrIdx="7">
    <p:extLst>
      <p:ext uri="{19B8F6BF-5375-455C-9EA6-DF929625EA0E}">
        <p15:presenceInfo xmlns:p15="http://schemas.microsoft.com/office/powerpoint/2012/main" userId="S-1-5-21-330711430-3775241029-4075259233-756770" providerId="AD"/>
      </p:ext>
    </p:extLst>
  </p:cmAuthor>
  <p:cmAuthor id="1" name="Gopaluni, Dhruti Mohan (HQ-LE000)[BOOZ ALLEN HAMILTON]" initials="GDM(AH" lastIdx="6" clrIdx="0">
    <p:extLst>
      <p:ext uri="{19B8F6BF-5375-455C-9EA6-DF929625EA0E}">
        <p15:presenceInfo xmlns:p15="http://schemas.microsoft.com/office/powerpoint/2012/main" userId="S-1-5-21-330711430-3775241029-4075259233-849732" providerId="AD"/>
      </p:ext>
    </p:extLst>
  </p:cmAuthor>
  <p:cmAuthor id="2" name="Wesley, Arthur (HQ-LE000)[LOGISTICS MGMT INSTITUTE]" initials="WA(MI" lastIdx="7" clrIdx="3">
    <p:extLst>
      <p:ext uri="{19B8F6BF-5375-455C-9EA6-DF929625EA0E}">
        <p15:presenceInfo xmlns:p15="http://schemas.microsoft.com/office/powerpoint/2012/main" userId="S-1-5-21-330711430-3775241029-4075259233-960830" providerId="AD"/>
      </p:ext>
    </p:extLst>
  </p:cmAuthor>
  <p:cmAuthor id="3" name="Gentile, Susan E. (MSFC-LE020)" initials="G(" lastIdx="6" clrIdx="1">
    <p:extLst>
      <p:ext uri="{19B8F6BF-5375-455C-9EA6-DF929625EA0E}">
        <p15:presenceInfo xmlns:p15="http://schemas.microsoft.com/office/powerpoint/2012/main" userId="S::sgentile@ndc.nasa.gov::00f5b60a-ce27-43ba-a7ec-057e06f83f2a" providerId="AD"/>
      </p:ext>
    </p:extLst>
  </p:cmAuthor>
  <p:cmAuthor id="4" name="Ross, Howard D. (HQ-LE000)" initials="RHD(" lastIdx="8" clrIdx="4">
    <p:extLst>
      <p:ext uri="{19B8F6BF-5375-455C-9EA6-DF929625EA0E}">
        <p15:presenceInfo xmlns:p15="http://schemas.microsoft.com/office/powerpoint/2012/main" userId="S-1-5-21-330711430-3775241029-4075259233-6339" providerId="AD"/>
      </p:ext>
    </p:extLst>
  </p:cmAuthor>
  <p:cmAuthor id="5" name="Rodriguez, Fernan (KSC-BAD00)" initials="RF(" lastIdx="3" clrIdx="5">
    <p:extLst>
      <p:ext uri="{19B8F6BF-5375-455C-9EA6-DF929625EA0E}">
        <p15:presenceInfo xmlns:p15="http://schemas.microsoft.com/office/powerpoint/2012/main" userId="S-1-5-21-330711430-3775241029-4075259233-49101" providerId="AD"/>
      </p:ext>
    </p:extLst>
  </p:cmAuthor>
  <p:cmAuthor id="6" name="Brown, Kati (HQ-LE000)[Total Solutions Inc]" initials="BK(SI" lastIdx="2" clrIdx="6">
    <p:extLst>
      <p:ext uri="{19B8F6BF-5375-455C-9EA6-DF929625EA0E}">
        <p15:presenceInfo xmlns:p15="http://schemas.microsoft.com/office/powerpoint/2012/main" userId="S-1-5-21-330711430-3775241029-4075259233-7023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C2"/>
    <a:srgbClr val="40CFD2"/>
    <a:srgbClr val="FC1F20"/>
    <a:srgbClr val="FF1313"/>
    <a:srgbClr val="FFFFFF"/>
    <a:srgbClr val="F16025"/>
    <a:srgbClr val="D70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62"/>
    <p:restoredTop sz="86237"/>
  </p:normalViewPr>
  <p:slideViewPr>
    <p:cSldViewPr snapToGrid="0">
      <p:cViewPr varScale="1">
        <p:scale>
          <a:sx n="141" d="100"/>
          <a:sy n="141" d="100"/>
        </p:scale>
        <p:origin x="936" y="176"/>
      </p:cViewPr>
      <p:guideLst/>
    </p:cSldViewPr>
  </p:slideViewPr>
  <p:notesTextViewPr>
    <p:cViewPr>
      <p:scale>
        <a:sx n="1" d="1"/>
        <a:sy n="1" d="1"/>
      </p:scale>
      <p:origin x="0" y="0"/>
    </p:cViewPr>
  </p:notesTextViewPr>
  <p:notesViewPr>
    <p:cSldViewPr snapToGrid="0">
      <p:cViewPr varScale="1">
        <p:scale>
          <a:sx n="151" d="100"/>
          <a:sy n="151" d="100"/>
        </p:scale>
        <p:origin x="447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8CF290C-9361-404B-A43C-642BE7739EC3}" type="datetimeFigureOut">
              <a:rPr lang="en-US" smtClean="0"/>
              <a:t>5/3/22</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2AAF3D13-DAE7-4548-84AA-90CBBCF72A17}" type="slidenum">
              <a:rPr lang="en-US" smtClean="0"/>
              <a:t>‹#›</a:t>
            </a:fld>
            <a:endParaRPr lang="en-US"/>
          </a:p>
        </p:txBody>
      </p:sp>
    </p:spTree>
    <p:extLst>
      <p:ext uri="{BB962C8B-B14F-4D97-AF65-F5344CB8AC3E}">
        <p14:creationId xmlns:p14="http://schemas.microsoft.com/office/powerpoint/2010/main" val="2507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F3D13-DAE7-4548-84AA-90CBBCF72A17}" type="slidenum">
              <a:rPr lang="en-US" smtClean="0"/>
              <a:t>2</a:t>
            </a:fld>
            <a:endParaRPr lang="en-US"/>
          </a:p>
        </p:txBody>
      </p:sp>
    </p:spTree>
    <p:extLst>
      <p:ext uri="{BB962C8B-B14F-4D97-AF65-F5344CB8AC3E}">
        <p14:creationId xmlns:p14="http://schemas.microsoft.com/office/powerpoint/2010/main" val="160293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Space data have become entangled in every facet of our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the foundation of our discovery of the universe around us and our place in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 perhaps greater than at any time in the past, access to space is at our fingertips.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Indeed, it feels as if we are at the very cusp of interplanetary civilization.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same time, our expansion into space exemplifies the increasing interconnections between Earth, and our lives, and the space environment. </a:t>
            </a:r>
          </a:p>
          <a:p>
            <a:endParaRPr lang="en-US" dirty="0"/>
          </a:p>
          <a:p>
            <a:endParaRPr lang="en-US" dirty="0"/>
          </a:p>
          <a:p>
            <a:r>
              <a:rPr lang="en-US" b="1" dirty="0"/>
              <a:t>As our society expands technologically and physically into space, our flourishing is inextricable from the space environment. However, our data and knowledge infrastructure has not kept pace with this rapid change.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42319-68E6-784B-81E9-4D635494C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77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are doing across many interconnected efforts is moving toward something we refer to as the </a:t>
            </a:r>
            <a:r>
              <a:rPr lang="en-US" i="1" dirty="0"/>
              <a:t>Space Data Knowledge Commons</a:t>
            </a:r>
            <a:r>
              <a:rPr lang="en-US" dirty="0"/>
              <a:t>, a combination of intelligent information representation and the openness, governance, and trust required to create a participatory ecosystem whereby the whole community maintains and evolves this shared information space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knowledge commons is the culmination of the progression from individual domains of connected information, knowledge graphs, to linked knowledge graphs, or knowledge networks, to the convergence of the technological and cultural components, knowledge communities.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42319-68E6-784B-81E9-4D635494C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0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F3D13-DAE7-4548-84AA-90CBBCF72A17}" type="slidenum">
              <a:rPr lang="en-US" smtClean="0"/>
              <a:t>8</a:t>
            </a:fld>
            <a:endParaRPr lang="en-US"/>
          </a:p>
        </p:txBody>
      </p:sp>
    </p:spTree>
    <p:extLst>
      <p:ext uri="{BB962C8B-B14F-4D97-AF65-F5344CB8AC3E}">
        <p14:creationId xmlns:p14="http://schemas.microsoft.com/office/powerpoint/2010/main" val="425284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F3D13-DAE7-4548-84AA-90CBBCF72A17}" type="slidenum">
              <a:rPr lang="en-US" smtClean="0"/>
              <a:t>13</a:t>
            </a:fld>
            <a:endParaRPr lang="en-US"/>
          </a:p>
        </p:txBody>
      </p:sp>
    </p:spTree>
    <p:extLst>
      <p:ext uri="{BB962C8B-B14F-4D97-AF65-F5344CB8AC3E}">
        <p14:creationId xmlns:p14="http://schemas.microsoft.com/office/powerpoint/2010/main" val="294884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09CC8-6498-4848-91F7-5C3D6D37F3F6}" type="slidenum">
              <a:rPr lang="en-US" smtClean="0"/>
              <a:t>17</a:t>
            </a:fld>
            <a:endParaRPr lang="en-US" dirty="0"/>
          </a:p>
        </p:txBody>
      </p:sp>
    </p:spTree>
    <p:extLst>
      <p:ext uri="{BB962C8B-B14F-4D97-AF65-F5344CB8AC3E}">
        <p14:creationId xmlns:p14="http://schemas.microsoft.com/office/powerpoint/2010/main" val="2997365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68296" y="1122363"/>
            <a:ext cx="6347012" cy="2387600"/>
          </a:xfrm>
        </p:spPr>
        <p:txBody>
          <a:bodyPr anchor="b">
            <a:normAutofit/>
          </a:bodyPr>
          <a:lstStyle>
            <a:lvl1pPr algn="l">
              <a:defRPr sz="4400">
                <a:solidFill>
                  <a:srgbClr val="007BC2"/>
                </a:solidFill>
              </a:defRPr>
            </a:lvl1pPr>
          </a:lstStyle>
          <a:p>
            <a:r>
              <a:rPr lang="en-US"/>
              <a:t>Click to edit Master title style</a:t>
            </a:r>
          </a:p>
        </p:txBody>
      </p:sp>
      <p:sp>
        <p:nvSpPr>
          <p:cNvPr id="3" name="Subtitle 2"/>
          <p:cNvSpPr>
            <a:spLocks noGrp="1"/>
          </p:cNvSpPr>
          <p:nvPr>
            <p:ph type="subTitle" idx="1"/>
          </p:nvPr>
        </p:nvSpPr>
        <p:spPr>
          <a:xfrm>
            <a:off x="868296" y="3602038"/>
            <a:ext cx="6347012" cy="1655762"/>
          </a:xfrm>
        </p:spPr>
        <p:txBody>
          <a:bodyPr/>
          <a:lstStyle>
            <a:lvl1pPr marL="0" indent="0" algn="l">
              <a:buNone/>
              <a:defRPr sz="2400">
                <a:solidFill>
                  <a:srgbClr val="007BC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78E56B-49D5-4B02-88A4-117AB340F9F3}" type="datetime1">
              <a:rPr lang="en-US" smtClean="0"/>
              <a:t>5/3/22</a:t>
            </a:fld>
            <a:endParaRPr lang="en-US"/>
          </a:p>
        </p:txBody>
      </p:sp>
      <p:sp>
        <p:nvSpPr>
          <p:cNvPr id="5" name="Footer Placeholder 4"/>
          <p:cNvSpPr>
            <a:spLocks noGrp="1"/>
          </p:cNvSpPr>
          <p:nvPr>
            <p:ph type="ftr" sz="quarter" idx="11"/>
          </p:nvPr>
        </p:nvSpPr>
        <p:spPr>
          <a:xfrm>
            <a:off x="865631" y="5284741"/>
            <a:ext cx="5334001" cy="546333"/>
          </a:xfrm>
        </p:spPr>
        <p:txBody>
          <a:bodyPr/>
          <a:lstStyle>
            <a:lvl1pPr algn="l">
              <a:lnSpc>
                <a:spcPct val="110000"/>
              </a:lnSpc>
              <a:defRPr/>
            </a:lvl1pPr>
          </a:lstStyle>
          <a:p>
            <a:r>
              <a:rPr lang="en-US" sz="1000"/>
              <a:t>Division or Functional Title Program/Project/Initiative Title (Division or Functional Title if No Program Title)</a:t>
            </a:r>
            <a:endParaRPr lang="en-US" sz="1050" b="1">
              <a:solidFill>
                <a:srgbClr val="007BC2"/>
              </a:solidFill>
            </a:endParaRPr>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
        <p:nvSpPr>
          <p:cNvPr id="7" name="TextBox 6"/>
          <p:cNvSpPr txBox="1"/>
          <p:nvPr userDrawn="1"/>
        </p:nvSpPr>
        <p:spPr>
          <a:xfrm>
            <a:off x="393700" y="423863"/>
            <a:ext cx="2343150" cy="215900"/>
          </a:xfrm>
          <a:prstGeom prst="rect">
            <a:avLst/>
          </a:prstGeom>
          <a:noFill/>
        </p:spPr>
        <p:txBody>
          <a:bodyPr wrap="none">
            <a:spAutoFit/>
          </a:bodyPr>
          <a:lstStyle/>
          <a:p>
            <a:pPr fontAlgn="auto">
              <a:spcBef>
                <a:spcPts val="0"/>
              </a:spcBef>
              <a:spcAft>
                <a:spcPts val="0"/>
              </a:spcAft>
              <a:defRPr/>
            </a:pPr>
            <a:r>
              <a:rPr lang="en-US" sz="800">
                <a:solidFill>
                  <a:schemeClr val="tx1"/>
                </a:solidFill>
                <a:latin typeface="Arial" pitchFamily="34" charset="0"/>
                <a:cs typeface="Arial" pitchFamily="34" charset="0"/>
              </a:rPr>
              <a:t>National Aeronautics and Space Administration</a:t>
            </a:r>
          </a:p>
        </p:txBody>
      </p:sp>
      <p:sp>
        <p:nvSpPr>
          <p:cNvPr id="8" name="TextBox 7"/>
          <p:cNvSpPr txBox="1"/>
          <p:nvPr userDrawn="1"/>
        </p:nvSpPr>
        <p:spPr>
          <a:xfrm>
            <a:off x="393700" y="6191250"/>
            <a:ext cx="901700" cy="215900"/>
          </a:xfrm>
          <a:prstGeom prst="rect">
            <a:avLst/>
          </a:prstGeom>
          <a:noFill/>
        </p:spPr>
        <p:txBody>
          <a:bodyPr wrap="none">
            <a:spAutoFit/>
          </a:bodyPr>
          <a:lstStyle/>
          <a:p>
            <a:pPr fontAlgn="auto">
              <a:spcBef>
                <a:spcPts val="0"/>
              </a:spcBef>
              <a:spcAft>
                <a:spcPts val="0"/>
              </a:spcAft>
              <a:defRPr/>
            </a:pPr>
            <a:r>
              <a:rPr lang="en-US" sz="800" b="1">
                <a:solidFill>
                  <a:schemeClr val="tx1"/>
                </a:solidFill>
                <a:latin typeface="Arial" pitchFamily="34" charset="0"/>
                <a:cs typeface="Arial" pitchFamily="34" charset="0"/>
              </a:rPr>
              <a:t>www.nasa.gov</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spTree>
    <p:extLst>
      <p:ext uri="{BB962C8B-B14F-4D97-AF65-F5344CB8AC3E}">
        <p14:creationId xmlns:p14="http://schemas.microsoft.com/office/powerpoint/2010/main" val="210208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93BDE5-B2F4-499C-9D18-1F9C7DF019A1}" type="datetime1">
              <a:rPr lang="en-US" smtClean="0"/>
              <a:t>5/3/22</a:t>
            </a:fld>
            <a:endParaRPr lang="en-US"/>
          </a:p>
        </p:txBody>
      </p:sp>
      <p:sp>
        <p:nvSpPr>
          <p:cNvPr id="6" name="Footer Placeholder 5"/>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7" name="Slide Number Placeholder 6"/>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19798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86C53C-F84F-4CC1-A38D-501A7E040F55}" type="datetime1">
              <a:rPr lang="en-US" smtClean="0"/>
              <a:t>5/3/22</a:t>
            </a:fld>
            <a:endParaRPr lang="en-US"/>
          </a:p>
        </p:txBody>
      </p:sp>
      <p:sp>
        <p:nvSpPr>
          <p:cNvPr id="5" name="Footer Placeholder 4"/>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2131923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607322-A630-4E8D-AE6A-D501D5C5233F}" type="datetime1">
              <a:rPr lang="en-US" smtClean="0"/>
              <a:t>5/3/22</a:t>
            </a:fld>
            <a:endParaRPr lang="en-US"/>
          </a:p>
        </p:txBody>
      </p:sp>
      <p:sp>
        <p:nvSpPr>
          <p:cNvPr id="5" name="Footer Placeholder 4"/>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70197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487529"/>
            <a:ext cx="105156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66E95-7C7D-4DBA-A7C4-C3981F9DDBE3}" type="datetime1">
              <a:rPr lang="en-US" smtClean="0"/>
              <a:t>5/3/22</a:t>
            </a:fld>
            <a:endParaRPr lang="en-US"/>
          </a:p>
        </p:txBody>
      </p:sp>
      <p:sp>
        <p:nvSpPr>
          <p:cNvPr id="5" name="Footer Placeholder 4"/>
          <p:cNvSpPr>
            <a:spLocks noGrp="1"/>
          </p:cNvSpPr>
          <p:nvPr>
            <p:ph type="ftr" sz="quarter" idx="11"/>
          </p:nvPr>
        </p:nvSpPr>
        <p:spPr>
          <a:xfrm>
            <a:off x="3986784" y="6016752"/>
            <a:ext cx="6337853" cy="546333"/>
          </a:xfrm>
          <a:blipFill>
            <a:blip r:embed="rId2"/>
            <a:stretch>
              <a:fillRect/>
            </a:stretch>
          </a:blipFill>
        </p:spPr>
        <p:txBody>
          <a:bodyPr/>
          <a:lstStyle/>
          <a:p>
            <a:pPr algn="l" eaLnBrk="0" fontAlgn="base" hangingPunct="0">
              <a:lnSpc>
                <a:spcPct val="110000"/>
              </a:lnSpc>
              <a:spcBef>
                <a:spcPct val="0"/>
              </a:spcBef>
              <a:spcAft>
                <a:spcPct val="0"/>
              </a:spcAft>
            </a:pPr>
            <a:r>
              <a:rPr lang="en-US" altLang="en-US" sz="1000">
                <a:solidFill>
                  <a:schemeClr val="tx1">
                    <a:lumMod val="50000"/>
                    <a:lumOff val="50000"/>
                  </a:schemeClr>
                </a:solidFill>
              </a:rPr>
              <a:t>Division or Functional Title</a:t>
            </a:r>
          </a:p>
          <a:p>
            <a:pPr algn="l" eaLnBrk="0" fontAlgn="base" hangingPunct="0">
              <a:spcBef>
                <a:spcPct val="0"/>
              </a:spcBef>
              <a:spcAft>
                <a:spcPct val="0"/>
              </a:spcAft>
              <a:defRPr/>
            </a:pPr>
            <a:r>
              <a:rPr lang="en-US" altLang="en-US" sz="1050" b="1">
                <a:solidFill>
                  <a:srgbClr val="007BC2"/>
                </a:solidFill>
              </a:rPr>
              <a:t>Program/Project/Initiative Title (Division or Functional Title if No Program Title)</a:t>
            </a:r>
            <a:endParaRPr lang="en-US" altLang="en-US" sz="1050">
              <a:solidFill>
                <a:srgbClr val="007BC2"/>
              </a:solidFill>
            </a:endParaRPr>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40511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83C05A-ABC5-4B1C-B650-686369AF84B9}" type="datetime1">
              <a:rPr lang="en-US" smtClean="0"/>
              <a:t>5/3/22</a:t>
            </a:fld>
            <a:endParaRPr lang="en-US"/>
          </a:p>
        </p:txBody>
      </p:sp>
      <p:sp>
        <p:nvSpPr>
          <p:cNvPr id="5" name="Footer Placeholder 4"/>
          <p:cNvSpPr>
            <a:spLocks noGrp="1"/>
          </p:cNvSpPr>
          <p:nvPr>
            <p:ph type="ftr" sz="quarter" idx="11"/>
          </p:nvPr>
        </p:nvSpPr>
        <p:spPr>
          <a:xfrm>
            <a:off x="838199" y="465853"/>
            <a:ext cx="5279137" cy="546333"/>
          </a:xfrm>
        </p:spPr>
        <p:txBody>
          <a:bodyPr/>
          <a:lstStyle>
            <a:lvl1pPr>
              <a:defRPr sz="800"/>
            </a:lvl1pPr>
          </a:lstStyle>
          <a:p>
            <a:pPr algn="l" eaLnBrk="0" fontAlgn="base" hangingPunct="0">
              <a:lnSpc>
                <a:spcPct val="110000"/>
              </a:lnSpc>
              <a:spcBef>
                <a:spcPct val="0"/>
              </a:spcBef>
              <a:spcAft>
                <a:spcPct val="0"/>
              </a:spcAft>
            </a:pPr>
            <a:r>
              <a:rPr lang="en-US" altLang="en-US" sz="1000">
                <a:solidFill>
                  <a:schemeClr val="tx1">
                    <a:lumMod val="50000"/>
                    <a:lumOff val="50000"/>
                  </a:schemeClr>
                </a:solidFill>
              </a:rPr>
              <a:t>Division or Functional Title</a:t>
            </a:r>
          </a:p>
          <a:p>
            <a:pPr algn="l" eaLnBrk="0" fontAlgn="base" hangingPunct="0">
              <a:spcBef>
                <a:spcPct val="0"/>
              </a:spcBef>
              <a:spcAft>
                <a:spcPct val="0"/>
              </a:spcAft>
              <a:defRPr/>
            </a:pPr>
            <a:r>
              <a:rPr lang="en-US" altLang="en-US" sz="1050" b="1">
                <a:solidFill>
                  <a:srgbClr val="007BC2"/>
                </a:solidFill>
              </a:rPr>
              <a:t>Program/Project/Initiative Title (Division or Functional Title if No Program Title)</a:t>
            </a:r>
            <a:endParaRPr lang="en-US" altLang="en-US" sz="1050">
              <a:solidFill>
                <a:srgbClr val="007BC2"/>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6632" y="5548922"/>
            <a:ext cx="2612397" cy="922244"/>
          </a:xfrm>
          <a:prstGeom prst="rect">
            <a:avLst/>
          </a:prstGeom>
        </p:spPr>
      </p:pic>
    </p:spTree>
    <p:extLst>
      <p:ext uri="{BB962C8B-B14F-4D97-AF65-F5344CB8AC3E}">
        <p14:creationId xmlns:p14="http://schemas.microsoft.com/office/powerpoint/2010/main" val="388009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
        <p:nvSpPr>
          <p:cNvPr id="2" name="Title 1"/>
          <p:cNvSpPr>
            <a:spLocks noGrp="1"/>
          </p:cNvSpPr>
          <p:nvPr>
            <p:ph type="title"/>
          </p:nvPr>
        </p:nvSpPr>
        <p:spPr>
          <a:xfrm>
            <a:off x="831850" y="4933506"/>
            <a:ext cx="10515600" cy="818707"/>
          </a:xfrm>
        </p:spPr>
        <p:txBody>
          <a:bodyPr anchor="b">
            <a:normAutofit/>
          </a:bodyPr>
          <a:lstStyle>
            <a:lvl1pPr algn="ctr">
              <a:defRPr sz="44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C2E55BA9-7CEB-495E-B385-875033B679B6}" type="datetime1">
              <a:rPr lang="en-US" smtClean="0"/>
              <a:t>5/3/22</a:t>
            </a:fld>
            <a:endParaRPr lang="en-US"/>
          </a:p>
        </p:txBody>
      </p:sp>
      <p:sp>
        <p:nvSpPr>
          <p:cNvPr id="5" name="Footer Placeholder 4"/>
          <p:cNvSpPr>
            <a:spLocks noGrp="1"/>
          </p:cNvSpPr>
          <p:nvPr>
            <p:ph type="ftr" sz="quarter" idx="11"/>
          </p:nvPr>
        </p:nvSpPr>
        <p:spPr>
          <a:xfrm>
            <a:off x="3453808" y="6016049"/>
            <a:ext cx="5279137" cy="546333"/>
          </a:xfrm>
          <a:noFill/>
        </p:spPr>
        <p:txBody>
          <a:bodyPr/>
          <a:lstStyle>
            <a:lvl1pPr>
              <a:defRPr sz="800">
                <a:solidFill>
                  <a:schemeClr val="bg1"/>
                </a:solidFill>
              </a:defRPr>
            </a:lvl1pPr>
          </a:lstStyle>
          <a:p>
            <a:pPr algn="l" eaLnBrk="0" fontAlgn="base" hangingPunct="0">
              <a:lnSpc>
                <a:spcPct val="110000"/>
              </a:lnSpc>
              <a:spcBef>
                <a:spcPct val="0"/>
              </a:spcBef>
              <a:spcAft>
                <a:spcPct val="0"/>
              </a:spcAft>
            </a:pPr>
            <a:r>
              <a:rPr lang="en-US" altLang="en-US" sz="1000"/>
              <a:t>Division or Functional Title</a:t>
            </a:r>
          </a:p>
          <a:p>
            <a:pPr algn="l" eaLnBrk="0" fontAlgn="base" hangingPunct="0">
              <a:spcBef>
                <a:spcPct val="0"/>
              </a:spcBef>
              <a:spcAft>
                <a:spcPct val="0"/>
              </a:spcAft>
              <a:defRPr/>
            </a:pPr>
            <a:r>
              <a:rPr lang="en-US" altLang="en-US" sz="1050" b="1"/>
              <a:t>Program/Project/Initiative Title (Division or Functional Title if No Program Title)</a:t>
            </a:r>
            <a:endParaRPr lang="en-US" altLang="en-US" sz="105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spTree>
    <p:extLst>
      <p:ext uri="{BB962C8B-B14F-4D97-AF65-F5344CB8AC3E}">
        <p14:creationId xmlns:p14="http://schemas.microsoft.com/office/powerpoint/2010/main" val="267581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8C1F9C-DD25-4C4C-8EA1-BC4AB93BCA62}" type="datetime1">
              <a:rPr lang="en-US" smtClean="0"/>
              <a:t>5/3/22</a:t>
            </a:fld>
            <a:endParaRPr lang="en-US"/>
          </a:p>
        </p:txBody>
      </p:sp>
      <p:sp>
        <p:nvSpPr>
          <p:cNvPr id="6" name="Footer Placeholder 5"/>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7" name="Slide Number Placeholder 6"/>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2830420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7B6B3-277C-40D8-AD21-22E604F06D99}" type="datetime1">
              <a:rPr lang="en-US" smtClean="0"/>
              <a:t>5/3/22</a:t>
            </a:fld>
            <a:endParaRPr lang="en-US"/>
          </a:p>
        </p:txBody>
      </p:sp>
      <p:sp>
        <p:nvSpPr>
          <p:cNvPr id="8" name="Footer Placeholder 7"/>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9" name="Slide Number Placeholder 8"/>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83515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E40C93-6909-4137-AC39-7AECF44C3FD2}" type="datetime1">
              <a:rPr lang="en-US" smtClean="0"/>
              <a:t>5/3/22</a:t>
            </a:fld>
            <a:endParaRPr lang="en-US"/>
          </a:p>
        </p:txBody>
      </p:sp>
      <p:sp>
        <p:nvSpPr>
          <p:cNvPr id="4" name="Footer Placeholder 3"/>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5" name="Slide Number Placeholder 4"/>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124802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BEB75-7214-405E-84E7-1ACF5CB2E2AD}" type="datetime1">
              <a:rPr lang="en-US" smtClean="0"/>
              <a:t>5/3/22</a:t>
            </a:fld>
            <a:endParaRPr lang="en-US"/>
          </a:p>
        </p:txBody>
      </p:sp>
      <p:sp>
        <p:nvSpPr>
          <p:cNvPr id="3" name="Footer Placeholder 2"/>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4" name="Slide Number Placeholder 3"/>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179240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B85B47-A310-42EC-88CC-E0E4C5727DAC}" type="datetime1">
              <a:rPr lang="en-US" smtClean="0"/>
              <a:t>5/3/22</a:t>
            </a:fld>
            <a:endParaRPr lang="en-US"/>
          </a:p>
        </p:txBody>
      </p:sp>
      <p:sp>
        <p:nvSpPr>
          <p:cNvPr id="6" name="Footer Placeholder 5"/>
          <p:cNvSpPr>
            <a:spLocks noGrp="1"/>
          </p:cNvSpPr>
          <p:nvPr>
            <p:ph type="ftr" sz="quarter" idx="11"/>
          </p:nvPr>
        </p:nvSpPr>
        <p:spPr/>
        <p:txBody>
          <a:bodyPr/>
          <a:lstStyle/>
          <a:p>
            <a:r>
              <a:rPr lang="en-US"/>
              <a:t>Division or Functional Title Program/Project/Initiative Title (Division or Functional Title if No Program Title)</a:t>
            </a:r>
          </a:p>
        </p:txBody>
      </p:sp>
      <p:sp>
        <p:nvSpPr>
          <p:cNvPr id="7" name="Slide Number Placeholder 6"/>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333077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6632" y="5726237"/>
            <a:ext cx="2612397" cy="922244"/>
          </a:xfrm>
          <a:prstGeom prst="rect">
            <a:avLst/>
          </a:prstGeom>
        </p:spPr>
      </p:pic>
      <p:sp>
        <p:nvSpPr>
          <p:cNvPr id="2" name="Title Placeholder 1"/>
          <p:cNvSpPr>
            <a:spLocks noGrp="1"/>
          </p:cNvSpPr>
          <p:nvPr>
            <p:ph type="title"/>
          </p:nvPr>
        </p:nvSpPr>
        <p:spPr>
          <a:xfrm>
            <a:off x="838200" y="365125"/>
            <a:ext cx="10515600" cy="10515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487529"/>
            <a:ext cx="10515600" cy="4480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7951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9C1A0E0-7965-43D1-8043-982F4C55EC26}" type="datetime1">
              <a:rPr lang="en-US" smtClean="0"/>
              <a:t>5/3/22</a:t>
            </a:fld>
            <a:endParaRPr lang="en-US"/>
          </a:p>
        </p:txBody>
      </p:sp>
      <p:sp>
        <p:nvSpPr>
          <p:cNvPr id="5" name="Footer Placeholder 4"/>
          <p:cNvSpPr>
            <a:spLocks noGrp="1"/>
          </p:cNvSpPr>
          <p:nvPr>
            <p:ph type="ftr" sz="quarter" idx="3"/>
          </p:nvPr>
        </p:nvSpPr>
        <p:spPr>
          <a:xfrm>
            <a:off x="3983735" y="6016261"/>
            <a:ext cx="6337853" cy="546333"/>
          </a:xfrm>
          <a:prstGeom prst="rect">
            <a:avLst/>
          </a:prstGeom>
          <a:blipFill>
            <a:blip r:embed="rId15"/>
            <a:stretch>
              <a:fillRect/>
            </a:stretch>
          </a:blipFill>
        </p:spPr>
        <p:txBody>
          <a:bodyPr vert="horz" lIns="18288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pPr algn="l" eaLnBrk="0" fontAlgn="base" hangingPunct="0">
              <a:lnSpc>
                <a:spcPct val="110000"/>
              </a:lnSpc>
              <a:spcBef>
                <a:spcPct val="0"/>
              </a:spcBef>
              <a:spcAft>
                <a:spcPct val="0"/>
              </a:spcAft>
            </a:pPr>
            <a:r>
              <a:rPr lang="en-US" altLang="en-US" sz="1000">
                <a:solidFill>
                  <a:schemeClr val="tx1">
                    <a:lumMod val="50000"/>
                    <a:lumOff val="50000"/>
                  </a:schemeClr>
                </a:solidFill>
              </a:rPr>
              <a:t>Division or Functional Title</a:t>
            </a:r>
          </a:p>
          <a:p>
            <a:pPr algn="l" eaLnBrk="0" fontAlgn="base" hangingPunct="0">
              <a:spcBef>
                <a:spcPct val="0"/>
              </a:spcBef>
              <a:spcAft>
                <a:spcPct val="0"/>
              </a:spcAft>
              <a:defRPr/>
            </a:pPr>
            <a:r>
              <a:rPr lang="en-US" altLang="en-US" sz="1050" b="1">
                <a:solidFill>
                  <a:srgbClr val="007BC2"/>
                </a:solidFill>
              </a:rPr>
              <a:t>Program/Project/Initiative Title (Division or Functional Title if No Program Title)</a:t>
            </a:r>
            <a:endParaRPr lang="en-US" altLang="en-US" sz="1050">
              <a:solidFill>
                <a:srgbClr val="007BC2"/>
              </a:solidFill>
            </a:endParaRPr>
          </a:p>
        </p:txBody>
      </p:sp>
      <p:sp>
        <p:nvSpPr>
          <p:cNvPr id="6" name="Slide Number Placeholder 5"/>
          <p:cNvSpPr>
            <a:spLocks noGrp="1"/>
          </p:cNvSpPr>
          <p:nvPr>
            <p:ph type="sldNum" sz="quarter" idx="4"/>
          </p:nvPr>
        </p:nvSpPr>
        <p:spPr>
          <a:xfrm>
            <a:off x="8610600" y="6193102"/>
            <a:ext cx="2743200" cy="365125"/>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A93F7F5-35B9-4299-9835-6DBC4B4B057F}" type="slidenum">
              <a:rPr lang="en-US" smtClean="0"/>
              <a:pPr/>
              <a:t>‹#›</a:t>
            </a:fld>
            <a:endParaRPr lang="en-US"/>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34" y="6711404"/>
            <a:ext cx="12207240" cy="158615"/>
          </a:xfrm>
          <a:prstGeom prst="rect">
            <a:avLst/>
          </a:prstGeom>
        </p:spPr>
      </p:pic>
    </p:spTree>
    <p:extLst>
      <p:ext uri="{BB962C8B-B14F-4D97-AF65-F5344CB8AC3E}">
        <p14:creationId xmlns:p14="http://schemas.microsoft.com/office/powerpoint/2010/main" val="721287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3600" kern="1200"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hyperlink" Target="https://www.google.com/url?sa=i&amp;rct=j&amp;q=&amp;esrc=s&amp;source=images&amp;cd=&amp;ved=0ahUKEwjsyJ_L88DUAhWCWz4KHaEsAvMQjRwIBw&amp;url=http://icon-icons.com/es/icono/gorjeo/31075&amp;psig=AFQjCNGDIpf9rLQ4wlZFUiCUgcoi5k5B5A&amp;ust=1497652123864724"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hyperlink" Target="https://www.wikimedia.org/" TargetMode="External"/><Relationship Id="rId2" Type="http://schemas.openxmlformats.org/officeDocument/2006/relationships/hyperlink" Target="https://lod-cloud.net/"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chessscience.com/" TargetMode="External"/><Relationship Id="rId2" Type="http://schemas.openxmlformats.org/officeDocument/2006/relationships/hyperlink" Target="https://agu.confex.com/agu/fm21/meetingapp.cgi/Paper/841428" TargetMode="External"/><Relationship Id="rId1" Type="http://schemas.openxmlformats.org/officeDocument/2006/relationships/slideLayout" Target="../slideLayouts/slideLayout7.xml"/><Relationship Id="rId5" Type="http://schemas.openxmlformats.org/officeDocument/2006/relationships/hyperlink" Target="https://science.nasa.gov/open-science/transform-to-open-science" TargetMode="External"/><Relationship Id="rId4" Type="http://schemas.openxmlformats.org/officeDocument/2006/relationships/hyperlink" Target="https://github.com/rmcgranaghan/Helio-KNO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84632" y="1122363"/>
            <a:ext cx="8371906" cy="2387600"/>
          </a:xfrm>
        </p:spPr>
        <p:txBody>
          <a:bodyPr>
            <a:normAutofit/>
          </a:bodyPr>
          <a:lstStyle/>
          <a:p>
            <a:pPr>
              <a:lnSpc>
                <a:spcPct val="100000"/>
              </a:lnSpc>
            </a:pPr>
            <a:r>
              <a:rPr lang="en-US" sz="4000" b="1" dirty="0">
                <a:latin typeface="Arial"/>
                <a:cs typeface="Arial"/>
              </a:rPr>
              <a:t>Knowledge Graphs</a:t>
            </a:r>
            <a:br>
              <a:rPr lang="en-US" sz="4000" b="1" dirty="0">
                <a:latin typeface="Arial"/>
                <a:cs typeface="Arial"/>
              </a:rPr>
            </a:br>
            <a:r>
              <a:rPr lang="en-US" sz="4000" b="1" dirty="0">
                <a:latin typeface="Arial"/>
                <a:cs typeface="Arial"/>
              </a:rPr>
              <a:t>A NASA Point of View</a:t>
            </a:r>
            <a:endParaRPr lang="en-US" dirty="0">
              <a:latin typeface="Arial"/>
              <a:cs typeface="Arial"/>
            </a:endParaRPr>
          </a:p>
        </p:txBody>
      </p:sp>
      <p:sp>
        <p:nvSpPr>
          <p:cNvPr id="3" name="Subtitle 2"/>
          <p:cNvSpPr>
            <a:spLocks noGrp="1"/>
          </p:cNvSpPr>
          <p:nvPr>
            <p:ph type="subTitle" idx="1"/>
          </p:nvPr>
        </p:nvSpPr>
        <p:spPr>
          <a:xfrm>
            <a:off x="484632" y="4081618"/>
            <a:ext cx="6347012" cy="1655762"/>
          </a:xfrm>
        </p:spPr>
        <p:txBody>
          <a:bodyPr/>
          <a:lstStyle/>
          <a:p>
            <a:r>
              <a:rPr lang="en-US" dirty="0"/>
              <a:t>David Meza </a:t>
            </a:r>
          </a:p>
          <a:p>
            <a:r>
              <a:rPr lang="en-US" dirty="0"/>
              <a:t>May 5, 2022</a:t>
            </a:r>
          </a:p>
        </p:txBody>
      </p:sp>
      <p:sp>
        <p:nvSpPr>
          <p:cNvPr id="4" name="Slide Number Placeholder 3"/>
          <p:cNvSpPr>
            <a:spLocks noGrp="1"/>
          </p:cNvSpPr>
          <p:nvPr>
            <p:ph type="sldNum" sz="quarter" idx="12"/>
          </p:nvPr>
        </p:nvSpPr>
        <p:spPr/>
        <p:txBody>
          <a:bodyPr/>
          <a:lstStyle/>
          <a:p>
            <a:fld id="{5A93F7F5-35B9-4299-9835-6DBC4B4B057F}" type="slidenum">
              <a:rPr lang="en-US" smtClean="0"/>
              <a:t>1</a:t>
            </a:fld>
            <a:endParaRPr lang="en-US"/>
          </a:p>
        </p:txBody>
      </p:sp>
    </p:spTree>
    <p:extLst>
      <p:ext uri="{BB962C8B-B14F-4D97-AF65-F5344CB8AC3E}">
        <p14:creationId xmlns:p14="http://schemas.microsoft.com/office/powerpoint/2010/main" val="196405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57DC8-77DB-499A-A623-855A998E253A}"/>
              </a:ext>
            </a:extLst>
          </p:cNvPr>
          <p:cNvSpPr>
            <a:spLocks noGrp="1"/>
          </p:cNvSpPr>
          <p:nvPr>
            <p:ph type="title"/>
          </p:nvPr>
        </p:nvSpPr>
        <p:spPr>
          <a:xfrm>
            <a:off x="838200" y="365125"/>
            <a:ext cx="10515600" cy="558251"/>
          </a:xfrm>
        </p:spPr>
        <p:txBody>
          <a:bodyPr>
            <a:normAutofit fontScale="90000"/>
          </a:bodyPr>
          <a:lstStyle/>
          <a:p>
            <a:r>
              <a:rPr lang="en-US" dirty="0"/>
              <a:t>Building the Knowledge Graph</a:t>
            </a:r>
          </a:p>
        </p:txBody>
      </p:sp>
      <p:sp>
        <p:nvSpPr>
          <p:cNvPr id="4" name="Slide Number Placeholder 3">
            <a:extLst>
              <a:ext uri="{FF2B5EF4-FFF2-40B4-BE49-F238E27FC236}">
                <a16:creationId xmlns:a16="http://schemas.microsoft.com/office/drawing/2014/main" id="{74B34BB6-D8EA-4612-8EE4-1DB316A3EBF8}"/>
              </a:ext>
            </a:extLst>
          </p:cNvPr>
          <p:cNvSpPr>
            <a:spLocks noGrp="1"/>
          </p:cNvSpPr>
          <p:nvPr>
            <p:ph type="sldNum" sz="quarter" idx="10"/>
          </p:nvPr>
        </p:nvSpPr>
        <p:spPr>
          <a:xfrm>
            <a:off x="2057799" y="576868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C384-89D6-8141-B091-9776852F31EF}" type="slidenum">
              <a:rPr kumimoji="0" lang="en-US" altLang="x-none"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x-none"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Oval 4">
            <a:extLst>
              <a:ext uri="{FF2B5EF4-FFF2-40B4-BE49-F238E27FC236}">
                <a16:creationId xmlns:a16="http://schemas.microsoft.com/office/drawing/2014/main" id="{CAA015A6-CE45-40C8-AD9D-872BA5F2466B}"/>
              </a:ext>
            </a:extLst>
          </p:cNvPr>
          <p:cNvSpPr/>
          <p:nvPr/>
        </p:nvSpPr>
        <p:spPr>
          <a:xfrm>
            <a:off x="2872351" y="876542"/>
            <a:ext cx="1166648" cy="1072055"/>
          </a:xfrm>
          <a:prstGeom prst="ellipse">
            <a:avLst/>
          </a:prstGeom>
          <a:solidFill>
            <a:schemeClr val="accent2">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B50D13E0-3290-476B-A0E1-BEC47D562793}"/>
              </a:ext>
            </a:extLst>
          </p:cNvPr>
          <p:cNvSpPr/>
          <p:nvPr/>
        </p:nvSpPr>
        <p:spPr>
          <a:xfrm>
            <a:off x="5126820" y="834501"/>
            <a:ext cx="1166648" cy="1072055"/>
          </a:xfrm>
          <a:prstGeom prst="ellipse">
            <a:avLst/>
          </a:prstGeom>
          <a:solidFill>
            <a:schemeClr val="bg1">
              <a:lumMod val="85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9BD96B95-C54B-40A7-BE36-58A5D519EFFA}"/>
              </a:ext>
            </a:extLst>
          </p:cNvPr>
          <p:cNvSpPr/>
          <p:nvPr/>
        </p:nvSpPr>
        <p:spPr>
          <a:xfrm>
            <a:off x="7802579" y="1370529"/>
            <a:ext cx="1166648" cy="1072055"/>
          </a:xfrm>
          <a:prstGeom prst="ellipse">
            <a:avLst/>
          </a:prstGeom>
          <a:solidFill>
            <a:schemeClr val="accent3">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47D4F326-1D57-4E29-A461-528279F96234}"/>
              </a:ext>
            </a:extLst>
          </p:cNvPr>
          <p:cNvSpPr/>
          <p:nvPr/>
        </p:nvSpPr>
        <p:spPr>
          <a:xfrm>
            <a:off x="2408922" y="3688572"/>
            <a:ext cx="1166648" cy="1072055"/>
          </a:xfrm>
          <a:prstGeom prst="ellipse">
            <a:avLst/>
          </a:prstGeom>
          <a:solidFill>
            <a:schemeClr val="accent1">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F8400E91-088B-4166-AA6B-C3B906DC620B}"/>
              </a:ext>
            </a:extLst>
          </p:cNvPr>
          <p:cNvSpPr/>
          <p:nvPr/>
        </p:nvSpPr>
        <p:spPr>
          <a:xfrm>
            <a:off x="3766169" y="2489824"/>
            <a:ext cx="1166648" cy="1072055"/>
          </a:xfrm>
          <a:prstGeom prst="ellipse">
            <a:avLst/>
          </a:prstGeom>
          <a:solidFill>
            <a:schemeClr val="accent6">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41265285-B72B-4E59-9590-06D705CEBB8C}"/>
              </a:ext>
            </a:extLst>
          </p:cNvPr>
          <p:cNvSpPr/>
          <p:nvPr/>
        </p:nvSpPr>
        <p:spPr>
          <a:xfrm>
            <a:off x="7838025" y="3869178"/>
            <a:ext cx="1166648" cy="1072055"/>
          </a:xfrm>
          <a:prstGeom prst="ellipse">
            <a:avLst/>
          </a:prstGeom>
          <a:solidFill>
            <a:schemeClr val="accent3">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160FBCB6-5F3F-40CA-89A6-403E21E2871B}"/>
              </a:ext>
            </a:extLst>
          </p:cNvPr>
          <p:cNvSpPr/>
          <p:nvPr/>
        </p:nvSpPr>
        <p:spPr>
          <a:xfrm>
            <a:off x="5354117" y="3688571"/>
            <a:ext cx="1166648" cy="1072055"/>
          </a:xfrm>
          <a:prstGeom prst="ellipse">
            <a:avLst/>
          </a:prstGeom>
          <a:solidFill>
            <a:schemeClr val="accent1">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74BE0C4E-4CA6-4AD8-B104-2B7A22373120}"/>
              </a:ext>
            </a:extLst>
          </p:cNvPr>
          <p:cNvSpPr/>
          <p:nvPr/>
        </p:nvSpPr>
        <p:spPr>
          <a:xfrm>
            <a:off x="3807472" y="4972074"/>
            <a:ext cx="1166648" cy="1072055"/>
          </a:xfrm>
          <a:prstGeom prst="ellipse">
            <a:avLst/>
          </a:prstGeom>
          <a:solidFill>
            <a:schemeClr val="accent3">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CA4B9824-E6B2-472D-A87D-AFD40F76C46E}"/>
              </a:ext>
            </a:extLst>
          </p:cNvPr>
          <p:cNvSpPr/>
          <p:nvPr/>
        </p:nvSpPr>
        <p:spPr>
          <a:xfrm>
            <a:off x="7802579" y="2616516"/>
            <a:ext cx="1166648" cy="1072055"/>
          </a:xfrm>
          <a:prstGeom prst="ellipse">
            <a:avLst/>
          </a:prstGeom>
          <a:solidFill>
            <a:schemeClr val="accent3">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CFCD183D-33C8-4A2A-B88A-F1189C7438B5}"/>
              </a:ext>
            </a:extLst>
          </p:cNvPr>
          <p:cNvSpPr/>
          <p:nvPr/>
        </p:nvSpPr>
        <p:spPr>
          <a:xfrm>
            <a:off x="7820302" y="5167759"/>
            <a:ext cx="1166648" cy="1072055"/>
          </a:xfrm>
          <a:prstGeom prst="ellipse">
            <a:avLst/>
          </a:prstGeom>
          <a:solidFill>
            <a:schemeClr val="accent3">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F3A83DDC-BFE0-4EA7-B30C-93D34423B225}"/>
              </a:ext>
            </a:extLst>
          </p:cNvPr>
          <p:cNvSpPr/>
          <p:nvPr/>
        </p:nvSpPr>
        <p:spPr>
          <a:xfrm>
            <a:off x="10474008" y="3152541"/>
            <a:ext cx="1166648" cy="1072055"/>
          </a:xfrm>
          <a:prstGeom prst="ellipse">
            <a:avLst/>
          </a:prstGeom>
          <a:solidFill>
            <a:schemeClr val="accent4">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7208499-24A8-45BB-8AD0-BABBD9DB84B7}"/>
              </a:ext>
            </a:extLst>
          </p:cNvPr>
          <p:cNvSpPr txBox="1"/>
          <p:nvPr/>
        </p:nvSpPr>
        <p:spPr>
          <a:xfrm>
            <a:off x="3113612" y="1230675"/>
            <a:ext cx="5822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Risk</a:t>
            </a:r>
          </a:p>
        </p:txBody>
      </p:sp>
      <p:sp>
        <p:nvSpPr>
          <p:cNvPr id="17" name="TextBox 16">
            <a:extLst>
              <a:ext uri="{FF2B5EF4-FFF2-40B4-BE49-F238E27FC236}">
                <a16:creationId xmlns:a16="http://schemas.microsoft.com/office/drawing/2014/main" id="{3F8E1616-CA3E-4235-8ACE-3D23FC7FB151}"/>
              </a:ext>
            </a:extLst>
          </p:cNvPr>
          <p:cNvSpPr txBox="1"/>
          <p:nvPr/>
        </p:nvSpPr>
        <p:spPr>
          <a:xfrm>
            <a:off x="5294805" y="1216640"/>
            <a:ext cx="830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platform</a:t>
            </a:r>
          </a:p>
        </p:txBody>
      </p:sp>
      <p:sp>
        <p:nvSpPr>
          <p:cNvPr id="18" name="TextBox 17">
            <a:extLst>
              <a:ext uri="{FF2B5EF4-FFF2-40B4-BE49-F238E27FC236}">
                <a16:creationId xmlns:a16="http://schemas.microsoft.com/office/drawing/2014/main" id="{D5B4C7F0-5726-42A1-95EC-2107AE080FD4}"/>
              </a:ext>
            </a:extLst>
          </p:cNvPr>
          <p:cNvSpPr txBox="1"/>
          <p:nvPr/>
        </p:nvSpPr>
        <p:spPr>
          <a:xfrm>
            <a:off x="3832397" y="2844764"/>
            <a:ext cx="1043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Immune</a:t>
            </a:r>
          </a:p>
        </p:txBody>
      </p:sp>
      <p:sp>
        <p:nvSpPr>
          <p:cNvPr id="19" name="TextBox 18">
            <a:extLst>
              <a:ext uri="{FF2B5EF4-FFF2-40B4-BE49-F238E27FC236}">
                <a16:creationId xmlns:a16="http://schemas.microsoft.com/office/drawing/2014/main" id="{BD3D0744-BB05-4AF9-ABB8-32A931C36704}"/>
              </a:ext>
            </a:extLst>
          </p:cNvPr>
          <p:cNvSpPr txBox="1"/>
          <p:nvPr/>
        </p:nvSpPr>
        <p:spPr>
          <a:xfrm>
            <a:off x="2634892" y="4070709"/>
            <a:ext cx="7617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saliva</a:t>
            </a:r>
          </a:p>
        </p:txBody>
      </p:sp>
      <p:sp>
        <p:nvSpPr>
          <p:cNvPr id="20" name="TextBox 19">
            <a:extLst>
              <a:ext uri="{FF2B5EF4-FFF2-40B4-BE49-F238E27FC236}">
                <a16:creationId xmlns:a16="http://schemas.microsoft.com/office/drawing/2014/main" id="{74080718-F816-4EDA-98AE-20F789D6086E}"/>
              </a:ext>
            </a:extLst>
          </p:cNvPr>
          <p:cNvSpPr txBox="1"/>
          <p:nvPr/>
        </p:nvSpPr>
        <p:spPr>
          <a:xfrm>
            <a:off x="5540572" y="4082021"/>
            <a:ext cx="7617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blood</a:t>
            </a:r>
          </a:p>
        </p:txBody>
      </p:sp>
      <p:sp>
        <p:nvSpPr>
          <p:cNvPr id="21" name="TextBox 20">
            <a:extLst>
              <a:ext uri="{FF2B5EF4-FFF2-40B4-BE49-F238E27FC236}">
                <a16:creationId xmlns:a16="http://schemas.microsoft.com/office/drawing/2014/main" id="{18081ECE-E1A8-472D-9A52-96D530ABBFE3}"/>
              </a:ext>
            </a:extLst>
          </p:cNvPr>
          <p:cNvSpPr txBox="1"/>
          <p:nvPr/>
        </p:nvSpPr>
        <p:spPr>
          <a:xfrm>
            <a:off x="4065696" y="5354212"/>
            <a:ext cx="10068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assay</a:t>
            </a:r>
          </a:p>
        </p:txBody>
      </p:sp>
      <p:sp>
        <p:nvSpPr>
          <p:cNvPr id="22" name="TextBox 21">
            <a:extLst>
              <a:ext uri="{FF2B5EF4-FFF2-40B4-BE49-F238E27FC236}">
                <a16:creationId xmlns:a16="http://schemas.microsoft.com/office/drawing/2014/main" id="{AE9F566F-0C99-4BCD-90BE-8D073017977A}"/>
              </a:ext>
            </a:extLst>
          </p:cNvPr>
          <p:cNvSpPr txBox="1"/>
          <p:nvPr/>
        </p:nvSpPr>
        <p:spPr>
          <a:xfrm>
            <a:off x="7796975" y="1689549"/>
            <a:ext cx="1410168" cy="307777"/>
          </a:xfrm>
          <a:prstGeom prst="rect">
            <a:avLst/>
          </a:prstGeom>
          <a:noFill/>
        </p:spPr>
        <p:txBody>
          <a:bodyPr wrap="square" rtlCol="0">
            <a:spAutoFit/>
          </a:bodyPr>
          <a:lstStyle/>
          <a:p>
            <a:pPr lvl="0">
              <a:defRPr/>
            </a:pPr>
            <a:r>
              <a:rPr lang="en-US" altLang="en-US" sz="1400" dirty="0">
                <a:ea typeface="Calibri" panose="020F0502020204030204" pitchFamily="34" charset="0"/>
              </a:rPr>
              <a:t>T cell function</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23" name="TextBox 22">
            <a:extLst>
              <a:ext uri="{FF2B5EF4-FFF2-40B4-BE49-F238E27FC236}">
                <a16:creationId xmlns:a16="http://schemas.microsoft.com/office/drawing/2014/main" id="{F1155145-8E05-44E3-A807-AFA836D43E88}"/>
              </a:ext>
            </a:extLst>
          </p:cNvPr>
          <p:cNvSpPr txBox="1"/>
          <p:nvPr/>
        </p:nvSpPr>
        <p:spPr>
          <a:xfrm>
            <a:off x="7936458" y="2833991"/>
            <a:ext cx="934335" cy="523220"/>
          </a:xfrm>
          <a:prstGeom prst="rect">
            <a:avLst/>
          </a:prstGeom>
          <a:noFill/>
        </p:spPr>
        <p:txBody>
          <a:bodyPr wrap="square" rtlCol="0">
            <a:spAutoFit/>
          </a:bodyPr>
          <a:lstStyle/>
          <a:p>
            <a:pPr lvl="0">
              <a:defRPr/>
            </a:pPr>
            <a:r>
              <a:rPr lang="en-US" altLang="en-US" sz="1400" dirty="0">
                <a:ea typeface="Calibri" panose="020F0502020204030204" pitchFamily="34" charset="0"/>
              </a:rPr>
              <a:t>cytokine profiles</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24" name="TextBox 23">
            <a:extLst>
              <a:ext uri="{FF2B5EF4-FFF2-40B4-BE49-F238E27FC236}">
                <a16:creationId xmlns:a16="http://schemas.microsoft.com/office/drawing/2014/main" id="{27920D62-11F7-48CB-88CF-4C74990C76FD}"/>
              </a:ext>
            </a:extLst>
          </p:cNvPr>
          <p:cNvSpPr txBox="1"/>
          <p:nvPr/>
        </p:nvSpPr>
        <p:spPr>
          <a:xfrm>
            <a:off x="8077255" y="4251316"/>
            <a:ext cx="6527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assay</a:t>
            </a:r>
          </a:p>
        </p:txBody>
      </p:sp>
      <p:sp>
        <p:nvSpPr>
          <p:cNvPr id="25" name="TextBox 24">
            <a:extLst>
              <a:ext uri="{FF2B5EF4-FFF2-40B4-BE49-F238E27FC236}">
                <a16:creationId xmlns:a16="http://schemas.microsoft.com/office/drawing/2014/main" id="{06830943-A3F2-4110-891C-D7B51D7D736B}"/>
              </a:ext>
            </a:extLst>
          </p:cNvPr>
          <p:cNvSpPr txBox="1"/>
          <p:nvPr/>
        </p:nvSpPr>
        <p:spPr>
          <a:xfrm>
            <a:off x="8077255" y="5488825"/>
            <a:ext cx="926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assay</a:t>
            </a:r>
          </a:p>
        </p:txBody>
      </p:sp>
      <p:sp>
        <p:nvSpPr>
          <p:cNvPr id="26" name="TextBox 25">
            <a:extLst>
              <a:ext uri="{FF2B5EF4-FFF2-40B4-BE49-F238E27FC236}">
                <a16:creationId xmlns:a16="http://schemas.microsoft.com/office/drawing/2014/main" id="{CD95BEA4-FEE9-4E63-852F-05D17EA2C15F}"/>
              </a:ext>
            </a:extLst>
          </p:cNvPr>
          <p:cNvSpPr txBox="1"/>
          <p:nvPr/>
        </p:nvSpPr>
        <p:spPr>
          <a:xfrm>
            <a:off x="10644860" y="3542696"/>
            <a:ext cx="11621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publication</a:t>
            </a:r>
          </a:p>
        </p:txBody>
      </p:sp>
      <p:cxnSp>
        <p:nvCxnSpPr>
          <p:cNvPr id="28" name="Straight Connector 27">
            <a:extLst>
              <a:ext uri="{FF2B5EF4-FFF2-40B4-BE49-F238E27FC236}">
                <a16:creationId xmlns:a16="http://schemas.microsoft.com/office/drawing/2014/main" id="{9A1BC6F7-2287-41F9-B21B-C7FB2BBDFCA9}"/>
              </a:ext>
            </a:extLst>
          </p:cNvPr>
          <p:cNvCxnSpPr>
            <a:stCxn id="5" idx="6"/>
            <a:endCxn id="6" idx="2"/>
          </p:cNvCxnSpPr>
          <p:nvPr/>
        </p:nvCxnSpPr>
        <p:spPr>
          <a:xfrm flipV="1">
            <a:off x="4038999" y="1370529"/>
            <a:ext cx="1087821" cy="420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B9A91D4-3BC5-440E-8FE5-D31AA634EDB9}"/>
              </a:ext>
            </a:extLst>
          </p:cNvPr>
          <p:cNvCxnSpPr>
            <a:cxnSpLocks/>
          </p:cNvCxnSpPr>
          <p:nvPr/>
        </p:nvCxnSpPr>
        <p:spPr>
          <a:xfrm>
            <a:off x="3697532" y="1906556"/>
            <a:ext cx="269730" cy="66492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4D05536-0BC1-4E49-AB33-6C9282DF141D}"/>
              </a:ext>
            </a:extLst>
          </p:cNvPr>
          <p:cNvCxnSpPr>
            <a:stCxn id="9" idx="7"/>
            <a:endCxn id="6" idx="3"/>
          </p:cNvCxnSpPr>
          <p:nvPr/>
        </p:nvCxnSpPr>
        <p:spPr>
          <a:xfrm flipV="1">
            <a:off x="4761965" y="1749557"/>
            <a:ext cx="535707" cy="89726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A588FC-C867-42A0-A814-9543BD51B890}"/>
              </a:ext>
            </a:extLst>
          </p:cNvPr>
          <p:cNvCxnSpPr>
            <a:stCxn id="9" idx="3"/>
            <a:endCxn id="8" idx="7"/>
          </p:cNvCxnSpPr>
          <p:nvPr/>
        </p:nvCxnSpPr>
        <p:spPr>
          <a:xfrm flipH="1">
            <a:off x="3404718" y="3404880"/>
            <a:ext cx="532303" cy="44069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9DFC2475-2D27-4D1D-A7C0-9E41C7BC1900}"/>
              </a:ext>
            </a:extLst>
          </p:cNvPr>
          <p:cNvCxnSpPr>
            <a:stCxn id="9" idx="5"/>
            <a:endCxn id="11" idx="1"/>
          </p:cNvCxnSpPr>
          <p:nvPr/>
        </p:nvCxnSpPr>
        <p:spPr>
          <a:xfrm>
            <a:off x="4761965" y="3404880"/>
            <a:ext cx="763004" cy="4406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D07DAEB-3167-4CF8-B854-A0227553E158}"/>
              </a:ext>
            </a:extLst>
          </p:cNvPr>
          <p:cNvCxnSpPr>
            <a:stCxn id="8" idx="5"/>
            <a:endCxn id="12" idx="1"/>
          </p:cNvCxnSpPr>
          <p:nvPr/>
        </p:nvCxnSpPr>
        <p:spPr>
          <a:xfrm>
            <a:off x="3404718" y="4603628"/>
            <a:ext cx="573606" cy="52544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640E6BF-4B91-47AB-B93F-60E419ABE3FB}"/>
              </a:ext>
            </a:extLst>
          </p:cNvPr>
          <p:cNvCxnSpPr>
            <a:stCxn id="11" idx="3"/>
            <a:endCxn id="12" idx="7"/>
          </p:cNvCxnSpPr>
          <p:nvPr/>
        </p:nvCxnSpPr>
        <p:spPr>
          <a:xfrm flipH="1">
            <a:off x="4803268" y="4603627"/>
            <a:ext cx="721701" cy="5254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5182954-7984-42F1-A819-E996C099A53B}"/>
              </a:ext>
            </a:extLst>
          </p:cNvPr>
          <p:cNvCxnSpPr>
            <a:stCxn id="11" idx="7"/>
          </p:cNvCxnSpPr>
          <p:nvPr/>
        </p:nvCxnSpPr>
        <p:spPr>
          <a:xfrm flipV="1">
            <a:off x="6349913" y="2147783"/>
            <a:ext cx="1488112" cy="16977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3264031-5E8D-44BF-8A57-BF57232C3613}"/>
              </a:ext>
            </a:extLst>
          </p:cNvPr>
          <p:cNvCxnSpPr>
            <a:cxnSpLocks/>
          </p:cNvCxnSpPr>
          <p:nvPr/>
        </p:nvCxnSpPr>
        <p:spPr>
          <a:xfrm flipV="1">
            <a:off x="6490616" y="3316110"/>
            <a:ext cx="1347409" cy="751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AD71ECD-ACDE-447B-BD41-B5A7D72BFDFF}"/>
              </a:ext>
            </a:extLst>
          </p:cNvPr>
          <p:cNvCxnSpPr>
            <a:cxnSpLocks/>
            <a:endCxn id="10" idx="2"/>
          </p:cNvCxnSpPr>
          <p:nvPr/>
        </p:nvCxnSpPr>
        <p:spPr>
          <a:xfrm>
            <a:off x="6520765" y="4378485"/>
            <a:ext cx="1317260" cy="26721"/>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31A60EA8-6C5A-4ABC-9683-4624E5C9CB1D}"/>
              </a:ext>
            </a:extLst>
          </p:cNvPr>
          <p:cNvCxnSpPr>
            <a:stCxn id="11" idx="5"/>
          </p:cNvCxnSpPr>
          <p:nvPr/>
        </p:nvCxnSpPr>
        <p:spPr>
          <a:xfrm>
            <a:off x="6349913" y="4603627"/>
            <a:ext cx="1488112" cy="854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48F9EE69-D681-4388-AD90-3874EB8E247A}"/>
              </a:ext>
            </a:extLst>
          </p:cNvPr>
          <p:cNvCxnSpPr>
            <a:endCxn id="15" idx="1"/>
          </p:cNvCxnSpPr>
          <p:nvPr/>
        </p:nvCxnSpPr>
        <p:spPr>
          <a:xfrm>
            <a:off x="8969227" y="1967176"/>
            <a:ext cx="1675633" cy="1342364"/>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9434826-9DDC-4D6A-9CB7-C3F58C5F13F7}"/>
              </a:ext>
            </a:extLst>
          </p:cNvPr>
          <p:cNvCxnSpPr>
            <a:stCxn id="13" idx="6"/>
          </p:cNvCxnSpPr>
          <p:nvPr/>
        </p:nvCxnSpPr>
        <p:spPr>
          <a:xfrm>
            <a:off x="8969227" y="3152544"/>
            <a:ext cx="1504781" cy="409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8F6D1A0D-9B70-453E-8A49-53CF44D78889}"/>
              </a:ext>
            </a:extLst>
          </p:cNvPr>
          <p:cNvCxnSpPr>
            <a:cxnSpLocks/>
          </p:cNvCxnSpPr>
          <p:nvPr/>
        </p:nvCxnSpPr>
        <p:spPr>
          <a:xfrm flipV="1">
            <a:off x="8969227" y="3892865"/>
            <a:ext cx="1504781" cy="358451"/>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E9E75D53-05D8-4317-9D8C-E51A0D23B044}"/>
              </a:ext>
            </a:extLst>
          </p:cNvPr>
          <p:cNvCxnSpPr>
            <a:cxnSpLocks/>
            <a:endCxn id="15" idx="3"/>
          </p:cNvCxnSpPr>
          <p:nvPr/>
        </p:nvCxnSpPr>
        <p:spPr>
          <a:xfrm flipV="1">
            <a:off x="9004673" y="4067597"/>
            <a:ext cx="1640187" cy="15542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427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BD99-2E11-C247-9552-EC3F22CE4E3E}"/>
              </a:ext>
            </a:extLst>
          </p:cNvPr>
          <p:cNvSpPr>
            <a:spLocks noGrp="1"/>
          </p:cNvSpPr>
          <p:nvPr>
            <p:ph type="title"/>
          </p:nvPr>
        </p:nvSpPr>
        <p:spPr>
          <a:xfrm>
            <a:off x="4128368" y="4921823"/>
            <a:ext cx="4937937" cy="1147150"/>
          </a:xfrm>
        </p:spPr>
        <p:txBody>
          <a:bodyPr vert="horz" lIns="91440" tIns="45720" rIns="91440" bIns="45720" rtlCol="0" anchor="t">
            <a:normAutofit/>
          </a:bodyPr>
          <a:lstStyle/>
          <a:p>
            <a:r>
              <a:rPr lang="en-US" sz="3700" kern="1200">
                <a:solidFill>
                  <a:schemeClr val="tx1"/>
                </a:solidFill>
                <a:latin typeface="+mj-lt"/>
                <a:ea typeface="+mj-ea"/>
                <a:cs typeface="+mj-cs"/>
              </a:rPr>
              <a:t>Creating Knowledge Graphs</a:t>
            </a:r>
          </a:p>
        </p:txBody>
      </p:sp>
      <p:sp>
        <p:nvSpPr>
          <p:cNvPr id="71" name="Oval 55">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Graphical user interface, text, chat or text message, website&#10;&#10;Description automatically generated">
            <a:extLst>
              <a:ext uri="{FF2B5EF4-FFF2-40B4-BE49-F238E27FC236}">
                <a16:creationId xmlns:a16="http://schemas.microsoft.com/office/drawing/2014/main" id="{186BA00A-B30A-1F4D-AA56-F93F51B30FC0}"/>
              </a:ext>
            </a:extLst>
          </p:cNvPr>
          <p:cNvPicPr>
            <a:picLocks noChangeAspect="1"/>
          </p:cNvPicPr>
          <p:nvPr/>
        </p:nvPicPr>
        <p:blipFill>
          <a:blip r:embed="rId2"/>
          <a:stretch>
            <a:fillRect/>
          </a:stretch>
        </p:blipFill>
        <p:spPr>
          <a:xfrm>
            <a:off x="2157535" y="446567"/>
            <a:ext cx="2091710" cy="1103377"/>
          </a:xfrm>
          <a:prstGeom prst="rect">
            <a:avLst/>
          </a:prstGeom>
        </p:spPr>
      </p:pic>
      <p:sp>
        <p:nvSpPr>
          <p:cNvPr id="64" name="Freeform: Shape 63">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6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CCE21BA0-1050-D14D-81DA-A799CB25FD38}"/>
              </a:ext>
            </a:extLst>
          </p:cNvPr>
          <p:cNvSpPr>
            <a:spLocks noGrp="1"/>
          </p:cNvSpPr>
          <p:nvPr>
            <p:ph type="sldNum" sz="quarter" idx="12"/>
          </p:nvPr>
        </p:nvSpPr>
        <p:spPr>
          <a:xfrm>
            <a:off x="9521115" y="3471289"/>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5A93F7F5-35B9-4299-9835-6DBC4B4B057F}" type="slidenum">
              <a:rPr lang="en-US" sz="1500">
                <a:solidFill>
                  <a:srgbClr val="FFFFFF"/>
                </a:solidFill>
                <a:latin typeface="+mn-lt"/>
                <a:cs typeface="+mn-cs"/>
              </a:rPr>
              <a:pPr algn="ctr">
                <a:spcAft>
                  <a:spcPts val="600"/>
                </a:spcAft>
              </a:pPr>
              <a:t>11</a:t>
            </a:fld>
            <a:endParaRPr lang="en-US" sz="1500">
              <a:solidFill>
                <a:srgbClr val="FFFFFF"/>
              </a:solidFill>
              <a:latin typeface="+mn-lt"/>
              <a:cs typeface="+mn-cs"/>
            </a:endParaRPr>
          </a:p>
        </p:txBody>
      </p:sp>
      <p:sp>
        <p:nvSpPr>
          <p:cNvPr id="72" name="Freeform: Shape 7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Diagram&#10;&#10;Description automatically generated">
            <a:extLst>
              <a:ext uri="{FF2B5EF4-FFF2-40B4-BE49-F238E27FC236}">
                <a16:creationId xmlns:a16="http://schemas.microsoft.com/office/drawing/2014/main" id="{AE2800B8-7FAC-AE40-8519-3BF42670DDC0}"/>
              </a:ext>
            </a:extLst>
          </p:cNvPr>
          <p:cNvPicPr>
            <a:picLocks noChangeAspect="1"/>
          </p:cNvPicPr>
          <p:nvPr/>
        </p:nvPicPr>
        <p:blipFill>
          <a:blip r:embed="rId3"/>
          <a:stretch>
            <a:fillRect/>
          </a:stretch>
        </p:blipFill>
        <p:spPr>
          <a:xfrm>
            <a:off x="9795435" y="311876"/>
            <a:ext cx="2063103" cy="2063103"/>
          </a:xfrm>
          <a:prstGeom prst="rect">
            <a:avLst/>
          </a:prstGeom>
        </p:spPr>
      </p:pic>
      <p:pic>
        <p:nvPicPr>
          <p:cNvPr id="6" name="Picture 5" descr="Chart&#10;&#10;Description automatically generated">
            <a:extLst>
              <a:ext uri="{FF2B5EF4-FFF2-40B4-BE49-F238E27FC236}">
                <a16:creationId xmlns:a16="http://schemas.microsoft.com/office/drawing/2014/main" id="{61042159-D233-F54F-9BAA-7D3720E21964}"/>
              </a:ext>
            </a:extLst>
          </p:cNvPr>
          <p:cNvPicPr>
            <a:picLocks noChangeAspect="1"/>
          </p:cNvPicPr>
          <p:nvPr/>
        </p:nvPicPr>
        <p:blipFill>
          <a:blip r:embed="rId4"/>
          <a:stretch>
            <a:fillRect/>
          </a:stretch>
        </p:blipFill>
        <p:spPr>
          <a:xfrm>
            <a:off x="354279" y="3429000"/>
            <a:ext cx="2225537" cy="2781922"/>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DB717FB7-88DD-A84A-BBC9-7420B5170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747" y="2956827"/>
            <a:ext cx="1036965" cy="772538"/>
          </a:xfrm>
          <a:prstGeom prst="rect">
            <a:avLst/>
          </a:prstGeom>
        </p:spPr>
      </p:pic>
      <p:sp>
        <p:nvSpPr>
          <p:cNvPr id="76" name="Freeform: Shape 75">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Diagram&#10;&#10;Description automatically generated">
            <a:extLst>
              <a:ext uri="{FF2B5EF4-FFF2-40B4-BE49-F238E27FC236}">
                <a16:creationId xmlns:a16="http://schemas.microsoft.com/office/drawing/2014/main" id="{EA96E442-73AD-294C-A08D-D2F6DC6C1A67}"/>
              </a:ext>
            </a:extLst>
          </p:cNvPr>
          <p:cNvPicPr>
            <a:picLocks noChangeAspect="1"/>
          </p:cNvPicPr>
          <p:nvPr/>
        </p:nvPicPr>
        <p:blipFill>
          <a:blip r:embed="rId6"/>
          <a:stretch>
            <a:fillRect/>
          </a:stretch>
        </p:blipFill>
        <p:spPr>
          <a:xfrm>
            <a:off x="5902387" y="1178235"/>
            <a:ext cx="2273649" cy="1517660"/>
          </a:xfrm>
          <a:prstGeom prst="rect">
            <a:avLst/>
          </a:prstGeom>
        </p:spPr>
      </p:pic>
      <p:pic>
        <p:nvPicPr>
          <p:cNvPr id="15" name="Picture 14" descr="Text&#10;&#10;Description automatically generated">
            <a:extLst>
              <a:ext uri="{FF2B5EF4-FFF2-40B4-BE49-F238E27FC236}">
                <a16:creationId xmlns:a16="http://schemas.microsoft.com/office/drawing/2014/main" id="{13FE3C1D-B3D9-BD4B-AC76-2D7B4B73B2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3476" y="4806766"/>
            <a:ext cx="2047022" cy="1617147"/>
          </a:xfrm>
          <a:prstGeom prst="rect">
            <a:avLst/>
          </a:prstGeom>
        </p:spPr>
      </p:pic>
    </p:spTree>
    <p:extLst>
      <p:ext uri="{BB962C8B-B14F-4D97-AF65-F5344CB8AC3E}">
        <p14:creationId xmlns:p14="http://schemas.microsoft.com/office/powerpoint/2010/main" val="118119805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4733" y="923376"/>
            <a:ext cx="11827933" cy="4680719"/>
          </a:xfrm>
          <a:prstGeom prst="rect">
            <a:avLst/>
          </a:prstGeom>
        </p:spPr>
      </p:pic>
      <p:sp>
        <p:nvSpPr>
          <p:cNvPr id="4" name="Title 1">
            <a:extLst>
              <a:ext uri="{FF2B5EF4-FFF2-40B4-BE49-F238E27FC236}">
                <a16:creationId xmlns:a16="http://schemas.microsoft.com/office/drawing/2014/main" id="{ED006534-8DF4-DE4E-AF3E-0BFA3C7DB652}"/>
              </a:ext>
            </a:extLst>
          </p:cNvPr>
          <p:cNvSpPr txBox="1">
            <a:spLocks/>
          </p:cNvSpPr>
          <p:nvPr/>
        </p:nvSpPr>
        <p:spPr>
          <a:xfrm>
            <a:off x="838200" y="365125"/>
            <a:ext cx="10515600" cy="558251"/>
          </a:xfrm>
          <a:prstGeom prst="rect">
            <a:avLst/>
          </a:prstGeom>
        </p:spPr>
        <p:txBody>
          <a:bodyPr>
            <a:normAutofit fontScale="97500" lnSpcReduction="10000"/>
          </a:bodyPr>
          <a:lstStyle>
            <a:lvl1pPr algn="l" defTabSz="914400" rtl="0" eaLnBrk="1" latinLnBrk="0" hangingPunct="1">
              <a:lnSpc>
                <a:spcPct val="90000"/>
              </a:lnSpc>
              <a:spcBef>
                <a:spcPct val="0"/>
              </a:spcBef>
              <a:buNone/>
              <a:defRPr sz="3600" kern="1200" baseline="0">
                <a:solidFill>
                  <a:schemeClr val="accent1"/>
                </a:solidFill>
                <a:latin typeface="Arial" panose="020B0604020202020204" pitchFamily="34" charset="0"/>
                <a:ea typeface="+mj-ea"/>
                <a:cs typeface="Arial" panose="020B0604020202020204" pitchFamily="34" charset="0"/>
              </a:defRPr>
            </a:lvl1pPr>
          </a:lstStyle>
          <a:p>
            <a:r>
              <a:rPr lang="en-US" dirty="0"/>
              <a:t>Human System Risk Board</a:t>
            </a:r>
          </a:p>
        </p:txBody>
      </p:sp>
    </p:spTree>
    <p:extLst>
      <p:ext uri="{BB962C8B-B14F-4D97-AF65-F5344CB8AC3E}">
        <p14:creationId xmlns:p14="http://schemas.microsoft.com/office/powerpoint/2010/main" val="424498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355F-1A30-CB4C-9882-A559BB562E5A}"/>
              </a:ext>
            </a:extLst>
          </p:cNvPr>
          <p:cNvSpPr>
            <a:spLocks noGrp="1"/>
          </p:cNvSpPr>
          <p:nvPr>
            <p:ph type="title"/>
          </p:nvPr>
        </p:nvSpPr>
        <p:spPr/>
        <p:txBody>
          <a:bodyPr/>
          <a:lstStyle/>
          <a:p>
            <a:r>
              <a:rPr lang="en-US" dirty="0"/>
              <a:t>Risk Knowledge Graphs</a:t>
            </a:r>
          </a:p>
        </p:txBody>
      </p:sp>
      <p:sp>
        <p:nvSpPr>
          <p:cNvPr id="5" name="Content Placeholder 1">
            <a:extLst>
              <a:ext uri="{FF2B5EF4-FFF2-40B4-BE49-F238E27FC236}">
                <a16:creationId xmlns:a16="http://schemas.microsoft.com/office/drawing/2014/main" id="{7B134D5A-12C4-034F-B860-F3E15AE0A401}"/>
              </a:ext>
            </a:extLst>
          </p:cNvPr>
          <p:cNvSpPr>
            <a:spLocks noGrp="1"/>
          </p:cNvSpPr>
          <p:nvPr>
            <p:ph idx="1"/>
          </p:nvPr>
        </p:nvSpPr>
        <p:spPr>
          <a:xfrm>
            <a:off x="838200" y="1522787"/>
            <a:ext cx="10515600" cy="1458952"/>
          </a:xfrm>
        </p:spPr>
        <p:txBody>
          <a:bodyPr>
            <a:normAutofit fontScale="62500" lnSpcReduction="20000"/>
          </a:bodyPr>
          <a:lstStyle/>
          <a:p>
            <a:pPr marL="0" indent="0">
              <a:buNone/>
            </a:pPr>
            <a:r>
              <a:rPr lang="en-US" dirty="0"/>
              <a:t>Knowledge graphs that are intended to improve communication between</a:t>
            </a:r>
          </a:p>
          <a:p>
            <a:pPr lvl="1"/>
            <a:r>
              <a:rPr lang="en-US" dirty="0"/>
              <a:t>Managers and subject matter experts who need to discuss human system risks</a:t>
            </a:r>
          </a:p>
          <a:p>
            <a:pPr lvl="1"/>
            <a:r>
              <a:rPr lang="en-US" dirty="0"/>
              <a:t>Subject matter experts in different disciplines where human system risks interact with one another in a potentially cumulative fashion</a:t>
            </a:r>
          </a:p>
          <a:p>
            <a:pPr lvl="1"/>
            <a:r>
              <a:rPr lang="en-US" dirty="0"/>
              <a:t>The knowledge captured is the Human Health and Performance community’s knowledge about the causal flow of a human system risk, and the relationships that exist between the contributing factors to a that risk</a:t>
            </a:r>
          </a:p>
          <a:p>
            <a:pPr lvl="1"/>
            <a:endParaRPr lang="en-US" dirty="0"/>
          </a:p>
          <a:p>
            <a:pPr lvl="1"/>
            <a:endParaRPr lang="en-US" dirty="0"/>
          </a:p>
          <a:p>
            <a:endParaRPr lang="en-US" dirty="0"/>
          </a:p>
        </p:txBody>
      </p:sp>
      <p:sp>
        <p:nvSpPr>
          <p:cNvPr id="6" name="Slide Number Placeholder 3">
            <a:extLst>
              <a:ext uri="{FF2B5EF4-FFF2-40B4-BE49-F238E27FC236}">
                <a16:creationId xmlns:a16="http://schemas.microsoft.com/office/drawing/2014/main" id="{670F7B77-89BF-0C48-BCD0-CF747C7177A7}"/>
              </a:ext>
            </a:extLst>
          </p:cNvPr>
          <p:cNvSpPr txBox="1">
            <a:spLocks/>
          </p:cNvSpPr>
          <p:nvPr/>
        </p:nvSpPr>
        <p:spPr>
          <a:xfrm>
            <a:off x="8610600"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2F8CE3-7D9C-4AA2-88D8-B653B51B101D}" type="slidenum">
              <a:rPr lang="en-US" smtClean="0"/>
              <a:pPr/>
              <a:t>13</a:t>
            </a:fld>
            <a:endParaRPr lang="en-US"/>
          </a:p>
        </p:txBody>
      </p:sp>
      <p:pic>
        <p:nvPicPr>
          <p:cNvPr id="14" name="Picture 13">
            <a:extLst>
              <a:ext uri="{FF2B5EF4-FFF2-40B4-BE49-F238E27FC236}">
                <a16:creationId xmlns:a16="http://schemas.microsoft.com/office/drawing/2014/main" id="{83063529-91B2-9640-BB02-2579EF2B5BA9}"/>
              </a:ext>
            </a:extLst>
          </p:cNvPr>
          <p:cNvPicPr>
            <a:picLocks noChangeAspect="1"/>
          </p:cNvPicPr>
          <p:nvPr/>
        </p:nvPicPr>
        <p:blipFill>
          <a:blip r:embed="rId3"/>
          <a:stretch>
            <a:fillRect/>
          </a:stretch>
        </p:blipFill>
        <p:spPr>
          <a:xfrm>
            <a:off x="1610139" y="3091070"/>
            <a:ext cx="9322903" cy="2731249"/>
          </a:xfrm>
          <a:prstGeom prst="rect">
            <a:avLst/>
          </a:prstGeom>
        </p:spPr>
      </p:pic>
    </p:spTree>
    <p:extLst>
      <p:ext uri="{BB962C8B-B14F-4D97-AF65-F5344CB8AC3E}">
        <p14:creationId xmlns:p14="http://schemas.microsoft.com/office/powerpoint/2010/main" val="25581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BAA2-BC52-A54F-8025-5481D6F03CC1}"/>
              </a:ext>
            </a:extLst>
          </p:cNvPr>
          <p:cNvSpPr>
            <a:spLocks noGrp="1"/>
          </p:cNvSpPr>
          <p:nvPr>
            <p:ph type="title"/>
          </p:nvPr>
        </p:nvSpPr>
        <p:spPr/>
        <p:txBody>
          <a:bodyPr/>
          <a:lstStyle/>
          <a:p>
            <a:r>
              <a:rPr lang="en-US" dirty="0"/>
              <a:t>Non-Ionizing Radiation</a:t>
            </a:r>
          </a:p>
        </p:txBody>
      </p:sp>
      <p:sp>
        <p:nvSpPr>
          <p:cNvPr id="4" name="Slide Number Placeholder 3">
            <a:extLst>
              <a:ext uri="{FF2B5EF4-FFF2-40B4-BE49-F238E27FC236}">
                <a16:creationId xmlns:a16="http://schemas.microsoft.com/office/drawing/2014/main" id="{40762ACF-C727-F44D-B439-0B057C2AE3D2}"/>
              </a:ext>
            </a:extLst>
          </p:cNvPr>
          <p:cNvSpPr>
            <a:spLocks noGrp="1"/>
          </p:cNvSpPr>
          <p:nvPr>
            <p:ph type="sldNum" sz="quarter" idx="12"/>
          </p:nvPr>
        </p:nvSpPr>
        <p:spPr/>
        <p:txBody>
          <a:bodyPr/>
          <a:lstStyle/>
          <a:p>
            <a:fld id="{5A93F7F5-35B9-4299-9835-6DBC4B4B057F}" type="slidenum">
              <a:rPr lang="en-US" smtClean="0"/>
              <a:t>14</a:t>
            </a:fld>
            <a:endParaRPr lang="en-US"/>
          </a:p>
        </p:txBody>
      </p:sp>
      <p:pic>
        <p:nvPicPr>
          <p:cNvPr id="5" name="Picture 4">
            <a:extLst>
              <a:ext uri="{FF2B5EF4-FFF2-40B4-BE49-F238E27FC236}">
                <a16:creationId xmlns:a16="http://schemas.microsoft.com/office/drawing/2014/main" id="{EE604A8F-1ACF-2240-A5B8-DA14A1ADE077}"/>
              </a:ext>
            </a:extLst>
          </p:cNvPr>
          <p:cNvPicPr>
            <a:picLocks noChangeAspect="1"/>
          </p:cNvPicPr>
          <p:nvPr/>
        </p:nvPicPr>
        <p:blipFill>
          <a:blip r:embed="rId2"/>
          <a:stretch>
            <a:fillRect/>
          </a:stretch>
        </p:blipFill>
        <p:spPr>
          <a:xfrm>
            <a:off x="797479" y="1202635"/>
            <a:ext cx="10393982" cy="4572001"/>
          </a:xfrm>
          <a:prstGeom prst="rect">
            <a:avLst/>
          </a:prstGeom>
        </p:spPr>
      </p:pic>
    </p:spTree>
    <p:extLst>
      <p:ext uri="{BB962C8B-B14F-4D97-AF65-F5344CB8AC3E}">
        <p14:creationId xmlns:p14="http://schemas.microsoft.com/office/powerpoint/2010/main" val="176758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4775"/>
          </a:xfrm>
        </p:spPr>
        <p:txBody>
          <a:bodyPr>
            <a:normAutofit fontScale="90000"/>
          </a:bodyPr>
          <a:lstStyle/>
          <a:p>
            <a:r>
              <a:rPr lang="en-US" dirty="0"/>
              <a:t>Growing the Knowledge Graph</a:t>
            </a:r>
          </a:p>
        </p:txBody>
      </p:sp>
      <p:sp>
        <p:nvSpPr>
          <p:cNvPr id="4" name="Content Placeholder 3"/>
          <p:cNvSpPr>
            <a:spLocks noGrp="1"/>
          </p:cNvSpPr>
          <p:nvPr>
            <p:ph idx="1"/>
          </p:nvPr>
        </p:nvSpPr>
        <p:spPr>
          <a:xfrm>
            <a:off x="762000" y="1207604"/>
            <a:ext cx="10515600" cy="4210405"/>
          </a:xfrm>
        </p:spPr>
        <p:txBody>
          <a:bodyPr>
            <a:normAutofit/>
          </a:bodyPr>
          <a:lstStyle/>
          <a:p>
            <a:r>
              <a:rPr lang="en-US" sz="1800" dirty="0"/>
              <a:t>This step allows us to weave together the independent DAGs through matching common nodes and creating links that stitch together the Bayesian Network.  This creates the network structure.</a:t>
            </a:r>
          </a:p>
        </p:txBody>
      </p:sp>
      <p:sp>
        <p:nvSpPr>
          <p:cNvPr id="3" name="Slide Number Placeholder 2"/>
          <p:cNvSpPr>
            <a:spLocks noGrp="1"/>
          </p:cNvSpPr>
          <p:nvPr>
            <p:ph type="sldNum" sz="quarter" idx="12"/>
          </p:nvPr>
        </p:nvSpPr>
        <p:spPr/>
        <p:txBody>
          <a:bodyPr/>
          <a:lstStyle/>
          <a:p>
            <a:fld id="{34B9B58C-2185-4EFE-AF14-24D8BA689035}" type="slidenum">
              <a:rPr lang="en-US" smtClean="0"/>
              <a:t>15</a:t>
            </a:fld>
            <a:endParaRPr lang="en-US"/>
          </a:p>
        </p:txBody>
      </p:sp>
      <p:sp>
        <p:nvSpPr>
          <p:cNvPr id="7" name="Plus 6"/>
          <p:cNvSpPr/>
          <p:nvPr/>
        </p:nvSpPr>
        <p:spPr>
          <a:xfrm>
            <a:off x="4727235" y="2540273"/>
            <a:ext cx="775541" cy="871377"/>
          </a:xfrm>
          <a:prstGeom prst="mathPl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Plus 7"/>
          <p:cNvSpPr/>
          <p:nvPr/>
        </p:nvSpPr>
        <p:spPr>
          <a:xfrm>
            <a:off x="9284255" y="2540272"/>
            <a:ext cx="775541" cy="871377"/>
          </a:xfrm>
          <a:prstGeom prst="mathPlus">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0198839" y="2540272"/>
            <a:ext cx="164885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28 other risks</a:t>
            </a:r>
          </a:p>
        </p:txBody>
      </p:sp>
      <p:sp>
        <p:nvSpPr>
          <p:cNvPr id="10" name="TextBox 9"/>
          <p:cNvSpPr txBox="1"/>
          <p:nvPr/>
        </p:nvSpPr>
        <p:spPr>
          <a:xfrm>
            <a:off x="1914410" y="4195415"/>
            <a:ext cx="2812825" cy="369332"/>
          </a:xfrm>
          <a:prstGeom prst="rect">
            <a:avLst/>
          </a:prstGeom>
          <a:noFill/>
        </p:spPr>
        <p:txBody>
          <a:bodyPr wrap="square" rtlCol="0">
            <a:spAutoFit/>
          </a:bodyPr>
          <a:lstStyle/>
          <a:p>
            <a:r>
              <a:rPr lang="en-US" sz="1800" dirty="0">
                <a:latin typeface="Space Grotesk" panose="020B0604020202020204" charset="0"/>
                <a:cs typeface="Space Grotesk" panose="020B0604020202020204" charset="0"/>
              </a:rPr>
              <a:t>Renal Stone </a:t>
            </a:r>
          </a:p>
        </p:txBody>
      </p:sp>
      <p:sp>
        <p:nvSpPr>
          <p:cNvPr id="11" name="TextBox 10"/>
          <p:cNvSpPr txBox="1"/>
          <p:nvPr/>
        </p:nvSpPr>
        <p:spPr>
          <a:xfrm>
            <a:off x="6432298" y="4141241"/>
            <a:ext cx="3420233" cy="369332"/>
          </a:xfrm>
          <a:prstGeom prst="rect">
            <a:avLst/>
          </a:prstGeom>
          <a:noFill/>
        </p:spPr>
        <p:txBody>
          <a:bodyPr wrap="square" rtlCol="0">
            <a:spAutoFit/>
          </a:bodyPr>
          <a:lstStyle/>
          <a:p>
            <a:r>
              <a:rPr lang="en-US" sz="1800" dirty="0">
                <a:latin typeface="Space Grotesk" panose="020B0604020202020204" charset="0"/>
                <a:cs typeface="Space Grotesk" panose="020B0604020202020204" charset="0"/>
              </a:rPr>
              <a:t>Urinary Retention</a:t>
            </a:r>
          </a:p>
        </p:txBody>
      </p:sp>
      <p:pic>
        <p:nvPicPr>
          <p:cNvPr id="12" name="Picture 11" descr="Diagram&#10;&#10;Description automatically generated">
            <a:extLst>
              <a:ext uri="{FF2B5EF4-FFF2-40B4-BE49-F238E27FC236}">
                <a16:creationId xmlns:a16="http://schemas.microsoft.com/office/drawing/2014/main" id="{4F4FB23C-7F6C-4700-880F-68C95AE8C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15" y="2132031"/>
            <a:ext cx="3826192" cy="2016360"/>
          </a:xfrm>
          <a:prstGeom prst="rect">
            <a:avLst/>
          </a:prstGeom>
        </p:spPr>
      </p:pic>
      <p:pic>
        <p:nvPicPr>
          <p:cNvPr id="16" name="Picture 15" descr="Diagram&#10;&#10;Description automatically generated">
            <a:extLst>
              <a:ext uri="{FF2B5EF4-FFF2-40B4-BE49-F238E27FC236}">
                <a16:creationId xmlns:a16="http://schemas.microsoft.com/office/drawing/2014/main" id="{B9F27BC8-6F95-4C8C-A9A3-E1EBF2D5C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7004" y="2145188"/>
            <a:ext cx="3581401" cy="1887358"/>
          </a:xfrm>
          <a:prstGeom prst="rect">
            <a:avLst/>
          </a:prstGeom>
        </p:spPr>
      </p:pic>
    </p:spTree>
    <p:extLst>
      <p:ext uri="{BB962C8B-B14F-4D97-AF65-F5344CB8AC3E}">
        <p14:creationId xmlns:p14="http://schemas.microsoft.com/office/powerpoint/2010/main" val="226245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641C-052E-1744-8DC6-B61B7536EE05}"/>
              </a:ext>
            </a:extLst>
          </p:cNvPr>
          <p:cNvSpPr>
            <a:spLocks noGrp="1"/>
          </p:cNvSpPr>
          <p:nvPr>
            <p:ph type="title"/>
          </p:nvPr>
        </p:nvSpPr>
        <p:spPr/>
        <p:txBody>
          <a:bodyPr/>
          <a:lstStyle/>
          <a:p>
            <a:r>
              <a:rPr lang="en-US" dirty="0"/>
              <a:t>KSAT Knowledge Graph Model Workflow</a:t>
            </a:r>
          </a:p>
        </p:txBody>
      </p:sp>
      <p:sp>
        <p:nvSpPr>
          <p:cNvPr id="4" name="Slide Number Placeholder 3">
            <a:extLst>
              <a:ext uri="{FF2B5EF4-FFF2-40B4-BE49-F238E27FC236}">
                <a16:creationId xmlns:a16="http://schemas.microsoft.com/office/drawing/2014/main" id="{3B4B5CC1-79F0-CA47-BD04-A2ECC02CC590}"/>
              </a:ext>
            </a:extLst>
          </p:cNvPr>
          <p:cNvSpPr>
            <a:spLocks noGrp="1"/>
          </p:cNvSpPr>
          <p:nvPr>
            <p:ph type="sldNum" sz="quarter" idx="12"/>
          </p:nvPr>
        </p:nvSpPr>
        <p:spPr/>
        <p:txBody>
          <a:bodyPr/>
          <a:lstStyle/>
          <a:p>
            <a:fld id="{5A93F7F5-35B9-4299-9835-6DBC4B4B057F}" type="slidenum">
              <a:rPr lang="en-US" smtClean="0"/>
              <a:t>16</a:t>
            </a:fld>
            <a:endParaRPr lang="en-US"/>
          </a:p>
        </p:txBody>
      </p:sp>
      <p:pic>
        <p:nvPicPr>
          <p:cNvPr id="10" name="Content Placeholder 9">
            <a:extLst>
              <a:ext uri="{FF2B5EF4-FFF2-40B4-BE49-F238E27FC236}">
                <a16:creationId xmlns:a16="http://schemas.microsoft.com/office/drawing/2014/main" id="{55F165A1-4581-3948-939D-6FF9D3BA7561}"/>
              </a:ext>
            </a:extLst>
          </p:cNvPr>
          <p:cNvPicPr>
            <a:picLocks noGrp="1" noChangeAspect="1"/>
          </p:cNvPicPr>
          <p:nvPr>
            <p:ph idx="1"/>
          </p:nvPr>
        </p:nvPicPr>
        <p:blipFill>
          <a:blip r:embed="rId2"/>
          <a:stretch>
            <a:fillRect/>
          </a:stretch>
        </p:blipFill>
        <p:spPr>
          <a:xfrm>
            <a:off x="838200" y="1157162"/>
            <a:ext cx="10587754" cy="4810252"/>
          </a:xfrm>
        </p:spPr>
      </p:pic>
    </p:spTree>
    <p:extLst>
      <p:ext uri="{BB962C8B-B14F-4D97-AF65-F5344CB8AC3E}">
        <p14:creationId xmlns:p14="http://schemas.microsoft.com/office/powerpoint/2010/main" val="3224351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38AFA2-CC91-2E45-A012-6376A4FE0772}"/>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0" y="341018"/>
            <a:ext cx="6618823" cy="3087982"/>
          </a:xfrm>
        </p:spPr>
        <p:txBody>
          <a:bodyPr anchor="t" anchorCtr="0">
            <a:normAutofit fontScale="90000"/>
          </a:bodyPr>
          <a:lstStyle/>
          <a:p>
            <a:pPr fontAlgn="base"/>
            <a:r>
              <a:rPr lang="en-US" sz="3100" dirty="0">
                <a:solidFill>
                  <a:schemeClr val="tx1"/>
                </a:solidFill>
                <a:latin typeface="+mn-lt"/>
                <a:ea typeface="Gill Sans" charset="0"/>
                <a:cs typeface="Gill Sans" charset="0"/>
              </a:rPr>
              <a:t>Contact Information</a:t>
            </a:r>
            <a:br>
              <a:rPr lang="en-US" sz="3100" dirty="0">
                <a:solidFill>
                  <a:schemeClr val="tx1"/>
                </a:solidFill>
                <a:latin typeface="+mn-lt"/>
                <a:ea typeface="Gill Sans" charset="0"/>
                <a:cs typeface="Gill Sans" charset="0"/>
              </a:rPr>
            </a:br>
            <a:br>
              <a:rPr lang="en-US" sz="2000" dirty="0">
                <a:solidFill>
                  <a:schemeClr val="tx1"/>
                </a:solidFill>
                <a:latin typeface="+mn-lt"/>
                <a:ea typeface="Gill Sans" charset="0"/>
                <a:cs typeface="Gill Sans" charset="0"/>
              </a:rPr>
            </a:br>
            <a:r>
              <a:rPr lang="en-US" sz="2400" dirty="0">
                <a:solidFill>
                  <a:schemeClr val="tx1"/>
                </a:solidFill>
                <a:latin typeface="+mn-lt"/>
                <a:ea typeface="Gill Sans" charset="0"/>
                <a:cs typeface="Gill Sans" charset="0"/>
              </a:rPr>
              <a:t>David Meza – david.meza-1@nasa.gov</a:t>
            </a:r>
            <a:br>
              <a:rPr lang="en-US" sz="2400" dirty="0">
                <a:solidFill>
                  <a:schemeClr val="tx1"/>
                </a:solidFill>
                <a:latin typeface="+mn-lt"/>
                <a:ea typeface="Gill Sans" charset="0"/>
                <a:cs typeface="Gill Sans" charset="0"/>
              </a:rPr>
            </a:br>
            <a:br>
              <a:rPr lang="en-US" sz="2400" dirty="0">
                <a:solidFill>
                  <a:schemeClr val="tx1"/>
                </a:solidFill>
                <a:latin typeface="+mn-lt"/>
                <a:ea typeface="Gill Sans" charset="0"/>
                <a:cs typeface="Gill Sans" charset="0"/>
              </a:rPr>
            </a:br>
            <a:r>
              <a:rPr lang="en-US" sz="2400" dirty="0">
                <a:solidFill>
                  <a:schemeClr val="tx1"/>
                </a:solidFill>
                <a:latin typeface="+mn-lt"/>
                <a:ea typeface="Gill Sans" charset="0"/>
                <a:cs typeface="Gill Sans" charset="0"/>
              </a:rPr>
              <a:t>Twitter - @davidmeza1</a:t>
            </a:r>
            <a:br>
              <a:rPr lang="en-US" sz="2400" dirty="0">
                <a:solidFill>
                  <a:schemeClr val="tx1"/>
                </a:solidFill>
                <a:latin typeface="+mn-lt"/>
                <a:ea typeface="Gill Sans" charset="0"/>
                <a:cs typeface="Gill Sans" charset="0"/>
              </a:rPr>
            </a:br>
            <a:br>
              <a:rPr lang="en-US" sz="2400" dirty="0">
                <a:solidFill>
                  <a:schemeClr val="tx1"/>
                </a:solidFill>
                <a:latin typeface="+mn-lt"/>
                <a:ea typeface="Gill Sans" charset="0"/>
                <a:cs typeface="Gill Sans" charset="0"/>
              </a:rPr>
            </a:br>
            <a:r>
              <a:rPr lang="en-US" sz="2400" dirty="0">
                <a:solidFill>
                  <a:schemeClr val="tx1"/>
                </a:solidFill>
                <a:latin typeface="+mn-lt"/>
                <a:ea typeface="Gill Sans" charset="0"/>
                <a:cs typeface="Gill Sans" charset="0"/>
              </a:rPr>
              <a:t>Linkedin - https://</a:t>
            </a:r>
            <a:r>
              <a:rPr lang="en-US" sz="2400" dirty="0" err="1">
                <a:solidFill>
                  <a:schemeClr val="tx1"/>
                </a:solidFill>
                <a:latin typeface="+mn-lt"/>
                <a:ea typeface="Gill Sans" charset="0"/>
                <a:cs typeface="Gill Sans" charset="0"/>
              </a:rPr>
              <a:t>www.linkedin.com</a:t>
            </a:r>
            <a:r>
              <a:rPr lang="en-US" sz="2400" dirty="0">
                <a:solidFill>
                  <a:schemeClr val="tx1"/>
                </a:solidFill>
                <a:latin typeface="+mn-lt"/>
                <a:ea typeface="Gill Sans" charset="0"/>
                <a:cs typeface="Gill Sans" charset="0"/>
              </a:rPr>
              <a:t>/in/davidmeza1/</a:t>
            </a:r>
            <a:br>
              <a:rPr lang="en-US" sz="2400" dirty="0">
                <a:solidFill>
                  <a:schemeClr val="tx1"/>
                </a:solidFill>
                <a:latin typeface="+mn-lt"/>
                <a:ea typeface="Gill Sans" charset="0"/>
                <a:cs typeface="Gill Sans" charset="0"/>
              </a:rPr>
            </a:br>
            <a:br>
              <a:rPr lang="en-US" sz="2400" dirty="0">
                <a:solidFill>
                  <a:schemeClr val="tx1"/>
                </a:solidFill>
                <a:latin typeface="+mn-lt"/>
                <a:ea typeface="Gill Sans" charset="0"/>
                <a:cs typeface="Gill Sans" charset="0"/>
              </a:rPr>
            </a:br>
            <a:r>
              <a:rPr lang="en-US" sz="2400" dirty="0">
                <a:solidFill>
                  <a:schemeClr val="tx1"/>
                </a:solidFill>
                <a:latin typeface="+mn-lt"/>
                <a:ea typeface="Gill Sans" charset="0"/>
                <a:cs typeface="Gill Sans" charset="0"/>
              </a:rPr>
              <a:t>Github – davidmeza1</a:t>
            </a:r>
            <a:br>
              <a:rPr lang="en-US" sz="2400" dirty="0">
                <a:solidFill>
                  <a:schemeClr val="tx1"/>
                </a:solidFill>
                <a:latin typeface="+mn-lt"/>
                <a:ea typeface="Gill Sans" charset="0"/>
                <a:cs typeface="Gill Sans" charset="0"/>
              </a:rPr>
            </a:br>
            <a:br>
              <a:rPr lang="en-US" sz="2400" dirty="0">
                <a:solidFill>
                  <a:schemeClr val="tx1"/>
                </a:solidFill>
                <a:latin typeface="+mn-lt"/>
                <a:ea typeface="Gill Sans" charset="0"/>
                <a:cs typeface="Gill Sans" charset="0"/>
              </a:rPr>
            </a:br>
            <a:br>
              <a:rPr lang="en-US" sz="2400" dirty="0">
                <a:solidFill>
                  <a:schemeClr val="tx1"/>
                </a:solidFill>
                <a:latin typeface="Gill Sans" charset="0"/>
                <a:ea typeface="Gill Sans" charset="0"/>
                <a:cs typeface="Gill Sans" charset="0"/>
              </a:rPr>
            </a:br>
            <a:br>
              <a:rPr lang="en-US" sz="2400" dirty="0">
                <a:latin typeface="Gill Sans" charset="0"/>
                <a:ea typeface="Gill Sans" charset="0"/>
                <a:cs typeface="Gill Sans" charset="0"/>
              </a:rPr>
            </a:br>
            <a:endParaRPr lang="en-US" sz="2400" dirty="0">
              <a:latin typeface="Gill Sans" charset="0"/>
              <a:ea typeface="Gill Sans" charset="0"/>
              <a:cs typeface="Gill Sans"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92121" y="129122"/>
            <a:ext cx="821792" cy="753428"/>
          </a:xfrm>
          <a:prstGeom prst="rect">
            <a:avLst/>
          </a:prstGeom>
        </p:spPr>
      </p:pic>
    </p:spTree>
    <p:extLst>
      <p:ext uri="{BB962C8B-B14F-4D97-AF65-F5344CB8AC3E}">
        <p14:creationId xmlns:p14="http://schemas.microsoft.com/office/powerpoint/2010/main" val="2884819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2C161-728B-4101-A49D-0C117C2ECB29}"/>
              </a:ext>
            </a:extLst>
          </p:cNvPr>
          <p:cNvSpPr>
            <a:spLocks noGrp="1"/>
          </p:cNvSpPr>
          <p:nvPr>
            <p:ph type="sldNum" sz="quarter" idx="12"/>
          </p:nvPr>
        </p:nvSpPr>
        <p:spPr/>
        <p:txBody>
          <a:bodyPr/>
          <a:lstStyle/>
          <a:p>
            <a:fld id="{5A93F7F5-35B9-4299-9835-6DBC4B4B057F}" type="slidenum">
              <a:rPr lang="en-US" smtClean="0"/>
              <a:t>18</a:t>
            </a:fld>
            <a:endParaRPr lang="en-US"/>
          </a:p>
        </p:txBody>
      </p:sp>
    </p:spTree>
    <p:extLst>
      <p:ext uri="{BB962C8B-B14F-4D97-AF65-F5344CB8AC3E}">
        <p14:creationId xmlns:p14="http://schemas.microsoft.com/office/powerpoint/2010/main" val="426240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46C0208-42DD-4548-9800-6C206E2181D7}"/>
              </a:ext>
            </a:extLst>
          </p:cNvPr>
          <p:cNvSpPr>
            <a:spLocks noGrp="1"/>
          </p:cNvSpPr>
          <p:nvPr>
            <p:ph type="sldNum" sz="quarter" idx="12"/>
          </p:nvPr>
        </p:nvSpPr>
        <p:spPr>
          <a:xfrm>
            <a:off x="8610600" y="6356350"/>
            <a:ext cx="2743200" cy="365125"/>
          </a:xfrm>
        </p:spPr>
        <p:txBody>
          <a:bodyPr>
            <a:normAutofit/>
          </a:bodyPr>
          <a:lstStyle/>
          <a:p>
            <a:pPr>
              <a:spcAft>
                <a:spcPts val="600"/>
              </a:spcAft>
            </a:pPr>
            <a:fld id="{5A93F7F5-35B9-4299-9835-6DBC4B4B057F}" type="slidenum">
              <a:rPr lang="en-US">
                <a:solidFill>
                  <a:schemeClr val="tx1"/>
                </a:solidFill>
              </a:rPr>
              <a:pPr>
                <a:spcAft>
                  <a:spcPts val="600"/>
                </a:spcAft>
              </a:pPr>
              <a:t>2</a:t>
            </a:fld>
            <a:endParaRPr lang="en-US">
              <a:solidFill>
                <a:schemeClr val="tx1"/>
              </a:solidFill>
            </a:endParaRPr>
          </a:p>
        </p:txBody>
      </p:sp>
      <p:sp>
        <p:nvSpPr>
          <p:cNvPr id="15" name="Rectangle 14">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alaxy in space&#10;&#10;Description automatically generated with low confidence">
            <a:extLst>
              <a:ext uri="{FF2B5EF4-FFF2-40B4-BE49-F238E27FC236}">
                <a16:creationId xmlns:a16="http://schemas.microsoft.com/office/drawing/2014/main" id="{D39A3DB8-D7A7-574D-8EE9-E614A268C332}"/>
              </a:ext>
            </a:extLst>
          </p:cNvPr>
          <p:cNvPicPr>
            <a:picLocks noChangeAspect="1"/>
          </p:cNvPicPr>
          <p:nvPr/>
        </p:nvPicPr>
        <p:blipFill rotWithShape="1">
          <a:blip r:embed="rId3">
            <a:extLst>
              <a:ext uri="{28A0092B-C50C-407E-A947-70E740481C1C}">
                <a14:useLocalDpi xmlns:a14="http://schemas.microsoft.com/office/drawing/2010/main" val="0"/>
              </a:ext>
            </a:extLst>
          </a:blip>
          <a:srcRect l="6232" r="9127" b="-3"/>
          <a:stretch/>
        </p:blipFill>
        <p:spPr>
          <a:xfrm>
            <a:off x="641276" y="643467"/>
            <a:ext cx="4013020" cy="2702558"/>
          </a:xfrm>
          <a:prstGeom prst="rect">
            <a:avLst/>
          </a:prstGeom>
        </p:spPr>
      </p:pic>
      <p:pic>
        <p:nvPicPr>
          <p:cNvPr id="6" name="Picture 5" descr="A picture containing star, outdoor object, blurry, close&#10;&#10;Description automatically generated">
            <a:extLst>
              <a:ext uri="{FF2B5EF4-FFF2-40B4-BE49-F238E27FC236}">
                <a16:creationId xmlns:a16="http://schemas.microsoft.com/office/drawing/2014/main" id="{45781D02-3AEF-464B-8E5E-BE05590272CE}"/>
              </a:ext>
            </a:extLst>
          </p:cNvPr>
          <p:cNvPicPr>
            <a:picLocks noChangeAspect="1"/>
          </p:cNvPicPr>
          <p:nvPr/>
        </p:nvPicPr>
        <p:blipFill rotWithShape="1">
          <a:blip r:embed="rId4">
            <a:extLst>
              <a:ext uri="{28A0092B-C50C-407E-A947-70E740481C1C}">
                <a14:useLocalDpi xmlns:a14="http://schemas.microsoft.com/office/drawing/2010/main" val="0"/>
              </a:ext>
            </a:extLst>
          </a:blip>
          <a:srcRect t="29130" r="-1" b="43555"/>
          <a:stretch/>
        </p:blipFill>
        <p:spPr>
          <a:xfrm>
            <a:off x="643467" y="3509433"/>
            <a:ext cx="4010830" cy="2705099"/>
          </a:xfrm>
          <a:prstGeom prst="rect">
            <a:avLst/>
          </a:prstGeom>
        </p:spPr>
      </p:pic>
      <p:pic>
        <p:nvPicPr>
          <p:cNvPr id="8" name="Picture 7" descr="A group of stars in space&#10;&#10;Description automatically generated with low confidence">
            <a:extLst>
              <a:ext uri="{FF2B5EF4-FFF2-40B4-BE49-F238E27FC236}">
                <a16:creationId xmlns:a16="http://schemas.microsoft.com/office/drawing/2014/main" id="{C1F63C11-4B5E-C948-8A92-DA12B41B79F1}"/>
              </a:ext>
            </a:extLst>
          </p:cNvPr>
          <p:cNvPicPr>
            <a:picLocks noChangeAspect="1"/>
          </p:cNvPicPr>
          <p:nvPr/>
        </p:nvPicPr>
        <p:blipFill rotWithShape="1">
          <a:blip r:embed="rId5">
            <a:extLst>
              <a:ext uri="{28A0092B-C50C-407E-A947-70E740481C1C}">
                <a14:useLocalDpi xmlns:a14="http://schemas.microsoft.com/office/drawing/2010/main" val="0"/>
              </a:ext>
            </a:extLst>
          </a:blip>
          <a:srcRect l="11658" r="20330" b="-1"/>
          <a:stretch/>
        </p:blipFill>
        <p:spPr>
          <a:xfrm>
            <a:off x="4812633" y="643467"/>
            <a:ext cx="6735900" cy="5571066"/>
          </a:xfrm>
          <a:prstGeom prst="rect">
            <a:avLst/>
          </a:prstGeom>
        </p:spPr>
      </p:pic>
    </p:spTree>
    <p:extLst>
      <p:ext uri="{BB962C8B-B14F-4D97-AF65-F5344CB8AC3E}">
        <p14:creationId xmlns:p14="http://schemas.microsoft.com/office/powerpoint/2010/main" val="25569614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CFF80-70E7-9F48-AAE7-2EDCB49E1C9B}"/>
              </a:ext>
            </a:extLst>
          </p:cNvPr>
          <p:cNvSpPr>
            <a:spLocks noGrp="1"/>
          </p:cNvSpPr>
          <p:nvPr>
            <p:ph type="sldNum" sz="quarter" idx="12"/>
          </p:nvPr>
        </p:nvSpPr>
        <p:spPr/>
        <p:txBody>
          <a:bodyPr/>
          <a:lstStyle/>
          <a:p>
            <a:fld id="{5A93F7F5-35B9-4299-9835-6DBC4B4B057F}" type="slidenum">
              <a:rPr lang="en-US" smtClean="0"/>
              <a:t>3</a:t>
            </a:fld>
            <a:endParaRPr lang="en-US"/>
          </a:p>
        </p:txBody>
      </p:sp>
      <p:pic>
        <p:nvPicPr>
          <p:cNvPr id="4" name="Picture 3">
            <a:extLst>
              <a:ext uri="{FF2B5EF4-FFF2-40B4-BE49-F238E27FC236}">
                <a16:creationId xmlns:a16="http://schemas.microsoft.com/office/drawing/2014/main" id="{7B2BD61E-7C84-D649-A0FE-59BB6FC7F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 y="0"/>
            <a:ext cx="12186928" cy="6858000"/>
          </a:xfrm>
          <a:prstGeom prst="rect">
            <a:avLst/>
          </a:prstGeom>
        </p:spPr>
      </p:pic>
    </p:spTree>
    <p:extLst>
      <p:ext uri="{BB962C8B-B14F-4D97-AF65-F5344CB8AC3E}">
        <p14:creationId xmlns:p14="http://schemas.microsoft.com/office/powerpoint/2010/main" val="609300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B4A41D-0CE9-EA47-ABDE-D446A44CB52B}"/>
              </a:ext>
            </a:extLst>
          </p:cNvPr>
          <p:cNvSpPr>
            <a:spLocks noGrp="1"/>
          </p:cNvSpPr>
          <p:nvPr>
            <p:ph type="sldNum" sz="quarter" idx="4294967295"/>
          </p:nvPr>
        </p:nvSpPr>
        <p:spPr>
          <a:xfrm>
            <a:off x="9347200" y="6448425"/>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4A8BFA-8AB0-A841-B1C9-56BE97C6BFD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FC7CFF9-CBCD-E545-93E9-E3265348A0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802" y="0"/>
            <a:ext cx="6106802" cy="3429000"/>
          </a:xfrm>
          <a:prstGeom prst="rect">
            <a:avLst/>
          </a:prstGeom>
        </p:spPr>
      </p:pic>
      <p:pic>
        <p:nvPicPr>
          <p:cNvPr id="1026" name="Picture 2" descr="Dawn of commercial space travel: SpaceX successfully propels 2 NASA  astronauts into orbit">
            <a:extLst>
              <a:ext uri="{FF2B5EF4-FFF2-40B4-BE49-F238E27FC236}">
                <a16:creationId xmlns:a16="http://schemas.microsoft.com/office/drawing/2014/main" id="{B3A8D1B3-25CE-164E-9FEA-279B89B68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106803" cy="3435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uman Exploration to Mars: Becoming Interplanetary | SETI Institute">
            <a:extLst>
              <a:ext uri="{FF2B5EF4-FFF2-40B4-BE49-F238E27FC236}">
                <a16:creationId xmlns:a16="http://schemas.microsoft.com/office/drawing/2014/main" id="{6CDFB5DE-49BF-BE41-B581-4CE848032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3" y="3429000"/>
            <a:ext cx="6106803" cy="3674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9D8C86-B58D-594B-B3FD-C8D0EADBB6D9}"/>
              </a:ext>
            </a:extLst>
          </p:cNvPr>
          <p:cNvSpPr txBox="1"/>
          <p:nvPr/>
        </p:nvSpPr>
        <p:spPr>
          <a:xfrm>
            <a:off x="0" y="6388254"/>
            <a:ext cx="9923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CF2"/>
                </a:solidFill>
                <a:effectLst/>
                <a:uLnTx/>
                <a:uFillTx/>
                <a:latin typeface="Calibri" panose="020F0502020204030204"/>
                <a:ea typeface="+mn-ea"/>
                <a:cs typeface="+mn-cs"/>
              </a:rPr>
              <a:t>SETI Institute</a:t>
            </a:r>
          </a:p>
        </p:txBody>
      </p:sp>
      <p:sp>
        <p:nvSpPr>
          <p:cNvPr id="10" name="TextBox 9">
            <a:extLst>
              <a:ext uri="{FF2B5EF4-FFF2-40B4-BE49-F238E27FC236}">
                <a16:creationId xmlns:a16="http://schemas.microsoft.com/office/drawing/2014/main" id="{8867AE45-37DD-694B-964E-818DE8052956}"/>
              </a:ext>
            </a:extLst>
          </p:cNvPr>
          <p:cNvSpPr txBox="1"/>
          <p:nvPr/>
        </p:nvSpPr>
        <p:spPr>
          <a:xfrm>
            <a:off x="0" y="0"/>
            <a:ext cx="7881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CF2"/>
                </a:solidFill>
                <a:effectLst/>
                <a:uLnTx/>
                <a:uFillTx/>
                <a:latin typeface="Calibri" panose="020F0502020204030204"/>
                <a:ea typeface="+mn-ea"/>
                <a:cs typeface="+mn-cs"/>
              </a:rPr>
              <a:t>NASA SVS</a:t>
            </a:r>
          </a:p>
        </p:txBody>
      </p:sp>
      <p:sp>
        <p:nvSpPr>
          <p:cNvPr id="11" name="TextBox 10">
            <a:extLst>
              <a:ext uri="{FF2B5EF4-FFF2-40B4-BE49-F238E27FC236}">
                <a16:creationId xmlns:a16="http://schemas.microsoft.com/office/drawing/2014/main" id="{F00E0808-F3FD-454E-A0FD-4D9D45B67E8D}"/>
              </a:ext>
            </a:extLst>
          </p:cNvPr>
          <p:cNvSpPr txBox="1"/>
          <p:nvPr/>
        </p:nvSpPr>
        <p:spPr>
          <a:xfrm>
            <a:off x="11358742" y="0"/>
            <a:ext cx="6277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CF2"/>
                </a:solidFill>
                <a:effectLst/>
                <a:uLnTx/>
                <a:uFillTx/>
                <a:latin typeface="Calibri" panose="020F0502020204030204"/>
                <a:ea typeface="+mn-ea"/>
                <a:cs typeface="+mn-cs"/>
              </a:rPr>
              <a:t>SpaceX</a:t>
            </a:r>
          </a:p>
        </p:txBody>
      </p:sp>
      <p:pic>
        <p:nvPicPr>
          <p:cNvPr id="1032" name="Picture 8" descr="The EU announces plans to build Destination Earth, a digital twin of our  planet - Geographical Magazine">
            <a:extLst>
              <a:ext uri="{FF2B5EF4-FFF2-40B4-BE49-F238E27FC236}">
                <a16:creationId xmlns:a16="http://schemas.microsoft.com/office/drawing/2014/main" id="{349DC399-B1C7-7B4C-955E-D49920350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29000"/>
            <a:ext cx="6096000" cy="39165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12AA3C-A455-A742-AD83-EE33FAA4673C}"/>
              </a:ext>
            </a:extLst>
          </p:cNvPr>
          <p:cNvSpPr txBox="1"/>
          <p:nvPr/>
        </p:nvSpPr>
        <p:spPr>
          <a:xfrm>
            <a:off x="9890539" y="6390357"/>
            <a:ext cx="37927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CF2"/>
                </a:solidFill>
                <a:effectLst/>
                <a:uLnTx/>
                <a:uFillTx/>
                <a:latin typeface="Calibri" panose="020F0502020204030204"/>
                <a:ea typeface="+mn-ea"/>
                <a:cs typeface="+mn-cs"/>
              </a:rPr>
              <a:t>Geographical Magazine</a:t>
            </a:r>
          </a:p>
        </p:txBody>
      </p:sp>
    </p:spTree>
    <p:extLst>
      <p:ext uri="{BB962C8B-B14F-4D97-AF65-F5344CB8AC3E}">
        <p14:creationId xmlns:p14="http://schemas.microsoft.com/office/powerpoint/2010/main" val="3198165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A Layman&amp;#39;s Visual Guide To Google&amp;#39;s Knowledge Graph Search API">
            <a:extLst>
              <a:ext uri="{FF2B5EF4-FFF2-40B4-BE49-F238E27FC236}">
                <a16:creationId xmlns:a16="http://schemas.microsoft.com/office/drawing/2014/main" id="{D7035971-2BBE-B741-8507-D5BBEF31F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794"/>
            <a:ext cx="5673344" cy="3191256"/>
          </a:xfrm>
          <a:prstGeom prst="ellipse">
            <a:avLst/>
          </a:prstGeom>
          <a:noFill/>
          <a:ln>
            <a:solidFill>
              <a:srgbClr val="FFFCF2"/>
            </a:solidFill>
          </a:ln>
          <a:extLst>
            <a:ext uri="{909E8E84-426E-40DD-AFC4-6F175D3DCCD1}">
              <a14:hiddenFill xmlns:a14="http://schemas.microsoft.com/office/drawing/2010/main">
                <a:solidFill>
                  <a:srgbClr val="FFFFFF"/>
                </a:solidFill>
              </a14:hiddenFill>
            </a:ext>
          </a:extLst>
        </p:spPr>
      </p:pic>
      <p:pic>
        <p:nvPicPr>
          <p:cNvPr id="2050" name="Picture 2" descr="A cosmic data visualization celebrates science journal Nature&amp;#39;s 150-year  anniversary - News @ Northeastern - News @ Northeastern">
            <a:extLst>
              <a:ext uri="{FF2B5EF4-FFF2-40B4-BE49-F238E27FC236}">
                <a16:creationId xmlns:a16="http://schemas.microsoft.com/office/drawing/2014/main" id="{D828D73B-23CB-B349-B5B3-0DF91194C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360" y="1539823"/>
            <a:ext cx="5669280" cy="3778354"/>
          </a:xfrm>
          <a:prstGeom prst="ellipse">
            <a:avLst/>
          </a:prstGeom>
          <a:noFill/>
          <a:ln>
            <a:solidFill>
              <a:srgbClr val="FFFCF2"/>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0B13FA-A098-134A-B09F-A98D04C883F6}"/>
              </a:ext>
            </a:extLst>
          </p:cNvPr>
          <p:cNvSpPr txBox="1"/>
          <p:nvPr/>
        </p:nvSpPr>
        <p:spPr>
          <a:xfrm>
            <a:off x="538514" y="4842975"/>
            <a:ext cx="43231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6F61"/>
                </a:solidFill>
                <a:effectLst/>
                <a:uLnTx/>
                <a:uFillTx/>
                <a:latin typeface="Calibri" panose="020F0502020204030204"/>
                <a:ea typeface="+mn-ea"/>
                <a:cs typeface="+mn-cs"/>
              </a:rPr>
              <a:t>https://</a:t>
            </a:r>
            <a:r>
              <a:rPr kumimoji="0" lang="en-US" sz="1100" b="0" i="0" u="none" strike="noStrike" kern="1200" cap="none" spc="0" normalizeH="0" baseline="0" noProof="0" dirty="0" err="1">
                <a:ln>
                  <a:noFill/>
                </a:ln>
                <a:solidFill>
                  <a:srgbClr val="FF6F61"/>
                </a:solidFill>
                <a:effectLst/>
                <a:uLnTx/>
                <a:uFillTx/>
                <a:latin typeface="Calibri" panose="020F0502020204030204"/>
                <a:ea typeface="+mn-ea"/>
                <a:cs typeface="+mn-cs"/>
              </a:rPr>
              <a:t>www.nature.com</a:t>
            </a:r>
            <a:r>
              <a:rPr kumimoji="0" lang="en-US" sz="1100" b="0" i="0" u="none" strike="noStrike" kern="1200" cap="none" spc="0" normalizeH="0" baseline="0" noProof="0" dirty="0">
                <a:ln>
                  <a:noFill/>
                </a:ln>
                <a:solidFill>
                  <a:srgbClr val="FF6F61"/>
                </a:solidFill>
                <a:effectLst/>
                <a:uLnTx/>
                <a:uFillTx/>
                <a:latin typeface="Calibri" panose="020F0502020204030204"/>
                <a:ea typeface="+mn-ea"/>
                <a:cs typeface="+mn-cs"/>
              </a:rPr>
              <a:t>/immersive/d42859-019-00121-0/</a:t>
            </a:r>
            <a:r>
              <a:rPr kumimoji="0" lang="en-US" sz="1100" b="0" i="0" u="none" strike="noStrike" kern="1200" cap="none" spc="0" normalizeH="0" baseline="0" noProof="0" dirty="0" err="1">
                <a:ln>
                  <a:noFill/>
                </a:ln>
                <a:solidFill>
                  <a:srgbClr val="FF6F61"/>
                </a:solidFill>
                <a:effectLst/>
                <a:uLnTx/>
                <a:uFillTx/>
                <a:latin typeface="Calibri" panose="020F0502020204030204"/>
                <a:ea typeface="+mn-ea"/>
                <a:cs typeface="+mn-cs"/>
              </a:rPr>
              <a:t>index.html</a:t>
            </a:r>
            <a:endParaRPr kumimoji="0" lang="en-US" sz="1100" b="0" i="0" u="none" strike="noStrike" kern="1200" cap="none" spc="0" normalizeH="0" baseline="0" noProof="0" dirty="0">
              <a:ln>
                <a:noFill/>
              </a:ln>
              <a:solidFill>
                <a:srgbClr val="FF6F6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9211D8-D9B3-F74C-B91C-58D362B6BAD0}"/>
              </a:ext>
            </a:extLst>
          </p:cNvPr>
          <p:cNvSpPr txBox="1"/>
          <p:nvPr/>
        </p:nvSpPr>
        <p:spPr>
          <a:xfrm>
            <a:off x="1003424" y="415284"/>
            <a:ext cx="164339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6F61"/>
                </a:solidFill>
                <a:effectLst/>
                <a:uLnTx/>
                <a:uFillTx/>
                <a:latin typeface="Calibri" panose="020F0502020204030204"/>
                <a:ea typeface="+mn-ea"/>
                <a:cs typeface="+mn-cs"/>
              </a:rPr>
              <a:t>Google Knowledge Graph</a:t>
            </a:r>
          </a:p>
        </p:txBody>
      </p:sp>
      <p:pic>
        <p:nvPicPr>
          <p:cNvPr id="2052" name="Picture 4" descr="The billion-dollar bet to reach human-level AI | Financial Times">
            <a:extLst>
              <a:ext uri="{FF2B5EF4-FFF2-40B4-BE49-F238E27FC236}">
                <a16:creationId xmlns:a16="http://schemas.microsoft.com/office/drawing/2014/main" id="{57343052-A045-624C-8C8F-A8F21D95A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655" y="3602950"/>
            <a:ext cx="5673345" cy="3191256"/>
          </a:xfrm>
          <a:prstGeom prst="ellipse">
            <a:avLst/>
          </a:prstGeom>
          <a:noFill/>
          <a:ln>
            <a:solidFill>
              <a:srgbClr val="FFFCF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38967D-1806-194B-A044-3461A1F88476}"/>
              </a:ext>
            </a:extLst>
          </p:cNvPr>
          <p:cNvSpPr txBox="1"/>
          <p:nvPr/>
        </p:nvSpPr>
        <p:spPr>
          <a:xfrm>
            <a:off x="10646917" y="5899373"/>
            <a:ext cx="1080263" cy="2613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6F61"/>
                </a:solidFill>
                <a:effectLst/>
                <a:uLnTx/>
                <a:uFillTx/>
                <a:latin typeface="Calibri" panose="020F0502020204030204"/>
                <a:ea typeface="+mn-ea"/>
                <a:cs typeface="+mn-cs"/>
              </a:rPr>
              <a:t>Financial Times</a:t>
            </a:r>
          </a:p>
        </p:txBody>
      </p:sp>
      <p:sp>
        <p:nvSpPr>
          <p:cNvPr id="5" name="TextBox 4">
            <a:extLst>
              <a:ext uri="{FF2B5EF4-FFF2-40B4-BE49-F238E27FC236}">
                <a16:creationId xmlns:a16="http://schemas.microsoft.com/office/drawing/2014/main" id="{79426F5E-F4A2-9343-AB93-A639A6609DD2}"/>
              </a:ext>
            </a:extLst>
          </p:cNvPr>
          <p:cNvSpPr txBox="1"/>
          <p:nvPr/>
        </p:nvSpPr>
        <p:spPr>
          <a:xfrm>
            <a:off x="25781" y="3255050"/>
            <a:ext cx="26052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CF2"/>
                </a:solidFill>
                <a:effectLst/>
                <a:uLnTx/>
                <a:uFillTx/>
                <a:latin typeface="Helvetica Neue" panose="02000503000000020004" pitchFamily="2" charset="0"/>
                <a:ea typeface="Helvetica Neue" panose="02000503000000020004" pitchFamily="2" charset="0"/>
                <a:cs typeface="Helvetica Neue" panose="02000503000000020004" pitchFamily="2" charset="0"/>
              </a:rPr>
              <a:t>Knowledge Graphs</a:t>
            </a:r>
          </a:p>
        </p:txBody>
      </p:sp>
      <p:sp>
        <p:nvSpPr>
          <p:cNvPr id="11" name="TextBox 10">
            <a:extLst>
              <a:ext uri="{FF2B5EF4-FFF2-40B4-BE49-F238E27FC236}">
                <a16:creationId xmlns:a16="http://schemas.microsoft.com/office/drawing/2014/main" id="{CE5655DC-0CC6-0449-8DE3-467DD152CD14}"/>
              </a:ext>
            </a:extLst>
          </p:cNvPr>
          <p:cNvSpPr txBox="1"/>
          <p:nvPr/>
        </p:nvSpPr>
        <p:spPr>
          <a:xfrm>
            <a:off x="1167521" y="4542893"/>
            <a:ext cx="28793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CF2"/>
                </a:solidFill>
                <a:effectLst/>
                <a:uLnTx/>
                <a:uFillTx/>
                <a:latin typeface="Helvetica Neue" panose="02000503000000020004" pitchFamily="2" charset="0"/>
                <a:ea typeface="Helvetica Neue" panose="02000503000000020004" pitchFamily="2" charset="0"/>
                <a:cs typeface="Helvetica Neue" panose="02000503000000020004" pitchFamily="2" charset="0"/>
              </a:rPr>
              <a:t>Knowledge Networks</a:t>
            </a:r>
          </a:p>
        </p:txBody>
      </p:sp>
      <p:sp>
        <p:nvSpPr>
          <p:cNvPr id="12" name="TextBox 11">
            <a:extLst>
              <a:ext uri="{FF2B5EF4-FFF2-40B4-BE49-F238E27FC236}">
                <a16:creationId xmlns:a16="http://schemas.microsoft.com/office/drawing/2014/main" id="{1E4C91DF-ABE5-6741-A98E-F233478BAF5E}"/>
              </a:ext>
            </a:extLst>
          </p:cNvPr>
          <p:cNvSpPr txBox="1"/>
          <p:nvPr/>
        </p:nvSpPr>
        <p:spPr>
          <a:xfrm>
            <a:off x="2836672" y="5945326"/>
            <a:ext cx="334578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CF2"/>
                </a:solidFill>
                <a:effectLst/>
                <a:uLnTx/>
                <a:uFillTx/>
                <a:latin typeface="Helvetica Neue" panose="02000503000000020004" pitchFamily="2" charset="0"/>
                <a:ea typeface="Helvetica Neue" panose="02000503000000020004" pitchFamily="2" charset="0"/>
                <a:cs typeface="Helvetica Neue" panose="02000503000000020004" pitchFamily="2" charset="0"/>
              </a:rPr>
              <a:t>Knowledge Communities</a:t>
            </a:r>
          </a:p>
        </p:txBody>
      </p:sp>
      <p:grpSp>
        <p:nvGrpSpPr>
          <p:cNvPr id="14" name="Group 13">
            <a:extLst>
              <a:ext uri="{FF2B5EF4-FFF2-40B4-BE49-F238E27FC236}">
                <a16:creationId xmlns:a16="http://schemas.microsoft.com/office/drawing/2014/main" id="{AD0A658B-B7F0-1244-A029-0BE418D26928}"/>
              </a:ext>
            </a:extLst>
          </p:cNvPr>
          <p:cNvGrpSpPr/>
          <p:nvPr/>
        </p:nvGrpSpPr>
        <p:grpSpPr>
          <a:xfrm>
            <a:off x="9362936" y="1289045"/>
            <a:ext cx="2567962" cy="928464"/>
            <a:chOff x="4978353" y="679572"/>
            <a:chExt cx="2567962" cy="928464"/>
          </a:xfrm>
        </p:grpSpPr>
        <p:grpSp>
          <p:nvGrpSpPr>
            <p:cNvPr id="17" name="Group 208">
              <a:extLst>
                <a:ext uri="{FF2B5EF4-FFF2-40B4-BE49-F238E27FC236}">
                  <a16:creationId xmlns:a16="http://schemas.microsoft.com/office/drawing/2014/main" id="{E9406B97-9FF6-D943-A6E5-076B3E89AD40}"/>
                </a:ext>
              </a:extLst>
            </p:cNvPr>
            <p:cNvGrpSpPr>
              <a:grpSpLocks/>
            </p:cNvGrpSpPr>
            <p:nvPr/>
          </p:nvGrpSpPr>
          <p:grpSpPr bwMode="auto">
            <a:xfrm>
              <a:off x="4982924" y="679572"/>
              <a:ext cx="2563391" cy="620916"/>
              <a:chOff x="4909101" y="4836943"/>
              <a:chExt cx="3417472" cy="827877"/>
            </a:xfrm>
          </p:grpSpPr>
          <p:pic>
            <p:nvPicPr>
              <p:cNvPr id="20" name="Picture 4" descr="mage result for twitter symbol no background">
                <a:extLst>
                  <a:ext uri="{FF2B5EF4-FFF2-40B4-BE49-F238E27FC236}">
                    <a16:creationId xmlns:a16="http://schemas.microsoft.com/office/drawing/2014/main" id="{03FB99A7-52BA-5C4C-BB57-7BC47EB06C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9102" y="4894261"/>
                <a:ext cx="274289" cy="27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10">
                <a:extLst>
                  <a:ext uri="{FF2B5EF4-FFF2-40B4-BE49-F238E27FC236}">
                    <a16:creationId xmlns:a16="http://schemas.microsoft.com/office/drawing/2014/main" id="{5DC22AE6-781D-1442-B75B-385B2554CF11}"/>
                  </a:ext>
                </a:extLst>
              </p:cNvPr>
              <p:cNvSpPr txBox="1">
                <a:spLocks noChangeArrowheads="1"/>
              </p:cNvSpPr>
              <p:nvPr/>
            </p:nvSpPr>
            <p:spPr bwMode="auto">
              <a:xfrm>
                <a:off x="5208571" y="4836943"/>
                <a:ext cx="1915865"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200" b="0" i="0" u="none" strike="noStrike" kern="1200" cap="none" spc="0" normalizeH="0" baseline="0" noProof="0" dirty="0">
                    <a:ln>
                      <a:noFill/>
                    </a:ln>
                    <a:solidFill>
                      <a:srgbClr val="FFFF00"/>
                    </a:solidFill>
                    <a:effectLst/>
                    <a:uLnTx/>
                    <a:uFillTx/>
                    <a:latin typeface="Helvetica Neue" charset="0"/>
                    <a:ea typeface="Helvetica Neue" charset="0"/>
                    <a:cs typeface="Helvetica Neue" charset="0"/>
                  </a:rPr>
                  <a:t>@</a:t>
                </a:r>
                <a:r>
                  <a:rPr kumimoji="0" lang="en-US" altLang="x-none" sz="1200" b="0" i="0" u="none" strike="noStrike" kern="1200" cap="none" spc="0" normalizeH="0" baseline="0" noProof="0" dirty="0" err="1">
                    <a:ln>
                      <a:noFill/>
                    </a:ln>
                    <a:solidFill>
                      <a:srgbClr val="FFFF00"/>
                    </a:solidFill>
                    <a:effectLst/>
                    <a:uLnTx/>
                    <a:uFillTx/>
                    <a:latin typeface="Helvetica Neue" charset="0"/>
                    <a:ea typeface="Helvetica Neue" charset="0"/>
                    <a:cs typeface="Helvetica Neue" charset="0"/>
                  </a:rPr>
                  <a:t>AeroSciengineer</a:t>
                </a:r>
                <a:endParaRPr kumimoji="0" lang="en-US" altLang="x-none" sz="1200" b="0" i="0" u="none" strike="noStrike" kern="1200" cap="none" spc="0" normalizeH="0" baseline="0" noProof="0" dirty="0">
                  <a:ln>
                    <a:noFill/>
                  </a:ln>
                  <a:solidFill>
                    <a:srgbClr val="FFFF00"/>
                  </a:solidFill>
                  <a:effectLst/>
                  <a:uLnTx/>
                  <a:uFillTx/>
                  <a:latin typeface="Helvetica Neue" charset="0"/>
                  <a:ea typeface="Helvetica Neue" charset="0"/>
                  <a:cs typeface="Helvetica Neue" charset="0"/>
                </a:endParaRPr>
              </a:p>
            </p:txBody>
          </p:sp>
          <p:pic>
            <p:nvPicPr>
              <p:cNvPr id="22" name="Picture 18" descr="elated image">
                <a:hlinkClick r:id="rId7"/>
                <a:extLst>
                  <a:ext uri="{FF2B5EF4-FFF2-40B4-BE49-F238E27FC236}">
                    <a16:creationId xmlns:a16="http://schemas.microsoft.com/office/drawing/2014/main" id="{CA420A40-0016-0641-B1CF-581D9234F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9101" y="5345769"/>
                <a:ext cx="274319" cy="27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12">
                <a:extLst>
                  <a:ext uri="{FF2B5EF4-FFF2-40B4-BE49-F238E27FC236}">
                    <a16:creationId xmlns:a16="http://schemas.microsoft.com/office/drawing/2014/main" id="{98F2A531-4E20-6A4B-AA65-F087111A0F32}"/>
                  </a:ext>
                </a:extLst>
              </p:cNvPr>
              <p:cNvSpPr txBox="1">
                <a:spLocks noChangeArrowheads="1"/>
              </p:cNvSpPr>
              <p:nvPr/>
            </p:nvSpPr>
            <p:spPr bwMode="auto">
              <a:xfrm>
                <a:off x="5244450" y="5295491"/>
                <a:ext cx="308212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200" b="0" i="0" u="none" strike="noStrike" kern="1200" cap="none" spc="0" normalizeH="0" baseline="0" noProof="0" dirty="0" err="1">
                    <a:ln>
                      <a:noFill/>
                    </a:ln>
                    <a:solidFill>
                      <a:srgbClr val="FFFF00"/>
                    </a:solidFill>
                    <a:effectLst/>
                    <a:uLnTx/>
                    <a:uFillTx/>
                    <a:latin typeface="Helvetica Neue" charset="0"/>
                    <a:ea typeface="Helvetica Neue" charset="0"/>
                    <a:cs typeface="Helvetica Neue" charset="0"/>
                  </a:rPr>
                  <a:t>ryan.mcgranaghan</a:t>
                </a:r>
                <a:r>
                  <a:rPr kumimoji="0" lang="en-US" altLang="x-none" sz="1200" b="0" i="0" u="none" strike="noStrike" kern="1200" cap="none" spc="0" normalizeH="0" baseline="0" noProof="0" dirty="0">
                    <a:ln>
                      <a:noFill/>
                    </a:ln>
                    <a:solidFill>
                      <a:srgbClr val="FFFF00"/>
                    </a:solidFill>
                    <a:effectLst/>
                    <a:uLnTx/>
                    <a:uFillTx/>
                    <a:latin typeface="Helvetica Neue" charset="0"/>
                    <a:ea typeface="Helvetica Neue" charset="0"/>
                    <a:cs typeface="Helvetica Neue" charset="0"/>
                  </a:rPr>
                  <a:t>@</a:t>
                </a:r>
                <a:r>
                  <a:rPr kumimoji="0" lang="en-US" altLang="x-none" sz="1200" b="0" i="0" u="none" strike="noStrike" kern="1200" cap="none" spc="0" normalizeH="0" baseline="0" noProof="0" dirty="0" err="1">
                    <a:ln>
                      <a:noFill/>
                    </a:ln>
                    <a:solidFill>
                      <a:srgbClr val="FFFF00"/>
                    </a:solidFill>
                    <a:effectLst/>
                    <a:uLnTx/>
                    <a:uFillTx/>
                    <a:latin typeface="Helvetica Neue" charset="0"/>
                    <a:ea typeface="Helvetica Neue" charset="0"/>
                    <a:cs typeface="Helvetica Neue" charset="0"/>
                  </a:rPr>
                  <a:t>gmail.com</a:t>
                </a:r>
                <a:endParaRPr kumimoji="0" lang="en-US" altLang="x-none" sz="1200" b="0" i="0" u="none" strike="noStrike" kern="1200" cap="none" spc="0" normalizeH="0" baseline="0" noProof="0" dirty="0">
                  <a:ln>
                    <a:noFill/>
                  </a:ln>
                  <a:solidFill>
                    <a:srgbClr val="FFFF00"/>
                  </a:solidFill>
                  <a:effectLst/>
                  <a:uLnTx/>
                  <a:uFillTx/>
                  <a:latin typeface="Helvetica Neue" charset="0"/>
                  <a:ea typeface="Helvetica Neue" charset="0"/>
                  <a:cs typeface="Helvetica Neue" charset="0"/>
                </a:endParaRPr>
              </a:p>
            </p:txBody>
          </p:sp>
        </p:grpSp>
        <p:sp>
          <p:nvSpPr>
            <p:cNvPr id="18" name="TextBox 210">
              <a:extLst>
                <a:ext uri="{FF2B5EF4-FFF2-40B4-BE49-F238E27FC236}">
                  <a16:creationId xmlns:a16="http://schemas.microsoft.com/office/drawing/2014/main" id="{8973ADB4-EA70-F246-A253-386B53C97CE1}"/>
                </a:ext>
              </a:extLst>
            </p:cNvPr>
            <p:cNvSpPr txBox="1">
              <a:spLocks noChangeArrowheads="1"/>
            </p:cNvSpPr>
            <p:nvPr/>
          </p:nvSpPr>
          <p:spPr bwMode="auto">
            <a:xfrm>
              <a:off x="5237181" y="1331037"/>
              <a:ext cx="11833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200" b="0" i="0" u="none" strike="noStrike" kern="1200" cap="none" spc="0" normalizeH="0" baseline="0" noProof="0" dirty="0" err="1">
                  <a:ln>
                    <a:noFill/>
                  </a:ln>
                  <a:solidFill>
                    <a:srgbClr val="FFFF00"/>
                  </a:solidFill>
                  <a:effectLst/>
                  <a:uLnTx/>
                  <a:uFillTx/>
                  <a:latin typeface="Helvetica Neue" charset="0"/>
                  <a:ea typeface="Helvetica Neue" charset="0"/>
                  <a:cs typeface="Helvetica Neue" charset="0"/>
                </a:rPr>
                <a:t>rmcgranaghan</a:t>
              </a:r>
              <a:endParaRPr kumimoji="0" lang="en-US" altLang="x-none" sz="1200" b="0" i="0" u="none" strike="noStrike" kern="1200" cap="none" spc="0" normalizeH="0" baseline="0" noProof="0" dirty="0">
                <a:ln>
                  <a:noFill/>
                </a:ln>
                <a:solidFill>
                  <a:srgbClr val="FFFF00"/>
                </a:solidFill>
                <a:effectLst/>
                <a:uLnTx/>
                <a:uFillTx/>
                <a:latin typeface="Helvetica Neue" charset="0"/>
                <a:ea typeface="Helvetica Neue" charset="0"/>
                <a:cs typeface="Helvetica Neue" charset="0"/>
              </a:endParaRPr>
            </a:p>
          </p:txBody>
        </p:sp>
        <p:pic>
          <p:nvPicPr>
            <p:cNvPr id="19" name="Picture 6" descr="Image result for github logo">
              <a:extLst>
                <a:ext uri="{FF2B5EF4-FFF2-40B4-BE49-F238E27FC236}">
                  <a16:creationId xmlns:a16="http://schemas.microsoft.com/office/drawing/2014/main" id="{435985D2-E6E2-0D4E-ACA5-BDB074C2DB16}"/>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4978353" y="1367776"/>
              <a:ext cx="210312" cy="2103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006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Is A Knowledge Commons? </a:t>
            </a:r>
            <a:endParaRPr lang="en-US" dirty="0">
              <a:latin typeface="Helvetica Neue"/>
              <a:cs typeface="Helvetica Neue"/>
            </a:endParaRPr>
          </a:p>
        </p:txBody>
      </p:sp>
      <p:sp>
        <p:nvSpPr>
          <p:cNvPr id="3" name="Slide Number Placeholder 2"/>
          <p:cNvSpPr>
            <a:spLocks noGrp="1"/>
          </p:cNvSpPr>
          <p:nvPr>
            <p:ph type="sldNum" sz="quarter" idx="12"/>
          </p:nvPr>
        </p:nvSpPr>
        <p:spPr/>
        <p:txBody>
          <a:bodyPr/>
          <a:lstStyle/>
          <a:p>
            <a:fld id="{5A93F7F5-35B9-4299-9835-6DBC4B4B057F}" type="slidenum">
              <a:rPr lang="en-US" smtClean="0"/>
              <a:t>6</a:t>
            </a:fld>
            <a:endParaRPr lang="en-US"/>
          </a:p>
        </p:txBody>
      </p:sp>
      <p:sp>
        <p:nvSpPr>
          <p:cNvPr id="5" name="TextBox 4">
            <a:extLst>
              <a:ext uri="{FF2B5EF4-FFF2-40B4-BE49-F238E27FC236}">
                <a16:creationId xmlns:a16="http://schemas.microsoft.com/office/drawing/2014/main" id="{75F6F183-9204-BB4B-A159-B245AE38BCB5}"/>
              </a:ext>
            </a:extLst>
          </p:cNvPr>
          <p:cNvSpPr txBox="1"/>
          <p:nvPr/>
        </p:nvSpPr>
        <p:spPr>
          <a:xfrm>
            <a:off x="619539" y="1416685"/>
            <a:ext cx="10734261" cy="4093428"/>
          </a:xfrm>
          <a:prstGeom prst="rect">
            <a:avLst/>
          </a:prstGeom>
          <a:noFill/>
        </p:spPr>
        <p:txBody>
          <a:bodyPr wrap="square">
            <a:spAutoFit/>
          </a:bodyPr>
          <a:lstStyle/>
          <a:p>
            <a:r>
              <a:rPr lang="en-US" sz="2000" dirty="0"/>
              <a:t>A knowledge commons includes 1) a technical knowledge representation system and a 2) a social community system for producing and governing the knowledge network. Below, we describe examples of each of these systems, building on the following elements:</a:t>
            </a:r>
          </a:p>
          <a:p>
            <a:pPr>
              <a:buFont typeface="Arial" panose="020B0604020202020204" pitchFamily="34" charset="0"/>
              <a:buChar char="•"/>
            </a:pPr>
            <a:r>
              <a:rPr lang="en-US" sz="2000" b="1" dirty="0"/>
              <a:t>Knowledge Graph (KG):</a:t>
            </a:r>
            <a:r>
              <a:rPr lang="en-US" sz="2000" dirty="0"/>
              <a:t> information structured into a graph form by a specific data model/schema/ontology that defines entities (objects, events, situations or abstract concepts) and their relationships. It is a collection of interlinked descriptions of entities – objects, events or concepts. An example is </a:t>
            </a:r>
            <a:r>
              <a:rPr lang="en-US" sz="2000" dirty="0" err="1"/>
              <a:t>DBpedia</a:t>
            </a:r>
            <a:r>
              <a:rPr lang="en-US" sz="2000" dirty="0"/>
              <a:t> [undefined]. </a:t>
            </a:r>
          </a:p>
          <a:p>
            <a:pPr>
              <a:buFont typeface="Arial" panose="020B0604020202020204" pitchFamily="34" charset="0"/>
              <a:buChar char="•"/>
            </a:pPr>
            <a:r>
              <a:rPr lang="en-US" sz="2000" b="1" dirty="0"/>
              <a:t>Knowledge Network (KN):</a:t>
            </a:r>
            <a:r>
              <a:rPr lang="en-US" sz="2000" dirty="0"/>
              <a:t> Connected knowledge graphs. Knowledge networks construct linkages between disparate knowledge bases. An example is the Linked Open Data Cloud (</a:t>
            </a:r>
            <a:r>
              <a:rPr lang="en-US" sz="2000" dirty="0">
                <a:hlinkClick r:id="rId2"/>
              </a:rPr>
              <a:t>https://lod-cloud.net/</a:t>
            </a:r>
            <a:r>
              <a:rPr lang="en-US" sz="2000" dirty="0"/>
              <a:t>). </a:t>
            </a:r>
          </a:p>
          <a:p>
            <a:pPr>
              <a:buFont typeface="Arial" panose="020B0604020202020204" pitchFamily="34" charset="0"/>
              <a:buChar char="•"/>
            </a:pPr>
            <a:r>
              <a:rPr lang="en-US" sz="2000" b="1" dirty="0"/>
              <a:t>Knowledge Community:</a:t>
            </a:r>
            <a:r>
              <a:rPr lang="en-US" sz="2000" dirty="0"/>
              <a:t> The knowledge network provided in a manner to build community around it--connecting the traditional technological to a cultural technological component. An example is the full complement of Wikimedia Foundation projects and chapters:  (</a:t>
            </a:r>
            <a:r>
              <a:rPr lang="en-US" sz="2000" dirty="0">
                <a:hlinkClick r:id="rId3"/>
              </a:rPr>
              <a:t>https://www.wikimedia.org/</a:t>
            </a:r>
            <a:r>
              <a:rPr lang="en-US" sz="2000" dirty="0"/>
              <a:t>).</a:t>
            </a:r>
          </a:p>
        </p:txBody>
      </p:sp>
    </p:spTree>
    <p:extLst>
      <p:ext uri="{BB962C8B-B14F-4D97-AF65-F5344CB8AC3E}">
        <p14:creationId xmlns:p14="http://schemas.microsoft.com/office/powerpoint/2010/main" val="307636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Neue"/>
                <a:cs typeface="Helvetica Neue"/>
              </a:rPr>
              <a:t>Where is Knowledge Commons playing out?</a:t>
            </a:r>
          </a:p>
        </p:txBody>
      </p:sp>
      <p:sp>
        <p:nvSpPr>
          <p:cNvPr id="3" name="Slide Number Placeholder 2"/>
          <p:cNvSpPr>
            <a:spLocks noGrp="1"/>
          </p:cNvSpPr>
          <p:nvPr>
            <p:ph type="sldNum" sz="quarter" idx="12"/>
          </p:nvPr>
        </p:nvSpPr>
        <p:spPr/>
        <p:txBody>
          <a:bodyPr/>
          <a:lstStyle/>
          <a:p>
            <a:fld id="{5A93F7F5-35B9-4299-9835-6DBC4B4B057F}" type="slidenum">
              <a:rPr lang="en-US" smtClean="0"/>
              <a:t>7</a:t>
            </a:fld>
            <a:endParaRPr lang="en-US"/>
          </a:p>
        </p:txBody>
      </p:sp>
      <p:sp>
        <p:nvSpPr>
          <p:cNvPr id="6" name="TextBox 5">
            <a:extLst>
              <a:ext uri="{FF2B5EF4-FFF2-40B4-BE49-F238E27FC236}">
                <a16:creationId xmlns:a16="http://schemas.microsoft.com/office/drawing/2014/main" id="{F14BF1E2-B58F-474D-8ADA-20B6F66BE08B}"/>
              </a:ext>
            </a:extLst>
          </p:cNvPr>
          <p:cNvSpPr txBox="1"/>
          <p:nvPr/>
        </p:nvSpPr>
        <p:spPr>
          <a:xfrm>
            <a:off x="135439" y="1166842"/>
            <a:ext cx="11701494" cy="4524315"/>
          </a:xfrm>
          <a:prstGeom prst="rect">
            <a:avLst/>
          </a:prstGeom>
          <a:noFill/>
        </p:spPr>
        <p:txBody>
          <a:bodyPr wrap="square" rtlCol="0">
            <a:spAutoFit/>
          </a:bodyPr>
          <a:lstStyle/>
          <a:p>
            <a:pPr lvl="0">
              <a:buClr>
                <a:srgbClr val="000000"/>
              </a:buClr>
              <a:defRPr/>
            </a:pPr>
            <a:r>
              <a:rPr lang="en-US" sz="1600" b="1" kern="0" dirty="0">
                <a:ea typeface="Helvetica Neue" panose="02000503000000020004" pitchFamily="2" charset="0"/>
                <a:cs typeface="Helvetica Neue" panose="02000503000000020004" pitchFamily="2" charset="0"/>
                <a:sym typeface="Arial"/>
              </a:rPr>
              <a:t>The NASA Center for HelioAnalytics</a:t>
            </a:r>
          </a:p>
          <a:p>
            <a:pPr marL="742950" lvl="1" indent="-285750">
              <a:buClr>
                <a:srgbClr val="000000"/>
              </a:buClr>
              <a:buFont typeface="Arial" panose="020B0604020202020204" pitchFamily="34" charset="0"/>
              <a:buChar char="•"/>
              <a:defRPr/>
            </a:pPr>
            <a:r>
              <a:rPr lang="en-US" sz="1600" i="1" dirty="0">
                <a:ea typeface="Helvetica Neue" panose="02000503000000020004" pitchFamily="2" charset="0"/>
                <a:cs typeface="Helvetica Neue" panose="02000503000000020004" pitchFamily="2" charset="0"/>
              </a:rPr>
              <a:t>Barbara Thompson </a:t>
            </a:r>
            <a:r>
              <a:rPr lang="en-US" sz="1600" dirty="0">
                <a:ea typeface="Helvetica Neue" panose="02000503000000020004" pitchFamily="2" charset="0"/>
                <a:cs typeface="Helvetica Neue" panose="02000503000000020004" pitchFamily="2" charset="0"/>
                <a:hlinkClick r:id="rId2"/>
              </a:rPr>
              <a:t>U51B-01 - Heliophysics: A small field with big data science</a:t>
            </a:r>
            <a:endParaRPr lang="en-US" sz="1600" kern="0" dirty="0">
              <a:solidFill>
                <a:srgbClr val="427AA1"/>
              </a:solidFill>
              <a:ea typeface="Helvetica Neue" panose="02000503000000020004" pitchFamily="2" charset="0"/>
              <a:cs typeface="Helvetica Neue" panose="02000503000000020004" pitchFamily="2" charset="0"/>
              <a:sym typeface="Arial"/>
            </a:endParaRPr>
          </a:p>
          <a:p>
            <a:pPr marL="742950" lvl="1"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Establish a “Community of Practice” to expand the discovery potential for key Heliophysics research and missions through HelioAnalytics. </a:t>
            </a:r>
          </a:p>
          <a:p>
            <a:pPr marL="742950" lvl="1"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NASA </a:t>
            </a:r>
            <a:r>
              <a:rPr lang="en-US" sz="1600" kern="0" dirty="0" err="1">
                <a:ea typeface="Helvetica Neue" panose="02000503000000020004" pitchFamily="2" charset="0"/>
                <a:cs typeface="Helvetica Neue" panose="02000503000000020004" pitchFamily="2" charset="0"/>
                <a:sym typeface="Arial"/>
              </a:rPr>
              <a:t>HelioCloud</a:t>
            </a:r>
            <a:r>
              <a:rPr lang="en-US" sz="1600" kern="0" dirty="0">
                <a:ea typeface="Helvetica Neue" panose="02000503000000020004" pitchFamily="2" charset="0"/>
                <a:cs typeface="Helvetica Neue" panose="02000503000000020004" pitchFamily="2" charset="0"/>
                <a:sym typeface="Arial"/>
              </a:rPr>
              <a:t> Environment - Platform for more seamless collaboration and co-learning across </a:t>
            </a:r>
            <a:r>
              <a:rPr lang="en-US" sz="1600" kern="0" dirty="0" err="1">
                <a:ea typeface="Helvetica Neue" panose="02000503000000020004" pitchFamily="2" charset="0"/>
                <a:cs typeface="Helvetica Neue" panose="02000503000000020004" pitchFamily="2" charset="0"/>
                <a:sym typeface="Arial"/>
              </a:rPr>
              <a:t>Heliophysics</a:t>
            </a:r>
            <a:endParaRPr lang="en-US" sz="1600" kern="0" dirty="0">
              <a:ea typeface="Helvetica Neue" panose="02000503000000020004" pitchFamily="2" charset="0"/>
              <a:cs typeface="Helvetica Neue" panose="02000503000000020004" pitchFamily="2" charset="0"/>
              <a:sym typeface="Arial"/>
            </a:endParaRPr>
          </a:p>
          <a:p>
            <a:pPr lvl="0">
              <a:buClr>
                <a:srgbClr val="000000"/>
              </a:buClr>
              <a:defRPr/>
            </a:pPr>
            <a:r>
              <a:rPr lang="en-US" sz="1600" b="1" kern="0" dirty="0">
                <a:ea typeface="Helvetica Neue" panose="02000503000000020004" pitchFamily="2" charset="0"/>
                <a:cs typeface="Helvetica Neue" panose="02000503000000020004" pitchFamily="2" charset="0"/>
                <a:sym typeface="Arial"/>
              </a:rPr>
              <a:t>The National Science Foundation Convergence Hub for the Exploration of Space Science</a:t>
            </a:r>
          </a:p>
          <a:p>
            <a:pPr marL="742950" lvl="1"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hlinkClick r:id="rId3"/>
              </a:rPr>
              <a:t>CHESSscience.com</a:t>
            </a:r>
            <a:endParaRPr lang="en-US" sz="1600" kern="0" dirty="0">
              <a:ea typeface="Helvetica Neue" panose="02000503000000020004" pitchFamily="2" charset="0"/>
              <a:cs typeface="Helvetica Neue" panose="02000503000000020004" pitchFamily="2" charset="0"/>
              <a:sym typeface="Arial"/>
            </a:endParaRPr>
          </a:p>
          <a:p>
            <a:pPr lvl="0">
              <a:buClr>
                <a:srgbClr val="000000"/>
              </a:buClr>
              <a:defRPr/>
            </a:pPr>
            <a:r>
              <a:rPr lang="en-US" sz="1600" b="1" kern="0" dirty="0">
                <a:ea typeface="Helvetica Neue" panose="02000503000000020004" pitchFamily="2" charset="0"/>
                <a:cs typeface="Helvetica Neue" panose="02000503000000020004" pitchFamily="2" charset="0"/>
                <a:sym typeface="Arial"/>
              </a:rPr>
              <a:t>The NASA Heliophysics </a:t>
            </a:r>
            <a:r>
              <a:rPr lang="en-US" sz="1600" b="1" kern="0" dirty="0" err="1">
                <a:ea typeface="Helvetica Neue" panose="02000503000000020004" pitchFamily="2" charset="0"/>
                <a:cs typeface="Helvetica Neue" panose="02000503000000020004" pitchFamily="2" charset="0"/>
                <a:sym typeface="Arial"/>
              </a:rPr>
              <a:t>KNOWledge</a:t>
            </a:r>
            <a:r>
              <a:rPr lang="en-US" sz="1600" b="1" kern="0" dirty="0">
                <a:ea typeface="Helvetica Neue" panose="02000503000000020004" pitchFamily="2" charset="0"/>
                <a:cs typeface="Helvetica Neue" panose="02000503000000020004" pitchFamily="2" charset="0"/>
                <a:sym typeface="Arial"/>
              </a:rPr>
              <a:t> Network (Helio-KNOW) </a:t>
            </a:r>
            <a:r>
              <a:rPr lang="en-US" sz="1600" kern="0" dirty="0">
                <a:ea typeface="Helvetica Neue" panose="02000503000000020004" pitchFamily="2" charset="0"/>
                <a:cs typeface="Helvetica Neue" panose="02000503000000020004" pitchFamily="2" charset="0"/>
                <a:sym typeface="Arial"/>
                <a:hlinkClick r:id="rId4"/>
              </a:rPr>
              <a:t>https://github.com/rmcgranaghan/Helio-KNOW</a:t>
            </a:r>
            <a:r>
              <a:rPr lang="en-US" sz="1600" kern="0" dirty="0">
                <a:ea typeface="Helvetica Neue" panose="02000503000000020004" pitchFamily="2" charset="0"/>
                <a:cs typeface="Helvetica Neue" panose="02000503000000020004" pitchFamily="2" charset="0"/>
                <a:sym typeface="Arial"/>
              </a:rPr>
              <a:t> </a:t>
            </a:r>
          </a:p>
          <a:p>
            <a:pPr marL="742950" lvl="1"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Better connect data and tools and communities for Heliophysics research – creating an ecosystem</a:t>
            </a:r>
          </a:p>
          <a:p>
            <a:pPr marL="742950" lvl="1"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Use knowledge graphs and connect different knowledge graphs together into knowledge networks</a:t>
            </a:r>
          </a:p>
          <a:p>
            <a:pPr marL="742950" lvl="1" indent="-285750">
              <a:buClr>
                <a:srgbClr val="000000"/>
              </a:buClr>
              <a:buFont typeface="Arial" panose="020B0604020202020204" pitchFamily="34" charset="0"/>
              <a:buChar char="•"/>
              <a:defRPr/>
            </a:pPr>
            <a:r>
              <a:rPr lang="en-US" sz="1600" dirty="0"/>
              <a:t>Join collaborative Helio-KNOW workshops to develop Heliophysics ontologies and their links to ontologies from other domains</a:t>
            </a:r>
            <a:endParaRPr lang="en-US" sz="1600" kern="0" dirty="0">
              <a:ea typeface="Helvetica Neue" panose="02000503000000020004" pitchFamily="2" charset="0"/>
              <a:cs typeface="Helvetica Neue" panose="02000503000000020004" pitchFamily="2" charset="0"/>
              <a:sym typeface="Arial"/>
            </a:endParaRPr>
          </a:p>
          <a:p>
            <a:pPr marL="742950" lvl="1"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Usable artifacts:</a:t>
            </a:r>
          </a:p>
          <a:p>
            <a:pPr marL="1200150" lvl="2"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Conceptual model for linking research tools/resources (e.g., software)</a:t>
            </a:r>
          </a:p>
          <a:p>
            <a:pPr marL="1200150" lvl="2"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Conceptual model for MI coupling physical phenomena (could be used to meaningfully search Space Science data)</a:t>
            </a:r>
          </a:p>
          <a:p>
            <a:pPr marL="1200150" lvl="2"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Educational/curricular materials and frameworks for developing ontologies</a:t>
            </a:r>
          </a:p>
          <a:p>
            <a:pPr marL="1200150" lvl="2"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Large analysis-ready corpus of curated Space Science literature</a:t>
            </a:r>
          </a:p>
          <a:p>
            <a:pPr marL="1200150" lvl="2" indent="-285750">
              <a:buClr>
                <a:srgbClr val="000000"/>
              </a:buClr>
              <a:buFont typeface="Arial" panose="020B0604020202020204" pitchFamily="34" charset="0"/>
              <a:buChar char="•"/>
              <a:defRPr/>
            </a:pPr>
            <a:r>
              <a:rPr lang="en-US" sz="1600" kern="0" dirty="0">
                <a:ea typeface="Helvetica Neue" panose="02000503000000020004" pitchFamily="2" charset="0"/>
                <a:cs typeface="Helvetica Neue" panose="02000503000000020004" pitchFamily="2" charset="0"/>
                <a:sym typeface="Arial"/>
              </a:rPr>
              <a:t>Scientific publications of frontier ML applications using the Knowledge Graph </a:t>
            </a:r>
          </a:p>
          <a:p>
            <a:pPr lvl="0">
              <a:buClr>
                <a:srgbClr val="000000"/>
              </a:buClr>
              <a:defRPr/>
            </a:pPr>
            <a:r>
              <a:rPr lang="en-US" sz="1600" b="1" kern="0" dirty="0">
                <a:ea typeface="Helvetica Neue" panose="02000503000000020004" pitchFamily="2" charset="0"/>
                <a:cs typeface="Helvetica Neue" panose="02000503000000020004" pitchFamily="2" charset="0"/>
                <a:sym typeface="Arial"/>
              </a:rPr>
              <a:t>NASA Transformation to Open Science (TOPS) </a:t>
            </a:r>
            <a:r>
              <a:rPr lang="en-US" sz="1600" kern="0" dirty="0">
                <a:ea typeface="Helvetica Neue" panose="02000503000000020004" pitchFamily="2" charset="0"/>
                <a:cs typeface="Helvetica Neue" panose="02000503000000020004" pitchFamily="2" charset="0"/>
                <a:sym typeface="Arial"/>
                <a:hlinkClick r:id="rId5"/>
              </a:rPr>
              <a:t>https://science.nasa.gov/open-science/transform-to-open-science</a:t>
            </a:r>
            <a:r>
              <a:rPr lang="en-US" sz="1600" kern="0" dirty="0">
                <a:ea typeface="Helvetica Neue" panose="02000503000000020004" pitchFamily="2" charset="0"/>
                <a:cs typeface="Helvetica Neue" panose="02000503000000020004" pitchFamily="2" charset="0"/>
                <a:sym typeface="Arial"/>
              </a:rPr>
              <a:t> </a:t>
            </a:r>
          </a:p>
        </p:txBody>
      </p:sp>
    </p:spTree>
    <p:extLst>
      <p:ext uri="{BB962C8B-B14F-4D97-AF65-F5344CB8AC3E}">
        <p14:creationId xmlns:p14="http://schemas.microsoft.com/office/powerpoint/2010/main" val="3686509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rplogo-022">
            <a:extLst>
              <a:ext uri="{FF2B5EF4-FFF2-40B4-BE49-F238E27FC236}">
                <a16:creationId xmlns:a16="http://schemas.microsoft.com/office/drawing/2014/main" id="{9D899257-656A-49B1-8BDC-C172C7BDF98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75911" y="3371237"/>
            <a:ext cx="3237204" cy="3350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F27CB66-422D-471E-8027-612D5AAB1483}"/>
              </a:ext>
            </a:extLst>
          </p:cNvPr>
          <p:cNvSpPr>
            <a:spLocks noGrp="1"/>
          </p:cNvSpPr>
          <p:nvPr>
            <p:ph type="title"/>
          </p:nvPr>
        </p:nvSpPr>
        <p:spPr/>
        <p:txBody>
          <a:bodyPr/>
          <a:lstStyle/>
          <a:p>
            <a:r>
              <a:rPr lang="en-US" dirty="0"/>
              <a:t>Human Research Program (HRP)</a:t>
            </a:r>
          </a:p>
        </p:txBody>
      </p:sp>
      <p:sp>
        <p:nvSpPr>
          <p:cNvPr id="6" name="Text Placeholder 5">
            <a:extLst>
              <a:ext uri="{FF2B5EF4-FFF2-40B4-BE49-F238E27FC236}">
                <a16:creationId xmlns:a16="http://schemas.microsoft.com/office/drawing/2014/main" id="{B64D6531-B2F5-4B16-B292-BD84B8AFB2EB}"/>
              </a:ext>
            </a:extLst>
          </p:cNvPr>
          <p:cNvSpPr>
            <a:spLocks noGrp="1"/>
          </p:cNvSpPr>
          <p:nvPr>
            <p:ph type="body" idx="1"/>
          </p:nvPr>
        </p:nvSpPr>
        <p:spPr>
          <a:xfrm>
            <a:off x="530087" y="969882"/>
            <a:ext cx="5386917" cy="639762"/>
          </a:xfrm>
        </p:spPr>
        <p:txBody>
          <a:bodyPr/>
          <a:lstStyle/>
          <a:p>
            <a:r>
              <a:rPr lang="en-US" dirty="0"/>
              <a:t>Mission</a:t>
            </a:r>
          </a:p>
        </p:txBody>
      </p:sp>
      <p:sp>
        <p:nvSpPr>
          <p:cNvPr id="7" name="Content Placeholder 6">
            <a:extLst>
              <a:ext uri="{FF2B5EF4-FFF2-40B4-BE49-F238E27FC236}">
                <a16:creationId xmlns:a16="http://schemas.microsoft.com/office/drawing/2014/main" id="{B5BBF06F-F48D-4C20-A26D-3529380C2993}"/>
              </a:ext>
            </a:extLst>
          </p:cNvPr>
          <p:cNvSpPr>
            <a:spLocks noGrp="1"/>
          </p:cNvSpPr>
          <p:nvPr>
            <p:ph sz="half" idx="2"/>
          </p:nvPr>
        </p:nvSpPr>
        <p:spPr>
          <a:xfrm>
            <a:off x="509028" y="1687857"/>
            <a:ext cx="5386917" cy="4501357"/>
          </a:xfrm>
        </p:spPr>
        <p:txBody>
          <a:bodyPr>
            <a:normAutofit/>
          </a:bodyPr>
          <a:lstStyle/>
          <a:p>
            <a:pPr marL="0" marR="0" lvl="0" indent="0" algn="l" defTabSz="457200" rtl="0" eaLnBrk="1" fontAlgn="base" latinLnBrk="0" hangingPunct="1">
              <a:lnSpc>
                <a:spcPct val="100000"/>
              </a:lnSpc>
              <a:spcBef>
                <a:spcPts val="600"/>
              </a:spcBef>
              <a:spcAft>
                <a:spcPct val="0"/>
              </a:spcAft>
              <a:buClrTx/>
              <a:buSzTx/>
              <a:buFont typeface="Arial" charset="0"/>
              <a:buNone/>
              <a:tabLst/>
              <a:defRPr/>
            </a:pPr>
            <a:r>
              <a:rPr kumimoji="0" lang="en-US" sz="2400" b="0" i="0" u="none" strike="noStrike" kern="1200" cap="none" spc="0" normalizeH="0" baseline="0" noProof="0" dirty="0">
                <a:ln>
                  <a:noFill/>
                </a:ln>
                <a:effectLst/>
                <a:uLnTx/>
                <a:uFillTx/>
                <a:latin typeface="+mn-lt"/>
                <a:ea typeface="ヒラギノ角ゴ Pro W3" pitchFamily="-65" charset="-128"/>
              </a:rPr>
              <a:t>To enable space exploration beyond Low Earth Orbit by reducing the risks to human health &amp; performance through:</a:t>
            </a:r>
          </a:p>
          <a:p>
            <a:pPr eaLnBrk="1" hangingPunct="1">
              <a:spcBef>
                <a:spcPts val="600"/>
              </a:spcBef>
              <a:spcAft>
                <a:spcPct val="0"/>
              </a:spcAft>
              <a:defRPr/>
            </a:pPr>
            <a:r>
              <a:rPr lang="en-US" sz="2400" b="0" dirty="0">
                <a:latin typeface="+mn-lt"/>
                <a:ea typeface="ヒラギノ角ゴ Pro W3" pitchFamily="-65" charset="-128"/>
              </a:rPr>
              <a:t>Basic, applied and operational research</a:t>
            </a:r>
          </a:p>
          <a:p>
            <a:pPr eaLnBrk="1" hangingPunct="1">
              <a:spcBef>
                <a:spcPts val="600"/>
              </a:spcBef>
              <a:spcAft>
                <a:spcPct val="0"/>
              </a:spcAft>
              <a:defRPr/>
            </a:pPr>
            <a:r>
              <a:rPr lang="en-US" sz="2400" b="0" dirty="0">
                <a:latin typeface="+mn-lt"/>
                <a:ea typeface="ヒラギノ角ゴ Pro W3" pitchFamily="-65" charset="-128"/>
              </a:rPr>
              <a:t>Development of human health, performance, habitability </a:t>
            </a:r>
            <a:r>
              <a:rPr lang="en-US" sz="2400" b="0" dirty="0">
                <a:solidFill>
                  <a:srgbClr val="FF0000"/>
                </a:solidFill>
                <a:latin typeface="+mn-lt"/>
                <a:ea typeface="ヒラギノ角ゴ Pro W3" pitchFamily="-65" charset="-128"/>
              </a:rPr>
              <a:t>standards</a:t>
            </a:r>
            <a:r>
              <a:rPr lang="en-US" sz="2400" b="0" dirty="0">
                <a:latin typeface="+mn-lt"/>
                <a:ea typeface="ヒラギノ角ゴ Pro W3" pitchFamily="-65" charset="-128"/>
              </a:rPr>
              <a:t>, </a:t>
            </a:r>
            <a:r>
              <a:rPr lang="en-US" sz="2400" b="0" dirty="0">
                <a:solidFill>
                  <a:srgbClr val="FF0000"/>
                </a:solidFill>
                <a:latin typeface="+mn-lt"/>
                <a:ea typeface="ヒラギノ角ゴ Pro W3" pitchFamily="-65" charset="-128"/>
              </a:rPr>
              <a:t>countermeasures</a:t>
            </a:r>
            <a:r>
              <a:rPr lang="en-US" sz="2400" b="0" dirty="0">
                <a:latin typeface="+mn-lt"/>
                <a:ea typeface="ヒラギノ角ゴ Pro W3" pitchFamily="-65" charset="-128"/>
              </a:rPr>
              <a:t> and </a:t>
            </a:r>
            <a:r>
              <a:rPr lang="en-US" sz="2400" b="0" dirty="0">
                <a:solidFill>
                  <a:srgbClr val="FF0000"/>
                </a:solidFill>
                <a:latin typeface="+mn-lt"/>
                <a:ea typeface="ヒラギノ角ゴ Pro W3" pitchFamily="-65" charset="-128"/>
              </a:rPr>
              <a:t>support technologies</a:t>
            </a:r>
            <a:endParaRPr kumimoji="0" lang="en-US" sz="2400" b="0" i="0" u="none" strike="noStrike" kern="1200" cap="none" spc="0" normalizeH="0" baseline="0" noProof="0" dirty="0">
              <a:ln>
                <a:noFill/>
              </a:ln>
              <a:solidFill>
                <a:srgbClr val="FF0000"/>
              </a:solidFill>
              <a:effectLst/>
              <a:uLnTx/>
              <a:uFillTx/>
              <a:latin typeface="+mn-lt"/>
              <a:ea typeface="ヒラギノ角ゴ Pro W3" pitchFamily="-65" charset="-128"/>
            </a:endParaRPr>
          </a:p>
          <a:p>
            <a:endParaRPr lang="en-US" sz="2400" dirty="0">
              <a:latin typeface="+mn-lt"/>
            </a:endParaRPr>
          </a:p>
        </p:txBody>
      </p:sp>
      <p:sp>
        <p:nvSpPr>
          <p:cNvPr id="8" name="Text Placeholder 7">
            <a:extLst>
              <a:ext uri="{FF2B5EF4-FFF2-40B4-BE49-F238E27FC236}">
                <a16:creationId xmlns:a16="http://schemas.microsoft.com/office/drawing/2014/main" id="{60CD7740-C1C3-4C4C-9CAC-DBDA045ED540}"/>
              </a:ext>
            </a:extLst>
          </p:cNvPr>
          <p:cNvSpPr>
            <a:spLocks noGrp="1"/>
          </p:cNvSpPr>
          <p:nvPr>
            <p:ph type="body" sz="quarter" idx="3"/>
          </p:nvPr>
        </p:nvSpPr>
        <p:spPr>
          <a:xfrm>
            <a:off x="6193366" y="916898"/>
            <a:ext cx="5389033" cy="639762"/>
          </a:xfrm>
        </p:spPr>
        <p:txBody>
          <a:bodyPr/>
          <a:lstStyle/>
          <a:p>
            <a:r>
              <a:rPr lang="en-US" dirty="0"/>
              <a:t>HRP Evidence Book</a:t>
            </a:r>
          </a:p>
        </p:txBody>
      </p:sp>
      <p:sp>
        <p:nvSpPr>
          <p:cNvPr id="9" name="Content Placeholder 8">
            <a:extLst>
              <a:ext uri="{FF2B5EF4-FFF2-40B4-BE49-F238E27FC236}">
                <a16:creationId xmlns:a16="http://schemas.microsoft.com/office/drawing/2014/main" id="{650C7AAE-ED99-44E2-98D6-892CBCD2478B}"/>
              </a:ext>
            </a:extLst>
          </p:cNvPr>
          <p:cNvSpPr>
            <a:spLocks noGrp="1"/>
          </p:cNvSpPr>
          <p:nvPr>
            <p:ph sz="quarter" idx="4"/>
          </p:nvPr>
        </p:nvSpPr>
        <p:spPr>
          <a:xfrm>
            <a:off x="5794513" y="1624185"/>
            <a:ext cx="6162261" cy="2619824"/>
          </a:xfrm>
        </p:spPr>
        <p:txBody>
          <a:bodyPr>
            <a:normAutofit/>
          </a:bodyPr>
          <a:lstStyle/>
          <a:p>
            <a:r>
              <a:rPr lang="en-US" sz="2400" b="0" u="sng" dirty="0">
                <a:latin typeface="+mn-lt"/>
              </a:rPr>
              <a:t>Synthesis</a:t>
            </a:r>
            <a:r>
              <a:rPr lang="en-US" sz="2400" b="0" dirty="0">
                <a:latin typeface="+mn-lt"/>
              </a:rPr>
              <a:t> of the current available knowledge on risks</a:t>
            </a:r>
          </a:p>
          <a:p>
            <a:r>
              <a:rPr lang="en-US" sz="2400" b="0" u="sng" dirty="0">
                <a:latin typeface="+mn-lt"/>
              </a:rPr>
              <a:t>Communication</a:t>
            </a:r>
            <a:r>
              <a:rPr lang="en-US" sz="2400" b="0" dirty="0">
                <a:latin typeface="+mn-lt"/>
              </a:rPr>
              <a:t> of our knowledge about the risks to stakeholders</a:t>
            </a:r>
          </a:p>
          <a:p>
            <a:r>
              <a:rPr lang="en-US" sz="2400" b="0" u="sng" dirty="0">
                <a:latin typeface="+mn-lt"/>
              </a:rPr>
              <a:t>Guidance</a:t>
            </a:r>
            <a:r>
              <a:rPr lang="en-US" sz="2400" b="0" dirty="0">
                <a:latin typeface="+mn-lt"/>
              </a:rPr>
              <a:t> for HRP science direction and for extramural NASA-funded researchers</a:t>
            </a:r>
          </a:p>
          <a:p>
            <a:endParaRPr lang="en-US" sz="2400" dirty="0">
              <a:latin typeface="+mn-lt"/>
            </a:endParaRPr>
          </a:p>
        </p:txBody>
      </p:sp>
      <p:sp>
        <p:nvSpPr>
          <p:cNvPr id="4" name="Slide Number Placeholder 3">
            <a:extLst>
              <a:ext uri="{FF2B5EF4-FFF2-40B4-BE49-F238E27FC236}">
                <a16:creationId xmlns:a16="http://schemas.microsoft.com/office/drawing/2014/main" id="{06339C7D-BE87-4AFC-853A-F717A2507F74}"/>
              </a:ext>
            </a:extLst>
          </p:cNvPr>
          <p:cNvSpPr>
            <a:spLocks noGrp="1"/>
          </p:cNvSpPr>
          <p:nvPr>
            <p:ph type="sldNum" sz="quarter" idx="10"/>
          </p:nvPr>
        </p:nvSpPr>
        <p:spPr>
          <a:xfrm>
            <a:off x="8887883"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C384-89D6-8141-B091-9776852F31EF}" type="slidenum">
              <a:rPr kumimoji="0" lang="en-US" altLang="x-none"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x-none"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3960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E211-2CB3-41BA-885E-FF5C23FBDDB3}"/>
              </a:ext>
            </a:extLst>
          </p:cNvPr>
          <p:cNvSpPr>
            <a:spLocks noGrp="1"/>
          </p:cNvSpPr>
          <p:nvPr>
            <p:ph type="title"/>
          </p:nvPr>
        </p:nvSpPr>
        <p:spPr/>
        <p:txBody>
          <a:bodyPr/>
          <a:lstStyle/>
          <a:p>
            <a:r>
              <a:rPr lang="en-US" dirty="0"/>
              <a:t>Building connections from evidence (example)</a:t>
            </a:r>
          </a:p>
        </p:txBody>
      </p:sp>
      <p:sp>
        <p:nvSpPr>
          <p:cNvPr id="4" name="Slide Number Placeholder 3">
            <a:extLst>
              <a:ext uri="{FF2B5EF4-FFF2-40B4-BE49-F238E27FC236}">
                <a16:creationId xmlns:a16="http://schemas.microsoft.com/office/drawing/2014/main" id="{5BB7BE90-FD42-4658-A7FD-D75739BDA0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7C384-89D6-8141-B091-9776852F31EF}" type="slidenum">
              <a:rPr kumimoji="0" lang="en-US" altLang="x-none"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x-none"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Rectangle 1">
            <a:extLst>
              <a:ext uri="{FF2B5EF4-FFF2-40B4-BE49-F238E27FC236}">
                <a16:creationId xmlns:a16="http://schemas.microsoft.com/office/drawing/2014/main" id="{56C33F85-4B6A-49AF-AEE9-7C0140BD0F74}"/>
              </a:ext>
            </a:extLst>
          </p:cNvPr>
          <p:cNvSpPr>
            <a:spLocks noGrp="1" noChangeArrowheads="1"/>
          </p:cNvSpPr>
          <p:nvPr>
            <p:ph idx="1"/>
          </p:nvPr>
        </p:nvSpPr>
        <p:spPr bwMode="auto">
          <a:xfrm>
            <a:off x="263996" y="1086848"/>
            <a:ext cx="1166400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The NASA</a:t>
            </a:r>
            <a:r>
              <a:rPr kumimoji="0" lang="en-US" altLang="en-US" sz="180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“Integrated Immune”</a:t>
            </a:r>
            <a:r>
              <a:rPr kumimoji="0" lang="en-US" altLang="en-US" sz="18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study, an integrated assessment of immune, viral, and stress parameters during short- and long-duration spaceflight was one of the first studies to collect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cs typeface="Calibri" panose="020F0502020204030204" pitchFamily="34" charset="0"/>
              </a:rPr>
              <a:t>blood</a:t>
            </a:r>
            <a:r>
              <a:rPr kumimoji="0" lang="en-US" altLang="en-US" sz="18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and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cs typeface="Calibri" panose="020F0502020204030204" pitchFamily="34" charset="0"/>
              </a:rPr>
              <a:t>saliva</a:t>
            </a:r>
            <a:r>
              <a:rPr kumimoji="0" lang="en-US" altLang="en-US" sz="18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t>
            </a:r>
            <a:r>
              <a:rPr kumimoji="0" lang="en-US" altLang="en-US" sz="1800"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samples</a:t>
            </a:r>
            <a:r>
              <a:rPr kumimoji="0" lang="en-US" altLang="en-US" sz="18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on-orbit and return these samples to earth for evaluation. For this study, to </a:t>
            </a:r>
            <a:r>
              <a:rPr kumimoji="0" lang="en-US" altLang="en-US" sz="1800"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understand the effects of short-duration spaceflight on immunity</a:t>
            </a:r>
            <a:r>
              <a:rPr kumimoji="0" lang="en-US" altLang="en-US" sz="18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a single in-flight sample was collected from </a:t>
            </a:r>
            <a:r>
              <a:rPr kumimoji="0" lang="en-US" altLang="en-US" sz="1800"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19 short-duration </a:t>
            </a:r>
            <a:r>
              <a:rPr kumimoji="0" lang="en-US" altLang="en-US" sz="1800" b="1" i="0" u="none" strike="noStrike" cap="none" normalizeH="0" baseline="0" dirty="0">
                <a:ln>
                  <a:noFill/>
                </a:ln>
                <a:solidFill>
                  <a:schemeClr val="tx1"/>
                </a:solidFill>
                <a:effectLst/>
                <a:highlight>
                  <a:srgbClr val="FFFF00"/>
                </a:highlight>
                <a:latin typeface="+mn-lt"/>
                <a:ea typeface="Calibri" panose="020F0502020204030204" pitchFamily="34" charset="0"/>
                <a:cs typeface="Calibri" panose="020F0502020204030204" pitchFamily="34" charset="0"/>
              </a:rPr>
              <a:t>Shuttle</a:t>
            </a:r>
            <a:r>
              <a:rPr kumimoji="0" lang="en-US" altLang="en-US" sz="1800"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crewmembers</a:t>
            </a:r>
            <a:r>
              <a:rPr kumimoji="0" lang="en-US" altLang="en-US" sz="18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Because live cells are required for immune functional measures, samples were collected immediately prior to Shuttle landing in a nutrient-containing anticoagulated blood tube that ensured 48-72 hour viability. In addition to the in-flight sampling, both baseline and post-flight recovery samples were collected.</a:t>
            </a:r>
            <a:endParaRPr kumimoji="0" lang="en-US" altLang="en-US" sz="1800" b="0" i="0" u="none" strike="noStrike" cap="none" normalizeH="0" baseline="0" dirty="0">
              <a:ln>
                <a:noFill/>
              </a:ln>
              <a:solidFill>
                <a:schemeClr val="tx1"/>
              </a:solidFill>
              <a:effectLst/>
              <a:latin typeface="+mn-lt"/>
              <a:ea typeface="Calibri" panose="020F050202020403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Calibri" panose="020F0502020204030204" pitchFamily="34" charset="0"/>
              </a:rPr>
              <a:t> Immune </a:t>
            </a:r>
            <a:r>
              <a:rPr kumimoji="0" lang="en-US" altLang="en-US" sz="1800" b="1" i="0" u="none" strike="noStrike" cap="none" normalizeH="0" baseline="0" dirty="0">
                <a:ln>
                  <a:noFill/>
                </a:ln>
                <a:solidFill>
                  <a:schemeClr val="tx1"/>
                </a:solidFill>
                <a:effectLst/>
                <a:latin typeface="+mn-lt"/>
                <a:ea typeface="Calibri" panose="020F0502020204030204" pitchFamily="34" charset="0"/>
              </a:rPr>
              <a:t>assays</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included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rPr>
              <a:t>peripheral immunophenotype</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rPr>
              <a:t>T cell function</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rPr>
              <a:t>cytokine profiles</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rPr>
              <a:t>viral-specific immunity</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rPr>
              <a:t>latent virus reactivation</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and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rPr>
              <a:t>stress hormone measurements</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The short-duration study data revealed that the constitutive distribution of most peripheral leukocyte subset populations was largely unaltered during flight (</a:t>
            </a:r>
            <a:r>
              <a:rPr kumimoji="0" lang="en-US" altLang="en-US" sz="1800" b="0" i="0" u="none" strike="noStrike" cap="none" normalizeH="0" baseline="0" dirty="0">
                <a:ln>
                  <a:noFill/>
                </a:ln>
                <a:solidFill>
                  <a:schemeClr val="tx1"/>
                </a:solidFill>
                <a:effectLst/>
                <a:highlight>
                  <a:srgbClr val="FFFF00"/>
                </a:highlight>
                <a:latin typeface="+mn-lt"/>
                <a:ea typeface="Calibri" panose="020F0502020204030204" pitchFamily="34" charset="0"/>
              </a:rPr>
              <a:t>Crucian et al. 2013a; Mehta et al. 2013</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Exceptions included a mild increase in levels of memory CD4+ T cells and a decrease in naïve CD8+ T cells, accompanied by a corresponding increase in central/effector memory CD8+ T cells. Various functional measurements were also assessed. Cytokine-producing T cells (intracellular measurement; both CD4+/interleukin-2+ and CD8+/</a:t>
            </a:r>
            <a:r>
              <a:rPr kumimoji="0" lang="en-US" altLang="en-US" sz="1800" b="0" i="0" u="none" strike="noStrike" cap="none" normalizeH="0" baseline="0" dirty="0">
                <a:ln>
                  <a:noFill/>
                </a:ln>
                <a:solidFill>
                  <a:schemeClr val="tx1"/>
                </a:solidFill>
                <a:effectLst/>
                <a:latin typeface="+mn-lt"/>
                <a:ea typeface="Arial Unicode MS"/>
                <a:cs typeface="Calibri" panose="020F0502020204030204" pitchFamily="34" charset="0"/>
              </a:rPr>
              <a:t>interferon-</a:t>
            </a:r>
            <a:r>
              <a:rPr kumimoji="0" lang="en-US" altLang="en-US" sz="1800" b="0" i="0" u="none" strike="noStrike" cap="none" normalizeH="0" baseline="0" dirty="0">
                <a:ln>
                  <a:noFill/>
                </a:ln>
                <a:solidFill>
                  <a:schemeClr val="tx1"/>
                </a:solidFill>
                <a:effectLst/>
                <a:latin typeface="+mn-lt"/>
                <a:ea typeface="Arial Unicode MS"/>
                <a:cs typeface="Calibri" panose="020F0502020204030204" pitchFamily="34" charset="0"/>
                <a:sym typeface="Symbol" panose="05050102010706020507" pitchFamily="18" charset="2"/>
              </a:rPr>
              <a:t></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 were mildly reduced during flight and further reduced upon landing. </a:t>
            </a:r>
            <a:endParaRPr kumimoji="0" lang="en-US" altLang="en-US" sz="1800" b="0" i="0" u="none" strike="noStrike" cap="none" normalizeH="0" baseline="0" dirty="0">
              <a:ln>
                <a:noFill/>
              </a:ln>
              <a:solidFill>
                <a:schemeClr val="tx1"/>
              </a:solidFill>
              <a:effectLst/>
              <a:latin typeface="+mn-lt"/>
              <a:ea typeface="Arial Unicode MS"/>
              <a:cs typeface="Calibri" panose="020F0502020204030204" pitchFamily="34" charset="0"/>
              <a:sym typeface="Symbol" panose="05050102010706020507" pitchFamily="18" charset="2"/>
            </a:endParaRPr>
          </a:p>
        </p:txBody>
      </p:sp>
    </p:spTree>
    <p:extLst>
      <p:ext uri="{BB962C8B-B14F-4D97-AF65-F5344CB8AC3E}">
        <p14:creationId xmlns:p14="http://schemas.microsoft.com/office/powerpoint/2010/main" val="3459605837"/>
      </p:ext>
    </p:extLst>
  </p:cSld>
  <p:clrMapOvr>
    <a:masterClrMapping/>
  </p:clrMapOvr>
</p:sld>
</file>

<file path=ppt/theme/theme1.xml><?xml version="1.0" encoding="utf-8"?>
<a:theme xmlns:a="http://schemas.openxmlformats.org/drawingml/2006/main" name="Office Theme">
  <a:themeElements>
    <a:clrScheme name="OCHCO Color Palette">
      <a:dk1>
        <a:sysClr val="windowText" lastClr="000000"/>
      </a:dk1>
      <a:lt1>
        <a:sysClr val="window" lastClr="FFFFFF"/>
      </a:lt1>
      <a:dk2>
        <a:srgbClr val="44546A"/>
      </a:dk2>
      <a:lt2>
        <a:srgbClr val="E7E6E6"/>
      </a:lt2>
      <a:accent1>
        <a:srgbClr val="007BC2"/>
      </a:accent1>
      <a:accent2>
        <a:srgbClr val="35BFEF"/>
      </a:accent2>
      <a:accent3>
        <a:srgbClr val="F05F22"/>
      </a:accent3>
      <a:accent4>
        <a:srgbClr val="ECB91D"/>
      </a:accent4>
      <a:accent5>
        <a:srgbClr val="77A513"/>
      </a:accent5>
      <a:accent6>
        <a:srgbClr val="A23B72"/>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HCO TSE All Hands DRAFT v4  -  Read-Only" id="{5F2D674A-E926-1049-8CEF-8865D32069EC}" vid="{8EBAF7E5-78A7-D34B-A689-008B8264A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46671ED-7643-4276-9CF4-DAD6922683AB}">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Application xmlns="http://www.sap.com/cof/ao/powerpoint/application">
  <com.sap.ip.bi.pioneer>
    <Version>4</Version>
    <AAO_Revision>2.3.2.62482</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4.xml><?xml version="1.0" encoding="utf-8"?>
<Application xmlns="http://www.sap.com/cof/powerpoint/application">
  <Version>2</Version>
  <Revision>2.3.2.62482</Revision>
</Application>
</file>

<file path=customXml/item5.xml><?xml version="1.0" encoding="utf-8"?>
<ct:contentTypeSchema xmlns:ct="http://schemas.microsoft.com/office/2006/metadata/contentType" xmlns:ma="http://schemas.microsoft.com/office/2006/metadata/properties/metaAttributes" ct:_="" ma:_="" ma:contentTypeName="Document" ma:contentTypeID="0x0101003E27ABC59FDADD46A341475087438472" ma:contentTypeVersion="6" ma:contentTypeDescription="Create a new document." ma:contentTypeScope="" ma:versionID="55199ec0defa89c8fe6336e9e1bee77b">
  <xsd:schema xmlns:xsd="http://www.w3.org/2001/XMLSchema" xmlns:xs="http://www.w3.org/2001/XMLSchema" xmlns:p="http://schemas.microsoft.com/office/2006/metadata/properties" xmlns:ns2="2ed3c354-868e-44b4-89d6-a0eeaa185976" targetNamespace="http://schemas.microsoft.com/office/2006/metadata/properties" ma:root="true" ma:fieldsID="5e3da462816eb2d74bd0365513048df4" ns2:_="">
    <xsd:import namespace="2ed3c354-868e-44b4-89d6-a0eeaa1859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d3c354-868e-44b4-89d6-a0eeaa1859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225DBB-291B-4D3B-8026-914CE243A489}">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2ed3c354-868e-44b4-89d6-a0eeaa185976"/>
    <ds:schemaRef ds:uri="http://www.w3.org/XML/1998/namespace"/>
  </ds:schemaRefs>
</ds:datastoreItem>
</file>

<file path=customXml/itemProps2.xml><?xml version="1.0" encoding="utf-8"?>
<ds:datastoreItem xmlns:ds="http://schemas.openxmlformats.org/officeDocument/2006/customXml" ds:itemID="{A8E508E9-CBBE-4B32-987C-A8403AE4F6C9}">
  <ds:schemaRefs>
    <ds:schemaRef ds:uri="http://schemas.microsoft.com/sharepoint/v3/contenttype/forms"/>
  </ds:schemaRefs>
</ds:datastoreItem>
</file>

<file path=customXml/itemProps3.xml><?xml version="1.0" encoding="utf-8"?>
<ds:datastoreItem xmlns:ds="http://schemas.openxmlformats.org/officeDocument/2006/customXml" ds:itemID="{27CCD991-307F-4988-A5C1-D86983CD88ED}">
  <ds:schemaRefs>
    <ds:schemaRef ds:uri="http://www.sap.com/cof/ao/powerpoint/application"/>
  </ds:schemaRefs>
</ds:datastoreItem>
</file>

<file path=customXml/itemProps4.xml><?xml version="1.0" encoding="utf-8"?>
<ds:datastoreItem xmlns:ds="http://schemas.openxmlformats.org/officeDocument/2006/customXml" ds:itemID="{62CB7827-5054-43C4-9509-2B63EE4B5426}">
  <ds:schemaRefs>
    <ds:schemaRef ds:uri="http://www.sap.com/cof/powerpoint/application"/>
  </ds:schemaRefs>
</ds:datastoreItem>
</file>

<file path=customXml/itemProps5.xml><?xml version="1.0" encoding="utf-8"?>
<ds:datastoreItem xmlns:ds="http://schemas.openxmlformats.org/officeDocument/2006/customXml" ds:itemID="{9AE3551C-00F4-4DA0-A695-504FB08B5039}">
  <ds:schemaRefs>
    <ds:schemaRef ds:uri="2ed3c354-868e-44b4-89d6-a0eeaa1859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786</TotalTime>
  <Words>1233</Words>
  <Application>Microsoft Macintosh PowerPoint</Application>
  <PresentationFormat>Widescreen</PresentationFormat>
  <Paragraphs>115</Paragraphs>
  <Slides>18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Gill Sans</vt:lpstr>
      <vt:lpstr>Helvetica Neue</vt:lpstr>
      <vt:lpstr>Space Grotesk</vt:lpstr>
      <vt:lpstr>Office Theme</vt:lpstr>
      <vt:lpstr>Knowledge Graphs A NASA Point of View</vt:lpstr>
      <vt:lpstr>PowerPoint Presentation</vt:lpstr>
      <vt:lpstr>PowerPoint Presentation</vt:lpstr>
      <vt:lpstr>PowerPoint Presentation</vt:lpstr>
      <vt:lpstr>PowerPoint Presentation</vt:lpstr>
      <vt:lpstr>What Is A Knowledge Commons? </vt:lpstr>
      <vt:lpstr>Where is Knowledge Commons playing out?</vt:lpstr>
      <vt:lpstr>Human Research Program (HRP)</vt:lpstr>
      <vt:lpstr>Building connections from evidence (example)</vt:lpstr>
      <vt:lpstr>Building the Knowledge Graph</vt:lpstr>
      <vt:lpstr>Creating Knowledge Graphs</vt:lpstr>
      <vt:lpstr>PowerPoint Presentation</vt:lpstr>
      <vt:lpstr>Risk Knowledge Graphs</vt:lpstr>
      <vt:lpstr>Non-Ionizing Radiation</vt:lpstr>
      <vt:lpstr>Growing the Knowledge Graph</vt:lpstr>
      <vt:lpstr>KSAT Knowledge Graph Model Workflow</vt:lpstr>
      <vt:lpstr>Contact Information  David Meza – david.meza-1@nasa.gov  Twitter - @davidmeza1  Linkedin - https://www.linkedin.com/in/davidmeza1/  Github – davidmeza1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OCHCO All Hands Hosted by Talent Strategy &amp; Engagement (TSE)</dc:title>
  <dc:creator>Meza, David (HQ-LE020)</dc:creator>
  <cp:lastModifiedBy>Meza, David (HQ-LE020)</cp:lastModifiedBy>
  <cp:revision>8</cp:revision>
  <cp:lastPrinted>2019-10-31T18:56:23Z</cp:lastPrinted>
  <dcterms:created xsi:type="dcterms:W3CDTF">2022-05-02T15:06:32Z</dcterms:created>
  <dcterms:modified xsi:type="dcterms:W3CDTF">2022-05-04T01:43:29Z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0x0101003E27ABC59FDADD46A341475087438472</vt:lpwstr>
  </property>
</Properties>
</file>